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1"/>
  </p:notesMasterIdLst>
  <p:handoutMasterIdLst>
    <p:handoutMasterId r:id="rId72"/>
  </p:handoutMasterIdLst>
  <p:sldIdLst>
    <p:sldId id="264" r:id="rId5"/>
    <p:sldId id="266" r:id="rId6"/>
    <p:sldId id="351" r:id="rId7"/>
    <p:sldId id="268" r:id="rId8"/>
    <p:sldId id="269" r:id="rId9"/>
    <p:sldId id="270" r:id="rId10"/>
    <p:sldId id="272" r:id="rId11"/>
    <p:sldId id="273" r:id="rId12"/>
    <p:sldId id="274" r:id="rId13"/>
    <p:sldId id="271" r:id="rId14"/>
    <p:sldId id="275" r:id="rId15"/>
    <p:sldId id="276" r:id="rId16"/>
    <p:sldId id="277" r:id="rId17"/>
    <p:sldId id="278" r:id="rId18"/>
    <p:sldId id="281" r:id="rId19"/>
    <p:sldId id="282" r:id="rId20"/>
    <p:sldId id="279" r:id="rId21"/>
    <p:sldId id="285" r:id="rId22"/>
    <p:sldId id="339" r:id="rId23"/>
    <p:sldId id="340" r:id="rId24"/>
    <p:sldId id="341" r:id="rId25"/>
    <p:sldId id="342" r:id="rId26"/>
    <p:sldId id="287" r:id="rId27"/>
    <p:sldId id="289" r:id="rId28"/>
    <p:sldId id="343" r:id="rId29"/>
    <p:sldId id="292" r:id="rId30"/>
    <p:sldId id="293" r:id="rId31"/>
    <p:sldId id="294" r:id="rId32"/>
    <p:sldId id="296" r:id="rId33"/>
    <p:sldId id="297" r:id="rId34"/>
    <p:sldId id="298" r:id="rId35"/>
    <p:sldId id="347" r:id="rId36"/>
    <p:sldId id="338" r:id="rId37"/>
    <p:sldId id="301" r:id="rId38"/>
    <p:sldId id="302" r:id="rId39"/>
    <p:sldId id="304" r:id="rId40"/>
    <p:sldId id="305" r:id="rId41"/>
    <p:sldId id="306" r:id="rId42"/>
    <p:sldId id="307" r:id="rId43"/>
    <p:sldId id="308" r:id="rId44"/>
    <p:sldId id="309" r:id="rId45"/>
    <p:sldId id="310" r:id="rId46"/>
    <p:sldId id="311" r:id="rId47"/>
    <p:sldId id="313" r:id="rId48"/>
    <p:sldId id="315" r:id="rId49"/>
    <p:sldId id="314" r:id="rId50"/>
    <p:sldId id="345" r:id="rId51"/>
    <p:sldId id="344" r:id="rId52"/>
    <p:sldId id="318" r:id="rId53"/>
    <p:sldId id="317" r:id="rId54"/>
    <p:sldId id="322" r:id="rId55"/>
    <p:sldId id="321" r:id="rId56"/>
    <p:sldId id="320" r:id="rId57"/>
    <p:sldId id="319" r:id="rId58"/>
    <p:sldId id="348" r:id="rId59"/>
    <p:sldId id="323" r:id="rId60"/>
    <p:sldId id="330" r:id="rId61"/>
    <p:sldId id="352" r:id="rId62"/>
    <p:sldId id="353" r:id="rId63"/>
    <p:sldId id="327" r:id="rId64"/>
    <p:sldId id="331" r:id="rId65"/>
    <p:sldId id="333" r:id="rId66"/>
    <p:sldId id="334" r:id="rId67"/>
    <p:sldId id="335" r:id="rId68"/>
    <p:sldId id="336" r:id="rId69"/>
    <p:sldId id="337" r:id="rId7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ansrsource" initials="ansr" lastIdx="21" clrIdx="1">
    <p:extLst>
      <p:ext uri="{19B8F6BF-5375-455C-9EA6-DF929625EA0E}">
        <p15:presenceInfo xmlns:p15="http://schemas.microsoft.com/office/powerpoint/2012/main" userId="ansrsource" providerId="None"/>
      </p:ext>
    </p:extLst>
  </p:cmAuthor>
  <p:cmAuthor id="3" name="Shalini Chatterjee" initials="SC" lastIdx="1" clrIdx="2">
    <p:extLst>
      <p:ext uri="{19B8F6BF-5375-455C-9EA6-DF929625EA0E}">
        <p15:presenceInfo xmlns:p15="http://schemas.microsoft.com/office/powerpoint/2012/main" userId="S::Shalini@ansrsource.com::26a8bc51-b4b2-4ee5-ac10-6dd01a030502" providerId="AD"/>
      </p:ext>
    </p:extLst>
  </p:cmAuthor>
  <p:cmAuthor id="4" name="ANSR Work" initials="AW" lastIdx="3" clrIdx="3">
    <p:extLst>
      <p:ext uri="{19B8F6BF-5375-455C-9EA6-DF929625EA0E}">
        <p15:presenceInfo xmlns:p15="http://schemas.microsoft.com/office/powerpoint/2012/main" userId="S-1-5-21-3361151005-2080053223-3394076701-17254" providerId="AD"/>
      </p:ext>
    </p:extLst>
  </p:cmAuthor>
  <p:cmAuthor id="5" name="Bowdler, Diane" initials="BD" lastIdx="6" clrIdx="4">
    <p:extLst>
      <p:ext uri="{19B8F6BF-5375-455C-9EA6-DF929625EA0E}">
        <p15:presenceInfo xmlns:p15="http://schemas.microsoft.com/office/powerpoint/2012/main" userId="S::Diane.Bowdler@cengage.com::4844c4c9-0293-48ae-805c-846689e00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0E547F"/>
    <a:srgbClr val="000000"/>
    <a:srgbClr val="6592AD"/>
    <a:srgbClr val="006298"/>
    <a:srgbClr val="00B8E7"/>
    <a:srgbClr val="FF6300"/>
    <a:srgbClr val="E9255F"/>
    <a:srgbClr val="0098D4"/>
    <a:srgbClr val="81D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1" autoAdjust="0"/>
    <p:restoredTop sz="94249" autoAdjust="0"/>
  </p:normalViewPr>
  <p:slideViewPr>
    <p:cSldViewPr snapToGrid="0" snapToObjects="1">
      <p:cViewPr varScale="1">
        <p:scale>
          <a:sx n="68" d="100"/>
          <a:sy n="68" d="100"/>
        </p:scale>
        <p:origin x="61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5452"/>
    </p:cViewPr>
  </p:sorter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10/8/2020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10/8/2020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819269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32</a:t>
            </a:fld>
            <a:endParaRPr lang="en-US" dirty="0"/>
          </a:p>
        </p:txBody>
      </p:sp>
    </p:spTree>
    <p:extLst>
      <p:ext uri="{BB962C8B-B14F-4D97-AF65-F5344CB8AC3E}">
        <p14:creationId xmlns:p14="http://schemas.microsoft.com/office/powerpoint/2010/main" val="103482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34</a:t>
            </a:fld>
            <a:endParaRPr lang="en-US" dirty="0"/>
          </a:p>
        </p:txBody>
      </p:sp>
    </p:spTree>
    <p:extLst>
      <p:ext uri="{BB962C8B-B14F-4D97-AF65-F5344CB8AC3E}">
        <p14:creationId xmlns:p14="http://schemas.microsoft.com/office/powerpoint/2010/main" val="2756393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36</a:t>
            </a:fld>
            <a:endParaRPr lang="en-US" dirty="0"/>
          </a:p>
        </p:txBody>
      </p:sp>
    </p:spTree>
    <p:extLst>
      <p:ext uri="{BB962C8B-B14F-4D97-AF65-F5344CB8AC3E}">
        <p14:creationId xmlns:p14="http://schemas.microsoft.com/office/powerpoint/2010/main" val="4051007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37</a:t>
            </a:fld>
            <a:endParaRPr lang="en-US" dirty="0"/>
          </a:p>
        </p:txBody>
      </p:sp>
    </p:spTree>
    <p:extLst>
      <p:ext uri="{BB962C8B-B14F-4D97-AF65-F5344CB8AC3E}">
        <p14:creationId xmlns:p14="http://schemas.microsoft.com/office/powerpoint/2010/main" val="580409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42</a:t>
            </a:fld>
            <a:endParaRPr lang="en-US" dirty="0"/>
          </a:p>
        </p:txBody>
      </p:sp>
    </p:spTree>
    <p:extLst>
      <p:ext uri="{BB962C8B-B14F-4D97-AF65-F5344CB8AC3E}">
        <p14:creationId xmlns:p14="http://schemas.microsoft.com/office/powerpoint/2010/main" val="3386182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50</a:t>
            </a:fld>
            <a:endParaRPr lang="en-US" dirty="0"/>
          </a:p>
        </p:txBody>
      </p:sp>
    </p:spTree>
    <p:extLst>
      <p:ext uri="{BB962C8B-B14F-4D97-AF65-F5344CB8AC3E}">
        <p14:creationId xmlns:p14="http://schemas.microsoft.com/office/powerpoint/2010/main" val="3815809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53</a:t>
            </a:fld>
            <a:endParaRPr lang="en-US" dirty="0"/>
          </a:p>
        </p:txBody>
      </p:sp>
    </p:spTree>
    <p:extLst>
      <p:ext uri="{BB962C8B-B14F-4D97-AF65-F5344CB8AC3E}">
        <p14:creationId xmlns:p14="http://schemas.microsoft.com/office/powerpoint/2010/main" val="13269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57</a:t>
            </a:fld>
            <a:endParaRPr lang="en-US" dirty="0"/>
          </a:p>
        </p:txBody>
      </p:sp>
    </p:spTree>
    <p:extLst>
      <p:ext uri="{BB962C8B-B14F-4D97-AF65-F5344CB8AC3E}">
        <p14:creationId xmlns:p14="http://schemas.microsoft.com/office/powerpoint/2010/main" val="562516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61</a:t>
            </a:fld>
            <a:endParaRPr lang="en-US" dirty="0"/>
          </a:p>
        </p:txBody>
      </p:sp>
    </p:spTree>
    <p:extLst>
      <p:ext uri="{BB962C8B-B14F-4D97-AF65-F5344CB8AC3E}">
        <p14:creationId xmlns:p14="http://schemas.microsoft.com/office/powerpoint/2010/main" val="2683884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65</a:t>
            </a:fld>
            <a:endParaRPr lang="en-US" dirty="0"/>
          </a:p>
        </p:txBody>
      </p:sp>
    </p:spTree>
    <p:extLst>
      <p:ext uri="{BB962C8B-B14F-4D97-AF65-F5344CB8AC3E}">
        <p14:creationId xmlns:p14="http://schemas.microsoft.com/office/powerpoint/2010/main" val="42436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2304400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66</a:t>
            </a:fld>
            <a:endParaRPr lang="en-US" dirty="0"/>
          </a:p>
        </p:txBody>
      </p:sp>
    </p:spTree>
    <p:extLst>
      <p:ext uri="{BB962C8B-B14F-4D97-AF65-F5344CB8AC3E}">
        <p14:creationId xmlns:p14="http://schemas.microsoft.com/office/powerpoint/2010/main" val="1406671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819168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a:t>
            </a:fld>
            <a:endParaRPr lang="en-US" dirty="0"/>
          </a:p>
        </p:txBody>
      </p:sp>
    </p:spTree>
    <p:extLst>
      <p:ext uri="{BB962C8B-B14F-4D97-AF65-F5344CB8AC3E}">
        <p14:creationId xmlns:p14="http://schemas.microsoft.com/office/powerpoint/2010/main" val="4157476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dirty="0"/>
          </a:p>
        </p:txBody>
      </p:sp>
    </p:spTree>
    <p:extLst>
      <p:ext uri="{BB962C8B-B14F-4D97-AF65-F5344CB8AC3E}">
        <p14:creationId xmlns:p14="http://schemas.microsoft.com/office/powerpoint/2010/main" val="299278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3334766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21</a:t>
            </a:fld>
            <a:endParaRPr lang="en-US" dirty="0"/>
          </a:p>
        </p:txBody>
      </p:sp>
    </p:spTree>
    <p:extLst>
      <p:ext uri="{BB962C8B-B14F-4D97-AF65-F5344CB8AC3E}">
        <p14:creationId xmlns:p14="http://schemas.microsoft.com/office/powerpoint/2010/main" val="860684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26</a:t>
            </a:fld>
            <a:endParaRPr lang="en-US" dirty="0"/>
          </a:p>
        </p:txBody>
      </p:sp>
    </p:spTree>
    <p:extLst>
      <p:ext uri="{BB962C8B-B14F-4D97-AF65-F5344CB8AC3E}">
        <p14:creationId xmlns:p14="http://schemas.microsoft.com/office/powerpoint/2010/main" val="2474886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31</a:t>
            </a:fld>
            <a:endParaRPr lang="en-US" dirty="0"/>
          </a:p>
        </p:txBody>
      </p:sp>
    </p:spTree>
    <p:extLst>
      <p:ext uri="{BB962C8B-B14F-4D97-AF65-F5344CB8AC3E}">
        <p14:creationId xmlns:p14="http://schemas.microsoft.com/office/powerpoint/2010/main" val="4051426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4984930" cy="4259263"/>
          </a:xfrm>
        </p:spPr>
        <p:txBody>
          <a:bodyPr/>
          <a:lstStyle/>
          <a:p>
            <a:r>
              <a:rPr lang="en-US" dirty="0"/>
              <a:t>Click icon to add picture</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
        <p:nvSpPr>
          <p:cNvPr id="7" name="Picture Placeholder 5">
            <a:extLst>
              <a:ext uri="{FF2B5EF4-FFF2-40B4-BE49-F238E27FC236}">
                <a16:creationId xmlns:a16="http://schemas.microsoft.com/office/drawing/2014/main" id="{8A33CA92-1608-4B87-B397-1D41C0B24139}"/>
              </a:ext>
            </a:extLst>
          </p:cNvPr>
          <p:cNvSpPr>
            <a:spLocks noGrp="1"/>
          </p:cNvSpPr>
          <p:nvPr>
            <p:ph type="pic" sz="quarter" idx="12"/>
          </p:nvPr>
        </p:nvSpPr>
        <p:spPr>
          <a:xfrm>
            <a:off x="6217920" y="1619557"/>
            <a:ext cx="5437632" cy="4259263"/>
          </a:xfrm>
        </p:spPr>
        <p:txBody>
          <a:bodyPr/>
          <a:lstStyle/>
          <a:p>
            <a:r>
              <a:rPr lang="en-US" dirty="0"/>
              <a:t>Click icon to add picture</a:t>
            </a:r>
          </a:p>
        </p:txBody>
      </p:sp>
    </p:spTree>
    <p:extLst>
      <p:ext uri="{BB962C8B-B14F-4D97-AF65-F5344CB8AC3E}">
        <p14:creationId xmlns:p14="http://schemas.microsoft.com/office/powerpoint/2010/main" val="3614482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4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Footer">
            <a:extLst>
              <a:ext uri="{FF2B5EF4-FFF2-40B4-BE49-F238E27FC236}">
                <a16:creationId xmlns:a16="http://schemas.microsoft.com/office/drawing/2014/main" id="{D737DE14-FD3F-44B8-AD5C-CFD5628958C4}"/>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905811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4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Footer">
            <a:extLst>
              <a:ext uri="{FF2B5EF4-FFF2-40B4-BE49-F238E27FC236}">
                <a16:creationId xmlns:a16="http://schemas.microsoft.com/office/drawing/2014/main" id="{CD1CB663-9179-4867-A06F-173B41A31B7C}"/>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734264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a:extLst>
              <a:ext uri="{FF2B5EF4-FFF2-40B4-BE49-F238E27FC236}">
                <a16:creationId xmlns:a16="http://schemas.microsoft.com/office/drawing/2014/main" id="{0C82308C-2A69-472A-8242-85670847DD05}"/>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915173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p:nvPr>
        </p:nvSpPr>
        <p:spPr>
          <a:xfrm>
            <a:off x="578397" y="1596070"/>
            <a:ext cx="4858938" cy="3196298"/>
          </a:xfrm>
          <a:prstGeom prst="ellipse">
            <a:avLst/>
          </a:prstGeom>
        </p:spPr>
        <p:txBody>
          <a:bodyPr>
            <a:normAutofit/>
          </a:bodyPr>
          <a:lstStyle>
            <a:lvl1pPr marL="0" indent="0">
              <a:buClr>
                <a:srgbClr val="004A78"/>
              </a:buClr>
              <a:buFont typeface="Arial" charset="0"/>
              <a:buNone/>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endParaRPr lang="en-US" dirty="0"/>
          </a:p>
        </p:txBody>
      </p:sp>
      <p:sp>
        <p:nvSpPr>
          <p:cNvPr id="6" name="Footer">
            <a:extLst>
              <a:ext uri="{FF2B5EF4-FFF2-40B4-BE49-F238E27FC236}">
                <a16:creationId xmlns:a16="http://schemas.microsoft.com/office/drawing/2014/main" id="{0C82308C-2A69-472A-8242-85670847DD05}"/>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5" name="Text Placeholder 11">
            <a:extLst>
              <a:ext uri="{FF2B5EF4-FFF2-40B4-BE49-F238E27FC236}">
                <a16:creationId xmlns:a16="http://schemas.microsoft.com/office/drawing/2014/main" id="{43DC4986-3FD0-499A-9351-1C229951B520}"/>
              </a:ext>
            </a:extLst>
          </p:cNvPr>
          <p:cNvSpPr>
            <a:spLocks noGrp="1"/>
          </p:cNvSpPr>
          <p:nvPr>
            <p:ph type="body" sz="quarter" idx="18" hasCustomPrompt="1"/>
          </p:nvPr>
        </p:nvSpPr>
        <p:spPr>
          <a:xfrm>
            <a:off x="5752961" y="1596543"/>
            <a:ext cx="4692024" cy="3238055"/>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4">
            <a:extLst>
              <a:ext uri="{FF2B5EF4-FFF2-40B4-BE49-F238E27FC236}">
                <a16:creationId xmlns:a16="http://schemas.microsoft.com/office/drawing/2014/main" id="{BE4A2107-7104-4732-B865-4C67C2662A19}"/>
              </a:ext>
            </a:extLst>
          </p:cNvPr>
          <p:cNvSpPr>
            <a:spLocks noGrp="1"/>
          </p:cNvSpPr>
          <p:nvPr>
            <p:ph type="pic" sz="quarter" idx="11"/>
          </p:nvPr>
        </p:nvSpPr>
        <p:spPr>
          <a:xfrm>
            <a:off x="8098973" y="2675164"/>
            <a:ext cx="3137126" cy="3196299"/>
          </a:xfrm>
        </p:spPr>
        <p:txBody>
          <a:bodyPr/>
          <a:lstStyle>
            <a:lvl1pPr algn="l">
              <a:defRPr/>
            </a:lvl1pPr>
          </a:lstStyle>
          <a:p>
            <a:endParaRPr lang="en-US" dirty="0"/>
          </a:p>
        </p:txBody>
      </p:sp>
    </p:spTree>
    <p:extLst>
      <p:ext uri="{BB962C8B-B14F-4D97-AF65-F5344CB8AC3E}">
        <p14:creationId xmlns:p14="http://schemas.microsoft.com/office/powerpoint/2010/main" val="4175950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
        <p:nvSpPr>
          <p:cNvPr id="6" name="Footer">
            <a:extLst>
              <a:ext uri="{FF2B5EF4-FFF2-40B4-BE49-F238E27FC236}">
                <a16:creationId xmlns:a16="http://schemas.microsoft.com/office/drawing/2014/main" id="{9771691F-8096-4D5D-AC01-8F2F7BEA5BE4}"/>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D143D6E3-E6B8-4740-AF66-54ED94D36CBC}"/>
              </a:ext>
            </a:extLst>
          </p:cNvPr>
          <p:cNvSpPr>
            <a:spLocks noGrp="1"/>
          </p:cNvSpPr>
          <p:nvPr>
            <p:ph type="pic" sz="quarter" idx="11"/>
          </p:nvPr>
        </p:nvSpPr>
        <p:spPr>
          <a:xfrm>
            <a:off x="10239375" y="3551238"/>
            <a:ext cx="690563" cy="2444750"/>
          </a:xfrm>
        </p:spPr>
        <p:txBody>
          <a:bodyPr/>
          <a:lstStyle/>
          <a:p>
            <a:endParaRPr lang="en-US" dirty="0"/>
          </a:p>
        </p:txBody>
      </p:sp>
      <p:sp>
        <p:nvSpPr>
          <p:cNvPr id="11" name="Content Placeholder 3">
            <a:extLst>
              <a:ext uri="{FF2B5EF4-FFF2-40B4-BE49-F238E27FC236}">
                <a16:creationId xmlns:a16="http://schemas.microsoft.com/office/drawing/2014/main" id="{56C3FC4D-D97B-410E-867C-CA3ECEAF406F}"/>
              </a:ext>
            </a:extLst>
          </p:cNvPr>
          <p:cNvSpPr>
            <a:spLocks noGrp="1"/>
          </p:cNvSpPr>
          <p:nvPr>
            <p:ph sz="quarter" idx="12"/>
          </p:nvPr>
        </p:nvSpPr>
        <p:spPr>
          <a:xfrm>
            <a:off x="9522618" y="6022975"/>
            <a:ext cx="2103438" cy="300038"/>
          </a:xfrm>
        </p:spPr>
        <p:txBody>
          <a:bodyPr/>
          <a:lstStyle>
            <a:lvl1pPr marL="1600200" indent="-228600" algn="l" rtl="0" eaLnBrk="1" fontAlgn="base" hangingPunct="1">
              <a:lnSpc>
                <a:spcPct val="90000"/>
              </a:lnSpc>
              <a:spcBef>
                <a:spcPts val="500"/>
              </a:spcBef>
              <a:spcAft>
                <a:spcPts val="0"/>
              </a:spcAft>
              <a:buClrTx/>
              <a:buSzTx/>
              <a:buFont typeface="Arial" panose="020B0604020202020204" pitchFamily="34" charset="0"/>
              <a:buNone/>
              <a:defRPr sz="2000"/>
            </a:lvl1pPr>
          </a:lstStyle>
          <a:p>
            <a:pPr marL="0" indent="0" algn="l" rtl="0" eaLnBrk="1" fontAlgn="base" hangingPunct="1">
              <a:lnSpc>
                <a:spcPct val="90000"/>
              </a:lnSpc>
              <a:spcBef>
                <a:spcPts val="1000"/>
              </a:spcBef>
              <a:spcAft>
                <a:spcPts val="0"/>
              </a:spcAft>
            </a:pPr>
            <a:endParaRPr lang="en-US" dirty="0"/>
          </a:p>
        </p:txBody>
      </p:sp>
    </p:spTree>
    <p:extLst>
      <p:ext uri="{BB962C8B-B14F-4D97-AF65-F5344CB8AC3E}">
        <p14:creationId xmlns:p14="http://schemas.microsoft.com/office/powerpoint/2010/main" val="764034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92C6-C365-4AA8-BF89-74BE54960664}"/>
              </a:ext>
            </a:extLst>
          </p:cNvPr>
          <p:cNvSpPr>
            <a:spLocks noGrp="1"/>
          </p:cNvSpPr>
          <p:nvPr>
            <p:ph type="title"/>
          </p:nvPr>
        </p:nvSpPr>
        <p:spPr/>
        <p:txBody>
          <a:bodyPr/>
          <a:lstStyle/>
          <a:p>
            <a:r>
              <a:rPr lang="en-US" dirty="0"/>
              <a:t>Click to edit Master title style</a:t>
            </a:r>
          </a:p>
        </p:txBody>
      </p:sp>
      <p:sp>
        <p:nvSpPr>
          <p:cNvPr id="5" name="Picture Placeholder 4">
            <a:extLst>
              <a:ext uri="{FF2B5EF4-FFF2-40B4-BE49-F238E27FC236}">
                <a16:creationId xmlns:a16="http://schemas.microsoft.com/office/drawing/2014/main" id="{6B8CE56F-6E45-4FAC-84D7-71A6156DD9FC}"/>
              </a:ext>
            </a:extLst>
          </p:cNvPr>
          <p:cNvSpPr>
            <a:spLocks noGrp="1"/>
          </p:cNvSpPr>
          <p:nvPr>
            <p:ph type="pic" sz="quarter" idx="11"/>
          </p:nvPr>
        </p:nvSpPr>
        <p:spPr>
          <a:xfrm>
            <a:off x="1246188" y="2355850"/>
            <a:ext cx="9310687" cy="3629025"/>
          </a:xfrm>
        </p:spPr>
        <p:txBody>
          <a:bodyPr/>
          <a:lstStyle>
            <a:lvl1pPr algn="l">
              <a:defRPr/>
            </a:lvl1pPr>
          </a:lstStyle>
          <a:p>
            <a:endParaRPr lang="en-US" dirty="0"/>
          </a:p>
        </p:txBody>
      </p:sp>
      <p:sp>
        <p:nvSpPr>
          <p:cNvPr id="7" name="Footer">
            <a:extLst>
              <a:ext uri="{FF2B5EF4-FFF2-40B4-BE49-F238E27FC236}">
                <a16:creationId xmlns:a16="http://schemas.microsoft.com/office/drawing/2014/main" id="{E67E0850-520E-483C-BF81-38EFEA2EC348}"/>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9" name="Picture Placeholder 8">
            <a:extLst>
              <a:ext uri="{FF2B5EF4-FFF2-40B4-BE49-F238E27FC236}">
                <a16:creationId xmlns:a16="http://schemas.microsoft.com/office/drawing/2014/main" id="{2C6282F8-DA89-4182-B03E-C7A5741C9E05}"/>
              </a:ext>
            </a:extLst>
          </p:cNvPr>
          <p:cNvSpPr>
            <a:spLocks noGrp="1"/>
          </p:cNvSpPr>
          <p:nvPr>
            <p:ph type="pic" sz="quarter" idx="12"/>
          </p:nvPr>
        </p:nvSpPr>
        <p:spPr>
          <a:xfrm>
            <a:off x="10398125" y="5178425"/>
            <a:ext cx="1793875" cy="903288"/>
          </a:xfrm>
        </p:spPr>
        <p:txBody>
          <a:bodyPr/>
          <a:lstStyle/>
          <a:p>
            <a:endParaRPr lang="en-US" dirty="0"/>
          </a:p>
        </p:txBody>
      </p:sp>
    </p:spTree>
    <p:extLst>
      <p:ext uri="{BB962C8B-B14F-4D97-AF65-F5344CB8AC3E}">
        <p14:creationId xmlns:p14="http://schemas.microsoft.com/office/powerpoint/2010/main" val="2810174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89DB4-D45D-42CF-9969-89E9DEB85960}"/>
              </a:ext>
            </a:extLst>
          </p:cNvPr>
          <p:cNvSpPr>
            <a:spLocks noGrp="1"/>
          </p:cNvSpPr>
          <p:nvPr>
            <p:ph type="title"/>
          </p:nvPr>
        </p:nvSpPr>
        <p:spPr/>
        <p:txBody>
          <a:bodyPr/>
          <a:lstStyle/>
          <a:p>
            <a:r>
              <a:rPr lang="en-US"/>
              <a:t>Click to edit Master title style</a:t>
            </a:r>
          </a:p>
        </p:txBody>
      </p:sp>
      <p:sp>
        <p:nvSpPr>
          <p:cNvPr id="5" name="Content Placeholder 6">
            <a:extLst>
              <a:ext uri="{FF2B5EF4-FFF2-40B4-BE49-F238E27FC236}">
                <a16:creationId xmlns:a16="http://schemas.microsoft.com/office/drawing/2014/main" id="{6714E4A0-BBD8-438B-AFAB-66041B5CBBB9}"/>
              </a:ext>
            </a:extLst>
          </p:cNvPr>
          <p:cNvSpPr>
            <a:spLocks noGrp="1"/>
          </p:cNvSpPr>
          <p:nvPr>
            <p:ph sz="quarter" idx="11"/>
          </p:nvPr>
        </p:nvSpPr>
        <p:spPr>
          <a:xfrm>
            <a:off x="975519" y="2606199"/>
            <a:ext cx="10240962" cy="1645602"/>
          </a:xfrm>
        </p:spPr>
        <p:txBody>
          <a:bodyPr/>
          <a:lstStyle/>
          <a:p>
            <a:endParaRPr lang="en-US" dirty="0">
              <a:highlight>
                <a:srgbClr val="FFFF00"/>
              </a:highlight>
            </a:endParaRPr>
          </a:p>
        </p:txBody>
      </p:sp>
      <p:sp>
        <p:nvSpPr>
          <p:cNvPr id="6" name="Footer">
            <a:extLst>
              <a:ext uri="{FF2B5EF4-FFF2-40B4-BE49-F238E27FC236}">
                <a16:creationId xmlns:a16="http://schemas.microsoft.com/office/drawing/2014/main" id="{5772A05B-6176-40D8-9EC3-4F1C7F055344}"/>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3498899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CADE-6B40-4789-97A2-9C064B07BF92}"/>
              </a:ext>
            </a:extLst>
          </p:cNvPr>
          <p:cNvSpPr>
            <a:spLocks noGrp="1"/>
          </p:cNvSpPr>
          <p:nvPr>
            <p:ph type="title"/>
          </p:nvPr>
        </p:nvSpPr>
        <p:spPr/>
        <p:txBody>
          <a:bodyPr/>
          <a:lstStyle/>
          <a:p>
            <a:r>
              <a:rPr lang="en-US"/>
              <a:t>Click to edit Master title style</a:t>
            </a:r>
          </a:p>
        </p:txBody>
      </p:sp>
      <p:sp>
        <p:nvSpPr>
          <p:cNvPr id="6" name="Picture Placeholder 5">
            <a:extLst>
              <a:ext uri="{FF2B5EF4-FFF2-40B4-BE49-F238E27FC236}">
                <a16:creationId xmlns:a16="http://schemas.microsoft.com/office/drawing/2014/main" id="{3F3BA90A-22C2-4359-8893-0968E25E3993}"/>
              </a:ext>
            </a:extLst>
          </p:cNvPr>
          <p:cNvSpPr>
            <a:spLocks noGrp="1"/>
          </p:cNvSpPr>
          <p:nvPr>
            <p:ph type="pic" sz="quarter" idx="11"/>
          </p:nvPr>
        </p:nvSpPr>
        <p:spPr>
          <a:xfrm>
            <a:off x="838200" y="1441450"/>
            <a:ext cx="10515600" cy="1172167"/>
          </a:xfrm>
        </p:spPr>
        <p:txBody>
          <a:bodyPr/>
          <a:lstStyle/>
          <a:p>
            <a:endParaRPr lang="en-US" dirty="0"/>
          </a:p>
        </p:txBody>
      </p:sp>
      <p:sp>
        <p:nvSpPr>
          <p:cNvPr id="8" name="Picture Placeholder 7">
            <a:extLst>
              <a:ext uri="{FF2B5EF4-FFF2-40B4-BE49-F238E27FC236}">
                <a16:creationId xmlns:a16="http://schemas.microsoft.com/office/drawing/2014/main" id="{184E0C90-4579-4F01-9D3D-F067981440B8}"/>
              </a:ext>
            </a:extLst>
          </p:cNvPr>
          <p:cNvSpPr>
            <a:spLocks noGrp="1"/>
          </p:cNvSpPr>
          <p:nvPr>
            <p:ph type="pic" sz="quarter" idx="12"/>
          </p:nvPr>
        </p:nvSpPr>
        <p:spPr>
          <a:xfrm>
            <a:off x="838200" y="3214688"/>
            <a:ext cx="10515600" cy="1172167"/>
          </a:xfrm>
        </p:spPr>
        <p:txBody>
          <a:bodyPr/>
          <a:lstStyle/>
          <a:p>
            <a:endParaRPr lang="en-US" dirty="0"/>
          </a:p>
        </p:txBody>
      </p:sp>
      <p:sp>
        <p:nvSpPr>
          <p:cNvPr id="10" name="Picture Placeholder 9">
            <a:extLst>
              <a:ext uri="{FF2B5EF4-FFF2-40B4-BE49-F238E27FC236}">
                <a16:creationId xmlns:a16="http://schemas.microsoft.com/office/drawing/2014/main" id="{C98D2844-FA1D-404D-ADBD-A7462D0AE057}"/>
              </a:ext>
            </a:extLst>
          </p:cNvPr>
          <p:cNvSpPr>
            <a:spLocks noGrp="1"/>
          </p:cNvSpPr>
          <p:nvPr>
            <p:ph type="pic" sz="quarter" idx="13"/>
          </p:nvPr>
        </p:nvSpPr>
        <p:spPr>
          <a:xfrm>
            <a:off x="838200" y="4780251"/>
            <a:ext cx="10515600" cy="1172167"/>
          </a:xfrm>
        </p:spPr>
        <p:txBody>
          <a:bodyPr/>
          <a:lstStyle/>
          <a:p>
            <a:endParaRPr lang="en-US" dirty="0"/>
          </a:p>
        </p:txBody>
      </p:sp>
      <p:sp>
        <p:nvSpPr>
          <p:cNvPr id="9" name="Footer">
            <a:extLst>
              <a:ext uri="{FF2B5EF4-FFF2-40B4-BE49-F238E27FC236}">
                <a16:creationId xmlns:a16="http://schemas.microsoft.com/office/drawing/2014/main" id="{0CEE35D8-4A0A-4F25-A308-0F3BE6400FE8}"/>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1123229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44B2E-0641-4764-BBA4-BED6367C9324}"/>
              </a:ext>
            </a:extLst>
          </p:cNvPr>
          <p:cNvSpPr>
            <a:spLocks noGrp="1"/>
          </p:cNvSpPr>
          <p:nvPr>
            <p:ph type="title"/>
          </p:nvPr>
        </p:nvSpPr>
        <p:spPr/>
        <p:txBody>
          <a:bodyPr/>
          <a:lstStyle/>
          <a:p>
            <a:r>
              <a:rPr lang="en-US"/>
              <a:t>Click to edit Master title style</a:t>
            </a:r>
          </a:p>
        </p:txBody>
      </p:sp>
      <p:sp>
        <p:nvSpPr>
          <p:cNvPr id="5" name="Table Placeholder 4">
            <a:extLst>
              <a:ext uri="{FF2B5EF4-FFF2-40B4-BE49-F238E27FC236}">
                <a16:creationId xmlns:a16="http://schemas.microsoft.com/office/drawing/2014/main" id="{C6E8353A-F6CB-4E14-AB0B-C694D29B6324}"/>
              </a:ext>
            </a:extLst>
          </p:cNvPr>
          <p:cNvSpPr>
            <a:spLocks noGrp="1"/>
          </p:cNvSpPr>
          <p:nvPr>
            <p:ph type="tbl" sz="quarter" idx="11"/>
          </p:nvPr>
        </p:nvSpPr>
        <p:spPr>
          <a:xfrm>
            <a:off x="1038225" y="1812925"/>
            <a:ext cx="10315575" cy="1162050"/>
          </a:xfrm>
        </p:spPr>
        <p:txBody>
          <a:bodyPr/>
          <a:lstStyle/>
          <a:p>
            <a:endParaRPr lang="en-US" dirty="0"/>
          </a:p>
        </p:txBody>
      </p:sp>
      <p:sp>
        <p:nvSpPr>
          <p:cNvPr id="7" name="Table Placeholder 6">
            <a:extLst>
              <a:ext uri="{FF2B5EF4-FFF2-40B4-BE49-F238E27FC236}">
                <a16:creationId xmlns:a16="http://schemas.microsoft.com/office/drawing/2014/main" id="{4A01687E-EBCE-4881-AAA8-B8CF6B8C1FDB}"/>
              </a:ext>
            </a:extLst>
          </p:cNvPr>
          <p:cNvSpPr>
            <a:spLocks noGrp="1"/>
          </p:cNvSpPr>
          <p:nvPr>
            <p:ph type="tbl" sz="quarter" idx="12"/>
          </p:nvPr>
        </p:nvSpPr>
        <p:spPr>
          <a:xfrm>
            <a:off x="1038225" y="3286125"/>
            <a:ext cx="10315575" cy="1131888"/>
          </a:xfrm>
        </p:spPr>
        <p:txBody>
          <a:bodyPr/>
          <a:lstStyle/>
          <a:p>
            <a:endParaRPr lang="en-US" dirty="0"/>
          </a:p>
        </p:txBody>
      </p:sp>
      <p:sp>
        <p:nvSpPr>
          <p:cNvPr id="9" name="Table Placeholder 8">
            <a:extLst>
              <a:ext uri="{FF2B5EF4-FFF2-40B4-BE49-F238E27FC236}">
                <a16:creationId xmlns:a16="http://schemas.microsoft.com/office/drawing/2014/main" id="{AC0A391C-7130-4A4A-BD7A-78D01B858C1E}"/>
              </a:ext>
            </a:extLst>
          </p:cNvPr>
          <p:cNvSpPr>
            <a:spLocks noGrp="1"/>
          </p:cNvSpPr>
          <p:nvPr>
            <p:ph type="tbl" sz="quarter" idx="13"/>
          </p:nvPr>
        </p:nvSpPr>
        <p:spPr>
          <a:xfrm>
            <a:off x="1038225" y="4587875"/>
            <a:ext cx="10315575" cy="1379538"/>
          </a:xfrm>
        </p:spPr>
        <p:txBody>
          <a:bodyPr/>
          <a:lstStyle/>
          <a:p>
            <a:endParaRPr lang="en-US" dirty="0"/>
          </a:p>
        </p:txBody>
      </p:sp>
      <p:sp>
        <p:nvSpPr>
          <p:cNvPr id="11" name="Footer">
            <a:extLst>
              <a:ext uri="{FF2B5EF4-FFF2-40B4-BE49-F238E27FC236}">
                <a16:creationId xmlns:a16="http://schemas.microsoft.com/office/drawing/2014/main" id="{50A8FECD-C342-4CA6-A5F5-5D5F061AEC08}"/>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324778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F79E4-74C7-4F89-8D2D-9E9432140460}"/>
              </a:ext>
            </a:extLst>
          </p:cNvPr>
          <p:cNvSpPr>
            <a:spLocks noGrp="1"/>
          </p:cNvSpPr>
          <p:nvPr>
            <p:ph type="title"/>
          </p:nvPr>
        </p:nvSpPr>
        <p:spPr/>
        <p:txBody>
          <a:bodyPr/>
          <a:lstStyle/>
          <a:p>
            <a:r>
              <a:rPr lang="en-US"/>
              <a:t>Click to edit Master title style</a:t>
            </a:r>
          </a:p>
        </p:txBody>
      </p:sp>
      <p:sp>
        <p:nvSpPr>
          <p:cNvPr id="9" name="Content Placeholder 8">
            <a:extLst>
              <a:ext uri="{FF2B5EF4-FFF2-40B4-BE49-F238E27FC236}">
                <a16:creationId xmlns:a16="http://schemas.microsoft.com/office/drawing/2014/main" id="{E2077E63-69F5-4E3A-B563-F2E70B2187CF}"/>
              </a:ext>
            </a:extLst>
          </p:cNvPr>
          <p:cNvSpPr>
            <a:spLocks noGrp="1"/>
          </p:cNvSpPr>
          <p:nvPr>
            <p:ph sz="quarter" idx="12"/>
          </p:nvPr>
        </p:nvSpPr>
        <p:spPr>
          <a:xfrm>
            <a:off x="838200" y="4114800"/>
            <a:ext cx="10044113" cy="1966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a:extLst>
              <a:ext uri="{FF2B5EF4-FFF2-40B4-BE49-F238E27FC236}">
                <a16:creationId xmlns:a16="http://schemas.microsoft.com/office/drawing/2014/main" id="{085DA99F-5F9C-43DE-8A2E-25626BFF1089}"/>
              </a:ext>
            </a:extLst>
          </p:cNvPr>
          <p:cNvSpPr>
            <a:spLocks noGrp="1"/>
          </p:cNvSpPr>
          <p:nvPr>
            <p:ph type="pic" sz="quarter" idx="13"/>
          </p:nvPr>
        </p:nvSpPr>
        <p:spPr>
          <a:xfrm>
            <a:off x="838200" y="1427163"/>
            <a:ext cx="10342563" cy="2413000"/>
          </a:xfrm>
        </p:spPr>
        <p:txBody>
          <a:bodyPr/>
          <a:lstStyle/>
          <a:p>
            <a:endParaRPr lang="en-US" dirty="0"/>
          </a:p>
        </p:txBody>
      </p:sp>
      <p:sp>
        <p:nvSpPr>
          <p:cNvPr id="8" name="Footer">
            <a:extLst>
              <a:ext uri="{FF2B5EF4-FFF2-40B4-BE49-F238E27FC236}">
                <a16:creationId xmlns:a16="http://schemas.microsoft.com/office/drawing/2014/main" id="{17779B96-F24A-4E00-BF1F-194898A2D3AF}"/>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3233453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1233-33EA-482E-9ECC-2E89AFC45B52}"/>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AF5B40FF-E35E-4ACC-897B-CC2ECB8AF411}"/>
              </a:ext>
            </a:extLst>
          </p:cNvPr>
          <p:cNvSpPr>
            <a:spLocks noGrp="1"/>
          </p:cNvSpPr>
          <p:nvPr>
            <p:ph sz="quarter" idx="11" hasCustomPrompt="1"/>
          </p:nvPr>
        </p:nvSpPr>
        <p:spPr>
          <a:xfrm>
            <a:off x="747514" y="1638300"/>
            <a:ext cx="10515600" cy="2590800"/>
          </a:xfrm>
        </p:spPr>
        <p:txBody>
          <a:bodyPr/>
          <a:lstStyle>
            <a:lvl1pPr marL="342900" indent="-342900">
              <a:buFont typeface="Arial" panose="020B0604020202020204" pitchFamily="34" charset="0"/>
              <a:buChar char="•"/>
              <a:defRPr sz="2400">
                <a:solidFill>
                  <a:srgbClr val="004A78"/>
                </a:solidFill>
              </a:defRPr>
            </a:lvl1pPr>
            <a:lvl2pPr>
              <a:buClr>
                <a:srgbClr val="FF6300"/>
              </a:buClr>
              <a:defRPr sz="2000"/>
            </a:lvl2pPr>
            <a:lvl3pPr>
              <a:buClr>
                <a:srgbClr val="000000"/>
              </a:buClr>
              <a:defRPr sz="2000"/>
            </a:lvl3pPr>
            <a:lvl4pPr>
              <a:defRPr sz="2000"/>
            </a:lvl4pPr>
            <a:lvl5pPr>
              <a:defRPr sz="2000"/>
            </a:lvl5pPr>
          </a:lstStyle>
          <a:p>
            <a:pPr lvl="0"/>
            <a:r>
              <a:rPr lang="en-US" dirty="0"/>
              <a:t>First level</a:t>
            </a:r>
          </a:p>
          <a:p>
            <a:pPr lvl="1"/>
            <a:r>
              <a:rPr lang="en-US" dirty="0"/>
              <a:t>Second level</a:t>
            </a:r>
          </a:p>
          <a:p>
            <a:pPr lvl="2"/>
            <a:r>
              <a:rPr lang="en-US" dirty="0"/>
              <a:t>Third level</a:t>
            </a:r>
          </a:p>
        </p:txBody>
      </p:sp>
      <p:sp>
        <p:nvSpPr>
          <p:cNvPr id="7" name="Picture Placeholder 6">
            <a:extLst>
              <a:ext uri="{FF2B5EF4-FFF2-40B4-BE49-F238E27FC236}">
                <a16:creationId xmlns:a16="http://schemas.microsoft.com/office/drawing/2014/main" id="{4AF84574-C99E-4DC3-9F1F-58D725F80BBD}"/>
              </a:ext>
            </a:extLst>
          </p:cNvPr>
          <p:cNvSpPr>
            <a:spLocks noGrp="1"/>
          </p:cNvSpPr>
          <p:nvPr>
            <p:ph type="pic" sz="quarter" idx="12"/>
          </p:nvPr>
        </p:nvSpPr>
        <p:spPr>
          <a:xfrm>
            <a:off x="838200" y="4405313"/>
            <a:ext cx="10515600" cy="1649412"/>
          </a:xfrm>
        </p:spPr>
        <p:txBody>
          <a:bodyPr/>
          <a:lstStyle/>
          <a:p>
            <a:endParaRPr lang="en-US" dirty="0"/>
          </a:p>
        </p:txBody>
      </p:sp>
      <p:sp>
        <p:nvSpPr>
          <p:cNvPr id="9" name="Footer">
            <a:extLst>
              <a:ext uri="{FF2B5EF4-FFF2-40B4-BE49-F238E27FC236}">
                <a16:creationId xmlns:a16="http://schemas.microsoft.com/office/drawing/2014/main" id="{27CB204E-FFC7-47A3-8F72-4F78718A08B0}"/>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176888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a:extLst>
              <a:ext uri="{FF2B5EF4-FFF2-40B4-BE49-F238E27FC236}">
                <a16:creationId xmlns:a16="http://schemas.microsoft.com/office/drawing/2014/main" id="{0C82308C-2A69-472A-8242-85670847DD05}"/>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3439736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0FBA-F603-4129-93CC-EC2DA26B67C3}"/>
              </a:ext>
            </a:extLst>
          </p:cNvPr>
          <p:cNvSpPr>
            <a:spLocks noGrp="1"/>
          </p:cNvSpPr>
          <p:nvPr>
            <p:ph type="title"/>
          </p:nvPr>
        </p:nvSpPr>
        <p:spPr/>
        <p:txBody>
          <a:bodyPr/>
          <a:lstStyle/>
          <a:p>
            <a:r>
              <a:rPr lang="en-US"/>
              <a:t>Click to edit Master title style</a:t>
            </a:r>
            <a:endParaRPr lang="en-GB"/>
          </a:p>
        </p:txBody>
      </p:sp>
      <p:sp>
        <p:nvSpPr>
          <p:cNvPr id="5" name="Content Placeholder 4">
            <a:extLst>
              <a:ext uri="{FF2B5EF4-FFF2-40B4-BE49-F238E27FC236}">
                <a16:creationId xmlns:a16="http://schemas.microsoft.com/office/drawing/2014/main" id="{9FD6A93A-5AE9-4071-9895-300EAD3E0AB1}"/>
              </a:ext>
            </a:extLst>
          </p:cNvPr>
          <p:cNvSpPr>
            <a:spLocks noGrp="1"/>
          </p:cNvSpPr>
          <p:nvPr>
            <p:ph sz="quarter" idx="11"/>
          </p:nvPr>
        </p:nvSpPr>
        <p:spPr>
          <a:xfrm>
            <a:off x="838200" y="1346200"/>
            <a:ext cx="3421063" cy="8747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a:extLst>
              <a:ext uri="{FF2B5EF4-FFF2-40B4-BE49-F238E27FC236}">
                <a16:creationId xmlns:a16="http://schemas.microsoft.com/office/drawing/2014/main" id="{478A0C3E-7BE8-4C54-AD29-151F2B8DD314}"/>
              </a:ext>
            </a:extLst>
          </p:cNvPr>
          <p:cNvSpPr>
            <a:spLocks noGrp="1"/>
          </p:cNvSpPr>
          <p:nvPr>
            <p:ph sz="quarter" idx="12"/>
          </p:nvPr>
        </p:nvSpPr>
        <p:spPr>
          <a:xfrm>
            <a:off x="838200" y="2530475"/>
            <a:ext cx="3421063" cy="89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CD42F4EF-F214-481C-BB36-B878DC2BFBE0}"/>
              </a:ext>
            </a:extLst>
          </p:cNvPr>
          <p:cNvSpPr>
            <a:spLocks noGrp="1"/>
          </p:cNvSpPr>
          <p:nvPr>
            <p:ph sz="quarter" idx="13"/>
          </p:nvPr>
        </p:nvSpPr>
        <p:spPr>
          <a:xfrm>
            <a:off x="838200" y="3738563"/>
            <a:ext cx="3538538" cy="1238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a:extLst>
              <a:ext uri="{FF2B5EF4-FFF2-40B4-BE49-F238E27FC236}">
                <a16:creationId xmlns:a16="http://schemas.microsoft.com/office/drawing/2014/main" id="{BBF00C92-E754-4B4D-88B5-D7023EA00528}"/>
              </a:ext>
            </a:extLst>
          </p:cNvPr>
          <p:cNvSpPr>
            <a:spLocks noGrp="1"/>
          </p:cNvSpPr>
          <p:nvPr>
            <p:ph sz="quarter" idx="14"/>
          </p:nvPr>
        </p:nvSpPr>
        <p:spPr>
          <a:xfrm>
            <a:off x="5095875" y="1484313"/>
            <a:ext cx="4318000" cy="10461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18">
            <a:extLst>
              <a:ext uri="{FF2B5EF4-FFF2-40B4-BE49-F238E27FC236}">
                <a16:creationId xmlns:a16="http://schemas.microsoft.com/office/drawing/2014/main" id="{D9F4F7E1-2FB2-4171-8F20-7A0BAB487E89}"/>
              </a:ext>
            </a:extLst>
          </p:cNvPr>
          <p:cNvSpPr>
            <a:spLocks noGrp="1"/>
          </p:cNvSpPr>
          <p:nvPr>
            <p:ph sz="quarter" idx="15"/>
          </p:nvPr>
        </p:nvSpPr>
        <p:spPr>
          <a:xfrm>
            <a:off x="5553075" y="2942698"/>
            <a:ext cx="4565286"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a:extLst>
              <a:ext uri="{FF2B5EF4-FFF2-40B4-BE49-F238E27FC236}">
                <a16:creationId xmlns:a16="http://schemas.microsoft.com/office/drawing/2014/main" id="{786BDC03-5694-45DE-B34F-4BA660F9C1D8}"/>
              </a:ext>
            </a:extLst>
          </p:cNvPr>
          <p:cNvSpPr>
            <a:spLocks noGrp="1"/>
          </p:cNvSpPr>
          <p:nvPr>
            <p:ph sz="quarter" idx="16"/>
          </p:nvPr>
        </p:nvSpPr>
        <p:spPr>
          <a:xfrm>
            <a:off x="5507039" y="4164468"/>
            <a:ext cx="2308225" cy="1484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a:extLst>
              <a:ext uri="{FF2B5EF4-FFF2-40B4-BE49-F238E27FC236}">
                <a16:creationId xmlns:a16="http://schemas.microsoft.com/office/drawing/2014/main" id="{9AE2A471-75C4-40C7-ACD6-BC6622B2EE08}"/>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1191428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3AF0E-550C-4A41-A6D4-61F652954C88}"/>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AD25A429-E5D7-45B6-9CA8-193F73B749EB}"/>
              </a:ext>
            </a:extLst>
          </p:cNvPr>
          <p:cNvSpPr>
            <a:spLocks noGrp="1"/>
          </p:cNvSpPr>
          <p:nvPr>
            <p:ph type="pic" sz="quarter" idx="12"/>
          </p:nvPr>
        </p:nvSpPr>
        <p:spPr>
          <a:xfrm>
            <a:off x="743576" y="3011174"/>
            <a:ext cx="10515600" cy="576263"/>
          </a:xfrm>
        </p:spPr>
        <p:txBody>
          <a:bodyPr/>
          <a:lstStyle/>
          <a:p>
            <a:endParaRPr lang="en-US" dirty="0"/>
          </a:p>
        </p:txBody>
      </p:sp>
      <p:sp>
        <p:nvSpPr>
          <p:cNvPr id="9" name="Content Placeholder 8">
            <a:extLst>
              <a:ext uri="{FF2B5EF4-FFF2-40B4-BE49-F238E27FC236}">
                <a16:creationId xmlns:a16="http://schemas.microsoft.com/office/drawing/2014/main" id="{3D742BB0-98D6-4243-9B31-9633F06EE659}"/>
              </a:ext>
            </a:extLst>
          </p:cNvPr>
          <p:cNvSpPr>
            <a:spLocks noGrp="1"/>
          </p:cNvSpPr>
          <p:nvPr>
            <p:ph sz="quarter" idx="13" hasCustomPrompt="1"/>
          </p:nvPr>
        </p:nvSpPr>
        <p:spPr>
          <a:xfrm>
            <a:off x="753140" y="3879354"/>
            <a:ext cx="10707624" cy="1340346"/>
          </a:xfrm>
        </p:spPr>
        <p:txBody>
          <a:bodyPr/>
          <a:lstStyle>
            <a:lvl1pPr marL="342900" indent="-342900">
              <a:buFont typeface="Arial" panose="020B0604020202020204" pitchFamily="34" charset="0"/>
              <a:buChar char="•"/>
              <a:defRPr sz="2400">
                <a:solidFill>
                  <a:srgbClr val="004A78"/>
                </a:solidFill>
              </a:defRPr>
            </a:lvl1pPr>
            <a:lvl2pPr>
              <a:buClr>
                <a:srgbClr val="FF6300"/>
              </a:buClr>
              <a:defRPr sz="2000"/>
            </a:lvl2pPr>
            <a:lvl3pPr>
              <a:buClr>
                <a:srgbClr val="000000"/>
              </a:buClr>
              <a:defRPr sz="2000"/>
            </a:lvl3pPr>
          </a:lstStyle>
          <a:p>
            <a:pPr lvl="0"/>
            <a:r>
              <a:rPr lang="en-US" dirty="0"/>
              <a:t>First level</a:t>
            </a:r>
          </a:p>
          <a:p>
            <a:pPr lvl="1"/>
            <a:r>
              <a:rPr lang="en-US" dirty="0"/>
              <a:t>Second level</a:t>
            </a:r>
          </a:p>
          <a:p>
            <a:pPr lvl="2"/>
            <a:r>
              <a:rPr lang="en-US" dirty="0"/>
              <a:t>Third level</a:t>
            </a:r>
          </a:p>
        </p:txBody>
      </p:sp>
      <p:sp>
        <p:nvSpPr>
          <p:cNvPr id="12" name="Footer">
            <a:extLst>
              <a:ext uri="{FF2B5EF4-FFF2-40B4-BE49-F238E27FC236}">
                <a16:creationId xmlns:a16="http://schemas.microsoft.com/office/drawing/2014/main" id="{C5FE13EC-F27C-42F3-B81F-9D315F57D465}"/>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10" name="Text Placeholder 11">
            <a:extLst>
              <a:ext uri="{FF2B5EF4-FFF2-40B4-BE49-F238E27FC236}">
                <a16:creationId xmlns:a16="http://schemas.microsoft.com/office/drawing/2014/main" id="{18B6F3B7-9931-4DEF-AD50-1C49701348A8}"/>
              </a:ext>
            </a:extLst>
          </p:cNvPr>
          <p:cNvSpPr>
            <a:spLocks noGrp="1"/>
          </p:cNvSpPr>
          <p:nvPr>
            <p:ph type="body" sz="quarter" idx="17" hasCustomPrompt="1"/>
          </p:nvPr>
        </p:nvSpPr>
        <p:spPr>
          <a:xfrm>
            <a:off x="743576" y="1638300"/>
            <a:ext cx="10711543" cy="1039394"/>
          </a:xfrm>
        </p:spPr>
        <p:txBody>
          <a:bodyPr>
            <a:normAutofit/>
          </a:bodyPr>
          <a:lstStyle>
            <a:lvl1pPr marL="346075" indent="-346075">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371600" indent="0">
              <a:buClr>
                <a:srgbClr val="000000"/>
              </a:buClr>
              <a:buSzPct val="50000"/>
              <a:buFont typeface="LucidaGrande" charset="0"/>
              <a:buNone/>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endParaRPr lang="en-US" dirty="0"/>
          </a:p>
        </p:txBody>
      </p:sp>
    </p:spTree>
    <p:extLst>
      <p:ext uri="{BB962C8B-B14F-4D97-AF65-F5344CB8AC3E}">
        <p14:creationId xmlns:p14="http://schemas.microsoft.com/office/powerpoint/2010/main" val="1105270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4A9B-75E4-472D-86E6-6E40245B8270}"/>
              </a:ext>
            </a:extLst>
          </p:cNvPr>
          <p:cNvSpPr>
            <a:spLocks noGrp="1"/>
          </p:cNvSpPr>
          <p:nvPr>
            <p:ph type="title"/>
          </p:nvPr>
        </p:nvSpPr>
        <p:spPr/>
        <p:txBody>
          <a:bodyPr/>
          <a:lstStyle/>
          <a:p>
            <a:r>
              <a:rPr lang="en-US"/>
              <a:t>Click to edit Master title style</a:t>
            </a:r>
          </a:p>
        </p:txBody>
      </p:sp>
      <p:sp>
        <p:nvSpPr>
          <p:cNvPr id="9" name="Content Placeholder 8">
            <a:extLst>
              <a:ext uri="{FF2B5EF4-FFF2-40B4-BE49-F238E27FC236}">
                <a16:creationId xmlns:a16="http://schemas.microsoft.com/office/drawing/2014/main" id="{8FC65899-7786-4703-AF5C-EC936AD3547F}"/>
              </a:ext>
            </a:extLst>
          </p:cNvPr>
          <p:cNvSpPr>
            <a:spLocks noGrp="1"/>
          </p:cNvSpPr>
          <p:nvPr>
            <p:ph sz="quarter" idx="11"/>
          </p:nvPr>
        </p:nvSpPr>
        <p:spPr>
          <a:xfrm>
            <a:off x="3588399" y="4100872"/>
            <a:ext cx="2542310" cy="1504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FBF64FEA-E646-4436-8F24-5BB68E4604D9}"/>
              </a:ext>
            </a:extLst>
          </p:cNvPr>
          <p:cNvSpPr>
            <a:spLocks noGrp="1"/>
          </p:cNvSpPr>
          <p:nvPr>
            <p:ph sz="quarter" idx="12"/>
          </p:nvPr>
        </p:nvSpPr>
        <p:spPr>
          <a:xfrm>
            <a:off x="969963" y="2616698"/>
            <a:ext cx="5236873" cy="812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BC3120B7-036F-4006-9160-884C0AF28051}"/>
              </a:ext>
            </a:extLst>
          </p:cNvPr>
          <p:cNvSpPr>
            <a:spLocks noGrp="1"/>
          </p:cNvSpPr>
          <p:nvPr>
            <p:ph sz="quarter" idx="13"/>
          </p:nvPr>
        </p:nvSpPr>
        <p:spPr>
          <a:xfrm>
            <a:off x="969963" y="1498606"/>
            <a:ext cx="5126037" cy="9120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a:extLst>
              <a:ext uri="{FF2B5EF4-FFF2-40B4-BE49-F238E27FC236}">
                <a16:creationId xmlns:a16="http://schemas.microsoft.com/office/drawing/2014/main" id="{ADBF6402-A52B-4C3B-AD8C-9AE707D5DC36}"/>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Warren, Survey of Accounting, Ninth Edition. © 2021 Cengage. All Rights Reserved. May not be scanned, copied or duplicated, or posted to a publicly accessible website, in whole or in part.</a:t>
            </a:r>
          </a:p>
        </p:txBody>
      </p:sp>
      <p:sp>
        <p:nvSpPr>
          <p:cNvPr id="18" name="Content Placeholder 17">
            <a:extLst>
              <a:ext uri="{FF2B5EF4-FFF2-40B4-BE49-F238E27FC236}">
                <a16:creationId xmlns:a16="http://schemas.microsoft.com/office/drawing/2014/main" id="{14C38A33-8708-43B9-B5B1-31E7DA29A984}"/>
              </a:ext>
            </a:extLst>
          </p:cNvPr>
          <p:cNvSpPr>
            <a:spLocks noGrp="1"/>
          </p:cNvSpPr>
          <p:nvPr>
            <p:ph sz="quarter" idx="18"/>
          </p:nvPr>
        </p:nvSpPr>
        <p:spPr>
          <a:xfrm>
            <a:off x="969963" y="4100872"/>
            <a:ext cx="2106612" cy="1504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2">
            <a:extLst>
              <a:ext uri="{FF2B5EF4-FFF2-40B4-BE49-F238E27FC236}">
                <a16:creationId xmlns:a16="http://schemas.microsoft.com/office/drawing/2014/main" id="{7EA8BFFB-20DA-46B8-9693-08786698134F}"/>
              </a:ext>
            </a:extLst>
          </p:cNvPr>
          <p:cNvSpPr>
            <a:spLocks noGrp="1"/>
          </p:cNvSpPr>
          <p:nvPr>
            <p:ph sz="quarter" idx="19"/>
          </p:nvPr>
        </p:nvSpPr>
        <p:spPr>
          <a:xfrm>
            <a:off x="6373813" y="1504950"/>
            <a:ext cx="3657600" cy="912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0028E0EE-A209-4CFA-A086-802241379C8F}"/>
              </a:ext>
            </a:extLst>
          </p:cNvPr>
          <p:cNvSpPr>
            <a:spLocks noGrp="1"/>
          </p:cNvSpPr>
          <p:nvPr>
            <p:ph sz="quarter" idx="20"/>
          </p:nvPr>
        </p:nvSpPr>
        <p:spPr>
          <a:xfrm>
            <a:off x="6526213" y="2616200"/>
            <a:ext cx="3505200" cy="81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26">
            <a:extLst>
              <a:ext uri="{FF2B5EF4-FFF2-40B4-BE49-F238E27FC236}">
                <a16:creationId xmlns:a16="http://schemas.microsoft.com/office/drawing/2014/main" id="{C2CA0D27-60A5-40E5-8113-149EE32A2F79}"/>
              </a:ext>
            </a:extLst>
          </p:cNvPr>
          <p:cNvSpPr>
            <a:spLocks noGrp="1"/>
          </p:cNvSpPr>
          <p:nvPr>
            <p:ph sz="quarter" idx="21"/>
          </p:nvPr>
        </p:nvSpPr>
        <p:spPr>
          <a:xfrm>
            <a:off x="6526213" y="3627438"/>
            <a:ext cx="3379787" cy="81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8">
            <a:extLst>
              <a:ext uri="{FF2B5EF4-FFF2-40B4-BE49-F238E27FC236}">
                <a16:creationId xmlns:a16="http://schemas.microsoft.com/office/drawing/2014/main" id="{A525555F-C6D5-401C-80FB-7FC1553AD5FA}"/>
              </a:ext>
            </a:extLst>
          </p:cNvPr>
          <p:cNvSpPr>
            <a:spLocks noGrp="1"/>
          </p:cNvSpPr>
          <p:nvPr>
            <p:ph sz="quarter" idx="22"/>
          </p:nvPr>
        </p:nvSpPr>
        <p:spPr>
          <a:xfrm>
            <a:off x="6642100" y="4638675"/>
            <a:ext cx="3263900" cy="966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Content Placeholder 30">
            <a:extLst>
              <a:ext uri="{FF2B5EF4-FFF2-40B4-BE49-F238E27FC236}">
                <a16:creationId xmlns:a16="http://schemas.microsoft.com/office/drawing/2014/main" id="{CD4D83F1-98F9-45E7-9462-7126434EF8DF}"/>
              </a:ext>
            </a:extLst>
          </p:cNvPr>
          <p:cNvSpPr>
            <a:spLocks noGrp="1"/>
          </p:cNvSpPr>
          <p:nvPr>
            <p:ph sz="quarter" idx="23"/>
          </p:nvPr>
        </p:nvSpPr>
        <p:spPr>
          <a:xfrm>
            <a:off x="10183813" y="1620838"/>
            <a:ext cx="1779587" cy="13001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Picture Placeholder 32">
            <a:extLst>
              <a:ext uri="{FF2B5EF4-FFF2-40B4-BE49-F238E27FC236}">
                <a16:creationId xmlns:a16="http://schemas.microsoft.com/office/drawing/2014/main" id="{BE8DD587-43CD-4D3A-A483-FAAD5FCE5A8E}"/>
              </a:ext>
            </a:extLst>
          </p:cNvPr>
          <p:cNvSpPr>
            <a:spLocks noGrp="1"/>
          </p:cNvSpPr>
          <p:nvPr>
            <p:ph type="pic" sz="quarter" idx="24"/>
          </p:nvPr>
        </p:nvSpPr>
        <p:spPr>
          <a:xfrm>
            <a:off x="10072688" y="3932238"/>
            <a:ext cx="1606694" cy="1300162"/>
          </a:xfrm>
        </p:spPr>
        <p:txBody>
          <a:bodyPr/>
          <a:lstStyle/>
          <a:p>
            <a:endParaRPr lang="en-US" dirty="0"/>
          </a:p>
        </p:txBody>
      </p:sp>
    </p:spTree>
    <p:extLst>
      <p:ext uri="{BB962C8B-B14F-4D97-AF65-F5344CB8AC3E}">
        <p14:creationId xmlns:p14="http://schemas.microsoft.com/office/powerpoint/2010/main" val="381790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0" name="Footer">
            <a:extLst>
              <a:ext uri="{FF2B5EF4-FFF2-40B4-BE49-F238E27FC236}">
                <a16:creationId xmlns:a16="http://schemas.microsoft.com/office/drawing/2014/main" id="{3283E3FE-AB3B-44E1-9E8A-9890F627DC5C}"/>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
        <p:nvSpPr>
          <p:cNvPr id="7" name="Picture Placeholder 5">
            <a:extLst>
              <a:ext uri="{FF2B5EF4-FFF2-40B4-BE49-F238E27FC236}">
                <a16:creationId xmlns:a16="http://schemas.microsoft.com/office/drawing/2014/main" id="{8A33CA92-1608-4B87-B397-1D41C0B24139}"/>
              </a:ext>
            </a:extLst>
          </p:cNvPr>
          <p:cNvSpPr>
            <a:spLocks noGrp="1"/>
          </p:cNvSpPr>
          <p:nvPr>
            <p:ph type="pic" sz="quarter" idx="12"/>
          </p:nvPr>
        </p:nvSpPr>
        <p:spPr>
          <a:xfrm>
            <a:off x="7378467" y="1771957"/>
            <a:ext cx="4076911" cy="1854221"/>
          </a:xfrm>
        </p:spPr>
        <p:txBody>
          <a:bodyPr/>
          <a:lstStyle/>
          <a:p>
            <a:r>
              <a:rPr lang="en-US" dirty="0"/>
              <a:t>Click icon to add picture</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33" r:id="rId10"/>
    <p:sldLayoutId id="2147483723" r:id="rId11"/>
    <p:sldLayoutId id="2147483724" r:id="rId12"/>
    <p:sldLayoutId id="2147483713" r:id="rId13"/>
    <p:sldLayoutId id="2147483732" r:id="rId14"/>
    <p:sldLayoutId id="2147483717" r:id="rId15"/>
    <p:sldLayoutId id="2147483725" r:id="rId16"/>
    <p:sldLayoutId id="2147483726" r:id="rId17"/>
    <p:sldLayoutId id="2147483727" r:id="rId18"/>
    <p:sldLayoutId id="2147483731" r:id="rId19"/>
    <p:sldLayoutId id="2147483728" r:id="rId20"/>
    <p:sldLayoutId id="2147483729" r:id="rId21"/>
    <p:sldLayoutId id="2147483734" r:id="rId22"/>
    <p:sldLayoutId id="2147483735" r:id="rId23"/>
    <p:sldLayoutId id="2147483730" r:id="rId24"/>
    <p:sldLayoutId id="2147483736" r:id="rId25"/>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20.tif"/><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21.tif"/><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2.tif"/><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3.tif"/><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5.tif"/><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38.tif"/><Relationship Id="rId2" Type="http://schemas.openxmlformats.org/officeDocument/2006/relationships/slideLayout" Target="../slideLayouts/slideLayout21.xml"/><Relationship Id="rId1" Type="http://schemas.openxmlformats.org/officeDocument/2006/relationships/themeOverride" Target="../theme/themeOverride1.xml"/></Relationships>
</file>

<file path=ppt/slides/_rels/slide64.xml.rels><?xml version="1.0" encoding="UTF-8" standalone="yes"?>
<Relationships xmlns="http://schemas.openxmlformats.org/package/2006/relationships"><Relationship Id="rId2" Type="http://schemas.openxmlformats.org/officeDocument/2006/relationships/image" Target="../media/image39.tif"/><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96910" y="4035474"/>
            <a:ext cx="6402684" cy="1014828"/>
          </a:xfrm>
        </p:spPr>
        <p:txBody>
          <a:bodyPr/>
          <a:lstStyle/>
          <a:p>
            <a:r>
              <a:rPr lang="en-US" dirty="0"/>
              <a:t>Introduction to Accounting and Business</a:t>
            </a:r>
          </a:p>
        </p:txBody>
      </p:sp>
      <p:pic>
        <p:nvPicPr>
          <p:cNvPr id="9" name="Picture Placeholder 2" descr="The cover of a book,  Accounting 28th edition by Carl Warren and contributing authors Christine Jonick, and Jennifer Schneider. An illustration shows three chairs at a table. The table contains a keyboard, a monitor, lamps, and other business materials.">
            <a:extLst>
              <a:ext uri="{FF2B5EF4-FFF2-40B4-BE49-F238E27FC236}">
                <a16:creationId xmlns:a16="http://schemas.microsoft.com/office/drawing/2014/main" id="{E933E680-5BB9-4899-837E-9D4BF10A13F8}"/>
              </a:ext>
              <a:ext uri="{C183D7F6-B498-43B3-948B-1728B52AA6E4}">
                <adec:decorative xmlns:adec="http://schemas.microsoft.com/office/drawing/2017/decorative" val="0"/>
              </a:ext>
            </a:extLst>
          </p:cNvPr>
          <p:cNvPicPr>
            <a:picLocks noGrp="1" noChangeAspect="1"/>
          </p:cNvPicPr>
          <p:nvPr>
            <p:ph type="pic" sz="quarter" idx="12"/>
          </p:nvPr>
        </p:nvPicPr>
        <p:blipFill>
          <a:blip r:embed="rId3"/>
          <a:srcRect l="462" r="462"/>
          <a:stretch>
            <a:fillRect/>
          </a:stretch>
        </p:blipFill>
        <p:spPr>
          <a:xfrm>
            <a:off x="246063" y="314325"/>
            <a:ext cx="3343275" cy="4318000"/>
          </a:xfrm>
        </p:spPr>
      </p:pic>
      <p:sp>
        <p:nvSpPr>
          <p:cNvPr id="6" name="Text Placeholder 5">
            <a:extLs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Chapter 1</a:t>
            </a:r>
          </a:p>
        </p:txBody>
      </p:sp>
      <p:sp>
        <p:nvSpPr>
          <p:cNvPr id="8" name="Footer Placeholder 7">
            <a:extLst>
              <a:ext uri="{C183D7F6-B498-43B3-948B-1728B52AA6E4}">
                <adec:decorative xmlns:adec="http://schemas.microsoft.com/office/drawing/2017/decorative" val="1"/>
              </a:ext>
            </a:extLst>
          </p:cNvPr>
          <p:cNvSpPr>
            <a:spLocks noGrp="1"/>
          </p:cNvSpPr>
          <p:nvPr>
            <p:ph type="ftr" sz="quarter" idx="3"/>
          </p:nvPr>
        </p:nvSpPr>
        <p:spPr>
          <a:xfrm>
            <a:off x="2893501" y="6252137"/>
            <a:ext cx="8801669" cy="618014"/>
          </a:xfrm>
        </p:spPr>
        <p:txBody>
          <a:bodyPr/>
          <a:lstStyle/>
          <a:p>
            <a:r>
              <a:rPr lang="en-US" dirty="0"/>
              <a:t>© 2021 Cengage Learning, Inc. May not be scanned, copied or duplicated, or posted to a publicly accessible website, in whole or in part.</a:t>
            </a:r>
          </a:p>
          <a:p>
            <a:endParaRPr lang="en-US" dirty="0"/>
          </a:p>
        </p:txBody>
      </p:sp>
    </p:spTree>
    <p:extLst>
      <p:ext uri="{BB962C8B-B14F-4D97-AF65-F5344CB8AC3E}">
        <p14:creationId xmlns:p14="http://schemas.microsoft.com/office/powerpoint/2010/main" val="16070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7437BE-4BC0-44C8-945C-85CB9010F40B}"/>
              </a:ext>
            </a:extLst>
          </p:cNvPr>
          <p:cNvSpPr>
            <a:spLocks noGrp="1"/>
          </p:cNvSpPr>
          <p:nvPr>
            <p:ph type="title"/>
          </p:nvPr>
        </p:nvSpPr>
        <p:spPr/>
        <p:txBody>
          <a:bodyPr/>
          <a:lstStyle/>
          <a:p>
            <a:r>
              <a:rPr lang="en-US" dirty="0"/>
              <a:t>Role of Ethics in Accounting and Business </a:t>
            </a:r>
            <a:r>
              <a:rPr lang="en-US" sz="2000" dirty="0"/>
              <a:t>(1 of 3)</a:t>
            </a:r>
          </a:p>
        </p:txBody>
      </p:sp>
      <p:sp>
        <p:nvSpPr>
          <p:cNvPr id="7" name="Text Placeholder 6">
            <a:extLst>
              <a:ext uri="{FF2B5EF4-FFF2-40B4-BE49-F238E27FC236}">
                <a16:creationId xmlns:a16="http://schemas.microsoft.com/office/drawing/2014/main" id="{22A17053-3267-4675-B29F-D012F4D57A21}"/>
              </a:ext>
            </a:extLst>
          </p:cNvPr>
          <p:cNvSpPr>
            <a:spLocks noGrp="1"/>
          </p:cNvSpPr>
          <p:nvPr>
            <p:ph type="body" sz="quarter" idx="17"/>
          </p:nvPr>
        </p:nvSpPr>
        <p:spPr>
          <a:xfrm>
            <a:off x="743576" y="1638300"/>
            <a:ext cx="10711543" cy="2272518"/>
          </a:xfrm>
        </p:spPr>
        <p:txBody>
          <a:bodyPr/>
          <a:lstStyle/>
          <a:p>
            <a:pPr fontAlgn="auto">
              <a:defRPr/>
            </a:pPr>
            <a:r>
              <a:rPr lang="en-US" dirty="0"/>
              <a:t>The objective of accounting is to provide relevant, timely information for user decision making.</a:t>
            </a:r>
          </a:p>
          <a:p>
            <a:pPr fontAlgn="auto">
              <a:defRPr/>
            </a:pPr>
            <a:r>
              <a:rPr lang="en-US" dirty="0"/>
              <a:t>Accountants must behave in an ethical manner so that the information they provide users will be trustworthy and, thus, useful for decision making.</a:t>
            </a:r>
          </a:p>
          <a:p>
            <a:pPr fontAlgn="auto">
              <a:defRPr/>
            </a:pPr>
            <a:r>
              <a:rPr lang="en-US" b="1" dirty="0"/>
              <a:t>Ethics</a:t>
            </a:r>
            <a:r>
              <a:rPr lang="en-US" dirty="0"/>
              <a:t> are moral principles that guide the conduct of individuals.</a:t>
            </a:r>
          </a:p>
          <a:p>
            <a:endParaRPr lang="en-US" dirty="0"/>
          </a:p>
        </p:txBody>
      </p:sp>
    </p:spTree>
    <p:extLst>
      <p:ext uri="{BB962C8B-B14F-4D97-AF65-F5344CB8AC3E}">
        <p14:creationId xmlns:p14="http://schemas.microsoft.com/office/powerpoint/2010/main" val="372736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F97FCD-7652-471B-A0AE-EEB8CDD0D3A0}"/>
              </a:ext>
            </a:extLst>
          </p:cNvPr>
          <p:cNvSpPr>
            <a:spLocks noGrp="1"/>
          </p:cNvSpPr>
          <p:nvPr>
            <p:ph type="title"/>
          </p:nvPr>
        </p:nvSpPr>
        <p:spPr/>
        <p:txBody>
          <a:bodyPr/>
          <a:lstStyle/>
          <a:p>
            <a:r>
              <a:rPr lang="en-US" dirty="0"/>
              <a:t>Accounting and Business Frauds</a:t>
            </a:r>
          </a:p>
        </p:txBody>
      </p:sp>
      <p:pic>
        <p:nvPicPr>
          <p:cNvPr id="9" name="Picture Placeholder 8" descr="Role of Ethics in Accounting and Business [Chapter 1, Exhibit 2]&#10;&#10;A table is shown identifying accounting and business frauds. At the top of the table are three column headings—Company, Nature of Accounting or Business Fraud, and Result. The Company column lists the names of companies that committed an accounting or business fraud; the Nature of Accounting or Business Fraud column provides a description of the nature of that particular company’s accounting or business fraud; and the Result column lists the result of this fraudulent activity. &#10;&#10;Computer Associates International, Inc. is the first example of a company that committed an accounting or business fraud. The nature of its accounting or business fraud was that it fraudulently inflated its financial results. The result of this fraudulent activity was that the CEO and senior executives were indicted. Five executives pled guilty, and a $225 million fine was issued.&#10;&#10;Enron is the second example of a company that committed an accounting or business fraud. The nature of its accounting or business fraud was that it fraudulently inflated its financial results. As a result, the company went bankrupt, its senior executives were criminally convicted, and there were more than $60 billion in stock market losses.&#10;&#10;HealthSouth is the third example of a company that committed an accounting or business fraud. The nature of its accounting or business fraud was that it overstated performance by $4 billion in false entries. The result was that its senior executives were criminally convicted.&#10;&#10;Qwest Communications International, Inc. is the fourth example of a company that committed an accounting or business fraud. The nature of its accounting or business fraud was that it improperly recognized $3 billion in false receipts. The result was the CEO and six other executives were criminally convicted of “massive financial fraud” and a $250 million fine was issued by the SEC.&#10;&#10;Xerox Corporation is the fifth and final example of a company that committed an accounting or business fraud. The nature of its accounting or business fraud was that it recognized $3 billion in revenue prior to when it should have been recorded. The result of this was a $10 million fine to the SEC and six executives were forced to pay $22 million.">
            <a:extLst>
              <a:ext uri="{FF2B5EF4-FFF2-40B4-BE49-F238E27FC236}">
                <a16:creationId xmlns:a16="http://schemas.microsoft.com/office/drawing/2014/main" id="{6B80C400-3003-4EC2-BEA7-8CA7485843F7}"/>
              </a:ext>
            </a:extLst>
          </p:cNvPr>
          <p:cNvPicPr>
            <a:picLocks noGrp="1" noChangeAspect="1"/>
          </p:cNvPicPr>
          <p:nvPr>
            <p:ph type="pic" sz="quarter" idx="11"/>
          </p:nvPr>
        </p:nvPicPr>
        <p:blipFill rotWithShape="1">
          <a:blip r:embed="rId2"/>
          <a:srcRect l="1" r="148"/>
          <a:stretch/>
        </p:blipFill>
        <p:spPr>
          <a:xfrm>
            <a:off x="1246188" y="1420586"/>
            <a:ext cx="9445258" cy="4523014"/>
          </a:xfrm>
        </p:spPr>
      </p:pic>
    </p:spTree>
    <p:extLst>
      <p:ext uri="{BB962C8B-B14F-4D97-AF65-F5344CB8AC3E}">
        <p14:creationId xmlns:p14="http://schemas.microsoft.com/office/powerpoint/2010/main" val="713767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6704D-05DE-4329-9CE4-EA1C59323CD5}"/>
              </a:ext>
            </a:extLst>
          </p:cNvPr>
          <p:cNvSpPr>
            <a:spLocks noGrp="1"/>
          </p:cNvSpPr>
          <p:nvPr>
            <p:ph type="title"/>
          </p:nvPr>
        </p:nvSpPr>
        <p:spPr/>
        <p:txBody>
          <a:bodyPr/>
          <a:lstStyle/>
          <a:p>
            <a:r>
              <a:rPr lang="en-US" dirty="0"/>
              <a:t>Role of Ethics in Accounting and Business </a:t>
            </a:r>
            <a:r>
              <a:rPr lang="en-US" sz="2000" dirty="0"/>
              <a:t>(2 of 3)</a:t>
            </a:r>
          </a:p>
        </p:txBody>
      </p:sp>
      <p:sp>
        <p:nvSpPr>
          <p:cNvPr id="3" name="Text Placeholder 2">
            <a:extLst>
              <a:ext uri="{FF2B5EF4-FFF2-40B4-BE49-F238E27FC236}">
                <a16:creationId xmlns:a16="http://schemas.microsoft.com/office/drawing/2014/main" id="{494B2552-B570-45FC-A0D4-8FA8A00FB253}"/>
              </a:ext>
            </a:extLst>
          </p:cNvPr>
          <p:cNvSpPr>
            <a:spLocks noGrp="1"/>
          </p:cNvSpPr>
          <p:nvPr>
            <p:ph type="body" sz="quarter" idx="17"/>
          </p:nvPr>
        </p:nvSpPr>
        <p:spPr>
          <a:xfrm>
            <a:off x="743576" y="1638300"/>
            <a:ext cx="10711543" cy="3355731"/>
          </a:xfrm>
        </p:spPr>
        <p:txBody>
          <a:bodyPr/>
          <a:lstStyle/>
          <a:p>
            <a:pPr fontAlgn="auto">
              <a:defRPr/>
            </a:pPr>
            <a:r>
              <a:rPr lang="en-US" dirty="0"/>
              <a:t>What went wrong for these managers and companies?</a:t>
            </a:r>
          </a:p>
          <a:p>
            <a:pPr lvl="1" fontAlgn="auto">
              <a:defRPr/>
            </a:pPr>
            <a:r>
              <a:rPr lang="en-US" dirty="0"/>
              <a:t>The answer to the preceding question normally involved one or both of the following two factors:</a:t>
            </a:r>
          </a:p>
          <a:p>
            <a:pPr lvl="2" fontAlgn="auto">
              <a:defRPr/>
            </a:pPr>
            <a:r>
              <a:rPr lang="en-US" dirty="0"/>
              <a:t>Failure of individual character</a:t>
            </a:r>
          </a:p>
          <a:p>
            <a:pPr lvl="2" fontAlgn="auto">
              <a:defRPr/>
            </a:pPr>
            <a:r>
              <a:rPr lang="en-US" dirty="0"/>
              <a:t>Culture of greed and ethical indifference</a:t>
            </a:r>
          </a:p>
        </p:txBody>
      </p:sp>
    </p:spTree>
    <p:extLst>
      <p:ext uri="{BB962C8B-B14F-4D97-AF65-F5344CB8AC3E}">
        <p14:creationId xmlns:p14="http://schemas.microsoft.com/office/powerpoint/2010/main" val="326579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2814-8F67-4512-AAF1-3DA73CF8E82B}"/>
              </a:ext>
            </a:extLst>
          </p:cNvPr>
          <p:cNvSpPr>
            <a:spLocks noGrp="1"/>
          </p:cNvSpPr>
          <p:nvPr>
            <p:ph type="title"/>
          </p:nvPr>
        </p:nvSpPr>
        <p:spPr/>
        <p:txBody>
          <a:bodyPr/>
          <a:lstStyle/>
          <a:p>
            <a:r>
              <a:rPr lang="en-US" dirty="0"/>
              <a:t>Role of Ethics in Accounting and Business </a:t>
            </a:r>
            <a:r>
              <a:rPr lang="en-US" sz="2000" dirty="0"/>
              <a:t>(3 of 3)</a:t>
            </a:r>
          </a:p>
        </p:txBody>
      </p:sp>
      <p:sp>
        <p:nvSpPr>
          <p:cNvPr id="3" name="Text Placeholder 2">
            <a:extLst>
              <a:ext uri="{FF2B5EF4-FFF2-40B4-BE49-F238E27FC236}">
                <a16:creationId xmlns:a16="http://schemas.microsoft.com/office/drawing/2014/main" id="{F2F57088-BEE6-49D7-8FE9-F7C3A70C7825}"/>
              </a:ext>
            </a:extLst>
          </p:cNvPr>
          <p:cNvSpPr>
            <a:spLocks noGrp="1"/>
          </p:cNvSpPr>
          <p:nvPr>
            <p:ph type="body" sz="quarter" idx="17"/>
          </p:nvPr>
        </p:nvSpPr>
        <p:spPr/>
        <p:txBody>
          <a:bodyPr/>
          <a:lstStyle/>
          <a:p>
            <a:r>
              <a:rPr lang="en-US" dirty="0">
                <a:solidFill>
                  <a:srgbClr val="004A78"/>
                </a:solidFill>
              </a:rPr>
              <a:t>Guidelines for behaving ethically follow:</a:t>
            </a:r>
          </a:p>
          <a:p>
            <a:pPr marL="800100" lvl="1" indent="-457200">
              <a:buFont typeface="+mj-lt"/>
              <a:buAutoNum type="arabicPeriod"/>
            </a:pPr>
            <a:r>
              <a:rPr lang="en-US" dirty="0"/>
              <a:t>Identify an ethical decision by using your personal ethical standards of honesty and fairness.</a:t>
            </a:r>
          </a:p>
          <a:p>
            <a:pPr marL="800100" lvl="1" indent="-457200">
              <a:buFont typeface="+mj-lt"/>
              <a:buAutoNum type="arabicPeriod"/>
            </a:pPr>
            <a:r>
              <a:rPr lang="en-US" dirty="0"/>
              <a:t>Identify the consequences of the decision and its effect on others.</a:t>
            </a:r>
          </a:p>
          <a:p>
            <a:pPr marL="800100" lvl="1" indent="-457200">
              <a:buFont typeface="+mj-lt"/>
              <a:buAutoNum type="arabicPeriod"/>
            </a:pPr>
            <a:r>
              <a:rPr lang="en-US" dirty="0"/>
              <a:t>Consider your obligations and responsibilities to those who will be affected by your decision.</a:t>
            </a:r>
          </a:p>
          <a:p>
            <a:pPr marL="800100" lvl="1" indent="-457200">
              <a:buFont typeface="+mj-lt"/>
              <a:buAutoNum type="arabicPeriod"/>
            </a:pPr>
            <a:r>
              <a:rPr lang="en-US" dirty="0"/>
              <a:t>Make a decision that is ethical and fair to those affected by it.</a:t>
            </a:r>
          </a:p>
          <a:p>
            <a:endParaRPr lang="en-US" dirty="0"/>
          </a:p>
        </p:txBody>
      </p:sp>
    </p:spTree>
    <p:extLst>
      <p:ext uri="{BB962C8B-B14F-4D97-AF65-F5344CB8AC3E}">
        <p14:creationId xmlns:p14="http://schemas.microsoft.com/office/powerpoint/2010/main" val="3898128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C1BB-D3A4-4755-A778-4BF7C65A354A}"/>
              </a:ext>
            </a:extLst>
          </p:cNvPr>
          <p:cNvSpPr>
            <a:spLocks noGrp="1"/>
          </p:cNvSpPr>
          <p:nvPr>
            <p:ph type="title"/>
          </p:nvPr>
        </p:nvSpPr>
        <p:spPr/>
        <p:txBody>
          <a:bodyPr/>
          <a:lstStyle/>
          <a:p>
            <a:r>
              <a:rPr lang="en-US" dirty="0"/>
              <a:t>Opportunities for Accountants</a:t>
            </a:r>
          </a:p>
        </p:txBody>
      </p:sp>
      <p:sp>
        <p:nvSpPr>
          <p:cNvPr id="3" name="Text Placeholder 2">
            <a:extLst>
              <a:ext uri="{FF2B5EF4-FFF2-40B4-BE49-F238E27FC236}">
                <a16:creationId xmlns:a16="http://schemas.microsoft.com/office/drawing/2014/main" id="{75552A00-0992-413A-B12B-3C72F3B9F102}"/>
              </a:ext>
            </a:extLst>
          </p:cNvPr>
          <p:cNvSpPr>
            <a:spLocks noGrp="1"/>
          </p:cNvSpPr>
          <p:nvPr>
            <p:ph type="body" sz="quarter" idx="17"/>
          </p:nvPr>
        </p:nvSpPr>
        <p:spPr>
          <a:xfrm>
            <a:off x="743576" y="1638300"/>
            <a:ext cx="10711543" cy="2694549"/>
          </a:xfrm>
        </p:spPr>
        <p:txBody>
          <a:bodyPr/>
          <a:lstStyle/>
          <a:p>
            <a:pPr fontAlgn="auto">
              <a:defRPr/>
            </a:pPr>
            <a:r>
              <a:rPr lang="en-US" dirty="0"/>
              <a:t>Accountants who provide services on a fee basis are said to be employed in </a:t>
            </a:r>
            <a:r>
              <a:rPr lang="en-US" b="1" dirty="0"/>
              <a:t>public accounting</a:t>
            </a:r>
            <a:r>
              <a:rPr lang="en-US" dirty="0"/>
              <a:t>.</a:t>
            </a:r>
          </a:p>
          <a:p>
            <a:pPr fontAlgn="auto">
              <a:defRPr/>
            </a:pPr>
            <a:r>
              <a:rPr lang="en-US" dirty="0"/>
              <a:t>Accountants employed by companies, government, and not-for-profit entities are said to be employed in </a:t>
            </a:r>
            <a:r>
              <a:rPr lang="en-US" b="1" dirty="0"/>
              <a:t>private accounting</a:t>
            </a:r>
            <a:r>
              <a:rPr lang="en-US" dirty="0"/>
              <a:t>.</a:t>
            </a:r>
          </a:p>
          <a:p>
            <a:pPr fontAlgn="auto">
              <a:defRPr/>
            </a:pPr>
            <a:r>
              <a:rPr lang="en-US" dirty="0"/>
              <a:t>Public accountants who have met a state’s education, experience, and examination requirements may become </a:t>
            </a:r>
            <a:r>
              <a:rPr lang="en-US" b="1" dirty="0"/>
              <a:t>Certified Public Accountants (CPAs)</a:t>
            </a:r>
            <a:r>
              <a:rPr lang="en-US" dirty="0"/>
              <a:t>. </a:t>
            </a:r>
          </a:p>
          <a:p>
            <a:endParaRPr lang="en-US" dirty="0"/>
          </a:p>
        </p:txBody>
      </p:sp>
    </p:spTree>
    <p:extLst>
      <p:ext uri="{BB962C8B-B14F-4D97-AF65-F5344CB8AC3E}">
        <p14:creationId xmlns:p14="http://schemas.microsoft.com/office/powerpoint/2010/main" val="1203791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ccounting Career Paths and Salaries ">
            <a:extLst>
              <a:ext uri="{FF2B5EF4-FFF2-40B4-BE49-F238E27FC236}">
                <a16:creationId xmlns:a16="http://schemas.microsoft.com/office/drawing/2014/main" id="{A105D560-E98A-4242-94E2-1B71FC6EACFF}"/>
              </a:ext>
            </a:extLst>
          </p:cNvPr>
          <p:cNvSpPr>
            <a:spLocks noGrp="1"/>
          </p:cNvSpPr>
          <p:nvPr>
            <p:ph type="title"/>
          </p:nvPr>
        </p:nvSpPr>
        <p:spPr/>
        <p:txBody>
          <a:bodyPr/>
          <a:lstStyle/>
          <a:p>
            <a:r>
              <a:rPr lang="en-US" dirty="0"/>
              <a:t>Accounting Career Paths and Salaries </a:t>
            </a:r>
          </a:p>
        </p:txBody>
      </p:sp>
      <p:pic>
        <p:nvPicPr>
          <p:cNvPr id="14" name="Picture Placeholder 13" descr="A table shows the accounting career paths and salaries. There are five columns in the table. The first column shows Accounting Career Track. The second column shows Description. The third column shows Career Options. The fourth column shows Annual Starting Salaries. The fifth column shows Certification. There is an asterisk to the right of Annual Starting Salaries. A footnote at the end  of the table shows the following: Average salaries rounded to the nearest thousand. Salaries may vary by size of company and region.&#10;For private accounting, the following description is given. Accountants are employed by companies, government, and not-for-profit entities. The career options for private accounting are bookkeeper, payroll clerk, general accountant, budget analyst, cost accountant, internal auditor, and information technology auditor.&#10;The annual starting salaries of a bookkeeper is $43,000, a payroll clerk is $39,000, a general accountant is $47,000, a budget analyst is $51,000, a cost accountant is $49,000, an internal auditor is $46,000, and an information technology auditor is $51,000. The certification required for a payroll clerk is Certified Payroll Professional (CPP), for a cost accountant is Certified Management Accountant (CMA), for an internal auditor is Certified Internal Auditor (CIA), and for an information technology auditor is Certified Information Systems Auditor (CISA).&#10;For public accounting, the following description is given. Accountants are employed individually or within a public accounting firm in audit, tax, or management advisory services. The annual starting salary of a public accountant is $47,000. The certification required for a public accountant is Certified Public Accountant (CPA).">
            <a:extLst>
              <a:ext uri="{FF2B5EF4-FFF2-40B4-BE49-F238E27FC236}">
                <a16:creationId xmlns:a16="http://schemas.microsoft.com/office/drawing/2014/main" id="{2F03FA80-24D1-4628-A058-8AC63C952B43}"/>
              </a:ext>
            </a:extLst>
          </p:cNvPr>
          <p:cNvPicPr>
            <a:picLocks noGrp="1" noChangeAspect="1"/>
          </p:cNvPicPr>
          <p:nvPr>
            <p:ph type="pic" sz="quarter" idx="11"/>
          </p:nvPr>
        </p:nvPicPr>
        <p:blipFill rotWithShape="1">
          <a:blip r:embed="rId3"/>
          <a:srcRect t="217" b="-469"/>
          <a:stretch/>
        </p:blipFill>
        <p:spPr>
          <a:xfrm>
            <a:off x="1284007" y="1493175"/>
            <a:ext cx="9393465" cy="4215428"/>
          </a:xfrm>
        </p:spPr>
      </p:pic>
    </p:spTree>
    <p:extLst>
      <p:ext uri="{BB962C8B-B14F-4D97-AF65-F5344CB8AC3E}">
        <p14:creationId xmlns:p14="http://schemas.microsoft.com/office/powerpoint/2010/main" val="1390247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70FAC-9E96-4450-8D80-9398B9D2EF96}"/>
              </a:ext>
            </a:extLst>
          </p:cNvPr>
          <p:cNvSpPr>
            <a:spLocks noGrp="1"/>
          </p:cNvSpPr>
          <p:nvPr>
            <p:ph type="title"/>
          </p:nvPr>
        </p:nvSpPr>
        <p:spPr/>
        <p:txBody>
          <a:bodyPr/>
          <a:lstStyle/>
          <a:p>
            <a:r>
              <a:rPr lang="en-US" dirty="0"/>
              <a:t>Generally Accepted Accounting Principles (GAAP)</a:t>
            </a:r>
          </a:p>
        </p:txBody>
      </p:sp>
      <p:sp>
        <p:nvSpPr>
          <p:cNvPr id="3" name="Text Placeholder 2">
            <a:extLst>
              <a:ext uri="{FF2B5EF4-FFF2-40B4-BE49-F238E27FC236}">
                <a16:creationId xmlns:a16="http://schemas.microsoft.com/office/drawing/2014/main" id="{9151F609-F833-4992-8901-EFC5684FB0B7}"/>
              </a:ext>
            </a:extLst>
          </p:cNvPr>
          <p:cNvSpPr>
            <a:spLocks noGrp="1"/>
          </p:cNvSpPr>
          <p:nvPr>
            <p:ph type="body" sz="quarter" idx="17"/>
          </p:nvPr>
        </p:nvSpPr>
        <p:spPr/>
        <p:txBody>
          <a:bodyPr/>
          <a:lstStyle/>
          <a:p>
            <a:pPr fontAlgn="auto">
              <a:defRPr/>
            </a:pPr>
            <a:r>
              <a:rPr lang="en-US" dirty="0"/>
              <a:t>Financial accountants follow </a:t>
            </a:r>
            <a:r>
              <a:rPr lang="en-US" b="1" dirty="0"/>
              <a:t>generally accepted accounting principles (GAAP) </a:t>
            </a:r>
            <a:r>
              <a:rPr lang="en-US" dirty="0"/>
              <a:t>in preparing reports.</a:t>
            </a:r>
          </a:p>
          <a:p>
            <a:pPr fontAlgn="auto">
              <a:defRPr/>
            </a:pPr>
            <a:r>
              <a:rPr lang="en-US" dirty="0"/>
              <a:t>Within the U.S., the </a:t>
            </a:r>
            <a:r>
              <a:rPr lang="en-US" b="1" dirty="0"/>
              <a:t>Financial Accounting Standards Board (FASB) </a:t>
            </a:r>
            <a:r>
              <a:rPr lang="en-US" dirty="0"/>
              <a:t>has the primary responsibility for developing accounting principles.</a:t>
            </a:r>
          </a:p>
          <a:p>
            <a:pPr marL="292100" indent="-292100" fontAlgn="auto">
              <a:defRPr/>
            </a:pPr>
            <a:r>
              <a:rPr lang="en-US" b="1" dirty="0"/>
              <a:t>Securities and Exchange Commission (SEC) </a:t>
            </a:r>
            <a:r>
              <a:rPr lang="en-US" dirty="0"/>
              <a:t>has authority over the accounting and financial disclosures for companies whose shares of ownership (stock) are traded and sold to the public</a:t>
            </a:r>
          </a:p>
          <a:p>
            <a:pPr marL="292100" indent="-292100" fontAlgn="auto">
              <a:defRPr/>
            </a:pPr>
            <a:r>
              <a:rPr lang="en-US" dirty="0"/>
              <a:t>Many countries outside the U.S. use generally accepted accounting principles adopted by the </a:t>
            </a:r>
            <a:r>
              <a:rPr lang="en-US" b="1" dirty="0"/>
              <a:t>International Accounting Standards Board (IASB)</a:t>
            </a:r>
            <a:r>
              <a:rPr lang="en-US" dirty="0"/>
              <a:t>.</a:t>
            </a:r>
          </a:p>
          <a:p>
            <a:endParaRPr lang="en-US" dirty="0"/>
          </a:p>
        </p:txBody>
      </p:sp>
    </p:spTree>
    <p:extLst>
      <p:ext uri="{BB962C8B-B14F-4D97-AF65-F5344CB8AC3E}">
        <p14:creationId xmlns:p14="http://schemas.microsoft.com/office/powerpoint/2010/main" val="4185085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E0E97-5075-461C-8E1F-0FCD964A872E}"/>
              </a:ext>
            </a:extLst>
          </p:cNvPr>
          <p:cNvSpPr>
            <a:spLocks noGrp="1"/>
          </p:cNvSpPr>
          <p:nvPr>
            <p:ph type="title"/>
          </p:nvPr>
        </p:nvSpPr>
        <p:spPr/>
        <p:txBody>
          <a:bodyPr/>
          <a:lstStyle/>
          <a:p>
            <a:r>
              <a:rPr lang="en-US" dirty="0"/>
              <a:t>Business Entity Concept</a:t>
            </a:r>
          </a:p>
        </p:txBody>
      </p:sp>
      <p:sp>
        <p:nvSpPr>
          <p:cNvPr id="3" name="Text Placeholder 2">
            <a:extLst>
              <a:ext uri="{FF2B5EF4-FFF2-40B4-BE49-F238E27FC236}">
                <a16:creationId xmlns:a16="http://schemas.microsoft.com/office/drawing/2014/main" id="{9E3EEDED-E901-4F88-976B-AAF093ABA4A3}"/>
              </a:ext>
            </a:extLst>
          </p:cNvPr>
          <p:cNvSpPr>
            <a:spLocks noGrp="1"/>
          </p:cNvSpPr>
          <p:nvPr>
            <p:ph type="body" sz="quarter" idx="17"/>
          </p:nvPr>
        </p:nvSpPr>
        <p:spPr>
          <a:xfrm>
            <a:off x="743576" y="1638300"/>
            <a:ext cx="10711543" cy="1259645"/>
          </a:xfrm>
        </p:spPr>
        <p:txBody>
          <a:bodyPr>
            <a:noAutofit/>
          </a:bodyPr>
          <a:lstStyle/>
          <a:p>
            <a:r>
              <a:rPr lang="en-US" dirty="0"/>
              <a:t>Activities of a business are recorded separately from the activities of its owners, creditors, or other businesses</a:t>
            </a:r>
          </a:p>
          <a:p>
            <a:r>
              <a:rPr lang="en-US" dirty="0"/>
              <a:t>This concept limits the economic data in an accounting system to data related directly to the activities of the business.</a:t>
            </a:r>
          </a:p>
          <a:p>
            <a:endParaRPr lang="en-US" dirty="0"/>
          </a:p>
        </p:txBody>
      </p:sp>
    </p:spTree>
    <p:extLst>
      <p:ext uri="{BB962C8B-B14F-4D97-AF65-F5344CB8AC3E}">
        <p14:creationId xmlns:p14="http://schemas.microsoft.com/office/powerpoint/2010/main" val="224676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E5708A-1820-4ED6-94D5-95DB11F7296A}"/>
              </a:ext>
            </a:extLst>
          </p:cNvPr>
          <p:cNvSpPr>
            <a:spLocks noGrp="1"/>
          </p:cNvSpPr>
          <p:nvPr>
            <p:ph type="title"/>
          </p:nvPr>
        </p:nvSpPr>
        <p:spPr/>
        <p:txBody>
          <a:bodyPr/>
          <a:lstStyle/>
          <a:p>
            <a:r>
              <a:rPr lang="en-US" dirty="0"/>
              <a:t>Forms of Business Entities</a:t>
            </a:r>
          </a:p>
        </p:txBody>
      </p:sp>
      <p:pic>
        <p:nvPicPr>
          <p:cNvPr id="7" name="Picture Placeholder 6" descr="Forms of Business Entities&#10;&#10;A table listing the four forms of business entities, their characteristics, and examples of each are shown. The table has three column headings: Form of Business Entity, which lists the four business types along with a definition for each type; Characteristics; and Examples. &#10;&#10;The first form of business entity listed is proprietorship. In the Form of Business Entity column, the following definition is shown: Proprietorship is owned by one individual. The word Proprietorship is in bold type. To the left of the definition, a computer graphic image of a silhouette of a businessman carrying a briefcase is shown. In the Characteristics column, the following characteristics of a proprietorship are listed in bulleted form: 70% of business entities in the United States; Easy and inexpensive to organize; Resources are limited to those of the owner; Used by small businesses. In the Examples column, the following example of a proprietorship is listed in bulleted form: &#10;A &amp; B Painting.&#10;&#10;The second form of business entity listed is partnership. In the Form of Business Entity column, the following definition is shown: Partnership is owned by two or more individuals. The word Partnership is in bold type. To the left of the definition, a computer graphic image of two silhouettes of a businessman and businesswoman, both carrying briefcases, shaking hands is shown. In the Characteristics column, the following characteristics of a proprietorship are listed in bulleted form: 10% of business organizations in the United States (combined with limited liability companies); Combines the skills and resources of more than one person. In the Examples column, the following example of a partnership is listed in bulleted form: Jones &amp; Smith, Architects.&#10;&#10;The third form of business entity listed is corporation. In the Form of Business Entity column, the following definition is shown: Corporation is organized under state or federal statutes as a separate legal taxable entity. The word Corporation is in bold type. To the left of the definition, a computer graphic image of a certificate is shown. A border shaded light green is shown on the left and right of the certificate. At the top-center of the certificate is a brown oval shaded gold. Below the oval, the following words are shown in uppercase letters: XYZ CORPORATION. Below this are two rectangles shaded brown. On the second rectangle, the following words are shown: Certificate of Stock. Below this, squiggly lines representing typed words are shown. In the Characteristics column, the following characteristics of a corporation are listed in bulleted form: Generates 90% of business revenues; 20% of the business organizations in the United States; Ownership is divided into shares called stock; Can obtain large amounts of resources by issuing stock; Used by large businesses. In the Examples column, the following examples of a corporation are listed in bulleted form: Alphabet (Google); Apple; Ford Motor Company; Twitter.&#10;&#10;The fourth form of business entity listed is limited liability company (LLC). In the Form of Business Entity column, the following definition is shown: Limited liability company (LLC) combines the attributes of a partnership and a corporation. The words and abbreviation Limited liability company (LLC) are in bold type. To the left of the definition, a computer graphic image of two silhouettes of a businessman and businesswoman, both carrying briefcases, shaking hands underneath a large orange umbrella is shown. In the Characteristics column, the following characteristics of a proprietorship are listed in bulleted form: 10% of business organizations in the United States (combined with partnerships); Of-ten used as an alternative to a partnership; Has tax and le-gal liability advantages for owners. In the Examples column, the following example of a limited liability company is listed in bulleted form: Mosel &amp; Farmer, CPAs, LLC.&#10;">
            <a:extLst>
              <a:ext uri="{FF2B5EF4-FFF2-40B4-BE49-F238E27FC236}">
                <a16:creationId xmlns:a16="http://schemas.microsoft.com/office/drawing/2014/main" id="{AAF9FBFC-C597-41BB-B49E-6B6A3358CDBA}"/>
              </a:ext>
            </a:extLst>
          </p:cNvPr>
          <p:cNvPicPr>
            <a:picLocks noGrp="1" noChangeAspect="1"/>
          </p:cNvPicPr>
          <p:nvPr>
            <p:ph type="pic" sz="quarter" idx="11"/>
          </p:nvPr>
        </p:nvPicPr>
        <p:blipFill rotWithShape="1">
          <a:blip r:embed="rId2"/>
          <a:srcRect t="846"/>
          <a:stretch/>
        </p:blipFill>
        <p:spPr>
          <a:xfrm>
            <a:off x="1246188" y="1049930"/>
            <a:ext cx="9310687" cy="4947646"/>
          </a:xfrm>
        </p:spPr>
      </p:pic>
    </p:spTree>
    <p:extLst>
      <p:ext uri="{BB962C8B-B14F-4D97-AF65-F5344CB8AC3E}">
        <p14:creationId xmlns:p14="http://schemas.microsoft.com/office/powerpoint/2010/main" val="628793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86D82D-2917-4FE9-8F7F-25EB353CDA32}"/>
              </a:ext>
            </a:extLst>
          </p:cNvPr>
          <p:cNvSpPr>
            <a:spLocks noGrp="1"/>
          </p:cNvSpPr>
          <p:nvPr>
            <p:ph type="title"/>
          </p:nvPr>
        </p:nvSpPr>
        <p:spPr/>
        <p:txBody>
          <a:bodyPr/>
          <a:lstStyle/>
          <a:p>
            <a:r>
              <a:rPr lang="en-US" dirty="0"/>
              <a:t>Time Period Concept </a:t>
            </a:r>
            <a:r>
              <a:rPr lang="en-US" sz="2000" dirty="0"/>
              <a:t>(1 of 2)</a:t>
            </a:r>
          </a:p>
        </p:txBody>
      </p:sp>
      <p:sp>
        <p:nvSpPr>
          <p:cNvPr id="5" name="Text Placeholder 4">
            <a:extLst>
              <a:ext uri="{FF2B5EF4-FFF2-40B4-BE49-F238E27FC236}">
                <a16:creationId xmlns:a16="http://schemas.microsoft.com/office/drawing/2014/main" id="{CCC90B05-2B27-4559-B616-9A708BC282CF}"/>
              </a:ext>
            </a:extLst>
          </p:cNvPr>
          <p:cNvSpPr>
            <a:spLocks noGrp="1"/>
          </p:cNvSpPr>
          <p:nvPr>
            <p:ph type="body" sz="quarter" idx="17"/>
          </p:nvPr>
        </p:nvSpPr>
        <p:spPr/>
        <p:txBody>
          <a:bodyPr/>
          <a:lstStyle/>
          <a:p>
            <a:r>
              <a:rPr lang="en-US" dirty="0"/>
              <a:t>Requires a company to report its economic activities on a regular basis for a specific period</a:t>
            </a:r>
          </a:p>
          <a:p>
            <a:r>
              <a:rPr lang="en-US" dirty="0"/>
              <a:t>Annual accounting period adopted by a company is called its fiscal year</a:t>
            </a:r>
          </a:p>
          <a:p>
            <a:pPr lvl="1"/>
            <a:r>
              <a:rPr lang="en-US" dirty="0"/>
              <a:t>Calendar year is the most commonly used fiscal year</a:t>
            </a:r>
          </a:p>
          <a:p>
            <a:pPr lvl="1"/>
            <a:r>
              <a:rPr lang="en-US" dirty="0"/>
              <a:t>Corporations may follow other periods as fiscal years</a:t>
            </a:r>
          </a:p>
        </p:txBody>
      </p:sp>
    </p:spTree>
    <p:extLst>
      <p:ext uri="{BB962C8B-B14F-4D97-AF65-F5344CB8AC3E}">
        <p14:creationId xmlns:p14="http://schemas.microsoft.com/office/powerpoint/2010/main" val="51969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4B57-2F73-4AA1-A06F-F7629D941444}"/>
              </a:ext>
            </a:extLst>
          </p:cNvPr>
          <p:cNvSpPr>
            <a:spLocks noGrp="1"/>
          </p:cNvSpPr>
          <p:nvPr>
            <p:ph type="title"/>
          </p:nvPr>
        </p:nvSpPr>
        <p:spPr/>
        <p:txBody>
          <a:bodyPr/>
          <a:lstStyle/>
          <a:p>
            <a:r>
              <a:rPr lang="en-US" dirty="0"/>
              <a:t>Learning Objectives </a:t>
            </a:r>
            <a:r>
              <a:rPr lang="en-US" sz="2000" dirty="0"/>
              <a:t>(1 of 2) </a:t>
            </a:r>
          </a:p>
        </p:txBody>
      </p:sp>
      <p:sp>
        <p:nvSpPr>
          <p:cNvPr id="3" name="Text Placeholder 2">
            <a:extLst>
              <a:ext uri="{FF2B5EF4-FFF2-40B4-BE49-F238E27FC236}">
                <a16:creationId xmlns:a16="http://schemas.microsoft.com/office/drawing/2014/main" id="{FA011FC1-1158-4EE6-ACC8-117ADEFB99E8}"/>
              </a:ext>
            </a:extLst>
          </p:cNvPr>
          <p:cNvSpPr>
            <a:spLocks noGrp="1"/>
          </p:cNvSpPr>
          <p:nvPr>
            <p:ph type="body" sz="quarter" idx="17"/>
          </p:nvPr>
        </p:nvSpPr>
        <p:spPr/>
        <p:txBody>
          <a:bodyPr>
            <a:noAutofit/>
          </a:bodyPr>
          <a:lstStyle/>
          <a:p>
            <a:r>
              <a:rPr lang="en-US" altLang="en-US" dirty="0"/>
              <a:t>LO1: </a:t>
            </a:r>
            <a:r>
              <a:rPr lang="en-US" dirty="0"/>
              <a:t>Describe the nature of business and the role of accounting and ethics in business.</a:t>
            </a:r>
          </a:p>
          <a:p>
            <a:r>
              <a:rPr lang="en-US" altLang="en-US" dirty="0"/>
              <a:t>LO2: </a:t>
            </a:r>
            <a:r>
              <a:rPr lang="en-US" dirty="0"/>
              <a:t>Summarize the development of accounting principles and relate them to practice</a:t>
            </a:r>
            <a:r>
              <a:rPr lang="en-US" altLang="en-US" dirty="0"/>
              <a:t>.</a:t>
            </a:r>
          </a:p>
          <a:p>
            <a:r>
              <a:rPr lang="en-US" altLang="en-US" dirty="0"/>
              <a:t>LO3: </a:t>
            </a:r>
            <a:r>
              <a:rPr lang="en-US" dirty="0"/>
              <a:t>State the accounting equation and define each element of the equation</a:t>
            </a:r>
            <a:r>
              <a:rPr lang="en-US" altLang="en-US" dirty="0"/>
              <a:t>.</a:t>
            </a:r>
          </a:p>
          <a:p>
            <a:r>
              <a:rPr lang="en-US" altLang="en-US" dirty="0"/>
              <a:t>LO4: </a:t>
            </a:r>
            <a:r>
              <a:rPr lang="en-US" dirty="0"/>
              <a:t>Describe and illustrate how business transactions can be recorded in terms of the resulting change in the elements of the accounting equation</a:t>
            </a:r>
            <a:r>
              <a:rPr lang="en-US" altLang="en-US" dirty="0"/>
              <a:t>.</a:t>
            </a:r>
          </a:p>
          <a:p>
            <a:endParaRPr lang="en-US" dirty="0"/>
          </a:p>
          <a:p>
            <a:endParaRPr lang="en-US" dirty="0"/>
          </a:p>
          <a:p>
            <a:endParaRPr lang="en-US" dirty="0"/>
          </a:p>
        </p:txBody>
      </p:sp>
    </p:spTree>
    <p:extLst>
      <p:ext uri="{BB962C8B-B14F-4D97-AF65-F5344CB8AC3E}">
        <p14:creationId xmlns:p14="http://schemas.microsoft.com/office/powerpoint/2010/main" val="3451533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199E-EC63-4758-A26B-49742BC0CE6A}"/>
              </a:ext>
            </a:extLst>
          </p:cNvPr>
          <p:cNvSpPr>
            <a:spLocks noGrp="1"/>
          </p:cNvSpPr>
          <p:nvPr>
            <p:ph type="title"/>
          </p:nvPr>
        </p:nvSpPr>
        <p:spPr/>
        <p:txBody>
          <a:bodyPr/>
          <a:lstStyle/>
          <a:p>
            <a:r>
              <a:rPr lang="en-US" dirty="0"/>
              <a:t>Time Period Concept </a:t>
            </a:r>
            <a:r>
              <a:rPr lang="en-US" sz="2000" dirty="0"/>
              <a:t>(2 of 2)</a:t>
            </a:r>
          </a:p>
        </p:txBody>
      </p:sp>
      <p:sp>
        <p:nvSpPr>
          <p:cNvPr id="3" name="Content Placeholder 2">
            <a:extLst>
              <a:ext uri="{FF2B5EF4-FFF2-40B4-BE49-F238E27FC236}">
                <a16:creationId xmlns:a16="http://schemas.microsoft.com/office/drawing/2014/main" id="{0207AEEA-73A5-48F7-9990-34E82303D7E8}"/>
              </a:ext>
            </a:extLst>
          </p:cNvPr>
          <p:cNvSpPr>
            <a:spLocks noGrp="1"/>
          </p:cNvSpPr>
          <p:nvPr>
            <p:ph sz="quarter" idx="11"/>
          </p:nvPr>
        </p:nvSpPr>
        <p:spPr>
          <a:xfrm>
            <a:off x="747514" y="1638300"/>
            <a:ext cx="10515600" cy="949917"/>
          </a:xfrm>
        </p:spPr>
        <p:txBody>
          <a:bodyPr/>
          <a:lstStyle/>
          <a:p>
            <a:pPr marL="342900" indent="-342900" fontAlgn="auto">
              <a:buClr>
                <a:srgbClr val="004A78"/>
              </a:buClr>
              <a:buFont typeface="Arial" panose="020B0604020202020204" pitchFamily="34" charset="0"/>
              <a:buChar char="•"/>
              <a:defRPr/>
            </a:pPr>
            <a:r>
              <a:rPr lang="en-US" sz="2400" dirty="0">
                <a:solidFill>
                  <a:srgbClr val="004A78"/>
                </a:solidFill>
              </a:rPr>
              <a:t>A company’s fiscal year could begin August 1, 20Y7, and end on July 31, 20Y8, as follows:</a:t>
            </a:r>
          </a:p>
        </p:txBody>
      </p:sp>
      <p:pic>
        <p:nvPicPr>
          <p:cNvPr id="5" name="Picture Placeholder 4" descr="Time Period Concept &#10;&#10;A number line represents a fiscal year. The left side of the number line shows months August through December in 2 0 Y 7, and the right side shows the months January through July in 2 0 Y 8. The number line starts with August 1 and runs through July 31. The number line is labeled Fiscal Year, August 1, 2 0 Y 7 to July 31, 2 0 Y 8.">
            <a:extLst>
              <a:ext uri="{FF2B5EF4-FFF2-40B4-BE49-F238E27FC236}">
                <a16:creationId xmlns:a16="http://schemas.microsoft.com/office/drawing/2014/main" id="{53C6CD60-1179-4F4C-B5D7-902DC86BDF47}"/>
              </a:ext>
            </a:extLst>
          </p:cNvPr>
          <p:cNvPicPr>
            <a:picLocks noGrp="1" noChangeAspect="1"/>
          </p:cNvPicPr>
          <p:nvPr>
            <p:ph type="pic" sz="quarter" idx="12"/>
          </p:nvPr>
        </p:nvPicPr>
        <p:blipFill rotWithShape="1">
          <a:blip r:embed="rId2"/>
          <a:srcRect t="14458" b="14458"/>
          <a:stretch/>
        </p:blipFill>
        <p:spPr>
          <a:xfrm>
            <a:off x="747514" y="2863007"/>
            <a:ext cx="10515600" cy="1649412"/>
          </a:xfrm>
          <a:prstGeom prst="rect">
            <a:avLst/>
          </a:prstGeom>
        </p:spPr>
      </p:pic>
    </p:spTree>
    <p:extLst>
      <p:ext uri="{BB962C8B-B14F-4D97-AF65-F5344CB8AC3E}">
        <p14:creationId xmlns:p14="http://schemas.microsoft.com/office/powerpoint/2010/main" val="2326383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53FD-B97D-4B08-B534-932B3A80713F}"/>
              </a:ext>
            </a:extLst>
          </p:cNvPr>
          <p:cNvSpPr>
            <a:spLocks noGrp="1"/>
          </p:cNvSpPr>
          <p:nvPr>
            <p:ph type="title"/>
          </p:nvPr>
        </p:nvSpPr>
        <p:spPr/>
        <p:txBody>
          <a:bodyPr/>
          <a:lstStyle/>
          <a:p>
            <a:r>
              <a:rPr lang="en-US" dirty="0"/>
              <a:t>Cost Concept </a:t>
            </a:r>
            <a:r>
              <a:rPr lang="en-US" sz="2000" dirty="0"/>
              <a:t>(1 of 3)</a:t>
            </a:r>
            <a:endParaRPr lang="en-GB" sz="2000" dirty="0"/>
          </a:p>
        </p:txBody>
      </p:sp>
      <p:sp>
        <p:nvSpPr>
          <p:cNvPr id="3" name="Content Placeholder 2">
            <a:extLst>
              <a:ext uri="{FF2B5EF4-FFF2-40B4-BE49-F238E27FC236}">
                <a16:creationId xmlns:a16="http://schemas.microsoft.com/office/drawing/2014/main" id="{944F32D6-DEF0-47D9-A825-02AEAAA90E11}"/>
              </a:ext>
            </a:extLst>
          </p:cNvPr>
          <p:cNvSpPr>
            <a:spLocks noGrp="1"/>
          </p:cNvSpPr>
          <p:nvPr>
            <p:ph sz="quarter" idx="11"/>
          </p:nvPr>
        </p:nvSpPr>
        <p:spPr/>
        <p:txBody>
          <a:bodyPr/>
          <a:lstStyle/>
          <a:p>
            <a:pPr fontAlgn="auto">
              <a:buClr>
                <a:srgbClr val="004A78"/>
              </a:buClr>
              <a:buFont typeface="Arial" charset="0"/>
              <a:buChar char="•"/>
              <a:defRPr/>
            </a:pPr>
            <a:r>
              <a:rPr lang="en-US" dirty="0"/>
              <a:t>Under the </a:t>
            </a:r>
            <a:r>
              <a:rPr lang="en-US" b="1" dirty="0"/>
              <a:t>cost concept</a:t>
            </a:r>
            <a:r>
              <a:rPr lang="en-US" dirty="0"/>
              <a:t>, amounts are initially recorded in the accounting records at their cost or purchase price.</a:t>
            </a:r>
          </a:p>
          <a:p>
            <a:pPr marL="342900" indent="-342900" fontAlgn="auto">
              <a:buClr>
                <a:srgbClr val="004A78"/>
              </a:buClr>
              <a:buFont typeface="Arial" charset="0"/>
              <a:buChar char="•"/>
              <a:defRPr/>
            </a:pPr>
            <a:r>
              <a:rPr lang="en-US" sz="2400" dirty="0">
                <a:solidFill>
                  <a:srgbClr val="004A78"/>
                </a:solidFill>
              </a:rPr>
              <a:t>Aaron Publishers purchased a building on February 20, 20Y2, for $150,000. Other amounts related to this purchase are shown below.</a:t>
            </a:r>
          </a:p>
        </p:txBody>
      </p:sp>
      <p:pic>
        <p:nvPicPr>
          <p:cNvPr id="7" name="Picture Placeholder 6" descr="This table shows the following data:&#10;Price listed by seller on January 1, 20Y2, $160,000&#10;Aaron Publishers' initial offer to buy on January 31, 20Y2, 140,000&#10;Purchase price on February 20, 20Y2, 150,000&#10;Estimated selling price on December 31, 20Y7, 220,000&#10;Assessed value for property taxes, December 31, 20Y7, 190,000">
            <a:extLst>
              <a:ext uri="{FF2B5EF4-FFF2-40B4-BE49-F238E27FC236}">
                <a16:creationId xmlns:a16="http://schemas.microsoft.com/office/drawing/2014/main" id="{B02A27C9-FE68-420E-A418-B4A54A6DC349}"/>
              </a:ext>
            </a:extLst>
          </p:cNvPr>
          <p:cNvPicPr>
            <a:picLocks noGrp="1" noChangeAspect="1"/>
          </p:cNvPicPr>
          <p:nvPr>
            <p:ph type="pic" sz="quarter" idx="12"/>
          </p:nvPr>
        </p:nvPicPr>
        <p:blipFill rotWithShape="1">
          <a:blip r:embed="rId3"/>
          <a:srcRect t="-7852" r="862" b="-1656"/>
          <a:stretch/>
        </p:blipFill>
        <p:spPr>
          <a:xfrm>
            <a:off x="838200" y="3607496"/>
            <a:ext cx="10424914" cy="2265124"/>
          </a:xfrm>
          <a:prstGeom prst="rect">
            <a:avLst/>
          </a:prstGeom>
        </p:spPr>
      </p:pic>
    </p:spTree>
    <p:extLst>
      <p:ext uri="{BB962C8B-B14F-4D97-AF65-F5344CB8AC3E}">
        <p14:creationId xmlns:p14="http://schemas.microsoft.com/office/powerpoint/2010/main" val="2134980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A1F2-EB55-4330-BE3B-7F91B820C62D}"/>
              </a:ext>
            </a:extLst>
          </p:cNvPr>
          <p:cNvSpPr>
            <a:spLocks noGrp="1"/>
          </p:cNvSpPr>
          <p:nvPr>
            <p:ph type="title"/>
          </p:nvPr>
        </p:nvSpPr>
        <p:spPr/>
        <p:txBody>
          <a:bodyPr/>
          <a:lstStyle/>
          <a:p>
            <a:r>
              <a:rPr lang="en-US" dirty="0"/>
              <a:t>Cost Concept </a:t>
            </a:r>
            <a:r>
              <a:rPr lang="en-US" sz="2000" dirty="0"/>
              <a:t>(2 of 3)</a:t>
            </a:r>
            <a:endParaRPr lang="en-GB" sz="2000" dirty="0"/>
          </a:p>
        </p:txBody>
      </p:sp>
      <p:sp>
        <p:nvSpPr>
          <p:cNvPr id="3" name="Text Placeholder 2">
            <a:extLst>
              <a:ext uri="{FF2B5EF4-FFF2-40B4-BE49-F238E27FC236}">
                <a16:creationId xmlns:a16="http://schemas.microsoft.com/office/drawing/2014/main" id="{0BAF06ED-41C3-4F60-95CC-86145378176F}"/>
              </a:ext>
            </a:extLst>
          </p:cNvPr>
          <p:cNvSpPr>
            <a:spLocks noGrp="1"/>
          </p:cNvSpPr>
          <p:nvPr>
            <p:ph type="body" sz="quarter" idx="17"/>
          </p:nvPr>
        </p:nvSpPr>
        <p:spPr/>
        <p:txBody>
          <a:bodyPr/>
          <a:lstStyle/>
          <a:p>
            <a:r>
              <a:rPr lang="en-US" dirty="0"/>
              <a:t>Aaron Publishers records the purchase of the building on February 20, </a:t>
            </a:r>
            <a:r>
              <a:rPr lang="en-GB" dirty="0"/>
              <a:t>20Y2</a:t>
            </a:r>
            <a:r>
              <a:rPr lang="en-US" dirty="0"/>
              <a:t>, at the purchase price of $150,000. </a:t>
            </a:r>
          </a:p>
          <a:p>
            <a:r>
              <a:rPr lang="en-US" dirty="0"/>
              <a:t>Other amounts listed have no effect on the accounting records.</a:t>
            </a:r>
          </a:p>
          <a:p>
            <a:endParaRPr lang="en-US" dirty="0"/>
          </a:p>
          <a:p>
            <a:endParaRPr lang="en-GB" dirty="0"/>
          </a:p>
        </p:txBody>
      </p:sp>
    </p:spTree>
    <p:extLst>
      <p:ext uri="{BB962C8B-B14F-4D97-AF65-F5344CB8AC3E}">
        <p14:creationId xmlns:p14="http://schemas.microsoft.com/office/powerpoint/2010/main" val="441415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F651F8-C3AF-4B03-84C5-50BFC0E3A309}"/>
              </a:ext>
            </a:extLst>
          </p:cNvPr>
          <p:cNvSpPr>
            <a:spLocks noGrp="1"/>
          </p:cNvSpPr>
          <p:nvPr>
            <p:ph type="title"/>
          </p:nvPr>
        </p:nvSpPr>
        <p:spPr/>
        <p:txBody>
          <a:bodyPr/>
          <a:lstStyle/>
          <a:p>
            <a:r>
              <a:rPr lang="en-US" dirty="0"/>
              <a:t>Cost Concept </a:t>
            </a:r>
            <a:r>
              <a:rPr lang="en-US" sz="2000" dirty="0"/>
              <a:t>(3 of 3)</a:t>
            </a:r>
          </a:p>
        </p:txBody>
      </p:sp>
      <p:sp>
        <p:nvSpPr>
          <p:cNvPr id="6" name="Text Placeholder 5">
            <a:extLst>
              <a:ext uri="{FF2B5EF4-FFF2-40B4-BE49-F238E27FC236}">
                <a16:creationId xmlns:a16="http://schemas.microsoft.com/office/drawing/2014/main" id="{EFEBD230-9D15-42A9-ABE7-3F8D01036533}"/>
              </a:ext>
            </a:extLst>
          </p:cNvPr>
          <p:cNvSpPr>
            <a:spLocks noGrp="1"/>
          </p:cNvSpPr>
          <p:nvPr>
            <p:ph type="body" sz="quarter" idx="17"/>
          </p:nvPr>
        </p:nvSpPr>
        <p:spPr>
          <a:xfrm>
            <a:off x="743576" y="1638300"/>
            <a:ext cx="10711543" cy="2399128"/>
          </a:xfrm>
        </p:spPr>
        <p:txBody>
          <a:bodyPr/>
          <a:lstStyle/>
          <a:p>
            <a:pPr fontAlgn="auto">
              <a:defRPr/>
            </a:pPr>
            <a:r>
              <a:rPr lang="en-US" dirty="0"/>
              <a:t>The cost concept also involves the objectivity and unit of measure concepts.</a:t>
            </a:r>
          </a:p>
          <a:p>
            <a:pPr lvl="1" fontAlgn="auto">
              <a:defRPr/>
            </a:pPr>
            <a:r>
              <a:rPr lang="en-US" dirty="0"/>
              <a:t>The </a:t>
            </a:r>
            <a:r>
              <a:rPr lang="en-US" b="1" dirty="0"/>
              <a:t>objectivity concept </a:t>
            </a:r>
            <a:r>
              <a:rPr lang="en-US" dirty="0"/>
              <a:t>requires that the amounts recorded in the accounting records be based on objective evidence.</a:t>
            </a:r>
          </a:p>
          <a:p>
            <a:pPr lvl="2" fontAlgn="auto">
              <a:defRPr/>
            </a:pPr>
            <a:r>
              <a:rPr lang="en-US" dirty="0"/>
              <a:t>Only the final agreed-upon amount is objective enough to be recorded in the accounting records.</a:t>
            </a:r>
          </a:p>
          <a:p>
            <a:pPr lvl="1" fontAlgn="auto">
              <a:defRPr/>
            </a:pPr>
            <a:r>
              <a:rPr lang="en-US" dirty="0"/>
              <a:t>The </a:t>
            </a:r>
            <a:r>
              <a:rPr lang="en-US" b="1" dirty="0"/>
              <a:t>unit of measure concept</a:t>
            </a:r>
            <a:r>
              <a:rPr lang="en-US" dirty="0"/>
              <a:t> requires that economic data be recorded in dollars.</a:t>
            </a:r>
          </a:p>
          <a:p>
            <a:pPr marL="0" indent="0">
              <a:buNone/>
            </a:pPr>
            <a:endParaRPr lang="en-US" dirty="0"/>
          </a:p>
        </p:txBody>
      </p:sp>
    </p:spTree>
    <p:extLst>
      <p:ext uri="{BB962C8B-B14F-4D97-AF65-F5344CB8AC3E}">
        <p14:creationId xmlns:p14="http://schemas.microsoft.com/office/powerpoint/2010/main" val="2525168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2DC9DE-C349-46DE-9E91-17BC841C349B}"/>
              </a:ext>
            </a:extLst>
          </p:cNvPr>
          <p:cNvSpPr>
            <a:spLocks noGrp="1"/>
          </p:cNvSpPr>
          <p:nvPr>
            <p:ph type="title"/>
          </p:nvPr>
        </p:nvSpPr>
        <p:spPr/>
        <p:txBody>
          <a:bodyPr/>
          <a:lstStyle/>
          <a:p>
            <a:r>
              <a:rPr lang="en-US" dirty="0"/>
              <a:t>Example Exercise: Cost Concept</a:t>
            </a:r>
          </a:p>
        </p:txBody>
      </p:sp>
      <p:sp>
        <p:nvSpPr>
          <p:cNvPr id="9" name="Content Placeholder 8">
            <a:extLst>
              <a:ext uri="{FF2B5EF4-FFF2-40B4-BE49-F238E27FC236}">
                <a16:creationId xmlns:a16="http://schemas.microsoft.com/office/drawing/2014/main" id="{6943C5FC-278C-44B6-91EE-BA0B60C76613}"/>
              </a:ext>
            </a:extLst>
          </p:cNvPr>
          <p:cNvSpPr>
            <a:spLocks noGrp="1"/>
          </p:cNvSpPr>
          <p:nvPr>
            <p:ph sz="quarter" idx="11"/>
          </p:nvPr>
        </p:nvSpPr>
        <p:spPr/>
        <p:txBody>
          <a:bodyPr/>
          <a:lstStyle/>
          <a:p>
            <a:pPr marL="342900" indent="-342900">
              <a:buClr>
                <a:srgbClr val="004A78"/>
              </a:buClr>
              <a:buFont typeface="Arial" panose="020B0604020202020204" pitchFamily="34" charset="0"/>
              <a:buChar char="•"/>
            </a:pPr>
            <a:r>
              <a:rPr lang="en-US" sz="2400" dirty="0">
                <a:solidFill>
                  <a:srgbClr val="004A78"/>
                </a:solidFill>
              </a:rPr>
              <a:t>On August 25, Gallatin Repair Service extended an offer of $400,000 for land that had been priced for sale at $500,000. On September 3, Gallatin Repair Service accepted the seller’s counteroffer of $460,000. On October 20, the land was assessed at a value of $300,000 for property tax purposes. On December 4, a national retail chain offered Gallatin Repair Service $525,000 for the land. At what value should the land be recorded in Gallatin Repair Service’s records?</a:t>
            </a:r>
          </a:p>
          <a:p>
            <a:endParaRPr lang="en-US" dirty="0"/>
          </a:p>
        </p:txBody>
      </p:sp>
      <p:pic>
        <p:nvPicPr>
          <p:cNvPr id="6" name="Picture Placeholder 5" descr="$460,000. Under the cost concept, the land should be recorded at the cost to Gallatin Repair Service." title="Example Exercise Solution – Cost Concept">
            <a:extLst>
              <a:ext uri="{FF2B5EF4-FFF2-40B4-BE49-F238E27FC236}">
                <a16:creationId xmlns:a16="http://schemas.microsoft.com/office/drawing/2014/main" id="{B1BF6E5E-F6A2-471A-8B3A-D4F90D421454}"/>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t="-42422" b="-9259"/>
          <a:stretch/>
        </p:blipFill>
        <p:spPr>
          <a:xfrm>
            <a:off x="838200" y="4830170"/>
            <a:ext cx="10515600" cy="656230"/>
          </a:xfrm>
          <a:prstGeom prst="rect">
            <a:avLst/>
          </a:prstGeom>
        </p:spPr>
      </p:pic>
    </p:spTree>
    <p:extLst>
      <p:ext uri="{BB962C8B-B14F-4D97-AF65-F5344CB8AC3E}">
        <p14:creationId xmlns:p14="http://schemas.microsoft.com/office/powerpoint/2010/main" val="13059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EF4E-FA26-4027-A1A0-86DC8E83815E}"/>
              </a:ext>
            </a:extLst>
          </p:cNvPr>
          <p:cNvSpPr>
            <a:spLocks noGrp="1"/>
          </p:cNvSpPr>
          <p:nvPr>
            <p:ph type="title"/>
          </p:nvPr>
        </p:nvSpPr>
        <p:spPr/>
        <p:txBody>
          <a:bodyPr/>
          <a:lstStyle/>
          <a:p>
            <a:r>
              <a:rPr lang="en-US" dirty="0"/>
              <a:t>The Accounting Equation </a:t>
            </a:r>
            <a:r>
              <a:rPr lang="en-US" sz="2000" dirty="0"/>
              <a:t>(1 of 2)</a:t>
            </a:r>
            <a:endParaRPr lang="en-GB" dirty="0"/>
          </a:p>
        </p:txBody>
      </p:sp>
      <p:sp>
        <p:nvSpPr>
          <p:cNvPr id="3" name="Text Placeholder 2">
            <a:extLst>
              <a:ext uri="{FF2B5EF4-FFF2-40B4-BE49-F238E27FC236}">
                <a16:creationId xmlns:a16="http://schemas.microsoft.com/office/drawing/2014/main" id="{00FB5FA4-3256-4CC3-88DA-8F4C0B2E0908}"/>
              </a:ext>
            </a:extLst>
          </p:cNvPr>
          <p:cNvSpPr>
            <a:spLocks noGrp="1"/>
          </p:cNvSpPr>
          <p:nvPr>
            <p:ph type="body" sz="quarter" idx="17"/>
          </p:nvPr>
        </p:nvSpPr>
        <p:spPr/>
        <p:txBody>
          <a:bodyPr/>
          <a:lstStyle/>
          <a:p>
            <a:pPr marL="342900" lvl="0" indent="-342900" fontAlgn="auto">
              <a:buClr>
                <a:srgbClr val="004A78"/>
              </a:buClr>
              <a:buFont typeface="Arial" charset="0"/>
              <a:buChar char="•"/>
              <a:defRPr/>
            </a:pPr>
            <a:r>
              <a:rPr lang="en-US" dirty="0">
                <a:solidFill>
                  <a:srgbClr val="004A78"/>
                </a:solidFill>
              </a:rPr>
              <a:t>The resources owned by a business are its </a:t>
            </a:r>
            <a:r>
              <a:rPr lang="en-US" b="1" dirty="0">
                <a:solidFill>
                  <a:srgbClr val="004A78"/>
                </a:solidFill>
              </a:rPr>
              <a:t>assets</a:t>
            </a:r>
            <a:r>
              <a:rPr lang="en-US" dirty="0">
                <a:solidFill>
                  <a:srgbClr val="004A78"/>
                </a:solidFill>
              </a:rPr>
              <a:t>.</a:t>
            </a:r>
          </a:p>
          <a:p>
            <a:pPr marL="342900" lvl="0" indent="-342900" fontAlgn="auto">
              <a:buClr>
                <a:srgbClr val="004A78"/>
              </a:buClr>
              <a:buFont typeface="Arial" charset="0"/>
              <a:buChar char="•"/>
              <a:defRPr/>
            </a:pPr>
            <a:r>
              <a:rPr lang="en-US" dirty="0">
                <a:solidFill>
                  <a:srgbClr val="004A78"/>
                </a:solidFill>
              </a:rPr>
              <a:t>The rights of creditors are the debts of the business and are called </a:t>
            </a:r>
            <a:r>
              <a:rPr lang="en-US" b="1" dirty="0">
                <a:solidFill>
                  <a:srgbClr val="004A78"/>
                </a:solidFill>
              </a:rPr>
              <a:t>liabilities</a:t>
            </a:r>
            <a:r>
              <a:rPr lang="en-US" dirty="0">
                <a:solidFill>
                  <a:srgbClr val="004A78"/>
                </a:solidFill>
              </a:rPr>
              <a:t>.</a:t>
            </a:r>
          </a:p>
          <a:p>
            <a:pPr marL="342900" lvl="0" indent="-342900" fontAlgn="auto">
              <a:buClr>
                <a:srgbClr val="004A78"/>
              </a:buClr>
              <a:buFont typeface="Arial" charset="0"/>
              <a:buChar char="•"/>
              <a:defRPr/>
            </a:pPr>
            <a:r>
              <a:rPr lang="en-US" dirty="0">
                <a:solidFill>
                  <a:srgbClr val="004A78"/>
                </a:solidFill>
              </a:rPr>
              <a:t>The rights of the owners are called </a:t>
            </a:r>
            <a:r>
              <a:rPr lang="en-US" b="1" dirty="0">
                <a:solidFill>
                  <a:srgbClr val="004A78"/>
                </a:solidFill>
              </a:rPr>
              <a:t>owner’s equity</a:t>
            </a:r>
            <a:r>
              <a:rPr lang="en-US" dirty="0">
                <a:solidFill>
                  <a:srgbClr val="004A78"/>
                </a:solidFill>
              </a:rPr>
              <a:t>.</a:t>
            </a:r>
          </a:p>
          <a:p>
            <a:pPr marL="342900" indent="-342900" fontAlgn="auto">
              <a:buClr>
                <a:srgbClr val="004A78"/>
              </a:buClr>
              <a:buFont typeface="Arial" charset="0"/>
              <a:buChar char="•"/>
              <a:defRPr/>
            </a:pPr>
            <a:r>
              <a:rPr lang="en-US" dirty="0">
                <a:solidFill>
                  <a:srgbClr val="004A78"/>
                </a:solidFill>
              </a:rPr>
              <a:t>Since stockholders own a corporation, the rights of owners of a corporation are called </a:t>
            </a:r>
            <a:r>
              <a:rPr lang="en-GB" b="1" dirty="0">
                <a:solidFill>
                  <a:srgbClr val="004A78"/>
                </a:solidFill>
              </a:rPr>
              <a:t>stockholders’ equity</a:t>
            </a:r>
            <a:r>
              <a:rPr lang="en-GB" dirty="0">
                <a:solidFill>
                  <a:srgbClr val="004A78"/>
                </a:solidFill>
              </a:rPr>
              <a:t>.</a:t>
            </a:r>
            <a:endParaRPr lang="en-US" dirty="0">
              <a:solidFill>
                <a:srgbClr val="004A78"/>
              </a:solidFill>
            </a:endParaRPr>
          </a:p>
          <a:p>
            <a:pPr marL="342900" indent="-342900" fontAlgn="auto">
              <a:buClr>
                <a:srgbClr val="004A78"/>
              </a:buClr>
              <a:buFont typeface="Arial" charset="0"/>
              <a:buChar char="•"/>
              <a:defRPr/>
            </a:pPr>
            <a:r>
              <a:rPr lang="en-US" dirty="0">
                <a:solidFill>
                  <a:srgbClr val="004A78"/>
                </a:solidFill>
              </a:rPr>
              <a:t>The equation </a:t>
            </a:r>
            <a:r>
              <a:rPr lang="en-US" b="1" dirty="0">
                <a:solidFill>
                  <a:srgbClr val="004A78"/>
                </a:solidFill>
              </a:rPr>
              <a:t>Assets = Liabilities + Owner’s Equity </a:t>
            </a:r>
            <a:r>
              <a:rPr lang="en-US" dirty="0">
                <a:solidFill>
                  <a:srgbClr val="004A78"/>
                </a:solidFill>
              </a:rPr>
              <a:t>is called the </a:t>
            </a:r>
            <a:r>
              <a:rPr lang="en-US" b="1" dirty="0">
                <a:solidFill>
                  <a:srgbClr val="004A78"/>
                </a:solidFill>
              </a:rPr>
              <a:t>accounting equation</a:t>
            </a:r>
            <a:r>
              <a:rPr lang="en-US" dirty="0">
                <a:solidFill>
                  <a:srgbClr val="004A78"/>
                </a:solidFill>
              </a:rPr>
              <a:t>.</a:t>
            </a:r>
          </a:p>
          <a:p>
            <a:endParaRPr lang="en-GB" dirty="0"/>
          </a:p>
        </p:txBody>
      </p:sp>
    </p:spTree>
    <p:extLst>
      <p:ext uri="{BB962C8B-B14F-4D97-AF65-F5344CB8AC3E}">
        <p14:creationId xmlns:p14="http://schemas.microsoft.com/office/powerpoint/2010/main" val="3766984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93C6C-7923-43E7-85AD-30C1DFA5B73E}"/>
              </a:ext>
            </a:extLst>
          </p:cNvPr>
          <p:cNvSpPr>
            <a:spLocks noGrp="1"/>
          </p:cNvSpPr>
          <p:nvPr>
            <p:ph type="title"/>
          </p:nvPr>
        </p:nvSpPr>
        <p:spPr/>
        <p:txBody>
          <a:bodyPr/>
          <a:lstStyle/>
          <a:p>
            <a:r>
              <a:rPr lang="en-US" dirty="0"/>
              <a:t>The Accounting Equation </a:t>
            </a:r>
            <a:r>
              <a:rPr lang="en-US" sz="2000" dirty="0"/>
              <a:t>(2 of 2)</a:t>
            </a:r>
          </a:p>
        </p:txBody>
      </p:sp>
      <p:pic>
        <p:nvPicPr>
          <p:cNvPr id="5" name="Picture Placeholder 4" descr="The Accounting Equation&#10;&#10;Assets = Liabilities + Owner’s Equity&#10;&#10;Below the arrow is the definition of “assets,” which is stated as “the resources owned by a business.”&#10;&#10;A large arrow points upward to the word “Assets” in the accounting equation.&#10;&#10;Above the arrow is the definition of “liabilities,” which is stated as “the rights of creditors are the debts of the business.”&#10;&#10;A large arrow points downward to the word “Liabilities” in the accounting equation.&#10;&#10;Below the arrow is the definition of “Owner’s Equity,” which is stated as “the rights of the owners.”&#10;&#10;A large arrow points upward to the words “Owner’s Equity” in the accounting equation.&#10;">
            <a:extLst>
              <a:ext uri="{FF2B5EF4-FFF2-40B4-BE49-F238E27FC236}">
                <a16:creationId xmlns:a16="http://schemas.microsoft.com/office/drawing/2014/main" id="{0AB5BC9C-A04D-4E5E-BBF5-61A3AA20848B}"/>
              </a:ext>
            </a:extLst>
          </p:cNvPr>
          <p:cNvPicPr>
            <a:picLocks noGrp="1" noChangeAspect="1"/>
          </p:cNvPicPr>
          <p:nvPr>
            <p:ph type="pic" sz="quarter" idx="11"/>
          </p:nvPr>
        </p:nvPicPr>
        <p:blipFill rotWithShape="1">
          <a:blip r:embed="rId3"/>
          <a:srcRect l="919" r="-1493"/>
          <a:stretch/>
        </p:blipFill>
        <p:spPr>
          <a:xfrm>
            <a:off x="2640373" y="1233439"/>
            <a:ext cx="7982058" cy="4391121"/>
          </a:xfrm>
        </p:spPr>
      </p:pic>
    </p:spTree>
    <p:extLst>
      <p:ext uri="{BB962C8B-B14F-4D97-AF65-F5344CB8AC3E}">
        <p14:creationId xmlns:p14="http://schemas.microsoft.com/office/powerpoint/2010/main" val="3804732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FB982A-EAFD-4DF4-B6AA-E03DB82A1B15}"/>
              </a:ext>
            </a:extLst>
          </p:cNvPr>
          <p:cNvSpPr>
            <a:spLocks noGrp="1"/>
          </p:cNvSpPr>
          <p:nvPr>
            <p:ph type="title"/>
          </p:nvPr>
        </p:nvSpPr>
        <p:spPr/>
        <p:txBody>
          <a:bodyPr/>
          <a:lstStyle/>
          <a:p>
            <a:r>
              <a:rPr lang="en-US" dirty="0"/>
              <a:t>Example Exercise: Accounting Equation </a:t>
            </a:r>
            <a:r>
              <a:rPr lang="en-US" sz="2000" dirty="0"/>
              <a:t>(1 of 2)</a:t>
            </a:r>
          </a:p>
        </p:txBody>
      </p:sp>
      <p:sp>
        <p:nvSpPr>
          <p:cNvPr id="5" name="Text Placeholder 4">
            <a:extLst>
              <a:ext uri="{FF2B5EF4-FFF2-40B4-BE49-F238E27FC236}">
                <a16:creationId xmlns:a16="http://schemas.microsoft.com/office/drawing/2014/main" id="{D08E85CB-B8AB-4C66-B70F-8161146C488F}"/>
              </a:ext>
            </a:extLst>
          </p:cNvPr>
          <p:cNvSpPr>
            <a:spLocks noGrp="1"/>
          </p:cNvSpPr>
          <p:nvPr>
            <p:ph type="body" sz="quarter" idx="17"/>
          </p:nvPr>
        </p:nvSpPr>
        <p:spPr/>
        <p:txBody>
          <a:bodyPr/>
          <a:lstStyle/>
          <a:p>
            <a:pPr marL="342900" indent="-342900">
              <a:buFont typeface="Arial" panose="020B0604020202020204" pitchFamily="34" charset="0"/>
              <a:buChar char="•"/>
            </a:pPr>
            <a:r>
              <a:rPr lang="en-US" dirty="0">
                <a:solidFill>
                  <a:srgbClr val="004A78"/>
                </a:solidFill>
              </a:rPr>
              <a:t>John Joos is the owner and operator of You’re A Star, a motivational consulting business. At the end of its accounting period, December 31, </a:t>
            </a:r>
            <a:r>
              <a:rPr lang="en-GB" dirty="0"/>
              <a:t>20Y8</a:t>
            </a:r>
            <a:r>
              <a:rPr lang="en-US" dirty="0">
                <a:solidFill>
                  <a:srgbClr val="004A78"/>
                </a:solidFill>
              </a:rPr>
              <a:t>, You’re A Star has assets of $800,000 and liabilities of $350,000. Using the accounting equation, determine the following amounts:</a:t>
            </a:r>
          </a:p>
          <a:p>
            <a:pPr marL="742950" lvl="1" indent="-514350">
              <a:buFont typeface="+mj-lt"/>
              <a:buAutoNum type="alphaLcPeriod"/>
            </a:pPr>
            <a:r>
              <a:rPr lang="en-US" dirty="0">
                <a:solidFill>
                  <a:srgbClr val="004A78"/>
                </a:solidFill>
              </a:rPr>
              <a:t>Owner’s equity as of December 31, </a:t>
            </a:r>
            <a:r>
              <a:rPr lang="en-GB" dirty="0"/>
              <a:t>20Y8</a:t>
            </a:r>
            <a:r>
              <a:rPr lang="en-US" dirty="0">
                <a:solidFill>
                  <a:srgbClr val="004A78"/>
                </a:solidFill>
              </a:rPr>
              <a:t>.</a:t>
            </a:r>
          </a:p>
          <a:p>
            <a:pPr marL="742950" lvl="1" indent="-514350">
              <a:buFont typeface="+mj-lt"/>
              <a:buAutoNum type="alphaLcPeriod"/>
            </a:pPr>
            <a:r>
              <a:rPr lang="en-US" dirty="0">
                <a:solidFill>
                  <a:srgbClr val="004A78"/>
                </a:solidFill>
              </a:rPr>
              <a:t>Owner’s equity as of December 31, </a:t>
            </a:r>
            <a:r>
              <a:rPr lang="en-GB" dirty="0"/>
              <a:t>20Y9</a:t>
            </a:r>
            <a:r>
              <a:rPr lang="en-US" dirty="0">
                <a:solidFill>
                  <a:srgbClr val="004A78"/>
                </a:solidFill>
              </a:rPr>
              <a:t>, assuming that assets increased by $130,000 and liabilities decreased by $25,000 during </a:t>
            </a:r>
            <a:r>
              <a:rPr lang="en-GB" dirty="0"/>
              <a:t>20Y9</a:t>
            </a:r>
            <a:r>
              <a:rPr lang="en-US" dirty="0">
                <a:solidFill>
                  <a:srgbClr val="004A78"/>
                </a:solidFill>
              </a:rPr>
              <a:t>.</a:t>
            </a:r>
          </a:p>
          <a:p>
            <a:pPr marL="0" indent="0">
              <a:buNone/>
            </a:pPr>
            <a:endParaRPr lang="en-US" dirty="0"/>
          </a:p>
        </p:txBody>
      </p:sp>
    </p:spTree>
    <p:extLst>
      <p:ext uri="{BB962C8B-B14F-4D97-AF65-F5344CB8AC3E}">
        <p14:creationId xmlns:p14="http://schemas.microsoft.com/office/powerpoint/2010/main" val="92454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46DB96-9032-4724-B1D1-CF209DB53487}"/>
              </a:ext>
            </a:extLst>
          </p:cNvPr>
          <p:cNvSpPr>
            <a:spLocks noGrp="1"/>
          </p:cNvSpPr>
          <p:nvPr>
            <p:ph type="title"/>
          </p:nvPr>
        </p:nvSpPr>
        <p:spPr/>
        <p:txBody>
          <a:bodyPr/>
          <a:lstStyle/>
          <a:p>
            <a:r>
              <a:rPr lang="en-US" dirty="0"/>
              <a:t>Example Exercise: Accounting Equation </a:t>
            </a:r>
            <a:r>
              <a:rPr lang="en-US" sz="2000" dirty="0"/>
              <a:t>(2 of 2)</a:t>
            </a:r>
            <a:endParaRPr lang="en-US" dirty="0"/>
          </a:p>
        </p:txBody>
      </p:sp>
      <p:pic>
        <p:nvPicPr>
          <p:cNvPr id="7" name="Picture Placeholder 6" descr="The solution to Exercise a. is given as follows: The accounting equation is shown: Assets = Liabilities + Owner’s Equity. In the second step to solving the equation, the amounts given in the Example Exercise are plugged into the accounting equation: $800,000 = $350,000 + Owner’s Equity. In the third and final step in solving the equation, the equation is solved for Owner’s Equity by subtracting $350,000 from both sides of the equation: Owner’s Equity = $450,000. &#10;&#10;The solution to Exercise b. is given as follows: The accounting equation is shown: Assets = Liabilities + Owner’s Equity. In the second step to solving the equation, the amounts given in the Example Exercise are plugged into the accounting equation: $130,000 = –$25,000 + Owner’s Equity. In the third and final step in solving the equation, the equation is solved for Owner’s Equity by adding $25,000 from both sides of the equation: Owner’s Equity = $155,000. Next, add the change in owner’s equity during 20Y9 to the owner’s equity on December 31, 20Y8 to arrive at owner’s equity on December 31, 20Y9, as follows: Owner’s Equity on December 31, 20Y9 = $450,000 + $155,000 = $605,000.">
            <a:extLst>
              <a:ext uri="{FF2B5EF4-FFF2-40B4-BE49-F238E27FC236}">
                <a16:creationId xmlns:a16="http://schemas.microsoft.com/office/drawing/2014/main" id="{5B8857EB-0A72-4647-B0D1-C3113817F43E}"/>
              </a:ext>
            </a:extLst>
          </p:cNvPr>
          <p:cNvPicPr>
            <a:picLocks noGrp="1" noChangeAspect="1"/>
          </p:cNvPicPr>
          <p:nvPr>
            <p:ph type="pic" sz="quarter" idx="11"/>
          </p:nvPr>
        </p:nvPicPr>
        <p:blipFill rotWithShape="1">
          <a:blip r:embed="rId2"/>
          <a:srcRect l="-2826" t="-8043" r="2825" b="-540"/>
          <a:stretch/>
        </p:blipFill>
        <p:spPr>
          <a:xfrm>
            <a:off x="995297" y="1941534"/>
            <a:ext cx="10201405" cy="3294346"/>
          </a:xfrm>
          <a:prstGeom prst="rect">
            <a:avLst/>
          </a:prstGeom>
        </p:spPr>
      </p:pic>
    </p:spTree>
    <p:extLst>
      <p:ext uri="{BB962C8B-B14F-4D97-AF65-F5344CB8AC3E}">
        <p14:creationId xmlns:p14="http://schemas.microsoft.com/office/powerpoint/2010/main" val="2341537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3ECBA0-1F73-4BF2-A22E-E2B092677A4E}"/>
              </a:ext>
            </a:extLst>
          </p:cNvPr>
          <p:cNvSpPr>
            <a:spLocks noGrp="1"/>
          </p:cNvSpPr>
          <p:nvPr>
            <p:ph type="title"/>
          </p:nvPr>
        </p:nvSpPr>
        <p:spPr/>
        <p:txBody>
          <a:bodyPr/>
          <a:lstStyle/>
          <a:p>
            <a:r>
              <a:rPr lang="en-US" dirty="0"/>
              <a:t>Business Transactions and </a:t>
            </a:r>
            <a:br>
              <a:rPr lang="en-US" dirty="0"/>
            </a:br>
            <a:r>
              <a:rPr lang="en-US" dirty="0"/>
              <a:t>the Accounting Equation</a:t>
            </a:r>
          </a:p>
        </p:txBody>
      </p:sp>
      <p:sp>
        <p:nvSpPr>
          <p:cNvPr id="5" name="Text Placeholder 4">
            <a:extLst>
              <a:ext uri="{FF2B5EF4-FFF2-40B4-BE49-F238E27FC236}">
                <a16:creationId xmlns:a16="http://schemas.microsoft.com/office/drawing/2014/main" id="{6331A076-7820-465F-8696-8328F89B5F5C}"/>
              </a:ext>
            </a:extLst>
          </p:cNvPr>
          <p:cNvSpPr>
            <a:spLocks noGrp="1"/>
          </p:cNvSpPr>
          <p:nvPr>
            <p:ph type="body" sz="quarter" idx="17"/>
          </p:nvPr>
        </p:nvSpPr>
        <p:spPr/>
        <p:txBody>
          <a:bodyPr/>
          <a:lstStyle/>
          <a:p>
            <a:r>
              <a:rPr lang="en-US" dirty="0"/>
              <a:t>A </a:t>
            </a:r>
            <a:r>
              <a:rPr lang="en-US" b="1" dirty="0"/>
              <a:t>business transaction </a:t>
            </a:r>
            <a:r>
              <a:rPr lang="en-US" dirty="0"/>
              <a:t>is an economic event or condition that directly changes an entity’s financial condition or its results of operations.</a:t>
            </a:r>
          </a:p>
          <a:p>
            <a:r>
              <a:rPr lang="en-US" dirty="0"/>
              <a:t>All business transactions can be stated in terms of changes in the elements of the accounting equation.</a:t>
            </a:r>
          </a:p>
          <a:p>
            <a:endParaRPr lang="en-US" dirty="0"/>
          </a:p>
        </p:txBody>
      </p:sp>
    </p:spTree>
    <p:extLst>
      <p:ext uri="{BB962C8B-B14F-4D97-AF65-F5344CB8AC3E}">
        <p14:creationId xmlns:p14="http://schemas.microsoft.com/office/powerpoint/2010/main" val="1029517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4B57-2F73-4AA1-A06F-F7629D941444}"/>
              </a:ext>
            </a:extLst>
          </p:cNvPr>
          <p:cNvSpPr>
            <a:spLocks noGrp="1"/>
          </p:cNvSpPr>
          <p:nvPr>
            <p:ph type="title"/>
          </p:nvPr>
        </p:nvSpPr>
        <p:spPr/>
        <p:txBody>
          <a:bodyPr/>
          <a:lstStyle/>
          <a:p>
            <a:r>
              <a:rPr lang="en-US" dirty="0"/>
              <a:t>Learning Objectives </a:t>
            </a:r>
            <a:r>
              <a:rPr lang="en-US" sz="2000" dirty="0"/>
              <a:t>(2 of 2) </a:t>
            </a:r>
          </a:p>
        </p:txBody>
      </p:sp>
      <p:sp>
        <p:nvSpPr>
          <p:cNvPr id="3" name="Text Placeholder 2">
            <a:extLst>
              <a:ext uri="{FF2B5EF4-FFF2-40B4-BE49-F238E27FC236}">
                <a16:creationId xmlns:a16="http://schemas.microsoft.com/office/drawing/2014/main" id="{FA011FC1-1158-4EE6-ACC8-117ADEFB99E8}"/>
              </a:ext>
            </a:extLst>
          </p:cNvPr>
          <p:cNvSpPr>
            <a:spLocks noGrp="1"/>
          </p:cNvSpPr>
          <p:nvPr>
            <p:ph type="body" sz="quarter" idx="17"/>
          </p:nvPr>
        </p:nvSpPr>
        <p:spPr/>
        <p:txBody>
          <a:bodyPr>
            <a:noAutofit/>
          </a:bodyPr>
          <a:lstStyle/>
          <a:p>
            <a:r>
              <a:rPr lang="en-US" altLang="en-US" dirty="0"/>
              <a:t>LO5: </a:t>
            </a:r>
            <a:r>
              <a:rPr lang="en-US" dirty="0"/>
              <a:t>Describe the financial statements of a proprietorship and explain how they interrelate.</a:t>
            </a:r>
          </a:p>
          <a:p>
            <a:r>
              <a:rPr lang="en-US" altLang="en-US" dirty="0"/>
              <a:t>LO6: </a:t>
            </a:r>
            <a:r>
              <a:rPr lang="en-US" dirty="0"/>
              <a:t>Describe and illustrate the use of the ratio of liabilities to owner’s equity in evaluating a company’s financial condition.</a:t>
            </a:r>
            <a:endParaRPr lang="en-US" altLang="en-US" dirty="0"/>
          </a:p>
          <a:p>
            <a:endParaRPr lang="en-US" dirty="0"/>
          </a:p>
          <a:p>
            <a:endParaRPr lang="en-US" dirty="0"/>
          </a:p>
          <a:p>
            <a:endParaRPr lang="en-US" dirty="0"/>
          </a:p>
        </p:txBody>
      </p:sp>
    </p:spTree>
    <p:extLst>
      <p:ext uri="{BB962C8B-B14F-4D97-AF65-F5344CB8AC3E}">
        <p14:creationId xmlns:p14="http://schemas.microsoft.com/office/powerpoint/2010/main" val="2001026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6719CA-452D-4FE7-9464-080037CE6C86}"/>
              </a:ext>
            </a:extLst>
          </p:cNvPr>
          <p:cNvSpPr>
            <a:spLocks noGrp="1"/>
          </p:cNvSpPr>
          <p:nvPr>
            <p:ph type="title"/>
          </p:nvPr>
        </p:nvSpPr>
        <p:spPr/>
        <p:txBody>
          <a:bodyPr/>
          <a:lstStyle/>
          <a:p>
            <a:r>
              <a:rPr lang="en-US" dirty="0"/>
              <a:t>Transaction A</a:t>
            </a:r>
          </a:p>
        </p:txBody>
      </p:sp>
      <p:sp>
        <p:nvSpPr>
          <p:cNvPr id="5" name="Content Placeholder 4">
            <a:extLst>
              <a:ext uri="{FF2B5EF4-FFF2-40B4-BE49-F238E27FC236}">
                <a16:creationId xmlns:a16="http://schemas.microsoft.com/office/drawing/2014/main" id="{AD39632C-0D02-4722-A60D-05C7CA23A67C}"/>
              </a:ext>
            </a:extLst>
          </p:cNvPr>
          <p:cNvSpPr>
            <a:spLocks noGrp="1"/>
          </p:cNvSpPr>
          <p:nvPr>
            <p:ph sz="quarter" idx="11"/>
          </p:nvPr>
        </p:nvSpPr>
        <p:spPr>
          <a:xfrm>
            <a:off x="747514" y="1638300"/>
            <a:ext cx="10515600" cy="810986"/>
          </a:xfrm>
        </p:spPr>
        <p:txBody>
          <a:bodyPr/>
          <a:lstStyle/>
          <a:p>
            <a:r>
              <a:rPr lang="en-US" altLang="en-US" dirty="0"/>
              <a:t>On November 1, </a:t>
            </a:r>
            <a:r>
              <a:rPr lang="en-GB" dirty="0"/>
              <a:t>20Y3</a:t>
            </a:r>
            <a:r>
              <a:rPr lang="en-US" altLang="en-US" dirty="0"/>
              <a:t>, Chris Clark deposited $25,000 in a bank account in the name of NetSolutions.</a:t>
            </a:r>
          </a:p>
          <a:p>
            <a:endParaRPr lang="en-US" dirty="0"/>
          </a:p>
        </p:txBody>
      </p:sp>
      <p:pic>
        <p:nvPicPr>
          <p:cNvPr id="6" name="Picture Placeholder 5" descr="Transaction A&#10;&#10;The effect of Transaction A during NetSolutions’ first month of operations is illustrated. First, part of the accounting equation is given: Assets = Owner’s Equity. On the second line, the accounting equation is expanded into accounts: assets of Cash = owner’s equity of Chris Clark, Capital. On the third line, the effect of Transaction A on the accounting equation is shown in blue text:  Cash is increased by 25,000, and Chris Clark, Capital is increased by 25,000.">
            <a:extLst>
              <a:ext uri="{FF2B5EF4-FFF2-40B4-BE49-F238E27FC236}">
                <a16:creationId xmlns:a16="http://schemas.microsoft.com/office/drawing/2014/main" id="{2F317721-27B7-457E-AB09-FD00D5DDBE9C}"/>
              </a:ext>
            </a:extLst>
          </p:cNvPr>
          <p:cNvPicPr>
            <a:picLocks noGrp="1" noChangeAspect="1"/>
          </p:cNvPicPr>
          <p:nvPr>
            <p:ph type="pic" sz="quarter" idx="12"/>
          </p:nvPr>
        </p:nvPicPr>
        <p:blipFill rotWithShape="1">
          <a:blip r:embed="rId2"/>
          <a:srcRect t="-3429" r="-335" b="-6775"/>
          <a:stretch/>
        </p:blipFill>
        <p:spPr>
          <a:xfrm>
            <a:off x="3096757" y="3128903"/>
            <a:ext cx="5305381" cy="1907076"/>
          </a:xfrm>
        </p:spPr>
      </p:pic>
    </p:spTree>
    <p:extLst>
      <p:ext uri="{BB962C8B-B14F-4D97-AF65-F5344CB8AC3E}">
        <p14:creationId xmlns:p14="http://schemas.microsoft.com/office/powerpoint/2010/main" val="1227347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B6993-CA9C-4D66-9534-C94596B54F30}"/>
              </a:ext>
            </a:extLst>
          </p:cNvPr>
          <p:cNvSpPr>
            <a:spLocks noGrp="1"/>
          </p:cNvSpPr>
          <p:nvPr>
            <p:ph type="title"/>
          </p:nvPr>
        </p:nvSpPr>
        <p:spPr/>
        <p:txBody>
          <a:bodyPr/>
          <a:lstStyle/>
          <a:p>
            <a:r>
              <a:rPr lang="en-US" dirty="0"/>
              <a:t>Transaction B</a:t>
            </a:r>
          </a:p>
        </p:txBody>
      </p:sp>
      <p:sp>
        <p:nvSpPr>
          <p:cNvPr id="3" name="Content Placeholder 2">
            <a:extLst>
              <a:ext uri="{FF2B5EF4-FFF2-40B4-BE49-F238E27FC236}">
                <a16:creationId xmlns:a16="http://schemas.microsoft.com/office/drawing/2014/main" id="{D092F96B-51E6-40D4-B888-4855A5EB914C}"/>
              </a:ext>
            </a:extLst>
          </p:cNvPr>
          <p:cNvSpPr>
            <a:spLocks noGrp="1"/>
          </p:cNvSpPr>
          <p:nvPr>
            <p:ph sz="quarter" idx="11"/>
          </p:nvPr>
        </p:nvSpPr>
        <p:spPr>
          <a:xfrm>
            <a:off x="747514" y="1638300"/>
            <a:ext cx="10515600" cy="892629"/>
          </a:xfrm>
        </p:spPr>
        <p:txBody>
          <a:bodyPr/>
          <a:lstStyle/>
          <a:p>
            <a:pPr marL="342900" indent="-342900">
              <a:buFont typeface="Arial" panose="020B0604020202020204" pitchFamily="34" charset="0"/>
              <a:buChar char="•"/>
            </a:pPr>
            <a:r>
              <a:rPr lang="en-US" altLang="en-US" sz="2400" dirty="0">
                <a:solidFill>
                  <a:srgbClr val="004A78"/>
                </a:solidFill>
              </a:rPr>
              <a:t>On November 5, </a:t>
            </a:r>
            <a:r>
              <a:rPr lang="en-GB" sz="2400" dirty="0">
                <a:solidFill>
                  <a:srgbClr val="004A78"/>
                </a:solidFill>
              </a:rPr>
              <a:t>20Y3</a:t>
            </a:r>
            <a:r>
              <a:rPr lang="en-US" altLang="en-US" sz="2400" dirty="0">
                <a:solidFill>
                  <a:srgbClr val="004A78"/>
                </a:solidFill>
              </a:rPr>
              <a:t>, NetSolutions paid $20,000 for the purchase of land as a future building site.</a:t>
            </a:r>
          </a:p>
          <a:p>
            <a:endParaRPr lang="en-US" dirty="0"/>
          </a:p>
        </p:txBody>
      </p:sp>
      <p:pic>
        <p:nvPicPr>
          <p:cNvPr id="7" name="Picture Placeholder 6" descr="Transaction B&#10;&#10;The effect of Transaction B during NetSolutions’ first month of operations is illustrated. First, part of the accounting equation is given: Assets = Owner’s Equity. On the second line, the accounting equation is expanded into accounts: assets of Cash plus Land = owner’s equity of Chris Clark, Capital. On the third line, balances are noted for the following accounts: 25,000 for Cash and 25,000 for Chris Clark, Capital. On the fourth line, the effect of Transaction B on the accounting equation is highlighted: Cash is decreased by 20,000, and Land is increased by 20,000. A single rule appears in each column. On the fifth line, the resulting balances are given: 5,000 for Cash; 20,000 for Land; and 25,000 for Chris Clark, Capital. A single bracket sits below the Assets column, grouping all of the assets information together with the amount of 25,000. A second single bracket sits below the Owner’s Equity column, grouping all of the owner’s equity information together with the amount of 25,000. ">
            <a:extLst>
              <a:ext uri="{FF2B5EF4-FFF2-40B4-BE49-F238E27FC236}">
                <a16:creationId xmlns:a16="http://schemas.microsoft.com/office/drawing/2014/main" id="{73824493-C75D-4351-9062-BB14B5F2B385}"/>
              </a:ext>
            </a:extLst>
          </p:cNvPr>
          <p:cNvPicPr>
            <a:picLocks noGrp="1" noChangeAspect="1"/>
          </p:cNvPicPr>
          <p:nvPr>
            <p:ph type="pic" sz="quarter" idx="12"/>
          </p:nvPr>
        </p:nvPicPr>
        <p:blipFill rotWithShape="1">
          <a:blip r:embed="rId3"/>
          <a:srcRect l="921" t="-1" r="-1356" b="1536"/>
          <a:stretch/>
        </p:blipFill>
        <p:spPr>
          <a:xfrm>
            <a:off x="2627550" y="2720022"/>
            <a:ext cx="6049308" cy="2699262"/>
          </a:xfrm>
        </p:spPr>
      </p:pic>
    </p:spTree>
    <p:extLst>
      <p:ext uri="{BB962C8B-B14F-4D97-AF65-F5344CB8AC3E}">
        <p14:creationId xmlns:p14="http://schemas.microsoft.com/office/powerpoint/2010/main" val="2839663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B6993-CA9C-4D66-9534-C94596B54F30}"/>
              </a:ext>
            </a:extLst>
          </p:cNvPr>
          <p:cNvSpPr>
            <a:spLocks noGrp="1"/>
          </p:cNvSpPr>
          <p:nvPr>
            <p:ph type="title"/>
          </p:nvPr>
        </p:nvSpPr>
        <p:spPr/>
        <p:txBody>
          <a:bodyPr/>
          <a:lstStyle/>
          <a:p>
            <a:r>
              <a:rPr lang="en-US" dirty="0"/>
              <a:t>Transaction C </a:t>
            </a:r>
            <a:r>
              <a:rPr lang="en-US" sz="2000" dirty="0"/>
              <a:t>(1 of 2)</a:t>
            </a:r>
          </a:p>
        </p:txBody>
      </p:sp>
      <p:sp>
        <p:nvSpPr>
          <p:cNvPr id="3" name="Content Placeholder 2">
            <a:extLst>
              <a:ext uri="{FF2B5EF4-FFF2-40B4-BE49-F238E27FC236}">
                <a16:creationId xmlns:a16="http://schemas.microsoft.com/office/drawing/2014/main" id="{D092F96B-51E6-40D4-B888-4855A5EB914C}"/>
              </a:ext>
            </a:extLst>
          </p:cNvPr>
          <p:cNvSpPr>
            <a:spLocks noGrp="1"/>
          </p:cNvSpPr>
          <p:nvPr>
            <p:ph sz="quarter" idx="11"/>
          </p:nvPr>
        </p:nvSpPr>
        <p:spPr>
          <a:xfrm>
            <a:off x="747514" y="1638300"/>
            <a:ext cx="10515600" cy="672105"/>
          </a:xfrm>
        </p:spPr>
        <p:txBody>
          <a:bodyPr/>
          <a:lstStyle/>
          <a:p>
            <a:r>
              <a:rPr lang="en-US" altLang="en-US" dirty="0"/>
              <a:t>On November 10, </a:t>
            </a:r>
            <a:r>
              <a:rPr lang="en-GB" dirty="0"/>
              <a:t>20Y3</a:t>
            </a:r>
            <a:r>
              <a:rPr lang="en-US" altLang="en-US" dirty="0"/>
              <a:t>, NetSolutions purchased supplies for $1,350 and agreed to pay the supplier in the near future.</a:t>
            </a:r>
          </a:p>
          <a:p>
            <a:endParaRPr lang="en-US" dirty="0"/>
          </a:p>
        </p:txBody>
      </p:sp>
      <p:pic>
        <p:nvPicPr>
          <p:cNvPr id="6" name="Picture Placeholder 8" descr="Transaction C&#10;&#10;The effect of Transaction C during NetSolutions’ first month of operations is illustrated. First, the accounting equation is given: Assets = Liabilities plus Owner’s Equity. On the second line, the accounting equation is expanded into accounts: assets of Cash plus Supplies plus Land = liabilities of Accounts Payable plus owner’s equity of Chris Clark, Capital. On the third line, balances are noted for the following accounts: 5,000 for Cash; 20,000 for Land; and 25,000 for Chris Clark, Capital. On the fourth line, the effect of Transaction C on the accounting equation is highlighted: Supplies is increased by 1,350, and Accounts Payable is increased by 1,350. A single rule appears in each column. On the fifth line, the resulting balances are given: 5,000 for Cash; 1,350 for Supplies; 20,000 for Land; 1,350 for Accounts Payable; and 25,000 for Chris Clark, Capital. A single bracket sits below the Assets column, grouping all of the assets information together with the amount of 26,350. A second single bracket sits below the Liabilities column, grouping all of the liabilities and owner’s equity information together with the amount of 26,350.">
            <a:extLst>
              <a:ext uri="{FF2B5EF4-FFF2-40B4-BE49-F238E27FC236}">
                <a16:creationId xmlns:a16="http://schemas.microsoft.com/office/drawing/2014/main" id="{27FFBE0C-025D-4D70-BDF2-58F7898F3E5F}"/>
              </a:ext>
            </a:extLst>
          </p:cNvPr>
          <p:cNvPicPr>
            <a:picLocks noGrp="1" noChangeAspect="1"/>
          </p:cNvPicPr>
          <p:nvPr>
            <p:ph type="pic" sz="quarter" idx="12"/>
          </p:nvPr>
        </p:nvPicPr>
        <p:blipFill rotWithShape="1">
          <a:blip r:embed="rId3"/>
          <a:srcRect t="6457" r="861" b="4874"/>
          <a:stretch/>
        </p:blipFill>
        <p:spPr>
          <a:xfrm>
            <a:off x="2024292" y="2956216"/>
            <a:ext cx="7657907" cy="2539566"/>
          </a:xfrm>
        </p:spPr>
      </p:pic>
    </p:spTree>
    <p:extLst>
      <p:ext uri="{BB962C8B-B14F-4D97-AF65-F5344CB8AC3E}">
        <p14:creationId xmlns:p14="http://schemas.microsoft.com/office/powerpoint/2010/main" val="2955714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C83C24-6642-488C-B266-701DB0AA9668}"/>
              </a:ext>
            </a:extLst>
          </p:cNvPr>
          <p:cNvSpPr>
            <a:spLocks noGrp="1"/>
          </p:cNvSpPr>
          <p:nvPr>
            <p:ph type="title"/>
          </p:nvPr>
        </p:nvSpPr>
        <p:spPr/>
        <p:txBody>
          <a:bodyPr/>
          <a:lstStyle/>
          <a:p>
            <a:r>
              <a:rPr lang="en-US" dirty="0"/>
              <a:t>Transaction C </a:t>
            </a:r>
            <a:r>
              <a:rPr lang="en-US" sz="2000" dirty="0"/>
              <a:t>(2 of 2)</a:t>
            </a:r>
            <a:endParaRPr lang="en-US" dirty="0"/>
          </a:p>
        </p:txBody>
      </p:sp>
      <p:sp>
        <p:nvSpPr>
          <p:cNvPr id="8" name="Text Placeholder 7">
            <a:extLst>
              <a:ext uri="{FF2B5EF4-FFF2-40B4-BE49-F238E27FC236}">
                <a16:creationId xmlns:a16="http://schemas.microsoft.com/office/drawing/2014/main" id="{44F9637A-E3FB-4BC1-B1D5-42DD27866E82}"/>
              </a:ext>
            </a:extLst>
          </p:cNvPr>
          <p:cNvSpPr>
            <a:spLocks noGrp="1"/>
          </p:cNvSpPr>
          <p:nvPr>
            <p:ph type="body" sz="quarter" idx="17"/>
          </p:nvPr>
        </p:nvSpPr>
        <p:spPr/>
        <p:txBody>
          <a:bodyPr/>
          <a:lstStyle/>
          <a:p>
            <a:pPr fontAlgn="auto">
              <a:defRPr/>
            </a:pPr>
            <a:r>
              <a:rPr lang="en-US" dirty="0"/>
              <a:t>The liability created by a purchase on account is called an </a:t>
            </a:r>
            <a:r>
              <a:rPr lang="en-US" b="1" dirty="0"/>
              <a:t>account payable</a:t>
            </a:r>
            <a:r>
              <a:rPr lang="en-US" dirty="0"/>
              <a:t>.</a:t>
            </a:r>
          </a:p>
          <a:p>
            <a:pPr fontAlgn="auto">
              <a:defRPr/>
            </a:pPr>
            <a:r>
              <a:rPr lang="en-US" dirty="0"/>
              <a:t>Items such as supplies that will be used in the business in the future are called </a:t>
            </a:r>
            <a:r>
              <a:rPr lang="en-US" b="1" dirty="0"/>
              <a:t>prepaid expenses</a:t>
            </a:r>
            <a:r>
              <a:rPr lang="en-US" dirty="0"/>
              <a:t>, which are assets.</a:t>
            </a:r>
          </a:p>
          <a:p>
            <a:endParaRPr lang="en-US" dirty="0"/>
          </a:p>
        </p:txBody>
      </p:sp>
    </p:spTree>
    <p:extLst>
      <p:ext uri="{BB962C8B-B14F-4D97-AF65-F5344CB8AC3E}">
        <p14:creationId xmlns:p14="http://schemas.microsoft.com/office/powerpoint/2010/main" val="711358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6AB05-2A49-4C84-90E6-184CC3695D43}"/>
              </a:ext>
            </a:extLst>
          </p:cNvPr>
          <p:cNvSpPr>
            <a:spLocks noGrp="1"/>
          </p:cNvSpPr>
          <p:nvPr>
            <p:ph type="title"/>
          </p:nvPr>
        </p:nvSpPr>
        <p:spPr/>
        <p:txBody>
          <a:bodyPr/>
          <a:lstStyle/>
          <a:p>
            <a:r>
              <a:rPr lang="en-US" dirty="0"/>
              <a:t>Transaction D </a:t>
            </a:r>
            <a:r>
              <a:rPr lang="en-US" sz="2000" dirty="0"/>
              <a:t>(1 of 2)</a:t>
            </a:r>
            <a:br>
              <a:rPr lang="en-US" sz="2000" dirty="0"/>
            </a:br>
            <a:endParaRPr lang="en-US" sz="2000" dirty="0"/>
          </a:p>
        </p:txBody>
      </p:sp>
      <p:sp>
        <p:nvSpPr>
          <p:cNvPr id="5" name="Content Placeholder 4">
            <a:extLst>
              <a:ext uri="{FF2B5EF4-FFF2-40B4-BE49-F238E27FC236}">
                <a16:creationId xmlns:a16="http://schemas.microsoft.com/office/drawing/2014/main" id="{8908A460-2FD1-4D28-BE30-156EC6FD9BED}"/>
              </a:ext>
            </a:extLst>
          </p:cNvPr>
          <p:cNvSpPr>
            <a:spLocks noGrp="1"/>
          </p:cNvSpPr>
          <p:nvPr>
            <p:ph sz="quarter" idx="11"/>
          </p:nvPr>
        </p:nvSpPr>
        <p:spPr>
          <a:xfrm>
            <a:off x="747514" y="1638300"/>
            <a:ext cx="10515600" cy="1050024"/>
          </a:xfrm>
        </p:spPr>
        <p:txBody>
          <a:bodyPr/>
          <a:lstStyle/>
          <a:p>
            <a:r>
              <a:rPr lang="en-US" dirty="0"/>
              <a:t>A business earns money by selling goods or services to its customers.</a:t>
            </a:r>
          </a:p>
          <a:p>
            <a:pPr lvl="1"/>
            <a:r>
              <a:rPr lang="en-US" dirty="0"/>
              <a:t>This amount is called </a:t>
            </a:r>
            <a:r>
              <a:rPr lang="en-US" b="1" dirty="0"/>
              <a:t>revenue</a:t>
            </a:r>
            <a:r>
              <a:rPr lang="en-US" dirty="0"/>
              <a:t>.</a:t>
            </a:r>
          </a:p>
          <a:p>
            <a:r>
              <a:rPr lang="en-US" dirty="0"/>
              <a:t>On November 18, </a:t>
            </a:r>
            <a:r>
              <a:rPr lang="en-GB" dirty="0"/>
              <a:t>20Y3</a:t>
            </a:r>
            <a:r>
              <a:rPr lang="en-US" dirty="0"/>
              <a:t>, NetSolutions received cash of $7,500 for providing services to customers. </a:t>
            </a:r>
          </a:p>
          <a:p>
            <a:endParaRPr lang="en-US" dirty="0"/>
          </a:p>
        </p:txBody>
      </p:sp>
      <p:pic>
        <p:nvPicPr>
          <p:cNvPr id="10" name="Picture Placeholder 9" descr="Transaction D&#10;&#10;The effect of Transaction D during NetSolutions’ first month of operations is illustrated. First, the accounting equation is given: Assets = Liabilities plus Owner’s Equity. On the second line, the accounting equation is expanded into accounts: assets of Cash plus Supplies plus Land = liabilities of Accounts Payable plus owner’s equity of Chris Clark, Capital plus Fees Earned. On the third line, balances are noted for the following accounts: 5,000 for Cash; 1,350 for Supplies; 20,000 for Land; 1,350 for Accounts Payable; and 25,000 for Chris Clark, Capital. On the fourth line, the effect of Transaction D on the accounting equation is highlighted: Cash is increased by 7,500, and Fees Earned is increased by 7,500. A single rule appears in each column. On the fifth line, the resulting balances are given: 12,500 for Cash; 1,350 for Supplies; 20,000 for Land; 1,350 for Liabilities; 25,000 for Chris Clark, Capital; and 7,500 for Fees Earned. A single bracket sits below the Assets column, grouping all of the assets information together with the amount of 33,850. A second single bracket sits below the Liabilities column, grouping all of the liabilities and owner’s equity information together with the amount of 33,850.">
            <a:extLst>
              <a:ext uri="{FF2B5EF4-FFF2-40B4-BE49-F238E27FC236}">
                <a16:creationId xmlns:a16="http://schemas.microsoft.com/office/drawing/2014/main" id="{EB520405-FB15-491A-88E0-1E2EA119BDD9}"/>
              </a:ext>
            </a:extLst>
          </p:cNvPr>
          <p:cNvPicPr>
            <a:picLocks noGrp="1" noChangeAspect="1"/>
          </p:cNvPicPr>
          <p:nvPr>
            <p:ph type="pic" sz="quarter" idx="12"/>
          </p:nvPr>
        </p:nvPicPr>
        <p:blipFill rotWithShape="1">
          <a:blip r:embed="rId3"/>
          <a:srcRect l="-234" r="235" b="1791"/>
          <a:stretch/>
        </p:blipFill>
        <p:spPr>
          <a:xfrm>
            <a:off x="1560986" y="3257110"/>
            <a:ext cx="8364394" cy="2819736"/>
          </a:xfrm>
        </p:spPr>
      </p:pic>
    </p:spTree>
    <p:extLst>
      <p:ext uri="{BB962C8B-B14F-4D97-AF65-F5344CB8AC3E}">
        <p14:creationId xmlns:p14="http://schemas.microsoft.com/office/powerpoint/2010/main" val="3926510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F7A399-ABC4-4158-8350-0245DD8180B6}"/>
              </a:ext>
            </a:extLst>
          </p:cNvPr>
          <p:cNvSpPr>
            <a:spLocks noGrp="1"/>
          </p:cNvSpPr>
          <p:nvPr>
            <p:ph type="title"/>
          </p:nvPr>
        </p:nvSpPr>
        <p:spPr/>
        <p:txBody>
          <a:bodyPr/>
          <a:lstStyle/>
          <a:p>
            <a:r>
              <a:rPr lang="en-US" dirty="0"/>
              <a:t>Transaction D </a:t>
            </a:r>
            <a:r>
              <a:rPr lang="en-US" sz="2000" dirty="0"/>
              <a:t>(2 of 2)</a:t>
            </a:r>
          </a:p>
        </p:txBody>
      </p:sp>
      <p:sp>
        <p:nvSpPr>
          <p:cNvPr id="6" name="Text Placeholder 5">
            <a:extLst>
              <a:ext uri="{FF2B5EF4-FFF2-40B4-BE49-F238E27FC236}">
                <a16:creationId xmlns:a16="http://schemas.microsoft.com/office/drawing/2014/main" id="{C51328B0-7DBE-4A2E-B8AF-B340AF87EC4A}"/>
              </a:ext>
            </a:extLst>
          </p:cNvPr>
          <p:cNvSpPr>
            <a:spLocks noGrp="1"/>
          </p:cNvSpPr>
          <p:nvPr>
            <p:ph type="body" sz="quarter" idx="17"/>
          </p:nvPr>
        </p:nvSpPr>
        <p:spPr>
          <a:xfrm>
            <a:off x="743576" y="1638300"/>
            <a:ext cx="10711543" cy="2385060"/>
          </a:xfrm>
        </p:spPr>
        <p:txBody>
          <a:bodyPr/>
          <a:lstStyle/>
          <a:p>
            <a:pPr fontAlgn="auto">
              <a:defRPr/>
            </a:pPr>
            <a:r>
              <a:rPr lang="en-US" dirty="0"/>
              <a:t>Revenue from providing services is recorded as </a:t>
            </a:r>
            <a:r>
              <a:rPr lang="en-US" b="1" dirty="0"/>
              <a:t>fees earned</a:t>
            </a:r>
            <a:r>
              <a:rPr lang="en-US" dirty="0"/>
              <a:t>.</a:t>
            </a:r>
          </a:p>
          <a:p>
            <a:pPr fontAlgn="auto">
              <a:defRPr/>
            </a:pPr>
            <a:r>
              <a:rPr lang="en-US" dirty="0"/>
              <a:t>Revenue from the sale of merchandise is recorded as </a:t>
            </a:r>
            <a:r>
              <a:rPr lang="en-US" b="1" dirty="0"/>
              <a:t>sales</a:t>
            </a:r>
            <a:r>
              <a:rPr lang="en-US" dirty="0"/>
              <a:t>.</a:t>
            </a:r>
          </a:p>
          <a:p>
            <a:pPr fontAlgn="auto">
              <a:defRPr/>
            </a:pPr>
            <a:r>
              <a:rPr lang="en-US" dirty="0"/>
              <a:t>Other examples of revenue include rent, which is recorded as </a:t>
            </a:r>
            <a:r>
              <a:rPr lang="en-US" b="1" dirty="0"/>
              <a:t>rent revenue</a:t>
            </a:r>
            <a:r>
              <a:rPr lang="en-US" dirty="0"/>
              <a:t>, and interest, which is recorded as </a:t>
            </a:r>
            <a:r>
              <a:rPr lang="en-US" b="1" dirty="0"/>
              <a:t>interest revenue</a:t>
            </a:r>
            <a:r>
              <a:rPr lang="en-US" dirty="0"/>
              <a:t>.</a:t>
            </a:r>
          </a:p>
          <a:p>
            <a:pPr fontAlgn="auto">
              <a:defRPr/>
            </a:pPr>
            <a:r>
              <a:rPr lang="en-US" dirty="0"/>
              <a:t>An </a:t>
            </a:r>
            <a:r>
              <a:rPr lang="en-US" b="1" dirty="0"/>
              <a:t>account receivable, </a:t>
            </a:r>
            <a:r>
              <a:rPr lang="en-US" dirty="0"/>
              <a:t>which is an asset, is a claim against a customer.</a:t>
            </a:r>
          </a:p>
          <a:p>
            <a:endParaRPr lang="en-US" dirty="0"/>
          </a:p>
        </p:txBody>
      </p:sp>
    </p:spTree>
    <p:extLst>
      <p:ext uri="{BB962C8B-B14F-4D97-AF65-F5344CB8AC3E}">
        <p14:creationId xmlns:p14="http://schemas.microsoft.com/office/powerpoint/2010/main" val="1596363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A8BE7F-B3F6-4944-90A3-D390A9781C4E}"/>
              </a:ext>
            </a:extLst>
          </p:cNvPr>
          <p:cNvSpPr>
            <a:spLocks noGrp="1"/>
          </p:cNvSpPr>
          <p:nvPr>
            <p:ph type="title"/>
          </p:nvPr>
        </p:nvSpPr>
        <p:spPr/>
        <p:txBody>
          <a:bodyPr/>
          <a:lstStyle/>
          <a:p>
            <a:r>
              <a:rPr lang="en-US" dirty="0"/>
              <a:t>Transaction E</a:t>
            </a:r>
            <a:endParaRPr lang="en-US" sz="2000" dirty="0"/>
          </a:p>
        </p:txBody>
      </p:sp>
      <p:sp>
        <p:nvSpPr>
          <p:cNvPr id="5" name="Content Placeholder 4">
            <a:extLst>
              <a:ext uri="{FF2B5EF4-FFF2-40B4-BE49-F238E27FC236}">
                <a16:creationId xmlns:a16="http://schemas.microsoft.com/office/drawing/2014/main" id="{AFCDB3FD-C54B-43FA-8821-D87E0BFB31D6}"/>
              </a:ext>
            </a:extLst>
          </p:cNvPr>
          <p:cNvSpPr>
            <a:spLocks noGrp="1"/>
          </p:cNvSpPr>
          <p:nvPr>
            <p:ph sz="quarter" idx="11"/>
          </p:nvPr>
        </p:nvSpPr>
        <p:spPr>
          <a:xfrm>
            <a:off x="747514" y="1638300"/>
            <a:ext cx="10515600" cy="2179721"/>
          </a:xfrm>
        </p:spPr>
        <p:txBody>
          <a:bodyPr/>
          <a:lstStyle/>
          <a:p>
            <a:r>
              <a:rPr lang="en-US" dirty="0"/>
              <a:t>During the month, NetSolutions spent cash or used up other assets in earning revenue. </a:t>
            </a:r>
          </a:p>
          <a:p>
            <a:pPr lvl="1"/>
            <a:r>
              <a:rPr lang="en-US" dirty="0"/>
              <a:t>Assets used in this process of earning revenue are called </a:t>
            </a:r>
            <a:r>
              <a:rPr lang="en-US" b="1" dirty="0"/>
              <a:t>expenses</a:t>
            </a:r>
            <a:r>
              <a:rPr lang="en-US" dirty="0"/>
              <a:t>.</a:t>
            </a:r>
          </a:p>
          <a:p>
            <a:pPr marL="342900" indent="-342900">
              <a:buFont typeface="Arial" panose="020B0604020202020204" pitchFamily="34" charset="0"/>
              <a:buChar char="•"/>
            </a:pPr>
            <a:r>
              <a:rPr lang="en-US" altLang="en-US" sz="2400" dirty="0">
                <a:solidFill>
                  <a:srgbClr val="004A78"/>
                </a:solidFill>
              </a:rPr>
              <a:t>On November 30, </a:t>
            </a:r>
            <a:r>
              <a:rPr lang="en-GB" sz="2400" dirty="0">
                <a:solidFill>
                  <a:srgbClr val="004A78"/>
                </a:solidFill>
              </a:rPr>
              <a:t>20Y3</a:t>
            </a:r>
            <a:r>
              <a:rPr lang="en-US" altLang="en-US" sz="2400" dirty="0">
                <a:solidFill>
                  <a:srgbClr val="004A78"/>
                </a:solidFill>
              </a:rPr>
              <a:t>, NetSolutions paid the following expenses: wages, $2,125; rent, $800; utilities, $450; and miscellaneous, $275.</a:t>
            </a:r>
          </a:p>
          <a:p>
            <a:endParaRPr lang="en-US" dirty="0"/>
          </a:p>
        </p:txBody>
      </p:sp>
      <p:pic>
        <p:nvPicPr>
          <p:cNvPr id="6" name="Picture Placeholder 5" descr="Transaction E &#10;&#10;The effect of Transaction E during NetSolutions’ first month of operations is illustrated. First, the accounting equation is given: Assets = Liabilities plus Owner’s Equity. On the second line, the accounting equation is expanded into accounts: assets of Cash plus Supplies plus Land = liabilities of Accounts Payable plus owner’s equity of Chris Clark, Capital plus Fees Earned minus Wages Exp. minus Rent Exp. minus Utilities Exp. minus Misc. Exp. On the third line, balances are noted for the following accounts: 12,500 for Cash; 1,350 for Supplies; 20,000 for Land; 1,350 for Accounts Payable; 25,000 for Chris Clark, Capital; and 7,500 for Fees Earned. On the fourth line, the effect of Transaction E is highlighted: Cash is decreased by 3,650, Wages Expense is decreased by 2,125, Rent Expense is decreased by 800, Utilities Expense is decreased by 450, and Miscellaneous Expense is decreased by 275. A single rule appears in each column. On the fifth line, the resulting balances are given: 8,850 for Cash; 1,350 for Supplies; 20,000 for Land; 1,350 for Accounts Payable; 25,000 for Chris Clark, Capital; 7,500 for Fees Earned; negative 2,125 for Wages Expense; negative 800 for Rent Expense; negative 450 for Utilities Expense; and negative 275 for Miscellaneous Expense. A single bracket sits below the Assets column, grouping all of the assets information together with the amount of 30,200. A second single bracket sits below the Liabilities column, grouping all of the liabilities and owner’s equity information together with the amount of 30,200.">
            <a:extLst>
              <a:ext uri="{FF2B5EF4-FFF2-40B4-BE49-F238E27FC236}">
                <a16:creationId xmlns:a16="http://schemas.microsoft.com/office/drawing/2014/main" id="{17FE808D-AEFF-4B0A-9CF4-8E15342A1D26}"/>
              </a:ext>
            </a:extLst>
          </p:cNvPr>
          <p:cNvPicPr>
            <a:picLocks noGrp="1" noChangeAspect="1"/>
          </p:cNvPicPr>
          <p:nvPr>
            <p:ph type="pic" sz="quarter" idx="12"/>
          </p:nvPr>
        </p:nvPicPr>
        <p:blipFill rotWithShape="1">
          <a:blip r:embed="rId3"/>
          <a:srcRect l="-844" r="-3939"/>
          <a:stretch/>
        </p:blipFill>
        <p:spPr>
          <a:xfrm>
            <a:off x="1649269" y="3759077"/>
            <a:ext cx="8857371" cy="2161153"/>
          </a:xfrm>
        </p:spPr>
      </p:pic>
    </p:spTree>
    <p:extLst>
      <p:ext uri="{BB962C8B-B14F-4D97-AF65-F5344CB8AC3E}">
        <p14:creationId xmlns:p14="http://schemas.microsoft.com/office/powerpoint/2010/main" val="857918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5F218-CD5F-4DA9-BB20-7BA43CD50468}"/>
              </a:ext>
            </a:extLst>
          </p:cNvPr>
          <p:cNvSpPr>
            <a:spLocks noGrp="1"/>
          </p:cNvSpPr>
          <p:nvPr>
            <p:ph type="title"/>
          </p:nvPr>
        </p:nvSpPr>
        <p:spPr/>
        <p:txBody>
          <a:bodyPr/>
          <a:lstStyle/>
          <a:p>
            <a:r>
              <a:rPr lang="en-US" dirty="0"/>
              <a:t>Transaction F</a:t>
            </a:r>
          </a:p>
        </p:txBody>
      </p:sp>
      <p:sp>
        <p:nvSpPr>
          <p:cNvPr id="3" name="Content Placeholder 2">
            <a:extLst>
              <a:ext uri="{FF2B5EF4-FFF2-40B4-BE49-F238E27FC236}">
                <a16:creationId xmlns:a16="http://schemas.microsoft.com/office/drawing/2014/main" id="{03594016-6AF8-4C2A-8BEF-5AF06098BC57}"/>
              </a:ext>
            </a:extLst>
          </p:cNvPr>
          <p:cNvSpPr>
            <a:spLocks noGrp="1"/>
          </p:cNvSpPr>
          <p:nvPr>
            <p:ph sz="quarter" idx="11"/>
          </p:nvPr>
        </p:nvSpPr>
        <p:spPr>
          <a:xfrm>
            <a:off x="747514" y="1638300"/>
            <a:ext cx="10515600" cy="672105"/>
          </a:xfrm>
        </p:spPr>
        <p:txBody>
          <a:bodyPr/>
          <a:lstStyle/>
          <a:p>
            <a:pPr marL="342900" indent="-342900">
              <a:buFont typeface="Arial" panose="020B0604020202020204" pitchFamily="34" charset="0"/>
              <a:buChar char="•"/>
            </a:pPr>
            <a:r>
              <a:rPr lang="en-US" altLang="en-US" sz="2400" dirty="0">
                <a:solidFill>
                  <a:srgbClr val="004A78"/>
                </a:solidFill>
              </a:rPr>
              <a:t>On November 30, </a:t>
            </a:r>
            <a:r>
              <a:rPr lang="en-GB" sz="2400" dirty="0">
                <a:solidFill>
                  <a:srgbClr val="004A78"/>
                </a:solidFill>
              </a:rPr>
              <a:t>20Y3</a:t>
            </a:r>
            <a:r>
              <a:rPr lang="en-US" altLang="en-US" sz="2400" dirty="0">
                <a:solidFill>
                  <a:srgbClr val="004A78"/>
                </a:solidFill>
              </a:rPr>
              <a:t>, NetSolutions paid creditors on account, $950.</a:t>
            </a:r>
          </a:p>
          <a:p>
            <a:endParaRPr lang="en-US" dirty="0"/>
          </a:p>
        </p:txBody>
      </p:sp>
      <p:pic>
        <p:nvPicPr>
          <p:cNvPr id="6" name="Picture Placeholder 5" descr="Transaction F&#10;&#10;The effect of Transaction F during NetSolutions’ first month of operations is illustrated. First, the accounting equation is given: Assets = Liabilities plus Owner’s Equity. On the second line, the accounting equation is expanded into accounts: assets of Cash plus Supplies plus Land = liabilities of Accounts Payable plus owner’s equity of Chris Clark, Capital plus Fees Earned minus Wages Exp. minus Rent Exp. minus Utilities Exp. minus Misc. Exp. On the third line, balances are noted for the following accounts; 8,850 for Cash; 1,350 for Supplies; 20,000 for Land; 1,350 for Accounts Payable; 25,000 for Chris Clark, Capital; 7,500 for Fees Earned; negative 2,125 for Wages Expense; negative 800 for Rent Expense; negative 450 for Utilities Expense; and negative 275 for Miscellaneous Expense. On the fourth line, the effect of Transaction F is highlighted: Cash is decreased by 950, and Accounts Payable is decreased by 950. A single rule appears in each column. On the fifth line, the resulting balances are given: 7,900 for Cash; 1,350 for Supplies; 20,000 for Land; 400 for Accounts Payable; 25,000 for Chris Clark, Capital; 7,500 for Fees Earned; negative 2,125 for Wages Expense; negative 800 for Rent Expense; negative 450 for Utilities Expense; and negative 275 for Miscellaneous Expense. A single bracket sits below the Assets column, grouping all of the assets information together with the amount of 29,250. A second single bracket sits below the Liabilities column, grouping all of the liabilities and owner’s equity information together with the amount of 29,250.">
            <a:extLst>
              <a:ext uri="{FF2B5EF4-FFF2-40B4-BE49-F238E27FC236}">
                <a16:creationId xmlns:a16="http://schemas.microsoft.com/office/drawing/2014/main" id="{AD190C5A-6DC2-48E2-9088-04D4F67763A5}"/>
              </a:ext>
            </a:extLst>
          </p:cNvPr>
          <p:cNvPicPr>
            <a:picLocks noGrp="1" noChangeAspect="1"/>
          </p:cNvPicPr>
          <p:nvPr>
            <p:ph type="pic" sz="quarter" idx="12"/>
          </p:nvPr>
        </p:nvPicPr>
        <p:blipFill rotWithShape="1">
          <a:blip r:embed="rId3"/>
          <a:srcRect l="-89" r="-4455"/>
          <a:stretch/>
        </p:blipFill>
        <p:spPr>
          <a:xfrm>
            <a:off x="1642090" y="2982038"/>
            <a:ext cx="9207174" cy="2118569"/>
          </a:xfrm>
        </p:spPr>
      </p:pic>
    </p:spTree>
    <p:extLst>
      <p:ext uri="{BB962C8B-B14F-4D97-AF65-F5344CB8AC3E}">
        <p14:creationId xmlns:p14="http://schemas.microsoft.com/office/powerpoint/2010/main" val="1433292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1170-6584-4DB4-B03C-A214F06F329B}"/>
              </a:ext>
            </a:extLst>
          </p:cNvPr>
          <p:cNvSpPr>
            <a:spLocks noGrp="1"/>
          </p:cNvSpPr>
          <p:nvPr>
            <p:ph type="title"/>
          </p:nvPr>
        </p:nvSpPr>
        <p:spPr/>
        <p:txBody>
          <a:bodyPr/>
          <a:lstStyle/>
          <a:p>
            <a:r>
              <a:rPr lang="en-US" dirty="0"/>
              <a:t>Transaction G</a:t>
            </a:r>
          </a:p>
        </p:txBody>
      </p:sp>
      <p:sp>
        <p:nvSpPr>
          <p:cNvPr id="3" name="Content Placeholder 2">
            <a:extLst>
              <a:ext uri="{FF2B5EF4-FFF2-40B4-BE49-F238E27FC236}">
                <a16:creationId xmlns:a16="http://schemas.microsoft.com/office/drawing/2014/main" id="{F76DEAAA-E48B-4851-ACD4-7DC6FF513466}"/>
              </a:ext>
            </a:extLst>
          </p:cNvPr>
          <p:cNvSpPr>
            <a:spLocks noGrp="1"/>
          </p:cNvSpPr>
          <p:nvPr>
            <p:ph sz="quarter" idx="11"/>
          </p:nvPr>
        </p:nvSpPr>
        <p:spPr>
          <a:xfrm>
            <a:off x="747514" y="1638300"/>
            <a:ext cx="10515600" cy="1850822"/>
          </a:xfrm>
        </p:spPr>
        <p:txBody>
          <a:bodyPr/>
          <a:lstStyle/>
          <a:p>
            <a:pPr marL="342900" indent="-342900">
              <a:buFont typeface="Arial" panose="020B0604020202020204" pitchFamily="34" charset="0"/>
              <a:buChar char="•"/>
            </a:pPr>
            <a:r>
              <a:rPr lang="en-US" altLang="en-US" sz="2400" dirty="0">
                <a:solidFill>
                  <a:srgbClr val="004A78"/>
                </a:solidFill>
              </a:rPr>
              <a:t>On November 30, 20Y3, Chris Clark determined that the cost of supplies on hand at the end of the month was $550.</a:t>
            </a:r>
          </a:p>
          <a:p>
            <a:r>
              <a:rPr lang="en-US" dirty="0"/>
              <a:t>The cost of the supplies on hand (not yet used) at the end of the month is $550. Thus, $800 ($1,350 – $550) of supplies must have been used during the month. This decrease in supplies is recorded as an expense.</a:t>
            </a:r>
            <a:endParaRPr lang="en-US" altLang="en-US" sz="2400" dirty="0">
              <a:solidFill>
                <a:srgbClr val="004A78"/>
              </a:solidFill>
            </a:endParaRPr>
          </a:p>
          <a:p>
            <a:endParaRPr lang="en-US" dirty="0"/>
          </a:p>
        </p:txBody>
      </p:sp>
      <p:pic>
        <p:nvPicPr>
          <p:cNvPr id="7" name="Picture Placeholder 6" descr="Transaction G&#10;&#10;The effect of Transaction G during NetSolutions’ first month of operations is illustrated. First, the accounting equation is given: Assets = Liabilities plus Owner’s Equity. On the second line, the accounting equation is expanded into accounts: assets of Cash plus Supplies plus Land = liabilities of Accounts Payable plus owner’s equity of Chris Clark, Capital plus Fees Earned minus Wages Exp. minus Rent Exp. minus Supplies Exp. minus Utilities Exp. minus Misc. Exp. On the third line, balances are noted for the following accounts: 7,900 for Cash; 1,350 for Supplies; 20,000 for Land; 400 for Accounts Payable; 25,000 for Chris Clark, Capital; 7,500 for Fees Earned; negative 2,125 for Wages Expense; negative 800 for Rent Expense; negative 450 for Utilities Expense; and negative 275 for Miscellaneous Expense. On the fourth line, the effect of Transaction G is highlighted: Supplies is decreased by 800, and Supplies Expense is decreased by 800. A single rule appears below each column. On the fifth line, the resulting balances are given: 7,900 for Cash; 550 for Supplies; 20,000 for Land; 400 for Accounts Payable; 25,000 for Chris Clark, Capital; 7,500 for Fees Earned; negative 2,125 for Wages Expense; negative 800 for Rent Expense; negative 800 for Supplies Expense; negative 450 for Utilities Expense; and negative 275 for Miscellaneous Expense. A single bracket sits below the Assets column, grouping all of the assets information together with the amount of 28,450. A second single bracket sits below the Liabilities column, grouping all of the liabilities and owner’s equity information together with the amount of 28,450.">
            <a:extLst>
              <a:ext uri="{FF2B5EF4-FFF2-40B4-BE49-F238E27FC236}">
                <a16:creationId xmlns:a16="http://schemas.microsoft.com/office/drawing/2014/main" id="{D98FB3B1-92F7-4F1C-99ED-6827DBD3BBD8}"/>
              </a:ext>
            </a:extLst>
          </p:cNvPr>
          <p:cNvPicPr>
            <a:picLocks noGrp="1" noChangeAspect="1"/>
          </p:cNvPicPr>
          <p:nvPr>
            <p:ph type="pic" sz="quarter" idx="12"/>
          </p:nvPr>
        </p:nvPicPr>
        <p:blipFill rotWithShape="1">
          <a:blip r:embed="rId2"/>
          <a:srcRect l="-50" r="83"/>
          <a:stretch/>
        </p:blipFill>
        <p:spPr>
          <a:xfrm>
            <a:off x="1528267" y="3781449"/>
            <a:ext cx="9124581" cy="1850822"/>
          </a:xfrm>
        </p:spPr>
      </p:pic>
    </p:spTree>
    <p:extLst>
      <p:ext uri="{BB962C8B-B14F-4D97-AF65-F5344CB8AC3E}">
        <p14:creationId xmlns:p14="http://schemas.microsoft.com/office/powerpoint/2010/main" val="839493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000D-51EC-4E35-93FE-D1DBC080B74D}"/>
              </a:ext>
            </a:extLst>
          </p:cNvPr>
          <p:cNvSpPr>
            <a:spLocks noGrp="1"/>
          </p:cNvSpPr>
          <p:nvPr>
            <p:ph type="title"/>
          </p:nvPr>
        </p:nvSpPr>
        <p:spPr/>
        <p:txBody>
          <a:bodyPr/>
          <a:lstStyle/>
          <a:p>
            <a:r>
              <a:rPr lang="en-US" dirty="0"/>
              <a:t>Transaction H</a:t>
            </a:r>
          </a:p>
        </p:txBody>
      </p:sp>
      <p:sp>
        <p:nvSpPr>
          <p:cNvPr id="3" name="Content Placeholder 2">
            <a:extLst>
              <a:ext uri="{FF2B5EF4-FFF2-40B4-BE49-F238E27FC236}">
                <a16:creationId xmlns:a16="http://schemas.microsoft.com/office/drawing/2014/main" id="{E2527227-49D4-4616-BAC7-8F1AB619C336}"/>
              </a:ext>
            </a:extLst>
          </p:cNvPr>
          <p:cNvSpPr>
            <a:spLocks noGrp="1"/>
          </p:cNvSpPr>
          <p:nvPr>
            <p:ph sz="quarter" idx="11"/>
          </p:nvPr>
        </p:nvSpPr>
        <p:spPr>
          <a:xfrm>
            <a:off x="747514" y="1638300"/>
            <a:ext cx="10515600" cy="672105"/>
          </a:xfrm>
        </p:spPr>
        <p:txBody>
          <a:bodyPr/>
          <a:lstStyle/>
          <a:p>
            <a:pPr marL="342900" indent="-342900">
              <a:buFont typeface="Arial" panose="020B0604020202020204" pitchFamily="34" charset="0"/>
              <a:buChar char="•"/>
            </a:pPr>
            <a:r>
              <a:rPr lang="en-US" altLang="en-US" sz="2400" dirty="0">
                <a:solidFill>
                  <a:srgbClr val="004A78"/>
                </a:solidFill>
              </a:rPr>
              <a:t>On November 30, </a:t>
            </a:r>
            <a:r>
              <a:rPr lang="en-GB" sz="2400" dirty="0">
                <a:solidFill>
                  <a:srgbClr val="004A78"/>
                </a:solidFill>
              </a:rPr>
              <a:t>20Y3</a:t>
            </a:r>
            <a:r>
              <a:rPr lang="en-US" altLang="en-US" sz="2400" dirty="0">
                <a:solidFill>
                  <a:srgbClr val="004A78"/>
                </a:solidFill>
              </a:rPr>
              <a:t>, Chris Clark withdrew $2,000 from NetSolutions for personal use.</a:t>
            </a:r>
          </a:p>
          <a:p>
            <a:endParaRPr lang="en-US" dirty="0"/>
          </a:p>
        </p:txBody>
      </p:sp>
      <p:pic>
        <p:nvPicPr>
          <p:cNvPr id="6" name="Picture Placeholder 5" descr="Transaction H&#10;&#10;The effect of Transaction H during NetSolutions’ first month of operations is illustrated. First, the accounting equation is given: Assets = Liabilities plus Owner’s Equity. On the second line, the accounting equation is expanded into accounts: assets of Cash plus Supplies plus Land = liabilities of Accounts Payable plus owner’s equity of Chris Clark, Capital minus Chris Clark, Drawing plus Fees Earned minus Wages Exp. minus Rent Exp. minus Supplies Exp. minus Utilities Exp. minus Misc. Exp. On the third line, balances are noted for the following accounts: 7,900 for Cash; 550 for Supplies; 20,000 for Land; 400 for Accounts Payable; 25,000 for Chris Clark, Capital; 7,500 for Fees Earned; negative 2,125 for Wages Expense; negative 800 for Rent Expense; negative 800 for Supplies Expense; negative 450 for Utilities Expense; and negative 275 for Miscellaneous Expense. On the fourth line, the effect of Transaction H is highlighted: Cash is decreased by 2,000, and Chris Clark, Drawing is decreased by 2,000. A single rule appears below each column. On the fifth line, the resulting balances are given: 5,900 for Cash; 550 for Supplies; 20,000 for Land; 400 for Accounts Payable; 25,000 for Chris Clark, Capital; negative 2,000 for Chris Clark, Drawing; 7,500 for Fees Earned; negative 2,125 for Wages Expense; negative 800 for Rent Expense; negative 800 for Supplies Expense; negative 450 for Utilities Expense; and negative 275 for Miscellaneous Expense. A single bracket sits below the Assets column, grouping all of the assets information together with the amount of 26,450. A second single bracket sits below the Liabilities column, grouping all of the liabilities and owner’s equity information together with the amount of 26,450.">
            <a:extLst>
              <a:ext uri="{FF2B5EF4-FFF2-40B4-BE49-F238E27FC236}">
                <a16:creationId xmlns:a16="http://schemas.microsoft.com/office/drawing/2014/main" id="{8DE88F93-A0D7-428F-A453-82A016C6E2E6}"/>
              </a:ext>
            </a:extLst>
          </p:cNvPr>
          <p:cNvPicPr>
            <a:picLocks noGrp="1" noChangeAspect="1"/>
          </p:cNvPicPr>
          <p:nvPr>
            <p:ph type="pic" sz="quarter" idx="12"/>
          </p:nvPr>
        </p:nvPicPr>
        <p:blipFill rotWithShape="1">
          <a:blip r:embed="rId2"/>
          <a:srcRect l="-270" r="-730"/>
          <a:stretch/>
        </p:blipFill>
        <p:spPr>
          <a:xfrm>
            <a:off x="1275152" y="2950029"/>
            <a:ext cx="9641695" cy="1995788"/>
          </a:xfrm>
        </p:spPr>
      </p:pic>
    </p:spTree>
    <p:extLst>
      <p:ext uri="{BB962C8B-B14F-4D97-AF65-F5344CB8AC3E}">
        <p14:creationId xmlns:p14="http://schemas.microsoft.com/office/powerpoint/2010/main" val="1131550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555D-0501-4EF3-B787-B26432CAFC35}"/>
              </a:ext>
            </a:extLst>
          </p:cNvPr>
          <p:cNvSpPr>
            <a:spLocks noGrp="1"/>
          </p:cNvSpPr>
          <p:nvPr>
            <p:ph type="title"/>
          </p:nvPr>
        </p:nvSpPr>
        <p:spPr/>
        <p:txBody>
          <a:bodyPr/>
          <a:lstStyle/>
          <a:p>
            <a:r>
              <a:rPr lang="en-US" dirty="0"/>
              <a:t>Meaning of Business</a:t>
            </a:r>
          </a:p>
        </p:txBody>
      </p:sp>
      <p:sp>
        <p:nvSpPr>
          <p:cNvPr id="3" name="Text Placeholder 2">
            <a:extLst>
              <a:ext uri="{FF2B5EF4-FFF2-40B4-BE49-F238E27FC236}">
                <a16:creationId xmlns:a16="http://schemas.microsoft.com/office/drawing/2014/main" id="{C9045175-3A07-4B0A-8F56-905D039CCCA9}"/>
              </a:ext>
            </a:extLst>
          </p:cNvPr>
          <p:cNvSpPr>
            <a:spLocks noGrp="1"/>
          </p:cNvSpPr>
          <p:nvPr>
            <p:ph type="body" sz="quarter" idx="17"/>
          </p:nvPr>
        </p:nvSpPr>
        <p:spPr>
          <a:xfrm>
            <a:off x="743576" y="1638300"/>
            <a:ext cx="10711543" cy="3018106"/>
          </a:xfrm>
        </p:spPr>
        <p:txBody>
          <a:bodyPr/>
          <a:lstStyle/>
          <a:p>
            <a:pPr fontAlgn="auto">
              <a:defRPr/>
            </a:pPr>
            <a:r>
              <a:rPr lang="en-US" dirty="0"/>
              <a:t>A </a:t>
            </a:r>
            <a:r>
              <a:rPr lang="en-US" b="1" dirty="0"/>
              <a:t>business</a:t>
            </a:r>
            <a:r>
              <a:rPr lang="en-US" dirty="0"/>
              <a:t> is an organization in which basic resources (inputs), such as materials and labor, are assembled and processed to provide goods or services (outputs) to customers.</a:t>
            </a:r>
          </a:p>
          <a:p>
            <a:pPr fontAlgn="auto">
              <a:defRPr/>
            </a:pPr>
            <a:r>
              <a:rPr lang="en-US" dirty="0"/>
              <a:t>The objective of most businesses is to earn a </a:t>
            </a:r>
            <a:r>
              <a:rPr lang="en-US" b="1" dirty="0"/>
              <a:t>profit</a:t>
            </a:r>
            <a:r>
              <a:rPr lang="en-US" dirty="0"/>
              <a:t>.</a:t>
            </a:r>
          </a:p>
          <a:p>
            <a:pPr lvl="1" fontAlgn="auto">
              <a:defRPr/>
            </a:pPr>
            <a:r>
              <a:rPr lang="en-US" dirty="0"/>
              <a:t>Profit is the difference between the amounts received from customers for goods or services and the amounts paid for the inputs used to provide the goods or services.</a:t>
            </a:r>
          </a:p>
          <a:p>
            <a:endParaRPr lang="en-US" dirty="0"/>
          </a:p>
        </p:txBody>
      </p:sp>
    </p:spTree>
    <p:extLst>
      <p:ext uri="{BB962C8B-B14F-4D97-AF65-F5344CB8AC3E}">
        <p14:creationId xmlns:p14="http://schemas.microsoft.com/office/powerpoint/2010/main" val="2696933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DFD97-E3F7-425C-B8AD-E739488CBDA7}"/>
              </a:ext>
            </a:extLst>
          </p:cNvPr>
          <p:cNvSpPr>
            <a:spLocks noGrp="1"/>
          </p:cNvSpPr>
          <p:nvPr>
            <p:ph type="title"/>
          </p:nvPr>
        </p:nvSpPr>
        <p:spPr/>
        <p:txBody>
          <a:bodyPr/>
          <a:lstStyle/>
          <a:p>
            <a:r>
              <a:rPr lang="en-US" dirty="0"/>
              <a:t>Summary of Transactions for NetSolutions</a:t>
            </a:r>
          </a:p>
        </p:txBody>
      </p:sp>
      <p:pic>
        <p:nvPicPr>
          <p:cNvPr id="4" name="Picture Placeholder 3" descr="Summary of Transactions for NetSolutions&#10;&#10;The transactions of NetSolutions are shown. First, the accounting equation is given: Assets = Liabilities plus Owner’s Equity. On the second line, the accounting equation is expanded into accounts: assets of Cash plus Supplies plus Land = liabilities of Accounts Payable plus owner’s equity of Chris Clark, Capital minus Chris Clark, Drawing plus Fees Earned minus Wages Exp. minus Rent Exp. minus Supplies Exp. minus Utilities Exp. minus Misc. Exp. The third line shows the effect of Transaction A: Cash is increased by 25,000, and Chris Clark, Capital is increased by 25,000. The fourth line shows the effect of Transaction B: Cash is decreased by 20,000, and Land is increased by 20,000. A single rule appears below each of these numbers and in the Chris Clark, Capital column. The fifth line shows the resulting balances: 5,000 for Cash; 20,000 for Land; and 25,000 for Chris Clark, Capital. The sixth line shows the effects of Transaction C: Supplies is increased by 1,350, and Accounts Payable is increased by 1,350. A single rule appears below each of these numbers and in the following columns: Cash; Land; and Chris Clark, Capital. The seventh line shows the resulting balances: 5,000 for Cash; plus1,350 for Supplies; 20,000 for Land; plus1,350 for Accounts Payable; and 25,000 for Chris Clark, Capital. The eighth line shows the effects of Transaction D: Cash is increased by 7,500, and Fees Earned is increased by 7,500. A single rule appears below each of these numbers and in the following columns: Supp.; Land; Accounts Payable; and Chris Clark, Capital. The ninth line shows the resulting balances: 12,500 for Cash; 1,350 for Supplies; 20,000 for Land; 1,350 for Accounts Payable; 25,000 for Chris Clark, Capital; and 7,500 for Fees Earned. The tenth line shows the effects of Transaction E: Cash is decreased by 3,650, Wages Expense is decreased by 2,125, Rent Expense is decreased by 800, Utilities Expense is decreased by 450, and Miscellaneous Expense is decreased by 275. A single rule appears below each of these numbers and in the following columns: Supp.; Land; Accounts Payable; Chris Clark, Capital; and Fees Earned. The eleventh line shows the resulting balances: 8,850 for Cash; 1,350 for Supplies; 20,000 for Land; 1,350 for Accounts Payable; 25,000 for Chris Clark, Capital; 7,500 for Fees Earned; negative 2,125 for Wages Expense; negative 800 for Rent Expense; negative 450 for Utilities Expense; and negative 275 for Miscellaneous Expense. The twelfth line shows the effects of Transaction F: Cash is decreased by 950, and Accounts Payable is decreased by 950. A single rule appears below each of these numbers and in the following columns: Supp.; Land; Chris Clark, Capital; Fees Earned; Wages Exp.; Rent Exp.; Utilities Exp.; and Misc. Exp. The thirteenth line shows the resulting balances: 7,900 for Cash; 1,350 for Supplies; 20,000 for Land; 400 for Accounts Payable; 25,000 for Chris Clark, Capital; 7,500 for Fees Earned; negative 2,125 for Wages Expense; negative 800 for Rent Expense; negative 450 for Utilities Expense; and negative 275 for Miscellaneous Expense. The fourteenth line shows the effects of Transaction G: Supplies is decreased by 800, and Supplies Expense is decreased by 800. A single rule appears below each of these numbers and in the following columns: Cash; Land; Accounts Payable; Chris Clark, Capital; Fees Earned; Wages Exp.; Rent Exp.; Utilities Exp.; and Misc. Exp. The fifteenth line shows the resulting balances: 7,900 for Cash; 550 for Supplies; 20,000 for Land; 400 for Accounts Payable; 25,000 for Chris Clark, Capital; 7,500 for Fees Earned; negative 2,125 for Wages Expense; negative 800 for Rent Expense; negative 800 for Supplies Expense; negative 450 for Utilities Expense; and negative 275 for Miscellaneous Expense. The sixteenth line shows the effects of Transaction H: Cash is decreased by 2,000, and Chris Clark, Drawing is decreased by 2,000. A single rule appears below each of these numbers and in the following columns: Supp.; Land; Accounts Payable; Chris Clark, Capital; Fees Earned; Wages Exp.; Rent Exp.; Supplies Exp.; Utilities Exp.; and Misc. Exp. The seventeenth and final line shows the resulting balances: 5,900 for Cash; 550 for Supplies; 20,000 for Land; 400 for Accounts Payable; 25,000 for Chris Clark, Capital; negative 2,000 for Chris Clark, Drawing; 7,500 for Fees Earned; negative 2,125 for Wages Expense; negative 800 for Rent Expense; negative 800 for Supplies Expense; negative 450 for Utilities Expense; and negative 275 for Miscellaneous Expense. A double rule appears below each of these figures. A single bracket sits below the Assets column, grouping all of the assets information together with the amount of 26,450. A second single bracket sits below the Liabilities column, grouping all of the liabilities and owner’s equity information together with the amount of 26,450.">
            <a:extLst>
              <a:ext uri="{FF2B5EF4-FFF2-40B4-BE49-F238E27FC236}">
                <a16:creationId xmlns:a16="http://schemas.microsoft.com/office/drawing/2014/main" id="{1C6CEACD-F3E4-45AC-8E5E-203CCAC362B9}"/>
              </a:ext>
            </a:extLst>
          </p:cNvPr>
          <p:cNvPicPr>
            <a:picLocks noGrp="1" noChangeAspect="1"/>
          </p:cNvPicPr>
          <p:nvPr>
            <p:ph type="pic" sz="quarter" idx="11"/>
          </p:nvPr>
        </p:nvPicPr>
        <p:blipFill rotWithShape="1">
          <a:blip r:embed="rId2"/>
          <a:srcRect l="86" r="-164"/>
          <a:stretch/>
        </p:blipFill>
        <p:spPr>
          <a:xfrm>
            <a:off x="1327186" y="1501461"/>
            <a:ext cx="9167513" cy="4391121"/>
          </a:xfrm>
        </p:spPr>
      </p:pic>
    </p:spTree>
    <p:extLst>
      <p:ext uri="{BB962C8B-B14F-4D97-AF65-F5344CB8AC3E}">
        <p14:creationId xmlns:p14="http://schemas.microsoft.com/office/powerpoint/2010/main" val="282607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12A3-8ABC-40F4-96F7-5525DB85E5A1}"/>
              </a:ext>
            </a:extLst>
          </p:cNvPr>
          <p:cNvSpPr>
            <a:spLocks noGrp="1"/>
          </p:cNvSpPr>
          <p:nvPr>
            <p:ph type="title"/>
          </p:nvPr>
        </p:nvSpPr>
        <p:spPr>
          <a:xfrm>
            <a:off x="838200" y="365125"/>
            <a:ext cx="10515600" cy="1097915"/>
          </a:xfrm>
        </p:spPr>
        <p:txBody>
          <a:bodyPr/>
          <a:lstStyle/>
          <a:p>
            <a:r>
              <a:rPr lang="en-US" dirty="0"/>
              <a:t>Types of Transactions </a:t>
            </a:r>
            <a:br>
              <a:rPr lang="en-US" dirty="0"/>
            </a:br>
            <a:r>
              <a:rPr lang="en-US" dirty="0"/>
              <a:t>Affecting Owner’s Equity</a:t>
            </a:r>
          </a:p>
        </p:txBody>
      </p:sp>
      <p:pic>
        <p:nvPicPr>
          <p:cNvPr id="6" name="Picture Placeholder 5" descr="Types of Transactions Affecting Owner’s Equity&#10;&#10;The four types of transactions affecting owner’s equity are shown. These are grouped under a heading titled “Owner’s Equity.” Owner’s Investments is the first type and is accompanied by a plus sign graphic. Owner’s Withdrawals is the second type and is accompanied by a minus sign graphic. Revenues is the third type and is accompanied by a plus sign graphic. Expenses is the fourth type and is accompanied by a minus sign graphic. A bracket appears below both Revenues and Expenses, as well as their accompanying graphics, grouping these terms together and pointing to words at the bottom of the exhibit that state “Net Income, Net Loss.”">
            <a:extLst>
              <a:ext uri="{FF2B5EF4-FFF2-40B4-BE49-F238E27FC236}">
                <a16:creationId xmlns:a16="http://schemas.microsoft.com/office/drawing/2014/main" id="{0F5F4D09-4683-4EC1-B186-4918F97121D0}"/>
              </a:ext>
            </a:extLst>
          </p:cNvPr>
          <p:cNvPicPr>
            <a:picLocks noGrp="1" noChangeAspect="1"/>
          </p:cNvPicPr>
          <p:nvPr>
            <p:ph type="pic" sz="quarter" idx="11"/>
          </p:nvPr>
        </p:nvPicPr>
        <p:blipFill rotWithShape="1">
          <a:blip r:embed="rId2"/>
          <a:srcRect l="-2250" r="-2250"/>
          <a:stretch/>
        </p:blipFill>
        <p:spPr>
          <a:xfrm>
            <a:off x="1246188" y="2155371"/>
            <a:ext cx="9310687" cy="2547257"/>
          </a:xfrm>
        </p:spPr>
      </p:pic>
    </p:spTree>
    <p:extLst>
      <p:ext uri="{BB962C8B-B14F-4D97-AF65-F5344CB8AC3E}">
        <p14:creationId xmlns:p14="http://schemas.microsoft.com/office/powerpoint/2010/main" val="3707637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948137-2DAA-4ECD-B1AE-4F7E082DF599}"/>
              </a:ext>
            </a:extLst>
          </p:cNvPr>
          <p:cNvSpPr>
            <a:spLocks noGrp="1"/>
          </p:cNvSpPr>
          <p:nvPr>
            <p:ph type="title"/>
          </p:nvPr>
        </p:nvSpPr>
        <p:spPr/>
        <p:txBody>
          <a:bodyPr/>
          <a:lstStyle/>
          <a:p>
            <a:r>
              <a:rPr lang="en-US" dirty="0"/>
              <a:t>Example Exercise: Transactions </a:t>
            </a:r>
            <a:r>
              <a:rPr lang="en-US" sz="2000" dirty="0"/>
              <a:t>(1 of 2)</a:t>
            </a:r>
          </a:p>
        </p:txBody>
      </p:sp>
      <p:sp>
        <p:nvSpPr>
          <p:cNvPr id="5" name="Text Placeholder 4">
            <a:extLst>
              <a:ext uri="{FF2B5EF4-FFF2-40B4-BE49-F238E27FC236}">
                <a16:creationId xmlns:a16="http://schemas.microsoft.com/office/drawing/2014/main" id="{0D1D4287-222E-492B-A2C8-9DB4995FD4E2}"/>
              </a:ext>
            </a:extLst>
          </p:cNvPr>
          <p:cNvSpPr>
            <a:spLocks noGrp="1"/>
          </p:cNvSpPr>
          <p:nvPr>
            <p:ph type="body" sz="quarter" idx="17"/>
          </p:nvPr>
        </p:nvSpPr>
        <p:spPr/>
        <p:txBody>
          <a:bodyPr>
            <a:normAutofit/>
          </a:bodyPr>
          <a:lstStyle/>
          <a:p>
            <a:pPr marL="342900" indent="-342900">
              <a:buClr>
                <a:srgbClr val="004A78"/>
              </a:buClr>
              <a:buFont typeface="Arial" panose="020B0604020202020204" pitchFamily="34" charset="0"/>
              <a:buChar char="•"/>
            </a:pPr>
            <a:r>
              <a:rPr lang="en-US" dirty="0">
                <a:solidFill>
                  <a:srgbClr val="004A78"/>
                </a:solidFill>
              </a:rPr>
              <a:t>Salvo Delivery Service is owned and operated by Joel Salvo. The following selected transactions were completed by Salvo Delivery Service during February:</a:t>
            </a:r>
          </a:p>
          <a:p>
            <a:pPr lvl="1" indent="-457200">
              <a:buFont typeface="+mj-lt"/>
              <a:buAutoNum type="arabicPeriod"/>
            </a:pPr>
            <a:r>
              <a:rPr lang="en-US" dirty="0">
                <a:solidFill>
                  <a:srgbClr val="004A78"/>
                </a:solidFill>
              </a:rPr>
              <a:t>Received cash from owner as additional investment, $35,000.</a:t>
            </a:r>
          </a:p>
          <a:p>
            <a:pPr lvl="1" indent="-457200">
              <a:buFont typeface="+mj-lt"/>
              <a:buAutoNum type="arabicPeriod"/>
            </a:pPr>
            <a:r>
              <a:rPr lang="en-US" dirty="0">
                <a:solidFill>
                  <a:srgbClr val="004A78"/>
                </a:solidFill>
              </a:rPr>
              <a:t>Paid creditors on account, $1,800.</a:t>
            </a:r>
          </a:p>
          <a:p>
            <a:pPr lvl="1" indent="-457200">
              <a:buFont typeface="+mj-lt"/>
              <a:buAutoNum type="arabicPeriod"/>
            </a:pPr>
            <a:r>
              <a:rPr lang="en-US" dirty="0">
                <a:solidFill>
                  <a:srgbClr val="004A78"/>
                </a:solidFill>
              </a:rPr>
              <a:t>Billed customers for delivery services on account, $11,250.</a:t>
            </a:r>
          </a:p>
          <a:p>
            <a:pPr lvl="1" indent="-457200">
              <a:buFont typeface="+mj-lt"/>
              <a:buAutoNum type="arabicPeriod"/>
            </a:pPr>
            <a:r>
              <a:rPr lang="en-US" dirty="0">
                <a:solidFill>
                  <a:srgbClr val="004A78"/>
                </a:solidFill>
              </a:rPr>
              <a:t>Received cash from customers on account, $6,740.</a:t>
            </a:r>
          </a:p>
          <a:p>
            <a:pPr lvl="1" indent="-457200">
              <a:buFont typeface="+mj-lt"/>
              <a:buAutoNum type="arabicPeriod"/>
            </a:pPr>
            <a:r>
              <a:rPr lang="en-US" dirty="0">
                <a:solidFill>
                  <a:srgbClr val="004A78"/>
                </a:solidFill>
              </a:rPr>
              <a:t>Paid cash to owner for personal use, $1,000.</a:t>
            </a:r>
          </a:p>
          <a:p>
            <a:pPr marL="342900" indent="-342900">
              <a:buClr>
                <a:srgbClr val="004A78"/>
              </a:buClr>
              <a:buFont typeface="Arial" panose="020B0604020202020204" pitchFamily="34" charset="0"/>
              <a:buChar char="•"/>
            </a:pPr>
            <a:r>
              <a:rPr lang="en-US" dirty="0">
                <a:solidFill>
                  <a:srgbClr val="004A78"/>
                </a:solidFill>
              </a:rPr>
              <a:t>Indicate the effect of each transaction on the accounting equation elements (Assets, Liabilities, Owner’s Equity, Drawing, Revenue, and Expense). Also indicate the specific item within the accounting equation element that is affected.</a:t>
            </a:r>
          </a:p>
        </p:txBody>
      </p:sp>
    </p:spTree>
    <p:extLst>
      <p:ext uri="{BB962C8B-B14F-4D97-AF65-F5344CB8AC3E}">
        <p14:creationId xmlns:p14="http://schemas.microsoft.com/office/powerpoint/2010/main" val="2651197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89F535-FA95-4FE2-A311-A033519589B3}"/>
              </a:ext>
            </a:extLst>
          </p:cNvPr>
          <p:cNvSpPr>
            <a:spLocks noGrp="1"/>
          </p:cNvSpPr>
          <p:nvPr>
            <p:ph type="title"/>
          </p:nvPr>
        </p:nvSpPr>
        <p:spPr/>
        <p:txBody>
          <a:bodyPr/>
          <a:lstStyle/>
          <a:p>
            <a:r>
              <a:rPr lang="en-US" dirty="0"/>
              <a:t>Example Exercise: Transactions </a:t>
            </a:r>
            <a:r>
              <a:rPr lang="en-US" sz="2000" dirty="0"/>
              <a:t>(2 of 2)</a:t>
            </a:r>
            <a:endParaRPr lang="en-US" dirty="0"/>
          </a:p>
        </p:txBody>
      </p:sp>
      <p:pic>
        <p:nvPicPr>
          <p:cNvPr id="5" name="Picture Placeholder 4" descr="Example Exercise Solution - Transactions&#10;&#10;The solution to Exercise 1. is given as follows: Asset (Cash) increases by $35,000; Owner's Equity (Joel Salvo, Capital) increases by $35,000.&#10;The solution to Exercise 2. is given as follows: Asset (Cash) decreases by $1,800; Liability (Accounts Payable) decreases by $1,800.&#10;The solution to Exercise 3. is given as follows: Asset (Accounts Receivable) increases by $11,250; Revenue (Delivery Service Fees) increases by $11,250.&#10;The solution to Exercise 4. is given as follows: Asset (Cash) increases by $6,740; Asset (Accounts Receivable) decreases by $6,740.&#10;The solution to Exercise 5. is given as follows: Asset (Cash) decreases by $1,000; Drawing (Joel Salvo, Drawing) increases by $1,000.">
            <a:extLst>
              <a:ext uri="{FF2B5EF4-FFF2-40B4-BE49-F238E27FC236}">
                <a16:creationId xmlns:a16="http://schemas.microsoft.com/office/drawing/2014/main" id="{32D09F69-E43A-4D00-BFDE-23562763168A}"/>
              </a:ext>
            </a:extLst>
          </p:cNvPr>
          <p:cNvPicPr>
            <a:picLocks noGrp="1" noChangeAspect="1"/>
          </p:cNvPicPr>
          <p:nvPr>
            <p:ph type="pic" sz="quarter" idx="11"/>
          </p:nvPr>
        </p:nvPicPr>
        <p:blipFill rotWithShape="1">
          <a:blip r:embed="rId2"/>
          <a:srcRect t="4367" b="4171"/>
          <a:stretch/>
        </p:blipFill>
        <p:spPr>
          <a:xfrm>
            <a:off x="780653" y="2293349"/>
            <a:ext cx="10241756" cy="1634490"/>
          </a:xfrm>
        </p:spPr>
      </p:pic>
    </p:spTree>
    <p:extLst>
      <p:ext uri="{BB962C8B-B14F-4D97-AF65-F5344CB8AC3E}">
        <p14:creationId xmlns:p14="http://schemas.microsoft.com/office/powerpoint/2010/main" val="2853731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39FE89-CD82-42C2-AA87-1C7E805F9B90}"/>
              </a:ext>
            </a:extLst>
          </p:cNvPr>
          <p:cNvSpPr>
            <a:spLocks noGrp="1"/>
          </p:cNvSpPr>
          <p:nvPr>
            <p:ph type="title"/>
          </p:nvPr>
        </p:nvSpPr>
        <p:spPr/>
        <p:txBody>
          <a:bodyPr/>
          <a:lstStyle/>
          <a:p>
            <a:r>
              <a:rPr lang="en-US" dirty="0"/>
              <a:t>Financial Statements</a:t>
            </a:r>
          </a:p>
        </p:txBody>
      </p:sp>
      <p:sp>
        <p:nvSpPr>
          <p:cNvPr id="5" name="Text Placeholder 4">
            <a:extLst>
              <a:ext uri="{FF2B5EF4-FFF2-40B4-BE49-F238E27FC236}">
                <a16:creationId xmlns:a16="http://schemas.microsoft.com/office/drawing/2014/main" id="{29257B02-150D-4B40-9791-04BA51EC2ED0}"/>
              </a:ext>
            </a:extLst>
          </p:cNvPr>
          <p:cNvSpPr>
            <a:spLocks noGrp="1"/>
          </p:cNvSpPr>
          <p:nvPr>
            <p:ph type="body" sz="quarter" idx="17"/>
          </p:nvPr>
        </p:nvSpPr>
        <p:spPr>
          <a:xfrm>
            <a:off x="743576" y="1638300"/>
            <a:ext cx="10711543" cy="1203374"/>
          </a:xfrm>
        </p:spPr>
        <p:txBody>
          <a:bodyPr>
            <a:normAutofit/>
          </a:bodyPr>
          <a:lstStyle/>
          <a:p>
            <a:r>
              <a:rPr lang="en-US" dirty="0"/>
              <a:t>After transactions have been recorded and summarized, reports are prepared for users.</a:t>
            </a:r>
          </a:p>
          <a:p>
            <a:pPr lvl="1"/>
            <a:r>
              <a:rPr lang="en-US" dirty="0"/>
              <a:t>The accounting reports providing this information are called </a:t>
            </a:r>
            <a:r>
              <a:rPr lang="en-US" b="1" dirty="0"/>
              <a:t>financial statements</a:t>
            </a:r>
            <a:r>
              <a:rPr lang="en-US" dirty="0"/>
              <a:t>.</a:t>
            </a:r>
          </a:p>
          <a:p>
            <a:endParaRPr lang="en-US" dirty="0"/>
          </a:p>
        </p:txBody>
      </p:sp>
    </p:spTree>
    <p:extLst>
      <p:ext uri="{BB962C8B-B14F-4D97-AF65-F5344CB8AC3E}">
        <p14:creationId xmlns:p14="http://schemas.microsoft.com/office/powerpoint/2010/main" val="2456932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D623ED-A6D2-459E-B8DC-53511AAD685B}"/>
              </a:ext>
            </a:extLst>
          </p:cNvPr>
          <p:cNvSpPr>
            <a:spLocks noGrp="1"/>
          </p:cNvSpPr>
          <p:nvPr>
            <p:ph type="title"/>
          </p:nvPr>
        </p:nvSpPr>
        <p:spPr/>
        <p:txBody>
          <a:bodyPr/>
          <a:lstStyle/>
          <a:p>
            <a:r>
              <a:rPr lang="en-US" dirty="0"/>
              <a:t>Financial Statements Order of Preparation</a:t>
            </a:r>
          </a:p>
        </p:txBody>
      </p:sp>
      <p:pic>
        <p:nvPicPr>
          <p:cNvPr id="5" name="Picture Placeholder 4" descr="Financial Statements – Order of Preparation&#10;&#10;A table shows the financial statements in their order of preparation and gives a description of each statement. The first statement prepared is the income statement, which is a summary of the revenue and expenses for a specific period of time, such as a month or a year. The second statement prepared is the statement of owner’s equity, which is a summary of the changes in the owner’s equity that have occurred during a specific period of time, such as a month or a year. The third statement prepared is the balance sheet, which is a list of the assets, liabilities, and owner’s equity as of a specific date, usually at the close of the last day of a month or a year. The fourth statement prepared is the statement of cash flows, which is a summary of the cash receipts and cash payments for a specific period of time, such as a month or a year.">
            <a:extLst>
              <a:ext uri="{FF2B5EF4-FFF2-40B4-BE49-F238E27FC236}">
                <a16:creationId xmlns:a16="http://schemas.microsoft.com/office/drawing/2014/main" id="{95B387A1-5F46-4F0B-B14E-A0ACBE35487D}"/>
              </a:ext>
            </a:extLst>
          </p:cNvPr>
          <p:cNvPicPr>
            <a:picLocks noGrp="1" noChangeAspect="1"/>
          </p:cNvPicPr>
          <p:nvPr>
            <p:ph type="pic" sz="quarter" idx="11"/>
          </p:nvPr>
        </p:nvPicPr>
        <p:blipFill rotWithShape="1">
          <a:blip r:embed="rId2"/>
          <a:srcRect l="-606" r="-606"/>
          <a:stretch/>
        </p:blipFill>
        <p:spPr>
          <a:xfrm>
            <a:off x="780653" y="1308983"/>
            <a:ext cx="10241756" cy="3991928"/>
          </a:xfrm>
        </p:spPr>
      </p:pic>
    </p:spTree>
    <p:extLst>
      <p:ext uri="{BB962C8B-B14F-4D97-AF65-F5344CB8AC3E}">
        <p14:creationId xmlns:p14="http://schemas.microsoft.com/office/powerpoint/2010/main" val="43229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84A0A3-D244-4984-866C-8DD9ED532DEE}"/>
              </a:ext>
            </a:extLst>
          </p:cNvPr>
          <p:cNvSpPr>
            <a:spLocks noGrp="1"/>
          </p:cNvSpPr>
          <p:nvPr>
            <p:ph type="title"/>
          </p:nvPr>
        </p:nvSpPr>
        <p:spPr/>
        <p:txBody>
          <a:bodyPr/>
          <a:lstStyle/>
          <a:p>
            <a:r>
              <a:rPr lang="en-US" dirty="0"/>
              <a:t>Income Statement</a:t>
            </a:r>
          </a:p>
        </p:txBody>
      </p:sp>
      <p:sp>
        <p:nvSpPr>
          <p:cNvPr id="5" name="Text Placeholder 4">
            <a:extLst>
              <a:ext uri="{FF2B5EF4-FFF2-40B4-BE49-F238E27FC236}">
                <a16:creationId xmlns:a16="http://schemas.microsoft.com/office/drawing/2014/main" id="{417A1C83-71D4-414E-8D25-200B38FC6E50}"/>
              </a:ext>
            </a:extLst>
          </p:cNvPr>
          <p:cNvSpPr>
            <a:spLocks noGrp="1"/>
          </p:cNvSpPr>
          <p:nvPr>
            <p:ph type="body" sz="quarter" idx="17"/>
          </p:nvPr>
        </p:nvSpPr>
        <p:spPr>
          <a:xfrm>
            <a:off x="743576" y="1638300"/>
            <a:ext cx="10711543" cy="2356925"/>
          </a:xfrm>
        </p:spPr>
        <p:txBody>
          <a:bodyPr/>
          <a:lstStyle/>
          <a:p>
            <a:pPr fontAlgn="auto">
              <a:defRPr/>
            </a:pPr>
            <a:r>
              <a:rPr lang="en-US" dirty="0"/>
              <a:t>The </a:t>
            </a:r>
            <a:r>
              <a:rPr lang="en-US" b="1" dirty="0"/>
              <a:t>income statement </a:t>
            </a:r>
            <a:r>
              <a:rPr lang="en-US" dirty="0"/>
              <a:t>reports the revenues and expenses for a period of time, based on the </a:t>
            </a:r>
            <a:r>
              <a:rPr lang="en-US" b="1" dirty="0"/>
              <a:t>matching concept</a:t>
            </a:r>
            <a:r>
              <a:rPr lang="en-US" dirty="0"/>
              <a:t>.</a:t>
            </a:r>
          </a:p>
          <a:p>
            <a:pPr lvl="1" fontAlgn="auto">
              <a:defRPr/>
            </a:pPr>
            <a:r>
              <a:rPr lang="en-US" dirty="0"/>
              <a:t>The matching concept is applied by “matching” the expenses incurred during a period with the revenue that those expenses generated.</a:t>
            </a:r>
          </a:p>
          <a:p>
            <a:pPr lvl="2" fontAlgn="auto">
              <a:defRPr/>
            </a:pPr>
            <a:r>
              <a:rPr lang="en-US" dirty="0"/>
              <a:t>The excess of the revenue over the expenses is called </a:t>
            </a:r>
            <a:r>
              <a:rPr lang="en-US" b="1" dirty="0"/>
              <a:t>net income</a:t>
            </a:r>
            <a:r>
              <a:rPr lang="en-US" dirty="0"/>
              <a:t>, </a:t>
            </a:r>
            <a:r>
              <a:rPr lang="en-US" b="1" dirty="0"/>
              <a:t>net profit</a:t>
            </a:r>
            <a:r>
              <a:rPr lang="en-US" dirty="0"/>
              <a:t>, or </a:t>
            </a:r>
            <a:r>
              <a:rPr lang="en-US" b="1" dirty="0"/>
              <a:t>earnings</a:t>
            </a:r>
            <a:r>
              <a:rPr lang="en-US" dirty="0"/>
              <a:t>. </a:t>
            </a:r>
          </a:p>
          <a:p>
            <a:pPr lvl="2" fontAlgn="auto">
              <a:defRPr/>
            </a:pPr>
            <a:r>
              <a:rPr lang="en-US" dirty="0"/>
              <a:t>If expenses exceed revenue, the excess is a </a:t>
            </a:r>
            <a:r>
              <a:rPr lang="en-US" b="1" dirty="0"/>
              <a:t>net loss.</a:t>
            </a:r>
            <a:r>
              <a:rPr lang="en-US" dirty="0"/>
              <a:t> </a:t>
            </a:r>
          </a:p>
          <a:p>
            <a:endParaRPr lang="en-US" dirty="0"/>
          </a:p>
        </p:txBody>
      </p:sp>
    </p:spTree>
    <p:extLst>
      <p:ext uri="{BB962C8B-B14F-4D97-AF65-F5344CB8AC3E}">
        <p14:creationId xmlns:p14="http://schemas.microsoft.com/office/powerpoint/2010/main" val="1055069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2163-FC4B-4181-8657-E8679C5C4F03}"/>
              </a:ext>
            </a:extLst>
          </p:cNvPr>
          <p:cNvSpPr>
            <a:spLocks noGrp="1"/>
          </p:cNvSpPr>
          <p:nvPr>
            <p:ph type="title"/>
          </p:nvPr>
        </p:nvSpPr>
        <p:spPr/>
        <p:txBody>
          <a:bodyPr/>
          <a:lstStyle/>
          <a:p>
            <a:r>
              <a:rPr lang="en-US" dirty="0"/>
              <a:t>Example Exercise: Income Statement </a:t>
            </a:r>
            <a:r>
              <a:rPr lang="en-US" sz="2000" dirty="0"/>
              <a:t>(1 of 2)</a:t>
            </a:r>
            <a:endParaRPr lang="en-GB" sz="2000" dirty="0"/>
          </a:p>
        </p:txBody>
      </p:sp>
      <p:sp>
        <p:nvSpPr>
          <p:cNvPr id="3" name="Content Placeholder 2">
            <a:extLst>
              <a:ext uri="{FF2B5EF4-FFF2-40B4-BE49-F238E27FC236}">
                <a16:creationId xmlns:a16="http://schemas.microsoft.com/office/drawing/2014/main" id="{EC5D7417-A211-4D90-AE96-3BBE1DF53284}"/>
              </a:ext>
            </a:extLst>
          </p:cNvPr>
          <p:cNvSpPr>
            <a:spLocks noGrp="1"/>
          </p:cNvSpPr>
          <p:nvPr>
            <p:ph sz="quarter" idx="11"/>
          </p:nvPr>
        </p:nvSpPr>
        <p:spPr>
          <a:xfrm>
            <a:off x="747514" y="1638300"/>
            <a:ext cx="10515600" cy="925286"/>
          </a:xfrm>
        </p:spPr>
        <p:txBody>
          <a:bodyPr/>
          <a:lstStyle/>
          <a:p>
            <a:pPr marL="342900" lvl="0" indent="-342900" fontAlgn="auto">
              <a:buClr>
                <a:srgbClr val="004A78"/>
              </a:buClr>
              <a:buFont typeface="Arial" panose="020B0604020202020204" pitchFamily="34" charset="0"/>
              <a:buChar char="•"/>
              <a:defRPr/>
            </a:pPr>
            <a:r>
              <a:rPr lang="en-US" sz="2400" dirty="0">
                <a:solidFill>
                  <a:srgbClr val="004A78"/>
                </a:solidFill>
              </a:rPr>
              <a:t>The revenues and expenses of Chickadee Travel Service for the year ended December 31, </a:t>
            </a:r>
            <a:r>
              <a:rPr lang="en-GB" sz="2400" dirty="0">
                <a:solidFill>
                  <a:srgbClr val="004A78"/>
                </a:solidFill>
              </a:rPr>
              <a:t>20Y9</a:t>
            </a:r>
            <a:r>
              <a:rPr lang="en-US" sz="2400" dirty="0">
                <a:solidFill>
                  <a:srgbClr val="004A78"/>
                </a:solidFill>
              </a:rPr>
              <a:t>, follow:</a:t>
            </a:r>
          </a:p>
          <a:p>
            <a:endParaRPr lang="en-GB" dirty="0"/>
          </a:p>
        </p:txBody>
      </p:sp>
      <p:pic>
        <p:nvPicPr>
          <p:cNvPr id="5" name="Picture Placeholder 9" descr="Example Exercise: Income Statement &#10;&#10;The revenue and expenses of Chickadee Travel Service for the year ended December 31, 2 0 Y 9, follow: Fees earned is $263,200. Miscellaneous expense is 12,950. Office expense is 63,000. Wages expense is $131,700. Prepare an income statement for the year ended December 31, 2 0 Y 9.  ">
            <a:extLst>
              <a:ext uri="{FF2B5EF4-FFF2-40B4-BE49-F238E27FC236}">
                <a16:creationId xmlns:a16="http://schemas.microsoft.com/office/drawing/2014/main" id="{2EDE81D9-DD4C-4553-A8D1-7527B9B569A7}"/>
              </a:ext>
            </a:extLst>
          </p:cNvPr>
          <p:cNvPicPr>
            <a:picLocks noGrp="1" noChangeAspect="1"/>
          </p:cNvPicPr>
          <p:nvPr>
            <p:ph type="pic" sz="quarter" idx="12"/>
          </p:nvPr>
        </p:nvPicPr>
        <p:blipFill rotWithShape="1">
          <a:blip r:embed="rId2"/>
          <a:srcRect l="228" r="-333"/>
          <a:stretch/>
        </p:blipFill>
        <p:spPr>
          <a:xfrm>
            <a:off x="1155728" y="3180758"/>
            <a:ext cx="9699171" cy="1649412"/>
          </a:xfrm>
          <a:prstGeom prst="rect">
            <a:avLst/>
          </a:prstGeom>
        </p:spPr>
      </p:pic>
    </p:spTree>
    <p:extLst>
      <p:ext uri="{BB962C8B-B14F-4D97-AF65-F5344CB8AC3E}">
        <p14:creationId xmlns:p14="http://schemas.microsoft.com/office/powerpoint/2010/main" val="3430743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28123-4669-4577-86D6-ED94FF55D263}"/>
              </a:ext>
            </a:extLst>
          </p:cNvPr>
          <p:cNvSpPr>
            <a:spLocks noGrp="1"/>
          </p:cNvSpPr>
          <p:nvPr>
            <p:ph type="title"/>
          </p:nvPr>
        </p:nvSpPr>
        <p:spPr/>
        <p:txBody>
          <a:bodyPr/>
          <a:lstStyle/>
          <a:p>
            <a:r>
              <a:rPr lang="en-US" dirty="0"/>
              <a:t>Example Exercise: Income Statement </a:t>
            </a:r>
            <a:r>
              <a:rPr lang="en-US" sz="2000" dirty="0"/>
              <a:t>(2 of 2)</a:t>
            </a:r>
            <a:endParaRPr lang="en-GB" sz="2000" dirty="0"/>
          </a:p>
        </p:txBody>
      </p:sp>
      <p:sp>
        <p:nvSpPr>
          <p:cNvPr id="3" name="Content Placeholder 2">
            <a:extLst>
              <a:ext uri="{FF2B5EF4-FFF2-40B4-BE49-F238E27FC236}">
                <a16:creationId xmlns:a16="http://schemas.microsoft.com/office/drawing/2014/main" id="{0BCFE0DC-C6C6-4312-B38F-68CEF7BF175E}"/>
              </a:ext>
            </a:extLst>
          </p:cNvPr>
          <p:cNvSpPr>
            <a:spLocks noGrp="1"/>
          </p:cNvSpPr>
          <p:nvPr>
            <p:ph sz="quarter" idx="11"/>
          </p:nvPr>
        </p:nvSpPr>
        <p:spPr>
          <a:xfrm>
            <a:off x="747514" y="1638300"/>
            <a:ext cx="10515600" cy="672105"/>
          </a:xfrm>
        </p:spPr>
        <p:txBody>
          <a:bodyPr/>
          <a:lstStyle/>
          <a:p>
            <a:pPr marL="342900" lvl="0" indent="-342900" fontAlgn="auto">
              <a:buClr>
                <a:srgbClr val="004A78"/>
              </a:buClr>
              <a:buFont typeface="Arial" panose="020B0604020202020204" pitchFamily="34" charset="0"/>
              <a:buChar char="•"/>
              <a:defRPr/>
            </a:pPr>
            <a:r>
              <a:rPr lang="en-US" sz="2400" dirty="0">
                <a:solidFill>
                  <a:srgbClr val="004A78"/>
                </a:solidFill>
              </a:rPr>
              <a:t>Prepare an income statement for the year ended December 31, </a:t>
            </a:r>
            <a:r>
              <a:rPr lang="en-GB" sz="2400" dirty="0">
                <a:solidFill>
                  <a:srgbClr val="004A78"/>
                </a:solidFill>
              </a:rPr>
              <a:t>20Y9</a:t>
            </a:r>
            <a:r>
              <a:rPr lang="en-US" sz="2400" dirty="0">
                <a:solidFill>
                  <a:srgbClr val="004A78"/>
                </a:solidFill>
              </a:rPr>
              <a:t>.</a:t>
            </a:r>
          </a:p>
          <a:p>
            <a:endParaRPr lang="en-GB" dirty="0"/>
          </a:p>
        </p:txBody>
      </p:sp>
      <p:pic>
        <p:nvPicPr>
          <p:cNvPr id="8" name="Picture Placeholder 7" descr="Example Exercise: Income Statement &#10;&#10;An income statement for Chickadee Travel Service for the year ended December 31, 2 0 Y 9, is shown. Fees earned are $263,200, which is shown in the second amount column. Under Expenses are the following:  Wages expense is $131,700, Office expense is 63,000, and Miscellaneous expense is 12,950. The expense amounts all appear in the first amount column, and a single rule appears below the amount of 12,950. Total expenses are 207,650, which is shown in the second amount column. A single rule appears below the number 207,650. Net income is $55,550 and is shown in the second amount column. A double rule underscores the number $55,550. ">
            <a:extLst>
              <a:ext uri="{FF2B5EF4-FFF2-40B4-BE49-F238E27FC236}">
                <a16:creationId xmlns:a16="http://schemas.microsoft.com/office/drawing/2014/main" id="{8943908F-A3A0-4343-BBC3-2EAFA4C8EF1E}"/>
              </a:ext>
            </a:extLst>
          </p:cNvPr>
          <p:cNvPicPr>
            <a:picLocks noGrp="1" noChangeAspect="1"/>
          </p:cNvPicPr>
          <p:nvPr>
            <p:ph type="pic" sz="quarter" idx="12"/>
          </p:nvPr>
        </p:nvPicPr>
        <p:blipFill rotWithShape="1">
          <a:blip r:embed="rId2"/>
          <a:srcRect t="-1078" b="-797"/>
          <a:stretch/>
        </p:blipFill>
        <p:spPr>
          <a:xfrm>
            <a:off x="1053640" y="2911475"/>
            <a:ext cx="9710980" cy="2638853"/>
          </a:xfrm>
          <a:prstGeom prst="rect">
            <a:avLst/>
          </a:prstGeom>
        </p:spPr>
      </p:pic>
    </p:spTree>
    <p:extLst>
      <p:ext uri="{BB962C8B-B14F-4D97-AF65-F5344CB8AC3E}">
        <p14:creationId xmlns:p14="http://schemas.microsoft.com/office/powerpoint/2010/main" val="34681542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4F95-EBB6-4596-8077-C2E36DF9070D}"/>
              </a:ext>
            </a:extLst>
          </p:cNvPr>
          <p:cNvSpPr>
            <a:spLocks noGrp="1"/>
          </p:cNvSpPr>
          <p:nvPr>
            <p:ph type="title"/>
          </p:nvPr>
        </p:nvSpPr>
        <p:spPr/>
        <p:txBody>
          <a:bodyPr/>
          <a:lstStyle/>
          <a:p>
            <a:r>
              <a:rPr lang="en-US" dirty="0"/>
              <a:t>Statement of Owner’s Equity</a:t>
            </a:r>
          </a:p>
        </p:txBody>
      </p:sp>
      <p:sp>
        <p:nvSpPr>
          <p:cNvPr id="3" name="Text Placeholder 2">
            <a:extLst>
              <a:ext uri="{FF2B5EF4-FFF2-40B4-BE49-F238E27FC236}">
                <a16:creationId xmlns:a16="http://schemas.microsoft.com/office/drawing/2014/main" id="{A311D7BB-3B6A-4988-AB6C-FEF62387F8CA}"/>
              </a:ext>
            </a:extLst>
          </p:cNvPr>
          <p:cNvSpPr>
            <a:spLocks noGrp="1"/>
          </p:cNvSpPr>
          <p:nvPr>
            <p:ph type="body" sz="quarter" idx="17"/>
          </p:nvPr>
        </p:nvSpPr>
        <p:spPr/>
        <p:txBody>
          <a:bodyPr/>
          <a:lstStyle/>
          <a:p>
            <a:pPr fontAlgn="auto">
              <a:defRPr/>
            </a:pPr>
            <a:r>
              <a:rPr lang="en-US" dirty="0"/>
              <a:t>The </a:t>
            </a:r>
            <a:r>
              <a:rPr lang="en-US" b="1" dirty="0"/>
              <a:t>statement of owner’s equity </a:t>
            </a:r>
            <a:r>
              <a:rPr lang="en-US" dirty="0"/>
              <a:t>reports the changes in the owner’s equity for a period of time.</a:t>
            </a:r>
          </a:p>
          <a:p>
            <a:pPr lvl="1" fontAlgn="auto">
              <a:defRPr/>
            </a:pPr>
            <a:r>
              <a:rPr lang="en-US" dirty="0"/>
              <a:t>It is prepared after the income statement because the net income or net loss for the period must be reported in this statement.</a:t>
            </a:r>
          </a:p>
          <a:p>
            <a:endParaRPr lang="en-US" dirty="0"/>
          </a:p>
        </p:txBody>
      </p:sp>
    </p:spTree>
    <p:extLst>
      <p:ext uri="{BB962C8B-B14F-4D97-AF65-F5344CB8AC3E}">
        <p14:creationId xmlns:p14="http://schemas.microsoft.com/office/powerpoint/2010/main" val="2340004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ypes of Businesses 2">
            <a:extLst>
              <a:ext uri="{FF2B5EF4-FFF2-40B4-BE49-F238E27FC236}">
                <a16:creationId xmlns:a16="http://schemas.microsoft.com/office/drawing/2014/main" id="{0ABDE008-B61B-412E-A4AD-4EC864CB096C}"/>
              </a:ext>
            </a:extLst>
          </p:cNvPr>
          <p:cNvSpPr>
            <a:spLocks noGrp="1"/>
          </p:cNvSpPr>
          <p:nvPr>
            <p:ph type="title"/>
          </p:nvPr>
        </p:nvSpPr>
        <p:spPr/>
        <p:txBody>
          <a:bodyPr/>
          <a:lstStyle/>
          <a:p>
            <a:r>
              <a:rPr lang="en-US" dirty="0"/>
              <a:t>Types of Businesses</a:t>
            </a:r>
          </a:p>
        </p:txBody>
      </p:sp>
      <p:graphicFrame>
        <p:nvGraphicFramePr>
          <p:cNvPr id="9" name="Table 9">
            <a:extLst>
              <a:ext uri="{FF2B5EF4-FFF2-40B4-BE49-F238E27FC236}">
                <a16:creationId xmlns:a16="http://schemas.microsoft.com/office/drawing/2014/main" id="{D1607C36-8C80-4AEC-88E0-CBAD630889F9}"/>
              </a:ext>
            </a:extLst>
          </p:cNvPr>
          <p:cNvGraphicFramePr>
            <a:graphicFrameLocks noGrp="1"/>
          </p:cNvGraphicFramePr>
          <p:nvPr>
            <p:ph type="tbl" sz="quarter" idx="11"/>
            <p:extLst>
              <p:ext uri="{D42A27DB-BD31-4B8C-83A1-F6EECF244321}">
                <p14:modId xmlns:p14="http://schemas.microsoft.com/office/powerpoint/2010/main" val="1000797350"/>
              </p:ext>
            </p:extLst>
          </p:nvPr>
        </p:nvGraphicFramePr>
        <p:xfrm>
          <a:off x="1038226" y="1327658"/>
          <a:ext cx="10315574" cy="1274064"/>
        </p:xfrm>
        <a:graphic>
          <a:graphicData uri="http://schemas.openxmlformats.org/drawingml/2006/table">
            <a:tbl>
              <a:tblPr firstRow="1" bandRow="1">
                <a:tableStyleId>{5C22544A-7EE6-4342-B048-85BDC9FD1C3A}</a:tableStyleId>
              </a:tblPr>
              <a:tblGrid>
                <a:gridCol w="5157787">
                  <a:extLst>
                    <a:ext uri="{9D8B030D-6E8A-4147-A177-3AD203B41FA5}">
                      <a16:colId xmlns:a16="http://schemas.microsoft.com/office/drawing/2014/main" val="331798408"/>
                    </a:ext>
                  </a:extLst>
                </a:gridCol>
                <a:gridCol w="5157787">
                  <a:extLst>
                    <a:ext uri="{9D8B030D-6E8A-4147-A177-3AD203B41FA5}">
                      <a16:colId xmlns:a16="http://schemas.microsoft.com/office/drawing/2014/main" val="1247188692"/>
                    </a:ext>
                  </a:extLst>
                </a:gridCol>
              </a:tblGrid>
              <a:tr h="370840">
                <a:tc>
                  <a:txBody>
                    <a:bodyPr/>
                    <a:lstStyle/>
                    <a:p>
                      <a:pPr algn="ctr" rtl="0" eaLnBrk="1" fontAlgn="base" hangingPunct="1">
                        <a:lnSpc>
                          <a:spcPct val="90000"/>
                        </a:lnSpc>
                        <a:spcBef>
                          <a:spcPct val="0"/>
                        </a:spcBef>
                        <a:spcAft>
                          <a:spcPct val="0"/>
                        </a:spcAft>
                      </a:pPr>
                      <a:r>
                        <a:rPr lang="en-US" sz="2400" b="1" i="0" kern="1200" baseline="0" dirty="0">
                          <a:solidFill>
                            <a:schemeClr val="bg1"/>
                          </a:solidFill>
                          <a:latin typeface="Arial" charset="0"/>
                          <a:cs typeface="Arial" charset="0"/>
                        </a:rPr>
                        <a:t>Service Businesses</a:t>
                      </a:r>
                    </a:p>
                  </a:txBody>
                  <a:tcPr>
                    <a:solidFill>
                      <a:srgbClr val="006298"/>
                    </a:solidFill>
                  </a:tcPr>
                </a:tc>
                <a:tc>
                  <a:txBody>
                    <a:bodyPr/>
                    <a:lstStyle/>
                    <a:p>
                      <a:pPr algn="ctr" rtl="0" eaLnBrk="1" fontAlgn="base" hangingPunct="1">
                        <a:lnSpc>
                          <a:spcPct val="90000"/>
                        </a:lnSpc>
                        <a:spcBef>
                          <a:spcPct val="0"/>
                        </a:spcBef>
                        <a:spcAft>
                          <a:spcPct val="0"/>
                        </a:spcAft>
                      </a:pPr>
                      <a:r>
                        <a:rPr lang="en-US" sz="2400" b="1" i="0" kern="1200" baseline="0" dirty="0">
                          <a:solidFill>
                            <a:schemeClr val="bg1"/>
                          </a:solidFill>
                          <a:latin typeface="Arial" charset="0"/>
                          <a:cs typeface="Arial" charset="0"/>
                        </a:rPr>
                        <a:t>Service</a:t>
                      </a:r>
                    </a:p>
                  </a:txBody>
                  <a:tcPr>
                    <a:solidFill>
                      <a:srgbClr val="006298"/>
                    </a:solidFill>
                  </a:tcPr>
                </a:tc>
                <a:extLst>
                  <a:ext uri="{0D108BD9-81ED-4DB2-BD59-A6C34878D82A}">
                    <a16:rowId xmlns:a16="http://schemas.microsoft.com/office/drawing/2014/main" val="3329835902"/>
                  </a:ext>
                </a:extLst>
              </a:tr>
              <a:tr h="370840">
                <a:tc>
                  <a:txBody>
                    <a:bodyPr/>
                    <a:lstStyle/>
                    <a:p>
                      <a:pPr algn="l" rtl="0" eaLnBrk="1" fontAlgn="base" hangingPunct="1">
                        <a:lnSpc>
                          <a:spcPct val="90000"/>
                        </a:lnSpc>
                        <a:spcBef>
                          <a:spcPct val="0"/>
                        </a:spcBef>
                        <a:spcAft>
                          <a:spcPct val="0"/>
                        </a:spcAft>
                      </a:pPr>
                      <a:r>
                        <a:rPr lang="en-US" sz="2200" b="0" i="0" kern="1200" baseline="0" dirty="0">
                          <a:solidFill>
                            <a:srgbClr val="000000"/>
                          </a:solidFill>
                          <a:latin typeface="Arial" charset="0"/>
                          <a:cs typeface="Arial" charset="0"/>
                        </a:rPr>
                        <a:t>Delta Air Lines</a:t>
                      </a:r>
                    </a:p>
                  </a:txBody>
                  <a:tcPr/>
                </a:tc>
                <a:tc>
                  <a:txBody>
                    <a:bodyPr/>
                    <a:lstStyle/>
                    <a:p>
                      <a:r>
                        <a:rPr lang="en-US" sz="2200" b="0" i="0" kern="1200" baseline="0" dirty="0">
                          <a:solidFill>
                            <a:srgbClr val="000000"/>
                          </a:solidFill>
                          <a:latin typeface="Arial" charset="0"/>
                          <a:ea typeface="+mn-ea"/>
                          <a:cs typeface="Arial" charset="0"/>
                        </a:rPr>
                        <a:t>Transportation Services</a:t>
                      </a:r>
                    </a:p>
                  </a:txBody>
                  <a:tcPr/>
                </a:tc>
                <a:extLst>
                  <a:ext uri="{0D108BD9-81ED-4DB2-BD59-A6C34878D82A}">
                    <a16:rowId xmlns:a16="http://schemas.microsoft.com/office/drawing/2014/main" val="1759224674"/>
                  </a:ext>
                </a:extLst>
              </a:tr>
              <a:tr h="370840">
                <a:tc>
                  <a:txBody>
                    <a:bodyPr/>
                    <a:lstStyle/>
                    <a:p>
                      <a:pPr marL="0" algn="l" defTabSz="914400" rtl="0" eaLnBrk="1" latinLnBrk="0" hangingPunct="1"/>
                      <a:r>
                        <a:rPr lang="en-US" sz="2200" b="0" i="0" kern="1200" baseline="0" dirty="0">
                          <a:solidFill>
                            <a:srgbClr val="000000"/>
                          </a:solidFill>
                          <a:latin typeface="Arial" charset="0"/>
                          <a:ea typeface="+mn-ea"/>
                          <a:cs typeface="Arial" charset="0"/>
                        </a:rPr>
                        <a:t>The Walt Disney Company</a:t>
                      </a:r>
                    </a:p>
                  </a:txBody>
                  <a:tcPr/>
                </a:tc>
                <a:tc>
                  <a:txBody>
                    <a:bodyPr/>
                    <a:lstStyle/>
                    <a:p>
                      <a:r>
                        <a:rPr lang="en-US" sz="2200" b="0" i="0" kern="1200" baseline="0" dirty="0">
                          <a:solidFill>
                            <a:srgbClr val="000000"/>
                          </a:solidFill>
                          <a:latin typeface="Arial" charset="0"/>
                          <a:ea typeface="+mn-ea"/>
                          <a:cs typeface="Arial" charset="0"/>
                        </a:rPr>
                        <a:t>Entertainment Services</a:t>
                      </a:r>
                    </a:p>
                  </a:txBody>
                  <a:tcPr/>
                </a:tc>
                <a:extLst>
                  <a:ext uri="{0D108BD9-81ED-4DB2-BD59-A6C34878D82A}">
                    <a16:rowId xmlns:a16="http://schemas.microsoft.com/office/drawing/2014/main" val="2642638029"/>
                  </a:ext>
                </a:extLst>
              </a:tr>
            </a:tbl>
          </a:graphicData>
        </a:graphic>
      </p:graphicFrame>
      <p:graphicFrame>
        <p:nvGraphicFramePr>
          <p:cNvPr id="14" name="Table 14">
            <a:extLst>
              <a:ext uri="{FF2B5EF4-FFF2-40B4-BE49-F238E27FC236}">
                <a16:creationId xmlns:a16="http://schemas.microsoft.com/office/drawing/2014/main" id="{48A484BB-AC28-4335-99D5-DD7BF786E994}"/>
              </a:ext>
            </a:extLst>
          </p:cNvPr>
          <p:cNvGraphicFramePr>
            <a:graphicFrameLocks noGrp="1"/>
          </p:cNvGraphicFramePr>
          <p:nvPr>
            <p:ph type="tbl" sz="quarter" idx="12"/>
            <p:extLst>
              <p:ext uri="{D42A27DB-BD31-4B8C-83A1-F6EECF244321}">
                <p14:modId xmlns:p14="http://schemas.microsoft.com/office/powerpoint/2010/main" val="4235725734"/>
              </p:ext>
            </p:extLst>
          </p:nvPr>
        </p:nvGraphicFramePr>
        <p:xfrm>
          <a:off x="1038226" y="2979048"/>
          <a:ext cx="10315574" cy="1207008"/>
        </p:xfrm>
        <a:graphic>
          <a:graphicData uri="http://schemas.openxmlformats.org/drawingml/2006/table">
            <a:tbl>
              <a:tblPr firstRow="1" bandRow="1">
                <a:tableStyleId>{5C22544A-7EE6-4342-B048-85BDC9FD1C3A}</a:tableStyleId>
              </a:tblPr>
              <a:tblGrid>
                <a:gridCol w="5157787">
                  <a:extLst>
                    <a:ext uri="{9D8B030D-6E8A-4147-A177-3AD203B41FA5}">
                      <a16:colId xmlns:a16="http://schemas.microsoft.com/office/drawing/2014/main" val="1587820819"/>
                    </a:ext>
                  </a:extLst>
                </a:gridCol>
                <a:gridCol w="5157787">
                  <a:extLst>
                    <a:ext uri="{9D8B030D-6E8A-4147-A177-3AD203B41FA5}">
                      <a16:colId xmlns:a16="http://schemas.microsoft.com/office/drawing/2014/main" val="3617843357"/>
                    </a:ext>
                  </a:extLst>
                </a:gridCol>
              </a:tblGrid>
              <a:tr h="370840">
                <a:tc>
                  <a:txBody>
                    <a:bodyPr/>
                    <a:lstStyle/>
                    <a:p>
                      <a:pPr marL="0" algn="ctr" defTabSz="914400" rtl="0" eaLnBrk="1" fontAlgn="base" latinLnBrk="0" hangingPunct="1">
                        <a:lnSpc>
                          <a:spcPct val="90000"/>
                        </a:lnSpc>
                        <a:spcBef>
                          <a:spcPct val="0"/>
                        </a:spcBef>
                        <a:spcAft>
                          <a:spcPct val="0"/>
                        </a:spcAft>
                      </a:pPr>
                      <a:r>
                        <a:rPr lang="en-US" sz="2400" b="1" i="0" kern="1200" baseline="0" dirty="0">
                          <a:solidFill>
                            <a:schemeClr val="bg1"/>
                          </a:solidFill>
                          <a:latin typeface="Arial" charset="0"/>
                          <a:ea typeface="+mn-ea"/>
                          <a:cs typeface="Arial" charset="0"/>
                        </a:rPr>
                        <a:t>Merchandising Businesses</a:t>
                      </a:r>
                    </a:p>
                  </a:txBody>
                  <a:tcPr>
                    <a:solidFill>
                      <a:srgbClr val="006298"/>
                    </a:solidFill>
                  </a:tcPr>
                </a:tc>
                <a:tc>
                  <a:txBody>
                    <a:bodyPr/>
                    <a:lstStyle/>
                    <a:p>
                      <a:pPr marL="0" algn="ctr" defTabSz="914400" rtl="0" eaLnBrk="1" fontAlgn="base" latinLnBrk="0" hangingPunct="1">
                        <a:lnSpc>
                          <a:spcPct val="90000"/>
                        </a:lnSpc>
                        <a:spcBef>
                          <a:spcPct val="0"/>
                        </a:spcBef>
                        <a:spcAft>
                          <a:spcPct val="0"/>
                        </a:spcAft>
                      </a:pPr>
                      <a:r>
                        <a:rPr lang="en-US" sz="2400" b="1" i="0" kern="1200" baseline="0" dirty="0">
                          <a:solidFill>
                            <a:schemeClr val="bg1"/>
                          </a:solidFill>
                          <a:latin typeface="Arial" charset="0"/>
                          <a:ea typeface="+mn-ea"/>
                          <a:cs typeface="Arial" charset="0"/>
                        </a:rPr>
                        <a:t>Product</a:t>
                      </a:r>
                    </a:p>
                  </a:txBody>
                  <a:tcPr>
                    <a:solidFill>
                      <a:srgbClr val="006298"/>
                    </a:solidFill>
                  </a:tcPr>
                </a:tc>
                <a:extLst>
                  <a:ext uri="{0D108BD9-81ED-4DB2-BD59-A6C34878D82A}">
                    <a16:rowId xmlns:a16="http://schemas.microsoft.com/office/drawing/2014/main" val="1900896841"/>
                  </a:ext>
                </a:extLst>
              </a:tr>
              <a:tr h="370840">
                <a:tc>
                  <a:txBody>
                    <a:bodyPr/>
                    <a:lstStyle/>
                    <a:p>
                      <a:pPr marL="0" algn="l" defTabSz="914400" rtl="0" eaLnBrk="1" fontAlgn="base" latinLnBrk="0" hangingPunct="1">
                        <a:lnSpc>
                          <a:spcPct val="90000"/>
                        </a:lnSpc>
                        <a:spcBef>
                          <a:spcPct val="0"/>
                        </a:spcBef>
                        <a:spcAft>
                          <a:spcPct val="0"/>
                        </a:spcAft>
                      </a:pPr>
                      <a:r>
                        <a:rPr lang="en-US" sz="2200" b="0" i="0" kern="1200" baseline="0" dirty="0">
                          <a:solidFill>
                            <a:srgbClr val="000000"/>
                          </a:solidFill>
                          <a:latin typeface="Arial" charset="0"/>
                          <a:ea typeface="+mn-ea"/>
                          <a:cs typeface="Arial" charset="0"/>
                        </a:rPr>
                        <a:t>Wal-Mart Stores, Inc.</a:t>
                      </a:r>
                    </a:p>
                  </a:txBody>
                  <a:tcPr/>
                </a:tc>
                <a:tc>
                  <a:txBody>
                    <a:bodyPr/>
                    <a:lstStyle/>
                    <a:p>
                      <a:pPr marL="0" algn="l" defTabSz="914400" rtl="0" eaLnBrk="1" fontAlgn="base" latinLnBrk="0" hangingPunct="1">
                        <a:lnSpc>
                          <a:spcPct val="90000"/>
                        </a:lnSpc>
                        <a:spcBef>
                          <a:spcPct val="0"/>
                        </a:spcBef>
                        <a:spcAft>
                          <a:spcPct val="0"/>
                        </a:spcAft>
                      </a:pPr>
                      <a:r>
                        <a:rPr lang="en-US" sz="2200" b="0" i="0" kern="1200" baseline="0" dirty="0">
                          <a:solidFill>
                            <a:srgbClr val="000000"/>
                          </a:solidFill>
                          <a:latin typeface="Arial" charset="0"/>
                          <a:ea typeface="+mn-ea"/>
                          <a:cs typeface="Arial" charset="0"/>
                        </a:rPr>
                        <a:t>General merchandise</a:t>
                      </a:r>
                    </a:p>
                  </a:txBody>
                  <a:tcPr/>
                </a:tc>
                <a:extLst>
                  <a:ext uri="{0D108BD9-81ED-4DB2-BD59-A6C34878D82A}">
                    <a16:rowId xmlns:a16="http://schemas.microsoft.com/office/drawing/2014/main" val="2227982943"/>
                  </a:ext>
                </a:extLst>
              </a:tr>
              <a:tr h="370840">
                <a:tc>
                  <a:txBody>
                    <a:bodyPr/>
                    <a:lstStyle/>
                    <a:p>
                      <a:pPr marL="0" algn="l" defTabSz="914400" rtl="0" eaLnBrk="1" fontAlgn="base" latinLnBrk="0" hangingPunct="1">
                        <a:lnSpc>
                          <a:spcPct val="90000"/>
                        </a:lnSpc>
                        <a:spcBef>
                          <a:spcPct val="0"/>
                        </a:spcBef>
                        <a:spcAft>
                          <a:spcPct val="0"/>
                        </a:spcAft>
                      </a:pPr>
                      <a:r>
                        <a:rPr lang="en-US" sz="2200" b="0" i="0" kern="1200" baseline="0" dirty="0">
                          <a:solidFill>
                            <a:srgbClr val="000000"/>
                          </a:solidFill>
                          <a:latin typeface="Arial" charset="0"/>
                          <a:ea typeface="+mn-ea"/>
                          <a:cs typeface="Arial" charset="0"/>
                        </a:rPr>
                        <a:t>Amazon.com</a:t>
                      </a:r>
                    </a:p>
                  </a:txBody>
                  <a:tcPr/>
                </a:tc>
                <a:tc>
                  <a:txBody>
                    <a:bodyPr/>
                    <a:lstStyle/>
                    <a:p>
                      <a:pPr marL="0" algn="l" defTabSz="914400" rtl="0" eaLnBrk="1" fontAlgn="base" latinLnBrk="0" hangingPunct="1">
                        <a:lnSpc>
                          <a:spcPct val="90000"/>
                        </a:lnSpc>
                        <a:spcBef>
                          <a:spcPct val="0"/>
                        </a:spcBef>
                        <a:spcAft>
                          <a:spcPct val="0"/>
                        </a:spcAft>
                      </a:pPr>
                      <a:r>
                        <a:rPr lang="en-US" sz="2200" b="0" i="0" kern="1200" baseline="0" dirty="0">
                          <a:solidFill>
                            <a:srgbClr val="000000"/>
                          </a:solidFill>
                          <a:latin typeface="Arial" charset="0"/>
                          <a:ea typeface="+mn-ea"/>
                          <a:cs typeface="Arial" charset="0"/>
                        </a:rPr>
                        <a:t>General merchandise</a:t>
                      </a:r>
                    </a:p>
                  </a:txBody>
                  <a:tcPr/>
                </a:tc>
                <a:extLst>
                  <a:ext uri="{0D108BD9-81ED-4DB2-BD59-A6C34878D82A}">
                    <a16:rowId xmlns:a16="http://schemas.microsoft.com/office/drawing/2014/main" val="1046828219"/>
                  </a:ext>
                </a:extLst>
              </a:tr>
            </a:tbl>
          </a:graphicData>
        </a:graphic>
      </p:graphicFrame>
      <p:graphicFrame>
        <p:nvGraphicFramePr>
          <p:cNvPr id="18" name="Table 18">
            <a:extLst>
              <a:ext uri="{FF2B5EF4-FFF2-40B4-BE49-F238E27FC236}">
                <a16:creationId xmlns:a16="http://schemas.microsoft.com/office/drawing/2014/main" id="{C0D5507E-9C35-4C8B-BC49-59F6DAAFEF8E}"/>
              </a:ext>
            </a:extLst>
          </p:cNvPr>
          <p:cNvGraphicFramePr>
            <a:graphicFrameLocks noGrp="1"/>
          </p:cNvGraphicFramePr>
          <p:nvPr>
            <p:ph type="tbl" sz="quarter" idx="13"/>
            <p:extLst>
              <p:ext uri="{D42A27DB-BD31-4B8C-83A1-F6EECF244321}">
                <p14:modId xmlns:p14="http://schemas.microsoft.com/office/powerpoint/2010/main" val="1782978179"/>
              </p:ext>
            </p:extLst>
          </p:nvPr>
        </p:nvGraphicFramePr>
        <p:xfrm>
          <a:off x="1038225" y="4530271"/>
          <a:ext cx="10315574" cy="1207008"/>
        </p:xfrm>
        <a:graphic>
          <a:graphicData uri="http://schemas.openxmlformats.org/drawingml/2006/table">
            <a:tbl>
              <a:tblPr firstRow="1" bandRow="1">
                <a:tableStyleId>{5C22544A-7EE6-4342-B048-85BDC9FD1C3A}</a:tableStyleId>
              </a:tblPr>
              <a:tblGrid>
                <a:gridCol w="5157787">
                  <a:extLst>
                    <a:ext uri="{9D8B030D-6E8A-4147-A177-3AD203B41FA5}">
                      <a16:colId xmlns:a16="http://schemas.microsoft.com/office/drawing/2014/main" val="2646985382"/>
                    </a:ext>
                  </a:extLst>
                </a:gridCol>
                <a:gridCol w="5157787">
                  <a:extLst>
                    <a:ext uri="{9D8B030D-6E8A-4147-A177-3AD203B41FA5}">
                      <a16:colId xmlns:a16="http://schemas.microsoft.com/office/drawing/2014/main" val="1501433556"/>
                    </a:ext>
                  </a:extLst>
                </a:gridCol>
              </a:tblGrid>
              <a:tr h="200735">
                <a:tc>
                  <a:txBody>
                    <a:bodyPr/>
                    <a:lstStyle/>
                    <a:p>
                      <a:pPr marL="0" algn="ctr" defTabSz="914400" rtl="0" eaLnBrk="1" fontAlgn="base" latinLnBrk="0" hangingPunct="1">
                        <a:lnSpc>
                          <a:spcPct val="90000"/>
                        </a:lnSpc>
                        <a:spcBef>
                          <a:spcPct val="0"/>
                        </a:spcBef>
                        <a:spcAft>
                          <a:spcPct val="0"/>
                        </a:spcAft>
                      </a:pPr>
                      <a:r>
                        <a:rPr lang="en-US" sz="2400" b="1" i="0" kern="1200" baseline="0" dirty="0">
                          <a:solidFill>
                            <a:schemeClr val="bg1"/>
                          </a:solidFill>
                          <a:latin typeface="Arial" charset="0"/>
                          <a:ea typeface="+mn-ea"/>
                          <a:cs typeface="Arial" charset="0"/>
                        </a:rPr>
                        <a:t>Manufacturing Businesses</a:t>
                      </a:r>
                    </a:p>
                  </a:txBody>
                  <a:tcPr>
                    <a:solidFill>
                      <a:srgbClr val="006298"/>
                    </a:solidFill>
                  </a:tcPr>
                </a:tc>
                <a:tc>
                  <a:txBody>
                    <a:bodyPr/>
                    <a:lstStyle/>
                    <a:p>
                      <a:pPr marL="0" algn="ctr" defTabSz="914400" rtl="0" eaLnBrk="1" fontAlgn="base" latinLnBrk="0" hangingPunct="1">
                        <a:lnSpc>
                          <a:spcPct val="90000"/>
                        </a:lnSpc>
                        <a:spcBef>
                          <a:spcPct val="0"/>
                        </a:spcBef>
                        <a:spcAft>
                          <a:spcPct val="0"/>
                        </a:spcAft>
                      </a:pPr>
                      <a:r>
                        <a:rPr lang="en-US" sz="2400" b="1" i="0" kern="1200" baseline="0" dirty="0">
                          <a:solidFill>
                            <a:schemeClr val="bg1"/>
                          </a:solidFill>
                          <a:latin typeface="Arial" charset="0"/>
                          <a:ea typeface="+mn-ea"/>
                          <a:cs typeface="Arial" charset="0"/>
                        </a:rPr>
                        <a:t>Product</a:t>
                      </a:r>
                    </a:p>
                  </a:txBody>
                  <a:tcPr>
                    <a:solidFill>
                      <a:srgbClr val="006298"/>
                    </a:solidFill>
                  </a:tcPr>
                </a:tc>
                <a:extLst>
                  <a:ext uri="{0D108BD9-81ED-4DB2-BD59-A6C34878D82A}">
                    <a16:rowId xmlns:a16="http://schemas.microsoft.com/office/drawing/2014/main" val="1263702354"/>
                  </a:ext>
                </a:extLst>
              </a:tr>
              <a:tr h="370840">
                <a:tc>
                  <a:txBody>
                    <a:bodyPr/>
                    <a:lstStyle/>
                    <a:p>
                      <a:pPr marL="0" algn="l" defTabSz="914400" rtl="0" eaLnBrk="1" fontAlgn="base" latinLnBrk="0" hangingPunct="1">
                        <a:lnSpc>
                          <a:spcPct val="90000"/>
                        </a:lnSpc>
                        <a:spcBef>
                          <a:spcPct val="0"/>
                        </a:spcBef>
                        <a:spcAft>
                          <a:spcPct val="0"/>
                        </a:spcAft>
                      </a:pPr>
                      <a:r>
                        <a:rPr lang="en-US" sz="2200" b="0" i="0" kern="1200" baseline="0" dirty="0">
                          <a:solidFill>
                            <a:srgbClr val="000000"/>
                          </a:solidFill>
                          <a:latin typeface="Arial" charset="0"/>
                          <a:ea typeface="+mn-ea"/>
                          <a:cs typeface="Arial" charset="0"/>
                        </a:rPr>
                        <a:t>Ford Motor Co.</a:t>
                      </a:r>
                    </a:p>
                  </a:txBody>
                  <a:tcPr/>
                </a:tc>
                <a:tc>
                  <a:txBody>
                    <a:bodyPr/>
                    <a:lstStyle/>
                    <a:p>
                      <a:pPr marL="0" algn="l" defTabSz="914400" rtl="0" eaLnBrk="1" fontAlgn="base" latinLnBrk="0" hangingPunct="1">
                        <a:lnSpc>
                          <a:spcPct val="90000"/>
                        </a:lnSpc>
                        <a:spcBef>
                          <a:spcPct val="0"/>
                        </a:spcBef>
                        <a:spcAft>
                          <a:spcPct val="0"/>
                        </a:spcAft>
                      </a:pPr>
                      <a:r>
                        <a:rPr lang="en-US" sz="2200" b="0" i="0" kern="1200" baseline="0" dirty="0">
                          <a:solidFill>
                            <a:srgbClr val="000000"/>
                          </a:solidFill>
                          <a:latin typeface="Arial" charset="0"/>
                          <a:ea typeface="+mn-ea"/>
                          <a:cs typeface="Arial" charset="0"/>
                        </a:rPr>
                        <a:t>Cars, trucks, vans</a:t>
                      </a:r>
                    </a:p>
                  </a:txBody>
                  <a:tcPr/>
                </a:tc>
                <a:extLst>
                  <a:ext uri="{0D108BD9-81ED-4DB2-BD59-A6C34878D82A}">
                    <a16:rowId xmlns:a16="http://schemas.microsoft.com/office/drawing/2014/main" val="1616228076"/>
                  </a:ext>
                </a:extLst>
              </a:tr>
              <a:tr h="370840">
                <a:tc>
                  <a:txBody>
                    <a:bodyPr/>
                    <a:lstStyle/>
                    <a:p>
                      <a:pPr marL="0" algn="l" defTabSz="914400" rtl="0" eaLnBrk="1" fontAlgn="base" latinLnBrk="0" hangingPunct="1">
                        <a:lnSpc>
                          <a:spcPct val="90000"/>
                        </a:lnSpc>
                        <a:spcBef>
                          <a:spcPct val="0"/>
                        </a:spcBef>
                        <a:spcAft>
                          <a:spcPct val="0"/>
                        </a:spcAft>
                      </a:pPr>
                      <a:r>
                        <a:rPr lang="en-US" sz="2200" b="0" i="0" kern="1200" baseline="0" dirty="0">
                          <a:solidFill>
                            <a:srgbClr val="000000"/>
                          </a:solidFill>
                          <a:latin typeface="Arial" charset="0"/>
                          <a:ea typeface="+mn-ea"/>
                          <a:cs typeface="Arial" charset="0"/>
                        </a:rPr>
                        <a:t>Dell Inc.</a:t>
                      </a:r>
                    </a:p>
                  </a:txBody>
                  <a:tcPr/>
                </a:tc>
                <a:tc>
                  <a:txBody>
                    <a:bodyPr/>
                    <a:lstStyle/>
                    <a:p>
                      <a:pPr marL="0" algn="l" defTabSz="914400" rtl="0" eaLnBrk="1" fontAlgn="base" latinLnBrk="0" hangingPunct="1">
                        <a:lnSpc>
                          <a:spcPct val="90000"/>
                        </a:lnSpc>
                        <a:spcBef>
                          <a:spcPct val="0"/>
                        </a:spcBef>
                        <a:spcAft>
                          <a:spcPct val="0"/>
                        </a:spcAft>
                      </a:pPr>
                      <a:r>
                        <a:rPr lang="en-US" sz="2200" b="0" i="0" kern="1200" baseline="0" dirty="0">
                          <a:solidFill>
                            <a:srgbClr val="000000"/>
                          </a:solidFill>
                          <a:latin typeface="Arial" charset="0"/>
                          <a:ea typeface="+mn-ea"/>
                          <a:cs typeface="Arial" charset="0"/>
                        </a:rPr>
                        <a:t>Personal computers</a:t>
                      </a:r>
                    </a:p>
                  </a:txBody>
                  <a:tcPr/>
                </a:tc>
                <a:extLst>
                  <a:ext uri="{0D108BD9-81ED-4DB2-BD59-A6C34878D82A}">
                    <a16:rowId xmlns:a16="http://schemas.microsoft.com/office/drawing/2014/main" val="1789559510"/>
                  </a:ext>
                </a:extLst>
              </a:tr>
            </a:tbl>
          </a:graphicData>
        </a:graphic>
      </p:graphicFrame>
    </p:spTree>
    <p:extLst>
      <p:ext uri="{BB962C8B-B14F-4D97-AF65-F5344CB8AC3E}">
        <p14:creationId xmlns:p14="http://schemas.microsoft.com/office/powerpoint/2010/main" val="22364242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BFE1F0-5E1C-4FDE-B3CA-98EF72F37EF0}"/>
              </a:ext>
            </a:extLst>
          </p:cNvPr>
          <p:cNvSpPr>
            <a:spLocks noGrp="1"/>
          </p:cNvSpPr>
          <p:nvPr>
            <p:ph type="title"/>
          </p:nvPr>
        </p:nvSpPr>
        <p:spPr/>
        <p:txBody>
          <a:bodyPr/>
          <a:lstStyle/>
          <a:p>
            <a:r>
              <a:rPr lang="en-US" dirty="0"/>
              <a:t>Example Exercise: Statement of Owner’s Equity</a:t>
            </a:r>
          </a:p>
        </p:txBody>
      </p:sp>
      <p:sp>
        <p:nvSpPr>
          <p:cNvPr id="5" name="Content Placeholder 4">
            <a:extLst>
              <a:ext uri="{FF2B5EF4-FFF2-40B4-BE49-F238E27FC236}">
                <a16:creationId xmlns:a16="http://schemas.microsoft.com/office/drawing/2014/main" id="{4A813C5D-421C-4C61-B0C5-28705149AC26}"/>
              </a:ext>
            </a:extLst>
          </p:cNvPr>
          <p:cNvSpPr>
            <a:spLocks noGrp="1"/>
          </p:cNvSpPr>
          <p:nvPr>
            <p:ph sz="quarter" idx="11"/>
          </p:nvPr>
        </p:nvSpPr>
        <p:spPr>
          <a:xfrm>
            <a:off x="747514" y="1638300"/>
            <a:ext cx="10515600" cy="1790700"/>
          </a:xfrm>
        </p:spPr>
        <p:txBody>
          <a:bodyPr/>
          <a:lstStyle/>
          <a:p>
            <a:pPr marL="342900" indent="-342900" fontAlgn="auto">
              <a:buClr>
                <a:srgbClr val="004A78"/>
              </a:buClr>
              <a:buFont typeface="Arial" panose="020B0604020202020204" pitchFamily="34" charset="0"/>
              <a:buChar char="•"/>
              <a:defRPr/>
            </a:pPr>
            <a:r>
              <a:rPr lang="en-US" sz="2400" dirty="0">
                <a:solidFill>
                  <a:srgbClr val="004A78"/>
                </a:solidFill>
              </a:rPr>
              <a:t>Using the income statement for Chickadee Travel Service shown in Example Exercise 1-4, prepare a statement of owner’s equity for the year ended December 31, </a:t>
            </a:r>
            <a:r>
              <a:rPr lang="en-GB" sz="2400" dirty="0">
                <a:solidFill>
                  <a:srgbClr val="004A78"/>
                </a:solidFill>
              </a:rPr>
              <a:t>20Y9</a:t>
            </a:r>
            <a:r>
              <a:rPr lang="en-US" sz="2400" dirty="0">
                <a:solidFill>
                  <a:srgbClr val="004A78"/>
                </a:solidFill>
              </a:rPr>
              <a:t>. Adam Cellini, the owner, invested an additional $50,000 in the business and withdrew cash of $30,000 for personal use during the year. The capital of Adam Cellini was $80,000 on January 1, </a:t>
            </a:r>
            <a:r>
              <a:rPr lang="en-GB" sz="2400" dirty="0">
                <a:solidFill>
                  <a:srgbClr val="004A78"/>
                </a:solidFill>
              </a:rPr>
              <a:t>20Y9</a:t>
            </a:r>
            <a:r>
              <a:rPr lang="en-US" sz="2400" dirty="0">
                <a:solidFill>
                  <a:srgbClr val="004A78"/>
                </a:solidFill>
              </a:rPr>
              <a:t>.</a:t>
            </a:r>
          </a:p>
          <a:p>
            <a:endParaRPr lang="en-US" dirty="0"/>
          </a:p>
        </p:txBody>
      </p:sp>
      <p:pic>
        <p:nvPicPr>
          <p:cNvPr id="3" name="Picture Placeholder 2" descr="Example Exercise: Statement of Owner’s Equity&#10;&#10;A statement of owner’s equity for Chickadee Travel Service for the year ended December 31, 2 0 Y 9, is shown. Adam Cellini, capital, January 1, 2 0 Y 9, is $80,000, which is shown in the second amount column. Additional investment by owner during year is $50,000, which is shown in the first amount column. Net income for the year is 55,550, which is shown in the first amount column. Withdrawals are (30,000), which is shown in parentheses in the first amount column. A single rule appears below the number (30,000). Increase in owner’s equity is 75,550, which is shown in the second amount column. A single rule appears below the number 75,550. Adam Cellini, capital, December 31, 2 0 Y 9, is $155,550, which is shown in the second amount column. A double rule underscores the number $155,550.">
            <a:extLst>
              <a:ext uri="{FF2B5EF4-FFF2-40B4-BE49-F238E27FC236}">
                <a16:creationId xmlns:a16="http://schemas.microsoft.com/office/drawing/2014/main" id="{8D2DB839-5B51-4966-8668-762B0207800E}"/>
              </a:ext>
            </a:extLst>
          </p:cNvPr>
          <p:cNvPicPr>
            <a:picLocks noGrp="1" noChangeAspect="1"/>
          </p:cNvPicPr>
          <p:nvPr>
            <p:ph type="pic" sz="quarter" idx="12"/>
          </p:nvPr>
        </p:nvPicPr>
        <p:blipFill rotWithShape="1">
          <a:blip r:embed="rId3"/>
          <a:srcRect l="-467" r="-322"/>
          <a:stretch/>
        </p:blipFill>
        <p:spPr>
          <a:xfrm>
            <a:off x="2200757" y="3945026"/>
            <a:ext cx="7609114" cy="1649412"/>
          </a:xfrm>
          <a:prstGeom prst="rect">
            <a:avLst/>
          </a:prstGeom>
        </p:spPr>
      </p:pic>
    </p:spTree>
    <p:extLst>
      <p:ext uri="{BB962C8B-B14F-4D97-AF65-F5344CB8AC3E}">
        <p14:creationId xmlns:p14="http://schemas.microsoft.com/office/powerpoint/2010/main" val="34318924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D7D1-EE9B-4380-912B-EEAC5AB8042F}"/>
              </a:ext>
            </a:extLst>
          </p:cNvPr>
          <p:cNvSpPr>
            <a:spLocks noGrp="1"/>
          </p:cNvSpPr>
          <p:nvPr>
            <p:ph type="title"/>
          </p:nvPr>
        </p:nvSpPr>
        <p:spPr/>
        <p:txBody>
          <a:bodyPr/>
          <a:lstStyle/>
          <a:p>
            <a:r>
              <a:rPr lang="en-US" dirty="0"/>
              <a:t>Balance Sheet</a:t>
            </a:r>
          </a:p>
        </p:txBody>
      </p:sp>
      <p:sp>
        <p:nvSpPr>
          <p:cNvPr id="3" name="Text Placeholder 2">
            <a:extLst>
              <a:ext uri="{FF2B5EF4-FFF2-40B4-BE49-F238E27FC236}">
                <a16:creationId xmlns:a16="http://schemas.microsoft.com/office/drawing/2014/main" id="{49D59329-3A9A-4747-9498-2BF904CE82CB}"/>
              </a:ext>
            </a:extLst>
          </p:cNvPr>
          <p:cNvSpPr>
            <a:spLocks noGrp="1"/>
          </p:cNvSpPr>
          <p:nvPr>
            <p:ph type="body" sz="quarter" idx="17"/>
          </p:nvPr>
        </p:nvSpPr>
        <p:spPr/>
        <p:txBody>
          <a:bodyPr/>
          <a:lstStyle/>
          <a:p>
            <a:r>
              <a:rPr lang="en-US" dirty="0"/>
              <a:t>A </a:t>
            </a:r>
            <a:r>
              <a:rPr lang="en-US" b="1" dirty="0"/>
              <a:t>balance sheet </a:t>
            </a:r>
            <a:r>
              <a:rPr lang="en-US" dirty="0"/>
              <a:t>is a list of the assets, liabilities, and owner’s equity as of a specific date.</a:t>
            </a:r>
          </a:p>
          <a:p>
            <a:r>
              <a:rPr lang="en-US" dirty="0"/>
              <a:t>The </a:t>
            </a:r>
            <a:r>
              <a:rPr lang="en-US" b="1" dirty="0"/>
              <a:t>account form </a:t>
            </a:r>
            <a:r>
              <a:rPr lang="en-US" dirty="0"/>
              <a:t>of a balance sheet lists the assets on the left and the liabilities and owner’s equity on the right. </a:t>
            </a:r>
          </a:p>
          <a:p>
            <a:pPr lvl="1"/>
            <a:r>
              <a:rPr lang="en-US" dirty="0"/>
              <a:t>It resembles the basic format of the accounting equation.</a:t>
            </a:r>
          </a:p>
          <a:p>
            <a:endParaRPr lang="en-US" dirty="0"/>
          </a:p>
        </p:txBody>
      </p:sp>
    </p:spTree>
    <p:extLst>
      <p:ext uri="{BB962C8B-B14F-4D97-AF65-F5344CB8AC3E}">
        <p14:creationId xmlns:p14="http://schemas.microsoft.com/office/powerpoint/2010/main" val="3770469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95633D-946D-4C7B-BCBC-F1DDAC539259}"/>
              </a:ext>
            </a:extLst>
          </p:cNvPr>
          <p:cNvSpPr>
            <a:spLocks noGrp="1"/>
          </p:cNvSpPr>
          <p:nvPr>
            <p:ph type="title"/>
          </p:nvPr>
        </p:nvSpPr>
        <p:spPr/>
        <p:txBody>
          <a:bodyPr/>
          <a:lstStyle/>
          <a:p>
            <a:r>
              <a:rPr lang="en-US" dirty="0"/>
              <a:t>Example Exercise: Balance Sheet </a:t>
            </a:r>
            <a:r>
              <a:rPr lang="en-US" sz="2000" dirty="0"/>
              <a:t>(1 of 2)</a:t>
            </a:r>
          </a:p>
        </p:txBody>
      </p:sp>
      <p:sp>
        <p:nvSpPr>
          <p:cNvPr id="5" name="Content Placeholder 4">
            <a:extLst>
              <a:ext uri="{FF2B5EF4-FFF2-40B4-BE49-F238E27FC236}">
                <a16:creationId xmlns:a16="http://schemas.microsoft.com/office/drawing/2014/main" id="{7E872246-2C40-4C25-AF41-524C34D9DC1D}"/>
              </a:ext>
            </a:extLst>
          </p:cNvPr>
          <p:cNvSpPr>
            <a:spLocks noGrp="1"/>
          </p:cNvSpPr>
          <p:nvPr>
            <p:ph sz="quarter" idx="11"/>
          </p:nvPr>
        </p:nvSpPr>
        <p:spPr>
          <a:xfrm>
            <a:off x="747514" y="1638300"/>
            <a:ext cx="10515600" cy="1398814"/>
          </a:xfrm>
        </p:spPr>
        <p:txBody>
          <a:bodyPr/>
          <a:lstStyle/>
          <a:p>
            <a:pPr marL="342900" indent="-342900">
              <a:buClr>
                <a:srgbClr val="004A78"/>
              </a:buClr>
              <a:buFont typeface="Arial" panose="020B0604020202020204" pitchFamily="34" charset="0"/>
              <a:buChar char="•"/>
            </a:pPr>
            <a:r>
              <a:rPr lang="en-US" sz="2400" dirty="0">
                <a:solidFill>
                  <a:srgbClr val="004A78"/>
                </a:solidFill>
              </a:rPr>
              <a:t>Using the following data for Chickadee Travel Service as well as the statement of owner’s equity shown in Example Exercise 1-5, prepare a balance sheet as of December 31, </a:t>
            </a:r>
            <a:r>
              <a:rPr lang="en-GB" sz="2400" dirty="0">
                <a:solidFill>
                  <a:srgbClr val="004A78"/>
                </a:solidFill>
              </a:rPr>
              <a:t>20Y9</a:t>
            </a:r>
            <a:r>
              <a:rPr lang="en-US" sz="2400" dirty="0">
                <a:solidFill>
                  <a:srgbClr val="004A78"/>
                </a:solidFill>
              </a:rPr>
              <a:t>.</a:t>
            </a:r>
          </a:p>
          <a:p>
            <a:endParaRPr lang="en-US" dirty="0"/>
          </a:p>
        </p:txBody>
      </p:sp>
      <p:pic>
        <p:nvPicPr>
          <p:cNvPr id="7" name="Picture Placeholder 6" descr="Example Exercise Data – Balance Sheet&#10;&#10;Accounts payable is $12,200. Accounts receivable is $31,350. Cash is $53,050. Land is $80,000. Supplies is $3,350.">
            <a:extLst>
              <a:ext uri="{FF2B5EF4-FFF2-40B4-BE49-F238E27FC236}">
                <a16:creationId xmlns:a16="http://schemas.microsoft.com/office/drawing/2014/main" id="{B9E9D2AB-032B-45B8-B444-0D5C7BB44239}"/>
              </a:ext>
            </a:extLst>
          </p:cNvPr>
          <p:cNvPicPr>
            <a:picLocks noGrp="1" noChangeAspect="1"/>
          </p:cNvPicPr>
          <p:nvPr>
            <p:ph type="pic" sz="quarter" idx="12"/>
          </p:nvPr>
        </p:nvPicPr>
        <p:blipFill rotWithShape="1">
          <a:blip r:embed="rId2"/>
          <a:srcRect l="261" r="25"/>
          <a:stretch/>
        </p:blipFill>
        <p:spPr>
          <a:xfrm>
            <a:off x="1416985" y="3532188"/>
            <a:ext cx="9176657" cy="1649412"/>
          </a:xfrm>
          <a:prstGeom prst="rect">
            <a:avLst/>
          </a:prstGeom>
        </p:spPr>
      </p:pic>
    </p:spTree>
    <p:extLst>
      <p:ext uri="{BB962C8B-B14F-4D97-AF65-F5344CB8AC3E}">
        <p14:creationId xmlns:p14="http://schemas.microsoft.com/office/powerpoint/2010/main" val="7023122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4B036-24BC-4E9A-9E48-AF8F91484483}"/>
              </a:ext>
            </a:extLst>
          </p:cNvPr>
          <p:cNvSpPr>
            <a:spLocks noGrp="1"/>
          </p:cNvSpPr>
          <p:nvPr>
            <p:ph type="title"/>
          </p:nvPr>
        </p:nvSpPr>
        <p:spPr/>
        <p:txBody>
          <a:bodyPr/>
          <a:lstStyle/>
          <a:p>
            <a:r>
              <a:rPr lang="en-US" dirty="0"/>
              <a:t>Example Exercise: Balance Sheet </a:t>
            </a:r>
            <a:r>
              <a:rPr lang="en-US" sz="2000" dirty="0"/>
              <a:t>(2 of 2)</a:t>
            </a:r>
            <a:endParaRPr lang="en-US" dirty="0"/>
          </a:p>
        </p:txBody>
      </p:sp>
      <p:pic>
        <p:nvPicPr>
          <p:cNvPr id="3" name="Picture Placeholder 2" descr="Example Exercise: Balance Sheet &#10;&#10;A balance sheet for Chickadee Travel Service for December 31, 2 0 Y 9, is shown. The balance sheet is in the report form, with the Assets section listed first, followed by the Liabilities section and then the Owner’s Equity section. The Assets section lists the following: Cash, $53,050; Accounts receivable, 31,350; Supplies, 3,350; and Land, 80,000. A single rule appears below 80,000. Total assets are $167,750, and a double rule underscores this number. The Liabilities section shows Accounts payable in the amount of $12,200. The Owner’s Equity section lists Adam Cellini, capital in the amount of 155,550. A single rule appears below 155,550. Total liabilities and owner’s equity are $167,750, and a double rule underscores this number.">
            <a:extLst>
              <a:ext uri="{FF2B5EF4-FFF2-40B4-BE49-F238E27FC236}">
                <a16:creationId xmlns:a16="http://schemas.microsoft.com/office/drawing/2014/main" id="{64B86150-3AE0-4244-8C2C-0D206BD53588}"/>
              </a:ext>
            </a:extLst>
          </p:cNvPr>
          <p:cNvPicPr>
            <a:picLocks noGrp="1" noChangeAspect="1"/>
          </p:cNvPicPr>
          <p:nvPr>
            <p:ph type="pic" sz="quarter" idx="11"/>
          </p:nvPr>
        </p:nvPicPr>
        <p:blipFill rotWithShape="1">
          <a:blip r:embed="rId3"/>
          <a:srcRect l="5401" t="-525" r="4386"/>
          <a:stretch/>
        </p:blipFill>
        <p:spPr>
          <a:xfrm>
            <a:off x="1349829" y="1712687"/>
            <a:ext cx="9207046" cy="3648075"/>
          </a:xfrm>
          <a:prstGeom prst="rect">
            <a:avLst/>
          </a:prstGeom>
        </p:spPr>
      </p:pic>
    </p:spTree>
    <p:extLst>
      <p:ext uri="{BB962C8B-B14F-4D97-AF65-F5344CB8AC3E}">
        <p14:creationId xmlns:p14="http://schemas.microsoft.com/office/powerpoint/2010/main" val="2313840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70A5B-A0A2-44C0-9F71-B9BBFA6B272D}"/>
              </a:ext>
            </a:extLst>
          </p:cNvPr>
          <p:cNvSpPr>
            <a:spLocks noGrp="1"/>
          </p:cNvSpPr>
          <p:nvPr>
            <p:ph type="title"/>
          </p:nvPr>
        </p:nvSpPr>
        <p:spPr/>
        <p:txBody>
          <a:bodyPr/>
          <a:lstStyle/>
          <a:p>
            <a:r>
              <a:rPr lang="en-US" dirty="0"/>
              <a:t>Statement of Cash Flows </a:t>
            </a:r>
            <a:r>
              <a:rPr lang="en-US" sz="2000" dirty="0"/>
              <a:t>(1 of 2)</a:t>
            </a:r>
          </a:p>
        </p:txBody>
      </p:sp>
      <p:sp>
        <p:nvSpPr>
          <p:cNvPr id="3" name="Text Placeholder 2">
            <a:extLst>
              <a:ext uri="{FF2B5EF4-FFF2-40B4-BE49-F238E27FC236}">
                <a16:creationId xmlns:a16="http://schemas.microsoft.com/office/drawing/2014/main" id="{6D0AA8BC-B9B3-405B-804D-4CFB65189E97}"/>
              </a:ext>
            </a:extLst>
          </p:cNvPr>
          <p:cNvSpPr>
            <a:spLocks noGrp="1"/>
          </p:cNvSpPr>
          <p:nvPr>
            <p:ph type="body" sz="quarter" idx="17"/>
          </p:nvPr>
        </p:nvSpPr>
        <p:spPr/>
        <p:txBody>
          <a:bodyPr/>
          <a:lstStyle/>
          <a:p>
            <a:r>
              <a:rPr lang="en-US" dirty="0"/>
              <a:t>A statement of cash flows is a summary of the cash receipts and cash payments for a specific period of time.</a:t>
            </a:r>
          </a:p>
          <a:p>
            <a:pPr lvl="1"/>
            <a:r>
              <a:rPr lang="en-US" dirty="0"/>
              <a:t>It consists of three sections: </a:t>
            </a:r>
          </a:p>
          <a:p>
            <a:pPr marL="1371600" lvl="2" indent="-457200">
              <a:buFont typeface="+mj-lt"/>
              <a:buAutoNum type="arabicPeriod"/>
            </a:pPr>
            <a:r>
              <a:rPr lang="en-US" dirty="0"/>
              <a:t>Operating activities</a:t>
            </a:r>
          </a:p>
          <a:p>
            <a:pPr marL="1371600" lvl="2" indent="-457200">
              <a:buFont typeface="+mj-lt"/>
              <a:buAutoNum type="arabicPeriod"/>
            </a:pPr>
            <a:r>
              <a:rPr lang="en-US" dirty="0"/>
              <a:t>Investing activities</a:t>
            </a:r>
          </a:p>
          <a:p>
            <a:pPr marL="1371600" lvl="2" indent="-457200">
              <a:buFont typeface="+mj-lt"/>
              <a:buAutoNum type="arabicPeriod"/>
            </a:pPr>
            <a:r>
              <a:rPr lang="en-US" dirty="0"/>
              <a:t>Financing activities</a:t>
            </a:r>
          </a:p>
        </p:txBody>
      </p:sp>
    </p:spTree>
    <p:extLst>
      <p:ext uri="{BB962C8B-B14F-4D97-AF65-F5344CB8AC3E}">
        <p14:creationId xmlns:p14="http://schemas.microsoft.com/office/powerpoint/2010/main" val="2588662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C152DE-89FF-45DD-B817-267F5799FE2A}"/>
              </a:ext>
            </a:extLst>
          </p:cNvPr>
          <p:cNvSpPr>
            <a:spLocks noGrp="1"/>
          </p:cNvSpPr>
          <p:nvPr>
            <p:ph type="title"/>
          </p:nvPr>
        </p:nvSpPr>
        <p:spPr>
          <a:xfrm>
            <a:off x="838200" y="349627"/>
            <a:ext cx="10515600" cy="672105"/>
          </a:xfrm>
        </p:spPr>
        <p:txBody>
          <a:bodyPr/>
          <a:lstStyle/>
          <a:p>
            <a:r>
              <a:rPr lang="en-US" dirty="0"/>
              <a:t>Statement of Cash Flows </a:t>
            </a:r>
            <a:r>
              <a:rPr lang="en-US" sz="2000" dirty="0"/>
              <a:t>(2 of 2)</a:t>
            </a:r>
            <a:endParaRPr lang="en-GB" dirty="0"/>
          </a:p>
        </p:txBody>
      </p:sp>
      <p:sp>
        <p:nvSpPr>
          <p:cNvPr id="5" name="Content Placeholder 4">
            <a:extLst>
              <a:ext uri="{FF2B5EF4-FFF2-40B4-BE49-F238E27FC236}">
                <a16:creationId xmlns:a16="http://schemas.microsoft.com/office/drawing/2014/main" id="{377C5C94-6DE6-4810-AECB-A17B50F3E6C3}"/>
              </a:ext>
            </a:extLst>
          </p:cNvPr>
          <p:cNvSpPr>
            <a:spLocks noGrp="1"/>
          </p:cNvSpPr>
          <p:nvPr>
            <p:ph sz="quarter" idx="11"/>
          </p:nvPr>
        </p:nvSpPr>
        <p:spPr>
          <a:xfrm>
            <a:off x="1252388" y="1275807"/>
            <a:ext cx="4378513" cy="548640"/>
          </a:xfrm>
          <a:prstGeom prst="roundRect">
            <a:avLst/>
          </a:prstGeom>
          <a:solidFill>
            <a:srgbClr val="004A78"/>
          </a:solidFill>
          <a:ln>
            <a:solidFill>
              <a:srgbClr val="000000"/>
            </a:solidFill>
          </a:ln>
        </p:spPr>
        <p:txBody>
          <a:bodyPr anchor="ctr"/>
          <a:lstStyle/>
          <a:p>
            <a:r>
              <a:rPr lang="en-US" sz="2000" dirty="0">
                <a:solidFill>
                  <a:schemeClr val="bg1"/>
                </a:solidFill>
              </a:rPr>
              <a:t>Cash Flows from Operating Activities</a:t>
            </a:r>
            <a:endParaRPr lang="en-GB" sz="2000" dirty="0">
              <a:solidFill>
                <a:schemeClr val="bg1"/>
              </a:solidFill>
            </a:endParaRPr>
          </a:p>
        </p:txBody>
      </p:sp>
      <p:sp>
        <p:nvSpPr>
          <p:cNvPr id="6" name="Content Placeholder 5">
            <a:extLst>
              <a:ext uri="{FF2B5EF4-FFF2-40B4-BE49-F238E27FC236}">
                <a16:creationId xmlns:a16="http://schemas.microsoft.com/office/drawing/2014/main" id="{7A0E50C9-6B46-4334-A257-551AA3B08C26}"/>
              </a:ext>
            </a:extLst>
          </p:cNvPr>
          <p:cNvSpPr>
            <a:spLocks noGrp="1"/>
          </p:cNvSpPr>
          <p:nvPr>
            <p:ph sz="quarter" idx="12"/>
          </p:nvPr>
        </p:nvSpPr>
        <p:spPr>
          <a:xfrm>
            <a:off x="1214876" y="1797604"/>
            <a:ext cx="9144000" cy="1005840"/>
          </a:xfrm>
          <a:ln>
            <a:solidFill>
              <a:srgbClr val="004A78"/>
            </a:solidFill>
          </a:ln>
        </p:spPr>
        <p:txBody>
          <a:bodyPr tIns="182880"/>
          <a:lstStyle/>
          <a:p>
            <a:pPr marL="457200" indent="-277813">
              <a:buFont typeface="Arial" panose="020B0604020202020204" pitchFamily="34" charset="0"/>
              <a:buChar char="•"/>
            </a:pPr>
            <a:r>
              <a:rPr lang="en-US" sz="2000" dirty="0"/>
              <a:t>This section reports a summary of cash receipts and cash payments from operations.</a:t>
            </a:r>
          </a:p>
          <a:p>
            <a:endParaRPr lang="en-GB" sz="2000" dirty="0"/>
          </a:p>
        </p:txBody>
      </p:sp>
      <p:sp>
        <p:nvSpPr>
          <p:cNvPr id="11" name="Content Placeholder 6">
            <a:extLst>
              <a:ext uri="{FF2B5EF4-FFF2-40B4-BE49-F238E27FC236}">
                <a16:creationId xmlns:a16="http://schemas.microsoft.com/office/drawing/2014/main" id="{4EBDBFC3-BEE6-4FFD-8F86-1FBC3DA92473}"/>
              </a:ext>
            </a:extLst>
          </p:cNvPr>
          <p:cNvSpPr>
            <a:spLocks noGrp="1"/>
          </p:cNvSpPr>
          <p:nvPr>
            <p:ph sz="quarter" idx="15"/>
          </p:nvPr>
        </p:nvSpPr>
        <p:spPr>
          <a:xfrm>
            <a:off x="1219185" y="2906134"/>
            <a:ext cx="4379976" cy="548640"/>
          </a:xfrm>
          <a:prstGeom prst="roundRect">
            <a:avLst/>
          </a:prstGeom>
          <a:solidFill>
            <a:srgbClr val="004A78"/>
          </a:solidFill>
          <a:ln>
            <a:solidFill>
              <a:srgbClr val="000000"/>
            </a:solidFill>
          </a:ln>
        </p:spPr>
        <p:txBody>
          <a:bodyPr anchor="ctr"/>
          <a:lstStyle/>
          <a:p>
            <a:r>
              <a:rPr lang="en-US" sz="2000" dirty="0">
                <a:solidFill>
                  <a:schemeClr val="bg1"/>
                </a:solidFill>
              </a:rPr>
              <a:t>Cash Flows from Investing Activities</a:t>
            </a:r>
            <a:endParaRPr lang="en-GB" sz="2000" dirty="0">
              <a:solidFill>
                <a:schemeClr val="bg1"/>
              </a:solidFill>
            </a:endParaRPr>
          </a:p>
        </p:txBody>
      </p:sp>
      <p:sp>
        <p:nvSpPr>
          <p:cNvPr id="15" name="Content Placeholder 7">
            <a:extLst>
              <a:ext uri="{FF2B5EF4-FFF2-40B4-BE49-F238E27FC236}">
                <a16:creationId xmlns:a16="http://schemas.microsoft.com/office/drawing/2014/main" id="{E474D6E1-6BD2-4425-BE18-982F3374CF2D}"/>
              </a:ext>
            </a:extLst>
          </p:cNvPr>
          <p:cNvSpPr>
            <a:spLocks noGrp="1"/>
          </p:cNvSpPr>
          <p:nvPr>
            <p:ph sz="quarter" idx="16"/>
          </p:nvPr>
        </p:nvSpPr>
        <p:spPr>
          <a:xfrm>
            <a:off x="1176594" y="3390670"/>
            <a:ext cx="9144000" cy="1097280"/>
          </a:xfrm>
          <a:ln>
            <a:solidFill>
              <a:srgbClr val="004A78"/>
            </a:solidFill>
          </a:ln>
        </p:spPr>
        <p:txBody>
          <a:bodyPr tIns="182880"/>
          <a:lstStyle/>
          <a:p>
            <a:pPr marL="457200" indent="-277813">
              <a:buFont typeface="Arial" panose="020B0604020202020204" pitchFamily="34" charset="0"/>
              <a:buChar char="•"/>
            </a:pPr>
            <a:r>
              <a:rPr lang="en-US" sz="2000" dirty="0"/>
              <a:t>This section reports the cash transactions for the acquisition and sale of relatively permanent assets.</a:t>
            </a:r>
          </a:p>
          <a:p>
            <a:pPr marL="457200" indent="-277813">
              <a:buFont typeface="Arial" panose="020B0604020202020204" pitchFamily="34" charset="0"/>
              <a:buChar char="•"/>
            </a:pPr>
            <a:endParaRPr lang="en-US" sz="2000" dirty="0"/>
          </a:p>
          <a:p>
            <a:endParaRPr lang="en-GB" sz="2000" dirty="0"/>
          </a:p>
        </p:txBody>
      </p:sp>
      <p:sp>
        <p:nvSpPr>
          <p:cNvPr id="16" name="Content Placeholder 8">
            <a:extLst>
              <a:ext uri="{FF2B5EF4-FFF2-40B4-BE49-F238E27FC236}">
                <a16:creationId xmlns:a16="http://schemas.microsoft.com/office/drawing/2014/main" id="{42CA7646-C7AF-4617-858E-C4D16A703BE4}"/>
              </a:ext>
            </a:extLst>
          </p:cNvPr>
          <p:cNvSpPr>
            <a:spLocks noGrp="1"/>
          </p:cNvSpPr>
          <p:nvPr>
            <p:ph sz="quarter" idx="14"/>
          </p:nvPr>
        </p:nvSpPr>
        <p:spPr>
          <a:xfrm>
            <a:off x="1232341" y="4592232"/>
            <a:ext cx="4379976" cy="548640"/>
          </a:xfrm>
          <a:prstGeom prst="roundRect">
            <a:avLst/>
          </a:prstGeom>
          <a:solidFill>
            <a:srgbClr val="004A78"/>
          </a:solidFill>
          <a:ln>
            <a:solidFill>
              <a:srgbClr val="000000"/>
            </a:solidFill>
          </a:ln>
        </p:spPr>
        <p:txBody>
          <a:bodyPr anchor="ctr"/>
          <a:lstStyle/>
          <a:p>
            <a:r>
              <a:rPr lang="en-US" sz="2000" dirty="0">
                <a:solidFill>
                  <a:schemeClr val="bg1"/>
                </a:solidFill>
              </a:rPr>
              <a:t>Cash Flows from Financing Activities</a:t>
            </a:r>
            <a:endParaRPr lang="en-GB" sz="2000" dirty="0">
              <a:solidFill>
                <a:schemeClr val="bg1"/>
              </a:solidFill>
            </a:endParaRPr>
          </a:p>
        </p:txBody>
      </p:sp>
      <p:sp>
        <p:nvSpPr>
          <p:cNvPr id="19" name="Content Placeholder 9">
            <a:extLst>
              <a:ext uri="{FF2B5EF4-FFF2-40B4-BE49-F238E27FC236}">
                <a16:creationId xmlns:a16="http://schemas.microsoft.com/office/drawing/2014/main" id="{F3DE4151-DC81-4427-BB15-DB7B3FF57272}"/>
              </a:ext>
            </a:extLst>
          </p:cNvPr>
          <p:cNvSpPr>
            <a:spLocks noGrp="1"/>
          </p:cNvSpPr>
          <p:nvPr>
            <p:ph sz="quarter" idx="13"/>
          </p:nvPr>
        </p:nvSpPr>
        <p:spPr>
          <a:xfrm>
            <a:off x="1180363" y="5059122"/>
            <a:ext cx="9144000" cy="1097280"/>
          </a:xfrm>
          <a:ln>
            <a:solidFill>
              <a:srgbClr val="004A78"/>
            </a:solidFill>
          </a:ln>
        </p:spPr>
        <p:txBody>
          <a:bodyPr tIns="182880"/>
          <a:lstStyle/>
          <a:p>
            <a:pPr marL="457200" indent="-277813">
              <a:buFont typeface="Arial" panose="020B0604020202020204" pitchFamily="34" charset="0"/>
              <a:buChar char="•"/>
            </a:pPr>
            <a:r>
              <a:rPr lang="en-US" sz="2000" dirty="0"/>
              <a:t>This section reports the cash transactions related to cash investments by the owner, borrowings, and withdrawals by the owner.</a:t>
            </a:r>
          </a:p>
          <a:p>
            <a:endParaRPr lang="en-GB" sz="2000" dirty="0"/>
          </a:p>
        </p:txBody>
      </p:sp>
    </p:spTree>
    <p:extLst>
      <p:ext uri="{BB962C8B-B14F-4D97-AF65-F5344CB8AC3E}">
        <p14:creationId xmlns:p14="http://schemas.microsoft.com/office/powerpoint/2010/main" val="36054671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2AE8E1-946E-4810-B3CF-6B6B9AF5CE3B}"/>
              </a:ext>
            </a:extLst>
          </p:cNvPr>
          <p:cNvSpPr>
            <a:spLocks noGrp="1"/>
          </p:cNvSpPr>
          <p:nvPr>
            <p:ph type="title"/>
          </p:nvPr>
        </p:nvSpPr>
        <p:spPr/>
        <p:txBody>
          <a:bodyPr/>
          <a:lstStyle/>
          <a:p>
            <a:r>
              <a:rPr lang="en-US" dirty="0"/>
              <a:t>Example Exercise: Statement of Cash Flows </a:t>
            </a:r>
            <a:r>
              <a:rPr lang="en-US" sz="2000" dirty="0"/>
              <a:t>(1 of 2)</a:t>
            </a:r>
          </a:p>
        </p:txBody>
      </p:sp>
      <p:sp>
        <p:nvSpPr>
          <p:cNvPr id="5" name="Content Placeholder 4">
            <a:extLst>
              <a:ext uri="{FF2B5EF4-FFF2-40B4-BE49-F238E27FC236}">
                <a16:creationId xmlns:a16="http://schemas.microsoft.com/office/drawing/2014/main" id="{8BFEDFFD-E8E9-4E8D-8B0E-1320E1E04A41}"/>
              </a:ext>
            </a:extLst>
          </p:cNvPr>
          <p:cNvSpPr>
            <a:spLocks noGrp="1"/>
          </p:cNvSpPr>
          <p:nvPr>
            <p:ph type="body" sz="quarter" idx="17"/>
          </p:nvPr>
        </p:nvSpPr>
        <p:spPr/>
        <p:txBody>
          <a:bodyPr/>
          <a:lstStyle/>
          <a:p>
            <a:r>
              <a:rPr lang="en-US" dirty="0"/>
              <a:t>A summary of cash flows for Chickadee Travel Service for the year ended December 31, </a:t>
            </a:r>
            <a:r>
              <a:rPr lang="en-GB" dirty="0"/>
              <a:t>20Y9</a:t>
            </a:r>
            <a:r>
              <a:rPr lang="en-US" dirty="0"/>
              <a:t>, follows:</a:t>
            </a:r>
          </a:p>
          <a:p>
            <a:endParaRPr lang="en-US" dirty="0"/>
          </a:p>
        </p:txBody>
      </p:sp>
      <p:pic>
        <p:nvPicPr>
          <p:cNvPr id="3" name="Picture Placeholder 2" descr="Example Exercise Data – Statement of Cash Flows&#10;&#10;Under Cash receipts are the following: Cash received from customers is $251,000 and Cash received from additional investment of owner equals $50,000. Under Cash payments are the following: Cash paid for expenses is $210,000, Cash paid for land is $80,000, and Cash paid to owner for personal use is $30,000. ">
            <a:extLst>
              <a:ext uri="{FF2B5EF4-FFF2-40B4-BE49-F238E27FC236}">
                <a16:creationId xmlns:a16="http://schemas.microsoft.com/office/drawing/2014/main" id="{D4F561F0-E225-4285-97F9-C899D57159AA}"/>
              </a:ext>
            </a:extLst>
          </p:cNvPr>
          <p:cNvPicPr>
            <a:picLocks noGrp="1" noChangeAspect="1"/>
          </p:cNvPicPr>
          <p:nvPr>
            <p:ph type="pic" sz="quarter" idx="12"/>
          </p:nvPr>
        </p:nvPicPr>
        <p:blipFill rotWithShape="1">
          <a:blip r:embed="rId2"/>
          <a:srcRect t="-7028" b="-11812"/>
          <a:stretch/>
        </p:blipFill>
        <p:spPr>
          <a:xfrm>
            <a:off x="2306291" y="2639606"/>
            <a:ext cx="6055418" cy="1578789"/>
          </a:xfrm>
        </p:spPr>
      </p:pic>
      <p:sp>
        <p:nvSpPr>
          <p:cNvPr id="7" name="Content Placeholder 6">
            <a:extLst>
              <a:ext uri="{FF2B5EF4-FFF2-40B4-BE49-F238E27FC236}">
                <a16:creationId xmlns:a16="http://schemas.microsoft.com/office/drawing/2014/main" id="{C89DD35B-B55D-4142-9E55-367F020811CF}"/>
              </a:ext>
            </a:extLst>
          </p:cNvPr>
          <p:cNvSpPr>
            <a:spLocks noGrp="1"/>
          </p:cNvSpPr>
          <p:nvPr>
            <p:ph sz="quarter" idx="13"/>
          </p:nvPr>
        </p:nvSpPr>
        <p:spPr>
          <a:xfrm>
            <a:off x="753140" y="4516185"/>
            <a:ext cx="10515600" cy="747713"/>
          </a:xfrm>
        </p:spPr>
        <p:txBody>
          <a:bodyPr/>
          <a:lstStyle/>
          <a:p>
            <a:r>
              <a:rPr lang="en-US" dirty="0"/>
              <a:t>The cash balance as of January 1, </a:t>
            </a:r>
            <a:r>
              <a:rPr lang="en-GB" dirty="0"/>
              <a:t>20Y9</a:t>
            </a:r>
            <a:r>
              <a:rPr lang="en-US" dirty="0"/>
              <a:t>, was $72,050. Prepare a statement of cash flows for Chickadee Travel Service for the year ended December 31, </a:t>
            </a:r>
            <a:r>
              <a:rPr lang="en-GB" dirty="0"/>
              <a:t>20Y9</a:t>
            </a:r>
            <a:r>
              <a:rPr lang="en-US" dirty="0"/>
              <a:t>.</a:t>
            </a:r>
          </a:p>
          <a:p>
            <a:endParaRPr lang="en-US" dirty="0"/>
          </a:p>
        </p:txBody>
      </p:sp>
    </p:spTree>
    <p:extLst>
      <p:ext uri="{BB962C8B-B14F-4D97-AF65-F5344CB8AC3E}">
        <p14:creationId xmlns:p14="http://schemas.microsoft.com/office/powerpoint/2010/main" val="416800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57919C-59EB-413A-8167-CB0A755C5E60}"/>
              </a:ext>
            </a:extLst>
          </p:cNvPr>
          <p:cNvSpPr>
            <a:spLocks noGrp="1"/>
          </p:cNvSpPr>
          <p:nvPr>
            <p:ph type="title"/>
          </p:nvPr>
        </p:nvSpPr>
        <p:spPr/>
        <p:txBody>
          <a:bodyPr/>
          <a:lstStyle/>
          <a:p>
            <a:r>
              <a:rPr lang="en-US" dirty="0"/>
              <a:t>Example Exercise: Statement of Cash Flows </a:t>
            </a:r>
            <a:r>
              <a:rPr lang="en-US" sz="2000" dirty="0"/>
              <a:t>(2 of 2)</a:t>
            </a:r>
            <a:endParaRPr lang="en-US" dirty="0"/>
          </a:p>
        </p:txBody>
      </p:sp>
      <p:pic>
        <p:nvPicPr>
          <p:cNvPr id="3" name="Picture Placeholder 2" descr="Example Exercise: Statement of Cash Flows &#10;&#10;A statement of cash flows for Chickadee Travel Service for the year ended December 31, 2 0 Y 9, is shown. Under Cash flows from (used for) operating activities:, Cash received from customers is $251,000, which is shown in the first amount column. Cash paid for expenses is (210,000), which is shown in parentheses in the first amount column. A single rule underlines this number. Net cash flows from operating activities is $41,000, which is shown in the second amount column. Under Cash flows from (used for) investing activities:, Cash payments for purchase of land is (80,000), which is shown in parentheses in the second amount column. Under Cash flows from (used for) financing activities:, Cash received from owner as investment is $50,000, which is shown in the first amount column. Cash withdrawals by owner are (30,000), which is shown in parentheses in the first amount column. A single rule underlines this number. Net cash flows from financing activities is 20,000, which is shown in the second amount column. A single rule underlines this number. Net decrease in cash is $(19,000), which is shown in parentheses in the second amount column. Cash balance, January 1, 2 0 Y 9, is 72,050, which is shown in the second amount column. A single rule underlines this number. Cash balance, December 31, 2 0 Y 9, is $53,050, which is shown in the second amount column. A double rule underscores this number.">
            <a:extLst>
              <a:ext uri="{FF2B5EF4-FFF2-40B4-BE49-F238E27FC236}">
                <a16:creationId xmlns:a16="http://schemas.microsoft.com/office/drawing/2014/main" id="{41713CC1-8257-4DF2-AFF5-C33130BA4178}"/>
              </a:ext>
            </a:extLst>
          </p:cNvPr>
          <p:cNvPicPr>
            <a:picLocks noGrp="1" noChangeAspect="1"/>
          </p:cNvPicPr>
          <p:nvPr>
            <p:ph type="pic" sz="quarter" idx="11"/>
          </p:nvPr>
        </p:nvPicPr>
        <p:blipFill rotWithShape="1">
          <a:blip r:embed="rId3"/>
          <a:srcRect t="-62" b="2344"/>
          <a:stretch/>
        </p:blipFill>
        <p:spPr>
          <a:xfrm>
            <a:off x="1003333" y="1456668"/>
            <a:ext cx="9883481" cy="3949541"/>
          </a:xfrm>
          <a:prstGeom prst="rect">
            <a:avLst/>
          </a:prstGeom>
        </p:spPr>
      </p:pic>
    </p:spTree>
    <p:extLst>
      <p:ext uri="{BB962C8B-B14F-4D97-AF65-F5344CB8AC3E}">
        <p14:creationId xmlns:p14="http://schemas.microsoft.com/office/powerpoint/2010/main" val="23001211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9D9AA0-2B59-43BD-8649-7F9B1CB63AF0}"/>
              </a:ext>
            </a:extLst>
          </p:cNvPr>
          <p:cNvSpPr>
            <a:spLocks noGrp="1"/>
          </p:cNvSpPr>
          <p:nvPr>
            <p:ph type="title"/>
          </p:nvPr>
        </p:nvSpPr>
        <p:spPr/>
        <p:txBody>
          <a:bodyPr/>
          <a:lstStyle/>
          <a:p>
            <a:r>
              <a:rPr lang="en-US" dirty="0"/>
              <a:t>Financial Statements for NetSolutions </a:t>
            </a:r>
            <a:r>
              <a:rPr lang="en-US" sz="2000" dirty="0"/>
              <a:t>(1 of 3)</a:t>
            </a:r>
            <a:endParaRPr lang="en-US" dirty="0"/>
          </a:p>
        </p:txBody>
      </p:sp>
      <p:pic>
        <p:nvPicPr>
          <p:cNvPr id="5" name="Picture Placeholder 9" descr="Exhibit 8: Financial Statements for NetSolutions&#10;&#10;An income statement for NetSolutions for the month ended November 30, 2 0 Y 3, is shown. Fees earned are $7,500, which is shown in the second amount column. Under Expenses are the following: Wages expense is $2,125, which is shown in the first amount column. Rent expense is 800, which is shown in the first amount column. Supplies expense is 800, which is shown in the first amount column. Utilities expense is 450, which is shown in the first amount column. Miscellaneous expense is 275, which is shown in the first amount column. A single rule appears below the number 275. Total expenses are 4,450, which is shown in the second amount column. A single rule appears below the number 4,450. Net income is $3,050, which is shown in the second amount column and is highlighted. A double rule underscores the number $3,050. An arrow runs from the highlighted Net income amount of $3,050 to the highlighted Net income for November amount of 3,050 in the statement of owner’s equity below.&#10;&#10;A statement of owner’s equity for NetSolutions for the month ended November 30, 2 0 Y 3, is shown. Chris Clark, capital, November 1, 2 0 Y 3 is $0, which is shown in the second amount column. Investment on November 1, 2 0 Y 3 is $25,000, which is shown in the first amount column. Net income for November is 3,050, which is shown in the first amount column and is highlighted. Withdrawals are (2,000), which is shown in parentheses in the first amount column. A single rule appears below the number (2,000). Increase in owner’s equity is 26,050, which is shown in the second amount column. A single rule appears below the number 26,050. Chris Clark, capital, November 30, 2 0 Y 3 is $26,050, which is shown in the second amount column and is highlighted. A double rule underscores $26,050. An arrow runs from the highlighted Chris Clark, capital, November 30, 2 0 Y 3 amount of $26,050 to the highlighted Chris Clark, capital amount of 26,050 in the balance sheet below.&#10;">
            <a:extLst>
              <a:ext uri="{FF2B5EF4-FFF2-40B4-BE49-F238E27FC236}">
                <a16:creationId xmlns:a16="http://schemas.microsoft.com/office/drawing/2014/main" id="{42C1AD6C-47FE-447A-9B2E-B314F67FA3B2}"/>
              </a:ext>
            </a:extLst>
          </p:cNvPr>
          <p:cNvPicPr>
            <a:picLocks noGrp="1" noChangeAspect="1"/>
          </p:cNvPicPr>
          <p:nvPr>
            <p:ph type="pic" sz="quarter" idx="11"/>
          </p:nvPr>
        </p:nvPicPr>
        <p:blipFill rotWithShape="1">
          <a:blip r:embed="rId2"/>
          <a:srcRect l="-1707" r="-1688"/>
          <a:stretch/>
        </p:blipFill>
        <p:spPr>
          <a:xfrm>
            <a:off x="2234802" y="1000058"/>
            <a:ext cx="7332536" cy="5192299"/>
          </a:xfrm>
          <a:prstGeom prst="rect">
            <a:avLst/>
          </a:prstGeom>
        </p:spPr>
      </p:pic>
    </p:spTree>
    <p:extLst>
      <p:ext uri="{BB962C8B-B14F-4D97-AF65-F5344CB8AC3E}">
        <p14:creationId xmlns:p14="http://schemas.microsoft.com/office/powerpoint/2010/main" val="1313418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9D9AA0-2B59-43BD-8649-7F9B1CB63AF0}"/>
              </a:ext>
            </a:extLst>
          </p:cNvPr>
          <p:cNvSpPr>
            <a:spLocks noGrp="1"/>
          </p:cNvSpPr>
          <p:nvPr>
            <p:ph type="title"/>
          </p:nvPr>
        </p:nvSpPr>
        <p:spPr/>
        <p:txBody>
          <a:bodyPr/>
          <a:lstStyle/>
          <a:p>
            <a:r>
              <a:rPr lang="en-US" dirty="0"/>
              <a:t>Financial Statements for NetSolutions </a:t>
            </a:r>
            <a:r>
              <a:rPr lang="en-US" sz="2000" dirty="0"/>
              <a:t>(2 of 3)</a:t>
            </a:r>
            <a:endParaRPr lang="en-US" dirty="0"/>
          </a:p>
        </p:txBody>
      </p:sp>
      <p:pic>
        <p:nvPicPr>
          <p:cNvPr id="6" name="Picture Placeholder 5" descr="Exhibit 8: Financial Statements for NetSolutions&#10;&#10;A statement of owner’s equity for NetSolutions for the month ended November 30, 2 0 Y 3, is shown. Chris Clark, capital, November 1, 2 0 Y 3 is $0, which is shown in the second amount column. Investment on November 1, 2 0 Y 3 is $25,000, which is shown in the first amount column. Net income for November is 3,050, which is shown in the first amount column and is highlighted. Withdrawals are (2,000), which is shown in parentheses in the first amount column. A single rule appears below the number (2,000). Increase in owner’s equity is 26,050, which is shown in the second amount column. A single rule appears below the number 26,050. Chris Clark, capital, November 30, 2 0 Y 3 is $26,050, which is shown in the second amount column and is highlighted. A double rule underscores $26,050. An arrow runs from the highlighted Chris Clark, capital, November 30, 2 0 Y 3 amount of $26,050 to the highlighted Chris Clark, capital amount of 26,050 in the balance sheet below.&#10;&#10;A balance sheet is shown for NetSolutions for November 30, 2 0 Y 3. The balance sheet is in the account form, with the Assets section on the left side and the Liabilities and Owner’s Equity sections on the right side.  The Assets section lists the following:  Cash, $5,900; Supplies, 550; and Land, 20,000. The Cash amount of $5,900 is highlighted. A single rule appears below 20,000. Total assets are $26,450, and a double rule underscores this number. The Liabilities section shows Accounts payable in the amount of $400. Below the Liabilities section is the Owner’s Equity section, which lists Chris Clark, capital in the amount is 26,050. A single rule appears below it. Total liabilities and owner’s equity are $26,450, and a double rule underscores this number.&#10;&#10;A black arrow runs from the Chris Clark, capital, November 30, 2 0 Y 3 amount of $26,050 on the Statement of Owner’s Equity to Chris Clark, capital amount of $26,050 on the Balance Sheet.">
            <a:extLst>
              <a:ext uri="{FF2B5EF4-FFF2-40B4-BE49-F238E27FC236}">
                <a16:creationId xmlns:a16="http://schemas.microsoft.com/office/drawing/2014/main" id="{BD28276A-BD65-4537-A7FA-9616B9E55606}"/>
              </a:ext>
            </a:extLst>
          </p:cNvPr>
          <p:cNvPicPr>
            <a:picLocks noGrp="1" noChangeAspect="1"/>
          </p:cNvPicPr>
          <p:nvPr>
            <p:ph type="pic" sz="quarter" idx="11"/>
          </p:nvPr>
        </p:nvPicPr>
        <p:blipFill rotWithShape="1">
          <a:blip r:embed="rId2"/>
          <a:srcRect l="4760" r="-413"/>
          <a:stretch/>
        </p:blipFill>
        <p:spPr>
          <a:xfrm>
            <a:off x="2260552" y="953535"/>
            <a:ext cx="7571048" cy="5140890"/>
          </a:xfrm>
        </p:spPr>
      </p:pic>
    </p:spTree>
    <p:extLst>
      <p:ext uri="{BB962C8B-B14F-4D97-AF65-F5344CB8AC3E}">
        <p14:creationId xmlns:p14="http://schemas.microsoft.com/office/powerpoint/2010/main" val="221110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94C7B40-1F62-4B53-9A84-ED1CEF50CCD1}"/>
              </a:ext>
            </a:extLst>
          </p:cNvPr>
          <p:cNvSpPr>
            <a:spLocks noGrp="1"/>
          </p:cNvSpPr>
          <p:nvPr>
            <p:ph type="title"/>
          </p:nvPr>
        </p:nvSpPr>
        <p:spPr/>
        <p:txBody>
          <a:bodyPr/>
          <a:lstStyle/>
          <a:p>
            <a:r>
              <a:rPr lang="en-US" dirty="0"/>
              <a:t>Role of Accounting in Business</a:t>
            </a:r>
          </a:p>
        </p:txBody>
      </p:sp>
      <p:sp>
        <p:nvSpPr>
          <p:cNvPr id="9" name="Text Placeholder 8">
            <a:extLst>
              <a:ext uri="{FF2B5EF4-FFF2-40B4-BE49-F238E27FC236}">
                <a16:creationId xmlns:a16="http://schemas.microsoft.com/office/drawing/2014/main" id="{7C894FD7-6E32-43B0-8F4C-AB2807367F2D}"/>
              </a:ext>
            </a:extLst>
          </p:cNvPr>
          <p:cNvSpPr>
            <a:spLocks noGrp="1"/>
          </p:cNvSpPr>
          <p:nvPr>
            <p:ph type="body" sz="quarter" idx="17"/>
          </p:nvPr>
        </p:nvSpPr>
        <p:spPr>
          <a:xfrm>
            <a:off x="743576" y="1638300"/>
            <a:ext cx="10711543" cy="3186918"/>
          </a:xfrm>
        </p:spPr>
        <p:txBody>
          <a:bodyPr>
            <a:normAutofit/>
          </a:bodyPr>
          <a:lstStyle/>
          <a:p>
            <a:r>
              <a:rPr lang="en-US" b="1" dirty="0"/>
              <a:t>Accounting </a:t>
            </a:r>
            <a:r>
              <a:rPr lang="en-US" dirty="0"/>
              <a:t>can be defined as an information system that provides reports to users about the economic activities and condition of a business </a:t>
            </a:r>
          </a:p>
          <a:p>
            <a:pPr marL="635000" lvl="1" indent="-292100"/>
            <a:r>
              <a:rPr lang="en-US" dirty="0"/>
              <a:t>The process by which accounting provides information to users is as follows:</a:t>
            </a:r>
          </a:p>
          <a:p>
            <a:pPr lvl="2">
              <a:lnSpc>
                <a:spcPct val="100000"/>
              </a:lnSpc>
              <a:defRPr/>
            </a:pPr>
            <a:r>
              <a:rPr lang="en-US" dirty="0"/>
              <a:t>Identify users</a:t>
            </a:r>
          </a:p>
          <a:p>
            <a:pPr lvl="2">
              <a:lnSpc>
                <a:spcPct val="100000"/>
              </a:lnSpc>
              <a:defRPr/>
            </a:pPr>
            <a:r>
              <a:rPr lang="en-US" dirty="0"/>
              <a:t>Assess users’ information needs</a:t>
            </a:r>
          </a:p>
          <a:p>
            <a:pPr lvl="2">
              <a:lnSpc>
                <a:spcPct val="100000"/>
              </a:lnSpc>
              <a:defRPr/>
            </a:pPr>
            <a:r>
              <a:rPr lang="en-US" dirty="0"/>
              <a:t>Design the accounting information system to meet users’ needs</a:t>
            </a:r>
          </a:p>
          <a:p>
            <a:pPr lvl="2">
              <a:lnSpc>
                <a:spcPct val="100000"/>
              </a:lnSpc>
              <a:defRPr/>
            </a:pPr>
            <a:r>
              <a:rPr lang="en-US" dirty="0"/>
              <a:t>Record economic data about business activities and events</a:t>
            </a:r>
          </a:p>
          <a:p>
            <a:pPr lvl="2">
              <a:lnSpc>
                <a:spcPct val="100000"/>
              </a:lnSpc>
              <a:defRPr/>
            </a:pPr>
            <a:r>
              <a:rPr lang="en-US" dirty="0"/>
              <a:t>Prepare accounting reports for users</a:t>
            </a:r>
          </a:p>
          <a:p>
            <a:endParaRPr lang="en-US" dirty="0"/>
          </a:p>
        </p:txBody>
      </p:sp>
    </p:spTree>
    <p:extLst>
      <p:ext uri="{BB962C8B-B14F-4D97-AF65-F5344CB8AC3E}">
        <p14:creationId xmlns:p14="http://schemas.microsoft.com/office/powerpoint/2010/main" val="35979006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78CA1-1E1D-44DE-83E5-7602EA2AE95D}"/>
              </a:ext>
            </a:extLst>
          </p:cNvPr>
          <p:cNvSpPr>
            <a:spLocks noGrp="1"/>
          </p:cNvSpPr>
          <p:nvPr>
            <p:ph type="title"/>
          </p:nvPr>
        </p:nvSpPr>
        <p:spPr>
          <a:xfrm>
            <a:off x="838200" y="365126"/>
            <a:ext cx="10515600" cy="508000"/>
          </a:xfrm>
        </p:spPr>
        <p:txBody>
          <a:bodyPr/>
          <a:lstStyle/>
          <a:p>
            <a:r>
              <a:rPr lang="en-US" dirty="0"/>
              <a:t>Financial Statements for NetSolutions </a:t>
            </a:r>
            <a:r>
              <a:rPr lang="en-US" sz="2000" dirty="0"/>
              <a:t>(3 of 3)</a:t>
            </a:r>
            <a:endParaRPr lang="en-US" dirty="0"/>
          </a:p>
        </p:txBody>
      </p:sp>
      <p:pic>
        <p:nvPicPr>
          <p:cNvPr id="6" name="Picture Placeholder 5" descr="A balance sheet is shown for NetSolutions for November 30, 2 0 Y 3. The balance sheet is in the account form, with the Assets section on the left side and the Liabilities and Owner’s Equity sections on the right side. The Assets section lists the following: Cash, $5,900, is highlighted; Supplies, 550; and Land, 20,000. A single rule appears below 20,000. Total assets are $26,450, and a double rule underscores this number. The Liabilities section shows Accounts payable in the amount of $400. Below the Liabilities section is the Owner’s Equity section, which lists Chris Clark, capital in the amount of 26,050. The number is highlighted, and a single rule appears below it. Total liabilities and owner’s equity are $26,450, and a double rule underscores this number. An arrow runs from the highlighted Cash amount of $5,900 in the Assets section to the highlighted Cash balance, November 30, 2 0 Y 3 amount of $5,900 in the statement of cash flows below.&#10;&#10;A statement of cash flows for NetSolutions for the month ended November 30, 2 0 Y 3, is shown. Under Cash flows from (used for) operating activities:, Cash received from customers is $7,500, which is shown in the first amount column. Cash paid for expenses and to creditors is (4,600), which is shown in parentheses and in the first amount column. A single rule underlines this number. Net cash flows from operating activities is $2,900, which is shown in the second amount column. Under Cash flows from (used for) investing activities:, Cash paid for acquisition of land is (20,000), which is shown in parentheses and in the second amount column. Under Cash flows from (used for) financing activities:, Cash received from owner’s investment is $25,000, which is shown in the first amount column. Cash withdrawal by owner is (2,000), which is shown in parentheses and in the first amount column. A single rule underlines this number. Net cash flows from financing activities is 23,000, which is shown in the second amount column. A single rule underlines this number. Net increase in cash is $5,900, which is shown in the second amount column. Cash balance, November 1, 2 0 Y 3 is 0, which is shown in the second amount column. A single rule underlines this number. Cash balance, November 30, 2 0 Y 3 is $5,900 and is highlighted and shown in the second amount column. A double rule underlines this number.&#10;">
            <a:extLst>
              <a:ext uri="{FF2B5EF4-FFF2-40B4-BE49-F238E27FC236}">
                <a16:creationId xmlns:a16="http://schemas.microsoft.com/office/drawing/2014/main" id="{D929A22C-2E9F-4BBB-B2DC-7E9A0FC0B2B9}"/>
              </a:ext>
            </a:extLst>
          </p:cNvPr>
          <p:cNvPicPr>
            <a:picLocks noGrp="1" noChangeAspect="1"/>
          </p:cNvPicPr>
          <p:nvPr>
            <p:ph type="pic" sz="quarter" idx="11"/>
          </p:nvPr>
        </p:nvPicPr>
        <p:blipFill rotWithShape="1">
          <a:blip r:embed="rId2"/>
          <a:srcRect l="257" r="-954"/>
          <a:stretch/>
        </p:blipFill>
        <p:spPr>
          <a:xfrm>
            <a:off x="2756126" y="913529"/>
            <a:ext cx="6343416" cy="5252429"/>
          </a:xfrm>
        </p:spPr>
      </p:pic>
    </p:spTree>
    <p:extLst>
      <p:ext uri="{BB962C8B-B14F-4D97-AF65-F5344CB8AC3E}">
        <p14:creationId xmlns:p14="http://schemas.microsoft.com/office/powerpoint/2010/main" val="2145598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A3D2A4-1BCA-41E0-BF3C-18F78D595FCB}"/>
              </a:ext>
            </a:extLst>
          </p:cNvPr>
          <p:cNvSpPr>
            <a:spLocks noGrp="1"/>
          </p:cNvSpPr>
          <p:nvPr>
            <p:ph type="title"/>
          </p:nvPr>
        </p:nvSpPr>
        <p:spPr/>
        <p:txBody>
          <a:bodyPr/>
          <a:lstStyle/>
          <a:p>
            <a:r>
              <a:rPr lang="en-US" dirty="0"/>
              <a:t>Report Form of Balance Sheet</a:t>
            </a:r>
          </a:p>
        </p:txBody>
      </p:sp>
      <p:pic>
        <p:nvPicPr>
          <p:cNvPr id="3" name="Picture Placeholder 2" descr="Exhibit 9: Report Form of Balance Sheet &#10;&#10;A report form of the balance sheet for NetSolutions is shown for November 30, 2 0 Y 3. A three-line heading is centered and includes: NetSolutions (first line); Balance Sheet (second line); and November 30, 2 0 Y 3 (third line). The Assets section is listed first, followed by the Liabilities, and then Owner’s Equity sections below. The subheading “Assets” is centered and includes: Cash, $5,900; Supplies, 550; and Land, 20,000. A single rule appears below 20,000. This is followed by Total assets, $26,450; a double rule underscores this amount. The subheading “Liabilities” is centered below the Assets section and shows Accounts payable in the amount of $400. Below the Liabilities section is the Owner’s Equity section, which lists Chris Clark, capital in the amount of 26,050. A single rule appears below this number. Total liabilities and owner’s equity follows in the amount of $26,450; a double rule underscores this number.">
            <a:extLst>
              <a:ext uri="{FF2B5EF4-FFF2-40B4-BE49-F238E27FC236}">
                <a16:creationId xmlns:a16="http://schemas.microsoft.com/office/drawing/2014/main" id="{5C6E2167-D6B9-43C2-B7E1-100299962F21}"/>
              </a:ext>
            </a:extLst>
          </p:cNvPr>
          <p:cNvPicPr>
            <a:picLocks noGrp="1" noChangeAspect="1"/>
          </p:cNvPicPr>
          <p:nvPr>
            <p:ph type="pic" sz="quarter" idx="11"/>
          </p:nvPr>
        </p:nvPicPr>
        <p:blipFill rotWithShape="1">
          <a:blip r:embed="rId3"/>
          <a:srcRect l="-289" t="943" r="365" b="1811"/>
          <a:stretch/>
        </p:blipFill>
        <p:spPr>
          <a:xfrm>
            <a:off x="1503310" y="1315509"/>
            <a:ext cx="8764466" cy="4074591"/>
          </a:xfrm>
          <a:prstGeom prst="rect">
            <a:avLst/>
          </a:prstGeom>
        </p:spPr>
      </p:pic>
    </p:spTree>
    <p:extLst>
      <p:ext uri="{BB962C8B-B14F-4D97-AF65-F5344CB8AC3E}">
        <p14:creationId xmlns:p14="http://schemas.microsoft.com/office/powerpoint/2010/main" val="7507195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7DC8-5D37-4F4D-B388-C3868972ED21}"/>
              </a:ext>
            </a:extLst>
          </p:cNvPr>
          <p:cNvSpPr>
            <a:spLocks noGrp="1"/>
          </p:cNvSpPr>
          <p:nvPr>
            <p:ph type="title"/>
          </p:nvPr>
        </p:nvSpPr>
        <p:spPr/>
        <p:txBody>
          <a:bodyPr/>
          <a:lstStyle/>
          <a:p>
            <a:r>
              <a:rPr lang="en-US" dirty="0"/>
              <a:t>Financial Statement Interrelationships</a:t>
            </a:r>
          </a:p>
        </p:txBody>
      </p:sp>
      <p:pic>
        <p:nvPicPr>
          <p:cNvPr id="4" name="Picture Placeholder 3" descr="This table shows the interrelationships of the financial statements.&#10;&#10;Row 1: Financial Statements: Income statement and statement of owner's equity. Interrelationship: Net income or net loss reported on the income statement is also reported on the statement of owner's equity as either an addition (net income) to or deduction (net loss) from the beginning owner's equity and any additional investments by the owner during the period. NetSolutions Example (Exhibit 8): NetSolutions' net income of $3,050 for November is added to Chris Clark's investment of $25,000 on the statement of owner's equity.&#10;&#10;Row 2: Financial Statements: Statement of owner's equity and balance sheet. Interrelationship: Owner's capital at the end of the period reported on the statement of owner's equity is also reported on the balance sheet as owner's capital. NetSolutions Example (Exhibit 8): Chris Clark, Capital of $26.050 as of November 30, 20Y3, on the statement of owner's equity also appears on the November 30, 20Y3, balance sheet as Chris Clark, Capital.&#10;&#10;Row 3: Financial Statements: Balance sheet and statement of cash flows. Interrelationship: The cash reported on the balance sheet is also reported as the end-of-period cash on the statement of cash flows. NetSolutions Example (Exhibit 8): Cash of $5,900 reported on the balance sheet as of November 30, 20Y3, is also reported on the November statement of cash flows as the end-of-period cash.">
            <a:extLst>
              <a:ext uri="{FF2B5EF4-FFF2-40B4-BE49-F238E27FC236}">
                <a16:creationId xmlns:a16="http://schemas.microsoft.com/office/drawing/2014/main" id="{B4A9B87D-8A2D-455E-964A-37CD36E0D295}"/>
              </a:ext>
            </a:extLst>
          </p:cNvPr>
          <p:cNvPicPr>
            <a:picLocks noGrp="1" noChangeAspect="1"/>
          </p:cNvPicPr>
          <p:nvPr>
            <p:ph type="pic" sz="quarter" idx="11"/>
          </p:nvPr>
        </p:nvPicPr>
        <p:blipFill rotWithShape="1">
          <a:blip r:embed="rId2"/>
          <a:srcRect l="907" t="-121" r="1275" b="1580"/>
          <a:stretch/>
        </p:blipFill>
        <p:spPr>
          <a:xfrm>
            <a:off x="2227582" y="1118160"/>
            <a:ext cx="7538750" cy="4932513"/>
          </a:xfrm>
          <a:prstGeom prst="rect">
            <a:avLst/>
          </a:prstGeom>
        </p:spPr>
      </p:pic>
    </p:spTree>
    <p:extLst>
      <p:ext uri="{BB962C8B-B14F-4D97-AF65-F5344CB8AC3E}">
        <p14:creationId xmlns:p14="http://schemas.microsoft.com/office/powerpoint/2010/main" val="628029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D46179-F046-4514-848A-14F8970A2C50}"/>
              </a:ext>
            </a:extLst>
          </p:cNvPr>
          <p:cNvSpPr>
            <a:spLocks noGrp="1"/>
          </p:cNvSpPr>
          <p:nvPr>
            <p:ph type="title"/>
          </p:nvPr>
        </p:nvSpPr>
        <p:spPr/>
        <p:txBody>
          <a:bodyPr/>
          <a:lstStyle/>
          <a:p>
            <a:r>
              <a:rPr lang="en-US" dirty="0"/>
              <a:t>Financial Analysis and Interpretation:</a:t>
            </a:r>
            <a:br>
              <a:rPr lang="en-US" dirty="0"/>
            </a:br>
            <a:r>
              <a:rPr lang="en-US" dirty="0"/>
              <a:t>Ratio of Liabilities to Owner’s Equity </a:t>
            </a:r>
            <a:r>
              <a:rPr lang="en-US" sz="2000" dirty="0"/>
              <a:t>(1 of 2)</a:t>
            </a:r>
          </a:p>
        </p:txBody>
      </p:sp>
      <p:sp>
        <p:nvSpPr>
          <p:cNvPr id="8" name="Content Placeholder 7">
            <a:extLst>
              <a:ext uri="{FF2B5EF4-FFF2-40B4-BE49-F238E27FC236}">
                <a16:creationId xmlns:a16="http://schemas.microsoft.com/office/drawing/2014/main" id="{58BDCD41-A7C7-416A-A284-4E926546F5F5}"/>
              </a:ext>
            </a:extLst>
          </p:cNvPr>
          <p:cNvSpPr>
            <a:spLocks noGrp="1"/>
          </p:cNvSpPr>
          <p:nvPr>
            <p:ph sz="quarter" idx="11"/>
          </p:nvPr>
        </p:nvSpPr>
        <p:spPr>
          <a:xfrm>
            <a:off x="747514" y="1638300"/>
            <a:ext cx="10515600" cy="1284514"/>
          </a:xfrm>
        </p:spPr>
        <p:txBody>
          <a:bodyPr/>
          <a:lstStyle/>
          <a:p>
            <a:pPr marL="342900" indent="-342900">
              <a:buClr>
                <a:srgbClr val="004A78"/>
              </a:buClr>
              <a:buFont typeface="Arial" charset="0"/>
              <a:buChar char="•"/>
            </a:pPr>
            <a:r>
              <a:rPr lang="en-US" sz="2400" dirty="0">
                <a:solidFill>
                  <a:srgbClr val="004A78"/>
                </a:solidFill>
              </a:rPr>
              <a:t>The </a:t>
            </a:r>
            <a:r>
              <a:rPr lang="en-US" sz="2400" b="1" dirty="0">
                <a:solidFill>
                  <a:srgbClr val="004A78"/>
                </a:solidFill>
              </a:rPr>
              <a:t>ratio of liabilities to owner’s equity</a:t>
            </a:r>
            <a:r>
              <a:rPr lang="en-US" sz="2400" dirty="0">
                <a:solidFill>
                  <a:srgbClr val="004A78"/>
                </a:solidFill>
              </a:rPr>
              <a:t> is useful in analyzing the ability of a company to pay its creditors.</a:t>
            </a:r>
          </a:p>
          <a:p>
            <a:pPr marL="342900" indent="-342900">
              <a:buClr>
                <a:srgbClr val="004A78"/>
              </a:buClr>
              <a:buFont typeface="Arial" charset="0"/>
              <a:buChar char="•"/>
            </a:pPr>
            <a:r>
              <a:rPr lang="en-US" sz="2400" dirty="0">
                <a:solidFill>
                  <a:srgbClr val="004A78"/>
                </a:solidFill>
              </a:rPr>
              <a:t>The ratio of liabilities to owner’s equity is computed as follows:</a:t>
            </a:r>
          </a:p>
          <a:p>
            <a:endParaRPr lang="en-US" dirty="0"/>
          </a:p>
        </p:txBody>
      </p:sp>
      <p:pic>
        <p:nvPicPr>
          <p:cNvPr id="5" name="Picture Placeholder 4" descr="Ratio of liabilities to owner's equity equation&#10;&#10;The equation for computing the ratio of liabilities to owner's equity is shown: Total Liabilities is divided by Total Owner's Equity (or Total Stockholders' Equity). The formula is shown in fraction form, with Total Liabilities as the numerator and Total Owner's Equity (or Total Stockholder's Equity) as the denominator. ">
            <a:extLst>
              <a:ext uri="{FF2B5EF4-FFF2-40B4-BE49-F238E27FC236}">
                <a16:creationId xmlns:a16="http://schemas.microsoft.com/office/drawing/2014/main" id="{4B0DD1C5-EC91-47E9-96BF-97822A5F89E2}"/>
              </a:ext>
            </a:extLst>
          </p:cNvPr>
          <p:cNvPicPr>
            <a:picLocks noGrp="1" noChangeAspect="1"/>
          </p:cNvPicPr>
          <p:nvPr>
            <p:ph type="pic" sz="quarter" idx="12"/>
          </p:nvPr>
        </p:nvPicPr>
        <p:blipFill rotWithShape="1">
          <a:blip r:embed="rId3"/>
          <a:srcRect t="-2651" b="-3235"/>
          <a:stretch/>
        </p:blipFill>
        <p:spPr>
          <a:xfrm>
            <a:off x="1557909" y="3333542"/>
            <a:ext cx="7900525" cy="895558"/>
          </a:xfrm>
        </p:spPr>
      </p:pic>
    </p:spTree>
    <p:extLst>
      <p:ext uri="{BB962C8B-B14F-4D97-AF65-F5344CB8AC3E}">
        <p14:creationId xmlns:p14="http://schemas.microsoft.com/office/powerpoint/2010/main" val="2636268739"/>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0956C-1A02-40D5-9540-1941FCE4A96B}"/>
              </a:ext>
            </a:extLst>
          </p:cNvPr>
          <p:cNvSpPr>
            <a:spLocks noGrp="1"/>
          </p:cNvSpPr>
          <p:nvPr>
            <p:ph type="title"/>
          </p:nvPr>
        </p:nvSpPr>
        <p:spPr/>
        <p:txBody>
          <a:bodyPr/>
          <a:lstStyle/>
          <a:p>
            <a:r>
              <a:rPr lang="en-US" dirty="0"/>
              <a:t>Financial Analysis and Interpretation:</a:t>
            </a:r>
            <a:br>
              <a:rPr lang="en-US" dirty="0"/>
            </a:br>
            <a:r>
              <a:rPr lang="en-US" dirty="0"/>
              <a:t>Ratio of Liabilities to Owner’s Equity </a:t>
            </a:r>
            <a:r>
              <a:rPr lang="en-US" sz="2000" dirty="0"/>
              <a:t>(2 of 2)</a:t>
            </a:r>
            <a:endParaRPr lang="en-US" dirty="0"/>
          </a:p>
        </p:txBody>
      </p:sp>
      <p:sp>
        <p:nvSpPr>
          <p:cNvPr id="3" name="Content Placeholder 2">
            <a:extLst>
              <a:ext uri="{FF2B5EF4-FFF2-40B4-BE49-F238E27FC236}">
                <a16:creationId xmlns:a16="http://schemas.microsoft.com/office/drawing/2014/main" id="{8FF6A4E7-075E-44CB-978F-D436E3E17170}"/>
              </a:ext>
            </a:extLst>
          </p:cNvPr>
          <p:cNvSpPr>
            <a:spLocks noGrp="1"/>
          </p:cNvSpPr>
          <p:nvPr>
            <p:ph sz="quarter" idx="11"/>
          </p:nvPr>
        </p:nvSpPr>
        <p:spPr>
          <a:xfrm>
            <a:off x="747514" y="1638300"/>
            <a:ext cx="10515600" cy="672105"/>
          </a:xfrm>
        </p:spPr>
        <p:txBody>
          <a:bodyPr/>
          <a:lstStyle/>
          <a:p>
            <a:pPr marL="342900" indent="-342900">
              <a:buClr>
                <a:srgbClr val="004A78"/>
              </a:buClr>
              <a:buFont typeface="Arial" charset="0"/>
              <a:buChar char="•"/>
            </a:pPr>
            <a:r>
              <a:rPr lang="en-US" sz="2400" dirty="0">
                <a:solidFill>
                  <a:srgbClr val="004A78"/>
                </a:solidFill>
              </a:rPr>
              <a:t>NetSolutions’ ratio of liabilities to owner’s equity at the end of November is computed as follows:</a:t>
            </a:r>
          </a:p>
          <a:p>
            <a:endParaRPr lang="en-US" dirty="0"/>
          </a:p>
        </p:txBody>
      </p:sp>
      <p:pic>
        <p:nvPicPr>
          <p:cNvPr id="7" name="Picture Placeholder 6" descr="Ratio of liabilities to owner's equity – NetSolutions&#10;&#10;The equation for computing the ratio of liabilities to owner's equity for NetSolutions is shown. $400 is divided by $26,050. The formula is shown in fraction form, with $400 as the numerator and $26,050 as the denominator. This equals 0.015, rounded. ">
            <a:extLst>
              <a:ext uri="{FF2B5EF4-FFF2-40B4-BE49-F238E27FC236}">
                <a16:creationId xmlns:a16="http://schemas.microsoft.com/office/drawing/2014/main" id="{19C32DAE-91CC-4D6F-ACCD-D055AFFF4B62}"/>
              </a:ext>
            </a:extLst>
          </p:cNvPr>
          <p:cNvPicPr>
            <a:picLocks noGrp="1" noChangeAspect="1"/>
          </p:cNvPicPr>
          <p:nvPr>
            <p:ph type="pic" sz="quarter" idx="12"/>
          </p:nvPr>
        </p:nvPicPr>
        <p:blipFill rotWithShape="1">
          <a:blip r:embed="rId2"/>
          <a:srcRect t="-10059" b="-10059"/>
          <a:stretch/>
        </p:blipFill>
        <p:spPr>
          <a:xfrm>
            <a:off x="1688424" y="2625663"/>
            <a:ext cx="7182295" cy="1126570"/>
          </a:xfrm>
        </p:spPr>
      </p:pic>
    </p:spTree>
    <p:extLst>
      <p:ext uri="{BB962C8B-B14F-4D97-AF65-F5344CB8AC3E}">
        <p14:creationId xmlns:p14="http://schemas.microsoft.com/office/powerpoint/2010/main" val="9199395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EF6F74-E345-4911-ABCC-46C51A877951}"/>
              </a:ext>
            </a:extLst>
          </p:cNvPr>
          <p:cNvSpPr>
            <a:spLocks noGrp="1"/>
          </p:cNvSpPr>
          <p:nvPr>
            <p:ph type="title"/>
          </p:nvPr>
        </p:nvSpPr>
        <p:spPr>
          <a:xfrm>
            <a:off x="838200" y="365125"/>
            <a:ext cx="10515600" cy="955030"/>
          </a:xfrm>
        </p:spPr>
        <p:txBody>
          <a:bodyPr/>
          <a:lstStyle/>
          <a:p>
            <a:r>
              <a:rPr lang="en-US" dirty="0"/>
              <a:t>Example Exercise: Ratio of Liabilities to </a:t>
            </a:r>
            <a:br>
              <a:rPr lang="en-US" dirty="0"/>
            </a:br>
            <a:r>
              <a:rPr lang="en-US" dirty="0"/>
              <a:t>Owner’s Equity</a:t>
            </a:r>
            <a:r>
              <a:rPr lang="en-US" sz="3000" dirty="0"/>
              <a:t> </a:t>
            </a:r>
            <a:r>
              <a:rPr lang="en-US" sz="2000" dirty="0"/>
              <a:t>(1 of 2)</a:t>
            </a:r>
            <a:br>
              <a:rPr lang="en-US" sz="2000" dirty="0"/>
            </a:br>
            <a:endParaRPr lang="en-US" sz="2000" dirty="0"/>
          </a:p>
        </p:txBody>
      </p:sp>
      <p:sp>
        <p:nvSpPr>
          <p:cNvPr id="6" name="Content Placeholder 5">
            <a:extLst>
              <a:ext uri="{FF2B5EF4-FFF2-40B4-BE49-F238E27FC236}">
                <a16:creationId xmlns:a16="http://schemas.microsoft.com/office/drawing/2014/main" id="{9AA23FAD-8105-4C46-9EA9-55ACFAE99D31}"/>
              </a:ext>
            </a:extLst>
          </p:cNvPr>
          <p:cNvSpPr>
            <a:spLocks noGrp="1"/>
          </p:cNvSpPr>
          <p:nvPr>
            <p:ph type="body" sz="quarter" idx="17"/>
          </p:nvPr>
        </p:nvSpPr>
        <p:spPr>
          <a:xfrm>
            <a:off x="743576" y="1638300"/>
            <a:ext cx="10711543" cy="672105"/>
          </a:xfrm>
        </p:spPr>
        <p:txBody>
          <a:bodyPr/>
          <a:lstStyle/>
          <a:p>
            <a:pPr>
              <a:buClr>
                <a:srgbClr val="004A78"/>
              </a:buClr>
              <a:buFont typeface="Arial" panose="020B0604020202020204" pitchFamily="34" charset="0"/>
              <a:buChar char="•"/>
            </a:pPr>
            <a:r>
              <a:rPr lang="en-US" sz="2400" dirty="0">
                <a:solidFill>
                  <a:srgbClr val="004A78"/>
                </a:solidFill>
              </a:rPr>
              <a:t>The following data were taken from Hawthorne Company’s balance sheet:</a:t>
            </a:r>
          </a:p>
          <a:p>
            <a:endParaRPr lang="en-US" dirty="0"/>
          </a:p>
        </p:txBody>
      </p:sp>
      <p:pic>
        <p:nvPicPr>
          <p:cNvPr id="10" name="Picture Placeholder 9" descr="Total liabilities: December 31, 20Y5, $120,000. December 31, 20Y4, $105,000.&#10;&#10;Total owner's equity: December 31, 20Y5, 80,000. December 31, 20Y4, 75,000.">
            <a:extLst>
              <a:ext uri="{FF2B5EF4-FFF2-40B4-BE49-F238E27FC236}">
                <a16:creationId xmlns:a16="http://schemas.microsoft.com/office/drawing/2014/main" id="{CD9B0DAE-0302-48CE-81D9-B33F11ECE013}"/>
              </a:ext>
            </a:extLst>
          </p:cNvPr>
          <p:cNvPicPr>
            <a:picLocks noGrp="1" noChangeAspect="1"/>
          </p:cNvPicPr>
          <p:nvPr>
            <p:ph type="pic" sz="quarter" idx="12"/>
          </p:nvPr>
        </p:nvPicPr>
        <p:blipFill rotWithShape="1">
          <a:blip r:embed="rId3"/>
          <a:srcRect l="-475" r="-4058" b="1131"/>
          <a:stretch/>
        </p:blipFill>
        <p:spPr>
          <a:xfrm>
            <a:off x="3259376" y="2727048"/>
            <a:ext cx="5809319" cy="834161"/>
          </a:xfrm>
          <a:prstGeom prst="rect">
            <a:avLst/>
          </a:prstGeom>
        </p:spPr>
      </p:pic>
      <p:sp>
        <p:nvSpPr>
          <p:cNvPr id="8" name="Content Placeholder 7">
            <a:extLst>
              <a:ext uri="{FF2B5EF4-FFF2-40B4-BE49-F238E27FC236}">
                <a16:creationId xmlns:a16="http://schemas.microsoft.com/office/drawing/2014/main" id="{2D115F80-5F24-401C-BD94-53766F666E4B}"/>
              </a:ext>
            </a:extLst>
          </p:cNvPr>
          <p:cNvSpPr>
            <a:spLocks noGrp="1"/>
          </p:cNvSpPr>
          <p:nvPr>
            <p:ph sz="quarter" idx="13"/>
          </p:nvPr>
        </p:nvSpPr>
        <p:spPr>
          <a:xfrm>
            <a:off x="753140" y="3879354"/>
            <a:ext cx="10707624" cy="1019217"/>
          </a:xfrm>
        </p:spPr>
        <p:txBody>
          <a:bodyPr/>
          <a:lstStyle/>
          <a:p>
            <a:pPr marL="1200150" lvl="1" indent="-514350">
              <a:buClr>
                <a:srgbClr val="FF6300"/>
              </a:buClr>
              <a:buFont typeface="+mj-lt"/>
              <a:buAutoNum type="alphaLcPeriod"/>
            </a:pPr>
            <a:r>
              <a:rPr lang="en-US" sz="2000" dirty="0">
                <a:solidFill>
                  <a:srgbClr val="004A78"/>
                </a:solidFill>
              </a:rPr>
              <a:t>Compute the ratio of liabilities to owner’s equity.</a:t>
            </a:r>
          </a:p>
          <a:p>
            <a:pPr marL="1200150" lvl="1" indent="-514350">
              <a:buClr>
                <a:srgbClr val="FF6300"/>
              </a:buClr>
              <a:buFont typeface="+mj-lt"/>
              <a:buAutoNum type="alphaLcPeriod"/>
            </a:pPr>
            <a:r>
              <a:rPr lang="en-US" sz="2000" dirty="0"/>
              <a:t>Has the creditors’ risk increased or decreased from December 31, </a:t>
            </a:r>
            <a:r>
              <a:rPr lang="en-GB" sz="2000" dirty="0"/>
              <a:t>20Y4</a:t>
            </a:r>
            <a:r>
              <a:rPr lang="en-US" sz="2000" dirty="0"/>
              <a:t>, to December 31, </a:t>
            </a:r>
            <a:r>
              <a:rPr lang="en-GB" sz="2000" dirty="0"/>
              <a:t>20Y5</a:t>
            </a:r>
            <a:r>
              <a:rPr lang="en-US" sz="2000" dirty="0"/>
              <a:t>?</a:t>
            </a:r>
          </a:p>
          <a:p>
            <a:endParaRPr lang="en-US" dirty="0"/>
          </a:p>
        </p:txBody>
      </p:sp>
    </p:spTree>
    <p:extLst>
      <p:ext uri="{BB962C8B-B14F-4D97-AF65-F5344CB8AC3E}">
        <p14:creationId xmlns:p14="http://schemas.microsoft.com/office/powerpoint/2010/main" val="10349062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9DDDC3-F231-4A8B-932C-3D7E18300E54}"/>
              </a:ext>
            </a:extLst>
          </p:cNvPr>
          <p:cNvSpPr>
            <a:spLocks noGrp="1"/>
          </p:cNvSpPr>
          <p:nvPr>
            <p:ph type="title"/>
          </p:nvPr>
        </p:nvSpPr>
        <p:spPr>
          <a:xfrm>
            <a:off x="838200" y="365125"/>
            <a:ext cx="10515600" cy="985373"/>
          </a:xfrm>
        </p:spPr>
        <p:txBody>
          <a:bodyPr/>
          <a:lstStyle/>
          <a:p>
            <a:r>
              <a:rPr lang="en-US" dirty="0"/>
              <a:t>Example Exercise: Ratio of Liabilities to </a:t>
            </a:r>
            <a:br>
              <a:rPr lang="en-US" dirty="0"/>
            </a:br>
            <a:r>
              <a:rPr lang="en-US" dirty="0"/>
              <a:t>Owner’s Equity</a:t>
            </a:r>
            <a:r>
              <a:rPr lang="en-US" sz="3000" dirty="0"/>
              <a:t> </a:t>
            </a:r>
            <a:r>
              <a:rPr lang="en-US" sz="2000" dirty="0"/>
              <a:t>(2 of 2)</a:t>
            </a:r>
          </a:p>
        </p:txBody>
      </p:sp>
      <p:pic>
        <p:nvPicPr>
          <p:cNvPr id="5" name="Picture Placeholder 4" descr="The solution to Exercise a is given as follows: Total liabilities, December 31, 20Y5, $120,000. December 31, 20Y4, $105,000. Total owner's equity, December 31, 20Y5, 80,000. December 31, 20Y4, 75,000. Ratio of liabilities to owner's equity, December 31, 20Y5, 1.50, calculated as $120,000 divided by $80,000. December 31, 20Y4, 1.40, calculated as $105,000 divided by $75,000.&#10;&#10;The solution to Exercise b is given as follows: Increased.">
            <a:extLst>
              <a:ext uri="{FF2B5EF4-FFF2-40B4-BE49-F238E27FC236}">
                <a16:creationId xmlns:a16="http://schemas.microsoft.com/office/drawing/2014/main" id="{8BE92D28-DF74-40DA-9C6A-5B217E6EDB51}"/>
              </a:ext>
            </a:extLst>
          </p:cNvPr>
          <p:cNvPicPr>
            <a:picLocks noGrp="1" noChangeAspect="1"/>
          </p:cNvPicPr>
          <p:nvPr>
            <p:ph type="pic" sz="quarter" idx="11"/>
          </p:nvPr>
        </p:nvPicPr>
        <p:blipFill rotWithShape="1">
          <a:blip r:embed="rId3"/>
          <a:srcRect l="-618" t="3074" r="434"/>
          <a:stretch/>
        </p:blipFill>
        <p:spPr>
          <a:xfrm>
            <a:off x="608475" y="2012927"/>
            <a:ext cx="10989565" cy="2742794"/>
          </a:xfrm>
          <a:prstGeom prst="rect">
            <a:avLst/>
          </a:prstGeom>
        </p:spPr>
      </p:pic>
    </p:spTree>
    <p:extLst>
      <p:ext uri="{BB962C8B-B14F-4D97-AF65-F5344CB8AC3E}">
        <p14:creationId xmlns:p14="http://schemas.microsoft.com/office/powerpoint/2010/main" val="689595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5D3A7A-5768-49ED-80C4-BBD5CD975C7B}"/>
              </a:ext>
            </a:extLst>
          </p:cNvPr>
          <p:cNvSpPr>
            <a:spLocks noGrp="1"/>
          </p:cNvSpPr>
          <p:nvPr>
            <p:ph type="title"/>
          </p:nvPr>
        </p:nvSpPr>
        <p:spPr/>
        <p:txBody>
          <a:bodyPr/>
          <a:lstStyle/>
          <a:p>
            <a:r>
              <a:rPr lang="en-US" dirty="0"/>
              <a:t>Accounting as an Information System</a:t>
            </a:r>
          </a:p>
        </p:txBody>
      </p:sp>
      <p:pic>
        <p:nvPicPr>
          <p:cNvPr id="7" name="Picture Placeholder 6" descr="A cycle graph illustrating the process by which accounting provides information to its users is shown.. At the top of the graph is a box labeled 1, Identity Users, for the first step in the process. A line with an arrow on each end connects that line to two rectangular boxes representing the way users of accounting information can be divided into two groups: internal users and external users. Examples of internal users (managers and employees) and external users (investors, creditors, customers, government) are illustrated in each box. &#10;These two boxes are connected by a line between them that connects four additional boxes arranged in the cycle graph. These boxes are labeled two through five, with arrows drawn from each box to the next to represent this process. &#10;The second step in the process is to assess users’ information needs (box 2). The third step in the process is to design an accounting system (box 3). The fourth step in the process is to record economic data (box 4). The fifth and final step in the process is to prepare accounting reports (box 5).&#10;">
            <a:extLst>
              <a:ext uri="{FF2B5EF4-FFF2-40B4-BE49-F238E27FC236}">
                <a16:creationId xmlns:a16="http://schemas.microsoft.com/office/drawing/2014/main" id="{9141B226-E95B-472E-8BC2-B0003CE564E5}"/>
              </a:ext>
            </a:extLst>
          </p:cNvPr>
          <p:cNvPicPr>
            <a:picLocks noGrp="1" noChangeAspect="1"/>
          </p:cNvPicPr>
          <p:nvPr>
            <p:ph type="pic" sz="quarter" idx="11"/>
          </p:nvPr>
        </p:nvPicPr>
        <p:blipFill rotWithShape="1">
          <a:blip r:embed="rId2"/>
          <a:srcRect l="-1382" r="-3174"/>
          <a:stretch/>
        </p:blipFill>
        <p:spPr>
          <a:xfrm>
            <a:off x="3875336" y="926280"/>
            <a:ext cx="4248825" cy="5200024"/>
          </a:xfrm>
          <a:prstGeom prst="rect">
            <a:avLst/>
          </a:prstGeom>
        </p:spPr>
      </p:pic>
    </p:spTree>
    <p:extLst>
      <p:ext uri="{BB962C8B-B14F-4D97-AF65-F5344CB8AC3E}">
        <p14:creationId xmlns:p14="http://schemas.microsoft.com/office/powerpoint/2010/main" val="3359098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92B758-0D1D-4BA8-84BC-3AECBD6AF099}"/>
              </a:ext>
            </a:extLst>
          </p:cNvPr>
          <p:cNvSpPr>
            <a:spLocks noGrp="1"/>
          </p:cNvSpPr>
          <p:nvPr>
            <p:ph type="title"/>
          </p:nvPr>
        </p:nvSpPr>
        <p:spPr/>
        <p:txBody>
          <a:bodyPr/>
          <a:lstStyle/>
          <a:p>
            <a:r>
              <a:rPr lang="en-US" dirty="0"/>
              <a:t>Managerial Accounting</a:t>
            </a:r>
          </a:p>
        </p:txBody>
      </p:sp>
      <p:sp>
        <p:nvSpPr>
          <p:cNvPr id="5" name="Text Placeholder 4">
            <a:extLst>
              <a:ext uri="{FF2B5EF4-FFF2-40B4-BE49-F238E27FC236}">
                <a16:creationId xmlns:a16="http://schemas.microsoft.com/office/drawing/2014/main" id="{04558D22-9258-40AA-B29E-FD343F449EDE}"/>
              </a:ext>
            </a:extLst>
          </p:cNvPr>
          <p:cNvSpPr>
            <a:spLocks noGrp="1"/>
          </p:cNvSpPr>
          <p:nvPr>
            <p:ph type="body" sz="quarter" idx="17"/>
          </p:nvPr>
        </p:nvSpPr>
        <p:spPr>
          <a:xfrm>
            <a:off x="743576" y="1638300"/>
            <a:ext cx="10711543" cy="1790700"/>
          </a:xfrm>
        </p:spPr>
        <p:txBody>
          <a:bodyPr/>
          <a:lstStyle/>
          <a:p>
            <a:pPr fontAlgn="auto">
              <a:defRPr/>
            </a:pPr>
            <a:r>
              <a:rPr lang="en-US" dirty="0"/>
              <a:t>The area of accounting that provides internal users with information is called </a:t>
            </a:r>
            <a:r>
              <a:rPr lang="en-US" b="1" dirty="0"/>
              <a:t>managerial accounting</a:t>
            </a:r>
            <a:r>
              <a:rPr lang="en-US" dirty="0"/>
              <a:t>, or </a:t>
            </a:r>
            <a:r>
              <a:rPr lang="en-US" b="1" dirty="0"/>
              <a:t>management accounting</a:t>
            </a:r>
            <a:r>
              <a:rPr lang="en-US" dirty="0"/>
              <a:t>.</a:t>
            </a:r>
          </a:p>
          <a:p>
            <a:pPr fontAlgn="auto">
              <a:defRPr/>
            </a:pPr>
            <a:r>
              <a:rPr lang="en-US" dirty="0"/>
              <a:t>Managerial accountants employed by a business are employed in </a:t>
            </a:r>
            <a:r>
              <a:rPr lang="en-US" b="1" dirty="0"/>
              <a:t>private accounting</a:t>
            </a:r>
            <a:endParaRPr lang="en-US" dirty="0"/>
          </a:p>
          <a:p>
            <a:pPr marL="0" indent="0">
              <a:buNone/>
            </a:pPr>
            <a:endParaRPr lang="en-US" dirty="0"/>
          </a:p>
        </p:txBody>
      </p:sp>
    </p:spTree>
    <p:extLst>
      <p:ext uri="{BB962C8B-B14F-4D97-AF65-F5344CB8AC3E}">
        <p14:creationId xmlns:p14="http://schemas.microsoft.com/office/powerpoint/2010/main" val="280958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5C61BA-9B0B-4DBC-9E49-EC17123F0D97}"/>
              </a:ext>
            </a:extLst>
          </p:cNvPr>
          <p:cNvSpPr>
            <a:spLocks noGrp="1"/>
          </p:cNvSpPr>
          <p:nvPr>
            <p:ph type="title"/>
          </p:nvPr>
        </p:nvSpPr>
        <p:spPr/>
        <p:txBody>
          <a:bodyPr/>
          <a:lstStyle/>
          <a:p>
            <a:r>
              <a:rPr lang="en-US" dirty="0"/>
              <a:t>Financial Accounting</a:t>
            </a:r>
          </a:p>
        </p:txBody>
      </p:sp>
      <p:sp>
        <p:nvSpPr>
          <p:cNvPr id="5" name="Text Placeholder 4">
            <a:extLst>
              <a:ext uri="{FF2B5EF4-FFF2-40B4-BE49-F238E27FC236}">
                <a16:creationId xmlns:a16="http://schemas.microsoft.com/office/drawing/2014/main" id="{2C34A002-61A2-471B-B8D7-C9EACC5B96D3}"/>
              </a:ext>
            </a:extLst>
          </p:cNvPr>
          <p:cNvSpPr>
            <a:spLocks noGrp="1"/>
          </p:cNvSpPr>
          <p:nvPr>
            <p:ph type="body" sz="quarter" idx="17"/>
          </p:nvPr>
        </p:nvSpPr>
        <p:spPr>
          <a:xfrm>
            <a:off x="743576" y="1638300"/>
            <a:ext cx="10711543" cy="2694549"/>
          </a:xfrm>
        </p:spPr>
        <p:txBody>
          <a:bodyPr/>
          <a:lstStyle/>
          <a:p>
            <a:pPr fontAlgn="auto">
              <a:defRPr/>
            </a:pPr>
            <a:r>
              <a:rPr lang="en-US" dirty="0"/>
              <a:t>The area of accounting that provides external users with information is called </a:t>
            </a:r>
            <a:r>
              <a:rPr lang="en-US" b="1" dirty="0"/>
              <a:t>financial accounting</a:t>
            </a:r>
            <a:r>
              <a:rPr lang="en-US" dirty="0"/>
              <a:t>.</a:t>
            </a:r>
          </a:p>
          <a:p>
            <a:pPr fontAlgn="auto">
              <a:defRPr/>
            </a:pPr>
            <a:r>
              <a:rPr lang="en-US" dirty="0"/>
              <a:t>The objective of financial accounting is to provide relevant and timely information for the decision-making needs of users outside of the business.</a:t>
            </a:r>
          </a:p>
          <a:p>
            <a:pPr fontAlgn="auto">
              <a:defRPr/>
            </a:pPr>
            <a:r>
              <a:rPr lang="en-US" b="1" dirty="0"/>
              <a:t>General-purpose financial statements </a:t>
            </a:r>
            <a:r>
              <a:rPr lang="en-US" dirty="0"/>
              <a:t>are one type of financial accounting report that is distributed to external users.</a:t>
            </a:r>
          </a:p>
          <a:p>
            <a:endParaRPr lang="en-US" dirty="0"/>
          </a:p>
        </p:txBody>
      </p:sp>
    </p:spTree>
    <p:extLst>
      <p:ext uri="{BB962C8B-B14F-4D97-AF65-F5344CB8AC3E}">
        <p14:creationId xmlns:p14="http://schemas.microsoft.com/office/powerpoint/2010/main" val="2099835882"/>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C56E93CCF5E349ABB197824E12C70E" ma:contentTypeVersion="" ma:contentTypeDescription="Create a new document." ma:contentTypeScope="" ma:versionID="3d87337370e1da3450478485981a4f6e">
  <xsd:schema xmlns:xsd="http://www.w3.org/2001/XMLSchema" xmlns:xs="http://www.w3.org/2001/XMLSchema" xmlns:p="http://schemas.microsoft.com/office/2006/metadata/properties" xmlns:ns2="25be6f04-d184-4a5a-ba6e-3624d71d6c8b" xmlns:ns3="85cd1bd9-f432-4f8c-8c64-f52b77cc24c4" targetNamespace="http://schemas.microsoft.com/office/2006/metadata/properties" ma:root="true" ma:fieldsID="41e5d1229c45bd84231e91ba9c320261" ns2:_="" ns3:_="">
    <xsd:import namespace="25be6f04-d184-4a5a-ba6e-3624d71d6c8b"/>
    <xsd:import namespace="85cd1bd9-f432-4f8c-8c64-f52b77cc24c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e6f04-d184-4a5a-ba6e-3624d71d6c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cd1bd9-f432-4f8c-8c64-f52b77cc24c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5cd1bd9-f432-4f8c-8c64-f52b77cc24c4">
      <UserInfo>
        <DisplayName/>
        <AccountId xsi:nil="true"/>
        <AccountType/>
      </UserInfo>
    </SharedWithUsers>
  </documentManagement>
</p:properties>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59BE756C-98E8-41BB-96EC-311A227F48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be6f04-d184-4a5a-ba6e-3624d71d6c8b"/>
    <ds:schemaRef ds:uri="85cd1bd9-f432-4f8c-8c64-f52b77cc24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9BA192-EF86-48DF-982C-2C526A268392}">
  <ds:schemaRefs>
    <ds:schemaRef ds:uri="http://purl.org/dc/elements/1.1/"/>
    <ds:schemaRef ds:uri="http://schemas.microsoft.com/office/2006/metadata/properties"/>
    <ds:schemaRef ds:uri="85cd1bd9-f432-4f8c-8c64-f52b77cc24c4"/>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25be6f04-d184-4a5a-ba6e-3624d71d6c8b"/>
    <ds:schemaRef ds:uri="http://www.w3.org/XML/1998/namespace"/>
    <ds:schemaRef ds:uri="5b47f0fb-e24d-44b9-89a4-ff46b5ce035f"/>
    <ds:schemaRef ds:uri="dbac95d4-689a-4a2b-9845-ea50641fb23b"/>
  </ds:schemaRefs>
</ds:datastoreItem>
</file>

<file path=docProps/app.xml><?xml version="1.0" encoding="utf-8"?>
<Properties xmlns="http://schemas.openxmlformats.org/officeDocument/2006/extended-properties" xmlns:vt="http://schemas.openxmlformats.org/officeDocument/2006/docPropsVTypes">
  <Template/>
  <TotalTime>3047</TotalTime>
  <Words>2783</Words>
  <Application>Microsoft Office PowerPoint</Application>
  <PresentationFormat>Widescreen</PresentationFormat>
  <Paragraphs>234</Paragraphs>
  <Slides>66</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Arial</vt:lpstr>
      <vt:lpstr>Calibri</vt:lpstr>
      <vt:lpstr>Helvetica</vt:lpstr>
      <vt:lpstr>LucidaGrande</vt:lpstr>
      <vt:lpstr>Open Sans</vt:lpstr>
      <vt:lpstr>Summer Font</vt:lpstr>
      <vt:lpstr>Office Theme</vt:lpstr>
      <vt:lpstr>Introduction to Accounting and Business</vt:lpstr>
      <vt:lpstr>Learning Objectives (1 of 2) </vt:lpstr>
      <vt:lpstr>Learning Objectives (2 of 2) </vt:lpstr>
      <vt:lpstr>Meaning of Business</vt:lpstr>
      <vt:lpstr>Types of Businesses</vt:lpstr>
      <vt:lpstr>Role of Accounting in Business</vt:lpstr>
      <vt:lpstr>Accounting as an Information System</vt:lpstr>
      <vt:lpstr>Managerial Accounting</vt:lpstr>
      <vt:lpstr>Financial Accounting</vt:lpstr>
      <vt:lpstr>Role of Ethics in Accounting and Business (1 of 3)</vt:lpstr>
      <vt:lpstr>Accounting and Business Frauds</vt:lpstr>
      <vt:lpstr>Role of Ethics in Accounting and Business (2 of 3)</vt:lpstr>
      <vt:lpstr>Role of Ethics in Accounting and Business (3 of 3)</vt:lpstr>
      <vt:lpstr>Opportunities for Accountants</vt:lpstr>
      <vt:lpstr>Accounting Career Paths and Salaries </vt:lpstr>
      <vt:lpstr>Generally Accepted Accounting Principles (GAAP)</vt:lpstr>
      <vt:lpstr>Business Entity Concept</vt:lpstr>
      <vt:lpstr>Forms of Business Entities</vt:lpstr>
      <vt:lpstr>Time Period Concept (1 of 2)</vt:lpstr>
      <vt:lpstr>Time Period Concept (2 of 2)</vt:lpstr>
      <vt:lpstr>Cost Concept (1 of 3)</vt:lpstr>
      <vt:lpstr>Cost Concept (2 of 3)</vt:lpstr>
      <vt:lpstr>Cost Concept (3 of 3)</vt:lpstr>
      <vt:lpstr>Example Exercise: Cost Concept</vt:lpstr>
      <vt:lpstr>The Accounting Equation (1 of 2)</vt:lpstr>
      <vt:lpstr>The Accounting Equation (2 of 2)</vt:lpstr>
      <vt:lpstr>Example Exercise: Accounting Equation (1 of 2)</vt:lpstr>
      <vt:lpstr>Example Exercise: Accounting Equation (2 of 2)</vt:lpstr>
      <vt:lpstr>Business Transactions and  the Accounting Equation</vt:lpstr>
      <vt:lpstr>Transaction A</vt:lpstr>
      <vt:lpstr>Transaction B</vt:lpstr>
      <vt:lpstr>Transaction C (1 of 2)</vt:lpstr>
      <vt:lpstr>Transaction C (2 of 2)</vt:lpstr>
      <vt:lpstr>Transaction D (1 of 2) </vt:lpstr>
      <vt:lpstr>Transaction D (2 of 2)</vt:lpstr>
      <vt:lpstr>Transaction E</vt:lpstr>
      <vt:lpstr>Transaction F</vt:lpstr>
      <vt:lpstr>Transaction G</vt:lpstr>
      <vt:lpstr>Transaction H</vt:lpstr>
      <vt:lpstr>Summary of Transactions for NetSolutions</vt:lpstr>
      <vt:lpstr>Types of Transactions  Affecting Owner’s Equity</vt:lpstr>
      <vt:lpstr>Example Exercise: Transactions (1 of 2)</vt:lpstr>
      <vt:lpstr>Example Exercise: Transactions (2 of 2)</vt:lpstr>
      <vt:lpstr>Financial Statements</vt:lpstr>
      <vt:lpstr>Financial Statements Order of Preparation</vt:lpstr>
      <vt:lpstr>Income Statement</vt:lpstr>
      <vt:lpstr>Example Exercise: Income Statement (1 of 2)</vt:lpstr>
      <vt:lpstr>Example Exercise: Income Statement (2 of 2)</vt:lpstr>
      <vt:lpstr>Statement of Owner’s Equity</vt:lpstr>
      <vt:lpstr>Example Exercise: Statement of Owner’s Equity</vt:lpstr>
      <vt:lpstr>Balance Sheet</vt:lpstr>
      <vt:lpstr>Example Exercise: Balance Sheet (1 of 2)</vt:lpstr>
      <vt:lpstr>Example Exercise: Balance Sheet (2 of 2)</vt:lpstr>
      <vt:lpstr>Statement of Cash Flows (1 of 2)</vt:lpstr>
      <vt:lpstr>Statement of Cash Flows (2 of 2)</vt:lpstr>
      <vt:lpstr>Example Exercise: Statement of Cash Flows (1 of 2)</vt:lpstr>
      <vt:lpstr>Example Exercise: Statement of Cash Flows (2 of 2)</vt:lpstr>
      <vt:lpstr>Financial Statements for NetSolutions (1 of 3)</vt:lpstr>
      <vt:lpstr>Financial Statements for NetSolutions (2 of 3)</vt:lpstr>
      <vt:lpstr>Financial Statements for NetSolutions (3 of 3)</vt:lpstr>
      <vt:lpstr>Report Form of Balance Sheet</vt:lpstr>
      <vt:lpstr>Financial Statement Interrelationships</vt:lpstr>
      <vt:lpstr>Financial Analysis and Interpretation: Ratio of Liabilities to Owner’s Equity (1 of 2)</vt:lpstr>
      <vt:lpstr>Financial Analysis and Interpretation: Ratio of Liabilities to Owner’s Equity (2 of 2)</vt:lpstr>
      <vt:lpstr>Example Exercise: Ratio of Liabilities to  Owner’s Equity (1 of 2) </vt:lpstr>
      <vt:lpstr>Example Exercise: Ratio of Liabilities to  Owner’s Equity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Suchayita Mukherjee</dc:creator>
  <cp:lastModifiedBy>ansrsource 2</cp:lastModifiedBy>
  <cp:revision>507</cp:revision>
  <cp:lastPrinted>2016-10-03T15:29:39Z</cp:lastPrinted>
  <dcterms:created xsi:type="dcterms:W3CDTF">2019-09-10T09:14:46Z</dcterms:created>
  <dcterms:modified xsi:type="dcterms:W3CDTF">2020-10-08T13:42:20Z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0x010100D5C56E93CCF5E349ABB197824E12C70E</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ies>
</file>