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5"/>
  </p:notesMasterIdLst>
  <p:handoutMasterIdLst>
    <p:handoutMasterId r:id="rId96"/>
  </p:handoutMasterIdLst>
  <p:sldIdLst>
    <p:sldId id="389" r:id="rId5"/>
    <p:sldId id="266" r:id="rId6"/>
    <p:sldId id="383" r:id="rId7"/>
    <p:sldId id="373" r:id="rId8"/>
    <p:sldId id="268" r:id="rId9"/>
    <p:sldId id="281" r:id="rId10"/>
    <p:sldId id="282" r:id="rId11"/>
    <p:sldId id="283" r:id="rId12"/>
    <p:sldId id="284" r:id="rId13"/>
    <p:sldId id="270" r:id="rId14"/>
    <p:sldId id="285" r:id="rId15"/>
    <p:sldId id="275" r:id="rId16"/>
    <p:sldId id="276" r:id="rId17"/>
    <p:sldId id="277" r:id="rId18"/>
    <p:sldId id="278" r:id="rId19"/>
    <p:sldId id="279" r:id="rId20"/>
    <p:sldId id="280" r:id="rId21"/>
    <p:sldId id="287" r:id="rId22"/>
    <p:sldId id="288" r:id="rId23"/>
    <p:sldId id="386" r:id="rId24"/>
    <p:sldId id="289" r:id="rId25"/>
    <p:sldId id="290" r:id="rId26"/>
    <p:sldId id="291" r:id="rId27"/>
    <p:sldId id="371" r:id="rId28"/>
    <p:sldId id="292" r:id="rId29"/>
    <p:sldId id="293" r:id="rId30"/>
    <p:sldId id="294" r:id="rId31"/>
    <p:sldId id="295" r:id="rId32"/>
    <p:sldId id="367"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68" r:id="rId50"/>
    <p:sldId id="314" r:id="rId51"/>
    <p:sldId id="38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 id="329" r:id="rId66"/>
    <p:sldId id="330" r:id="rId67"/>
    <p:sldId id="331" r:id="rId68"/>
    <p:sldId id="332" r:id="rId69"/>
    <p:sldId id="333" r:id="rId70"/>
    <p:sldId id="334" r:id="rId71"/>
    <p:sldId id="335" r:id="rId72"/>
    <p:sldId id="336" r:id="rId73"/>
    <p:sldId id="337" r:id="rId74"/>
    <p:sldId id="338" r:id="rId75"/>
    <p:sldId id="339" r:id="rId76"/>
    <p:sldId id="340" r:id="rId77"/>
    <p:sldId id="341" r:id="rId78"/>
    <p:sldId id="342" r:id="rId79"/>
    <p:sldId id="343" r:id="rId80"/>
    <p:sldId id="388" r:id="rId81"/>
    <p:sldId id="345" r:id="rId82"/>
    <p:sldId id="346" r:id="rId83"/>
    <p:sldId id="347" r:id="rId84"/>
    <p:sldId id="348" r:id="rId85"/>
    <p:sldId id="350" r:id="rId86"/>
    <p:sldId id="362" r:id="rId87"/>
    <p:sldId id="369" r:id="rId88"/>
    <p:sldId id="353" r:id="rId89"/>
    <p:sldId id="370" r:id="rId90"/>
    <p:sldId id="354" r:id="rId91"/>
    <p:sldId id="356" r:id="rId92"/>
    <p:sldId id="357" r:id="rId93"/>
    <p:sldId id="358" r:id="rId9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521415D9-36F7-43E2-AB2F-B90AF26B5E84}">
      <p14:sectionLst xmlns:p14="http://schemas.microsoft.com/office/powerpoint/2010/main">
        <p14:section name="Introduction" id="{9A1FF819-679E-44ED-BD39-DB8E5C78545C}">
          <p14:sldIdLst>
            <p14:sldId id="389"/>
            <p14:sldId id="266"/>
            <p14:sldId id="383"/>
            <p14:sldId id="373"/>
            <p14:sldId id="268"/>
            <p14:sldId id="281"/>
            <p14:sldId id="282"/>
            <p14:sldId id="283"/>
            <p14:sldId id="284"/>
            <p14:sldId id="270"/>
            <p14:sldId id="285"/>
            <p14:sldId id="275"/>
            <p14:sldId id="276"/>
            <p14:sldId id="277"/>
            <p14:sldId id="278"/>
            <p14:sldId id="279"/>
            <p14:sldId id="280"/>
            <p14:sldId id="287"/>
            <p14:sldId id="288"/>
            <p14:sldId id="386"/>
            <p14:sldId id="289"/>
            <p14:sldId id="290"/>
            <p14:sldId id="291"/>
            <p14:sldId id="371"/>
            <p14:sldId id="292"/>
            <p14:sldId id="293"/>
            <p14:sldId id="294"/>
            <p14:sldId id="295"/>
            <p14:sldId id="367"/>
            <p14:sldId id="297"/>
            <p14:sldId id="298"/>
            <p14:sldId id="299"/>
            <p14:sldId id="300"/>
            <p14:sldId id="301"/>
            <p14:sldId id="302"/>
            <p14:sldId id="303"/>
            <p14:sldId id="304"/>
            <p14:sldId id="305"/>
            <p14:sldId id="306"/>
            <p14:sldId id="307"/>
            <p14:sldId id="308"/>
            <p14:sldId id="309"/>
            <p14:sldId id="310"/>
            <p14:sldId id="311"/>
            <p14:sldId id="312"/>
            <p14:sldId id="368"/>
            <p14:sldId id="314"/>
            <p14:sldId id="385"/>
            <p14:sldId id="316"/>
            <p14:sldId id="317"/>
            <p14:sldId id="318"/>
            <p14:sldId id="319"/>
            <p14:sldId id="320"/>
            <p14:sldId id="321"/>
            <p14:sldId id="322"/>
            <p14:sldId id="323"/>
            <p14:sldId id="324"/>
            <p14:sldId id="325"/>
            <p14:sldId id="326"/>
            <p14:sldId id="327"/>
            <p14:sldId id="328"/>
            <p14:sldId id="329"/>
            <p14:sldId id="330"/>
            <p14:sldId id="331"/>
            <p14:sldId id="332"/>
            <p14:sldId id="333"/>
            <p14:sldId id="334"/>
            <p14:sldId id="335"/>
            <p14:sldId id="336"/>
            <p14:sldId id="337"/>
            <p14:sldId id="338"/>
            <p14:sldId id="339"/>
            <p14:sldId id="340"/>
            <p14:sldId id="341"/>
            <p14:sldId id="342"/>
            <p14:sldId id="343"/>
            <p14:sldId id="388"/>
            <p14:sldId id="345"/>
            <p14:sldId id="346"/>
            <p14:sldId id="347"/>
            <p14:sldId id="348"/>
            <p14:sldId id="350"/>
            <p14:sldId id="362"/>
            <p14:sldId id="369"/>
            <p14:sldId id="353"/>
            <p14:sldId id="370"/>
            <p14:sldId id="354"/>
            <p14:sldId id="356"/>
            <p14:sldId id="357"/>
            <p14:sldId id="358"/>
          </p14:sldIdLst>
        </p14:section>
      </p14:sectionLst>
    </p:ext>
    <p:ext uri="{EFAFB233-063F-42B5-8137-9DF3F51BA10A}">
      <p15:sldGuideLst xmlns:p15="http://schemas.microsoft.com/office/powerpoint/2012/main">
        <p15:guide id="1" orient="horz" pos="2136"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iola, Courtney A" initials="TCA" lastIdx="1" clrIdx="0">
    <p:extLst>
      <p:ext uri="{19B8F6BF-5375-455C-9EA6-DF929625EA0E}">
        <p15:presenceInfo xmlns:p15="http://schemas.microsoft.com/office/powerpoint/2012/main" userId="S-1-5-21-4027829005-1107895287-290554039-156439" providerId="AD"/>
      </p:ext>
    </p:extLst>
  </p:cmAuthor>
  <p:cmAuthor id="2" name="ansrsource" initials="ansr" lastIdx="19" clrIdx="1">
    <p:extLst>
      <p:ext uri="{19B8F6BF-5375-455C-9EA6-DF929625EA0E}">
        <p15:presenceInfo xmlns:p15="http://schemas.microsoft.com/office/powerpoint/2012/main" userId="ansrsource" providerId="None"/>
      </p:ext>
    </p:extLst>
  </p:cmAuthor>
  <p:cmAuthor id="3" name="Bowdler, Diane" initials="BD" lastIdx="4" clrIdx="2">
    <p:extLst>
      <p:ext uri="{19B8F6BF-5375-455C-9EA6-DF929625EA0E}">
        <p15:presenceInfo xmlns:p15="http://schemas.microsoft.com/office/powerpoint/2012/main" userId="S::Diane.Bowdler@cengage.com::4844c4c9-0293-48ae-805c-846689e00fa0" providerId="AD"/>
      </p:ext>
    </p:extLst>
  </p:cmAuthor>
  <p:cmAuthor id="4" name="Luann" initials="L" lastIdx="17" clrIdx="3">
    <p:extLst>
      <p:ext uri="{19B8F6BF-5375-455C-9EA6-DF929625EA0E}">
        <p15:presenceInfo xmlns:p15="http://schemas.microsoft.com/office/powerpoint/2012/main" userId="Luan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7A0F5"/>
    <a:srgbClr val="000000"/>
    <a:srgbClr val="BA9A6C"/>
    <a:srgbClr val="F0E8DA"/>
    <a:srgbClr val="004A78"/>
    <a:srgbClr val="006298"/>
    <a:srgbClr val="FF6300"/>
    <a:srgbClr val="E9255F"/>
    <a:srgbClr val="0098D4"/>
    <a:srgbClr val="00B8E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03" autoAdjust="0"/>
    <p:restoredTop sz="93135" autoAdjust="0"/>
  </p:normalViewPr>
  <p:slideViewPr>
    <p:cSldViewPr snapToGrid="0" snapToObjects="1">
      <p:cViewPr varScale="1">
        <p:scale>
          <a:sx n="48" d="100"/>
          <a:sy n="48" d="100"/>
        </p:scale>
        <p:origin x="60" y="390"/>
      </p:cViewPr>
      <p:guideLst>
        <p:guide orient="horz" pos="2136"/>
        <p:guide pos="3840"/>
      </p:guideLst>
    </p:cSldViewPr>
  </p:slideViewPr>
  <p:outlineViewPr>
    <p:cViewPr>
      <p:scale>
        <a:sx n="33" d="100"/>
        <a:sy n="33" d="100"/>
      </p:scale>
      <p:origin x="0" y="-33216"/>
    </p:cViewPr>
  </p:outlineViewPr>
  <p:notesTextViewPr>
    <p:cViewPr>
      <p:scale>
        <a:sx n="1" d="1"/>
        <a:sy n="1" d="1"/>
      </p:scale>
      <p:origin x="0" y="0"/>
    </p:cViewPr>
  </p:notesTextViewPr>
  <p:notesViewPr>
    <p:cSldViewPr snapToGrid="0" snapToObjects="1">
      <p:cViewPr varScale="1">
        <p:scale>
          <a:sx n="66" d="100"/>
          <a:sy n="66" d="100"/>
        </p:scale>
        <p:origin x="2022" y="54"/>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97"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omments/comment1.xml><?xml version="1.0" encoding="utf-8"?>
<p:cmLst xmlns:a="http://schemas.openxmlformats.org/drawingml/2006/main" xmlns:r="http://schemas.openxmlformats.org/officeDocument/2006/relationships" xmlns:p="http://schemas.openxmlformats.org/presentationml/2006/main">
  <p:cm authorId="4" dt="2019-10-14T16:26:59.989" idx="5">
    <p:pos x="10" y="10"/>
    <p:text>This slide should be in the Appendix.</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E8AA413-85C6-40F2-B867-268CAAA7E377}" type="datetimeFigureOut">
              <a:rPr lang="en-US" smtClean="0"/>
              <a:t>3/26/2020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67803E-66EE-42CE-8DFB-98553954E472}" type="slidenum">
              <a:rPr lang="en-US" smtClean="0"/>
              <a:t>‹#›</a:t>
            </a:fld>
            <a:endParaRPr lang="en-US" dirty="0"/>
          </a:p>
        </p:txBody>
      </p:sp>
    </p:spTree>
    <p:extLst>
      <p:ext uri="{BB962C8B-B14F-4D97-AF65-F5344CB8AC3E}">
        <p14:creationId xmlns:p14="http://schemas.microsoft.com/office/powerpoint/2010/main" val="21762102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6680D68-05FF-7942-990A-B21BB8E6CE33}" type="datetimeFigureOut">
              <a:rPr lang="en-US"/>
              <a:pPr>
                <a:defRPr/>
              </a:pPr>
              <a:t>3/26/2020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91CAE60C-72A0-D14D-8733-C13212F694AD}" type="slidenum">
              <a:rPr lang="en-US"/>
              <a:pPr>
                <a:defRPr/>
              </a:pPr>
              <a:t>‹#›</a:t>
            </a:fld>
            <a:endParaRPr lang="en-US" dirty="0"/>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a:t>
            </a:fld>
            <a:endParaRPr lang="en-US"/>
          </a:p>
        </p:txBody>
      </p:sp>
    </p:spTree>
    <p:extLst>
      <p:ext uri="{BB962C8B-B14F-4D97-AF65-F5344CB8AC3E}">
        <p14:creationId xmlns:p14="http://schemas.microsoft.com/office/powerpoint/2010/main" val="1898064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13</a:t>
            </a:fld>
            <a:endParaRPr lang="en-US"/>
          </a:p>
        </p:txBody>
      </p:sp>
    </p:spTree>
    <p:extLst>
      <p:ext uri="{BB962C8B-B14F-4D97-AF65-F5344CB8AC3E}">
        <p14:creationId xmlns:p14="http://schemas.microsoft.com/office/powerpoint/2010/main" val="27621158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15</a:t>
            </a:fld>
            <a:endParaRPr lang="en-US"/>
          </a:p>
        </p:txBody>
      </p:sp>
    </p:spTree>
    <p:extLst>
      <p:ext uri="{BB962C8B-B14F-4D97-AF65-F5344CB8AC3E}">
        <p14:creationId xmlns:p14="http://schemas.microsoft.com/office/powerpoint/2010/main" val="2688434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42</a:t>
            </a:fld>
            <a:endParaRPr lang="en-US"/>
          </a:p>
        </p:txBody>
      </p:sp>
    </p:spTree>
    <p:extLst>
      <p:ext uri="{BB962C8B-B14F-4D97-AF65-F5344CB8AC3E}">
        <p14:creationId xmlns:p14="http://schemas.microsoft.com/office/powerpoint/2010/main" val="1825916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1CAE60C-72A0-D14D-8733-C13212F694AD}" type="slidenum">
              <a:rPr lang="en-US" smtClean="0"/>
              <a:pPr>
                <a:defRPr/>
              </a:pPr>
              <a:t>77</a:t>
            </a:fld>
            <a:endParaRPr lang="en-US" dirty="0"/>
          </a:p>
        </p:txBody>
      </p:sp>
    </p:spTree>
    <p:extLst>
      <p:ext uri="{BB962C8B-B14F-4D97-AF65-F5344CB8AC3E}">
        <p14:creationId xmlns:p14="http://schemas.microsoft.com/office/powerpoint/2010/main" val="9662705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
        <p:nvSpPr>
          <p:cNvPr id="4" name="Title 3">
            <a:extLst>
              <a:ext uri="{FF2B5EF4-FFF2-40B4-BE49-F238E27FC236}">
                <a16:creationId xmlns:a16="http://schemas.microsoft.com/office/drawing/2014/main" id="{0847A8FD-603A-4D25-B3B9-49D289E015D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32658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with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Text Placeholder 1"/>
          <p:cNvSpPr>
            <a:spLocks noGrp="1"/>
          </p:cNvSpPr>
          <p:nvPr>
            <p:ph type="body" sz="quarter" idx="15" hasCustomPrompt="1"/>
          </p:nvPr>
        </p:nvSpPr>
        <p:spPr>
          <a:xfrm>
            <a:off x="743576" y="1289684"/>
            <a:ext cx="10711543" cy="2750053"/>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
        <p:nvSpPr>
          <p:cNvPr id="5" name="Text Placeholder 2"/>
          <p:cNvSpPr>
            <a:spLocks noGrp="1"/>
          </p:cNvSpPr>
          <p:nvPr>
            <p:ph type="body" sz="quarter" idx="16" hasCustomPrompt="1"/>
          </p:nvPr>
        </p:nvSpPr>
        <p:spPr>
          <a:xfrm>
            <a:off x="740228" y="4846655"/>
            <a:ext cx="10711543" cy="825500"/>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Tree>
    <p:extLst>
      <p:ext uri="{BB962C8B-B14F-4D97-AF65-F5344CB8AC3E}">
        <p14:creationId xmlns:p14="http://schemas.microsoft.com/office/powerpoint/2010/main" val="1474805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 and Caption">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8" y="1619557"/>
            <a:ext cx="6477000" cy="4259263"/>
          </a:xfrm>
        </p:spPr>
        <p:txBody>
          <a:bodyPr/>
          <a:lstStyle/>
          <a:p>
            <a:r>
              <a:rPr lang="en-US" dirty="0"/>
              <a:t>Click icon to add picture</a:t>
            </a:r>
          </a:p>
        </p:txBody>
      </p:sp>
      <p:sp>
        <p:nvSpPr>
          <p:cNvPr id="10" name="Text Placeholder 9"/>
          <p:cNvSpPr>
            <a:spLocks noGrp="1"/>
          </p:cNvSpPr>
          <p:nvPr>
            <p:ph type="body" sz="quarter" idx="11" hasCustomPrompt="1"/>
          </p:nvPr>
        </p:nvSpPr>
        <p:spPr>
          <a:xfrm>
            <a:off x="7478972" y="4070657"/>
            <a:ext cx="3976406" cy="1808163"/>
          </a:xfrm>
        </p:spPr>
        <p:txBody>
          <a:bodyPr/>
          <a:lstStyle>
            <a:lvl1pPr marL="0" marR="0" indent="0" algn="l" defTabSz="914400" rtl="0" eaLnBrk="0" fontAlgn="base" latinLnBrk="0" hangingPunct="0">
              <a:lnSpc>
                <a:spcPct val="100000"/>
              </a:lnSpc>
              <a:spcBef>
                <a:spcPct val="0"/>
              </a:spcBef>
              <a:spcAft>
                <a:spcPct val="0"/>
              </a:spcAft>
              <a:buClrTx/>
              <a:buSzTx/>
              <a:buFontTx/>
              <a:buNone/>
              <a:tabLst/>
              <a:defRPr sz="1800">
                <a:solidFill>
                  <a:srgbClr val="006298"/>
                </a:solidFill>
                <a:latin typeface="Arial" panose="020B0604020202020204" pitchFamily="34" charset="0"/>
                <a:cs typeface="Arial" panose="020B0604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Click to add caption to accompany content. Lorem ipsum dolor sit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amet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consectetur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adipiscing</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elit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sed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do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eiusmod</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tempor</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incididunt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ut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labore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dolore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magna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aliqua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Viverra</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vitae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congue</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eu</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consequat</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ac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felis</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a:t>
            </a:r>
            <a:r>
              <a:rPr kumimoji="0" lang="en-US" sz="1800" b="0" i="0" u="none" strike="noStrike" kern="1200" cap="none" spc="0" normalizeH="0" baseline="0" noProof="0" dirty="0" err="1">
                <a:ln>
                  <a:noFill/>
                </a:ln>
                <a:solidFill>
                  <a:srgbClr val="006298"/>
                </a:solidFill>
                <a:effectLst/>
                <a:uLnTx/>
                <a:uFillTx/>
                <a:latin typeface="Arial" charset="0"/>
                <a:ea typeface="Arial" charset="0"/>
                <a:cs typeface="Arial" charset="0"/>
              </a:rPr>
              <a:t>donec</a:t>
            </a:r>
            <a:r>
              <a:rPr kumimoji="0" lang="en-US" sz="1800" b="0" i="0" u="none" strike="noStrike" kern="1200" cap="none" spc="0" normalizeH="0" baseline="0" noProof="0" dirty="0">
                <a:ln>
                  <a:noFill/>
                </a:ln>
                <a:solidFill>
                  <a:srgbClr val="006298"/>
                </a:solidFill>
                <a:effectLst/>
                <a:uLnTx/>
                <a:uFillTx/>
                <a:latin typeface="Arial" charset="0"/>
                <a:ea typeface="Arial" charset="0"/>
                <a:cs typeface="Arial" charset="0"/>
              </a:rPr>
              <a:t> et.</a:t>
            </a:r>
          </a:p>
        </p:txBody>
      </p:sp>
    </p:spTree>
    <p:extLst>
      <p:ext uri="{BB962C8B-B14F-4D97-AF65-F5344CB8AC3E}">
        <p14:creationId xmlns:p14="http://schemas.microsoft.com/office/powerpoint/2010/main" val="87119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llet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4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diam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905811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umbered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457200" indent="-457200">
              <a:buClr>
                <a:srgbClr val="004A78"/>
              </a:buClr>
              <a:buFont typeface="+mj-lt"/>
              <a:buAutoNum type="arabicPeriod"/>
              <a:defRPr sz="2400">
                <a:solidFill>
                  <a:srgbClr val="000000"/>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a:t>
            </a:r>
          </a:p>
          <a:p>
            <a:pPr lvl="0"/>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a:t>
            </a:r>
          </a:p>
          <a:p>
            <a:pPr lvl="0"/>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a:t>
            </a:r>
          </a:p>
          <a:p>
            <a:pPr lvl="0"/>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a:t>
            </a:r>
          </a:p>
          <a:p>
            <a:pPr lvl="0"/>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a:t>
            </a:r>
          </a:p>
          <a:p>
            <a:pPr lvl="0"/>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734264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151730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0"/>
          </p:nvPr>
        </p:nvSpPr>
        <p:spPr>
          <a:xfrm>
            <a:off x="1895522" y="2019868"/>
            <a:ext cx="8128000" cy="3380095"/>
          </a:xfrm>
        </p:spPr>
        <p:txBody>
          <a:bodyPr/>
          <a:lstStyle/>
          <a:p>
            <a:r>
              <a:rPr lang="en-US" dirty="0"/>
              <a:t>Click icon to add table</a:t>
            </a:r>
          </a:p>
        </p:txBody>
      </p:sp>
    </p:spTree>
    <p:extLst>
      <p:ext uri="{BB962C8B-B14F-4D97-AF65-F5344CB8AC3E}">
        <p14:creationId xmlns:p14="http://schemas.microsoft.com/office/powerpoint/2010/main" val="7640349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eader and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733117" y="1619557"/>
            <a:ext cx="10718147" cy="4259263"/>
          </a:xfrm>
        </p:spPr>
        <p:txBody>
          <a:bodyPr/>
          <a:lstStyle/>
          <a:p>
            <a:r>
              <a:rPr lang="en-US" dirty="0"/>
              <a:t>Click icon to add picture</a:t>
            </a:r>
          </a:p>
        </p:txBody>
      </p:sp>
    </p:spTree>
    <p:extLst>
      <p:ext uri="{BB962C8B-B14F-4D97-AF65-F5344CB8AC3E}">
        <p14:creationId xmlns:p14="http://schemas.microsoft.com/office/powerpoint/2010/main" val="37509412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s 01">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1204686" y="1619557"/>
            <a:ext cx="9913258" cy="4259263"/>
          </a:xfrm>
        </p:spPr>
        <p:txBody>
          <a:bodyPr/>
          <a:lstStyle/>
          <a:p>
            <a:r>
              <a:rPr lang="en-US" dirty="0"/>
              <a:t>Click icon to add picture</a:t>
            </a:r>
          </a:p>
        </p:txBody>
      </p:sp>
      <p:sp>
        <p:nvSpPr>
          <p:cNvPr id="4" name="Content Placeholder 3">
            <a:extLst>
              <a:ext uri="{FF2B5EF4-FFF2-40B4-BE49-F238E27FC236}">
                <a16:creationId xmlns:a16="http://schemas.microsoft.com/office/drawing/2014/main" id="{438EC488-6E72-401C-9F32-46B37306536C}"/>
              </a:ext>
            </a:extLst>
          </p:cNvPr>
          <p:cNvSpPr>
            <a:spLocks noGrp="1"/>
          </p:cNvSpPr>
          <p:nvPr>
            <p:ph sz="quarter" idx="11"/>
          </p:nvPr>
        </p:nvSpPr>
        <p:spPr>
          <a:xfrm>
            <a:off x="9522618" y="6022975"/>
            <a:ext cx="2103438" cy="300038"/>
          </a:xfrm>
        </p:spPr>
        <p:txBody>
          <a:bodyPr/>
          <a:lstStyle>
            <a:lvl1pPr marL="1600200" indent="-228600" algn="l" rtl="0" eaLnBrk="1" fontAlgn="base" hangingPunct="1">
              <a:lnSpc>
                <a:spcPct val="90000"/>
              </a:lnSpc>
              <a:spcBef>
                <a:spcPts val="500"/>
              </a:spcBef>
              <a:spcAft>
                <a:spcPts val="0"/>
              </a:spcAft>
              <a:buClrTx/>
              <a:buSzTx/>
              <a:buFont typeface="Arial" panose="020B0604020202020204" pitchFamily="34" charset="0"/>
              <a:buNone/>
              <a:defRPr sz="2000"/>
            </a:lvl1pPr>
          </a:lstStyle>
          <a:p>
            <a:pPr marL="0" indent="0" algn="l" rtl="0" eaLnBrk="1" fontAlgn="base" hangingPunct="1">
              <a:lnSpc>
                <a:spcPct val="90000"/>
              </a:lnSpc>
              <a:spcBef>
                <a:spcPts val="1000"/>
              </a:spcBef>
              <a:spcAft>
                <a:spcPts val="0"/>
              </a:spcAft>
            </a:pPr>
            <a:endParaRPr lang="en-US" dirty="0"/>
          </a:p>
        </p:txBody>
      </p:sp>
      <p:sp>
        <p:nvSpPr>
          <p:cNvPr id="7" name="Picture Placeholder 6">
            <a:extLst>
              <a:ext uri="{FF2B5EF4-FFF2-40B4-BE49-F238E27FC236}">
                <a16:creationId xmlns:a16="http://schemas.microsoft.com/office/drawing/2014/main" id="{DD320B33-6EDE-475E-B780-ED2D8AC25CA6}"/>
              </a:ext>
            </a:extLst>
          </p:cNvPr>
          <p:cNvSpPr>
            <a:spLocks noGrp="1"/>
          </p:cNvSpPr>
          <p:nvPr>
            <p:ph type="pic" sz="quarter" idx="12"/>
          </p:nvPr>
        </p:nvSpPr>
        <p:spPr>
          <a:xfrm>
            <a:off x="11132910" y="4253141"/>
            <a:ext cx="144463" cy="1538288"/>
          </a:xfrm>
        </p:spPr>
        <p:txBody>
          <a:bodyPr/>
          <a:lstStyle/>
          <a:p>
            <a:endParaRPr lang="en-US"/>
          </a:p>
        </p:txBody>
      </p:sp>
    </p:spTree>
    <p:extLst>
      <p:ext uri="{BB962C8B-B14F-4D97-AF65-F5344CB8AC3E}">
        <p14:creationId xmlns:p14="http://schemas.microsoft.com/office/powerpoint/2010/main" val="4272363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Images 01">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6" name="Picture Placeholder 5"/>
          <p:cNvSpPr>
            <a:spLocks noGrp="1"/>
          </p:cNvSpPr>
          <p:nvPr>
            <p:ph type="pic" sz="quarter" idx="10"/>
          </p:nvPr>
        </p:nvSpPr>
        <p:spPr>
          <a:xfrm>
            <a:off x="1204686" y="2169042"/>
            <a:ext cx="9913258" cy="3709778"/>
          </a:xfrm>
        </p:spPr>
        <p:txBody>
          <a:bodyPr/>
          <a:lstStyle/>
          <a:p>
            <a:r>
              <a:rPr lang="en-US" dirty="0"/>
              <a:t>Click icon to add picture</a:t>
            </a:r>
          </a:p>
        </p:txBody>
      </p:sp>
      <p:sp>
        <p:nvSpPr>
          <p:cNvPr id="4" name="Content Placeholder 3">
            <a:extLst>
              <a:ext uri="{FF2B5EF4-FFF2-40B4-BE49-F238E27FC236}">
                <a16:creationId xmlns:a16="http://schemas.microsoft.com/office/drawing/2014/main" id="{438EC488-6E72-401C-9F32-46B37306536C}"/>
              </a:ext>
            </a:extLst>
          </p:cNvPr>
          <p:cNvSpPr>
            <a:spLocks noGrp="1"/>
          </p:cNvSpPr>
          <p:nvPr>
            <p:ph sz="quarter" idx="11"/>
          </p:nvPr>
        </p:nvSpPr>
        <p:spPr>
          <a:xfrm>
            <a:off x="9186530" y="6022975"/>
            <a:ext cx="2439526" cy="300324"/>
          </a:xfrm>
        </p:spPr>
        <p:txBody>
          <a:bodyPr/>
          <a:lstStyle>
            <a:lvl1pPr marL="1600200" indent="-228600" algn="l" rtl="0" eaLnBrk="1" fontAlgn="base" hangingPunct="1">
              <a:lnSpc>
                <a:spcPct val="90000"/>
              </a:lnSpc>
              <a:spcBef>
                <a:spcPts val="500"/>
              </a:spcBef>
              <a:spcAft>
                <a:spcPts val="0"/>
              </a:spcAft>
              <a:buClrTx/>
              <a:buSzTx/>
              <a:buFont typeface="Arial" panose="020B0604020202020204" pitchFamily="34" charset="0"/>
              <a:buNone/>
              <a:defRPr sz="2000"/>
            </a:lvl1pPr>
          </a:lstStyle>
          <a:p>
            <a:pPr marL="0" indent="0" algn="l" rtl="0" eaLnBrk="1" fontAlgn="base" hangingPunct="1">
              <a:lnSpc>
                <a:spcPct val="90000"/>
              </a:lnSpc>
              <a:spcBef>
                <a:spcPts val="1000"/>
              </a:spcBef>
              <a:spcAft>
                <a:spcPts val="0"/>
              </a:spcAft>
            </a:pPr>
            <a:endParaRPr lang="en-US" dirty="0"/>
          </a:p>
        </p:txBody>
      </p:sp>
      <p:sp>
        <p:nvSpPr>
          <p:cNvPr id="7" name="Picture Placeholder 6">
            <a:extLst>
              <a:ext uri="{FF2B5EF4-FFF2-40B4-BE49-F238E27FC236}">
                <a16:creationId xmlns:a16="http://schemas.microsoft.com/office/drawing/2014/main" id="{DD320B33-6EDE-475E-B780-ED2D8AC25CA6}"/>
              </a:ext>
            </a:extLst>
          </p:cNvPr>
          <p:cNvSpPr>
            <a:spLocks noGrp="1"/>
          </p:cNvSpPr>
          <p:nvPr>
            <p:ph type="pic" sz="quarter" idx="12"/>
          </p:nvPr>
        </p:nvSpPr>
        <p:spPr>
          <a:xfrm>
            <a:off x="11132910" y="4253141"/>
            <a:ext cx="144463" cy="1538288"/>
          </a:xfrm>
        </p:spPr>
        <p:txBody>
          <a:bodyPr/>
          <a:lstStyle/>
          <a:p>
            <a:endParaRPr lang="en-US" dirty="0"/>
          </a:p>
        </p:txBody>
      </p:sp>
      <p:sp>
        <p:nvSpPr>
          <p:cNvPr id="5" name="Picture Placeholder 4">
            <a:extLst>
              <a:ext uri="{FF2B5EF4-FFF2-40B4-BE49-F238E27FC236}">
                <a16:creationId xmlns:a16="http://schemas.microsoft.com/office/drawing/2014/main" id="{F681B3C4-78B3-415F-9E87-915F755DA86F}"/>
              </a:ext>
            </a:extLst>
          </p:cNvPr>
          <p:cNvSpPr>
            <a:spLocks noGrp="1"/>
          </p:cNvSpPr>
          <p:nvPr>
            <p:ph type="pic" sz="quarter" idx="13"/>
          </p:nvPr>
        </p:nvSpPr>
        <p:spPr>
          <a:xfrm>
            <a:off x="11133138" y="1509713"/>
            <a:ext cx="347662" cy="1679575"/>
          </a:xfrm>
        </p:spPr>
        <p:txBody>
          <a:bodyPr/>
          <a:lstStyle/>
          <a:p>
            <a:endParaRPr lang="en-US"/>
          </a:p>
        </p:txBody>
      </p:sp>
      <p:sp>
        <p:nvSpPr>
          <p:cNvPr id="10" name="Content Placeholder 9">
            <a:extLst>
              <a:ext uri="{FF2B5EF4-FFF2-40B4-BE49-F238E27FC236}">
                <a16:creationId xmlns:a16="http://schemas.microsoft.com/office/drawing/2014/main" id="{F70794E8-3754-44CA-93A2-7F766A8E3DF6}"/>
              </a:ext>
            </a:extLst>
          </p:cNvPr>
          <p:cNvSpPr>
            <a:spLocks noGrp="1"/>
          </p:cNvSpPr>
          <p:nvPr>
            <p:ph sz="quarter" idx="14"/>
          </p:nvPr>
        </p:nvSpPr>
        <p:spPr>
          <a:xfrm>
            <a:off x="7974013" y="1201738"/>
            <a:ext cx="3651250" cy="307975"/>
          </a:xfrm>
        </p:spPr>
        <p:txBody>
          <a:bodyPr/>
          <a:lstStyle>
            <a:lvl1pPr>
              <a:defRPr sz="2000"/>
            </a:lvl1pPr>
          </a:lstStyle>
          <a:p>
            <a:pPr lvl="0"/>
            <a:endParaRPr lang="en-US" dirty="0"/>
          </a:p>
        </p:txBody>
      </p:sp>
    </p:spTree>
    <p:extLst>
      <p:ext uri="{BB962C8B-B14F-4D97-AF65-F5344CB8AC3E}">
        <p14:creationId xmlns:p14="http://schemas.microsoft.com/office/powerpoint/2010/main" val="3566855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 with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1"/>
          <p:cNvSpPr>
            <a:spLocks noGrp="1"/>
          </p:cNvSpPr>
          <p:nvPr>
            <p:ph type="body" sz="quarter" idx="15" hasCustomPrompt="1"/>
          </p:nvPr>
        </p:nvSpPr>
        <p:spPr>
          <a:xfrm>
            <a:off x="743576" y="1676400"/>
            <a:ext cx="10711543" cy="1752599"/>
          </a:xfrm>
        </p:spPr>
        <p:txBody>
          <a:bodyPr>
            <a:noAutofit/>
          </a:bodyPr>
          <a:lstStyle>
            <a:lvl1pPr marL="0" indent="0" algn="l">
              <a:buNone/>
              <a:defRPr sz="2200" b="0" i="0" baseline="0">
                <a:solidFill>
                  <a:srgbClr val="004A7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p>
        </p:txBody>
      </p:sp>
      <p:sp>
        <p:nvSpPr>
          <p:cNvPr id="4" name="Picture Placeholder 3">
            <a:extLst>
              <a:ext uri="{FF2B5EF4-FFF2-40B4-BE49-F238E27FC236}">
                <a16:creationId xmlns:a16="http://schemas.microsoft.com/office/drawing/2014/main" id="{AEF7DB6C-9801-48F9-A44C-687C857D3BF4}"/>
              </a:ext>
            </a:extLst>
          </p:cNvPr>
          <p:cNvSpPr>
            <a:spLocks noGrp="1"/>
          </p:cNvSpPr>
          <p:nvPr>
            <p:ph type="pic" sz="quarter" idx="17"/>
          </p:nvPr>
        </p:nvSpPr>
        <p:spPr>
          <a:xfrm>
            <a:off x="742950" y="3681453"/>
            <a:ext cx="10712450" cy="1647785"/>
          </a:xfrm>
        </p:spPr>
        <p:txBody>
          <a:bodyPr/>
          <a:lstStyle/>
          <a:p>
            <a:endParaRPr lang="en-US" dirty="0"/>
          </a:p>
        </p:txBody>
      </p:sp>
    </p:spTree>
    <p:extLst>
      <p:ext uri="{BB962C8B-B14F-4D97-AF65-F5344CB8AC3E}">
        <p14:creationId xmlns:p14="http://schemas.microsoft.com/office/powerpoint/2010/main" val="396639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Unit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1274574" y="2193424"/>
            <a:ext cx="9642852" cy="618014"/>
          </a:xfrm>
        </p:spPr>
        <p:txBody>
          <a:bodyPr anchor="b">
            <a:noAutofit/>
          </a:bodyPr>
          <a:lstStyle>
            <a:lvl1pPr marL="0" indent="0" algn="ctr">
              <a:buNone/>
              <a:defRPr sz="50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Unit 1</a:t>
            </a:r>
          </a:p>
        </p:txBody>
      </p:sp>
      <p:sp>
        <p:nvSpPr>
          <p:cNvPr id="2" name="Title 1"/>
          <p:cNvSpPr>
            <a:spLocks noGrp="1"/>
          </p:cNvSpPr>
          <p:nvPr>
            <p:ph type="title"/>
          </p:nvPr>
        </p:nvSpPr>
        <p:spPr>
          <a:xfrm>
            <a:off x="838200" y="3096122"/>
            <a:ext cx="10515600" cy="672105"/>
          </a:xfrm>
        </p:spPr>
        <p:txBody>
          <a:bodyPr/>
          <a:lstStyle>
            <a:lvl1pPr>
              <a:defRPr>
                <a:solidFill>
                  <a:schemeClr val="bg1"/>
                </a:solidFill>
              </a:defRPr>
            </a:lvl1pPr>
          </a:lstStyle>
          <a:p>
            <a:r>
              <a:rPr lang="en-US"/>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[Author Name], [Book Title], [#] Edition. © [Insert Year]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8381741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itle and Content with Image">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AEF7DB6C-9801-48F9-A44C-687C857D3BF4}"/>
              </a:ext>
            </a:extLst>
          </p:cNvPr>
          <p:cNvSpPr>
            <a:spLocks noGrp="1"/>
          </p:cNvSpPr>
          <p:nvPr>
            <p:ph type="pic" sz="quarter" idx="17"/>
          </p:nvPr>
        </p:nvSpPr>
        <p:spPr>
          <a:xfrm>
            <a:off x="742950" y="3681453"/>
            <a:ext cx="10712450" cy="1647785"/>
          </a:xfrm>
        </p:spPr>
        <p:txBody>
          <a:bodyPr/>
          <a:lstStyle/>
          <a:p>
            <a:endParaRPr lang="en-US" dirty="0"/>
          </a:p>
        </p:txBody>
      </p:sp>
      <p:sp>
        <p:nvSpPr>
          <p:cNvPr id="7" name="Text Placeholder 11">
            <a:extLst>
              <a:ext uri="{FF2B5EF4-FFF2-40B4-BE49-F238E27FC236}">
                <a16:creationId xmlns:a16="http://schemas.microsoft.com/office/drawing/2014/main" id="{9D3CEDE6-1C95-4788-9578-E0565342C677}"/>
              </a:ext>
            </a:extLst>
          </p:cNvPr>
          <p:cNvSpPr>
            <a:spLocks noGrp="1"/>
          </p:cNvSpPr>
          <p:nvPr>
            <p:ph type="body" sz="quarter" idx="18" hasCustomPrompt="1"/>
          </p:nvPr>
        </p:nvSpPr>
        <p:spPr>
          <a:xfrm>
            <a:off x="743576" y="1638300"/>
            <a:ext cx="10711543" cy="2043153"/>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63263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Image and Bullet ">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4" name="Picture Placeholder 3">
            <a:extLst>
              <a:ext uri="{FF2B5EF4-FFF2-40B4-BE49-F238E27FC236}">
                <a16:creationId xmlns:a16="http://schemas.microsoft.com/office/drawing/2014/main" id="{AEF7DB6C-9801-48F9-A44C-687C857D3BF4}"/>
              </a:ext>
            </a:extLst>
          </p:cNvPr>
          <p:cNvSpPr>
            <a:spLocks noGrp="1"/>
          </p:cNvSpPr>
          <p:nvPr>
            <p:ph type="pic" sz="quarter" idx="17"/>
          </p:nvPr>
        </p:nvSpPr>
        <p:spPr>
          <a:xfrm>
            <a:off x="743576" y="1658940"/>
            <a:ext cx="10712450" cy="2176460"/>
          </a:xfrm>
        </p:spPr>
        <p:txBody>
          <a:bodyPr/>
          <a:lstStyle/>
          <a:p>
            <a:endParaRPr lang="en-US" dirty="0"/>
          </a:p>
        </p:txBody>
      </p:sp>
      <p:sp>
        <p:nvSpPr>
          <p:cNvPr id="7" name="Text Placeholder 11">
            <a:extLst>
              <a:ext uri="{FF2B5EF4-FFF2-40B4-BE49-F238E27FC236}">
                <a16:creationId xmlns:a16="http://schemas.microsoft.com/office/drawing/2014/main" id="{070D41FD-95C4-49E6-B7D6-1EC782A83889}"/>
              </a:ext>
            </a:extLst>
          </p:cNvPr>
          <p:cNvSpPr>
            <a:spLocks noGrp="1"/>
          </p:cNvSpPr>
          <p:nvPr>
            <p:ph type="body" sz="quarter" idx="18" hasCustomPrompt="1"/>
          </p:nvPr>
        </p:nvSpPr>
        <p:spPr>
          <a:xfrm>
            <a:off x="743576" y="4076700"/>
            <a:ext cx="10711543" cy="17907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40679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Bullets with number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400">
                <a:solidFill>
                  <a:srgbClr val="004A78"/>
                </a:solidFill>
              </a:defRPr>
            </a:lvl1pPr>
            <a:lvl2pPr marL="914400" marR="0" indent="-457200" algn="l" defTabSz="914400" rtl="0" eaLnBrk="1" fontAlgn="base" latinLnBrk="0" hangingPunct="1">
              <a:lnSpc>
                <a:spcPct val="90000"/>
              </a:lnSpc>
              <a:spcBef>
                <a:spcPts val="500"/>
              </a:spcBef>
              <a:spcAft>
                <a:spcPct val="0"/>
              </a:spcAft>
              <a:buClr>
                <a:srgbClr val="FF6300"/>
              </a:buClr>
              <a:buSzTx/>
              <a:buFont typeface="+mj-lt"/>
              <a:buAutoNum type="arabicPeriod"/>
              <a:tabLst/>
              <a:defRPr sz="2000" baseline="0"/>
            </a:lvl2pPr>
            <a:lvl3pPr marL="914400" indent="0">
              <a:buClr>
                <a:srgbClr val="000000"/>
              </a:buClr>
              <a:buFont typeface="+mj-lt"/>
              <a:buNone/>
              <a:defRPr sz="2000"/>
            </a:lvl3pPr>
            <a:lvl4pPr marL="1828800" indent="-457200">
              <a:buClr>
                <a:srgbClr val="000000"/>
              </a:buClr>
              <a:buSzPct val="50000"/>
              <a:buFont typeface="+mj-lt"/>
              <a:buAutoNum type="arabicPeriod"/>
              <a:defRPr sz="2000"/>
            </a:lvl4pPr>
            <a:lvl5pPr marL="2286000" indent="-457200">
              <a:buClr>
                <a:srgbClr val="000000"/>
              </a:buClr>
              <a:buFont typeface="+mj-lt"/>
              <a:buAutoNum type="arabicPeriod"/>
              <a:defRPr sz="2000"/>
            </a:lvl5pPr>
          </a:lstStyle>
          <a:p>
            <a:pPr lvl="0"/>
            <a:r>
              <a:rPr lang="en-US" dirty="0"/>
              <a:t>First level</a:t>
            </a:r>
          </a:p>
          <a:p>
            <a:pPr lvl="1"/>
            <a:r>
              <a:rPr lang="en-US" dirty="0"/>
              <a:t>Second level</a:t>
            </a:r>
          </a:p>
          <a:p>
            <a:pPr marL="914400" marR="0" lvl="1" indent="-457200" algn="l" defTabSz="914400" rtl="0" eaLnBrk="1" fontAlgn="base" latinLnBrk="0" hangingPunct="1">
              <a:lnSpc>
                <a:spcPct val="90000"/>
              </a:lnSpc>
              <a:spcBef>
                <a:spcPts val="500"/>
              </a:spcBef>
              <a:spcAft>
                <a:spcPct val="0"/>
              </a:spcAft>
              <a:buClr>
                <a:srgbClr val="FF6300"/>
              </a:buClr>
              <a:buSzTx/>
              <a:buFont typeface="+mj-lt"/>
              <a:buAutoNum type="arabicPeriod"/>
              <a:tabLst/>
              <a:defRPr/>
            </a:pPr>
            <a:r>
              <a:rPr lang="en-US" dirty="0"/>
              <a:t>Second level</a:t>
            </a:r>
          </a:p>
          <a:p>
            <a:pPr marL="914400" marR="0" lvl="1" indent="-457200" algn="l" defTabSz="914400" rtl="0" eaLnBrk="1" fontAlgn="base" latinLnBrk="0" hangingPunct="1">
              <a:lnSpc>
                <a:spcPct val="90000"/>
              </a:lnSpc>
              <a:spcBef>
                <a:spcPts val="500"/>
              </a:spcBef>
              <a:spcAft>
                <a:spcPct val="0"/>
              </a:spcAft>
              <a:buClr>
                <a:srgbClr val="FF6300"/>
              </a:buClr>
              <a:buSzTx/>
              <a:buFont typeface="+mj-lt"/>
              <a:buAutoNum type="arabicPeriod"/>
              <a:tabLst/>
              <a:defRPr/>
            </a:pPr>
            <a:r>
              <a:rPr lang="en-US" dirty="0"/>
              <a:t>Second level</a:t>
            </a:r>
          </a:p>
          <a:p>
            <a:pPr marL="914400" marR="0" lvl="1" indent="-457200" algn="l" defTabSz="914400" rtl="0" eaLnBrk="1" fontAlgn="base" latinLnBrk="0" hangingPunct="1">
              <a:lnSpc>
                <a:spcPct val="90000"/>
              </a:lnSpc>
              <a:spcBef>
                <a:spcPts val="500"/>
              </a:spcBef>
              <a:spcAft>
                <a:spcPct val="0"/>
              </a:spcAft>
              <a:buClr>
                <a:srgbClr val="FF6300"/>
              </a:buClr>
              <a:buSzTx/>
              <a:buFont typeface="+mj-lt"/>
              <a:buAutoNum type="arabicPeriod"/>
              <a:tabLst/>
              <a:defRPr/>
            </a:pPr>
            <a:r>
              <a:rPr lang="en-US" dirty="0"/>
              <a:t>Second level</a:t>
            </a:r>
          </a:p>
          <a:p>
            <a:pPr marL="914400" marR="0" lvl="1" indent="-457200" algn="l" defTabSz="914400" rtl="0" eaLnBrk="1" fontAlgn="base" latinLnBrk="0" hangingPunct="1">
              <a:lnSpc>
                <a:spcPct val="90000"/>
              </a:lnSpc>
              <a:spcBef>
                <a:spcPts val="500"/>
              </a:spcBef>
              <a:spcAft>
                <a:spcPct val="0"/>
              </a:spcAft>
              <a:buClr>
                <a:srgbClr val="FF6300"/>
              </a:buClr>
              <a:buSzTx/>
              <a:buFont typeface="+mj-lt"/>
              <a:buAutoNum type="arabicPeriod"/>
              <a:tabLst/>
              <a:defRPr/>
            </a:pPr>
            <a:r>
              <a:rPr lang="en-US" dirty="0"/>
              <a:t>Second level</a:t>
            </a:r>
          </a:p>
          <a:p>
            <a:pPr lvl="1"/>
            <a:endParaRPr lang="en-US" dirty="0"/>
          </a:p>
          <a:p>
            <a:pPr lvl="1"/>
            <a:endParaRPr lang="en-US" dirty="0"/>
          </a:p>
        </p:txBody>
      </p:sp>
    </p:spTree>
    <p:extLst>
      <p:ext uri="{BB962C8B-B14F-4D97-AF65-F5344CB8AC3E}">
        <p14:creationId xmlns:p14="http://schemas.microsoft.com/office/powerpoint/2010/main" val="22794766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Bullets with alphab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0"/>
            <a:ext cx="10711543" cy="4394200"/>
          </a:xfrm>
        </p:spPr>
        <p:txBody>
          <a:bodyPr>
            <a:normAutofit/>
          </a:bodyPr>
          <a:lstStyle>
            <a:lvl1pPr marL="342900" indent="-342900">
              <a:buClr>
                <a:srgbClr val="004A78"/>
              </a:buClr>
              <a:buFont typeface="Arial" charset="0"/>
              <a:buChar char="•"/>
              <a:defRPr sz="2400">
                <a:solidFill>
                  <a:srgbClr val="004A78"/>
                </a:solidFill>
              </a:defRPr>
            </a:lvl1pPr>
            <a:lvl2pPr marL="914400" marR="0" indent="-457200" algn="l" defTabSz="914400" rtl="0" eaLnBrk="1" fontAlgn="base" latinLnBrk="0" hangingPunct="1">
              <a:lnSpc>
                <a:spcPct val="90000"/>
              </a:lnSpc>
              <a:spcBef>
                <a:spcPts val="500"/>
              </a:spcBef>
              <a:spcAft>
                <a:spcPct val="0"/>
              </a:spcAft>
              <a:buClr>
                <a:srgbClr val="FF6300"/>
              </a:buClr>
              <a:buSzTx/>
              <a:buFont typeface="+mj-lt"/>
              <a:buAutoNum type="alphaLcPeriod"/>
              <a:tabLst/>
              <a:defRPr sz="2000" baseline="0"/>
            </a:lvl2pPr>
            <a:lvl3pPr marL="914400" indent="0">
              <a:buClr>
                <a:srgbClr val="000000"/>
              </a:buClr>
              <a:buFont typeface="+mj-lt"/>
              <a:buNone/>
              <a:defRPr sz="2000"/>
            </a:lvl3pPr>
            <a:lvl4pPr marL="1828800" indent="-457200">
              <a:buClr>
                <a:srgbClr val="000000"/>
              </a:buClr>
              <a:buSzPct val="50000"/>
              <a:buFont typeface="+mj-lt"/>
              <a:buAutoNum type="arabicPeriod"/>
              <a:defRPr sz="2000"/>
            </a:lvl4pPr>
            <a:lvl5pPr marL="2286000" indent="-457200">
              <a:buClr>
                <a:srgbClr val="000000"/>
              </a:buClr>
              <a:buFont typeface="+mj-lt"/>
              <a:buAutoNum type="arabicPeriod"/>
              <a:defRPr sz="2000"/>
            </a:lvl5pPr>
          </a:lstStyle>
          <a:p>
            <a:pPr lvl="0"/>
            <a:r>
              <a:rPr lang="en-US" dirty="0"/>
              <a:t>First level</a:t>
            </a:r>
          </a:p>
          <a:p>
            <a:pPr lvl="1"/>
            <a:r>
              <a:rPr lang="en-US" dirty="0"/>
              <a:t>Second level</a:t>
            </a:r>
          </a:p>
          <a:p>
            <a:pPr lvl="1"/>
            <a:r>
              <a:rPr lang="en-US" dirty="0"/>
              <a:t>Second level</a:t>
            </a:r>
          </a:p>
          <a:p>
            <a:pPr lvl="1"/>
            <a:r>
              <a:rPr lang="en-US" dirty="0"/>
              <a:t>Second level</a:t>
            </a:r>
          </a:p>
          <a:p>
            <a:pPr lvl="1"/>
            <a:r>
              <a:rPr lang="en-US" dirty="0"/>
              <a:t>Second level</a:t>
            </a:r>
          </a:p>
          <a:p>
            <a:pPr lvl="1"/>
            <a:r>
              <a:rPr lang="en-US" dirty="0"/>
              <a:t>Second level</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4581884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ECBF7-28A4-4CDD-96C8-D0DE82E7EBFD}"/>
              </a:ext>
            </a:extLst>
          </p:cNvPr>
          <p:cNvSpPr>
            <a:spLocks noGrp="1"/>
          </p:cNvSpPr>
          <p:nvPr>
            <p:ph type="title"/>
          </p:nvPr>
        </p:nvSpPr>
        <p:spPr/>
        <p:txBody>
          <a:bodyPr/>
          <a:lstStyle/>
          <a:p>
            <a:r>
              <a:rPr lang="en-US"/>
              <a:t>Click to edit Master title style</a:t>
            </a:r>
          </a:p>
        </p:txBody>
      </p:sp>
      <p:sp>
        <p:nvSpPr>
          <p:cNvPr id="6" name="Text Placeholder 11">
            <a:extLst>
              <a:ext uri="{FF2B5EF4-FFF2-40B4-BE49-F238E27FC236}">
                <a16:creationId xmlns:a16="http://schemas.microsoft.com/office/drawing/2014/main" id="{C2989C20-EF34-4318-8222-B9BE6ECA90D1}"/>
              </a:ext>
            </a:extLst>
          </p:cNvPr>
          <p:cNvSpPr>
            <a:spLocks noGrp="1"/>
          </p:cNvSpPr>
          <p:nvPr>
            <p:ph type="body" sz="quarter" idx="17" hasCustomPrompt="1"/>
          </p:nvPr>
        </p:nvSpPr>
        <p:spPr>
          <a:xfrm>
            <a:off x="743576" y="1638300"/>
            <a:ext cx="10711543" cy="1641929"/>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a:extLst>
              <a:ext uri="{FF2B5EF4-FFF2-40B4-BE49-F238E27FC236}">
                <a16:creationId xmlns:a16="http://schemas.microsoft.com/office/drawing/2014/main" id="{8E0D1327-8FCB-455C-BE81-B2A195FE2354}"/>
              </a:ext>
            </a:extLst>
          </p:cNvPr>
          <p:cNvSpPr>
            <a:spLocks noGrp="1"/>
          </p:cNvSpPr>
          <p:nvPr>
            <p:ph type="body" sz="quarter" idx="18" hasCustomPrompt="1"/>
          </p:nvPr>
        </p:nvSpPr>
        <p:spPr>
          <a:xfrm>
            <a:off x="743576" y="4847770"/>
            <a:ext cx="10711543" cy="1184729"/>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8">
            <a:extLst>
              <a:ext uri="{FF2B5EF4-FFF2-40B4-BE49-F238E27FC236}">
                <a16:creationId xmlns:a16="http://schemas.microsoft.com/office/drawing/2014/main" id="{434590B3-90A3-4216-A785-17AE776CFC6F}"/>
              </a:ext>
            </a:extLst>
          </p:cNvPr>
          <p:cNvSpPr>
            <a:spLocks noGrp="1"/>
          </p:cNvSpPr>
          <p:nvPr>
            <p:ph type="pic" sz="quarter" idx="19"/>
          </p:nvPr>
        </p:nvSpPr>
        <p:spPr>
          <a:xfrm>
            <a:off x="742950" y="3429000"/>
            <a:ext cx="10712450" cy="1216025"/>
          </a:xfrm>
        </p:spPr>
        <p:txBody>
          <a:bodyPr/>
          <a:lstStyle/>
          <a:p>
            <a:endParaRPr lang="en-US" dirty="0"/>
          </a:p>
        </p:txBody>
      </p:sp>
    </p:spTree>
    <p:extLst>
      <p:ext uri="{BB962C8B-B14F-4D97-AF65-F5344CB8AC3E}">
        <p14:creationId xmlns:p14="http://schemas.microsoft.com/office/powerpoint/2010/main" val="2231224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D4736-96AB-4658-B7B2-4334A01CD020}"/>
              </a:ext>
            </a:extLst>
          </p:cNvPr>
          <p:cNvSpPr>
            <a:spLocks noGrp="1"/>
          </p:cNvSpPr>
          <p:nvPr>
            <p:ph type="title"/>
          </p:nvPr>
        </p:nvSpPr>
        <p:spPr/>
        <p:txBody>
          <a:bodyPr/>
          <a:lstStyle/>
          <a:p>
            <a:r>
              <a:rPr lang="en-US"/>
              <a:t>Click to edit Master title style</a:t>
            </a:r>
          </a:p>
        </p:txBody>
      </p:sp>
      <p:sp>
        <p:nvSpPr>
          <p:cNvPr id="5" name="Content Placeholder 4">
            <a:extLst>
              <a:ext uri="{FF2B5EF4-FFF2-40B4-BE49-F238E27FC236}">
                <a16:creationId xmlns:a16="http://schemas.microsoft.com/office/drawing/2014/main" id="{EF3DC869-E9F7-40ED-93A4-85534E84E54E}"/>
              </a:ext>
            </a:extLst>
          </p:cNvPr>
          <p:cNvSpPr>
            <a:spLocks noGrp="1"/>
          </p:cNvSpPr>
          <p:nvPr>
            <p:ph sz="quarter" idx="11"/>
          </p:nvPr>
        </p:nvSpPr>
        <p:spPr>
          <a:xfrm>
            <a:off x="925514" y="1465263"/>
            <a:ext cx="1575316" cy="52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4">
            <a:extLst>
              <a:ext uri="{FF2B5EF4-FFF2-40B4-BE49-F238E27FC236}">
                <a16:creationId xmlns:a16="http://schemas.microsoft.com/office/drawing/2014/main" id="{BBF5FCF4-0DCA-4985-B18F-CD9D53C6C533}"/>
              </a:ext>
            </a:extLst>
          </p:cNvPr>
          <p:cNvSpPr>
            <a:spLocks noGrp="1"/>
          </p:cNvSpPr>
          <p:nvPr>
            <p:ph sz="quarter" idx="12"/>
          </p:nvPr>
        </p:nvSpPr>
        <p:spPr>
          <a:xfrm>
            <a:off x="1970281" y="2245624"/>
            <a:ext cx="1575316" cy="52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4">
            <a:extLst>
              <a:ext uri="{FF2B5EF4-FFF2-40B4-BE49-F238E27FC236}">
                <a16:creationId xmlns:a16="http://schemas.microsoft.com/office/drawing/2014/main" id="{4E4D73BA-D304-4378-87D5-9D207EFD472F}"/>
              </a:ext>
            </a:extLst>
          </p:cNvPr>
          <p:cNvSpPr>
            <a:spLocks noGrp="1"/>
          </p:cNvSpPr>
          <p:nvPr>
            <p:ph sz="quarter" idx="13"/>
          </p:nvPr>
        </p:nvSpPr>
        <p:spPr>
          <a:xfrm>
            <a:off x="3060950" y="3024168"/>
            <a:ext cx="1575316" cy="52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4">
            <a:extLst>
              <a:ext uri="{FF2B5EF4-FFF2-40B4-BE49-F238E27FC236}">
                <a16:creationId xmlns:a16="http://schemas.microsoft.com/office/drawing/2014/main" id="{B9327447-AD45-4731-BC4A-59D48C5281ED}"/>
              </a:ext>
            </a:extLst>
          </p:cNvPr>
          <p:cNvSpPr>
            <a:spLocks noGrp="1"/>
          </p:cNvSpPr>
          <p:nvPr>
            <p:ph sz="quarter" idx="14"/>
          </p:nvPr>
        </p:nvSpPr>
        <p:spPr>
          <a:xfrm>
            <a:off x="4204868" y="3817439"/>
            <a:ext cx="1575316" cy="52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4">
            <a:extLst>
              <a:ext uri="{FF2B5EF4-FFF2-40B4-BE49-F238E27FC236}">
                <a16:creationId xmlns:a16="http://schemas.microsoft.com/office/drawing/2014/main" id="{CF985F43-A778-41BA-B07C-7C65A9E99DBE}"/>
              </a:ext>
            </a:extLst>
          </p:cNvPr>
          <p:cNvSpPr>
            <a:spLocks noGrp="1"/>
          </p:cNvSpPr>
          <p:nvPr>
            <p:ph sz="quarter" idx="15"/>
          </p:nvPr>
        </p:nvSpPr>
        <p:spPr>
          <a:xfrm>
            <a:off x="5471808" y="4558257"/>
            <a:ext cx="1575316" cy="52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4">
            <a:extLst>
              <a:ext uri="{FF2B5EF4-FFF2-40B4-BE49-F238E27FC236}">
                <a16:creationId xmlns:a16="http://schemas.microsoft.com/office/drawing/2014/main" id="{E9FA997B-A17A-43EE-912C-EBAC891C9C33}"/>
              </a:ext>
            </a:extLst>
          </p:cNvPr>
          <p:cNvSpPr>
            <a:spLocks noGrp="1"/>
          </p:cNvSpPr>
          <p:nvPr>
            <p:ph sz="quarter" idx="16"/>
          </p:nvPr>
        </p:nvSpPr>
        <p:spPr>
          <a:xfrm>
            <a:off x="6815866" y="5299075"/>
            <a:ext cx="1575316" cy="52863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82768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50A45-4AEE-429C-B32C-97242225DCFA}"/>
              </a:ext>
            </a:extLst>
          </p:cNvPr>
          <p:cNvSpPr>
            <a:spLocks noGrp="1"/>
          </p:cNvSpPr>
          <p:nvPr>
            <p:ph type="title"/>
          </p:nvPr>
        </p:nvSpPr>
        <p:spPr/>
        <p:txBody>
          <a:bodyPr/>
          <a:lstStyle/>
          <a:p>
            <a:r>
              <a:rPr lang="en-US"/>
              <a:t>Click to edit Master title style</a:t>
            </a:r>
          </a:p>
        </p:txBody>
      </p:sp>
      <p:sp>
        <p:nvSpPr>
          <p:cNvPr id="19" name="Content Placeholder 16">
            <a:extLst>
              <a:ext uri="{FF2B5EF4-FFF2-40B4-BE49-F238E27FC236}">
                <a16:creationId xmlns:a16="http://schemas.microsoft.com/office/drawing/2014/main" id="{E5C32BB4-024D-4BA2-9C9B-9A2C96B0B5EF}"/>
              </a:ext>
            </a:extLst>
          </p:cNvPr>
          <p:cNvSpPr>
            <a:spLocks noGrp="1"/>
          </p:cNvSpPr>
          <p:nvPr>
            <p:ph sz="quarter" idx="12"/>
          </p:nvPr>
        </p:nvSpPr>
        <p:spPr>
          <a:xfrm>
            <a:off x="4208443" y="3906879"/>
            <a:ext cx="2765234" cy="612390"/>
          </a:xfrm>
          <a:prstGeom prst="roundRect">
            <a:avLst/>
          </a:prstGeom>
          <a:solidFill>
            <a:srgbClr val="F0E8DA"/>
          </a:solidFill>
          <a:ln>
            <a:solidFill>
              <a:srgbClr val="BA9A6C"/>
            </a:solidFill>
          </a:ln>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p:txBody>
      </p:sp>
      <p:sp>
        <p:nvSpPr>
          <p:cNvPr id="21" name="Content Placeholder 16">
            <a:extLst>
              <a:ext uri="{FF2B5EF4-FFF2-40B4-BE49-F238E27FC236}">
                <a16:creationId xmlns:a16="http://schemas.microsoft.com/office/drawing/2014/main" id="{9A466E54-7CAC-45C0-A3B2-0938E7BBBA5D}"/>
              </a:ext>
            </a:extLst>
          </p:cNvPr>
          <p:cNvSpPr>
            <a:spLocks noGrp="1"/>
          </p:cNvSpPr>
          <p:nvPr>
            <p:ph sz="quarter" idx="14"/>
          </p:nvPr>
        </p:nvSpPr>
        <p:spPr>
          <a:xfrm>
            <a:off x="1990864" y="2939803"/>
            <a:ext cx="2159621" cy="1193800"/>
          </a:xfrm>
          <a:prstGeom prst="ellipse">
            <a:avLst/>
          </a:prstGeom>
          <a:solidFill>
            <a:srgbClr val="F0E8DA"/>
          </a:solidFill>
          <a:ln>
            <a:solidFill>
              <a:srgbClr val="BA9A6C"/>
            </a:solidFill>
          </a:ln>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p:txBody>
      </p:sp>
      <p:sp>
        <p:nvSpPr>
          <p:cNvPr id="22" name="Content Placeholder 16">
            <a:extLst>
              <a:ext uri="{FF2B5EF4-FFF2-40B4-BE49-F238E27FC236}">
                <a16:creationId xmlns:a16="http://schemas.microsoft.com/office/drawing/2014/main" id="{6B3DB38A-30EE-4822-95E7-F9B26445D928}"/>
              </a:ext>
            </a:extLst>
          </p:cNvPr>
          <p:cNvSpPr>
            <a:spLocks noGrp="1"/>
          </p:cNvSpPr>
          <p:nvPr>
            <p:ph sz="quarter" idx="15"/>
          </p:nvPr>
        </p:nvSpPr>
        <p:spPr>
          <a:xfrm>
            <a:off x="4665007" y="2402730"/>
            <a:ext cx="1945113" cy="1193800"/>
          </a:xfrm>
          <a:prstGeom prst="ellipse">
            <a:avLst/>
          </a:prstGeom>
          <a:solidFill>
            <a:srgbClr val="F0E8DA"/>
          </a:solidFill>
          <a:ln>
            <a:solidFill>
              <a:srgbClr val="BA9A6C"/>
            </a:solidFill>
          </a:ln>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p:txBody>
      </p:sp>
      <p:sp>
        <p:nvSpPr>
          <p:cNvPr id="24" name="Content Placeholder 16">
            <a:extLst>
              <a:ext uri="{FF2B5EF4-FFF2-40B4-BE49-F238E27FC236}">
                <a16:creationId xmlns:a16="http://schemas.microsoft.com/office/drawing/2014/main" id="{FCBC8FCC-E49D-4561-9C6A-7E9F15C5CA9C}"/>
              </a:ext>
            </a:extLst>
          </p:cNvPr>
          <p:cNvSpPr>
            <a:spLocks noGrp="1"/>
          </p:cNvSpPr>
          <p:nvPr>
            <p:ph sz="quarter" idx="17"/>
          </p:nvPr>
        </p:nvSpPr>
        <p:spPr>
          <a:xfrm>
            <a:off x="7281623" y="2748069"/>
            <a:ext cx="2159621" cy="1193800"/>
          </a:xfrm>
          <a:prstGeom prst="ellipse">
            <a:avLst/>
          </a:prstGeom>
          <a:solidFill>
            <a:srgbClr val="F0E8DA"/>
          </a:solidFill>
          <a:ln>
            <a:solidFill>
              <a:srgbClr val="BA9A6C"/>
            </a:solidFill>
          </a:ln>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p:txBody>
      </p:sp>
      <p:sp>
        <p:nvSpPr>
          <p:cNvPr id="25" name="Content Placeholder 16">
            <a:extLst>
              <a:ext uri="{FF2B5EF4-FFF2-40B4-BE49-F238E27FC236}">
                <a16:creationId xmlns:a16="http://schemas.microsoft.com/office/drawing/2014/main" id="{D67818B0-DD74-4EF4-9A75-BAA61DFF8F83}"/>
              </a:ext>
            </a:extLst>
          </p:cNvPr>
          <p:cNvSpPr>
            <a:spLocks noGrp="1"/>
          </p:cNvSpPr>
          <p:nvPr>
            <p:ph sz="quarter" idx="18"/>
          </p:nvPr>
        </p:nvSpPr>
        <p:spPr>
          <a:xfrm>
            <a:off x="1932906" y="4521832"/>
            <a:ext cx="2159621" cy="1193800"/>
          </a:xfrm>
          <a:prstGeom prst="ellipse">
            <a:avLst/>
          </a:prstGeom>
          <a:solidFill>
            <a:srgbClr val="F0E8DA"/>
          </a:solidFill>
          <a:ln>
            <a:solidFill>
              <a:srgbClr val="BA9A6C"/>
            </a:solidFill>
          </a:ln>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p:txBody>
      </p:sp>
      <p:sp>
        <p:nvSpPr>
          <p:cNvPr id="26" name="Content Placeholder 16">
            <a:extLst>
              <a:ext uri="{FF2B5EF4-FFF2-40B4-BE49-F238E27FC236}">
                <a16:creationId xmlns:a16="http://schemas.microsoft.com/office/drawing/2014/main" id="{8207FFFD-35A2-43B6-9C6D-A1C5DF5C13BC}"/>
              </a:ext>
            </a:extLst>
          </p:cNvPr>
          <p:cNvSpPr>
            <a:spLocks noGrp="1"/>
          </p:cNvSpPr>
          <p:nvPr>
            <p:ph sz="quarter" idx="19"/>
          </p:nvPr>
        </p:nvSpPr>
        <p:spPr>
          <a:xfrm>
            <a:off x="4726898" y="4905355"/>
            <a:ext cx="2159621" cy="1193800"/>
          </a:xfrm>
          <a:prstGeom prst="ellipse">
            <a:avLst/>
          </a:prstGeom>
          <a:solidFill>
            <a:srgbClr val="F0E8DA"/>
          </a:solidFill>
          <a:ln>
            <a:solidFill>
              <a:srgbClr val="BA9A6C"/>
            </a:solidFill>
          </a:ln>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p:txBody>
      </p:sp>
      <p:sp>
        <p:nvSpPr>
          <p:cNvPr id="27" name="Content Placeholder 16">
            <a:extLst>
              <a:ext uri="{FF2B5EF4-FFF2-40B4-BE49-F238E27FC236}">
                <a16:creationId xmlns:a16="http://schemas.microsoft.com/office/drawing/2014/main" id="{E28D0B11-31AA-4C04-ABCB-4F773F4B8E0B}"/>
              </a:ext>
            </a:extLst>
          </p:cNvPr>
          <p:cNvSpPr>
            <a:spLocks noGrp="1"/>
          </p:cNvSpPr>
          <p:nvPr>
            <p:ph sz="quarter" idx="20"/>
          </p:nvPr>
        </p:nvSpPr>
        <p:spPr>
          <a:xfrm>
            <a:off x="7281623" y="4405481"/>
            <a:ext cx="2159621" cy="1193800"/>
          </a:xfrm>
          <a:prstGeom prst="ellipse">
            <a:avLst/>
          </a:prstGeom>
          <a:solidFill>
            <a:srgbClr val="F0E8DA"/>
          </a:solidFill>
          <a:ln>
            <a:solidFill>
              <a:srgbClr val="BA9A6C"/>
            </a:solidFill>
          </a:ln>
        </p:spPr>
        <p:txBody>
          <a:bodyPr/>
          <a:lstStyle>
            <a:lvl1pPr>
              <a:defRPr sz="2000"/>
            </a:lvl1pPr>
            <a:lvl2pPr>
              <a:defRPr sz="1800"/>
            </a:lvl2pPr>
            <a:lvl3pPr>
              <a:defRPr sz="1800"/>
            </a:lvl3pPr>
            <a:lvl4pPr>
              <a:defRPr sz="1800"/>
            </a:lvl4pPr>
            <a:lvl5pPr>
              <a:defRPr sz="1800"/>
            </a:lvl5pPr>
          </a:lstStyle>
          <a:p>
            <a:pPr lvl="0"/>
            <a:r>
              <a:rPr lang="en-US" dirty="0"/>
              <a:t>Click to edit Master text styles</a:t>
            </a:r>
          </a:p>
        </p:txBody>
      </p:sp>
      <p:sp>
        <p:nvSpPr>
          <p:cNvPr id="30" name="Text Placeholder 11">
            <a:extLst>
              <a:ext uri="{FF2B5EF4-FFF2-40B4-BE49-F238E27FC236}">
                <a16:creationId xmlns:a16="http://schemas.microsoft.com/office/drawing/2014/main" id="{11FA731F-7EF9-49D6-9B51-45946404A7FA}"/>
              </a:ext>
            </a:extLst>
          </p:cNvPr>
          <p:cNvSpPr>
            <a:spLocks noGrp="1"/>
          </p:cNvSpPr>
          <p:nvPr>
            <p:ph type="body" sz="quarter" idx="21" hasCustomPrompt="1"/>
          </p:nvPr>
        </p:nvSpPr>
        <p:spPr>
          <a:xfrm>
            <a:off x="743576" y="1638300"/>
            <a:ext cx="10711543" cy="700433"/>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2" name="Picture Placeholder 31">
            <a:extLst>
              <a:ext uri="{FF2B5EF4-FFF2-40B4-BE49-F238E27FC236}">
                <a16:creationId xmlns:a16="http://schemas.microsoft.com/office/drawing/2014/main" id="{890ED191-703F-44CA-8467-B1C82663C0A2}"/>
              </a:ext>
            </a:extLst>
          </p:cNvPr>
          <p:cNvSpPr>
            <a:spLocks noGrp="1"/>
          </p:cNvSpPr>
          <p:nvPr>
            <p:ph type="pic" sz="quarter" idx="22"/>
          </p:nvPr>
        </p:nvSpPr>
        <p:spPr>
          <a:xfrm>
            <a:off x="5482422" y="3416283"/>
            <a:ext cx="613578" cy="700433"/>
          </a:xfrm>
        </p:spPr>
        <p:txBody>
          <a:bodyPr/>
          <a:lstStyle/>
          <a:p>
            <a:endParaRPr lang="en-US" dirty="0"/>
          </a:p>
        </p:txBody>
      </p:sp>
      <p:sp>
        <p:nvSpPr>
          <p:cNvPr id="33" name="Picture Placeholder 31">
            <a:extLst>
              <a:ext uri="{FF2B5EF4-FFF2-40B4-BE49-F238E27FC236}">
                <a16:creationId xmlns:a16="http://schemas.microsoft.com/office/drawing/2014/main" id="{B0350AD9-881E-4890-9DA6-2B0714AB669E}"/>
              </a:ext>
            </a:extLst>
          </p:cNvPr>
          <p:cNvSpPr>
            <a:spLocks noGrp="1"/>
          </p:cNvSpPr>
          <p:nvPr>
            <p:ph type="pic" sz="quarter" idx="23"/>
          </p:nvPr>
        </p:nvSpPr>
        <p:spPr>
          <a:xfrm>
            <a:off x="3801456" y="4538021"/>
            <a:ext cx="639763" cy="700433"/>
          </a:xfrm>
        </p:spPr>
        <p:txBody>
          <a:bodyPr/>
          <a:lstStyle/>
          <a:p>
            <a:endParaRPr lang="en-US" dirty="0"/>
          </a:p>
        </p:txBody>
      </p:sp>
      <p:sp>
        <p:nvSpPr>
          <p:cNvPr id="34" name="Picture Placeholder 31">
            <a:extLst>
              <a:ext uri="{FF2B5EF4-FFF2-40B4-BE49-F238E27FC236}">
                <a16:creationId xmlns:a16="http://schemas.microsoft.com/office/drawing/2014/main" id="{A583A77F-1543-48BC-953D-C59BF043F699}"/>
              </a:ext>
            </a:extLst>
          </p:cNvPr>
          <p:cNvSpPr>
            <a:spLocks noGrp="1"/>
          </p:cNvSpPr>
          <p:nvPr>
            <p:ph type="pic" sz="quarter" idx="24"/>
          </p:nvPr>
        </p:nvSpPr>
        <p:spPr>
          <a:xfrm>
            <a:off x="6813684" y="3401488"/>
            <a:ext cx="639763" cy="700433"/>
          </a:xfrm>
        </p:spPr>
        <p:txBody>
          <a:bodyPr/>
          <a:lstStyle/>
          <a:p>
            <a:endParaRPr lang="en-US" dirty="0"/>
          </a:p>
        </p:txBody>
      </p:sp>
      <p:sp>
        <p:nvSpPr>
          <p:cNvPr id="35" name="Picture Placeholder 31">
            <a:extLst>
              <a:ext uri="{FF2B5EF4-FFF2-40B4-BE49-F238E27FC236}">
                <a16:creationId xmlns:a16="http://schemas.microsoft.com/office/drawing/2014/main" id="{CA9A11F6-05BF-457F-9028-1E363D3C1E7F}"/>
              </a:ext>
            </a:extLst>
          </p:cNvPr>
          <p:cNvSpPr>
            <a:spLocks noGrp="1"/>
          </p:cNvSpPr>
          <p:nvPr>
            <p:ph type="pic" sz="quarter" idx="25"/>
          </p:nvPr>
        </p:nvSpPr>
        <p:spPr>
          <a:xfrm>
            <a:off x="6851348" y="4362096"/>
            <a:ext cx="639763" cy="700433"/>
          </a:xfrm>
        </p:spPr>
        <p:txBody>
          <a:bodyPr/>
          <a:lstStyle/>
          <a:p>
            <a:endParaRPr lang="en-US" dirty="0"/>
          </a:p>
        </p:txBody>
      </p:sp>
      <p:sp>
        <p:nvSpPr>
          <p:cNvPr id="36" name="Picture Placeholder 31">
            <a:extLst>
              <a:ext uri="{FF2B5EF4-FFF2-40B4-BE49-F238E27FC236}">
                <a16:creationId xmlns:a16="http://schemas.microsoft.com/office/drawing/2014/main" id="{801868D4-1822-4AE6-B5D1-A2B931D7A5BC}"/>
              </a:ext>
            </a:extLst>
          </p:cNvPr>
          <p:cNvSpPr>
            <a:spLocks noGrp="1"/>
          </p:cNvSpPr>
          <p:nvPr>
            <p:ph type="pic" sz="quarter" idx="26"/>
          </p:nvPr>
        </p:nvSpPr>
        <p:spPr>
          <a:xfrm>
            <a:off x="5340653" y="4362095"/>
            <a:ext cx="613578" cy="700433"/>
          </a:xfrm>
        </p:spPr>
        <p:txBody>
          <a:bodyPr/>
          <a:lstStyle/>
          <a:p>
            <a:endParaRPr lang="en-US" dirty="0"/>
          </a:p>
        </p:txBody>
      </p:sp>
      <p:sp>
        <p:nvSpPr>
          <p:cNvPr id="37" name="Picture Placeholder 31">
            <a:extLst>
              <a:ext uri="{FF2B5EF4-FFF2-40B4-BE49-F238E27FC236}">
                <a16:creationId xmlns:a16="http://schemas.microsoft.com/office/drawing/2014/main" id="{6405503E-9E84-4381-823D-96B38AD7979C}"/>
              </a:ext>
            </a:extLst>
          </p:cNvPr>
          <p:cNvSpPr>
            <a:spLocks noGrp="1"/>
          </p:cNvSpPr>
          <p:nvPr>
            <p:ph type="pic" sz="quarter" idx="27"/>
          </p:nvPr>
        </p:nvSpPr>
        <p:spPr>
          <a:xfrm>
            <a:off x="3776792" y="3626213"/>
            <a:ext cx="613578" cy="700433"/>
          </a:xfrm>
        </p:spPr>
        <p:txBody>
          <a:bodyPr/>
          <a:lstStyle/>
          <a:p>
            <a:endParaRPr lang="en-US" dirty="0"/>
          </a:p>
        </p:txBody>
      </p:sp>
    </p:spTree>
    <p:extLst>
      <p:ext uri="{BB962C8B-B14F-4D97-AF65-F5344CB8AC3E}">
        <p14:creationId xmlns:p14="http://schemas.microsoft.com/office/powerpoint/2010/main" val="13634450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CA0F6-25CF-4812-BC9C-4156FA650E93}"/>
              </a:ext>
            </a:extLst>
          </p:cNvPr>
          <p:cNvSpPr>
            <a:spLocks noGrp="1"/>
          </p:cNvSpPr>
          <p:nvPr>
            <p:ph type="title"/>
          </p:nvPr>
        </p:nvSpPr>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2C75856F-87AC-4620-8AB3-0385BE68C34C}"/>
              </a:ext>
            </a:extLst>
          </p:cNvPr>
          <p:cNvSpPr>
            <a:spLocks noGrp="1"/>
          </p:cNvSpPr>
          <p:nvPr>
            <p:ph sz="quarter" idx="10"/>
          </p:nvPr>
        </p:nvSpPr>
        <p:spPr>
          <a:xfrm>
            <a:off x="838200" y="1630363"/>
            <a:ext cx="1798983" cy="397220"/>
          </a:xfrm>
        </p:spPr>
        <p:txBody>
          <a:bodyPr/>
          <a:lstStyle>
            <a:lvl1pPr>
              <a:defRPr sz="2200" b="1">
                <a:solidFill>
                  <a:srgbClr val="004A78"/>
                </a:solidFill>
              </a:defRPr>
            </a:lvl1pPr>
            <a:lvl2pPr>
              <a:defRPr sz="2200"/>
            </a:lvl2pPr>
            <a:lvl3pPr>
              <a:defRPr sz="2200"/>
            </a:lvl3pPr>
            <a:lvl4pPr>
              <a:defRPr sz="2200"/>
            </a:lvl4pPr>
            <a:lvl5pPr>
              <a:defRPr sz="2200"/>
            </a:lvl5pPr>
          </a:lstStyle>
          <a:p>
            <a:pPr lvl="0"/>
            <a:r>
              <a:rPr lang="en-US" dirty="0"/>
              <a:t>Click to edit Master text styles</a:t>
            </a:r>
          </a:p>
        </p:txBody>
      </p:sp>
      <p:sp>
        <p:nvSpPr>
          <p:cNvPr id="5" name="Content Placeholder 3">
            <a:extLst>
              <a:ext uri="{FF2B5EF4-FFF2-40B4-BE49-F238E27FC236}">
                <a16:creationId xmlns:a16="http://schemas.microsoft.com/office/drawing/2014/main" id="{C8AFA2F9-331D-4FCF-89B2-F25BF4AE16E7}"/>
              </a:ext>
            </a:extLst>
          </p:cNvPr>
          <p:cNvSpPr>
            <a:spLocks noGrp="1"/>
          </p:cNvSpPr>
          <p:nvPr>
            <p:ph sz="quarter" idx="11"/>
          </p:nvPr>
        </p:nvSpPr>
        <p:spPr>
          <a:xfrm>
            <a:off x="838200" y="2350358"/>
            <a:ext cx="1798983" cy="397220"/>
          </a:xfrm>
        </p:spPr>
        <p:txBody>
          <a:bodyPr/>
          <a:lstStyle>
            <a:lvl1pPr>
              <a:defRPr lang="en-US" sz="2200" b="1" kern="1200" baseline="0" dirty="0" smtClean="0">
                <a:solidFill>
                  <a:srgbClr val="004A78"/>
                </a:solidFill>
                <a:latin typeface="Arial" charset="0"/>
                <a:ea typeface="Arial" charset="0"/>
                <a:cs typeface="Arial" charset="0"/>
              </a:defRPr>
            </a:lvl1pPr>
            <a:lvl2pPr>
              <a:defRPr sz="2200"/>
            </a:lvl2pPr>
            <a:lvl3pPr>
              <a:defRPr sz="2200"/>
            </a:lvl3pPr>
            <a:lvl4pPr>
              <a:defRPr sz="2200"/>
            </a:lvl4pPr>
            <a:lvl5pPr>
              <a:defRPr sz="2200"/>
            </a:lvl5pPr>
          </a:lstStyle>
          <a:p>
            <a:pPr lvl="0"/>
            <a:r>
              <a:rPr lang="en-US" dirty="0"/>
              <a:t>Click to edit Master text styles</a:t>
            </a:r>
          </a:p>
        </p:txBody>
      </p:sp>
      <p:sp>
        <p:nvSpPr>
          <p:cNvPr id="6" name="Content Placeholder 3">
            <a:extLst>
              <a:ext uri="{FF2B5EF4-FFF2-40B4-BE49-F238E27FC236}">
                <a16:creationId xmlns:a16="http://schemas.microsoft.com/office/drawing/2014/main" id="{C315D001-8C17-4F2B-877B-CEDF3830DD9D}"/>
              </a:ext>
            </a:extLst>
          </p:cNvPr>
          <p:cNvSpPr>
            <a:spLocks noGrp="1"/>
          </p:cNvSpPr>
          <p:nvPr>
            <p:ph sz="quarter" idx="12"/>
          </p:nvPr>
        </p:nvSpPr>
        <p:spPr>
          <a:xfrm>
            <a:off x="838200" y="3110519"/>
            <a:ext cx="1798983" cy="397220"/>
          </a:xfrm>
        </p:spPr>
        <p:txBody>
          <a:bodyPr/>
          <a:lstStyle>
            <a:lvl1pPr>
              <a:defRPr lang="en-US" sz="2200" b="1" kern="1200" baseline="0" dirty="0" smtClean="0">
                <a:solidFill>
                  <a:srgbClr val="004A78"/>
                </a:solidFill>
                <a:latin typeface="Arial" charset="0"/>
                <a:ea typeface="Arial" charset="0"/>
                <a:cs typeface="Arial" charset="0"/>
              </a:defRPr>
            </a:lvl1pPr>
            <a:lvl2pPr>
              <a:defRPr sz="2200"/>
            </a:lvl2pPr>
            <a:lvl3pPr>
              <a:defRPr sz="2200"/>
            </a:lvl3pPr>
            <a:lvl4pPr>
              <a:defRPr sz="2200"/>
            </a:lvl4pPr>
            <a:lvl5pPr>
              <a:defRPr sz="2200"/>
            </a:lvl5pPr>
          </a:lstStyle>
          <a:p>
            <a:pPr marL="0" lvl="0" indent="0" algn="l" rtl="0" eaLnBrk="1" fontAlgn="base" hangingPunct="1">
              <a:lnSpc>
                <a:spcPct val="90000"/>
              </a:lnSpc>
              <a:spcBef>
                <a:spcPts val="1000"/>
              </a:spcBef>
              <a:spcAft>
                <a:spcPct val="0"/>
              </a:spcAft>
              <a:buFont typeface="Arial" charset="0"/>
              <a:buNone/>
            </a:pPr>
            <a:r>
              <a:rPr lang="en-US" dirty="0"/>
              <a:t>Click to edit Master text styles</a:t>
            </a:r>
          </a:p>
        </p:txBody>
      </p:sp>
      <p:sp>
        <p:nvSpPr>
          <p:cNvPr id="7" name="Content Placeholder 3">
            <a:extLst>
              <a:ext uri="{FF2B5EF4-FFF2-40B4-BE49-F238E27FC236}">
                <a16:creationId xmlns:a16="http://schemas.microsoft.com/office/drawing/2014/main" id="{FE58849C-7952-4448-ADE2-1A4B6095761D}"/>
              </a:ext>
            </a:extLst>
          </p:cNvPr>
          <p:cNvSpPr>
            <a:spLocks noGrp="1"/>
          </p:cNvSpPr>
          <p:nvPr>
            <p:ph sz="quarter" idx="13"/>
          </p:nvPr>
        </p:nvSpPr>
        <p:spPr>
          <a:xfrm>
            <a:off x="838200" y="3798996"/>
            <a:ext cx="1798983" cy="560969"/>
          </a:xfrm>
        </p:spPr>
        <p:txBody>
          <a:bodyPr/>
          <a:lstStyle>
            <a:lvl1pPr>
              <a:defRPr lang="en-US" sz="2200" b="1" kern="1200" baseline="0" dirty="0" smtClean="0">
                <a:solidFill>
                  <a:srgbClr val="004A78"/>
                </a:solidFill>
                <a:latin typeface="Arial" charset="0"/>
                <a:ea typeface="Arial" charset="0"/>
                <a:cs typeface="Arial" charset="0"/>
              </a:defRPr>
            </a:lvl1pPr>
            <a:lvl2pPr>
              <a:defRPr sz="2200"/>
            </a:lvl2pPr>
            <a:lvl3pPr>
              <a:defRPr sz="2200"/>
            </a:lvl3pPr>
            <a:lvl4pPr>
              <a:defRPr sz="2200"/>
            </a:lvl4pPr>
            <a:lvl5pPr>
              <a:defRPr sz="2200"/>
            </a:lvl5pPr>
          </a:lstStyle>
          <a:p>
            <a:pPr marL="0" lvl="0" indent="0" algn="l" rtl="0" eaLnBrk="1" fontAlgn="base" hangingPunct="1">
              <a:lnSpc>
                <a:spcPct val="90000"/>
              </a:lnSpc>
              <a:spcBef>
                <a:spcPts val="1000"/>
              </a:spcBef>
              <a:spcAft>
                <a:spcPct val="0"/>
              </a:spcAft>
              <a:buFont typeface="Arial" charset="0"/>
              <a:buNone/>
            </a:pPr>
            <a:r>
              <a:rPr lang="en-US" dirty="0"/>
              <a:t>Click to edit Master text styles</a:t>
            </a:r>
          </a:p>
        </p:txBody>
      </p:sp>
      <p:sp>
        <p:nvSpPr>
          <p:cNvPr id="9" name="Content Placeholder 8">
            <a:extLst>
              <a:ext uri="{FF2B5EF4-FFF2-40B4-BE49-F238E27FC236}">
                <a16:creationId xmlns:a16="http://schemas.microsoft.com/office/drawing/2014/main" id="{5C6E1F28-6BD4-4807-8E3E-B0FFF09854C3}"/>
              </a:ext>
            </a:extLst>
          </p:cNvPr>
          <p:cNvSpPr>
            <a:spLocks noGrp="1"/>
          </p:cNvSpPr>
          <p:nvPr>
            <p:ph sz="quarter" idx="14"/>
          </p:nvPr>
        </p:nvSpPr>
        <p:spPr>
          <a:xfrm>
            <a:off x="2637183" y="1697659"/>
            <a:ext cx="8137525" cy="329924"/>
          </a:xfrm>
        </p:spPr>
        <p:txBody>
          <a:bodyPr/>
          <a:lstStyle>
            <a:lvl1pPr>
              <a:defRPr lang="en-US" sz="2200" b="0" kern="1200" baseline="0" dirty="0" smtClean="0">
                <a:solidFill>
                  <a:srgbClr val="004A78"/>
                </a:solidFill>
                <a:latin typeface="Arial" charset="0"/>
                <a:ea typeface="Arial" charset="0"/>
                <a:cs typeface="Arial" charset="0"/>
              </a:defRPr>
            </a:lvl1pPr>
            <a:lvl2pPr marL="457200" indent="0">
              <a:buNone/>
              <a:defRPr sz="1800"/>
            </a:lvl2pPr>
            <a:lvl3pPr>
              <a:defRPr sz="1800"/>
            </a:lvl3pPr>
            <a:lvl4pPr>
              <a:defRPr sz="1800"/>
            </a:lvl4pPr>
            <a:lvl5pPr>
              <a:defRPr sz="1800"/>
            </a:lvl5pPr>
          </a:lstStyle>
          <a:p>
            <a:pPr lvl="0"/>
            <a:r>
              <a:rPr lang="en-US" dirty="0"/>
              <a:t>Click to edit Master text styles</a:t>
            </a:r>
          </a:p>
        </p:txBody>
      </p:sp>
      <p:sp>
        <p:nvSpPr>
          <p:cNvPr id="10" name="Content Placeholder 8">
            <a:extLst>
              <a:ext uri="{FF2B5EF4-FFF2-40B4-BE49-F238E27FC236}">
                <a16:creationId xmlns:a16="http://schemas.microsoft.com/office/drawing/2014/main" id="{7903DEF7-3EBA-47CF-ADDB-E4DDAC8CE094}"/>
              </a:ext>
            </a:extLst>
          </p:cNvPr>
          <p:cNvSpPr>
            <a:spLocks noGrp="1"/>
          </p:cNvSpPr>
          <p:nvPr>
            <p:ph sz="quarter" idx="15"/>
          </p:nvPr>
        </p:nvSpPr>
        <p:spPr>
          <a:xfrm>
            <a:off x="2637183" y="2492005"/>
            <a:ext cx="8137525" cy="329924"/>
          </a:xfrm>
        </p:spPr>
        <p:txBody>
          <a:bodyPr/>
          <a:lstStyle>
            <a:lvl1pPr>
              <a:defRPr lang="en-US" sz="2200" b="0" kern="1200" baseline="0" dirty="0" smtClean="0">
                <a:solidFill>
                  <a:srgbClr val="004A78"/>
                </a:solidFill>
                <a:latin typeface="Arial" charset="0"/>
                <a:ea typeface="Arial" charset="0"/>
                <a:cs typeface="Arial" charset="0"/>
              </a:defRPr>
            </a:lvl1pPr>
          </a:lstStyle>
          <a:p>
            <a:pPr marL="0" lvl="0" indent="0" algn="l" rtl="0" eaLnBrk="1" fontAlgn="base" hangingPunct="1">
              <a:lnSpc>
                <a:spcPct val="90000"/>
              </a:lnSpc>
              <a:spcBef>
                <a:spcPts val="1000"/>
              </a:spcBef>
              <a:spcAft>
                <a:spcPct val="0"/>
              </a:spcAft>
              <a:buFont typeface="Arial" charset="0"/>
              <a:buNone/>
            </a:pPr>
            <a:r>
              <a:rPr lang="en-US" dirty="0"/>
              <a:t>Click to edit Master text styles</a:t>
            </a:r>
          </a:p>
        </p:txBody>
      </p:sp>
      <p:sp>
        <p:nvSpPr>
          <p:cNvPr id="11" name="Content Placeholder 8">
            <a:extLst>
              <a:ext uri="{FF2B5EF4-FFF2-40B4-BE49-F238E27FC236}">
                <a16:creationId xmlns:a16="http://schemas.microsoft.com/office/drawing/2014/main" id="{C7FE3C71-E73A-4D58-BB50-F91152908160}"/>
              </a:ext>
            </a:extLst>
          </p:cNvPr>
          <p:cNvSpPr>
            <a:spLocks noGrp="1"/>
          </p:cNvSpPr>
          <p:nvPr>
            <p:ph sz="quarter" idx="16"/>
          </p:nvPr>
        </p:nvSpPr>
        <p:spPr>
          <a:xfrm>
            <a:off x="2637183" y="3212000"/>
            <a:ext cx="8137525" cy="329924"/>
          </a:xfrm>
        </p:spPr>
        <p:txBody>
          <a:bodyPr/>
          <a:lstStyle>
            <a:lvl1pPr>
              <a:defRPr lang="en-US" sz="2200" b="0" kern="1200" baseline="0" dirty="0" smtClean="0">
                <a:solidFill>
                  <a:srgbClr val="004A78"/>
                </a:solidFill>
                <a:latin typeface="Arial" charset="0"/>
                <a:ea typeface="Arial" charset="0"/>
                <a:cs typeface="Arial" charset="0"/>
              </a:defRPr>
            </a:lvl1pPr>
          </a:lstStyle>
          <a:p>
            <a:pPr marL="0" lvl="0" indent="0" algn="l" rtl="0" eaLnBrk="1" fontAlgn="base" hangingPunct="1">
              <a:lnSpc>
                <a:spcPct val="90000"/>
              </a:lnSpc>
              <a:spcBef>
                <a:spcPts val="1000"/>
              </a:spcBef>
              <a:spcAft>
                <a:spcPct val="0"/>
              </a:spcAft>
              <a:buFont typeface="Arial" charset="0"/>
              <a:buNone/>
            </a:pPr>
            <a:r>
              <a:rPr lang="en-US" dirty="0"/>
              <a:t>Click to edit Master text styles</a:t>
            </a:r>
          </a:p>
        </p:txBody>
      </p:sp>
      <p:sp>
        <p:nvSpPr>
          <p:cNvPr id="12" name="Content Placeholder 8">
            <a:extLst>
              <a:ext uri="{FF2B5EF4-FFF2-40B4-BE49-F238E27FC236}">
                <a16:creationId xmlns:a16="http://schemas.microsoft.com/office/drawing/2014/main" id="{7FFCC033-12CA-45B9-99E6-DFB71C2A28A8}"/>
              </a:ext>
            </a:extLst>
          </p:cNvPr>
          <p:cNvSpPr>
            <a:spLocks noGrp="1"/>
          </p:cNvSpPr>
          <p:nvPr>
            <p:ph sz="quarter" idx="17"/>
          </p:nvPr>
        </p:nvSpPr>
        <p:spPr>
          <a:xfrm>
            <a:off x="2637183" y="3944143"/>
            <a:ext cx="8137525" cy="415822"/>
          </a:xfrm>
        </p:spPr>
        <p:txBody>
          <a:bodyPr/>
          <a:lstStyle>
            <a:lvl1pPr>
              <a:defRPr lang="en-US" sz="2200" b="0" kern="1200" baseline="0" dirty="0" smtClean="0">
                <a:solidFill>
                  <a:srgbClr val="004A78"/>
                </a:solidFill>
                <a:latin typeface="Arial" charset="0"/>
                <a:ea typeface="Arial" charset="0"/>
                <a:cs typeface="Arial" charset="0"/>
              </a:defRPr>
            </a:lvl1pPr>
          </a:lstStyle>
          <a:p>
            <a:pPr marL="0" lvl="0" indent="0" algn="l" rtl="0" eaLnBrk="1" fontAlgn="base" hangingPunct="1">
              <a:lnSpc>
                <a:spcPct val="90000"/>
              </a:lnSpc>
              <a:spcBef>
                <a:spcPts val="1000"/>
              </a:spcBef>
              <a:spcAft>
                <a:spcPct val="0"/>
              </a:spcAft>
              <a:buFont typeface="Arial" charset="0"/>
              <a:buNone/>
            </a:pPr>
            <a:r>
              <a:rPr lang="en-US" dirty="0"/>
              <a:t>Click to edit Master text styles</a:t>
            </a:r>
          </a:p>
        </p:txBody>
      </p:sp>
      <p:sp>
        <p:nvSpPr>
          <p:cNvPr id="21" name="Content Placeholder 3">
            <a:extLst>
              <a:ext uri="{FF2B5EF4-FFF2-40B4-BE49-F238E27FC236}">
                <a16:creationId xmlns:a16="http://schemas.microsoft.com/office/drawing/2014/main" id="{B769BCAA-C4F4-45E7-B62F-267D0219D70B}"/>
              </a:ext>
            </a:extLst>
          </p:cNvPr>
          <p:cNvSpPr>
            <a:spLocks noGrp="1"/>
          </p:cNvSpPr>
          <p:nvPr>
            <p:ph sz="quarter" idx="18"/>
          </p:nvPr>
        </p:nvSpPr>
        <p:spPr>
          <a:xfrm>
            <a:off x="838200" y="4685271"/>
            <a:ext cx="1798983" cy="560969"/>
          </a:xfrm>
        </p:spPr>
        <p:txBody>
          <a:bodyPr/>
          <a:lstStyle>
            <a:lvl1pPr>
              <a:defRPr lang="en-US" sz="2200" b="1" kern="1200" baseline="0" dirty="0" smtClean="0">
                <a:solidFill>
                  <a:srgbClr val="004A78"/>
                </a:solidFill>
                <a:latin typeface="Arial" charset="0"/>
                <a:ea typeface="Arial" charset="0"/>
                <a:cs typeface="Arial" charset="0"/>
              </a:defRPr>
            </a:lvl1pPr>
            <a:lvl2pPr>
              <a:defRPr sz="2200"/>
            </a:lvl2pPr>
            <a:lvl3pPr>
              <a:defRPr sz="2200"/>
            </a:lvl3pPr>
            <a:lvl4pPr>
              <a:defRPr sz="2200"/>
            </a:lvl4pPr>
            <a:lvl5pPr>
              <a:defRPr sz="2200"/>
            </a:lvl5pPr>
          </a:lstStyle>
          <a:p>
            <a:pPr marL="0" lvl="0" indent="0" algn="l" rtl="0" eaLnBrk="1" fontAlgn="base" hangingPunct="1">
              <a:lnSpc>
                <a:spcPct val="90000"/>
              </a:lnSpc>
              <a:spcBef>
                <a:spcPts val="1000"/>
              </a:spcBef>
              <a:spcAft>
                <a:spcPct val="0"/>
              </a:spcAft>
              <a:buFont typeface="Arial" charset="0"/>
              <a:buNone/>
            </a:pPr>
            <a:r>
              <a:rPr lang="en-US" dirty="0"/>
              <a:t>Click to edit Master text styles</a:t>
            </a:r>
          </a:p>
        </p:txBody>
      </p:sp>
      <p:sp>
        <p:nvSpPr>
          <p:cNvPr id="22" name="Content Placeholder 8">
            <a:extLst>
              <a:ext uri="{FF2B5EF4-FFF2-40B4-BE49-F238E27FC236}">
                <a16:creationId xmlns:a16="http://schemas.microsoft.com/office/drawing/2014/main" id="{654B9D21-350F-4BE7-B2BB-A7E4125F044D}"/>
              </a:ext>
            </a:extLst>
          </p:cNvPr>
          <p:cNvSpPr>
            <a:spLocks noGrp="1"/>
          </p:cNvSpPr>
          <p:nvPr>
            <p:ph sz="quarter" idx="19"/>
          </p:nvPr>
        </p:nvSpPr>
        <p:spPr>
          <a:xfrm>
            <a:off x="2637183" y="4830418"/>
            <a:ext cx="8137525" cy="415822"/>
          </a:xfrm>
        </p:spPr>
        <p:txBody>
          <a:bodyPr/>
          <a:lstStyle>
            <a:lvl1pPr>
              <a:defRPr lang="en-US" sz="2200" b="0" kern="1200" baseline="0" dirty="0" smtClean="0">
                <a:solidFill>
                  <a:srgbClr val="004A78"/>
                </a:solidFill>
                <a:latin typeface="Arial" charset="0"/>
                <a:ea typeface="Arial" charset="0"/>
                <a:cs typeface="Arial" charset="0"/>
              </a:defRPr>
            </a:lvl1pPr>
          </a:lstStyle>
          <a:p>
            <a:pPr marL="0" lvl="0" indent="0" algn="l" rtl="0" eaLnBrk="1" fontAlgn="base" hangingPunct="1">
              <a:lnSpc>
                <a:spcPct val="90000"/>
              </a:lnSpc>
              <a:spcBef>
                <a:spcPts val="1000"/>
              </a:spcBef>
              <a:spcAft>
                <a:spcPct val="0"/>
              </a:spcAft>
              <a:buFont typeface="Arial" charset="0"/>
              <a:buNone/>
            </a:pPr>
            <a:r>
              <a:rPr lang="en-US" dirty="0"/>
              <a:t>Click to edit Master text styles</a:t>
            </a:r>
          </a:p>
        </p:txBody>
      </p:sp>
    </p:spTree>
    <p:extLst>
      <p:ext uri="{BB962C8B-B14F-4D97-AF65-F5344CB8AC3E}">
        <p14:creationId xmlns:p14="http://schemas.microsoft.com/office/powerpoint/2010/main" val="41692288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0CFD85-4219-4EBF-BDEB-E9751C6A6EDA}"/>
              </a:ext>
            </a:extLst>
          </p:cNvPr>
          <p:cNvSpPr>
            <a:spLocks noGrp="1"/>
          </p:cNvSpPr>
          <p:nvPr>
            <p:ph type="title"/>
          </p:nvPr>
        </p:nvSpPr>
        <p:spPr/>
        <p:txBody>
          <a:bodyPr/>
          <a:lstStyle/>
          <a:p>
            <a:r>
              <a:rPr lang="en-US"/>
              <a:t>Click to edit Master title style</a:t>
            </a:r>
          </a:p>
        </p:txBody>
      </p:sp>
      <p:sp>
        <p:nvSpPr>
          <p:cNvPr id="4" name="Content Placeholder 3">
            <a:extLst>
              <a:ext uri="{FF2B5EF4-FFF2-40B4-BE49-F238E27FC236}">
                <a16:creationId xmlns:a16="http://schemas.microsoft.com/office/drawing/2014/main" id="{1757D6E6-B5CB-4E82-BB73-67272D8D9FD2}"/>
              </a:ext>
            </a:extLst>
          </p:cNvPr>
          <p:cNvSpPr>
            <a:spLocks noGrp="1"/>
          </p:cNvSpPr>
          <p:nvPr>
            <p:ph sz="quarter" idx="10"/>
          </p:nvPr>
        </p:nvSpPr>
        <p:spPr>
          <a:xfrm>
            <a:off x="838200" y="3551516"/>
            <a:ext cx="2965450" cy="671512"/>
          </a:xfrm>
        </p:spPr>
        <p:txBody>
          <a:bodyPr/>
          <a:lstStyle>
            <a:lvl1pPr>
              <a:defRPr/>
            </a:lvl1pPr>
          </a:lstStyle>
          <a:p>
            <a:pPr lvl="0"/>
            <a:r>
              <a:rPr lang="en-US" dirty="0"/>
              <a:t>Click to edit Master text styles</a:t>
            </a:r>
          </a:p>
        </p:txBody>
      </p:sp>
      <p:sp>
        <p:nvSpPr>
          <p:cNvPr id="5" name="Content Placeholder 3">
            <a:extLst>
              <a:ext uri="{FF2B5EF4-FFF2-40B4-BE49-F238E27FC236}">
                <a16:creationId xmlns:a16="http://schemas.microsoft.com/office/drawing/2014/main" id="{CEC0A322-B0D8-4D26-826F-C04FA02D5999}"/>
              </a:ext>
            </a:extLst>
          </p:cNvPr>
          <p:cNvSpPr>
            <a:spLocks noGrp="1"/>
          </p:cNvSpPr>
          <p:nvPr>
            <p:ph sz="quarter" idx="11"/>
          </p:nvPr>
        </p:nvSpPr>
        <p:spPr>
          <a:xfrm>
            <a:off x="838200" y="5081072"/>
            <a:ext cx="2965450" cy="671512"/>
          </a:xfrm>
        </p:spPr>
        <p:txBody>
          <a:bodyPr/>
          <a:lstStyle>
            <a:lvl1pPr>
              <a:defRPr/>
            </a:lvl1pPr>
          </a:lstStyle>
          <a:p>
            <a:pPr lvl="0"/>
            <a:r>
              <a:rPr lang="en-US" dirty="0"/>
              <a:t>Click to edit Master text styles</a:t>
            </a:r>
          </a:p>
        </p:txBody>
      </p:sp>
      <p:sp>
        <p:nvSpPr>
          <p:cNvPr id="6" name="Content Placeholder 3">
            <a:extLst>
              <a:ext uri="{FF2B5EF4-FFF2-40B4-BE49-F238E27FC236}">
                <a16:creationId xmlns:a16="http://schemas.microsoft.com/office/drawing/2014/main" id="{172A34FA-8B6E-4716-938A-EDC9ED70462D}"/>
              </a:ext>
            </a:extLst>
          </p:cNvPr>
          <p:cNvSpPr>
            <a:spLocks noGrp="1"/>
          </p:cNvSpPr>
          <p:nvPr>
            <p:ph sz="quarter" idx="12"/>
          </p:nvPr>
        </p:nvSpPr>
        <p:spPr>
          <a:xfrm>
            <a:off x="7311887" y="3544962"/>
            <a:ext cx="2965450" cy="671512"/>
          </a:xfrm>
        </p:spPr>
        <p:txBody>
          <a:bodyPr/>
          <a:lstStyle>
            <a:lvl1pPr>
              <a:defRPr/>
            </a:lvl1pPr>
          </a:lstStyle>
          <a:p>
            <a:pPr lvl="0"/>
            <a:r>
              <a:rPr lang="en-US" dirty="0"/>
              <a:t>Click to edit Master text styles</a:t>
            </a:r>
          </a:p>
        </p:txBody>
      </p:sp>
      <p:sp>
        <p:nvSpPr>
          <p:cNvPr id="7" name="Content Placeholder 3">
            <a:extLst>
              <a:ext uri="{FF2B5EF4-FFF2-40B4-BE49-F238E27FC236}">
                <a16:creationId xmlns:a16="http://schemas.microsoft.com/office/drawing/2014/main" id="{0B97AE17-5849-4028-A71C-35199A62DFC0}"/>
              </a:ext>
            </a:extLst>
          </p:cNvPr>
          <p:cNvSpPr>
            <a:spLocks noGrp="1"/>
          </p:cNvSpPr>
          <p:nvPr>
            <p:ph sz="quarter" idx="13"/>
          </p:nvPr>
        </p:nvSpPr>
        <p:spPr>
          <a:xfrm>
            <a:off x="7311887" y="5201412"/>
            <a:ext cx="2965450" cy="671512"/>
          </a:xfrm>
        </p:spPr>
        <p:txBody>
          <a:bodyPr/>
          <a:lstStyle>
            <a:lvl1pPr>
              <a:defRPr/>
            </a:lvl1pPr>
          </a:lstStyle>
          <a:p>
            <a:pPr lvl="0"/>
            <a:r>
              <a:rPr lang="en-US" dirty="0"/>
              <a:t>Click to edit Master text styles</a:t>
            </a:r>
          </a:p>
        </p:txBody>
      </p:sp>
      <p:sp>
        <p:nvSpPr>
          <p:cNvPr id="8" name="Content Placeholder 3">
            <a:extLst>
              <a:ext uri="{FF2B5EF4-FFF2-40B4-BE49-F238E27FC236}">
                <a16:creationId xmlns:a16="http://schemas.microsoft.com/office/drawing/2014/main" id="{239E1BE4-CABF-4D2A-A9A2-D39DAD4131FB}"/>
              </a:ext>
            </a:extLst>
          </p:cNvPr>
          <p:cNvSpPr>
            <a:spLocks noGrp="1"/>
          </p:cNvSpPr>
          <p:nvPr>
            <p:ph sz="quarter" idx="14"/>
          </p:nvPr>
        </p:nvSpPr>
        <p:spPr>
          <a:xfrm>
            <a:off x="2372139" y="1742595"/>
            <a:ext cx="6520070" cy="457266"/>
          </a:xfrm>
        </p:spPr>
        <p:txBody>
          <a:bodyPr/>
          <a:lstStyle>
            <a:lvl1pPr>
              <a:defRPr/>
            </a:lvl1pPr>
          </a:lstStyle>
          <a:p>
            <a:pPr lvl="0"/>
            <a:r>
              <a:rPr lang="en-US" dirty="0"/>
              <a:t>Click to edit Master text styles</a:t>
            </a:r>
          </a:p>
        </p:txBody>
      </p:sp>
      <p:sp>
        <p:nvSpPr>
          <p:cNvPr id="10" name="Picture Placeholder 9">
            <a:extLst>
              <a:ext uri="{FF2B5EF4-FFF2-40B4-BE49-F238E27FC236}">
                <a16:creationId xmlns:a16="http://schemas.microsoft.com/office/drawing/2014/main" id="{80CABFAE-AF4F-4D4E-A8D0-C402299AA5D2}"/>
              </a:ext>
            </a:extLst>
          </p:cNvPr>
          <p:cNvSpPr>
            <a:spLocks noGrp="1"/>
          </p:cNvSpPr>
          <p:nvPr>
            <p:ph type="pic" sz="quarter" idx="15"/>
          </p:nvPr>
        </p:nvSpPr>
        <p:spPr>
          <a:xfrm>
            <a:off x="2955925" y="2319338"/>
            <a:ext cx="5207000" cy="987425"/>
          </a:xfrm>
        </p:spPr>
        <p:txBody>
          <a:bodyPr/>
          <a:lstStyle/>
          <a:p>
            <a:endParaRPr lang="en-US" dirty="0"/>
          </a:p>
        </p:txBody>
      </p:sp>
      <p:sp>
        <p:nvSpPr>
          <p:cNvPr id="11" name="Picture Placeholder 9">
            <a:extLst>
              <a:ext uri="{FF2B5EF4-FFF2-40B4-BE49-F238E27FC236}">
                <a16:creationId xmlns:a16="http://schemas.microsoft.com/office/drawing/2014/main" id="{22428520-78A2-4E0D-9CED-5082113B92B7}"/>
              </a:ext>
            </a:extLst>
          </p:cNvPr>
          <p:cNvSpPr>
            <a:spLocks noGrp="1"/>
          </p:cNvSpPr>
          <p:nvPr>
            <p:ph type="pic" sz="quarter" idx="16"/>
          </p:nvPr>
        </p:nvSpPr>
        <p:spPr>
          <a:xfrm>
            <a:off x="1421640" y="4213987"/>
            <a:ext cx="1900997" cy="987425"/>
          </a:xfrm>
        </p:spPr>
        <p:txBody>
          <a:bodyPr/>
          <a:lstStyle/>
          <a:p>
            <a:endParaRPr lang="en-US" dirty="0"/>
          </a:p>
        </p:txBody>
      </p:sp>
      <p:sp>
        <p:nvSpPr>
          <p:cNvPr id="12" name="Picture Placeholder 9">
            <a:extLst>
              <a:ext uri="{FF2B5EF4-FFF2-40B4-BE49-F238E27FC236}">
                <a16:creationId xmlns:a16="http://schemas.microsoft.com/office/drawing/2014/main" id="{02549FE0-E411-43AA-AC60-E72368B380A5}"/>
              </a:ext>
            </a:extLst>
          </p:cNvPr>
          <p:cNvSpPr>
            <a:spLocks noGrp="1"/>
          </p:cNvSpPr>
          <p:nvPr>
            <p:ph type="pic" sz="quarter" idx="17"/>
          </p:nvPr>
        </p:nvSpPr>
        <p:spPr>
          <a:xfrm>
            <a:off x="7941710" y="4213880"/>
            <a:ext cx="1900997" cy="987425"/>
          </a:xfrm>
        </p:spPr>
        <p:txBody>
          <a:bodyPr/>
          <a:lstStyle/>
          <a:p>
            <a:endParaRPr lang="en-US" dirty="0"/>
          </a:p>
        </p:txBody>
      </p:sp>
    </p:spTree>
    <p:extLst>
      <p:ext uri="{BB962C8B-B14F-4D97-AF65-F5344CB8AC3E}">
        <p14:creationId xmlns:p14="http://schemas.microsoft.com/office/powerpoint/2010/main" val="15879478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End of Chapt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E34A0-76F1-45EA-9585-BBB7FFE5E9B7}"/>
              </a:ext>
            </a:extLst>
          </p:cNvPr>
          <p:cNvSpPr>
            <a:spLocks noGrp="1"/>
          </p:cNvSpPr>
          <p:nvPr>
            <p:ph type="title"/>
          </p:nvPr>
        </p:nvSpPr>
        <p:spPr>
          <a:xfrm>
            <a:off x="1135380" y="3092947"/>
            <a:ext cx="10515600" cy="672105"/>
          </a:xfrm>
        </p:spPr>
        <p:txBody>
          <a:bodyPr/>
          <a:lstStyle/>
          <a:p>
            <a:r>
              <a:rPr lang="en-US" dirty="0"/>
              <a:t>Click to edit Master title style</a:t>
            </a:r>
          </a:p>
        </p:txBody>
      </p:sp>
    </p:spTree>
    <p:extLst>
      <p:ext uri="{BB962C8B-B14F-4D97-AF65-F5344CB8AC3E}">
        <p14:creationId xmlns:p14="http://schemas.microsoft.com/office/powerpoint/2010/main" val="323303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192" y="16"/>
            <a:ext cx="12191807" cy="6865874"/>
          </a:xfrm>
          <a:prstGeom prst="rect">
            <a:avLst/>
          </a:prstGeom>
        </p:spPr>
      </p:pic>
      <p:sp>
        <p:nvSpPr>
          <p:cNvPr id="2" name="Title 1"/>
          <p:cNvSpPr>
            <a:spLocks noGrp="1"/>
          </p:cNvSpPr>
          <p:nvPr>
            <p:ph type="title"/>
          </p:nvPr>
        </p:nvSpPr>
        <p:spPr>
          <a:xfrm>
            <a:off x="838200" y="2291187"/>
            <a:ext cx="10515600" cy="684026"/>
          </a:xfrm>
        </p:spPr>
        <p:txBody>
          <a:bodyPr/>
          <a:lstStyle>
            <a:lvl1pPr>
              <a:defRPr>
                <a:solidFill>
                  <a:schemeClr val="bg1"/>
                </a:solidFill>
              </a:defRPr>
            </a:lvl1pPr>
          </a:lstStyle>
          <a:p>
            <a:r>
              <a:rPr lang="en-US"/>
              <a:t>Click to edit Master title style</a:t>
            </a:r>
            <a:endParaRPr lang="en-US" dirty="0"/>
          </a:p>
        </p:txBody>
      </p:sp>
      <p:sp>
        <p:nvSpPr>
          <p:cNvPr id="3" name="Text Placeholder 2"/>
          <p:cNvSpPr>
            <a:spLocks noGrp="1"/>
          </p:cNvSpPr>
          <p:nvPr>
            <p:ph type="body" sz="quarter" idx="10" hasCustomPrompt="1"/>
          </p:nvPr>
        </p:nvSpPr>
        <p:spPr>
          <a:xfrm>
            <a:off x="4867275" y="3619985"/>
            <a:ext cx="2457450" cy="597477"/>
          </a:xfrm>
        </p:spPr>
        <p:txBody>
          <a:bodyPr>
            <a:normAutofit/>
          </a:bodyPr>
          <a:lstStyle>
            <a:lvl1pPr marL="0" indent="0" algn="ctr">
              <a:buNone/>
              <a:defRPr sz="2000" b="0" i="0">
                <a:solidFill>
                  <a:schemeClr val="bg1"/>
                </a:solidFill>
                <a:latin typeface="Arial" charset="0"/>
                <a:ea typeface="Arial" charset="0"/>
                <a:cs typeface="Arial" charset="0"/>
              </a:defRPr>
            </a:lvl1pPr>
          </a:lstStyle>
          <a:p>
            <a:pPr lvl="0"/>
            <a:r>
              <a:rPr lang="en-US" dirty="0"/>
              <a:t>Click to edit date</a:t>
            </a:r>
          </a:p>
        </p:txBody>
      </p:sp>
      <p:pic>
        <p:nvPicPr>
          <p:cNvPr id="9"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2934268" y="6356350"/>
            <a:ext cx="8801669" cy="365125"/>
          </a:xfrm>
          <a:prstGeom prst="rect">
            <a:avLst/>
          </a:prstGeom>
        </p:spPr>
        <p:txBody>
          <a:bodyPr vert="horz" lIns="91440" tIns="45720" rIns="91440" bIns="45720" rtlCol="0" anchor="ctr"/>
          <a:lstStyle>
            <a:defPPr>
              <a:defRPr lang="en-US"/>
            </a:defPPr>
            <a:lvl1pPr algn="l" rtl="0" eaLnBrk="1" fontAlgn="auto" hangingPunct="1">
              <a:spcBef>
                <a:spcPts val="0"/>
              </a:spcBef>
              <a:spcAft>
                <a:spcPts val="0"/>
              </a:spcAft>
              <a:defRPr lang="en-US" sz="1400" b="0" i="0" u="none" strike="noStrike" kern="1200" baseline="0" smtClean="0">
                <a:solidFill>
                  <a:srgbClr val="006298"/>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Calibri" charset="0"/>
                <a:ea typeface="+mn-ea"/>
                <a:cs typeface="+mn-cs"/>
              </a:defRPr>
            </a:lvl2pPr>
            <a:lvl3pPr marL="914400" algn="l" rtl="0" eaLnBrk="0" fontAlgn="base" hangingPunct="0">
              <a:spcBef>
                <a:spcPct val="0"/>
              </a:spcBef>
              <a:spcAft>
                <a:spcPct val="0"/>
              </a:spcAft>
              <a:defRPr kern="1200">
                <a:solidFill>
                  <a:schemeClr val="tx1"/>
                </a:solidFill>
                <a:latin typeface="Calibri" charset="0"/>
                <a:ea typeface="+mn-ea"/>
                <a:cs typeface="+mn-cs"/>
              </a:defRPr>
            </a:lvl3pPr>
            <a:lvl4pPr marL="1371600" algn="l" rtl="0" eaLnBrk="0" fontAlgn="base" hangingPunct="0">
              <a:spcBef>
                <a:spcPct val="0"/>
              </a:spcBef>
              <a:spcAft>
                <a:spcPct val="0"/>
              </a:spcAft>
              <a:defRPr kern="1200">
                <a:solidFill>
                  <a:schemeClr val="tx1"/>
                </a:solidFill>
                <a:latin typeface="Calibri" charset="0"/>
                <a:ea typeface="+mn-ea"/>
                <a:cs typeface="+mn-cs"/>
              </a:defRPr>
            </a:lvl4pPr>
            <a:lvl5pPr marL="1828800" algn="l"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a:lstStyle>
          <a:p>
            <a:r>
              <a:rPr lang="en-US"/>
              <a:t>[Author Name], [Book Title], [#] Edition. © [Insert Year] Cengage. All Rights Reserved. May not be scanned, copied or duplicated, or posted to a publicly accessible website, in whole or in part.</a:t>
            </a:r>
            <a:endParaRPr lang="en-US" dirty="0"/>
          </a:p>
        </p:txBody>
      </p:sp>
    </p:spTree>
    <p:extLst>
      <p:ext uri="{BB962C8B-B14F-4D97-AF65-F5344CB8AC3E}">
        <p14:creationId xmlns:p14="http://schemas.microsoft.com/office/powerpoint/2010/main" val="28878927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Bullets and p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2" name="Text Placeholder 11"/>
          <p:cNvSpPr>
            <a:spLocks noGrp="1"/>
          </p:cNvSpPr>
          <p:nvPr>
            <p:ph type="body" sz="quarter" idx="17" hasCustomPrompt="1"/>
          </p:nvPr>
        </p:nvSpPr>
        <p:spPr>
          <a:xfrm>
            <a:off x="743576" y="1638301"/>
            <a:ext cx="10711543" cy="1562100"/>
          </a:xfrm>
        </p:spPr>
        <p:txBody>
          <a:bodyPr>
            <a:normAutofit/>
          </a:bodyPr>
          <a:lstStyle>
            <a:lvl1pPr marL="342900" indent="-342900">
              <a:buClr>
                <a:srgbClr val="004A78"/>
              </a:buClr>
              <a:buFont typeface="Arial" charset="0"/>
              <a:buChar char="•"/>
              <a:defRPr sz="2400">
                <a:solidFill>
                  <a:srgbClr val="004A78"/>
                </a:solidFill>
              </a:defRPr>
            </a:lvl1pPr>
            <a:lvl2pPr marL="685800" marR="0" indent="-228600" algn="l" defTabSz="914400" rtl="0" eaLnBrk="1" fontAlgn="base" latinLnBrk="0" hangingPunct="1">
              <a:lnSpc>
                <a:spcPct val="90000"/>
              </a:lnSpc>
              <a:spcBef>
                <a:spcPts val="500"/>
              </a:spcBef>
              <a:spcAft>
                <a:spcPct val="0"/>
              </a:spcAft>
              <a:buClr>
                <a:srgbClr val="FF6300"/>
              </a:buClr>
              <a:buSzTx/>
              <a:buFont typeface="Arial" charset="0"/>
              <a:buChar char="•"/>
              <a:tabLst/>
              <a:defRPr sz="2000" baseline="0"/>
            </a:lvl2pPr>
            <a:lvl3pPr marL="1143000" indent="-228600">
              <a:buClr>
                <a:srgbClr val="000000"/>
              </a:buClr>
              <a:buFont typeface="Arial" charset="0"/>
              <a:buChar char="•"/>
              <a:defRPr sz="2000"/>
            </a:lvl3pPr>
            <a:lvl4pPr marL="1600200" indent="-228600">
              <a:buClr>
                <a:srgbClr val="000000"/>
              </a:buClr>
              <a:buSzPct val="50000"/>
              <a:buFont typeface="LucidaGrande" charset="0"/>
              <a:buChar char="▶"/>
              <a:defRPr sz="2000"/>
            </a:lvl4pPr>
            <a:lvl5pPr marL="2057400" indent="-228600">
              <a:buClr>
                <a:srgbClr val="000000"/>
              </a:buClr>
              <a:buFont typeface="Helvetica" charset="0"/>
              <a:buChar char="⁃"/>
              <a:defRPr sz="2000"/>
            </a:lvl5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5B5973ED-0950-4326-AE3F-ACC3C55705E8}"/>
              </a:ext>
            </a:extLst>
          </p:cNvPr>
          <p:cNvSpPr>
            <a:spLocks noGrp="1"/>
          </p:cNvSpPr>
          <p:nvPr>
            <p:ph type="pic" sz="quarter" idx="18"/>
          </p:nvPr>
        </p:nvSpPr>
        <p:spPr>
          <a:xfrm>
            <a:off x="743576" y="3429000"/>
            <a:ext cx="10712450" cy="1333500"/>
          </a:xfrm>
        </p:spPr>
        <p:txBody>
          <a:bodyPr/>
          <a:lstStyle/>
          <a:p>
            <a:endParaRPr lang="en-US" dirty="0"/>
          </a:p>
        </p:txBody>
      </p:sp>
      <p:sp>
        <p:nvSpPr>
          <p:cNvPr id="6" name="Content Placeholder 5">
            <a:extLst>
              <a:ext uri="{FF2B5EF4-FFF2-40B4-BE49-F238E27FC236}">
                <a16:creationId xmlns:a16="http://schemas.microsoft.com/office/drawing/2014/main" id="{AA52D5E8-77E7-428C-9F45-B349C60CA9EB}"/>
              </a:ext>
            </a:extLst>
          </p:cNvPr>
          <p:cNvSpPr>
            <a:spLocks noGrp="1"/>
          </p:cNvSpPr>
          <p:nvPr>
            <p:ph sz="quarter" idx="19" hasCustomPrompt="1"/>
          </p:nvPr>
        </p:nvSpPr>
        <p:spPr>
          <a:xfrm>
            <a:off x="742950" y="4887913"/>
            <a:ext cx="10712450" cy="1333500"/>
          </a:xfrm>
        </p:spPr>
        <p:txBody>
          <a:bodyPr/>
          <a:lstStyle>
            <a:lvl1pPr marL="342900" indent="-342900">
              <a:buFont typeface="Arial" panose="020B0604020202020204" pitchFamily="34" charset="0"/>
              <a:buChar char="•"/>
              <a:defRPr sz="2400">
                <a:solidFill>
                  <a:srgbClr val="004A78"/>
                </a:solidFill>
              </a:defRPr>
            </a:lvl1pPr>
            <a:lvl2pPr>
              <a:buClr>
                <a:srgbClr val="FF6300"/>
              </a:buClr>
              <a:defRPr sz="2000"/>
            </a:lvl2pPr>
            <a:lvl3pPr>
              <a:buClr>
                <a:srgbClr val="000000"/>
              </a:buClr>
              <a:defRPr sz="2000"/>
            </a:lvl3pPr>
            <a:lvl4pPr>
              <a:defRPr sz="2000"/>
            </a:lvl4pPr>
            <a:lvl5pPr>
              <a:defRPr sz="2000"/>
            </a:lvl5pPr>
          </a:lstStyle>
          <a:p>
            <a:pPr lvl="0"/>
            <a:r>
              <a:rPr lang="en-US" dirty="0"/>
              <a:t>First level</a:t>
            </a:r>
          </a:p>
          <a:p>
            <a:pPr lvl="1"/>
            <a:r>
              <a:rPr lang="en-US" dirty="0"/>
              <a:t>Second level</a:t>
            </a:r>
          </a:p>
          <a:p>
            <a:pPr lvl="2"/>
            <a:r>
              <a:rPr lang="en-US" dirty="0"/>
              <a:t>Third level</a:t>
            </a:r>
          </a:p>
          <a:p>
            <a:pPr lvl="3"/>
            <a:endParaRPr lang="en-US" dirty="0"/>
          </a:p>
        </p:txBody>
      </p:sp>
    </p:spTree>
    <p:extLst>
      <p:ext uri="{BB962C8B-B14F-4D97-AF65-F5344CB8AC3E}">
        <p14:creationId xmlns:p14="http://schemas.microsoft.com/office/powerpoint/2010/main" val="2139531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2" y="16"/>
            <a:ext cx="12191807" cy="6865874"/>
          </a:xfrm>
          <a:prstGeom prst="rect">
            <a:avLst/>
          </a:prstGeom>
        </p:spPr>
      </p:pic>
      <p:sp>
        <p:nvSpPr>
          <p:cNvPr id="6" name="Text Placeholder 5"/>
          <p:cNvSpPr>
            <a:spLocks noGrp="1"/>
          </p:cNvSpPr>
          <p:nvPr>
            <p:ph type="body" sz="quarter" idx="11" hasCustomPrompt="1"/>
          </p:nvPr>
        </p:nvSpPr>
        <p:spPr>
          <a:xfrm>
            <a:off x="3996910" y="3112899"/>
            <a:ext cx="3297426" cy="618014"/>
          </a:xfrm>
        </p:spPr>
        <p:txBody>
          <a:bodyPr anchor="b">
            <a:noAutofit/>
          </a:bodyPr>
          <a:lstStyle>
            <a:lvl1pPr marL="0" indent="0" algn="l">
              <a:buNone/>
              <a:defRPr sz="3600" b="0" i="0">
                <a:solidFill>
                  <a:schemeClr val="bg1"/>
                </a:solidFill>
                <a:latin typeface="Arial" charset="0"/>
                <a:ea typeface="Arial" charset="0"/>
                <a:cs typeface="Arial" charset="0"/>
              </a:defRPr>
            </a:lvl1pPr>
            <a:lvl2pPr marL="457200" indent="0" algn="ctr">
              <a:buNone/>
              <a:defRPr>
                <a:latin typeface="Summer Font" charset="0"/>
                <a:ea typeface="Summer Font" charset="0"/>
                <a:cs typeface="Summer Font" charset="0"/>
              </a:defRPr>
            </a:lvl2pPr>
            <a:lvl3pPr marL="914400" indent="0" algn="ctr">
              <a:buNone/>
              <a:defRPr>
                <a:latin typeface="Summer Font" charset="0"/>
                <a:ea typeface="Summer Font" charset="0"/>
                <a:cs typeface="Summer Font" charset="0"/>
              </a:defRPr>
            </a:lvl3pPr>
            <a:lvl4pPr marL="1371600" indent="0" algn="ctr">
              <a:buNone/>
              <a:defRPr>
                <a:latin typeface="Summer Font" charset="0"/>
                <a:ea typeface="Summer Font" charset="0"/>
                <a:cs typeface="Summer Font" charset="0"/>
              </a:defRPr>
            </a:lvl4pPr>
          </a:lstStyle>
          <a:p>
            <a:pPr lvl="0"/>
            <a:r>
              <a:rPr lang="en-US" dirty="0"/>
              <a:t>Chapter 1</a:t>
            </a:r>
          </a:p>
        </p:txBody>
      </p:sp>
      <p:sp>
        <p:nvSpPr>
          <p:cNvPr id="5" name="Title 4"/>
          <p:cNvSpPr>
            <a:spLocks noGrp="1"/>
          </p:cNvSpPr>
          <p:nvPr>
            <p:ph type="title"/>
          </p:nvPr>
        </p:nvSpPr>
        <p:spPr>
          <a:xfrm>
            <a:off x="3996910" y="4035474"/>
            <a:ext cx="6402684" cy="672105"/>
          </a:xfrm>
        </p:spPr>
        <p:txBody>
          <a:bodyPr/>
          <a:lstStyle>
            <a:lvl1pPr algn="l">
              <a:defRPr>
                <a:solidFill>
                  <a:schemeClr val="bg1"/>
                </a:solidFill>
              </a:defRPr>
            </a:lvl1pPr>
          </a:lstStyle>
          <a:p>
            <a:r>
              <a:rPr lang="en-US"/>
              <a:t>Click to edit Master title style</a:t>
            </a:r>
            <a:endParaRPr lang="en-US" dirty="0"/>
          </a:p>
        </p:txBody>
      </p:sp>
      <p:sp>
        <p:nvSpPr>
          <p:cNvPr id="9" name="Picture Placeholder 8"/>
          <p:cNvSpPr>
            <a:spLocks noGrp="1"/>
          </p:cNvSpPr>
          <p:nvPr>
            <p:ph type="pic" sz="quarter" idx="12"/>
          </p:nvPr>
        </p:nvSpPr>
        <p:spPr>
          <a:xfrm>
            <a:off x="246063" y="314482"/>
            <a:ext cx="3343275" cy="4318000"/>
          </a:xfrm>
        </p:spPr>
        <p:txBody>
          <a:bodyPr/>
          <a:lstStyle/>
          <a:p>
            <a:r>
              <a:rPr lang="en-US"/>
              <a:t>Click icon to add picture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24861" y="6356350"/>
            <a:ext cx="1699425" cy="38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ooter Placeholder 4"/>
          <p:cNvSpPr>
            <a:spLocks noGrp="1"/>
          </p:cNvSpPr>
          <p:nvPr>
            <p:ph type="ftr" sz="quarter" idx="3"/>
          </p:nvPr>
        </p:nvSpPr>
        <p:spPr>
          <a:xfrm>
            <a:off x="2923890" y="6356350"/>
            <a:ext cx="8801669" cy="365125"/>
          </a:xfrm>
          <a:prstGeom prst="rect">
            <a:avLst/>
          </a:prstGeom>
        </p:spPr>
        <p:txBody>
          <a:bodyPr vert="horz" lIns="91440" tIns="45720" rIns="91440" bIns="45720" rtlCol="0" anchor="ctr"/>
          <a:lstStyle>
            <a:lvl1pPr algn="l" eaLnBrk="1" fontAlgn="auto" hangingPunct="1">
              <a:spcBef>
                <a:spcPts val="0"/>
              </a:spcBef>
              <a:spcAft>
                <a:spcPts val="0"/>
              </a:spcAft>
              <a:defRPr lang="en-US" sz="1400" b="0" i="0" u="none" strike="noStrike" baseline="0" smtClean="0">
                <a:solidFill>
                  <a:schemeClr val="bg1"/>
                </a:solidFill>
                <a:latin typeface="arial" charset="0"/>
              </a:defRPr>
            </a:lvl1pPr>
          </a:lstStyle>
          <a:p>
            <a:r>
              <a:rPr lang="en-US" dirty="0"/>
              <a:t>Warren, Accounting, 28 Edition. © 2021 Cengage. All Rights Reserved. May not be scanned, copied or duplicated, or posted to a publicly accessible website, in whole or in part.</a:t>
            </a:r>
          </a:p>
        </p:txBody>
      </p:sp>
    </p:spTree>
    <p:extLst>
      <p:ext uri="{BB962C8B-B14F-4D97-AF65-F5344CB8AC3E}">
        <p14:creationId xmlns:p14="http://schemas.microsoft.com/office/powerpoint/2010/main" val="617780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5" hasCustomPrompt="1"/>
          </p:nvPr>
        </p:nvSpPr>
        <p:spPr>
          <a:xfrm>
            <a:off x="743576" y="1289684"/>
            <a:ext cx="10711543" cy="3732692"/>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 Sit </a:t>
            </a:r>
            <a:r>
              <a:rPr lang="en-US" dirty="0" err="1"/>
              <a:t>amet</a:t>
            </a:r>
            <a:r>
              <a:rPr lang="en-US" dirty="0"/>
              <a:t> </a:t>
            </a:r>
            <a:r>
              <a:rPr lang="en-US" dirty="0" err="1"/>
              <a:t>volutpat</a:t>
            </a:r>
            <a:r>
              <a:rPr lang="en-US" dirty="0"/>
              <a:t> </a:t>
            </a:r>
            <a:r>
              <a:rPr lang="en-US" dirty="0" err="1"/>
              <a:t>consequat</a:t>
            </a:r>
            <a:r>
              <a:rPr lang="en-US" dirty="0"/>
              <a:t> </a:t>
            </a:r>
            <a:r>
              <a:rPr lang="en-US" dirty="0" err="1"/>
              <a:t>mauris</a:t>
            </a:r>
            <a:r>
              <a:rPr lang="en-US" dirty="0"/>
              <a:t> </a:t>
            </a:r>
            <a:r>
              <a:rPr lang="en-US" dirty="0" err="1"/>
              <a:t>nunc</a:t>
            </a:r>
            <a:r>
              <a:rPr lang="en-US" dirty="0"/>
              <a:t> </a:t>
            </a:r>
            <a:r>
              <a:rPr lang="en-US" dirty="0" err="1"/>
              <a:t>congue</a:t>
            </a:r>
            <a:r>
              <a:rPr lang="en-US" dirty="0"/>
              <a:t> nisi. </a:t>
            </a:r>
            <a:r>
              <a:rPr lang="en-US" dirty="0" err="1"/>
              <a:t>Mauris</a:t>
            </a:r>
            <a:r>
              <a:rPr lang="en-US" dirty="0"/>
              <a:t> sit </a:t>
            </a:r>
            <a:r>
              <a:rPr lang="en-US" dirty="0" err="1"/>
              <a:t>amet</a:t>
            </a:r>
            <a:r>
              <a:rPr lang="en-US" dirty="0"/>
              <a:t> </a:t>
            </a:r>
            <a:r>
              <a:rPr lang="en-US" dirty="0" err="1"/>
              <a:t>massa</a:t>
            </a:r>
            <a:r>
              <a:rPr lang="en-US" dirty="0"/>
              <a:t> vitae. </a:t>
            </a:r>
            <a:r>
              <a:rPr lang="en-US" dirty="0" err="1"/>
              <a:t>Consectetur</a:t>
            </a:r>
            <a:r>
              <a:rPr lang="en-US" dirty="0"/>
              <a:t> libero id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a:t>
            </a:r>
            <a:r>
              <a:rPr lang="en-US" dirty="0"/>
              <a:t> </a:t>
            </a:r>
            <a:r>
              <a:rPr lang="en-US" dirty="0" err="1"/>
              <a:t>facilisi</a:t>
            </a:r>
            <a:r>
              <a:rPr lang="en-US" dirty="0"/>
              <a:t> </a:t>
            </a:r>
            <a:r>
              <a:rPr lang="en-US" dirty="0" err="1"/>
              <a:t>morbi</a:t>
            </a:r>
            <a:r>
              <a:rPr lang="en-US" dirty="0"/>
              <a:t> tempus </a:t>
            </a:r>
            <a:r>
              <a:rPr lang="en-US" dirty="0" err="1"/>
              <a:t>iaculis</a:t>
            </a:r>
            <a:r>
              <a:rPr lang="en-US" dirty="0"/>
              <a:t> </a:t>
            </a:r>
            <a:r>
              <a:rPr lang="en-US" dirty="0" err="1"/>
              <a:t>urna</a:t>
            </a:r>
            <a:r>
              <a:rPr lang="en-US" dirty="0"/>
              <a:t> id </a:t>
            </a:r>
            <a:r>
              <a:rPr lang="en-US" dirty="0" err="1"/>
              <a:t>volutpat</a:t>
            </a:r>
            <a:r>
              <a:rPr lang="en-US" dirty="0"/>
              <a:t> lacus. </a:t>
            </a:r>
            <a:r>
              <a:rPr lang="en-US" dirty="0" err="1"/>
              <a:t>Imperdiet</a:t>
            </a:r>
            <a:r>
              <a:rPr lang="en-US" dirty="0"/>
              <a:t> </a:t>
            </a:r>
            <a:r>
              <a:rPr lang="en-US" dirty="0" err="1"/>
              <a:t>nulla</a:t>
            </a:r>
            <a:r>
              <a:rPr lang="en-US" dirty="0"/>
              <a:t> </a:t>
            </a:r>
            <a:r>
              <a:rPr lang="en-US" dirty="0" err="1"/>
              <a:t>malesuada</a:t>
            </a:r>
            <a:r>
              <a:rPr lang="en-US" dirty="0"/>
              <a:t> </a:t>
            </a:r>
            <a:r>
              <a:rPr lang="en-US" dirty="0" err="1"/>
              <a:t>pellentesque</a:t>
            </a:r>
            <a:r>
              <a:rPr lang="en-US" dirty="0"/>
              <a:t> </a:t>
            </a:r>
            <a:r>
              <a:rPr lang="en-US" dirty="0" err="1"/>
              <a:t>elit</a:t>
            </a:r>
            <a:r>
              <a:rPr lang="en-US" dirty="0"/>
              <a:t> </a:t>
            </a:r>
            <a:r>
              <a:rPr lang="en-US" dirty="0" err="1"/>
              <a:t>eget</a:t>
            </a:r>
            <a:r>
              <a:rPr lang="en-US" dirty="0"/>
              <a:t> gravida cum </a:t>
            </a:r>
            <a:r>
              <a:rPr lang="en-US" dirty="0" err="1"/>
              <a:t>sociis</a:t>
            </a:r>
            <a:r>
              <a:rPr lang="en-US" dirty="0"/>
              <a:t>. </a:t>
            </a:r>
            <a:r>
              <a:rPr lang="en-US" dirty="0" err="1"/>
              <a:t>Sed</a:t>
            </a:r>
            <a:r>
              <a:rPr lang="en-US" dirty="0"/>
              <a:t> </a:t>
            </a:r>
            <a:r>
              <a:rPr lang="en-US" dirty="0" err="1"/>
              <a:t>velit</a:t>
            </a:r>
            <a:r>
              <a:rPr lang="en-US" dirty="0"/>
              <a:t> </a:t>
            </a:r>
            <a:r>
              <a:rPr lang="en-US" dirty="0" err="1"/>
              <a:t>dignissim</a:t>
            </a:r>
            <a:r>
              <a:rPr lang="en-US" dirty="0"/>
              <a:t> </a:t>
            </a:r>
            <a:r>
              <a:rPr lang="en-US" dirty="0" err="1"/>
              <a:t>sodales</a:t>
            </a:r>
            <a:r>
              <a:rPr lang="en-US" dirty="0"/>
              <a:t> </a:t>
            </a:r>
            <a:r>
              <a:rPr lang="en-US" dirty="0" err="1"/>
              <a:t>ut.</a:t>
            </a:r>
            <a:endParaRPr lang="en-US" dirty="0"/>
          </a:p>
        </p:txBody>
      </p:sp>
    </p:spTree>
    <p:extLst>
      <p:ext uri="{BB962C8B-B14F-4D97-AF65-F5344CB8AC3E}">
        <p14:creationId xmlns:p14="http://schemas.microsoft.com/office/powerpoint/2010/main" val="1035067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Sections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Text Placeholder 5"/>
          <p:cNvSpPr>
            <a:spLocks noGrp="1"/>
          </p:cNvSpPr>
          <p:nvPr>
            <p:ph type="body" sz="quarter" idx="15" hasCustomPrompt="1"/>
          </p:nvPr>
        </p:nvSpPr>
        <p:spPr>
          <a:xfrm>
            <a:off x="743574" y="1290690"/>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11" name="Text Placeholder 5"/>
          <p:cNvSpPr>
            <a:spLocks noGrp="1"/>
          </p:cNvSpPr>
          <p:nvPr>
            <p:ph type="body" sz="quarter" idx="18" hasCustomPrompt="1"/>
          </p:nvPr>
        </p:nvSpPr>
        <p:spPr>
          <a:xfrm>
            <a:off x="743572" y="1737343"/>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
        <p:nvSpPr>
          <p:cNvPr id="9" name="Text Placeholder 5"/>
          <p:cNvSpPr>
            <a:spLocks noGrp="1"/>
          </p:cNvSpPr>
          <p:nvPr>
            <p:ph type="body" sz="quarter" idx="17" hasCustomPrompt="1"/>
          </p:nvPr>
        </p:nvSpPr>
        <p:spPr>
          <a:xfrm>
            <a:off x="743573" y="3389727"/>
            <a:ext cx="10711543" cy="348047"/>
          </a:xfrm>
        </p:spPr>
        <p:txBody>
          <a:bodyPr>
            <a:noAutofit/>
          </a:bodyPr>
          <a:lstStyle>
            <a:lvl1pPr marL="0" indent="0" algn="l">
              <a:buNone/>
              <a:defRPr sz="2400" b="1" i="0" baseline="0">
                <a:solidFill>
                  <a:srgbClr val="006298"/>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Section Header</a:t>
            </a:r>
          </a:p>
        </p:txBody>
      </p:sp>
      <p:sp>
        <p:nvSpPr>
          <p:cNvPr id="8" name="Text Placeholder 5"/>
          <p:cNvSpPr>
            <a:spLocks noGrp="1"/>
          </p:cNvSpPr>
          <p:nvPr>
            <p:ph type="body" sz="quarter" idx="16" hasCustomPrompt="1"/>
          </p:nvPr>
        </p:nvSpPr>
        <p:spPr>
          <a:xfrm>
            <a:off x="743572" y="3856204"/>
            <a:ext cx="10711543" cy="1462674"/>
          </a:xfrm>
        </p:spPr>
        <p:txBody>
          <a:bodyPr>
            <a:noAutofit/>
          </a:bodyPr>
          <a:lstStyle>
            <a:lvl1pPr marL="0" indent="0" algn="l">
              <a:buNone/>
              <a:defRPr sz="2400" b="0" i="0" baseline="0">
                <a:solidFill>
                  <a:srgbClr val="000000"/>
                </a:solidFill>
                <a:latin typeface="Arial" charset="0"/>
                <a:ea typeface="Arial" charset="0"/>
                <a:cs typeface="Arial" charset="0"/>
              </a:defRPr>
            </a:lvl1pPr>
            <a:lvl2pPr>
              <a:defRPr>
                <a:solidFill>
                  <a:schemeClr val="bg1"/>
                </a:solidFill>
                <a:latin typeface="Summer Font" charset="0"/>
                <a:ea typeface="Summer Font" charset="0"/>
                <a:cs typeface="Summer Font" charset="0"/>
              </a:defRPr>
            </a:lvl2pPr>
            <a:lvl3pPr>
              <a:defRPr>
                <a:solidFill>
                  <a:schemeClr val="bg1"/>
                </a:solidFill>
                <a:latin typeface="Summer Font" charset="0"/>
                <a:ea typeface="Summer Font" charset="0"/>
                <a:cs typeface="Summer Font" charset="0"/>
              </a:defRPr>
            </a:lvl3pPr>
            <a:lvl4pPr>
              <a:defRPr>
                <a:solidFill>
                  <a:schemeClr val="bg1"/>
                </a:solidFill>
                <a:latin typeface="Summer Font" charset="0"/>
                <a:ea typeface="Summer Font" charset="0"/>
                <a:cs typeface="Summer Font" charset="0"/>
              </a:defRPr>
            </a:lvl4pPr>
            <a:lvl5pPr>
              <a:defRPr>
                <a:solidFill>
                  <a:schemeClr val="bg1"/>
                </a:solidFill>
                <a:latin typeface="Summer Font" charset="0"/>
                <a:ea typeface="Summer Font" charset="0"/>
                <a:cs typeface="Summer Font" charset="0"/>
              </a:defRPr>
            </a:lvl5pPr>
          </a:lstStyle>
          <a:p>
            <a:pPr lvl="0"/>
            <a:r>
              <a:rPr lang="en-US" dirty="0"/>
              <a:t>Click to add text here. 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Faucibus</a:t>
            </a:r>
            <a:r>
              <a:rPr lang="en-US" dirty="0"/>
              <a:t> </a:t>
            </a:r>
            <a:r>
              <a:rPr lang="en-US" dirty="0" err="1"/>
              <a:t>nisl</a:t>
            </a:r>
            <a:r>
              <a:rPr lang="en-US" dirty="0"/>
              <a:t> </a:t>
            </a:r>
            <a:r>
              <a:rPr lang="en-US" dirty="0" err="1"/>
              <a:t>tincidunt</a:t>
            </a:r>
            <a:r>
              <a:rPr lang="en-US" dirty="0"/>
              <a:t> </a:t>
            </a:r>
            <a:r>
              <a:rPr lang="en-US" dirty="0" err="1"/>
              <a:t>eget</a:t>
            </a:r>
            <a:r>
              <a:rPr lang="en-US" dirty="0"/>
              <a:t> </a:t>
            </a:r>
            <a:r>
              <a:rPr lang="en-US" dirty="0" err="1"/>
              <a:t>nullam</a:t>
            </a:r>
            <a:r>
              <a:rPr lang="en-US" dirty="0"/>
              <a:t> non. </a:t>
            </a:r>
            <a:r>
              <a:rPr lang="en-US" dirty="0" err="1"/>
              <a:t>Mauris</a:t>
            </a:r>
            <a:r>
              <a:rPr lang="en-US" dirty="0"/>
              <a:t> a </a:t>
            </a:r>
            <a:r>
              <a:rPr lang="en-US" dirty="0" err="1"/>
              <a:t>diam</a:t>
            </a:r>
            <a:r>
              <a:rPr lang="en-US" dirty="0"/>
              <a:t> </a:t>
            </a:r>
            <a:r>
              <a:rPr lang="en-US" dirty="0" err="1"/>
              <a:t>maecenas</a:t>
            </a:r>
            <a:r>
              <a:rPr lang="en-US" dirty="0"/>
              <a:t> </a:t>
            </a:r>
            <a:r>
              <a:rPr lang="en-US" dirty="0" err="1"/>
              <a:t>sed</a:t>
            </a:r>
            <a:r>
              <a:rPr lang="en-US" dirty="0"/>
              <a:t> </a:t>
            </a:r>
            <a:r>
              <a:rPr lang="en-US" dirty="0" err="1"/>
              <a:t>enim</a:t>
            </a:r>
            <a:r>
              <a:rPr lang="en-US" dirty="0"/>
              <a:t> </a:t>
            </a:r>
            <a:r>
              <a:rPr lang="en-US" dirty="0" err="1"/>
              <a:t>ut</a:t>
            </a:r>
            <a:r>
              <a:rPr lang="en-US" dirty="0"/>
              <a:t> </a:t>
            </a:r>
            <a:r>
              <a:rPr lang="en-US" dirty="0" err="1"/>
              <a:t>sem</a:t>
            </a:r>
            <a:r>
              <a:rPr lang="en-US" dirty="0"/>
              <a:t> </a:t>
            </a:r>
            <a:r>
              <a:rPr lang="en-US" dirty="0" err="1"/>
              <a:t>viverra</a:t>
            </a:r>
            <a:r>
              <a:rPr lang="en-US" dirty="0"/>
              <a:t>. </a:t>
            </a:r>
            <a:r>
              <a:rPr lang="en-US" dirty="0" err="1"/>
              <a:t>Sed</a:t>
            </a:r>
            <a:r>
              <a:rPr lang="en-US" dirty="0"/>
              <a:t> </a:t>
            </a:r>
            <a:r>
              <a:rPr lang="en-US" dirty="0" err="1"/>
              <a:t>ullamcorper</a:t>
            </a:r>
            <a:r>
              <a:rPr lang="en-US" dirty="0"/>
              <a:t> </a:t>
            </a:r>
            <a:r>
              <a:rPr lang="en-US" dirty="0" err="1"/>
              <a:t>morbi</a:t>
            </a:r>
            <a:r>
              <a:rPr lang="en-US" dirty="0"/>
              <a:t> </a:t>
            </a:r>
            <a:r>
              <a:rPr lang="en-US" dirty="0" err="1"/>
              <a:t>tincidunt</a:t>
            </a:r>
            <a:r>
              <a:rPr lang="en-US" dirty="0"/>
              <a:t> </a:t>
            </a:r>
            <a:r>
              <a:rPr lang="en-US" dirty="0" err="1"/>
              <a:t>ornare</a:t>
            </a:r>
            <a:r>
              <a:rPr lang="en-US" dirty="0"/>
              <a:t>.</a:t>
            </a:r>
          </a:p>
        </p:txBody>
      </p:sp>
    </p:spTree>
    <p:extLst>
      <p:ext uri="{BB962C8B-B14F-4D97-AF65-F5344CB8AC3E}">
        <p14:creationId xmlns:p14="http://schemas.microsoft.com/office/powerpoint/2010/main" val="879366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0" name="Content Placeholder 2"/>
          <p:cNvSpPr>
            <a:spLocks noGrp="1"/>
          </p:cNvSpPr>
          <p:nvPr>
            <p:ph idx="1"/>
          </p:nvPr>
        </p:nvSpPr>
        <p:spPr>
          <a:xfrm>
            <a:off x="743576"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5084468" cy="3953578"/>
          </a:xfrm>
        </p:spPr>
        <p:txBody>
          <a:bodyPr>
            <a:normAutofit/>
          </a:bodyPr>
          <a:lstStyle>
            <a:lvl1pPr marL="228600" indent="-228600">
              <a:buClr>
                <a:srgbClr val="004A78"/>
              </a:buClr>
              <a:buFont typeface="Arial" charset="0"/>
              <a:buChar char="•"/>
              <a:defRPr sz="1800">
                <a:solidFill>
                  <a:srgbClr val="000000"/>
                </a:solidFill>
              </a:defRPr>
            </a:lvl1pPr>
            <a:lvl2pPr marL="685800" indent="-228600">
              <a:buClr>
                <a:srgbClr val="004A78"/>
              </a:buClr>
              <a:buFont typeface="Arial" charset="0"/>
              <a:buChar char="•"/>
              <a:defRPr sz="1800">
                <a:solidFill>
                  <a:srgbClr val="000000"/>
                </a:solidFill>
              </a:defRPr>
            </a:lvl2pPr>
            <a:lvl3pPr marL="1143000" indent="-228600">
              <a:buClr>
                <a:srgbClr val="004A78"/>
              </a:buClr>
              <a:buFont typeface="Arial" charset="0"/>
              <a:buChar char="•"/>
              <a:defRPr sz="1800">
                <a:solidFill>
                  <a:srgbClr val="000000"/>
                </a:solidFill>
              </a:defRPr>
            </a:lvl3pPr>
            <a:lvl4pPr marL="1600200" indent="-228600">
              <a:buClr>
                <a:srgbClr val="004A78"/>
              </a:buClr>
              <a:buFont typeface="Arial" charset="0"/>
              <a:buChar char="•"/>
              <a:defRPr sz="1800">
                <a:solidFill>
                  <a:srgbClr val="000000"/>
                </a:solidFill>
              </a:defRPr>
            </a:lvl4pPr>
            <a:lvl5pPr marL="2057400" indent="-228600">
              <a:buClr>
                <a:srgbClr val="004A78"/>
              </a:buClr>
              <a:buFont typeface="Arial" charset="0"/>
              <a:buChar cha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
        <p:nvSpPr>
          <p:cNvPr id="12" name="Content Placeholder 2"/>
          <p:cNvSpPr>
            <a:spLocks noGrp="1"/>
          </p:cNvSpPr>
          <p:nvPr>
            <p:ph idx="20"/>
          </p:nvPr>
        </p:nvSpPr>
        <p:spPr>
          <a:xfrm>
            <a:off x="6370651" y="1579015"/>
            <a:ext cx="5084468"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4" name="Text Placeholder 3"/>
          <p:cNvSpPr>
            <a:spLocks noGrp="1"/>
          </p:cNvSpPr>
          <p:nvPr>
            <p:ph type="body" sz="quarter" idx="18" hasCustomPrompt="1"/>
          </p:nvPr>
        </p:nvSpPr>
        <p:spPr>
          <a:xfrm>
            <a:off x="6370651" y="2202774"/>
            <a:ext cx="5084468" cy="3953578"/>
          </a:xfrm>
        </p:spPr>
        <p:txBody>
          <a:bodyPr>
            <a:normAutofit/>
          </a:bodyPr>
          <a:lstStyle>
            <a:lvl1pPr>
              <a:buClr>
                <a:srgbClr val="004A78"/>
              </a:buClr>
              <a:defRPr sz="1800">
                <a:solidFill>
                  <a:srgbClr val="000000"/>
                </a:solidFill>
              </a:defRPr>
            </a:lvl1pPr>
            <a:lvl2pPr marL="685800" indent="-228600">
              <a:buClr>
                <a:srgbClr val="004A78"/>
              </a:buClr>
              <a:buFontTx/>
              <a:buChar char="‒"/>
              <a:defRPr sz="1800">
                <a:solidFill>
                  <a:srgbClr val="000000"/>
                </a:solidFill>
              </a:defRPr>
            </a:lvl2pPr>
            <a:lvl3pPr>
              <a:buClr>
                <a:srgbClr val="004A78"/>
              </a:buClr>
              <a:defRPr sz="1800">
                <a:solidFill>
                  <a:srgbClr val="000000"/>
                </a:solidFill>
              </a:defRPr>
            </a:lvl3pPr>
            <a:lvl4pPr>
              <a:buClr>
                <a:srgbClr val="004A78"/>
              </a:buClr>
              <a:defRPr sz="1800">
                <a:solidFill>
                  <a:srgbClr val="000000"/>
                </a:solidFill>
              </a:defRPr>
            </a:lvl4pPr>
            <a:lvl5pPr>
              <a:buClr>
                <a:srgbClr val="004A78"/>
              </a:buClr>
              <a:defRPr sz="1800">
                <a:solidFill>
                  <a:srgbClr val="000000"/>
                </a:solidFill>
              </a:defRPr>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p>
          <a:p>
            <a:pPr lvl="0"/>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 Massa </a:t>
            </a:r>
            <a:r>
              <a:rPr lang="en-US" dirty="0" err="1"/>
              <a:t>tempor</a:t>
            </a:r>
            <a:r>
              <a:rPr lang="en-US" dirty="0"/>
              <a:t> </a:t>
            </a:r>
            <a:r>
              <a:rPr lang="en-US" dirty="0" err="1"/>
              <a:t>nec</a:t>
            </a:r>
            <a:r>
              <a:rPr lang="en-US" dirty="0"/>
              <a:t> </a:t>
            </a:r>
            <a:r>
              <a:rPr lang="en-US" dirty="0" err="1"/>
              <a:t>feugiat</a:t>
            </a:r>
            <a:r>
              <a:rPr lang="en-US" dirty="0"/>
              <a:t> </a:t>
            </a:r>
            <a:r>
              <a:rPr lang="en-US" dirty="0" err="1"/>
              <a:t>nisl</a:t>
            </a:r>
            <a:r>
              <a:rPr lang="en-US" dirty="0"/>
              <a:t> </a:t>
            </a:r>
            <a:r>
              <a:rPr lang="en-US" dirty="0" err="1"/>
              <a:t>pretium</a:t>
            </a:r>
            <a:r>
              <a:rPr lang="en-US" dirty="0"/>
              <a:t> </a:t>
            </a:r>
            <a:r>
              <a:rPr lang="en-US" dirty="0" err="1"/>
              <a:t>fusce</a:t>
            </a:r>
            <a:r>
              <a:rPr lang="en-US" dirty="0"/>
              <a:t> id </a:t>
            </a:r>
            <a:r>
              <a:rPr lang="en-US" dirty="0" err="1"/>
              <a:t>velit</a:t>
            </a:r>
            <a:r>
              <a:rPr lang="en-US" dirty="0"/>
              <a:t>. </a:t>
            </a:r>
          </a:p>
          <a:p>
            <a:pPr lvl="0"/>
            <a:r>
              <a:rPr lang="en-US" dirty="0" err="1"/>
              <a:t>Amet</a:t>
            </a:r>
            <a:r>
              <a:rPr lang="en-US" dirty="0"/>
              <a:t> </a:t>
            </a:r>
            <a:r>
              <a:rPr lang="en-US" dirty="0" err="1"/>
              <a:t>est</a:t>
            </a:r>
            <a:r>
              <a:rPr lang="en-US" dirty="0"/>
              <a:t> </a:t>
            </a:r>
            <a:r>
              <a:rPr lang="en-US" dirty="0" err="1"/>
              <a:t>placerat</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In </a:t>
            </a:r>
            <a:r>
              <a:rPr lang="en-US" dirty="0" err="1"/>
              <a:t>egestas</a:t>
            </a:r>
            <a:r>
              <a:rPr lang="en-US" dirty="0"/>
              <a:t> </a:t>
            </a:r>
            <a:r>
              <a:rPr lang="en-US" dirty="0" err="1"/>
              <a:t>erat</a:t>
            </a:r>
            <a:r>
              <a:rPr lang="en-US" dirty="0"/>
              <a:t> </a:t>
            </a:r>
            <a:r>
              <a:rPr lang="en-US" dirty="0" err="1"/>
              <a:t>imperdiet</a:t>
            </a:r>
            <a:r>
              <a:rPr lang="en-US" dirty="0"/>
              <a:t> </a:t>
            </a:r>
            <a:r>
              <a:rPr lang="en-US" dirty="0" err="1"/>
              <a:t>sed</a:t>
            </a:r>
            <a:r>
              <a:rPr lang="en-US" dirty="0"/>
              <a:t> </a:t>
            </a:r>
            <a:r>
              <a:rPr lang="en-US" dirty="0" err="1"/>
              <a:t>euismod</a:t>
            </a:r>
            <a:r>
              <a:rPr lang="en-US" dirty="0"/>
              <a:t> nisi porta lorem. </a:t>
            </a:r>
            <a:r>
              <a:rPr lang="en-US" dirty="0" err="1"/>
              <a:t>Fermentum</a:t>
            </a:r>
            <a:r>
              <a:rPr lang="en-US" dirty="0"/>
              <a:t> et </a:t>
            </a:r>
            <a:r>
              <a:rPr lang="en-US" dirty="0" err="1"/>
              <a:t>sollicitudin</a:t>
            </a:r>
            <a:r>
              <a:rPr lang="en-US" dirty="0"/>
              <a:t> ac </a:t>
            </a:r>
            <a:r>
              <a:rPr lang="en-US" dirty="0" err="1"/>
              <a:t>orci</a:t>
            </a:r>
            <a:r>
              <a:rPr lang="en-US" dirty="0"/>
              <a:t> </a:t>
            </a:r>
            <a:r>
              <a:rPr lang="en-US" dirty="0" err="1"/>
              <a:t>phasellus</a:t>
            </a:r>
            <a:r>
              <a:rPr lang="en-US" dirty="0"/>
              <a:t> </a:t>
            </a:r>
            <a:r>
              <a:rPr lang="en-US" dirty="0" err="1"/>
              <a:t>egestas</a:t>
            </a:r>
            <a:r>
              <a:rPr lang="en-US" dirty="0"/>
              <a:t> </a:t>
            </a:r>
            <a:r>
              <a:rPr lang="en-US" dirty="0" err="1"/>
              <a:t>tellus</a:t>
            </a:r>
            <a:r>
              <a:rPr lang="en-US" dirty="0"/>
              <a:t> </a:t>
            </a:r>
            <a:r>
              <a:rPr lang="en-US" dirty="0" err="1"/>
              <a:t>rutrum</a:t>
            </a:r>
            <a:r>
              <a:rPr lang="en-US" dirty="0"/>
              <a:t> </a:t>
            </a:r>
            <a:r>
              <a:rPr lang="en-US" dirty="0" err="1"/>
              <a:t>tellus</a:t>
            </a:r>
            <a:r>
              <a:rPr lang="en-US" dirty="0"/>
              <a:t>. </a:t>
            </a:r>
            <a:r>
              <a:rPr lang="en-US" dirty="0" err="1"/>
              <a:t>Nec</a:t>
            </a:r>
            <a:r>
              <a:rPr lang="en-US" dirty="0"/>
              <a:t> dui </a:t>
            </a:r>
            <a:r>
              <a:rPr lang="en-US" dirty="0" err="1"/>
              <a:t>nunc</a:t>
            </a:r>
            <a:r>
              <a:rPr lang="en-US" dirty="0"/>
              <a:t> </a:t>
            </a:r>
            <a:r>
              <a:rPr lang="en-US" dirty="0" err="1"/>
              <a:t>mattis</a:t>
            </a:r>
            <a:r>
              <a:rPr lang="en-US" dirty="0"/>
              <a:t> </a:t>
            </a:r>
            <a:r>
              <a:rPr lang="en-US" dirty="0" err="1"/>
              <a:t>enim</a:t>
            </a:r>
            <a:r>
              <a:rPr lang="en-US" dirty="0"/>
              <a:t>. </a:t>
            </a:r>
            <a:r>
              <a:rPr lang="en-US" dirty="0" err="1"/>
              <a:t>Nisl</a:t>
            </a:r>
            <a:r>
              <a:rPr lang="en-US" dirty="0"/>
              <a:t> </a:t>
            </a:r>
            <a:r>
              <a:rPr lang="en-US" dirty="0" err="1"/>
              <a:t>condimentum</a:t>
            </a:r>
            <a:r>
              <a:rPr lang="en-US" dirty="0"/>
              <a:t> id </a:t>
            </a:r>
            <a:r>
              <a:rPr lang="en-US" dirty="0" err="1"/>
              <a:t>venenatis</a:t>
            </a:r>
            <a:r>
              <a:rPr lang="en-US" dirty="0"/>
              <a:t> a </a:t>
            </a:r>
            <a:r>
              <a:rPr lang="en-US" dirty="0" err="1"/>
              <a:t>condimentum</a:t>
            </a:r>
            <a:r>
              <a:rPr lang="en-US" dirty="0"/>
              <a:t>. Non </a:t>
            </a:r>
            <a:r>
              <a:rPr lang="en-US" dirty="0" err="1"/>
              <a:t>enim</a:t>
            </a:r>
            <a:r>
              <a:rPr lang="en-US" dirty="0"/>
              <a:t> </a:t>
            </a:r>
            <a:r>
              <a:rPr lang="en-US" dirty="0" err="1"/>
              <a:t>praesent</a:t>
            </a:r>
            <a:r>
              <a:rPr lang="en-US" dirty="0"/>
              <a:t> </a:t>
            </a:r>
            <a:r>
              <a:rPr lang="en-US" dirty="0" err="1"/>
              <a:t>elementum</a:t>
            </a:r>
            <a:r>
              <a:rPr lang="en-US" dirty="0"/>
              <a:t> </a:t>
            </a:r>
            <a:r>
              <a:rPr lang="en-US" dirty="0" err="1"/>
              <a:t>facilisis</a:t>
            </a:r>
            <a:r>
              <a:rPr lang="en-US" dirty="0"/>
              <a:t> </a:t>
            </a:r>
            <a:r>
              <a:rPr lang="en-US" dirty="0" err="1"/>
              <a:t>leo</a:t>
            </a:r>
            <a:r>
              <a:rPr lang="en-US" dirty="0"/>
              <a:t> </a:t>
            </a:r>
            <a:r>
              <a:rPr lang="en-US" dirty="0" err="1"/>
              <a:t>vel</a:t>
            </a:r>
            <a:r>
              <a:rPr lang="en-US" dirty="0"/>
              <a:t> </a:t>
            </a:r>
            <a:r>
              <a:rPr lang="en-US" dirty="0" err="1"/>
              <a:t>fringilla</a:t>
            </a:r>
            <a:r>
              <a:rPr lang="en-US" dirty="0"/>
              <a:t> </a:t>
            </a:r>
            <a:r>
              <a:rPr lang="en-US" dirty="0" err="1"/>
              <a:t>est</a:t>
            </a:r>
            <a:r>
              <a:rPr lang="en-US" dirty="0"/>
              <a:t> </a:t>
            </a:r>
            <a:r>
              <a:rPr lang="en-US" dirty="0" err="1"/>
              <a:t>ullamcorper</a:t>
            </a:r>
            <a:r>
              <a:rPr lang="en-US" dirty="0"/>
              <a:t>.</a:t>
            </a:r>
          </a:p>
        </p:txBody>
      </p:sp>
    </p:spTree>
    <p:extLst>
      <p:ext uri="{BB962C8B-B14F-4D97-AF65-F5344CB8AC3E}">
        <p14:creationId xmlns:p14="http://schemas.microsoft.com/office/powerpoint/2010/main" val="1759007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r Learning Objective ">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50681-420D-41C4-9A1A-E8D03979037E}"/>
              </a:ext>
            </a:extLst>
          </p:cNvPr>
          <p:cNvSpPr>
            <a:spLocks noGrp="1"/>
          </p:cNvSpPr>
          <p:nvPr>
            <p:ph type="title"/>
          </p:nvPr>
        </p:nvSpPr>
        <p:spPr/>
        <p:txBody>
          <a:bodyPr/>
          <a:lstStyle/>
          <a:p>
            <a:r>
              <a:rPr lang="en-US" dirty="0"/>
              <a:t>Click to edit Master title style</a:t>
            </a:r>
          </a:p>
        </p:txBody>
      </p:sp>
      <p:sp>
        <p:nvSpPr>
          <p:cNvPr id="5" name="Content Placeholder 4">
            <a:extLst>
              <a:ext uri="{FF2B5EF4-FFF2-40B4-BE49-F238E27FC236}">
                <a16:creationId xmlns:a16="http://schemas.microsoft.com/office/drawing/2014/main" id="{C56CF0E5-228C-4D79-A495-CECA68DC29CA}"/>
              </a:ext>
            </a:extLst>
          </p:cNvPr>
          <p:cNvSpPr>
            <a:spLocks noGrp="1"/>
          </p:cNvSpPr>
          <p:nvPr>
            <p:ph sz="quarter" idx="11"/>
          </p:nvPr>
        </p:nvSpPr>
        <p:spPr>
          <a:xfrm>
            <a:off x="975519" y="2812098"/>
            <a:ext cx="10240962" cy="477054"/>
          </a:xfrm>
        </p:spPr>
        <p:txBody>
          <a:bodyPr/>
          <a:lstStyle>
            <a:lvl1pPr algn="ctr">
              <a:defRPr/>
            </a:lvl1pPr>
          </a:lstStyle>
          <a:p>
            <a:pPr lvl="0"/>
            <a:r>
              <a:rPr lang="en-US" dirty="0"/>
              <a:t>Click to edit Master text styles</a:t>
            </a:r>
          </a:p>
        </p:txBody>
      </p:sp>
    </p:spTree>
    <p:extLst>
      <p:ext uri="{BB962C8B-B14F-4D97-AF65-F5344CB8AC3E}">
        <p14:creationId xmlns:p14="http://schemas.microsoft.com/office/powerpoint/2010/main" val="404940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ree Content 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4" name="Content Placeholder 2"/>
          <p:cNvSpPr>
            <a:spLocks noGrp="1"/>
          </p:cNvSpPr>
          <p:nvPr>
            <p:ph idx="1"/>
          </p:nvPr>
        </p:nvSpPr>
        <p:spPr>
          <a:xfrm>
            <a:off x="743576"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4" name="Text Placeholder 3"/>
          <p:cNvSpPr>
            <a:spLocks noGrp="1"/>
          </p:cNvSpPr>
          <p:nvPr>
            <p:ph type="body" sz="quarter" idx="15" hasCustomPrompt="1"/>
          </p:nvPr>
        </p:nvSpPr>
        <p:spPr>
          <a:xfrm>
            <a:off x="743576"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19" name="Content Placeholder 2"/>
          <p:cNvSpPr>
            <a:spLocks noGrp="1"/>
          </p:cNvSpPr>
          <p:nvPr>
            <p:ph idx="22"/>
          </p:nvPr>
        </p:nvSpPr>
        <p:spPr>
          <a:xfrm>
            <a:off x="4445799"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16" name="Text Placeholder 3"/>
          <p:cNvSpPr>
            <a:spLocks noGrp="1"/>
          </p:cNvSpPr>
          <p:nvPr>
            <p:ph type="body" sz="quarter" idx="18" hasCustomPrompt="1"/>
          </p:nvPr>
        </p:nvSpPr>
        <p:spPr>
          <a:xfrm>
            <a:off x="4445799"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
        <p:nvSpPr>
          <p:cNvPr id="23" name="Content Placeholder 2"/>
          <p:cNvSpPr>
            <a:spLocks noGrp="1"/>
          </p:cNvSpPr>
          <p:nvPr>
            <p:ph idx="23"/>
          </p:nvPr>
        </p:nvSpPr>
        <p:spPr>
          <a:xfrm>
            <a:off x="8145953" y="1579015"/>
            <a:ext cx="3300402" cy="492443"/>
          </a:xfrm>
          <a:solidFill>
            <a:schemeClr val="bg1"/>
          </a:solidFill>
          <a:effectLst>
            <a:outerShdw dist="12700" dir="5400000" algn="t" rotWithShape="0">
              <a:prstClr val="black"/>
            </a:outerShdw>
          </a:effectLst>
        </p:spPr>
        <p:txBody>
          <a:bodyPr tIns="91440" bIns="91440" rtlCol="0" anchor="b">
            <a:spAutoFit/>
          </a:bodyPr>
          <a:lstStyle>
            <a:lvl1pPr marL="0" indent="0" algn="ctr">
              <a:lnSpc>
                <a:spcPct val="100000"/>
              </a:lnSpc>
              <a:spcBef>
                <a:spcPts val="0"/>
              </a:spcBef>
              <a:buNone/>
              <a:defRPr lang="en-US" sz="2000" b="1" smtClean="0">
                <a:solidFill>
                  <a:srgbClr val="006298"/>
                </a:solidFill>
              </a:defRPr>
            </a:lvl1pPr>
            <a:lvl2pPr>
              <a:defRPr lang="en-US" smtClean="0">
                <a:solidFill>
                  <a:schemeClr val="tx1"/>
                </a:solidFill>
              </a:defRPr>
            </a:lvl2pPr>
            <a:lvl3pPr>
              <a:defRPr lang="en-US" smtClean="0">
                <a:solidFill>
                  <a:schemeClr val="tx1"/>
                </a:solidFill>
              </a:defRPr>
            </a:lvl3pPr>
          </a:lstStyle>
          <a:p>
            <a:pPr lvl="0"/>
            <a:r>
              <a:rPr lang="en-US"/>
              <a:t>Click to edit Master text styles</a:t>
            </a:r>
          </a:p>
        </p:txBody>
      </p:sp>
      <p:sp>
        <p:nvSpPr>
          <p:cNvPr id="20" name="Text Placeholder 3"/>
          <p:cNvSpPr>
            <a:spLocks noGrp="1"/>
          </p:cNvSpPr>
          <p:nvPr>
            <p:ph type="body" sz="quarter" idx="20" hasCustomPrompt="1"/>
          </p:nvPr>
        </p:nvSpPr>
        <p:spPr>
          <a:xfrm>
            <a:off x="8154717" y="2202774"/>
            <a:ext cx="3300402" cy="3953578"/>
          </a:xfrm>
        </p:spPr>
        <p:txBody>
          <a:bodyPr>
            <a:normAutofit/>
          </a:bodyPr>
          <a:lstStyle>
            <a:lvl1pPr>
              <a:buClr>
                <a:srgbClr val="004A78"/>
              </a:buClr>
              <a:defRPr sz="1800">
                <a:solidFill>
                  <a:srgbClr val="000000"/>
                </a:solidFill>
              </a:defRPr>
            </a:lvl1pPr>
            <a:lvl2pPr marL="685800" indent="-228600">
              <a:buFontTx/>
              <a:buChar char="‒"/>
              <a:defRPr sz="1800"/>
            </a:lvl2pPr>
            <a:lvl3pPr>
              <a:defRPr sz="1800"/>
            </a:lvl3pPr>
            <a:lvl4pPr>
              <a:defRPr sz="1800"/>
            </a:lvl4pPr>
            <a:lvl5pPr>
              <a:defRPr sz="1800"/>
            </a:lvl5pPr>
          </a:lstStyle>
          <a:p>
            <a:pPr lvl="0"/>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a:t>
            </a:r>
            <a:r>
              <a:rPr lang="en-US" dirty="0" err="1"/>
              <a:t>labore</a:t>
            </a:r>
            <a:r>
              <a:rPr lang="en-US" dirty="0"/>
              <a:t> et </a:t>
            </a:r>
            <a:r>
              <a:rPr lang="en-US" dirty="0" err="1"/>
              <a:t>dolore</a:t>
            </a:r>
            <a:r>
              <a:rPr lang="en-US" dirty="0"/>
              <a:t> magna </a:t>
            </a:r>
            <a:r>
              <a:rPr lang="en-US" dirty="0" err="1"/>
              <a:t>aliqua</a:t>
            </a:r>
            <a:r>
              <a:rPr lang="en-US" dirty="0"/>
              <a:t>. </a:t>
            </a:r>
            <a:r>
              <a:rPr lang="en-US" dirty="0" err="1"/>
              <a:t>Viverra</a:t>
            </a:r>
            <a:r>
              <a:rPr lang="en-US" dirty="0"/>
              <a:t> vitae </a:t>
            </a:r>
            <a:r>
              <a:rPr lang="en-US" dirty="0" err="1"/>
              <a:t>congue</a:t>
            </a:r>
            <a:r>
              <a:rPr lang="en-US" dirty="0"/>
              <a:t> </a:t>
            </a:r>
            <a:r>
              <a:rPr lang="en-US" dirty="0" err="1"/>
              <a:t>eu</a:t>
            </a:r>
            <a:r>
              <a:rPr lang="en-US" dirty="0"/>
              <a:t> </a:t>
            </a:r>
            <a:r>
              <a:rPr lang="en-US" dirty="0" err="1"/>
              <a:t>consequat</a:t>
            </a:r>
            <a:r>
              <a:rPr lang="en-US" dirty="0"/>
              <a:t> ac </a:t>
            </a:r>
            <a:r>
              <a:rPr lang="en-US" dirty="0" err="1"/>
              <a:t>felis</a:t>
            </a:r>
            <a:r>
              <a:rPr lang="en-US" dirty="0"/>
              <a:t> </a:t>
            </a:r>
            <a:r>
              <a:rPr lang="en-US" dirty="0" err="1"/>
              <a:t>donec</a:t>
            </a:r>
            <a:r>
              <a:rPr lang="en-US" dirty="0"/>
              <a:t> et. </a:t>
            </a:r>
            <a:r>
              <a:rPr lang="en-US" dirty="0" err="1"/>
              <a:t>Magnis</a:t>
            </a:r>
            <a:r>
              <a:rPr lang="en-US" dirty="0"/>
              <a:t> dis parturient </a:t>
            </a:r>
            <a:r>
              <a:rPr lang="en-US" dirty="0" err="1"/>
              <a:t>montes</a:t>
            </a:r>
            <a:r>
              <a:rPr lang="en-US" dirty="0"/>
              <a:t> </a:t>
            </a:r>
            <a:r>
              <a:rPr lang="en-US" dirty="0" err="1"/>
              <a:t>nascetur</a:t>
            </a:r>
            <a:r>
              <a:rPr lang="en-US" dirty="0"/>
              <a:t>.</a:t>
            </a:r>
          </a:p>
        </p:txBody>
      </p:sp>
    </p:spTree>
    <p:extLst>
      <p:ext uri="{BB962C8B-B14F-4D97-AF65-F5344CB8AC3E}">
        <p14:creationId xmlns:p14="http://schemas.microsoft.com/office/powerpoint/2010/main" val="1377184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672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US" altLang="en-US" dirty="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US" altLang="en-US" dirty="0"/>
              <a:t>Click to edit Master text styles</a:t>
            </a:r>
          </a:p>
        </p:txBody>
      </p:sp>
      <p:pic>
        <p:nvPicPr>
          <p:cNvPr id="7" name="Picture 6"/>
          <p:cNvPicPr>
            <a:picLocks noChangeAspect="1"/>
          </p:cNvPicPr>
          <p:nvPr userDrawn="1"/>
        </p:nvPicPr>
        <p:blipFill>
          <a:blip r:embed="rId32">
            <a:extLst>
              <a:ext uri="{28A0092B-C50C-407E-A947-70E740481C1C}">
                <a14:useLocalDpi xmlns:a14="http://schemas.microsoft.com/office/drawing/2010/main" val="0"/>
              </a:ext>
            </a:extLst>
          </a:blip>
          <a:srcRect/>
          <a:stretch>
            <a:fillRect/>
          </a:stretch>
        </p:blipFill>
        <p:spPr bwMode="auto">
          <a:xfrm>
            <a:off x="476843" y="6356350"/>
            <a:ext cx="1579562"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Placeholder 2">
            <a:extLst>
              <a:ext uri="{FF2B5EF4-FFF2-40B4-BE49-F238E27FC236}">
                <a16:creationId xmlns:a16="http://schemas.microsoft.com/office/drawing/2014/main" id="{F6D6D483-677A-42CE-A9C1-52FF0090AACB}"/>
              </a:ext>
            </a:extLst>
          </p:cNvPr>
          <p:cNvSpPr txBox="1">
            <a:spLocks/>
          </p:cNvSpPr>
          <p:nvPr userDrawn="1"/>
        </p:nvSpPr>
        <p:spPr bwMode="auto">
          <a:xfrm>
            <a:off x="3011386" y="6356350"/>
            <a:ext cx="8342414" cy="365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altLang="en-US" sz="1400">
                <a:solidFill>
                  <a:srgbClr val="004A78"/>
                </a:solidFill>
              </a:rPr>
              <a:t>© 2021 Cengage Learning, Inc.  May not be scanned, copied or duplicated, or posted to a publicly accessible website, in whole or in part.​</a:t>
            </a:r>
            <a:endParaRPr lang="en-US" altLang="en-US" sz="1400" dirty="0">
              <a:solidFill>
                <a:srgbClr val="004A78"/>
              </a:solidFill>
            </a:endParaRPr>
          </a:p>
        </p:txBody>
      </p:sp>
    </p:spTree>
  </p:cSld>
  <p:clrMap bg1="lt1" tx1="dk1" bg2="lt2" tx2="dk2" accent1="accent1" accent2="accent2" accent3="accent3" accent4="accent4" accent5="accent5" accent6="accent6" hlink="hlink" folHlink="folHlink"/>
  <p:sldLayoutIdLst>
    <p:sldLayoutId id="2147483712" r:id="rId1"/>
    <p:sldLayoutId id="2147483721" r:id="rId2"/>
    <p:sldLayoutId id="2147483740" r:id="rId3"/>
    <p:sldLayoutId id="2147483722" r:id="rId4"/>
    <p:sldLayoutId id="2147483714" r:id="rId5"/>
    <p:sldLayoutId id="2147483718" r:id="rId6"/>
    <p:sldLayoutId id="2147483715" r:id="rId7"/>
    <p:sldLayoutId id="2147483739" r:id="rId8"/>
    <p:sldLayoutId id="2147483716" r:id="rId9"/>
    <p:sldLayoutId id="2147483719" r:id="rId10"/>
    <p:sldLayoutId id="2147483720" r:id="rId11"/>
    <p:sldLayoutId id="2147483723" r:id="rId12"/>
    <p:sldLayoutId id="2147483724" r:id="rId13"/>
    <p:sldLayoutId id="2147483713" r:id="rId14"/>
    <p:sldLayoutId id="2147483717" r:id="rId15"/>
    <p:sldLayoutId id="2147483725" r:id="rId16"/>
    <p:sldLayoutId id="2147483726" r:id="rId17"/>
    <p:sldLayoutId id="2147483727" r:id="rId18"/>
    <p:sldLayoutId id="2147483728" r:id="rId19"/>
    <p:sldLayoutId id="2147483734" r:id="rId20"/>
    <p:sldLayoutId id="2147483729" r:id="rId21"/>
    <p:sldLayoutId id="2147483730" r:id="rId22"/>
    <p:sldLayoutId id="2147483733" r:id="rId23"/>
    <p:sldLayoutId id="2147483732" r:id="rId24"/>
    <p:sldLayoutId id="2147483735" r:id="rId25"/>
    <p:sldLayoutId id="2147483736" r:id="rId26"/>
    <p:sldLayoutId id="2147483737" r:id="rId27"/>
    <p:sldLayoutId id="2147483738" r:id="rId28"/>
    <p:sldLayoutId id="2147483741" r:id="rId29"/>
    <p:sldLayoutId id="2147483742" r:id="rId30"/>
  </p:sldLayoutIdLst>
  <p:hf sldNum="0" hdr="0" ftr="0" dt="0"/>
  <p:txStyles>
    <p:titleStyle>
      <a:lvl1pPr algn="ctr" rtl="0" eaLnBrk="1" fontAlgn="base" hangingPunct="1">
        <a:lnSpc>
          <a:spcPct val="90000"/>
        </a:lnSpc>
        <a:spcBef>
          <a:spcPct val="0"/>
        </a:spcBef>
        <a:spcAft>
          <a:spcPct val="0"/>
        </a:spcAft>
        <a:defRPr sz="3400" b="1" i="0" kern="1200" baseline="0">
          <a:solidFill>
            <a:srgbClr val="004A78"/>
          </a:solidFill>
          <a:latin typeface="Arial" charset="0"/>
          <a:ea typeface="Arial" charset="0"/>
          <a:cs typeface="Arial" charset="0"/>
        </a:defRPr>
      </a:lvl1pPr>
      <a:lvl2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2pPr>
      <a:lvl3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3pPr>
      <a:lvl4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4pPr>
      <a:lvl5pPr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5pPr>
      <a:lvl6pPr marL="4572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6pPr>
      <a:lvl7pPr marL="9144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7pPr>
      <a:lvl8pPr marL="13716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8pPr>
      <a:lvl9pPr marL="1828800" algn="l" rtl="0" eaLnBrk="1" fontAlgn="base" hangingPunct="1">
        <a:lnSpc>
          <a:spcPct val="90000"/>
        </a:lnSpc>
        <a:spcBef>
          <a:spcPct val="0"/>
        </a:spcBef>
        <a:spcAft>
          <a:spcPct val="0"/>
        </a:spcAft>
        <a:defRPr sz="3400">
          <a:solidFill>
            <a:schemeClr val="tx1"/>
          </a:solidFill>
          <a:latin typeface="Open Sans" charset="0"/>
          <a:ea typeface="Open Sans" charset="0"/>
          <a:cs typeface="Open Sans" charset="0"/>
        </a:defRPr>
      </a:lvl9pPr>
    </p:titleStyle>
    <p:bodyStyle>
      <a:lvl1pPr marL="0" indent="0" algn="l" rtl="0" eaLnBrk="1" fontAlgn="base" hangingPunct="1">
        <a:lnSpc>
          <a:spcPct val="90000"/>
        </a:lnSpc>
        <a:spcBef>
          <a:spcPts val="1000"/>
        </a:spcBef>
        <a:spcAft>
          <a:spcPct val="0"/>
        </a:spcAft>
        <a:buFont typeface="Arial" charset="0"/>
        <a:buNone/>
        <a:defRPr sz="2800" kern="1200" baseline="0">
          <a:solidFill>
            <a:srgbClr val="000000"/>
          </a:solidFill>
          <a:latin typeface="Arial" charset="0"/>
          <a:ea typeface="Arial" charset="0"/>
          <a:cs typeface="Arial" charset="0"/>
        </a:defRPr>
      </a:lvl1pPr>
      <a:lvl2pPr marL="685800" indent="-228600" algn="l" rtl="0" eaLnBrk="1" fontAlgn="base" hangingPunct="1">
        <a:lnSpc>
          <a:spcPct val="90000"/>
        </a:lnSpc>
        <a:spcBef>
          <a:spcPts val="500"/>
        </a:spcBef>
        <a:spcAft>
          <a:spcPct val="0"/>
        </a:spcAft>
        <a:buFont typeface="Arial" charset="0"/>
        <a:buChar char="•"/>
        <a:defRPr sz="2400" kern="1200" baseline="0">
          <a:solidFill>
            <a:srgbClr val="004A78"/>
          </a:solidFill>
          <a:latin typeface="Arial" charset="0"/>
          <a:ea typeface="Arial" charset="0"/>
          <a:cs typeface="Arial" charset="0"/>
        </a:defRPr>
      </a:lvl2pPr>
      <a:lvl3pPr marL="1143000" indent="-228600" algn="l" rtl="0" eaLnBrk="1" fontAlgn="base" hangingPunct="1">
        <a:lnSpc>
          <a:spcPct val="90000"/>
        </a:lnSpc>
        <a:spcBef>
          <a:spcPts val="500"/>
        </a:spcBef>
        <a:spcAft>
          <a:spcPct val="0"/>
        </a:spcAft>
        <a:buFont typeface="Arial" charset="0"/>
        <a:buChar char="•"/>
        <a:defRPr sz="2000" kern="1200" baseline="0">
          <a:solidFill>
            <a:srgbClr val="004A78"/>
          </a:solidFill>
          <a:latin typeface="Arial" charset="0"/>
          <a:ea typeface="Arial" charset="0"/>
          <a:cs typeface="Arial" charset="0"/>
        </a:defRPr>
      </a:lvl3pPr>
      <a:lvl4pPr marL="16002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4pPr>
      <a:lvl5pPr marL="2057400" indent="-228600" algn="l" rtl="0" eaLnBrk="1" fontAlgn="base" hangingPunct="1">
        <a:lnSpc>
          <a:spcPct val="90000"/>
        </a:lnSpc>
        <a:spcBef>
          <a:spcPts val="500"/>
        </a:spcBef>
        <a:spcAft>
          <a:spcPct val="0"/>
        </a:spcAft>
        <a:buFont typeface="Arial" charset="0"/>
        <a:buChar char="•"/>
        <a:defRPr kern="1200" baseline="0">
          <a:solidFill>
            <a:srgbClr val="004A78"/>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32.tif"/><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tif"/><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6.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6.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1.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6.xml"/></Relationships>
</file>

<file path=ppt/slides/_rels/slide6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6.xml"/></Relationships>
</file>

<file path=ppt/slides/_rels/slide6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6.xml"/></Relationships>
</file>

<file path=ppt/slides/_rels/slide6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6.xml"/></Relationships>
</file>

<file path=ppt/slides/_rels/slide6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6.xml"/></Relationships>
</file>

<file path=ppt/slides/_rels/slide6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6.xml"/></Relationships>
</file>

<file path=ppt/slides/_rels/slide6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1.xml"/></Relationships>
</file>

<file path=ppt/slides/_rels/slide70.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71.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0.xml"/></Relationships>
</file>

<file path=ppt/slides/_rels/slide7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0.xml"/></Relationships>
</file>

<file path=ppt/slides/_rels/slide7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0.xml"/></Relationships>
</file>

<file path=ppt/slides/_rels/slide7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1.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8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6.xml"/></Relationships>
</file>

<file path=ppt/slides/_rels/slide8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Completing the Accounting Cycle</a:t>
            </a:r>
          </a:p>
        </p:txBody>
      </p:sp>
      <p:pic>
        <p:nvPicPr>
          <p:cNvPr id="9" name="Picture Placeholder 2" descr="The cover of a book,  Accounting 28th edition by Carl Warren and contributing authors Christine Jonick, and Jennifer Schneider. An illustration shows three chairs at a table. The table contains a keyboard, a monitor, lamps, and other business materials.">
            <a:extLst>
              <a:ext uri="{FF2B5EF4-FFF2-40B4-BE49-F238E27FC236}">
                <a16:creationId xmlns:a16="http://schemas.microsoft.com/office/drawing/2014/main" id="{1FE03D79-1E77-4FF6-939E-E0FF5EA517AD}"/>
              </a:ext>
              <a:ext uri="{C183D7F6-B498-43B3-948B-1728B52AA6E4}">
                <adec:decorative xmlns:adec="http://schemas.microsoft.com/office/drawing/2017/decorative" val="0"/>
              </a:ext>
            </a:extLst>
          </p:cNvPr>
          <p:cNvPicPr>
            <a:picLocks noGrp="1" noChangeAspect="1"/>
          </p:cNvPicPr>
          <p:nvPr>
            <p:ph type="pic" sz="quarter" idx="12"/>
          </p:nvPr>
        </p:nvPicPr>
        <p:blipFill>
          <a:blip r:embed="rId2"/>
          <a:srcRect l="462" r="462"/>
          <a:stretch>
            <a:fillRect/>
          </a:stretch>
        </p:blipFill>
        <p:spPr>
          <a:xfrm>
            <a:off x="246063" y="268605"/>
            <a:ext cx="3343275" cy="4318000"/>
          </a:xfrm>
        </p:spPr>
      </p:pic>
      <p:sp>
        <p:nvSpPr>
          <p:cNvPr id="6" name="Text Placeholder 5">
            <a:extLst>
              <a:ext uri="{C183D7F6-B498-43B3-948B-1728B52AA6E4}">
                <adec:decorative xmlns:adec="http://schemas.microsoft.com/office/drawing/2017/decorative" val="1"/>
              </a:ext>
            </a:extLst>
          </p:cNvPr>
          <p:cNvSpPr>
            <a:spLocks noGrp="1"/>
          </p:cNvSpPr>
          <p:nvPr>
            <p:ph type="body" sz="quarter" idx="11"/>
          </p:nvPr>
        </p:nvSpPr>
        <p:spPr/>
        <p:txBody>
          <a:bodyPr/>
          <a:lstStyle/>
          <a:p>
            <a:r>
              <a:rPr lang="en-US" dirty="0"/>
              <a:t>Chapter 4</a:t>
            </a:r>
          </a:p>
        </p:txBody>
      </p:sp>
      <p:sp>
        <p:nvSpPr>
          <p:cNvPr id="8" name="Footer Placeholder 7">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 2021 Cengage Learning, Inc. May not be scanned, copied or duplicated, or posted to a publicly accessible website, in whole or in part.</a:t>
            </a:r>
          </a:p>
        </p:txBody>
      </p:sp>
    </p:spTree>
    <p:extLst>
      <p:ext uri="{BB962C8B-B14F-4D97-AF65-F5344CB8AC3E}">
        <p14:creationId xmlns:p14="http://schemas.microsoft.com/office/powerpoint/2010/main" val="34318741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12B0D-F5FE-4A7E-8A9E-3F5AB5619B88}"/>
              </a:ext>
            </a:extLst>
          </p:cNvPr>
          <p:cNvSpPr>
            <a:spLocks noGrp="1"/>
          </p:cNvSpPr>
          <p:nvPr>
            <p:ph type="title"/>
          </p:nvPr>
        </p:nvSpPr>
        <p:spPr/>
        <p:txBody>
          <a:bodyPr/>
          <a:lstStyle/>
          <a:p>
            <a:r>
              <a:rPr lang="en-US" sz="2800" dirty="0"/>
              <a:t>Example Exercise: Flow of Accounts into Financial Statements </a:t>
            </a:r>
            <a:r>
              <a:rPr lang="en-US" sz="2000" dirty="0"/>
              <a:t>(1 of 2)</a:t>
            </a:r>
          </a:p>
        </p:txBody>
      </p:sp>
      <p:sp>
        <p:nvSpPr>
          <p:cNvPr id="4" name="Text Placeholder 3">
            <a:extLst>
              <a:ext uri="{FF2B5EF4-FFF2-40B4-BE49-F238E27FC236}">
                <a16:creationId xmlns:a16="http://schemas.microsoft.com/office/drawing/2014/main" id="{BB336FDC-E76C-4987-AAC8-6590EE2B4C66}"/>
              </a:ext>
            </a:extLst>
          </p:cNvPr>
          <p:cNvSpPr>
            <a:spLocks noGrp="1"/>
          </p:cNvSpPr>
          <p:nvPr>
            <p:ph type="body" sz="quarter" idx="17"/>
          </p:nvPr>
        </p:nvSpPr>
        <p:spPr/>
        <p:txBody>
          <a:bodyPr>
            <a:normAutofit fontScale="92500"/>
          </a:bodyPr>
          <a:lstStyle/>
          <a:p>
            <a:r>
              <a:rPr lang="en-US" dirty="0"/>
              <a:t>The balances for the accounts that follow appear in the Adjusted Trial Balance columns of the end-of-period spreadsheet. Indicate whether each account would flow into the income statement, statement of owner’s equity, or balance sheet.</a:t>
            </a:r>
          </a:p>
          <a:p>
            <a:pPr marL="914400" indent="-457200">
              <a:buFont typeface="+mj-lt"/>
              <a:buAutoNum type="arabicPeriod"/>
            </a:pPr>
            <a:r>
              <a:rPr lang="en-US" dirty="0"/>
              <a:t>Office Equipment</a:t>
            </a:r>
          </a:p>
          <a:p>
            <a:pPr marL="914400" indent="-457200">
              <a:buFont typeface="+mj-lt"/>
              <a:buAutoNum type="arabicPeriod"/>
            </a:pPr>
            <a:r>
              <a:rPr lang="en-US" dirty="0"/>
              <a:t>Utilities Expense</a:t>
            </a:r>
          </a:p>
          <a:p>
            <a:pPr marL="914400" indent="-457200">
              <a:buFont typeface="+mj-lt"/>
              <a:buAutoNum type="arabicPeriod"/>
            </a:pPr>
            <a:r>
              <a:rPr lang="en-US" dirty="0"/>
              <a:t>Accumulated Depreciation</a:t>
            </a:r>
          </a:p>
          <a:p>
            <a:pPr marL="914400" indent="-457200">
              <a:buFont typeface="+mj-lt"/>
              <a:buAutoNum type="arabicPeriod"/>
            </a:pPr>
            <a:r>
              <a:rPr lang="en-US" dirty="0"/>
              <a:t>Unearned Rent</a:t>
            </a:r>
          </a:p>
          <a:p>
            <a:pPr marL="914400" indent="-457200">
              <a:buFont typeface="+mj-lt"/>
              <a:buAutoNum type="arabicPeriod"/>
            </a:pPr>
            <a:r>
              <a:rPr lang="en-US" dirty="0"/>
              <a:t>Fees Earned</a:t>
            </a:r>
          </a:p>
          <a:p>
            <a:pPr marL="914400" indent="-457200">
              <a:buFont typeface="+mj-lt"/>
              <a:buAutoNum type="arabicPeriod"/>
            </a:pPr>
            <a:r>
              <a:rPr lang="en-US" dirty="0"/>
              <a:t>Doug Johnson, Drawing</a:t>
            </a:r>
          </a:p>
          <a:p>
            <a:pPr marL="914400" indent="-457200">
              <a:buFont typeface="+mj-lt"/>
              <a:buAutoNum type="arabicPeriod"/>
            </a:pPr>
            <a:r>
              <a:rPr lang="en-US" dirty="0"/>
              <a:t>Rent Revenue</a:t>
            </a:r>
          </a:p>
          <a:p>
            <a:pPr marL="914400" indent="-457200">
              <a:buFont typeface="+mj-lt"/>
              <a:buAutoNum type="arabicPeriod"/>
            </a:pPr>
            <a:r>
              <a:rPr lang="en-US" dirty="0"/>
              <a:t>Supplies</a:t>
            </a:r>
          </a:p>
          <a:p>
            <a:pPr lvl="1"/>
            <a:endParaRPr lang="en-US" dirty="0"/>
          </a:p>
        </p:txBody>
      </p:sp>
    </p:spTree>
    <p:extLst>
      <p:ext uri="{BB962C8B-B14F-4D97-AF65-F5344CB8AC3E}">
        <p14:creationId xmlns:p14="http://schemas.microsoft.com/office/powerpoint/2010/main" val="17890972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83AEC35-5441-4875-9E14-E3F8490CD25B}"/>
              </a:ext>
            </a:extLst>
          </p:cNvPr>
          <p:cNvSpPr>
            <a:spLocks noGrp="1"/>
          </p:cNvSpPr>
          <p:nvPr>
            <p:ph type="title"/>
          </p:nvPr>
        </p:nvSpPr>
        <p:spPr/>
        <p:txBody>
          <a:bodyPr/>
          <a:lstStyle/>
          <a:p>
            <a:r>
              <a:rPr lang="en-US" sz="2800" dirty="0"/>
              <a:t>Example Exercise: Flow of Accounts into Financial Statements </a:t>
            </a:r>
            <a:r>
              <a:rPr lang="en-US" sz="2000" dirty="0"/>
              <a:t>(2 of 2)</a:t>
            </a:r>
          </a:p>
        </p:txBody>
      </p:sp>
      <p:pic>
        <p:nvPicPr>
          <p:cNvPr id="6" name="Picture Placeholder 5" descr="Example Exercise Solution – Flow of Accounts into Financial Statements&#10;&#10;The solution to Exercise 1. is given as follows: Balance sheet&#10;The solution to Exercise 2. is given as follows: Income statement&#10;The solution to Exercise 3. is given as follows: Balance sheet&#10;The solution to Exercise 4. is given as follows: Balance sheet&#10;The solution to Exercise 5. is given as follows: Income statement&#10;The solution to Exercise 6. is given as follows: Statement of owner's equity&#10;The solution to Exercise 7. is given as follows: Income statement&#10;The solution to Exercise 8. is given as follows: Balance sheet">
            <a:extLst>
              <a:ext uri="{FF2B5EF4-FFF2-40B4-BE49-F238E27FC236}">
                <a16:creationId xmlns:a16="http://schemas.microsoft.com/office/drawing/2014/main" id="{432ABD55-75A9-41A5-A257-8517890EF033}"/>
              </a:ext>
            </a:extLst>
          </p:cNvPr>
          <p:cNvPicPr>
            <a:picLocks noGrp="1" noChangeAspect="1"/>
          </p:cNvPicPr>
          <p:nvPr>
            <p:ph type="pic" sz="quarter" idx="10"/>
          </p:nvPr>
        </p:nvPicPr>
        <p:blipFill rotWithShape="1">
          <a:blip r:embed="rId2"/>
          <a:srcRect t="-1498" b="-1137"/>
          <a:stretch/>
        </p:blipFill>
        <p:spPr>
          <a:xfrm>
            <a:off x="733117" y="1968500"/>
            <a:ext cx="10718147" cy="1524000"/>
          </a:xfrm>
        </p:spPr>
      </p:pic>
    </p:spTree>
    <p:extLst>
      <p:ext uri="{BB962C8B-B14F-4D97-AF65-F5344CB8AC3E}">
        <p14:creationId xmlns:p14="http://schemas.microsoft.com/office/powerpoint/2010/main" val="309287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B52C8E-1A37-44C3-B227-AD45147D6D85}"/>
              </a:ext>
            </a:extLst>
          </p:cNvPr>
          <p:cNvSpPr>
            <a:spLocks noGrp="1"/>
          </p:cNvSpPr>
          <p:nvPr>
            <p:ph type="title"/>
          </p:nvPr>
        </p:nvSpPr>
        <p:spPr/>
        <p:txBody>
          <a:bodyPr/>
          <a:lstStyle/>
          <a:p>
            <a:r>
              <a:rPr lang="en-US" dirty="0"/>
              <a:t>Income Statement</a:t>
            </a:r>
          </a:p>
        </p:txBody>
      </p:sp>
      <p:sp>
        <p:nvSpPr>
          <p:cNvPr id="5" name="Text Placeholder 4">
            <a:extLst>
              <a:ext uri="{FF2B5EF4-FFF2-40B4-BE49-F238E27FC236}">
                <a16:creationId xmlns:a16="http://schemas.microsoft.com/office/drawing/2014/main" id="{F5B50487-BE51-4E74-B600-6FD515345801}"/>
              </a:ext>
            </a:extLst>
          </p:cNvPr>
          <p:cNvSpPr>
            <a:spLocks noGrp="1"/>
          </p:cNvSpPr>
          <p:nvPr>
            <p:ph type="body" sz="quarter" idx="17"/>
          </p:nvPr>
        </p:nvSpPr>
        <p:spPr/>
        <p:txBody>
          <a:bodyPr/>
          <a:lstStyle/>
          <a:p>
            <a:r>
              <a:rPr lang="en-US" dirty="0"/>
              <a:t>The income statement is prepared directly from the Income Statement or Adjusted Trial Balance columns of the end-of-period spreadsheet (work sheet), beginning with fees earned of $16,840.</a:t>
            </a:r>
          </a:p>
          <a:p>
            <a:r>
              <a:rPr lang="en-US" dirty="0"/>
              <a:t>The expenses in the income statement are listed in order of size, beginning with the larger items. However, Miscellaneous Expense is always the last account listed, regardless of its amount.</a:t>
            </a:r>
          </a:p>
          <a:p>
            <a:endParaRPr lang="en-US" dirty="0"/>
          </a:p>
        </p:txBody>
      </p:sp>
    </p:spTree>
    <p:extLst>
      <p:ext uri="{BB962C8B-B14F-4D97-AF65-F5344CB8AC3E}">
        <p14:creationId xmlns:p14="http://schemas.microsoft.com/office/powerpoint/2010/main" val="4263957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59A02A-771C-4D20-9E61-B4E729AAE2E8}"/>
              </a:ext>
            </a:extLst>
          </p:cNvPr>
          <p:cNvSpPr>
            <a:spLocks noGrp="1"/>
          </p:cNvSpPr>
          <p:nvPr>
            <p:ph type="title"/>
          </p:nvPr>
        </p:nvSpPr>
        <p:spPr/>
        <p:txBody>
          <a:bodyPr/>
          <a:lstStyle/>
          <a:p>
            <a:r>
              <a:rPr lang="en-US" sz="3100" dirty="0"/>
              <a:t>Financial Statements, </a:t>
            </a:r>
            <a:r>
              <a:rPr lang="en-US" sz="3100" dirty="0" err="1"/>
              <a:t>NetSolutions</a:t>
            </a:r>
            <a:r>
              <a:rPr lang="en-US" sz="3100" dirty="0"/>
              <a:t>: Income Statement</a:t>
            </a:r>
          </a:p>
        </p:txBody>
      </p:sp>
      <p:pic>
        <p:nvPicPr>
          <p:cNvPr id="10" name="Picture Placeholder 9" descr="Exhibit 2: Financial Statements, NetSolutions &#10;&#10;An income statement for NetSolutions for the two months edend December 31, 2 0 Y 3, is shown. Under Revenues: Fees earned are $16,840, which is shown in the first amount column. Rent revenue is 120, which is shown in the first amount column. A single rule appears below the number 120. Total revenues are $16,960, as shown in the second amount column. Under Expenses, Wages expense is $4,525, which is shown in the first amount column; Supplies expense is 2,040, which is shown in the first amount column; Rent expense is 1,600, which is shown in the first amount column; Utilities expense is 985, which is shown in the first amount column; Insurance expense is 200, which is shown in the first amount column; Depreciation expense is 50, which is shown in the first amount column; and Miscellaneous expense is 455, which is shown in the first amount column. A single rule appears below the number 455. Total expenses are 9,855, which is shown in the second amount column. A single rule appears below the number 9,855. Net income is $7,105, which is shown in the second amount column and is highlighted. A double rule underlines the number $7,105. A line with an arrow leads from the Net income amount to the Net income for November and December amount of 7,105 and is highlighted in the statement of owner’s equity below.">
            <a:extLst>
              <a:ext uri="{FF2B5EF4-FFF2-40B4-BE49-F238E27FC236}">
                <a16:creationId xmlns:a16="http://schemas.microsoft.com/office/drawing/2014/main" id="{DAFF6948-30B8-4BA4-9E31-38B2983F6F47}"/>
              </a:ext>
            </a:extLst>
          </p:cNvPr>
          <p:cNvPicPr>
            <a:picLocks noGrp="1" noChangeAspect="1"/>
          </p:cNvPicPr>
          <p:nvPr>
            <p:ph type="pic" sz="quarter" idx="10"/>
          </p:nvPr>
        </p:nvPicPr>
        <p:blipFill rotWithShape="1">
          <a:blip r:embed="rId3"/>
          <a:srcRect t="290" b="-575"/>
          <a:stretch/>
        </p:blipFill>
        <p:spPr>
          <a:xfrm>
            <a:off x="2064928" y="1084437"/>
            <a:ext cx="8192775" cy="4702148"/>
          </a:xfrm>
        </p:spPr>
      </p:pic>
      <p:pic>
        <p:nvPicPr>
          <p:cNvPr id="12" name="Picture Placeholder 11" descr="Financial Statements, NetSolutions: Income Statement Black Arrow&#10;&#10;A black arrow runs from the Net income amount of $7,105 to a note below the income statement.">
            <a:extLst>
              <a:ext uri="{FF2B5EF4-FFF2-40B4-BE49-F238E27FC236}">
                <a16:creationId xmlns:a16="http://schemas.microsoft.com/office/drawing/2014/main" id="{B39EB57E-942D-4F30-833B-B2DEA255CB95}"/>
              </a:ext>
            </a:extLst>
          </p:cNvPr>
          <p:cNvPicPr>
            <a:picLocks noGrp="1" noChangeAspect="1"/>
          </p:cNvPicPr>
          <p:nvPr>
            <p:ph type="pic" sz="quarter" idx="12"/>
          </p:nvPr>
        </p:nvPicPr>
        <p:blipFill rotWithShape="1">
          <a:blip r:embed="rId4"/>
          <a:srcRect l="23487" r="25333"/>
          <a:stretch/>
        </p:blipFill>
        <p:spPr>
          <a:xfrm>
            <a:off x="10095619" y="5419528"/>
            <a:ext cx="286634" cy="672105"/>
          </a:xfrm>
        </p:spPr>
      </p:pic>
      <p:sp>
        <p:nvSpPr>
          <p:cNvPr id="17" name="Content Placeholder 16" descr="Financial Statements, NetSolutions: Income Statement Black Arrow Note&#10;&#10;A note states: to statement of owner’s equity.&#10;">
            <a:extLst>
              <a:ext uri="{FF2B5EF4-FFF2-40B4-BE49-F238E27FC236}">
                <a16:creationId xmlns:a16="http://schemas.microsoft.com/office/drawing/2014/main" id="{209303AD-5E67-4E39-8651-CEB9112A1CA6}"/>
              </a:ext>
            </a:extLst>
          </p:cNvPr>
          <p:cNvSpPr>
            <a:spLocks noGrp="1"/>
          </p:cNvSpPr>
          <p:nvPr>
            <p:ph sz="quarter" idx="11"/>
          </p:nvPr>
        </p:nvSpPr>
        <p:spPr>
          <a:xfrm>
            <a:off x="6764890" y="5935814"/>
            <a:ext cx="5287886" cy="327721"/>
          </a:xfrm>
        </p:spPr>
        <p:txBody>
          <a:bodyPr/>
          <a:lstStyle/>
          <a:p>
            <a:r>
              <a:rPr lang="en-US" altLang="en-US" sz="2000" dirty="0"/>
              <a:t>to statement of owner’s equity</a:t>
            </a:r>
          </a:p>
          <a:p>
            <a:endParaRPr lang="en-US" sz="2000" dirty="0"/>
          </a:p>
        </p:txBody>
      </p:sp>
    </p:spTree>
    <p:extLst>
      <p:ext uri="{BB962C8B-B14F-4D97-AF65-F5344CB8AC3E}">
        <p14:creationId xmlns:p14="http://schemas.microsoft.com/office/powerpoint/2010/main" val="650984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5074A-D6CA-42EB-AB66-79EC75F5F771}"/>
              </a:ext>
            </a:extLst>
          </p:cNvPr>
          <p:cNvSpPr>
            <a:spLocks noGrp="1"/>
          </p:cNvSpPr>
          <p:nvPr>
            <p:ph type="title"/>
          </p:nvPr>
        </p:nvSpPr>
        <p:spPr/>
        <p:txBody>
          <a:bodyPr/>
          <a:lstStyle/>
          <a:p>
            <a:r>
              <a:rPr lang="en-US" dirty="0"/>
              <a:t>Statement of Owner’s Equity</a:t>
            </a:r>
          </a:p>
        </p:txBody>
      </p:sp>
      <p:sp>
        <p:nvSpPr>
          <p:cNvPr id="3" name="Text Placeholder 2">
            <a:extLst>
              <a:ext uri="{FF2B5EF4-FFF2-40B4-BE49-F238E27FC236}">
                <a16:creationId xmlns:a16="http://schemas.microsoft.com/office/drawing/2014/main" id="{C6353B29-9E3E-4057-8B2F-474EC230E032}"/>
              </a:ext>
            </a:extLst>
          </p:cNvPr>
          <p:cNvSpPr>
            <a:spLocks noGrp="1"/>
          </p:cNvSpPr>
          <p:nvPr>
            <p:ph type="body" sz="quarter" idx="17"/>
          </p:nvPr>
        </p:nvSpPr>
        <p:spPr/>
        <p:txBody>
          <a:bodyPr/>
          <a:lstStyle/>
          <a:p>
            <a:r>
              <a:rPr lang="en-US" dirty="0"/>
              <a:t>The first item presented on the statement of owner’s equity is the balance of the owner’s capital account at the beginning of the period.</a:t>
            </a:r>
          </a:p>
          <a:p>
            <a:r>
              <a:rPr lang="en-US" dirty="0"/>
              <a:t>Any investments, the net income (or net loss), and the drawing account balance are used to determine the ending owner’s capital account balance.</a:t>
            </a:r>
          </a:p>
          <a:p>
            <a:endParaRPr lang="en-US" dirty="0"/>
          </a:p>
        </p:txBody>
      </p:sp>
    </p:spTree>
    <p:extLst>
      <p:ext uri="{BB962C8B-B14F-4D97-AF65-F5344CB8AC3E}">
        <p14:creationId xmlns:p14="http://schemas.microsoft.com/office/powerpoint/2010/main" val="2495438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D4DE9E7B-C847-4E34-AA69-25781DD1A390}"/>
              </a:ext>
            </a:extLst>
          </p:cNvPr>
          <p:cNvSpPr>
            <a:spLocks noGrp="1"/>
          </p:cNvSpPr>
          <p:nvPr>
            <p:ph type="title"/>
          </p:nvPr>
        </p:nvSpPr>
        <p:spPr/>
        <p:txBody>
          <a:bodyPr/>
          <a:lstStyle/>
          <a:p>
            <a:r>
              <a:rPr lang="en-US" sz="2600" dirty="0"/>
              <a:t>Financial Statements, </a:t>
            </a:r>
            <a:r>
              <a:rPr lang="en-US" sz="2600" dirty="0" err="1"/>
              <a:t>NetSolutions</a:t>
            </a:r>
            <a:r>
              <a:rPr lang="en-US" sz="2600" dirty="0"/>
              <a:t>: Statement of Owner’s Equity</a:t>
            </a:r>
          </a:p>
        </p:txBody>
      </p:sp>
      <p:sp>
        <p:nvSpPr>
          <p:cNvPr id="18" name="Content Placeholder 17">
            <a:extLst>
              <a:ext uri="{FF2B5EF4-FFF2-40B4-BE49-F238E27FC236}">
                <a16:creationId xmlns:a16="http://schemas.microsoft.com/office/drawing/2014/main" id="{B378BAA2-F10B-4575-B79F-4CFEE3B77D85}"/>
              </a:ext>
              <a:ext uri="{C183D7F6-B498-43B3-948B-1728B52AA6E4}">
                <adec:decorative xmlns:adec="http://schemas.microsoft.com/office/drawing/2017/decorative" val="1"/>
              </a:ext>
            </a:extLst>
          </p:cNvPr>
          <p:cNvSpPr>
            <a:spLocks noGrp="1"/>
          </p:cNvSpPr>
          <p:nvPr>
            <p:ph sz="quarter" idx="14"/>
          </p:nvPr>
        </p:nvSpPr>
        <p:spPr>
          <a:xfrm>
            <a:off x="8701149" y="1203096"/>
            <a:ext cx="3131405" cy="307975"/>
          </a:xfrm>
        </p:spPr>
        <p:txBody>
          <a:bodyPr/>
          <a:lstStyle/>
          <a:p>
            <a:r>
              <a:rPr lang="en-US" altLang="en-US" dirty="0">
                <a:latin typeface="Arial" panose="020B0604020202020204" pitchFamily="34" charset="0"/>
                <a:cs typeface="Arial" panose="020B0604020202020204" pitchFamily="34" charset="0"/>
              </a:rPr>
              <a:t>from the income statement</a:t>
            </a:r>
          </a:p>
        </p:txBody>
      </p:sp>
      <p:pic>
        <p:nvPicPr>
          <p:cNvPr id="10" name="Picture Placeholder 9" descr="A statement of owner’s equity for NetSolutions for the two months ended December 31, 2 0 Y 3, is shown. Chris Clark, capital, November 1, 2 0 Y 3, is $0, which is shown in the second amount column. Investment on November 1, 2 0 Y 3, is $25,000, which is shown in the first amount column. Net income for November and December is 7,105, which is shown in the first amount column and is highlighted. Withdrawals during November and December is 4,000, which is shown in parentheses in the first amount column. A single rule appears below the number 4,000, which is set in parentheses. Increase in owner’s equity is 28,105, which is shown in the second amount column. A single rule appears below the number 28,105. Chris Clark, capital, December 31, 2 0 Y 3, is $28,105, which is shown in the second amount column and is highlighted. A double rule underscores $28,105. A line with an arrow leads from the Chris Clark, capital, December 31, 2 0 Y 3 amount to the Chris Clark, capital amount of 28,105 and is highlighted in the balance sheet below.">
            <a:extLst>
              <a:ext uri="{FF2B5EF4-FFF2-40B4-BE49-F238E27FC236}">
                <a16:creationId xmlns:a16="http://schemas.microsoft.com/office/drawing/2014/main" id="{4D8F9B4A-99D4-43E1-A8F7-F9D228042CB8}"/>
              </a:ext>
              <a:ext uri="{C183D7F6-B498-43B3-948B-1728B52AA6E4}">
                <adec:decorative xmlns:adec="http://schemas.microsoft.com/office/drawing/2017/decorative" val="0"/>
              </a:ext>
            </a:extLst>
          </p:cNvPr>
          <p:cNvPicPr>
            <a:picLocks noGrp="1" noChangeAspect="1"/>
          </p:cNvPicPr>
          <p:nvPr>
            <p:ph type="pic" sz="quarter" idx="10"/>
          </p:nvPr>
        </p:nvPicPr>
        <p:blipFill rotWithShape="1">
          <a:blip r:embed="rId3"/>
          <a:srcRect t="-5690" b="-5690"/>
          <a:stretch/>
        </p:blipFill>
        <p:spPr>
          <a:xfrm>
            <a:off x="1093150" y="1530216"/>
            <a:ext cx="9913258" cy="3709778"/>
          </a:xfrm>
        </p:spPr>
      </p:pic>
      <p:pic>
        <p:nvPicPr>
          <p:cNvPr id="12" name="Picture Placeholder 11">
            <a:extLst>
              <a:ext uri="{FF2B5EF4-FFF2-40B4-BE49-F238E27FC236}">
                <a16:creationId xmlns:a16="http://schemas.microsoft.com/office/drawing/2014/main" id="{8ECEE395-B91E-4D88-88B5-305C1498FA01}"/>
              </a:ext>
              <a:ext uri="{C183D7F6-B498-43B3-948B-1728B52AA6E4}">
                <adec:decorative xmlns:adec="http://schemas.microsoft.com/office/drawing/2017/decorative" val="1"/>
              </a:ext>
            </a:extLst>
          </p:cNvPr>
          <p:cNvPicPr>
            <a:picLocks noGrp="1" noChangeAspect="1"/>
          </p:cNvPicPr>
          <p:nvPr>
            <p:ph type="pic" sz="quarter" idx="13"/>
          </p:nvPr>
        </p:nvPicPr>
        <p:blipFill rotWithShape="1">
          <a:blip r:embed="rId4"/>
          <a:srcRect l="-399478" r="-399478"/>
          <a:stretch/>
        </p:blipFill>
        <p:spPr>
          <a:xfrm>
            <a:off x="10837539" y="1464539"/>
            <a:ext cx="347662" cy="2379423"/>
          </a:xfrm>
          <a:ln>
            <a:noFill/>
          </a:ln>
        </p:spPr>
      </p:pic>
      <p:pic>
        <p:nvPicPr>
          <p:cNvPr id="9" name="Picture Placeholder 19">
            <a:extLst>
              <a:ext uri="{FF2B5EF4-FFF2-40B4-BE49-F238E27FC236}">
                <a16:creationId xmlns:a16="http://schemas.microsoft.com/office/drawing/2014/main" id="{B4E6877D-E156-480C-96B0-769ED70F0D2E}"/>
              </a:ext>
              <a:ext uri="{C183D7F6-B498-43B3-948B-1728B52AA6E4}">
                <adec:decorative xmlns:adec="http://schemas.microsoft.com/office/drawing/2017/decorative" val="1"/>
              </a:ext>
            </a:extLst>
          </p:cNvPr>
          <p:cNvPicPr>
            <a:picLocks noGrp="1" noChangeAspect="1"/>
          </p:cNvPicPr>
          <p:nvPr>
            <p:ph type="pic" sz="quarter" idx="12"/>
          </p:nvPr>
        </p:nvPicPr>
        <p:blipFill rotWithShape="1">
          <a:blip r:embed="rId5"/>
          <a:srcRect l="-47489" r="-47489"/>
          <a:stretch/>
        </p:blipFill>
        <p:spPr>
          <a:xfrm>
            <a:off x="10804296" y="4681444"/>
            <a:ext cx="439163" cy="717623"/>
          </a:xfrm>
        </p:spPr>
      </p:pic>
      <p:sp>
        <p:nvSpPr>
          <p:cNvPr id="16" name="Content Placeholder 15">
            <a:extLst>
              <a:ext uri="{FF2B5EF4-FFF2-40B4-BE49-F238E27FC236}">
                <a16:creationId xmlns:a16="http://schemas.microsoft.com/office/drawing/2014/main" id="{9A08A890-411D-4B35-B098-3FFB8B1E2C79}"/>
              </a:ext>
              <a:ext uri="{C183D7F6-B498-43B3-948B-1728B52AA6E4}">
                <adec:decorative xmlns:adec="http://schemas.microsoft.com/office/drawing/2017/decorative" val="1"/>
              </a:ext>
            </a:extLst>
          </p:cNvPr>
          <p:cNvSpPr>
            <a:spLocks noGrp="1"/>
          </p:cNvSpPr>
          <p:nvPr>
            <p:ph sz="quarter" idx="11"/>
          </p:nvPr>
        </p:nvSpPr>
        <p:spPr>
          <a:xfrm>
            <a:off x="8133776" y="5399493"/>
            <a:ext cx="3817620" cy="300324"/>
          </a:xfrm>
        </p:spPr>
        <p:txBody>
          <a:bodyPr/>
          <a:lstStyle/>
          <a:p>
            <a:r>
              <a:rPr lang="en-US" altLang="en-US" dirty="0">
                <a:latin typeface="Arial" panose="020B0604020202020204" pitchFamily="34" charset="0"/>
                <a:cs typeface="Arial" panose="020B0604020202020204" pitchFamily="34" charset="0"/>
              </a:rPr>
              <a:t>to the balance sheet</a:t>
            </a:r>
          </a:p>
        </p:txBody>
      </p:sp>
    </p:spTree>
    <p:extLst>
      <p:ext uri="{BB962C8B-B14F-4D97-AF65-F5344CB8AC3E}">
        <p14:creationId xmlns:p14="http://schemas.microsoft.com/office/powerpoint/2010/main" val="42160091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10;">
            <a:extLst>
              <a:ext uri="{FF2B5EF4-FFF2-40B4-BE49-F238E27FC236}">
                <a16:creationId xmlns:a16="http://schemas.microsoft.com/office/drawing/2014/main" id="{366C8169-9B57-4E4A-80E6-E4EC6E2D122D}"/>
              </a:ext>
            </a:extLst>
          </p:cNvPr>
          <p:cNvSpPr>
            <a:spLocks noGrp="1"/>
          </p:cNvSpPr>
          <p:nvPr>
            <p:ph type="title"/>
          </p:nvPr>
        </p:nvSpPr>
        <p:spPr/>
        <p:txBody>
          <a:bodyPr/>
          <a:lstStyle/>
          <a:p>
            <a:r>
              <a:rPr lang="en-US" dirty="0"/>
              <a:t>Example Exercise: Statement of Owner’s Equity</a:t>
            </a:r>
          </a:p>
        </p:txBody>
      </p:sp>
      <p:sp>
        <p:nvSpPr>
          <p:cNvPr id="3" name="Text Placeholder 2">
            <a:extLst>
              <a:ext uri="{FF2B5EF4-FFF2-40B4-BE49-F238E27FC236}">
                <a16:creationId xmlns:a16="http://schemas.microsoft.com/office/drawing/2014/main" id="{BBAA06B9-A5FD-4447-8BF7-A1AD62E511AC}"/>
              </a:ext>
            </a:extLst>
          </p:cNvPr>
          <p:cNvSpPr>
            <a:spLocks noGrp="1"/>
          </p:cNvSpPr>
          <p:nvPr>
            <p:ph type="body" sz="quarter" idx="15"/>
          </p:nvPr>
        </p:nvSpPr>
        <p:spPr>
          <a:xfrm>
            <a:off x="743576" y="1289685"/>
            <a:ext cx="10711543" cy="1669416"/>
          </a:xfrm>
        </p:spPr>
        <p:txBody>
          <a:bodyPr/>
          <a:lstStyle/>
          <a:p>
            <a:r>
              <a:rPr lang="en-US" dirty="0"/>
              <a:t>Zack Gaddis owns and operates Gaddis Employment Services. On January 1, 20Y9, Zack Gaddis, Capital had a balance of $186,000. During the year, Zack invested an additional $40,000 and withdrew $25,000. For the year ended December 31, 20Y9, Gaddis Employment Services reported a net income of $18,750. Prepare a statement of owner’s equity for the year ended December 31, 20Y9.</a:t>
            </a:r>
          </a:p>
        </p:txBody>
      </p:sp>
      <p:pic>
        <p:nvPicPr>
          <p:cNvPr id="10" name="Picture Placeholder 9" descr="Statement of Owner’s Equity (Solution)&#10;&#10;A statement of owner’s equity for Gaddis Employment Services for the year ended December 31, 2 0 Y 9, is shown. Zack Gaddis, capital, January 1, 2 0 Y 9, is $186,000, which is shown in the second amount column. Investment during 2 0 Y 9 is $40,000, which is shown in the first amount column. Net income is 18,750, which is shown in the first amount column. Withdrawals is 25,000, which is shown in parentheses in the first amount column. A single rule appears below the number 25,000, which is shown in parentheses. Increase in owner’s equity is 33,750, which is shown in the second amount column. A single rule appears below the number 33,750. Zack Gaddis, capital, December 31, 2 0 Y 9, is $219,750, which is shown in the second amount column. A double rule underscores this number.">
            <a:extLst>
              <a:ext uri="{FF2B5EF4-FFF2-40B4-BE49-F238E27FC236}">
                <a16:creationId xmlns:a16="http://schemas.microsoft.com/office/drawing/2014/main" id="{04919340-BA9C-4636-AE7E-D8FCCEBC82E4}"/>
              </a:ext>
            </a:extLst>
          </p:cNvPr>
          <p:cNvPicPr>
            <a:picLocks noGrp="1" noChangeAspect="1"/>
          </p:cNvPicPr>
          <p:nvPr>
            <p:ph type="pic" sz="quarter" idx="17"/>
          </p:nvPr>
        </p:nvPicPr>
        <p:blipFill rotWithShape="1">
          <a:blip r:embed="rId2"/>
          <a:srcRect t="-422" b="147"/>
          <a:stretch/>
        </p:blipFill>
        <p:spPr>
          <a:xfrm>
            <a:off x="1672543" y="3110345"/>
            <a:ext cx="8853265" cy="2770908"/>
          </a:xfrm>
        </p:spPr>
      </p:pic>
    </p:spTree>
    <p:extLst>
      <p:ext uri="{BB962C8B-B14F-4D97-AF65-F5344CB8AC3E}">
        <p14:creationId xmlns:p14="http://schemas.microsoft.com/office/powerpoint/2010/main" val="8643997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F8244-AA37-4151-A5FF-CE97CE7F0F71}"/>
              </a:ext>
            </a:extLst>
          </p:cNvPr>
          <p:cNvSpPr>
            <a:spLocks noGrp="1"/>
          </p:cNvSpPr>
          <p:nvPr>
            <p:ph type="title"/>
          </p:nvPr>
        </p:nvSpPr>
        <p:spPr/>
        <p:txBody>
          <a:bodyPr/>
          <a:lstStyle/>
          <a:p>
            <a:r>
              <a:rPr lang="en-US" dirty="0"/>
              <a:t>Balance Sheet</a:t>
            </a:r>
          </a:p>
        </p:txBody>
      </p:sp>
      <p:sp>
        <p:nvSpPr>
          <p:cNvPr id="3" name="Text Placeholder 2">
            <a:extLst>
              <a:ext uri="{FF2B5EF4-FFF2-40B4-BE49-F238E27FC236}">
                <a16:creationId xmlns:a16="http://schemas.microsoft.com/office/drawing/2014/main" id="{33471192-62A3-4BEA-BA62-C9CB6C72A132}"/>
              </a:ext>
            </a:extLst>
          </p:cNvPr>
          <p:cNvSpPr>
            <a:spLocks noGrp="1"/>
          </p:cNvSpPr>
          <p:nvPr>
            <p:ph type="body" sz="quarter" idx="17"/>
          </p:nvPr>
        </p:nvSpPr>
        <p:spPr/>
        <p:txBody>
          <a:bodyPr/>
          <a:lstStyle/>
          <a:p>
            <a:r>
              <a:rPr lang="en-US" dirty="0"/>
              <a:t>The balance sheet is prepared directly from the Balance Sheet or Adjusted Trial Balance columns of the end-of-period spreadsheet, beginning with Cash of $2,065.</a:t>
            </a:r>
          </a:p>
          <a:p>
            <a:r>
              <a:rPr lang="en-US" dirty="0"/>
              <a:t>A classified balance sheet is a balance sheet that is expanded by adding subsections for assets and liabilities.</a:t>
            </a:r>
          </a:p>
          <a:p>
            <a:pPr lvl="1">
              <a:spcBef>
                <a:spcPts val="528"/>
              </a:spcBef>
            </a:pPr>
            <a:r>
              <a:rPr lang="en-US" dirty="0"/>
              <a:t>Assets are commonly divided into two sections on the balance sheet: (1) current assets and (2) property, plant, and equipment.</a:t>
            </a:r>
          </a:p>
          <a:p>
            <a:pPr lvl="1"/>
            <a:r>
              <a:rPr lang="en-US" dirty="0"/>
              <a:t>Liabilities are commonly divided into two sections on the balance sheet: (1) current liabilities and (2) long-term liabilities.</a:t>
            </a:r>
          </a:p>
        </p:txBody>
      </p:sp>
    </p:spTree>
    <p:extLst>
      <p:ext uri="{BB962C8B-B14F-4D97-AF65-F5344CB8AC3E}">
        <p14:creationId xmlns:p14="http://schemas.microsoft.com/office/powerpoint/2010/main" val="4037204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91E993C4-B986-49B6-A263-7BB5DAF2CA21}"/>
              </a:ext>
            </a:extLst>
          </p:cNvPr>
          <p:cNvSpPr>
            <a:spLocks noGrp="1"/>
          </p:cNvSpPr>
          <p:nvPr>
            <p:ph type="title"/>
          </p:nvPr>
        </p:nvSpPr>
        <p:spPr/>
        <p:txBody>
          <a:bodyPr/>
          <a:lstStyle/>
          <a:p>
            <a:r>
              <a:rPr lang="en-US" dirty="0"/>
              <a:t>Financial Statements, </a:t>
            </a:r>
            <a:r>
              <a:rPr lang="en-US" dirty="0" err="1"/>
              <a:t>NetSolutions</a:t>
            </a:r>
            <a:r>
              <a:rPr lang="en-US" dirty="0"/>
              <a:t>: Balance Sheet</a:t>
            </a:r>
          </a:p>
        </p:txBody>
      </p:sp>
      <p:pic>
        <p:nvPicPr>
          <p:cNvPr id="6" name="Picture Placeholder 5" descr="A balance sheet for Net Solutions for December 31, 2 0 Y 3, is shown. The balance sheet is in the report form, with the Assets section listed first, the Liabilities listed second, and Owner’s Equity listed third. There are three amount columns for the Assets section and two amount columns for the Liabilities and Owner’s Equity sections. The Assets section has two subsections—Current assets and Property, plant, and equipment. Under Current assets, the following accounts are listed: Cash, $2,065; Accounts receivable, 2,720; Supplies, 760; and Prepaid insurance, 2,200. A single rule appears below 2,200. These amounts are shown in the second amount column. Total current assets are $7,745, which is shown in the third amount column. Below the list of current assets, Property, plant, and equipment are listed and include the following accounts: Land, $20,000, which is shown in the second amount column; Office equipment, $1,800, which is shown in the first amount column; Less accumulated depreciation, 50, which is shown in the first amount column. A single rule appears below 50. To the right of 50, an adjusted balance of 1,750 is shown in the second amount column. A single rule appears below 1,750. Total property, plant, and equipment is 21,750, which is shown in the third amount column. A single rule appears below 21,750. Total assets are $29,495, and a double rule underscores this number. This amount appears in the third amount column. Under Current liabilities in the Liabilities section, the following accounts are listed: Accounts payable, $900; Wages payable, 250; Unearned rent, 240. A single rule appears below 240. These amounts are shown in the first amount column. Total liabilities are $1,390, which is shown in the second amount column. Below the Liabilities section is the Owner’s Equity section, which lists the following account: Chris Clark, capital, 28,105, in the second amount column. The number 28,105 is highlighted. A single rule appears below 28,105. Total liabilities and owner’s equity is $29,495 in the second amount column, and a double rule underscores this number.">
            <a:extLst>
              <a:ext uri="{FF2B5EF4-FFF2-40B4-BE49-F238E27FC236}">
                <a16:creationId xmlns:a16="http://schemas.microsoft.com/office/drawing/2014/main" id="{B468EAC6-BFD7-4642-9797-D0DAF8CCDC4C}"/>
              </a:ext>
            </a:extLst>
          </p:cNvPr>
          <p:cNvPicPr>
            <a:picLocks noGrp="1" noChangeAspect="1"/>
          </p:cNvPicPr>
          <p:nvPr>
            <p:ph type="pic" sz="quarter" idx="10"/>
          </p:nvPr>
        </p:nvPicPr>
        <p:blipFill rotWithShape="1">
          <a:blip r:embed="rId2"/>
          <a:srcRect l="-6657" r="-6657"/>
          <a:stretch/>
        </p:blipFill>
        <p:spPr>
          <a:xfrm>
            <a:off x="2707824" y="1105207"/>
            <a:ext cx="6906983" cy="4914778"/>
          </a:xfrm>
        </p:spPr>
      </p:pic>
      <p:sp>
        <p:nvSpPr>
          <p:cNvPr id="31" name="Content Placeholder 30" descr="Financial Statements, Net Solutions: Balance Sheet – Arrow Note&#10;&#10;Above the balance sheet is a note that states: from the statement of owner’s equity. ">
            <a:extLst>
              <a:ext uri="{FF2B5EF4-FFF2-40B4-BE49-F238E27FC236}">
                <a16:creationId xmlns:a16="http://schemas.microsoft.com/office/drawing/2014/main" id="{13259A46-A7A3-43F1-AFF9-92D9421337F8}"/>
              </a:ext>
            </a:extLst>
          </p:cNvPr>
          <p:cNvSpPr>
            <a:spLocks noGrp="1"/>
          </p:cNvSpPr>
          <p:nvPr>
            <p:ph sz="quarter" idx="14"/>
          </p:nvPr>
        </p:nvSpPr>
        <p:spPr>
          <a:xfrm>
            <a:off x="8996299" y="4133665"/>
            <a:ext cx="1346201" cy="1174605"/>
          </a:xfrm>
        </p:spPr>
        <p:txBody>
          <a:bodyPr/>
          <a:lstStyle/>
          <a:p>
            <a:r>
              <a:rPr lang="en-US" dirty="0"/>
              <a:t>from the statement of owner’s equity </a:t>
            </a:r>
          </a:p>
          <a:p>
            <a:endParaRPr lang="en-US" dirty="0"/>
          </a:p>
        </p:txBody>
      </p:sp>
    </p:spTree>
    <p:extLst>
      <p:ext uri="{BB962C8B-B14F-4D97-AF65-F5344CB8AC3E}">
        <p14:creationId xmlns:p14="http://schemas.microsoft.com/office/powerpoint/2010/main" val="2989938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287205A-29F0-4844-9F2A-76E33274C6C6}"/>
              </a:ext>
            </a:extLst>
          </p:cNvPr>
          <p:cNvSpPr>
            <a:spLocks noGrp="1"/>
          </p:cNvSpPr>
          <p:nvPr>
            <p:ph type="title"/>
          </p:nvPr>
        </p:nvSpPr>
        <p:spPr/>
        <p:txBody>
          <a:bodyPr/>
          <a:lstStyle/>
          <a:p>
            <a:r>
              <a:rPr lang="en-US" dirty="0"/>
              <a:t>Current Assets </a:t>
            </a:r>
            <a:r>
              <a:rPr lang="en-US" sz="2400" dirty="0"/>
              <a:t>(slide 1 of 3)</a:t>
            </a:r>
            <a:endParaRPr lang="en-US" sz="2000" dirty="0"/>
          </a:p>
        </p:txBody>
      </p:sp>
      <p:sp>
        <p:nvSpPr>
          <p:cNvPr id="12" name="Text Placeholder 11">
            <a:extLst>
              <a:ext uri="{FF2B5EF4-FFF2-40B4-BE49-F238E27FC236}">
                <a16:creationId xmlns:a16="http://schemas.microsoft.com/office/drawing/2014/main" id="{F44B7C44-A496-41D3-BCB6-ED362FE67EC1}"/>
              </a:ext>
            </a:extLst>
          </p:cNvPr>
          <p:cNvSpPr>
            <a:spLocks noGrp="1"/>
          </p:cNvSpPr>
          <p:nvPr>
            <p:ph type="body" sz="quarter" idx="17"/>
          </p:nvPr>
        </p:nvSpPr>
        <p:spPr/>
        <p:txBody>
          <a:bodyPr/>
          <a:lstStyle/>
          <a:p>
            <a:r>
              <a:rPr lang="en-US" dirty="0"/>
              <a:t>Cash and other assets that are expected to be converted into cash or sold or used up usually within one year or less, through the normal operations of the business, are called </a:t>
            </a:r>
            <a:r>
              <a:rPr lang="en-US" b="1" dirty="0">
                <a:solidFill>
                  <a:srgbClr val="3A8B94"/>
                </a:solidFill>
              </a:rPr>
              <a:t>current assets</a:t>
            </a:r>
            <a:r>
              <a:rPr lang="en-US" dirty="0"/>
              <a:t>. </a:t>
            </a:r>
          </a:p>
          <a:p>
            <a:endParaRPr lang="en-US" dirty="0"/>
          </a:p>
        </p:txBody>
      </p:sp>
    </p:spTree>
    <p:extLst>
      <p:ext uri="{BB962C8B-B14F-4D97-AF65-F5344CB8AC3E}">
        <p14:creationId xmlns:p14="http://schemas.microsoft.com/office/powerpoint/2010/main" val="2105519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4B57-2F73-4AA1-A06F-F7629D941444}"/>
              </a:ext>
            </a:extLst>
          </p:cNvPr>
          <p:cNvSpPr>
            <a:spLocks noGrp="1"/>
          </p:cNvSpPr>
          <p:nvPr>
            <p:ph type="title"/>
          </p:nvPr>
        </p:nvSpPr>
        <p:spPr/>
        <p:txBody>
          <a:bodyPr/>
          <a:lstStyle/>
          <a:p>
            <a:r>
              <a:rPr lang="en-US" dirty="0"/>
              <a:t>Learning Objectives </a:t>
            </a:r>
            <a:r>
              <a:rPr lang="en-US" sz="2000" dirty="0"/>
              <a:t>(1 of 2)</a:t>
            </a:r>
          </a:p>
        </p:txBody>
      </p:sp>
      <p:sp>
        <p:nvSpPr>
          <p:cNvPr id="3" name="Text Placeholder 2">
            <a:extLst>
              <a:ext uri="{FF2B5EF4-FFF2-40B4-BE49-F238E27FC236}">
                <a16:creationId xmlns:a16="http://schemas.microsoft.com/office/drawing/2014/main" id="{FA011FC1-1158-4EE6-ACC8-117ADEFB99E8}"/>
              </a:ext>
            </a:extLst>
          </p:cNvPr>
          <p:cNvSpPr>
            <a:spLocks noGrp="1"/>
          </p:cNvSpPr>
          <p:nvPr>
            <p:ph type="body" sz="quarter" idx="17"/>
          </p:nvPr>
        </p:nvSpPr>
        <p:spPr/>
        <p:txBody>
          <a:bodyPr>
            <a:normAutofit/>
          </a:bodyPr>
          <a:lstStyle/>
          <a:p>
            <a:r>
              <a:rPr lang="en-US" dirty="0"/>
              <a:t>LO1: Describe the flow of accounting information from the unadjusted trial balance into the adjusted trial balance and financial statements.</a:t>
            </a:r>
          </a:p>
          <a:p>
            <a:r>
              <a:rPr lang="en-US" dirty="0"/>
              <a:t>LO2: Prepare financial statements from adjusted account balances.</a:t>
            </a:r>
          </a:p>
          <a:p>
            <a:r>
              <a:rPr lang="en-US" dirty="0"/>
              <a:t>LO3: Prepare closing entries.</a:t>
            </a:r>
          </a:p>
          <a:p>
            <a:r>
              <a:rPr lang="en-US" dirty="0"/>
              <a:t>LO4: Describe the accounting cycle.</a:t>
            </a:r>
          </a:p>
          <a:p>
            <a:r>
              <a:rPr lang="en-US" dirty="0"/>
              <a:t>LO5: Illustrate the accounting cycle for one period.</a:t>
            </a:r>
          </a:p>
          <a:p>
            <a:r>
              <a:rPr lang="en-US" dirty="0"/>
              <a:t>LO6: Describe and illustrate the use of working capital and the current ratio in evaluating a company’s financial condition.</a:t>
            </a:r>
          </a:p>
          <a:p>
            <a:endParaRPr lang="en-US" dirty="0"/>
          </a:p>
          <a:p>
            <a:endParaRPr lang="en-US" dirty="0"/>
          </a:p>
          <a:p>
            <a:endParaRPr lang="en-US" dirty="0"/>
          </a:p>
        </p:txBody>
      </p:sp>
    </p:spTree>
    <p:extLst>
      <p:ext uri="{BB962C8B-B14F-4D97-AF65-F5344CB8AC3E}">
        <p14:creationId xmlns:p14="http://schemas.microsoft.com/office/powerpoint/2010/main" val="3451533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6C394167-B730-4FC6-A97C-19515638B0F7}"/>
              </a:ext>
            </a:extLst>
          </p:cNvPr>
          <p:cNvSpPr>
            <a:spLocks noGrp="1"/>
          </p:cNvSpPr>
          <p:nvPr>
            <p:ph type="title"/>
          </p:nvPr>
        </p:nvSpPr>
        <p:spPr/>
        <p:txBody>
          <a:bodyPr/>
          <a:lstStyle/>
          <a:p>
            <a:r>
              <a:rPr lang="en-US" dirty="0"/>
              <a:t>Current Assets </a:t>
            </a:r>
            <a:r>
              <a:rPr lang="en-US" sz="2400" dirty="0"/>
              <a:t>(slide 2 of 3)</a:t>
            </a:r>
            <a:endParaRPr lang="en-US" dirty="0"/>
          </a:p>
        </p:txBody>
      </p:sp>
      <p:sp>
        <p:nvSpPr>
          <p:cNvPr id="17" name="Content Placeholder 16">
            <a:extLst>
              <a:ext uri="{FF2B5EF4-FFF2-40B4-BE49-F238E27FC236}">
                <a16:creationId xmlns:a16="http://schemas.microsoft.com/office/drawing/2014/main" id="{55921F49-98F1-460D-B6C7-792D155CE907}"/>
              </a:ext>
              <a:ext uri="{C183D7F6-B498-43B3-948B-1728B52AA6E4}">
                <adec:decorative xmlns:adec="http://schemas.microsoft.com/office/drawing/2017/decorative" val="1"/>
              </a:ext>
            </a:extLst>
          </p:cNvPr>
          <p:cNvSpPr>
            <a:spLocks noGrp="1"/>
          </p:cNvSpPr>
          <p:nvPr>
            <p:ph sz="quarter" idx="12"/>
          </p:nvPr>
        </p:nvSpPr>
        <p:spPr>
          <a:xfrm>
            <a:off x="4713625" y="3138873"/>
            <a:ext cx="1836103" cy="1280160"/>
          </a:xfrm>
          <a:prstGeom prst="ellipse">
            <a:avLst/>
          </a:prstGeom>
          <a:solidFill>
            <a:schemeClr val="tx1">
              <a:lumMod val="75000"/>
            </a:schemeClr>
          </a:solidFill>
        </p:spPr>
        <p:txBody>
          <a:bodyPr anchor="ctr"/>
          <a:lstStyle/>
          <a:p>
            <a:pPr algn="ctr"/>
            <a:r>
              <a:rPr lang="en-US" sz="2200" dirty="0">
                <a:solidFill>
                  <a:schemeClr val="bg1"/>
                </a:solidFill>
              </a:rPr>
              <a:t>Common Current Assets</a:t>
            </a:r>
          </a:p>
        </p:txBody>
      </p:sp>
      <p:sp>
        <p:nvSpPr>
          <p:cNvPr id="29" name="Content Placeholder 28">
            <a:extLst>
              <a:ext uri="{FF2B5EF4-FFF2-40B4-BE49-F238E27FC236}">
                <a16:creationId xmlns:a16="http://schemas.microsoft.com/office/drawing/2014/main" id="{7E40087F-EAF4-456F-B591-96167A8955A0}"/>
              </a:ext>
              <a:ext uri="{C183D7F6-B498-43B3-948B-1728B52AA6E4}">
                <adec:decorative xmlns:adec="http://schemas.microsoft.com/office/drawing/2017/decorative" val="1"/>
              </a:ext>
            </a:extLst>
          </p:cNvPr>
          <p:cNvSpPr>
            <a:spLocks noGrp="1"/>
          </p:cNvSpPr>
          <p:nvPr>
            <p:ph sz="quarter" idx="15"/>
          </p:nvPr>
        </p:nvSpPr>
        <p:spPr>
          <a:xfrm>
            <a:off x="4788902" y="1180562"/>
            <a:ext cx="1673352" cy="1280160"/>
          </a:xfrm>
          <a:solidFill>
            <a:schemeClr val="tx1">
              <a:lumMod val="75000"/>
            </a:schemeClr>
          </a:solidFill>
        </p:spPr>
        <p:txBody>
          <a:bodyPr anchor="ctr"/>
          <a:lstStyle/>
          <a:p>
            <a:pPr algn="ctr"/>
            <a:r>
              <a:rPr lang="en-US" dirty="0">
                <a:solidFill>
                  <a:schemeClr val="bg1"/>
                </a:solidFill>
              </a:rPr>
              <a:t>Cash</a:t>
            </a:r>
          </a:p>
        </p:txBody>
      </p:sp>
      <p:sp>
        <p:nvSpPr>
          <p:cNvPr id="30" name="Content Placeholder 29">
            <a:extLst>
              <a:ext uri="{FF2B5EF4-FFF2-40B4-BE49-F238E27FC236}">
                <a16:creationId xmlns:a16="http://schemas.microsoft.com/office/drawing/2014/main" id="{93EF6AD8-C5EE-4710-9B54-0338E4109FB1}"/>
              </a:ext>
              <a:ext uri="{C183D7F6-B498-43B3-948B-1728B52AA6E4}">
                <adec:decorative xmlns:adec="http://schemas.microsoft.com/office/drawing/2017/decorative" val="1"/>
              </a:ext>
            </a:extLst>
          </p:cNvPr>
          <p:cNvSpPr>
            <a:spLocks noGrp="1"/>
          </p:cNvSpPr>
          <p:nvPr>
            <p:ph sz="quarter" idx="17"/>
          </p:nvPr>
        </p:nvSpPr>
        <p:spPr>
          <a:xfrm>
            <a:off x="7271393" y="2441680"/>
            <a:ext cx="1673352" cy="1280160"/>
          </a:xfrm>
          <a:solidFill>
            <a:schemeClr val="tx1">
              <a:lumMod val="75000"/>
            </a:schemeClr>
          </a:solidFill>
        </p:spPr>
        <p:txBody>
          <a:bodyPr anchor="ctr"/>
          <a:lstStyle/>
          <a:p>
            <a:pPr algn="ctr"/>
            <a:r>
              <a:rPr lang="en-US" dirty="0">
                <a:solidFill>
                  <a:schemeClr val="bg1"/>
                </a:solidFill>
              </a:rPr>
              <a:t>Accounts receivable</a:t>
            </a:r>
          </a:p>
        </p:txBody>
      </p:sp>
      <p:sp>
        <p:nvSpPr>
          <p:cNvPr id="33" name="Content Placeholder 32">
            <a:extLst>
              <a:ext uri="{FF2B5EF4-FFF2-40B4-BE49-F238E27FC236}">
                <a16:creationId xmlns:a16="http://schemas.microsoft.com/office/drawing/2014/main" id="{413FD2A5-D31B-4CC4-9BF0-358F6E0D035B}"/>
              </a:ext>
              <a:ext uri="{C183D7F6-B498-43B3-948B-1728B52AA6E4}">
                <adec:decorative xmlns:adec="http://schemas.microsoft.com/office/drawing/2017/decorative" val="1"/>
              </a:ext>
            </a:extLst>
          </p:cNvPr>
          <p:cNvSpPr>
            <a:spLocks noGrp="1"/>
          </p:cNvSpPr>
          <p:nvPr>
            <p:ph sz="quarter" idx="20"/>
          </p:nvPr>
        </p:nvSpPr>
        <p:spPr>
          <a:xfrm>
            <a:off x="6631337" y="4445508"/>
            <a:ext cx="1673352" cy="1280160"/>
          </a:xfrm>
          <a:solidFill>
            <a:schemeClr val="tx1">
              <a:lumMod val="75000"/>
            </a:schemeClr>
          </a:solidFill>
        </p:spPr>
        <p:txBody>
          <a:bodyPr anchor="ctr"/>
          <a:lstStyle/>
          <a:p>
            <a:pPr algn="ctr"/>
            <a:r>
              <a:rPr lang="en-US" dirty="0">
                <a:solidFill>
                  <a:schemeClr val="bg1"/>
                </a:solidFill>
              </a:rPr>
              <a:t>Notes receivable</a:t>
            </a:r>
          </a:p>
        </p:txBody>
      </p:sp>
      <p:sp>
        <p:nvSpPr>
          <p:cNvPr id="31" name="Content Placeholder 30">
            <a:extLst>
              <a:ext uri="{FF2B5EF4-FFF2-40B4-BE49-F238E27FC236}">
                <a16:creationId xmlns:a16="http://schemas.microsoft.com/office/drawing/2014/main" id="{44C4FC13-B089-4E11-899D-8A7FD3433DCC}"/>
              </a:ext>
              <a:ext uri="{C183D7F6-B498-43B3-948B-1728B52AA6E4}">
                <adec:decorative xmlns:adec="http://schemas.microsoft.com/office/drawing/2017/decorative" val="1"/>
              </a:ext>
            </a:extLst>
          </p:cNvPr>
          <p:cNvSpPr>
            <a:spLocks noGrp="1"/>
          </p:cNvSpPr>
          <p:nvPr>
            <p:ph sz="quarter" idx="18"/>
          </p:nvPr>
        </p:nvSpPr>
        <p:spPr>
          <a:xfrm>
            <a:off x="3152509" y="4458208"/>
            <a:ext cx="1673352" cy="1280160"/>
          </a:xfrm>
          <a:solidFill>
            <a:schemeClr val="tx1">
              <a:lumMod val="75000"/>
            </a:schemeClr>
          </a:solidFill>
        </p:spPr>
        <p:txBody>
          <a:bodyPr anchor="ctr"/>
          <a:lstStyle/>
          <a:p>
            <a:pPr algn="ctr"/>
            <a:r>
              <a:rPr lang="en-US" dirty="0">
                <a:solidFill>
                  <a:schemeClr val="bg1"/>
                </a:solidFill>
              </a:rPr>
              <a:t>Supplies</a:t>
            </a:r>
          </a:p>
        </p:txBody>
      </p:sp>
      <p:sp>
        <p:nvSpPr>
          <p:cNvPr id="28" name="Content Placeholder 27">
            <a:extLst>
              <a:ext uri="{FF2B5EF4-FFF2-40B4-BE49-F238E27FC236}">
                <a16:creationId xmlns:a16="http://schemas.microsoft.com/office/drawing/2014/main" id="{75CE1CDE-BB70-4E27-AF6F-35F9031CA521}"/>
              </a:ext>
              <a:ext uri="{C183D7F6-B498-43B3-948B-1728B52AA6E4}">
                <adec:decorative xmlns:adec="http://schemas.microsoft.com/office/drawing/2017/decorative" val="1"/>
              </a:ext>
            </a:extLst>
          </p:cNvPr>
          <p:cNvSpPr>
            <a:spLocks noGrp="1"/>
          </p:cNvSpPr>
          <p:nvPr>
            <p:ph sz="quarter" idx="14"/>
          </p:nvPr>
        </p:nvSpPr>
        <p:spPr>
          <a:xfrm>
            <a:off x="2426399" y="2448229"/>
            <a:ext cx="1676761" cy="1279602"/>
          </a:xfrm>
          <a:solidFill>
            <a:schemeClr val="tx1">
              <a:lumMod val="75000"/>
            </a:schemeClr>
          </a:solidFill>
        </p:spPr>
        <p:txBody>
          <a:bodyPr anchor="ctr"/>
          <a:lstStyle/>
          <a:p>
            <a:pPr algn="ctr"/>
            <a:r>
              <a:rPr lang="en-US" dirty="0">
                <a:solidFill>
                  <a:schemeClr val="bg1"/>
                </a:solidFill>
              </a:rPr>
              <a:t>Prepaid expenses</a:t>
            </a:r>
          </a:p>
        </p:txBody>
      </p:sp>
      <p:pic>
        <p:nvPicPr>
          <p:cNvPr id="76" name="Picture Placeholder 75">
            <a:extLst>
              <a:ext uri="{FF2B5EF4-FFF2-40B4-BE49-F238E27FC236}">
                <a16:creationId xmlns:a16="http://schemas.microsoft.com/office/drawing/2014/main" id="{BD1483CC-6216-4A2E-A047-932D061AEA1D}"/>
              </a:ext>
              <a:ext uri="{C183D7F6-B498-43B3-948B-1728B52AA6E4}">
                <adec:decorative xmlns:adec="http://schemas.microsoft.com/office/drawing/2017/decorative" val="1"/>
              </a:ext>
            </a:extLst>
          </p:cNvPr>
          <p:cNvPicPr>
            <a:picLocks noGrp="1" noChangeAspect="1"/>
          </p:cNvPicPr>
          <p:nvPr>
            <p:ph type="pic" sz="quarter" idx="27"/>
          </p:nvPr>
        </p:nvPicPr>
        <p:blipFill rotWithShape="1">
          <a:blip r:embed="rId2"/>
          <a:srcRect l="9427" r="-13487"/>
          <a:stretch/>
        </p:blipFill>
        <p:spPr>
          <a:xfrm>
            <a:off x="4544674" y="4239068"/>
            <a:ext cx="612889" cy="546028"/>
          </a:xfrm>
        </p:spPr>
      </p:pic>
      <p:pic>
        <p:nvPicPr>
          <p:cNvPr id="70" name="Picture Placeholder 69">
            <a:extLst>
              <a:ext uri="{FF2B5EF4-FFF2-40B4-BE49-F238E27FC236}">
                <a16:creationId xmlns:a16="http://schemas.microsoft.com/office/drawing/2014/main" id="{AD3B97B2-0FE9-4953-9B2A-F404852CA9E2}"/>
              </a:ext>
              <a:ext uri="{C183D7F6-B498-43B3-948B-1728B52AA6E4}">
                <adec:decorative xmlns:adec="http://schemas.microsoft.com/office/drawing/2017/decorative" val="1"/>
              </a:ext>
            </a:extLst>
          </p:cNvPr>
          <p:cNvPicPr>
            <a:picLocks noGrp="1" noChangeAspect="1"/>
          </p:cNvPicPr>
          <p:nvPr>
            <p:ph type="pic" sz="quarter" idx="22"/>
          </p:nvPr>
        </p:nvPicPr>
        <p:blipFill rotWithShape="1">
          <a:blip r:embed="rId3"/>
          <a:srcRect t="-67711" b="-67711"/>
          <a:stretch/>
        </p:blipFill>
        <p:spPr>
          <a:xfrm>
            <a:off x="3952597" y="2826585"/>
            <a:ext cx="905153" cy="1034127"/>
          </a:xfrm>
        </p:spPr>
      </p:pic>
      <p:pic>
        <p:nvPicPr>
          <p:cNvPr id="68" name="Picture Placeholder 67">
            <a:extLst>
              <a:ext uri="{FF2B5EF4-FFF2-40B4-BE49-F238E27FC236}">
                <a16:creationId xmlns:a16="http://schemas.microsoft.com/office/drawing/2014/main" id="{3AEE1AC8-8ADA-4DA0-BA7C-072CE53B5055}"/>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4"/>
          <a:srcRect l="-107158" r="-107158"/>
          <a:stretch/>
        </p:blipFill>
        <p:spPr>
          <a:xfrm>
            <a:off x="5238250" y="2346915"/>
            <a:ext cx="774113" cy="790883"/>
          </a:xfrm>
        </p:spPr>
      </p:pic>
      <p:pic>
        <p:nvPicPr>
          <p:cNvPr id="72" name="Picture Placeholder 71">
            <a:extLst>
              <a:ext uri="{FF2B5EF4-FFF2-40B4-BE49-F238E27FC236}">
                <a16:creationId xmlns:a16="http://schemas.microsoft.com/office/drawing/2014/main" id="{695C0DC7-45EC-4376-8ABF-75F05DC08F2B}"/>
              </a:ext>
              <a:ext uri="{C183D7F6-B498-43B3-948B-1728B52AA6E4}">
                <adec:decorative xmlns:adec="http://schemas.microsoft.com/office/drawing/2017/decorative" val="1"/>
              </a:ext>
            </a:extLst>
          </p:cNvPr>
          <p:cNvPicPr>
            <a:picLocks noGrp="1" noChangeAspect="1"/>
          </p:cNvPicPr>
          <p:nvPr>
            <p:ph type="pic" sz="quarter" idx="25"/>
          </p:nvPr>
        </p:nvPicPr>
        <p:blipFill rotWithShape="1">
          <a:blip r:embed="rId5"/>
          <a:srcRect l="-2744" r="2670"/>
          <a:stretch/>
        </p:blipFill>
        <p:spPr>
          <a:xfrm>
            <a:off x="6374882" y="3070754"/>
            <a:ext cx="988618" cy="523346"/>
          </a:xfrm>
        </p:spPr>
      </p:pic>
      <p:pic>
        <p:nvPicPr>
          <p:cNvPr id="74" name="Picture Placeholder 73">
            <a:extLst>
              <a:ext uri="{FF2B5EF4-FFF2-40B4-BE49-F238E27FC236}">
                <a16:creationId xmlns:a16="http://schemas.microsoft.com/office/drawing/2014/main" id="{A5915ADC-8B2D-44AE-986E-A50B1F51F17F}"/>
              </a:ext>
              <a:ext uri="{C183D7F6-B498-43B3-948B-1728B52AA6E4}">
                <adec:decorative xmlns:adec="http://schemas.microsoft.com/office/drawing/2017/decorative" val="1"/>
              </a:ext>
            </a:extLst>
          </p:cNvPr>
          <p:cNvPicPr>
            <a:picLocks noGrp="1" noChangeAspect="1"/>
          </p:cNvPicPr>
          <p:nvPr>
            <p:ph type="pic" sz="quarter" idx="23"/>
          </p:nvPr>
        </p:nvPicPr>
        <p:blipFill rotWithShape="1">
          <a:blip r:embed="rId6"/>
          <a:srcRect l="-2712" t="3" r="-2968" b="5209"/>
          <a:stretch/>
        </p:blipFill>
        <p:spPr>
          <a:xfrm>
            <a:off x="6294870" y="4120286"/>
            <a:ext cx="777440" cy="568786"/>
          </a:xfrm>
        </p:spPr>
      </p:pic>
    </p:spTree>
    <p:extLst>
      <p:ext uri="{BB962C8B-B14F-4D97-AF65-F5344CB8AC3E}">
        <p14:creationId xmlns:p14="http://schemas.microsoft.com/office/powerpoint/2010/main" val="346318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B14A8-942E-4C3C-8AF2-4B9CEBD9AE21}"/>
              </a:ext>
            </a:extLst>
          </p:cNvPr>
          <p:cNvSpPr>
            <a:spLocks noGrp="1"/>
          </p:cNvSpPr>
          <p:nvPr>
            <p:ph type="title"/>
          </p:nvPr>
        </p:nvSpPr>
        <p:spPr/>
        <p:txBody>
          <a:bodyPr/>
          <a:lstStyle/>
          <a:p>
            <a:r>
              <a:rPr lang="en-US" dirty="0"/>
              <a:t>Current Assets </a:t>
            </a:r>
            <a:r>
              <a:rPr lang="en-US" sz="2400" dirty="0"/>
              <a:t>(slide 3 of 3)</a:t>
            </a:r>
            <a:endParaRPr lang="en-US" sz="2000" dirty="0"/>
          </a:p>
        </p:txBody>
      </p:sp>
      <p:sp>
        <p:nvSpPr>
          <p:cNvPr id="3" name="Text Placeholder 2">
            <a:extLst>
              <a:ext uri="{FF2B5EF4-FFF2-40B4-BE49-F238E27FC236}">
                <a16:creationId xmlns:a16="http://schemas.microsoft.com/office/drawing/2014/main" id="{E6671A93-998A-4D17-A897-E2D177057D1B}"/>
              </a:ext>
            </a:extLst>
          </p:cNvPr>
          <p:cNvSpPr>
            <a:spLocks noGrp="1"/>
          </p:cNvSpPr>
          <p:nvPr>
            <p:ph type="body" sz="quarter" idx="17"/>
          </p:nvPr>
        </p:nvSpPr>
        <p:spPr/>
        <p:txBody>
          <a:bodyPr/>
          <a:lstStyle/>
          <a:p>
            <a:r>
              <a:rPr lang="en-US" b="1" dirty="0"/>
              <a:t>Notes receivable </a:t>
            </a:r>
            <a:r>
              <a:rPr lang="en-US" dirty="0"/>
              <a:t>are written promises by the customer to pay the amount of the note and interest. Like accounts receivable, notes receivable are amounts that customers owe, but they are more formal than accounts receivable. </a:t>
            </a:r>
          </a:p>
          <a:p>
            <a:r>
              <a:rPr lang="en-US" dirty="0"/>
              <a:t>Notes receivable and accounts receivable are current assets because they are usually converted to cash within one year or less.</a:t>
            </a:r>
          </a:p>
          <a:p>
            <a:endParaRPr lang="en-US" dirty="0"/>
          </a:p>
          <a:p>
            <a:endParaRPr lang="en-US" dirty="0"/>
          </a:p>
        </p:txBody>
      </p:sp>
    </p:spTree>
    <p:extLst>
      <p:ext uri="{BB962C8B-B14F-4D97-AF65-F5344CB8AC3E}">
        <p14:creationId xmlns:p14="http://schemas.microsoft.com/office/powerpoint/2010/main" val="2508177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A2013-7CB9-40DA-A322-3E190D14DEF5}"/>
              </a:ext>
            </a:extLst>
          </p:cNvPr>
          <p:cNvSpPr>
            <a:spLocks noGrp="1"/>
          </p:cNvSpPr>
          <p:nvPr>
            <p:ph type="title"/>
          </p:nvPr>
        </p:nvSpPr>
        <p:spPr/>
        <p:txBody>
          <a:bodyPr/>
          <a:lstStyle/>
          <a:p>
            <a:r>
              <a:rPr lang="en-US" dirty="0"/>
              <a:t>Property, Plant, and Equipment</a:t>
            </a:r>
          </a:p>
        </p:txBody>
      </p:sp>
      <p:sp>
        <p:nvSpPr>
          <p:cNvPr id="3" name="Text Placeholder 2">
            <a:extLst>
              <a:ext uri="{FF2B5EF4-FFF2-40B4-BE49-F238E27FC236}">
                <a16:creationId xmlns:a16="http://schemas.microsoft.com/office/drawing/2014/main" id="{966E3C3D-D1D9-43DB-BBBA-4CE537D9C4C4}"/>
              </a:ext>
            </a:extLst>
          </p:cNvPr>
          <p:cNvSpPr>
            <a:spLocks noGrp="1"/>
          </p:cNvSpPr>
          <p:nvPr>
            <p:ph type="body" sz="quarter" idx="17"/>
          </p:nvPr>
        </p:nvSpPr>
        <p:spPr/>
        <p:txBody>
          <a:bodyPr/>
          <a:lstStyle/>
          <a:p>
            <a:r>
              <a:rPr lang="en-US" b="1" dirty="0"/>
              <a:t>Property, plant, and equipment </a:t>
            </a:r>
            <a:r>
              <a:rPr lang="en-US" dirty="0"/>
              <a:t>(also called </a:t>
            </a:r>
            <a:r>
              <a:rPr lang="en-US" b="1" dirty="0"/>
              <a:t>fixed assets </a:t>
            </a:r>
            <a:r>
              <a:rPr lang="en-US" dirty="0"/>
              <a:t>or </a:t>
            </a:r>
            <a:r>
              <a:rPr lang="en-US" b="1" dirty="0"/>
              <a:t>plant assets</a:t>
            </a:r>
            <a:r>
              <a:rPr lang="en-US" dirty="0"/>
              <a:t>) include land and assets that depreciate over a period of time.</a:t>
            </a:r>
          </a:p>
          <a:p>
            <a:pPr lvl="1"/>
            <a:r>
              <a:rPr lang="en-US" dirty="0"/>
              <a:t>Equipment</a:t>
            </a:r>
          </a:p>
          <a:p>
            <a:pPr lvl="1"/>
            <a:r>
              <a:rPr lang="en-US" dirty="0"/>
              <a:t>Machinery</a:t>
            </a:r>
          </a:p>
          <a:p>
            <a:pPr lvl="1"/>
            <a:r>
              <a:rPr lang="en-US" dirty="0"/>
              <a:t>Buildings</a:t>
            </a:r>
          </a:p>
          <a:p>
            <a:endParaRPr lang="en-US" dirty="0"/>
          </a:p>
        </p:txBody>
      </p:sp>
    </p:spTree>
    <p:extLst>
      <p:ext uri="{BB962C8B-B14F-4D97-AF65-F5344CB8AC3E}">
        <p14:creationId xmlns:p14="http://schemas.microsoft.com/office/powerpoint/2010/main" val="39685536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F2FCAB-121A-43A1-9B6C-3AE44CBD79A3}"/>
              </a:ext>
            </a:extLst>
          </p:cNvPr>
          <p:cNvSpPr>
            <a:spLocks noGrp="1"/>
          </p:cNvSpPr>
          <p:nvPr>
            <p:ph type="title"/>
          </p:nvPr>
        </p:nvSpPr>
        <p:spPr/>
        <p:txBody>
          <a:bodyPr/>
          <a:lstStyle/>
          <a:p>
            <a:r>
              <a:rPr lang="en-US" dirty="0"/>
              <a:t>Current Liabilities </a:t>
            </a:r>
            <a:r>
              <a:rPr lang="en-US" sz="2400" dirty="0"/>
              <a:t>(1 of 2)</a:t>
            </a:r>
            <a:endParaRPr lang="en-US" sz="2000" dirty="0"/>
          </a:p>
        </p:txBody>
      </p:sp>
      <p:sp>
        <p:nvSpPr>
          <p:cNvPr id="3" name="Text Placeholder 2">
            <a:extLst>
              <a:ext uri="{FF2B5EF4-FFF2-40B4-BE49-F238E27FC236}">
                <a16:creationId xmlns:a16="http://schemas.microsoft.com/office/drawing/2014/main" id="{40CE5433-E156-4705-9C4A-11A60C68950A}"/>
              </a:ext>
            </a:extLst>
          </p:cNvPr>
          <p:cNvSpPr>
            <a:spLocks noGrp="1"/>
          </p:cNvSpPr>
          <p:nvPr>
            <p:ph type="body" sz="quarter" idx="17"/>
          </p:nvPr>
        </p:nvSpPr>
        <p:spPr/>
        <p:txBody>
          <a:bodyPr/>
          <a:lstStyle/>
          <a:p>
            <a:r>
              <a:rPr lang="en-US" dirty="0"/>
              <a:t>Amounts the business owes to creditors that will be due within a short time (usually one year or less) and that are to be paid out of current assets are called </a:t>
            </a:r>
            <a:r>
              <a:rPr lang="en-US" b="1" dirty="0"/>
              <a:t>current liabilities</a:t>
            </a:r>
            <a:r>
              <a:rPr lang="en-US" dirty="0"/>
              <a:t>.</a:t>
            </a:r>
          </a:p>
        </p:txBody>
      </p:sp>
    </p:spTree>
    <p:extLst>
      <p:ext uri="{BB962C8B-B14F-4D97-AF65-F5344CB8AC3E}">
        <p14:creationId xmlns:p14="http://schemas.microsoft.com/office/powerpoint/2010/main" val="3994628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26">
            <a:extLst>
              <a:ext uri="{FF2B5EF4-FFF2-40B4-BE49-F238E27FC236}">
                <a16:creationId xmlns:a16="http://schemas.microsoft.com/office/drawing/2014/main" id="{6C394167-B730-4FC6-A97C-19515638B0F7}"/>
              </a:ext>
            </a:extLst>
          </p:cNvPr>
          <p:cNvSpPr>
            <a:spLocks noGrp="1"/>
          </p:cNvSpPr>
          <p:nvPr>
            <p:ph type="title"/>
          </p:nvPr>
        </p:nvSpPr>
        <p:spPr/>
        <p:txBody>
          <a:bodyPr/>
          <a:lstStyle/>
          <a:p>
            <a:r>
              <a:rPr lang="en-US" dirty="0"/>
              <a:t>Current Liabilities </a:t>
            </a:r>
            <a:r>
              <a:rPr lang="en-US" sz="2400" dirty="0"/>
              <a:t>(2 of 2)</a:t>
            </a:r>
            <a:endParaRPr lang="en-US" dirty="0"/>
          </a:p>
        </p:txBody>
      </p:sp>
      <p:sp>
        <p:nvSpPr>
          <p:cNvPr id="17" name="Content Placeholder 16">
            <a:extLst>
              <a:ext uri="{FF2B5EF4-FFF2-40B4-BE49-F238E27FC236}">
                <a16:creationId xmlns:a16="http://schemas.microsoft.com/office/drawing/2014/main" id="{55921F49-98F1-460D-B6C7-792D155CE907}"/>
              </a:ext>
              <a:ext uri="{C183D7F6-B498-43B3-948B-1728B52AA6E4}">
                <adec:decorative xmlns:adec="http://schemas.microsoft.com/office/drawing/2017/decorative" val="1"/>
              </a:ext>
            </a:extLst>
          </p:cNvPr>
          <p:cNvSpPr>
            <a:spLocks noGrp="1"/>
          </p:cNvSpPr>
          <p:nvPr>
            <p:ph sz="quarter" idx="12"/>
          </p:nvPr>
        </p:nvSpPr>
        <p:spPr>
          <a:xfrm>
            <a:off x="4713625" y="3138873"/>
            <a:ext cx="1836103" cy="1280160"/>
          </a:xfrm>
          <a:prstGeom prst="ellipse">
            <a:avLst/>
          </a:prstGeom>
          <a:solidFill>
            <a:schemeClr val="tx1">
              <a:lumMod val="75000"/>
            </a:schemeClr>
          </a:solidFill>
        </p:spPr>
        <p:txBody>
          <a:bodyPr anchor="ctr"/>
          <a:lstStyle/>
          <a:p>
            <a:pPr algn="ctr"/>
            <a:r>
              <a:rPr lang="en-US" sz="2200" dirty="0">
                <a:solidFill>
                  <a:schemeClr val="bg1"/>
                </a:solidFill>
              </a:rPr>
              <a:t>Common Current Liabilities</a:t>
            </a:r>
          </a:p>
        </p:txBody>
      </p:sp>
      <p:sp>
        <p:nvSpPr>
          <p:cNvPr id="29" name="Content Placeholder 28">
            <a:extLst>
              <a:ext uri="{FF2B5EF4-FFF2-40B4-BE49-F238E27FC236}">
                <a16:creationId xmlns:a16="http://schemas.microsoft.com/office/drawing/2014/main" id="{7E40087F-EAF4-456F-B591-96167A8955A0}"/>
              </a:ext>
              <a:ext uri="{C183D7F6-B498-43B3-948B-1728B52AA6E4}">
                <adec:decorative xmlns:adec="http://schemas.microsoft.com/office/drawing/2017/decorative" val="1"/>
              </a:ext>
            </a:extLst>
          </p:cNvPr>
          <p:cNvSpPr>
            <a:spLocks noGrp="1"/>
          </p:cNvSpPr>
          <p:nvPr>
            <p:ph sz="quarter" idx="15"/>
          </p:nvPr>
        </p:nvSpPr>
        <p:spPr>
          <a:xfrm>
            <a:off x="4788902" y="1180562"/>
            <a:ext cx="1673352" cy="1280160"/>
          </a:xfrm>
          <a:solidFill>
            <a:schemeClr val="tx1">
              <a:lumMod val="75000"/>
            </a:schemeClr>
          </a:solidFill>
        </p:spPr>
        <p:txBody>
          <a:bodyPr anchor="ctr"/>
          <a:lstStyle/>
          <a:p>
            <a:pPr algn="ctr"/>
            <a:r>
              <a:rPr lang="en-US" dirty="0">
                <a:solidFill>
                  <a:schemeClr val="bg1"/>
                </a:solidFill>
              </a:rPr>
              <a:t>Accounts Payable</a:t>
            </a:r>
          </a:p>
        </p:txBody>
      </p:sp>
      <p:sp>
        <p:nvSpPr>
          <p:cNvPr id="30" name="Content Placeholder 29">
            <a:extLst>
              <a:ext uri="{FF2B5EF4-FFF2-40B4-BE49-F238E27FC236}">
                <a16:creationId xmlns:a16="http://schemas.microsoft.com/office/drawing/2014/main" id="{93EF6AD8-C5EE-4710-9B54-0338E4109FB1}"/>
              </a:ext>
              <a:ext uri="{C183D7F6-B498-43B3-948B-1728B52AA6E4}">
                <adec:decorative xmlns:adec="http://schemas.microsoft.com/office/drawing/2017/decorative" val="1"/>
              </a:ext>
            </a:extLst>
          </p:cNvPr>
          <p:cNvSpPr>
            <a:spLocks noGrp="1"/>
          </p:cNvSpPr>
          <p:nvPr>
            <p:ph sz="quarter" idx="17"/>
          </p:nvPr>
        </p:nvSpPr>
        <p:spPr>
          <a:xfrm>
            <a:off x="7271393" y="2441680"/>
            <a:ext cx="1673352" cy="1280160"/>
          </a:xfrm>
          <a:solidFill>
            <a:schemeClr val="tx1">
              <a:lumMod val="75000"/>
            </a:schemeClr>
          </a:solidFill>
        </p:spPr>
        <p:txBody>
          <a:bodyPr anchor="ctr"/>
          <a:lstStyle/>
          <a:p>
            <a:pPr algn="ctr"/>
            <a:r>
              <a:rPr lang="en-US" dirty="0">
                <a:solidFill>
                  <a:schemeClr val="bg1"/>
                </a:solidFill>
              </a:rPr>
              <a:t>Notes Payable</a:t>
            </a:r>
          </a:p>
        </p:txBody>
      </p:sp>
      <p:sp>
        <p:nvSpPr>
          <p:cNvPr id="33" name="Content Placeholder 32">
            <a:extLst>
              <a:ext uri="{FF2B5EF4-FFF2-40B4-BE49-F238E27FC236}">
                <a16:creationId xmlns:a16="http://schemas.microsoft.com/office/drawing/2014/main" id="{413FD2A5-D31B-4CC4-9BF0-358F6E0D035B}"/>
              </a:ext>
              <a:ext uri="{C183D7F6-B498-43B3-948B-1728B52AA6E4}">
                <adec:decorative xmlns:adec="http://schemas.microsoft.com/office/drawing/2017/decorative" val="1"/>
              </a:ext>
            </a:extLst>
          </p:cNvPr>
          <p:cNvSpPr>
            <a:spLocks noGrp="1"/>
          </p:cNvSpPr>
          <p:nvPr>
            <p:ph sz="quarter" idx="20"/>
          </p:nvPr>
        </p:nvSpPr>
        <p:spPr>
          <a:xfrm>
            <a:off x="6631337" y="4445508"/>
            <a:ext cx="1673352" cy="1280160"/>
          </a:xfrm>
          <a:solidFill>
            <a:schemeClr val="tx1">
              <a:lumMod val="75000"/>
            </a:schemeClr>
          </a:solidFill>
        </p:spPr>
        <p:txBody>
          <a:bodyPr anchor="ctr"/>
          <a:lstStyle/>
          <a:p>
            <a:pPr algn="ctr"/>
            <a:r>
              <a:rPr lang="en-US" dirty="0">
                <a:solidFill>
                  <a:schemeClr val="bg1"/>
                </a:solidFill>
              </a:rPr>
              <a:t>Wages Payable</a:t>
            </a:r>
          </a:p>
        </p:txBody>
      </p:sp>
      <p:sp>
        <p:nvSpPr>
          <p:cNvPr id="31" name="Content Placeholder 30">
            <a:extLst>
              <a:ext uri="{FF2B5EF4-FFF2-40B4-BE49-F238E27FC236}">
                <a16:creationId xmlns:a16="http://schemas.microsoft.com/office/drawing/2014/main" id="{44C4FC13-B089-4E11-899D-8A7FD3433DCC}"/>
              </a:ext>
              <a:ext uri="{C183D7F6-B498-43B3-948B-1728B52AA6E4}">
                <adec:decorative xmlns:adec="http://schemas.microsoft.com/office/drawing/2017/decorative" val="1"/>
              </a:ext>
            </a:extLst>
          </p:cNvPr>
          <p:cNvSpPr>
            <a:spLocks noGrp="1"/>
          </p:cNvSpPr>
          <p:nvPr>
            <p:ph sz="quarter" idx="18"/>
          </p:nvPr>
        </p:nvSpPr>
        <p:spPr>
          <a:xfrm>
            <a:off x="3152509" y="4458208"/>
            <a:ext cx="1673352" cy="1280160"/>
          </a:xfrm>
          <a:solidFill>
            <a:schemeClr val="tx1">
              <a:lumMod val="75000"/>
            </a:schemeClr>
          </a:solidFill>
        </p:spPr>
        <p:txBody>
          <a:bodyPr anchor="ctr"/>
          <a:lstStyle/>
          <a:p>
            <a:pPr algn="ctr"/>
            <a:r>
              <a:rPr lang="en-US" dirty="0">
                <a:solidFill>
                  <a:schemeClr val="bg1"/>
                </a:solidFill>
              </a:rPr>
              <a:t>Interest Payable</a:t>
            </a:r>
          </a:p>
        </p:txBody>
      </p:sp>
      <p:sp>
        <p:nvSpPr>
          <p:cNvPr id="28" name="Content Placeholder 27">
            <a:extLst>
              <a:ext uri="{FF2B5EF4-FFF2-40B4-BE49-F238E27FC236}">
                <a16:creationId xmlns:a16="http://schemas.microsoft.com/office/drawing/2014/main" id="{75CE1CDE-BB70-4E27-AF6F-35F9031CA521}"/>
              </a:ext>
              <a:ext uri="{C183D7F6-B498-43B3-948B-1728B52AA6E4}">
                <adec:decorative xmlns:adec="http://schemas.microsoft.com/office/drawing/2017/decorative" val="1"/>
              </a:ext>
            </a:extLst>
          </p:cNvPr>
          <p:cNvSpPr>
            <a:spLocks noGrp="1"/>
          </p:cNvSpPr>
          <p:nvPr>
            <p:ph sz="quarter" idx="14"/>
          </p:nvPr>
        </p:nvSpPr>
        <p:spPr>
          <a:xfrm>
            <a:off x="2426399" y="2448229"/>
            <a:ext cx="1676761" cy="1279602"/>
          </a:xfrm>
          <a:solidFill>
            <a:schemeClr val="tx1">
              <a:lumMod val="75000"/>
            </a:schemeClr>
          </a:solidFill>
        </p:spPr>
        <p:txBody>
          <a:bodyPr anchor="ctr"/>
          <a:lstStyle/>
          <a:p>
            <a:pPr algn="ctr"/>
            <a:r>
              <a:rPr lang="en-US" dirty="0">
                <a:solidFill>
                  <a:schemeClr val="bg1"/>
                </a:solidFill>
              </a:rPr>
              <a:t>Unearned Fees</a:t>
            </a:r>
          </a:p>
        </p:txBody>
      </p:sp>
      <p:pic>
        <p:nvPicPr>
          <p:cNvPr id="76" name="Picture Placeholder 75">
            <a:extLst>
              <a:ext uri="{FF2B5EF4-FFF2-40B4-BE49-F238E27FC236}">
                <a16:creationId xmlns:a16="http://schemas.microsoft.com/office/drawing/2014/main" id="{BD1483CC-6216-4A2E-A047-932D061AEA1D}"/>
              </a:ext>
              <a:ext uri="{C183D7F6-B498-43B3-948B-1728B52AA6E4}">
                <adec:decorative xmlns:adec="http://schemas.microsoft.com/office/drawing/2017/decorative" val="1"/>
              </a:ext>
            </a:extLst>
          </p:cNvPr>
          <p:cNvPicPr>
            <a:picLocks noGrp="1" noChangeAspect="1"/>
          </p:cNvPicPr>
          <p:nvPr>
            <p:ph type="pic" sz="quarter" idx="27"/>
          </p:nvPr>
        </p:nvPicPr>
        <p:blipFill rotWithShape="1">
          <a:blip r:embed="rId2"/>
          <a:srcRect l="9427" r="-13487"/>
          <a:stretch/>
        </p:blipFill>
        <p:spPr>
          <a:xfrm>
            <a:off x="4544674" y="4239068"/>
            <a:ext cx="612889" cy="546028"/>
          </a:xfrm>
        </p:spPr>
      </p:pic>
      <p:pic>
        <p:nvPicPr>
          <p:cNvPr id="70" name="Picture Placeholder 69">
            <a:extLst>
              <a:ext uri="{FF2B5EF4-FFF2-40B4-BE49-F238E27FC236}">
                <a16:creationId xmlns:a16="http://schemas.microsoft.com/office/drawing/2014/main" id="{AD3B97B2-0FE9-4953-9B2A-F404852CA9E2}"/>
              </a:ext>
              <a:ext uri="{C183D7F6-B498-43B3-948B-1728B52AA6E4}">
                <adec:decorative xmlns:adec="http://schemas.microsoft.com/office/drawing/2017/decorative" val="1"/>
              </a:ext>
            </a:extLst>
          </p:cNvPr>
          <p:cNvPicPr>
            <a:picLocks noGrp="1" noChangeAspect="1"/>
          </p:cNvPicPr>
          <p:nvPr>
            <p:ph type="pic" sz="quarter" idx="22"/>
          </p:nvPr>
        </p:nvPicPr>
        <p:blipFill rotWithShape="1">
          <a:blip r:embed="rId3"/>
          <a:srcRect t="-67711" b="-67711"/>
          <a:stretch/>
        </p:blipFill>
        <p:spPr>
          <a:xfrm>
            <a:off x="3952597" y="2826585"/>
            <a:ext cx="905153" cy="1034127"/>
          </a:xfrm>
        </p:spPr>
      </p:pic>
      <p:pic>
        <p:nvPicPr>
          <p:cNvPr id="68" name="Picture Placeholder 67">
            <a:extLst>
              <a:ext uri="{FF2B5EF4-FFF2-40B4-BE49-F238E27FC236}">
                <a16:creationId xmlns:a16="http://schemas.microsoft.com/office/drawing/2014/main" id="{3AEE1AC8-8ADA-4DA0-BA7C-072CE53B5055}"/>
              </a:ext>
              <a:ext uri="{C183D7F6-B498-43B3-948B-1728B52AA6E4}">
                <adec:decorative xmlns:adec="http://schemas.microsoft.com/office/drawing/2017/decorative" val="1"/>
              </a:ext>
            </a:extLst>
          </p:cNvPr>
          <p:cNvPicPr>
            <a:picLocks noGrp="1" noChangeAspect="1"/>
          </p:cNvPicPr>
          <p:nvPr>
            <p:ph type="pic" sz="quarter" idx="24"/>
          </p:nvPr>
        </p:nvPicPr>
        <p:blipFill rotWithShape="1">
          <a:blip r:embed="rId4"/>
          <a:srcRect l="-107158" r="-107158"/>
          <a:stretch/>
        </p:blipFill>
        <p:spPr>
          <a:xfrm>
            <a:off x="5238250" y="2346915"/>
            <a:ext cx="774113" cy="790883"/>
          </a:xfrm>
        </p:spPr>
      </p:pic>
      <p:pic>
        <p:nvPicPr>
          <p:cNvPr id="72" name="Picture Placeholder 71">
            <a:extLst>
              <a:ext uri="{FF2B5EF4-FFF2-40B4-BE49-F238E27FC236}">
                <a16:creationId xmlns:a16="http://schemas.microsoft.com/office/drawing/2014/main" id="{695C0DC7-45EC-4376-8ABF-75F05DC08F2B}"/>
              </a:ext>
              <a:ext uri="{C183D7F6-B498-43B3-948B-1728B52AA6E4}">
                <adec:decorative xmlns:adec="http://schemas.microsoft.com/office/drawing/2017/decorative" val="1"/>
              </a:ext>
            </a:extLst>
          </p:cNvPr>
          <p:cNvPicPr>
            <a:picLocks noGrp="1" noChangeAspect="1"/>
          </p:cNvPicPr>
          <p:nvPr>
            <p:ph type="pic" sz="quarter" idx="25"/>
          </p:nvPr>
        </p:nvPicPr>
        <p:blipFill rotWithShape="1">
          <a:blip r:embed="rId5"/>
          <a:srcRect l="-2744" r="2670"/>
          <a:stretch/>
        </p:blipFill>
        <p:spPr>
          <a:xfrm>
            <a:off x="6374882" y="3070754"/>
            <a:ext cx="988618" cy="523346"/>
          </a:xfrm>
        </p:spPr>
      </p:pic>
      <p:pic>
        <p:nvPicPr>
          <p:cNvPr id="74" name="Picture Placeholder 73">
            <a:extLst>
              <a:ext uri="{FF2B5EF4-FFF2-40B4-BE49-F238E27FC236}">
                <a16:creationId xmlns:a16="http://schemas.microsoft.com/office/drawing/2014/main" id="{A5915ADC-8B2D-44AE-986E-A50B1F51F17F}"/>
              </a:ext>
              <a:ext uri="{C183D7F6-B498-43B3-948B-1728B52AA6E4}">
                <adec:decorative xmlns:adec="http://schemas.microsoft.com/office/drawing/2017/decorative" val="1"/>
              </a:ext>
            </a:extLst>
          </p:cNvPr>
          <p:cNvPicPr>
            <a:picLocks noGrp="1" noChangeAspect="1"/>
          </p:cNvPicPr>
          <p:nvPr>
            <p:ph type="pic" sz="quarter" idx="23"/>
          </p:nvPr>
        </p:nvPicPr>
        <p:blipFill rotWithShape="1">
          <a:blip r:embed="rId6"/>
          <a:srcRect l="-2712" t="3" r="-2968" b="5209"/>
          <a:stretch/>
        </p:blipFill>
        <p:spPr>
          <a:xfrm>
            <a:off x="6294870" y="4120286"/>
            <a:ext cx="777440" cy="568786"/>
          </a:xfrm>
        </p:spPr>
      </p:pic>
    </p:spTree>
    <p:extLst>
      <p:ext uri="{BB962C8B-B14F-4D97-AF65-F5344CB8AC3E}">
        <p14:creationId xmlns:p14="http://schemas.microsoft.com/office/powerpoint/2010/main" val="2825579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0CDA2-1ACF-4C81-9EDD-E1BF211A1349}"/>
              </a:ext>
            </a:extLst>
          </p:cNvPr>
          <p:cNvSpPr>
            <a:spLocks noGrp="1"/>
          </p:cNvSpPr>
          <p:nvPr>
            <p:ph type="title"/>
          </p:nvPr>
        </p:nvSpPr>
        <p:spPr/>
        <p:txBody>
          <a:bodyPr/>
          <a:lstStyle/>
          <a:p>
            <a:r>
              <a:rPr lang="en-US" dirty="0"/>
              <a:t>Long-Term Liabilities</a:t>
            </a:r>
          </a:p>
        </p:txBody>
      </p:sp>
      <p:sp>
        <p:nvSpPr>
          <p:cNvPr id="3" name="Text Placeholder 2">
            <a:extLst>
              <a:ext uri="{FF2B5EF4-FFF2-40B4-BE49-F238E27FC236}">
                <a16:creationId xmlns:a16="http://schemas.microsoft.com/office/drawing/2014/main" id="{FB7C2AA5-C0DE-4FE4-B45B-BCFB137DA66A}"/>
              </a:ext>
            </a:extLst>
          </p:cNvPr>
          <p:cNvSpPr>
            <a:spLocks noGrp="1"/>
          </p:cNvSpPr>
          <p:nvPr>
            <p:ph type="body" sz="quarter" idx="17"/>
          </p:nvPr>
        </p:nvSpPr>
        <p:spPr/>
        <p:txBody>
          <a:bodyPr/>
          <a:lstStyle/>
          <a:p>
            <a:r>
              <a:rPr lang="en-US" dirty="0"/>
              <a:t>Amounts the business owes to creditors that will not be due for a long time (usually more than one year) are called </a:t>
            </a:r>
            <a:r>
              <a:rPr lang="en-US" b="1" dirty="0"/>
              <a:t>long-term liabilities</a:t>
            </a:r>
            <a:r>
              <a:rPr lang="en-US" dirty="0"/>
              <a:t>.</a:t>
            </a:r>
          </a:p>
        </p:txBody>
      </p:sp>
    </p:spTree>
    <p:extLst>
      <p:ext uri="{BB962C8B-B14F-4D97-AF65-F5344CB8AC3E}">
        <p14:creationId xmlns:p14="http://schemas.microsoft.com/office/powerpoint/2010/main" val="4068111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D1BFB-0098-4C0F-9D98-A69AC9D0B737}"/>
              </a:ext>
            </a:extLst>
          </p:cNvPr>
          <p:cNvSpPr>
            <a:spLocks noGrp="1"/>
          </p:cNvSpPr>
          <p:nvPr>
            <p:ph type="title"/>
          </p:nvPr>
        </p:nvSpPr>
        <p:spPr/>
        <p:txBody>
          <a:bodyPr/>
          <a:lstStyle/>
          <a:p>
            <a:r>
              <a:rPr lang="en-US" dirty="0"/>
              <a:t>Owner’s Equity</a:t>
            </a:r>
          </a:p>
        </p:txBody>
      </p:sp>
      <p:sp>
        <p:nvSpPr>
          <p:cNvPr id="3" name="Text Placeholder 2">
            <a:extLst>
              <a:ext uri="{FF2B5EF4-FFF2-40B4-BE49-F238E27FC236}">
                <a16:creationId xmlns:a16="http://schemas.microsoft.com/office/drawing/2014/main" id="{F119A829-9FB5-4923-9606-726B55E3AA83}"/>
              </a:ext>
            </a:extLst>
          </p:cNvPr>
          <p:cNvSpPr>
            <a:spLocks noGrp="1"/>
          </p:cNvSpPr>
          <p:nvPr>
            <p:ph type="body" sz="quarter" idx="17"/>
          </p:nvPr>
        </p:nvSpPr>
        <p:spPr/>
        <p:txBody>
          <a:bodyPr/>
          <a:lstStyle/>
          <a:p>
            <a:r>
              <a:rPr lang="en-US" dirty="0"/>
              <a:t>Owner’s equity is the owner’s right to the assets of the business.</a:t>
            </a:r>
          </a:p>
          <a:p>
            <a:r>
              <a:rPr lang="en-US" dirty="0"/>
              <a:t>Owner’s equity is added to the total liabilities, and this combined total must be equal to the total assets.</a:t>
            </a:r>
          </a:p>
          <a:p>
            <a:r>
              <a:rPr lang="en-US" dirty="0"/>
              <a:t>It is presented on the balance sheet below the liabilities section.</a:t>
            </a:r>
          </a:p>
        </p:txBody>
      </p:sp>
    </p:spTree>
    <p:extLst>
      <p:ext uri="{BB962C8B-B14F-4D97-AF65-F5344CB8AC3E}">
        <p14:creationId xmlns:p14="http://schemas.microsoft.com/office/powerpoint/2010/main" val="4068873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B0B10-B316-4406-9E68-79088F400B0F}"/>
              </a:ext>
            </a:extLst>
          </p:cNvPr>
          <p:cNvSpPr>
            <a:spLocks noGrp="1"/>
          </p:cNvSpPr>
          <p:nvPr>
            <p:ph type="title"/>
          </p:nvPr>
        </p:nvSpPr>
        <p:spPr/>
        <p:txBody>
          <a:bodyPr/>
          <a:lstStyle/>
          <a:p>
            <a:r>
              <a:rPr lang="en-US" dirty="0"/>
              <a:t>Example Exercise: Classified Balance Sheet</a:t>
            </a:r>
            <a:br>
              <a:rPr lang="en-US" dirty="0"/>
            </a:br>
            <a:r>
              <a:rPr lang="en-US" sz="2000" dirty="0"/>
              <a:t>(1 of 2)</a:t>
            </a:r>
          </a:p>
        </p:txBody>
      </p:sp>
      <p:sp>
        <p:nvSpPr>
          <p:cNvPr id="3" name="Text Placeholder 2">
            <a:extLst>
              <a:ext uri="{FF2B5EF4-FFF2-40B4-BE49-F238E27FC236}">
                <a16:creationId xmlns:a16="http://schemas.microsoft.com/office/drawing/2014/main" id="{9E58B823-222A-4ADF-BC58-257B7B396C69}"/>
              </a:ext>
            </a:extLst>
          </p:cNvPr>
          <p:cNvSpPr>
            <a:spLocks noGrp="1"/>
          </p:cNvSpPr>
          <p:nvPr>
            <p:ph type="body" sz="quarter" idx="17"/>
          </p:nvPr>
        </p:nvSpPr>
        <p:spPr/>
        <p:txBody>
          <a:bodyPr>
            <a:noAutofit/>
          </a:bodyPr>
          <a:lstStyle/>
          <a:p>
            <a:r>
              <a:rPr lang="en-US" sz="2200" dirty="0"/>
              <a:t>The following accounts appear in an adjusted trial balance of Hindsight Consulting. Indicate whether each account would be reported in the (a) current asset; (b) property, plant, and equipment; (c) current liability; (d) long-term liability; or (e) owner’s equity section of the December 31, 20Y1, balance sheet of Hindsight Consulting.</a:t>
            </a:r>
          </a:p>
          <a:p>
            <a:pPr marL="800100" lvl="1" indent="-457200">
              <a:buFont typeface="+mj-lt"/>
              <a:buAutoNum type="arabicPeriod"/>
            </a:pPr>
            <a:r>
              <a:rPr lang="en-US" dirty="0"/>
              <a:t>Jason Corbin, Capital</a:t>
            </a:r>
          </a:p>
          <a:p>
            <a:pPr marL="800100" lvl="1" indent="-457200">
              <a:buFont typeface="+mj-lt"/>
              <a:buAutoNum type="arabicPeriod"/>
            </a:pPr>
            <a:r>
              <a:rPr lang="en-US" dirty="0"/>
              <a:t>Notes Receivable (due in six months)</a:t>
            </a:r>
          </a:p>
          <a:p>
            <a:pPr marL="800100" lvl="1" indent="-457200">
              <a:buFont typeface="+mj-lt"/>
              <a:buAutoNum type="arabicPeriod"/>
            </a:pPr>
            <a:r>
              <a:rPr lang="en-US" dirty="0"/>
              <a:t>Notes Payable (due in 10 years)</a:t>
            </a:r>
          </a:p>
          <a:p>
            <a:pPr marL="800100" lvl="1" indent="-457200">
              <a:buFont typeface="+mj-lt"/>
              <a:buAutoNum type="arabicPeriod"/>
            </a:pPr>
            <a:r>
              <a:rPr lang="en-US" dirty="0"/>
              <a:t>Land</a:t>
            </a:r>
          </a:p>
          <a:p>
            <a:pPr marL="800100" lvl="1" indent="-457200">
              <a:buFont typeface="+mj-lt"/>
              <a:buAutoNum type="arabicPeriod"/>
            </a:pPr>
            <a:r>
              <a:rPr lang="en-US" dirty="0"/>
              <a:t>Cash</a:t>
            </a:r>
          </a:p>
          <a:p>
            <a:pPr marL="800100" lvl="1" indent="-457200">
              <a:buFont typeface="+mj-lt"/>
              <a:buAutoNum type="arabicPeriod"/>
            </a:pPr>
            <a:r>
              <a:rPr lang="en-US" dirty="0"/>
              <a:t>Unearned Rent (three months)</a:t>
            </a:r>
          </a:p>
          <a:p>
            <a:pPr marL="800100" lvl="1" indent="-457200">
              <a:buFont typeface="+mj-lt"/>
              <a:buAutoNum type="arabicPeriod"/>
            </a:pPr>
            <a:r>
              <a:rPr lang="en-US" dirty="0"/>
              <a:t>Accumulated Depreciation—Equipment</a:t>
            </a:r>
          </a:p>
          <a:p>
            <a:pPr marL="800100" lvl="1" indent="-457200">
              <a:buFont typeface="+mj-lt"/>
              <a:buAutoNum type="arabicPeriod"/>
            </a:pPr>
            <a:r>
              <a:rPr lang="en-US" dirty="0"/>
              <a:t>Accounts Payable</a:t>
            </a:r>
          </a:p>
          <a:p>
            <a:endParaRPr lang="en-US" dirty="0"/>
          </a:p>
        </p:txBody>
      </p:sp>
    </p:spTree>
    <p:extLst>
      <p:ext uri="{BB962C8B-B14F-4D97-AF65-F5344CB8AC3E}">
        <p14:creationId xmlns:p14="http://schemas.microsoft.com/office/powerpoint/2010/main" val="21428588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a:extLst>
              <a:ext uri="{FF2B5EF4-FFF2-40B4-BE49-F238E27FC236}">
                <a16:creationId xmlns:a16="http://schemas.microsoft.com/office/drawing/2014/main" id="{B83AEC35-5441-4875-9E14-E3F8490CD25B}"/>
              </a:ext>
            </a:extLst>
          </p:cNvPr>
          <p:cNvSpPr>
            <a:spLocks noGrp="1"/>
          </p:cNvSpPr>
          <p:nvPr>
            <p:ph type="title"/>
          </p:nvPr>
        </p:nvSpPr>
        <p:spPr/>
        <p:txBody>
          <a:bodyPr/>
          <a:lstStyle/>
          <a:p>
            <a:r>
              <a:rPr lang="en-US" dirty="0"/>
              <a:t>Example Exercise: Classified Balance Sheet</a:t>
            </a:r>
            <a:br>
              <a:rPr lang="en-US" sz="2800" dirty="0"/>
            </a:br>
            <a:r>
              <a:rPr lang="en-US" sz="2000" dirty="0"/>
              <a:t>(2 of 2)</a:t>
            </a:r>
          </a:p>
        </p:txBody>
      </p:sp>
      <p:pic>
        <p:nvPicPr>
          <p:cNvPr id="8" name="Picture Placeholder 7" descr="Example Exercise Solution – Classified Balance Sheet&#10;&#10;The solution to Exercise 1. is given as follows: Owner's equity&#10;The solution to Exercise 2. is given as follows: Current asset&#10;The solution to Exercise 3. is given as follows: Long-term liability&#10;The solution to Exercise 4. is given as follows: Property, plant, and equipment&#10;The solution to Exercise 5. is given as follows: Current asset&#10;The solution to Exercise 6. is given as follows: Current liability&#10;The solution to Exercise 7. is given as follows: Property, plant, and equipment&#10;The solution to Exercise 8. is given as follows: Current liability">
            <a:extLst>
              <a:ext uri="{FF2B5EF4-FFF2-40B4-BE49-F238E27FC236}">
                <a16:creationId xmlns:a16="http://schemas.microsoft.com/office/drawing/2014/main" id="{41408A4D-25B8-4577-A09B-9277D776D4DC}"/>
              </a:ext>
            </a:extLst>
          </p:cNvPr>
          <p:cNvPicPr>
            <a:picLocks noGrp="1" noChangeAspect="1"/>
          </p:cNvPicPr>
          <p:nvPr>
            <p:ph type="pic" sz="quarter" idx="17"/>
          </p:nvPr>
        </p:nvPicPr>
        <p:blipFill rotWithShape="1">
          <a:blip r:embed="rId2"/>
          <a:srcRect t="-462" b="1803"/>
          <a:stretch/>
        </p:blipFill>
        <p:spPr>
          <a:xfrm>
            <a:off x="742950" y="2097844"/>
            <a:ext cx="10712450" cy="1384301"/>
          </a:xfrm>
        </p:spPr>
      </p:pic>
    </p:spTree>
    <p:extLst>
      <p:ext uri="{BB962C8B-B14F-4D97-AF65-F5344CB8AC3E}">
        <p14:creationId xmlns:p14="http://schemas.microsoft.com/office/powerpoint/2010/main" val="4602564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D150-D129-4654-B2A9-0800F1927279}"/>
              </a:ext>
            </a:extLst>
          </p:cNvPr>
          <p:cNvSpPr>
            <a:spLocks noGrp="1"/>
          </p:cNvSpPr>
          <p:nvPr>
            <p:ph type="title"/>
          </p:nvPr>
        </p:nvSpPr>
        <p:spPr/>
        <p:txBody>
          <a:bodyPr/>
          <a:lstStyle/>
          <a:p>
            <a:r>
              <a:rPr lang="en-US" dirty="0"/>
              <a:t>Permanent Accounts</a:t>
            </a:r>
          </a:p>
        </p:txBody>
      </p:sp>
      <p:sp>
        <p:nvSpPr>
          <p:cNvPr id="3" name="Text Placeholder 2">
            <a:extLst>
              <a:ext uri="{FF2B5EF4-FFF2-40B4-BE49-F238E27FC236}">
                <a16:creationId xmlns:a16="http://schemas.microsoft.com/office/drawing/2014/main" id="{7704B673-BF05-44C0-9D7A-7790BCEF4AE1}"/>
              </a:ext>
            </a:extLst>
          </p:cNvPr>
          <p:cNvSpPr>
            <a:spLocks noGrp="1"/>
          </p:cNvSpPr>
          <p:nvPr>
            <p:ph type="body" sz="quarter" idx="17"/>
          </p:nvPr>
        </p:nvSpPr>
        <p:spPr/>
        <p:txBody>
          <a:bodyPr/>
          <a:lstStyle/>
          <a:p>
            <a:r>
              <a:rPr lang="en-US" dirty="0"/>
              <a:t>Accounts that are relatively permanent from year to year are called </a:t>
            </a:r>
            <a:r>
              <a:rPr lang="en-US" b="1" dirty="0"/>
              <a:t>permanent accounts </a:t>
            </a:r>
            <a:r>
              <a:rPr lang="en-US" dirty="0"/>
              <a:t>or </a:t>
            </a:r>
            <a:r>
              <a:rPr lang="en-US" b="1" dirty="0"/>
              <a:t>real accounts</a:t>
            </a:r>
            <a:r>
              <a:rPr lang="en-US" dirty="0"/>
              <a:t>. </a:t>
            </a:r>
          </a:p>
          <a:p>
            <a:r>
              <a:rPr lang="en-US" dirty="0"/>
              <a:t>The balances of these accounts are carried forward from year to year.</a:t>
            </a:r>
          </a:p>
          <a:p>
            <a:r>
              <a:rPr lang="en-US" dirty="0"/>
              <a:t>This includes accounts reported on the balance sheet.</a:t>
            </a:r>
          </a:p>
          <a:p>
            <a:endParaRPr lang="en-US" dirty="0"/>
          </a:p>
        </p:txBody>
      </p:sp>
    </p:spTree>
    <p:extLst>
      <p:ext uri="{BB962C8B-B14F-4D97-AF65-F5344CB8AC3E}">
        <p14:creationId xmlns:p14="http://schemas.microsoft.com/office/powerpoint/2010/main" val="2491571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D4B57-2F73-4AA1-A06F-F7629D941444}"/>
              </a:ext>
            </a:extLst>
          </p:cNvPr>
          <p:cNvSpPr>
            <a:spLocks noGrp="1"/>
          </p:cNvSpPr>
          <p:nvPr>
            <p:ph type="title"/>
          </p:nvPr>
        </p:nvSpPr>
        <p:spPr/>
        <p:txBody>
          <a:bodyPr/>
          <a:lstStyle/>
          <a:p>
            <a:r>
              <a:rPr lang="en-US" dirty="0"/>
              <a:t>Learning Objectives </a:t>
            </a:r>
            <a:r>
              <a:rPr lang="en-US" sz="2000" dirty="0"/>
              <a:t>(2 of 2)</a:t>
            </a:r>
            <a:endParaRPr lang="en-US" dirty="0"/>
          </a:p>
        </p:txBody>
      </p:sp>
      <p:sp>
        <p:nvSpPr>
          <p:cNvPr id="3" name="Text Placeholder 2">
            <a:extLst>
              <a:ext uri="{FF2B5EF4-FFF2-40B4-BE49-F238E27FC236}">
                <a16:creationId xmlns:a16="http://schemas.microsoft.com/office/drawing/2014/main" id="{FA011FC1-1158-4EE6-ACC8-117ADEFB99E8}"/>
              </a:ext>
            </a:extLst>
          </p:cNvPr>
          <p:cNvSpPr>
            <a:spLocks noGrp="1"/>
          </p:cNvSpPr>
          <p:nvPr>
            <p:ph type="body" sz="quarter" idx="17"/>
          </p:nvPr>
        </p:nvSpPr>
        <p:spPr/>
        <p:txBody>
          <a:bodyPr>
            <a:normAutofit/>
          </a:bodyPr>
          <a:lstStyle/>
          <a:p>
            <a:r>
              <a:rPr lang="en-US" dirty="0"/>
              <a:t>App. 1: Describe and illustrate the use of an end-of-period spreadsheet for preparing financial statements.</a:t>
            </a:r>
          </a:p>
          <a:p>
            <a:r>
              <a:rPr lang="en-US" dirty="0"/>
              <a:t>App. 2: Describe and explain why generally accepted accounting principles (GAAP) require the accrual basis of accounting.</a:t>
            </a:r>
          </a:p>
          <a:p>
            <a:endParaRPr lang="en-US" dirty="0"/>
          </a:p>
          <a:p>
            <a:endParaRPr lang="en-US" dirty="0"/>
          </a:p>
        </p:txBody>
      </p:sp>
    </p:spTree>
    <p:extLst>
      <p:ext uri="{BB962C8B-B14F-4D97-AF65-F5344CB8AC3E}">
        <p14:creationId xmlns:p14="http://schemas.microsoft.com/office/powerpoint/2010/main" val="31334821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CD150-D129-4654-B2A9-0800F1927279}"/>
              </a:ext>
            </a:extLst>
          </p:cNvPr>
          <p:cNvSpPr>
            <a:spLocks noGrp="1"/>
          </p:cNvSpPr>
          <p:nvPr>
            <p:ph type="title"/>
          </p:nvPr>
        </p:nvSpPr>
        <p:spPr/>
        <p:txBody>
          <a:bodyPr/>
          <a:lstStyle/>
          <a:p>
            <a:r>
              <a:rPr lang="en-US" dirty="0"/>
              <a:t>Temporary Accounts</a:t>
            </a:r>
          </a:p>
        </p:txBody>
      </p:sp>
      <p:sp>
        <p:nvSpPr>
          <p:cNvPr id="3" name="Text Placeholder 2">
            <a:extLst>
              <a:ext uri="{FF2B5EF4-FFF2-40B4-BE49-F238E27FC236}">
                <a16:creationId xmlns:a16="http://schemas.microsoft.com/office/drawing/2014/main" id="{7704B673-BF05-44C0-9D7A-7790BCEF4AE1}"/>
              </a:ext>
            </a:extLst>
          </p:cNvPr>
          <p:cNvSpPr>
            <a:spLocks noGrp="1"/>
          </p:cNvSpPr>
          <p:nvPr>
            <p:ph type="body" sz="quarter" idx="17"/>
          </p:nvPr>
        </p:nvSpPr>
        <p:spPr/>
        <p:txBody>
          <a:bodyPr/>
          <a:lstStyle/>
          <a:p>
            <a:r>
              <a:rPr lang="en-US" dirty="0"/>
              <a:t>Accounts that report amounts for only one period are called </a:t>
            </a:r>
            <a:r>
              <a:rPr lang="en-US" b="1" dirty="0"/>
              <a:t>temporary accounts </a:t>
            </a:r>
            <a:r>
              <a:rPr lang="en-US" dirty="0"/>
              <a:t>or </a:t>
            </a:r>
            <a:r>
              <a:rPr lang="en-US" b="1" dirty="0"/>
              <a:t>nominal accounts</a:t>
            </a:r>
            <a:r>
              <a:rPr lang="en-US" dirty="0"/>
              <a:t>. </a:t>
            </a:r>
          </a:p>
          <a:p>
            <a:r>
              <a:rPr lang="en-US" dirty="0"/>
              <a:t>Temporary accounts are not carried forward because they relate to only one period.</a:t>
            </a:r>
          </a:p>
          <a:p>
            <a:r>
              <a:rPr lang="en-US" dirty="0"/>
              <a:t>This includes all accounts reported on the income statement as well as the owner’s drawing account, which is reported on the statement of owner’s equity.</a:t>
            </a:r>
          </a:p>
        </p:txBody>
      </p:sp>
    </p:spTree>
    <p:extLst>
      <p:ext uri="{BB962C8B-B14F-4D97-AF65-F5344CB8AC3E}">
        <p14:creationId xmlns:p14="http://schemas.microsoft.com/office/powerpoint/2010/main" val="36493651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934E9B5-48E0-4090-8402-A5433A529EF4}"/>
              </a:ext>
            </a:extLst>
          </p:cNvPr>
          <p:cNvSpPr>
            <a:spLocks noGrp="1"/>
          </p:cNvSpPr>
          <p:nvPr>
            <p:ph type="title"/>
          </p:nvPr>
        </p:nvSpPr>
        <p:spPr/>
        <p:txBody>
          <a:bodyPr/>
          <a:lstStyle/>
          <a:p>
            <a:r>
              <a:rPr lang="en-US" dirty="0"/>
              <a:t>The Closing Process</a:t>
            </a:r>
          </a:p>
        </p:txBody>
      </p:sp>
      <p:pic>
        <p:nvPicPr>
          <p:cNvPr id="5" name="Picture Placeholder 4" descr="The Closing Process&#10;&#10;A diagram illustrating the closing process is shown. The diagram shows the first step of the closing process: 1. Close Revenue and Expense Accounts. On the top left, a T account shows that the balance of the Temporary Expense Accounts (on the debit side) is transferred by a credit to the T account in this step; on the top right, a T account shows that the balance of the Temporary Revenue Accounts (on the credit side) is transferred by a debit to the T account in this step. An arrow points from these transferred amounts of xxx in the Revenue Accounts T account to a table (between the two T accounts) with the first line as Total revenues; an arrow also points from the transferred amounts of xxx in the Expense Accounts T account to the second line of the table shown as Total expenses and underlined with a single rule. The third line of the table shows the result of Net income (loss), which is underlined with a double rule. An arrow points from the Net income (loss) amount of xxx in the table to a T account below; this shows an arrow to the credit side of the T account for the Permanent Owner’s Capital Account if a Net income or to the debit side of the T account for the Permanent Owner’s Capital Account if a Net loss. &#10;&#10;A box to the right of these T accounts summarizes Step 1 (First Closing Entry) as three sub-steps in a bullet list: &#10;Debit each revenue account for its balance.&#10;Credit each expense account for its balance.&#10;Credit (net income) or debit (net loss) the owner’s capital account.&#10;&#10;Step 2 refers to the Temporary T account for the Owner’s Drawing Account (left lower side of the diagram; to the left of the Permanent Owner’s Capital Account T account). This T account has a balance on the debit side of xxx that is transferred to the credit side of the Owner’s Drawing Account T account as xxx and also shown by an arrow to be transferred to the debit side of the Permanent Owner’s Capital Account.&#10;&#10;Step 2 (Second Closing Entry) is summarized in a box on the left below the Owner’s Drawing Account T account in two sub-steps as a bullet list:&#10;Debit the owner’s capital account for the balance of the owner’s drawing account.&#10;Credit the owner’s drawing account.&#10;">
            <a:extLst>
              <a:ext uri="{FF2B5EF4-FFF2-40B4-BE49-F238E27FC236}">
                <a16:creationId xmlns:a16="http://schemas.microsoft.com/office/drawing/2014/main" id="{4B062D11-9981-4546-ADC6-718675142487}"/>
              </a:ext>
            </a:extLst>
          </p:cNvPr>
          <p:cNvPicPr>
            <a:picLocks noGrp="1" noChangeAspect="1"/>
          </p:cNvPicPr>
          <p:nvPr>
            <p:ph type="pic" sz="quarter" idx="10"/>
          </p:nvPr>
        </p:nvPicPr>
        <p:blipFill rotWithShape="1">
          <a:blip r:embed="rId2"/>
          <a:srcRect t="225" b="318"/>
          <a:stretch/>
        </p:blipFill>
        <p:spPr>
          <a:xfrm>
            <a:off x="2431871" y="1329252"/>
            <a:ext cx="7320639" cy="4618411"/>
          </a:xfrm>
        </p:spPr>
      </p:pic>
    </p:spTree>
    <p:extLst>
      <p:ext uri="{BB962C8B-B14F-4D97-AF65-F5344CB8AC3E}">
        <p14:creationId xmlns:p14="http://schemas.microsoft.com/office/powerpoint/2010/main" val="2073479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79B18-5A91-4728-9AFC-52326F4646DB}"/>
              </a:ext>
            </a:extLst>
          </p:cNvPr>
          <p:cNvSpPr>
            <a:spLocks noGrp="1"/>
          </p:cNvSpPr>
          <p:nvPr>
            <p:ph type="title"/>
          </p:nvPr>
        </p:nvSpPr>
        <p:spPr/>
        <p:txBody>
          <a:bodyPr/>
          <a:lstStyle/>
          <a:p>
            <a:r>
              <a:rPr lang="en-US" dirty="0"/>
              <a:t>Closing Entries </a:t>
            </a:r>
            <a:r>
              <a:rPr lang="en-US" sz="2000" dirty="0"/>
              <a:t>(1 of 3)</a:t>
            </a:r>
          </a:p>
        </p:txBody>
      </p:sp>
      <p:sp>
        <p:nvSpPr>
          <p:cNvPr id="4" name="Text Placeholder 3">
            <a:extLst>
              <a:ext uri="{FF2B5EF4-FFF2-40B4-BE49-F238E27FC236}">
                <a16:creationId xmlns:a16="http://schemas.microsoft.com/office/drawing/2014/main" id="{A350476A-A4E1-480E-B7F2-2F3B25170561}"/>
              </a:ext>
            </a:extLst>
          </p:cNvPr>
          <p:cNvSpPr>
            <a:spLocks noGrp="1"/>
          </p:cNvSpPr>
          <p:nvPr>
            <p:ph type="body" sz="quarter" idx="17"/>
          </p:nvPr>
        </p:nvSpPr>
        <p:spPr/>
        <p:txBody>
          <a:bodyPr/>
          <a:lstStyle/>
          <a:p>
            <a:r>
              <a:rPr lang="en-US" dirty="0"/>
              <a:t>To report amounts for only one period, temporary accounts should have zero balances at the beginning of the next period. </a:t>
            </a:r>
          </a:p>
          <a:p>
            <a:r>
              <a:rPr lang="en-US" dirty="0"/>
              <a:t>To achieve this, temporary account balances are transferred to permanent accounts at the end of the accounting period through journal entries.</a:t>
            </a:r>
          </a:p>
          <a:p>
            <a:r>
              <a:rPr lang="en-US" dirty="0"/>
              <a:t>The entries that transfer these balances are called </a:t>
            </a:r>
            <a:r>
              <a:rPr lang="en-US" b="1" dirty="0"/>
              <a:t>closing entries</a:t>
            </a:r>
            <a:r>
              <a:rPr lang="en-US" dirty="0"/>
              <a:t>. The transfer process is called the </a:t>
            </a:r>
            <a:r>
              <a:rPr lang="en-US" b="1" dirty="0"/>
              <a:t>closing process </a:t>
            </a:r>
            <a:r>
              <a:rPr lang="en-US" dirty="0"/>
              <a:t>(or </a:t>
            </a:r>
            <a:r>
              <a:rPr lang="en-US" b="1" dirty="0"/>
              <a:t>closing the books</a:t>
            </a:r>
            <a:r>
              <a:rPr lang="en-US" dirty="0"/>
              <a:t>).</a:t>
            </a:r>
          </a:p>
          <a:p>
            <a:r>
              <a:rPr lang="en-US" dirty="0"/>
              <a:t>After the closing entries are posted, all of the temporary accounts have zero balances.</a:t>
            </a:r>
          </a:p>
          <a:p>
            <a:endParaRPr lang="en-US" dirty="0"/>
          </a:p>
        </p:txBody>
      </p:sp>
    </p:spTree>
    <p:extLst>
      <p:ext uri="{BB962C8B-B14F-4D97-AF65-F5344CB8AC3E}">
        <p14:creationId xmlns:p14="http://schemas.microsoft.com/office/powerpoint/2010/main" val="32583034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068E-BE5E-4CF7-9C35-0197823875B5}"/>
              </a:ext>
            </a:extLst>
          </p:cNvPr>
          <p:cNvSpPr>
            <a:spLocks noGrp="1"/>
          </p:cNvSpPr>
          <p:nvPr>
            <p:ph type="title"/>
          </p:nvPr>
        </p:nvSpPr>
        <p:spPr/>
        <p:txBody>
          <a:bodyPr/>
          <a:lstStyle/>
          <a:p>
            <a:r>
              <a:rPr lang="en-US" dirty="0"/>
              <a:t>Closing Entries </a:t>
            </a:r>
            <a:r>
              <a:rPr lang="en-US" sz="2000" dirty="0"/>
              <a:t>(2 of 3)</a:t>
            </a:r>
          </a:p>
        </p:txBody>
      </p:sp>
      <p:sp>
        <p:nvSpPr>
          <p:cNvPr id="3" name="Text Placeholder 2">
            <a:extLst>
              <a:ext uri="{FF2B5EF4-FFF2-40B4-BE49-F238E27FC236}">
                <a16:creationId xmlns:a16="http://schemas.microsoft.com/office/drawing/2014/main" id="{3561D526-C7D9-40CA-9899-FA442FBFC2C0}"/>
              </a:ext>
            </a:extLst>
          </p:cNvPr>
          <p:cNvSpPr>
            <a:spLocks noGrp="1"/>
          </p:cNvSpPr>
          <p:nvPr>
            <p:ph type="body" sz="quarter" idx="17"/>
          </p:nvPr>
        </p:nvSpPr>
        <p:spPr/>
        <p:txBody>
          <a:bodyPr/>
          <a:lstStyle/>
          <a:p>
            <a:r>
              <a:rPr lang="en-US" dirty="0"/>
              <a:t>The closing process involves the following two closing journal entries:</a:t>
            </a:r>
          </a:p>
          <a:p>
            <a:pPr lvl="1"/>
            <a:r>
              <a:rPr lang="en-US" dirty="0"/>
              <a:t>First Closing Entry</a:t>
            </a:r>
          </a:p>
          <a:p>
            <a:pPr lvl="2"/>
            <a:r>
              <a:rPr lang="en-US" dirty="0"/>
              <a:t>Revenue and expense account balances are transferred to the owner’s capital account.</a:t>
            </a:r>
          </a:p>
          <a:p>
            <a:pPr lvl="1"/>
            <a:r>
              <a:rPr lang="en-US" dirty="0"/>
              <a:t>Second Closing Entry</a:t>
            </a:r>
          </a:p>
          <a:p>
            <a:pPr lvl="2"/>
            <a:r>
              <a:rPr lang="en-US" dirty="0"/>
              <a:t>The balance of the owner’s drawing account is transferred to the owner’s capital account.</a:t>
            </a:r>
          </a:p>
          <a:p>
            <a:endParaRPr lang="en-US" dirty="0"/>
          </a:p>
        </p:txBody>
      </p:sp>
    </p:spTree>
    <p:extLst>
      <p:ext uri="{BB962C8B-B14F-4D97-AF65-F5344CB8AC3E}">
        <p14:creationId xmlns:p14="http://schemas.microsoft.com/office/powerpoint/2010/main" val="28630942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18C36-66B2-4BE6-8AC8-ABEF782238D5}"/>
              </a:ext>
            </a:extLst>
          </p:cNvPr>
          <p:cNvSpPr>
            <a:spLocks noGrp="1"/>
          </p:cNvSpPr>
          <p:nvPr>
            <p:ph type="title"/>
          </p:nvPr>
        </p:nvSpPr>
        <p:spPr/>
        <p:txBody>
          <a:bodyPr/>
          <a:lstStyle/>
          <a:p>
            <a:r>
              <a:rPr lang="en-US" dirty="0"/>
              <a:t>Closing Entries </a:t>
            </a:r>
            <a:r>
              <a:rPr lang="en-US" sz="2000" dirty="0"/>
              <a:t>(3 of 3)</a:t>
            </a:r>
          </a:p>
        </p:txBody>
      </p:sp>
      <p:sp>
        <p:nvSpPr>
          <p:cNvPr id="3" name="Text Placeholder 2">
            <a:extLst>
              <a:ext uri="{FF2B5EF4-FFF2-40B4-BE49-F238E27FC236}">
                <a16:creationId xmlns:a16="http://schemas.microsoft.com/office/drawing/2014/main" id="{6F693E41-3B5C-4CAE-B29A-54CF49857210}"/>
              </a:ext>
            </a:extLst>
          </p:cNvPr>
          <p:cNvSpPr>
            <a:spLocks noGrp="1"/>
          </p:cNvSpPr>
          <p:nvPr>
            <p:ph type="body" sz="quarter" idx="17"/>
          </p:nvPr>
        </p:nvSpPr>
        <p:spPr/>
        <p:txBody>
          <a:bodyPr>
            <a:noAutofit/>
          </a:bodyPr>
          <a:lstStyle/>
          <a:p>
            <a:r>
              <a:rPr lang="en-US" dirty="0"/>
              <a:t>The two closing entries required in the closing process are as follows:</a:t>
            </a:r>
          </a:p>
          <a:p>
            <a:pPr lvl="1"/>
            <a:r>
              <a:rPr lang="en-US" dirty="0"/>
              <a:t>Debit each revenue account for its balance, credit each expense account for its balance, and credit (net income) or debit (net loss) the owner’s capital account.</a:t>
            </a:r>
          </a:p>
          <a:p>
            <a:pPr lvl="1"/>
            <a:r>
              <a:rPr lang="en-US" dirty="0"/>
              <a:t>Debit the owner’s capital account for the balance of the drawing account and credit the drawing account.</a:t>
            </a:r>
          </a:p>
          <a:p>
            <a:endParaRPr lang="en-US" dirty="0"/>
          </a:p>
        </p:txBody>
      </p:sp>
    </p:spTree>
    <p:extLst>
      <p:ext uri="{BB962C8B-B14F-4D97-AF65-F5344CB8AC3E}">
        <p14:creationId xmlns:p14="http://schemas.microsoft.com/office/powerpoint/2010/main" val="14473874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98C4FC-92C8-447E-9CAC-08096409597E}"/>
              </a:ext>
            </a:extLst>
          </p:cNvPr>
          <p:cNvSpPr>
            <a:spLocks noGrp="1"/>
          </p:cNvSpPr>
          <p:nvPr>
            <p:ph type="title"/>
          </p:nvPr>
        </p:nvSpPr>
        <p:spPr/>
        <p:txBody>
          <a:bodyPr/>
          <a:lstStyle/>
          <a:p>
            <a:r>
              <a:rPr lang="en-US" dirty="0"/>
              <a:t>Flowchart of Closing Entries for </a:t>
            </a:r>
            <a:r>
              <a:rPr lang="en-US" dirty="0" err="1"/>
              <a:t>NetSolutions</a:t>
            </a:r>
            <a:endParaRPr lang="en-US" dirty="0"/>
          </a:p>
        </p:txBody>
      </p:sp>
      <p:pic>
        <p:nvPicPr>
          <p:cNvPr id="5" name="Picture Placeholder 4" descr="Flowchart of Closing Entries for NetSolutions&#10;&#10;A flowchart of the two closing entries for NetSolutions is shown. The flowchart is made up of three columns of T accounts. &#10;&#10;At the top of the second column of the flowchart, a two-column table is shown and is shaded. Total revenue, $16,960; Total expenses, 9,855 (amount single underlined); Net income, $7,105 (amount double underlined). A T account for Chris Clark, Capital appears midway down the second column of the flowchart and is shaded. On the left, in the debit column of the Chris Clark, Capital T account, an entry of 4,000 is shown. On the right, in the credit column of the Chris Clark, Capital T account, a balance of 25,000 is shown. Below the balance of 25,000, an entry of 7,105 is shown. A small arrow runs from $7,105 in the table above to the 7,105 in the credit column of the Chris Clark, Capital T account below. To the right of the arrow is a small circle shaded with the number 1 inside the circle. The circle with the number 1 also appears at the bottom right of the flowchart with a note shaded that states the first step of the closing process: Debit each revenue account for its balance, Credit each expense account for its balance, and Credit (net income) or debit (net loss) the owner's capital account.&#10;&#10;On the far right of the flowchart, in the third column, a T account for Fees Earned is shown and is shaded. On the left, in the debit column of the Fees Earned T account, an entry of 16,840 is shown. On the right, in the credit column of the Fees Earned T account, a balance of 16,840 is shown. Below the Fees Earned T account, a T account for Rent Revenue is shown. On the left, in the debit column of the Rent Revenue T account, an entry of 120 is shown. On the right, in the credit column of the Rent Revenue T account, a balance of 120 is shown. A small arrow runs to $16,960, in the table located in the second column, from the debit column of the Fees Earned T account in the third column. A line extends downward from the arrow with a callout line to the debit column of the Rent Revenue T account. Above the arrow is a small circle shaded with the number 1 inside the circle. &#10;&#10;On the far left of the flowchart, in the first column, T accounts for the various expense accounts and drawing account are shown. At the top left of the flowchart, the T account for Wages Expense is shown. On the left, in the debit column of the Wages Expense T account, a balance of 4,525 is shown. On the right, in the credit column of the Wages Expense T account, an entry of 4,525 is shown. Below the Wages Expense T account, a T account for Supplies Expense is shown. On the left, in the debit column of the Supplies Expense T account, a balance of 2,040 is shown. On the right, in the credit column of the Supplies Expense T account, an entry of 2,040 is shown. Below the Supplies Expense T account, a T account for Rent Expense is shown. On the left, in the debit column of the Rent Expense T account, a balance of 1,600 is shown. On the right, in the credit column of the Rent Expense T account, an entry of 1,600 is shown. Below the Rent Expense T account, a T account for Utilities Expense is shown. On the left, in the debit column of the Utilities Expense T account, a balance of 985 is shown. On the right, in the credit column of the Utilities Expense T account, an entry of 985 is shown. Below the Utilities Expense T account, a T account for Insurance Expense is shown. On the left, in the debit column of the Insurance Expense T account, a balance of 200 is shown. On the right, in the credit column of the Insurance Expense T account, an entry of 200 is shown. Below the Insurance Expense T account, a T account for Depreciation Expense is shown. On the left, in the debit column of the Depreciation Expense T account, a balance of 50 is shown. On the right, in the credit column of the Depreciation Expense T account, an entry of 50 is shown. Below the Depreciation Expense T account, a T account for Miscellaneous Expense is shown. On the left, in the debit column of the Miscellaneous Expense T account, a balance of 455 is shown. On the right, in the credit column of the Miscellaneous Expense T account, an entry of 455 is shown.  A small arrow runs to the amount of 9,855 in the table located in the second column. A line extends downward from the arrow with callout lines to each of the credit columns of the Wages Expense, Supplies Expense, Rent Expense, Utilities Expense, Insurance Expense, Depreciation Expense, and Miscellaneous Expense T accounts. Below the arrow is a small circle shaded with the number 1 inside the circle. &#10;&#10;Below the Miscellaneous Expense T account in the first column, a T account for Chris Clark, Drawing is shown. On the left, in the debit column of the Chris Clark, Drawing T account, a balance of 4,000 is shown. On the right, in the credit column of the Chris Clark, Drawing T account, an entry of 4,000 is shown. A small arrow runs from this credit entry of 4,000 to 4,000 in the debit column of the Chris Clark, Capital T account in the second column. Below the arrow is a small circle shaded with the number 2 inside the circle. The circle with the number 2 also appears at the bottom right of the flowchart with a note that states the second step of the closing process: Debit the owner’s capital account for the balance of the owner’s drawing account, and Credit the owner’s drawing account.&#10;">
            <a:extLst>
              <a:ext uri="{FF2B5EF4-FFF2-40B4-BE49-F238E27FC236}">
                <a16:creationId xmlns:a16="http://schemas.microsoft.com/office/drawing/2014/main" id="{2F1DCA57-891E-46F0-AA62-67C2B755C094}"/>
              </a:ext>
            </a:extLst>
          </p:cNvPr>
          <p:cNvPicPr>
            <a:picLocks noGrp="1" noChangeAspect="1"/>
          </p:cNvPicPr>
          <p:nvPr>
            <p:ph type="pic" sz="quarter" idx="10"/>
          </p:nvPr>
        </p:nvPicPr>
        <p:blipFill rotWithShape="1">
          <a:blip r:embed="rId2"/>
          <a:srcRect t="-1454" b="-948"/>
          <a:stretch/>
        </p:blipFill>
        <p:spPr>
          <a:xfrm>
            <a:off x="2431871" y="1378777"/>
            <a:ext cx="7320639" cy="4600042"/>
          </a:xfrm>
        </p:spPr>
      </p:pic>
    </p:spTree>
    <p:extLst>
      <p:ext uri="{BB962C8B-B14F-4D97-AF65-F5344CB8AC3E}">
        <p14:creationId xmlns:p14="http://schemas.microsoft.com/office/powerpoint/2010/main" val="662643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48838-821A-4DBF-8D2E-C971FDBBE0A8}"/>
              </a:ext>
            </a:extLst>
          </p:cNvPr>
          <p:cNvSpPr>
            <a:spLocks noGrp="1"/>
          </p:cNvSpPr>
          <p:nvPr>
            <p:ph type="title"/>
          </p:nvPr>
        </p:nvSpPr>
        <p:spPr/>
        <p:txBody>
          <a:bodyPr/>
          <a:lstStyle/>
          <a:p>
            <a:r>
              <a:rPr lang="en-US" dirty="0"/>
              <a:t>Closing Entries, </a:t>
            </a:r>
            <a:r>
              <a:rPr lang="en-US" dirty="0" err="1"/>
              <a:t>NetSolutions</a:t>
            </a:r>
            <a:endParaRPr lang="en-US" dirty="0"/>
          </a:p>
        </p:txBody>
      </p:sp>
      <p:pic>
        <p:nvPicPr>
          <p:cNvPr id="5" name="Picture Placeholder 4" descr="Closing Entries, NetSolutions &#10;&#10;A journal containing closing entries for NetSolutions is shown on Page 6 of a journal form. December 31, 2 0 Y 3 is the date indicated. &#10;&#10;In the first closing entry, Fees Earned is debited with 41 shown in the Post. Ref. column and 16,840 shown in the Debit column. Rent Revenue is debited with 42 shown in the Post. Ref. column and 120 shown in Debit column. Wages Expense is credited with 51 shown in the Post. Ref. column and 4,525 shown in the Credit column. Supplies Expense is credited with 52 shown in the Post. Ref. column and 2,040 shown in the Credit column. Rent Expense is credited with 53 shown in the Post. Ref. column and 1,600 shown in the Credit column. Utilities Expense is credited with 54 shown in the Post. Ref. column and 985 shown in the Credit column. Insurance Expense is credited with 55 shown in the Post. Ref. column and 200 shown in the Credit column. Depreciation Expense is credited with 56 shown in the Post. Ref. column and 50 shown in the Credit column. Miscellaneous Expense is credited with 59 shown in the Post. Ref. column and 455 shown in the Credit column. Chris Clark, Capital is credited with 31 shown in the Post. Ref. column and 7,105 shown in the Credit column.&#10;&#10;In the second closing entry, Chris Clark, Capital is debited with 31 shown in the Post. Ref. column and 4,000 shown in the Debit column. Chris Clark, Drawing is credited with 32 shown in the Post. Ref. column and 4,000 shown in the Credit column.&#10;">
            <a:extLst>
              <a:ext uri="{FF2B5EF4-FFF2-40B4-BE49-F238E27FC236}">
                <a16:creationId xmlns:a16="http://schemas.microsoft.com/office/drawing/2014/main" id="{8FF553DC-EF61-4720-AEC7-1CB951A57438}"/>
              </a:ext>
            </a:extLst>
          </p:cNvPr>
          <p:cNvPicPr>
            <a:picLocks noGrp="1" noChangeAspect="1"/>
          </p:cNvPicPr>
          <p:nvPr>
            <p:ph type="pic" sz="quarter" idx="10"/>
          </p:nvPr>
        </p:nvPicPr>
        <p:blipFill rotWithShape="1">
          <a:blip r:embed="rId2"/>
          <a:srcRect l="625" r="93"/>
          <a:stretch/>
        </p:blipFill>
        <p:spPr>
          <a:xfrm>
            <a:off x="1906416" y="1233310"/>
            <a:ext cx="8410545" cy="4924181"/>
          </a:xfrm>
        </p:spPr>
      </p:pic>
    </p:spTree>
    <p:extLst>
      <p:ext uri="{BB962C8B-B14F-4D97-AF65-F5344CB8AC3E}">
        <p14:creationId xmlns:p14="http://schemas.microsoft.com/office/powerpoint/2010/main" val="38055864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E8F7-46C2-47DF-8214-1B2C3B5A77E4}"/>
              </a:ext>
            </a:extLst>
          </p:cNvPr>
          <p:cNvSpPr>
            <a:spLocks noGrp="1"/>
          </p:cNvSpPr>
          <p:nvPr>
            <p:ph type="title"/>
          </p:nvPr>
        </p:nvSpPr>
        <p:spPr/>
        <p:txBody>
          <a:bodyPr/>
          <a:lstStyle/>
          <a:p>
            <a:r>
              <a:rPr lang="en-US" dirty="0"/>
              <a:t>Ledger, </a:t>
            </a:r>
            <a:r>
              <a:rPr lang="en-US" dirty="0" err="1"/>
              <a:t>NetSolutions</a:t>
            </a:r>
            <a:r>
              <a:rPr lang="en-US" dirty="0"/>
              <a:t> </a:t>
            </a:r>
            <a:r>
              <a:rPr lang="en-US" sz="2000" dirty="0"/>
              <a:t>(1 of 4)</a:t>
            </a:r>
          </a:p>
        </p:txBody>
      </p:sp>
      <p:pic>
        <p:nvPicPr>
          <p:cNvPr id="6" name="Picture Placeholder 5" descr="Ledger, NetSolutions&#10;&#10;The first account shown is Cash. The account number, 11, is in the top-right corner. The 2 0 Y 3 transactions listed are as follows: November 1, Post. Ref. 1, Debit 25,000, Debit Balance 25,000. November 5, Post. Ref. 1, Credit 20,000, Debit Balance 5,000. November 18, Post. Ref. 1, Debit 7,500, Debit Balance 12,500. November 30, Post. Ref. 1, Credit 3,650, Debit Balance 8,850. November 30, Post. Ref. 1, Credit 950, Debit Balance 7,900. November 30, Post. Ref. 2, Credit 2,000, Debit Balance 5,900. December 1, Post. Ref. 2, Credit 2,400, Debit Balance 3,500. December 1, Post. Ref. 2, Credit 800, Debit Balance 2,700. December 1, Post. Ref. 2, Debit 360, Debit Balance 3,060. December 6, Post. Ref. 2, Credit 180, Debit Balance 2,880. December 11, Post. Ref. 2, Credit 400, Debit Balance 2,480. December 13, Post. Ref. 3, Credit 950, Debit Balance 1,530. December 16, Post. Ref. 3, Debit 3,100, Debit Balance 4,630. December 20, Post. Ref. 3, Credit 900, Debit Balance 3,730. December 21, Post. Ref. 3, Debit 650, Debit Balance 4,380. December 23, Post. Ref. 3, Credit 1,450, Debit Balance 2,930. December 27, Post. Ref. 3, Credit 1,200, Debit Balance 1,730. December 31, Post. Ref. 3, Credit 310, Debit Balance 1,420. December 31, Post. Ref. 4, Credit 225, Debit Balance 1,195. December 31, Post. Ref. 4, Debit 2,870, Debit Balance 4,065. December 31, Post. Ref. 4, Credit 2,000, Debit 2,065.&#10;&#10;The second account shown is Land. The account number, 17, is in the top-right corner. The 2 0 Y 3 transaction listed is as follows: November 5, Post. Ref. 1, Debit 20,000, Debit Balance 20,000. &#10;&#10;The third account shown is Office Equipment. The account number, 18, is in the top-right corner. The 2 0 Y 3 transaction listed is as follows: December 4, Post. Ref. 2, Debit 1,800, Debit Balance 1,800. &#10;&#10;The fourth account shown is Accumulated Depreciation. The account number, 19, is in the top-right corner. The 2 0 Y 3 transaction listed is as follows: December 31, Item Adjusting, Post. Ref. 5, Credit 50, Credit Balance 50.&#10;&#10;The fiftth account shown is Accounts Payable. The account number, 21, is in the top-right corner. The 2 0 Y 3 transactions listed are as follows: November 10, Post. Ref. 1, Credit 1,350, Credit Balance 1,350. November 30, Post. Ref. 1, Debit 950, Credit Balance 400. December 4, Post. Ref. 2, Credit 1,800, Credit Balance 2,200. December 11, Post. Ref. 2, Debit 400, Credit Balance 1,800. December 20, Post. Ref. 3, Debit 900, Credit Balance 900.">
            <a:extLst>
              <a:ext uri="{FF2B5EF4-FFF2-40B4-BE49-F238E27FC236}">
                <a16:creationId xmlns:a16="http://schemas.microsoft.com/office/drawing/2014/main" id="{1641A21F-6399-4888-82D7-A79BC9BE14F1}"/>
              </a:ext>
            </a:extLst>
          </p:cNvPr>
          <p:cNvPicPr>
            <a:picLocks noGrp="1" noChangeAspect="1"/>
          </p:cNvPicPr>
          <p:nvPr>
            <p:ph type="pic" sz="quarter" idx="10"/>
          </p:nvPr>
        </p:nvPicPr>
        <p:blipFill rotWithShape="1">
          <a:blip r:embed="rId2"/>
          <a:srcRect l="-797" r="-306"/>
          <a:stretch/>
        </p:blipFill>
        <p:spPr>
          <a:xfrm>
            <a:off x="2670790" y="1208689"/>
            <a:ext cx="6814561" cy="4973423"/>
          </a:xfrm>
        </p:spPr>
      </p:pic>
    </p:spTree>
    <p:extLst>
      <p:ext uri="{BB962C8B-B14F-4D97-AF65-F5344CB8AC3E}">
        <p14:creationId xmlns:p14="http://schemas.microsoft.com/office/powerpoint/2010/main" val="28844843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A8379-6D9A-495D-82F2-00FCDB6EFFB3}"/>
              </a:ext>
            </a:extLst>
          </p:cNvPr>
          <p:cNvSpPr>
            <a:spLocks noGrp="1"/>
          </p:cNvSpPr>
          <p:nvPr>
            <p:ph type="title"/>
          </p:nvPr>
        </p:nvSpPr>
        <p:spPr/>
        <p:txBody>
          <a:bodyPr/>
          <a:lstStyle/>
          <a:p>
            <a:r>
              <a:rPr lang="en-US" dirty="0"/>
              <a:t>Ledger, </a:t>
            </a:r>
            <a:r>
              <a:rPr lang="en-US" dirty="0" err="1"/>
              <a:t>NetSolutions</a:t>
            </a:r>
            <a:r>
              <a:rPr lang="en-US" dirty="0"/>
              <a:t> </a:t>
            </a:r>
            <a:r>
              <a:rPr lang="en-US" sz="2000" dirty="0"/>
              <a:t>(2 of 4)</a:t>
            </a:r>
          </a:p>
        </p:txBody>
      </p:sp>
      <p:pic>
        <p:nvPicPr>
          <p:cNvPr id="6" name="Picture Placeholder 5" descr="The sixth account shown is Accounts Receivable. The account number, 12, is in the top-right corner. The 2 0 Y 3 transactions listed are as follows: December 16, Post. Ref. 3, Debit 1,750, Debit Balance 1,750. December 21, Post. Ref. 3, Credit 650, Debit Balance 1,100. December 31, Post. Ref. 4, Debit 1,120, Debit Balance 2,220. December 31, Item Adjusting, Post. Ref. 5, Debit 500, Debit Balance 2,720&#10;&#10;The seventh account shown is Supplies. The account number, 14, is in the top-right corner. The 2 0 Y 3 transactions listed are as follows: November 10, Post. Ref. 1, Debit 1,350, Debit Balance 1,350. November 30, Post. Ref. 1, Credit 800, Debit Balance 550. December 23, Post. Ref. 3, Debit 1,450, Debit Balance 2,000. December 31, Item Adjusting, Post. Ref. 5, Credit 1,240, Debit Balance 760.&#10;&#10;The eighth account shown is Prepaid Insurance. The account number, 15, is in the top-right corner. The 2 0 Y 3 transactions listed are as follows: December 1, Post. Ref. 2, Debit 2,400, Debit Balance 2,400. December 31, Item Adjusting, Post. Ref. 5, Credit 200, Debit Balance 2,200.&#10;&#10;The ninth account shown is Wages Payable. The account number, 22, is in the top-right corner. The 2 0 Y 3 transaction listed is as follows: December 31, Item Adjusting, Post. Ref. 5, Credit 250, Credit Balance 250.&#10;&#10;The tenth account shown is Unearned Rent. The account number, 23, is in the top-right corner. The 2 0 Y 3 transactions listed are as follows: December 1, Post. Ref. 2, Credit 360, Credit Balance 360. December 31, Item Adjusting, Post. Ref. 5, Debit 120, Credit Balance 240.&#10;&#10;The eleventh account shown is Chris Clark, Capital. The account number, 31, is in the top-right corner. The 2 0 Y 3 transactions listed are as follows: November 1, Post. Ref. 1, Credit 25,000, Credit Balance 25,000. December 31, Item Closing, Post. Ref. 6, Credit 7,105, Credit Balance 32,105. December 31, Item Closing, Post. Ref. 6, Debit 4,000, Credit Balance 28,105.">
            <a:extLst>
              <a:ext uri="{FF2B5EF4-FFF2-40B4-BE49-F238E27FC236}">
                <a16:creationId xmlns:a16="http://schemas.microsoft.com/office/drawing/2014/main" id="{695B0FB2-624E-4AA0-8803-13F4900E32B8}"/>
              </a:ext>
            </a:extLst>
          </p:cNvPr>
          <p:cNvPicPr>
            <a:picLocks noGrp="1" noChangeAspect="1"/>
          </p:cNvPicPr>
          <p:nvPr>
            <p:ph type="pic" sz="quarter" idx="10"/>
          </p:nvPr>
        </p:nvPicPr>
        <p:blipFill rotWithShape="1">
          <a:blip r:embed="rId2"/>
          <a:srcRect l="670" r="59"/>
          <a:stretch/>
        </p:blipFill>
        <p:spPr>
          <a:xfrm>
            <a:off x="2429397" y="1151859"/>
            <a:ext cx="7364584" cy="4952612"/>
          </a:xfrm>
        </p:spPr>
      </p:pic>
    </p:spTree>
    <p:extLst>
      <p:ext uri="{BB962C8B-B14F-4D97-AF65-F5344CB8AC3E}">
        <p14:creationId xmlns:p14="http://schemas.microsoft.com/office/powerpoint/2010/main" val="15615216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28E39-DF66-41A9-A381-3E2E723E6F5E}"/>
              </a:ext>
            </a:extLst>
          </p:cNvPr>
          <p:cNvSpPr>
            <a:spLocks noGrp="1"/>
          </p:cNvSpPr>
          <p:nvPr>
            <p:ph type="title"/>
          </p:nvPr>
        </p:nvSpPr>
        <p:spPr/>
        <p:txBody>
          <a:bodyPr/>
          <a:lstStyle/>
          <a:p>
            <a:r>
              <a:rPr lang="en-US" dirty="0"/>
              <a:t>Ledger, </a:t>
            </a:r>
            <a:r>
              <a:rPr lang="en-US" dirty="0" err="1"/>
              <a:t>NetSolutions</a:t>
            </a:r>
            <a:r>
              <a:rPr lang="en-US" dirty="0"/>
              <a:t> </a:t>
            </a:r>
            <a:r>
              <a:rPr lang="en-US" sz="2000" dirty="0"/>
              <a:t>(3 of 4)</a:t>
            </a:r>
            <a:endParaRPr lang="en-US" dirty="0"/>
          </a:p>
        </p:txBody>
      </p:sp>
      <p:pic>
        <p:nvPicPr>
          <p:cNvPr id="5" name="Picture Placeholder 4" descr="The twelfth account shown is Chris Clark, Drawing. The account number, 32, is in the top-right corner. The 2 0 Y 3 transactions listed are as follows: November 30, Post. Ref. 2, Debit 2,000, Debit Balance 2,000. December 31, Post. Ref. 4, Debit 2,000, Debit Balance 4,000. December 31, Item Closing, Post. Ref. 6, Credit 4,000. A dash appears in the Debit Balance and Credit Balance columns to indicate the balance is zero. &#10;&#10;The thirteenth  account shown is Fees Earned. The account number, 41, is in the top-right corner. The 2 0 Y 3 transactions listed are as follows: November 18, Post. Ref. 1, Credit 7,500, Credit Balance 7,500. December 16, Post. Ref. 3, Credit 3,100, Credit Balance 10,600. December 16, Post. Ref. 3, Credit 1,750, Credit Balance 12,350. December 31, Post. Ref. 4, Credit 2,870, Credit Balance, 15,220. December 31, Post. Ref. 4, Credit 1,120, Credit Balance 16,340. December 31, Item Adjusting, Post. Ref. 5, Credit 500, Credit Balance 16,840. December 31, Item Closing, Post. Ref. 6, Debit 16,840. A dash appears in the Debit Balance and Credit Balance columns to indicate the balance is zero after closing.&#10;&#10;The fourteenth account shown is Rent Expense. The account number, 53, is in the top-right corner. The 2 0 Y 3 transactions listed are as follows: November 30, Post. Ref. 1, Debit 800, Debit Balance 800. December 1, Post. Ref. 2, Debit 800, Debit Balance 1,600. December 31, Item Closing, Post. Ref. 6, Credit 1,600. A dash appears in the Debit Balance and Credit Balance columns to indicate the balance is zero after closing. &#10;&#10;The fifteenth account shown is Utilities Expense. The account number, 54, is in the top-right corner. The 2 0 Y 3 transactions are listed as follows: November 30, Post. Ref. 1, Debit 450, Debit Balance 450. December 31, Post. Ref. 3, Debit 310, Debit Balance 760. December 31, Post. Ref. 4, Debit 225, Debit Balance 985. December 31, Item Closing, Post. Ref. 6, Credit 985. A dash appears in the Debit Balance and Credit Balance columns to indicate the balance is zero after closing.&#10;&#10;The sixteenth account shown is Insurance Expense. The account number, 55, is in the top-right corner. The 2 0 Y 3 transactions are listed as follows: December 31, Item Adjusting, Post. Ref. 5, Debit 200, Debit Balance 200. December 31, Item Closing, Post. Ref. 6, Credit 200. A dash appears in the Debit Balance and Credit Balance columns to indicate the balance is zero after closing.">
            <a:extLst>
              <a:ext uri="{FF2B5EF4-FFF2-40B4-BE49-F238E27FC236}">
                <a16:creationId xmlns:a16="http://schemas.microsoft.com/office/drawing/2014/main" id="{DE642DA7-4826-44CD-892C-5887574438F1}"/>
              </a:ext>
            </a:extLst>
          </p:cNvPr>
          <p:cNvPicPr>
            <a:picLocks noGrp="1" noChangeAspect="1"/>
          </p:cNvPicPr>
          <p:nvPr>
            <p:ph type="pic" sz="quarter" idx="10"/>
          </p:nvPr>
        </p:nvPicPr>
        <p:blipFill rotWithShape="1">
          <a:blip r:embed="rId2"/>
          <a:srcRect l="-48" r="-230"/>
          <a:stretch/>
        </p:blipFill>
        <p:spPr>
          <a:xfrm>
            <a:off x="2304570" y="1288506"/>
            <a:ext cx="7587342" cy="4855026"/>
          </a:xfrm>
        </p:spPr>
      </p:pic>
    </p:spTree>
    <p:extLst>
      <p:ext uri="{BB962C8B-B14F-4D97-AF65-F5344CB8AC3E}">
        <p14:creationId xmlns:p14="http://schemas.microsoft.com/office/powerpoint/2010/main" val="117394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BECBA-85FD-4414-9E41-CF5EDD4D3156}"/>
              </a:ext>
            </a:extLst>
          </p:cNvPr>
          <p:cNvSpPr>
            <a:spLocks noGrp="1"/>
          </p:cNvSpPr>
          <p:nvPr>
            <p:ph type="title"/>
          </p:nvPr>
        </p:nvSpPr>
        <p:spPr/>
        <p:txBody>
          <a:bodyPr/>
          <a:lstStyle/>
          <a:p>
            <a:r>
              <a:rPr lang="en-US" sz="2800" dirty="0"/>
              <a:t>End-of-Period Spreadsheet and </a:t>
            </a:r>
            <a:br>
              <a:rPr lang="en-US" sz="2800" dirty="0"/>
            </a:br>
            <a:r>
              <a:rPr lang="en-US" sz="2800" dirty="0"/>
              <a:t>Flow of Accounting Data, </a:t>
            </a:r>
            <a:r>
              <a:rPr lang="en-US" sz="2800" dirty="0" err="1"/>
              <a:t>NetSolutions</a:t>
            </a:r>
            <a:endParaRPr lang="en-US" sz="2800" dirty="0"/>
          </a:p>
        </p:txBody>
      </p:sp>
      <p:pic>
        <p:nvPicPr>
          <p:cNvPr id="4" name="Picture Placeholder 3" descr="End-of-Period Spreadsheet and Flow of Accounting Data—NetSolutions &#10;&#10;An end-of-period spreadsheet for NetSolutions, for the two months ended December 31, 2 0 Y 3, is shown to the left of the balance sheet. The amounts related to the unadjusted trial balance for NetSolutions are shown in the Unadjusted Trial Balance columns of the spreadsheet. The following accounts and amounts are shown: Cash, debit balance of 2,065; Accounts Receivable, debit balance of 2,220; Supplies, debit balance of 2,000; Prepaid Insurance, debit balance of 2,400; Land, debit balance of 20,000; Office Equipment, debit balance of 1,800; Accumulated Depreciation, blank; Accounts Payable, credit balance of 900; Wages Payable, blank; Unearned Rent, credit balance of 360; Chris Clark, Capital, credit balance of 25,000; Chris Clark, Drawing, debit balance of 4,000; Fees Earned, credit balance of 16,340; Rent Revenue, blank; Wages Expense, debit balance of 4,275; Supplies Expense, debit balance of 800; Rent Expense, debit balance of 1,600; Utilities Expense, debit balance of 985; Insurance Expense, blank; Depreciation Expense, blank; and Miscellaneous Expense, debit balance of 455. A single rule appears below the number 455 in the Debit column and on this same line in the Credit column. The total of the Debit column is 42,600. A double rule underscores this number. The total of the Credit column is 42,600 as well. A double rule also underscores this number.&#10;&#10;The amounts related to the adjustment entries for NetSolutions are shown in the Adjustments columns of the spreadsheet. The debit and credit of each adjustment is cross-referenced by letters (a) through (f). The following adjustments are shown: Adjusting entry (a) has a debit of 500 to Accounts Receivable and a credit of 500 to Fees Earned. Adjusting entry (b) has a debit of 250 to Wages Expense and a credit of 250 to Wages Payable. Adjusting entry (c) has a debit of 120 to Unearned Rent and a credit of 120 to Rent Revenue. Adjusting entry (d) has a debit of 1,240 to Supplies Expense and a credit of 1,240 to Supplies. Adjusting entry (e) has a debit of 200 to Insurance Expense and a credit of 200 to Prepaid Insurance. Adjusting entry (f) has a debit of 50 to Depreciation Expense and a credit of 50 to Accumulated Depreciation. A single rule appears at the bottom of the Debit and Credit columns. Below the single rules, the totals of the Debit and Credit columns are shown: 2,360 for both columns. A double rule underscores this number in both columns.&#10;&#10;Adjusted trial balance amounts for NetSolutions are shown in the last two columns of the spreadsheet. The following accounts and amounts are shown: Cash, debit balance of 2,065; Accounts Receivable debit balance of 2,720; Supplies, debit balance of 760; Prepaid Insurance, debit balance of 2,200; Land, debit balance of 20,000; Office Equipment, debit balance of 1,800; Accumulated Depreciation, credit balance of 50; Accounts Payable, credit balance of 900; Wages Payable, 250; Unearned Rent, credit balance of 240; Chris Clark, Capital, credit balance of 25,000; Chris Clark, Drawing, debit balance of 4,000; Fees Earned, credit balance of 16,840; Rent Revenue, credit balance of 120; Wages Expense, debit balance of 4,575; Supplies Expense, debit balance of 2,040; Rent Expense, debit balance of 1,600; Utilities Expense, debit balance of 985; Insurance Expense debit balance of 200; Depreciation Expense, debit balance of 50, and Miscellaneous Expense, debit balance of 455. A single rule appears below the number 455 in the Debit column and on this line in the Credit column. The total of the Debit column is 43,400. A double rule underscores this number. The total of the Credit column is 43,400 as well. A double rule also underscores this number.&#10;&#10;A balance sheet for NetSolutions, dated December 31, 2 0 Y 3, is shown to the right of the end-of-period spreadsheet. The balance sheet is in the report form, with the Assets section listed first, the Liabilities section listed second, and Owner’s Equity section listed third. There are three amount columns for the Assets section and two amount columns for the Liabilities and Owner’s Equity sections. The Assets section has two subsections—Current assets and Property, plant, and equipment. Under Current assets, the following accounts are listed: Cash, $2,065; Accounts receivable, 2,720; Supplies, 760; and Prepaid insurance, 2,200. A single rule appears below 2,200. These amounts are shown in the second amount column. Total current assets are $7,745, as shown in the third amount column. Below the list of current assets, Property, plant, and equipment are listed and include the following accounts: Land, $20,000, which is listed in the second amount column; Office equipment, 1,800, which is listed in the first amount column; Less accumulated depreciation, 50, which is shown in parentheses in in the first amount column. A single rule appears below 50, which is shown in parentheses. Also on the Less accumulated depreciation row, an adjusted balance of 1,750 is shown in the second amount column. A single rule appears below 1,750. Total property, plant, and equipment is 21,750, which is shown in the third amount column. A single rule appears below 21,750. Total assets are $29,495, and a double rule underscores this number, which appears in the third amount column. In the Liabilities section under Current liabilities, the following accounts are listed: Accounts payable, $900; Wages payable, 250; Unearned rent, 240. A single rule appears below 240. These amounts are shown in the first amount column. Total liabilities are $1,390, which is shown in the second amount column. Below the Liabilities section is the Owner’s Equity section, which lists the following account: Chris Clark, capital, 28,105. The number 28,105 is highlighted, and a single rule appears below 28,105. Total liabilities and owner’s equity are $29,495, and a double rule underscores this number. The amounts for the Owner’s Equity section are shown in the second amount column.&#10;&#10;An income statement for NetSolutions for the two months ended December 31, 2 0 Y 3, is shown below the end-of-period spreadsheet. Under Revenues, Fees earned are $16,840, which is shown in the first amount column, and Rent revenue is 120, which is shown in the first amount column. A single rule appears below the number 120. Total revenues are $16,960, which is shown in the second amount column. Under Expenses, Wages expense is $4,525, which is shown in the first amount column; Supplies expense is 2,040, which is shown in the first amount column; Rent expense is 1,600, which is shown in the first amount column; Utilities expense is 985, which is shown in the first amount column; Insurance expense is 200, which is shown in the first amount column; Depreciation expense is 50, which is shown in the first amount column; and Miscellaneous expense is 455, which is shown in the first amount column. A single rule appears below the number 455. Total expenses are 9,855, which is shown in the second amount column. A single rule appears below the number 9,855. Net income is $7,105, which is shown in the second amount column and is highlighted. A double rule underlines $7,105. &#10;&#10;A statement of owner’s equity for NetSolutions for the two months ended December 31, 2 0 Y 3, is shown below the balance sheet. Chris Clark, capital, November 1, 2 0 Y 3 is $0, which is shown in the second amount column. Investment on November 1, 2 0 Y 3 is $25,000, which is shown in the first amount column. Net income for November and December is 7,105, which is shown in the first amount column and is highlighted. Withdrawals for November and December is 4,000, which is shown in parentheses in the first amount column. A single rule appears below the number 4,000, which is shown in parentheses. Increase in owner’s equity is 28,105, which is shown in the second amount column. A single rule appears below the number 28,105. Chris Clark, capital, December 31, 2 0 Y 3, is $28,105, which is shown in the second amount column and is highlighted. A double rule underscores $28,105. &#10;&#10;Spreadsheet lines 8–17 (Cash, Accounts Receivable, Supplies, Prepaid Insurance, Land, Office Equipment, Accumulated Depreciation, Accounts Payable, Wages Payable, and Unearned Rent) are shaded and are bracketed. A line with an arrow runs from the bracket to the balance sheet to indicate that these accounts flow into the balance sheet. &#10;&#10;Spreadsheet lines 18 and 19 (Chris Clark, Capital and Chris Clark, Drawing) are shaded and are bracketed. A line with two arrows runs from the bracket to the statement of owner’s equity to indicate that these accounts flow into the statement of owner’s equity.&#10;&#10;Spreadsheet lines 20–28 (Fees Earned, Rent Revenue, Wages Expense, Supplies Expense, Rent Expense, Utilities Expense, Insurance Expense, Depreciation Expense, and Miscellaneous Expense) are shaded and are bracketed. A line with an arrow runs from the bracket to the  income statement to indicate that these accounts flow into the income statement.&#10;&#10;A line with an arrow runs from the number $28,105 and is highlighted in the Chris Clark, capital, December 31, 2 0 Y 3 line of the statement of owner’s equity to the number 28,105 and is highlighted in the Chris Clark, capital line of the Owner’s Equity section of the balance sheet.&#10;&#10;A line with an arrow runs from the number $7,105 and is highlighted on the Net income row of the income statement to the number 7,105 and is highlighted on the Net income for November and December line in the statement of owner’s equity.&#10;">
            <a:extLst>
              <a:ext uri="{FF2B5EF4-FFF2-40B4-BE49-F238E27FC236}">
                <a16:creationId xmlns:a16="http://schemas.microsoft.com/office/drawing/2014/main" id="{29F9EA97-0CD9-4097-BC3C-2F16E3C99A3A}"/>
              </a:ext>
            </a:extLst>
          </p:cNvPr>
          <p:cNvPicPr>
            <a:picLocks noGrp="1" noChangeAspect="1"/>
          </p:cNvPicPr>
          <p:nvPr>
            <p:ph type="pic" sz="quarter" idx="10"/>
          </p:nvPr>
        </p:nvPicPr>
        <p:blipFill rotWithShape="1">
          <a:blip r:embed="rId3"/>
          <a:srcRect t="-1117" b="493"/>
          <a:stretch/>
        </p:blipFill>
        <p:spPr>
          <a:xfrm>
            <a:off x="2731351" y="1291723"/>
            <a:ext cx="6721678" cy="4934043"/>
          </a:xfrm>
        </p:spPr>
      </p:pic>
    </p:spTree>
    <p:extLst>
      <p:ext uri="{BB962C8B-B14F-4D97-AF65-F5344CB8AC3E}">
        <p14:creationId xmlns:p14="http://schemas.microsoft.com/office/powerpoint/2010/main" val="22727829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A84F4-D02A-41FA-A932-C1BE24C96989}"/>
              </a:ext>
            </a:extLst>
          </p:cNvPr>
          <p:cNvSpPr>
            <a:spLocks noGrp="1"/>
          </p:cNvSpPr>
          <p:nvPr>
            <p:ph type="title"/>
          </p:nvPr>
        </p:nvSpPr>
        <p:spPr/>
        <p:txBody>
          <a:bodyPr/>
          <a:lstStyle/>
          <a:p>
            <a:r>
              <a:rPr lang="en-US" dirty="0"/>
              <a:t>Ledger, </a:t>
            </a:r>
            <a:r>
              <a:rPr lang="en-US" dirty="0" err="1"/>
              <a:t>NetSolutions</a:t>
            </a:r>
            <a:r>
              <a:rPr lang="en-US" dirty="0"/>
              <a:t> </a:t>
            </a:r>
            <a:r>
              <a:rPr lang="en-US" sz="2000" dirty="0"/>
              <a:t>(4 of 4)</a:t>
            </a:r>
            <a:endParaRPr lang="en-US" dirty="0"/>
          </a:p>
        </p:txBody>
      </p:sp>
      <p:pic>
        <p:nvPicPr>
          <p:cNvPr id="6" name="Picture Placeholder 5" descr="The seventeenth account shown is Rent Revenue. The account number, 42, is in the top-right corner. The 2 0 Y 3 transactions listed are as follows: December 31, Item Adjusting, Post. Ref. 5, Credit 120, Credit Balance 120. December 31, Item Closing, Post. Ref. 6, Debit 120. A dash appears in the Debit Balance and Credit Balance columns to indicate the balance is zero after closing.&#10;&#10;The eighteenth account shown is Wages Expense. The account number, 51, is in the top-right corner. The 2 0 Y 3 transactions listed are as follows: November 30, Post. Ref. 1, Debit 2,125, Debit Balance 2,125. December 13, Post. Ref. 3, Debit 950, Debit Balance 3,075. December 27, Post. Ref. 3, Debit 1,200, Debit Balance 4,275. December 31, Item Adjusting, Post. Ref. 5, Debit 250, Debit Balance 4,525. December 31, Item Closing, Post. Ref. 6, Credit 4,525. A dash appears in the Debit Balance and Credit Balance columns to indicate the balance is zero after closing.&#10;&#10;The nineteenth account is Supplies Expense. The account number, 52, is in the top-right corner. The 2 0 Y 3 transactions listed are as follows: November 30, Post. Ref. 1, Debit 800, Debit Balance 800. December 31, Item Adjusting, Post. Ref. 5, Debit 1,240, Debit Balance 2,040. December 31, Item Closing, Post. Ref. 6, Credit 2,040. A dash appears in the Debit Balance and Credit Balance columns to indicate the balance is zero.&#10;&#10;The twentieth account shown is Depreciation Expense. The account number, 56, is in the top-right corner. The 2 0 Y 3 transactions listed are as follows: December 31, Item Adjusting, Post. Ref. 5, Debit 50, Debit Balance 50. December 31, Item Closing, Post. Ref. 6, Credit 50. A dash appears in the Debit Balance and Credit Balance columns to indicate the balance is zero after closing.&#10;&#10;The twenty-first account shown is Miscellaneous Expense. The account, number, 59, is in the top-right corner. The 2 0 Y 3 transactions listed are as follows: November 30, Post. Ref. 1, Debit 275, Debit Balance 275. December 6, Post. Ref. 2, Debit 180, Debit Balance 455. December 31, Item Closing, Post. Ref. 6, Credit 455. A dash appears in the Debit Balance and Credit Balance columns to indicate the balance is zero &#10;">
            <a:extLst>
              <a:ext uri="{FF2B5EF4-FFF2-40B4-BE49-F238E27FC236}">
                <a16:creationId xmlns:a16="http://schemas.microsoft.com/office/drawing/2014/main" id="{3019D4B3-F7CC-402A-AF52-B68E5F8A8949}"/>
              </a:ext>
            </a:extLst>
          </p:cNvPr>
          <p:cNvPicPr>
            <a:picLocks noGrp="1" noChangeAspect="1"/>
          </p:cNvPicPr>
          <p:nvPr>
            <p:ph type="pic" sz="quarter" idx="10"/>
          </p:nvPr>
        </p:nvPicPr>
        <p:blipFill rotWithShape="1">
          <a:blip r:embed="rId2"/>
          <a:srcRect l="-423" r="-183"/>
          <a:stretch/>
        </p:blipFill>
        <p:spPr>
          <a:xfrm>
            <a:off x="2596721" y="1319437"/>
            <a:ext cx="6976145" cy="4751926"/>
          </a:xfrm>
        </p:spPr>
      </p:pic>
    </p:spTree>
    <p:extLst>
      <p:ext uri="{BB962C8B-B14F-4D97-AF65-F5344CB8AC3E}">
        <p14:creationId xmlns:p14="http://schemas.microsoft.com/office/powerpoint/2010/main" val="39277182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54DEDEB-F86A-49B1-8034-DB5FA1C261E8}"/>
              </a:ext>
            </a:extLst>
          </p:cNvPr>
          <p:cNvSpPr>
            <a:spLocks noGrp="1"/>
          </p:cNvSpPr>
          <p:nvPr>
            <p:ph type="title"/>
          </p:nvPr>
        </p:nvSpPr>
        <p:spPr/>
        <p:txBody>
          <a:bodyPr/>
          <a:lstStyle/>
          <a:p>
            <a:r>
              <a:rPr lang="en-US" dirty="0"/>
              <a:t>Example Exercise: Closing Entries </a:t>
            </a:r>
            <a:r>
              <a:rPr lang="en-US" sz="2000" dirty="0"/>
              <a:t>(1 of 2)</a:t>
            </a:r>
          </a:p>
        </p:txBody>
      </p:sp>
      <p:sp>
        <p:nvSpPr>
          <p:cNvPr id="8" name="Text Placeholder 7">
            <a:extLst>
              <a:ext uri="{FF2B5EF4-FFF2-40B4-BE49-F238E27FC236}">
                <a16:creationId xmlns:a16="http://schemas.microsoft.com/office/drawing/2014/main" id="{001AA19C-C05C-421E-8814-9DE99B903DAD}"/>
              </a:ext>
            </a:extLst>
          </p:cNvPr>
          <p:cNvSpPr>
            <a:spLocks noGrp="1"/>
          </p:cNvSpPr>
          <p:nvPr>
            <p:ph type="body" sz="quarter" idx="17"/>
          </p:nvPr>
        </p:nvSpPr>
        <p:spPr>
          <a:xfrm>
            <a:off x="743576" y="1638301"/>
            <a:ext cx="10711543" cy="843641"/>
          </a:xfrm>
        </p:spPr>
        <p:txBody>
          <a:bodyPr/>
          <a:lstStyle/>
          <a:p>
            <a:r>
              <a:rPr lang="en-US" dirty="0"/>
              <a:t>After the accounts have been adjusted at July 31, the end of the year, the following balances are taken from the ledger of Cabriolet Services Co.:</a:t>
            </a:r>
          </a:p>
          <a:p>
            <a:pPr marL="0" indent="0">
              <a:buNone/>
            </a:pPr>
            <a:endParaRPr lang="en-US" dirty="0"/>
          </a:p>
        </p:txBody>
      </p:sp>
      <p:pic>
        <p:nvPicPr>
          <p:cNvPr id="14" name="Picture Placeholder 13" descr="Example Exercise Data – Closing Entries&#10;&#10;The following accounts and balances taken from the ledger of Cabriolet Services Co. are listed: Terry Lambert, Capital, $615,850; Terry Lambert, Drawing, 25,000; Fees Earned, 380,450; Wages Expense, 250,000; Rent Expense, 65,000; Supplies Expense, 18,250; and Miscellaneous Expense, 6,200.">
            <a:extLst>
              <a:ext uri="{FF2B5EF4-FFF2-40B4-BE49-F238E27FC236}">
                <a16:creationId xmlns:a16="http://schemas.microsoft.com/office/drawing/2014/main" id="{B9285D6C-162E-40D3-8B86-1BED5BA72FBA}"/>
              </a:ext>
            </a:extLst>
          </p:cNvPr>
          <p:cNvPicPr>
            <a:picLocks noGrp="1" noChangeAspect="1"/>
          </p:cNvPicPr>
          <p:nvPr>
            <p:ph type="pic" sz="quarter" idx="19"/>
          </p:nvPr>
        </p:nvPicPr>
        <p:blipFill rotWithShape="1">
          <a:blip r:embed="rId2"/>
          <a:srcRect l="9865" r="16587"/>
          <a:stretch/>
        </p:blipFill>
        <p:spPr>
          <a:xfrm>
            <a:off x="1642188" y="3027031"/>
            <a:ext cx="8098972" cy="1955518"/>
          </a:xfrm>
        </p:spPr>
      </p:pic>
      <p:sp>
        <p:nvSpPr>
          <p:cNvPr id="9" name="Text Placeholder 8">
            <a:extLst>
              <a:ext uri="{FF2B5EF4-FFF2-40B4-BE49-F238E27FC236}">
                <a16:creationId xmlns:a16="http://schemas.microsoft.com/office/drawing/2014/main" id="{E69CBB7A-F812-4606-BB53-2886F8CADD97}"/>
              </a:ext>
            </a:extLst>
          </p:cNvPr>
          <p:cNvSpPr>
            <a:spLocks noGrp="1"/>
          </p:cNvSpPr>
          <p:nvPr>
            <p:ph type="body" sz="quarter" idx="18"/>
          </p:nvPr>
        </p:nvSpPr>
        <p:spPr>
          <a:xfrm>
            <a:off x="743576" y="5529943"/>
            <a:ext cx="10711543" cy="502556"/>
          </a:xfrm>
        </p:spPr>
        <p:txBody>
          <a:bodyPr/>
          <a:lstStyle/>
          <a:p>
            <a:r>
              <a:rPr lang="en-US" dirty="0"/>
              <a:t>Journalize the two entries required to close the accounts.</a:t>
            </a:r>
          </a:p>
        </p:txBody>
      </p:sp>
    </p:spTree>
    <p:extLst>
      <p:ext uri="{BB962C8B-B14F-4D97-AF65-F5344CB8AC3E}">
        <p14:creationId xmlns:p14="http://schemas.microsoft.com/office/powerpoint/2010/main" val="36668201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CBECA01-4012-484E-808D-0E922FDBEB2A}"/>
              </a:ext>
            </a:extLst>
          </p:cNvPr>
          <p:cNvSpPr>
            <a:spLocks noGrp="1"/>
          </p:cNvSpPr>
          <p:nvPr>
            <p:ph type="title"/>
          </p:nvPr>
        </p:nvSpPr>
        <p:spPr/>
        <p:txBody>
          <a:bodyPr/>
          <a:lstStyle/>
          <a:p>
            <a:r>
              <a:rPr lang="en-US" dirty="0"/>
              <a:t>Example Exercise: Closing Entries </a:t>
            </a:r>
            <a:r>
              <a:rPr lang="en-US" sz="2000" dirty="0"/>
              <a:t>(2 of 2)</a:t>
            </a:r>
          </a:p>
        </p:txBody>
      </p:sp>
      <p:pic>
        <p:nvPicPr>
          <p:cNvPr id="8" name="Picture Placeholder 7" descr="Example Exercise Solution – Closing Entries&#10;&#10;A journal containing the closing entries for Cabriolet Services Co. is shown. July 31 is the date of the entries. &#10;&#10;In the first closing entry, Fees Earned is debited—with 380,450 shown in the Debit column. Income Summary is credited—with 380,450 shown in the Credit column. &#10;&#10;In the second closing entry, Income Summary is debited—with 339,450 shown in the Debit column. Wages Expense is credited—with 250,000 shown in the Credit column. Rent Expense is credited—with 65,000 shown in the Credit column. Supplies Expense is credited—with 18,250 shown in the Credit column. Miscellaneous Expense is credited—with 6,200 shown in the Credit column. &#10;&#10;In the third closing entry, Income Summary is debited—with 41,000 shown in the Debit column. Terry Lambert, Capital is credited—with 41,000 shown in the Credit column. &#10;&#10;In the fourth closing entry, Terry Lambert, Capital is debited—with 25,000 shown in the Debit column. Terry Lambert, Drawing is credited—with 25,000 shown in the Credit column.">
            <a:extLst>
              <a:ext uri="{FF2B5EF4-FFF2-40B4-BE49-F238E27FC236}">
                <a16:creationId xmlns:a16="http://schemas.microsoft.com/office/drawing/2014/main" id="{E83B3626-94D6-4C38-A24D-3221344003B5}"/>
              </a:ext>
            </a:extLst>
          </p:cNvPr>
          <p:cNvPicPr>
            <a:picLocks noGrp="1" noChangeAspect="1"/>
          </p:cNvPicPr>
          <p:nvPr>
            <p:ph type="pic" sz="quarter" idx="10"/>
          </p:nvPr>
        </p:nvPicPr>
        <p:blipFill rotWithShape="1">
          <a:blip r:embed="rId3"/>
          <a:srcRect t="-738" r="10732" b="-738"/>
          <a:stretch/>
        </p:blipFill>
        <p:spPr>
          <a:xfrm>
            <a:off x="833666" y="1998325"/>
            <a:ext cx="10524667" cy="2832775"/>
          </a:xfrm>
        </p:spPr>
      </p:pic>
    </p:spTree>
    <p:extLst>
      <p:ext uri="{BB962C8B-B14F-4D97-AF65-F5344CB8AC3E}">
        <p14:creationId xmlns:p14="http://schemas.microsoft.com/office/powerpoint/2010/main" val="15040263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07D70D5-8C09-43E0-944B-491D3796BABD}"/>
              </a:ext>
            </a:extLst>
          </p:cNvPr>
          <p:cNvSpPr>
            <a:spLocks noGrp="1"/>
          </p:cNvSpPr>
          <p:nvPr>
            <p:ph type="title"/>
          </p:nvPr>
        </p:nvSpPr>
        <p:spPr/>
        <p:txBody>
          <a:bodyPr/>
          <a:lstStyle/>
          <a:p>
            <a:r>
              <a:rPr lang="en-US" dirty="0"/>
              <a:t>Post-Closing Trial Balance</a:t>
            </a:r>
          </a:p>
        </p:txBody>
      </p:sp>
      <p:sp>
        <p:nvSpPr>
          <p:cNvPr id="7" name="Text Placeholder 6">
            <a:extLst>
              <a:ext uri="{FF2B5EF4-FFF2-40B4-BE49-F238E27FC236}">
                <a16:creationId xmlns:a16="http://schemas.microsoft.com/office/drawing/2014/main" id="{3CEA96F3-8C55-48A4-96C4-69A62206FD9A}"/>
              </a:ext>
            </a:extLst>
          </p:cNvPr>
          <p:cNvSpPr>
            <a:spLocks noGrp="1"/>
          </p:cNvSpPr>
          <p:nvPr>
            <p:ph type="body" sz="quarter" idx="17"/>
          </p:nvPr>
        </p:nvSpPr>
        <p:spPr/>
        <p:txBody>
          <a:bodyPr/>
          <a:lstStyle/>
          <a:p>
            <a:r>
              <a:rPr lang="en-US" dirty="0"/>
              <a:t>A post-closing trial balance is prepared after the closing entries have been posted. The purpose of the post-closing (after closing) trial balance is to verify that the ledger is in balance at the beginning of the next period.</a:t>
            </a:r>
          </a:p>
        </p:txBody>
      </p:sp>
    </p:spTree>
    <p:extLst>
      <p:ext uri="{BB962C8B-B14F-4D97-AF65-F5344CB8AC3E}">
        <p14:creationId xmlns:p14="http://schemas.microsoft.com/office/powerpoint/2010/main" val="2074800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0A137C-2B4C-44CB-86AE-C0E172D644F2}"/>
              </a:ext>
            </a:extLst>
          </p:cNvPr>
          <p:cNvSpPr>
            <a:spLocks noGrp="1"/>
          </p:cNvSpPr>
          <p:nvPr>
            <p:ph type="title"/>
          </p:nvPr>
        </p:nvSpPr>
        <p:spPr/>
        <p:txBody>
          <a:bodyPr/>
          <a:lstStyle/>
          <a:p>
            <a:r>
              <a:rPr lang="en-US" dirty="0"/>
              <a:t>Post-Closing Trial Balance, </a:t>
            </a:r>
            <a:r>
              <a:rPr lang="en-US" dirty="0" err="1"/>
              <a:t>NetSolutions</a:t>
            </a:r>
            <a:endParaRPr lang="en-US" dirty="0"/>
          </a:p>
        </p:txBody>
      </p:sp>
      <p:pic>
        <p:nvPicPr>
          <p:cNvPr id="7" name="Picture Placeholder 6" descr="Post-Closing Trial Balance, NetSolutions&#10;&#10;The post-closing trial balance for NetSolutions, dated December 31, 2 0 Y 3, is shown. It shows the following accounts, account numbers, and amounts: Cash, 11, debit balance of 2,065; Accounts Receivable, 12, debit balance of 2,720; Supplies, 14, debit balance of 760; Prepaid Insurance, 15, debit balance of 2,200; Land, 17, debit balance of 20,000; Office Equipment, 18, debit balance of 1,800; Accumulated Depreciation, 19, credit balance of 50; Accounts Payable, 21, credit balance of 900; Wages Payable, 22, credit balance of 250; Unearned Rent, 23, credit balance of 240; Chris Clark, Capital, 31, credit balance of 28,105. A single rule appears below 28,105 in the Credit Balances column and on this line in the Debit Balances column. The total of the Debit Balances column is 29,545. The total of the Credit Balances column is also 29,545. A double rule underscores both of these numbers.">
            <a:extLst>
              <a:ext uri="{FF2B5EF4-FFF2-40B4-BE49-F238E27FC236}">
                <a16:creationId xmlns:a16="http://schemas.microsoft.com/office/drawing/2014/main" id="{40AE6C38-EAB4-4725-A480-9ADBAE87D42D}"/>
              </a:ext>
            </a:extLst>
          </p:cNvPr>
          <p:cNvPicPr>
            <a:picLocks noGrp="1" noChangeAspect="1"/>
          </p:cNvPicPr>
          <p:nvPr>
            <p:ph type="pic" sz="quarter" idx="10"/>
          </p:nvPr>
        </p:nvPicPr>
        <p:blipFill rotWithShape="1">
          <a:blip r:embed="rId2"/>
          <a:srcRect t="26" b="433"/>
          <a:stretch/>
        </p:blipFill>
        <p:spPr>
          <a:xfrm>
            <a:off x="2065839" y="1543798"/>
            <a:ext cx="8052703" cy="4329205"/>
          </a:xfrm>
        </p:spPr>
      </p:pic>
    </p:spTree>
    <p:extLst>
      <p:ext uri="{BB962C8B-B14F-4D97-AF65-F5344CB8AC3E}">
        <p14:creationId xmlns:p14="http://schemas.microsoft.com/office/powerpoint/2010/main" val="267389688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62194-CCF6-4718-BDB1-8BF9FB35B4FF}"/>
              </a:ext>
            </a:extLst>
          </p:cNvPr>
          <p:cNvSpPr>
            <a:spLocks noGrp="1"/>
          </p:cNvSpPr>
          <p:nvPr>
            <p:ph type="title"/>
          </p:nvPr>
        </p:nvSpPr>
        <p:spPr/>
        <p:txBody>
          <a:bodyPr/>
          <a:lstStyle/>
          <a:p>
            <a:r>
              <a:rPr lang="en-US" dirty="0"/>
              <a:t>Accounting Cycle </a:t>
            </a:r>
            <a:r>
              <a:rPr lang="en-US" sz="2000" dirty="0"/>
              <a:t>(1 of 2)</a:t>
            </a:r>
          </a:p>
        </p:txBody>
      </p:sp>
      <p:sp>
        <p:nvSpPr>
          <p:cNvPr id="4" name="Text Placeholder 3">
            <a:extLst>
              <a:ext uri="{FF2B5EF4-FFF2-40B4-BE49-F238E27FC236}">
                <a16:creationId xmlns:a16="http://schemas.microsoft.com/office/drawing/2014/main" id="{FF39BBCE-EAC6-4620-B78A-479813F86C14}"/>
              </a:ext>
            </a:extLst>
          </p:cNvPr>
          <p:cNvSpPr>
            <a:spLocks noGrp="1"/>
          </p:cNvSpPr>
          <p:nvPr>
            <p:ph type="body" sz="quarter" idx="17"/>
          </p:nvPr>
        </p:nvSpPr>
        <p:spPr/>
        <p:txBody>
          <a:bodyPr/>
          <a:lstStyle/>
          <a:p>
            <a:r>
              <a:rPr lang="en-US" dirty="0"/>
              <a:t>The accounting process that begins with analyzing and journalizing transactions and ends with the post-closing trial balance is called the </a:t>
            </a:r>
            <a:r>
              <a:rPr lang="en-US" b="1" dirty="0"/>
              <a:t>accounting cycle</a:t>
            </a:r>
            <a:r>
              <a:rPr lang="en-US" dirty="0"/>
              <a:t>.</a:t>
            </a:r>
          </a:p>
        </p:txBody>
      </p:sp>
    </p:spTree>
    <p:extLst>
      <p:ext uri="{BB962C8B-B14F-4D97-AF65-F5344CB8AC3E}">
        <p14:creationId xmlns:p14="http://schemas.microsoft.com/office/powerpoint/2010/main" val="30478779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E1EB-EC65-4055-8F7E-B613BD1DF42C}"/>
              </a:ext>
            </a:extLst>
          </p:cNvPr>
          <p:cNvSpPr>
            <a:spLocks noGrp="1"/>
          </p:cNvSpPr>
          <p:nvPr>
            <p:ph type="title"/>
          </p:nvPr>
        </p:nvSpPr>
        <p:spPr/>
        <p:txBody>
          <a:bodyPr/>
          <a:lstStyle/>
          <a:p>
            <a:r>
              <a:rPr lang="en-US" dirty="0"/>
              <a:t>Accounting Cycle </a:t>
            </a:r>
            <a:r>
              <a:rPr lang="en-US" sz="2000" dirty="0"/>
              <a:t>(2 of 2)</a:t>
            </a:r>
            <a:endParaRPr lang="en-US" dirty="0"/>
          </a:p>
        </p:txBody>
      </p:sp>
      <p:sp>
        <p:nvSpPr>
          <p:cNvPr id="3" name="Text Placeholder 2">
            <a:extLst>
              <a:ext uri="{FF2B5EF4-FFF2-40B4-BE49-F238E27FC236}">
                <a16:creationId xmlns:a16="http://schemas.microsoft.com/office/drawing/2014/main" id="{EF3E8824-245F-4CE1-A9FC-9AB00F63281B}"/>
              </a:ext>
            </a:extLst>
          </p:cNvPr>
          <p:cNvSpPr>
            <a:spLocks noGrp="1"/>
          </p:cNvSpPr>
          <p:nvPr>
            <p:ph type="body" sz="quarter" idx="17"/>
          </p:nvPr>
        </p:nvSpPr>
        <p:spPr/>
        <p:txBody>
          <a:bodyPr>
            <a:noAutofit/>
          </a:bodyPr>
          <a:lstStyle/>
          <a:p>
            <a:r>
              <a:rPr lang="en-US" dirty="0"/>
              <a:t>The steps in the accounting cycle are as follows:</a:t>
            </a:r>
          </a:p>
          <a:p>
            <a:pPr lvl="1"/>
            <a:r>
              <a:rPr lang="en-US" dirty="0"/>
              <a:t>Step 1: Transactions are analyzed and recorded in the journal.</a:t>
            </a:r>
          </a:p>
          <a:p>
            <a:pPr lvl="1"/>
            <a:r>
              <a:rPr lang="en-US" dirty="0"/>
              <a:t>Step 2: Transactions are posted to the ledger.</a:t>
            </a:r>
          </a:p>
          <a:p>
            <a:pPr lvl="1"/>
            <a:r>
              <a:rPr lang="en-US" dirty="0"/>
              <a:t>Step 3: An unadjusted trial balance is prepared.</a:t>
            </a:r>
          </a:p>
          <a:p>
            <a:pPr lvl="1"/>
            <a:r>
              <a:rPr lang="en-US" dirty="0"/>
              <a:t>Step 4: Adjustment data are assembled and analyzed.</a:t>
            </a:r>
          </a:p>
          <a:p>
            <a:pPr lvl="1"/>
            <a:r>
              <a:rPr lang="en-US" dirty="0"/>
              <a:t>Step 5: An optional end-of-period spreadsheet (work sheet) is prepared.</a:t>
            </a:r>
          </a:p>
          <a:p>
            <a:pPr lvl="1"/>
            <a:r>
              <a:rPr lang="en-US" dirty="0"/>
              <a:t>Step 6: Adjusting entries are journalized and posted to the ledger.</a:t>
            </a:r>
          </a:p>
          <a:p>
            <a:pPr lvl="1"/>
            <a:r>
              <a:rPr lang="en-US" dirty="0"/>
              <a:t>Step 7: An adjusted trial balance is prepared.</a:t>
            </a:r>
          </a:p>
          <a:p>
            <a:pPr lvl="1"/>
            <a:r>
              <a:rPr lang="en-US" dirty="0"/>
              <a:t>Step 8: Financial statements are prepared.</a:t>
            </a:r>
          </a:p>
          <a:p>
            <a:pPr lvl="1"/>
            <a:r>
              <a:rPr lang="en-US" dirty="0"/>
              <a:t>Step 9: Closing entries are journalized and posted to the ledger.</a:t>
            </a:r>
          </a:p>
          <a:p>
            <a:pPr lvl="1"/>
            <a:r>
              <a:rPr lang="en-US" dirty="0"/>
              <a:t>Step 10: A post-closing trial balance is prepared.</a:t>
            </a:r>
          </a:p>
          <a:p>
            <a:endParaRPr lang="en-US" dirty="0"/>
          </a:p>
        </p:txBody>
      </p:sp>
    </p:spTree>
    <p:extLst>
      <p:ext uri="{BB962C8B-B14F-4D97-AF65-F5344CB8AC3E}">
        <p14:creationId xmlns:p14="http://schemas.microsoft.com/office/powerpoint/2010/main" val="42602827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52674-A59A-4870-84A4-1B8EDB233F08}"/>
              </a:ext>
            </a:extLst>
          </p:cNvPr>
          <p:cNvSpPr>
            <a:spLocks noGrp="1"/>
          </p:cNvSpPr>
          <p:nvPr>
            <p:ph type="title"/>
          </p:nvPr>
        </p:nvSpPr>
        <p:spPr/>
        <p:txBody>
          <a:bodyPr/>
          <a:lstStyle/>
          <a:p>
            <a:r>
              <a:rPr lang="en-US" dirty="0"/>
              <a:t>Example Exercise: Accounting Cycle </a:t>
            </a:r>
            <a:r>
              <a:rPr lang="en-US" sz="2000" dirty="0"/>
              <a:t>(1 of 2)</a:t>
            </a:r>
          </a:p>
        </p:txBody>
      </p:sp>
      <p:sp>
        <p:nvSpPr>
          <p:cNvPr id="3" name="Text Placeholder 2">
            <a:extLst>
              <a:ext uri="{FF2B5EF4-FFF2-40B4-BE49-F238E27FC236}">
                <a16:creationId xmlns:a16="http://schemas.microsoft.com/office/drawing/2014/main" id="{5C39DCA3-5D78-43F5-A0A8-DA1388DF6087}"/>
              </a:ext>
            </a:extLst>
          </p:cNvPr>
          <p:cNvSpPr>
            <a:spLocks noGrp="1"/>
          </p:cNvSpPr>
          <p:nvPr>
            <p:ph type="body" sz="quarter" idx="17"/>
          </p:nvPr>
        </p:nvSpPr>
        <p:spPr/>
        <p:txBody>
          <a:bodyPr/>
          <a:lstStyle/>
          <a:p>
            <a:r>
              <a:rPr lang="en-US" dirty="0"/>
              <a:t>From the following list of steps in the accounting cycle, identify what two steps are missing:</a:t>
            </a:r>
          </a:p>
          <a:p>
            <a:pPr lvl="1"/>
            <a:r>
              <a:rPr lang="en-US" dirty="0"/>
              <a:t>Transactions are analyzed and recorded in the journal:</a:t>
            </a:r>
          </a:p>
          <a:p>
            <a:pPr lvl="1"/>
            <a:r>
              <a:rPr lang="en-US" dirty="0"/>
              <a:t>Transactions are posted to the ledger.</a:t>
            </a:r>
          </a:p>
          <a:p>
            <a:pPr lvl="1"/>
            <a:r>
              <a:rPr lang="en-US" dirty="0"/>
              <a:t>Adjustment data are assembled and analyzed.</a:t>
            </a:r>
          </a:p>
          <a:p>
            <a:pPr lvl="1"/>
            <a:r>
              <a:rPr lang="en-US" dirty="0"/>
              <a:t>An optional end-of-period spreadsheet is prepared.</a:t>
            </a:r>
          </a:p>
          <a:p>
            <a:pPr lvl="1"/>
            <a:r>
              <a:rPr lang="en-US" dirty="0"/>
              <a:t>Adjusting entries are journalized and posted to the ledger.</a:t>
            </a:r>
          </a:p>
          <a:p>
            <a:pPr lvl="1"/>
            <a:r>
              <a:rPr lang="en-US" dirty="0"/>
              <a:t>Financial statements are prepared.</a:t>
            </a:r>
          </a:p>
          <a:p>
            <a:pPr lvl="1"/>
            <a:r>
              <a:rPr lang="en-US" dirty="0"/>
              <a:t>Closing entries are journalized and posted to the ledger.</a:t>
            </a:r>
          </a:p>
          <a:p>
            <a:pPr lvl="1"/>
            <a:r>
              <a:rPr lang="en-US" dirty="0"/>
              <a:t>A post-closing trial balance is prepared.</a:t>
            </a:r>
          </a:p>
          <a:p>
            <a:endParaRPr lang="en-US" dirty="0"/>
          </a:p>
        </p:txBody>
      </p:sp>
    </p:spTree>
    <p:extLst>
      <p:ext uri="{BB962C8B-B14F-4D97-AF65-F5344CB8AC3E}">
        <p14:creationId xmlns:p14="http://schemas.microsoft.com/office/powerpoint/2010/main" val="3506532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52674-A59A-4870-84A4-1B8EDB233F08}"/>
              </a:ext>
            </a:extLst>
          </p:cNvPr>
          <p:cNvSpPr>
            <a:spLocks noGrp="1"/>
          </p:cNvSpPr>
          <p:nvPr>
            <p:ph type="title"/>
          </p:nvPr>
        </p:nvSpPr>
        <p:spPr/>
        <p:txBody>
          <a:bodyPr/>
          <a:lstStyle/>
          <a:p>
            <a:r>
              <a:rPr lang="en-US" dirty="0"/>
              <a:t>Example Exercise: Accounting Cycle </a:t>
            </a:r>
            <a:r>
              <a:rPr lang="en-US" sz="2000" dirty="0"/>
              <a:t>(2 of 2)</a:t>
            </a:r>
          </a:p>
        </p:txBody>
      </p:sp>
      <p:sp>
        <p:nvSpPr>
          <p:cNvPr id="3" name="Text Placeholder 2">
            <a:extLst>
              <a:ext uri="{FF2B5EF4-FFF2-40B4-BE49-F238E27FC236}">
                <a16:creationId xmlns:a16="http://schemas.microsoft.com/office/drawing/2014/main" id="{5C39DCA3-5D78-43F5-A0A8-DA1388DF6087}"/>
              </a:ext>
            </a:extLst>
          </p:cNvPr>
          <p:cNvSpPr>
            <a:spLocks noGrp="1"/>
          </p:cNvSpPr>
          <p:nvPr>
            <p:ph type="body" sz="quarter" idx="15"/>
          </p:nvPr>
        </p:nvSpPr>
        <p:spPr>
          <a:xfrm>
            <a:off x="743576" y="1676401"/>
            <a:ext cx="10711543" cy="672106"/>
          </a:xfrm>
        </p:spPr>
        <p:txBody>
          <a:bodyPr/>
          <a:lstStyle/>
          <a:p>
            <a:pPr marL="342900" indent="-342900">
              <a:buFont typeface="Arial" panose="020B0604020202020204" pitchFamily="34" charset="0"/>
              <a:buChar char="•"/>
            </a:pPr>
            <a:r>
              <a:rPr lang="en-US" sz="2400" dirty="0"/>
              <a:t>Following two steps are missing: </a:t>
            </a:r>
          </a:p>
        </p:txBody>
      </p:sp>
      <p:pic>
        <p:nvPicPr>
          <p:cNvPr id="6" name="Picture Placeholder 5" descr="Example Exercise Solution – Accounting Cycle&#10;&#10;The solution to the exercise is given as follows: The following two steps are missing: (1) the preparation of an unadjusted trial balance and (2) the preparation of the adjusted trial balance. The unadjusted trial balance should be prepared after step (b). The adjusted trial balance should be prepared after step (e).">
            <a:extLst>
              <a:ext uri="{FF2B5EF4-FFF2-40B4-BE49-F238E27FC236}">
                <a16:creationId xmlns:a16="http://schemas.microsoft.com/office/drawing/2014/main" id="{CC617802-022C-44D8-9B3C-1D954FA46FA7}"/>
              </a:ext>
            </a:extLst>
          </p:cNvPr>
          <p:cNvPicPr>
            <a:picLocks noGrp="1" noChangeAspect="1"/>
          </p:cNvPicPr>
          <p:nvPr>
            <p:ph type="pic" sz="quarter" idx="17"/>
          </p:nvPr>
        </p:nvPicPr>
        <p:blipFill rotWithShape="1">
          <a:blip r:embed="rId2"/>
          <a:srcRect t="-17323" b="-17323"/>
          <a:stretch/>
        </p:blipFill>
        <p:spPr>
          <a:xfrm>
            <a:off x="742950" y="2406633"/>
            <a:ext cx="10712450" cy="1035050"/>
          </a:xfrm>
        </p:spPr>
      </p:pic>
    </p:spTree>
    <p:extLst>
      <p:ext uri="{BB962C8B-B14F-4D97-AF65-F5344CB8AC3E}">
        <p14:creationId xmlns:p14="http://schemas.microsoft.com/office/powerpoint/2010/main" val="1076455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CAB0B9-5B4D-4AF2-B17D-7A3CC37E9963}"/>
              </a:ext>
            </a:extLst>
          </p:cNvPr>
          <p:cNvSpPr>
            <a:spLocks noGrp="1"/>
          </p:cNvSpPr>
          <p:nvPr>
            <p:ph type="title"/>
          </p:nvPr>
        </p:nvSpPr>
        <p:spPr/>
        <p:txBody>
          <a:bodyPr/>
          <a:lstStyle/>
          <a:p>
            <a:r>
              <a:rPr lang="en-US" dirty="0"/>
              <a:t>Accounting Cycle </a:t>
            </a:r>
            <a:r>
              <a:rPr lang="en-US" sz="2000" dirty="0"/>
              <a:t>(1 of 4)</a:t>
            </a:r>
          </a:p>
        </p:txBody>
      </p:sp>
      <p:pic>
        <p:nvPicPr>
          <p:cNvPr id="10" name="Picture Placeholder 9" descr="An illustration of the accounting cycle in graphic form, along with a list of the steps of the accounting cycle, is shown.&#10;&#10;In the first panel (Chapter 1), an image representing a funnel is shown in the center of the panel. The funnel is filled with images of dollar signs floating. Centered above the image of the funnel is the word Transactions. Centered below the funnel in large font are the words Accounting System. Below the words Accounting System, the words Accounting Equation are shown, with the accounting equation shown on the next line: Assets equals Liabilities plus Owner’s Equity. To the right of the panel, a box shaded lists: Accounting Cycle.&#10;The graphic is divided into four vertically stacked panels. Each panel is labeled Chapter 1, Chapter 2, Chapter 3, and Chapter 4 in the upper-left corner&#10;">
            <a:extLst>
              <a:ext uri="{FF2B5EF4-FFF2-40B4-BE49-F238E27FC236}">
                <a16:creationId xmlns:a16="http://schemas.microsoft.com/office/drawing/2014/main" id="{0A2CA975-7DA6-4A40-A045-4676545C304E}"/>
              </a:ext>
            </a:extLst>
          </p:cNvPr>
          <p:cNvPicPr>
            <a:picLocks noGrp="1" noChangeAspect="1"/>
          </p:cNvPicPr>
          <p:nvPr>
            <p:ph type="pic" sz="quarter" idx="10"/>
          </p:nvPr>
        </p:nvPicPr>
        <p:blipFill rotWithShape="1">
          <a:blip r:embed="rId2"/>
          <a:srcRect l="10629" t="589" b="950"/>
          <a:stretch/>
        </p:blipFill>
        <p:spPr>
          <a:xfrm>
            <a:off x="870907" y="1882021"/>
            <a:ext cx="10856089" cy="2796414"/>
          </a:xfrm>
        </p:spPr>
      </p:pic>
    </p:spTree>
    <p:extLst>
      <p:ext uri="{BB962C8B-B14F-4D97-AF65-F5344CB8AC3E}">
        <p14:creationId xmlns:p14="http://schemas.microsoft.com/office/powerpoint/2010/main" val="38989552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62C0FC-967E-465B-A4A0-5C0C43A7703E}"/>
              </a:ext>
            </a:extLst>
          </p:cNvPr>
          <p:cNvSpPr>
            <a:spLocks noGrp="1"/>
          </p:cNvSpPr>
          <p:nvPr>
            <p:ph type="title"/>
          </p:nvPr>
        </p:nvSpPr>
        <p:spPr/>
        <p:txBody>
          <a:bodyPr/>
          <a:lstStyle/>
          <a:p>
            <a:r>
              <a:rPr lang="en-US" dirty="0"/>
              <a:t>Flow of Accounting Information </a:t>
            </a:r>
            <a:r>
              <a:rPr lang="en-US" sz="2000" dirty="0"/>
              <a:t>(1 of 5)</a:t>
            </a:r>
          </a:p>
        </p:txBody>
      </p:sp>
      <p:pic>
        <p:nvPicPr>
          <p:cNvPr id="113" name="Picture Placeholder 112" descr="Flow of Accounting Information (slide 1 of 5)&#10;&#10;Part of a sample end-of-period spreadsheet is shown. The title End-of-Period Spreadsheet (Work Sheet) appears at the top. The end-of-period spreadsheet shows a sampling of four columns and three rows.&#10; The Accounts column appears shaded in white as the first of four columns in the end-of-period spreadsheet.&#10;The Unadjusted Trial Balance column appears shaded in white as the second of four columns in the end-of-period spreadsheet.&#10;The Adjustments column appears shaded in light blue as the third of four columns in the end-of-period spreadsheet.&#10;The Adjusted Trial Balance column appears shaded in light blue as the fourth column in the end-of-period spreadsheet.&#10;The heading of the Unadjusted Trial Balance column appears in dark blue text.&#10;The heading of the Adjustments column appears in dark blue text.&#10;The heading of the Adjusted Trial Balance column appears in dark blue text.&#10;The Unadjusted Trial Balance column, Adjustments column, and Adjusted Trial Balance column are further subdivided into two columns, Debit and Credit. These headings appear in dark blue text.&#10;A dark blue upside-down triangle appears below the Accounts column and the Unadjusted Trial Balance column.&#10;The heading of the Accounts column appears in dark blue text.">
            <a:extLst>
              <a:ext uri="{FF2B5EF4-FFF2-40B4-BE49-F238E27FC236}">
                <a16:creationId xmlns:a16="http://schemas.microsoft.com/office/drawing/2014/main" id="{9CF38940-3C16-485A-8267-C7B49D519E46}"/>
              </a:ext>
            </a:extLst>
          </p:cNvPr>
          <p:cNvPicPr>
            <a:picLocks noGrp="1" noChangeAspect="1"/>
          </p:cNvPicPr>
          <p:nvPr>
            <p:ph type="pic" sz="quarter" idx="17"/>
          </p:nvPr>
        </p:nvPicPr>
        <p:blipFill rotWithShape="1">
          <a:blip r:embed="rId2"/>
          <a:srcRect t="2025" b="151"/>
          <a:stretch/>
        </p:blipFill>
        <p:spPr>
          <a:xfrm>
            <a:off x="2075590" y="1198958"/>
            <a:ext cx="8048423" cy="3177385"/>
          </a:xfrm>
        </p:spPr>
      </p:pic>
      <p:sp>
        <p:nvSpPr>
          <p:cNvPr id="9" name="Text Placeholder 8">
            <a:extLst>
              <a:ext uri="{FF2B5EF4-FFF2-40B4-BE49-F238E27FC236}">
                <a16:creationId xmlns:a16="http://schemas.microsoft.com/office/drawing/2014/main" id="{6AEFB220-3D35-49B1-AC04-6FEABD489E6C}"/>
              </a:ext>
            </a:extLst>
          </p:cNvPr>
          <p:cNvSpPr>
            <a:spLocks noGrp="1"/>
          </p:cNvSpPr>
          <p:nvPr>
            <p:ph type="body" sz="quarter" idx="18"/>
          </p:nvPr>
        </p:nvSpPr>
        <p:spPr>
          <a:xfrm>
            <a:off x="743576" y="4538070"/>
            <a:ext cx="10711543" cy="1329329"/>
          </a:xfrm>
        </p:spPr>
        <p:txBody>
          <a:bodyPr/>
          <a:lstStyle/>
          <a:p>
            <a:r>
              <a:rPr lang="en-US" dirty="0"/>
              <a:t>Account balances are listed in the Unadjusted Trial Balance columns using the ending balances found in the general ledger.</a:t>
            </a:r>
          </a:p>
          <a:p>
            <a:endParaRPr lang="en-US" dirty="0"/>
          </a:p>
        </p:txBody>
      </p:sp>
    </p:spTree>
    <p:extLst>
      <p:ext uri="{BB962C8B-B14F-4D97-AF65-F5344CB8AC3E}">
        <p14:creationId xmlns:p14="http://schemas.microsoft.com/office/powerpoint/2010/main" val="31893107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AED5-8E69-413C-A949-2B2AF697AB2C}"/>
              </a:ext>
            </a:extLst>
          </p:cNvPr>
          <p:cNvSpPr>
            <a:spLocks noGrp="1"/>
          </p:cNvSpPr>
          <p:nvPr>
            <p:ph type="title"/>
          </p:nvPr>
        </p:nvSpPr>
        <p:spPr/>
        <p:txBody>
          <a:bodyPr/>
          <a:lstStyle/>
          <a:p>
            <a:r>
              <a:rPr lang="en-US" dirty="0"/>
              <a:t>Accounting Cycle </a:t>
            </a:r>
            <a:r>
              <a:rPr lang="en-US" sz="2000" dirty="0"/>
              <a:t>(2 of 4)</a:t>
            </a:r>
            <a:endParaRPr lang="en-US" dirty="0"/>
          </a:p>
        </p:txBody>
      </p:sp>
      <p:pic>
        <p:nvPicPr>
          <p:cNvPr id="12" name="Picture Placeholder 11" descr="Next, from Chapter 2, an illustration of a T account is shown. On the title line of the T account, Account appears in bold type. The word Debits is shown as a debit in the T account, and the word Credits is shown as a credit in the T account. Below the T account is an illustration of the rules of debit and credit and the normal balances of the various types of accounts is shown. To the right of the panel, a box shaded lists: Step 1. Transactions are analyzed and recorded in the journal.&#10;First, the accounting equation appears in bold capital letters in three columns: Assets = Liabilities + Owner’s Equity. &#10;&#10;Under Assets in the accounting equation, a T account is shown. On the title line of the T account, Asset Accounts appears in bold type. On the left, in the Debit column of the Asset Accounts T account, Debit for increases (+) is written. On the right, in the Credit column of the Asset Accounts T account, Credit for decreases (–) is written. A horizontal line appears under these and runs through both columns of the Asset Accounts T account. In the Debit column of the Asset Accounts T account, under the horizontal line, Balance is written and underlined with a double rule, and the column is shaded in light blue. &#10;&#10;Under Liabilities in the accounting equation, a T account is shown. On the title line of the T account, Liability Accounts appears in bold type. On the left, in the Debit column of the Liability Accounts T account, Debit for decreases (–) is written. On the right, in the Credit column of the Liability Accounts T account, Credit for increases (+) is written. A horizontal line appears under these and runs through both columns of the Liability Accounts T account. In the Credit column of the Liability Accounts T account, under the horizontal line, Balance is written and underlined with a double rule, and the column is shaded in light blue. &#10;&#10;Under Owner’s Equity in the accounting equation, a T account is shown. On the title line of the T account, Owner’s Capital Account appears in bold type. On the left, in the Debit column of the Owner’s Capital Account T account, Debit for decreases (–) is written. On the right, in the Credit column of the Owner’s Capital Account T account, Credit for increases (+) is written. A horizontal line appears under these and runs through both columns of the Liability Accounts T account. In the Credit column of the Liability Accounts T account, under the horizontal line, Balance is written and underlined with a double rule, and the column is shaded in light blue. &#10;&#10;Below the Owner’s Capital Account T account is a bracket that points to the center of the Owner’s Capital T Account. &#10;&#10;Below the bracket on the title line of the T account on the left, Owner’s Drawing Account appears in bold type. On the left, in the Debit column of the Owner’s Drawing Account T account, Debit for increases (+) is written. On the right, in the Credit column of the Owner’s Drawing Account T account, Credit for decreases (–) is written. A horizontal line appears under these and runs through both columns of the Owner’s Drawing Account T account. In the Debit column of the Owner’s Drawing Account T account, under the horizontal line, Balance is written and underlined with a double rule, and the column is shaded in light blue. &#10;&#10;On the first line of the T account on the right, Income Statement Accounts appears in bold type. Under that on the title line of the T account are the words Revenue Accounts in bold type. On the left, in the Debit column of the Revenue Accounts T account, Debit for decreases (–) is written. On the right, in the Credit column of the Revenue Accounts T account, Credit for increases (+) is written. A horizontal line appears under these and runs through both columns of the Revenue Accounts T account. In the Credit column of the Revenue Accounts T account, under the horizontal line, Balance is written and underlined with a double rule, and the column is shaded in light blue. &#10;&#10;Below this T account is another T account. On the title line of the T account, – Expense Accounts is written in bold type. On the left, in the Debit column of the – Expense Accounts T account, Debit for increases (+) is written. On the right, in the Credit column of the – Expense Accounts T account, Credit for decreases (–) is written. A horizontal line appears under these and runs through both columns of the – Expense Accounts T account. In the Debit column of the – Expense Accounts T account, under the horizontal line, Balance is written and underlined with a double rule, and the column is shaded in light blue. To the right of the panel, a box shaded lists: Step 2. Transactions are posted to the ledger.&#10;&#10;&#10;A large, white bracket sits horizontally below the T accounts. Below the bracket on the first line are the words Unadjusted Trial Balance. Below that are the words Total Debit Balances = Total Credit Balances. To the right of the panel, a box shaded lists: Step 3. An unadjusted trial balance is prepared.&#10;">
            <a:extLst>
              <a:ext uri="{FF2B5EF4-FFF2-40B4-BE49-F238E27FC236}">
                <a16:creationId xmlns:a16="http://schemas.microsoft.com/office/drawing/2014/main" id="{54EE3158-6148-41C3-8D93-2C57A4632951}"/>
              </a:ext>
            </a:extLst>
          </p:cNvPr>
          <p:cNvPicPr>
            <a:picLocks noGrp="1" noChangeAspect="1"/>
          </p:cNvPicPr>
          <p:nvPr>
            <p:ph type="pic" sz="quarter" idx="10"/>
          </p:nvPr>
        </p:nvPicPr>
        <p:blipFill rotWithShape="1">
          <a:blip r:embed="rId2"/>
          <a:srcRect t="543" b="573"/>
          <a:stretch/>
        </p:blipFill>
        <p:spPr>
          <a:xfrm>
            <a:off x="1984909" y="1147291"/>
            <a:ext cx="8214562" cy="4766626"/>
          </a:xfrm>
        </p:spPr>
      </p:pic>
    </p:spTree>
    <p:extLst>
      <p:ext uri="{BB962C8B-B14F-4D97-AF65-F5344CB8AC3E}">
        <p14:creationId xmlns:p14="http://schemas.microsoft.com/office/powerpoint/2010/main" val="34669535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AED5-8E69-413C-A949-2B2AF697AB2C}"/>
              </a:ext>
            </a:extLst>
          </p:cNvPr>
          <p:cNvSpPr>
            <a:spLocks noGrp="1"/>
          </p:cNvSpPr>
          <p:nvPr>
            <p:ph type="title"/>
          </p:nvPr>
        </p:nvSpPr>
        <p:spPr/>
        <p:txBody>
          <a:bodyPr/>
          <a:lstStyle/>
          <a:p>
            <a:r>
              <a:rPr lang="en-US" dirty="0"/>
              <a:t>Accounting Cycle </a:t>
            </a:r>
            <a:r>
              <a:rPr lang="en-US" sz="2000" dirty="0"/>
              <a:t>(3 of 4)</a:t>
            </a:r>
            <a:endParaRPr lang="en-US" dirty="0"/>
          </a:p>
        </p:txBody>
      </p:sp>
      <p:pic>
        <p:nvPicPr>
          <p:cNvPr id="8" name="Picture Placeholder 7" descr="In the third panel (Chapter 3), the words Adjusting Entries are shown in large font and centered at the top. To the right of this heading, a box shaded lists the fourth step of the accounting cycle: Step 4. Adjustment data are assembled and analyzed. Below the Adjusting Entries heading, a T account is shown on the left side of the panel. On the title line of the T account, Unadjusted Accounts appears in bold type. On the left, in the debit column of the Unadjusted Accounts T account, the amount X is shown. On the right, in the credit column of the Unadjusted Accounts T account, the amount X is shown. Below the T account, a horizontal bracket is shown. Below the bracket are the words Unadjusted Trial Balance. On the next line, the following equation is shown: Total Debit Balances equals Total Credit Balances. An arrow pointing to the right is shown to the right of the Unadjusted Accounts title of the T account. To the right of the arrow, the words Adjusting Journal Entries are shown. Below this, the following are listed on separate lines: Accrued Revenues, Accrued Expenses, Unearned Revenues, Prepaid Expenses, and Depreciation.  An arrow pointing to the right is shown to the right of the words Adjusting Journal Entries. To the right of the arrow, a T account is shown. On the title line of the T account, Adjusted Accounts appears in bold type. To the left of the debit column, the words Unadj. Balances are shown. The amount X is shown on this line in both the debit and credit columns. On the next line, the word Adjustments is shown to the left of the debit column. The amount X is shown on this line in both the debit and credit columns. A single rule appears below the amount X in both columns. On the next line, the words Adj. Balances are shown to the left of the debit column. The amount X is shown on this line in both the debit and credit columns. A double rule appears below the amount X in both columns. To the right of the T account, a box shaded lists the fifth step of the accounting cycle: Step 5. An optional end-of-period spreadsheet is prepared.&#10;&#10;A bracket is shown below the Adjusted Accounts T account. Below the bracket, the words Adjusted Trial Balance are shown in large font. On the next line, the following equation is shown: Total Debit Balances equals Total Credit Balances. To the right of these lines, a box shaded is shown outside the panel and lists the sixth step of the accounting cycle: Step 6. Adjusting entries are journalized and posted to the ledger. Below this, in between the third and fourth panels, a box shaded is shown outside the panel and lists the seventh step of the accounting cycle: Step 7. An adjusted trial balance is prepared.&#10;">
            <a:extLst>
              <a:ext uri="{FF2B5EF4-FFF2-40B4-BE49-F238E27FC236}">
                <a16:creationId xmlns:a16="http://schemas.microsoft.com/office/drawing/2014/main" id="{BBE5EFAB-5386-4AB3-855F-1D5ACECFDA05}"/>
              </a:ext>
            </a:extLst>
          </p:cNvPr>
          <p:cNvPicPr>
            <a:picLocks noGrp="1" noChangeAspect="1"/>
          </p:cNvPicPr>
          <p:nvPr>
            <p:ph type="pic" sz="quarter" idx="10"/>
          </p:nvPr>
        </p:nvPicPr>
        <p:blipFill rotWithShape="1">
          <a:blip r:embed="rId2"/>
          <a:srcRect t="706" b="282"/>
          <a:stretch/>
        </p:blipFill>
        <p:spPr>
          <a:xfrm>
            <a:off x="791173" y="1161146"/>
            <a:ext cx="10718147" cy="4673599"/>
          </a:xfrm>
        </p:spPr>
      </p:pic>
    </p:spTree>
    <p:extLst>
      <p:ext uri="{BB962C8B-B14F-4D97-AF65-F5344CB8AC3E}">
        <p14:creationId xmlns:p14="http://schemas.microsoft.com/office/powerpoint/2010/main" val="14217441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3AED5-8E69-413C-A949-2B2AF697AB2C}"/>
              </a:ext>
            </a:extLst>
          </p:cNvPr>
          <p:cNvSpPr>
            <a:spLocks noGrp="1"/>
          </p:cNvSpPr>
          <p:nvPr>
            <p:ph type="title"/>
          </p:nvPr>
        </p:nvSpPr>
        <p:spPr/>
        <p:txBody>
          <a:bodyPr/>
          <a:lstStyle/>
          <a:p>
            <a:r>
              <a:rPr lang="en-US" dirty="0"/>
              <a:t>Accounting Cycle </a:t>
            </a:r>
            <a:r>
              <a:rPr lang="en-US" sz="2000" dirty="0"/>
              <a:t>(4 of 4)</a:t>
            </a:r>
            <a:endParaRPr lang="en-US" dirty="0"/>
          </a:p>
        </p:txBody>
      </p:sp>
      <p:pic>
        <p:nvPicPr>
          <p:cNvPr id="4" name="Picture Placeholder 3" descr="In the fourth panel (Chapter 4), a T account is shown and centered at the top. On the title line of the T account, Adjusted Accounts appears in bold type. On the left, in the debit column of the Adjusted Accounts T account, the amount X is shown. On the right, in the credit column of the Adjusted Accounts T account, the amount X is shown. Below the T account, a horizontal bracket is shown. Below the bracket are the words Adjusted Balances. Below this, an arrow pointing downward is shown. Below the arrow are the words Financial Statements shown in large font. On the next line, a listing of the following financial statements is shown from left to right: Income Statement, Statement of Owner’s Equity, and Balance Sheet. To the right of the Financial Statements heading and listing of financial statements, a box shaded is shown outside the panel and lists the eighth step of the accounting cycle: Step 8. Financial statements are prepared.&#10;&#10;Below the listing of financial statements, the words Closing Entries are shown in large font. Below the heading, a T account is shown on the left side of the panel. On the title line of the T account, Adjusted Accounts appears in bold type. On the left, in the debit column of the Adjusted Accounts T account, the amount X is shown. On the right, in the credit column of the Adjusted Accounts T account, the amount X is shown. Below the T account, a horizontal bracket is shown. Below the bracket are the words Adjusted Balances. On the next line, the following equation is shown: Total Debit Balances equals Total Credit Balances. An arrow pointing to the right is shown to the right of the Adjusted Accounts title of the T account. To the right of the arrow, the words Closing Journal Entries are shown. To the right of the words Closing Journal Entries, two vertically stacked T accounts are shown. On the title line of the first T account, Income Statement and Drawing Accounts appears in bold type. On the left, in the debit column of the Income Statement and Drawing Accounts T account, the amount 0 is shown. On the right, in the credit column of the Income Statement and Drawing Accounts T account, the amount 0 is shown. Below the T account, a horizontal bracket is shown. Below the bracket are the words Zero Balances. Below this, the second T account is shown. On the title line of the second T account, Balance Sheet Accounts appears in bold type. On the left, in the debit column of the Balance Sheet Accounts T account, the amount X is shown. On the right, in the credit column of the Balance Sheet Accounts T account, the amount X is shown. To the right of the T accounts, a box shaded is shown outside the panel and lists the ninth step of the accounting cycle: Step 9. Closing entries are journalized and posted to the ledger.&#10;&#10;Below the Balance Sheet Accounts T account, a horizontal bracket is shown. Below the bracket are the words Post-Closing Trial Balance in large font. On the next line, the following equation is shown: Total Debit Balances equals Total Credit Balances. To the right of this line, a box shaded is shown outside the panel and lists the tenth step of the accounting cycle: Step 10. A post-closing trial balance is prepared.&#10;">
            <a:extLst>
              <a:ext uri="{FF2B5EF4-FFF2-40B4-BE49-F238E27FC236}">
                <a16:creationId xmlns:a16="http://schemas.microsoft.com/office/drawing/2014/main" id="{294C605F-AED1-4702-A8F0-16CE87DF5345}"/>
              </a:ext>
            </a:extLst>
          </p:cNvPr>
          <p:cNvPicPr>
            <a:picLocks noGrp="1" noChangeAspect="1"/>
          </p:cNvPicPr>
          <p:nvPr>
            <p:ph type="pic" sz="quarter" idx="10"/>
          </p:nvPr>
        </p:nvPicPr>
        <p:blipFill rotWithShape="1">
          <a:blip r:embed="rId2"/>
          <a:srcRect t="-600" b="-193"/>
          <a:stretch/>
        </p:blipFill>
        <p:spPr>
          <a:xfrm>
            <a:off x="1618914" y="1221242"/>
            <a:ext cx="8946553" cy="4858206"/>
          </a:xfrm>
        </p:spPr>
      </p:pic>
    </p:spTree>
    <p:extLst>
      <p:ext uri="{BB962C8B-B14F-4D97-AF65-F5344CB8AC3E}">
        <p14:creationId xmlns:p14="http://schemas.microsoft.com/office/powerpoint/2010/main" val="37920191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83AB04E-D4D1-43B1-9D93-B8375EA8D40F}"/>
              </a:ext>
            </a:extLst>
          </p:cNvPr>
          <p:cNvSpPr>
            <a:spLocks noGrp="1"/>
          </p:cNvSpPr>
          <p:nvPr>
            <p:ph type="title"/>
          </p:nvPr>
        </p:nvSpPr>
        <p:spPr/>
        <p:txBody>
          <a:bodyPr/>
          <a:lstStyle/>
          <a:p>
            <a:r>
              <a:rPr lang="en-US" dirty="0"/>
              <a:t>Illustration of the Accounting Cycle </a:t>
            </a:r>
            <a:r>
              <a:rPr lang="en-US" sz="2000" dirty="0"/>
              <a:t>(1 of 2)</a:t>
            </a:r>
          </a:p>
        </p:txBody>
      </p:sp>
      <p:sp>
        <p:nvSpPr>
          <p:cNvPr id="7" name="Text Placeholder 6">
            <a:extLst>
              <a:ext uri="{FF2B5EF4-FFF2-40B4-BE49-F238E27FC236}">
                <a16:creationId xmlns:a16="http://schemas.microsoft.com/office/drawing/2014/main" id="{5CFF6236-45B6-4E10-BE8E-45EBA31E0643}"/>
              </a:ext>
            </a:extLst>
          </p:cNvPr>
          <p:cNvSpPr>
            <a:spLocks noGrp="1"/>
          </p:cNvSpPr>
          <p:nvPr>
            <p:ph type="body" sz="quarter" idx="17"/>
          </p:nvPr>
        </p:nvSpPr>
        <p:spPr/>
        <p:txBody>
          <a:bodyPr>
            <a:noAutofit/>
          </a:bodyPr>
          <a:lstStyle/>
          <a:p>
            <a:r>
              <a:rPr lang="en-US" dirty="0"/>
              <a:t>The following slides will provide an illustration of the accounting cycle for Kelly Consulting.</a:t>
            </a:r>
          </a:p>
          <a:p>
            <a:pPr lvl="1">
              <a:lnSpc>
                <a:spcPct val="110000"/>
              </a:lnSpc>
            </a:pPr>
            <a:r>
              <a:rPr lang="en-US" dirty="0"/>
              <a:t>Chart of Accounts</a:t>
            </a:r>
          </a:p>
          <a:p>
            <a:pPr lvl="1">
              <a:lnSpc>
                <a:spcPct val="110000"/>
              </a:lnSpc>
            </a:pPr>
            <a:r>
              <a:rPr lang="en-US" dirty="0"/>
              <a:t>Journal Entries</a:t>
            </a:r>
          </a:p>
          <a:p>
            <a:pPr lvl="1">
              <a:lnSpc>
                <a:spcPct val="110000"/>
              </a:lnSpc>
            </a:pPr>
            <a:r>
              <a:rPr lang="en-US" dirty="0"/>
              <a:t>Unadjusted Trial Balance</a:t>
            </a:r>
          </a:p>
          <a:p>
            <a:pPr lvl="1">
              <a:lnSpc>
                <a:spcPct val="110000"/>
              </a:lnSpc>
            </a:pPr>
            <a:r>
              <a:rPr lang="en-US" dirty="0"/>
              <a:t>End-of-Period Spreadsheet</a:t>
            </a:r>
          </a:p>
          <a:p>
            <a:pPr lvl="1">
              <a:lnSpc>
                <a:spcPct val="110000"/>
              </a:lnSpc>
            </a:pPr>
            <a:r>
              <a:rPr lang="en-US" dirty="0"/>
              <a:t>Adjusting Entries</a:t>
            </a:r>
          </a:p>
          <a:p>
            <a:pPr lvl="1">
              <a:lnSpc>
                <a:spcPct val="110000"/>
              </a:lnSpc>
            </a:pPr>
            <a:r>
              <a:rPr lang="en-US" dirty="0"/>
              <a:t>Adjusted Trial Balance</a:t>
            </a:r>
          </a:p>
          <a:p>
            <a:endParaRPr lang="en-US" dirty="0"/>
          </a:p>
        </p:txBody>
      </p:sp>
    </p:spTree>
    <p:extLst>
      <p:ext uri="{BB962C8B-B14F-4D97-AF65-F5344CB8AC3E}">
        <p14:creationId xmlns:p14="http://schemas.microsoft.com/office/powerpoint/2010/main" val="361624592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E1331-C0C7-4514-8A17-C4F1C7EFF0C3}"/>
              </a:ext>
            </a:extLst>
          </p:cNvPr>
          <p:cNvSpPr>
            <a:spLocks noGrp="1"/>
          </p:cNvSpPr>
          <p:nvPr>
            <p:ph type="title"/>
          </p:nvPr>
        </p:nvSpPr>
        <p:spPr/>
        <p:txBody>
          <a:bodyPr/>
          <a:lstStyle/>
          <a:p>
            <a:r>
              <a:rPr lang="en-US" dirty="0"/>
              <a:t>Illustration of the Accounting Cycle </a:t>
            </a:r>
            <a:r>
              <a:rPr lang="en-US" sz="2000" dirty="0"/>
              <a:t>(2 of 2)</a:t>
            </a:r>
            <a:endParaRPr lang="en-US" dirty="0"/>
          </a:p>
        </p:txBody>
      </p:sp>
      <p:sp>
        <p:nvSpPr>
          <p:cNvPr id="3" name="Text Placeholder 2">
            <a:extLst>
              <a:ext uri="{FF2B5EF4-FFF2-40B4-BE49-F238E27FC236}">
                <a16:creationId xmlns:a16="http://schemas.microsoft.com/office/drawing/2014/main" id="{9D3F1706-435F-4926-86CA-0C3DF47C83DE}"/>
              </a:ext>
            </a:extLst>
          </p:cNvPr>
          <p:cNvSpPr>
            <a:spLocks noGrp="1"/>
          </p:cNvSpPr>
          <p:nvPr>
            <p:ph type="body" sz="quarter" idx="17"/>
          </p:nvPr>
        </p:nvSpPr>
        <p:spPr/>
        <p:txBody>
          <a:bodyPr/>
          <a:lstStyle/>
          <a:p>
            <a:pPr lvl="1">
              <a:lnSpc>
                <a:spcPct val="110000"/>
              </a:lnSpc>
            </a:pPr>
            <a:r>
              <a:rPr lang="en-US" dirty="0"/>
              <a:t>Financial Statements</a:t>
            </a:r>
          </a:p>
          <a:p>
            <a:pPr lvl="1">
              <a:lnSpc>
                <a:spcPct val="110000"/>
              </a:lnSpc>
            </a:pPr>
            <a:r>
              <a:rPr lang="en-US" dirty="0"/>
              <a:t>Closing Entries</a:t>
            </a:r>
          </a:p>
          <a:p>
            <a:pPr lvl="1">
              <a:lnSpc>
                <a:spcPct val="110000"/>
              </a:lnSpc>
            </a:pPr>
            <a:r>
              <a:rPr lang="en-US" dirty="0"/>
              <a:t>Post-Closing Trial Balance</a:t>
            </a:r>
          </a:p>
          <a:p>
            <a:pPr lvl="1">
              <a:lnSpc>
                <a:spcPct val="110000"/>
              </a:lnSpc>
            </a:pPr>
            <a:r>
              <a:rPr lang="en-US" dirty="0"/>
              <a:t>Ledger</a:t>
            </a:r>
          </a:p>
          <a:p>
            <a:endParaRPr lang="en-US" dirty="0"/>
          </a:p>
        </p:txBody>
      </p:sp>
    </p:spTree>
    <p:extLst>
      <p:ext uri="{BB962C8B-B14F-4D97-AF65-F5344CB8AC3E}">
        <p14:creationId xmlns:p14="http://schemas.microsoft.com/office/powerpoint/2010/main" val="1906573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27F2FA-2282-4823-B670-C758EC17CA60}"/>
              </a:ext>
            </a:extLst>
          </p:cNvPr>
          <p:cNvSpPr>
            <a:spLocks noGrp="1"/>
          </p:cNvSpPr>
          <p:nvPr>
            <p:ph type="title"/>
          </p:nvPr>
        </p:nvSpPr>
        <p:spPr/>
        <p:txBody>
          <a:bodyPr/>
          <a:lstStyle/>
          <a:p>
            <a:r>
              <a:rPr lang="en-US" dirty="0"/>
              <a:t>Chart of Accounts for Kelly Consulting</a:t>
            </a:r>
          </a:p>
        </p:txBody>
      </p:sp>
      <p:pic>
        <p:nvPicPr>
          <p:cNvPr id="7" name="Picture Placeholder 6" descr="Chart of Accounts for Kelly Consulting&#10;&#10;A chart of accounts for Kelly Consulting is shown. The following account numbers and names are shown in the left-hand column: 11 Cash; 12 Accounts Receivable; 14 Supplies; 15 Prepaid Rent; 16 Prepaid Insurance; 18 Office Equipment; 19 Accumulated Depreciation; 21 Accounts Payable; 22 Salaries Payable; and 23 Unearned Fees. The following account numbers and names are shown in the right-hand column: 31 Kelly Pitney, Capital; 32 Kelly Pitney, Drawing; 41 Fees Earned; 51 Salary Expense; 52 Rent Expense; 53 Supplies Expense; 54 Depreciation Expense; 55 Insurance Expense; and 59 Miscellaneous Expense.">
            <a:extLst>
              <a:ext uri="{FF2B5EF4-FFF2-40B4-BE49-F238E27FC236}">
                <a16:creationId xmlns:a16="http://schemas.microsoft.com/office/drawing/2014/main" id="{844CF6B3-FD23-4777-8245-93E0732CF597}"/>
              </a:ext>
            </a:extLst>
          </p:cNvPr>
          <p:cNvPicPr>
            <a:picLocks noGrp="1" noChangeAspect="1"/>
          </p:cNvPicPr>
          <p:nvPr>
            <p:ph type="pic" sz="quarter" idx="10"/>
          </p:nvPr>
        </p:nvPicPr>
        <p:blipFill rotWithShape="1">
          <a:blip r:embed="rId2"/>
          <a:srcRect t="158" b="409"/>
          <a:stretch/>
        </p:blipFill>
        <p:spPr>
          <a:xfrm>
            <a:off x="733117" y="1959430"/>
            <a:ext cx="10718147" cy="3570514"/>
          </a:xfrm>
        </p:spPr>
      </p:pic>
    </p:spTree>
    <p:extLst>
      <p:ext uri="{BB962C8B-B14F-4D97-AF65-F5344CB8AC3E}">
        <p14:creationId xmlns:p14="http://schemas.microsoft.com/office/powerpoint/2010/main" val="15682334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21BF9-FC46-4EA9-85E6-7822E42DA4BC}"/>
              </a:ext>
            </a:extLst>
          </p:cNvPr>
          <p:cNvSpPr>
            <a:spLocks noGrp="1"/>
          </p:cNvSpPr>
          <p:nvPr>
            <p:ph type="title"/>
          </p:nvPr>
        </p:nvSpPr>
        <p:spPr/>
        <p:txBody>
          <a:bodyPr/>
          <a:lstStyle/>
          <a:p>
            <a:r>
              <a:rPr lang="en-US" dirty="0"/>
              <a:t>Journal Entries for April, Kelly Consulting</a:t>
            </a:r>
            <a:br>
              <a:rPr lang="en-US" dirty="0"/>
            </a:br>
            <a:r>
              <a:rPr lang="en-US" sz="2000" dirty="0"/>
              <a:t>(1 of 3)</a:t>
            </a:r>
          </a:p>
        </p:txBody>
      </p:sp>
      <p:pic>
        <p:nvPicPr>
          <p:cNvPr id="6" name="Picture Placeholder 5" descr="The journal entries for Kelly Consulting for April 2 0 Y 5 are shown on Page 1 of a journal form. &#10;&#10;In the first entry, April 1 is the date indicated. Cash is debited with 11 shown in the Post. Ref. column and 13,100 shown in the Debit column. Accounts Receivable is debited with 12 shown in the Post. Ref. column and 3,000 shown in the Debit column. Supplies is debited with 14 shown in the Post. Ref. column and 1,400 shown in the Debit column. Office Equipment is debited with 18 shown in the Post. Ref. column and 12,500 shown in the Debit column. Kelly Pitney, Capital is credited with 31 shown in the Post. Ref. column and 30,000 shown in the Credit column.&#10;&#10;In the second entry, April 1 is the date indicated. Prepaid Rent is debited with 15 shown in the Post. Ref. column and 4,800 shown in the Debit column. Cash is credited with 11 shown in the Post. Ref. column and 4,800 shown in the Credit column.&#10;&#10;In the third entry, April 2 is the date indicated. Prepaid Insurance is debited with 16 shown in the Post. Ref. column and 1,800 shown in the Debit column. Cash is credited with 11 shown in the Post. Ref. column and 1,800 shown in the Credit column.&#10;&#10;In the fourth entry, April 4 is the date indicated. Cash is debited with 11 shown in the Post. Ref. column and 5,000 shown in the Debit column. Unearned Fees is credited with 23 shown in the Post. Ref. column and 5,000 shown in the Credit column.&#10;&#10;In the fifth entry, April 5 is the date indicated. Office Equipment is debited with 18 shown in the Post. Ref. column and 2,000 shown in the Debit column. Accounts Payable is credited with 21 shown in the Post. Ref. column and 2,000 shown in the Credit column.&#10;&#10;In the sixth entry, April 6 is the date indicated. Cash is debited with 11 shown in the Post. Ref. column and 1,800 shown in the Debit column. Accounts Receivable is credited with 12 shown in the Post. Ref. column and 1,800 shown in the Credit column.&#10;&#10;In the seventh entry, April 10 is the date indicated. Miscellaneous Expense is debited with 59 shown in the Post. Ref. column and 120 shown in the Debit column. Cash is credited with 11 shown in the Post. Ref. column and 120 shown in the Credit column.&#10;&#10;In the eighth entry, April 12 is the date indicated. Accounts Payable is debited with 21 shown in the Post. Ref. column and 1,200 shown in the Debit column. Cash is credited with 11 shown in the Post. Ref. column and 1,200 shown in the Credit column.&#10;&#10;In the ninth entry, April 12 is the date indicated. Accounts Receivable is debited with 12 shown in the Post. Ref. column and 4,200 shown in the Debit column. Fees Earned are credited with 41 shown in the Post. Ref. column and 4,200 shown in the Credit column.&#10;&#10;In the tenth entry, April 14 is the date indicated. Salary Expense is debited with 51 shown in the Post. Ref. column and 750 shown in the Debit column. Cash is credited with 11 shown in the Post. Ref. column and 750 shown in the Credit column.&#10;">
            <a:extLst>
              <a:ext uri="{FF2B5EF4-FFF2-40B4-BE49-F238E27FC236}">
                <a16:creationId xmlns:a16="http://schemas.microsoft.com/office/drawing/2014/main" id="{E00A9811-E9CD-4425-8CCC-7097D4F049D2}"/>
              </a:ext>
            </a:extLst>
          </p:cNvPr>
          <p:cNvPicPr>
            <a:picLocks noGrp="1" noChangeAspect="1"/>
          </p:cNvPicPr>
          <p:nvPr>
            <p:ph type="pic" sz="quarter" idx="10"/>
          </p:nvPr>
        </p:nvPicPr>
        <p:blipFill rotWithShape="1">
          <a:blip r:embed="rId2"/>
          <a:srcRect l="220" r="849"/>
          <a:stretch/>
        </p:blipFill>
        <p:spPr>
          <a:xfrm>
            <a:off x="3588373" y="1319167"/>
            <a:ext cx="4979397" cy="4779361"/>
          </a:xfrm>
        </p:spPr>
      </p:pic>
    </p:spTree>
    <p:extLst>
      <p:ext uri="{BB962C8B-B14F-4D97-AF65-F5344CB8AC3E}">
        <p14:creationId xmlns:p14="http://schemas.microsoft.com/office/powerpoint/2010/main" val="35602637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6AD4B-F79D-4DE5-AE52-E99072271544}"/>
              </a:ext>
            </a:extLst>
          </p:cNvPr>
          <p:cNvSpPr>
            <a:spLocks noGrp="1"/>
          </p:cNvSpPr>
          <p:nvPr>
            <p:ph type="title"/>
          </p:nvPr>
        </p:nvSpPr>
        <p:spPr/>
        <p:txBody>
          <a:bodyPr/>
          <a:lstStyle/>
          <a:p>
            <a:r>
              <a:rPr lang="en-US" dirty="0"/>
              <a:t>Journal Entries for April, Kelly Consulting</a:t>
            </a:r>
            <a:br>
              <a:rPr lang="en-US" dirty="0"/>
            </a:br>
            <a:r>
              <a:rPr lang="en-US" sz="2000" dirty="0"/>
              <a:t>(2 of 3)</a:t>
            </a:r>
            <a:endParaRPr lang="en-US" dirty="0"/>
          </a:p>
        </p:txBody>
      </p:sp>
      <p:pic>
        <p:nvPicPr>
          <p:cNvPr id="6" name="Picture Placeholder 5" descr="The journal entries for Kelly Consulting for April 2 0 Y 5 are shown on Page 2 of a journal form. &#10;                                                                                                                  In the first entry, April 17 is the date indicated. Cash is debited with 11 shown in the Post. Ref. column and 6,250 shown in the Debit column. Fees Earned are credited with 41 shown in the Post. Ref. column and 6,250 shown in the Credit column.&#10;&#10;In the second entry, April 18 is the date indicated. Supplies are debited with 14 shown in the Post. Ref. column and 800 shown in the Debit column. Cash is credited with 11 shown in the Post. Ref. column and 800 shown in the Credit column.&#10;">
            <a:extLst>
              <a:ext uri="{FF2B5EF4-FFF2-40B4-BE49-F238E27FC236}">
                <a16:creationId xmlns:a16="http://schemas.microsoft.com/office/drawing/2014/main" id="{0F3D67FB-DE47-4254-93AB-6C7A0F897F13}"/>
              </a:ext>
            </a:extLst>
          </p:cNvPr>
          <p:cNvPicPr>
            <a:picLocks noGrp="1" noChangeAspect="1"/>
          </p:cNvPicPr>
          <p:nvPr>
            <p:ph type="pic" sz="quarter" idx="10"/>
          </p:nvPr>
        </p:nvPicPr>
        <p:blipFill rotWithShape="1">
          <a:blip r:embed="rId2"/>
          <a:srcRect l="-92" r="-92"/>
          <a:stretch/>
        </p:blipFill>
        <p:spPr>
          <a:xfrm>
            <a:off x="2458739" y="1837926"/>
            <a:ext cx="7299412" cy="2139796"/>
          </a:xfrm>
        </p:spPr>
      </p:pic>
    </p:spTree>
    <p:extLst>
      <p:ext uri="{BB962C8B-B14F-4D97-AF65-F5344CB8AC3E}">
        <p14:creationId xmlns:p14="http://schemas.microsoft.com/office/powerpoint/2010/main" val="393060360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FB60D-E1FA-4B08-B8BA-7ADA90DF85D1}"/>
              </a:ext>
            </a:extLst>
          </p:cNvPr>
          <p:cNvSpPr>
            <a:spLocks noGrp="1"/>
          </p:cNvSpPr>
          <p:nvPr>
            <p:ph type="title"/>
          </p:nvPr>
        </p:nvSpPr>
        <p:spPr/>
        <p:txBody>
          <a:bodyPr/>
          <a:lstStyle/>
          <a:p>
            <a:r>
              <a:rPr lang="en-US" dirty="0"/>
              <a:t>Journal Entries for April, Kelly Consulting</a:t>
            </a:r>
            <a:br>
              <a:rPr lang="en-US" dirty="0"/>
            </a:br>
            <a:r>
              <a:rPr lang="en-US" sz="2000" dirty="0"/>
              <a:t>(3 of 3)</a:t>
            </a:r>
          </a:p>
        </p:txBody>
      </p:sp>
      <p:pic>
        <p:nvPicPr>
          <p:cNvPr id="5" name="Picture Placeholder 4" descr="Journal Entries for April, Kelly Consulting &#10;&#10;The journal entries for Kelly Consulting for April 2 0 Y 5, shown on this page include:        &#10;&#10;In the first entry, April 20 is the date indicated. Accounts Receivable is debited with 12 shown in the Post. Ref. column and 2,100 shown in the Debit column. Fees Earned are credited with 41 shown in the Post. Ref. column and 2,100 shown in the Credit column.&#10;&#10;In the second entry, April 24 is the date indicated. Cash is debited with 11 shown in the Post. Ref. column and 3,850 shown in the Debit column. Fees Earned are credited with 41 shown in the Post. Ref. column and 3,850 shown in the Credit column.&#10;&#10;In the third entry, April 26 is the date indicated. Cash is debited with 11 shown in the Post. Ref. column and 5,600 shown in the Debit column. Accounts Receivable is credited with 12 shown in the Post. Ref. column and 5,600 shown in the Credit column.&#10;&#10;In the fourth entry, April 27 is the date indicated. Salary Expense is debited with 51 shown in the Post. Ref. column and 750 shown in the Debit column. Cash is credited with 11 shown in the Post. Ref. column and 750 shown in the Credit column.&#10;&#10;In the fifty entry, April 29 is the date indicated. Miscellaneous Expense is debited with 59 shown in the Post. Ref. column and 130 shown in the Debit column. Cash is credited with 11 shown in the Post. Ref. column and 130 shown in the Credit column.&#10;&#10;In the sixth entry, April 30 is the date indicated. Miscellaneous Expense is debited with 59 shown in the Post. Ref. column and 200 shown in the Debit column. Cash is credited with 11 shown in the Post. Ref. column and 200 shown in the Credit column.&#10;&#10;In the seventh entry, April 30 is the date indicated. Cash is debited with 11 shown in the Post. Ref. column and 3,050 shown in the Debit column. Fees Earned are credited with 41 shown in the Post. Ref. column and 3,050 shown in the Credit column.&#10;&#10;In the eighth entry, April 30 is the date indicated. Accounts Receivable is debited with 12 shown in the Post. Ref. column and 1,500 shown in the Debit column. Fees Earned are credited with 41 shown in the Post. Ref. column and 1,500 shown in the Credit column.&#10;&#10;In the ninth entry, April 30 is the date indicated. Kelly Pitney, Drawing is debited with 32 shown in the Post. Ref. column and 6,000 shown in the Debit column. Cash is credited with 11 shown in the Post. Ref. column and 6,000 shown in the Credit column.                                                                         &#10;">
            <a:extLst>
              <a:ext uri="{FF2B5EF4-FFF2-40B4-BE49-F238E27FC236}">
                <a16:creationId xmlns:a16="http://schemas.microsoft.com/office/drawing/2014/main" id="{FBE58488-4E0A-4B7E-AEDC-155A8C951719}"/>
              </a:ext>
            </a:extLst>
          </p:cNvPr>
          <p:cNvPicPr>
            <a:picLocks noGrp="1" noChangeAspect="1"/>
          </p:cNvPicPr>
          <p:nvPr>
            <p:ph type="pic" sz="quarter" idx="10"/>
          </p:nvPr>
        </p:nvPicPr>
        <p:blipFill rotWithShape="1">
          <a:blip r:embed="rId2"/>
          <a:srcRect l="-1007" r="69"/>
          <a:stretch/>
        </p:blipFill>
        <p:spPr>
          <a:xfrm>
            <a:off x="3304459" y="1218935"/>
            <a:ext cx="5525024" cy="4973423"/>
          </a:xfrm>
        </p:spPr>
      </p:pic>
    </p:spTree>
    <p:extLst>
      <p:ext uri="{BB962C8B-B14F-4D97-AF65-F5344CB8AC3E}">
        <p14:creationId xmlns:p14="http://schemas.microsoft.com/office/powerpoint/2010/main" val="418334119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D89A8-7632-464F-B0DE-BB6760BC1D5A}"/>
              </a:ext>
            </a:extLst>
          </p:cNvPr>
          <p:cNvSpPr>
            <a:spLocks noGrp="1"/>
          </p:cNvSpPr>
          <p:nvPr>
            <p:ph type="title"/>
          </p:nvPr>
        </p:nvSpPr>
        <p:spPr/>
        <p:txBody>
          <a:bodyPr/>
          <a:lstStyle/>
          <a:p>
            <a:r>
              <a:rPr lang="en-US" dirty="0"/>
              <a:t>Unadjusted Trial Balance, Kelly Consulting</a:t>
            </a:r>
          </a:p>
        </p:txBody>
      </p:sp>
      <p:pic>
        <p:nvPicPr>
          <p:cNvPr id="6" name="Picture Placeholder 5" descr="An unadjusted trial balance for Kelly Consulting, dated April 30, 2 0 Y 5, is shown. It shows the following accounts, account numbers, and amounts: Cash, 11, debit balance of 22,100; Accounts Receivable, 12, debit balance of 3,400; Supplies, 14, debit balance of 2,200; Prepaid Rent, 15, debit balance of 4,800; Prepaid Insurance, 16, debit balance of 1,800; Office Equipment, 18, debit balance of 14,500; Accumulated Depreciation, 19, credit balance of 0; Accounts Payable, 21, credit balance of 800; Salaries Payable, 22, credit balance of 0; Unearned Fees, 23, credit balance of 5,000; Kelly Pitney, Capital, 31, credit balance of 30,000; Kelly Pitney, Drawing, 32,  debit balance of 6,000; Fees Earned, 41, credit balance of 20,950; Salary Expense, 51, debit balance of 1,500; Rent Expense, 52, debit balance of 0; Supplies Expense, 53, debit balance of 0; Depreciation Expense, 54, debit balance of 0; Insurance Expense, 55, debit balance of 0; and Miscellaneous Expense, 59, debit balance of 450. A single rule appears below 450 in the Debit Balances column and on this line in the Credit Balances column. The total of the Debit Balances column is 56,750. The total of the Credit Balances column is also 56,750. A double rule underscores both of these numbers.">
            <a:extLst>
              <a:ext uri="{FF2B5EF4-FFF2-40B4-BE49-F238E27FC236}">
                <a16:creationId xmlns:a16="http://schemas.microsoft.com/office/drawing/2014/main" id="{2C9B0543-714D-4F50-9B7F-B6358EB56983}"/>
              </a:ext>
            </a:extLst>
          </p:cNvPr>
          <p:cNvPicPr>
            <a:picLocks noGrp="1" noChangeAspect="1"/>
          </p:cNvPicPr>
          <p:nvPr>
            <p:ph type="pic" sz="quarter" idx="10"/>
          </p:nvPr>
        </p:nvPicPr>
        <p:blipFill rotWithShape="1">
          <a:blip r:embed="rId2"/>
          <a:srcRect l="945" r="723"/>
          <a:stretch/>
        </p:blipFill>
        <p:spPr>
          <a:xfrm>
            <a:off x="2994485" y="1205647"/>
            <a:ext cx="6207513" cy="4952612"/>
          </a:xfrm>
        </p:spPr>
      </p:pic>
    </p:spTree>
    <p:extLst>
      <p:ext uri="{BB962C8B-B14F-4D97-AF65-F5344CB8AC3E}">
        <p14:creationId xmlns:p14="http://schemas.microsoft.com/office/powerpoint/2010/main" val="17963037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62C0FC-967E-465B-A4A0-5C0C43A7703E}"/>
              </a:ext>
            </a:extLst>
          </p:cNvPr>
          <p:cNvSpPr>
            <a:spLocks noGrp="1"/>
          </p:cNvSpPr>
          <p:nvPr>
            <p:ph type="title"/>
          </p:nvPr>
        </p:nvSpPr>
        <p:spPr/>
        <p:txBody>
          <a:bodyPr/>
          <a:lstStyle/>
          <a:p>
            <a:r>
              <a:rPr lang="en-US" dirty="0"/>
              <a:t>Flow of Accounting Information </a:t>
            </a:r>
            <a:r>
              <a:rPr lang="en-US" sz="2000" dirty="0"/>
              <a:t>(2 of 5)</a:t>
            </a:r>
          </a:p>
        </p:txBody>
      </p:sp>
      <p:pic>
        <p:nvPicPr>
          <p:cNvPr id="10" name="Picture Placeholder 9" descr="Flow of Accounting Information (slide 2 of 5) &#10;&#10;Part of a sample end-of-period spreadsheet is shown. The title End-of-Period Spreadsheet (Work Sheet) appears at the top. The end-of-period spreadsheet shows a sampling of four columns and three rows.&#10;The Accounts column appears shaded in light blue as the first of four columns in the end-of-period spreadsheet.&#10;The Unadjusted Trial Balance column appears shaded in light blue as the second of four columns in the end-of-period spreadsheet.&#10;The Adjustments column appears shaded in white as the third of four columns in the end-of-period spreadsheet.&#10;The Adjusted Trial Balance column appears shaded in light blue as the fourth column in the end-of-period spreadsheet.&#10;The heading of the Unadjusted Trial Balance column appears in dark blue text.&#10;The heading of the Adjustments column appears in dark blue text.&#10;The heading of the Adjusted Trial Balance column appears in dark blue text.&#10;A dark blue upside-down triangle appears below the Adjustments column.&#10;A horizontal line underlines the column heads of the end-of-period spreadsheet (work sheet).&#10;The heading of the Accounts column appears in dark blue text.&#10;The Unadjusted Trial Balance column, Adjustments column, and Adjusted Trial Balance column are further subdivided into two columns, Debit and Credit. These headings appear in dark blue text.">
            <a:extLst>
              <a:ext uri="{FF2B5EF4-FFF2-40B4-BE49-F238E27FC236}">
                <a16:creationId xmlns:a16="http://schemas.microsoft.com/office/drawing/2014/main" id="{77776D8B-A21D-4F3E-A77B-BB1AACBE3C5B}"/>
              </a:ext>
            </a:extLst>
          </p:cNvPr>
          <p:cNvPicPr>
            <a:picLocks noGrp="1" noChangeAspect="1"/>
          </p:cNvPicPr>
          <p:nvPr>
            <p:ph type="pic" sz="quarter" idx="17"/>
          </p:nvPr>
        </p:nvPicPr>
        <p:blipFill rotWithShape="1">
          <a:blip r:embed="rId2"/>
          <a:srcRect t="875" b="-694"/>
          <a:stretch/>
        </p:blipFill>
        <p:spPr>
          <a:xfrm>
            <a:off x="2075590" y="1149670"/>
            <a:ext cx="8048423" cy="3263260"/>
          </a:xfrm>
        </p:spPr>
      </p:pic>
      <p:sp>
        <p:nvSpPr>
          <p:cNvPr id="9" name="Text Placeholder 8">
            <a:extLst>
              <a:ext uri="{FF2B5EF4-FFF2-40B4-BE49-F238E27FC236}">
                <a16:creationId xmlns:a16="http://schemas.microsoft.com/office/drawing/2014/main" id="{6AEFB220-3D35-49B1-AC04-6FEABD489E6C}"/>
              </a:ext>
            </a:extLst>
          </p:cNvPr>
          <p:cNvSpPr>
            <a:spLocks noGrp="1"/>
          </p:cNvSpPr>
          <p:nvPr>
            <p:ph type="body" sz="quarter" idx="18"/>
          </p:nvPr>
        </p:nvSpPr>
        <p:spPr>
          <a:xfrm>
            <a:off x="743576" y="4546600"/>
            <a:ext cx="10711543" cy="1524000"/>
          </a:xfrm>
        </p:spPr>
        <p:txBody>
          <a:bodyPr>
            <a:noAutofit/>
          </a:bodyPr>
          <a:lstStyle/>
          <a:p>
            <a:r>
              <a:rPr lang="en-US" dirty="0"/>
              <a:t>Adjustments are entered here.</a:t>
            </a:r>
          </a:p>
          <a:p>
            <a:r>
              <a:rPr lang="en-US" dirty="0"/>
              <a:t>Two possibilities:</a:t>
            </a:r>
          </a:p>
          <a:p>
            <a:pPr lvl="1"/>
            <a:r>
              <a:rPr lang="en-US" dirty="0"/>
              <a:t>Deferrals – Existing balances are changed.</a:t>
            </a:r>
          </a:p>
          <a:p>
            <a:pPr lvl="1"/>
            <a:r>
              <a:rPr lang="en-US" dirty="0"/>
              <a:t>Accruals – New information is entered.</a:t>
            </a:r>
          </a:p>
          <a:p>
            <a:endParaRPr lang="en-US" dirty="0"/>
          </a:p>
        </p:txBody>
      </p:sp>
    </p:spTree>
    <p:extLst>
      <p:ext uri="{BB962C8B-B14F-4D97-AF65-F5344CB8AC3E}">
        <p14:creationId xmlns:p14="http://schemas.microsoft.com/office/powerpoint/2010/main" val="385324179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E7B2E-4C66-44AC-90BB-35A7A9A3CE6E}"/>
              </a:ext>
            </a:extLst>
          </p:cNvPr>
          <p:cNvSpPr>
            <a:spLocks noGrp="1"/>
          </p:cNvSpPr>
          <p:nvPr>
            <p:ph type="title"/>
          </p:nvPr>
        </p:nvSpPr>
        <p:spPr/>
        <p:txBody>
          <a:bodyPr/>
          <a:lstStyle/>
          <a:p>
            <a:r>
              <a:rPr lang="en-US" dirty="0"/>
              <a:t>End-of-Period Spreadsheet, Kelly Consulting</a:t>
            </a:r>
          </a:p>
        </p:txBody>
      </p:sp>
      <p:pic>
        <p:nvPicPr>
          <p:cNvPr id="5" name="Picture Placeholder 4" descr="End-of-Period Spreadsheet, Kelly Consulting&#10;&#10;An end-of-period spreadsheet for Kelly Consulting, for the month ended April 30, 2 0 Y 5, is shown. The amounts for the unadjusted trial balance for Kelly Consulting are shown in the Unadjusted Trial Balance columns of the spreadsheet. The following accounts and amounts are shown: Cash, debit balance of 22,100; Accounts Receivable, debit balance of 3,400; Supplies, debit balance of 2,200; Prepaid Rent, debit balance of 4,800; Prepaid Insurance, debit balance of 1,800; Office Equipment, debit balance of 14,500; Accounts Payable, credit balance of 800; Unearned Fees, credit balance of 5,000; Kelly Pitney, Capital, credit balance of 30,000; Kelly Pitney, Drawing, debit balance of 6,000; Fees Earned, credit balance of 20,950; Salary Expense, debit balance of 1,500; and Miscellaneous Expense, debit balance of 450. A single rule appears below the number 450 in the Debit column and on this line in the Credit column. The total of the Debit column is 56,750. A double rule underscores this number. The total of the Credit column is 56,750 as well. A double rule also underscores this number.&#10;&#10;The amounts related to the adjustment entries for Kelly Consulting are shown in the Adjustments columns of the spreadsheet. The debit and credit of each adjustment is cross-referenced by letters (a) through (f). The following adjustments are shown: Adjusting entry (a) has a debit of 300 to Insurance Expense and a credit of 300 to Prepaid Insurance. Adjusting entry (b) has a debit of 850 to Supplies Expense and a credit of 850 to Supplies. Adjusting entry (c) has a debit of 330 to Depreciation Expense and a credit of 330 to Accum. Depreciation. Adjusting entry (d) has a debit of 120 to Salary Expense and a credit of 120 to Salaries Payable. Adjusting entry (e) has a debit of 1,600 to Rent Expense and a credit of 1,600 to Prepaid Rent. Adjusting entry (f) has a debit of 2,500 to Unearned Fees and a credit of 2,500 to Fees Earned. A single rule appears at the bottom of the Debit and Credit columns. Below the single rules, a total of 5,700 is shown for both the Debit and Credit columns. A double rule underscores this number in both columns.&#10;&#10;The amounts for the adjusted trial balance for Kelly Consulting are shown in the Adjusted Trial Balance columns of the spreadsheet. The following accounts and amounts are shown: Cash, debit balance of 22,100; Accounts Receivable, debit balance of 3,400; Supplies, debit balance of 1,350; Prepaid Rent, debit balance of 3,200; Prepaid Insurance, debit balance of 1,500; Office Equipment, debit balance of 14,500; Accum. Depreciation, credit balance of 330; Accounts Payable, credit balance of 800; Salaries Payable, credit balance of 120; Unearned Fees, credit balance of 2,500; Kelly Pitney, Capital, credit balance of 30,000; Kelly Pitney, Drawing, debit balance of 6,000; Fees Earned, credit balance of 23,450; Salary Expense, debit balance of 1,620; Rent Expense, debit balance of 1,600; Supplies Expense, debit balance of 850; Depreciation Expense, debit balance of 330; Insurance Expense, debit balance of 300; and Miscellaneous Expense, debit balance of 450. A single rule appears below the number 450 in the Debit column and on this line in the Credit column. The total of the Debit column is 57,200. A double rule underscores this number. The total of the Credit column is 57,200 as well. A double rule also underscores this number.&#10;">
            <a:extLst>
              <a:ext uri="{FF2B5EF4-FFF2-40B4-BE49-F238E27FC236}">
                <a16:creationId xmlns:a16="http://schemas.microsoft.com/office/drawing/2014/main" id="{97904CC6-02D3-4B53-AAE3-B74984E8E08E}"/>
              </a:ext>
            </a:extLst>
          </p:cNvPr>
          <p:cNvPicPr>
            <a:picLocks noGrp="1" noChangeAspect="1"/>
          </p:cNvPicPr>
          <p:nvPr>
            <p:ph type="pic" sz="quarter" idx="10"/>
          </p:nvPr>
        </p:nvPicPr>
        <p:blipFill rotWithShape="1">
          <a:blip r:embed="rId2"/>
          <a:srcRect t="-3" b="-1029"/>
          <a:stretch/>
        </p:blipFill>
        <p:spPr>
          <a:xfrm>
            <a:off x="3369366" y="1061378"/>
            <a:ext cx="5445649" cy="5070718"/>
          </a:xfrm>
        </p:spPr>
      </p:pic>
    </p:spTree>
    <p:extLst>
      <p:ext uri="{BB962C8B-B14F-4D97-AF65-F5344CB8AC3E}">
        <p14:creationId xmlns:p14="http://schemas.microsoft.com/office/powerpoint/2010/main" val="15283118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8A477-6B32-45CB-8513-6AED1C3E59BB}"/>
              </a:ext>
            </a:extLst>
          </p:cNvPr>
          <p:cNvSpPr>
            <a:spLocks noGrp="1"/>
          </p:cNvSpPr>
          <p:nvPr>
            <p:ph type="title"/>
          </p:nvPr>
        </p:nvSpPr>
        <p:spPr/>
        <p:txBody>
          <a:bodyPr/>
          <a:lstStyle/>
          <a:p>
            <a:r>
              <a:rPr lang="en-US" dirty="0"/>
              <a:t>Adjusting Entries, Kelly Consulting</a:t>
            </a:r>
          </a:p>
        </p:txBody>
      </p:sp>
      <p:pic>
        <p:nvPicPr>
          <p:cNvPr id="5" name="Picture Placeholder 4" descr="Adjusting Entries, Kelly Consulting&#10;&#10;The adjusting entries for Kelly Consulting are shown on Page 3 of a journal form. April 30, 2 0 Y 5 is the date indicated. &#10;&#10;In the first adjusting entry, Insurance Expense is debited with 55 shown in the Post. Ref. column and 300 shown in the Debit column. Prepaid Insurance is credited with 16 shown in the Post. Ref. column and 300 shown in the Credit column. A journal entry explanation is given below the journal entry: Expired insurance. &#10;&#10;In the second adjusting entry, Supplies Expense is debited with 53 shown in the Post. Ref. column and 850 shown in the Debit column. Supplies is credited with 14 shown in the Post. Ref. column and 850 shown in the Credit column. A journal entry explanation is given below the journal entry: Supplies used ($2,200 minus $1,350). &#10;&#10;In the third adjusting entry, Depreciation Expense is debited with 54 shown in the Post. Ref. column and 330 shown in the Debit column. Accumulated Depreciation is credited with 19 shown in the Post. Ref. column and 330 shown in the Credit column. A journal entry explanation is given below the journal entry: Depreciation of office equipment. &#10;&#10;In the fourth adjusting entry, Salary Expense is debited with 51 shown in the Post. Ref. column and 120 shown in the Debit column. Salaries Payable is credited with 22 shown in the Post. Ref. column and 120 shown in the Credit column. A journal entry explanation is given below the journal entry: Accrued salary.&#10;&#10;In the fifth adjusting entry, Rent Expense is debited with 52 shown in the Post. Ref. column and 1,600 shown in the Debit column. Prepaid Rent is credited with 15 shown in the Post. Ref. column and 1,600 shown in the Credit column. A journal entry explanation is given below the journal entry: Rent expired during April. &#10;&#10;In the sixth adjusting entry, Unearned Fees is debited with 23 shown in the Post. Ref. column and 2,500 shown in the Debit column. Fees Earned is credited with 41 shown in the Post. Ref. column and 2,500 shown in the Credit column. A journal entry explanation is given below the journal entry: Fees earned ($5,000 minus $2,500). &#10;">
            <a:extLst>
              <a:ext uri="{FF2B5EF4-FFF2-40B4-BE49-F238E27FC236}">
                <a16:creationId xmlns:a16="http://schemas.microsoft.com/office/drawing/2014/main" id="{0074BD98-B159-4A7F-800B-01862A4FFC48}"/>
              </a:ext>
            </a:extLst>
          </p:cNvPr>
          <p:cNvPicPr>
            <a:picLocks noGrp="1" noChangeAspect="1"/>
          </p:cNvPicPr>
          <p:nvPr>
            <p:ph type="pic" sz="quarter" idx="10"/>
          </p:nvPr>
        </p:nvPicPr>
        <p:blipFill rotWithShape="1">
          <a:blip r:embed="rId2"/>
          <a:srcRect t="187" b="187"/>
          <a:stretch/>
        </p:blipFill>
        <p:spPr>
          <a:xfrm>
            <a:off x="3213951" y="1155633"/>
            <a:ext cx="5756478" cy="4876932"/>
          </a:xfrm>
        </p:spPr>
      </p:pic>
    </p:spTree>
    <p:extLst>
      <p:ext uri="{BB962C8B-B14F-4D97-AF65-F5344CB8AC3E}">
        <p14:creationId xmlns:p14="http://schemas.microsoft.com/office/powerpoint/2010/main" val="5024289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CC9B18-5BD3-4808-BADD-052335E50F62}"/>
              </a:ext>
            </a:extLst>
          </p:cNvPr>
          <p:cNvSpPr>
            <a:spLocks noGrp="1"/>
          </p:cNvSpPr>
          <p:nvPr>
            <p:ph type="title"/>
          </p:nvPr>
        </p:nvSpPr>
        <p:spPr/>
        <p:txBody>
          <a:bodyPr/>
          <a:lstStyle/>
          <a:p>
            <a:r>
              <a:rPr lang="en-US" dirty="0"/>
              <a:t>Adjusted Trial Balance, Kelly Consulting</a:t>
            </a:r>
          </a:p>
        </p:txBody>
      </p:sp>
      <p:pic>
        <p:nvPicPr>
          <p:cNvPr id="5" name="Picture Placeholder 4" descr="Exhibit 14: Adjusted Trial Balance, Kelly&#10;Consulting&#10;An adjusted trial balance for Kelly Consulting, dated April 30, 2 0 Y 5, is shown. It shows the following accounts, account numbers, and amounts: Cash, 11, debit balance of 22,100; Accounts Receivable, 12, debit balance of 3,400; Supplies, 14, debit balance of 1,350; Prepaid Rent,15, debit balance of 3,200; Prepaid Insurance, 16, debit balance of 1,500; Office Equipment, 18, debit balance of 14,500; Accumulated Depreciation, 19, credit balance of 330; Accounts Payable, 21, credit balance of 800; Salaries Payable, 22, credit balance of 120; Unearned Fees, 23, credit balance of 2,500; Kelly Pitney, Capital, 31, credit balance of 30,000; Kelly Pitney, Drawing, 32, debit balance of 6,000; Fees Earned, 41, credit balance of 23,450; Salary Expense, 51, debit balance of 1,620; Rent Expense, 52, debit balance of 1,600; Supplies Expense, 53, debit balance of 850; Depreciation Expense, 54, debit balance of 330; Insurance Expense, 55, debit balance of 300; Miscellaneous Expense, 59, debit balance of 450. A single rule appears below 450 in the Debit Balances column and on this line in the Credit Balances column. The total of the Debit Balances column is 57,200. A double rule underscores this amount. The total of the Credit Balances column is 57,200 as well. A double rule also underscores this amount.&#10;">
            <a:extLst>
              <a:ext uri="{FF2B5EF4-FFF2-40B4-BE49-F238E27FC236}">
                <a16:creationId xmlns:a16="http://schemas.microsoft.com/office/drawing/2014/main" id="{C7F639E5-5086-40E5-AD05-2222846FC66D}"/>
              </a:ext>
            </a:extLst>
          </p:cNvPr>
          <p:cNvPicPr>
            <a:picLocks noGrp="1" noChangeAspect="1"/>
          </p:cNvPicPr>
          <p:nvPr>
            <p:ph type="pic" sz="quarter" idx="10"/>
          </p:nvPr>
        </p:nvPicPr>
        <p:blipFill rotWithShape="1">
          <a:blip r:embed="rId2"/>
          <a:srcRect t="753" b="591"/>
          <a:stretch/>
        </p:blipFill>
        <p:spPr>
          <a:xfrm>
            <a:off x="2894467" y="1108463"/>
            <a:ext cx="6395446" cy="4952225"/>
          </a:xfrm>
        </p:spPr>
      </p:pic>
    </p:spTree>
    <p:extLst>
      <p:ext uri="{BB962C8B-B14F-4D97-AF65-F5344CB8AC3E}">
        <p14:creationId xmlns:p14="http://schemas.microsoft.com/office/powerpoint/2010/main" val="190751223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A723B-78FF-49FF-8E41-DC7646FF7BD0}"/>
              </a:ext>
            </a:extLst>
          </p:cNvPr>
          <p:cNvSpPr>
            <a:spLocks noGrp="1"/>
          </p:cNvSpPr>
          <p:nvPr>
            <p:ph type="title"/>
          </p:nvPr>
        </p:nvSpPr>
        <p:spPr/>
        <p:txBody>
          <a:bodyPr/>
          <a:lstStyle/>
          <a:p>
            <a:r>
              <a:rPr lang="en-US" sz="2900" dirty="0"/>
              <a:t>Financial Statements, Kelly Consulting: Income Statement</a:t>
            </a:r>
          </a:p>
        </p:txBody>
      </p:sp>
      <p:pic>
        <p:nvPicPr>
          <p:cNvPr id="5" name="Picture Placeholder 4" descr="Financial Statements, Kelly Consulting&#10;&#10;An income statement for Kelly Consulting for the month ended April 30, 2 0 Y 5, is shown. Fees earned are 23,450, which is shown in the second amount column. Under Expenses, Salary expense is $1,620, which is shown in the first amount column; Rent expense is 1,600, which is shown in the first amount column; Supplies expense is 850, which is shown in the first amount column; Depreciation expense is 330, which is shown in the first amount column; Insurance expense is 300, which is shown in the first amount column; and Miscellaneous expense is 450, which is shown in the first amount column. A single rule appears below the number 450. Total expenses is 5,150, which is shown in the second amount column. A single rule appears below the number 5,150. Net income is $18,300, which is shown in the second amount column. A double rule appears below the number $18,300.&#10;">
            <a:extLst>
              <a:ext uri="{FF2B5EF4-FFF2-40B4-BE49-F238E27FC236}">
                <a16:creationId xmlns:a16="http://schemas.microsoft.com/office/drawing/2014/main" id="{66D7393D-201D-4D82-A890-0A2AF8A7E80B}"/>
              </a:ext>
            </a:extLst>
          </p:cNvPr>
          <p:cNvPicPr>
            <a:picLocks noGrp="1" noChangeAspect="1"/>
          </p:cNvPicPr>
          <p:nvPr>
            <p:ph type="pic" sz="quarter" idx="10"/>
          </p:nvPr>
        </p:nvPicPr>
        <p:blipFill rotWithShape="1">
          <a:blip r:embed="rId2"/>
          <a:srcRect t="940" b="785"/>
          <a:stretch/>
        </p:blipFill>
        <p:spPr>
          <a:xfrm>
            <a:off x="1220305" y="1353704"/>
            <a:ext cx="9743770" cy="4214090"/>
          </a:xfrm>
        </p:spPr>
      </p:pic>
    </p:spTree>
    <p:extLst>
      <p:ext uri="{BB962C8B-B14F-4D97-AF65-F5344CB8AC3E}">
        <p14:creationId xmlns:p14="http://schemas.microsoft.com/office/powerpoint/2010/main" val="30174959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2314B-CC5C-4BE8-A9EF-730FFED11D0B}"/>
              </a:ext>
            </a:extLst>
          </p:cNvPr>
          <p:cNvSpPr>
            <a:spLocks noGrp="1"/>
          </p:cNvSpPr>
          <p:nvPr>
            <p:ph type="title"/>
          </p:nvPr>
        </p:nvSpPr>
        <p:spPr/>
        <p:txBody>
          <a:bodyPr/>
          <a:lstStyle/>
          <a:p>
            <a:r>
              <a:rPr lang="en-US" sz="2600" dirty="0"/>
              <a:t>Financial Statements, Kelly Consulting: Statement of Owner’s Equity</a:t>
            </a:r>
          </a:p>
        </p:txBody>
      </p:sp>
      <p:pic>
        <p:nvPicPr>
          <p:cNvPr id="5" name="Picture Placeholder 4" descr="Financial Statements, Kelly Consulting&#10;&#10;A statement of owner’s equity for Kelly Consulting for the month ended April 30, 2 0 Y 5, is shown. Kelly Pitney, capital, April 1, 2 0 Y 5 is $0, which is shown in the second amount column. Investment during the month is $30,000, which is shown in the first amount column. Net income for the month is 18,300, which is shown in the first amount column. Withdrawals is 6,000, which is shown in parentheses in the first amount column. A single rule appears below the number 6,000, which is shown in parentheses. Increase in owner’s equity is 42,300, which is shown in the second amount column. A single rule appears below the number 42,300. Kelly Pitney, capital, April 30, 2 0 Y 5 is $42,300, which is shown in the second amount column. A double rule underscores $42,300.">
            <a:extLst>
              <a:ext uri="{FF2B5EF4-FFF2-40B4-BE49-F238E27FC236}">
                <a16:creationId xmlns:a16="http://schemas.microsoft.com/office/drawing/2014/main" id="{7DEA0A32-12B3-496B-98AC-9B3D3397F33B}"/>
              </a:ext>
            </a:extLst>
          </p:cNvPr>
          <p:cNvPicPr>
            <a:picLocks noGrp="1" noChangeAspect="1"/>
          </p:cNvPicPr>
          <p:nvPr>
            <p:ph type="pic" sz="quarter" idx="10"/>
          </p:nvPr>
        </p:nvPicPr>
        <p:blipFill rotWithShape="1">
          <a:blip r:embed="rId2"/>
          <a:srcRect l="56" r="110"/>
          <a:stretch/>
        </p:blipFill>
        <p:spPr>
          <a:xfrm>
            <a:off x="744847" y="1989163"/>
            <a:ext cx="10687793" cy="3520052"/>
          </a:xfrm>
        </p:spPr>
      </p:pic>
    </p:spTree>
    <p:extLst>
      <p:ext uri="{BB962C8B-B14F-4D97-AF65-F5344CB8AC3E}">
        <p14:creationId xmlns:p14="http://schemas.microsoft.com/office/powerpoint/2010/main" val="15934131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4FA3F-9435-4591-9F3B-3C5D89BAB307}"/>
              </a:ext>
            </a:extLst>
          </p:cNvPr>
          <p:cNvSpPr>
            <a:spLocks noGrp="1"/>
          </p:cNvSpPr>
          <p:nvPr>
            <p:ph type="title"/>
          </p:nvPr>
        </p:nvSpPr>
        <p:spPr/>
        <p:txBody>
          <a:bodyPr/>
          <a:lstStyle/>
          <a:p>
            <a:r>
              <a:rPr lang="en-US" sz="3200" dirty="0"/>
              <a:t>Financial Statements, Kelly Consulting: Balance Sheet</a:t>
            </a:r>
          </a:p>
        </p:txBody>
      </p:sp>
      <p:pic>
        <p:nvPicPr>
          <p:cNvPr id="5" name="Picture Placeholder 4" descr="Financial Statements, Kelly Consulting&#10;&#10;A balance sheet for Kelly Consulting, dated April 30, 2 0 Y 5, is shown. The balance sheet is in the report form, with the Assets section first, the Liabilities section second, and the Owner’s Equity section third. In the Assets section, under Current assets, the following accounts are listed: Cash, $22,100; Accounts receivable, 3,400; Supplies, 1,350; Prepaid rent, 3,200; and Prepaid insurance, 1,500. A single rule appears below 1,500. These amounts are shown in the first amount column. Total current assets are $31,550, which is shown in the second amount column. Below the listing of current assets, Property, plant, and equipment are listed and include the following: Office equipment, $14,500; and Less accumulated depreciation, 330. A single rule appears below 330. Both amounts are shown in the first amount column. Total property, plant, and equipment is 14,170, which is shown in the second amount column. A single rule appears below 14,170. Total assets are $45,720, and a double rule underscores this number. This amount appears in the second amount column. In the Liabilities section, under Current liabilities, the following accounts are listed: Accounts payable, $800; Salaries payable, 120; Unearned fees, 2,500. A single rule appears below 2,500. These amounts are shown in the first amount column. Total liabilities are $3,420, which is shown in the second amount column. Below the Liabilities section is the Owner’s Equity section, which lists the following account: Kelly Pitney, capital, 42,300. A single rule is below 42,300. Total liabilities and owner’s equity are $45,720, and a double rule underscores this number. The amounts for the Owner’s Equity section are shown in the second amount column.&#10;">
            <a:extLst>
              <a:ext uri="{FF2B5EF4-FFF2-40B4-BE49-F238E27FC236}">
                <a16:creationId xmlns:a16="http://schemas.microsoft.com/office/drawing/2014/main" id="{0A051FBD-BFE6-4CAF-A7F3-BB8E981E39F4}"/>
              </a:ext>
            </a:extLst>
          </p:cNvPr>
          <p:cNvPicPr>
            <a:picLocks noGrp="1" noChangeAspect="1"/>
          </p:cNvPicPr>
          <p:nvPr>
            <p:ph type="pic" sz="quarter" idx="10"/>
          </p:nvPr>
        </p:nvPicPr>
        <p:blipFill rotWithShape="1">
          <a:blip r:embed="rId2"/>
          <a:srcRect t="-385" b="66"/>
          <a:stretch/>
        </p:blipFill>
        <p:spPr>
          <a:xfrm>
            <a:off x="3097083" y="1369634"/>
            <a:ext cx="5990214" cy="4721077"/>
          </a:xfrm>
        </p:spPr>
      </p:pic>
    </p:spTree>
    <p:extLst>
      <p:ext uri="{BB962C8B-B14F-4D97-AF65-F5344CB8AC3E}">
        <p14:creationId xmlns:p14="http://schemas.microsoft.com/office/powerpoint/2010/main" val="8270081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F1CBC-F633-44CE-A720-A4AEF7A24D95}"/>
              </a:ext>
            </a:extLst>
          </p:cNvPr>
          <p:cNvSpPr>
            <a:spLocks noGrp="1"/>
          </p:cNvSpPr>
          <p:nvPr>
            <p:ph type="title"/>
          </p:nvPr>
        </p:nvSpPr>
        <p:spPr/>
        <p:txBody>
          <a:bodyPr/>
          <a:lstStyle/>
          <a:p>
            <a:r>
              <a:rPr lang="en-US" dirty="0"/>
              <a:t>Closing Entries, Kelly Consulting</a:t>
            </a:r>
          </a:p>
        </p:txBody>
      </p:sp>
      <p:pic>
        <p:nvPicPr>
          <p:cNvPr id="5" name="Picture Placeholder 4" descr="Exhibit 16: Closing Entries, Kelly Consulting&#10;&#10;The closing entries for NetSolutions are shown on Page 4 of a journal form. April 30, 2 0 Y 5 is the date indicated. &#10;&#10;In the first closing entry, Fees Earned is debited with 41 shown in the Post. Ref. column and 23,450 shown in the Debit column. Salary Expense is credited with 51 shown in the Post. Ref. column and 1,620 shown in the Credit column. Rent Expense is credited with 52 shown in the Post. Ref. column and 1,600 shown in the Credit column. Supplies Expense is credited with 53 shown in the Post. Ref. column and 850 shown in the Credit column. Depreciation Expense is credited with 54 shown in the Post. Ref. column and 330 shown in the Credit column. Insurance Expense is credited with 55 shown in the Post. Ref. column and 300 shown in the Credit column. Miscellaneous Expense is credited with 59 shown in the Post. Ref. column and 450 shown in the Credit column. Kelly Pitney, Capital is credited with 31 shown in the Post. Ref. column and 18,300 shown in the Credit column. &#10;&#10;In the second closing entry, Kelly Pitney, Capital is debited with 31 shown in the Post. Ref. column and 6,000 shown in the Debit column. Kelly Pitney, Drawing is credited with 32 shown in the Post. Ref. column and 6,000 shown in the Credit column.&#10;">
            <a:extLst>
              <a:ext uri="{FF2B5EF4-FFF2-40B4-BE49-F238E27FC236}">
                <a16:creationId xmlns:a16="http://schemas.microsoft.com/office/drawing/2014/main" id="{98656F29-E781-4FD7-9E97-743BFAF98C81}"/>
              </a:ext>
            </a:extLst>
          </p:cNvPr>
          <p:cNvPicPr>
            <a:picLocks noGrp="1" noChangeAspect="1"/>
          </p:cNvPicPr>
          <p:nvPr>
            <p:ph type="pic" sz="quarter" idx="10"/>
          </p:nvPr>
        </p:nvPicPr>
        <p:blipFill rotWithShape="1">
          <a:blip r:embed="rId2"/>
          <a:srcRect t="-1167" b="-1766"/>
          <a:stretch/>
        </p:blipFill>
        <p:spPr>
          <a:xfrm>
            <a:off x="1456759" y="1245919"/>
            <a:ext cx="9270862" cy="4718960"/>
          </a:xfrm>
        </p:spPr>
      </p:pic>
    </p:spTree>
    <p:extLst>
      <p:ext uri="{BB962C8B-B14F-4D97-AF65-F5344CB8AC3E}">
        <p14:creationId xmlns:p14="http://schemas.microsoft.com/office/powerpoint/2010/main" val="39789148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CEE3C-F85B-43C8-9147-31172F46A408}"/>
              </a:ext>
            </a:extLst>
          </p:cNvPr>
          <p:cNvSpPr>
            <a:spLocks noGrp="1"/>
          </p:cNvSpPr>
          <p:nvPr>
            <p:ph type="title"/>
          </p:nvPr>
        </p:nvSpPr>
        <p:spPr/>
        <p:txBody>
          <a:bodyPr/>
          <a:lstStyle/>
          <a:p>
            <a:r>
              <a:rPr lang="en-US" dirty="0"/>
              <a:t>Post-Closing Trial Balance, Kelly Consulting</a:t>
            </a:r>
          </a:p>
        </p:txBody>
      </p:sp>
      <p:pic>
        <p:nvPicPr>
          <p:cNvPr id="5" name="Picture Placeholder 4" descr="Exhibit 17: Post-Closing Trial Balance, Kelly Consulting&#10;&#10;A post-closing trial balance for Kelly Consulting, dated April 30, 2 0 Y 5, is shown. It shows the following accounts, account numbers, and amounts: Cash, 11, debit balance of 22,100; Accounts Receivable, 12, debit balance of 3,400; Supplies, 14, debit balance of 1,350; Prepaid Rent, 15, debit balance of 3,200; Prepaid Insurance, 16, debit balance of 1,500; Office Equipment, 18, debit balance of 14,500; Accumulated Depreciation, 19, credit balance of 330; Accounts Payable, 21, credit balance of 800; Salaries Payable, 22, credit balance of 120; Unearned Fees, 23, credit balance of 2,500; Kelly Pitney, Capital, 31, credit balance of 42,300. A single rule appears below 42,300 in the Credit Balances column and on this line in the Debit Balances column. The total of the Debit Balances column is 46,050. The total of the Credit Balances column is 46,050 as well. A double rule underscores both of these numbers.">
            <a:extLst>
              <a:ext uri="{FF2B5EF4-FFF2-40B4-BE49-F238E27FC236}">
                <a16:creationId xmlns:a16="http://schemas.microsoft.com/office/drawing/2014/main" id="{F2117F33-18EF-483D-A791-7F76F5A5ABA7}"/>
              </a:ext>
            </a:extLst>
          </p:cNvPr>
          <p:cNvPicPr>
            <a:picLocks noGrp="1" noChangeAspect="1"/>
          </p:cNvPicPr>
          <p:nvPr>
            <p:ph type="pic" sz="quarter" idx="10"/>
          </p:nvPr>
        </p:nvPicPr>
        <p:blipFill rotWithShape="1">
          <a:blip r:embed="rId2"/>
          <a:srcRect t="22" b="-70"/>
          <a:stretch/>
        </p:blipFill>
        <p:spPr>
          <a:xfrm>
            <a:off x="1878162" y="1275926"/>
            <a:ext cx="8428057" cy="4690782"/>
          </a:xfrm>
        </p:spPr>
      </p:pic>
    </p:spTree>
    <p:extLst>
      <p:ext uri="{BB962C8B-B14F-4D97-AF65-F5344CB8AC3E}">
        <p14:creationId xmlns:p14="http://schemas.microsoft.com/office/powerpoint/2010/main" val="28250410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7C467-A796-4FEE-BE51-BE7B843A37B8}"/>
              </a:ext>
            </a:extLst>
          </p:cNvPr>
          <p:cNvSpPr>
            <a:spLocks noGrp="1"/>
          </p:cNvSpPr>
          <p:nvPr>
            <p:ph type="title"/>
          </p:nvPr>
        </p:nvSpPr>
        <p:spPr/>
        <p:txBody>
          <a:bodyPr/>
          <a:lstStyle/>
          <a:p>
            <a:r>
              <a:rPr lang="en-US" dirty="0"/>
              <a:t>Ledger, Kelly Consulting </a:t>
            </a:r>
            <a:r>
              <a:rPr lang="en-US" sz="2000" dirty="0"/>
              <a:t>(1 of 4)</a:t>
            </a:r>
          </a:p>
        </p:txBody>
      </p:sp>
      <p:pic>
        <p:nvPicPr>
          <p:cNvPr id="8" name="Picture Placeholder 7" descr="Accounts from Kelly Consulting’s ledger are shown. &#10;&#10;The first account shown is Cash. The account number, 11, is in the top-right corner. The 2 0 Y 5 transactions are listed as follows: April 1, Post Ref. 1, Debit 13,100, Debit Balance 13,100. April 1, Post. Ref. 1, Credit 4,800, Debit Balance 8,300. April 2, Post. Ref. 1, Credit 1,800, Debit Balance 6,500. April 4, Post. Ref. 1, Debit 5,000, Debit Balance 11,500. April 6, Post. Ref. 1, Debit 1,800, Debit Balance 13,300. April 10, Post. Ref. 1, Credit 120, Debit Balance 13,180. April 12, Post. Ref. 1, Credit 1,200, Debit Balance 11,980. April 14, Post. Ref. 1, Credit 750, Debit Balance 11,230. April 17, Post. Ref. 2, Debit 6,250, Debit Balance 17,480. April 18, Post. Ref. 2, Credit 800, Debit Balance 16,680. April 24, Post. Ref. 2, Debit 3,850, Debit Balance 20,530. April 26, Post. Ref. 2, Debit 5,600, Debit Balance 26,130. April 27, Post. Ref. 2, Credit 750, Debit Balance 25,380. April 29, Post. Ref. 2, Credit 130, Debit Balance 25,250. April 30, Post. Ref. 2, Credit 200, Debit Balance 25,050. April 30, Post. Ref. 2, Debit 3,050, Debit Balance 28,100. April 30, Post. Ref. 2, Credit 6,000, Debit Balance 22,100.&#10;&#10;The second account shown is Accounts Receivable. The account number, 12, is in the top-right corner. The 2 0 Y 5 transactions listed are as follows: April 1, Post. Ref. 1, Debit 3,000, Debit Balance 3,000. April 6, Post. Ref. 1, Credit 1,800, Debit Balance 1,200. April 12, Post. Ref. 1, Debit 4,200, Debit Balance 5,400. April 20, Post. Ref. 2, Debit 2,100, Debit Balance 7,500. April 26, Post. Ref. 2, Credit 5,600, Debit Balance 1,900. April 30, Post. Ref. 2, Debit 1,500, Debit Balance 3,400. &#10;&#10;The third account shown is Supplies. The account number, 14, is in the top-right corner. The 2 0 Y 5 transactions listed are as follows: April 1, Post. Ref. 1, Debit 1,400, Debit Balance 1,400. April 18, Post. Ref. 2, Debit 800, Debit Balance 2,200. April 30, Item Adjusting, Post. Ref. 3, Credit 850, Debit Balance 1,350. &#10;&#10;The fourth account shown is Prepaid Rent. The account number, 15, is in the top-right corner. The 2 0 Y 5 transactions listed are as follows: April 1, Post. Ref. 1, Debit 4,800, Debit Balance 4,800. April 30, Item Adjusting, Post. Ref. 3, Credit 1,600, Debit Balance 3,200. &#10;&#10;The fifth account shown is Prepaid Insurance. The account number, 16, is in the top-right corner. The 2 0 Y 5 transactions listed are as follows: April 2, Post. Ref. 1, Debit 1,800, Debit Balance 1,800. April 30, Item Adjusting, Post. Ref. 3, Credit 300, Debit Balance 1,500.&#10;&#10;&#10;The sixth account shown is Office Equipment. The account number, 18, is in the top-right corner. The 2 0 Y 5 transactions listed are as follows: April 1, Post. Ref. 1, Debit 12,500, Debit Balance 12,500. April 5, Post. Ref. 1, Debit 2,000, Debit Balance 14,500. &#10;&#10;">
            <a:extLst>
              <a:ext uri="{FF2B5EF4-FFF2-40B4-BE49-F238E27FC236}">
                <a16:creationId xmlns:a16="http://schemas.microsoft.com/office/drawing/2014/main" id="{4009D858-1C0C-4E76-870F-5F7052C995C0}"/>
              </a:ext>
            </a:extLst>
          </p:cNvPr>
          <p:cNvPicPr>
            <a:picLocks noGrp="1" noChangeAspect="1"/>
          </p:cNvPicPr>
          <p:nvPr>
            <p:ph type="pic" sz="quarter" idx="10"/>
          </p:nvPr>
        </p:nvPicPr>
        <p:blipFill rotWithShape="1">
          <a:blip r:embed="rId2"/>
          <a:srcRect t="-339" b="2170"/>
          <a:stretch/>
        </p:blipFill>
        <p:spPr>
          <a:xfrm>
            <a:off x="3040162" y="1070736"/>
            <a:ext cx="6111676" cy="5025264"/>
          </a:xfrm>
        </p:spPr>
      </p:pic>
    </p:spTree>
    <p:extLst>
      <p:ext uri="{BB962C8B-B14F-4D97-AF65-F5344CB8AC3E}">
        <p14:creationId xmlns:p14="http://schemas.microsoft.com/office/powerpoint/2010/main" val="25486515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5F001-8649-43F7-A7C3-C277BA0ED4BE}"/>
              </a:ext>
            </a:extLst>
          </p:cNvPr>
          <p:cNvSpPr>
            <a:spLocks noGrp="1"/>
          </p:cNvSpPr>
          <p:nvPr>
            <p:ph type="title"/>
          </p:nvPr>
        </p:nvSpPr>
        <p:spPr/>
        <p:txBody>
          <a:bodyPr/>
          <a:lstStyle/>
          <a:p>
            <a:r>
              <a:rPr lang="en-US" dirty="0"/>
              <a:t>Ledger, Kelly Consulting </a:t>
            </a:r>
            <a:r>
              <a:rPr lang="en-US" sz="2000" dirty="0"/>
              <a:t>(2 of 4)</a:t>
            </a:r>
            <a:endParaRPr lang="en-US" dirty="0"/>
          </a:p>
        </p:txBody>
      </p:sp>
      <p:pic>
        <p:nvPicPr>
          <p:cNvPr id="5" name="Picture Placeholder 4" descr="Exhibit 18: Ledger, Kelly Consulting (Continued) &#10;&#10;Accounts from Kelly Consulting’s ledger are shown.&#10;&#10;The sixth account shown is Accumulated Depreciation. The account number, 19, is in the top-right corner. The 2 0 Y 5 transaction listed is as follows: April 30, Item Adjusting, Post. Ref. 3, Credit 330, Credit Balance 330.&#10;&#10;The seventh account shown is Accounts Payable. The account number, 21, is in the top-right corner. The 2 0 Y 5 transactions listed are as follows: April 5, Post. Ref. 1, Credit 2,000, Credit Balance 2,000. April 12, Post. Ref. 1, Debit 1,200, Credit Balance 800.&#10;&#10;The eighth account shown is Salaries Payable. The account number, 22, is in the top-right corner. The 2 0 Y 5 transaction listed is as follows: April 30, Item Adjusting, Post. Ref. 3, Credit 120, Credit Balance, 120. &#10;&#10;The ninth account shown is Fees Earned. The account number, 41, is in the top-right corner. The 2 0 Y 5 transactions listed are as follows: April 12, Post. Ref. 1, Credit 4,200, Credit Balance 4,200. April 17, Post. Ref. 2, Credit 6,250, Credit Balance 10,450. April 20, Post. Ref. 2, Credit 2,100, Credit Balance 12,550. April 24, Post. Ref. 2, Credit 3,850, Credit Balance 16,400. April 30, Post. Ref. 2, Credit 3,050, Credit Balance 19,450. April 30, Post. Ref. 2, Credit 1,500, Credit Balance 20,950. April 30, Item Adjusting, Post. Ref. 3, Credit 2,500, Credit Balance 23,450. April 30, Item Closing, Post. Ref. 4, Debit 23,450. A dash appears in the Debit Balance and Credit Balance columns to indicate the balance is zero after closing.&#10;&#10;The tenth account shown is Salary Expense. The account number, 51, is in the top-right corner. The 2 0 Y 5 transactions listed are as follows: April 14, Post. Ref. 1, Debit 750, Debit Balance 750. April 27, Post. Ref. 2, Debit 750, Debit Balance 1,500. April 30, Item Adjusting, Post. Ref. 3, Debit 120, Debit Balance 1,620. April 30, Item Closing, Post. Ref. 4, Credit 1,620. A dash appears in the Debit Balance and Credit Balance columns to indicate the balance is zero after closing.&#10;">
            <a:extLst>
              <a:ext uri="{FF2B5EF4-FFF2-40B4-BE49-F238E27FC236}">
                <a16:creationId xmlns:a16="http://schemas.microsoft.com/office/drawing/2014/main" id="{0551B11E-19DC-41D0-B412-F34506C68752}"/>
              </a:ext>
            </a:extLst>
          </p:cNvPr>
          <p:cNvPicPr>
            <a:picLocks noGrp="1" noChangeAspect="1"/>
          </p:cNvPicPr>
          <p:nvPr>
            <p:ph type="pic" sz="quarter" idx="10"/>
          </p:nvPr>
        </p:nvPicPr>
        <p:blipFill rotWithShape="1">
          <a:blip r:embed="rId2"/>
          <a:srcRect t="532" b="-141"/>
          <a:stretch/>
        </p:blipFill>
        <p:spPr>
          <a:xfrm>
            <a:off x="1732228" y="1083694"/>
            <a:ext cx="8719924" cy="5024447"/>
          </a:xfrm>
        </p:spPr>
      </p:pic>
    </p:spTree>
    <p:extLst>
      <p:ext uri="{BB962C8B-B14F-4D97-AF65-F5344CB8AC3E}">
        <p14:creationId xmlns:p14="http://schemas.microsoft.com/office/powerpoint/2010/main" val="2707493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62C0FC-967E-465B-A4A0-5C0C43A7703E}"/>
              </a:ext>
            </a:extLst>
          </p:cNvPr>
          <p:cNvSpPr>
            <a:spLocks noGrp="1"/>
          </p:cNvSpPr>
          <p:nvPr>
            <p:ph type="title"/>
          </p:nvPr>
        </p:nvSpPr>
        <p:spPr/>
        <p:txBody>
          <a:bodyPr/>
          <a:lstStyle/>
          <a:p>
            <a:r>
              <a:rPr lang="en-US" dirty="0"/>
              <a:t>Flow of Accounting Information </a:t>
            </a:r>
            <a:r>
              <a:rPr lang="en-US" sz="2000" dirty="0"/>
              <a:t>(3 of 5)</a:t>
            </a:r>
          </a:p>
        </p:txBody>
      </p:sp>
      <p:pic>
        <p:nvPicPr>
          <p:cNvPr id="12" name="Picture Placeholder 11" descr="Flow of Accounting Information (slide 3 of 5)&#10;&#10;Part of a sample end-of-period spreadsheet is shown. The title End-of-Period Spreadsheet (Work Sheet) appears at the top. The end-of-period spreadsheet shows a sampling of four columns and three rows.&#10;The Accounts column appears shaded in light blue as the first of four columns in the end-of-period spreadsheet.&#10;The Unadjusted Trial Balance column appears shaded in light blue as the second of four columns in the end-of-period spreadsheet.&#10;The Adjustments column appears shaded in light blue as the third of four columns in the end-of-period spreadsheet.&#10;The Adjusted Trial Balance column appears shaded in white as the fourth column in the end-of-period spreadsheet.&#10;The heading of the Unadjusted Trial Balance column appears in dark blue text.&#10;The heading of the Adjustments column appears in dark blue text.&#10;The heading of the Adjusted Trial Balance column appears in dark blue text.&#10;A dark blue upside-down triangle appears below the Adjusted Trial Balance column.&#10;The heading of the Accounts column appears in dark blue text.&#10;The Unadjusted Trial Balance column, Adjustments column, and Adjusted Trial Balance column are further subdivided into two columns, Debit and Credit. These heads appear in dark blue text.">
            <a:extLst>
              <a:ext uri="{FF2B5EF4-FFF2-40B4-BE49-F238E27FC236}">
                <a16:creationId xmlns:a16="http://schemas.microsoft.com/office/drawing/2014/main" id="{F3945ADF-F093-4FF2-8A9F-76BDA2A336C5}"/>
              </a:ext>
            </a:extLst>
          </p:cNvPr>
          <p:cNvPicPr>
            <a:picLocks noGrp="1" noChangeAspect="1"/>
          </p:cNvPicPr>
          <p:nvPr>
            <p:ph type="pic" sz="quarter" idx="17"/>
          </p:nvPr>
        </p:nvPicPr>
        <p:blipFill rotWithShape="1">
          <a:blip r:embed="rId2"/>
          <a:srcRect t="1459" b="-1276"/>
          <a:stretch/>
        </p:blipFill>
        <p:spPr>
          <a:xfrm>
            <a:off x="2075590" y="1175070"/>
            <a:ext cx="8048423" cy="3263260"/>
          </a:xfrm>
        </p:spPr>
      </p:pic>
      <p:sp>
        <p:nvSpPr>
          <p:cNvPr id="9" name="Text Placeholder 8">
            <a:extLst>
              <a:ext uri="{FF2B5EF4-FFF2-40B4-BE49-F238E27FC236}">
                <a16:creationId xmlns:a16="http://schemas.microsoft.com/office/drawing/2014/main" id="{6AEFB220-3D35-49B1-AC04-6FEABD489E6C}"/>
              </a:ext>
            </a:extLst>
          </p:cNvPr>
          <p:cNvSpPr>
            <a:spLocks noGrp="1"/>
          </p:cNvSpPr>
          <p:nvPr>
            <p:ph type="body" sz="quarter" idx="18"/>
          </p:nvPr>
        </p:nvSpPr>
        <p:spPr>
          <a:xfrm>
            <a:off x="743576" y="4559300"/>
            <a:ext cx="10711543" cy="1016000"/>
          </a:xfrm>
        </p:spPr>
        <p:txBody>
          <a:bodyPr>
            <a:normAutofit lnSpcReduction="10000"/>
          </a:bodyPr>
          <a:lstStyle/>
          <a:p>
            <a:r>
              <a:rPr lang="en-US" dirty="0"/>
              <a:t>Adjustments are added to or subtracted from the amounts in the Unadjusted Trial Balance columns</a:t>
            </a:r>
          </a:p>
          <a:p>
            <a:r>
              <a:rPr lang="en-US" dirty="0"/>
              <a:t>Account balances are now adjusted</a:t>
            </a:r>
          </a:p>
        </p:txBody>
      </p:sp>
    </p:spTree>
    <p:extLst>
      <p:ext uri="{BB962C8B-B14F-4D97-AF65-F5344CB8AC3E}">
        <p14:creationId xmlns:p14="http://schemas.microsoft.com/office/powerpoint/2010/main" val="362191650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6A46B-14D4-4A87-979B-DDC7773CD7F5}"/>
              </a:ext>
            </a:extLst>
          </p:cNvPr>
          <p:cNvSpPr>
            <a:spLocks noGrp="1"/>
          </p:cNvSpPr>
          <p:nvPr>
            <p:ph type="title"/>
          </p:nvPr>
        </p:nvSpPr>
        <p:spPr/>
        <p:txBody>
          <a:bodyPr/>
          <a:lstStyle/>
          <a:p>
            <a:r>
              <a:rPr lang="en-US" dirty="0"/>
              <a:t>Ledger, Kelly Consulting </a:t>
            </a:r>
            <a:r>
              <a:rPr lang="en-US" sz="2000" dirty="0"/>
              <a:t>(3 of 4)</a:t>
            </a:r>
            <a:endParaRPr lang="en-US" dirty="0"/>
          </a:p>
        </p:txBody>
      </p:sp>
      <p:pic>
        <p:nvPicPr>
          <p:cNvPr id="5" name="Picture Placeholder 4" descr="The eleventh account shown is Unearned Fees. The account number, 23, is in the top-right corner. The 2 0 Y 5 transactions listed are as follows: April 4, Post. Ref. 1, Credit 5,000, Credit Balance 5,000. April 30, Item Adjusting, Post. Ref. 3, Debit 2,500, Credit Balance 2,500. &#10;&#10;The twelfth account shown is Kelly Pitney, Capital. The account number, 31, is in the top-right corner. The 2 0 Y 5 transactions listed are as follows: April 1, Post. Ref. 1, Credit 30,000, Credit Balance 30,000. April 30, Item Closing, Post. Ref. 4, Credit 18,300, Credit Balance 48,300. April 30, Item Closing, Post. Ref. 4, Debit 6,000, Credit Balance 42,300.&#10;&#10;The thirteenth account shown is Kelly Pitney, Drawing. The account number, 32, is in the top-right corner. The 2 0 Y 5 transactions listed are as follows: April 30, Post. Ref. 2, Debit 6,000, Debit Balance 6,000. April 30, Item Closing, Post. Ref. 4, Credit 6,000. A dash appears in the Debit Balance and Credit Balance columns to indicate the balance is zero after closing.&#10;&#10;The fourteenth account shown is Rent Expense. The account number, 52, is in the top-right corner. The 2 0 Y 5 transactions are listed as follows: April 30, Item Adjusting, Post. Ref. 3, Debit 1,600, Debit Balance 1,600. April 30, Item Closing, Post. Ref. 4, Credit 1,600. A dash appears in the Debit Balance and Credit Balance columns to indicate the balance is zero after closing.&#10;&#10;The fifteenth account shown is Supplies Expense. The account number, 53, is in the top-right corner. The 2 0 Y 5 transactions are listed as follows: April 30, Item Adjusting, Post. Ref. 3, Debit 850, Debit Balance 850. April 30, Item Closing, Post. Ref. 4, Credit 850. A dash appears in the Debit Balance and Credit Balance columns to indicate the balance is zero after closing.&#10;&#10;The sixteenth account shown is Depreciation Expense. The account number, 54, is in the top-right corner. The 2 0 Y 5 transactions are listed as follows; April 30, Item Adjusting, Post. Ref. 3, Debit 330, Debit Balance, 330. April 30, Item Closing, Post. Ref. 4, Credit 330. A dash appears in the Debit Balance and Credit Balance columns to indicate the balance is zero after closing.&#10;">
            <a:extLst>
              <a:ext uri="{FF2B5EF4-FFF2-40B4-BE49-F238E27FC236}">
                <a16:creationId xmlns:a16="http://schemas.microsoft.com/office/drawing/2014/main" id="{6E8BF903-836B-4853-B6B9-D6D0F2349E9D}"/>
              </a:ext>
            </a:extLst>
          </p:cNvPr>
          <p:cNvPicPr>
            <a:picLocks noGrp="1" noChangeAspect="1"/>
          </p:cNvPicPr>
          <p:nvPr>
            <p:ph type="pic" sz="quarter" idx="10"/>
          </p:nvPr>
        </p:nvPicPr>
        <p:blipFill rotWithShape="1">
          <a:blip r:embed="rId2"/>
          <a:srcRect t="371" b="44"/>
          <a:stretch/>
        </p:blipFill>
        <p:spPr>
          <a:xfrm>
            <a:off x="2358299" y="1351208"/>
            <a:ext cx="7467783" cy="4731168"/>
          </a:xfrm>
        </p:spPr>
      </p:pic>
    </p:spTree>
    <p:extLst>
      <p:ext uri="{BB962C8B-B14F-4D97-AF65-F5344CB8AC3E}">
        <p14:creationId xmlns:p14="http://schemas.microsoft.com/office/powerpoint/2010/main" val="259792771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E517-4D0A-4FAB-8D43-ECBA81074BB9}"/>
              </a:ext>
            </a:extLst>
          </p:cNvPr>
          <p:cNvSpPr>
            <a:spLocks noGrp="1"/>
          </p:cNvSpPr>
          <p:nvPr>
            <p:ph type="title"/>
          </p:nvPr>
        </p:nvSpPr>
        <p:spPr/>
        <p:txBody>
          <a:bodyPr/>
          <a:lstStyle/>
          <a:p>
            <a:r>
              <a:rPr lang="en-US" dirty="0"/>
              <a:t>Ledger, Kelly Consulting </a:t>
            </a:r>
            <a:r>
              <a:rPr lang="en-US" sz="2000" dirty="0"/>
              <a:t>(4 of 4)</a:t>
            </a:r>
            <a:endParaRPr lang="en-US" dirty="0"/>
          </a:p>
        </p:txBody>
      </p:sp>
      <p:pic>
        <p:nvPicPr>
          <p:cNvPr id="5" name="Picture Placeholder 4" descr="Exhibit 18: Ledger, Kelly Consulting (Concluded) &#10;&#10;Accounts from Kelly Consulting’s ledger are shown.&#10;&#10;The first account shown is Insurance Expense. The account number, 55, is in the top-right corner. The 2 0 Y 5 transactions listed are as follows: April 30, Item Adjusting, Post. Ref. 3, Debit 300, Debit Balance 300. April 30, Item Closing, Post. Ref. 4, Credit 300. A dash appears in the Debit Balance and Credit Balance columns to indicate the balance is zero after closing.&#10;&#10;The second account shown is Miscellaneous Expense. The account number, 59, is in the top-right corner. The 2 0 Y 5 transactions listed are as follows: April 10, Post. Ref. 1, Debit 120, Debit Balance 120. April 29, Post. Ref. 2, Debit 130, Debit Balance 250. April 30, Post. Ref. 2, Debit 200, Debit Balance 450. April 30, Item Closing, Post. Ref. 4, Credit 450. A dash appears in the Debit Balance and Credit Balance columns to indicate the balance is zero after closing.&#10;">
            <a:extLst>
              <a:ext uri="{FF2B5EF4-FFF2-40B4-BE49-F238E27FC236}">
                <a16:creationId xmlns:a16="http://schemas.microsoft.com/office/drawing/2014/main" id="{7047596F-9484-4913-BF91-0CFB90E17869}"/>
              </a:ext>
            </a:extLst>
          </p:cNvPr>
          <p:cNvPicPr>
            <a:picLocks noGrp="1" noChangeAspect="1"/>
          </p:cNvPicPr>
          <p:nvPr>
            <p:ph type="pic" sz="quarter" idx="10"/>
          </p:nvPr>
        </p:nvPicPr>
        <p:blipFill rotWithShape="1">
          <a:blip r:embed="rId2"/>
          <a:srcRect t="1263" b="1601"/>
          <a:stretch/>
        </p:blipFill>
        <p:spPr>
          <a:xfrm>
            <a:off x="733117" y="1901372"/>
            <a:ext cx="10718147" cy="2583543"/>
          </a:xfrm>
        </p:spPr>
      </p:pic>
    </p:spTree>
    <p:extLst>
      <p:ext uri="{BB962C8B-B14F-4D97-AF65-F5344CB8AC3E}">
        <p14:creationId xmlns:p14="http://schemas.microsoft.com/office/powerpoint/2010/main" val="37218960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98F712-DC2E-4D28-8886-643500728E50}"/>
              </a:ext>
            </a:extLst>
          </p:cNvPr>
          <p:cNvSpPr>
            <a:spLocks noGrp="1"/>
          </p:cNvSpPr>
          <p:nvPr>
            <p:ph type="title"/>
          </p:nvPr>
        </p:nvSpPr>
        <p:spPr/>
        <p:txBody>
          <a:bodyPr/>
          <a:lstStyle/>
          <a:p>
            <a:r>
              <a:rPr lang="en-US" sz="2800" dirty="0"/>
              <a:t>Financial Analysis and Interpretation: </a:t>
            </a:r>
            <a:br>
              <a:rPr lang="en-US" sz="2800" dirty="0"/>
            </a:br>
            <a:r>
              <a:rPr lang="en-US" sz="2800" dirty="0"/>
              <a:t>Working Capital and Current Ratio</a:t>
            </a:r>
          </a:p>
        </p:txBody>
      </p:sp>
      <p:sp>
        <p:nvSpPr>
          <p:cNvPr id="5" name="Text Placeholder 4">
            <a:extLst>
              <a:ext uri="{FF2B5EF4-FFF2-40B4-BE49-F238E27FC236}">
                <a16:creationId xmlns:a16="http://schemas.microsoft.com/office/drawing/2014/main" id="{563A5E31-215E-41B5-B1A2-7EE1BAB8B371}"/>
              </a:ext>
            </a:extLst>
          </p:cNvPr>
          <p:cNvSpPr>
            <a:spLocks noGrp="1"/>
          </p:cNvSpPr>
          <p:nvPr>
            <p:ph type="body" sz="quarter" idx="17"/>
          </p:nvPr>
        </p:nvSpPr>
        <p:spPr/>
        <p:txBody>
          <a:bodyPr/>
          <a:lstStyle/>
          <a:p>
            <a:r>
              <a:rPr lang="en-US" dirty="0"/>
              <a:t>The ability to convert assets into cash is called </a:t>
            </a:r>
            <a:r>
              <a:rPr lang="en-US" b="1" dirty="0"/>
              <a:t>liquidity</a:t>
            </a:r>
            <a:r>
              <a:rPr lang="en-US" dirty="0"/>
              <a:t>.</a:t>
            </a:r>
          </a:p>
          <a:p>
            <a:r>
              <a:rPr lang="en-US" dirty="0"/>
              <a:t>The ability of a business to pay its debts is called </a:t>
            </a:r>
            <a:r>
              <a:rPr lang="en-US" b="1" dirty="0"/>
              <a:t>solvency</a:t>
            </a:r>
            <a:r>
              <a:rPr lang="en-US" dirty="0"/>
              <a:t>.</a:t>
            </a:r>
          </a:p>
          <a:p>
            <a:r>
              <a:rPr lang="en-US" dirty="0"/>
              <a:t>Two financial measures for evaluating a business’s short-term liquidity and solvency are working capital and the current ratio.</a:t>
            </a:r>
          </a:p>
          <a:p>
            <a:endParaRPr lang="en-US" dirty="0"/>
          </a:p>
        </p:txBody>
      </p:sp>
    </p:spTree>
    <p:extLst>
      <p:ext uri="{BB962C8B-B14F-4D97-AF65-F5344CB8AC3E}">
        <p14:creationId xmlns:p14="http://schemas.microsoft.com/office/powerpoint/2010/main" val="10847250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9EEDE-5248-45D1-B302-99A4EE597B7F}"/>
              </a:ext>
            </a:extLst>
          </p:cNvPr>
          <p:cNvSpPr>
            <a:spLocks noGrp="1"/>
          </p:cNvSpPr>
          <p:nvPr>
            <p:ph type="title"/>
          </p:nvPr>
        </p:nvSpPr>
        <p:spPr/>
        <p:txBody>
          <a:bodyPr/>
          <a:lstStyle/>
          <a:p>
            <a:r>
              <a:rPr lang="en-US" sz="2800" dirty="0"/>
              <a:t>Financial Analysis and Interpretation: </a:t>
            </a:r>
            <a:br>
              <a:rPr lang="en-US" sz="2800" dirty="0"/>
            </a:br>
            <a:r>
              <a:rPr lang="en-US" sz="2800" dirty="0"/>
              <a:t>Working Capital</a:t>
            </a:r>
            <a:r>
              <a:rPr lang="en-US" sz="3000" dirty="0"/>
              <a:t> </a:t>
            </a:r>
            <a:r>
              <a:rPr lang="en-US" sz="2000" dirty="0"/>
              <a:t>(1 of 2)</a:t>
            </a:r>
          </a:p>
        </p:txBody>
      </p:sp>
      <p:sp>
        <p:nvSpPr>
          <p:cNvPr id="3" name="Text Placeholder 2">
            <a:extLst>
              <a:ext uri="{FF2B5EF4-FFF2-40B4-BE49-F238E27FC236}">
                <a16:creationId xmlns:a16="http://schemas.microsoft.com/office/drawing/2014/main" id="{86C0851E-E69B-4628-A812-C742E0B4D403}"/>
              </a:ext>
            </a:extLst>
          </p:cNvPr>
          <p:cNvSpPr>
            <a:spLocks noGrp="1"/>
          </p:cNvSpPr>
          <p:nvPr>
            <p:ph type="body" sz="quarter" idx="17"/>
          </p:nvPr>
        </p:nvSpPr>
        <p:spPr/>
        <p:txBody>
          <a:bodyPr/>
          <a:lstStyle/>
          <a:p>
            <a:r>
              <a:rPr lang="en-US" b="1" dirty="0"/>
              <a:t>Working capital </a:t>
            </a:r>
            <a:r>
              <a:rPr lang="en-US" dirty="0"/>
              <a:t>is the excess of the current assets of a business over its current liabilities.</a:t>
            </a:r>
          </a:p>
          <a:p>
            <a:r>
              <a:rPr lang="en-US" dirty="0"/>
              <a:t>Computed as follows:</a:t>
            </a:r>
          </a:p>
          <a:p>
            <a:pPr marL="0" indent="0">
              <a:buNone/>
            </a:pPr>
            <a:r>
              <a:rPr lang="en-US" dirty="0"/>
              <a:t>		Working Capital = Current Assets – Current Liabilities</a:t>
            </a:r>
          </a:p>
          <a:p>
            <a:r>
              <a:rPr lang="en-US" dirty="0"/>
              <a:t>A positive working capital implies that the business is able to pay its current liabilities and is solvent</a:t>
            </a:r>
          </a:p>
          <a:p>
            <a:endParaRPr lang="en-US" dirty="0"/>
          </a:p>
        </p:txBody>
      </p:sp>
    </p:spTree>
    <p:extLst>
      <p:ext uri="{BB962C8B-B14F-4D97-AF65-F5344CB8AC3E}">
        <p14:creationId xmlns:p14="http://schemas.microsoft.com/office/powerpoint/2010/main" val="21485300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813A53-57D6-4548-9DBA-9898CCC955D9}"/>
              </a:ext>
            </a:extLst>
          </p:cNvPr>
          <p:cNvSpPr>
            <a:spLocks noGrp="1"/>
          </p:cNvSpPr>
          <p:nvPr>
            <p:ph type="title"/>
          </p:nvPr>
        </p:nvSpPr>
        <p:spPr/>
        <p:txBody>
          <a:bodyPr/>
          <a:lstStyle/>
          <a:p>
            <a:r>
              <a:rPr lang="en-US" sz="3200" dirty="0"/>
              <a:t>Financial Analysis and Interpretation: Working Capital</a:t>
            </a:r>
            <a:r>
              <a:rPr lang="en-US" dirty="0"/>
              <a:t> </a:t>
            </a:r>
            <a:r>
              <a:rPr lang="en-US" sz="2000" dirty="0"/>
              <a:t>(2 of 2)</a:t>
            </a:r>
          </a:p>
        </p:txBody>
      </p:sp>
      <p:sp>
        <p:nvSpPr>
          <p:cNvPr id="3" name="Text Placeholder 2">
            <a:extLst>
              <a:ext uri="{FF2B5EF4-FFF2-40B4-BE49-F238E27FC236}">
                <a16:creationId xmlns:a16="http://schemas.microsoft.com/office/drawing/2014/main" id="{9C21D202-09F8-4748-A2DD-840371EBFC0B}"/>
              </a:ext>
            </a:extLst>
          </p:cNvPr>
          <p:cNvSpPr>
            <a:spLocks noGrp="1"/>
          </p:cNvSpPr>
          <p:nvPr>
            <p:ph type="body" sz="quarter" idx="18"/>
          </p:nvPr>
        </p:nvSpPr>
        <p:spPr>
          <a:xfrm>
            <a:off x="743576" y="1638301"/>
            <a:ext cx="10711543" cy="672106"/>
          </a:xfrm>
        </p:spPr>
        <p:txBody>
          <a:bodyPr/>
          <a:lstStyle/>
          <a:p>
            <a:pPr marL="342900" indent="-342900">
              <a:buFont typeface="Arial" panose="020B0604020202020204" pitchFamily="34" charset="0"/>
              <a:buChar char="•"/>
            </a:pPr>
            <a:r>
              <a:rPr lang="en-US" dirty="0" err="1"/>
              <a:t>NetSolutions</a:t>
            </a:r>
            <a:r>
              <a:rPr lang="en-US" dirty="0"/>
              <a:t>’ working capital at the end of 20Y3 is computed as follows: </a:t>
            </a:r>
          </a:p>
          <a:p>
            <a:pPr marL="342900" indent="-342900">
              <a:buFont typeface="Arial" panose="020B0604020202020204" pitchFamily="34" charset="0"/>
              <a:buChar char="•"/>
            </a:pPr>
            <a:endParaRPr lang="en-US" dirty="0"/>
          </a:p>
        </p:txBody>
      </p:sp>
      <p:pic>
        <p:nvPicPr>
          <p:cNvPr id="12" name="Picture Placeholder 11" descr="Financial Analysis and Interpretation: Working Capital – Computation&#10;&#10;The formula for computing working capital is given: Current Assets – Current Liabilities. On the next line, numbers are plugged into the formula: = $7,745 – $1,390. On the next line, the answer is given: = $6,355.">
            <a:extLst>
              <a:ext uri="{FF2B5EF4-FFF2-40B4-BE49-F238E27FC236}">
                <a16:creationId xmlns:a16="http://schemas.microsoft.com/office/drawing/2014/main" id="{931926A0-C64D-47B5-B65F-D61302829FE2}"/>
              </a:ext>
            </a:extLst>
          </p:cNvPr>
          <p:cNvPicPr>
            <a:picLocks noGrp="1" noChangeAspect="1"/>
          </p:cNvPicPr>
          <p:nvPr>
            <p:ph type="pic" sz="quarter" idx="17"/>
          </p:nvPr>
        </p:nvPicPr>
        <p:blipFill rotWithShape="1">
          <a:blip r:embed="rId2"/>
          <a:srcRect l="248" r="-625"/>
          <a:stretch/>
        </p:blipFill>
        <p:spPr>
          <a:xfrm>
            <a:off x="2983526" y="2242391"/>
            <a:ext cx="6297521" cy="1361805"/>
          </a:xfrm>
        </p:spPr>
      </p:pic>
    </p:spTree>
    <p:extLst>
      <p:ext uri="{BB962C8B-B14F-4D97-AF65-F5344CB8AC3E}">
        <p14:creationId xmlns:p14="http://schemas.microsoft.com/office/powerpoint/2010/main" val="269892449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46494-EDEA-4F7B-9312-2E2A17E40244}"/>
              </a:ext>
            </a:extLst>
          </p:cNvPr>
          <p:cNvSpPr>
            <a:spLocks noGrp="1"/>
          </p:cNvSpPr>
          <p:nvPr>
            <p:ph type="title"/>
          </p:nvPr>
        </p:nvSpPr>
        <p:spPr/>
        <p:txBody>
          <a:bodyPr/>
          <a:lstStyle/>
          <a:p>
            <a:r>
              <a:rPr lang="en-US" sz="3200" dirty="0"/>
              <a:t>Financial Analysis and Interpretation: Current Ratio</a:t>
            </a:r>
            <a:r>
              <a:rPr lang="en-US" dirty="0"/>
              <a:t> </a:t>
            </a:r>
            <a:br>
              <a:rPr lang="en-US" sz="3200" dirty="0"/>
            </a:br>
            <a:r>
              <a:rPr lang="en-US" sz="2000" dirty="0"/>
              <a:t>(1 of 2)</a:t>
            </a:r>
          </a:p>
        </p:txBody>
      </p:sp>
      <p:sp>
        <p:nvSpPr>
          <p:cNvPr id="4" name="Text Placeholder 3">
            <a:extLst>
              <a:ext uri="{FF2B5EF4-FFF2-40B4-BE49-F238E27FC236}">
                <a16:creationId xmlns:a16="http://schemas.microsoft.com/office/drawing/2014/main" id="{9CC1C7B6-FA0A-40EA-BDFB-351AD207D4DC}"/>
              </a:ext>
            </a:extLst>
          </p:cNvPr>
          <p:cNvSpPr>
            <a:spLocks noGrp="1"/>
          </p:cNvSpPr>
          <p:nvPr>
            <p:ph type="body" sz="quarter" idx="18"/>
          </p:nvPr>
        </p:nvSpPr>
        <p:spPr/>
        <p:txBody>
          <a:bodyPr/>
          <a:lstStyle/>
          <a:p>
            <a:r>
              <a:rPr lang="en-US" dirty="0"/>
              <a:t>The </a:t>
            </a:r>
            <a:r>
              <a:rPr lang="en-US" b="1" dirty="0"/>
              <a:t>current ratio </a:t>
            </a:r>
            <a:r>
              <a:rPr lang="en-US" dirty="0"/>
              <a:t>is another means of expressing the relationship between current assets and current liabilities.</a:t>
            </a:r>
          </a:p>
          <a:p>
            <a:r>
              <a:rPr lang="en-US" dirty="0"/>
              <a:t>Computed by dividing current assets by current liabilities, as follows:</a:t>
            </a:r>
          </a:p>
          <a:p>
            <a:endParaRPr lang="en-US" dirty="0"/>
          </a:p>
          <a:p>
            <a:endParaRPr lang="en-US" dirty="0"/>
          </a:p>
        </p:txBody>
      </p:sp>
      <p:pic>
        <p:nvPicPr>
          <p:cNvPr id="6" name="Picture Placeholder 5" descr="Financial Analysis and Interpretation: Current Ratio – Current Ratio Formula&#10;&#10;The formula for computing the current ratio is given: Current Assets divided by Current Liabilities. The formula is shown in fraction form, with Current Assets as the numerator and Current Liabilities as the denominator.">
            <a:extLst>
              <a:ext uri="{FF2B5EF4-FFF2-40B4-BE49-F238E27FC236}">
                <a16:creationId xmlns:a16="http://schemas.microsoft.com/office/drawing/2014/main" id="{869DE4B2-0AC6-41D9-A766-A1EBC30406E0}"/>
              </a:ext>
            </a:extLst>
          </p:cNvPr>
          <p:cNvPicPr>
            <a:picLocks noGrp="1" noChangeAspect="1"/>
          </p:cNvPicPr>
          <p:nvPr>
            <p:ph type="pic" sz="quarter" idx="17"/>
          </p:nvPr>
        </p:nvPicPr>
        <p:blipFill rotWithShape="1">
          <a:blip r:embed="rId2"/>
          <a:srcRect l="1180" r="3632"/>
          <a:stretch/>
        </p:blipFill>
        <p:spPr>
          <a:xfrm>
            <a:off x="3780270" y="3158845"/>
            <a:ext cx="4469165" cy="1125459"/>
          </a:xfrm>
        </p:spPr>
      </p:pic>
    </p:spTree>
    <p:extLst>
      <p:ext uri="{BB962C8B-B14F-4D97-AF65-F5344CB8AC3E}">
        <p14:creationId xmlns:p14="http://schemas.microsoft.com/office/powerpoint/2010/main" val="407169704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EA311-A1CA-4631-91C1-00E759A2D164}"/>
              </a:ext>
            </a:extLst>
          </p:cNvPr>
          <p:cNvSpPr>
            <a:spLocks noGrp="1"/>
          </p:cNvSpPr>
          <p:nvPr>
            <p:ph type="title"/>
          </p:nvPr>
        </p:nvSpPr>
        <p:spPr/>
        <p:txBody>
          <a:bodyPr/>
          <a:lstStyle/>
          <a:p>
            <a:r>
              <a:rPr lang="en-US" sz="3200" dirty="0"/>
              <a:t>Financial Analysis and Interpretation: Current Ratio </a:t>
            </a:r>
            <a:br>
              <a:rPr lang="en-US" dirty="0"/>
            </a:br>
            <a:r>
              <a:rPr lang="en-US" sz="2000" dirty="0"/>
              <a:t>(2 of 2)</a:t>
            </a:r>
          </a:p>
        </p:txBody>
      </p:sp>
      <p:sp>
        <p:nvSpPr>
          <p:cNvPr id="4" name="Text Placeholder 3">
            <a:extLst>
              <a:ext uri="{FF2B5EF4-FFF2-40B4-BE49-F238E27FC236}">
                <a16:creationId xmlns:a16="http://schemas.microsoft.com/office/drawing/2014/main" id="{BC7021D6-D6DA-4DF1-993E-D05F867D0EF7}"/>
              </a:ext>
            </a:extLst>
          </p:cNvPr>
          <p:cNvSpPr>
            <a:spLocks noGrp="1"/>
          </p:cNvSpPr>
          <p:nvPr>
            <p:ph type="body" sz="quarter" idx="18"/>
          </p:nvPr>
        </p:nvSpPr>
        <p:spPr>
          <a:xfrm>
            <a:off x="743576" y="1638301"/>
            <a:ext cx="10711543" cy="672106"/>
          </a:xfrm>
        </p:spPr>
        <p:txBody>
          <a:bodyPr/>
          <a:lstStyle/>
          <a:p>
            <a:r>
              <a:rPr lang="en-US" dirty="0"/>
              <a:t>The current ratio for </a:t>
            </a:r>
            <a:r>
              <a:rPr lang="en-US" dirty="0" err="1"/>
              <a:t>NetSolutions</a:t>
            </a:r>
            <a:r>
              <a:rPr lang="en-US" dirty="0"/>
              <a:t> at the end of 20Y3 is computed as follows:</a:t>
            </a:r>
          </a:p>
          <a:p>
            <a:endParaRPr lang="en-US" dirty="0"/>
          </a:p>
        </p:txBody>
      </p:sp>
      <p:pic>
        <p:nvPicPr>
          <p:cNvPr id="9" name="Picture Placeholder 8" descr="Financial Analysis and Interpretation: Current Ratio&#10;&#10;The formula for computing the current ratio is shown: Current Assets is divided by Current Liabilities. The formula is shown in fraction form, with Current Assets as the numerator and Current Liabilities as the denominator. On the next line, numbers are plugged into the formula: $7,745 divided by $1,390. The computation is shown in fraction form, with $7,745 as the numerator and $1,390 as the denominator. On the next line, the following answer is shown: = 5.6 (Rounded).">
            <a:extLst>
              <a:ext uri="{FF2B5EF4-FFF2-40B4-BE49-F238E27FC236}">
                <a16:creationId xmlns:a16="http://schemas.microsoft.com/office/drawing/2014/main" id="{D45C107A-8697-4FA0-A648-CA8FAAEA25C7}"/>
              </a:ext>
            </a:extLst>
          </p:cNvPr>
          <p:cNvPicPr>
            <a:picLocks noGrp="1" noChangeAspect="1"/>
          </p:cNvPicPr>
          <p:nvPr>
            <p:ph type="pic" sz="quarter" idx="17"/>
          </p:nvPr>
        </p:nvPicPr>
        <p:blipFill rotWithShape="1">
          <a:blip r:embed="rId2"/>
          <a:srcRect t="9418" b="2387"/>
          <a:stretch/>
        </p:blipFill>
        <p:spPr>
          <a:xfrm>
            <a:off x="3827613" y="2104571"/>
            <a:ext cx="4543125" cy="2127187"/>
          </a:xfrm>
        </p:spPr>
      </p:pic>
    </p:spTree>
    <p:extLst>
      <p:ext uri="{BB962C8B-B14F-4D97-AF65-F5344CB8AC3E}">
        <p14:creationId xmlns:p14="http://schemas.microsoft.com/office/powerpoint/2010/main" val="13121930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2CA6BFC-1E4A-4DC3-94FC-644F56DF8DAA}"/>
              </a:ext>
            </a:extLst>
          </p:cNvPr>
          <p:cNvSpPr>
            <a:spLocks noGrp="1"/>
          </p:cNvSpPr>
          <p:nvPr>
            <p:ph type="title"/>
          </p:nvPr>
        </p:nvSpPr>
        <p:spPr/>
        <p:txBody>
          <a:bodyPr/>
          <a:lstStyle/>
          <a:p>
            <a:r>
              <a:rPr lang="en-US" sz="3200" dirty="0"/>
              <a:t>Example Exercise: Working Capital and Current Ratio </a:t>
            </a:r>
            <a:r>
              <a:rPr lang="en-US" sz="2000" dirty="0"/>
              <a:t>(1 of 2)</a:t>
            </a:r>
          </a:p>
        </p:txBody>
      </p:sp>
      <p:sp>
        <p:nvSpPr>
          <p:cNvPr id="6" name="Text Placeholder 5">
            <a:extLst>
              <a:ext uri="{FF2B5EF4-FFF2-40B4-BE49-F238E27FC236}">
                <a16:creationId xmlns:a16="http://schemas.microsoft.com/office/drawing/2014/main" id="{9ABBA51F-FAC6-4FDC-8F37-FF897F2D7698}"/>
              </a:ext>
            </a:extLst>
          </p:cNvPr>
          <p:cNvSpPr>
            <a:spLocks noGrp="1"/>
          </p:cNvSpPr>
          <p:nvPr>
            <p:ph type="body" sz="quarter" idx="17"/>
          </p:nvPr>
        </p:nvSpPr>
        <p:spPr/>
        <p:txBody>
          <a:bodyPr/>
          <a:lstStyle/>
          <a:p>
            <a:r>
              <a:rPr lang="en-US" dirty="0"/>
              <a:t>Current assets and current liabilities for Fortson Company follow:</a:t>
            </a:r>
          </a:p>
          <a:p>
            <a:endParaRPr lang="en-US" dirty="0"/>
          </a:p>
        </p:txBody>
      </p:sp>
      <p:pic>
        <p:nvPicPr>
          <p:cNvPr id="7" name="Picture Placeholder 5" descr="Example Exercise 4-6: Working Capital and Current Ratio&#10;&#10;The current assets, current liabilities, working capital, and current ratio for Fortson Company for the years 2 0 Y 7 and 2 0 Y 6 are shown in two columns. For 2 0 Y 7, Current assets are $310,500 and Current liabilities are 172,500.  &#10;&#10;For 2 0 Y 6, Current assets are $262,500 and Current liabilities are 150,000.">
            <a:extLst>
              <a:ext uri="{FF2B5EF4-FFF2-40B4-BE49-F238E27FC236}">
                <a16:creationId xmlns:a16="http://schemas.microsoft.com/office/drawing/2014/main" id="{2FE5423E-C991-456E-881D-9EBA267C525C}"/>
              </a:ext>
            </a:extLst>
          </p:cNvPr>
          <p:cNvPicPr>
            <a:picLocks noGrp="1" noChangeAspect="1"/>
          </p:cNvPicPr>
          <p:nvPr>
            <p:ph type="pic" sz="quarter" idx="18"/>
          </p:nvPr>
        </p:nvPicPr>
        <p:blipFill rotWithShape="1">
          <a:blip r:embed="rId3"/>
          <a:srcRect l="-20" r="365"/>
          <a:stretch/>
        </p:blipFill>
        <p:spPr>
          <a:xfrm>
            <a:off x="1730433" y="2666654"/>
            <a:ext cx="8700655" cy="1212273"/>
          </a:xfrm>
        </p:spPr>
      </p:pic>
      <p:sp>
        <p:nvSpPr>
          <p:cNvPr id="8" name="Content Placeholder 7">
            <a:extLst>
              <a:ext uri="{FF2B5EF4-FFF2-40B4-BE49-F238E27FC236}">
                <a16:creationId xmlns:a16="http://schemas.microsoft.com/office/drawing/2014/main" id="{EF6F760A-332F-4460-8F2A-8D8C2B25805F}"/>
              </a:ext>
            </a:extLst>
          </p:cNvPr>
          <p:cNvSpPr>
            <a:spLocks noGrp="1"/>
          </p:cNvSpPr>
          <p:nvPr>
            <p:ph sz="quarter" idx="19"/>
          </p:nvPr>
        </p:nvSpPr>
        <p:spPr>
          <a:xfrm>
            <a:off x="743576" y="4510852"/>
            <a:ext cx="10712450" cy="1143187"/>
          </a:xfrm>
        </p:spPr>
        <p:txBody>
          <a:bodyPr>
            <a:noAutofit/>
          </a:bodyPr>
          <a:lstStyle/>
          <a:p>
            <a:pPr marL="800100" lvl="1" indent="-457200">
              <a:buFont typeface="+mj-lt"/>
              <a:buAutoNum type="alphaLcPeriod"/>
            </a:pPr>
            <a:r>
              <a:rPr lang="en-US" sz="2400" dirty="0"/>
              <a:t>Determine the working capital and current ratio for 20Y7 and 20Y6.</a:t>
            </a:r>
          </a:p>
          <a:p>
            <a:pPr marL="800100" lvl="1" indent="-457200">
              <a:buFont typeface="+mj-lt"/>
              <a:buAutoNum type="alphaLcPeriod"/>
            </a:pPr>
            <a:r>
              <a:rPr lang="en-US" sz="2400" dirty="0"/>
              <a:t>Does the change in the current ratio from 20Y6 to 20Y7 indicate a favorable or an unfavorable change?</a:t>
            </a:r>
          </a:p>
          <a:p>
            <a:pPr lvl="1"/>
            <a:endParaRPr lang="en-US" dirty="0"/>
          </a:p>
        </p:txBody>
      </p:sp>
    </p:spTree>
    <p:extLst>
      <p:ext uri="{BB962C8B-B14F-4D97-AF65-F5344CB8AC3E}">
        <p14:creationId xmlns:p14="http://schemas.microsoft.com/office/powerpoint/2010/main" val="35315155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D6EEE-A3D6-4C9E-856E-8478DD0DB21F}"/>
              </a:ext>
            </a:extLst>
          </p:cNvPr>
          <p:cNvSpPr>
            <a:spLocks noGrp="1"/>
          </p:cNvSpPr>
          <p:nvPr>
            <p:ph type="title"/>
          </p:nvPr>
        </p:nvSpPr>
        <p:spPr/>
        <p:txBody>
          <a:bodyPr/>
          <a:lstStyle/>
          <a:p>
            <a:r>
              <a:rPr lang="en-US" sz="3200" dirty="0"/>
              <a:t>Example Exercise: Working Capital and Current Ratio </a:t>
            </a:r>
            <a:r>
              <a:rPr lang="en-US" sz="2000" dirty="0"/>
              <a:t>(2 of 2)</a:t>
            </a:r>
          </a:p>
        </p:txBody>
      </p:sp>
      <p:pic>
        <p:nvPicPr>
          <p:cNvPr id="6" name="Picture Placeholder 5" descr="Exercise a. &#10;The current assets, current liabilities, working capital, and current ratio for Fortson Company for the years 2 0 Y 7 and 2 0 Y 6 are shown in two columns. For 2 0 Y 7, Current assets are $310,500 and Current liabilities are 172,500. A single rule appears below 172,500. Working capital is $138,000. A double rule appears below $138,000. Current ratio is 1.80. Below 1.80 is the computation in parentheses for how it was calculated: ($310,500 divided by $172,500). For 2 0 Y 6, Current assets are $262,500 and Current liabilities are 150,000. A single rule appears below 150,000. Working capital is $112,500. A double rule appears below $112,500. Current ratio is 1.75. Below 1.75 is the computation in parentheses for how it was calculated: ($262,500 divided by $150,000).&#10;&#10;Exercise b. &#10;The following analysis is given: The change from 1.75 to 1.80 is favorable.&#10;">
            <a:extLst>
              <a:ext uri="{FF2B5EF4-FFF2-40B4-BE49-F238E27FC236}">
                <a16:creationId xmlns:a16="http://schemas.microsoft.com/office/drawing/2014/main" id="{E7BF0ADC-9B7D-4F6E-A1F2-682A1C3EA77C}"/>
              </a:ext>
            </a:extLst>
          </p:cNvPr>
          <p:cNvPicPr>
            <a:picLocks noGrp="1" noChangeAspect="1"/>
          </p:cNvPicPr>
          <p:nvPr>
            <p:ph type="pic" sz="quarter" idx="17"/>
          </p:nvPr>
        </p:nvPicPr>
        <p:blipFill rotWithShape="1">
          <a:blip r:embed="rId2"/>
          <a:srcRect t="1488" b="-585"/>
          <a:stretch/>
        </p:blipFill>
        <p:spPr>
          <a:xfrm>
            <a:off x="1229880" y="1984762"/>
            <a:ext cx="9738591" cy="2264181"/>
          </a:xfrm>
        </p:spPr>
      </p:pic>
    </p:spTree>
    <p:extLst>
      <p:ext uri="{BB962C8B-B14F-4D97-AF65-F5344CB8AC3E}">
        <p14:creationId xmlns:p14="http://schemas.microsoft.com/office/powerpoint/2010/main" val="19581545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EF40D-7839-4579-B01D-8870FE0D53F2}"/>
              </a:ext>
            </a:extLst>
          </p:cNvPr>
          <p:cNvSpPr>
            <a:spLocks noGrp="1"/>
          </p:cNvSpPr>
          <p:nvPr>
            <p:ph type="title"/>
          </p:nvPr>
        </p:nvSpPr>
        <p:spPr/>
        <p:txBody>
          <a:bodyPr/>
          <a:lstStyle/>
          <a:p>
            <a:r>
              <a:rPr lang="en-US" dirty="0"/>
              <a:t>End-of-Period Spreadsheet</a:t>
            </a:r>
          </a:p>
        </p:txBody>
      </p:sp>
      <p:sp>
        <p:nvSpPr>
          <p:cNvPr id="4" name="Text Placeholder 3">
            <a:extLst>
              <a:ext uri="{FF2B5EF4-FFF2-40B4-BE49-F238E27FC236}">
                <a16:creationId xmlns:a16="http://schemas.microsoft.com/office/drawing/2014/main" id="{70E03F1E-C0ED-4C7C-9D20-BA175CD7AEBD}"/>
              </a:ext>
            </a:extLst>
          </p:cNvPr>
          <p:cNvSpPr>
            <a:spLocks noGrp="1"/>
          </p:cNvSpPr>
          <p:nvPr>
            <p:ph type="body" sz="quarter" idx="17"/>
          </p:nvPr>
        </p:nvSpPr>
        <p:spPr/>
        <p:txBody>
          <a:bodyPr/>
          <a:lstStyle/>
          <a:p>
            <a:r>
              <a:rPr lang="en-US" dirty="0"/>
              <a:t>Spreadsheets are usually prepared by using a computer program such as Microsoft’s Excel.</a:t>
            </a:r>
            <a:r>
              <a:rPr lang="en-US" baseline="30000" dirty="0"/>
              <a:t>®</a:t>
            </a:r>
            <a:endParaRPr lang="en-US" dirty="0"/>
          </a:p>
          <a:p>
            <a:r>
              <a:rPr lang="en-US" dirty="0"/>
              <a:t>Some accountants prefer to expand the end-of-period spreadsheet to include financial statement columns.</a:t>
            </a:r>
          </a:p>
          <a:p>
            <a:endParaRPr lang="en-US" dirty="0"/>
          </a:p>
        </p:txBody>
      </p:sp>
    </p:spTree>
    <p:extLst>
      <p:ext uri="{BB962C8B-B14F-4D97-AF65-F5344CB8AC3E}">
        <p14:creationId xmlns:p14="http://schemas.microsoft.com/office/powerpoint/2010/main" val="1468936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62C0FC-967E-465B-A4A0-5C0C43A7703E}"/>
              </a:ext>
            </a:extLst>
          </p:cNvPr>
          <p:cNvSpPr>
            <a:spLocks noGrp="1"/>
          </p:cNvSpPr>
          <p:nvPr>
            <p:ph type="title"/>
          </p:nvPr>
        </p:nvSpPr>
        <p:spPr/>
        <p:txBody>
          <a:bodyPr/>
          <a:lstStyle/>
          <a:p>
            <a:r>
              <a:rPr lang="en-US" dirty="0"/>
              <a:t>Flow of Accounting Information </a:t>
            </a:r>
            <a:r>
              <a:rPr lang="en-US" sz="2000" dirty="0"/>
              <a:t>(4 of 5)</a:t>
            </a:r>
          </a:p>
        </p:txBody>
      </p:sp>
      <p:pic>
        <p:nvPicPr>
          <p:cNvPr id="3" name="Picture Placeholder 2" descr="Flow of Accounting Information (slide 4 of 5) &#10;&#10;Part of a sample end-of-period spreadsheet is shown. The title End-of-Period Spreadsheet (Work Sheet) appears at the top. The end-of-period spreadsheet shows a sampling of four columns and three rows.&#10;The Accounts column appears shaded in light blue as the first of four columns in the end-of-period spreadsheet.&#10;The Adjusted Trial Balance column appears shaded in light blue as the second of four columns in the end-of-period spreadsheet.&#10;The Income Statement column appears shaded in white as the third of four columns in the end-of-period spreadsheet.&#10;The Balance Sheet column appears shaded in light blue as the fourth column in the end-of-period spreadsheet.&#10;The heading of the Unadjusted Trial Balance column appears in dark blue text.&#10;The heading of the Income Statement column appears in dark blue text.&#10;The heading of the Balance Sheet column appears in dark blue text.&#10;A dark blue upside-down triangle appears below the Income Statement column.&#10;The heading of the Accounts column appears in dark blue text.&#10;An image symbolizing a jagged line shaded in dark blue appears to the right of the Accounts column. This jagged line indicates that there are accounts that typically appear on an end-of-period spreadsheet after the Accounts column and before the Adjusted Trial Balance column that are not shown here.&#10;The Adjusted Trial Balance column, Income Statement column, and Balance Sheet column are further subdivided into two columns, Debit and Credit. These heads appear in dark blue text.&#10;">
            <a:extLst>
              <a:ext uri="{FF2B5EF4-FFF2-40B4-BE49-F238E27FC236}">
                <a16:creationId xmlns:a16="http://schemas.microsoft.com/office/drawing/2014/main" id="{6DF24F3C-53DE-4544-BE2D-1148112FB02A}"/>
              </a:ext>
            </a:extLst>
          </p:cNvPr>
          <p:cNvPicPr>
            <a:picLocks noGrp="1" noChangeAspect="1"/>
          </p:cNvPicPr>
          <p:nvPr>
            <p:ph type="pic" sz="quarter" idx="17"/>
          </p:nvPr>
        </p:nvPicPr>
        <p:blipFill rotWithShape="1">
          <a:blip r:embed="rId2"/>
          <a:srcRect t="1169" b="-694"/>
          <a:stretch/>
        </p:blipFill>
        <p:spPr>
          <a:xfrm>
            <a:off x="2075590" y="1160791"/>
            <a:ext cx="8048423" cy="3253719"/>
          </a:xfrm>
        </p:spPr>
      </p:pic>
      <p:sp>
        <p:nvSpPr>
          <p:cNvPr id="9" name="Text Placeholder 8">
            <a:extLst>
              <a:ext uri="{FF2B5EF4-FFF2-40B4-BE49-F238E27FC236}">
                <a16:creationId xmlns:a16="http://schemas.microsoft.com/office/drawing/2014/main" id="{6AEFB220-3D35-49B1-AC04-6FEABD489E6C}"/>
              </a:ext>
            </a:extLst>
          </p:cNvPr>
          <p:cNvSpPr>
            <a:spLocks noGrp="1"/>
          </p:cNvSpPr>
          <p:nvPr>
            <p:ph type="body" sz="quarter" idx="18"/>
          </p:nvPr>
        </p:nvSpPr>
        <p:spPr>
          <a:xfrm>
            <a:off x="743576" y="4559300"/>
            <a:ext cx="10711543" cy="1016000"/>
          </a:xfrm>
        </p:spPr>
        <p:txBody>
          <a:bodyPr>
            <a:normAutofit/>
          </a:bodyPr>
          <a:lstStyle/>
          <a:p>
            <a:r>
              <a:rPr lang="en-US" dirty="0"/>
              <a:t>Amounts for revenues and expenses in the Adjusted Trial Balance columns are extended to the Income Statement columns.</a:t>
            </a:r>
          </a:p>
        </p:txBody>
      </p:sp>
    </p:spTree>
    <p:extLst>
      <p:ext uri="{BB962C8B-B14F-4D97-AF65-F5344CB8AC3E}">
        <p14:creationId xmlns:p14="http://schemas.microsoft.com/office/powerpoint/2010/main" val="174597025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4AE31-756B-4561-BFAE-AE97512F0756}"/>
              </a:ext>
            </a:extLst>
          </p:cNvPr>
          <p:cNvSpPr>
            <a:spLocks noGrp="1"/>
          </p:cNvSpPr>
          <p:nvPr>
            <p:ph type="title"/>
          </p:nvPr>
        </p:nvSpPr>
        <p:spPr/>
        <p:txBody>
          <a:bodyPr/>
          <a:lstStyle/>
          <a:p>
            <a:r>
              <a:rPr lang="en-US" sz="2800" dirty="0"/>
              <a:t>Steps in Preparing an Expanded End-of-Period Spreadsheet</a:t>
            </a:r>
            <a:endParaRPr lang="en-US" sz="2600" dirty="0"/>
          </a:p>
        </p:txBody>
      </p:sp>
      <p:sp>
        <p:nvSpPr>
          <p:cNvPr id="7" name="Content Placeholder 6">
            <a:extLst>
              <a:ext uri="{FF2B5EF4-FFF2-40B4-BE49-F238E27FC236}">
                <a16:creationId xmlns:a16="http://schemas.microsoft.com/office/drawing/2014/main" id="{CAC1B74F-B729-4947-A344-5291A272D6C4}"/>
              </a:ext>
            </a:extLst>
          </p:cNvPr>
          <p:cNvSpPr>
            <a:spLocks noGrp="1"/>
          </p:cNvSpPr>
          <p:nvPr>
            <p:ph sz="quarter" idx="11"/>
          </p:nvPr>
        </p:nvSpPr>
        <p:spPr>
          <a:xfrm>
            <a:off x="3876656" y="1656388"/>
            <a:ext cx="4465983" cy="447066"/>
          </a:xfrm>
          <a:prstGeom prst="roundRect">
            <a:avLst/>
          </a:prstGeom>
          <a:solidFill>
            <a:schemeClr val="tx2">
              <a:lumMod val="40000"/>
              <a:lumOff val="60000"/>
            </a:schemeClr>
          </a:solidFill>
          <a:ln>
            <a:solidFill>
              <a:srgbClr val="BA9A6C"/>
            </a:solidFill>
          </a:ln>
        </p:spPr>
        <p:txBody>
          <a:bodyPr anchor="ctr"/>
          <a:lstStyle/>
          <a:p>
            <a:pPr algn="ctr"/>
            <a:r>
              <a:rPr lang="en-US" sz="2200" b="1" dirty="0"/>
              <a:t>Step 1</a:t>
            </a:r>
            <a:r>
              <a:rPr lang="en-US" sz="2200" dirty="0"/>
              <a:t>: Enter the title.</a:t>
            </a:r>
          </a:p>
        </p:txBody>
      </p:sp>
      <p:sp>
        <p:nvSpPr>
          <p:cNvPr id="8" name="Content Placeholder 7">
            <a:extLst>
              <a:ext uri="{FF2B5EF4-FFF2-40B4-BE49-F238E27FC236}">
                <a16:creationId xmlns:a16="http://schemas.microsoft.com/office/drawing/2014/main" id="{A9FA4DA1-D23E-4679-B9BE-8AA7B13763C2}"/>
              </a:ext>
            </a:extLst>
          </p:cNvPr>
          <p:cNvSpPr>
            <a:spLocks noGrp="1"/>
          </p:cNvSpPr>
          <p:nvPr>
            <p:ph sz="quarter" idx="12"/>
          </p:nvPr>
        </p:nvSpPr>
        <p:spPr>
          <a:xfrm>
            <a:off x="3117574" y="2247149"/>
            <a:ext cx="5956852" cy="466290"/>
          </a:xfrm>
          <a:prstGeom prst="roundRect">
            <a:avLst/>
          </a:prstGeom>
          <a:solidFill>
            <a:schemeClr val="tx2">
              <a:lumMod val="40000"/>
              <a:lumOff val="60000"/>
            </a:schemeClr>
          </a:solidFill>
          <a:ln>
            <a:solidFill>
              <a:srgbClr val="BA9A6C"/>
            </a:solidFill>
          </a:ln>
        </p:spPr>
        <p:txBody>
          <a:bodyPr anchor="ctr"/>
          <a:lstStyle/>
          <a:p>
            <a:pPr algn="ctr"/>
            <a:r>
              <a:rPr lang="en-US" sz="2200" b="1" dirty="0"/>
              <a:t>Step 2</a:t>
            </a:r>
            <a:r>
              <a:rPr lang="en-US" sz="2200" dirty="0"/>
              <a:t>: Enter the unadjusted trial balance.</a:t>
            </a:r>
          </a:p>
        </p:txBody>
      </p:sp>
      <p:sp>
        <p:nvSpPr>
          <p:cNvPr id="9" name="Content Placeholder 8">
            <a:extLst>
              <a:ext uri="{FF2B5EF4-FFF2-40B4-BE49-F238E27FC236}">
                <a16:creationId xmlns:a16="http://schemas.microsoft.com/office/drawing/2014/main" id="{C0D1FC51-7A94-4F0F-A556-01D47203522D}"/>
              </a:ext>
            </a:extLst>
          </p:cNvPr>
          <p:cNvSpPr>
            <a:spLocks noGrp="1"/>
          </p:cNvSpPr>
          <p:nvPr>
            <p:ph sz="quarter" idx="13"/>
          </p:nvPr>
        </p:nvSpPr>
        <p:spPr>
          <a:xfrm>
            <a:off x="2597426" y="2837910"/>
            <a:ext cx="6996950" cy="512457"/>
          </a:xfrm>
          <a:prstGeom prst="roundRect">
            <a:avLst/>
          </a:prstGeom>
          <a:solidFill>
            <a:schemeClr val="tx2">
              <a:lumMod val="40000"/>
              <a:lumOff val="60000"/>
            </a:schemeClr>
          </a:solidFill>
          <a:ln>
            <a:solidFill>
              <a:srgbClr val="BA9A6C"/>
            </a:solidFill>
          </a:ln>
        </p:spPr>
        <p:txBody>
          <a:bodyPr anchor="ctr"/>
          <a:lstStyle/>
          <a:p>
            <a:pPr algn="ctr"/>
            <a:r>
              <a:rPr lang="en-US" sz="2200" b="1" dirty="0"/>
              <a:t>Step 3</a:t>
            </a:r>
            <a:r>
              <a:rPr lang="en-US" sz="2200" dirty="0"/>
              <a:t>: Enter the adjustments.</a:t>
            </a:r>
          </a:p>
        </p:txBody>
      </p:sp>
      <p:sp>
        <p:nvSpPr>
          <p:cNvPr id="10" name="Content Placeholder 9">
            <a:extLst>
              <a:ext uri="{FF2B5EF4-FFF2-40B4-BE49-F238E27FC236}">
                <a16:creationId xmlns:a16="http://schemas.microsoft.com/office/drawing/2014/main" id="{A4E301D5-716F-4505-9B71-EE6B9F47CC2D}"/>
              </a:ext>
            </a:extLst>
          </p:cNvPr>
          <p:cNvSpPr>
            <a:spLocks noGrp="1"/>
          </p:cNvSpPr>
          <p:nvPr>
            <p:ph sz="quarter" idx="14"/>
          </p:nvPr>
        </p:nvSpPr>
        <p:spPr>
          <a:xfrm>
            <a:off x="2150507" y="3474838"/>
            <a:ext cx="7880597" cy="512456"/>
          </a:xfrm>
          <a:prstGeom prst="roundRect">
            <a:avLst/>
          </a:prstGeom>
          <a:solidFill>
            <a:schemeClr val="tx2">
              <a:lumMod val="40000"/>
              <a:lumOff val="60000"/>
            </a:schemeClr>
          </a:solidFill>
          <a:ln>
            <a:solidFill>
              <a:srgbClr val="BA9A6C"/>
            </a:solidFill>
          </a:ln>
        </p:spPr>
        <p:txBody>
          <a:bodyPr anchor="ctr"/>
          <a:lstStyle/>
          <a:p>
            <a:pPr algn="ctr"/>
            <a:r>
              <a:rPr lang="en-US" sz="2200" b="1" dirty="0"/>
              <a:t>Step 4</a:t>
            </a:r>
            <a:r>
              <a:rPr lang="en-US" sz="2200" dirty="0"/>
              <a:t>: Enter the adjusted trial balance.</a:t>
            </a:r>
          </a:p>
        </p:txBody>
      </p:sp>
      <p:sp>
        <p:nvSpPr>
          <p:cNvPr id="11" name="Content Placeholder 10">
            <a:extLst>
              <a:ext uri="{FF2B5EF4-FFF2-40B4-BE49-F238E27FC236}">
                <a16:creationId xmlns:a16="http://schemas.microsoft.com/office/drawing/2014/main" id="{5CB9E6E3-86FC-47FB-A4A8-D2AD0628A99C}"/>
              </a:ext>
            </a:extLst>
          </p:cNvPr>
          <p:cNvSpPr>
            <a:spLocks noGrp="1"/>
          </p:cNvSpPr>
          <p:nvPr>
            <p:ph sz="quarter" idx="15"/>
          </p:nvPr>
        </p:nvSpPr>
        <p:spPr>
          <a:xfrm>
            <a:off x="1399701" y="4111765"/>
            <a:ext cx="9382032" cy="672105"/>
          </a:xfrm>
          <a:prstGeom prst="roundRect">
            <a:avLst/>
          </a:prstGeom>
          <a:solidFill>
            <a:schemeClr val="tx2">
              <a:lumMod val="40000"/>
              <a:lumOff val="60000"/>
            </a:schemeClr>
          </a:solidFill>
          <a:ln>
            <a:solidFill>
              <a:srgbClr val="BA9A6C"/>
            </a:solidFill>
          </a:ln>
        </p:spPr>
        <p:txBody>
          <a:bodyPr anchor="ctr"/>
          <a:lstStyle/>
          <a:p>
            <a:pPr algn="ctr"/>
            <a:r>
              <a:rPr lang="en-US" sz="2200" b="1" dirty="0"/>
              <a:t>Step 5</a:t>
            </a:r>
            <a:r>
              <a:rPr lang="en-US" sz="2200" dirty="0"/>
              <a:t>: Extend the accounts to the Income Statement and Balance Sheet columns.</a:t>
            </a:r>
          </a:p>
        </p:txBody>
      </p:sp>
      <p:sp>
        <p:nvSpPr>
          <p:cNvPr id="12" name="Content Placeholder 11">
            <a:extLst>
              <a:ext uri="{FF2B5EF4-FFF2-40B4-BE49-F238E27FC236}">
                <a16:creationId xmlns:a16="http://schemas.microsoft.com/office/drawing/2014/main" id="{E824A382-DDEA-4850-806E-3CDD377F0904}"/>
              </a:ext>
            </a:extLst>
          </p:cNvPr>
          <p:cNvSpPr>
            <a:spLocks noGrp="1"/>
          </p:cNvSpPr>
          <p:nvPr>
            <p:ph sz="quarter" idx="16"/>
          </p:nvPr>
        </p:nvSpPr>
        <p:spPr>
          <a:xfrm>
            <a:off x="926775" y="4981917"/>
            <a:ext cx="10305331" cy="672105"/>
          </a:xfrm>
          <a:prstGeom prst="roundRect">
            <a:avLst/>
          </a:prstGeom>
          <a:solidFill>
            <a:schemeClr val="tx2">
              <a:lumMod val="40000"/>
              <a:lumOff val="60000"/>
            </a:schemeClr>
          </a:solidFill>
          <a:ln>
            <a:solidFill>
              <a:srgbClr val="BA9A6C"/>
            </a:solidFill>
          </a:ln>
        </p:spPr>
        <p:txBody>
          <a:bodyPr anchor="ctr"/>
          <a:lstStyle/>
          <a:p>
            <a:pPr algn="ctr"/>
            <a:r>
              <a:rPr lang="en-US" sz="2200" b="1" dirty="0"/>
              <a:t>Step 6</a:t>
            </a:r>
            <a:r>
              <a:rPr lang="en-US" sz="2200" dirty="0"/>
              <a:t>: Total the Income Statement and Balance Sheet columns, compute the net income or net loss, and complete the spreadsheet.</a:t>
            </a:r>
          </a:p>
        </p:txBody>
      </p:sp>
    </p:spTree>
    <p:extLst>
      <p:ext uri="{BB962C8B-B14F-4D97-AF65-F5344CB8AC3E}">
        <p14:creationId xmlns:p14="http://schemas.microsoft.com/office/powerpoint/2010/main" val="29060619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23729-4E9E-4B9A-8F3E-3902D4E257DA}"/>
              </a:ext>
            </a:extLst>
          </p:cNvPr>
          <p:cNvSpPr>
            <a:spLocks noGrp="1"/>
          </p:cNvSpPr>
          <p:nvPr>
            <p:ph type="title"/>
          </p:nvPr>
        </p:nvSpPr>
        <p:spPr/>
        <p:txBody>
          <a:bodyPr/>
          <a:lstStyle/>
          <a:p>
            <a:r>
              <a:rPr lang="en-US" dirty="0"/>
              <a:t>Completed Spreadsheet with Net Income Shown</a:t>
            </a:r>
          </a:p>
        </p:txBody>
      </p:sp>
      <p:pic>
        <p:nvPicPr>
          <p:cNvPr id="6" name="Picture Placeholder 5" descr="Exhibit 23: Completed Spreadsheet with Net Income Shown&#10;&#10;An end-of-period spreadsheet for NetSolutions, for the two months ended December 31, 2 0 Y 3, is shown. The amounts related to the unadjusted trial balance for NetSolutions are shown in the Unadjusted Trial Balance columns of the spreadsheet. The following accounts and amounts are shown: Cash, debit balance of 2,065; Accounts Receivable, debit balance of 2,220; Supplies, debit balance of 2,000; Prepaid Insurance, debit balance of 2,400; Land, debit balance of 20,000; Office Equipment, debit balance of 1,800; Accumulated Depreciation, blank; Accounts Payable, credit balance of 900; Wages Payable, blank; Unearned Rent, credit balance of 360; Chris Clark, Capital, credit balance of 25,000; Chris Clark, Drawing, debit balance of 4,000; Fees Earned, credit balance of 16,340; Rent Revenue, blank; Wages Expense, debit balance of 4,275; Supplies Expense, debit balance of 800; Rent Expense, debit balance of 1,600; Utilities Expense, debit balance of 985; Insurance Expense, blank; Depreciation Expense, blank; and Miscellaneous Expense, debit balance of 455. A single rule appears below the number 455 in the Debit column and on this line in the Credit column. The total of the Debit column is 42,600. A double rule underscores this number. The total of the Credit column is 42,600 as well. A double rule also underscores this number.&#10;&#10;The amounts related to the adjustment entries for NetSolutions are shown in the Adjustments columns of the spreadsheet. The debit and credit of each adjustment is cross-referenced by letters (a) through (f). The following adjustments are shown: Adjusting entry (a) has a debit of 500 to Accounts Receivable and a credit of 500 to Fees Earned. Adjusting entry (b) has a debit of 250 to Wages Expense and a credit of 250 to Wages Payable. Adjusting entry (c) has a debit of 120 to Unearned Rent and a credit of 120 to Rent Revenue. Adjusting entry (d) has a debit of 1,240 to Supplies Expense and a credit of 1,240 to Supplies. Adjusting entry (e) has a debit of 200 to Insurance Expense and a credit of 200 to Prepaid Insurance. Adjusting entry (f) has a debit of 50 to Depreciation Expense and a credit of 50 to Accumulated Depreciation. A single rule appears at the bottom of the Debit and Credit columns. Below the single rules, the totals of the Debit and Credit columns are shown: 2,360 for both columns. A double rule underscores this number in both columns.&#10;&#10;Adjusted trial balance amounts for NetSolutions are shown in the next two columns of the spreadsheet. The following accounts and amounts are shown: Cash, debit balance of 2,065; Accounts Receivable, debit balance of 2,720; Supplies, debit balance of 760; Prepaid Insurance, debit balance of 2,200; Land, debit balance of 20,000; Office Equipment, debit balance of 1,800; Accumulated Depreciation, credit balance of 50; Accounts Payable, credit balance of 900; Wages Payable, credit balance of 250; Unearned Rent, credit balance of 240; Chris Clark, Capital, credit balance of 25,000; Chris Clark, Drawing, debit balance of 4,000; Fees Earned, credit balance of 16,840; Rent Revenue, credit balance of 120; Wages Expense, debit balance of 4,525; Supplies Expense, debit balance of 2,040; Rent Expense, debit balance of 1,600; Utilities Expense, debit balance of 985; Insurance Expense, debit balance of 200; Depreciation Expense, debit balance of 50, and Miscellaneous Expense, debit balance of 455. A single rule appears below the number 455 in the Debit column and on this line in the Credit column. The total of the Debit column is 43,400. A double rule underscores this number. The total of the Credit column is 43,400 as well. A double rule also underscores this number. &#10;&#10;The amounts related to the income statement for NetSolutions are shown in the Income Statement columns of the spreadsheet. The following accounts and amounts are shown: Fees Earned, credit balance of 16,840; Rent Revenue, credit balance of 120; Wages Expense, debit balance of 4,525; Supplies Expense, debit balance of 2,040; Rent Expense, debit balance of 1,600; Utilities Expense, debit balance of 985; Insurance Expense, debit balance of 200; Depreciation Expense, debit balance of 50; and Miscellaneous Expense, debit balance of 455.  &#10;&#10;The amounts related to the balance sheet for NetSolutions are shown in the Balance Sheet columns of the spreadsheet. The following accounts and amounts are shown: Cash, debit balance of 2,065; Accounts Receivable, debit balance of 2,720; Supplies, debit balance of 760; Prepaid Insurance, debit balance of 2,200; Land, debit balance of 20,000; Office Equipment, debit balance of 1,800; Accumulated Depreciation, credit balance of 50; Accounts Payable, credit balance of 900; Wages Payable, credit balance of 250; Unearned Rent, credit balance of 240; Chris Clark, Capital, credit balance of 25,000; and Chris Clark, Drawing, debit balance of 4,000. A single rule appears at the bottom of both the Debit and the Credit columns for the Income Statement and Balance Sheet columns. Totals highlighted for these columns respectively are 9,855; 16,960; 33,545; and 26,440. Net income, 7,105, is highlighted on the line below the total of the Income Statement Debit column and also the Balance Sheet Credit column. A single rule appears below both numbers 7,105. On the next line, in the Debit and Credit columns for the income statement are the totals 16,960 and are highlighted and in the Debit and Credit columns for the balance sheet are the totals 33,545 and are highlighted. Double rules underscore all four of these numbers. &#10;&#10;A callout box with arrows pointing to the Income Statement Debit column and the Balance Sheet Credit column has the caption: The difference between the Income Statement column totals of $7,105 is the net income for the period. The difference between the Balance Sheet column totals is also $7,105, the net income for the period.&#10;">
            <a:extLst>
              <a:ext uri="{FF2B5EF4-FFF2-40B4-BE49-F238E27FC236}">
                <a16:creationId xmlns:a16="http://schemas.microsoft.com/office/drawing/2014/main" id="{983594BE-83F0-4CDA-8284-6120F6BF1652}"/>
              </a:ext>
            </a:extLst>
          </p:cNvPr>
          <p:cNvPicPr>
            <a:picLocks noGrp="1" noChangeAspect="1"/>
          </p:cNvPicPr>
          <p:nvPr>
            <p:ph type="pic" sz="quarter" idx="10"/>
          </p:nvPr>
        </p:nvPicPr>
        <p:blipFill rotWithShape="1">
          <a:blip r:embed="rId2"/>
          <a:srcRect l="38" t="-1606" r="-1542" b="-887"/>
          <a:stretch/>
        </p:blipFill>
        <p:spPr>
          <a:xfrm>
            <a:off x="3140765" y="954157"/>
            <a:ext cx="5923722" cy="5128268"/>
          </a:xfrm>
        </p:spPr>
      </p:pic>
    </p:spTree>
    <p:extLst>
      <p:ext uri="{BB962C8B-B14F-4D97-AF65-F5344CB8AC3E}">
        <p14:creationId xmlns:p14="http://schemas.microsoft.com/office/powerpoint/2010/main" val="151225425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F24DF1-8F4E-4BB3-BE8C-306C82E6A1C1}"/>
              </a:ext>
            </a:extLst>
          </p:cNvPr>
          <p:cNvSpPr>
            <a:spLocks noGrp="1"/>
          </p:cNvSpPr>
          <p:nvPr>
            <p:ph type="title"/>
          </p:nvPr>
        </p:nvSpPr>
        <p:spPr/>
        <p:txBody>
          <a:bodyPr/>
          <a:lstStyle/>
          <a:p>
            <a:r>
              <a:rPr lang="en-US" sz="2800" dirty="0"/>
              <a:t>Preparing the Financial Statements from the Spreadsheet</a:t>
            </a:r>
          </a:p>
        </p:txBody>
      </p:sp>
      <p:sp>
        <p:nvSpPr>
          <p:cNvPr id="5" name="Text Placeholder 4">
            <a:extLst>
              <a:ext uri="{FF2B5EF4-FFF2-40B4-BE49-F238E27FC236}">
                <a16:creationId xmlns:a16="http://schemas.microsoft.com/office/drawing/2014/main" id="{82EF1A38-9CFA-4DD6-AEC0-C7D7AF89FF6B}"/>
              </a:ext>
            </a:extLst>
          </p:cNvPr>
          <p:cNvSpPr>
            <a:spLocks noGrp="1"/>
          </p:cNvSpPr>
          <p:nvPr>
            <p:ph type="body" sz="quarter" idx="17"/>
          </p:nvPr>
        </p:nvSpPr>
        <p:spPr/>
        <p:txBody>
          <a:bodyPr/>
          <a:lstStyle/>
          <a:p>
            <a:r>
              <a:rPr lang="en-US" dirty="0"/>
              <a:t>The spreadsheet can be used to prepare the income statement, the statement of owner’s equity, and the balance sheet.</a:t>
            </a:r>
          </a:p>
          <a:p>
            <a:r>
              <a:rPr lang="en-US" dirty="0"/>
              <a:t>When a spreadsheet is used, the adjusting and closing entries are normally not journalized or posted until after the spreadsheet and financial statements have been prepared.</a:t>
            </a:r>
          </a:p>
          <a:p>
            <a:endParaRPr lang="en-US" dirty="0"/>
          </a:p>
        </p:txBody>
      </p:sp>
    </p:spTree>
    <p:extLst>
      <p:ext uri="{BB962C8B-B14F-4D97-AF65-F5344CB8AC3E}">
        <p14:creationId xmlns:p14="http://schemas.microsoft.com/office/powerpoint/2010/main" val="19029170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82F977B7-65B6-406E-ACCD-BE5F5EB41E24}"/>
              </a:ext>
            </a:extLst>
          </p:cNvPr>
          <p:cNvSpPr>
            <a:spLocks noGrp="1"/>
          </p:cNvSpPr>
          <p:nvPr>
            <p:ph type="title"/>
          </p:nvPr>
        </p:nvSpPr>
        <p:spPr/>
        <p:txBody>
          <a:bodyPr/>
          <a:lstStyle/>
          <a:p>
            <a:r>
              <a:rPr lang="en-US" dirty="0"/>
              <a:t>Cash Basis of Accounting </a:t>
            </a:r>
            <a:r>
              <a:rPr lang="en-US" sz="2000" dirty="0"/>
              <a:t>(1 of 2)</a:t>
            </a:r>
            <a:endParaRPr lang="en-US" dirty="0"/>
          </a:p>
        </p:txBody>
      </p:sp>
      <p:sp>
        <p:nvSpPr>
          <p:cNvPr id="20" name="Content Placeholder 19">
            <a:extLst>
              <a:ext uri="{FF2B5EF4-FFF2-40B4-BE49-F238E27FC236}">
                <a16:creationId xmlns:a16="http://schemas.microsoft.com/office/drawing/2014/main" id="{3033AF0A-844E-4F9E-8F73-39DE7F975E40}"/>
              </a:ext>
            </a:extLst>
          </p:cNvPr>
          <p:cNvSpPr>
            <a:spLocks noGrp="1"/>
          </p:cNvSpPr>
          <p:nvPr>
            <p:ph sz="quarter" idx="10"/>
          </p:nvPr>
        </p:nvSpPr>
        <p:spPr>
          <a:xfrm>
            <a:off x="2952584" y="2094188"/>
            <a:ext cx="1798983" cy="1178281"/>
          </a:xfrm>
          <a:prstGeom prst="roundRect">
            <a:avLst/>
          </a:prstGeom>
          <a:solidFill>
            <a:schemeClr val="tx1">
              <a:lumMod val="50000"/>
            </a:schemeClr>
          </a:solidFill>
          <a:ln>
            <a:solidFill>
              <a:srgbClr val="000000"/>
            </a:solidFill>
          </a:ln>
        </p:spPr>
        <p:txBody>
          <a:bodyPr anchor="ctr"/>
          <a:lstStyle/>
          <a:p>
            <a:pPr algn="ctr"/>
            <a:r>
              <a:rPr lang="en-US" dirty="0">
                <a:solidFill>
                  <a:schemeClr val="bg1"/>
                </a:solidFill>
              </a:rPr>
              <a:t>Revenues and expenses</a:t>
            </a:r>
          </a:p>
        </p:txBody>
      </p:sp>
      <p:sp>
        <p:nvSpPr>
          <p:cNvPr id="9" name="Content Placeholder 8">
            <a:extLst>
              <a:ext uri="{FF2B5EF4-FFF2-40B4-BE49-F238E27FC236}">
                <a16:creationId xmlns:a16="http://schemas.microsoft.com/office/drawing/2014/main" id="{CE5CB3B5-ED49-446E-A0C1-2A7C1BBA1869}"/>
              </a:ext>
            </a:extLst>
          </p:cNvPr>
          <p:cNvSpPr>
            <a:spLocks noGrp="1"/>
          </p:cNvSpPr>
          <p:nvPr>
            <p:ph sz="quarter" idx="14"/>
          </p:nvPr>
        </p:nvSpPr>
        <p:spPr>
          <a:xfrm>
            <a:off x="4763970" y="1871207"/>
            <a:ext cx="5247568" cy="1624243"/>
          </a:xfrm>
          <a:prstGeom prst="roundRect">
            <a:avLst/>
          </a:prstGeom>
          <a:solidFill>
            <a:schemeClr val="accent1">
              <a:lumMod val="75000"/>
            </a:schemeClr>
          </a:solidFill>
          <a:ln>
            <a:solidFill>
              <a:srgbClr val="000000"/>
            </a:solidFill>
          </a:ln>
        </p:spPr>
        <p:txBody>
          <a:bodyPr anchor="ctr"/>
          <a:lstStyle/>
          <a:p>
            <a:r>
              <a:rPr lang="en-US" sz="2300" dirty="0">
                <a:solidFill>
                  <a:schemeClr val="bg1"/>
                </a:solidFill>
              </a:rPr>
              <a:t>Recorded (recognized) when cash is received or paid</a:t>
            </a:r>
          </a:p>
        </p:txBody>
      </p:sp>
      <p:sp>
        <p:nvSpPr>
          <p:cNvPr id="23" name="Content Placeholder 22">
            <a:extLst>
              <a:ext uri="{FF2B5EF4-FFF2-40B4-BE49-F238E27FC236}">
                <a16:creationId xmlns:a16="http://schemas.microsoft.com/office/drawing/2014/main" id="{1CC58F54-4323-4E6C-A1F2-1673860045FA}"/>
              </a:ext>
            </a:extLst>
          </p:cNvPr>
          <p:cNvSpPr>
            <a:spLocks noGrp="1"/>
          </p:cNvSpPr>
          <p:nvPr>
            <p:ph sz="quarter" idx="13"/>
          </p:nvPr>
        </p:nvSpPr>
        <p:spPr>
          <a:xfrm>
            <a:off x="2952586" y="3843790"/>
            <a:ext cx="1798983" cy="1178280"/>
          </a:xfrm>
          <a:prstGeom prst="roundRect">
            <a:avLst/>
          </a:prstGeom>
          <a:solidFill>
            <a:schemeClr val="tx1">
              <a:lumMod val="50000"/>
            </a:schemeClr>
          </a:solidFill>
          <a:ln>
            <a:solidFill>
              <a:srgbClr val="000000"/>
            </a:solidFill>
          </a:ln>
        </p:spPr>
        <p:txBody>
          <a:bodyPr anchor="ctr"/>
          <a:lstStyle/>
          <a:p>
            <a:pPr algn="ctr"/>
            <a:r>
              <a:rPr lang="en-US" dirty="0">
                <a:solidFill>
                  <a:schemeClr val="bg1"/>
                </a:solidFill>
              </a:rPr>
              <a:t>Adjusting entries</a:t>
            </a:r>
          </a:p>
        </p:txBody>
      </p:sp>
      <p:sp>
        <p:nvSpPr>
          <p:cNvPr id="12" name="Content Placeholder 11">
            <a:extLst>
              <a:ext uri="{FF2B5EF4-FFF2-40B4-BE49-F238E27FC236}">
                <a16:creationId xmlns:a16="http://schemas.microsoft.com/office/drawing/2014/main" id="{D1E70AEA-0A71-4CD2-BC69-7781B107DA45}"/>
              </a:ext>
            </a:extLst>
          </p:cNvPr>
          <p:cNvSpPr>
            <a:spLocks noGrp="1"/>
          </p:cNvSpPr>
          <p:nvPr>
            <p:ph sz="quarter" idx="17"/>
          </p:nvPr>
        </p:nvSpPr>
        <p:spPr>
          <a:xfrm>
            <a:off x="4763971" y="3620359"/>
            <a:ext cx="5247568" cy="1624243"/>
          </a:xfrm>
          <a:prstGeom prst="roundRect">
            <a:avLst/>
          </a:prstGeom>
          <a:solidFill>
            <a:schemeClr val="accent1">
              <a:lumMod val="75000"/>
            </a:schemeClr>
          </a:solidFill>
          <a:ln>
            <a:solidFill>
              <a:srgbClr val="000000"/>
            </a:solidFill>
          </a:ln>
        </p:spPr>
        <p:txBody>
          <a:bodyPr anchor="ctr"/>
          <a:lstStyle/>
          <a:p>
            <a:r>
              <a:rPr lang="en-US" sz="2300" dirty="0">
                <a:solidFill>
                  <a:schemeClr val="bg1"/>
                </a:solidFill>
              </a:rPr>
              <a:t>Originate from accruals and deferrals </a:t>
            </a:r>
          </a:p>
          <a:p>
            <a:r>
              <a:rPr lang="en-US" sz="2300" dirty="0">
                <a:solidFill>
                  <a:schemeClr val="bg1"/>
                </a:solidFill>
              </a:rPr>
              <a:t>Not recorded under the cash basis of accounting</a:t>
            </a:r>
          </a:p>
        </p:txBody>
      </p:sp>
    </p:spTree>
    <p:extLst>
      <p:ext uri="{BB962C8B-B14F-4D97-AF65-F5344CB8AC3E}">
        <p14:creationId xmlns:p14="http://schemas.microsoft.com/office/powerpoint/2010/main" val="429121584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33CEF-07B4-4E39-862C-CC262668E95A}"/>
              </a:ext>
            </a:extLst>
          </p:cNvPr>
          <p:cNvSpPr>
            <a:spLocks noGrp="1"/>
          </p:cNvSpPr>
          <p:nvPr>
            <p:ph type="title"/>
          </p:nvPr>
        </p:nvSpPr>
        <p:spPr/>
        <p:txBody>
          <a:bodyPr/>
          <a:lstStyle/>
          <a:p>
            <a:r>
              <a:rPr lang="en-US" dirty="0"/>
              <a:t>Cash Basis of Accounting </a:t>
            </a:r>
            <a:r>
              <a:rPr lang="en-US" sz="2000" dirty="0"/>
              <a:t>(2 of 2)</a:t>
            </a:r>
            <a:endParaRPr lang="en-US" dirty="0"/>
          </a:p>
        </p:txBody>
      </p:sp>
      <p:sp>
        <p:nvSpPr>
          <p:cNvPr id="7" name="Content Placeholder 6">
            <a:extLst>
              <a:ext uri="{FF2B5EF4-FFF2-40B4-BE49-F238E27FC236}">
                <a16:creationId xmlns:a16="http://schemas.microsoft.com/office/drawing/2014/main" id="{B3CD391F-11A4-4530-80AE-D8FB03D28858}"/>
              </a:ext>
            </a:extLst>
          </p:cNvPr>
          <p:cNvSpPr>
            <a:spLocks noGrp="1"/>
          </p:cNvSpPr>
          <p:nvPr>
            <p:ph sz="quarter" idx="14"/>
          </p:nvPr>
        </p:nvSpPr>
        <p:spPr>
          <a:xfrm>
            <a:off x="3593707" y="1957836"/>
            <a:ext cx="3723861" cy="457266"/>
          </a:xfrm>
          <a:prstGeom prst="roundRect">
            <a:avLst/>
          </a:prstGeom>
          <a:solidFill>
            <a:schemeClr val="tx1">
              <a:lumMod val="75000"/>
            </a:schemeClr>
          </a:solidFill>
          <a:ln>
            <a:solidFill>
              <a:srgbClr val="000000"/>
            </a:solidFill>
          </a:ln>
        </p:spPr>
        <p:txBody>
          <a:bodyPr anchor="ctr"/>
          <a:lstStyle/>
          <a:p>
            <a:pPr algn="ctr"/>
            <a:r>
              <a:rPr lang="en-US" sz="2400" dirty="0">
                <a:solidFill>
                  <a:schemeClr val="bg1"/>
                </a:solidFill>
              </a:rPr>
              <a:t>Cash Basis of Accounting</a:t>
            </a:r>
          </a:p>
        </p:txBody>
      </p:sp>
      <p:sp>
        <p:nvSpPr>
          <p:cNvPr id="3" name="Content Placeholder 2">
            <a:extLst>
              <a:ext uri="{FF2B5EF4-FFF2-40B4-BE49-F238E27FC236}">
                <a16:creationId xmlns:a16="http://schemas.microsoft.com/office/drawing/2014/main" id="{AA5E5988-E3D9-434D-BDF4-3967F89D582C}"/>
              </a:ext>
            </a:extLst>
          </p:cNvPr>
          <p:cNvSpPr>
            <a:spLocks noGrp="1"/>
          </p:cNvSpPr>
          <p:nvPr>
            <p:ph sz="quarter" idx="10"/>
          </p:nvPr>
        </p:nvSpPr>
        <p:spPr>
          <a:xfrm>
            <a:off x="1240859" y="3042192"/>
            <a:ext cx="3426081" cy="715924"/>
          </a:xfrm>
          <a:prstGeom prst="roundRect">
            <a:avLst/>
          </a:prstGeom>
          <a:solidFill>
            <a:schemeClr val="tx1">
              <a:lumMod val="75000"/>
            </a:schemeClr>
          </a:solidFill>
          <a:ln>
            <a:solidFill>
              <a:srgbClr val="000000"/>
            </a:solidFill>
          </a:ln>
        </p:spPr>
        <p:txBody>
          <a:bodyPr anchor="ctr"/>
          <a:lstStyle/>
          <a:p>
            <a:pPr algn="ctr"/>
            <a:r>
              <a:rPr lang="en-US" sz="2000" dirty="0">
                <a:solidFill>
                  <a:schemeClr val="bg1"/>
                </a:solidFill>
              </a:rPr>
              <a:t>Used by companies that have few receivables or payables</a:t>
            </a:r>
          </a:p>
        </p:txBody>
      </p:sp>
      <p:sp>
        <p:nvSpPr>
          <p:cNvPr id="4" name="Content Placeholder 3">
            <a:extLst>
              <a:ext uri="{FF2B5EF4-FFF2-40B4-BE49-F238E27FC236}">
                <a16:creationId xmlns:a16="http://schemas.microsoft.com/office/drawing/2014/main" id="{03EA7516-4528-4A66-A6D7-BA634894AD2D}"/>
              </a:ext>
            </a:extLst>
          </p:cNvPr>
          <p:cNvSpPr>
            <a:spLocks noGrp="1"/>
          </p:cNvSpPr>
          <p:nvPr>
            <p:ph sz="quarter" idx="11"/>
          </p:nvPr>
        </p:nvSpPr>
        <p:spPr>
          <a:xfrm>
            <a:off x="719447" y="4142593"/>
            <a:ext cx="4468906" cy="1182648"/>
          </a:xfrm>
          <a:prstGeom prst="roundRect">
            <a:avLst/>
          </a:prstGeom>
          <a:solidFill>
            <a:schemeClr val="tx1">
              <a:lumMod val="75000"/>
            </a:schemeClr>
          </a:solidFill>
          <a:ln>
            <a:solidFill>
              <a:srgbClr val="000000"/>
            </a:solidFill>
          </a:ln>
        </p:spPr>
        <p:txBody>
          <a:bodyPr anchor="ctr"/>
          <a:lstStyle/>
          <a:p>
            <a:pPr algn="ctr"/>
            <a:r>
              <a:rPr lang="en-US" sz="2000" dirty="0">
                <a:solidFill>
                  <a:schemeClr val="bg1"/>
                </a:solidFill>
              </a:rPr>
              <a:t>For these companies, the cash basis provides financial statements similar to those under the accrual basis</a:t>
            </a:r>
          </a:p>
        </p:txBody>
      </p:sp>
      <p:sp>
        <p:nvSpPr>
          <p:cNvPr id="5" name="Content Placeholder 4">
            <a:extLst>
              <a:ext uri="{FF2B5EF4-FFF2-40B4-BE49-F238E27FC236}">
                <a16:creationId xmlns:a16="http://schemas.microsoft.com/office/drawing/2014/main" id="{DDAF6835-6AE1-4FB0-ACD9-3CC860EA04DA}"/>
              </a:ext>
            </a:extLst>
          </p:cNvPr>
          <p:cNvSpPr>
            <a:spLocks noGrp="1"/>
          </p:cNvSpPr>
          <p:nvPr>
            <p:ph sz="quarter" idx="12"/>
          </p:nvPr>
        </p:nvSpPr>
        <p:spPr>
          <a:xfrm>
            <a:off x="6584471" y="3039497"/>
            <a:ext cx="3429000" cy="713232"/>
          </a:xfrm>
          <a:prstGeom prst="roundRect">
            <a:avLst/>
          </a:prstGeom>
          <a:solidFill>
            <a:schemeClr val="tx1">
              <a:lumMod val="75000"/>
            </a:schemeClr>
          </a:solidFill>
          <a:ln>
            <a:solidFill>
              <a:srgbClr val="000000"/>
            </a:solidFill>
          </a:ln>
        </p:spPr>
        <p:txBody>
          <a:bodyPr anchor="ctr"/>
          <a:lstStyle/>
          <a:p>
            <a:pPr algn="ctr"/>
            <a:r>
              <a:rPr lang="en-US" sz="2000" dirty="0">
                <a:solidFill>
                  <a:schemeClr val="bg1"/>
                </a:solidFill>
              </a:rPr>
              <a:t>Not used by almost all large companies</a:t>
            </a:r>
          </a:p>
        </p:txBody>
      </p:sp>
      <p:sp>
        <p:nvSpPr>
          <p:cNvPr id="6" name="Content Placeholder 5">
            <a:extLst>
              <a:ext uri="{FF2B5EF4-FFF2-40B4-BE49-F238E27FC236}">
                <a16:creationId xmlns:a16="http://schemas.microsoft.com/office/drawing/2014/main" id="{F0895587-B734-49CD-92E4-312EECFCC501}"/>
              </a:ext>
            </a:extLst>
          </p:cNvPr>
          <p:cNvSpPr>
            <a:spLocks noGrp="1"/>
          </p:cNvSpPr>
          <p:nvPr>
            <p:ph sz="quarter" idx="13"/>
          </p:nvPr>
        </p:nvSpPr>
        <p:spPr>
          <a:xfrm>
            <a:off x="6210794" y="4107825"/>
            <a:ext cx="4471416" cy="1179576"/>
          </a:xfrm>
          <a:prstGeom prst="roundRect">
            <a:avLst/>
          </a:prstGeom>
          <a:solidFill>
            <a:schemeClr val="tx1">
              <a:lumMod val="75000"/>
            </a:schemeClr>
          </a:solidFill>
          <a:ln>
            <a:solidFill>
              <a:srgbClr val="000000"/>
            </a:solidFill>
          </a:ln>
        </p:spPr>
        <p:txBody>
          <a:bodyPr anchor="ctr"/>
          <a:lstStyle/>
          <a:p>
            <a:pPr algn="ctr"/>
            <a:r>
              <a:rPr lang="en-US" sz="2000" dirty="0">
                <a:solidFill>
                  <a:schemeClr val="bg1"/>
                </a:solidFill>
              </a:rPr>
              <a:t>For most large businesses, the cash basis will not provide adequate financial statements for user needs</a:t>
            </a:r>
          </a:p>
        </p:txBody>
      </p:sp>
      <p:pic>
        <p:nvPicPr>
          <p:cNvPr id="12" name="Picture Placeholder 11">
            <a:extLst>
              <a:ext uri="{FF2B5EF4-FFF2-40B4-BE49-F238E27FC236}">
                <a16:creationId xmlns:a16="http://schemas.microsoft.com/office/drawing/2014/main" id="{6BEF7EB9-895A-463B-AF02-7866691541C2}"/>
              </a:ext>
              <a:ext uri="{C183D7F6-B498-43B3-948B-1728B52AA6E4}">
                <adec:decorative xmlns:adec="http://schemas.microsoft.com/office/drawing/2017/decorative" val="1"/>
              </a:ext>
            </a:extLst>
          </p:cNvPr>
          <p:cNvPicPr>
            <a:picLocks noGrp="1" noChangeAspect="1"/>
          </p:cNvPicPr>
          <p:nvPr>
            <p:ph type="pic" sz="quarter" idx="15"/>
          </p:nvPr>
        </p:nvPicPr>
        <p:blipFill rotWithShape="1">
          <a:blip r:embed="rId2"/>
          <a:srcRect t="-28360" b="-28360"/>
          <a:stretch/>
        </p:blipFill>
        <p:spPr>
          <a:xfrm>
            <a:off x="2617826" y="2234111"/>
            <a:ext cx="5727700" cy="1086168"/>
          </a:xfrm>
        </p:spPr>
      </p:pic>
      <p:pic>
        <p:nvPicPr>
          <p:cNvPr id="18" name="Picture Placeholder 17">
            <a:extLst>
              <a:ext uri="{FF2B5EF4-FFF2-40B4-BE49-F238E27FC236}">
                <a16:creationId xmlns:a16="http://schemas.microsoft.com/office/drawing/2014/main" id="{AD4D4A01-F443-4448-AE1A-69D59049D37D}"/>
              </a:ext>
              <a:ext uri="{C183D7F6-B498-43B3-948B-1728B52AA6E4}">
                <adec:decorative xmlns:adec="http://schemas.microsoft.com/office/drawing/2017/decorative" val="1"/>
              </a:ext>
            </a:extLst>
          </p:cNvPr>
          <p:cNvPicPr>
            <a:picLocks noGrp="1" noChangeAspect="1"/>
          </p:cNvPicPr>
          <p:nvPr>
            <p:ph type="pic" sz="quarter" idx="16"/>
          </p:nvPr>
        </p:nvPicPr>
        <p:blipFill rotWithShape="1">
          <a:blip r:embed="rId3"/>
          <a:srcRect l="9589" r="-6382"/>
          <a:stretch/>
        </p:blipFill>
        <p:spPr>
          <a:xfrm>
            <a:off x="2624446" y="3759958"/>
            <a:ext cx="187076" cy="460641"/>
          </a:xfrm>
        </p:spPr>
      </p:pic>
      <p:pic>
        <p:nvPicPr>
          <p:cNvPr id="14" name="Picture Placeholder 13">
            <a:extLst>
              <a:ext uri="{FF2B5EF4-FFF2-40B4-BE49-F238E27FC236}">
                <a16:creationId xmlns:a16="http://schemas.microsoft.com/office/drawing/2014/main" id="{CFF989CB-CAFC-499B-9038-BE0C9AE37EC5}"/>
              </a:ext>
              <a:ext uri="{C183D7F6-B498-43B3-948B-1728B52AA6E4}">
                <adec:decorative xmlns:adec="http://schemas.microsoft.com/office/drawing/2017/decorative" val="1"/>
              </a:ext>
            </a:extLst>
          </p:cNvPr>
          <p:cNvPicPr>
            <a:picLocks noGrp="1" noChangeAspect="1"/>
          </p:cNvPicPr>
          <p:nvPr>
            <p:ph type="pic" sz="quarter" idx="17"/>
          </p:nvPr>
        </p:nvPicPr>
        <p:blipFill rotWithShape="1">
          <a:blip r:embed="rId3"/>
          <a:srcRect l="-172826" r="-172826"/>
          <a:stretch/>
        </p:blipFill>
        <p:spPr>
          <a:xfrm>
            <a:off x="7872278" y="3762585"/>
            <a:ext cx="805886" cy="418765"/>
          </a:xfrm>
        </p:spPr>
      </p:pic>
    </p:spTree>
    <p:extLst>
      <p:ext uri="{BB962C8B-B14F-4D97-AF65-F5344CB8AC3E}">
        <p14:creationId xmlns:p14="http://schemas.microsoft.com/office/powerpoint/2010/main" val="7964668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9FE09-38E9-4E49-9A10-C3D465D290E1}"/>
              </a:ext>
            </a:extLst>
          </p:cNvPr>
          <p:cNvSpPr>
            <a:spLocks noGrp="1"/>
          </p:cNvSpPr>
          <p:nvPr>
            <p:ph type="title"/>
          </p:nvPr>
        </p:nvSpPr>
        <p:spPr/>
        <p:txBody>
          <a:bodyPr/>
          <a:lstStyle/>
          <a:p>
            <a:r>
              <a:rPr lang="en-US" dirty="0"/>
              <a:t>Accrual Basis of Accounting</a:t>
            </a:r>
          </a:p>
        </p:txBody>
      </p:sp>
      <p:sp>
        <p:nvSpPr>
          <p:cNvPr id="3" name="Text Placeholder 2">
            <a:extLst>
              <a:ext uri="{FF2B5EF4-FFF2-40B4-BE49-F238E27FC236}">
                <a16:creationId xmlns:a16="http://schemas.microsoft.com/office/drawing/2014/main" id="{ADF5AB0D-74BB-42DE-B78D-C6CA1B8603B0}"/>
              </a:ext>
            </a:extLst>
          </p:cNvPr>
          <p:cNvSpPr>
            <a:spLocks noGrp="1"/>
          </p:cNvSpPr>
          <p:nvPr>
            <p:ph type="body" sz="quarter" idx="17"/>
          </p:nvPr>
        </p:nvSpPr>
        <p:spPr/>
        <p:txBody>
          <a:bodyPr/>
          <a:lstStyle/>
          <a:p>
            <a:r>
              <a:rPr lang="en-US" dirty="0"/>
              <a:t>Reports net income using revenue and expense recognition principles</a:t>
            </a:r>
          </a:p>
          <a:p>
            <a:r>
              <a:rPr lang="en-US" dirty="0"/>
              <a:t>Requires adjusting entries at the end of an accounting period to ensure revenues and expenses are properly matched</a:t>
            </a:r>
          </a:p>
          <a:p>
            <a:r>
              <a:rPr lang="en-US" dirty="0"/>
              <a:t>Almost all large companies use the accrual basis</a:t>
            </a:r>
          </a:p>
          <a:p>
            <a:r>
              <a:rPr lang="en-US" dirty="0"/>
              <a:t>Generally accepted accounting principles (GAAP) require the accrual basis of accounting</a:t>
            </a:r>
          </a:p>
        </p:txBody>
      </p:sp>
    </p:spTree>
    <p:extLst>
      <p:ext uri="{BB962C8B-B14F-4D97-AF65-F5344CB8AC3E}">
        <p14:creationId xmlns:p14="http://schemas.microsoft.com/office/powerpoint/2010/main" val="2600316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03204CA-5D5A-4B5E-BF99-AED83E006117}"/>
              </a:ext>
            </a:extLst>
          </p:cNvPr>
          <p:cNvSpPr>
            <a:spLocks noGrp="1"/>
          </p:cNvSpPr>
          <p:nvPr>
            <p:ph type="title"/>
          </p:nvPr>
        </p:nvSpPr>
        <p:spPr/>
        <p:txBody>
          <a:bodyPr/>
          <a:lstStyle/>
          <a:p>
            <a:r>
              <a:rPr lang="en-US" dirty="0"/>
              <a:t>Revenue and Expense Recognition Principles</a:t>
            </a:r>
          </a:p>
        </p:txBody>
      </p:sp>
      <p:sp>
        <p:nvSpPr>
          <p:cNvPr id="14" name="Content Placeholder 13">
            <a:extLst>
              <a:ext uri="{FF2B5EF4-FFF2-40B4-BE49-F238E27FC236}">
                <a16:creationId xmlns:a16="http://schemas.microsoft.com/office/drawing/2014/main" id="{5B3628E2-A522-4327-A11D-3B86F7A25E2E}"/>
              </a:ext>
            </a:extLst>
          </p:cNvPr>
          <p:cNvSpPr>
            <a:spLocks noGrp="1"/>
          </p:cNvSpPr>
          <p:nvPr>
            <p:ph sz="quarter" idx="10"/>
          </p:nvPr>
        </p:nvSpPr>
        <p:spPr>
          <a:xfrm>
            <a:off x="838200" y="1737239"/>
            <a:ext cx="1798983" cy="1307242"/>
          </a:xfrm>
          <a:prstGeom prst="roundRect">
            <a:avLst/>
          </a:prstGeom>
          <a:solidFill>
            <a:schemeClr val="tx1">
              <a:lumMod val="50000"/>
            </a:schemeClr>
          </a:solidFill>
          <a:ln>
            <a:solidFill>
              <a:srgbClr val="000000"/>
            </a:solidFill>
          </a:ln>
        </p:spPr>
        <p:txBody>
          <a:bodyPr anchor="ctr"/>
          <a:lstStyle/>
          <a:p>
            <a:pPr algn="ctr"/>
            <a:r>
              <a:rPr lang="en-US" sz="2000" dirty="0">
                <a:solidFill>
                  <a:schemeClr val="bg1"/>
                </a:solidFill>
              </a:rPr>
              <a:t>Revenue Recognition Principle</a:t>
            </a:r>
          </a:p>
        </p:txBody>
      </p:sp>
      <p:sp>
        <p:nvSpPr>
          <p:cNvPr id="18" name="Content Placeholder 17">
            <a:extLst>
              <a:ext uri="{FF2B5EF4-FFF2-40B4-BE49-F238E27FC236}">
                <a16:creationId xmlns:a16="http://schemas.microsoft.com/office/drawing/2014/main" id="{9008C3D1-E524-47BA-BD6F-8EB8D3A78678}"/>
              </a:ext>
            </a:extLst>
          </p:cNvPr>
          <p:cNvSpPr>
            <a:spLocks noGrp="1"/>
          </p:cNvSpPr>
          <p:nvPr>
            <p:ph sz="quarter" idx="14"/>
          </p:nvPr>
        </p:nvSpPr>
        <p:spPr>
          <a:xfrm>
            <a:off x="2637182" y="1907602"/>
            <a:ext cx="8823960" cy="1034180"/>
          </a:xfrm>
          <a:prstGeom prst="roundRect">
            <a:avLst/>
          </a:prstGeom>
          <a:solidFill>
            <a:schemeClr val="accent1">
              <a:lumMod val="75000"/>
            </a:schemeClr>
          </a:solidFill>
          <a:ln>
            <a:solidFill>
              <a:srgbClr val="000000"/>
            </a:solidFill>
          </a:ln>
        </p:spPr>
        <p:txBody>
          <a:bodyPr anchor="ctr"/>
          <a:lstStyle/>
          <a:p>
            <a:pPr marL="342900" indent="-342900">
              <a:buFont typeface="Arial" panose="020B0604020202020204" pitchFamily="34" charset="0"/>
              <a:buChar char="•"/>
            </a:pPr>
            <a:r>
              <a:rPr lang="en-US" sz="2000" dirty="0">
                <a:solidFill>
                  <a:schemeClr val="bg1"/>
                </a:solidFill>
              </a:rPr>
              <a:t>Revenues are recorded when earned, which is when the services have been performed or products have been delivered to customers</a:t>
            </a:r>
          </a:p>
          <a:p>
            <a:pPr marL="342900" indent="-342900">
              <a:buFont typeface="Arial" panose="020B0604020202020204" pitchFamily="34" charset="0"/>
              <a:buChar char="•"/>
            </a:pPr>
            <a:r>
              <a:rPr lang="en-US" sz="2000" dirty="0">
                <a:solidFill>
                  <a:schemeClr val="bg1"/>
                </a:solidFill>
              </a:rPr>
              <a:t>Revenue is recorded at the amount expected to be received</a:t>
            </a:r>
          </a:p>
        </p:txBody>
      </p:sp>
      <p:sp>
        <p:nvSpPr>
          <p:cNvPr id="15" name="Content Placeholder 14">
            <a:extLst>
              <a:ext uri="{FF2B5EF4-FFF2-40B4-BE49-F238E27FC236}">
                <a16:creationId xmlns:a16="http://schemas.microsoft.com/office/drawing/2014/main" id="{A93A38D9-CE07-44D7-A66C-297C6704FEDD}"/>
              </a:ext>
            </a:extLst>
          </p:cNvPr>
          <p:cNvSpPr>
            <a:spLocks noGrp="1"/>
          </p:cNvSpPr>
          <p:nvPr>
            <p:ph sz="quarter" idx="11"/>
          </p:nvPr>
        </p:nvSpPr>
        <p:spPr>
          <a:xfrm>
            <a:off x="731322" y="3740225"/>
            <a:ext cx="1798983" cy="1307243"/>
          </a:xfrm>
          <a:prstGeom prst="roundRect">
            <a:avLst/>
          </a:prstGeom>
          <a:solidFill>
            <a:schemeClr val="tx1">
              <a:lumMod val="50000"/>
            </a:schemeClr>
          </a:solidFill>
          <a:ln>
            <a:solidFill>
              <a:srgbClr val="000000"/>
            </a:solidFill>
          </a:ln>
        </p:spPr>
        <p:txBody>
          <a:bodyPr anchor="ctr"/>
          <a:lstStyle/>
          <a:p>
            <a:pPr algn="ctr"/>
            <a:r>
              <a:rPr lang="en-US" sz="2000" dirty="0">
                <a:solidFill>
                  <a:schemeClr val="bg1"/>
                </a:solidFill>
              </a:rPr>
              <a:t>Expense Recognition Principle</a:t>
            </a:r>
          </a:p>
        </p:txBody>
      </p:sp>
      <p:sp>
        <p:nvSpPr>
          <p:cNvPr id="19" name="Content Placeholder 18">
            <a:extLst>
              <a:ext uri="{FF2B5EF4-FFF2-40B4-BE49-F238E27FC236}">
                <a16:creationId xmlns:a16="http://schemas.microsoft.com/office/drawing/2014/main" id="{3D0288A5-71FD-4C65-B73F-069CEC01E4DA}"/>
              </a:ext>
            </a:extLst>
          </p:cNvPr>
          <p:cNvSpPr>
            <a:spLocks noGrp="1"/>
          </p:cNvSpPr>
          <p:nvPr>
            <p:ph sz="quarter" idx="15"/>
          </p:nvPr>
        </p:nvSpPr>
        <p:spPr>
          <a:xfrm>
            <a:off x="2530305" y="3902072"/>
            <a:ext cx="8823495" cy="1033272"/>
          </a:xfrm>
          <a:prstGeom prst="roundRect">
            <a:avLst/>
          </a:prstGeom>
          <a:solidFill>
            <a:schemeClr val="accent1">
              <a:lumMod val="75000"/>
            </a:schemeClr>
          </a:solidFill>
          <a:ln>
            <a:solidFill>
              <a:srgbClr val="000000"/>
            </a:solidFill>
          </a:ln>
        </p:spPr>
        <p:txBody>
          <a:bodyPr anchor="ctr"/>
          <a:lstStyle/>
          <a:p>
            <a:pPr marL="342900" indent="-342900">
              <a:buFont typeface="Arial" panose="020B0604020202020204" pitchFamily="34" charset="0"/>
              <a:buChar char="•"/>
            </a:pPr>
            <a:r>
              <a:rPr lang="en-US" sz="2000" dirty="0">
                <a:solidFill>
                  <a:schemeClr val="bg1"/>
                </a:solidFill>
              </a:rPr>
              <a:t>Expenses incurred in generating revenue are recorded in the same period as the related revenue</a:t>
            </a:r>
          </a:p>
          <a:p>
            <a:pPr marL="342900" indent="-342900">
              <a:buFont typeface="Arial" panose="020B0604020202020204" pitchFamily="34" charset="0"/>
              <a:buChar char="•"/>
            </a:pPr>
            <a:r>
              <a:rPr lang="en-US" sz="2000" dirty="0">
                <a:solidFill>
                  <a:schemeClr val="bg1"/>
                </a:solidFill>
              </a:rPr>
              <a:t>Also called the matching principle</a:t>
            </a:r>
          </a:p>
        </p:txBody>
      </p:sp>
    </p:spTree>
    <p:extLst>
      <p:ext uri="{BB962C8B-B14F-4D97-AF65-F5344CB8AC3E}">
        <p14:creationId xmlns:p14="http://schemas.microsoft.com/office/powerpoint/2010/main" val="35871013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5DC3F-79BC-4377-9911-97A38C59702B}"/>
              </a:ext>
            </a:extLst>
          </p:cNvPr>
          <p:cNvSpPr>
            <a:spLocks noGrp="1"/>
          </p:cNvSpPr>
          <p:nvPr>
            <p:ph type="title"/>
          </p:nvPr>
        </p:nvSpPr>
        <p:spPr/>
        <p:txBody>
          <a:bodyPr/>
          <a:lstStyle/>
          <a:p>
            <a:r>
              <a:rPr lang="en-US" sz="2800" dirty="0"/>
              <a:t>Accrual- and Cash-Basis Income Statements for </a:t>
            </a:r>
            <a:r>
              <a:rPr lang="en-US" sz="2800" dirty="0" err="1"/>
              <a:t>NetSolutions</a:t>
            </a:r>
            <a:r>
              <a:rPr lang="en-US" dirty="0"/>
              <a:t> </a:t>
            </a:r>
            <a:r>
              <a:rPr lang="en-US" sz="2000" dirty="0"/>
              <a:t>(1 of 2)</a:t>
            </a:r>
          </a:p>
        </p:txBody>
      </p:sp>
      <p:pic>
        <p:nvPicPr>
          <p:cNvPr id="6" name="Picture Placeholder 5" descr="Exhibit 24: Accrual- and Cash-Basis Income Statements for NetSolutions&#10;&#10;Four income statements are shown for NetSolutions. The two statements on the left are prepared using the accrual basis of accounting, and the two statements on the right are prepared using the cash basis of accounting. &#10;&#10;The top statement on the left for the accrual basis is for the month ended November 30, 2 0 Y 3. Fees earned is $7,500, which is shown in the second amount column. Under Expenses, Wages expense is $2,125, which is shown in the first amount column; Rent expense is 800, which is shown in the first amount column; Supplies expense is 800, which is shown in the first amount column; Utilities expense is 450, which is shown in the first amount column; and Miscellaneous expense is 275, which is shown in the first amount column. A single rule appears below the number 275. Total expenses is 4,450, which is shown in the second amount column. A single rule appears below the number 4,450. Net income is $3,050, which is shown in the second amount column. A double rule appears below the number $3,050.&#10;&#10;The top statement on the right for the cash basis is for the month ended November 30, 2 0 Y 3. Fees earned is $7,500, which is shown in the second amount column. Under Expenses, Wages expense is $2,125, which is shown in the first amount column; Supplies expense is 950, which is shown in the first amount column; Rent expense is 800, which is shown in the first amount column; Utilities expense is 450, which is shown in the first amount column; and Miscellaneous expense is 275, which is shown in the first amount column. A single rule appears below the number 275. Total expenses is 4,600, which is shown in the second amount column. A single rule appears below the number 4,600. Net income is $2,900, which is shown in the second amount column. A double rule appears below the number $2,900. ">
            <a:extLst>
              <a:ext uri="{FF2B5EF4-FFF2-40B4-BE49-F238E27FC236}">
                <a16:creationId xmlns:a16="http://schemas.microsoft.com/office/drawing/2014/main" id="{503976A7-4718-4A4E-AD1F-7EEE6CB9D688}"/>
              </a:ext>
            </a:extLst>
          </p:cNvPr>
          <p:cNvPicPr>
            <a:picLocks noGrp="1" noChangeAspect="1"/>
          </p:cNvPicPr>
          <p:nvPr>
            <p:ph type="pic" sz="quarter" idx="10"/>
          </p:nvPr>
        </p:nvPicPr>
        <p:blipFill rotWithShape="1">
          <a:blip r:embed="rId2"/>
          <a:srcRect t="-1217" b="604"/>
          <a:stretch/>
        </p:blipFill>
        <p:spPr>
          <a:xfrm>
            <a:off x="574541" y="1629351"/>
            <a:ext cx="11042917" cy="3670547"/>
          </a:xfrm>
        </p:spPr>
      </p:pic>
    </p:spTree>
    <p:extLst>
      <p:ext uri="{BB962C8B-B14F-4D97-AF65-F5344CB8AC3E}">
        <p14:creationId xmlns:p14="http://schemas.microsoft.com/office/powerpoint/2010/main" val="132767053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F49E22-F345-485F-BFBF-99FFBE757C56}"/>
              </a:ext>
            </a:extLst>
          </p:cNvPr>
          <p:cNvSpPr>
            <a:spLocks noGrp="1"/>
          </p:cNvSpPr>
          <p:nvPr>
            <p:ph type="title"/>
          </p:nvPr>
        </p:nvSpPr>
        <p:spPr/>
        <p:txBody>
          <a:bodyPr/>
          <a:lstStyle/>
          <a:p>
            <a:r>
              <a:rPr lang="en-US" sz="2800" dirty="0"/>
              <a:t>Accrual- and Cash-Basis Income Statements for </a:t>
            </a:r>
            <a:r>
              <a:rPr lang="en-US" sz="2800" dirty="0" err="1"/>
              <a:t>NetSolutions</a:t>
            </a:r>
            <a:r>
              <a:rPr lang="en-US" dirty="0"/>
              <a:t> </a:t>
            </a:r>
            <a:r>
              <a:rPr lang="en-US" sz="2000" dirty="0"/>
              <a:t>(2 of 2)</a:t>
            </a:r>
          </a:p>
        </p:txBody>
      </p:sp>
      <p:pic>
        <p:nvPicPr>
          <p:cNvPr id="5" name="Picture Placeholder 4" descr="Exhibit 24: Accrual- and Cash-Basis Income Statements for NetSolutions(continued)&#10;&#10;The bottom statement on the left for the accrual basis is for the two months ended December 31, 2 0 Y 3. Fees earned is $9,340, which is shown in the first amount column. Rent revenue is 120, which is shown in the first amount column. A single rule appears below the number 120. Total revenues is $9,460, which is shown in the second amount column. Under Expenses, Wages expense is $2,400, which is shown in the first amount column; Supplies expense is 1,240, which is shown in the first amount column; Rent expense is 800, which is shown in the first amount column; Utilities expense is 535, which is shown in the first amount column; Insurance expense is 200, which is shown in the first amount column; Depreciation expense is 50, which is shown in the first amount column; and Miscellaneous expense is 180, which is shown in the first amount column. A single rule appears below the number 180. Total expenses is 5,405, which is shown in the second amount column. A single rule appears below the number 5,405. Net income is $4,055, which is shown in the second amount column. A double rule appears below the number $4,055.&#10;&#10;The bottom statement on the right for the cash basis is for the two months ended December 31, 2 0 Y 3. Fees earned is $6,620, which is shown in the first amount column. Rent revenue is 360, which is shown in the first amount column. A single rule appears below the number 360. Total revenues is $6,980, which is shown in the second amount column. Under Expenses, Insurance expense is $2,400, which is shown in the first amount column; Wages expense is 2,150, which is shown in the first amount column; Supplies expense is 1,850, which is shown in the first amount column; Rent expense is 800, which is shown in the first amount column; Utilities expense is 535, which is shown in the first amount column; and Miscellaneous expense is 180, which is shown in the first amount column. A single rule appears below the number 180. Total expenses is 7,915, which is shown in the second amount column. A single rule appears below the number 7,915. Net loss is $935, which is shown in parentheses in the second amount column. A double rule appears below the number $935, which is shown in parentheses.">
            <a:extLst>
              <a:ext uri="{FF2B5EF4-FFF2-40B4-BE49-F238E27FC236}">
                <a16:creationId xmlns:a16="http://schemas.microsoft.com/office/drawing/2014/main" id="{EB07E50A-E76F-4E4A-9BE9-640FE04008DE}"/>
              </a:ext>
            </a:extLst>
          </p:cNvPr>
          <p:cNvPicPr>
            <a:picLocks noGrp="1" noChangeAspect="1"/>
          </p:cNvPicPr>
          <p:nvPr>
            <p:ph type="pic" sz="quarter" idx="10"/>
          </p:nvPr>
        </p:nvPicPr>
        <p:blipFill>
          <a:blip r:embed="rId2"/>
          <a:srcRect t="1970" b="1970"/>
          <a:stretch>
            <a:fillRect/>
          </a:stretch>
        </p:blipFill>
        <p:spPr/>
      </p:pic>
    </p:spTree>
    <p:extLst>
      <p:ext uri="{BB962C8B-B14F-4D97-AF65-F5344CB8AC3E}">
        <p14:creationId xmlns:p14="http://schemas.microsoft.com/office/powerpoint/2010/main" val="3250968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5364A-FC2D-4D50-866F-139B5B938FD9}"/>
              </a:ext>
            </a:extLst>
          </p:cNvPr>
          <p:cNvSpPr>
            <a:spLocks noGrp="1"/>
          </p:cNvSpPr>
          <p:nvPr>
            <p:ph type="title"/>
          </p:nvPr>
        </p:nvSpPr>
        <p:spPr/>
        <p:txBody>
          <a:bodyPr/>
          <a:lstStyle/>
          <a:p>
            <a:r>
              <a:rPr lang="en-US" sz="3000" dirty="0"/>
              <a:t>Accrual versus Cash Basis of Accounting, </a:t>
            </a:r>
            <a:r>
              <a:rPr lang="en-US" sz="3000" dirty="0" err="1"/>
              <a:t>NetSolutions</a:t>
            </a:r>
            <a:endParaRPr lang="en-US" sz="3000" dirty="0"/>
          </a:p>
        </p:txBody>
      </p:sp>
      <p:pic>
        <p:nvPicPr>
          <p:cNvPr id="5" name="Picture Placeholder 4" descr="Exhibit 25: Accrual versus Cash Basis of Accounting, NetSolutions&#10;&#10;A horizontal analysis of two months of income statements for NetSolutions using the accrual and cash bases is shown. The increase (or decrease) in the amount between both months, along with the percent of increase or decrease, is also shown. &#10;&#10;The first line for the accrual basis of accounting shows the following amounts for Revenues: December, $9,460; November, $7,500; and an increase of $1,960, or 26.1%. The second line shows the following amounts for Expenses: December, 5,405; November, 4,450; and an increase of 955, or 21.5%. A single rule appears below the dollar amounts on this line. The final line lists Net income (loss): December, $4,055; November, $3,050; and an increase of 1,005, or 33.0%. Double rules appear below the dollar amounts on this line. To the right of this analysis is a vertical bracket that encloses these three lines and points to an interpretation that reads: NetSolutions is profitable and rapidly expanding.&#10;&#10;The first line for the cash basis of accounting shows the following amounts for Revenues: December, $6,980; November, $7,500; and a decrease of $520 which is shown in parentheses, or 6.9% which is shown in parentheses. The second line shows the following amounts for Expenses: December, 7,915; November, 4,600; and an increase of 3,315, or 72.1%. A single rule appears below the dollar amounts on this line. The final line lists Net income (loss): December, $935 which is shown in parentheses; November, $2,900; and a decrease of 3,835 which is shown in parentheses, or 132.2% which is shown in parentheses. Double rules appear below the dollar amounts on this line. To the right of this analysis is a vertical bracket that encloses these three lines and points to an interpretation that reads: NetSolutions is in trouble with declining revenues and increasing expenses, which generated a net loss. This suggests that NetSolutions may not be able to continue as a viable company without significant operational changes.&#10;">
            <a:extLst>
              <a:ext uri="{FF2B5EF4-FFF2-40B4-BE49-F238E27FC236}">
                <a16:creationId xmlns:a16="http://schemas.microsoft.com/office/drawing/2014/main" id="{196D2943-487A-4727-B150-EA9A71B91892}"/>
              </a:ext>
            </a:extLst>
          </p:cNvPr>
          <p:cNvPicPr>
            <a:picLocks noGrp="1" noChangeAspect="1"/>
          </p:cNvPicPr>
          <p:nvPr>
            <p:ph type="pic" sz="quarter" idx="10"/>
          </p:nvPr>
        </p:nvPicPr>
        <p:blipFill rotWithShape="1">
          <a:blip r:embed="rId2"/>
          <a:srcRect t="-1919" b="-1919"/>
          <a:stretch/>
        </p:blipFill>
        <p:spPr>
          <a:xfrm>
            <a:off x="733117" y="1595808"/>
            <a:ext cx="10718147" cy="4259263"/>
          </a:xfrm>
        </p:spPr>
      </p:pic>
    </p:spTree>
    <p:extLst>
      <p:ext uri="{BB962C8B-B14F-4D97-AF65-F5344CB8AC3E}">
        <p14:creationId xmlns:p14="http://schemas.microsoft.com/office/powerpoint/2010/main" val="3804755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62C0FC-967E-465B-A4A0-5C0C43A7703E}"/>
              </a:ext>
            </a:extLst>
          </p:cNvPr>
          <p:cNvSpPr>
            <a:spLocks noGrp="1"/>
          </p:cNvSpPr>
          <p:nvPr>
            <p:ph type="title"/>
          </p:nvPr>
        </p:nvSpPr>
        <p:spPr/>
        <p:txBody>
          <a:bodyPr/>
          <a:lstStyle/>
          <a:p>
            <a:r>
              <a:rPr lang="en-US" dirty="0"/>
              <a:t>Flow of Accounting Information </a:t>
            </a:r>
            <a:r>
              <a:rPr lang="en-US" sz="2000" dirty="0"/>
              <a:t>(5 of 5)</a:t>
            </a:r>
          </a:p>
        </p:txBody>
      </p:sp>
      <p:pic>
        <p:nvPicPr>
          <p:cNvPr id="8" name="Picture Placeholder 7" descr="Flow of Accounting Information (slide 5 of 5) &#10;&#10;A rectangle groups the elements of the end-of-period spreadsheet (work sheet).&#10;Part of a sample end-of-period spreadsheet is shown. The title End-of-Period Spreadsheet (Work Sheet) appears at the top. The end-of-period spreadsheet shows a sampling of four columns and three rows.&#10; The Accounts column appears shaded in light blue as the first of four columns in the end-of-period spreadsheet.&#10;The Adjusted Trial Balance column appears shaded in light blue as the second of four columns in the end-of-period spreadsheet.&#10;The Income Statement column appears shaded in light blue as the third of four columns in the end-of-period spreadsheet.&#10;The Balance Sheet column appears shaded in white as the fourth column in the end-of-period spreadsheet.&#10;A dark blue upside-down triangle appears below the Balance Sheet column.&#10;The heading of the Unadjusted Trial Balance column appears in dark blue text.&#10;The heading of the Income Statement column appears in dark blue text.&#10;The heading of the Balance Sheet column appears in dark blue text.&#10;A vertical rule divides the Adjusted Trial Balance debit and credit columns of the end-of-period spreadsheet (work sheet).&#10;A vertical rule divides the Income Statement debit and credit columns of the end-of-period Spreadsheet (work sheet).&#10;A vertical rule divides the Balance Sheet debit and credit columns in the end-of-period spreadsheet (work sheet).&#10;The heading of the Accounts column appears in dark blue text.&#10;An image symbolizing a jagged line shaded in dark blue appears to the right of the Accounts column. This jagged line indicates that there are accounts that typically appear on an end-of-period spreadsheet after the Accounts column and before the Adjusted Trial Balance column that are not shown here.&#10;The Adjusted Trial Balance column, Income Statement column, and Balance Sheet column are further subdivided into two columns, Debit and Credit. These heads appear in dark blue text.">
            <a:extLst>
              <a:ext uri="{FF2B5EF4-FFF2-40B4-BE49-F238E27FC236}">
                <a16:creationId xmlns:a16="http://schemas.microsoft.com/office/drawing/2014/main" id="{52561EF0-F778-4E32-AC48-5DCC978C527C}"/>
              </a:ext>
            </a:extLst>
          </p:cNvPr>
          <p:cNvPicPr>
            <a:picLocks noGrp="1" noChangeAspect="1"/>
          </p:cNvPicPr>
          <p:nvPr>
            <p:ph type="pic" sz="quarter" idx="17"/>
          </p:nvPr>
        </p:nvPicPr>
        <p:blipFill rotWithShape="1">
          <a:blip r:embed="rId2"/>
          <a:srcRect l="-62" t="-383" b="-1085"/>
          <a:stretch/>
        </p:blipFill>
        <p:spPr>
          <a:xfrm>
            <a:off x="2069727" y="1125849"/>
            <a:ext cx="8053452" cy="3272803"/>
          </a:xfrm>
        </p:spPr>
      </p:pic>
      <p:sp>
        <p:nvSpPr>
          <p:cNvPr id="9" name="Text Placeholder 8">
            <a:extLst>
              <a:ext uri="{FF2B5EF4-FFF2-40B4-BE49-F238E27FC236}">
                <a16:creationId xmlns:a16="http://schemas.microsoft.com/office/drawing/2014/main" id="{6AEFB220-3D35-49B1-AC04-6FEABD489E6C}"/>
              </a:ext>
            </a:extLst>
          </p:cNvPr>
          <p:cNvSpPr>
            <a:spLocks noGrp="1"/>
          </p:cNvSpPr>
          <p:nvPr>
            <p:ph type="body" sz="quarter" idx="18"/>
          </p:nvPr>
        </p:nvSpPr>
        <p:spPr>
          <a:xfrm>
            <a:off x="743576" y="4559300"/>
            <a:ext cx="10711543" cy="1016000"/>
          </a:xfrm>
        </p:spPr>
        <p:txBody>
          <a:bodyPr>
            <a:normAutofit/>
          </a:bodyPr>
          <a:lstStyle/>
          <a:p>
            <a:r>
              <a:rPr lang="en-US" dirty="0"/>
              <a:t>Amounts for assets, liabilities, owner’s capital, and drawing in the Adjusted Trial Balance columns are extended to the Balance Sheet columns</a:t>
            </a:r>
          </a:p>
        </p:txBody>
      </p:sp>
    </p:spTree>
    <p:extLst>
      <p:ext uri="{BB962C8B-B14F-4D97-AF65-F5344CB8AC3E}">
        <p14:creationId xmlns:p14="http://schemas.microsoft.com/office/powerpoint/2010/main" val="7862472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AAD5B56-57D3-4E9B-B51F-A0B0049831B7}"/>
              </a:ext>
            </a:extLst>
          </p:cNvPr>
          <p:cNvSpPr>
            <a:spLocks noGrp="1"/>
          </p:cNvSpPr>
          <p:nvPr>
            <p:ph type="title"/>
          </p:nvPr>
        </p:nvSpPr>
        <p:spPr/>
        <p:txBody>
          <a:bodyPr/>
          <a:lstStyle/>
          <a:p>
            <a:r>
              <a:rPr lang="en-US" sz="3000" dirty="0"/>
              <a:t>Why GAAP Require the Accrual Basis of Accounting?</a:t>
            </a:r>
          </a:p>
        </p:txBody>
      </p:sp>
      <p:sp>
        <p:nvSpPr>
          <p:cNvPr id="7" name="Text Placeholder 6">
            <a:extLst>
              <a:ext uri="{FF2B5EF4-FFF2-40B4-BE49-F238E27FC236}">
                <a16:creationId xmlns:a16="http://schemas.microsoft.com/office/drawing/2014/main" id="{733CA16F-7A10-448B-895F-F68932CECE3E}"/>
              </a:ext>
            </a:extLst>
          </p:cNvPr>
          <p:cNvSpPr>
            <a:spLocks noGrp="1"/>
          </p:cNvSpPr>
          <p:nvPr>
            <p:ph type="body" sz="quarter" idx="17"/>
          </p:nvPr>
        </p:nvSpPr>
        <p:spPr/>
        <p:txBody>
          <a:bodyPr/>
          <a:lstStyle/>
          <a:p>
            <a:r>
              <a:rPr lang="en-US" dirty="0"/>
              <a:t>Accrual basis of accounting reflects the underlying operating performance of a company better than cash basis </a:t>
            </a:r>
          </a:p>
          <a:p>
            <a:pPr lvl="1"/>
            <a:r>
              <a:rPr lang="en-US" dirty="0"/>
              <a:t>Accrual basis of accounting does better recording and matching revenues and expenses </a:t>
            </a:r>
          </a:p>
          <a:p>
            <a:pPr lvl="2"/>
            <a:r>
              <a:rPr lang="en-US" dirty="0"/>
              <a:t>As a result, accrual accounting is a better indicator of a company’s current and future operating performance</a:t>
            </a:r>
          </a:p>
        </p:txBody>
      </p:sp>
    </p:spTree>
    <p:extLst>
      <p:ext uri="{BB962C8B-B14F-4D97-AF65-F5344CB8AC3E}">
        <p14:creationId xmlns:p14="http://schemas.microsoft.com/office/powerpoint/2010/main" val="2562552836"/>
      </p:ext>
    </p:extLst>
  </p:cSld>
  <p:clrMapOvr>
    <a:masterClrMapping/>
  </p:clrMapOvr>
</p:sld>
</file>

<file path=ppt/theme/theme1.xml><?xml version="1.0" encoding="utf-8"?>
<a:theme xmlns:a="http://schemas.openxmlformats.org/drawingml/2006/main" name="Office Theme">
  <a:themeElements>
    <a:clrScheme name="Custom 1">
      <a:dk1>
        <a:srgbClr val="011892"/>
      </a:dk1>
      <a:lt1>
        <a:srgbClr val="FFFFFF"/>
      </a:lt1>
      <a:dk2>
        <a:srgbClr val="006198"/>
      </a:dk2>
      <a:lt2>
        <a:srgbClr val="E7E6E6"/>
      </a:lt2>
      <a:accent1>
        <a:srgbClr val="0098D4"/>
      </a:accent1>
      <a:accent2>
        <a:srgbClr val="00B7E6"/>
      </a:accent2>
      <a:accent3>
        <a:srgbClr val="81CFEC"/>
      </a:accent3>
      <a:accent4>
        <a:srgbClr val="E8255F"/>
      </a:accent4>
      <a:accent5>
        <a:srgbClr val="FF6300"/>
      </a:accent5>
      <a:accent6>
        <a:srgbClr val="F5B600"/>
      </a:accent6>
      <a:hlink>
        <a:srgbClr val="00B7E6"/>
      </a:hlink>
      <a:folHlink>
        <a:srgbClr val="0098D4"/>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effectLst/>
      </a:spPr>
      <a:bodyPr wrap="square" lIns="0" tIns="0" rIns="0" rtlCol="0" anchor="b">
        <a:spAutoFit/>
      </a:bodyPr>
      <a:lstStyle>
        <a:defPPr>
          <a:defRPr sz="2000" smtClean="0">
            <a:latin typeface="Open Sans" panose="020B0606030504020204" pitchFamily="34" charset="0"/>
            <a:ea typeface="Open Sans" panose="020B0606030504020204" pitchFamily="34" charset="0"/>
            <a:cs typeface="Open Sans" panose="020B0606030504020204" pitchFamily="34" charset="0"/>
          </a:defRPr>
        </a:defPPr>
      </a:lstStyle>
    </a:txDef>
  </a:objectDefaults>
  <a:extraClrSchemeLst/>
  <a:extLst>
    <a:ext uri="{05A4C25C-085E-4340-85A3-A5531E510DB2}">
      <thm15:themeFamily xmlns:thm15="http://schemas.microsoft.com/office/thememl/2012/main" name="Presentation1" id="{276F6C23-6457-4163-906F-9FD71B1D340C}" vid="{9A4A37B5-06EA-4573-8274-FD94E47E4E8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5C56E93CCF5E349ABB197824E12C70E" ma:contentTypeVersion="" ma:contentTypeDescription="Create a new document." ma:contentTypeScope="" ma:versionID="3d87337370e1da3450478485981a4f6e">
  <xsd:schema xmlns:xsd="http://www.w3.org/2001/XMLSchema" xmlns:xs="http://www.w3.org/2001/XMLSchema" xmlns:p="http://schemas.microsoft.com/office/2006/metadata/properties" xmlns:ns2="25be6f04-d184-4a5a-ba6e-3624d71d6c8b" xmlns:ns3="85cd1bd9-f432-4f8c-8c64-f52b77cc24c4" targetNamespace="http://schemas.microsoft.com/office/2006/metadata/properties" ma:root="true" ma:fieldsID="41e5d1229c45bd84231e91ba9c320261" ns2:_="" ns3:_="">
    <xsd:import namespace="25be6f04-d184-4a5a-ba6e-3624d71d6c8b"/>
    <xsd:import namespace="85cd1bd9-f432-4f8c-8c64-f52b77cc24c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be6f04-d184-4a5a-ba6e-3624d71d6c8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5cd1bd9-f432-4f8c-8c64-f52b77cc24c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5cd1bd9-f432-4f8c-8c64-f52b77cc24c4">
      <UserInfo>
        <DisplayName/>
        <AccountId xsi:nil="true"/>
        <AccountType/>
      </UserInfo>
    </SharedWithUsers>
  </documentManagement>
</p:properties>
</file>

<file path=customXml/itemProps1.xml><?xml version="1.0" encoding="utf-8"?>
<ds:datastoreItem xmlns:ds="http://schemas.openxmlformats.org/officeDocument/2006/customXml" ds:itemID="{E32CFAA7-E308-4DCB-89CD-C84C20E90241}">
  <ds:schemaRefs>
    <ds:schemaRef ds:uri="http://schemas.microsoft.com/sharepoint/v3/contenttype/forms"/>
  </ds:schemaRefs>
</ds:datastoreItem>
</file>

<file path=customXml/itemProps2.xml><?xml version="1.0" encoding="utf-8"?>
<ds:datastoreItem xmlns:ds="http://schemas.openxmlformats.org/officeDocument/2006/customXml" ds:itemID="{04EF2936-09C3-4FD8-9D32-2D5C0B453534}"/>
</file>

<file path=customXml/itemProps3.xml><?xml version="1.0" encoding="utf-8"?>
<ds:datastoreItem xmlns:ds="http://schemas.openxmlformats.org/officeDocument/2006/customXml" ds:itemID="{BA9BA192-EF86-48DF-982C-2C526A268392}">
  <ds:schemaRefs>
    <ds:schemaRef ds:uri="http://schemas.microsoft.com/office/2006/metadata/properties"/>
    <ds:schemaRef ds:uri="http://schemas.microsoft.com/office/2006/documentManagement/types"/>
    <ds:schemaRef ds:uri="http://schemas.microsoft.com/office/infopath/2007/PartnerControls"/>
    <ds:schemaRef ds:uri="http://purl.org/dc/terms/"/>
    <ds:schemaRef ds:uri="http://purl.org/dc/dcmitype/"/>
    <ds:schemaRef ds:uri="85cd1bd9-f432-4f8c-8c64-f52b77cc24c4"/>
    <ds:schemaRef ds:uri="http://purl.org/dc/elements/1.1/"/>
    <ds:schemaRef ds:uri="http://schemas.openxmlformats.org/package/2006/metadata/core-properties"/>
    <ds:schemaRef ds:uri="25be6f04-d184-4a5a-ba6e-3624d71d6c8b"/>
    <ds:schemaRef ds:uri="http://www.w3.org/XML/1998/namespace"/>
    <ds:schemaRef ds:uri="5b47f0fb-e24d-44b9-89a4-ff46b5ce035f"/>
    <ds:schemaRef ds:uri="dbac95d4-689a-4a2b-9845-ea50641fb23b"/>
  </ds:schemaRefs>
</ds:datastoreItem>
</file>

<file path=docProps/app.xml><?xml version="1.0" encoding="utf-8"?>
<Properties xmlns="http://schemas.openxmlformats.org/officeDocument/2006/extended-properties" xmlns:vt="http://schemas.openxmlformats.org/officeDocument/2006/docPropsVTypes">
  <Template>Accessible_PPT_Template_Cengage</Template>
  <TotalTime>9184</TotalTime>
  <Words>2911</Words>
  <Application>Microsoft Office PowerPoint</Application>
  <PresentationFormat>Widescreen</PresentationFormat>
  <Paragraphs>271</Paragraphs>
  <Slides>90</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90</vt:i4>
      </vt:variant>
    </vt:vector>
  </HeadingPairs>
  <TitlesOfParts>
    <vt:vector size="98" baseType="lpstr">
      <vt:lpstr>arial</vt:lpstr>
      <vt:lpstr>arial</vt:lpstr>
      <vt:lpstr>Calibri</vt:lpstr>
      <vt:lpstr>Helvetica</vt:lpstr>
      <vt:lpstr>LucidaGrande</vt:lpstr>
      <vt:lpstr>Open Sans</vt:lpstr>
      <vt:lpstr>Summer Font</vt:lpstr>
      <vt:lpstr>Office Theme</vt:lpstr>
      <vt:lpstr>Completing the Accounting Cycle</vt:lpstr>
      <vt:lpstr>Learning Objectives (1 of 2)</vt:lpstr>
      <vt:lpstr>Learning Objectives (2 of 2)</vt:lpstr>
      <vt:lpstr>End-of-Period Spreadsheet and  Flow of Accounting Data, NetSolutions</vt:lpstr>
      <vt:lpstr>Flow of Accounting Information (1 of 5)</vt:lpstr>
      <vt:lpstr>Flow of Accounting Information (2 of 5)</vt:lpstr>
      <vt:lpstr>Flow of Accounting Information (3 of 5)</vt:lpstr>
      <vt:lpstr>Flow of Accounting Information (4 of 5)</vt:lpstr>
      <vt:lpstr>Flow of Accounting Information (5 of 5)</vt:lpstr>
      <vt:lpstr>Example Exercise: Flow of Accounts into Financial Statements (1 of 2)</vt:lpstr>
      <vt:lpstr>Example Exercise: Flow of Accounts into Financial Statements (2 of 2)</vt:lpstr>
      <vt:lpstr>Income Statement</vt:lpstr>
      <vt:lpstr>Financial Statements, NetSolutions: Income Statement</vt:lpstr>
      <vt:lpstr>Statement of Owner’s Equity</vt:lpstr>
      <vt:lpstr>Financial Statements, NetSolutions: Statement of Owner’s Equity</vt:lpstr>
      <vt:lpstr>Example Exercise: Statement of Owner’s Equity</vt:lpstr>
      <vt:lpstr>Balance Sheet</vt:lpstr>
      <vt:lpstr>Financial Statements, NetSolutions: Balance Sheet</vt:lpstr>
      <vt:lpstr>Current Assets (slide 1 of 3)</vt:lpstr>
      <vt:lpstr>Current Assets (slide 2 of 3)</vt:lpstr>
      <vt:lpstr>Current Assets (slide 3 of 3)</vt:lpstr>
      <vt:lpstr>Property, Plant, and Equipment</vt:lpstr>
      <vt:lpstr>Current Liabilities (1 of 2)</vt:lpstr>
      <vt:lpstr>Current Liabilities (2 of 2)</vt:lpstr>
      <vt:lpstr>Long-Term Liabilities</vt:lpstr>
      <vt:lpstr>Owner’s Equity</vt:lpstr>
      <vt:lpstr>Example Exercise: Classified Balance Sheet (1 of 2)</vt:lpstr>
      <vt:lpstr>Example Exercise: Classified Balance Sheet (2 of 2)</vt:lpstr>
      <vt:lpstr>Permanent Accounts</vt:lpstr>
      <vt:lpstr>Temporary Accounts</vt:lpstr>
      <vt:lpstr>The Closing Process</vt:lpstr>
      <vt:lpstr>Closing Entries (1 of 3)</vt:lpstr>
      <vt:lpstr>Closing Entries (2 of 3)</vt:lpstr>
      <vt:lpstr>Closing Entries (3 of 3)</vt:lpstr>
      <vt:lpstr>Flowchart of Closing Entries for NetSolutions</vt:lpstr>
      <vt:lpstr>Closing Entries, NetSolutions</vt:lpstr>
      <vt:lpstr>Ledger, NetSolutions (1 of 4)</vt:lpstr>
      <vt:lpstr>Ledger, NetSolutions (2 of 4)</vt:lpstr>
      <vt:lpstr>Ledger, NetSolutions (3 of 4)</vt:lpstr>
      <vt:lpstr>Ledger, NetSolutions (4 of 4)</vt:lpstr>
      <vt:lpstr>Example Exercise: Closing Entries (1 of 2)</vt:lpstr>
      <vt:lpstr>Example Exercise: Closing Entries (2 of 2)</vt:lpstr>
      <vt:lpstr>Post-Closing Trial Balance</vt:lpstr>
      <vt:lpstr>Post-Closing Trial Balance, NetSolutions</vt:lpstr>
      <vt:lpstr>Accounting Cycle (1 of 2)</vt:lpstr>
      <vt:lpstr>Accounting Cycle (2 of 2)</vt:lpstr>
      <vt:lpstr>Example Exercise: Accounting Cycle (1 of 2)</vt:lpstr>
      <vt:lpstr>Example Exercise: Accounting Cycle (2 of 2)</vt:lpstr>
      <vt:lpstr>Accounting Cycle (1 of 4)</vt:lpstr>
      <vt:lpstr>Accounting Cycle (2 of 4)</vt:lpstr>
      <vt:lpstr>Accounting Cycle (3 of 4)</vt:lpstr>
      <vt:lpstr>Accounting Cycle (4 of 4)</vt:lpstr>
      <vt:lpstr>Illustration of the Accounting Cycle (1 of 2)</vt:lpstr>
      <vt:lpstr>Illustration of the Accounting Cycle (2 of 2)</vt:lpstr>
      <vt:lpstr>Chart of Accounts for Kelly Consulting</vt:lpstr>
      <vt:lpstr>Journal Entries for April, Kelly Consulting (1 of 3)</vt:lpstr>
      <vt:lpstr>Journal Entries for April, Kelly Consulting (2 of 3)</vt:lpstr>
      <vt:lpstr>Journal Entries for April, Kelly Consulting (3 of 3)</vt:lpstr>
      <vt:lpstr>Unadjusted Trial Balance, Kelly Consulting</vt:lpstr>
      <vt:lpstr>End-of-Period Spreadsheet, Kelly Consulting</vt:lpstr>
      <vt:lpstr>Adjusting Entries, Kelly Consulting</vt:lpstr>
      <vt:lpstr>Adjusted Trial Balance, Kelly Consulting</vt:lpstr>
      <vt:lpstr>Financial Statements, Kelly Consulting: Income Statement</vt:lpstr>
      <vt:lpstr>Financial Statements, Kelly Consulting: Statement of Owner’s Equity</vt:lpstr>
      <vt:lpstr>Financial Statements, Kelly Consulting: Balance Sheet</vt:lpstr>
      <vt:lpstr>Closing Entries, Kelly Consulting</vt:lpstr>
      <vt:lpstr>Post-Closing Trial Balance, Kelly Consulting</vt:lpstr>
      <vt:lpstr>Ledger, Kelly Consulting (1 of 4)</vt:lpstr>
      <vt:lpstr>Ledger, Kelly Consulting (2 of 4)</vt:lpstr>
      <vt:lpstr>Ledger, Kelly Consulting (3 of 4)</vt:lpstr>
      <vt:lpstr>Ledger, Kelly Consulting (4 of 4)</vt:lpstr>
      <vt:lpstr>Financial Analysis and Interpretation:  Working Capital and Current Ratio</vt:lpstr>
      <vt:lpstr>Financial Analysis and Interpretation:  Working Capital (1 of 2)</vt:lpstr>
      <vt:lpstr>Financial Analysis and Interpretation: Working Capital (2 of 2)</vt:lpstr>
      <vt:lpstr>Financial Analysis and Interpretation: Current Ratio  (1 of 2)</vt:lpstr>
      <vt:lpstr>Financial Analysis and Interpretation: Current Ratio  (2 of 2)</vt:lpstr>
      <vt:lpstr>Example Exercise: Working Capital and Current Ratio (1 of 2)</vt:lpstr>
      <vt:lpstr>Example Exercise: Working Capital and Current Ratio (2 of 2)</vt:lpstr>
      <vt:lpstr>End-of-Period Spreadsheet</vt:lpstr>
      <vt:lpstr>Steps in Preparing an Expanded End-of-Period Spreadsheet</vt:lpstr>
      <vt:lpstr>Completed Spreadsheet with Net Income Shown</vt:lpstr>
      <vt:lpstr>Preparing the Financial Statements from the Spreadsheet</vt:lpstr>
      <vt:lpstr>Cash Basis of Accounting (1 of 2)</vt:lpstr>
      <vt:lpstr>Cash Basis of Accounting (2 of 2)</vt:lpstr>
      <vt:lpstr>Accrual Basis of Accounting</vt:lpstr>
      <vt:lpstr>Revenue and Expense Recognition Principles</vt:lpstr>
      <vt:lpstr>Accrual- and Cash-Basis Income Statements for NetSolutions (1 of 2)</vt:lpstr>
      <vt:lpstr>Accrual- and Cash-Basis Income Statements for NetSolutions (2 of 2)</vt:lpstr>
      <vt:lpstr>Accrual versus Cash Basis of Accounting, NetSolutions</vt:lpstr>
      <vt:lpstr>Why GAAP Require the Accrual Basis of Accounting?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ansrsource</dc:creator>
  <cp:lastModifiedBy>ansrsource</cp:lastModifiedBy>
  <cp:revision>693</cp:revision>
  <cp:lastPrinted>2016-10-03T15:29:39Z</cp:lastPrinted>
  <dcterms:created xsi:type="dcterms:W3CDTF">2019-08-22T06:38:00Z</dcterms:created>
  <dcterms:modified xsi:type="dcterms:W3CDTF">2020-03-26T17:58:59Z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0x010100D5C56E93CCF5E349ABB197824E12C70E</vt:lpwstr>
  </property>
  <property fmtid="{D5CDD505-2E9C-101B-9397-08002B2CF9AE}" pid="3" name="Order">
    <vt:r8>112600</vt:r8>
  </property>
  <property fmtid="{D5CDD505-2E9C-101B-9397-08002B2CF9AE}" pid="4" name="Category">
    <vt:lpwstr>Accessibility</vt:lpwstr>
  </property>
  <property fmtid="{D5CDD505-2E9C-101B-9397-08002B2CF9AE}" pid="5" name="xd_Signature">
    <vt:bool>false</vt:bool>
  </property>
  <property fmtid="{D5CDD505-2E9C-101B-9397-08002B2CF9AE}" pid="6" name="xd_ProgID">
    <vt:lpwstr/>
  </property>
  <property fmtid="{D5CDD505-2E9C-101B-9397-08002B2CF9AE}" pid="7" name="Document Type">
    <vt:lpwstr>Template</vt:lpwstr>
  </property>
  <property fmtid="{D5CDD505-2E9C-101B-9397-08002B2CF9AE}" pid="8" name="_SourceUrl">
    <vt:lpwstr/>
  </property>
  <property fmtid="{D5CDD505-2E9C-101B-9397-08002B2CF9AE}" pid="9" name="_SharedFileIndex">
    <vt:lpwstr/>
  </property>
  <property fmtid="{D5CDD505-2E9C-101B-9397-08002B2CF9AE}" pid="10" name="Audience">
    <vt:lpwstr>Content Developer</vt:lpwstr>
  </property>
  <property fmtid="{D5CDD505-2E9C-101B-9397-08002B2CF9AE}" pid="11" name="Department">
    <vt:lpwstr>GPM Training</vt:lpwstr>
  </property>
  <property fmtid="{D5CDD505-2E9C-101B-9397-08002B2CF9AE}" pid="12" name="ComplianceAssetId">
    <vt:lpwstr/>
  </property>
  <property fmtid="{D5CDD505-2E9C-101B-9397-08002B2CF9AE}" pid="13" name="TemplateUrl">
    <vt:lpwstr/>
  </property>
</Properties>
</file>