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 ContentType="image/tiff"/>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71"/>
  </p:notesMasterIdLst>
  <p:handoutMasterIdLst>
    <p:handoutMasterId r:id="rId72"/>
  </p:handoutMasterIdLst>
  <p:sldIdLst>
    <p:sldId id="264" r:id="rId5"/>
    <p:sldId id="336" r:id="rId6"/>
    <p:sldId id="340" r:id="rId7"/>
    <p:sldId id="268" r:id="rId8"/>
    <p:sldId id="269" r:id="rId9"/>
    <p:sldId id="270" r:id="rId10"/>
    <p:sldId id="403" r:id="rId11"/>
    <p:sldId id="285" r:id="rId12"/>
    <p:sldId id="283" r:id="rId13"/>
    <p:sldId id="282" r:id="rId14"/>
    <p:sldId id="373" r:id="rId15"/>
    <p:sldId id="374" r:id="rId16"/>
    <p:sldId id="279" r:id="rId17"/>
    <p:sldId id="375" r:id="rId18"/>
    <p:sldId id="376" r:id="rId19"/>
    <p:sldId id="402" r:id="rId20"/>
    <p:sldId id="275" r:id="rId21"/>
    <p:sldId id="274" r:id="rId22"/>
    <p:sldId id="377" r:id="rId23"/>
    <p:sldId id="272" r:id="rId24"/>
    <p:sldId id="296" r:id="rId25"/>
    <p:sldId id="286" r:id="rId26"/>
    <p:sldId id="295" r:id="rId27"/>
    <p:sldId id="294" r:id="rId28"/>
    <p:sldId id="293" r:id="rId29"/>
    <p:sldId id="378" r:id="rId30"/>
    <p:sldId id="379" r:id="rId31"/>
    <p:sldId id="290" r:id="rId32"/>
    <p:sldId id="405" r:id="rId33"/>
    <p:sldId id="381" r:id="rId34"/>
    <p:sldId id="380" r:id="rId35"/>
    <p:sldId id="305" r:id="rId36"/>
    <p:sldId id="304" r:id="rId37"/>
    <p:sldId id="382" r:id="rId38"/>
    <p:sldId id="301" r:id="rId39"/>
    <p:sldId id="300" r:id="rId40"/>
    <p:sldId id="385" r:id="rId41"/>
    <p:sldId id="298" r:id="rId42"/>
    <p:sldId id="386" r:id="rId43"/>
    <p:sldId id="306" r:id="rId44"/>
    <p:sldId id="315" r:id="rId45"/>
    <p:sldId id="387" r:id="rId46"/>
    <p:sldId id="388" r:id="rId47"/>
    <p:sldId id="389" r:id="rId48"/>
    <p:sldId id="335" r:id="rId49"/>
    <p:sldId id="390" r:id="rId50"/>
    <p:sldId id="309" r:id="rId51"/>
    <p:sldId id="408" r:id="rId52"/>
    <p:sldId id="307" r:id="rId53"/>
    <p:sldId id="391" r:id="rId54"/>
    <p:sldId id="317" r:id="rId55"/>
    <p:sldId id="328" r:id="rId56"/>
    <p:sldId id="392" r:id="rId57"/>
    <p:sldId id="393" r:id="rId58"/>
    <p:sldId id="324" r:id="rId59"/>
    <p:sldId id="394" r:id="rId60"/>
    <p:sldId id="395" r:id="rId61"/>
    <p:sldId id="396" r:id="rId62"/>
    <p:sldId id="397" r:id="rId63"/>
    <p:sldId id="398" r:id="rId64"/>
    <p:sldId id="334" r:id="rId65"/>
    <p:sldId id="333" r:id="rId66"/>
    <p:sldId id="407" r:id="rId67"/>
    <p:sldId id="331" r:id="rId68"/>
    <p:sldId id="399" r:id="rId69"/>
    <p:sldId id="400" r:id="rId70"/>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charset="0"/>
        <a:ea typeface="+mn-ea"/>
        <a:cs typeface="+mn-cs"/>
      </a:defRPr>
    </a:lvl1pPr>
    <a:lvl2pPr marL="457200" algn="l" rtl="0" eaLnBrk="0" fontAlgn="base" hangingPunct="0">
      <a:spcBef>
        <a:spcPct val="0"/>
      </a:spcBef>
      <a:spcAft>
        <a:spcPct val="0"/>
      </a:spcAft>
      <a:defRPr kern="1200">
        <a:solidFill>
          <a:schemeClr val="tx1"/>
        </a:solidFill>
        <a:latin typeface="Calibri" charset="0"/>
        <a:ea typeface="+mn-ea"/>
        <a:cs typeface="+mn-cs"/>
      </a:defRPr>
    </a:lvl2pPr>
    <a:lvl3pPr marL="914400" algn="l" rtl="0" eaLnBrk="0" fontAlgn="base" hangingPunct="0">
      <a:spcBef>
        <a:spcPct val="0"/>
      </a:spcBef>
      <a:spcAft>
        <a:spcPct val="0"/>
      </a:spcAft>
      <a:defRPr kern="1200">
        <a:solidFill>
          <a:schemeClr val="tx1"/>
        </a:solidFill>
        <a:latin typeface="Calibri" charset="0"/>
        <a:ea typeface="+mn-ea"/>
        <a:cs typeface="+mn-cs"/>
      </a:defRPr>
    </a:lvl3pPr>
    <a:lvl4pPr marL="1371600" algn="l" rtl="0" eaLnBrk="0" fontAlgn="base" hangingPunct="0">
      <a:spcBef>
        <a:spcPct val="0"/>
      </a:spcBef>
      <a:spcAft>
        <a:spcPct val="0"/>
      </a:spcAft>
      <a:defRPr kern="1200">
        <a:solidFill>
          <a:schemeClr val="tx1"/>
        </a:solidFill>
        <a:latin typeface="Calibri" charset="0"/>
        <a:ea typeface="+mn-ea"/>
        <a:cs typeface="+mn-cs"/>
      </a:defRPr>
    </a:lvl4pPr>
    <a:lvl5pPr marL="1828800" algn="l" rtl="0" eaLnBrk="0" fontAlgn="base" hangingPunct="0">
      <a:spcBef>
        <a:spcPct val="0"/>
      </a:spcBef>
      <a:spcAft>
        <a:spcPct val="0"/>
      </a:spcAft>
      <a:defRPr kern="1200">
        <a:solidFill>
          <a:schemeClr val="tx1"/>
        </a:solidFill>
        <a:latin typeface="Calibri" charset="0"/>
        <a:ea typeface="+mn-ea"/>
        <a:cs typeface="+mn-cs"/>
      </a:defRPr>
    </a:lvl5pPr>
    <a:lvl6pPr marL="2286000" algn="l" defTabSz="914400" rtl="0" eaLnBrk="1" latinLnBrk="0" hangingPunct="1">
      <a:defRPr kern="1200">
        <a:solidFill>
          <a:schemeClr val="tx1"/>
        </a:solidFill>
        <a:latin typeface="Calibri" charset="0"/>
        <a:ea typeface="+mn-ea"/>
        <a:cs typeface="+mn-cs"/>
      </a:defRPr>
    </a:lvl6pPr>
    <a:lvl7pPr marL="2743200" algn="l" defTabSz="914400" rtl="0" eaLnBrk="1" latinLnBrk="0" hangingPunct="1">
      <a:defRPr kern="1200">
        <a:solidFill>
          <a:schemeClr val="tx1"/>
        </a:solidFill>
        <a:latin typeface="Calibri" charset="0"/>
        <a:ea typeface="+mn-ea"/>
        <a:cs typeface="+mn-cs"/>
      </a:defRPr>
    </a:lvl7pPr>
    <a:lvl8pPr marL="3200400" algn="l" defTabSz="914400" rtl="0" eaLnBrk="1" latinLnBrk="0" hangingPunct="1">
      <a:defRPr kern="1200">
        <a:solidFill>
          <a:schemeClr val="tx1"/>
        </a:solidFill>
        <a:latin typeface="Calibri" charset="0"/>
        <a:ea typeface="+mn-ea"/>
        <a:cs typeface="+mn-cs"/>
      </a:defRPr>
    </a:lvl8pPr>
    <a:lvl9pPr marL="3657600" algn="l" defTabSz="914400" rtl="0" eaLnBrk="1" latinLnBrk="0" hangingPunct="1">
      <a:defRPr kern="1200">
        <a:solidFill>
          <a:schemeClr val="tx1"/>
        </a:solidFill>
        <a:latin typeface="Calibri"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riola, Courtney A" initials="TCA" lastIdx="1" clrIdx="0">
    <p:extLst>
      <p:ext uri="{19B8F6BF-5375-455C-9EA6-DF929625EA0E}">
        <p15:presenceInfo xmlns:p15="http://schemas.microsoft.com/office/powerpoint/2012/main" userId="S-1-5-21-4027829005-1107895287-290554039-156439" providerId="AD"/>
      </p:ext>
    </p:extLst>
  </p:cmAuthor>
  <p:cmAuthor id="2" name="ansrsource" initials="ansr" lastIdx="76" clrIdx="1">
    <p:extLst>
      <p:ext uri="{19B8F6BF-5375-455C-9EA6-DF929625EA0E}">
        <p15:presenceInfo xmlns:p15="http://schemas.microsoft.com/office/powerpoint/2012/main" userId="ansrsource" providerId="None"/>
      </p:ext>
    </p:extLst>
  </p:cmAuthor>
  <p:cmAuthor id="3" name="Luann" initials="L" lastIdx="1" clrIdx="2">
    <p:extLst>
      <p:ext uri="{19B8F6BF-5375-455C-9EA6-DF929625EA0E}">
        <p15:presenceInfo xmlns:p15="http://schemas.microsoft.com/office/powerpoint/2012/main" userId="Luan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A78"/>
    <a:srgbClr val="000000"/>
    <a:srgbClr val="006298"/>
    <a:srgbClr val="FF6300"/>
    <a:srgbClr val="E9255F"/>
    <a:srgbClr val="0098D4"/>
    <a:srgbClr val="00B8E7"/>
    <a:srgbClr val="81D0ED"/>
    <a:srgbClr val="F6B7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0724" autoAdjust="0"/>
  </p:normalViewPr>
  <p:slideViewPr>
    <p:cSldViewPr snapToGrid="0" snapToObjects="1">
      <p:cViewPr varScale="1">
        <p:scale>
          <a:sx n="47" d="100"/>
          <a:sy n="47" d="100"/>
        </p:scale>
        <p:origin x="66" y="372"/>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snapToObjects="1">
      <p:cViewPr varScale="1">
        <p:scale>
          <a:sx n="87" d="100"/>
          <a:sy n="87" d="100"/>
        </p:scale>
        <p:origin x="3090"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theme" Target="theme/theme1.xml"/><Relationship Id="rId7" Type="http://schemas.openxmlformats.org/officeDocument/2006/relationships/slide" Target="slides/slide3.xml"/><Relationship Id="rId71"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handoutMaster" Target="handoutMasters/handoutMaster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E8AA413-85C6-40F2-B867-268CAAA7E377}" type="datetimeFigureOut">
              <a:rPr lang="en-US" smtClean="0"/>
              <a:t>3/26/2020</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767803E-66EE-42CE-8DFB-98553954E472}" type="slidenum">
              <a:rPr lang="en-US" smtClean="0"/>
              <a:t>‹#›</a:t>
            </a:fld>
            <a:endParaRPr lang="en-US" dirty="0"/>
          </a:p>
        </p:txBody>
      </p:sp>
    </p:spTree>
    <p:extLst>
      <p:ext uri="{BB962C8B-B14F-4D97-AF65-F5344CB8AC3E}">
        <p14:creationId xmlns:p14="http://schemas.microsoft.com/office/powerpoint/2010/main" val="21762102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86680D68-05FF-7942-990A-B21BB8E6CE33}" type="datetimeFigureOut">
              <a:rPr lang="en-US"/>
              <a:pPr>
                <a:defRPr/>
              </a:pPr>
              <a:t>3/26/2020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91CAE60C-72A0-D14D-8733-C13212F694AD}" type="slidenum">
              <a:rPr lang="en-US"/>
              <a:pPr>
                <a:defRPr/>
              </a:pPr>
              <a:t>‹#›</a:t>
            </a:fld>
            <a:endParaRPr lang="en-US" dirty="0"/>
          </a:p>
        </p:txBody>
      </p:sp>
    </p:spTree>
    <p:extLst>
      <p:ext uri="{BB962C8B-B14F-4D97-AF65-F5344CB8AC3E}">
        <p14:creationId xmlns:p14="http://schemas.microsoft.com/office/powerpoint/2010/main" val="123380552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1</a:t>
            </a:fld>
            <a:endParaRPr lang="en-US" dirty="0"/>
          </a:p>
        </p:txBody>
      </p:sp>
    </p:spTree>
    <p:extLst>
      <p:ext uri="{BB962C8B-B14F-4D97-AF65-F5344CB8AC3E}">
        <p14:creationId xmlns:p14="http://schemas.microsoft.com/office/powerpoint/2010/main" val="4069338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16</a:t>
            </a:fld>
            <a:endParaRPr lang="en-US" dirty="0"/>
          </a:p>
        </p:txBody>
      </p:sp>
    </p:spTree>
    <p:extLst>
      <p:ext uri="{BB962C8B-B14F-4D97-AF65-F5344CB8AC3E}">
        <p14:creationId xmlns:p14="http://schemas.microsoft.com/office/powerpoint/2010/main" val="22995406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65</a:t>
            </a:fld>
            <a:endParaRPr lang="en-US" dirty="0"/>
          </a:p>
        </p:txBody>
      </p:sp>
    </p:spTree>
    <p:extLst>
      <p:ext uri="{BB962C8B-B14F-4D97-AF65-F5344CB8AC3E}">
        <p14:creationId xmlns:p14="http://schemas.microsoft.com/office/powerpoint/2010/main" val="360056464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stretch>
            <a:fillRect/>
          </a:stretch>
        </p:blipFill>
        <p:spPr>
          <a:xfrm>
            <a:off x="192" y="16"/>
            <a:ext cx="12191807" cy="6865874"/>
          </a:xfrm>
          <a:prstGeom prst="rect">
            <a:avLst/>
          </a:prstGeom>
        </p:spPr>
      </p:pic>
      <p:sp>
        <p:nvSpPr>
          <p:cNvPr id="2" name="Title 1"/>
          <p:cNvSpPr>
            <a:spLocks noGrp="1"/>
          </p:cNvSpPr>
          <p:nvPr>
            <p:ph type="title"/>
          </p:nvPr>
        </p:nvSpPr>
        <p:spPr>
          <a:xfrm>
            <a:off x="838200" y="2291187"/>
            <a:ext cx="10515600" cy="684026"/>
          </a:xfrm>
        </p:spPr>
        <p:txBody>
          <a:bodyPr/>
          <a:lstStyle>
            <a:lvl1pPr>
              <a:defRPr>
                <a:solidFill>
                  <a:schemeClr val="bg1"/>
                </a:solidFill>
              </a:defRPr>
            </a:lvl1pPr>
          </a:lstStyle>
          <a:p>
            <a:r>
              <a:rPr lang="en-US"/>
              <a:t>Click to edit Master title style</a:t>
            </a:r>
            <a:endParaRPr lang="en-US" dirty="0"/>
          </a:p>
        </p:txBody>
      </p:sp>
      <p:sp>
        <p:nvSpPr>
          <p:cNvPr id="3" name="Text Placeholder 2"/>
          <p:cNvSpPr>
            <a:spLocks noGrp="1"/>
          </p:cNvSpPr>
          <p:nvPr>
            <p:ph type="body" sz="quarter" idx="10" hasCustomPrompt="1"/>
          </p:nvPr>
        </p:nvSpPr>
        <p:spPr>
          <a:xfrm>
            <a:off x="4867275" y="3619985"/>
            <a:ext cx="2457450" cy="597477"/>
          </a:xfrm>
        </p:spPr>
        <p:txBody>
          <a:bodyPr>
            <a:normAutofit/>
          </a:bodyPr>
          <a:lstStyle>
            <a:lvl1pPr marL="0" indent="0" algn="ctr">
              <a:buNone/>
              <a:defRPr sz="2000" b="0" i="0">
                <a:solidFill>
                  <a:schemeClr val="bg1"/>
                </a:solidFill>
                <a:latin typeface="Arial" charset="0"/>
                <a:ea typeface="Arial" charset="0"/>
                <a:cs typeface="Arial" charset="0"/>
              </a:defRPr>
            </a:lvl1pPr>
          </a:lstStyle>
          <a:p>
            <a:pPr lvl="0"/>
            <a:r>
              <a:rPr lang="en-US" dirty="0"/>
              <a:t>Click to edit date</a:t>
            </a:r>
          </a:p>
        </p:txBody>
      </p:sp>
      <p:pic>
        <p:nvPicPr>
          <p:cNvPr id="9"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24861" y="6356350"/>
            <a:ext cx="1699425" cy="383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ooter Placeholder 4"/>
          <p:cNvSpPr>
            <a:spLocks noGrp="1"/>
          </p:cNvSpPr>
          <p:nvPr>
            <p:ph type="ftr" sz="quarter" idx="3"/>
          </p:nvPr>
        </p:nvSpPr>
        <p:spPr>
          <a:xfrm>
            <a:off x="2923890" y="6356350"/>
            <a:ext cx="8801669" cy="365125"/>
          </a:xfrm>
          <a:prstGeom prst="rect">
            <a:avLst/>
          </a:prstGeom>
        </p:spPr>
        <p:txBody>
          <a:bodyPr vert="horz" lIns="91440" tIns="45720" rIns="91440" bIns="45720" rtlCol="0" anchor="ctr"/>
          <a:lstStyle>
            <a:lvl1pPr algn="l" eaLnBrk="1" fontAlgn="auto" hangingPunct="1">
              <a:spcBef>
                <a:spcPts val="0"/>
              </a:spcBef>
              <a:spcAft>
                <a:spcPts val="0"/>
              </a:spcAft>
              <a:defRPr lang="en-US" sz="1400" b="0" i="0" u="none" strike="noStrike" baseline="0" smtClean="0">
                <a:solidFill>
                  <a:schemeClr val="bg1"/>
                </a:solidFill>
                <a:latin typeface="arial" charset="0"/>
              </a:defRPr>
            </a:lvl1pPr>
          </a:lstStyle>
          <a:p>
            <a:r>
              <a:rPr lang="en-US" dirty="0"/>
              <a:t>[Author Name], [Book Title], [#] Edition. © [Insert Year]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17326586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ulleted Li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2" name="Text Placeholder 11"/>
          <p:cNvSpPr>
            <a:spLocks noGrp="1"/>
          </p:cNvSpPr>
          <p:nvPr>
            <p:ph type="body" sz="quarter" idx="17" hasCustomPrompt="1"/>
          </p:nvPr>
        </p:nvSpPr>
        <p:spPr>
          <a:xfrm>
            <a:off x="743576" y="1638300"/>
            <a:ext cx="10711543" cy="4394200"/>
          </a:xfrm>
        </p:spPr>
        <p:txBody>
          <a:bodyPr>
            <a:normAutofit/>
          </a:bodyPr>
          <a:lstStyle>
            <a:lvl1pPr marL="342900" indent="-342900">
              <a:buClr>
                <a:srgbClr val="004A78"/>
              </a:buClr>
              <a:buFont typeface="Arial" charset="0"/>
              <a:buChar char="•"/>
              <a:defRPr sz="2400">
                <a:solidFill>
                  <a:srgbClr val="000000"/>
                </a:solidFill>
              </a:defRPr>
            </a:lvl1pPr>
            <a:lvl2pPr marL="685800" marR="0" indent="-228600" algn="l" defTabSz="914400" rtl="0" eaLnBrk="1" fontAlgn="base" latinLnBrk="0" hangingPunct="1">
              <a:lnSpc>
                <a:spcPct val="90000"/>
              </a:lnSpc>
              <a:spcBef>
                <a:spcPts val="500"/>
              </a:spcBef>
              <a:spcAft>
                <a:spcPct val="0"/>
              </a:spcAft>
              <a:buClr>
                <a:srgbClr val="FF6300"/>
              </a:buClr>
              <a:buSzTx/>
              <a:buFont typeface="Arial" charset="0"/>
              <a:buChar char="•"/>
              <a:tabLst/>
              <a:defRPr sz="2000" baseline="0"/>
            </a:lvl2pPr>
            <a:lvl3pPr marL="1143000" indent="-228600">
              <a:buClr>
                <a:srgbClr val="000000"/>
              </a:buClr>
              <a:buFont typeface="Arial" charset="0"/>
              <a:buChar char="•"/>
              <a:defRPr sz="2000"/>
            </a:lvl3pPr>
            <a:lvl4pPr marL="1600200" indent="-228600">
              <a:buClr>
                <a:srgbClr val="000000"/>
              </a:buClr>
              <a:buSzPct val="50000"/>
              <a:buFont typeface="LucidaGrande" charset="0"/>
              <a:buChar char="▶"/>
              <a:defRPr sz="2000"/>
            </a:lvl4pPr>
            <a:lvl5pPr marL="2057400" indent="-228600">
              <a:buClr>
                <a:srgbClr val="000000"/>
              </a:buClr>
              <a:buFont typeface="Helvetica" charset="0"/>
              <a:buChar char="⁃"/>
              <a:defRPr sz="2000"/>
            </a:lvl5pPr>
          </a:lstStyle>
          <a:p>
            <a:pPr lvl="0"/>
            <a:r>
              <a:rPr lang="en-US" dirty="0"/>
              <a:t>Click to add text here.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 </a:t>
            </a:r>
            <a:r>
              <a:rPr lang="en-US" dirty="0" err="1"/>
              <a:t>nullam</a:t>
            </a:r>
            <a:r>
              <a:rPr lang="en-US" dirty="0"/>
              <a:t> non.</a:t>
            </a:r>
          </a:p>
          <a:p>
            <a:pPr lvl="0"/>
            <a:r>
              <a:rPr lang="en-US" dirty="0" err="1"/>
              <a:t>Mauris</a:t>
            </a:r>
            <a:r>
              <a:rPr lang="en-US" dirty="0"/>
              <a:t> a </a:t>
            </a:r>
            <a:r>
              <a:rPr lang="en-US" dirty="0" err="1"/>
              <a:t>diam</a:t>
            </a:r>
            <a:r>
              <a:rPr lang="en-US" dirty="0"/>
              <a:t> </a:t>
            </a:r>
            <a:r>
              <a:rPr lang="en-US" dirty="0" err="1"/>
              <a:t>maecenas</a:t>
            </a:r>
            <a:r>
              <a:rPr lang="en-US" dirty="0"/>
              <a:t> </a:t>
            </a:r>
            <a:r>
              <a:rPr lang="en-US" dirty="0" err="1"/>
              <a:t>sed</a:t>
            </a:r>
            <a:r>
              <a:rPr lang="en-US" dirty="0"/>
              <a:t> </a:t>
            </a:r>
            <a:r>
              <a:rPr lang="en-US" dirty="0" err="1"/>
              <a:t>enim</a:t>
            </a:r>
            <a:r>
              <a:rPr lang="en-US" dirty="0"/>
              <a:t> </a:t>
            </a:r>
            <a:r>
              <a:rPr lang="en-US" dirty="0" err="1"/>
              <a:t>ut</a:t>
            </a:r>
            <a:r>
              <a:rPr lang="en-US" dirty="0"/>
              <a:t> </a:t>
            </a:r>
            <a:r>
              <a:rPr lang="en-US" dirty="0" err="1"/>
              <a:t>sem</a:t>
            </a:r>
            <a:r>
              <a:rPr lang="en-US" dirty="0"/>
              <a:t> </a:t>
            </a:r>
            <a:r>
              <a:rPr lang="en-US" dirty="0" err="1"/>
              <a:t>viverra</a:t>
            </a:r>
            <a:r>
              <a:rPr lang="en-US" dirty="0"/>
              <a:t>.</a:t>
            </a:r>
          </a:p>
          <a:p>
            <a:pPr lvl="0"/>
            <a:r>
              <a:rPr lang="en-US" dirty="0" err="1"/>
              <a:t>Sed</a:t>
            </a:r>
            <a:r>
              <a:rPr lang="en-US" dirty="0"/>
              <a:t> </a:t>
            </a:r>
            <a:r>
              <a:rPr lang="en-US" dirty="0" err="1"/>
              <a:t>ullamcorper</a:t>
            </a:r>
            <a:r>
              <a:rPr lang="en-US" dirty="0"/>
              <a:t> </a:t>
            </a:r>
            <a:r>
              <a:rPr lang="en-US" dirty="0" err="1"/>
              <a:t>morbi</a:t>
            </a:r>
            <a:r>
              <a:rPr lang="en-US" dirty="0"/>
              <a:t> </a:t>
            </a:r>
            <a:r>
              <a:rPr lang="en-US" dirty="0" err="1"/>
              <a:t>tincidunt</a:t>
            </a:r>
            <a:r>
              <a:rPr lang="en-US" dirty="0"/>
              <a:t> </a:t>
            </a:r>
            <a:r>
              <a:rPr lang="en-US" dirty="0" err="1"/>
              <a:t>ornare</a:t>
            </a:r>
            <a:r>
              <a:rPr lang="en-US" dirty="0"/>
              <a:t>. Sit </a:t>
            </a:r>
            <a:r>
              <a:rPr lang="en-US" dirty="0" err="1"/>
              <a:t>amet</a:t>
            </a:r>
            <a:r>
              <a:rPr lang="en-US" dirty="0"/>
              <a:t> </a:t>
            </a:r>
            <a:r>
              <a:rPr lang="en-US" dirty="0" err="1"/>
              <a:t>volutpat</a:t>
            </a:r>
            <a:r>
              <a:rPr lang="en-US" dirty="0"/>
              <a:t> </a:t>
            </a:r>
            <a:r>
              <a:rPr lang="en-US" dirty="0" err="1"/>
              <a:t>consequat</a:t>
            </a:r>
            <a:r>
              <a:rPr lang="en-US" dirty="0"/>
              <a:t> </a:t>
            </a:r>
            <a:r>
              <a:rPr lang="en-US" dirty="0" err="1"/>
              <a:t>mauris</a:t>
            </a:r>
            <a:r>
              <a:rPr lang="en-US" dirty="0"/>
              <a:t> </a:t>
            </a:r>
            <a:r>
              <a:rPr lang="en-US" dirty="0" err="1"/>
              <a:t>nunc</a:t>
            </a:r>
            <a:r>
              <a:rPr lang="en-US" dirty="0"/>
              <a:t> </a:t>
            </a:r>
            <a:r>
              <a:rPr lang="en-US" dirty="0" err="1"/>
              <a:t>congue</a:t>
            </a:r>
            <a:r>
              <a:rPr lang="en-US" dirty="0"/>
              <a:t> nisi. </a:t>
            </a:r>
            <a:r>
              <a:rPr lang="en-US" dirty="0" err="1"/>
              <a:t>Mauris</a:t>
            </a:r>
            <a:r>
              <a:rPr lang="en-US" dirty="0"/>
              <a:t> sit </a:t>
            </a:r>
            <a:r>
              <a:rPr lang="en-US" dirty="0" err="1"/>
              <a:t>amet</a:t>
            </a:r>
            <a:r>
              <a:rPr lang="en-US" dirty="0"/>
              <a:t> </a:t>
            </a:r>
            <a:r>
              <a:rPr lang="en-US" dirty="0" err="1"/>
              <a:t>massa</a:t>
            </a:r>
            <a:r>
              <a:rPr lang="en-US" dirty="0"/>
              <a:t> vitae.</a:t>
            </a:r>
          </a:p>
          <a:p>
            <a:pPr lvl="0"/>
            <a:r>
              <a:rPr lang="en-US" dirty="0" err="1"/>
              <a:t>Consectetur</a:t>
            </a:r>
            <a:r>
              <a:rPr lang="en-US" dirty="0"/>
              <a:t> libero id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a:t>
            </a:r>
          </a:p>
          <a:p>
            <a:pPr lvl="0"/>
            <a:r>
              <a:rPr lang="en-US" dirty="0" err="1"/>
              <a:t>Nulla</a:t>
            </a:r>
            <a:r>
              <a:rPr lang="en-US" dirty="0"/>
              <a:t> </a:t>
            </a:r>
            <a:r>
              <a:rPr lang="en-US" dirty="0" err="1"/>
              <a:t>facilisi</a:t>
            </a:r>
            <a:r>
              <a:rPr lang="en-US" dirty="0"/>
              <a:t> </a:t>
            </a:r>
            <a:r>
              <a:rPr lang="en-US" dirty="0" err="1"/>
              <a:t>morbi</a:t>
            </a:r>
            <a:r>
              <a:rPr lang="en-US" dirty="0"/>
              <a:t> tempus </a:t>
            </a:r>
            <a:r>
              <a:rPr lang="en-US" dirty="0" err="1"/>
              <a:t>iaculis</a:t>
            </a:r>
            <a:r>
              <a:rPr lang="en-US" dirty="0"/>
              <a:t> </a:t>
            </a:r>
            <a:r>
              <a:rPr lang="en-US" dirty="0" err="1"/>
              <a:t>urna</a:t>
            </a:r>
            <a:r>
              <a:rPr lang="en-US" dirty="0"/>
              <a:t> id </a:t>
            </a:r>
            <a:r>
              <a:rPr lang="en-US" dirty="0" err="1"/>
              <a:t>volutpat</a:t>
            </a:r>
            <a:r>
              <a:rPr lang="en-US" dirty="0"/>
              <a:t> lacus. </a:t>
            </a:r>
            <a:r>
              <a:rPr lang="en-US" dirty="0" err="1"/>
              <a:t>Imperdiet</a:t>
            </a:r>
            <a:r>
              <a:rPr lang="en-US" dirty="0"/>
              <a:t> </a:t>
            </a:r>
            <a:r>
              <a:rPr lang="en-US" dirty="0" err="1"/>
              <a:t>nulla</a:t>
            </a:r>
            <a:r>
              <a:rPr lang="en-US" dirty="0"/>
              <a:t> </a:t>
            </a:r>
            <a:r>
              <a:rPr lang="en-US" dirty="0" err="1"/>
              <a:t>malesuada</a:t>
            </a:r>
            <a:r>
              <a:rPr lang="en-US" dirty="0"/>
              <a:t> </a:t>
            </a:r>
            <a:r>
              <a:rPr lang="en-US" dirty="0" err="1"/>
              <a:t>pellentesque</a:t>
            </a:r>
            <a:r>
              <a:rPr lang="en-US" dirty="0"/>
              <a:t> </a:t>
            </a:r>
            <a:r>
              <a:rPr lang="en-US" dirty="0" err="1"/>
              <a:t>elit</a:t>
            </a:r>
            <a:r>
              <a:rPr lang="en-US" dirty="0"/>
              <a:t> </a:t>
            </a:r>
            <a:r>
              <a:rPr lang="en-US" dirty="0" err="1"/>
              <a:t>eget</a:t>
            </a:r>
            <a:r>
              <a:rPr lang="en-US" dirty="0"/>
              <a:t> gravida cum </a:t>
            </a:r>
            <a:r>
              <a:rPr lang="en-US" dirty="0" err="1"/>
              <a:t>sociis</a:t>
            </a:r>
            <a:r>
              <a:rPr lang="en-US" dirty="0"/>
              <a:t>.</a:t>
            </a:r>
          </a:p>
          <a:p>
            <a:pPr lvl="0"/>
            <a:r>
              <a:rPr lang="en-US" dirty="0" err="1"/>
              <a:t>Sed</a:t>
            </a:r>
            <a:r>
              <a:rPr lang="en-US" dirty="0"/>
              <a:t> </a:t>
            </a:r>
            <a:r>
              <a:rPr lang="en-US" dirty="0" err="1"/>
              <a:t>velit</a:t>
            </a:r>
            <a:r>
              <a:rPr lang="en-US" dirty="0"/>
              <a:t> </a:t>
            </a:r>
            <a:r>
              <a:rPr lang="en-US" dirty="0" err="1"/>
              <a:t>dignissim</a:t>
            </a:r>
            <a:r>
              <a:rPr lang="en-US" dirty="0"/>
              <a:t> </a:t>
            </a:r>
            <a:r>
              <a:rPr lang="en-US" dirty="0" err="1"/>
              <a:t>sodales</a:t>
            </a:r>
            <a:r>
              <a:rPr lang="en-US" dirty="0"/>
              <a:t> </a:t>
            </a:r>
            <a:r>
              <a:rPr lang="en-US" dirty="0" err="1"/>
              <a:t>ut.</a:t>
            </a:r>
            <a:endParaRPr lang="en-US" dirty="0"/>
          </a:p>
        </p:txBody>
      </p:sp>
      <p:sp>
        <p:nvSpPr>
          <p:cNvPr id="6" name="Footer">
            <a:extLst>
              <a:ext uri="{FF2B5EF4-FFF2-40B4-BE49-F238E27FC236}">
                <a16:creationId xmlns:a16="http://schemas.microsoft.com/office/drawing/2014/main" id="{BB49AE29-B6CE-4D96-B600-B24D9A66213A}"/>
              </a:ext>
            </a:extLst>
          </p:cNvPr>
          <p:cNvSpPr txBox="1"/>
          <p:nvPr userDrawn="1"/>
        </p:nvSpPr>
        <p:spPr>
          <a:xfrm>
            <a:off x="3007866" y="6323299"/>
            <a:ext cx="8956009" cy="477054"/>
          </a:xfrm>
          <a:prstGeom prst="rect">
            <a:avLst/>
          </a:prstGeom>
          <a:noFill/>
          <a:effectLst/>
        </p:spPr>
        <p:txBody>
          <a:bodyPr wrap="square" lIns="0" t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4A78"/>
                </a:solidFill>
                <a:effectLst/>
                <a:uLnTx/>
                <a:uFillTx/>
                <a:latin typeface="arial" charset="0"/>
                <a:ea typeface="+mn-ea"/>
                <a:cs typeface="+mn-cs"/>
              </a:rPr>
              <a:t>© 2021 Cengage Learning, Inc. May not be scanned, copied or duplicated, or posted to a publicly accessible website, in whole or in part. </a:t>
            </a:r>
          </a:p>
        </p:txBody>
      </p:sp>
    </p:spTree>
    <p:extLst>
      <p:ext uri="{BB962C8B-B14F-4D97-AF65-F5344CB8AC3E}">
        <p14:creationId xmlns:p14="http://schemas.microsoft.com/office/powerpoint/2010/main" val="9058116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Numbered Li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2" name="Text Placeholder 11"/>
          <p:cNvSpPr>
            <a:spLocks noGrp="1"/>
          </p:cNvSpPr>
          <p:nvPr>
            <p:ph type="body" sz="quarter" idx="17" hasCustomPrompt="1"/>
          </p:nvPr>
        </p:nvSpPr>
        <p:spPr>
          <a:xfrm>
            <a:off x="743576" y="1638300"/>
            <a:ext cx="10711543" cy="4394200"/>
          </a:xfrm>
        </p:spPr>
        <p:txBody>
          <a:bodyPr>
            <a:normAutofit/>
          </a:bodyPr>
          <a:lstStyle>
            <a:lvl1pPr marL="457200" indent="-457200">
              <a:buClr>
                <a:srgbClr val="004A78"/>
              </a:buClr>
              <a:buFont typeface="+mj-lt"/>
              <a:buAutoNum type="arabicPeriod"/>
              <a:defRPr sz="2400">
                <a:solidFill>
                  <a:srgbClr val="000000"/>
                </a:solidFill>
              </a:defRPr>
            </a:lvl1pPr>
            <a:lvl2pPr marL="685800" marR="0" indent="-228600" algn="l" defTabSz="914400" rtl="0" eaLnBrk="1" fontAlgn="base" latinLnBrk="0" hangingPunct="1">
              <a:lnSpc>
                <a:spcPct val="90000"/>
              </a:lnSpc>
              <a:spcBef>
                <a:spcPts val="500"/>
              </a:spcBef>
              <a:spcAft>
                <a:spcPct val="0"/>
              </a:spcAft>
              <a:buClr>
                <a:srgbClr val="FF6300"/>
              </a:buClr>
              <a:buSzTx/>
              <a:buFont typeface="Arial" charset="0"/>
              <a:buChar char="•"/>
              <a:tabLst/>
              <a:defRPr sz="2000" baseline="0"/>
            </a:lvl2pPr>
            <a:lvl3pPr marL="1143000" indent="-228600">
              <a:buClr>
                <a:srgbClr val="000000"/>
              </a:buClr>
              <a:buFont typeface="Arial" charset="0"/>
              <a:buChar char="•"/>
              <a:defRPr sz="2000"/>
            </a:lvl3pPr>
            <a:lvl4pPr marL="1600200" indent="-228600">
              <a:buClr>
                <a:srgbClr val="000000"/>
              </a:buClr>
              <a:buSzPct val="50000"/>
              <a:buFont typeface="LucidaGrande" charset="0"/>
              <a:buChar char="▶"/>
              <a:defRPr sz="2000"/>
            </a:lvl4pPr>
            <a:lvl5pPr marL="2057400" indent="-228600">
              <a:buClr>
                <a:srgbClr val="000000"/>
              </a:buClr>
              <a:buFont typeface="Helvetica" charset="0"/>
              <a:buChar char="⁃"/>
              <a:defRPr sz="2000"/>
            </a:lvl5pPr>
          </a:lstStyle>
          <a:p>
            <a:pPr lvl="0"/>
            <a:r>
              <a:rPr lang="en-US" dirty="0"/>
              <a:t>Click to add text here.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 </a:t>
            </a:r>
            <a:r>
              <a:rPr lang="en-US" dirty="0" err="1"/>
              <a:t>nullam</a:t>
            </a:r>
            <a:r>
              <a:rPr lang="en-US" dirty="0"/>
              <a:t> non.</a:t>
            </a:r>
          </a:p>
          <a:p>
            <a:pPr lvl="0"/>
            <a:r>
              <a:rPr lang="en-US" dirty="0" err="1"/>
              <a:t>Mauris</a:t>
            </a:r>
            <a:r>
              <a:rPr lang="en-US" dirty="0"/>
              <a:t> a </a:t>
            </a:r>
            <a:r>
              <a:rPr lang="en-US" dirty="0" err="1"/>
              <a:t>diam</a:t>
            </a:r>
            <a:r>
              <a:rPr lang="en-US" dirty="0"/>
              <a:t> </a:t>
            </a:r>
            <a:r>
              <a:rPr lang="en-US" dirty="0" err="1"/>
              <a:t>maecenas</a:t>
            </a:r>
            <a:r>
              <a:rPr lang="en-US" dirty="0"/>
              <a:t> </a:t>
            </a:r>
            <a:r>
              <a:rPr lang="en-US" dirty="0" err="1"/>
              <a:t>sed</a:t>
            </a:r>
            <a:r>
              <a:rPr lang="en-US" dirty="0"/>
              <a:t> </a:t>
            </a:r>
            <a:r>
              <a:rPr lang="en-US" dirty="0" err="1"/>
              <a:t>enim</a:t>
            </a:r>
            <a:r>
              <a:rPr lang="en-US" dirty="0"/>
              <a:t> </a:t>
            </a:r>
            <a:r>
              <a:rPr lang="en-US" dirty="0" err="1"/>
              <a:t>ut</a:t>
            </a:r>
            <a:r>
              <a:rPr lang="en-US" dirty="0"/>
              <a:t> </a:t>
            </a:r>
            <a:r>
              <a:rPr lang="en-US" dirty="0" err="1"/>
              <a:t>sem</a:t>
            </a:r>
            <a:r>
              <a:rPr lang="en-US" dirty="0"/>
              <a:t> </a:t>
            </a:r>
            <a:r>
              <a:rPr lang="en-US" dirty="0" err="1"/>
              <a:t>viverra</a:t>
            </a:r>
            <a:r>
              <a:rPr lang="en-US" dirty="0"/>
              <a:t>.</a:t>
            </a:r>
          </a:p>
          <a:p>
            <a:pPr lvl="0"/>
            <a:r>
              <a:rPr lang="en-US" dirty="0" err="1"/>
              <a:t>Sed</a:t>
            </a:r>
            <a:r>
              <a:rPr lang="en-US" dirty="0"/>
              <a:t> </a:t>
            </a:r>
            <a:r>
              <a:rPr lang="en-US" dirty="0" err="1"/>
              <a:t>ullamcorper</a:t>
            </a:r>
            <a:r>
              <a:rPr lang="en-US" dirty="0"/>
              <a:t> </a:t>
            </a:r>
            <a:r>
              <a:rPr lang="en-US" dirty="0" err="1"/>
              <a:t>morbi</a:t>
            </a:r>
            <a:r>
              <a:rPr lang="en-US" dirty="0"/>
              <a:t> </a:t>
            </a:r>
            <a:r>
              <a:rPr lang="en-US" dirty="0" err="1"/>
              <a:t>tincidunt</a:t>
            </a:r>
            <a:r>
              <a:rPr lang="en-US" dirty="0"/>
              <a:t> </a:t>
            </a:r>
            <a:r>
              <a:rPr lang="en-US" dirty="0" err="1"/>
              <a:t>ornare</a:t>
            </a:r>
            <a:r>
              <a:rPr lang="en-US" dirty="0"/>
              <a:t>. Sit </a:t>
            </a:r>
            <a:r>
              <a:rPr lang="en-US" dirty="0" err="1"/>
              <a:t>amet</a:t>
            </a:r>
            <a:r>
              <a:rPr lang="en-US" dirty="0"/>
              <a:t> </a:t>
            </a:r>
            <a:r>
              <a:rPr lang="en-US" dirty="0" err="1"/>
              <a:t>volutpat</a:t>
            </a:r>
            <a:r>
              <a:rPr lang="en-US" dirty="0"/>
              <a:t> </a:t>
            </a:r>
            <a:r>
              <a:rPr lang="en-US" dirty="0" err="1"/>
              <a:t>consequat</a:t>
            </a:r>
            <a:r>
              <a:rPr lang="en-US" dirty="0"/>
              <a:t> </a:t>
            </a:r>
            <a:r>
              <a:rPr lang="en-US" dirty="0" err="1"/>
              <a:t>mauris</a:t>
            </a:r>
            <a:r>
              <a:rPr lang="en-US" dirty="0"/>
              <a:t> </a:t>
            </a:r>
            <a:r>
              <a:rPr lang="en-US" dirty="0" err="1"/>
              <a:t>nunc</a:t>
            </a:r>
            <a:r>
              <a:rPr lang="en-US" dirty="0"/>
              <a:t> </a:t>
            </a:r>
            <a:r>
              <a:rPr lang="en-US" dirty="0" err="1"/>
              <a:t>congue</a:t>
            </a:r>
            <a:r>
              <a:rPr lang="en-US" dirty="0"/>
              <a:t> nisi. </a:t>
            </a:r>
            <a:r>
              <a:rPr lang="en-US" dirty="0" err="1"/>
              <a:t>Mauris</a:t>
            </a:r>
            <a:r>
              <a:rPr lang="en-US" dirty="0"/>
              <a:t> sit </a:t>
            </a:r>
            <a:r>
              <a:rPr lang="en-US" dirty="0" err="1"/>
              <a:t>amet</a:t>
            </a:r>
            <a:r>
              <a:rPr lang="en-US" dirty="0"/>
              <a:t> </a:t>
            </a:r>
            <a:r>
              <a:rPr lang="en-US" dirty="0" err="1"/>
              <a:t>massa</a:t>
            </a:r>
            <a:r>
              <a:rPr lang="en-US" dirty="0"/>
              <a:t> vitae.</a:t>
            </a:r>
          </a:p>
          <a:p>
            <a:pPr lvl="0"/>
            <a:r>
              <a:rPr lang="en-US" dirty="0" err="1"/>
              <a:t>Consectetur</a:t>
            </a:r>
            <a:r>
              <a:rPr lang="en-US" dirty="0"/>
              <a:t> libero id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a:t>
            </a:r>
          </a:p>
          <a:p>
            <a:pPr lvl="0"/>
            <a:r>
              <a:rPr lang="en-US" dirty="0" err="1"/>
              <a:t>Nulla</a:t>
            </a:r>
            <a:r>
              <a:rPr lang="en-US" dirty="0"/>
              <a:t> </a:t>
            </a:r>
            <a:r>
              <a:rPr lang="en-US" dirty="0" err="1"/>
              <a:t>facilisi</a:t>
            </a:r>
            <a:r>
              <a:rPr lang="en-US" dirty="0"/>
              <a:t> </a:t>
            </a:r>
            <a:r>
              <a:rPr lang="en-US" dirty="0" err="1"/>
              <a:t>morbi</a:t>
            </a:r>
            <a:r>
              <a:rPr lang="en-US" dirty="0"/>
              <a:t> tempus </a:t>
            </a:r>
            <a:r>
              <a:rPr lang="en-US" dirty="0" err="1"/>
              <a:t>iaculis</a:t>
            </a:r>
            <a:r>
              <a:rPr lang="en-US" dirty="0"/>
              <a:t> </a:t>
            </a:r>
            <a:r>
              <a:rPr lang="en-US" dirty="0" err="1"/>
              <a:t>urna</a:t>
            </a:r>
            <a:r>
              <a:rPr lang="en-US" dirty="0"/>
              <a:t> id </a:t>
            </a:r>
            <a:r>
              <a:rPr lang="en-US" dirty="0" err="1"/>
              <a:t>volutpat</a:t>
            </a:r>
            <a:r>
              <a:rPr lang="en-US" dirty="0"/>
              <a:t> lacus. </a:t>
            </a:r>
            <a:r>
              <a:rPr lang="en-US" dirty="0" err="1"/>
              <a:t>Imperdiet</a:t>
            </a:r>
            <a:r>
              <a:rPr lang="en-US" dirty="0"/>
              <a:t> </a:t>
            </a:r>
            <a:r>
              <a:rPr lang="en-US" dirty="0" err="1"/>
              <a:t>nulla</a:t>
            </a:r>
            <a:r>
              <a:rPr lang="en-US" dirty="0"/>
              <a:t> </a:t>
            </a:r>
            <a:r>
              <a:rPr lang="en-US" dirty="0" err="1"/>
              <a:t>malesuada</a:t>
            </a:r>
            <a:r>
              <a:rPr lang="en-US" dirty="0"/>
              <a:t> </a:t>
            </a:r>
            <a:r>
              <a:rPr lang="en-US" dirty="0" err="1"/>
              <a:t>pellentesque</a:t>
            </a:r>
            <a:r>
              <a:rPr lang="en-US" dirty="0"/>
              <a:t> </a:t>
            </a:r>
            <a:r>
              <a:rPr lang="en-US" dirty="0" err="1"/>
              <a:t>elit</a:t>
            </a:r>
            <a:r>
              <a:rPr lang="en-US" dirty="0"/>
              <a:t> </a:t>
            </a:r>
            <a:r>
              <a:rPr lang="en-US" dirty="0" err="1"/>
              <a:t>eget</a:t>
            </a:r>
            <a:r>
              <a:rPr lang="en-US" dirty="0"/>
              <a:t> gravida cum </a:t>
            </a:r>
            <a:r>
              <a:rPr lang="en-US" dirty="0" err="1"/>
              <a:t>sociis</a:t>
            </a:r>
            <a:r>
              <a:rPr lang="en-US" dirty="0"/>
              <a:t>.</a:t>
            </a:r>
          </a:p>
          <a:p>
            <a:pPr lvl="0"/>
            <a:r>
              <a:rPr lang="en-US" dirty="0" err="1"/>
              <a:t>Sed</a:t>
            </a:r>
            <a:r>
              <a:rPr lang="en-US" dirty="0"/>
              <a:t> </a:t>
            </a:r>
            <a:r>
              <a:rPr lang="en-US" dirty="0" err="1"/>
              <a:t>velit</a:t>
            </a:r>
            <a:r>
              <a:rPr lang="en-US" dirty="0"/>
              <a:t> </a:t>
            </a:r>
            <a:r>
              <a:rPr lang="en-US" dirty="0" err="1"/>
              <a:t>dignissim</a:t>
            </a:r>
            <a:r>
              <a:rPr lang="en-US" dirty="0"/>
              <a:t> </a:t>
            </a:r>
            <a:r>
              <a:rPr lang="en-US" dirty="0" err="1"/>
              <a:t>sodales</a:t>
            </a:r>
            <a:r>
              <a:rPr lang="en-US" dirty="0"/>
              <a:t> </a:t>
            </a:r>
            <a:r>
              <a:rPr lang="en-US" dirty="0" err="1"/>
              <a:t>ut.</a:t>
            </a:r>
            <a:endParaRPr lang="en-US" dirty="0"/>
          </a:p>
        </p:txBody>
      </p:sp>
      <p:sp>
        <p:nvSpPr>
          <p:cNvPr id="6" name="Footer">
            <a:extLst>
              <a:ext uri="{FF2B5EF4-FFF2-40B4-BE49-F238E27FC236}">
                <a16:creationId xmlns:a16="http://schemas.microsoft.com/office/drawing/2014/main" id="{C29BBF59-38A1-4A28-87D9-70D03CC3DD70}"/>
              </a:ext>
            </a:extLst>
          </p:cNvPr>
          <p:cNvSpPr txBox="1"/>
          <p:nvPr userDrawn="1"/>
        </p:nvSpPr>
        <p:spPr>
          <a:xfrm>
            <a:off x="3007866" y="6323299"/>
            <a:ext cx="8956009" cy="477054"/>
          </a:xfrm>
          <a:prstGeom prst="rect">
            <a:avLst/>
          </a:prstGeom>
          <a:noFill/>
          <a:effectLst/>
        </p:spPr>
        <p:txBody>
          <a:bodyPr wrap="square" lIns="0" t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4A78"/>
                </a:solidFill>
                <a:effectLst/>
                <a:uLnTx/>
                <a:uFillTx/>
                <a:latin typeface="arial" charset="0"/>
                <a:ea typeface="+mn-ea"/>
                <a:cs typeface="+mn-cs"/>
              </a:rPr>
              <a:t>© 2021 Cengage Learning, Inc. May not be scanned, copied or duplicated, or posted to a publicly accessible website, in whole or in part. </a:t>
            </a:r>
          </a:p>
        </p:txBody>
      </p:sp>
    </p:spTree>
    <p:extLst>
      <p:ext uri="{BB962C8B-B14F-4D97-AF65-F5344CB8AC3E}">
        <p14:creationId xmlns:p14="http://schemas.microsoft.com/office/powerpoint/2010/main" val="7342647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Table Placeholder 4"/>
          <p:cNvSpPr>
            <a:spLocks noGrp="1"/>
          </p:cNvSpPr>
          <p:nvPr>
            <p:ph type="tbl" sz="quarter" idx="10"/>
          </p:nvPr>
        </p:nvSpPr>
        <p:spPr>
          <a:xfrm>
            <a:off x="1895522" y="2019868"/>
            <a:ext cx="8128000" cy="3380095"/>
          </a:xfrm>
        </p:spPr>
        <p:txBody>
          <a:bodyPr/>
          <a:lstStyle/>
          <a:p>
            <a:r>
              <a:rPr lang="en-US" dirty="0"/>
              <a:t>Click icon to add table</a:t>
            </a:r>
          </a:p>
        </p:txBody>
      </p:sp>
      <p:sp>
        <p:nvSpPr>
          <p:cNvPr id="7" name="Footer">
            <a:extLst>
              <a:ext uri="{FF2B5EF4-FFF2-40B4-BE49-F238E27FC236}">
                <a16:creationId xmlns:a16="http://schemas.microsoft.com/office/drawing/2014/main" id="{B28A4300-0520-4942-AF1E-BD239D12C4DA}"/>
              </a:ext>
            </a:extLst>
          </p:cNvPr>
          <p:cNvSpPr txBox="1"/>
          <p:nvPr userDrawn="1"/>
        </p:nvSpPr>
        <p:spPr>
          <a:xfrm>
            <a:off x="3007866" y="6323299"/>
            <a:ext cx="8956009" cy="477054"/>
          </a:xfrm>
          <a:prstGeom prst="rect">
            <a:avLst/>
          </a:prstGeom>
          <a:noFill/>
          <a:effectLst/>
        </p:spPr>
        <p:txBody>
          <a:bodyPr wrap="square" lIns="0" t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4A78"/>
                </a:solidFill>
                <a:effectLst/>
                <a:uLnTx/>
                <a:uFillTx/>
                <a:latin typeface="arial" charset="0"/>
                <a:ea typeface="+mn-ea"/>
                <a:cs typeface="+mn-cs"/>
              </a:rPr>
              <a:t>© 2021 Cengage Learning, Inc. May not be scanned, copied or duplicated, or posted to a publicly accessible website, in whole or in part. </a:t>
            </a:r>
          </a:p>
        </p:txBody>
      </p:sp>
    </p:spTree>
    <p:extLst>
      <p:ext uri="{BB962C8B-B14F-4D97-AF65-F5344CB8AC3E}">
        <p14:creationId xmlns:p14="http://schemas.microsoft.com/office/powerpoint/2010/main" val="7640349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64E32C-93D3-4A04-B136-E84AFADEB512}"/>
              </a:ext>
            </a:extLst>
          </p:cNvPr>
          <p:cNvSpPr>
            <a:spLocks noGrp="1"/>
          </p:cNvSpPr>
          <p:nvPr>
            <p:ph type="title"/>
          </p:nvPr>
        </p:nvSpPr>
        <p:spPr/>
        <p:txBody>
          <a:bodyPr/>
          <a:lstStyle/>
          <a:p>
            <a:r>
              <a:rPr lang="en-US"/>
              <a:t>Click to edit Master title style</a:t>
            </a:r>
          </a:p>
        </p:txBody>
      </p:sp>
      <p:sp>
        <p:nvSpPr>
          <p:cNvPr id="4" name="Footer">
            <a:extLst>
              <a:ext uri="{FF2B5EF4-FFF2-40B4-BE49-F238E27FC236}">
                <a16:creationId xmlns:a16="http://schemas.microsoft.com/office/drawing/2014/main" id="{F1B43B62-6048-4165-AA87-AAC78F425907}"/>
              </a:ext>
            </a:extLst>
          </p:cNvPr>
          <p:cNvSpPr txBox="1"/>
          <p:nvPr userDrawn="1"/>
        </p:nvSpPr>
        <p:spPr>
          <a:xfrm>
            <a:off x="3007866" y="6323299"/>
            <a:ext cx="8956009" cy="477054"/>
          </a:xfrm>
          <a:prstGeom prst="rect">
            <a:avLst/>
          </a:prstGeom>
          <a:noFill/>
          <a:effectLst/>
        </p:spPr>
        <p:txBody>
          <a:bodyPr wrap="square" lIns="0" t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4A78"/>
                </a:solidFill>
                <a:effectLst/>
                <a:uLnTx/>
                <a:uFillTx/>
                <a:latin typeface="arial" charset="0"/>
                <a:ea typeface="+mn-ea"/>
                <a:cs typeface="+mn-cs"/>
              </a:rPr>
              <a:t>© 2021 Cengage Learning, Inc. May not be scanned, copied or duplicated, or posted to a publicly accessible website, in whole or in part. </a:t>
            </a:r>
          </a:p>
        </p:txBody>
      </p:sp>
      <p:sp>
        <p:nvSpPr>
          <p:cNvPr id="6" name="Picture Placeholder 5">
            <a:extLst>
              <a:ext uri="{FF2B5EF4-FFF2-40B4-BE49-F238E27FC236}">
                <a16:creationId xmlns:a16="http://schemas.microsoft.com/office/drawing/2014/main" id="{0646D584-90E6-45B2-ACF4-D0BE9271F124}"/>
              </a:ext>
            </a:extLst>
          </p:cNvPr>
          <p:cNvSpPr>
            <a:spLocks noGrp="1"/>
          </p:cNvSpPr>
          <p:nvPr>
            <p:ph type="pic" sz="quarter" idx="10"/>
          </p:nvPr>
        </p:nvSpPr>
        <p:spPr>
          <a:xfrm>
            <a:off x="838200" y="1579563"/>
            <a:ext cx="10515600" cy="4322762"/>
          </a:xfrm>
        </p:spPr>
        <p:txBody>
          <a:bodyPr/>
          <a:lstStyle/>
          <a:p>
            <a:endParaRPr lang="en-US" dirty="0"/>
          </a:p>
        </p:txBody>
      </p:sp>
    </p:spTree>
    <p:extLst>
      <p:ext uri="{BB962C8B-B14F-4D97-AF65-F5344CB8AC3E}">
        <p14:creationId xmlns:p14="http://schemas.microsoft.com/office/powerpoint/2010/main" val="6411482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2" name="Text Placeholder 11"/>
          <p:cNvSpPr>
            <a:spLocks noGrp="1"/>
          </p:cNvSpPr>
          <p:nvPr>
            <p:ph type="body" sz="quarter" idx="17" hasCustomPrompt="1"/>
          </p:nvPr>
        </p:nvSpPr>
        <p:spPr>
          <a:xfrm>
            <a:off x="743576" y="1638300"/>
            <a:ext cx="10711543" cy="4394200"/>
          </a:xfrm>
        </p:spPr>
        <p:txBody>
          <a:bodyPr>
            <a:normAutofit/>
          </a:bodyPr>
          <a:lstStyle>
            <a:lvl1pPr marL="342900" indent="-342900">
              <a:buClr>
                <a:srgbClr val="004A78"/>
              </a:buClr>
              <a:buFont typeface="Arial" charset="0"/>
              <a:buChar char="•"/>
              <a:defRPr sz="2400">
                <a:solidFill>
                  <a:srgbClr val="004A78"/>
                </a:solidFill>
              </a:defRPr>
            </a:lvl1pPr>
            <a:lvl2pPr marL="685800" marR="0" indent="-228600" algn="l" defTabSz="914400" rtl="0" eaLnBrk="1" fontAlgn="base" latinLnBrk="0" hangingPunct="1">
              <a:lnSpc>
                <a:spcPct val="90000"/>
              </a:lnSpc>
              <a:spcBef>
                <a:spcPts val="500"/>
              </a:spcBef>
              <a:spcAft>
                <a:spcPct val="0"/>
              </a:spcAft>
              <a:buClr>
                <a:srgbClr val="FF6300"/>
              </a:buClr>
              <a:buSzTx/>
              <a:buFont typeface="Arial" charset="0"/>
              <a:buChar char="•"/>
              <a:tabLst/>
              <a:defRPr sz="2000" baseline="0"/>
            </a:lvl2pPr>
            <a:lvl3pPr marL="1143000" indent="-228600">
              <a:buClr>
                <a:srgbClr val="000000"/>
              </a:buClr>
              <a:buFont typeface="Arial" charset="0"/>
              <a:buChar char="•"/>
              <a:defRPr sz="2000"/>
            </a:lvl3pPr>
            <a:lvl4pPr marL="1600200" indent="-228600">
              <a:buClr>
                <a:srgbClr val="000000"/>
              </a:buClr>
              <a:buSzPct val="50000"/>
              <a:buFont typeface="LucidaGrande" charset="0"/>
              <a:buChar char="▶"/>
              <a:defRPr sz="2000"/>
            </a:lvl4pPr>
            <a:lvl5pPr marL="2057400" indent="-228600">
              <a:buClr>
                <a:srgbClr val="000000"/>
              </a:buClr>
              <a:buFont typeface="Helvetica" charset="0"/>
              <a:buChar char="⁃"/>
              <a:defRPr sz="200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a:extLst>
              <a:ext uri="{FF2B5EF4-FFF2-40B4-BE49-F238E27FC236}">
                <a16:creationId xmlns:a16="http://schemas.microsoft.com/office/drawing/2014/main" id="{E005D67D-4D08-46F8-8870-B7250D37EC4C}"/>
              </a:ext>
            </a:extLst>
          </p:cNvPr>
          <p:cNvSpPr txBox="1"/>
          <p:nvPr userDrawn="1"/>
        </p:nvSpPr>
        <p:spPr>
          <a:xfrm>
            <a:off x="3007866" y="6323299"/>
            <a:ext cx="8956009" cy="477054"/>
          </a:xfrm>
          <a:prstGeom prst="rect">
            <a:avLst/>
          </a:prstGeom>
          <a:noFill/>
          <a:effectLst/>
        </p:spPr>
        <p:txBody>
          <a:bodyPr wrap="square" lIns="0" t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4A78"/>
                </a:solidFill>
                <a:effectLst/>
                <a:uLnTx/>
                <a:uFillTx/>
                <a:latin typeface="arial" charset="0"/>
                <a:ea typeface="+mn-ea"/>
                <a:cs typeface="+mn-cs"/>
              </a:rPr>
              <a:t>© 2021 Cengage Learning, Inc. May not be scanned, copied or duplicated, or posted to a publicly accessible website, in whole or in part. </a:t>
            </a:r>
          </a:p>
        </p:txBody>
      </p:sp>
    </p:spTree>
    <p:extLst>
      <p:ext uri="{BB962C8B-B14F-4D97-AF65-F5344CB8AC3E}">
        <p14:creationId xmlns:p14="http://schemas.microsoft.com/office/powerpoint/2010/main" val="9151730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1587E7-CD99-4605-850A-C8205D8099EC}"/>
              </a:ext>
            </a:extLst>
          </p:cNvPr>
          <p:cNvSpPr>
            <a:spLocks noGrp="1"/>
          </p:cNvSpPr>
          <p:nvPr>
            <p:ph type="title"/>
          </p:nvPr>
        </p:nvSpPr>
        <p:spPr/>
        <p:txBody>
          <a:bodyPr/>
          <a:lstStyle/>
          <a:p>
            <a:r>
              <a:rPr lang="en-US"/>
              <a:t>Click to edit Master title style</a:t>
            </a:r>
          </a:p>
        </p:txBody>
      </p:sp>
      <p:sp>
        <p:nvSpPr>
          <p:cNvPr id="3" name="Footer Placeholder 2">
            <a:extLst>
              <a:ext uri="{FF2B5EF4-FFF2-40B4-BE49-F238E27FC236}">
                <a16:creationId xmlns:a16="http://schemas.microsoft.com/office/drawing/2014/main" id="{5FB699BB-127D-42A8-9138-9C32D9CE0D92}"/>
              </a:ext>
            </a:extLst>
          </p:cNvPr>
          <p:cNvSpPr>
            <a:spLocks noGrp="1"/>
          </p:cNvSpPr>
          <p:nvPr>
            <p:ph type="ftr" sz="quarter" idx="10"/>
          </p:nvPr>
        </p:nvSpPr>
        <p:spPr/>
        <p:txBody>
          <a:bodyPr/>
          <a:lstStyle/>
          <a:p>
            <a:r>
              <a:rPr lang="en-US" dirty="0"/>
              <a:t>[Author Name], [Book Title], [#] Edition. © [Insert Year] Cengage. All Rights Reserved. May not be scanned, copied or duplicated, or posted to a publicly accessible website, in whole or in part.</a:t>
            </a:r>
          </a:p>
        </p:txBody>
      </p:sp>
      <p:sp>
        <p:nvSpPr>
          <p:cNvPr id="5" name="Content Placeholder 4">
            <a:extLst>
              <a:ext uri="{FF2B5EF4-FFF2-40B4-BE49-F238E27FC236}">
                <a16:creationId xmlns:a16="http://schemas.microsoft.com/office/drawing/2014/main" id="{4965D0A5-86C1-4C4D-A328-3514BEBD45A3}"/>
              </a:ext>
            </a:extLst>
          </p:cNvPr>
          <p:cNvSpPr>
            <a:spLocks noGrp="1"/>
          </p:cNvSpPr>
          <p:nvPr>
            <p:ph sz="quarter" idx="11"/>
          </p:nvPr>
        </p:nvSpPr>
        <p:spPr>
          <a:xfrm>
            <a:off x="981075" y="1616075"/>
            <a:ext cx="9580908" cy="2465388"/>
          </a:xfrm>
        </p:spPr>
        <p:txBody>
          <a:bodyPr/>
          <a:lstStyle>
            <a:lvl1pPr marL="457200" indent="-457200">
              <a:buFont typeface="Arial" panose="020B0604020202020204" pitchFamily="34" charset="0"/>
              <a:buChar char="•"/>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8244404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ic and Content_New">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2" name="Text Placeholder 11"/>
          <p:cNvSpPr>
            <a:spLocks noGrp="1"/>
          </p:cNvSpPr>
          <p:nvPr>
            <p:ph type="body" sz="quarter" idx="17" hasCustomPrompt="1"/>
          </p:nvPr>
        </p:nvSpPr>
        <p:spPr>
          <a:xfrm>
            <a:off x="743576" y="1638300"/>
            <a:ext cx="10711543" cy="1790700"/>
          </a:xfrm>
        </p:spPr>
        <p:txBody>
          <a:bodyPr>
            <a:normAutofit/>
          </a:bodyPr>
          <a:lstStyle>
            <a:lvl1pPr marL="342900" indent="-342900">
              <a:buClr>
                <a:srgbClr val="004A78"/>
              </a:buClr>
              <a:buFont typeface="Arial" charset="0"/>
              <a:buChar char="•"/>
              <a:defRPr sz="2400">
                <a:solidFill>
                  <a:srgbClr val="004A78"/>
                </a:solidFill>
              </a:defRPr>
            </a:lvl1pPr>
            <a:lvl2pPr marL="685800" marR="0" indent="-228600" algn="l" defTabSz="914400" rtl="0" eaLnBrk="1" fontAlgn="base" latinLnBrk="0" hangingPunct="1">
              <a:lnSpc>
                <a:spcPct val="90000"/>
              </a:lnSpc>
              <a:spcBef>
                <a:spcPts val="500"/>
              </a:spcBef>
              <a:spcAft>
                <a:spcPct val="0"/>
              </a:spcAft>
              <a:buClr>
                <a:srgbClr val="FF6300"/>
              </a:buClr>
              <a:buSzTx/>
              <a:buFont typeface="Arial" charset="0"/>
              <a:buChar char="•"/>
              <a:tabLst/>
              <a:defRPr sz="2000" baseline="0"/>
            </a:lvl2pPr>
            <a:lvl3pPr marL="1143000" indent="-228600">
              <a:buClr>
                <a:srgbClr val="000000"/>
              </a:buClr>
              <a:buFont typeface="Arial" charset="0"/>
              <a:buChar char="•"/>
              <a:defRPr sz="2000"/>
            </a:lvl3pPr>
            <a:lvl4pPr marL="1600200" indent="-228600">
              <a:buClr>
                <a:srgbClr val="000000"/>
              </a:buClr>
              <a:buSzPct val="50000"/>
              <a:buFont typeface="LucidaGrande" charset="0"/>
              <a:buChar char="▶"/>
              <a:defRPr sz="2000"/>
            </a:lvl4pPr>
            <a:lvl5pPr marL="2057400" indent="-228600">
              <a:buClr>
                <a:srgbClr val="000000"/>
              </a:buClr>
              <a:buFont typeface="Helvetica" charset="0"/>
              <a:buChar char="⁃"/>
              <a:defRPr sz="200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a:extLst>
              <a:ext uri="{FF2B5EF4-FFF2-40B4-BE49-F238E27FC236}">
                <a16:creationId xmlns:a16="http://schemas.microsoft.com/office/drawing/2014/main" id="{E005D67D-4D08-46F8-8870-B7250D37EC4C}"/>
              </a:ext>
            </a:extLst>
          </p:cNvPr>
          <p:cNvSpPr txBox="1"/>
          <p:nvPr userDrawn="1"/>
        </p:nvSpPr>
        <p:spPr>
          <a:xfrm>
            <a:off x="3007866" y="6323299"/>
            <a:ext cx="8956009" cy="477054"/>
          </a:xfrm>
          <a:prstGeom prst="rect">
            <a:avLst/>
          </a:prstGeom>
          <a:noFill/>
          <a:effectLst/>
        </p:spPr>
        <p:txBody>
          <a:bodyPr wrap="square" lIns="0" t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4A78"/>
                </a:solidFill>
                <a:effectLst/>
                <a:uLnTx/>
                <a:uFillTx/>
                <a:latin typeface="arial" charset="0"/>
                <a:ea typeface="+mn-ea"/>
                <a:cs typeface="+mn-cs"/>
              </a:rPr>
              <a:t>© 2021 Cengage Learning, Inc. May not be scanned, copied or duplicated, or posted to a publicly accessible website, in whole or in part. </a:t>
            </a:r>
          </a:p>
        </p:txBody>
      </p:sp>
      <p:sp>
        <p:nvSpPr>
          <p:cNvPr id="4" name="Picture Placeholder 3">
            <a:extLst>
              <a:ext uri="{FF2B5EF4-FFF2-40B4-BE49-F238E27FC236}">
                <a16:creationId xmlns:a16="http://schemas.microsoft.com/office/drawing/2014/main" id="{E01D83B9-B161-4B33-8385-359CD82A515C}"/>
              </a:ext>
            </a:extLst>
          </p:cNvPr>
          <p:cNvSpPr>
            <a:spLocks noGrp="1"/>
          </p:cNvSpPr>
          <p:nvPr>
            <p:ph type="pic" sz="quarter" idx="18"/>
          </p:nvPr>
        </p:nvSpPr>
        <p:spPr>
          <a:xfrm>
            <a:off x="742950" y="4032250"/>
            <a:ext cx="10610850" cy="2063750"/>
          </a:xfrm>
        </p:spPr>
        <p:txBody>
          <a:bodyPr/>
          <a:lstStyle/>
          <a:p>
            <a:endParaRPr lang="en-US" dirty="0"/>
          </a:p>
        </p:txBody>
      </p:sp>
    </p:spTree>
    <p:extLst>
      <p:ext uri="{BB962C8B-B14F-4D97-AF65-F5344CB8AC3E}">
        <p14:creationId xmlns:p14="http://schemas.microsoft.com/office/powerpoint/2010/main" val="6459679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 content and Pic_New">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2" name="Text Placeholder 11"/>
          <p:cNvSpPr>
            <a:spLocks noGrp="1"/>
          </p:cNvSpPr>
          <p:nvPr>
            <p:ph type="body" sz="quarter" idx="17" hasCustomPrompt="1"/>
          </p:nvPr>
        </p:nvSpPr>
        <p:spPr>
          <a:xfrm>
            <a:off x="743576" y="1638300"/>
            <a:ext cx="10711543" cy="1298864"/>
          </a:xfrm>
        </p:spPr>
        <p:txBody>
          <a:bodyPr>
            <a:normAutofit/>
          </a:bodyPr>
          <a:lstStyle>
            <a:lvl1pPr marL="342900" indent="-342900">
              <a:buClr>
                <a:srgbClr val="004A78"/>
              </a:buClr>
              <a:buFont typeface="Arial" charset="0"/>
              <a:buChar char="•"/>
              <a:defRPr sz="2400">
                <a:solidFill>
                  <a:srgbClr val="004A78"/>
                </a:solidFill>
              </a:defRPr>
            </a:lvl1pPr>
            <a:lvl2pPr marL="685800" marR="0" indent="-228600" algn="l" defTabSz="914400" rtl="0" eaLnBrk="1" fontAlgn="base" latinLnBrk="0" hangingPunct="1">
              <a:lnSpc>
                <a:spcPct val="90000"/>
              </a:lnSpc>
              <a:spcBef>
                <a:spcPts val="500"/>
              </a:spcBef>
              <a:spcAft>
                <a:spcPct val="0"/>
              </a:spcAft>
              <a:buClr>
                <a:srgbClr val="FF6300"/>
              </a:buClr>
              <a:buSzTx/>
              <a:buFont typeface="Arial" charset="0"/>
              <a:buChar char="•"/>
              <a:tabLst/>
              <a:defRPr sz="2000" baseline="0"/>
            </a:lvl2pPr>
            <a:lvl3pPr marL="1143000" indent="-228600">
              <a:buClr>
                <a:srgbClr val="000000"/>
              </a:buClr>
              <a:buFont typeface="Arial" charset="0"/>
              <a:buChar char="•"/>
              <a:defRPr sz="2000"/>
            </a:lvl3pPr>
            <a:lvl4pPr marL="1600200" indent="-228600">
              <a:buClr>
                <a:srgbClr val="000000"/>
              </a:buClr>
              <a:buSzPct val="50000"/>
              <a:buFont typeface="LucidaGrande" charset="0"/>
              <a:buChar char="▶"/>
              <a:defRPr sz="2000"/>
            </a:lvl4pPr>
            <a:lvl5pPr marL="2057400" indent="-228600">
              <a:buClr>
                <a:srgbClr val="000000"/>
              </a:buClr>
              <a:buFont typeface="Helvetica" charset="0"/>
              <a:buChar char="⁃"/>
              <a:defRPr sz="2000"/>
            </a:lvl5pPr>
          </a:lstStyle>
          <a:p>
            <a:pPr lvl="0"/>
            <a:r>
              <a:rPr lang="en-US" dirty="0"/>
              <a:t>First level</a:t>
            </a:r>
          </a:p>
          <a:p>
            <a:pPr lvl="1"/>
            <a:r>
              <a:rPr lang="en-US" dirty="0"/>
              <a:t>Second level</a:t>
            </a:r>
          </a:p>
          <a:p>
            <a:pPr lvl="2"/>
            <a:r>
              <a:rPr lang="en-US" dirty="0"/>
              <a:t>Third level</a:t>
            </a:r>
          </a:p>
        </p:txBody>
      </p:sp>
      <p:sp>
        <p:nvSpPr>
          <p:cNvPr id="6" name="Footer">
            <a:extLst>
              <a:ext uri="{FF2B5EF4-FFF2-40B4-BE49-F238E27FC236}">
                <a16:creationId xmlns:a16="http://schemas.microsoft.com/office/drawing/2014/main" id="{E005D67D-4D08-46F8-8870-B7250D37EC4C}"/>
              </a:ext>
            </a:extLst>
          </p:cNvPr>
          <p:cNvSpPr txBox="1"/>
          <p:nvPr userDrawn="1"/>
        </p:nvSpPr>
        <p:spPr>
          <a:xfrm>
            <a:off x="3007866" y="6323299"/>
            <a:ext cx="8956009" cy="477054"/>
          </a:xfrm>
          <a:prstGeom prst="rect">
            <a:avLst/>
          </a:prstGeom>
          <a:noFill/>
          <a:effectLst/>
        </p:spPr>
        <p:txBody>
          <a:bodyPr wrap="square" lIns="0" t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4A78"/>
                </a:solidFill>
                <a:effectLst/>
                <a:uLnTx/>
                <a:uFillTx/>
                <a:latin typeface="arial" charset="0"/>
                <a:ea typeface="+mn-ea"/>
                <a:cs typeface="+mn-cs"/>
              </a:rPr>
              <a:t>© 2021 Cengage Learning, Inc. May not be scanned, copied or duplicated, or posted to a publicly accessible website, in whole or in part. </a:t>
            </a:r>
          </a:p>
        </p:txBody>
      </p:sp>
      <p:sp>
        <p:nvSpPr>
          <p:cNvPr id="4" name="Picture Placeholder 3">
            <a:extLst>
              <a:ext uri="{FF2B5EF4-FFF2-40B4-BE49-F238E27FC236}">
                <a16:creationId xmlns:a16="http://schemas.microsoft.com/office/drawing/2014/main" id="{E01D83B9-B161-4B33-8385-359CD82A515C}"/>
              </a:ext>
            </a:extLst>
          </p:cNvPr>
          <p:cNvSpPr>
            <a:spLocks noGrp="1"/>
          </p:cNvSpPr>
          <p:nvPr>
            <p:ph type="pic" sz="quarter" idx="18"/>
          </p:nvPr>
        </p:nvSpPr>
        <p:spPr>
          <a:xfrm>
            <a:off x="642257" y="3415723"/>
            <a:ext cx="10610850" cy="1128568"/>
          </a:xfrm>
        </p:spPr>
        <p:txBody>
          <a:bodyPr/>
          <a:lstStyle/>
          <a:p>
            <a:endParaRPr lang="en-US" dirty="0"/>
          </a:p>
        </p:txBody>
      </p:sp>
      <p:sp>
        <p:nvSpPr>
          <p:cNvPr id="7" name="Text Placeholder 11">
            <a:extLst>
              <a:ext uri="{FF2B5EF4-FFF2-40B4-BE49-F238E27FC236}">
                <a16:creationId xmlns:a16="http://schemas.microsoft.com/office/drawing/2014/main" id="{B0E77246-2A80-4DD5-87E2-41387EF5585C}"/>
              </a:ext>
            </a:extLst>
          </p:cNvPr>
          <p:cNvSpPr>
            <a:spLocks noGrp="1"/>
          </p:cNvSpPr>
          <p:nvPr>
            <p:ph type="body" sz="quarter" idx="19" hasCustomPrompt="1"/>
          </p:nvPr>
        </p:nvSpPr>
        <p:spPr>
          <a:xfrm>
            <a:off x="743572" y="4838699"/>
            <a:ext cx="10711543" cy="1298864"/>
          </a:xfrm>
        </p:spPr>
        <p:txBody>
          <a:bodyPr>
            <a:normAutofit/>
          </a:bodyPr>
          <a:lstStyle>
            <a:lvl1pPr marL="342900" indent="-342900">
              <a:buClr>
                <a:srgbClr val="004A78"/>
              </a:buClr>
              <a:buFont typeface="Arial" charset="0"/>
              <a:buChar char="•"/>
              <a:defRPr sz="2400">
                <a:solidFill>
                  <a:srgbClr val="004A78"/>
                </a:solidFill>
              </a:defRPr>
            </a:lvl1pPr>
            <a:lvl2pPr marL="685800" marR="0" indent="-228600" algn="l" defTabSz="914400" rtl="0" eaLnBrk="1" fontAlgn="base" latinLnBrk="0" hangingPunct="1">
              <a:lnSpc>
                <a:spcPct val="90000"/>
              </a:lnSpc>
              <a:spcBef>
                <a:spcPts val="500"/>
              </a:spcBef>
              <a:spcAft>
                <a:spcPct val="0"/>
              </a:spcAft>
              <a:buClr>
                <a:srgbClr val="FF6300"/>
              </a:buClr>
              <a:buSzTx/>
              <a:buFont typeface="Arial" charset="0"/>
              <a:buChar char="•"/>
              <a:tabLst/>
              <a:defRPr sz="2000" baseline="0"/>
            </a:lvl2pPr>
            <a:lvl3pPr marL="1143000" indent="-228600">
              <a:buClr>
                <a:srgbClr val="000000"/>
              </a:buClr>
              <a:buFont typeface="Arial" charset="0"/>
              <a:buChar char="•"/>
              <a:defRPr sz="2000"/>
            </a:lvl3pPr>
            <a:lvl4pPr marL="1600200" indent="-228600">
              <a:buClr>
                <a:srgbClr val="000000"/>
              </a:buClr>
              <a:buSzPct val="50000"/>
              <a:buFont typeface="LucidaGrande" charset="0"/>
              <a:buChar char="▶"/>
              <a:defRPr sz="2000"/>
            </a:lvl4pPr>
            <a:lvl5pPr marL="2057400" indent="-228600">
              <a:buClr>
                <a:srgbClr val="000000"/>
              </a:buClr>
              <a:buFont typeface="Helvetica" charset="0"/>
              <a:buChar char="⁃"/>
              <a:defRPr sz="2000"/>
            </a:lvl5pPr>
          </a:lstStyle>
          <a:p>
            <a:pPr lvl="0"/>
            <a:r>
              <a:rPr lang="en-US" dirty="0"/>
              <a:t>First level</a:t>
            </a:r>
          </a:p>
          <a:p>
            <a:pPr lvl="1"/>
            <a:r>
              <a:rPr lang="en-US" dirty="0"/>
              <a:t>Second level</a:t>
            </a:r>
          </a:p>
          <a:p>
            <a:pPr lvl="2"/>
            <a:r>
              <a:rPr lang="en-US" dirty="0"/>
              <a:t>Third level</a:t>
            </a:r>
          </a:p>
        </p:txBody>
      </p:sp>
    </p:spTree>
    <p:extLst>
      <p:ext uri="{BB962C8B-B14F-4D97-AF65-F5344CB8AC3E}">
        <p14:creationId xmlns:p14="http://schemas.microsoft.com/office/powerpoint/2010/main" val="39489625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 content and 2 pic_New">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2" name="Text Placeholder 11"/>
          <p:cNvSpPr>
            <a:spLocks noGrp="1"/>
          </p:cNvSpPr>
          <p:nvPr>
            <p:ph type="body" sz="quarter" idx="17" hasCustomPrompt="1"/>
          </p:nvPr>
        </p:nvSpPr>
        <p:spPr>
          <a:xfrm>
            <a:off x="743576" y="1638300"/>
            <a:ext cx="10711543" cy="883227"/>
          </a:xfrm>
        </p:spPr>
        <p:txBody>
          <a:bodyPr>
            <a:normAutofit/>
          </a:bodyPr>
          <a:lstStyle>
            <a:lvl1pPr marL="342900" indent="-342900">
              <a:buClr>
                <a:srgbClr val="004A78"/>
              </a:buClr>
              <a:buFont typeface="Arial" charset="0"/>
              <a:buChar char="•"/>
              <a:defRPr sz="2400">
                <a:solidFill>
                  <a:srgbClr val="004A78"/>
                </a:solidFill>
              </a:defRPr>
            </a:lvl1pPr>
            <a:lvl2pPr marL="685800" marR="0" indent="-228600" algn="l" defTabSz="914400" rtl="0" eaLnBrk="1" fontAlgn="base" latinLnBrk="0" hangingPunct="1">
              <a:lnSpc>
                <a:spcPct val="90000"/>
              </a:lnSpc>
              <a:spcBef>
                <a:spcPts val="500"/>
              </a:spcBef>
              <a:spcAft>
                <a:spcPct val="0"/>
              </a:spcAft>
              <a:buClr>
                <a:srgbClr val="FF6300"/>
              </a:buClr>
              <a:buSzTx/>
              <a:buFont typeface="Arial" charset="0"/>
              <a:buChar char="•"/>
              <a:tabLst/>
              <a:defRPr sz="2000" baseline="0"/>
            </a:lvl2pPr>
            <a:lvl3pPr marL="1143000" indent="-228600">
              <a:buClr>
                <a:srgbClr val="000000"/>
              </a:buClr>
              <a:buFont typeface="Arial" charset="0"/>
              <a:buChar char="•"/>
              <a:defRPr sz="2000"/>
            </a:lvl3pPr>
            <a:lvl4pPr marL="1600200" indent="-228600">
              <a:buClr>
                <a:srgbClr val="000000"/>
              </a:buClr>
              <a:buSzPct val="50000"/>
              <a:buFont typeface="LucidaGrande" charset="0"/>
              <a:buChar char="▶"/>
              <a:defRPr sz="2000"/>
            </a:lvl4pPr>
            <a:lvl5pPr marL="2057400" indent="-228600">
              <a:buClr>
                <a:srgbClr val="000000"/>
              </a:buClr>
              <a:buFont typeface="Helvetica" charset="0"/>
              <a:buChar char="⁃"/>
              <a:defRPr sz="2000"/>
            </a:lvl5pPr>
          </a:lstStyle>
          <a:p>
            <a:pPr lvl="0"/>
            <a:r>
              <a:rPr lang="en-US" dirty="0"/>
              <a:t>First level</a:t>
            </a:r>
          </a:p>
          <a:p>
            <a:pPr lvl="1"/>
            <a:r>
              <a:rPr lang="en-US" dirty="0"/>
              <a:t>Second level</a:t>
            </a:r>
          </a:p>
        </p:txBody>
      </p:sp>
      <p:sp>
        <p:nvSpPr>
          <p:cNvPr id="6" name="Footer">
            <a:extLst>
              <a:ext uri="{FF2B5EF4-FFF2-40B4-BE49-F238E27FC236}">
                <a16:creationId xmlns:a16="http://schemas.microsoft.com/office/drawing/2014/main" id="{E005D67D-4D08-46F8-8870-B7250D37EC4C}"/>
              </a:ext>
            </a:extLst>
          </p:cNvPr>
          <p:cNvSpPr txBox="1"/>
          <p:nvPr userDrawn="1"/>
        </p:nvSpPr>
        <p:spPr>
          <a:xfrm>
            <a:off x="3007866" y="6323299"/>
            <a:ext cx="8956009" cy="477054"/>
          </a:xfrm>
          <a:prstGeom prst="rect">
            <a:avLst/>
          </a:prstGeom>
          <a:noFill/>
          <a:effectLst/>
        </p:spPr>
        <p:txBody>
          <a:bodyPr wrap="square" lIns="0" t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4A78"/>
                </a:solidFill>
                <a:effectLst/>
                <a:uLnTx/>
                <a:uFillTx/>
                <a:latin typeface="arial" charset="0"/>
                <a:ea typeface="+mn-ea"/>
                <a:cs typeface="+mn-cs"/>
              </a:rPr>
              <a:t>© 2021 Cengage Learning, Inc. May not be scanned, copied or duplicated, or posted to a publicly accessible website, in whole or in part. </a:t>
            </a:r>
          </a:p>
        </p:txBody>
      </p:sp>
      <p:sp>
        <p:nvSpPr>
          <p:cNvPr id="4" name="Picture Placeholder 3">
            <a:extLst>
              <a:ext uri="{FF2B5EF4-FFF2-40B4-BE49-F238E27FC236}">
                <a16:creationId xmlns:a16="http://schemas.microsoft.com/office/drawing/2014/main" id="{E01D83B9-B161-4B33-8385-359CD82A515C}"/>
              </a:ext>
            </a:extLst>
          </p:cNvPr>
          <p:cNvSpPr>
            <a:spLocks noGrp="1"/>
          </p:cNvSpPr>
          <p:nvPr>
            <p:ph type="pic" sz="quarter" idx="18"/>
          </p:nvPr>
        </p:nvSpPr>
        <p:spPr>
          <a:xfrm>
            <a:off x="541564" y="2864716"/>
            <a:ext cx="10610850" cy="1128568"/>
          </a:xfrm>
        </p:spPr>
        <p:txBody>
          <a:bodyPr/>
          <a:lstStyle/>
          <a:p>
            <a:endParaRPr lang="en-US" dirty="0"/>
          </a:p>
        </p:txBody>
      </p:sp>
      <p:sp>
        <p:nvSpPr>
          <p:cNvPr id="7" name="Text Placeholder 11">
            <a:extLst>
              <a:ext uri="{FF2B5EF4-FFF2-40B4-BE49-F238E27FC236}">
                <a16:creationId xmlns:a16="http://schemas.microsoft.com/office/drawing/2014/main" id="{B0E77246-2A80-4DD5-87E2-41387EF5585C}"/>
              </a:ext>
            </a:extLst>
          </p:cNvPr>
          <p:cNvSpPr>
            <a:spLocks noGrp="1"/>
          </p:cNvSpPr>
          <p:nvPr>
            <p:ph type="body" sz="quarter" idx="19" hasCustomPrompt="1"/>
          </p:nvPr>
        </p:nvSpPr>
        <p:spPr>
          <a:xfrm>
            <a:off x="743572" y="4284518"/>
            <a:ext cx="10711543" cy="716973"/>
          </a:xfrm>
        </p:spPr>
        <p:txBody>
          <a:bodyPr>
            <a:normAutofit/>
          </a:bodyPr>
          <a:lstStyle>
            <a:lvl1pPr marL="342900" indent="-342900">
              <a:buClr>
                <a:srgbClr val="004A78"/>
              </a:buClr>
              <a:buFont typeface="Arial" charset="0"/>
              <a:buChar char="•"/>
              <a:defRPr sz="2400">
                <a:solidFill>
                  <a:srgbClr val="004A78"/>
                </a:solidFill>
              </a:defRPr>
            </a:lvl1pPr>
            <a:lvl2pPr marL="685800" marR="0" indent="-228600" algn="l" defTabSz="914400" rtl="0" eaLnBrk="1" fontAlgn="base" latinLnBrk="0" hangingPunct="1">
              <a:lnSpc>
                <a:spcPct val="90000"/>
              </a:lnSpc>
              <a:spcBef>
                <a:spcPts val="500"/>
              </a:spcBef>
              <a:spcAft>
                <a:spcPct val="0"/>
              </a:spcAft>
              <a:buClr>
                <a:srgbClr val="FF6300"/>
              </a:buClr>
              <a:buSzTx/>
              <a:buFont typeface="Arial" charset="0"/>
              <a:buChar char="•"/>
              <a:tabLst/>
              <a:defRPr sz="2000" baseline="0"/>
            </a:lvl2pPr>
            <a:lvl3pPr marL="1143000" indent="-228600">
              <a:buClr>
                <a:srgbClr val="000000"/>
              </a:buClr>
              <a:buFont typeface="Arial" charset="0"/>
              <a:buChar char="•"/>
              <a:defRPr sz="2000"/>
            </a:lvl3pPr>
            <a:lvl4pPr marL="1600200" indent="-228600">
              <a:buClr>
                <a:srgbClr val="000000"/>
              </a:buClr>
              <a:buSzPct val="50000"/>
              <a:buFont typeface="LucidaGrande" charset="0"/>
              <a:buChar char="▶"/>
              <a:defRPr sz="2000"/>
            </a:lvl4pPr>
            <a:lvl5pPr marL="2057400" indent="-228600">
              <a:buClr>
                <a:srgbClr val="000000"/>
              </a:buClr>
              <a:buFont typeface="Helvetica" charset="0"/>
              <a:buChar char="⁃"/>
              <a:defRPr sz="2000"/>
            </a:lvl5pPr>
          </a:lstStyle>
          <a:p>
            <a:pPr lvl="0"/>
            <a:r>
              <a:rPr lang="en-US" dirty="0"/>
              <a:t>First level</a:t>
            </a:r>
          </a:p>
          <a:p>
            <a:pPr lvl="1"/>
            <a:r>
              <a:rPr lang="en-US" dirty="0"/>
              <a:t>Second level</a:t>
            </a:r>
          </a:p>
        </p:txBody>
      </p:sp>
      <p:sp>
        <p:nvSpPr>
          <p:cNvPr id="5" name="Picture Placeholder 4">
            <a:extLst>
              <a:ext uri="{FF2B5EF4-FFF2-40B4-BE49-F238E27FC236}">
                <a16:creationId xmlns:a16="http://schemas.microsoft.com/office/drawing/2014/main" id="{FFD28303-55AB-4AB0-ADC7-029E0B6752A6}"/>
              </a:ext>
            </a:extLst>
          </p:cNvPr>
          <p:cNvSpPr>
            <a:spLocks noGrp="1"/>
          </p:cNvSpPr>
          <p:nvPr>
            <p:ph type="pic" sz="quarter" idx="20"/>
          </p:nvPr>
        </p:nvSpPr>
        <p:spPr>
          <a:xfrm>
            <a:off x="742950" y="5403850"/>
            <a:ext cx="10507663" cy="715963"/>
          </a:xfrm>
        </p:spPr>
        <p:txBody>
          <a:bodyPr/>
          <a:lstStyle/>
          <a:p>
            <a:endParaRPr lang="en-US" dirty="0"/>
          </a:p>
        </p:txBody>
      </p:sp>
    </p:spTree>
    <p:extLst>
      <p:ext uri="{BB962C8B-B14F-4D97-AF65-F5344CB8AC3E}">
        <p14:creationId xmlns:p14="http://schemas.microsoft.com/office/powerpoint/2010/main" val="17848842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and picture_1">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2" name="Text Placeholder 11"/>
          <p:cNvSpPr>
            <a:spLocks noGrp="1"/>
          </p:cNvSpPr>
          <p:nvPr>
            <p:ph type="body" sz="quarter" idx="17" hasCustomPrompt="1"/>
          </p:nvPr>
        </p:nvSpPr>
        <p:spPr>
          <a:xfrm>
            <a:off x="743576" y="1624232"/>
            <a:ext cx="10711543" cy="1790700"/>
          </a:xfrm>
        </p:spPr>
        <p:txBody>
          <a:bodyPr>
            <a:normAutofit/>
          </a:bodyPr>
          <a:lstStyle>
            <a:lvl1pPr marL="338138" indent="-338138">
              <a:buClr>
                <a:srgbClr val="004A78"/>
              </a:buClr>
              <a:buFont typeface="Arial" charset="0"/>
              <a:buChar char="•"/>
              <a:defRPr sz="2400">
                <a:solidFill>
                  <a:srgbClr val="004A78"/>
                </a:solidFill>
              </a:defRPr>
            </a:lvl1pPr>
            <a:lvl2pPr marL="685800" marR="0" indent="-228600" algn="l" defTabSz="914400" rtl="0" eaLnBrk="1" fontAlgn="base" latinLnBrk="0" hangingPunct="1">
              <a:lnSpc>
                <a:spcPct val="90000"/>
              </a:lnSpc>
              <a:spcBef>
                <a:spcPts val="500"/>
              </a:spcBef>
              <a:spcAft>
                <a:spcPct val="0"/>
              </a:spcAft>
              <a:buClr>
                <a:srgbClr val="FF6300"/>
              </a:buClr>
              <a:buSzTx/>
              <a:buFont typeface="Arial" charset="0"/>
              <a:buChar char="•"/>
              <a:tabLst/>
              <a:defRPr sz="2000" baseline="0"/>
            </a:lvl2pPr>
            <a:lvl3pPr marL="1143000" indent="-228600">
              <a:buClr>
                <a:srgbClr val="000000"/>
              </a:buClr>
              <a:buFont typeface="Arial" charset="0"/>
              <a:buChar char="•"/>
              <a:defRPr sz="2000"/>
            </a:lvl3pPr>
            <a:lvl4pPr marL="1600200" indent="-228600">
              <a:buClr>
                <a:srgbClr val="000000"/>
              </a:buClr>
              <a:buSzPct val="50000"/>
              <a:buFont typeface="LucidaGrande" charset="0"/>
              <a:buChar char="▶"/>
              <a:defRPr sz="2000"/>
            </a:lvl4pPr>
            <a:lvl5pPr marL="2057400" indent="-228600">
              <a:buClr>
                <a:srgbClr val="000000"/>
              </a:buClr>
              <a:buFont typeface="Helvetica" charset="0"/>
              <a:buChar char="⁃"/>
              <a:defRPr sz="200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a:extLst>
              <a:ext uri="{FF2B5EF4-FFF2-40B4-BE49-F238E27FC236}">
                <a16:creationId xmlns:a16="http://schemas.microsoft.com/office/drawing/2014/main" id="{E005D67D-4D08-46F8-8870-B7250D37EC4C}"/>
              </a:ext>
            </a:extLst>
          </p:cNvPr>
          <p:cNvSpPr txBox="1"/>
          <p:nvPr userDrawn="1"/>
        </p:nvSpPr>
        <p:spPr>
          <a:xfrm>
            <a:off x="3007866" y="6323299"/>
            <a:ext cx="8956009" cy="477054"/>
          </a:xfrm>
          <a:prstGeom prst="rect">
            <a:avLst/>
          </a:prstGeom>
          <a:noFill/>
          <a:effectLst/>
        </p:spPr>
        <p:txBody>
          <a:bodyPr wrap="square" lIns="0" t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4A78"/>
                </a:solidFill>
                <a:effectLst/>
                <a:uLnTx/>
                <a:uFillTx/>
                <a:latin typeface="arial" charset="0"/>
                <a:ea typeface="+mn-ea"/>
                <a:cs typeface="+mn-cs"/>
              </a:rPr>
              <a:t>© 2021 Cengage Learning, Inc. May not be scanned, copied or duplicated, or posted to a publicly accessible website, in whole or in part. </a:t>
            </a:r>
          </a:p>
        </p:txBody>
      </p:sp>
      <p:sp>
        <p:nvSpPr>
          <p:cNvPr id="7" name="Picture Placeholder 6">
            <a:extLst>
              <a:ext uri="{FF2B5EF4-FFF2-40B4-BE49-F238E27FC236}">
                <a16:creationId xmlns:a16="http://schemas.microsoft.com/office/drawing/2014/main" id="{C18670CE-AC6A-4F79-9911-DCDC8DA50940}"/>
              </a:ext>
            </a:extLst>
          </p:cNvPr>
          <p:cNvSpPr>
            <a:spLocks noGrp="1"/>
          </p:cNvSpPr>
          <p:nvPr>
            <p:ph type="pic" sz="quarter" idx="18"/>
          </p:nvPr>
        </p:nvSpPr>
        <p:spPr>
          <a:xfrm>
            <a:off x="742950" y="4073525"/>
            <a:ext cx="10712450" cy="2008188"/>
          </a:xfrm>
        </p:spPr>
        <p:txBody>
          <a:bodyPr/>
          <a:lstStyle/>
          <a:p>
            <a:endParaRPr lang="en-US" dirty="0"/>
          </a:p>
        </p:txBody>
      </p:sp>
    </p:spTree>
    <p:extLst>
      <p:ext uri="{BB962C8B-B14F-4D97-AF65-F5344CB8AC3E}">
        <p14:creationId xmlns:p14="http://schemas.microsoft.com/office/powerpoint/2010/main" val="21995308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Unit Slide">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stretch>
            <a:fillRect/>
          </a:stretch>
        </p:blipFill>
        <p:spPr>
          <a:xfrm>
            <a:off x="192" y="16"/>
            <a:ext cx="12191807" cy="6865874"/>
          </a:xfrm>
          <a:prstGeom prst="rect">
            <a:avLst/>
          </a:prstGeom>
        </p:spPr>
      </p:pic>
      <p:sp>
        <p:nvSpPr>
          <p:cNvPr id="6" name="Text Placeholder 5"/>
          <p:cNvSpPr>
            <a:spLocks noGrp="1"/>
          </p:cNvSpPr>
          <p:nvPr>
            <p:ph type="body" sz="quarter" idx="11" hasCustomPrompt="1"/>
          </p:nvPr>
        </p:nvSpPr>
        <p:spPr>
          <a:xfrm>
            <a:off x="1274574" y="2193424"/>
            <a:ext cx="9642852" cy="618014"/>
          </a:xfrm>
        </p:spPr>
        <p:txBody>
          <a:bodyPr anchor="b">
            <a:noAutofit/>
          </a:bodyPr>
          <a:lstStyle>
            <a:lvl1pPr marL="0" indent="0" algn="ctr">
              <a:buNone/>
              <a:defRPr sz="5000" b="0" i="0">
                <a:solidFill>
                  <a:schemeClr val="bg1"/>
                </a:solidFill>
                <a:latin typeface="Arial" charset="0"/>
                <a:ea typeface="Arial" charset="0"/>
                <a:cs typeface="Arial" charset="0"/>
              </a:defRPr>
            </a:lvl1pPr>
            <a:lvl2pPr marL="457200" indent="0" algn="ctr">
              <a:buNone/>
              <a:defRPr>
                <a:latin typeface="Summer Font" charset="0"/>
                <a:ea typeface="Summer Font" charset="0"/>
                <a:cs typeface="Summer Font" charset="0"/>
              </a:defRPr>
            </a:lvl2pPr>
            <a:lvl3pPr marL="914400" indent="0" algn="ctr">
              <a:buNone/>
              <a:defRPr>
                <a:latin typeface="Summer Font" charset="0"/>
                <a:ea typeface="Summer Font" charset="0"/>
                <a:cs typeface="Summer Font" charset="0"/>
              </a:defRPr>
            </a:lvl3pPr>
            <a:lvl4pPr marL="1371600" indent="0" algn="ctr">
              <a:buNone/>
              <a:defRPr>
                <a:latin typeface="Summer Font" charset="0"/>
                <a:ea typeface="Summer Font" charset="0"/>
                <a:cs typeface="Summer Font" charset="0"/>
              </a:defRPr>
            </a:lvl4pPr>
          </a:lstStyle>
          <a:p>
            <a:pPr lvl="0"/>
            <a:r>
              <a:rPr lang="en-US" dirty="0"/>
              <a:t>Unit 1</a:t>
            </a:r>
          </a:p>
        </p:txBody>
      </p:sp>
      <p:sp>
        <p:nvSpPr>
          <p:cNvPr id="2" name="Title 1"/>
          <p:cNvSpPr>
            <a:spLocks noGrp="1"/>
          </p:cNvSpPr>
          <p:nvPr>
            <p:ph type="title"/>
          </p:nvPr>
        </p:nvSpPr>
        <p:spPr>
          <a:xfrm>
            <a:off x="838200" y="3096122"/>
            <a:ext cx="10515600" cy="672105"/>
          </a:xfrm>
        </p:spPr>
        <p:txBody>
          <a:bodyPr/>
          <a:lstStyle>
            <a:lvl1pPr>
              <a:defRPr>
                <a:solidFill>
                  <a:schemeClr val="bg1"/>
                </a:solidFill>
              </a:defRPr>
            </a:lvl1pPr>
          </a:lstStyle>
          <a:p>
            <a:r>
              <a:rPr lang="en-US"/>
              <a:t>Click to edit Master title style</a:t>
            </a:r>
            <a:endParaRPr lang="en-US" dirty="0"/>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24861" y="6356350"/>
            <a:ext cx="1699425" cy="383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ooter Placeholder 4"/>
          <p:cNvSpPr>
            <a:spLocks noGrp="1"/>
          </p:cNvSpPr>
          <p:nvPr>
            <p:ph type="ftr" sz="quarter" idx="3"/>
          </p:nvPr>
        </p:nvSpPr>
        <p:spPr>
          <a:xfrm>
            <a:off x="2923890" y="6356350"/>
            <a:ext cx="8801669" cy="365125"/>
          </a:xfrm>
          <a:prstGeom prst="rect">
            <a:avLst/>
          </a:prstGeom>
        </p:spPr>
        <p:txBody>
          <a:bodyPr vert="horz" lIns="91440" tIns="45720" rIns="91440" bIns="45720" rtlCol="0" anchor="ctr"/>
          <a:lstStyle>
            <a:lvl1pPr algn="l" eaLnBrk="1" fontAlgn="auto" hangingPunct="1">
              <a:spcBef>
                <a:spcPts val="0"/>
              </a:spcBef>
              <a:spcAft>
                <a:spcPts val="0"/>
              </a:spcAft>
              <a:defRPr lang="en-US" sz="1400" b="0" i="0" u="none" strike="noStrike" baseline="0" smtClean="0">
                <a:solidFill>
                  <a:schemeClr val="bg1"/>
                </a:solidFill>
                <a:latin typeface="arial" charset="0"/>
              </a:defRPr>
            </a:lvl1pPr>
          </a:lstStyle>
          <a:p>
            <a:r>
              <a:rPr lang="en-US" dirty="0"/>
              <a:t>[Author Name], [Book Title], [#] Edition. © [Insert Year]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83817419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 content and 1 pictur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2" name="Text Placeholder 11"/>
          <p:cNvSpPr>
            <a:spLocks noGrp="1"/>
          </p:cNvSpPr>
          <p:nvPr>
            <p:ph type="body" sz="quarter" idx="17" hasCustomPrompt="1"/>
          </p:nvPr>
        </p:nvSpPr>
        <p:spPr>
          <a:xfrm>
            <a:off x="743576" y="1638300"/>
            <a:ext cx="10711543" cy="1077191"/>
          </a:xfrm>
        </p:spPr>
        <p:txBody>
          <a:bodyPr>
            <a:normAutofit/>
          </a:bodyPr>
          <a:lstStyle>
            <a:lvl1pPr marL="342900" indent="-342900">
              <a:buClr>
                <a:srgbClr val="004A78"/>
              </a:buClr>
              <a:buFont typeface="Arial" charset="0"/>
              <a:buChar char="•"/>
              <a:defRPr sz="2400">
                <a:solidFill>
                  <a:srgbClr val="004A78"/>
                </a:solidFill>
              </a:defRPr>
            </a:lvl1pPr>
            <a:lvl2pPr marL="685800" marR="0" indent="-228600" algn="l" defTabSz="914400" rtl="0" eaLnBrk="1" fontAlgn="base" latinLnBrk="0" hangingPunct="1">
              <a:lnSpc>
                <a:spcPct val="90000"/>
              </a:lnSpc>
              <a:spcBef>
                <a:spcPts val="500"/>
              </a:spcBef>
              <a:spcAft>
                <a:spcPct val="0"/>
              </a:spcAft>
              <a:buClr>
                <a:srgbClr val="FF6300"/>
              </a:buClr>
              <a:buSzTx/>
              <a:buFont typeface="Arial" charset="0"/>
              <a:buChar char="•"/>
              <a:tabLst/>
              <a:defRPr sz="2000" baseline="0"/>
            </a:lvl2pPr>
            <a:lvl3pPr marL="1143000" indent="-228600">
              <a:buClr>
                <a:srgbClr val="000000"/>
              </a:buClr>
              <a:buFont typeface="Arial" charset="0"/>
              <a:buChar char="•"/>
              <a:defRPr sz="2000"/>
            </a:lvl3pPr>
            <a:lvl4pPr marL="1600200" indent="-228600">
              <a:buClr>
                <a:srgbClr val="000000"/>
              </a:buClr>
              <a:buSzPct val="50000"/>
              <a:buFont typeface="LucidaGrande" charset="0"/>
              <a:buChar char="▶"/>
              <a:defRPr sz="2000"/>
            </a:lvl4pPr>
            <a:lvl5pPr marL="2057400" indent="-228600">
              <a:buClr>
                <a:srgbClr val="000000"/>
              </a:buClr>
              <a:buFont typeface="Helvetica" charset="0"/>
              <a:buChar char="⁃"/>
              <a:defRPr sz="2000"/>
            </a:lvl5pPr>
          </a:lstStyle>
          <a:p>
            <a:pPr lvl="0"/>
            <a:r>
              <a:rPr lang="en-US" dirty="0"/>
              <a:t>First level</a:t>
            </a:r>
          </a:p>
          <a:p>
            <a:pPr lvl="1"/>
            <a:r>
              <a:rPr lang="en-US" dirty="0"/>
              <a:t>Second level</a:t>
            </a:r>
          </a:p>
          <a:p>
            <a:pPr lvl="2"/>
            <a:r>
              <a:rPr lang="en-US" dirty="0"/>
              <a:t>Third level</a:t>
            </a:r>
          </a:p>
        </p:txBody>
      </p:sp>
      <p:sp>
        <p:nvSpPr>
          <p:cNvPr id="6" name="Footer">
            <a:extLst>
              <a:ext uri="{FF2B5EF4-FFF2-40B4-BE49-F238E27FC236}">
                <a16:creationId xmlns:a16="http://schemas.microsoft.com/office/drawing/2014/main" id="{E005D67D-4D08-46F8-8870-B7250D37EC4C}"/>
              </a:ext>
            </a:extLst>
          </p:cNvPr>
          <p:cNvSpPr txBox="1"/>
          <p:nvPr userDrawn="1"/>
        </p:nvSpPr>
        <p:spPr>
          <a:xfrm>
            <a:off x="3007866" y="6323299"/>
            <a:ext cx="8956009" cy="477054"/>
          </a:xfrm>
          <a:prstGeom prst="rect">
            <a:avLst/>
          </a:prstGeom>
          <a:noFill/>
          <a:effectLst/>
        </p:spPr>
        <p:txBody>
          <a:bodyPr wrap="square" lIns="0" t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4A78"/>
                </a:solidFill>
                <a:effectLst/>
                <a:uLnTx/>
                <a:uFillTx/>
                <a:latin typeface="arial" charset="0"/>
                <a:ea typeface="+mn-ea"/>
                <a:cs typeface="+mn-cs"/>
              </a:rPr>
              <a:t>© 2021 Cengage Learning, Inc. May not be scanned, copied or duplicated, or posted to a publicly accessible website, in whole or in part. </a:t>
            </a:r>
          </a:p>
        </p:txBody>
      </p:sp>
      <p:sp>
        <p:nvSpPr>
          <p:cNvPr id="4" name="Picture Placeholder 3">
            <a:extLst>
              <a:ext uri="{FF2B5EF4-FFF2-40B4-BE49-F238E27FC236}">
                <a16:creationId xmlns:a16="http://schemas.microsoft.com/office/drawing/2014/main" id="{C1DA8702-E284-4B52-B8D5-16F196EE94B5}"/>
              </a:ext>
            </a:extLst>
          </p:cNvPr>
          <p:cNvSpPr>
            <a:spLocks noGrp="1"/>
          </p:cNvSpPr>
          <p:nvPr>
            <p:ph type="pic" sz="quarter" idx="18"/>
          </p:nvPr>
        </p:nvSpPr>
        <p:spPr>
          <a:xfrm>
            <a:off x="742950" y="3089275"/>
            <a:ext cx="10712450" cy="1400175"/>
          </a:xfrm>
        </p:spPr>
        <p:txBody>
          <a:bodyPr/>
          <a:lstStyle/>
          <a:p>
            <a:endParaRPr lang="en-US" dirty="0"/>
          </a:p>
        </p:txBody>
      </p:sp>
      <p:sp>
        <p:nvSpPr>
          <p:cNvPr id="7" name="Text Placeholder 11">
            <a:extLst>
              <a:ext uri="{FF2B5EF4-FFF2-40B4-BE49-F238E27FC236}">
                <a16:creationId xmlns:a16="http://schemas.microsoft.com/office/drawing/2014/main" id="{FF62FDA1-BC80-43AB-A467-AD3C30C5EFB5}"/>
              </a:ext>
            </a:extLst>
          </p:cNvPr>
          <p:cNvSpPr>
            <a:spLocks noGrp="1"/>
          </p:cNvSpPr>
          <p:nvPr>
            <p:ph type="body" sz="quarter" idx="19" hasCustomPrompt="1"/>
          </p:nvPr>
        </p:nvSpPr>
        <p:spPr>
          <a:xfrm>
            <a:off x="743857" y="4681104"/>
            <a:ext cx="10711543" cy="1077191"/>
          </a:xfrm>
        </p:spPr>
        <p:txBody>
          <a:bodyPr>
            <a:normAutofit/>
          </a:bodyPr>
          <a:lstStyle>
            <a:lvl1pPr marL="342900" indent="-342900">
              <a:buClr>
                <a:srgbClr val="004A78"/>
              </a:buClr>
              <a:buFont typeface="Arial" charset="0"/>
              <a:buChar char="•"/>
              <a:defRPr sz="2400">
                <a:solidFill>
                  <a:srgbClr val="004A78"/>
                </a:solidFill>
              </a:defRPr>
            </a:lvl1pPr>
            <a:lvl2pPr marL="685800" marR="0" indent="-228600" algn="l" defTabSz="914400" rtl="0" eaLnBrk="1" fontAlgn="base" latinLnBrk="0" hangingPunct="1">
              <a:lnSpc>
                <a:spcPct val="90000"/>
              </a:lnSpc>
              <a:spcBef>
                <a:spcPts val="500"/>
              </a:spcBef>
              <a:spcAft>
                <a:spcPct val="0"/>
              </a:spcAft>
              <a:buClr>
                <a:srgbClr val="FF6300"/>
              </a:buClr>
              <a:buSzTx/>
              <a:buFont typeface="Arial" charset="0"/>
              <a:buChar char="•"/>
              <a:tabLst/>
              <a:defRPr sz="2000" baseline="0"/>
            </a:lvl2pPr>
            <a:lvl3pPr marL="1143000" indent="-228600">
              <a:buClr>
                <a:srgbClr val="000000"/>
              </a:buClr>
              <a:buFont typeface="Arial" charset="0"/>
              <a:buChar char="•"/>
              <a:defRPr sz="2000"/>
            </a:lvl3pPr>
            <a:lvl4pPr marL="1600200" indent="-228600">
              <a:buClr>
                <a:srgbClr val="000000"/>
              </a:buClr>
              <a:buSzPct val="50000"/>
              <a:buFont typeface="LucidaGrande" charset="0"/>
              <a:buChar char="▶"/>
              <a:defRPr sz="2000"/>
            </a:lvl4pPr>
            <a:lvl5pPr marL="2057400" indent="-228600">
              <a:buClr>
                <a:srgbClr val="000000"/>
              </a:buClr>
              <a:buFont typeface="Helvetica" charset="0"/>
              <a:buChar char="⁃"/>
              <a:defRPr sz="2000"/>
            </a:lvl5pPr>
          </a:lstStyle>
          <a:p>
            <a:pPr lvl="0"/>
            <a:r>
              <a:rPr lang="en-US" dirty="0"/>
              <a:t>First level</a:t>
            </a:r>
          </a:p>
          <a:p>
            <a:pPr lvl="1"/>
            <a:r>
              <a:rPr lang="en-US" dirty="0"/>
              <a:t>Second level</a:t>
            </a:r>
          </a:p>
          <a:p>
            <a:pPr lvl="2"/>
            <a:r>
              <a:rPr lang="en-US" dirty="0"/>
              <a:t>Third level</a:t>
            </a:r>
          </a:p>
        </p:txBody>
      </p:sp>
    </p:spTree>
    <p:extLst>
      <p:ext uri="{BB962C8B-B14F-4D97-AF65-F5344CB8AC3E}">
        <p14:creationId xmlns:p14="http://schemas.microsoft.com/office/powerpoint/2010/main" val="15563898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New-Content and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191233-33EA-482E-9ECC-2E89AFC45B52}"/>
              </a:ext>
            </a:extLst>
          </p:cNvPr>
          <p:cNvSpPr>
            <a:spLocks noGrp="1"/>
          </p:cNvSpPr>
          <p:nvPr>
            <p:ph type="title"/>
          </p:nvPr>
        </p:nvSpPr>
        <p:spPr/>
        <p:txBody>
          <a:bodyPr/>
          <a:lstStyle/>
          <a:p>
            <a:r>
              <a:rPr lang="en-US"/>
              <a:t>Click to edit Master title style</a:t>
            </a:r>
          </a:p>
        </p:txBody>
      </p:sp>
      <p:sp>
        <p:nvSpPr>
          <p:cNvPr id="5" name="Content Placeholder 4">
            <a:extLst>
              <a:ext uri="{FF2B5EF4-FFF2-40B4-BE49-F238E27FC236}">
                <a16:creationId xmlns:a16="http://schemas.microsoft.com/office/drawing/2014/main" id="{AF5B40FF-E35E-4ACC-897B-CC2ECB8AF411}"/>
              </a:ext>
            </a:extLst>
          </p:cNvPr>
          <p:cNvSpPr>
            <a:spLocks noGrp="1"/>
          </p:cNvSpPr>
          <p:nvPr>
            <p:ph sz="quarter" idx="11" hasCustomPrompt="1"/>
          </p:nvPr>
        </p:nvSpPr>
        <p:spPr>
          <a:xfrm>
            <a:off x="747514" y="1638300"/>
            <a:ext cx="10707624" cy="2590800"/>
          </a:xfrm>
        </p:spPr>
        <p:txBody>
          <a:bodyPr/>
          <a:lstStyle>
            <a:lvl1pPr marL="342900" indent="-342900">
              <a:buFont typeface="Arial" panose="020B0604020202020204" pitchFamily="34" charset="0"/>
              <a:buChar char="•"/>
              <a:defRPr sz="2400">
                <a:solidFill>
                  <a:srgbClr val="004A78"/>
                </a:solidFill>
              </a:defRPr>
            </a:lvl1pPr>
            <a:lvl2pPr>
              <a:buClr>
                <a:srgbClr val="FF6300"/>
              </a:buClr>
              <a:defRPr sz="2000"/>
            </a:lvl2pPr>
            <a:lvl3pPr>
              <a:buClr>
                <a:srgbClr val="000000"/>
              </a:buClr>
              <a:defRPr sz="2000"/>
            </a:lvl3pPr>
            <a:lvl4pPr>
              <a:defRPr sz="2000"/>
            </a:lvl4pPr>
            <a:lvl5pPr>
              <a:defRPr sz="2000"/>
            </a:lvl5pPr>
          </a:lstStyle>
          <a:p>
            <a:pPr lvl="0"/>
            <a:r>
              <a:rPr lang="en-US" dirty="0"/>
              <a:t>First level</a:t>
            </a:r>
          </a:p>
          <a:p>
            <a:pPr lvl="1"/>
            <a:r>
              <a:rPr lang="en-US" dirty="0"/>
              <a:t>Second level</a:t>
            </a:r>
          </a:p>
          <a:p>
            <a:pPr lvl="2"/>
            <a:r>
              <a:rPr lang="en-US" dirty="0"/>
              <a:t>Third level</a:t>
            </a:r>
          </a:p>
        </p:txBody>
      </p:sp>
      <p:sp>
        <p:nvSpPr>
          <p:cNvPr id="7" name="Picture Placeholder 6">
            <a:extLst>
              <a:ext uri="{FF2B5EF4-FFF2-40B4-BE49-F238E27FC236}">
                <a16:creationId xmlns:a16="http://schemas.microsoft.com/office/drawing/2014/main" id="{4AF84574-C99E-4DC3-9F1F-58D725F80BBD}"/>
              </a:ext>
            </a:extLst>
          </p:cNvPr>
          <p:cNvSpPr>
            <a:spLocks noGrp="1"/>
          </p:cNvSpPr>
          <p:nvPr>
            <p:ph type="pic" sz="quarter" idx="12"/>
          </p:nvPr>
        </p:nvSpPr>
        <p:spPr>
          <a:xfrm>
            <a:off x="838200" y="4405313"/>
            <a:ext cx="10515600" cy="1649412"/>
          </a:xfrm>
        </p:spPr>
        <p:txBody>
          <a:bodyPr/>
          <a:lstStyle/>
          <a:p>
            <a:endParaRPr lang="en-US" dirty="0"/>
          </a:p>
        </p:txBody>
      </p:sp>
      <p:sp>
        <p:nvSpPr>
          <p:cNvPr id="9" name="Footer">
            <a:extLst>
              <a:ext uri="{FF2B5EF4-FFF2-40B4-BE49-F238E27FC236}">
                <a16:creationId xmlns:a16="http://schemas.microsoft.com/office/drawing/2014/main" id="{27CB204E-FFC7-47A3-8F72-4F78718A08B0}"/>
              </a:ext>
            </a:extLst>
          </p:cNvPr>
          <p:cNvSpPr txBox="1"/>
          <p:nvPr userDrawn="1"/>
        </p:nvSpPr>
        <p:spPr>
          <a:xfrm>
            <a:off x="3007866" y="6323299"/>
            <a:ext cx="8956009" cy="477054"/>
          </a:xfrm>
          <a:prstGeom prst="rect">
            <a:avLst/>
          </a:prstGeom>
          <a:noFill/>
          <a:effectLst/>
        </p:spPr>
        <p:txBody>
          <a:bodyPr wrap="square" lIns="0" t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4A78"/>
                </a:solidFill>
                <a:effectLst/>
                <a:uLnTx/>
                <a:uFillTx/>
                <a:latin typeface="arial" charset="0"/>
                <a:ea typeface="+mn-ea"/>
                <a:cs typeface="+mn-cs"/>
              </a:rPr>
              <a:t>© 2021 Cengage Learning, Inc. May not be scanned, copied or duplicated, or posted to a publicly accessible website, in whole or in part. </a:t>
            </a:r>
          </a:p>
        </p:txBody>
      </p:sp>
    </p:spTree>
    <p:extLst>
      <p:ext uri="{BB962C8B-B14F-4D97-AF65-F5344CB8AC3E}">
        <p14:creationId xmlns:p14="http://schemas.microsoft.com/office/powerpoint/2010/main" val="26000456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410885-7A81-4CF2-9E75-A07892B8949E}"/>
              </a:ext>
            </a:extLst>
          </p:cNvPr>
          <p:cNvSpPr>
            <a:spLocks noGrp="1"/>
          </p:cNvSpPr>
          <p:nvPr>
            <p:ph type="title"/>
          </p:nvPr>
        </p:nvSpPr>
        <p:spPr/>
        <p:txBody>
          <a:bodyPr/>
          <a:lstStyle/>
          <a:p>
            <a:r>
              <a:rPr lang="en-US"/>
              <a:t>Click to edit Master title style</a:t>
            </a:r>
          </a:p>
        </p:txBody>
      </p:sp>
      <p:sp>
        <p:nvSpPr>
          <p:cNvPr id="5" name="Content Placeholder 4">
            <a:extLst>
              <a:ext uri="{FF2B5EF4-FFF2-40B4-BE49-F238E27FC236}">
                <a16:creationId xmlns:a16="http://schemas.microsoft.com/office/drawing/2014/main" id="{8F487E8A-2182-4CDF-A86C-A469C5730E40}"/>
              </a:ext>
            </a:extLst>
          </p:cNvPr>
          <p:cNvSpPr>
            <a:spLocks noGrp="1"/>
          </p:cNvSpPr>
          <p:nvPr>
            <p:ph sz="quarter" idx="11"/>
          </p:nvPr>
        </p:nvSpPr>
        <p:spPr>
          <a:xfrm>
            <a:off x="303213" y="1365149"/>
            <a:ext cx="2819400" cy="1035050"/>
          </a:xfrm>
        </p:spPr>
        <p:txBody>
          <a:bodyPr/>
          <a:lstStyle/>
          <a:p>
            <a:pPr lvl="0"/>
            <a:r>
              <a:rPr lang="en-US" dirty="0"/>
              <a:t>Click to edit Master text styles</a:t>
            </a:r>
          </a:p>
        </p:txBody>
      </p:sp>
      <p:sp>
        <p:nvSpPr>
          <p:cNvPr id="7" name="Content Placeholder 6">
            <a:extLst>
              <a:ext uri="{FF2B5EF4-FFF2-40B4-BE49-F238E27FC236}">
                <a16:creationId xmlns:a16="http://schemas.microsoft.com/office/drawing/2014/main" id="{558E2C1D-74F7-41BC-BC16-870A5CC68113}"/>
              </a:ext>
            </a:extLst>
          </p:cNvPr>
          <p:cNvSpPr>
            <a:spLocks noGrp="1"/>
          </p:cNvSpPr>
          <p:nvPr>
            <p:ph sz="quarter" idx="12"/>
          </p:nvPr>
        </p:nvSpPr>
        <p:spPr>
          <a:xfrm>
            <a:off x="2716213" y="1410734"/>
            <a:ext cx="2819400" cy="1035050"/>
          </a:xfrm>
        </p:spPr>
        <p:txBody>
          <a:bodyPr/>
          <a:lstStyle/>
          <a:p>
            <a:pPr lvl="0"/>
            <a:r>
              <a:rPr lang="en-US" dirty="0"/>
              <a:t>Click to edit Master text styles</a:t>
            </a:r>
          </a:p>
        </p:txBody>
      </p:sp>
      <p:sp>
        <p:nvSpPr>
          <p:cNvPr id="9" name="Content Placeholder 8">
            <a:extLst>
              <a:ext uri="{FF2B5EF4-FFF2-40B4-BE49-F238E27FC236}">
                <a16:creationId xmlns:a16="http://schemas.microsoft.com/office/drawing/2014/main" id="{2F5B6CC9-BD53-4D62-AFDE-13FB322F5261}"/>
              </a:ext>
            </a:extLst>
          </p:cNvPr>
          <p:cNvSpPr>
            <a:spLocks noGrp="1"/>
          </p:cNvSpPr>
          <p:nvPr>
            <p:ph sz="quarter" idx="13"/>
          </p:nvPr>
        </p:nvSpPr>
        <p:spPr>
          <a:xfrm>
            <a:off x="4692650" y="1554728"/>
            <a:ext cx="2678113" cy="103505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10">
            <a:extLst>
              <a:ext uri="{FF2B5EF4-FFF2-40B4-BE49-F238E27FC236}">
                <a16:creationId xmlns:a16="http://schemas.microsoft.com/office/drawing/2014/main" id="{3B6EF300-3721-4A73-8F4B-5BE41887FC6A}"/>
              </a:ext>
            </a:extLst>
          </p:cNvPr>
          <p:cNvSpPr>
            <a:spLocks noGrp="1"/>
          </p:cNvSpPr>
          <p:nvPr>
            <p:ph sz="quarter" idx="14"/>
          </p:nvPr>
        </p:nvSpPr>
        <p:spPr>
          <a:xfrm>
            <a:off x="6924847" y="1698777"/>
            <a:ext cx="2368550" cy="116681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2">
            <a:extLst>
              <a:ext uri="{FF2B5EF4-FFF2-40B4-BE49-F238E27FC236}">
                <a16:creationId xmlns:a16="http://schemas.microsoft.com/office/drawing/2014/main" id="{8FB48B15-4FB9-48D4-BA27-E0A6F3030580}"/>
              </a:ext>
            </a:extLst>
          </p:cNvPr>
          <p:cNvSpPr>
            <a:spLocks noGrp="1"/>
          </p:cNvSpPr>
          <p:nvPr>
            <p:ph sz="quarter" idx="15"/>
          </p:nvPr>
        </p:nvSpPr>
        <p:spPr>
          <a:xfrm>
            <a:off x="682624" y="2728119"/>
            <a:ext cx="2115659" cy="140176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14">
            <a:extLst>
              <a:ext uri="{FF2B5EF4-FFF2-40B4-BE49-F238E27FC236}">
                <a16:creationId xmlns:a16="http://schemas.microsoft.com/office/drawing/2014/main" id="{64F6C120-9D44-4A7B-961F-C822CE4E7B1E}"/>
              </a:ext>
            </a:extLst>
          </p:cNvPr>
          <p:cNvSpPr>
            <a:spLocks noGrp="1"/>
          </p:cNvSpPr>
          <p:nvPr>
            <p:ph sz="quarter" idx="16"/>
          </p:nvPr>
        </p:nvSpPr>
        <p:spPr>
          <a:xfrm>
            <a:off x="2259013" y="2995613"/>
            <a:ext cx="2368550" cy="116681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16">
            <a:extLst>
              <a:ext uri="{FF2B5EF4-FFF2-40B4-BE49-F238E27FC236}">
                <a16:creationId xmlns:a16="http://schemas.microsoft.com/office/drawing/2014/main" id="{A51C7030-61C7-4471-952F-68F3595FD201}"/>
              </a:ext>
            </a:extLst>
          </p:cNvPr>
          <p:cNvSpPr>
            <a:spLocks noGrp="1"/>
          </p:cNvSpPr>
          <p:nvPr>
            <p:ph sz="quarter" idx="17"/>
          </p:nvPr>
        </p:nvSpPr>
        <p:spPr>
          <a:xfrm>
            <a:off x="3503613" y="3230563"/>
            <a:ext cx="2368550" cy="122872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8">
            <a:extLst>
              <a:ext uri="{FF2B5EF4-FFF2-40B4-BE49-F238E27FC236}">
                <a16:creationId xmlns:a16="http://schemas.microsoft.com/office/drawing/2014/main" id="{B19279DE-32B4-42F8-B3A7-D887B0961601}"/>
              </a:ext>
            </a:extLst>
          </p:cNvPr>
          <p:cNvSpPr>
            <a:spLocks noGrp="1"/>
          </p:cNvSpPr>
          <p:nvPr>
            <p:ph sz="quarter" idx="18"/>
          </p:nvPr>
        </p:nvSpPr>
        <p:spPr>
          <a:xfrm>
            <a:off x="5133975" y="3424238"/>
            <a:ext cx="2236788" cy="11604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Content Placeholder 20">
            <a:extLst>
              <a:ext uri="{FF2B5EF4-FFF2-40B4-BE49-F238E27FC236}">
                <a16:creationId xmlns:a16="http://schemas.microsoft.com/office/drawing/2014/main" id="{C2475E27-EA99-4306-BD35-83F8EE367200}"/>
              </a:ext>
            </a:extLst>
          </p:cNvPr>
          <p:cNvSpPr>
            <a:spLocks noGrp="1"/>
          </p:cNvSpPr>
          <p:nvPr>
            <p:ph sz="quarter" idx="19"/>
          </p:nvPr>
        </p:nvSpPr>
        <p:spPr>
          <a:xfrm>
            <a:off x="6478588" y="3611563"/>
            <a:ext cx="2048467" cy="9731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Content Placeholder 22">
            <a:extLst>
              <a:ext uri="{FF2B5EF4-FFF2-40B4-BE49-F238E27FC236}">
                <a16:creationId xmlns:a16="http://schemas.microsoft.com/office/drawing/2014/main" id="{208E0A48-03D1-4129-97DC-C7BF5EDDF452}"/>
              </a:ext>
            </a:extLst>
          </p:cNvPr>
          <p:cNvSpPr>
            <a:spLocks noGrp="1"/>
          </p:cNvSpPr>
          <p:nvPr>
            <p:ph sz="quarter" idx="20"/>
          </p:nvPr>
        </p:nvSpPr>
        <p:spPr>
          <a:xfrm>
            <a:off x="8162925" y="3867150"/>
            <a:ext cx="1770062" cy="9667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4" name="Footer">
            <a:extLst>
              <a:ext uri="{FF2B5EF4-FFF2-40B4-BE49-F238E27FC236}">
                <a16:creationId xmlns:a16="http://schemas.microsoft.com/office/drawing/2014/main" id="{EF8015E8-F9FF-46C6-A26D-04D0BC084A3E}"/>
              </a:ext>
            </a:extLst>
          </p:cNvPr>
          <p:cNvSpPr txBox="1"/>
          <p:nvPr userDrawn="1"/>
        </p:nvSpPr>
        <p:spPr>
          <a:xfrm>
            <a:off x="3007866" y="6323299"/>
            <a:ext cx="8956009" cy="477054"/>
          </a:xfrm>
          <a:prstGeom prst="rect">
            <a:avLst/>
          </a:prstGeom>
          <a:noFill/>
          <a:effectLst/>
        </p:spPr>
        <p:txBody>
          <a:bodyPr wrap="square" lIns="0" t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4A78"/>
                </a:solidFill>
                <a:effectLst/>
                <a:uLnTx/>
                <a:uFillTx/>
                <a:latin typeface="arial" charset="0"/>
                <a:ea typeface="+mn-ea"/>
                <a:cs typeface="+mn-cs"/>
              </a:rPr>
              <a:t>© 2021 Cengage Learning, Inc. May not be scanned, copied or duplicated, or posted to a publicly accessible website, in whole or in part. </a:t>
            </a:r>
          </a:p>
        </p:txBody>
      </p:sp>
      <p:sp>
        <p:nvSpPr>
          <p:cNvPr id="26" name="Picture Placeholder 25">
            <a:extLst>
              <a:ext uri="{FF2B5EF4-FFF2-40B4-BE49-F238E27FC236}">
                <a16:creationId xmlns:a16="http://schemas.microsoft.com/office/drawing/2014/main" id="{AB01662F-E312-4F31-89CD-90F01BEC5432}"/>
              </a:ext>
            </a:extLst>
          </p:cNvPr>
          <p:cNvSpPr>
            <a:spLocks noGrp="1"/>
          </p:cNvSpPr>
          <p:nvPr>
            <p:ph type="pic" sz="quarter" idx="21"/>
          </p:nvPr>
        </p:nvSpPr>
        <p:spPr>
          <a:xfrm>
            <a:off x="165100" y="4340225"/>
            <a:ext cx="1222375" cy="715963"/>
          </a:xfrm>
        </p:spPr>
        <p:txBody>
          <a:bodyPr/>
          <a:lstStyle/>
          <a:p>
            <a:endParaRPr lang="en-US" dirty="0"/>
          </a:p>
        </p:txBody>
      </p:sp>
      <p:sp>
        <p:nvSpPr>
          <p:cNvPr id="28" name="Picture Placeholder 27">
            <a:extLst>
              <a:ext uri="{FF2B5EF4-FFF2-40B4-BE49-F238E27FC236}">
                <a16:creationId xmlns:a16="http://schemas.microsoft.com/office/drawing/2014/main" id="{388ADB41-7FD1-4CC4-8F02-AFC217C7C92D}"/>
              </a:ext>
            </a:extLst>
          </p:cNvPr>
          <p:cNvSpPr>
            <a:spLocks noGrp="1"/>
          </p:cNvSpPr>
          <p:nvPr>
            <p:ph type="pic" sz="quarter" idx="22"/>
          </p:nvPr>
        </p:nvSpPr>
        <p:spPr>
          <a:xfrm>
            <a:off x="561975" y="4681538"/>
            <a:ext cx="1420813" cy="966787"/>
          </a:xfrm>
        </p:spPr>
        <p:txBody>
          <a:bodyPr/>
          <a:lstStyle/>
          <a:p>
            <a:endParaRPr lang="en-US" dirty="0"/>
          </a:p>
        </p:txBody>
      </p:sp>
      <p:sp>
        <p:nvSpPr>
          <p:cNvPr id="30" name="Picture Placeholder 29">
            <a:extLst>
              <a:ext uri="{FF2B5EF4-FFF2-40B4-BE49-F238E27FC236}">
                <a16:creationId xmlns:a16="http://schemas.microsoft.com/office/drawing/2014/main" id="{1B6E9081-1C2F-47BF-87E4-DE6BA2CBCEB1}"/>
              </a:ext>
            </a:extLst>
          </p:cNvPr>
          <p:cNvSpPr>
            <a:spLocks noGrp="1"/>
          </p:cNvSpPr>
          <p:nvPr>
            <p:ph type="pic" sz="quarter" idx="23"/>
          </p:nvPr>
        </p:nvSpPr>
        <p:spPr>
          <a:xfrm>
            <a:off x="1046163" y="4932363"/>
            <a:ext cx="1333500" cy="1057275"/>
          </a:xfrm>
        </p:spPr>
        <p:txBody>
          <a:bodyPr/>
          <a:lstStyle/>
          <a:p>
            <a:endParaRPr lang="en-US" dirty="0"/>
          </a:p>
        </p:txBody>
      </p:sp>
      <p:sp>
        <p:nvSpPr>
          <p:cNvPr id="32" name="Picture Placeholder 31">
            <a:extLst>
              <a:ext uri="{FF2B5EF4-FFF2-40B4-BE49-F238E27FC236}">
                <a16:creationId xmlns:a16="http://schemas.microsoft.com/office/drawing/2014/main" id="{FFA03695-12B7-4F4B-878A-1F532123F3B0}"/>
              </a:ext>
            </a:extLst>
          </p:cNvPr>
          <p:cNvSpPr>
            <a:spLocks noGrp="1"/>
          </p:cNvSpPr>
          <p:nvPr>
            <p:ph type="pic" sz="quarter" idx="24"/>
          </p:nvPr>
        </p:nvSpPr>
        <p:spPr>
          <a:xfrm>
            <a:off x="1982788" y="5133975"/>
            <a:ext cx="1928812" cy="1063625"/>
          </a:xfrm>
        </p:spPr>
        <p:txBody>
          <a:bodyPr/>
          <a:lstStyle/>
          <a:p>
            <a:endParaRPr lang="en-US" dirty="0"/>
          </a:p>
        </p:txBody>
      </p:sp>
      <p:sp>
        <p:nvSpPr>
          <p:cNvPr id="34" name="Picture Placeholder 33">
            <a:extLst>
              <a:ext uri="{FF2B5EF4-FFF2-40B4-BE49-F238E27FC236}">
                <a16:creationId xmlns:a16="http://schemas.microsoft.com/office/drawing/2014/main" id="{F9EBACED-8BE3-4DF0-BCB0-23007EBD0C7F}"/>
              </a:ext>
            </a:extLst>
          </p:cNvPr>
          <p:cNvSpPr>
            <a:spLocks noGrp="1"/>
          </p:cNvSpPr>
          <p:nvPr>
            <p:ph type="pic" sz="quarter" idx="25"/>
          </p:nvPr>
        </p:nvSpPr>
        <p:spPr>
          <a:xfrm>
            <a:off x="3227388" y="5262563"/>
            <a:ext cx="1928812" cy="858837"/>
          </a:xfrm>
        </p:spPr>
        <p:txBody>
          <a:bodyPr/>
          <a:lstStyle/>
          <a:p>
            <a:endParaRPr lang="en-US" dirty="0"/>
          </a:p>
        </p:txBody>
      </p:sp>
      <p:sp>
        <p:nvSpPr>
          <p:cNvPr id="36" name="Picture Placeholder 35">
            <a:extLst>
              <a:ext uri="{FF2B5EF4-FFF2-40B4-BE49-F238E27FC236}">
                <a16:creationId xmlns:a16="http://schemas.microsoft.com/office/drawing/2014/main" id="{BBC5C85B-EEF5-4F70-99D6-CCF0A8718442}"/>
              </a:ext>
            </a:extLst>
          </p:cNvPr>
          <p:cNvSpPr>
            <a:spLocks noGrp="1"/>
          </p:cNvSpPr>
          <p:nvPr>
            <p:ph type="pic" sz="quarter" idx="26"/>
          </p:nvPr>
        </p:nvSpPr>
        <p:spPr>
          <a:xfrm>
            <a:off x="4848225" y="5383213"/>
            <a:ext cx="2047875" cy="866775"/>
          </a:xfrm>
        </p:spPr>
        <p:txBody>
          <a:bodyPr/>
          <a:lstStyle/>
          <a:p>
            <a:endParaRPr lang="en-US" dirty="0"/>
          </a:p>
        </p:txBody>
      </p:sp>
      <p:sp>
        <p:nvSpPr>
          <p:cNvPr id="38" name="Picture Placeholder 37">
            <a:extLst>
              <a:ext uri="{FF2B5EF4-FFF2-40B4-BE49-F238E27FC236}">
                <a16:creationId xmlns:a16="http://schemas.microsoft.com/office/drawing/2014/main" id="{48A496A4-B12A-47BA-9944-7B6CCD3F8696}"/>
              </a:ext>
            </a:extLst>
          </p:cNvPr>
          <p:cNvSpPr>
            <a:spLocks noGrp="1"/>
          </p:cNvSpPr>
          <p:nvPr>
            <p:ph type="pic" sz="quarter" idx="27"/>
          </p:nvPr>
        </p:nvSpPr>
        <p:spPr>
          <a:xfrm>
            <a:off x="6224588" y="5508625"/>
            <a:ext cx="2136775" cy="866775"/>
          </a:xfrm>
        </p:spPr>
        <p:txBody>
          <a:bodyPr/>
          <a:lstStyle/>
          <a:p>
            <a:endParaRPr lang="en-US" dirty="0"/>
          </a:p>
        </p:txBody>
      </p:sp>
      <p:sp>
        <p:nvSpPr>
          <p:cNvPr id="40" name="Picture Placeholder 39">
            <a:extLst>
              <a:ext uri="{FF2B5EF4-FFF2-40B4-BE49-F238E27FC236}">
                <a16:creationId xmlns:a16="http://schemas.microsoft.com/office/drawing/2014/main" id="{74DA7F4C-72A3-4197-9E0D-F297499C2AF8}"/>
              </a:ext>
            </a:extLst>
          </p:cNvPr>
          <p:cNvSpPr>
            <a:spLocks noGrp="1"/>
          </p:cNvSpPr>
          <p:nvPr>
            <p:ph type="pic" sz="quarter" idx="28"/>
          </p:nvPr>
        </p:nvSpPr>
        <p:spPr>
          <a:xfrm>
            <a:off x="7745413" y="5648325"/>
            <a:ext cx="2368550" cy="844550"/>
          </a:xfrm>
        </p:spPr>
        <p:txBody>
          <a:bodyPr/>
          <a:lstStyle/>
          <a:p>
            <a:endParaRPr lang="en-US" dirty="0"/>
          </a:p>
        </p:txBody>
      </p:sp>
      <p:sp>
        <p:nvSpPr>
          <p:cNvPr id="4" name="Content Placeholder 3">
            <a:extLst>
              <a:ext uri="{FF2B5EF4-FFF2-40B4-BE49-F238E27FC236}">
                <a16:creationId xmlns:a16="http://schemas.microsoft.com/office/drawing/2014/main" id="{12D62FDC-726B-45E0-9033-5A1DE9B3E048}"/>
              </a:ext>
            </a:extLst>
          </p:cNvPr>
          <p:cNvSpPr>
            <a:spLocks noGrp="1"/>
          </p:cNvSpPr>
          <p:nvPr>
            <p:ph sz="quarter" idx="29"/>
          </p:nvPr>
        </p:nvSpPr>
        <p:spPr>
          <a:xfrm>
            <a:off x="9621838" y="1411288"/>
            <a:ext cx="1390650" cy="1035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7">
            <a:extLst>
              <a:ext uri="{FF2B5EF4-FFF2-40B4-BE49-F238E27FC236}">
                <a16:creationId xmlns:a16="http://schemas.microsoft.com/office/drawing/2014/main" id="{DB9F11DB-3B6E-4688-AD4D-44DC30E9910D}"/>
              </a:ext>
            </a:extLst>
          </p:cNvPr>
          <p:cNvSpPr>
            <a:spLocks noGrp="1"/>
          </p:cNvSpPr>
          <p:nvPr>
            <p:ph sz="quarter" idx="30"/>
          </p:nvPr>
        </p:nvSpPr>
        <p:spPr>
          <a:xfrm>
            <a:off x="9805988" y="2255838"/>
            <a:ext cx="2082800" cy="10048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3673309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 content and Picture_new">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C3AF0E-550C-4A41-A6D4-61F652954C88}"/>
              </a:ext>
            </a:extLst>
          </p:cNvPr>
          <p:cNvSpPr>
            <a:spLocks noGrp="1"/>
          </p:cNvSpPr>
          <p:nvPr>
            <p:ph type="title"/>
          </p:nvPr>
        </p:nvSpPr>
        <p:spPr/>
        <p:txBody>
          <a:bodyPr/>
          <a:lstStyle/>
          <a:p>
            <a:r>
              <a:rPr lang="en-US" dirty="0"/>
              <a:t>Click to edit Master title style</a:t>
            </a:r>
          </a:p>
        </p:txBody>
      </p:sp>
      <p:sp>
        <p:nvSpPr>
          <p:cNvPr id="7" name="Picture Placeholder 6">
            <a:extLst>
              <a:ext uri="{FF2B5EF4-FFF2-40B4-BE49-F238E27FC236}">
                <a16:creationId xmlns:a16="http://schemas.microsoft.com/office/drawing/2014/main" id="{AD25A429-E5D7-45B6-9CA8-193F73B749EB}"/>
              </a:ext>
            </a:extLst>
          </p:cNvPr>
          <p:cNvSpPr>
            <a:spLocks noGrp="1"/>
          </p:cNvSpPr>
          <p:nvPr>
            <p:ph type="pic" sz="quarter" idx="12"/>
          </p:nvPr>
        </p:nvSpPr>
        <p:spPr>
          <a:xfrm>
            <a:off x="743576" y="3011174"/>
            <a:ext cx="10515600" cy="576263"/>
          </a:xfrm>
        </p:spPr>
        <p:txBody>
          <a:bodyPr/>
          <a:lstStyle/>
          <a:p>
            <a:endParaRPr lang="en-US" dirty="0"/>
          </a:p>
        </p:txBody>
      </p:sp>
      <p:sp>
        <p:nvSpPr>
          <p:cNvPr id="9" name="Content Placeholder 8">
            <a:extLst>
              <a:ext uri="{FF2B5EF4-FFF2-40B4-BE49-F238E27FC236}">
                <a16:creationId xmlns:a16="http://schemas.microsoft.com/office/drawing/2014/main" id="{3D742BB0-98D6-4243-9B31-9633F06EE659}"/>
              </a:ext>
            </a:extLst>
          </p:cNvPr>
          <p:cNvSpPr>
            <a:spLocks noGrp="1"/>
          </p:cNvSpPr>
          <p:nvPr>
            <p:ph sz="quarter" idx="13" hasCustomPrompt="1"/>
          </p:nvPr>
        </p:nvSpPr>
        <p:spPr>
          <a:xfrm>
            <a:off x="753140" y="3879354"/>
            <a:ext cx="10707624" cy="1340346"/>
          </a:xfrm>
        </p:spPr>
        <p:txBody>
          <a:bodyPr/>
          <a:lstStyle>
            <a:lvl1pPr marL="342900" indent="-342900">
              <a:buFont typeface="Arial" panose="020B0604020202020204" pitchFamily="34" charset="0"/>
              <a:buChar char="•"/>
              <a:defRPr sz="2400">
                <a:solidFill>
                  <a:srgbClr val="004A78"/>
                </a:solidFill>
              </a:defRPr>
            </a:lvl1pPr>
            <a:lvl2pPr>
              <a:buClr>
                <a:srgbClr val="FF6300"/>
              </a:buClr>
              <a:defRPr sz="2000"/>
            </a:lvl2pPr>
            <a:lvl3pPr>
              <a:buClr>
                <a:srgbClr val="000000"/>
              </a:buClr>
              <a:defRPr sz="2000"/>
            </a:lvl3pPr>
          </a:lstStyle>
          <a:p>
            <a:pPr lvl="0"/>
            <a:r>
              <a:rPr lang="en-US" dirty="0"/>
              <a:t>First level</a:t>
            </a:r>
          </a:p>
          <a:p>
            <a:pPr lvl="1"/>
            <a:r>
              <a:rPr lang="en-US" dirty="0"/>
              <a:t>Second level</a:t>
            </a:r>
          </a:p>
          <a:p>
            <a:pPr lvl="2"/>
            <a:r>
              <a:rPr lang="en-US" dirty="0"/>
              <a:t>Third level</a:t>
            </a:r>
          </a:p>
        </p:txBody>
      </p:sp>
      <p:sp>
        <p:nvSpPr>
          <p:cNvPr id="12" name="Footer">
            <a:extLst>
              <a:ext uri="{FF2B5EF4-FFF2-40B4-BE49-F238E27FC236}">
                <a16:creationId xmlns:a16="http://schemas.microsoft.com/office/drawing/2014/main" id="{C5FE13EC-F27C-42F3-B81F-9D315F57D465}"/>
              </a:ext>
            </a:extLst>
          </p:cNvPr>
          <p:cNvSpPr txBox="1"/>
          <p:nvPr userDrawn="1"/>
        </p:nvSpPr>
        <p:spPr>
          <a:xfrm>
            <a:off x="3007866" y="6323299"/>
            <a:ext cx="8956009" cy="477054"/>
          </a:xfrm>
          <a:prstGeom prst="rect">
            <a:avLst/>
          </a:prstGeom>
          <a:noFill/>
          <a:effectLst/>
        </p:spPr>
        <p:txBody>
          <a:bodyPr wrap="square" lIns="0" t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4A78"/>
                </a:solidFill>
                <a:effectLst/>
                <a:uLnTx/>
                <a:uFillTx/>
                <a:latin typeface="arial" charset="0"/>
                <a:ea typeface="+mn-ea"/>
                <a:cs typeface="+mn-cs"/>
              </a:rPr>
              <a:t>© 2021 Cengage Learning, Inc. May not be scanned, copied or duplicated, or posted to a publicly accessible website, in whole or in part. </a:t>
            </a:r>
          </a:p>
        </p:txBody>
      </p:sp>
      <p:sp>
        <p:nvSpPr>
          <p:cNvPr id="10" name="Text Placeholder 11">
            <a:extLst>
              <a:ext uri="{FF2B5EF4-FFF2-40B4-BE49-F238E27FC236}">
                <a16:creationId xmlns:a16="http://schemas.microsoft.com/office/drawing/2014/main" id="{18B6F3B7-9931-4DEF-AD50-1C49701348A8}"/>
              </a:ext>
            </a:extLst>
          </p:cNvPr>
          <p:cNvSpPr>
            <a:spLocks noGrp="1"/>
          </p:cNvSpPr>
          <p:nvPr>
            <p:ph type="body" sz="quarter" idx="17" hasCustomPrompt="1"/>
          </p:nvPr>
        </p:nvSpPr>
        <p:spPr>
          <a:xfrm>
            <a:off x="743576" y="1638300"/>
            <a:ext cx="10711543" cy="1039394"/>
          </a:xfrm>
        </p:spPr>
        <p:txBody>
          <a:bodyPr>
            <a:normAutofit/>
          </a:bodyPr>
          <a:lstStyle>
            <a:lvl1pPr marL="346075" indent="-346075">
              <a:buClr>
                <a:srgbClr val="004A78"/>
              </a:buClr>
              <a:buFont typeface="Arial" charset="0"/>
              <a:buChar char="•"/>
              <a:defRPr sz="2400">
                <a:solidFill>
                  <a:srgbClr val="004A78"/>
                </a:solidFill>
              </a:defRPr>
            </a:lvl1pPr>
            <a:lvl2pPr marL="685800" marR="0" indent="-228600" algn="l" defTabSz="914400" rtl="0" eaLnBrk="1" fontAlgn="base" latinLnBrk="0" hangingPunct="1">
              <a:lnSpc>
                <a:spcPct val="90000"/>
              </a:lnSpc>
              <a:spcBef>
                <a:spcPts val="500"/>
              </a:spcBef>
              <a:spcAft>
                <a:spcPct val="0"/>
              </a:spcAft>
              <a:buClr>
                <a:srgbClr val="FF6300"/>
              </a:buClr>
              <a:buSzTx/>
              <a:buFont typeface="Arial" charset="0"/>
              <a:buChar char="•"/>
              <a:tabLst/>
              <a:defRPr sz="2000" baseline="0"/>
            </a:lvl2pPr>
            <a:lvl3pPr marL="1143000" indent="-228600">
              <a:buClr>
                <a:srgbClr val="000000"/>
              </a:buClr>
              <a:buFont typeface="Arial" charset="0"/>
              <a:buChar char="•"/>
              <a:defRPr sz="2000"/>
            </a:lvl3pPr>
            <a:lvl4pPr marL="1371600" indent="0">
              <a:buClr>
                <a:srgbClr val="000000"/>
              </a:buClr>
              <a:buSzPct val="50000"/>
              <a:buFont typeface="LucidaGrande" charset="0"/>
              <a:buNone/>
              <a:defRPr sz="2000"/>
            </a:lvl4pPr>
            <a:lvl5pPr marL="2057400" indent="-228600">
              <a:buClr>
                <a:srgbClr val="000000"/>
              </a:buClr>
              <a:buFont typeface="Helvetica" charset="0"/>
              <a:buChar char="⁃"/>
              <a:defRPr sz="2000"/>
            </a:lvl5pPr>
          </a:lstStyle>
          <a:p>
            <a:pPr lvl="0"/>
            <a:r>
              <a:rPr lang="en-US" dirty="0"/>
              <a:t>First level</a:t>
            </a:r>
          </a:p>
          <a:p>
            <a:pPr lvl="1"/>
            <a:r>
              <a:rPr lang="en-US" dirty="0"/>
              <a:t>Second level</a:t>
            </a:r>
          </a:p>
          <a:p>
            <a:pPr lvl="2"/>
            <a:r>
              <a:rPr lang="en-US" dirty="0"/>
              <a:t>Third level</a:t>
            </a:r>
          </a:p>
          <a:p>
            <a:pPr lvl="3"/>
            <a:endParaRPr lang="en-US" dirty="0"/>
          </a:p>
        </p:txBody>
      </p:sp>
    </p:spTree>
    <p:extLst>
      <p:ext uri="{BB962C8B-B14F-4D97-AF65-F5344CB8AC3E}">
        <p14:creationId xmlns:p14="http://schemas.microsoft.com/office/powerpoint/2010/main" val="388471444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2 content and Picture_new">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C3AF0E-550C-4A41-A6D4-61F652954C88}"/>
              </a:ext>
            </a:extLst>
          </p:cNvPr>
          <p:cNvSpPr>
            <a:spLocks noGrp="1"/>
          </p:cNvSpPr>
          <p:nvPr>
            <p:ph type="title"/>
          </p:nvPr>
        </p:nvSpPr>
        <p:spPr/>
        <p:txBody>
          <a:bodyPr/>
          <a:lstStyle/>
          <a:p>
            <a:r>
              <a:rPr lang="en-US" dirty="0"/>
              <a:t>Click to edit Master title style</a:t>
            </a:r>
          </a:p>
        </p:txBody>
      </p:sp>
      <p:sp>
        <p:nvSpPr>
          <p:cNvPr id="7" name="Picture Placeholder 6">
            <a:extLst>
              <a:ext uri="{FF2B5EF4-FFF2-40B4-BE49-F238E27FC236}">
                <a16:creationId xmlns:a16="http://schemas.microsoft.com/office/drawing/2014/main" id="{AD25A429-E5D7-45B6-9CA8-193F73B749EB}"/>
              </a:ext>
            </a:extLst>
          </p:cNvPr>
          <p:cNvSpPr>
            <a:spLocks noGrp="1"/>
          </p:cNvSpPr>
          <p:nvPr>
            <p:ph type="pic" sz="quarter" idx="12"/>
          </p:nvPr>
        </p:nvSpPr>
        <p:spPr>
          <a:xfrm>
            <a:off x="743576" y="3011174"/>
            <a:ext cx="10515600" cy="576263"/>
          </a:xfrm>
        </p:spPr>
        <p:txBody>
          <a:bodyPr/>
          <a:lstStyle/>
          <a:p>
            <a:endParaRPr lang="en-US" dirty="0"/>
          </a:p>
        </p:txBody>
      </p:sp>
      <p:sp>
        <p:nvSpPr>
          <p:cNvPr id="9" name="Content Placeholder 8">
            <a:extLst>
              <a:ext uri="{FF2B5EF4-FFF2-40B4-BE49-F238E27FC236}">
                <a16:creationId xmlns:a16="http://schemas.microsoft.com/office/drawing/2014/main" id="{3D742BB0-98D6-4243-9B31-9633F06EE659}"/>
              </a:ext>
            </a:extLst>
          </p:cNvPr>
          <p:cNvSpPr>
            <a:spLocks noGrp="1"/>
          </p:cNvSpPr>
          <p:nvPr>
            <p:ph sz="quarter" idx="13" hasCustomPrompt="1"/>
          </p:nvPr>
        </p:nvSpPr>
        <p:spPr>
          <a:xfrm>
            <a:off x="753140" y="3879354"/>
            <a:ext cx="10707624" cy="1340346"/>
          </a:xfrm>
        </p:spPr>
        <p:txBody>
          <a:bodyPr/>
          <a:lstStyle>
            <a:lvl1pPr marL="342900" indent="-342900">
              <a:buFont typeface="Arial" panose="020B0604020202020204" pitchFamily="34" charset="0"/>
              <a:buChar char="•"/>
              <a:defRPr sz="2400">
                <a:solidFill>
                  <a:srgbClr val="004A78"/>
                </a:solidFill>
              </a:defRPr>
            </a:lvl1pPr>
            <a:lvl2pPr>
              <a:buClr>
                <a:srgbClr val="FF6300"/>
              </a:buClr>
              <a:defRPr sz="2000"/>
            </a:lvl2pPr>
            <a:lvl3pPr>
              <a:buClr>
                <a:srgbClr val="000000"/>
              </a:buClr>
              <a:defRPr sz="2000"/>
            </a:lvl3pPr>
          </a:lstStyle>
          <a:p>
            <a:pPr lvl="0"/>
            <a:r>
              <a:rPr lang="en-US" dirty="0"/>
              <a:t>First level</a:t>
            </a:r>
          </a:p>
          <a:p>
            <a:pPr lvl="1"/>
            <a:r>
              <a:rPr lang="en-US" dirty="0"/>
              <a:t>Second level</a:t>
            </a:r>
          </a:p>
          <a:p>
            <a:pPr lvl="2"/>
            <a:r>
              <a:rPr lang="en-US" dirty="0"/>
              <a:t>Third level</a:t>
            </a:r>
          </a:p>
        </p:txBody>
      </p:sp>
      <p:sp>
        <p:nvSpPr>
          <p:cNvPr id="12" name="Footer">
            <a:extLst>
              <a:ext uri="{FF2B5EF4-FFF2-40B4-BE49-F238E27FC236}">
                <a16:creationId xmlns:a16="http://schemas.microsoft.com/office/drawing/2014/main" id="{C5FE13EC-F27C-42F3-B81F-9D315F57D465}"/>
              </a:ext>
            </a:extLst>
          </p:cNvPr>
          <p:cNvSpPr txBox="1"/>
          <p:nvPr userDrawn="1"/>
        </p:nvSpPr>
        <p:spPr>
          <a:xfrm>
            <a:off x="3007866" y="6323299"/>
            <a:ext cx="8956009" cy="477054"/>
          </a:xfrm>
          <a:prstGeom prst="rect">
            <a:avLst/>
          </a:prstGeom>
          <a:noFill/>
          <a:effectLst/>
        </p:spPr>
        <p:txBody>
          <a:bodyPr wrap="square" lIns="0" t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4A78"/>
                </a:solidFill>
                <a:effectLst/>
                <a:uLnTx/>
                <a:uFillTx/>
                <a:latin typeface="arial" charset="0"/>
                <a:ea typeface="+mn-ea"/>
                <a:cs typeface="+mn-cs"/>
              </a:rPr>
              <a:t>© 2021 Cengage Learning, Inc. May not be scanned, copied or duplicated, or posted to a publicly accessible website, in whole or in part. </a:t>
            </a:r>
          </a:p>
        </p:txBody>
      </p:sp>
      <p:sp>
        <p:nvSpPr>
          <p:cNvPr id="10" name="Text Placeholder 11">
            <a:extLst>
              <a:ext uri="{FF2B5EF4-FFF2-40B4-BE49-F238E27FC236}">
                <a16:creationId xmlns:a16="http://schemas.microsoft.com/office/drawing/2014/main" id="{18B6F3B7-9931-4DEF-AD50-1C49701348A8}"/>
              </a:ext>
            </a:extLst>
          </p:cNvPr>
          <p:cNvSpPr>
            <a:spLocks noGrp="1"/>
          </p:cNvSpPr>
          <p:nvPr>
            <p:ph type="body" sz="quarter" idx="17" hasCustomPrompt="1"/>
          </p:nvPr>
        </p:nvSpPr>
        <p:spPr>
          <a:xfrm>
            <a:off x="743576" y="1638300"/>
            <a:ext cx="10711543" cy="1039394"/>
          </a:xfrm>
        </p:spPr>
        <p:txBody>
          <a:bodyPr>
            <a:normAutofit/>
          </a:bodyPr>
          <a:lstStyle>
            <a:lvl1pPr marL="346075" indent="-346075">
              <a:buClr>
                <a:srgbClr val="004A78"/>
              </a:buClr>
              <a:buFont typeface="Arial" charset="0"/>
              <a:buChar char="•"/>
              <a:defRPr sz="2400">
                <a:solidFill>
                  <a:srgbClr val="004A78"/>
                </a:solidFill>
              </a:defRPr>
            </a:lvl1pPr>
            <a:lvl2pPr marL="685800" marR="0" indent="-228600" algn="l" defTabSz="914400" rtl="0" eaLnBrk="1" fontAlgn="base" latinLnBrk="0" hangingPunct="1">
              <a:lnSpc>
                <a:spcPct val="90000"/>
              </a:lnSpc>
              <a:spcBef>
                <a:spcPts val="500"/>
              </a:spcBef>
              <a:spcAft>
                <a:spcPct val="0"/>
              </a:spcAft>
              <a:buClr>
                <a:srgbClr val="FF6300"/>
              </a:buClr>
              <a:buSzTx/>
              <a:buFont typeface="Arial" charset="0"/>
              <a:buChar char="•"/>
              <a:tabLst/>
              <a:defRPr sz="2000" baseline="0"/>
            </a:lvl2pPr>
            <a:lvl3pPr marL="1143000" indent="-228600">
              <a:buClr>
                <a:srgbClr val="000000"/>
              </a:buClr>
              <a:buFont typeface="Arial" charset="0"/>
              <a:buChar char="•"/>
              <a:defRPr sz="2000"/>
            </a:lvl3pPr>
            <a:lvl4pPr marL="1371600" indent="0">
              <a:buClr>
                <a:srgbClr val="000000"/>
              </a:buClr>
              <a:buSzPct val="50000"/>
              <a:buFont typeface="LucidaGrande" charset="0"/>
              <a:buNone/>
              <a:defRPr sz="2000"/>
            </a:lvl4pPr>
            <a:lvl5pPr marL="2057400" indent="-228600">
              <a:buClr>
                <a:srgbClr val="000000"/>
              </a:buClr>
              <a:buFont typeface="Helvetica" charset="0"/>
              <a:buChar char="⁃"/>
              <a:defRPr sz="2000"/>
            </a:lvl5pPr>
          </a:lstStyle>
          <a:p>
            <a:pPr lvl="0"/>
            <a:r>
              <a:rPr lang="en-US" dirty="0"/>
              <a:t>First level</a:t>
            </a:r>
          </a:p>
          <a:p>
            <a:pPr lvl="1"/>
            <a:r>
              <a:rPr lang="en-US" dirty="0"/>
              <a:t>Second level</a:t>
            </a:r>
          </a:p>
          <a:p>
            <a:pPr lvl="2"/>
            <a:r>
              <a:rPr lang="en-US" dirty="0"/>
              <a:t>Third level</a:t>
            </a:r>
          </a:p>
          <a:p>
            <a:pPr lvl="3"/>
            <a:endParaRPr lang="en-US" dirty="0"/>
          </a:p>
        </p:txBody>
      </p:sp>
      <p:sp>
        <p:nvSpPr>
          <p:cNvPr id="4" name="Picture Placeholder 3">
            <a:extLst>
              <a:ext uri="{FF2B5EF4-FFF2-40B4-BE49-F238E27FC236}">
                <a16:creationId xmlns:a16="http://schemas.microsoft.com/office/drawing/2014/main" id="{159B0089-4331-47D6-84AB-3E9FDD553787}"/>
              </a:ext>
            </a:extLst>
          </p:cNvPr>
          <p:cNvSpPr>
            <a:spLocks noGrp="1"/>
          </p:cNvSpPr>
          <p:nvPr>
            <p:ph type="pic" sz="quarter" idx="18"/>
          </p:nvPr>
        </p:nvSpPr>
        <p:spPr>
          <a:xfrm>
            <a:off x="838200" y="5332413"/>
            <a:ext cx="10617200" cy="836612"/>
          </a:xfrm>
        </p:spPr>
        <p:txBody>
          <a:bodyPr/>
          <a:lstStyle/>
          <a:p>
            <a:endParaRPr lang="en-US" dirty="0"/>
          </a:p>
        </p:txBody>
      </p:sp>
    </p:spTree>
    <p:extLst>
      <p:ext uri="{BB962C8B-B14F-4D97-AF65-F5344CB8AC3E}">
        <p14:creationId xmlns:p14="http://schemas.microsoft.com/office/powerpoint/2010/main" val="7046912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422AA9-592A-4C2F-9AE4-A49711FD0A4E}"/>
              </a:ext>
            </a:extLst>
          </p:cNvPr>
          <p:cNvSpPr>
            <a:spLocks noGrp="1"/>
          </p:cNvSpPr>
          <p:nvPr>
            <p:ph type="title"/>
          </p:nvPr>
        </p:nvSpPr>
        <p:spPr/>
        <p:txBody>
          <a:bodyPr/>
          <a:lstStyle/>
          <a:p>
            <a:r>
              <a:rPr lang="en-US"/>
              <a:t>Click to edit Master title style</a:t>
            </a:r>
          </a:p>
        </p:txBody>
      </p:sp>
      <p:sp>
        <p:nvSpPr>
          <p:cNvPr id="4" name="Footer">
            <a:extLst>
              <a:ext uri="{FF2B5EF4-FFF2-40B4-BE49-F238E27FC236}">
                <a16:creationId xmlns:a16="http://schemas.microsoft.com/office/drawing/2014/main" id="{F5C38C5D-2012-4C6D-B822-8316A00AA526}"/>
              </a:ext>
            </a:extLst>
          </p:cNvPr>
          <p:cNvSpPr txBox="1"/>
          <p:nvPr userDrawn="1"/>
        </p:nvSpPr>
        <p:spPr>
          <a:xfrm>
            <a:off x="3007866" y="6323299"/>
            <a:ext cx="8956009" cy="477054"/>
          </a:xfrm>
          <a:prstGeom prst="rect">
            <a:avLst/>
          </a:prstGeom>
          <a:noFill/>
          <a:effectLst/>
        </p:spPr>
        <p:txBody>
          <a:bodyPr wrap="square" lIns="0" t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4A78"/>
                </a:solidFill>
                <a:effectLst/>
                <a:uLnTx/>
                <a:uFillTx/>
                <a:latin typeface="arial" charset="0"/>
                <a:ea typeface="+mn-ea"/>
                <a:cs typeface="+mn-cs"/>
              </a:rPr>
              <a:t>© 2021 Cengage Learning, Inc. May not be scanned, copied or duplicated, or posted to a publicly accessible website, in whole or in part. </a:t>
            </a:r>
          </a:p>
        </p:txBody>
      </p:sp>
      <p:sp>
        <p:nvSpPr>
          <p:cNvPr id="6" name="Content Placeholder 5">
            <a:extLst>
              <a:ext uri="{FF2B5EF4-FFF2-40B4-BE49-F238E27FC236}">
                <a16:creationId xmlns:a16="http://schemas.microsoft.com/office/drawing/2014/main" id="{D0122E7E-A1CD-4E3E-9364-ECF44DC89815}"/>
              </a:ext>
            </a:extLst>
          </p:cNvPr>
          <p:cNvSpPr>
            <a:spLocks noGrp="1"/>
          </p:cNvSpPr>
          <p:nvPr>
            <p:ph sz="quarter" idx="10" hasCustomPrompt="1"/>
          </p:nvPr>
        </p:nvSpPr>
        <p:spPr>
          <a:xfrm>
            <a:off x="1200150" y="1476375"/>
            <a:ext cx="3008313" cy="1189038"/>
          </a:xfrm>
        </p:spPr>
        <p:txBody>
          <a:bodyPr/>
          <a:lstStyle>
            <a:lvl1pPr>
              <a:defRPr/>
            </a:lvl1pPr>
          </a:lstStyle>
          <a:p>
            <a:pPr lvl="0"/>
            <a:r>
              <a:rPr lang="en-US" dirty="0"/>
              <a:t>ABC</a:t>
            </a:r>
          </a:p>
        </p:txBody>
      </p:sp>
      <p:sp>
        <p:nvSpPr>
          <p:cNvPr id="8" name="Content Placeholder 7">
            <a:extLst>
              <a:ext uri="{FF2B5EF4-FFF2-40B4-BE49-F238E27FC236}">
                <a16:creationId xmlns:a16="http://schemas.microsoft.com/office/drawing/2014/main" id="{9D82B431-4772-48B4-9766-B302ACD92DBA}"/>
              </a:ext>
            </a:extLst>
          </p:cNvPr>
          <p:cNvSpPr>
            <a:spLocks noGrp="1"/>
          </p:cNvSpPr>
          <p:nvPr>
            <p:ph sz="quarter" idx="11" hasCustomPrompt="1"/>
          </p:nvPr>
        </p:nvSpPr>
        <p:spPr>
          <a:xfrm>
            <a:off x="3095625" y="1697689"/>
            <a:ext cx="3162300" cy="1150937"/>
          </a:xfrm>
        </p:spPr>
        <p:txBody>
          <a:bodyPr/>
          <a:lstStyle>
            <a:lvl1pPr>
              <a:defRPr/>
            </a:lvl1pPr>
          </a:lstStyle>
          <a:p>
            <a:pPr lvl="0"/>
            <a:r>
              <a:rPr lang="en-US" dirty="0"/>
              <a:t>ABC</a:t>
            </a:r>
          </a:p>
        </p:txBody>
      </p:sp>
      <p:sp>
        <p:nvSpPr>
          <p:cNvPr id="10" name="Content Placeholder 9">
            <a:extLst>
              <a:ext uri="{FF2B5EF4-FFF2-40B4-BE49-F238E27FC236}">
                <a16:creationId xmlns:a16="http://schemas.microsoft.com/office/drawing/2014/main" id="{496A5FF4-8D84-47FC-95C0-4B2F1903B398}"/>
              </a:ext>
            </a:extLst>
          </p:cNvPr>
          <p:cNvSpPr>
            <a:spLocks noGrp="1"/>
          </p:cNvSpPr>
          <p:nvPr>
            <p:ph sz="quarter" idx="12" hasCustomPrompt="1"/>
          </p:nvPr>
        </p:nvSpPr>
        <p:spPr>
          <a:xfrm>
            <a:off x="5279231" y="1977231"/>
            <a:ext cx="2335213" cy="865188"/>
          </a:xfrm>
        </p:spPr>
        <p:txBody>
          <a:bodyPr/>
          <a:lstStyle>
            <a:lvl1pPr>
              <a:defRPr/>
            </a:lvl1pPr>
          </a:lstStyle>
          <a:p>
            <a:pPr lvl="0"/>
            <a:r>
              <a:rPr lang="en-US" dirty="0"/>
              <a:t>ABC</a:t>
            </a:r>
          </a:p>
        </p:txBody>
      </p:sp>
      <p:sp>
        <p:nvSpPr>
          <p:cNvPr id="12" name="Content Placeholder 11">
            <a:extLst>
              <a:ext uri="{FF2B5EF4-FFF2-40B4-BE49-F238E27FC236}">
                <a16:creationId xmlns:a16="http://schemas.microsoft.com/office/drawing/2014/main" id="{20894798-594F-4949-965B-031A21F60FA4}"/>
              </a:ext>
            </a:extLst>
          </p:cNvPr>
          <p:cNvSpPr>
            <a:spLocks noGrp="1"/>
          </p:cNvSpPr>
          <p:nvPr>
            <p:ph sz="quarter" idx="13" hasCustomPrompt="1"/>
          </p:nvPr>
        </p:nvSpPr>
        <p:spPr>
          <a:xfrm>
            <a:off x="6881814" y="2177695"/>
            <a:ext cx="2533650" cy="1001713"/>
          </a:xfrm>
        </p:spPr>
        <p:txBody>
          <a:bodyPr/>
          <a:lstStyle>
            <a:lvl1pPr>
              <a:defRPr/>
            </a:lvl1pPr>
          </a:lstStyle>
          <a:p>
            <a:pPr lvl="0"/>
            <a:r>
              <a:rPr lang="en-US" dirty="0"/>
              <a:t>ABC</a:t>
            </a:r>
          </a:p>
        </p:txBody>
      </p:sp>
      <p:sp>
        <p:nvSpPr>
          <p:cNvPr id="14" name="Content Placeholder 13">
            <a:extLst>
              <a:ext uri="{FF2B5EF4-FFF2-40B4-BE49-F238E27FC236}">
                <a16:creationId xmlns:a16="http://schemas.microsoft.com/office/drawing/2014/main" id="{CE2CA1B8-5279-432E-8C22-BA9253B57B22}"/>
              </a:ext>
            </a:extLst>
          </p:cNvPr>
          <p:cNvSpPr>
            <a:spLocks noGrp="1"/>
          </p:cNvSpPr>
          <p:nvPr>
            <p:ph sz="quarter" idx="14" hasCustomPrompt="1"/>
          </p:nvPr>
        </p:nvSpPr>
        <p:spPr>
          <a:xfrm>
            <a:off x="9224168" y="3329278"/>
            <a:ext cx="2427287" cy="1411287"/>
          </a:xfrm>
        </p:spPr>
        <p:txBody>
          <a:bodyPr/>
          <a:lstStyle>
            <a:lvl1pPr>
              <a:defRPr/>
            </a:lvl1pPr>
          </a:lstStyle>
          <a:p>
            <a:pPr lvl="0"/>
            <a:r>
              <a:rPr lang="en-US" dirty="0"/>
              <a:t>ABC</a:t>
            </a:r>
          </a:p>
        </p:txBody>
      </p:sp>
      <p:sp>
        <p:nvSpPr>
          <p:cNvPr id="16" name="Content Placeholder 15">
            <a:extLst>
              <a:ext uri="{FF2B5EF4-FFF2-40B4-BE49-F238E27FC236}">
                <a16:creationId xmlns:a16="http://schemas.microsoft.com/office/drawing/2014/main" id="{EFDBB526-23D4-4AD9-A3E3-C5237E162AD1}"/>
              </a:ext>
            </a:extLst>
          </p:cNvPr>
          <p:cNvSpPr>
            <a:spLocks noGrp="1"/>
          </p:cNvSpPr>
          <p:nvPr>
            <p:ph sz="quarter" idx="15" hasCustomPrompt="1"/>
          </p:nvPr>
        </p:nvSpPr>
        <p:spPr>
          <a:xfrm>
            <a:off x="9016999" y="2897552"/>
            <a:ext cx="2049463" cy="1454150"/>
          </a:xfrm>
        </p:spPr>
        <p:txBody>
          <a:bodyPr/>
          <a:lstStyle>
            <a:lvl1pPr>
              <a:defRPr/>
            </a:lvl1pPr>
          </a:lstStyle>
          <a:p>
            <a:pPr lvl="0"/>
            <a:r>
              <a:rPr lang="en-US" dirty="0"/>
              <a:t>ABC</a:t>
            </a:r>
          </a:p>
        </p:txBody>
      </p:sp>
      <p:sp>
        <p:nvSpPr>
          <p:cNvPr id="18" name="Content Placeholder 17">
            <a:extLst>
              <a:ext uri="{FF2B5EF4-FFF2-40B4-BE49-F238E27FC236}">
                <a16:creationId xmlns:a16="http://schemas.microsoft.com/office/drawing/2014/main" id="{C3015D8E-B792-4815-90D9-460A37671269}"/>
              </a:ext>
            </a:extLst>
          </p:cNvPr>
          <p:cNvSpPr>
            <a:spLocks noGrp="1"/>
          </p:cNvSpPr>
          <p:nvPr>
            <p:ph sz="quarter" idx="16" hasCustomPrompt="1"/>
          </p:nvPr>
        </p:nvSpPr>
        <p:spPr>
          <a:xfrm>
            <a:off x="8532812" y="2508689"/>
            <a:ext cx="2200275" cy="1171575"/>
          </a:xfrm>
        </p:spPr>
        <p:txBody>
          <a:bodyPr/>
          <a:lstStyle>
            <a:lvl1pPr>
              <a:defRPr/>
            </a:lvl1pPr>
          </a:lstStyle>
          <a:p>
            <a:pPr lvl="0"/>
            <a:r>
              <a:rPr lang="en-US" dirty="0"/>
              <a:t>ABC</a:t>
            </a:r>
          </a:p>
        </p:txBody>
      </p:sp>
      <p:sp>
        <p:nvSpPr>
          <p:cNvPr id="20" name="Content Placeholder 19">
            <a:extLst>
              <a:ext uri="{FF2B5EF4-FFF2-40B4-BE49-F238E27FC236}">
                <a16:creationId xmlns:a16="http://schemas.microsoft.com/office/drawing/2014/main" id="{8CEA1790-0F03-4A7A-885B-626877D2436A}"/>
              </a:ext>
            </a:extLst>
          </p:cNvPr>
          <p:cNvSpPr>
            <a:spLocks noGrp="1"/>
          </p:cNvSpPr>
          <p:nvPr>
            <p:ph sz="quarter" idx="17" hasCustomPrompt="1"/>
          </p:nvPr>
        </p:nvSpPr>
        <p:spPr>
          <a:xfrm>
            <a:off x="838200" y="3008313"/>
            <a:ext cx="2200275" cy="1001712"/>
          </a:xfrm>
        </p:spPr>
        <p:txBody>
          <a:bodyPr/>
          <a:lstStyle>
            <a:lvl1pPr>
              <a:defRPr/>
            </a:lvl1pPr>
          </a:lstStyle>
          <a:p>
            <a:pPr lvl="0"/>
            <a:r>
              <a:rPr lang="en-US" dirty="0"/>
              <a:t>ABC</a:t>
            </a:r>
          </a:p>
        </p:txBody>
      </p:sp>
      <p:sp>
        <p:nvSpPr>
          <p:cNvPr id="22" name="Content Placeholder 21">
            <a:extLst>
              <a:ext uri="{FF2B5EF4-FFF2-40B4-BE49-F238E27FC236}">
                <a16:creationId xmlns:a16="http://schemas.microsoft.com/office/drawing/2014/main" id="{53E4FC39-C510-40E1-9404-20B95987E88C}"/>
              </a:ext>
            </a:extLst>
          </p:cNvPr>
          <p:cNvSpPr>
            <a:spLocks noGrp="1"/>
          </p:cNvSpPr>
          <p:nvPr>
            <p:ph sz="quarter" idx="18" hasCustomPrompt="1"/>
          </p:nvPr>
        </p:nvSpPr>
        <p:spPr>
          <a:xfrm>
            <a:off x="2159001" y="3088397"/>
            <a:ext cx="2049462" cy="841375"/>
          </a:xfrm>
        </p:spPr>
        <p:txBody>
          <a:bodyPr/>
          <a:lstStyle>
            <a:lvl1pPr>
              <a:defRPr/>
            </a:lvl1pPr>
          </a:lstStyle>
          <a:p>
            <a:pPr lvl="0"/>
            <a:r>
              <a:rPr lang="en-US" dirty="0"/>
              <a:t>ABC</a:t>
            </a:r>
          </a:p>
        </p:txBody>
      </p:sp>
      <p:sp>
        <p:nvSpPr>
          <p:cNvPr id="24" name="Content Placeholder 23">
            <a:extLst>
              <a:ext uri="{FF2B5EF4-FFF2-40B4-BE49-F238E27FC236}">
                <a16:creationId xmlns:a16="http://schemas.microsoft.com/office/drawing/2014/main" id="{809BE40D-A93D-47B7-A112-4ABFFF54E38E}"/>
              </a:ext>
            </a:extLst>
          </p:cNvPr>
          <p:cNvSpPr>
            <a:spLocks noGrp="1"/>
          </p:cNvSpPr>
          <p:nvPr>
            <p:ph sz="quarter" idx="19" hasCustomPrompt="1"/>
          </p:nvPr>
        </p:nvSpPr>
        <p:spPr>
          <a:xfrm>
            <a:off x="3933364" y="3172820"/>
            <a:ext cx="2074863" cy="865188"/>
          </a:xfrm>
        </p:spPr>
        <p:txBody>
          <a:bodyPr/>
          <a:lstStyle>
            <a:lvl1pPr>
              <a:defRPr/>
            </a:lvl1pPr>
          </a:lstStyle>
          <a:p>
            <a:pPr lvl="0"/>
            <a:r>
              <a:rPr lang="en-US" dirty="0"/>
              <a:t>ABC</a:t>
            </a:r>
          </a:p>
        </p:txBody>
      </p:sp>
      <p:sp>
        <p:nvSpPr>
          <p:cNvPr id="26" name="Picture Placeholder 25">
            <a:extLst>
              <a:ext uri="{FF2B5EF4-FFF2-40B4-BE49-F238E27FC236}">
                <a16:creationId xmlns:a16="http://schemas.microsoft.com/office/drawing/2014/main" id="{53E7DBC1-2B55-49AC-A27F-AFB41B691AC0}"/>
              </a:ext>
            </a:extLst>
          </p:cNvPr>
          <p:cNvSpPr>
            <a:spLocks noGrp="1"/>
          </p:cNvSpPr>
          <p:nvPr>
            <p:ph type="pic" sz="quarter" idx="20"/>
          </p:nvPr>
        </p:nvSpPr>
        <p:spPr>
          <a:xfrm>
            <a:off x="341313" y="4351338"/>
            <a:ext cx="2049462" cy="1201737"/>
          </a:xfrm>
        </p:spPr>
        <p:txBody>
          <a:bodyPr/>
          <a:lstStyle/>
          <a:p>
            <a:endParaRPr lang="en-US" dirty="0"/>
          </a:p>
        </p:txBody>
      </p:sp>
      <p:sp>
        <p:nvSpPr>
          <p:cNvPr id="28" name="Picture Placeholder 27">
            <a:extLst>
              <a:ext uri="{FF2B5EF4-FFF2-40B4-BE49-F238E27FC236}">
                <a16:creationId xmlns:a16="http://schemas.microsoft.com/office/drawing/2014/main" id="{BD16C2F7-F3A7-437F-BAB4-759137002C84}"/>
              </a:ext>
            </a:extLst>
          </p:cNvPr>
          <p:cNvSpPr>
            <a:spLocks noGrp="1"/>
          </p:cNvSpPr>
          <p:nvPr>
            <p:ph type="pic" sz="quarter" idx="21"/>
          </p:nvPr>
        </p:nvSpPr>
        <p:spPr>
          <a:xfrm>
            <a:off x="1773238" y="4551363"/>
            <a:ext cx="2160587" cy="1069975"/>
          </a:xfrm>
        </p:spPr>
        <p:txBody>
          <a:bodyPr/>
          <a:lstStyle/>
          <a:p>
            <a:endParaRPr lang="en-US" dirty="0"/>
          </a:p>
        </p:txBody>
      </p:sp>
      <p:sp>
        <p:nvSpPr>
          <p:cNvPr id="30" name="Picture Placeholder 29">
            <a:extLst>
              <a:ext uri="{FF2B5EF4-FFF2-40B4-BE49-F238E27FC236}">
                <a16:creationId xmlns:a16="http://schemas.microsoft.com/office/drawing/2014/main" id="{1480F779-9C53-425A-9D04-97B64D8AEB17}"/>
              </a:ext>
            </a:extLst>
          </p:cNvPr>
          <p:cNvSpPr>
            <a:spLocks noGrp="1"/>
          </p:cNvSpPr>
          <p:nvPr>
            <p:ph type="pic" sz="quarter" idx="22"/>
          </p:nvPr>
        </p:nvSpPr>
        <p:spPr>
          <a:xfrm>
            <a:off x="3349625" y="4711700"/>
            <a:ext cx="2160588" cy="1069975"/>
          </a:xfrm>
        </p:spPr>
        <p:txBody>
          <a:bodyPr/>
          <a:lstStyle/>
          <a:p>
            <a:endParaRPr lang="en-US" dirty="0"/>
          </a:p>
        </p:txBody>
      </p:sp>
      <p:sp>
        <p:nvSpPr>
          <p:cNvPr id="32" name="Picture Placeholder 31">
            <a:extLst>
              <a:ext uri="{FF2B5EF4-FFF2-40B4-BE49-F238E27FC236}">
                <a16:creationId xmlns:a16="http://schemas.microsoft.com/office/drawing/2014/main" id="{C427E49F-80AC-4B27-A615-F512855733C7}"/>
              </a:ext>
            </a:extLst>
          </p:cNvPr>
          <p:cNvSpPr>
            <a:spLocks noGrp="1"/>
          </p:cNvSpPr>
          <p:nvPr>
            <p:ph type="pic" sz="quarter" idx="23"/>
          </p:nvPr>
        </p:nvSpPr>
        <p:spPr>
          <a:xfrm>
            <a:off x="4892675" y="4740275"/>
            <a:ext cx="1662113" cy="1041400"/>
          </a:xfrm>
        </p:spPr>
        <p:txBody>
          <a:bodyPr/>
          <a:lstStyle/>
          <a:p>
            <a:endParaRPr lang="en-US" dirty="0"/>
          </a:p>
        </p:txBody>
      </p:sp>
      <p:sp>
        <p:nvSpPr>
          <p:cNvPr id="34" name="Picture Placeholder 33">
            <a:extLst>
              <a:ext uri="{FF2B5EF4-FFF2-40B4-BE49-F238E27FC236}">
                <a16:creationId xmlns:a16="http://schemas.microsoft.com/office/drawing/2014/main" id="{50A875A1-CF09-448F-94E8-BE1A0457E545}"/>
              </a:ext>
            </a:extLst>
          </p:cNvPr>
          <p:cNvSpPr>
            <a:spLocks noGrp="1"/>
          </p:cNvSpPr>
          <p:nvPr>
            <p:ph type="pic" sz="quarter" idx="24"/>
          </p:nvPr>
        </p:nvSpPr>
        <p:spPr>
          <a:xfrm>
            <a:off x="6096000" y="4813300"/>
            <a:ext cx="2001838" cy="968375"/>
          </a:xfrm>
        </p:spPr>
        <p:txBody>
          <a:bodyPr/>
          <a:lstStyle/>
          <a:p>
            <a:endParaRPr lang="en-US" dirty="0"/>
          </a:p>
        </p:txBody>
      </p:sp>
      <p:sp>
        <p:nvSpPr>
          <p:cNvPr id="36" name="Picture Placeholder 35">
            <a:extLst>
              <a:ext uri="{FF2B5EF4-FFF2-40B4-BE49-F238E27FC236}">
                <a16:creationId xmlns:a16="http://schemas.microsoft.com/office/drawing/2014/main" id="{2761C01C-118E-4153-9FD6-ACD81207C0B5}"/>
              </a:ext>
            </a:extLst>
          </p:cNvPr>
          <p:cNvSpPr>
            <a:spLocks noGrp="1"/>
          </p:cNvSpPr>
          <p:nvPr>
            <p:ph type="pic" sz="quarter" idx="25"/>
          </p:nvPr>
        </p:nvSpPr>
        <p:spPr>
          <a:xfrm>
            <a:off x="7615238" y="4916488"/>
            <a:ext cx="2001837" cy="865187"/>
          </a:xfrm>
        </p:spPr>
        <p:txBody>
          <a:bodyPr/>
          <a:lstStyle/>
          <a:p>
            <a:endParaRPr lang="en-US" dirty="0"/>
          </a:p>
        </p:txBody>
      </p:sp>
    </p:spTree>
    <p:extLst>
      <p:ext uri="{BB962C8B-B14F-4D97-AF65-F5344CB8AC3E}">
        <p14:creationId xmlns:p14="http://schemas.microsoft.com/office/powerpoint/2010/main" val="4397856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apter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stretch>
            <a:fillRect/>
          </a:stretch>
        </p:blipFill>
        <p:spPr>
          <a:xfrm>
            <a:off x="192" y="16"/>
            <a:ext cx="12191807" cy="6865874"/>
          </a:xfrm>
          <a:prstGeom prst="rect">
            <a:avLst/>
          </a:prstGeom>
        </p:spPr>
      </p:pic>
      <p:sp>
        <p:nvSpPr>
          <p:cNvPr id="6" name="Text Placeholder 5"/>
          <p:cNvSpPr>
            <a:spLocks noGrp="1"/>
          </p:cNvSpPr>
          <p:nvPr>
            <p:ph type="body" sz="quarter" idx="11" hasCustomPrompt="1"/>
          </p:nvPr>
        </p:nvSpPr>
        <p:spPr>
          <a:xfrm>
            <a:off x="3996910" y="3112899"/>
            <a:ext cx="3297426" cy="618014"/>
          </a:xfrm>
        </p:spPr>
        <p:txBody>
          <a:bodyPr anchor="b">
            <a:noAutofit/>
          </a:bodyPr>
          <a:lstStyle>
            <a:lvl1pPr marL="0" indent="0" algn="l">
              <a:buNone/>
              <a:defRPr sz="3600" b="0" i="0">
                <a:solidFill>
                  <a:schemeClr val="bg1"/>
                </a:solidFill>
                <a:latin typeface="Arial" charset="0"/>
                <a:ea typeface="Arial" charset="0"/>
                <a:cs typeface="Arial" charset="0"/>
              </a:defRPr>
            </a:lvl1pPr>
            <a:lvl2pPr marL="457200" indent="0" algn="ctr">
              <a:buNone/>
              <a:defRPr>
                <a:latin typeface="Summer Font" charset="0"/>
                <a:ea typeface="Summer Font" charset="0"/>
                <a:cs typeface="Summer Font" charset="0"/>
              </a:defRPr>
            </a:lvl2pPr>
            <a:lvl3pPr marL="914400" indent="0" algn="ctr">
              <a:buNone/>
              <a:defRPr>
                <a:latin typeface="Summer Font" charset="0"/>
                <a:ea typeface="Summer Font" charset="0"/>
                <a:cs typeface="Summer Font" charset="0"/>
              </a:defRPr>
            </a:lvl3pPr>
            <a:lvl4pPr marL="1371600" indent="0" algn="ctr">
              <a:buNone/>
              <a:defRPr>
                <a:latin typeface="Summer Font" charset="0"/>
                <a:ea typeface="Summer Font" charset="0"/>
                <a:cs typeface="Summer Font" charset="0"/>
              </a:defRPr>
            </a:lvl4pPr>
          </a:lstStyle>
          <a:p>
            <a:pPr lvl="0"/>
            <a:r>
              <a:rPr lang="en-US" dirty="0"/>
              <a:t>Chapter 1</a:t>
            </a:r>
          </a:p>
        </p:txBody>
      </p:sp>
      <p:sp>
        <p:nvSpPr>
          <p:cNvPr id="5" name="Title 4"/>
          <p:cNvSpPr>
            <a:spLocks noGrp="1"/>
          </p:cNvSpPr>
          <p:nvPr>
            <p:ph type="title"/>
          </p:nvPr>
        </p:nvSpPr>
        <p:spPr>
          <a:xfrm>
            <a:off x="3996910" y="4035474"/>
            <a:ext cx="6402684" cy="672105"/>
          </a:xfrm>
        </p:spPr>
        <p:txBody>
          <a:bodyPr/>
          <a:lstStyle>
            <a:lvl1pPr algn="l">
              <a:defRPr>
                <a:solidFill>
                  <a:schemeClr val="bg1"/>
                </a:solidFill>
              </a:defRPr>
            </a:lvl1pPr>
          </a:lstStyle>
          <a:p>
            <a:r>
              <a:rPr lang="en-US"/>
              <a:t>Click to edit Master title style</a:t>
            </a:r>
            <a:endParaRPr lang="en-US" dirty="0"/>
          </a:p>
        </p:txBody>
      </p:sp>
      <p:sp>
        <p:nvSpPr>
          <p:cNvPr id="9" name="Picture Placeholder 8"/>
          <p:cNvSpPr>
            <a:spLocks noGrp="1"/>
          </p:cNvSpPr>
          <p:nvPr>
            <p:ph type="pic" sz="quarter" idx="12"/>
          </p:nvPr>
        </p:nvSpPr>
        <p:spPr>
          <a:xfrm>
            <a:off x="246063" y="314482"/>
            <a:ext cx="3343275" cy="4318000"/>
          </a:xfrm>
        </p:spPr>
        <p:txBody>
          <a:bodyPr/>
          <a:lstStyle/>
          <a:p>
            <a:r>
              <a:rPr lang="en-US" dirty="0"/>
              <a:t>Click icon to add picture</a:t>
            </a: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24861" y="6356350"/>
            <a:ext cx="1699425" cy="383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Footer Placeholder 4"/>
          <p:cNvSpPr>
            <a:spLocks noGrp="1"/>
          </p:cNvSpPr>
          <p:nvPr>
            <p:ph type="ftr" sz="quarter" idx="3"/>
          </p:nvPr>
        </p:nvSpPr>
        <p:spPr>
          <a:xfrm>
            <a:off x="2923890" y="6356350"/>
            <a:ext cx="8801669" cy="365125"/>
          </a:xfrm>
          <a:prstGeom prst="rect">
            <a:avLst/>
          </a:prstGeom>
        </p:spPr>
        <p:txBody>
          <a:bodyPr vert="horz" lIns="91440" tIns="45720" rIns="91440" bIns="45720" rtlCol="0" anchor="ctr"/>
          <a:lstStyle>
            <a:lvl1pPr algn="l" eaLnBrk="1" fontAlgn="auto" hangingPunct="1">
              <a:spcBef>
                <a:spcPts val="0"/>
              </a:spcBef>
              <a:spcAft>
                <a:spcPts val="0"/>
              </a:spcAft>
              <a:defRPr lang="en-US" sz="1400" b="0" i="0" u="none" strike="noStrike" baseline="0" smtClean="0">
                <a:solidFill>
                  <a:schemeClr val="bg1"/>
                </a:solidFill>
                <a:latin typeface="arial" charset="0"/>
              </a:defRPr>
            </a:lvl1pPr>
          </a:lstStyle>
          <a:p>
            <a:r>
              <a:rPr lang="en-US" dirty="0"/>
              <a:t>[Author Name], [Book Title], [#] Edition. © [Insert Year]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6177801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5" hasCustomPrompt="1"/>
          </p:nvPr>
        </p:nvSpPr>
        <p:spPr>
          <a:xfrm>
            <a:off x="743576" y="1289684"/>
            <a:ext cx="10711543" cy="3732692"/>
          </a:xfrm>
        </p:spPr>
        <p:txBody>
          <a:bodyPr>
            <a:noAutofit/>
          </a:bodyPr>
          <a:lstStyle>
            <a:lvl1pPr marL="0" indent="0" algn="l">
              <a:buNone/>
              <a:defRPr sz="2400" b="0" i="0" baseline="0">
                <a:solidFill>
                  <a:srgbClr val="000000"/>
                </a:solidFill>
                <a:latin typeface="Arial" charset="0"/>
                <a:ea typeface="Arial" charset="0"/>
                <a:cs typeface="Arial" charset="0"/>
              </a:defRPr>
            </a:lvl1pPr>
            <a:lvl2pPr>
              <a:defRPr>
                <a:solidFill>
                  <a:schemeClr val="bg1"/>
                </a:solidFill>
                <a:latin typeface="Summer Font" charset="0"/>
                <a:ea typeface="Summer Font" charset="0"/>
                <a:cs typeface="Summer Font" charset="0"/>
              </a:defRPr>
            </a:lvl2pPr>
            <a:lvl3pPr>
              <a:defRPr>
                <a:solidFill>
                  <a:schemeClr val="bg1"/>
                </a:solidFill>
                <a:latin typeface="Summer Font" charset="0"/>
                <a:ea typeface="Summer Font" charset="0"/>
                <a:cs typeface="Summer Font" charset="0"/>
              </a:defRPr>
            </a:lvl3pPr>
            <a:lvl4pPr>
              <a:defRPr>
                <a:solidFill>
                  <a:schemeClr val="bg1"/>
                </a:solidFill>
                <a:latin typeface="Summer Font" charset="0"/>
                <a:ea typeface="Summer Font" charset="0"/>
                <a:cs typeface="Summer Font" charset="0"/>
              </a:defRPr>
            </a:lvl4pPr>
            <a:lvl5pPr>
              <a:defRPr>
                <a:solidFill>
                  <a:schemeClr val="bg1"/>
                </a:solidFill>
                <a:latin typeface="Summer Font" charset="0"/>
                <a:ea typeface="Summer Font" charset="0"/>
                <a:cs typeface="Summer Font" charset="0"/>
              </a:defRPr>
            </a:lvl5pPr>
          </a:lstStyle>
          <a:p>
            <a:pPr lvl="0"/>
            <a:r>
              <a:rPr lang="en-US" dirty="0"/>
              <a:t>Click to add text here.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 </a:t>
            </a:r>
            <a:r>
              <a:rPr lang="en-US" dirty="0" err="1"/>
              <a:t>nullam</a:t>
            </a:r>
            <a:r>
              <a:rPr lang="en-US" dirty="0"/>
              <a:t> non. </a:t>
            </a:r>
            <a:r>
              <a:rPr lang="en-US" dirty="0" err="1"/>
              <a:t>Mauris</a:t>
            </a:r>
            <a:r>
              <a:rPr lang="en-US" dirty="0"/>
              <a:t> a </a:t>
            </a:r>
            <a:r>
              <a:rPr lang="en-US" dirty="0" err="1"/>
              <a:t>diam</a:t>
            </a:r>
            <a:r>
              <a:rPr lang="en-US" dirty="0"/>
              <a:t> </a:t>
            </a:r>
            <a:r>
              <a:rPr lang="en-US" dirty="0" err="1"/>
              <a:t>maecenas</a:t>
            </a:r>
            <a:r>
              <a:rPr lang="en-US" dirty="0"/>
              <a:t> </a:t>
            </a:r>
            <a:r>
              <a:rPr lang="en-US" dirty="0" err="1"/>
              <a:t>sed</a:t>
            </a:r>
            <a:r>
              <a:rPr lang="en-US" dirty="0"/>
              <a:t> </a:t>
            </a:r>
            <a:r>
              <a:rPr lang="en-US" dirty="0" err="1"/>
              <a:t>enim</a:t>
            </a:r>
            <a:r>
              <a:rPr lang="en-US" dirty="0"/>
              <a:t> </a:t>
            </a:r>
            <a:r>
              <a:rPr lang="en-US" dirty="0" err="1"/>
              <a:t>ut</a:t>
            </a:r>
            <a:r>
              <a:rPr lang="en-US" dirty="0"/>
              <a:t> </a:t>
            </a:r>
            <a:r>
              <a:rPr lang="en-US" dirty="0" err="1"/>
              <a:t>sem</a:t>
            </a:r>
            <a:r>
              <a:rPr lang="en-US" dirty="0"/>
              <a:t> </a:t>
            </a:r>
            <a:r>
              <a:rPr lang="en-US" dirty="0" err="1"/>
              <a:t>viverra</a:t>
            </a:r>
            <a:r>
              <a:rPr lang="en-US" dirty="0"/>
              <a:t>. </a:t>
            </a:r>
            <a:r>
              <a:rPr lang="en-US" dirty="0" err="1"/>
              <a:t>Sed</a:t>
            </a:r>
            <a:r>
              <a:rPr lang="en-US" dirty="0"/>
              <a:t> </a:t>
            </a:r>
            <a:r>
              <a:rPr lang="en-US" dirty="0" err="1"/>
              <a:t>ullamcorper</a:t>
            </a:r>
            <a:r>
              <a:rPr lang="en-US" dirty="0"/>
              <a:t> </a:t>
            </a:r>
            <a:r>
              <a:rPr lang="en-US" dirty="0" err="1"/>
              <a:t>morbi</a:t>
            </a:r>
            <a:r>
              <a:rPr lang="en-US" dirty="0"/>
              <a:t> </a:t>
            </a:r>
            <a:r>
              <a:rPr lang="en-US" dirty="0" err="1"/>
              <a:t>tincidunt</a:t>
            </a:r>
            <a:r>
              <a:rPr lang="en-US" dirty="0"/>
              <a:t> </a:t>
            </a:r>
            <a:r>
              <a:rPr lang="en-US" dirty="0" err="1"/>
              <a:t>ornare</a:t>
            </a:r>
            <a:r>
              <a:rPr lang="en-US" dirty="0"/>
              <a:t>. Sit </a:t>
            </a:r>
            <a:r>
              <a:rPr lang="en-US" dirty="0" err="1"/>
              <a:t>amet</a:t>
            </a:r>
            <a:r>
              <a:rPr lang="en-US" dirty="0"/>
              <a:t> </a:t>
            </a:r>
            <a:r>
              <a:rPr lang="en-US" dirty="0" err="1"/>
              <a:t>volutpat</a:t>
            </a:r>
            <a:r>
              <a:rPr lang="en-US" dirty="0"/>
              <a:t> </a:t>
            </a:r>
            <a:r>
              <a:rPr lang="en-US" dirty="0" err="1"/>
              <a:t>consequat</a:t>
            </a:r>
            <a:r>
              <a:rPr lang="en-US" dirty="0"/>
              <a:t> </a:t>
            </a:r>
            <a:r>
              <a:rPr lang="en-US" dirty="0" err="1"/>
              <a:t>mauris</a:t>
            </a:r>
            <a:r>
              <a:rPr lang="en-US" dirty="0"/>
              <a:t> </a:t>
            </a:r>
            <a:r>
              <a:rPr lang="en-US" dirty="0" err="1"/>
              <a:t>nunc</a:t>
            </a:r>
            <a:r>
              <a:rPr lang="en-US" dirty="0"/>
              <a:t> </a:t>
            </a:r>
            <a:r>
              <a:rPr lang="en-US" dirty="0" err="1"/>
              <a:t>congue</a:t>
            </a:r>
            <a:r>
              <a:rPr lang="en-US" dirty="0"/>
              <a:t> nisi. </a:t>
            </a:r>
            <a:r>
              <a:rPr lang="en-US" dirty="0" err="1"/>
              <a:t>Mauris</a:t>
            </a:r>
            <a:r>
              <a:rPr lang="en-US" dirty="0"/>
              <a:t> sit </a:t>
            </a:r>
            <a:r>
              <a:rPr lang="en-US" dirty="0" err="1"/>
              <a:t>amet</a:t>
            </a:r>
            <a:r>
              <a:rPr lang="en-US" dirty="0"/>
              <a:t> </a:t>
            </a:r>
            <a:r>
              <a:rPr lang="en-US" dirty="0" err="1"/>
              <a:t>massa</a:t>
            </a:r>
            <a:r>
              <a:rPr lang="en-US" dirty="0"/>
              <a:t> vitae. </a:t>
            </a:r>
            <a:r>
              <a:rPr lang="en-US" dirty="0" err="1"/>
              <a:t>Consectetur</a:t>
            </a:r>
            <a:r>
              <a:rPr lang="en-US" dirty="0"/>
              <a:t> libero id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 </a:t>
            </a:r>
            <a:r>
              <a:rPr lang="en-US" dirty="0" err="1"/>
              <a:t>Nulla</a:t>
            </a:r>
            <a:r>
              <a:rPr lang="en-US" dirty="0"/>
              <a:t> </a:t>
            </a:r>
            <a:r>
              <a:rPr lang="en-US" dirty="0" err="1"/>
              <a:t>facilisi</a:t>
            </a:r>
            <a:r>
              <a:rPr lang="en-US" dirty="0"/>
              <a:t> </a:t>
            </a:r>
            <a:r>
              <a:rPr lang="en-US" dirty="0" err="1"/>
              <a:t>morbi</a:t>
            </a:r>
            <a:r>
              <a:rPr lang="en-US" dirty="0"/>
              <a:t> tempus </a:t>
            </a:r>
            <a:r>
              <a:rPr lang="en-US" dirty="0" err="1"/>
              <a:t>iaculis</a:t>
            </a:r>
            <a:r>
              <a:rPr lang="en-US" dirty="0"/>
              <a:t> </a:t>
            </a:r>
            <a:r>
              <a:rPr lang="en-US" dirty="0" err="1"/>
              <a:t>urna</a:t>
            </a:r>
            <a:r>
              <a:rPr lang="en-US" dirty="0"/>
              <a:t> id </a:t>
            </a:r>
            <a:r>
              <a:rPr lang="en-US" dirty="0" err="1"/>
              <a:t>volutpat</a:t>
            </a:r>
            <a:r>
              <a:rPr lang="en-US" dirty="0"/>
              <a:t> lacus. </a:t>
            </a:r>
            <a:r>
              <a:rPr lang="en-US" dirty="0" err="1"/>
              <a:t>Imperdiet</a:t>
            </a:r>
            <a:r>
              <a:rPr lang="en-US" dirty="0"/>
              <a:t> </a:t>
            </a:r>
            <a:r>
              <a:rPr lang="en-US" dirty="0" err="1"/>
              <a:t>nulla</a:t>
            </a:r>
            <a:r>
              <a:rPr lang="en-US" dirty="0"/>
              <a:t> </a:t>
            </a:r>
            <a:r>
              <a:rPr lang="en-US" dirty="0" err="1"/>
              <a:t>malesuada</a:t>
            </a:r>
            <a:r>
              <a:rPr lang="en-US" dirty="0"/>
              <a:t> </a:t>
            </a:r>
            <a:r>
              <a:rPr lang="en-US" dirty="0" err="1"/>
              <a:t>pellentesque</a:t>
            </a:r>
            <a:r>
              <a:rPr lang="en-US" dirty="0"/>
              <a:t> </a:t>
            </a:r>
            <a:r>
              <a:rPr lang="en-US" dirty="0" err="1"/>
              <a:t>elit</a:t>
            </a:r>
            <a:r>
              <a:rPr lang="en-US" dirty="0"/>
              <a:t> </a:t>
            </a:r>
            <a:r>
              <a:rPr lang="en-US" dirty="0" err="1"/>
              <a:t>eget</a:t>
            </a:r>
            <a:r>
              <a:rPr lang="en-US" dirty="0"/>
              <a:t> gravida cum </a:t>
            </a:r>
            <a:r>
              <a:rPr lang="en-US" dirty="0" err="1"/>
              <a:t>sociis</a:t>
            </a:r>
            <a:r>
              <a:rPr lang="en-US" dirty="0"/>
              <a:t>. </a:t>
            </a:r>
            <a:r>
              <a:rPr lang="en-US" dirty="0" err="1"/>
              <a:t>Sed</a:t>
            </a:r>
            <a:r>
              <a:rPr lang="en-US" dirty="0"/>
              <a:t> </a:t>
            </a:r>
            <a:r>
              <a:rPr lang="en-US" dirty="0" err="1"/>
              <a:t>velit</a:t>
            </a:r>
            <a:r>
              <a:rPr lang="en-US" dirty="0"/>
              <a:t> </a:t>
            </a:r>
            <a:r>
              <a:rPr lang="en-US" dirty="0" err="1"/>
              <a:t>dignissim</a:t>
            </a:r>
            <a:r>
              <a:rPr lang="en-US" dirty="0"/>
              <a:t> </a:t>
            </a:r>
            <a:r>
              <a:rPr lang="en-US" dirty="0" err="1"/>
              <a:t>sodales</a:t>
            </a:r>
            <a:r>
              <a:rPr lang="en-US" dirty="0"/>
              <a:t> </a:t>
            </a:r>
            <a:r>
              <a:rPr lang="en-US" dirty="0" err="1"/>
              <a:t>ut.</a:t>
            </a:r>
            <a:endParaRPr lang="en-US" dirty="0"/>
          </a:p>
        </p:txBody>
      </p:sp>
      <p:sp>
        <p:nvSpPr>
          <p:cNvPr id="5" name="Footer"/>
          <p:cNvSpPr txBox="1"/>
          <p:nvPr userDrawn="1"/>
        </p:nvSpPr>
        <p:spPr>
          <a:xfrm>
            <a:off x="3007866" y="6323299"/>
            <a:ext cx="8956009" cy="477054"/>
          </a:xfrm>
          <a:prstGeom prst="rect">
            <a:avLst/>
          </a:prstGeom>
          <a:noFill/>
          <a:effectLst/>
        </p:spPr>
        <p:txBody>
          <a:bodyPr wrap="square" lIns="0" t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4A78"/>
                </a:solidFill>
                <a:effectLst/>
                <a:uLnTx/>
                <a:uFillTx/>
                <a:latin typeface="arial" charset="0"/>
                <a:ea typeface="+mn-ea"/>
                <a:cs typeface="+mn-cs"/>
              </a:rPr>
              <a:t>[Author Name], [Book Title], [#] Edition. © [Insert Year]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10350673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Sections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Text Placeholder 5"/>
          <p:cNvSpPr>
            <a:spLocks noGrp="1"/>
          </p:cNvSpPr>
          <p:nvPr>
            <p:ph type="body" sz="quarter" idx="15" hasCustomPrompt="1"/>
          </p:nvPr>
        </p:nvSpPr>
        <p:spPr>
          <a:xfrm>
            <a:off x="743574" y="1290690"/>
            <a:ext cx="10711543" cy="348047"/>
          </a:xfrm>
        </p:spPr>
        <p:txBody>
          <a:bodyPr>
            <a:noAutofit/>
          </a:bodyPr>
          <a:lstStyle>
            <a:lvl1pPr marL="0" indent="0" algn="l">
              <a:buNone/>
              <a:defRPr sz="2400" b="1" i="0" baseline="0">
                <a:solidFill>
                  <a:srgbClr val="006298"/>
                </a:solidFill>
                <a:latin typeface="Arial" charset="0"/>
                <a:ea typeface="Arial" charset="0"/>
                <a:cs typeface="Arial" charset="0"/>
              </a:defRPr>
            </a:lvl1pPr>
            <a:lvl2pPr>
              <a:defRPr>
                <a:solidFill>
                  <a:schemeClr val="bg1"/>
                </a:solidFill>
                <a:latin typeface="Summer Font" charset="0"/>
                <a:ea typeface="Summer Font" charset="0"/>
                <a:cs typeface="Summer Font" charset="0"/>
              </a:defRPr>
            </a:lvl2pPr>
            <a:lvl3pPr>
              <a:defRPr>
                <a:solidFill>
                  <a:schemeClr val="bg1"/>
                </a:solidFill>
                <a:latin typeface="Summer Font" charset="0"/>
                <a:ea typeface="Summer Font" charset="0"/>
                <a:cs typeface="Summer Font" charset="0"/>
              </a:defRPr>
            </a:lvl3pPr>
            <a:lvl4pPr>
              <a:defRPr>
                <a:solidFill>
                  <a:schemeClr val="bg1"/>
                </a:solidFill>
                <a:latin typeface="Summer Font" charset="0"/>
                <a:ea typeface="Summer Font" charset="0"/>
                <a:cs typeface="Summer Font" charset="0"/>
              </a:defRPr>
            </a:lvl4pPr>
            <a:lvl5pPr>
              <a:defRPr>
                <a:solidFill>
                  <a:schemeClr val="bg1"/>
                </a:solidFill>
                <a:latin typeface="Summer Font" charset="0"/>
                <a:ea typeface="Summer Font" charset="0"/>
                <a:cs typeface="Summer Font" charset="0"/>
              </a:defRPr>
            </a:lvl5pPr>
          </a:lstStyle>
          <a:p>
            <a:pPr lvl="0"/>
            <a:r>
              <a:rPr lang="en-US" dirty="0"/>
              <a:t>Section Header</a:t>
            </a:r>
          </a:p>
        </p:txBody>
      </p:sp>
      <p:sp>
        <p:nvSpPr>
          <p:cNvPr id="11" name="Text Placeholder 5"/>
          <p:cNvSpPr>
            <a:spLocks noGrp="1"/>
          </p:cNvSpPr>
          <p:nvPr>
            <p:ph type="body" sz="quarter" idx="18" hasCustomPrompt="1"/>
          </p:nvPr>
        </p:nvSpPr>
        <p:spPr>
          <a:xfrm>
            <a:off x="743572" y="1737343"/>
            <a:ext cx="10711543" cy="1462674"/>
          </a:xfrm>
        </p:spPr>
        <p:txBody>
          <a:bodyPr>
            <a:noAutofit/>
          </a:bodyPr>
          <a:lstStyle>
            <a:lvl1pPr marL="0" indent="0" algn="l">
              <a:buNone/>
              <a:defRPr sz="2400" b="0" i="0" baseline="0">
                <a:solidFill>
                  <a:srgbClr val="000000"/>
                </a:solidFill>
                <a:latin typeface="Arial" charset="0"/>
                <a:ea typeface="Arial" charset="0"/>
                <a:cs typeface="Arial" charset="0"/>
              </a:defRPr>
            </a:lvl1pPr>
            <a:lvl2pPr>
              <a:defRPr>
                <a:solidFill>
                  <a:schemeClr val="bg1"/>
                </a:solidFill>
                <a:latin typeface="Summer Font" charset="0"/>
                <a:ea typeface="Summer Font" charset="0"/>
                <a:cs typeface="Summer Font" charset="0"/>
              </a:defRPr>
            </a:lvl2pPr>
            <a:lvl3pPr>
              <a:defRPr>
                <a:solidFill>
                  <a:schemeClr val="bg1"/>
                </a:solidFill>
                <a:latin typeface="Summer Font" charset="0"/>
                <a:ea typeface="Summer Font" charset="0"/>
                <a:cs typeface="Summer Font" charset="0"/>
              </a:defRPr>
            </a:lvl3pPr>
            <a:lvl4pPr>
              <a:defRPr>
                <a:solidFill>
                  <a:schemeClr val="bg1"/>
                </a:solidFill>
                <a:latin typeface="Summer Font" charset="0"/>
                <a:ea typeface="Summer Font" charset="0"/>
                <a:cs typeface="Summer Font" charset="0"/>
              </a:defRPr>
            </a:lvl4pPr>
            <a:lvl5pPr>
              <a:defRPr>
                <a:solidFill>
                  <a:schemeClr val="bg1"/>
                </a:solidFill>
                <a:latin typeface="Summer Font" charset="0"/>
                <a:ea typeface="Summer Font" charset="0"/>
                <a:cs typeface="Summer Font" charset="0"/>
              </a:defRPr>
            </a:lvl5pPr>
          </a:lstStyle>
          <a:p>
            <a:pPr lvl="0"/>
            <a:r>
              <a:rPr lang="en-US" dirty="0"/>
              <a:t>Click to add text here.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 </a:t>
            </a:r>
            <a:r>
              <a:rPr lang="en-US" dirty="0" err="1"/>
              <a:t>nullam</a:t>
            </a:r>
            <a:r>
              <a:rPr lang="en-US" dirty="0"/>
              <a:t> non. </a:t>
            </a:r>
            <a:r>
              <a:rPr lang="en-US" dirty="0" err="1"/>
              <a:t>Mauris</a:t>
            </a:r>
            <a:r>
              <a:rPr lang="en-US" dirty="0"/>
              <a:t> a </a:t>
            </a:r>
            <a:r>
              <a:rPr lang="en-US" dirty="0" err="1"/>
              <a:t>diam</a:t>
            </a:r>
            <a:r>
              <a:rPr lang="en-US" dirty="0"/>
              <a:t> </a:t>
            </a:r>
            <a:r>
              <a:rPr lang="en-US" dirty="0" err="1"/>
              <a:t>maecenas</a:t>
            </a:r>
            <a:r>
              <a:rPr lang="en-US" dirty="0"/>
              <a:t> </a:t>
            </a:r>
            <a:r>
              <a:rPr lang="en-US" dirty="0" err="1"/>
              <a:t>sed</a:t>
            </a:r>
            <a:r>
              <a:rPr lang="en-US" dirty="0"/>
              <a:t> </a:t>
            </a:r>
            <a:r>
              <a:rPr lang="en-US" dirty="0" err="1"/>
              <a:t>enim</a:t>
            </a:r>
            <a:r>
              <a:rPr lang="en-US" dirty="0"/>
              <a:t> </a:t>
            </a:r>
            <a:r>
              <a:rPr lang="en-US" dirty="0" err="1"/>
              <a:t>ut</a:t>
            </a:r>
            <a:r>
              <a:rPr lang="en-US" dirty="0"/>
              <a:t> </a:t>
            </a:r>
            <a:r>
              <a:rPr lang="en-US" dirty="0" err="1"/>
              <a:t>sem</a:t>
            </a:r>
            <a:r>
              <a:rPr lang="en-US" dirty="0"/>
              <a:t> </a:t>
            </a:r>
            <a:r>
              <a:rPr lang="en-US" dirty="0" err="1"/>
              <a:t>viverra</a:t>
            </a:r>
            <a:r>
              <a:rPr lang="en-US" dirty="0"/>
              <a:t>. </a:t>
            </a:r>
            <a:r>
              <a:rPr lang="en-US" dirty="0" err="1"/>
              <a:t>Sed</a:t>
            </a:r>
            <a:r>
              <a:rPr lang="en-US" dirty="0"/>
              <a:t> </a:t>
            </a:r>
            <a:r>
              <a:rPr lang="en-US" dirty="0" err="1"/>
              <a:t>ullamcorper</a:t>
            </a:r>
            <a:r>
              <a:rPr lang="en-US" dirty="0"/>
              <a:t> </a:t>
            </a:r>
            <a:r>
              <a:rPr lang="en-US" dirty="0" err="1"/>
              <a:t>morbi</a:t>
            </a:r>
            <a:r>
              <a:rPr lang="en-US" dirty="0"/>
              <a:t> </a:t>
            </a:r>
            <a:r>
              <a:rPr lang="en-US" dirty="0" err="1"/>
              <a:t>tincidunt</a:t>
            </a:r>
            <a:r>
              <a:rPr lang="en-US" dirty="0"/>
              <a:t> </a:t>
            </a:r>
            <a:r>
              <a:rPr lang="en-US" dirty="0" err="1"/>
              <a:t>ornare</a:t>
            </a:r>
            <a:r>
              <a:rPr lang="en-US" dirty="0"/>
              <a:t>.</a:t>
            </a:r>
          </a:p>
        </p:txBody>
      </p:sp>
      <p:sp>
        <p:nvSpPr>
          <p:cNvPr id="9" name="Text Placeholder 5"/>
          <p:cNvSpPr>
            <a:spLocks noGrp="1"/>
          </p:cNvSpPr>
          <p:nvPr>
            <p:ph type="body" sz="quarter" idx="17" hasCustomPrompt="1"/>
          </p:nvPr>
        </p:nvSpPr>
        <p:spPr>
          <a:xfrm>
            <a:off x="743573" y="3389727"/>
            <a:ext cx="10711543" cy="348047"/>
          </a:xfrm>
        </p:spPr>
        <p:txBody>
          <a:bodyPr>
            <a:noAutofit/>
          </a:bodyPr>
          <a:lstStyle>
            <a:lvl1pPr marL="0" indent="0" algn="l">
              <a:buNone/>
              <a:defRPr sz="2400" b="1" i="0" baseline="0">
                <a:solidFill>
                  <a:srgbClr val="006298"/>
                </a:solidFill>
                <a:latin typeface="Arial" charset="0"/>
                <a:ea typeface="Arial" charset="0"/>
                <a:cs typeface="Arial" charset="0"/>
              </a:defRPr>
            </a:lvl1pPr>
            <a:lvl2pPr>
              <a:defRPr>
                <a:solidFill>
                  <a:schemeClr val="bg1"/>
                </a:solidFill>
                <a:latin typeface="Summer Font" charset="0"/>
                <a:ea typeface="Summer Font" charset="0"/>
                <a:cs typeface="Summer Font" charset="0"/>
              </a:defRPr>
            </a:lvl2pPr>
            <a:lvl3pPr>
              <a:defRPr>
                <a:solidFill>
                  <a:schemeClr val="bg1"/>
                </a:solidFill>
                <a:latin typeface="Summer Font" charset="0"/>
                <a:ea typeface="Summer Font" charset="0"/>
                <a:cs typeface="Summer Font" charset="0"/>
              </a:defRPr>
            </a:lvl3pPr>
            <a:lvl4pPr>
              <a:defRPr>
                <a:solidFill>
                  <a:schemeClr val="bg1"/>
                </a:solidFill>
                <a:latin typeface="Summer Font" charset="0"/>
                <a:ea typeface="Summer Font" charset="0"/>
                <a:cs typeface="Summer Font" charset="0"/>
              </a:defRPr>
            </a:lvl4pPr>
            <a:lvl5pPr>
              <a:defRPr>
                <a:solidFill>
                  <a:schemeClr val="bg1"/>
                </a:solidFill>
                <a:latin typeface="Summer Font" charset="0"/>
                <a:ea typeface="Summer Font" charset="0"/>
                <a:cs typeface="Summer Font" charset="0"/>
              </a:defRPr>
            </a:lvl5pPr>
          </a:lstStyle>
          <a:p>
            <a:pPr lvl="0"/>
            <a:r>
              <a:rPr lang="en-US" dirty="0"/>
              <a:t>Section Header</a:t>
            </a:r>
          </a:p>
        </p:txBody>
      </p:sp>
      <p:sp>
        <p:nvSpPr>
          <p:cNvPr id="8" name="Text Placeholder 5"/>
          <p:cNvSpPr>
            <a:spLocks noGrp="1"/>
          </p:cNvSpPr>
          <p:nvPr>
            <p:ph type="body" sz="quarter" idx="16" hasCustomPrompt="1"/>
          </p:nvPr>
        </p:nvSpPr>
        <p:spPr>
          <a:xfrm>
            <a:off x="743572" y="3856204"/>
            <a:ext cx="10711543" cy="1462674"/>
          </a:xfrm>
        </p:spPr>
        <p:txBody>
          <a:bodyPr>
            <a:noAutofit/>
          </a:bodyPr>
          <a:lstStyle>
            <a:lvl1pPr marL="0" indent="0" algn="l">
              <a:buNone/>
              <a:defRPr sz="2400" b="0" i="0" baseline="0">
                <a:solidFill>
                  <a:srgbClr val="000000"/>
                </a:solidFill>
                <a:latin typeface="Arial" charset="0"/>
                <a:ea typeface="Arial" charset="0"/>
                <a:cs typeface="Arial" charset="0"/>
              </a:defRPr>
            </a:lvl1pPr>
            <a:lvl2pPr>
              <a:defRPr>
                <a:solidFill>
                  <a:schemeClr val="bg1"/>
                </a:solidFill>
                <a:latin typeface="Summer Font" charset="0"/>
                <a:ea typeface="Summer Font" charset="0"/>
                <a:cs typeface="Summer Font" charset="0"/>
              </a:defRPr>
            </a:lvl2pPr>
            <a:lvl3pPr>
              <a:defRPr>
                <a:solidFill>
                  <a:schemeClr val="bg1"/>
                </a:solidFill>
                <a:latin typeface="Summer Font" charset="0"/>
                <a:ea typeface="Summer Font" charset="0"/>
                <a:cs typeface="Summer Font" charset="0"/>
              </a:defRPr>
            </a:lvl3pPr>
            <a:lvl4pPr>
              <a:defRPr>
                <a:solidFill>
                  <a:schemeClr val="bg1"/>
                </a:solidFill>
                <a:latin typeface="Summer Font" charset="0"/>
                <a:ea typeface="Summer Font" charset="0"/>
                <a:cs typeface="Summer Font" charset="0"/>
              </a:defRPr>
            </a:lvl4pPr>
            <a:lvl5pPr>
              <a:defRPr>
                <a:solidFill>
                  <a:schemeClr val="bg1"/>
                </a:solidFill>
                <a:latin typeface="Summer Font" charset="0"/>
                <a:ea typeface="Summer Font" charset="0"/>
                <a:cs typeface="Summer Font" charset="0"/>
              </a:defRPr>
            </a:lvl5pPr>
          </a:lstStyle>
          <a:p>
            <a:pPr lvl="0"/>
            <a:r>
              <a:rPr lang="en-US" dirty="0"/>
              <a:t>Click to add text here.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 </a:t>
            </a:r>
            <a:r>
              <a:rPr lang="en-US" dirty="0" err="1"/>
              <a:t>nullam</a:t>
            </a:r>
            <a:r>
              <a:rPr lang="en-US" dirty="0"/>
              <a:t> non. </a:t>
            </a:r>
            <a:r>
              <a:rPr lang="en-US" dirty="0" err="1"/>
              <a:t>Mauris</a:t>
            </a:r>
            <a:r>
              <a:rPr lang="en-US" dirty="0"/>
              <a:t> a </a:t>
            </a:r>
            <a:r>
              <a:rPr lang="en-US" dirty="0" err="1"/>
              <a:t>diam</a:t>
            </a:r>
            <a:r>
              <a:rPr lang="en-US" dirty="0"/>
              <a:t> </a:t>
            </a:r>
            <a:r>
              <a:rPr lang="en-US" dirty="0" err="1"/>
              <a:t>maecenas</a:t>
            </a:r>
            <a:r>
              <a:rPr lang="en-US" dirty="0"/>
              <a:t> </a:t>
            </a:r>
            <a:r>
              <a:rPr lang="en-US" dirty="0" err="1"/>
              <a:t>sed</a:t>
            </a:r>
            <a:r>
              <a:rPr lang="en-US" dirty="0"/>
              <a:t> </a:t>
            </a:r>
            <a:r>
              <a:rPr lang="en-US" dirty="0" err="1"/>
              <a:t>enim</a:t>
            </a:r>
            <a:r>
              <a:rPr lang="en-US" dirty="0"/>
              <a:t> </a:t>
            </a:r>
            <a:r>
              <a:rPr lang="en-US" dirty="0" err="1"/>
              <a:t>ut</a:t>
            </a:r>
            <a:r>
              <a:rPr lang="en-US" dirty="0"/>
              <a:t> </a:t>
            </a:r>
            <a:r>
              <a:rPr lang="en-US" dirty="0" err="1"/>
              <a:t>sem</a:t>
            </a:r>
            <a:r>
              <a:rPr lang="en-US" dirty="0"/>
              <a:t> </a:t>
            </a:r>
            <a:r>
              <a:rPr lang="en-US" dirty="0" err="1"/>
              <a:t>viverra</a:t>
            </a:r>
            <a:r>
              <a:rPr lang="en-US" dirty="0"/>
              <a:t>. </a:t>
            </a:r>
            <a:r>
              <a:rPr lang="en-US" dirty="0" err="1"/>
              <a:t>Sed</a:t>
            </a:r>
            <a:r>
              <a:rPr lang="en-US" dirty="0"/>
              <a:t> </a:t>
            </a:r>
            <a:r>
              <a:rPr lang="en-US" dirty="0" err="1"/>
              <a:t>ullamcorper</a:t>
            </a:r>
            <a:r>
              <a:rPr lang="en-US" dirty="0"/>
              <a:t> </a:t>
            </a:r>
            <a:r>
              <a:rPr lang="en-US" dirty="0" err="1"/>
              <a:t>morbi</a:t>
            </a:r>
            <a:r>
              <a:rPr lang="en-US" dirty="0"/>
              <a:t> </a:t>
            </a:r>
            <a:r>
              <a:rPr lang="en-US" dirty="0" err="1"/>
              <a:t>tincidunt</a:t>
            </a:r>
            <a:r>
              <a:rPr lang="en-US" dirty="0"/>
              <a:t> </a:t>
            </a:r>
            <a:r>
              <a:rPr lang="en-US" dirty="0" err="1"/>
              <a:t>ornare</a:t>
            </a:r>
            <a:r>
              <a:rPr lang="en-US" dirty="0"/>
              <a:t>.</a:t>
            </a:r>
          </a:p>
        </p:txBody>
      </p:sp>
      <p:sp>
        <p:nvSpPr>
          <p:cNvPr id="12" name="Footer"/>
          <p:cNvSpPr txBox="1"/>
          <p:nvPr userDrawn="1"/>
        </p:nvSpPr>
        <p:spPr>
          <a:xfrm>
            <a:off x="3007866" y="6323299"/>
            <a:ext cx="8956009" cy="477054"/>
          </a:xfrm>
          <a:prstGeom prst="rect">
            <a:avLst/>
          </a:prstGeom>
          <a:noFill/>
          <a:effectLst/>
        </p:spPr>
        <p:txBody>
          <a:bodyPr wrap="square" lIns="0" t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4A78"/>
                </a:solidFill>
                <a:effectLst/>
                <a:uLnTx/>
                <a:uFillTx/>
                <a:latin typeface="arial" charset="0"/>
                <a:ea typeface="+mn-ea"/>
                <a:cs typeface="+mn-cs"/>
              </a:rPr>
              <a:t>[Author Name], [Book Title], [#] Edition. © [Insert Year]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8793668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0" name="Content Placeholder 2"/>
          <p:cNvSpPr>
            <a:spLocks noGrp="1"/>
          </p:cNvSpPr>
          <p:nvPr>
            <p:ph idx="1"/>
          </p:nvPr>
        </p:nvSpPr>
        <p:spPr>
          <a:xfrm>
            <a:off x="743576" y="1579015"/>
            <a:ext cx="5084468" cy="492443"/>
          </a:xfrm>
          <a:solidFill>
            <a:schemeClr val="bg1"/>
          </a:solidFill>
          <a:effectLst>
            <a:outerShdw dist="12700" dir="5400000" algn="t" rotWithShape="0">
              <a:prstClr val="black"/>
            </a:outerShdw>
          </a:effectLst>
        </p:spPr>
        <p:txBody>
          <a:bodyPr tIns="91440" bIns="91440" rtlCol="0" anchor="b">
            <a:spAutoFit/>
          </a:bodyPr>
          <a:lstStyle>
            <a:lvl1pPr marL="0" indent="0" algn="ctr">
              <a:lnSpc>
                <a:spcPct val="100000"/>
              </a:lnSpc>
              <a:spcBef>
                <a:spcPts val="0"/>
              </a:spcBef>
              <a:buNone/>
              <a:defRPr lang="en-US" sz="2000" b="1" smtClean="0">
                <a:solidFill>
                  <a:srgbClr val="006298"/>
                </a:solidFill>
              </a:defRPr>
            </a:lvl1pPr>
            <a:lvl2pPr>
              <a:defRPr lang="en-US" smtClean="0">
                <a:solidFill>
                  <a:schemeClr val="tx1"/>
                </a:solidFill>
              </a:defRPr>
            </a:lvl2pPr>
            <a:lvl3pPr>
              <a:defRPr lang="en-US" smtClean="0">
                <a:solidFill>
                  <a:schemeClr val="tx1"/>
                </a:solidFill>
              </a:defRPr>
            </a:lvl3pPr>
          </a:lstStyle>
          <a:p>
            <a:pPr lvl="0"/>
            <a:r>
              <a:rPr lang="en-US"/>
              <a:t>Click to edit Master text styles</a:t>
            </a:r>
          </a:p>
        </p:txBody>
      </p:sp>
      <p:sp>
        <p:nvSpPr>
          <p:cNvPr id="4" name="Text Placeholder 3"/>
          <p:cNvSpPr>
            <a:spLocks noGrp="1"/>
          </p:cNvSpPr>
          <p:nvPr>
            <p:ph type="body" sz="quarter" idx="15" hasCustomPrompt="1"/>
          </p:nvPr>
        </p:nvSpPr>
        <p:spPr>
          <a:xfrm>
            <a:off x="743576" y="2202774"/>
            <a:ext cx="5084468" cy="3953578"/>
          </a:xfrm>
        </p:spPr>
        <p:txBody>
          <a:bodyPr>
            <a:normAutofit/>
          </a:bodyPr>
          <a:lstStyle>
            <a:lvl1pPr marL="228600" indent="-228600">
              <a:buClr>
                <a:srgbClr val="004A78"/>
              </a:buClr>
              <a:buFont typeface="Arial" charset="0"/>
              <a:buChar char="•"/>
              <a:defRPr sz="1800">
                <a:solidFill>
                  <a:srgbClr val="000000"/>
                </a:solidFill>
              </a:defRPr>
            </a:lvl1pPr>
            <a:lvl2pPr marL="685800" indent="-228600">
              <a:buClr>
                <a:srgbClr val="004A78"/>
              </a:buClr>
              <a:buFont typeface="Arial" charset="0"/>
              <a:buChar char="•"/>
              <a:defRPr sz="1800">
                <a:solidFill>
                  <a:srgbClr val="000000"/>
                </a:solidFill>
              </a:defRPr>
            </a:lvl2pPr>
            <a:lvl3pPr marL="1143000" indent="-228600">
              <a:buClr>
                <a:srgbClr val="004A78"/>
              </a:buClr>
              <a:buFont typeface="Arial" charset="0"/>
              <a:buChar char="•"/>
              <a:defRPr sz="1800">
                <a:solidFill>
                  <a:srgbClr val="000000"/>
                </a:solidFill>
              </a:defRPr>
            </a:lvl3pPr>
            <a:lvl4pPr marL="1600200" indent="-228600">
              <a:buClr>
                <a:srgbClr val="004A78"/>
              </a:buClr>
              <a:buFont typeface="Arial" charset="0"/>
              <a:buChar char="•"/>
              <a:defRPr sz="1800">
                <a:solidFill>
                  <a:srgbClr val="000000"/>
                </a:solidFill>
              </a:defRPr>
            </a:lvl4pPr>
            <a:lvl5pPr marL="2057400" indent="-228600">
              <a:buClr>
                <a:srgbClr val="004A78"/>
              </a:buClr>
              <a:buFont typeface="Arial" charset="0"/>
              <a:buChar char="•"/>
              <a:defRPr sz="1800">
                <a:solidFill>
                  <a:srgbClr val="000000"/>
                </a:solidFill>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Viverra</a:t>
            </a:r>
            <a:r>
              <a:rPr lang="en-US" dirty="0"/>
              <a:t> vitae </a:t>
            </a:r>
            <a:r>
              <a:rPr lang="en-US" dirty="0" err="1"/>
              <a:t>congue</a:t>
            </a:r>
            <a:r>
              <a:rPr lang="en-US" dirty="0"/>
              <a:t> </a:t>
            </a:r>
            <a:r>
              <a:rPr lang="en-US" dirty="0" err="1"/>
              <a:t>eu</a:t>
            </a:r>
            <a:r>
              <a:rPr lang="en-US" dirty="0"/>
              <a:t> </a:t>
            </a:r>
            <a:r>
              <a:rPr lang="en-US" dirty="0" err="1"/>
              <a:t>consequat</a:t>
            </a:r>
            <a:r>
              <a:rPr lang="en-US" dirty="0"/>
              <a:t> ac </a:t>
            </a:r>
            <a:r>
              <a:rPr lang="en-US" dirty="0" err="1"/>
              <a:t>felis</a:t>
            </a:r>
            <a:r>
              <a:rPr lang="en-US" dirty="0"/>
              <a:t> </a:t>
            </a:r>
            <a:r>
              <a:rPr lang="en-US" dirty="0" err="1"/>
              <a:t>donec</a:t>
            </a:r>
            <a:r>
              <a:rPr lang="en-US" dirty="0"/>
              <a:t> et. </a:t>
            </a:r>
            <a:r>
              <a:rPr lang="en-US" dirty="0" err="1"/>
              <a:t>Magnis</a:t>
            </a:r>
            <a:r>
              <a:rPr lang="en-US" dirty="0"/>
              <a:t> dis parturient </a:t>
            </a:r>
            <a:r>
              <a:rPr lang="en-US" dirty="0" err="1"/>
              <a:t>montes</a:t>
            </a:r>
            <a:r>
              <a:rPr lang="en-US" dirty="0"/>
              <a:t> </a:t>
            </a:r>
            <a:r>
              <a:rPr lang="en-US" dirty="0" err="1"/>
              <a:t>nascetur</a:t>
            </a:r>
            <a:r>
              <a:rPr lang="en-US" dirty="0"/>
              <a:t>. Massa </a:t>
            </a:r>
            <a:r>
              <a:rPr lang="en-US" dirty="0" err="1"/>
              <a:t>tempor</a:t>
            </a:r>
            <a:r>
              <a:rPr lang="en-US" dirty="0"/>
              <a:t> </a:t>
            </a:r>
            <a:r>
              <a:rPr lang="en-US" dirty="0" err="1"/>
              <a:t>nec</a:t>
            </a:r>
            <a:r>
              <a:rPr lang="en-US" dirty="0"/>
              <a:t> </a:t>
            </a:r>
            <a:r>
              <a:rPr lang="en-US" dirty="0" err="1"/>
              <a:t>feugiat</a:t>
            </a:r>
            <a:r>
              <a:rPr lang="en-US" dirty="0"/>
              <a:t> </a:t>
            </a:r>
            <a:r>
              <a:rPr lang="en-US" dirty="0" err="1"/>
              <a:t>nisl</a:t>
            </a:r>
            <a:r>
              <a:rPr lang="en-US" dirty="0"/>
              <a:t> </a:t>
            </a:r>
            <a:r>
              <a:rPr lang="en-US" dirty="0" err="1"/>
              <a:t>pretium</a:t>
            </a:r>
            <a:r>
              <a:rPr lang="en-US" dirty="0"/>
              <a:t> </a:t>
            </a:r>
            <a:r>
              <a:rPr lang="en-US" dirty="0" err="1"/>
              <a:t>fusce</a:t>
            </a:r>
            <a:r>
              <a:rPr lang="en-US" dirty="0"/>
              <a:t> id </a:t>
            </a:r>
            <a:r>
              <a:rPr lang="en-US" dirty="0" err="1"/>
              <a:t>velit</a:t>
            </a:r>
            <a:r>
              <a:rPr lang="en-US" dirty="0"/>
              <a:t>. </a:t>
            </a:r>
            <a:r>
              <a:rPr lang="en-US" dirty="0" err="1"/>
              <a:t>Amet</a:t>
            </a:r>
            <a:r>
              <a:rPr lang="en-US" dirty="0"/>
              <a:t> </a:t>
            </a:r>
            <a:r>
              <a:rPr lang="en-US" dirty="0" err="1"/>
              <a:t>est</a:t>
            </a:r>
            <a:r>
              <a:rPr lang="en-US" dirty="0"/>
              <a:t> </a:t>
            </a:r>
            <a:r>
              <a:rPr lang="en-US" dirty="0" err="1"/>
              <a:t>placerat</a:t>
            </a:r>
            <a:r>
              <a:rPr lang="en-US" dirty="0"/>
              <a:t> in </a:t>
            </a:r>
            <a:r>
              <a:rPr lang="en-US" dirty="0" err="1"/>
              <a:t>egestas</a:t>
            </a:r>
            <a:r>
              <a:rPr lang="en-US" dirty="0"/>
              <a:t> </a:t>
            </a:r>
            <a:r>
              <a:rPr lang="en-US" dirty="0" err="1"/>
              <a:t>erat</a:t>
            </a:r>
            <a:r>
              <a:rPr lang="en-US" dirty="0"/>
              <a:t> </a:t>
            </a:r>
            <a:r>
              <a:rPr lang="en-US" dirty="0" err="1"/>
              <a:t>imperdiet</a:t>
            </a:r>
            <a:r>
              <a:rPr lang="en-US" dirty="0"/>
              <a:t> </a:t>
            </a:r>
            <a:r>
              <a:rPr lang="en-US" dirty="0" err="1"/>
              <a:t>sed</a:t>
            </a:r>
            <a:r>
              <a:rPr lang="en-US" dirty="0"/>
              <a:t> </a:t>
            </a:r>
            <a:r>
              <a:rPr lang="en-US" dirty="0" err="1"/>
              <a:t>euismod</a:t>
            </a:r>
            <a:r>
              <a:rPr lang="en-US" dirty="0"/>
              <a:t>. In </a:t>
            </a:r>
            <a:r>
              <a:rPr lang="en-US" dirty="0" err="1"/>
              <a:t>egestas</a:t>
            </a:r>
            <a:r>
              <a:rPr lang="en-US" dirty="0"/>
              <a:t> </a:t>
            </a:r>
            <a:r>
              <a:rPr lang="en-US" dirty="0" err="1"/>
              <a:t>erat</a:t>
            </a:r>
            <a:r>
              <a:rPr lang="en-US" dirty="0"/>
              <a:t> </a:t>
            </a:r>
            <a:r>
              <a:rPr lang="en-US" dirty="0" err="1"/>
              <a:t>imperdiet</a:t>
            </a:r>
            <a:r>
              <a:rPr lang="en-US" dirty="0"/>
              <a:t> </a:t>
            </a:r>
            <a:r>
              <a:rPr lang="en-US" dirty="0" err="1"/>
              <a:t>sed</a:t>
            </a:r>
            <a:r>
              <a:rPr lang="en-US" dirty="0"/>
              <a:t> </a:t>
            </a:r>
            <a:r>
              <a:rPr lang="en-US" dirty="0" err="1"/>
              <a:t>euismod</a:t>
            </a:r>
            <a:r>
              <a:rPr lang="en-US" dirty="0"/>
              <a:t> nisi porta lorem. </a:t>
            </a:r>
            <a:r>
              <a:rPr lang="en-US" dirty="0" err="1"/>
              <a:t>Fermentum</a:t>
            </a:r>
            <a:r>
              <a:rPr lang="en-US" dirty="0"/>
              <a:t> et </a:t>
            </a:r>
            <a:r>
              <a:rPr lang="en-US" dirty="0" err="1"/>
              <a:t>sollicitudin</a:t>
            </a:r>
            <a:r>
              <a:rPr lang="en-US" dirty="0"/>
              <a:t> ac </a:t>
            </a:r>
            <a:r>
              <a:rPr lang="en-US" dirty="0" err="1"/>
              <a:t>orci</a:t>
            </a:r>
            <a:r>
              <a:rPr lang="en-US" dirty="0"/>
              <a:t> </a:t>
            </a:r>
            <a:r>
              <a:rPr lang="en-US" dirty="0" err="1"/>
              <a:t>phasellus</a:t>
            </a:r>
            <a:r>
              <a:rPr lang="en-US" dirty="0"/>
              <a:t> </a:t>
            </a:r>
            <a:r>
              <a:rPr lang="en-US" dirty="0" err="1"/>
              <a:t>egestas</a:t>
            </a:r>
            <a:r>
              <a:rPr lang="en-US" dirty="0"/>
              <a:t> </a:t>
            </a:r>
            <a:r>
              <a:rPr lang="en-US" dirty="0" err="1"/>
              <a:t>tellus</a:t>
            </a:r>
            <a:r>
              <a:rPr lang="en-US" dirty="0"/>
              <a:t> </a:t>
            </a:r>
            <a:r>
              <a:rPr lang="en-US" dirty="0" err="1"/>
              <a:t>rutrum</a:t>
            </a:r>
            <a:r>
              <a:rPr lang="en-US" dirty="0"/>
              <a:t> </a:t>
            </a:r>
            <a:r>
              <a:rPr lang="en-US" dirty="0" err="1"/>
              <a:t>tellus</a:t>
            </a:r>
            <a:r>
              <a:rPr lang="en-US" dirty="0"/>
              <a:t>. </a:t>
            </a:r>
            <a:r>
              <a:rPr lang="en-US" dirty="0" err="1"/>
              <a:t>Nec</a:t>
            </a:r>
            <a:r>
              <a:rPr lang="en-US" dirty="0"/>
              <a:t> dui </a:t>
            </a:r>
            <a:r>
              <a:rPr lang="en-US" dirty="0" err="1"/>
              <a:t>nunc</a:t>
            </a:r>
            <a:r>
              <a:rPr lang="en-US" dirty="0"/>
              <a:t> </a:t>
            </a:r>
            <a:r>
              <a:rPr lang="en-US" dirty="0" err="1"/>
              <a:t>mattis</a:t>
            </a:r>
            <a:r>
              <a:rPr lang="en-US" dirty="0"/>
              <a:t> </a:t>
            </a:r>
            <a:r>
              <a:rPr lang="en-US" dirty="0" err="1"/>
              <a:t>enim</a:t>
            </a:r>
            <a:r>
              <a:rPr lang="en-US" dirty="0"/>
              <a:t>. </a:t>
            </a:r>
            <a:r>
              <a:rPr lang="en-US" dirty="0" err="1"/>
              <a:t>Nisl</a:t>
            </a:r>
            <a:r>
              <a:rPr lang="en-US" dirty="0"/>
              <a:t> </a:t>
            </a:r>
            <a:r>
              <a:rPr lang="en-US" dirty="0" err="1"/>
              <a:t>condimentum</a:t>
            </a:r>
            <a:r>
              <a:rPr lang="en-US" dirty="0"/>
              <a:t> id </a:t>
            </a:r>
            <a:r>
              <a:rPr lang="en-US" dirty="0" err="1"/>
              <a:t>venenatis</a:t>
            </a:r>
            <a:r>
              <a:rPr lang="en-US" dirty="0"/>
              <a:t> a </a:t>
            </a:r>
            <a:r>
              <a:rPr lang="en-US" dirty="0" err="1"/>
              <a:t>condimentum</a:t>
            </a:r>
            <a:r>
              <a:rPr lang="en-US" dirty="0"/>
              <a:t>. Non </a:t>
            </a:r>
            <a:r>
              <a:rPr lang="en-US" dirty="0" err="1"/>
              <a:t>enim</a:t>
            </a:r>
            <a:r>
              <a:rPr lang="en-US" dirty="0"/>
              <a:t> </a:t>
            </a:r>
            <a:r>
              <a:rPr lang="en-US" dirty="0" err="1"/>
              <a:t>praesent</a:t>
            </a:r>
            <a:r>
              <a:rPr lang="en-US" dirty="0"/>
              <a:t> </a:t>
            </a:r>
            <a:r>
              <a:rPr lang="en-US" dirty="0" err="1"/>
              <a:t>elementum</a:t>
            </a:r>
            <a:r>
              <a:rPr lang="en-US" dirty="0"/>
              <a:t> </a:t>
            </a:r>
            <a:r>
              <a:rPr lang="en-US" dirty="0" err="1"/>
              <a:t>facilisis</a:t>
            </a:r>
            <a:r>
              <a:rPr lang="en-US" dirty="0"/>
              <a:t> </a:t>
            </a:r>
            <a:r>
              <a:rPr lang="en-US" dirty="0" err="1"/>
              <a:t>leo</a:t>
            </a:r>
            <a:r>
              <a:rPr lang="en-US" dirty="0"/>
              <a:t> </a:t>
            </a:r>
            <a:r>
              <a:rPr lang="en-US" dirty="0" err="1"/>
              <a:t>vel</a:t>
            </a:r>
            <a:r>
              <a:rPr lang="en-US" dirty="0"/>
              <a:t> </a:t>
            </a:r>
            <a:r>
              <a:rPr lang="en-US" dirty="0" err="1"/>
              <a:t>fringilla</a:t>
            </a:r>
            <a:r>
              <a:rPr lang="en-US" dirty="0"/>
              <a:t> </a:t>
            </a:r>
            <a:r>
              <a:rPr lang="en-US" dirty="0" err="1"/>
              <a:t>est</a:t>
            </a:r>
            <a:r>
              <a:rPr lang="en-US" dirty="0"/>
              <a:t> </a:t>
            </a:r>
            <a:r>
              <a:rPr lang="en-US" dirty="0" err="1"/>
              <a:t>ullamcorper</a:t>
            </a:r>
            <a:r>
              <a:rPr lang="en-US" dirty="0"/>
              <a:t>.</a:t>
            </a:r>
          </a:p>
        </p:txBody>
      </p:sp>
      <p:sp>
        <p:nvSpPr>
          <p:cNvPr id="12" name="Content Placeholder 2"/>
          <p:cNvSpPr>
            <a:spLocks noGrp="1"/>
          </p:cNvSpPr>
          <p:nvPr>
            <p:ph idx="20"/>
          </p:nvPr>
        </p:nvSpPr>
        <p:spPr>
          <a:xfrm>
            <a:off x="6370651" y="1579015"/>
            <a:ext cx="5084468" cy="492443"/>
          </a:xfrm>
          <a:solidFill>
            <a:schemeClr val="bg1"/>
          </a:solidFill>
          <a:effectLst>
            <a:outerShdw dist="12700" dir="5400000" algn="t" rotWithShape="0">
              <a:prstClr val="black"/>
            </a:outerShdw>
          </a:effectLst>
        </p:spPr>
        <p:txBody>
          <a:bodyPr tIns="91440" bIns="91440" rtlCol="0" anchor="b">
            <a:spAutoFit/>
          </a:bodyPr>
          <a:lstStyle>
            <a:lvl1pPr marL="0" indent="0" algn="ctr">
              <a:lnSpc>
                <a:spcPct val="100000"/>
              </a:lnSpc>
              <a:spcBef>
                <a:spcPts val="0"/>
              </a:spcBef>
              <a:buNone/>
              <a:defRPr lang="en-US" sz="2000" b="1" smtClean="0">
                <a:solidFill>
                  <a:srgbClr val="006298"/>
                </a:solidFill>
              </a:defRPr>
            </a:lvl1pPr>
            <a:lvl2pPr>
              <a:defRPr lang="en-US" smtClean="0">
                <a:solidFill>
                  <a:schemeClr val="tx1"/>
                </a:solidFill>
              </a:defRPr>
            </a:lvl2pPr>
            <a:lvl3pPr>
              <a:defRPr lang="en-US" smtClean="0">
                <a:solidFill>
                  <a:schemeClr val="tx1"/>
                </a:solidFill>
              </a:defRPr>
            </a:lvl3pPr>
          </a:lstStyle>
          <a:p>
            <a:pPr lvl="0"/>
            <a:r>
              <a:rPr lang="en-US"/>
              <a:t>Click to edit Master text styles</a:t>
            </a:r>
          </a:p>
        </p:txBody>
      </p:sp>
      <p:sp>
        <p:nvSpPr>
          <p:cNvPr id="14" name="Text Placeholder 3"/>
          <p:cNvSpPr>
            <a:spLocks noGrp="1"/>
          </p:cNvSpPr>
          <p:nvPr>
            <p:ph type="body" sz="quarter" idx="18" hasCustomPrompt="1"/>
          </p:nvPr>
        </p:nvSpPr>
        <p:spPr>
          <a:xfrm>
            <a:off x="6370651" y="2202774"/>
            <a:ext cx="5084468" cy="3953578"/>
          </a:xfrm>
        </p:spPr>
        <p:txBody>
          <a:bodyPr>
            <a:normAutofit/>
          </a:bodyPr>
          <a:lstStyle>
            <a:lvl1pPr>
              <a:buClr>
                <a:srgbClr val="004A78"/>
              </a:buClr>
              <a:defRPr sz="1800">
                <a:solidFill>
                  <a:srgbClr val="000000"/>
                </a:solidFill>
              </a:defRPr>
            </a:lvl1pPr>
            <a:lvl2pPr marL="685800" indent="-228600">
              <a:buClr>
                <a:srgbClr val="004A78"/>
              </a:buClr>
              <a:buFontTx/>
              <a:buChar char="‒"/>
              <a:defRPr sz="1800">
                <a:solidFill>
                  <a:srgbClr val="000000"/>
                </a:solidFill>
              </a:defRPr>
            </a:lvl2pPr>
            <a:lvl3pPr>
              <a:buClr>
                <a:srgbClr val="004A78"/>
              </a:buClr>
              <a:defRPr sz="1800">
                <a:solidFill>
                  <a:srgbClr val="000000"/>
                </a:solidFill>
              </a:defRPr>
            </a:lvl3pPr>
            <a:lvl4pPr>
              <a:buClr>
                <a:srgbClr val="004A78"/>
              </a:buClr>
              <a:defRPr sz="1800">
                <a:solidFill>
                  <a:srgbClr val="000000"/>
                </a:solidFill>
              </a:defRPr>
            </a:lvl4pPr>
            <a:lvl5pPr>
              <a:buClr>
                <a:srgbClr val="004A78"/>
              </a:buClr>
              <a:defRPr sz="1800">
                <a:solidFill>
                  <a:srgbClr val="000000"/>
                </a:solidFill>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p>
          <a:p>
            <a:pPr lvl="0"/>
            <a:r>
              <a:rPr lang="en-US" dirty="0" err="1"/>
              <a:t>Viverra</a:t>
            </a:r>
            <a:r>
              <a:rPr lang="en-US" dirty="0"/>
              <a:t> vitae </a:t>
            </a:r>
            <a:r>
              <a:rPr lang="en-US" dirty="0" err="1"/>
              <a:t>congue</a:t>
            </a:r>
            <a:r>
              <a:rPr lang="en-US" dirty="0"/>
              <a:t> </a:t>
            </a:r>
            <a:r>
              <a:rPr lang="en-US" dirty="0" err="1"/>
              <a:t>eu</a:t>
            </a:r>
            <a:r>
              <a:rPr lang="en-US" dirty="0"/>
              <a:t> </a:t>
            </a:r>
            <a:r>
              <a:rPr lang="en-US" dirty="0" err="1"/>
              <a:t>consequat</a:t>
            </a:r>
            <a:r>
              <a:rPr lang="en-US" dirty="0"/>
              <a:t> ac </a:t>
            </a:r>
            <a:r>
              <a:rPr lang="en-US" dirty="0" err="1"/>
              <a:t>felis</a:t>
            </a:r>
            <a:r>
              <a:rPr lang="en-US" dirty="0"/>
              <a:t> </a:t>
            </a:r>
            <a:r>
              <a:rPr lang="en-US" dirty="0" err="1"/>
              <a:t>donec</a:t>
            </a:r>
            <a:r>
              <a:rPr lang="en-US" dirty="0"/>
              <a:t> et. </a:t>
            </a:r>
            <a:r>
              <a:rPr lang="en-US" dirty="0" err="1"/>
              <a:t>Magnis</a:t>
            </a:r>
            <a:r>
              <a:rPr lang="en-US" dirty="0"/>
              <a:t> dis parturient </a:t>
            </a:r>
            <a:r>
              <a:rPr lang="en-US" dirty="0" err="1"/>
              <a:t>montes</a:t>
            </a:r>
            <a:r>
              <a:rPr lang="en-US" dirty="0"/>
              <a:t> </a:t>
            </a:r>
            <a:r>
              <a:rPr lang="en-US" dirty="0" err="1"/>
              <a:t>nascetur</a:t>
            </a:r>
            <a:r>
              <a:rPr lang="en-US" dirty="0"/>
              <a:t>. Massa </a:t>
            </a:r>
            <a:r>
              <a:rPr lang="en-US" dirty="0" err="1"/>
              <a:t>tempor</a:t>
            </a:r>
            <a:r>
              <a:rPr lang="en-US" dirty="0"/>
              <a:t> </a:t>
            </a:r>
            <a:r>
              <a:rPr lang="en-US" dirty="0" err="1"/>
              <a:t>nec</a:t>
            </a:r>
            <a:r>
              <a:rPr lang="en-US" dirty="0"/>
              <a:t> </a:t>
            </a:r>
            <a:r>
              <a:rPr lang="en-US" dirty="0" err="1"/>
              <a:t>feugiat</a:t>
            </a:r>
            <a:r>
              <a:rPr lang="en-US" dirty="0"/>
              <a:t> </a:t>
            </a:r>
            <a:r>
              <a:rPr lang="en-US" dirty="0" err="1"/>
              <a:t>nisl</a:t>
            </a:r>
            <a:r>
              <a:rPr lang="en-US" dirty="0"/>
              <a:t> </a:t>
            </a:r>
            <a:r>
              <a:rPr lang="en-US" dirty="0" err="1"/>
              <a:t>pretium</a:t>
            </a:r>
            <a:r>
              <a:rPr lang="en-US" dirty="0"/>
              <a:t> </a:t>
            </a:r>
            <a:r>
              <a:rPr lang="en-US" dirty="0" err="1"/>
              <a:t>fusce</a:t>
            </a:r>
            <a:r>
              <a:rPr lang="en-US" dirty="0"/>
              <a:t> id </a:t>
            </a:r>
            <a:r>
              <a:rPr lang="en-US" dirty="0" err="1"/>
              <a:t>velit</a:t>
            </a:r>
            <a:r>
              <a:rPr lang="en-US" dirty="0"/>
              <a:t>. </a:t>
            </a:r>
          </a:p>
          <a:p>
            <a:pPr lvl="0"/>
            <a:r>
              <a:rPr lang="en-US" dirty="0" err="1"/>
              <a:t>Amet</a:t>
            </a:r>
            <a:r>
              <a:rPr lang="en-US" dirty="0"/>
              <a:t> </a:t>
            </a:r>
            <a:r>
              <a:rPr lang="en-US" dirty="0" err="1"/>
              <a:t>est</a:t>
            </a:r>
            <a:r>
              <a:rPr lang="en-US" dirty="0"/>
              <a:t> </a:t>
            </a:r>
            <a:r>
              <a:rPr lang="en-US" dirty="0" err="1"/>
              <a:t>placerat</a:t>
            </a:r>
            <a:r>
              <a:rPr lang="en-US" dirty="0"/>
              <a:t> in </a:t>
            </a:r>
            <a:r>
              <a:rPr lang="en-US" dirty="0" err="1"/>
              <a:t>egestas</a:t>
            </a:r>
            <a:r>
              <a:rPr lang="en-US" dirty="0"/>
              <a:t> </a:t>
            </a:r>
            <a:r>
              <a:rPr lang="en-US" dirty="0" err="1"/>
              <a:t>erat</a:t>
            </a:r>
            <a:r>
              <a:rPr lang="en-US" dirty="0"/>
              <a:t> </a:t>
            </a:r>
            <a:r>
              <a:rPr lang="en-US" dirty="0" err="1"/>
              <a:t>imperdiet</a:t>
            </a:r>
            <a:r>
              <a:rPr lang="en-US" dirty="0"/>
              <a:t> </a:t>
            </a:r>
            <a:r>
              <a:rPr lang="en-US" dirty="0" err="1"/>
              <a:t>sed</a:t>
            </a:r>
            <a:r>
              <a:rPr lang="en-US" dirty="0"/>
              <a:t> </a:t>
            </a:r>
            <a:r>
              <a:rPr lang="en-US" dirty="0" err="1"/>
              <a:t>euismod</a:t>
            </a:r>
            <a:r>
              <a:rPr lang="en-US" dirty="0"/>
              <a:t>. In </a:t>
            </a:r>
            <a:r>
              <a:rPr lang="en-US" dirty="0" err="1"/>
              <a:t>egestas</a:t>
            </a:r>
            <a:r>
              <a:rPr lang="en-US" dirty="0"/>
              <a:t> </a:t>
            </a:r>
            <a:r>
              <a:rPr lang="en-US" dirty="0" err="1"/>
              <a:t>erat</a:t>
            </a:r>
            <a:r>
              <a:rPr lang="en-US" dirty="0"/>
              <a:t> </a:t>
            </a:r>
            <a:r>
              <a:rPr lang="en-US" dirty="0" err="1"/>
              <a:t>imperdiet</a:t>
            </a:r>
            <a:r>
              <a:rPr lang="en-US" dirty="0"/>
              <a:t> </a:t>
            </a:r>
            <a:r>
              <a:rPr lang="en-US" dirty="0" err="1"/>
              <a:t>sed</a:t>
            </a:r>
            <a:r>
              <a:rPr lang="en-US" dirty="0"/>
              <a:t> </a:t>
            </a:r>
            <a:r>
              <a:rPr lang="en-US" dirty="0" err="1"/>
              <a:t>euismod</a:t>
            </a:r>
            <a:r>
              <a:rPr lang="en-US" dirty="0"/>
              <a:t> nisi porta lorem. </a:t>
            </a:r>
            <a:r>
              <a:rPr lang="en-US" dirty="0" err="1"/>
              <a:t>Fermentum</a:t>
            </a:r>
            <a:r>
              <a:rPr lang="en-US" dirty="0"/>
              <a:t> et </a:t>
            </a:r>
            <a:r>
              <a:rPr lang="en-US" dirty="0" err="1"/>
              <a:t>sollicitudin</a:t>
            </a:r>
            <a:r>
              <a:rPr lang="en-US" dirty="0"/>
              <a:t> ac </a:t>
            </a:r>
            <a:r>
              <a:rPr lang="en-US" dirty="0" err="1"/>
              <a:t>orci</a:t>
            </a:r>
            <a:r>
              <a:rPr lang="en-US" dirty="0"/>
              <a:t> </a:t>
            </a:r>
            <a:r>
              <a:rPr lang="en-US" dirty="0" err="1"/>
              <a:t>phasellus</a:t>
            </a:r>
            <a:r>
              <a:rPr lang="en-US" dirty="0"/>
              <a:t> </a:t>
            </a:r>
            <a:r>
              <a:rPr lang="en-US" dirty="0" err="1"/>
              <a:t>egestas</a:t>
            </a:r>
            <a:r>
              <a:rPr lang="en-US" dirty="0"/>
              <a:t> </a:t>
            </a:r>
            <a:r>
              <a:rPr lang="en-US" dirty="0" err="1"/>
              <a:t>tellus</a:t>
            </a:r>
            <a:r>
              <a:rPr lang="en-US" dirty="0"/>
              <a:t> </a:t>
            </a:r>
            <a:r>
              <a:rPr lang="en-US" dirty="0" err="1"/>
              <a:t>rutrum</a:t>
            </a:r>
            <a:r>
              <a:rPr lang="en-US" dirty="0"/>
              <a:t> </a:t>
            </a:r>
            <a:r>
              <a:rPr lang="en-US" dirty="0" err="1"/>
              <a:t>tellus</a:t>
            </a:r>
            <a:r>
              <a:rPr lang="en-US" dirty="0"/>
              <a:t>. </a:t>
            </a:r>
            <a:r>
              <a:rPr lang="en-US" dirty="0" err="1"/>
              <a:t>Nec</a:t>
            </a:r>
            <a:r>
              <a:rPr lang="en-US" dirty="0"/>
              <a:t> dui </a:t>
            </a:r>
            <a:r>
              <a:rPr lang="en-US" dirty="0" err="1"/>
              <a:t>nunc</a:t>
            </a:r>
            <a:r>
              <a:rPr lang="en-US" dirty="0"/>
              <a:t> </a:t>
            </a:r>
            <a:r>
              <a:rPr lang="en-US" dirty="0" err="1"/>
              <a:t>mattis</a:t>
            </a:r>
            <a:r>
              <a:rPr lang="en-US" dirty="0"/>
              <a:t> </a:t>
            </a:r>
            <a:r>
              <a:rPr lang="en-US" dirty="0" err="1"/>
              <a:t>enim</a:t>
            </a:r>
            <a:r>
              <a:rPr lang="en-US" dirty="0"/>
              <a:t>. </a:t>
            </a:r>
            <a:r>
              <a:rPr lang="en-US" dirty="0" err="1"/>
              <a:t>Nisl</a:t>
            </a:r>
            <a:r>
              <a:rPr lang="en-US" dirty="0"/>
              <a:t> </a:t>
            </a:r>
            <a:r>
              <a:rPr lang="en-US" dirty="0" err="1"/>
              <a:t>condimentum</a:t>
            </a:r>
            <a:r>
              <a:rPr lang="en-US" dirty="0"/>
              <a:t> id </a:t>
            </a:r>
            <a:r>
              <a:rPr lang="en-US" dirty="0" err="1"/>
              <a:t>venenatis</a:t>
            </a:r>
            <a:r>
              <a:rPr lang="en-US" dirty="0"/>
              <a:t> a </a:t>
            </a:r>
            <a:r>
              <a:rPr lang="en-US" dirty="0" err="1"/>
              <a:t>condimentum</a:t>
            </a:r>
            <a:r>
              <a:rPr lang="en-US" dirty="0"/>
              <a:t>. Non </a:t>
            </a:r>
            <a:r>
              <a:rPr lang="en-US" dirty="0" err="1"/>
              <a:t>enim</a:t>
            </a:r>
            <a:r>
              <a:rPr lang="en-US" dirty="0"/>
              <a:t> </a:t>
            </a:r>
            <a:r>
              <a:rPr lang="en-US" dirty="0" err="1"/>
              <a:t>praesent</a:t>
            </a:r>
            <a:r>
              <a:rPr lang="en-US" dirty="0"/>
              <a:t> </a:t>
            </a:r>
            <a:r>
              <a:rPr lang="en-US" dirty="0" err="1"/>
              <a:t>elementum</a:t>
            </a:r>
            <a:r>
              <a:rPr lang="en-US" dirty="0"/>
              <a:t> </a:t>
            </a:r>
            <a:r>
              <a:rPr lang="en-US" dirty="0" err="1"/>
              <a:t>facilisis</a:t>
            </a:r>
            <a:r>
              <a:rPr lang="en-US" dirty="0"/>
              <a:t> </a:t>
            </a:r>
            <a:r>
              <a:rPr lang="en-US" dirty="0" err="1"/>
              <a:t>leo</a:t>
            </a:r>
            <a:r>
              <a:rPr lang="en-US" dirty="0"/>
              <a:t> </a:t>
            </a:r>
            <a:r>
              <a:rPr lang="en-US" dirty="0" err="1"/>
              <a:t>vel</a:t>
            </a:r>
            <a:r>
              <a:rPr lang="en-US" dirty="0"/>
              <a:t> </a:t>
            </a:r>
            <a:r>
              <a:rPr lang="en-US" dirty="0" err="1"/>
              <a:t>fringilla</a:t>
            </a:r>
            <a:r>
              <a:rPr lang="en-US" dirty="0"/>
              <a:t> </a:t>
            </a:r>
            <a:r>
              <a:rPr lang="en-US" dirty="0" err="1"/>
              <a:t>est</a:t>
            </a:r>
            <a:r>
              <a:rPr lang="en-US" dirty="0"/>
              <a:t> </a:t>
            </a:r>
            <a:r>
              <a:rPr lang="en-US" dirty="0" err="1"/>
              <a:t>ullamcorper</a:t>
            </a:r>
            <a:r>
              <a:rPr lang="en-US" dirty="0"/>
              <a:t>.</a:t>
            </a:r>
          </a:p>
        </p:txBody>
      </p:sp>
      <p:sp>
        <p:nvSpPr>
          <p:cNvPr id="8" name="Footer"/>
          <p:cNvSpPr txBox="1"/>
          <p:nvPr userDrawn="1"/>
        </p:nvSpPr>
        <p:spPr>
          <a:xfrm>
            <a:off x="3007866" y="6323299"/>
            <a:ext cx="8956009" cy="477054"/>
          </a:xfrm>
          <a:prstGeom prst="rect">
            <a:avLst/>
          </a:prstGeom>
          <a:noFill/>
          <a:effectLst/>
        </p:spPr>
        <p:txBody>
          <a:bodyPr wrap="square" lIns="0" t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4A78"/>
                </a:solidFill>
                <a:effectLst/>
                <a:uLnTx/>
                <a:uFillTx/>
                <a:latin typeface="arial" charset="0"/>
                <a:ea typeface="+mn-ea"/>
                <a:cs typeface="+mn-cs"/>
              </a:rPr>
              <a:t>[Author Name], [Book Title], [#] Edition. © [Insert Year]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17590073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hree Content 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4" name="Content Placeholder 2"/>
          <p:cNvSpPr>
            <a:spLocks noGrp="1"/>
          </p:cNvSpPr>
          <p:nvPr>
            <p:ph idx="1"/>
          </p:nvPr>
        </p:nvSpPr>
        <p:spPr>
          <a:xfrm>
            <a:off x="743576" y="1579015"/>
            <a:ext cx="3300402" cy="492443"/>
          </a:xfrm>
          <a:solidFill>
            <a:schemeClr val="bg1"/>
          </a:solidFill>
          <a:effectLst>
            <a:outerShdw dist="12700" dir="5400000" algn="t" rotWithShape="0">
              <a:prstClr val="black"/>
            </a:outerShdw>
          </a:effectLst>
        </p:spPr>
        <p:txBody>
          <a:bodyPr tIns="91440" bIns="91440" rtlCol="0" anchor="b">
            <a:spAutoFit/>
          </a:bodyPr>
          <a:lstStyle>
            <a:lvl1pPr marL="0" indent="0" algn="ctr">
              <a:lnSpc>
                <a:spcPct val="100000"/>
              </a:lnSpc>
              <a:spcBef>
                <a:spcPts val="0"/>
              </a:spcBef>
              <a:buNone/>
              <a:defRPr lang="en-US" sz="2000" b="1" smtClean="0">
                <a:solidFill>
                  <a:srgbClr val="006298"/>
                </a:solidFill>
              </a:defRPr>
            </a:lvl1pPr>
            <a:lvl2pPr>
              <a:defRPr lang="en-US" smtClean="0">
                <a:solidFill>
                  <a:schemeClr val="tx1"/>
                </a:solidFill>
              </a:defRPr>
            </a:lvl2pPr>
            <a:lvl3pPr>
              <a:defRPr lang="en-US" smtClean="0">
                <a:solidFill>
                  <a:schemeClr val="tx1"/>
                </a:solidFill>
              </a:defRPr>
            </a:lvl3pPr>
          </a:lstStyle>
          <a:p>
            <a:pPr lvl="0"/>
            <a:r>
              <a:rPr lang="en-US"/>
              <a:t>Click to edit Master text styles</a:t>
            </a:r>
          </a:p>
        </p:txBody>
      </p:sp>
      <p:sp>
        <p:nvSpPr>
          <p:cNvPr id="4" name="Text Placeholder 3"/>
          <p:cNvSpPr>
            <a:spLocks noGrp="1"/>
          </p:cNvSpPr>
          <p:nvPr>
            <p:ph type="body" sz="quarter" idx="15" hasCustomPrompt="1"/>
          </p:nvPr>
        </p:nvSpPr>
        <p:spPr>
          <a:xfrm>
            <a:off x="743576" y="2202774"/>
            <a:ext cx="3300402" cy="3953578"/>
          </a:xfrm>
        </p:spPr>
        <p:txBody>
          <a:bodyPr>
            <a:normAutofit/>
          </a:bodyPr>
          <a:lstStyle>
            <a:lvl1pPr>
              <a:buClr>
                <a:srgbClr val="004A78"/>
              </a:buClr>
              <a:defRPr sz="1800">
                <a:solidFill>
                  <a:srgbClr val="000000"/>
                </a:solidFill>
              </a:defRPr>
            </a:lvl1pPr>
            <a:lvl2pPr marL="685800" indent="-228600">
              <a:buFontTx/>
              <a:buChar char="‒"/>
              <a:defRPr sz="1800"/>
            </a:lvl2pPr>
            <a:lvl3pPr>
              <a:defRPr sz="1800"/>
            </a:lvl3pPr>
            <a:lvl4pPr>
              <a:defRPr sz="1800"/>
            </a:lvl4pPr>
            <a:lvl5pPr>
              <a:defRPr sz="1800"/>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Viverra</a:t>
            </a:r>
            <a:r>
              <a:rPr lang="en-US" dirty="0"/>
              <a:t> vitae </a:t>
            </a:r>
            <a:r>
              <a:rPr lang="en-US" dirty="0" err="1"/>
              <a:t>congue</a:t>
            </a:r>
            <a:r>
              <a:rPr lang="en-US" dirty="0"/>
              <a:t> </a:t>
            </a:r>
            <a:r>
              <a:rPr lang="en-US" dirty="0" err="1"/>
              <a:t>eu</a:t>
            </a:r>
            <a:r>
              <a:rPr lang="en-US" dirty="0"/>
              <a:t> </a:t>
            </a:r>
            <a:r>
              <a:rPr lang="en-US" dirty="0" err="1"/>
              <a:t>consequat</a:t>
            </a:r>
            <a:r>
              <a:rPr lang="en-US" dirty="0"/>
              <a:t> ac </a:t>
            </a:r>
            <a:r>
              <a:rPr lang="en-US" dirty="0" err="1"/>
              <a:t>felis</a:t>
            </a:r>
            <a:r>
              <a:rPr lang="en-US" dirty="0"/>
              <a:t> </a:t>
            </a:r>
            <a:r>
              <a:rPr lang="en-US" dirty="0" err="1"/>
              <a:t>donec</a:t>
            </a:r>
            <a:r>
              <a:rPr lang="en-US" dirty="0"/>
              <a:t> et. </a:t>
            </a:r>
            <a:r>
              <a:rPr lang="en-US" dirty="0" err="1"/>
              <a:t>Magnis</a:t>
            </a:r>
            <a:r>
              <a:rPr lang="en-US" dirty="0"/>
              <a:t> dis parturient </a:t>
            </a:r>
            <a:r>
              <a:rPr lang="en-US" dirty="0" err="1"/>
              <a:t>montes</a:t>
            </a:r>
            <a:r>
              <a:rPr lang="en-US" dirty="0"/>
              <a:t> </a:t>
            </a:r>
            <a:r>
              <a:rPr lang="en-US" dirty="0" err="1"/>
              <a:t>nascetur</a:t>
            </a:r>
            <a:r>
              <a:rPr lang="en-US" dirty="0"/>
              <a:t>.</a:t>
            </a:r>
          </a:p>
        </p:txBody>
      </p:sp>
      <p:sp>
        <p:nvSpPr>
          <p:cNvPr id="19" name="Content Placeholder 2"/>
          <p:cNvSpPr>
            <a:spLocks noGrp="1"/>
          </p:cNvSpPr>
          <p:nvPr>
            <p:ph idx="22"/>
          </p:nvPr>
        </p:nvSpPr>
        <p:spPr>
          <a:xfrm>
            <a:off x="4445799" y="1579015"/>
            <a:ext cx="3300402" cy="492443"/>
          </a:xfrm>
          <a:solidFill>
            <a:schemeClr val="bg1"/>
          </a:solidFill>
          <a:effectLst>
            <a:outerShdw dist="12700" dir="5400000" algn="t" rotWithShape="0">
              <a:prstClr val="black"/>
            </a:outerShdw>
          </a:effectLst>
        </p:spPr>
        <p:txBody>
          <a:bodyPr tIns="91440" bIns="91440" rtlCol="0" anchor="b">
            <a:spAutoFit/>
          </a:bodyPr>
          <a:lstStyle>
            <a:lvl1pPr marL="0" indent="0" algn="ctr">
              <a:lnSpc>
                <a:spcPct val="100000"/>
              </a:lnSpc>
              <a:spcBef>
                <a:spcPts val="0"/>
              </a:spcBef>
              <a:buNone/>
              <a:defRPr lang="en-US" sz="2000" b="1" smtClean="0">
                <a:solidFill>
                  <a:srgbClr val="006298"/>
                </a:solidFill>
              </a:defRPr>
            </a:lvl1pPr>
            <a:lvl2pPr>
              <a:defRPr lang="en-US" smtClean="0">
                <a:solidFill>
                  <a:schemeClr val="tx1"/>
                </a:solidFill>
              </a:defRPr>
            </a:lvl2pPr>
            <a:lvl3pPr>
              <a:defRPr lang="en-US" smtClean="0">
                <a:solidFill>
                  <a:schemeClr val="tx1"/>
                </a:solidFill>
              </a:defRPr>
            </a:lvl3pPr>
          </a:lstStyle>
          <a:p>
            <a:pPr lvl="0"/>
            <a:r>
              <a:rPr lang="en-US"/>
              <a:t>Click to edit Master text styles</a:t>
            </a:r>
          </a:p>
        </p:txBody>
      </p:sp>
      <p:sp>
        <p:nvSpPr>
          <p:cNvPr id="16" name="Text Placeholder 3"/>
          <p:cNvSpPr>
            <a:spLocks noGrp="1"/>
          </p:cNvSpPr>
          <p:nvPr>
            <p:ph type="body" sz="quarter" idx="18" hasCustomPrompt="1"/>
          </p:nvPr>
        </p:nvSpPr>
        <p:spPr>
          <a:xfrm>
            <a:off x="4445799" y="2202774"/>
            <a:ext cx="3300402" cy="3953578"/>
          </a:xfrm>
        </p:spPr>
        <p:txBody>
          <a:bodyPr>
            <a:normAutofit/>
          </a:bodyPr>
          <a:lstStyle>
            <a:lvl1pPr>
              <a:buClr>
                <a:srgbClr val="004A78"/>
              </a:buClr>
              <a:defRPr sz="1800">
                <a:solidFill>
                  <a:srgbClr val="000000"/>
                </a:solidFill>
              </a:defRPr>
            </a:lvl1pPr>
            <a:lvl2pPr marL="685800" indent="-228600">
              <a:buFontTx/>
              <a:buChar char="‒"/>
              <a:defRPr sz="1800"/>
            </a:lvl2pPr>
            <a:lvl3pPr>
              <a:defRPr sz="1800"/>
            </a:lvl3pPr>
            <a:lvl4pPr>
              <a:defRPr sz="1800"/>
            </a:lvl4pPr>
            <a:lvl5pPr>
              <a:defRPr sz="1800"/>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Viverra</a:t>
            </a:r>
            <a:r>
              <a:rPr lang="en-US" dirty="0"/>
              <a:t> vitae </a:t>
            </a:r>
            <a:r>
              <a:rPr lang="en-US" dirty="0" err="1"/>
              <a:t>congue</a:t>
            </a:r>
            <a:r>
              <a:rPr lang="en-US" dirty="0"/>
              <a:t> </a:t>
            </a:r>
            <a:r>
              <a:rPr lang="en-US" dirty="0" err="1"/>
              <a:t>eu</a:t>
            </a:r>
            <a:r>
              <a:rPr lang="en-US" dirty="0"/>
              <a:t> </a:t>
            </a:r>
            <a:r>
              <a:rPr lang="en-US" dirty="0" err="1"/>
              <a:t>consequat</a:t>
            </a:r>
            <a:r>
              <a:rPr lang="en-US" dirty="0"/>
              <a:t> ac </a:t>
            </a:r>
            <a:r>
              <a:rPr lang="en-US" dirty="0" err="1"/>
              <a:t>felis</a:t>
            </a:r>
            <a:r>
              <a:rPr lang="en-US" dirty="0"/>
              <a:t> </a:t>
            </a:r>
            <a:r>
              <a:rPr lang="en-US" dirty="0" err="1"/>
              <a:t>donec</a:t>
            </a:r>
            <a:r>
              <a:rPr lang="en-US" dirty="0"/>
              <a:t> et. </a:t>
            </a:r>
            <a:r>
              <a:rPr lang="en-US" dirty="0" err="1"/>
              <a:t>Magnis</a:t>
            </a:r>
            <a:r>
              <a:rPr lang="en-US" dirty="0"/>
              <a:t> dis parturient </a:t>
            </a:r>
            <a:r>
              <a:rPr lang="en-US" dirty="0" err="1"/>
              <a:t>montes</a:t>
            </a:r>
            <a:r>
              <a:rPr lang="en-US" dirty="0"/>
              <a:t> </a:t>
            </a:r>
            <a:r>
              <a:rPr lang="en-US" dirty="0" err="1"/>
              <a:t>nascetur</a:t>
            </a:r>
            <a:r>
              <a:rPr lang="en-US" dirty="0"/>
              <a:t>.</a:t>
            </a:r>
          </a:p>
        </p:txBody>
      </p:sp>
      <p:sp>
        <p:nvSpPr>
          <p:cNvPr id="23" name="Content Placeholder 2"/>
          <p:cNvSpPr>
            <a:spLocks noGrp="1"/>
          </p:cNvSpPr>
          <p:nvPr>
            <p:ph idx="23"/>
          </p:nvPr>
        </p:nvSpPr>
        <p:spPr>
          <a:xfrm>
            <a:off x="8145953" y="1579015"/>
            <a:ext cx="3300402" cy="492443"/>
          </a:xfrm>
          <a:solidFill>
            <a:schemeClr val="bg1"/>
          </a:solidFill>
          <a:effectLst>
            <a:outerShdw dist="12700" dir="5400000" algn="t" rotWithShape="0">
              <a:prstClr val="black"/>
            </a:outerShdw>
          </a:effectLst>
        </p:spPr>
        <p:txBody>
          <a:bodyPr tIns="91440" bIns="91440" rtlCol="0" anchor="b">
            <a:spAutoFit/>
          </a:bodyPr>
          <a:lstStyle>
            <a:lvl1pPr marL="0" indent="0" algn="ctr">
              <a:lnSpc>
                <a:spcPct val="100000"/>
              </a:lnSpc>
              <a:spcBef>
                <a:spcPts val="0"/>
              </a:spcBef>
              <a:buNone/>
              <a:defRPr lang="en-US" sz="2000" b="1" smtClean="0">
                <a:solidFill>
                  <a:srgbClr val="006298"/>
                </a:solidFill>
              </a:defRPr>
            </a:lvl1pPr>
            <a:lvl2pPr>
              <a:defRPr lang="en-US" smtClean="0">
                <a:solidFill>
                  <a:schemeClr val="tx1"/>
                </a:solidFill>
              </a:defRPr>
            </a:lvl2pPr>
            <a:lvl3pPr>
              <a:defRPr lang="en-US" smtClean="0">
                <a:solidFill>
                  <a:schemeClr val="tx1"/>
                </a:solidFill>
              </a:defRPr>
            </a:lvl3pPr>
          </a:lstStyle>
          <a:p>
            <a:pPr lvl="0"/>
            <a:r>
              <a:rPr lang="en-US"/>
              <a:t>Click to edit Master text styles</a:t>
            </a:r>
          </a:p>
        </p:txBody>
      </p:sp>
      <p:sp>
        <p:nvSpPr>
          <p:cNvPr id="20" name="Text Placeholder 3"/>
          <p:cNvSpPr>
            <a:spLocks noGrp="1"/>
          </p:cNvSpPr>
          <p:nvPr>
            <p:ph type="body" sz="quarter" idx="20" hasCustomPrompt="1"/>
          </p:nvPr>
        </p:nvSpPr>
        <p:spPr>
          <a:xfrm>
            <a:off x="8154717" y="2202774"/>
            <a:ext cx="3300402" cy="3953578"/>
          </a:xfrm>
        </p:spPr>
        <p:txBody>
          <a:bodyPr>
            <a:normAutofit/>
          </a:bodyPr>
          <a:lstStyle>
            <a:lvl1pPr>
              <a:buClr>
                <a:srgbClr val="004A78"/>
              </a:buClr>
              <a:defRPr sz="1800">
                <a:solidFill>
                  <a:srgbClr val="000000"/>
                </a:solidFill>
              </a:defRPr>
            </a:lvl1pPr>
            <a:lvl2pPr marL="685800" indent="-228600">
              <a:buFontTx/>
              <a:buChar char="‒"/>
              <a:defRPr sz="1800"/>
            </a:lvl2pPr>
            <a:lvl3pPr>
              <a:defRPr sz="1800"/>
            </a:lvl3pPr>
            <a:lvl4pPr>
              <a:defRPr sz="1800"/>
            </a:lvl4pPr>
            <a:lvl5pPr>
              <a:defRPr sz="1800"/>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Viverra</a:t>
            </a:r>
            <a:r>
              <a:rPr lang="en-US" dirty="0"/>
              <a:t> vitae </a:t>
            </a:r>
            <a:r>
              <a:rPr lang="en-US" dirty="0" err="1"/>
              <a:t>congue</a:t>
            </a:r>
            <a:r>
              <a:rPr lang="en-US" dirty="0"/>
              <a:t> </a:t>
            </a:r>
            <a:r>
              <a:rPr lang="en-US" dirty="0" err="1"/>
              <a:t>eu</a:t>
            </a:r>
            <a:r>
              <a:rPr lang="en-US" dirty="0"/>
              <a:t> </a:t>
            </a:r>
            <a:r>
              <a:rPr lang="en-US" dirty="0" err="1"/>
              <a:t>consequat</a:t>
            </a:r>
            <a:r>
              <a:rPr lang="en-US" dirty="0"/>
              <a:t> ac </a:t>
            </a:r>
            <a:r>
              <a:rPr lang="en-US" dirty="0" err="1"/>
              <a:t>felis</a:t>
            </a:r>
            <a:r>
              <a:rPr lang="en-US" dirty="0"/>
              <a:t> </a:t>
            </a:r>
            <a:r>
              <a:rPr lang="en-US" dirty="0" err="1"/>
              <a:t>donec</a:t>
            </a:r>
            <a:r>
              <a:rPr lang="en-US" dirty="0"/>
              <a:t> et. </a:t>
            </a:r>
            <a:r>
              <a:rPr lang="en-US" dirty="0" err="1"/>
              <a:t>Magnis</a:t>
            </a:r>
            <a:r>
              <a:rPr lang="en-US" dirty="0"/>
              <a:t> dis parturient </a:t>
            </a:r>
            <a:r>
              <a:rPr lang="en-US" dirty="0" err="1"/>
              <a:t>montes</a:t>
            </a:r>
            <a:r>
              <a:rPr lang="en-US" dirty="0"/>
              <a:t> </a:t>
            </a:r>
            <a:r>
              <a:rPr lang="en-US" dirty="0" err="1"/>
              <a:t>nascetur</a:t>
            </a:r>
            <a:r>
              <a:rPr lang="en-US" dirty="0"/>
              <a:t>.</a:t>
            </a:r>
          </a:p>
        </p:txBody>
      </p:sp>
      <p:sp>
        <p:nvSpPr>
          <p:cNvPr id="10" name="Footer"/>
          <p:cNvSpPr txBox="1"/>
          <p:nvPr userDrawn="1"/>
        </p:nvSpPr>
        <p:spPr>
          <a:xfrm>
            <a:off x="3007866" y="6323299"/>
            <a:ext cx="8956009" cy="477054"/>
          </a:xfrm>
          <a:prstGeom prst="rect">
            <a:avLst/>
          </a:prstGeom>
          <a:noFill/>
          <a:effectLst/>
        </p:spPr>
        <p:txBody>
          <a:bodyPr wrap="square" lIns="0" t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4A78"/>
                </a:solidFill>
                <a:effectLst/>
                <a:uLnTx/>
                <a:uFillTx/>
                <a:latin typeface="arial" charset="0"/>
                <a:ea typeface="+mn-ea"/>
                <a:cs typeface="+mn-cs"/>
              </a:rPr>
              <a:t>[Author Name], [Book Title], [#] Edition. © [Insert Year]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13771846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with Caption">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sp>
        <p:nvSpPr>
          <p:cNvPr id="6" name="Text Placeholder 1"/>
          <p:cNvSpPr>
            <a:spLocks noGrp="1"/>
          </p:cNvSpPr>
          <p:nvPr>
            <p:ph type="body" sz="quarter" idx="15" hasCustomPrompt="1"/>
          </p:nvPr>
        </p:nvSpPr>
        <p:spPr>
          <a:xfrm>
            <a:off x="743576" y="1289684"/>
            <a:ext cx="10711543" cy="2750053"/>
          </a:xfrm>
        </p:spPr>
        <p:txBody>
          <a:bodyPr>
            <a:noAutofit/>
          </a:bodyPr>
          <a:lstStyle>
            <a:lvl1pPr marL="0" indent="0" algn="l">
              <a:buNone/>
              <a:defRPr sz="2400" b="0" i="0" baseline="0">
                <a:solidFill>
                  <a:srgbClr val="000000"/>
                </a:solidFill>
                <a:latin typeface="Arial" charset="0"/>
                <a:ea typeface="Arial" charset="0"/>
                <a:cs typeface="Arial" charset="0"/>
              </a:defRPr>
            </a:lvl1pPr>
            <a:lvl2pPr>
              <a:defRPr>
                <a:solidFill>
                  <a:schemeClr val="bg1"/>
                </a:solidFill>
                <a:latin typeface="Summer Font" charset="0"/>
                <a:ea typeface="Summer Font" charset="0"/>
                <a:cs typeface="Summer Font" charset="0"/>
              </a:defRPr>
            </a:lvl2pPr>
            <a:lvl3pPr>
              <a:defRPr>
                <a:solidFill>
                  <a:schemeClr val="bg1"/>
                </a:solidFill>
                <a:latin typeface="Summer Font" charset="0"/>
                <a:ea typeface="Summer Font" charset="0"/>
                <a:cs typeface="Summer Font" charset="0"/>
              </a:defRPr>
            </a:lvl3pPr>
            <a:lvl4pPr>
              <a:defRPr>
                <a:solidFill>
                  <a:schemeClr val="bg1"/>
                </a:solidFill>
                <a:latin typeface="Summer Font" charset="0"/>
                <a:ea typeface="Summer Font" charset="0"/>
                <a:cs typeface="Summer Font" charset="0"/>
              </a:defRPr>
            </a:lvl4pPr>
            <a:lvl5pPr>
              <a:defRPr>
                <a:solidFill>
                  <a:schemeClr val="bg1"/>
                </a:solidFill>
                <a:latin typeface="Summer Font" charset="0"/>
                <a:ea typeface="Summer Font" charset="0"/>
                <a:cs typeface="Summer Font" charset="0"/>
              </a:defRPr>
            </a:lvl5pPr>
          </a:lstStyle>
          <a:p>
            <a:pPr lvl="0"/>
            <a:r>
              <a:rPr lang="en-US" dirty="0"/>
              <a:t>Click to add text here.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 </a:t>
            </a:r>
            <a:r>
              <a:rPr lang="en-US" dirty="0" err="1"/>
              <a:t>nullam</a:t>
            </a:r>
            <a:r>
              <a:rPr lang="en-US" dirty="0"/>
              <a:t> non. </a:t>
            </a:r>
            <a:r>
              <a:rPr lang="en-US" dirty="0" err="1"/>
              <a:t>Mauris</a:t>
            </a:r>
            <a:r>
              <a:rPr lang="en-US" dirty="0"/>
              <a:t> a </a:t>
            </a:r>
            <a:r>
              <a:rPr lang="en-US" dirty="0" err="1"/>
              <a:t>diam</a:t>
            </a:r>
            <a:r>
              <a:rPr lang="en-US" dirty="0"/>
              <a:t> </a:t>
            </a:r>
            <a:r>
              <a:rPr lang="en-US" dirty="0" err="1"/>
              <a:t>maecenas</a:t>
            </a:r>
            <a:r>
              <a:rPr lang="en-US" dirty="0"/>
              <a:t> </a:t>
            </a:r>
            <a:r>
              <a:rPr lang="en-US" dirty="0" err="1"/>
              <a:t>sed</a:t>
            </a:r>
            <a:r>
              <a:rPr lang="en-US" dirty="0"/>
              <a:t> </a:t>
            </a:r>
            <a:r>
              <a:rPr lang="en-US" dirty="0" err="1"/>
              <a:t>enim</a:t>
            </a:r>
            <a:r>
              <a:rPr lang="en-US" dirty="0"/>
              <a:t> </a:t>
            </a:r>
            <a:r>
              <a:rPr lang="en-US" dirty="0" err="1"/>
              <a:t>ut</a:t>
            </a:r>
            <a:r>
              <a:rPr lang="en-US" dirty="0"/>
              <a:t> </a:t>
            </a:r>
            <a:r>
              <a:rPr lang="en-US" dirty="0" err="1"/>
              <a:t>sem</a:t>
            </a:r>
            <a:r>
              <a:rPr lang="en-US" dirty="0"/>
              <a:t> </a:t>
            </a:r>
            <a:r>
              <a:rPr lang="en-US" dirty="0" err="1"/>
              <a:t>viverra</a:t>
            </a:r>
            <a:r>
              <a:rPr lang="en-US" dirty="0"/>
              <a:t>. </a:t>
            </a:r>
            <a:r>
              <a:rPr lang="en-US" dirty="0" err="1"/>
              <a:t>Sed</a:t>
            </a:r>
            <a:r>
              <a:rPr lang="en-US" dirty="0"/>
              <a:t> </a:t>
            </a:r>
            <a:r>
              <a:rPr lang="en-US" dirty="0" err="1"/>
              <a:t>ullamcorper</a:t>
            </a:r>
            <a:r>
              <a:rPr lang="en-US" dirty="0"/>
              <a:t> </a:t>
            </a:r>
            <a:r>
              <a:rPr lang="en-US" dirty="0" err="1"/>
              <a:t>morbi</a:t>
            </a:r>
            <a:r>
              <a:rPr lang="en-US" dirty="0"/>
              <a:t> </a:t>
            </a:r>
            <a:r>
              <a:rPr lang="en-US" dirty="0" err="1"/>
              <a:t>tincidunt</a:t>
            </a:r>
            <a:r>
              <a:rPr lang="en-US" dirty="0"/>
              <a:t> </a:t>
            </a:r>
            <a:r>
              <a:rPr lang="en-US" dirty="0" err="1"/>
              <a:t>ornare</a:t>
            </a:r>
            <a:r>
              <a:rPr lang="en-US" dirty="0"/>
              <a:t>. Sit </a:t>
            </a:r>
            <a:r>
              <a:rPr lang="en-US" dirty="0" err="1"/>
              <a:t>amet</a:t>
            </a:r>
            <a:r>
              <a:rPr lang="en-US" dirty="0"/>
              <a:t> </a:t>
            </a:r>
            <a:r>
              <a:rPr lang="en-US" dirty="0" err="1"/>
              <a:t>volutpat</a:t>
            </a:r>
            <a:r>
              <a:rPr lang="en-US" dirty="0"/>
              <a:t> </a:t>
            </a:r>
            <a:r>
              <a:rPr lang="en-US" dirty="0" err="1"/>
              <a:t>consequat</a:t>
            </a:r>
            <a:r>
              <a:rPr lang="en-US" dirty="0"/>
              <a:t> </a:t>
            </a:r>
            <a:r>
              <a:rPr lang="en-US" dirty="0" err="1"/>
              <a:t>mauris</a:t>
            </a:r>
            <a:r>
              <a:rPr lang="en-US" dirty="0"/>
              <a:t> </a:t>
            </a:r>
            <a:r>
              <a:rPr lang="en-US" dirty="0" err="1"/>
              <a:t>nunc</a:t>
            </a:r>
            <a:r>
              <a:rPr lang="en-US" dirty="0"/>
              <a:t> </a:t>
            </a:r>
            <a:r>
              <a:rPr lang="en-US" dirty="0" err="1"/>
              <a:t>congue</a:t>
            </a:r>
            <a:r>
              <a:rPr lang="en-US" dirty="0"/>
              <a:t> nisi. </a:t>
            </a:r>
            <a:r>
              <a:rPr lang="en-US" dirty="0" err="1"/>
              <a:t>Mauris</a:t>
            </a:r>
            <a:r>
              <a:rPr lang="en-US" dirty="0"/>
              <a:t> sit </a:t>
            </a:r>
            <a:r>
              <a:rPr lang="en-US" dirty="0" err="1"/>
              <a:t>amet</a:t>
            </a:r>
            <a:r>
              <a:rPr lang="en-US" dirty="0"/>
              <a:t> </a:t>
            </a:r>
            <a:r>
              <a:rPr lang="en-US" dirty="0" err="1"/>
              <a:t>massa</a:t>
            </a:r>
            <a:r>
              <a:rPr lang="en-US" dirty="0"/>
              <a:t> vitae. </a:t>
            </a:r>
            <a:r>
              <a:rPr lang="en-US" dirty="0" err="1"/>
              <a:t>Consectetur</a:t>
            </a:r>
            <a:r>
              <a:rPr lang="en-US" dirty="0"/>
              <a:t> libero id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 </a:t>
            </a:r>
            <a:r>
              <a:rPr lang="en-US" dirty="0" err="1"/>
              <a:t>Nulla</a:t>
            </a:r>
            <a:r>
              <a:rPr lang="en-US" dirty="0"/>
              <a:t> </a:t>
            </a:r>
            <a:r>
              <a:rPr lang="en-US" dirty="0" err="1"/>
              <a:t>facilisi</a:t>
            </a:r>
            <a:r>
              <a:rPr lang="en-US" dirty="0"/>
              <a:t> </a:t>
            </a:r>
            <a:r>
              <a:rPr lang="en-US" dirty="0" err="1"/>
              <a:t>morbi</a:t>
            </a:r>
            <a:r>
              <a:rPr lang="en-US" dirty="0"/>
              <a:t> tempus </a:t>
            </a:r>
            <a:r>
              <a:rPr lang="en-US" dirty="0" err="1"/>
              <a:t>iaculis</a:t>
            </a:r>
            <a:r>
              <a:rPr lang="en-US" dirty="0"/>
              <a:t> </a:t>
            </a:r>
            <a:r>
              <a:rPr lang="en-US" dirty="0" err="1"/>
              <a:t>urna</a:t>
            </a:r>
            <a:r>
              <a:rPr lang="en-US" dirty="0"/>
              <a:t> id </a:t>
            </a:r>
            <a:r>
              <a:rPr lang="en-US" dirty="0" err="1"/>
              <a:t>volutpat</a:t>
            </a:r>
            <a:r>
              <a:rPr lang="en-US" dirty="0"/>
              <a:t> lacus. </a:t>
            </a:r>
            <a:r>
              <a:rPr lang="en-US" dirty="0" err="1"/>
              <a:t>Imperdiet</a:t>
            </a:r>
            <a:r>
              <a:rPr lang="en-US" dirty="0"/>
              <a:t> </a:t>
            </a:r>
            <a:r>
              <a:rPr lang="en-US" dirty="0" err="1"/>
              <a:t>nulla</a:t>
            </a:r>
            <a:r>
              <a:rPr lang="en-US" dirty="0"/>
              <a:t> </a:t>
            </a:r>
            <a:r>
              <a:rPr lang="en-US" dirty="0" err="1"/>
              <a:t>malesuada</a:t>
            </a:r>
            <a:r>
              <a:rPr lang="en-US" dirty="0"/>
              <a:t> </a:t>
            </a:r>
            <a:r>
              <a:rPr lang="en-US" dirty="0" err="1"/>
              <a:t>pellentesque</a:t>
            </a:r>
            <a:r>
              <a:rPr lang="en-US" dirty="0"/>
              <a:t> </a:t>
            </a:r>
            <a:r>
              <a:rPr lang="en-US" dirty="0" err="1"/>
              <a:t>elit</a:t>
            </a:r>
            <a:r>
              <a:rPr lang="en-US" dirty="0"/>
              <a:t> </a:t>
            </a:r>
            <a:r>
              <a:rPr lang="en-US" dirty="0" err="1"/>
              <a:t>eget</a:t>
            </a:r>
            <a:r>
              <a:rPr lang="en-US" dirty="0"/>
              <a:t> gravida cum </a:t>
            </a:r>
            <a:r>
              <a:rPr lang="en-US" dirty="0" err="1"/>
              <a:t>sociis</a:t>
            </a:r>
            <a:r>
              <a:rPr lang="en-US" dirty="0"/>
              <a:t>. </a:t>
            </a:r>
            <a:r>
              <a:rPr lang="en-US" dirty="0" err="1"/>
              <a:t>Sed</a:t>
            </a:r>
            <a:r>
              <a:rPr lang="en-US" dirty="0"/>
              <a:t> </a:t>
            </a:r>
            <a:r>
              <a:rPr lang="en-US" dirty="0" err="1"/>
              <a:t>velit</a:t>
            </a:r>
            <a:r>
              <a:rPr lang="en-US" dirty="0"/>
              <a:t> </a:t>
            </a:r>
            <a:r>
              <a:rPr lang="en-US" dirty="0" err="1"/>
              <a:t>dignissim</a:t>
            </a:r>
            <a:r>
              <a:rPr lang="en-US" dirty="0"/>
              <a:t> </a:t>
            </a:r>
            <a:r>
              <a:rPr lang="en-US" dirty="0" err="1"/>
              <a:t>sodales</a:t>
            </a:r>
            <a:r>
              <a:rPr lang="en-US" dirty="0"/>
              <a:t> </a:t>
            </a:r>
            <a:r>
              <a:rPr lang="en-US" dirty="0" err="1"/>
              <a:t>ut.</a:t>
            </a:r>
            <a:endParaRPr lang="en-US" dirty="0"/>
          </a:p>
        </p:txBody>
      </p:sp>
      <p:sp>
        <p:nvSpPr>
          <p:cNvPr id="5" name="Text Placeholder 2"/>
          <p:cNvSpPr>
            <a:spLocks noGrp="1"/>
          </p:cNvSpPr>
          <p:nvPr>
            <p:ph type="body" sz="quarter" idx="16" hasCustomPrompt="1"/>
          </p:nvPr>
        </p:nvSpPr>
        <p:spPr>
          <a:xfrm>
            <a:off x="740228" y="4846655"/>
            <a:ext cx="10711543" cy="825500"/>
          </a:xfrm>
        </p:spPr>
        <p:txBody>
          <a:bodyPr/>
          <a:lstStyle>
            <a:lvl1pPr marL="0" marR="0" indent="0" algn="l" defTabSz="914400" rtl="0" eaLnBrk="0" fontAlgn="base" latinLnBrk="0" hangingPunct="0">
              <a:lnSpc>
                <a:spcPct val="100000"/>
              </a:lnSpc>
              <a:spcBef>
                <a:spcPct val="0"/>
              </a:spcBef>
              <a:spcAft>
                <a:spcPct val="0"/>
              </a:spcAft>
              <a:buClrTx/>
              <a:buSzTx/>
              <a:buFontTx/>
              <a:buNone/>
              <a:tabLst/>
              <a:defRPr sz="1800">
                <a:solidFill>
                  <a:srgbClr val="006298"/>
                </a:solidFill>
                <a:latin typeface="Arial" panose="020B0604020202020204" pitchFamily="34" charset="0"/>
                <a:cs typeface="Arial" panose="020B0604020202020204" pitchFamily="34" charset="0"/>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Click to add caption to accompany content. Lorem ipsum dolor sit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amet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consectetur</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adipiscing</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elit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sed</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do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eiusmod</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tempor</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incididunt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ut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labore</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et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dolore</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magna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aliqua</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Viverra</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vitae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congue</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eu</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consequat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ac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felis</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donec</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et.</a:t>
            </a:r>
          </a:p>
        </p:txBody>
      </p:sp>
      <p:sp>
        <p:nvSpPr>
          <p:cNvPr id="8" name="Footer"/>
          <p:cNvSpPr txBox="1"/>
          <p:nvPr userDrawn="1"/>
        </p:nvSpPr>
        <p:spPr>
          <a:xfrm>
            <a:off x="3007866" y="6323299"/>
            <a:ext cx="8956009" cy="477054"/>
          </a:xfrm>
          <a:prstGeom prst="rect">
            <a:avLst/>
          </a:prstGeom>
          <a:noFill/>
          <a:effectLst/>
        </p:spPr>
        <p:txBody>
          <a:bodyPr wrap="square" lIns="0" t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4A78"/>
                </a:solidFill>
                <a:effectLst/>
                <a:uLnTx/>
                <a:uFillTx/>
                <a:latin typeface="arial" charset="0"/>
                <a:ea typeface="+mn-ea"/>
                <a:cs typeface="+mn-cs"/>
              </a:rPr>
              <a:t>[Author Name], [Book Title], [#] Edition. © [Insert Year]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14748055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mage and Caption">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sp>
        <p:nvSpPr>
          <p:cNvPr id="6" name="Picture Placeholder 5"/>
          <p:cNvSpPr>
            <a:spLocks noGrp="1"/>
          </p:cNvSpPr>
          <p:nvPr>
            <p:ph type="pic" sz="quarter" idx="10"/>
          </p:nvPr>
        </p:nvSpPr>
        <p:spPr>
          <a:xfrm>
            <a:off x="733118" y="1619557"/>
            <a:ext cx="6477000" cy="4259263"/>
          </a:xfrm>
        </p:spPr>
        <p:txBody>
          <a:bodyPr/>
          <a:lstStyle/>
          <a:p>
            <a:r>
              <a:rPr lang="en-US" dirty="0"/>
              <a:t>Click icon to add picture</a:t>
            </a:r>
          </a:p>
        </p:txBody>
      </p:sp>
      <p:sp>
        <p:nvSpPr>
          <p:cNvPr id="10" name="Text Placeholder 9"/>
          <p:cNvSpPr>
            <a:spLocks noGrp="1"/>
          </p:cNvSpPr>
          <p:nvPr>
            <p:ph type="body" sz="quarter" idx="11" hasCustomPrompt="1"/>
          </p:nvPr>
        </p:nvSpPr>
        <p:spPr>
          <a:xfrm>
            <a:off x="7478972" y="4070657"/>
            <a:ext cx="3976406" cy="1808163"/>
          </a:xfrm>
        </p:spPr>
        <p:txBody>
          <a:bodyPr/>
          <a:lstStyle>
            <a:lvl1pPr marL="0" marR="0" indent="0" algn="l" defTabSz="914400" rtl="0" eaLnBrk="0" fontAlgn="base" latinLnBrk="0" hangingPunct="0">
              <a:lnSpc>
                <a:spcPct val="100000"/>
              </a:lnSpc>
              <a:spcBef>
                <a:spcPct val="0"/>
              </a:spcBef>
              <a:spcAft>
                <a:spcPct val="0"/>
              </a:spcAft>
              <a:buClrTx/>
              <a:buSzTx/>
              <a:buFontTx/>
              <a:buNone/>
              <a:tabLst/>
              <a:defRPr sz="1800">
                <a:solidFill>
                  <a:srgbClr val="006298"/>
                </a:solidFill>
                <a:latin typeface="Arial" panose="020B0604020202020204" pitchFamily="34" charset="0"/>
                <a:cs typeface="Arial" panose="020B0604020202020204" pitchFamily="34" charset="0"/>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Click to add caption to accompany content. Lorem ipsum dolor sit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amet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consectetur</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adipiscing</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elit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sed</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do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eiusmod</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tempor</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incididunt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ut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labore</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et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dolore</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magna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aliqua</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Viverra</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vitae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congue</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eu</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consequat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ac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felis</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donec</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et.</a:t>
            </a:r>
          </a:p>
        </p:txBody>
      </p:sp>
      <p:sp>
        <p:nvSpPr>
          <p:cNvPr id="8" name="Footer"/>
          <p:cNvSpPr txBox="1"/>
          <p:nvPr userDrawn="1"/>
        </p:nvSpPr>
        <p:spPr>
          <a:xfrm>
            <a:off x="3007866" y="6323299"/>
            <a:ext cx="8956009" cy="477054"/>
          </a:xfrm>
          <a:prstGeom prst="rect">
            <a:avLst/>
          </a:prstGeom>
          <a:noFill/>
          <a:effectLst/>
        </p:spPr>
        <p:txBody>
          <a:bodyPr wrap="square" lIns="0" t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4A78"/>
                </a:solidFill>
                <a:effectLst/>
                <a:uLnTx/>
                <a:uFillTx/>
                <a:latin typeface="arial" charset="0"/>
                <a:ea typeface="+mn-ea"/>
                <a:cs typeface="+mn-cs"/>
              </a:rPr>
              <a:t>[Author Name], [Book Title], [#] Edition. © [Insert Year]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871192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365125"/>
            <a:ext cx="10515600" cy="672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p>
            <a:pPr lvl="0"/>
            <a:r>
              <a:rPr lang="en-US" altLang="en-US"/>
              <a:t>Click to edit Master title style</a:t>
            </a:r>
            <a:endParaRPr lang="en-US" altLang="en-US" dirty="0"/>
          </a:p>
        </p:txBody>
      </p:sp>
      <p:sp>
        <p:nvSpPr>
          <p:cNvPr id="1027"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p>
            <a:pPr lvl="0"/>
            <a:r>
              <a:rPr lang="en-US" altLang="en-US" dirty="0"/>
              <a:t>Click to edit Master text styles</a:t>
            </a:r>
          </a:p>
        </p:txBody>
      </p:sp>
      <p:pic>
        <p:nvPicPr>
          <p:cNvPr id="7" name="Picture 6"/>
          <p:cNvPicPr>
            <a:picLocks noChangeAspect="1"/>
          </p:cNvPicPr>
          <p:nvPr userDrawn="1"/>
        </p:nvPicPr>
        <p:blipFill>
          <a:blip r:embed="rId27">
            <a:extLst>
              <a:ext uri="{28A0092B-C50C-407E-A947-70E740481C1C}">
                <a14:useLocalDpi xmlns:a14="http://schemas.microsoft.com/office/drawing/2010/main" val="0"/>
              </a:ext>
            </a:extLst>
          </a:blip>
          <a:srcRect/>
          <a:stretch>
            <a:fillRect/>
          </a:stretch>
        </p:blipFill>
        <p:spPr bwMode="auto">
          <a:xfrm>
            <a:off x="476843" y="6356350"/>
            <a:ext cx="1579562"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ooter Placeholder 4"/>
          <p:cNvSpPr>
            <a:spLocks noGrp="1"/>
          </p:cNvSpPr>
          <p:nvPr>
            <p:ph type="ftr" sz="quarter" idx="3"/>
          </p:nvPr>
        </p:nvSpPr>
        <p:spPr>
          <a:xfrm>
            <a:off x="2934268" y="6356350"/>
            <a:ext cx="8801669" cy="365125"/>
          </a:xfrm>
          <a:prstGeom prst="rect">
            <a:avLst/>
          </a:prstGeom>
        </p:spPr>
        <p:txBody>
          <a:bodyPr vert="horz" lIns="91440" tIns="45720" rIns="91440" bIns="45720" rtlCol="0" anchor="ctr"/>
          <a:lstStyle>
            <a:lvl1pPr algn="l" eaLnBrk="1" fontAlgn="auto" hangingPunct="1">
              <a:spcBef>
                <a:spcPts val="0"/>
              </a:spcBef>
              <a:spcAft>
                <a:spcPts val="0"/>
              </a:spcAft>
              <a:defRPr lang="en-US" sz="1400" b="0" i="0" u="none" strike="noStrike" baseline="0" smtClean="0">
                <a:solidFill>
                  <a:srgbClr val="006298"/>
                </a:solidFill>
                <a:latin typeface="arial" charset="0"/>
              </a:defRPr>
            </a:lvl1pPr>
          </a:lstStyle>
          <a:p>
            <a:r>
              <a:rPr lang="en-US" dirty="0"/>
              <a:t>[Author Name], [Book Title], [#] Edition. © [Insert Year] Cengage. All Rights Reserved. May not be scanned, copied or duplicated, or posted to a publicly accessible website, in whole or in part.</a:t>
            </a:r>
          </a:p>
        </p:txBody>
      </p:sp>
    </p:spTree>
  </p:cSld>
  <p:clrMap bg1="lt1" tx1="dk1" bg2="lt2" tx2="dk2" accent1="accent1" accent2="accent2" accent3="accent3" accent4="accent4" accent5="accent5" accent6="accent6" hlink="hlink" folHlink="folHlink"/>
  <p:sldLayoutIdLst>
    <p:sldLayoutId id="2147483712" r:id="rId1"/>
    <p:sldLayoutId id="2147483721" r:id="rId2"/>
    <p:sldLayoutId id="2147483722" r:id="rId3"/>
    <p:sldLayoutId id="2147483714" r:id="rId4"/>
    <p:sldLayoutId id="2147483718" r:id="rId5"/>
    <p:sldLayoutId id="2147483715" r:id="rId6"/>
    <p:sldLayoutId id="2147483716" r:id="rId7"/>
    <p:sldLayoutId id="2147483719" r:id="rId8"/>
    <p:sldLayoutId id="2147483720" r:id="rId9"/>
    <p:sldLayoutId id="2147483723" r:id="rId10"/>
    <p:sldLayoutId id="2147483724" r:id="rId11"/>
    <p:sldLayoutId id="2147483717" r:id="rId12"/>
    <p:sldLayoutId id="2147483725" r:id="rId13"/>
    <p:sldLayoutId id="2147483713" r:id="rId14"/>
    <p:sldLayoutId id="2147483739" r:id="rId15"/>
    <p:sldLayoutId id="2147483733" r:id="rId16"/>
    <p:sldLayoutId id="2147483734" r:id="rId17"/>
    <p:sldLayoutId id="2147483735" r:id="rId18"/>
    <p:sldLayoutId id="2147483729" r:id="rId19"/>
    <p:sldLayoutId id="2147483730" r:id="rId20"/>
    <p:sldLayoutId id="2147483731" r:id="rId21"/>
    <p:sldLayoutId id="2147483736" r:id="rId22"/>
    <p:sldLayoutId id="2147483732" r:id="rId23"/>
    <p:sldLayoutId id="2147483738" r:id="rId24"/>
    <p:sldLayoutId id="2147483737" r:id="rId25"/>
  </p:sldLayoutIdLst>
  <p:hf sldNum="0" hdr="0" ftr="0" dt="0"/>
  <p:txStyles>
    <p:titleStyle>
      <a:lvl1pPr algn="ctr" rtl="0" eaLnBrk="1" fontAlgn="base" hangingPunct="1">
        <a:lnSpc>
          <a:spcPct val="90000"/>
        </a:lnSpc>
        <a:spcBef>
          <a:spcPct val="0"/>
        </a:spcBef>
        <a:spcAft>
          <a:spcPct val="0"/>
        </a:spcAft>
        <a:defRPr sz="3400" b="1" i="0" kern="1200" baseline="0">
          <a:solidFill>
            <a:srgbClr val="004A78"/>
          </a:solidFill>
          <a:latin typeface="Arial" charset="0"/>
          <a:ea typeface="Arial" charset="0"/>
          <a:cs typeface="Arial" charset="0"/>
        </a:defRPr>
      </a:lvl1pPr>
      <a:lvl2pPr algn="l" rtl="0" eaLnBrk="1" fontAlgn="base" hangingPunct="1">
        <a:lnSpc>
          <a:spcPct val="90000"/>
        </a:lnSpc>
        <a:spcBef>
          <a:spcPct val="0"/>
        </a:spcBef>
        <a:spcAft>
          <a:spcPct val="0"/>
        </a:spcAft>
        <a:defRPr sz="3400">
          <a:solidFill>
            <a:schemeClr val="tx1"/>
          </a:solidFill>
          <a:latin typeface="Open Sans" charset="0"/>
          <a:ea typeface="Open Sans" charset="0"/>
          <a:cs typeface="Open Sans" charset="0"/>
        </a:defRPr>
      </a:lvl2pPr>
      <a:lvl3pPr algn="l" rtl="0" eaLnBrk="1" fontAlgn="base" hangingPunct="1">
        <a:lnSpc>
          <a:spcPct val="90000"/>
        </a:lnSpc>
        <a:spcBef>
          <a:spcPct val="0"/>
        </a:spcBef>
        <a:spcAft>
          <a:spcPct val="0"/>
        </a:spcAft>
        <a:defRPr sz="3400">
          <a:solidFill>
            <a:schemeClr val="tx1"/>
          </a:solidFill>
          <a:latin typeface="Open Sans" charset="0"/>
          <a:ea typeface="Open Sans" charset="0"/>
          <a:cs typeface="Open Sans" charset="0"/>
        </a:defRPr>
      </a:lvl3pPr>
      <a:lvl4pPr algn="l" rtl="0" eaLnBrk="1" fontAlgn="base" hangingPunct="1">
        <a:lnSpc>
          <a:spcPct val="90000"/>
        </a:lnSpc>
        <a:spcBef>
          <a:spcPct val="0"/>
        </a:spcBef>
        <a:spcAft>
          <a:spcPct val="0"/>
        </a:spcAft>
        <a:defRPr sz="3400">
          <a:solidFill>
            <a:schemeClr val="tx1"/>
          </a:solidFill>
          <a:latin typeface="Open Sans" charset="0"/>
          <a:ea typeface="Open Sans" charset="0"/>
          <a:cs typeface="Open Sans" charset="0"/>
        </a:defRPr>
      </a:lvl4pPr>
      <a:lvl5pPr algn="l" rtl="0" eaLnBrk="1" fontAlgn="base" hangingPunct="1">
        <a:lnSpc>
          <a:spcPct val="90000"/>
        </a:lnSpc>
        <a:spcBef>
          <a:spcPct val="0"/>
        </a:spcBef>
        <a:spcAft>
          <a:spcPct val="0"/>
        </a:spcAft>
        <a:defRPr sz="3400">
          <a:solidFill>
            <a:schemeClr val="tx1"/>
          </a:solidFill>
          <a:latin typeface="Open Sans" charset="0"/>
          <a:ea typeface="Open Sans" charset="0"/>
          <a:cs typeface="Open Sans" charset="0"/>
        </a:defRPr>
      </a:lvl5pPr>
      <a:lvl6pPr marL="457200" algn="l" rtl="0" eaLnBrk="1" fontAlgn="base" hangingPunct="1">
        <a:lnSpc>
          <a:spcPct val="90000"/>
        </a:lnSpc>
        <a:spcBef>
          <a:spcPct val="0"/>
        </a:spcBef>
        <a:spcAft>
          <a:spcPct val="0"/>
        </a:spcAft>
        <a:defRPr sz="3400">
          <a:solidFill>
            <a:schemeClr val="tx1"/>
          </a:solidFill>
          <a:latin typeface="Open Sans" charset="0"/>
          <a:ea typeface="Open Sans" charset="0"/>
          <a:cs typeface="Open Sans" charset="0"/>
        </a:defRPr>
      </a:lvl6pPr>
      <a:lvl7pPr marL="914400" algn="l" rtl="0" eaLnBrk="1" fontAlgn="base" hangingPunct="1">
        <a:lnSpc>
          <a:spcPct val="90000"/>
        </a:lnSpc>
        <a:spcBef>
          <a:spcPct val="0"/>
        </a:spcBef>
        <a:spcAft>
          <a:spcPct val="0"/>
        </a:spcAft>
        <a:defRPr sz="3400">
          <a:solidFill>
            <a:schemeClr val="tx1"/>
          </a:solidFill>
          <a:latin typeface="Open Sans" charset="0"/>
          <a:ea typeface="Open Sans" charset="0"/>
          <a:cs typeface="Open Sans" charset="0"/>
        </a:defRPr>
      </a:lvl7pPr>
      <a:lvl8pPr marL="1371600" algn="l" rtl="0" eaLnBrk="1" fontAlgn="base" hangingPunct="1">
        <a:lnSpc>
          <a:spcPct val="90000"/>
        </a:lnSpc>
        <a:spcBef>
          <a:spcPct val="0"/>
        </a:spcBef>
        <a:spcAft>
          <a:spcPct val="0"/>
        </a:spcAft>
        <a:defRPr sz="3400">
          <a:solidFill>
            <a:schemeClr val="tx1"/>
          </a:solidFill>
          <a:latin typeface="Open Sans" charset="0"/>
          <a:ea typeface="Open Sans" charset="0"/>
          <a:cs typeface="Open Sans" charset="0"/>
        </a:defRPr>
      </a:lvl8pPr>
      <a:lvl9pPr marL="1828800" algn="l" rtl="0" eaLnBrk="1" fontAlgn="base" hangingPunct="1">
        <a:lnSpc>
          <a:spcPct val="90000"/>
        </a:lnSpc>
        <a:spcBef>
          <a:spcPct val="0"/>
        </a:spcBef>
        <a:spcAft>
          <a:spcPct val="0"/>
        </a:spcAft>
        <a:defRPr sz="3400">
          <a:solidFill>
            <a:schemeClr val="tx1"/>
          </a:solidFill>
          <a:latin typeface="Open Sans" charset="0"/>
          <a:ea typeface="Open Sans" charset="0"/>
          <a:cs typeface="Open Sans" charset="0"/>
        </a:defRPr>
      </a:lvl9pPr>
    </p:titleStyle>
    <p:bodyStyle>
      <a:lvl1pPr marL="0" indent="0" algn="l" rtl="0" eaLnBrk="1" fontAlgn="base" hangingPunct="1">
        <a:lnSpc>
          <a:spcPct val="90000"/>
        </a:lnSpc>
        <a:spcBef>
          <a:spcPts val="1000"/>
        </a:spcBef>
        <a:spcAft>
          <a:spcPct val="0"/>
        </a:spcAft>
        <a:buFont typeface="Arial" charset="0"/>
        <a:buNone/>
        <a:defRPr sz="2800" kern="1200" baseline="0">
          <a:solidFill>
            <a:srgbClr val="000000"/>
          </a:solidFill>
          <a:latin typeface="Arial" charset="0"/>
          <a:ea typeface="Arial" charset="0"/>
          <a:cs typeface="Arial" charset="0"/>
        </a:defRPr>
      </a:lvl1pPr>
      <a:lvl2pPr marL="685800" indent="-228600" algn="l" rtl="0" eaLnBrk="1" fontAlgn="base" hangingPunct="1">
        <a:lnSpc>
          <a:spcPct val="90000"/>
        </a:lnSpc>
        <a:spcBef>
          <a:spcPts val="500"/>
        </a:spcBef>
        <a:spcAft>
          <a:spcPct val="0"/>
        </a:spcAft>
        <a:buFont typeface="Arial" charset="0"/>
        <a:buChar char="•"/>
        <a:defRPr sz="2400" kern="1200" baseline="0">
          <a:solidFill>
            <a:srgbClr val="004A78"/>
          </a:solidFill>
          <a:latin typeface="Arial" charset="0"/>
          <a:ea typeface="Arial" charset="0"/>
          <a:cs typeface="Arial" charset="0"/>
        </a:defRPr>
      </a:lvl2pPr>
      <a:lvl3pPr marL="1143000" indent="-228600" algn="l" rtl="0" eaLnBrk="1" fontAlgn="base" hangingPunct="1">
        <a:lnSpc>
          <a:spcPct val="90000"/>
        </a:lnSpc>
        <a:spcBef>
          <a:spcPts val="500"/>
        </a:spcBef>
        <a:spcAft>
          <a:spcPct val="0"/>
        </a:spcAft>
        <a:buFont typeface="Arial" charset="0"/>
        <a:buChar char="•"/>
        <a:defRPr sz="2000" kern="1200" baseline="0">
          <a:solidFill>
            <a:srgbClr val="004A78"/>
          </a:solidFill>
          <a:latin typeface="Arial" charset="0"/>
          <a:ea typeface="Arial" charset="0"/>
          <a:cs typeface="Arial" charset="0"/>
        </a:defRPr>
      </a:lvl3pPr>
      <a:lvl4pPr marL="1600200" indent="-228600" algn="l" rtl="0" eaLnBrk="1" fontAlgn="base" hangingPunct="1">
        <a:lnSpc>
          <a:spcPct val="90000"/>
        </a:lnSpc>
        <a:spcBef>
          <a:spcPts val="500"/>
        </a:spcBef>
        <a:spcAft>
          <a:spcPct val="0"/>
        </a:spcAft>
        <a:buFont typeface="Arial" charset="0"/>
        <a:buChar char="•"/>
        <a:defRPr kern="1200" baseline="0">
          <a:solidFill>
            <a:srgbClr val="004A78"/>
          </a:solidFill>
          <a:latin typeface="Arial" charset="0"/>
          <a:ea typeface="Arial" charset="0"/>
          <a:cs typeface="Arial" charset="0"/>
        </a:defRPr>
      </a:lvl4pPr>
      <a:lvl5pPr marL="2057400" indent="-228600" algn="l" rtl="0" eaLnBrk="1" fontAlgn="base" hangingPunct="1">
        <a:lnSpc>
          <a:spcPct val="90000"/>
        </a:lnSpc>
        <a:spcBef>
          <a:spcPts val="500"/>
        </a:spcBef>
        <a:spcAft>
          <a:spcPct val="0"/>
        </a:spcAft>
        <a:buFont typeface="Arial" charset="0"/>
        <a:buChar char="•"/>
        <a:defRPr kern="1200" baseline="0">
          <a:solidFill>
            <a:srgbClr val="004A78"/>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image" Target="../media/image26.tiff"/><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6.xml"/></Relationships>
</file>

<file path=ppt/slides/_rels/slide4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2" Type="http://schemas.openxmlformats.org/officeDocument/2006/relationships/image" Target="../media/image30.tif"/><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4.xml"/></Relationships>
</file>

<file path=ppt/slides/_rels/slide5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7.xml"/></Relationships>
</file>

<file path=ppt/slides/_rels/slide5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6.xml"/></Relationships>
</file>

<file path=ppt/slides/_rels/slide5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6.xml"/></Relationships>
</file>

<file path=ppt/slides/_rels/slide5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6.xml"/></Relationships>
</file>

<file path=ppt/slides/_rels/slide5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6.xml"/></Relationships>
</file>

<file path=ppt/slides/_rels/slide5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6.xml"/></Relationships>
</file>

<file path=ppt/slides/_rels/slide6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4.xml"/></Relationships>
</file>

<file path=ppt/slides/_rels/slide6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4.xml"/></Relationships>
</file>

<file path=ppt/slides/_rels/slide64.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66.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Receivables</a:t>
            </a:r>
          </a:p>
        </p:txBody>
      </p:sp>
      <p:pic>
        <p:nvPicPr>
          <p:cNvPr id="9" name="Picture Placeholder 2" descr="The cover of a book,  Accounting 28th edition by Carl Warren and contributing authors Christine Jonick, and Jennifer Schneider. An illustration shows three chairs at a table. The table contains a keyboard, a monitor, lamps, and other business materials.">
            <a:extLst>
              <a:ext uri="{FF2B5EF4-FFF2-40B4-BE49-F238E27FC236}">
                <a16:creationId xmlns:a16="http://schemas.microsoft.com/office/drawing/2014/main" id="{5AA9A9ED-FE85-4FE0-B8ED-D4E668D6FF40}"/>
              </a:ext>
              <a:ext uri="{C183D7F6-B498-43B3-948B-1728B52AA6E4}">
                <adec:decorative xmlns:adec="http://schemas.microsoft.com/office/drawing/2017/decorative" val="0"/>
              </a:ext>
            </a:extLst>
          </p:cNvPr>
          <p:cNvPicPr>
            <a:picLocks noGrp="1" noChangeAspect="1"/>
          </p:cNvPicPr>
          <p:nvPr>
            <p:ph type="pic" sz="quarter" idx="12"/>
          </p:nvPr>
        </p:nvPicPr>
        <p:blipFill>
          <a:blip r:embed="rId3"/>
          <a:srcRect l="462" r="462"/>
          <a:stretch>
            <a:fillRect/>
          </a:stretch>
        </p:blipFill>
        <p:spPr>
          <a:xfrm>
            <a:off x="246063" y="314325"/>
            <a:ext cx="3343275" cy="4318000"/>
          </a:xfrm>
        </p:spPr>
      </p:pic>
      <p:sp>
        <p:nvSpPr>
          <p:cNvPr id="6" name="Text Placeholder 5">
            <a:extLst>
              <a:ext uri="{C183D7F6-B498-43B3-948B-1728B52AA6E4}">
                <adec:decorative xmlns:adec="http://schemas.microsoft.com/office/drawing/2017/decorative" val="1"/>
              </a:ext>
            </a:extLst>
          </p:cNvPr>
          <p:cNvSpPr>
            <a:spLocks noGrp="1"/>
          </p:cNvSpPr>
          <p:nvPr>
            <p:ph type="body" sz="quarter" idx="11"/>
          </p:nvPr>
        </p:nvSpPr>
        <p:spPr/>
        <p:txBody>
          <a:bodyPr/>
          <a:lstStyle/>
          <a:p>
            <a:r>
              <a:rPr lang="en-US" dirty="0"/>
              <a:t>Chapter 9</a:t>
            </a:r>
          </a:p>
        </p:txBody>
      </p:sp>
      <p:sp>
        <p:nvSpPr>
          <p:cNvPr id="11" name="Footer Placeholder 4">
            <a:extLst>
              <a:ext uri="{FF2B5EF4-FFF2-40B4-BE49-F238E27FC236}">
                <a16:creationId xmlns:a16="http://schemas.microsoft.com/office/drawing/2014/main" id="{31A14594-6C5B-4677-AFB3-B1EF2B2E99D8}"/>
              </a:ext>
              <a:ext uri="{C183D7F6-B498-43B3-948B-1728B52AA6E4}">
                <adec:decorative xmlns:adec="http://schemas.microsoft.com/office/drawing/2017/decorative" val="1"/>
              </a:ext>
            </a:extLst>
          </p:cNvPr>
          <p:cNvSpPr>
            <a:spLocks noGrp="1"/>
          </p:cNvSpPr>
          <p:nvPr>
            <p:ph type="ftr" sz="quarter" idx="3"/>
          </p:nvPr>
        </p:nvSpPr>
        <p:spPr>
          <a:xfrm>
            <a:off x="2923890" y="6361112"/>
            <a:ext cx="8801669" cy="365125"/>
          </a:xfrm>
          <a:prstGeom prst="rect">
            <a:avLst/>
          </a:prstGeom>
        </p:spPr>
        <p:txBody>
          <a:bodyPr vert="horz" lIns="91440" tIns="45720" rIns="91440" bIns="45720" rtlCol="0" anchor="ctr"/>
          <a:lstStyle>
            <a:lvl1pPr algn="l" eaLnBrk="1" fontAlgn="auto" hangingPunct="1">
              <a:spcBef>
                <a:spcPts val="0"/>
              </a:spcBef>
              <a:spcAft>
                <a:spcPts val="0"/>
              </a:spcAft>
              <a:defRPr lang="en-US" sz="1400" b="0" i="0" u="none" strike="noStrike" baseline="0" smtClean="0">
                <a:solidFill>
                  <a:schemeClr val="bg1"/>
                </a:solidFill>
                <a:latin typeface="arial" charset="0"/>
              </a:defRPr>
            </a:lvl1pPr>
          </a:lstStyle>
          <a:p>
            <a:r>
              <a:rPr lang="en-US" dirty="0"/>
              <a:t>© 2021 Cengage Learning, Inc. May not be scanned, copied or duplicated, or posted to a publicly accessible website, in whole or in part.</a:t>
            </a:r>
          </a:p>
        </p:txBody>
      </p:sp>
    </p:spTree>
    <p:extLst>
      <p:ext uri="{BB962C8B-B14F-4D97-AF65-F5344CB8AC3E}">
        <p14:creationId xmlns:p14="http://schemas.microsoft.com/office/powerpoint/2010/main" val="16070594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51DBEA-475C-429D-AB12-5306EBE6AEDC}"/>
              </a:ext>
            </a:extLst>
          </p:cNvPr>
          <p:cNvSpPr>
            <a:spLocks noGrp="1"/>
          </p:cNvSpPr>
          <p:nvPr>
            <p:ph type="title"/>
          </p:nvPr>
        </p:nvSpPr>
        <p:spPr/>
        <p:txBody>
          <a:bodyPr/>
          <a:lstStyle/>
          <a:p>
            <a:r>
              <a:rPr lang="en-US" dirty="0"/>
              <a:t>Uncollectible Receivables </a:t>
            </a:r>
            <a:r>
              <a:rPr lang="en-US" sz="2000" dirty="0"/>
              <a:t>(3 of 4)</a:t>
            </a:r>
            <a:endParaRPr lang="en-US" dirty="0"/>
          </a:p>
        </p:txBody>
      </p:sp>
      <p:sp>
        <p:nvSpPr>
          <p:cNvPr id="3" name="Text Placeholder 2">
            <a:extLst>
              <a:ext uri="{FF2B5EF4-FFF2-40B4-BE49-F238E27FC236}">
                <a16:creationId xmlns:a16="http://schemas.microsoft.com/office/drawing/2014/main" id="{5B4A0375-2820-45C7-A8F3-27058E694156}"/>
              </a:ext>
            </a:extLst>
          </p:cNvPr>
          <p:cNvSpPr>
            <a:spLocks noGrp="1"/>
          </p:cNvSpPr>
          <p:nvPr>
            <p:ph type="body" sz="quarter" idx="17"/>
          </p:nvPr>
        </p:nvSpPr>
        <p:spPr>
          <a:xfrm>
            <a:off x="743576" y="1638300"/>
            <a:ext cx="10711543" cy="2244383"/>
          </a:xfrm>
        </p:spPr>
        <p:txBody>
          <a:bodyPr/>
          <a:lstStyle/>
          <a:p>
            <a:pPr fontAlgn="auto">
              <a:defRPr/>
            </a:pPr>
            <a:r>
              <a:rPr lang="en-US" dirty="0"/>
              <a:t>Some indications that an account may be uncollectible include the following:</a:t>
            </a:r>
          </a:p>
          <a:p>
            <a:pPr lvl="1" fontAlgn="auto">
              <a:defRPr/>
            </a:pPr>
            <a:r>
              <a:rPr lang="en-US" dirty="0"/>
              <a:t>The receivable is past due.</a:t>
            </a:r>
          </a:p>
          <a:p>
            <a:pPr lvl="1" fontAlgn="auto">
              <a:defRPr/>
            </a:pPr>
            <a:r>
              <a:rPr lang="en-US" dirty="0"/>
              <a:t>The customer does not respond to the company’s attempts to collect.</a:t>
            </a:r>
          </a:p>
          <a:p>
            <a:pPr lvl="1" fontAlgn="auto">
              <a:defRPr/>
            </a:pPr>
            <a:r>
              <a:rPr lang="en-US" dirty="0"/>
              <a:t>The customer files for bankruptcy.</a:t>
            </a:r>
          </a:p>
          <a:p>
            <a:pPr lvl="1" fontAlgn="auto">
              <a:defRPr/>
            </a:pPr>
            <a:r>
              <a:rPr lang="en-US" dirty="0"/>
              <a:t>The customer closes its business.</a:t>
            </a:r>
          </a:p>
          <a:p>
            <a:pPr lvl="1" fontAlgn="auto">
              <a:defRPr/>
            </a:pPr>
            <a:r>
              <a:rPr lang="en-US" dirty="0"/>
              <a:t>The company cannot locate the customer.</a:t>
            </a:r>
          </a:p>
          <a:p>
            <a:endParaRPr lang="en-US" dirty="0"/>
          </a:p>
        </p:txBody>
      </p:sp>
    </p:spTree>
    <p:extLst>
      <p:ext uri="{BB962C8B-B14F-4D97-AF65-F5344CB8AC3E}">
        <p14:creationId xmlns:p14="http://schemas.microsoft.com/office/powerpoint/2010/main" val="35524431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BD657AF-5440-43D8-930E-E0C346C2E13D}"/>
              </a:ext>
            </a:extLst>
          </p:cNvPr>
          <p:cNvSpPr>
            <a:spLocks noGrp="1"/>
          </p:cNvSpPr>
          <p:nvPr>
            <p:ph type="title"/>
          </p:nvPr>
        </p:nvSpPr>
        <p:spPr/>
        <p:txBody>
          <a:bodyPr/>
          <a:lstStyle/>
          <a:p>
            <a:r>
              <a:rPr lang="en-US" dirty="0"/>
              <a:t>Uncollectible Receivables </a:t>
            </a:r>
            <a:r>
              <a:rPr lang="en-US" sz="2000" dirty="0"/>
              <a:t>(4 of 4)</a:t>
            </a:r>
          </a:p>
        </p:txBody>
      </p:sp>
      <p:sp>
        <p:nvSpPr>
          <p:cNvPr id="12" name="Content Placeholder 11">
            <a:extLst>
              <a:ext uri="{FF2B5EF4-FFF2-40B4-BE49-F238E27FC236}">
                <a16:creationId xmlns:a16="http://schemas.microsoft.com/office/drawing/2014/main" id="{3DF48664-0A30-40F0-B8C2-4DBEC74A924E}"/>
              </a:ext>
            </a:extLst>
          </p:cNvPr>
          <p:cNvSpPr>
            <a:spLocks noGrp="1"/>
          </p:cNvSpPr>
          <p:nvPr>
            <p:ph sz="quarter" idx="17"/>
          </p:nvPr>
        </p:nvSpPr>
        <p:spPr>
          <a:xfrm>
            <a:off x="748621" y="1645176"/>
            <a:ext cx="10862808" cy="581024"/>
          </a:xfrm>
        </p:spPr>
        <p:txBody>
          <a:bodyPr/>
          <a:lstStyle/>
          <a:p>
            <a:pPr marL="342900" indent="-342900">
              <a:buClr>
                <a:srgbClr val="004A78"/>
              </a:buClr>
              <a:buFont typeface="Arial" panose="020B0604020202020204" pitchFamily="34" charset="0"/>
              <a:buChar char="•"/>
            </a:pPr>
            <a:r>
              <a:rPr lang="en-US" sz="2400" dirty="0">
                <a:solidFill>
                  <a:srgbClr val="004A78"/>
                </a:solidFill>
              </a:rPr>
              <a:t>Two methods of accounting for uncollectible receivables</a:t>
            </a:r>
          </a:p>
          <a:p>
            <a:pPr marL="342900" indent="-342900">
              <a:buClr>
                <a:srgbClr val="004A78"/>
              </a:buClr>
              <a:buFont typeface="Arial" panose="020B0604020202020204" pitchFamily="34" charset="0"/>
              <a:buChar char="•"/>
            </a:pPr>
            <a:endParaRPr lang="en-US" sz="2400" dirty="0">
              <a:solidFill>
                <a:srgbClr val="004A78"/>
              </a:solidFill>
            </a:endParaRPr>
          </a:p>
        </p:txBody>
      </p:sp>
      <p:sp>
        <p:nvSpPr>
          <p:cNvPr id="6" name="Content Placeholder 5">
            <a:extLst>
              <a:ext uri="{FF2B5EF4-FFF2-40B4-BE49-F238E27FC236}">
                <a16:creationId xmlns:a16="http://schemas.microsoft.com/office/drawing/2014/main" id="{707395D0-D4BB-4F1F-8D94-55DCD29BD134}"/>
              </a:ext>
            </a:extLst>
          </p:cNvPr>
          <p:cNvSpPr>
            <a:spLocks noGrp="1"/>
          </p:cNvSpPr>
          <p:nvPr>
            <p:ph sz="quarter" idx="11"/>
          </p:nvPr>
        </p:nvSpPr>
        <p:spPr>
          <a:xfrm>
            <a:off x="1416272" y="2233772"/>
            <a:ext cx="4679728" cy="581025"/>
          </a:xfrm>
          <a:prstGeom prst="roundRect">
            <a:avLst/>
          </a:prstGeom>
          <a:solidFill>
            <a:srgbClr val="004A78"/>
          </a:solidFill>
          <a:ln>
            <a:solidFill>
              <a:srgbClr val="000000"/>
            </a:solidFill>
          </a:ln>
        </p:spPr>
        <p:txBody>
          <a:bodyPr anchor="ctr"/>
          <a:lstStyle/>
          <a:p>
            <a:pPr marL="457200" lvl="1" indent="0">
              <a:buNone/>
            </a:pPr>
            <a:r>
              <a:rPr lang="en-US" dirty="0">
                <a:solidFill>
                  <a:schemeClr val="bg1"/>
                </a:solidFill>
              </a:rPr>
              <a:t>Direct Write-off Method </a:t>
            </a:r>
          </a:p>
        </p:txBody>
      </p:sp>
      <p:sp>
        <p:nvSpPr>
          <p:cNvPr id="5" name="Content Placeholder 4">
            <a:extLst>
              <a:ext uri="{FF2B5EF4-FFF2-40B4-BE49-F238E27FC236}">
                <a16:creationId xmlns:a16="http://schemas.microsoft.com/office/drawing/2014/main" id="{D7A827BB-52FF-4ADA-80DB-2EB61C45ADFB}"/>
              </a:ext>
            </a:extLst>
          </p:cNvPr>
          <p:cNvSpPr>
            <a:spLocks noGrp="1"/>
          </p:cNvSpPr>
          <p:nvPr>
            <p:ph sz="quarter" idx="10"/>
          </p:nvPr>
        </p:nvSpPr>
        <p:spPr>
          <a:xfrm>
            <a:off x="1184045" y="2749716"/>
            <a:ext cx="9774236" cy="997344"/>
          </a:xfrm>
          <a:prstGeom prst="rect">
            <a:avLst/>
          </a:prstGeom>
          <a:ln>
            <a:solidFill>
              <a:srgbClr val="004A78"/>
            </a:solidFill>
          </a:ln>
        </p:spPr>
        <p:txBody>
          <a:bodyPr anchor="ctr"/>
          <a:lstStyle/>
          <a:p>
            <a:pPr marL="566738" indent="-334963">
              <a:buFont typeface="Arial" panose="020B0604020202020204" pitchFamily="34" charset="0"/>
              <a:buChar char="•"/>
            </a:pPr>
            <a:r>
              <a:rPr lang="en-US" sz="1800" dirty="0"/>
              <a:t>Records bad debt expense only when an account is determined to be worthless</a:t>
            </a:r>
          </a:p>
          <a:p>
            <a:pPr marL="566738" indent="-334963">
              <a:buFont typeface="Arial" panose="020B0604020202020204" pitchFamily="34" charset="0"/>
              <a:buChar char="•"/>
            </a:pPr>
            <a:r>
              <a:rPr lang="en-US" sz="1800" dirty="0"/>
              <a:t>Often used by small companies and companies with few receivables</a:t>
            </a:r>
          </a:p>
        </p:txBody>
      </p:sp>
      <p:sp>
        <p:nvSpPr>
          <p:cNvPr id="7" name="Content Placeholder 6">
            <a:extLst>
              <a:ext uri="{FF2B5EF4-FFF2-40B4-BE49-F238E27FC236}">
                <a16:creationId xmlns:a16="http://schemas.microsoft.com/office/drawing/2014/main" id="{CC7B0F7B-B10E-4D53-A752-981B52B79C44}"/>
              </a:ext>
            </a:extLst>
          </p:cNvPr>
          <p:cNvSpPr>
            <a:spLocks noGrp="1"/>
          </p:cNvSpPr>
          <p:nvPr>
            <p:ph sz="quarter" idx="12"/>
          </p:nvPr>
        </p:nvSpPr>
        <p:spPr>
          <a:xfrm>
            <a:off x="1416272" y="3922836"/>
            <a:ext cx="4679728" cy="581024"/>
          </a:xfrm>
          <a:prstGeom prst="roundRect">
            <a:avLst/>
          </a:prstGeom>
          <a:solidFill>
            <a:srgbClr val="004A78"/>
          </a:solidFill>
          <a:ln>
            <a:solidFill>
              <a:srgbClr val="000000"/>
            </a:solidFill>
          </a:ln>
        </p:spPr>
        <p:txBody>
          <a:bodyPr anchor="ctr"/>
          <a:lstStyle/>
          <a:p>
            <a:pPr marL="457200" lvl="1" indent="0">
              <a:buNone/>
            </a:pPr>
            <a:r>
              <a:rPr lang="en-US" dirty="0">
                <a:solidFill>
                  <a:schemeClr val="bg1"/>
                </a:solidFill>
              </a:rPr>
              <a:t>Allowance Method </a:t>
            </a:r>
          </a:p>
        </p:txBody>
      </p:sp>
      <p:sp>
        <p:nvSpPr>
          <p:cNvPr id="8" name="Content Placeholder 7">
            <a:extLst>
              <a:ext uri="{FF2B5EF4-FFF2-40B4-BE49-F238E27FC236}">
                <a16:creationId xmlns:a16="http://schemas.microsoft.com/office/drawing/2014/main" id="{623B9804-8DBB-47B8-98A0-6703F89CCCE2}"/>
              </a:ext>
            </a:extLst>
          </p:cNvPr>
          <p:cNvSpPr>
            <a:spLocks noGrp="1"/>
          </p:cNvSpPr>
          <p:nvPr>
            <p:ph sz="quarter" idx="13"/>
          </p:nvPr>
        </p:nvSpPr>
        <p:spPr>
          <a:xfrm>
            <a:off x="1184045" y="4410215"/>
            <a:ext cx="9774236" cy="1573726"/>
          </a:xfrm>
          <a:prstGeom prst="rect">
            <a:avLst/>
          </a:prstGeom>
          <a:ln>
            <a:solidFill>
              <a:srgbClr val="004A78"/>
            </a:solidFill>
          </a:ln>
        </p:spPr>
        <p:txBody>
          <a:bodyPr anchor="ctr"/>
          <a:lstStyle/>
          <a:p>
            <a:pPr marL="566738" indent="-334963">
              <a:buFont typeface="Arial" panose="020B0604020202020204" pitchFamily="34" charset="0"/>
              <a:buChar char="•"/>
            </a:pPr>
            <a:r>
              <a:rPr lang="en-US" sz="1800" dirty="0"/>
              <a:t>Records bad debt expense by estimating uncollectible accounts at the end of the accounting period</a:t>
            </a:r>
          </a:p>
          <a:p>
            <a:pPr marL="566738" indent="-334963">
              <a:buFont typeface="Arial" panose="020B0604020202020204" pitchFamily="34" charset="0"/>
              <a:buChar char="•"/>
            </a:pPr>
            <a:r>
              <a:rPr lang="en-US" sz="1800" dirty="0"/>
              <a:t>Required to be used by companies with a large amount of receivables as per Generally accepted accounting principles (GAAP)</a:t>
            </a:r>
          </a:p>
        </p:txBody>
      </p:sp>
    </p:spTree>
    <p:extLst>
      <p:ext uri="{BB962C8B-B14F-4D97-AF65-F5344CB8AC3E}">
        <p14:creationId xmlns:p14="http://schemas.microsoft.com/office/powerpoint/2010/main" val="4446678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1CD5897-E4EB-46D3-AC87-FC681F30C271}"/>
              </a:ext>
            </a:extLst>
          </p:cNvPr>
          <p:cNvSpPr>
            <a:spLocks noGrp="1"/>
          </p:cNvSpPr>
          <p:nvPr>
            <p:ph type="title"/>
          </p:nvPr>
        </p:nvSpPr>
        <p:spPr/>
        <p:txBody>
          <a:bodyPr/>
          <a:lstStyle/>
          <a:p>
            <a:r>
              <a:rPr lang="en-US" sz="3000" dirty="0"/>
              <a:t>Direct Write-Off Method for Uncollectible Accounts </a:t>
            </a:r>
            <a:r>
              <a:rPr lang="en-US" sz="2000" dirty="0"/>
              <a:t>(1 of 3)</a:t>
            </a:r>
          </a:p>
        </p:txBody>
      </p:sp>
      <p:sp>
        <p:nvSpPr>
          <p:cNvPr id="6" name="Text Placeholder 5">
            <a:extLst>
              <a:ext uri="{FF2B5EF4-FFF2-40B4-BE49-F238E27FC236}">
                <a16:creationId xmlns:a16="http://schemas.microsoft.com/office/drawing/2014/main" id="{374A0C82-5B96-46D8-B81D-129344820DD7}"/>
              </a:ext>
            </a:extLst>
          </p:cNvPr>
          <p:cNvSpPr>
            <a:spLocks noGrp="1"/>
          </p:cNvSpPr>
          <p:nvPr>
            <p:ph type="body" sz="quarter" idx="17"/>
          </p:nvPr>
        </p:nvSpPr>
        <p:spPr>
          <a:xfrm>
            <a:off x="743576" y="1638299"/>
            <a:ext cx="10711543" cy="1329983"/>
          </a:xfrm>
        </p:spPr>
        <p:txBody>
          <a:bodyPr>
            <a:normAutofit/>
          </a:bodyPr>
          <a:lstStyle/>
          <a:p>
            <a:r>
              <a:rPr lang="en-US" dirty="0"/>
              <a:t>On May 10, a $4,200 account receivable from D. L. Ross has been determined to be uncollectible. The entry to write off the account is as follows:</a:t>
            </a:r>
          </a:p>
          <a:p>
            <a:endParaRPr lang="en-US" dirty="0"/>
          </a:p>
        </p:txBody>
      </p:sp>
      <p:pic>
        <p:nvPicPr>
          <p:cNvPr id="3" name="Picture Placeholder 2" descr="Direct Write-Off Method for Uncollectible Accounts &#10;&#10;A journal entry is shown in a journal form. May 10 is the date indicated. Bad Debt Expense is debited—with 4,200 shown in the Debit column. Accounts Receivable—D. L. Ross is credited—with 4,200 shown in the Credit column.">
            <a:extLst>
              <a:ext uri="{FF2B5EF4-FFF2-40B4-BE49-F238E27FC236}">
                <a16:creationId xmlns:a16="http://schemas.microsoft.com/office/drawing/2014/main" id="{AE076731-A3EB-4A3F-8617-12E97CC4E747}"/>
              </a:ext>
            </a:extLst>
          </p:cNvPr>
          <p:cNvPicPr>
            <a:picLocks noGrp="1" noChangeAspect="1"/>
          </p:cNvPicPr>
          <p:nvPr>
            <p:ph type="pic" sz="quarter" idx="18"/>
          </p:nvPr>
        </p:nvPicPr>
        <p:blipFill rotWithShape="1">
          <a:blip r:embed="rId2"/>
          <a:srcRect t="557" b="2794"/>
          <a:stretch/>
        </p:blipFill>
        <p:spPr>
          <a:xfrm>
            <a:off x="1509645" y="2968282"/>
            <a:ext cx="8769297" cy="1099159"/>
          </a:xfrm>
          <a:prstGeom prst="rect">
            <a:avLst/>
          </a:prstGeom>
        </p:spPr>
      </p:pic>
    </p:spTree>
    <p:extLst>
      <p:ext uri="{BB962C8B-B14F-4D97-AF65-F5344CB8AC3E}">
        <p14:creationId xmlns:p14="http://schemas.microsoft.com/office/powerpoint/2010/main" val="35534591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0BE01F-CD07-415F-888B-E6E6074DF301}"/>
              </a:ext>
            </a:extLst>
          </p:cNvPr>
          <p:cNvSpPr>
            <a:spLocks noGrp="1"/>
          </p:cNvSpPr>
          <p:nvPr>
            <p:ph type="title"/>
          </p:nvPr>
        </p:nvSpPr>
        <p:spPr/>
        <p:txBody>
          <a:bodyPr/>
          <a:lstStyle/>
          <a:p>
            <a:r>
              <a:rPr lang="en-US" sz="3000" dirty="0"/>
              <a:t>Direct Write-Off Method for Uncollectible Accounts </a:t>
            </a:r>
            <a:r>
              <a:rPr lang="en-US" sz="2000" dirty="0"/>
              <a:t>(2 of 3)</a:t>
            </a:r>
          </a:p>
        </p:txBody>
      </p:sp>
      <p:sp>
        <p:nvSpPr>
          <p:cNvPr id="3" name="Text Placeholder 2">
            <a:extLst>
              <a:ext uri="{FF2B5EF4-FFF2-40B4-BE49-F238E27FC236}">
                <a16:creationId xmlns:a16="http://schemas.microsoft.com/office/drawing/2014/main" id="{60F44F8C-F5FF-459D-8784-E09E0E745826}"/>
              </a:ext>
            </a:extLst>
          </p:cNvPr>
          <p:cNvSpPr>
            <a:spLocks noGrp="1"/>
          </p:cNvSpPr>
          <p:nvPr>
            <p:ph type="body" sz="quarter" idx="17"/>
          </p:nvPr>
        </p:nvSpPr>
        <p:spPr/>
        <p:txBody>
          <a:bodyPr/>
          <a:lstStyle/>
          <a:p>
            <a:r>
              <a:rPr lang="en-US" dirty="0"/>
              <a:t>An account receivable that has been written off may be collected later.</a:t>
            </a:r>
          </a:p>
          <a:p>
            <a:r>
              <a:rPr lang="en-US" dirty="0"/>
              <a:t>In such cases, the account is reinstated by an entry that reverses the write-off entry.</a:t>
            </a:r>
          </a:p>
          <a:p>
            <a:r>
              <a:rPr lang="en-US" dirty="0"/>
              <a:t>The cash received in payment is then recorded as a receipt on account.</a:t>
            </a:r>
          </a:p>
          <a:p>
            <a:endParaRPr lang="en-US" dirty="0"/>
          </a:p>
        </p:txBody>
      </p:sp>
    </p:spTree>
    <p:extLst>
      <p:ext uri="{BB962C8B-B14F-4D97-AF65-F5344CB8AC3E}">
        <p14:creationId xmlns:p14="http://schemas.microsoft.com/office/powerpoint/2010/main" val="35655436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E2D2F0-FA05-4BA5-9F1A-C4081EA9E171}"/>
              </a:ext>
            </a:extLst>
          </p:cNvPr>
          <p:cNvSpPr>
            <a:spLocks noGrp="1"/>
          </p:cNvSpPr>
          <p:nvPr>
            <p:ph type="title"/>
          </p:nvPr>
        </p:nvSpPr>
        <p:spPr/>
        <p:txBody>
          <a:bodyPr/>
          <a:lstStyle/>
          <a:p>
            <a:r>
              <a:rPr lang="en-US" sz="3000" dirty="0"/>
              <a:t>Direct Write-Off Method for Uncollectible Accounts </a:t>
            </a:r>
            <a:r>
              <a:rPr lang="en-US" sz="2000" dirty="0"/>
              <a:t>(3 of 3)</a:t>
            </a:r>
          </a:p>
        </p:txBody>
      </p:sp>
      <p:sp>
        <p:nvSpPr>
          <p:cNvPr id="4" name="Text Placeholder 3">
            <a:extLst>
              <a:ext uri="{FF2B5EF4-FFF2-40B4-BE49-F238E27FC236}">
                <a16:creationId xmlns:a16="http://schemas.microsoft.com/office/drawing/2014/main" id="{AF6C9AAC-689C-4281-80D6-B8A267EFFA6E}"/>
              </a:ext>
            </a:extLst>
          </p:cNvPr>
          <p:cNvSpPr>
            <a:spLocks noGrp="1"/>
          </p:cNvSpPr>
          <p:nvPr>
            <p:ph type="body" sz="quarter" idx="17"/>
          </p:nvPr>
        </p:nvSpPr>
        <p:spPr>
          <a:xfrm>
            <a:off x="743576" y="1638300"/>
            <a:ext cx="10711543" cy="1281424"/>
          </a:xfrm>
        </p:spPr>
        <p:txBody>
          <a:bodyPr>
            <a:normAutofit/>
          </a:bodyPr>
          <a:lstStyle/>
          <a:p>
            <a:r>
              <a:rPr lang="en-US" dirty="0"/>
              <a:t>Assume that the D. L. Ross account of $4,200 written off on May 10 is later collected on November 21. The reinstatement and receipt of cash is recorded as follows:</a:t>
            </a:r>
          </a:p>
          <a:p>
            <a:endParaRPr lang="en-US" dirty="0"/>
          </a:p>
        </p:txBody>
      </p:sp>
      <p:pic>
        <p:nvPicPr>
          <p:cNvPr id="5" name="Picture Placeholder 4" descr="Direct Write-Off Method for Uncollectible Accounts &#10;&#10;Two journal entries are shown in a journal form. November 21 is the date indicated.&#10;&#10;In the first entry, Accounts Receivable—D. L. Ross is debited—with 4,200 shown in the Debit column. Bad Debt Expense is credited—with 4,200 shown in the Credit column.&#10;&#10;In the second entry, Cash is debited—with 4,200 shown in the Debit column. Accounts Receivable—D. L. Ross is credited—with 4,200 shown in the Credit column.">
            <a:extLst>
              <a:ext uri="{FF2B5EF4-FFF2-40B4-BE49-F238E27FC236}">
                <a16:creationId xmlns:a16="http://schemas.microsoft.com/office/drawing/2014/main" id="{B1E16C0B-75E8-48F7-B5E8-61472EE9BB43}"/>
              </a:ext>
            </a:extLst>
          </p:cNvPr>
          <p:cNvPicPr>
            <a:picLocks noGrp="1" noChangeAspect="1"/>
          </p:cNvPicPr>
          <p:nvPr>
            <p:ph type="pic" sz="quarter" idx="18"/>
          </p:nvPr>
        </p:nvPicPr>
        <p:blipFill rotWithShape="1">
          <a:blip r:embed="rId2"/>
          <a:srcRect l="-697" r="-314"/>
          <a:stretch/>
        </p:blipFill>
        <p:spPr>
          <a:xfrm>
            <a:off x="1450230" y="2856265"/>
            <a:ext cx="8888128" cy="2003055"/>
          </a:xfrm>
          <a:prstGeom prst="rect">
            <a:avLst/>
          </a:prstGeom>
        </p:spPr>
      </p:pic>
    </p:spTree>
    <p:extLst>
      <p:ext uri="{BB962C8B-B14F-4D97-AF65-F5344CB8AC3E}">
        <p14:creationId xmlns:p14="http://schemas.microsoft.com/office/powerpoint/2010/main" val="11786758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E170E8B-6616-418F-8B66-A7897F1B023B}"/>
              </a:ext>
            </a:extLst>
          </p:cNvPr>
          <p:cNvSpPr>
            <a:spLocks noGrp="1"/>
          </p:cNvSpPr>
          <p:nvPr>
            <p:ph type="title"/>
          </p:nvPr>
        </p:nvSpPr>
        <p:spPr/>
        <p:txBody>
          <a:bodyPr/>
          <a:lstStyle/>
          <a:p>
            <a:r>
              <a:rPr lang="en-US" dirty="0"/>
              <a:t>Example Exercise: Direct Write-Off Method</a:t>
            </a:r>
          </a:p>
        </p:txBody>
      </p:sp>
      <p:sp>
        <p:nvSpPr>
          <p:cNvPr id="7" name="Text Placeholder 6">
            <a:extLst>
              <a:ext uri="{FF2B5EF4-FFF2-40B4-BE49-F238E27FC236}">
                <a16:creationId xmlns:a16="http://schemas.microsoft.com/office/drawing/2014/main" id="{7537D027-57E8-4A07-9E36-BE9D917D9D8C}"/>
              </a:ext>
            </a:extLst>
          </p:cNvPr>
          <p:cNvSpPr>
            <a:spLocks noGrp="1"/>
          </p:cNvSpPr>
          <p:nvPr>
            <p:ph type="body" sz="quarter" idx="17"/>
          </p:nvPr>
        </p:nvSpPr>
        <p:spPr/>
        <p:txBody>
          <a:bodyPr/>
          <a:lstStyle/>
          <a:p>
            <a:r>
              <a:rPr lang="en-US" dirty="0"/>
              <a:t>Journalize the following transactions, using the direct write-off method of accounting for uncollectible receivables:</a:t>
            </a:r>
          </a:p>
          <a:p>
            <a:pPr marL="457200" lvl="1" indent="0">
              <a:buNone/>
            </a:pPr>
            <a:r>
              <a:rPr lang="en-US" dirty="0"/>
              <a:t>July 9. 	Received $1,200 from Jay Burke and wrote off the remainder owed of $3,900 		as uncollectible.</a:t>
            </a:r>
          </a:p>
          <a:p>
            <a:pPr marL="457200" lvl="1" indent="0">
              <a:buNone/>
            </a:pPr>
            <a:r>
              <a:rPr lang="en-US" dirty="0"/>
              <a:t>Oct. 11.	Reinstated the account of Jay Burke and received $3,900 cash in full payment.</a:t>
            </a:r>
          </a:p>
          <a:p>
            <a:endParaRPr lang="en-US" dirty="0"/>
          </a:p>
        </p:txBody>
      </p:sp>
      <p:pic>
        <p:nvPicPr>
          <p:cNvPr id="12" name="Picture Placeholder 11" descr="Example Exercise Solution – Direct Write-Off Method&#10;&#10;Three journal entries are shown. &#10;&#10;In the first entry, July 9 is the date indicated. Cash is debited—with 1,200 shown in the Debit column. Bad Debt Expense is debited—with 3,900 shown in the Debit column. Accounts Receivable—Jay Burke is credited—with 5,100 shown in the Credit column.&#10;&#10;In the second entry, October 11 is the date indicated. Accounts Receivable—Jay Burke is debited—with 3,900 shown in the Debit column. Bad Debt Expense is credited—with 3,900 shown in the Credit column.&#10;&#10;In the third entry, October 11 is the date indicated. Cash is debited—with 3,900 shown in the Debit column. Accounts Receivable—Jay Burke is credited—with 3,900 shown in the Credit column.">
            <a:extLst>
              <a:ext uri="{FF2B5EF4-FFF2-40B4-BE49-F238E27FC236}">
                <a16:creationId xmlns:a16="http://schemas.microsoft.com/office/drawing/2014/main" id="{9C038FDD-815D-4BA9-BDAC-80C3DA46BD3F}"/>
              </a:ext>
            </a:extLst>
          </p:cNvPr>
          <p:cNvPicPr>
            <a:picLocks noGrp="1" noChangeAspect="1"/>
          </p:cNvPicPr>
          <p:nvPr>
            <p:ph type="pic" sz="quarter" idx="18"/>
          </p:nvPr>
        </p:nvPicPr>
        <p:blipFill rotWithShape="1">
          <a:blip r:embed="rId2"/>
          <a:srcRect l="91" r="-1791"/>
          <a:stretch/>
        </p:blipFill>
        <p:spPr>
          <a:xfrm>
            <a:off x="1037010" y="3669181"/>
            <a:ext cx="10418109" cy="2063750"/>
          </a:xfrm>
          <a:prstGeom prst="rect">
            <a:avLst/>
          </a:prstGeom>
        </p:spPr>
      </p:pic>
    </p:spTree>
    <p:extLst>
      <p:ext uri="{BB962C8B-B14F-4D97-AF65-F5344CB8AC3E}">
        <p14:creationId xmlns:p14="http://schemas.microsoft.com/office/powerpoint/2010/main" val="36400364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621DB-8CF6-47ED-AA36-E121FCAB1AE6}"/>
              </a:ext>
            </a:extLst>
          </p:cNvPr>
          <p:cNvSpPr>
            <a:spLocks noGrp="1"/>
          </p:cNvSpPr>
          <p:nvPr>
            <p:ph type="title"/>
          </p:nvPr>
        </p:nvSpPr>
        <p:spPr/>
        <p:txBody>
          <a:bodyPr/>
          <a:lstStyle/>
          <a:p>
            <a:r>
              <a:rPr lang="en-US" dirty="0"/>
              <a:t>Allowance Method for Uncollectible Accounts </a:t>
            </a:r>
            <a:r>
              <a:rPr lang="en-US" sz="2000" dirty="0"/>
              <a:t>(1 of 2)</a:t>
            </a:r>
          </a:p>
        </p:txBody>
      </p:sp>
      <p:sp>
        <p:nvSpPr>
          <p:cNvPr id="5" name="Text Placeholder 4">
            <a:extLst>
              <a:ext uri="{FF2B5EF4-FFF2-40B4-BE49-F238E27FC236}">
                <a16:creationId xmlns:a16="http://schemas.microsoft.com/office/drawing/2014/main" id="{4E1E642A-3731-49AB-8ECF-63CF30304F40}"/>
              </a:ext>
            </a:extLst>
          </p:cNvPr>
          <p:cNvSpPr>
            <a:spLocks noGrp="1"/>
          </p:cNvSpPr>
          <p:nvPr>
            <p:ph type="body" sz="quarter" idx="17"/>
          </p:nvPr>
        </p:nvSpPr>
        <p:spPr/>
        <p:txBody>
          <a:bodyPr>
            <a:noAutofit/>
          </a:bodyPr>
          <a:lstStyle/>
          <a:p>
            <a:pPr marL="338138" indent="-338138">
              <a:buClr>
                <a:srgbClr val="004A78"/>
              </a:buClr>
              <a:buFont typeface="Arial" charset="0"/>
              <a:buChar char="•"/>
            </a:pPr>
            <a:r>
              <a:rPr lang="en-US" dirty="0">
                <a:solidFill>
                  <a:srgbClr val="004A78"/>
                </a:solidFill>
              </a:rPr>
              <a:t>On December 31, 20Y7, ExTone Company has an accounts receivable balance of $200,000. ExTone estimates that a total of $30,000 of the December 31 accounts receivable will be uncollectible. The following adjusting entry is made on December 31:</a:t>
            </a:r>
          </a:p>
          <a:p>
            <a:endParaRPr lang="en-US" dirty="0"/>
          </a:p>
        </p:txBody>
      </p:sp>
      <p:pic>
        <p:nvPicPr>
          <p:cNvPr id="12" name="Picture Placeholder 11" descr="Allowance Method for Uncollectible Accounts&#10;&#10;A journal entry is shown in a journal form. December 31, 20Y7 is the date indicated. Bad Debt Expense is debited—with 30,000 shown in the Debit column. Allowance for Doubtful Accounts is credited—with 30,000 shown in the Credit column. A journal entry explanation is given below the journal entry: Uncollectible accounts estimate.&#10;&#10;A large arrow pointing upward sits below the Allowance for Doubtful Accounts account name in the journal entry.&#10;&#10;The following note appears below the arrow: Since ExTone doesn’t know which customer accounts will be uncollectible, a contra asset account called Allowance for Doubtful Accounts is credited for the bad debts.">
            <a:extLst>
              <a:ext uri="{FF2B5EF4-FFF2-40B4-BE49-F238E27FC236}">
                <a16:creationId xmlns:a16="http://schemas.microsoft.com/office/drawing/2014/main" id="{A8C656B9-6715-4AE4-94E2-731B562885F5}"/>
              </a:ext>
            </a:extLst>
          </p:cNvPr>
          <p:cNvPicPr>
            <a:picLocks noGrp="1" noChangeAspect="1"/>
          </p:cNvPicPr>
          <p:nvPr>
            <p:ph type="pic" sz="quarter" idx="18"/>
          </p:nvPr>
        </p:nvPicPr>
        <p:blipFill rotWithShape="1">
          <a:blip r:embed="rId3"/>
          <a:srcRect l="1" t="-1433" r="244" b="1515"/>
          <a:stretch/>
        </p:blipFill>
        <p:spPr>
          <a:xfrm>
            <a:off x="1490747" y="3064754"/>
            <a:ext cx="8144540" cy="3144659"/>
          </a:xfrm>
        </p:spPr>
      </p:pic>
    </p:spTree>
    <p:extLst>
      <p:ext uri="{BB962C8B-B14F-4D97-AF65-F5344CB8AC3E}">
        <p14:creationId xmlns:p14="http://schemas.microsoft.com/office/powerpoint/2010/main" val="40878123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8F9A85-E6E2-4FD1-B7CB-0DE2308B3CE4}"/>
              </a:ext>
            </a:extLst>
          </p:cNvPr>
          <p:cNvSpPr>
            <a:spLocks noGrp="1"/>
          </p:cNvSpPr>
          <p:nvPr>
            <p:ph type="title"/>
          </p:nvPr>
        </p:nvSpPr>
        <p:spPr/>
        <p:txBody>
          <a:bodyPr/>
          <a:lstStyle/>
          <a:p>
            <a:r>
              <a:rPr lang="en-US" dirty="0"/>
              <a:t>Allowance Method for Uncollectible Accounts </a:t>
            </a:r>
            <a:r>
              <a:rPr lang="en-US" sz="2000" dirty="0"/>
              <a:t>(2 of 2)</a:t>
            </a:r>
          </a:p>
        </p:txBody>
      </p:sp>
      <p:sp>
        <p:nvSpPr>
          <p:cNvPr id="3" name="Text Placeholder 2">
            <a:extLst>
              <a:ext uri="{FF2B5EF4-FFF2-40B4-BE49-F238E27FC236}">
                <a16:creationId xmlns:a16="http://schemas.microsoft.com/office/drawing/2014/main" id="{D438AD3E-25FE-4232-BB24-0A6EFE0E7F3F}"/>
              </a:ext>
            </a:extLst>
          </p:cNvPr>
          <p:cNvSpPr>
            <a:spLocks noGrp="1"/>
          </p:cNvSpPr>
          <p:nvPr>
            <p:ph type="body" sz="quarter" idx="17"/>
          </p:nvPr>
        </p:nvSpPr>
        <p:spPr/>
        <p:txBody>
          <a:bodyPr/>
          <a:lstStyle/>
          <a:p>
            <a:r>
              <a:rPr lang="en-US" dirty="0"/>
              <a:t>The adjusting entry (in the preceding slide) affects the income statement and the balance sheet.</a:t>
            </a:r>
          </a:p>
          <a:p>
            <a:pPr lvl="1"/>
            <a:r>
              <a:rPr lang="en-US" dirty="0"/>
              <a:t>On the income statement, the $30,000 of Bad Debt Expense will be matched against the related revenues of the period.</a:t>
            </a:r>
          </a:p>
          <a:p>
            <a:pPr lvl="1"/>
            <a:r>
              <a:rPr lang="en-US" dirty="0"/>
              <a:t>On the balance sheet, the value of the receivables is reduced to the amount that is expected to be collected or realized. </a:t>
            </a:r>
          </a:p>
          <a:p>
            <a:pPr lvl="2"/>
            <a:r>
              <a:rPr lang="en-US" dirty="0"/>
              <a:t>This amount, $170,000 ($200,000 − $30,000), is called the </a:t>
            </a:r>
            <a:r>
              <a:rPr lang="en-US" b="1" dirty="0"/>
              <a:t>net realizable value</a:t>
            </a:r>
            <a:r>
              <a:rPr lang="en-US" dirty="0"/>
              <a:t> of the receivables.</a:t>
            </a:r>
          </a:p>
          <a:p>
            <a:endParaRPr lang="en-US" dirty="0"/>
          </a:p>
        </p:txBody>
      </p:sp>
    </p:spTree>
    <p:extLst>
      <p:ext uri="{BB962C8B-B14F-4D97-AF65-F5344CB8AC3E}">
        <p14:creationId xmlns:p14="http://schemas.microsoft.com/office/powerpoint/2010/main" val="11397188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6FFBAB-6F1C-447F-9AF0-1E5C45D825CE}"/>
              </a:ext>
            </a:extLst>
          </p:cNvPr>
          <p:cNvSpPr>
            <a:spLocks noGrp="1"/>
          </p:cNvSpPr>
          <p:nvPr>
            <p:ph type="title"/>
          </p:nvPr>
        </p:nvSpPr>
        <p:spPr/>
        <p:txBody>
          <a:bodyPr/>
          <a:lstStyle/>
          <a:p>
            <a:r>
              <a:rPr lang="en-US" sz="3000" dirty="0"/>
              <a:t>Write-Offs to the Allowance Account </a:t>
            </a:r>
            <a:r>
              <a:rPr lang="en-US" sz="2000" dirty="0"/>
              <a:t>(1 of 8)</a:t>
            </a:r>
          </a:p>
        </p:txBody>
      </p:sp>
      <p:sp>
        <p:nvSpPr>
          <p:cNvPr id="3" name="Text Placeholder 2">
            <a:extLst>
              <a:ext uri="{FF2B5EF4-FFF2-40B4-BE49-F238E27FC236}">
                <a16:creationId xmlns:a16="http://schemas.microsoft.com/office/drawing/2014/main" id="{308F6ACD-135D-44A3-BC36-8A14D21D15C9}"/>
              </a:ext>
            </a:extLst>
          </p:cNvPr>
          <p:cNvSpPr>
            <a:spLocks noGrp="1"/>
          </p:cNvSpPr>
          <p:nvPr>
            <p:ph type="body" sz="quarter" idx="17"/>
          </p:nvPr>
        </p:nvSpPr>
        <p:spPr>
          <a:xfrm>
            <a:off x="743576" y="1638299"/>
            <a:ext cx="10711543" cy="4547347"/>
          </a:xfrm>
        </p:spPr>
        <p:txBody>
          <a:bodyPr/>
          <a:lstStyle/>
          <a:p>
            <a:r>
              <a:rPr lang="en-US" dirty="0"/>
              <a:t>When a customer’s account is identified as uncollectible, it is written off against the allowance account.</a:t>
            </a:r>
          </a:p>
          <a:p>
            <a:r>
              <a:rPr lang="en-US" dirty="0"/>
              <a:t>This requires the company to remove the specific accounts receivable and an equal amount from the allowance account.</a:t>
            </a:r>
          </a:p>
          <a:p>
            <a:endParaRPr lang="en-US" dirty="0"/>
          </a:p>
        </p:txBody>
      </p:sp>
    </p:spTree>
    <p:extLst>
      <p:ext uri="{BB962C8B-B14F-4D97-AF65-F5344CB8AC3E}">
        <p14:creationId xmlns:p14="http://schemas.microsoft.com/office/powerpoint/2010/main" val="39715522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2956A2-E0AD-4F20-9146-C9C7A1748E7E}"/>
              </a:ext>
            </a:extLst>
          </p:cNvPr>
          <p:cNvSpPr>
            <a:spLocks noGrp="1"/>
          </p:cNvSpPr>
          <p:nvPr>
            <p:ph type="title"/>
          </p:nvPr>
        </p:nvSpPr>
        <p:spPr/>
        <p:txBody>
          <a:bodyPr/>
          <a:lstStyle/>
          <a:p>
            <a:r>
              <a:rPr lang="en-US" sz="3000" dirty="0"/>
              <a:t>Write-Offs to the Allowance Account </a:t>
            </a:r>
            <a:r>
              <a:rPr lang="en-US" sz="2000" dirty="0"/>
              <a:t>(2 of 8)</a:t>
            </a:r>
          </a:p>
        </p:txBody>
      </p:sp>
      <p:sp>
        <p:nvSpPr>
          <p:cNvPr id="5" name="Text Placeholder 4">
            <a:extLst>
              <a:ext uri="{FF2B5EF4-FFF2-40B4-BE49-F238E27FC236}">
                <a16:creationId xmlns:a16="http://schemas.microsoft.com/office/drawing/2014/main" id="{BBB38C41-37B3-437B-ABD0-9BD00E164B14}"/>
              </a:ext>
            </a:extLst>
          </p:cNvPr>
          <p:cNvSpPr>
            <a:spLocks noGrp="1"/>
          </p:cNvSpPr>
          <p:nvPr>
            <p:ph type="body" sz="quarter" idx="17"/>
          </p:nvPr>
        </p:nvSpPr>
        <p:spPr>
          <a:xfrm>
            <a:off x="743576" y="1638300"/>
            <a:ext cx="10711543" cy="1008485"/>
          </a:xfrm>
        </p:spPr>
        <p:txBody>
          <a:bodyPr/>
          <a:lstStyle/>
          <a:p>
            <a:pPr marL="342900" indent="-342900">
              <a:buClr>
                <a:srgbClr val="004A78"/>
              </a:buClr>
              <a:buFont typeface="Arial" charset="0"/>
              <a:buChar char="•"/>
            </a:pPr>
            <a:r>
              <a:rPr lang="en-US" sz="2400" dirty="0">
                <a:solidFill>
                  <a:srgbClr val="004A78"/>
                </a:solidFill>
              </a:rPr>
              <a:t>On January 21, 20Y8, John Parker’s account of $6,000 with ExTone Company is written off as follows:</a:t>
            </a:r>
          </a:p>
          <a:p>
            <a:endParaRPr lang="en-US" dirty="0"/>
          </a:p>
        </p:txBody>
      </p:sp>
      <p:pic>
        <p:nvPicPr>
          <p:cNvPr id="4" name="Picture Placeholder 3" descr="Write-Offs to the Allowance Account &#10;&#10;A journal entry is shown in a journal form. January 21, 20Y8 is the date indicated. Allowance for Doubtful Accounts is debited—with 6,000 shown in the Debit column. Accounts Receivable—John Parker is credited—with 6,000 shown in the Credit column. ">
            <a:extLst>
              <a:ext uri="{FF2B5EF4-FFF2-40B4-BE49-F238E27FC236}">
                <a16:creationId xmlns:a16="http://schemas.microsoft.com/office/drawing/2014/main" id="{6CFD0678-CA71-41DA-B20F-C1D3C1D6CE46}"/>
              </a:ext>
            </a:extLst>
          </p:cNvPr>
          <p:cNvPicPr>
            <a:picLocks noGrp="1" noChangeAspect="1"/>
          </p:cNvPicPr>
          <p:nvPr>
            <p:ph type="pic" sz="quarter" idx="18"/>
          </p:nvPr>
        </p:nvPicPr>
        <p:blipFill rotWithShape="1">
          <a:blip r:embed="rId2"/>
          <a:srcRect t="-402" b="742"/>
          <a:stretch/>
        </p:blipFill>
        <p:spPr>
          <a:xfrm>
            <a:off x="1502362" y="2501824"/>
            <a:ext cx="8769297" cy="1155781"/>
          </a:xfrm>
          <a:prstGeom prst="rect">
            <a:avLst/>
          </a:prstGeom>
        </p:spPr>
      </p:pic>
    </p:spTree>
    <p:extLst>
      <p:ext uri="{BB962C8B-B14F-4D97-AF65-F5344CB8AC3E}">
        <p14:creationId xmlns:p14="http://schemas.microsoft.com/office/powerpoint/2010/main" val="16543633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61443F-00C3-4CC2-94C9-927E34706328}"/>
              </a:ext>
            </a:extLst>
          </p:cNvPr>
          <p:cNvSpPr>
            <a:spLocks noGrp="1"/>
          </p:cNvSpPr>
          <p:nvPr>
            <p:ph type="title"/>
          </p:nvPr>
        </p:nvSpPr>
        <p:spPr/>
        <p:txBody>
          <a:bodyPr/>
          <a:lstStyle/>
          <a:p>
            <a:r>
              <a:rPr lang="en-US" dirty="0"/>
              <a:t>Learning Objectives </a:t>
            </a:r>
            <a:r>
              <a:rPr lang="en-US" sz="2000" dirty="0"/>
              <a:t>(1 of 2)</a:t>
            </a:r>
          </a:p>
        </p:txBody>
      </p:sp>
      <p:sp>
        <p:nvSpPr>
          <p:cNvPr id="3" name="Text Placeholder 2">
            <a:extLst>
              <a:ext uri="{FF2B5EF4-FFF2-40B4-BE49-F238E27FC236}">
                <a16:creationId xmlns:a16="http://schemas.microsoft.com/office/drawing/2014/main" id="{FD449BF5-9DAE-488A-AF83-CBA39B53D064}"/>
              </a:ext>
            </a:extLst>
          </p:cNvPr>
          <p:cNvSpPr>
            <a:spLocks noGrp="1"/>
          </p:cNvSpPr>
          <p:nvPr>
            <p:ph type="body" sz="quarter" idx="17"/>
          </p:nvPr>
        </p:nvSpPr>
        <p:spPr/>
        <p:txBody>
          <a:bodyPr/>
          <a:lstStyle/>
          <a:p>
            <a:r>
              <a:rPr lang="en-US" dirty="0"/>
              <a:t>LO1: Describe the common classes of receivables.</a:t>
            </a:r>
          </a:p>
          <a:p>
            <a:r>
              <a:rPr lang="en-US" dirty="0"/>
              <a:t>LO2: Describe the accounting for uncollectible receivables.</a:t>
            </a:r>
          </a:p>
          <a:p>
            <a:r>
              <a:rPr lang="en-US" dirty="0"/>
              <a:t>LO3: Describe the direct write-off method of accounting for uncollectible receivables.</a:t>
            </a:r>
          </a:p>
          <a:p>
            <a:r>
              <a:rPr lang="en-US" dirty="0"/>
              <a:t>LO4: Describe the allowance method of accounting for uncollectible receivables.</a:t>
            </a:r>
          </a:p>
          <a:p>
            <a:r>
              <a:rPr lang="en-US" dirty="0"/>
              <a:t>LO5: Compare the direct write-off and allowance methods of accounting for uncollectible accounts.</a:t>
            </a:r>
          </a:p>
          <a:p>
            <a:endParaRPr lang="en-US" dirty="0"/>
          </a:p>
        </p:txBody>
      </p:sp>
    </p:spTree>
    <p:extLst>
      <p:ext uri="{BB962C8B-B14F-4D97-AF65-F5344CB8AC3E}">
        <p14:creationId xmlns:p14="http://schemas.microsoft.com/office/powerpoint/2010/main" val="8909154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9DE314-26BD-48AD-B17E-32A43416EA51}"/>
              </a:ext>
            </a:extLst>
          </p:cNvPr>
          <p:cNvSpPr>
            <a:spLocks noGrp="1"/>
          </p:cNvSpPr>
          <p:nvPr>
            <p:ph type="title"/>
          </p:nvPr>
        </p:nvSpPr>
        <p:spPr/>
        <p:txBody>
          <a:bodyPr/>
          <a:lstStyle/>
          <a:p>
            <a:r>
              <a:rPr lang="en-US" sz="3000" dirty="0"/>
              <a:t>Write-Offs to the Allowance Account </a:t>
            </a:r>
            <a:r>
              <a:rPr lang="en-US" sz="2000" dirty="0"/>
              <a:t>(3 of 8)</a:t>
            </a:r>
          </a:p>
        </p:txBody>
      </p:sp>
      <p:sp>
        <p:nvSpPr>
          <p:cNvPr id="3" name="Text Placeholder 2">
            <a:extLst>
              <a:ext uri="{FF2B5EF4-FFF2-40B4-BE49-F238E27FC236}">
                <a16:creationId xmlns:a16="http://schemas.microsoft.com/office/drawing/2014/main" id="{26E20CA9-7D4E-445E-89EF-3695C1E6ADA0}"/>
              </a:ext>
            </a:extLst>
          </p:cNvPr>
          <p:cNvSpPr>
            <a:spLocks noGrp="1"/>
          </p:cNvSpPr>
          <p:nvPr>
            <p:ph type="body" sz="quarter" idx="17"/>
          </p:nvPr>
        </p:nvSpPr>
        <p:spPr>
          <a:xfrm>
            <a:off x="743576" y="1638300"/>
            <a:ext cx="10711543" cy="3060309"/>
          </a:xfrm>
        </p:spPr>
        <p:txBody>
          <a:bodyPr/>
          <a:lstStyle/>
          <a:p>
            <a:r>
              <a:rPr lang="en-US" dirty="0"/>
              <a:t>Because Allowance for Doubtful Accounts is based on an estimate, it will normally have a balance at the end of a period. The total write-offs to the allowance account during the period will rarely equal the balance of the account at the beginning of the period.</a:t>
            </a:r>
          </a:p>
          <a:p>
            <a:pPr lvl="1"/>
            <a:r>
              <a:rPr lang="en-US" dirty="0"/>
              <a:t>The allowance account will have a credit balance at the end of the period if the write-offs during the period are less than the beginning balance.</a:t>
            </a:r>
          </a:p>
          <a:p>
            <a:pPr lvl="1"/>
            <a:r>
              <a:rPr lang="en-US" dirty="0"/>
              <a:t>The allowance account will have a debit balance at the end of the period if the write-offs during the period exceed the beginning balance.</a:t>
            </a:r>
          </a:p>
          <a:p>
            <a:endParaRPr lang="en-US" dirty="0"/>
          </a:p>
        </p:txBody>
      </p:sp>
    </p:spTree>
    <p:extLst>
      <p:ext uri="{BB962C8B-B14F-4D97-AF65-F5344CB8AC3E}">
        <p14:creationId xmlns:p14="http://schemas.microsoft.com/office/powerpoint/2010/main" val="37823288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B9D0252-E988-4389-B607-4F545843BA91}"/>
              </a:ext>
            </a:extLst>
          </p:cNvPr>
          <p:cNvSpPr>
            <a:spLocks noGrp="1"/>
          </p:cNvSpPr>
          <p:nvPr>
            <p:ph type="title"/>
          </p:nvPr>
        </p:nvSpPr>
        <p:spPr/>
        <p:txBody>
          <a:bodyPr/>
          <a:lstStyle/>
          <a:p>
            <a:r>
              <a:rPr lang="en-US" dirty="0"/>
              <a:t>The Allowance Method</a:t>
            </a:r>
          </a:p>
        </p:txBody>
      </p:sp>
      <p:pic>
        <p:nvPicPr>
          <p:cNvPr id="7" name="Picture Placeholder 6" descr="The Allowance Method&#10;&#10;An illustration of the allowance method is shown. At the top-left of the illustration is a computer graphic image of a measuring cup that is shaded. The measuring cup is labeled Adjusting Entry and is tilted sideways. Four bills of money are pouring out of the top of the measuring cup into a computer graphic image of a large bucket below. Beside the falling money is a note: Adjusting entry fills the bucket. The bucket is labeled Allowance for DOUBTFUL Accounts. Below this bucket is another computer graphic image of a large bucket. This bucket is also labeled Allowance for DOUBTFUL Accounts. This bucket is tilted sideways, with the four bills of money falling out of the bucket. A large arrow curving downward appears to the right of the money falling out of the bucket. The following note appears with the arrow: Writing off accounts empties the bucket.">
            <a:extLst>
              <a:ext uri="{FF2B5EF4-FFF2-40B4-BE49-F238E27FC236}">
                <a16:creationId xmlns:a16="http://schemas.microsoft.com/office/drawing/2014/main" id="{6A84366D-E6FB-47E8-81A5-4CC0C013AF81}"/>
              </a:ext>
            </a:extLst>
          </p:cNvPr>
          <p:cNvPicPr>
            <a:picLocks noGrp="1" noChangeAspect="1"/>
          </p:cNvPicPr>
          <p:nvPr>
            <p:ph type="pic" sz="quarter" idx="10"/>
          </p:nvPr>
        </p:nvPicPr>
        <p:blipFill rotWithShape="1">
          <a:blip r:embed="rId2"/>
          <a:srcRect l="-5" r="-6555"/>
          <a:stretch/>
        </p:blipFill>
        <p:spPr>
          <a:xfrm>
            <a:off x="4036021" y="1363425"/>
            <a:ext cx="4363799" cy="4755038"/>
          </a:xfrm>
        </p:spPr>
      </p:pic>
    </p:spTree>
    <p:extLst>
      <p:ext uri="{BB962C8B-B14F-4D97-AF65-F5344CB8AC3E}">
        <p14:creationId xmlns:p14="http://schemas.microsoft.com/office/powerpoint/2010/main" val="9922280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BC027-2BEE-4840-AC91-A7CD4DAA8483}"/>
              </a:ext>
            </a:extLst>
          </p:cNvPr>
          <p:cNvSpPr>
            <a:spLocks noGrp="1"/>
          </p:cNvSpPr>
          <p:nvPr>
            <p:ph type="title"/>
          </p:nvPr>
        </p:nvSpPr>
        <p:spPr/>
        <p:txBody>
          <a:bodyPr/>
          <a:lstStyle/>
          <a:p>
            <a:r>
              <a:rPr lang="en-US" sz="3000" dirty="0"/>
              <a:t>Write-Offs to the Allowance Account </a:t>
            </a:r>
            <a:r>
              <a:rPr lang="en-US" sz="2000" dirty="0"/>
              <a:t>(4 of 8)</a:t>
            </a:r>
          </a:p>
        </p:txBody>
      </p:sp>
      <p:sp>
        <p:nvSpPr>
          <p:cNvPr id="5" name="Text Placeholder 4">
            <a:extLst>
              <a:ext uri="{FF2B5EF4-FFF2-40B4-BE49-F238E27FC236}">
                <a16:creationId xmlns:a16="http://schemas.microsoft.com/office/drawing/2014/main" id="{4736E2A4-71E6-4D44-BF2B-FFD4C264BA27}"/>
              </a:ext>
            </a:extLst>
          </p:cNvPr>
          <p:cNvSpPr>
            <a:spLocks noGrp="1"/>
          </p:cNvSpPr>
          <p:nvPr>
            <p:ph type="body" sz="quarter" idx="17"/>
          </p:nvPr>
        </p:nvSpPr>
        <p:spPr>
          <a:xfrm>
            <a:off x="743576" y="1638300"/>
            <a:ext cx="10711543" cy="1790700"/>
          </a:xfrm>
        </p:spPr>
        <p:txBody>
          <a:bodyPr/>
          <a:lstStyle/>
          <a:p>
            <a:pPr marL="342900" indent="-342900">
              <a:buClr>
                <a:srgbClr val="004A78"/>
              </a:buClr>
              <a:buFont typeface="Arial" charset="0"/>
              <a:buChar char="•"/>
            </a:pPr>
            <a:r>
              <a:rPr lang="en-US" sz="2400" dirty="0">
                <a:solidFill>
                  <a:srgbClr val="004A78"/>
                </a:solidFill>
              </a:rPr>
              <a:t>During 20Y8, ExTone Company writes off $26,750 of uncollectible accounts, including the $6,000 account of John Parker. Allowance for Doubtful Accounts will have a credit balance of $3,250 ($30,000 − $26,750), computed as follows:</a:t>
            </a:r>
          </a:p>
          <a:p>
            <a:endParaRPr lang="en-US" dirty="0"/>
          </a:p>
        </p:txBody>
      </p:sp>
      <p:pic>
        <p:nvPicPr>
          <p:cNvPr id="4" name="Picture Placeholder 3" descr="T account illustrating write-offs to allowance account&#10;&#10;A T account for Allowance for Doubtful Accounts is shown. On the first line, in the Credit column of the T account, a January 1, 2 0 Y 8 Balance of 30,000 is shown. Below this line, the following entry is given in the Debit column of the T account: Total accounts written off $26,750. To the right of this entry, a left brace appears. To the right of the brace, the following entries are given: January 21, 6,000, and February 2, 3,900. Below the February 2, 3,900 entry, two vertical ellipses are shown: one below the abbreviation for February and one below the amount of 3,900. A single rule appears below the second ellipsis. A single rule also appears on this line in the Credit column. Below the single rule in the Credit column, a December 31 Unadjusted balance of 3,250 is shown.&#10;&#10;">
            <a:extLst>
              <a:ext uri="{FF2B5EF4-FFF2-40B4-BE49-F238E27FC236}">
                <a16:creationId xmlns:a16="http://schemas.microsoft.com/office/drawing/2014/main" id="{DB4F53C9-4A6F-405D-819F-66F52582B28C}"/>
              </a:ext>
            </a:extLst>
          </p:cNvPr>
          <p:cNvPicPr>
            <a:picLocks noGrp="1" noChangeAspect="1"/>
          </p:cNvPicPr>
          <p:nvPr>
            <p:ph type="pic" sz="quarter" idx="18"/>
          </p:nvPr>
        </p:nvPicPr>
        <p:blipFill rotWithShape="1">
          <a:blip r:embed="rId2"/>
          <a:srcRect l="-797" r="-924"/>
          <a:stretch/>
        </p:blipFill>
        <p:spPr>
          <a:xfrm>
            <a:off x="1504061" y="3034226"/>
            <a:ext cx="9049407" cy="2063750"/>
          </a:xfrm>
          <a:prstGeom prst="rect">
            <a:avLst/>
          </a:prstGeom>
        </p:spPr>
      </p:pic>
    </p:spTree>
    <p:extLst>
      <p:ext uri="{BB962C8B-B14F-4D97-AF65-F5344CB8AC3E}">
        <p14:creationId xmlns:p14="http://schemas.microsoft.com/office/powerpoint/2010/main" val="33062022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6022F2-B86A-46B4-B8E2-FF8996103ED1}"/>
              </a:ext>
            </a:extLst>
          </p:cNvPr>
          <p:cNvSpPr>
            <a:spLocks noGrp="1"/>
          </p:cNvSpPr>
          <p:nvPr>
            <p:ph type="title"/>
          </p:nvPr>
        </p:nvSpPr>
        <p:spPr/>
        <p:txBody>
          <a:bodyPr/>
          <a:lstStyle/>
          <a:p>
            <a:r>
              <a:rPr lang="en-US" sz="3000" dirty="0"/>
              <a:t>Write-Offs to the Allowance Account </a:t>
            </a:r>
            <a:r>
              <a:rPr lang="en-US" sz="2000" dirty="0"/>
              <a:t>(5 of 8)</a:t>
            </a:r>
          </a:p>
        </p:txBody>
      </p:sp>
      <p:sp>
        <p:nvSpPr>
          <p:cNvPr id="5" name="Text Placeholder 4">
            <a:extLst>
              <a:ext uri="{FF2B5EF4-FFF2-40B4-BE49-F238E27FC236}">
                <a16:creationId xmlns:a16="http://schemas.microsoft.com/office/drawing/2014/main" id="{AFC05C11-58AF-4E6C-8CFE-92708B0D4A1B}"/>
              </a:ext>
            </a:extLst>
          </p:cNvPr>
          <p:cNvSpPr>
            <a:spLocks noGrp="1"/>
          </p:cNvSpPr>
          <p:nvPr>
            <p:ph type="body" sz="quarter" idx="17"/>
          </p:nvPr>
        </p:nvSpPr>
        <p:spPr>
          <a:xfrm>
            <a:off x="743576" y="1638300"/>
            <a:ext cx="10711543" cy="1133035"/>
          </a:xfrm>
        </p:spPr>
        <p:txBody>
          <a:bodyPr/>
          <a:lstStyle/>
          <a:p>
            <a:pPr marL="342900" indent="-342900">
              <a:buClr>
                <a:srgbClr val="004A78"/>
              </a:buClr>
              <a:buFont typeface="Arial" charset="0"/>
              <a:buChar char="•"/>
            </a:pPr>
            <a:r>
              <a:rPr lang="en-US" sz="2400" dirty="0">
                <a:solidFill>
                  <a:srgbClr val="004A78"/>
                </a:solidFill>
              </a:rPr>
              <a:t>If ExTone Company had written off $32,100 in accounts receivable during 20Y8, Allowance for Doubtful Accounts would have a debit balance of $2,100, computed as follows:</a:t>
            </a:r>
          </a:p>
          <a:p>
            <a:endParaRPr lang="en-US" dirty="0"/>
          </a:p>
        </p:txBody>
      </p:sp>
      <p:pic>
        <p:nvPicPr>
          <p:cNvPr id="8" name="Picture Placeholder 7" descr="T account illustrating write-offs to allowance account&#10;&#10;A T account for Allowance for Doubtful Accounts is shown. On the first line, in the Credit column of the T account, a January 1, 2 0 Y 8 Balance of 30,000 is shown. Below this line, the following entry is given in the Debit column of the T account: Total accounts written off $32,100. To the right of this entry, a left brace appears. To the right of the brace, the following entries are given: January 21, 6,000, and February 2, 3,900. Below the February 2, 3,900 entry, two vertical ellipses are shown: one below the abbreviation for February and one below the amount of 3,900. A single rule appears below the second ellipsis. A single rule also appears on this line in the Credit column. Below the single rule in the Debit column, a December 31 Unadjusted balance of 2,100 is shown.">
            <a:extLst>
              <a:ext uri="{FF2B5EF4-FFF2-40B4-BE49-F238E27FC236}">
                <a16:creationId xmlns:a16="http://schemas.microsoft.com/office/drawing/2014/main" id="{D3914D97-5438-468C-89FB-BD4350C858B2}"/>
              </a:ext>
            </a:extLst>
          </p:cNvPr>
          <p:cNvPicPr>
            <a:picLocks noGrp="1" noChangeAspect="1"/>
          </p:cNvPicPr>
          <p:nvPr>
            <p:ph type="pic" sz="quarter" idx="18"/>
          </p:nvPr>
        </p:nvPicPr>
        <p:blipFill rotWithShape="1">
          <a:blip r:embed="rId2"/>
          <a:srcRect l="899" r="-412"/>
          <a:stretch/>
        </p:blipFill>
        <p:spPr>
          <a:xfrm>
            <a:off x="1569720" y="3040559"/>
            <a:ext cx="9052560" cy="2025650"/>
          </a:xfrm>
          <a:prstGeom prst="rect">
            <a:avLst/>
          </a:prstGeom>
        </p:spPr>
      </p:pic>
    </p:spTree>
    <p:extLst>
      <p:ext uri="{BB962C8B-B14F-4D97-AF65-F5344CB8AC3E}">
        <p14:creationId xmlns:p14="http://schemas.microsoft.com/office/powerpoint/2010/main" val="13022623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D33F62-6DA7-4609-ADB2-B3F9256F0B94}"/>
              </a:ext>
            </a:extLst>
          </p:cNvPr>
          <p:cNvSpPr>
            <a:spLocks noGrp="1"/>
          </p:cNvSpPr>
          <p:nvPr>
            <p:ph type="title"/>
          </p:nvPr>
        </p:nvSpPr>
        <p:spPr/>
        <p:txBody>
          <a:bodyPr/>
          <a:lstStyle/>
          <a:p>
            <a:r>
              <a:rPr lang="en-US" sz="3000" dirty="0"/>
              <a:t>Write-Offs to the Allowance Account </a:t>
            </a:r>
            <a:r>
              <a:rPr lang="en-US" sz="2000" dirty="0"/>
              <a:t>(6 of 8)</a:t>
            </a:r>
          </a:p>
        </p:txBody>
      </p:sp>
      <p:sp>
        <p:nvSpPr>
          <p:cNvPr id="3" name="Text Placeholder 2">
            <a:extLst>
              <a:ext uri="{FF2B5EF4-FFF2-40B4-BE49-F238E27FC236}">
                <a16:creationId xmlns:a16="http://schemas.microsoft.com/office/drawing/2014/main" id="{77AED96E-29EA-42BC-AD63-EE97ED9CA645}"/>
              </a:ext>
            </a:extLst>
          </p:cNvPr>
          <p:cNvSpPr>
            <a:spLocks noGrp="1"/>
          </p:cNvSpPr>
          <p:nvPr>
            <p:ph type="body" sz="quarter" idx="17"/>
          </p:nvPr>
        </p:nvSpPr>
        <p:spPr>
          <a:xfrm>
            <a:off x="743576" y="1638300"/>
            <a:ext cx="10711543" cy="2258451"/>
          </a:xfrm>
        </p:spPr>
        <p:txBody>
          <a:bodyPr/>
          <a:lstStyle/>
          <a:p>
            <a:r>
              <a:rPr lang="en-US" dirty="0"/>
              <a:t>The allowance account balances (credit balance of $3,250 and debit balance of $2,100) in the preceding illustrations are before the end-of-period adjusting entry.</a:t>
            </a:r>
          </a:p>
          <a:p>
            <a:r>
              <a:rPr lang="en-US" dirty="0"/>
              <a:t>After the end-of-period adjusting entry is recorded, Allowance for Doubtful Accounts should always have a credit balance.</a:t>
            </a:r>
          </a:p>
          <a:p>
            <a:endParaRPr lang="en-US" dirty="0"/>
          </a:p>
        </p:txBody>
      </p:sp>
    </p:spTree>
    <p:extLst>
      <p:ext uri="{BB962C8B-B14F-4D97-AF65-F5344CB8AC3E}">
        <p14:creationId xmlns:p14="http://schemas.microsoft.com/office/powerpoint/2010/main" val="35338033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A2CC80-0448-4702-8EC6-C68141BE0F3B}"/>
              </a:ext>
            </a:extLst>
          </p:cNvPr>
          <p:cNvSpPr>
            <a:spLocks noGrp="1"/>
          </p:cNvSpPr>
          <p:nvPr>
            <p:ph type="title"/>
          </p:nvPr>
        </p:nvSpPr>
        <p:spPr/>
        <p:txBody>
          <a:bodyPr/>
          <a:lstStyle/>
          <a:p>
            <a:r>
              <a:rPr lang="en-US" sz="3000" dirty="0"/>
              <a:t>Write-Offs to the Allowance Account </a:t>
            </a:r>
            <a:r>
              <a:rPr lang="en-US" sz="2000" dirty="0"/>
              <a:t>(7 of 8)</a:t>
            </a:r>
          </a:p>
        </p:txBody>
      </p:sp>
      <p:sp>
        <p:nvSpPr>
          <p:cNvPr id="3" name="Text Placeholder 2">
            <a:extLst>
              <a:ext uri="{FF2B5EF4-FFF2-40B4-BE49-F238E27FC236}">
                <a16:creationId xmlns:a16="http://schemas.microsoft.com/office/drawing/2014/main" id="{147B27B8-8072-4898-847C-658C72A8B345}"/>
              </a:ext>
            </a:extLst>
          </p:cNvPr>
          <p:cNvSpPr>
            <a:spLocks noGrp="1"/>
          </p:cNvSpPr>
          <p:nvPr>
            <p:ph type="body" sz="quarter" idx="17"/>
          </p:nvPr>
        </p:nvSpPr>
        <p:spPr>
          <a:xfrm>
            <a:off x="743576" y="1638300"/>
            <a:ext cx="10711543" cy="2089638"/>
          </a:xfrm>
        </p:spPr>
        <p:txBody>
          <a:bodyPr/>
          <a:lstStyle/>
          <a:p>
            <a:r>
              <a:rPr lang="en-US" dirty="0"/>
              <a:t>An account receivable that has been written off against the allowance account may be collected later.</a:t>
            </a:r>
          </a:p>
          <a:p>
            <a:r>
              <a:rPr lang="en-US" dirty="0"/>
              <a:t>Like the direct write-off method, the account is reinstated by an entry that reverses the write-off entry. The cash received in payment is then recorded as a receipt on account.</a:t>
            </a:r>
          </a:p>
          <a:p>
            <a:endParaRPr lang="en-US" dirty="0"/>
          </a:p>
        </p:txBody>
      </p:sp>
    </p:spTree>
    <p:extLst>
      <p:ext uri="{BB962C8B-B14F-4D97-AF65-F5344CB8AC3E}">
        <p14:creationId xmlns:p14="http://schemas.microsoft.com/office/powerpoint/2010/main" val="33445669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EAC3F5-E08F-4C11-B5FB-B1315EC15F80}"/>
              </a:ext>
            </a:extLst>
          </p:cNvPr>
          <p:cNvSpPr>
            <a:spLocks noGrp="1"/>
          </p:cNvSpPr>
          <p:nvPr>
            <p:ph type="title"/>
          </p:nvPr>
        </p:nvSpPr>
        <p:spPr/>
        <p:txBody>
          <a:bodyPr/>
          <a:lstStyle/>
          <a:p>
            <a:r>
              <a:rPr lang="en-US" sz="3000" dirty="0"/>
              <a:t>Write-Offs to the Allowance Account </a:t>
            </a:r>
            <a:r>
              <a:rPr lang="en-US" sz="2000" dirty="0"/>
              <a:t>(8 of 8)</a:t>
            </a:r>
          </a:p>
        </p:txBody>
      </p:sp>
      <p:sp>
        <p:nvSpPr>
          <p:cNvPr id="5" name="Text Placeholder 4">
            <a:extLst>
              <a:ext uri="{FF2B5EF4-FFF2-40B4-BE49-F238E27FC236}">
                <a16:creationId xmlns:a16="http://schemas.microsoft.com/office/drawing/2014/main" id="{FF06C8BA-C668-488F-856C-5A69102DFDEC}"/>
              </a:ext>
            </a:extLst>
          </p:cNvPr>
          <p:cNvSpPr>
            <a:spLocks noGrp="1"/>
          </p:cNvSpPr>
          <p:nvPr>
            <p:ph type="body" sz="quarter" idx="17"/>
          </p:nvPr>
        </p:nvSpPr>
        <p:spPr/>
        <p:txBody>
          <a:bodyPr/>
          <a:lstStyle/>
          <a:p>
            <a:pPr marL="342900" indent="-342900">
              <a:buClr>
                <a:srgbClr val="004A78"/>
              </a:buClr>
              <a:buFont typeface="Arial" charset="0"/>
              <a:buChar char="•"/>
            </a:pPr>
            <a:r>
              <a:rPr lang="en-US" sz="2400" dirty="0">
                <a:solidFill>
                  <a:srgbClr val="004A78"/>
                </a:solidFill>
              </a:rPr>
              <a:t>Nancy Smith’s account of $5,000, which was written off on April 2, is later collected on June 10. ExTone Company records the reinstatement and collection as follows: </a:t>
            </a:r>
          </a:p>
          <a:p>
            <a:endParaRPr lang="en-US" dirty="0"/>
          </a:p>
        </p:txBody>
      </p:sp>
      <p:pic>
        <p:nvPicPr>
          <p:cNvPr id="4" name="Picture Placeholder 3" descr="Write-offs to the allowance account &#10;&#10;Two journal entries are shown in a journal form. June 10 is the date indicated.&#10;&#10;In the first entry, Accounts Receivable—Nancy Smith is debited with 5,000 shown in the Debit column. Allowance for Doubtful Accounts is credited with 5,000 shown in the Credit column.&#10; &#10;In the second entry, Cash is debited with 5,000 shown in the Debit column. Accounts Receivable—Nancy Smith is credited with 5,000 shown in the Credit column.&#10;">
            <a:extLst>
              <a:ext uri="{FF2B5EF4-FFF2-40B4-BE49-F238E27FC236}">
                <a16:creationId xmlns:a16="http://schemas.microsoft.com/office/drawing/2014/main" id="{204B54BA-409D-443E-89D9-F69EA83761E0}"/>
              </a:ext>
            </a:extLst>
          </p:cNvPr>
          <p:cNvPicPr>
            <a:picLocks noGrp="1" noChangeAspect="1"/>
          </p:cNvPicPr>
          <p:nvPr>
            <p:ph type="pic" sz="quarter" idx="18"/>
          </p:nvPr>
        </p:nvPicPr>
        <p:blipFill rotWithShape="1">
          <a:blip r:embed="rId2"/>
          <a:srcRect t="-1454" b="-1454"/>
          <a:stretch/>
        </p:blipFill>
        <p:spPr>
          <a:xfrm>
            <a:off x="1502363" y="2839740"/>
            <a:ext cx="8769297" cy="1705578"/>
          </a:xfrm>
          <a:prstGeom prst="rect">
            <a:avLst/>
          </a:prstGeom>
        </p:spPr>
      </p:pic>
    </p:spTree>
    <p:extLst>
      <p:ext uri="{BB962C8B-B14F-4D97-AF65-F5344CB8AC3E}">
        <p14:creationId xmlns:p14="http://schemas.microsoft.com/office/powerpoint/2010/main" val="41140599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C5197CC-B013-4F0E-B09F-1281B0F62FB2}"/>
              </a:ext>
            </a:extLst>
          </p:cNvPr>
          <p:cNvSpPr>
            <a:spLocks noGrp="1"/>
          </p:cNvSpPr>
          <p:nvPr>
            <p:ph type="title"/>
          </p:nvPr>
        </p:nvSpPr>
        <p:spPr/>
        <p:txBody>
          <a:bodyPr/>
          <a:lstStyle/>
          <a:p>
            <a:r>
              <a:rPr lang="en-US" dirty="0"/>
              <a:t>Example Exercise: Allowance Method</a:t>
            </a:r>
          </a:p>
        </p:txBody>
      </p:sp>
      <p:sp>
        <p:nvSpPr>
          <p:cNvPr id="6" name="Text Placeholder 5">
            <a:extLst>
              <a:ext uri="{FF2B5EF4-FFF2-40B4-BE49-F238E27FC236}">
                <a16:creationId xmlns:a16="http://schemas.microsoft.com/office/drawing/2014/main" id="{84309AF4-BF8B-40CA-B72E-DE98390BD556}"/>
              </a:ext>
            </a:extLst>
          </p:cNvPr>
          <p:cNvSpPr>
            <a:spLocks noGrp="1"/>
          </p:cNvSpPr>
          <p:nvPr>
            <p:ph type="body" sz="quarter" idx="17"/>
          </p:nvPr>
        </p:nvSpPr>
        <p:spPr/>
        <p:txBody>
          <a:bodyPr/>
          <a:lstStyle/>
          <a:p>
            <a:r>
              <a:rPr lang="en-US" dirty="0"/>
              <a:t>Journalize the following transactions, using the allowance method of accounting for uncollectible receivables:</a:t>
            </a:r>
          </a:p>
          <a:p>
            <a:pPr marL="457200" lvl="1" indent="0">
              <a:buNone/>
            </a:pPr>
            <a:r>
              <a:rPr lang="en-US" dirty="0"/>
              <a:t>July 9.	Received $1,200 from Jay Burke and wrote off the remainder owed of $3,900 		as uncollectible.</a:t>
            </a:r>
          </a:p>
          <a:p>
            <a:pPr marL="457200" lvl="1" indent="0">
              <a:buNone/>
            </a:pPr>
            <a:r>
              <a:rPr lang="en-US" dirty="0"/>
              <a:t>Oct. 11.	Reinstated the account of Jay Burke and received $3,900 cash in full payment.</a:t>
            </a:r>
          </a:p>
          <a:p>
            <a:endParaRPr lang="en-US" dirty="0"/>
          </a:p>
        </p:txBody>
      </p:sp>
      <p:pic>
        <p:nvPicPr>
          <p:cNvPr id="3" name="Picture Placeholder 2" descr="Example Exercise Solution – Allowance Method&#10;&#10;Three journal entries are shown. &#10;&#10;In the first entry, July 9 is the date indicated. Cash is debited—with 1,200 shown in the Debit column. Allowance for Doubtful Accounts is debited—with 3,900 shown in the Debit column. Accounts Receivable—Jay Burke is credited—with 5,100 shown in the Credit column.&#10;&#10;In the second entry, October 11 is the date indicated. Accounts Receivable—Jay Burke is debited—with 3,900 shown in the Debit column. Allowance for Doubtful Accounts is credited—with 3,900 shown in the Credit column.&#10;&#10;In the third entry, October 11 is the date indicated. Cash is debited—with 3,900 shown in the Debit column. Accounts Receivable—Jay Burke is credited—with 3,900 shown in the Credit column.">
            <a:extLst>
              <a:ext uri="{FF2B5EF4-FFF2-40B4-BE49-F238E27FC236}">
                <a16:creationId xmlns:a16="http://schemas.microsoft.com/office/drawing/2014/main" id="{8318868E-2D52-4F09-989E-7F3BE262AD41}"/>
              </a:ext>
            </a:extLst>
          </p:cNvPr>
          <p:cNvPicPr>
            <a:picLocks noGrp="1" noChangeAspect="1"/>
          </p:cNvPicPr>
          <p:nvPr>
            <p:ph type="pic" sz="quarter" idx="18"/>
          </p:nvPr>
        </p:nvPicPr>
        <p:blipFill rotWithShape="1">
          <a:blip r:embed="rId2"/>
          <a:srcRect l="-1069" r="-1069"/>
          <a:stretch/>
        </p:blipFill>
        <p:spPr>
          <a:xfrm>
            <a:off x="775108" y="3779076"/>
            <a:ext cx="10485344" cy="2063750"/>
          </a:xfrm>
          <a:prstGeom prst="rect">
            <a:avLst/>
          </a:prstGeom>
        </p:spPr>
      </p:pic>
    </p:spTree>
    <p:extLst>
      <p:ext uri="{BB962C8B-B14F-4D97-AF65-F5344CB8AC3E}">
        <p14:creationId xmlns:p14="http://schemas.microsoft.com/office/powerpoint/2010/main" val="8391985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DA6C1D-EA3B-4E4D-ABF5-7567F1587168}"/>
              </a:ext>
            </a:extLst>
          </p:cNvPr>
          <p:cNvSpPr>
            <a:spLocks noGrp="1"/>
          </p:cNvSpPr>
          <p:nvPr>
            <p:ph type="title"/>
          </p:nvPr>
        </p:nvSpPr>
        <p:spPr/>
        <p:txBody>
          <a:bodyPr/>
          <a:lstStyle/>
          <a:p>
            <a:r>
              <a:rPr lang="en-US" dirty="0"/>
              <a:t>Estimating Uncollectibles </a:t>
            </a:r>
            <a:r>
              <a:rPr lang="en-US" sz="2000" dirty="0"/>
              <a:t>(1 of 2)</a:t>
            </a:r>
          </a:p>
        </p:txBody>
      </p:sp>
      <p:sp>
        <p:nvSpPr>
          <p:cNvPr id="3" name="Text Placeholder 2">
            <a:extLst>
              <a:ext uri="{FF2B5EF4-FFF2-40B4-BE49-F238E27FC236}">
                <a16:creationId xmlns:a16="http://schemas.microsoft.com/office/drawing/2014/main" id="{4B8AA6FF-4A62-4E0B-8CC7-83080DEDADE6}"/>
              </a:ext>
            </a:extLst>
          </p:cNvPr>
          <p:cNvSpPr>
            <a:spLocks noGrp="1"/>
          </p:cNvSpPr>
          <p:nvPr>
            <p:ph type="body" sz="quarter" idx="17"/>
          </p:nvPr>
        </p:nvSpPr>
        <p:spPr>
          <a:xfrm>
            <a:off x="743576" y="1638300"/>
            <a:ext cx="10711543" cy="2989971"/>
          </a:xfrm>
        </p:spPr>
        <p:txBody>
          <a:bodyPr/>
          <a:lstStyle/>
          <a:p>
            <a:pPr fontAlgn="auto">
              <a:defRPr/>
            </a:pPr>
            <a:r>
              <a:rPr lang="en-US" dirty="0"/>
              <a:t>The allowance method requires an estimate of uncollectible accounts at the end of the period. </a:t>
            </a:r>
          </a:p>
          <a:p>
            <a:pPr lvl="1" fontAlgn="auto">
              <a:defRPr/>
            </a:pPr>
            <a:r>
              <a:rPr lang="en-US" dirty="0"/>
              <a:t>This estimate is normally based on</a:t>
            </a:r>
          </a:p>
          <a:p>
            <a:pPr lvl="2" fontAlgn="auto">
              <a:defRPr/>
            </a:pPr>
            <a:r>
              <a:rPr lang="en-US" dirty="0"/>
              <a:t>Past experience</a:t>
            </a:r>
          </a:p>
          <a:p>
            <a:pPr lvl="2" fontAlgn="auto">
              <a:defRPr/>
            </a:pPr>
            <a:r>
              <a:rPr lang="en-US" dirty="0"/>
              <a:t>Industry averages</a:t>
            </a:r>
          </a:p>
          <a:p>
            <a:pPr lvl="2" fontAlgn="auto">
              <a:defRPr/>
            </a:pPr>
            <a:r>
              <a:rPr lang="en-US" dirty="0"/>
              <a:t>Forecasts of the future</a:t>
            </a:r>
          </a:p>
        </p:txBody>
      </p:sp>
    </p:spTree>
    <p:extLst>
      <p:ext uri="{BB962C8B-B14F-4D97-AF65-F5344CB8AC3E}">
        <p14:creationId xmlns:p14="http://schemas.microsoft.com/office/powerpoint/2010/main" val="30251247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DA6C1D-EA3B-4E4D-ABF5-7567F1587168}"/>
              </a:ext>
            </a:extLst>
          </p:cNvPr>
          <p:cNvSpPr>
            <a:spLocks noGrp="1"/>
          </p:cNvSpPr>
          <p:nvPr>
            <p:ph type="title"/>
          </p:nvPr>
        </p:nvSpPr>
        <p:spPr/>
        <p:txBody>
          <a:bodyPr/>
          <a:lstStyle/>
          <a:p>
            <a:r>
              <a:rPr lang="en-US" dirty="0"/>
              <a:t>Estimating Uncollectibles </a:t>
            </a:r>
            <a:r>
              <a:rPr lang="en-US" sz="2000" dirty="0"/>
              <a:t>(2 of 2)</a:t>
            </a:r>
          </a:p>
        </p:txBody>
      </p:sp>
      <p:sp>
        <p:nvSpPr>
          <p:cNvPr id="11" name="Content Placeholder 10">
            <a:extLst>
              <a:ext uri="{FF2B5EF4-FFF2-40B4-BE49-F238E27FC236}">
                <a16:creationId xmlns:a16="http://schemas.microsoft.com/office/drawing/2014/main" id="{C2D48FCF-C991-4A5B-9919-C4B94F87688E}"/>
              </a:ext>
            </a:extLst>
          </p:cNvPr>
          <p:cNvSpPr>
            <a:spLocks noGrp="1"/>
          </p:cNvSpPr>
          <p:nvPr>
            <p:ph sz="quarter" idx="19"/>
          </p:nvPr>
        </p:nvSpPr>
        <p:spPr>
          <a:xfrm>
            <a:off x="746943" y="1645844"/>
            <a:ext cx="10958847" cy="672105"/>
          </a:xfrm>
        </p:spPr>
        <p:txBody>
          <a:bodyPr/>
          <a:lstStyle/>
          <a:p>
            <a:pPr marL="342900" indent="-342900" fontAlgn="auto">
              <a:buFont typeface="Arial" panose="020B0604020202020204" pitchFamily="34" charset="0"/>
              <a:buChar char="•"/>
              <a:defRPr/>
            </a:pPr>
            <a:r>
              <a:rPr lang="en-US" sz="2400" dirty="0">
                <a:solidFill>
                  <a:srgbClr val="004A78"/>
                </a:solidFill>
              </a:rPr>
              <a:t>The two methods used to estimate uncollectible accounts</a:t>
            </a:r>
          </a:p>
        </p:txBody>
      </p:sp>
      <p:sp>
        <p:nvSpPr>
          <p:cNvPr id="3" name="Text Placeholder 2">
            <a:extLst>
              <a:ext uri="{FF2B5EF4-FFF2-40B4-BE49-F238E27FC236}">
                <a16:creationId xmlns:a16="http://schemas.microsoft.com/office/drawing/2014/main" id="{4B8AA6FF-4A62-4E0B-8CC7-83080DEDADE6}"/>
              </a:ext>
            </a:extLst>
          </p:cNvPr>
          <p:cNvSpPr>
            <a:spLocks noGrp="1"/>
          </p:cNvSpPr>
          <p:nvPr>
            <p:ph sz="quarter" idx="11"/>
          </p:nvPr>
        </p:nvSpPr>
        <p:spPr>
          <a:xfrm>
            <a:off x="1701086" y="2724540"/>
            <a:ext cx="3718079" cy="3014582"/>
          </a:xfrm>
          <a:prstGeom prst="roundRect">
            <a:avLst/>
          </a:prstGeom>
          <a:solidFill>
            <a:srgbClr val="006298"/>
          </a:solidFill>
          <a:ln>
            <a:solidFill>
              <a:srgbClr val="006298"/>
            </a:solidFill>
          </a:ln>
        </p:spPr>
        <p:txBody>
          <a:bodyPr lIns="548640" rIns="548640" anchor="ctr"/>
          <a:lstStyle/>
          <a:p>
            <a:pPr algn="ctr" fontAlgn="auto">
              <a:defRPr/>
            </a:pPr>
            <a:r>
              <a:rPr lang="en-US" dirty="0">
                <a:solidFill>
                  <a:schemeClr val="bg1"/>
                </a:solidFill>
              </a:rPr>
              <a:t>Percent of Sales Method</a:t>
            </a:r>
          </a:p>
        </p:txBody>
      </p:sp>
      <p:sp>
        <p:nvSpPr>
          <p:cNvPr id="9" name="Content Placeholder 8">
            <a:extLst>
              <a:ext uri="{FF2B5EF4-FFF2-40B4-BE49-F238E27FC236}">
                <a16:creationId xmlns:a16="http://schemas.microsoft.com/office/drawing/2014/main" id="{58DB6BFC-C1E7-4594-A2C2-B51C9501EBE6}"/>
              </a:ext>
            </a:extLst>
          </p:cNvPr>
          <p:cNvSpPr>
            <a:spLocks noGrp="1"/>
          </p:cNvSpPr>
          <p:nvPr>
            <p:ph sz="quarter" idx="17"/>
          </p:nvPr>
        </p:nvSpPr>
        <p:spPr>
          <a:xfrm>
            <a:off x="6273095" y="2724540"/>
            <a:ext cx="3718079" cy="3014581"/>
          </a:xfrm>
          <a:prstGeom prst="roundRect">
            <a:avLst/>
          </a:prstGeom>
          <a:solidFill>
            <a:srgbClr val="006298"/>
          </a:solidFill>
          <a:ln>
            <a:solidFill>
              <a:srgbClr val="006298"/>
            </a:solidFill>
          </a:ln>
        </p:spPr>
        <p:txBody>
          <a:bodyPr lIns="91440" rIns="91440" anchor="ctr"/>
          <a:lstStyle/>
          <a:p>
            <a:pPr algn="ctr"/>
            <a:r>
              <a:rPr lang="en-US" dirty="0">
                <a:solidFill>
                  <a:schemeClr val="bg1"/>
                </a:solidFill>
              </a:rPr>
              <a:t>Analysis of Receivables Method</a:t>
            </a:r>
          </a:p>
        </p:txBody>
      </p:sp>
    </p:spTree>
    <p:extLst>
      <p:ext uri="{BB962C8B-B14F-4D97-AF65-F5344CB8AC3E}">
        <p14:creationId xmlns:p14="http://schemas.microsoft.com/office/powerpoint/2010/main" val="27431078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61443F-00C3-4CC2-94C9-927E34706328}"/>
              </a:ext>
            </a:extLst>
          </p:cNvPr>
          <p:cNvSpPr>
            <a:spLocks noGrp="1"/>
          </p:cNvSpPr>
          <p:nvPr>
            <p:ph type="title"/>
          </p:nvPr>
        </p:nvSpPr>
        <p:spPr/>
        <p:txBody>
          <a:bodyPr/>
          <a:lstStyle/>
          <a:p>
            <a:r>
              <a:rPr lang="en-US" dirty="0"/>
              <a:t>Learning Objectives </a:t>
            </a:r>
            <a:r>
              <a:rPr lang="en-US" sz="2000" dirty="0"/>
              <a:t>(2 of 2)</a:t>
            </a:r>
          </a:p>
        </p:txBody>
      </p:sp>
      <p:sp>
        <p:nvSpPr>
          <p:cNvPr id="3" name="Text Placeholder 2">
            <a:extLst>
              <a:ext uri="{FF2B5EF4-FFF2-40B4-BE49-F238E27FC236}">
                <a16:creationId xmlns:a16="http://schemas.microsoft.com/office/drawing/2014/main" id="{FD449BF5-9DAE-488A-AF83-CBA39B53D064}"/>
              </a:ext>
            </a:extLst>
          </p:cNvPr>
          <p:cNvSpPr>
            <a:spLocks noGrp="1"/>
          </p:cNvSpPr>
          <p:nvPr>
            <p:ph type="body" sz="quarter" idx="17"/>
          </p:nvPr>
        </p:nvSpPr>
        <p:spPr/>
        <p:txBody>
          <a:bodyPr/>
          <a:lstStyle/>
          <a:p>
            <a:r>
              <a:rPr lang="en-US" dirty="0"/>
              <a:t>LO6: Describe the accounting for notes receivable.</a:t>
            </a:r>
          </a:p>
          <a:p>
            <a:r>
              <a:rPr lang="en-US" dirty="0"/>
              <a:t>LO7: Describe the reporting of receivables on the balance sheet.</a:t>
            </a:r>
          </a:p>
          <a:p>
            <a:r>
              <a:rPr lang="en-US" dirty="0"/>
              <a:t>LO8: Describe and illustrate the use of accounts receivable turnover and days’ sales in receivables to evaluate a company’s efficiency in collecting its receivables.</a:t>
            </a:r>
          </a:p>
          <a:p>
            <a:endParaRPr lang="en-US" dirty="0"/>
          </a:p>
        </p:txBody>
      </p:sp>
    </p:spTree>
    <p:extLst>
      <p:ext uri="{BB962C8B-B14F-4D97-AF65-F5344CB8AC3E}">
        <p14:creationId xmlns:p14="http://schemas.microsoft.com/office/powerpoint/2010/main" val="26318358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871F4C-2591-4042-9F6B-89CD7316C980}"/>
              </a:ext>
            </a:extLst>
          </p:cNvPr>
          <p:cNvSpPr>
            <a:spLocks noGrp="1"/>
          </p:cNvSpPr>
          <p:nvPr>
            <p:ph type="title"/>
          </p:nvPr>
        </p:nvSpPr>
        <p:spPr/>
        <p:txBody>
          <a:bodyPr/>
          <a:lstStyle/>
          <a:p>
            <a:r>
              <a:rPr lang="en-US" dirty="0"/>
              <a:t>Percent of Sales Method </a:t>
            </a:r>
            <a:r>
              <a:rPr lang="en-US" sz="2000" dirty="0"/>
              <a:t>(1 of 3)</a:t>
            </a:r>
            <a:endParaRPr lang="en-US" dirty="0"/>
          </a:p>
        </p:txBody>
      </p:sp>
      <p:sp>
        <p:nvSpPr>
          <p:cNvPr id="5" name="Text Placeholder 4">
            <a:extLst>
              <a:ext uri="{FF2B5EF4-FFF2-40B4-BE49-F238E27FC236}">
                <a16:creationId xmlns:a16="http://schemas.microsoft.com/office/drawing/2014/main" id="{57CACDBD-18D9-4F8D-97BE-7266E2D60C21}"/>
              </a:ext>
            </a:extLst>
          </p:cNvPr>
          <p:cNvSpPr>
            <a:spLocks noGrp="1"/>
          </p:cNvSpPr>
          <p:nvPr>
            <p:ph type="body" sz="quarter" idx="17"/>
          </p:nvPr>
        </p:nvSpPr>
        <p:spPr>
          <a:xfrm>
            <a:off x="743576" y="1638300"/>
            <a:ext cx="10711543" cy="1790700"/>
          </a:xfrm>
        </p:spPr>
        <p:txBody>
          <a:bodyPr/>
          <a:lstStyle/>
          <a:p>
            <a:r>
              <a:rPr lang="en-US" dirty="0"/>
              <a:t>Since accounts receivable are created by credit sales, uncollectible accounts can be estimated as a percent of credit sales.</a:t>
            </a:r>
          </a:p>
          <a:p>
            <a:pPr marL="342900" indent="-342900">
              <a:buClr>
                <a:srgbClr val="004A78"/>
              </a:buClr>
              <a:buFont typeface="Arial" charset="0"/>
              <a:buChar char="•"/>
            </a:pPr>
            <a:r>
              <a:rPr lang="en-US" sz="2400" dirty="0">
                <a:solidFill>
                  <a:srgbClr val="004A78"/>
                </a:solidFill>
              </a:rPr>
              <a:t>Assume the following data for ExTone Company on December 31, 20Y8, before any adjustments:</a:t>
            </a:r>
          </a:p>
          <a:p>
            <a:endParaRPr lang="en-US" dirty="0"/>
          </a:p>
        </p:txBody>
      </p:sp>
      <p:pic>
        <p:nvPicPr>
          <p:cNvPr id="4" name="Picture Placeholder 3" descr="Percent of Sales Method – Data Table for ExTone Company&#10;&#10;A table of end-of-year financial data for ExTone Company is shown. The entries are listed as follows: Balance of Accounts Receivable, $240,000; Balance of Allowance for Doubtful Accounts, 3,250 (Cr.); Total credit sales, 3,000,000; Bad debt as a percent of credit sales, ¾%.">
            <a:extLst>
              <a:ext uri="{FF2B5EF4-FFF2-40B4-BE49-F238E27FC236}">
                <a16:creationId xmlns:a16="http://schemas.microsoft.com/office/drawing/2014/main" id="{6C18082E-1DBD-49FB-8FF1-B2E8D0BC8A21}"/>
              </a:ext>
            </a:extLst>
          </p:cNvPr>
          <p:cNvPicPr>
            <a:picLocks noGrp="1" noChangeAspect="1"/>
          </p:cNvPicPr>
          <p:nvPr>
            <p:ph type="pic" sz="quarter" idx="18"/>
          </p:nvPr>
        </p:nvPicPr>
        <p:blipFill rotWithShape="1">
          <a:blip r:embed="rId2"/>
          <a:srcRect l="3489" t="-3991" b="-3991"/>
          <a:stretch/>
        </p:blipFill>
        <p:spPr>
          <a:xfrm>
            <a:off x="2161242" y="3361213"/>
            <a:ext cx="7693927" cy="1550525"/>
          </a:xfrm>
          <a:prstGeom prst="rect">
            <a:avLst/>
          </a:prstGeom>
        </p:spPr>
      </p:pic>
    </p:spTree>
    <p:extLst>
      <p:ext uri="{BB962C8B-B14F-4D97-AF65-F5344CB8AC3E}">
        <p14:creationId xmlns:p14="http://schemas.microsoft.com/office/powerpoint/2010/main" val="3633484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F91F8E4-3FFB-4A04-990E-99C0D7D003B7}"/>
              </a:ext>
            </a:extLst>
          </p:cNvPr>
          <p:cNvSpPr>
            <a:spLocks noGrp="1"/>
          </p:cNvSpPr>
          <p:nvPr>
            <p:ph type="title"/>
          </p:nvPr>
        </p:nvSpPr>
        <p:spPr/>
        <p:txBody>
          <a:bodyPr/>
          <a:lstStyle/>
          <a:p>
            <a:r>
              <a:rPr lang="en-US" dirty="0"/>
              <a:t>Percent of Sales Method </a:t>
            </a:r>
            <a:r>
              <a:rPr lang="en-US" sz="2000" dirty="0"/>
              <a:t>(2 of 3)</a:t>
            </a:r>
            <a:endParaRPr lang="en-US" dirty="0"/>
          </a:p>
        </p:txBody>
      </p:sp>
      <p:sp>
        <p:nvSpPr>
          <p:cNvPr id="8" name="Content Placeholder 7">
            <a:extLst>
              <a:ext uri="{FF2B5EF4-FFF2-40B4-BE49-F238E27FC236}">
                <a16:creationId xmlns:a16="http://schemas.microsoft.com/office/drawing/2014/main" id="{079F825A-264E-4B75-B0AD-F0D6F5A27037}"/>
              </a:ext>
            </a:extLst>
          </p:cNvPr>
          <p:cNvSpPr>
            <a:spLocks noGrp="1"/>
          </p:cNvSpPr>
          <p:nvPr>
            <p:ph type="body" sz="quarter" idx="17"/>
          </p:nvPr>
        </p:nvSpPr>
        <p:spPr>
          <a:xfrm>
            <a:off x="743576" y="1638300"/>
            <a:ext cx="10711543" cy="460277"/>
          </a:xfrm>
        </p:spPr>
        <p:txBody>
          <a:bodyPr/>
          <a:lstStyle/>
          <a:p>
            <a:r>
              <a:rPr lang="en-US" dirty="0"/>
              <a:t>Bad Debt Expense of $22,500 is estimated as follows:</a:t>
            </a:r>
          </a:p>
          <a:p>
            <a:endParaRPr lang="en-US" dirty="0"/>
          </a:p>
        </p:txBody>
      </p:sp>
      <p:pic>
        <p:nvPicPr>
          <p:cNvPr id="4" name="Picture Placeholder 3" descr="Percent of Sales Method – Bad Debt Expense Formula and Computation&#10;&#10;The formula for computing bad debt expense is given: Bad Debt Expense = Credit Sales × Bad Debt as a Percent of Credit Sales. On the next line, the following computation is shown: Bad Debt Expense = $3,000,000 × ¾% = $22,500.">
            <a:extLst>
              <a:ext uri="{FF2B5EF4-FFF2-40B4-BE49-F238E27FC236}">
                <a16:creationId xmlns:a16="http://schemas.microsoft.com/office/drawing/2014/main" id="{598D915E-2E2F-4410-8511-D642664CA814}"/>
              </a:ext>
            </a:extLst>
          </p:cNvPr>
          <p:cNvPicPr>
            <a:picLocks noGrp="1" noChangeAspect="1"/>
          </p:cNvPicPr>
          <p:nvPr>
            <p:ph type="pic" sz="quarter" idx="12"/>
          </p:nvPr>
        </p:nvPicPr>
        <p:blipFill rotWithShape="1">
          <a:blip r:embed="rId2"/>
          <a:srcRect t="453" b="938"/>
          <a:stretch/>
        </p:blipFill>
        <p:spPr>
          <a:xfrm>
            <a:off x="1681965" y="2262292"/>
            <a:ext cx="8690578" cy="727805"/>
          </a:xfrm>
          <a:prstGeom prst="rect">
            <a:avLst/>
          </a:prstGeom>
        </p:spPr>
      </p:pic>
      <p:sp>
        <p:nvSpPr>
          <p:cNvPr id="3" name="Content Placeholder 2">
            <a:extLst>
              <a:ext uri="{FF2B5EF4-FFF2-40B4-BE49-F238E27FC236}">
                <a16:creationId xmlns:a16="http://schemas.microsoft.com/office/drawing/2014/main" id="{F744D6EB-27A4-488E-98DC-F1D9EEE0FD3E}"/>
              </a:ext>
            </a:extLst>
          </p:cNvPr>
          <p:cNvSpPr>
            <a:spLocks noGrp="1"/>
          </p:cNvSpPr>
          <p:nvPr>
            <p:ph sz="quarter" idx="13"/>
          </p:nvPr>
        </p:nvSpPr>
        <p:spPr>
          <a:xfrm>
            <a:off x="753140" y="3321843"/>
            <a:ext cx="10707624" cy="1340346"/>
          </a:xfrm>
        </p:spPr>
        <p:txBody>
          <a:bodyPr/>
          <a:lstStyle/>
          <a:p>
            <a:r>
              <a:rPr lang="en-US" dirty="0"/>
              <a:t>The adjusting entry for uncollectible accounts on December 31, 20Y8, is as follows:</a:t>
            </a:r>
          </a:p>
        </p:txBody>
      </p:sp>
      <p:pic>
        <p:nvPicPr>
          <p:cNvPr id="6" name="Picture Placeholder 5" descr="Percent of Sales Method &#10;&#10;A journal entry is shown in a journal form. December 31, 20Y8 is the date indicated. Bad Debt Expense is debited—with 22,500 shown in the Debit column. Allowance for Doubtful Accounts is credited—with 22,500 shown in the Credit column. A journal entry explanation is given below the journal entry: Uncollectible accounts estimate ($3,000,000 × ¾% = $22,500).">
            <a:extLst>
              <a:ext uri="{FF2B5EF4-FFF2-40B4-BE49-F238E27FC236}">
                <a16:creationId xmlns:a16="http://schemas.microsoft.com/office/drawing/2014/main" id="{B0FE74AA-76F1-4DEF-8841-570EACA7E56E}"/>
              </a:ext>
            </a:extLst>
          </p:cNvPr>
          <p:cNvPicPr>
            <a:picLocks noGrp="1" noChangeAspect="1"/>
          </p:cNvPicPr>
          <p:nvPr>
            <p:ph type="pic" sz="quarter" idx="18"/>
          </p:nvPr>
        </p:nvPicPr>
        <p:blipFill rotWithShape="1">
          <a:blip r:embed="rId3"/>
          <a:srcRect l="-684" r="-236"/>
          <a:stretch/>
        </p:blipFill>
        <p:spPr>
          <a:xfrm>
            <a:off x="1631731" y="4189717"/>
            <a:ext cx="8986345" cy="1695738"/>
          </a:xfrm>
          <a:prstGeom prst="rect">
            <a:avLst/>
          </a:prstGeom>
        </p:spPr>
      </p:pic>
    </p:spTree>
    <p:extLst>
      <p:ext uri="{BB962C8B-B14F-4D97-AF65-F5344CB8AC3E}">
        <p14:creationId xmlns:p14="http://schemas.microsoft.com/office/powerpoint/2010/main" val="40708150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648CEC8-0AC4-45C7-838C-EE2EFFC53772}"/>
              </a:ext>
            </a:extLst>
          </p:cNvPr>
          <p:cNvSpPr>
            <a:spLocks noGrp="1"/>
          </p:cNvSpPr>
          <p:nvPr>
            <p:ph type="title"/>
          </p:nvPr>
        </p:nvSpPr>
        <p:spPr/>
        <p:txBody>
          <a:bodyPr/>
          <a:lstStyle/>
          <a:p>
            <a:r>
              <a:rPr lang="en-US" dirty="0"/>
              <a:t>Percent of Sales Method </a:t>
            </a:r>
            <a:r>
              <a:rPr lang="en-US" sz="2000" dirty="0"/>
              <a:t>(3 of 3)</a:t>
            </a:r>
          </a:p>
        </p:txBody>
      </p:sp>
      <p:sp>
        <p:nvSpPr>
          <p:cNvPr id="6" name="Text Placeholder 5">
            <a:extLst>
              <a:ext uri="{FF2B5EF4-FFF2-40B4-BE49-F238E27FC236}">
                <a16:creationId xmlns:a16="http://schemas.microsoft.com/office/drawing/2014/main" id="{98EC448A-5DDD-438C-9CAF-F4DE6E552084}"/>
              </a:ext>
            </a:extLst>
          </p:cNvPr>
          <p:cNvSpPr>
            <a:spLocks noGrp="1"/>
          </p:cNvSpPr>
          <p:nvPr>
            <p:ph type="body" sz="quarter" idx="17"/>
          </p:nvPr>
        </p:nvSpPr>
        <p:spPr/>
        <p:txBody>
          <a:bodyPr>
            <a:normAutofit/>
          </a:bodyPr>
          <a:lstStyle/>
          <a:p>
            <a:r>
              <a:rPr lang="en-US" dirty="0"/>
              <a:t>After the adjusting entry is posted to the ledger, Bad Debt Expense will have an adjusted balance of $22,500, and Allowance for Doubtful Accounts will have a balance of $25,750 ($3,250 + $22,500).</a:t>
            </a:r>
          </a:p>
        </p:txBody>
      </p:sp>
      <p:pic>
        <p:nvPicPr>
          <p:cNvPr id="11" name="Picture Placeholder 10" descr="Percent of sales method – T account&#10;&#10;A T account for Bad Debt Expense is shown. In the Debit column of the T account, a December 31, 2 0 Y 8 Adjusting entry of 22,500 is shown. A single rule appears below 22,500. On the next line, in the Debit column, a December 31 Adjusted balance of 22,500 is shown. A double rule appears below 22,500. &#10;&#10;Directly below the T account for Bad Debt Expense, a T account for Allowance for Doubtful Accounts is shown. On the first line, in the Credit column of the T account, a January 1, 2 0 Y 8 Balance of 30,000 is shown. Below this line, the following entry is given in the Debit column of the T account: Total accounts written off $26,750. To the right of this entry, a left brace appears. To the right of the brace, the following entries are given: January 21, 6,000 and February 2, 3,900. Below the February 2, 3,900 entry, two vertical ellipses are shown: one below the abbreviation for February and one below the amount of 3,900. A single rule appears below the second ellipsis. A single rule also appears on this line in the Credit column. Below the single rule in the Credit column, a December 31 Unadjusted balance of 3,250 is shown. Below this, a December 31 Adjusting entry of 22,500 is shown. A single rule appears below 22,500. On the next line, a December 31 Adjusted balance of 25,750 is shown. A double rule appears below 25,750. &#10;&#10;A small arrow pointing to the December 31 Adjusting entry of 22,500 in the Debit column of the Bad Debt Expense T account and another small arrow pointing to the December 31 Adjusting entry of 22,500 in the Credit column of the Allowance for Doubtful Accounts T account are connected by a line to indicate that the amount of the adjusting entry is the amount estimated for Bad Debt Expense and that this estimate is credited to Allowance for Doubtful Accounts. &#10;">
            <a:extLst>
              <a:ext uri="{FF2B5EF4-FFF2-40B4-BE49-F238E27FC236}">
                <a16:creationId xmlns:a16="http://schemas.microsoft.com/office/drawing/2014/main" id="{794C8062-089D-47D3-853B-4FFF174F4235}"/>
              </a:ext>
            </a:extLst>
          </p:cNvPr>
          <p:cNvPicPr>
            <a:picLocks noGrp="1" noChangeAspect="1"/>
          </p:cNvPicPr>
          <p:nvPr>
            <p:ph type="pic" sz="quarter" idx="18"/>
          </p:nvPr>
        </p:nvPicPr>
        <p:blipFill rotWithShape="1">
          <a:blip r:embed="rId2"/>
          <a:srcRect l="-75" r="-922"/>
          <a:stretch/>
        </p:blipFill>
        <p:spPr>
          <a:xfrm>
            <a:off x="2734178" y="2608584"/>
            <a:ext cx="6816406" cy="2615694"/>
          </a:xfrm>
          <a:prstGeom prst="rect">
            <a:avLst/>
          </a:prstGeom>
        </p:spPr>
      </p:pic>
      <p:sp>
        <p:nvSpPr>
          <p:cNvPr id="7" name="Content Placeholder 6">
            <a:extLst>
              <a:ext uri="{FF2B5EF4-FFF2-40B4-BE49-F238E27FC236}">
                <a16:creationId xmlns:a16="http://schemas.microsoft.com/office/drawing/2014/main" id="{CE081ECE-168F-4223-9D01-56121023955E}"/>
              </a:ext>
            </a:extLst>
          </p:cNvPr>
          <p:cNvSpPr>
            <a:spLocks noGrp="1"/>
          </p:cNvSpPr>
          <p:nvPr>
            <p:ph type="body" sz="quarter" idx="19"/>
          </p:nvPr>
        </p:nvSpPr>
        <p:spPr>
          <a:xfrm>
            <a:off x="743572" y="5209761"/>
            <a:ext cx="10711543" cy="1005938"/>
          </a:xfrm>
        </p:spPr>
        <p:txBody>
          <a:bodyPr>
            <a:normAutofit/>
          </a:bodyPr>
          <a:lstStyle/>
          <a:p>
            <a:r>
              <a:rPr lang="en-US" dirty="0"/>
              <a:t>The amount of the adjusting entry is the amount estimated for Bad Debt Expense. This estimate is credited to whatever the unadjusted balance is for Allowance for Doubtful Accounts.</a:t>
            </a:r>
          </a:p>
        </p:txBody>
      </p:sp>
    </p:spTree>
    <p:extLst>
      <p:ext uri="{BB962C8B-B14F-4D97-AF65-F5344CB8AC3E}">
        <p14:creationId xmlns:p14="http://schemas.microsoft.com/office/powerpoint/2010/main" val="31026408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6346E1-9170-4E2E-8280-6A915352D4FB}"/>
              </a:ext>
            </a:extLst>
          </p:cNvPr>
          <p:cNvSpPr>
            <a:spLocks noGrp="1"/>
          </p:cNvSpPr>
          <p:nvPr>
            <p:ph type="title"/>
          </p:nvPr>
        </p:nvSpPr>
        <p:spPr/>
        <p:txBody>
          <a:bodyPr/>
          <a:lstStyle/>
          <a:p>
            <a:r>
              <a:rPr lang="en-US" dirty="0"/>
              <a:t>Example Exercise: Percent of Sales Method </a:t>
            </a:r>
            <a:r>
              <a:rPr lang="en-US" sz="2000" dirty="0"/>
              <a:t>(1 of 2)</a:t>
            </a:r>
          </a:p>
        </p:txBody>
      </p:sp>
      <p:sp>
        <p:nvSpPr>
          <p:cNvPr id="3" name="Text Placeholder 2">
            <a:extLst>
              <a:ext uri="{FF2B5EF4-FFF2-40B4-BE49-F238E27FC236}">
                <a16:creationId xmlns:a16="http://schemas.microsoft.com/office/drawing/2014/main" id="{7ADD2113-EDD9-41F0-9487-1708D1F7B7B7}"/>
              </a:ext>
            </a:extLst>
          </p:cNvPr>
          <p:cNvSpPr>
            <a:spLocks noGrp="1"/>
          </p:cNvSpPr>
          <p:nvPr>
            <p:ph type="body" sz="quarter" idx="17"/>
          </p:nvPr>
        </p:nvSpPr>
        <p:spPr>
          <a:xfrm>
            <a:off x="743576" y="1638300"/>
            <a:ext cx="10711543" cy="3510475"/>
          </a:xfrm>
        </p:spPr>
        <p:txBody>
          <a:bodyPr/>
          <a:lstStyle/>
          <a:p>
            <a:r>
              <a:rPr lang="en-US" dirty="0"/>
              <a:t>At the end of the current year, Accounts Receivable has a balance of $800,000; Allowance for Doubtful Accounts has a credit balance of $7,500; and sales for the year total $3,500,000. Bad debt expense is estimated at 1/2% of sales.</a:t>
            </a:r>
          </a:p>
          <a:p>
            <a:r>
              <a:rPr lang="en-US" dirty="0"/>
              <a:t>Determine (a) the amount of the adjusting entry for uncollectible accounts; (b) the adjusted balances of Accounts Receivable, Allowance for Doubtful Accounts, and Bad Debt Expense; and (c) the net realizable value of accounts receivable.</a:t>
            </a:r>
          </a:p>
          <a:p>
            <a:endParaRPr lang="en-US" dirty="0"/>
          </a:p>
        </p:txBody>
      </p:sp>
    </p:spTree>
    <p:extLst>
      <p:ext uri="{BB962C8B-B14F-4D97-AF65-F5344CB8AC3E}">
        <p14:creationId xmlns:p14="http://schemas.microsoft.com/office/powerpoint/2010/main" val="233417268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8E0DB31-102E-4D69-ABE7-858B00AD416A}"/>
              </a:ext>
            </a:extLst>
          </p:cNvPr>
          <p:cNvSpPr>
            <a:spLocks noGrp="1"/>
          </p:cNvSpPr>
          <p:nvPr>
            <p:ph type="title"/>
          </p:nvPr>
        </p:nvSpPr>
        <p:spPr/>
        <p:txBody>
          <a:bodyPr/>
          <a:lstStyle/>
          <a:p>
            <a:r>
              <a:rPr lang="en-US" dirty="0"/>
              <a:t>Example Exercise: Percent of Sales Method </a:t>
            </a:r>
            <a:r>
              <a:rPr lang="en-US" sz="2000" dirty="0"/>
              <a:t>(2 of 2)</a:t>
            </a:r>
            <a:endParaRPr lang="en-US" dirty="0"/>
          </a:p>
        </p:txBody>
      </p:sp>
      <p:pic>
        <p:nvPicPr>
          <p:cNvPr id="3" name="Picture Placeholder 2" descr="Example Exercise Solution – Percent of Sales Method&#10;&#10;The solution to Exercise a. is given as follows: The amount and supporting calculation for the adjusting entry for uncollectible accounts is given as follows: $17,500 ($3,500,000 × 0.005).&#10;&#10;The solution to Exercise b. is given as follows: A table showing the adjusted balances of Accounts Receivable, Allowance for Doubtful Accounts, and Bad Debt Expense is shown. The following adjusted balances are shown: Accounts Receivable, $800,000; Allowance for Doubtful Accounts, 25,000; and Bad Debt Expense, 17,500. The following supporting calculation for the Allowance for Doubtful Accounts adjusted balance of 25,000 is shown: ($7,500 + $17,500).&#10;&#10;The solution to Exercise c. is given as follows: The amount and supporting calculation for net realizable value of accounts receivable is given as follows: $775,000 ($800,000 – $25,000).">
            <a:extLst>
              <a:ext uri="{FF2B5EF4-FFF2-40B4-BE49-F238E27FC236}">
                <a16:creationId xmlns:a16="http://schemas.microsoft.com/office/drawing/2014/main" id="{241BFF14-BD97-4CD4-ADA8-1BA714535974}"/>
              </a:ext>
            </a:extLst>
          </p:cNvPr>
          <p:cNvPicPr>
            <a:picLocks noGrp="1" noChangeAspect="1"/>
          </p:cNvPicPr>
          <p:nvPr>
            <p:ph type="pic" sz="quarter" idx="10"/>
          </p:nvPr>
        </p:nvPicPr>
        <p:blipFill rotWithShape="1">
          <a:blip r:embed="rId2"/>
          <a:srcRect t="126" r="12949" b="-165"/>
          <a:stretch/>
        </p:blipFill>
        <p:spPr>
          <a:xfrm>
            <a:off x="1061333" y="1832112"/>
            <a:ext cx="10069333" cy="2113722"/>
          </a:xfrm>
          <a:prstGeom prst="rect">
            <a:avLst/>
          </a:prstGeom>
        </p:spPr>
      </p:pic>
    </p:spTree>
    <p:extLst>
      <p:ext uri="{BB962C8B-B14F-4D97-AF65-F5344CB8AC3E}">
        <p14:creationId xmlns:p14="http://schemas.microsoft.com/office/powerpoint/2010/main" val="226655647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A9457E-709D-4D0F-B764-E69560140C01}"/>
              </a:ext>
            </a:extLst>
          </p:cNvPr>
          <p:cNvSpPr>
            <a:spLocks noGrp="1"/>
          </p:cNvSpPr>
          <p:nvPr>
            <p:ph type="title"/>
          </p:nvPr>
        </p:nvSpPr>
        <p:spPr/>
        <p:txBody>
          <a:bodyPr/>
          <a:lstStyle/>
          <a:p>
            <a:r>
              <a:rPr lang="en-US" dirty="0"/>
              <a:t>Analysis of Receivables Method </a:t>
            </a:r>
            <a:r>
              <a:rPr lang="en-US" sz="2000" dirty="0"/>
              <a:t>(1 of 5)</a:t>
            </a:r>
            <a:endParaRPr lang="en-US" dirty="0"/>
          </a:p>
        </p:txBody>
      </p:sp>
      <p:sp>
        <p:nvSpPr>
          <p:cNvPr id="3" name="Text Placeholder 2">
            <a:extLst>
              <a:ext uri="{FF2B5EF4-FFF2-40B4-BE49-F238E27FC236}">
                <a16:creationId xmlns:a16="http://schemas.microsoft.com/office/drawing/2014/main" id="{6A1AAD0C-9388-4A21-A69E-BD5069CC9AA3}"/>
              </a:ext>
            </a:extLst>
          </p:cNvPr>
          <p:cNvSpPr>
            <a:spLocks noGrp="1"/>
          </p:cNvSpPr>
          <p:nvPr>
            <p:ph type="body" sz="quarter" idx="17"/>
          </p:nvPr>
        </p:nvSpPr>
        <p:spPr>
          <a:xfrm>
            <a:off x="743576" y="1638300"/>
            <a:ext cx="10711543" cy="4565552"/>
          </a:xfrm>
        </p:spPr>
        <p:txBody>
          <a:bodyPr/>
          <a:lstStyle/>
          <a:p>
            <a:pPr marL="338138" indent="-338138" fontAlgn="auto">
              <a:tabLst>
                <a:tab pos="2171700" algn="l"/>
              </a:tabLst>
              <a:defRPr/>
            </a:pPr>
            <a:r>
              <a:rPr lang="en-US" dirty="0"/>
              <a:t>Based on the assumption that the longer an account receivable is outstanding, the less likely it is that it will be collected</a:t>
            </a:r>
          </a:p>
          <a:p>
            <a:pPr marL="338138" indent="-338138" fontAlgn="auto">
              <a:tabLst>
                <a:tab pos="2171700" algn="l"/>
              </a:tabLst>
              <a:defRPr/>
            </a:pPr>
            <a:r>
              <a:rPr lang="en-US" dirty="0"/>
              <a:t>Applied as follows:</a:t>
            </a:r>
          </a:p>
          <a:p>
            <a:pPr lvl="1" indent="-241300" fontAlgn="auto">
              <a:tabLst>
                <a:tab pos="2171700" algn="l"/>
              </a:tabLst>
              <a:defRPr/>
            </a:pPr>
            <a:r>
              <a:rPr lang="en-US" dirty="0"/>
              <a:t>Step 1: The due date of each account receivable is determined.</a:t>
            </a:r>
          </a:p>
          <a:p>
            <a:pPr lvl="1" indent="-241300" fontAlgn="auto">
              <a:tabLst>
                <a:tab pos="2171700" algn="l"/>
              </a:tabLst>
              <a:defRPr/>
            </a:pPr>
            <a:r>
              <a:rPr lang="en-US" dirty="0"/>
              <a:t>Step 2: The number of days each account is past due is determined. This is the number of days between the due date of the account and the date of the analysis.</a:t>
            </a:r>
          </a:p>
          <a:p>
            <a:pPr lvl="1" indent="-241300" fontAlgn="auto">
              <a:tabLst>
                <a:tab pos="2171700" algn="l"/>
              </a:tabLst>
              <a:defRPr/>
            </a:pPr>
            <a:r>
              <a:rPr lang="en-US" dirty="0"/>
              <a:t>Step 3: Each account is placed in an aged class according to its days past due (e.g., 1−30 days past due, 31−60 days past due, 61−90 days past due, and so on)</a:t>
            </a:r>
          </a:p>
          <a:p>
            <a:pPr lvl="1" indent="-241300" fontAlgn="auto">
              <a:tabLst>
                <a:tab pos="2171700" algn="l"/>
              </a:tabLst>
              <a:defRPr/>
            </a:pPr>
            <a:r>
              <a:rPr lang="en-US" dirty="0"/>
              <a:t>Step 4: The totals for each aged class are determined.</a:t>
            </a:r>
          </a:p>
          <a:p>
            <a:pPr lvl="1" indent="-241300" fontAlgn="auto">
              <a:tabLst>
                <a:tab pos="2171700" algn="l"/>
              </a:tabLst>
              <a:defRPr/>
            </a:pPr>
            <a:r>
              <a:rPr lang="en-US" dirty="0"/>
              <a:t>Step 5: The total for each aged class is multiplied by an estimated percentage of uncollectible accounts for that class.</a:t>
            </a:r>
          </a:p>
          <a:p>
            <a:pPr lvl="1" indent="-241300" fontAlgn="auto">
              <a:tabLst>
                <a:tab pos="2171700" algn="l"/>
              </a:tabLst>
              <a:defRPr/>
            </a:pPr>
            <a:r>
              <a:rPr lang="en-US" dirty="0"/>
              <a:t>Step 6: The estimated total of uncollectible accounts is determined as the sum of the uncollectible accounts for each aged class.</a:t>
            </a:r>
          </a:p>
        </p:txBody>
      </p:sp>
    </p:spTree>
    <p:extLst>
      <p:ext uri="{BB962C8B-B14F-4D97-AF65-F5344CB8AC3E}">
        <p14:creationId xmlns:p14="http://schemas.microsoft.com/office/powerpoint/2010/main" val="200823205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9A6228-BE6D-45DB-854C-4137DB8EF7E3}"/>
              </a:ext>
            </a:extLst>
          </p:cNvPr>
          <p:cNvSpPr>
            <a:spLocks noGrp="1"/>
          </p:cNvSpPr>
          <p:nvPr>
            <p:ph type="title"/>
          </p:nvPr>
        </p:nvSpPr>
        <p:spPr/>
        <p:txBody>
          <a:bodyPr/>
          <a:lstStyle/>
          <a:p>
            <a:r>
              <a:rPr lang="en-US" dirty="0"/>
              <a:t>Analysis of Receivables Method </a:t>
            </a:r>
            <a:r>
              <a:rPr lang="en-US" sz="2000" dirty="0"/>
              <a:t>(2 of 5)</a:t>
            </a:r>
            <a:endParaRPr lang="en-US" dirty="0"/>
          </a:p>
        </p:txBody>
      </p:sp>
      <p:sp>
        <p:nvSpPr>
          <p:cNvPr id="3" name="Text Placeholder 2">
            <a:extLst>
              <a:ext uri="{FF2B5EF4-FFF2-40B4-BE49-F238E27FC236}">
                <a16:creationId xmlns:a16="http://schemas.microsoft.com/office/drawing/2014/main" id="{75ACA58E-4115-4A93-BED8-0AAAE9D254F1}"/>
              </a:ext>
            </a:extLst>
          </p:cNvPr>
          <p:cNvSpPr>
            <a:spLocks noGrp="1"/>
          </p:cNvSpPr>
          <p:nvPr>
            <p:ph type="body" sz="quarter" idx="17"/>
          </p:nvPr>
        </p:nvSpPr>
        <p:spPr>
          <a:xfrm>
            <a:off x="743576" y="1638300"/>
            <a:ext cx="10711543" cy="1217442"/>
          </a:xfrm>
        </p:spPr>
        <p:txBody>
          <a:bodyPr/>
          <a:lstStyle/>
          <a:p>
            <a:pPr fontAlgn="auto">
              <a:tabLst>
                <a:tab pos="2171700" algn="l"/>
              </a:tabLst>
              <a:defRPr/>
            </a:pPr>
            <a:r>
              <a:rPr lang="en-US" dirty="0"/>
              <a:t>The preceding steps are then summarized in an aging schedule.</a:t>
            </a:r>
          </a:p>
          <a:p>
            <a:pPr fontAlgn="auto">
              <a:tabLst>
                <a:tab pos="2171700" algn="l"/>
              </a:tabLst>
              <a:defRPr/>
            </a:pPr>
            <a:r>
              <a:rPr lang="en-US" dirty="0"/>
              <a:t>This overall process is called </a:t>
            </a:r>
            <a:r>
              <a:rPr lang="en-US" b="1" dirty="0"/>
              <a:t>aging the receivables</a:t>
            </a:r>
            <a:r>
              <a:rPr lang="en-US" dirty="0"/>
              <a:t>.</a:t>
            </a:r>
          </a:p>
          <a:p>
            <a:endParaRPr lang="en-US" dirty="0"/>
          </a:p>
        </p:txBody>
      </p:sp>
    </p:spTree>
    <p:extLst>
      <p:ext uri="{BB962C8B-B14F-4D97-AF65-F5344CB8AC3E}">
        <p14:creationId xmlns:p14="http://schemas.microsoft.com/office/powerpoint/2010/main" val="226753020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303872-CD6B-48E1-9E8D-60D71976BE43}"/>
              </a:ext>
            </a:extLst>
          </p:cNvPr>
          <p:cNvSpPr>
            <a:spLocks noGrp="1"/>
          </p:cNvSpPr>
          <p:nvPr>
            <p:ph type="title"/>
          </p:nvPr>
        </p:nvSpPr>
        <p:spPr/>
        <p:txBody>
          <a:bodyPr/>
          <a:lstStyle/>
          <a:p>
            <a:r>
              <a:rPr lang="en-US" sz="2800" dirty="0"/>
              <a:t>Aging of Receivables Schedule, December 31, 20Y8</a:t>
            </a:r>
          </a:p>
        </p:txBody>
      </p:sp>
      <p:pic>
        <p:nvPicPr>
          <p:cNvPr id="4" name="Picture Placeholder 3" descr="Aging of Receivables Schedule, December 31, 20Y8&#10;&#10;An aging of receivables schedule is presented in spreadsheet form. The table contains the following column headings: Customer, Balance, Not Past Due, and Days Past Due. The Days Past Due column is further expanded into six columns: 1–30, 31–60, 61–90, 91–180, 181–365, and Over 365.&#10;&#10;The following amounts are shown for Customer Ashby &amp; Co.: Balance, 1,500; 31–60 Days Past Due, 1,500.&#10;&#10;The following amounts are shown for Customer B. T. Barr: Balance, 6,100; 91–180 Days Past Due, 3,500; 181–365 Days Past Due, 2,600.&#10;&#10;The following amounts are shown for Customer Brock Co.: Balance, 4,700; Not Past Due, 4,700.&#10;&#10;Below this line, a squiggly line extends across the length of the spreadsheet. Below the line is an area of space and then another squiggly line that extends across the length of the spreadsheet. This symbolizes that there are accounts and amounts that are not shown here.&#10;&#10;Below the second squiggly line, the following amounts are shown for Customer Saxon Woods Co.: Balance, 600; 91–180 Days Past Due, 600. A single rule appears below the cells of this row. A bracket is shown to the left of the spreadsheet extending from the Ashby &amp; Co. customer account to the Saxon Woods Co. customer account. There is a callout line from the bracket with the words Steps 1–3 appearing to the left of the callout line and bracket.&#10;&#10;On the next line, the following Total amounts are shown: Total Balance, 240,000; Total Not Past Due, 125,000; Total 1–30 Days Past Due, 64,000; Total 31–60 Days Past Due, 13,100; Total 61–90 Days Past Due, 8,900; Total 91–180 Days Past Due, 5,000; Total 181–365 Days Past Due, 10,000; Total Over 365 Days Past Due, 14,000. A double rule appears below the Total Balance of 240,000. To the left of this row is a small arrow pointing to the right. The words Step 4 are shown to the left of the arrow.&#10;&#10;On the next line, the following percentages for Percent uncollectible are shown: Not Past Due, 2%; 1–30 Days Past Due, 5%; 31–60 Days Past Due, 10%; 61–90 Days Past Due, 20%; 91–180 Days Past Due, 30%; 181–365 Days Past Due, 50%; Over 365 Days Past Due, 80%. A single rule appears below all of these amounts. To the left of this row is a small arrow pointing to the right. The words Step 5 are shown to the left of the arrow.&#10;&#10;On the next line, the following amounts for Estimate of uncollectible accounts are shown: Balance, 26,490; Not Past Due, 2,500; 1–30 Days Past Due, 3,200; 31–60 Days Past Due, 1,310; 61–90 Days Past Due, 1,780; 91–180 Days Past Due, 1,500; 181–365 Days Past Due, 5,000; Over 365 Days Past Due, 11,200. A double rule appears below all of these amounts. To the left of this row is a small arrow pointing to the right. The words Step 6 are shown to the left of the arrow.&#10;">
            <a:extLst>
              <a:ext uri="{FF2B5EF4-FFF2-40B4-BE49-F238E27FC236}">
                <a16:creationId xmlns:a16="http://schemas.microsoft.com/office/drawing/2014/main" id="{5B0ED647-3231-4D52-9D79-45042CD5D4A6}"/>
              </a:ext>
            </a:extLst>
          </p:cNvPr>
          <p:cNvPicPr>
            <a:picLocks noGrp="1" noChangeAspect="1"/>
          </p:cNvPicPr>
          <p:nvPr>
            <p:ph type="pic" sz="quarter" idx="10"/>
          </p:nvPr>
        </p:nvPicPr>
        <p:blipFill rotWithShape="1">
          <a:blip r:embed="rId2"/>
          <a:srcRect l="698" r="-105"/>
          <a:stretch/>
        </p:blipFill>
        <p:spPr>
          <a:xfrm>
            <a:off x="726140" y="1282743"/>
            <a:ext cx="9762565" cy="4755038"/>
          </a:xfrm>
          <a:prstGeom prst="rect">
            <a:avLst/>
          </a:prstGeom>
        </p:spPr>
      </p:pic>
    </p:spTree>
    <p:extLst>
      <p:ext uri="{BB962C8B-B14F-4D97-AF65-F5344CB8AC3E}">
        <p14:creationId xmlns:p14="http://schemas.microsoft.com/office/powerpoint/2010/main" val="262930437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2D1C7-138B-4BD0-AEB5-484E394AF177}"/>
              </a:ext>
            </a:extLst>
          </p:cNvPr>
          <p:cNvSpPr>
            <a:spLocks noGrp="1"/>
          </p:cNvSpPr>
          <p:nvPr>
            <p:ph type="title"/>
          </p:nvPr>
        </p:nvSpPr>
        <p:spPr/>
        <p:txBody>
          <a:bodyPr/>
          <a:lstStyle/>
          <a:p>
            <a:r>
              <a:rPr lang="en-US" dirty="0"/>
              <a:t>Analysis of Receivables Method </a:t>
            </a:r>
            <a:r>
              <a:rPr lang="en-US" sz="2000" dirty="0"/>
              <a:t>(3 of 5)</a:t>
            </a:r>
            <a:endParaRPr lang="en-US" dirty="0"/>
          </a:p>
        </p:txBody>
      </p:sp>
      <p:sp>
        <p:nvSpPr>
          <p:cNvPr id="3" name="Text Placeholder 2">
            <a:extLst>
              <a:ext uri="{FF2B5EF4-FFF2-40B4-BE49-F238E27FC236}">
                <a16:creationId xmlns:a16="http://schemas.microsoft.com/office/drawing/2014/main" id="{5E96605E-6817-46A5-8454-243B2F790FF1}"/>
              </a:ext>
            </a:extLst>
          </p:cNvPr>
          <p:cNvSpPr>
            <a:spLocks noGrp="1"/>
          </p:cNvSpPr>
          <p:nvPr>
            <p:ph type="body" sz="quarter" idx="17"/>
          </p:nvPr>
        </p:nvSpPr>
        <p:spPr>
          <a:xfrm>
            <a:off x="743576" y="1638300"/>
            <a:ext cx="10711543" cy="4493559"/>
          </a:xfrm>
        </p:spPr>
        <p:txBody>
          <a:bodyPr/>
          <a:lstStyle/>
          <a:p>
            <a:r>
              <a:rPr lang="en-US" dirty="0"/>
              <a:t>The sum of the estimated uncollectible accounts for each aged class (Step 6) is the estimated uncollectible accounts on December 31, 20Y8.</a:t>
            </a:r>
          </a:p>
          <a:p>
            <a:r>
              <a:rPr lang="en-US" dirty="0"/>
              <a:t>This is the desired adjusted balance for Allowance for Doubtful Accounts.</a:t>
            </a:r>
          </a:p>
          <a:p>
            <a:r>
              <a:rPr lang="en-US" dirty="0"/>
              <a:t>Comparing the sum of the estimated uncollectible accounts in the aging schedule with the unadjusted balance of the allowance account determines the amount of the adjustment for Bad Debt Expense.</a:t>
            </a:r>
          </a:p>
          <a:p>
            <a:endParaRPr lang="en-US" dirty="0"/>
          </a:p>
        </p:txBody>
      </p:sp>
    </p:spTree>
    <p:extLst>
      <p:ext uri="{BB962C8B-B14F-4D97-AF65-F5344CB8AC3E}">
        <p14:creationId xmlns:p14="http://schemas.microsoft.com/office/powerpoint/2010/main" val="420978497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4F9772-31CC-453B-AAB4-F7882BC35011}"/>
              </a:ext>
            </a:extLst>
          </p:cNvPr>
          <p:cNvSpPr>
            <a:spLocks noGrp="1"/>
          </p:cNvSpPr>
          <p:nvPr>
            <p:ph type="title"/>
          </p:nvPr>
        </p:nvSpPr>
        <p:spPr/>
        <p:txBody>
          <a:bodyPr/>
          <a:lstStyle/>
          <a:p>
            <a:r>
              <a:rPr lang="en-US" dirty="0"/>
              <a:t>Analysis of Receivables Method </a:t>
            </a:r>
            <a:r>
              <a:rPr lang="en-US" sz="2000" dirty="0"/>
              <a:t>(4 of 5)</a:t>
            </a:r>
            <a:endParaRPr lang="en-US" dirty="0"/>
          </a:p>
        </p:txBody>
      </p:sp>
      <p:sp>
        <p:nvSpPr>
          <p:cNvPr id="5" name="Text Placeholder 4">
            <a:extLst>
              <a:ext uri="{FF2B5EF4-FFF2-40B4-BE49-F238E27FC236}">
                <a16:creationId xmlns:a16="http://schemas.microsoft.com/office/drawing/2014/main" id="{A12F4182-B45D-4D83-B3DA-6EA991DD7CD9}"/>
              </a:ext>
            </a:extLst>
          </p:cNvPr>
          <p:cNvSpPr>
            <a:spLocks noGrp="1"/>
          </p:cNvSpPr>
          <p:nvPr>
            <p:ph type="body" sz="quarter" idx="17"/>
          </p:nvPr>
        </p:nvSpPr>
        <p:spPr>
          <a:xfrm>
            <a:off x="743576" y="1638300"/>
            <a:ext cx="10711543" cy="1281425"/>
          </a:xfrm>
        </p:spPr>
        <p:txBody>
          <a:bodyPr/>
          <a:lstStyle/>
          <a:p>
            <a:pPr marL="342900" indent="-342900">
              <a:buClr>
                <a:srgbClr val="004A78"/>
              </a:buClr>
              <a:buFont typeface="Arial" charset="0"/>
              <a:buChar char="•"/>
            </a:pPr>
            <a:r>
              <a:rPr lang="en-US" sz="2400" dirty="0">
                <a:solidFill>
                  <a:srgbClr val="004A78"/>
                </a:solidFill>
              </a:rPr>
              <a:t>For ExTone Company, the unadjusted balance of the allowance account is a credit balance of $3,250. The amount to be added to this balance is therefore $23,240 ($26,490 − $3,250). The adjusting entry is as follows:</a:t>
            </a:r>
          </a:p>
          <a:p>
            <a:endParaRPr lang="en-US" dirty="0"/>
          </a:p>
        </p:txBody>
      </p:sp>
      <p:pic>
        <p:nvPicPr>
          <p:cNvPr id="4" name="Picture Placeholder 3" descr="Analysis of Receivables Method &#10;&#10;An adjusting journal entry is shown in a journal form. The date indicated is December 31, 2 0 Y 8. Bad Debt Expense is debited with 23,240 shown in the Debit column. Allowance for Doubtful Accounts is credited with 23,240 shown in the Credit column. A journal explanation is given below the journal entry: Uncollectible accounts estimate ($26,490 minus $3,250).">
            <a:extLst>
              <a:ext uri="{FF2B5EF4-FFF2-40B4-BE49-F238E27FC236}">
                <a16:creationId xmlns:a16="http://schemas.microsoft.com/office/drawing/2014/main" id="{DB17E637-036A-4A2B-88FD-5BA0F1816497}"/>
              </a:ext>
            </a:extLst>
          </p:cNvPr>
          <p:cNvPicPr>
            <a:picLocks noGrp="1" noChangeAspect="1"/>
          </p:cNvPicPr>
          <p:nvPr>
            <p:ph type="pic" sz="quarter" idx="18"/>
          </p:nvPr>
        </p:nvPicPr>
        <p:blipFill rotWithShape="1">
          <a:blip r:embed="rId2"/>
          <a:srcRect l="-1052" r="-1052"/>
          <a:stretch/>
        </p:blipFill>
        <p:spPr>
          <a:xfrm>
            <a:off x="1417782" y="2919725"/>
            <a:ext cx="8769297" cy="1705578"/>
          </a:xfrm>
          <a:prstGeom prst="rect">
            <a:avLst/>
          </a:prstGeom>
        </p:spPr>
      </p:pic>
    </p:spTree>
    <p:extLst>
      <p:ext uri="{BB962C8B-B14F-4D97-AF65-F5344CB8AC3E}">
        <p14:creationId xmlns:p14="http://schemas.microsoft.com/office/powerpoint/2010/main" val="37248654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Classification of Receivables</a:t>
            </a:r>
          </a:p>
        </p:txBody>
      </p:sp>
      <p:sp>
        <p:nvSpPr>
          <p:cNvPr id="2" name="Text Placeholder 1"/>
          <p:cNvSpPr>
            <a:spLocks noGrp="1"/>
          </p:cNvSpPr>
          <p:nvPr>
            <p:ph type="body" sz="quarter" idx="17"/>
          </p:nvPr>
        </p:nvSpPr>
        <p:spPr/>
        <p:txBody>
          <a:bodyPr/>
          <a:lstStyle/>
          <a:p>
            <a:r>
              <a:rPr lang="en-US" dirty="0"/>
              <a:t>The term </a:t>
            </a:r>
            <a:r>
              <a:rPr lang="en-US" b="1" dirty="0"/>
              <a:t>receivables</a:t>
            </a:r>
            <a:r>
              <a:rPr lang="en-US" dirty="0"/>
              <a:t> includes all money claims against other entities, including people, companies, and other organizations. </a:t>
            </a:r>
          </a:p>
          <a:p>
            <a:r>
              <a:rPr lang="en-US" dirty="0"/>
              <a:t>The receivables that result from sales on account are normally accounts receivable or notes receivable.</a:t>
            </a:r>
          </a:p>
          <a:p>
            <a:r>
              <a:rPr lang="en-US" dirty="0"/>
              <a:t>Notes and accounts receivable that result from sales transactions are sometimes called trade receivables. </a:t>
            </a:r>
          </a:p>
          <a:p>
            <a:endParaRPr lang="en-US" dirty="0"/>
          </a:p>
        </p:txBody>
      </p:sp>
    </p:spTree>
    <p:extLst>
      <p:ext uri="{BB962C8B-B14F-4D97-AF65-F5344CB8AC3E}">
        <p14:creationId xmlns:p14="http://schemas.microsoft.com/office/powerpoint/2010/main" val="418614004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62545A7-7C84-410D-A7F7-5ECFB45F0616}"/>
              </a:ext>
            </a:extLst>
          </p:cNvPr>
          <p:cNvSpPr>
            <a:spLocks noGrp="1"/>
          </p:cNvSpPr>
          <p:nvPr>
            <p:ph type="title"/>
          </p:nvPr>
        </p:nvSpPr>
        <p:spPr/>
        <p:txBody>
          <a:bodyPr/>
          <a:lstStyle/>
          <a:p>
            <a:r>
              <a:rPr lang="en-US" dirty="0"/>
              <a:t>Analysis of Receivables Method </a:t>
            </a:r>
            <a:r>
              <a:rPr lang="en-US" sz="2000" dirty="0"/>
              <a:t>(5 of 5)</a:t>
            </a:r>
            <a:endParaRPr lang="en-US" dirty="0"/>
          </a:p>
        </p:txBody>
      </p:sp>
      <p:sp>
        <p:nvSpPr>
          <p:cNvPr id="8" name="Text Placeholder 7">
            <a:extLst>
              <a:ext uri="{FF2B5EF4-FFF2-40B4-BE49-F238E27FC236}">
                <a16:creationId xmlns:a16="http://schemas.microsoft.com/office/drawing/2014/main" id="{FEC1B3FD-3B72-4CC5-B55C-0449F09BD7D1}"/>
              </a:ext>
            </a:extLst>
          </p:cNvPr>
          <p:cNvSpPr>
            <a:spLocks noGrp="1"/>
          </p:cNvSpPr>
          <p:nvPr>
            <p:ph type="body" sz="quarter" idx="17"/>
          </p:nvPr>
        </p:nvSpPr>
        <p:spPr/>
        <p:txBody>
          <a:bodyPr/>
          <a:lstStyle/>
          <a:p>
            <a:pPr marL="342900" indent="-342900">
              <a:buClr>
                <a:srgbClr val="004A78"/>
              </a:buClr>
              <a:buFont typeface="Arial" charset="0"/>
              <a:buChar char="•"/>
            </a:pPr>
            <a:r>
              <a:rPr lang="en-US" sz="2400" dirty="0">
                <a:solidFill>
                  <a:srgbClr val="004A78"/>
                </a:solidFill>
              </a:rPr>
              <a:t>After the adjusting entry is posted to the ledger, Bad Debt Expense will have an adjusted balance of $23,240, and Allowance for Doubtful Accounts will have a balance of $26,490.</a:t>
            </a:r>
          </a:p>
          <a:p>
            <a:endParaRPr lang="en-US" dirty="0"/>
          </a:p>
        </p:txBody>
      </p:sp>
      <p:pic>
        <p:nvPicPr>
          <p:cNvPr id="3" name="Picture Placeholder 2" descr="Analysis of receivables method – T account&#10;&#10;A T account for Bad Debt Expense is shown. In the Debit column of the T account, a December 31, 2 0 Y 8 Adjusting entry of 23,240 is shown. A single rule appears below 23,240. On the next line, in the Debit column, a December 31 Adjusted balance of 23,240 is shown. A double rule appears below 23,240. &#10;&#10;Directly below the T account for Bad Debt Expense, a T account for Allowance for Doubtful Accounts is shown. In the Credit column of the T account, a December 31, 2 0 Y 8 Unadjusted balance of 3,250 is shown. Below this, a December 31 Adjusting entry of 23,240 is shown. A single rule appears below 23,240. On the next line, a December 31 Adjusted balance of 26,490 is shown. A double rule appears below 26,490. &#10;&#10;A small arrow pointing to the December 31 Adjusting entry of 23,240 in the Credit column of the Allowance for Doubtful Accounts T account and another small arrow pointing to the December 31 Adjusting entry of 23,240 in the Debit column of the Bad Debt Expense T account are connected by a line to indicate that the amount of the adjusting entry is the amount that will yield an adjusted balance for Allowance for Doubtful Accounts equal to that estimated by the aging of receivables schedule and that this amount is debited to Bad Debt Expense. &#10;">
            <a:extLst>
              <a:ext uri="{FF2B5EF4-FFF2-40B4-BE49-F238E27FC236}">
                <a16:creationId xmlns:a16="http://schemas.microsoft.com/office/drawing/2014/main" id="{F2B985D0-1510-404B-90F0-1E75C7EA9709}"/>
              </a:ext>
            </a:extLst>
          </p:cNvPr>
          <p:cNvPicPr>
            <a:picLocks noGrp="1" noChangeAspect="1"/>
          </p:cNvPicPr>
          <p:nvPr>
            <p:ph type="pic" sz="quarter" idx="18"/>
          </p:nvPr>
        </p:nvPicPr>
        <p:blipFill rotWithShape="1">
          <a:blip r:embed="rId2"/>
          <a:srcRect l="-2210" r="-2210"/>
          <a:stretch/>
        </p:blipFill>
        <p:spPr>
          <a:xfrm>
            <a:off x="1868488" y="2663825"/>
            <a:ext cx="8732837" cy="2259013"/>
          </a:xfrm>
          <a:prstGeom prst="rect">
            <a:avLst/>
          </a:prstGeom>
        </p:spPr>
      </p:pic>
      <p:sp>
        <p:nvSpPr>
          <p:cNvPr id="9" name="Content Placeholder 8">
            <a:extLst>
              <a:ext uri="{FF2B5EF4-FFF2-40B4-BE49-F238E27FC236}">
                <a16:creationId xmlns:a16="http://schemas.microsoft.com/office/drawing/2014/main" id="{7CDAE5F9-DD0B-4EB9-9D7B-492246C6579C}"/>
              </a:ext>
            </a:extLst>
          </p:cNvPr>
          <p:cNvSpPr>
            <a:spLocks noGrp="1"/>
          </p:cNvSpPr>
          <p:nvPr>
            <p:ph type="body" sz="quarter" idx="19"/>
          </p:nvPr>
        </p:nvSpPr>
        <p:spPr>
          <a:xfrm>
            <a:off x="743572" y="5067945"/>
            <a:ext cx="10711543" cy="1154025"/>
          </a:xfrm>
        </p:spPr>
        <p:txBody>
          <a:bodyPr>
            <a:normAutofit/>
          </a:bodyPr>
          <a:lstStyle/>
          <a:p>
            <a:pPr marL="342900" indent="-342900">
              <a:buClr>
                <a:srgbClr val="004A78"/>
              </a:buClr>
              <a:buFont typeface="Arial" charset="0"/>
              <a:buChar char="•"/>
            </a:pPr>
            <a:r>
              <a:rPr lang="en-US" sz="2400" dirty="0">
                <a:solidFill>
                  <a:srgbClr val="004A78"/>
                </a:solidFill>
              </a:rPr>
              <a:t>The amount of the adjusting entry is the amount that will yield an adjusted balance for Allowance for Doubtful Accounts equal to that estimated by the aging schedule.</a:t>
            </a:r>
          </a:p>
          <a:p>
            <a:endParaRPr lang="en-US" dirty="0"/>
          </a:p>
        </p:txBody>
      </p:sp>
    </p:spTree>
    <p:extLst>
      <p:ext uri="{BB962C8B-B14F-4D97-AF65-F5344CB8AC3E}">
        <p14:creationId xmlns:p14="http://schemas.microsoft.com/office/powerpoint/2010/main" val="135469519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BBED3-0F14-4BAE-A4B2-D77A934D5F3A}"/>
              </a:ext>
            </a:extLst>
          </p:cNvPr>
          <p:cNvSpPr>
            <a:spLocks noGrp="1"/>
          </p:cNvSpPr>
          <p:nvPr>
            <p:ph type="title"/>
          </p:nvPr>
        </p:nvSpPr>
        <p:spPr/>
        <p:txBody>
          <a:bodyPr/>
          <a:lstStyle/>
          <a:p>
            <a:r>
              <a:rPr lang="en-US" sz="3200" dirty="0"/>
              <a:t>Example Exercise: Analysis of Receivables Method </a:t>
            </a:r>
            <a:br>
              <a:rPr lang="en-US" sz="3200" dirty="0"/>
            </a:br>
            <a:r>
              <a:rPr lang="en-US" sz="2000" dirty="0"/>
              <a:t>(1 of 2)</a:t>
            </a:r>
          </a:p>
        </p:txBody>
      </p:sp>
      <p:sp>
        <p:nvSpPr>
          <p:cNvPr id="3" name="Text Placeholder 2">
            <a:extLst>
              <a:ext uri="{FF2B5EF4-FFF2-40B4-BE49-F238E27FC236}">
                <a16:creationId xmlns:a16="http://schemas.microsoft.com/office/drawing/2014/main" id="{270EF2B1-210C-4026-A024-6286D920975D}"/>
              </a:ext>
            </a:extLst>
          </p:cNvPr>
          <p:cNvSpPr>
            <a:spLocks noGrp="1"/>
          </p:cNvSpPr>
          <p:nvPr>
            <p:ph type="body" sz="quarter" idx="17"/>
          </p:nvPr>
        </p:nvSpPr>
        <p:spPr/>
        <p:txBody>
          <a:bodyPr/>
          <a:lstStyle/>
          <a:p>
            <a:r>
              <a:rPr lang="en-US" dirty="0"/>
              <a:t>At the end of the current year, Accounts Receivable has a balance of $800,000, Allowance for Doubtful Accounts has a credit balance of $7,500, and sales for the year total $3,500,000. Using the aging method, the balance of Allowance for Doubtful Accounts is estimated as $30,000.</a:t>
            </a:r>
          </a:p>
          <a:p>
            <a:r>
              <a:rPr lang="en-US" dirty="0"/>
              <a:t>Determine (a) the amount of the adjusting entry for uncollectible accounts; (b) the adjusted balances of Accounts Receivable, Allowance for Doubtful Accounts, and Bad Debt Expense; and (c) the net realizable value of accounts receivable.</a:t>
            </a:r>
          </a:p>
          <a:p>
            <a:endParaRPr lang="en-US" dirty="0"/>
          </a:p>
        </p:txBody>
      </p:sp>
    </p:spTree>
    <p:extLst>
      <p:ext uri="{BB962C8B-B14F-4D97-AF65-F5344CB8AC3E}">
        <p14:creationId xmlns:p14="http://schemas.microsoft.com/office/powerpoint/2010/main" val="339132813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E4B8386-1F0C-4828-A741-17B226E1541A}"/>
              </a:ext>
            </a:extLst>
          </p:cNvPr>
          <p:cNvSpPr>
            <a:spLocks noGrp="1"/>
          </p:cNvSpPr>
          <p:nvPr>
            <p:ph type="title"/>
          </p:nvPr>
        </p:nvSpPr>
        <p:spPr/>
        <p:txBody>
          <a:bodyPr/>
          <a:lstStyle/>
          <a:p>
            <a:r>
              <a:rPr lang="en-US" sz="3200" dirty="0"/>
              <a:t>Example Exercise: Analysis of Receivables Method </a:t>
            </a:r>
            <a:br>
              <a:rPr lang="en-US" dirty="0"/>
            </a:br>
            <a:r>
              <a:rPr lang="en-US" sz="2000" dirty="0"/>
              <a:t>(2 of 2)</a:t>
            </a:r>
          </a:p>
        </p:txBody>
      </p:sp>
      <p:pic>
        <p:nvPicPr>
          <p:cNvPr id="3" name="Picture Placeholder 2" descr="Example Exercise Solution – Analysis of Receivables Methods&#10;&#10;The solution to Exercise a. is given as follows: The amount and supporting calculation for the adjusting entry for uncollectible accounts is given as follows: $22,500 ($30,000 – $7,500).&#10;&#10;The solution to Exercise b. is given as follows: A table showing the adjusted balances of Accounts Receivable, Allowance for Doubtful Accounts, and Bad Debt Expense is shown. The following adjusted balances are shown: Accounts Receivable, $800,000; Allowance for Doubtful Accounts, 30,000; and Bad Debt Expense, 22,500. &#10;&#10;The solution to Exercise c. is given as follows: The amount and supporting calculation for net realizable value of accounts receivable is given as follows: $770,000 ($800,000 – $30,000).">
            <a:extLst>
              <a:ext uri="{FF2B5EF4-FFF2-40B4-BE49-F238E27FC236}">
                <a16:creationId xmlns:a16="http://schemas.microsoft.com/office/drawing/2014/main" id="{750E6697-263A-43E4-A6BB-8A1EE0538BF1}"/>
              </a:ext>
            </a:extLst>
          </p:cNvPr>
          <p:cNvPicPr>
            <a:picLocks noGrp="1" noChangeAspect="1"/>
          </p:cNvPicPr>
          <p:nvPr>
            <p:ph type="pic" sz="quarter" idx="10"/>
          </p:nvPr>
        </p:nvPicPr>
        <p:blipFill rotWithShape="1">
          <a:blip r:embed="rId2"/>
          <a:srcRect t="-1936" b="-3709"/>
          <a:stretch/>
        </p:blipFill>
        <p:spPr>
          <a:xfrm>
            <a:off x="838200" y="1998524"/>
            <a:ext cx="10515600" cy="2177142"/>
          </a:xfrm>
        </p:spPr>
      </p:pic>
    </p:spTree>
    <p:extLst>
      <p:ext uri="{BB962C8B-B14F-4D97-AF65-F5344CB8AC3E}">
        <p14:creationId xmlns:p14="http://schemas.microsoft.com/office/powerpoint/2010/main" val="115310545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18C2D9F-C7FB-447C-B577-C60900D473CA}"/>
              </a:ext>
            </a:extLst>
          </p:cNvPr>
          <p:cNvSpPr>
            <a:spLocks noGrp="1"/>
          </p:cNvSpPr>
          <p:nvPr>
            <p:ph type="title"/>
          </p:nvPr>
        </p:nvSpPr>
        <p:spPr/>
        <p:txBody>
          <a:bodyPr/>
          <a:lstStyle/>
          <a:p>
            <a:r>
              <a:rPr lang="en-US" dirty="0"/>
              <a:t>Difference Between Estimation Methods</a:t>
            </a:r>
          </a:p>
        </p:txBody>
      </p:sp>
      <p:pic>
        <p:nvPicPr>
          <p:cNvPr id="5" name="Picture Placeholder 4" descr="A comparison of the percent of sales method and the analysis of receivables method is shown. The chart is divided into two sections.&#10;&#10;In the first section, PERCENT OF SALES METHOD is shown in bold uppercase letters. Below this heading, a T account for Bad Debt Expense is shown. In the Debit column of the T account, a December 31 Adjusting entry of 22,500 is shown and is highlighted in yellow. &#10;&#10;To the right of the T account for Bad Debt Expense, a T account for Allowance for Doubtful Accounts is shown. In the Credit column of the T account, a December 31 Unadjusted balance of 3,250 is shown. Below this, a December 31 Adjusting entry of 22,500 is shown and is highlighted in yellow. A single rule appears below 22,500. On the next line, a December 31 Adjusted balance of 25,750 is shown. A double rule appears below 25,750. &#10;&#10;Above the Bad Debt Expense T account, the following note appears in bold purple type: Estimate emphasizes income statement (Bad Debt Expense adjustment). A small black arrow running from the highlighted December 31 Adjusting entry of 22,500 in the Debit column of the Bad Debt Expense T account points to the highlighted December 31 Adjusting entry of 22,500 in the Credit column of the Allowance for Doubtful Accounts T account. Below the Allowance for Doubtful Accounts T account, the following note appears: Allowance for Doubtful Accounts balance derived from Bad Debts Expense estimate.&#10;&#10;In the second section, below the T accounts for the percent of sales method, the information for the analysis of receivables method is shown. ANALYSIS OF RECEIVABLES METHOD is shown in bold uppercase letters. Below this heading, a T account for Bad Debt Expense is shown. In the Debit column of the T account, a December 31 Adjusting entry of 23,240 is shown and is highlighted in light green. &#10;&#10;To the right of the T account for Bad Debt Expense, a T account for Allowance for Doubtful Accounts is shown. In the Credit column of the T account, a December 31 Unadjusted balance of 3,250 is shown. Below this, a December 31 Adjusting entry of 23,240 is shown and is highlighted in light green. A single rule appears below 23,240. On the next line, a December 31 Adjusted balance of 26,490 is shown. A double rule appears below 26,490. &#10;&#10;Above the Allowance for Doubtful Accounts T account, the following note appears in bold purple type: Estimate emphasizes balance sheet (Allowance for Doubtful Accounts balance). A black arrow running from the highlighted December 31 Adjusting entry of 23,240 in the Credit column of the Allowance for Doubtful Accounts T account points to the highlighted December 31 Adjusting entry of 23,240 in the Debit column of the Bad Debt Expense T account. Below the Bad Debt Expense T account, the following note appears: Bad Debt Expense adjustment (balance) derived from Allowance for Doubtful Accounts estimate." title="Difference Between Estimation Methods">
            <a:extLst>
              <a:ext uri="{FF2B5EF4-FFF2-40B4-BE49-F238E27FC236}">
                <a16:creationId xmlns:a16="http://schemas.microsoft.com/office/drawing/2014/main" id="{7B6EFF54-7866-400F-BDF4-185986BE3158}"/>
              </a:ext>
            </a:extLst>
          </p:cNvPr>
          <p:cNvPicPr>
            <a:picLocks noGrp="1" noChangeAspect="1"/>
          </p:cNvPicPr>
          <p:nvPr>
            <p:ph type="pic" sz="quarter" idx="10"/>
          </p:nvPr>
        </p:nvPicPr>
        <p:blipFill rotWithShape="1">
          <a:blip r:embed="rId2" cstate="email">
            <a:extLst>
              <a:ext uri="{28A0092B-C50C-407E-A947-70E740481C1C}">
                <a14:useLocalDpi xmlns:a14="http://schemas.microsoft.com/office/drawing/2010/main"/>
              </a:ext>
            </a:extLst>
          </a:blip>
          <a:srcRect l="-352" r="-435"/>
          <a:stretch/>
        </p:blipFill>
        <p:spPr>
          <a:xfrm>
            <a:off x="2377440" y="1579563"/>
            <a:ext cx="7443216" cy="4322762"/>
          </a:xfrm>
          <a:prstGeom prst="rect">
            <a:avLst/>
          </a:prstGeom>
        </p:spPr>
      </p:pic>
    </p:spTree>
    <p:extLst>
      <p:ext uri="{BB962C8B-B14F-4D97-AF65-F5344CB8AC3E}">
        <p14:creationId xmlns:p14="http://schemas.microsoft.com/office/powerpoint/2010/main" val="18282074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6821F97-7D63-464E-AE9B-9FA3BF750F69}"/>
              </a:ext>
            </a:extLst>
          </p:cNvPr>
          <p:cNvSpPr>
            <a:spLocks noGrp="1"/>
          </p:cNvSpPr>
          <p:nvPr>
            <p:ph type="title"/>
          </p:nvPr>
        </p:nvSpPr>
        <p:spPr/>
        <p:txBody>
          <a:bodyPr/>
          <a:lstStyle/>
          <a:p>
            <a:r>
              <a:rPr lang="en-US" sz="3000" dirty="0"/>
              <a:t>Comparing Direct Write-Off and Allowance Methods </a:t>
            </a:r>
            <a:r>
              <a:rPr lang="en-US" sz="2000" dirty="0"/>
              <a:t>(1 of 2)</a:t>
            </a:r>
          </a:p>
        </p:txBody>
      </p:sp>
      <p:sp>
        <p:nvSpPr>
          <p:cNvPr id="6" name="Text Placeholder 5">
            <a:extLst>
              <a:ext uri="{FF2B5EF4-FFF2-40B4-BE49-F238E27FC236}">
                <a16:creationId xmlns:a16="http://schemas.microsoft.com/office/drawing/2014/main" id="{F1F31B64-29E2-4323-B95E-423C18E162F4}"/>
              </a:ext>
            </a:extLst>
          </p:cNvPr>
          <p:cNvSpPr>
            <a:spLocks noGrp="1"/>
          </p:cNvSpPr>
          <p:nvPr>
            <p:ph type="body" sz="quarter" idx="17"/>
          </p:nvPr>
        </p:nvSpPr>
        <p:spPr>
          <a:xfrm>
            <a:off x="743576" y="1638300"/>
            <a:ext cx="10711543" cy="879817"/>
          </a:xfrm>
        </p:spPr>
        <p:txBody>
          <a:bodyPr/>
          <a:lstStyle/>
          <a:p>
            <a:pPr marL="342900" indent="-342900">
              <a:buClr>
                <a:srgbClr val="004A78"/>
              </a:buClr>
              <a:buFont typeface="Arial" charset="0"/>
              <a:buChar char="•"/>
            </a:pPr>
            <a:r>
              <a:rPr lang="en-US" sz="2400" dirty="0">
                <a:solidFill>
                  <a:srgbClr val="004A78"/>
                </a:solidFill>
              </a:rPr>
              <a:t>The following transactions are taken from the records of Hobbs Company for the year ending  December 31:</a:t>
            </a:r>
          </a:p>
          <a:p>
            <a:endParaRPr lang="en-US" dirty="0"/>
          </a:p>
        </p:txBody>
      </p:sp>
      <p:pic>
        <p:nvPicPr>
          <p:cNvPr id="5" name="Picture Placeholder 4" descr="Comparing Direct Write-Off and Allowance Methods&#10;&#10;A table listing transactions taken from the records of Hobbs Company for the year ending December 31 is shown.&#10;&#10;In the first entry, March 1 is the date indicated. The transaction is as follows: Wrote off account of C. York, $3,650.&#10;&#10;In the second entry, April 12 is the date indicated. The transaction is as follows: Received $2,250 as partial payment on the $5,500 account of Cary Bradshaw. Wrote off the remaining balance as uncollectible.&#10;&#10;In the third entry, June 22 is the date indicated. The transaction is as follows: Received the $3,650 from C. York, which had been written off on March 1. Reinstated the account and recorded the cash receipt.&#10;&#10;In the fourth entry, September 7 is the date indicated. The transaction is as follows: Wrote off the following accounts as uncollectible (record as one journal entry): Jason Bigg, $1,100; Steve Bradey, 2,220; Samantha Neely, 775; Stanford Noonan, $1,360; Aiden Wyman, 990&#10;&#10;In the fifth entry, December 31 is the date indicated. The transaction is as follows: Hobbs Company uses the percent of credit sales method of estimated uncollectible expenses. Based on past history and industry averages, 1.25% of credit sales are expected to be uncollectible. Hobbs recorded $3,400,000 of credit sales during the year.">
            <a:extLst>
              <a:ext uri="{FF2B5EF4-FFF2-40B4-BE49-F238E27FC236}">
                <a16:creationId xmlns:a16="http://schemas.microsoft.com/office/drawing/2014/main" id="{7AB83C48-863C-43C2-A0AF-4E235998633B}"/>
              </a:ext>
            </a:extLst>
          </p:cNvPr>
          <p:cNvPicPr>
            <a:picLocks noGrp="1" noChangeAspect="1"/>
          </p:cNvPicPr>
          <p:nvPr>
            <p:ph type="pic" sz="quarter" idx="18"/>
          </p:nvPr>
        </p:nvPicPr>
        <p:blipFill rotWithShape="1">
          <a:blip r:embed="rId2"/>
          <a:srcRect l="-555" r="-855"/>
          <a:stretch/>
        </p:blipFill>
        <p:spPr>
          <a:xfrm>
            <a:off x="1731541" y="2497541"/>
            <a:ext cx="8661862" cy="3252932"/>
          </a:xfrm>
          <a:prstGeom prst="rect">
            <a:avLst/>
          </a:prstGeom>
        </p:spPr>
      </p:pic>
    </p:spTree>
    <p:extLst>
      <p:ext uri="{BB962C8B-B14F-4D97-AF65-F5344CB8AC3E}">
        <p14:creationId xmlns:p14="http://schemas.microsoft.com/office/powerpoint/2010/main" val="400832784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E01C0AE-12F3-4504-8FEC-C63CBCC0DB1C}"/>
              </a:ext>
            </a:extLst>
          </p:cNvPr>
          <p:cNvSpPr>
            <a:spLocks noGrp="1"/>
          </p:cNvSpPr>
          <p:nvPr>
            <p:ph type="title"/>
          </p:nvPr>
        </p:nvSpPr>
        <p:spPr>
          <a:xfrm>
            <a:off x="838200" y="365126"/>
            <a:ext cx="10515600" cy="557292"/>
          </a:xfrm>
        </p:spPr>
        <p:txBody>
          <a:bodyPr/>
          <a:lstStyle/>
          <a:p>
            <a:r>
              <a:rPr lang="en-US" sz="3000" dirty="0"/>
              <a:t>Comparing Direct Write-Off and Allowance Methods </a:t>
            </a:r>
            <a:r>
              <a:rPr lang="en-US" sz="2000" dirty="0"/>
              <a:t>(2 of 2)</a:t>
            </a:r>
          </a:p>
        </p:txBody>
      </p:sp>
      <p:pic>
        <p:nvPicPr>
          <p:cNvPr id="3" name="Picture Placeholder 2" descr="Exhibit 4: Comparing Direct Write-Off and Allowance Methods&#10;&#10;A comparison of journal entries for Hobbs Company using the direct write-off method and the allowance method is shown. The journal entries using the direct write-off method are shown on the left, and the journal entries using the allowance method are shown on the right. The entries are for the year 2 0 Y 5.&#10;&#10;In the first entry, March 1 is the date indicated. Using the direct write-off method, Bad Debt Expense is debited with 3,650 shown in the Debit column. Accounts Receivable—C. York is credited with 3,650 shown in the Credit column. Using the allowance method, Allowance for Doubtful Accounts is debited with 3,650 shown in the Debit column. Accounts Receivable—C. York is credited with 3,650 shown in the Credit column.&#10;&#10;In the second entry, April 12 is the date indicated. Using the direct write-off method, Cash is debited with 2,250 shown in the Debit column. Bad Debt Expense is debited with 3,250 shown in the Debit column. Accounts Receivable—Cary Bradshaw is credited with 5,500 shown in the Credit column. Using the allowance method, Cash is debited with 2,250 shown in the Debit column. Allowance for Doubtful Accounts is debited with 3,250 shown in the Debit column. Accounts Receivable—Cary Bradshaw is credited with 5,500 shown in the Credit column.&#10;&#10;In the third and fourth entries, June 22 is the date indicated. Using the direct write-off method, Accounts Receivable—C. York is debited with 3,650 shown in the Debit column. Bad Debt Expense is credited with 3,650 shown in the Credit column. Cash is debited with 3,650 shown in the Debit column. Accounts Receivable—C. York is credited with 3,650 shown in the Credit column. Using the allowance method, Accounts Receivable—C. York is debited with 3,650 shown in the Debit column. Allowance for Doubtful Accounts is credited with 3,650 shown in the Credit column. Cash is debited with 3,650 shown in the Debit column. Accounts Receivable—C. York is credited with 3,650 shown in the Credit column.&#10;&#10;In the fifth entry, September 7 is the date indicated. Using the direct write-off method, Bad Debt Expense is debited with 6,445 shown in the Debit column. Accounts Receivable—Jason Bigg is credited with 1,100 shown in the Credit column. Accounts Receivable—Steve Bradey is credited with 2,220 shown in the Credit column. Accounts Receivable—Samantha Neeley is credited with 775 shown in the Credit column. Accounts Receivable—Stanford Noonan is credited with 1,360 shown in the Credit column. Accounts Receivable—Aiden Wyman is credited with 990 shown in the Credit column. Using the allowance method, Allowance for Doubtful Accounts is debited with 6,445 shown in the Debit column. Accounts Receivable—Jason Bigg is credited with 1,100 shown in the Credit column. Accounts Receivable—Steve Bradey is credited with 2,220 shown in the Credit column. Accounts Receivable—Samantha Neeley is credited with 775 shown in the Credit column. Accounts Receivable—Stanford Noonan is credited with 1,360 shown in the Credit column. Accounts Receivable—Aiden Wyman is credited with 990 shown in the Credit column.&#10;&#10;In the sixth entry, December 31 is the date indicated. Using the direct write-off method, No Entry is shown. Using the allowance method, Bad Debt Expense is debited with 42,500 shown in the Debit column. Allowance for Doubtful Accounts is credited with 42,500 shown in the Credit column. A journal explanation and supporting calculation are given below the journal entry: Uncollectible accounts estimate ($3,400,000 times 1.25% = $42,500).&#10;">
            <a:extLst>
              <a:ext uri="{FF2B5EF4-FFF2-40B4-BE49-F238E27FC236}">
                <a16:creationId xmlns:a16="http://schemas.microsoft.com/office/drawing/2014/main" id="{002B98E3-87F7-4DB1-ADDA-5D2E5F089D10}"/>
              </a:ext>
            </a:extLst>
          </p:cNvPr>
          <p:cNvPicPr>
            <a:picLocks noGrp="1" noChangeAspect="1"/>
          </p:cNvPicPr>
          <p:nvPr>
            <p:ph type="pic" sz="quarter" idx="10"/>
          </p:nvPr>
        </p:nvPicPr>
        <p:blipFill rotWithShape="1">
          <a:blip r:embed="rId2"/>
          <a:srcRect l="-1010" r="-535"/>
          <a:stretch/>
        </p:blipFill>
        <p:spPr>
          <a:xfrm>
            <a:off x="2380643" y="1020128"/>
            <a:ext cx="7776750" cy="5149024"/>
          </a:xfrm>
          <a:prstGeom prst="rect">
            <a:avLst/>
          </a:prstGeom>
        </p:spPr>
      </p:pic>
    </p:spTree>
    <p:extLst>
      <p:ext uri="{BB962C8B-B14F-4D97-AF65-F5344CB8AC3E}">
        <p14:creationId xmlns:p14="http://schemas.microsoft.com/office/powerpoint/2010/main" val="277337065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AB9538-EF80-4817-93BA-1A0D19AC0497}"/>
              </a:ext>
            </a:extLst>
          </p:cNvPr>
          <p:cNvSpPr>
            <a:spLocks noGrp="1"/>
          </p:cNvSpPr>
          <p:nvPr>
            <p:ph type="title"/>
          </p:nvPr>
        </p:nvSpPr>
        <p:spPr/>
        <p:txBody>
          <a:bodyPr/>
          <a:lstStyle/>
          <a:p>
            <a:r>
              <a:rPr lang="en-US" dirty="0"/>
              <a:t>Direct Write-Off and Allowance Methods</a:t>
            </a:r>
          </a:p>
        </p:txBody>
      </p:sp>
      <p:pic>
        <p:nvPicPr>
          <p:cNvPr id="4" name="Picture Placeholder 3" descr="Direct Write-Off and Allowance Methods&#10;&#10;A table summarizing the primary differences between the direct write-off and allowance methods is shown. The table has three columns and two column headings: Direct Write-Off Method and Allowance Method.&#10;&#10;The first entry is Bad debt expense is recorded. For the Direct write-off method: When the specific customer accounts are determined to be uncollectible. For the allowance method: Using estimate based on (1) a percent of sales or (2) an analysis of receivables.&#10;&#10;The second entry is Allowance account. For the direct write-off method: No allowance account is used. For the allowance method: The allowance account is used.&#10;&#10;The third entry is Primary users. For the direct write-off method: Small companies and companies with few receivables. For the allowance method: Large companies and those with a large amount of receivables.">
            <a:extLst>
              <a:ext uri="{FF2B5EF4-FFF2-40B4-BE49-F238E27FC236}">
                <a16:creationId xmlns:a16="http://schemas.microsoft.com/office/drawing/2014/main" id="{BDBAA8F9-3551-4AA0-B048-0E623C73EF96}"/>
              </a:ext>
            </a:extLst>
          </p:cNvPr>
          <p:cNvPicPr>
            <a:picLocks noGrp="1" noChangeAspect="1"/>
          </p:cNvPicPr>
          <p:nvPr>
            <p:ph type="pic" sz="quarter" idx="10"/>
          </p:nvPr>
        </p:nvPicPr>
        <p:blipFill rotWithShape="1">
          <a:blip r:embed="rId2"/>
          <a:srcRect t="-1949" b="-1239"/>
          <a:stretch/>
        </p:blipFill>
        <p:spPr>
          <a:xfrm>
            <a:off x="838200" y="1700782"/>
            <a:ext cx="10515600" cy="2962658"/>
          </a:xfrm>
          <a:prstGeom prst="rect">
            <a:avLst/>
          </a:prstGeom>
        </p:spPr>
      </p:pic>
    </p:spTree>
    <p:extLst>
      <p:ext uri="{BB962C8B-B14F-4D97-AF65-F5344CB8AC3E}">
        <p14:creationId xmlns:p14="http://schemas.microsoft.com/office/powerpoint/2010/main" val="165633512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3C7727-FFEF-4CB8-9373-ABCF8704B7BC}"/>
              </a:ext>
            </a:extLst>
          </p:cNvPr>
          <p:cNvSpPr>
            <a:spLocks noGrp="1"/>
          </p:cNvSpPr>
          <p:nvPr>
            <p:ph type="title"/>
          </p:nvPr>
        </p:nvSpPr>
        <p:spPr/>
        <p:txBody>
          <a:bodyPr/>
          <a:lstStyle/>
          <a:p>
            <a:r>
              <a:rPr lang="en-US" dirty="0"/>
              <a:t>Notes Receivable</a:t>
            </a:r>
          </a:p>
        </p:txBody>
      </p:sp>
      <p:sp>
        <p:nvSpPr>
          <p:cNvPr id="3" name="Text Placeholder 2">
            <a:extLst>
              <a:ext uri="{FF2B5EF4-FFF2-40B4-BE49-F238E27FC236}">
                <a16:creationId xmlns:a16="http://schemas.microsoft.com/office/drawing/2014/main" id="{4DF75BAD-1D7C-4FAA-9E12-7092C0270533}"/>
              </a:ext>
            </a:extLst>
          </p:cNvPr>
          <p:cNvSpPr>
            <a:spLocks noGrp="1"/>
          </p:cNvSpPr>
          <p:nvPr>
            <p:ph type="body" sz="quarter" idx="17"/>
          </p:nvPr>
        </p:nvSpPr>
        <p:spPr>
          <a:xfrm>
            <a:off x="743576" y="1638300"/>
            <a:ext cx="10711543" cy="2286586"/>
          </a:xfrm>
        </p:spPr>
        <p:txBody>
          <a:bodyPr/>
          <a:lstStyle/>
          <a:p>
            <a:pPr fontAlgn="auto">
              <a:defRPr/>
            </a:pPr>
            <a:r>
              <a:rPr lang="en-US" dirty="0"/>
              <a:t>A note receivable, or promissory note, is a written document containing a promise to pay the face amount, usually with interest, on demand or at a date in the future. </a:t>
            </a:r>
          </a:p>
          <a:p>
            <a:pPr fontAlgn="auto">
              <a:defRPr/>
            </a:pPr>
            <a:r>
              <a:rPr lang="en-US" dirty="0"/>
              <a:t>By signing a note, the debtor recognizes the debt and agrees to pay it according to its terms. Thus, a note is a stronger legal claim over an account receivable.</a:t>
            </a:r>
          </a:p>
          <a:p>
            <a:endParaRPr lang="en-US" dirty="0"/>
          </a:p>
        </p:txBody>
      </p:sp>
    </p:spTree>
    <p:extLst>
      <p:ext uri="{BB962C8B-B14F-4D97-AF65-F5344CB8AC3E}">
        <p14:creationId xmlns:p14="http://schemas.microsoft.com/office/powerpoint/2010/main" val="353836371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08C30BB-EFE8-4183-9B04-C080B0B99230}"/>
              </a:ext>
            </a:extLst>
          </p:cNvPr>
          <p:cNvSpPr>
            <a:spLocks noGrp="1"/>
          </p:cNvSpPr>
          <p:nvPr>
            <p:ph type="title"/>
          </p:nvPr>
        </p:nvSpPr>
        <p:spPr/>
        <p:txBody>
          <a:bodyPr/>
          <a:lstStyle/>
          <a:p>
            <a:r>
              <a:rPr lang="en-US" dirty="0"/>
              <a:t>Characteristics of Notes Receivable </a:t>
            </a:r>
            <a:r>
              <a:rPr lang="en-US" sz="2000" dirty="0"/>
              <a:t>(1 of 3)</a:t>
            </a:r>
            <a:endParaRPr lang="en-US" dirty="0"/>
          </a:p>
        </p:txBody>
      </p:sp>
      <p:sp>
        <p:nvSpPr>
          <p:cNvPr id="7" name="Text Placeholder 6">
            <a:extLst>
              <a:ext uri="{FF2B5EF4-FFF2-40B4-BE49-F238E27FC236}">
                <a16:creationId xmlns:a16="http://schemas.microsoft.com/office/drawing/2014/main" id="{51944AC0-92C4-4F69-BDAC-AFE8F7BF1EE1}"/>
              </a:ext>
            </a:extLst>
          </p:cNvPr>
          <p:cNvSpPr>
            <a:spLocks noGrp="1"/>
          </p:cNvSpPr>
          <p:nvPr>
            <p:ph type="body" sz="quarter" idx="17"/>
          </p:nvPr>
        </p:nvSpPr>
        <p:spPr/>
        <p:txBody>
          <a:bodyPr/>
          <a:lstStyle/>
          <a:p>
            <a:pPr marL="457200" indent="-457200">
              <a:buFont typeface="+mj-lt"/>
              <a:buAutoNum type="arabicPeriod"/>
            </a:pPr>
            <a:r>
              <a:rPr lang="en-US" dirty="0"/>
              <a:t>Maker is the party making the promise to pay</a:t>
            </a:r>
          </a:p>
          <a:p>
            <a:pPr marL="457200" indent="-457200">
              <a:buFont typeface="+mj-lt"/>
              <a:buAutoNum type="arabicPeriod"/>
            </a:pPr>
            <a:r>
              <a:rPr lang="en-US" dirty="0"/>
              <a:t>Payee is the party to whom the note is payable</a:t>
            </a:r>
          </a:p>
          <a:p>
            <a:pPr marL="457200" indent="-457200">
              <a:buFont typeface="+mj-lt"/>
              <a:buAutoNum type="arabicPeriod"/>
            </a:pPr>
            <a:r>
              <a:rPr lang="en-US" dirty="0"/>
              <a:t>Face amount is the amount for which the note is written on its face</a:t>
            </a:r>
          </a:p>
          <a:p>
            <a:pPr marL="457200" indent="-457200">
              <a:buFont typeface="+mj-lt"/>
              <a:buAutoNum type="arabicPeriod"/>
            </a:pPr>
            <a:r>
              <a:rPr lang="en-US" dirty="0"/>
              <a:t>Issuance date is the date a note is issued</a:t>
            </a:r>
          </a:p>
          <a:p>
            <a:pPr marL="457200" indent="-457200">
              <a:buFont typeface="+mj-lt"/>
              <a:buAutoNum type="arabicPeriod"/>
            </a:pPr>
            <a:r>
              <a:rPr lang="en-US" dirty="0"/>
              <a:t>Due date or maturity date is the date the note is to be paid</a:t>
            </a:r>
          </a:p>
          <a:p>
            <a:pPr marL="457200" indent="-457200">
              <a:buFont typeface="+mj-lt"/>
              <a:buAutoNum type="arabicPeriod"/>
            </a:pPr>
            <a:r>
              <a:rPr lang="en-US" dirty="0"/>
              <a:t>Term of a note is the amount of time between the issuance and due dates</a:t>
            </a:r>
          </a:p>
          <a:p>
            <a:pPr marL="457200" indent="-457200">
              <a:buFont typeface="+mj-lt"/>
              <a:buAutoNum type="arabicPeriod"/>
            </a:pPr>
            <a:r>
              <a:rPr lang="en-US" dirty="0"/>
              <a:t>Interest rate is the rate of interest that must be paid on the face amount for the term of the note</a:t>
            </a:r>
          </a:p>
          <a:p>
            <a:endParaRPr lang="en-US" dirty="0"/>
          </a:p>
        </p:txBody>
      </p:sp>
    </p:spTree>
    <p:extLst>
      <p:ext uri="{BB962C8B-B14F-4D97-AF65-F5344CB8AC3E}">
        <p14:creationId xmlns:p14="http://schemas.microsoft.com/office/powerpoint/2010/main" val="426920369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252D4A7-11D8-4595-9BBA-967748574E19}"/>
              </a:ext>
            </a:extLst>
          </p:cNvPr>
          <p:cNvSpPr>
            <a:spLocks noGrp="1"/>
          </p:cNvSpPr>
          <p:nvPr>
            <p:ph type="title"/>
          </p:nvPr>
        </p:nvSpPr>
        <p:spPr/>
        <p:txBody>
          <a:bodyPr/>
          <a:lstStyle/>
          <a:p>
            <a:r>
              <a:rPr lang="en-US" dirty="0"/>
              <a:t>Promissory Note</a:t>
            </a:r>
          </a:p>
        </p:txBody>
      </p:sp>
      <p:pic>
        <p:nvPicPr>
          <p:cNvPr id="7" name="Picture Placeholder 6" descr="Promissory Note&#10;&#10;AA promissory note is shown. The promissory note contains text that is preprinted and blank fields indicated by underlines for text that is either typewritten or handwritten in. &#10;&#10;In the top-left of the note, a field for a dollar amount is shown with a preprinted dollar sign to the left. An amount of 2,000.00 has been typed in the field. On the same line, in the top-right of the note, the following city and state is preprinted: Fresno, California. To the right of the preprinted location, a field for the month and day is shown, followed by the number 20, and then a field for the year. March 16 is typed in the month and day field, and Y 3 is typed in the year field. An arrow pointing downward is shown above the typewritten date of March 16. Above the arrow is the number 4 with a circle around it and the words Issuance Date below the circled 4.&#10;&#10;On the next line of the note, a field with the words Ninety days typed in is shown. To the right of the field are the preprinted words AFTER DATE followed by another field with the word We typed in followed by the preprinted words PROMISE TO PAY TO. The preprinted words are in uppercase letters. An arrow pointing downward is shown above the typewritten words Ninety days. Above the arrow is the number 6 with a circle around it and the word Term below the circled 6.&#10;&#10;On the next line, the preprinted words THE ORDER OF are shown, followed by a field with the words Pearland Company typed in. The preprinted words are in uppercase letters. An arrow pointing downward is shown above the typewritten words Pearland Company. Above the arrow is the number 2 with a circle around it and the word Payee below the circled 2.&#10;&#10;On the next line, a field with the words and numbers Two thousand 00/100 are typed in. To the right of the field is the preprinted word DOLLARS. Dashes fill the empty space between the amount typed in and the word DOLLARS. The preprinted word is in uppercase letters. Small arrows connected by a line point to the 2,000.00 typed in the field on the first line in the top-left corner of the note and the amount spelled out on this line. A callout line runs from the line connecting the arrows to the left of the note. To the left of the callout line is the number 3 with a circle around it and the words Face Amount below the circled 3.&#10;&#10;On the next line, the preprinted words VALUE RECEIVED WITH INTEREST AT are shown, followed by a field with 10% typed in. The preprinted words are in uppercase letters. An arrow pointing to 10% extends from the far right edge of the note. To the right of the arrow are the words Interest Rate above a number 7 with a circle around it.&#10;&#10;In the bottom-left of the note, the abbreviation NO. is preprinted, followed by a field for a number. The number 14 is typed in the field. To the right of the field is the preprinted word DUE, followed by a field for the date. June 14, 2 0 Y 3 is typed in the date field. The preprinted words NO. and DUE are in uppercase letters. An arrow pointing upward is shown below the typewritten date. Below the arrow are the words Due Date above a number 5 with a circle around it.&#10;&#10;In the bottom-right of the note, a signature line field is shown. The signature of H.B. Lane is handwritten in the field. Below the field are the preprinted words: TREASURER, SELIG COMPANY. The preprinted word TREASURER is in uppercase letters. The preprinted words SELIG COMPANY are in uppercase italic letters. An arrow pointing upward is shown below the preprinted words TREASURER, SELIG COMPANY. Below the arrow is the word Maker above a number 1 with a circle around it.&#10;">
            <a:extLst>
              <a:ext uri="{FF2B5EF4-FFF2-40B4-BE49-F238E27FC236}">
                <a16:creationId xmlns:a16="http://schemas.microsoft.com/office/drawing/2014/main" id="{1D14302F-D27F-4676-B6C2-8D2377881F84}"/>
              </a:ext>
            </a:extLst>
          </p:cNvPr>
          <p:cNvPicPr>
            <a:picLocks noGrp="1" noChangeAspect="1"/>
          </p:cNvPicPr>
          <p:nvPr>
            <p:ph type="pic" sz="quarter" idx="10"/>
          </p:nvPr>
        </p:nvPicPr>
        <p:blipFill rotWithShape="1">
          <a:blip r:embed="rId2"/>
          <a:srcRect l="-222" r="75"/>
          <a:stretch/>
        </p:blipFill>
        <p:spPr>
          <a:xfrm>
            <a:off x="2124222" y="1579563"/>
            <a:ext cx="7920110" cy="4322762"/>
          </a:xfrm>
        </p:spPr>
      </p:pic>
    </p:spTree>
    <p:extLst>
      <p:ext uri="{BB962C8B-B14F-4D97-AF65-F5344CB8AC3E}">
        <p14:creationId xmlns:p14="http://schemas.microsoft.com/office/powerpoint/2010/main" val="16979532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CEE782-BA9F-40A8-8E09-6BDAADD13564}"/>
              </a:ext>
            </a:extLst>
          </p:cNvPr>
          <p:cNvSpPr>
            <a:spLocks noGrp="1"/>
          </p:cNvSpPr>
          <p:nvPr>
            <p:ph type="title"/>
          </p:nvPr>
        </p:nvSpPr>
        <p:spPr/>
        <p:txBody>
          <a:bodyPr/>
          <a:lstStyle/>
          <a:p>
            <a:r>
              <a:rPr lang="en-US" dirty="0"/>
              <a:t>Accounts Receivables</a:t>
            </a:r>
          </a:p>
        </p:txBody>
      </p:sp>
      <p:sp>
        <p:nvSpPr>
          <p:cNvPr id="3" name="Text Placeholder 2">
            <a:extLst>
              <a:ext uri="{FF2B5EF4-FFF2-40B4-BE49-F238E27FC236}">
                <a16:creationId xmlns:a16="http://schemas.microsoft.com/office/drawing/2014/main" id="{4CEFB341-7757-4E5B-A004-BDD1DF668CB7}"/>
              </a:ext>
            </a:extLst>
          </p:cNvPr>
          <p:cNvSpPr>
            <a:spLocks noGrp="1"/>
          </p:cNvSpPr>
          <p:nvPr>
            <p:ph type="body" sz="quarter" idx="17"/>
          </p:nvPr>
        </p:nvSpPr>
        <p:spPr>
          <a:xfrm>
            <a:off x="743576" y="1638300"/>
            <a:ext cx="10711543" cy="2849294"/>
          </a:xfrm>
        </p:spPr>
        <p:txBody>
          <a:bodyPr/>
          <a:lstStyle/>
          <a:p>
            <a:r>
              <a:rPr lang="en-US" dirty="0"/>
              <a:t>The most common transaction creating a receivable is selling merchandise or services on account (on credit).</a:t>
            </a:r>
          </a:p>
          <a:p>
            <a:r>
              <a:rPr lang="en-US" dirty="0"/>
              <a:t>The receivable is recorded as a debit to Accounts Receivable.</a:t>
            </a:r>
          </a:p>
          <a:p>
            <a:r>
              <a:rPr lang="en-US" dirty="0"/>
              <a:t>Such </a:t>
            </a:r>
            <a:r>
              <a:rPr lang="en-US" b="1" dirty="0"/>
              <a:t>accounts receivable </a:t>
            </a:r>
            <a:r>
              <a:rPr lang="en-US" dirty="0"/>
              <a:t>are normally collected within a short period, such as 30 or 60 days.</a:t>
            </a:r>
          </a:p>
          <a:p>
            <a:r>
              <a:rPr lang="en-US" dirty="0"/>
              <a:t>They are classified on the balance sheet as a current asset.</a:t>
            </a:r>
          </a:p>
          <a:p>
            <a:endParaRPr lang="en-US" dirty="0"/>
          </a:p>
        </p:txBody>
      </p:sp>
    </p:spTree>
    <p:extLst>
      <p:ext uri="{BB962C8B-B14F-4D97-AF65-F5344CB8AC3E}">
        <p14:creationId xmlns:p14="http://schemas.microsoft.com/office/powerpoint/2010/main" val="391473311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DE7019D-B44C-4343-A3A9-C5141FC08610}"/>
              </a:ext>
            </a:extLst>
          </p:cNvPr>
          <p:cNvSpPr>
            <a:spLocks noGrp="1"/>
          </p:cNvSpPr>
          <p:nvPr>
            <p:ph type="title"/>
          </p:nvPr>
        </p:nvSpPr>
        <p:spPr/>
        <p:txBody>
          <a:bodyPr/>
          <a:lstStyle/>
          <a:p>
            <a:r>
              <a:rPr lang="en-US" dirty="0"/>
              <a:t>Characteristics of Notes Receivable </a:t>
            </a:r>
            <a:r>
              <a:rPr lang="en-US" sz="2000" dirty="0"/>
              <a:t>(2 of 3)</a:t>
            </a:r>
          </a:p>
        </p:txBody>
      </p:sp>
      <p:sp>
        <p:nvSpPr>
          <p:cNvPr id="7" name="Text Placeholder 6">
            <a:extLst>
              <a:ext uri="{FF2B5EF4-FFF2-40B4-BE49-F238E27FC236}">
                <a16:creationId xmlns:a16="http://schemas.microsoft.com/office/drawing/2014/main" id="{54C874A3-7DDE-4C11-B11E-E2DA6836FACC}"/>
              </a:ext>
            </a:extLst>
          </p:cNvPr>
          <p:cNvSpPr>
            <a:spLocks noGrp="1"/>
          </p:cNvSpPr>
          <p:nvPr>
            <p:ph type="body" sz="quarter" idx="17"/>
          </p:nvPr>
        </p:nvSpPr>
        <p:spPr/>
        <p:txBody>
          <a:bodyPr/>
          <a:lstStyle/>
          <a:p>
            <a:pPr marL="342900" indent="-342900">
              <a:buClr>
                <a:srgbClr val="004A78"/>
              </a:buClr>
              <a:buFont typeface="Arial" charset="0"/>
              <a:buChar char="•"/>
            </a:pPr>
            <a:r>
              <a:rPr lang="en-US" sz="2400" dirty="0">
                <a:solidFill>
                  <a:srgbClr val="004A78"/>
                </a:solidFill>
              </a:rPr>
              <a:t>The due date of June 14, 20Y3 is computed as follows:</a:t>
            </a:r>
          </a:p>
          <a:p>
            <a:endParaRPr lang="en-US" dirty="0"/>
          </a:p>
        </p:txBody>
      </p:sp>
      <p:pic>
        <p:nvPicPr>
          <p:cNvPr id="13" name="Picture Placeholder 12" descr="A table showing the computation of the term of a promissory note is shown. The table shows the following: Days in March, 31 days; Minus issuance date of note, 16. A single rule appears below the number 16. Days remaining in March, 15 days; Add days in April, 30; Add days in May, 31; Add days in June (due date of June 14), 14. A single rule appears below the number 14. Term of note is 90 days. A double rule appears below the number 90." title="Characteristics of Notes Receivable ">
            <a:extLst>
              <a:ext uri="{FF2B5EF4-FFF2-40B4-BE49-F238E27FC236}">
                <a16:creationId xmlns:a16="http://schemas.microsoft.com/office/drawing/2014/main" id="{F6425E87-45F4-4F27-9083-5C72C1792DD9}"/>
              </a:ext>
            </a:extLst>
          </p:cNvPr>
          <p:cNvPicPr>
            <a:picLocks noGrp="1" noChangeAspect="1"/>
          </p:cNvPicPr>
          <p:nvPr>
            <p:ph type="pic" sz="quarter" idx="12"/>
          </p:nvPr>
        </p:nvPicPr>
        <p:blipFill rotWithShape="1">
          <a:blip r:embed="rId2" cstate="email">
            <a:extLst>
              <a:ext uri="{28A0092B-C50C-407E-A947-70E740481C1C}">
                <a14:useLocalDpi xmlns:a14="http://schemas.microsoft.com/office/drawing/2010/main"/>
              </a:ext>
            </a:extLst>
          </a:blip>
          <a:srcRect l="297" r="-908"/>
          <a:stretch/>
        </p:blipFill>
        <p:spPr>
          <a:xfrm>
            <a:off x="2425956" y="2186552"/>
            <a:ext cx="7254744" cy="2484896"/>
          </a:xfrm>
          <a:prstGeom prst="rect">
            <a:avLst/>
          </a:prstGeom>
        </p:spPr>
      </p:pic>
    </p:spTree>
    <p:extLst>
      <p:ext uri="{BB962C8B-B14F-4D97-AF65-F5344CB8AC3E}">
        <p14:creationId xmlns:p14="http://schemas.microsoft.com/office/powerpoint/2010/main" val="32766796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7034A2D-88D4-45DC-A94B-8BC1E8139583}"/>
              </a:ext>
            </a:extLst>
          </p:cNvPr>
          <p:cNvSpPr>
            <a:spLocks noGrp="1"/>
          </p:cNvSpPr>
          <p:nvPr>
            <p:ph type="title"/>
          </p:nvPr>
        </p:nvSpPr>
        <p:spPr/>
        <p:txBody>
          <a:bodyPr/>
          <a:lstStyle/>
          <a:p>
            <a:r>
              <a:rPr lang="en-US" dirty="0"/>
              <a:t>Determining Due Date of Promissory Note</a:t>
            </a:r>
          </a:p>
        </p:txBody>
      </p:sp>
      <p:pic>
        <p:nvPicPr>
          <p:cNvPr id="7" name="Picture Placeholder 6" descr="Determining Due Date of Promissory Note&#10;&#10;An illustration of the due date of a 90-day promissory note is shown. The illustration is in the form of a timeline. The timeline has five interval lines, and the timeline is shaded a different color between each interval line. &#10;&#10;At the far left of the timeline, below the first interval line, a date of March 16 is shown. A small black arrow pointing upward sits below the date of March 16, with the words Issuance Date shown below the arrow. &#10;&#10;The area on the timeline between the first and second interval line is shaded red. The area spans 15 days, as stated directly above the timeline. Above the shaded area of the timeline and the number of days stated is a computer graphic image representing a small desktop calendar. The dates MARCH 16–31 is shown on the graphic image.&#10;&#10;The area on the timeline between the second and third interval line is shaded green. The area is labeled + 30 days, as stated directly above the timeline. Above the shaded area of the timeline and the number of days stated is a computer graphic image representing a small desktop calendar. The dates APRIL 1–30 is shown on the graphic image.&#10;&#10;The area on the timeline between the third and fourth interval line is shaded blue. The area is labeled + 31 days, as stated directly above the timeline. Above the shaded area of the timeline and the number of days stated is a computer graphic image representing a small desktop calendar. The dates MAY 1–31 is shown on the graphic image.&#10;&#10;The area on the timeline between the fourth and fifth interval line is shaded purple. The area is labeled + 14 days, as stated directly above the timeline. Above the shaded area of the timeline and the number of days stated is a computer graphic image representing a small desktop calendar. The dates JUNE 1–14 is shown on the graphic image.&#10;&#10;At the far right of the timeline, below the fifth interval line, a date of June 14 is shown. A small black arrow pointing upward sits below the date of June 14, with the words Due Date shown below the arrow. &#10;&#10;A bracket runs below the timeline, from the issuance date of March 16 to the due date of June 14. There is a label that appears in bold type above the bracket that states: Total of 90 days. There is also a note below the bracket that states: Term of Note 90 Days.">
            <a:extLst>
              <a:ext uri="{FF2B5EF4-FFF2-40B4-BE49-F238E27FC236}">
                <a16:creationId xmlns:a16="http://schemas.microsoft.com/office/drawing/2014/main" id="{F16DA395-9F0E-47D7-8246-DC922514CF29}"/>
              </a:ext>
            </a:extLst>
          </p:cNvPr>
          <p:cNvPicPr>
            <a:picLocks noGrp="1" noChangeAspect="1"/>
          </p:cNvPicPr>
          <p:nvPr>
            <p:ph type="pic" sz="quarter" idx="10"/>
          </p:nvPr>
        </p:nvPicPr>
        <p:blipFill rotWithShape="1">
          <a:blip r:embed="rId2"/>
          <a:srcRect t="-402"/>
          <a:stretch/>
        </p:blipFill>
        <p:spPr>
          <a:xfrm>
            <a:off x="1034828" y="1564609"/>
            <a:ext cx="9559636" cy="3728782"/>
          </a:xfrm>
        </p:spPr>
      </p:pic>
    </p:spTree>
    <p:extLst>
      <p:ext uri="{BB962C8B-B14F-4D97-AF65-F5344CB8AC3E}">
        <p14:creationId xmlns:p14="http://schemas.microsoft.com/office/powerpoint/2010/main" val="409423788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A0667C-12C5-4DAE-8CE9-DA0C1EA3F460}"/>
              </a:ext>
            </a:extLst>
          </p:cNvPr>
          <p:cNvSpPr>
            <a:spLocks noGrp="1"/>
          </p:cNvSpPr>
          <p:nvPr>
            <p:ph type="title"/>
          </p:nvPr>
        </p:nvSpPr>
        <p:spPr/>
        <p:txBody>
          <a:bodyPr/>
          <a:lstStyle/>
          <a:p>
            <a:r>
              <a:rPr lang="en-US" dirty="0"/>
              <a:t>Characteristics of Notes Receivable </a:t>
            </a:r>
            <a:r>
              <a:rPr lang="en-US" sz="2000" dirty="0"/>
              <a:t>(3 of 3)</a:t>
            </a:r>
          </a:p>
        </p:txBody>
      </p:sp>
      <p:sp>
        <p:nvSpPr>
          <p:cNvPr id="5" name="Text Placeholder 4">
            <a:extLst>
              <a:ext uri="{FF2B5EF4-FFF2-40B4-BE49-F238E27FC236}">
                <a16:creationId xmlns:a16="http://schemas.microsoft.com/office/drawing/2014/main" id="{F38E4546-DBA0-42AB-9B9F-A821DC294574}"/>
              </a:ext>
            </a:extLst>
          </p:cNvPr>
          <p:cNvSpPr>
            <a:spLocks noGrp="1"/>
          </p:cNvSpPr>
          <p:nvPr>
            <p:ph type="body" sz="quarter" idx="17"/>
          </p:nvPr>
        </p:nvSpPr>
        <p:spPr/>
        <p:txBody>
          <a:bodyPr/>
          <a:lstStyle/>
          <a:p>
            <a:pPr marL="342900" indent="-342900">
              <a:buClr>
                <a:srgbClr val="004A78"/>
              </a:buClr>
              <a:buFont typeface="Arial" charset="0"/>
              <a:buChar char="•"/>
            </a:pPr>
            <a:r>
              <a:rPr lang="en-US" sz="2400" dirty="0">
                <a:solidFill>
                  <a:srgbClr val="004A78"/>
                </a:solidFill>
              </a:rPr>
              <a:t>The interest on the note is computed as follows:</a:t>
            </a:r>
          </a:p>
          <a:p>
            <a:endParaRPr lang="en-US" dirty="0"/>
          </a:p>
        </p:txBody>
      </p:sp>
      <p:pic>
        <p:nvPicPr>
          <p:cNvPr id="8" name="Picture Placeholder 7" descr="Characteristics of Notes Receivable &#10;&#10;The formula for computing interest is given: Interest = Face Amount × Interest Rate × (Term ÷ 360 days). On the next line, the following computation is shown: Interest = $2,000 × 10% × (90 ÷ 360) = $50.">
            <a:extLst>
              <a:ext uri="{FF2B5EF4-FFF2-40B4-BE49-F238E27FC236}">
                <a16:creationId xmlns:a16="http://schemas.microsoft.com/office/drawing/2014/main" id="{1A9DB972-7F00-45FB-918C-D363D2AF6917}"/>
              </a:ext>
            </a:extLst>
          </p:cNvPr>
          <p:cNvPicPr>
            <a:picLocks noGrp="1" noChangeAspect="1"/>
          </p:cNvPicPr>
          <p:nvPr>
            <p:ph type="pic" sz="quarter" idx="18"/>
          </p:nvPr>
        </p:nvPicPr>
        <p:blipFill rotWithShape="1">
          <a:blip r:embed="rId2"/>
          <a:srcRect t="3846" b="3846"/>
          <a:stretch/>
        </p:blipFill>
        <p:spPr>
          <a:xfrm>
            <a:off x="1576938" y="2186584"/>
            <a:ext cx="7466955" cy="794183"/>
          </a:xfrm>
        </p:spPr>
      </p:pic>
      <p:sp>
        <p:nvSpPr>
          <p:cNvPr id="6" name="Content Placeholder 5">
            <a:extLst>
              <a:ext uri="{FF2B5EF4-FFF2-40B4-BE49-F238E27FC236}">
                <a16:creationId xmlns:a16="http://schemas.microsoft.com/office/drawing/2014/main" id="{34519CAE-8A4D-4571-A58B-945E7451B9D2}"/>
              </a:ext>
            </a:extLst>
          </p:cNvPr>
          <p:cNvSpPr>
            <a:spLocks noGrp="1"/>
          </p:cNvSpPr>
          <p:nvPr>
            <p:ph type="body" sz="quarter" idx="19"/>
          </p:nvPr>
        </p:nvSpPr>
        <p:spPr>
          <a:xfrm>
            <a:off x="743572" y="3471321"/>
            <a:ext cx="10711543" cy="1298864"/>
          </a:xfrm>
        </p:spPr>
        <p:txBody>
          <a:bodyPr/>
          <a:lstStyle/>
          <a:p>
            <a:pPr marL="342900" indent="-342900">
              <a:buClr>
                <a:srgbClr val="004A78"/>
              </a:buClr>
              <a:buFont typeface="Arial" charset="0"/>
              <a:buChar char="•"/>
            </a:pPr>
            <a:r>
              <a:rPr lang="en-US" sz="2400" dirty="0">
                <a:solidFill>
                  <a:srgbClr val="004A78"/>
                </a:solidFill>
              </a:rPr>
              <a:t>The </a:t>
            </a:r>
            <a:r>
              <a:rPr lang="en-US" sz="2400" b="1" dirty="0">
                <a:solidFill>
                  <a:srgbClr val="004A78"/>
                </a:solidFill>
              </a:rPr>
              <a:t>maturity value </a:t>
            </a:r>
            <a:r>
              <a:rPr lang="en-US" sz="2400" dirty="0">
                <a:solidFill>
                  <a:srgbClr val="004A78"/>
                </a:solidFill>
              </a:rPr>
              <a:t>is the amount that must be paid at the due date of the note, which is the sum of the face amount and the interest. The maturity value of the note is $2,050 ($2,000 + $50).</a:t>
            </a:r>
          </a:p>
          <a:p>
            <a:endParaRPr lang="en-US" dirty="0"/>
          </a:p>
        </p:txBody>
      </p:sp>
    </p:spTree>
    <p:extLst>
      <p:ext uri="{BB962C8B-B14F-4D97-AF65-F5344CB8AC3E}">
        <p14:creationId xmlns:p14="http://schemas.microsoft.com/office/powerpoint/2010/main" val="41534669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1E05F4-BE60-466B-A742-551D896F9FFF}"/>
              </a:ext>
            </a:extLst>
          </p:cNvPr>
          <p:cNvSpPr>
            <a:spLocks noGrp="1"/>
          </p:cNvSpPr>
          <p:nvPr>
            <p:ph type="title"/>
          </p:nvPr>
        </p:nvSpPr>
        <p:spPr/>
        <p:txBody>
          <a:bodyPr/>
          <a:lstStyle/>
          <a:p>
            <a:r>
              <a:rPr lang="en-US" dirty="0"/>
              <a:t>Accounting for Notes Receivable </a:t>
            </a:r>
            <a:r>
              <a:rPr lang="en-US" sz="2000" dirty="0"/>
              <a:t>(1 of 6)</a:t>
            </a:r>
            <a:endParaRPr lang="en-US" dirty="0"/>
          </a:p>
        </p:txBody>
      </p:sp>
      <p:sp>
        <p:nvSpPr>
          <p:cNvPr id="5" name="Text Placeholder 4">
            <a:extLst>
              <a:ext uri="{FF2B5EF4-FFF2-40B4-BE49-F238E27FC236}">
                <a16:creationId xmlns:a16="http://schemas.microsoft.com/office/drawing/2014/main" id="{ACD21F86-DA00-4451-AAF8-E87E11107DFD}"/>
              </a:ext>
            </a:extLst>
          </p:cNvPr>
          <p:cNvSpPr>
            <a:spLocks noGrp="1"/>
          </p:cNvSpPr>
          <p:nvPr>
            <p:ph type="body" sz="quarter" idx="17"/>
          </p:nvPr>
        </p:nvSpPr>
        <p:spPr>
          <a:xfrm>
            <a:off x="743576" y="1638300"/>
            <a:ext cx="10711543" cy="2358328"/>
          </a:xfrm>
        </p:spPr>
        <p:txBody>
          <a:bodyPr>
            <a:normAutofit lnSpcReduction="10000"/>
          </a:bodyPr>
          <a:lstStyle/>
          <a:p>
            <a:r>
              <a:rPr lang="en-US" dirty="0"/>
              <a:t>A promissory note may be received by a company from a customer to replace an account receivable. In such cases, the promissory note is recorded as a note receivable.</a:t>
            </a:r>
          </a:p>
          <a:p>
            <a:pPr marL="342900" indent="-342900">
              <a:buClr>
                <a:srgbClr val="004A78"/>
              </a:buClr>
              <a:buFont typeface="Arial" charset="0"/>
              <a:buChar char="•"/>
            </a:pPr>
            <a:r>
              <a:rPr lang="en-US" sz="2400" dirty="0">
                <a:solidFill>
                  <a:srgbClr val="004A78"/>
                </a:solidFill>
              </a:rPr>
              <a:t>For example, a company accepts a 30-day, 12% note dated November 21, 20Y1, in settlement of the account of W. A. Bunn Co., which is past due and has a balance of $6,000. The company records the receipt of the note as follows:</a:t>
            </a:r>
          </a:p>
          <a:p>
            <a:endParaRPr lang="en-US" dirty="0"/>
          </a:p>
        </p:txBody>
      </p:sp>
      <p:pic>
        <p:nvPicPr>
          <p:cNvPr id="7" name="Picture Placeholder 6" descr="Accounting for Notes Receivable &#10;&#10;A journal entry is shown in a journal form. November 21, 20Y1 is the date indicated. Notes Receivable—W. A. Bunn Co. is debited—with 6,000 shown in the Debit column. Accounts Receivable—W. A. Bunn Co. is credited—with 6,000 shown in the Credit column.">
            <a:extLst>
              <a:ext uri="{FF2B5EF4-FFF2-40B4-BE49-F238E27FC236}">
                <a16:creationId xmlns:a16="http://schemas.microsoft.com/office/drawing/2014/main" id="{449EF3E3-5A97-4278-9CBE-F65FB634F528}"/>
              </a:ext>
            </a:extLst>
          </p:cNvPr>
          <p:cNvPicPr>
            <a:picLocks noGrp="1" noChangeAspect="1"/>
          </p:cNvPicPr>
          <p:nvPr>
            <p:ph type="pic" sz="quarter" idx="18"/>
          </p:nvPr>
        </p:nvPicPr>
        <p:blipFill rotWithShape="1">
          <a:blip r:embed="rId2"/>
          <a:srcRect l="-1300" r="-1300"/>
          <a:stretch/>
        </p:blipFill>
        <p:spPr>
          <a:xfrm>
            <a:off x="1407695" y="4288687"/>
            <a:ext cx="8769297" cy="1133554"/>
          </a:xfrm>
          <a:prstGeom prst="rect">
            <a:avLst/>
          </a:prstGeom>
        </p:spPr>
      </p:pic>
    </p:spTree>
    <p:extLst>
      <p:ext uri="{BB962C8B-B14F-4D97-AF65-F5344CB8AC3E}">
        <p14:creationId xmlns:p14="http://schemas.microsoft.com/office/powerpoint/2010/main" val="262493663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D766D5-1587-4C56-8C67-74E0CC3B9825}"/>
              </a:ext>
            </a:extLst>
          </p:cNvPr>
          <p:cNvSpPr>
            <a:spLocks noGrp="1"/>
          </p:cNvSpPr>
          <p:nvPr>
            <p:ph type="title"/>
          </p:nvPr>
        </p:nvSpPr>
        <p:spPr/>
        <p:txBody>
          <a:bodyPr/>
          <a:lstStyle/>
          <a:p>
            <a:r>
              <a:rPr lang="en-US" dirty="0"/>
              <a:t>Accounting for Notes Receivable </a:t>
            </a:r>
            <a:r>
              <a:rPr lang="en-US" sz="2000" dirty="0"/>
              <a:t>(2 of 6)</a:t>
            </a:r>
            <a:endParaRPr lang="en-US" dirty="0"/>
          </a:p>
        </p:txBody>
      </p:sp>
      <p:sp>
        <p:nvSpPr>
          <p:cNvPr id="5" name="Text Placeholder 4">
            <a:extLst>
              <a:ext uri="{FF2B5EF4-FFF2-40B4-BE49-F238E27FC236}">
                <a16:creationId xmlns:a16="http://schemas.microsoft.com/office/drawing/2014/main" id="{BD518FBA-E121-41D3-8853-6F46C1E3762C}"/>
              </a:ext>
            </a:extLst>
          </p:cNvPr>
          <p:cNvSpPr>
            <a:spLocks noGrp="1"/>
          </p:cNvSpPr>
          <p:nvPr>
            <p:ph type="body" sz="quarter" idx="17"/>
          </p:nvPr>
        </p:nvSpPr>
        <p:spPr>
          <a:xfrm>
            <a:off x="743576" y="1638300"/>
            <a:ext cx="10711543" cy="992358"/>
          </a:xfrm>
        </p:spPr>
        <p:txBody>
          <a:bodyPr/>
          <a:lstStyle/>
          <a:p>
            <a:pPr marL="342900" indent="-342900">
              <a:buClr>
                <a:srgbClr val="004A78"/>
              </a:buClr>
              <a:buFont typeface="Arial" charset="0"/>
              <a:buChar char="•"/>
            </a:pPr>
            <a:r>
              <a:rPr lang="en-US" sz="2400" dirty="0">
                <a:solidFill>
                  <a:srgbClr val="004A78"/>
                </a:solidFill>
              </a:rPr>
              <a:t>At the due date, the company records the receipt of $6,060 ($6,000 face amount plus $60 interest) as follows:</a:t>
            </a:r>
          </a:p>
          <a:p>
            <a:endParaRPr lang="en-US" dirty="0"/>
          </a:p>
        </p:txBody>
      </p:sp>
      <p:pic>
        <p:nvPicPr>
          <p:cNvPr id="4" name="Picture Placeholder 3" descr="Accounting for Notes Receivable &#10;&#10;A journal entry is shown in a journal form. December 21, 20Y1 is the date indicted. Cash is debited—with 6,060 shown in the Debit column. Notes Receivable—W. A. Bunn Co. is credited—with 6,000 shown in the Credit column. Interest Revenue is credited—with 60 shown in the Credit column. The following calculation for the note receivable is shown below the journal entry: [$6,060 = $6,000 + ($6,000 x 12% x 30 ÷ 360)].">
            <a:extLst>
              <a:ext uri="{FF2B5EF4-FFF2-40B4-BE49-F238E27FC236}">
                <a16:creationId xmlns:a16="http://schemas.microsoft.com/office/drawing/2014/main" id="{1101D5B2-69CF-430B-93AC-24AA45D7AB06}"/>
              </a:ext>
            </a:extLst>
          </p:cNvPr>
          <p:cNvPicPr>
            <a:picLocks noGrp="1" noChangeAspect="1"/>
          </p:cNvPicPr>
          <p:nvPr>
            <p:ph type="pic" sz="quarter" idx="18"/>
          </p:nvPr>
        </p:nvPicPr>
        <p:blipFill rotWithShape="1">
          <a:blip r:embed="rId2"/>
          <a:srcRect l="-1051" r="-1051"/>
          <a:stretch/>
        </p:blipFill>
        <p:spPr>
          <a:xfrm>
            <a:off x="1417574" y="2521765"/>
            <a:ext cx="8769297" cy="1705578"/>
          </a:xfrm>
          <a:prstGeom prst="rect">
            <a:avLst/>
          </a:prstGeom>
        </p:spPr>
      </p:pic>
    </p:spTree>
    <p:extLst>
      <p:ext uri="{BB962C8B-B14F-4D97-AF65-F5344CB8AC3E}">
        <p14:creationId xmlns:p14="http://schemas.microsoft.com/office/powerpoint/2010/main" val="180342875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65E965-EF0C-43B2-BABE-091CE6F73C11}"/>
              </a:ext>
            </a:extLst>
          </p:cNvPr>
          <p:cNvSpPr>
            <a:spLocks noGrp="1"/>
          </p:cNvSpPr>
          <p:nvPr>
            <p:ph type="title"/>
          </p:nvPr>
        </p:nvSpPr>
        <p:spPr/>
        <p:txBody>
          <a:bodyPr/>
          <a:lstStyle/>
          <a:p>
            <a:r>
              <a:rPr lang="en-US" dirty="0"/>
              <a:t>Accounting for Notes Receivable </a:t>
            </a:r>
            <a:r>
              <a:rPr lang="en-US" sz="2000" dirty="0"/>
              <a:t>(3 of 6)</a:t>
            </a:r>
            <a:endParaRPr lang="en-US" dirty="0"/>
          </a:p>
        </p:txBody>
      </p:sp>
      <p:sp>
        <p:nvSpPr>
          <p:cNvPr id="3" name="Text Placeholder 2">
            <a:extLst>
              <a:ext uri="{FF2B5EF4-FFF2-40B4-BE49-F238E27FC236}">
                <a16:creationId xmlns:a16="http://schemas.microsoft.com/office/drawing/2014/main" id="{A52B93DF-6B6D-4D58-A5CF-E1353A18C5F3}"/>
              </a:ext>
            </a:extLst>
          </p:cNvPr>
          <p:cNvSpPr>
            <a:spLocks noGrp="1"/>
          </p:cNvSpPr>
          <p:nvPr>
            <p:ph type="body" sz="quarter" idx="17"/>
          </p:nvPr>
        </p:nvSpPr>
        <p:spPr>
          <a:xfrm>
            <a:off x="743576" y="1638300"/>
            <a:ext cx="10711543" cy="1892691"/>
          </a:xfrm>
        </p:spPr>
        <p:txBody>
          <a:bodyPr/>
          <a:lstStyle/>
          <a:p>
            <a:r>
              <a:rPr lang="en-US" dirty="0"/>
              <a:t>If the maker of the note fails to pay the note on the due date, it is considered a </a:t>
            </a:r>
            <a:r>
              <a:rPr lang="en-US" b="1" dirty="0"/>
              <a:t>dishonored note receivable</a:t>
            </a:r>
            <a:r>
              <a:rPr lang="en-US" dirty="0"/>
              <a:t>. </a:t>
            </a:r>
          </a:p>
          <a:p>
            <a:r>
              <a:rPr lang="en-US" dirty="0"/>
              <a:t>The face amount of the note plus any interest due are then transferred back to the customer’s account receivable account.</a:t>
            </a:r>
          </a:p>
          <a:p>
            <a:endParaRPr lang="en-US" dirty="0"/>
          </a:p>
        </p:txBody>
      </p:sp>
    </p:spTree>
    <p:extLst>
      <p:ext uri="{BB962C8B-B14F-4D97-AF65-F5344CB8AC3E}">
        <p14:creationId xmlns:p14="http://schemas.microsoft.com/office/powerpoint/2010/main" val="354547289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B86608-D3E8-477F-BBF4-82573DB733F6}"/>
              </a:ext>
            </a:extLst>
          </p:cNvPr>
          <p:cNvSpPr>
            <a:spLocks noGrp="1"/>
          </p:cNvSpPr>
          <p:nvPr>
            <p:ph type="title"/>
          </p:nvPr>
        </p:nvSpPr>
        <p:spPr/>
        <p:txBody>
          <a:bodyPr/>
          <a:lstStyle/>
          <a:p>
            <a:r>
              <a:rPr lang="en-US" dirty="0"/>
              <a:t>Accounting for Notes Receivable </a:t>
            </a:r>
            <a:r>
              <a:rPr lang="en-US" sz="2000" dirty="0"/>
              <a:t>(4 of 6)</a:t>
            </a:r>
            <a:endParaRPr lang="en-US" dirty="0"/>
          </a:p>
        </p:txBody>
      </p:sp>
      <p:sp>
        <p:nvSpPr>
          <p:cNvPr id="5" name="Text Placeholder 4">
            <a:extLst>
              <a:ext uri="{FF2B5EF4-FFF2-40B4-BE49-F238E27FC236}">
                <a16:creationId xmlns:a16="http://schemas.microsoft.com/office/drawing/2014/main" id="{5972D3EC-5184-4EAC-B79E-BA449B55A8F6}"/>
              </a:ext>
            </a:extLst>
          </p:cNvPr>
          <p:cNvSpPr>
            <a:spLocks noGrp="1"/>
          </p:cNvSpPr>
          <p:nvPr>
            <p:ph type="body" sz="quarter" idx="17"/>
          </p:nvPr>
        </p:nvSpPr>
        <p:spPr/>
        <p:txBody>
          <a:bodyPr/>
          <a:lstStyle/>
          <a:p>
            <a:pPr marL="342900" indent="-342900">
              <a:buClr>
                <a:srgbClr val="004A78"/>
              </a:buClr>
              <a:buFont typeface="Arial" charset="0"/>
              <a:buChar char="•"/>
            </a:pPr>
            <a:r>
              <a:rPr lang="en-US" sz="2400" dirty="0">
                <a:solidFill>
                  <a:srgbClr val="004A78"/>
                </a:solidFill>
              </a:rPr>
              <a:t>For example, the $6,000, 30-day, 12% note received from W. A. Bunn Co. and recorded on November 21 is dishonored. The company holding the note transfers the note and interest back to the customer’s account as follows:</a:t>
            </a:r>
          </a:p>
          <a:p>
            <a:endParaRPr lang="en-US" dirty="0"/>
          </a:p>
        </p:txBody>
      </p:sp>
      <p:pic>
        <p:nvPicPr>
          <p:cNvPr id="4" name="Picture Placeholder 3" descr="Accounting for Notes Receivable &#10;&#10;A journal entry is shown in a journal form. December 21, 20Y1 is the date indicated. Accounts Receivable—W. A. Bunn Co. is debited—with 6,060 shown in the Debit column. Notes Receivable—W. A. Bunn Co. is credited—with 6,000 shown in the Credit column. Interest Revenue is credited—with 60 shown in the Credit column. ">
            <a:extLst>
              <a:ext uri="{FF2B5EF4-FFF2-40B4-BE49-F238E27FC236}">
                <a16:creationId xmlns:a16="http://schemas.microsoft.com/office/drawing/2014/main" id="{356EE03B-D785-4589-A8D7-CF41CD54F17A}"/>
              </a:ext>
            </a:extLst>
          </p:cNvPr>
          <p:cNvPicPr>
            <a:picLocks noGrp="1" noChangeAspect="1"/>
          </p:cNvPicPr>
          <p:nvPr>
            <p:ph type="pic" sz="quarter" idx="18"/>
          </p:nvPr>
        </p:nvPicPr>
        <p:blipFill rotWithShape="1">
          <a:blip r:embed="rId2"/>
          <a:srcRect t="-7031" b="-7031"/>
          <a:stretch/>
        </p:blipFill>
        <p:spPr>
          <a:xfrm>
            <a:off x="1517423" y="2894600"/>
            <a:ext cx="8769297" cy="1705578"/>
          </a:xfrm>
          <a:prstGeom prst="rect">
            <a:avLst/>
          </a:prstGeom>
        </p:spPr>
      </p:pic>
    </p:spTree>
    <p:extLst>
      <p:ext uri="{BB962C8B-B14F-4D97-AF65-F5344CB8AC3E}">
        <p14:creationId xmlns:p14="http://schemas.microsoft.com/office/powerpoint/2010/main" val="413714635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DB81FF-F5F6-4064-8228-AEF071853AC3}"/>
              </a:ext>
            </a:extLst>
          </p:cNvPr>
          <p:cNvSpPr>
            <a:spLocks noGrp="1"/>
          </p:cNvSpPr>
          <p:nvPr>
            <p:ph type="title"/>
          </p:nvPr>
        </p:nvSpPr>
        <p:spPr/>
        <p:txBody>
          <a:bodyPr/>
          <a:lstStyle/>
          <a:p>
            <a:r>
              <a:rPr lang="en-US" dirty="0"/>
              <a:t>Accounting for Notes Receivable </a:t>
            </a:r>
            <a:r>
              <a:rPr lang="en-US" sz="2000" dirty="0"/>
              <a:t>(5 of 6)</a:t>
            </a:r>
            <a:endParaRPr lang="en-US" dirty="0"/>
          </a:p>
        </p:txBody>
      </p:sp>
      <p:sp>
        <p:nvSpPr>
          <p:cNvPr id="5" name="Text Placeholder 4">
            <a:extLst>
              <a:ext uri="{FF2B5EF4-FFF2-40B4-BE49-F238E27FC236}">
                <a16:creationId xmlns:a16="http://schemas.microsoft.com/office/drawing/2014/main" id="{21D61D61-6A1A-43C7-BF41-97F388EBCD3D}"/>
              </a:ext>
            </a:extLst>
          </p:cNvPr>
          <p:cNvSpPr>
            <a:spLocks noGrp="1"/>
          </p:cNvSpPr>
          <p:nvPr>
            <p:ph type="body" sz="quarter" idx="17"/>
          </p:nvPr>
        </p:nvSpPr>
        <p:spPr/>
        <p:txBody>
          <a:bodyPr>
            <a:normAutofit fontScale="92500" lnSpcReduction="10000"/>
          </a:bodyPr>
          <a:lstStyle/>
          <a:p>
            <a:r>
              <a:rPr lang="en-US" dirty="0"/>
              <a:t>A company receiving a note should record an adjusting entry for any accrued interest at the end of the period.</a:t>
            </a:r>
          </a:p>
          <a:p>
            <a:pPr marL="342900" indent="-342900">
              <a:buClr>
                <a:srgbClr val="004A78"/>
              </a:buClr>
              <a:buFont typeface="Arial" charset="0"/>
              <a:buChar char="•"/>
            </a:pPr>
            <a:r>
              <a:rPr lang="en-US" sz="2400" dirty="0">
                <a:solidFill>
                  <a:srgbClr val="004A78"/>
                </a:solidFill>
              </a:rPr>
              <a:t>For example, Crawford Company issues a $4,000, 90-day, 12% note dated December 1, 20Y4, to settle its account receivable. If the accounting period ends on December 31, the company receiving the note would record the following entries:</a:t>
            </a:r>
          </a:p>
          <a:p>
            <a:endParaRPr lang="en-US" dirty="0"/>
          </a:p>
        </p:txBody>
      </p:sp>
      <p:pic>
        <p:nvPicPr>
          <p:cNvPr id="4" name="Picture Placeholder 3" descr="Accounting for Notes Receivable &#10;&#10;Two journal entries are shown in a journal form.&#10;&#10;In the first entry, December 1, 20Y4 is the date indicated. Notes Receivable—Crawford Company is debited—with 4,000 shown in the Debit column. Accounts Receivable—Crawford Company is credited—with 4,000 shown in the Credit column. &#10;&#10;In the second entry, December 31 is the date indicated. Interest Receivable is debited—with 40 shown in the Debit column. Interest Revenue is credited—with 40 shown in the Credit column. A journal explanation and supporting calculation is shown below the journal entry: Accrued interest ($4,000 × 12% × 30 ÷ 360).">
            <a:extLst>
              <a:ext uri="{FF2B5EF4-FFF2-40B4-BE49-F238E27FC236}">
                <a16:creationId xmlns:a16="http://schemas.microsoft.com/office/drawing/2014/main" id="{72184F55-FCDB-473A-A315-AF709924E7C1}"/>
              </a:ext>
            </a:extLst>
          </p:cNvPr>
          <p:cNvPicPr>
            <a:picLocks noGrp="1" noChangeAspect="1"/>
          </p:cNvPicPr>
          <p:nvPr>
            <p:ph type="pic" sz="quarter" idx="18"/>
          </p:nvPr>
        </p:nvPicPr>
        <p:blipFill rotWithShape="1">
          <a:blip r:embed="rId2"/>
          <a:srcRect t="1189" b="-1594"/>
          <a:stretch/>
        </p:blipFill>
        <p:spPr>
          <a:xfrm>
            <a:off x="1524740" y="3847190"/>
            <a:ext cx="7972088" cy="2088964"/>
          </a:xfrm>
          <a:prstGeom prst="rect">
            <a:avLst/>
          </a:prstGeom>
        </p:spPr>
      </p:pic>
    </p:spTree>
    <p:extLst>
      <p:ext uri="{BB962C8B-B14F-4D97-AF65-F5344CB8AC3E}">
        <p14:creationId xmlns:p14="http://schemas.microsoft.com/office/powerpoint/2010/main" val="66259407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3C1D41-21AC-4187-BACE-7D185C8AF438}"/>
              </a:ext>
            </a:extLst>
          </p:cNvPr>
          <p:cNvSpPr>
            <a:spLocks noGrp="1"/>
          </p:cNvSpPr>
          <p:nvPr>
            <p:ph type="title"/>
          </p:nvPr>
        </p:nvSpPr>
        <p:spPr/>
        <p:txBody>
          <a:bodyPr/>
          <a:lstStyle/>
          <a:p>
            <a:r>
              <a:rPr lang="en-US" dirty="0"/>
              <a:t>Accounting for Notes Receivable </a:t>
            </a:r>
            <a:r>
              <a:rPr lang="en-US" sz="2000" dirty="0"/>
              <a:t>(6 of 6)</a:t>
            </a:r>
            <a:endParaRPr lang="en-US" dirty="0"/>
          </a:p>
        </p:txBody>
      </p:sp>
      <p:sp>
        <p:nvSpPr>
          <p:cNvPr id="5" name="Text Placeholder 4">
            <a:extLst>
              <a:ext uri="{FF2B5EF4-FFF2-40B4-BE49-F238E27FC236}">
                <a16:creationId xmlns:a16="http://schemas.microsoft.com/office/drawing/2014/main" id="{914CC32D-E4EC-47CE-B8DF-C802EF9BCC44}"/>
              </a:ext>
            </a:extLst>
          </p:cNvPr>
          <p:cNvSpPr>
            <a:spLocks noGrp="1"/>
          </p:cNvSpPr>
          <p:nvPr>
            <p:ph type="body" sz="quarter" idx="17"/>
          </p:nvPr>
        </p:nvSpPr>
        <p:spPr>
          <a:xfrm>
            <a:off x="743576" y="1638300"/>
            <a:ext cx="10711543" cy="1273712"/>
          </a:xfrm>
        </p:spPr>
        <p:txBody>
          <a:bodyPr/>
          <a:lstStyle/>
          <a:p>
            <a:pPr marL="342900" indent="-342900">
              <a:buClr>
                <a:srgbClr val="004A78"/>
              </a:buClr>
              <a:buFont typeface="Arial" charset="0"/>
              <a:buChar char="•"/>
            </a:pPr>
            <a:r>
              <a:rPr lang="en-US" sz="2400" dirty="0">
                <a:solidFill>
                  <a:srgbClr val="004A78"/>
                </a:solidFill>
              </a:rPr>
              <a:t>On March 1, 20Y5, the company receives $4,120 ($4,000 face amount + $120 interest) from Crawford Company. The company receiving the note would record this entry as follows:</a:t>
            </a:r>
          </a:p>
          <a:p>
            <a:endParaRPr lang="en-US" dirty="0"/>
          </a:p>
        </p:txBody>
      </p:sp>
      <p:pic>
        <p:nvPicPr>
          <p:cNvPr id="4" name="Picture Placeholder 3" descr="Accounting for Notes Receivable &#10;&#10;A journal entry is shown in a journal form. March 1, 20Y5 is the date indicated. Cash is debited—with 4,120 shown in the Debit column. Notes Receivable—Crawford Company is credited—with 4,000 shown in the Credit column. Interest Receivable is credited—with 40 shown in the Credit column. Interest Revenue is credited—with 80 shown in the Credit column. A journal explanation and supporting calculation is shown below the journal entry: Total interest of $120 ($4,000 × 12% × 90 ÷ 360).">
            <a:extLst>
              <a:ext uri="{FF2B5EF4-FFF2-40B4-BE49-F238E27FC236}">
                <a16:creationId xmlns:a16="http://schemas.microsoft.com/office/drawing/2014/main" id="{495AAE45-E18D-4EC9-B6F0-5CC90FEE4A37}"/>
              </a:ext>
            </a:extLst>
          </p:cNvPr>
          <p:cNvPicPr>
            <a:picLocks noGrp="1" noChangeAspect="1"/>
          </p:cNvPicPr>
          <p:nvPr>
            <p:ph type="pic" sz="quarter" idx="18"/>
          </p:nvPr>
        </p:nvPicPr>
        <p:blipFill rotWithShape="1">
          <a:blip r:embed="rId2"/>
          <a:srcRect t="-4309" b="-200"/>
          <a:stretch/>
        </p:blipFill>
        <p:spPr>
          <a:xfrm>
            <a:off x="1517423" y="2850057"/>
            <a:ext cx="8769297" cy="2236879"/>
          </a:xfrm>
          <a:prstGeom prst="rect">
            <a:avLst/>
          </a:prstGeom>
        </p:spPr>
      </p:pic>
    </p:spTree>
    <p:extLst>
      <p:ext uri="{BB962C8B-B14F-4D97-AF65-F5344CB8AC3E}">
        <p14:creationId xmlns:p14="http://schemas.microsoft.com/office/powerpoint/2010/main" val="246850498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0C33065-1448-44BE-8E61-F1E23389782A}"/>
              </a:ext>
            </a:extLst>
          </p:cNvPr>
          <p:cNvSpPr>
            <a:spLocks noGrp="1"/>
          </p:cNvSpPr>
          <p:nvPr>
            <p:ph type="title"/>
          </p:nvPr>
        </p:nvSpPr>
        <p:spPr/>
        <p:txBody>
          <a:bodyPr/>
          <a:lstStyle/>
          <a:p>
            <a:r>
              <a:rPr lang="en-US" dirty="0"/>
              <a:t>Example Exercise: Note Receivable</a:t>
            </a:r>
          </a:p>
        </p:txBody>
      </p:sp>
      <p:sp>
        <p:nvSpPr>
          <p:cNvPr id="6" name="Text Placeholder 5">
            <a:extLst>
              <a:ext uri="{FF2B5EF4-FFF2-40B4-BE49-F238E27FC236}">
                <a16:creationId xmlns:a16="http://schemas.microsoft.com/office/drawing/2014/main" id="{9E0B75B8-340F-4AC0-B534-C85DF06B7960}"/>
              </a:ext>
            </a:extLst>
          </p:cNvPr>
          <p:cNvSpPr>
            <a:spLocks noGrp="1"/>
          </p:cNvSpPr>
          <p:nvPr>
            <p:ph type="body" sz="quarter" idx="17"/>
          </p:nvPr>
        </p:nvSpPr>
        <p:spPr/>
        <p:txBody>
          <a:bodyPr/>
          <a:lstStyle/>
          <a:p>
            <a:r>
              <a:rPr lang="en-US" dirty="0"/>
              <a:t>Same Day Surgery Center received a 120-day, 6% note for $40,000, dated March 14, from a patient on account.</a:t>
            </a:r>
          </a:p>
          <a:p>
            <a:pPr marL="914400" lvl="1" indent="-457200">
              <a:buFont typeface="+mj-lt"/>
              <a:buAutoNum type="alphaLcPeriod"/>
            </a:pPr>
            <a:r>
              <a:rPr lang="en-US" dirty="0"/>
              <a:t>Determine the due date of the note.</a:t>
            </a:r>
          </a:p>
          <a:p>
            <a:pPr marL="914400" lvl="1" indent="-457200">
              <a:buFont typeface="+mj-lt"/>
              <a:buAutoNum type="alphaLcPeriod"/>
            </a:pPr>
            <a:r>
              <a:rPr lang="en-US" dirty="0"/>
              <a:t>Determine the maturity value of the note.</a:t>
            </a:r>
          </a:p>
          <a:p>
            <a:pPr marL="914400" lvl="1" indent="-457200">
              <a:buFont typeface="+mj-lt"/>
              <a:buAutoNum type="alphaLcPeriod"/>
            </a:pPr>
            <a:r>
              <a:rPr lang="en-US" dirty="0"/>
              <a:t>Journalize the entry to record the receipt of the payment of the note at maturity.</a:t>
            </a:r>
          </a:p>
          <a:p>
            <a:endParaRPr lang="en-US" dirty="0"/>
          </a:p>
        </p:txBody>
      </p:sp>
      <p:pic>
        <p:nvPicPr>
          <p:cNvPr id="7" name="Picture Placeholder 6" descr="Example Exercise Solution – Notes Receivable&#10;&#10;The solution to Exercise a. is given as follows: A table showing the computation of the due date of a promissory note is shown. The table shows the following: March, 17 days (31 – 14); April, 30 days; May, 31 days; June, 30 days; July, 12 days. A single rule appears below the number 12. Total is 120 days. A double rule appears below the number 120.&#10;&#10;The solution to Exercise b. is given as follows: The maturity value and supporting calculation is given as follows: $40,800 [$40,000 + ($40,000 × 6% × 120 ÷ 360)].&#10;&#10;The solution to Exercise c. is given as follows: A journal entry is shown. July 12 is the date indicated. Cash is debited—with 40,800 shown in the Debit column. Notes Receivable is credited—with 40,000 shown in the Credit column. Interest Revenue is credited—with 800 shown in the Credit column.">
            <a:extLst>
              <a:ext uri="{FF2B5EF4-FFF2-40B4-BE49-F238E27FC236}">
                <a16:creationId xmlns:a16="http://schemas.microsoft.com/office/drawing/2014/main" id="{67BC0176-4FBC-4343-B7E1-EEA3676F5810}"/>
              </a:ext>
            </a:extLst>
          </p:cNvPr>
          <p:cNvPicPr>
            <a:picLocks noGrp="1" noChangeAspect="1"/>
          </p:cNvPicPr>
          <p:nvPr>
            <p:ph type="pic" sz="quarter" idx="18"/>
          </p:nvPr>
        </p:nvPicPr>
        <p:blipFill rotWithShape="1">
          <a:blip r:embed="rId2"/>
          <a:srcRect t="-541" b="-1263"/>
          <a:stretch/>
        </p:blipFill>
        <p:spPr>
          <a:xfrm>
            <a:off x="1245443" y="3433873"/>
            <a:ext cx="9605864" cy="2715167"/>
          </a:xfrm>
          <a:prstGeom prst="rect">
            <a:avLst/>
          </a:prstGeom>
        </p:spPr>
      </p:pic>
    </p:spTree>
    <p:extLst>
      <p:ext uri="{BB962C8B-B14F-4D97-AF65-F5344CB8AC3E}">
        <p14:creationId xmlns:p14="http://schemas.microsoft.com/office/powerpoint/2010/main" val="30742598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2BB52D-280A-4D36-B20F-25734F56C5AA}"/>
              </a:ext>
            </a:extLst>
          </p:cNvPr>
          <p:cNvSpPr>
            <a:spLocks noGrp="1"/>
          </p:cNvSpPr>
          <p:nvPr>
            <p:ph type="title"/>
          </p:nvPr>
        </p:nvSpPr>
        <p:spPr/>
        <p:txBody>
          <a:bodyPr/>
          <a:lstStyle/>
          <a:p>
            <a:r>
              <a:rPr lang="en-US" dirty="0"/>
              <a:t>Notes Receivables</a:t>
            </a:r>
          </a:p>
        </p:txBody>
      </p:sp>
      <p:sp>
        <p:nvSpPr>
          <p:cNvPr id="3" name="Text Placeholder 2">
            <a:extLst>
              <a:ext uri="{FF2B5EF4-FFF2-40B4-BE49-F238E27FC236}">
                <a16:creationId xmlns:a16="http://schemas.microsoft.com/office/drawing/2014/main" id="{D56CF4EF-000F-4170-9D44-A6E64E320CF3}"/>
              </a:ext>
            </a:extLst>
          </p:cNvPr>
          <p:cNvSpPr>
            <a:spLocks noGrp="1"/>
          </p:cNvSpPr>
          <p:nvPr>
            <p:ph type="body" sz="quarter" idx="17"/>
          </p:nvPr>
        </p:nvSpPr>
        <p:spPr/>
        <p:txBody>
          <a:bodyPr/>
          <a:lstStyle/>
          <a:p>
            <a:r>
              <a:rPr lang="en-US" b="1" dirty="0"/>
              <a:t>Notes receivable </a:t>
            </a:r>
            <a:r>
              <a:rPr lang="en-US" dirty="0"/>
              <a:t>are amounts that customers owe for which a formal, written instrument of credit has been issued.</a:t>
            </a:r>
          </a:p>
          <a:p>
            <a:r>
              <a:rPr lang="en-US" dirty="0"/>
              <a:t>If notes receivable are expected to be collected within a year, they are classified on the balance sheet as a current asset.</a:t>
            </a:r>
          </a:p>
          <a:p>
            <a:r>
              <a:rPr lang="en-US" dirty="0"/>
              <a:t>Notes are often used for credit periods of more than 60 days.</a:t>
            </a:r>
          </a:p>
          <a:p>
            <a:r>
              <a:rPr lang="en-US" dirty="0"/>
              <a:t>Notes may also be used to settle a customer’s accounts receivable.</a:t>
            </a:r>
          </a:p>
          <a:p>
            <a:endParaRPr lang="en-US" dirty="0"/>
          </a:p>
        </p:txBody>
      </p:sp>
    </p:spTree>
    <p:extLst>
      <p:ext uri="{BB962C8B-B14F-4D97-AF65-F5344CB8AC3E}">
        <p14:creationId xmlns:p14="http://schemas.microsoft.com/office/powerpoint/2010/main" val="8410293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C42558B-F3A8-4C85-8C31-E624E229631E}"/>
              </a:ext>
            </a:extLst>
          </p:cNvPr>
          <p:cNvSpPr>
            <a:spLocks noGrp="1"/>
          </p:cNvSpPr>
          <p:nvPr>
            <p:ph type="title"/>
          </p:nvPr>
        </p:nvSpPr>
        <p:spPr/>
        <p:txBody>
          <a:bodyPr/>
          <a:lstStyle/>
          <a:p>
            <a:r>
              <a:rPr lang="en-US" dirty="0"/>
              <a:t>Reporting Receivables on the Balance Sheet</a:t>
            </a:r>
          </a:p>
        </p:txBody>
      </p:sp>
      <p:sp>
        <p:nvSpPr>
          <p:cNvPr id="6" name="Text Placeholder 5">
            <a:extLst>
              <a:ext uri="{FF2B5EF4-FFF2-40B4-BE49-F238E27FC236}">
                <a16:creationId xmlns:a16="http://schemas.microsoft.com/office/drawing/2014/main" id="{4CB6C9B0-F54B-4B12-8E2C-E85CE6269A32}"/>
              </a:ext>
            </a:extLst>
          </p:cNvPr>
          <p:cNvSpPr>
            <a:spLocks noGrp="1"/>
          </p:cNvSpPr>
          <p:nvPr>
            <p:ph type="body" sz="quarter" idx="17"/>
          </p:nvPr>
        </p:nvSpPr>
        <p:spPr>
          <a:xfrm>
            <a:off x="743576" y="1638300"/>
            <a:ext cx="10711543" cy="978291"/>
          </a:xfrm>
        </p:spPr>
        <p:txBody>
          <a:bodyPr/>
          <a:lstStyle/>
          <a:p>
            <a:pPr marL="342900" indent="-342900">
              <a:buClr>
                <a:srgbClr val="004A78"/>
              </a:buClr>
              <a:buFont typeface="Arial" charset="0"/>
              <a:buChar char="•"/>
            </a:pPr>
            <a:r>
              <a:rPr lang="en-US" sz="2400" dirty="0">
                <a:solidFill>
                  <a:srgbClr val="004A78"/>
                </a:solidFill>
              </a:rPr>
              <a:t>All receivables that are expected to be realized in cash within a year are reported in the Current assets section of the balance sheet.</a:t>
            </a:r>
          </a:p>
          <a:p>
            <a:endParaRPr lang="en-US" dirty="0"/>
          </a:p>
        </p:txBody>
      </p:sp>
      <p:pic>
        <p:nvPicPr>
          <p:cNvPr id="3" name="Picture Placeholder 2" descr="Reporting Receivables on the Balance Sheet&#10;&#10;The Current Assets section of a balance sheet for Mornin’ Joe for December 31, 2 0 Y 6, is shown. The following current assets are listed: Cash and cash equivalents, $235,000, which is shown in the second amount column. Accounts receivable, $305,000, which is shown in the first amount column, and Less allowance for doubtful accounts, 12,300, which is shown in the first amount column. A single rule appears below 12,300. To the right of 12,300, a difference of 292,700 is shown in the second amount column. The bottom of the balance sheet has a ragged look indicating that it is only partially shown.">
            <a:extLst>
              <a:ext uri="{FF2B5EF4-FFF2-40B4-BE49-F238E27FC236}">
                <a16:creationId xmlns:a16="http://schemas.microsoft.com/office/drawing/2014/main" id="{BD89C8FF-D927-454D-BB05-0B0D3AED8AB6}"/>
              </a:ext>
            </a:extLst>
          </p:cNvPr>
          <p:cNvPicPr>
            <a:picLocks noGrp="1" noChangeAspect="1"/>
          </p:cNvPicPr>
          <p:nvPr>
            <p:ph type="pic" sz="quarter" idx="18"/>
          </p:nvPr>
        </p:nvPicPr>
        <p:blipFill rotWithShape="1">
          <a:blip r:embed="rId2"/>
          <a:srcRect t="-621" b="-621"/>
          <a:stretch/>
        </p:blipFill>
        <p:spPr>
          <a:xfrm>
            <a:off x="2062331" y="2555574"/>
            <a:ext cx="7972088" cy="2381846"/>
          </a:xfrm>
          <a:prstGeom prst="rect">
            <a:avLst/>
          </a:prstGeom>
        </p:spPr>
      </p:pic>
    </p:spTree>
    <p:extLst>
      <p:ext uri="{BB962C8B-B14F-4D97-AF65-F5344CB8AC3E}">
        <p14:creationId xmlns:p14="http://schemas.microsoft.com/office/powerpoint/2010/main" val="130837286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E73886-1D8C-4BF5-A812-70C77B11D741}"/>
              </a:ext>
            </a:extLst>
          </p:cNvPr>
          <p:cNvSpPr>
            <a:spLocks noGrp="1"/>
          </p:cNvSpPr>
          <p:nvPr>
            <p:ph type="title"/>
          </p:nvPr>
        </p:nvSpPr>
        <p:spPr/>
        <p:txBody>
          <a:bodyPr/>
          <a:lstStyle/>
          <a:p>
            <a:r>
              <a:rPr lang="en-US" sz="2800" dirty="0"/>
              <a:t>Financial Analysis and Interpretation: Accounts </a:t>
            </a:r>
            <a:br>
              <a:rPr lang="en-US" sz="2800" dirty="0"/>
            </a:br>
            <a:r>
              <a:rPr lang="en-US" sz="2800" dirty="0"/>
              <a:t>Receivable Turnover </a:t>
            </a:r>
            <a:r>
              <a:rPr lang="en-US" sz="2000" dirty="0"/>
              <a:t>(1 of 2)</a:t>
            </a:r>
          </a:p>
        </p:txBody>
      </p:sp>
      <p:sp>
        <p:nvSpPr>
          <p:cNvPr id="5" name="Text Placeholder 4">
            <a:extLst>
              <a:ext uri="{FF2B5EF4-FFF2-40B4-BE49-F238E27FC236}">
                <a16:creationId xmlns:a16="http://schemas.microsoft.com/office/drawing/2014/main" id="{C92B7DCF-4B13-4BCA-9A54-C42DDE2A8E67}"/>
              </a:ext>
            </a:extLst>
          </p:cNvPr>
          <p:cNvSpPr>
            <a:spLocks noGrp="1"/>
          </p:cNvSpPr>
          <p:nvPr>
            <p:ph type="body" sz="quarter" idx="17"/>
          </p:nvPr>
        </p:nvSpPr>
        <p:spPr>
          <a:xfrm>
            <a:off x="1903303" y="1925215"/>
            <a:ext cx="5880247" cy="672105"/>
          </a:xfrm>
          <a:prstGeom prst="round2DiagRect">
            <a:avLst/>
          </a:prstGeom>
          <a:solidFill>
            <a:srgbClr val="004A78"/>
          </a:solidFill>
          <a:ln>
            <a:solidFill>
              <a:srgbClr val="004A78"/>
            </a:solidFill>
          </a:ln>
        </p:spPr>
        <p:txBody>
          <a:bodyPr anchor="ctr"/>
          <a:lstStyle/>
          <a:p>
            <a:pPr marL="228600" indent="0">
              <a:buNone/>
            </a:pPr>
            <a:r>
              <a:rPr lang="en-US" b="1" dirty="0">
                <a:solidFill>
                  <a:schemeClr val="bg1"/>
                </a:solidFill>
              </a:rPr>
              <a:t>Accounts Receivable Turnover</a:t>
            </a:r>
            <a:endParaRPr lang="en-US" dirty="0">
              <a:solidFill>
                <a:schemeClr val="bg1"/>
              </a:solidFill>
            </a:endParaRPr>
          </a:p>
        </p:txBody>
      </p:sp>
      <p:sp>
        <p:nvSpPr>
          <p:cNvPr id="3" name="Content Placeholder 2">
            <a:extLst>
              <a:ext uri="{FF2B5EF4-FFF2-40B4-BE49-F238E27FC236}">
                <a16:creationId xmlns:a16="http://schemas.microsoft.com/office/drawing/2014/main" id="{501EBE93-B82B-45D4-9B09-4AED018E4550}"/>
              </a:ext>
            </a:extLst>
          </p:cNvPr>
          <p:cNvSpPr>
            <a:spLocks noGrp="1"/>
          </p:cNvSpPr>
          <p:nvPr>
            <p:ph sz="quarter" idx="13"/>
          </p:nvPr>
        </p:nvSpPr>
        <p:spPr>
          <a:xfrm>
            <a:off x="943776" y="2582855"/>
            <a:ext cx="10707624" cy="2575235"/>
          </a:xfrm>
          <a:prstGeom prst="round2DiagRect">
            <a:avLst/>
          </a:prstGeom>
          <a:solidFill>
            <a:schemeClr val="accent3">
              <a:lumMod val="20000"/>
              <a:lumOff val="80000"/>
            </a:schemeClr>
          </a:solidFill>
          <a:ln>
            <a:solidFill>
              <a:srgbClr val="004A78"/>
            </a:solidFill>
          </a:ln>
        </p:spPr>
        <p:txBody>
          <a:bodyPr/>
          <a:lstStyle/>
          <a:p>
            <a:pPr>
              <a:buClr>
                <a:srgbClr val="004A78"/>
              </a:buClr>
              <a:buFont typeface="Arial" charset="0"/>
              <a:buChar char="•"/>
            </a:pPr>
            <a:endParaRPr lang="en-US" sz="2200" dirty="0">
              <a:solidFill>
                <a:srgbClr val="000000"/>
              </a:solidFill>
            </a:endParaRPr>
          </a:p>
          <a:p>
            <a:pPr>
              <a:buClr>
                <a:srgbClr val="004A78"/>
              </a:buClr>
              <a:buFont typeface="Arial" charset="0"/>
              <a:buChar char="•"/>
            </a:pPr>
            <a:r>
              <a:rPr lang="en-US" sz="2200" dirty="0">
                <a:solidFill>
                  <a:srgbClr val="000000"/>
                </a:solidFill>
              </a:rPr>
              <a:t>Measures how frequently during the year the accounts receivable are being converted to cash</a:t>
            </a:r>
          </a:p>
          <a:p>
            <a:pPr>
              <a:buClr>
                <a:srgbClr val="004A78"/>
              </a:buClr>
              <a:buFont typeface="Arial" charset="0"/>
              <a:buChar char="•"/>
            </a:pPr>
            <a:r>
              <a:rPr lang="en-US" sz="2200" dirty="0">
                <a:solidFill>
                  <a:srgbClr val="000000"/>
                </a:solidFill>
              </a:rPr>
              <a:t>Computed as follows:</a:t>
            </a:r>
          </a:p>
          <a:p>
            <a:endParaRPr lang="en-US" dirty="0"/>
          </a:p>
        </p:txBody>
      </p:sp>
      <p:pic>
        <p:nvPicPr>
          <p:cNvPr id="7" name="Picture Placeholder 6" descr="Financial Analysis and Interpretation: Accounts Receivable Turnover &#10;&#10;The formula for computing accounts receivable turnover is shown: Net Sales is divided by Average Accounts Receivable. The formula is shown in fraction form, with Sales as the numerator and Average Accounts Receivable as the denominator. ">
            <a:extLst>
              <a:ext uri="{FF2B5EF4-FFF2-40B4-BE49-F238E27FC236}">
                <a16:creationId xmlns:a16="http://schemas.microsoft.com/office/drawing/2014/main" id="{CEF820CA-FD76-43B3-841A-75B2B0865DCD}"/>
              </a:ext>
            </a:extLst>
          </p:cNvPr>
          <p:cNvPicPr>
            <a:picLocks noGrp="1" noChangeAspect="1"/>
          </p:cNvPicPr>
          <p:nvPr>
            <p:ph type="pic" sz="quarter" idx="12"/>
          </p:nvPr>
        </p:nvPicPr>
        <p:blipFill rotWithShape="1">
          <a:blip r:embed="rId2"/>
          <a:srcRect t="6625" b="-150"/>
          <a:stretch/>
        </p:blipFill>
        <p:spPr>
          <a:xfrm>
            <a:off x="2208524" y="4146117"/>
            <a:ext cx="7182295" cy="915475"/>
          </a:xfrm>
        </p:spPr>
      </p:pic>
    </p:spTree>
    <p:extLst>
      <p:ext uri="{BB962C8B-B14F-4D97-AF65-F5344CB8AC3E}">
        <p14:creationId xmlns:p14="http://schemas.microsoft.com/office/powerpoint/2010/main" val="33731588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3B0A39D-B711-4F61-8991-6E6563A2EE7F}"/>
              </a:ext>
            </a:extLst>
          </p:cNvPr>
          <p:cNvSpPr>
            <a:spLocks noGrp="1"/>
          </p:cNvSpPr>
          <p:nvPr>
            <p:ph type="title"/>
          </p:nvPr>
        </p:nvSpPr>
        <p:spPr/>
        <p:txBody>
          <a:bodyPr/>
          <a:lstStyle/>
          <a:p>
            <a:r>
              <a:rPr lang="en-US" sz="2800" dirty="0"/>
              <a:t>Financial Analysis and Interpretation: Accounts </a:t>
            </a:r>
            <a:br>
              <a:rPr lang="en-US" sz="2800" dirty="0"/>
            </a:br>
            <a:r>
              <a:rPr lang="en-US" sz="2800" dirty="0"/>
              <a:t>Receivable Turnover </a:t>
            </a:r>
            <a:r>
              <a:rPr lang="en-US" sz="2000" dirty="0"/>
              <a:t>(2 of 2)</a:t>
            </a:r>
          </a:p>
        </p:txBody>
      </p:sp>
      <p:pic>
        <p:nvPicPr>
          <p:cNvPr id="3" name="Picture Placeholder 2" descr="A table containing two years of financial data is shown. Using the data, average accounts receivable and accounts receivable turnover are computed for the two years. Dollar amounts are stated in millions, and the average accounts receivable and accounts receivable turnover amounts are rounded to two decimal places.&#10;&#10;For the year ended Year 2, Sales are $6,257. Under Accounts receivable:, Beginning of year is 482 and End of year is 465. Under Average accounts receivable:, the computation is ($482 + $465) ÷ 2 and the amount is 473.5. Under Accounts receivable turnover:, the computation is $6,257 ÷ $473.5 and the amount is 13.21. &#10;&#10;For the year ended Year 1, Sales are $5,226. Under Accounts receivable:, Beginning of year is 387 and End of year is 482. Under Average accounts receivable:, the computation is ($387 + $482) ÷ 2 and the amount is 434.5. Under Accounts receivable turnover:, the computation is $5,226 ÷ $434.5 and the amount is 12.03. ">
            <a:extLst>
              <a:ext uri="{FF2B5EF4-FFF2-40B4-BE49-F238E27FC236}">
                <a16:creationId xmlns:a16="http://schemas.microsoft.com/office/drawing/2014/main" id="{EE7A2690-18B2-4EFB-B6A6-7C391C71E12A}"/>
              </a:ext>
            </a:extLst>
          </p:cNvPr>
          <p:cNvPicPr>
            <a:picLocks noGrp="1" noChangeAspect="1"/>
          </p:cNvPicPr>
          <p:nvPr>
            <p:ph type="pic" sz="quarter" idx="10"/>
          </p:nvPr>
        </p:nvPicPr>
        <p:blipFill rotWithShape="1">
          <a:blip r:embed="rId2"/>
          <a:srcRect t="-9" b="534"/>
          <a:stretch/>
        </p:blipFill>
        <p:spPr>
          <a:xfrm>
            <a:off x="1316182" y="1645077"/>
            <a:ext cx="9559636" cy="3481708"/>
          </a:xfrm>
          <a:prstGeom prst="rect">
            <a:avLst/>
          </a:prstGeom>
        </p:spPr>
      </p:pic>
    </p:spTree>
    <p:extLst>
      <p:ext uri="{BB962C8B-B14F-4D97-AF65-F5344CB8AC3E}">
        <p14:creationId xmlns:p14="http://schemas.microsoft.com/office/powerpoint/2010/main" val="165666549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E73886-1D8C-4BF5-A812-70C77B11D741}"/>
              </a:ext>
            </a:extLst>
          </p:cNvPr>
          <p:cNvSpPr>
            <a:spLocks noGrp="1"/>
          </p:cNvSpPr>
          <p:nvPr>
            <p:ph type="title"/>
          </p:nvPr>
        </p:nvSpPr>
        <p:spPr>
          <a:xfrm>
            <a:off x="838200" y="365125"/>
            <a:ext cx="10515600" cy="812746"/>
          </a:xfrm>
        </p:spPr>
        <p:txBody>
          <a:bodyPr/>
          <a:lstStyle/>
          <a:p>
            <a:r>
              <a:rPr lang="en-US" sz="2800" dirty="0"/>
              <a:t>Financial Analysis and Interpretation: Days’ Sales in Receivables </a:t>
            </a:r>
            <a:r>
              <a:rPr lang="en-US" sz="2000" dirty="0"/>
              <a:t>(1 of 2)</a:t>
            </a:r>
          </a:p>
        </p:txBody>
      </p:sp>
      <p:sp>
        <p:nvSpPr>
          <p:cNvPr id="5" name="Text Placeholder 4">
            <a:extLst>
              <a:ext uri="{FF2B5EF4-FFF2-40B4-BE49-F238E27FC236}">
                <a16:creationId xmlns:a16="http://schemas.microsoft.com/office/drawing/2014/main" id="{C92B7DCF-4B13-4BCA-9A54-C42DDE2A8E67}"/>
              </a:ext>
            </a:extLst>
          </p:cNvPr>
          <p:cNvSpPr>
            <a:spLocks noGrp="1"/>
          </p:cNvSpPr>
          <p:nvPr>
            <p:ph type="body" sz="quarter" idx="17"/>
          </p:nvPr>
        </p:nvSpPr>
        <p:spPr>
          <a:xfrm>
            <a:off x="1903303" y="1925215"/>
            <a:ext cx="5880247" cy="672105"/>
          </a:xfrm>
          <a:prstGeom prst="round2DiagRect">
            <a:avLst/>
          </a:prstGeom>
          <a:solidFill>
            <a:srgbClr val="004A78"/>
          </a:solidFill>
          <a:ln>
            <a:solidFill>
              <a:srgbClr val="004A78"/>
            </a:solidFill>
          </a:ln>
        </p:spPr>
        <p:txBody>
          <a:bodyPr anchor="ctr"/>
          <a:lstStyle/>
          <a:p>
            <a:pPr marL="228600" indent="0">
              <a:buNone/>
            </a:pPr>
            <a:r>
              <a:rPr lang="en-US" b="1" dirty="0">
                <a:solidFill>
                  <a:schemeClr val="bg1"/>
                </a:solidFill>
              </a:rPr>
              <a:t>Days’ Sales in Receivables </a:t>
            </a:r>
            <a:endParaRPr lang="en-US" dirty="0">
              <a:solidFill>
                <a:schemeClr val="bg1"/>
              </a:solidFill>
            </a:endParaRPr>
          </a:p>
        </p:txBody>
      </p:sp>
      <p:sp>
        <p:nvSpPr>
          <p:cNvPr id="3" name="Content Placeholder 2">
            <a:extLst>
              <a:ext uri="{FF2B5EF4-FFF2-40B4-BE49-F238E27FC236}">
                <a16:creationId xmlns:a16="http://schemas.microsoft.com/office/drawing/2014/main" id="{501EBE93-B82B-45D4-9B09-4AED018E4550}"/>
              </a:ext>
            </a:extLst>
          </p:cNvPr>
          <p:cNvSpPr>
            <a:spLocks noGrp="1"/>
          </p:cNvSpPr>
          <p:nvPr>
            <p:ph sz="quarter" idx="13"/>
          </p:nvPr>
        </p:nvSpPr>
        <p:spPr>
          <a:xfrm>
            <a:off x="943776" y="2582856"/>
            <a:ext cx="10707624" cy="2268114"/>
          </a:xfrm>
          <a:prstGeom prst="round2DiagRect">
            <a:avLst/>
          </a:prstGeom>
          <a:solidFill>
            <a:schemeClr val="accent3">
              <a:lumMod val="20000"/>
              <a:lumOff val="80000"/>
            </a:schemeClr>
          </a:solidFill>
          <a:ln>
            <a:solidFill>
              <a:srgbClr val="004A78"/>
            </a:solidFill>
          </a:ln>
        </p:spPr>
        <p:txBody>
          <a:bodyPr/>
          <a:lstStyle/>
          <a:p>
            <a:pPr>
              <a:buClr>
                <a:srgbClr val="004A78"/>
              </a:buClr>
              <a:buFont typeface="Arial" charset="0"/>
              <a:buChar char="•"/>
            </a:pPr>
            <a:endParaRPr lang="en-US" sz="2200" dirty="0">
              <a:solidFill>
                <a:srgbClr val="000000"/>
              </a:solidFill>
            </a:endParaRPr>
          </a:p>
          <a:p>
            <a:pPr>
              <a:buClr>
                <a:srgbClr val="004A78"/>
              </a:buClr>
              <a:buFont typeface="Arial" charset="0"/>
              <a:buChar char="•"/>
            </a:pPr>
            <a:r>
              <a:rPr lang="en-US" sz="2200" dirty="0">
                <a:solidFill>
                  <a:srgbClr val="000000"/>
                </a:solidFill>
              </a:rPr>
              <a:t>An estimate of the length of time the accounts receivable have been outstanding</a:t>
            </a:r>
          </a:p>
          <a:p>
            <a:pPr>
              <a:buClr>
                <a:srgbClr val="004A78"/>
              </a:buClr>
              <a:buFont typeface="Arial" charset="0"/>
              <a:buChar char="•"/>
            </a:pPr>
            <a:r>
              <a:rPr lang="en-US" sz="2200" dirty="0">
                <a:solidFill>
                  <a:srgbClr val="000000"/>
                </a:solidFill>
              </a:rPr>
              <a:t>Computed as follows:</a:t>
            </a:r>
          </a:p>
          <a:p>
            <a:endParaRPr lang="en-US" dirty="0"/>
          </a:p>
        </p:txBody>
      </p:sp>
      <p:pic>
        <p:nvPicPr>
          <p:cNvPr id="8" name="Picture Placeholder 7" descr="Financial Analysis and Interpretation: Days’ Sales in Receivables &#10;&#10;The formula for computing number of days’ sales in receivables is shown: Average Accounts Receivable is divided by Average Daily Sales. The formula is shown in fraction form, with Average Accounts Receivable as the numerator and the Average Daily Sales as the denominator. ">
            <a:extLst>
              <a:ext uri="{FF2B5EF4-FFF2-40B4-BE49-F238E27FC236}">
                <a16:creationId xmlns:a16="http://schemas.microsoft.com/office/drawing/2014/main" id="{4F64E868-D6BF-4A1E-A7C9-3D3FB6EDBDDC}"/>
              </a:ext>
            </a:extLst>
          </p:cNvPr>
          <p:cNvPicPr>
            <a:picLocks noGrp="1" noChangeAspect="1"/>
          </p:cNvPicPr>
          <p:nvPr>
            <p:ph type="pic" sz="quarter" idx="12"/>
          </p:nvPr>
        </p:nvPicPr>
        <p:blipFill rotWithShape="1">
          <a:blip r:embed="rId2"/>
          <a:srcRect t="-1528" b="12887"/>
          <a:stretch/>
        </p:blipFill>
        <p:spPr>
          <a:xfrm>
            <a:off x="2149003" y="3776095"/>
            <a:ext cx="6727206" cy="845188"/>
          </a:xfrm>
        </p:spPr>
      </p:pic>
    </p:spTree>
    <p:extLst>
      <p:ext uri="{BB962C8B-B14F-4D97-AF65-F5344CB8AC3E}">
        <p14:creationId xmlns:p14="http://schemas.microsoft.com/office/powerpoint/2010/main" val="147638479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A9D926-F65E-4BD2-BECD-2261DAA7B95A}"/>
              </a:ext>
            </a:extLst>
          </p:cNvPr>
          <p:cNvSpPr>
            <a:spLocks noGrp="1"/>
          </p:cNvSpPr>
          <p:nvPr>
            <p:ph type="title"/>
          </p:nvPr>
        </p:nvSpPr>
        <p:spPr/>
        <p:txBody>
          <a:bodyPr/>
          <a:lstStyle/>
          <a:p>
            <a:r>
              <a:rPr lang="en-US" sz="2800" dirty="0"/>
              <a:t>Financial Analysis and Interpretation: Days’ Sales in Receivables </a:t>
            </a:r>
            <a:r>
              <a:rPr lang="en-US" sz="2000" dirty="0"/>
              <a:t>(2 of 2)</a:t>
            </a:r>
          </a:p>
        </p:txBody>
      </p:sp>
      <p:pic>
        <p:nvPicPr>
          <p:cNvPr id="4" name="Picture Placeholder 3" descr="A table containing the computations and amounts for average daily sales and days’ sales in receivables for two years is shown. Dollar amounts are stated in millions, and the average daily sales and days’ sales in receivables amounts are rounded to one decimal place.&#10;&#10;For the year ended Year 2: Under Average daily sales:, the computation is $6,257 ÷ 365 and the amount is 17.1. Under Days’ sales in receivables:, the computation is $473.5 ÷ 17.1 and the amount is 27.7. &#10;&#10;For the year ended Year 1: Under Average daily sales:, the computation is $5,226 ÷ 365 and the amount is 14.3. Under Days’ sales in receivables:, the computation is $434.5 ÷ 14.3 and the amount is 30.4. ">
            <a:extLst>
              <a:ext uri="{FF2B5EF4-FFF2-40B4-BE49-F238E27FC236}">
                <a16:creationId xmlns:a16="http://schemas.microsoft.com/office/drawing/2014/main" id="{42A54317-6001-497A-82FE-F0B7F89981A6}"/>
              </a:ext>
            </a:extLst>
          </p:cNvPr>
          <p:cNvPicPr>
            <a:picLocks noGrp="1" noChangeAspect="1"/>
          </p:cNvPicPr>
          <p:nvPr>
            <p:ph type="pic" sz="quarter" idx="10"/>
          </p:nvPr>
        </p:nvPicPr>
        <p:blipFill rotWithShape="1">
          <a:blip r:embed="rId2"/>
          <a:srcRect t="372" b="159"/>
          <a:stretch/>
        </p:blipFill>
        <p:spPr>
          <a:xfrm>
            <a:off x="1210164" y="1579274"/>
            <a:ext cx="9559636" cy="2373345"/>
          </a:xfrm>
          <a:prstGeom prst="rect">
            <a:avLst/>
          </a:prstGeom>
        </p:spPr>
      </p:pic>
    </p:spTree>
    <p:extLst>
      <p:ext uri="{BB962C8B-B14F-4D97-AF65-F5344CB8AC3E}">
        <p14:creationId xmlns:p14="http://schemas.microsoft.com/office/powerpoint/2010/main" val="86210150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4CE736C-1A64-4B71-9BC9-395C19BFDAE5}"/>
              </a:ext>
            </a:extLst>
          </p:cNvPr>
          <p:cNvSpPr>
            <a:spLocks noGrp="1"/>
          </p:cNvSpPr>
          <p:nvPr>
            <p:ph type="title"/>
          </p:nvPr>
        </p:nvSpPr>
        <p:spPr/>
        <p:txBody>
          <a:bodyPr/>
          <a:lstStyle/>
          <a:p>
            <a:r>
              <a:rPr lang="en-US" sz="2800" dirty="0"/>
              <a:t>Example Exercise: Accounts Receivable Turnover and</a:t>
            </a:r>
            <a:br>
              <a:rPr lang="en-US" sz="2800" dirty="0"/>
            </a:br>
            <a:r>
              <a:rPr lang="en-US" sz="2800" dirty="0"/>
              <a:t>Days’ Sales in Receivables </a:t>
            </a:r>
            <a:r>
              <a:rPr lang="en-US" sz="2000" dirty="0"/>
              <a:t>(1 of 2)</a:t>
            </a:r>
          </a:p>
        </p:txBody>
      </p:sp>
      <p:sp>
        <p:nvSpPr>
          <p:cNvPr id="6" name="Text Placeholder 5">
            <a:extLst>
              <a:ext uri="{FF2B5EF4-FFF2-40B4-BE49-F238E27FC236}">
                <a16:creationId xmlns:a16="http://schemas.microsoft.com/office/drawing/2014/main" id="{DA73652A-9DA3-4DF4-85EC-5646E8365A8D}"/>
              </a:ext>
            </a:extLst>
          </p:cNvPr>
          <p:cNvSpPr>
            <a:spLocks noGrp="1"/>
          </p:cNvSpPr>
          <p:nvPr>
            <p:ph type="body" sz="quarter" idx="17"/>
          </p:nvPr>
        </p:nvSpPr>
        <p:spPr>
          <a:xfrm>
            <a:off x="743576" y="1638300"/>
            <a:ext cx="10711543" cy="813352"/>
          </a:xfrm>
        </p:spPr>
        <p:txBody>
          <a:bodyPr/>
          <a:lstStyle/>
          <a:p>
            <a:r>
              <a:rPr lang="en-US" dirty="0"/>
              <a:t>Financial statement data for years ending December 31 for Osterman Company follows:</a:t>
            </a:r>
          </a:p>
          <a:p>
            <a:endParaRPr lang="en-US" dirty="0"/>
          </a:p>
        </p:txBody>
      </p:sp>
      <p:pic>
        <p:nvPicPr>
          <p:cNvPr id="11" name="Picture Placeholder 10" descr="Example Exercise Data – Accounts Receivable Turnover and Days’ Sales in Receivables &#10;&#10;A table containing financial statement data for Osterman Company for years ending December 31, 20Y9 and 20Y8, is shown.&#10;&#10;For 20Y9, Sales are $4,284,000. Under Accounts receivable:, Beginning of year is 550,000 and End of year is 640,000. &#10;&#10;For 20Y8, Sales are $3,040,000. Under Accounts receivable:, Beginning of year is 400,000 and End of year is 550,000. ">
            <a:extLst>
              <a:ext uri="{FF2B5EF4-FFF2-40B4-BE49-F238E27FC236}">
                <a16:creationId xmlns:a16="http://schemas.microsoft.com/office/drawing/2014/main" id="{48A46ECA-8913-4675-8C5E-B868F30431F7}"/>
              </a:ext>
            </a:extLst>
          </p:cNvPr>
          <p:cNvPicPr>
            <a:picLocks noGrp="1" noChangeAspect="1"/>
          </p:cNvPicPr>
          <p:nvPr>
            <p:ph type="pic" sz="quarter" idx="18"/>
          </p:nvPr>
        </p:nvPicPr>
        <p:blipFill rotWithShape="1">
          <a:blip r:embed="rId3"/>
          <a:srcRect t="-3591" b="-3262"/>
          <a:stretch/>
        </p:blipFill>
        <p:spPr>
          <a:xfrm>
            <a:off x="1536821" y="2477256"/>
            <a:ext cx="8769297" cy="1505930"/>
          </a:xfrm>
          <a:prstGeom prst="rect">
            <a:avLst/>
          </a:prstGeom>
        </p:spPr>
      </p:pic>
      <p:sp>
        <p:nvSpPr>
          <p:cNvPr id="7" name="Content Placeholder 6">
            <a:extLst>
              <a:ext uri="{FF2B5EF4-FFF2-40B4-BE49-F238E27FC236}">
                <a16:creationId xmlns:a16="http://schemas.microsoft.com/office/drawing/2014/main" id="{B671E5D9-1484-4B21-89DA-529C668183E6}"/>
              </a:ext>
            </a:extLst>
          </p:cNvPr>
          <p:cNvSpPr>
            <a:spLocks noGrp="1"/>
          </p:cNvSpPr>
          <p:nvPr>
            <p:ph type="body" sz="quarter" idx="19"/>
          </p:nvPr>
        </p:nvSpPr>
        <p:spPr>
          <a:xfrm>
            <a:off x="740228" y="4137986"/>
            <a:ext cx="10711543" cy="1865251"/>
          </a:xfrm>
        </p:spPr>
        <p:txBody>
          <a:bodyPr/>
          <a:lstStyle/>
          <a:p>
            <a:pPr marL="914400" lvl="1" indent="-457200">
              <a:buFont typeface="+mj-lt"/>
              <a:buAutoNum type="alphaLcPeriod"/>
            </a:pPr>
            <a:r>
              <a:rPr lang="en-US" dirty="0"/>
              <a:t>Determine the accounts receivable turnover for 20Y9 and 20Y8.</a:t>
            </a:r>
          </a:p>
          <a:p>
            <a:pPr marL="914400" lvl="1" indent="-457200">
              <a:buFont typeface="+mj-lt"/>
              <a:buAutoNum type="alphaLcPeriod"/>
            </a:pPr>
            <a:r>
              <a:rPr lang="en-US" dirty="0"/>
              <a:t>Determine the days’ sales in receivables for 20Y9 and 20Y8. Use 365 days and round to one decimal place.</a:t>
            </a:r>
          </a:p>
          <a:p>
            <a:pPr marL="914400" lvl="1" indent="-457200">
              <a:buFont typeface="+mj-lt"/>
              <a:buAutoNum type="alphaLcPeriod"/>
            </a:pPr>
            <a:r>
              <a:rPr lang="en-US" dirty="0"/>
              <a:t>Does the change in accounts receivable turnover and the days’ sales in receivables from 20Y8 to 20Y9 indicate a favorable or unfavorable change?</a:t>
            </a:r>
          </a:p>
          <a:p>
            <a:pPr marL="457200" indent="-457200">
              <a:buFont typeface="+mj-lt"/>
              <a:buAutoNum type="alphaLcPeriod"/>
            </a:pPr>
            <a:endParaRPr lang="en-US" dirty="0"/>
          </a:p>
        </p:txBody>
      </p:sp>
    </p:spTree>
    <p:extLst>
      <p:ext uri="{BB962C8B-B14F-4D97-AF65-F5344CB8AC3E}">
        <p14:creationId xmlns:p14="http://schemas.microsoft.com/office/powerpoint/2010/main" val="127319932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970D3A9-8612-4966-A930-31180F2DD5E5}"/>
              </a:ext>
            </a:extLst>
          </p:cNvPr>
          <p:cNvSpPr>
            <a:spLocks noGrp="1"/>
          </p:cNvSpPr>
          <p:nvPr>
            <p:ph type="title"/>
          </p:nvPr>
        </p:nvSpPr>
        <p:spPr>
          <a:xfrm>
            <a:off x="838200" y="365125"/>
            <a:ext cx="10515600" cy="912132"/>
          </a:xfrm>
        </p:spPr>
        <p:txBody>
          <a:bodyPr/>
          <a:lstStyle/>
          <a:p>
            <a:r>
              <a:rPr lang="en-US" sz="2800" dirty="0"/>
              <a:t>Example Exercise: Accounts Receivable Turnover and</a:t>
            </a:r>
            <a:br>
              <a:rPr lang="en-US" sz="2800" dirty="0"/>
            </a:br>
            <a:r>
              <a:rPr lang="en-US" sz="2800" dirty="0"/>
              <a:t>Days’ Sales in Receivables </a:t>
            </a:r>
            <a:r>
              <a:rPr lang="en-US" sz="2000" dirty="0"/>
              <a:t>(2 of 2)</a:t>
            </a:r>
          </a:p>
        </p:txBody>
      </p:sp>
      <p:pic>
        <p:nvPicPr>
          <p:cNvPr id="5" name="Picture Placeholder 4" descr="Example Exercise Solution – Accounts Receivable Turnover and Days’ Sales in Receivables&#10;&#10;The solution to Exercise a. is given as follows: A table containing the computations and amounts for average accounts receivable and accounts receivable turnover for Osterman Company for years ending December 31, 20Y9 and 20Y8, is shown. The amounts for accounts receivable turnover are rounded to one decimal place.&#10;&#10;For 20Y9: Under Average accounts receivable:, the computation is ($550,000 + $640,000) ÷ 2 and the amount is $595,000. Under Accounts receivable turnover:, the computation is $4,284,000 ÷ $595,000 and the amount is 7.2.&#10;&#10;For 20Y8: Under Average accounts receivable:, the computation is ($400,000 + $550,000) ÷ 2 and the amount is $475,000. Under Accounts receivable turnover:, the computation is $3,040,000 ÷ $475,000 and the amount is 6.4.&#10;&#10;The solution to Exercise b. is given as follows: A table containing the computations and amounts for average daily sales and days’ sales in inventory for Osterman Company for years ending December 31, 20Y9 and 20Y8, is shown. Answers are rounded to one decimal place.&#10;&#10;For 20Y9: Under Average daily sales:, the computation is $4,284,000 ÷ 365 days and the amount is $11,737.0. Under Days’ sales in receivables:, the computation is $595,000 ÷ $11,737.0 and the amount is 50.7 days. &#10;&#10;For 20Y8: Under Average daily sales:, the computation is $3,040,000 ÷ 365 days and the amount is $8,328.8. Under Days’ sales in receivables:, the computation is $475,000 ÷ $8,328.8 and the amount is 57.0 days. &#10;&#10;The solution to Exercise c. is given as follows: The solution to Exercise (c) is given as follows: The increase in the accounts receivable turnover from 6.4 to 7.2 and the decrease in the days’ sales in receivables from 57.0 days to 50.7 days indicate favorable trends in the efficiency of collecting accounts receivable.">
            <a:extLst>
              <a:ext uri="{FF2B5EF4-FFF2-40B4-BE49-F238E27FC236}">
                <a16:creationId xmlns:a16="http://schemas.microsoft.com/office/drawing/2014/main" id="{705B28BB-BE07-4970-AFFD-EB428E689F95}"/>
              </a:ext>
            </a:extLst>
          </p:cNvPr>
          <p:cNvPicPr>
            <a:picLocks noGrp="1" noChangeAspect="1"/>
          </p:cNvPicPr>
          <p:nvPr>
            <p:ph type="pic" sz="quarter" idx="10"/>
          </p:nvPr>
        </p:nvPicPr>
        <p:blipFill rotWithShape="1">
          <a:blip r:embed="rId2"/>
          <a:srcRect l="-214" r="-532"/>
          <a:stretch/>
        </p:blipFill>
        <p:spPr>
          <a:xfrm>
            <a:off x="1460390" y="1416433"/>
            <a:ext cx="9271220" cy="4755038"/>
          </a:xfrm>
          <a:prstGeom prst="rect">
            <a:avLst/>
          </a:prstGeom>
        </p:spPr>
      </p:pic>
    </p:spTree>
    <p:extLst>
      <p:ext uri="{BB962C8B-B14F-4D97-AF65-F5344CB8AC3E}">
        <p14:creationId xmlns:p14="http://schemas.microsoft.com/office/powerpoint/2010/main" val="4273267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40E88F7-FC56-4942-8B66-30F47B40CD61}"/>
              </a:ext>
            </a:extLst>
          </p:cNvPr>
          <p:cNvSpPr>
            <a:spLocks noGrp="1"/>
          </p:cNvSpPr>
          <p:nvPr>
            <p:ph type="title"/>
          </p:nvPr>
        </p:nvSpPr>
        <p:spPr/>
        <p:txBody>
          <a:bodyPr/>
          <a:lstStyle/>
          <a:p>
            <a:r>
              <a:rPr lang="en-US" dirty="0"/>
              <a:t>Other Receivables</a:t>
            </a:r>
          </a:p>
        </p:txBody>
      </p:sp>
      <p:sp>
        <p:nvSpPr>
          <p:cNvPr id="5" name="Content Placeholder 4">
            <a:extLst>
              <a:ext uri="{FF2B5EF4-FFF2-40B4-BE49-F238E27FC236}">
                <a16:creationId xmlns:a16="http://schemas.microsoft.com/office/drawing/2014/main" id="{DED67598-2056-48C7-854C-F11BD4B30698}"/>
              </a:ext>
              <a:ext uri="{C183D7F6-B498-43B3-948B-1728B52AA6E4}">
                <adec:decorative xmlns:adec="http://schemas.microsoft.com/office/drawing/2017/decorative" val="1"/>
              </a:ext>
            </a:extLst>
          </p:cNvPr>
          <p:cNvSpPr>
            <a:spLocks noGrp="1"/>
          </p:cNvSpPr>
          <p:nvPr>
            <p:ph sz="quarter" idx="11"/>
          </p:nvPr>
        </p:nvSpPr>
        <p:spPr>
          <a:xfrm>
            <a:off x="742612" y="1642466"/>
            <a:ext cx="10213181" cy="1501133"/>
          </a:xfrm>
        </p:spPr>
        <p:txBody>
          <a:bodyPr/>
          <a:lstStyle/>
          <a:p>
            <a:pPr marL="341313" indent="-341313">
              <a:buFont typeface="Arial" panose="020B0604020202020204" pitchFamily="34" charset="0"/>
              <a:buChar char="•"/>
            </a:pPr>
            <a:r>
              <a:rPr lang="en-US" sz="2400" dirty="0">
                <a:solidFill>
                  <a:srgbClr val="004A78"/>
                </a:solidFill>
              </a:rPr>
              <a:t>Include interest receivable, taxes receivable, and receivables from officers or employees</a:t>
            </a:r>
          </a:p>
          <a:p>
            <a:pPr marL="341313" indent="-341313">
              <a:buFont typeface="Arial" panose="020B0604020202020204" pitchFamily="34" charset="0"/>
              <a:buChar char="•"/>
            </a:pPr>
            <a:r>
              <a:rPr lang="en-US" sz="2400" dirty="0">
                <a:solidFill>
                  <a:srgbClr val="004A78"/>
                </a:solidFill>
              </a:rPr>
              <a:t>Normally reported separately on the balance sheet</a:t>
            </a:r>
          </a:p>
        </p:txBody>
      </p:sp>
      <p:sp>
        <p:nvSpPr>
          <p:cNvPr id="6" name="Content Placeholder 5">
            <a:extLst>
              <a:ext uri="{FF2B5EF4-FFF2-40B4-BE49-F238E27FC236}">
                <a16:creationId xmlns:a16="http://schemas.microsoft.com/office/drawing/2014/main" id="{9CC30DF8-2579-45B4-A6EB-9024CCC60940}"/>
              </a:ext>
              <a:ext uri="{C183D7F6-B498-43B3-948B-1728B52AA6E4}">
                <adec:decorative xmlns:adec="http://schemas.microsoft.com/office/drawing/2017/decorative" val="1"/>
              </a:ext>
            </a:extLst>
          </p:cNvPr>
          <p:cNvSpPr>
            <a:spLocks noGrp="1"/>
          </p:cNvSpPr>
          <p:nvPr>
            <p:ph sz="quarter" idx="12"/>
          </p:nvPr>
        </p:nvSpPr>
        <p:spPr>
          <a:xfrm>
            <a:off x="1303713" y="3819215"/>
            <a:ext cx="2012576" cy="358561"/>
          </a:xfrm>
          <a:prstGeom prst="flowChartProcess">
            <a:avLst/>
          </a:prstGeom>
          <a:solidFill>
            <a:schemeClr val="accent3">
              <a:lumMod val="60000"/>
              <a:lumOff val="40000"/>
            </a:schemeClr>
          </a:solidFill>
          <a:ln>
            <a:solidFill>
              <a:srgbClr val="000000"/>
            </a:solidFill>
          </a:ln>
        </p:spPr>
        <p:txBody>
          <a:bodyPr anchor="ctr"/>
          <a:lstStyle/>
          <a:p>
            <a:pPr algn="ctr"/>
            <a:r>
              <a:rPr lang="en-US" sz="1800" dirty="0"/>
              <a:t>Other Receivables </a:t>
            </a:r>
          </a:p>
        </p:txBody>
      </p:sp>
      <p:pic>
        <p:nvPicPr>
          <p:cNvPr id="35" name="Picture Placeholder 34">
            <a:extLst>
              <a:ext uri="{FF2B5EF4-FFF2-40B4-BE49-F238E27FC236}">
                <a16:creationId xmlns:a16="http://schemas.microsoft.com/office/drawing/2014/main" id="{21ED40FA-7E1F-46F4-B1DF-59AC106CCBE0}"/>
              </a:ext>
              <a:ext uri="{C183D7F6-B498-43B3-948B-1728B52AA6E4}">
                <adec:decorative xmlns:adec="http://schemas.microsoft.com/office/drawing/2017/decorative" val="1"/>
              </a:ext>
            </a:extLst>
          </p:cNvPr>
          <p:cNvPicPr>
            <a:picLocks noGrp="1" noChangeAspect="1"/>
          </p:cNvPicPr>
          <p:nvPr>
            <p:ph type="pic" sz="quarter" idx="21"/>
          </p:nvPr>
        </p:nvPicPr>
        <p:blipFill rotWithShape="1">
          <a:blip r:embed="rId2"/>
          <a:srcRect t="-43546" b="-39483"/>
          <a:stretch/>
        </p:blipFill>
        <p:spPr>
          <a:xfrm>
            <a:off x="3316289" y="3880888"/>
            <a:ext cx="758998" cy="246088"/>
          </a:xfrm>
        </p:spPr>
      </p:pic>
      <p:sp>
        <p:nvSpPr>
          <p:cNvPr id="7" name="Content Placeholder 6">
            <a:extLst>
              <a:ext uri="{FF2B5EF4-FFF2-40B4-BE49-F238E27FC236}">
                <a16:creationId xmlns:a16="http://schemas.microsoft.com/office/drawing/2014/main" id="{BB980516-2641-4080-BEA5-78BEE200E9AD}"/>
              </a:ext>
              <a:ext uri="{C183D7F6-B498-43B3-948B-1728B52AA6E4}">
                <adec:decorative xmlns:adec="http://schemas.microsoft.com/office/drawing/2017/decorative" val="1"/>
              </a:ext>
            </a:extLst>
          </p:cNvPr>
          <p:cNvSpPr>
            <a:spLocks noGrp="1"/>
          </p:cNvSpPr>
          <p:nvPr>
            <p:ph sz="quarter" idx="13"/>
          </p:nvPr>
        </p:nvSpPr>
        <p:spPr>
          <a:xfrm>
            <a:off x="4006106" y="3109974"/>
            <a:ext cx="2983630" cy="1794551"/>
          </a:xfrm>
          <a:prstGeom prst="flowChartDecision">
            <a:avLst/>
          </a:prstGeom>
          <a:solidFill>
            <a:schemeClr val="accent3">
              <a:lumMod val="60000"/>
              <a:lumOff val="40000"/>
            </a:schemeClr>
          </a:solidFill>
          <a:ln>
            <a:solidFill>
              <a:srgbClr val="000000"/>
            </a:solidFill>
          </a:ln>
        </p:spPr>
        <p:txBody>
          <a:bodyPr tIns="137160" rIns="0" bIns="0" anchor="ctr"/>
          <a:lstStyle/>
          <a:p>
            <a:pPr algn="ctr"/>
            <a:r>
              <a:rPr lang="en-US" sz="1800" dirty="0"/>
              <a:t>Are they expected to be collected within one year?</a:t>
            </a:r>
          </a:p>
        </p:txBody>
      </p:sp>
      <p:sp>
        <p:nvSpPr>
          <p:cNvPr id="24" name="Content Placeholder 23">
            <a:extLst>
              <a:ext uri="{FF2B5EF4-FFF2-40B4-BE49-F238E27FC236}">
                <a16:creationId xmlns:a16="http://schemas.microsoft.com/office/drawing/2014/main" id="{6492F1AB-68C9-439B-8390-FDA9B25C8A3C}"/>
              </a:ext>
              <a:ext uri="{C183D7F6-B498-43B3-948B-1728B52AA6E4}">
                <adec:decorative xmlns:adec="http://schemas.microsoft.com/office/drawing/2017/decorative" val="1"/>
              </a:ext>
            </a:extLst>
          </p:cNvPr>
          <p:cNvSpPr>
            <a:spLocks noGrp="1"/>
          </p:cNvSpPr>
          <p:nvPr>
            <p:ph sz="quarter" idx="30"/>
          </p:nvPr>
        </p:nvSpPr>
        <p:spPr>
          <a:xfrm>
            <a:off x="4883143" y="4933304"/>
            <a:ext cx="741008" cy="434206"/>
          </a:xfrm>
        </p:spPr>
        <p:txBody>
          <a:bodyPr anchor="ctr"/>
          <a:lstStyle/>
          <a:p>
            <a:pPr algn="ctr"/>
            <a:r>
              <a:rPr lang="en-US" sz="1800" dirty="0"/>
              <a:t>Yes</a:t>
            </a:r>
          </a:p>
        </p:txBody>
      </p:sp>
      <p:pic>
        <p:nvPicPr>
          <p:cNvPr id="40" name="Picture Placeholder 39">
            <a:extLst>
              <a:ext uri="{FF2B5EF4-FFF2-40B4-BE49-F238E27FC236}">
                <a16:creationId xmlns:a16="http://schemas.microsoft.com/office/drawing/2014/main" id="{83C1F8EB-B4A2-4B26-AD44-A18BFD0F89C2}"/>
              </a:ext>
              <a:ext uri="{C183D7F6-B498-43B3-948B-1728B52AA6E4}">
                <adec:decorative xmlns:adec="http://schemas.microsoft.com/office/drawing/2017/decorative" val="1"/>
              </a:ext>
            </a:extLst>
          </p:cNvPr>
          <p:cNvPicPr>
            <a:picLocks noGrp="1" noChangeAspect="1"/>
          </p:cNvPicPr>
          <p:nvPr>
            <p:ph type="pic" sz="quarter" idx="22"/>
          </p:nvPr>
        </p:nvPicPr>
        <p:blipFill rotWithShape="1">
          <a:blip r:embed="rId3"/>
          <a:srcRect l="-8194" r="1"/>
          <a:stretch/>
        </p:blipFill>
        <p:spPr>
          <a:xfrm>
            <a:off x="5395561" y="4899111"/>
            <a:ext cx="189802" cy="600298"/>
          </a:xfrm>
        </p:spPr>
      </p:pic>
      <p:sp>
        <p:nvSpPr>
          <p:cNvPr id="8" name="Content Placeholder 7">
            <a:extLst>
              <a:ext uri="{FF2B5EF4-FFF2-40B4-BE49-F238E27FC236}">
                <a16:creationId xmlns:a16="http://schemas.microsoft.com/office/drawing/2014/main" id="{4AD07304-3324-455F-AAC0-BD38A52DA014}"/>
              </a:ext>
              <a:ext uri="{C183D7F6-B498-43B3-948B-1728B52AA6E4}">
                <adec:decorative xmlns:adec="http://schemas.microsoft.com/office/drawing/2017/decorative" val="1"/>
              </a:ext>
            </a:extLst>
          </p:cNvPr>
          <p:cNvSpPr>
            <a:spLocks noGrp="1"/>
          </p:cNvSpPr>
          <p:nvPr>
            <p:ph sz="quarter" idx="14"/>
          </p:nvPr>
        </p:nvSpPr>
        <p:spPr>
          <a:xfrm>
            <a:off x="3141449" y="5394447"/>
            <a:ext cx="4749323" cy="591518"/>
          </a:xfrm>
          <a:prstGeom prst="flowChartProcess">
            <a:avLst/>
          </a:prstGeom>
          <a:solidFill>
            <a:schemeClr val="accent3">
              <a:lumMod val="60000"/>
              <a:lumOff val="40000"/>
            </a:schemeClr>
          </a:solidFill>
          <a:ln>
            <a:solidFill>
              <a:srgbClr val="000000"/>
            </a:solidFill>
          </a:ln>
        </p:spPr>
        <p:txBody>
          <a:bodyPr anchor="ctr"/>
          <a:lstStyle/>
          <a:p>
            <a:pPr algn="ctr"/>
            <a:r>
              <a:rPr lang="en-US" sz="1800" dirty="0"/>
              <a:t>Classify as current assets on the balance sheet</a:t>
            </a:r>
          </a:p>
        </p:txBody>
      </p:sp>
      <p:sp>
        <p:nvSpPr>
          <p:cNvPr id="23" name="Content Placeholder 22">
            <a:extLst>
              <a:ext uri="{FF2B5EF4-FFF2-40B4-BE49-F238E27FC236}">
                <a16:creationId xmlns:a16="http://schemas.microsoft.com/office/drawing/2014/main" id="{7D6DB740-506E-4B2F-8AE3-92E86FD3BBBF}"/>
              </a:ext>
              <a:ext uri="{C183D7F6-B498-43B3-948B-1728B52AA6E4}">
                <adec:decorative xmlns:adec="http://schemas.microsoft.com/office/drawing/2017/decorative" val="1"/>
              </a:ext>
            </a:extLst>
          </p:cNvPr>
          <p:cNvSpPr>
            <a:spLocks noGrp="1"/>
          </p:cNvSpPr>
          <p:nvPr>
            <p:ph sz="quarter" idx="29"/>
          </p:nvPr>
        </p:nvSpPr>
        <p:spPr>
          <a:xfrm>
            <a:off x="7123333" y="3635166"/>
            <a:ext cx="476903" cy="444406"/>
          </a:xfrm>
        </p:spPr>
        <p:txBody>
          <a:bodyPr anchor="ctr"/>
          <a:lstStyle/>
          <a:p>
            <a:pPr algn="ctr"/>
            <a:r>
              <a:rPr lang="en-US" sz="1800" dirty="0"/>
              <a:t>No</a:t>
            </a:r>
          </a:p>
        </p:txBody>
      </p:sp>
      <p:pic>
        <p:nvPicPr>
          <p:cNvPr id="38" name="Picture Placeholder 37">
            <a:extLst>
              <a:ext uri="{FF2B5EF4-FFF2-40B4-BE49-F238E27FC236}">
                <a16:creationId xmlns:a16="http://schemas.microsoft.com/office/drawing/2014/main" id="{528C70C9-363D-4255-B720-731315296974}"/>
              </a:ext>
              <a:ext uri="{C183D7F6-B498-43B3-948B-1728B52AA6E4}">
                <adec:decorative xmlns:adec="http://schemas.microsoft.com/office/drawing/2017/decorative" val="1"/>
              </a:ext>
            </a:extLst>
          </p:cNvPr>
          <p:cNvPicPr>
            <a:picLocks noGrp="1" noChangeAspect="1"/>
          </p:cNvPicPr>
          <p:nvPr>
            <p:ph type="pic" sz="quarter" idx="23"/>
          </p:nvPr>
        </p:nvPicPr>
        <p:blipFill rotWithShape="1">
          <a:blip r:embed="rId2"/>
          <a:srcRect t="-10735" b="15237"/>
          <a:stretch/>
        </p:blipFill>
        <p:spPr>
          <a:xfrm>
            <a:off x="6988509" y="3919958"/>
            <a:ext cx="827998" cy="140070"/>
          </a:xfrm>
        </p:spPr>
      </p:pic>
      <p:sp>
        <p:nvSpPr>
          <p:cNvPr id="9" name="Content Placeholder 8">
            <a:extLst>
              <a:ext uri="{FF2B5EF4-FFF2-40B4-BE49-F238E27FC236}">
                <a16:creationId xmlns:a16="http://schemas.microsoft.com/office/drawing/2014/main" id="{79EE4A3D-DAF5-493C-9938-C60EE5B4ACBD}"/>
              </a:ext>
              <a:ext uri="{C183D7F6-B498-43B3-948B-1728B52AA6E4}">
                <adec:decorative xmlns:adec="http://schemas.microsoft.com/office/drawing/2017/decorative" val="1"/>
              </a:ext>
            </a:extLst>
          </p:cNvPr>
          <p:cNvSpPr>
            <a:spLocks noGrp="1"/>
          </p:cNvSpPr>
          <p:nvPr>
            <p:ph sz="quarter" idx="15"/>
          </p:nvPr>
        </p:nvSpPr>
        <p:spPr>
          <a:xfrm>
            <a:off x="7742206" y="3514887"/>
            <a:ext cx="3909822" cy="1005596"/>
          </a:xfrm>
          <a:prstGeom prst="flowChartProcess">
            <a:avLst/>
          </a:prstGeom>
          <a:solidFill>
            <a:schemeClr val="accent3">
              <a:lumMod val="60000"/>
              <a:lumOff val="40000"/>
            </a:schemeClr>
          </a:solidFill>
          <a:ln>
            <a:solidFill>
              <a:srgbClr val="000000"/>
            </a:solidFill>
          </a:ln>
        </p:spPr>
        <p:txBody>
          <a:bodyPr lIns="91440" rIns="91440" anchor="ctr"/>
          <a:lstStyle/>
          <a:p>
            <a:pPr algn="ctr"/>
            <a:r>
              <a:rPr lang="en-US" sz="1800" dirty="0"/>
              <a:t>Classify as noncurrent assets and report under Investments on the balance sheet</a:t>
            </a:r>
          </a:p>
        </p:txBody>
      </p:sp>
    </p:spTree>
    <p:extLst>
      <p:ext uri="{BB962C8B-B14F-4D97-AF65-F5344CB8AC3E}">
        <p14:creationId xmlns:p14="http://schemas.microsoft.com/office/powerpoint/2010/main" val="24087020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76E8C5-D072-4EBD-A768-0CCC573579D3}"/>
              </a:ext>
            </a:extLst>
          </p:cNvPr>
          <p:cNvSpPr>
            <a:spLocks noGrp="1"/>
          </p:cNvSpPr>
          <p:nvPr>
            <p:ph type="title"/>
          </p:nvPr>
        </p:nvSpPr>
        <p:spPr/>
        <p:txBody>
          <a:bodyPr/>
          <a:lstStyle/>
          <a:p>
            <a:r>
              <a:rPr lang="en-US" dirty="0"/>
              <a:t>Uncollectible Receivables </a:t>
            </a:r>
            <a:r>
              <a:rPr lang="en-US" sz="2000" dirty="0"/>
              <a:t>(1 of 4)</a:t>
            </a:r>
          </a:p>
        </p:txBody>
      </p:sp>
      <p:sp>
        <p:nvSpPr>
          <p:cNvPr id="3" name="Text Placeholder 2">
            <a:extLst>
              <a:ext uri="{FF2B5EF4-FFF2-40B4-BE49-F238E27FC236}">
                <a16:creationId xmlns:a16="http://schemas.microsoft.com/office/drawing/2014/main" id="{B3601C8D-135A-4B6C-9611-D1361DC9310A}"/>
              </a:ext>
            </a:extLst>
          </p:cNvPr>
          <p:cNvSpPr>
            <a:spLocks noGrp="1"/>
          </p:cNvSpPr>
          <p:nvPr>
            <p:ph type="body" sz="quarter" idx="17"/>
          </p:nvPr>
        </p:nvSpPr>
        <p:spPr/>
        <p:txBody>
          <a:bodyPr>
            <a:normAutofit lnSpcReduction="10000"/>
          </a:bodyPr>
          <a:lstStyle/>
          <a:p>
            <a:r>
              <a:rPr lang="en-US" dirty="0"/>
              <a:t>A major issue of selling merchandise or services on account (on credit) is that some customers will not pay their accounts</a:t>
            </a:r>
          </a:p>
          <a:p>
            <a:pPr lvl="1"/>
            <a:r>
              <a:rPr lang="en-US" dirty="0"/>
              <a:t>These accounts receivable will be uncollectible</a:t>
            </a:r>
          </a:p>
          <a:p>
            <a:r>
              <a:rPr lang="en-US" dirty="0"/>
              <a:t>Companies may shift the risk of uncollectible receivables to other companies </a:t>
            </a:r>
          </a:p>
          <a:p>
            <a:pPr lvl="1"/>
            <a:r>
              <a:rPr lang="en-US" dirty="0"/>
              <a:t>In this case, companies only accept cash or credit cards and do not accept sales on account</a:t>
            </a:r>
          </a:p>
          <a:p>
            <a:pPr lvl="2"/>
            <a:r>
              <a:rPr lang="en-US" dirty="0"/>
              <a:t>Such policies shift the risk to the credit card companies</a:t>
            </a:r>
          </a:p>
          <a:p>
            <a:r>
              <a:rPr lang="en-US" dirty="0"/>
              <a:t>Companies may sell their receivables</a:t>
            </a:r>
          </a:p>
          <a:p>
            <a:pPr lvl="1"/>
            <a:r>
              <a:rPr lang="en-US" dirty="0"/>
              <a:t>This is often the case when a company issues its own credit card</a:t>
            </a:r>
          </a:p>
          <a:p>
            <a:pPr lvl="1"/>
            <a:r>
              <a:rPr lang="en-US" dirty="0"/>
              <a:t>An advantage of a company selling its receivables is that it immediately receives cash for operating and other needs</a:t>
            </a:r>
          </a:p>
          <a:p>
            <a:pPr lvl="1"/>
            <a:r>
              <a:rPr lang="en-US" dirty="0"/>
              <a:t>Depending on the sales agreement, some of the risk of uncollectible accounts is shifted to the buyer</a:t>
            </a:r>
          </a:p>
          <a:p>
            <a:endParaRPr lang="en-US" dirty="0"/>
          </a:p>
          <a:p>
            <a:endParaRPr lang="en-US" dirty="0"/>
          </a:p>
        </p:txBody>
      </p:sp>
    </p:spTree>
    <p:extLst>
      <p:ext uri="{BB962C8B-B14F-4D97-AF65-F5344CB8AC3E}">
        <p14:creationId xmlns:p14="http://schemas.microsoft.com/office/powerpoint/2010/main" val="31583108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AC1F09-5F11-4D21-B047-4885EC6AD2E3}"/>
              </a:ext>
            </a:extLst>
          </p:cNvPr>
          <p:cNvSpPr>
            <a:spLocks noGrp="1"/>
          </p:cNvSpPr>
          <p:nvPr>
            <p:ph type="title"/>
          </p:nvPr>
        </p:nvSpPr>
        <p:spPr/>
        <p:txBody>
          <a:bodyPr/>
          <a:lstStyle/>
          <a:p>
            <a:r>
              <a:rPr lang="en-US" dirty="0"/>
              <a:t>Uncollectible Receivables </a:t>
            </a:r>
            <a:r>
              <a:rPr lang="en-US" sz="2000" dirty="0"/>
              <a:t>(2 of 4)</a:t>
            </a:r>
            <a:endParaRPr lang="en-US" dirty="0"/>
          </a:p>
        </p:txBody>
      </p:sp>
      <p:sp>
        <p:nvSpPr>
          <p:cNvPr id="3" name="Text Placeholder 2">
            <a:extLst>
              <a:ext uri="{FF2B5EF4-FFF2-40B4-BE49-F238E27FC236}">
                <a16:creationId xmlns:a16="http://schemas.microsoft.com/office/drawing/2014/main" id="{06FDE69F-2072-4DD9-80E9-773148B7389F}"/>
              </a:ext>
            </a:extLst>
          </p:cNvPr>
          <p:cNvSpPr>
            <a:spLocks noGrp="1"/>
          </p:cNvSpPr>
          <p:nvPr>
            <p:ph type="body" sz="quarter" idx="17"/>
          </p:nvPr>
        </p:nvSpPr>
        <p:spPr>
          <a:xfrm>
            <a:off x="743576" y="1638300"/>
            <a:ext cx="10711543" cy="4412876"/>
          </a:xfrm>
        </p:spPr>
        <p:txBody>
          <a:bodyPr/>
          <a:lstStyle/>
          <a:p>
            <a:r>
              <a:rPr lang="en-US" dirty="0"/>
              <a:t>Regardless of how careful a company is in granting credit, some credit sales will be uncollectible. </a:t>
            </a:r>
          </a:p>
          <a:p>
            <a:r>
              <a:rPr lang="en-US" dirty="0"/>
              <a:t>The operating expense recorded from uncollectible receivables is called </a:t>
            </a:r>
            <a:r>
              <a:rPr lang="en-US" b="1" dirty="0"/>
              <a:t>bad debt expense</a:t>
            </a:r>
            <a:r>
              <a:rPr lang="en-US" dirty="0"/>
              <a:t>, uncollectible accounts expense, or doubtful accounts expense.</a:t>
            </a:r>
          </a:p>
          <a:p>
            <a:endParaRPr lang="en-US" dirty="0"/>
          </a:p>
        </p:txBody>
      </p:sp>
    </p:spTree>
    <p:extLst>
      <p:ext uri="{BB962C8B-B14F-4D97-AF65-F5344CB8AC3E}">
        <p14:creationId xmlns:p14="http://schemas.microsoft.com/office/powerpoint/2010/main" val="1287871042"/>
      </p:ext>
    </p:extLst>
  </p:cSld>
  <p:clrMapOvr>
    <a:masterClrMapping/>
  </p:clrMapOvr>
</p:sld>
</file>

<file path=ppt/theme/theme1.xml><?xml version="1.0" encoding="utf-8"?>
<a:theme xmlns:a="http://schemas.openxmlformats.org/drawingml/2006/main" name="Office Theme">
  <a:themeElements>
    <a:clrScheme name="Custom 1">
      <a:dk1>
        <a:srgbClr val="011892"/>
      </a:dk1>
      <a:lt1>
        <a:srgbClr val="FFFFFF"/>
      </a:lt1>
      <a:dk2>
        <a:srgbClr val="006198"/>
      </a:dk2>
      <a:lt2>
        <a:srgbClr val="E7E6E6"/>
      </a:lt2>
      <a:accent1>
        <a:srgbClr val="0098D4"/>
      </a:accent1>
      <a:accent2>
        <a:srgbClr val="00B7E6"/>
      </a:accent2>
      <a:accent3>
        <a:srgbClr val="81CFEC"/>
      </a:accent3>
      <a:accent4>
        <a:srgbClr val="E8255F"/>
      </a:accent4>
      <a:accent5>
        <a:srgbClr val="FF6300"/>
      </a:accent5>
      <a:accent6>
        <a:srgbClr val="F5B600"/>
      </a:accent6>
      <a:hlink>
        <a:srgbClr val="00B7E6"/>
      </a:hlink>
      <a:folHlink>
        <a:srgbClr val="0098D4"/>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effectLst/>
      </a:spPr>
      <a:bodyPr wrap="square" lIns="0" tIns="0" rIns="0" rtlCol="0" anchor="b">
        <a:spAutoFit/>
      </a:bodyPr>
      <a:lstStyle>
        <a:defPPr>
          <a:defRPr sz="2000" smtClean="0">
            <a:latin typeface="Open Sans" panose="020B0606030504020204" pitchFamily="34" charset="0"/>
            <a:ea typeface="Open Sans" panose="020B0606030504020204" pitchFamily="34" charset="0"/>
            <a:cs typeface="Open Sans" panose="020B0606030504020204" pitchFamily="34" charset="0"/>
          </a:defRPr>
        </a:defPPr>
      </a:lstStyle>
    </a:txDef>
  </a:objectDefaults>
  <a:extraClrSchemeLst/>
  <a:extLst>
    <a:ext uri="{05A4C25C-085E-4340-85A3-A5531E510DB2}">
      <thm15:themeFamily xmlns:thm15="http://schemas.microsoft.com/office/thememl/2012/main" name="Accessible_PPT_Template_Cengage" id="{BB88E495-5D95-4A7F-B075-1A727897E84B}" vid="{A8DA5C4F-D671-4D11-BC91-D6E067E7610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85cd1bd9-f432-4f8c-8c64-f52b77cc24c4">
      <UserInfo>
        <DisplayName/>
        <AccountId xsi:nil="true"/>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5C56E93CCF5E349ABB197824E12C70E" ma:contentTypeVersion="" ma:contentTypeDescription="Create a new document." ma:contentTypeScope="" ma:versionID="3d87337370e1da3450478485981a4f6e">
  <xsd:schema xmlns:xsd="http://www.w3.org/2001/XMLSchema" xmlns:xs="http://www.w3.org/2001/XMLSchema" xmlns:p="http://schemas.microsoft.com/office/2006/metadata/properties" xmlns:ns2="25be6f04-d184-4a5a-ba6e-3624d71d6c8b" xmlns:ns3="85cd1bd9-f432-4f8c-8c64-f52b77cc24c4" targetNamespace="http://schemas.microsoft.com/office/2006/metadata/properties" ma:root="true" ma:fieldsID="41e5d1229c45bd84231e91ba9c320261" ns2:_="" ns3:_="">
    <xsd:import namespace="25be6f04-d184-4a5a-ba6e-3624d71d6c8b"/>
    <xsd:import namespace="85cd1bd9-f432-4f8c-8c64-f52b77cc24c4"/>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5be6f04-d184-4a5a-ba6e-3624d71d6c8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5cd1bd9-f432-4f8c-8c64-f52b77cc24c4"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A9BA192-EF86-48DF-982C-2C526A268392}">
  <ds:schemaRefs>
    <ds:schemaRef ds:uri="http://schemas.microsoft.com/office/2006/documentManagement/types"/>
    <ds:schemaRef ds:uri="http://purl.org/dc/elements/1.1/"/>
    <ds:schemaRef ds:uri="http://schemas.microsoft.com/office/2006/metadata/properties"/>
    <ds:schemaRef ds:uri="http://schemas.openxmlformats.org/package/2006/metadata/core-properties"/>
    <ds:schemaRef ds:uri="25be6f04-d184-4a5a-ba6e-3624d71d6c8b"/>
    <ds:schemaRef ds:uri="http://purl.org/dc/terms/"/>
    <ds:schemaRef ds:uri="http://purl.org/dc/dcmitype/"/>
    <ds:schemaRef ds:uri="http://schemas.microsoft.com/office/infopath/2007/PartnerControls"/>
    <ds:schemaRef ds:uri="85cd1bd9-f432-4f8c-8c64-f52b77cc24c4"/>
    <ds:schemaRef ds:uri="http://www.w3.org/XML/1998/namespace"/>
    <ds:schemaRef ds:uri="5b47f0fb-e24d-44b9-89a4-ff46b5ce035f"/>
    <ds:schemaRef ds:uri="dbac95d4-689a-4a2b-9845-ea50641fb23b"/>
  </ds:schemaRefs>
</ds:datastoreItem>
</file>

<file path=customXml/itemProps2.xml><?xml version="1.0" encoding="utf-8"?>
<ds:datastoreItem xmlns:ds="http://schemas.openxmlformats.org/officeDocument/2006/customXml" ds:itemID="{E32CFAA7-E308-4DCB-89CD-C84C20E90241}">
  <ds:schemaRefs>
    <ds:schemaRef ds:uri="http://schemas.microsoft.com/sharepoint/v3/contenttype/forms"/>
  </ds:schemaRefs>
</ds:datastoreItem>
</file>

<file path=customXml/itemProps3.xml><?xml version="1.0" encoding="utf-8"?>
<ds:datastoreItem xmlns:ds="http://schemas.openxmlformats.org/officeDocument/2006/customXml" ds:itemID="{0BEE0109-F2A8-48C0-A248-1BD284DC377D}"/>
</file>

<file path=docProps/app.xml><?xml version="1.0" encoding="utf-8"?>
<Properties xmlns="http://schemas.openxmlformats.org/officeDocument/2006/extended-properties" xmlns:vt="http://schemas.openxmlformats.org/officeDocument/2006/docPropsVTypes">
  <Template>9781337913201.112_Warren_Acct28e_ch09_final</Template>
  <TotalTime>1097</TotalTime>
  <Words>3457</Words>
  <Application>Microsoft Office PowerPoint</Application>
  <PresentationFormat>Widescreen</PresentationFormat>
  <Paragraphs>224</Paragraphs>
  <Slides>66</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66</vt:i4>
      </vt:variant>
    </vt:vector>
  </HeadingPairs>
  <TitlesOfParts>
    <vt:vector size="74" baseType="lpstr">
      <vt:lpstr>Arial</vt:lpstr>
      <vt:lpstr>Arial</vt:lpstr>
      <vt:lpstr>Calibri</vt:lpstr>
      <vt:lpstr>Helvetica</vt:lpstr>
      <vt:lpstr>LucidaGrande</vt:lpstr>
      <vt:lpstr>Open Sans</vt:lpstr>
      <vt:lpstr>Summer Font</vt:lpstr>
      <vt:lpstr>Office Theme</vt:lpstr>
      <vt:lpstr>Receivables</vt:lpstr>
      <vt:lpstr>Learning Objectives (1 of 2)</vt:lpstr>
      <vt:lpstr>Learning Objectives (2 of 2)</vt:lpstr>
      <vt:lpstr>Classification of Receivables</vt:lpstr>
      <vt:lpstr>Accounts Receivables</vt:lpstr>
      <vt:lpstr>Notes Receivables</vt:lpstr>
      <vt:lpstr>Other Receivables</vt:lpstr>
      <vt:lpstr>Uncollectible Receivables (1 of 4)</vt:lpstr>
      <vt:lpstr>Uncollectible Receivables (2 of 4)</vt:lpstr>
      <vt:lpstr>Uncollectible Receivables (3 of 4)</vt:lpstr>
      <vt:lpstr>Uncollectible Receivables (4 of 4)</vt:lpstr>
      <vt:lpstr>Direct Write-Off Method for Uncollectible Accounts (1 of 3)</vt:lpstr>
      <vt:lpstr>Direct Write-Off Method for Uncollectible Accounts (2 of 3)</vt:lpstr>
      <vt:lpstr>Direct Write-Off Method for Uncollectible Accounts (3 of 3)</vt:lpstr>
      <vt:lpstr>Example Exercise: Direct Write-Off Method</vt:lpstr>
      <vt:lpstr>Allowance Method for Uncollectible Accounts (1 of 2)</vt:lpstr>
      <vt:lpstr>Allowance Method for Uncollectible Accounts (2 of 2)</vt:lpstr>
      <vt:lpstr>Write-Offs to the Allowance Account (1 of 8)</vt:lpstr>
      <vt:lpstr>Write-Offs to the Allowance Account (2 of 8)</vt:lpstr>
      <vt:lpstr>Write-Offs to the Allowance Account (3 of 8)</vt:lpstr>
      <vt:lpstr>The Allowance Method</vt:lpstr>
      <vt:lpstr>Write-Offs to the Allowance Account (4 of 8)</vt:lpstr>
      <vt:lpstr>Write-Offs to the Allowance Account (5 of 8)</vt:lpstr>
      <vt:lpstr>Write-Offs to the Allowance Account (6 of 8)</vt:lpstr>
      <vt:lpstr>Write-Offs to the Allowance Account (7 of 8)</vt:lpstr>
      <vt:lpstr>Write-Offs to the Allowance Account (8 of 8)</vt:lpstr>
      <vt:lpstr>Example Exercise: Allowance Method</vt:lpstr>
      <vt:lpstr>Estimating Uncollectibles (1 of 2)</vt:lpstr>
      <vt:lpstr>Estimating Uncollectibles (2 of 2)</vt:lpstr>
      <vt:lpstr>Percent of Sales Method (1 of 3)</vt:lpstr>
      <vt:lpstr>Percent of Sales Method (2 of 3)</vt:lpstr>
      <vt:lpstr>Percent of Sales Method (3 of 3)</vt:lpstr>
      <vt:lpstr>Example Exercise: Percent of Sales Method (1 of 2)</vt:lpstr>
      <vt:lpstr>Example Exercise: Percent of Sales Method (2 of 2)</vt:lpstr>
      <vt:lpstr>Analysis of Receivables Method (1 of 5)</vt:lpstr>
      <vt:lpstr>Analysis of Receivables Method (2 of 5)</vt:lpstr>
      <vt:lpstr>Aging of Receivables Schedule, December 31, 20Y8</vt:lpstr>
      <vt:lpstr>Analysis of Receivables Method (3 of 5)</vt:lpstr>
      <vt:lpstr>Analysis of Receivables Method (4 of 5)</vt:lpstr>
      <vt:lpstr>Analysis of Receivables Method (5 of 5)</vt:lpstr>
      <vt:lpstr>Example Exercise: Analysis of Receivables Method  (1 of 2)</vt:lpstr>
      <vt:lpstr>Example Exercise: Analysis of Receivables Method  (2 of 2)</vt:lpstr>
      <vt:lpstr>Difference Between Estimation Methods</vt:lpstr>
      <vt:lpstr>Comparing Direct Write-Off and Allowance Methods (1 of 2)</vt:lpstr>
      <vt:lpstr>Comparing Direct Write-Off and Allowance Methods (2 of 2)</vt:lpstr>
      <vt:lpstr>Direct Write-Off and Allowance Methods</vt:lpstr>
      <vt:lpstr>Notes Receivable</vt:lpstr>
      <vt:lpstr>Characteristics of Notes Receivable (1 of 3)</vt:lpstr>
      <vt:lpstr>Promissory Note</vt:lpstr>
      <vt:lpstr>Characteristics of Notes Receivable (2 of 3)</vt:lpstr>
      <vt:lpstr>Determining Due Date of Promissory Note</vt:lpstr>
      <vt:lpstr>Characteristics of Notes Receivable (3 of 3)</vt:lpstr>
      <vt:lpstr>Accounting for Notes Receivable (1 of 6)</vt:lpstr>
      <vt:lpstr>Accounting for Notes Receivable (2 of 6)</vt:lpstr>
      <vt:lpstr>Accounting for Notes Receivable (3 of 6)</vt:lpstr>
      <vt:lpstr>Accounting for Notes Receivable (4 of 6)</vt:lpstr>
      <vt:lpstr>Accounting for Notes Receivable (5 of 6)</vt:lpstr>
      <vt:lpstr>Accounting for Notes Receivable (6 of 6)</vt:lpstr>
      <vt:lpstr>Example Exercise: Note Receivable</vt:lpstr>
      <vt:lpstr>Reporting Receivables on the Balance Sheet</vt:lpstr>
      <vt:lpstr>Financial Analysis and Interpretation: Accounts  Receivable Turnover (1 of 2)</vt:lpstr>
      <vt:lpstr>Financial Analysis and Interpretation: Accounts  Receivable Turnover (2 of 2)</vt:lpstr>
      <vt:lpstr>Financial Analysis and Interpretation: Days’ Sales in Receivables (1 of 2)</vt:lpstr>
      <vt:lpstr>Financial Analysis and Interpretation: Days’ Sales in Receivables (2 of 2)</vt:lpstr>
      <vt:lpstr>Example Exercise: Accounts Receivable Turnover and Days’ Sales in Receivables (1 of 2)</vt:lpstr>
      <vt:lpstr>Example Exercise: Accounts Receivable Turnover and Days’ Sales in Receivables (2 of 2)</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Receivables</dc:title>
  <dc:creator>Suchayita Mukherjee</dc:creator>
  <cp:lastModifiedBy>ansrsource</cp:lastModifiedBy>
  <cp:revision>330</cp:revision>
  <cp:lastPrinted>2016-10-03T15:29:39Z</cp:lastPrinted>
  <dcterms:created xsi:type="dcterms:W3CDTF">2019-09-13T05:45:32Z</dcterms:created>
  <dcterms:modified xsi:type="dcterms:W3CDTF">2020-03-26T18:21:27Z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0x010100D5C56E93CCF5E349ABB197824E12C70E</vt:lpwstr>
  </property>
  <property fmtid="{D5CDD505-2E9C-101B-9397-08002B2CF9AE}" pid="3" name="Order">
    <vt:r8>112600</vt:r8>
  </property>
  <property fmtid="{D5CDD505-2E9C-101B-9397-08002B2CF9AE}" pid="4" name="Category">
    <vt:lpwstr>Accessibility</vt:lpwstr>
  </property>
  <property fmtid="{D5CDD505-2E9C-101B-9397-08002B2CF9AE}" pid="5" name="xd_Signature">
    <vt:bool>false</vt:bool>
  </property>
  <property fmtid="{D5CDD505-2E9C-101B-9397-08002B2CF9AE}" pid="6" name="xd_ProgID">
    <vt:lpwstr/>
  </property>
  <property fmtid="{D5CDD505-2E9C-101B-9397-08002B2CF9AE}" pid="7" name="Document Type">
    <vt:lpwstr>Template</vt:lpwstr>
  </property>
  <property fmtid="{D5CDD505-2E9C-101B-9397-08002B2CF9AE}" pid="8" name="_SourceUrl">
    <vt:lpwstr/>
  </property>
  <property fmtid="{D5CDD505-2E9C-101B-9397-08002B2CF9AE}" pid="9" name="_SharedFileIndex">
    <vt:lpwstr/>
  </property>
  <property fmtid="{D5CDD505-2E9C-101B-9397-08002B2CF9AE}" pid="10" name="Audience">
    <vt:lpwstr>Content Developer</vt:lpwstr>
  </property>
  <property fmtid="{D5CDD505-2E9C-101B-9397-08002B2CF9AE}" pid="11" name="Department">
    <vt:lpwstr>GPM Training</vt:lpwstr>
  </property>
  <property fmtid="{D5CDD505-2E9C-101B-9397-08002B2CF9AE}" pid="12" name="ComplianceAssetId">
    <vt:lpwstr/>
  </property>
  <property fmtid="{D5CDD505-2E9C-101B-9397-08002B2CF9AE}" pid="13" name="TemplateUrl">
    <vt:lpwstr/>
  </property>
</Properties>
</file>