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6"/>
  </p:notesMasterIdLst>
  <p:handoutMasterIdLst>
    <p:handoutMasterId r:id="rId87"/>
  </p:handoutMasterIdLst>
  <p:sldIdLst>
    <p:sldId id="264" r:id="rId5"/>
    <p:sldId id="271" r:id="rId6"/>
    <p:sldId id="364" r:id="rId7"/>
    <p:sldId id="362" r:id="rId8"/>
    <p:sldId id="272" r:id="rId9"/>
    <p:sldId id="277" r:id="rId10"/>
    <p:sldId id="365" r:id="rId11"/>
    <p:sldId id="366" r:id="rId12"/>
    <p:sldId id="367" r:id="rId13"/>
    <p:sldId id="368" r:id="rId14"/>
    <p:sldId id="369" r:id="rId15"/>
    <p:sldId id="287" r:id="rId16"/>
    <p:sldId id="370" r:id="rId17"/>
    <p:sldId id="371" r:id="rId18"/>
    <p:sldId id="372" r:id="rId19"/>
    <p:sldId id="283" r:id="rId20"/>
    <p:sldId id="401" r:id="rId21"/>
    <p:sldId id="281" r:id="rId22"/>
    <p:sldId id="373" r:id="rId23"/>
    <p:sldId id="289" r:id="rId24"/>
    <p:sldId id="291" r:id="rId25"/>
    <p:sldId id="292" r:id="rId26"/>
    <p:sldId id="298" r:id="rId27"/>
    <p:sldId id="297" r:id="rId28"/>
    <p:sldId id="296" r:id="rId29"/>
    <p:sldId id="407" r:id="rId30"/>
    <p:sldId id="294" r:id="rId31"/>
    <p:sldId id="293" r:id="rId32"/>
    <p:sldId id="290" r:id="rId33"/>
    <p:sldId id="318" r:id="rId34"/>
    <p:sldId id="375" r:id="rId35"/>
    <p:sldId id="316" r:id="rId36"/>
    <p:sldId id="376" r:id="rId37"/>
    <p:sldId id="313" r:id="rId38"/>
    <p:sldId id="402" r:id="rId39"/>
    <p:sldId id="311" r:id="rId40"/>
    <p:sldId id="310" r:id="rId41"/>
    <p:sldId id="309" r:id="rId42"/>
    <p:sldId id="406" r:id="rId43"/>
    <p:sldId id="378" r:id="rId44"/>
    <p:sldId id="379" r:id="rId45"/>
    <p:sldId id="305" r:id="rId46"/>
    <p:sldId id="380" r:id="rId47"/>
    <p:sldId id="303" r:id="rId48"/>
    <p:sldId id="381" r:id="rId49"/>
    <p:sldId id="382" r:id="rId50"/>
    <p:sldId id="300" r:id="rId51"/>
    <p:sldId id="299" r:id="rId52"/>
    <p:sldId id="383" r:id="rId53"/>
    <p:sldId id="338" r:id="rId54"/>
    <p:sldId id="384" r:id="rId55"/>
    <p:sldId id="336" r:id="rId56"/>
    <p:sldId id="386" r:id="rId57"/>
    <p:sldId id="334" r:id="rId58"/>
    <p:sldId id="333" r:id="rId59"/>
    <p:sldId id="387" r:id="rId60"/>
    <p:sldId id="405" r:id="rId61"/>
    <p:sldId id="328" r:id="rId62"/>
    <p:sldId id="327" r:id="rId63"/>
    <p:sldId id="326" r:id="rId64"/>
    <p:sldId id="388" r:id="rId65"/>
    <p:sldId id="323" r:id="rId66"/>
    <p:sldId id="389" r:id="rId67"/>
    <p:sldId id="320" r:id="rId68"/>
    <p:sldId id="390" r:id="rId69"/>
    <p:sldId id="340" r:id="rId70"/>
    <p:sldId id="351" r:id="rId71"/>
    <p:sldId id="391" r:id="rId72"/>
    <p:sldId id="348" r:id="rId73"/>
    <p:sldId id="392" r:id="rId74"/>
    <p:sldId id="393" r:id="rId75"/>
    <p:sldId id="399" r:id="rId76"/>
    <p:sldId id="394" r:id="rId77"/>
    <p:sldId id="360" r:id="rId78"/>
    <p:sldId id="359" r:id="rId79"/>
    <p:sldId id="363" r:id="rId80"/>
    <p:sldId id="358" r:id="rId81"/>
    <p:sldId id="398" r:id="rId82"/>
    <p:sldId id="356" r:id="rId83"/>
    <p:sldId id="396" r:id="rId84"/>
    <p:sldId id="397" r:id="rId8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Suchayita Mukherjee" initials="SM" lastIdx="3" clrIdx="1">
    <p:extLst>
      <p:ext uri="{19B8F6BF-5375-455C-9EA6-DF929625EA0E}">
        <p15:presenceInfo xmlns:p15="http://schemas.microsoft.com/office/powerpoint/2012/main" userId="S::SuchayitaMukherjee@ansrsource.com::eae1983a-84a0-4b1d-ac32-688b7c8691e9" providerId="AD"/>
      </p:ext>
    </p:extLst>
  </p:cmAuthor>
  <p:cmAuthor id="3" name="ansrsource" initials="ansr" lastIdx="37" clrIdx="2">
    <p:extLst>
      <p:ext uri="{19B8F6BF-5375-455C-9EA6-DF929625EA0E}">
        <p15:presenceInfo xmlns:p15="http://schemas.microsoft.com/office/powerpoint/2012/main" userId="ansrsource" providerId="None"/>
      </p:ext>
    </p:extLst>
  </p:cmAuthor>
  <p:cmAuthor id="4" name="Luann" initials="L" lastIdx="1" clrIdx="3">
    <p:extLst>
      <p:ext uri="{19B8F6BF-5375-455C-9EA6-DF929625EA0E}">
        <p15:presenceInfo xmlns:p15="http://schemas.microsoft.com/office/powerpoint/2012/main" userId="Luann" providerId="None"/>
      </p:ext>
    </p:extLst>
  </p:cmAuthor>
  <p:cmAuthor id="5" name="Bowdler, Diane" initials="BD" lastIdx="1" clrIdx="4">
    <p:extLst>
      <p:ext uri="{19B8F6BF-5375-455C-9EA6-DF929625EA0E}">
        <p15:presenceInfo xmlns:p15="http://schemas.microsoft.com/office/powerpoint/2012/main" userId="S::Diane.Bowdler@cengage.com::4844c4c9-0293-48ae-805c-846689e00f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8"/>
    <a:srgbClr val="000000"/>
    <a:srgbClr val="006298"/>
    <a:srgbClr val="FF6300"/>
    <a:srgbClr val="E9255F"/>
    <a:srgbClr val="0098D4"/>
    <a:srgbClr val="00B8E7"/>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5380" autoAdjust="0"/>
  </p:normalViewPr>
  <p:slideViewPr>
    <p:cSldViewPr snapToGrid="0" snapToObjects="1">
      <p:cViewPr varScale="1">
        <p:scale>
          <a:sx n="47" d="100"/>
          <a:sy n="47" d="100"/>
        </p:scale>
        <p:origin x="48" y="43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3/27/2020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3/27/2020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406359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3727721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2681999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a:t>
            </a:fld>
            <a:endParaRPr lang="en-US" dirty="0"/>
          </a:p>
        </p:txBody>
      </p:sp>
    </p:spTree>
    <p:extLst>
      <p:ext uri="{BB962C8B-B14F-4D97-AF65-F5344CB8AC3E}">
        <p14:creationId xmlns:p14="http://schemas.microsoft.com/office/powerpoint/2010/main" val="3255125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38</a:t>
            </a:fld>
            <a:endParaRPr lang="en-US" dirty="0"/>
          </a:p>
        </p:txBody>
      </p:sp>
    </p:spTree>
    <p:extLst>
      <p:ext uri="{BB962C8B-B14F-4D97-AF65-F5344CB8AC3E}">
        <p14:creationId xmlns:p14="http://schemas.microsoft.com/office/powerpoint/2010/main" val="127721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4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6" name="Footer">
            <a:extLst>
              <a:ext uri="{FF2B5EF4-FFF2-40B4-BE49-F238E27FC236}">
                <a16:creationId xmlns:a16="http://schemas.microsoft.com/office/drawing/2014/main" id="{57547369-B85B-4D4F-A18F-B08382CCFB57}"/>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9058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4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6" name="Footer">
            <a:extLst>
              <a:ext uri="{FF2B5EF4-FFF2-40B4-BE49-F238E27FC236}">
                <a16:creationId xmlns:a16="http://schemas.microsoft.com/office/drawing/2014/main" id="{E5346479-2733-4C61-A1A7-3F748D2FB07C}"/>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73426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a:extLst>
              <a:ext uri="{FF2B5EF4-FFF2-40B4-BE49-F238E27FC236}">
                <a16:creationId xmlns:a16="http://schemas.microsoft.com/office/drawing/2014/main" id="{CFAFA583-EA77-4E6A-B4E8-DD5FE15ED3EA}"/>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896260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108286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a:extLst>
              <a:ext uri="{FF2B5EF4-FFF2-40B4-BE49-F238E27FC236}">
                <a16:creationId xmlns:a16="http://schemas.microsoft.com/office/drawing/2014/main" id="{CFAFA583-EA77-4E6A-B4E8-DD5FE15ED3EA}"/>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Picture Placeholder 3">
            <a:extLst>
              <a:ext uri="{FF2B5EF4-FFF2-40B4-BE49-F238E27FC236}">
                <a16:creationId xmlns:a16="http://schemas.microsoft.com/office/drawing/2014/main" id="{F74759A8-0B89-4F62-A4BA-4ABBEE41BEC2}"/>
              </a:ext>
            </a:extLst>
          </p:cNvPr>
          <p:cNvSpPr>
            <a:spLocks noGrp="1"/>
          </p:cNvSpPr>
          <p:nvPr>
            <p:ph type="pic" sz="quarter" idx="18"/>
          </p:nvPr>
        </p:nvSpPr>
        <p:spPr>
          <a:xfrm>
            <a:off x="742950" y="2919413"/>
            <a:ext cx="10712450" cy="914400"/>
          </a:xfrm>
        </p:spPr>
        <p:txBody>
          <a:bodyPr/>
          <a:lstStyle/>
          <a:p>
            <a:endParaRPr lang="en-US" dirty="0"/>
          </a:p>
        </p:txBody>
      </p:sp>
      <p:sp>
        <p:nvSpPr>
          <p:cNvPr id="7" name="Picture Placeholder 6">
            <a:extLst>
              <a:ext uri="{FF2B5EF4-FFF2-40B4-BE49-F238E27FC236}">
                <a16:creationId xmlns:a16="http://schemas.microsoft.com/office/drawing/2014/main" id="{B39CB340-0535-4ADD-94A1-3600529A5EBF}"/>
              </a:ext>
            </a:extLst>
          </p:cNvPr>
          <p:cNvSpPr>
            <a:spLocks noGrp="1"/>
          </p:cNvSpPr>
          <p:nvPr>
            <p:ph type="pic" sz="quarter" idx="19"/>
          </p:nvPr>
        </p:nvSpPr>
        <p:spPr>
          <a:xfrm>
            <a:off x="838200" y="5024438"/>
            <a:ext cx="10710863" cy="1082675"/>
          </a:xfrm>
        </p:spPr>
        <p:txBody>
          <a:bodyPr/>
          <a:lstStyle/>
          <a:p>
            <a:endParaRPr lang="en-US" dirty="0"/>
          </a:p>
        </p:txBody>
      </p:sp>
      <p:sp>
        <p:nvSpPr>
          <p:cNvPr id="9" name="Content Placeholder 8">
            <a:extLst>
              <a:ext uri="{FF2B5EF4-FFF2-40B4-BE49-F238E27FC236}">
                <a16:creationId xmlns:a16="http://schemas.microsoft.com/office/drawing/2014/main" id="{38C581CB-01A9-486F-AB65-AB1CB8419769}"/>
              </a:ext>
            </a:extLst>
          </p:cNvPr>
          <p:cNvSpPr>
            <a:spLocks noGrp="1"/>
          </p:cNvSpPr>
          <p:nvPr>
            <p:ph sz="quarter" idx="20" hasCustomPrompt="1"/>
          </p:nvPr>
        </p:nvSpPr>
        <p:spPr>
          <a:xfrm>
            <a:off x="742950" y="4049713"/>
            <a:ext cx="10610850" cy="758825"/>
          </a:xfrm>
        </p:spPr>
        <p:txBody>
          <a:bodyPr/>
          <a:lstStyle>
            <a:lvl1pPr marL="341313" indent="-341313">
              <a:buFont typeface="Arial" panose="020B0604020202020204" pitchFamily="34" charset="0"/>
              <a:buChar char="•"/>
              <a:defRPr sz="2400">
                <a:solidFill>
                  <a:srgbClr val="004A78"/>
                </a:solidFill>
              </a:defRPr>
            </a:lvl1pPr>
            <a:lvl2pPr>
              <a:buClr>
                <a:srgbClr val="FF6300"/>
              </a:buClr>
              <a:defRPr sz="2000">
                <a:solidFill>
                  <a:srgbClr val="004A78"/>
                </a:solidFill>
              </a:defRPr>
            </a:lvl2pPr>
            <a:lvl3pPr>
              <a:buClr>
                <a:srgbClr val="000000"/>
              </a:buClr>
              <a:defRPr sz="2000">
                <a:solidFill>
                  <a:srgbClr val="004A78"/>
                </a:solidFill>
              </a:defRPr>
            </a:lvl3pPr>
            <a:lvl4pPr marL="1371600" indent="0">
              <a:buClr>
                <a:srgbClr val="000000"/>
              </a:buClr>
              <a:buSzPct val="50000"/>
              <a:buFont typeface="Arial" panose="020B0604020202020204" pitchFamily="34" charset="0"/>
              <a:buNone/>
              <a:defRPr sz="2000">
                <a:solidFill>
                  <a:srgbClr val="004A78"/>
                </a:solidFill>
              </a:defRPr>
            </a:lvl4pPr>
            <a:lvl5pPr>
              <a:defRPr sz="2000">
                <a:solidFill>
                  <a:srgbClr val="004A78"/>
                </a:solidFill>
              </a:defRPr>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3074719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ntent and pic_n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1659082"/>
          </a:xfrm>
        </p:spPr>
        <p:txBody>
          <a:bodyPr>
            <a:normAutofit/>
          </a:bodyPr>
          <a:lstStyle>
            <a:lvl1pPr marL="346075" indent="-346075">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a:extLst>
              <a:ext uri="{FF2B5EF4-FFF2-40B4-BE49-F238E27FC236}">
                <a16:creationId xmlns:a16="http://schemas.microsoft.com/office/drawing/2014/main" id="{CFAFA583-EA77-4E6A-B4E8-DD5FE15ED3EA}"/>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Picture Placeholder 3">
            <a:extLst>
              <a:ext uri="{FF2B5EF4-FFF2-40B4-BE49-F238E27FC236}">
                <a16:creationId xmlns:a16="http://schemas.microsoft.com/office/drawing/2014/main" id="{3850DB10-F48B-42B4-B320-C46E4B8A07CF}"/>
              </a:ext>
            </a:extLst>
          </p:cNvPr>
          <p:cNvSpPr>
            <a:spLocks noGrp="1"/>
          </p:cNvSpPr>
          <p:nvPr>
            <p:ph type="pic" sz="quarter" idx="18"/>
          </p:nvPr>
        </p:nvSpPr>
        <p:spPr>
          <a:xfrm>
            <a:off x="742950" y="3575050"/>
            <a:ext cx="10610850" cy="913823"/>
          </a:xfrm>
        </p:spPr>
        <p:txBody>
          <a:bodyPr/>
          <a:lstStyle/>
          <a:p>
            <a:endParaRPr lang="en-US" dirty="0"/>
          </a:p>
        </p:txBody>
      </p:sp>
      <p:sp>
        <p:nvSpPr>
          <p:cNvPr id="7" name="Text Placeholder 11">
            <a:extLst>
              <a:ext uri="{FF2B5EF4-FFF2-40B4-BE49-F238E27FC236}">
                <a16:creationId xmlns:a16="http://schemas.microsoft.com/office/drawing/2014/main" id="{E14FB3C6-9C42-4D03-8D86-5E52478F5374}"/>
              </a:ext>
            </a:extLst>
          </p:cNvPr>
          <p:cNvSpPr>
            <a:spLocks noGrp="1"/>
          </p:cNvSpPr>
          <p:nvPr>
            <p:ph type="body" sz="quarter" idx="19" hasCustomPrompt="1"/>
          </p:nvPr>
        </p:nvSpPr>
        <p:spPr>
          <a:xfrm>
            <a:off x="743571" y="4630886"/>
            <a:ext cx="4952149" cy="1215732"/>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279182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content and pic_n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1659082"/>
          </a:xfrm>
        </p:spPr>
        <p:txBody>
          <a:bodyPr>
            <a:normAutofit/>
          </a:bodyPr>
          <a:lstStyle>
            <a:lvl1pPr marL="346075" indent="-346075">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a:extLst>
              <a:ext uri="{FF2B5EF4-FFF2-40B4-BE49-F238E27FC236}">
                <a16:creationId xmlns:a16="http://schemas.microsoft.com/office/drawing/2014/main" id="{CFAFA583-EA77-4E6A-B4E8-DD5FE15ED3EA}"/>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7" name="Text Placeholder 11">
            <a:extLst>
              <a:ext uri="{FF2B5EF4-FFF2-40B4-BE49-F238E27FC236}">
                <a16:creationId xmlns:a16="http://schemas.microsoft.com/office/drawing/2014/main" id="{E14FB3C6-9C42-4D03-8D86-5E52478F5374}"/>
              </a:ext>
            </a:extLst>
          </p:cNvPr>
          <p:cNvSpPr>
            <a:spLocks noGrp="1"/>
          </p:cNvSpPr>
          <p:nvPr>
            <p:ph type="body" sz="quarter" idx="19" hasCustomPrompt="1"/>
          </p:nvPr>
        </p:nvSpPr>
        <p:spPr>
          <a:xfrm>
            <a:off x="743571" y="3455280"/>
            <a:ext cx="4952149" cy="2670097"/>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p:txBody>
      </p:sp>
      <p:sp>
        <p:nvSpPr>
          <p:cNvPr id="5" name="Content Placeholder 4">
            <a:extLst>
              <a:ext uri="{FF2B5EF4-FFF2-40B4-BE49-F238E27FC236}">
                <a16:creationId xmlns:a16="http://schemas.microsoft.com/office/drawing/2014/main" id="{C8B48354-D02C-4A1D-8216-8EFFA9B715C7}"/>
              </a:ext>
            </a:extLst>
          </p:cNvPr>
          <p:cNvSpPr>
            <a:spLocks noGrp="1"/>
          </p:cNvSpPr>
          <p:nvPr>
            <p:ph sz="quarter" idx="20" hasCustomPrompt="1"/>
          </p:nvPr>
        </p:nvSpPr>
        <p:spPr>
          <a:xfrm>
            <a:off x="6096000" y="3455988"/>
            <a:ext cx="5359400" cy="2670175"/>
          </a:xfrm>
        </p:spPr>
        <p:txBody>
          <a:bodyPr/>
          <a:lstStyle>
            <a:lvl1pPr marL="341313" indent="-341313">
              <a:buFont typeface="Arial" panose="020B0604020202020204" pitchFamily="34" charset="0"/>
              <a:buChar char="•"/>
              <a:defRPr sz="2400">
                <a:solidFill>
                  <a:srgbClr val="004A78"/>
                </a:solidFill>
              </a:defRPr>
            </a:lvl1pPr>
            <a:lvl2pPr>
              <a:buClr>
                <a:srgbClr val="FF6300"/>
              </a:buClr>
              <a:defRPr sz="2000"/>
            </a:lvl2pPr>
            <a:lvl3pPr>
              <a:buClr>
                <a:srgbClr val="000000"/>
              </a:buClr>
              <a:defRPr sz="2000"/>
            </a:lvl3pPr>
            <a:lvl4pPr>
              <a:defRPr sz="2000"/>
            </a:lvl4pPr>
            <a:lvl5pPr>
              <a:defRPr sz="2000"/>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3098363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pic_N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2" name="Text Placeholder 11"/>
          <p:cNvSpPr>
            <a:spLocks noGrp="1"/>
          </p:cNvSpPr>
          <p:nvPr>
            <p:ph type="body" sz="quarter" idx="17" hasCustomPrompt="1"/>
          </p:nvPr>
        </p:nvSpPr>
        <p:spPr>
          <a:xfrm>
            <a:off x="743576" y="1638300"/>
            <a:ext cx="10711543" cy="1790700"/>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a:extLst>
              <a:ext uri="{FF2B5EF4-FFF2-40B4-BE49-F238E27FC236}">
                <a16:creationId xmlns:a16="http://schemas.microsoft.com/office/drawing/2014/main" id="{CFAFA583-EA77-4E6A-B4E8-DD5FE15ED3EA}"/>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Picture Placeholder 3">
            <a:extLst>
              <a:ext uri="{FF2B5EF4-FFF2-40B4-BE49-F238E27FC236}">
                <a16:creationId xmlns:a16="http://schemas.microsoft.com/office/drawing/2014/main" id="{8D0F8C7D-A156-4E10-8CA1-FD137D819610}"/>
              </a:ext>
            </a:extLst>
          </p:cNvPr>
          <p:cNvSpPr>
            <a:spLocks noGrp="1"/>
          </p:cNvSpPr>
          <p:nvPr>
            <p:ph type="pic" sz="quarter" idx="18"/>
          </p:nvPr>
        </p:nvSpPr>
        <p:spPr>
          <a:xfrm>
            <a:off x="736600" y="3851275"/>
            <a:ext cx="10718800" cy="2147888"/>
          </a:xfrm>
        </p:spPr>
        <p:txBody>
          <a:bodyPr/>
          <a:lstStyle/>
          <a:p>
            <a:endParaRPr lang="en-US" dirty="0"/>
          </a:p>
        </p:txBody>
      </p:sp>
    </p:spTree>
    <p:extLst>
      <p:ext uri="{BB962C8B-B14F-4D97-AF65-F5344CB8AC3E}">
        <p14:creationId xmlns:p14="http://schemas.microsoft.com/office/powerpoint/2010/main" val="1347630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ntent and 2 pic_n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2" name="Text Placeholder 11"/>
          <p:cNvSpPr>
            <a:spLocks noGrp="1"/>
          </p:cNvSpPr>
          <p:nvPr>
            <p:ph type="body" sz="quarter" idx="17" hasCustomPrompt="1"/>
          </p:nvPr>
        </p:nvSpPr>
        <p:spPr>
          <a:xfrm>
            <a:off x="743576" y="1638300"/>
            <a:ext cx="10711543" cy="765609"/>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p:txBody>
      </p:sp>
      <p:sp>
        <p:nvSpPr>
          <p:cNvPr id="6" name="Footer">
            <a:extLst>
              <a:ext uri="{FF2B5EF4-FFF2-40B4-BE49-F238E27FC236}">
                <a16:creationId xmlns:a16="http://schemas.microsoft.com/office/drawing/2014/main" id="{CFAFA583-EA77-4E6A-B4E8-DD5FE15ED3EA}"/>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Picture Placeholder 3">
            <a:extLst>
              <a:ext uri="{FF2B5EF4-FFF2-40B4-BE49-F238E27FC236}">
                <a16:creationId xmlns:a16="http://schemas.microsoft.com/office/drawing/2014/main" id="{8D0F8C7D-A156-4E10-8CA1-FD137D819610}"/>
              </a:ext>
            </a:extLst>
          </p:cNvPr>
          <p:cNvSpPr>
            <a:spLocks noGrp="1"/>
          </p:cNvSpPr>
          <p:nvPr>
            <p:ph type="pic" sz="quarter" idx="18"/>
          </p:nvPr>
        </p:nvSpPr>
        <p:spPr>
          <a:xfrm>
            <a:off x="708604" y="2953036"/>
            <a:ext cx="10718800" cy="765608"/>
          </a:xfrm>
        </p:spPr>
        <p:txBody>
          <a:bodyPr/>
          <a:lstStyle/>
          <a:p>
            <a:endParaRPr lang="en-US" dirty="0"/>
          </a:p>
        </p:txBody>
      </p:sp>
      <p:sp>
        <p:nvSpPr>
          <p:cNvPr id="5" name="Picture Placeholder 4">
            <a:extLst>
              <a:ext uri="{FF2B5EF4-FFF2-40B4-BE49-F238E27FC236}">
                <a16:creationId xmlns:a16="http://schemas.microsoft.com/office/drawing/2014/main" id="{FF240154-6218-412E-AA16-61318F8D7E6F}"/>
              </a:ext>
            </a:extLst>
          </p:cNvPr>
          <p:cNvSpPr>
            <a:spLocks noGrp="1"/>
          </p:cNvSpPr>
          <p:nvPr>
            <p:ph type="pic" sz="quarter" idx="20"/>
          </p:nvPr>
        </p:nvSpPr>
        <p:spPr>
          <a:xfrm>
            <a:off x="715861" y="5307013"/>
            <a:ext cx="10710964" cy="871537"/>
          </a:xfrm>
        </p:spPr>
        <p:txBody>
          <a:bodyPr/>
          <a:lstStyle/>
          <a:p>
            <a:endParaRPr lang="en-US" dirty="0"/>
          </a:p>
        </p:txBody>
      </p:sp>
      <p:sp>
        <p:nvSpPr>
          <p:cNvPr id="8" name="Text Placeholder 11">
            <a:extLst>
              <a:ext uri="{FF2B5EF4-FFF2-40B4-BE49-F238E27FC236}">
                <a16:creationId xmlns:a16="http://schemas.microsoft.com/office/drawing/2014/main" id="{65D4800E-2B8A-425B-A264-56C6D0F5BCD4}"/>
              </a:ext>
            </a:extLst>
          </p:cNvPr>
          <p:cNvSpPr>
            <a:spLocks noGrp="1"/>
          </p:cNvSpPr>
          <p:nvPr>
            <p:ph type="body" sz="quarter" idx="21" hasCustomPrompt="1"/>
          </p:nvPr>
        </p:nvSpPr>
        <p:spPr>
          <a:xfrm>
            <a:off x="743571" y="4104409"/>
            <a:ext cx="10711543" cy="765609"/>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p:txBody>
      </p:sp>
    </p:spTree>
    <p:extLst>
      <p:ext uri="{BB962C8B-B14F-4D97-AF65-F5344CB8AC3E}">
        <p14:creationId xmlns:p14="http://schemas.microsoft.com/office/powerpoint/2010/main" val="3897424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dirty="0"/>
              <a:t>Click icon to add table</a:t>
            </a:r>
          </a:p>
        </p:txBody>
      </p:sp>
      <p:sp>
        <p:nvSpPr>
          <p:cNvPr id="7" name="Footer">
            <a:extLst>
              <a:ext uri="{FF2B5EF4-FFF2-40B4-BE49-F238E27FC236}">
                <a16:creationId xmlns:a16="http://schemas.microsoft.com/office/drawing/2014/main" id="{C7CE0FCA-FBFB-4AF1-801E-9B1A45BF68A1}"/>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Tree>
    <p:extLst>
      <p:ext uri="{BB962C8B-B14F-4D97-AF65-F5344CB8AC3E}">
        <p14:creationId xmlns:p14="http://schemas.microsoft.com/office/powerpoint/2010/main" val="764034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869373"/>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p:txBody>
      </p:sp>
      <p:sp>
        <p:nvSpPr>
          <p:cNvPr id="6" name="Footer">
            <a:extLst>
              <a:ext uri="{FF2B5EF4-FFF2-40B4-BE49-F238E27FC236}">
                <a16:creationId xmlns:a16="http://schemas.microsoft.com/office/drawing/2014/main" id="{CFAFA583-EA77-4E6A-B4E8-DD5FE15ED3EA}"/>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4" name="Picture Placeholder 3">
            <a:extLst>
              <a:ext uri="{FF2B5EF4-FFF2-40B4-BE49-F238E27FC236}">
                <a16:creationId xmlns:a16="http://schemas.microsoft.com/office/drawing/2014/main" id="{34BFB048-D2BD-4492-A98D-94BC30F7A283}"/>
              </a:ext>
            </a:extLst>
          </p:cNvPr>
          <p:cNvSpPr>
            <a:spLocks noGrp="1"/>
          </p:cNvSpPr>
          <p:nvPr>
            <p:ph type="pic" sz="quarter" idx="18"/>
          </p:nvPr>
        </p:nvSpPr>
        <p:spPr>
          <a:xfrm>
            <a:off x="742950" y="2951163"/>
            <a:ext cx="10712450" cy="2951162"/>
          </a:xfrm>
        </p:spPr>
        <p:txBody>
          <a:bodyPr/>
          <a:lstStyle/>
          <a:p>
            <a:endParaRPr lang="en-US" dirty="0"/>
          </a:p>
        </p:txBody>
      </p:sp>
    </p:spTree>
    <p:extLst>
      <p:ext uri="{BB962C8B-B14F-4D97-AF65-F5344CB8AC3E}">
        <p14:creationId xmlns:p14="http://schemas.microsoft.com/office/powerpoint/2010/main" val="91517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a:extLst>
              <a:ext uri="{FF2B5EF4-FFF2-40B4-BE49-F238E27FC236}">
                <a16:creationId xmlns:a16="http://schemas.microsoft.com/office/drawing/2014/main" id="{CFAFA583-EA77-4E6A-B4E8-DD5FE15ED3EA}"/>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5" name="Picture Placeholder 4">
            <a:extLst>
              <a:ext uri="{FF2B5EF4-FFF2-40B4-BE49-F238E27FC236}">
                <a16:creationId xmlns:a16="http://schemas.microsoft.com/office/drawing/2014/main" id="{7CA01B5F-3FDA-45A0-857A-AB8240F79143}"/>
              </a:ext>
            </a:extLst>
          </p:cNvPr>
          <p:cNvSpPr>
            <a:spLocks noGrp="1"/>
          </p:cNvSpPr>
          <p:nvPr>
            <p:ph type="pic" sz="quarter" idx="10"/>
          </p:nvPr>
        </p:nvSpPr>
        <p:spPr>
          <a:xfrm>
            <a:off x="969963" y="1593850"/>
            <a:ext cx="10383837" cy="4405313"/>
          </a:xfrm>
        </p:spPr>
        <p:txBody>
          <a:bodyPr/>
          <a:lstStyle/>
          <a:p>
            <a:endParaRPr lang="en-US" dirty="0"/>
          </a:p>
        </p:txBody>
      </p:sp>
    </p:spTree>
    <p:extLst>
      <p:ext uri="{BB962C8B-B14F-4D97-AF65-F5344CB8AC3E}">
        <p14:creationId xmlns:p14="http://schemas.microsoft.com/office/powerpoint/2010/main" val="1240937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ictur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B2EF8-2591-48C1-BAF4-C79316F11E33}"/>
              </a:ext>
            </a:extLst>
          </p:cNvPr>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BF002DE8-D47D-4DB4-9F48-89DEB2F0B99D}"/>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6" name="Content Placeholder 5">
            <a:extLst>
              <a:ext uri="{FF2B5EF4-FFF2-40B4-BE49-F238E27FC236}">
                <a16:creationId xmlns:a16="http://schemas.microsoft.com/office/drawing/2014/main" id="{6E5C38F5-D448-413B-8BCB-E66244E0CC65}"/>
              </a:ext>
            </a:extLst>
          </p:cNvPr>
          <p:cNvSpPr>
            <a:spLocks noGrp="1"/>
          </p:cNvSpPr>
          <p:nvPr>
            <p:ph sz="quarter" idx="10"/>
          </p:nvPr>
        </p:nvSpPr>
        <p:spPr>
          <a:xfrm>
            <a:off x="838200" y="1468438"/>
            <a:ext cx="10633075" cy="1385887"/>
          </a:xfrm>
        </p:spPr>
        <p:txBody>
          <a:bodyPr/>
          <a:lstStyle/>
          <a:p>
            <a:pPr lvl="0"/>
            <a:r>
              <a:rPr lang="en-US" dirty="0"/>
              <a:t>Click to edit Master text styles</a:t>
            </a:r>
          </a:p>
          <a:p>
            <a:pPr lvl="1"/>
            <a:r>
              <a:rPr lang="en-US" dirty="0"/>
              <a:t>Second level</a:t>
            </a:r>
          </a:p>
        </p:txBody>
      </p:sp>
      <p:sp>
        <p:nvSpPr>
          <p:cNvPr id="8" name="Picture Placeholder 7">
            <a:extLst>
              <a:ext uri="{FF2B5EF4-FFF2-40B4-BE49-F238E27FC236}">
                <a16:creationId xmlns:a16="http://schemas.microsoft.com/office/drawing/2014/main" id="{5B3C58E5-E975-46C0-9EA8-F34788582D7A}"/>
              </a:ext>
            </a:extLst>
          </p:cNvPr>
          <p:cNvSpPr>
            <a:spLocks noGrp="1"/>
          </p:cNvSpPr>
          <p:nvPr>
            <p:ph type="pic" sz="quarter" idx="11"/>
          </p:nvPr>
        </p:nvSpPr>
        <p:spPr>
          <a:xfrm>
            <a:off x="941388" y="3255963"/>
            <a:ext cx="10529887" cy="1814512"/>
          </a:xfrm>
        </p:spPr>
        <p:txBody>
          <a:bodyPr/>
          <a:lstStyle/>
          <a:p>
            <a:endParaRPr lang="en-US" dirty="0"/>
          </a:p>
        </p:txBody>
      </p:sp>
      <p:sp>
        <p:nvSpPr>
          <p:cNvPr id="10" name="Text Placeholder 9">
            <a:extLst>
              <a:ext uri="{FF2B5EF4-FFF2-40B4-BE49-F238E27FC236}">
                <a16:creationId xmlns:a16="http://schemas.microsoft.com/office/drawing/2014/main" id="{BB638572-705C-405B-9935-10C9F141E464}"/>
              </a:ext>
            </a:extLst>
          </p:cNvPr>
          <p:cNvSpPr>
            <a:spLocks noGrp="1"/>
          </p:cNvSpPr>
          <p:nvPr>
            <p:ph type="body" sz="quarter" idx="12"/>
          </p:nvPr>
        </p:nvSpPr>
        <p:spPr>
          <a:xfrm>
            <a:off x="941388" y="5360988"/>
            <a:ext cx="10529887" cy="817562"/>
          </a:xfrm>
        </p:spPr>
        <p:txBody>
          <a:bodyPr/>
          <a:lstStyle/>
          <a:p>
            <a:pPr lvl="0"/>
            <a:r>
              <a:rPr lang="en-US" dirty="0"/>
              <a:t>Click to edit Master text styles</a:t>
            </a:r>
          </a:p>
          <a:p>
            <a:pPr lvl="1"/>
            <a:r>
              <a:rPr lang="en-US" dirty="0"/>
              <a:t>Second level</a:t>
            </a:r>
          </a:p>
          <a:p>
            <a:pPr lvl="2"/>
            <a:endParaRPr lang="en-US" dirty="0"/>
          </a:p>
        </p:txBody>
      </p:sp>
    </p:spTree>
    <p:extLst>
      <p:ext uri="{BB962C8B-B14F-4D97-AF65-F5344CB8AC3E}">
        <p14:creationId xmlns:p14="http://schemas.microsoft.com/office/powerpoint/2010/main" val="4196761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ntent and 2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C6A8-C798-45D2-8524-424A8D022F4C}"/>
              </a:ext>
            </a:extLst>
          </p:cNvPr>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5542EACD-10CB-4C9B-A27F-4E3CCA739ADA}"/>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6" name="Content Placeholder 5">
            <a:extLst>
              <a:ext uri="{FF2B5EF4-FFF2-40B4-BE49-F238E27FC236}">
                <a16:creationId xmlns:a16="http://schemas.microsoft.com/office/drawing/2014/main" id="{DDE396C9-4B00-4411-82D5-2F575003280C}"/>
              </a:ext>
            </a:extLst>
          </p:cNvPr>
          <p:cNvSpPr>
            <a:spLocks noGrp="1"/>
          </p:cNvSpPr>
          <p:nvPr>
            <p:ph sz="quarter" idx="10"/>
          </p:nvPr>
        </p:nvSpPr>
        <p:spPr>
          <a:xfrm>
            <a:off x="838200" y="1233488"/>
            <a:ext cx="10515600" cy="1163637"/>
          </a:xfrm>
        </p:spPr>
        <p:txBody>
          <a:bodyPr/>
          <a:lstStyle/>
          <a:p>
            <a:pPr lvl="0"/>
            <a:r>
              <a:rPr lang="en-US" dirty="0"/>
              <a:t>Click to edit Master text styles</a:t>
            </a:r>
          </a:p>
          <a:p>
            <a:pPr lvl="1"/>
            <a:r>
              <a:rPr lang="en-US" dirty="0"/>
              <a:t>Second level</a:t>
            </a:r>
          </a:p>
        </p:txBody>
      </p:sp>
      <p:sp>
        <p:nvSpPr>
          <p:cNvPr id="8" name="Picture Placeholder 7">
            <a:extLst>
              <a:ext uri="{FF2B5EF4-FFF2-40B4-BE49-F238E27FC236}">
                <a16:creationId xmlns:a16="http://schemas.microsoft.com/office/drawing/2014/main" id="{7045B75B-A29E-4CBF-B806-1C10510B4C81}"/>
              </a:ext>
            </a:extLst>
          </p:cNvPr>
          <p:cNvSpPr>
            <a:spLocks noGrp="1"/>
          </p:cNvSpPr>
          <p:nvPr>
            <p:ph type="pic" sz="quarter" idx="11"/>
          </p:nvPr>
        </p:nvSpPr>
        <p:spPr>
          <a:xfrm>
            <a:off x="838200" y="2743200"/>
            <a:ext cx="10515600" cy="909352"/>
          </a:xfrm>
        </p:spPr>
        <p:txBody>
          <a:bodyPr/>
          <a:lstStyle/>
          <a:p>
            <a:endParaRPr lang="en-US" dirty="0"/>
          </a:p>
        </p:txBody>
      </p:sp>
      <p:sp>
        <p:nvSpPr>
          <p:cNvPr id="10" name="Content Placeholder 9">
            <a:extLst>
              <a:ext uri="{FF2B5EF4-FFF2-40B4-BE49-F238E27FC236}">
                <a16:creationId xmlns:a16="http://schemas.microsoft.com/office/drawing/2014/main" id="{10EB8389-0844-4F99-B314-F5124869E6BD}"/>
              </a:ext>
            </a:extLst>
          </p:cNvPr>
          <p:cNvSpPr>
            <a:spLocks noGrp="1"/>
          </p:cNvSpPr>
          <p:nvPr>
            <p:ph sz="quarter" idx="12"/>
          </p:nvPr>
        </p:nvSpPr>
        <p:spPr>
          <a:xfrm>
            <a:off x="838200" y="4182047"/>
            <a:ext cx="10515600" cy="885825"/>
          </a:xfrm>
        </p:spPr>
        <p:txBody>
          <a:bodyPr/>
          <a:lstStyle>
            <a:lvl3pPr marL="914400" indent="0">
              <a:buNone/>
              <a:defRPr/>
            </a:lvl3pPr>
          </a:lstStyle>
          <a:p>
            <a:pPr lvl="0"/>
            <a:r>
              <a:rPr lang="en-US" dirty="0"/>
              <a:t>Click to edit Master text styles</a:t>
            </a:r>
          </a:p>
          <a:p>
            <a:pPr lvl="1"/>
            <a:r>
              <a:rPr lang="en-US" dirty="0"/>
              <a:t>Second level</a:t>
            </a:r>
          </a:p>
          <a:p>
            <a:pPr lvl="2"/>
            <a:endParaRPr lang="en-US" dirty="0"/>
          </a:p>
        </p:txBody>
      </p:sp>
      <p:sp>
        <p:nvSpPr>
          <p:cNvPr id="12" name="Picture Placeholder 11">
            <a:extLst>
              <a:ext uri="{FF2B5EF4-FFF2-40B4-BE49-F238E27FC236}">
                <a16:creationId xmlns:a16="http://schemas.microsoft.com/office/drawing/2014/main" id="{D8D86E58-06DC-48DC-BB62-F1BB844724DB}"/>
              </a:ext>
            </a:extLst>
          </p:cNvPr>
          <p:cNvSpPr>
            <a:spLocks noGrp="1"/>
          </p:cNvSpPr>
          <p:nvPr>
            <p:ph type="pic" sz="quarter" idx="13"/>
          </p:nvPr>
        </p:nvSpPr>
        <p:spPr>
          <a:xfrm>
            <a:off x="838200" y="5472113"/>
            <a:ext cx="10515600" cy="735012"/>
          </a:xfrm>
        </p:spPr>
        <p:txBody>
          <a:bodyPr/>
          <a:lstStyle/>
          <a:p>
            <a:endParaRPr lang="en-US" dirty="0"/>
          </a:p>
        </p:txBody>
      </p:sp>
    </p:spTree>
    <p:extLst>
      <p:ext uri="{BB962C8B-B14F-4D97-AF65-F5344CB8AC3E}">
        <p14:creationId xmlns:p14="http://schemas.microsoft.com/office/powerpoint/2010/main" val="2838523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 content and 2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C6A8-C798-45D2-8524-424A8D022F4C}"/>
              </a:ext>
            </a:extLst>
          </p:cNvPr>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5542EACD-10CB-4C9B-A27F-4E3CCA739ADA}"/>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5" name="Content Placeholder 4">
            <a:extLst>
              <a:ext uri="{FF2B5EF4-FFF2-40B4-BE49-F238E27FC236}">
                <a16:creationId xmlns:a16="http://schemas.microsoft.com/office/drawing/2014/main" id="{F515E02B-6A8B-4EAB-8A63-6834D5A159FE}"/>
              </a:ext>
            </a:extLst>
          </p:cNvPr>
          <p:cNvSpPr>
            <a:spLocks noGrp="1"/>
          </p:cNvSpPr>
          <p:nvPr>
            <p:ph sz="quarter" idx="10"/>
          </p:nvPr>
        </p:nvSpPr>
        <p:spPr>
          <a:xfrm>
            <a:off x="666750" y="1535113"/>
            <a:ext cx="2974975" cy="150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E7A9D945-978B-47D9-8767-97195180AF08}"/>
              </a:ext>
            </a:extLst>
          </p:cNvPr>
          <p:cNvSpPr>
            <a:spLocks noGrp="1"/>
          </p:cNvSpPr>
          <p:nvPr>
            <p:ph sz="quarter" idx="11"/>
          </p:nvPr>
        </p:nvSpPr>
        <p:spPr>
          <a:xfrm>
            <a:off x="2735263" y="1367671"/>
            <a:ext cx="2703511" cy="1722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7B71FB34-826E-4575-A51A-A44A3D921197}"/>
              </a:ext>
            </a:extLst>
          </p:cNvPr>
          <p:cNvSpPr>
            <a:spLocks noGrp="1"/>
          </p:cNvSpPr>
          <p:nvPr>
            <p:ph sz="quarter" idx="12"/>
          </p:nvPr>
        </p:nvSpPr>
        <p:spPr>
          <a:xfrm>
            <a:off x="5599906" y="1367671"/>
            <a:ext cx="1907381" cy="17922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21B73C5F-465D-4385-9AAD-0D80A9BEB961}"/>
              </a:ext>
            </a:extLst>
          </p:cNvPr>
          <p:cNvSpPr>
            <a:spLocks noGrp="1"/>
          </p:cNvSpPr>
          <p:nvPr>
            <p:ph sz="quarter" idx="13"/>
          </p:nvPr>
        </p:nvSpPr>
        <p:spPr>
          <a:xfrm>
            <a:off x="7668420" y="1300162"/>
            <a:ext cx="2703512" cy="1722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a:extLst>
              <a:ext uri="{FF2B5EF4-FFF2-40B4-BE49-F238E27FC236}">
                <a16:creationId xmlns:a16="http://schemas.microsoft.com/office/drawing/2014/main" id="{A6FA361C-4174-4E60-984D-AEA4649B36E7}"/>
              </a:ext>
            </a:extLst>
          </p:cNvPr>
          <p:cNvSpPr>
            <a:spLocks noGrp="1"/>
          </p:cNvSpPr>
          <p:nvPr>
            <p:ph sz="quarter" idx="14"/>
          </p:nvPr>
        </p:nvSpPr>
        <p:spPr>
          <a:xfrm>
            <a:off x="626950" y="3159958"/>
            <a:ext cx="1907381" cy="17224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a:extLst>
              <a:ext uri="{FF2B5EF4-FFF2-40B4-BE49-F238E27FC236}">
                <a16:creationId xmlns:a16="http://schemas.microsoft.com/office/drawing/2014/main" id="{77B51530-7675-4911-990A-3C0536DFCB19}"/>
              </a:ext>
            </a:extLst>
          </p:cNvPr>
          <p:cNvSpPr>
            <a:spLocks noGrp="1"/>
          </p:cNvSpPr>
          <p:nvPr>
            <p:ph sz="quarter" idx="15"/>
          </p:nvPr>
        </p:nvSpPr>
        <p:spPr>
          <a:xfrm>
            <a:off x="3008313" y="3270250"/>
            <a:ext cx="2028825" cy="1722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0">
            <a:extLst>
              <a:ext uri="{FF2B5EF4-FFF2-40B4-BE49-F238E27FC236}">
                <a16:creationId xmlns:a16="http://schemas.microsoft.com/office/drawing/2014/main" id="{8FB8792E-5E05-4516-8ACF-883672298E76}"/>
              </a:ext>
            </a:extLst>
          </p:cNvPr>
          <p:cNvSpPr>
            <a:spLocks noGrp="1"/>
          </p:cNvSpPr>
          <p:nvPr>
            <p:ph sz="quarter" idx="16"/>
          </p:nvPr>
        </p:nvSpPr>
        <p:spPr>
          <a:xfrm>
            <a:off x="5207000" y="3270250"/>
            <a:ext cx="2028825" cy="1792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5C8BB27E-0233-49D5-AB47-4967535CBD0F}"/>
              </a:ext>
            </a:extLst>
          </p:cNvPr>
          <p:cNvSpPr>
            <a:spLocks noGrp="1"/>
          </p:cNvSpPr>
          <p:nvPr>
            <p:ph sz="quarter" idx="17"/>
          </p:nvPr>
        </p:nvSpPr>
        <p:spPr>
          <a:xfrm>
            <a:off x="6757988" y="3340100"/>
            <a:ext cx="2571750" cy="1652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Picture Placeholder 24">
            <a:extLst>
              <a:ext uri="{FF2B5EF4-FFF2-40B4-BE49-F238E27FC236}">
                <a16:creationId xmlns:a16="http://schemas.microsoft.com/office/drawing/2014/main" id="{04F31FF9-63B3-4737-B7AD-E6807B185DEE}"/>
              </a:ext>
            </a:extLst>
          </p:cNvPr>
          <p:cNvSpPr>
            <a:spLocks noGrp="1"/>
          </p:cNvSpPr>
          <p:nvPr>
            <p:ph type="pic" sz="quarter" idx="18"/>
          </p:nvPr>
        </p:nvSpPr>
        <p:spPr>
          <a:xfrm>
            <a:off x="373063" y="5380038"/>
            <a:ext cx="1208087" cy="942975"/>
          </a:xfrm>
        </p:spPr>
        <p:txBody>
          <a:bodyPr/>
          <a:lstStyle/>
          <a:p>
            <a:endParaRPr lang="en-US" dirty="0"/>
          </a:p>
        </p:txBody>
      </p:sp>
      <p:sp>
        <p:nvSpPr>
          <p:cNvPr id="27" name="Picture Placeholder 26">
            <a:extLst>
              <a:ext uri="{FF2B5EF4-FFF2-40B4-BE49-F238E27FC236}">
                <a16:creationId xmlns:a16="http://schemas.microsoft.com/office/drawing/2014/main" id="{569DABBB-C804-47DB-A3D9-CBDC815DE9BF}"/>
              </a:ext>
            </a:extLst>
          </p:cNvPr>
          <p:cNvSpPr>
            <a:spLocks noGrp="1"/>
          </p:cNvSpPr>
          <p:nvPr>
            <p:ph type="pic" sz="quarter" idx="19"/>
          </p:nvPr>
        </p:nvSpPr>
        <p:spPr>
          <a:xfrm>
            <a:off x="1255713" y="5532438"/>
            <a:ext cx="1479550" cy="790575"/>
          </a:xfrm>
        </p:spPr>
        <p:txBody>
          <a:bodyPr/>
          <a:lstStyle/>
          <a:p>
            <a:endParaRPr lang="en-US" dirty="0"/>
          </a:p>
        </p:txBody>
      </p:sp>
      <p:sp>
        <p:nvSpPr>
          <p:cNvPr id="29" name="Picture Placeholder 28">
            <a:extLst>
              <a:ext uri="{FF2B5EF4-FFF2-40B4-BE49-F238E27FC236}">
                <a16:creationId xmlns:a16="http://schemas.microsoft.com/office/drawing/2014/main" id="{5AEFBF9D-9D15-4263-90AD-AAA007F5B30B}"/>
              </a:ext>
            </a:extLst>
          </p:cNvPr>
          <p:cNvSpPr>
            <a:spLocks noGrp="1"/>
          </p:cNvSpPr>
          <p:nvPr>
            <p:ph type="pic" sz="quarter" idx="20"/>
          </p:nvPr>
        </p:nvSpPr>
        <p:spPr>
          <a:xfrm>
            <a:off x="2463799" y="5490330"/>
            <a:ext cx="1479549" cy="956508"/>
          </a:xfrm>
        </p:spPr>
        <p:txBody>
          <a:bodyPr/>
          <a:lstStyle/>
          <a:p>
            <a:endParaRPr lang="en-US" dirty="0"/>
          </a:p>
        </p:txBody>
      </p:sp>
      <p:sp>
        <p:nvSpPr>
          <p:cNvPr id="33" name="Picture Placeholder 32">
            <a:extLst>
              <a:ext uri="{FF2B5EF4-FFF2-40B4-BE49-F238E27FC236}">
                <a16:creationId xmlns:a16="http://schemas.microsoft.com/office/drawing/2014/main" id="{4AA5D4DE-03C6-4D6B-9411-5233A8D7A7B1}"/>
              </a:ext>
            </a:extLst>
          </p:cNvPr>
          <p:cNvSpPr>
            <a:spLocks noGrp="1"/>
          </p:cNvSpPr>
          <p:nvPr>
            <p:ph type="pic" sz="quarter" idx="21"/>
          </p:nvPr>
        </p:nvSpPr>
        <p:spPr>
          <a:xfrm>
            <a:off x="3617913" y="5322888"/>
            <a:ext cx="1589087" cy="1169987"/>
          </a:xfrm>
        </p:spPr>
        <p:txBody>
          <a:bodyPr/>
          <a:lstStyle/>
          <a:p>
            <a:endParaRPr lang="en-US" dirty="0"/>
          </a:p>
        </p:txBody>
      </p:sp>
      <p:sp>
        <p:nvSpPr>
          <p:cNvPr id="35" name="Picture Placeholder 34">
            <a:extLst>
              <a:ext uri="{FF2B5EF4-FFF2-40B4-BE49-F238E27FC236}">
                <a16:creationId xmlns:a16="http://schemas.microsoft.com/office/drawing/2014/main" id="{BE69A775-70FE-4751-8530-7A403487FA2A}"/>
              </a:ext>
            </a:extLst>
          </p:cNvPr>
          <p:cNvSpPr>
            <a:spLocks noGrp="1"/>
          </p:cNvSpPr>
          <p:nvPr>
            <p:ph type="pic" sz="quarter" idx="22"/>
          </p:nvPr>
        </p:nvSpPr>
        <p:spPr>
          <a:xfrm>
            <a:off x="4826000" y="5392738"/>
            <a:ext cx="1589088" cy="1100137"/>
          </a:xfrm>
        </p:spPr>
        <p:txBody>
          <a:bodyPr/>
          <a:lstStyle/>
          <a:p>
            <a:endParaRPr lang="en-US" dirty="0"/>
          </a:p>
        </p:txBody>
      </p:sp>
      <p:sp>
        <p:nvSpPr>
          <p:cNvPr id="37" name="Picture Placeholder 36">
            <a:extLst>
              <a:ext uri="{FF2B5EF4-FFF2-40B4-BE49-F238E27FC236}">
                <a16:creationId xmlns:a16="http://schemas.microsoft.com/office/drawing/2014/main" id="{DD04437D-DFF5-4068-84A2-DC17A2E6E8C0}"/>
              </a:ext>
            </a:extLst>
          </p:cNvPr>
          <p:cNvSpPr>
            <a:spLocks noGrp="1"/>
          </p:cNvSpPr>
          <p:nvPr>
            <p:ph type="pic" sz="quarter" idx="23"/>
          </p:nvPr>
        </p:nvSpPr>
        <p:spPr>
          <a:xfrm>
            <a:off x="5980113" y="5532438"/>
            <a:ext cx="1892300" cy="860425"/>
          </a:xfrm>
        </p:spPr>
        <p:txBody>
          <a:bodyPr/>
          <a:lstStyle/>
          <a:p>
            <a:endParaRPr lang="en-US" dirty="0"/>
          </a:p>
        </p:txBody>
      </p:sp>
      <p:sp>
        <p:nvSpPr>
          <p:cNvPr id="6" name="Picture Placeholder 5">
            <a:extLst>
              <a:ext uri="{FF2B5EF4-FFF2-40B4-BE49-F238E27FC236}">
                <a16:creationId xmlns:a16="http://schemas.microsoft.com/office/drawing/2014/main" id="{A840492F-463C-4CA5-BA6B-E3FD2C72982D}"/>
              </a:ext>
            </a:extLst>
          </p:cNvPr>
          <p:cNvSpPr>
            <a:spLocks noGrp="1"/>
          </p:cNvSpPr>
          <p:nvPr>
            <p:ph type="pic" sz="quarter" idx="24"/>
          </p:nvPr>
        </p:nvSpPr>
        <p:spPr>
          <a:xfrm>
            <a:off x="7669213" y="5640388"/>
            <a:ext cx="2378075" cy="682625"/>
          </a:xfrm>
        </p:spPr>
        <p:txBody>
          <a:bodyPr/>
          <a:lstStyle/>
          <a:p>
            <a:endParaRPr lang="en-US" dirty="0"/>
          </a:p>
        </p:txBody>
      </p:sp>
    </p:spTree>
    <p:extLst>
      <p:ext uri="{BB962C8B-B14F-4D97-AF65-F5344CB8AC3E}">
        <p14:creationId xmlns:p14="http://schemas.microsoft.com/office/powerpoint/2010/main" val="3187601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tex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6175A-0E3C-4E33-81B8-45E61691FD6F}"/>
              </a:ext>
            </a:extLst>
          </p:cNvPr>
          <p:cNvSpPr>
            <a:spLocks noGrp="1"/>
          </p:cNvSpPr>
          <p:nvPr>
            <p:ph type="title"/>
          </p:nvPr>
        </p:nvSpPr>
        <p:spPr/>
        <p:txBody>
          <a:bodyPr/>
          <a:lstStyle/>
          <a:p>
            <a:r>
              <a:rPr lang="en-US"/>
              <a:t>Click to edit Master title style</a:t>
            </a:r>
          </a:p>
        </p:txBody>
      </p:sp>
      <p:sp>
        <p:nvSpPr>
          <p:cNvPr id="4" name="Footer">
            <a:extLst>
              <a:ext uri="{FF2B5EF4-FFF2-40B4-BE49-F238E27FC236}">
                <a16:creationId xmlns:a16="http://schemas.microsoft.com/office/drawing/2014/main" id="{CAA98B6A-49C9-44A4-A4BC-924719581DAA}"/>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 2021 Cengage Learning, Inc. May not be scanned, copied or duplicated, or posted to a publicly accessible website, in whole or in part. </a:t>
            </a:r>
          </a:p>
        </p:txBody>
      </p:sp>
      <p:sp>
        <p:nvSpPr>
          <p:cNvPr id="6" name="Text Placeholder 5">
            <a:extLst>
              <a:ext uri="{FF2B5EF4-FFF2-40B4-BE49-F238E27FC236}">
                <a16:creationId xmlns:a16="http://schemas.microsoft.com/office/drawing/2014/main" id="{E23EC442-E864-425D-AE3A-BA3489D1746B}"/>
              </a:ext>
            </a:extLst>
          </p:cNvPr>
          <p:cNvSpPr>
            <a:spLocks noGrp="1"/>
          </p:cNvSpPr>
          <p:nvPr>
            <p:ph type="body" sz="quarter" idx="10"/>
          </p:nvPr>
        </p:nvSpPr>
        <p:spPr>
          <a:xfrm>
            <a:off x="838200" y="1266825"/>
            <a:ext cx="10515600" cy="671513"/>
          </a:xfrm>
        </p:spPr>
        <p:txBody>
          <a:bodyPr/>
          <a:lstStyle/>
          <a:p>
            <a:pPr lvl="0"/>
            <a:r>
              <a:rPr lang="en-US" dirty="0"/>
              <a:t>Click to edit Master text styles</a:t>
            </a:r>
          </a:p>
        </p:txBody>
      </p:sp>
      <p:sp>
        <p:nvSpPr>
          <p:cNvPr id="8" name="Picture Placeholder 7">
            <a:extLst>
              <a:ext uri="{FF2B5EF4-FFF2-40B4-BE49-F238E27FC236}">
                <a16:creationId xmlns:a16="http://schemas.microsoft.com/office/drawing/2014/main" id="{6199AA6D-CC66-4B77-AADC-4ED1CCD348B9}"/>
              </a:ext>
            </a:extLst>
          </p:cNvPr>
          <p:cNvSpPr>
            <a:spLocks noGrp="1"/>
          </p:cNvSpPr>
          <p:nvPr>
            <p:ph type="pic" sz="quarter" idx="11"/>
          </p:nvPr>
        </p:nvSpPr>
        <p:spPr>
          <a:xfrm>
            <a:off x="838200" y="2306638"/>
            <a:ext cx="10515600" cy="464142"/>
          </a:xfrm>
        </p:spPr>
        <p:txBody>
          <a:bodyPr/>
          <a:lstStyle/>
          <a:p>
            <a:endParaRPr lang="en-US" dirty="0"/>
          </a:p>
        </p:txBody>
      </p:sp>
      <p:sp>
        <p:nvSpPr>
          <p:cNvPr id="10" name="Text Placeholder 9">
            <a:extLst>
              <a:ext uri="{FF2B5EF4-FFF2-40B4-BE49-F238E27FC236}">
                <a16:creationId xmlns:a16="http://schemas.microsoft.com/office/drawing/2014/main" id="{AC1BA40A-9DB4-4A50-94CD-4866B2F9B0B5}"/>
              </a:ext>
            </a:extLst>
          </p:cNvPr>
          <p:cNvSpPr>
            <a:spLocks noGrp="1"/>
          </p:cNvSpPr>
          <p:nvPr>
            <p:ph type="body" sz="quarter" idx="12"/>
          </p:nvPr>
        </p:nvSpPr>
        <p:spPr>
          <a:xfrm>
            <a:off x="890587" y="3193899"/>
            <a:ext cx="10410825" cy="675029"/>
          </a:xfrm>
        </p:spPr>
        <p:txBody>
          <a:bodyPr/>
          <a:lstStyle/>
          <a:p>
            <a:pPr lvl="0"/>
            <a:r>
              <a:rPr lang="en-US" dirty="0"/>
              <a:t>Click to edit Master text styles</a:t>
            </a:r>
          </a:p>
        </p:txBody>
      </p:sp>
      <p:sp>
        <p:nvSpPr>
          <p:cNvPr id="12" name="Picture Placeholder 11">
            <a:extLst>
              <a:ext uri="{FF2B5EF4-FFF2-40B4-BE49-F238E27FC236}">
                <a16:creationId xmlns:a16="http://schemas.microsoft.com/office/drawing/2014/main" id="{F518C0CA-73F2-4EDD-962C-D8C36D9E836C}"/>
              </a:ext>
            </a:extLst>
          </p:cNvPr>
          <p:cNvSpPr>
            <a:spLocks noGrp="1"/>
          </p:cNvSpPr>
          <p:nvPr>
            <p:ph type="pic" sz="quarter" idx="13"/>
          </p:nvPr>
        </p:nvSpPr>
        <p:spPr>
          <a:xfrm>
            <a:off x="890588" y="4149725"/>
            <a:ext cx="10463212" cy="1074738"/>
          </a:xfrm>
        </p:spPr>
        <p:txBody>
          <a:bodyPr/>
          <a:lstStyle/>
          <a:p>
            <a:endParaRPr lang="en-US" dirty="0"/>
          </a:p>
        </p:txBody>
      </p:sp>
      <p:sp>
        <p:nvSpPr>
          <p:cNvPr id="14" name="Text Placeholder 13">
            <a:extLst>
              <a:ext uri="{FF2B5EF4-FFF2-40B4-BE49-F238E27FC236}">
                <a16:creationId xmlns:a16="http://schemas.microsoft.com/office/drawing/2014/main" id="{36AFEDCC-2968-4570-B5AD-D2E633039B0A}"/>
              </a:ext>
            </a:extLst>
          </p:cNvPr>
          <p:cNvSpPr>
            <a:spLocks noGrp="1"/>
          </p:cNvSpPr>
          <p:nvPr>
            <p:ph type="body" sz="quarter" idx="14"/>
          </p:nvPr>
        </p:nvSpPr>
        <p:spPr>
          <a:xfrm>
            <a:off x="731838" y="5529263"/>
            <a:ext cx="10621962" cy="671512"/>
          </a:xfrm>
        </p:spPr>
        <p:txBody>
          <a:bodyPr/>
          <a:lstStyle>
            <a:lvl2pPr marL="457200" indent="0">
              <a:buNone/>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2929441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11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18" r:id="rId5"/>
    <p:sldLayoutId id="2147483715" r:id="rId6"/>
    <p:sldLayoutId id="2147483716" r:id="rId7"/>
    <p:sldLayoutId id="2147483719" r:id="rId8"/>
    <p:sldLayoutId id="2147483720" r:id="rId9"/>
    <p:sldLayoutId id="2147483723" r:id="rId10"/>
    <p:sldLayoutId id="2147483724" r:id="rId11"/>
    <p:sldLayoutId id="2147483725" r:id="rId12"/>
    <p:sldLayoutId id="2147483733" r:id="rId13"/>
    <p:sldLayoutId id="2147483731" r:id="rId14"/>
    <p:sldLayoutId id="2147483734" r:id="rId15"/>
    <p:sldLayoutId id="2147483730" r:id="rId16"/>
    <p:sldLayoutId id="2147483732" r:id="rId17"/>
    <p:sldLayoutId id="2147483717" r:id="rId18"/>
    <p:sldLayoutId id="2147483713" r:id="rId19"/>
    <p:sldLayoutId id="2147483726" r:id="rId20"/>
    <p:sldLayoutId id="2147483727" r:id="rId21"/>
    <p:sldLayoutId id="2147483728" r:id="rId22"/>
    <p:sldLayoutId id="2147483735" r:id="rId23"/>
    <p:sldLayoutId id="2147483729" r:id="rId24"/>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Current Liabilities and Payroll</a:t>
            </a:r>
          </a:p>
        </p:txBody>
      </p:sp>
      <p:pic>
        <p:nvPicPr>
          <p:cNvPr id="3" name="Picture Placeholder 2" descr="The cover of a book,  Accounting 28th edition by Carl Warren and contributing authors Christine Jonick, and Jennifer Schneider. An illustration shows three chairs at a table. The table contains a keyboard, a monitor, lamps, and other business materials.">
            <a:extLst>
              <a:ext uri="{FF2B5EF4-FFF2-40B4-BE49-F238E27FC236}">
                <a16:creationId xmlns:a16="http://schemas.microsoft.com/office/drawing/2014/main" id="{29F28418-08C7-4B1B-919B-7F79D3A29005}"/>
              </a:ext>
              <a:ext uri="{C183D7F6-B498-43B3-948B-1728B52AA6E4}">
                <adec:decorative xmlns:adec="http://schemas.microsoft.com/office/drawing/2017/decorative" val="0"/>
              </a:ext>
            </a:extLst>
          </p:cNvPr>
          <p:cNvPicPr>
            <a:picLocks noGrp="1" noChangeAspect="1"/>
          </p:cNvPicPr>
          <p:nvPr>
            <p:ph type="pic" sz="quarter" idx="12"/>
          </p:nvPr>
        </p:nvPicPr>
        <p:blipFill>
          <a:blip r:embed="rId3"/>
          <a:srcRect l="75" r="75"/>
          <a:stretch>
            <a:fillRect/>
          </a:stretch>
        </p:blipFill>
        <p:spPr/>
      </p:pic>
      <p:sp>
        <p:nvSpPr>
          <p:cNvPr id="6" name="Text Placeholder 5">
            <a:extLs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Chapter 11</a:t>
            </a:r>
          </a:p>
        </p:txBody>
      </p:sp>
      <p:sp>
        <p:nvSpPr>
          <p:cNvPr id="11" name="Footer Placeholder 4">
            <a:extLst>
              <a:ext uri="{FF2B5EF4-FFF2-40B4-BE49-F238E27FC236}">
                <a16:creationId xmlns:a16="http://schemas.microsoft.com/office/drawing/2014/main" id="{E0D47B9D-E370-4CE3-80A3-830FDF950EFE}"/>
              </a:ext>
              <a:ext uri="{C183D7F6-B498-43B3-948B-1728B52AA6E4}">
                <adec:decorative xmlns:adec="http://schemas.microsoft.com/office/drawing/2017/decorative" val="1"/>
              </a:ext>
            </a:extLst>
          </p:cNvPr>
          <p:cNvSpPr>
            <a:spLocks noGrp="1"/>
          </p:cNvSpPr>
          <p:nvPr>
            <p:ph type="ftr" sz="quarter" idx="3"/>
          </p:nvPr>
        </p:nvSpPr>
        <p:spPr>
          <a:xfrm>
            <a:off x="2923890" y="6361112"/>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 2021 Cengage Learning, Inc.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1686-1EBE-4242-9893-CEE29A37F3FF}"/>
              </a:ext>
            </a:extLst>
          </p:cNvPr>
          <p:cNvSpPr>
            <a:spLocks noGrp="1"/>
          </p:cNvSpPr>
          <p:nvPr>
            <p:ph type="title"/>
          </p:nvPr>
        </p:nvSpPr>
        <p:spPr/>
        <p:txBody>
          <a:bodyPr/>
          <a:lstStyle/>
          <a:p>
            <a:r>
              <a:rPr lang="en-US" dirty="0"/>
              <a:t>Short-Term Notes Payable </a:t>
            </a:r>
            <a:r>
              <a:rPr lang="en-US" sz="2000" dirty="0"/>
              <a:t>(4 of 8)</a:t>
            </a:r>
            <a:endParaRPr lang="en-US" dirty="0"/>
          </a:p>
        </p:txBody>
      </p:sp>
      <p:sp>
        <p:nvSpPr>
          <p:cNvPr id="4" name="Text Placeholder 3">
            <a:extLst>
              <a:ext uri="{FF2B5EF4-FFF2-40B4-BE49-F238E27FC236}">
                <a16:creationId xmlns:a16="http://schemas.microsoft.com/office/drawing/2014/main" id="{509700D9-2F2C-425D-A4B9-ED0B1A3763BD}"/>
              </a:ext>
            </a:extLst>
          </p:cNvPr>
          <p:cNvSpPr>
            <a:spLocks noGrp="1"/>
          </p:cNvSpPr>
          <p:nvPr>
            <p:ph type="body" sz="quarter" idx="17"/>
          </p:nvPr>
        </p:nvSpPr>
        <p:spPr>
          <a:xfrm>
            <a:off x="743576" y="1638300"/>
            <a:ext cx="10711543" cy="1583221"/>
          </a:xfrm>
        </p:spPr>
        <p:txBody>
          <a:bodyPr>
            <a:normAutofit/>
          </a:bodyPr>
          <a:lstStyle/>
          <a:p>
            <a:r>
              <a:rPr lang="en-US" dirty="0"/>
              <a:t>A company may also borrow from a bank by issuing a note.</a:t>
            </a:r>
          </a:p>
          <a:p>
            <a:r>
              <a:rPr lang="en-US" dirty="0"/>
              <a:t>Assume that on September 19, Iceburg Company borrowed cash from First National Bank by issuing a $4,000, 90-day, 15% note to the bank. The entry to record the issuance of the note and the cash proceeds is as follows:</a:t>
            </a:r>
            <a:endParaRPr lang="en-US" i="1" dirty="0"/>
          </a:p>
          <a:p>
            <a:endParaRPr lang="en-US" dirty="0"/>
          </a:p>
        </p:txBody>
      </p:sp>
      <p:pic>
        <p:nvPicPr>
          <p:cNvPr id="5" name="Picture Placeholder 4" descr="Short-Term Notes Payable &#10;&#10;A journal entry is shown in a journal form. September 19 is the date indicated. Cash is debited with 4,000 shown in the Debit column. Notes Payable is credited with 4,000 shown in the Credit column. A journal entry explanation is given below the journal entry: Issued a 90-day, 15% note to First National Bank.">
            <a:extLst>
              <a:ext uri="{FF2B5EF4-FFF2-40B4-BE49-F238E27FC236}">
                <a16:creationId xmlns:a16="http://schemas.microsoft.com/office/drawing/2014/main" id="{B33399EA-61C2-4E4F-A7C0-AC58C3929B7E}"/>
              </a:ext>
            </a:extLst>
          </p:cNvPr>
          <p:cNvPicPr>
            <a:picLocks noGrp="1" noChangeAspect="1"/>
          </p:cNvPicPr>
          <p:nvPr>
            <p:ph type="pic" sz="quarter" idx="18"/>
          </p:nvPr>
        </p:nvPicPr>
        <p:blipFill rotWithShape="1">
          <a:blip r:embed="rId2"/>
          <a:srcRect t="2684" b="2684"/>
          <a:stretch/>
        </p:blipFill>
        <p:spPr>
          <a:xfrm>
            <a:off x="1509093" y="3429000"/>
            <a:ext cx="8858513" cy="1308447"/>
          </a:xfrm>
          <a:prstGeom prst="rect">
            <a:avLst/>
          </a:prstGeom>
        </p:spPr>
      </p:pic>
    </p:spTree>
    <p:extLst>
      <p:ext uri="{BB962C8B-B14F-4D97-AF65-F5344CB8AC3E}">
        <p14:creationId xmlns:p14="http://schemas.microsoft.com/office/powerpoint/2010/main" val="2345114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0148-4EFC-4ACA-8B9D-F319C2BFD365}"/>
              </a:ext>
            </a:extLst>
          </p:cNvPr>
          <p:cNvSpPr>
            <a:spLocks noGrp="1"/>
          </p:cNvSpPr>
          <p:nvPr>
            <p:ph type="title"/>
          </p:nvPr>
        </p:nvSpPr>
        <p:spPr/>
        <p:txBody>
          <a:bodyPr/>
          <a:lstStyle/>
          <a:p>
            <a:r>
              <a:rPr lang="en-US" dirty="0"/>
              <a:t>Short-Term Notes Payable </a:t>
            </a:r>
            <a:r>
              <a:rPr lang="en-US" sz="2000" dirty="0"/>
              <a:t>(5 of 8)</a:t>
            </a:r>
            <a:endParaRPr lang="en-US" dirty="0"/>
          </a:p>
        </p:txBody>
      </p:sp>
      <p:sp>
        <p:nvSpPr>
          <p:cNvPr id="4" name="Text Placeholder 3">
            <a:extLst>
              <a:ext uri="{FF2B5EF4-FFF2-40B4-BE49-F238E27FC236}">
                <a16:creationId xmlns:a16="http://schemas.microsoft.com/office/drawing/2014/main" id="{7F38CF5F-3A52-4D1C-94F7-328B8A372321}"/>
              </a:ext>
            </a:extLst>
          </p:cNvPr>
          <p:cNvSpPr>
            <a:spLocks noGrp="1"/>
          </p:cNvSpPr>
          <p:nvPr>
            <p:ph type="body" sz="quarter" idx="17"/>
          </p:nvPr>
        </p:nvSpPr>
        <p:spPr>
          <a:xfrm>
            <a:off x="743576" y="1638300"/>
            <a:ext cx="10711543" cy="1219200"/>
          </a:xfrm>
        </p:spPr>
        <p:txBody>
          <a:bodyPr>
            <a:normAutofit/>
          </a:bodyPr>
          <a:lstStyle/>
          <a:p>
            <a:r>
              <a:rPr lang="en-US" dirty="0"/>
              <a:t>On the due date of the note (December 18), Iceburg Company owes First National Bank $4,000 plus interest of $150 ($4,000 × 15% × 90 ÷ 360). The entry to record the payment of the note is as follows: </a:t>
            </a:r>
          </a:p>
          <a:p>
            <a:endParaRPr lang="en-US" dirty="0"/>
          </a:p>
        </p:txBody>
      </p:sp>
      <p:pic>
        <p:nvPicPr>
          <p:cNvPr id="5" name="Picture Placeholder 4" descr="Short-Term Notes Payable &#10;&#10;A journal entry is shown in a journal form. December 18 is the date indicated. Notes Payable is debited with 4,000 shown in the Debit column. Interest Expense is debited with 150 shown in the Debit column. Cash is credited with 4,150 shown in the Credit column. A journal entry explanation is given below the journal entry: Paid principal and interest due on note.">
            <a:extLst>
              <a:ext uri="{FF2B5EF4-FFF2-40B4-BE49-F238E27FC236}">
                <a16:creationId xmlns:a16="http://schemas.microsoft.com/office/drawing/2014/main" id="{D92B358A-2176-4D26-B57C-BECBCCC61DA4}"/>
              </a:ext>
            </a:extLst>
          </p:cNvPr>
          <p:cNvPicPr>
            <a:picLocks noGrp="1" noChangeAspect="1"/>
          </p:cNvPicPr>
          <p:nvPr>
            <p:ph type="pic" sz="quarter" idx="18"/>
          </p:nvPr>
        </p:nvPicPr>
        <p:blipFill rotWithShape="1">
          <a:blip r:embed="rId2"/>
          <a:srcRect t="-4789" b="-4789"/>
          <a:stretch/>
        </p:blipFill>
        <p:spPr>
          <a:xfrm>
            <a:off x="1524850" y="2839474"/>
            <a:ext cx="8858513" cy="1775114"/>
          </a:xfrm>
          <a:prstGeom prst="rect">
            <a:avLst/>
          </a:prstGeom>
        </p:spPr>
      </p:pic>
    </p:spTree>
    <p:extLst>
      <p:ext uri="{BB962C8B-B14F-4D97-AF65-F5344CB8AC3E}">
        <p14:creationId xmlns:p14="http://schemas.microsoft.com/office/powerpoint/2010/main" val="411481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05C2-844E-44CA-BF47-2D50E314CC64}"/>
              </a:ext>
            </a:extLst>
          </p:cNvPr>
          <p:cNvSpPr>
            <a:spLocks noGrp="1"/>
          </p:cNvSpPr>
          <p:nvPr>
            <p:ph type="title"/>
          </p:nvPr>
        </p:nvSpPr>
        <p:spPr/>
        <p:txBody>
          <a:bodyPr/>
          <a:lstStyle/>
          <a:p>
            <a:r>
              <a:rPr lang="en-US" dirty="0"/>
              <a:t>Short-Term Notes Payable </a:t>
            </a:r>
            <a:r>
              <a:rPr lang="en-US" sz="2000" dirty="0"/>
              <a:t>(6 of 8)</a:t>
            </a:r>
          </a:p>
        </p:txBody>
      </p:sp>
      <p:sp>
        <p:nvSpPr>
          <p:cNvPr id="3" name="Text Placeholder 2">
            <a:extLst>
              <a:ext uri="{FF2B5EF4-FFF2-40B4-BE49-F238E27FC236}">
                <a16:creationId xmlns:a16="http://schemas.microsoft.com/office/drawing/2014/main" id="{A5071E41-2840-48DC-A8B9-4FDFC8C6F2B3}"/>
              </a:ext>
            </a:extLst>
          </p:cNvPr>
          <p:cNvSpPr>
            <a:spLocks noGrp="1"/>
          </p:cNvSpPr>
          <p:nvPr>
            <p:ph type="body" sz="quarter" idx="17"/>
          </p:nvPr>
        </p:nvSpPr>
        <p:spPr/>
        <p:txBody>
          <a:bodyPr/>
          <a:lstStyle/>
          <a:p>
            <a:r>
              <a:rPr lang="en-US" dirty="0"/>
              <a:t>In some cases, a discounted note may be issued rather than an interest-bearing note.</a:t>
            </a:r>
          </a:p>
          <a:p>
            <a:r>
              <a:rPr lang="en-US" dirty="0"/>
              <a:t>A discounted note has the following characteristics:</a:t>
            </a:r>
          </a:p>
          <a:p>
            <a:pPr lvl="1"/>
            <a:r>
              <a:rPr lang="en-US" dirty="0"/>
              <a:t>The interest rate on the note is called the discount rate.</a:t>
            </a:r>
          </a:p>
          <a:p>
            <a:pPr lvl="1"/>
            <a:r>
              <a:rPr lang="en-US" dirty="0"/>
              <a:t>The amount of interest on the note, called the discount, is computed by multiplying the discount rate times the face amount of the note.</a:t>
            </a:r>
          </a:p>
          <a:p>
            <a:pPr lvl="1"/>
            <a:r>
              <a:rPr lang="en-US" dirty="0"/>
              <a:t>The debtor (borrower) receives the face amount of the note less the discount, called the proceeds.</a:t>
            </a:r>
          </a:p>
          <a:p>
            <a:pPr lvl="1"/>
            <a:r>
              <a:rPr lang="en-US" dirty="0"/>
              <a:t>The debtor must repay the face amount of the note on the due date.</a:t>
            </a:r>
          </a:p>
          <a:p>
            <a:endParaRPr lang="en-US" dirty="0"/>
          </a:p>
        </p:txBody>
      </p:sp>
    </p:spTree>
    <p:extLst>
      <p:ext uri="{BB962C8B-B14F-4D97-AF65-F5344CB8AC3E}">
        <p14:creationId xmlns:p14="http://schemas.microsoft.com/office/powerpoint/2010/main" val="4278192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BEE64-76BF-462E-9791-3A58B459A426}"/>
              </a:ext>
            </a:extLst>
          </p:cNvPr>
          <p:cNvSpPr>
            <a:spLocks noGrp="1"/>
          </p:cNvSpPr>
          <p:nvPr>
            <p:ph type="title"/>
          </p:nvPr>
        </p:nvSpPr>
        <p:spPr/>
        <p:txBody>
          <a:bodyPr/>
          <a:lstStyle/>
          <a:p>
            <a:r>
              <a:rPr lang="en-US" dirty="0"/>
              <a:t>Short-Term Notes Payable </a:t>
            </a:r>
            <a:r>
              <a:rPr lang="en-US" sz="2000" dirty="0"/>
              <a:t>(7 of 8)</a:t>
            </a:r>
            <a:endParaRPr lang="en-US" dirty="0"/>
          </a:p>
        </p:txBody>
      </p:sp>
      <p:sp>
        <p:nvSpPr>
          <p:cNvPr id="4" name="Text Placeholder 3">
            <a:extLst>
              <a:ext uri="{FF2B5EF4-FFF2-40B4-BE49-F238E27FC236}">
                <a16:creationId xmlns:a16="http://schemas.microsoft.com/office/drawing/2014/main" id="{61B41B37-126E-4DCE-96AF-F2919083645E}"/>
              </a:ext>
            </a:extLst>
          </p:cNvPr>
          <p:cNvSpPr>
            <a:spLocks noGrp="1"/>
          </p:cNvSpPr>
          <p:nvPr>
            <p:ph type="body" sz="quarter" idx="17"/>
          </p:nvPr>
        </p:nvSpPr>
        <p:spPr/>
        <p:txBody>
          <a:bodyPr>
            <a:normAutofit/>
          </a:bodyPr>
          <a:lstStyle/>
          <a:p>
            <a:r>
              <a:rPr lang="en-US" dirty="0"/>
              <a:t>Assume that on August 10, Cary Company issues a $20,000, 90-day discounted note to Western National Bank. The discount rate is 15%, and the amount of the discount is $750 ($20,000 × 15% × 90 ÷ 360). Thus, the proceeds received by Cary Company are $19,250. The entry by Cary Company is as follows:</a:t>
            </a:r>
          </a:p>
          <a:p>
            <a:endParaRPr lang="en-US" dirty="0"/>
          </a:p>
        </p:txBody>
      </p:sp>
      <p:pic>
        <p:nvPicPr>
          <p:cNvPr id="5" name="Picture Placeholder 4" descr="Short-Term Notes Payable &#10;&#10;A journal entry is shown in a journal form. August 10 is the date indicated. Cash is debited with 19,250 shown in the Debit column. Interest Expense is debited with 750 shown in the Debit column. Notes Payable is credited with 20,000 shown in the Credit column. A journal entry explanation is given below the journal entry: Issued a 90-day discounted note to Western National Bank at a 15% discount rate.">
            <a:extLst>
              <a:ext uri="{FF2B5EF4-FFF2-40B4-BE49-F238E27FC236}">
                <a16:creationId xmlns:a16="http://schemas.microsoft.com/office/drawing/2014/main" id="{95AC6B8E-23BF-4CAE-9CF8-8CD362D54B38}"/>
              </a:ext>
            </a:extLst>
          </p:cNvPr>
          <p:cNvPicPr>
            <a:picLocks noGrp="1" noChangeAspect="1"/>
          </p:cNvPicPr>
          <p:nvPr>
            <p:ph type="pic" sz="quarter" idx="18"/>
          </p:nvPr>
        </p:nvPicPr>
        <p:blipFill rotWithShape="1">
          <a:blip r:embed="rId2"/>
          <a:srcRect l="-543" r="223"/>
          <a:stretch/>
        </p:blipFill>
        <p:spPr>
          <a:xfrm>
            <a:off x="1478088" y="3589875"/>
            <a:ext cx="8237157" cy="1775114"/>
          </a:xfrm>
          <a:prstGeom prst="rect">
            <a:avLst/>
          </a:prstGeom>
        </p:spPr>
      </p:pic>
    </p:spTree>
    <p:extLst>
      <p:ext uri="{BB962C8B-B14F-4D97-AF65-F5344CB8AC3E}">
        <p14:creationId xmlns:p14="http://schemas.microsoft.com/office/powerpoint/2010/main" val="3142841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91634-56EE-4735-B4C1-D5ACFC8F22B0}"/>
              </a:ext>
            </a:extLst>
          </p:cNvPr>
          <p:cNvSpPr>
            <a:spLocks noGrp="1"/>
          </p:cNvSpPr>
          <p:nvPr>
            <p:ph type="title"/>
          </p:nvPr>
        </p:nvSpPr>
        <p:spPr/>
        <p:txBody>
          <a:bodyPr/>
          <a:lstStyle/>
          <a:p>
            <a:r>
              <a:rPr lang="en-US" dirty="0"/>
              <a:t>Short-Term Notes Payable </a:t>
            </a:r>
            <a:r>
              <a:rPr lang="en-US" sz="2000" dirty="0"/>
              <a:t>(8 of 8)</a:t>
            </a:r>
            <a:endParaRPr lang="en-US" dirty="0"/>
          </a:p>
        </p:txBody>
      </p:sp>
      <p:sp>
        <p:nvSpPr>
          <p:cNvPr id="4" name="Text Placeholder 3">
            <a:extLst>
              <a:ext uri="{FF2B5EF4-FFF2-40B4-BE49-F238E27FC236}">
                <a16:creationId xmlns:a16="http://schemas.microsoft.com/office/drawing/2014/main" id="{A1AA1359-C903-40C1-AD7A-B88799CE8BFF}"/>
              </a:ext>
            </a:extLst>
          </p:cNvPr>
          <p:cNvSpPr>
            <a:spLocks noGrp="1"/>
          </p:cNvSpPr>
          <p:nvPr>
            <p:ph type="body" sz="quarter" idx="17"/>
          </p:nvPr>
        </p:nvSpPr>
        <p:spPr>
          <a:xfrm>
            <a:off x="743576" y="1638300"/>
            <a:ext cx="10711543" cy="908957"/>
          </a:xfrm>
        </p:spPr>
        <p:txBody>
          <a:bodyPr/>
          <a:lstStyle/>
          <a:p>
            <a:r>
              <a:rPr lang="en-US" dirty="0"/>
              <a:t>The entry when Cary Company pays the discounted note on November 8 is as follows:</a:t>
            </a:r>
          </a:p>
          <a:p>
            <a:endParaRPr lang="en-US" dirty="0"/>
          </a:p>
        </p:txBody>
      </p:sp>
      <p:pic>
        <p:nvPicPr>
          <p:cNvPr id="5" name="Picture Placeholder 4" descr="Short-Term Notes Payable &#10;&#10;A journal entry is shown in a journal form. November 8 is the date indicated. Notes Payable is debited with 20,000 shown in the Debit column. Cash is credited with 20,000 shown in the Credit column. A journal entry explanation is given below the journal entry: Paid note due.">
            <a:extLst>
              <a:ext uri="{FF2B5EF4-FFF2-40B4-BE49-F238E27FC236}">
                <a16:creationId xmlns:a16="http://schemas.microsoft.com/office/drawing/2014/main" id="{507D9325-414D-4D4B-B634-7A6001C6EB9D}"/>
              </a:ext>
            </a:extLst>
          </p:cNvPr>
          <p:cNvPicPr>
            <a:picLocks noGrp="1" noChangeAspect="1"/>
          </p:cNvPicPr>
          <p:nvPr>
            <p:ph type="pic" sz="quarter" idx="18"/>
          </p:nvPr>
        </p:nvPicPr>
        <p:blipFill rotWithShape="1">
          <a:blip r:embed="rId2"/>
          <a:srcRect t="-164" b="-2119"/>
          <a:stretch/>
        </p:blipFill>
        <p:spPr>
          <a:xfrm>
            <a:off x="1518827" y="2530663"/>
            <a:ext cx="8858513" cy="1433612"/>
          </a:xfrm>
          <a:prstGeom prst="rect">
            <a:avLst/>
          </a:prstGeom>
        </p:spPr>
      </p:pic>
    </p:spTree>
    <p:extLst>
      <p:ext uri="{BB962C8B-B14F-4D97-AF65-F5344CB8AC3E}">
        <p14:creationId xmlns:p14="http://schemas.microsoft.com/office/powerpoint/2010/main" val="1507101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FADEE4-CE31-4933-8846-DA9F9F0C9656}"/>
              </a:ext>
            </a:extLst>
          </p:cNvPr>
          <p:cNvSpPr>
            <a:spLocks noGrp="1"/>
          </p:cNvSpPr>
          <p:nvPr>
            <p:ph type="title"/>
          </p:nvPr>
        </p:nvSpPr>
        <p:spPr/>
        <p:txBody>
          <a:bodyPr/>
          <a:lstStyle/>
          <a:p>
            <a:r>
              <a:rPr lang="en-US" dirty="0"/>
              <a:t>Example Exercise: Proceeds from Notes Payable</a:t>
            </a:r>
          </a:p>
        </p:txBody>
      </p:sp>
      <p:sp>
        <p:nvSpPr>
          <p:cNvPr id="5" name="Text Placeholder 4">
            <a:extLst>
              <a:ext uri="{FF2B5EF4-FFF2-40B4-BE49-F238E27FC236}">
                <a16:creationId xmlns:a16="http://schemas.microsoft.com/office/drawing/2014/main" id="{9EDB2118-5466-4B62-82DD-E8B84A8D714E}"/>
              </a:ext>
            </a:extLst>
          </p:cNvPr>
          <p:cNvSpPr>
            <a:spLocks noGrp="1"/>
          </p:cNvSpPr>
          <p:nvPr>
            <p:ph type="body" sz="quarter" idx="17"/>
          </p:nvPr>
        </p:nvSpPr>
        <p:spPr/>
        <p:txBody>
          <a:bodyPr/>
          <a:lstStyle/>
          <a:p>
            <a:r>
              <a:rPr lang="en-US" dirty="0"/>
              <a:t>On July 1, Bella Salon Company borrowed cash from Best Bank by issuing a 60-day note with a face amount of $60,000.</a:t>
            </a:r>
          </a:p>
          <a:p>
            <a:pPr marL="800100" lvl="1" indent="-457200">
              <a:buAutoNum type="alphaLcPeriod"/>
            </a:pPr>
            <a:r>
              <a:rPr lang="en-US" dirty="0"/>
              <a:t>Determine the proceeds of the note, assuming that the note carries an interest rate of 6%.</a:t>
            </a:r>
          </a:p>
          <a:p>
            <a:pPr marL="800100" lvl="1" indent="-457200">
              <a:buAutoNum type="alphaLcPeriod"/>
            </a:pPr>
            <a:r>
              <a:rPr lang="en-US" dirty="0"/>
              <a:t>Determine the proceeds of the note, assuming that the note is discounted at 6%.</a:t>
            </a:r>
          </a:p>
          <a:p>
            <a:endParaRPr lang="en-US" dirty="0"/>
          </a:p>
        </p:txBody>
      </p:sp>
      <p:pic>
        <p:nvPicPr>
          <p:cNvPr id="3" name="Picture Placeholder 2" descr="The solution to Exercise a. is given as follows: $60,000.&#10;&#10;The solution to Exercise b. is given as follows: $59,400 [$60,000 – ($60,000 × 6% × 60 ÷ 360)].">
            <a:extLst>
              <a:ext uri="{FF2B5EF4-FFF2-40B4-BE49-F238E27FC236}">
                <a16:creationId xmlns:a16="http://schemas.microsoft.com/office/drawing/2014/main" id="{E6B04A1A-C07B-4708-89DA-7F6CB0FF8C31}"/>
              </a:ext>
            </a:extLst>
          </p:cNvPr>
          <p:cNvPicPr>
            <a:picLocks noGrp="1" noChangeAspect="1"/>
          </p:cNvPicPr>
          <p:nvPr>
            <p:ph type="pic" sz="quarter" idx="18"/>
          </p:nvPr>
        </p:nvPicPr>
        <p:blipFill rotWithShape="1">
          <a:blip r:embed="rId2"/>
          <a:srcRect t="-2416" r="9460" b="-4872"/>
          <a:stretch/>
        </p:blipFill>
        <p:spPr>
          <a:xfrm>
            <a:off x="1243604" y="3599764"/>
            <a:ext cx="9704791" cy="860611"/>
          </a:xfrm>
          <a:prstGeom prst="rect">
            <a:avLst/>
          </a:prstGeom>
        </p:spPr>
      </p:pic>
    </p:spTree>
    <p:extLst>
      <p:ext uri="{BB962C8B-B14F-4D97-AF65-F5344CB8AC3E}">
        <p14:creationId xmlns:p14="http://schemas.microsoft.com/office/powerpoint/2010/main" val="857918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2584E-8A15-446C-9F1F-DCA05D596B61}"/>
              </a:ext>
            </a:extLst>
          </p:cNvPr>
          <p:cNvSpPr>
            <a:spLocks noGrp="1"/>
          </p:cNvSpPr>
          <p:nvPr>
            <p:ph type="title"/>
          </p:nvPr>
        </p:nvSpPr>
        <p:spPr/>
        <p:txBody>
          <a:bodyPr/>
          <a:lstStyle/>
          <a:p>
            <a:r>
              <a:rPr lang="en-US" dirty="0"/>
              <a:t>Payroll and Payroll Taxes</a:t>
            </a:r>
          </a:p>
        </p:txBody>
      </p:sp>
      <p:sp>
        <p:nvSpPr>
          <p:cNvPr id="3" name="Text Placeholder 2">
            <a:extLst>
              <a:ext uri="{FF2B5EF4-FFF2-40B4-BE49-F238E27FC236}">
                <a16:creationId xmlns:a16="http://schemas.microsoft.com/office/drawing/2014/main" id="{49535FE4-06F0-40BE-817B-260575545771}"/>
              </a:ext>
            </a:extLst>
          </p:cNvPr>
          <p:cNvSpPr>
            <a:spLocks noGrp="1"/>
          </p:cNvSpPr>
          <p:nvPr>
            <p:ph type="body" sz="quarter" idx="17"/>
          </p:nvPr>
        </p:nvSpPr>
        <p:spPr/>
        <p:txBody>
          <a:bodyPr/>
          <a:lstStyle/>
          <a:p>
            <a:r>
              <a:rPr lang="en-US" dirty="0"/>
              <a:t>In accounting, </a:t>
            </a:r>
            <a:r>
              <a:rPr lang="en-US" b="1" dirty="0"/>
              <a:t>payroll</a:t>
            </a:r>
            <a:r>
              <a:rPr lang="en-US" dirty="0"/>
              <a:t> refers to the amount paid to employees for services they provided during the period. </a:t>
            </a:r>
          </a:p>
          <a:p>
            <a:r>
              <a:rPr lang="en-US" dirty="0"/>
              <a:t>A company’s payroll is important for the following reasons:</a:t>
            </a:r>
          </a:p>
          <a:p>
            <a:pPr lvl="1"/>
            <a:r>
              <a:rPr lang="en-US" dirty="0"/>
              <a:t>Payroll and related payroll taxes significantly affect the net income of most companies.</a:t>
            </a:r>
          </a:p>
          <a:p>
            <a:pPr lvl="1"/>
            <a:r>
              <a:rPr lang="en-US" dirty="0"/>
              <a:t>Payroll is subject to federal and state regulations.</a:t>
            </a:r>
          </a:p>
          <a:p>
            <a:pPr lvl="1"/>
            <a:r>
              <a:rPr lang="en-US" dirty="0"/>
              <a:t>Good employee morale requires payroll to be paid timely and accurately.</a:t>
            </a:r>
          </a:p>
          <a:p>
            <a:endParaRPr lang="en-US" dirty="0"/>
          </a:p>
        </p:txBody>
      </p:sp>
    </p:spTree>
    <p:extLst>
      <p:ext uri="{BB962C8B-B14F-4D97-AF65-F5344CB8AC3E}">
        <p14:creationId xmlns:p14="http://schemas.microsoft.com/office/powerpoint/2010/main" val="421400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36DEAD-5731-412E-B5CF-1EE2B40F700B}"/>
              </a:ext>
            </a:extLst>
          </p:cNvPr>
          <p:cNvSpPr>
            <a:spLocks noGrp="1"/>
          </p:cNvSpPr>
          <p:nvPr>
            <p:ph type="title"/>
          </p:nvPr>
        </p:nvSpPr>
        <p:spPr/>
        <p:txBody>
          <a:bodyPr/>
          <a:lstStyle/>
          <a:p>
            <a:r>
              <a:rPr lang="en-US" dirty="0"/>
              <a:t>Liability for Employee Earnings </a:t>
            </a:r>
            <a:r>
              <a:rPr lang="en-US" sz="2000" dirty="0"/>
              <a:t>(1 of 3)</a:t>
            </a:r>
            <a:endParaRPr lang="en-US" dirty="0"/>
          </a:p>
        </p:txBody>
      </p:sp>
      <p:sp>
        <p:nvSpPr>
          <p:cNvPr id="5" name="Content Placeholder 4">
            <a:extLst>
              <a:ext uri="{FF2B5EF4-FFF2-40B4-BE49-F238E27FC236}">
                <a16:creationId xmlns:a16="http://schemas.microsoft.com/office/drawing/2014/main" id="{B0EA8AF0-50E2-4108-8033-3A341C42E79E}"/>
              </a:ext>
            </a:extLst>
          </p:cNvPr>
          <p:cNvSpPr>
            <a:spLocks noGrp="1"/>
          </p:cNvSpPr>
          <p:nvPr>
            <p:ph sz="quarter" idx="10"/>
          </p:nvPr>
        </p:nvSpPr>
        <p:spPr>
          <a:xfrm>
            <a:off x="685800" y="1393132"/>
            <a:ext cx="2116930" cy="2084832"/>
          </a:xfrm>
          <a:prstGeom prst="roundRect">
            <a:avLst/>
          </a:prstGeom>
          <a:solidFill>
            <a:srgbClr val="004A78"/>
          </a:solidFill>
          <a:ln>
            <a:solidFill>
              <a:srgbClr val="004A78"/>
            </a:solidFill>
          </a:ln>
        </p:spPr>
        <p:txBody>
          <a:bodyPr anchor="ctr"/>
          <a:lstStyle/>
          <a:p>
            <a:pPr algn="ctr"/>
            <a:r>
              <a:rPr lang="en-US" dirty="0">
                <a:solidFill>
                  <a:schemeClr val="bg1"/>
                </a:solidFill>
              </a:rPr>
              <a:t>Salary</a:t>
            </a:r>
          </a:p>
        </p:txBody>
      </p:sp>
      <p:sp>
        <p:nvSpPr>
          <p:cNvPr id="6" name="Content Placeholder 5">
            <a:extLst>
              <a:ext uri="{FF2B5EF4-FFF2-40B4-BE49-F238E27FC236}">
                <a16:creationId xmlns:a16="http://schemas.microsoft.com/office/drawing/2014/main" id="{2AEFC8BE-D4C4-48BA-A232-B258829C5C28}"/>
              </a:ext>
            </a:extLst>
          </p:cNvPr>
          <p:cNvSpPr>
            <a:spLocks noGrp="1"/>
          </p:cNvSpPr>
          <p:nvPr>
            <p:ph sz="quarter" idx="11"/>
          </p:nvPr>
        </p:nvSpPr>
        <p:spPr>
          <a:xfrm>
            <a:off x="2792506" y="1667902"/>
            <a:ext cx="8637493" cy="1572839"/>
          </a:xfrm>
          <a:solidFill>
            <a:schemeClr val="accent3">
              <a:lumMod val="20000"/>
              <a:lumOff val="80000"/>
            </a:schemeClr>
          </a:solidFill>
          <a:ln>
            <a:solidFill>
              <a:srgbClr val="004A78"/>
            </a:solidFill>
          </a:ln>
        </p:spPr>
        <p:txBody>
          <a:bodyPr rIns="91440" anchor="ctr"/>
          <a:lstStyle/>
          <a:p>
            <a:pPr marL="577850" indent="-349250">
              <a:buFont typeface="Arial" panose="020B0604020202020204" pitchFamily="34" charset="0"/>
              <a:buChar char="•"/>
            </a:pPr>
            <a:r>
              <a:rPr lang="en-US" sz="2000" dirty="0"/>
              <a:t>Usually refers to payment for managerial and administrative services </a:t>
            </a:r>
          </a:p>
          <a:p>
            <a:pPr marL="577850" indent="-349250">
              <a:buFont typeface="Arial" panose="020B0604020202020204" pitchFamily="34" charset="0"/>
              <a:buChar char="•"/>
            </a:pPr>
            <a:r>
              <a:rPr lang="en-US" sz="2000" dirty="0"/>
              <a:t>Normally expressed in terms of a month or a year</a:t>
            </a:r>
          </a:p>
          <a:p>
            <a:pPr marL="577850" indent="-349250">
              <a:buFont typeface="Arial" panose="020B0604020202020204" pitchFamily="34" charset="0"/>
              <a:buChar char="•"/>
            </a:pPr>
            <a:r>
              <a:rPr lang="en-US" sz="2000" dirty="0"/>
              <a:t>Employee’s salary may be increased by bonuses, commissions, profit sharing, or other adjustments</a:t>
            </a:r>
          </a:p>
        </p:txBody>
      </p:sp>
      <p:sp>
        <p:nvSpPr>
          <p:cNvPr id="9" name="Content Placeholder 8">
            <a:extLst>
              <a:ext uri="{FF2B5EF4-FFF2-40B4-BE49-F238E27FC236}">
                <a16:creationId xmlns:a16="http://schemas.microsoft.com/office/drawing/2014/main" id="{B55F2729-121C-4954-8C41-DC86EF3DEF08}"/>
              </a:ext>
            </a:extLst>
          </p:cNvPr>
          <p:cNvSpPr>
            <a:spLocks noGrp="1"/>
          </p:cNvSpPr>
          <p:nvPr>
            <p:ph sz="quarter" idx="14"/>
          </p:nvPr>
        </p:nvSpPr>
        <p:spPr>
          <a:xfrm>
            <a:off x="685800" y="3665028"/>
            <a:ext cx="2121408" cy="2084832"/>
          </a:xfrm>
          <a:prstGeom prst="roundRect">
            <a:avLst/>
          </a:prstGeom>
          <a:solidFill>
            <a:srgbClr val="004A78"/>
          </a:solidFill>
          <a:ln>
            <a:solidFill>
              <a:srgbClr val="004A78"/>
            </a:solidFill>
          </a:ln>
        </p:spPr>
        <p:txBody>
          <a:bodyPr anchor="ctr"/>
          <a:lstStyle/>
          <a:p>
            <a:pPr algn="ctr"/>
            <a:r>
              <a:rPr lang="en-US" dirty="0">
                <a:solidFill>
                  <a:schemeClr val="bg1"/>
                </a:solidFill>
              </a:rPr>
              <a:t>Wages</a:t>
            </a:r>
          </a:p>
        </p:txBody>
      </p:sp>
      <p:sp>
        <p:nvSpPr>
          <p:cNvPr id="10" name="Content Placeholder 9">
            <a:extLst>
              <a:ext uri="{FF2B5EF4-FFF2-40B4-BE49-F238E27FC236}">
                <a16:creationId xmlns:a16="http://schemas.microsoft.com/office/drawing/2014/main" id="{9EB0B97C-CF71-4DD4-A4EA-6D967758DBD1}"/>
              </a:ext>
            </a:extLst>
          </p:cNvPr>
          <p:cNvSpPr>
            <a:spLocks noGrp="1"/>
          </p:cNvSpPr>
          <p:nvPr>
            <p:ph sz="quarter" idx="15"/>
          </p:nvPr>
        </p:nvSpPr>
        <p:spPr>
          <a:xfrm>
            <a:off x="2793759" y="3915646"/>
            <a:ext cx="8636240" cy="1572768"/>
          </a:xfrm>
          <a:prstGeom prst="rect">
            <a:avLst/>
          </a:prstGeom>
          <a:solidFill>
            <a:schemeClr val="accent3">
              <a:lumMod val="20000"/>
              <a:lumOff val="80000"/>
            </a:schemeClr>
          </a:solidFill>
          <a:ln>
            <a:solidFill>
              <a:srgbClr val="004A78"/>
            </a:solidFill>
          </a:ln>
        </p:spPr>
        <p:txBody>
          <a:bodyPr rIns="91440" anchor="ctr"/>
          <a:lstStyle/>
          <a:p>
            <a:pPr marL="577850" indent="-349250">
              <a:buFont typeface="Arial" panose="020B0604020202020204" pitchFamily="34" charset="0"/>
              <a:buChar char="•"/>
            </a:pPr>
            <a:r>
              <a:rPr lang="en-US" sz="2000" dirty="0"/>
              <a:t>Usually refer to payments to employees for services that is stated on an hourly or weekly basis</a:t>
            </a:r>
          </a:p>
          <a:p>
            <a:pPr marL="577850" indent="-349250">
              <a:buFont typeface="Arial" panose="020B0604020202020204" pitchFamily="34" charset="0"/>
              <a:buChar char="•"/>
            </a:pPr>
            <a:r>
              <a:rPr lang="en-US" sz="2000" dirty="0"/>
              <a:t>Employee’s wage may be increased by bonuses, commissions, profit sharing, or other adjustments</a:t>
            </a:r>
          </a:p>
        </p:txBody>
      </p:sp>
    </p:spTree>
    <p:extLst>
      <p:ext uri="{BB962C8B-B14F-4D97-AF65-F5344CB8AC3E}">
        <p14:creationId xmlns:p14="http://schemas.microsoft.com/office/powerpoint/2010/main" val="2331646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B77D0-308F-4E90-9318-6F9FD3C2DA56}"/>
              </a:ext>
            </a:extLst>
          </p:cNvPr>
          <p:cNvSpPr>
            <a:spLocks noGrp="1"/>
          </p:cNvSpPr>
          <p:nvPr>
            <p:ph type="title"/>
          </p:nvPr>
        </p:nvSpPr>
        <p:spPr/>
        <p:txBody>
          <a:bodyPr/>
          <a:lstStyle/>
          <a:p>
            <a:r>
              <a:rPr lang="en-US" dirty="0"/>
              <a:t>Liability for Employee Earnings </a:t>
            </a:r>
            <a:r>
              <a:rPr lang="en-US" sz="2000" dirty="0"/>
              <a:t>(2 of 3)</a:t>
            </a:r>
          </a:p>
        </p:txBody>
      </p:sp>
      <p:sp>
        <p:nvSpPr>
          <p:cNvPr id="3" name="Text Placeholder 2">
            <a:extLst>
              <a:ext uri="{FF2B5EF4-FFF2-40B4-BE49-F238E27FC236}">
                <a16:creationId xmlns:a16="http://schemas.microsoft.com/office/drawing/2014/main" id="{D89D91B0-8899-4357-9885-6484D8018752}"/>
              </a:ext>
            </a:extLst>
          </p:cNvPr>
          <p:cNvSpPr>
            <a:spLocks noGrp="1"/>
          </p:cNvSpPr>
          <p:nvPr>
            <p:ph type="body" sz="quarter" idx="17"/>
          </p:nvPr>
        </p:nvSpPr>
        <p:spPr/>
        <p:txBody>
          <a:bodyPr/>
          <a:lstStyle/>
          <a:p>
            <a:r>
              <a:rPr lang="en-US" dirty="0"/>
              <a:t>Companies engaged in interstate commerce must follow the Fair Labor Standards Act. This act, sometimes called the Federal Wage and Hour Law, requires employers to pay a minimum rate of 1½ times the regular rate for all hours worked in excess of 40 hours per week.</a:t>
            </a:r>
          </a:p>
          <a:p>
            <a:endParaRPr lang="en-US" dirty="0"/>
          </a:p>
        </p:txBody>
      </p:sp>
    </p:spTree>
    <p:extLst>
      <p:ext uri="{BB962C8B-B14F-4D97-AF65-F5344CB8AC3E}">
        <p14:creationId xmlns:p14="http://schemas.microsoft.com/office/powerpoint/2010/main" val="1331761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088CD-F246-4D84-9EF0-2B2C6EB9588B}"/>
              </a:ext>
            </a:extLst>
          </p:cNvPr>
          <p:cNvSpPr>
            <a:spLocks noGrp="1"/>
          </p:cNvSpPr>
          <p:nvPr>
            <p:ph type="title"/>
          </p:nvPr>
        </p:nvSpPr>
        <p:spPr/>
        <p:txBody>
          <a:bodyPr/>
          <a:lstStyle/>
          <a:p>
            <a:r>
              <a:rPr lang="en-US" dirty="0"/>
              <a:t>Liability for Employee Earnings </a:t>
            </a:r>
            <a:r>
              <a:rPr lang="en-US" sz="2000" dirty="0"/>
              <a:t>(3 of 3)</a:t>
            </a:r>
            <a:endParaRPr lang="en-US" dirty="0"/>
          </a:p>
        </p:txBody>
      </p:sp>
      <p:sp>
        <p:nvSpPr>
          <p:cNvPr id="4" name="Text Placeholder 3">
            <a:extLst>
              <a:ext uri="{FF2B5EF4-FFF2-40B4-BE49-F238E27FC236}">
                <a16:creationId xmlns:a16="http://schemas.microsoft.com/office/drawing/2014/main" id="{F811EEAD-C1AF-419C-92B8-2A3E766FAC82}"/>
              </a:ext>
            </a:extLst>
          </p:cNvPr>
          <p:cNvSpPr>
            <a:spLocks noGrp="1"/>
          </p:cNvSpPr>
          <p:nvPr>
            <p:ph type="body" sz="quarter" idx="17"/>
          </p:nvPr>
        </p:nvSpPr>
        <p:spPr/>
        <p:txBody>
          <a:bodyPr/>
          <a:lstStyle/>
          <a:p>
            <a:r>
              <a:rPr lang="en-US" dirty="0"/>
              <a:t>Assume that John T. McGrath is a salesperson employed by McDermott Supply Co. McGrath’s regular rate is $34 per hour, and any hours worked in excess of 40 hours per week are paid at 1½ times the regular rate. McGrath worked 42 hours for the week ended December 27. His earnings for the week are computed as follows:</a:t>
            </a:r>
          </a:p>
          <a:p>
            <a:endParaRPr lang="en-US" dirty="0"/>
          </a:p>
        </p:txBody>
      </p:sp>
      <p:pic>
        <p:nvPicPr>
          <p:cNvPr id="5" name="Picture Placeholder 4" descr="Liability for Employee Earnings &#10;&#10;A table showing the computation of the weekly earnings of John T. McGrath, an employee of McDermott Supply Co., is shown. The table shows the following: Earnings at regular rate are $1,360. The following computation appears to the right of the words Earnings at regular rate: (40 hours times $34). Earnings at overtime rate are 102. The following computation appears to the right of the words Earnings at overtime rate: [2 hours times ($34 times 1½)]. A single rule appears below 102. Total earnings are $1,462. A double rule appears below $1,462.">
            <a:extLst>
              <a:ext uri="{FF2B5EF4-FFF2-40B4-BE49-F238E27FC236}">
                <a16:creationId xmlns:a16="http://schemas.microsoft.com/office/drawing/2014/main" id="{10D13612-0734-40CF-B151-64ABBA0D0E5D}"/>
              </a:ext>
            </a:extLst>
          </p:cNvPr>
          <p:cNvPicPr>
            <a:picLocks noGrp="1" noChangeAspect="1"/>
          </p:cNvPicPr>
          <p:nvPr>
            <p:ph type="pic" sz="quarter" idx="18"/>
          </p:nvPr>
        </p:nvPicPr>
        <p:blipFill rotWithShape="1">
          <a:blip r:embed="rId2"/>
          <a:srcRect t="2132" b="11671"/>
          <a:stretch/>
        </p:blipFill>
        <p:spPr>
          <a:xfrm>
            <a:off x="2435458" y="3704121"/>
            <a:ext cx="7321085" cy="1100953"/>
          </a:xfrm>
          <a:prstGeom prst="rect">
            <a:avLst/>
          </a:prstGeom>
        </p:spPr>
      </p:pic>
    </p:spTree>
    <p:extLst>
      <p:ext uri="{BB962C8B-B14F-4D97-AF65-F5344CB8AC3E}">
        <p14:creationId xmlns:p14="http://schemas.microsoft.com/office/powerpoint/2010/main" val="2447524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321668-0513-48C0-933A-9ACD309BDB8E}"/>
              </a:ext>
            </a:extLst>
          </p:cNvPr>
          <p:cNvSpPr>
            <a:spLocks noGrp="1"/>
          </p:cNvSpPr>
          <p:nvPr>
            <p:ph type="title"/>
          </p:nvPr>
        </p:nvSpPr>
        <p:spPr/>
        <p:txBody>
          <a:bodyPr/>
          <a:lstStyle/>
          <a:p>
            <a:r>
              <a:rPr lang="en-US" dirty="0"/>
              <a:t>Learning Objectives </a:t>
            </a:r>
            <a:r>
              <a:rPr lang="en-US" sz="2000" dirty="0"/>
              <a:t>(1 of 2)</a:t>
            </a:r>
          </a:p>
        </p:txBody>
      </p:sp>
      <p:sp>
        <p:nvSpPr>
          <p:cNvPr id="6" name="Text Placeholder 5">
            <a:extLst>
              <a:ext uri="{FF2B5EF4-FFF2-40B4-BE49-F238E27FC236}">
                <a16:creationId xmlns:a16="http://schemas.microsoft.com/office/drawing/2014/main" id="{87902B25-A9B2-4793-9342-BE55BE19F073}"/>
              </a:ext>
            </a:extLst>
          </p:cNvPr>
          <p:cNvSpPr>
            <a:spLocks noGrp="1"/>
          </p:cNvSpPr>
          <p:nvPr>
            <p:ph type="body" sz="quarter" idx="17"/>
          </p:nvPr>
        </p:nvSpPr>
        <p:spPr/>
        <p:txBody>
          <a:bodyPr/>
          <a:lstStyle/>
          <a:p>
            <a:r>
              <a:rPr lang="en-US" dirty="0"/>
              <a:t>LO1: Describe and illustrate current liabilities related to accounts payable, the current portion of long-term debt, and notes payable.</a:t>
            </a:r>
          </a:p>
          <a:p>
            <a:r>
              <a:rPr lang="en-US" dirty="0"/>
              <a:t>LO2: Determine employer liabilities for payroll, including liabilities arising from employee earnings and deductions from earnings.</a:t>
            </a:r>
          </a:p>
          <a:p>
            <a:r>
              <a:rPr lang="en-US" dirty="0"/>
              <a:t>LO3: Describe payroll accounting systems that use a payroll register, employee earnings records, and a general journal.</a:t>
            </a:r>
          </a:p>
          <a:p>
            <a:r>
              <a:rPr lang="en-US" dirty="0"/>
              <a:t>LO4: Journalize entries for employee fringe benefits, including vacation pay and pensions.</a:t>
            </a:r>
          </a:p>
          <a:p>
            <a:endParaRPr lang="en-US" dirty="0"/>
          </a:p>
        </p:txBody>
      </p:sp>
    </p:spTree>
    <p:extLst>
      <p:ext uri="{BB962C8B-B14F-4D97-AF65-F5344CB8AC3E}">
        <p14:creationId xmlns:p14="http://schemas.microsoft.com/office/powerpoint/2010/main" val="2399605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0EF3-534C-4757-97A3-070F120BA2A0}"/>
              </a:ext>
            </a:extLst>
          </p:cNvPr>
          <p:cNvSpPr>
            <a:spLocks noGrp="1"/>
          </p:cNvSpPr>
          <p:nvPr>
            <p:ph type="title"/>
          </p:nvPr>
        </p:nvSpPr>
        <p:spPr/>
        <p:txBody>
          <a:bodyPr/>
          <a:lstStyle/>
          <a:p>
            <a:r>
              <a:rPr lang="en-US" dirty="0"/>
              <a:t>Deductions from Employee Earnings</a:t>
            </a:r>
          </a:p>
        </p:txBody>
      </p:sp>
      <p:sp>
        <p:nvSpPr>
          <p:cNvPr id="5" name="Text Placeholder 4">
            <a:extLst>
              <a:ext uri="{FF2B5EF4-FFF2-40B4-BE49-F238E27FC236}">
                <a16:creationId xmlns:a16="http://schemas.microsoft.com/office/drawing/2014/main" id="{9A203305-33F4-465E-83CB-E9791433B400}"/>
              </a:ext>
            </a:extLst>
          </p:cNvPr>
          <p:cNvSpPr>
            <a:spLocks noGrp="1"/>
          </p:cNvSpPr>
          <p:nvPr>
            <p:ph type="body" sz="quarter" idx="17"/>
          </p:nvPr>
        </p:nvSpPr>
        <p:spPr>
          <a:xfrm>
            <a:off x="743576" y="1638300"/>
            <a:ext cx="10711543" cy="4453218"/>
          </a:xfrm>
        </p:spPr>
        <p:txBody>
          <a:bodyPr/>
          <a:lstStyle/>
          <a:p>
            <a:pPr fontAlgn="auto">
              <a:defRPr/>
            </a:pPr>
            <a:r>
              <a:rPr lang="en-US" dirty="0"/>
              <a:t>The total earnings of an employee for a payroll period, including any overtime pay, are called </a:t>
            </a:r>
            <a:r>
              <a:rPr lang="en-US" b="1" dirty="0"/>
              <a:t>gross pay</a:t>
            </a:r>
            <a:r>
              <a:rPr lang="en-US" dirty="0"/>
              <a:t>.</a:t>
            </a:r>
          </a:p>
          <a:p>
            <a:pPr fontAlgn="auto">
              <a:defRPr/>
            </a:pPr>
            <a:r>
              <a:rPr lang="en-US" dirty="0"/>
              <a:t>From this amount is subtracted one or more deductions to arrive at the </a:t>
            </a:r>
            <a:r>
              <a:rPr lang="en-US" b="1" dirty="0"/>
              <a:t>net pay</a:t>
            </a:r>
            <a:r>
              <a:rPr lang="en-US" dirty="0"/>
              <a:t>.</a:t>
            </a:r>
          </a:p>
          <a:p>
            <a:pPr lvl="1" fontAlgn="auto">
              <a:defRPr/>
            </a:pPr>
            <a:r>
              <a:rPr lang="en-US" dirty="0"/>
              <a:t>The deductions normally include the following: </a:t>
            </a:r>
          </a:p>
          <a:p>
            <a:pPr lvl="2" fontAlgn="auto">
              <a:defRPr/>
            </a:pPr>
            <a:r>
              <a:rPr lang="en-US" dirty="0"/>
              <a:t>Federal income taxes</a:t>
            </a:r>
          </a:p>
          <a:p>
            <a:pPr lvl="2" fontAlgn="auto">
              <a:defRPr/>
            </a:pPr>
            <a:r>
              <a:rPr lang="en-US" dirty="0"/>
              <a:t>State income taxes</a:t>
            </a:r>
          </a:p>
          <a:p>
            <a:pPr lvl="2" fontAlgn="auto">
              <a:defRPr/>
            </a:pPr>
            <a:r>
              <a:rPr lang="en-US" dirty="0"/>
              <a:t>Local income taxes</a:t>
            </a:r>
          </a:p>
          <a:p>
            <a:pPr lvl="2" fontAlgn="auto">
              <a:defRPr/>
            </a:pPr>
            <a:r>
              <a:rPr lang="en-US" dirty="0"/>
              <a:t>Medical insurance</a:t>
            </a:r>
          </a:p>
          <a:p>
            <a:pPr lvl="2" fontAlgn="auto">
              <a:defRPr/>
            </a:pPr>
            <a:r>
              <a:rPr lang="en-US" dirty="0"/>
              <a:t>Pension contributions</a:t>
            </a:r>
          </a:p>
          <a:p>
            <a:pPr lvl="1" fontAlgn="auto">
              <a:defRPr/>
            </a:pPr>
            <a:r>
              <a:rPr lang="en-US" dirty="0"/>
              <a:t>Net pay is the amount the employee receives after deductions are subtracted from gross pay.</a:t>
            </a:r>
          </a:p>
        </p:txBody>
      </p:sp>
    </p:spTree>
    <p:extLst>
      <p:ext uri="{BB962C8B-B14F-4D97-AF65-F5344CB8AC3E}">
        <p14:creationId xmlns:p14="http://schemas.microsoft.com/office/powerpoint/2010/main" val="354928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5166-1FE0-448A-A425-41DBB8E9DE88}"/>
              </a:ext>
            </a:extLst>
          </p:cNvPr>
          <p:cNvSpPr>
            <a:spLocks noGrp="1"/>
          </p:cNvSpPr>
          <p:nvPr>
            <p:ph type="title"/>
          </p:nvPr>
        </p:nvSpPr>
        <p:spPr/>
        <p:txBody>
          <a:bodyPr/>
          <a:lstStyle/>
          <a:p>
            <a:r>
              <a:rPr lang="en-US" dirty="0"/>
              <a:t>Income Taxes </a:t>
            </a:r>
            <a:r>
              <a:rPr lang="en-US" sz="2000" dirty="0"/>
              <a:t>(1 of 5)</a:t>
            </a:r>
          </a:p>
        </p:txBody>
      </p:sp>
      <p:sp>
        <p:nvSpPr>
          <p:cNvPr id="3" name="Text Placeholder 2">
            <a:extLst>
              <a:ext uri="{FF2B5EF4-FFF2-40B4-BE49-F238E27FC236}">
                <a16:creationId xmlns:a16="http://schemas.microsoft.com/office/drawing/2014/main" id="{B5F26E82-F6E9-487D-91FA-2F3965C5846A}"/>
              </a:ext>
            </a:extLst>
          </p:cNvPr>
          <p:cNvSpPr>
            <a:spLocks noGrp="1"/>
          </p:cNvSpPr>
          <p:nvPr>
            <p:ph type="body" sz="quarter" idx="17"/>
          </p:nvPr>
        </p:nvSpPr>
        <p:spPr>
          <a:xfrm>
            <a:off x="743576" y="1638300"/>
            <a:ext cx="10711543" cy="1948962"/>
          </a:xfrm>
        </p:spPr>
        <p:txBody>
          <a:bodyPr/>
          <a:lstStyle/>
          <a:p>
            <a:r>
              <a:rPr lang="en-US" dirty="0"/>
              <a:t>Employers normally withhold a portion of employee earnings for payment of the employees’ federal income tax.</a:t>
            </a:r>
          </a:p>
          <a:p>
            <a:r>
              <a:rPr lang="en-US" dirty="0"/>
              <a:t>Each employee authorizes the amount to be withheld by completing an “Employee’s Withholding Allowance Certificate,” called a W-4.</a:t>
            </a:r>
          </a:p>
          <a:p>
            <a:endParaRPr lang="en-US" dirty="0"/>
          </a:p>
        </p:txBody>
      </p:sp>
    </p:spTree>
    <p:extLst>
      <p:ext uri="{BB962C8B-B14F-4D97-AF65-F5344CB8AC3E}">
        <p14:creationId xmlns:p14="http://schemas.microsoft.com/office/powerpoint/2010/main" val="2347354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BFFB28-F55B-4AD4-AFD7-E76F011BF8A4}"/>
              </a:ext>
            </a:extLst>
          </p:cNvPr>
          <p:cNvSpPr>
            <a:spLocks noGrp="1"/>
          </p:cNvSpPr>
          <p:nvPr>
            <p:ph type="title"/>
          </p:nvPr>
        </p:nvSpPr>
        <p:spPr>
          <a:xfrm>
            <a:off x="838200" y="365125"/>
            <a:ext cx="10515600" cy="644525"/>
          </a:xfrm>
        </p:spPr>
        <p:txBody>
          <a:bodyPr/>
          <a:lstStyle/>
          <a:p>
            <a:r>
              <a:rPr lang="en-US" sz="3000" dirty="0"/>
              <a:t>Employee’s Withholding Allowance Certificate (W-4 Form)</a:t>
            </a:r>
          </a:p>
        </p:txBody>
      </p:sp>
      <p:pic>
        <p:nvPicPr>
          <p:cNvPr id="6" name="Picture Placeholder 5" descr="Employee’s Withholding Allowance Certificate (W-4 Form)&#10;&#10;At the top of the form, the following note is shown in bold: Separate here and give Form W-4 to your employer. Keep the worksheet(s) for your records. Below this is the top portion of the form, which is divided into three sections. Each section is separated by a divider line. In the top-left section, there are three lines of preprinted information. On the first line are the words Form W-4. The word Form is shown in small font, and W-4 is shown in a much larger bold font. On the second line are the words Department of the Treasury. On the third line are the words Internal Revenue Service. The second and third lines are in a small font. In the top-middle section of the form, the following preprinted information is shown in bold: Employees’ Withholding Allowance Certificate. Below this is the following statement shown on two lines: Whether you’re entitled to claim a certain number of allowances or exemption from withholding is subject to review by the IRS. Your employer may be required to send a copy of the form to the IRS. In the top-right section of the form, there are two lines of preprinted information. On the first line is OMB No. 1545-0074. The second line states the year: 20Y6. The first line is shown in small font, and 20Y6 is shown in a much larger font. The following note appears below the form: The W-4 form is issued yearly by the U.S. Treasury Department.&#10;&#10;The rest of the form contains text that is preprinted and blank fields the taxpayer must fill out. The first row is divided into three boxes. In the first box, the number 1 is shown in small, bold font in the top-left corner. The following preprinted information is shown after the number 1: Your first name and middle initial. Below the number and preprinted information is a field with the following information typed in: John T. In the second box, the following preprinted information is shown in small font in the top-left corner: Last name. Below the preprinted information is a field with the following information typed in: McGrath. In the third box, the number 2 is shown in small, bold font in the top-left corner. The following preprinted information is shown in small font after the number 2: Your social security number. Below the number and preprinted information is a field with the following information typed in: 381 48 9120. &#10;&#10;The second row is divided into two boxes. In the first box, the following preprinted information is shown in small font at the top: Home address (number and street or rural route). Below the preprinted information is a field with the following information typed in: 1830 4th Street. In the second box, the number 3 is shown in small, bold font in the top-left corner. After the number 3, three checkboxes are shown. To the right of the first checkbox, the word Single is preprinted in small font. To the right of the second checkbox, the word Married is preprinted in small font. To the right of the third checkbox, the words Married, but withhold at higher Single rate. is preprinted in small font. The checkbox for Single contains a check mark. Below this, the following preprinted information is shown: Note. If married filing separately, check “Married, but withhold at higher Single rate.”&#10;&#10;The third row is divided into two boxes. In the first box, the following preprinted information is shown in small font at the top: City or town, state, and ZIP code. Below the preprinted information is a field with the following information typed in: Clinton, Iowa 52732-6142. In the second box, the number 4 is shown in small, bold font in the top-left corner. The following preprinted information is shown in small, bold font after the number 4: If your last name differs from that shown on your social security card, check here. You must call 1-800-772-1213 for a replacement card. To the right of this is a small right-pointing triangle. To the right of the triangle is a checkbox. &#10;&#10;The fourth row has several lines of information. The number 5 is shown in small, bold font on the first line. The following preprinted information is shown in small font after the number 5: Total number of allowances you’re claiming (from the applicable worksheet on the following pages). To the right of this is a small box with the number 5 inside. To the right of the box with the number 5 is a field with the number 1 typed in. On the next line, the number 6 is shown in small, bold font. The following information is shown in small font after the number 6: Additional amount, if any, you want withheld from each paycheck. Dots are shown after the word paycheck that lead to a box with the number 6 shown in small, bold font inside. To the right of the box with the number 6 is a blank field with a preprinted dollar sign to the left. On the next line, the number 7 is shown in small, bold font. The following preprinted information is shown in small font after the number 7: I claim exemption from withholding for 2 0 Y 6, and I certify that I meet both of the following conditions for exemption. Below this line are two bulleted points. The first bulleted point is as follows: Last year I had a right to a refund of all federal income tax withheld because I had no tax liability, and. The second bulleted point is as follows: This year I expect a refund of all federal income tax withheld because I expect to have no tax liability. To the right of these three lines a large blank box is shaded. On the next line, the following preprinted information is shown: If you meet both conditions, write “Exempt” here. Dots are shown after the word here that lead to a small right-pointing triangle. To the right of the triangle is a box with the number 7 in small, bold font inside. To the right of the box with the number 7 is a blank field.&#10;&#10;The fifth row contains the following preprinted information in small font at the top: Under penalties of perjury, I declare that I have examined this certificate and, to the best of my knowledge and belief, it is true, correct, and complete. Below this are two lines of preprinted information. On the first line are the following words in bold type: Employee’s signature. On the second line are the words (This form is not valid unless you sign it.) A right-pointing triangle is shown after the second line. To the right of these lines is a field with the following signature handwritten in: John T. McGrath. To the right of the signature, the following preprinted information is shown in small, bold font: Date. To the right of this is a small right-pointing triangle. To the right of the triangle is a field with the following date typed in: June 2, 2 0 Y 6.&#10;&#10;The sixth row is divided into three boxes. In the first box, the number 8 is shown in small, bold font in the top-left corner. The following preprinted information is shown in small font after the number 8: Employer’s name and address (Employer: Complete boxes 8 and 10 if sending to IRS and complete boxes 8, 9, and 10 if sending to State Directory of New Hires.) Below the number and preprinted information is a blank field. In the second box, the number 9 is shown in small, bold font in the top-left corner. The following preprinted information is shown in small font after the number 9: First date of employment. Below the number and preprinted information is a blank field. In the third box, the number 10 is shown in small, bold font in the top-left corner. The following preprinted information is shown in small font after the number 10: Employer identification number (EIN). Below the number and preprinted information is a blank field. &#10;&#10;At the bottom of the form, the following information is shown in small, bold font on the left: For Privacy Act and Paperwork Reduction Act Notice, see page 4. On this same line, the following information is shown in small font in the middle of the form: Cat. No. 10220Q. On this same line, the following information is shown on the right of the form: Form W-4 (2 0 Y 6). W-4 is shown in a larger font than the rest of the information on the line.">
            <a:extLst>
              <a:ext uri="{FF2B5EF4-FFF2-40B4-BE49-F238E27FC236}">
                <a16:creationId xmlns:a16="http://schemas.microsoft.com/office/drawing/2014/main" id="{2C211D4E-B563-4091-8F57-6C3E7CDFCD9F}"/>
              </a:ext>
            </a:extLst>
          </p:cNvPr>
          <p:cNvPicPr>
            <a:picLocks noGrp="1" noChangeAspect="1"/>
          </p:cNvPicPr>
          <p:nvPr>
            <p:ph type="pic" sz="quarter" idx="10"/>
          </p:nvPr>
        </p:nvPicPr>
        <p:blipFill rotWithShape="1">
          <a:blip r:embed="rId2"/>
          <a:srcRect l="32" r="-243"/>
          <a:stretch/>
        </p:blipFill>
        <p:spPr>
          <a:xfrm>
            <a:off x="1954306" y="1144985"/>
            <a:ext cx="8283387" cy="4845844"/>
          </a:xfrm>
          <a:prstGeom prst="rect">
            <a:avLst/>
          </a:prstGeom>
        </p:spPr>
      </p:pic>
    </p:spTree>
    <p:extLst>
      <p:ext uri="{BB962C8B-B14F-4D97-AF65-F5344CB8AC3E}">
        <p14:creationId xmlns:p14="http://schemas.microsoft.com/office/powerpoint/2010/main" val="1335611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205-6F3C-45BC-929B-D839F6E26934}"/>
              </a:ext>
            </a:extLst>
          </p:cNvPr>
          <p:cNvSpPr>
            <a:spLocks noGrp="1"/>
          </p:cNvSpPr>
          <p:nvPr>
            <p:ph type="title"/>
          </p:nvPr>
        </p:nvSpPr>
        <p:spPr/>
        <p:txBody>
          <a:bodyPr/>
          <a:lstStyle/>
          <a:p>
            <a:r>
              <a:rPr lang="en-US" dirty="0"/>
              <a:t>Income Taxes </a:t>
            </a:r>
            <a:r>
              <a:rPr lang="en-US" sz="2000" dirty="0"/>
              <a:t>(2 of 5)</a:t>
            </a:r>
          </a:p>
        </p:txBody>
      </p:sp>
      <p:sp>
        <p:nvSpPr>
          <p:cNvPr id="3" name="Text Placeholder 2">
            <a:extLst>
              <a:ext uri="{FF2B5EF4-FFF2-40B4-BE49-F238E27FC236}">
                <a16:creationId xmlns:a16="http://schemas.microsoft.com/office/drawing/2014/main" id="{2F6DA2A6-3BF0-44D5-AF0D-CFE0AFC06261}"/>
              </a:ext>
            </a:extLst>
          </p:cNvPr>
          <p:cNvSpPr>
            <a:spLocks noGrp="1"/>
          </p:cNvSpPr>
          <p:nvPr>
            <p:ph type="body" sz="quarter" idx="17"/>
          </p:nvPr>
        </p:nvSpPr>
        <p:spPr/>
        <p:txBody>
          <a:bodyPr/>
          <a:lstStyle/>
          <a:p>
            <a:r>
              <a:rPr lang="en-US" dirty="0"/>
              <a:t>On the W-4, an employee indicates marital status and the number of withholding allowances. </a:t>
            </a:r>
          </a:p>
          <a:p>
            <a:pPr lvl="1"/>
            <a:r>
              <a:rPr lang="en-US" dirty="0"/>
              <a:t>A single employee may claim one withholding allowance.</a:t>
            </a:r>
          </a:p>
          <a:p>
            <a:pPr lvl="1"/>
            <a:r>
              <a:rPr lang="en-US" dirty="0"/>
              <a:t>A married employee may claim an additional allowance for a spouse.</a:t>
            </a:r>
          </a:p>
          <a:p>
            <a:pPr lvl="1"/>
            <a:r>
              <a:rPr lang="en-US" dirty="0"/>
              <a:t>An employee may also claim an allowance for each dependent other than a spouse.  </a:t>
            </a:r>
          </a:p>
          <a:p>
            <a:r>
              <a:rPr lang="en-US" dirty="0"/>
              <a:t>Each allowance reduces the federal income tax withheld from the employee’s pay.</a:t>
            </a:r>
          </a:p>
          <a:p>
            <a:pPr lvl="1"/>
            <a:r>
              <a:rPr lang="en-US" dirty="0"/>
              <a:t>The federal income tax withheld depends on each employee’s gross pay and W-4 allowance.</a:t>
            </a:r>
          </a:p>
          <a:p>
            <a:endParaRPr lang="en-US" dirty="0"/>
          </a:p>
        </p:txBody>
      </p:sp>
    </p:spTree>
    <p:extLst>
      <p:ext uri="{BB962C8B-B14F-4D97-AF65-F5344CB8AC3E}">
        <p14:creationId xmlns:p14="http://schemas.microsoft.com/office/powerpoint/2010/main" val="2585485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2A972-D6D5-415D-8968-5F92639E32A9}"/>
              </a:ext>
            </a:extLst>
          </p:cNvPr>
          <p:cNvSpPr>
            <a:spLocks noGrp="1"/>
          </p:cNvSpPr>
          <p:nvPr>
            <p:ph type="title"/>
          </p:nvPr>
        </p:nvSpPr>
        <p:spPr/>
        <p:txBody>
          <a:bodyPr/>
          <a:lstStyle/>
          <a:p>
            <a:r>
              <a:rPr lang="en-US" dirty="0"/>
              <a:t>Income Taxes </a:t>
            </a:r>
            <a:r>
              <a:rPr lang="en-US" sz="2000" dirty="0"/>
              <a:t>(3 of 5)</a:t>
            </a:r>
          </a:p>
        </p:txBody>
      </p:sp>
      <p:sp>
        <p:nvSpPr>
          <p:cNvPr id="3" name="Text Placeholder 2">
            <a:extLst>
              <a:ext uri="{FF2B5EF4-FFF2-40B4-BE49-F238E27FC236}">
                <a16:creationId xmlns:a16="http://schemas.microsoft.com/office/drawing/2014/main" id="{88AD6350-863E-46A9-ABF5-EE2BA4F6705F}"/>
              </a:ext>
            </a:extLst>
          </p:cNvPr>
          <p:cNvSpPr>
            <a:spLocks noGrp="1"/>
          </p:cNvSpPr>
          <p:nvPr>
            <p:ph type="body" sz="quarter" idx="17"/>
          </p:nvPr>
        </p:nvSpPr>
        <p:spPr/>
        <p:txBody>
          <a:bodyPr/>
          <a:lstStyle/>
          <a:p>
            <a:r>
              <a:rPr lang="en-US" dirty="0"/>
              <a:t>Withholding tables issued by the Internal Revenue Service (IRS) are used to determine amounts to withhold.</a:t>
            </a:r>
          </a:p>
          <a:p>
            <a:r>
              <a:rPr lang="en-US" dirty="0"/>
              <a:t>Each year, the amount of standard withholding allowance is determined by the IRS. </a:t>
            </a:r>
          </a:p>
          <a:p>
            <a:pPr lvl="1"/>
            <a:r>
              <a:rPr lang="en-US" dirty="0"/>
              <a:t>For ease of computation and because this amount changes each year, we assume that the standard withholding allowance to be deducted for a single person paid weekly is $81.</a:t>
            </a:r>
          </a:p>
          <a:p>
            <a:endParaRPr lang="en-US" dirty="0"/>
          </a:p>
        </p:txBody>
      </p:sp>
    </p:spTree>
    <p:extLst>
      <p:ext uri="{BB962C8B-B14F-4D97-AF65-F5344CB8AC3E}">
        <p14:creationId xmlns:p14="http://schemas.microsoft.com/office/powerpoint/2010/main" val="1853015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C8F5-6550-4A5C-9219-EFF104278A65}"/>
              </a:ext>
            </a:extLst>
          </p:cNvPr>
          <p:cNvSpPr>
            <a:spLocks noGrp="1"/>
          </p:cNvSpPr>
          <p:nvPr>
            <p:ph type="title"/>
          </p:nvPr>
        </p:nvSpPr>
        <p:spPr/>
        <p:txBody>
          <a:bodyPr/>
          <a:lstStyle/>
          <a:p>
            <a:r>
              <a:rPr lang="en-US" dirty="0"/>
              <a:t>Income Taxes </a:t>
            </a:r>
            <a:r>
              <a:rPr lang="en-US" sz="2000" dirty="0"/>
              <a:t>(4 of 5)</a:t>
            </a:r>
            <a:endParaRPr lang="en-US" dirty="0"/>
          </a:p>
        </p:txBody>
      </p:sp>
      <p:sp>
        <p:nvSpPr>
          <p:cNvPr id="4" name="Text Placeholder 3">
            <a:extLst>
              <a:ext uri="{FF2B5EF4-FFF2-40B4-BE49-F238E27FC236}">
                <a16:creationId xmlns:a16="http://schemas.microsoft.com/office/drawing/2014/main" id="{9079F963-0B07-456F-8648-836EC339FE65}"/>
              </a:ext>
            </a:extLst>
          </p:cNvPr>
          <p:cNvSpPr>
            <a:spLocks noGrp="1"/>
          </p:cNvSpPr>
          <p:nvPr>
            <p:ph type="body" sz="quarter" idx="17"/>
          </p:nvPr>
        </p:nvSpPr>
        <p:spPr>
          <a:xfrm>
            <a:off x="743576" y="1638300"/>
            <a:ext cx="10711543" cy="1366157"/>
          </a:xfrm>
        </p:spPr>
        <p:txBody>
          <a:bodyPr/>
          <a:lstStyle/>
          <a:p>
            <a:r>
              <a:rPr lang="en-US" dirty="0"/>
              <a:t>Assume that John T. McGrath made $1,462 for the week ended December 27. McGrath’s W-4 claims one withholding allowance of $81. </a:t>
            </a:r>
          </a:p>
          <a:p>
            <a:pPr lvl="1"/>
            <a:r>
              <a:rPr lang="en-US" dirty="0"/>
              <a:t>Thus, the wages used in determining McGrath’s withholding bracket are $1,381 ($1,462 − $81).</a:t>
            </a:r>
          </a:p>
          <a:p>
            <a:endParaRPr lang="en-US" dirty="0"/>
          </a:p>
        </p:txBody>
      </p:sp>
      <p:pic>
        <p:nvPicPr>
          <p:cNvPr id="9" name="Picture Placeholder 8" descr="Income Taxes (4 of 5)&#10;&#10;A table that shows how to compute the amount of income tax to withhold for an employee whose relationship status is single is shown.&#10;&#10;The table is titled Percentage Method Tables for Income Tax Withholding (For Wages Paid in 2 0 Y 6) Table 1—WEEKLY Payroll Period. The title appears in bold, and the words TABLE and WEEKLY are shown in uppercase letters. An asterisk after the word Withholding indicates a footnote below the table that reads: Based upon 2 0 1 9 withholding tables.&#10;&#10;Below the title, the following is stated in bold: (a) SINGLE person (including head of household)—. The word SINGLE is shown in uppercase letters.&#10;&#10;Below this line, there are two columns of text. The following words are shown in the first column: If the amount of wages (after subtracting withholding allowances) is: Not over $73. The following words are shown in the second column: The amount of income tax to withhold is: $0.&#10;&#10;Below these two columns of text is a table with four columns. The first column has the following heading shown in bold: Over—. The second column has the following heading shown in bold: But not over—. The third column has no heading; it shows the calculation to use for computing the employee’s amount of income tax to withhold. The fourth column has the following heading shown in bold: of excess over—.&#10;&#10;The following amounts and calculation are given in the first line of the table: Over $73; But not over $260; $0.00 plus 10%; of excess over $73.&#10;&#10;The following amounts and calculation are given in the second line of the table: Over $260; But not over $832; $18.70 plus 12%; of excess over $260.&#10;&#10;The following amounts and calculation are given in the third line of the table: Over $832; But not over $1,692; $87.34 plus 22%; of excess over $832. This line is highlighted. To the right of the table, a small arrow pointing to this line is shown with the words McGrath wage bracket appearing after the arrow.&#10;&#10;The following amounts and calculation are given in the fourth line of the table: Over $1,692; But not over $3,164; $276.54 plus 24%; of excess over $1,692.&#10;&#10;The following amounts and calculation are given in the fifth line of the table: Over $3,164; But not over $3,998; $629.82 plus 32%; of excess over $3,164.&#10;&#10;The following amounts and calculation are given in the sixth line of the table: Over $3,998; But not over $9,887; $896.70 plus 35%; of excess over $3,998.&#10;&#10;The following amounts and calculation are given in the seventh line of the table: Over $9,887; $2,957.85 plus 37%; of excess over $9,887.">
            <a:extLst>
              <a:ext uri="{FF2B5EF4-FFF2-40B4-BE49-F238E27FC236}">
                <a16:creationId xmlns:a16="http://schemas.microsoft.com/office/drawing/2014/main" id="{DE4CFFE7-5B83-414F-8D48-7F34D616121D}"/>
              </a:ext>
            </a:extLst>
          </p:cNvPr>
          <p:cNvPicPr>
            <a:picLocks noGrp="1" noChangeAspect="1"/>
          </p:cNvPicPr>
          <p:nvPr>
            <p:ph type="pic" sz="quarter" idx="18"/>
          </p:nvPr>
        </p:nvPicPr>
        <p:blipFill rotWithShape="1">
          <a:blip r:embed="rId2"/>
          <a:srcRect l="523" r="-705"/>
          <a:stretch/>
        </p:blipFill>
        <p:spPr>
          <a:xfrm>
            <a:off x="3661268" y="2876125"/>
            <a:ext cx="6111077" cy="3359626"/>
          </a:xfrm>
          <a:prstGeom prst="rect">
            <a:avLst/>
          </a:prstGeom>
        </p:spPr>
      </p:pic>
    </p:spTree>
    <p:extLst>
      <p:ext uri="{BB962C8B-B14F-4D97-AF65-F5344CB8AC3E}">
        <p14:creationId xmlns:p14="http://schemas.microsoft.com/office/powerpoint/2010/main" val="992037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3957-4048-4023-BDE1-0041B0D569FE}"/>
              </a:ext>
            </a:extLst>
          </p:cNvPr>
          <p:cNvSpPr>
            <a:spLocks noGrp="1"/>
          </p:cNvSpPr>
          <p:nvPr>
            <p:ph type="title"/>
          </p:nvPr>
        </p:nvSpPr>
        <p:spPr/>
        <p:txBody>
          <a:bodyPr/>
          <a:lstStyle/>
          <a:p>
            <a:r>
              <a:rPr lang="en-US" dirty="0"/>
              <a:t>Income Taxes </a:t>
            </a:r>
            <a:r>
              <a:rPr lang="en-US" sz="2000" dirty="0"/>
              <a:t>(5 of 5)</a:t>
            </a:r>
          </a:p>
        </p:txBody>
      </p:sp>
      <p:sp>
        <p:nvSpPr>
          <p:cNvPr id="4" name="Content Placeholder 3">
            <a:extLst>
              <a:ext uri="{FF2B5EF4-FFF2-40B4-BE49-F238E27FC236}">
                <a16:creationId xmlns:a16="http://schemas.microsoft.com/office/drawing/2014/main" id="{63184B07-AE04-4EC9-B8F7-4897EBBDB445}"/>
              </a:ext>
            </a:extLst>
          </p:cNvPr>
          <p:cNvSpPr>
            <a:spLocks noGrp="1"/>
          </p:cNvSpPr>
          <p:nvPr>
            <p:ph type="body" sz="quarter" idx="17"/>
          </p:nvPr>
        </p:nvSpPr>
        <p:spPr>
          <a:xfrm>
            <a:off x="743576" y="1638299"/>
            <a:ext cx="10711543" cy="1282337"/>
          </a:xfrm>
        </p:spPr>
        <p:txBody>
          <a:bodyPr>
            <a:normAutofit/>
          </a:bodyPr>
          <a:lstStyle/>
          <a:p>
            <a:r>
              <a:rPr lang="en-US" dirty="0"/>
              <a:t>After the person’s withholding wage bracket has been computed, the federal income tax to be withheld is determined as follows:</a:t>
            </a:r>
          </a:p>
          <a:p>
            <a:pPr lvl="1"/>
            <a:r>
              <a:rPr lang="en-US" dirty="0"/>
              <a:t>Step 1. Locate the proper withholding wage bracket in the withholding tables issued by the IRS.</a:t>
            </a:r>
          </a:p>
          <a:p>
            <a:pPr lvl="2"/>
            <a:endParaRPr lang="en-US" dirty="0"/>
          </a:p>
        </p:txBody>
      </p:sp>
      <p:pic>
        <p:nvPicPr>
          <p:cNvPr id="10" name="Picture Placeholder 9" descr="The following text is shown in italics: McGrath’s wages after deducting one standard IRS withholding allowance are $1,381 ($1,462 – $81). Therefore, the wage bracket for McGrath is $832–$1,692.">
            <a:extLst>
              <a:ext uri="{FF2B5EF4-FFF2-40B4-BE49-F238E27FC236}">
                <a16:creationId xmlns:a16="http://schemas.microsoft.com/office/drawing/2014/main" id="{F5821863-87CC-4CD7-A872-DCBCC8B6446A}"/>
              </a:ext>
            </a:extLst>
          </p:cNvPr>
          <p:cNvPicPr>
            <a:picLocks noGrp="1" noChangeAspect="1"/>
          </p:cNvPicPr>
          <p:nvPr>
            <p:ph type="pic" sz="quarter" idx="18"/>
          </p:nvPr>
        </p:nvPicPr>
        <p:blipFill rotWithShape="1">
          <a:blip r:embed="rId2"/>
          <a:srcRect l="-290" r="358"/>
          <a:stretch/>
        </p:blipFill>
        <p:spPr>
          <a:xfrm>
            <a:off x="2242015" y="2929310"/>
            <a:ext cx="7389725" cy="786388"/>
          </a:xfrm>
          <a:prstGeom prst="rect">
            <a:avLst/>
          </a:prstGeom>
        </p:spPr>
      </p:pic>
      <p:sp>
        <p:nvSpPr>
          <p:cNvPr id="8" name="Content Placeholder 7">
            <a:extLst>
              <a:ext uri="{FF2B5EF4-FFF2-40B4-BE49-F238E27FC236}">
                <a16:creationId xmlns:a16="http://schemas.microsoft.com/office/drawing/2014/main" id="{C7D7EFDA-C478-49F0-A96D-2D801E27F167}"/>
              </a:ext>
            </a:extLst>
          </p:cNvPr>
          <p:cNvSpPr>
            <a:spLocks noGrp="1"/>
          </p:cNvSpPr>
          <p:nvPr>
            <p:ph sz="quarter" idx="20"/>
          </p:nvPr>
        </p:nvSpPr>
        <p:spPr>
          <a:xfrm>
            <a:off x="742950" y="3888349"/>
            <a:ext cx="10610850" cy="565705"/>
          </a:xfrm>
        </p:spPr>
        <p:txBody>
          <a:bodyPr/>
          <a:lstStyle/>
          <a:p>
            <a:pPr lvl="1"/>
            <a:r>
              <a:rPr lang="en-US" dirty="0"/>
              <a:t>Step 2. Compute the withholding for the proper wage bracket using the directions in the two-right columns of the withholding table. </a:t>
            </a:r>
          </a:p>
        </p:txBody>
      </p:sp>
      <p:pic>
        <p:nvPicPr>
          <p:cNvPr id="13" name="Picture Placeholder 12" descr="The following text is shown in italics: For McGrath’s wage bracket, the withholding is computed as “$87.34 plus 22% of the excess over $832” Hence, McGrath’s withholding is $208.12, computed as follows:&#10;&#10;Below this text, a table showing the computation of McGrath’s withholding is shown in italics. The table shows the following: Initial withholding from wage bracket, $87.34; Plus, 120.78. The following computation appears in brackets and parentheses to the right of the word Plus: [22% × ($1,381 – $832)]. A single rule appears below 120.78. Total withholding is $208.12. A double rule appears below $208.12.">
            <a:extLst>
              <a:ext uri="{FF2B5EF4-FFF2-40B4-BE49-F238E27FC236}">
                <a16:creationId xmlns:a16="http://schemas.microsoft.com/office/drawing/2014/main" id="{97A3667B-70ED-458D-8744-05C3A4911DC2}"/>
              </a:ext>
            </a:extLst>
          </p:cNvPr>
          <p:cNvPicPr>
            <a:picLocks noGrp="1" noChangeAspect="1"/>
          </p:cNvPicPr>
          <p:nvPr>
            <p:ph type="pic" sz="quarter" idx="19"/>
          </p:nvPr>
        </p:nvPicPr>
        <p:blipFill rotWithShape="1">
          <a:blip r:embed="rId3"/>
          <a:srcRect l="-32" r="-1492"/>
          <a:stretch/>
        </p:blipFill>
        <p:spPr>
          <a:xfrm>
            <a:off x="2355272" y="4534736"/>
            <a:ext cx="7481455" cy="1663989"/>
          </a:xfrm>
          <a:prstGeom prst="rect">
            <a:avLst/>
          </a:prstGeom>
        </p:spPr>
      </p:pic>
    </p:spTree>
    <p:extLst>
      <p:ext uri="{BB962C8B-B14F-4D97-AF65-F5344CB8AC3E}">
        <p14:creationId xmlns:p14="http://schemas.microsoft.com/office/powerpoint/2010/main" val="4157549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ample Exercise: Federal Income Tax Withholding &#10;&#10;A table that shows how to compute the amount of income tax to withhold for an employee whose relationship status is single is shown.&#10;&#10;The table is titled Percentage Method Tables for Income Tax Withholding (For Wages Paid in 2 0 Y 6) Table 1—WEEKLY Payroll Period. The title appears in bold, and the words TABLE and WEEKLY are shown in uppercase letters. An asterisk after the word Withholding indicates a footnote below the table that reads: Based upon 2 0 1 9 withholding tables.&#10;&#10;Below the title, the following is stated in bold: (a) SINGLE person (including head of household)—. The word SINGLE is shown in uppercase letters.&#10;&#10;Below this line, there are two columns of text. The following words are shown in the first column: If the amount of wages (after subtracting withholding allowances) is: Not over $73. The following words are shown in the second column: The amount of income tax to withhold is: $0.&#10;&#10;Below these two columns of text is a table with four columns. The first column has the following heading shown in bold: Over—. The second column has the following heading shown in bold: But not over—. The third column has no heading; it shows the calculation to use for computing the employee’s amount of income tax to withhold. The fourth column has the following heading shown in bold: of excess over—.&#10;&#10;The following amounts and calculation are given in the first line of the table: Over $73; But not over $260; $0.00 plus 10%; of excess over $73.&#10;&#10;The following amounts and calculation are given in the second line of the table: Over $260; But not over $832; $18.70 plus 12%; of excess over $260.&#10;&#10;The following amounts and calculation are given in the third line of the table: Over $832; But not over $1,692; $87.34 plus 22%; of excess over $832. This line is highlighted. To the right of the table, a small arrow pointing to this line is shown with the words McGrath wage bracket appearing after the arrow.&#10;&#10;The following amounts and calculation are given in the fourth line of the table: Over $1,692; But not over $3,164; $276.54 plus 24%; of excess over $1,692.&#10;&#10;The following amounts and calculation are given in the fifth line of the table: Over $3,164; But not over $3,998; $629.82 plus 32%; of excess over $3,164.&#10;&#10;The following amounts and calculation are given in the sixth line of the table: Over $3,998; But not over $9,887; $896.70 plus 35%; of excess over $3,998.&#10;&#10;The following amounts and calculation are given in the seventh line of the table: Over $9,887; $2,957.85 plus 37%; of excess over $9,887.">
            <a:extLst>
              <a:ext uri="{FF2B5EF4-FFF2-40B4-BE49-F238E27FC236}">
                <a16:creationId xmlns:a16="http://schemas.microsoft.com/office/drawing/2014/main" id="{8B76B98E-8466-44D0-BFF4-492241A077D9}"/>
              </a:ext>
            </a:extLst>
          </p:cNvPr>
          <p:cNvSpPr>
            <a:spLocks noGrp="1"/>
          </p:cNvSpPr>
          <p:nvPr>
            <p:ph type="title"/>
          </p:nvPr>
        </p:nvSpPr>
        <p:spPr/>
        <p:txBody>
          <a:bodyPr/>
          <a:lstStyle/>
          <a:p>
            <a:r>
              <a:rPr lang="en-US" sz="3200" dirty="0"/>
              <a:t>Example Exercise: Federal Income Tax Withholding </a:t>
            </a:r>
            <a:br>
              <a:rPr lang="en-US" dirty="0"/>
            </a:br>
            <a:r>
              <a:rPr lang="en-US" sz="2000" dirty="0"/>
              <a:t>(1 of 2)</a:t>
            </a:r>
          </a:p>
        </p:txBody>
      </p:sp>
      <p:sp>
        <p:nvSpPr>
          <p:cNvPr id="5" name="Text Placeholder 4">
            <a:extLst>
              <a:ext uri="{FF2B5EF4-FFF2-40B4-BE49-F238E27FC236}">
                <a16:creationId xmlns:a16="http://schemas.microsoft.com/office/drawing/2014/main" id="{2A3E1729-4391-41C1-BD4A-28890FAAE930}"/>
              </a:ext>
            </a:extLst>
          </p:cNvPr>
          <p:cNvSpPr>
            <a:spLocks noGrp="1"/>
          </p:cNvSpPr>
          <p:nvPr>
            <p:ph type="body" sz="quarter" idx="17"/>
          </p:nvPr>
        </p:nvSpPr>
        <p:spPr/>
        <p:txBody>
          <a:bodyPr/>
          <a:lstStyle/>
          <a:p>
            <a:r>
              <a:rPr lang="en-US" dirty="0"/>
              <a:t>Karen Dunn’s weekly gross earnings for the present week were $2,250. Dunn has two exemptions. Using the wage bracket withholding table below with a $81 standard withholding allowance for each exemption, what is Dunn’s federal income tax withholding?</a:t>
            </a:r>
          </a:p>
          <a:p>
            <a:endParaRPr lang="en-US" dirty="0"/>
          </a:p>
        </p:txBody>
      </p:sp>
      <p:pic>
        <p:nvPicPr>
          <p:cNvPr id="9" name="Picture Placeholder 8" descr="A table that shows how to compute the amount of income tax to withhold for an employee whose relationship status is single is shown. This data is for wages paid in 20Y6. The data for the amount of income tax withholding is based on 2019 withholding tables.&#10;&#10;The table is titled Table for Percentage Method of Withholding WEEKLY Payroll Period. The title appears in bold, and the word WEEKLY is shown in uppercase letters.&#10;&#10;Below the title, the following is stated in bold: (a) SINGLE person (including head of household)—. The word SINGLE is shown in uppercase letters.&#10;&#10;Below this line, there are two columns of text. The following words are shown in first column: If the amount of wages (after subtracting withholding allowances) is Not over $73. The following words are shown in the second column: The amount of income tax to withhold is: $0.&#10;&#10;Below these two columns of text is a table with four columns. The first column has the following heading shown in bold: Over—. The second column has the following heading shown in bold: But not over—. The third column has no heading; it shows the calculation to use for computing the employee’s amount of income tax to withhold. The fourth column has the following heading shown in bold: of excess over—.&#10;&#10;The following amounts and calculation are given in the first line of the table: Over $73; But not over $260; $0.00 plus 10%; of excess over $73.&#10;&#10;The following amounts and calculation are given in the second line of the table: Over $260; But not over $832; $18.70 plus 12%; of excess over $260.&#10;&#10;The following amounts and calculation are given in the third line of the table: Over $832; But not over $1,692; $87.34 plus 22%; of excess over $832. This line is highlighted in yellow. To the right of the table, a small black arrow pointing to this line is shown with the words McGrath wage bracket appearing after the arrow.&#10;&#10;The following amounts and calculation are given in the fourth line of the table: Over $1,692; But not over $3,164; $276.54 plus 24%; of excess over $1,692.&#10;&#10;The following amounts and calculation are given in the fifth line of the table: Over $3,164; But not over $3,998; $629.82 plus 32%; of excess over $3,164.&#10;&#10;The following amounts and calculation are given in the sixth line of the table: Over $3,998; But not over $9,887; $896.70 plus 35%; of excess over $3,998.&#10;&#10;The following amounts and calculation are given in the seventh line of the table: Over $9,887; $2,957.85 plus 37%; of excess over $9,887.">
            <a:extLst>
              <a:ext uri="{FF2B5EF4-FFF2-40B4-BE49-F238E27FC236}">
                <a16:creationId xmlns:a16="http://schemas.microsoft.com/office/drawing/2014/main" id="{B6B2088C-A144-482D-9C2D-BAFAF2D41723}"/>
              </a:ext>
            </a:extLst>
          </p:cNvPr>
          <p:cNvPicPr>
            <a:picLocks noGrp="1" noChangeAspect="1"/>
          </p:cNvPicPr>
          <p:nvPr>
            <p:ph type="pic" sz="quarter" idx="18"/>
          </p:nvPr>
        </p:nvPicPr>
        <p:blipFill rotWithShape="1">
          <a:blip r:embed="rId2"/>
          <a:srcRect l="-1075" r="-654"/>
          <a:stretch/>
        </p:blipFill>
        <p:spPr>
          <a:xfrm>
            <a:off x="3352572" y="3048237"/>
            <a:ext cx="5757052" cy="3116908"/>
          </a:xfrm>
          <a:prstGeom prst="rect">
            <a:avLst/>
          </a:prstGeom>
        </p:spPr>
      </p:pic>
    </p:spTree>
    <p:extLst>
      <p:ext uri="{BB962C8B-B14F-4D97-AF65-F5344CB8AC3E}">
        <p14:creationId xmlns:p14="http://schemas.microsoft.com/office/powerpoint/2010/main" val="563098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E527-A223-424D-BC83-744EC333B913}"/>
              </a:ext>
            </a:extLst>
          </p:cNvPr>
          <p:cNvSpPr>
            <a:spLocks noGrp="1"/>
          </p:cNvSpPr>
          <p:nvPr>
            <p:ph type="title"/>
          </p:nvPr>
        </p:nvSpPr>
        <p:spPr/>
        <p:txBody>
          <a:bodyPr/>
          <a:lstStyle/>
          <a:p>
            <a:r>
              <a:rPr lang="en-US" sz="3200" dirty="0"/>
              <a:t>Example Exercise: Federal Income Tax Withholding </a:t>
            </a:r>
            <a:br>
              <a:rPr lang="en-US" sz="2800" dirty="0"/>
            </a:br>
            <a:r>
              <a:rPr lang="en-US" sz="2000" dirty="0"/>
              <a:t>(2 of 2)</a:t>
            </a:r>
          </a:p>
        </p:txBody>
      </p:sp>
      <p:pic>
        <p:nvPicPr>
          <p:cNvPr id="4" name="Picture Placeholder 3" descr="Example Exercise: Federal Income Tax Withholding (2 of 2)&#10;&#10;A table showing the computations for Karen Dunn’s federal income tax withholding is shown. &#10;&#10;The first computation is for the amount subject to withholding. The table shows the following: Total wage payment, $2,250, which is shown in the second amount column; One allowance, $81, which is shown in the first amount column; Multiplied by allowances claimed on Form W-4, times 2, which is shown in the first amount column. A single rule appears below times 2. To the right of times 2, a product of 162 is shown in the second amount column. A single rule appears below 162. Amount subject to withholding is $2,088, which is shown in the second amount column. A double rule appears below $2,088.&#10;&#10;Below the first computation is the computation for federal income tax withholding. The table shows the following: Initial withholding from wage bracket in Exhibit 2, $276.54, which is shown in the second amount column; Plus additional withholding: 24% of excess over $1,692, 95.04, which is shown in the second amount column. An asterisk appears to the right of 95.04. A footnote at the bottom of the table shows the following computation: 24% times ($2,088 minus $1,692). A single rule appears below 95.04. Federal income tax withholding is $371.58, which is shown in the second amount column. A double rule appears below $371.58.">
            <a:extLst>
              <a:ext uri="{FF2B5EF4-FFF2-40B4-BE49-F238E27FC236}">
                <a16:creationId xmlns:a16="http://schemas.microsoft.com/office/drawing/2014/main" id="{94AB65D1-1792-47FD-BA64-E1C536C98B1D}"/>
              </a:ext>
            </a:extLst>
          </p:cNvPr>
          <p:cNvPicPr>
            <a:picLocks noGrp="1" noChangeAspect="1"/>
          </p:cNvPicPr>
          <p:nvPr>
            <p:ph type="pic" sz="quarter" idx="10"/>
          </p:nvPr>
        </p:nvPicPr>
        <p:blipFill rotWithShape="1">
          <a:blip r:embed="rId2"/>
          <a:srcRect t="-627" b="-262"/>
          <a:stretch/>
        </p:blipFill>
        <p:spPr>
          <a:xfrm>
            <a:off x="969963" y="1788462"/>
            <a:ext cx="10383837" cy="2447365"/>
          </a:xfrm>
          <a:prstGeom prst="rect">
            <a:avLst/>
          </a:prstGeom>
        </p:spPr>
      </p:pic>
    </p:spTree>
    <p:extLst>
      <p:ext uri="{BB962C8B-B14F-4D97-AF65-F5344CB8AC3E}">
        <p14:creationId xmlns:p14="http://schemas.microsoft.com/office/powerpoint/2010/main" val="3122333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2E0D6-8962-4193-B66D-68D01BDA6AE0}"/>
              </a:ext>
            </a:extLst>
          </p:cNvPr>
          <p:cNvSpPr>
            <a:spLocks noGrp="1"/>
          </p:cNvSpPr>
          <p:nvPr>
            <p:ph type="title"/>
          </p:nvPr>
        </p:nvSpPr>
        <p:spPr/>
        <p:txBody>
          <a:bodyPr/>
          <a:lstStyle/>
          <a:p>
            <a:r>
              <a:rPr lang="en-US" dirty="0"/>
              <a:t>FICA Tax </a:t>
            </a:r>
            <a:r>
              <a:rPr lang="en-US" sz="2000" dirty="0"/>
              <a:t>(1 of 3)</a:t>
            </a:r>
          </a:p>
        </p:txBody>
      </p:sp>
      <p:sp>
        <p:nvSpPr>
          <p:cNvPr id="3" name="Text Placeholder 2">
            <a:extLst>
              <a:ext uri="{FF2B5EF4-FFF2-40B4-BE49-F238E27FC236}">
                <a16:creationId xmlns:a16="http://schemas.microsoft.com/office/drawing/2014/main" id="{85756340-EA7B-4995-B4F6-237E48147E12}"/>
              </a:ext>
            </a:extLst>
          </p:cNvPr>
          <p:cNvSpPr>
            <a:spLocks noGrp="1"/>
          </p:cNvSpPr>
          <p:nvPr>
            <p:ph type="body" sz="quarter" idx="17"/>
          </p:nvPr>
        </p:nvSpPr>
        <p:spPr>
          <a:xfrm>
            <a:off x="743576" y="1638299"/>
            <a:ext cx="10711543" cy="4530025"/>
          </a:xfrm>
        </p:spPr>
        <p:txBody>
          <a:bodyPr/>
          <a:lstStyle/>
          <a:p>
            <a:pPr fontAlgn="auto">
              <a:defRPr/>
            </a:pPr>
            <a:r>
              <a:rPr lang="en-US" dirty="0"/>
              <a:t>Employers are required by the Federal Insurance Contributions Act (FICA) to withhold a portion of the earnings of each employee. </a:t>
            </a:r>
          </a:p>
          <a:p>
            <a:pPr fontAlgn="auto">
              <a:defRPr/>
            </a:pPr>
            <a:r>
              <a:rPr lang="en-US" dirty="0"/>
              <a:t>The </a:t>
            </a:r>
            <a:r>
              <a:rPr lang="en-US" b="1" dirty="0"/>
              <a:t>FICA tax </a:t>
            </a:r>
            <a:r>
              <a:rPr lang="en-US" dirty="0"/>
              <a:t>withheld contributes to the following two federal programs:</a:t>
            </a:r>
          </a:p>
          <a:p>
            <a:pPr lvl="1">
              <a:defRPr/>
            </a:pPr>
            <a:r>
              <a:rPr lang="en-US" dirty="0"/>
              <a:t>Social security, which provides payments for retirees, survivors, and disability insurance.</a:t>
            </a:r>
          </a:p>
          <a:p>
            <a:pPr lvl="1">
              <a:defRPr/>
            </a:pPr>
            <a:r>
              <a:rPr lang="en-US" dirty="0"/>
              <a:t>Medicare, which provides health insurance for senior citizens.</a:t>
            </a:r>
          </a:p>
          <a:p>
            <a:endParaRPr lang="en-US" dirty="0"/>
          </a:p>
        </p:txBody>
      </p:sp>
    </p:spTree>
    <p:extLst>
      <p:ext uri="{BB962C8B-B14F-4D97-AF65-F5344CB8AC3E}">
        <p14:creationId xmlns:p14="http://schemas.microsoft.com/office/powerpoint/2010/main" val="1712619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321668-0513-48C0-933A-9ACD309BDB8E}"/>
              </a:ext>
            </a:extLst>
          </p:cNvPr>
          <p:cNvSpPr>
            <a:spLocks noGrp="1"/>
          </p:cNvSpPr>
          <p:nvPr>
            <p:ph type="title"/>
          </p:nvPr>
        </p:nvSpPr>
        <p:spPr/>
        <p:txBody>
          <a:bodyPr/>
          <a:lstStyle/>
          <a:p>
            <a:r>
              <a:rPr lang="en-US" dirty="0"/>
              <a:t>Learning Objectives </a:t>
            </a:r>
            <a:r>
              <a:rPr lang="en-US" sz="2000" dirty="0"/>
              <a:t>(2 of 2)</a:t>
            </a:r>
          </a:p>
        </p:txBody>
      </p:sp>
      <p:sp>
        <p:nvSpPr>
          <p:cNvPr id="6" name="Text Placeholder 5">
            <a:extLst>
              <a:ext uri="{FF2B5EF4-FFF2-40B4-BE49-F238E27FC236}">
                <a16:creationId xmlns:a16="http://schemas.microsoft.com/office/drawing/2014/main" id="{87902B25-A9B2-4793-9342-BE55BE19F073}"/>
              </a:ext>
            </a:extLst>
          </p:cNvPr>
          <p:cNvSpPr>
            <a:spLocks noGrp="1"/>
          </p:cNvSpPr>
          <p:nvPr>
            <p:ph type="body" sz="quarter" idx="17"/>
          </p:nvPr>
        </p:nvSpPr>
        <p:spPr/>
        <p:txBody>
          <a:bodyPr/>
          <a:lstStyle/>
          <a:p>
            <a:r>
              <a:rPr lang="en-US" dirty="0"/>
              <a:t>LO5: Describe the accounting treatment for contingent liabilities and journalize entries for product warranties.</a:t>
            </a:r>
          </a:p>
          <a:p>
            <a:r>
              <a:rPr lang="en-US" dirty="0"/>
              <a:t>LO6: Describe and illustrate the use of the quick ratio in analyzing a company’s ability to pay its current liabilities.</a:t>
            </a:r>
          </a:p>
          <a:p>
            <a:endParaRPr lang="en-US" dirty="0"/>
          </a:p>
        </p:txBody>
      </p:sp>
    </p:spTree>
    <p:extLst>
      <p:ext uri="{BB962C8B-B14F-4D97-AF65-F5344CB8AC3E}">
        <p14:creationId xmlns:p14="http://schemas.microsoft.com/office/powerpoint/2010/main" val="368555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D186-C003-426B-B428-2724B3BDBF67}"/>
              </a:ext>
            </a:extLst>
          </p:cNvPr>
          <p:cNvSpPr>
            <a:spLocks noGrp="1"/>
          </p:cNvSpPr>
          <p:nvPr>
            <p:ph type="title"/>
          </p:nvPr>
        </p:nvSpPr>
        <p:spPr/>
        <p:txBody>
          <a:bodyPr/>
          <a:lstStyle/>
          <a:p>
            <a:r>
              <a:rPr lang="en-US" dirty="0"/>
              <a:t>FICA Tax </a:t>
            </a:r>
            <a:r>
              <a:rPr lang="en-US" sz="2000" dirty="0"/>
              <a:t>(2 of 3)</a:t>
            </a:r>
          </a:p>
        </p:txBody>
      </p:sp>
      <p:sp>
        <p:nvSpPr>
          <p:cNvPr id="3" name="Text Placeholder 2">
            <a:extLst>
              <a:ext uri="{FF2B5EF4-FFF2-40B4-BE49-F238E27FC236}">
                <a16:creationId xmlns:a16="http://schemas.microsoft.com/office/drawing/2014/main" id="{76DFDCAC-A525-4AF3-ABF1-DF8E3F76405E}"/>
              </a:ext>
            </a:extLst>
          </p:cNvPr>
          <p:cNvSpPr>
            <a:spLocks noGrp="1"/>
          </p:cNvSpPr>
          <p:nvPr>
            <p:ph type="body" sz="quarter" idx="17"/>
          </p:nvPr>
        </p:nvSpPr>
        <p:spPr/>
        <p:txBody>
          <a:bodyPr/>
          <a:lstStyle/>
          <a:p>
            <a:r>
              <a:rPr lang="en-US" dirty="0"/>
              <a:t>The amount withheld from each employee is based on the employee’s earnings paid in the calendar year. </a:t>
            </a:r>
          </a:p>
          <a:p>
            <a:r>
              <a:rPr lang="en-US" dirty="0"/>
              <a:t>The withholding tax rates and maximum earnings subject to tax are often revised by Congress.</a:t>
            </a:r>
          </a:p>
          <a:p>
            <a:pPr lvl="1"/>
            <a:r>
              <a:rPr lang="en-US" dirty="0"/>
              <a:t>To simplify, this chapter assumes the following rates and earnings subject to tax:</a:t>
            </a:r>
          </a:p>
          <a:p>
            <a:pPr lvl="2"/>
            <a:r>
              <a:rPr lang="en-US" dirty="0"/>
              <a:t>Social security: 6% on all earnings</a:t>
            </a:r>
          </a:p>
          <a:p>
            <a:pPr lvl="2"/>
            <a:r>
              <a:rPr lang="en-US" dirty="0"/>
              <a:t>Medicare: 1.5% on all earnings</a:t>
            </a:r>
          </a:p>
          <a:p>
            <a:endParaRPr lang="en-US" dirty="0"/>
          </a:p>
        </p:txBody>
      </p:sp>
    </p:spTree>
    <p:extLst>
      <p:ext uri="{BB962C8B-B14F-4D97-AF65-F5344CB8AC3E}">
        <p14:creationId xmlns:p14="http://schemas.microsoft.com/office/powerpoint/2010/main" val="3895471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D4309-6A26-467C-807D-879F602AF994}"/>
              </a:ext>
            </a:extLst>
          </p:cNvPr>
          <p:cNvSpPr>
            <a:spLocks noGrp="1"/>
          </p:cNvSpPr>
          <p:nvPr>
            <p:ph type="title"/>
          </p:nvPr>
        </p:nvSpPr>
        <p:spPr/>
        <p:txBody>
          <a:bodyPr/>
          <a:lstStyle/>
          <a:p>
            <a:r>
              <a:rPr lang="en-US" dirty="0"/>
              <a:t>FICA Tax </a:t>
            </a:r>
            <a:r>
              <a:rPr lang="en-US" sz="2000" dirty="0"/>
              <a:t>(3 of 3)</a:t>
            </a:r>
            <a:endParaRPr lang="en-US" dirty="0"/>
          </a:p>
        </p:txBody>
      </p:sp>
      <p:sp>
        <p:nvSpPr>
          <p:cNvPr id="4" name="Text Placeholder 3">
            <a:extLst>
              <a:ext uri="{FF2B5EF4-FFF2-40B4-BE49-F238E27FC236}">
                <a16:creationId xmlns:a16="http://schemas.microsoft.com/office/drawing/2014/main" id="{5CE1EB29-B682-4526-91F7-9DE33397CE7D}"/>
              </a:ext>
            </a:extLst>
          </p:cNvPr>
          <p:cNvSpPr>
            <a:spLocks noGrp="1"/>
          </p:cNvSpPr>
          <p:nvPr>
            <p:ph type="body" sz="quarter" idx="17"/>
          </p:nvPr>
        </p:nvSpPr>
        <p:spPr>
          <a:xfrm>
            <a:off x="743576" y="1638300"/>
            <a:ext cx="10711543" cy="672105"/>
          </a:xfrm>
        </p:spPr>
        <p:txBody>
          <a:bodyPr/>
          <a:lstStyle/>
          <a:p>
            <a:r>
              <a:rPr lang="en-US" dirty="0"/>
              <a:t>Assume that John T. McGrath’s earnings for the week ending December 27 are $1,462. Total FICA tax to be withheld is computed as follows:</a:t>
            </a:r>
          </a:p>
        </p:txBody>
      </p:sp>
      <p:pic>
        <p:nvPicPr>
          <p:cNvPr id="5" name="Picture Placeholder 4" descr="FICA Tax &#10;&#10;A table showing the computation of total FICA tax for John T. McGrath, an employee, for the week ending December 27 is shown. To compute FICA tax, two separate calculations are needed: one for social security tax and one for Medicare tax.&#10;&#10;The table shows the calculation for social security tax: Earnings subject to 6% social security tax, $1,462, which is shown in the first amount column; Social security tax rate, times 6%, which is shown in the first amount column. A single rule appears below times 6%. Social security tax is $87.72, which is shown in the second amount column.&#10;&#10;The table then shows the calculation for Medicare tax: Earnings subject to 1.5% Medicare tax, $1,462, which is shown in the first amount column; Medicare tax rate, times 1.5%, which is shown in the first amount column. A single rule appears below times 1.5%. Medicare tax is 21.93, which is shown in the second amount column. A single rule appears below 21.93.&#10;&#10;Total FICA tax is $109.65, which is shown in the second amount column. A double rule appears below $109.65.">
            <a:extLst>
              <a:ext uri="{FF2B5EF4-FFF2-40B4-BE49-F238E27FC236}">
                <a16:creationId xmlns:a16="http://schemas.microsoft.com/office/drawing/2014/main" id="{23B7E160-9312-4885-AE56-8C52FA533B82}"/>
              </a:ext>
            </a:extLst>
          </p:cNvPr>
          <p:cNvPicPr>
            <a:picLocks noGrp="1" noChangeAspect="1"/>
          </p:cNvPicPr>
          <p:nvPr>
            <p:ph type="pic" sz="quarter" idx="18"/>
          </p:nvPr>
        </p:nvPicPr>
        <p:blipFill rotWithShape="1">
          <a:blip r:embed="rId2"/>
          <a:srcRect t="-4307" b="-4307"/>
          <a:stretch/>
        </p:blipFill>
        <p:spPr>
          <a:xfrm>
            <a:off x="1532532" y="2611552"/>
            <a:ext cx="9126935" cy="2715642"/>
          </a:xfrm>
          <a:prstGeom prst="rect">
            <a:avLst/>
          </a:prstGeom>
        </p:spPr>
      </p:pic>
    </p:spTree>
    <p:extLst>
      <p:ext uri="{BB962C8B-B14F-4D97-AF65-F5344CB8AC3E}">
        <p14:creationId xmlns:p14="http://schemas.microsoft.com/office/powerpoint/2010/main" val="963657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468A4-79A2-43F1-9C07-A75DD2294A7E}"/>
              </a:ext>
            </a:extLst>
          </p:cNvPr>
          <p:cNvSpPr>
            <a:spLocks noGrp="1"/>
          </p:cNvSpPr>
          <p:nvPr>
            <p:ph type="title"/>
          </p:nvPr>
        </p:nvSpPr>
        <p:spPr/>
        <p:txBody>
          <a:bodyPr/>
          <a:lstStyle/>
          <a:p>
            <a:r>
              <a:rPr lang="en-US" dirty="0"/>
              <a:t>Other Deductions</a:t>
            </a:r>
          </a:p>
        </p:txBody>
      </p:sp>
      <p:sp>
        <p:nvSpPr>
          <p:cNvPr id="3" name="Text Placeholder 2">
            <a:extLst>
              <a:ext uri="{FF2B5EF4-FFF2-40B4-BE49-F238E27FC236}">
                <a16:creationId xmlns:a16="http://schemas.microsoft.com/office/drawing/2014/main" id="{3FC55C71-3F60-4225-AB08-BC0D613B15A1}"/>
              </a:ext>
            </a:extLst>
          </p:cNvPr>
          <p:cNvSpPr>
            <a:spLocks noGrp="1"/>
          </p:cNvSpPr>
          <p:nvPr>
            <p:ph type="body" sz="quarter" idx="17"/>
          </p:nvPr>
        </p:nvSpPr>
        <p:spPr>
          <a:xfrm>
            <a:off x="743576" y="1638299"/>
            <a:ext cx="10711543" cy="4036359"/>
          </a:xfrm>
        </p:spPr>
        <p:txBody>
          <a:bodyPr/>
          <a:lstStyle/>
          <a:p>
            <a:pPr fontAlgn="auto">
              <a:defRPr/>
            </a:pPr>
            <a:r>
              <a:rPr lang="en-US" dirty="0"/>
              <a:t>Employees may choose to have additional amounts deducted from their gross pay</a:t>
            </a:r>
          </a:p>
          <a:p>
            <a:pPr fontAlgn="auto">
              <a:defRPr/>
            </a:pPr>
            <a:r>
              <a:rPr lang="en-US" dirty="0"/>
              <a:t>For example, an employee may authorize deductions for:</a:t>
            </a:r>
          </a:p>
          <a:p>
            <a:pPr lvl="1" fontAlgn="auto">
              <a:defRPr/>
            </a:pPr>
            <a:r>
              <a:rPr lang="en-US" dirty="0"/>
              <a:t>Retirement savings</a:t>
            </a:r>
          </a:p>
          <a:p>
            <a:pPr lvl="1" fontAlgn="auto">
              <a:defRPr/>
            </a:pPr>
            <a:r>
              <a:rPr lang="en-US" dirty="0"/>
              <a:t>Charitable contributions</a:t>
            </a:r>
          </a:p>
          <a:p>
            <a:pPr lvl="1" fontAlgn="auto">
              <a:defRPr/>
            </a:pPr>
            <a:r>
              <a:rPr lang="en-US" dirty="0"/>
              <a:t>Life insurance</a:t>
            </a:r>
          </a:p>
          <a:p>
            <a:pPr fontAlgn="auto">
              <a:defRPr/>
            </a:pPr>
            <a:r>
              <a:rPr lang="en-US" dirty="0"/>
              <a:t>Union contract may also require the deduction of union dues</a:t>
            </a:r>
          </a:p>
        </p:txBody>
      </p:sp>
    </p:spTree>
    <p:extLst>
      <p:ext uri="{BB962C8B-B14F-4D97-AF65-F5344CB8AC3E}">
        <p14:creationId xmlns:p14="http://schemas.microsoft.com/office/powerpoint/2010/main" val="3955041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12928-7101-439E-8F67-133C86F43F22}"/>
              </a:ext>
            </a:extLst>
          </p:cNvPr>
          <p:cNvSpPr>
            <a:spLocks noGrp="1"/>
          </p:cNvSpPr>
          <p:nvPr>
            <p:ph type="title"/>
          </p:nvPr>
        </p:nvSpPr>
        <p:spPr/>
        <p:txBody>
          <a:bodyPr/>
          <a:lstStyle/>
          <a:p>
            <a:r>
              <a:rPr lang="en-US" dirty="0"/>
              <a:t>Computing Employee Net Pay</a:t>
            </a:r>
          </a:p>
        </p:txBody>
      </p:sp>
      <p:sp>
        <p:nvSpPr>
          <p:cNvPr id="4" name="Text Placeholder 3">
            <a:extLst>
              <a:ext uri="{FF2B5EF4-FFF2-40B4-BE49-F238E27FC236}">
                <a16:creationId xmlns:a16="http://schemas.microsoft.com/office/drawing/2014/main" id="{07D5A95A-7AD5-448A-BDA6-D4503AFD4F41}"/>
              </a:ext>
            </a:extLst>
          </p:cNvPr>
          <p:cNvSpPr>
            <a:spLocks noGrp="1"/>
          </p:cNvSpPr>
          <p:nvPr>
            <p:ph type="body" sz="quarter" idx="17"/>
          </p:nvPr>
        </p:nvSpPr>
        <p:spPr>
          <a:xfrm>
            <a:off x="743576" y="1638300"/>
            <a:ext cx="10711543" cy="2163924"/>
          </a:xfrm>
        </p:spPr>
        <p:txBody>
          <a:bodyPr/>
          <a:lstStyle/>
          <a:p>
            <a:r>
              <a:rPr lang="en-US" dirty="0"/>
              <a:t>Gross earnings less payroll deductions equals net pay.</a:t>
            </a:r>
          </a:p>
          <a:p>
            <a:r>
              <a:rPr lang="en-US" dirty="0"/>
              <a:t>Net pay is sometimes called take-home pay.</a:t>
            </a:r>
          </a:p>
          <a:p>
            <a:r>
              <a:rPr lang="en-US" dirty="0"/>
              <a:t>Assume that John T. McGrath authorized deductions for retirement savings and for a United Fund contribution. McGrath’s net pay for the week ended December 27 is computed as follows:</a:t>
            </a:r>
          </a:p>
          <a:p>
            <a:endParaRPr lang="en-US" dirty="0"/>
          </a:p>
        </p:txBody>
      </p:sp>
      <p:pic>
        <p:nvPicPr>
          <p:cNvPr id="5" name="Picture Placeholder 4" descr="Computing Employee Net Pay&#10;&#10;A table showing the computation of net pay for John T. McGrath, an employee, for the week ending December 27 is shown.&#10;&#10;Gross earnings for the week are $1,462.00, which is shown in the second amount column. Under Deductions:, the following are listed: Federal income tax, $208.12; Social security tax, 87.72; Medicare tax, 21.93; Retirement savings, 20.00; United Fund, 5.00. All of these amounts are shown in the first amount column, and a single rule appears below the United Fund amount of 5.00. Total deductions are 342.77, which is shown in the second amount column. A single rule appears below 342.77. Net pay is $1,119.23, which is shown in the second amount column. A double rule appears below $1,119.23.">
            <a:extLst>
              <a:ext uri="{FF2B5EF4-FFF2-40B4-BE49-F238E27FC236}">
                <a16:creationId xmlns:a16="http://schemas.microsoft.com/office/drawing/2014/main" id="{7B5DD544-1A64-4FF6-830B-097AFC452E96}"/>
              </a:ext>
            </a:extLst>
          </p:cNvPr>
          <p:cNvPicPr>
            <a:picLocks noGrp="1" noChangeAspect="1"/>
          </p:cNvPicPr>
          <p:nvPr>
            <p:ph type="pic" sz="quarter" idx="18"/>
          </p:nvPr>
        </p:nvPicPr>
        <p:blipFill rotWithShape="1">
          <a:blip r:embed="rId2"/>
          <a:srcRect l="1618" r="-1145"/>
          <a:stretch/>
        </p:blipFill>
        <p:spPr>
          <a:xfrm>
            <a:off x="2654373" y="3607086"/>
            <a:ext cx="7044985" cy="2598945"/>
          </a:xfrm>
          <a:prstGeom prst="rect">
            <a:avLst/>
          </a:prstGeom>
        </p:spPr>
      </p:pic>
    </p:spTree>
    <p:extLst>
      <p:ext uri="{BB962C8B-B14F-4D97-AF65-F5344CB8AC3E}">
        <p14:creationId xmlns:p14="http://schemas.microsoft.com/office/powerpoint/2010/main" val="1773471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1A620-DDB2-44D5-B3C2-FB93AF1B88CD}"/>
              </a:ext>
            </a:extLst>
          </p:cNvPr>
          <p:cNvSpPr>
            <a:spLocks noGrp="1"/>
          </p:cNvSpPr>
          <p:nvPr>
            <p:ph type="title"/>
          </p:nvPr>
        </p:nvSpPr>
        <p:spPr/>
        <p:txBody>
          <a:bodyPr/>
          <a:lstStyle/>
          <a:p>
            <a:r>
              <a:rPr lang="en-US" dirty="0"/>
              <a:t>Example Exercise: Employee Net Pay</a:t>
            </a:r>
          </a:p>
        </p:txBody>
      </p:sp>
      <p:sp>
        <p:nvSpPr>
          <p:cNvPr id="4" name="Text Placeholder 3">
            <a:extLst>
              <a:ext uri="{FF2B5EF4-FFF2-40B4-BE49-F238E27FC236}">
                <a16:creationId xmlns:a16="http://schemas.microsoft.com/office/drawing/2014/main" id="{D7E063AE-D3F2-415B-89D6-31EBAAC2691D}"/>
              </a:ext>
            </a:extLst>
          </p:cNvPr>
          <p:cNvSpPr>
            <a:spLocks noGrp="1"/>
          </p:cNvSpPr>
          <p:nvPr>
            <p:ph type="body" sz="quarter" idx="17"/>
          </p:nvPr>
        </p:nvSpPr>
        <p:spPr>
          <a:xfrm>
            <a:off x="743576" y="1638300"/>
            <a:ext cx="10711543" cy="1219200"/>
          </a:xfrm>
        </p:spPr>
        <p:txBody>
          <a:bodyPr/>
          <a:lstStyle/>
          <a:p>
            <a:r>
              <a:rPr lang="en-US" dirty="0"/>
              <a:t>Karen Dunn’s weekly gross earnings for the week ending December 3 were $2,250, and her federal income tax withholding was $371.58. Assuming that the social security rate is 6% and Medicare is 1.5%, what is Dunn’s net pay?</a:t>
            </a:r>
          </a:p>
        </p:txBody>
      </p:sp>
      <p:pic>
        <p:nvPicPr>
          <p:cNvPr id="5" name="Picture Placeholder 4" descr="A table showing the computation of net pay for Karen Dunn for the week ending December 3 is shown.&#10;&#10;Total wage payment is $2,250.00, which is shown in the second amount column. The following three deductions are then listed on three separate lines: Less: Federal income tax withholding, $371.58; Social security tax, 135.00; and Medicare tax, 33.75. The following computation appears after the words Social security tax: ($2,250 times 6%). The following computation appears after the words Medicare tax: ($2,250 times 1.5%). All of the amounts for the deductions are shown in the first amount column, and a single rule appears below the Medicare tax amount of 33.75. To the right of 33.75, a sum of 540.33 is shown in the second amount column. A single rule appears below 540.33. Net pay is $1,709.67, which is shown in the second amount column. A double rule appears below $1,709.67.">
            <a:extLst>
              <a:ext uri="{FF2B5EF4-FFF2-40B4-BE49-F238E27FC236}">
                <a16:creationId xmlns:a16="http://schemas.microsoft.com/office/drawing/2014/main" id="{043D4EA3-F34A-4504-B7F4-040C571540BE}"/>
              </a:ext>
            </a:extLst>
          </p:cNvPr>
          <p:cNvPicPr>
            <a:picLocks noGrp="1" noChangeAspect="1"/>
          </p:cNvPicPr>
          <p:nvPr>
            <p:ph type="pic" sz="quarter" idx="18"/>
          </p:nvPr>
        </p:nvPicPr>
        <p:blipFill rotWithShape="1">
          <a:blip r:embed="rId2"/>
          <a:srcRect t="459" b="-2136"/>
          <a:stretch/>
        </p:blipFill>
        <p:spPr>
          <a:xfrm>
            <a:off x="1223818" y="3184656"/>
            <a:ext cx="9744364" cy="1425039"/>
          </a:xfrm>
          <a:prstGeom prst="rect">
            <a:avLst/>
          </a:prstGeom>
        </p:spPr>
      </p:pic>
    </p:spTree>
    <p:extLst>
      <p:ext uri="{BB962C8B-B14F-4D97-AF65-F5344CB8AC3E}">
        <p14:creationId xmlns:p14="http://schemas.microsoft.com/office/powerpoint/2010/main" val="2155550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ABA1F2-5637-4018-9B43-59B133EE4C99}"/>
              </a:ext>
            </a:extLst>
          </p:cNvPr>
          <p:cNvSpPr>
            <a:spLocks noGrp="1"/>
          </p:cNvSpPr>
          <p:nvPr>
            <p:ph type="title"/>
          </p:nvPr>
        </p:nvSpPr>
        <p:spPr/>
        <p:txBody>
          <a:bodyPr/>
          <a:lstStyle/>
          <a:p>
            <a:r>
              <a:rPr lang="en-US" dirty="0"/>
              <a:t>Liability for Employer’s Payroll Taxes</a:t>
            </a:r>
          </a:p>
        </p:txBody>
      </p:sp>
      <p:sp>
        <p:nvSpPr>
          <p:cNvPr id="5" name="Content Placeholder 4">
            <a:extLst>
              <a:ext uri="{FF2B5EF4-FFF2-40B4-BE49-F238E27FC236}">
                <a16:creationId xmlns:a16="http://schemas.microsoft.com/office/drawing/2014/main" id="{A741026C-8498-413F-A6EB-EFBCEAFBEBC8}"/>
              </a:ext>
            </a:extLst>
          </p:cNvPr>
          <p:cNvSpPr>
            <a:spLocks noGrp="1"/>
          </p:cNvSpPr>
          <p:nvPr>
            <p:ph sz="quarter" idx="10"/>
          </p:nvPr>
        </p:nvSpPr>
        <p:spPr>
          <a:xfrm>
            <a:off x="744240" y="1631882"/>
            <a:ext cx="11344436" cy="765959"/>
          </a:xfrm>
        </p:spPr>
        <p:txBody>
          <a:bodyPr/>
          <a:lstStyle/>
          <a:p>
            <a:pPr marL="342900" indent="-342900">
              <a:buFont typeface="Arial" panose="020B0604020202020204" pitchFamily="34" charset="0"/>
              <a:buChar char="•"/>
            </a:pPr>
            <a:r>
              <a:rPr lang="en-US" sz="2400" dirty="0">
                <a:solidFill>
                  <a:srgbClr val="004A78"/>
                </a:solidFill>
              </a:rPr>
              <a:t>Employers are subject to the following payroll taxes for amounts paid their employees:</a:t>
            </a:r>
          </a:p>
        </p:txBody>
      </p:sp>
      <p:sp>
        <p:nvSpPr>
          <p:cNvPr id="6" name="Content Placeholder 5">
            <a:extLst>
              <a:ext uri="{FF2B5EF4-FFF2-40B4-BE49-F238E27FC236}">
                <a16:creationId xmlns:a16="http://schemas.microsoft.com/office/drawing/2014/main" id="{09EEFEC2-509D-44DA-BFF0-D245B9A142CC}"/>
              </a:ext>
            </a:extLst>
          </p:cNvPr>
          <p:cNvSpPr>
            <a:spLocks noGrp="1"/>
          </p:cNvSpPr>
          <p:nvPr>
            <p:ph sz="quarter" idx="11"/>
          </p:nvPr>
        </p:nvSpPr>
        <p:spPr>
          <a:xfrm>
            <a:off x="1101672" y="2589367"/>
            <a:ext cx="3419856" cy="1042416"/>
          </a:xfrm>
          <a:prstGeom prst="roundRect">
            <a:avLst/>
          </a:prstGeom>
          <a:solidFill>
            <a:srgbClr val="004A78"/>
          </a:solidFill>
          <a:ln>
            <a:solidFill>
              <a:srgbClr val="004A78"/>
            </a:solidFill>
          </a:ln>
        </p:spPr>
        <p:txBody>
          <a:bodyPr anchor="ctr"/>
          <a:lstStyle/>
          <a:p>
            <a:pPr algn="ctr"/>
            <a:r>
              <a:rPr lang="en-US" sz="2000" b="1" dirty="0">
                <a:solidFill>
                  <a:schemeClr val="bg1"/>
                </a:solidFill>
              </a:rPr>
              <a:t>Federal Insurance Contributions Act (FICA) Tax</a:t>
            </a:r>
          </a:p>
        </p:txBody>
      </p:sp>
      <p:sp>
        <p:nvSpPr>
          <p:cNvPr id="7" name="Content Placeholder 6">
            <a:extLst>
              <a:ext uri="{FF2B5EF4-FFF2-40B4-BE49-F238E27FC236}">
                <a16:creationId xmlns:a16="http://schemas.microsoft.com/office/drawing/2014/main" id="{7DC38E19-1820-40AF-BBCA-635741F08E2A}"/>
              </a:ext>
            </a:extLst>
          </p:cNvPr>
          <p:cNvSpPr>
            <a:spLocks noGrp="1"/>
          </p:cNvSpPr>
          <p:nvPr>
            <p:ph sz="quarter" idx="12"/>
          </p:nvPr>
        </p:nvSpPr>
        <p:spPr>
          <a:xfrm>
            <a:off x="4525605" y="2732565"/>
            <a:ext cx="6555684" cy="768096"/>
          </a:xfrm>
          <a:solidFill>
            <a:schemeClr val="accent3">
              <a:lumMod val="20000"/>
              <a:lumOff val="80000"/>
            </a:schemeClr>
          </a:solidFill>
          <a:ln>
            <a:solidFill>
              <a:srgbClr val="004A78"/>
            </a:solidFill>
          </a:ln>
        </p:spPr>
        <p:txBody>
          <a:bodyPr anchor="ctr"/>
          <a:lstStyle/>
          <a:p>
            <a:pPr marL="573088" indent="-341313">
              <a:buFont typeface="Arial" panose="020B0604020202020204" pitchFamily="34" charset="0"/>
              <a:buChar char="•"/>
            </a:pPr>
            <a:r>
              <a:rPr lang="en-US" sz="1800" dirty="0"/>
              <a:t>Employers must match the employee’s FICA tax contribution</a:t>
            </a:r>
          </a:p>
        </p:txBody>
      </p:sp>
      <p:sp>
        <p:nvSpPr>
          <p:cNvPr id="8" name="Content Placeholder 7">
            <a:extLst>
              <a:ext uri="{FF2B5EF4-FFF2-40B4-BE49-F238E27FC236}">
                <a16:creationId xmlns:a16="http://schemas.microsoft.com/office/drawing/2014/main" id="{62DB6C68-6E8C-44C8-97D0-0A82028BB52A}"/>
              </a:ext>
            </a:extLst>
          </p:cNvPr>
          <p:cNvSpPr>
            <a:spLocks noGrp="1"/>
          </p:cNvSpPr>
          <p:nvPr>
            <p:ph sz="quarter" idx="13"/>
          </p:nvPr>
        </p:nvSpPr>
        <p:spPr>
          <a:xfrm>
            <a:off x="1086174" y="3804879"/>
            <a:ext cx="3419856" cy="1042416"/>
          </a:xfrm>
          <a:prstGeom prst="roundRect">
            <a:avLst/>
          </a:prstGeom>
          <a:solidFill>
            <a:srgbClr val="004A78"/>
          </a:solidFill>
          <a:ln>
            <a:solidFill>
              <a:srgbClr val="004A78"/>
            </a:solidFill>
          </a:ln>
        </p:spPr>
        <p:txBody>
          <a:bodyPr anchor="ctr"/>
          <a:lstStyle/>
          <a:p>
            <a:pPr algn="ctr"/>
            <a:r>
              <a:rPr lang="en-US" sz="2000" b="1" dirty="0">
                <a:solidFill>
                  <a:schemeClr val="bg1"/>
                </a:solidFill>
              </a:rPr>
              <a:t>Federal Unemployment Compensation Tax (FUTA)</a:t>
            </a:r>
          </a:p>
        </p:txBody>
      </p:sp>
      <p:sp>
        <p:nvSpPr>
          <p:cNvPr id="9" name="Content Placeholder 8">
            <a:extLst>
              <a:ext uri="{FF2B5EF4-FFF2-40B4-BE49-F238E27FC236}">
                <a16:creationId xmlns:a16="http://schemas.microsoft.com/office/drawing/2014/main" id="{CCB74F46-E1D7-4849-92BF-933EE6AE0B39}"/>
              </a:ext>
            </a:extLst>
          </p:cNvPr>
          <p:cNvSpPr>
            <a:spLocks noGrp="1"/>
          </p:cNvSpPr>
          <p:nvPr>
            <p:ph sz="quarter" idx="14"/>
          </p:nvPr>
        </p:nvSpPr>
        <p:spPr>
          <a:xfrm>
            <a:off x="4506030" y="3927529"/>
            <a:ext cx="6555783" cy="768096"/>
          </a:xfrm>
          <a:solidFill>
            <a:schemeClr val="accent3">
              <a:lumMod val="20000"/>
              <a:lumOff val="80000"/>
            </a:schemeClr>
          </a:solidFill>
          <a:ln>
            <a:solidFill>
              <a:srgbClr val="004A78"/>
            </a:solidFill>
          </a:ln>
        </p:spPr>
        <p:txBody>
          <a:bodyPr anchor="ctr"/>
          <a:lstStyle/>
          <a:p>
            <a:pPr marL="573088" indent="-341313">
              <a:buFont typeface="Arial" panose="020B0604020202020204" pitchFamily="34" charset="0"/>
              <a:buChar char="•"/>
            </a:pPr>
            <a:r>
              <a:rPr lang="en-US" sz="1800" dirty="0"/>
              <a:t>Provides for temporary payments to those who become unemployed</a:t>
            </a:r>
          </a:p>
        </p:txBody>
      </p:sp>
      <p:sp>
        <p:nvSpPr>
          <p:cNvPr id="10" name="Content Placeholder 9">
            <a:extLst>
              <a:ext uri="{FF2B5EF4-FFF2-40B4-BE49-F238E27FC236}">
                <a16:creationId xmlns:a16="http://schemas.microsoft.com/office/drawing/2014/main" id="{87D8CC6B-BECD-4A1B-B2CD-066940238D5F}"/>
              </a:ext>
            </a:extLst>
          </p:cNvPr>
          <p:cNvSpPr>
            <a:spLocks noGrp="1"/>
          </p:cNvSpPr>
          <p:nvPr>
            <p:ph sz="quarter" idx="15"/>
          </p:nvPr>
        </p:nvSpPr>
        <p:spPr>
          <a:xfrm>
            <a:off x="1101672" y="5000242"/>
            <a:ext cx="3423834" cy="1044817"/>
          </a:xfrm>
          <a:prstGeom prst="roundRect">
            <a:avLst/>
          </a:prstGeom>
          <a:solidFill>
            <a:srgbClr val="004A78"/>
          </a:solidFill>
          <a:ln>
            <a:solidFill>
              <a:srgbClr val="004A78"/>
            </a:solidFill>
          </a:ln>
        </p:spPr>
        <p:txBody>
          <a:bodyPr anchor="ctr"/>
          <a:lstStyle/>
          <a:p>
            <a:pPr algn="ctr"/>
            <a:r>
              <a:rPr lang="en-US" sz="2000" b="1" dirty="0">
                <a:solidFill>
                  <a:schemeClr val="bg1"/>
                </a:solidFill>
              </a:rPr>
              <a:t>State Unemployment Compensation Tax (SUTA)</a:t>
            </a:r>
          </a:p>
        </p:txBody>
      </p:sp>
      <p:sp>
        <p:nvSpPr>
          <p:cNvPr id="11" name="Content Placeholder 10">
            <a:extLst>
              <a:ext uri="{FF2B5EF4-FFF2-40B4-BE49-F238E27FC236}">
                <a16:creationId xmlns:a16="http://schemas.microsoft.com/office/drawing/2014/main" id="{B1A98AB7-1C5A-432A-9FEF-9640F7F5AAE9}"/>
              </a:ext>
            </a:extLst>
          </p:cNvPr>
          <p:cNvSpPr>
            <a:spLocks noGrp="1"/>
          </p:cNvSpPr>
          <p:nvPr>
            <p:ph sz="quarter" idx="16"/>
          </p:nvPr>
        </p:nvSpPr>
        <p:spPr>
          <a:xfrm>
            <a:off x="4525506" y="5139670"/>
            <a:ext cx="6555783" cy="765959"/>
          </a:xfrm>
          <a:solidFill>
            <a:schemeClr val="accent3">
              <a:lumMod val="20000"/>
              <a:lumOff val="80000"/>
            </a:schemeClr>
          </a:solidFill>
          <a:ln>
            <a:solidFill>
              <a:srgbClr val="004A78"/>
            </a:solidFill>
          </a:ln>
        </p:spPr>
        <p:txBody>
          <a:bodyPr anchor="ctr"/>
          <a:lstStyle/>
          <a:p>
            <a:pPr marL="573088" indent="-341313">
              <a:buFont typeface="Arial" panose="020B0604020202020204" pitchFamily="34" charset="0"/>
              <a:buChar char="•"/>
            </a:pPr>
            <a:r>
              <a:rPr lang="en-US" sz="1800" dirty="0"/>
              <a:t>Provides temporary payments to those who become unemployed</a:t>
            </a:r>
          </a:p>
        </p:txBody>
      </p:sp>
    </p:spTree>
    <p:extLst>
      <p:ext uri="{BB962C8B-B14F-4D97-AF65-F5344CB8AC3E}">
        <p14:creationId xmlns:p14="http://schemas.microsoft.com/office/powerpoint/2010/main" val="4142601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EFE1-596C-4834-9DCB-3832CDA42C08}"/>
              </a:ext>
            </a:extLst>
          </p:cNvPr>
          <p:cNvSpPr>
            <a:spLocks noGrp="1"/>
          </p:cNvSpPr>
          <p:nvPr>
            <p:ph type="title"/>
          </p:nvPr>
        </p:nvSpPr>
        <p:spPr/>
        <p:txBody>
          <a:bodyPr/>
          <a:lstStyle/>
          <a:p>
            <a:r>
              <a:rPr lang="en-US" dirty="0"/>
              <a:t>Responsibility for Tax Payments</a:t>
            </a:r>
          </a:p>
        </p:txBody>
      </p:sp>
      <p:pic>
        <p:nvPicPr>
          <p:cNvPr id="6" name="Picture Placeholder 5" descr="Responsibility for Tax Payments&#10;&#10;An illustration summarizing the responsibility for employee and employer payroll taxes is shown.&#10;&#10;In the middle of the illustration a text box is shaded and labeled Government. Above the text box is a computer graphic image representing the U.S. Capitol Building.&#10;&#10;At the top-left of the illustration a text box is shaded and labeled Employee. Below the text box is a computer graphic image representing a construction worker. To the right of the image of the construction worker, the following are shown in list form: Social security tax, Medicare tax, Federal withholding tax. These appear over a large faded arrow that is pointing to the right to the computer graphic image of the U.S. Capitol Building in the middle of the illustration.&#10;&#10;At the top-right of the illustration a text box is shaded and labeled Employer (Business). Below the text box is a computer graphic image representing buildings. To the left of the image of the buildings, the following are shown in list form: Social security tax, Medicare tax, Federal unemployment compensation tax, State unemployment compensation tax. These appear over a large faded arrow that is pointing to the left to the computer graphic image of the U.S. Capitol Building in the middle of the illustration.">
            <a:extLst>
              <a:ext uri="{FF2B5EF4-FFF2-40B4-BE49-F238E27FC236}">
                <a16:creationId xmlns:a16="http://schemas.microsoft.com/office/drawing/2014/main" id="{0C9A3EF5-3B6F-4DF9-BB54-7761EF472A10}"/>
              </a:ext>
            </a:extLst>
          </p:cNvPr>
          <p:cNvPicPr>
            <a:picLocks noGrp="1" noChangeAspect="1"/>
          </p:cNvPicPr>
          <p:nvPr>
            <p:ph type="pic" sz="quarter" idx="10"/>
          </p:nvPr>
        </p:nvPicPr>
        <p:blipFill rotWithShape="1">
          <a:blip r:embed="rId2"/>
          <a:srcRect t="-640" b="969"/>
          <a:stretch/>
        </p:blipFill>
        <p:spPr>
          <a:xfrm>
            <a:off x="2195234" y="2162623"/>
            <a:ext cx="7801531" cy="2452070"/>
          </a:xfrm>
        </p:spPr>
      </p:pic>
    </p:spTree>
    <p:extLst>
      <p:ext uri="{BB962C8B-B14F-4D97-AF65-F5344CB8AC3E}">
        <p14:creationId xmlns:p14="http://schemas.microsoft.com/office/powerpoint/2010/main" val="1188787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A10C-48ED-4FB0-B721-C24EF704EFE7}"/>
              </a:ext>
            </a:extLst>
          </p:cNvPr>
          <p:cNvSpPr>
            <a:spLocks noGrp="1"/>
          </p:cNvSpPr>
          <p:nvPr>
            <p:ph type="title"/>
          </p:nvPr>
        </p:nvSpPr>
        <p:spPr/>
        <p:txBody>
          <a:bodyPr/>
          <a:lstStyle/>
          <a:p>
            <a:r>
              <a:rPr lang="en-US" dirty="0"/>
              <a:t>Accounting Systems for Payroll and Payroll Taxes </a:t>
            </a:r>
            <a:r>
              <a:rPr lang="en-US" sz="2000" dirty="0"/>
              <a:t>(1 of 2)</a:t>
            </a:r>
          </a:p>
        </p:txBody>
      </p:sp>
      <p:sp>
        <p:nvSpPr>
          <p:cNvPr id="3" name="Text Placeholder 2">
            <a:extLst>
              <a:ext uri="{FF2B5EF4-FFF2-40B4-BE49-F238E27FC236}">
                <a16:creationId xmlns:a16="http://schemas.microsoft.com/office/drawing/2014/main" id="{5D169462-7D1F-45CC-881A-EE10134394BC}"/>
              </a:ext>
            </a:extLst>
          </p:cNvPr>
          <p:cNvSpPr>
            <a:spLocks noGrp="1"/>
          </p:cNvSpPr>
          <p:nvPr>
            <p:ph type="body" sz="quarter" idx="17"/>
          </p:nvPr>
        </p:nvSpPr>
        <p:spPr/>
        <p:txBody>
          <a:bodyPr/>
          <a:lstStyle/>
          <a:p>
            <a:r>
              <a:rPr lang="en-US" dirty="0"/>
              <a:t>Payroll systems should be designed to:</a:t>
            </a:r>
          </a:p>
          <a:p>
            <a:pPr lvl="1"/>
            <a:r>
              <a:rPr lang="en-US" dirty="0"/>
              <a:t>Pay employees accurately and timely.</a:t>
            </a:r>
          </a:p>
          <a:p>
            <a:pPr lvl="1"/>
            <a:r>
              <a:rPr lang="en-US" dirty="0"/>
              <a:t>Meet regulatory requirements of federal, state, and local agencies.</a:t>
            </a:r>
          </a:p>
          <a:p>
            <a:pPr lvl="1"/>
            <a:r>
              <a:rPr lang="en-US" dirty="0"/>
              <a:t>Provide useful data for management decision-making needs.</a:t>
            </a:r>
          </a:p>
          <a:p>
            <a:r>
              <a:rPr lang="en-US" dirty="0"/>
              <a:t>Although payroll systems differ among companies, the major elements of most payroll systems are:</a:t>
            </a:r>
          </a:p>
          <a:p>
            <a:pPr lvl="1"/>
            <a:r>
              <a:rPr lang="en-US" dirty="0"/>
              <a:t>Payroll register</a:t>
            </a:r>
          </a:p>
          <a:p>
            <a:pPr lvl="1"/>
            <a:r>
              <a:rPr lang="en-US" dirty="0"/>
              <a:t>Employee’s earnings record</a:t>
            </a:r>
          </a:p>
          <a:p>
            <a:pPr lvl="1"/>
            <a:r>
              <a:rPr lang="en-US" dirty="0"/>
              <a:t>Payroll checks</a:t>
            </a:r>
          </a:p>
        </p:txBody>
      </p:sp>
    </p:spTree>
    <p:extLst>
      <p:ext uri="{BB962C8B-B14F-4D97-AF65-F5344CB8AC3E}">
        <p14:creationId xmlns:p14="http://schemas.microsoft.com/office/powerpoint/2010/main" val="3335579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A109-F46B-4C89-A23C-47764FF674DE}"/>
              </a:ext>
            </a:extLst>
          </p:cNvPr>
          <p:cNvSpPr>
            <a:spLocks noGrp="1"/>
          </p:cNvSpPr>
          <p:nvPr>
            <p:ph type="title"/>
          </p:nvPr>
        </p:nvSpPr>
        <p:spPr/>
        <p:txBody>
          <a:bodyPr/>
          <a:lstStyle/>
          <a:p>
            <a:r>
              <a:rPr lang="en-US" dirty="0"/>
              <a:t>Accounting Systems for Payroll and Payroll Taxes </a:t>
            </a:r>
            <a:r>
              <a:rPr lang="en-US" sz="2000" dirty="0"/>
              <a:t>(2 of 2)</a:t>
            </a:r>
          </a:p>
        </p:txBody>
      </p:sp>
      <p:sp>
        <p:nvSpPr>
          <p:cNvPr id="3" name="Text Placeholder 2">
            <a:extLst>
              <a:ext uri="{FF2B5EF4-FFF2-40B4-BE49-F238E27FC236}">
                <a16:creationId xmlns:a16="http://schemas.microsoft.com/office/drawing/2014/main" id="{4E5D6565-503C-412C-8955-C4AD30DDB62F}"/>
              </a:ext>
            </a:extLst>
          </p:cNvPr>
          <p:cNvSpPr>
            <a:spLocks noGrp="1"/>
          </p:cNvSpPr>
          <p:nvPr>
            <p:ph type="body" sz="quarter" idx="17"/>
          </p:nvPr>
        </p:nvSpPr>
        <p:spPr/>
        <p:txBody>
          <a:bodyPr/>
          <a:lstStyle/>
          <a:p>
            <a:r>
              <a:rPr lang="en-US" dirty="0"/>
              <a:t>The </a:t>
            </a:r>
            <a:r>
              <a:rPr lang="en-US" b="1" dirty="0"/>
              <a:t>payroll register</a:t>
            </a:r>
            <a:r>
              <a:rPr lang="en-US" dirty="0"/>
              <a:t> is a multicolumn report used for summarizing the data for each payroll period.</a:t>
            </a:r>
          </a:p>
          <a:p>
            <a:r>
              <a:rPr lang="en-US" dirty="0"/>
              <a:t>Although payroll registers vary by company, a payroll register normally includes the following columns:</a:t>
            </a:r>
          </a:p>
          <a:p>
            <a:endParaRPr lang="en-US" dirty="0"/>
          </a:p>
        </p:txBody>
      </p:sp>
      <p:sp>
        <p:nvSpPr>
          <p:cNvPr id="8" name="Text Placeholder 7">
            <a:extLst>
              <a:ext uri="{FF2B5EF4-FFF2-40B4-BE49-F238E27FC236}">
                <a16:creationId xmlns:a16="http://schemas.microsoft.com/office/drawing/2014/main" id="{559737AD-9D57-431F-9B4D-380C22D478E8}"/>
              </a:ext>
            </a:extLst>
          </p:cNvPr>
          <p:cNvSpPr>
            <a:spLocks noGrp="1"/>
          </p:cNvSpPr>
          <p:nvPr>
            <p:ph type="body" sz="quarter" idx="19"/>
          </p:nvPr>
        </p:nvSpPr>
        <p:spPr>
          <a:xfrm>
            <a:off x="743571" y="3327301"/>
            <a:ext cx="4952149" cy="2670097"/>
          </a:xfrm>
        </p:spPr>
        <p:txBody>
          <a:bodyPr/>
          <a:lstStyle/>
          <a:p>
            <a:pPr lvl="1"/>
            <a:r>
              <a:rPr lang="en-US" dirty="0"/>
              <a:t>Employee name</a:t>
            </a:r>
          </a:p>
          <a:p>
            <a:pPr lvl="1"/>
            <a:r>
              <a:rPr lang="en-US" dirty="0"/>
              <a:t>Total hours worked</a:t>
            </a:r>
          </a:p>
          <a:p>
            <a:pPr lvl="1"/>
            <a:r>
              <a:rPr lang="en-US" dirty="0"/>
              <a:t>Regular earnings</a:t>
            </a:r>
          </a:p>
          <a:p>
            <a:pPr lvl="1"/>
            <a:r>
              <a:rPr lang="en-US" dirty="0"/>
              <a:t>Overtime earnings</a:t>
            </a:r>
          </a:p>
          <a:p>
            <a:pPr lvl="1"/>
            <a:r>
              <a:rPr lang="en-US" dirty="0"/>
              <a:t>Total gross earnings</a:t>
            </a:r>
          </a:p>
          <a:p>
            <a:pPr lvl="1"/>
            <a:r>
              <a:rPr lang="en-US" dirty="0"/>
              <a:t>Social security tax withheld</a:t>
            </a:r>
          </a:p>
          <a:p>
            <a:pPr lvl="1"/>
            <a:r>
              <a:rPr lang="en-US" dirty="0"/>
              <a:t>Medicare tax withheld</a:t>
            </a:r>
          </a:p>
          <a:p>
            <a:endParaRPr lang="en-US" dirty="0"/>
          </a:p>
        </p:txBody>
      </p:sp>
      <p:sp>
        <p:nvSpPr>
          <p:cNvPr id="9" name="Content Placeholder 8">
            <a:extLst>
              <a:ext uri="{FF2B5EF4-FFF2-40B4-BE49-F238E27FC236}">
                <a16:creationId xmlns:a16="http://schemas.microsoft.com/office/drawing/2014/main" id="{E928EA41-651C-4CB6-AA6B-692D8FD10946}"/>
              </a:ext>
            </a:extLst>
          </p:cNvPr>
          <p:cNvSpPr>
            <a:spLocks noGrp="1"/>
          </p:cNvSpPr>
          <p:nvPr>
            <p:ph sz="quarter" idx="20"/>
          </p:nvPr>
        </p:nvSpPr>
        <p:spPr>
          <a:xfrm>
            <a:off x="5994400" y="3297476"/>
            <a:ext cx="5359400" cy="2670175"/>
          </a:xfrm>
        </p:spPr>
        <p:txBody>
          <a:bodyPr/>
          <a:lstStyle/>
          <a:p>
            <a:pPr lvl="1"/>
            <a:r>
              <a:rPr lang="en-US" dirty="0"/>
              <a:t>Federal income tax withheld</a:t>
            </a:r>
          </a:p>
          <a:p>
            <a:pPr lvl="1"/>
            <a:r>
              <a:rPr lang="en-US" dirty="0"/>
              <a:t>Retirement savings withheld</a:t>
            </a:r>
          </a:p>
          <a:p>
            <a:pPr lvl="1"/>
            <a:r>
              <a:rPr lang="en-US" dirty="0"/>
              <a:t>Miscellaneous items withheld</a:t>
            </a:r>
          </a:p>
          <a:p>
            <a:pPr lvl="1"/>
            <a:r>
              <a:rPr lang="en-US" dirty="0"/>
              <a:t>Total withholdings</a:t>
            </a:r>
          </a:p>
          <a:p>
            <a:pPr lvl="1"/>
            <a:r>
              <a:rPr lang="en-US" dirty="0"/>
              <a:t>Net pay</a:t>
            </a:r>
          </a:p>
          <a:p>
            <a:pPr lvl="1"/>
            <a:r>
              <a:rPr lang="en-US" dirty="0"/>
              <a:t>Check number of payroll check issued</a:t>
            </a:r>
          </a:p>
          <a:p>
            <a:pPr lvl="1"/>
            <a:r>
              <a:rPr lang="en-US" dirty="0"/>
              <a:t>Accounts debited for payroll expense</a:t>
            </a:r>
          </a:p>
          <a:p>
            <a:endParaRPr lang="en-US" dirty="0"/>
          </a:p>
        </p:txBody>
      </p:sp>
    </p:spTree>
    <p:extLst>
      <p:ext uri="{BB962C8B-B14F-4D97-AF65-F5344CB8AC3E}">
        <p14:creationId xmlns:p14="http://schemas.microsoft.com/office/powerpoint/2010/main" val="127640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DCA23-9517-42E1-867F-4EAF956E9853}"/>
              </a:ext>
            </a:extLst>
          </p:cNvPr>
          <p:cNvSpPr>
            <a:spLocks noGrp="1"/>
          </p:cNvSpPr>
          <p:nvPr>
            <p:ph type="title"/>
          </p:nvPr>
        </p:nvSpPr>
        <p:spPr/>
        <p:txBody>
          <a:bodyPr/>
          <a:lstStyle/>
          <a:p>
            <a:r>
              <a:rPr lang="en-US" dirty="0"/>
              <a:t>Payroll Register</a:t>
            </a:r>
          </a:p>
        </p:txBody>
      </p:sp>
      <p:pic>
        <p:nvPicPr>
          <p:cNvPr id="10" name="Picture Placeholder 9" descr="Payroll Register&#10;&#10;Pickup Exhibit 4: Payroll Register A payroll register is shown. The payroll register has five main columns: Employee Name, Earnings: Week Ended December 27, Deductions Withheld, Paid, and Accounts Debited. The Earnings: Week Ended December 31 column is further divided into four columns: Total Hours, Regular, Overtime, and Total. The Deductions Withheld column is further divided into six columns: Social Security Tax, Medicare Tax, Federal Income Tax, Retirement Savings, Misc., and Total. The Paid column is further divided into two columns: Net Pay and Check No. The Accounts Debited column is further divided into two columns: Sales Salaries Expense and Office Salaries Expense. There are numbers for each line on the left and right side of the register. Below the last line of the payroll register is a legend explaining the abbreviation used in the Misc. column: Miscellaneous Deductions: UF—United Fund.&#10;&#10;Line 1 shows the following: Employee Name, Abrams, Julie S.; Total Hours, 40; Regular Earnings, 500.00; Total Earnings, 500.00. The following deductions were withheld: Social Security Tax, 30.00; Medicare Tax, 7.50; Federal Income Tax, 48.35; Retirement Savings, 20.00; Misc., UF 10.00. Total Deductions Withheld, 115.85. The following entries are shown in the Paid column: Net Pay, 384.15; Check No., 6857. The following account was debited: Sales Salaries Expense, 500.00.&#10;&#10;Line 2 shows the following: Employee Name, Elrod, Fred G.; Total Hours, 44; Regular Earnings, 392.00; Overtime Earnings, 58.80; Total Earnings, 450.80. The following deductions were withheld: Social Security Tax, 27.05; Medicare Tax, 6.76; Federal Income Tax, 40.85; Misc., UF 50.00. Total Deductions Withheld, 124.66. The following entries are shown in the Paid column: Net Pay, 326.14; Check No. 6858. The following account was debited: Office Salaries Expense, 450.80.&#10;&#10;Line 3 shows the following: Employee Name, Gomez, Jose C.; Total Hours, 40; Regular Earnings, 840.00; Total Earnings, 840.00. The following deductions were withheld: Social Security Tax, 50.40; Medicare Tax, 12.60; Federal Income Tax, 117.90; Retirement Savings, 25.00; Misc., UF 10.00. Total Deductions Withheld, 215.90. The following entries are shown in the Paid column: Net Pay, 624.10, Check No. 6859. The following account was debited: Sales Salaries Expense, 840.00.&#10;&#10;Line 4 shows the following: Employee Name, McGrath, John T.; Total Hours, 42, Regular Earnings, 1,360.00; Overtime Earnings, 102.00; Total Earnings, 1,462.00. The following deductions were withheld: Social Security Tax, 87.72; Medicare Tax, 21.93; Federal Income Tax, 208.12; Retirement Savings, 20.00; Misc., UF 5.00. Total Deductions Withheld, 342.77. The following entries are shown in the Paid column: Net Pay, 1,119.23; Check No., 6860. The following account is debited: Sales Salaries Expense, 1,462.00. This entire line of the payroll register is highlighted.&#10;&#10;Lines 5–24 are not shown on the payroll register. Instead, below Line 4, a squiggly line extends across the length of the payroll register. Below the line is an area of blank space and then another squiggly line that extends across the length of the payroll register. This symbolizes that information on the payroll register is not shown here.&#10;&#10;Line 25 shows the following: Employee Name, Wilkes, Glenn K.; Total Hours, 40, Regular Earnings, 480.00; Total Earnings, 480.00. The following deductions were withheld: Social Security Tax, 28.80; Medicare Tax, 7.20; Federal Income Tax, 45.35; Retirement Savings, 10.00. Total Deductions Withheld, 91.35. The following entries are shown in the Paid column: Net Pay, 388.65; Check No., 6880. The following account is debited: Sales Salaries Expense, 480.00.&#10;&#10;Line 26 shows the following: Employee Name, Zumpano, Michael W.; Total Hours, 40; Regular Earnings, 600.00; Total Earnings, 600.00. The following deductions were withheld: Social Security Tax, 36.00; Medicare Tax, 9.00; Federal Income Tax, 63.35; Retirement Savings, 5.00; Misc., UF 2.00. Total Deductions Withheld, 115.35. The following entries are shown in the Paid column: Net Pay, 484.65, Check No., 6881. The following account is debited: Office Salaries Expense, 600.00.&#10;&#10;Line 27 shows the following Total for each column: Regular Earnings, 13,328.00; Overtime Earnings, 574.00; Total Earnings, 13,902.00; Social Security Tax, 834.12; Medicare Tax, 208.53; Federal Income Tax, 3,332.00; Retirement Savings, 680.00; Misc., UF 520.00; Total Deductions Withheld, 5,574.65; Net Pay, 8,327.35; Sales Salaries Expense, 11,122.00; Office Salaries Expense, 2,780.00. A double rule appears below each of these numbers.&#10;&#10;The last line of the payroll register is Line 28, which is blank.">
            <a:extLst>
              <a:ext uri="{FF2B5EF4-FFF2-40B4-BE49-F238E27FC236}">
                <a16:creationId xmlns:a16="http://schemas.microsoft.com/office/drawing/2014/main" id="{B65B3A40-807A-451A-8638-FE41DB15A749}"/>
              </a:ext>
            </a:extLst>
          </p:cNvPr>
          <p:cNvPicPr>
            <a:picLocks noGrp="1" noChangeAspect="1"/>
          </p:cNvPicPr>
          <p:nvPr>
            <p:ph type="pic" sz="quarter" idx="11"/>
          </p:nvPr>
        </p:nvPicPr>
        <p:blipFill rotWithShape="1">
          <a:blip r:embed="rId2"/>
          <a:srcRect l="-1355" r="-447"/>
          <a:stretch/>
        </p:blipFill>
        <p:spPr>
          <a:xfrm>
            <a:off x="3421932" y="1060372"/>
            <a:ext cx="5304591" cy="2434376"/>
          </a:xfrm>
          <a:prstGeom prst="rect">
            <a:avLst/>
          </a:prstGeom>
        </p:spPr>
      </p:pic>
      <p:pic>
        <p:nvPicPr>
          <p:cNvPr id="9" name="Picture Placeholder 8" descr="Payroll Register&#10;&#10;Pickup Exhibit 4: Payroll Register A payroll register is shown. The payroll register has five main columns: Employee Name, Earnings: Week Ended December 27, Deductions Withheld, Paid, and Accounts Debited. The Earnings: Week Ended December 31 column is further divided into four columns: Total Hours, Regular, Overtime, and Total. The Deductions Withheld column is further divided into six columns: Social Security Tax, Medicare Tax, Federal Income Tax, Retirement Savings, Misc., and Total. The Paid column is further divided into two columns: Net Pay and Check No. The Accounts Debited column is further divided into two columns: Sales Salaries Expense and Office Salaries Expense. There are numbers for each line on the left and right side of the register. Below the last line of the payroll register is a legend explaining the abbreviation used in the Misc. column: Miscellaneous Deductions: UF—United Fund.&#10;&#10;Line 1 shows the following: Employee Name, Abrams, Julie S.; Total Hours, 40; Regular Earnings, 500.00; Total Earnings, 500.00. The following deductions were withheld: Social Security Tax, 30.00; Medicare Tax, 7.50; Federal Income Tax, 48.35; Retirement Savings, 20.00; Misc., UF 10.00. Total Deductions Withheld, 115.85. The following entries are shown in the Paid column: Net Pay, 384.15; Check No., 6857. The following account was debited: Sales Salaries Expense, 500.00.&#10;&#10;Line 2 shows the following: Employee Name, Elrod, Fred G.; Total Hours, 44; Regular Earnings, 392.00; Overtime Earnings, 58.80; Total Earnings, 450.80. The following deductions were withheld: Social Security Tax, 27.05; Medicare Tax, 6.76; Federal Income Tax, 40.85; Misc., UF 50.00. Total Deductions Withheld, 124.66. The following entries are shown in the Paid column: Net Pay, 326.14; Check No. 6858. The following account was debited: Office Salaries Expense, 450.80.&#10;&#10;Line 3 shows the following: Employee Name, Gomez, Jose C.; Total Hours, 40; Regular Earnings, 840.00; Total Earnings, 840.00. The following deductions were withheld: Social Security Tax, 50.40; Medicare Tax, 12.60; Federal Income Tax, 117.90; Retirement Savings, 25.00; Misc., UF 10.00. Total Deductions Withheld, 215.90. The following entries are shown in the Paid column: Net Pay, 624.10, Check No. 6859. The following account was debited: Sales Salaries Expense, 840.00.&#10;&#10;Line 4 shows the following: Employee Name, McGrath, John T.; Total Hours, 42, Regular Earnings, 1,360.00; Overtime Earnings, 102.00; Total Earnings, 1,462.00. The following deductions were withheld: Social Security Tax, 87.72; Medicare Tax, 21.93; Federal Income Tax, 208.12; Retirement Savings, 20.00; Misc., UF 5.00. Total Deductions Withheld, 342.77. The following entries are shown in the Paid column: Net Pay, 1,119.23; Check No., 6860. The following account is debited: Sales Salaries Expense, 1,462.00. This entire line of the payroll register is highlighted.&#10;&#10;Lines 5–24 are not shown on the payroll register. Instead, below Line 4, a squiggly line extends across the length of the payroll register. Below the line is an area of blank space and then another squiggly line that extends across the length of the payroll register. This symbolizes that information on the payroll register is not shown here.&#10;&#10;Line 25 shows the following: Employee Name, Wilkes, Glenn K.; Total Hours, 40, Regular Earnings, 480.00; Total Earnings, 480.00. The following deductions were withheld: Social Security Tax, 28.80; Medicare Tax, 7.20; Federal Income Tax, 45.35; Retirement Savings, 10.00. Total Deductions Withheld, 91.35. The following entries are shown in the Paid column: Net Pay, 388.65; Check No., 6880. The following account is debited: Sales Salaries Expense, 480.00.&#10;&#10;Line 26 shows the following: Employee Name, Zumpano, Michael W.; Total Hours, 40; Regular Earnings, 600.00; Total Earnings, 600.00. The following deductions were withheld: Social Security Tax, 36.00; Medicare Tax, 9.00; Federal Income Tax, 63.35; Retirement Savings, 5.00; Misc., UF 2.00. Total Deductions Withheld, 115.35. The following entries are shown in the Paid column: Net Pay, 484.65, Check No., 6881. The following account is debited: Office Salaries Expense, 600.00.&#10;&#10;Line 27 shows the following Total for each column: Regular Earnings, 13,328.00; Overtime Earnings, 574.00; Total Earnings, 13,902.00; Social Security Tax, 834.12; Medicare Tax, 208.53; Federal Income Tax, 3,332.00; Retirement Savings, 680.00; Misc., UF 520.00; Total Deductions Withheld, 5,574.65; Net Pay, 8,327.35; Sales Salaries Expense, 11,122.00; Office Salaries Expense, 2,780.00. A double rule appears below each of these numbers.&#10;&#10;The last line of the payroll register is Line 28, which is blank.">
            <a:extLst>
              <a:ext uri="{FF2B5EF4-FFF2-40B4-BE49-F238E27FC236}">
                <a16:creationId xmlns:a16="http://schemas.microsoft.com/office/drawing/2014/main" id="{3894C63D-3760-41F7-8DB8-734F3A9A8251}"/>
              </a:ext>
            </a:extLst>
          </p:cNvPr>
          <p:cNvPicPr>
            <a:picLocks noGrp="1" noChangeAspect="1"/>
          </p:cNvPicPr>
          <p:nvPr>
            <p:ph type="pic" sz="quarter" idx="13"/>
          </p:nvPr>
        </p:nvPicPr>
        <p:blipFill rotWithShape="1">
          <a:blip r:embed="rId3"/>
          <a:srcRect l="-1451" r="-1078"/>
          <a:stretch/>
        </p:blipFill>
        <p:spPr>
          <a:xfrm>
            <a:off x="2229424" y="3542147"/>
            <a:ext cx="7708270" cy="2687452"/>
          </a:xfrm>
          <a:prstGeom prst="rect">
            <a:avLst/>
          </a:prstGeom>
        </p:spPr>
      </p:pic>
    </p:spTree>
    <p:extLst>
      <p:ext uri="{BB962C8B-B14F-4D97-AF65-F5344CB8AC3E}">
        <p14:creationId xmlns:p14="http://schemas.microsoft.com/office/powerpoint/2010/main" val="3717532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321668-0513-48C0-933A-9ACD309BDB8E}"/>
              </a:ext>
            </a:extLst>
          </p:cNvPr>
          <p:cNvSpPr>
            <a:spLocks noGrp="1"/>
          </p:cNvSpPr>
          <p:nvPr>
            <p:ph type="title"/>
          </p:nvPr>
        </p:nvSpPr>
        <p:spPr/>
        <p:txBody>
          <a:bodyPr/>
          <a:lstStyle/>
          <a:p>
            <a:r>
              <a:rPr lang="en-US" dirty="0"/>
              <a:t>Current Liabilities</a:t>
            </a:r>
          </a:p>
        </p:txBody>
      </p:sp>
      <p:sp>
        <p:nvSpPr>
          <p:cNvPr id="6" name="Text Placeholder 5">
            <a:extLst>
              <a:ext uri="{FF2B5EF4-FFF2-40B4-BE49-F238E27FC236}">
                <a16:creationId xmlns:a16="http://schemas.microsoft.com/office/drawing/2014/main" id="{87902B25-A9B2-4793-9342-BE55BE19F073}"/>
              </a:ext>
            </a:extLst>
          </p:cNvPr>
          <p:cNvSpPr>
            <a:spLocks noGrp="1"/>
          </p:cNvSpPr>
          <p:nvPr>
            <p:ph type="body" sz="quarter" idx="17"/>
          </p:nvPr>
        </p:nvSpPr>
        <p:spPr/>
        <p:txBody>
          <a:bodyPr/>
          <a:lstStyle/>
          <a:p>
            <a:r>
              <a:rPr lang="en-US" dirty="0"/>
              <a:t>When a company or a bank advances credit, it is making a loan.</a:t>
            </a:r>
          </a:p>
          <a:p>
            <a:r>
              <a:rPr lang="en-US" dirty="0"/>
              <a:t>The company or bank is called a creditor (or lender).</a:t>
            </a:r>
          </a:p>
          <a:p>
            <a:r>
              <a:rPr lang="en-US" dirty="0"/>
              <a:t>The individuals or companies receiving the loans are called debtors (or borrowers).</a:t>
            </a:r>
          </a:p>
          <a:p>
            <a:r>
              <a:rPr lang="en-US" dirty="0"/>
              <a:t>Debt is recorded as a liability by the debtor.</a:t>
            </a:r>
          </a:p>
          <a:p>
            <a:pPr lvl="1"/>
            <a:r>
              <a:rPr lang="en-US" dirty="0"/>
              <a:t>Long-term liabilities are debts due beyond one year.</a:t>
            </a:r>
          </a:p>
          <a:p>
            <a:pPr lvl="1"/>
            <a:r>
              <a:rPr lang="en-US" dirty="0"/>
              <a:t>Current liabilities are debts that will be paid out of current assets and are due within one year.</a:t>
            </a:r>
          </a:p>
          <a:p>
            <a:endParaRPr lang="en-US" dirty="0"/>
          </a:p>
        </p:txBody>
      </p:sp>
    </p:spTree>
    <p:extLst>
      <p:ext uri="{BB962C8B-B14F-4D97-AF65-F5344CB8AC3E}">
        <p14:creationId xmlns:p14="http://schemas.microsoft.com/office/powerpoint/2010/main" val="1229646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0D8F4D-F127-4077-8FAF-B2F4127ED68F}"/>
              </a:ext>
            </a:extLst>
          </p:cNvPr>
          <p:cNvSpPr>
            <a:spLocks noGrp="1"/>
          </p:cNvSpPr>
          <p:nvPr>
            <p:ph type="title"/>
          </p:nvPr>
        </p:nvSpPr>
        <p:spPr/>
        <p:txBody>
          <a:bodyPr/>
          <a:lstStyle/>
          <a:p>
            <a:r>
              <a:rPr lang="en-US" dirty="0"/>
              <a:t>Recording Employees’ Earnings</a:t>
            </a:r>
          </a:p>
        </p:txBody>
      </p:sp>
      <p:sp>
        <p:nvSpPr>
          <p:cNvPr id="5" name="Text Placeholder 4">
            <a:extLst>
              <a:ext uri="{FF2B5EF4-FFF2-40B4-BE49-F238E27FC236}">
                <a16:creationId xmlns:a16="http://schemas.microsoft.com/office/drawing/2014/main" id="{A04864FD-F2E9-4192-97D2-E73A0DA7F986}"/>
              </a:ext>
            </a:extLst>
          </p:cNvPr>
          <p:cNvSpPr>
            <a:spLocks noGrp="1"/>
          </p:cNvSpPr>
          <p:nvPr>
            <p:ph type="body" sz="quarter" idx="17"/>
          </p:nvPr>
        </p:nvSpPr>
        <p:spPr>
          <a:xfrm>
            <a:off x="743576" y="1638300"/>
            <a:ext cx="10711543" cy="892629"/>
          </a:xfrm>
        </p:spPr>
        <p:txBody>
          <a:bodyPr/>
          <a:lstStyle/>
          <a:p>
            <a:r>
              <a:rPr lang="en-US" dirty="0"/>
              <a:t>The column totals of the payroll register provide the basis for recording the journal entry for payroll. The entry based on the payroll register is as follows:</a:t>
            </a:r>
          </a:p>
          <a:p>
            <a:endParaRPr lang="en-US" dirty="0"/>
          </a:p>
        </p:txBody>
      </p:sp>
      <p:pic>
        <p:nvPicPr>
          <p:cNvPr id="3" name="Picture Placeholder 2" descr="Recording Employees’ Earnings&#10;&#10;A journal entry is shown in a journal form. December 27 is the date indicated. Sales Salaries Expense is debited with 11,122.00 shown in the Debit column. Office Salaries Expense is debited with 2,780.00 shown in the Debit column. Social Security Tax Payable is credited with 834.12 shown in the Credit column. Medicare Tax Payable is credited with 208.53 shown in the Credit column. Employees Federal Income Tax Payable is credited with 3,332.00 shown in the Credit column. Retirement Savings Deductions Payable is credited with 680.00 shown in the Credit column. United Fund Deductions Payable is credited with 520.00 shown in the Credit column. Salaries Payable is credited with 8,327.35 shown in the Credit column. A journal entry explanation is given below the journal entry: Payroll for week ended December 27.">
            <a:extLst>
              <a:ext uri="{FF2B5EF4-FFF2-40B4-BE49-F238E27FC236}">
                <a16:creationId xmlns:a16="http://schemas.microsoft.com/office/drawing/2014/main" id="{D5E042D5-276C-4B38-A0BA-FF70DEE039E7}"/>
              </a:ext>
            </a:extLst>
          </p:cNvPr>
          <p:cNvPicPr>
            <a:picLocks noGrp="1" noChangeAspect="1"/>
          </p:cNvPicPr>
          <p:nvPr>
            <p:ph type="pic" sz="quarter" idx="18"/>
          </p:nvPr>
        </p:nvPicPr>
        <p:blipFill rotWithShape="1">
          <a:blip r:embed="rId2"/>
          <a:srcRect t="-1749" b="-1715"/>
          <a:stretch/>
        </p:blipFill>
        <p:spPr>
          <a:xfrm>
            <a:off x="1493621" y="2459140"/>
            <a:ext cx="8860536" cy="3196456"/>
          </a:xfrm>
          <a:prstGeom prst="rect">
            <a:avLst/>
          </a:prstGeom>
        </p:spPr>
      </p:pic>
    </p:spTree>
    <p:extLst>
      <p:ext uri="{BB962C8B-B14F-4D97-AF65-F5344CB8AC3E}">
        <p14:creationId xmlns:p14="http://schemas.microsoft.com/office/powerpoint/2010/main" val="14732474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44C1-7D5A-431D-A576-ACF2A0E52A69}"/>
              </a:ext>
            </a:extLst>
          </p:cNvPr>
          <p:cNvSpPr>
            <a:spLocks noGrp="1"/>
          </p:cNvSpPr>
          <p:nvPr>
            <p:ph type="title"/>
          </p:nvPr>
        </p:nvSpPr>
        <p:spPr/>
        <p:txBody>
          <a:bodyPr/>
          <a:lstStyle/>
          <a:p>
            <a:r>
              <a:rPr lang="en-US" dirty="0"/>
              <a:t>Example Exercise: Journalize Period Payroll</a:t>
            </a:r>
          </a:p>
        </p:txBody>
      </p:sp>
      <p:sp>
        <p:nvSpPr>
          <p:cNvPr id="4" name="Text Placeholder 3">
            <a:extLst>
              <a:ext uri="{FF2B5EF4-FFF2-40B4-BE49-F238E27FC236}">
                <a16:creationId xmlns:a16="http://schemas.microsoft.com/office/drawing/2014/main" id="{62D8078C-5671-4680-9C17-B1A9A6BC0D81}"/>
              </a:ext>
            </a:extLst>
          </p:cNvPr>
          <p:cNvSpPr>
            <a:spLocks noGrp="1"/>
          </p:cNvSpPr>
          <p:nvPr>
            <p:ph type="body" sz="quarter" idx="17"/>
          </p:nvPr>
        </p:nvSpPr>
        <p:spPr/>
        <p:txBody>
          <a:bodyPr/>
          <a:lstStyle/>
          <a:p>
            <a:r>
              <a:rPr lang="en-US" dirty="0"/>
              <a:t>The payroll register of Chen Engineering Services indicates $900 of social security withheld and $225 of Medicare tax withheld on total salaries of $15,000 for the period. Federal withholding for the period totaled $2,925. </a:t>
            </a:r>
          </a:p>
          <a:p>
            <a:pPr lvl="1"/>
            <a:r>
              <a:rPr lang="en-US" dirty="0"/>
              <a:t>Provide the journal entry for the period’s payroll.</a:t>
            </a:r>
          </a:p>
          <a:p>
            <a:endParaRPr lang="en-US" dirty="0"/>
          </a:p>
        </p:txBody>
      </p:sp>
      <p:pic>
        <p:nvPicPr>
          <p:cNvPr id="5" name="Picture Placeholder 4" descr="A journal entry is shown. Salaries Expense is debited—with 15,000 shown in the Debit column. Social Security Tax Payable is credited—with 900 shown in the Credit column. Medicare Tax Payable is credited—with 225 shown in the Credit column. Employees Federal Income Tax Payable is credited—with 2,925 shown in the Credit column. Salaries Payable is credited—with 10,950 shown in the Credit column. ">
            <a:extLst>
              <a:ext uri="{FF2B5EF4-FFF2-40B4-BE49-F238E27FC236}">
                <a16:creationId xmlns:a16="http://schemas.microsoft.com/office/drawing/2014/main" id="{E3996010-5F0B-432B-8CE5-5A5F59C622C5}"/>
              </a:ext>
            </a:extLst>
          </p:cNvPr>
          <p:cNvPicPr>
            <a:picLocks noGrp="1" noChangeAspect="1"/>
          </p:cNvPicPr>
          <p:nvPr>
            <p:ph type="pic" sz="quarter" idx="18"/>
          </p:nvPr>
        </p:nvPicPr>
        <p:blipFill rotWithShape="1">
          <a:blip r:embed="rId2"/>
          <a:srcRect t="-840" r="3245" b="-1897"/>
          <a:stretch/>
        </p:blipFill>
        <p:spPr>
          <a:xfrm>
            <a:off x="1084170" y="3429000"/>
            <a:ext cx="10370949" cy="1448420"/>
          </a:xfrm>
          <a:prstGeom prst="rect">
            <a:avLst/>
          </a:prstGeom>
        </p:spPr>
      </p:pic>
    </p:spTree>
    <p:extLst>
      <p:ext uri="{BB962C8B-B14F-4D97-AF65-F5344CB8AC3E}">
        <p14:creationId xmlns:p14="http://schemas.microsoft.com/office/powerpoint/2010/main" val="1104976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2A166-774F-4BB9-94F9-51524C48C711}"/>
              </a:ext>
            </a:extLst>
          </p:cNvPr>
          <p:cNvSpPr>
            <a:spLocks noGrp="1"/>
          </p:cNvSpPr>
          <p:nvPr>
            <p:ph type="title"/>
          </p:nvPr>
        </p:nvSpPr>
        <p:spPr/>
        <p:txBody>
          <a:bodyPr/>
          <a:lstStyle/>
          <a:p>
            <a:r>
              <a:rPr lang="en-US" dirty="0"/>
              <a:t>Recording and Paying Payroll Taxes </a:t>
            </a:r>
            <a:r>
              <a:rPr lang="en-US" sz="2000" dirty="0"/>
              <a:t>(1 of 4)</a:t>
            </a:r>
          </a:p>
        </p:txBody>
      </p:sp>
      <p:sp>
        <p:nvSpPr>
          <p:cNvPr id="3" name="Text Placeholder 2">
            <a:extLst>
              <a:ext uri="{FF2B5EF4-FFF2-40B4-BE49-F238E27FC236}">
                <a16:creationId xmlns:a16="http://schemas.microsoft.com/office/drawing/2014/main" id="{2D9BE5C7-CEAF-48FA-81D5-AB5F52E8AB81}"/>
              </a:ext>
            </a:extLst>
          </p:cNvPr>
          <p:cNvSpPr>
            <a:spLocks noGrp="1"/>
          </p:cNvSpPr>
          <p:nvPr>
            <p:ph type="body" sz="quarter" idx="17"/>
          </p:nvPr>
        </p:nvSpPr>
        <p:spPr/>
        <p:txBody>
          <a:bodyPr/>
          <a:lstStyle/>
          <a:p>
            <a:r>
              <a:rPr lang="en-US" dirty="0"/>
              <a:t>Payroll taxes are recorded as liabilities when the payroll is paid to employees.</a:t>
            </a:r>
          </a:p>
          <a:p>
            <a:r>
              <a:rPr lang="en-US" dirty="0"/>
              <a:t>In addition, employers compute and report payroll taxes on a calendar-year basis, which may differ from the company’s fiscal year.</a:t>
            </a:r>
          </a:p>
          <a:p>
            <a:endParaRPr lang="en-US" dirty="0"/>
          </a:p>
        </p:txBody>
      </p:sp>
    </p:spTree>
    <p:extLst>
      <p:ext uri="{BB962C8B-B14F-4D97-AF65-F5344CB8AC3E}">
        <p14:creationId xmlns:p14="http://schemas.microsoft.com/office/powerpoint/2010/main" val="421085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2653-2D02-4B1B-87F6-FEE450C70E23}"/>
              </a:ext>
            </a:extLst>
          </p:cNvPr>
          <p:cNvSpPr>
            <a:spLocks noGrp="1"/>
          </p:cNvSpPr>
          <p:nvPr>
            <p:ph type="title"/>
          </p:nvPr>
        </p:nvSpPr>
        <p:spPr/>
        <p:txBody>
          <a:bodyPr/>
          <a:lstStyle/>
          <a:p>
            <a:r>
              <a:rPr lang="en-US" dirty="0"/>
              <a:t>Recording and Paying Payroll Taxes </a:t>
            </a:r>
            <a:r>
              <a:rPr lang="en-US" sz="2000" dirty="0"/>
              <a:t>(2 of 4)</a:t>
            </a:r>
            <a:endParaRPr lang="en-US" dirty="0"/>
          </a:p>
        </p:txBody>
      </p:sp>
      <p:sp>
        <p:nvSpPr>
          <p:cNvPr id="4" name="Text Placeholder 3">
            <a:extLst>
              <a:ext uri="{FF2B5EF4-FFF2-40B4-BE49-F238E27FC236}">
                <a16:creationId xmlns:a16="http://schemas.microsoft.com/office/drawing/2014/main" id="{910E3A5A-A76D-4CF7-8970-523C7CF967A5}"/>
              </a:ext>
            </a:extLst>
          </p:cNvPr>
          <p:cNvSpPr>
            <a:spLocks noGrp="1"/>
          </p:cNvSpPr>
          <p:nvPr>
            <p:ph type="body" sz="quarter" idx="17"/>
          </p:nvPr>
        </p:nvSpPr>
        <p:spPr/>
        <p:txBody>
          <a:bodyPr/>
          <a:lstStyle/>
          <a:p>
            <a:r>
              <a:rPr lang="en-US" dirty="0"/>
              <a:t>On December 27, McDermott Supply has the following payroll data:</a:t>
            </a:r>
          </a:p>
          <a:p>
            <a:endParaRPr lang="en-US" dirty="0"/>
          </a:p>
        </p:txBody>
      </p:sp>
      <p:pic>
        <p:nvPicPr>
          <p:cNvPr id="5" name="Picture Placeholder 4" descr="Recording and Paying Payroll Taxes &#10;&#10;A table showing payroll data for McDermott Supply on December 27 is shown.&#10;&#10;The first part of the table shows the computation for wages owed to employees on December 27. The table shows the following: Sales salaries, $11,122; Office salaries, 2,780. A single rule appears below 2,780. Wages owed employees on December 27 is $13,902. A double rule appears below $13,902.&#10;&#10;Below the computation for the wages owed to employees on December 27, the following wages subject to payroll taxes and their amounts are listed: Social security tax (6%), $13,902; Medicare tax (1.5%), 13,902; State (5.4%) and federal (0.6%) unemployment compensation tax, 2,710.">
            <a:extLst>
              <a:ext uri="{FF2B5EF4-FFF2-40B4-BE49-F238E27FC236}">
                <a16:creationId xmlns:a16="http://schemas.microsoft.com/office/drawing/2014/main" id="{ECCC061B-ACA5-43FC-AB87-E209518B6554}"/>
              </a:ext>
            </a:extLst>
          </p:cNvPr>
          <p:cNvPicPr>
            <a:picLocks noGrp="1" noChangeAspect="1"/>
          </p:cNvPicPr>
          <p:nvPr>
            <p:ph type="pic" sz="quarter" idx="18"/>
          </p:nvPr>
        </p:nvPicPr>
        <p:blipFill rotWithShape="1">
          <a:blip r:embed="rId2"/>
          <a:srcRect l="809" r="1058"/>
          <a:stretch/>
        </p:blipFill>
        <p:spPr>
          <a:xfrm>
            <a:off x="1875488" y="2165156"/>
            <a:ext cx="8415195" cy="2908668"/>
          </a:xfrm>
          <a:prstGeom prst="rect">
            <a:avLst/>
          </a:prstGeom>
        </p:spPr>
      </p:pic>
    </p:spTree>
    <p:extLst>
      <p:ext uri="{BB962C8B-B14F-4D97-AF65-F5344CB8AC3E}">
        <p14:creationId xmlns:p14="http://schemas.microsoft.com/office/powerpoint/2010/main" val="3698043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A5705-F0FE-4076-BAD4-41FE10852EA3}"/>
              </a:ext>
            </a:extLst>
          </p:cNvPr>
          <p:cNvSpPr>
            <a:spLocks noGrp="1"/>
          </p:cNvSpPr>
          <p:nvPr>
            <p:ph type="title"/>
          </p:nvPr>
        </p:nvSpPr>
        <p:spPr/>
        <p:txBody>
          <a:bodyPr/>
          <a:lstStyle/>
          <a:p>
            <a:r>
              <a:rPr lang="en-US" dirty="0"/>
              <a:t>Recording and Paying Payroll Taxes </a:t>
            </a:r>
            <a:r>
              <a:rPr lang="en-US" sz="2000" dirty="0"/>
              <a:t>(3 of 4)</a:t>
            </a:r>
            <a:endParaRPr lang="en-US" dirty="0"/>
          </a:p>
        </p:txBody>
      </p:sp>
      <p:sp>
        <p:nvSpPr>
          <p:cNvPr id="4" name="Text Placeholder 3">
            <a:extLst>
              <a:ext uri="{FF2B5EF4-FFF2-40B4-BE49-F238E27FC236}">
                <a16:creationId xmlns:a16="http://schemas.microsoft.com/office/drawing/2014/main" id="{B96058CE-94E9-4244-B98E-A924917FAC8C}"/>
              </a:ext>
            </a:extLst>
          </p:cNvPr>
          <p:cNvSpPr>
            <a:spLocks noGrp="1"/>
          </p:cNvSpPr>
          <p:nvPr>
            <p:ph type="body" sz="quarter" idx="17"/>
          </p:nvPr>
        </p:nvSpPr>
        <p:spPr>
          <a:xfrm>
            <a:off x="743576" y="1638299"/>
            <a:ext cx="10711543" cy="2607129"/>
          </a:xfrm>
        </p:spPr>
        <p:txBody>
          <a:bodyPr>
            <a:normAutofit/>
          </a:bodyPr>
          <a:lstStyle/>
          <a:p>
            <a:pPr marL="288925" indent="-288925"/>
            <a:r>
              <a:rPr lang="en-US" dirty="0"/>
              <a:t>Employers must match the employees’ social security and Medicare tax contributions. </a:t>
            </a:r>
          </a:p>
          <a:p>
            <a:pPr marL="288925" indent="-288925"/>
            <a:r>
              <a:rPr lang="en-US" dirty="0"/>
              <a:t>In addition, the employer must pay state unemployment compensation tax (SUTA) of 5.4% and federal unemployment compensation tax (FUTA) of 0.6%. </a:t>
            </a:r>
          </a:p>
          <a:p>
            <a:pPr marL="288925" indent="-288925"/>
            <a:r>
              <a:rPr lang="en-US" dirty="0"/>
              <a:t>When payroll is paid on December 27, these payroll taxes are computed as follows:</a:t>
            </a:r>
          </a:p>
          <a:p>
            <a:endParaRPr lang="en-US" dirty="0"/>
          </a:p>
        </p:txBody>
      </p:sp>
      <p:pic>
        <p:nvPicPr>
          <p:cNvPr id="9" name="Picture Placeholder 8" descr="Recording and Paying Payroll Taxes (3 of 4)&#10;&#10;A table showing the computation for McDermott Supply’s payroll taxes is shown. The table shows the following: Social security tax is $834.12. The following computation appears to the right of the amount: ($13,902 times 6%, and from Social Security Tax column of Exhibit 4). Medicare tax is 208.53. The following computation appears to the right of the amount: ($13,902 times 1.5%, and from Medicare Tax column of Exhibit 4). SUTA is 146.34. The following computation appears to the right of the amount: ($2,710 times 5.4%). FUTA is 16.26. The following computation appears to the right of the amount: ($2,710 times 0.6%). A single rule appears below the FUTA amount of 16.26. Total payroll taxes are $1,205.25. A double rule appears below $1,205.25.">
            <a:extLst>
              <a:ext uri="{FF2B5EF4-FFF2-40B4-BE49-F238E27FC236}">
                <a16:creationId xmlns:a16="http://schemas.microsoft.com/office/drawing/2014/main" id="{40A16B30-9EA9-4006-90DF-4374DD8D4498}"/>
              </a:ext>
            </a:extLst>
          </p:cNvPr>
          <p:cNvPicPr>
            <a:picLocks noGrp="1" noChangeAspect="1"/>
          </p:cNvPicPr>
          <p:nvPr>
            <p:ph type="pic" sz="quarter" idx="18"/>
          </p:nvPr>
        </p:nvPicPr>
        <p:blipFill rotWithShape="1">
          <a:blip r:embed="rId2"/>
          <a:srcRect t="93" b="-1131"/>
          <a:stretch/>
        </p:blipFill>
        <p:spPr>
          <a:xfrm>
            <a:off x="1438040" y="4334646"/>
            <a:ext cx="9364141" cy="1584135"/>
          </a:xfrm>
          <a:prstGeom prst="rect">
            <a:avLst/>
          </a:prstGeom>
        </p:spPr>
      </p:pic>
    </p:spTree>
    <p:extLst>
      <p:ext uri="{BB962C8B-B14F-4D97-AF65-F5344CB8AC3E}">
        <p14:creationId xmlns:p14="http://schemas.microsoft.com/office/powerpoint/2010/main" val="2436389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9F385-B771-4152-A0AA-97DC8BB159D0}"/>
              </a:ext>
            </a:extLst>
          </p:cNvPr>
          <p:cNvSpPr>
            <a:spLocks noGrp="1"/>
          </p:cNvSpPr>
          <p:nvPr>
            <p:ph type="title"/>
          </p:nvPr>
        </p:nvSpPr>
        <p:spPr/>
        <p:txBody>
          <a:bodyPr/>
          <a:lstStyle/>
          <a:p>
            <a:r>
              <a:rPr lang="en-US" dirty="0"/>
              <a:t>Recording and Paying Payroll Taxes </a:t>
            </a:r>
            <a:r>
              <a:rPr lang="en-US" sz="2000" dirty="0"/>
              <a:t>(4 of 4)</a:t>
            </a:r>
            <a:endParaRPr lang="en-US" dirty="0"/>
          </a:p>
        </p:txBody>
      </p:sp>
      <p:sp>
        <p:nvSpPr>
          <p:cNvPr id="4" name="Text Placeholder 3">
            <a:extLst>
              <a:ext uri="{FF2B5EF4-FFF2-40B4-BE49-F238E27FC236}">
                <a16:creationId xmlns:a16="http://schemas.microsoft.com/office/drawing/2014/main" id="{4B255162-8CFE-4024-9E13-A95E29227169}"/>
              </a:ext>
            </a:extLst>
          </p:cNvPr>
          <p:cNvSpPr>
            <a:spLocks noGrp="1"/>
          </p:cNvSpPr>
          <p:nvPr>
            <p:ph type="body" sz="quarter" idx="17"/>
          </p:nvPr>
        </p:nvSpPr>
        <p:spPr>
          <a:xfrm>
            <a:off x="743576" y="1638300"/>
            <a:ext cx="10711543" cy="794657"/>
          </a:xfrm>
        </p:spPr>
        <p:txBody>
          <a:bodyPr/>
          <a:lstStyle/>
          <a:p>
            <a:r>
              <a:rPr lang="en-US" dirty="0"/>
              <a:t>The entry to journalize the payroll tax expense for McDermott Supply is as follows:</a:t>
            </a:r>
          </a:p>
          <a:p>
            <a:endParaRPr lang="en-US" dirty="0"/>
          </a:p>
        </p:txBody>
      </p:sp>
      <p:pic>
        <p:nvPicPr>
          <p:cNvPr id="5" name="Picture Placeholder 4" descr="Recording and Paying Payroll Taxes &#10;&#10;A journal entry is shown in a journal form. December 27 is the date indicated. Payroll Tax Expense is debited with 1,205.25 shown in the Debit column. Social Security Tax Payable is credited with 834.12 shown in the Credit column. Medicare Tax Payable is credited with 208.53 shown in the Credit column. State Unemployment Tax Payable is credited with 146.34 shown in the Credit column. Federal Unemployment Tax Payable is credited with 16.26 shown in the Credit column. A journal entry explanation is given below the journal entry: Payroll taxes for week ended December 27.">
            <a:extLst>
              <a:ext uri="{FF2B5EF4-FFF2-40B4-BE49-F238E27FC236}">
                <a16:creationId xmlns:a16="http://schemas.microsoft.com/office/drawing/2014/main" id="{62838DFE-C380-4D09-926D-E009CCD0B610}"/>
              </a:ext>
            </a:extLst>
          </p:cNvPr>
          <p:cNvPicPr>
            <a:picLocks noGrp="1" noChangeAspect="1"/>
          </p:cNvPicPr>
          <p:nvPr>
            <p:ph type="pic" sz="quarter" idx="18"/>
          </p:nvPr>
        </p:nvPicPr>
        <p:blipFill rotWithShape="1">
          <a:blip r:embed="rId2"/>
          <a:srcRect t="-1215" b="-269"/>
          <a:stretch/>
        </p:blipFill>
        <p:spPr>
          <a:xfrm>
            <a:off x="1527262" y="2475886"/>
            <a:ext cx="8858513" cy="2177448"/>
          </a:xfrm>
          <a:prstGeom prst="rect">
            <a:avLst/>
          </a:prstGeom>
        </p:spPr>
      </p:pic>
    </p:spTree>
    <p:extLst>
      <p:ext uri="{BB962C8B-B14F-4D97-AF65-F5344CB8AC3E}">
        <p14:creationId xmlns:p14="http://schemas.microsoft.com/office/powerpoint/2010/main" val="2501875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B03FF3-ED7E-48DD-A78E-01A1D8C40AF7}"/>
              </a:ext>
            </a:extLst>
          </p:cNvPr>
          <p:cNvSpPr>
            <a:spLocks noGrp="1"/>
          </p:cNvSpPr>
          <p:nvPr>
            <p:ph type="title"/>
          </p:nvPr>
        </p:nvSpPr>
        <p:spPr/>
        <p:txBody>
          <a:bodyPr/>
          <a:lstStyle/>
          <a:p>
            <a:r>
              <a:rPr lang="en-US" dirty="0"/>
              <a:t>Example Exercise: Journalize Payroll Tax</a:t>
            </a:r>
          </a:p>
        </p:txBody>
      </p:sp>
      <p:sp>
        <p:nvSpPr>
          <p:cNvPr id="5" name="Text Placeholder 4">
            <a:extLst>
              <a:ext uri="{FF2B5EF4-FFF2-40B4-BE49-F238E27FC236}">
                <a16:creationId xmlns:a16="http://schemas.microsoft.com/office/drawing/2014/main" id="{429E6DB1-E2B9-4F79-A35C-BED98621F90F}"/>
              </a:ext>
            </a:extLst>
          </p:cNvPr>
          <p:cNvSpPr>
            <a:spLocks noGrp="1"/>
          </p:cNvSpPr>
          <p:nvPr>
            <p:ph type="body" sz="quarter" idx="17"/>
          </p:nvPr>
        </p:nvSpPr>
        <p:spPr>
          <a:xfrm>
            <a:off x="743576" y="1638300"/>
            <a:ext cx="10711543" cy="2399362"/>
          </a:xfrm>
        </p:spPr>
        <p:txBody>
          <a:bodyPr>
            <a:normAutofit/>
          </a:bodyPr>
          <a:lstStyle/>
          <a:p>
            <a:r>
              <a:rPr lang="en-US" dirty="0"/>
              <a:t>The payroll register of Chen Engineering Services indicates $900 of social security withheld and $225 of Medicare tax withheld on total salaries of $15,000 for the period. Earnings of $5,250 are subject to state and federal unemployment compensation taxes at the federal rate of 0.6% and the state rate of 5.4%. </a:t>
            </a:r>
          </a:p>
          <a:p>
            <a:pPr lvl="1"/>
            <a:r>
              <a:rPr lang="en-US" dirty="0"/>
              <a:t>Provide the journal entry to record the payroll tax expense for the period.</a:t>
            </a:r>
          </a:p>
          <a:p>
            <a:endParaRPr lang="en-US" dirty="0"/>
          </a:p>
        </p:txBody>
      </p:sp>
      <p:pic>
        <p:nvPicPr>
          <p:cNvPr id="3" name="Picture Placeholder 2" descr="A journal entry is shown. Payroll Tax Expense is debited—with 1,440.00 shown in the Debit column. Social Security Tax Payable is credited—with 900.00 shown in the Credit column. Medicare Tax Payable is credited—with 225.00 shown in the Credit column. State Unemployment Tax Payable is credited—with 283.50 shown in the Credit column. Federal Unemployment Tax Payable is credited—with 31.50 shown in the Credit column. An asterisk appears to the right of the State Unemployment Tax Payable amount of 283.50. A footnote below the journal entry shows the following computation: $5,250 × 5.4%. Two asterisks appear to the right of the Federal Unemployment Tax Payable amount of 31.50. A footnote below the journal entry shows the following computation: $5,250 × 0.6%.">
            <a:extLst>
              <a:ext uri="{FF2B5EF4-FFF2-40B4-BE49-F238E27FC236}">
                <a16:creationId xmlns:a16="http://schemas.microsoft.com/office/drawing/2014/main" id="{7C80A7B1-75F2-41FD-802B-3F2192D56763}"/>
              </a:ext>
            </a:extLst>
          </p:cNvPr>
          <p:cNvPicPr>
            <a:picLocks noGrp="1" noChangeAspect="1"/>
          </p:cNvPicPr>
          <p:nvPr>
            <p:ph type="pic" sz="quarter" idx="18"/>
          </p:nvPr>
        </p:nvPicPr>
        <p:blipFill rotWithShape="1">
          <a:blip r:embed="rId2"/>
          <a:srcRect t="-1339" b="-1339"/>
          <a:stretch/>
        </p:blipFill>
        <p:spPr>
          <a:xfrm>
            <a:off x="1223818" y="3855919"/>
            <a:ext cx="9744364" cy="1952625"/>
          </a:xfrm>
          <a:prstGeom prst="rect">
            <a:avLst/>
          </a:prstGeom>
        </p:spPr>
      </p:pic>
    </p:spTree>
    <p:extLst>
      <p:ext uri="{BB962C8B-B14F-4D97-AF65-F5344CB8AC3E}">
        <p14:creationId xmlns:p14="http://schemas.microsoft.com/office/powerpoint/2010/main" val="1773503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85BC-8645-49DE-82A1-D60141CBCD1F}"/>
              </a:ext>
            </a:extLst>
          </p:cNvPr>
          <p:cNvSpPr>
            <a:spLocks noGrp="1"/>
          </p:cNvSpPr>
          <p:nvPr>
            <p:ph type="title"/>
          </p:nvPr>
        </p:nvSpPr>
        <p:spPr/>
        <p:txBody>
          <a:bodyPr/>
          <a:lstStyle/>
          <a:p>
            <a:r>
              <a:rPr lang="en-US" dirty="0"/>
              <a:t>Employee’s Earnings Record </a:t>
            </a:r>
            <a:r>
              <a:rPr lang="en-US" sz="2000" dirty="0"/>
              <a:t>(1 of 2)</a:t>
            </a:r>
          </a:p>
        </p:txBody>
      </p:sp>
      <p:sp>
        <p:nvSpPr>
          <p:cNvPr id="3" name="Text Placeholder 2">
            <a:extLst>
              <a:ext uri="{FF2B5EF4-FFF2-40B4-BE49-F238E27FC236}">
                <a16:creationId xmlns:a16="http://schemas.microsoft.com/office/drawing/2014/main" id="{3EF3EE8B-ACB7-4EC1-AEB9-FF24BE4810B0}"/>
              </a:ext>
            </a:extLst>
          </p:cNvPr>
          <p:cNvSpPr>
            <a:spLocks noGrp="1"/>
          </p:cNvSpPr>
          <p:nvPr>
            <p:ph type="body" sz="quarter" idx="17"/>
          </p:nvPr>
        </p:nvSpPr>
        <p:spPr/>
        <p:txBody>
          <a:bodyPr/>
          <a:lstStyle/>
          <a:p>
            <a:r>
              <a:rPr lang="en-US" dirty="0"/>
              <a:t>Each employee’s earnings to date must be determined at the end of each payroll period. This total is necessary for computing the employee’s social security tax withholding and the employer’s payroll taxes.</a:t>
            </a:r>
          </a:p>
          <a:p>
            <a:r>
              <a:rPr lang="en-US" dirty="0"/>
              <a:t>Thus, detailed payroll records must be kept for each employee. This record is called an </a:t>
            </a:r>
            <a:r>
              <a:rPr lang="en-US" b="1" dirty="0"/>
              <a:t>employee’s earnings record</a:t>
            </a:r>
            <a:r>
              <a:rPr lang="en-US" dirty="0"/>
              <a:t>. </a:t>
            </a:r>
          </a:p>
          <a:p>
            <a:endParaRPr lang="en-US" dirty="0"/>
          </a:p>
        </p:txBody>
      </p:sp>
    </p:spTree>
    <p:extLst>
      <p:ext uri="{BB962C8B-B14F-4D97-AF65-F5344CB8AC3E}">
        <p14:creationId xmlns:p14="http://schemas.microsoft.com/office/powerpoint/2010/main" val="29314581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7C9E01-F064-4196-B4EC-B65D08246740}"/>
              </a:ext>
            </a:extLst>
          </p:cNvPr>
          <p:cNvSpPr>
            <a:spLocks noGrp="1"/>
          </p:cNvSpPr>
          <p:nvPr>
            <p:ph type="title"/>
          </p:nvPr>
        </p:nvSpPr>
        <p:spPr/>
        <p:txBody>
          <a:bodyPr/>
          <a:lstStyle/>
          <a:p>
            <a:r>
              <a:rPr lang="en-US" dirty="0"/>
              <a:t>Employee’s Earnings Record </a:t>
            </a:r>
            <a:r>
              <a:rPr lang="en-US" sz="2000" dirty="0"/>
              <a:t>(2 of 2) </a:t>
            </a:r>
          </a:p>
        </p:txBody>
      </p:sp>
      <p:pic>
        <p:nvPicPr>
          <p:cNvPr id="9" name="Picture Placeholder 10" descr="Employee’s Earnings Record (2 of 2)&#10;&#10;A portion of an employee’s earnings record is shown. &#10;&#10;The top half of the earnings record contains information on the employee. All of the information in this section of the earnings record is in bold type. In the top-left corner of the earnings record, the following employee name and address is given on three lines: John T. McGrath, 1830 4th St., Clinton, IA 52732-6142. To the right of the employee’s name and address, in the middle of the earnings record, the preprinted word PHONE: is shown in uppercase letters, with McGrath’s phone number, 555-3148, displayed in a field after the preprinted words. To the right of the phone number, the preprinted words SOC. SEC. NO.: are shown in uppercase letters, with McGrath’s social security number, 381-48-9120, displayed in a field after the preprinted words. In the top-right corner of the earnings record, the preprinted words EMPLOYEE NO.: are shown in uppercase letters, with the number 814 displayed in a field after the preprinted words. &#10;&#10;On the next line, below the employee’s name and address, the word SINGLE is shown in uppercase letters. To the right of this, the preprinted words NUMBER OF WITHHOLDING ALLOWANCES: are shown in uppercase letters on three lines, with the number 1 displayed in a field after the word ALLOWANCES. To the right of this, the preprinted words PAY RATE: are shown in uppercase letters on two lines, with $1,360.00 Per Week displayed in a field after the word RATE. To the right of this, the preprinted words DATE OF BIRTH: are shown in uppercase letters, with the date February 15, 1 9 9 2 displayed in a field after the preprinted words. Below this, the preprinted words DATE EMPLOYMENT TERMINATED: are shown in uppercase letters. The field next to this is blank.&#10;&#10;On the next line, the preprinted word OCCUPATION: is shown in uppercase letters, with the word Salesperson displayed in a field after the preprinted words. To the right of this, the preprinted words EQUIVALENT HOURLY RATE: are shown in uppercase letters, with the amount $34 displayed in a field after the preprinted words.&#10;&#10;Below the section of employee information is a table of data regarding the employee’s earnings. The table has four main columns: Period Ending, Earnings, Deductions, and Paid. The Earnings column is further divided into five columns: Total Hours, Regular Earnings, Overtime Earnings, Total Earnings, and Total. The Deductions column is further divided into six columns: Social Security Tax, Medicare Tax, Federal Income Tax, Retirement Savings, Other, and Total. The Paid column is further divided into two columns: Net Amount and Check No. There are numbers for each line on the left and right sides of the table.&#10;&#10;The earnings record starts with Line 42; Lines 1–41 are not shown on the earnings record. Instead, above Line 42, a squiggly line extends across the length of the payroll register. Below the line is an area of blank space and then another squiggly line that extends across the length of the payroll register. This symbolizes that information on the payroll register is not shown here.&#10;&#10;Line 42 shows the following: Period Ending, SEPT. 27; Total Hours, 53; Regular Earnings, 1,360.00; Overtime Earnings, 663.00; Total Earnings, 2,023.00; Total, 75,565.00. The following deductions were withheld: Social Security Tax, 121.38; Medicare Tax, 30.35; Federal Income Tax, 336.54; Retirement Savings, 20.00. Total Deductions Withheld, 508.27. The following entries are shown in the Paid column: Net Amount, 1,514.73; Check No., 6175. &#10;&#10;Line 43 shows the following: Period Ending, THIRD QUARTER; Regular Earnings, 17,680.00; Overtime Earnings, 7,605.00; Total Earnings, 25,285.00. The following deductions were withheld: Social Security Tax, 1,517.10; Medicare Tax, 379.28; Federal Income Tax, 5,391.71; Retirement Savings, 260.00; Other, UF 40.00. Total Deductions Withheld, 7,588.09. The following entry is shown in the Paid column: Net Amount, 17,696.91. &#10;&#10;Line 44 shows the following: Period Ending, OCT. 4; Total Hours, 51; Regular Earnings, 1,360.00; Overtime Earnings, 561.00; Total Earnings, 1,921.00; Total, 77,486.00. The following deductions were withheld: Social Security Tax, 115.26; Medicare Tax, 28.82; Federal Income Tax, 312.06; Retirement Savings, 20.00. Total Deductions Withheld, 476.14. The following entries are shown in the Paid column: Net Amount, 1,444.86; Check No., 6225. &#10;&#10;Lines 45–49 are not shown on the earnings records. Instead, below Line 44, a squiggly line extends across the length of the payroll register. Below the line is an area of blank space and then another squiggly line that extends across the length of the payroll register. This symbolizes that information on the payroll register is not shown here.&#10;&#10;Line 50 shows the following: Period Ending, NOV. 15; Total Hours, 50; Regular Earnings, 1,360.00; Overtime Earnings, 510.00; Total Earnings, 1,870.00; Total, 89,382.00. The following deductions were withheld: Social Security Tax, 112.20; Medicare Tax, 28.05; Federal Income Tax, 299.82; Retirement Savings, 20.00. Total Deductions Withheld, 460.07. The following entries are shown in the Paid column: Net Amount, 1,409.93; Check No., 6530. &#10;&#10;Line 51 shows the following: Period Ending, NOV. 22; Total Hours, 53; Regular Earnings, 1,360.00; Overtime Earnings, 663.00; Total Earnings, 2,023.00; Total, 91,405.00. The following deductions were withheld: Social Security Tax, 121.38; Medicare Tax, 30.35; Federal Income Tax, 336.54; Retirement Savings, 20.00. Total Deductions Withheld, 508.27. The following entries are shown in the Paid column: Net Amount, 1,514.73; Check No., 6582. &#10;&#10;Line 52 shows the following: Period Ending, NOV. 29; Total Hours, 47; Regular Earnings, 1,360.00; Overtime Earnings, 357.00; Total Earnings, 1,717.00; Total, 93,122.00. The following deductions were withheld: Social Security Tax, 103.02; Medicare Tax, 25.76; Federal Income Tax, 264.22; Retirement Savings, 20.00. Total Deductions Withheld, 413.00. The following entries are shown in the Paid column: Net Amount, 1,304.00; Check No., 6640. &#10;&#10;Line 53 shows the following: Period Ending, DEC. 6; Total Hours, 53; Regular Earnings, 1,360.00; Overtime Earnings, 663.00; Total Earnings, 2,023.00; Total, 95,145.00. The following deductions were withheld: Social Security Tax, 121.38; Medicare Tax, 30.35; Federal Income Tax, 336.54; Retirement Savings, 20.00; Other, UF 5.00. Total Deductions Withheld, 513.27. The following entries are shown in the Paid column: Net Amount, 1,509.73; Check No., 6688. &#10;&#10;Line 54 shows the following: Period Ending, DEC. 13; Total Hours, 52; Regular Earnings, 1,360.00; Overtime Earnings, 612.00; Total Earnings, 1,972.00; Total, 97,117.00. The following deductions were withheld: Social Security Tax, 118.32; Medicare Tax, 29.58; Federal Income Tax, 324.30; Retirement Savings, 20.00. Total Deductions Withheld, 492.20. The following entries are shown in the Paid column: Net Amount, 1,479.80; Check No., 6743. &#10;&#10;Line 55 shows the following: Period Ending, DEC. 20; Total Hours, 51; Regular Earnings, 1,360.00; Overtime Earnings, 561.00; Total Earnings, 1,921.00; Total, 99,038.00. The following deductions were withheld: Social Security Tax, 115.26; Medicare Tax, 28.82; Federal Income Tax, 312.06; Retirement Savings, 20.00. Total Deductions Withheld, 476.14. The following entries are shown in the Paid column: Net Amount, 1,444.86; Check No., 6801. &#10;&#10;Line 56 shows the following: Period Ending, DEC. 27; Total Hours, 42; Regular Earnings, 1,360.00; Overtime Earnings, 102.00; Total Earnings, 1,462.00; Total, 100,500.00. The following deductions were withheld: Social Security Tax, 87.72; Medicare Tax, 21.93; Federal Income Tax, 208.12; Retirement Savings, 20.00; Other UF 5.00. Total Deductions Withheld, 342.77. The following entries are shown in the Paid column: Net Amount, 1,119.23; Check No., 6860. The Period Ending and Earnings columns are shaded on this row.&#10;&#10;Line 57 shows the following: Period Ending, FOURTH QUARTER; Regular Earnings, 17,680.00; Overtime Earnings, 7,255.00; Total Earnings, 24,935.00. The following deductions were withheld: Social Security Tax, 1,506.90; Medicare Tax, 376.73; Federal Income Tax, 5,293.71; Retirement Savings, 260.00; Other, UF 15.00. Total Deductions Withheld, 7,452.34. The following entry is shown in the Paid column: Net Amount, 17,482.66. &#10;&#10;Line 58 shows the following: Period Ending, YEARLY TOTAL; Regular Earnings, 70,720.00; Overtime Earnings, 29,780.00; Total Earnings, 100,500.00. The following deductions were withheld: Social Security Tax, 6,030.00; Medicare Tax, 1,507.50; Federal Income Tax, 21,387.65; Retirement Savings, 1,040.00; Other, UF 100.00. Total Deductions Withheld, 30,065.15. The following entry is shown in the Paid column: Net Amount, 70,434.85.">
            <a:extLst>
              <a:ext uri="{FF2B5EF4-FFF2-40B4-BE49-F238E27FC236}">
                <a16:creationId xmlns:a16="http://schemas.microsoft.com/office/drawing/2014/main" id="{D5AC7C58-377C-4FEE-83A7-6BFD31285F7D}"/>
              </a:ext>
            </a:extLst>
          </p:cNvPr>
          <p:cNvPicPr>
            <a:picLocks noGrp="1" noChangeAspect="1"/>
          </p:cNvPicPr>
          <p:nvPr>
            <p:ph type="pic" sz="quarter" idx="18"/>
          </p:nvPr>
        </p:nvPicPr>
        <p:blipFill rotWithShape="1">
          <a:blip r:embed="rId2"/>
          <a:srcRect l="-1480" r="-122"/>
          <a:stretch/>
        </p:blipFill>
        <p:spPr>
          <a:xfrm>
            <a:off x="301478" y="1589387"/>
            <a:ext cx="4834094" cy="4404237"/>
          </a:xfrm>
          <a:prstGeom prst="rect">
            <a:avLst/>
          </a:prstGeom>
        </p:spPr>
      </p:pic>
      <p:pic>
        <p:nvPicPr>
          <p:cNvPr id="14" name="Picture Placeholder 13" descr="Employee’s Earnings Record (2 of 2)&#10;&#10;A portion of an employee’s earnings record is shown. &#10;&#10;The top half of the earnings record contains information on the employee. All of the information in this section of the earnings record is in bold type. In the top-left corner of the earnings record, the following employee name and address is given on three lines: John T. McGrath, 1830 4th St., Clinton, IA 52732-6142. To the right of the employee’s name and address, in the middle of the earnings record, the preprinted word PHONE: is shown in uppercase letters, with McGrath’s phone number, 555-3148, displayed in a field after the preprinted words. To the right of the phone number, the preprinted words SOC. SEC. NO.: are shown in uppercase letters, with McGrath’s social security number, 381-48-9120, displayed in a field after the preprinted words. In the top-right corner of the earnings record, the preprinted words EMPLOYEE NO.: are shown in uppercase letters, with the number 814 displayed in a field after the preprinted words. &#10;&#10;On the next line, below the employee’s name and address, the word SINGLE is shown in uppercase letters. To the right of this, the preprinted words NUMBER OF WITHHOLDING ALLOWANCES: are shown in uppercase letters on three lines, with the number 1 displayed in a field after the word ALLOWANCES. To the right of this, the preprinted words PAY RATE: are shown in uppercase letters on two lines, with $1,360.00 Per Week displayed in a field after the word RATE. To the right of this, the preprinted words DATE OF BIRTH: are shown in uppercase letters, with the date February 15, 1 9 9 2 displayed in a field after the preprinted words. Below this, the preprinted words DATE EMPLOYMENT TERMINATED: are shown in uppercase letters. The field next to this is blank.&#10;&#10;On the next line, the preprinted word OCCUPATION: is shown in uppercase letters, with the word Salesperson displayed in a field after the preprinted words. To the right of this, the preprinted words EQUIVALENT HOURLY RATE: are shown in uppercase letters, with the amount $34 displayed in a field after the preprinted words.&#10;&#10;Below the section of employee information is a table of data regarding the employee’s earnings. The table has four main columns: Period Ending, Earnings, Deductions, and Paid. The Earnings column is further divided into five columns: Total Hours, Regular Earnings, Overtime Earnings, Total Earnings, and Total. The Deductions column is further divided into six columns: Social Security Tax, Medicare Tax, Federal Income Tax, Retirement Savings, Other, and Total. The Paid column is further divided into two columns: Net Amount and Check No. There are numbers for each line on the left and right sides of the table.&#10;&#10;The earnings record starts with Line 42; Lines 1–41 are not shown on the earnings record. Instead, above Line 42, a squiggly line extends across the length of the payroll register. Below the line is an area of blank space and then another squiggly line that extends across the length of the payroll register. This symbolizes that information on the payroll register is not shown here.&#10;&#10;Line 42 shows the following: Period Ending, SEPT. 27; Total Hours, 53; Regular Earnings, 1,360.00; Overtime Earnings, 663.00; Total Earnings, 2,023.00; Total, 75,565.00. The following deductions were withheld: Social Security Tax, 121.38; Medicare Tax, 30.35; Federal Income Tax, 336.54; Retirement Savings, 20.00. Total Deductions Withheld, 508.27. The following entries are shown in the Paid column: Net Amount, 1,514.73; Check No., 6175. &#10;&#10;Line 43 shows the following: Period Ending, THIRD QUARTER; Regular Earnings, 17,680.00; Overtime Earnings, 7,605.00; Total Earnings, 25,285.00. The following deductions were withheld: Social Security Tax, 1,517.10; Medicare Tax, 379.28; Federal Income Tax, 5,391.71; Retirement Savings, 260.00; Other, UF 40.00. Total Deductions Withheld, 7,588.09. The following entry is shown in the Paid column: Net Amount, 17,696.91. &#10;&#10;Line 44 shows the following: Period Ending, OCT. 4; Total Hours, 51; Regular Earnings, 1,360.00; Overtime Earnings, 561.00; Total Earnings, 1,921.00; Total, 77,486.00. The following deductions were withheld: Social Security Tax, 115.26; Medicare Tax, 28.82; Federal Income Tax, 312.06; Retirement Savings, 20.00. Total Deductions Withheld, 476.14. The following entries are shown in the Paid column: Net Amount, 1,444.86; Check No., 6225. &#10;&#10;Lines 45–49 are not shown on the earnings records. Instead, below Line 44, a squiggly line extends across the length of the payroll register. Below the line is an area of blank space and then another squiggly line that extends across the length of the payroll register. This symbolizes that information on the payroll register is not shown here.&#10;&#10;Line 50 shows the following: Period Ending, NOV. 15; Total Hours, 50; Regular Earnings, 1,360.00; Overtime Earnings, 510.00; Total Earnings, 1,870.00; Total, 89,382.00. The following deductions were withheld: Social Security Tax, 112.20; Medicare Tax, 28.05; Federal Income Tax, 299.82; Retirement Savings, 20.00. Total Deductions Withheld, 460.07. The following entries are shown in the Paid column: Net Amount, 1,409.93; Check No., 6530. &#10;&#10;Line 51 shows the following: Period Ending, NOV. 22; Total Hours, 53; Regular Earnings, 1,360.00; Overtime Earnings, 663.00; Total Earnings, 2,023.00; Total, 91,405.00. The following deductions were withheld: Social Security Tax, 121.38; Medicare Tax, 30.35; Federal Income Tax, 336.54; Retirement Savings, 20.00. Total Deductions Withheld, 508.27. The following entries are shown in the Paid column: Net Amount, 1,514.73; Check No., 6582. &#10;&#10;Line 52 shows the following: Period Ending, NOV. 29; Total Hours, 47; Regular Earnings, 1,360.00; Overtime Earnings, 357.00; Total Earnings, 1,717.00; Total, 93,122.00. The following deductions were withheld: Social Security Tax, 103.02; Medicare Tax, 25.76; Federal Income Tax, 264.22; Retirement Savings, 20.00. Total Deductions Withheld, 413.00. The following entries are shown in the Paid column: Net Amount, 1,304.00; Check No., 6640. &#10;&#10;Line 53 shows the following: Period Ending, DEC. 6; Total Hours, 53; Regular Earnings, 1,360.00; Overtime Earnings, 663.00; Total Earnings, 2,023.00; Total, 95,145.00. The following deductions were withheld: Social Security Tax, 121.38; Medicare Tax, 30.35; Federal Income Tax, 336.54; Retirement Savings, 20.00; Other, UF 5.00. Total Deductions Withheld, 513.27. The following entries are shown in the Paid column: Net Amount, 1,509.73; Check No., 6688. &#10;&#10;Line 54 shows the following: Period Ending, DEC. 13; Total Hours, 52; Regular Earnings, 1,360.00; Overtime Earnings, 612.00; Total Earnings, 1,972.00; Total, 97,117.00. The following deductions were withheld: Social Security Tax, 118.32; Medicare Tax, 29.58; Federal Income Tax, 324.30; Retirement Savings, 20.00. Total Deductions Withheld, 492.20. The following entries are shown in the Paid column: Net Amount, 1,479.80; Check No., 6743. &#10;&#10;Line 55 shows the following: Period Ending, DEC. 20; Total Hours, 51; Regular Earnings, 1,360.00; Overtime Earnings, 561.00; Total Earnings, 1,921.00; Total, 99,038.00. The following deductions were withheld: Social Security Tax, 115.26; Medicare Tax, 28.82; Federal Income Tax, 312.06; Retirement Savings, 20.00. Total Deductions Withheld, 476.14. The following entries are shown in the Paid column: Net Amount, 1,444.86; Check No., 6801. &#10;&#10;Line 56 shows the following: Period Ending, DEC. 27; Total Hours, 42; Regular Earnings, 1,360.00; Overtime Earnings, 102.00; Total Earnings, 1,462.00; Total, 100,500.00. The following deductions were withheld: Social Security Tax, 87.72; Medicare Tax, 21.93; Federal Income Tax, 208.12; Retirement Savings, 20.00; Other UF 5.00. Total Deductions Withheld, 342.77. The following entries are shown in the Paid column: Net Amount, 1,119.23; Check No., 6860. The Period Ending and Earnings columns are shaded on this row.&#10;&#10;Line 57 shows the following: Period Ending, FOURTH QUARTER; Regular Earnings, 17,680.00; Overtime Earnings, 7,255.00; Total Earnings, 24,935.00. The following deductions were withheld: Social Security Tax, 1,506.90; Medicare Tax, 376.73; Federal Income Tax, 5,293.71; Retirement Savings, 260.00; Other, UF 15.00. Total Deductions Withheld, 7,452.34. The following entry is shown in the Paid column: Net Amount, 17,482.66. &#10;&#10;Line 58 shows the following: Period Ending, YEARLY TOTAL; Regular Earnings, 70,720.00; Overtime Earnings, 29,780.00; Total Earnings, 100,500.00. The following deductions were withheld: Social Security Tax, 6,030.00; Medicare Tax, 1,507.50; Federal Income Tax, 21,387.65; Retirement Savings, 1,040.00; Other, UF 100.00. Total Deductions Withheld, 30,065.15. The following entry is shown in the Paid column: Net Amount, 70,434.85.">
            <a:extLst>
              <a:ext uri="{FF2B5EF4-FFF2-40B4-BE49-F238E27FC236}">
                <a16:creationId xmlns:a16="http://schemas.microsoft.com/office/drawing/2014/main" id="{AE388091-29EB-4D26-B7E9-94787204FC78}"/>
              </a:ext>
            </a:extLst>
          </p:cNvPr>
          <p:cNvPicPr>
            <a:picLocks noGrp="1" noChangeAspect="1"/>
          </p:cNvPicPr>
          <p:nvPr>
            <p:ph type="pic" sz="quarter" idx="20"/>
          </p:nvPr>
        </p:nvPicPr>
        <p:blipFill rotWithShape="1">
          <a:blip r:embed="rId3"/>
          <a:srcRect t="-526" b="-965"/>
          <a:stretch/>
        </p:blipFill>
        <p:spPr>
          <a:xfrm>
            <a:off x="5386547" y="1611826"/>
            <a:ext cx="6407150" cy="4381798"/>
          </a:xfrm>
        </p:spPr>
      </p:pic>
    </p:spTree>
    <p:extLst>
      <p:ext uri="{BB962C8B-B14F-4D97-AF65-F5344CB8AC3E}">
        <p14:creationId xmlns:p14="http://schemas.microsoft.com/office/powerpoint/2010/main" val="1822703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7F8A3-9ABD-4E68-BBD6-EE4334F57265}"/>
              </a:ext>
            </a:extLst>
          </p:cNvPr>
          <p:cNvSpPr>
            <a:spLocks noGrp="1"/>
          </p:cNvSpPr>
          <p:nvPr>
            <p:ph type="title"/>
          </p:nvPr>
        </p:nvSpPr>
        <p:spPr>
          <a:xfrm>
            <a:off x="838200" y="365125"/>
            <a:ext cx="10515600" cy="473075"/>
          </a:xfrm>
        </p:spPr>
        <p:txBody>
          <a:bodyPr/>
          <a:lstStyle/>
          <a:p>
            <a:r>
              <a:rPr lang="en-US" dirty="0"/>
              <a:t>Employee’s Wage and Tax Statement (W-2 Form)</a:t>
            </a:r>
          </a:p>
        </p:txBody>
      </p:sp>
      <p:pic>
        <p:nvPicPr>
          <p:cNvPr id="4" name="Picture Placeholder 3" descr="Employee’s Wage and Tax Statement (W-2 Form)&#10;&#10;An Employee’s Wage and Tax Statement (W-2) is shown. The W-2 contains text that is preprinted and blank fields in which an employer must input information about an employee.&#10;&#10;The first row is divided into five boxes. In the first box, the following preprinted information is shown: 22222. In the second box, the following preprinted information is shown: Void. To the right of this is a checkbox. In the third box, the letter a is shown in small, bold font in the top-left corner. The following preprinted information is shown after the letter a: Employee’s social security number. Below the preprinted information is a field with the following number typed in: 381-48-9120. In the fourth box, there are two lines of preprinted information shown in small, bold font. On the first line are the words For Official Use Only. To the right of this is a small right-pointing triangle. On the second line is OMB No. 1545-0008.&#10;&#10;Below this row of information are three columns of information. The first column extends from the left edge of the form to the middle of the form. In the first row of the first column, there is a box with the letter b in small, bold font in the top-left corner. The following preprinted information is shown in small font after the letter b: Employer identification number (EIN). Below the preprinted information is a field with the following information typed in: 61-8436524. &#10;&#10;In the second row of the first column, there is a large box with the letter c in small, bold font in the top-left corner. The following preprinted information is shown in small font after the letter c: Employer’s name, address, and ZIP code. Below the number and preprinted information is a field with the following information typed in on three separate lines: McDermott Supply Co.; 415 5th Ave. So.; Dubuque, IA 52736-0142. &#10;&#10;In the third row of the first column, there is a box with the letter d in small, bold font in the top-left corner. The following preprinted information is shown in small font after the letter d: Control number. Below the number and preprinted information is a blank field.&#10;&#10;The fourth row of the first column is divided into three boxes. In the first box, the letter e is shown in small, bold font in the top-left corner. The following preprinted information is shown in small font after the letter e: Employee’s first name and initial. Below the number and preprinted information is a field with the following information typed in: John T. In the second box, the following preprinted information is shown at the top: Last name. Below the preprinted information is a field with the following information typed in: McGrath. In the third box, the following preprinted information is shown at the top: Suff. Below the preprinted information is a blank field.&#10;&#10;In the fifth row of the first column, there is a large box. The letter f is shown in small, bold font in the bottom-left corner of the box. The following preprinted information is shown in small font after the letter f: Employee’s address and ZIP code. The following information is typed in on two separate lines at the top of the box: 1830 4th St.; Clinton, IA 52732-6142.&#10;&#10;The second and third columns are of equal length and extend from the middle of the form to the right edge of the form. In the first row of the second column, there is a box with the number 1 in small, bold font in the top-left corner. The following preprinted information is shown in small font after the number 1: Wages, tips, other compensation. Below the number and preprinted information is a field with the following amount typed in: 100,500.00. In the first row of the third column, there is a box with the number 2 shown in small, bold font in the top-left corner. The following preprinted information is shown in small font after the number 2: Federal income tax withheld. Below the number and preprinted information is a field with the following amount typed in: 21,387.65.&#10;&#10;In the second row of the second column, there is a box with the number 3 in small, bold font in the top-left corner. The following preprinted information is shown in small font after the number 3: Social security wages. Below the number and preprinted information is a field with the following amount typed in: 100,500.00. In the second row of the third column, there is a box with the number 4 shown in small, bold font in the top-left corner. The following preprinted information is shown in small font after the number 4: Social security tax withheld. Below the number and preprinted information is a field with the following amount typed in: 6,030.00.&#10;&#10;In the third row of the second column, there is a box with the number 5 in small, bold font in the top-left corner. The following preprinted information is shown in small font after the number 5: Medicare wages and tips. Below the number and preprinted information is a field with the following amount typed in: 100,500.00. In the third row of the third column, there is a box with the number 6 shown in small, bold font in the top-left corner. The following preprinted information is shown in small font after the number 6: Medicare tax withheld. Below the number and preprinted information is a field with the following amount typed in: 1,507.50.&#10;&#10;In the fourth row of the second column, there is a box with the number 7 in small, bold font in the top-left corner. The following preprinted information is shown in small font after the number 7: Social security tips. Below the number and preprinted information is a blank field. In the fourth row of the third column, there is a box with the number 8 shown in small, bold font in the top-left corner. The following preprinted information is shown in small font after the number 8: Allocated tips. Below the number and preprinted information is a blank field.&#10;&#10;In the fifth row of the second column, there is a box with the number 9 in small, bold font in the top-left corner. The rest of the box is shaded. In the fifth row of the third column, there is a box with the number 10 shown in small, bold font in the top-left corner. The following preprinted information is shown in small font after the number 10: Dependent care benefits. Below the number and preprinted information is a blank field.&#10;&#10;In the sixth row of the second column, there is a box with the number 11 in small, bold font in the top-left corner. The following preprinted information is shown in small font after the number 11: Nonqualified plans. Below the number and preprinted information is a blank field. In the third column, there are five boxes in Rows 6 to 10. In the sixth row of the third column, there is a box with the number 12a in small, bold font in the top-left corner. The following preprinted information is shown in small font after the number 12a: See instructions for box 12. Below the number 12a, the word Code is written vertically in small font. To the right of this is a blank field, followed by a vertical line that runs from the bottom of the box to the middle of the box, then another blank field. In the seventh row of the third column, there is a box with the number 12b in small, bold font in the top-left corner. Below the number 12b, the word Code is written vertically in small font. To the right of this is a blank field, followed by a vertical line that runs from the bottom of the box to the middle of the box, then another blank field. In the eighth row of the third column, there is a box with the number 12c in small, bold font in the top-left corner. Below the number 12c, the word Code is written vertically in small font. To the right of this is a blank field, followed by a vertical line that runs from the bottom of the box to the middle of the box, then another blank field. In the ninth row of the third column, there is a box with the number 12d in small, bold font in the top-left corner. Below the number 12d, the word Code is written vertically in small font. To the right of this is a blank field, followed by a vertical line that runs from the bottom of the box to the middle of the box, then another blank field. In the tenth row of the third column, there is a box that is shaded.&#10;&#10;In the seventh row of the second column, there is a box with the number 13 in small, bold font in the top-left corner. The following preprinted information is shown in small font in three columns after the number 13: Statutory employee; Retirement plan; Third-party sick pay. Below each of these is a checkbox.&#10;&#10;In the eighth row of the second column, there is a box that extends the height of the boxes numbered 12c and 12d and the box is shaded in the third column. The box contains the number 14 in small, bold font in the top-left corner. The following preprinted information is shown in small font after the number 14: Other. Below the number and preprinted information is a blank field.&#10;&#10;Below the three columns are two rows of boxes. The first row is divided into six boxes. In the first box, the number 15 is shown in small, bold font in the top-left corner. The following preprinted information is shown in small font in two columns after the number 15: State; Employer’s state ID number. Below the word State is a field with the following abbreviation typed in: IA. To the right of this is a vertical line that runs from the bottom of the box to the middle of the box. To the right of the vertical line, under the preprinted Employer’s state ID number, is a blank field. In the second box, the number 16 is shown in small, bold font in the top-left corner. The following preprinted information is shown in small font after the number 16: State wages, tips, etc. Below the number and preprinted information is a blank field. In the third box, the number 17 is shown in small, bold font in the top-left corner. The following preprinted information is shown in small font after the number 17: State income tax. Below the number and preprinted information is a blank field. In the fourth box, the number 18 is shown in small, bold font in the top-left corner. The following preprinted information is shown in small font after the number 18: Local wages, tips, etc. Below the number and preprinted information is a blank field. In the fifth box, the number 19 is shown in small, bold font in the top-left corner. The following preprinted information is shown in small font after the number 19: Local income tax. Below the number and preprinted information is a blank field. In the sixth box, the number 20 is shown in small, bold font in the top-left corner. The following preprinted information is shown in small font after the number 20: Locality name. Below the number and preprinted information is a field with the following information typed in: Dubuque. The second row is also divided into six boxes. All of the boxes are empty.&#10;&#10;At the bottom of the form, the following information is shown on the left: Form W-2 Wage and Tax Statement. W-2 is shown in large bold font, and Wage and Tax Statement is shown in bold. Below this, the following information is shown in small font: Copy A For Social Security Administration – Send this entire page with Form W-3 to the Social Security Administration; photocopies are not acceptable.&#10;&#10;At the bottom of the form, the year 2 0 Y 6 is shown in large font in the middle. Below this, the following preprinted information is shown in bold: Do Not Cut, Fold, or Staple Forms on This Page.&#10;&#10;At the bottom of the form, the following information is shown in small font on the right: Department of the Treasury–Internal Revenue Service. Below this, the following information is shown in small, bold font: For Privacy Act and Paperwork Reduction Act Notice, see the separate Instructions. Below this, the following information is shown in small font: Cat. No. 10134D.">
            <a:extLst>
              <a:ext uri="{FF2B5EF4-FFF2-40B4-BE49-F238E27FC236}">
                <a16:creationId xmlns:a16="http://schemas.microsoft.com/office/drawing/2014/main" id="{46DE9FB5-C450-40A7-9BC2-E2AFA2530638}"/>
              </a:ext>
            </a:extLst>
          </p:cNvPr>
          <p:cNvPicPr>
            <a:picLocks noGrp="1" noChangeAspect="1"/>
          </p:cNvPicPr>
          <p:nvPr>
            <p:ph type="pic" sz="quarter" idx="10"/>
          </p:nvPr>
        </p:nvPicPr>
        <p:blipFill rotWithShape="1">
          <a:blip r:embed="rId2"/>
          <a:srcRect l="509" r="-683" b="3755"/>
          <a:stretch/>
        </p:blipFill>
        <p:spPr>
          <a:xfrm>
            <a:off x="2541016" y="1131085"/>
            <a:ext cx="7316613" cy="4930047"/>
          </a:xfrm>
          <a:prstGeom prst="rect">
            <a:avLst/>
          </a:prstGeom>
        </p:spPr>
      </p:pic>
    </p:spTree>
    <p:extLst>
      <p:ext uri="{BB962C8B-B14F-4D97-AF65-F5344CB8AC3E}">
        <p14:creationId xmlns:p14="http://schemas.microsoft.com/office/powerpoint/2010/main" val="3965306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528F9-23B5-41BF-89BC-5F656D91E698}"/>
              </a:ext>
            </a:extLst>
          </p:cNvPr>
          <p:cNvSpPr>
            <a:spLocks noGrp="1"/>
          </p:cNvSpPr>
          <p:nvPr>
            <p:ph type="title"/>
          </p:nvPr>
        </p:nvSpPr>
        <p:spPr/>
        <p:txBody>
          <a:bodyPr/>
          <a:lstStyle/>
          <a:p>
            <a:r>
              <a:rPr lang="en-US" dirty="0"/>
              <a:t>Accounts Payable</a:t>
            </a:r>
          </a:p>
        </p:txBody>
      </p:sp>
      <p:sp>
        <p:nvSpPr>
          <p:cNvPr id="3" name="Text Placeholder 2">
            <a:extLst>
              <a:ext uri="{FF2B5EF4-FFF2-40B4-BE49-F238E27FC236}">
                <a16:creationId xmlns:a16="http://schemas.microsoft.com/office/drawing/2014/main" id="{E6340B07-5A25-4920-A1C5-5FA0F0CC87B9}"/>
              </a:ext>
            </a:extLst>
          </p:cNvPr>
          <p:cNvSpPr>
            <a:spLocks noGrp="1"/>
          </p:cNvSpPr>
          <p:nvPr>
            <p:ph type="body" sz="quarter" idx="17"/>
          </p:nvPr>
        </p:nvSpPr>
        <p:spPr>
          <a:xfrm>
            <a:off x="743576" y="1638300"/>
            <a:ext cx="10711543" cy="1400322"/>
          </a:xfrm>
        </p:spPr>
        <p:txBody>
          <a:bodyPr/>
          <a:lstStyle/>
          <a:p>
            <a:pPr>
              <a:defRPr/>
            </a:pPr>
            <a:r>
              <a:rPr lang="en-US" dirty="0"/>
              <a:t>Accounts payable transactions involve a variety of purchases on account, including the purchase of merchandise and supplies.</a:t>
            </a:r>
          </a:p>
          <a:p>
            <a:pPr>
              <a:defRPr/>
            </a:pPr>
            <a:r>
              <a:rPr lang="en-US" dirty="0"/>
              <a:t>For most companies, accounts payable is the largest current liability.</a:t>
            </a:r>
          </a:p>
          <a:p>
            <a:endParaRPr lang="en-US" dirty="0"/>
          </a:p>
        </p:txBody>
      </p:sp>
    </p:spTree>
    <p:extLst>
      <p:ext uri="{BB962C8B-B14F-4D97-AF65-F5344CB8AC3E}">
        <p14:creationId xmlns:p14="http://schemas.microsoft.com/office/powerpoint/2010/main" val="3546057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D146F-58CD-411A-8773-D0597D359664}"/>
              </a:ext>
            </a:extLst>
          </p:cNvPr>
          <p:cNvSpPr>
            <a:spLocks noGrp="1"/>
          </p:cNvSpPr>
          <p:nvPr>
            <p:ph type="title"/>
          </p:nvPr>
        </p:nvSpPr>
        <p:spPr/>
        <p:txBody>
          <a:bodyPr/>
          <a:lstStyle/>
          <a:p>
            <a:r>
              <a:rPr lang="en-US" dirty="0"/>
              <a:t>Payroll Checks </a:t>
            </a:r>
            <a:r>
              <a:rPr lang="en-US" sz="2000" dirty="0"/>
              <a:t>(1 of 2)</a:t>
            </a:r>
          </a:p>
        </p:txBody>
      </p:sp>
      <p:sp>
        <p:nvSpPr>
          <p:cNvPr id="3" name="Text Placeholder 2">
            <a:extLst>
              <a:ext uri="{FF2B5EF4-FFF2-40B4-BE49-F238E27FC236}">
                <a16:creationId xmlns:a16="http://schemas.microsoft.com/office/drawing/2014/main" id="{6C41AE01-E9D3-4476-8E9D-B704F34D3C39}"/>
              </a:ext>
            </a:extLst>
          </p:cNvPr>
          <p:cNvSpPr>
            <a:spLocks noGrp="1"/>
          </p:cNvSpPr>
          <p:nvPr>
            <p:ph type="body" sz="quarter" idx="17"/>
          </p:nvPr>
        </p:nvSpPr>
        <p:spPr/>
        <p:txBody>
          <a:bodyPr/>
          <a:lstStyle/>
          <a:p>
            <a:r>
              <a:rPr lang="en-US" dirty="0"/>
              <a:t>Companies pay employees either by electronic funds transfer or by issuing payroll checks.  </a:t>
            </a:r>
          </a:p>
          <a:p>
            <a:pPr lvl="1"/>
            <a:r>
              <a:rPr lang="en-US" dirty="0"/>
              <a:t>With electronic funds transfers, the employee’s net pay is electronically deposited into their bank account each period. Later, the employees receive a payroll statement summarizing how the net pay was computed.</a:t>
            </a:r>
          </a:p>
          <a:p>
            <a:pPr lvl="1"/>
            <a:r>
              <a:rPr lang="en-US" dirty="0"/>
              <a:t>Each payroll check includes a detachable statement showing how the net pay was computed, which is typically identical to the payroll statement accompanying electronic funds transfers (EFTs).</a:t>
            </a:r>
          </a:p>
          <a:p>
            <a:endParaRPr lang="en-US" dirty="0"/>
          </a:p>
        </p:txBody>
      </p:sp>
    </p:spTree>
    <p:extLst>
      <p:ext uri="{BB962C8B-B14F-4D97-AF65-F5344CB8AC3E}">
        <p14:creationId xmlns:p14="http://schemas.microsoft.com/office/powerpoint/2010/main" val="2462765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6AB3-63F9-445A-B2AD-F2998C8DA835}"/>
              </a:ext>
            </a:extLst>
          </p:cNvPr>
          <p:cNvSpPr>
            <a:spLocks noGrp="1"/>
          </p:cNvSpPr>
          <p:nvPr>
            <p:ph type="title"/>
          </p:nvPr>
        </p:nvSpPr>
        <p:spPr/>
        <p:txBody>
          <a:bodyPr/>
          <a:lstStyle/>
          <a:p>
            <a:r>
              <a:rPr lang="en-US" dirty="0"/>
              <a:t>Payroll Statement</a:t>
            </a:r>
          </a:p>
        </p:txBody>
      </p:sp>
      <p:pic>
        <p:nvPicPr>
          <p:cNvPr id="4" name="Picture Placeholder 3" descr="Payroll Statement&#10;&#10;A payroll statement for the electronic funds transfer of John T. McGrath’s pay is shown.&#10;&#10;In the top-left corner of the statement, the following name and address of McGrath’s employer is given on three separate lines: McDermott Supply Co., 415 5th Ave. So., Dubuque, IA 52736-0142. The words McDermott Supply Co. appear in bold. To the left of the name and address is the company’s logo: a large M is shaded and an S is shaded with a box around the S.&#10;&#10;To the right of the employer’s name and address, in the top-center of the statement, the following employee name and address are given on three separate lines: John T. McGrath, 1830 4th St., Clinton, IA 52732-6142.&#10;&#10;In the top-right corner of the statement are two lines of information: On the first line are the words Check Number: 6860. The words Check Number: are shown in bold. On the second line are the words Pay Period Ending: 12/27/Y6. The words Pay Period Ending: are shown in bold.&#10;&#10;Below this information and the employer and employee addresses is a table with two main columns: Hours &amp; Earnings and Taxes &amp; Deductions. The headings are shown in uppercase letters in a shaded rectangle that extends the length of the statement. The Hours &amp; Earnings column is further divided into two columns: Description and Amount. The Taxes &amp; Deductions column is further divided into three columns: Description, Current Amount, and Y-T-D Amount. A vertical line separates the columns for Hours &amp; Earnings and the columns for Taxes &amp; Deductions.&#10;&#10;The following descriptions and amounts are listed in the Hours &amp; Earnings column: Rate of Pay Reg., 34; Rate of Pay O.T., 51; Hours Worked Reg., 40; Hours Worked O.T., 2; Net Pay, 1,119.23; Total Gross Pay, 1,462.00; Total Gross Y-T-D, 100,500.00.&#10;&#10;The following descriptions and amounts are listed in the Taxes &amp; Deductions column: Social Security Tax, Current Amount 87.72, Y-T-D Amount 6,030.00; Medicare Tax, Current Amount 21.93, Y-T-D Amount 1,507.50; Fed. Income Tax, Current Amount 208.12, Y-T-D Amount, 21,387.65; Retirement Savings, Current Amount 20.00, Y-T-D Amount 1,040.00; United Fund, Current Amount 5.00, Y-T-D Amount 100.00; Total, Current Amount 342.77, Y-T-D Amount 30,065.15.">
            <a:extLst>
              <a:ext uri="{FF2B5EF4-FFF2-40B4-BE49-F238E27FC236}">
                <a16:creationId xmlns:a16="http://schemas.microsoft.com/office/drawing/2014/main" id="{1663B477-567E-43A9-84BF-322425E53D2F}"/>
              </a:ext>
            </a:extLst>
          </p:cNvPr>
          <p:cNvPicPr>
            <a:picLocks noGrp="1" noChangeAspect="1"/>
          </p:cNvPicPr>
          <p:nvPr>
            <p:ph type="pic" sz="quarter" idx="10"/>
          </p:nvPr>
        </p:nvPicPr>
        <p:blipFill rotWithShape="1">
          <a:blip r:embed="rId2"/>
          <a:srcRect l="-492" r="-464"/>
          <a:stretch/>
        </p:blipFill>
        <p:spPr>
          <a:xfrm>
            <a:off x="2095792" y="1561617"/>
            <a:ext cx="8129567" cy="4004831"/>
          </a:xfrm>
          <a:prstGeom prst="rect">
            <a:avLst/>
          </a:prstGeom>
        </p:spPr>
      </p:pic>
    </p:spTree>
    <p:extLst>
      <p:ext uri="{BB962C8B-B14F-4D97-AF65-F5344CB8AC3E}">
        <p14:creationId xmlns:p14="http://schemas.microsoft.com/office/powerpoint/2010/main" val="2009739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AC83D-6EE4-46D8-A01D-A7A3633BC79C}"/>
              </a:ext>
            </a:extLst>
          </p:cNvPr>
          <p:cNvSpPr>
            <a:spLocks noGrp="1"/>
          </p:cNvSpPr>
          <p:nvPr>
            <p:ph type="title"/>
          </p:nvPr>
        </p:nvSpPr>
        <p:spPr/>
        <p:txBody>
          <a:bodyPr/>
          <a:lstStyle/>
          <a:p>
            <a:r>
              <a:rPr lang="en-US" dirty="0"/>
              <a:t>Payroll Checks </a:t>
            </a:r>
            <a:r>
              <a:rPr lang="en-US" sz="2000" dirty="0"/>
              <a:t>(2 of 2)</a:t>
            </a:r>
          </a:p>
        </p:txBody>
      </p:sp>
      <p:sp>
        <p:nvSpPr>
          <p:cNvPr id="3" name="Text Placeholder 2">
            <a:extLst>
              <a:ext uri="{FF2B5EF4-FFF2-40B4-BE49-F238E27FC236}">
                <a16:creationId xmlns:a16="http://schemas.microsoft.com/office/drawing/2014/main" id="{EE356DC7-06F7-4AE3-8944-E3E71CB76266}"/>
              </a:ext>
            </a:extLst>
          </p:cNvPr>
          <p:cNvSpPr>
            <a:spLocks noGrp="1"/>
          </p:cNvSpPr>
          <p:nvPr>
            <p:ph type="body" sz="quarter" idx="17"/>
          </p:nvPr>
        </p:nvSpPr>
        <p:spPr/>
        <p:txBody>
          <a:bodyPr/>
          <a:lstStyle/>
          <a:p>
            <a:r>
              <a:rPr lang="en-US" dirty="0"/>
              <a:t>Most companies use a special payroll bank account to disburse payroll.  </a:t>
            </a:r>
          </a:p>
          <a:p>
            <a:pPr lvl="1"/>
            <a:r>
              <a:rPr lang="en-US" dirty="0"/>
              <a:t>An advantage of using a separate payroll bank account is that reconciling the bank statements is simplified.</a:t>
            </a:r>
          </a:p>
          <a:p>
            <a:pPr lvl="1"/>
            <a:r>
              <a:rPr lang="en-US" dirty="0"/>
              <a:t>In addition, a payroll bank account establishes control over payroll checks and, thus, prevents their theft or misuse.</a:t>
            </a:r>
          </a:p>
          <a:p>
            <a:endParaRPr lang="en-US" dirty="0"/>
          </a:p>
        </p:txBody>
      </p:sp>
    </p:spTree>
    <p:extLst>
      <p:ext uri="{BB962C8B-B14F-4D97-AF65-F5344CB8AC3E}">
        <p14:creationId xmlns:p14="http://schemas.microsoft.com/office/powerpoint/2010/main" val="16444147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AF8BC6-567A-4F06-AB63-617C64B9BD90}"/>
              </a:ext>
            </a:extLst>
          </p:cNvPr>
          <p:cNvSpPr>
            <a:spLocks noGrp="1"/>
          </p:cNvSpPr>
          <p:nvPr>
            <p:ph type="title"/>
          </p:nvPr>
        </p:nvSpPr>
        <p:spPr/>
        <p:txBody>
          <a:bodyPr/>
          <a:lstStyle/>
          <a:p>
            <a:r>
              <a:rPr lang="en-US" dirty="0"/>
              <a:t>Computerized Payroll System</a:t>
            </a:r>
          </a:p>
        </p:txBody>
      </p:sp>
      <p:sp>
        <p:nvSpPr>
          <p:cNvPr id="5" name="Content Placeholder 4">
            <a:extLst>
              <a:ext uri="{FF2B5EF4-FFF2-40B4-BE49-F238E27FC236}">
                <a16:creationId xmlns:a16="http://schemas.microsoft.com/office/drawing/2014/main" id="{5BDA7E08-367E-4E72-AE74-307DEB858137}"/>
              </a:ext>
            </a:extLst>
          </p:cNvPr>
          <p:cNvSpPr>
            <a:spLocks noGrp="1"/>
          </p:cNvSpPr>
          <p:nvPr>
            <p:ph sz="quarter" idx="10"/>
          </p:nvPr>
        </p:nvSpPr>
        <p:spPr>
          <a:xfrm>
            <a:off x="742627" y="1506876"/>
            <a:ext cx="11175568" cy="581821"/>
          </a:xfrm>
        </p:spPr>
        <p:txBody>
          <a:bodyPr anchor="ctr"/>
          <a:lstStyle/>
          <a:p>
            <a:pPr marL="342900" indent="-342900">
              <a:buFont typeface="Arial" panose="020B0604020202020204" pitchFamily="34" charset="0"/>
              <a:buChar char="•"/>
            </a:pPr>
            <a:r>
              <a:rPr lang="en-US" sz="2400" dirty="0">
                <a:solidFill>
                  <a:srgbClr val="004A78"/>
                </a:solidFill>
              </a:rPr>
              <a:t>Classification of the inputs into a payroll system</a:t>
            </a:r>
          </a:p>
        </p:txBody>
      </p:sp>
      <p:sp>
        <p:nvSpPr>
          <p:cNvPr id="9" name="Content Placeholder 8">
            <a:extLst>
              <a:ext uri="{FF2B5EF4-FFF2-40B4-BE49-F238E27FC236}">
                <a16:creationId xmlns:a16="http://schemas.microsoft.com/office/drawing/2014/main" id="{43B49F53-BC85-47AA-97F6-E322700BDFBD}"/>
              </a:ext>
            </a:extLst>
          </p:cNvPr>
          <p:cNvSpPr>
            <a:spLocks noGrp="1"/>
          </p:cNvSpPr>
          <p:nvPr>
            <p:ph sz="quarter" idx="14"/>
          </p:nvPr>
        </p:nvSpPr>
        <p:spPr>
          <a:xfrm>
            <a:off x="1040089" y="2305673"/>
            <a:ext cx="3965863" cy="581820"/>
          </a:xfrm>
          <a:prstGeom prst="roundRect">
            <a:avLst/>
          </a:prstGeom>
          <a:solidFill>
            <a:srgbClr val="004A78"/>
          </a:solidFill>
          <a:ln>
            <a:solidFill>
              <a:srgbClr val="004A78"/>
            </a:solidFill>
          </a:ln>
        </p:spPr>
        <p:txBody>
          <a:bodyPr anchor="ctr"/>
          <a:lstStyle/>
          <a:p>
            <a:pPr marL="341313"/>
            <a:r>
              <a:rPr lang="en-US" sz="2400" dirty="0">
                <a:solidFill>
                  <a:schemeClr val="bg1"/>
                </a:solidFill>
              </a:rPr>
              <a:t>Constants</a:t>
            </a:r>
          </a:p>
        </p:txBody>
      </p:sp>
      <p:sp>
        <p:nvSpPr>
          <p:cNvPr id="8" name="Content Placeholder 7">
            <a:extLst>
              <a:ext uri="{FF2B5EF4-FFF2-40B4-BE49-F238E27FC236}">
                <a16:creationId xmlns:a16="http://schemas.microsoft.com/office/drawing/2014/main" id="{B699BF40-F872-4E67-B9EA-695B7285F743}"/>
              </a:ext>
            </a:extLst>
          </p:cNvPr>
          <p:cNvSpPr>
            <a:spLocks noGrp="1"/>
          </p:cNvSpPr>
          <p:nvPr>
            <p:ph sz="quarter" idx="13"/>
          </p:nvPr>
        </p:nvSpPr>
        <p:spPr>
          <a:xfrm>
            <a:off x="838200" y="2814715"/>
            <a:ext cx="10423928" cy="1230343"/>
          </a:xfrm>
          <a:ln>
            <a:solidFill>
              <a:srgbClr val="004A78"/>
            </a:solidFill>
          </a:ln>
        </p:spPr>
        <p:txBody>
          <a:bodyPr anchor="ctr"/>
          <a:lstStyle/>
          <a:p>
            <a:pPr lvl="1" fontAlgn="auto">
              <a:defRPr/>
            </a:pPr>
            <a:r>
              <a:rPr lang="en-US" sz="2000" dirty="0">
                <a:solidFill>
                  <a:srgbClr val="000000"/>
                </a:solidFill>
              </a:rPr>
              <a:t>Data that remain unchanged from payroll to payroll </a:t>
            </a:r>
          </a:p>
          <a:p>
            <a:pPr lvl="1" fontAlgn="auto">
              <a:defRPr/>
            </a:pPr>
            <a:r>
              <a:rPr lang="en-US" sz="2000" dirty="0">
                <a:solidFill>
                  <a:srgbClr val="000000"/>
                </a:solidFill>
              </a:rPr>
              <a:t>Examples: Employee names, social security numbers, marital status, number of income tax withholding allowances, rates of pay, tax rates, and withholding tables</a:t>
            </a:r>
          </a:p>
        </p:txBody>
      </p:sp>
      <p:sp>
        <p:nvSpPr>
          <p:cNvPr id="10" name="Content Placeholder 9">
            <a:extLst>
              <a:ext uri="{FF2B5EF4-FFF2-40B4-BE49-F238E27FC236}">
                <a16:creationId xmlns:a16="http://schemas.microsoft.com/office/drawing/2014/main" id="{A108762C-BE03-42B1-81CD-4F82CBD391A8}"/>
              </a:ext>
            </a:extLst>
          </p:cNvPr>
          <p:cNvSpPr>
            <a:spLocks noGrp="1"/>
          </p:cNvSpPr>
          <p:nvPr>
            <p:ph sz="quarter" idx="15"/>
          </p:nvPr>
        </p:nvSpPr>
        <p:spPr>
          <a:xfrm>
            <a:off x="1037069" y="4242424"/>
            <a:ext cx="3968883" cy="581820"/>
          </a:xfrm>
          <a:prstGeom prst="roundRect">
            <a:avLst/>
          </a:prstGeom>
          <a:solidFill>
            <a:srgbClr val="004A78"/>
          </a:solidFill>
          <a:ln>
            <a:solidFill>
              <a:srgbClr val="004A78"/>
            </a:solidFill>
          </a:ln>
        </p:spPr>
        <p:txBody>
          <a:bodyPr anchor="ctr"/>
          <a:lstStyle/>
          <a:p>
            <a:pPr marL="341313"/>
            <a:r>
              <a:rPr lang="en-US" sz="2400" dirty="0">
                <a:solidFill>
                  <a:schemeClr val="bg1"/>
                </a:solidFill>
              </a:rPr>
              <a:t>Variables</a:t>
            </a:r>
          </a:p>
        </p:txBody>
      </p:sp>
      <p:sp>
        <p:nvSpPr>
          <p:cNvPr id="7" name="Content Placeholder 6">
            <a:extLst>
              <a:ext uri="{FF2B5EF4-FFF2-40B4-BE49-F238E27FC236}">
                <a16:creationId xmlns:a16="http://schemas.microsoft.com/office/drawing/2014/main" id="{3FE6DBD1-6251-4573-ACBB-DD8D0A166927}"/>
              </a:ext>
            </a:extLst>
          </p:cNvPr>
          <p:cNvSpPr>
            <a:spLocks noGrp="1"/>
          </p:cNvSpPr>
          <p:nvPr>
            <p:ph sz="quarter" idx="12"/>
          </p:nvPr>
        </p:nvSpPr>
        <p:spPr>
          <a:xfrm>
            <a:off x="838200" y="4746754"/>
            <a:ext cx="10423928" cy="1230343"/>
          </a:xfrm>
          <a:ln>
            <a:solidFill>
              <a:srgbClr val="004A78"/>
            </a:solidFill>
          </a:ln>
        </p:spPr>
        <p:txBody>
          <a:bodyPr anchor="ctr"/>
          <a:lstStyle/>
          <a:p>
            <a:pPr lvl="1" fontAlgn="auto">
              <a:defRPr/>
            </a:pPr>
            <a:r>
              <a:rPr lang="en-US" sz="2000" dirty="0">
                <a:solidFill>
                  <a:srgbClr val="000000"/>
                </a:solidFill>
              </a:rPr>
              <a:t>Data that change from payroll to payroll</a:t>
            </a:r>
          </a:p>
          <a:p>
            <a:pPr lvl="1" fontAlgn="auto">
              <a:defRPr/>
            </a:pPr>
            <a:r>
              <a:rPr lang="en-US" sz="2000" dirty="0">
                <a:solidFill>
                  <a:srgbClr val="000000"/>
                </a:solidFill>
              </a:rPr>
              <a:t>Examples: Number of hours or days worked for each employee, accrued days of sick leave, vacation credits, total earnings to date, and total taxes withheld</a:t>
            </a:r>
          </a:p>
        </p:txBody>
      </p:sp>
    </p:spTree>
    <p:extLst>
      <p:ext uri="{BB962C8B-B14F-4D97-AF65-F5344CB8AC3E}">
        <p14:creationId xmlns:p14="http://schemas.microsoft.com/office/powerpoint/2010/main" val="24648874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606A4-B049-4F47-8F69-FFD8E7B2B18F}"/>
              </a:ext>
            </a:extLst>
          </p:cNvPr>
          <p:cNvSpPr>
            <a:spLocks noGrp="1"/>
          </p:cNvSpPr>
          <p:nvPr>
            <p:ph type="title"/>
          </p:nvPr>
        </p:nvSpPr>
        <p:spPr/>
        <p:txBody>
          <a:bodyPr/>
          <a:lstStyle/>
          <a:p>
            <a:r>
              <a:rPr lang="en-US" dirty="0"/>
              <a:t>Internal Controls for Payroll Systems</a:t>
            </a:r>
          </a:p>
        </p:txBody>
      </p:sp>
      <p:sp>
        <p:nvSpPr>
          <p:cNvPr id="3" name="Text Placeholder 2">
            <a:extLst>
              <a:ext uri="{FF2B5EF4-FFF2-40B4-BE49-F238E27FC236}">
                <a16:creationId xmlns:a16="http://schemas.microsoft.com/office/drawing/2014/main" id="{2BE41EA2-8E85-4773-953D-94AE22E0BEE0}"/>
              </a:ext>
            </a:extLst>
          </p:cNvPr>
          <p:cNvSpPr>
            <a:spLocks noGrp="1"/>
          </p:cNvSpPr>
          <p:nvPr>
            <p:ph type="body" sz="quarter" idx="17"/>
          </p:nvPr>
        </p:nvSpPr>
        <p:spPr/>
        <p:txBody>
          <a:bodyPr/>
          <a:lstStyle/>
          <a:p>
            <a:r>
              <a:rPr lang="en-US" dirty="0"/>
              <a:t>Some examples of payroll controls include the following:</a:t>
            </a:r>
          </a:p>
          <a:p>
            <a:pPr lvl="1"/>
            <a:r>
              <a:rPr lang="en-US" dirty="0"/>
              <a:t>If a check-signing machine is used, blank payroll checks and access to the machine should be restricted to prevent their theft or misuse.</a:t>
            </a:r>
          </a:p>
          <a:p>
            <a:pPr lvl="1"/>
            <a:r>
              <a:rPr lang="en-US" dirty="0"/>
              <a:t>The hiring and firing of employees should be properly authorized and approved in writing.</a:t>
            </a:r>
          </a:p>
          <a:p>
            <a:pPr lvl="1"/>
            <a:r>
              <a:rPr lang="en-US" dirty="0"/>
              <a:t>All changes in pay rates should be properly authorized and approved in writing.</a:t>
            </a:r>
          </a:p>
          <a:p>
            <a:pPr lvl="1"/>
            <a:r>
              <a:rPr lang="en-US" dirty="0"/>
              <a:t>Employees should be observed when arriving for work to verify that employees are “checking in” for work only once and only for themselves. Employees may “check in” for work by using a time card or by swiping their employee ID card.</a:t>
            </a:r>
          </a:p>
          <a:p>
            <a:pPr lvl="1"/>
            <a:r>
              <a:rPr lang="en-US" dirty="0"/>
              <a:t>Payroll checks should be distributed by someone other than employee supervisors.</a:t>
            </a:r>
          </a:p>
          <a:p>
            <a:pPr lvl="1"/>
            <a:r>
              <a:rPr lang="en-US" dirty="0"/>
              <a:t>A special payroll bank account should be used.</a:t>
            </a:r>
          </a:p>
          <a:p>
            <a:endParaRPr lang="en-US" dirty="0"/>
          </a:p>
        </p:txBody>
      </p:sp>
    </p:spTree>
    <p:extLst>
      <p:ext uri="{BB962C8B-B14F-4D97-AF65-F5344CB8AC3E}">
        <p14:creationId xmlns:p14="http://schemas.microsoft.com/office/powerpoint/2010/main" val="903720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EAAF-23E8-4826-95D3-23FE29D74765}"/>
              </a:ext>
            </a:extLst>
          </p:cNvPr>
          <p:cNvSpPr>
            <a:spLocks noGrp="1"/>
          </p:cNvSpPr>
          <p:nvPr>
            <p:ph type="title"/>
          </p:nvPr>
        </p:nvSpPr>
        <p:spPr/>
        <p:txBody>
          <a:bodyPr/>
          <a:lstStyle/>
          <a:p>
            <a:r>
              <a:rPr lang="en-US" dirty="0"/>
              <a:t>Employees’ Fringe Benefits</a:t>
            </a:r>
          </a:p>
        </p:txBody>
      </p:sp>
      <p:sp>
        <p:nvSpPr>
          <p:cNvPr id="3" name="Text Placeholder 2">
            <a:extLst>
              <a:ext uri="{FF2B5EF4-FFF2-40B4-BE49-F238E27FC236}">
                <a16:creationId xmlns:a16="http://schemas.microsoft.com/office/drawing/2014/main" id="{1E0CA02F-9C42-49DB-BFAC-2AA133CC367B}"/>
              </a:ext>
            </a:extLst>
          </p:cNvPr>
          <p:cNvSpPr>
            <a:spLocks noGrp="1"/>
          </p:cNvSpPr>
          <p:nvPr>
            <p:ph type="body" sz="quarter" idx="17"/>
          </p:nvPr>
        </p:nvSpPr>
        <p:spPr>
          <a:xfrm>
            <a:off x="743576" y="1638300"/>
            <a:ext cx="10711543" cy="4065076"/>
          </a:xfrm>
        </p:spPr>
        <p:txBody>
          <a:bodyPr/>
          <a:lstStyle/>
          <a:p>
            <a:r>
              <a:rPr lang="en-US" dirty="0"/>
              <a:t>Many companies provide their employees benefits in addition to salary and wages earned. Such </a:t>
            </a:r>
            <a:r>
              <a:rPr lang="en-US" b="1" dirty="0"/>
              <a:t>fringe benefits </a:t>
            </a:r>
            <a:r>
              <a:rPr lang="en-US" dirty="0"/>
              <a:t>may include:</a:t>
            </a:r>
          </a:p>
          <a:p>
            <a:pPr lvl="1"/>
            <a:r>
              <a:rPr lang="en-US" dirty="0"/>
              <a:t>Vacation pay </a:t>
            </a:r>
          </a:p>
          <a:p>
            <a:pPr lvl="1"/>
            <a:r>
              <a:rPr lang="en-US" dirty="0"/>
              <a:t>Medical benefits</a:t>
            </a:r>
          </a:p>
          <a:p>
            <a:pPr lvl="1"/>
            <a:r>
              <a:rPr lang="en-US" dirty="0"/>
              <a:t>Retirement benefits</a:t>
            </a:r>
          </a:p>
          <a:p>
            <a:r>
              <a:rPr lang="en-US" dirty="0"/>
              <a:t>The cost of employee fringe benefits is recorded as an expense by the employer.</a:t>
            </a:r>
          </a:p>
          <a:p>
            <a:endParaRPr lang="en-US" dirty="0"/>
          </a:p>
        </p:txBody>
      </p:sp>
    </p:spTree>
    <p:extLst>
      <p:ext uri="{BB962C8B-B14F-4D97-AF65-F5344CB8AC3E}">
        <p14:creationId xmlns:p14="http://schemas.microsoft.com/office/powerpoint/2010/main" val="22093592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263A6-2DAB-48A2-B102-FFE768F7616B}"/>
              </a:ext>
            </a:extLst>
          </p:cNvPr>
          <p:cNvSpPr>
            <a:spLocks noGrp="1"/>
          </p:cNvSpPr>
          <p:nvPr>
            <p:ph type="title"/>
          </p:nvPr>
        </p:nvSpPr>
        <p:spPr/>
        <p:txBody>
          <a:bodyPr/>
          <a:lstStyle/>
          <a:p>
            <a:r>
              <a:rPr lang="en-US" dirty="0"/>
              <a:t>Vacation Pay </a:t>
            </a:r>
            <a:r>
              <a:rPr lang="en-US" sz="2000" dirty="0"/>
              <a:t>(1 of 2)</a:t>
            </a:r>
            <a:endParaRPr lang="en-US" dirty="0"/>
          </a:p>
        </p:txBody>
      </p:sp>
      <p:sp>
        <p:nvSpPr>
          <p:cNvPr id="4" name="Text Placeholder 3">
            <a:extLst>
              <a:ext uri="{FF2B5EF4-FFF2-40B4-BE49-F238E27FC236}">
                <a16:creationId xmlns:a16="http://schemas.microsoft.com/office/drawing/2014/main" id="{427460EF-A0E6-4B08-9AB1-D9788FBD30F2}"/>
              </a:ext>
            </a:extLst>
          </p:cNvPr>
          <p:cNvSpPr>
            <a:spLocks noGrp="1"/>
          </p:cNvSpPr>
          <p:nvPr>
            <p:ph type="body" sz="quarter" idx="17"/>
          </p:nvPr>
        </p:nvSpPr>
        <p:spPr>
          <a:xfrm>
            <a:off x="743576" y="1638300"/>
            <a:ext cx="10711543" cy="2391259"/>
          </a:xfrm>
        </p:spPr>
        <p:txBody>
          <a:bodyPr/>
          <a:lstStyle/>
          <a:p>
            <a:r>
              <a:rPr lang="en-US" dirty="0"/>
              <a:t>The liability to pay for employee vacations could be accrued as a liability at the end of each pay period. However, many companies wait and record an adjusting entry for accrued vacation at the end of the year.</a:t>
            </a:r>
          </a:p>
          <a:p>
            <a:r>
              <a:rPr lang="en-US" dirty="0"/>
              <a:t>Assume that employees earn one day of vacation for each month worked. The estimated vacation pay for the year ending December 31 is $325,000. The adjusting entry for the accrued vacation is as follows:</a:t>
            </a:r>
          </a:p>
          <a:p>
            <a:endParaRPr lang="en-US" dirty="0"/>
          </a:p>
        </p:txBody>
      </p:sp>
      <p:pic>
        <p:nvPicPr>
          <p:cNvPr id="5" name="Picture Placeholder 4" descr="Vacation Pay &#10;&#10;An adjusting entry is given in a journal form. December 31 is the date indicated. Vacation Pay Expense is debited with 325,000 shown in the Debit column. Vacation Pay Payable is credited with 325,000 shown in the Credit column. A journal entry explanation is given below the journal entry: Accrued vacation pay for the year.">
            <a:extLst>
              <a:ext uri="{FF2B5EF4-FFF2-40B4-BE49-F238E27FC236}">
                <a16:creationId xmlns:a16="http://schemas.microsoft.com/office/drawing/2014/main" id="{E2B51801-FEE8-4B98-857A-7B640423716B}"/>
              </a:ext>
            </a:extLst>
          </p:cNvPr>
          <p:cNvPicPr>
            <a:picLocks noGrp="1" noChangeAspect="1"/>
          </p:cNvPicPr>
          <p:nvPr>
            <p:ph type="pic" sz="quarter" idx="18"/>
          </p:nvPr>
        </p:nvPicPr>
        <p:blipFill rotWithShape="1">
          <a:blip r:embed="rId2"/>
          <a:srcRect t="1253" b="1420"/>
          <a:stretch/>
        </p:blipFill>
        <p:spPr>
          <a:xfrm>
            <a:off x="1480764" y="4134818"/>
            <a:ext cx="8858513" cy="1391095"/>
          </a:xfrm>
          <a:prstGeom prst="rect">
            <a:avLst/>
          </a:prstGeom>
        </p:spPr>
      </p:pic>
    </p:spTree>
    <p:extLst>
      <p:ext uri="{BB962C8B-B14F-4D97-AF65-F5344CB8AC3E}">
        <p14:creationId xmlns:p14="http://schemas.microsoft.com/office/powerpoint/2010/main" val="39113005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F018-C460-4A24-AEA0-096E3D6F1335}"/>
              </a:ext>
            </a:extLst>
          </p:cNvPr>
          <p:cNvSpPr>
            <a:spLocks noGrp="1"/>
          </p:cNvSpPr>
          <p:nvPr>
            <p:ph type="title"/>
          </p:nvPr>
        </p:nvSpPr>
        <p:spPr/>
        <p:txBody>
          <a:bodyPr/>
          <a:lstStyle/>
          <a:p>
            <a:r>
              <a:rPr lang="en-US" dirty="0"/>
              <a:t>Vacation Pay </a:t>
            </a:r>
            <a:r>
              <a:rPr lang="en-US" sz="2000" dirty="0"/>
              <a:t>(2 of 2)</a:t>
            </a:r>
          </a:p>
        </p:txBody>
      </p:sp>
      <p:sp>
        <p:nvSpPr>
          <p:cNvPr id="18" name="Content Placeholder 17">
            <a:extLst>
              <a:ext uri="{FF2B5EF4-FFF2-40B4-BE49-F238E27FC236}">
                <a16:creationId xmlns:a16="http://schemas.microsoft.com/office/drawing/2014/main" id="{C95CF650-FD22-440F-BA8C-410D45F1C8E9}"/>
              </a:ext>
            </a:extLst>
          </p:cNvPr>
          <p:cNvSpPr>
            <a:spLocks noGrp="1"/>
          </p:cNvSpPr>
          <p:nvPr>
            <p:ph sz="quarter" idx="11"/>
          </p:nvPr>
        </p:nvSpPr>
        <p:spPr>
          <a:xfrm>
            <a:off x="1169893" y="1464714"/>
            <a:ext cx="8517313" cy="1271016"/>
          </a:xfrm>
          <a:prstGeom prst="flowChartOnlineStorage">
            <a:avLst/>
          </a:prstGeom>
          <a:solidFill>
            <a:schemeClr val="accent3">
              <a:lumMod val="40000"/>
              <a:lumOff val="60000"/>
            </a:schemeClr>
          </a:solidFill>
        </p:spPr>
        <p:txBody>
          <a:bodyPr anchor="ctr"/>
          <a:lstStyle/>
          <a:p>
            <a:r>
              <a:rPr lang="en-US" sz="1800" dirty="0"/>
              <a:t>If employees are required to take all their vacation time within one year, the vacation pay payable is reported as a current liability on the balance sheet.</a:t>
            </a:r>
          </a:p>
        </p:txBody>
      </p:sp>
      <p:sp>
        <p:nvSpPr>
          <p:cNvPr id="19" name="Content Placeholder 17">
            <a:extLst>
              <a:ext uri="{FF2B5EF4-FFF2-40B4-BE49-F238E27FC236}">
                <a16:creationId xmlns:a16="http://schemas.microsoft.com/office/drawing/2014/main" id="{FE2FCD16-298E-4593-920B-2592F61F3735}"/>
              </a:ext>
            </a:extLst>
          </p:cNvPr>
          <p:cNvSpPr>
            <a:spLocks noGrp="1"/>
          </p:cNvSpPr>
          <p:nvPr>
            <p:ph sz="quarter" idx="15"/>
          </p:nvPr>
        </p:nvSpPr>
        <p:spPr>
          <a:xfrm>
            <a:off x="1169894" y="2901317"/>
            <a:ext cx="8517313" cy="1271016"/>
          </a:xfrm>
          <a:prstGeom prst="flowChartOnlineStorage">
            <a:avLst/>
          </a:prstGeom>
          <a:solidFill>
            <a:schemeClr val="accent3">
              <a:lumMod val="40000"/>
              <a:lumOff val="60000"/>
            </a:schemeClr>
          </a:solidFill>
        </p:spPr>
        <p:txBody>
          <a:bodyPr anchor="ctr"/>
          <a:lstStyle/>
          <a:p>
            <a:r>
              <a:rPr lang="en-US" sz="1800" dirty="0"/>
              <a:t>If employees are allowed to accumulate their vacation pay, the estimated vacation pay payable that will not be taken within a year is reported as a long-term liability.</a:t>
            </a:r>
          </a:p>
        </p:txBody>
      </p:sp>
      <p:sp>
        <p:nvSpPr>
          <p:cNvPr id="20" name="Content Placeholder 17">
            <a:extLst>
              <a:ext uri="{FF2B5EF4-FFF2-40B4-BE49-F238E27FC236}">
                <a16:creationId xmlns:a16="http://schemas.microsoft.com/office/drawing/2014/main" id="{8AF1473B-5A1B-465C-AA1A-1A8C4BABD5AD}"/>
              </a:ext>
            </a:extLst>
          </p:cNvPr>
          <p:cNvSpPr>
            <a:spLocks noGrp="1"/>
          </p:cNvSpPr>
          <p:nvPr>
            <p:ph sz="quarter" idx="12"/>
          </p:nvPr>
        </p:nvSpPr>
        <p:spPr>
          <a:xfrm>
            <a:off x="1169894" y="4474216"/>
            <a:ext cx="8517313" cy="1271016"/>
          </a:xfrm>
          <a:prstGeom prst="flowChartOnlineStorage">
            <a:avLst/>
          </a:prstGeom>
          <a:solidFill>
            <a:schemeClr val="accent3">
              <a:lumMod val="40000"/>
              <a:lumOff val="60000"/>
            </a:schemeClr>
          </a:solidFill>
        </p:spPr>
        <p:txBody>
          <a:bodyPr anchor="ctr"/>
          <a:lstStyle/>
          <a:p>
            <a:r>
              <a:rPr lang="en-US" sz="1800" dirty="0"/>
              <a:t>When employees take vacation, the liability for vacation pay is decreased by debiting Vacation Pay Payable. Salaries or Wages Payable and the other related payroll accounts for taxes and withholdings are credited.</a:t>
            </a:r>
          </a:p>
        </p:txBody>
      </p:sp>
      <p:pic>
        <p:nvPicPr>
          <p:cNvPr id="25" name="Picture Placeholder 24">
            <a:extLst>
              <a:ext uri="{FF2B5EF4-FFF2-40B4-BE49-F238E27FC236}">
                <a16:creationId xmlns:a16="http://schemas.microsoft.com/office/drawing/2014/main" id="{C7AB5A5B-DBD3-4D9F-AF3D-3D4FE6289547}"/>
              </a:ext>
              <a:ext uri="{C183D7F6-B498-43B3-948B-1728B52AA6E4}">
                <adec:decorative xmlns:adec="http://schemas.microsoft.com/office/drawing/2017/decorative" val="1"/>
              </a:ext>
            </a:extLst>
          </p:cNvPr>
          <p:cNvPicPr>
            <a:picLocks noGrp="1" noChangeAspect="1"/>
          </p:cNvPicPr>
          <p:nvPr>
            <p:ph type="pic" sz="quarter" idx="18"/>
          </p:nvPr>
        </p:nvPicPr>
        <p:blipFill rotWithShape="1">
          <a:blip r:embed="rId2"/>
          <a:srcRect t="-464" b="-464"/>
          <a:stretch/>
        </p:blipFill>
        <p:spPr>
          <a:xfrm>
            <a:off x="8412771" y="1609684"/>
            <a:ext cx="2027238" cy="981075"/>
          </a:xfrm>
        </p:spPr>
      </p:pic>
      <p:pic>
        <p:nvPicPr>
          <p:cNvPr id="27" name="Picture Placeholder 26">
            <a:extLst>
              <a:ext uri="{FF2B5EF4-FFF2-40B4-BE49-F238E27FC236}">
                <a16:creationId xmlns:a16="http://schemas.microsoft.com/office/drawing/2014/main" id="{212DDF04-0141-4E5E-8825-0608590053D8}"/>
              </a:ext>
              <a:ext uri="{C183D7F6-B498-43B3-948B-1728B52AA6E4}">
                <adec:decorative xmlns:adec="http://schemas.microsoft.com/office/drawing/2017/decorative" val="1"/>
              </a:ext>
            </a:extLst>
          </p:cNvPr>
          <p:cNvPicPr>
            <a:picLocks noGrp="1" noChangeAspect="1"/>
          </p:cNvPicPr>
          <p:nvPr>
            <p:ph type="pic" sz="quarter" idx="19"/>
          </p:nvPr>
        </p:nvPicPr>
        <p:blipFill rotWithShape="1">
          <a:blip r:embed="rId2"/>
          <a:srcRect t="-261" b="-261"/>
          <a:stretch/>
        </p:blipFill>
        <p:spPr>
          <a:xfrm>
            <a:off x="8411184" y="3047875"/>
            <a:ext cx="2028825" cy="977900"/>
          </a:xfrm>
        </p:spPr>
      </p:pic>
      <p:pic>
        <p:nvPicPr>
          <p:cNvPr id="29" name="Picture Placeholder 28">
            <a:extLst>
              <a:ext uri="{FF2B5EF4-FFF2-40B4-BE49-F238E27FC236}">
                <a16:creationId xmlns:a16="http://schemas.microsoft.com/office/drawing/2014/main" id="{2C0012DA-4F6A-4FC1-AB55-B3E2CAC1E127}"/>
              </a:ext>
              <a:ext uri="{C183D7F6-B498-43B3-948B-1728B52AA6E4}">
                <adec:decorative xmlns:adec="http://schemas.microsoft.com/office/drawing/2017/decorative" val="1"/>
              </a:ext>
            </a:extLst>
          </p:cNvPr>
          <p:cNvPicPr>
            <a:picLocks noGrp="1" noChangeAspect="1"/>
          </p:cNvPicPr>
          <p:nvPr>
            <p:ph type="pic" sz="quarter" idx="20"/>
          </p:nvPr>
        </p:nvPicPr>
        <p:blipFill rotWithShape="1">
          <a:blip r:embed="rId2"/>
          <a:srcRect t="-222" b="-222"/>
          <a:stretch/>
        </p:blipFill>
        <p:spPr>
          <a:xfrm>
            <a:off x="8409597" y="4620774"/>
            <a:ext cx="2030412" cy="977900"/>
          </a:xfrm>
        </p:spPr>
      </p:pic>
    </p:spTree>
    <p:extLst>
      <p:ext uri="{BB962C8B-B14F-4D97-AF65-F5344CB8AC3E}">
        <p14:creationId xmlns:p14="http://schemas.microsoft.com/office/powerpoint/2010/main" val="4749023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3662-D752-45AA-8CAE-92B70ADB9155}"/>
              </a:ext>
            </a:extLst>
          </p:cNvPr>
          <p:cNvSpPr>
            <a:spLocks noGrp="1"/>
          </p:cNvSpPr>
          <p:nvPr>
            <p:ph type="title"/>
          </p:nvPr>
        </p:nvSpPr>
        <p:spPr/>
        <p:txBody>
          <a:bodyPr/>
          <a:lstStyle/>
          <a:p>
            <a:r>
              <a:rPr lang="en-US" dirty="0"/>
              <a:t>Pensions</a:t>
            </a:r>
          </a:p>
        </p:txBody>
      </p:sp>
      <p:sp>
        <p:nvSpPr>
          <p:cNvPr id="3" name="Text Placeholder 2">
            <a:extLst>
              <a:ext uri="{FF2B5EF4-FFF2-40B4-BE49-F238E27FC236}">
                <a16:creationId xmlns:a16="http://schemas.microsoft.com/office/drawing/2014/main" id="{B9A70D46-78A0-493B-8066-7814B86A7552}"/>
              </a:ext>
            </a:extLst>
          </p:cNvPr>
          <p:cNvSpPr>
            <a:spLocks noGrp="1"/>
          </p:cNvSpPr>
          <p:nvPr>
            <p:ph type="body" sz="quarter" idx="17"/>
          </p:nvPr>
        </p:nvSpPr>
        <p:spPr/>
        <p:txBody>
          <a:bodyPr/>
          <a:lstStyle/>
          <a:p>
            <a:r>
              <a:rPr lang="en-US" dirty="0"/>
              <a:t>A </a:t>
            </a:r>
            <a:r>
              <a:rPr lang="en-US" b="1" dirty="0"/>
              <a:t>pension</a:t>
            </a:r>
            <a:r>
              <a:rPr lang="en-US" dirty="0"/>
              <a:t> is a cash payment to retired employees. </a:t>
            </a:r>
          </a:p>
          <a:p>
            <a:r>
              <a:rPr lang="en-US" dirty="0"/>
              <a:t>Pension benefits are accrued by employees as they work, based on the employer’s pension plan.  </a:t>
            </a:r>
          </a:p>
          <a:p>
            <a:r>
              <a:rPr lang="en-US" dirty="0"/>
              <a:t>Two basic types of pension plans are:	</a:t>
            </a:r>
          </a:p>
          <a:p>
            <a:pPr lvl="1"/>
            <a:r>
              <a:rPr lang="en-US" dirty="0"/>
              <a:t>Defined contribution plan</a:t>
            </a:r>
          </a:p>
          <a:p>
            <a:pPr lvl="1"/>
            <a:r>
              <a:rPr lang="en-US" dirty="0"/>
              <a:t>Defined benefit plan</a:t>
            </a:r>
          </a:p>
          <a:p>
            <a:endParaRPr lang="en-US" dirty="0"/>
          </a:p>
        </p:txBody>
      </p:sp>
    </p:spTree>
    <p:extLst>
      <p:ext uri="{BB962C8B-B14F-4D97-AF65-F5344CB8AC3E}">
        <p14:creationId xmlns:p14="http://schemas.microsoft.com/office/powerpoint/2010/main" val="40358663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D6AE-8359-4CEE-9F9C-AB6ACE75DDBE}"/>
              </a:ext>
            </a:extLst>
          </p:cNvPr>
          <p:cNvSpPr>
            <a:spLocks noGrp="1"/>
          </p:cNvSpPr>
          <p:nvPr>
            <p:ph type="title"/>
          </p:nvPr>
        </p:nvSpPr>
        <p:spPr/>
        <p:txBody>
          <a:bodyPr/>
          <a:lstStyle/>
          <a:p>
            <a:r>
              <a:rPr lang="en-US" dirty="0"/>
              <a:t>Defined Contribution Plans </a:t>
            </a:r>
            <a:r>
              <a:rPr lang="en-US" sz="2000" dirty="0"/>
              <a:t>(1 of 3)</a:t>
            </a:r>
          </a:p>
        </p:txBody>
      </p:sp>
      <p:sp>
        <p:nvSpPr>
          <p:cNvPr id="3" name="Text Placeholder 2">
            <a:extLst>
              <a:ext uri="{FF2B5EF4-FFF2-40B4-BE49-F238E27FC236}">
                <a16:creationId xmlns:a16="http://schemas.microsoft.com/office/drawing/2014/main" id="{9BA4F6C6-8C1C-4EF0-A410-FB2127545E09}"/>
              </a:ext>
            </a:extLst>
          </p:cNvPr>
          <p:cNvSpPr>
            <a:spLocks noGrp="1"/>
          </p:cNvSpPr>
          <p:nvPr>
            <p:ph type="body" sz="quarter" idx="17"/>
          </p:nvPr>
        </p:nvSpPr>
        <p:spPr>
          <a:xfrm>
            <a:off x="743576" y="1638300"/>
            <a:ext cx="10711543" cy="4344046"/>
          </a:xfrm>
        </p:spPr>
        <p:txBody>
          <a:bodyPr/>
          <a:lstStyle/>
          <a:p>
            <a:pPr marL="349250" indent="-349250" fontAlgn="auto">
              <a:defRPr/>
            </a:pPr>
            <a:r>
              <a:rPr lang="en-US" dirty="0"/>
              <a:t>In a </a:t>
            </a:r>
            <a:r>
              <a:rPr lang="en-US" b="1" dirty="0"/>
              <a:t>defined contribution plan</a:t>
            </a:r>
            <a:r>
              <a:rPr lang="en-US" dirty="0"/>
              <a:t>, the company invests contributions on behalf of the employee during the employee’s working years.</a:t>
            </a:r>
          </a:p>
          <a:p>
            <a:pPr lvl="1" fontAlgn="auto">
              <a:defRPr/>
            </a:pPr>
            <a:r>
              <a:rPr lang="en-US" dirty="0"/>
              <a:t>Normally, the employee and employer contribute to the plan.</a:t>
            </a:r>
          </a:p>
          <a:p>
            <a:pPr lvl="1" fontAlgn="auto">
              <a:defRPr/>
            </a:pPr>
            <a:r>
              <a:rPr lang="en-US" dirty="0"/>
              <a:t>The employee’s pension depends on the total contributions and the investment returns earned on those contributions.</a:t>
            </a:r>
          </a:p>
          <a:p>
            <a:endParaRPr lang="en-US" dirty="0"/>
          </a:p>
        </p:txBody>
      </p:sp>
    </p:spTree>
    <p:extLst>
      <p:ext uri="{BB962C8B-B14F-4D97-AF65-F5344CB8AC3E}">
        <p14:creationId xmlns:p14="http://schemas.microsoft.com/office/powerpoint/2010/main" val="230136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AB52-4CE8-4CB0-9FFD-51031B6B76E9}"/>
              </a:ext>
            </a:extLst>
          </p:cNvPr>
          <p:cNvSpPr>
            <a:spLocks noGrp="1"/>
          </p:cNvSpPr>
          <p:nvPr>
            <p:ph type="title"/>
          </p:nvPr>
        </p:nvSpPr>
        <p:spPr/>
        <p:txBody>
          <a:bodyPr/>
          <a:lstStyle/>
          <a:p>
            <a:r>
              <a:rPr lang="en-US" dirty="0"/>
              <a:t>Current Portion of Long-Term Debt</a:t>
            </a:r>
          </a:p>
        </p:txBody>
      </p:sp>
      <p:sp>
        <p:nvSpPr>
          <p:cNvPr id="3" name="Text Placeholder 2">
            <a:extLst>
              <a:ext uri="{FF2B5EF4-FFF2-40B4-BE49-F238E27FC236}">
                <a16:creationId xmlns:a16="http://schemas.microsoft.com/office/drawing/2014/main" id="{24BF8B32-7AF5-4F25-A7A7-B798FEC10E1E}"/>
              </a:ext>
            </a:extLst>
          </p:cNvPr>
          <p:cNvSpPr>
            <a:spLocks noGrp="1"/>
          </p:cNvSpPr>
          <p:nvPr>
            <p:ph type="body" sz="quarter" idx="17"/>
          </p:nvPr>
        </p:nvSpPr>
        <p:spPr/>
        <p:txBody>
          <a:bodyPr/>
          <a:lstStyle/>
          <a:p>
            <a:r>
              <a:rPr lang="en-US" dirty="0"/>
              <a:t>Long-term liabilities are often paid back in periodic payments, called installments.  </a:t>
            </a:r>
          </a:p>
          <a:p>
            <a:pPr lvl="1"/>
            <a:r>
              <a:rPr lang="en-US" dirty="0"/>
              <a:t>Such installments that are due within the coming year are classified as a current liability. </a:t>
            </a:r>
          </a:p>
          <a:p>
            <a:pPr lvl="1"/>
            <a:r>
              <a:rPr lang="en-US" dirty="0"/>
              <a:t>The installments due after the coming year are classified as a long-term liability. </a:t>
            </a:r>
          </a:p>
          <a:p>
            <a:endParaRPr lang="en-US" dirty="0"/>
          </a:p>
        </p:txBody>
      </p:sp>
    </p:spTree>
    <p:extLst>
      <p:ext uri="{BB962C8B-B14F-4D97-AF65-F5344CB8AC3E}">
        <p14:creationId xmlns:p14="http://schemas.microsoft.com/office/powerpoint/2010/main" val="35124987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E7CA-19AA-492F-83E2-2DAD8D3AD9FF}"/>
              </a:ext>
            </a:extLst>
          </p:cNvPr>
          <p:cNvSpPr>
            <a:spLocks noGrp="1"/>
          </p:cNvSpPr>
          <p:nvPr>
            <p:ph type="title"/>
          </p:nvPr>
        </p:nvSpPr>
        <p:spPr/>
        <p:txBody>
          <a:bodyPr/>
          <a:lstStyle/>
          <a:p>
            <a:r>
              <a:rPr lang="en-US" dirty="0"/>
              <a:t>Defined Contribution Plans </a:t>
            </a:r>
            <a:r>
              <a:rPr lang="en-US" sz="2000" dirty="0"/>
              <a:t>(2 of 3)</a:t>
            </a:r>
            <a:endParaRPr lang="en-US" dirty="0"/>
          </a:p>
        </p:txBody>
      </p:sp>
      <p:sp>
        <p:nvSpPr>
          <p:cNvPr id="3" name="Text Placeholder 2">
            <a:extLst>
              <a:ext uri="{FF2B5EF4-FFF2-40B4-BE49-F238E27FC236}">
                <a16:creationId xmlns:a16="http://schemas.microsoft.com/office/drawing/2014/main" id="{FC744480-C022-4391-8EEF-BCC4DE62B1BF}"/>
              </a:ext>
            </a:extLst>
          </p:cNvPr>
          <p:cNvSpPr>
            <a:spLocks noGrp="1"/>
          </p:cNvSpPr>
          <p:nvPr>
            <p:ph type="body" sz="quarter" idx="10"/>
          </p:nvPr>
        </p:nvSpPr>
        <p:spPr>
          <a:xfrm>
            <a:off x="1949385" y="1679920"/>
            <a:ext cx="3403200" cy="887439"/>
          </a:xfrm>
          <a:prstGeom prst="round2DiagRect">
            <a:avLst/>
          </a:prstGeom>
          <a:solidFill>
            <a:srgbClr val="004A78"/>
          </a:solidFill>
        </p:spPr>
        <p:txBody>
          <a:bodyPr anchor="ctr"/>
          <a:lstStyle/>
          <a:p>
            <a:pPr algn="ctr"/>
            <a:r>
              <a:rPr lang="en-US" sz="2400" b="1" dirty="0">
                <a:solidFill>
                  <a:schemeClr val="bg1"/>
                </a:solidFill>
              </a:rPr>
              <a:t>401K Plan</a:t>
            </a:r>
          </a:p>
        </p:txBody>
      </p:sp>
      <p:sp>
        <p:nvSpPr>
          <p:cNvPr id="5" name="Text Placeholder 4">
            <a:extLst>
              <a:ext uri="{FF2B5EF4-FFF2-40B4-BE49-F238E27FC236}">
                <a16:creationId xmlns:a16="http://schemas.microsoft.com/office/drawing/2014/main" id="{5526BEC2-7CAB-419D-91A6-35F091F98C0F}"/>
              </a:ext>
            </a:extLst>
          </p:cNvPr>
          <p:cNvSpPr>
            <a:spLocks noGrp="1"/>
          </p:cNvSpPr>
          <p:nvPr>
            <p:ph type="body" sz="quarter" idx="12"/>
          </p:nvPr>
        </p:nvSpPr>
        <p:spPr>
          <a:xfrm>
            <a:off x="1128954" y="2567359"/>
            <a:ext cx="9363399" cy="2872546"/>
          </a:xfrm>
          <a:prstGeom prst="round2DiagRect">
            <a:avLst/>
          </a:prstGeom>
          <a:solidFill>
            <a:schemeClr val="accent3">
              <a:lumMod val="20000"/>
              <a:lumOff val="80000"/>
            </a:schemeClr>
          </a:solidFill>
          <a:ln>
            <a:solidFill>
              <a:srgbClr val="004A78"/>
            </a:solidFill>
          </a:ln>
        </p:spPr>
        <p:txBody>
          <a:bodyPr tIns="182880" bIns="182880"/>
          <a:lstStyle/>
          <a:p>
            <a:pPr marL="573088" indent="-341313" fontAlgn="auto">
              <a:buFont typeface="Arial" panose="020B0604020202020204" pitchFamily="34" charset="0"/>
              <a:buChar char="•"/>
              <a:defRPr/>
            </a:pPr>
            <a:r>
              <a:rPr lang="en-US" sz="2200" dirty="0"/>
              <a:t>One of the more popular defined contribution plans</a:t>
            </a:r>
          </a:p>
          <a:p>
            <a:pPr marL="573088" indent="-341313" fontAlgn="auto">
              <a:buFont typeface="Arial" panose="020B0604020202020204" pitchFamily="34" charset="0"/>
              <a:buChar char="•"/>
              <a:defRPr/>
            </a:pPr>
            <a:r>
              <a:rPr lang="en-US" sz="2200" dirty="0"/>
              <a:t>Employees contribute a portion of their gross pay before taxes to investments</a:t>
            </a:r>
          </a:p>
          <a:p>
            <a:pPr marL="573088" indent="-341313" fontAlgn="auto">
              <a:buFont typeface="Arial" panose="020B0604020202020204" pitchFamily="34" charset="0"/>
              <a:buChar char="•"/>
              <a:defRPr/>
            </a:pPr>
            <a:r>
              <a:rPr lang="en-US" sz="2200" dirty="0"/>
              <a:t>Offers employees two advantages:</a:t>
            </a:r>
          </a:p>
          <a:p>
            <a:pPr marL="1028700" lvl="1" indent="-342900" fontAlgn="auto">
              <a:buFont typeface="Arial" panose="020B0604020202020204" pitchFamily="34" charset="0"/>
              <a:buChar char="•"/>
              <a:defRPr/>
            </a:pPr>
            <a:r>
              <a:rPr lang="en-US" sz="2000" dirty="0">
                <a:solidFill>
                  <a:srgbClr val="000000"/>
                </a:solidFill>
              </a:rPr>
              <a:t>Employee contribution is deducted before taxes</a:t>
            </a:r>
          </a:p>
          <a:p>
            <a:pPr marL="1028700" lvl="1" indent="-342900" fontAlgn="auto">
              <a:buFont typeface="Arial" panose="020B0604020202020204" pitchFamily="34" charset="0"/>
              <a:buChar char="•"/>
              <a:defRPr/>
            </a:pPr>
            <a:r>
              <a:rPr lang="en-US" sz="2000" dirty="0">
                <a:solidFill>
                  <a:srgbClr val="000000"/>
                </a:solidFill>
              </a:rPr>
              <a:t>Contributions and related earnings are not taxed until withdrawn at retirement</a:t>
            </a:r>
          </a:p>
          <a:p>
            <a:endParaRPr lang="en-US" sz="2000" dirty="0"/>
          </a:p>
        </p:txBody>
      </p:sp>
    </p:spTree>
    <p:extLst>
      <p:ext uri="{BB962C8B-B14F-4D97-AF65-F5344CB8AC3E}">
        <p14:creationId xmlns:p14="http://schemas.microsoft.com/office/powerpoint/2010/main" val="36857402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3818-33B3-49E1-BE93-AD4FDAD9EA59}"/>
              </a:ext>
            </a:extLst>
          </p:cNvPr>
          <p:cNvSpPr>
            <a:spLocks noGrp="1"/>
          </p:cNvSpPr>
          <p:nvPr>
            <p:ph type="title"/>
          </p:nvPr>
        </p:nvSpPr>
        <p:spPr/>
        <p:txBody>
          <a:bodyPr/>
          <a:lstStyle/>
          <a:p>
            <a:r>
              <a:rPr lang="en-US" dirty="0"/>
              <a:t>Defined Contribution Plans </a:t>
            </a:r>
            <a:r>
              <a:rPr lang="en-US" sz="2000" dirty="0"/>
              <a:t>(3 of 3)</a:t>
            </a:r>
            <a:endParaRPr lang="en-US" dirty="0"/>
          </a:p>
        </p:txBody>
      </p:sp>
      <p:sp>
        <p:nvSpPr>
          <p:cNvPr id="4" name="Text Placeholder 3">
            <a:extLst>
              <a:ext uri="{FF2B5EF4-FFF2-40B4-BE49-F238E27FC236}">
                <a16:creationId xmlns:a16="http://schemas.microsoft.com/office/drawing/2014/main" id="{D3F8776E-9CE7-499A-B066-A9A58A9AAD65}"/>
              </a:ext>
            </a:extLst>
          </p:cNvPr>
          <p:cNvSpPr>
            <a:spLocks noGrp="1"/>
          </p:cNvSpPr>
          <p:nvPr>
            <p:ph type="body" sz="quarter" idx="17"/>
          </p:nvPr>
        </p:nvSpPr>
        <p:spPr>
          <a:xfrm>
            <a:off x="743576" y="1638300"/>
            <a:ext cx="10711543" cy="2825212"/>
          </a:xfrm>
        </p:spPr>
        <p:txBody>
          <a:bodyPr/>
          <a:lstStyle/>
          <a:p>
            <a:pPr marL="349250" indent="-349250" fontAlgn="auto">
              <a:defRPr/>
            </a:pPr>
            <a:r>
              <a:rPr lang="en-US" dirty="0"/>
              <a:t>In most cases, the employer matches some portion of the employee’s contribution.</a:t>
            </a:r>
          </a:p>
          <a:p>
            <a:pPr marL="349250" indent="-349250" fontAlgn="auto">
              <a:defRPr/>
            </a:pPr>
            <a:r>
              <a:rPr lang="en-US" dirty="0"/>
              <a:t>The employer’s cost is debited to Pension Expense.</a:t>
            </a:r>
          </a:p>
          <a:p>
            <a:r>
              <a:rPr lang="en-US" dirty="0"/>
              <a:t>Assume that Heaven Scent Perfumes Company contributes 10% of employee monthly salaries to an employee 401K plan. Assuming $500,000 of monthly salaries, the journal entry to record the monthly contribution is as follows:</a:t>
            </a:r>
          </a:p>
          <a:p>
            <a:endParaRPr lang="en-US" dirty="0"/>
          </a:p>
        </p:txBody>
      </p:sp>
      <p:pic>
        <p:nvPicPr>
          <p:cNvPr id="5" name="Picture Placeholder 4" descr="Defined Contribution Plans &#10;&#10;A journal entry is shown in a journal form. December 31 is the date indicated. Pension Expense is debited with 50,000 shown in the Debit column. Cash is credited with 50,000 shown in the Credit column. A journal entry explanation is given below the journal entry: Contributed 10% of monthly salaries to pension plan.">
            <a:extLst>
              <a:ext uri="{FF2B5EF4-FFF2-40B4-BE49-F238E27FC236}">
                <a16:creationId xmlns:a16="http://schemas.microsoft.com/office/drawing/2014/main" id="{A3050020-B950-43FB-8960-C5788F3447AC}"/>
              </a:ext>
            </a:extLst>
          </p:cNvPr>
          <p:cNvPicPr>
            <a:picLocks noGrp="1" noChangeAspect="1"/>
          </p:cNvPicPr>
          <p:nvPr>
            <p:ph type="pic" sz="quarter" idx="18"/>
          </p:nvPr>
        </p:nvPicPr>
        <p:blipFill rotWithShape="1">
          <a:blip r:embed="rId2"/>
          <a:srcRect t="-230" b="-230"/>
          <a:stretch/>
        </p:blipFill>
        <p:spPr>
          <a:xfrm>
            <a:off x="1487046" y="4280756"/>
            <a:ext cx="8597985" cy="1722909"/>
          </a:xfrm>
          <a:prstGeom prst="rect">
            <a:avLst/>
          </a:prstGeom>
        </p:spPr>
      </p:pic>
    </p:spTree>
    <p:extLst>
      <p:ext uri="{BB962C8B-B14F-4D97-AF65-F5344CB8AC3E}">
        <p14:creationId xmlns:p14="http://schemas.microsoft.com/office/powerpoint/2010/main" val="6603406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E1FE-4B88-4DFD-B96F-8F1B68CFAA86}"/>
              </a:ext>
            </a:extLst>
          </p:cNvPr>
          <p:cNvSpPr>
            <a:spLocks noGrp="1"/>
          </p:cNvSpPr>
          <p:nvPr>
            <p:ph type="title"/>
          </p:nvPr>
        </p:nvSpPr>
        <p:spPr/>
        <p:txBody>
          <a:bodyPr/>
          <a:lstStyle/>
          <a:p>
            <a:r>
              <a:rPr lang="en-US" dirty="0"/>
              <a:t>Defined Benefit Plans </a:t>
            </a:r>
            <a:r>
              <a:rPr lang="en-US" sz="2000" dirty="0"/>
              <a:t>(1 of 3)</a:t>
            </a:r>
          </a:p>
        </p:txBody>
      </p:sp>
      <p:sp>
        <p:nvSpPr>
          <p:cNvPr id="3" name="Text Placeholder 2">
            <a:extLst>
              <a:ext uri="{FF2B5EF4-FFF2-40B4-BE49-F238E27FC236}">
                <a16:creationId xmlns:a16="http://schemas.microsoft.com/office/drawing/2014/main" id="{B7867D21-8DB7-4CDC-9BE2-51EADC04B8D3}"/>
              </a:ext>
            </a:extLst>
          </p:cNvPr>
          <p:cNvSpPr>
            <a:spLocks noGrp="1"/>
          </p:cNvSpPr>
          <p:nvPr>
            <p:ph type="body" sz="quarter" idx="17"/>
          </p:nvPr>
        </p:nvSpPr>
        <p:spPr/>
        <p:txBody>
          <a:bodyPr/>
          <a:lstStyle/>
          <a:p>
            <a:r>
              <a:rPr lang="en-US" dirty="0"/>
              <a:t>In a </a:t>
            </a:r>
            <a:r>
              <a:rPr lang="en-US" b="1" dirty="0"/>
              <a:t>defined benefit plan</a:t>
            </a:r>
            <a:r>
              <a:rPr lang="en-US" dirty="0"/>
              <a:t>, the company pays the employee a fixed annual pension based on a formula. The formula is normally based on such factors as the employee’s years of service, age, and past salary.</a:t>
            </a:r>
          </a:p>
          <a:p>
            <a:r>
              <a:rPr lang="en-US" dirty="0"/>
              <a:t>In a defined benefit plan, the employer is obligated to pay for (fund) the employee’s future pension benefits.</a:t>
            </a:r>
          </a:p>
          <a:p>
            <a:r>
              <a:rPr lang="en-US" dirty="0"/>
              <a:t>The pension cost of a defined benefit plan is debited to Pension Expense. Cash is credited for the amount contributed (funded) by the employer, and any unfunded amount is credited to Unfunded Pension Liability.</a:t>
            </a:r>
          </a:p>
          <a:p>
            <a:endParaRPr lang="en-US" dirty="0"/>
          </a:p>
        </p:txBody>
      </p:sp>
    </p:spTree>
    <p:extLst>
      <p:ext uri="{BB962C8B-B14F-4D97-AF65-F5344CB8AC3E}">
        <p14:creationId xmlns:p14="http://schemas.microsoft.com/office/powerpoint/2010/main" val="31112862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93127-EACA-4B7D-A932-0E99233F5444}"/>
              </a:ext>
            </a:extLst>
          </p:cNvPr>
          <p:cNvSpPr>
            <a:spLocks noGrp="1"/>
          </p:cNvSpPr>
          <p:nvPr>
            <p:ph type="title"/>
          </p:nvPr>
        </p:nvSpPr>
        <p:spPr/>
        <p:txBody>
          <a:bodyPr/>
          <a:lstStyle/>
          <a:p>
            <a:r>
              <a:rPr lang="en-US" dirty="0"/>
              <a:t>Defined Benefit Plans </a:t>
            </a:r>
            <a:r>
              <a:rPr lang="en-US" sz="2000" dirty="0"/>
              <a:t>(2 of 3)</a:t>
            </a:r>
            <a:endParaRPr lang="en-US" dirty="0"/>
          </a:p>
        </p:txBody>
      </p:sp>
      <p:sp>
        <p:nvSpPr>
          <p:cNvPr id="4" name="Text Placeholder 3">
            <a:extLst>
              <a:ext uri="{FF2B5EF4-FFF2-40B4-BE49-F238E27FC236}">
                <a16:creationId xmlns:a16="http://schemas.microsoft.com/office/drawing/2014/main" id="{5CF3A28E-9B50-4746-8BAA-545D2D58B17E}"/>
              </a:ext>
            </a:extLst>
          </p:cNvPr>
          <p:cNvSpPr>
            <a:spLocks noGrp="1"/>
          </p:cNvSpPr>
          <p:nvPr>
            <p:ph type="body" sz="quarter" idx="17"/>
          </p:nvPr>
        </p:nvSpPr>
        <p:spPr/>
        <p:txBody>
          <a:bodyPr/>
          <a:lstStyle/>
          <a:p>
            <a:r>
              <a:rPr lang="en-US" dirty="0"/>
              <a:t>Assume that the defined benefit plan of Hinkle Co. requires an annual pension cost of $80,000. This annual contribution is based on estimates of Hinkle’s future pension liabilities. On December 31, Hinkle Co. pays $60,000 to the pension fund. The entry to record the payment and unfunded liability is as follows:</a:t>
            </a:r>
          </a:p>
          <a:p>
            <a:endParaRPr lang="en-US" dirty="0"/>
          </a:p>
        </p:txBody>
      </p:sp>
      <p:pic>
        <p:nvPicPr>
          <p:cNvPr id="5" name="Picture Placeholder 4" descr="Defined Benefit Plans &#10;&#10;A journal entry is shown in a journal form. December 31 is the date indicated. Pension Expense is debited with 80,000 shown in the Debit column. Cash is credited with 60,000 shown in the Credit column. Unfunded Pension Liability is credited with 20,000 shown in the Credit column. A journal entry explanation is given below the journal entry: Annual pension cost and contribution.">
            <a:extLst>
              <a:ext uri="{FF2B5EF4-FFF2-40B4-BE49-F238E27FC236}">
                <a16:creationId xmlns:a16="http://schemas.microsoft.com/office/drawing/2014/main" id="{0662DF3B-C789-4A92-A5A1-2D0C24707470}"/>
              </a:ext>
            </a:extLst>
          </p:cNvPr>
          <p:cNvPicPr>
            <a:picLocks noGrp="1" noChangeAspect="1"/>
          </p:cNvPicPr>
          <p:nvPr>
            <p:ph type="pic" sz="quarter" idx="18"/>
          </p:nvPr>
        </p:nvPicPr>
        <p:blipFill rotWithShape="1">
          <a:blip r:embed="rId2"/>
          <a:srcRect t="-2303" b="-2303"/>
          <a:stretch/>
        </p:blipFill>
        <p:spPr>
          <a:xfrm>
            <a:off x="1511762" y="3340243"/>
            <a:ext cx="8858513" cy="1775114"/>
          </a:xfrm>
          <a:prstGeom prst="rect">
            <a:avLst/>
          </a:prstGeom>
        </p:spPr>
      </p:pic>
    </p:spTree>
    <p:extLst>
      <p:ext uri="{BB962C8B-B14F-4D97-AF65-F5344CB8AC3E}">
        <p14:creationId xmlns:p14="http://schemas.microsoft.com/office/powerpoint/2010/main" val="39260618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8BF6-B35B-4031-99D3-D909E12362D8}"/>
              </a:ext>
            </a:extLst>
          </p:cNvPr>
          <p:cNvSpPr>
            <a:spLocks noGrp="1"/>
          </p:cNvSpPr>
          <p:nvPr>
            <p:ph type="title"/>
          </p:nvPr>
        </p:nvSpPr>
        <p:spPr/>
        <p:txBody>
          <a:bodyPr/>
          <a:lstStyle/>
          <a:p>
            <a:r>
              <a:rPr lang="en-US" dirty="0"/>
              <a:t>Defined Benefit Plans </a:t>
            </a:r>
            <a:r>
              <a:rPr lang="en-US" sz="2000" dirty="0"/>
              <a:t>(3 of 3)</a:t>
            </a:r>
          </a:p>
        </p:txBody>
      </p:sp>
      <p:sp>
        <p:nvSpPr>
          <p:cNvPr id="3" name="Text Placeholder 2">
            <a:extLst>
              <a:ext uri="{FF2B5EF4-FFF2-40B4-BE49-F238E27FC236}">
                <a16:creationId xmlns:a16="http://schemas.microsoft.com/office/drawing/2014/main" id="{4F73B635-E65C-4D99-A0AF-81E8DAC243CD}"/>
              </a:ext>
            </a:extLst>
          </p:cNvPr>
          <p:cNvSpPr>
            <a:spLocks noGrp="1"/>
          </p:cNvSpPr>
          <p:nvPr>
            <p:ph type="body" sz="quarter" idx="17"/>
          </p:nvPr>
        </p:nvSpPr>
        <p:spPr/>
        <p:txBody>
          <a:bodyPr/>
          <a:lstStyle/>
          <a:p>
            <a:r>
              <a:rPr lang="en-US" dirty="0"/>
              <a:t>If the unfunded pension liability is to be paid within one year, it is reported as a current liability on the balance sheet.</a:t>
            </a:r>
          </a:p>
          <a:p>
            <a:r>
              <a:rPr lang="en-US" dirty="0"/>
              <a:t>Any portion of the unfunded pension liability that will be paid beyond one year is a long-term liability.</a:t>
            </a:r>
          </a:p>
          <a:p>
            <a:endParaRPr lang="en-US" dirty="0"/>
          </a:p>
        </p:txBody>
      </p:sp>
    </p:spTree>
    <p:extLst>
      <p:ext uri="{BB962C8B-B14F-4D97-AF65-F5344CB8AC3E}">
        <p14:creationId xmlns:p14="http://schemas.microsoft.com/office/powerpoint/2010/main" val="2976345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57BB5B-52D4-4C30-8368-D1CEFEFA9CE3}"/>
              </a:ext>
            </a:extLst>
          </p:cNvPr>
          <p:cNvSpPr>
            <a:spLocks noGrp="1"/>
          </p:cNvSpPr>
          <p:nvPr>
            <p:ph type="title"/>
          </p:nvPr>
        </p:nvSpPr>
        <p:spPr>
          <a:xfrm>
            <a:off x="874542" y="365125"/>
            <a:ext cx="10515600" cy="672105"/>
          </a:xfrm>
        </p:spPr>
        <p:txBody>
          <a:bodyPr/>
          <a:lstStyle/>
          <a:p>
            <a:r>
              <a:rPr lang="en-US" sz="3200" dirty="0"/>
              <a:t>Example Exercise: Vacation Pay and Pension Benefits</a:t>
            </a:r>
          </a:p>
        </p:txBody>
      </p:sp>
      <p:sp>
        <p:nvSpPr>
          <p:cNvPr id="5" name="Text Placeholder 4">
            <a:extLst>
              <a:ext uri="{FF2B5EF4-FFF2-40B4-BE49-F238E27FC236}">
                <a16:creationId xmlns:a16="http://schemas.microsoft.com/office/drawing/2014/main" id="{9CE3BCE1-5F2B-4169-85EF-157C56B9F856}"/>
              </a:ext>
            </a:extLst>
          </p:cNvPr>
          <p:cNvSpPr>
            <a:spLocks noGrp="1"/>
          </p:cNvSpPr>
          <p:nvPr>
            <p:ph type="body" sz="quarter" idx="17"/>
          </p:nvPr>
        </p:nvSpPr>
        <p:spPr>
          <a:xfrm>
            <a:off x="743576" y="1638299"/>
            <a:ext cx="10711543" cy="2329543"/>
          </a:xfrm>
        </p:spPr>
        <p:txBody>
          <a:bodyPr>
            <a:normAutofit/>
          </a:bodyPr>
          <a:lstStyle/>
          <a:p>
            <a:r>
              <a:rPr lang="en-US" dirty="0"/>
              <a:t>Manfield Services Company provides its employees with vacation benefits and a defined contribution pension plan. Employees earned vacation pay of $44,000 for the period. The pension plan requires a contribution to the plan administrator equal to 8% of employee salaries. Salaries were $450,000 during the period. </a:t>
            </a:r>
          </a:p>
          <a:p>
            <a:r>
              <a:rPr lang="en-US" dirty="0"/>
              <a:t>Provide the journal entry for the (a) vacation pay and (b) pension benefit.</a:t>
            </a:r>
          </a:p>
          <a:p>
            <a:endParaRPr lang="en-US" dirty="0"/>
          </a:p>
        </p:txBody>
      </p:sp>
      <p:pic>
        <p:nvPicPr>
          <p:cNvPr id="10" name="Picture Placeholder 9" descr="The solution to Exercise a. is given as follows: A journal entry is shown. Vacation Pay Expense is debited—with 44,000 shown in the Debit column. Vacation Pay Payable is credited—with 44,000 shown in the Credit column. A journal entry explanation is given below the journal entry: Vacation pay accrued for the period.&#10;&#10;The solution to Exercise b. is given as follows: A journal entry is shown. Pension Expense is debited—with 36,000 shown in the Debit column. Cash is credited—with 36,000 shown in the Credit column. A journal entry explanation is given below the journal entry: Pension contribution, 8% of $450,000 salary.">
            <a:extLst>
              <a:ext uri="{FF2B5EF4-FFF2-40B4-BE49-F238E27FC236}">
                <a16:creationId xmlns:a16="http://schemas.microsoft.com/office/drawing/2014/main" id="{593C22CF-7830-447B-B6C2-FBE615C5317B}"/>
              </a:ext>
            </a:extLst>
          </p:cNvPr>
          <p:cNvPicPr>
            <a:picLocks noGrp="1" noChangeAspect="1"/>
          </p:cNvPicPr>
          <p:nvPr>
            <p:ph type="pic" sz="quarter" idx="18"/>
          </p:nvPr>
        </p:nvPicPr>
        <p:blipFill rotWithShape="1">
          <a:blip r:embed="rId2"/>
          <a:srcRect t="-7039" b="-7039"/>
          <a:stretch/>
        </p:blipFill>
        <p:spPr>
          <a:xfrm>
            <a:off x="1223818" y="3948907"/>
            <a:ext cx="9744364" cy="1952625"/>
          </a:xfrm>
          <a:prstGeom prst="rect">
            <a:avLst/>
          </a:prstGeom>
        </p:spPr>
      </p:pic>
    </p:spTree>
    <p:extLst>
      <p:ext uri="{BB962C8B-B14F-4D97-AF65-F5344CB8AC3E}">
        <p14:creationId xmlns:p14="http://schemas.microsoft.com/office/powerpoint/2010/main" val="36132924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B20363-D474-4814-BBC7-750B94BAA0D5}"/>
              </a:ext>
            </a:extLst>
          </p:cNvPr>
          <p:cNvSpPr>
            <a:spLocks noGrp="1"/>
          </p:cNvSpPr>
          <p:nvPr>
            <p:ph type="title"/>
          </p:nvPr>
        </p:nvSpPr>
        <p:spPr/>
        <p:txBody>
          <a:bodyPr/>
          <a:lstStyle/>
          <a:p>
            <a:r>
              <a:rPr lang="en-US" dirty="0"/>
              <a:t>Postretirement Benefits Other than Pensions </a:t>
            </a:r>
            <a:r>
              <a:rPr lang="en-US" sz="2000" dirty="0"/>
              <a:t>(1 of 2)</a:t>
            </a:r>
          </a:p>
        </p:txBody>
      </p:sp>
      <p:sp>
        <p:nvSpPr>
          <p:cNvPr id="6" name="Text Placeholder 5">
            <a:extLst>
              <a:ext uri="{FF2B5EF4-FFF2-40B4-BE49-F238E27FC236}">
                <a16:creationId xmlns:a16="http://schemas.microsoft.com/office/drawing/2014/main" id="{B5E74BB7-7435-4B36-A898-D573CD2A05E3}"/>
              </a:ext>
            </a:extLst>
          </p:cNvPr>
          <p:cNvSpPr>
            <a:spLocks noGrp="1"/>
          </p:cNvSpPr>
          <p:nvPr>
            <p:ph type="body" sz="quarter" idx="17"/>
          </p:nvPr>
        </p:nvSpPr>
        <p:spPr/>
        <p:txBody>
          <a:bodyPr/>
          <a:lstStyle/>
          <a:p>
            <a:r>
              <a:rPr lang="en-US" dirty="0"/>
              <a:t>Employees may earn rights to other postretirement benefits from their employer. Such benefits may include the following:</a:t>
            </a:r>
          </a:p>
          <a:p>
            <a:pPr lvl="1"/>
            <a:r>
              <a:rPr lang="en-US" dirty="0"/>
              <a:t>Dental care</a:t>
            </a:r>
          </a:p>
          <a:p>
            <a:pPr lvl="1"/>
            <a:r>
              <a:rPr lang="en-US" dirty="0"/>
              <a:t>Eye care</a:t>
            </a:r>
          </a:p>
          <a:p>
            <a:pPr lvl="1"/>
            <a:r>
              <a:rPr lang="en-US" dirty="0"/>
              <a:t>Medical care</a:t>
            </a:r>
          </a:p>
          <a:p>
            <a:pPr lvl="1"/>
            <a:r>
              <a:rPr lang="en-US" dirty="0"/>
              <a:t>Life insurance</a:t>
            </a:r>
          </a:p>
          <a:p>
            <a:pPr lvl="1"/>
            <a:r>
              <a:rPr lang="en-US" dirty="0"/>
              <a:t>Tuition assistance</a:t>
            </a:r>
          </a:p>
          <a:p>
            <a:pPr lvl="1"/>
            <a:r>
              <a:rPr lang="en-US" dirty="0"/>
              <a:t>Tax services</a:t>
            </a:r>
          </a:p>
          <a:p>
            <a:pPr lvl="1"/>
            <a:r>
              <a:rPr lang="en-US" dirty="0"/>
              <a:t>Legal services</a:t>
            </a:r>
          </a:p>
        </p:txBody>
      </p:sp>
    </p:spTree>
    <p:extLst>
      <p:ext uri="{BB962C8B-B14F-4D97-AF65-F5344CB8AC3E}">
        <p14:creationId xmlns:p14="http://schemas.microsoft.com/office/powerpoint/2010/main" val="36458711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7FA7-D384-44F5-9089-2293176800DD}"/>
              </a:ext>
            </a:extLst>
          </p:cNvPr>
          <p:cNvSpPr>
            <a:spLocks noGrp="1"/>
          </p:cNvSpPr>
          <p:nvPr>
            <p:ph type="title"/>
          </p:nvPr>
        </p:nvSpPr>
        <p:spPr/>
        <p:txBody>
          <a:bodyPr/>
          <a:lstStyle/>
          <a:p>
            <a:r>
              <a:rPr lang="en-US" dirty="0"/>
              <a:t>Postretirement Benefits Other than Pensions </a:t>
            </a:r>
            <a:r>
              <a:rPr lang="en-US" sz="2000" dirty="0"/>
              <a:t>(2 of 2)</a:t>
            </a:r>
            <a:endParaRPr lang="en-US" dirty="0"/>
          </a:p>
        </p:txBody>
      </p:sp>
      <p:sp>
        <p:nvSpPr>
          <p:cNvPr id="3" name="Text Placeholder 2">
            <a:extLst>
              <a:ext uri="{FF2B5EF4-FFF2-40B4-BE49-F238E27FC236}">
                <a16:creationId xmlns:a16="http://schemas.microsoft.com/office/drawing/2014/main" id="{7B564624-B408-41A9-AAEF-0C2DA49B6563}"/>
              </a:ext>
            </a:extLst>
          </p:cNvPr>
          <p:cNvSpPr>
            <a:spLocks noGrp="1"/>
          </p:cNvSpPr>
          <p:nvPr>
            <p:ph type="body" sz="quarter" idx="17"/>
          </p:nvPr>
        </p:nvSpPr>
        <p:spPr>
          <a:xfrm>
            <a:off x="743576" y="1638300"/>
            <a:ext cx="10711543" cy="3739612"/>
          </a:xfrm>
        </p:spPr>
        <p:txBody>
          <a:bodyPr/>
          <a:lstStyle/>
          <a:p>
            <a:r>
              <a:rPr lang="en-US" dirty="0"/>
              <a:t>The estimate of the annual benefits expense is recorded by debiting Postretirement Benefits Expense. If the benefits are fully funded, Cash is credited for the same amount. If the benefits are not fully funded, a postretirement benefits plan liability account is also credited.</a:t>
            </a:r>
          </a:p>
          <a:p>
            <a:r>
              <a:rPr lang="en-US" dirty="0"/>
              <a:t>The financial statements should disclose the nature of the postretirement benefit liabilities. These disclosures are usually included as notes to the financial statements.</a:t>
            </a:r>
          </a:p>
        </p:txBody>
      </p:sp>
    </p:spTree>
    <p:extLst>
      <p:ext uri="{BB962C8B-B14F-4D97-AF65-F5344CB8AC3E}">
        <p14:creationId xmlns:p14="http://schemas.microsoft.com/office/powerpoint/2010/main" val="29475990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2CC3-5A4B-413E-8BE8-8F6066D7D070}"/>
              </a:ext>
            </a:extLst>
          </p:cNvPr>
          <p:cNvSpPr>
            <a:spLocks noGrp="1"/>
          </p:cNvSpPr>
          <p:nvPr>
            <p:ph type="title"/>
          </p:nvPr>
        </p:nvSpPr>
        <p:spPr/>
        <p:txBody>
          <a:bodyPr/>
          <a:lstStyle/>
          <a:p>
            <a:r>
              <a:rPr lang="en-US" dirty="0"/>
              <a:t>Current Liabilities on the Balance Sheet</a:t>
            </a:r>
          </a:p>
        </p:txBody>
      </p:sp>
      <p:pic>
        <p:nvPicPr>
          <p:cNvPr id="4" name="Picture Placeholder 3" descr="Current Liabilities on the Balance Sheet&#10;&#10;The Current Liabilities section of a balance sheet for Mornin’ Joe for December 31, 2 0 Y 6, is shown. The following current liabilities are listed: Accounts payable, $133,000, which is shown in the first amount column; Notes payable (current portion), 200,000, which is shown in the first amount column; Salaries and wages payable, 42,000, which is shown in the first amount column; Payroll taxes payable, 16,400, which is the shown in the first amount column; Interest payable, 40,000, which is shown in the first amount column. A single rule appears below 40,000. Total current liabilities are $431,400, which is shown in the second amount column.">
            <a:extLst>
              <a:ext uri="{FF2B5EF4-FFF2-40B4-BE49-F238E27FC236}">
                <a16:creationId xmlns:a16="http://schemas.microsoft.com/office/drawing/2014/main" id="{914AAFA7-00E2-408B-9978-AACEE169EE96}"/>
              </a:ext>
            </a:extLst>
          </p:cNvPr>
          <p:cNvPicPr>
            <a:picLocks noGrp="1" noChangeAspect="1"/>
          </p:cNvPicPr>
          <p:nvPr>
            <p:ph type="pic" sz="quarter" idx="10"/>
          </p:nvPr>
        </p:nvPicPr>
        <p:blipFill rotWithShape="1">
          <a:blip r:embed="rId2"/>
          <a:srcRect t="-4154" b="-4154"/>
          <a:stretch/>
        </p:blipFill>
        <p:spPr>
          <a:xfrm>
            <a:off x="1441955" y="1333019"/>
            <a:ext cx="9439852" cy="4004830"/>
          </a:xfrm>
          <a:prstGeom prst="rect">
            <a:avLst/>
          </a:prstGeom>
        </p:spPr>
      </p:pic>
    </p:spTree>
    <p:extLst>
      <p:ext uri="{BB962C8B-B14F-4D97-AF65-F5344CB8AC3E}">
        <p14:creationId xmlns:p14="http://schemas.microsoft.com/office/powerpoint/2010/main" val="13353199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628F-E0D2-4128-9E7C-523D0EA7B694}"/>
              </a:ext>
            </a:extLst>
          </p:cNvPr>
          <p:cNvSpPr>
            <a:spLocks noGrp="1"/>
          </p:cNvSpPr>
          <p:nvPr>
            <p:ph type="title"/>
          </p:nvPr>
        </p:nvSpPr>
        <p:spPr/>
        <p:txBody>
          <a:bodyPr/>
          <a:lstStyle/>
          <a:p>
            <a:r>
              <a:rPr lang="en-US" dirty="0"/>
              <a:t>Contingent Liabilities</a:t>
            </a:r>
          </a:p>
        </p:txBody>
      </p:sp>
      <p:sp>
        <p:nvSpPr>
          <p:cNvPr id="3" name="Text Placeholder 2">
            <a:extLst>
              <a:ext uri="{FF2B5EF4-FFF2-40B4-BE49-F238E27FC236}">
                <a16:creationId xmlns:a16="http://schemas.microsoft.com/office/drawing/2014/main" id="{CCFBA3B2-44A7-4C54-B981-A92E0FCDFF97}"/>
              </a:ext>
            </a:extLst>
          </p:cNvPr>
          <p:cNvSpPr>
            <a:spLocks noGrp="1"/>
          </p:cNvSpPr>
          <p:nvPr>
            <p:ph type="body" sz="quarter" idx="17"/>
          </p:nvPr>
        </p:nvSpPr>
        <p:spPr>
          <a:xfrm>
            <a:off x="743576" y="1638300"/>
            <a:ext cx="10711543" cy="4018581"/>
          </a:xfrm>
        </p:spPr>
        <p:txBody>
          <a:bodyPr/>
          <a:lstStyle/>
          <a:p>
            <a:pPr marL="349250" indent="-349250"/>
            <a:r>
              <a:rPr lang="en-US" dirty="0"/>
              <a:t>Some liabilities may arise from past transactions only if certain events occur in the future. These potential obligations are called </a:t>
            </a:r>
            <a:r>
              <a:rPr lang="en-US" b="1" dirty="0"/>
              <a:t>contingent liabilities</a:t>
            </a:r>
            <a:r>
              <a:rPr lang="en-US" dirty="0"/>
              <a:t>. </a:t>
            </a:r>
          </a:p>
          <a:p>
            <a:pPr marL="349250" indent="-349250"/>
            <a:r>
              <a:rPr lang="en-US" dirty="0"/>
              <a:t>The accounting for contingent liabilities depends on the following two factors:</a:t>
            </a:r>
          </a:p>
          <a:p>
            <a:pPr lvl="1"/>
            <a:r>
              <a:rPr lang="en-US" dirty="0"/>
              <a:t>Likelihood of occurring</a:t>
            </a:r>
          </a:p>
          <a:p>
            <a:pPr lvl="2"/>
            <a:r>
              <a:rPr lang="en-US" dirty="0"/>
              <a:t>The likelihood that the event creating the liability occurring is classified as probable, reasonably possible, or remote. </a:t>
            </a:r>
          </a:p>
          <a:p>
            <a:pPr lvl="1"/>
            <a:r>
              <a:rPr lang="en-US" dirty="0"/>
              <a:t>Measurement</a:t>
            </a:r>
          </a:p>
          <a:p>
            <a:pPr lvl="2"/>
            <a:r>
              <a:rPr lang="en-US" dirty="0"/>
              <a:t>The ability to estimate the potential liability is classified as estimable or not estimable.</a:t>
            </a:r>
          </a:p>
          <a:p>
            <a:endParaRPr lang="en-US" dirty="0"/>
          </a:p>
        </p:txBody>
      </p:sp>
    </p:spTree>
    <p:extLst>
      <p:ext uri="{BB962C8B-B14F-4D97-AF65-F5344CB8AC3E}">
        <p14:creationId xmlns:p14="http://schemas.microsoft.com/office/powerpoint/2010/main" val="195300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15849-56CA-40DD-A068-0EA4A3AE8459}"/>
              </a:ext>
            </a:extLst>
          </p:cNvPr>
          <p:cNvSpPr>
            <a:spLocks noGrp="1"/>
          </p:cNvSpPr>
          <p:nvPr>
            <p:ph type="title"/>
          </p:nvPr>
        </p:nvSpPr>
        <p:spPr/>
        <p:txBody>
          <a:bodyPr/>
          <a:lstStyle/>
          <a:p>
            <a:r>
              <a:rPr lang="en-US" dirty="0"/>
              <a:t>Short-Term Notes Payable </a:t>
            </a:r>
            <a:r>
              <a:rPr lang="en-US" sz="2000" dirty="0"/>
              <a:t>(1 of 8)</a:t>
            </a:r>
          </a:p>
        </p:txBody>
      </p:sp>
      <p:sp>
        <p:nvSpPr>
          <p:cNvPr id="4" name="Text Placeholder 3">
            <a:extLst>
              <a:ext uri="{FF2B5EF4-FFF2-40B4-BE49-F238E27FC236}">
                <a16:creationId xmlns:a16="http://schemas.microsoft.com/office/drawing/2014/main" id="{AD526821-1864-4F22-A756-2FDCE8BD8A2E}"/>
              </a:ext>
            </a:extLst>
          </p:cNvPr>
          <p:cNvSpPr>
            <a:spLocks noGrp="1"/>
          </p:cNvSpPr>
          <p:nvPr>
            <p:ph type="body" sz="quarter" idx="17"/>
          </p:nvPr>
        </p:nvSpPr>
        <p:spPr>
          <a:xfrm>
            <a:off x="743576" y="1638300"/>
            <a:ext cx="10711543" cy="2148089"/>
          </a:xfrm>
        </p:spPr>
        <p:txBody>
          <a:bodyPr>
            <a:normAutofit/>
          </a:bodyPr>
          <a:lstStyle/>
          <a:p>
            <a:r>
              <a:rPr lang="en-US" dirty="0"/>
              <a:t>Notes may be issued to purchase merchandise or other assets. Notes may also be issued to creditors to satisfy an account payable created earlier.</a:t>
            </a:r>
          </a:p>
          <a:p>
            <a:r>
              <a:rPr lang="en-US" sz="2400" dirty="0"/>
              <a:t>Assume that Nature’s Sunshine Company issued a 90-day, 12% note for $1,000, dated August 1, 20Y7 to Murray Co. for a $1,000 overdue account. The entry to record the issuance of the note is as follows:</a:t>
            </a:r>
            <a:endParaRPr lang="en-US" sz="2400" i="1" dirty="0"/>
          </a:p>
          <a:p>
            <a:endParaRPr lang="en-US" dirty="0"/>
          </a:p>
        </p:txBody>
      </p:sp>
      <p:pic>
        <p:nvPicPr>
          <p:cNvPr id="5" name="Picture Placeholder 4" descr="Short-Term Notes Payable&#10;&#10;A journal entry is shown in a journal form. August 1 is the date indicated. Accounts Payable—Murray Co. is debited with 1,000 shown in the Debit column. Notes Payable is credited with 1,000 shown in the Credit column. A journal entry explanation is given below the journal entry: Issued a 90-day, 12% note on account.">
            <a:extLst>
              <a:ext uri="{FF2B5EF4-FFF2-40B4-BE49-F238E27FC236}">
                <a16:creationId xmlns:a16="http://schemas.microsoft.com/office/drawing/2014/main" id="{E2995D04-D85C-46CE-9B56-7C360AC866F5}"/>
              </a:ext>
            </a:extLst>
          </p:cNvPr>
          <p:cNvPicPr>
            <a:picLocks noGrp="1" noChangeAspect="1"/>
          </p:cNvPicPr>
          <p:nvPr>
            <p:ph type="pic" sz="quarter" idx="18"/>
          </p:nvPr>
        </p:nvPicPr>
        <p:blipFill rotWithShape="1">
          <a:blip r:embed="rId2"/>
          <a:srcRect t="858" b="1508"/>
          <a:stretch/>
        </p:blipFill>
        <p:spPr>
          <a:xfrm>
            <a:off x="1499096" y="3786389"/>
            <a:ext cx="8858513" cy="1362394"/>
          </a:xfrm>
          <a:prstGeom prst="rect">
            <a:avLst/>
          </a:prstGeom>
        </p:spPr>
      </p:pic>
    </p:spTree>
    <p:extLst>
      <p:ext uri="{BB962C8B-B14F-4D97-AF65-F5344CB8AC3E}">
        <p14:creationId xmlns:p14="http://schemas.microsoft.com/office/powerpoint/2010/main" val="41812723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79D99-5BB3-4DAF-B0B8-942EF5755DC5}"/>
              </a:ext>
            </a:extLst>
          </p:cNvPr>
          <p:cNvSpPr>
            <a:spLocks noGrp="1"/>
          </p:cNvSpPr>
          <p:nvPr>
            <p:ph type="title"/>
          </p:nvPr>
        </p:nvSpPr>
        <p:spPr/>
        <p:txBody>
          <a:bodyPr/>
          <a:lstStyle/>
          <a:p>
            <a:r>
              <a:rPr lang="en-US" dirty="0"/>
              <a:t>Probable and Estimable </a:t>
            </a:r>
            <a:r>
              <a:rPr lang="en-US" sz="2000" dirty="0"/>
              <a:t>(1 of 2)</a:t>
            </a:r>
            <a:endParaRPr lang="en-US" dirty="0"/>
          </a:p>
        </p:txBody>
      </p:sp>
      <p:sp>
        <p:nvSpPr>
          <p:cNvPr id="4" name="Text Placeholder 3">
            <a:extLst>
              <a:ext uri="{FF2B5EF4-FFF2-40B4-BE49-F238E27FC236}">
                <a16:creationId xmlns:a16="http://schemas.microsoft.com/office/drawing/2014/main" id="{B9244222-8E77-43F0-B2F0-02D9F0813023}"/>
              </a:ext>
            </a:extLst>
          </p:cNvPr>
          <p:cNvSpPr>
            <a:spLocks noGrp="1"/>
          </p:cNvSpPr>
          <p:nvPr>
            <p:ph type="body" sz="quarter" idx="17"/>
          </p:nvPr>
        </p:nvSpPr>
        <p:spPr>
          <a:xfrm>
            <a:off x="743576" y="1638299"/>
            <a:ext cx="10711543" cy="2657193"/>
          </a:xfrm>
        </p:spPr>
        <p:txBody>
          <a:bodyPr/>
          <a:lstStyle/>
          <a:p>
            <a:pPr marL="349250" indent="-349250" fontAlgn="auto">
              <a:defRPr/>
            </a:pPr>
            <a:r>
              <a:rPr lang="en-US" dirty="0"/>
              <a:t>If a contingent liability is probable and the amount of the liability can be reasonably estimated, it is recorded and disclosed.</a:t>
            </a:r>
          </a:p>
          <a:p>
            <a:pPr marL="349250" indent="-349250" fontAlgn="auto">
              <a:defRPr/>
            </a:pPr>
            <a:r>
              <a:rPr lang="en-US" dirty="0"/>
              <a:t>The liability is recorded by debiting an expense and crediting a liability.</a:t>
            </a:r>
          </a:p>
          <a:p>
            <a:r>
              <a:rPr lang="en-US" dirty="0"/>
              <a:t>Assume that during June, a company sold a product for $60,000 that includes a 36-month warranty for repairs. The average cost of repairs over the warranty period is 5% of the sales price. The entry to record the estimated product warranty expense for June is as follows:</a:t>
            </a:r>
          </a:p>
          <a:p>
            <a:endParaRPr lang="en-US" dirty="0"/>
          </a:p>
        </p:txBody>
      </p:sp>
      <p:pic>
        <p:nvPicPr>
          <p:cNvPr id="5" name="Picture Placeholder 4" descr="Probable and Estimable &#10;&#10;A journal entry is shown in a journal form. June 30 is the date indicated. Product Warranty Expense is debited with 3,000 shown in the Debit column. Product Warranty Payable is credited with 3,000 shown in the Credit column. A journal entry explanation is given below the journal entry: Warranty expense for June, 5% times $60,000.">
            <a:extLst>
              <a:ext uri="{FF2B5EF4-FFF2-40B4-BE49-F238E27FC236}">
                <a16:creationId xmlns:a16="http://schemas.microsoft.com/office/drawing/2014/main" id="{500CBC17-ECB9-4EAF-A414-8688BFD96DC2}"/>
              </a:ext>
            </a:extLst>
          </p:cNvPr>
          <p:cNvPicPr>
            <a:picLocks noGrp="1" noChangeAspect="1"/>
          </p:cNvPicPr>
          <p:nvPr>
            <p:ph type="pic" sz="quarter" idx="18"/>
          </p:nvPr>
        </p:nvPicPr>
        <p:blipFill rotWithShape="1">
          <a:blip r:embed="rId2"/>
          <a:srcRect l="-65" t="-7918" r="65" b="-7193"/>
          <a:stretch/>
        </p:blipFill>
        <p:spPr>
          <a:xfrm>
            <a:off x="1478056" y="4248999"/>
            <a:ext cx="8858513" cy="1333176"/>
          </a:xfrm>
          <a:prstGeom prst="rect">
            <a:avLst/>
          </a:prstGeom>
        </p:spPr>
      </p:pic>
    </p:spTree>
    <p:extLst>
      <p:ext uri="{BB962C8B-B14F-4D97-AF65-F5344CB8AC3E}">
        <p14:creationId xmlns:p14="http://schemas.microsoft.com/office/powerpoint/2010/main" val="9876897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6BA6-4463-4AC1-A9CC-EFF2110BF838}"/>
              </a:ext>
            </a:extLst>
          </p:cNvPr>
          <p:cNvSpPr>
            <a:spLocks noGrp="1"/>
          </p:cNvSpPr>
          <p:nvPr>
            <p:ph type="title"/>
          </p:nvPr>
        </p:nvSpPr>
        <p:spPr/>
        <p:txBody>
          <a:bodyPr/>
          <a:lstStyle/>
          <a:p>
            <a:r>
              <a:rPr lang="en-US" dirty="0"/>
              <a:t>Probable and Estimable </a:t>
            </a:r>
            <a:r>
              <a:rPr lang="en-US" sz="2000" dirty="0"/>
              <a:t>(2 of 2)</a:t>
            </a:r>
            <a:endParaRPr lang="en-US" dirty="0"/>
          </a:p>
        </p:txBody>
      </p:sp>
      <p:sp>
        <p:nvSpPr>
          <p:cNvPr id="4" name="Text Placeholder 3">
            <a:extLst>
              <a:ext uri="{FF2B5EF4-FFF2-40B4-BE49-F238E27FC236}">
                <a16:creationId xmlns:a16="http://schemas.microsoft.com/office/drawing/2014/main" id="{C2CE5CB0-DFA2-47CE-B8F5-C4897F814D73}"/>
              </a:ext>
            </a:extLst>
          </p:cNvPr>
          <p:cNvSpPr>
            <a:spLocks noGrp="1"/>
          </p:cNvSpPr>
          <p:nvPr>
            <p:ph type="body" sz="quarter" idx="17"/>
          </p:nvPr>
        </p:nvSpPr>
        <p:spPr>
          <a:xfrm>
            <a:off x="743576" y="1638300"/>
            <a:ext cx="10711543" cy="892629"/>
          </a:xfrm>
        </p:spPr>
        <p:txBody>
          <a:bodyPr>
            <a:noAutofit/>
          </a:bodyPr>
          <a:lstStyle/>
          <a:p>
            <a:r>
              <a:rPr lang="en-US" dirty="0"/>
              <a:t>If the product is repaired under warranty, the repair costs are recorded by debiting Product Warranty Payable and crediting Cash, Supplies, Wages Payable, or other accounts.</a:t>
            </a:r>
          </a:p>
          <a:p>
            <a:r>
              <a:rPr lang="en-US" dirty="0"/>
              <a:t>Assume that a $200 part is replaced under warranty on August 16. The entry to record the replacement of the defective part is as follows:</a:t>
            </a:r>
          </a:p>
          <a:p>
            <a:endParaRPr lang="en-US" dirty="0"/>
          </a:p>
        </p:txBody>
      </p:sp>
      <p:pic>
        <p:nvPicPr>
          <p:cNvPr id="5" name="Picture Placeholder 4" descr="Probable and Estimable &#10;&#10;A journal entry is shown in a journal form. August 16 is the date indicated. Product Warranty Payable is debited with 200 shown in the Debit column. Supplies is credited with 200 shown in the Credit column. A journal entry explanation is given below the journal entry: Replaced defective part under warranty.">
            <a:extLst>
              <a:ext uri="{FF2B5EF4-FFF2-40B4-BE49-F238E27FC236}">
                <a16:creationId xmlns:a16="http://schemas.microsoft.com/office/drawing/2014/main" id="{74A6CF8B-0B7A-45E3-9F08-65CE8E7E3E79}"/>
              </a:ext>
            </a:extLst>
          </p:cNvPr>
          <p:cNvPicPr>
            <a:picLocks noGrp="1" noChangeAspect="1"/>
          </p:cNvPicPr>
          <p:nvPr>
            <p:ph type="pic" sz="quarter" idx="18"/>
          </p:nvPr>
        </p:nvPicPr>
        <p:blipFill rotWithShape="1">
          <a:blip r:embed="rId2"/>
          <a:srcRect t="-4646" b="-1802"/>
          <a:stretch/>
        </p:blipFill>
        <p:spPr>
          <a:xfrm>
            <a:off x="1492573" y="3551322"/>
            <a:ext cx="8858513" cy="1199529"/>
          </a:xfrm>
          <a:prstGeom prst="rect">
            <a:avLst/>
          </a:prstGeom>
        </p:spPr>
      </p:pic>
    </p:spTree>
    <p:extLst>
      <p:ext uri="{BB962C8B-B14F-4D97-AF65-F5344CB8AC3E}">
        <p14:creationId xmlns:p14="http://schemas.microsoft.com/office/powerpoint/2010/main" val="6373291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FC1372-B7B0-4DA5-A6C1-2A3914A5E0E6}"/>
              </a:ext>
            </a:extLst>
          </p:cNvPr>
          <p:cNvSpPr>
            <a:spLocks noGrp="1"/>
          </p:cNvSpPr>
          <p:nvPr>
            <p:ph type="title"/>
          </p:nvPr>
        </p:nvSpPr>
        <p:spPr/>
        <p:txBody>
          <a:bodyPr/>
          <a:lstStyle/>
          <a:p>
            <a:r>
              <a:rPr lang="en-US" dirty="0"/>
              <a:t>Accounting Treatment of Contingent Liabilities</a:t>
            </a:r>
          </a:p>
        </p:txBody>
      </p:sp>
      <p:pic>
        <p:nvPicPr>
          <p:cNvPr id="5" name="Picture Placeholder 4" descr="Accounting Treatment of Contingent Liabilities&#10;&#10;A graphic summarizing the accounting treatment of contingent liabilities is shown. At the far middle-left of the graphic, a box is shaded and labeled Contingency is shown. To the right of the box labeled Contingency are three columns of boxes. At the top of each column are the following headings: Likelihood of Occurring, Measurement, and Accounting Treatment.&#10;&#10;An arrow extends from the top-right side of the box labeled Contingency and points upward and to the right to a box in the Likelihood of Occurring column. The box in the Likelihood of Occurring column is shaded and labeled Probable. Two arrows extend from the right of this box. One arrow points to the right to a box in the Measurement column that is labeled Estimable. The other arrow points downward and to the right to a box in the Measurement column that is labeled Not Estimable. The boxes in the Measurable column are both shaded. An arrow extends from the right of the box labeled Estimable and points to the right to a box in the Accounting Treatment column. The box in the Accounting Treatment column is shaded and labeled Record and Disclose Liability. A small arrow extends from the right of the box labeled Not Estimable and points to the right to a box in the Accounting Treatment column. The box in the Accounting Treatment column is shaded and labeled Disclose Liability.&#10;&#10;An arrow extends from the right side of the box labeled Contingency and points to the right to a box in the Likelihood of Occurring column. The box in the Likelihood of Occurring column is shaded and labeled Reasonably Possible. An arrow extends from the right of this box and points to the right to a box in the Accounting Treatment column. The box in the Accounting Treatment column is shaded and labeled Disclose Liability.&#10;&#10;An arrow extends from the bottom-right side of the box labeled Contingency and points downward and to the right to a box in the Likelihood of Occurring column. The box in the Likelihood of Occurring column is shaded and labeled Remote. An arrow extends from the right of this box and points to the right to a box in the Accounting Treatment column. The box in the Accounting Treatment column is shaded and labeled None.">
            <a:extLst>
              <a:ext uri="{FF2B5EF4-FFF2-40B4-BE49-F238E27FC236}">
                <a16:creationId xmlns:a16="http://schemas.microsoft.com/office/drawing/2014/main" id="{DBBE9FA9-9DCB-4B70-B033-B8CCED0B2CEF}"/>
              </a:ext>
            </a:extLst>
          </p:cNvPr>
          <p:cNvPicPr>
            <a:picLocks noGrp="1" noChangeAspect="1"/>
          </p:cNvPicPr>
          <p:nvPr>
            <p:ph type="pic" sz="quarter" idx="10"/>
          </p:nvPr>
        </p:nvPicPr>
        <p:blipFill rotWithShape="1">
          <a:blip r:embed="rId2"/>
          <a:srcRect l="-480" r="-1782"/>
          <a:stretch/>
        </p:blipFill>
        <p:spPr>
          <a:xfrm>
            <a:off x="1184821" y="1313143"/>
            <a:ext cx="10075497" cy="4656760"/>
          </a:xfrm>
          <a:prstGeom prst="rect">
            <a:avLst/>
          </a:prstGeom>
        </p:spPr>
      </p:pic>
    </p:spTree>
    <p:extLst>
      <p:ext uri="{BB962C8B-B14F-4D97-AF65-F5344CB8AC3E}">
        <p14:creationId xmlns:p14="http://schemas.microsoft.com/office/powerpoint/2010/main" val="20236116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92088-75D8-4ADC-9D4D-8B09473649CB}"/>
              </a:ext>
            </a:extLst>
          </p:cNvPr>
          <p:cNvSpPr>
            <a:spLocks noGrp="1"/>
          </p:cNvSpPr>
          <p:nvPr>
            <p:ph type="title"/>
          </p:nvPr>
        </p:nvSpPr>
        <p:spPr/>
        <p:txBody>
          <a:bodyPr/>
          <a:lstStyle/>
          <a:p>
            <a:r>
              <a:rPr lang="en-US" dirty="0"/>
              <a:t>Example Exercise: Estimated Warranty Liability</a:t>
            </a:r>
          </a:p>
        </p:txBody>
      </p:sp>
      <p:sp>
        <p:nvSpPr>
          <p:cNvPr id="4" name="Text Placeholder 3">
            <a:extLst>
              <a:ext uri="{FF2B5EF4-FFF2-40B4-BE49-F238E27FC236}">
                <a16:creationId xmlns:a16="http://schemas.microsoft.com/office/drawing/2014/main" id="{124A8A0A-2EFF-4729-B7CB-BA09C0C0BF12}"/>
              </a:ext>
            </a:extLst>
          </p:cNvPr>
          <p:cNvSpPr>
            <a:spLocks noGrp="1"/>
          </p:cNvSpPr>
          <p:nvPr>
            <p:ph type="body" sz="quarter" idx="17"/>
          </p:nvPr>
        </p:nvSpPr>
        <p:spPr>
          <a:xfrm>
            <a:off x="743576" y="1638300"/>
            <a:ext cx="10711543" cy="2399362"/>
          </a:xfrm>
        </p:spPr>
        <p:txBody>
          <a:bodyPr>
            <a:normAutofit/>
          </a:bodyPr>
          <a:lstStyle/>
          <a:p>
            <a:r>
              <a:rPr lang="en-US" dirty="0"/>
              <a:t>Cook-Rite Co. sold $140,000 of kitchen appliances during August under a six-month warranty. The cost to repair defects under the warranty is estimated at 6% of the sales price. On September 12, a customer required a $200 part replacement plus $90 of labor under the warranty.</a:t>
            </a:r>
          </a:p>
          <a:p>
            <a:r>
              <a:rPr lang="en-US" dirty="0"/>
              <a:t>Provide the journal entry for (a) the estimated warranty expense on August 31 for August sales and (b) the September 12 warranty work.</a:t>
            </a:r>
          </a:p>
          <a:p>
            <a:endParaRPr lang="en-US" dirty="0"/>
          </a:p>
        </p:txBody>
      </p:sp>
      <p:pic>
        <p:nvPicPr>
          <p:cNvPr id="5" name="Picture Placeholder 4" descr="The solution to Exercise a. is given as follows: A journal entry is shown. Product Warranty Expense is debited—with 8,400 shown in the Debit column. Product Warranty Payable is credited—with 8,400 shown in the Credit column. A journal entry explanation is given below the journal entry: To record warranty expense for August, 6% × $140,000.&#10;&#10;The solution to Exercise b. is given as follows: A journal entry is shown. Product Warranty Payable is debited—with 290 shown in the Debit column. Supplies is credited—with 200 shown in the Credit column. Wages Payable is credited—with 90 shown in the Credit column. A journal entry explanation is given below the journal entry: Replaced defective part under warranty.">
            <a:extLst>
              <a:ext uri="{FF2B5EF4-FFF2-40B4-BE49-F238E27FC236}">
                <a16:creationId xmlns:a16="http://schemas.microsoft.com/office/drawing/2014/main" id="{B3FCE83C-A2B9-43F8-B834-46A6258050A4}"/>
              </a:ext>
            </a:extLst>
          </p:cNvPr>
          <p:cNvPicPr>
            <a:picLocks noGrp="1" noChangeAspect="1"/>
          </p:cNvPicPr>
          <p:nvPr>
            <p:ph type="pic" sz="quarter" idx="18"/>
          </p:nvPr>
        </p:nvPicPr>
        <p:blipFill rotWithShape="1">
          <a:blip r:embed="rId2"/>
          <a:srcRect t="-931" b="-931"/>
          <a:stretch/>
        </p:blipFill>
        <p:spPr>
          <a:xfrm>
            <a:off x="1223818" y="4037662"/>
            <a:ext cx="9744364" cy="1952625"/>
          </a:xfrm>
          <a:prstGeom prst="rect">
            <a:avLst/>
          </a:prstGeom>
        </p:spPr>
      </p:pic>
    </p:spTree>
    <p:extLst>
      <p:ext uri="{BB962C8B-B14F-4D97-AF65-F5344CB8AC3E}">
        <p14:creationId xmlns:p14="http://schemas.microsoft.com/office/powerpoint/2010/main" val="41744369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70C18-BDC5-45B8-818D-00F30C9C8730}"/>
              </a:ext>
            </a:extLst>
          </p:cNvPr>
          <p:cNvSpPr>
            <a:spLocks noGrp="1"/>
          </p:cNvSpPr>
          <p:nvPr>
            <p:ph type="title"/>
          </p:nvPr>
        </p:nvSpPr>
        <p:spPr>
          <a:xfrm>
            <a:off x="838200" y="365125"/>
            <a:ext cx="10515600" cy="591478"/>
          </a:xfrm>
        </p:spPr>
        <p:txBody>
          <a:bodyPr/>
          <a:lstStyle/>
          <a:p>
            <a:r>
              <a:rPr lang="en-US" dirty="0"/>
              <a:t>Financial Analysis and Interpretation: Quick Ratio </a:t>
            </a:r>
            <a:r>
              <a:rPr lang="en-US" sz="2000" dirty="0"/>
              <a:t>(1 of 6)</a:t>
            </a:r>
          </a:p>
        </p:txBody>
      </p:sp>
      <p:sp>
        <p:nvSpPr>
          <p:cNvPr id="3" name="Text Placeholder 2">
            <a:extLst>
              <a:ext uri="{FF2B5EF4-FFF2-40B4-BE49-F238E27FC236}">
                <a16:creationId xmlns:a16="http://schemas.microsoft.com/office/drawing/2014/main" id="{E80DCDD7-2BAF-4BF4-B0DF-9041D1CF778F}"/>
              </a:ext>
            </a:extLst>
          </p:cNvPr>
          <p:cNvSpPr>
            <a:spLocks noGrp="1"/>
          </p:cNvSpPr>
          <p:nvPr>
            <p:ph type="body" sz="quarter" idx="17"/>
          </p:nvPr>
        </p:nvSpPr>
        <p:spPr>
          <a:xfrm>
            <a:off x="743576" y="1638300"/>
            <a:ext cx="10711543" cy="4545524"/>
          </a:xfrm>
        </p:spPr>
        <p:txBody>
          <a:bodyPr/>
          <a:lstStyle/>
          <a:p>
            <a:r>
              <a:rPr lang="en-US" b="1" dirty="0"/>
              <a:t>Current position analysis </a:t>
            </a:r>
            <a:r>
              <a:rPr lang="en-US" dirty="0"/>
              <a:t>helps creditors evaluate a company’s ability to pay its current liabilities. This analysis is based on:	</a:t>
            </a:r>
          </a:p>
          <a:p>
            <a:pPr lvl="1"/>
            <a:r>
              <a:rPr lang="en-US" dirty="0"/>
              <a:t>Working capital</a:t>
            </a:r>
          </a:p>
          <a:p>
            <a:pPr lvl="1"/>
            <a:r>
              <a:rPr lang="en-US" dirty="0"/>
              <a:t>Current ratio</a:t>
            </a:r>
          </a:p>
          <a:p>
            <a:pPr lvl="1"/>
            <a:r>
              <a:rPr lang="en-US" dirty="0"/>
              <a:t>Quick ratio</a:t>
            </a:r>
          </a:p>
        </p:txBody>
      </p:sp>
    </p:spTree>
    <p:extLst>
      <p:ext uri="{BB962C8B-B14F-4D97-AF65-F5344CB8AC3E}">
        <p14:creationId xmlns:p14="http://schemas.microsoft.com/office/powerpoint/2010/main" val="25545265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9C898-95FE-435E-AD9C-32E264C4D42D}"/>
              </a:ext>
            </a:extLst>
          </p:cNvPr>
          <p:cNvSpPr>
            <a:spLocks noGrp="1"/>
          </p:cNvSpPr>
          <p:nvPr>
            <p:ph type="title"/>
          </p:nvPr>
        </p:nvSpPr>
        <p:spPr/>
        <p:txBody>
          <a:bodyPr/>
          <a:lstStyle/>
          <a:p>
            <a:r>
              <a:rPr lang="en-US" dirty="0"/>
              <a:t>Financial Analysis and Interpretation: Quick Ratio </a:t>
            </a:r>
            <a:r>
              <a:rPr lang="en-US" sz="2000" dirty="0"/>
              <a:t>(2 of 6)</a:t>
            </a:r>
          </a:p>
        </p:txBody>
      </p:sp>
      <p:sp>
        <p:nvSpPr>
          <p:cNvPr id="3" name="Text Placeholder 2">
            <a:extLst>
              <a:ext uri="{FF2B5EF4-FFF2-40B4-BE49-F238E27FC236}">
                <a16:creationId xmlns:a16="http://schemas.microsoft.com/office/drawing/2014/main" id="{D3FA1731-3E07-44AD-9EE1-67BC4E41F0A8}"/>
              </a:ext>
            </a:extLst>
          </p:cNvPr>
          <p:cNvSpPr>
            <a:spLocks noGrp="1"/>
          </p:cNvSpPr>
          <p:nvPr>
            <p:ph type="body" sz="quarter" idx="17"/>
          </p:nvPr>
        </p:nvSpPr>
        <p:spPr/>
        <p:txBody>
          <a:bodyPr/>
          <a:lstStyle/>
          <a:p>
            <a:r>
              <a:rPr lang="en-US" dirty="0"/>
              <a:t>Working capital is computed as follows:</a:t>
            </a:r>
          </a:p>
        </p:txBody>
      </p:sp>
      <p:pic>
        <p:nvPicPr>
          <p:cNvPr id="8" name="Picture Placeholder 7" descr="Financial Analysis and Interpretation: Quick Ratio – Working Capital Formula&#10;&#10;The formula for computing working capital is given: Current Assets minus Current Liabilities.">
            <a:extLst>
              <a:ext uri="{FF2B5EF4-FFF2-40B4-BE49-F238E27FC236}">
                <a16:creationId xmlns:a16="http://schemas.microsoft.com/office/drawing/2014/main" id="{142CE7D3-EF65-4828-812B-E6B0FBBC4760}"/>
              </a:ext>
            </a:extLst>
          </p:cNvPr>
          <p:cNvPicPr>
            <a:picLocks noGrp="1" noChangeAspect="1"/>
          </p:cNvPicPr>
          <p:nvPr>
            <p:ph type="pic" sz="quarter" idx="18"/>
          </p:nvPr>
        </p:nvPicPr>
        <p:blipFill>
          <a:blip r:embed="rId2"/>
          <a:srcRect t="8603" b="8603"/>
          <a:stretch>
            <a:fillRect/>
          </a:stretch>
        </p:blipFill>
        <p:spPr>
          <a:xfrm>
            <a:off x="1930801" y="2528451"/>
            <a:ext cx="7894514" cy="563879"/>
          </a:xfrm>
        </p:spPr>
      </p:pic>
      <p:sp>
        <p:nvSpPr>
          <p:cNvPr id="5" name="Text Placeholder 4">
            <a:extLst>
              <a:ext uri="{FF2B5EF4-FFF2-40B4-BE49-F238E27FC236}">
                <a16:creationId xmlns:a16="http://schemas.microsoft.com/office/drawing/2014/main" id="{563E5D90-79AD-4BC6-9F35-53DF09BDC8A2}"/>
              </a:ext>
            </a:extLst>
          </p:cNvPr>
          <p:cNvSpPr>
            <a:spLocks noGrp="1"/>
          </p:cNvSpPr>
          <p:nvPr>
            <p:ph type="body" sz="quarter" idx="21"/>
          </p:nvPr>
        </p:nvSpPr>
        <p:spPr>
          <a:xfrm>
            <a:off x="743571" y="3871937"/>
            <a:ext cx="10711543" cy="475384"/>
          </a:xfrm>
        </p:spPr>
        <p:txBody>
          <a:bodyPr/>
          <a:lstStyle/>
          <a:p>
            <a:r>
              <a:rPr lang="en-US" dirty="0"/>
              <a:t>The current ratio is computed as follows:</a:t>
            </a:r>
          </a:p>
          <a:p>
            <a:endParaRPr lang="en-US" dirty="0"/>
          </a:p>
        </p:txBody>
      </p:sp>
      <p:pic>
        <p:nvPicPr>
          <p:cNvPr id="10" name="Picture Placeholder 9" descr="Financial Analysis and Interpretation: Quick Ratio – Current Ratio Formula&#10;&#10;The formula for computing the current ratio is given: Current Assets divided by Current Liabilities. The formula is shown in fraction form, with Current Assets as the numerator and Current Liabilities as the denominator.">
            <a:extLst>
              <a:ext uri="{FF2B5EF4-FFF2-40B4-BE49-F238E27FC236}">
                <a16:creationId xmlns:a16="http://schemas.microsoft.com/office/drawing/2014/main" id="{8D97CC66-9794-4274-867B-C52304B849F4}"/>
              </a:ext>
            </a:extLst>
          </p:cNvPr>
          <p:cNvPicPr>
            <a:picLocks noGrp="1" noChangeAspect="1"/>
          </p:cNvPicPr>
          <p:nvPr>
            <p:ph type="pic" sz="quarter" idx="20"/>
          </p:nvPr>
        </p:nvPicPr>
        <p:blipFill rotWithShape="1">
          <a:blip r:embed="rId3"/>
          <a:srcRect l="1127" r="-828" b="12154"/>
          <a:stretch/>
        </p:blipFill>
        <p:spPr>
          <a:xfrm>
            <a:off x="3407608" y="4424811"/>
            <a:ext cx="4386181" cy="926387"/>
          </a:xfrm>
        </p:spPr>
      </p:pic>
    </p:spTree>
    <p:extLst>
      <p:ext uri="{BB962C8B-B14F-4D97-AF65-F5344CB8AC3E}">
        <p14:creationId xmlns:p14="http://schemas.microsoft.com/office/powerpoint/2010/main" val="39346469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9C898-95FE-435E-AD9C-32E264C4D42D}"/>
              </a:ext>
            </a:extLst>
          </p:cNvPr>
          <p:cNvSpPr>
            <a:spLocks noGrp="1"/>
          </p:cNvSpPr>
          <p:nvPr>
            <p:ph type="title"/>
          </p:nvPr>
        </p:nvSpPr>
        <p:spPr/>
        <p:txBody>
          <a:bodyPr/>
          <a:lstStyle/>
          <a:p>
            <a:r>
              <a:rPr lang="en-US" dirty="0"/>
              <a:t>Financial Analysis and Interpretation: Quick Ratio </a:t>
            </a:r>
            <a:r>
              <a:rPr lang="en-US" sz="2000" dirty="0"/>
              <a:t>(3 of 6)</a:t>
            </a:r>
          </a:p>
        </p:txBody>
      </p:sp>
      <p:sp>
        <p:nvSpPr>
          <p:cNvPr id="5" name="Text Placeholder 4">
            <a:extLst>
              <a:ext uri="{FF2B5EF4-FFF2-40B4-BE49-F238E27FC236}">
                <a16:creationId xmlns:a16="http://schemas.microsoft.com/office/drawing/2014/main" id="{2C98B6E0-BD09-4A47-B8B4-2B31AD6F4638}"/>
              </a:ext>
            </a:extLst>
          </p:cNvPr>
          <p:cNvSpPr>
            <a:spLocks noGrp="1"/>
          </p:cNvSpPr>
          <p:nvPr>
            <p:ph type="body" sz="quarter" idx="17"/>
          </p:nvPr>
        </p:nvSpPr>
        <p:spPr/>
        <p:txBody>
          <a:bodyPr/>
          <a:lstStyle/>
          <a:p>
            <a:r>
              <a:rPr lang="en-US" dirty="0"/>
              <a:t>While these two measures can be used to a company’s ability to pay its current liabilities, they do not provide insight into the company’s ability to pay these liabilities within a short period of time.</a:t>
            </a:r>
          </a:p>
          <a:p>
            <a:pPr lvl="1"/>
            <a:r>
              <a:rPr lang="en-US" dirty="0"/>
              <a:t>This is because some current assets cannot be converted into cash as quickly as other current assets.</a:t>
            </a:r>
          </a:p>
          <a:p>
            <a:endParaRPr lang="en-US" dirty="0"/>
          </a:p>
        </p:txBody>
      </p:sp>
    </p:spTree>
    <p:extLst>
      <p:ext uri="{BB962C8B-B14F-4D97-AF65-F5344CB8AC3E}">
        <p14:creationId xmlns:p14="http://schemas.microsoft.com/office/powerpoint/2010/main" val="9399344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8F1F4-10B7-4C03-8222-D6AF0B114EDD}"/>
              </a:ext>
            </a:extLst>
          </p:cNvPr>
          <p:cNvSpPr>
            <a:spLocks noGrp="1"/>
          </p:cNvSpPr>
          <p:nvPr>
            <p:ph type="title"/>
          </p:nvPr>
        </p:nvSpPr>
        <p:spPr/>
        <p:txBody>
          <a:bodyPr/>
          <a:lstStyle/>
          <a:p>
            <a:r>
              <a:rPr lang="en-US" dirty="0"/>
              <a:t>Financial Analysis and Interpretation: Quick Ratio </a:t>
            </a:r>
            <a:r>
              <a:rPr lang="en-US" sz="2000" dirty="0"/>
              <a:t>(4 of 6)</a:t>
            </a:r>
          </a:p>
        </p:txBody>
      </p:sp>
      <p:sp>
        <p:nvSpPr>
          <p:cNvPr id="6" name="Text Placeholder 5">
            <a:extLst>
              <a:ext uri="{FF2B5EF4-FFF2-40B4-BE49-F238E27FC236}">
                <a16:creationId xmlns:a16="http://schemas.microsoft.com/office/drawing/2014/main" id="{F73408C3-4058-43A1-A3D3-501FB1533873}"/>
              </a:ext>
            </a:extLst>
          </p:cNvPr>
          <p:cNvSpPr>
            <a:spLocks noGrp="1"/>
          </p:cNvSpPr>
          <p:nvPr>
            <p:ph type="body" sz="quarter" idx="17"/>
          </p:nvPr>
        </p:nvSpPr>
        <p:spPr/>
        <p:txBody>
          <a:bodyPr/>
          <a:lstStyle/>
          <a:p>
            <a:pPr marL="342900" indent="-342900">
              <a:buFont typeface="Arial" panose="020B0604020202020204" pitchFamily="34" charset="0"/>
              <a:buChar char="•"/>
            </a:pPr>
            <a:r>
              <a:rPr lang="en-US" dirty="0"/>
              <a:t>The </a:t>
            </a:r>
            <a:r>
              <a:rPr lang="en-US" b="1" dirty="0"/>
              <a:t>quick ratio </a:t>
            </a:r>
            <a:r>
              <a:rPr lang="en-US" dirty="0"/>
              <a:t>overcomes this limitation by measuring the “instant” debt-paying ability of a company.</a:t>
            </a:r>
          </a:p>
          <a:p>
            <a:pPr marL="342900" indent="-342900">
              <a:buFont typeface="Arial" panose="020B0604020202020204" pitchFamily="34" charset="0"/>
              <a:buChar char="•"/>
            </a:pPr>
            <a:r>
              <a:rPr lang="en-US" dirty="0"/>
              <a:t>It is computed as follows:</a:t>
            </a:r>
          </a:p>
        </p:txBody>
      </p:sp>
      <p:pic>
        <p:nvPicPr>
          <p:cNvPr id="8" name="Picture Placeholder 7" descr="Financial Analysis and Interpretation: Quick Ratio &#10;&#10;The formula for computing the quick ratio is given: Quick Assets divided by Current Liabilities. The formula is shown in fraction form, with Quick Assets as the numerator and Current Liabilities as the denominator.">
            <a:extLst>
              <a:ext uri="{FF2B5EF4-FFF2-40B4-BE49-F238E27FC236}">
                <a16:creationId xmlns:a16="http://schemas.microsoft.com/office/drawing/2014/main" id="{FE108C9F-8D7B-4F57-9E17-4FA7A85788D7}"/>
              </a:ext>
            </a:extLst>
          </p:cNvPr>
          <p:cNvPicPr>
            <a:picLocks noGrp="1" noChangeAspect="1"/>
          </p:cNvPicPr>
          <p:nvPr>
            <p:ph type="pic" sz="quarter" idx="18"/>
          </p:nvPr>
        </p:nvPicPr>
        <p:blipFill rotWithShape="1">
          <a:blip r:embed="rId2"/>
          <a:srcRect l="-2344" r="-5896"/>
          <a:stretch/>
        </p:blipFill>
        <p:spPr>
          <a:xfrm>
            <a:off x="3722915" y="2840470"/>
            <a:ext cx="4065814" cy="913823"/>
          </a:xfrm>
        </p:spPr>
      </p:pic>
      <p:sp>
        <p:nvSpPr>
          <p:cNvPr id="4" name="Content Placeholder 3">
            <a:extLst>
              <a:ext uri="{FF2B5EF4-FFF2-40B4-BE49-F238E27FC236}">
                <a16:creationId xmlns:a16="http://schemas.microsoft.com/office/drawing/2014/main" id="{FA26F70A-0D48-42E7-BD70-AA20FB8A4249}"/>
              </a:ext>
            </a:extLst>
          </p:cNvPr>
          <p:cNvSpPr>
            <a:spLocks noGrp="1"/>
          </p:cNvSpPr>
          <p:nvPr>
            <p:ph type="body" sz="quarter" idx="19"/>
          </p:nvPr>
        </p:nvSpPr>
        <p:spPr>
          <a:xfrm>
            <a:off x="803673" y="4078968"/>
            <a:ext cx="10200124" cy="1521689"/>
          </a:xfrm>
        </p:spPr>
        <p:txBody>
          <a:bodyPr/>
          <a:lstStyle/>
          <a:p>
            <a:pPr>
              <a:buFont typeface="Arial" panose="020B0604020202020204" pitchFamily="34" charset="0"/>
              <a:buChar char="•"/>
            </a:pPr>
            <a:r>
              <a:rPr lang="en-US" b="1" dirty="0"/>
              <a:t>Quick assets </a:t>
            </a:r>
            <a:r>
              <a:rPr lang="en-US" dirty="0"/>
              <a:t>are cash and other current assets that can be easily be converted to cash.</a:t>
            </a:r>
          </a:p>
          <a:p>
            <a:pPr>
              <a:buFont typeface="Arial" panose="020B0604020202020204" pitchFamily="34" charset="0"/>
              <a:buChar char="•"/>
            </a:pPr>
            <a:r>
              <a:rPr lang="en-US" dirty="0"/>
              <a:t>A quick ratio below 1.0 indicates that the company does not have enough quick assets to cover its current liabilities.</a:t>
            </a:r>
          </a:p>
          <a:p>
            <a:endParaRPr lang="en-US" dirty="0"/>
          </a:p>
          <a:p>
            <a:endParaRPr lang="en-US" dirty="0"/>
          </a:p>
        </p:txBody>
      </p:sp>
    </p:spTree>
    <p:extLst>
      <p:ext uri="{BB962C8B-B14F-4D97-AF65-F5344CB8AC3E}">
        <p14:creationId xmlns:p14="http://schemas.microsoft.com/office/powerpoint/2010/main" val="15508664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ACDD-92ED-464F-A09F-C92618209F1B}"/>
              </a:ext>
            </a:extLst>
          </p:cNvPr>
          <p:cNvSpPr>
            <a:spLocks noGrp="1"/>
          </p:cNvSpPr>
          <p:nvPr>
            <p:ph type="title"/>
          </p:nvPr>
        </p:nvSpPr>
        <p:spPr/>
        <p:txBody>
          <a:bodyPr/>
          <a:lstStyle/>
          <a:p>
            <a:r>
              <a:rPr lang="en-US" dirty="0"/>
              <a:t>Financial Analysis and Interpretation: Quick Ratio </a:t>
            </a:r>
            <a:r>
              <a:rPr lang="en-US" sz="2000" dirty="0"/>
              <a:t>(5 of 6)</a:t>
            </a:r>
          </a:p>
        </p:txBody>
      </p:sp>
      <p:sp>
        <p:nvSpPr>
          <p:cNvPr id="4" name="Text Placeholder 3">
            <a:extLst>
              <a:ext uri="{FF2B5EF4-FFF2-40B4-BE49-F238E27FC236}">
                <a16:creationId xmlns:a16="http://schemas.microsoft.com/office/drawing/2014/main" id="{B24C8225-F5DD-4FE0-AF23-960BED39859F}"/>
              </a:ext>
            </a:extLst>
          </p:cNvPr>
          <p:cNvSpPr>
            <a:spLocks noGrp="1"/>
          </p:cNvSpPr>
          <p:nvPr>
            <p:ph type="body" sz="quarter" idx="17"/>
          </p:nvPr>
        </p:nvSpPr>
        <p:spPr>
          <a:xfrm>
            <a:off x="743576" y="1638300"/>
            <a:ext cx="10711543" cy="672105"/>
          </a:xfrm>
        </p:spPr>
        <p:txBody>
          <a:bodyPr/>
          <a:lstStyle/>
          <a:p>
            <a:r>
              <a:rPr lang="en-US" dirty="0"/>
              <a:t>Consider the following data for TechSolutions, Inc., at the end of 20Y7:</a:t>
            </a:r>
          </a:p>
          <a:p>
            <a:endParaRPr lang="en-US" dirty="0"/>
          </a:p>
        </p:txBody>
      </p:sp>
      <p:pic>
        <p:nvPicPr>
          <p:cNvPr id="5" name="Picture Placeholder 4" descr="Financial Analysis and Interpretation: Quick Ratio &#10;&#10;A table of financial data for TechSolutions, Inc., at the end of 2 0 Y 7 is shown. The table shows the amounts of current assets and current liabilities and the formulas and amounts for working capital and current ratio.&#10;&#10;Under Current assets:, the following accounts and amounts are listed: Cash, $2,020; Temporary investments, 3,400; Accounts receivable, 1,600; Inventory, 2,000; Other current assets, 160. A single rule appears below 160. Total current assets are $9,180. A double rule appears below $9,180.&#10;&#10;Under Current liabilities:, the following accounts and amounts are listed: Accounts payable, $3,000; Other current liabilities, 2,400. A single rule appears below 2,400. Total current liabilities are $5,400. A double rule appears below $5,400.&#10;&#10;Working capital (current assets minus current liabilities) is $3,780. Current ratio (current assets divided by current liabilities) is 1.7.">
            <a:extLst>
              <a:ext uri="{FF2B5EF4-FFF2-40B4-BE49-F238E27FC236}">
                <a16:creationId xmlns:a16="http://schemas.microsoft.com/office/drawing/2014/main" id="{F92612E1-672D-49C8-A0D1-127BAB73ABFD}"/>
              </a:ext>
            </a:extLst>
          </p:cNvPr>
          <p:cNvPicPr>
            <a:picLocks noGrp="1" noChangeAspect="1"/>
          </p:cNvPicPr>
          <p:nvPr>
            <p:ph type="pic" sz="quarter" idx="18"/>
          </p:nvPr>
        </p:nvPicPr>
        <p:blipFill rotWithShape="1">
          <a:blip r:embed="rId2"/>
          <a:srcRect l="1111" r="-113"/>
          <a:stretch/>
        </p:blipFill>
        <p:spPr>
          <a:xfrm>
            <a:off x="2169763" y="2170113"/>
            <a:ext cx="7950630" cy="3829050"/>
          </a:xfrm>
          <a:prstGeom prst="rect">
            <a:avLst/>
          </a:prstGeom>
        </p:spPr>
      </p:pic>
    </p:spTree>
    <p:extLst>
      <p:ext uri="{BB962C8B-B14F-4D97-AF65-F5344CB8AC3E}">
        <p14:creationId xmlns:p14="http://schemas.microsoft.com/office/powerpoint/2010/main" val="29189448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45470-703F-4DC4-AFB1-F70DAFD9A933}"/>
              </a:ext>
            </a:extLst>
          </p:cNvPr>
          <p:cNvSpPr>
            <a:spLocks noGrp="1"/>
          </p:cNvSpPr>
          <p:nvPr>
            <p:ph type="title"/>
          </p:nvPr>
        </p:nvSpPr>
        <p:spPr/>
        <p:txBody>
          <a:bodyPr/>
          <a:lstStyle/>
          <a:p>
            <a:r>
              <a:rPr lang="en-US" dirty="0"/>
              <a:t>Financial Analysis and Interpretation: Quick Ratio </a:t>
            </a:r>
            <a:r>
              <a:rPr lang="en-US" sz="2000" dirty="0"/>
              <a:t>(6 of 6)</a:t>
            </a:r>
          </a:p>
        </p:txBody>
      </p:sp>
      <p:sp>
        <p:nvSpPr>
          <p:cNvPr id="4" name="Text Placeholder 3">
            <a:extLst>
              <a:ext uri="{FF2B5EF4-FFF2-40B4-BE49-F238E27FC236}">
                <a16:creationId xmlns:a16="http://schemas.microsoft.com/office/drawing/2014/main" id="{5EB3A7F0-1D6D-492E-9960-592D5D516CE4}"/>
              </a:ext>
            </a:extLst>
          </p:cNvPr>
          <p:cNvSpPr>
            <a:spLocks noGrp="1"/>
          </p:cNvSpPr>
          <p:nvPr>
            <p:ph type="body" sz="quarter" idx="17"/>
          </p:nvPr>
        </p:nvSpPr>
        <p:spPr>
          <a:xfrm>
            <a:off x="743576" y="1638300"/>
            <a:ext cx="10711543" cy="672105"/>
          </a:xfrm>
        </p:spPr>
        <p:txBody>
          <a:bodyPr/>
          <a:lstStyle/>
          <a:p>
            <a:pPr marL="342900" indent="-342900">
              <a:buFont typeface="Arial" panose="020B0604020202020204" pitchFamily="34" charset="0"/>
              <a:buChar char="•"/>
            </a:pPr>
            <a:r>
              <a:rPr lang="en-US" dirty="0"/>
              <a:t>The quick ratio for TechSolutions, Inc., is computed as follows:</a:t>
            </a:r>
          </a:p>
          <a:p>
            <a:endParaRPr lang="en-US" dirty="0"/>
          </a:p>
        </p:txBody>
      </p:sp>
      <p:pic>
        <p:nvPicPr>
          <p:cNvPr id="6" name="Picture Placeholder 5" descr="The following computation for TechSolutions, Inc.’s quick ratio is shown: Quick Ratio = $2,020 + $3,400 + 1,600 divided by $5,400. The computation is shown in fraction form, with $2,020 + $3,400 + $1,600 as the numerator and $5,400 as the denominator. To the right of the computation, an equal sign is given. To the right of the equal sign, the answer is given to the computation: 1.3.&#10;&#10;A large arrow pointing upward sits below the amount of 1.3.&#10;&#10;A note below the arrow is shown: A quick ratio above 1.0 indicates that the company has more than enough quick assets to pay its current liabilities in a short period of time.">
            <a:extLst>
              <a:ext uri="{FF2B5EF4-FFF2-40B4-BE49-F238E27FC236}">
                <a16:creationId xmlns:a16="http://schemas.microsoft.com/office/drawing/2014/main" id="{3B7BCEC9-C0BB-4CB5-BC57-841E55E595E6}"/>
              </a:ext>
            </a:extLst>
          </p:cNvPr>
          <p:cNvPicPr>
            <a:picLocks noGrp="1" noChangeAspect="1"/>
          </p:cNvPicPr>
          <p:nvPr>
            <p:ph type="pic" sz="quarter" idx="18"/>
          </p:nvPr>
        </p:nvPicPr>
        <p:blipFill rotWithShape="1">
          <a:blip r:embed="rId2"/>
          <a:srcRect l="-5769" r="816"/>
          <a:stretch/>
        </p:blipFill>
        <p:spPr>
          <a:xfrm>
            <a:off x="1990087" y="2523735"/>
            <a:ext cx="7783037" cy="3312069"/>
          </a:xfrm>
        </p:spPr>
      </p:pic>
    </p:spTree>
    <p:extLst>
      <p:ext uri="{BB962C8B-B14F-4D97-AF65-F5344CB8AC3E}">
        <p14:creationId xmlns:p14="http://schemas.microsoft.com/office/powerpoint/2010/main" val="3392278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0A2AC-DACD-4C35-B914-E9B30C0D0720}"/>
              </a:ext>
            </a:extLst>
          </p:cNvPr>
          <p:cNvSpPr>
            <a:spLocks noGrp="1"/>
          </p:cNvSpPr>
          <p:nvPr>
            <p:ph type="title"/>
          </p:nvPr>
        </p:nvSpPr>
        <p:spPr/>
        <p:txBody>
          <a:bodyPr/>
          <a:lstStyle/>
          <a:p>
            <a:r>
              <a:rPr lang="en-US" dirty="0"/>
              <a:t>Short-Term Notes Payable </a:t>
            </a:r>
            <a:r>
              <a:rPr lang="en-US" sz="2000" dirty="0"/>
              <a:t>(2 of 8)</a:t>
            </a:r>
            <a:endParaRPr lang="en-US" dirty="0"/>
          </a:p>
        </p:txBody>
      </p:sp>
      <p:sp>
        <p:nvSpPr>
          <p:cNvPr id="6" name="Text Placeholder 5">
            <a:extLst>
              <a:ext uri="{FF2B5EF4-FFF2-40B4-BE49-F238E27FC236}">
                <a16:creationId xmlns:a16="http://schemas.microsoft.com/office/drawing/2014/main" id="{7DB2DF26-48E6-445E-AD45-AF1D298E9811}"/>
              </a:ext>
            </a:extLst>
          </p:cNvPr>
          <p:cNvSpPr>
            <a:spLocks noGrp="1"/>
          </p:cNvSpPr>
          <p:nvPr>
            <p:ph type="body" sz="quarter" idx="17"/>
          </p:nvPr>
        </p:nvSpPr>
        <p:spPr>
          <a:xfrm>
            <a:off x="743576" y="1638300"/>
            <a:ext cx="10711543" cy="868417"/>
          </a:xfrm>
        </p:spPr>
        <p:txBody>
          <a:bodyPr/>
          <a:lstStyle/>
          <a:p>
            <a:pPr marL="342900" indent="-342900">
              <a:defRPr/>
            </a:pPr>
            <a:r>
              <a:rPr lang="en-US" dirty="0"/>
              <a:t>When the note matures, the entry to record the payment of $1,000 plus $30 interest ($1,000 × 12% × 90 ÷ 360) is as follows:</a:t>
            </a:r>
          </a:p>
        </p:txBody>
      </p:sp>
      <p:pic>
        <p:nvPicPr>
          <p:cNvPr id="5" name="Picture Placeholder 4" descr="Short-Term Notes Payable &#10;&#10;A journal entry is shown in a journal form. October 30 is the date indicated. Notes Payable is debited with 1,000 shown in the Debit column. Interest Expense is debited with 30 shown in the Debit column. Cash is credited with 1,030 shown in the Credit column. A journal entry explanation is given below the journal entry: Paid principal and interest due on note.">
            <a:extLst>
              <a:ext uri="{FF2B5EF4-FFF2-40B4-BE49-F238E27FC236}">
                <a16:creationId xmlns:a16="http://schemas.microsoft.com/office/drawing/2014/main" id="{BAA09FDE-6988-4D06-A167-420EB3EFE101}"/>
              </a:ext>
            </a:extLst>
          </p:cNvPr>
          <p:cNvPicPr>
            <a:picLocks noGrp="1" noChangeAspect="1"/>
          </p:cNvPicPr>
          <p:nvPr>
            <p:ph type="pic" sz="quarter" idx="18"/>
          </p:nvPr>
        </p:nvPicPr>
        <p:blipFill rotWithShape="1">
          <a:blip r:embed="rId3"/>
          <a:srcRect l="254" r="304"/>
          <a:stretch/>
        </p:blipFill>
        <p:spPr>
          <a:xfrm>
            <a:off x="1525673" y="2554484"/>
            <a:ext cx="8126407" cy="1486477"/>
          </a:xfrm>
          <a:prstGeom prst="rect">
            <a:avLst/>
          </a:prstGeom>
        </p:spPr>
      </p:pic>
      <p:sp>
        <p:nvSpPr>
          <p:cNvPr id="4" name="Content Placeholder 3">
            <a:extLst>
              <a:ext uri="{FF2B5EF4-FFF2-40B4-BE49-F238E27FC236}">
                <a16:creationId xmlns:a16="http://schemas.microsoft.com/office/drawing/2014/main" id="{2F1F9E1B-7206-4CCD-B9DB-80CD5AAC85B6}"/>
              </a:ext>
            </a:extLst>
          </p:cNvPr>
          <p:cNvSpPr>
            <a:spLocks noGrp="1"/>
          </p:cNvSpPr>
          <p:nvPr>
            <p:ph type="body" sz="quarter" idx="19"/>
          </p:nvPr>
        </p:nvSpPr>
        <p:spPr>
          <a:xfrm>
            <a:off x="740228" y="4410165"/>
            <a:ext cx="10711543" cy="1215732"/>
          </a:xfrm>
        </p:spPr>
        <p:txBody>
          <a:bodyPr/>
          <a:lstStyle/>
          <a:p>
            <a:pPr>
              <a:defRPr/>
            </a:pPr>
            <a:r>
              <a:rPr lang="en-US" dirty="0"/>
              <a:t>The interest expense is reported in the Other Expense section of the income statement for the year ended December 31, 20Y7.</a:t>
            </a:r>
          </a:p>
          <a:p>
            <a:pPr>
              <a:defRPr/>
            </a:pPr>
            <a:r>
              <a:rPr lang="en-US" dirty="0"/>
              <a:t>The interest expense account is closed at December 31.</a:t>
            </a:r>
          </a:p>
        </p:txBody>
      </p:sp>
    </p:spTree>
    <p:extLst>
      <p:ext uri="{BB962C8B-B14F-4D97-AF65-F5344CB8AC3E}">
        <p14:creationId xmlns:p14="http://schemas.microsoft.com/office/powerpoint/2010/main" val="33112621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58C3-D59B-40C2-B771-0D0122CEA9EC}"/>
              </a:ext>
            </a:extLst>
          </p:cNvPr>
          <p:cNvSpPr>
            <a:spLocks noGrp="1"/>
          </p:cNvSpPr>
          <p:nvPr>
            <p:ph type="title"/>
          </p:nvPr>
        </p:nvSpPr>
        <p:spPr/>
        <p:txBody>
          <a:bodyPr/>
          <a:lstStyle/>
          <a:p>
            <a:r>
              <a:rPr lang="en-US" dirty="0"/>
              <a:t>Example Exercise: Quick Ratio </a:t>
            </a:r>
            <a:r>
              <a:rPr lang="en-US" sz="2000" dirty="0"/>
              <a:t>(1 of 2)</a:t>
            </a:r>
          </a:p>
        </p:txBody>
      </p:sp>
      <p:sp>
        <p:nvSpPr>
          <p:cNvPr id="6" name="Content Placeholder 5">
            <a:extLst>
              <a:ext uri="{FF2B5EF4-FFF2-40B4-BE49-F238E27FC236}">
                <a16:creationId xmlns:a16="http://schemas.microsoft.com/office/drawing/2014/main" id="{ACBCC549-602C-4647-B2FD-AAFB85B747CB}"/>
              </a:ext>
            </a:extLst>
          </p:cNvPr>
          <p:cNvSpPr>
            <a:spLocks noGrp="1"/>
          </p:cNvSpPr>
          <p:nvPr>
            <p:ph type="body" sz="quarter" idx="19"/>
          </p:nvPr>
        </p:nvSpPr>
        <p:spPr>
          <a:xfrm>
            <a:off x="743571" y="1633655"/>
            <a:ext cx="10711543" cy="1215732"/>
          </a:xfrm>
        </p:spPr>
        <p:txBody>
          <a:bodyPr/>
          <a:lstStyle/>
          <a:p>
            <a:pPr marL="342900" indent="-342900">
              <a:buFont typeface="Arial" panose="020B0604020202020204" pitchFamily="34" charset="0"/>
              <a:buChar char="•"/>
            </a:pPr>
            <a:r>
              <a:rPr lang="en-US" sz="2400" dirty="0">
                <a:solidFill>
                  <a:srgbClr val="004A78"/>
                </a:solidFill>
              </a:rPr>
              <a:t>Sayer Company reported the following current assets and current liabilities for the years ended December 31, 20Y9 and 20Y8:</a:t>
            </a:r>
          </a:p>
          <a:p>
            <a:endParaRPr lang="en-US" dirty="0"/>
          </a:p>
        </p:txBody>
      </p:sp>
      <p:pic>
        <p:nvPicPr>
          <p:cNvPr id="4" name="Picture Placeholder 3" descr="A table containing financial data for Sayer Company for the years ended December 31, 20Y9 and 20Y8 is shown.&#10;&#10;For 20Y9, the following entries are listed: Cash, $1,250; Temporary investments, 1,925; Accounts receivable, 1,775; Inventory, 1,900; Accounts payable; 2,750.&#10;&#10;For 20Y8, the following entries are listed: Cash, $1,000; Temporary investments, 1,650; Accounts receivable, 1,350; Inventory, 1,700; Accounts payable, 2,500.">
            <a:extLst>
              <a:ext uri="{FF2B5EF4-FFF2-40B4-BE49-F238E27FC236}">
                <a16:creationId xmlns:a16="http://schemas.microsoft.com/office/drawing/2014/main" id="{A5A26A86-A8BF-473D-816D-FDCA41A38D8D}"/>
              </a:ext>
            </a:extLst>
          </p:cNvPr>
          <p:cNvPicPr>
            <a:picLocks noGrp="1" noChangeAspect="1"/>
          </p:cNvPicPr>
          <p:nvPr>
            <p:ph type="pic" sz="quarter" idx="18"/>
          </p:nvPr>
        </p:nvPicPr>
        <p:blipFill rotWithShape="1">
          <a:blip r:embed="rId2"/>
          <a:srcRect l="-443" r="-522" b="-2"/>
          <a:stretch/>
        </p:blipFill>
        <p:spPr>
          <a:xfrm>
            <a:off x="1045371" y="2434169"/>
            <a:ext cx="9734467" cy="1722317"/>
          </a:xfrm>
          <a:prstGeom prst="rect">
            <a:avLst/>
          </a:prstGeom>
        </p:spPr>
      </p:pic>
      <p:sp>
        <p:nvSpPr>
          <p:cNvPr id="8" name="Text Placeholder 7">
            <a:extLst>
              <a:ext uri="{FF2B5EF4-FFF2-40B4-BE49-F238E27FC236}">
                <a16:creationId xmlns:a16="http://schemas.microsoft.com/office/drawing/2014/main" id="{CA9742BB-6FCB-4118-B952-2B598640D4F6}"/>
              </a:ext>
            </a:extLst>
          </p:cNvPr>
          <p:cNvSpPr>
            <a:spLocks noGrp="1"/>
          </p:cNvSpPr>
          <p:nvPr>
            <p:ph type="body" sz="quarter" idx="17"/>
          </p:nvPr>
        </p:nvSpPr>
        <p:spPr>
          <a:xfrm>
            <a:off x="743571" y="4450934"/>
            <a:ext cx="10610229" cy="1176366"/>
          </a:xfrm>
        </p:spPr>
        <p:txBody>
          <a:bodyPr/>
          <a:lstStyle/>
          <a:p>
            <a:pPr marL="1143000" lvl="1" indent="-457200">
              <a:buClr>
                <a:srgbClr val="FF6300"/>
              </a:buClr>
              <a:buFont typeface="+mj-lt"/>
              <a:buAutoNum type="alphaLcPeriod"/>
            </a:pPr>
            <a:r>
              <a:rPr lang="en-US" sz="2000" dirty="0">
                <a:solidFill>
                  <a:srgbClr val="004A78"/>
                </a:solidFill>
              </a:rPr>
              <a:t>Compute the quick ratio for 20Y9 and 20Y8.</a:t>
            </a:r>
          </a:p>
          <a:p>
            <a:pPr marL="1143000" lvl="1" indent="-457200">
              <a:buClr>
                <a:srgbClr val="FF6300"/>
              </a:buClr>
              <a:buFont typeface="+mj-lt"/>
              <a:buAutoNum type="alphaLcPeriod"/>
            </a:pPr>
            <a:r>
              <a:rPr lang="en-US" sz="2000" dirty="0">
                <a:solidFill>
                  <a:srgbClr val="004A78"/>
                </a:solidFill>
              </a:rPr>
              <a:t>Interpret the company’s quick ratio across the two time periods.</a:t>
            </a:r>
          </a:p>
          <a:p>
            <a:endParaRPr lang="en-US" b="1" dirty="0"/>
          </a:p>
        </p:txBody>
      </p:sp>
    </p:spTree>
    <p:extLst>
      <p:ext uri="{BB962C8B-B14F-4D97-AF65-F5344CB8AC3E}">
        <p14:creationId xmlns:p14="http://schemas.microsoft.com/office/powerpoint/2010/main" val="7623883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87F0C-5896-426C-8A8B-976A7BE1739A}"/>
              </a:ext>
            </a:extLst>
          </p:cNvPr>
          <p:cNvSpPr>
            <a:spLocks noGrp="1"/>
          </p:cNvSpPr>
          <p:nvPr>
            <p:ph type="title"/>
          </p:nvPr>
        </p:nvSpPr>
        <p:spPr/>
        <p:txBody>
          <a:bodyPr/>
          <a:lstStyle/>
          <a:p>
            <a:r>
              <a:rPr lang="en-US" dirty="0"/>
              <a:t>Example Exercise: Quick Ratio </a:t>
            </a:r>
            <a:r>
              <a:rPr lang="en-US" sz="2000" dirty="0"/>
              <a:t>(2 of 2)</a:t>
            </a:r>
            <a:endParaRPr lang="en-US" dirty="0"/>
          </a:p>
        </p:txBody>
      </p:sp>
      <p:pic>
        <p:nvPicPr>
          <p:cNvPr id="4" name="Picture Placeholder 3" descr="The solution to Exercise a. is given as follows: The computation for the December 31, 20Y9 quick ratio is given. The first line lists the quick ratio formula: Quick Ratio = Quick Assets ÷ Current Liabilities. On the next line, numbers are plugged into the formula for computing the quick ratio: = ($1,250 + $1,925 + $1,775) ÷ $2,750. On the next line, the following answer is given: = 1.8.&#10;&#10;The computation for the December 31, 20Y8 quick ratio is given. The first line lists the quick ratio formula: Quick Ratio = Quick Assets ÷ Current Liabilities. On the next line, numbers are plugged into the formula for computing the quick ratio: = ($1,000 + $1,650 + $1,350) ÷ $2,500. On the next line, the following answer is given: = 1.6.&#10;&#10;The solution to Exercise b. is given as follows: The quick ratio of Sayer Company has improved from 1.6 in 20Y8 to 1.8 in 20Y9. This increase is the result of a large increase in the three types of quick assets (cash, temporary investments, and accounts receivable) compared to a relatively smaller increase in the current liability, accounts payable.">
            <a:extLst>
              <a:ext uri="{FF2B5EF4-FFF2-40B4-BE49-F238E27FC236}">
                <a16:creationId xmlns:a16="http://schemas.microsoft.com/office/drawing/2014/main" id="{BB3471F1-391F-4D13-9989-71F4DF3FAE1A}"/>
              </a:ext>
            </a:extLst>
          </p:cNvPr>
          <p:cNvPicPr>
            <a:picLocks noGrp="1" noChangeAspect="1"/>
          </p:cNvPicPr>
          <p:nvPr>
            <p:ph type="pic" sz="quarter" idx="10"/>
          </p:nvPr>
        </p:nvPicPr>
        <p:blipFill rotWithShape="1">
          <a:blip r:embed="rId2"/>
          <a:srcRect t="-1063" b="460"/>
          <a:stretch/>
        </p:blipFill>
        <p:spPr>
          <a:xfrm>
            <a:off x="904081" y="1627322"/>
            <a:ext cx="10383837" cy="2991173"/>
          </a:xfrm>
          <a:prstGeom prst="rect">
            <a:avLst/>
          </a:prstGeom>
        </p:spPr>
      </p:pic>
    </p:spTree>
    <p:extLst>
      <p:ext uri="{BB962C8B-B14F-4D97-AF65-F5344CB8AC3E}">
        <p14:creationId xmlns:p14="http://schemas.microsoft.com/office/powerpoint/2010/main" val="229030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01A96-318E-477B-A8A2-0CBBB47D8957}"/>
              </a:ext>
            </a:extLst>
          </p:cNvPr>
          <p:cNvSpPr>
            <a:spLocks noGrp="1"/>
          </p:cNvSpPr>
          <p:nvPr>
            <p:ph type="title"/>
          </p:nvPr>
        </p:nvSpPr>
        <p:spPr/>
        <p:txBody>
          <a:bodyPr/>
          <a:lstStyle/>
          <a:p>
            <a:r>
              <a:rPr lang="en-US" dirty="0"/>
              <a:t>Short-Term Notes Payable </a:t>
            </a:r>
            <a:r>
              <a:rPr lang="en-US" sz="2000" dirty="0"/>
              <a:t>(3 of 8)</a:t>
            </a:r>
            <a:endParaRPr lang="en-US" dirty="0"/>
          </a:p>
        </p:txBody>
      </p:sp>
      <p:sp>
        <p:nvSpPr>
          <p:cNvPr id="4" name="Text Placeholder 3">
            <a:extLst>
              <a:ext uri="{FF2B5EF4-FFF2-40B4-BE49-F238E27FC236}">
                <a16:creationId xmlns:a16="http://schemas.microsoft.com/office/drawing/2014/main" id="{9599C2B4-6517-4429-9FFF-3707865FD91F}"/>
              </a:ext>
            </a:extLst>
          </p:cNvPr>
          <p:cNvSpPr>
            <a:spLocks noGrp="1"/>
          </p:cNvSpPr>
          <p:nvPr>
            <p:ph type="body" sz="quarter" idx="17"/>
          </p:nvPr>
        </p:nvSpPr>
        <p:spPr/>
        <p:txBody>
          <a:bodyPr/>
          <a:lstStyle/>
          <a:p>
            <a:r>
              <a:rPr lang="en-US" sz="2400" dirty="0"/>
              <a:t>Each note transaction affects a debtor (borrower) and creditor (lender). </a:t>
            </a:r>
            <a:endParaRPr lang="en-US" sz="2400" i="1" dirty="0"/>
          </a:p>
          <a:p>
            <a:endParaRPr lang="en-US" dirty="0"/>
          </a:p>
        </p:txBody>
      </p:sp>
      <p:pic>
        <p:nvPicPr>
          <p:cNvPr id="6" name="Picture Placeholder 5" descr="An illustration showing how the same transactions are recorded by the debtor and creditor is shown. There are three columns in the illustration: the first column lists the transactions, the second column shows the journal entries for the borrower (Bowden Co.), and the third column shows the journal entries for the creditor (Coker Co.). &#10;&#10;For the first transaction, May 1 is the date indicated. The transaction is as follows: Bowden Co. purchased merchandise on account from Coker Co., $10,000, 2/10, n/30. The merchandise cost Coker Co. $7,500. For Bowden Co. (the borrower), the journal entry is as follows: Merchandise Inventory is debited—with 10,000 shown in the Debit column. Accounts Payable is credited—with 10,000 shown in the Credit column. For Coker Co. (the creditor), there are two journal entries. The first journal entry is as follows: Accounts Receivable is debited—with 10,000 shown in the Debit column. Sales is credited—with 10,000 shown in the Credit column. The second journal entry is as follows: Cost of Merchandise Sold is debited—with 7,500 shown in the Debit column. Merchandise Inventory is credited—with 7,500 shown in the Credit column.&#10;&#10;For the second transaction, May 31 is the date indicated. The transaction is as follows: Bowden Co. issued a 60-day, 12% note for $10,000 to Coker Co. on account. For Bowden Co. (the borrower), the journal entry is as follows: Accounts Payable is debited—with 10,000 shown in the Debit column. Notes Payable is credited—with 10,000 shown in the Credit column. For Coker Co. (the creditor), the journal entry is as follows: Notes Receivable is debited—with 10,000 shown in the Debit column. Accounts Receivable is credited—with 10,000 shown in the Credit column.&#10;&#10;For the third transaction, July 30 is the date indicated. The transaction is as follows: Bowden Co. paid Coker Co. the amount due on the note of May 31. Interest: $10,000 × 12% × 60 ÷ 360. For Bowden Co. (the borrower), the journal entry is as follows: Notes Payable is debited—with 10,000 shown in the Debit column. Interest Expense is debited—with 200 shown in the Debit column. Cash is credited—with 10,200 shown in the Credit column. For Coker Co. (the creditor), the journal entry is as follows: Cash is debited—with 10,200 shown in the Debit column. Interest Revenue is credited—with 200 shown in the Credit column. Notes Receivable is credited—with 10,000 shown in the Credit column.">
            <a:extLst>
              <a:ext uri="{FF2B5EF4-FFF2-40B4-BE49-F238E27FC236}">
                <a16:creationId xmlns:a16="http://schemas.microsoft.com/office/drawing/2014/main" id="{B63C3F3E-C969-42CA-B178-D86B411FA463}"/>
              </a:ext>
            </a:extLst>
          </p:cNvPr>
          <p:cNvPicPr>
            <a:picLocks noGrp="1" noChangeAspect="1"/>
          </p:cNvPicPr>
          <p:nvPr>
            <p:ph type="pic" sz="quarter" idx="18"/>
          </p:nvPr>
        </p:nvPicPr>
        <p:blipFill rotWithShape="1">
          <a:blip r:embed="rId2"/>
          <a:srcRect l="-214" r="-162"/>
          <a:stretch/>
        </p:blipFill>
        <p:spPr>
          <a:xfrm>
            <a:off x="1588495" y="2391757"/>
            <a:ext cx="9015010" cy="3361171"/>
          </a:xfrm>
        </p:spPr>
      </p:pic>
    </p:spTree>
    <p:extLst>
      <p:ext uri="{BB962C8B-B14F-4D97-AF65-F5344CB8AC3E}">
        <p14:creationId xmlns:p14="http://schemas.microsoft.com/office/powerpoint/2010/main" val="1470072197"/>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5cd1bd9-f432-4f8c-8c64-f52b77cc24c4">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C56E93CCF5E349ABB197824E12C70E" ma:contentTypeVersion="" ma:contentTypeDescription="Create a new document." ma:contentTypeScope="" ma:versionID="3d87337370e1da3450478485981a4f6e">
  <xsd:schema xmlns:xsd="http://www.w3.org/2001/XMLSchema" xmlns:xs="http://www.w3.org/2001/XMLSchema" xmlns:p="http://schemas.microsoft.com/office/2006/metadata/properties" xmlns:ns2="25be6f04-d184-4a5a-ba6e-3624d71d6c8b" xmlns:ns3="85cd1bd9-f432-4f8c-8c64-f52b77cc24c4" targetNamespace="http://schemas.microsoft.com/office/2006/metadata/properties" ma:root="true" ma:fieldsID="41e5d1229c45bd84231e91ba9c320261" ns2:_="" ns3:_="">
    <xsd:import namespace="25be6f04-d184-4a5a-ba6e-3624d71d6c8b"/>
    <xsd:import namespace="85cd1bd9-f432-4f8c-8c64-f52b77cc24c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be6f04-d184-4a5a-ba6e-3624d71d6c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cd1bd9-f432-4f8c-8c64-f52b77cc24c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9BA192-EF86-48DF-982C-2C526A268392}">
  <ds:schemaRefs>
    <ds:schemaRef ds:uri="http://schemas.microsoft.com/office/infopath/2007/PartnerControls"/>
    <ds:schemaRef ds:uri="http://purl.org/dc/elements/1.1/"/>
    <ds:schemaRef ds:uri="http://schemas.microsoft.com/office/2006/metadata/properties"/>
    <ds:schemaRef ds:uri="85cd1bd9-f432-4f8c-8c64-f52b77cc24c4"/>
    <ds:schemaRef ds:uri="http://purl.org/dc/terms/"/>
    <ds:schemaRef ds:uri="http://schemas.openxmlformats.org/package/2006/metadata/core-properties"/>
    <ds:schemaRef ds:uri="http://schemas.microsoft.com/office/2006/documentManagement/types"/>
    <ds:schemaRef ds:uri="25be6f04-d184-4a5a-ba6e-3624d71d6c8b"/>
    <ds:schemaRef ds:uri="http://www.w3.org/XML/1998/namespace"/>
    <ds:schemaRef ds:uri="http://purl.org/dc/dcmitype/"/>
    <ds:schemaRef ds:uri="5b47f0fb-e24d-44b9-89a4-ff46b5ce035f"/>
    <ds:schemaRef ds:uri="dbac95d4-689a-4a2b-9845-ea50641fb23b"/>
  </ds:schemaRefs>
</ds:datastoreItem>
</file>

<file path=customXml/itemProps2.xml><?xml version="1.0" encoding="utf-8"?>
<ds:datastoreItem xmlns:ds="http://schemas.openxmlformats.org/officeDocument/2006/customXml" ds:itemID="{5BC0CA54-4BA6-4CD7-8B41-0A02CE13B2E9}"/>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Accessible_PPT_Template_Cengage</Template>
  <TotalTime>3646</TotalTime>
  <Words>4538</Words>
  <Application>Microsoft Office PowerPoint</Application>
  <PresentationFormat>Widescreen</PresentationFormat>
  <Paragraphs>325</Paragraphs>
  <Slides>81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81</vt:i4>
      </vt:variant>
    </vt:vector>
  </HeadingPairs>
  <TitlesOfParts>
    <vt:vector size="89" baseType="lpstr">
      <vt:lpstr>Arial</vt:lpstr>
      <vt:lpstr>Arial</vt:lpstr>
      <vt:lpstr>Calibri</vt:lpstr>
      <vt:lpstr>Helvetica</vt:lpstr>
      <vt:lpstr>LucidaGrande</vt:lpstr>
      <vt:lpstr>Open Sans</vt:lpstr>
      <vt:lpstr>Summer Font</vt:lpstr>
      <vt:lpstr>Office Theme</vt:lpstr>
      <vt:lpstr>Current Liabilities and Payroll</vt:lpstr>
      <vt:lpstr>Learning Objectives (1 of 2)</vt:lpstr>
      <vt:lpstr>Learning Objectives (2 of 2)</vt:lpstr>
      <vt:lpstr>Current Liabilities</vt:lpstr>
      <vt:lpstr>Accounts Payable</vt:lpstr>
      <vt:lpstr>Current Portion of Long-Term Debt</vt:lpstr>
      <vt:lpstr>Short-Term Notes Payable (1 of 8)</vt:lpstr>
      <vt:lpstr>Short-Term Notes Payable (2 of 8)</vt:lpstr>
      <vt:lpstr>Short-Term Notes Payable (3 of 8)</vt:lpstr>
      <vt:lpstr>Short-Term Notes Payable (4 of 8)</vt:lpstr>
      <vt:lpstr>Short-Term Notes Payable (5 of 8)</vt:lpstr>
      <vt:lpstr>Short-Term Notes Payable (6 of 8)</vt:lpstr>
      <vt:lpstr>Short-Term Notes Payable (7 of 8)</vt:lpstr>
      <vt:lpstr>Short-Term Notes Payable (8 of 8)</vt:lpstr>
      <vt:lpstr>Example Exercise: Proceeds from Notes Payable</vt:lpstr>
      <vt:lpstr>Payroll and Payroll Taxes</vt:lpstr>
      <vt:lpstr>Liability for Employee Earnings (1 of 3)</vt:lpstr>
      <vt:lpstr>Liability for Employee Earnings (2 of 3)</vt:lpstr>
      <vt:lpstr>Liability for Employee Earnings (3 of 3)</vt:lpstr>
      <vt:lpstr>Deductions from Employee Earnings</vt:lpstr>
      <vt:lpstr>Income Taxes (1 of 5)</vt:lpstr>
      <vt:lpstr>Employee’s Withholding Allowance Certificate (W-4 Form)</vt:lpstr>
      <vt:lpstr>Income Taxes (2 of 5)</vt:lpstr>
      <vt:lpstr>Income Taxes (3 of 5)</vt:lpstr>
      <vt:lpstr>Income Taxes (4 of 5)</vt:lpstr>
      <vt:lpstr>Income Taxes (5 of 5)</vt:lpstr>
      <vt:lpstr>Example Exercise: Federal Income Tax Withholding  (1 of 2)</vt:lpstr>
      <vt:lpstr>Example Exercise: Federal Income Tax Withholding  (2 of 2)</vt:lpstr>
      <vt:lpstr>FICA Tax (1 of 3)</vt:lpstr>
      <vt:lpstr>FICA Tax (2 of 3)</vt:lpstr>
      <vt:lpstr>FICA Tax (3 of 3)</vt:lpstr>
      <vt:lpstr>Other Deductions</vt:lpstr>
      <vt:lpstr>Computing Employee Net Pay</vt:lpstr>
      <vt:lpstr>Example Exercise: Employee Net Pay</vt:lpstr>
      <vt:lpstr>Liability for Employer’s Payroll Taxes</vt:lpstr>
      <vt:lpstr>Responsibility for Tax Payments</vt:lpstr>
      <vt:lpstr>Accounting Systems for Payroll and Payroll Taxes (1 of 2)</vt:lpstr>
      <vt:lpstr>Accounting Systems for Payroll and Payroll Taxes (2 of 2)</vt:lpstr>
      <vt:lpstr>Payroll Register</vt:lpstr>
      <vt:lpstr>Recording Employees’ Earnings</vt:lpstr>
      <vt:lpstr>Example Exercise: Journalize Period Payroll</vt:lpstr>
      <vt:lpstr>Recording and Paying Payroll Taxes (1 of 4)</vt:lpstr>
      <vt:lpstr>Recording and Paying Payroll Taxes (2 of 4)</vt:lpstr>
      <vt:lpstr>Recording and Paying Payroll Taxes (3 of 4)</vt:lpstr>
      <vt:lpstr>Recording and Paying Payroll Taxes (4 of 4)</vt:lpstr>
      <vt:lpstr>Example Exercise: Journalize Payroll Tax</vt:lpstr>
      <vt:lpstr>Employee’s Earnings Record (1 of 2)</vt:lpstr>
      <vt:lpstr>Employee’s Earnings Record (2 of 2) </vt:lpstr>
      <vt:lpstr>Employee’s Wage and Tax Statement (W-2 Form)</vt:lpstr>
      <vt:lpstr>Payroll Checks (1 of 2)</vt:lpstr>
      <vt:lpstr>Payroll Statement</vt:lpstr>
      <vt:lpstr>Payroll Checks (2 of 2)</vt:lpstr>
      <vt:lpstr>Computerized Payroll System</vt:lpstr>
      <vt:lpstr>Internal Controls for Payroll Systems</vt:lpstr>
      <vt:lpstr>Employees’ Fringe Benefits</vt:lpstr>
      <vt:lpstr>Vacation Pay (1 of 2)</vt:lpstr>
      <vt:lpstr>Vacation Pay (2 of 2)</vt:lpstr>
      <vt:lpstr>Pensions</vt:lpstr>
      <vt:lpstr>Defined Contribution Plans (1 of 3)</vt:lpstr>
      <vt:lpstr>Defined Contribution Plans (2 of 3)</vt:lpstr>
      <vt:lpstr>Defined Contribution Plans (3 of 3)</vt:lpstr>
      <vt:lpstr>Defined Benefit Plans (1 of 3)</vt:lpstr>
      <vt:lpstr>Defined Benefit Plans (2 of 3)</vt:lpstr>
      <vt:lpstr>Defined Benefit Plans (3 of 3)</vt:lpstr>
      <vt:lpstr>Example Exercise: Vacation Pay and Pension Benefits</vt:lpstr>
      <vt:lpstr>Postretirement Benefits Other than Pensions (1 of 2)</vt:lpstr>
      <vt:lpstr>Postretirement Benefits Other than Pensions (2 of 2)</vt:lpstr>
      <vt:lpstr>Current Liabilities on the Balance Sheet</vt:lpstr>
      <vt:lpstr>Contingent Liabilities</vt:lpstr>
      <vt:lpstr>Probable and Estimable (1 of 2)</vt:lpstr>
      <vt:lpstr>Probable and Estimable (2 of 2)</vt:lpstr>
      <vt:lpstr>Accounting Treatment of Contingent Liabilities</vt:lpstr>
      <vt:lpstr>Example Exercise: Estimated Warranty Liability</vt:lpstr>
      <vt:lpstr>Financial Analysis and Interpretation: Quick Ratio (1 of 6)</vt:lpstr>
      <vt:lpstr>Financial Analysis and Interpretation: Quick Ratio (2 of 6)</vt:lpstr>
      <vt:lpstr>Financial Analysis and Interpretation: Quick Ratio (3 of 6)</vt:lpstr>
      <vt:lpstr>Financial Analysis and Interpretation: Quick Ratio (4 of 6)</vt:lpstr>
      <vt:lpstr>Financial Analysis and Interpretation: Quick Ratio (5 of 6)</vt:lpstr>
      <vt:lpstr>Financial Analysis and Interpretation: Quick Ratio (6 of 6)</vt:lpstr>
      <vt:lpstr>Example Exercise: Quick Ratio (1 of 2)</vt:lpstr>
      <vt:lpstr>Example Exercise: Quick Ratio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Liabilities and Payroll</dc:title>
  <dc:creator>Suchayita Mukherjee</dc:creator>
  <cp:lastModifiedBy>ansrsource</cp:lastModifiedBy>
  <cp:revision>432</cp:revision>
  <cp:lastPrinted>2016-10-03T15:29:39Z</cp:lastPrinted>
  <dcterms:created xsi:type="dcterms:W3CDTF">2019-09-13T09:18:19Z</dcterms:created>
  <dcterms:modified xsi:type="dcterms:W3CDTF">2020-03-27T00:47:46Z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0x010100D5C56E93CCF5E349ABB197824E12C70E</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ies>
</file>