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6"/>
  </p:notesMasterIdLst>
  <p:handoutMasterIdLst>
    <p:handoutMasterId r:id="rId97"/>
  </p:handoutMasterIdLst>
  <p:sldIdLst>
    <p:sldId id="264" r:id="rId5"/>
    <p:sldId id="357" r:id="rId6"/>
    <p:sldId id="358" r:id="rId7"/>
    <p:sldId id="269" r:id="rId8"/>
    <p:sldId id="277" r:id="rId9"/>
    <p:sldId id="276" r:id="rId10"/>
    <p:sldId id="360" r:id="rId11"/>
    <p:sldId id="275" r:id="rId12"/>
    <p:sldId id="361" r:id="rId13"/>
    <p:sldId id="273" r:id="rId14"/>
    <p:sldId id="362" r:id="rId15"/>
    <p:sldId id="272" r:id="rId16"/>
    <p:sldId id="271" r:id="rId17"/>
    <p:sldId id="363" r:id="rId18"/>
    <p:sldId id="295" r:id="rId19"/>
    <p:sldId id="296" r:id="rId20"/>
    <p:sldId id="268" r:id="rId21"/>
    <p:sldId id="289" r:id="rId22"/>
    <p:sldId id="294" r:id="rId23"/>
    <p:sldId id="293" r:id="rId24"/>
    <p:sldId id="297" r:id="rId25"/>
    <p:sldId id="364" r:id="rId26"/>
    <p:sldId id="400" r:id="rId27"/>
    <p:sldId id="288" r:id="rId28"/>
    <p:sldId id="287" r:id="rId29"/>
    <p:sldId id="286" r:id="rId30"/>
    <p:sldId id="285" r:id="rId31"/>
    <p:sldId id="365" r:id="rId32"/>
    <p:sldId id="283" r:id="rId33"/>
    <p:sldId id="403" r:id="rId34"/>
    <p:sldId id="404" r:id="rId35"/>
    <p:sldId id="405" r:id="rId36"/>
    <p:sldId id="299" r:id="rId37"/>
    <p:sldId id="396" r:id="rId38"/>
    <p:sldId id="406" r:id="rId39"/>
    <p:sldId id="305" r:id="rId40"/>
    <p:sldId id="366" r:id="rId41"/>
    <p:sldId id="303" r:id="rId42"/>
    <p:sldId id="368" r:id="rId43"/>
    <p:sldId id="301" r:id="rId44"/>
    <p:sldId id="369" r:id="rId45"/>
    <p:sldId id="370" r:id="rId46"/>
    <p:sldId id="326" r:id="rId47"/>
    <p:sldId id="325" r:id="rId48"/>
    <p:sldId id="399" r:id="rId49"/>
    <p:sldId id="371" r:id="rId50"/>
    <p:sldId id="372" r:id="rId51"/>
    <p:sldId id="373" r:id="rId52"/>
    <p:sldId id="374" r:id="rId53"/>
    <p:sldId id="320" r:id="rId54"/>
    <p:sldId id="375" r:id="rId55"/>
    <p:sldId id="376" r:id="rId56"/>
    <p:sldId id="377" r:id="rId57"/>
    <p:sldId id="378" r:id="rId58"/>
    <p:sldId id="316" r:id="rId59"/>
    <p:sldId id="315" r:id="rId60"/>
    <p:sldId id="379" r:id="rId61"/>
    <p:sldId id="313" r:id="rId62"/>
    <p:sldId id="312" r:id="rId63"/>
    <p:sldId id="311" r:id="rId64"/>
    <p:sldId id="310" r:id="rId65"/>
    <p:sldId id="327" r:id="rId66"/>
    <p:sldId id="346" r:id="rId67"/>
    <p:sldId id="380" r:id="rId68"/>
    <p:sldId id="381" r:id="rId69"/>
    <p:sldId id="382" r:id="rId70"/>
    <p:sldId id="342" r:id="rId71"/>
    <p:sldId id="383" r:id="rId72"/>
    <p:sldId id="340" r:id="rId73"/>
    <p:sldId id="384" r:id="rId74"/>
    <p:sldId id="338" r:id="rId75"/>
    <p:sldId id="385" r:id="rId76"/>
    <p:sldId id="386" r:id="rId77"/>
    <p:sldId id="387" r:id="rId78"/>
    <p:sldId id="401" r:id="rId79"/>
    <p:sldId id="333" r:id="rId80"/>
    <p:sldId id="388" r:id="rId81"/>
    <p:sldId id="389" r:id="rId82"/>
    <p:sldId id="330" r:id="rId83"/>
    <p:sldId id="402" r:id="rId84"/>
    <p:sldId id="328" r:id="rId85"/>
    <p:sldId id="347" r:id="rId86"/>
    <p:sldId id="390" r:id="rId87"/>
    <p:sldId id="354" r:id="rId88"/>
    <p:sldId id="391" r:id="rId89"/>
    <p:sldId id="350" r:id="rId90"/>
    <p:sldId id="392" r:id="rId91"/>
    <p:sldId id="351" r:id="rId92"/>
    <p:sldId id="349" r:id="rId93"/>
    <p:sldId id="348" r:id="rId94"/>
    <p:sldId id="393" r:id="rId9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ansrsource" initials="ansr" lastIdx="41" clrIdx="1">
    <p:extLst>
      <p:ext uri="{19B8F6BF-5375-455C-9EA6-DF929625EA0E}">
        <p15:presenceInfo xmlns:p15="http://schemas.microsoft.com/office/powerpoint/2012/main" userId="ansrsource" providerId="None"/>
      </p:ext>
    </p:extLst>
  </p:cmAuthor>
  <p:cmAuthor id="3" name="Luann" initials="L" lastIdx="1" clrIdx="2">
    <p:extLst>
      <p:ext uri="{19B8F6BF-5375-455C-9EA6-DF929625EA0E}">
        <p15:presenceInfo xmlns:p15="http://schemas.microsoft.com/office/powerpoint/2012/main" userId="Luann" providerId="None"/>
      </p:ext>
    </p:extLst>
  </p:cmAuthor>
  <p:cmAuthor id="4" name="Bowdler, Diane" initials="BD" lastIdx="1" clrIdx="3">
    <p:extLst>
      <p:ext uri="{19B8F6BF-5375-455C-9EA6-DF929625EA0E}">
        <p15:presenceInfo xmlns:p15="http://schemas.microsoft.com/office/powerpoint/2012/main" userId="S::Diane.Bowdler@cengage.com::4844c4c9-0293-48ae-805c-846689e00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FF6300"/>
    <a:srgbClr val="006298"/>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438" autoAdjust="0"/>
  </p:normalViewPr>
  <p:slideViewPr>
    <p:cSldViewPr snapToGrid="0" snapToObjects="1">
      <p:cViewPr varScale="1">
        <p:scale>
          <a:sx n="47" d="100"/>
          <a:sy n="47" d="100"/>
        </p:scale>
        <p:origin x="66" y="30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r-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60</a:t>
            </a:fld>
            <a:endParaRPr lang="en-US" dirty="0"/>
          </a:p>
        </p:txBody>
      </p:sp>
    </p:spTree>
    <p:extLst>
      <p:ext uri="{BB962C8B-B14F-4D97-AF65-F5344CB8AC3E}">
        <p14:creationId xmlns:p14="http://schemas.microsoft.com/office/powerpoint/2010/main" val="283544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86</a:t>
            </a:fld>
            <a:endParaRPr lang="en-US" dirty="0"/>
          </a:p>
        </p:txBody>
      </p:sp>
    </p:spTree>
    <p:extLst>
      <p:ext uri="{BB962C8B-B14F-4D97-AF65-F5344CB8AC3E}">
        <p14:creationId xmlns:p14="http://schemas.microsoft.com/office/powerpoint/2010/main" val="1208917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D063BFAD-87F5-488D-A605-298391BFA5C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A551AB65-1D76-47C5-9243-E37E2B0C751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9A1FC29C-2333-4DCC-9CB4-9FA1E55529A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977097"/>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9A1FC29C-2333-4DCC-9CB4-9FA1E55529A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E7804078-436C-4869-B920-119A0E1F07DF}"/>
              </a:ext>
            </a:extLst>
          </p:cNvPr>
          <p:cNvSpPr>
            <a:spLocks noGrp="1"/>
          </p:cNvSpPr>
          <p:nvPr>
            <p:ph type="pic" sz="quarter" idx="18"/>
          </p:nvPr>
        </p:nvSpPr>
        <p:spPr>
          <a:xfrm>
            <a:off x="742950" y="3924300"/>
            <a:ext cx="10712450" cy="1978025"/>
          </a:xfrm>
        </p:spPr>
        <p:txBody>
          <a:bodyPr/>
          <a:lstStyle/>
          <a:p>
            <a:endParaRPr lang="en-US" dirty="0"/>
          </a:p>
        </p:txBody>
      </p:sp>
    </p:spTree>
    <p:extLst>
      <p:ext uri="{BB962C8B-B14F-4D97-AF65-F5344CB8AC3E}">
        <p14:creationId xmlns:p14="http://schemas.microsoft.com/office/powerpoint/2010/main" val="2945951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1"/>
            <a:ext cx="10711543" cy="155506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
        <p:nvSpPr>
          <p:cNvPr id="4" name="Picture Placeholder 3">
            <a:extLst>
              <a:ext uri="{FF2B5EF4-FFF2-40B4-BE49-F238E27FC236}">
                <a16:creationId xmlns:a16="http://schemas.microsoft.com/office/drawing/2014/main" id="{E7804078-436C-4869-B920-119A0E1F07DF}"/>
              </a:ext>
            </a:extLst>
          </p:cNvPr>
          <p:cNvSpPr>
            <a:spLocks noGrp="1"/>
          </p:cNvSpPr>
          <p:nvPr>
            <p:ph type="pic" sz="quarter" idx="18"/>
          </p:nvPr>
        </p:nvSpPr>
        <p:spPr>
          <a:xfrm>
            <a:off x="641350" y="3494942"/>
            <a:ext cx="10712450" cy="858715"/>
          </a:xfrm>
        </p:spPr>
        <p:txBody>
          <a:bodyPr/>
          <a:lstStyle/>
          <a:p>
            <a:endParaRPr lang="en-US" dirty="0"/>
          </a:p>
        </p:txBody>
      </p:sp>
      <p:sp>
        <p:nvSpPr>
          <p:cNvPr id="6" name="Footer">
            <a:extLst>
              <a:ext uri="{FF2B5EF4-FFF2-40B4-BE49-F238E27FC236}">
                <a16:creationId xmlns:a16="http://schemas.microsoft.com/office/drawing/2014/main" id="{9A1FC29C-2333-4DCC-9CB4-9FA1E55529A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8" name="Text Placeholder 11">
            <a:extLst>
              <a:ext uri="{FF2B5EF4-FFF2-40B4-BE49-F238E27FC236}">
                <a16:creationId xmlns:a16="http://schemas.microsoft.com/office/drawing/2014/main" id="{A565104C-37D4-47E2-B483-9CED4D750455}"/>
              </a:ext>
            </a:extLst>
          </p:cNvPr>
          <p:cNvSpPr>
            <a:spLocks noGrp="1"/>
          </p:cNvSpPr>
          <p:nvPr>
            <p:ph type="body" sz="quarter" idx="19" hasCustomPrompt="1"/>
          </p:nvPr>
        </p:nvSpPr>
        <p:spPr>
          <a:xfrm>
            <a:off x="743571" y="4589307"/>
            <a:ext cx="10711543" cy="1188038"/>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3263146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and 2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1"/>
            <a:ext cx="10711543" cy="858715"/>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3"/>
            <a:endParaRPr lang="en-US" dirty="0"/>
          </a:p>
        </p:txBody>
      </p:sp>
      <p:sp>
        <p:nvSpPr>
          <p:cNvPr id="4" name="Picture Placeholder 3">
            <a:extLst>
              <a:ext uri="{FF2B5EF4-FFF2-40B4-BE49-F238E27FC236}">
                <a16:creationId xmlns:a16="http://schemas.microsoft.com/office/drawing/2014/main" id="{E7804078-436C-4869-B920-119A0E1F07DF}"/>
              </a:ext>
            </a:extLst>
          </p:cNvPr>
          <p:cNvSpPr>
            <a:spLocks noGrp="1"/>
          </p:cNvSpPr>
          <p:nvPr>
            <p:ph type="pic" sz="quarter" idx="18"/>
          </p:nvPr>
        </p:nvSpPr>
        <p:spPr>
          <a:xfrm>
            <a:off x="640443" y="2816042"/>
            <a:ext cx="10712450" cy="858715"/>
          </a:xfrm>
        </p:spPr>
        <p:txBody>
          <a:bodyPr/>
          <a:lstStyle/>
          <a:p>
            <a:endParaRPr lang="en-US" dirty="0"/>
          </a:p>
        </p:txBody>
      </p:sp>
      <p:sp>
        <p:nvSpPr>
          <p:cNvPr id="6" name="Footer">
            <a:extLst>
              <a:ext uri="{FF2B5EF4-FFF2-40B4-BE49-F238E27FC236}">
                <a16:creationId xmlns:a16="http://schemas.microsoft.com/office/drawing/2014/main" id="{9A1FC29C-2333-4DCC-9CB4-9FA1E55529A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5" name="Picture Placeholder 4">
            <a:extLst>
              <a:ext uri="{FF2B5EF4-FFF2-40B4-BE49-F238E27FC236}">
                <a16:creationId xmlns:a16="http://schemas.microsoft.com/office/drawing/2014/main" id="{35EE4222-DA4F-4365-9BCB-79F57BEB700E}"/>
              </a:ext>
            </a:extLst>
          </p:cNvPr>
          <p:cNvSpPr>
            <a:spLocks noGrp="1"/>
          </p:cNvSpPr>
          <p:nvPr>
            <p:ph type="pic" sz="quarter" idx="20"/>
          </p:nvPr>
        </p:nvSpPr>
        <p:spPr>
          <a:xfrm>
            <a:off x="742950" y="4987925"/>
            <a:ext cx="10610850" cy="1085850"/>
          </a:xfrm>
        </p:spPr>
        <p:txBody>
          <a:bodyPr/>
          <a:lstStyle/>
          <a:p>
            <a:endParaRPr lang="en-US" dirty="0"/>
          </a:p>
        </p:txBody>
      </p:sp>
      <p:sp>
        <p:nvSpPr>
          <p:cNvPr id="8" name="Text Placeholder 11">
            <a:extLst>
              <a:ext uri="{FF2B5EF4-FFF2-40B4-BE49-F238E27FC236}">
                <a16:creationId xmlns:a16="http://schemas.microsoft.com/office/drawing/2014/main" id="{70537C70-6821-4D07-9E9E-A32346EC7450}"/>
              </a:ext>
            </a:extLst>
          </p:cNvPr>
          <p:cNvSpPr>
            <a:spLocks noGrp="1"/>
          </p:cNvSpPr>
          <p:nvPr>
            <p:ph type="body" sz="quarter" idx="21" hasCustomPrompt="1"/>
          </p:nvPr>
        </p:nvSpPr>
        <p:spPr>
          <a:xfrm>
            <a:off x="743571" y="3979723"/>
            <a:ext cx="10711543" cy="858715"/>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3"/>
            <a:endParaRPr lang="en-US" dirty="0"/>
          </a:p>
        </p:txBody>
      </p:sp>
    </p:spTree>
    <p:extLst>
      <p:ext uri="{BB962C8B-B14F-4D97-AF65-F5344CB8AC3E}">
        <p14:creationId xmlns:p14="http://schemas.microsoft.com/office/powerpoint/2010/main" val="3103966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7" name="Footer">
            <a:extLst>
              <a:ext uri="{FF2B5EF4-FFF2-40B4-BE49-F238E27FC236}">
                <a16:creationId xmlns:a16="http://schemas.microsoft.com/office/drawing/2014/main" id="{7AE2BE9B-E3A8-4B5C-A8DB-8E958DA65258}"/>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76403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D7B4-12B5-48EC-92B6-1C7E521B652D}"/>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A850BBA8-9462-4075-9544-DDE6DDBFC9A2}"/>
              </a:ext>
            </a:extLst>
          </p:cNvPr>
          <p:cNvSpPr>
            <a:spLocks noGrp="1"/>
          </p:cNvSpPr>
          <p:nvPr>
            <p:ph type="pic" sz="quarter" idx="11"/>
          </p:nvPr>
        </p:nvSpPr>
        <p:spPr>
          <a:xfrm>
            <a:off x="838200" y="1635125"/>
            <a:ext cx="10515600" cy="3933825"/>
          </a:xfrm>
        </p:spPr>
        <p:txBody>
          <a:bodyPr/>
          <a:lstStyle/>
          <a:p>
            <a:endParaRPr lang="en-US" dirty="0"/>
          </a:p>
        </p:txBody>
      </p:sp>
      <p:sp>
        <p:nvSpPr>
          <p:cNvPr id="6" name="Footer">
            <a:extLst>
              <a:ext uri="{FF2B5EF4-FFF2-40B4-BE49-F238E27FC236}">
                <a16:creationId xmlns:a16="http://schemas.microsoft.com/office/drawing/2014/main" id="{DCED9ACB-3429-4C01-9287-2CCD6B15430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2543163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2647-FA44-4B0E-87E6-006D6D52ABF7}"/>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1A0F0CAB-A63F-4340-BEA2-B92E6E929A02}"/>
              </a:ext>
            </a:extLst>
          </p:cNvPr>
          <p:cNvSpPr>
            <a:spLocks noGrp="1"/>
          </p:cNvSpPr>
          <p:nvPr>
            <p:ph type="body" sz="quarter" idx="11" hasCustomPrompt="1"/>
          </p:nvPr>
        </p:nvSpPr>
        <p:spPr>
          <a:xfrm>
            <a:off x="838200" y="1385888"/>
            <a:ext cx="10515600" cy="2755900"/>
          </a:xfrm>
        </p:spPr>
        <p:txBody>
          <a:bodyPr/>
          <a:lstStyle/>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CBC543C9-1B1B-4E59-ABD1-9850EE29BBDC}"/>
              </a:ext>
            </a:extLst>
          </p:cNvPr>
          <p:cNvSpPr>
            <a:spLocks noGrp="1"/>
          </p:cNvSpPr>
          <p:nvPr>
            <p:ph type="pic" sz="quarter" idx="12"/>
          </p:nvPr>
        </p:nvSpPr>
        <p:spPr>
          <a:xfrm>
            <a:off x="838200" y="4475163"/>
            <a:ext cx="10515600" cy="1690687"/>
          </a:xfrm>
        </p:spPr>
        <p:txBody>
          <a:bodyPr/>
          <a:lstStyle/>
          <a:p>
            <a:endParaRPr lang="en-US" dirty="0"/>
          </a:p>
        </p:txBody>
      </p:sp>
      <p:sp>
        <p:nvSpPr>
          <p:cNvPr id="8" name="Footer">
            <a:extLst>
              <a:ext uri="{FF2B5EF4-FFF2-40B4-BE49-F238E27FC236}">
                <a16:creationId xmlns:a16="http://schemas.microsoft.com/office/drawing/2014/main" id="{5578F96C-C914-4226-878A-A5C5337AD4BE}"/>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163871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27F8-7968-4DDD-B4FC-B3542C6E1D53}"/>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567AA72-DAAD-43D8-9542-047F008CDAFA}"/>
              </a:ext>
            </a:extLst>
          </p:cNvPr>
          <p:cNvSpPr>
            <a:spLocks noGrp="1"/>
          </p:cNvSpPr>
          <p:nvPr>
            <p:ph type="body" sz="quarter" idx="11" hasCustomPrompt="1"/>
          </p:nvPr>
        </p:nvSpPr>
        <p:spPr>
          <a:xfrm>
            <a:off x="838200" y="1204913"/>
            <a:ext cx="10515600" cy="1177925"/>
          </a:xfrm>
        </p:spPr>
        <p:txBody>
          <a:bodyPr/>
          <a:lstStyle/>
          <a:p>
            <a:pPr lvl="1"/>
            <a:r>
              <a:rPr lang="en-US" dirty="0"/>
              <a:t>Second level</a:t>
            </a:r>
          </a:p>
        </p:txBody>
      </p:sp>
      <p:sp>
        <p:nvSpPr>
          <p:cNvPr id="7" name="Picture Placeholder 6">
            <a:extLst>
              <a:ext uri="{FF2B5EF4-FFF2-40B4-BE49-F238E27FC236}">
                <a16:creationId xmlns:a16="http://schemas.microsoft.com/office/drawing/2014/main" id="{B99650E9-27AF-4160-866F-03920602DC39}"/>
              </a:ext>
            </a:extLst>
          </p:cNvPr>
          <p:cNvSpPr>
            <a:spLocks noGrp="1"/>
          </p:cNvSpPr>
          <p:nvPr>
            <p:ph type="pic" sz="quarter" idx="12"/>
          </p:nvPr>
        </p:nvSpPr>
        <p:spPr>
          <a:xfrm>
            <a:off x="838200" y="2632075"/>
            <a:ext cx="10515600" cy="1843088"/>
          </a:xfrm>
        </p:spPr>
        <p:txBody>
          <a:bodyPr/>
          <a:lstStyle/>
          <a:p>
            <a:endParaRPr lang="en-US" dirty="0"/>
          </a:p>
        </p:txBody>
      </p:sp>
      <p:sp>
        <p:nvSpPr>
          <p:cNvPr id="9" name="Text Placeholder 8">
            <a:extLst>
              <a:ext uri="{FF2B5EF4-FFF2-40B4-BE49-F238E27FC236}">
                <a16:creationId xmlns:a16="http://schemas.microsoft.com/office/drawing/2014/main" id="{D1079609-B6EC-4E5E-A3E8-8B53BD735D46}"/>
              </a:ext>
            </a:extLst>
          </p:cNvPr>
          <p:cNvSpPr>
            <a:spLocks noGrp="1"/>
          </p:cNvSpPr>
          <p:nvPr>
            <p:ph type="body" sz="quarter" idx="13" hasCustomPrompt="1"/>
          </p:nvPr>
        </p:nvSpPr>
        <p:spPr>
          <a:xfrm>
            <a:off x="941388" y="4862513"/>
            <a:ext cx="10412412" cy="1316037"/>
          </a:xfrm>
        </p:spPr>
        <p:txBody>
          <a:bodyPr/>
          <a:lstStyle/>
          <a:p>
            <a:pPr lvl="1"/>
            <a:r>
              <a:rPr lang="en-US" dirty="0"/>
              <a:t>Second level</a:t>
            </a:r>
          </a:p>
          <a:p>
            <a:pPr lvl="2"/>
            <a:endParaRPr lang="en-US" dirty="0"/>
          </a:p>
        </p:txBody>
      </p:sp>
      <p:sp>
        <p:nvSpPr>
          <p:cNvPr id="11" name="Footer">
            <a:extLst>
              <a:ext uri="{FF2B5EF4-FFF2-40B4-BE49-F238E27FC236}">
                <a16:creationId xmlns:a16="http://schemas.microsoft.com/office/drawing/2014/main" id="{74567225-156A-4571-8F92-5350473ED165}"/>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401069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ntent and 2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F2DA-D39E-4959-9B23-AA3A724D483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04ED94EB-6317-41D7-835C-4EB7FF80E645}"/>
              </a:ext>
            </a:extLst>
          </p:cNvPr>
          <p:cNvSpPr>
            <a:spLocks noGrp="1"/>
          </p:cNvSpPr>
          <p:nvPr>
            <p:ph sz="quarter" idx="11" hasCustomPrompt="1"/>
          </p:nvPr>
        </p:nvSpPr>
        <p:spPr>
          <a:xfrm>
            <a:off x="838200" y="1289050"/>
            <a:ext cx="10515600" cy="672105"/>
          </a:xfrm>
        </p:spPr>
        <p:txBody>
          <a:bodyPr/>
          <a:lstStyle>
            <a:lvl3pPr marL="914400" indent="0">
              <a:buNone/>
              <a:defRPr/>
            </a:lvl3pPr>
          </a:lstStyle>
          <a:p>
            <a:pPr lvl="1"/>
            <a:r>
              <a:rPr lang="en-US" dirty="0"/>
              <a:t>Second level</a:t>
            </a:r>
          </a:p>
          <a:p>
            <a:pPr lvl="2"/>
            <a:endParaRPr lang="en-US" dirty="0"/>
          </a:p>
        </p:txBody>
      </p:sp>
      <p:sp>
        <p:nvSpPr>
          <p:cNvPr id="7" name="Picture Placeholder 6">
            <a:extLst>
              <a:ext uri="{FF2B5EF4-FFF2-40B4-BE49-F238E27FC236}">
                <a16:creationId xmlns:a16="http://schemas.microsoft.com/office/drawing/2014/main" id="{911E7E49-294A-4E29-8057-D36B64C78CE6}"/>
              </a:ext>
            </a:extLst>
          </p:cNvPr>
          <p:cNvSpPr>
            <a:spLocks noGrp="1"/>
          </p:cNvSpPr>
          <p:nvPr>
            <p:ph type="pic" sz="quarter" idx="12"/>
          </p:nvPr>
        </p:nvSpPr>
        <p:spPr>
          <a:xfrm>
            <a:off x="838200" y="2300288"/>
            <a:ext cx="10515600" cy="1128712"/>
          </a:xfrm>
        </p:spPr>
        <p:txBody>
          <a:bodyPr/>
          <a:lstStyle/>
          <a:p>
            <a:endParaRPr lang="en-US" dirty="0"/>
          </a:p>
        </p:txBody>
      </p:sp>
      <p:sp>
        <p:nvSpPr>
          <p:cNvPr id="9" name="Content Placeholder 8">
            <a:extLst>
              <a:ext uri="{FF2B5EF4-FFF2-40B4-BE49-F238E27FC236}">
                <a16:creationId xmlns:a16="http://schemas.microsoft.com/office/drawing/2014/main" id="{524A3215-8591-4B85-8706-53AA4AF81743}"/>
              </a:ext>
            </a:extLst>
          </p:cNvPr>
          <p:cNvSpPr>
            <a:spLocks noGrp="1"/>
          </p:cNvSpPr>
          <p:nvPr>
            <p:ph sz="quarter" idx="13" hasCustomPrompt="1"/>
          </p:nvPr>
        </p:nvSpPr>
        <p:spPr>
          <a:xfrm>
            <a:off x="838200" y="3684588"/>
            <a:ext cx="10515600" cy="790430"/>
          </a:xfrm>
        </p:spPr>
        <p:txBody>
          <a:bodyPr/>
          <a:lstStyle/>
          <a:p>
            <a:pPr lvl="1"/>
            <a:r>
              <a:rPr lang="en-US" dirty="0"/>
              <a:t>Second level</a:t>
            </a:r>
          </a:p>
          <a:p>
            <a:pPr lvl="2"/>
            <a:endParaRPr lang="en-US" dirty="0"/>
          </a:p>
        </p:txBody>
      </p:sp>
      <p:sp>
        <p:nvSpPr>
          <p:cNvPr id="11" name="Picture Placeholder 10">
            <a:extLst>
              <a:ext uri="{FF2B5EF4-FFF2-40B4-BE49-F238E27FC236}">
                <a16:creationId xmlns:a16="http://schemas.microsoft.com/office/drawing/2014/main" id="{8DAC7AA1-B61F-44BB-B9F4-FF4119289DEE}"/>
              </a:ext>
            </a:extLst>
          </p:cNvPr>
          <p:cNvSpPr>
            <a:spLocks noGrp="1"/>
          </p:cNvSpPr>
          <p:nvPr>
            <p:ph type="pic" sz="quarter" idx="14"/>
          </p:nvPr>
        </p:nvSpPr>
        <p:spPr>
          <a:xfrm>
            <a:off x="955675" y="4738688"/>
            <a:ext cx="10515600" cy="1330325"/>
          </a:xfrm>
        </p:spPr>
        <p:txBody>
          <a:bodyPr/>
          <a:lstStyle/>
          <a:p>
            <a:endParaRPr lang="en-US" dirty="0"/>
          </a:p>
        </p:txBody>
      </p:sp>
      <p:sp>
        <p:nvSpPr>
          <p:cNvPr id="13" name="Footer">
            <a:extLst>
              <a:ext uri="{FF2B5EF4-FFF2-40B4-BE49-F238E27FC236}">
                <a16:creationId xmlns:a16="http://schemas.microsoft.com/office/drawing/2014/main" id="{07B5CF61-138A-4539-AC66-2E1892F4923D}"/>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736033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r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8509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p:txBody>
      </p:sp>
      <p:sp>
        <p:nvSpPr>
          <p:cNvPr id="6" name="Footer">
            <a:extLst>
              <a:ext uri="{FF2B5EF4-FFF2-40B4-BE49-F238E27FC236}">
                <a16:creationId xmlns:a16="http://schemas.microsoft.com/office/drawing/2014/main" id="{9A1FC29C-2333-4DCC-9CB4-9FA1E55529A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Content Placeholder 3">
            <a:extLst>
              <a:ext uri="{FF2B5EF4-FFF2-40B4-BE49-F238E27FC236}">
                <a16:creationId xmlns:a16="http://schemas.microsoft.com/office/drawing/2014/main" id="{29566C38-B84B-476F-B273-B189DCB1164B}"/>
              </a:ext>
            </a:extLst>
          </p:cNvPr>
          <p:cNvSpPr>
            <a:spLocks noGrp="1"/>
          </p:cNvSpPr>
          <p:nvPr>
            <p:ph sz="quarter" idx="18"/>
          </p:nvPr>
        </p:nvSpPr>
        <p:spPr>
          <a:xfrm>
            <a:off x="742950" y="2628900"/>
            <a:ext cx="1631950" cy="685800"/>
          </a:xfrm>
        </p:spPr>
        <p:txBody>
          <a:bodyPr/>
          <a:lstStyle/>
          <a:p>
            <a:pPr lvl="0"/>
            <a:r>
              <a:rPr lang="en-US" dirty="0"/>
              <a:t>Click to edit Master text styles</a:t>
            </a:r>
          </a:p>
        </p:txBody>
      </p:sp>
      <p:sp>
        <p:nvSpPr>
          <p:cNvPr id="8" name="Content Placeholder 7">
            <a:extLst>
              <a:ext uri="{FF2B5EF4-FFF2-40B4-BE49-F238E27FC236}">
                <a16:creationId xmlns:a16="http://schemas.microsoft.com/office/drawing/2014/main" id="{AF36B154-C16C-4753-B24A-C6C5E214A7FA}"/>
              </a:ext>
            </a:extLst>
          </p:cNvPr>
          <p:cNvSpPr>
            <a:spLocks noGrp="1"/>
          </p:cNvSpPr>
          <p:nvPr>
            <p:ph sz="quarter" idx="19"/>
          </p:nvPr>
        </p:nvSpPr>
        <p:spPr>
          <a:xfrm>
            <a:off x="1778000" y="2628900"/>
            <a:ext cx="1460500" cy="85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E3C3CA88-E013-40E5-9DF3-E65CF64CDA72}"/>
              </a:ext>
            </a:extLst>
          </p:cNvPr>
          <p:cNvSpPr>
            <a:spLocks noGrp="1"/>
          </p:cNvSpPr>
          <p:nvPr>
            <p:ph sz="quarter" idx="20"/>
          </p:nvPr>
        </p:nvSpPr>
        <p:spPr>
          <a:xfrm>
            <a:off x="2895600" y="2717800"/>
            <a:ext cx="1828800" cy="85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2790FE5B-E145-4D9A-B63E-CBE1B6FD3A1F}"/>
              </a:ext>
            </a:extLst>
          </p:cNvPr>
          <p:cNvSpPr>
            <a:spLocks noGrp="1"/>
          </p:cNvSpPr>
          <p:nvPr>
            <p:ph sz="quarter" idx="21"/>
          </p:nvPr>
        </p:nvSpPr>
        <p:spPr>
          <a:xfrm>
            <a:off x="4127500" y="2717800"/>
            <a:ext cx="2590800" cy="85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667F7480-6CEA-4521-8557-39EAB8C8027D}"/>
              </a:ext>
            </a:extLst>
          </p:cNvPr>
          <p:cNvSpPr>
            <a:spLocks noGrp="1"/>
          </p:cNvSpPr>
          <p:nvPr>
            <p:ph sz="quarter" idx="22"/>
          </p:nvPr>
        </p:nvSpPr>
        <p:spPr>
          <a:xfrm>
            <a:off x="5753100" y="2832100"/>
            <a:ext cx="1854200" cy="85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F6B259E2-303E-4656-81D9-DEF2A9F6C3DD}"/>
              </a:ext>
            </a:extLst>
          </p:cNvPr>
          <p:cNvSpPr>
            <a:spLocks noGrp="1"/>
          </p:cNvSpPr>
          <p:nvPr>
            <p:ph sz="quarter" idx="23"/>
          </p:nvPr>
        </p:nvSpPr>
        <p:spPr>
          <a:xfrm>
            <a:off x="6985000" y="2832100"/>
            <a:ext cx="1473200" cy="850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D73B032D-E560-4F86-805F-F58D8F715AF6}"/>
              </a:ext>
            </a:extLst>
          </p:cNvPr>
          <p:cNvSpPr>
            <a:spLocks noGrp="1"/>
          </p:cNvSpPr>
          <p:nvPr>
            <p:ph sz="quarter" idx="24"/>
          </p:nvPr>
        </p:nvSpPr>
        <p:spPr>
          <a:xfrm>
            <a:off x="7874000" y="2832100"/>
            <a:ext cx="1854200" cy="960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C0B618A-7D66-4DF0-B5DC-3F87861DE2F3}"/>
              </a:ext>
            </a:extLst>
          </p:cNvPr>
          <p:cNvSpPr>
            <a:spLocks noGrp="1"/>
          </p:cNvSpPr>
          <p:nvPr>
            <p:ph sz="quarter" idx="25"/>
          </p:nvPr>
        </p:nvSpPr>
        <p:spPr>
          <a:xfrm>
            <a:off x="9105900" y="2941638"/>
            <a:ext cx="1854200" cy="960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835E0FA7-05A0-438B-BBFF-BF0C0CB62353}"/>
              </a:ext>
            </a:extLst>
          </p:cNvPr>
          <p:cNvSpPr>
            <a:spLocks noGrp="1"/>
          </p:cNvSpPr>
          <p:nvPr>
            <p:ph sz="quarter" idx="26"/>
          </p:nvPr>
        </p:nvSpPr>
        <p:spPr>
          <a:xfrm>
            <a:off x="10096500" y="3051175"/>
            <a:ext cx="1511300" cy="85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4">
            <a:extLst>
              <a:ext uri="{FF2B5EF4-FFF2-40B4-BE49-F238E27FC236}">
                <a16:creationId xmlns:a16="http://schemas.microsoft.com/office/drawing/2014/main" id="{FE01E277-F379-453A-B0D8-D3FF5CC26C30}"/>
              </a:ext>
            </a:extLst>
          </p:cNvPr>
          <p:cNvSpPr>
            <a:spLocks noGrp="1"/>
          </p:cNvSpPr>
          <p:nvPr>
            <p:ph type="pic" sz="quarter" idx="27"/>
          </p:nvPr>
        </p:nvSpPr>
        <p:spPr>
          <a:xfrm>
            <a:off x="374650" y="4229100"/>
            <a:ext cx="1822450" cy="1371600"/>
          </a:xfrm>
        </p:spPr>
        <p:txBody>
          <a:bodyPr/>
          <a:lstStyle/>
          <a:p>
            <a:endParaRPr lang="en-US" dirty="0"/>
          </a:p>
        </p:txBody>
      </p:sp>
      <p:sp>
        <p:nvSpPr>
          <p:cNvPr id="27" name="Picture Placeholder 26">
            <a:extLst>
              <a:ext uri="{FF2B5EF4-FFF2-40B4-BE49-F238E27FC236}">
                <a16:creationId xmlns:a16="http://schemas.microsoft.com/office/drawing/2014/main" id="{2EEDDCD9-1A57-47E2-AEDA-42C1FADAA8F6}"/>
              </a:ext>
            </a:extLst>
          </p:cNvPr>
          <p:cNvSpPr>
            <a:spLocks noGrp="1"/>
          </p:cNvSpPr>
          <p:nvPr>
            <p:ph type="pic" sz="quarter" idx="28"/>
          </p:nvPr>
        </p:nvSpPr>
        <p:spPr>
          <a:xfrm>
            <a:off x="565150" y="4368800"/>
            <a:ext cx="2673350" cy="1476375"/>
          </a:xfrm>
        </p:spPr>
        <p:txBody>
          <a:bodyPr/>
          <a:lstStyle/>
          <a:p>
            <a:endParaRPr lang="en-US" dirty="0"/>
          </a:p>
        </p:txBody>
      </p:sp>
      <p:sp>
        <p:nvSpPr>
          <p:cNvPr id="29" name="Picture Placeholder 28">
            <a:extLst>
              <a:ext uri="{FF2B5EF4-FFF2-40B4-BE49-F238E27FC236}">
                <a16:creationId xmlns:a16="http://schemas.microsoft.com/office/drawing/2014/main" id="{CA6C1662-9784-46F8-9D88-2CB3E626A8C0}"/>
              </a:ext>
            </a:extLst>
          </p:cNvPr>
          <p:cNvSpPr>
            <a:spLocks noGrp="1"/>
          </p:cNvSpPr>
          <p:nvPr>
            <p:ph type="pic" sz="quarter" idx="29"/>
          </p:nvPr>
        </p:nvSpPr>
        <p:spPr>
          <a:xfrm>
            <a:off x="990600" y="4457700"/>
            <a:ext cx="2832100" cy="1476375"/>
          </a:xfrm>
        </p:spPr>
        <p:txBody>
          <a:bodyPr/>
          <a:lstStyle/>
          <a:p>
            <a:endParaRPr lang="en-US" dirty="0"/>
          </a:p>
        </p:txBody>
      </p:sp>
      <p:sp>
        <p:nvSpPr>
          <p:cNvPr id="31" name="Picture Placeholder 30">
            <a:extLst>
              <a:ext uri="{FF2B5EF4-FFF2-40B4-BE49-F238E27FC236}">
                <a16:creationId xmlns:a16="http://schemas.microsoft.com/office/drawing/2014/main" id="{40BB1B31-8F8A-4BB3-880A-2CE4FBAADE7A}"/>
              </a:ext>
            </a:extLst>
          </p:cNvPr>
          <p:cNvSpPr>
            <a:spLocks noGrp="1"/>
          </p:cNvSpPr>
          <p:nvPr>
            <p:ph type="pic" sz="quarter" idx="30"/>
          </p:nvPr>
        </p:nvSpPr>
        <p:spPr>
          <a:xfrm>
            <a:off x="1600200" y="4572000"/>
            <a:ext cx="2647950" cy="1438275"/>
          </a:xfrm>
        </p:spPr>
        <p:txBody>
          <a:bodyPr/>
          <a:lstStyle/>
          <a:p>
            <a:endParaRPr lang="en-US" dirty="0"/>
          </a:p>
        </p:txBody>
      </p:sp>
      <p:sp>
        <p:nvSpPr>
          <p:cNvPr id="33" name="Picture Placeholder 32">
            <a:extLst>
              <a:ext uri="{FF2B5EF4-FFF2-40B4-BE49-F238E27FC236}">
                <a16:creationId xmlns:a16="http://schemas.microsoft.com/office/drawing/2014/main" id="{861B04C3-8420-4749-B48F-5E9502D660F5}"/>
              </a:ext>
            </a:extLst>
          </p:cNvPr>
          <p:cNvSpPr>
            <a:spLocks noGrp="1"/>
          </p:cNvSpPr>
          <p:nvPr>
            <p:ph type="pic" sz="quarter" idx="31"/>
          </p:nvPr>
        </p:nvSpPr>
        <p:spPr>
          <a:xfrm>
            <a:off x="3008313" y="4572000"/>
            <a:ext cx="2224087" cy="1362075"/>
          </a:xfrm>
        </p:spPr>
        <p:txBody>
          <a:bodyPr/>
          <a:lstStyle/>
          <a:p>
            <a:endParaRPr lang="en-US" dirty="0"/>
          </a:p>
        </p:txBody>
      </p:sp>
      <p:sp>
        <p:nvSpPr>
          <p:cNvPr id="35" name="Picture Placeholder 34">
            <a:extLst>
              <a:ext uri="{FF2B5EF4-FFF2-40B4-BE49-F238E27FC236}">
                <a16:creationId xmlns:a16="http://schemas.microsoft.com/office/drawing/2014/main" id="{61742E97-4E61-4777-A811-F08A316A3A42}"/>
              </a:ext>
            </a:extLst>
          </p:cNvPr>
          <p:cNvSpPr>
            <a:spLocks noGrp="1"/>
          </p:cNvSpPr>
          <p:nvPr>
            <p:ph type="pic" sz="quarter" idx="32"/>
          </p:nvPr>
        </p:nvSpPr>
        <p:spPr>
          <a:xfrm>
            <a:off x="4248150" y="4572000"/>
            <a:ext cx="1987550" cy="1438275"/>
          </a:xfrm>
        </p:spPr>
        <p:txBody>
          <a:bodyPr/>
          <a:lstStyle/>
          <a:p>
            <a:endParaRPr lang="en-US" dirty="0"/>
          </a:p>
        </p:txBody>
      </p:sp>
    </p:spTree>
    <p:extLst>
      <p:ext uri="{BB962C8B-B14F-4D97-AF65-F5344CB8AC3E}">
        <p14:creationId xmlns:p14="http://schemas.microsoft.com/office/powerpoint/2010/main" val="1283958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7982-1B4D-4DD3-B291-B133E53710A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6351169-A861-4520-B7BA-6035740DE7D0}"/>
              </a:ext>
            </a:extLst>
          </p:cNvPr>
          <p:cNvSpPr>
            <a:spLocks noGrp="1"/>
          </p:cNvSpPr>
          <p:nvPr>
            <p:ph sz="quarter" idx="11"/>
          </p:nvPr>
        </p:nvSpPr>
        <p:spPr>
          <a:xfrm>
            <a:off x="736881" y="1644057"/>
            <a:ext cx="10515600" cy="1236663"/>
          </a:xfrm>
        </p:spPr>
        <p:txBody>
          <a:bodyPr/>
          <a:lstStyle>
            <a:lvl1pPr marL="342900" indent="-342900">
              <a:buFont typeface="Arial" panose="020B0604020202020204" pitchFamily="34" charset="0"/>
              <a:buChar cha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1ACFE224-7F43-4D62-BD77-1D68ED5D6E54}"/>
              </a:ext>
            </a:extLst>
          </p:cNvPr>
          <p:cNvSpPr>
            <a:spLocks noGrp="1"/>
          </p:cNvSpPr>
          <p:nvPr>
            <p:ph sz="quarter" idx="12"/>
          </p:nvPr>
        </p:nvSpPr>
        <p:spPr>
          <a:xfrm>
            <a:off x="476250" y="2574925"/>
            <a:ext cx="2095500" cy="1254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E4E5DF87-17D6-4AF3-9125-C21335E7A472}"/>
              </a:ext>
            </a:extLst>
          </p:cNvPr>
          <p:cNvSpPr>
            <a:spLocks noGrp="1"/>
          </p:cNvSpPr>
          <p:nvPr>
            <p:ph sz="quarter" idx="13"/>
          </p:nvPr>
        </p:nvSpPr>
        <p:spPr>
          <a:xfrm>
            <a:off x="2159000" y="2381251"/>
            <a:ext cx="2032000" cy="1285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3D065A44-2104-4A0D-8ABD-7D0D6C699C3A}"/>
              </a:ext>
            </a:extLst>
          </p:cNvPr>
          <p:cNvSpPr>
            <a:spLocks noGrp="1"/>
          </p:cNvSpPr>
          <p:nvPr>
            <p:ph sz="quarter" idx="14"/>
          </p:nvPr>
        </p:nvSpPr>
        <p:spPr>
          <a:xfrm>
            <a:off x="3797300" y="2860083"/>
            <a:ext cx="2463800" cy="1285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3F17C442-7F5B-44BD-9FAD-1DE51469C3CC}"/>
              </a:ext>
            </a:extLst>
          </p:cNvPr>
          <p:cNvSpPr>
            <a:spLocks noGrp="1"/>
          </p:cNvSpPr>
          <p:nvPr>
            <p:ph sz="quarter" idx="15"/>
          </p:nvPr>
        </p:nvSpPr>
        <p:spPr>
          <a:xfrm>
            <a:off x="5105400" y="2943817"/>
            <a:ext cx="3352800" cy="128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78A3B97D-9EF6-42B9-952F-018F6442700C}"/>
              </a:ext>
            </a:extLst>
          </p:cNvPr>
          <p:cNvSpPr>
            <a:spLocks noGrp="1"/>
          </p:cNvSpPr>
          <p:nvPr>
            <p:ph sz="quarter" idx="16"/>
          </p:nvPr>
        </p:nvSpPr>
        <p:spPr>
          <a:xfrm>
            <a:off x="6261100" y="2943225"/>
            <a:ext cx="2959100" cy="128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6C98F1D2-7B6A-4C66-A00E-6C03FBE3FA9F}"/>
              </a:ext>
            </a:extLst>
          </p:cNvPr>
          <p:cNvSpPr>
            <a:spLocks noGrp="1"/>
          </p:cNvSpPr>
          <p:nvPr>
            <p:ph sz="quarter" idx="17"/>
          </p:nvPr>
        </p:nvSpPr>
        <p:spPr>
          <a:xfrm>
            <a:off x="7188200" y="3073400"/>
            <a:ext cx="2679700" cy="151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55CBAF01-E0F5-4FA3-86F6-2758B5770C22}"/>
              </a:ext>
            </a:extLst>
          </p:cNvPr>
          <p:cNvSpPr>
            <a:spLocks noGrp="1"/>
          </p:cNvSpPr>
          <p:nvPr>
            <p:ph sz="quarter" idx="18"/>
          </p:nvPr>
        </p:nvSpPr>
        <p:spPr>
          <a:xfrm>
            <a:off x="8458200" y="3298825"/>
            <a:ext cx="2425700" cy="1452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a:extLst>
              <a:ext uri="{FF2B5EF4-FFF2-40B4-BE49-F238E27FC236}">
                <a16:creationId xmlns:a16="http://schemas.microsoft.com/office/drawing/2014/main" id="{F6C85983-D522-45C5-BCD5-68CD6D353276}"/>
              </a:ext>
            </a:extLst>
          </p:cNvPr>
          <p:cNvSpPr>
            <a:spLocks noGrp="1"/>
          </p:cNvSpPr>
          <p:nvPr>
            <p:ph sz="quarter" idx="19"/>
          </p:nvPr>
        </p:nvSpPr>
        <p:spPr>
          <a:xfrm>
            <a:off x="9220200" y="3530600"/>
            <a:ext cx="1917700" cy="1452563"/>
          </a:xfrm>
        </p:spPr>
        <p:txBody>
          <a:bodyPr/>
          <a:lstStyle/>
          <a:p>
            <a:pPr lvl="0"/>
            <a:r>
              <a:rPr lang="en-US" dirty="0"/>
              <a:t>Click to edit Master text</a:t>
            </a:r>
          </a:p>
        </p:txBody>
      </p:sp>
      <p:sp>
        <p:nvSpPr>
          <p:cNvPr id="24" name="Content Placeholder 23">
            <a:extLst>
              <a:ext uri="{FF2B5EF4-FFF2-40B4-BE49-F238E27FC236}">
                <a16:creationId xmlns:a16="http://schemas.microsoft.com/office/drawing/2014/main" id="{AD1F9360-1ACB-4C60-821D-8E8410F652FA}"/>
              </a:ext>
            </a:extLst>
          </p:cNvPr>
          <p:cNvSpPr>
            <a:spLocks noGrp="1"/>
          </p:cNvSpPr>
          <p:nvPr>
            <p:ph sz="quarter" idx="20"/>
          </p:nvPr>
        </p:nvSpPr>
        <p:spPr>
          <a:xfrm>
            <a:off x="9613900" y="3895725"/>
            <a:ext cx="2122488" cy="808038"/>
          </a:xfrm>
        </p:spPr>
        <p:txBody>
          <a:bodyPr/>
          <a:lstStyle/>
          <a:p>
            <a:pPr lvl="0"/>
            <a:r>
              <a:rPr lang="en-US" dirty="0"/>
              <a:t>Click to edit Master text</a:t>
            </a:r>
          </a:p>
        </p:txBody>
      </p:sp>
      <p:sp>
        <p:nvSpPr>
          <p:cNvPr id="26" name="Picture Placeholder 25">
            <a:extLst>
              <a:ext uri="{FF2B5EF4-FFF2-40B4-BE49-F238E27FC236}">
                <a16:creationId xmlns:a16="http://schemas.microsoft.com/office/drawing/2014/main" id="{08142AA2-16C3-416B-B5E4-9872F9AF16EC}"/>
              </a:ext>
            </a:extLst>
          </p:cNvPr>
          <p:cNvSpPr>
            <a:spLocks noGrp="1"/>
          </p:cNvSpPr>
          <p:nvPr>
            <p:ph type="pic" sz="quarter" idx="21"/>
          </p:nvPr>
        </p:nvSpPr>
        <p:spPr>
          <a:xfrm>
            <a:off x="444500" y="4456113"/>
            <a:ext cx="1333500" cy="1341437"/>
          </a:xfrm>
        </p:spPr>
        <p:txBody>
          <a:bodyPr/>
          <a:lstStyle/>
          <a:p>
            <a:endParaRPr lang="en-US" dirty="0"/>
          </a:p>
        </p:txBody>
      </p:sp>
      <p:sp>
        <p:nvSpPr>
          <p:cNvPr id="28" name="Picture Placeholder 27">
            <a:extLst>
              <a:ext uri="{FF2B5EF4-FFF2-40B4-BE49-F238E27FC236}">
                <a16:creationId xmlns:a16="http://schemas.microsoft.com/office/drawing/2014/main" id="{61F28C09-803D-4299-BC43-C5061B06A629}"/>
              </a:ext>
            </a:extLst>
          </p:cNvPr>
          <p:cNvSpPr>
            <a:spLocks noGrp="1"/>
          </p:cNvSpPr>
          <p:nvPr>
            <p:ph type="pic" sz="quarter" idx="22"/>
          </p:nvPr>
        </p:nvSpPr>
        <p:spPr>
          <a:xfrm>
            <a:off x="965200" y="4456113"/>
            <a:ext cx="1968500" cy="1423987"/>
          </a:xfrm>
        </p:spPr>
        <p:txBody>
          <a:bodyPr/>
          <a:lstStyle/>
          <a:p>
            <a:endParaRPr lang="en-US" dirty="0"/>
          </a:p>
        </p:txBody>
      </p:sp>
      <p:sp>
        <p:nvSpPr>
          <p:cNvPr id="32" name="Picture Placeholder 31">
            <a:extLst>
              <a:ext uri="{FF2B5EF4-FFF2-40B4-BE49-F238E27FC236}">
                <a16:creationId xmlns:a16="http://schemas.microsoft.com/office/drawing/2014/main" id="{2B2FDD31-A2C7-4F45-BB1A-1AB857C49F93}"/>
              </a:ext>
            </a:extLst>
          </p:cNvPr>
          <p:cNvSpPr>
            <a:spLocks noGrp="1"/>
          </p:cNvSpPr>
          <p:nvPr>
            <p:ph type="pic" sz="quarter" idx="23"/>
          </p:nvPr>
        </p:nvSpPr>
        <p:spPr>
          <a:xfrm>
            <a:off x="1625600" y="4576763"/>
            <a:ext cx="2679700" cy="1412875"/>
          </a:xfrm>
        </p:spPr>
        <p:txBody>
          <a:bodyPr/>
          <a:lstStyle/>
          <a:p>
            <a:endParaRPr lang="en-US" dirty="0"/>
          </a:p>
        </p:txBody>
      </p:sp>
      <p:sp>
        <p:nvSpPr>
          <p:cNvPr id="34" name="Picture Placeholder 33">
            <a:extLst>
              <a:ext uri="{FF2B5EF4-FFF2-40B4-BE49-F238E27FC236}">
                <a16:creationId xmlns:a16="http://schemas.microsoft.com/office/drawing/2014/main" id="{C856D464-B5C0-4D4C-BC58-B6DE725055D1}"/>
              </a:ext>
            </a:extLst>
          </p:cNvPr>
          <p:cNvSpPr>
            <a:spLocks noGrp="1"/>
          </p:cNvSpPr>
          <p:nvPr>
            <p:ph type="pic" sz="quarter" idx="24"/>
          </p:nvPr>
        </p:nvSpPr>
        <p:spPr>
          <a:xfrm>
            <a:off x="2933700" y="4703763"/>
            <a:ext cx="2032000" cy="1401762"/>
          </a:xfrm>
        </p:spPr>
        <p:txBody>
          <a:bodyPr/>
          <a:lstStyle/>
          <a:p>
            <a:endParaRPr lang="en-US" dirty="0"/>
          </a:p>
        </p:txBody>
      </p:sp>
      <p:sp>
        <p:nvSpPr>
          <p:cNvPr id="36" name="Picture Placeholder 35">
            <a:extLst>
              <a:ext uri="{FF2B5EF4-FFF2-40B4-BE49-F238E27FC236}">
                <a16:creationId xmlns:a16="http://schemas.microsoft.com/office/drawing/2014/main" id="{57F25239-F897-4C3D-BF0B-A7562A237BF8}"/>
              </a:ext>
            </a:extLst>
          </p:cNvPr>
          <p:cNvSpPr>
            <a:spLocks noGrp="1"/>
          </p:cNvSpPr>
          <p:nvPr>
            <p:ph type="pic" sz="quarter" idx="25"/>
          </p:nvPr>
        </p:nvSpPr>
        <p:spPr>
          <a:xfrm>
            <a:off x="3454400" y="4916488"/>
            <a:ext cx="2159000" cy="1401762"/>
          </a:xfrm>
        </p:spPr>
        <p:txBody>
          <a:bodyPr/>
          <a:lstStyle/>
          <a:p>
            <a:endParaRPr lang="en-US" dirty="0"/>
          </a:p>
        </p:txBody>
      </p:sp>
      <p:sp>
        <p:nvSpPr>
          <p:cNvPr id="38" name="Picture Placeholder 37">
            <a:extLst>
              <a:ext uri="{FF2B5EF4-FFF2-40B4-BE49-F238E27FC236}">
                <a16:creationId xmlns:a16="http://schemas.microsoft.com/office/drawing/2014/main" id="{07F44A52-9545-4EBD-9541-B302194C4C0F}"/>
              </a:ext>
            </a:extLst>
          </p:cNvPr>
          <p:cNvSpPr>
            <a:spLocks noGrp="1"/>
          </p:cNvSpPr>
          <p:nvPr>
            <p:ph type="pic" sz="quarter" idx="26"/>
          </p:nvPr>
        </p:nvSpPr>
        <p:spPr>
          <a:xfrm>
            <a:off x="4826000" y="5032375"/>
            <a:ext cx="1892300" cy="1498600"/>
          </a:xfrm>
        </p:spPr>
        <p:txBody>
          <a:bodyPr/>
          <a:lstStyle/>
          <a:p>
            <a:endParaRPr lang="en-US" dirty="0"/>
          </a:p>
        </p:txBody>
      </p:sp>
      <p:sp>
        <p:nvSpPr>
          <p:cNvPr id="40" name="Picture Placeholder 39">
            <a:extLst>
              <a:ext uri="{FF2B5EF4-FFF2-40B4-BE49-F238E27FC236}">
                <a16:creationId xmlns:a16="http://schemas.microsoft.com/office/drawing/2014/main" id="{4809BDC6-A013-412E-A4B2-90E6D3D47382}"/>
              </a:ext>
            </a:extLst>
          </p:cNvPr>
          <p:cNvSpPr>
            <a:spLocks noGrp="1"/>
          </p:cNvSpPr>
          <p:nvPr>
            <p:ph type="pic" sz="quarter" idx="27"/>
          </p:nvPr>
        </p:nvSpPr>
        <p:spPr>
          <a:xfrm>
            <a:off x="5676900" y="5245100"/>
            <a:ext cx="1993900" cy="1397000"/>
          </a:xfrm>
        </p:spPr>
        <p:txBody>
          <a:bodyPr/>
          <a:lstStyle/>
          <a:p>
            <a:endParaRPr lang="en-US" dirty="0"/>
          </a:p>
        </p:txBody>
      </p:sp>
      <p:sp>
        <p:nvSpPr>
          <p:cNvPr id="42" name="Picture Placeholder 41">
            <a:extLst>
              <a:ext uri="{FF2B5EF4-FFF2-40B4-BE49-F238E27FC236}">
                <a16:creationId xmlns:a16="http://schemas.microsoft.com/office/drawing/2014/main" id="{E4478777-0E9F-4A60-9A2E-D0040FF34DE9}"/>
              </a:ext>
            </a:extLst>
          </p:cNvPr>
          <p:cNvSpPr>
            <a:spLocks noGrp="1"/>
          </p:cNvSpPr>
          <p:nvPr>
            <p:ph type="pic" sz="quarter" idx="28"/>
          </p:nvPr>
        </p:nvSpPr>
        <p:spPr>
          <a:xfrm>
            <a:off x="6261100" y="5248275"/>
            <a:ext cx="2260600" cy="1336675"/>
          </a:xfrm>
        </p:spPr>
        <p:txBody>
          <a:bodyPr/>
          <a:lstStyle/>
          <a:p>
            <a:endParaRPr lang="en-US" dirty="0"/>
          </a:p>
        </p:txBody>
      </p:sp>
      <p:sp>
        <p:nvSpPr>
          <p:cNvPr id="44" name="Picture Placeholder 43">
            <a:extLst>
              <a:ext uri="{FF2B5EF4-FFF2-40B4-BE49-F238E27FC236}">
                <a16:creationId xmlns:a16="http://schemas.microsoft.com/office/drawing/2014/main" id="{477D64F6-8791-425F-AD9B-DFBBB3D7A235}"/>
              </a:ext>
            </a:extLst>
          </p:cNvPr>
          <p:cNvSpPr>
            <a:spLocks noGrp="1"/>
          </p:cNvSpPr>
          <p:nvPr>
            <p:ph type="pic" sz="quarter" idx="29"/>
          </p:nvPr>
        </p:nvSpPr>
        <p:spPr>
          <a:xfrm>
            <a:off x="6985000" y="5160963"/>
            <a:ext cx="1993900" cy="1336675"/>
          </a:xfrm>
        </p:spPr>
        <p:txBody>
          <a:bodyPr/>
          <a:lstStyle/>
          <a:p>
            <a:endParaRPr lang="en-US" dirty="0"/>
          </a:p>
        </p:txBody>
      </p:sp>
      <p:sp>
        <p:nvSpPr>
          <p:cNvPr id="46" name="Picture Placeholder 45">
            <a:extLst>
              <a:ext uri="{FF2B5EF4-FFF2-40B4-BE49-F238E27FC236}">
                <a16:creationId xmlns:a16="http://schemas.microsoft.com/office/drawing/2014/main" id="{85CF73C1-6575-44DD-8369-9AD3F122B04C}"/>
              </a:ext>
            </a:extLst>
          </p:cNvPr>
          <p:cNvSpPr>
            <a:spLocks noGrp="1"/>
          </p:cNvSpPr>
          <p:nvPr>
            <p:ph type="pic" sz="quarter" idx="30"/>
          </p:nvPr>
        </p:nvSpPr>
        <p:spPr>
          <a:xfrm>
            <a:off x="7734300" y="4938713"/>
            <a:ext cx="2679700" cy="1373187"/>
          </a:xfrm>
        </p:spPr>
        <p:txBody>
          <a:bodyPr/>
          <a:lstStyle/>
          <a:p>
            <a:endParaRPr lang="en-US" dirty="0"/>
          </a:p>
        </p:txBody>
      </p:sp>
      <p:sp>
        <p:nvSpPr>
          <p:cNvPr id="47" name="Footer">
            <a:extLst>
              <a:ext uri="{FF2B5EF4-FFF2-40B4-BE49-F238E27FC236}">
                <a16:creationId xmlns:a16="http://schemas.microsoft.com/office/drawing/2014/main" id="{7EE3216F-2A3E-4345-9288-280F34A2F63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174230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29" r:id="rId13"/>
    <p:sldLayoutId id="2147483730" r:id="rId14"/>
    <p:sldLayoutId id="2147483731" r:id="rId15"/>
    <p:sldLayoutId id="2147483717" r:id="rId16"/>
    <p:sldLayoutId id="2147483725" r:id="rId17"/>
    <p:sldLayoutId id="2147483726" r:id="rId18"/>
    <p:sldLayoutId id="2147483727" r:id="rId19"/>
    <p:sldLayoutId id="2147483728" r:id="rId20"/>
    <p:sldLayoutId id="2147483733" r:id="rId21"/>
    <p:sldLayoutId id="2147483732" r:id="rId22"/>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31.tif"/><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96910" y="4035474"/>
            <a:ext cx="6402684" cy="1419307"/>
          </a:xfrm>
        </p:spPr>
        <p:txBody>
          <a:bodyPr/>
          <a:lstStyle/>
          <a:p>
            <a:r>
              <a:rPr lang="en-US" sz="3600" dirty="0"/>
              <a:t>Corporations: Organization, Stock Transactions, and Dividends</a:t>
            </a:r>
            <a:endParaRPr lang="en-US" dirty="0"/>
          </a:p>
        </p:txBody>
      </p:sp>
      <p:pic>
        <p:nvPicPr>
          <p:cNvPr id="3" name="Picture Placeholder 2" descr="The cover of a book,  Accounting 28th edition by Carl Warren and contributing authors Christine Jonick, and Jennifer Schneider. An illustration shows three chairs at a table. The table contains a keyboard, a monitor, lamps, and other business materials.">
            <a:extLst>
              <a:ext uri="{FF2B5EF4-FFF2-40B4-BE49-F238E27FC236}">
                <a16:creationId xmlns:a16="http://schemas.microsoft.com/office/drawing/2014/main" id="{08675D77-0A59-4F6C-9E17-3D1B8E2DAD21}"/>
              </a:ext>
              <a:ext uri="{C183D7F6-B498-43B3-948B-1728B52AA6E4}">
                <adec:decorative xmlns:adec="http://schemas.microsoft.com/office/drawing/2017/decorative" val="0"/>
              </a:ext>
            </a:extLst>
          </p:cNvPr>
          <p:cNvPicPr>
            <a:picLocks noGrp="1" noChangeAspect="1"/>
          </p:cNvPicPr>
          <p:nvPr>
            <p:ph type="pic" sz="quarter" idx="12"/>
          </p:nvPr>
        </p:nvPicPr>
        <p:blipFill>
          <a:blip r:embed="rId2"/>
          <a:srcRect l="75" r="75"/>
          <a:stretch>
            <a:fillRect/>
          </a:stretch>
        </p:blipFill>
        <p:spPr>
          <a:xfrm>
            <a:off x="451337" y="314482"/>
            <a:ext cx="3343275" cy="4318000"/>
          </a:xfrm>
        </p:spPr>
      </p:pic>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Chapter 13</a:t>
            </a:r>
          </a:p>
        </p:txBody>
      </p:sp>
      <p:sp>
        <p:nvSpPr>
          <p:cNvPr id="9" name="Footer Placeholder 4">
            <a:extLst>
              <a:ext uri="{FF2B5EF4-FFF2-40B4-BE49-F238E27FC236}">
                <a16:creationId xmlns:a16="http://schemas.microsoft.com/office/drawing/2014/main" id="{8390296F-A7FD-474A-9E13-D6CD493C318A}"/>
              </a:ext>
              <a:ext uri="{C183D7F6-B498-43B3-948B-1728B52AA6E4}">
                <adec:decorative xmlns:adec="http://schemas.microsoft.com/office/drawing/2017/decorative" val="1"/>
              </a:ext>
            </a:extLst>
          </p:cNvPr>
          <p:cNvSpPr>
            <a:spLocks noGrp="1"/>
          </p:cNvSpPr>
          <p:nvPr>
            <p:ph type="ftr" sz="quarter" idx="3"/>
          </p:nvPr>
        </p:nvSpPr>
        <p:spPr>
          <a:xfrm>
            <a:off x="2923890" y="6361112"/>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 2021 Cengage Learning, Inc.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56A8-772D-452B-A582-97746BA697CA}"/>
              </a:ext>
            </a:extLst>
          </p:cNvPr>
          <p:cNvSpPr>
            <a:spLocks noGrp="1"/>
          </p:cNvSpPr>
          <p:nvPr>
            <p:ph type="title"/>
          </p:nvPr>
        </p:nvSpPr>
        <p:spPr/>
        <p:txBody>
          <a:bodyPr/>
          <a:lstStyle/>
          <a:p>
            <a:r>
              <a:rPr lang="en-US" dirty="0"/>
              <a:t>Forming a Corporation </a:t>
            </a:r>
            <a:r>
              <a:rPr lang="en-US" sz="2000" dirty="0"/>
              <a:t>(1 of 4)</a:t>
            </a:r>
          </a:p>
        </p:txBody>
      </p:sp>
      <p:sp>
        <p:nvSpPr>
          <p:cNvPr id="3" name="Text Placeholder 2">
            <a:extLst>
              <a:ext uri="{FF2B5EF4-FFF2-40B4-BE49-F238E27FC236}">
                <a16:creationId xmlns:a16="http://schemas.microsoft.com/office/drawing/2014/main" id="{B6F42F9C-B676-429B-8493-FDE12CF42D94}"/>
              </a:ext>
            </a:extLst>
          </p:cNvPr>
          <p:cNvSpPr>
            <a:spLocks noGrp="1"/>
          </p:cNvSpPr>
          <p:nvPr>
            <p:ph type="body" sz="quarter" idx="17"/>
          </p:nvPr>
        </p:nvSpPr>
        <p:spPr/>
        <p:txBody>
          <a:bodyPr/>
          <a:lstStyle/>
          <a:p>
            <a:r>
              <a:rPr lang="en-US" dirty="0"/>
              <a:t>The first step in forming a corporation is to file an application of incorporation with the state.</a:t>
            </a:r>
          </a:p>
          <a:p>
            <a:pPr lvl="1"/>
            <a:r>
              <a:rPr lang="en-US" dirty="0"/>
              <a:t>State incorporation laws differ, and corporations often organize in those states with the more favorable laws.</a:t>
            </a:r>
          </a:p>
          <a:p>
            <a:pPr lvl="2"/>
            <a:r>
              <a:rPr lang="en-US" dirty="0"/>
              <a:t>For this reason, more than half of the largest companies are incorporated in Delaware.</a:t>
            </a:r>
          </a:p>
          <a:p>
            <a:endParaRPr lang="en-US" dirty="0"/>
          </a:p>
        </p:txBody>
      </p:sp>
    </p:spTree>
    <p:extLst>
      <p:ext uri="{BB962C8B-B14F-4D97-AF65-F5344CB8AC3E}">
        <p14:creationId xmlns:p14="http://schemas.microsoft.com/office/powerpoint/2010/main" val="208472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6A82-4D1A-4E9D-B446-D172B6C846E9}"/>
              </a:ext>
            </a:extLst>
          </p:cNvPr>
          <p:cNvSpPr>
            <a:spLocks noGrp="1"/>
          </p:cNvSpPr>
          <p:nvPr>
            <p:ph type="title"/>
          </p:nvPr>
        </p:nvSpPr>
        <p:spPr>
          <a:xfrm>
            <a:off x="838200" y="365125"/>
            <a:ext cx="10515600" cy="676656"/>
          </a:xfrm>
        </p:spPr>
        <p:txBody>
          <a:bodyPr/>
          <a:lstStyle/>
          <a:p>
            <a:r>
              <a:rPr lang="en-US" sz="3000" dirty="0"/>
              <a:t>Examples of Corporations and their States of Incorporation</a:t>
            </a:r>
          </a:p>
        </p:txBody>
      </p:sp>
      <p:pic>
        <p:nvPicPr>
          <p:cNvPr id="4" name="Picture Placeholder 3" descr="Examples of Corporations and Their States of Incorporation&#10;&#10;A table listing examples of corporations, their states of incorporation, and the location of their headquarters is shown. The following corporations, states of incorporation, and headquarter locations are listed: Caterpillar, Delaware, Peoria, Illinois; Deere and Co., Delaware, Moline, Illinois; Delta Air Lines, Delaware, Atlanta, Georgia; General Electric Company, New York, Fairfield, Connecticut; The Home Depot, Delaware, Atlanta, Georgia; Kellogg Company, Delaware, Battle Creek, Michigan; R.J. Reynolds Tobacco Company, Delaware, Winston-Salem, North Carolina; Starbucks Corporation, Washington, Seattle, Washington; 3M Company, Delaware, St. Paul, Minnesota; Walt Disney Company, Delaware, Burbank, California; Whirlpool Corporation, Delaware, Benton Harbor, Michigan.">
            <a:extLst>
              <a:ext uri="{FF2B5EF4-FFF2-40B4-BE49-F238E27FC236}">
                <a16:creationId xmlns:a16="http://schemas.microsoft.com/office/drawing/2014/main" id="{0A26EBB7-6251-43F5-8C8C-30BED6DD9D2E}"/>
              </a:ext>
            </a:extLst>
          </p:cNvPr>
          <p:cNvPicPr>
            <a:picLocks noGrp="1" noChangeAspect="1"/>
          </p:cNvPicPr>
          <p:nvPr>
            <p:ph type="pic" sz="quarter" idx="11"/>
          </p:nvPr>
        </p:nvPicPr>
        <p:blipFill rotWithShape="1">
          <a:blip r:embed="rId2"/>
          <a:srcRect l="148" r="-235"/>
          <a:stretch/>
        </p:blipFill>
        <p:spPr>
          <a:xfrm>
            <a:off x="1564409" y="1640898"/>
            <a:ext cx="9063182" cy="3576205"/>
          </a:xfrm>
          <a:prstGeom prst="rect">
            <a:avLst/>
          </a:prstGeom>
        </p:spPr>
      </p:pic>
    </p:spTree>
    <p:extLst>
      <p:ext uri="{BB962C8B-B14F-4D97-AF65-F5344CB8AC3E}">
        <p14:creationId xmlns:p14="http://schemas.microsoft.com/office/powerpoint/2010/main" val="156841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9DE7-932C-43BB-9B6D-EAF7BB3739E0}"/>
              </a:ext>
            </a:extLst>
          </p:cNvPr>
          <p:cNvSpPr>
            <a:spLocks noGrp="1"/>
          </p:cNvSpPr>
          <p:nvPr>
            <p:ph type="title"/>
          </p:nvPr>
        </p:nvSpPr>
        <p:spPr/>
        <p:txBody>
          <a:bodyPr/>
          <a:lstStyle/>
          <a:p>
            <a:r>
              <a:rPr lang="en-US" dirty="0"/>
              <a:t>Forming a Corporation </a:t>
            </a:r>
            <a:r>
              <a:rPr lang="en-US" sz="2000" dirty="0"/>
              <a:t>(2 of 4)</a:t>
            </a:r>
            <a:endParaRPr lang="en-US" dirty="0"/>
          </a:p>
        </p:txBody>
      </p:sp>
      <p:sp>
        <p:nvSpPr>
          <p:cNvPr id="3" name="Text Placeholder 2">
            <a:extLst>
              <a:ext uri="{FF2B5EF4-FFF2-40B4-BE49-F238E27FC236}">
                <a16:creationId xmlns:a16="http://schemas.microsoft.com/office/drawing/2014/main" id="{50C53A6B-1F88-4934-9AA7-2C1B31545D2F}"/>
              </a:ext>
            </a:extLst>
          </p:cNvPr>
          <p:cNvSpPr>
            <a:spLocks noGrp="1"/>
          </p:cNvSpPr>
          <p:nvPr>
            <p:ph type="body" sz="quarter" idx="17"/>
          </p:nvPr>
        </p:nvSpPr>
        <p:spPr>
          <a:xfrm>
            <a:off x="743576" y="1638300"/>
            <a:ext cx="10711543" cy="2314722"/>
          </a:xfrm>
        </p:spPr>
        <p:txBody>
          <a:bodyPr/>
          <a:lstStyle/>
          <a:p>
            <a:pPr fontAlgn="auto">
              <a:defRPr/>
            </a:pPr>
            <a:r>
              <a:rPr lang="en-US" dirty="0"/>
              <a:t>After the application has been approved, the state grants a charter or articles of incorporation.</a:t>
            </a:r>
          </a:p>
          <a:p>
            <a:pPr lvl="1" fontAlgn="auto">
              <a:defRPr/>
            </a:pPr>
            <a:r>
              <a:rPr lang="en-US" dirty="0"/>
              <a:t>The articles of incorporation formally create the corporation.</a:t>
            </a:r>
          </a:p>
          <a:p>
            <a:pPr fontAlgn="auto">
              <a:defRPr/>
            </a:pPr>
            <a:r>
              <a:rPr lang="en-US" dirty="0"/>
              <a:t>The corporate management and board of directors then prepare a set of bylaws, which are the rules and procedures for conducting the corporation’s affairs</a:t>
            </a:r>
            <a:r>
              <a:rPr lang="en-US" sz="3200" dirty="0"/>
              <a:t>.</a:t>
            </a:r>
          </a:p>
          <a:p>
            <a:endParaRPr lang="en-US" dirty="0"/>
          </a:p>
        </p:txBody>
      </p:sp>
    </p:spTree>
    <p:extLst>
      <p:ext uri="{BB962C8B-B14F-4D97-AF65-F5344CB8AC3E}">
        <p14:creationId xmlns:p14="http://schemas.microsoft.com/office/powerpoint/2010/main" val="144937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4A8F-E597-4266-A1B4-995EB27FB6F7}"/>
              </a:ext>
            </a:extLst>
          </p:cNvPr>
          <p:cNvSpPr>
            <a:spLocks noGrp="1"/>
          </p:cNvSpPr>
          <p:nvPr>
            <p:ph type="title"/>
          </p:nvPr>
        </p:nvSpPr>
        <p:spPr/>
        <p:txBody>
          <a:bodyPr/>
          <a:lstStyle/>
          <a:p>
            <a:r>
              <a:rPr lang="en-US" dirty="0"/>
              <a:t>Forming a Corporation </a:t>
            </a:r>
            <a:r>
              <a:rPr lang="en-US" sz="2000" dirty="0"/>
              <a:t>(3 of 4)</a:t>
            </a:r>
            <a:endParaRPr lang="en-US" dirty="0"/>
          </a:p>
        </p:txBody>
      </p:sp>
      <p:sp>
        <p:nvSpPr>
          <p:cNvPr id="3" name="Text Placeholder 2">
            <a:extLst>
              <a:ext uri="{FF2B5EF4-FFF2-40B4-BE49-F238E27FC236}">
                <a16:creationId xmlns:a16="http://schemas.microsoft.com/office/drawing/2014/main" id="{BA99F6C9-CA48-4CE8-B4D0-EB331220BB79}"/>
              </a:ext>
            </a:extLst>
          </p:cNvPr>
          <p:cNvSpPr>
            <a:spLocks noGrp="1"/>
          </p:cNvSpPr>
          <p:nvPr>
            <p:ph type="body" sz="quarter" idx="17"/>
          </p:nvPr>
        </p:nvSpPr>
        <p:spPr>
          <a:xfrm>
            <a:off x="743576" y="1638300"/>
            <a:ext cx="10711543" cy="4305300"/>
          </a:xfrm>
        </p:spPr>
        <p:txBody>
          <a:bodyPr/>
          <a:lstStyle/>
          <a:p>
            <a:pPr fontAlgn="auto">
              <a:defRPr/>
            </a:pPr>
            <a:r>
              <a:rPr lang="en-US" dirty="0"/>
              <a:t>Costs may be incurred in organizing a corporation. These costs include:</a:t>
            </a:r>
          </a:p>
          <a:p>
            <a:pPr lvl="1" fontAlgn="auto">
              <a:defRPr/>
            </a:pPr>
            <a:r>
              <a:rPr lang="en-US" dirty="0"/>
              <a:t>Legal fees</a:t>
            </a:r>
          </a:p>
          <a:p>
            <a:pPr lvl="1" fontAlgn="auto">
              <a:defRPr/>
            </a:pPr>
            <a:r>
              <a:rPr lang="en-US" dirty="0"/>
              <a:t>Taxes</a:t>
            </a:r>
          </a:p>
          <a:p>
            <a:pPr lvl="1" fontAlgn="auto">
              <a:defRPr/>
            </a:pPr>
            <a:r>
              <a:rPr lang="en-US" dirty="0"/>
              <a:t>State incorporation fees</a:t>
            </a:r>
          </a:p>
          <a:p>
            <a:pPr lvl="1" fontAlgn="auto">
              <a:defRPr/>
            </a:pPr>
            <a:r>
              <a:rPr lang="en-US" dirty="0"/>
              <a:t>License fees</a:t>
            </a:r>
          </a:p>
          <a:p>
            <a:pPr lvl="1" fontAlgn="auto">
              <a:defRPr/>
            </a:pPr>
            <a:r>
              <a:rPr lang="en-US" dirty="0"/>
              <a:t>Promotional costs</a:t>
            </a:r>
          </a:p>
          <a:p>
            <a:pPr fontAlgn="auto">
              <a:defRPr/>
            </a:pPr>
            <a:r>
              <a:rPr lang="en-US" dirty="0"/>
              <a:t>Such costs are debited to an expense account entitled Organizational Expenses.</a:t>
            </a:r>
            <a:endParaRPr lang="en-US" sz="3200" dirty="0"/>
          </a:p>
          <a:p>
            <a:endParaRPr lang="en-US" dirty="0"/>
          </a:p>
        </p:txBody>
      </p:sp>
    </p:spTree>
    <p:extLst>
      <p:ext uri="{BB962C8B-B14F-4D97-AF65-F5344CB8AC3E}">
        <p14:creationId xmlns:p14="http://schemas.microsoft.com/office/powerpoint/2010/main" val="410418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Forming a Corporation </a:t>
            </a:r>
            <a:r>
              <a:rPr lang="en-US" sz="2000" dirty="0"/>
              <a:t>(4 of 4)</a:t>
            </a:r>
            <a:endParaRPr lang="en-US" dirty="0"/>
          </a:p>
        </p:txBody>
      </p:sp>
      <p:sp>
        <p:nvSpPr>
          <p:cNvPr id="3" name="Text Placeholder 2">
            <a:extLst>
              <a:ext uri="{FF2B5EF4-FFF2-40B4-BE49-F238E27FC236}">
                <a16:creationId xmlns:a16="http://schemas.microsoft.com/office/drawing/2014/main" id="{0DE7E2A4-BB62-4466-A289-C5BB6687FC27}"/>
              </a:ext>
            </a:extLst>
          </p:cNvPr>
          <p:cNvSpPr>
            <a:spLocks noGrp="1"/>
          </p:cNvSpPr>
          <p:nvPr>
            <p:ph type="body" sz="quarter" idx="17"/>
          </p:nvPr>
        </p:nvSpPr>
        <p:spPr>
          <a:xfrm>
            <a:off x="743576" y="1638301"/>
            <a:ext cx="10711543" cy="837614"/>
          </a:xfrm>
        </p:spPr>
        <p:txBody>
          <a:bodyPr/>
          <a:lstStyle/>
          <a:p>
            <a:pPr marL="342900" indent="-342900">
              <a:buClr>
                <a:srgbClr val="004A78"/>
              </a:buClr>
              <a:buFont typeface="Arial" charset="0"/>
              <a:buChar char="•"/>
            </a:pPr>
            <a:r>
              <a:rPr lang="en-US" sz="2400" dirty="0">
                <a:solidFill>
                  <a:srgbClr val="004A78"/>
                </a:solidFill>
              </a:rPr>
              <a:t>A corporation’s organizing costs of $8,500 on January 5 are recorded as follows:</a:t>
            </a:r>
          </a:p>
          <a:p>
            <a:endParaRPr lang="en-US" dirty="0"/>
          </a:p>
        </p:txBody>
      </p:sp>
      <p:pic>
        <p:nvPicPr>
          <p:cNvPr id="5" name="Picture Placeholder 4" descr="Forming a Corporation &#10;&#10;A journal entry is shown in a journal form. January 5 is the date indicated. Organizational Expenses is debited with 8,500 shown in the Debit column. Cash is credited with 8,500 shown in the Credit column. A journal entry explanation is given below the journal entry: Paid costs of organizing the corporation.">
            <a:extLst>
              <a:ext uri="{FF2B5EF4-FFF2-40B4-BE49-F238E27FC236}">
                <a16:creationId xmlns:a16="http://schemas.microsoft.com/office/drawing/2014/main" id="{B5B6D3F8-72FE-425D-9DF2-45A52521F48F}"/>
              </a:ext>
            </a:extLst>
          </p:cNvPr>
          <p:cNvPicPr>
            <a:picLocks noGrp="1" noChangeAspect="1"/>
          </p:cNvPicPr>
          <p:nvPr>
            <p:ph type="pic" sz="quarter" idx="18"/>
          </p:nvPr>
        </p:nvPicPr>
        <p:blipFill rotWithShape="1">
          <a:blip r:embed="rId2"/>
          <a:srcRect t="224" b="773"/>
          <a:stretch/>
        </p:blipFill>
        <p:spPr>
          <a:xfrm>
            <a:off x="1469343" y="2475915"/>
            <a:ext cx="8853265" cy="1416942"/>
          </a:xfrm>
          <a:prstGeom prst="rect">
            <a:avLst/>
          </a:prstGeom>
        </p:spPr>
      </p:pic>
    </p:spTree>
    <p:extLst>
      <p:ext uri="{BB962C8B-B14F-4D97-AF65-F5344CB8AC3E}">
        <p14:creationId xmlns:p14="http://schemas.microsoft.com/office/powerpoint/2010/main" val="53393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B36A-1E63-41E1-A4CA-96B4FFFFC9EB}"/>
              </a:ext>
            </a:extLst>
          </p:cNvPr>
          <p:cNvSpPr>
            <a:spLocks noGrp="1"/>
          </p:cNvSpPr>
          <p:nvPr>
            <p:ph type="title"/>
          </p:nvPr>
        </p:nvSpPr>
        <p:spPr>
          <a:xfrm>
            <a:off x="838200" y="365125"/>
            <a:ext cx="10515600" cy="591478"/>
          </a:xfrm>
        </p:spPr>
        <p:txBody>
          <a:bodyPr/>
          <a:lstStyle/>
          <a:p>
            <a:r>
              <a:rPr lang="en-US" dirty="0"/>
              <a:t>Stockholders’ Equity </a:t>
            </a:r>
            <a:r>
              <a:rPr lang="en-US" sz="2000" dirty="0"/>
              <a:t>(1 of 4)</a:t>
            </a:r>
          </a:p>
        </p:txBody>
      </p:sp>
      <p:sp>
        <p:nvSpPr>
          <p:cNvPr id="3" name="Text Placeholder 2">
            <a:extLst>
              <a:ext uri="{FF2B5EF4-FFF2-40B4-BE49-F238E27FC236}">
                <a16:creationId xmlns:a16="http://schemas.microsoft.com/office/drawing/2014/main" id="{71FDEF07-E490-4D35-A885-6691694C7A03}"/>
              </a:ext>
            </a:extLst>
          </p:cNvPr>
          <p:cNvSpPr>
            <a:spLocks noGrp="1"/>
          </p:cNvSpPr>
          <p:nvPr>
            <p:ph type="body" sz="quarter" idx="17"/>
          </p:nvPr>
        </p:nvSpPr>
        <p:spPr>
          <a:xfrm>
            <a:off x="743576" y="1638300"/>
            <a:ext cx="10711543" cy="3975100"/>
          </a:xfrm>
        </p:spPr>
        <p:txBody>
          <a:bodyPr/>
          <a:lstStyle/>
          <a:p>
            <a:pPr fontAlgn="auto">
              <a:defRPr/>
            </a:pPr>
            <a:r>
              <a:rPr lang="en-US" dirty="0"/>
              <a:t>The owner’s equity in a corporation is called </a:t>
            </a:r>
            <a:r>
              <a:rPr lang="en-US" b="1" dirty="0"/>
              <a:t>stockholders’ equity</a:t>
            </a:r>
            <a:r>
              <a:rPr lang="en-US" dirty="0"/>
              <a:t>, shareholders’ equity, shareholders’ investment, or capital.</a:t>
            </a:r>
          </a:p>
          <a:p>
            <a:pPr fontAlgn="auto">
              <a:defRPr/>
            </a:pPr>
            <a:r>
              <a:rPr lang="en-US" dirty="0"/>
              <a:t>On the balance sheet, stockholders’ equity is reported by its two main sources:</a:t>
            </a:r>
          </a:p>
          <a:p>
            <a:pPr lvl="1" fontAlgn="auto">
              <a:defRPr/>
            </a:pPr>
            <a:r>
              <a:rPr lang="en-US" dirty="0"/>
              <a:t>Capital contributed to the corporation by the stockholders, called </a:t>
            </a:r>
            <a:r>
              <a:rPr lang="en-US" b="1" dirty="0"/>
              <a:t>paid-in capital </a:t>
            </a:r>
            <a:r>
              <a:rPr lang="en-US" dirty="0"/>
              <a:t>or contributed capital.</a:t>
            </a:r>
          </a:p>
          <a:p>
            <a:pPr lvl="1" fontAlgn="auto">
              <a:defRPr/>
            </a:pPr>
            <a:r>
              <a:rPr lang="en-US" dirty="0"/>
              <a:t>Net income retained in the business, called </a:t>
            </a:r>
            <a:r>
              <a:rPr lang="en-US" b="1" dirty="0"/>
              <a:t>retained earnings</a:t>
            </a:r>
            <a:r>
              <a:rPr lang="en-US" dirty="0"/>
              <a:t>.</a:t>
            </a:r>
          </a:p>
          <a:p>
            <a:endParaRPr lang="en-US" dirty="0"/>
          </a:p>
        </p:txBody>
      </p:sp>
    </p:spTree>
    <p:extLst>
      <p:ext uri="{BB962C8B-B14F-4D97-AF65-F5344CB8AC3E}">
        <p14:creationId xmlns:p14="http://schemas.microsoft.com/office/powerpoint/2010/main" val="48070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F9B1-B0C2-4EB3-9F9F-7714079EA680}"/>
              </a:ext>
            </a:extLst>
          </p:cNvPr>
          <p:cNvSpPr>
            <a:spLocks noGrp="1"/>
          </p:cNvSpPr>
          <p:nvPr>
            <p:ph type="title"/>
          </p:nvPr>
        </p:nvSpPr>
        <p:spPr/>
        <p:txBody>
          <a:bodyPr/>
          <a:lstStyle/>
          <a:p>
            <a:r>
              <a:rPr lang="en-US" dirty="0"/>
              <a:t>Sources of Stockholders’ Equity</a:t>
            </a:r>
          </a:p>
        </p:txBody>
      </p:sp>
      <p:pic>
        <p:nvPicPr>
          <p:cNvPr id="6" name="Picture Placeholder 5" descr="Sources of Stockholders’ Equity&#10;&#10;An illustration shows the sources of stockholders’ equity. At the top of the illustration a text box is shaded and labeled Stockholders’ Equity. Below the box are two computer graphic images positioned side by side of a stack of $20 bills. The words Paid-In Capital are shown in bold above the image on the left, and the words Retained Earnings are shown in bold above the image on the right. The words Stockholder investments are shown below the image on the left, and the words Reinvested earnings are shown below the image on the right. Two large arrows lead from these words below the images of the money, curve past the images of the money, and merge into one arrow that points upward to the text box labeled Stockholders’ Equity at the top of the illustration.">
            <a:extLst>
              <a:ext uri="{FF2B5EF4-FFF2-40B4-BE49-F238E27FC236}">
                <a16:creationId xmlns:a16="http://schemas.microsoft.com/office/drawing/2014/main" id="{24846246-BAFE-4340-8072-C6B095C1CB31}"/>
              </a:ext>
            </a:extLst>
          </p:cNvPr>
          <p:cNvPicPr>
            <a:picLocks noGrp="1" noChangeAspect="1"/>
          </p:cNvPicPr>
          <p:nvPr>
            <p:ph type="pic" sz="quarter" idx="11"/>
          </p:nvPr>
        </p:nvPicPr>
        <p:blipFill rotWithShape="1">
          <a:blip r:embed="rId2"/>
          <a:srcRect l="-679" r="-3017"/>
          <a:stretch/>
        </p:blipFill>
        <p:spPr>
          <a:xfrm>
            <a:off x="3826412" y="1635124"/>
            <a:ext cx="3953022" cy="3933826"/>
          </a:xfrm>
        </p:spPr>
      </p:pic>
    </p:spTree>
    <p:extLst>
      <p:ext uri="{BB962C8B-B14F-4D97-AF65-F5344CB8AC3E}">
        <p14:creationId xmlns:p14="http://schemas.microsoft.com/office/powerpoint/2010/main" val="25437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Stockholders’ Equity </a:t>
            </a:r>
            <a:r>
              <a:rPr lang="en-US" sz="2000" dirty="0"/>
              <a:t>(2 of 4)</a:t>
            </a:r>
          </a:p>
        </p:txBody>
      </p:sp>
      <p:sp>
        <p:nvSpPr>
          <p:cNvPr id="2" name="Text Placeholder 1"/>
          <p:cNvSpPr>
            <a:spLocks noGrp="1"/>
          </p:cNvSpPr>
          <p:nvPr>
            <p:ph type="body" sz="quarter" idx="17"/>
          </p:nvPr>
        </p:nvSpPr>
        <p:spPr/>
        <p:txBody>
          <a:bodyPr/>
          <a:lstStyle/>
          <a:p>
            <a:r>
              <a:rPr lang="en-US" dirty="0"/>
              <a:t>The paid-in capital contributed by the stockholders is recorded in separate accounts for each class of stock.</a:t>
            </a:r>
          </a:p>
          <a:p>
            <a:pPr lvl="1"/>
            <a:r>
              <a:rPr lang="en-US" dirty="0"/>
              <a:t>If there is only one class of stock, the account is entitled Common Stock or Capital Stock.</a:t>
            </a:r>
          </a:p>
          <a:p>
            <a:r>
              <a:rPr lang="en-US" dirty="0"/>
              <a:t>Retained earnings is a corporation’s cumulative net income that has not been distributed as dividends.</a:t>
            </a:r>
          </a:p>
          <a:p>
            <a:pPr lvl="1"/>
            <a:r>
              <a:rPr lang="en-US" b="1" dirty="0"/>
              <a:t>Dividends</a:t>
            </a:r>
            <a:r>
              <a:rPr lang="en-US" dirty="0"/>
              <a:t> are distributions of a corporation’s earnings to stockholders.</a:t>
            </a:r>
          </a:p>
          <a:p>
            <a:endParaRPr lang="en-US" dirty="0"/>
          </a:p>
          <a:p>
            <a:endParaRPr lang="en-US" dirty="0"/>
          </a:p>
        </p:txBody>
      </p:sp>
    </p:spTree>
    <p:extLst>
      <p:ext uri="{BB962C8B-B14F-4D97-AF65-F5344CB8AC3E}">
        <p14:creationId xmlns:p14="http://schemas.microsoft.com/office/powerpoint/2010/main" val="240850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3697-9B60-4DE5-A98F-3800FE85D5FB}"/>
              </a:ext>
            </a:extLst>
          </p:cNvPr>
          <p:cNvSpPr>
            <a:spLocks noGrp="1"/>
          </p:cNvSpPr>
          <p:nvPr>
            <p:ph type="title"/>
          </p:nvPr>
        </p:nvSpPr>
        <p:spPr/>
        <p:txBody>
          <a:bodyPr/>
          <a:lstStyle/>
          <a:p>
            <a:r>
              <a:rPr lang="en-US" dirty="0"/>
              <a:t>Stockholders’ Equity </a:t>
            </a:r>
            <a:r>
              <a:rPr lang="en-US" sz="2000" dirty="0"/>
              <a:t>(3 of 4)</a:t>
            </a:r>
            <a:endParaRPr lang="en-US" dirty="0"/>
          </a:p>
        </p:txBody>
      </p:sp>
      <p:sp>
        <p:nvSpPr>
          <p:cNvPr id="3" name="Text Placeholder 2">
            <a:extLst>
              <a:ext uri="{FF2B5EF4-FFF2-40B4-BE49-F238E27FC236}">
                <a16:creationId xmlns:a16="http://schemas.microsoft.com/office/drawing/2014/main" id="{E050C46F-E284-4C49-A128-53FA2E58A139}"/>
              </a:ext>
            </a:extLst>
          </p:cNvPr>
          <p:cNvSpPr>
            <a:spLocks noGrp="1"/>
          </p:cNvSpPr>
          <p:nvPr>
            <p:ph type="body" sz="quarter" idx="17"/>
          </p:nvPr>
        </p:nvSpPr>
        <p:spPr>
          <a:xfrm>
            <a:off x="743576" y="1638300"/>
            <a:ext cx="10711543" cy="4508500"/>
          </a:xfrm>
        </p:spPr>
        <p:txBody>
          <a:bodyPr/>
          <a:lstStyle/>
          <a:p>
            <a:pPr fontAlgn="auto">
              <a:defRPr/>
            </a:pPr>
            <a:r>
              <a:rPr lang="en-US" dirty="0"/>
              <a:t>Net income increases retained earnings, while a net loss and dividends decrease retained earnings.</a:t>
            </a:r>
          </a:p>
          <a:p>
            <a:pPr lvl="1" fontAlgn="auto">
              <a:defRPr/>
            </a:pPr>
            <a:r>
              <a:rPr lang="en-US" dirty="0"/>
              <a:t>The net increase or decrease in retained earnings for a period is recorded by the following two closing entries:</a:t>
            </a:r>
          </a:p>
          <a:p>
            <a:pPr marL="1257300" lvl="2" indent="-342900" fontAlgn="auto">
              <a:buFont typeface="+mj-lt"/>
              <a:buAutoNum type="arabicPeriod"/>
              <a:defRPr/>
            </a:pPr>
            <a:r>
              <a:rPr lang="en-US" dirty="0"/>
              <a:t>Debit each revenue account for its balance, credit each expense account for its balance, and credit (net income) or debit (net loss) the retained earnings account. </a:t>
            </a:r>
          </a:p>
          <a:p>
            <a:pPr marL="1257300" lvl="2" indent="-342900" fontAlgn="auto">
              <a:buFont typeface="+mj-lt"/>
              <a:buAutoNum type="arabicPeriod"/>
              <a:defRPr/>
            </a:pPr>
            <a:r>
              <a:rPr lang="en-US" dirty="0"/>
              <a:t>Debit the retained earnings account for the balance of each dividend account and credit each dividend account.</a:t>
            </a:r>
          </a:p>
          <a:p>
            <a:endParaRPr lang="en-US" dirty="0"/>
          </a:p>
        </p:txBody>
      </p:sp>
    </p:spTree>
    <p:extLst>
      <p:ext uri="{BB962C8B-B14F-4D97-AF65-F5344CB8AC3E}">
        <p14:creationId xmlns:p14="http://schemas.microsoft.com/office/powerpoint/2010/main" val="489375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A87E-B5CF-4EB7-A972-DC2F5F28E4EF}"/>
              </a:ext>
            </a:extLst>
          </p:cNvPr>
          <p:cNvSpPr>
            <a:spLocks noGrp="1"/>
          </p:cNvSpPr>
          <p:nvPr>
            <p:ph type="title"/>
          </p:nvPr>
        </p:nvSpPr>
        <p:spPr/>
        <p:txBody>
          <a:bodyPr/>
          <a:lstStyle/>
          <a:p>
            <a:r>
              <a:rPr lang="en-US" dirty="0"/>
              <a:t>Stockholders’ Equity </a:t>
            </a:r>
            <a:r>
              <a:rPr lang="en-US" sz="2000" dirty="0"/>
              <a:t>(4 of 4)</a:t>
            </a:r>
            <a:endParaRPr lang="en-US" dirty="0"/>
          </a:p>
        </p:txBody>
      </p:sp>
      <p:sp>
        <p:nvSpPr>
          <p:cNvPr id="3" name="Text Placeholder 2">
            <a:extLst>
              <a:ext uri="{FF2B5EF4-FFF2-40B4-BE49-F238E27FC236}">
                <a16:creationId xmlns:a16="http://schemas.microsoft.com/office/drawing/2014/main" id="{16616B79-B2DB-44B9-9A17-0BA91AF80C80}"/>
              </a:ext>
            </a:extLst>
          </p:cNvPr>
          <p:cNvSpPr>
            <a:spLocks noGrp="1"/>
          </p:cNvSpPr>
          <p:nvPr>
            <p:ph type="body" sz="quarter" idx="17"/>
          </p:nvPr>
        </p:nvSpPr>
        <p:spPr>
          <a:xfrm>
            <a:off x="743576" y="1638300"/>
            <a:ext cx="10711543" cy="4495800"/>
          </a:xfrm>
        </p:spPr>
        <p:txBody>
          <a:bodyPr/>
          <a:lstStyle/>
          <a:p>
            <a:pPr fontAlgn="auto">
              <a:defRPr/>
            </a:pPr>
            <a:r>
              <a:rPr lang="en-US" dirty="0"/>
              <a:t>Retained Earnings normally has a credit balance.</a:t>
            </a:r>
          </a:p>
          <a:p>
            <a:pPr fontAlgn="auto">
              <a:defRPr/>
            </a:pPr>
            <a:r>
              <a:rPr lang="en-US" dirty="0"/>
              <a:t>In some cases, a debit balance in Retained Earnings may occur.</a:t>
            </a:r>
          </a:p>
          <a:p>
            <a:pPr lvl="1" fontAlgn="auto">
              <a:defRPr/>
            </a:pPr>
            <a:r>
              <a:rPr lang="en-US" dirty="0"/>
              <a:t>A debit balance in Retained Earnings is called a </a:t>
            </a:r>
            <a:r>
              <a:rPr lang="en-US" b="1" dirty="0"/>
              <a:t>deficit.</a:t>
            </a:r>
            <a:r>
              <a:rPr lang="en-US" dirty="0"/>
              <a:t> </a:t>
            </a:r>
          </a:p>
          <a:p>
            <a:pPr lvl="1" fontAlgn="auto">
              <a:defRPr/>
            </a:pPr>
            <a:r>
              <a:rPr lang="en-US" dirty="0"/>
              <a:t>Such a balance results from accumulated net losses. </a:t>
            </a:r>
          </a:p>
          <a:p>
            <a:pPr lvl="1" fontAlgn="auto">
              <a:defRPr/>
            </a:pPr>
            <a:r>
              <a:rPr lang="en-US" dirty="0"/>
              <a:t>In the Stockholders’ Equity section, a deficit is deducted from paid-in capital in determining total stockholders’ equity. </a:t>
            </a:r>
          </a:p>
          <a:p>
            <a:pPr fontAlgn="auto">
              <a:defRPr/>
            </a:pPr>
            <a:r>
              <a:rPr lang="en-US" dirty="0"/>
              <a:t>Because Retained Earnings is unaffected by the investments, its balance does not represent cash or cash available for dividends.</a:t>
            </a:r>
          </a:p>
        </p:txBody>
      </p:sp>
    </p:spTree>
    <p:extLst>
      <p:ext uri="{BB962C8B-B14F-4D97-AF65-F5344CB8AC3E}">
        <p14:creationId xmlns:p14="http://schemas.microsoft.com/office/powerpoint/2010/main" val="228341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Learning Objectives </a:t>
            </a:r>
            <a:r>
              <a:rPr lang="en-US" altLang="en-US" sz="2000" dirty="0"/>
              <a:t>(1 of 2)</a:t>
            </a:r>
            <a:endParaRPr lang="en-US" sz="2000" dirty="0"/>
          </a:p>
        </p:txBody>
      </p:sp>
      <p:sp>
        <p:nvSpPr>
          <p:cNvPr id="2" name="Text Placeholder 1"/>
          <p:cNvSpPr>
            <a:spLocks noGrp="1"/>
          </p:cNvSpPr>
          <p:nvPr>
            <p:ph type="body" sz="quarter" idx="17"/>
          </p:nvPr>
        </p:nvSpPr>
        <p:spPr/>
        <p:txBody>
          <a:bodyPr/>
          <a:lstStyle/>
          <a:p>
            <a:r>
              <a:rPr lang="en-US" altLang="en-US" dirty="0"/>
              <a:t>LO1: </a:t>
            </a:r>
            <a:r>
              <a:rPr lang="en-US" dirty="0"/>
              <a:t>Describe the nature of the corporate form of organization</a:t>
            </a:r>
            <a:r>
              <a:rPr lang="en-US" altLang="en-US" dirty="0"/>
              <a:t>.</a:t>
            </a:r>
          </a:p>
          <a:p>
            <a:r>
              <a:rPr lang="en-US" altLang="en-US" dirty="0"/>
              <a:t>LO2: </a:t>
            </a:r>
            <a:r>
              <a:rPr lang="en-US" dirty="0"/>
              <a:t>Describe the two main sources of stockholders’ equity</a:t>
            </a:r>
            <a:r>
              <a:rPr lang="en-US" altLang="en-US" dirty="0"/>
              <a:t>.</a:t>
            </a:r>
          </a:p>
          <a:p>
            <a:r>
              <a:rPr lang="en-US" altLang="en-US" dirty="0"/>
              <a:t>LO3: </a:t>
            </a:r>
            <a:r>
              <a:rPr lang="en-US" dirty="0"/>
              <a:t>Describe and illustrate the characteristics of stock, classes of stock, and entries for issuing stock</a:t>
            </a:r>
            <a:r>
              <a:rPr lang="en-US" altLang="en-US" dirty="0"/>
              <a:t>.</a:t>
            </a:r>
          </a:p>
          <a:p>
            <a:r>
              <a:rPr lang="en-US" altLang="en-US" dirty="0"/>
              <a:t>LO4: </a:t>
            </a:r>
            <a:r>
              <a:rPr lang="en-US" dirty="0"/>
              <a:t>Describe and illustrate the accounting for cash dividends and stock dividends</a:t>
            </a:r>
            <a:r>
              <a:rPr lang="en-US" altLang="en-US" dirty="0"/>
              <a:t>.</a:t>
            </a:r>
          </a:p>
          <a:p>
            <a:r>
              <a:rPr lang="en-US" altLang="en-US" dirty="0"/>
              <a:t>LO5: </a:t>
            </a:r>
            <a:r>
              <a:rPr lang="en-US" dirty="0"/>
              <a:t>Describe the effect of stock splits on corporate financial statements.</a:t>
            </a:r>
            <a:endParaRPr lang="en-US" altLang="en-US" dirty="0"/>
          </a:p>
          <a:p>
            <a:endParaRPr lang="en-US" dirty="0"/>
          </a:p>
        </p:txBody>
      </p:sp>
    </p:spTree>
    <p:extLst>
      <p:ext uri="{BB962C8B-B14F-4D97-AF65-F5344CB8AC3E}">
        <p14:creationId xmlns:p14="http://schemas.microsoft.com/office/powerpoint/2010/main" val="81958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C8BC-8249-472A-8E57-DF8EBAE6E3DC}"/>
              </a:ext>
            </a:extLst>
          </p:cNvPr>
          <p:cNvSpPr>
            <a:spLocks noGrp="1"/>
          </p:cNvSpPr>
          <p:nvPr>
            <p:ph type="title"/>
          </p:nvPr>
        </p:nvSpPr>
        <p:spPr/>
        <p:txBody>
          <a:bodyPr/>
          <a:lstStyle/>
          <a:p>
            <a:r>
              <a:rPr lang="en-US" dirty="0"/>
              <a:t>Characteristics of Stock </a:t>
            </a:r>
            <a:r>
              <a:rPr lang="en-US" sz="2000" dirty="0"/>
              <a:t>(1 of 3)</a:t>
            </a:r>
          </a:p>
        </p:txBody>
      </p:sp>
      <p:sp>
        <p:nvSpPr>
          <p:cNvPr id="3" name="Text Placeholder 2">
            <a:extLst>
              <a:ext uri="{FF2B5EF4-FFF2-40B4-BE49-F238E27FC236}">
                <a16:creationId xmlns:a16="http://schemas.microsoft.com/office/drawing/2014/main" id="{D14030A1-F2C7-4C9C-B7DE-19EAF99DFEF5}"/>
              </a:ext>
            </a:extLst>
          </p:cNvPr>
          <p:cNvSpPr>
            <a:spLocks noGrp="1"/>
          </p:cNvSpPr>
          <p:nvPr>
            <p:ph type="body" sz="quarter" idx="17"/>
          </p:nvPr>
        </p:nvSpPr>
        <p:spPr>
          <a:xfrm>
            <a:off x="743576" y="1638300"/>
            <a:ext cx="10711543" cy="2483534"/>
          </a:xfrm>
        </p:spPr>
        <p:txBody>
          <a:bodyPr/>
          <a:lstStyle/>
          <a:p>
            <a:pPr fontAlgn="auto">
              <a:defRPr/>
            </a:pPr>
            <a:r>
              <a:rPr lang="en-US" dirty="0"/>
              <a:t>The number of shares of stock that a corporation is authorized to issue is stated in its charter.</a:t>
            </a:r>
          </a:p>
          <a:p>
            <a:pPr fontAlgn="auto">
              <a:defRPr/>
            </a:pPr>
            <a:r>
              <a:rPr lang="en-US" dirty="0"/>
              <a:t>The term issued refers to the shares sold to the stockholders.</a:t>
            </a:r>
          </a:p>
          <a:p>
            <a:pPr lvl="1" fontAlgn="auto">
              <a:defRPr/>
            </a:pPr>
            <a:r>
              <a:rPr lang="en-US" dirty="0"/>
              <a:t>A corporation may reacquire some of the stock that it has issued.</a:t>
            </a:r>
          </a:p>
          <a:p>
            <a:pPr fontAlgn="auto">
              <a:defRPr/>
            </a:pPr>
            <a:r>
              <a:rPr lang="en-US" dirty="0"/>
              <a:t>The stock remaining in the hands of stockholders is then called </a:t>
            </a:r>
            <a:r>
              <a:rPr lang="en-US" b="1" dirty="0"/>
              <a:t>outstanding stock</a:t>
            </a:r>
            <a:r>
              <a:rPr lang="en-US" dirty="0"/>
              <a:t>.</a:t>
            </a:r>
          </a:p>
          <a:p>
            <a:endParaRPr lang="en-US" dirty="0"/>
          </a:p>
        </p:txBody>
      </p:sp>
    </p:spTree>
    <p:extLst>
      <p:ext uri="{BB962C8B-B14F-4D97-AF65-F5344CB8AC3E}">
        <p14:creationId xmlns:p14="http://schemas.microsoft.com/office/powerpoint/2010/main" val="391578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4A5B-6D2A-47D4-86DC-03B52DAFFC20}"/>
              </a:ext>
            </a:extLst>
          </p:cNvPr>
          <p:cNvSpPr>
            <a:spLocks noGrp="1"/>
          </p:cNvSpPr>
          <p:nvPr>
            <p:ph type="title"/>
          </p:nvPr>
        </p:nvSpPr>
        <p:spPr/>
        <p:txBody>
          <a:bodyPr/>
          <a:lstStyle/>
          <a:p>
            <a:r>
              <a:rPr lang="en-US" dirty="0"/>
              <a:t>Authorized, Issued, and Outstanding Stock</a:t>
            </a:r>
          </a:p>
        </p:txBody>
      </p:sp>
      <p:pic>
        <p:nvPicPr>
          <p:cNvPr id="6" name="Picture Placeholder 5" descr="Authorized, Issued, and Outstanding Stock&#10;&#10;An illustration shows the relationship between authorized, issued, and outstanding stock. The illustration has three circles shown in the form of a dartboard. The outer circle is shaded and labeled Authorized. The inner circle is shaded and labeled Issued. The “bull’s-eye” is shaded and labeled Outstanding. Below the circles is the following note: Number of shares authorized, issued, and outstanding.">
            <a:extLst>
              <a:ext uri="{FF2B5EF4-FFF2-40B4-BE49-F238E27FC236}">
                <a16:creationId xmlns:a16="http://schemas.microsoft.com/office/drawing/2014/main" id="{27936440-FAC8-4F3B-80F3-716CD5C41DA7}"/>
              </a:ext>
            </a:extLst>
          </p:cNvPr>
          <p:cNvPicPr>
            <a:picLocks noGrp="1" noChangeAspect="1"/>
          </p:cNvPicPr>
          <p:nvPr>
            <p:ph type="pic" sz="quarter" idx="11"/>
          </p:nvPr>
        </p:nvPicPr>
        <p:blipFill rotWithShape="1">
          <a:blip r:embed="rId2"/>
          <a:srcRect l="-1269" r="-7044"/>
          <a:stretch/>
        </p:blipFill>
        <p:spPr>
          <a:xfrm>
            <a:off x="4274550" y="1462087"/>
            <a:ext cx="3516923" cy="3933825"/>
          </a:xfrm>
        </p:spPr>
      </p:pic>
    </p:spTree>
    <p:extLst>
      <p:ext uri="{BB962C8B-B14F-4D97-AF65-F5344CB8AC3E}">
        <p14:creationId xmlns:p14="http://schemas.microsoft.com/office/powerpoint/2010/main" val="120407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2C49-095C-470C-9B7E-4072AB550EEB}"/>
              </a:ext>
            </a:extLst>
          </p:cNvPr>
          <p:cNvSpPr>
            <a:spLocks noGrp="1"/>
          </p:cNvSpPr>
          <p:nvPr>
            <p:ph type="title"/>
          </p:nvPr>
        </p:nvSpPr>
        <p:spPr/>
        <p:txBody>
          <a:bodyPr/>
          <a:lstStyle/>
          <a:p>
            <a:r>
              <a:rPr lang="en-US" dirty="0"/>
              <a:t>Characteristics of Stock </a:t>
            </a:r>
            <a:r>
              <a:rPr lang="en-US" sz="2000" dirty="0"/>
              <a:t>(2 of 3)</a:t>
            </a:r>
            <a:endParaRPr lang="en-US" dirty="0"/>
          </a:p>
        </p:txBody>
      </p:sp>
      <p:sp>
        <p:nvSpPr>
          <p:cNvPr id="3" name="Text Placeholder 2">
            <a:extLst>
              <a:ext uri="{FF2B5EF4-FFF2-40B4-BE49-F238E27FC236}">
                <a16:creationId xmlns:a16="http://schemas.microsoft.com/office/drawing/2014/main" id="{B95FE781-080E-4547-9EC1-A83C9DC04014}"/>
              </a:ext>
            </a:extLst>
          </p:cNvPr>
          <p:cNvSpPr>
            <a:spLocks noGrp="1"/>
          </p:cNvSpPr>
          <p:nvPr>
            <p:ph type="body" sz="quarter" idx="17"/>
          </p:nvPr>
        </p:nvSpPr>
        <p:spPr>
          <a:xfrm>
            <a:off x="743576" y="1638300"/>
            <a:ext cx="10711543" cy="4432300"/>
          </a:xfrm>
        </p:spPr>
        <p:txBody>
          <a:bodyPr/>
          <a:lstStyle/>
          <a:p>
            <a:pPr fontAlgn="auto">
              <a:defRPr/>
            </a:pPr>
            <a:r>
              <a:rPr lang="en-US" dirty="0"/>
              <a:t>Corporations may issue stock certificates to stockholders to document their ownership</a:t>
            </a:r>
          </a:p>
          <a:p>
            <a:pPr lvl="1" fontAlgn="auto">
              <a:defRPr/>
            </a:pPr>
            <a:r>
              <a:rPr lang="en-US" dirty="0"/>
              <a:t>The stock certificate may also indicate a dollar amount assigned to each share of stock, called </a:t>
            </a:r>
            <a:r>
              <a:rPr lang="en-US" b="1" dirty="0"/>
              <a:t>par value</a:t>
            </a:r>
            <a:r>
              <a:rPr lang="en-US" dirty="0"/>
              <a:t>.</a:t>
            </a:r>
          </a:p>
          <a:p>
            <a:pPr fontAlgn="auto">
              <a:defRPr/>
            </a:pPr>
            <a:r>
              <a:rPr lang="en-US" dirty="0"/>
              <a:t>Stock may be issued without par, in which case it is called no-par stock</a:t>
            </a:r>
          </a:p>
          <a:p>
            <a:pPr lvl="1" fontAlgn="auto">
              <a:defRPr/>
            </a:pPr>
            <a:r>
              <a:rPr lang="en-US" dirty="0"/>
              <a:t>In some states, the board of directors of a corporation is required to assign a stated value to no-par stock</a:t>
            </a:r>
          </a:p>
          <a:p>
            <a:pPr fontAlgn="auto">
              <a:defRPr/>
            </a:pPr>
            <a:r>
              <a:rPr lang="en-US" dirty="0"/>
              <a:t>Some states require corporations to maintain a minimum amount of paid-in capital to protect creditors. </a:t>
            </a:r>
          </a:p>
          <a:p>
            <a:pPr lvl="1" fontAlgn="auto">
              <a:defRPr/>
            </a:pPr>
            <a:r>
              <a:rPr lang="en-US" dirty="0"/>
              <a:t>This minimum amount, called legal capital, usually includes the par or stated value of the shares issued.	</a:t>
            </a:r>
          </a:p>
          <a:p>
            <a:endParaRPr lang="en-US" dirty="0"/>
          </a:p>
        </p:txBody>
      </p:sp>
    </p:spTree>
    <p:extLst>
      <p:ext uri="{BB962C8B-B14F-4D97-AF65-F5344CB8AC3E}">
        <p14:creationId xmlns:p14="http://schemas.microsoft.com/office/powerpoint/2010/main" val="216724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712BC815-18B0-477E-B911-D736CBDAB58F}"/>
              </a:ext>
            </a:extLst>
          </p:cNvPr>
          <p:cNvSpPr>
            <a:spLocks noGrp="1"/>
          </p:cNvSpPr>
          <p:nvPr>
            <p:ph type="title"/>
          </p:nvPr>
        </p:nvSpPr>
        <p:spPr/>
        <p:txBody>
          <a:bodyPr/>
          <a:lstStyle/>
          <a:p>
            <a:r>
              <a:rPr lang="en-US" dirty="0"/>
              <a:t>Characteristics of Stock </a:t>
            </a:r>
            <a:r>
              <a:rPr lang="en-US" sz="2000" dirty="0"/>
              <a:t>(3 of 3)</a:t>
            </a:r>
            <a:endParaRPr lang="en-US" dirty="0"/>
          </a:p>
        </p:txBody>
      </p:sp>
      <p:sp>
        <p:nvSpPr>
          <p:cNvPr id="24" name="Text Placeholder 23">
            <a:extLst>
              <a:ext uri="{FF2B5EF4-FFF2-40B4-BE49-F238E27FC236}">
                <a16:creationId xmlns:a16="http://schemas.microsoft.com/office/drawing/2014/main" id="{D604F955-43F8-4AA6-86CB-C472456F7124}"/>
              </a:ext>
            </a:extLst>
          </p:cNvPr>
          <p:cNvSpPr>
            <a:spLocks noGrp="1"/>
          </p:cNvSpPr>
          <p:nvPr>
            <p:ph type="body" sz="quarter" idx="17"/>
          </p:nvPr>
        </p:nvSpPr>
        <p:spPr/>
        <p:txBody>
          <a:bodyPr/>
          <a:lstStyle/>
          <a:p>
            <a:r>
              <a:rPr lang="en-US" dirty="0"/>
              <a:t>Major rights that accompany ownership of a share of stock</a:t>
            </a:r>
          </a:p>
        </p:txBody>
      </p:sp>
      <p:sp>
        <p:nvSpPr>
          <p:cNvPr id="43" name="Content Placeholder 5">
            <a:extLst>
              <a:ext uri="{FF2B5EF4-FFF2-40B4-BE49-F238E27FC236}">
                <a16:creationId xmlns:a16="http://schemas.microsoft.com/office/drawing/2014/main" id="{9BDA3261-E9AD-4DD4-B6CB-1A55C1BCADEA}"/>
              </a:ext>
            </a:extLst>
          </p:cNvPr>
          <p:cNvSpPr>
            <a:spLocks noGrp="1"/>
          </p:cNvSpPr>
          <p:nvPr>
            <p:ph sz="quarter" idx="18"/>
          </p:nvPr>
        </p:nvSpPr>
        <p:spPr>
          <a:xfrm>
            <a:off x="1936750" y="2606832"/>
            <a:ext cx="7589520" cy="694944"/>
          </a:xfrm>
          <a:prstGeom prst="chevron">
            <a:avLst/>
          </a:prstGeom>
          <a:solidFill>
            <a:schemeClr val="accent3">
              <a:lumMod val="60000"/>
              <a:lumOff val="40000"/>
            </a:schemeClr>
          </a:solidFill>
          <a:ln w="12700">
            <a:solidFill>
              <a:srgbClr val="000000"/>
            </a:solidFill>
          </a:ln>
        </p:spPr>
        <p:txBody>
          <a:bodyPr anchor="ctr"/>
          <a:lstStyle/>
          <a:p>
            <a:pPr marL="236538"/>
            <a:r>
              <a:rPr lang="en-US" sz="2200" dirty="0"/>
              <a:t>Right to vote in matters concerning the corporation</a:t>
            </a:r>
          </a:p>
        </p:txBody>
      </p:sp>
      <p:sp>
        <p:nvSpPr>
          <p:cNvPr id="44" name="Content Placeholder 6">
            <a:extLst>
              <a:ext uri="{FF2B5EF4-FFF2-40B4-BE49-F238E27FC236}">
                <a16:creationId xmlns:a16="http://schemas.microsoft.com/office/drawing/2014/main" id="{0570BE45-7CD3-4E88-BB06-81C73A9FA947}"/>
              </a:ext>
            </a:extLst>
          </p:cNvPr>
          <p:cNvSpPr>
            <a:spLocks noGrp="1"/>
          </p:cNvSpPr>
          <p:nvPr>
            <p:ph sz="quarter" idx="19"/>
          </p:nvPr>
        </p:nvSpPr>
        <p:spPr>
          <a:xfrm>
            <a:off x="1898650" y="3568229"/>
            <a:ext cx="7589520" cy="694944"/>
          </a:xfrm>
          <a:prstGeom prst="chevron">
            <a:avLst/>
          </a:prstGeom>
          <a:solidFill>
            <a:schemeClr val="accent3">
              <a:lumMod val="60000"/>
              <a:lumOff val="40000"/>
            </a:schemeClr>
          </a:solidFill>
          <a:ln w="12700">
            <a:solidFill>
              <a:srgbClr val="000000"/>
            </a:solidFill>
          </a:ln>
        </p:spPr>
        <p:txBody>
          <a:bodyPr anchor="ctr"/>
          <a:lstStyle/>
          <a:p>
            <a:pPr marL="236538"/>
            <a:r>
              <a:rPr lang="en-US" sz="2200" dirty="0"/>
              <a:t>Right to share in distributions of earnings</a:t>
            </a:r>
          </a:p>
        </p:txBody>
      </p:sp>
      <p:sp>
        <p:nvSpPr>
          <p:cNvPr id="45" name="Content Placeholder 7">
            <a:extLst>
              <a:ext uri="{FF2B5EF4-FFF2-40B4-BE49-F238E27FC236}">
                <a16:creationId xmlns:a16="http://schemas.microsoft.com/office/drawing/2014/main" id="{0DB20EE1-A8B9-436F-A8D3-EF5E0B917EAF}"/>
              </a:ext>
            </a:extLst>
          </p:cNvPr>
          <p:cNvSpPr>
            <a:spLocks noGrp="1"/>
          </p:cNvSpPr>
          <p:nvPr>
            <p:ph sz="quarter" idx="20"/>
          </p:nvPr>
        </p:nvSpPr>
        <p:spPr>
          <a:xfrm>
            <a:off x="1898650" y="4571483"/>
            <a:ext cx="7589520" cy="694944"/>
          </a:xfrm>
          <a:prstGeom prst="chevron">
            <a:avLst/>
          </a:prstGeom>
          <a:solidFill>
            <a:schemeClr val="accent3">
              <a:lumMod val="60000"/>
              <a:lumOff val="40000"/>
            </a:schemeClr>
          </a:solidFill>
          <a:ln w="12700">
            <a:solidFill>
              <a:srgbClr val="000000"/>
            </a:solidFill>
          </a:ln>
        </p:spPr>
        <p:txBody>
          <a:bodyPr anchor="ctr"/>
          <a:lstStyle/>
          <a:p>
            <a:pPr marL="236538"/>
            <a:r>
              <a:rPr lang="en-US" sz="2200" dirty="0"/>
              <a:t>Right to share in assets upon liquidation</a:t>
            </a:r>
          </a:p>
        </p:txBody>
      </p:sp>
      <p:pic>
        <p:nvPicPr>
          <p:cNvPr id="40" name="Picture Placeholder 55">
            <a:extLst>
              <a:ext uri="{FF2B5EF4-FFF2-40B4-BE49-F238E27FC236}">
                <a16:creationId xmlns:a16="http://schemas.microsoft.com/office/drawing/2014/main" id="{445B5853-EF7D-4253-BDBB-7E080DEA7A9B}"/>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2"/>
          <a:srcRect l="174" r="174"/>
          <a:stretch/>
        </p:blipFill>
        <p:spPr>
          <a:xfrm>
            <a:off x="1247046" y="2598161"/>
            <a:ext cx="931747" cy="701246"/>
          </a:xfrm>
        </p:spPr>
      </p:pic>
      <p:pic>
        <p:nvPicPr>
          <p:cNvPr id="41" name="Picture Placeholder 57">
            <a:extLst>
              <a:ext uri="{FF2B5EF4-FFF2-40B4-BE49-F238E27FC236}">
                <a16:creationId xmlns:a16="http://schemas.microsoft.com/office/drawing/2014/main" id="{C6AE7E33-1B6E-406D-9321-6E0B0EDBFA01}"/>
              </a:ext>
              <a:ext uri="{C183D7F6-B498-43B3-948B-1728B52AA6E4}">
                <adec:decorative xmlns:adec="http://schemas.microsoft.com/office/drawing/2017/decorative" val="1"/>
              </a:ext>
            </a:extLst>
          </p:cNvPr>
          <p:cNvPicPr>
            <a:picLocks noGrp="1" noChangeAspect="1"/>
          </p:cNvPicPr>
          <p:nvPr>
            <p:ph type="pic" sz="quarter" idx="28"/>
          </p:nvPr>
        </p:nvPicPr>
        <p:blipFill rotWithShape="1">
          <a:blip r:embed="rId2"/>
          <a:srcRect l="-1613" r="-3548"/>
          <a:stretch/>
        </p:blipFill>
        <p:spPr>
          <a:xfrm>
            <a:off x="1222829" y="3579851"/>
            <a:ext cx="955964" cy="681785"/>
          </a:xfrm>
        </p:spPr>
      </p:pic>
      <p:pic>
        <p:nvPicPr>
          <p:cNvPr id="42" name="Picture Placeholder 59">
            <a:extLst>
              <a:ext uri="{FF2B5EF4-FFF2-40B4-BE49-F238E27FC236}">
                <a16:creationId xmlns:a16="http://schemas.microsoft.com/office/drawing/2014/main" id="{D43C5B6F-CB4C-4B27-A30D-098E3D3D77CA}"/>
              </a:ext>
              <a:ext uri="{C183D7F6-B498-43B3-948B-1728B52AA6E4}">
                <adec:decorative xmlns:adec="http://schemas.microsoft.com/office/drawing/2017/decorative" val="1"/>
              </a:ext>
            </a:extLst>
          </p:cNvPr>
          <p:cNvPicPr>
            <a:picLocks noGrp="1" noChangeAspect="1"/>
          </p:cNvPicPr>
          <p:nvPr>
            <p:ph type="pic" sz="quarter" idx="29"/>
          </p:nvPr>
        </p:nvPicPr>
        <p:blipFill rotWithShape="1">
          <a:blip r:embed="rId2"/>
          <a:srcRect l="-2258" r="-2902"/>
          <a:stretch/>
        </p:blipFill>
        <p:spPr>
          <a:xfrm>
            <a:off x="1222829" y="4580380"/>
            <a:ext cx="955964" cy="681785"/>
          </a:xfrm>
        </p:spPr>
      </p:pic>
    </p:spTree>
    <p:extLst>
      <p:ext uri="{BB962C8B-B14F-4D97-AF65-F5344CB8AC3E}">
        <p14:creationId xmlns:p14="http://schemas.microsoft.com/office/powerpoint/2010/main" val="337410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F9AC-6B10-483E-9569-C16489A402CC}"/>
              </a:ext>
            </a:extLst>
          </p:cNvPr>
          <p:cNvSpPr>
            <a:spLocks noGrp="1"/>
          </p:cNvSpPr>
          <p:nvPr>
            <p:ph type="title"/>
          </p:nvPr>
        </p:nvSpPr>
        <p:spPr/>
        <p:txBody>
          <a:bodyPr/>
          <a:lstStyle/>
          <a:p>
            <a:r>
              <a:rPr lang="en-US" dirty="0"/>
              <a:t>Classes of Stock </a:t>
            </a:r>
            <a:r>
              <a:rPr lang="en-US" sz="2000" dirty="0"/>
              <a:t>(1 of 5)</a:t>
            </a:r>
          </a:p>
        </p:txBody>
      </p:sp>
      <p:sp>
        <p:nvSpPr>
          <p:cNvPr id="3" name="Text Placeholder 2">
            <a:extLst>
              <a:ext uri="{FF2B5EF4-FFF2-40B4-BE49-F238E27FC236}">
                <a16:creationId xmlns:a16="http://schemas.microsoft.com/office/drawing/2014/main" id="{04A33C86-0325-4520-B824-25A57CAA0362}"/>
              </a:ext>
            </a:extLst>
          </p:cNvPr>
          <p:cNvSpPr>
            <a:spLocks noGrp="1"/>
          </p:cNvSpPr>
          <p:nvPr>
            <p:ph type="body" sz="quarter" idx="17"/>
          </p:nvPr>
        </p:nvSpPr>
        <p:spPr>
          <a:xfrm>
            <a:off x="743576" y="1638300"/>
            <a:ext cx="10711543" cy="2975903"/>
          </a:xfrm>
        </p:spPr>
        <p:txBody>
          <a:bodyPr/>
          <a:lstStyle/>
          <a:p>
            <a:pPr fontAlgn="auto">
              <a:defRPr/>
            </a:pPr>
            <a:r>
              <a:rPr lang="en-US" dirty="0"/>
              <a:t>The two primary classes of paid-in capital are common stock and preferred stock.</a:t>
            </a:r>
          </a:p>
          <a:p>
            <a:pPr lvl="1" fontAlgn="auto">
              <a:defRPr/>
            </a:pPr>
            <a:r>
              <a:rPr lang="en-US" dirty="0"/>
              <a:t>When only one class of stock is issued, it is called </a:t>
            </a:r>
            <a:r>
              <a:rPr lang="en-US" b="1" dirty="0"/>
              <a:t>common stock</a:t>
            </a:r>
            <a:r>
              <a:rPr lang="en-US" dirty="0"/>
              <a:t>. Each share of common stock has equal rights.</a:t>
            </a:r>
          </a:p>
          <a:p>
            <a:pPr lvl="1" fontAlgn="auto">
              <a:defRPr/>
            </a:pPr>
            <a:r>
              <a:rPr lang="en-US" dirty="0"/>
              <a:t>When a corporation issues one or more classes of stock with various preference rights, such as a preference to dividends, such a stock is called </a:t>
            </a:r>
            <a:r>
              <a:rPr lang="en-US" b="1" dirty="0"/>
              <a:t>preferred stock</a:t>
            </a:r>
            <a:r>
              <a:rPr lang="en-US" dirty="0"/>
              <a:t>.</a:t>
            </a:r>
          </a:p>
          <a:p>
            <a:pPr lvl="2" fontAlgn="auto">
              <a:defRPr/>
            </a:pPr>
            <a:r>
              <a:rPr lang="en-US" dirty="0"/>
              <a:t>The dividend rights of preferred stock are stated either as dollars per share (e.g., preferred $4 stock, $50 par) or as a percent of par (e.g., preferred 8% stock, $50 par).</a:t>
            </a:r>
          </a:p>
          <a:p>
            <a:endParaRPr lang="en-US" dirty="0"/>
          </a:p>
        </p:txBody>
      </p:sp>
    </p:spTree>
    <p:extLst>
      <p:ext uri="{BB962C8B-B14F-4D97-AF65-F5344CB8AC3E}">
        <p14:creationId xmlns:p14="http://schemas.microsoft.com/office/powerpoint/2010/main" val="386493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EC44-B494-487D-BAC5-A720E5134E72}"/>
              </a:ext>
            </a:extLst>
          </p:cNvPr>
          <p:cNvSpPr>
            <a:spLocks noGrp="1"/>
          </p:cNvSpPr>
          <p:nvPr>
            <p:ph type="title"/>
          </p:nvPr>
        </p:nvSpPr>
        <p:spPr/>
        <p:txBody>
          <a:bodyPr/>
          <a:lstStyle/>
          <a:p>
            <a:r>
              <a:rPr lang="en-US" dirty="0"/>
              <a:t>Classes of Stock </a:t>
            </a:r>
            <a:r>
              <a:rPr lang="en-US" sz="2000" dirty="0"/>
              <a:t>(2 of 5)</a:t>
            </a:r>
            <a:endParaRPr lang="en-US" dirty="0"/>
          </a:p>
        </p:txBody>
      </p:sp>
      <p:sp>
        <p:nvSpPr>
          <p:cNvPr id="3" name="Text Placeholder 2">
            <a:extLst>
              <a:ext uri="{FF2B5EF4-FFF2-40B4-BE49-F238E27FC236}">
                <a16:creationId xmlns:a16="http://schemas.microsoft.com/office/drawing/2014/main" id="{FE5B392D-DABB-4091-9CC8-87D070C335A9}"/>
              </a:ext>
            </a:extLst>
          </p:cNvPr>
          <p:cNvSpPr>
            <a:spLocks noGrp="1"/>
          </p:cNvSpPr>
          <p:nvPr>
            <p:ph type="body" sz="quarter" idx="17"/>
          </p:nvPr>
        </p:nvSpPr>
        <p:spPr>
          <a:xfrm>
            <a:off x="743576" y="1638300"/>
            <a:ext cx="10711543" cy="4184276"/>
          </a:xfrm>
        </p:spPr>
        <p:txBody>
          <a:bodyPr/>
          <a:lstStyle/>
          <a:p>
            <a:pPr fontAlgn="auto">
              <a:defRPr/>
            </a:pPr>
            <a:r>
              <a:rPr lang="en-US" dirty="0"/>
              <a:t>Preferred stockholders have first rights (preference) to any dividends; thus, they have a greater chance of receiving dividends than common stockholders.</a:t>
            </a:r>
          </a:p>
          <a:p>
            <a:pPr lvl="1" fontAlgn="auto">
              <a:defRPr/>
            </a:pPr>
            <a:r>
              <a:rPr lang="en-US" dirty="0"/>
              <a:t>However, since dividends are normally based on earnings, a corporation cannot guarantee dividends even to preferred stockholders.</a:t>
            </a:r>
          </a:p>
          <a:p>
            <a:endParaRPr lang="en-US" dirty="0"/>
          </a:p>
        </p:txBody>
      </p:sp>
    </p:spTree>
    <p:extLst>
      <p:ext uri="{BB962C8B-B14F-4D97-AF65-F5344CB8AC3E}">
        <p14:creationId xmlns:p14="http://schemas.microsoft.com/office/powerpoint/2010/main" val="657982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89D8-59EB-46A2-86DA-9F09526C0021}"/>
              </a:ext>
            </a:extLst>
          </p:cNvPr>
          <p:cNvSpPr>
            <a:spLocks noGrp="1"/>
          </p:cNvSpPr>
          <p:nvPr>
            <p:ph type="title"/>
          </p:nvPr>
        </p:nvSpPr>
        <p:spPr/>
        <p:txBody>
          <a:bodyPr/>
          <a:lstStyle/>
          <a:p>
            <a:r>
              <a:rPr lang="en-US" dirty="0"/>
              <a:t>Dividend Preferences</a:t>
            </a:r>
          </a:p>
        </p:txBody>
      </p:sp>
      <p:pic>
        <p:nvPicPr>
          <p:cNvPr id="6" name="Picture Placeholder 5" descr="Dividend Preferences&#10;&#10;An illustration displaying dividend preferences is shown. In the illustration, a computer graphic image representing a small shop with a window and a teller working behind the window is shown. A label on the side of the shop is shown: Money available for dividends. Outside the shop are computer graphic images representing two groups of businesspeople forming one line in front of the window. The first two people are a businessman and businesswoman. The man appears to be engaged in a transaction with the teller behind the window. Above these two people a text box is shaded and labeled Preferred Stockholders. The second group of businesspeople in line is shown a few steps behind the first group. The second group consists of three businessmen and one businesswoman. Above this group a text box is shaded and labeled Common Stockholders.">
            <a:extLst>
              <a:ext uri="{FF2B5EF4-FFF2-40B4-BE49-F238E27FC236}">
                <a16:creationId xmlns:a16="http://schemas.microsoft.com/office/drawing/2014/main" id="{68CC3861-FC60-43CE-A405-69830F0E6485}"/>
              </a:ext>
            </a:extLst>
          </p:cNvPr>
          <p:cNvPicPr>
            <a:picLocks noGrp="1" noChangeAspect="1"/>
          </p:cNvPicPr>
          <p:nvPr>
            <p:ph type="pic" sz="quarter" idx="11"/>
          </p:nvPr>
        </p:nvPicPr>
        <p:blipFill rotWithShape="1">
          <a:blip r:embed="rId2"/>
          <a:srcRect l="-1260" r="-1470"/>
          <a:stretch/>
        </p:blipFill>
        <p:spPr>
          <a:xfrm>
            <a:off x="2308104" y="1951229"/>
            <a:ext cx="6891161" cy="2955541"/>
          </a:xfrm>
        </p:spPr>
      </p:pic>
    </p:spTree>
    <p:extLst>
      <p:ext uri="{BB962C8B-B14F-4D97-AF65-F5344CB8AC3E}">
        <p14:creationId xmlns:p14="http://schemas.microsoft.com/office/powerpoint/2010/main" val="166552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B513-F8C8-49A7-92E9-52F70706E864}"/>
              </a:ext>
            </a:extLst>
          </p:cNvPr>
          <p:cNvSpPr>
            <a:spLocks noGrp="1"/>
          </p:cNvSpPr>
          <p:nvPr>
            <p:ph type="title"/>
          </p:nvPr>
        </p:nvSpPr>
        <p:spPr/>
        <p:txBody>
          <a:bodyPr/>
          <a:lstStyle/>
          <a:p>
            <a:r>
              <a:rPr lang="en-US" dirty="0"/>
              <a:t>Classes of Stock </a:t>
            </a:r>
            <a:r>
              <a:rPr lang="en-US" sz="2000" dirty="0"/>
              <a:t>(3 of 5)</a:t>
            </a:r>
            <a:endParaRPr lang="en-US" dirty="0"/>
          </a:p>
        </p:txBody>
      </p:sp>
      <p:sp>
        <p:nvSpPr>
          <p:cNvPr id="3" name="Text Placeholder 2">
            <a:extLst>
              <a:ext uri="{FF2B5EF4-FFF2-40B4-BE49-F238E27FC236}">
                <a16:creationId xmlns:a16="http://schemas.microsoft.com/office/drawing/2014/main" id="{D5A3D9F0-8034-4200-8A17-6628591DD363}"/>
              </a:ext>
            </a:extLst>
          </p:cNvPr>
          <p:cNvSpPr>
            <a:spLocks noGrp="1"/>
          </p:cNvSpPr>
          <p:nvPr>
            <p:ph type="body" sz="quarter" idx="17"/>
          </p:nvPr>
        </p:nvSpPr>
        <p:spPr>
          <a:xfrm>
            <a:off x="743576" y="1638299"/>
            <a:ext cx="10711543" cy="4247345"/>
          </a:xfrm>
        </p:spPr>
        <p:txBody>
          <a:bodyPr/>
          <a:lstStyle/>
          <a:p>
            <a:pPr fontAlgn="auto">
              <a:defRPr/>
            </a:pPr>
            <a:r>
              <a:rPr lang="en-US" dirty="0"/>
              <a:t>The payment of dividends is authorized by the corporation’s board of directors. When authorized, the directors are said to have declared a dividend.</a:t>
            </a:r>
          </a:p>
          <a:p>
            <a:pPr fontAlgn="auto">
              <a:defRPr/>
            </a:pPr>
            <a:r>
              <a:rPr lang="en-US" b="1" dirty="0"/>
              <a:t>Cumulative preferred stock </a:t>
            </a:r>
            <a:r>
              <a:rPr lang="en-US" dirty="0"/>
              <a:t>has a right to receive regular dividends that were not declared (paid) in prior years. </a:t>
            </a:r>
          </a:p>
          <a:p>
            <a:pPr lvl="1" fontAlgn="auto">
              <a:defRPr/>
            </a:pPr>
            <a:r>
              <a:rPr lang="en-US" dirty="0"/>
              <a:t>Noncumulative preferred stock does not have this right.</a:t>
            </a:r>
          </a:p>
          <a:p>
            <a:pPr lvl="1" fontAlgn="auto">
              <a:defRPr/>
            </a:pPr>
            <a:r>
              <a:rPr lang="en-US" dirty="0"/>
              <a:t>Cumulative preferred stock dividends that have not been paid in prior years are said to be </a:t>
            </a:r>
            <a:r>
              <a:rPr lang="en-US" b="1" dirty="0"/>
              <a:t>in arrears</a:t>
            </a:r>
            <a:r>
              <a:rPr lang="en-US" dirty="0"/>
              <a:t>.</a:t>
            </a:r>
          </a:p>
          <a:p>
            <a:pPr lvl="2" fontAlgn="auto">
              <a:defRPr/>
            </a:pPr>
            <a:r>
              <a:rPr lang="en-US" dirty="0"/>
              <a:t>Any preferred dividends in arrears must be paid before any common stock dividends are paid.</a:t>
            </a:r>
          </a:p>
          <a:p>
            <a:pPr lvl="2" fontAlgn="auto">
              <a:defRPr/>
            </a:pPr>
            <a:r>
              <a:rPr lang="en-US" dirty="0"/>
              <a:t>Any dividends in arrears are normally disclosed in notes to the financial statements</a:t>
            </a:r>
          </a:p>
        </p:txBody>
      </p:sp>
    </p:spTree>
    <p:extLst>
      <p:ext uri="{BB962C8B-B14F-4D97-AF65-F5344CB8AC3E}">
        <p14:creationId xmlns:p14="http://schemas.microsoft.com/office/powerpoint/2010/main" val="973380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CF5A-48EC-47EF-BC7D-B716F277B569}"/>
              </a:ext>
            </a:extLst>
          </p:cNvPr>
          <p:cNvSpPr>
            <a:spLocks noGrp="1"/>
          </p:cNvSpPr>
          <p:nvPr>
            <p:ph type="title"/>
          </p:nvPr>
        </p:nvSpPr>
        <p:spPr/>
        <p:txBody>
          <a:bodyPr/>
          <a:lstStyle/>
          <a:p>
            <a:r>
              <a:rPr lang="en-US" dirty="0"/>
              <a:t>Classes of Stock </a:t>
            </a:r>
            <a:r>
              <a:rPr lang="en-US" sz="2000" dirty="0"/>
              <a:t>(4 of 5)</a:t>
            </a:r>
            <a:endParaRPr lang="en-US" dirty="0"/>
          </a:p>
        </p:txBody>
      </p:sp>
      <p:sp>
        <p:nvSpPr>
          <p:cNvPr id="6" name="Text Placeholder 5">
            <a:extLst>
              <a:ext uri="{FF2B5EF4-FFF2-40B4-BE49-F238E27FC236}">
                <a16:creationId xmlns:a16="http://schemas.microsoft.com/office/drawing/2014/main" id="{DACC9FCC-8406-4BD4-8BFF-3AB72B7CB97E}"/>
              </a:ext>
            </a:extLst>
          </p:cNvPr>
          <p:cNvSpPr>
            <a:spLocks noGrp="1"/>
          </p:cNvSpPr>
          <p:nvPr>
            <p:ph type="body" sz="quarter" idx="17"/>
          </p:nvPr>
        </p:nvSpPr>
        <p:spPr>
          <a:xfrm>
            <a:off x="743576" y="1638300"/>
            <a:ext cx="10711543" cy="2131842"/>
          </a:xfrm>
        </p:spPr>
        <p:txBody>
          <a:bodyPr>
            <a:normAutofit/>
          </a:bodyPr>
          <a:lstStyle/>
          <a:p>
            <a:pPr marL="342900" indent="-342900">
              <a:buClr>
                <a:srgbClr val="004A78"/>
              </a:buClr>
              <a:buFont typeface="Arial" charset="0"/>
              <a:buChar char="•"/>
            </a:pPr>
            <a:r>
              <a:rPr lang="en-US" sz="2400" dirty="0">
                <a:solidFill>
                  <a:srgbClr val="004A78"/>
                </a:solidFill>
              </a:rPr>
              <a:t>Assume that a corporation has issued 1,000 shares of cumulative preferred $4 stock, $50 par, and 4,000 shares of common stock, $15 par. The corporation was organized on January 1, 20Y7, and paid no dividends in 20Y7 and 20Y8. In 20Y9, the corporation paid $22,000 in dividends, of which $12,000 was paid to preferred stockholders and $10,000 was paid to common stockholders, computed as follows:</a:t>
            </a:r>
          </a:p>
          <a:p>
            <a:endParaRPr lang="en-US" dirty="0"/>
          </a:p>
        </p:txBody>
      </p:sp>
      <p:pic>
        <p:nvPicPr>
          <p:cNvPr id="4" name="Picture Placeholder 3" descr="Classes of Stock &#10;&#10;A table shows the computation for the amount of dividends paid to preferred and common stockholders. The table shows the following: Total dividends paid is $22,000, which is shown in the second amount column. Under Preferred stockholders:, 2 0 Y 7 dividends in arrears are $4,000, which is shown in the first amount column. The following computation is shown after the words 2 0 Y 7 dividends in arrears: (1,000 shares times $4). 2 0 Y 8 dividends in arrears are 4,000, which is shown in the first amount column. The following computation is shown after the words 2 0 Y 8 dividends in arrears: (1,000 times $4). 2 0 Y 9 dividend is 4,000. A single rule appears under 4,000, and the following computation is shown after the words 2 0 Y 9 dividend: (1,000 shares times $4). Total preferred dividends paid are 12,000, which is shown in the second amount column. A single rule appears below 12,000. Dividends available to common stockholders are $10,000. A double rule appears below $10,000.">
            <a:extLst>
              <a:ext uri="{FF2B5EF4-FFF2-40B4-BE49-F238E27FC236}">
                <a16:creationId xmlns:a16="http://schemas.microsoft.com/office/drawing/2014/main" id="{66E3C798-AA30-4417-A2BE-B8E9DCEC5F83}"/>
              </a:ext>
            </a:extLst>
          </p:cNvPr>
          <p:cNvPicPr>
            <a:picLocks noGrp="1" noChangeAspect="1"/>
          </p:cNvPicPr>
          <p:nvPr>
            <p:ph type="pic" sz="quarter" idx="18"/>
          </p:nvPr>
        </p:nvPicPr>
        <p:blipFill rotWithShape="1">
          <a:blip r:embed="rId2"/>
          <a:srcRect l="103" r="-227"/>
          <a:stretch/>
        </p:blipFill>
        <p:spPr>
          <a:xfrm>
            <a:off x="1947807" y="3785057"/>
            <a:ext cx="8327763" cy="2175828"/>
          </a:xfrm>
          <a:prstGeom prst="rect">
            <a:avLst/>
          </a:prstGeom>
        </p:spPr>
      </p:pic>
    </p:spTree>
    <p:extLst>
      <p:ext uri="{BB962C8B-B14F-4D97-AF65-F5344CB8AC3E}">
        <p14:creationId xmlns:p14="http://schemas.microsoft.com/office/powerpoint/2010/main" val="299975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6834-F85F-4EE7-A555-57AA92E02434}"/>
              </a:ext>
            </a:extLst>
          </p:cNvPr>
          <p:cNvSpPr>
            <a:spLocks noGrp="1"/>
          </p:cNvSpPr>
          <p:nvPr>
            <p:ph type="title"/>
          </p:nvPr>
        </p:nvSpPr>
        <p:spPr/>
        <p:txBody>
          <a:bodyPr/>
          <a:lstStyle/>
          <a:p>
            <a:r>
              <a:rPr lang="en-US" dirty="0"/>
              <a:t>Classes of Stock </a:t>
            </a:r>
            <a:r>
              <a:rPr lang="en-US" sz="2000" dirty="0"/>
              <a:t>(5 of 5)</a:t>
            </a:r>
            <a:endParaRPr lang="en-US" dirty="0"/>
          </a:p>
        </p:txBody>
      </p:sp>
      <p:sp>
        <p:nvSpPr>
          <p:cNvPr id="3" name="Text Placeholder 2">
            <a:extLst>
              <a:ext uri="{FF2B5EF4-FFF2-40B4-BE49-F238E27FC236}">
                <a16:creationId xmlns:a16="http://schemas.microsoft.com/office/drawing/2014/main" id="{C2DBF5D8-7864-43D7-B589-B15A2DDCDDFF}"/>
              </a:ext>
            </a:extLst>
          </p:cNvPr>
          <p:cNvSpPr>
            <a:spLocks noGrp="1"/>
          </p:cNvSpPr>
          <p:nvPr>
            <p:ph type="body" sz="quarter" idx="17"/>
          </p:nvPr>
        </p:nvSpPr>
        <p:spPr>
          <a:xfrm>
            <a:off x="743576" y="1638299"/>
            <a:ext cx="10711543" cy="4278407"/>
          </a:xfrm>
        </p:spPr>
        <p:txBody>
          <a:bodyPr>
            <a:normAutofit/>
          </a:bodyPr>
          <a:lstStyle/>
          <a:p>
            <a:r>
              <a:rPr lang="en-US" dirty="0"/>
              <a:t>As a result, preferred stockholders received $12.00 per share ($12,000 ÷ 1,000 shares) in dividends, while common stockholders received $2.50 per share ($10,000 ÷ 4,000 shares).</a:t>
            </a:r>
          </a:p>
          <a:p>
            <a:r>
              <a:rPr lang="en-US" dirty="0"/>
              <a:t>In addition to dividend preference, preferred stock may be given preferences to assets if the corporation goes out of business and is liquidated. However, claims of creditors must be satisfied first.</a:t>
            </a:r>
          </a:p>
          <a:p>
            <a:endParaRPr lang="en-US" dirty="0"/>
          </a:p>
        </p:txBody>
      </p:sp>
    </p:spTree>
    <p:extLst>
      <p:ext uri="{BB962C8B-B14F-4D97-AF65-F5344CB8AC3E}">
        <p14:creationId xmlns:p14="http://schemas.microsoft.com/office/powerpoint/2010/main" val="85256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Learning Objectives </a:t>
            </a:r>
            <a:r>
              <a:rPr lang="en-US" altLang="en-US" sz="2000" dirty="0"/>
              <a:t>(2 of 2)</a:t>
            </a:r>
            <a:endParaRPr lang="en-US" sz="2000" dirty="0"/>
          </a:p>
        </p:txBody>
      </p:sp>
      <p:sp>
        <p:nvSpPr>
          <p:cNvPr id="2" name="Text Placeholder 1"/>
          <p:cNvSpPr>
            <a:spLocks noGrp="1"/>
          </p:cNvSpPr>
          <p:nvPr>
            <p:ph type="body" sz="quarter" idx="17"/>
          </p:nvPr>
        </p:nvSpPr>
        <p:spPr/>
        <p:txBody>
          <a:bodyPr/>
          <a:lstStyle/>
          <a:p>
            <a:r>
              <a:rPr lang="en-US" altLang="en-US" dirty="0"/>
              <a:t>LO6: </a:t>
            </a:r>
            <a:r>
              <a:rPr lang="en-US" dirty="0"/>
              <a:t>Describe and illustrate the accounting for treasury stock transactions.</a:t>
            </a:r>
          </a:p>
          <a:p>
            <a:r>
              <a:rPr lang="en-US" altLang="en-US" dirty="0"/>
              <a:t>LO7: </a:t>
            </a:r>
            <a:r>
              <a:rPr lang="en-US" dirty="0"/>
              <a:t>Describe and illustrate the reporting of stockholders’ equity.</a:t>
            </a:r>
          </a:p>
          <a:p>
            <a:r>
              <a:rPr lang="en-US" altLang="en-US" dirty="0"/>
              <a:t>LO8: </a:t>
            </a:r>
            <a:r>
              <a:rPr lang="en-US" dirty="0"/>
              <a:t>Describe and illustrate the use of earnings per share in evaluating a company’s profitability.</a:t>
            </a:r>
            <a:endParaRPr lang="en-US" altLang="en-US" dirty="0"/>
          </a:p>
          <a:p>
            <a:endParaRPr lang="en-US" dirty="0"/>
          </a:p>
        </p:txBody>
      </p:sp>
    </p:spTree>
    <p:extLst>
      <p:ext uri="{BB962C8B-B14F-4D97-AF65-F5344CB8AC3E}">
        <p14:creationId xmlns:p14="http://schemas.microsoft.com/office/powerpoint/2010/main" val="2468347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107D1C-5257-4B83-BE73-5EDCE96716AA}"/>
              </a:ext>
            </a:extLst>
          </p:cNvPr>
          <p:cNvSpPr>
            <a:spLocks noGrp="1"/>
          </p:cNvSpPr>
          <p:nvPr>
            <p:ph type="title"/>
          </p:nvPr>
        </p:nvSpPr>
        <p:spPr/>
        <p:txBody>
          <a:bodyPr/>
          <a:lstStyle/>
          <a:p>
            <a:r>
              <a:rPr lang="en-US" dirty="0"/>
              <a:t>Example Exercise: Dividend per Share </a:t>
            </a:r>
            <a:r>
              <a:rPr lang="en-US" sz="2000" dirty="0"/>
              <a:t>(1 of 2)</a:t>
            </a:r>
          </a:p>
        </p:txBody>
      </p:sp>
      <p:sp>
        <p:nvSpPr>
          <p:cNvPr id="5" name="Text Placeholder 4">
            <a:extLst>
              <a:ext uri="{FF2B5EF4-FFF2-40B4-BE49-F238E27FC236}">
                <a16:creationId xmlns:a16="http://schemas.microsoft.com/office/drawing/2014/main" id="{A6D0BB40-9309-4129-95D7-7A26DD40750B}"/>
              </a:ext>
            </a:extLst>
          </p:cNvPr>
          <p:cNvSpPr>
            <a:spLocks noGrp="1"/>
          </p:cNvSpPr>
          <p:nvPr>
            <p:ph type="body" sz="quarter" idx="17"/>
          </p:nvPr>
        </p:nvSpPr>
        <p:spPr/>
        <p:txBody>
          <a:bodyPr>
            <a:normAutofit/>
          </a:bodyPr>
          <a:lstStyle/>
          <a:p>
            <a:pPr marL="342900" indent="-342900">
              <a:buClr>
                <a:srgbClr val="004A78"/>
              </a:buClr>
              <a:buFont typeface="Arial" charset="0"/>
              <a:buChar char="•"/>
            </a:pPr>
            <a:r>
              <a:rPr lang="en-US" dirty="0">
                <a:solidFill>
                  <a:srgbClr val="004A78"/>
                </a:solidFill>
              </a:rPr>
              <a:t>Sandpiper Company has 20,000 shares of cumulative preferred 1% stock of $100 par and 100,000 shares of $50 par common stock. The following amounts were distributed as dividends:</a:t>
            </a:r>
          </a:p>
          <a:p>
            <a:pPr marL="457200" lvl="1" indent="0">
              <a:buClr>
                <a:srgbClr val="004A78"/>
              </a:buClr>
              <a:buNone/>
              <a:tabLst>
                <a:tab pos="2628900" algn="r"/>
              </a:tabLst>
            </a:pPr>
            <a:r>
              <a:rPr lang="en-US" dirty="0">
                <a:solidFill>
                  <a:srgbClr val="004A78"/>
                </a:solidFill>
              </a:rPr>
              <a:t>Year 1	$10,000</a:t>
            </a:r>
          </a:p>
          <a:p>
            <a:pPr marL="457200" lvl="1" indent="0">
              <a:buClr>
                <a:srgbClr val="004A78"/>
              </a:buClr>
              <a:buNone/>
              <a:tabLst>
                <a:tab pos="2628900" algn="r"/>
              </a:tabLst>
            </a:pPr>
            <a:r>
              <a:rPr lang="en-US" dirty="0">
                <a:solidFill>
                  <a:srgbClr val="004A78"/>
                </a:solidFill>
              </a:rPr>
              <a:t>Year 2 	45,000</a:t>
            </a:r>
          </a:p>
          <a:p>
            <a:pPr marL="457200" lvl="1" indent="0">
              <a:buClr>
                <a:srgbClr val="004A78"/>
              </a:buClr>
              <a:buNone/>
              <a:tabLst>
                <a:tab pos="2628900" algn="r"/>
              </a:tabLst>
            </a:pPr>
            <a:r>
              <a:rPr lang="en-US" dirty="0">
                <a:solidFill>
                  <a:srgbClr val="004A78"/>
                </a:solidFill>
              </a:rPr>
              <a:t>Year 3	80,000</a:t>
            </a:r>
          </a:p>
          <a:p>
            <a:pPr marL="342900" indent="-342900">
              <a:buClr>
                <a:srgbClr val="004A78"/>
              </a:buClr>
              <a:buFont typeface="Arial" charset="0"/>
              <a:buChar char="•"/>
            </a:pPr>
            <a:r>
              <a:rPr lang="en-US" sz="2400" dirty="0">
                <a:solidFill>
                  <a:srgbClr val="004A78"/>
                </a:solidFill>
              </a:rPr>
              <a:t>Determine the dividends per share for preferred and common stock for each year.</a:t>
            </a:r>
          </a:p>
          <a:p>
            <a:endParaRPr lang="en-US" dirty="0"/>
          </a:p>
        </p:txBody>
      </p:sp>
    </p:spTree>
    <p:extLst>
      <p:ext uri="{BB962C8B-B14F-4D97-AF65-F5344CB8AC3E}">
        <p14:creationId xmlns:p14="http://schemas.microsoft.com/office/powerpoint/2010/main" val="2376675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611CB8-9BE8-4F86-B1C9-6E93EB64B2DA}"/>
              </a:ext>
            </a:extLst>
          </p:cNvPr>
          <p:cNvSpPr>
            <a:spLocks noGrp="1"/>
          </p:cNvSpPr>
          <p:nvPr>
            <p:ph type="title"/>
          </p:nvPr>
        </p:nvSpPr>
        <p:spPr/>
        <p:txBody>
          <a:bodyPr/>
          <a:lstStyle/>
          <a:p>
            <a:r>
              <a:rPr lang="en-US" dirty="0"/>
              <a:t>Example Exercise: Dividend per Share </a:t>
            </a:r>
            <a:r>
              <a:rPr lang="en-US" sz="2000" dirty="0"/>
              <a:t>(2 of 2)</a:t>
            </a:r>
            <a:endParaRPr lang="en-US" dirty="0"/>
          </a:p>
        </p:txBody>
      </p:sp>
      <p:pic>
        <p:nvPicPr>
          <p:cNvPr id="7" name="Picture Placeholder 2" descr="Example Exercise Solution – Dividend per Share&#10;&#10;A table shows the computations of the amount of dividends paid to preferred and common stockholders in a three-year period and the dividends per share for preferred and common stock for each year.&#10;&#10;The table is divided into two parts. The first part of the table shows the computations of the amount of dividends to preferred and common stockholders for Years 1–3. For Year 1, Amount distributed is $10,000; Preferred dividend (20,000 shares) is 10,000. A single rule appears below 10,000. Common dividend (100,000 shares) is $0. A double rule appears below $0. For Year 2, Amount distributed is $45,000; Preferred dividend (20,000 shares) is 30,000. A single rule appears below 30,000, and an asterisk appears to the right of 30,000. A footnote at the bottom of the table shows the following computation: Year 1 dividends in arrears of $10,000 plus Year 2 dividends of $20,000. Common dividend (100,000 shares) is $15,000. A double rule appears below $15,000. For Year 3, Amount distributed is $80,000; Preferred dividend (20,000 shares) is 20,000. A single rule appears below 20,000. Common dividend (100,000 shares) is $60,000. A double rule appears below $60,000.&#10;&#10;The second part of the table shows the dividends per share for preferred and common stock for each year. For Year 1, Preferred stock is $0.50 and Common stock is None. For Year 2, Preferred stock is $1.50 and Common stock is $0.15. For Year 3, Preferred stock is $1.00 and Common stock is $0.60.">
            <a:extLst>
              <a:ext uri="{FF2B5EF4-FFF2-40B4-BE49-F238E27FC236}">
                <a16:creationId xmlns:a16="http://schemas.microsoft.com/office/drawing/2014/main" id="{6FB65327-9C7F-4F08-8BD8-15ACF8340CDD}"/>
              </a:ext>
            </a:extLst>
          </p:cNvPr>
          <p:cNvPicPr>
            <a:picLocks noGrp="1" noChangeAspect="1"/>
          </p:cNvPicPr>
          <p:nvPr>
            <p:ph type="pic" sz="quarter" idx="11"/>
          </p:nvPr>
        </p:nvPicPr>
        <p:blipFill rotWithShape="1">
          <a:blip r:embed="rId2"/>
          <a:srcRect t="-888" b="-1854"/>
          <a:stretch/>
        </p:blipFill>
        <p:spPr>
          <a:xfrm>
            <a:off x="1316182" y="2122664"/>
            <a:ext cx="9559636" cy="2989665"/>
          </a:xfrm>
          <a:prstGeom prst="rect">
            <a:avLst/>
          </a:prstGeom>
        </p:spPr>
      </p:pic>
    </p:spTree>
    <p:extLst>
      <p:ext uri="{BB962C8B-B14F-4D97-AF65-F5344CB8AC3E}">
        <p14:creationId xmlns:p14="http://schemas.microsoft.com/office/powerpoint/2010/main" val="3528834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98C6-49B3-4D96-A6E0-DC8C5332B0A0}"/>
              </a:ext>
            </a:extLst>
          </p:cNvPr>
          <p:cNvSpPr>
            <a:spLocks noGrp="1"/>
          </p:cNvSpPr>
          <p:nvPr>
            <p:ph type="title"/>
          </p:nvPr>
        </p:nvSpPr>
        <p:spPr/>
        <p:txBody>
          <a:bodyPr/>
          <a:lstStyle/>
          <a:p>
            <a:r>
              <a:rPr lang="en-US" dirty="0"/>
              <a:t>Issuing Stock</a:t>
            </a:r>
            <a:r>
              <a:rPr lang="en-US" sz="2400" dirty="0"/>
              <a:t> </a:t>
            </a:r>
            <a:r>
              <a:rPr lang="en-US" sz="2000" dirty="0"/>
              <a:t>(1 of 3)</a:t>
            </a:r>
            <a:endParaRPr lang="en-US" dirty="0"/>
          </a:p>
        </p:txBody>
      </p:sp>
      <p:sp>
        <p:nvSpPr>
          <p:cNvPr id="4" name="Text Placeholder 3">
            <a:extLst>
              <a:ext uri="{FF2B5EF4-FFF2-40B4-BE49-F238E27FC236}">
                <a16:creationId xmlns:a16="http://schemas.microsoft.com/office/drawing/2014/main" id="{A169CC7C-9BFD-40E4-BC70-6E128764C157}"/>
              </a:ext>
            </a:extLst>
          </p:cNvPr>
          <p:cNvSpPr>
            <a:spLocks noGrp="1"/>
          </p:cNvSpPr>
          <p:nvPr>
            <p:ph type="body" sz="quarter" idx="17"/>
          </p:nvPr>
        </p:nvSpPr>
        <p:spPr>
          <a:xfrm>
            <a:off x="743576" y="1638299"/>
            <a:ext cx="10711543" cy="2578167"/>
          </a:xfrm>
        </p:spPr>
        <p:txBody>
          <a:bodyPr/>
          <a:lstStyle/>
          <a:p>
            <a:pPr>
              <a:defRPr/>
            </a:pPr>
            <a:r>
              <a:rPr lang="en-US" dirty="0"/>
              <a:t>A separate account is used for recording the amount of each class of stock issued to investors in a corporation.</a:t>
            </a:r>
          </a:p>
          <a:p>
            <a:pPr marL="342900" indent="-342900">
              <a:buClr>
                <a:srgbClr val="004A78"/>
              </a:buClr>
              <a:buFont typeface="Arial" charset="0"/>
              <a:buChar char="•"/>
              <a:defRPr/>
            </a:pPr>
            <a:r>
              <a:rPr lang="en-US" sz="2400" dirty="0">
                <a:solidFill>
                  <a:srgbClr val="004A78"/>
                </a:solidFill>
              </a:rPr>
              <a:t>Assume that a corporation is authorized to issue 10,000 shares of $100 preferred stock and 100,000 shares of $20 par common stock. The corporation issued 5,000 shares of preferred stock and 50,000 shares of common stock at par for cash. The corporation’s entry to record the stock issue is as follows:</a:t>
            </a:r>
          </a:p>
          <a:p>
            <a:endParaRPr lang="en-US" dirty="0"/>
          </a:p>
        </p:txBody>
      </p:sp>
      <p:pic>
        <p:nvPicPr>
          <p:cNvPr id="5" name="Picture Placeholder 4" descr="Issuing Stock &#10;&#10;A journal entry is given in a journal form. Cash is debited with 1,500,000 shown in the Debit column. Preferred Stock is credited with 500,000 shown in the Credit column. Next to the Preferred Stock account name is the following calculation: (5,000 shares times $100). Common Stock is credited with 1,000,000 shown in the Credit column. Next to the Common Stock account name is the following calculation: (50,000 shares times $20). A journal entry explanation is given below the journal entry: Issued preferred stock and common stock at par for cash.">
            <a:extLst>
              <a:ext uri="{FF2B5EF4-FFF2-40B4-BE49-F238E27FC236}">
                <a16:creationId xmlns:a16="http://schemas.microsoft.com/office/drawing/2014/main" id="{E2EBA9DA-4232-4727-9C32-0C8E062441F2}"/>
              </a:ext>
            </a:extLst>
          </p:cNvPr>
          <p:cNvPicPr>
            <a:picLocks noGrp="1" noChangeAspect="1"/>
          </p:cNvPicPr>
          <p:nvPr>
            <p:ph type="pic" sz="quarter" idx="18"/>
          </p:nvPr>
        </p:nvPicPr>
        <p:blipFill rotWithShape="1">
          <a:blip r:embed="rId2"/>
          <a:srcRect l="-698" r="-389"/>
          <a:stretch/>
        </p:blipFill>
        <p:spPr>
          <a:xfrm>
            <a:off x="1452101" y="4347041"/>
            <a:ext cx="8011432" cy="1745320"/>
          </a:xfrm>
          <a:prstGeom prst="rect">
            <a:avLst/>
          </a:prstGeom>
        </p:spPr>
      </p:pic>
    </p:spTree>
    <p:extLst>
      <p:ext uri="{BB962C8B-B14F-4D97-AF65-F5344CB8AC3E}">
        <p14:creationId xmlns:p14="http://schemas.microsoft.com/office/powerpoint/2010/main" val="134936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204CEB-FEF7-4EF4-90E7-2A17118E7A6C}"/>
              </a:ext>
            </a:extLst>
          </p:cNvPr>
          <p:cNvSpPr>
            <a:spLocks noGrp="1"/>
          </p:cNvSpPr>
          <p:nvPr>
            <p:ph type="title"/>
          </p:nvPr>
        </p:nvSpPr>
        <p:spPr/>
        <p:txBody>
          <a:bodyPr/>
          <a:lstStyle/>
          <a:p>
            <a:r>
              <a:rPr lang="en-US" dirty="0"/>
              <a:t>Issuing Stock</a:t>
            </a:r>
            <a:r>
              <a:rPr lang="en-US" sz="2400" dirty="0"/>
              <a:t> </a:t>
            </a:r>
            <a:r>
              <a:rPr lang="en-US" sz="2000" dirty="0"/>
              <a:t>(2 of 3)</a:t>
            </a:r>
            <a:endParaRPr lang="en-US" dirty="0"/>
          </a:p>
        </p:txBody>
      </p:sp>
      <p:sp>
        <p:nvSpPr>
          <p:cNvPr id="6" name="Text Placeholder 5">
            <a:extLst>
              <a:ext uri="{FF2B5EF4-FFF2-40B4-BE49-F238E27FC236}">
                <a16:creationId xmlns:a16="http://schemas.microsoft.com/office/drawing/2014/main" id="{FEBDD70D-F4E1-4B55-91E9-8176B5AC0609}"/>
              </a:ext>
            </a:extLst>
          </p:cNvPr>
          <p:cNvSpPr>
            <a:spLocks noGrp="1"/>
          </p:cNvSpPr>
          <p:nvPr>
            <p:ph type="body" sz="quarter" idx="17"/>
          </p:nvPr>
        </p:nvSpPr>
        <p:spPr>
          <a:xfrm>
            <a:off x="743576" y="1638300"/>
            <a:ext cx="10711543" cy="4318747"/>
          </a:xfrm>
        </p:spPr>
        <p:txBody>
          <a:bodyPr/>
          <a:lstStyle/>
          <a:p>
            <a:pPr fontAlgn="auto">
              <a:defRPr/>
            </a:pPr>
            <a:r>
              <a:rPr lang="en-US" dirty="0"/>
              <a:t>Stock is often issued by a corporation at a price other than its par. The price at which stock is sold depends on a variety of factors, such as the following:</a:t>
            </a:r>
          </a:p>
          <a:p>
            <a:pPr lvl="1" fontAlgn="auto">
              <a:defRPr/>
            </a:pPr>
            <a:r>
              <a:rPr lang="en-US" dirty="0"/>
              <a:t>The financial condition, earnings record, and dividend record of the corporation</a:t>
            </a:r>
          </a:p>
          <a:p>
            <a:pPr lvl="1" fontAlgn="auto">
              <a:defRPr/>
            </a:pPr>
            <a:r>
              <a:rPr lang="en-US" dirty="0"/>
              <a:t>Investor expectations of the corporation’s potential earning power</a:t>
            </a:r>
          </a:p>
          <a:p>
            <a:pPr lvl="1" fontAlgn="auto">
              <a:defRPr/>
            </a:pPr>
            <a:r>
              <a:rPr lang="en-US" dirty="0"/>
              <a:t>General business and economic conditions and expectations</a:t>
            </a:r>
          </a:p>
          <a:p>
            <a:pPr marL="0" indent="0">
              <a:buNone/>
            </a:pPr>
            <a:endParaRPr lang="en-US" dirty="0"/>
          </a:p>
        </p:txBody>
      </p:sp>
    </p:spTree>
    <p:extLst>
      <p:ext uri="{BB962C8B-B14F-4D97-AF65-F5344CB8AC3E}">
        <p14:creationId xmlns:p14="http://schemas.microsoft.com/office/powerpoint/2010/main" val="1671316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322C-0343-430D-855A-68B1E11AA25B}"/>
              </a:ext>
            </a:extLst>
          </p:cNvPr>
          <p:cNvSpPr>
            <a:spLocks noGrp="1"/>
          </p:cNvSpPr>
          <p:nvPr>
            <p:ph type="title"/>
          </p:nvPr>
        </p:nvSpPr>
        <p:spPr/>
        <p:txBody>
          <a:bodyPr/>
          <a:lstStyle/>
          <a:p>
            <a:r>
              <a:rPr lang="en-US" dirty="0"/>
              <a:t>Issuing Stock</a:t>
            </a:r>
            <a:r>
              <a:rPr lang="en-US" sz="2400" dirty="0"/>
              <a:t> </a:t>
            </a:r>
            <a:r>
              <a:rPr lang="en-US" sz="2000" dirty="0"/>
              <a:t>(3 of 3)</a:t>
            </a:r>
            <a:endParaRPr lang="en-US" dirty="0"/>
          </a:p>
        </p:txBody>
      </p:sp>
      <p:sp>
        <p:nvSpPr>
          <p:cNvPr id="3" name="Text Placeholder 2">
            <a:extLst>
              <a:ext uri="{FF2B5EF4-FFF2-40B4-BE49-F238E27FC236}">
                <a16:creationId xmlns:a16="http://schemas.microsoft.com/office/drawing/2014/main" id="{C5ECF4C3-1765-4812-B63B-85B26004969B}"/>
              </a:ext>
            </a:extLst>
          </p:cNvPr>
          <p:cNvSpPr>
            <a:spLocks noGrp="1"/>
          </p:cNvSpPr>
          <p:nvPr>
            <p:ph sz="quarter" idx="11"/>
          </p:nvPr>
        </p:nvSpPr>
        <p:spPr>
          <a:xfrm>
            <a:off x="1841634" y="1629066"/>
            <a:ext cx="4206240" cy="740664"/>
          </a:xfrm>
          <a:prstGeom prst="roundRect">
            <a:avLst/>
          </a:prstGeom>
          <a:solidFill>
            <a:srgbClr val="004A78"/>
          </a:solidFill>
          <a:ln>
            <a:solidFill>
              <a:srgbClr val="004A78"/>
            </a:solidFill>
          </a:ln>
        </p:spPr>
        <p:txBody>
          <a:bodyPr anchor="ctr"/>
          <a:lstStyle/>
          <a:p>
            <a:pPr marL="228600" indent="0">
              <a:buNone/>
            </a:pPr>
            <a:r>
              <a:rPr lang="en-US" sz="2200" b="1" dirty="0">
                <a:solidFill>
                  <a:schemeClr val="bg1"/>
                </a:solidFill>
              </a:rPr>
              <a:t> Premium</a:t>
            </a:r>
          </a:p>
        </p:txBody>
      </p:sp>
      <p:sp>
        <p:nvSpPr>
          <p:cNvPr id="4" name="Content Placeholder 3">
            <a:extLst>
              <a:ext uri="{FF2B5EF4-FFF2-40B4-BE49-F238E27FC236}">
                <a16:creationId xmlns:a16="http://schemas.microsoft.com/office/drawing/2014/main" id="{476C0497-D253-48F7-84A1-FDAF06121D6A}"/>
              </a:ext>
            </a:extLst>
          </p:cNvPr>
          <p:cNvSpPr>
            <a:spLocks noGrp="1"/>
          </p:cNvSpPr>
          <p:nvPr>
            <p:ph sz="quarter" idx="12"/>
          </p:nvPr>
        </p:nvSpPr>
        <p:spPr>
          <a:xfrm>
            <a:off x="1450474" y="2226480"/>
            <a:ext cx="9359900" cy="1254125"/>
          </a:xfrm>
          <a:ln>
            <a:solidFill>
              <a:srgbClr val="004A78"/>
            </a:solidFill>
          </a:ln>
        </p:spPr>
        <p:txBody>
          <a:bodyPr anchor="ctr"/>
          <a:lstStyle/>
          <a:p>
            <a:pPr marL="457200" indent="-228600">
              <a:buFont typeface="Arial" panose="020B0604020202020204" pitchFamily="34" charset="0"/>
              <a:buChar char="•"/>
            </a:pPr>
            <a:r>
              <a:rPr lang="en-US" sz="2000" dirty="0"/>
              <a:t>If the stock is issued (sold) for a price that is more than its par, the stock has been sold at a </a:t>
            </a:r>
            <a:r>
              <a:rPr lang="en-US" sz="2000" b="1" dirty="0"/>
              <a:t>premium</a:t>
            </a:r>
            <a:endParaRPr lang="en-US" sz="2000" dirty="0"/>
          </a:p>
        </p:txBody>
      </p:sp>
      <p:sp>
        <p:nvSpPr>
          <p:cNvPr id="5" name="Content Placeholder 4">
            <a:extLst>
              <a:ext uri="{FF2B5EF4-FFF2-40B4-BE49-F238E27FC236}">
                <a16:creationId xmlns:a16="http://schemas.microsoft.com/office/drawing/2014/main" id="{A8E635A4-D625-42E8-902E-E1D0DE98986A}"/>
              </a:ext>
            </a:extLst>
          </p:cNvPr>
          <p:cNvSpPr>
            <a:spLocks noGrp="1"/>
          </p:cNvSpPr>
          <p:nvPr>
            <p:ph sz="quarter" idx="13"/>
          </p:nvPr>
        </p:nvSpPr>
        <p:spPr>
          <a:xfrm>
            <a:off x="1844174" y="3747212"/>
            <a:ext cx="4203700" cy="739463"/>
          </a:xfrm>
          <a:prstGeom prst="roundRect">
            <a:avLst/>
          </a:prstGeom>
          <a:solidFill>
            <a:srgbClr val="004A78"/>
          </a:solidFill>
          <a:ln>
            <a:solidFill>
              <a:srgbClr val="004A78"/>
            </a:solidFill>
          </a:ln>
        </p:spPr>
        <p:txBody>
          <a:bodyPr anchor="ctr"/>
          <a:lstStyle/>
          <a:p>
            <a:pPr marL="228600"/>
            <a:r>
              <a:rPr lang="en-US" sz="2200" b="1" dirty="0">
                <a:solidFill>
                  <a:schemeClr val="bg1"/>
                </a:solidFill>
              </a:rPr>
              <a:t>Discount</a:t>
            </a:r>
          </a:p>
        </p:txBody>
      </p:sp>
      <p:sp>
        <p:nvSpPr>
          <p:cNvPr id="6" name="Content Placeholder 5">
            <a:extLst>
              <a:ext uri="{FF2B5EF4-FFF2-40B4-BE49-F238E27FC236}">
                <a16:creationId xmlns:a16="http://schemas.microsoft.com/office/drawing/2014/main" id="{2A4B6CAA-BF5E-4A63-9F5A-8269CF9855F2}"/>
              </a:ext>
            </a:extLst>
          </p:cNvPr>
          <p:cNvSpPr>
            <a:spLocks noGrp="1"/>
          </p:cNvSpPr>
          <p:nvPr>
            <p:ph sz="quarter" idx="14"/>
          </p:nvPr>
        </p:nvSpPr>
        <p:spPr>
          <a:xfrm>
            <a:off x="1450474" y="4321092"/>
            <a:ext cx="9363456" cy="1252728"/>
          </a:xfrm>
          <a:ln>
            <a:solidFill>
              <a:srgbClr val="004A78"/>
            </a:solidFill>
          </a:ln>
        </p:spPr>
        <p:txBody>
          <a:bodyPr anchor="ctr"/>
          <a:lstStyle/>
          <a:p>
            <a:pPr marL="457200" indent="-228600">
              <a:buFont typeface="Arial" panose="020B0604020202020204" pitchFamily="34" charset="0"/>
              <a:buChar char="•"/>
            </a:pPr>
            <a:r>
              <a:rPr lang="en-US" sz="2000" dirty="0"/>
              <a:t>If the stock is issued (sold) for a price that is less than its par, the stock has been sold at a </a:t>
            </a:r>
            <a:r>
              <a:rPr lang="en-US" sz="2000" b="1" dirty="0"/>
              <a:t>discount</a:t>
            </a:r>
          </a:p>
        </p:txBody>
      </p:sp>
    </p:spTree>
    <p:extLst>
      <p:ext uri="{BB962C8B-B14F-4D97-AF65-F5344CB8AC3E}">
        <p14:creationId xmlns:p14="http://schemas.microsoft.com/office/powerpoint/2010/main" val="204123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3213-BB04-4130-8AA0-23C1AFC4E162}"/>
              </a:ext>
            </a:extLst>
          </p:cNvPr>
          <p:cNvSpPr>
            <a:spLocks noGrp="1"/>
          </p:cNvSpPr>
          <p:nvPr>
            <p:ph type="title"/>
          </p:nvPr>
        </p:nvSpPr>
        <p:spPr/>
        <p:txBody>
          <a:bodyPr/>
          <a:lstStyle/>
          <a:p>
            <a:r>
              <a:rPr lang="en-US" dirty="0"/>
              <a:t>Premium on Stock </a:t>
            </a:r>
            <a:r>
              <a:rPr lang="en-US" sz="2000" dirty="0"/>
              <a:t>(1 of 3)</a:t>
            </a:r>
            <a:endParaRPr lang="en-US" dirty="0"/>
          </a:p>
        </p:txBody>
      </p:sp>
      <p:sp>
        <p:nvSpPr>
          <p:cNvPr id="4" name="Text Placeholder 3">
            <a:extLst>
              <a:ext uri="{FF2B5EF4-FFF2-40B4-BE49-F238E27FC236}">
                <a16:creationId xmlns:a16="http://schemas.microsoft.com/office/drawing/2014/main" id="{BE31FE46-C59F-4A94-AAFC-AD7025E2103C}"/>
              </a:ext>
            </a:extLst>
          </p:cNvPr>
          <p:cNvSpPr>
            <a:spLocks noGrp="1"/>
          </p:cNvSpPr>
          <p:nvPr>
            <p:ph type="body" sz="quarter" idx="17"/>
          </p:nvPr>
        </p:nvSpPr>
        <p:spPr>
          <a:xfrm>
            <a:off x="743576" y="1638300"/>
            <a:ext cx="10711543" cy="2355475"/>
          </a:xfrm>
        </p:spPr>
        <p:txBody>
          <a:bodyPr/>
          <a:lstStyle/>
          <a:p>
            <a:pPr>
              <a:defRPr/>
            </a:pPr>
            <a:r>
              <a:rPr lang="en-US" dirty="0"/>
              <a:t>When stock is issued at a premium, Cash is debited for the amount received. Common Stock or Preferred Stock is credited for the par amount. An account entitled Paid-In Capital in Excess of Par is credited for the excess of the amount paid over par.</a:t>
            </a:r>
          </a:p>
          <a:p>
            <a:pPr marL="342900" indent="-342900">
              <a:buClr>
                <a:srgbClr val="004A78"/>
              </a:buClr>
              <a:buFont typeface="Arial" charset="0"/>
              <a:buChar char="•"/>
              <a:defRPr/>
            </a:pPr>
            <a:r>
              <a:rPr lang="en-US" sz="2400" dirty="0">
                <a:solidFill>
                  <a:srgbClr val="004A78"/>
                </a:solidFill>
              </a:rPr>
              <a:t>Assume that Caldwell Company issues 2,000 shares of $50 par preferred stock for cash at $55. The entry to record this transaction is as follows:</a:t>
            </a:r>
          </a:p>
          <a:p>
            <a:endParaRPr lang="en-US" dirty="0"/>
          </a:p>
        </p:txBody>
      </p:sp>
      <p:pic>
        <p:nvPicPr>
          <p:cNvPr id="5" name="Picture Placeholder 4" descr="Premium on Stock &#10;&#10;A journal entry is given in a journal form. Cash is debited with 110,000 shown in the Debit column. Next to the Cash account name is the following calculation: (2,000 shares times $55). Preferred Stock is credited with 100,000 shown in the Credit column. Next to the Preferred Stock account name is the following calculation: (2,000 shares times $50). Paid-In Capital in Excess of Par—Preferred Stock is credited with 10,000 shown in the Credit column. A journal entry explanation is given below the journal entry: Issued $50 par preferred stock at $55.">
            <a:extLst>
              <a:ext uri="{FF2B5EF4-FFF2-40B4-BE49-F238E27FC236}">
                <a16:creationId xmlns:a16="http://schemas.microsoft.com/office/drawing/2014/main" id="{426DF853-7629-47B1-9000-5991194A152D}"/>
              </a:ext>
            </a:extLst>
          </p:cNvPr>
          <p:cNvPicPr>
            <a:picLocks noGrp="1" noChangeAspect="1"/>
          </p:cNvPicPr>
          <p:nvPr>
            <p:ph type="pic" sz="quarter" idx="18"/>
          </p:nvPr>
        </p:nvPicPr>
        <p:blipFill rotWithShape="1">
          <a:blip r:embed="rId2"/>
          <a:srcRect l="13" r="77"/>
          <a:stretch/>
        </p:blipFill>
        <p:spPr>
          <a:xfrm>
            <a:off x="1512333" y="3885873"/>
            <a:ext cx="9071082" cy="1798205"/>
          </a:xfrm>
          <a:prstGeom prst="rect">
            <a:avLst/>
          </a:prstGeom>
        </p:spPr>
      </p:pic>
    </p:spTree>
    <p:extLst>
      <p:ext uri="{BB962C8B-B14F-4D97-AF65-F5344CB8AC3E}">
        <p14:creationId xmlns:p14="http://schemas.microsoft.com/office/powerpoint/2010/main" val="1983787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6584-04DF-4D5D-8B1F-F62000D16CC4}"/>
              </a:ext>
            </a:extLst>
          </p:cNvPr>
          <p:cNvSpPr>
            <a:spLocks noGrp="1"/>
          </p:cNvSpPr>
          <p:nvPr>
            <p:ph type="title"/>
          </p:nvPr>
        </p:nvSpPr>
        <p:spPr/>
        <p:txBody>
          <a:bodyPr/>
          <a:lstStyle/>
          <a:p>
            <a:r>
              <a:rPr lang="en-US" dirty="0"/>
              <a:t>Premium on Stock </a:t>
            </a:r>
            <a:r>
              <a:rPr lang="en-US" sz="2000" dirty="0"/>
              <a:t>(2 of 3)</a:t>
            </a:r>
            <a:endParaRPr lang="en-US" dirty="0"/>
          </a:p>
        </p:txBody>
      </p:sp>
      <p:sp>
        <p:nvSpPr>
          <p:cNvPr id="3" name="Text Placeholder 2">
            <a:extLst>
              <a:ext uri="{FF2B5EF4-FFF2-40B4-BE49-F238E27FC236}">
                <a16:creationId xmlns:a16="http://schemas.microsoft.com/office/drawing/2014/main" id="{1B9835B6-06D1-4398-8DA4-563F253E2B3C}"/>
              </a:ext>
            </a:extLst>
          </p:cNvPr>
          <p:cNvSpPr>
            <a:spLocks noGrp="1"/>
          </p:cNvSpPr>
          <p:nvPr>
            <p:ph type="body" sz="quarter" idx="17"/>
          </p:nvPr>
        </p:nvSpPr>
        <p:spPr>
          <a:xfrm>
            <a:off x="743576" y="1638300"/>
            <a:ext cx="10711543" cy="1790700"/>
          </a:xfrm>
        </p:spPr>
        <p:txBody>
          <a:bodyPr/>
          <a:lstStyle/>
          <a:p>
            <a:pPr fontAlgn="auto">
              <a:defRPr/>
            </a:pPr>
            <a:r>
              <a:rPr lang="en-US" dirty="0"/>
              <a:t>When stock is issued in exchange for assets other than cash, such as land, buildings, and equipment, the assets acquired are recorded at their fair market value.</a:t>
            </a:r>
          </a:p>
          <a:p>
            <a:pPr lvl="1" fontAlgn="auto">
              <a:defRPr/>
            </a:pPr>
            <a:r>
              <a:rPr lang="en-US" dirty="0"/>
              <a:t>If this value cannot be determined, the fair market value of the stock issued is used.</a:t>
            </a:r>
          </a:p>
          <a:p>
            <a:endParaRPr lang="en-US" dirty="0"/>
          </a:p>
        </p:txBody>
      </p:sp>
    </p:spTree>
    <p:extLst>
      <p:ext uri="{BB962C8B-B14F-4D97-AF65-F5344CB8AC3E}">
        <p14:creationId xmlns:p14="http://schemas.microsoft.com/office/powerpoint/2010/main" val="3529442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680D-5B75-414C-A713-B4B47CC76896}"/>
              </a:ext>
            </a:extLst>
          </p:cNvPr>
          <p:cNvSpPr>
            <a:spLocks noGrp="1"/>
          </p:cNvSpPr>
          <p:nvPr>
            <p:ph type="title"/>
          </p:nvPr>
        </p:nvSpPr>
        <p:spPr/>
        <p:txBody>
          <a:bodyPr/>
          <a:lstStyle/>
          <a:p>
            <a:r>
              <a:rPr lang="en-US" dirty="0"/>
              <a:t>Premium on Stock </a:t>
            </a:r>
            <a:r>
              <a:rPr lang="en-US" sz="2000" dirty="0"/>
              <a:t>(3 of 3)</a:t>
            </a:r>
            <a:endParaRPr lang="en-US" dirty="0"/>
          </a:p>
        </p:txBody>
      </p:sp>
      <p:sp>
        <p:nvSpPr>
          <p:cNvPr id="4" name="Text Placeholder 3">
            <a:extLst>
              <a:ext uri="{FF2B5EF4-FFF2-40B4-BE49-F238E27FC236}">
                <a16:creationId xmlns:a16="http://schemas.microsoft.com/office/drawing/2014/main" id="{DC245419-D7DA-4B6B-AFA1-F6EA3FED8F33}"/>
              </a:ext>
            </a:extLst>
          </p:cNvPr>
          <p:cNvSpPr>
            <a:spLocks noGrp="1"/>
          </p:cNvSpPr>
          <p:nvPr>
            <p:ph type="body" sz="quarter" idx="17"/>
          </p:nvPr>
        </p:nvSpPr>
        <p:spPr>
          <a:xfrm>
            <a:off x="743576" y="1638301"/>
            <a:ext cx="10711543" cy="1534586"/>
          </a:xfrm>
        </p:spPr>
        <p:txBody>
          <a:bodyPr/>
          <a:lstStyle/>
          <a:p>
            <a:pPr marL="342900" indent="-342900">
              <a:buClr>
                <a:srgbClr val="004A78"/>
              </a:buClr>
              <a:buFont typeface="Arial" charset="0"/>
              <a:buChar char="•"/>
              <a:defRPr/>
            </a:pPr>
            <a:r>
              <a:rPr lang="en-US" sz="2400" dirty="0">
                <a:solidFill>
                  <a:srgbClr val="004A78"/>
                </a:solidFill>
              </a:rPr>
              <a:t>Assume that a corporation acquired land with a fair market value that cannot be determined. In exchange, the corporation issued 10,000 shares of its $10 par common stock. If the stock has a market price of $12 per share, the transaction is recorded as follows:</a:t>
            </a:r>
          </a:p>
          <a:p>
            <a:endParaRPr lang="en-US" dirty="0"/>
          </a:p>
        </p:txBody>
      </p:sp>
      <p:pic>
        <p:nvPicPr>
          <p:cNvPr id="8" name="Picture Placeholder 7" descr="Premium on Stock&#10;&#10;A journal entry is given in a journal form. Land is debited with 120,000 shown in the Debit column. Next to the Land account name is the following calculation: (10,000 shares times $12). Common Stock is credited with 100,000 shown in the Credit column. Next to the Common Stock account name is the following calculation: (10,000 shares times $10). Paid-In Capital in Excess of Par—Common Stock is credited with 20,000 shown in the Credit column. A journal entry explanation is given below the journal entry: Issued $10 par common stock, valued at $12 per share, for land.">
            <a:extLst>
              <a:ext uri="{FF2B5EF4-FFF2-40B4-BE49-F238E27FC236}">
                <a16:creationId xmlns:a16="http://schemas.microsoft.com/office/drawing/2014/main" id="{36CAE573-E737-452A-A783-5A34EAD5F28C}"/>
              </a:ext>
            </a:extLst>
          </p:cNvPr>
          <p:cNvPicPr>
            <a:picLocks noGrp="1" noChangeAspect="1"/>
          </p:cNvPicPr>
          <p:nvPr>
            <p:ph type="pic" sz="quarter" idx="18"/>
          </p:nvPr>
        </p:nvPicPr>
        <p:blipFill rotWithShape="1">
          <a:blip r:embed="rId2"/>
          <a:srcRect l="-430" r="-99"/>
          <a:stretch/>
        </p:blipFill>
        <p:spPr>
          <a:xfrm>
            <a:off x="1498674" y="3429000"/>
            <a:ext cx="8119872" cy="1834732"/>
          </a:xfrm>
          <a:prstGeom prst="rect">
            <a:avLst/>
          </a:prstGeom>
        </p:spPr>
      </p:pic>
    </p:spTree>
    <p:extLst>
      <p:ext uri="{BB962C8B-B14F-4D97-AF65-F5344CB8AC3E}">
        <p14:creationId xmlns:p14="http://schemas.microsoft.com/office/powerpoint/2010/main" val="1467681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EB04-C5CD-400D-A22E-3D5BBA8C5182}"/>
              </a:ext>
            </a:extLst>
          </p:cNvPr>
          <p:cNvSpPr>
            <a:spLocks noGrp="1"/>
          </p:cNvSpPr>
          <p:nvPr>
            <p:ph type="title"/>
          </p:nvPr>
        </p:nvSpPr>
        <p:spPr/>
        <p:txBody>
          <a:bodyPr/>
          <a:lstStyle/>
          <a:p>
            <a:r>
              <a:rPr lang="en-US" dirty="0"/>
              <a:t>No-Par Stock </a:t>
            </a:r>
            <a:r>
              <a:rPr lang="en-US" sz="2000" dirty="0"/>
              <a:t>(1 of 4)</a:t>
            </a:r>
          </a:p>
        </p:txBody>
      </p:sp>
      <p:sp>
        <p:nvSpPr>
          <p:cNvPr id="3" name="Text Placeholder 2">
            <a:extLst>
              <a:ext uri="{FF2B5EF4-FFF2-40B4-BE49-F238E27FC236}">
                <a16:creationId xmlns:a16="http://schemas.microsoft.com/office/drawing/2014/main" id="{5303C592-92A4-4CF3-BD78-203634D5295A}"/>
              </a:ext>
            </a:extLst>
          </p:cNvPr>
          <p:cNvSpPr>
            <a:spLocks noGrp="1"/>
          </p:cNvSpPr>
          <p:nvPr>
            <p:ph type="body" sz="quarter" idx="17"/>
          </p:nvPr>
        </p:nvSpPr>
        <p:spPr>
          <a:xfrm>
            <a:off x="743576" y="1638300"/>
            <a:ext cx="10711543" cy="1273712"/>
          </a:xfrm>
        </p:spPr>
        <p:txBody>
          <a:bodyPr/>
          <a:lstStyle/>
          <a:p>
            <a:r>
              <a:rPr lang="en-US" dirty="0"/>
              <a:t>When no-par stock is issued, Cash is debited and Common Stock is credited for the proceeds. </a:t>
            </a:r>
          </a:p>
          <a:p>
            <a:pPr lvl="1"/>
            <a:r>
              <a:rPr lang="en-US" dirty="0"/>
              <a:t>As no-par stock is issued over time, this entry is the same even if the issuing price varies.</a:t>
            </a:r>
          </a:p>
          <a:p>
            <a:endParaRPr lang="en-US" dirty="0"/>
          </a:p>
        </p:txBody>
      </p:sp>
    </p:spTree>
    <p:extLst>
      <p:ext uri="{BB962C8B-B14F-4D97-AF65-F5344CB8AC3E}">
        <p14:creationId xmlns:p14="http://schemas.microsoft.com/office/powerpoint/2010/main" val="51898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712-F303-4653-8634-9D8D9FE4A1E4}"/>
              </a:ext>
            </a:extLst>
          </p:cNvPr>
          <p:cNvSpPr>
            <a:spLocks noGrp="1"/>
          </p:cNvSpPr>
          <p:nvPr>
            <p:ph type="title"/>
          </p:nvPr>
        </p:nvSpPr>
        <p:spPr/>
        <p:txBody>
          <a:bodyPr/>
          <a:lstStyle/>
          <a:p>
            <a:r>
              <a:rPr lang="en-US" dirty="0"/>
              <a:t>No-Par Stock </a:t>
            </a:r>
            <a:r>
              <a:rPr lang="en-US" sz="2000" dirty="0"/>
              <a:t>(2 of 4)</a:t>
            </a:r>
            <a:endParaRPr lang="en-US" dirty="0"/>
          </a:p>
        </p:txBody>
      </p:sp>
      <p:sp>
        <p:nvSpPr>
          <p:cNvPr id="4" name="Text Placeholder 3">
            <a:extLst>
              <a:ext uri="{FF2B5EF4-FFF2-40B4-BE49-F238E27FC236}">
                <a16:creationId xmlns:a16="http://schemas.microsoft.com/office/drawing/2014/main" id="{FCB53B35-0A08-4E93-84EF-D6FC387C79EE}"/>
              </a:ext>
            </a:extLst>
          </p:cNvPr>
          <p:cNvSpPr>
            <a:spLocks noGrp="1"/>
          </p:cNvSpPr>
          <p:nvPr>
            <p:ph type="body" sz="quarter" idx="17"/>
          </p:nvPr>
        </p:nvSpPr>
        <p:spPr>
          <a:xfrm>
            <a:off x="743576" y="1638300"/>
            <a:ext cx="10711543" cy="1442525"/>
          </a:xfrm>
        </p:spPr>
        <p:txBody>
          <a:bodyPr/>
          <a:lstStyle/>
          <a:p>
            <a:pPr marL="342900" indent="-342900">
              <a:buClr>
                <a:srgbClr val="004A78"/>
              </a:buClr>
              <a:buFont typeface="Arial" charset="0"/>
              <a:buChar char="•"/>
              <a:defRPr/>
            </a:pPr>
            <a:r>
              <a:rPr lang="en-US" sz="2400" dirty="0">
                <a:solidFill>
                  <a:srgbClr val="004A78"/>
                </a:solidFill>
              </a:rPr>
              <a:t>Assume that on January 9, a corporation issues 10,000 shares of no-par common stock at $40 a share. On June 27, the corporation issues an additional 1,000 shares at $36. The entries to record these issuances of the no-par stock are as follows:</a:t>
            </a:r>
          </a:p>
          <a:p>
            <a:endParaRPr lang="en-US" dirty="0"/>
          </a:p>
        </p:txBody>
      </p:sp>
      <p:pic>
        <p:nvPicPr>
          <p:cNvPr id="5" name="Picture Placeholder 4" descr="Two journal entries are given in a journal form.&#10;&#10;In the first entry, January 9 is the date indicated. Cash is debited with 400,000 shown in the Debit column. Common Stock is credited with 400,000 shown in the Credit column. A journal entry explanation is given below the journal entry: Issued 10,000 shares of no-par common stock at $40.&#10;&#10;In the second entry, June 27 is the date indicated. Cash is debited with 36,000 shown in the Debit column. Common Stock is credited with 36,000 shown in the Credit column. A journal entry explanation is given below the journal entry: Issued 1,000 shares of no-par common stock at $36.&#10;&#10;&#10;">
            <a:extLst>
              <a:ext uri="{FF2B5EF4-FFF2-40B4-BE49-F238E27FC236}">
                <a16:creationId xmlns:a16="http://schemas.microsoft.com/office/drawing/2014/main" id="{8AB128CF-081A-46D3-AB56-6FCA62D37B97}"/>
              </a:ext>
            </a:extLst>
          </p:cNvPr>
          <p:cNvPicPr>
            <a:picLocks noGrp="1" noChangeAspect="1"/>
          </p:cNvPicPr>
          <p:nvPr>
            <p:ph type="pic" sz="quarter" idx="18"/>
          </p:nvPr>
        </p:nvPicPr>
        <p:blipFill rotWithShape="1">
          <a:blip r:embed="rId2"/>
          <a:srcRect l="22" r="54"/>
          <a:stretch/>
        </p:blipFill>
        <p:spPr>
          <a:xfrm>
            <a:off x="1505983" y="3227295"/>
            <a:ext cx="8119872" cy="2823666"/>
          </a:xfrm>
          <a:prstGeom prst="rect">
            <a:avLst/>
          </a:prstGeom>
        </p:spPr>
      </p:pic>
    </p:spTree>
    <p:extLst>
      <p:ext uri="{BB962C8B-B14F-4D97-AF65-F5344CB8AC3E}">
        <p14:creationId xmlns:p14="http://schemas.microsoft.com/office/powerpoint/2010/main" val="44740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Characteristics of a Corporation </a:t>
            </a:r>
            <a:r>
              <a:rPr lang="en-US" sz="2000" dirty="0"/>
              <a:t>(1 of 4)</a:t>
            </a:r>
          </a:p>
        </p:txBody>
      </p:sp>
      <p:sp>
        <p:nvSpPr>
          <p:cNvPr id="2" name="Text Placeholder 1"/>
          <p:cNvSpPr>
            <a:spLocks noGrp="1"/>
          </p:cNvSpPr>
          <p:nvPr>
            <p:ph type="body" sz="quarter" idx="17"/>
          </p:nvPr>
        </p:nvSpPr>
        <p:spPr/>
        <p:txBody>
          <a:bodyPr/>
          <a:lstStyle/>
          <a:p>
            <a:r>
              <a:rPr lang="en-US" dirty="0"/>
              <a:t>A corporation is a legal entity, distinct and separate from the individuals who create and operate it. </a:t>
            </a:r>
          </a:p>
          <a:p>
            <a:pPr lvl="1"/>
            <a:r>
              <a:rPr lang="en-US" dirty="0"/>
              <a:t>As a legal entity, a corporation may acquire, own, and dispose of property in its own name.</a:t>
            </a:r>
          </a:p>
          <a:p>
            <a:pPr lvl="1"/>
            <a:r>
              <a:rPr lang="en-US" dirty="0"/>
              <a:t>It may also incur liabilities and enter into contracts.</a:t>
            </a:r>
          </a:p>
          <a:p>
            <a:pPr lvl="1"/>
            <a:r>
              <a:rPr lang="en-US" dirty="0"/>
              <a:t>Most importantly, it can sell shares of ownership, called </a:t>
            </a:r>
            <a:r>
              <a:rPr lang="en-US" b="1" dirty="0"/>
              <a:t>stock</a:t>
            </a:r>
            <a:r>
              <a:rPr lang="en-US" dirty="0"/>
              <a:t>. </a:t>
            </a:r>
          </a:p>
          <a:p>
            <a:pPr lvl="2"/>
            <a:r>
              <a:rPr lang="en-US" dirty="0"/>
              <a:t>This characteristic gives corporations the ability to raise large amounts of capital.</a:t>
            </a:r>
          </a:p>
          <a:p>
            <a:endParaRPr lang="en-US" dirty="0"/>
          </a:p>
        </p:txBody>
      </p:sp>
    </p:spTree>
    <p:extLst>
      <p:ext uri="{BB962C8B-B14F-4D97-AF65-F5344CB8AC3E}">
        <p14:creationId xmlns:p14="http://schemas.microsoft.com/office/powerpoint/2010/main" val="1783671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1AF1-A8AC-4CFB-AB44-62B76543ECA8}"/>
              </a:ext>
            </a:extLst>
          </p:cNvPr>
          <p:cNvSpPr>
            <a:spLocks noGrp="1"/>
          </p:cNvSpPr>
          <p:nvPr>
            <p:ph type="title"/>
          </p:nvPr>
        </p:nvSpPr>
        <p:spPr/>
        <p:txBody>
          <a:bodyPr/>
          <a:lstStyle/>
          <a:p>
            <a:r>
              <a:rPr lang="en-US" dirty="0"/>
              <a:t>No-Par Stock </a:t>
            </a:r>
            <a:r>
              <a:rPr lang="en-US" sz="2000" dirty="0"/>
              <a:t>(3 of 4)</a:t>
            </a:r>
            <a:endParaRPr lang="en-US" dirty="0"/>
          </a:p>
        </p:txBody>
      </p:sp>
      <p:sp>
        <p:nvSpPr>
          <p:cNvPr id="3" name="Text Placeholder 2">
            <a:extLst>
              <a:ext uri="{FF2B5EF4-FFF2-40B4-BE49-F238E27FC236}">
                <a16:creationId xmlns:a16="http://schemas.microsoft.com/office/drawing/2014/main" id="{651202F0-BC19-46EC-9322-DB2DF06E90AF}"/>
              </a:ext>
            </a:extLst>
          </p:cNvPr>
          <p:cNvSpPr>
            <a:spLocks noGrp="1"/>
          </p:cNvSpPr>
          <p:nvPr>
            <p:ph type="body" sz="quarter" idx="17"/>
          </p:nvPr>
        </p:nvSpPr>
        <p:spPr>
          <a:xfrm>
            <a:off x="743576" y="1638300"/>
            <a:ext cx="10711543" cy="1372186"/>
          </a:xfrm>
        </p:spPr>
        <p:txBody>
          <a:bodyPr/>
          <a:lstStyle/>
          <a:p>
            <a:pPr fontAlgn="auto">
              <a:defRPr/>
            </a:pPr>
            <a:r>
              <a:rPr lang="en-US" dirty="0"/>
              <a:t>In some states, no-par stock may be assigned a stated value per share. </a:t>
            </a:r>
          </a:p>
          <a:p>
            <a:pPr lvl="1" fontAlgn="auto">
              <a:defRPr/>
            </a:pPr>
            <a:r>
              <a:rPr lang="en-US" dirty="0"/>
              <a:t>The stated value is recorded like a par value. Any excess of the proceeds over the stated value is credited to Paid-In Capital in Excess of Stated Value.</a:t>
            </a:r>
          </a:p>
          <a:p>
            <a:endParaRPr lang="en-US" dirty="0"/>
          </a:p>
        </p:txBody>
      </p:sp>
    </p:spTree>
    <p:extLst>
      <p:ext uri="{BB962C8B-B14F-4D97-AF65-F5344CB8AC3E}">
        <p14:creationId xmlns:p14="http://schemas.microsoft.com/office/powerpoint/2010/main" val="291447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C89C7-A0F9-441F-B8CB-813DEBA1A0D3}"/>
              </a:ext>
            </a:extLst>
          </p:cNvPr>
          <p:cNvSpPr>
            <a:spLocks noGrp="1"/>
          </p:cNvSpPr>
          <p:nvPr>
            <p:ph type="title"/>
          </p:nvPr>
        </p:nvSpPr>
        <p:spPr/>
        <p:txBody>
          <a:bodyPr/>
          <a:lstStyle/>
          <a:p>
            <a:r>
              <a:rPr lang="en-US" dirty="0"/>
              <a:t>No-Par Stock </a:t>
            </a:r>
            <a:r>
              <a:rPr lang="en-US" sz="2000" dirty="0"/>
              <a:t>(4 of 4)</a:t>
            </a:r>
            <a:endParaRPr lang="en-US" dirty="0"/>
          </a:p>
        </p:txBody>
      </p:sp>
      <p:sp>
        <p:nvSpPr>
          <p:cNvPr id="5" name="Text Placeholder 4">
            <a:extLst>
              <a:ext uri="{FF2B5EF4-FFF2-40B4-BE49-F238E27FC236}">
                <a16:creationId xmlns:a16="http://schemas.microsoft.com/office/drawing/2014/main" id="{30820F7D-72D4-4B1A-B890-0C19CEBFB08F}"/>
              </a:ext>
            </a:extLst>
          </p:cNvPr>
          <p:cNvSpPr>
            <a:spLocks noGrp="1"/>
          </p:cNvSpPr>
          <p:nvPr>
            <p:ph type="body" sz="quarter" idx="17"/>
          </p:nvPr>
        </p:nvSpPr>
        <p:spPr>
          <a:xfrm>
            <a:off x="743576" y="1638300"/>
            <a:ext cx="10711543" cy="1963029"/>
          </a:xfrm>
        </p:spPr>
        <p:txBody>
          <a:bodyPr/>
          <a:lstStyle/>
          <a:p>
            <a:pPr marL="342900" indent="-342900">
              <a:buClr>
                <a:srgbClr val="004A78"/>
              </a:buClr>
              <a:buFont typeface="Arial" charset="0"/>
              <a:buChar char="•"/>
              <a:defRPr/>
            </a:pPr>
            <a:r>
              <a:rPr lang="en-US" sz="2400" dirty="0">
                <a:solidFill>
                  <a:srgbClr val="004A78"/>
                </a:solidFill>
              </a:rPr>
              <a:t>Assume that on January 9, a corporation issues 10,000 shares of no-par common stock at $40 a share. On June 27, the corporation issues an additional 1,000 shares at $36. The no-par common stock is assigned a stated value of $25. The issuance of the stock on January 9 and June 27 is recorded as follows:</a:t>
            </a:r>
          </a:p>
          <a:p>
            <a:endParaRPr lang="en-US" dirty="0"/>
          </a:p>
        </p:txBody>
      </p:sp>
      <p:pic>
        <p:nvPicPr>
          <p:cNvPr id="3" name="Picture Placeholder 2" descr="No-Par Stock &#10;&#10;Two journal entries are given in a journal form.&#10;&#10;In the first entry, January 9 is the date indicated. Cash is debited—with 400,000 shown in the Debit column. Common Stock is credited—with 250,000 shown in the Credit column. Paid-In Capital in Excess of Stated Value is credited—with 150,000 shown in the Credit column. A journal entry explanation is given below the journal entry: Issued 10,000 shares of no-par common stock at $40; stated value, $25.&#10;&#10;In the second entry, June 27 is the date indicated. Cash is debited—with 36,000 shown in the Debit column. Common Stock is credited—with 25,000 shown in the Credit column. Paid-In Capital in Excess of Stated Value is credited—with 11,000 shown in the Credit column. A journal entry explanation is given below the journal entry: Issued 1,000 shares of no-par common stock at $36; stated value, $25.">
            <a:extLst>
              <a:ext uri="{FF2B5EF4-FFF2-40B4-BE49-F238E27FC236}">
                <a16:creationId xmlns:a16="http://schemas.microsoft.com/office/drawing/2014/main" id="{E93A8A94-FE5B-4514-A291-4FA2BDA369DB}"/>
              </a:ext>
            </a:extLst>
          </p:cNvPr>
          <p:cNvPicPr>
            <a:picLocks noGrp="1" noChangeAspect="1"/>
          </p:cNvPicPr>
          <p:nvPr>
            <p:ph type="pic" sz="quarter" idx="18"/>
          </p:nvPr>
        </p:nvPicPr>
        <p:blipFill rotWithShape="1">
          <a:blip r:embed="rId2"/>
          <a:srcRect t="17" b="-1539"/>
          <a:stretch/>
        </p:blipFill>
        <p:spPr>
          <a:xfrm>
            <a:off x="1548126" y="3321423"/>
            <a:ext cx="7031250" cy="2911036"/>
          </a:xfrm>
          <a:prstGeom prst="rect">
            <a:avLst/>
          </a:prstGeom>
        </p:spPr>
      </p:pic>
    </p:spTree>
    <p:extLst>
      <p:ext uri="{BB962C8B-B14F-4D97-AF65-F5344CB8AC3E}">
        <p14:creationId xmlns:p14="http://schemas.microsoft.com/office/powerpoint/2010/main" val="172350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180D22-73DC-4AC1-B274-D995C1C347ED}"/>
              </a:ext>
            </a:extLst>
          </p:cNvPr>
          <p:cNvSpPr>
            <a:spLocks noGrp="1"/>
          </p:cNvSpPr>
          <p:nvPr>
            <p:ph type="title"/>
          </p:nvPr>
        </p:nvSpPr>
        <p:spPr/>
        <p:txBody>
          <a:bodyPr/>
          <a:lstStyle/>
          <a:p>
            <a:r>
              <a:rPr lang="en-US" dirty="0"/>
              <a:t>Example Exercise: Entries for Issuing Stock</a:t>
            </a:r>
          </a:p>
        </p:txBody>
      </p:sp>
      <p:sp>
        <p:nvSpPr>
          <p:cNvPr id="7" name="Text Placeholder 6">
            <a:extLst>
              <a:ext uri="{FF2B5EF4-FFF2-40B4-BE49-F238E27FC236}">
                <a16:creationId xmlns:a16="http://schemas.microsoft.com/office/drawing/2014/main" id="{171867DB-1EB7-40EC-905F-D8AD2315E615}"/>
              </a:ext>
            </a:extLst>
          </p:cNvPr>
          <p:cNvSpPr>
            <a:spLocks noGrp="1"/>
          </p:cNvSpPr>
          <p:nvPr>
            <p:ph type="body" sz="quarter" idx="17"/>
          </p:nvPr>
        </p:nvSpPr>
        <p:spPr>
          <a:xfrm>
            <a:off x="743576" y="1638300"/>
            <a:ext cx="10711543" cy="2328789"/>
          </a:xfrm>
        </p:spPr>
        <p:txBody>
          <a:bodyPr>
            <a:normAutofit/>
          </a:bodyPr>
          <a:lstStyle/>
          <a:p>
            <a:pPr marL="342900" indent="-342900">
              <a:buClr>
                <a:srgbClr val="004A78"/>
              </a:buClr>
              <a:buFont typeface="Arial" charset="0"/>
              <a:buChar char="•"/>
              <a:defRPr/>
            </a:pPr>
            <a:r>
              <a:rPr lang="en-US" sz="2400" dirty="0">
                <a:solidFill>
                  <a:srgbClr val="004A78"/>
                </a:solidFill>
              </a:rPr>
              <a:t>On March 6, Limerick Corporation issued for cash 15,000 shares of no-par common stock at $30. On April 13, Limerick issued at par 1,000 shares of preferred 4% stock, $40 par for cash. On May 19, Limerick issued for cash 15,000 shares of 4%, $40 par preferred stock at $42.</a:t>
            </a:r>
          </a:p>
          <a:p>
            <a:pPr marL="342900" indent="-342900">
              <a:buClr>
                <a:srgbClr val="004A78"/>
              </a:buClr>
              <a:buFont typeface="Arial" charset="0"/>
              <a:buChar char="•"/>
              <a:defRPr/>
            </a:pPr>
            <a:r>
              <a:rPr lang="en-US" sz="2400" dirty="0">
                <a:solidFill>
                  <a:srgbClr val="004A78"/>
                </a:solidFill>
              </a:rPr>
              <a:t>Journalize the entries to record the March 6, April 13, and May 19 transactions.</a:t>
            </a:r>
          </a:p>
          <a:p>
            <a:endParaRPr lang="en-US" dirty="0"/>
          </a:p>
        </p:txBody>
      </p:sp>
      <p:pic>
        <p:nvPicPr>
          <p:cNvPr id="3" name="Picture Placeholder 2" descr="The journal entries for Limerick Corporation are given.&#10;&#10;In the first entry, March 6 is the date indicated. Cash is debited—with 450,000 shown in the Debit column. Common Stock is credited—with 450,000 shown in the Credit column. A journal entry explanation is given below the journal entry: (15,000 shares × $30).&#10;&#10;In the second entry, April 13 is the date indicated. Cash is debited—with 40,000 shown in the Debit column. Preferred Stock is credited—with 40,000 shown in the Credit column. A journal entry explanation is given below the journal entry: (1,000 shares × $40).&#10;&#10;In the third entry, May 19 is the date indicated. Cash is debited—with 630,000 shown in the Debit column. A journal entry explanation is given below the journal entry: (15,000 shares × $42). Preferred Stock is credited—with 600,000 shown in the Credit column. A journal entry explanation is given below the journal entry: (15,000 shares × $40). Paid-In Capital in Excess of Par - Preferred Stock is credited—with 30,000 shown in the Credit column. ">
            <a:extLst>
              <a:ext uri="{FF2B5EF4-FFF2-40B4-BE49-F238E27FC236}">
                <a16:creationId xmlns:a16="http://schemas.microsoft.com/office/drawing/2014/main" id="{F5484516-76CD-4D19-8AF2-6E5D85D322CA}"/>
              </a:ext>
            </a:extLst>
          </p:cNvPr>
          <p:cNvPicPr>
            <a:picLocks noGrp="1" noChangeAspect="1"/>
          </p:cNvPicPr>
          <p:nvPr>
            <p:ph type="pic" sz="quarter" idx="18"/>
          </p:nvPr>
        </p:nvPicPr>
        <p:blipFill rotWithShape="1">
          <a:blip r:embed="rId2"/>
          <a:srcRect l="-350" r="-191"/>
          <a:stretch/>
        </p:blipFill>
        <p:spPr>
          <a:xfrm>
            <a:off x="1277471" y="3951194"/>
            <a:ext cx="9628094" cy="1978025"/>
          </a:xfrm>
          <a:prstGeom prst="rect">
            <a:avLst/>
          </a:prstGeom>
        </p:spPr>
      </p:pic>
    </p:spTree>
    <p:extLst>
      <p:ext uri="{BB962C8B-B14F-4D97-AF65-F5344CB8AC3E}">
        <p14:creationId xmlns:p14="http://schemas.microsoft.com/office/powerpoint/2010/main" val="280653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AC82-5FE6-4832-868C-56B5D4BAA920}"/>
              </a:ext>
            </a:extLst>
          </p:cNvPr>
          <p:cNvSpPr>
            <a:spLocks noGrp="1"/>
          </p:cNvSpPr>
          <p:nvPr>
            <p:ph type="title"/>
          </p:nvPr>
        </p:nvSpPr>
        <p:spPr/>
        <p:txBody>
          <a:bodyPr/>
          <a:lstStyle/>
          <a:p>
            <a:r>
              <a:rPr lang="en-US" dirty="0"/>
              <a:t>Cash Dividends </a:t>
            </a:r>
            <a:r>
              <a:rPr lang="en-US" sz="2000" dirty="0"/>
              <a:t>(1 of 6)</a:t>
            </a:r>
          </a:p>
        </p:txBody>
      </p:sp>
      <p:sp>
        <p:nvSpPr>
          <p:cNvPr id="3" name="Text Placeholder 2">
            <a:extLst>
              <a:ext uri="{FF2B5EF4-FFF2-40B4-BE49-F238E27FC236}">
                <a16:creationId xmlns:a16="http://schemas.microsoft.com/office/drawing/2014/main" id="{14E9D2F9-A57A-4DB4-9E70-DB01509F6C85}"/>
              </a:ext>
            </a:extLst>
          </p:cNvPr>
          <p:cNvSpPr>
            <a:spLocks noGrp="1"/>
          </p:cNvSpPr>
          <p:nvPr>
            <p:ph type="body" sz="quarter" idx="17"/>
          </p:nvPr>
        </p:nvSpPr>
        <p:spPr>
          <a:xfrm>
            <a:off x="743576" y="1638300"/>
            <a:ext cx="10711543" cy="3172851"/>
          </a:xfrm>
        </p:spPr>
        <p:txBody>
          <a:bodyPr/>
          <a:lstStyle/>
          <a:p>
            <a:pPr fontAlgn="auto">
              <a:defRPr/>
            </a:pPr>
            <a:r>
              <a:rPr lang="en-US" dirty="0"/>
              <a:t>A cash distribution of earnings by a corporation to its stockholders is a </a:t>
            </a:r>
            <a:r>
              <a:rPr lang="en-US" b="1" dirty="0"/>
              <a:t>cash dividend</a:t>
            </a:r>
            <a:r>
              <a:rPr lang="en-US" dirty="0"/>
              <a:t>. </a:t>
            </a:r>
          </a:p>
          <a:p>
            <a:pPr fontAlgn="auto">
              <a:defRPr/>
            </a:pPr>
            <a:r>
              <a:rPr lang="en-US" dirty="0"/>
              <a:t>Although dividends may be paid in other assets, cash dividends are most common.</a:t>
            </a:r>
          </a:p>
          <a:p>
            <a:pPr fontAlgn="auto">
              <a:defRPr/>
            </a:pPr>
            <a:r>
              <a:rPr lang="en-US" dirty="0"/>
              <a:t>Three conditions for a cash dividend are as follows:</a:t>
            </a:r>
          </a:p>
          <a:p>
            <a:pPr lvl="1" fontAlgn="auto">
              <a:defRPr/>
            </a:pPr>
            <a:r>
              <a:rPr lang="en-US" dirty="0"/>
              <a:t>Sufficient retained earnings</a:t>
            </a:r>
          </a:p>
          <a:p>
            <a:pPr lvl="1" fontAlgn="auto">
              <a:defRPr/>
            </a:pPr>
            <a:r>
              <a:rPr lang="en-US" dirty="0"/>
              <a:t>Sufficient cash</a:t>
            </a:r>
          </a:p>
          <a:p>
            <a:pPr lvl="1" fontAlgn="auto">
              <a:defRPr/>
            </a:pPr>
            <a:r>
              <a:rPr lang="en-US" dirty="0"/>
              <a:t>Formal action by the board of directors</a:t>
            </a:r>
          </a:p>
        </p:txBody>
      </p:sp>
    </p:spTree>
    <p:extLst>
      <p:ext uri="{BB962C8B-B14F-4D97-AF65-F5344CB8AC3E}">
        <p14:creationId xmlns:p14="http://schemas.microsoft.com/office/powerpoint/2010/main" val="3521844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B6B1-A162-4475-986A-DAD77C69BD8B}"/>
              </a:ext>
            </a:extLst>
          </p:cNvPr>
          <p:cNvSpPr>
            <a:spLocks noGrp="1"/>
          </p:cNvSpPr>
          <p:nvPr>
            <p:ph type="title"/>
          </p:nvPr>
        </p:nvSpPr>
        <p:spPr/>
        <p:txBody>
          <a:bodyPr/>
          <a:lstStyle/>
          <a:p>
            <a:r>
              <a:rPr lang="en-US" dirty="0"/>
              <a:t>Cash Dividends </a:t>
            </a:r>
            <a:r>
              <a:rPr lang="en-US" sz="2000" dirty="0"/>
              <a:t>(2 of 6)</a:t>
            </a:r>
            <a:endParaRPr lang="en-US" dirty="0"/>
          </a:p>
        </p:txBody>
      </p:sp>
      <p:sp>
        <p:nvSpPr>
          <p:cNvPr id="3" name="Text Placeholder 2">
            <a:extLst>
              <a:ext uri="{FF2B5EF4-FFF2-40B4-BE49-F238E27FC236}">
                <a16:creationId xmlns:a16="http://schemas.microsoft.com/office/drawing/2014/main" id="{CC721131-47D0-44EE-9CAD-6B83AF01AC81}"/>
              </a:ext>
            </a:extLst>
          </p:cNvPr>
          <p:cNvSpPr>
            <a:spLocks noGrp="1"/>
          </p:cNvSpPr>
          <p:nvPr>
            <p:ph type="body" sz="quarter" idx="17"/>
          </p:nvPr>
        </p:nvSpPr>
        <p:spPr>
          <a:xfrm>
            <a:off x="743576" y="1638300"/>
            <a:ext cx="10711543" cy="2582008"/>
          </a:xfrm>
        </p:spPr>
        <p:txBody>
          <a:bodyPr/>
          <a:lstStyle/>
          <a:p>
            <a:pPr fontAlgn="auto">
              <a:defRPr/>
            </a:pPr>
            <a:r>
              <a:rPr lang="en-US" dirty="0"/>
              <a:t>There must be a sufficient (large enough) balance in Retained Earnings to declare a cash dividend. That is, the balance of Retained Earnings must be large enough so that the dividend does not create a debit balance in the retained earnings account.</a:t>
            </a:r>
          </a:p>
          <a:p>
            <a:pPr lvl="1" fontAlgn="auto">
              <a:defRPr/>
            </a:pPr>
            <a:r>
              <a:rPr lang="en-US" dirty="0"/>
              <a:t>However, because the balances of Cash and Retained Earnings are often unrelated, a large Retained Earnings balance does not mean that there is cash available to pay dividends. </a:t>
            </a:r>
          </a:p>
          <a:p>
            <a:endParaRPr lang="en-US" dirty="0"/>
          </a:p>
        </p:txBody>
      </p:sp>
    </p:spTree>
    <p:extLst>
      <p:ext uri="{BB962C8B-B14F-4D97-AF65-F5344CB8AC3E}">
        <p14:creationId xmlns:p14="http://schemas.microsoft.com/office/powerpoint/2010/main" val="3082483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639503B-628D-4B29-BA39-92651B9405AB}"/>
              </a:ext>
            </a:extLst>
          </p:cNvPr>
          <p:cNvSpPr>
            <a:spLocks noGrp="1"/>
          </p:cNvSpPr>
          <p:nvPr>
            <p:ph type="title"/>
          </p:nvPr>
        </p:nvSpPr>
        <p:spPr/>
        <p:txBody>
          <a:bodyPr/>
          <a:lstStyle/>
          <a:p>
            <a:r>
              <a:rPr lang="en-US" dirty="0"/>
              <a:t>Cash Dividends </a:t>
            </a:r>
            <a:r>
              <a:rPr lang="en-US" sz="2000" dirty="0"/>
              <a:t>(3 of 6)</a:t>
            </a:r>
            <a:endParaRPr lang="en-US" dirty="0"/>
          </a:p>
        </p:txBody>
      </p:sp>
      <p:sp>
        <p:nvSpPr>
          <p:cNvPr id="24" name="Text Placeholder 23">
            <a:extLst>
              <a:ext uri="{FF2B5EF4-FFF2-40B4-BE49-F238E27FC236}">
                <a16:creationId xmlns:a16="http://schemas.microsoft.com/office/drawing/2014/main" id="{0083C57A-8481-46DF-8745-0FA436646487}"/>
              </a:ext>
            </a:extLst>
          </p:cNvPr>
          <p:cNvSpPr>
            <a:spLocks noGrp="1"/>
          </p:cNvSpPr>
          <p:nvPr>
            <p:ph type="body" sz="quarter" idx="17"/>
          </p:nvPr>
        </p:nvSpPr>
        <p:spPr/>
        <p:txBody>
          <a:bodyPr/>
          <a:lstStyle/>
          <a:p>
            <a:r>
              <a:rPr lang="en-US" dirty="0"/>
              <a:t>Three dates included in a dividend announcement</a:t>
            </a:r>
          </a:p>
        </p:txBody>
      </p:sp>
      <p:sp>
        <p:nvSpPr>
          <p:cNvPr id="43" name="Content Placeholder 7">
            <a:extLst>
              <a:ext uri="{FF2B5EF4-FFF2-40B4-BE49-F238E27FC236}">
                <a16:creationId xmlns:a16="http://schemas.microsoft.com/office/drawing/2014/main" id="{ECF9D657-A390-4650-A772-89BBFB5EE51A}"/>
              </a:ext>
            </a:extLst>
          </p:cNvPr>
          <p:cNvSpPr>
            <a:spLocks noGrp="1"/>
          </p:cNvSpPr>
          <p:nvPr>
            <p:ph sz="quarter" idx="18"/>
          </p:nvPr>
        </p:nvSpPr>
        <p:spPr>
          <a:xfrm>
            <a:off x="998846" y="2276540"/>
            <a:ext cx="3026664" cy="950976"/>
          </a:xfrm>
          <a:prstGeom prst="homePlate">
            <a:avLst/>
          </a:prstGeom>
          <a:solidFill>
            <a:srgbClr val="004A78"/>
          </a:solidFill>
          <a:ln>
            <a:solidFill>
              <a:srgbClr val="000000"/>
            </a:solidFill>
          </a:ln>
        </p:spPr>
        <p:txBody>
          <a:bodyPr anchor="ctr"/>
          <a:lstStyle/>
          <a:p>
            <a:pPr marL="114300"/>
            <a:r>
              <a:rPr lang="en-US" sz="2000" b="1" dirty="0">
                <a:solidFill>
                  <a:schemeClr val="bg1"/>
                </a:solidFill>
              </a:rPr>
              <a:t>1. Date of declaration</a:t>
            </a:r>
          </a:p>
        </p:txBody>
      </p:sp>
      <p:sp>
        <p:nvSpPr>
          <p:cNvPr id="46" name="Content Placeholder 4">
            <a:extLst>
              <a:ext uri="{FF2B5EF4-FFF2-40B4-BE49-F238E27FC236}">
                <a16:creationId xmlns:a16="http://schemas.microsoft.com/office/drawing/2014/main" id="{70F7368A-D8E3-43B1-A0DC-932281837C12}"/>
              </a:ext>
            </a:extLst>
          </p:cNvPr>
          <p:cNvSpPr>
            <a:spLocks noGrp="1"/>
          </p:cNvSpPr>
          <p:nvPr>
            <p:ph sz="quarter" idx="22"/>
          </p:nvPr>
        </p:nvSpPr>
        <p:spPr>
          <a:xfrm>
            <a:off x="3718560" y="2276540"/>
            <a:ext cx="7635240" cy="950976"/>
          </a:xfrm>
          <a:prstGeom prst="chevron">
            <a:avLst/>
          </a:prstGeom>
          <a:solidFill>
            <a:schemeClr val="accent3">
              <a:lumMod val="40000"/>
              <a:lumOff val="60000"/>
            </a:schemeClr>
          </a:solidFill>
          <a:ln>
            <a:solidFill>
              <a:srgbClr val="000000"/>
            </a:solidFill>
          </a:ln>
        </p:spPr>
        <p:txBody>
          <a:bodyPr anchor="ctr"/>
          <a:lstStyle/>
          <a:p>
            <a:pPr marL="342900" indent="-228600">
              <a:buFont typeface="Arial" panose="020B0604020202020204" pitchFamily="34" charset="0"/>
              <a:buChar char="•"/>
            </a:pPr>
            <a:r>
              <a:rPr lang="en-US" sz="2000" dirty="0"/>
              <a:t>Date the board of directors formally authorizes the payment of the dividend</a:t>
            </a:r>
          </a:p>
        </p:txBody>
      </p:sp>
      <p:sp>
        <p:nvSpPr>
          <p:cNvPr id="44" name="Content Placeholder 8">
            <a:extLst>
              <a:ext uri="{FF2B5EF4-FFF2-40B4-BE49-F238E27FC236}">
                <a16:creationId xmlns:a16="http://schemas.microsoft.com/office/drawing/2014/main" id="{688D18E9-E5CA-4BD1-9DB2-133F81660764}"/>
              </a:ext>
            </a:extLst>
          </p:cNvPr>
          <p:cNvSpPr>
            <a:spLocks noGrp="1"/>
          </p:cNvSpPr>
          <p:nvPr>
            <p:ph sz="quarter" idx="20"/>
          </p:nvPr>
        </p:nvSpPr>
        <p:spPr>
          <a:xfrm>
            <a:off x="998846" y="3404968"/>
            <a:ext cx="3026664" cy="950976"/>
          </a:xfrm>
          <a:prstGeom prst="homePlate">
            <a:avLst/>
          </a:prstGeom>
          <a:solidFill>
            <a:srgbClr val="004A78"/>
          </a:solidFill>
          <a:ln>
            <a:solidFill>
              <a:srgbClr val="000000"/>
            </a:solidFill>
          </a:ln>
        </p:spPr>
        <p:txBody>
          <a:bodyPr anchor="ctr"/>
          <a:lstStyle/>
          <a:p>
            <a:pPr marL="114300"/>
            <a:r>
              <a:rPr lang="en-US" sz="2000" b="1" dirty="0">
                <a:solidFill>
                  <a:schemeClr val="bg1"/>
                </a:solidFill>
              </a:rPr>
              <a:t>2. Date of record</a:t>
            </a:r>
          </a:p>
        </p:txBody>
      </p:sp>
      <p:sp>
        <p:nvSpPr>
          <p:cNvPr id="47" name="Content Placeholder 10">
            <a:extLst>
              <a:ext uri="{FF2B5EF4-FFF2-40B4-BE49-F238E27FC236}">
                <a16:creationId xmlns:a16="http://schemas.microsoft.com/office/drawing/2014/main" id="{C23F4379-AD4D-46F6-B7A3-100C55B4FB0A}"/>
              </a:ext>
            </a:extLst>
          </p:cNvPr>
          <p:cNvSpPr>
            <a:spLocks noGrp="1"/>
          </p:cNvSpPr>
          <p:nvPr>
            <p:ph sz="quarter" idx="23"/>
          </p:nvPr>
        </p:nvSpPr>
        <p:spPr>
          <a:xfrm>
            <a:off x="3718560" y="3404968"/>
            <a:ext cx="7635240" cy="950976"/>
          </a:xfrm>
          <a:prstGeom prst="chevron">
            <a:avLst/>
          </a:prstGeom>
          <a:solidFill>
            <a:schemeClr val="accent3">
              <a:lumMod val="40000"/>
              <a:lumOff val="60000"/>
            </a:schemeClr>
          </a:solidFill>
          <a:ln>
            <a:solidFill>
              <a:srgbClr val="000000"/>
            </a:solidFill>
          </a:ln>
        </p:spPr>
        <p:txBody>
          <a:bodyPr anchor="ctr"/>
          <a:lstStyle/>
          <a:p>
            <a:pPr marL="342900" indent="-228600">
              <a:buFont typeface="Arial" panose="020B0604020202020204" pitchFamily="34" charset="0"/>
              <a:buChar char="•"/>
              <a:tabLst>
                <a:tab pos="749300" algn="l"/>
              </a:tabLst>
            </a:pPr>
            <a:r>
              <a:rPr lang="en-US" sz="2000" dirty="0"/>
              <a:t>Date the corporation uses to determine which stockholders will receive the dividend</a:t>
            </a:r>
          </a:p>
        </p:txBody>
      </p:sp>
      <p:sp>
        <p:nvSpPr>
          <p:cNvPr id="45" name="Content Placeholder 9">
            <a:extLst>
              <a:ext uri="{FF2B5EF4-FFF2-40B4-BE49-F238E27FC236}">
                <a16:creationId xmlns:a16="http://schemas.microsoft.com/office/drawing/2014/main" id="{07C08CB4-FBD3-4E38-8572-785C5A378969}"/>
              </a:ext>
            </a:extLst>
          </p:cNvPr>
          <p:cNvSpPr>
            <a:spLocks noGrp="1"/>
          </p:cNvSpPr>
          <p:nvPr>
            <p:ph sz="quarter" idx="21"/>
          </p:nvPr>
        </p:nvSpPr>
        <p:spPr>
          <a:xfrm>
            <a:off x="998846" y="4502408"/>
            <a:ext cx="3026664" cy="950976"/>
          </a:xfrm>
          <a:prstGeom prst="homePlate">
            <a:avLst/>
          </a:prstGeom>
          <a:solidFill>
            <a:srgbClr val="004A78"/>
          </a:solidFill>
          <a:ln>
            <a:solidFill>
              <a:srgbClr val="000000"/>
            </a:solidFill>
          </a:ln>
        </p:spPr>
        <p:txBody>
          <a:bodyPr anchor="ctr"/>
          <a:lstStyle/>
          <a:p>
            <a:pPr marL="114300"/>
            <a:r>
              <a:rPr lang="en-US" sz="2000" b="1" dirty="0">
                <a:solidFill>
                  <a:schemeClr val="bg1"/>
                </a:solidFill>
              </a:rPr>
              <a:t>3. Date of payment</a:t>
            </a:r>
          </a:p>
        </p:txBody>
      </p:sp>
      <p:sp>
        <p:nvSpPr>
          <p:cNvPr id="48" name="Content Placeholder 5">
            <a:extLst>
              <a:ext uri="{FF2B5EF4-FFF2-40B4-BE49-F238E27FC236}">
                <a16:creationId xmlns:a16="http://schemas.microsoft.com/office/drawing/2014/main" id="{334E027A-DD7A-4B6B-ACFB-B77A46D61243}"/>
              </a:ext>
            </a:extLst>
          </p:cNvPr>
          <p:cNvSpPr>
            <a:spLocks noGrp="1"/>
          </p:cNvSpPr>
          <p:nvPr>
            <p:ph sz="quarter" idx="24"/>
          </p:nvPr>
        </p:nvSpPr>
        <p:spPr>
          <a:xfrm>
            <a:off x="3718560" y="4502408"/>
            <a:ext cx="7635240" cy="950976"/>
          </a:xfrm>
          <a:prstGeom prst="chevron">
            <a:avLst/>
          </a:prstGeom>
          <a:solidFill>
            <a:schemeClr val="accent3">
              <a:lumMod val="40000"/>
              <a:lumOff val="60000"/>
            </a:schemeClr>
          </a:solidFill>
          <a:ln>
            <a:solidFill>
              <a:srgbClr val="000000"/>
            </a:solidFill>
          </a:ln>
        </p:spPr>
        <p:txBody>
          <a:bodyPr anchor="ctr"/>
          <a:lstStyle/>
          <a:p>
            <a:pPr marL="342900" indent="-228600">
              <a:buFont typeface="Arial" panose="020B0604020202020204" pitchFamily="34" charset="0"/>
              <a:buChar char="•"/>
              <a:tabLst>
                <a:tab pos="342900" algn="l"/>
              </a:tabLst>
            </a:pPr>
            <a:r>
              <a:rPr lang="en-US" sz="2000" dirty="0"/>
              <a:t>Date the corporation will pay the dividend to the stockholders who owned the stock on the date of record</a:t>
            </a:r>
          </a:p>
        </p:txBody>
      </p:sp>
    </p:spTree>
    <p:extLst>
      <p:ext uri="{BB962C8B-B14F-4D97-AF65-F5344CB8AC3E}">
        <p14:creationId xmlns:p14="http://schemas.microsoft.com/office/powerpoint/2010/main" val="3829640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A63C-6306-4AB6-B369-61313D2839FA}"/>
              </a:ext>
            </a:extLst>
          </p:cNvPr>
          <p:cNvSpPr>
            <a:spLocks noGrp="1"/>
          </p:cNvSpPr>
          <p:nvPr>
            <p:ph type="title"/>
          </p:nvPr>
        </p:nvSpPr>
        <p:spPr/>
        <p:txBody>
          <a:bodyPr/>
          <a:lstStyle/>
          <a:p>
            <a:r>
              <a:rPr lang="en-US" dirty="0"/>
              <a:t>Cash Dividends </a:t>
            </a:r>
            <a:r>
              <a:rPr lang="en-US" sz="2000" dirty="0"/>
              <a:t>(4 of 6)</a:t>
            </a:r>
            <a:endParaRPr lang="en-US" dirty="0"/>
          </a:p>
        </p:txBody>
      </p:sp>
      <p:sp>
        <p:nvSpPr>
          <p:cNvPr id="4" name="Text Placeholder 3">
            <a:extLst>
              <a:ext uri="{FF2B5EF4-FFF2-40B4-BE49-F238E27FC236}">
                <a16:creationId xmlns:a16="http://schemas.microsoft.com/office/drawing/2014/main" id="{21A9AA55-05DC-4F90-987E-697ADC82C220}"/>
              </a:ext>
            </a:extLst>
          </p:cNvPr>
          <p:cNvSpPr>
            <a:spLocks noGrp="1"/>
          </p:cNvSpPr>
          <p:nvPr>
            <p:ph type="body" sz="quarter" idx="17"/>
          </p:nvPr>
        </p:nvSpPr>
        <p:spPr>
          <a:xfrm>
            <a:off x="743576" y="1638301"/>
            <a:ext cx="10711543" cy="1118968"/>
          </a:xfrm>
        </p:spPr>
        <p:txBody>
          <a:bodyPr/>
          <a:lstStyle/>
          <a:p>
            <a:pPr marL="342900" indent="-342900">
              <a:buClr>
                <a:srgbClr val="004A78"/>
              </a:buClr>
              <a:buFont typeface="Arial" charset="0"/>
              <a:buChar char="•"/>
              <a:defRPr/>
            </a:pPr>
            <a:r>
              <a:rPr lang="en-US" sz="2400" dirty="0">
                <a:solidFill>
                  <a:srgbClr val="004A78"/>
                </a:solidFill>
              </a:rPr>
              <a:t>Assume that on October 1, Hiber Corporation declares the following cash dividends with a date of record of November 10 and a date of payment of December 2:</a:t>
            </a:r>
          </a:p>
          <a:p>
            <a:endParaRPr lang="en-US" dirty="0"/>
          </a:p>
        </p:txBody>
      </p:sp>
      <p:pic>
        <p:nvPicPr>
          <p:cNvPr id="5" name="Picture Placeholder 4" descr="Cash Dividends &#10;&#10;The table has the following two column headings: Dividend per Share and Total Dividends.&#10;&#10;The first line lists the following amounts for Preferred stock, $100 par, 5,000 shares outstanding: Dividend per Share, $2.50; Total Dividends, $12,500.&#10;&#10;The second line lists the following amounts for Common stock, $10 par, 100,000 shares outstanding: Dividend per Share, $0.30; Total Dividends, 30,000. A single rule appears below 30,000.&#10;&#10;The third line lists the following amount for Total Dividends: $42,500. A double rule appears below $42,500.">
            <a:extLst>
              <a:ext uri="{FF2B5EF4-FFF2-40B4-BE49-F238E27FC236}">
                <a16:creationId xmlns:a16="http://schemas.microsoft.com/office/drawing/2014/main" id="{BD1A90C0-EC93-4884-9907-ED7053265567}"/>
              </a:ext>
            </a:extLst>
          </p:cNvPr>
          <p:cNvPicPr>
            <a:picLocks noGrp="1" noChangeAspect="1"/>
          </p:cNvPicPr>
          <p:nvPr>
            <p:ph type="pic" sz="quarter" idx="18"/>
          </p:nvPr>
        </p:nvPicPr>
        <p:blipFill rotWithShape="1">
          <a:blip r:embed="rId2"/>
          <a:srcRect t="-4797" b="-4797"/>
          <a:stretch/>
        </p:blipFill>
        <p:spPr>
          <a:xfrm>
            <a:off x="1226703" y="2857766"/>
            <a:ext cx="9738592" cy="1798205"/>
          </a:xfrm>
          <a:prstGeom prst="rect">
            <a:avLst/>
          </a:prstGeom>
        </p:spPr>
      </p:pic>
    </p:spTree>
    <p:extLst>
      <p:ext uri="{BB962C8B-B14F-4D97-AF65-F5344CB8AC3E}">
        <p14:creationId xmlns:p14="http://schemas.microsoft.com/office/powerpoint/2010/main" val="3006635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C99E-0006-4BD2-9E53-9108163644CC}"/>
              </a:ext>
            </a:extLst>
          </p:cNvPr>
          <p:cNvSpPr>
            <a:spLocks noGrp="1"/>
          </p:cNvSpPr>
          <p:nvPr>
            <p:ph type="title"/>
          </p:nvPr>
        </p:nvSpPr>
        <p:spPr/>
        <p:txBody>
          <a:bodyPr/>
          <a:lstStyle/>
          <a:p>
            <a:r>
              <a:rPr lang="en-US" dirty="0"/>
              <a:t>Cash Dividends </a:t>
            </a:r>
            <a:r>
              <a:rPr lang="en-US" sz="2000" dirty="0"/>
              <a:t>(5 of 6)</a:t>
            </a:r>
            <a:endParaRPr lang="en-US" dirty="0"/>
          </a:p>
        </p:txBody>
      </p:sp>
      <p:sp>
        <p:nvSpPr>
          <p:cNvPr id="4" name="Content Placeholder 3">
            <a:extLst>
              <a:ext uri="{FF2B5EF4-FFF2-40B4-BE49-F238E27FC236}">
                <a16:creationId xmlns:a16="http://schemas.microsoft.com/office/drawing/2014/main" id="{7318E401-7221-45AC-B45D-ABB0C56D57CB}"/>
              </a:ext>
            </a:extLst>
          </p:cNvPr>
          <p:cNvSpPr>
            <a:spLocks noGrp="1"/>
          </p:cNvSpPr>
          <p:nvPr>
            <p:ph type="body" sz="quarter" idx="17"/>
          </p:nvPr>
        </p:nvSpPr>
        <p:spPr>
          <a:xfrm>
            <a:off x="743576" y="1638301"/>
            <a:ext cx="10711543" cy="851682"/>
          </a:xfrm>
        </p:spPr>
        <p:txBody>
          <a:bodyPr/>
          <a:lstStyle/>
          <a:p>
            <a:pPr marL="342900" indent="-342900">
              <a:buClr>
                <a:srgbClr val="004A78"/>
              </a:buClr>
              <a:buFont typeface="Arial" charset="0"/>
              <a:buChar char="•"/>
              <a:defRPr/>
            </a:pPr>
            <a:r>
              <a:rPr lang="en-US" sz="2400" dirty="0">
                <a:solidFill>
                  <a:srgbClr val="004A78"/>
                </a:solidFill>
              </a:rPr>
              <a:t>On October 1, the declaration date, Hiber Corporation records the following entry:</a:t>
            </a:r>
          </a:p>
          <a:p>
            <a:endParaRPr lang="en-US" dirty="0"/>
          </a:p>
        </p:txBody>
      </p:sp>
      <p:pic>
        <p:nvPicPr>
          <p:cNvPr id="5" name="Picture Placeholder 4" descr="Cash Dividends – Date of Declaration Journal Entry&#10;&#10;A journal entry is given in a journal form. October 1 is the date indicated. Cash Dividends is debited with 42,500 shown in the Debit column. Cash Dividends Payable is credited with 42,500 shown in the Credit column. A journal entry explanation is given below the journal entry: Declared cash dividends.">
            <a:extLst>
              <a:ext uri="{FF2B5EF4-FFF2-40B4-BE49-F238E27FC236}">
                <a16:creationId xmlns:a16="http://schemas.microsoft.com/office/drawing/2014/main" id="{FCC9A7BE-4E67-4C51-9085-D0449EFA6278}"/>
              </a:ext>
            </a:extLst>
          </p:cNvPr>
          <p:cNvPicPr>
            <a:picLocks noGrp="1" noChangeAspect="1"/>
          </p:cNvPicPr>
          <p:nvPr>
            <p:ph type="pic" sz="quarter" idx="18"/>
          </p:nvPr>
        </p:nvPicPr>
        <p:blipFill rotWithShape="1">
          <a:blip r:embed="rId2"/>
          <a:srcRect t="97" b="-7907"/>
          <a:stretch/>
        </p:blipFill>
        <p:spPr>
          <a:xfrm>
            <a:off x="1484284" y="2489983"/>
            <a:ext cx="8853265" cy="1521746"/>
          </a:xfrm>
          <a:prstGeom prst="rect">
            <a:avLst/>
          </a:prstGeom>
        </p:spPr>
      </p:pic>
    </p:spTree>
    <p:extLst>
      <p:ext uri="{BB962C8B-B14F-4D97-AF65-F5344CB8AC3E}">
        <p14:creationId xmlns:p14="http://schemas.microsoft.com/office/powerpoint/2010/main" val="2456873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C99E-0006-4BD2-9E53-9108163644CC}"/>
              </a:ext>
            </a:extLst>
          </p:cNvPr>
          <p:cNvSpPr>
            <a:spLocks noGrp="1"/>
          </p:cNvSpPr>
          <p:nvPr>
            <p:ph type="title"/>
          </p:nvPr>
        </p:nvSpPr>
        <p:spPr/>
        <p:txBody>
          <a:bodyPr/>
          <a:lstStyle/>
          <a:p>
            <a:r>
              <a:rPr lang="en-US" dirty="0"/>
              <a:t>Cash Dividends </a:t>
            </a:r>
            <a:r>
              <a:rPr lang="en-US" sz="2000" dirty="0"/>
              <a:t>(6 of 6)</a:t>
            </a:r>
            <a:endParaRPr lang="en-US" dirty="0"/>
          </a:p>
        </p:txBody>
      </p:sp>
      <p:sp>
        <p:nvSpPr>
          <p:cNvPr id="6" name="Content Placeholder 5">
            <a:extLst>
              <a:ext uri="{FF2B5EF4-FFF2-40B4-BE49-F238E27FC236}">
                <a16:creationId xmlns:a16="http://schemas.microsoft.com/office/drawing/2014/main" id="{F932603F-0571-4334-ACE1-B108D08698E9}"/>
              </a:ext>
            </a:extLst>
          </p:cNvPr>
          <p:cNvSpPr>
            <a:spLocks noGrp="1"/>
          </p:cNvSpPr>
          <p:nvPr>
            <p:ph type="body" sz="quarter" idx="17"/>
          </p:nvPr>
        </p:nvSpPr>
        <p:spPr>
          <a:xfrm>
            <a:off x="743576" y="1638300"/>
            <a:ext cx="10711543" cy="1604303"/>
          </a:xfrm>
        </p:spPr>
        <p:txBody>
          <a:bodyPr>
            <a:normAutofit/>
          </a:bodyPr>
          <a:lstStyle/>
          <a:p>
            <a:pPr marL="342900" indent="-342900">
              <a:buClr>
                <a:srgbClr val="004A78"/>
              </a:buClr>
              <a:buFont typeface="Arial" charset="0"/>
              <a:buChar char="•"/>
              <a:defRPr/>
            </a:pPr>
            <a:r>
              <a:rPr lang="en-US" sz="2400" dirty="0">
                <a:solidFill>
                  <a:srgbClr val="004A78"/>
                </a:solidFill>
              </a:rPr>
              <a:t>On November 10, the date of record, no entry is necessary as this date merely determines which stockholders will receive the dividends.</a:t>
            </a:r>
          </a:p>
          <a:p>
            <a:pPr marL="342900" indent="-342900">
              <a:buClr>
                <a:srgbClr val="004A78"/>
              </a:buClr>
              <a:buFont typeface="Arial" charset="0"/>
              <a:buChar char="•"/>
              <a:defRPr/>
            </a:pPr>
            <a:r>
              <a:rPr lang="en-US" sz="2400" dirty="0">
                <a:solidFill>
                  <a:srgbClr val="004A78"/>
                </a:solidFill>
              </a:rPr>
              <a:t>On December 2, the date of payment, Hiber Corporation records the payment of the dividends as follows:</a:t>
            </a:r>
          </a:p>
          <a:p>
            <a:endParaRPr lang="en-US" dirty="0"/>
          </a:p>
        </p:txBody>
      </p:sp>
      <p:pic>
        <p:nvPicPr>
          <p:cNvPr id="4" name="Picture Placeholder 3" descr="Cash Dividends – Date of Payment Journal Entry&#10;&#10;A journal entry is given in a journal form. December 2 is the date indicated. Cash Dividends Payable is debited—with 42,500 shown in the Debit column. Cash is credited—with 42,500 shown in the Credit column. A journal entry explanation is given below the journal entry: Paid cash dividends.">
            <a:extLst>
              <a:ext uri="{FF2B5EF4-FFF2-40B4-BE49-F238E27FC236}">
                <a16:creationId xmlns:a16="http://schemas.microsoft.com/office/drawing/2014/main" id="{F40127E2-B3A9-47B0-A4C1-2F2ADCA8439E}"/>
              </a:ext>
            </a:extLst>
          </p:cNvPr>
          <p:cNvPicPr>
            <a:picLocks noGrp="1" noChangeAspect="1"/>
          </p:cNvPicPr>
          <p:nvPr>
            <p:ph type="pic" sz="quarter" idx="18"/>
          </p:nvPr>
        </p:nvPicPr>
        <p:blipFill rotWithShape="1">
          <a:blip r:embed="rId2"/>
          <a:srcRect t="-1600" b="1326"/>
          <a:stretch/>
        </p:blipFill>
        <p:spPr>
          <a:xfrm>
            <a:off x="1470837" y="3429000"/>
            <a:ext cx="8853265" cy="1433612"/>
          </a:xfrm>
          <a:prstGeom prst="rect">
            <a:avLst/>
          </a:prstGeom>
        </p:spPr>
      </p:pic>
    </p:spTree>
    <p:extLst>
      <p:ext uri="{BB962C8B-B14F-4D97-AF65-F5344CB8AC3E}">
        <p14:creationId xmlns:p14="http://schemas.microsoft.com/office/powerpoint/2010/main" val="712869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3FB1-9BF4-4EF9-95D4-CF3854888AED}"/>
              </a:ext>
            </a:extLst>
          </p:cNvPr>
          <p:cNvSpPr>
            <a:spLocks noGrp="1"/>
          </p:cNvSpPr>
          <p:nvPr>
            <p:ph type="title"/>
          </p:nvPr>
        </p:nvSpPr>
        <p:spPr/>
        <p:txBody>
          <a:bodyPr/>
          <a:lstStyle/>
          <a:p>
            <a:r>
              <a:rPr lang="en-US" dirty="0"/>
              <a:t>Example Exercise: Entries for Cash Dividends</a:t>
            </a:r>
          </a:p>
        </p:txBody>
      </p:sp>
      <p:sp>
        <p:nvSpPr>
          <p:cNvPr id="4" name="Text Placeholder 3">
            <a:extLst>
              <a:ext uri="{FF2B5EF4-FFF2-40B4-BE49-F238E27FC236}">
                <a16:creationId xmlns:a16="http://schemas.microsoft.com/office/drawing/2014/main" id="{EDDC08C2-097D-493F-8A53-5568C0FD9DA1}"/>
              </a:ext>
            </a:extLst>
          </p:cNvPr>
          <p:cNvSpPr>
            <a:spLocks noGrp="1"/>
          </p:cNvSpPr>
          <p:nvPr>
            <p:ph type="body" sz="quarter" idx="17"/>
          </p:nvPr>
        </p:nvSpPr>
        <p:spPr>
          <a:xfrm>
            <a:off x="743576" y="1638301"/>
            <a:ext cx="10711543" cy="1372186"/>
          </a:xfrm>
        </p:spPr>
        <p:txBody>
          <a:bodyPr/>
          <a:lstStyle/>
          <a:p>
            <a:pPr marL="342900" indent="-342900">
              <a:buClr>
                <a:srgbClr val="004A78"/>
              </a:buClr>
              <a:buFont typeface="Arial" charset="0"/>
              <a:buChar char="•"/>
              <a:defRPr/>
            </a:pPr>
            <a:r>
              <a:rPr lang="en-US" sz="2400" dirty="0">
                <a:solidFill>
                  <a:srgbClr val="004A78"/>
                </a:solidFill>
              </a:rPr>
              <a:t>The important dates in connection with a cash dividend of $75,000 on a corporation’s common stock are February 26, March 30, and April 2. Journalize the entries required on each date.</a:t>
            </a:r>
          </a:p>
          <a:p>
            <a:endParaRPr lang="en-US" dirty="0"/>
          </a:p>
        </p:txBody>
      </p:sp>
      <p:pic>
        <p:nvPicPr>
          <p:cNvPr id="5" name="Picture Placeholder 4" descr="Example Exercise Solution – Entries for Cash Dividends&#10;&#10;Three journal entries are given.&#10;&#10;In the first entry, February 26 is the date indicated. Cash Dividends is debited—with 75,000 shown in the Debit column. Cash Dividends Payable is credited—with 75,000 shown in the Credit column. &#10;&#10;In the second entry, March 30 is the date indicated. The words No entry required are stated.&#10;&#10;In the third entry, April 2 is the date indicated. Cash Dividends Payable is debited—with 75,000 shown in the Debit column. Cash is credited—with 75,000 shown in the Credit column. ">
            <a:extLst>
              <a:ext uri="{FF2B5EF4-FFF2-40B4-BE49-F238E27FC236}">
                <a16:creationId xmlns:a16="http://schemas.microsoft.com/office/drawing/2014/main" id="{DA8405FA-3CC2-4043-B1A6-B5CF80F3E8BC}"/>
              </a:ext>
            </a:extLst>
          </p:cNvPr>
          <p:cNvPicPr>
            <a:picLocks noGrp="1" noChangeAspect="1"/>
          </p:cNvPicPr>
          <p:nvPr>
            <p:ph type="pic" sz="quarter" idx="18"/>
          </p:nvPr>
        </p:nvPicPr>
        <p:blipFill rotWithShape="1">
          <a:blip r:embed="rId2"/>
          <a:srcRect t="-2375" b="-2375"/>
          <a:stretch/>
        </p:blipFill>
        <p:spPr>
          <a:xfrm>
            <a:off x="1103328" y="3197469"/>
            <a:ext cx="9991695" cy="1844941"/>
          </a:xfrm>
          <a:prstGeom prst="rect">
            <a:avLst/>
          </a:prstGeom>
        </p:spPr>
      </p:pic>
    </p:spTree>
    <p:extLst>
      <p:ext uri="{BB962C8B-B14F-4D97-AF65-F5344CB8AC3E}">
        <p14:creationId xmlns:p14="http://schemas.microsoft.com/office/powerpoint/2010/main" val="81307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7440-4575-482F-9CDC-EC18B14291C7}"/>
              </a:ext>
            </a:extLst>
          </p:cNvPr>
          <p:cNvSpPr>
            <a:spLocks noGrp="1"/>
          </p:cNvSpPr>
          <p:nvPr>
            <p:ph type="title"/>
          </p:nvPr>
        </p:nvSpPr>
        <p:spPr/>
        <p:txBody>
          <a:bodyPr/>
          <a:lstStyle/>
          <a:p>
            <a:r>
              <a:rPr lang="en-US" dirty="0"/>
              <a:t>Characteristics of a Corporation </a:t>
            </a:r>
            <a:r>
              <a:rPr lang="en-US" sz="2000" dirty="0"/>
              <a:t>(2 of 4)</a:t>
            </a:r>
            <a:endParaRPr lang="en-US" dirty="0"/>
          </a:p>
        </p:txBody>
      </p:sp>
      <p:sp>
        <p:nvSpPr>
          <p:cNvPr id="3" name="Text Placeholder 2">
            <a:extLst>
              <a:ext uri="{FF2B5EF4-FFF2-40B4-BE49-F238E27FC236}">
                <a16:creationId xmlns:a16="http://schemas.microsoft.com/office/drawing/2014/main" id="{74E6CBB9-5ADD-40F0-857F-40C553896388}"/>
              </a:ext>
            </a:extLst>
          </p:cNvPr>
          <p:cNvSpPr>
            <a:spLocks noGrp="1"/>
          </p:cNvSpPr>
          <p:nvPr>
            <p:ph type="body" sz="quarter" idx="17"/>
          </p:nvPr>
        </p:nvSpPr>
        <p:spPr>
          <a:xfrm>
            <a:off x="743576" y="1638300"/>
            <a:ext cx="10711543" cy="2821158"/>
          </a:xfrm>
        </p:spPr>
        <p:txBody>
          <a:bodyPr/>
          <a:lstStyle/>
          <a:p>
            <a:r>
              <a:rPr lang="en-US" dirty="0"/>
              <a:t>The </a:t>
            </a:r>
            <a:r>
              <a:rPr lang="en-US" b="1" dirty="0"/>
              <a:t>stockholders</a:t>
            </a:r>
            <a:r>
              <a:rPr lang="en-US" dirty="0"/>
              <a:t> or shareholders who own the stock own the corporation. They can buy and sell stock without affecting the corporation’s operations or continued existence.</a:t>
            </a:r>
          </a:p>
          <a:p>
            <a:r>
              <a:rPr lang="en-US" dirty="0"/>
              <a:t>Corporations whose shares of stock are traded in public markets are called public corporations.</a:t>
            </a:r>
          </a:p>
          <a:p>
            <a:r>
              <a:rPr lang="en-US" dirty="0"/>
              <a:t>Corporations whose shares are not traded publicly are usually owned by a small group of investors and are called nonpublic or private corporations. </a:t>
            </a:r>
          </a:p>
          <a:p>
            <a:endParaRPr lang="en-US" dirty="0"/>
          </a:p>
        </p:txBody>
      </p:sp>
    </p:spTree>
    <p:extLst>
      <p:ext uri="{BB962C8B-B14F-4D97-AF65-F5344CB8AC3E}">
        <p14:creationId xmlns:p14="http://schemas.microsoft.com/office/powerpoint/2010/main" val="2221226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8EC6-1E81-472F-8319-793D6B957BBF}"/>
              </a:ext>
            </a:extLst>
          </p:cNvPr>
          <p:cNvSpPr>
            <a:spLocks noGrp="1"/>
          </p:cNvSpPr>
          <p:nvPr>
            <p:ph type="title"/>
          </p:nvPr>
        </p:nvSpPr>
        <p:spPr/>
        <p:txBody>
          <a:bodyPr/>
          <a:lstStyle/>
          <a:p>
            <a:r>
              <a:rPr lang="en-US" dirty="0"/>
              <a:t>Stock Dividends </a:t>
            </a:r>
            <a:r>
              <a:rPr lang="en-US" sz="2000" dirty="0"/>
              <a:t>(1 of 7)</a:t>
            </a:r>
          </a:p>
        </p:txBody>
      </p:sp>
      <p:sp>
        <p:nvSpPr>
          <p:cNvPr id="3" name="Text Placeholder 2">
            <a:extLst>
              <a:ext uri="{FF2B5EF4-FFF2-40B4-BE49-F238E27FC236}">
                <a16:creationId xmlns:a16="http://schemas.microsoft.com/office/drawing/2014/main" id="{0D8D2910-6DEF-4D17-A1E1-5047E7B6D27A}"/>
              </a:ext>
            </a:extLst>
          </p:cNvPr>
          <p:cNvSpPr>
            <a:spLocks noGrp="1"/>
          </p:cNvSpPr>
          <p:nvPr>
            <p:ph type="body" sz="quarter" idx="17"/>
          </p:nvPr>
        </p:nvSpPr>
        <p:spPr>
          <a:xfrm>
            <a:off x="743576" y="1638300"/>
            <a:ext cx="10711543" cy="3060309"/>
          </a:xfrm>
        </p:spPr>
        <p:txBody>
          <a:bodyPr/>
          <a:lstStyle/>
          <a:p>
            <a:r>
              <a:rPr lang="en-US" dirty="0"/>
              <a:t>A </a:t>
            </a:r>
            <a:r>
              <a:rPr lang="en-US" b="1" dirty="0"/>
              <a:t>stock dividend </a:t>
            </a:r>
            <a:r>
              <a:rPr lang="en-US" dirty="0"/>
              <a:t>is a distribution of shares of stock to stockholders. </a:t>
            </a:r>
          </a:p>
          <a:p>
            <a:r>
              <a:rPr lang="en-US" dirty="0"/>
              <a:t>Stock dividends normally are declared only on common stock and issued to common stockholders.</a:t>
            </a:r>
          </a:p>
          <a:p>
            <a:r>
              <a:rPr lang="en-US" dirty="0"/>
              <a:t>A stock dividend affects only stockholders’ equity. </a:t>
            </a:r>
          </a:p>
          <a:p>
            <a:pPr lvl="1"/>
            <a:r>
              <a:rPr lang="en-US" dirty="0"/>
              <a:t>Specifically, the amount of the stock dividend is transferred from Retained Earnings to Paid-In Capital.</a:t>
            </a:r>
          </a:p>
          <a:p>
            <a:pPr lvl="2"/>
            <a:r>
              <a:rPr lang="en-US" dirty="0"/>
              <a:t>The amount transferred is normally the fair value (market price) of the shares issued in the stock dividend.</a:t>
            </a:r>
          </a:p>
          <a:p>
            <a:endParaRPr lang="en-US" dirty="0"/>
          </a:p>
        </p:txBody>
      </p:sp>
    </p:spTree>
    <p:extLst>
      <p:ext uri="{BB962C8B-B14F-4D97-AF65-F5344CB8AC3E}">
        <p14:creationId xmlns:p14="http://schemas.microsoft.com/office/powerpoint/2010/main" val="2177573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CFB3-9F6B-4913-A001-F7996B90DC06}"/>
              </a:ext>
            </a:extLst>
          </p:cNvPr>
          <p:cNvSpPr>
            <a:spLocks noGrp="1"/>
          </p:cNvSpPr>
          <p:nvPr>
            <p:ph type="title"/>
          </p:nvPr>
        </p:nvSpPr>
        <p:spPr/>
        <p:txBody>
          <a:bodyPr/>
          <a:lstStyle/>
          <a:p>
            <a:r>
              <a:rPr lang="en-US" dirty="0"/>
              <a:t>Stock Dividends </a:t>
            </a:r>
            <a:r>
              <a:rPr lang="en-US" sz="2000" dirty="0"/>
              <a:t>(2 of 7)</a:t>
            </a:r>
            <a:endParaRPr lang="en-US" dirty="0"/>
          </a:p>
        </p:txBody>
      </p:sp>
      <p:sp>
        <p:nvSpPr>
          <p:cNvPr id="4" name="Text Placeholder 3">
            <a:extLst>
              <a:ext uri="{FF2B5EF4-FFF2-40B4-BE49-F238E27FC236}">
                <a16:creationId xmlns:a16="http://schemas.microsoft.com/office/drawing/2014/main" id="{206BEE09-EA0B-4F85-971E-766D3A40F6C9}"/>
              </a:ext>
            </a:extLst>
          </p:cNvPr>
          <p:cNvSpPr>
            <a:spLocks noGrp="1"/>
          </p:cNvSpPr>
          <p:nvPr>
            <p:ph type="body" sz="quarter" idx="17"/>
          </p:nvPr>
        </p:nvSpPr>
        <p:spPr>
          <a:xfrm>
            <a:off x="743576" y="1638301"/>
            <a:ext cx="10711543" cy="672105"/>
          </a:xfrm>
        </p:spPr>
        <p:txBody>
          <a:bodyPr/>
          <a:lstStyle/>
          <a:p>
            <a:pPr marL="342900" indent="-342900">
              <a:buClr>
                <a:srgbClr val="004A78"/>
              </a:buClr>
              <a:buFont typeface="Arial" charset="0"/>
              <a:buChar char="•"/>
              <a:defRPr/>
            </a:pPr>
            <a:r>
              <a:rPr lang="en-US" sz="2400" dirty="0">
                <a:solidFill>
                  <a:srgbClr val="004A78"/>
                </a:solidFill>
              </a:rPr>
              <a:t>Assume that the stockholders’ equity accounts of Hendrix Corporation as of December 15 are as follows:</a:t>
            </a:r>
          </a:p>
          <a:p>
            <a:endParaRPr lang="en-US" dirty="0"/>
          </a:p>
        </p:txBody>
      </p:sp>
      <p:pic>
        <p:nvPicPr>
          <p:cNvPr id="5" name="Picture Placeholder 4" descr="Stock Dividends &#10;&#10;A table showing the balances of select stockholders’ equity accounts of Hendrix Corporation as of December 15 are shown. The table shows the following: Common Stock, $20 par (2,000,000 shares issued), $40,000,000; Paid-In Capital in Excess of Par—Common Stock, 9,000,000; Retained Earnings, 26,600,000.">
            <a:extLst>
              <a:ext uri="{FF2B5EF4-FFF2-40B4-BE49-F238E27FC236}">
                <a16:creationId xmlns:a16="http://schemas.microsoft.com/office/drawing/2014/main" id="{964FA90D-9BC9-47EB-A9F2-4949EDC68605}"/>
              </a:ext>
            </a:extLst>
          </p:cNvPr>
          <p:cNvPicPr>
            <a:picLocks noGrp="1" noChangeAspect="1"/>
          </p:cNvPicPr>
          <p:nvPr>
            <p:ph type="pic" sz="quarter" idx="18"/>
          </p:nvPr>
        </p:nvPicPr>
        <p:blipFill rotWithShape="1">
          <a:blip r:embed="rId2"/>
          <a:srcRect t="1874" b="7820"/>
          <a:stretch/>
        </p:blipFill>
        <p:spPr>
          <a:xfrm>
            <a:off x="1570943" y="2500879"/>
            <a:ext cx="8853265" cy="1176601"/>
          </a:xfrm>
          <a:prstGeom prst="rect">
            <a:avLst/>
          </a:prstGeom>
        </p:spPr>
      </p:pic>
    </p:spTree>
    <p:extLst>
      <p:ext uri="{BB962C8B-B14F-4D97-AF65-F5344CB8AC3E}">
        <p14:creationId xmlns:p14="http://schemas.microsoft.com/office/powerpoint/2010/main" val="112763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8010-81C8-4597-BF4F-C2436E660453}"/>
              </a:ext>
            </a:extLst>
          </p:cNvPr>
          <p:cNvSpPr>
            <a:spLocks noGrp="1"/>
          </p:cNvSpPr>
          <p:nvPr>
            <p:ph type="title"/>
          </p:nvPr>
        </p:nvSpPr>
        <p:spPr/>
        <p:txBody>
          <a:bodyPr/>
          <a:lstStyle/>
          <a:p>
            <a:r>
              <a:rPr lang="en-US" dirty="0"/>
              <a:t>Stock Dividends </a:t>
            </a:r>
            <a:r>
              <a:rPr lang="en-US" sz="2000" dirty="0"/>
              <a:t>(3 of 7)</a:t>
            </a:r>
            <a:endParaRPr lang="en-US" dirty="0"/>
          </a:p>
        </p:txBody>
      </p:sp>
      <p:sp>
        <p:nvSpPr>
          <p:cNvPr id="4" name="Text Placeholder 3">
            <a:extLst>
              <a:ext uri="{FF2B5EF4-FFF2-40B4-BE49-F238E27FC236}">
                <a16:creationId xmlns:a16="http://schemas.microsoft.com/office/drawing/2014/main" id="{2AA21364-53ED-4355-AD19-A0BF506D5990}"/>
              </a:ext>
            </a:extLst>
          </p:cNvPr>
          <p:cNvSpPr>
            <a:spLocks noGrp="1"/>
          </p:cNvSpPr>
          <p:nvPr>
            <p:ph type="body" sz="quarter" idx="17"/>
          </p:nvPr>
        </p:nvSpPr>
        <p:spPr>
          <a:xfrm>
            <a:off x="743576" y="1638300"/>
            <a:ext cx="10711543" cy="2035065"/>
          </a:xfrm>
        </p:spPr>
        <p:txBody>
          <a:bodyPr/>
          <a:lstStyle/>
          <a:p>
            <a:pPr>
              <a:defRPr/>
            </a:pPr>
            <a:r>
              <a:rPr lang="en-US" dirty="0"/>
              <a:t>On December 15, Hendrix Corporation declares a stock dividend of 5% or 100,000 shares (2,000,000 shares × 5%) to be issued on January 10 to stockholders of record on December 31. The market price of the stock on December 15 (the date of declaration) is $31 per share. </a:t>
            </a:r>
          </a:p>
          <a:p>
            <a:pPr lvl="1">
              <a:defRPr/>
            </a:pPr>
            <a:r>
              <a:rPr lang="en-US" dirty="0">
                <a:solidFill>
                  <a:srgbClr val="004A78"/>
                </a:solidFill>
              </a:rPr>
              <a:t>The entry to record the stock dividend is as follows:</a:t>
            </a:r>
          </a:p>
          <a:p>
            <a:endParaRPr lang="en-US" dirty="0"/>
          </a:p>
        </p:txBody>
      </p:sp>
      <p:pic>
        <p:nvPicPr>
          <p:cNvPr id="5" name="Picture Placeholder 4" descr="Stock Dividends &#10;&#10;A journal entry is given in a journal form. December 15 is the date indicated. Stock Dividends is debited with 3,100,000 shown in the Debit column. Next to the Stock Dividends account name is the following calculation: (100,000 shares times $31). Stock Dividends Distributable is credited with 2,000,000 shown in the Credit column. Next to the Stock Dividends Distributable account name is the following calculation: (100,000 shares times $20). Paid-In Capital in Excess of Par—Common Stock is credited with 1,100,000 shown in the Credit column. A journal entry explanation is given below the journal entry: Declared 5% (100,000 shares) stock dividend on $20 par common stock with a market price of $31 per share.">
            <a:extLst>
              <a:ext uri="{FF2B5EF4-FFF2-40B4-BE49-F238E27FC236}">
                <a16:creationId xmlns:a16="http://schemas.microsoft.com/office/drawing/2014/main" id="{A43DBED6-8F11-4650-8D8B-39991B59F877}"/>
              </a:ext>
            </a:extLst>
          </p:cNvPr>
          <p:cNvPicPr>
            <a:picLocks noGrp="1" noChangeAspect="1"/>
          </p:cNvPicPr>
          <p:nvPr>
            <p:ph type="pic" sz="quarter" idx="18"/>
          </p:nvPr>
        </p:nvPicPr>
        <p:blipFill rotWithShape="1">
          <a:blip r:embed="rId2"/>
          <a:srcRect t="-163" b="-1716"/>
          <a:stretch/>
        </p:blipFill>
        <p:spPr>
          <a:xfrm>
            <a:off x="1463031" y="3429000"/>
            <a:ext cx="9265937" cy="2386419"/>
          </a:xfrm>
          <a:prstGeom prst="rect">
            <a:avLst/>
          </a:prstGeom>
        </p:spPr>
      </p:pic>
    </p:spTree>
    <p:extLst>
      <p:ext uri="{BB962C8B-B14F-4D97-AF65-F5344CB8AC3E}">
        <p14:creationId xmlns:p14="http://schemas.microsoft.com/office/powerpoint/2010/main" val="3280504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6F4943-CFDA-4680-BE4E-A7B20E9E0D12}"/>
              </a:ext>
            </a:extLst>
          </p:cNvPr>
          <p:cNvSpPr>
            <a:spLocks noGrp="1"/>
          </p:cNvSpPr>
          <p:nvPr>
            <p:ph type="title"/>
          </p:nvPr>
        </p:nvSpPr>
        <p:spPr/>
        <p:txBody>
          <a:bodyPr/>
          <a:lstStyle/>
          <a:p>
            <a:r>
              <a:rPr lang="en-US" dirty="0"/>
              <a:t>Stock Dividends </a:t>
            </a:r>
            <a:r>
              <a:rPr lang="en-US" sz="2000" dirty="0"/>
              <a:t>(4 of 7)</a:t>
            </a:r>
            <a:endParaRPr lang="en-US" dirty="0"/>
          </a:p>
        </p:txBody>
      </p:sp>
      <p:sp>
        <p:nvSpPr>
          <p:cNvPr id="3" name="Text Placeholder 2">
            <a:extLst>
              <a:ext uri="{FF2B5EF4-FFF2-40B4-BE49-F238E27FC236}">
                <a16:creationId xmlns:a16="http://schemas.microsoft.com/office/drawing/2014/main" id="{C7BB2485-3BC0-43C2-8A76-41E8DD51403C}"/>
              </a:ext>
            </a:extLst>
          </p:cNvPr>
          <p:cNvSpPr>
            <a:spLocks noGrp="1"/>
          </p:cNvSpPr>
          <p:nvPr>
            <p:ph type="body" sz="quarter" idx="17"/>
          </p:nvPr>
        </p:nvSpPr>
        <p:spPr/>
        <p:txBody>
          <a:bodyPr/>
          <a:lstStyle/>
          <a:p>
            <a:pPr>
              <a:defRPr/>
            </a:pPr>
            <a:r>
              <a:rPr lang="en-US" dirty="0"/>
              <a:t>After the entry is recorded, Stock Dividends will have a debit balance of $3,100,000</a:t>
            </a:r>
          </a:p>
          <a:p>
            <a:pPr lvl="1">
              <a:defRPr/>
            </a:pPr>
            <a:r>
              <a:rPr lang="en-US" dirty="0"/>
              <a:t>The stock dividends account is closed to Retained Earnings at the end of the accounting period.</a:t>
            </a:r>
          </a:p>
          <a:p>
            <a:pPr lvl="2">
              <a:defRPr/>
            </a:pPr>
            <a:r>
              <a:rPr lang="en-US" dirty="0"/>
              <a:t>This closing entry debits Retained Earnings and credits Stock Dividends.</a:t>
            </a:r>
          </a:p>
          <a:p>
            <a:pPr>
              <a:defRPr/>
            </a:pPr>
            <a:r>
              <a:rPr lang="en-US" dirty="0"/>
              <a:t>The stock dividends distributable and paid-in capital in excess of par—common stock accounts are reported in the Paid-In Capital section of the balance sheet.</a:t>
            </a:r>
          </a:p>
          <a:p>
            <a:pPr marL="800100" lvl="2" indent="-342900">
              <a:spcBef>
                <a:spcPts val="1000"/>
              </a:spcBef>
              <a:buClr>
                <a:srgbClr val="FF6300"/>
              </a:buClr>
              <a:defRPr/>
            </a:pPr>
            <a:r>
              <a:rPr lang="en-US" dirty="0"/>
              <a:t>The effect of the preceding stock dividend is to transfer $3,100,000 of retained earnings to paid-in capital.</a:t>
            </a:r>
          </a:p>
          <a:p>
            <a:endParaRPr lang="en-US" dirty="0"/>
          </a:p>
          <a:p>
            <a:endParaRPr lang="en-US" dirty="0"/>
          </a:p>
        </p:txBody>
      </p:sp>
    </p:spTree>
    <p:extLst>
      <p:ext uri="{BB962C8B-B14F-4D97-AF65-F5344CB8AC3E}">
        <p14:creationId xmlns:p14="http://schemas.microsoft.com/office/powerpoint/2010/main" val="4214693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2AF7-CFA3-4E00-9C6D-8B38D8D2C454}"/>
              </a:ext>
            </a:extLst>
          </p:cNvPr>
          <p:cNvSpPr>
            <a:spLocks noGrp="1"/>
          </p:cNvSpPr>
          <p:nvPr>
            <p:ph type="title"/>
          </p:nvPr>
        </p:nvSpPr>
        <p:spPr/>
        <p:txBody>
          <a:bodyPr/>
          <a:lstStyle/>
          <a:p>
            <a:r>
              <a:rPr lang="en-US" dirty="0"/>
              <a:t>Stock Dividends </a:t>
            </a:r>
            <a:r>
              <a:rPr lang="en-US" sz="2000" dirty="0"/>
              <a:t>(5 of 7)</a:t>
            </a:r>
            <a:endParaRPr lang="en-US" dirty="0"/>
          </a:p>
        </p:txBody>
      </p:sp>
      <p:sp>
        <p:nvSpPr>
          <p:cNvPr id="4" name="Text Placeholder 3">
            <a:extLst>
              <a:ext uri="{FF2B5EF4-FFF2-40B4-BE49-F238E27FC236}">
                <a16:creationId xmlns:a16="http://schemas.microsoft.com/office/drawing/2014/main" id="{944B2ED3-82A0-4FC1-AEA6-C58FC1B998A8}"/>
              </a:ext>
            </a:extLst>
          </p:cNvPr>
          <p:cNvSpPr>
            <a:spLocks noGrp="1"/>
          </p:cNvSpPr>
          <p:nvPr>
            <p:ph type="body" sz="quarter" idx="17"/>
          </p:nvPr>
        </p:nvSpPr>
        <p:spPr>
          <a:xfrm>
            <a:off x="743576" y="1638300"/>
            <a:ext cx="10711543" cy="1076765"/>
          </a:xfrm>
        </p:spPr>
        <p:txBody>
          <a:bodyPr/>
          <a:lstStyle/>
          <a:p>
            <a:pPr marL="342900" indent="-342900">
              <a:buClr>
                <a:srgbClr val="004A78"/>
              </a:buClr>
              <a:buFont typeface="Arial" charset="0"/>
              <a:buChar char="•"/>
              <a:defRPr/>
            </a:pPr>
            <a:r>
              <a:rPr lang="en-US" sz="2400" dirty="0">
                <a:solidFill>
                  <a:srgbClr val="004A78"/>
                </a:solidFill>
              </a:rPr>
              <a:t>On January 10, the stock dividend is distributed to stockholders by issuing 100,000 shares of common stock. The issuance of the stock is recorded by the following entry:</a:t>
            </a:r>
          </a:p>
          <a:p>
            <a:endParaRPr lang="en-US" dirty="0"/>
          </a:p>
        </p:txBody>
      </p:sp>
      <p:pic>
        <p:nvPicPr>
          <p:cNvPr id="5" name="Picture Placeholder 4" descr="Stock Dividends &#10;&#10;A journal entry is given in a journal form. January 10 is the date indicated. Stock Dividends Distributable is debited with 2,000,000 shown in the Debit column. Common Stock is credited with 2,000,000 shown in the Credit column. A journal entry explanation is given below the journal entry: Issued stock as stock dividend.">
            <a:extLst>
              <a:ext uri="{FF2B5EF4-FFF2-40B4-BE49-F238E27FC236}">
                <a16:creationId xmlns:a16="http://schemas.microsoft.com/office/drawing/2014/main" id="{739717AF-711A-481F-8E1E-24A78B3E933A}"/>
              </a:ext>
            </a:extLst>
          </p:cNvPr>
          <p:cNvPicPr>
            <a:picLocks noGrp="1" noChangeAspect="1"/>
          </p:cNvPicPr>
          <p:nvPr>
            <p:ph type="pic" sz="quarter" idx="18"/>
          </p:nvPr>
        </p:nvPicPr>
        <p:blipFill rotWithShape="1">
          <a:blip r:embed="rId2"/>
          <a:srcRect t="-7000" b="-7000"/>
          <a:stretch/>
        </p:blipFill>
        <p:spPr>
          <a:xfrm>
            <a:off x="1467585" y="2787401"/>
            <a:ext cx="8853265" cy="1634732"/>
          </a:xfrm>
          <a:prstGeom prst="rect">
            <a:avLst/>
          </a:prstGeom>
        </p:spPr>
      </p:pic>
    </p:spTree>
    <p:extLst>
      <p:ext uri="{BB962C8B-B14F-4D97-AF65-F5344CB8AC3E}">
        <p14:creationId xmlns:p14="http://schemas.microsoft.com/office/powerpoint/2010/main" val="3421818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9546-82B2-4BB7-AFB4-B7953532A5F3}"/>
              </a:ext>
            </a:extLst>
          </p:cNvPr>
          <p:cNvSpPr>
            <a:spLocks noGrp="1"/>
          </p:cNvSpPr>
          <p:nvPr>
            <p:ph type="title"/>
          </p:nvPr>
        </p:nvSpPr>
        <p:spPr/>
        <p:txBody>
          <a:bodyPr/>
          <a:lstStyle/>
          <a:p>
            <a:r>
              <a:rPr lang="en-US" dirty="0"/>
              <a:t>Stock Dividends </a:t>
            </a:r>
            <a:r>
              <a:rPr lang="en-US" sz="2000" dirty="0"/>
              <a:t>(6 of 7)</a:t>
            </a:r>
            <a:endParaRPr lang="en-US" dirty="0"/>
          </a:p>
        </p:txBody>
      </p:sp>
      <p:sp>
        <p:nvSpPr>
          <p:cNvPr id="3" name="Text Placeholder 2">
            <a:extLst>
              <a:ext uri="{FF2B5EF4-FFF2-40B4-BE49-F238E27FC236}">
                <a16:creationId xmlns:a16="http://schemas.microsoft.com/office/drawing/2014/main" id="{0B1C5452-7B25-40F0-B4C0-53F1C9630ABC}"/>
              </a:ext>
            </a:extLst>
          </p:cNvPr>
          <p:cNvSpPr>
            <a:spLocks noGrp="1"/>
          </p:cNvSpPr>
          <p:nvPr>
            <p:ph type="body" sz="quarter" idx="17"/>
          </p:nvPr>
        </p:nvSpPr>
        <p:spPr>
          <a:xfrm>
            <a:off x="743576" y="1638300"/>
            <a:ext cx="10711543" cy="1667608"/>
          </a:xfrm>
        </p:spPr>
        <p:txBody>
          <a:bodyPr/>
          <a:lstStyle/>
          <a:p>
            <a:r>
              <a:rPr lang="en-US" dirty="0"/>
              <a:t>A stock dividend does not change the assets, liabilities, or total stockholders’ equity of a corporation. </a:t>
            </a:r>
          </a:p>
          <a:p>
            <a:r>
              <a:rPr lang="en-US" dirty="0"/>
              <a:t>Likewise, it does not change an individual stockholder’s proportionate interest (equity) in the corporation.</a:t>
            </a:r>
          </a:p>
          <a:p>
            <a:endParaRPr lang="en-US" dirty="0"/>
          </a:p>
        </p:txBody>
      </p:sp>
    </p:spTree>
    <p:extLst>
      <p:ext uri="{BB962C8B-B14F-4D97-AF65-F5344CB8AC3E}">
        <p14:creationId xmlns:p14="http://schemas.microsoft.com/office/powerpoint/2010/main" val="100100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78EF-24E1-4AEE-BC7D-72240C9977FD}"/>
              </a:ext>
            </a:extLst>
          </p:cNvPr>
          <p:cNvSpPr>
            <a:spLocks noGrp="1"/>
          </p:cNvSpPr>
          <p:nvPr>
            <p:ph type="title"/>
          </p:nvPr>
        </p:nvSpPr>
        <p:spPr/>
        <p:txBody>
          <a:bodyPr/>
          <a:lstStyle/>
          <a:p>
            <a:r>
              <a:rPr lang="en-US" dirty="0"/>
              <a:t>Stock Dividends </a:t>
            </a:r>
            <a:r>
              <a:rPr lang="en-US" sz="2000" dirty="0"/>
              <a:t>(7 of 7)</a:t>
            </a:r>
            <a:endParaRPr lang="en-US" dirty="0"/>
          </a:p>
        </p:txBody>
      </p:sp>
      <p:sp>
        <p:nvSpPr>
          <p:cNvPr id="4" name="Text Placeholder 3">
            <a:extLst>
              <a:ext uri="{FF2B5EF4-FFF2-40B4-BE49-F238E27FC236}">
                <a16:creationId xmlns:a16="http://schemas.microsoft.com/office/drawing/2014/main" id="{A1B054D5-0A1C-405B-93FE-B5C14F6F6558}"/>
              </a:ext>
            </a:extLst>
          </p:cNvPr>
          <p:cNvSpPr>
            <a:spLocks noGrp="1"/>
          </p:cNvSpPr>
          <p:nvPr>
            <p:ph type="body" sz="quarter" idx="17"/>
          </p:nvPr>
        </p:nvSpPr>
        <p:spPr>
          <a:xfrm>
            <a:off x="743576" y="1638301"/>
            <a:ext cx="10711543" cy="1295400"/>
          </a:xfrm>
        </p:spPr>
        <p:txBody>
          <a:bodyPr/>
          <a:lstStyle/>
          <a:p>
            <a:pPr marL="342900" indent="-342900">
              <a:buClr>
                <a:srgbClr val="004A78"/>
              </a:buClr>
              <a:buFont typeface="Arial" charset="0"/>
              <a:buChar char="•"/>
              <a:defRPr/>
            </a:pPr>
            <a:r>
              <a:rPr lang="en-US" sz="2400" dirty="0">
                <a:solidFill>
                  <a:srgbClr val="004A78"/>
                </a:solidFill>
              </a:rPr>
              <a:t>Assume a stockholder owns 1,000 of a corporation’s 10,000 shares outstanding. If the corporation declares a 6% stock dividend, the stockholder’s proportionate interest will not change, computed as follows:</a:t>
            </a:r>
          </a:p>
          <a:p>
            <a:endParaRPr lang="en-US" dirty="0"/>
          </a:p>
        </p:txBody>
      </p:sp>
      <p:pic>
        <p:nvPicPr>
          <p:cNvPr id="7" name="Picture Placeholder 6" descr="Stock Dividends &#10;&#10;A table showing financial information for a stockholder before and after a stock dividend is declared is shown.&#10;&#10;Before Stock Dividend, Total shares issued were 10,000. After Stock Dividend, Total shares issued are 10,600. The following computation is shown after 10,600: [10,000 + (10,000 × 6%)]. &#10;&#10;Before Stock Dividend, Number of shares owned were 1,000. After Stock Dividend, Number of shares owned are 1,060. The following computation is shown after 1,060: [1,000 + (1,000 × 6%)].&#10;&#10;Before Stock Dividend, Proportionate ownership was 10%. The following computation is shown after 10%: (1,000 ÷ 10,000). After Stock Dividend, Proportionate ownership is 10%. The following computation is shown after 10%: (1,060 ÷10,600).">
            <a:extLst>
              <a:ext uri="{FF2B5EF4-FFF2-40B4-BE49-F238E27FC236}">
                <a16:creationId xmlns:a16="http://schemas.microsoft.com/office/drawing/2014/main" id="{F3257E36-9810-4C41-BC9D-46F55C11318F}"/>
              </a:ext>
            </a:extLst>
          </p:cNvPr>
          <p:cNvPicPr>
            <a:picLocks noGrp="1" noChangeAspect="1"/>
          </p:cNvPicPr>
          <p:nvPr>
            <p:ph type="pic" sz="quarter" idx="18"/>
          </p:nvPr>
        </p:nvPicPr>
        <p:blipFill rotWithShape="1">
          <a:blip r:embed="rId2"/>
          <a:srcRect l="-260" r="-260"/>
          <a:stretch/>
        </p:blipFill>
        <p:spPr>
          <a:xfrm>
            <a:off x="1669367" y="2933701"/>
            <a:ext cx="8853265" cy="1634732"/>
          </a:xfrm>
        </p:spPr>
      </p:pic>
    </p:spTree>
    <p:extLst>
      <p:ext uri="{BB962C8B-B14F-4D97-AF65-F5344CB8AC3E}">
        <p14:creationId xmlns:p14="http://schemas.microsoft.com/office/powerpoint/2010/main" val="4086400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EE12-41D2-4310-9673-537FFA494E88}"/>
              </a:ext>
            </a:extLst>
          </p:cNvPr>
          <p:cNvSpPr>
            <a:spLocks noGrp="1"/>
          </p:cNvSpPr>
          <p:nvPr>
            <p:ph type="title"/>
          </p:nvPr>
        </p:nvSpPr>
        <p:spPr/>
        <p:txBody>
          <a:bodyPr/>
          <a:lstStyle/>
          <a:p>
            <a:r>
              <a:rPr lang="en-US" dirty="0"/>
              <a:t>Example Exercise: Entries for Stock Dividends</a:t>
            </a:r>
          </a:p>
        </p:txBody>
      </p:sp>
      <p:sp>
        <p:nvSpPr>
          <p:cNvPr id="4" name="Text Placeholder 3">
            <a:extLst>
              <a:ext uri="{FF2B5EF4-FFF2-40B4-BE49-F238E27FC236}">
                <a16:creationId xmlns:a16="http://schemas.microsoft.com/office/drawing/2014/main" id="{243BAC06-801B-46F8-B059-96593FB82A2E}"/>
              </a:ext>
            </a:extLst>
          </p:cNvPr>
          <p:cNvSpPr>
            <a:spLocks noGrp="1"/>
          </p:cNvSpPr>
          <p:nvPr>
            <p:ph type="body" sz="quarter" idx="17"/>
          </p:nvPr>
        </p:nvSpPr>
        <p:spPr/>
        <p:txBody>
          <a:bodyPr/>
          <a:lstStyle/>
          <a:p>
            <a:pPr marL="342900" indent="-342900">
              <a:buClr>
                <a:srgbClr val="004A78"/>
              </a:buClr>
              <a:buFont typeface="Arial" charset="0"/>
              <a:buChar char="•"/>
              <a:defRPr/>
            </a:pPr>
            <a:r>
              <a:rPr lang="en-US" sz="2400" dirty="0">
                <a:solidFill>
                  <a:srgbClr val="004A78"/>
                </a:solidFill>
              </a:rPr>
              <a:t>Vienna Highlights Corporation has 150,000 shares of $100 par common stock outstanding. On June 14, Vienna Highlights declared a 4% stock dividend to be issued August 15 to stockholders of record on July 1. The market price of the stock was $110 per share on June 14.</a:t>
            </a:r>
          </a:p>
          <a:p>
            <a:pPr marL="342900" indent="-342900">
              <a:buClr>
                <a:srgbClr val="004A78"/>
              </a:buClr>
              <a:buFont typeface="Arial" charset="0"/>
              <a:buChar char="•"/>
              <a:defRPr/>
            </a:pPr>
            <a:r>
              <a:rPr lang="en-US" sz="2400" dirty="0">
                <a:solidFill>
                  <a:srgbClr val="004A78"/>
                </a:solidFill>
              </a:rPr>
              <a:t>Journalize the entries required on June 14, July 1, and August 15.</a:t>
            </a:r>
          </a:p>
          <a:p>
            <a:endParaRPr lang="en-US" dirty="0"/>
          </a:p>
        </p:txBody>
      </p:sp>
      <p:pic>
        <p:nvPicPr>
          <p:cNvPr id="5" name="Picture Placeholder 4" descr="Example Exercise Solution – Entries for Stock Dividends&#10;&#10;Three journal entries for Vienna Highlights Corporation are given.&#10;&#10;In the first entry, June 14 is the date indicated. Stock Dividends is debited—with 660,000 shown in the Debit column. The following computation is shown after the account name: (150,000 × 4% × $110). Stock Dividends Distributable is credited—with 600,000 shown in the Credit column. The following computation is shown after the account name: (6,000 × $100). Paid-In Capital in Excess of Par—Common Stock is credited—with 60,000 shown in the Credit column.&#10;&#10;In the second entry, July 1 is the date indicated. The words No entry required are stated.&#10;&#10;In the third entry, August 15 is the date indicated. Stock Dividends Distributable is debited—with 600,000 shown in the Debit column. Common Stock is credited—with 600,000 shown in the Credit column. ">
            <a:extLst>
              <a:ext uri="{FF2B5EF4-FFF2-40B4-BE49-F238E27FC236}">
                <a16:creationId xmlns:a16="http://schemas.microsoft.com/office/drawing/2014/main" id="{174932B6-2C44-4247-8B92-184D5A232CD0}"/>
              </a:ext>
            </a:extLst>
          </p:cNvPr>
          <p:cNvPicPr>
            <a:picLocks noGrp="1" noChangeAspect="1"/>
          </p:cNvPicPr>
          <p:nvPr>
            <p:ph type="pic" sz="quarter" idx="18"/>
          </p:nvPr>
        </p:nvPicPr>
        <p:blipFill rotWithShape="1">
          <a:blip r:embed="rId2"/>
          <a:srcRect l="-329" r="-454"/>
          <a:stretch/>
        </p:blipFill>
        <p:spPr>
          <a:xfrm>
            <a:off x="1009650" y="3924300"/>
            <a:ext cx="10191750" cy="1978025"/>
          </a:xfrm>
          <a:prstGeom prst="rect">
            <a:avLst/>
          </a:prstGeom>
        </p:spPr>
      </p:pic>
    </p:spTree>
    <p:extLst>
      <p:ext uri="{BB962C8B-B14F-4D97-AF65-F5344CB8AC3E}">
        <p14:creationId xmlns:p14="http://schemas.microsoft.com/office/powerpoint/2010/main" val="721046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18BA-BCE8-4254-BE4B-52997543188A}"/>
              </a:ext>
            </a:extLst>
          </p:cNvPr>
          <p:cNvSpPr>
            <a:spLocks noGrp="1"/>
          </p:cNvSpPr>
          <p:nvPr>
            <p:ph type="title"/>
          </p:nvPr>
        </p:nvSpPr>
        <p:spPr/>
        <p:txBody>
          <a:bodyPr/>
          <a:lstStyle/>
          <a:p>
            <a:r>
              <a:rPr lang="en-US" dirty="0"/>
              <a:t>Stock Splits </a:t>
            </a:r>
            <a:r>
              <a:rPr lang="en-US" sz="2000" dirty="0"/>
              <a:t>(1 of 3)</a:t>
            </a:r>
          </a:p>
        </p:txBody>
      </p:sp>
      <p:sp>
        <p:nvSpPr>
          <p:cNvPr id="3" name="Text Placeholder 2">
            <a:extLst>
              <a:ext uri="{FF2B5EF4-FFF2-40B4-BE49-F238E27FC236}">
                <a16:creationId xmlns:a16="http://schemas.microsoft.com/office/drawing/2014/main" id="{D21D1731-1D38-4DCC-85FA-D9339B361416}"/>
              </a:ext>
            </a:extLst>
          </p:cNvPr>
          <p:cNvSpPr>
            <a:spLocks noGrp="1"/>
          </p:cNvSpPr>
          <p:nvPr>
            <p:ph type="body" sz="quarter" idx="17"/>
          </p:nvPr>
        </p:nvSpPr>
        <p:spPr>
          <a:xfrm>
            <a:off x="743576" y="1638300"/>
            <a:ext cx="10711543" cy="3172851"/>
          </a:xfrm>
        </p:spPr>
        <p:txBody>
          <a:bodyPr/>
          <a:lstStyle/>
          <a:p>
            <a:r>
              <a:rPr lang="en-US" dirty="0"/>
              <a:t>A </a:t>
            </a:r>
            <a:r>
              <a:rPr lang="en-US" b="1" dirty="0"/>
              <a:t>stock split </a:t>
            </a:r>
            <a:r>
              <a:rPr lang="en-US" dirty="0"/>
              <a:t>is a process by which a corporation reduces the par or stated value of its common stock and issues a proportionate number of additional shares. </a:t>
            </a:r>
          </a:p>
          <a:p>
            <a:pPr lvl="1"/>
            <a:r>
              <a:rPr lang="en-US" dirty="0"/>
              <a:t>A stock split applies to all common shares including the unissued, issued, and treasury shares.</a:t>
            </a:r>
          </a:p>
          <a:p>
            <a:r>
              <a:rPr lang="en-US" dirty="0"/>
              <a:t>A major objective of a stock split is to reduce the market price per share of the stock. </a:t>
            </a:r>
          </a:p>
          <a:p>
            <a:pPr lvl="1"/>
            <a:r>
              <a:rPr lang="en-US" dirty="0"/>
              <a:t>This attracts more investors and broadens the types and numbers of stockholders.</a:t>
            </a:r>
          </a:p>
          <a:p>
            <a:endParaRPr lang="en-US" dirty="0"/>
          </a:p>
        </p:txBody>
      </p:sp>
    </p:spTree>
    <p:extLst>
      <p:ext uri="{BB962C8B-B14F-4D97-AF65-F5344CB8AC3E}">
        <p14:creationId xmlns:p14="http://schemas.microsoft.com/office/powerpoint/2010/main" val="3330933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B08D-F957-4C1B-85E9-D9B9D2308A90}"/>
              </a:ext>
            </a:extLst>
          </p:cNvPr>
          <p:cNvSpPr>
            <a:spLocks noGrp="1"/>
          </p:cNvSpPr>
          <p:nvPr>
            <p:ph type="title"/>
          </p:nvPr>
        </p:nvSpPr>
        <p:spPr/>
        <p:txBody>
          <a:bodyPr/>
          <a:lstStyle/>
          <a:p>
            <a:r>
              <a:rPr lang="en-US" dirty="0"/>
              <a:t>Stock Splits </a:t>
            </a:r>
            <a:r>
              <a:rPr lang="en-US" sz="2000" dirty="0"/>
              <a:t>(2 of 3)</a:t>
            </a:r>
            <a:endParaRPr lang="en-US" dirty="0"/>
          </a:p>
        </p:txBody>
      </p:sp>
      <p:sp>
        <p:nvSpPr>
          <p:cNvPr id="3" name="Text Placeholder 2">
            <a:extLst>
              <a:ext uri="{FF2B5EF4-FFF2-40B4-BE49-F238E27FC236}">
                <a16:creationId xmlns:a16="http://schemas.microsoft.com/office/drawing/2014/main" id="{011E84EA-0E68-41B7-A83D-8D95F71DD25A}"/>
              </a:ext>
            </a:extLst>
          </p:cNvPr>
          <p:cNvSpPr>
            <a:spLocks noGrp="1"/>
          </p:cNvSpPr>
          <p:nvPr>
            <p:ph type="body" sz="quarter" idx="17"/>
          </p:nvPr>
        </p:nvSpPr>
        <p:spPr>
          <a:xfrm>
            <a:off x="743576" y="1638300"/>
            <a:ext cx="10711543" cy="3790950"/>
          </a:xfrm>
        </p:spPr>
        <p:txBody>
          <a:bodyPr/>
          <a:lstStyle/>
          <a:p>
            <a:pPr fontAlgn="auto">
              <a:defRPr/>
            </a:pPr>
            <a:r>
              <a:rPr lang="en-US" dirty="0"/>
              <a:t>Assume that Rojek Corporation has 10,000 shares of $100 par common stock outstanding with a current market price of $150 per share. The board of directors declares the following stock split:</a:t>
            </a:r>
          </a:p>
          <a:p>
            <a:pPr marL="800100" lvl="1" indent="-342900" fontAlgn="auto">
              <a:buFont typeface="+mj-lt"/>
              <a:buAutoNum type="arabicPeriod"/>
              <a:defRPr/>
            </a:pPr>
            <a:r>
              <a:rPr lang="en-US" dirty="0"/>
              <a:t>Each common shareholder will receive 5 shares for each share held. This is called a 5-for-1 stock split. As a result, 50,000 shares (10,000 shares × 5) will be outstanding.</a:t>
            </a:r>
          </a:p>
          <a:p>
            <a:pPr marL="800100" lvl="1" indent="-342900" fontAlgn="auto">
              <a:buFont typeface="+mj-lt"/>
              <a:buAutoNum type="arabicPeriod"/>
              <a:defRPr/>
            </a:pPr>
            <a:r>
              <a:rPr lang="en-US" dirty="0"/>
              <a:t>The par of each share of common stock will be reduced to $20 ($100 ÷ 5).</a:t>
            </a:r>
          </a:p>
        </p:txBody>
      </p:sp>
    </p:spTree>
    <p:extLst>
      <p:ext uri="{BB962C8B-B14F-4D97-AF65-F5344CB8AC3E}">
        <p14:creationId xmlns:p14="http://schemas.microsoft.com/office/powerpoint/2010/main" val="64506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8093-81FA-470B-AF78-91766E8769EC}"/>
              </a:ext>
            </a:extLst>
          </p:cNvPr>
          <p:cNvSpPr>
            <a:spLocks noGrp="1"/>
          </p:cNvSpPr>
          <p:nvPr>
            <p:ph type="title"/>
          </p:nvPr>
        </p:nvSpPr>
        <p:spPr/>
        <p:txBody>
          <a:bodyPr/>
          <a:lstStyle/>
          <a:p>
            <a:r>
              <a:rPr lang="en-US" dirty="0"/>
              <a:t>Characteristics of a Corporation </a:t>
            </a:r>
            <a:r>
              <a:rPr lang="en-US" sz="2000" dirty="0"/>
              <a:t>(3 of 4)</a:t>
            </a:r>
            <a:endParaRPr lang="en-US" dirty="0"/>
          </a:p>
        </p:txBody>
      </p:sp>
      <p:sp>
        <p:nvSpPr>
          <p:cNvPr id="3" name="Text Placeholder 2">
            <a:extLst>
              <a:ext uri="{FF2B5EF4-FFF2-40B4-BE49-F238E27FC236}">
                <a16:creationId xmlns:a16="http://schemas.microsoft.com/office/drawing/2014/main" id="{2D189BD6-B433-4CFF-B5D6-E803796B6F11}"/>
              </a:ext>
            </a:extLst>
          </p:cNvPr>
          <p:cNvSpPr>
            <a:spLocks noGrp="1"/>
          </p:cNvSpPr>
          <p:nvPr>
            <p:ph type="body" sz="quarter" idx="17"/>
          </p:nvPr>
        </p:nvSpPr>
        <p:spPr>
          <a:xfrm>
            <a:off x="743576" y="1638300"/>
            <a:ext cx="10711543" cy="2778955"/>
          </a:xfrm>
        </p:spPr>
        <p:txBody>
          <a:bodyPr/>
          <a:lstStyle/>
          <a:p>
            <a:pPr marL="338138" indent="-338138"/>
            <a:r>
              <a:rPr lang="en-US" dirty="0"/>
              <a:t>The stockholders of all corporations have limited liability. </a:t>
            </a:r>
          </a:p>
          <a:p>
            <a:pPr lvl="1"/>
            <a:r>
              <a:rPr lang="en-US" dirty="0"/>
              <a:t>This means that creditors usually may not go beyond the assets of the corporation to satisfy their claims. Thus, the financial loss that a stockholder may suffer is limited to the amount invested.</a:t>
            </a:r>
          </a:p>
          <a:p>
            <a:pPr marL="338138" indent="-338138"/>
            <a:r>
              <a:rPr lang="en-US" dirty="0"/>
              <a:t>The stockholders control a corporation by electing a board of directors. </a:t>
            </a:r>
          </a:p>
          <a:p>
            <a:pPr lvl="1"/>
            <a:r>
              <a:rPr lang="en-US" dirty="0"/>
              <a:t>This board meets periodically to establish corporate policies. </a:t>
            </a:r>
          </a:p>
          <a:p>
            <a:pPr lvl="1"/>
            <a:r>
              <a:rPr lang="en-US" dirty="0"/>
              <a:t>It also selects the chief executive officer (CEO) and other major officers to manage the corporation’s day-to-day affairs.</a:t>
            </a:r>
          </a:p>
          <a:p>
            <a:endParaRPr lang="en-US" dirty="0"/>
          </a:p>
        </p:txBody>
      </p:sp>
    </p:spTree>
    <p:extLst>
      <p:ext uri="{BB962C8B-B14F-4D97-AF65-F5344CB8AC3E}">
        <p14:creationId xmlns:p14="http://schemas.microsoft.com/office/powerpoint/2010/main" val="382292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DE3E-84B8-4C04-881F-9AAD6EBFAED7}"/>
              </a:ext>
            </a:extLst>
          </p:cNvPr>
          <p:cNvSpPr>
            <a:spLocks noGrp="1"/>
          </p:cNvSpPr>
          <p:nvPr>
            <p:ph type="title"/>
          </p:nvPr>
        </p:nvSpPr>
        <p:spPr/>
        <p:txBody>
          <a:bodyPr/>
          <a:lstStyle/>
          <a:p>
            <a:r>
              <a:rPr lang="en-US" dirty="0"/>
              <a:t>Stock Splits </a:t>
            </a:r>
            <a:r>
              <a:rPr lang="en-US" sz="2000" dirty="0"/>
              <a:t>(3 of 3)</a:t>
            </a:r>
            <a:endParaRPr lang="en-US" dirty="0"/>
          </a:p>
        </p:txBody>
      </p:sp>
      <p:sp>
        <p:nvSpPr>
          <p:cNvPr id="3" name="Text Placeholder 2">
            <a:extLst>
              <a:ext uri="{FF2B5EF4-FFF2-40B4-BE49-F238E27FC236}">
                <a16:creationId xmlns:a16="http://schemas.microsoft.com/office/drawing/2014/main" id="{3FB39D56-BD5E-4085-BDAC-89E6258BD9C7}"/>
              </a:ext>
            </a:extLst>
          </p:cNvPr>
          <p:cNvSpPr>
            <a:spLocks noGrp="1"/>
          </p:cNvSpPr>
          <p:nvPr>
            <p:ph type="body" sz="quarter" idx="17"/>
          </p:nvPr>
        </p:nvSpPr>
        <p:spPr>
          <a:xfrm>
            <a:off x="743576" y="1638301"/>
            <a:ext cx="10711543" cy="809477"/>
          </a:xfrm>
        </p:spPr>
        <p:txBody>
          <a:bodyPr/>
          <a:lstStyle/>
          <a:p>
            <a:pPr marL="342900" indent="-342900">
              <a:buClr>
                <a:srgbClr val="004A78"/>
              </a:buClr>
              <a:buFont typeface="Arial" charset="0"/>
              <a:buChar char="•"/>
              <a:defRPr/>
            </a:pPr>
            <a:r>
              <a:rPr lang="en-US" sz="2400" dirty="0">
                <a:solidFill>
                  <a:srgbClr val="004A78"/>
                </a:solidFill>
              </a:rPr>
              <a:t>The par value of the common stock outstanding is $1,000,000 before and after the stock split, computed as follows:</a:t>
            </a:r>
          </a:p>
          <a:p>
            <a:endParaRPr lang="en-US" dirty="0"/>
          </a:p>
        </p:txBody>
      </p:sp>
      <p:pic>
        <p:nvPicPr>
          <p:cNvPr id="7" name="Picture Placeholder 6" descr="Stock Splits&#10;&#10;This table has three columns and shows the par value of the common stock outstanding is $1,000,000 both before and after the stock split. The first line shows Number of shares of 10,000 in the Before Split column and 50,000 in the After Split column. The second line shows that the first line is multiplied by Par value per share, which is $100 in the Before Split column and $20 in the After Split column. The $100 and $20 are underlined with a single rule. The Total is $1,000,000 in both the Before Split and After Split columns, A double rule appears below $1,000,000 in both columns. ">
            <a:extLst>
              <a:ext uri="{FF2B5EF4-FFF2-40B4-BE49-F238E27FC236}">
                <a16:creationId xmlns:a16="http://schemas.microsoft.com/office/drawing/2014/main" id="{A4444111-B1C2-4EF8-84D9-C1911048BC80}"/>
              </a:ext>
            </a:extLst>
          </p:cNvPr>
          <p:cNvPicPr>
            <a:picLocks noGrp="1" noChangeAspect="1"/>
          </p:cNvPicPr>
          <p:nvPr>
            <p:ph type="pic" sz="quarter" idx="18"/>
          </p:nvPr>
        </p:nvPicPr>
        <p:blipFill rotWithShape="1">
          <a:blip r:embed="rId3"/>
          <a:srcRect l="-1921" r="-710"/>
          <a:stretch/>
        </p:blipFill>
        <p:spPr>
          <a:xfrm>
            <a:off x="2638106" y="2465485"/>
            <a:ext cx="5823195" cy="1142951"/>
          </a:xfrm>
        </p:spPr>
      </p:pic>
      <p:sp>
        <p:nvSpPr>
          <p:cNvPr id="5" name="Text Placeholder 4">
            <a:extLst>
              <a:ext uri="{FF2B5EF4-FFF2-40B4-BE49-F238E27FC236}">
                <a16:creationId xmlns:a16="http://schemas.microsoft.com/office/drawing/2014/main" id="{566F8FC8-C0AB-4085-87A2-84D17B05310E}"/>
              </a:ext>
            </a:extLst>
          </p:cNvPr>
          <p:cNvSpPr>
            <a:spLocks noGrp="1"/>
          </p:cNvSpPr>
          <p:nvPr>
            <p:ph type="body" sz="quarter" idx="19"/>
          </p:nvPr>
        </p:nvSpPr>
        <p:spPr>
          <a:xfrm>
            <a:off x="743571" y="3855206"/>
            <a:ext cx="10711543" cy="2159225"/>
          </a:xfrm>
        </p:spPr>
        <p:txBody>
          <a:bodyPr/>
          <a:lstStyle/>
          <a:p>
            <a:pPr marL="342900" indent="-342900">
              <a:buClr>
                <a:srgbClr val="004A78"/>
              </a:buClr>
              <a:buFont typeface="Arial" charset="0"/>
              <a:buChar char="•"/>
              <a:defRPr/>
            </a:pPr>
            <a:r>
              <a:rPr lang="en-US" sz="2400" dirty="0">
                <a:solidFill>
                  <a:srgbClr val="004A78"/>
                </a:solidFill>
              </a:rPr>
              <a:t>In addition, each Rojek Corporation shareholder owns the same total par amount before and after the stock split. </a:t>
            </a:r>
          </a:p>
          <a:p>
            <a:pPr lvl="1" indent="-222250">
              <a:defRPr/>
            </a:pPr>
            <a:r>
              <a:rPr lang="en-US" dirty="0">
                <a:solidFill>
                  <a:srgbClr val="004A78"/>
                </a:solidFill>
              </a:rPr>
              <a:t>Only the number of shares and the par value per share have changed.</a:t>
            </a:r>
          </a:p>
          <a:p>
            <a:pPr>
              <a:defRPr/>
            </a:pPr>
            <a:r>
              <a:rPr lang="en-US" dirty="0"/>
              <a:t>Stock splits do not require a journal entry because only the par (or stated) value and number of shares outstanding have changed</a:t>
            </a:r>
          </a:p>
          <a:p>
            <a:pPr lvl="1">
              <a:defRPr/>
            </a:pPr>
            <a:r>
              <a:rPr lang="en-US" dirty="0"/>
              <a:t>Details are normally disclosed in the notes to the financial statements</a:t>
            </a:r>
          </a:p>
          <a:p>
            <a:endParaRPr lang="en-US" dirty="0"/>
          </a:p>
        </p:txBody>
      </p:sp>
    </p:spTree>
    <p:extLst>
      <p:ext uri="{BB962C8B-B14F-4D97-AF65-F5344CB8AC3E}">
        <p14:creationId xmlns:p14="http://schemas.microsoft.com/office/powerpoint/2010/main" val="4140981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240A-8947-4DFF-89B4-C780125D91A4}"/>
              </a:ext>
            </a:extLst>
          </p:cNvPr>
          <p:cNvSpPr>
            <a:spLocks noGrp="1"/>
          </p:cNvSpPr>
          <p:nvPr>
            <p:ph type="title"/>
          </p:nvPr>
        </p:nvSpPr>
        <p:spPr/>
        <p:txBody>
          <a:bodyPr/>
          <a:lstStyle/>
          <a:p>
            <a:r>
              <a:rPr lang="en-US" dirty="0"/>
              <a:t>Stock Split: Before and After</a:t>
            </a:r>
          </a:p>
        </p:txBody>
      </p:sp>
      <p:pic>
        <p:nvPicPr>
          <p:cNvPr id="6" name="Picture Placeholder 5" descr="Stock Split: Before and After&#10;&#10;Two pie charts show the amounts for the par value of common stock outstanding before and after a stock split.&#10;&#10;Above the first pie chart, a text box shaded and labeled Before Stock Split is shown. The pie chart is shaded and is divided into four equal sections. The following words are shown on the pie chart: 4 shares at $100 par value per share. Below the pie chart, the following words are shown in bold: $400 total par value. &#10;&#10;Above the second pie chart, a text box shaded and labeled After 5:1 Stock Split is shown. The pie chart is shaded and is divided into 20 equal sections. The following words are shown on the pie chart: 20 shares at $20 par value per share. Below the pie chart, the following words are shown in bold: $400 total par value.">
            <a:extLst>
              <a:ext uri="{FF2B5EF4-FFF2-40B4-BE49-F238E27FC236}">
                <a16:creationId xmlns:a16="http://schemas.microsoft.com/office/drawing/2014/main" id="{C791F5E7-ACB8-48A7-8973-497F619846C0}"/>
              </a:ext>
            </a:extLst>
          </p:cNvPr>
          <p:cNvPicPr>
            <a:picLocks noGrp="1" noChangeAspect="1"/>
          </p:cNvPicPr>
          <p:nvPr>
            <p:ph type="pic" sz="quarter" idx="11"/>
          </p:nvPr>
        </p:nvPicPr>
        <p:blipFill rotWithShape="1">
          <a:blip r:embed="rId2"/>
          <a:srcRect l="531" r="-5766"/>
          <a:stretch/>
        </p:blipFill>
        <p:spPr>
          <a:xfrm>
            <a:off x="3766305" y="1813935"/>
            <a:ext cx="4987636" cy="3576205"/>
          </a:xfrm>
        </p:spPr>
      </p:pic>
    </p:spTree>
    <p:extLst>
      <p:ext uri="{BB962C8B-B14F-4D97-AF65-F5344CB8AC3E}">
        <p14:creationId xmlns:p14="http://schemas.microsoft.com/office/powerpoint/2010/main" val="1677358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B7F86A-1CCC-4982-9916-5B26F6B4C845}"/>
              </a:ext>
            </a:extLst>
          </p:cNvPr>
          <p:cNvSpPr>
            <a:spLocks noGrp="1"/>
          </p:cNvSpPr>
          <p:nvPr>
            <p:ph type="title"/>
          </p:nvPr>
        </p:nvSpPr>
        <p:spPr/>
        <p:txBody>
          <a:bodyPr/>
          <a:lstStyle/>
          <a:p>
            <a:r>
              <a:rPr lang="en-US" dirty="0"/>
              <a:t>Treasury Stock Transactions </a:t>
            </a:r>
            <a:r>
              <a:rPr lang="en-US" sz="2000" dirty="0"/>
              <a:t>(1 of 8)</a:t>
            </a:r>
          </a:p>
        </p:txBody>
      </p:sp>
      <p:sp>
        <p:nvSpPr>
          <p:cNvPr id="5" name="Text Placeholder 4">
            <a:extLst>
              <a:ext uri="{FF2B5EF4-FFF2-40B4-BE49-F238E27FC236}">
                <a16:creationId xmlns:a16="http://schemas.microsoft.com/office/drawing/2014/main" id="{26C3F986-623D-4726-B5AB-DC2E33C79EE7}"/>
              </a:ext>
            </a:extLst>
          </p:cNvPr>
          <p:cNvSpPr>
            <a:spLocks noGrp="1"/>
          </p:cNvSpPr>
          <p:nvPr>
            <p:ph type="body" sz="quarter" idx="17"/>
          </p:nvPr>
        </p:nvSpPr>
        <p:spPr>
          <a:xfrm>
            <a:off x="743576" y="1638300"/>
            <a:ext cx="10711543" cy="2159977"/>
          </a:xfrm>
        </p:spPr>
        <p:txBody>
          <a:bodyPr/>
          <a:lstStyle/>
          <a:p>
            <a:pPr fontAlgn="auto">
              <a:defRPr/>
            </a:pPr>
            <a:r>
              <a:rPr lang="en-US" b="1" dirty="0"/>
              <a:t>Treasury stock </a:t>
            </a:r>
            <a:r>
              <a:rPr lang="en-US" dirty="0"/>
              <a:t>is stock that a corporation has issued and then reacquired. </a:t>
            </a:r>
          </a:p>
          <a:p>
            <a:pPr lvl="1" fontAlgn="auto">
              <a:defRPr/>
            </a:pPr>
            <a:r>
              <a:rPr lang="en-US" dirty="0"/>
              <a:t>A corporation may reacquire (purchase) its own stock for a variety of reasons, including the following:</a:t>
            </a:r>
          </a:p>
          <a:p>
            <a:pPr lvl="2" fontAlgn="auto">
              <a:defRPr/>
            </a:pPr>
            <a:r>
              <a:rPr lang="en-US" dirty="0"/>
              <a:t>To provide shares for resale to employees</a:t>
            </a:r>
          </a:p>
          <a:p>
            <a:pPr lvl="2" fontAlgn="auto">
              <a:defRPr/>
            </a:pPr>
            <a:r>
              <a:rPr lang="en-US" dirty="0"/>
              <a:t>To reissue as bonuses to employees</a:t>
            </a:r>
          </a:p>
          <a:p>
            <a:pPr lvl="2" fontAlgn="auto">
              <a:defRPr/>
            </a:pPr>
            <a:r>
              <a:rPr lang="en-US" dirty="0"/>
              <a:t>To support the market price of the stock</a:t>
            </a:r>
          </a:p>
        </p:txBody>
      </p:sp>
    </p:spTree>
    <p:extLst>
      <p:ext uri="{BB962C8B-B14F-4D97-AF65-F5344CB8AC3E}">
        <p14:creationId xmlns:p14="http://schemas.microsoft.com/office/powerpoint/2010/main" val="3367528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6B87-A40C-4777-825F-A9554959FBED}"/>
              </a:ext>
            </a:extLst>
          </p:cNvPr>
          <p:cNvSpPr>
            <a:spLocks noGrp="1"/>
          </p:cNvSpPr>
          <p:nvPr>
            <p:ph type="title"/>
          </p:nvPr>
        </p:nvSpPr>
        <p:spPr/>
        <p:txBody>
          <a:bodyPr/>
          <a:lstStyle/>
          <a:p>
            <a:r>
              <a:rPr lang="en-US" dirty="0"/>
              <a:t>Treasury Stock Transactions </a:t>
            </a:r>
            <a:r>
              <a:rPr lang="en-US" sz="2000" dirty="0"/>
              <a:t>(2 of 8)</a:t>
            </a:r>
            <a:endParaRPr lang="en-US" dirty="0"/>
          </a:p>
        </p:txBody>
      </p:sp>
      <p:sp>
        <p:nvSpPr>
          <p:cNvPr id="3" name="Text Placeholder 2">
            <a:extLst>
              <a:ext uri="{FF2B5EF4-FFF2-40B4-BE49-F238E27FC236}">
                <a16:creationId xmlns:a16="http://schemas.microsoft.com/office/drawing/2014/main" id="{022AD03B-148B-4B98-B6F4-33166426E0FF}"/>
              </a:ext>
            </a:extLst>
          </p:cNvPr>
          <p:cNvSpPr>
            <a:spLocks noGrp="1"/>
          </p:cNvSpPr>
          <p:nvPr>
            <p:ph type="body" sz="quarter" idx="17"/>
          </p:nvPr>
        </p:nvSpPr>
        <p:spPr>
          <a:xfrm>
            <a:off x="743576" y="1638300"/>
            <a:ext cx="10711543" cy="2342857"/>
          </a:xfrm>
        </p:spPr>
        <p:txBody>
          <a:bodyPr/>
          <a:lstStyle/>
          <a:p>
            <a:pPr fontAlgn="auto">
              <a:defRPr/>
            </a:pPr>
            <a:r>
              <a:rPr lang="en-US" dirty="0"/>
              <a:t>The cost method is normally used for recording the purchase and resale of treasury stock.</a:t>
            </a:r>
          </a:p>
          <a:p>
            <a:pPr fontAlgn="auto">
              <a:defRPr/>
            </a:pPr>
            <a:r>
              <a:rPr lang="en-US" dirty="0"/>
              <a:t>Using the cost method, Treasury Stock is debited for the cost (purchase price) of the stock. When the stock is resold, Treasury Stock is credited for its cost. Any difference between the cost and the selling price is debited or credited to Paid-In Capital from Sale of Treasury Stock.</a:t>
            </a:r>
          </a:p>
          <a:p>
            <a:endParaRPr lang="en-US" dirty="0"/>
          </a:p>
        </p:txBody>
      </p:sp>
    </p:spTree>
    <p:extLst>
      <p:ext uri="{BB962C8B-B14F-4D97-AF65-F5344CB8AC3E}">
        <p14:creationId xmlns:p14="http://schemas.microsoft.com/office/powerpoint/2010/main" val="1367031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A528-74B8-4382-8A08-0CFC65D71096}"/>
              </a:ext>
            </a:extLst>
          </p:cNvPr>
          <p:cNvSpPr>
            <a:spLocks noGrp="1"/>
          </p:cNvSpPr>
          <p:nvPr>
            <p:ph type="title"/>
          </p:nvPr>
        </p:nvSpPr>
        <p:spPr/>
        <p:txBody>
          <a:bodyPr/>
          <a:lstStyle/>
          <a:p>
            <a:r>
              <a:rPr lang="en-US" dirty="0"/>
              <a:t>Treasury Stock Transactions </a:t>
            </a:r>
            <a:r>
              <a:rPr lang="en-US" sz="2000" dirty="0"/>
              <a:t>(3 of 8)</a:t>
            </a:r>
            <a:endParaRPr lang="en-US" dirty="0"/>
          </a:p>
        </p:txBody>
      </p:sp>
      <p:sp>
        <p:nvSpPr>
          <p:cNvPr id="4" name="Text Placeholder 3">
            <a:extLst>
              <a:ext uri="{FF2B5EF4-FFF2-40B4-BE49-F238E27FC236}">
                <a16:creationId xmlns:a16="http://schemas.microsoft.com/office/drawing/2014/main" id="{4E222983-A943-43BE-96A5-08501A5CC8BC}"/>
              </a:ext>
            </a:extLst>
          </p:cNvPr>
          <p:cNvSpPr>
            <a:spLocks noGrp="1"/>
          </p:cNvSpPr>
          <p:nvPr>
            <p:ph type="body" sz="quarter" idx="17"/>
          </p:nvPr>
        </p:nvSpPr>
        <p:spPr>
          <a:xfrm>
            <a:off x="743576" y="1638301"/>
            <a:ext cx="10711543" cy="556260"/>
          </a:xfrm>
        </p:spPr>
        <p:txBody>
          <a:bodyPr/>
          <a:lstStyle/>
          <a:p>
            <a:pPr marL="342900" indent="-342900">
              <a:buClr>
                <a:srgbClr val="004A78"/>
              </a:buClr>
              <a:buFont typeface="Arial" charset="0"/>
              <a:buChar char="•"/>
              <a:defRPr/>
            </a:pPr>
            <a:r>
              <a:rPr lang="en-US" sz="2400" dirty="0">
                <a:solidFill>
                  <a:srgbClr val="004A78"/>
                </a:solidFill>
              </a:rPr>
              <a:t>Assume that a corporation has the following paid-in capital on January 1</a:t>
            </a:r>
          </a:p>
        </p:txBody>
      </p:sp>
      <p:pic>
        <p:nvPicPr>
          <p:cNvPr id="5" name="Picture Placeholder 4" descr="Treasury Stock Transactions &#10;&#10;A table shows the computation for the amount of paid-in capital for a corporation. Common stock, $25 par (20,000 shares authorized and issued) is $500,000; and Excess of issue price over par is 150,000. A single rule appears below 150,000. The next line shows the total $650,000. A double rule appears under $650,000.">
            <a:extLst>
              <a:ext uri="{FF2B5EF4-FFF2-40B4-BE49-F238E27FC236}">
                <a16:creationId xmlns:a16="http://schemas.microsoft.com/office/drawing/2014/main" id="{24B3AE93-D3D8-4148-A9F0-270AC2038517}"/>
              </a:ext>
            </a:extLst>
          </p:cNvPr>
          <p:cNvPicPr>
            <a:picLocks noGrp="1" noChangeAspect="1"/>
          </p:cNvPicPr>
          <p:nvPr>
            <p:ph type="pic" sz="quarter" idx="18"/>
          </p:nvPr>
        </p:nvPicPr>
        <p:blipFill rotWithShape="1">
          <a:blip r:embed="rId2"/>
          <a:srcRect t="-2824" b="-4814"/>
          <a:stretch/>
        </p:blipFill>
        <p:spPr>
          <a:xfrm>
            <a:off x="1669367" y="2333073"/>
            <a:ext cx="8853265" cy="1344705"/>
          </a:xfrm>
          <a:prstGeom prst="rect">
            <a:avLst/>
          </a:prstGeom>
        </p:spPr>
      </p:pic>
    </p:spTree>
    <p:extLst>
      <p:ext uri="{BB962C8B-B14F-4D97-AF65-F5344CB8AC3E}">
        <p14:creationId xmlns:p14="http://schemas.microsoft.com/office/powerpoint/2010/main" val="920930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FBD7-E15A-4528-9D7E-01133C70F3BA}"/>
              </a:ext>
            </a:extLst>
          </p:cNvPr>
          <p:cNvSpPr>
            <a:spLocks noGrp="1"/>
          </p:cNvSpPr>
          <p:nvPr>
            <p:ph type="title"/>
          </p:nvPr>
        </p:nvSpPr>
        <p:spPr/>
        <p:txBody>
          <a:bodyPr/>
          <a:lstStyle/>
          <a:p>
            <a:r>
              <a:rPr lang="en-US" dirty="0"/>
              <a:t>Treasury Stock Transactions </a:t>
            </a:r>
            <a:r>
              <a:rPr lang="en-US" sz="2000" dirty="0"/>
              <a:t>(4 of 8)</a:t>
            </a:r>
            <a:endParaRPr lang="en-US" dirty="0"/>
          </a:p>
        </p:txBody>
      </p:sp>
      <p:sp>
        <p:nvSpPr>
          <p:cNvPr id="4" name="Text Placeholder 3">
            <a:extLst>
              <a:ext uri="{FF2B5EF4-FFF2-40B4-BE49-F238E27FC236}">
                <a16:creationId xmlns:a16="http://schemas.microsoft.com/office/drawing/2014/main" id="{A498556E-97F4-4226-BF84-62DF7549FD6F}"/>
              </a:ext>
            </a:extLst>
          </p:cNvPr>
          <p:cNvSpPr>
            <a:spLocks noGrp="1"/>
          </p:cNvSpPr>
          <p:nvPr>
            <p:ph type="body" sz="quarter" idx="17"/>
          </p:nvPr>
        </p:nvSpPr>
        <p:spPr>
          <a:xfrm>
            <a:off x="743576" y="1638300"/>
            <a:ext cx="10711543" cy="1228199"/>
          </a:xfrm>
        </p:spPr>
        <p:txBody>
          <a:bodyPr/>
          <a:lstStyle/>
          <a:p>
            <a:pPr marL="342900" indent="-342900">
              <a:buClr>
                <a:srgbClr val="004A78"/>
              </a:buClr>
              <a:buFont typeface="Arial" charset="0"/>
              <a:buChar char="•"/>
              <a:defRPr/>
            </a:pPr>
            <a:r>
              <a:rPr lang="en-US" sz="2400" dirty="0">
                <a:solidFill>
                  <a:srgbClr val="004A78"/>
                </a:solidFill>
              </a:rPr>
              <a:t>On February 13, the corporation purchases 1,000 shares of its common stock at $45 per share. The entry to record the purchase of the treasury stock is as follows:</a:t>
            </a:r>
          </a:p>
          <a:p>
            <a:endParaRPr lang="en-US" dirty="0"/>
          </a:p>
        </p:txBody>
      </p:sp>
      <p:pic>
        <p:nvPicPr>
          <p:cNvPr id="5" name="Picture Placeholder 4" descr="Treasury Stock Transactions &#10;&#10;A journal entry is given in a journal form. February 13 is the date indicated. Treasury Stock is debited with 45,000 shown in the Debit column. Next to the Treasury Stock account name is the following calculation: (1,000 shares times $45). Cash is credited with 45,000 shown in the Credit column. A journal entry explanation is given below the journal entry: Purchased 1,000 shares of treasury stock at $45.">
            <a:extLst>
              <a:ext uri="{FF2B5EF4-FFF2-40B4-BE49-F238E27FC236}">
                <a16:creationId xmlns:a16="http://schemas.microsoft.com/office/drawing/2014/main" id="{973FF361-306B-45CA-92B9-6EA4B7E790EB}"/>
              </a:ext>
            </a:extLst>
          </p:cNvPr>
          <p:cNvPicPr>
            <a:picLocks noGrp="1" noChangeAspect="1"/>
          </p:cNvPicPr>
          <p:nvPr>
            <p:ph type="pic" sz="quarter" idx="18"/>
          </p:nvPr>
        </p:nvPicPr>
        <p:blipFill rotWithShape="1">
          <a:blip r:embed="rId2"/>
          <a:srcRect l="-1613" r="-1613"/>
          <a:stretch/>
        </p:blipFill>
        <p:spPr>
          <a:xfrm>
            <a:off x="1363452" y="2792193"/>
            <a:ext cx="8853265" cy="1634732"/>
          </a:xfrm>
          <a:prstGeom prst="rect">
            <a:avLst/>
          </a:prstGeom>
        </p:spPr>
      </p:pic>
    </p:spTree>
    <p:extLst>
      <p:ext uri="{BB962C8B-B14F-4D97-AF65-F5344CB8AC3E}">
        <p14:creationId xmlns:p14="http://schemas.microsoft.com/office/powerpoint/2010/main" val="3576553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77F0-B8EB-4D3D-81DE-763F3A3CB965}"/>
              </a:ext>
            </a:extLst>
          </p:cNvPr>
          <p:cNvSpPr>
            <a:spLocks noGrp="1"/>
          </p:cNvSpPr>
          <p:nvPr>
            <p:ph type="title"/>
          </p:nvPr>
        </p:nvSpPr>
        <p:spPr/>
        <p:txBody>
          <a:bodyPr/>
          <a:lstStyle/>
          <a:p>
            <a:r>
              <a:rPr lang="en-US" dirty="0"/>
              <a:t>Treasury Stock Transactions </a:t>
            </a:r>
            <a:r>
              <a:rPr lang="en-US" sz="2000" dirty="0"/>
              <a:t>(5 of 8)</a:t>
            </a:r>
            <a:endParaRPr lang="en-US" dirty="0"/>
          </a:p>
        </p:txBody>
      </p:sp>
      <p:sp>
        <p:nvSpPr>
          <p:cNvPr id="4" name="Text Placeholder 3">
            <a:extLst>
              <a:ext uri="{FF2B5EF4-FFF2-40B4-BE49-F238E27FC236}">
                <a16:creationId xmlns:a16="http://schemas.microsoft.com/office/drawing/2014/main" id="{F3DE9888-BEEB-4BE5-A33B-E49FB9C5F6B7}"/>
              </a:ext>
            </a:extLst>
          </p:cNvPr>
          <p:cNvSpPr>
            <a:spLocks noGrp="1"/>
          </p:cNvSpPr>
          <p:nvPr>
            <p:ph type="body" sz="quarter" idx="17"/>
          </p:nvPr>
        </p:nvSpPr>
        <p:spPr>
          <a:xfrm>
            <a:off x="743576" y="1638300"/>
            <a:ext cx="10711543" cy="950155"/>
          </a:xfrm>
        </p:spPr>
        <p:txBody>
          <a:bodyPr/>
          <a:lstStyle/>
          <a:p>
            <a:pPr marL="342900" indent="-342900">
              <a:buClr>
                <a:srgbClr val="004A78"/>
              </a:buClr>
              <a:buFont typeface="Arial" charset="0"/>
              <a:buChar char="•"/>
              <a:defRPr/>
            </a:pPr>
            <a:r>
              <a:rPr lang="en-US" sz="2400" dirty="0">
                <a:solidFill>
                  <a:srgbClr val="004A78"/>
                </a:solidFill>
              </a:rPr>
              <a:t>On April 29, the corporation sells 600 shares of the treasury stock for $60. The entry to record the sale is as follows:</a:t>
            </a:r>
          </a:p>
          <a:p>
            <a:endParaRPr lang="en-US" dirty="0"/>
          </a:p>
        </p:txBody>
      </p:sp>
      <p:pic>
        <p:nvPicPr>
          <p:cNvPr id="5" name="Picture Placeholder 4" descr="Treasury Stock Transactions &#10;&#10;A journal entry is given in a journal form. April 29 is the date indicated. Cash is debited with 36,000 shown in the Debit column. Next to the Cash account name is the following calculation: (600 shares times $60). Treasury Stock is credited with 27,000 shown in the Credit column.  Next to the Treasury Stock account name is the following calculation: (600 shares times $45). Paid-In Capital from Sale of Treasury Stock is credited with 9,000 shown in the Credit column. A journal entry explanation is given below the journal entry: Sold 600 shares of treasury stock at $60.">
            <a:extLst>
              <a:ext uri="{FF2B5EF4-FFF2-40B4-BE49-F238E27FC236}">
                <a16:creationId xmlns:a16="http://schemas.microsoft.com/office/drawing/2014/main" id="{0BBB7289-A25B-41C2-AC22-28D35B9159DB}"/>
              </a:ext>
            </a:extLst>
          </p:cNvPr>
          <p:cNvPicPr>
            <a:picLocks noGrp="1" noChangeAspect="1"/>
          </p:cNvPicPr>
          <p:nvPr>
            <p:ph type="pic" sz="quarter" idx="18"/>
          </p:nvPr>
        </p:nvPicPr>
        <p:blipFill rotWithShape="1">
          <a:blip r:embed="rId2"/>
          <a:srcRect l="-742" r="-742"/>
          <a:stretch/>
        </p:blipFill>
        <p:spPr>
          <a:xfrm>
            <a:off x="1453601" y="2756543"/>
            <a:ext cx="8853265" cy="1634732"/>
          </a:xfrm>
          <a:prstGeom prst="rect">
            <a:avLst/>
          </a:prstGeom>
        </p:spPr>
      </p:pic>
    </p:spTree>
    <p:extLst>
      <p:ext uri="{BB962C8B-B14F-4D97-AF65-F5344CB8AC3E}">
        <p14:creationId xmlns:p14="http://schemas.microsoft.com/office/powerpoint/2010/main" val="1767231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3460-B8A9-4AFF-A871-11751DC46E58}"/>
              </a:ext>
            </a:extLst>
          </p:cNvPr>
          <p:cNvSpPr>
            <a:spLocks noGrp="1"/>
          </p:cNvSpPr>
          <p:nvPr>
            <p:ph type="title"/>
          </p:nvPr>
        </p:nvSpPr>
        <p:spPr/>
        <p:txBody>
          <a:bodyPr/>
          <a:lstStyle/>
          <a:p>
            <a:r>
              <a:rPr lang="en-US" dirty="0"/>
              <a:t>Treasury Stock Transactions </a:t>
            </a:r>
            <a:r>
              <a:rPr lang="en-US" sz="2000" dirty="0"/>
              <a:t>(6 of 8)</a:t>
            </a:r>
            <a:endParaRPr lang="en-US" dirty="0"/>
          </a:p>
        </p:txBody>
      </p:sp>
      <p:sp>
        <p:nvSpPr>
          <p:cNvPr id="3" name="Text Placeholder 2">
            <a:extLst>
              <a:ext uri="{FF2B5EF4-FFF2-40B4-BE49-F238E27FC236}">
                <a16:creationId xmlns:a16="http://schemas.microsoft.com/office/drawing/2014/main" id="{A53128DB-32AC-4F26-9C86-61037CF32A2F}"/>
              </a:ext>
            </a:extLst>
          </p:cNvPr>
          <p:cNvSpPr>
            <a:spLocks noGrp="1"/>
          </p:cNvSpPr>
          <p:nvPr>
            <p:ph type="body" sz="quarter" idx="17"/>
          </p:nvPr>
        </p:nvSpPr>
        <p:spPr>
          <a:xfrm>
            <a:off x="743576" y="1638300"/>
            <a:ext cx="10711543" cy="1790700"/>
          </a:xfrm>
        </p:spPr>
        <p:txBody>
          <a:bodyPr/>
          <a:lstStyle/>
          <a:p>
            <a:r>
              <a:rPr lang="en-US" dirty="0"/>
              <a:t>A sale of treasury stock may result in a decrease in paid-in capital. </a:t>
            </a:r>
          </a:p>
          <a:p>
            <a:pPr lvl="1"/>
            <a:r>
              <a:rPr lang="en-US" dirty="0"/>
              <a:t>To the extent that Paid-In Capital from Sale of Treasury Stock has a credit balance, it is debited for any such decrease. </a:t>
            </a:r>
          </a:p>
          <a:p>
            <a:pPr lvl="1"/>
            <a:r>
              <a:rPr lang="en-US" dirty="0"/>
              <a:t>Any remaining decrease is then debited to the retained earnings account. </a:t>
            </a:r>
          </a:p>
          <a:p>
            <a:endParaRPr lang="en-US" dirty="0"/>
          </a:p>
        </p:txBody>
      </p:sp>
    </p:spTree>
    <p:extLst>
      <p:ext uri="{BB962C8B-B14F-4D97-AF65-F5344CB8AC3E}">
        <p14:creationId xmlns:p14="http://schemas.microsoft.com/office/powerpoint/2010/main" val="172862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EE20-5701-4590-987A-23AECDD61D63}"/>
              </a:ext>
            </a:extLst>
          </p:cNvPr>
          <p:cNvSpPr>
            <a:spLocks noGrp="1"/>
          </p:cNvSpPr>
          <p:nvPr>
            <p:ph type="title"/>
          </p:nvPr>
        </p:nvSpPr>
        <p:spPr/>
        <p:txBody>
          <a:bodyPr/>
          <a:lstStyle/>
          <a:p>
            <a:r>
              <a:rPr lang="en-US" dirty="0"/>
              <a:t>Treasury Stock Transactions </a:t>
            </a:r>
            <a:r>
              <a:rPr lang="en-US" sz="2000" dirty="0"/>
              <a:t>(7 of 8)</a:t>
            </a:r>
            <a:endParaRPr lang="en-US" dirty="0"/>
          </a:p>
        </p:txBody>
      </p:sp>
      <p:sp>
        <p:nvSpPr>
          <p:cNvPr id="6" name="Text Placeholder 5">
            <a:extLst>
              <a:ext uri="{FF2B5EF4-FFF2-40B4-BE49-F238E27FC236}">
                <a16:creationId xmlns:a16="http://schemas.microsoft.com/office/drawing/2014/main" id="{BCFC1C9F-0681-40A2-BC83-4F617B1ABF93}"/>
              </a:ext>
            </a:extLst>
          </p:cNvPr>
          <p:cNvSpPr>
            <a:spLocks noGrp="1"/>
          </p:cNvSpPr>
          <p:nvPr>
            <p:ph type="body" sz="quarter" idx="17"/>
          </p:nvPr>
        </p:nvSpPr>
        <p:spPr>
          <a:xfrm>
            <a:off x="743576" y="1638301"/>
            <a:ext cx="10711543" cy="7622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342900" indent="-342900">
              <a:buClr>
                <a:srgbClr val="004A78"/>
              </a:buClr>
              <a:buFont typeface="Arial" charset="0"/>
              <a:buChar char="•"/>
              <a:defRPr/>
            </a:pPr>
            <a:r>
              <a:rPr lang="en-US" sz="2400" dirty="0">
                <a:solidFill>
                  <a:srgbClr val="004A78"/>
                </a:solidFill>
              </a:rPr>
              <a:t>Assume that on October 4, the corporation sells the remaining 400 shares of treasury stock for $40 per share. The entry to record the sale is as follows:</a:t>
            </a:r>
          </a:p>
          <a:p>
            <a:endParaRPr lang="en-US" dirty="0"/>
          </a:p>
        </p:txBody>
      </p:sp>
      <p:pic>
        <p:nvPicPr>
          <p:cNvPr id="4" name="Picture Placeholder 3" descr="Treasury Stock Transactions &#10;&#10;A journal entry is given in a journal form. October 4 is the date indicated. Cash is debited with 16,000 shown in the Debit column. Next to the Cash account name is the following calculation: (400 shares times $40). Paid-In Capital from Sale of Treasury Stock is debited with 2,000 shown in the Debit column. Treasury Stock is credited with 18,000 shown in the Credit column.  Next to the Treasury Stock account name is the following calculation: (400 shares times $45). A journal entry explanation is given below the journal entry: Sold 400 shares of treasury stock at $40.">
            <a:extLst>
              <a:ext uri="{FF2B5EF4-FFF2-40B4-BE49-F238E27FC236}">
                <a16:creationId xmlns:a16="http://schemas.microsoft.com/office/drawing/2014/main" id="{F7482441-2236-45B9-912D-6504A0455B9E}"/>
              </a:ext>
            </a:extLst>
          </p:cNvPr>
          <p:cNvPicPr>
            <a:picLocks noGrp="1" noChangeAspect="1"/>
          </p:cNvPicPr>
          <p:nvPr>
            <p:ph type="pic" sz="quarter" idx="18"/>
          </p:nvPr>
        </p:nvPicPr>
        <p:blipFill rotWithShape="1">
          <a:blip r:embed="rId2"/>
          <a:srcRect r="-591"/>
          <a:stretch/>
        </p:blipFill>
        <p:spPr>
          <a:xfrm>
            <a:off x="1506437" y="2479976"/>
            <a:ext cx="9179125" cy="1685636"/>
          </a:xfrm>
          <a:prstGeom prst="rect">
            <a:avLst/>
          </a:prstGeom>
        </p:spPr>
      </p:pic>
      <p:sp>
        <p:nvSpPr>
          <p:cNvPr id="8" name="Text Placeholder 7">
            <a:extLst>
              <a:ext uri="{FF2B5EF4-FFF2-40B4-BE49-F238E27FC236}">
                <a16:creationId xmlns:a16="http://schemas.microsoft.com/office/drawing/2014/main" id="{0F654B8A-FB60-431B-A2F5-EBD390CA4EEA}"/>
              </a:ext>
            </a:extLst>
          </p:cNvPr>
          <p:cNvSpPr>
            <a:spLocks noGrp="1"/>
          </p:cNvSpPr>
          <p:nvPr>
            <p:ph type="body" sz="quarter" idx="19"/>
          </p:nvPr>
        </p:nvSpPr>
        <p:spPr>
          <a:xfrm>
            <a:off x="743571" y="4413460"/>
            <a:ext cx="10711543" cy="1438006"/>
          </a:xfrm>
        </p:spPr>
        <p:txBody>
          <a:bodyPr/>
          <a:lstStyle/>
          <a:p>
            <a:pPr>
              <a:defRPr/>
            </a:pPr>
            <a:r>
              <a:rPr lang="en-US" dirty="0"/>
              <a:t>The preceding October 4 entry decreases </a:t>
            </a:r>
            <a:r>
              <a:rPr lang="en-US" sz="2400" dirty="0">
                <a:solidFill>
                  <a:srgbClr val="004A78"/>
                </a:solidFill>
              </a:rPr>
              <a:t>paid-in capital by $2,000. Because Paid-In Capital from Sale of Treasury Stock has a credit balance of $9,000, the entire $2,000 was debited to Paid-In Capital from Sale of Treasury Stock.</a:t>
            </a:r>
          </a:p>
          <a:p>
            <a:endParaRPr lang="en-US" dirty="0"/>
          </a:p>
        </p:txBody>
      </p:sp>
    </p:spTree>
    <p:extLst>
      <p:ext uri="{BB962C8B-B14F-4D97-AF65-F5344CB8AC3E}">
        <p14:creationId xmlns:p14="http://schemas.microsoft.com/office/powerpoint/2010/main" val="1869493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52AB7-9F68-403E-B8DA-8B73AA73AFED}"/>
              </a:ext>
            </a:extLst>
          </p:cNvPr>
          <p:cNvSpPr>
            <a:spLocks noGrp="1"/>
          </p:cNvSpPr>
          <p:nvPr>
            <p:ph type="title"/>
          </p:nvPr>
        </p:nvSpPr>
        <p:spPr/>
        <p:txBody>
          <a:bodyPr/>
          <a:lstStyle/>
          <a:p>
            <a:r>
              <a:rPr lang="en-US" dirty="0"/>
              <a:t>Treasury Stock Transactions </a:t>
            </a:r>
            <a:r>
              <a:rPr lang="en-US" sz="2000" dirty="0"/>
              <a:t>(8 of 8)</a:t>
            </a:r>
            <a:endParaRPr lang="en-US" dirty="0"/>
          </a:p>
        </p:txBody>
      </p:sp>
      <p:sp>
        <p:nvSpPr>
          <p:cNvPr id="3" name="Text Placeholder 2">
            <a:extLst>
              <a:ext uri="{FF2B5EF4-FFF2-40B4-BE49-F238E27FC236}">
                <a16:creationId xmlns:a16="http://schemas.microsoft.com/office/drawing/2014/main" id="{F00AB7CC-AD5E-494C-9D49-27492C2ACA3F}"/>
              </a:ext>
            </a:extLst>
          </p:cNvPr>
          <p:cNvSpPr>
            <a:spLocks noGrp="1"/>
          </p:cNvSpPr>
          <p:nvPr>
            <p:ph type="body" sz="quarter" idx="17"/>
          </p:nvPr>
        </p:nvSpPr>
        <p:spPr>
          <a:xfrm>
            <a:off x="743576" y="1638300"/>
            <a:ext cx="10711543" cy="1034562"/>
          </a:xfrm>
        </p:spPr>
        <p:txBody>
          <a:bodyPr/>
          <a:lstStyle/>
          <a:p>
            <a:pPr fontAlgn="auto">
              <a:defRPr/>
            </a:pPr>
            <a:r>
              <a:rPr lang="en-US" dirty="0"/>
              <a:t>No dividends (cash or stock) are paid on the shares of treasury stock.</a:t>
            </a:r>
          </a:p>
          <a:p>
            <a:pPr lvl="1" fontAlgn="auto">
              <a:defRPr/>
            </a:pPr>
            <a:r>
              <a:rPr lang="en-US" dirty="0"/>
              <a:t>To do so would result in the corporation earning dividend revenue from itself.</a:t>
            </a:r>
          </a:p>
          <a:p>
            <a:endParaRPr lang="en-US" dirty="0"/>
          </a:p>
        </p:txBody>
      </p:sp>
    </p:spTree>
    <p:extLst>
      <p:ext uri="{BB962C8B-B14F-4D97-AF65-F5344CB8AC3E}">
        <p14:creationId xmlns:p14="http://schemas.microsoft.com/office/powerpoint/2010/main" val="242957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785C-DABB-4508-962A-A00A9B8BBCEB}"/>
              </a:ext>
            </a:extLst>
          </p:cNvPr>
          <p:cNvSpPr>
            <a:spLocks noGrp="1"/>
          </p:cNvSpPr>
          <p:nvPr>
            <p:ph type="title"/>
          </p:nvPr>
        </p:nvSpPr>
        <p:spPr/>
        <p:txBody>
          <a:bodyPr/>
          <a:lstStyle/>
          <a:p>
            <a:r>
              <a:rPr lang="en-US" dirty="0"/>
              <a:t>Organizational Structure of a Corporation</a:t>
            </a:r>
          </a:p>
        </p:txBody>
      </p:sp>
      <p:pic>
        <p:nvPicPr>
          <p:cNvPr id="4" name="Picture Placeholder 3" descr="Organizational Structure of a Corporation&#10;&#10;A vertical flowchart shows the organizational structure of a corporation. At the top of the flowchart a rectangular box is shaded and labeled Stockholders. Below this box, a small arrow points downward to a second rectangular box that is shaded and labeled Board of Directors. Below this box, a small arrow points downward to a third rectangular box that is shaded and labeled Officers. Below this box, a small arrow points downward to a fourth rectangular box that is shaded and labeled Employees.">
            <a:extLst>
              <a:ext uri="{FF2B5EF4-FFF2-40B4-BE49-F238E27FC236}">
                <a16:creationId xmlns:a16="http://schemas.microsoft.com/office/drawing/2014/main" id="{3640C43A-EE45-4E87-894A-79288E913DA6}"/>
              </a:ext>
            </a:extLst>
          </p:cNvPr>
          <p:cNvPicPr>
            <a:picLocks noGrp="1" noChangeAspect="1"/>
          </p:cNvPicPr>
          <p:nvPr>
            <p:ph type="pic" sz="quarter" idx="11"/>
          </p:nvPr>
        </p:nvPicPr>
        <p:blipFill rotWithShape="1">
          <a:blip r:embed="rId2"/>
          <a:srcRect l="-5334" r="-3686"/>
          <a:stretch/>
        </p:blipFill>
        <p:spPr>
          <a:xfrm>
            <a:off x="3724506" y="1635125"/>
            <a:ext cx="4672361" cy="3933825"/>
          </a:xfrm>
          <a:prstGeom prst="rect">
            <a:avLst/>
          </a:prstGeom>
        </p:spPr>
      </p:pic>
    </p:spTree>
    <p:extLst>
      <p:ext uri="{BB962C8B-B14F-4D97-AF65-F5344CB8AC3E}">
        <p14:creationId xmlns:p14="http://schemas.microsoft.com/office/powerpoint/2010/main" val="1087855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78E5-79CC-4C72-BF0A-82DFC897E0C0}"/>
              </a:ext>
            </a:extLst>
          </p:cNvPr>
          <p:cNvSpPr>
            <a:spLocks noGrp="1"/>
          </p:cNvSpPr>
          <p:nvPr>
            <p:ph type="title"/>
          </p:nvPr>
        </p:nvSpPr>
        <p:spPr/>
        <p:txBody>
          <a:bodyPr/>
          <a:lstStyle/>
          <a:p>
            <a:r>
              <a:rPr lang="en-US" dirty="0"/>
              <a:t>Example Exercise: Entries for Treasury Stock</a:t>
            </a:r>
          </a:p>
        </p:txBody>
      </p:sp>
      <p:sp>
        <p:nvSpPr>
          <p:cNvPr id="4" name="Text Placeholder 3">
            <a:extLst>
              <a:ext uri="{FF2B5EF4-FFF2-40B4-BE49-F238E27FC236}">
                <a16:creationId xmlns:a16="http://schemas.microsoft.com/office/drawing/2014/main" id="{4734D62B-CCA4-40FD-B865-B359AE8A8E42}"/>
              </a:ext>
            </a:extLst>
          </p:cNvPr>
          <p:cNvSpPr>
            <a:spLocks noGrp="1"/>
          </p:cNvSpPr>
          <p:nvPr>
            <p:ph type="body" sz="quarter" idx="17"/>
          </p:nvPr>
        </p:nvSpPr>
        <p:spPr/>
        <p:txBody>
          <a:bodyPr/>
          <a:lstStyle/>
          <a:p>
            <a:pPr marL="342900" indent="-342900">
              <a:buClr>
                <a:srgbClr val="004A78"/>
              </a:buClr>
              <a:buFont typeface="Arial" charset="0"/>
              <a:buChar char="•"/>
              <a:defRPr/>
            </a:pPr>
            <a:r>
              <a:rPr lang="en-US" sz="2400" dirty="0">
                <a:solidFill>
                  <a:srgbClr val="004A78"/>
                </a:solidFill>
              </a:rPr>
              <a:t>On May 3, Buzz Off Corporation reacquired 3,200 shares of its common stock at $42 per share. On July 22, Buzz Off sold 2,000 of the reacquired shares at $47 per share. On August 30, Buzz Off sold the remaining shares at $40 per share.</a:t>
            </a:r>
          </a:p>
          <a:p>
            <a:pPr marL="342900" indent="-342900">
              <a:buClr>
                <a:srgbClr val="004A78"/>
              </a:buClr>
              <a:buFont typeface="Arial" charset="0"/>
              <a:buChar char="•"/>
              <a:defRPr/>
            </a:pPr>
            <a:r>
              <a:rPr lang="en-US" sz="2400" dirty="0">
                <a:solidFill>
                  <a:srgbClr val="004A78"/>
                </a:solidFill>
              </a:rPr>
              <a:t>Journalize the transactions of May 3, July 22, and August 30.</a:t>
            </a:r>
          </a:p>
          <a:p>
            <a:endParaRPr lang="en-US" dirty="0"/>
          </a:p>
        </p:txBody>
      </p:sp>
      <p:pic>
        <p:nvPicPr>
          <p:cNvPr id="5" name="Picture Placeholder 4" descr="Example Exercise Solution – Entries for Treasury Stock&#10;&#10;Three journal entries for Buzz Off Corporation are given.&#10;&#10;In the first entry, May 3 is the date indicated. Treasury Stock is debited—with 134,400 shown in the Debit column. The following computation is shown after the account name: (3,200 × $42). Cash is credited—with 134,400 shown in the Credit column. &#10;&#10;In the second entry, July 22 is the date indicated. Cash is debited—with 94,000 shown in the Debit column. The following computation is shown after the account name: (2,000 × $47). Treasury Stock is credited—with 84,000 shown in the Credit column. The following computation is shown after the account name: (2,000 × $42). Paid-In Capital from Sale of Treasury Stock is credited—with 10,000 shown in the Credit column. The following computation is shown after the account name: [2,000 × ($47 – $42)].&#10;&#10;In the third entry, August 30 is the date indicated. Cash is debited—with 48,000 shown in the Debit column. The following computation is shown after the account name: (1,200 × $40). Paid-In Capital from Sale of Treasury Stock is debited—with 2,400 shown in the Debit column. The following computation is shown after the account name: [1,200 × ($42 – $40)]. Treasury Stock is credited—with 50,400 shown in the Credit column. The following computation is shown after the account name: (1,200 × $42).">
            <a:extLst>
              <a:ext uri="{FF2B5EF4-FFF2-40B4-BE49-F238E27FC236}">
                <a16:creationId xmlns:a16="http://schemas.microsoft.com/office/drawing/2014/main" id="{73CAE3F8-2983-4FE3-8598-F4224F3BA24A}"/>
              </a:ext>
            </a:extLst>
          </p:cNvPr>
          <p:cNvPicPr>
            <a:picLocks noGrp="1" noChangeAspect="1"/>
          </p:cNvPicPr>
          <p:nvPr>
            <p:ph type="pic" sz="quarter" idx="18"/>
          </p:nvPr>
        </p:nvPicPr>
        <p:blipFill rotWithShape="1">
          <a:blip r:embed="rId2"/>
          <a:srcRect l="-264" r="-932"/>
          <a:stretch/>
        </p:blipFill>
        <p:spPr>
          <a:xfrm>
            <a:off x="1107151" y="3627697"/>
            <a:ext cx="10042174" cy="2254702"/>
          </a:xfrm>
          <a:prstGeom prst="rect">
            <a:avLst/>
          </a:prstGeom>
        </p:spPr>
      </p:pic>
    </p:spTree>
    <p:extLst>
      <p:ext uri="{BB962C8B-B14F-4D97-AF65-F5344CB8AC3E}">
        <p14:creationId xmlns:p14="http://schemas.microsoft.com/office/powerpoint/2010/main" val="34109373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67CA-CAA8-4A8B-B766-66D666886DB1}"/>
              </a:ext>
            </a:extLst>
          </p:cNvPr>
          <p:cNvSpPr>
            <a:spLocks noGrp="1"/>
          </p:cNvSpPr>
          <p:nvPr>
            <p:ph type="title"/>
          </p:nvPr>
        </p:nvSpPr>
        <p:spPr/>
        <p:txBody>
          <a:bodyPr/>
          <a:lstStyle/>
          <a:p>
            <a:r>
              <a:rPr lang="en-US" dirty="0"/>
              <a:t>Stockholders’ Equity on the Balance Sheet</a:t>
            </a:r>
          </a:p>
        </p:txBody>
      </p:sp>
      <p:sp>
        <p:nvSpPr>
          <p:cNvPr id="3" name="Text Placeholder 2">
            <a:extLst>
              <a:ext uri="{FF2B5EF4-FFF2-40B4-BE49-F238E27FC236}">
                <a16:creationId xmlns:a16="http://schemas.microsoft.com/office/drawing/2014/main" id="{15083A43-DB0E-4D26-A7D4-04B2A31029A6}"/>
              </a:ext>
            </a:extLst>
          </p:cNvPr>
          <p:cNvSpPr>
            <a:spLocks noGrp="1"/>
          </p:cNvSpPr>
          <p:nvPr>
            <p:ph type="body" sz="quarter" idx="17"/>
          </p:nvPr>
        </p:nvSpPr>
        <p:spPr>
          <a:xfrm>
            <a:off x="743576" y="1638300"/>
            <a:ext cx="10711543" cy="2497602"/>
          </a:xfrm>
        </p:spPr>
        <p:txBody>
          <a:bodyPr/>
          <a:lstStyle/>
          <a:p>
            <a:pPr fontAlgn="auto">
              <a:defRPr/>
            </a:pPr>
            <a:r>
              <a:rPr lang="en-US" dirty="0"/>
              <a:t>Two methods can be used for reporting stockholders’ equity on the balance sheet:</a:t>
            </a:r>
          </a:p>
          <a:p>
            <a:pPr lvl="1" fontAlgn="auto">
              <a:defRPr/>
            </a:pPr>
            <a:r>
              <a:rPr lang="en-US" dirty="0"/>
              <a:t>Method 1. Each class of stock is reported, followed by its related paid-in capital accounts. Retained earnings is then reported, followed by a deduction for treasury stock.</a:t>
            </a:r>
          </a:p>
          <a:p>
            <a:pPr lvl="1" fontAlgn="auto">
              <a:defRPr/>
            </a:pPr>
            <a:r>
              <a:rPr lang="en-US" dirty="0"/>
              <a:t>Method 2. The stock accounts are reported, followed by the paid-in capital reported as a single item, Additional paid-in capital. Retained earnings is then reported followed by a deduction for treasury stock. </a:t>
            </a:r>
          </a:p>
          <a:p>
            <a:endParaRPr lang="en-US" dirty="0"/>
          </a:p>
        </p:txBody>
      </p:sp>
    </p:spTree>
    <p:extLst>
      <p:ext uri="{BB962C8B-B14F-4D97-AF65-F5344CB8AC3E}">
        <p14:creationId xmlns:p14="http://schemas.microsoft.com/office/powerpoint/2010/main" val="27975279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1E30-437A-434D-ABD0-09576D6B2BED}"/>
              </a:ext>
            </a:extLst>
          </p:cNvPr>
          <p:cNvSpPr>
            <a:spLocks noGrp="1"/>
          </p:cNvSpPr>
          <p:nvPr>
            <p:ph type="title"/>
          </p:nvPr>
        </p:nvSpPr>
        <p:spPr>
          <a:xfrm>
            <a:off x="838200" y="365125"/>
            <a:ext cx="10515600" cy="434975"/>
          </a:xfrm>
        </p:spPr>
        <p:txBody>
          <a:bodyPr/>
          <a:lstStyle/>
          <a:p>
            <a:r>
              <a:rPr lang="en-US" sz="3000" dirty="0"/>
              <a:t>Stockholders’ Equity Section of a Balance Sheet</a:t>
            </a:r>
          </a:p>
        </p:txBody>
      </p:sp>
      <p:pic>
        <p:nvPicPr>
          <p:cNvPr id="4" name="Picture Placeholder 3" descr="Stockholders’ Equity Section of a Balance Sheet&#10;&#10;The two methods for reporting stockholders’ equity on a balance sheet are shown. The Stockholders’ Equity section of a balance sheet for Telex Inc., dated December 31, 2 0 Y 7, is shown.&#10;&#10;Method 1 is shown first. Under Paid-in capital:, Preferred 10% stock, $50 par (2,000 shares authorized and issued) is $100,000, which is shown in the first amount column; Excess over par is 10,000, which is shown in the first amount column. A single rule appears below 10,000. Paid-in capital, preferred stock is $110,000, which is shown in the second amount column.  Common stock, $20 par (50,000 shares authorized, 45,000 shares issued) is $900,000, which is shown in the first amount column; Excess over par is 190,000, which is shown in the first amount column. A single rule appears below 190,000. Paid-in capital, common stock is 1,090,000, which is shown in the second amount column. From sale of treasury stock is 2,000, which is shown in the second amount column. A single rule appears below 2,000. Total paid-in capital is $1,202,000, which is shown in the third amount column. Retained earnings are 350,000, which is shown in the third amount column. Treasury stock (600 shares at cost) is 27,000, which is shown in parentheses in the third amount column. A single rule appears below 27,000, which is shown in parentheses. Total stockholders’ equity is $1,525,000, which is shown in the third amount column. To the right of the balance sheet, a bracket extends from the Paid-in capital: line to the Total stockholders’ equity line. To the right of the bracket, the words Method 1 are shown in bold.&#10;&#10;Method 2 is shown last. Under Contributed capital:, Preferred 10% stock, $50 par (2,000 shares authorized and issued) is $100,000, which is shown in the second amount column; Common stock, $20 par (50,000 shares authorized, 45,000 shares issued) is 900,000, which is shown in the second amount column; Additional paid-in capital is 202,000, which is shown in the second amount column. A single rule appears below 202,000. Total contributed capital is $1,202,000, which is shown in the third amount column. Retained earnings are 350,000, which is shown in the third amount column. Treasury stock (600 shares at cost) is 27,000, which is shown in parentheses in the third amount column. A single rule appears below 27,000, which is shown in parentheses. Total stockholders’ equity is $1,525,000, which is shown in the third amount column. To the right of the balance sheet, a bracket extends from the Contributed capital: line to the Total stockholders’ equity line. To the right of the bracket, the words Method 2 are shown in bold.">
            <a:extLst>
              <a:ext uri="{FF2B5EF4-FFF2-40B4-BE49-F238E27FC236}">
                <a16:creationId xmlns:a16="http://schemas.microsoft.com/office/drawing/2014/main" id="{C4FC4610-438B-48B0-A5B6-351C855B5129}"/>
              </a:ext>
            </a:extLst>
          </p:cNvPr>
          <p:cNvPicPr>
            <a:picLocks noGrp="1" noChangeAspect="1"/>
          </p:cNvPicPr>
          <p:nvPr>
            <p:ph type="pic" sz="quarter" idx="11"/>
          </p:nvPr>
        </p:nvPicPr>
        <p:blipFill rotWithShape="1">
          <a:blip r:embed="rId2"/>
          <a:srcRect l="-1159" r="-2670"/>
          <a:stretch/>
        </p:blipFill>
        <p:spPr>
          <a:xfrm>
            <a:off x="3085655" y="1035312"/>
            <a:ext cx="6089376" cy="5081934"/>
          </a:xfrm>
          <a:prstGeom prst="rect">
            <a:avLst/>
          </a:prstGeom>
        </p:spPr>
      </p:pic>
    </p:spTree>
    <p:extLst>
      <p:ext uri="{BB962C8B-B14F-4D97-AF65-F5344CB8AC3E}">
        <p14:creationId xmlns:p14="http://schemas.microsoft.com/office/powerpoint/2010/main" val="2557661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E9D4-0E56-41BB-96DE-5C30E3FA5206}"/>
              </a:ext>
            </a:extLst>
          </p:cNvPr>
          <p:cNvSpPr>
            <a:spLocks noGrp="1"/>
          </p:cNvSpPr>
          <p:nvPr>
            <p:ph type="title"/>
          </p:nvPr>
        </p:nvSpPr>
        <p:spPr/>
        <p:txBody>
          <a:bodyPr/>
          <a:lstStyle/>
          <a:p>
            <a:r>
              <a:rPr lang="en-US" sz="2800" dirty="0"/>
              <a:t>Example Exercise: Reporting Stockholders’ Equity </a:t>
            </a:r>
            <a:r>
              <a:rPr lang="en-US" sz="2000" dirty="0"/>
              <a:t>(1 of 2)</a:t>
            </a:r>
          </a:p>
        </p:txBody>
      </p:sp>
      <p:sp>
        <p:nvSpPr>
          <p:cNvPr id="4" name="Text Placeholder 3">
            <a:extLst>
              <a:ext uri="{FF2B5EF4-FFF2-40B4-BE49-F238E27FC236}">
                <a16:creationId xmlns:a16="http://schemas.microsoft.com/office/drawing/2014/main" id="{00FAD698-1074-42FF-8A1B-899DDBC343BB}"/>
              </a:ext>
            </a:extLst>
          </p:cNvPr>
          <p:cNvSpPr>
            <a:spLocks noGrp="1"/>
          </p:cNvSpPr>
          <p:nvPr>
            <p:ph type="body" sz="quarter" idx="17"/>
          </p:nvPr>
        </p:nvSpPr>
        <p:spPr>
          <a:xfrm>
            <a:off x="743576" y="1638301"/>
            <a:ext cx="10711543" cy="1456592"/>
          </a:xfrm>
        </p:spPr>
        <p:txBody>
          <a:bodyPr/>
          <a:lstStyle/>
          <a:p>
            <a:pPr marL="342900" indent="-342900">
              <a:buClr>
                <a:srgbClr val="004A78"/>
              </a:buClr>
              <a:buFont typeface="Arial" charset="0"/>
              <a:buChar char="•"/>
              <a:defRPr/>
            </a:pPr>
            <a:r>
              <a:rPr lang="en-US" sz="2400" dirty="0">
                <a:solidFill>
                  <a:srgbClr val="004A78"/>
                </a:solidFill>
              </a:rPr>
              <a:t>Using the following accounts and balances, prepare the Stockholders’ Equity section of the balance sheet using Method 1 of Exhibit 8. Forty thousand shares of common stock are authorized, and 5,000 shares have been reacquired.</a:t>
            </a:r>
          </a:p>
        </p:txBody>
      </p:sp>
      <p:pic>
        <p:nvPicPr>
          <p:cNvPr id="5" name="Picture Placeholder 4" descr="Example Exercise Data – Reporting Stockholders’ Equity &#10;&#10;A table containing financial data is shown. The entries listed are as follows: Common Stock, $50 par, $1,500,000; Paid-In Capital from Sale of Treasury Stock, 44,000; Paid-In Capital in Excess of Par, 160,000; Retained Earnings, 4,395,000; Treasury Stock, 120,000.">
            <a:extLst>
              <a:ext uri="{FF2B5EF4-FFF2-40B4-BE49-F238E27FC236}">
                <a16:creationId xmlns:a16="http://schemas.microsoft.com/office/drawing/2014/main" id="{B17760C3-3761-4B4C-A6D3-8A20CD028B72}"/>
              </a:ext>
            </a:extLst>
          </p:cNvPr>
          <p:cNvPicPr>
            <a:picLocks noGrp="1" noChangeAspect="1"/>
          </p:cNvPicPr>
          <p:nvPr>
            <p:ph type="pic" sz="quarter" idx="18"/>
          </p:nvPr>
        </p:nvPicPr>
        <p:blipFill rotWithShape="1">
          <a:blip r:embed="rId2"/>
          <a:srcRect l="7495" t="1353" r="6865" b="1353"/>
          <a:stretch/>
        </p:blipFill>
        <p:spPr>
          <a:xfrm>
            <a:off x="2568517" y="3253797"/>
            <a:ext cx="7054966" cy="1515991"/>
          </a:xfrm>
          <a:prstGeom prst="rect">
            <a:avLst/>
          </a:prstGeom>
        </p:spPr>
      </p:pic>
    </p:spTree>
    <p:extLst>
      <p:ext uri="{BB962C8B-B14F-4D97-AF65-F5344CB8AC3E}">
        <p14:creationId xmlns:p14="http://schemas.microsoft.com/office/powerpoint/2010/main" val="30188604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F819-1741-4712-9A26-9F1C103057D2}"/>
              </a:ext>
            </a:extLst>
          </p:cNvPr>
          <p:cNvSpPr>
            <a:spLocks noGrp="1"/>
          </p:cNvSpPr>
          <p:nvPr>
            <p:ph type="title"/>
          </p:nvPr>
        </p:nvSpPr>
        <p:spPr/>
        <p:txBody>
          <a:bodyPr/>
          <a:lstStyle/>
          <a:p>
            <a:r>
              <a:rPr lang="en-US" sz="2800" dirty="0"/>
              <a:t>Example Exercise: Reporting Stockholders’ Equity </a:t>
            </a:r>
            <a:r>
              <a:rPr lang="en-US" sz="2000" dirty="0"/>
              <a:t>(2 of 2)</a:t>
            </a:r>
          </a:p>
        </p:txBody>
      </p:sp>
      <p:pic>
        <p:nvPicPr>
          <p:cNvPr id="4" name="Picture Placeholder 3" descr="Example Exercise: Reporting Stockholders’ Equity&#10;&#10;The Stockholders’ Equity section of a balance sheet is shown.&#10;&#10;Under Paid-in capital:, Common stock, $50 par (40,000 shares authorized, 30,000 shares issued) is $1,500,000, which is shown in the first amount column; Excess over par is 160,000, which is shown in the first amount column. A single rule appears below 160,000. Paid-in capital, common stock is $1,660,000, which is shown in the second amount column. From sale of treasury stock is 44,000, which is shown in the second amount column. A single rule appears below 44,000. Total paid-in capital is $1,704,000, which is shown in the third amount column. Retained earnings are 4,395,000, which is shown in the third amount column. Treasury stock (5,000 shares at cost) is 120,000, which is shown in parentheses in the third amount column. A single rule appears below 120,000, which is shown in parentheses. Total stockholders’ equity is $5,979,000, which is shown in the third amount column. A double rule appears below $5,979,000.">
            <a:extLst>
              <a:ext uri="{FF2B5EF4-FFF2-40B4-BE49-F238E27FC236}">
                <a16:creationId xmlns:a16="http://schemas.microsoft.com/office/drawing/2014/main" id="{D6DA599F-6656-4E37-9B09-828D37BA9AF3}"/>
              </a:ext>
            </a:extLst>
          </p:cNvPr>
          <p:cNvPicPr>
            <a:picLocks noGrp="1" noChangeAspect="1"/>
          </p:cNvPicPr>
          <p:nvPr>
            <p:ph type="pic" sz="quarter" idx="11"/>
          </p:nvPr>
        </p:nvPicPr>
        <p:blipFill rotWithShape="1">
          <a:blip r:embed="rId2"/>
          <a:srcRect t="-2734" b="-2119"/>
          <a:stretch/>
        </p:blipFill>
        <p:spPr>
          <a:xfrm>
            <a:off x="966989" y="1700011"/>
            <a:ext cx="10515600" cy="3013657"/>
          </a:xfrm>
          <a:prstGeom prst="rect">
            <a:avLst/>
          </a:prstGeom>
        </p:spPr>
      </p:pic>
    </p:spTree>
    <p:extLst>
      <p:ext uri="{BB962C8B-B14F-4D97-AF65-F5344CB8AC3E}">
        <p14:creationId xmlns:p14="http://schemas.microsoft.com/office/powerpoint/2010/main" val="16476895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9642E03-D1C2-4B2A-B8BD-672D526F79A9}"/>
              </a:ext>
            </a:extLst>
          </p:cNvPr>
          <p:cNvSpPr>
            <a:spLocks noGrp="1"/>
          </p:cNvSpPr>
          <p:nvPr>
            <p:ph type="title"/>
          </p:nvPr>
        </p:nvSpPr>
        <p:spPr/>
        <p:txBody>
          <a:bodyPr/>
          <a:lstStyle/>
          <a:p>
            <a:r>
              <a:rPr lang="en-US" dirty="0"/>
              <a:t>Reporting Retained Earnings </a:t>
            </a:r>
            <a:r>
              <a:rPr lang="en-US" sz="2000" dirty="0"/>
              <a:t>(1 of 2)</a:t>
            </a:r>
            <a:endParaRPr lang="en-US" dirty="0"/>
          </a:p>
        </p:txBody>
      </p:sp>
      <p:sp>
        <p:nvSpPr>
          <p:cNvPr id="24" name="Text Placeholder 23">
            <a:extLst>
              <a:ext uri="{FF2B5EF4-FFF2-40B4-BE49-F238E27FC236}">
                <a16:creationId xmlns:a16="http://schemas.microsoft.com/office/drawing/2014/main" id="{4E9568AB-1E6E-479A-90C9-AA7087F1EAA7}"/>
              </a:ext>
            </a:extLst>
          </p:cNvPr>
          <p:cNvSpPr>
            <a:spLocks noGrp="1"/>
          </p:cNvSpPr>
          <p:nvPr>
            <p:ph type="body" sz="quarter" idx="17"/>
          </p:nvPr>
        </p:nvSpPr>
        <p:spPr/>
        <p:txBody>
          <a:bodyPr/>
          <a:lstStyle/>
          <a:p>
            <a:r>
              <a:rPr lang="en-US" dirty="0"/>
              <a:t>Changes in retained earnings may be reported using one of the following:</a:t>
            </a:r>
          </a:p>
        </p:txBody>
      </p:sp>
      <p:sp>
        <p:nvSpPr>
          <p:cNvPr id="40" name="Content Placeholder 8">
            <a:extLst>
              <a:ext uri="{FF2B5EF4-FFF2-40B4-BE49-F238E27FC236}">
                <a16:creationId xmlns:a16="http://schemas.microsoft.com/office/drawing/2014/main" id="{96D9B3E5-D694-442F-8B9C-D2B26813472A}"/>
              </a:ext>
            </a:extLst>
          </p:cNvPr>
          <p:cNvSpPr>
            <a:spLocks noGrp="1"/>
          </p:cNvSpPr>
          <p:nvPr>
            <p:ph sz="quarter" idx="19"/>
          </p:nvPr>
        </p:nvSpPr>
        <p:spPr>
          <a:xfrm>
            <a:off x="1490538" y="2353740"/>
            <a:ext cx="2926080" cy="1536192"/>
          </a:xfrm>
          <a:prstGeom prst="hexagon">
            <a:avLst/>
          </a:prstGeom>
          <a:solidFill>
            <a:schemeClr val="accent3">
              <a:lumMod val="60000"/>
              <a:lumOff val="40000"/>
            </a:schemeClr>
          </a:solidFill>
          <a:ln>
            <a:solidFill>
              <a:srgbClr val="000000"/>
            </a:solidFill>
          </a:ln>
        </p:spPr>
        <p:txBody>
          <a:bodyPr anchor="ctr"/>
          <a:lstStyle/>
          <a:p>
            <a:pPr algn="ctr"/>
            <a:r>
              <a:rPr lang="en-US" sz="2000" dirty="0"/>
              <a:t>Separate retained earnings statement</a:t>
            </a:r>
          </a:p>
        </p:txBody>
      </p:sp>
      <p:sp>
        <p:nvSpPr>
          <p:cNvPr id="41" name="Content Placeholder 10">
            <a:extLst>
              <a:ext uri="{FF2B5EF4-FFF2-40B4-BE49-F238E27FC236}">
                <a16:creationId xmlns:a16="http://schemas.microsoft.com/office/drawing/2014/main" id="{260D85F1-3722-4DAD-B591-7164AF31A9FC}"/>
              </a:ext>
            </a:extLst>
          </p:cNvPr>
          <p:cNvSpPr>
            <a:spLocks noGrp="1"/>
          </p:cNvSpPr>
          <p:nvPr>
            <p:ph sz="quarter" idx="20"/>
          </p:nvPr>
        </p:nvSpPr>
        <p:spPr>
          <a:xfrm>
            <a:off x="4416618" y="3429000"/>
            <a:ext cx="2925414" cy="1538095"/>
          </a:xfrm>
          <a:prstGeom prst="hexagon">
            <a:avLst/>
          </a:prstGeom>
          <a:solidFill>
            <a:schemeClr val="accent3">
              <a:lumMod val="60000"/>
              <a:lumOff val="40000"/>
            </a:schemeClr>
          </a:solidFill>
          <a:ln>
            <a:solidFill>
              <a:srgbClr val="000000"/>
            </a:solidFill>
          </a:ln>
        </p:spPr>
        <p:txBody>
          <a:bodyPr anchor="ctr"/>
          <a:lstStyle/>
          <a:p>
            <a:pPr algn="ctr"/>
            <a:r>
              <a:rPr lang="en-US" sz="2000" dirty="0"/>
              <a:t>Combined income and retained earnings statement</a:t>
            </a:r>
          </a:p>
        </p:txBody>
      </p:sp>
      <p:sp>
        <p:nvSpPr>
          <p:cNvPr id="42" name="Content Placeholder 9">
            <a:extLst>
              <a:ext uri="{FF2B5EF4-FFF2-40B4-BE49-F238E27FC236}">
                <a16:creationId xmlns:a16="http://schemas.microsoft.com/office/drawing/2014/main" id="{7DE85748-A632-4964-8D27-429580CB2FD1}"/>
              </a:ext>
            </a:extLst>
          </p:cNvPr>
          <p:cNvSpPr>
            <a:spLocks noGrp="1"/>
          </p:cNvSpPr>
          <p:nvPr>
            <p:ph sz="quarter" idx="21"/>
          </p:nvPr>
        </p:nvSpPr>
        <p:spPr>
          <a:xfrm>
            <a:off x="7342032" y="4577978"/>
            <a:ext cx="2926080" cy="1536192"/>
          </a:xfrm>
          <a:prstGeom prst="hexagon">
            <a:avLst/>
          </a:prstGeom>
          <a:solidFill>
            <a:schemeClr val="accent3">
              <a:lumMod val="60000"/>
              <a:lumOff val="40000"/>
            </a:schemeClr>
          </a:solidFill>
          <a:ln>
            <a:solidFill>
              <a:srgbClr val="000000"/>
            </a:solidFill>
          </a:ln>
        </p:spPr>
        <p:txBody>
          <a:bodyPr anchor="ctr"/>
          <a:lstStyle/>
          <a:p>
            <a:pPr algn="ctr"/>
            <a:r>
              <a:rPr lang="en-US" sz="2000" dirty="0"/>
              <a:t>Statement of stockholders’ equity</a:t>
            </a:r>
          </a:p>
        </p:txBody>
      </p:sp>
    </p:spTree>
    <p:extLst>
      <p:ext uri="{BB962C8B-B14F-4D97-AF65-F5344CB8AC3E}">
        <p14:creationId xmlns:p14="http://schemas.microsoft.com/office/powerpoint/2010/main" val="3102954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B639-AB1B-4548-B16F-2F273863C718}"/>
              </a:ext>
            </a:extLst>
          </p:cNvPr>
          <p:cNvSpPr>
            <a:spLocks noGrp="1"/>
          </p:cNvSpPr>
          <p:nvPr>
            <p:ph type="title"/>
          </p:nvPr>
        </p:nvSpPr>
        <p:spPr/>
        <p:txBody>
          <a:bodyPr/>
          <a:lstStyle/>
          <a:p>
            <a:r>
              <a:rPr lang="en-US" dirty="0"/>
              <a:t>Reporting Retained Earnings </a:t>
            </a:r>
            <a:r>
              <a:rPr lang="en-US" sz="2000" dirty="0"/>
              <a:t>(2 of 2)</a:t>
            </a:r>
            <a:endParaRPr lang="en-US" dirty="0"/>
          </a:p>
        </p:txBody>
      </p:sp>
      <p:sp>
        <p:nvSpPr>
          <p:cNvPr id="3" name="Text Placeholder 2">
            <a:extLst>
              <a:ext uri="{FF2B5EF4-FFF2-40B4-BE49-F238E27FC236}">
                <a16:creationId xmlns:a16="http://schemas.microsoft.com/office/drawing/2014/main" id="{DDC5570F-6DDC-4A3E-BC99-AD54808C8199}"/>
              </a:ext>
            </a:extLst>
          </p:cNvPr>
          <p:cNvSpPr>
            <a:spLocks noGrp="1"/>
          </p:cNvSpPr>
          <p:nvPr>
            <p:ph type="body" sz="quarter" idx="17"/>
          </p:nvPr>
        </p:nvSpPr>
        <p:spPr>
          <a:xfrm>
            <a:off x="743576" y="1638300"/>
            <a:ext cx="10711543" cy="1790700"/>
          </a:xfrm>
        </p:spPr>
        <p:txBody>
          <a:bodyPr/>
          <a:lstStyle/>
          <a:p>
            <a:r>
              <a:rPr lang="en-US" dirty="0"/>
              <a:t>When a separate </a:t>
            </a:r>
            <a:r>
              <a:rPr lang="en-US" b="1" dirty="0"/>
              <a:t>retained earnings statement </a:t>
            </a:r>
            <a:r>
              <a:rPr lang="en-US" dirty="0"/>
              <a:t>is prepared, the beginning balance of retained earnings is reported. </a:t>
            </a:r>
          </a:p>
          <a:p>
            <a:pPr lvl="1"/>
            <a:r>
              <a:rPr lang="en-US" dirty="0"/>
              <a:t>The net income is then added (or net loss is subtracted) and any dividends are subtracted to arrive at the ending retained earnings for the period.</a:t>
            </a:r>
          </a:p>
          <a:p>
            <a:endParaRPr lang="en-US" dirty="0"/>
          </a:p>
        </p:txBody>
      </p:sp>
    </p:spTree>
    <p:extLst>
      <p:ext uri="{BB962C8B-B14F-4D97-AF65-F5344CB8AC3E}">
        <p14:creationId xmlns:p14="http://schemas.microsoft.com/office/powerpoint/2010/main" val="1620053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9172-DA03-44CD-8EA9-B0F17CA057A1}"/>
              </a:ext>
            </a:extLst>
          </p:cNvPr>
          <p:cNvSpPr>
            <a:spLocks noGrp="1"/>
          </p:cNvSpPr>
          <p:nvPr>
            <p:ph type="title"/>
          </p:nvPr>
        </p:nvSpPr>
        <p:spPr/>
        <p:txBody>
          <a:bodyPr/>
          <a:lstStyle/>
          <a:p>
            <a:r>
              <a:rPr lang="en-US" dirty="0"/>
              <a:t>Retained Earnings Statement</a:t>
            </a:r>
          </a:p>
        </p:txBody>
      </p:sp>
      <p:pic>
        <p:nvPicPr>
          <p:cNvPr id="5" name="Picture Placeholder 4" descr="Retained Earnings Statement&#10;&#10;A retained earnings statement for Telex Inc., for the year ended December 31, 2 0 Y 7, is shown.&#10;&#10;Retained earnings, January 1, 2 0 Y 7, are $245,000, which is shown in the second amount column; Net income is $180,000, which is shown in the first amount column. Under Dividends:, Preferred stock dividends are 10,000, which is set in parentheses in the first amount column, and Common stock dividends are 65,000, which is set in parentheses in the first amount column. A single rule appears below 65,000, which is set in parentheses. Increase in retained earnings is 105,000, which is shown in the second amount column. A single rule appears below 105,000. Retained earnings, December 31, 2 0 Y 7, are $350,000, which is shown in the second amount column. A double rule appears below $350,000.">
            <a:extLst>
              <a:ext uri="{FF2B5EF4-FFF2-40B4-BE49-F238E27FC236}">
                <a16:creationId xmlns:a16="http://schemas.microsoft.com/office/drawing/2014/main" id="{BE777238-60C3-49C7-B91B-6E33B677E666}"/>
              </a:ext>
            </a:extLst>
          </p:cNvPr>
          <p:cNvPicPr>
            <a:picLocks noGrp="1" noChangeAspect="1"/>
          </p:cNvPicPr>
          <p:nvPr>
            <p:ph type="pic" sz="quarter" idx="11"/>
          </p:nvPr>
        </p:nvPicPr>
        <p:blipFill rotWithShape="1">
          <a:blip r:embed="rId2"/>
          <a:srcRect t="-2480" b="-2480"/>
          <a:stretch/>
        </p:blipFill>
        <p:spPr>
          <a:prstGeom prst="rect">
            <a:avLst/>
          </a:prstGeom>
        </p:spPr>
      </p:pic>
    </p:spTree>
    <p:extLst>
      <p:ext uri="{BB962C8B-B14F-4D97-AF65-F5344CB8AC3E}">
        <p14:creationId xmlns:p14="http://schemas.microsoft.com/office/powerpoint/2010/main" val="15949604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9B11F8-E231-4B58-8085-73264C50448C}"/>
              </a:ext>
            </a:extLst>
          </p:cNvPr>
          <p:cNvSpPr>
            <a:spLocks noGrp="1"/>
          </p:cNvSpPr>
          <p:nvPr>
            <p:ph type="title"/>
          </p:nvPr>
        </p:nvSpPr>
        <p:spPr/>
        <p:txBody>
          <a:bodyPr/>
          <a:lstStyle/>
          <a:p>
            <a:r>
              <a:rPr lang="en-US" dirty="0"/>
              <a:t>Example Exercise: Retained Earnings Statement </a:t>
            </a:r>
          </a:p>
        </p:txBody>
      </p:sp>
      <p:sp>
        <p:nvSpPr>
          <p:cNvPr id="5" name="Content Placeholder 4">
            <a:extLst>
              <a:ext uri="{FF2B5EF4-FFF2-40B4-BE49-F238E27FC236}">
                <a16:creationId xmlns:a16="http://schemas.microsoft.com/office/drawing/2014/main" id="{3C195488-A990-43F2-A9ED-0655A776E301}"/>
              </a:ext>
            </a:extLst>
          </p:cNvPr>
          <p:cNvSpPr>
            <a:spLocks noGrp="1"/>
          </p:cNvSpPr>
          <p:nvPr>
            <p:ph type="body" sz="quarter" idx="17"/>
          </p:nvPr>
        </p:nvSpPr>
        <p:spPr/>
        <p:txBody>
          <a:bodyPr/>
          <a:lstStyle/>
          <a:p>
            <a:pPr marL="342900" indent="-342900">
              <a:buClr>
                <a:srgbClr val="004A78"/>
              </a:buClr>
              <a:buFont typeface="Arial" charset="0"/>
              <a:buChar char="•"/>
              <a:defRPr/>
            </a:pPr>
            <a:r>
              <a:rPr lang="en-US" sz="2400" dirty="0">
                <a:solidFill>
                  <a:srgbClr val="004A78"/>
                </a:solidFill>
              </a:rPr>
              <a:t>Dry Creek Cameras Inc. reported the following results for the year ending March 31, 20Y6:</a:t>
            </a:r>
          </a:p>
          <a:p>
            <a:endParaRPr lang="en-US" dirty="0"/>
          </a:p>
        </p:txBody>
      </p:sp>
      <p:pic>
        <p:nvPicPr>
          <p:cNvPr id="3" name="Picture Placeholder 2" descr="Example Exercise Data – Retained Earnings Statement&#10;&#10;A table containing financial data for Dry Creek Cameras Inc., for the year ending March 31, 20Y6, is shown. The entries listed are as follows: Retained earnings, April 1, 20Y5, $3,338,500; Net income, 461,500; Cash dividends declared, 80,000; Stock dividends declared, 120,000.">
            <a:extLst>
              <a:ext uri="{FF2B5EF4-FFF2-40B4-BE49-F238E27FC236}">
                <a16:creationId xmlns:a16="http://schemas.microsoft.com/office/drawing/2014/main" id="{E2EBFB18-E277-46BF-9368-C17E2C41D299}"/>
              </a:ext>
            </a:extLst>
          </p:cNvPr>
          <p:cNvPicPr>
            <a:picLocks noGrp="1" noChangeAspect="1"/>
          </p:cNvPicPr>
          <p:nvPr>
            <p:ph type="pic" sz="quarter" idx="18"/>
          </p:nvPr>
        </p:nvPicPr>
        <p:blipFill rotWithShape="1">
          <a:blip r:embed="rId2"/>
          <a:srcRect l="6075" t="1955" r="5049" b="5624"/>
          <a:stretch/>
        </p:blipFill>
        <p:spPr>
          <a:xfrm>
            <a:off x="1719007" y="2402251"/>
            <a:ext cx="8655249" cy="1097443"/>
          </a:xfrm>
          <a:prstGeom prst="rect">
            <a:avLst/>
          </a:prstGeom>
        </p:spPr>
      </p:pic>
      <p:sp>
        <p:nvSpPr>
          <p:cNvPr id="7" name="Content Placeholder 6">
            <a:extLst>
              <a:ext uri="{FF2B5EF4-FFF2-40B4-BE49-F238E27FC236}">
                <a16:creationId xmlns:a16="http://schemas.microsoft.com/office/drawing/2014/main" id="{6245D3A6-B35F-4B67-A2E3-DA0131ADB16C}"/>
              </a:ext>
            </a:extLst>
          </p:cNvPr>
          <p:cNvSpPr>
            <a:spLocks noGrp="1"/>
          </p:cNvSpPr>
          <p:nvPr>
            <p:ph type="body" sz="quarter" idx="21"/>
          </p:nvPr>
        </p:nvSpPr>
        <p:spPr>
          <a:xfrm>
            <a:off x="743571" y="3554717"/>
            <a:ext cx="10711543" cy="858715"/>
          </a:xfrm>
        </p:spPr>
        <p:txBody>
          <a:bodyPr/>
          <a:lstStyle/>
          <a:p>
            <a:pPr marL="342900" indent="-342900">
              <a:buFont typeface="Arial" panose="020B0604020202020204" pitchFamily="34" charset="0"/>
              <a:buChar char="•"/>
            </a:pPr>
            <a:r>
              <a:rPr lang="en-US" sz="2400" dirty="0">
                <a:solidFill>
                  <a:srgbClr val="004A78"/>
                </a:solidFill>
              </a:rPr>
              <a:t>Prepare a retained earnings statement for the fiscal year ended March 31, 20Y6.</a:t>
            </a:r>
          </a:p>
        </p:txBody>
      </p:sp>
      <p:pic>
        <p:nvPicPr>
          <p:cNvPr id="8" name="Picture Placeholder 7" descr="Example Exercise Solution – Retained Earnings Statement&#10;&#10;A retained earnings statement for Dry Creek Cameras Inc., for the year ended March 31, 2 0 Y 6, is shown.&#10;&#10;Retained earnings, April 1, 2 0 Y 5, are $3,338,500, which is shown in the second amount column; Net income is $461,500, which is shown in the first amount column. Dividends declared are 200,000, which is shown in parentheses in the first amount column. A single rule appears below 200,000, which is set in parentheses. Increase in retained earnings is 261,500, which is shown in the second amount column. A single rule appears below 261,500. Retained earnings, March 31, 2 0 Y 6, are $3,600,000, which is shown in the second amount column. A double rule appears below $3,600,000.">
            <a:extLst>
              <a:ext uri="{FF2B5EF4-FFF2-40B4-BE49-F238E27FC236}">
                <a16:creationId xmlns:a16="http://schemas.microsoft.com/office/drawing/2014/main" id="{8F21F535-FB0A-4F56-A7F2-E09B2AA60B28}"/>
              </a:ext>
            </a:extLst>
          </p:cNvPr>
          <p:cNvPicPr>
            <a:picLocks noGrp="1" noChangeAspect="1"/>
          </p:cNvPicPr>
          <p:nvPr>
            <p:ph type="pic" sz="quarter" idx="20"/>
          </p:nvPr>
        </p:nvPicPr>
        <p:blipFill rotWithShape="1">
          <a:blip r:embed="rId3"/>
          <a:srcRect l="-166" r="-126"/>
          <a:stretch/>
        </p:blipFill>
        <p:spPr>
          <a:xfrm>
            <a:off x="1719007" y="4301246"/>
            <a:ext cx="8655249" cy="1812583"/>
          </a:xfrm>
          <a:prstGeom prst="rect">
            <a:avLst/>
          </a:prstGeom>
        </p:spPr>
      </p:pic>
    </p:spTree>
    <p:extLst>
      <p:ext uri="{BB962C8B-B14F-4D97-AF65-F5344CB8AC3E}">
        <p14:creationId xmlns:p14="http://schemas.microsoft.com/office/powerpoint/2010/main" val="2205660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1AC7-2C12-4EA2-ADE4-D48AEBC37B3A}"/>
              </a:ext>
            </a:extLst>
          </p:cNvPr>
          <p:cNvSpPr>
            <a:spLocks noGrp="1"/>
          </p:cNvSpPr>
          <p:nvPr>
            <p:ph type="title"/>
          </p:nvPr>
        </p:nvSpPr>
        <p:spPr>
          <a:xfrm>
            <a:off x="838200" y="365125"/>
            <a:ext cx="10515600" cy="607332"/>
          </a:xfrm>
        </p:spPr>
        <p:txBody>
          <a:bodyPr/>
          <a:lstStyle/>
          <a:p>
            <a:r>
              <a:rPr lang="en-US" dirty="0"/>
              <a:t>Restrictions </a:t>
            </a:r>
            <a:r>
              <a:rPr lang="en-US" sz="2000" dirty="0"/>
              <a:t>(1 of 2)</a:t>
            </a:r>
          </a:p>
        </p:txBody>
      </p:sp>
      <p:sp>
        <p:nvSpPr>
          <p:cNvPr id="3" name="Text Placeholder 2">
            <a:extLst>
              <a:ext uri="{FF2B5EF4-FFF2-40B4-BE49-F238E27FC236}">
                <a16:creationId xmlns:a16="http://schemas.microsoft.com/office/drawing/2014/main" id="{CD1F1448-13DD-46A8-9B45-BE1D6791520B}"/>
              </a:ext>
            </a:extLst>
          </p:cNvPr>
          <p:cNvSpPr>
            <a:spLocks noGrp="1"/>
          </p:cNvSpPr>
          <p:nvPr>
            <p:ph type="body" sz="quarter" idx="17"/>
          </p:nvPr>
        </p:nvSpPr>
        <p:spPr>
          <a:xfrm>
            <a:off x="743576" y="1638300"/>
            <a:ext cx="10711543" cy="2251529"/>
          </a:xfrm>
        </p:spPr>
        <p:txBody>
          <a:bodyPr/>
          <a:lstStyle/>
          <a:p>
            <a:pPr fontAlgn="auto">
              <a:defRPr/>
            </a:pPr>
            <a:r>
              <a:rPr lang="en-US" dirty="0"/>
              <a:t>The use of retained earnings for payment of dividends may be restricted by action of a corporation’s board of directors. </a:t>
            </a:r>
          </a:p>
          <a:p>
            <a:pPr fontAlgn="auto">
              <a:defRPr/>
            </a:pPr>
            <a:r>
              <a:rPr lang="en-US" dirty="0"/>
              <a:t>Such </a:t>
            </a:r>
            <a:r>
              <a:rPr lang="en-US" b="1" dirty="0"/>
              <a:t>restrictions</a:t>
            </a:r>
            <a:r>
              <a:rPr lang="en-US" dirty="0"/>
              <a:t>, sometimes called appropriations, remain part of the retained earnings. </a:t>
            </a:r>
          </a:p>
          <a:p>
            <a:pPr lvl="1" fontAlgn="auto">
              <a:defRPr/>
            </a:pPr>
            <a:r>
              <a:rPr lang="en-US" dirty="0"/>
              <a:t>These restrictions are usually disclosed in the notes to the financial statements. </a:t>
            </a:r>
          </a:p>
          <a:p>
            <a:endParaRPr lang="en-US" dirty="0"/>
          </a:p>
        </p:txBody>
      </p:sp>
    </p:spTree>
    <p:extLst>
      <p:ext uri="{BB962C8B-B14F-4D97-AF65-F5344CB8AC3E}">
        <p14:creationId xmlns:p14="http://schemas.microsoft.com/office/powerpoint/2010/main" val="240102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EFB1-BDEE-42F5-9FBF-FF4351A4E93B}"/>
              </a:ext>
            </a:extLst>
          </p:cNvPr>
          <p:cNvSpPr>
            <a:spLocks noGrp="1"/>
          </p:cNvSpPr>
          <p:nvPr>
            <p:ph type="title"/>
          </p:nvPr>
        </p:nvSpPr>
        <p:spPr/>
        <p:txBody>
          <a:bodyPr/>
          <a:lstStyle/>
          <a:p>
            <a:r>
              <a:rPr lang="en-US" dirty="0"/>
              <a:t>Characteristics of a Corporation </a:t>
            </a:r>
            <a:r>
              <a:rPr lang="en-US" sz="2000" dirty="0"/>
              <a:t>(4 of 4)</a:t>
            </a:r>
            <a:endParaRPr lang="en-US" dirty="0"/>
          </a:p>
        </p:txBody>
      </p:sp>
      <p:sp>
        <p:nvSpPr>
          <p:cNvPr id="3" name="Text Placeholder 2">
            <a:extLst>
              <a:ext uri="{FF2B5EF4-FFF2-40B4-BE49-F238E27FC236}">
                <a16:creationId xmlns:a16="http://schemas.microsoft.com/office/drawing/2014/main" id="{2FCE0D90-519D-45D0-A78D-E3E69D0CF902}"/>
              </a:ext>
            </a:extLst>
          </p:cNvPr>
          <p:cNvSpPr>
            <a:spLocks noGrp="1"/>
          </p:cNvSpPr>
          <p:nvPr>
            <p:ph type="body" sz="quarter" idx="17"/>
          </p:nvPr>
        </p:nvSpPr>
        <p:spPr>
          <a:xfrm>
            <a:off x="743576" y="1638300"/>
            <a:ext cx="10711543" cy="1273712"/>
          </a:xfrm>
        </p:spPr>
        <p:txBody>
          <a:bodyPr/>
          <a:lstStyle/>
          <a:p>
            <a:pPr fontAlgn="auto">
              <a:defRPr/>
            </a:pPr>
            <a:r>
              <a:rPr lang="en-US" dirty="0"/>
              <a:t>As a separate entity, a corporation is subject to taxes.</a:t>
            </a:r>
          </a:p>
          <a:p>
            <a:pPr lvl="1" fontAlgn="auto">
              <a:defRPr/>
            </a:pPr>
            <a:r>
              <a:rPr lang="en-US" dirty="0"/>
              <a:t>Corporations must pay federal income taxes on their income.</a:t>
            </a:r>
          </a:p>
          <a:p>
            <a:pPr lvl="1" fontAlgn="auto">
              <a:defRPr/>
            </a:pPr>
            <a:r>
              <a:rPr lang="en-US" dirty="0"/>
              <a:t>Stockholders must pay income taxes on the dividends they receive.</a:t>
            </a:r>
          </a:p>
          <a:p>
            <a:endParaRPr lang="en-US" dirty="0"/>
          </a:p>
        </p:txBody>
      </p:sp>
    </p:spTree>
    <p:extLst>
      <p:ext uri="{BB962C8B-B14F-4D97-AF65-F5344CB8AC3E}">
        <p14:creationId xmlns:p14="http://schemas.microsoft.com/office/powerpoint/2010/main" val="2118603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87ED35-E10E-48BC-92D0-100B425D6141}"/>
              </a:ext>
            </a:extLst>
          </p:cNvPr>
          <p:cNvSpPr>
            <a:spLocks noGrp="1"/>
          </p:cNvSpPr>
          <p:nvPr>
            <p:ph type="title"/>
          </p:nvPr>
        </p:nvSpPr>
        <p:spPr/>
        <p:txBody>
          <a:bodyPr/>
          <a:lstStyle/>
          <a:p>
            <a:r>
              <a:rPr lang="en-US" dirty="0"/>
              <a:t>Restrictions </a:t>
            </a:r>
            <a:r>
              <a:rPr lang="en-US" sz="2000" dirty="0"/>
              <a:t>(2 of 2)</a:t>
            </a:r>
            <a:endParaRPr lang="en-US" dirty="0"/>
          </a:p>
        </p:txBody>
      </p:sp>
      <p:sp>
        <p:nvSpPr>
          <p:cNvPr id="5" name="Text Placeholder 4">
            <a:extLst>
              <a:ext uri="{FF2B5EF4-FFF2-40B4-BE49-F238E27FC236}">
                <a16:creationId xmlns:a16="http://schemas.microsoft.com/office/drawing/2014/main" id="{E1C8D986-8883-4C06-B8FC-77D6657A4507}"/>
              </a:ext>
            </a:extLst>
          </p:cNvPr>
          <p:cNvSpPr>
            <a:spLocks noGrp="1"/>
          </p:cNvSpPr>
          <p:nvPr>
            <p:ph type="body" sz="quarter" idx="17"/>
          </p:nvPr>
        </p:nvSpPr>
        <p:spPr>
          <a:xfrm>
            <a:off x="743576" y="1638300"/>
            <a:ext cx="10711543" cy="554911"/>
          </a:xfrm>
        </p:spPr>
        <p:txBody>
          <a:bodyPr/>
          <a:lstStyle/>
          <a:p>
            <a:r>
              <a:rPr lang="en-US" dirty="0"/>
              <a:t>Restrictions of retained earnings are classified as follows:</a:t>
            </a:r>
          </a:p>
        </p:txBody>
      </p:sp>
      <p:sp>
        <p:nvSpPr>
          <p:cNvPr id="6" name="Content Placeholder 5">
            <a:extLst>
              <a:ext uri="{FF2B5EF4-FFF2-40B4-BE49-F238E27FC236}">
                <a16:creationId xmlns:a16="http://schemas.microsoft.com/office/drawing/2014/main" id="{2D53E127-405A-4ABB-8325-D4370CDF9600}"/>
              </a:ext>
            </a:extLst>
          </p:cNvPr>
          <p:cNvSpPr>
            <a:spLocks noGrp="1"/>
          </p:cNvSpPr>
          <p:nvPr>
            <p:ph sz="quarter" idx="18"/>
          </p:nvPr>
        </p:nvSpPr>
        <p:spPr>
          <a:xfrm>
            <a:off x="813010" y="2548972"/>
            <a:ext cx="2880360" cy="557784"/>
          </a:xfrm>
          <a:prstGeom prst="round2DiagRect">
            <a:avLst/>
          </a:prstGeom>
          <a:solidFill>
            <a:srgbClr val="004A78"/>
          </a:solidFill>
          <a:ln>
            <a:solidFill>
              <a:srgbClr val="004A78"/>
            </a:solidFill>
          </a:ln>
        </p:spPr>
        <p:txBody>
          <a:bodyPr anchor="ctr"/>
          <a:lstStyle/>
          <a:p>
            <a:pPr marL="111125"/>
            <a:r>
              <a:rPr lang="en-US" sz="2200" b="1" dirty="0">
                <a:solidFill>
                  <a:schemeClr val="bg1"/>
                </a:solidFill>
              </a:rPr>
              <a:t>Legal</a:t>
            </a:r>
          </a:p>
        </p:txBody>
      </p:sp>
      <p:sp>
        <p:nvSpPr>
          <p:cNvPr id="9" name="Content Placeholder 8">
            <a:extLst>
              <a:ext uri="{FF2B5EF4-FFF2-40B4-BE49-F238E27FC236}">
                <a16:creationId xmlns:a16="http://schemas.microsoft.com/office/drawing/2014/main" id="{D3D30210-E5C8-4B1D-AA41-780E2B7B7E4E}"/>
              </a:ext>
            </a:extLst>
          </p:cNvPr>
          <p:cNvSpPr>
            <a:spLocks noGrp="1"/>
          </p:cNvSpPr>
          <p:nvPr>
            <p:ph sz="quarter" idx="21"/>
          </p:nvPr>
        </p:nvSpPr>
        <p:spPr>
          <a:xfrm>
            <a:off x="580065" y="3055958"/>
            <a:ext cx="3447288" cy="2701374"/>
          </a:xfrm>
          <a:ln>
            <a:solidFill>
              <a:srgbClr val="004A78"/>
            </a:solidFill>
          </a:ln>
        </p:spPr>
        <p:txBody>
          <a:bodyPr tIns="182880"/>
          <a:lstStyle/>
          <a:p>
            <a:pPr marL="338138" lvl="1" indent="-219075" fontAlgn="auto">
              <a:defRPr/>
            </a:pPr>
            <a:r>
              <a:rPr lang="en-US" sz="1800" dirty="0">
                <a:solidFill>
                  <a:srgbClr val="000000"/>
                </a:solidFill>
              </a:rPr>
              <a:t>State laws may require a restriction of retained earnings</a:t>
            </a:r>
          </a:p>
          <a:p>
            <a:pPr marL="338138" lvl="1" indent="-219075" fontAlgn="auto">
              <a:defRPr/>
            </a:pPr>
            <a:r>
              <a:rPr lang="en-US" sz="1800" dirty="0">
                <a:solidFill>
                  <a:srgbClr val="000000"/>
                </a:solidFill>
              </a:rPr>
              <a:t>Example: States may restrict retained earnings by the amount of treasury stock purchased. In this way, legal capital cannot be used for dividends.</a:t>
            </a:r>
          </a:p>
        </p:txBody>
      </p:sp>
      <p:sp>
        <p:nvSpPr>
          <p:cNvPr id="7" name="Content Placeholder 6">
            <a:extLst>
              <a:ext uri="{FF2B5EF4-FFF2-40B4-BE49-F238E27FC236}">
                <a16:creationId xmlns:a16="http://schemas.microsoft.com/office/drawing/2014/main" id="{184EB915-CE1A-4511-AF61-2178B2BAF337}"/>
              </a:ext>
            </a:extLst>
          </p:cNvPr>
          <p:cNvSpPr>
            <a:spLocks noGrp="1"/>
          </p:cNvSpPr>
          <p:nvPr>
            <p:ph sz="quarter" idx="19"/>
          </p:nvPr>
        </p:nvSpPr>
        <p:spPr>
          <a:xfrm>
            <a:off x="4567866" y="2548972"/>
            <a:ext cx="2880360" cy="557784"/>
          </a:xfrm>
          <a:prstGeom prst="round2DiagRect">
            <a:avLst/>
          </a:prstGeom>
          <a:solidFill>
            <a:srgbClr val="004A78"/>
          </a:solidFill>
          <a:ln>
            <a:solidFill>
              <a:srgbClr val="004A78"/>
            </a:solidFill>
          </a:ln>
        </p:spPr>
        <p:txBody>
          <a:bodyPr anchor="ctr"/>
          <a:lstStyle/>
          <a:p>
            <a:pPr marL="111125"/>
            <a:r>
              <a:rPr lang="en-US" sz="2200" b="1" dirty="0">
                <a:solidFill>
                  <a:schemeClr val="bg1"/>
                </a:solidFill>
              </a:rPr>
              <a:t>Contractual</a:t>
            </a:r>
          </a:p>
        </p:txBody>
      </p:sp>
      <p:sp>
        <p:nvSpPr>
          <p:cNvPr id="10" name="Content Placeholder 9">
            <a:extLst>
              <a:ext uri="{FF2B5EF4-FFF2-40B4-BE49-F238E27FC236}">
                <a16:creationId xmlns:a16="http://schemas.microsoft.com/office/drawing/2014/main" id="{9FEF98C1-E75D-4644-9837-81BB381976DA}"/>
              </a:ext>
            </a:extLst>
          </p:cNvPr>
          <p:cNvSpPr>
            <a:spLocks noGrp="1"/>
          </p:cNvSpPr>
          <p:nvPr>
            <p:ph sz="quarter" idx="22"/>
          </p:nvPr>
        </p:nvSpPr>
        <p:spPr>
          <a:xfrm>
            <a:off x="4361335" y="3055957"/>
            <a:ext cx="3447288" cy="2700749"/>
          </a:xfrm>
          <a:ln>
            <a:solidFill>
              <a:srgbClr val="004A78"/>
            </a:solidFill>
          </a:ln>
        </p:spPr>
        <p:txBody>
          <a:bodyPr tIns="182880"/>
          <a:lstStyle/>
          <a:p>
            <a:pPr marL="342900" indent="-223838">
              <a:buFont typeface="Arial" panose="020B0604020202020204" pitchFamily="34" charset="0"/>
              <a:buChar char="•"/>
            </a:pPr>
            <a:r>
              <a:rPr lang="en-US" sz="1800" dirty="0"/>
              <a:t>Corporation may enter into contracts that require restrictions of retained earnings</a:t>
            </a:r>
          </a:p>
          <a:p>
            <a:pPr marL="342900" indent="-223838">
              <a:buFont typeface="Arial" panose="020B0604020202020204" pitchFamily="34" charset="0"/>
              <a:buChar char="•"/>
            </a:pPr>
            <a:r>
              <a:rPr lang="en-US" sz="1800" dirty="0"/>
              <a:t>Example: A bank loan may restrict retained earnings so that the amount for repaying the loan cannot be used for dividends.</a:t>
            </a:r>
          </a:p>
        </p:txBody>
      </p:sp>
      <p:sp>
        <p:nvSpPr>
          <p:cNvPr id="8" name="Content Placeholder 7">
            <a:extLst>
              <a:ext uri="{FF2B5EF4-FFF2-40B4-BE49-F238E27FC236}">
                <a16:creationId xmlns:a16="http://schemas.microsoft.com/office/drawing/2014/main" id="{61B42215-2577-411E-BC04-E5A05BDFE7AF}"/>
              </a:ext>
            </a:extLst>
          </p:cNvPr>
          <p:cNvSpPr>
            <a:spLocks noGrp="1"/>
          </p:cNvSpPr>
          <p:nvPr>
            <p:ph sz="quarter" idx="20"/>
          </p:nvPr>
        </p:nvSpPr>
        <p:spPr>
          <a:xfrm>
            <a:off x="8349136" y="2552470"/>
            <a:ext cx="2881303" cy="554911"/>
          </a:xfrm>
          <a:prstGeom prst="round2DiagRect">
            <a:avLst/>
          </a:prstGeom>
          <a:solidFill>
            <a:srgbClr val="004A78"/>
          </a:solidFill>
          <a:ln>
            <a:solidFill>
              <a:srgbClr val="004A78"/>
            </a:solidFill>
          </a:ln>
        </p:spPr>
        <p:txBody>
          <a:bodyPr anchor="ctr"/>
          <a:lstStyle/>
          <a:p>
            <a:pPr marL="111125" indent="-47625"/>
            <a:r>
              <a:rPr lang="en-US" sz="2200" b="1" dirty="0">
                <a:solidFill>
                  <a:schemeClr val="bg1"/>
                </a:solidFill>
              </a:rPr>
              <a:t>Discretionary</a:t>
            </a:r>
          </a:p>
        </p:txBody>
      </p:sp>
      <p:sp>
        <p:nvSpPr>
          <p:cNvPr id="11" name="Content Placeholder 10">
            <a:extLst>
              <a:ext uri="{FF2B5EF4-FFF2-40B4-BE49-F238E27FC236}">
                <a16:creationId xmlns:a16="http://schemas.microsoft.com/office/drawing/2014/main" id="{7122FC05-7621-4FB8-A306-9CB54C33CB22}"/>
              </a:ext>
            </a:extLst>
          </p:cNvPr>
          <p:cNvSpPr>
            <a:spLocks noGrp="1"/>
          </p:cNvSpPr>
          <p:nvPr>
            <p:ph sz="quarter" idx="23"/>
          </p:nvPr>
        </p:nvSpPr>
        <p:spPr>
          <a:xfrm>
            <a:off x="8142605" y="3056582"/>
            <a:ext cx="3447219" cy="2700749"/>
          </a:xfrm>
          <a:ln>
            <a:solidFill>
              <a:srgbClr val="004A78"/>
            </a:solidFill>
          </a:ln>
        </p:spPr>
        <p:txBody>
          <a:bodyPr tIns="182880"/>
          <a:lstStyle/>
          <a:p>
            <a:pPr marL="338138" indent="-219075">
              <a:buFont typeface="Arial" panose="020B0604020202020204" pitchFamily="34" charset="0"/>
              <a:buChar char="•"/>
            </a:pPr>
            <a:r>
              <a:rPr lang="en-US" sz="1800" dirty="0"/>
              <a:t>Corporation’s board of directors may restrict retained earnings voluntarily</a:t>
            </a:r>
          </a:p>
          <a:p>
            <a:pPr marL="338138" indent="-219075">
              <a:buFont typeface="Arial" panose="020B0604020202020204" pitchFamily="34" charset="0"/>
              <a:buChar char="•"/>
            </a:pPr>
            <a:r>
              <a:rPr lang="en-US" sz="1800" dirty="0"/>
              <a:t>Example: The board may restrict retained earnings and, thus, limit dividend distributions so that earnings are available for expanding the business.</a:t>
            </a:r>
          </a:p>
        </p:txBody>
      </p:sp>
    </p:spTree>
    <p:extLst>
      <p:ext uri="{BB962C8B-B14F-4D97-AF65-F5344CB8AC3E}">
        <p14:creationId xmlns:p14="http://schemas.microsoft.com/office/powerpoint/2010/main" val="23306008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AF7D-7C6B-4C0B-9E3A-D6498F21F0CF}"/>
              </a:ext>
            </a:extLst>
          </p:cNvPr>
          <p:cNvSpPr>
            <a:spLocks noGrp="1"/>
          </p:cNvSpPr>
          <p:nvPr>
            <p:ph type="title"/>
          </p:nvPr>
        </p:nvSpPr>
        <p:spPr/>
        <p:txBody>
          <a:bodyPr/>
          <a:lstStyle/>
          <a:p>
            <a:r>
              <a:rPr lang="en-US" dirty="0"/>
              <a:t>Prior Period Adjustments</a:t>
            </a:r>
          </a:p>
        </p:txBody>
      </p:sp>
      <p:sp>
        <p:nvSpPr>
          <p:cNvPr id="3" name="Text Placeholder 2">
            <a:extLst>
              <a:ext uri="{FF2B5EF4-FFF2-40B4-BE49-F238E27FC236}">
                <a16:creationId xmlns:a16="http://schemas.microsoft.com/office/drawing/2014/main" id="{ADDE810A-6EEB-4005-962A-334B78453373}"/>
              </a:ext>
            </a:extLst>
          </p:cNvPr>
          <p:cNvSpPr>
            <a:spLocks noGrp="1"/>
          </p:cNvSpPr>
          <p:nvPr>
            <p:ph type="body" sz="quarter" idx="17"/>
          </p:nvPr>
        </p:nvSpPr>
        <p:spPr>
          <a:xfrm>
            <a:off x="743576" y="1638300"/>
            <a:ext cx="10711543" cy="4195830"/>
          </a:xfrm>
        </p:spPr>
        <p:txBody>
          <a:bodyPr/>
          <a:lstStyle/>
          <a:p>
            <a:r>
              <a:rPr lang="en-US" dirty="0"/>
              <a:t>Error may arise from a mathematical mistake or from a mistake in applying accounting principles </a:t>
            </a:r>
          </a:p>
          <a:p>
            <a:pPr lvl="1"/>
            <a:r>
              <a:rPr lang="en-US" dirty="0"/>
              <a:t>Such errors may not be discovered within the same period in which they occur. </a:t>
            </a:r>
          </a:p>
          <a:p>
            <a:pPr lvl="2"/>
            <a:r>
              <a:rPr lang="en-US" dirty="0"/>
              <a:t>In such cases, the effect of the error should not affect the current period’s net income.</a:t>
            </a:r>
          </a:p>
          <a:p>
            <a:r>
              <a:rPr lang="en-US" dirty="0"/>
              <a:t>Instead, the correction of the error, called a </a:t>
            </a:r>
            <a:r>
              <a:rPr lang="en-US" b="1" dirty="0"/>
              <a:t>prior period adjustment</a:t>
            </a:r>
            <a:r>
              <a:rPr lang="en-US" dirty="0"/>
              <a:t>, is reported in the retained earnings statement as an adjustment to the beginning balance of retained earnings.</a:t>
            </a:r>
          </a:p>
          <a:p>
            <a:endParaRPr lang="en-US" dirty="0"/>
          </a:p>
        </p:txBody>
      </p:sp>
    </p:spTree>
    <p:extLst>
      <p:ext uri="{BB962C8B-B14F-4D97-AF65-F5344CB8AC3E}">
        <p14:creationId xmlns:p14="http://schemas.microsoft.com/office/powerpoint/2010/main" val="2849588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26F3-7FDD-48E1-8CEF-56DB498E7206}"/>
              </a:ext>
            </a:extLst>
          </p:cNvPr>
          <p:cNvSpPr>
            <a:spLocks noGrp="1"/>
          </p:cNvSpPr>
          <p:nvPr>
            <p:ph type="title"/>
          </p:nvPr>
        </p:nvSpPr>
        <p:spPr/>
        <p:txBody>
          <a:bodyPr/>
          <a:lstStyle/>
          <a:p>
            <a:r>
              <a:rPr lang="en-US" dirty="0"/>
              <a:t>Statement of Stockholders’ Equity </a:t>
            </a:r>
            <a:r>
              <a:rPr lang="en-US" sz="2000" dirty="0"/>
              <a:t>(1 of 2)</a:t>
            </a:r>
          </a:p>
        </p:txBody>
      </p:sp>
      <p:sp>
        <p:nvSpPr>
          <p:cNvPr id="3" name="Text Placeholder 2">
            <a:extLst>
              <a:ext uri="{FF2B5EF4-FFF2-40B4-BE49-F238E27FC236}">
                <a16:creationId xmlns:a16="http://schemas.microsoft.com/office/drawing/2014/main" id="{629327A1-806A-402E-AC51-BAEEADF10F38}"/>
              </a:ext>
            </a:extLst>
          </p:cNvPr>
          <p:cNvSpPr>
            <a:spLocks noGrp="1"/>
          </p:cNvSpPr>
          <p:nvPr>
            <p:ph type="body" sz="quarter" idx="17"/>
          </p:nvPr>
        </p:nvSpPr>
        <p:spPr>
          <a:xfrm>
            <a:off x="743576" y="1638300"/>
            <a:ext cx="10711543" cy="1790700"/>
          </a:xfrm>
        </p:spPr>
        <p:txBody>
          <a:bodyPr/>
          <a:lstStyle/>
          <a:p>
            <a:r>
              <a:rPr lang="en-US" dirty="0"/>
              <a:t>When the only change to stockholders’ equity is due to net income or net loss and dividends, a retained earnings statement is sufficient.</a:t>
            </a:r>
          </a:p>
          <a:p>
            <a:r>
              <a:rPr lang="en-US" dirty="0"/>
              <a:t>However, when a corporation also has changes in stock and paid-in capital accounts, a </a:t>
            </a:r>
            <a:r>
              <a:rPr lang="en-US" b="1" dirty="0"/>
              <a:t>statement of stockholders’ equity </a:t>
            </a:r>
            <a:r>
              <a:rPr lang="en-US" dirty="0"/>
              <a:t>is normally prepared.</a:t>
            </a:r>
          </a:p>
          <a:p>
            <a:endParaRPr lang="en-US" dirty="0"/>
          </a:p>
        </p:txBody>
      </p:sp>
    </p:spTree>
    <p:extLst>
      <p:ext uri="{BB962C8B-B14F-4D97-AF65-F5344CB8AC3E}">
        <p14:creationId xmlns:p14="http://schemas.microsoft.com/office/powerpoint/2010/main" val="1959581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1E85-0D2B-4E56-AFAD-F7F9CF22C223}"/>
              </a:ext>
            </a:extLst>
          </p:cNvPr>
          <p:cNvSpPr>
            <a:spLocks noGrp="1"/>
          </p:cNvSpPr>
          <p:nvPr>
            <p:ph type="title"/>
          </p:nvPr>
        </p:nvSpPr>
        <p:spPr/>
        <p:txBody>
          <a:bodyPr/>
          <a:lstStyle/>
          <a:p>
            <a:r>
              <a:rPr lang="en-US" dirty="0"/>
              <a:t>Statement of Stockholders’ Equity </a:t>
            </a:r>
            <a:r>
              <a:rPr lang="en-US" sz="2000" dirty="0"/>
              <a:t>(2 of 2)</a:t>
            </a:r>
          </a:p>
        </p:txBody>
      </p:sp>
      <p:pic>
        <p:nvPicPr>
          <p:cNvPr id="4" name="Picture Placeholder 3" descr="Statement of Stockholders’ Equity&#10;&#10;A statement of stockholders’ equity for Telex Inc., for the year ended December 31, 2 0 Y 7, is shown. The statement contains the following column headings: Preferred Stock, Common Stock, Additional Paid-In Capital, Retained Earnings, Treasury Stock, and Total.&#10;&#10;The first line shows Balance, January 1, 2 0 Y 7. The following amounts are shown: Preferred Stock, $100,000; Common Stock, $850,000; Additional Paid-In Capital, $177,000; Retained Earnings, $245,000; Treasury Stock, $17,000, set in parentheses; Total, $1,355,000.&#10;&#10;The second line shows Issuance of additional common stock. The following amounts are shown: Common Stock, 50,000; Additional Paid-In Capital, 25,000; Total, 75,000.&#10;&#10;The third line shows Purchase of treasury stock. The following amounts are shown: Treasury Stock, 10,000, set in parentheses; Total, 10,000, set in parentheses. &#10;&#10;The fourth line shows Net income. The following amounts are shown: Retained Earnings, 180,000; Total, 180,000.&#10;&#10;The fifth line shows Dividends on preferred stock. The following amounts are shown: Retained Earnings, 10,000, set in parentheses; Total, 10,000, set in parentheses.&#10;&#10;The sixth line shows Dividends on common stock. The following amounts are shown: Retained Earnings, 65,000, set in parentheses; Total, 65,000, set in parentheses. A single rule appears below each of these amounts and in the Preferred Stock, Common Stock, Additional Paid-In Capital, and Treasury Stock columns on the same line.&#10;&#10;The seventh line shows the Balance, December 31, 2 0 Y 7. The following amounts are shown: Preferred Stock, $100,000; Common Stock, $900,000; Additional Paid-In Capital, $202,000; Retained Earnings, $350,000; Treasury Stock, $27,000, set in parentheses; Total, $1,525,000. A double rule appears below each of these amounts.">
            <a:extLst>
              <a:ext uri="{FF2B5EF4-FFF2-40B4-BE49-F238E27FC236}">
                <a16:creationId xmlns:a16="http://schemas.microsoft.com/office/drawing/2014/main" id="{4CB186C0-C3C7-43B6-8BC4-5B7818A939D7}"/>
              </a:ext>
            </a:extLst>
          </p:cNvPr>
          <p:cNvPicPr>
            <a:picLocks noGrp="1" noChangeAspect="1"/>
          </p:cNvPicPr>
          <p:nvPr>
            <p:ph type="pic" sz="quarter" idx="11"/>
          </p:nvPr>
        </p:nvPicPr>
        <p:blipFill rotWithShape="1">
          <a:blip r:embed="rId2"/>
          <a:srcRect t="-3942" b="-3942"/>
          <a:stretch/>
        </p:blipFill>
        <p:spPr>
          <a:xfrm>
            <a:off x="1316182" y="1813935"/>
            <a:ext cx="9559636" cy="3576205"/>
          </a:xfrm>
          <a:prstGeom prst="rect">
            <a:avLst/>
          </a:prstGeom>
        </p:spPr>
      </p:pic>
    </p:spTree>
    <p:extLst>
      <p:ext uri="{BB962C8B-B14F-4D97-AF65-F5344CB8AC3E}">
        <p14:creationId xmlns:p14="http://schemas.microsoft.com/office/powerpoint/2010/main" val="11572923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3978-74B9-4A1B-8353-ED0FCC988F16}"/>
              </a:ext>
            </a:extLst>
          </p:cNvPr>
          <p:cNvSpPr>
            <a:spLocks noGrp="1"/>
          </p:cNvSpPr>
          <p:nvPr>
            <p:ph type="title"/>
          </p:nvPr>
        </p:nvSpPr>
        <p:spPr/>
        <p:txBody>
          <a:bodyPr/>
          <a:lstStyle/>
          <a:p>
            <a:r>
              <a:rPr lang="en-US" sz="2800" dirty="0"/>
              <a:t>Reporting Stockholders’ Equity for Mornin’ Joe </a:t>
            </a:r>
            <a:r>
              <a:rPr lang="en-US" sz="2000" dirty="0"/>
              <a:t>(1 of 3)</a:t>
            </a:r>
          </a:p>
        </p:txBody>
      </p:sp>
      <p:pic>
        <p:nvPicPr>
          <p:cNvPr id="4" name="Picture Placeholder 3" descr="Reporting Stockholders’ Equity for Mornin’ Joe&#10;&#10;The Stockholders’ Equity section of a balance sheet for Mornin’ Joe, dated December 31, 2 0 Y 6, is shown.&#10;&#10;Under Paid-in capital:, Preferred 10% stock, $50 par (6,000 shares authorized and issued) is $300,000, which is shown in the first amount column; Excess of issue price over par is 50,000, which is shown in the first amount column. A single rule appears below 50,000. To the right of 50,000, a sum of $350,000 is shown in the second amount column. Common stock, $20 par (50,000 shares authorized, 45,000 shares issued) is $900,000, which is shown in the first amount column; Excess of issue price over par is 1,450,000, which is shown in the first amount column. A single rule appears under 1,450,000. To the right of 1,450,000, a sum of 2,350,000 is shown in the second amount column. A single rule appears below 2,350,000. Total paid-in capital is $2,700,000, which is shown in the second amount column. Retained earnings are 1,200,300, which is shown in the second amount column. A single rule appears below 1,200,300. Treasury stock (1,000 shares at cost) is 46,000, which is shown in parentheses in the second amount column. A single rule appears below 46,000, which is shown in parentheses. Total stockholders’ equity is $3,854,300, which is shown in the second amount column. A single rule appears under $3,854,300. Total liabilities and stockholders’ equity is $6,169,700, which is shown in the second amount column. A double rule appears below $6,169,700.">
            <a:extLst>
              <a:ext uri="{FF2B5EF4-FFF2-40B4-BE49-F238E27FC236}">
                <a16:creationId xmlns:a16="http://schemas.microsoft.com/office/drawing/2014/main" id="{A62F39AA-C611-4C93-AB96-A9F4541C2BAD}"/>
              </a:ext>
            </a:extLst>
          </p:cNvPr>
          <p:cNvPicPr>
            <a:picLocks noGrp="1" noChangeAspect="1"/>
          </p:cNvPicPr>
          <p:nvPr>
            <p:ph type="pic" sz="quarter" idx="11"/>
          </p:nvPr>
        </p:nvPicPr>
        <p:blipFill rotWithShape="1">
          <a:blip r:embed="rId2"/>
          <a:srcRect l="-178" r="-88"/>
          <a:stretch/>
        </p:blipFill>
        <p:spPr>
          <a:xfrm>
            <a:off x="2320364" y="1284829"/>
            <a:ext cx="7551273" cy="4528910"/>
          </a:xfrm>
          <a:prstGeom prst="rect">
            <a:avLst/>
          </a:prstGeom>
        </p:spPr>
      </p:pic>
    </p:spTree>
    <p:extLst>
      <p:ext uri="{BB962C8B-B14F-4D97-AF65-F5344CB8AC3E}">
        <p14:creationId xmlns:p14="http://schemas.microsoft.com/office/powerpoint/2010/main" val="125759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31B8-1804-42D7-8BD1-2395B576D13F}"/>
              </a:ext>
            </a:extLst>
          </p:cNvPr>
          <p:cNvSpPr>
            <a:spLocks noGrp="1"/>
          </p:cNvSpPr>
          <p:nvPr>
            <p:ph type="title"/>
          </p:nvPr>
        </p:nvSpPr>
        <p:spPr/>
        <p:txBody>
          <a:bodyPr/>
          <a:lstStyle/>
          <a:p>
            <a:r>
              <a:rPr lang="en-US" sz="2800" dirty="0"/>
              <a:t>Reporting Stockholders’ Equity for Mornin’ Joe </a:t>
            </a:r>
            <a:r>
              <a:rPr lang="en-US" sz="2000" dirty="0"/>
              <a:t>(2 of 3)</a:t>
            </a:r>
          </a:p>
        </p:txBody>
      </p:sp>
      <p:pic>
        <p:nvPicPr>
          <p:cNvPr id="4" name="Picture Placeholder 3" descr="Reporting Stockholders’ Equity for Mornin’ Joe &#10;&#10;A retained earnings statement for Mornin’ Joe, for the year ended December 31, 2 0 Y 6, is shown.&#10;&#10;Retained earnings, January 1, 2 0 Y 6, are $852,700, which is shown in the second amount column; Net income is $421,600, which is shown in the first amount column. Under Dividends:, Preferred stock is 30,000, which is shown in parentheses in the first amount column, and Common stock is 44,000, which is shown in parentheses in the first amount column. A single rule appears below 44,000, which is shown in parentheses. Increase in retained earnings is 347,600, which is shown in the second amount column. A single rule appears below 347,600. Retained earnings, December 31, 2 0 Y 6, are $1,200,300, which is shown in the second amount column. A double rule appears below $1,200,300.">
            <a:extLst>
              <a:ext uri="{FF2B5EF4-FFF2-40B4-BE49-F238E27FC236}">
                <a16:creationId xmlns:a16="http://schemas.microsoft.com/office/drawing/2014/main" id="{40AE6CCE-59EC-4F97-AA37-74A4BA0EAF00}"/>
              </a:ext>
            </a:extLst>
          </p:cNvPr>
          <p:cNvPicPr>
            <a:picLocks noGrp="1" noChangeAspect="1"/>
          </p:cNvPicPr>
          <p:nvPr>
            <p:ph type="pic" sz="quarter" idx="11"/>
          </p:nvPr>
        </p:nvPicPr>
        <p:blipFill rotWithShape="1">
          <a:blip r:embed="rId2"/>
          <a:srcRect t="-1215" b="-1215"/>
          <a:stretch/>
        </p:blipFill>
        <p:spPr>
          <a:xfrm>
            <a:off x="1707258" y="1488257"/>
            <a:ext cx="8777484" cy="3283606"/>
          </a:xfrm>
          <a:prstGeom prst="rect">
            <a:avLst/>
          </a:prstGeom>
        </p:spPr>
      </p:pic>
    </p:spTree>
    <p:extLst>
      <p:ext uri="{BB962C8B-B14F-4D97-AF65-F5344CB8AC3E}">
        <p14:creationId xmlns:p14="http://schemas.microsoft.com/office/powerpoint/2010/main" val="16059599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051D-F120-487E-9470-324C01057563}"/>
              </a:ext>
            </a:extLst>
          </p:cNvPr>
          <p:cNvSpPr>
            <a:spLocks noGrp="1"/>
          </p:cNvSpPr>
          <p:nvPr>
            <p:ph type="title"/>
          </p:nvPr>
        </p:nvSpPr>
        <p:spPr/>
        <p:txBody>
          <a:bodyPr/>
          <a:lstStyle/>
          <a:p>
            <a:r>
              <a:rPr lang="en-US" sz="2800" dirty="0"/>
              <a:t>Financial Analysis and Interpretation: Earnings per Share </a:t>
            </a:r>
            <a:br>
              <a:rPr lang="en-US" sz="3600" dirty="0"/>
            </a:br>
            <a:r>
              <a:rPr lang="en-US" sz="2000" dirty="0"/>
              <a:t>(2 of 3)</a:t>
            </a:r>
          </a:p>
        </p:txBody>
      </p:sp>
      <p:sp>
        <p:nvSpPr>
          <p:cNvPr id="4" name="Text Placeholder 3">
            <a:extLst>
              <a:ext uri="{FF2B5EF4-FFF2-40B4-BE49-F238E27FC236}">
                <a16:creationId xmlns:a16="http://schemas.microsoft.com/office/drawing/2014/main" id="{E717D4E8-0942-4BF7-975D-FD467F13D44B}"/>
              </a:ext>
            </a:extLst>
          </p:cNvPr>
          <p:cNvSpPr>
            <a:spLocks noGrp="1"/>
          </p:cNvSpPr>
          <p:nvPr>
            <p:ph type="body" sz="quarter" idx="17"/>
          </p:nvPr>
        </p:nvSpPr>
        <p:spPr>
          <a:xfrm>
            <a:off x="743576" y="1638301"/>
            <a:ext cx="10711543" cy="2225362"/>
          </a:xfrm>
        </p:spPr>
        <p:txBody>
          <a:bodyPr>
            <a:normAutofit/>
          </a:bodyPr>
          <a:lstStyle/>
          <a:p>
            <a:pPr marL="342900" indent="-342900">
              <a:buClr>
                <a:srgbClr val="004A78"/>
              </a:buClr>
              <a:buFont typeface="Arial" charset="0"/>
              <a:buChar char="•"/>
              <a:defRPr/>
            </a:pPr>
            <a:r>
              <a:rPr lang="en-US" sz="2400" dirty="0">
                <a:solidFill>
                  <a:srgbClr val="004A78"/>
                </a:solidFill>
              </a:rPr>
              <a:t>If a company has preferred stock outstanding, any preferred dividends are subtracted from net income. </a:t>
            </a:r>
          </a:p>
          <a:p>
            <a:pPr marL="800100" lvl="2" indent="-342900">
              <a:spcBef>
                <a:spcPts val="1000"/>
              </a:spcBef>
              <a:buClr>
                <a:srgbClr val="FF6300"/>
              </a:buClr>
              <a:defRPr/>
            </a:pPr>
            <a:r>
              <a:rPr lang="en-US" dirty="0"/>
              <a:t>This is because the numerator represents only those earnings available to the common shareholders.</a:t>
            </a:r>
          </a:p>
          <a:p>
            <a:pPr>
              <a:defRPr/>
            </a:pPr>
            <a:r>
              <a:rPr lang="en-US" sz="2400" dirty="0">
                <a:solidFill>
                  <a:srgbClr val="004A78"/>
                </a:solidFill>
              </a:rPr>
              <a:t>Following data (in thousands) were taken from recent financial statements of </a:t>
            </a:r>
            <a:r>
              <a:rPr lang="en-US" dirty="0"/>
              <a:t>Alphabet:</a:t>
            </a:r>
            <a:endParaRPr lang="en-US" sz="2400" dirty="0">
              <a:solidFill>
                <a:srgbClr val="004A78"/>
              </a:solidFill>
            </a:endParaRPr>
          </a:p>
          <a:p>
            <a:endParaRPr lang="en-US" dirty="0"/>
          </a:p>
        </p:txBody>
      </p:sp>
      <p:pic>
        <p:nvPicPr>
          <p:cNvPr id="5" name="Picture Placeholder 4" descr="A table containing two years of financial data is shown. Using the data, earnings per share is computed for the two years. &#10;&#10;For Year 2, Net income is $30,736,000 and Average number of common shares outstanding is 695,170 shares. Earnings per share is $44.21. Below this amount, the following computation is shown: ($30,736,000 ÷ 695,170 shares). &#10;&#10;For Year 1, Net income is $12,662,000 and Average number of common shares outstanding is 693,049 shares. Earnings per share is $18.27. Below this amount, the following computation is shown: ($12,662,000 ÷ 693,049 shares). ">
            <a:extLst>
              <a:ext uri="{FF2B5EF4-FFF2-40B4-BE49-F238E27FC236}">
                <a16:creationId xmlns:a16="http://schemas.microsoft.com/office/drawing/2014/main" id="{955A1B76-C7DF-4B7E-82AA-F09C794B97BB}"/>
              </a:ext>
            </a:extLst>
          </p:cNvPr>
          <p:cNvPicPr>
            <a:picLocks noGrp="1" noChangeAspect="1"/>
          </p:cNvPicPr>
          <p:nvPr>
            <p:ph type="pic" sz="quarter" idx="18"/>
          </p:nvPr>
        </p:nvPicPr>
        <p:blipFill rotWithShape="1">
          <a:blip r:embed="rId3"/>
          <a:srcRect t="-778" b="-778"/>
          <a:stretch/>
        </p:blipFill>
        <p:spPr>
          <a:xfrm>
            <a:off x="1229880" y="3975573"/>
            <a:ext cx="9738591" cy="1798205"/>
          </a:xfrm>
          <a:prstGeom prst="rect">
            <a:avLst/>
          </a:prstGeom>
        </p:spPr>
      </p:pic>
    </p:spTree>
    <p:extLst>
      <p:ext uri="{BB962C8B-B14F-4D97-AF65-F5344CB8AC3E}">
        <p14:creationId xmlns:p14="http://schemas.microsoft.com/office/powerpoint/2010/main" val="7164665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2203-7600-4500-ADAB-C295BF1D2F3A}"/>
              </a:ext>
            </a:extLst>
          </p:cNvPr>
          <p:cNvSpPr>
            <a:spLocks noGrp="1"/>
          </p:cNvSpPr>
          <p:nvPr>
            <p:ph type="title"/>
          </p:nvPr>
        </p:nvSpPr>
        <p:spPr/>
        <p:txBody>
          <a:bodyPr/>
          <a:lstStyle/>
          <a:p>
            <a:r>
              <a:rPr lang="en-US" sz="2800" dirty="0"/>
              <a:t>Reporting Stockholders’ Equity for Mornin’ Joe </a:t>
            </a:r>
            <a:r>
              <a:rPr lang="en-US" sz="2000" dirty="0"/>
              <a:t>(3 of 3)</a:t>
            </a:r>
          </a:p>
        </p:txBody>
      </p:sp>
      <p:pic>
        <p:nvPicPr>
          <p:cNvPr id="4" name="Picture Placeholder 3" descr="Reporting Stockholders’ Equity for Mornin’ Joe &#10;&#10;A statement of stockholders’ equity for Mornin’ Joe for the year ended December 31, 2 0 Y 6, is shown. The statement contains the following column headings: Preferred Stock, Common Stock, Additional Paid-In Capital, Retained Earnings, Treasury Stock, and Total.&#10;&#10;The first line shows Balance, January 1, 2 0 Y 6. The following amounts are shown: Preferred Stock, $300,000; Common Stock, $800,000; Additional Paid-In Capital, $1,325,000; Retained Earnings, $852,700; Treasury Stock, $36,000, set in parentheses; Total, $3,241,700.&#10;&#10;The second line shows Issuance of additional common stock. The following amounts are shown: Common Stock, 100,000; Additional Paid-In Capital, 175,000; Total, 275,000.&#10;&#10;The third line shows Purchase of treasury stock. The following amounts are shown: Treasury Stock, 10,000, set in parentheses; Total, 10,000, set in parentheses. &#10;&#10;The fourth line shows Net income. The following amounts are shown: Retained Earnings, 421,600; Total, 421,600.&#10;&#10;The fifth line shows Dividends on preferred stock. The following amounts are shown: Retained Earnings, 30,000, set in parentheses; Total, 30,000, set in parentheses.&#10;&#10;The sixth line shows Dividends on common stock. The following amounts are shown: Retained Earnings, 44,000 set in parentheses; Total, 44,000, set in parentheses. A single rule appears below each of these amounts and in the Preferred Stock, Common Stock, Additional Paid-In Capital, and Treasury Stock columns on the same line.&#10;&#10;The seventh line shows Balance, December 31, 2 0 Y 6. The following amounts are shown: Preferred Stock, $300,000; Common Stock, $900,000; Additional Paid-In Capital, $1,500,000; Retained Earnings, $1,200,300; Treasury Stock, $46,000, set in parentheses; Total, $3,854,300. A double rule appears below each of these amounts.&#10;&#10;The fourth line shows Dividends on common stock. The following amounts are shown: Retained Earnings, (44,000); Total, (44,000).&#10;&#10;The fifth line shows Issuance of additional common stock. The following amounts are shown: Common Stock, 100,000; Additional Paid-in Capital, 175,000; Total, 275,000.&#10;&#10;The sixth line shows Purchase of treasury stock. The following amounts are shown: Treasury Stock, (10,000); Total, (10,000). A single rule appears below each of these amounts and in the Preferred Stock, Common Stock, Additional Paid-in Capital, and Retained Earnings columns on the same line.&#10;&#10;The seventh line shows Balance, December 31, 20Y6. The following amounts are shown: Preferred Stock, $300,000; Common Stock, $900,000; Additional Paid-in Capital, $1,500,000; Retained Earnings, $1,200,300; Treasury Stock, $(46,000); Total, $3,854,300. A double rule appears below each of these amounts.">
            <a:extLst>
              <a:ext uri="{FF2B5EF4-FFF2-40B4-BE49-F238E27FC236}">
                <a16:creationId xmlns:a16="http://schemas.microsoft.com/office/drawing/2014/main" id="{1E9B920D-0897-4EBF-85A4-CE891B865A10}"/>
              </a:ext>
            </a:extLst>
          </p:cNvPr>
          <p:cNvPicPr>
            <a:picLocks noGrp="1" noChangeAspect="1"/>
          </p:cNvPicPr>
          <p:nvPr>
            <p:ph type="pic" sz="quarter" idx="11"/>
          </p:nvPr>
        </p:nvPicPr>
        <p:blipFill rotWithShape="1">
          <a:blip r:embed="rId2"/>
          <a:srcRect l="-1826" r="-1826"/>
          <a:stretch/>
        </p:blipFill>
        <p:spPr>
          <a:xfrm>
            <a:off x="942316" y="1564288"/>
            <a:ext cx="10411484" cy="3894877"/>
          </a:xfrm>
          <a:prstGeom prst="rect">
            <a:avLst/>
          </a:prstGeom>
        </p:spPr>
      </p:pic>
    </p:spTree>
    <p:extLst>
      <p:ext uri="{BB962C8B-B14F-4D97-AF65-F5344CB8AC3E}">
        <p14:creationId xmlns:p14="http://schemas.microsoft.com/office/powerpoint/2010/main" val="41860618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EDB7-1493-4A20-8124-85E37A8DD7DB}"/>
              </a:ext>
            </a:extLst>
          </p:cNvPr>
          <p:cNvSpPr>
            <a:spLocks noGrp="1"/>
          </p:cNvSpPr>
          <p:nvPr>
            <p:ph type="title"/>
          </p:nvPr>
        </p:nvSpPr>
        <p:spPr/>
        <p:txBody>
          <a:bodyPr/>
          <a:lstStyle/>
          <a:p>
            <a:r>
              <a:rPr lang="en-US" sz="2800" dirty="0"/>
              <a:t>Financial Analysis and Interpretation: Earnings per Share </a:t>
            </a:r>
            <a:br>
              <a:rPr lang="en-US" sz="2800" dirty="0"/>
            </a:br>
            <a:r>
              <a:rPr lang="en-US" sz="2000" dirty="0"/>
              <a:t>(1 of 3)</a:t>
            </a:r>
          </a:p>
        </p:txBody>
      </p:sp>
      <p:sp>
        <p:nvSpPr>
          <p:cNvPr id="4" name="Text Placeholder 3">
            <a:extLst>
              <a:ext uri="{FF2B5EF4-FFF2-40B4-BE49-F238E27FC236}">
                <a16:creationId xmlns:a16="http://schemas.microsoft.com/office/drawing/2014/main" id="{AE773CB4-CB07-4892-8B4C-34DBA5AE0FA1}"/>
              </a:ext>
            </a:extLst>
          </p:cNvPr>
          <p:cNvSpPr>
            <a:spLocks noGrp="1"/>
          </p:cNvSpPr>
          <p:nvPr>
            <p:ph type="body" sz="quarter" idx="17"/>
          </p:nvPr>
        </p:nvSpPr>
        <p:spPr>
          <a:xfrm>
            <a:off x="743576" y="1638300"/>
            <a:ext cx="10711543" cy="2413195"/>
          </a:xfrm>
        </p:spPr>
        <p:txBody>
          <a:bodyPr>
            <a:normAutofit/>
          </a:bodyPr>
          <a:lstStyle/>
          <a:p>
            <a:pPr>
              <a:defRPr/>
            </a:pPr>
            <a:r>
              <a:rPr lang="en-US" sz="2400" b="1" dirty="0">
                <a:solidFill>
                  <a:srgbClr val="004A78"/>
                </a:solidFill>
              </a:rPr>
              <a:t>Earnings per share </a:t>
            </a:r>
            <a:r>
              <a:rPr lang="en-US" dirty="0"/>
              <a:t>(EPS), sometimes called earnings per common share or basic earnings per share, is the net income per share of common stock outstanding during a period.</a:t>
            </a:r>
          </a:p>
          <a:p>
            <a:pPr marL="342900" indent="-342900">
              <a:buClr>
                <a:srgbClr val="004A78"/>
              </a:buClr>
              <a:buFont typeface="Arial" charset="0"/>
              <a:buChar char="•"/>
              <a:defRPr/>
            </a:pPr>
            <a:r>
              <a:rPr lang="en-US" sz="2400" dirty="0">
                <a:solidFill>
                  <a:srgbClr val="004A78"/>
                </a:solidFill>
              </a:rPr>
              <a:t>Corporations whose stock is traded in a public market must report earnings per share on their income statements. </a:t>
            </a:r>
          </a:p>
          <a:p>
            <a:pPr marL="342900" indent="-342900">
              <a:buClr>
                <a:srgbClr val="004A78"/>
              </a:buClr>
              <a:buFont typeface="Arial" charset="0"/>
              <a:buChar char="•"/>
              <a:defRPr/>
            </a:pPr>
            <a:r>
              <a:rPr lang="en-US" sz="2400" dirty="0">
                <a:solidFill>
                  <a:srgbClr val="004A78"/>
                </a:solidFill>
              </a:rPr>
              <a:t>Earnings per share is computed as follows:</a:t>
            </a:r>
          </a:p>
          <a:p>
            <a:endParaRPr lang="en-US" dirty="0"/>
          </a:p>
        </p:txBody>
      </p:sp>
      <p:pic>
        <p:nvPicPr>
          <p:cNvPr id="7" name="Picture Placeholder 6" descr="Financial Analysis and Interpretation: Earnings per Share &#10;&#10;The formula for computing earnings per share is shown: Net Income – Preferred Dividends is divided by Average Number of Common Shares Outstanding. The formula is shown in fraction form, with Net Income – Preferred Dividends as the numerator and Average Number of Common Shares Outstanding as the denominator. ">
            <a:extLst>
              <a:ext uri="{FF2B5EF4-FFF2-40B4-BE49-F238E27FC236}">
                <a16:creationId xmlns:a16="http://schemas.microsoft.com/office/drawing/2014/main" id="{F09EF123-048E-412C-9CD6-D71A45869EB1}"/>
              </a:ext>
            </a:extLst>
          </p:cNvPr>
          <p:cNvPicPr>
            <a:picLocks noGrp="1" noChangeAspect="1"/>
          </p:cNvPicPr>
          <p:nvPr>
            <p:ph type="pic" sz="quarter" idx="18"/>
          </p:nvPr>
        </p:nvPicPr>
        <p:blipFill rotWithShape="1">
          <a:blip r:embed="rId2"/>
          <a:srcRect t="-625" b="-4788"/>
          <a:stretch/>
        </p:blipFill>
        <p:spPr>
          <a:xfrm>
            <a:off x="1976567" y="4197356"/>
            <a:ext cx="7316748" cy="845543"/>
          </a:xfrm>
        </p:spPr>
      </p:pic>
    </p:spTree>
    <p:extLst>
      <p:ext uri="{BB962C8B-B14F-4D97-AF65-F5344CB8AC3E}">
        <p14:creationId xmlns:p14="http://schemas.microsoft.com/office/powerpoint/2010/main" val="9037886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04B1-8DA4-4C50-8A75-59C1D3EF15D6}"/>
              </a:ext>
            </a:extLst>
          </p:cNvPr>
          <p:cNvSpPr>
            <a:spLocks noGrp="1"/>
          </p:cNvSpPr>
          <p:nvPr>
            <p:ph type="title"/>
          </p:nvPr>
        </p:nvSpPr>
        <p:spPr>
          <a:xfrm>
            <a:off x="838200" y="365125"/>
            <a:ext cx="10515600" cy="676656"/>
          </a:xfrm>
        </p:spPr>
        <p:txBody>
          <a:bodyPr/>
          <a:lstStyle/>
          <a:p>
            <a:r>
              <a:rPr lang="en-US" sz="2800" dirty="0"/>
              <a:t>Financial Analysis and Interpretation: Earnings per Share </a:t>
            </a:r>
            <a:br>
              <a:rPr lang="en-US" sz="4400" dirty="0"/>
            </a:br>
            <a:r>
              <a:rPr lang="en-US" sz="2000" dirty="0"/>
              <a:t>(3 of 3)</a:t>
            </a:r>
          </a:p>
        </p:txBody>
      </p:sp>
      <p:sp>
        <p:nvSpPr>
          <p:cNvPr id="3" name="Text Placeholder 2">
            <a:extLst>
              <a:ext uri="{FF2B5EF4-FFF2-40B4-BE49-F238E27FC236}">
                <a16:creationId xmlns:a16="http://schemas.microsoft.com/office/drawing/2014/main" id="{5C505ECE-B916-48DA-AD88-1EFAD4A22EC2}"/>
              </a:ext>
            </a:extLst>
          </p:cNvPr>
          <p:cNvSpPr>
            <a:spLocks noGrp="1"/>
          </p:cNvSpPr>
          <p:nvPr>
            <p:ph type="body" sz="quarter" idx="17"/>
          </p:nvPr>
        </p:nvSpPr>
        <p:spPr>
          <a:xfrm>
            <a:off x="743576" y="1638300"/>
            <a:ext cx="10711543" cy="1555066"/>
          </a:xfrm>
        </p:spPr>
        <p:txBody>
          <a:bodyPr/>
          <a:lstStyle/>
          <a:p>
            <a:r>
              <a:rPr lang="en-US" dirty="0"/>
              <a:t>Alphabet had no preferred stock outstanding; thus, no preferred dividends were subtracted in computing earnings per share. </a:t>
            </a:r>
          </a:p>
          <a:p>
            <a:pPr lvl="1"/>
            <a:r>
              <a:rPr lang="en-US" dirty="0"/>
              <a:t>Alphabet’s earnings per share increased from $18.27 in Year 1 to $44.21 in Year 2. An increase in earnings per share is generally considered a favorable change.</a:t>
            </a:r>
          </a:p>
        </p:txBody>
      </p:sp>
    </p:spTree>
    <p:extLst>
      <p:ext uri="{BB962C8B-B14F-4D97-AF65-F5344CB8AC3E}">
        <p14:creationId xmlns:p14="http://schemas.microsoft.com/office/powerpoint/2010/main" val="387897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A474-6D4D-4919-83FD-147C965C25FC}"/>
              </a:ext>
            </a:extLst>
          </p:cNvPr>
          <p:cNvSpPr>
            <a:spLocks noGrp="1"/>
          </p:cNvSpPr>
          <p:nvPr>
            <p:ph type="title"/>
          </p:nvPr>
        </p:nvSpPr>
        <p:spPr/>
        <p:txBody>
          <a:bodyPr/>
          <a:lstStyle/>
          <a:p>
            <a:r>
              <a:rPr lang="en-US" sz="3200" dirty="0"/>
              <a:t>Advantages and Disadvantages of the Corporate Form</a:t>
            </a:r>
          </a:p>
        </p:txBody>
      </p:sp>
      <p:pic>
        <p:nvPicPr>
          <p:cNvPr id="5" name="Picture Placeholder 4" descr="Advantages and Disadvantages of the Corporate Form&#10;&#10;A table listing the advantages and disadvantages of the corporate form is shown. The table has two columns: Advantage/Disadvantage and Explanation. The Explanation column explains why each advantage and disadvantage listed is considered to be so. The table is separated into two parts. &#10;&#10;The first part of the table lists the advantages. The first advantage listed is as follows: Separate legal existence. The explanation given is as follows: A corporation exists separately from its owners. The second advantage listed is as follows: Continuous life. The explanation given is as follows: A corporation’s life is separate from its owners; therefore, it exists indefinitely. The third advantage listed is as follows: Raising large amounts of capital. The explanation given is as follows: The corporate form is suited for raising large amounts of money from shareholders. The fourth advantage listed is as follows: Ownership rights are easily transferable. The explanation given is as follows: A corporation sells shares of ownership, called stock. The stockholders of a public company can transfer their shares of stock to other stockholders through stock markets such as the New York Stock Exchange. The fifth advantage listed is as follows: Limited liability. The explanation given is as follows: A corporation’s creditors usually may not go beyond the assets of the corporation to satisfy their claims. Thus, the financial loss that a stockholder may suffer is limited to the amount invested.&#10;&#10;The second part of the table lists the disadvantages. The first disadvantage listed is as follows: Owner is separate from management. The explanation given is as follows: Stockholders control management through a board of directors. The board of directors should represent shareholder interests; however, the board is often more closely tied to management than to shareholders. As a result, the board of directors and management may not always behave in the best interests of stockholders. The second disadvantage listed is as follows: Double taxation of dividends. The explanation given is as follows: As a separate legal entity, a corporation is subject to taxation. Thus, net income distributed as dividends will be taxed once at the corporation level and then again at the individual level. The third disadvantage listed is as follows: Regulatory costs. The explanation given is as follows: Corporations must satisfy many requirements, such as those required by the Sarbanes-Oxley Act.">
            <a:extLst>
              <a:ext uri="{FF2B5EF4-FFF2-40B4-BE49-F238E27FC236}">
                <a16:creationId xmlns:a16="http://schemas.microsoft.com/office/drawing/2014/main" id="{330BC335-A02E-43BF-BC55-053DC30FB75A}"/>
              </a:ext>
            </a:extLst>
          </p:cNvPr>
          <p:cNvPicPr>
            <a:picLocks noGrp="1" noChangeAspect="1"/>
          </p:cNvPicPr>
          <p:nvPr>
            <p:ph type="pic" sz="quarter" idx="11"/>
          </p:nvPr>
        </p:nvPicPr>
        <p:blipFill rotWithShape="1">
          <a:blip r:embed="rId2"/>
          <a:srcRect l="-411" r="-20"/>
          <a:stretch/>
        </p:blipFill>
        <p:spPr>
          <a:xfrm>
            <a:off x="1193800" y="1635125"/>
            <a:ext cx="9766300" cy="3933825"/>
          </a:xfrm>
          <a:prstGeom prst="rect">
            <a:avLst/>
          </a:prstGeom>
        </p:spPr>
      </p:pic>
    </p:spTree>
    <p:extLst>
      <p:ext uri="{BB962C8B-B14F-4D97-AF65-F5344CB8AC3E}">
        <p14:creationId xmlns:p14="http://schemas.microsoft.com/office/powerpoint/2010/main" val="5664045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BAB9-6116-49B9-9CF0-85C87C383D28}"/>
              </a:ext>
            </a:extLst>
          </p:cNvPr>
          <p:cNvSpPr>
            <a:spLocks noGrp="1"/>
          </p:cNvSpPr>
          <p:nvPr>
            <p:ph type="title"/>
          </p:nvPr>
        </p:nvSpPr>
        <p:spPr/>
        <p:txBody>
          <a:bodyPr/>
          <a:lstStyle/>
          <a:p>
            <a:r>
              <a:rPr lang="en-US" dirty="0"/>
              <a:t>Example Exercise: Earnings per Share </a:t>
            </a:r>
            <a:r>
              <a:rPr lang="en-US" sz="2000" dirty="0"/>
              <a:t>(1 of 2)</a:t>
            </a:r>
          </a:p>
        </p:txBody>
      </p:sp>
      <p:sp>
        <p:nvSpPr>
          <p:cNvPr id="4" name="Text Placeholder 3">
            <a:extLst>
              <a:ext uri="{FF2B5EF4-FFF2-40B4-BE49-F238E27FC236}">
                <a16:creationId xmlns:a16="http://schemas.microsoft.com/office/drawing/2014/main" id="{52335DA7-F732-4AA4-B99B-30838BFBDB34}"/>
              </a:ext>
            </a:extLst>
          </p:cNvPr>
          <p:cNvSpPr>
            <a:spLocks noGrp="1"/>
          </p:cNvSpPr>
          <p:nvPr>
            <p:ph type="body" sz="quarter" idx="17"/>
          </p:nvPr>
        </p:nvSpPr>
        <p:spPr>
          <a:xfrm>
            <a:off x="743576" y="1638301"/>
            <a:ext cx="10711543" cy="858715"/>
          </a:xfrm>
        </p:spPr>
        <p:txBody>
          <a:bodyPr/>
          <a:lstStyle/>
          <a:p>
            <a:pPr marL="342900" indent="-342900">
              <a:buClr>
                <a:srgbClr val="004A78"/>
              </a:buClr>
              <a:buFont typeface="Arial" charset="0"/>
              <a:buChar char="•"/>
              <a:defRPr/>
            </a:pPr>
            <a:r>
              <a:rPr lang="en-US" sz="2400" dirty="0">
                <a:solidFill>
                  <a:srgbClr val="004A78"/>
                </a:solidFill>
              </a:rPr>
              <a:t>Financial statement data for years ending December 31 for Finnegan Company follow:</a:t>
            </a:r>
          </a:p>
          <a:p>
            <a:endParaRPr lang="en-US" dirty="0"/>
          </a:p>
        </p:txBody>
      </p:sp>
      <p:pic>
        <p:nvPicPr>
          <p:cNvPr id="5" name="Picture Placeholder 4" descr="Example Exercise Data – Earnings per Share&#10;&#10;A table containing financial statement data for Finnegan Company for years ending December 31, 20Y2 and 20Y1, is shown.&#10;&#10;For 20Y2, Net income is $350,000; Preferred dividends are $20,000; Average number of common shares outstanding is 75,000 shares. &#10;&#10;For 20Y1, Net income is $195,000; Preferred dividends are $15,000; Average number of common shares outstanding is 50,000 shares. ">
            <a:extLst>
              <a:ext uri="{FF2B5EF4-FFF2-40B4-BE49-F238E27FC236}">
                <a16:creationId xmlns:a16="http://schemas.microsoft.com/office/drawing/2014/main" id="{A87F9A0A-C533-4337-BBD8-D46C1EB10FD5}"/>
              </a:ext>
            </a:extLst>
          </p:cNvPr>
          <p:cNvPicPr>
            <a:picLocks noGrp="1" noChangeAspect="1"/>
          </p:cNvPicPr>
          <p:nvPr>
            <p:ph type="pic" sz="quarter" idx="18"/>
          </p:nvPr>
        </p:nvPicPr>
        <p:blipFill rotWithShape="1">
          <a:blip r:embed="rId2"/>
          <a:srcRect t="-2475" b="-2117"/>
          <a:stretch/>
        </p:blipFill>
        <p:spPr>
          <a:xfrm>
            <a:off x="1128279" y="2570463"/>
            <a:ext cx="9738592" cy="1440133"/>
          </a:xfrm>
          <a:prstGeom prst="rect">
            <a:avLst/>
          </a:prstGeom>
        </p:spPr>
      </p:pic>
      <p:sp>
        <p:nvSpPr>
          <p:cNvPr id="6" name="Text Placeholder 5">
            <a:extLst>
              <a:ext uri="{FF2B5EF4-FFF2-40B4-BE49-F238E27FC236}">
                <a16:creationId xmlns:a16="http://schemas.microsoft.com/office/drawing/2014/main" id="{0CD30894-01A8-447F-85BC-B948FAB6EA22}"/>
              </a:ext>
            </a:extLst>
          </p:cNvPr>
          <p:cNvSpPr>
            <a:spLocks noGrp="1"/>
          </p:cNvSpPr>
          <p:nvPr>
            <p:ph type="body" sz="quarter" idx="19"/>
          </p:nvPr>
        </p:nvSpPr>
        <p:spPr>
          <a:xfrm>
            <a:off x="743571" y="4177183"/>
            <a:ext cx="10711543" cy="1188038"/>
          </a:xfrm>
        </p:spPr>
        <p:txBody>
          <a:bodyPr/>
          <a:lstStyle/>
          <a:p>
            <a:pPr marL="914400" lvl="1" indent="-450850">
              <a:buClr>
                <a:srgbClr val="FF6300"/>
              </a:buClr>
              <a:buFont typeface="+mj-lt"/>
              <a:buAutoNum type="alphaLcPeriod"/>
              <a:defRPr/>
            </a:pPr>
            <a:r>
              <a:rPr lang="en-US" sz="2000" dirty="0">
                <a:solidFill>
                  <a:srgbClr val="004A78"/>
                </a:solidFill>
              </a:rPr>
              <a:t>Determine earnings per share for 20Y2 and 20Y1.</a:t>
            </a:r>
          </a:p>
          <a:p>
            <a:pPr marL="914400" lvl="1" indent="-450850">
              <a:buClr>
                <a:srgbClr val="FF6300"/>
              </a:buClr>
              <a:buFont typeface="+mj-lt"/>
              <a:buAutoNum type="alphaLcPeriod"/>
              <a:defRPr/>
            </a:pPr>
            <a:r>
              <a:rPr lang="en-US" sz="2000" dirty="0">
                <a:solidFill>
                  <a:srgbClr val="004A78"/>
                </a:solidFill>
              </a:rPr>
              <a:t>Does the change in the earnings per share from 20Y1 to 20Y2 indicate a favorable or unfavorable trend?</a:t>
            </a:r>
          </a:p>
          <a:p>
            <a:pPr marL="914400" indent="-450850"/>
            <a:endParaRPr lang="en-US" dirty="0"/>
          </a:p>
        </p:txBody>
      </p:sp>
    </p:spTree>
    <p:extLst>
      <p:ext uri="{BB962C8B-B14F-4D97-AF65-F5344CB8AC3E}">
        <p14:creationId xmlns:p14="http://schemas.microsoft.com/office/powerpoint/2010/main" val="29839362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9738-FB1A-433D-A02B-7BD698325982}"/>
              </a:ext>
            </a:extLst>
          </p:cNvPr>
          <p:cNvSpPr>
            <a:spLocks noGrp="1"/>
          </p:cNvSpPr>
          <p:nvPr>
            <p:ph type="title"/>
          </p:nvPr>
        </p:nvSpPr>
        <p:spPr/>
        <p:txBody>
          <a:bodyPr/>
          <a:lstStyle/>
          <a:p>
            <a:r>
              <a:rPr lang="en-US" dirty="0"/>
              <a:t>Example Exercise: Earnings per Share </a:t>
            </a:r>
            <a:r>
              <a:rPr lang="en-US" sz="2000" dirty="0"/>
              <a:t>(2 of 2)</a:t>
            </a:r>
          </a:p>
        </p:txBody>
      </p:sp>
      <p:pic>
        <p:nvPicPr>
          <p:cNvPr id="4" name="Picture Placeholder 3" descr="Example Exercise Solution – Earnings per Share&#10;&#10;The solution to Exercise a. is given as follows: The computation for earnings per share for 20Y2 is given. First, the formula for computing earnings per share is given: Earnings per Share = Net Income – Preferred Dividends divided by Average Number of Common Shares Outstanding. The formula is shown in fraction form, with Net Income – Preferred Dividends as the numerator and Average Number of Common Shares Outstanding as the denominator. To the right of the formula is an equal sign. To the right of the equal sign, numbers are plugged into the formula: $350,000 – $20,000 divided by 75,000 shares. The computation is shown in fraction form, with $350,000 – $20,000 as the numerator and 75,000 shares as the denominator. To the right of the computation is an equal sign. To the right of the equal sign, the computation is further broken down: $330,000 divided by 75,000 shares. The computation is shown in fraction form, with $330,000 as the numerator and 75,000 shares as the denominator. To the right of the computation is an equal sign. To the right of the equal sign is the answer to the computation: $4.40.&#10;&#10;The computation for earnings per share for 20Y1 is given. First, the formula for computing earnings per share is given: Earnings per Share = Net Income – Preferred Dividends divided by Average Number of Common Shares Outstanding. To the right of the formula is an equal sign. To the right of the equal sign, numbers are plugged into the formula: $195,000 – $15,000 divided by 50,000 shares. The computation is shown in fraction form, with $195,000 – $15,000 as the numerator and 50,000 shares as the denominator. To the right of the computation is an equal sign. To the right of the equal sign, the computation is further broken down: $180,000 divided by 50,000 shares. The computation is shown in fraction form, with $180,000 as the numerator and 50,000 shares as the denominator. To the right of the computation is an equal sign. To the right of the equal sign is the answer to the computation: $3.60.&#10;&#10;The solution to Exercise b. is given as follows: The increase in the earnings per share from $3.60 to $4.40 indicates a favorable trend in the company’s profitability.">
            <a:extLst>
              <a:ext uri="{FF2B5EF4-FFF2-40B4-BE49-F238E27FC236}">
                <a16:creationId xmlns:a16="http://schemas.microsoft.com/office/drawing/2014/main" id="{1BD787CD-BE01-458C-8849-16D4A241F48F}"/>
              </a:ext>
            </a:extLst>
          </p:cNvPr>
          <p:cNvPicPr>
            <a:picLocks noGrp="1" noChangeAspect="1"/>
          </p:cNvPicPr>
          <p:nvPr>
            <p:ph type="pic" sz="quarter" idx="11"/>
          </p:nvPr>
        </p:nvPicPr>
        <p:blipFill rotWithShape="1">
          <a:blip r:embed="rId2"/>
          <a:srcRect t="-1342" b="279"/>
          <a:stretch/>
        </p:blipFill>
        <p:spPr>
          <a:xfrm>
            <a:off x="838200" y="1687133"/>
            <a:ext cx="10515600" cy="2704563"/>
          </a:xfrm>
          <a:prstGeom prst="rect">
            <a:avLst/>
          </a:prstGeom>
        </p:spPr>
      </p:pic>
    </p:spTree>
    <p:extLst>
      <p:ext uri="{BB962C8B-B14F-4D97-AF65-F5344CB8AC3E}">
        <p14:creationId xmlns:p14="http://schemas.microsoft.com/office/powerpoint/2010/main" val="1442112421"/>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3d87337370e1da3450478485981a4f6e">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41e5d1229c45bd84231e91ba9c320261"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5cd1bd9-f432-4f8c-8c64-f52b77cc24c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BBF03-524A-4FFD-B8B0-D212B4919949}"/>
</file>

<file path=customXml/itemProps2.xml><?xml version="1.0" encoding="utf-8"?>
<ds:datastoreItem xmlns:ds="http://schemas.openxmlformats.org/officeDocument/2006/customXml" ds:itemID="{BA9BA192-EF86-48DF-982C-2C526A268392}">
  <ds:schemaRefs>
    <ds:schemaRef ds:uri="25be6f04-d184-4a5a-ba6e-3624d71d6c8b"/>
    <ds:schemaRef ds:uri="http://schemas.microsoft.com/office/2006/metadata/properties"/>
    <ds:schemaRef ds:uri="http://purl.org/dc/dcmitype/"/>
    <ds:schemaRef ds:uri="http://purl.org/dc/terms/"/>
    <ds:schemaRef ds:uri="http://purl.org/dc/elements/1.1/"/>
    <ds:schemaRef ds:uri="85cd1bd9-f432-4f8c-8c64-f52b77cc24c4"/>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5b47f0fb-e24d-44b9-89a4-ff46b5ce035f"/>
    <ds:schemaRef ds:uri="dbac95d4-689a-4a2b-9845-ea50641fb23b"/>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Accessible_PPT_Template_Cengage - Copy</Template>
  <TotalTime>2181</TotalTime>
  <Words>5062</Words>
  <Application>Microsoft Office PowerPoint</Application>
  <PresentationFormat>Widescreen</PresentationFormat>
  <Paragraphs>320</Paragraphs>
  <Slides>91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Arial</vt:lpstr>
      <vt:lpstr>Arial</vt:lpstr>
      <vt:lpstr>Calibri</vt:lpstr>
      <vt:lpstr>Helvetica</vt:lpstr>
      <vt:lpstr>LucidaGrande</vt:lpstr>
      <vt:lpstr>Open Sans</vt:lpstr>
      <vt:lpstr>Summer Font</vt:lpstr>
      <vt:lpstr>Office Theme</vt:lpstr>
      <vt:lpstr>Corporations: Organization, Stock Transactions, and Dividends</vt:lpstr>
      <vt:lpstr>Learning Objectives (1 of 2)</vt:lpstr>
      <vt:lpstr>Learning Objectives (2 of 2)</vt:lpstr>
      <vt:lpstr>Characteristics of a Corporation (1 of 4)</vt:lpstr>
      <vt:lpstr>Characteristics of a Corporation (2 of 4)</vt:lpstr>
      <vt:lpstr>Characteristics of a Corporation (3 of 4)</vt:lpstr>
      <vt:lpstr>Organizational Structure of a Corporation</vt:lpstr>
      <vt:lpstr>Characteristics of a Corporation (4 of 4)</vt:lpstr>
      <vt:lpstr>Advantages and Disadvantages of the Corporate Form</vt:lpstr>
      <vt:lpstr>Forming a Corporation (1 of 4)</vt:lpstr>
      <vt:lpstr>Examples of Corporations and their States of Incorporation</vt:lpstr>
      <vt:lpstr>Forming a Corporation (2 of 4)</vt:lpstr>
      <vt:lpstr>Forming a Corporation (3 of 4)</vt:lpstr>
      <vt:lpstr>Forming a Corporation (4 of 4)</vt:lpstr>
      <vt:lpstr>Stockholders’ Equity (1 of 4)</vt:lpstr>
      <vt:lpstr>Sources of Stockholders’ Equity</vt:lpstr>
      <vt:lpstr>Stockholders’ Equity (2 of 4)</vt:lpstr>
      <vt:lpstr>Stockholders’ Equity (3 of 4)</vt:lpstr>
      <vt:lpstr>Stockholders’ Equity (4 of 4)</vt:lpstr>
      <vt:lpstr>Characteristics of Stock (1 of 3)</vt:lpstr>
      <vt:lpstr>Authorized, Issued, and Outstanding Stock</vt:lpstr>
      <vt:lpstr>Characteristics of Stock (2 of 3)</vt:lpstr>
      <vt:lpstr>Characteristics of Stock (3 of 3)</vt:lpstr>
      <vt:lpstr>Classes of Stock (1 of 5)</vt:lpstr>
      <vt:lpstr>Classes of Stock (2 of 5)</vt:lpstr>
      <vt:lpstr>Dividend Preferences</vt:lpstr>
      <vt:lpstr>Classes of Stock (3 of 5)</vt:lpstr>
      <vt:lpstr>Classes of Stock (4 of 5)</vt:lpstr>
      <vt:lpstr>Classes of Stock (5 of 5)</vt:lpstr>
      <vt:lpstr>Example Exercise: Dividend per Share (1 of 2)</vt:lpstr>
      <vt:lpstr>Example Exercise: Dividend per Share (2 of 2)</vt:lpstr>
      <vt:lpstr>Issuing Stock (1 of 3)</vt:lpstr>
      <vt:lpstr>Issuing Stock (2 of 3)</vt:lpstr>
      <vt:lpstr>Issuing Stock (3 of 3)</vt:lpstr>
      <vt:lpstr>Premium on Stock (1 of 3)</vt:lpstr>
      <vt:lpstr>Premium on Stock (2 of 3)</vt:lpstr>
      <vt:lpstr>Premium on Stock (3 of 3)</vt:lpstr>
      <vt:lpstr>No-Par Stock (1 of 4)</vt:lpstr>
      <vt:lpstr>No-Par Stock (2 of 4)</vt:lpstr>
      <vt:lpstr>No-Par Stock (3 of 4)</vt:lpstr>
      <vt:lpstr>No-Par Stock (4 of 4)</vt:lpstr>
      <vt:lpstr>Example Exercise: Entries for Issuing Stock</vt:lpstr>
      <vt:lpstr>Cash Dividends (1 of 6)</vt:lpstr>
      <vt:lpstr>Cash Dividends (2 of 6)</vt:lpstr>
      <vt:lpstr>Cash Dividends (3 of 6)</vt:lpstr>
      <vt:lpstr>Cash Dividends (4 of 6)</vt:lpstr>
      <vt:lpstr>Cash Dividends (5 of 6)</vt:lpstr>
      <vt:lpstr>Cash Dividends (6 of 6)</vt:lpstr>
      <vt:lpstr>Example Exercise: Entries for Cash Dividends</vt:lpstr>
      <vt:lpstr>Stock Dividends (1 of 7)</vt:lpstr>
      <vt:lpstr>Stock Dividends (2 of 7)</vt:lpstr>
      <vt:lpstr>Stock Dividends (3 of 7)</vt:lpstr>
      <vt:lpstr>Stock Dividends (4 of 7)</vt:lpstr>
      <vt:lpstr>Stock Dividends (5 of 7)</vt:lpstr>
      <vt:lpstr>Stock Dividends (6 of 7)</vt:lpstr>
      <vt:lpstr>Stock Dividends (7 of 7)</vt:lpstr>
      <vt:lpstr>Example Exercise: Entries for Stock Dividends</vt:lpstr>
      <vt:lpstr>Stock Splits (1 of 3)</vt:lpstr>
      <vt:lpstr>Stock Splits (2 of 3)</vt:lpstr>
      <vt:lpstr>Stock Splits (3 of 3)</vt:lpstr>
      <vt:lpstr>Stock Split: Before and After</vt:lpstr>
      <vt:lpstr>Treasury Stock Transactions (1 of 8)</vt:lpstr>
      <vt:lpstr>Treasury Stock Transactions (2 of 8)</vt:lpstr>
      <vt:lpstr>Treasury Stock Transactions (3 of 8)</vt:lpstr>
      <vt:lpstr>Treasury Stock Transactions (4 of 8)</vt:lpstr>
      <vt:lpstr>Treasury Stock Transactions (5 of 8)</vt:lpstr>
      <vt:lpstr>Treasury Stock Transactions (6 of 8)</vt:lpstr>
      <vt:lpstr>Treasury Stock Transactions (7 of 8)</vt:lpstr>
      <vt:lpstr>Treasury Stock Transactions (8 of 8)</vt:lpstr>
      <vt:lpstr>Example Exercise: Entries for Treasury Stock</vt:lpstr>
      <vt:lpstr>Stockholders’ Equity on the Balance Sheet</vt:lpstr>
      <vt:lpstr>Stockholders’ Equity Section of a Balance Sheet</vt:lpstr>
      <vt:lpstr>Example Exercise: Reporting Stockholders’ Equity (1 of 2)</vt:lpstr>
      <vt:lpstr>Example Exercise: Reporting Stockholders’ Equity (2 of 2)</vt:lpstr>
      <vt:lpstr>Reporting Retained Earnings (1 of 2)</vt:lpstr>
      <vt:lpstr>Reporting Retained Earnings (2 of 2)</vt:lpstr>
      <vt:lpstr>Retained Earnings Statement</vt:lpstr>
      <vt:lpstr>Example Exercise: Retained Earnings Statement </vt:lpstr>
      <vt:lpstr>Restrictions (1 of 2)</vt:lpstr>
      <vt:lpstr>Restrictions (2 of 2)</vt:lpstr>
      <vt:lpstr>Prior Period Adjustments</vt:lpstr>
      <vt:lpstr>Statement of Stockholders’ Equity (1 of 2)</vt:lpstr>
      <vt:lpstr>Statement of Stockholders’ Equity (2 of 2)</vt:lpstr>
      <vt:lpstr>Reporting Stockholders’ Equity for Mornin’ Joe (1 of 3)</vt:lpstr>
      <vt:lpstr>Reporting Stockholders’ Equity for Mornin’ Joe (2 of 3)</vt:lpstr>
      <vt:lpstr>Financial Analysis and Interpretation: Earnings per Share  (2 of 3)</vt:lpstr>
      <vt:lpstr>Reporting Stockholders’ Equity for Mornin’ Joe (3 of 3)</vt:lpstr>
      <vt:lpstr>Financial Analysis and Interpretation: Earnings per Share  (1 of 3)</vt:lpstr>
      <vt:lpstr>Financial Analysis and Interpretation: Earnings per Share  (3 of 3)</vt:lpstr>
      <vt:lpstr>Example Exercise: Earnings per Share (1 of 2)</vt:lpstr>
      <vt:lpstr>Example Exercise: Earnings per Share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Corporations: Organization, Stock Transactions, and Dividends</dc:title>
  <dc:creator>Suchayita Mukherjee</dc:creator>
  <cp:lastModifiedBy>ansrsource</cp:lastModifiedBy>
  <cp:revision>347</cp:revision>
  <cp:lastPrinted>2016-10-03T15:29:39Z</cp:lastPrinted>
  <dcterms:created xsi:type="dcterms:W3CDTF">2019-09-16T06:30:24Z</dcterms:created>
  <dcterms:modified xsi:type="dcterms:W3CDTF">2020-03-27T00:50:25Z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ies>
</file>