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3"/>
  </p:notesMasterIdLst>
  <p:handoutMasterIdLst>
    <p:handoutMasterId r:id="rId104"/>
  </p:handoutMasterIdLst>
  <p:sldIdLst>
    <p:sldId id="264" r:id="rId5"/>
    <p:sldId id="267" r:id="rId6"/>
    <p:sldId id="434" r:id="rId7"/>
    <p:sldId id="445" r:id="rId8"/>
    <p:sldId id="276" r:id="rId9"/>
    <p:sldId id="447" r:id="rId10"/>
    <p:sldId id="437" r:id="rId11"/>
    <p:sldId id="274" r:id="rId12"/>
    <p:sldId id="273" r:id="rId13"/>
    <p:sldId id="272" r:id="rId14"/>
    <p:sldId id="271" r:id="rId15"/>
    <p:sldId id="438" r:id="rId16"/>
    <p:sldId id="269" r:id="rId17"/>
    <p:sldId id="439" r:id="rId18"/>
    <p:sldId id="277" r:id="rId19"/>
    <p:sldId id="283" r:id="rId20"/>
    <p:sldId id="295" r:id="rId21"/>
    <p:sldId id="294" r:id="rId22"/>
    <p:sldId id="296" r:id="rId23"/>
    <p:sldId id="309" r:id="rId24"/>
    <p:sldId id="369" r:id="rId25"/>
    <p:sldId id="308" r:id="rId26"/>
    <p:sldId id="306" r:id="rId27"/>
    <p:sldId id="305" r:id="rId28"/>
    <p:sldId id="304" r:id="rId29"/>
    <p:sldId id="303" r:id="rId30"/>
    <p:sldId id="302" r:id="rId31"/>
    <p:sldId id="301" r:id="rId32"/>
    <p:sldId id="300" r:id="rId33"/>
    <p:sldId id="310" r:id="rId34"/>
    <p:sldId id="299" r:id="rId35"/>
    <p:sldId id="298" r:id="rId36"/>
    <p:sldId id="297" r:id="rId37"/>
    <p:sldId id="320" r:id="rId38"/>
    <p:sldId id="319" r:id="rId39"/>
    <p:sldId id="441" r:id="rId40"/>
    <p:sldId id="443" r:id="rId41"/>
    <p:sldId id="442" r:id="rId42"/>
    <p:sldId id="315" r:id="rId43"/>
    <p:sldId id="444" r:id="rId44"/>
    <p:sldId id="367" r:id="rId45"/>
    <p:sldId id="312" r:id="rId46"/>
    <p:sldId id="321" r:id="rId47"/>
    <p:sldId id="371" r:id="rId48"/>
    <p:sldId id="372" r:id="rId49"/>
    <p:sldId id="373" r:id="rId50"/>
    <p:sldId id="374" r:id="rId51"/>
    <p:sldId id="385" r:id="rId52"/>
    <p:sldId id="386" r:id="rId53"/>
    <p:sldId id="375" r:id="rId54"/>
    <p:sldId id="370" r:id="rId55"/>
    <p:sldId id="387" r:id="rId56"/>
    <p:sldId id="388" r:id="rId57"/>
    <p:sldId id="389" r:id="rId58"/>
    <p:sldId id="390" r:id="rId59"/>
    <p:sldId id="391" r:id="rId60"/>
    <p:sldId id="392" r:id="rId61"/>
    <p:sldId id="393" r:id="rId62"/>
    <p:sldId id="394" r:id="rId63"/>
    <p:sldId id="395" r:id="rId64"/>
    <p:sldId id="396" r:id="rId65"/>
    <p:sldId id="376" r:id="rId66"/>
    <p:sldId id="362" r:id="rId67"/>
    <p:sldId id="361" r:id="rId68"/>
    <p:sldId id="360" r:id="rId69"/>
    <p:sldId id="359" r:id="rId70"/>
    <p:sldId id="358" r:id="rId71"/>
    <p:sldId id="357" r:id="rId72"/>
    <p:sldId id="356" r:id="rId73"/>
    <p:sldId id="368" r:id="rId74"/>
    <p:sldId id="424" r:id="rId75"/>
    <p:sldId id="426" r:id="rId76"/>
    <p:sldId id="365" r:id="rId77"/>
    <p:sldId id="427" r:id="rId78"/>
    <p:sldId id="448" r:id="rId79"/>
    <p:sldId id="449" r:id="rId80"/>
    <p:sldId id="431" r:id="rId81"/>
    <p:sldId id="432" r:id="rId82"/>
    <p:sldId id="377" r:id="rId83"/>
    <p:sldId id="378" r:id="rId84"/>
    <p:sldId id="379" r:id="rId85"/>
    <p:sldId id="380" r:id="rId86"/>
    <p:sldId id="381" r:id="rId87"/>
    <p:sldId id="382" r:id="rId88"/>
    <p:sldId id="384" r:id="rId89"/>
    <p:sldId id="422" r:id="rId90"/>
    <p:sldId id="423" r:id="rId91"/>
    <p:sldId id="327" r:id="rId92"/>
    <p:sldId id="353" r:id="rId93"/>
    <p:sldId id="326" r:id="rId94"/>
    <p:sldId id="325" r:id="rId95"/>
    <p:sldId id="324" r:id="rId96"/>
    <p:sldId id="354" r:id="rId97"/>
    <p:sldId id="323" r:id="rId98"/>
    <p:sldId id="322" r:id="rId99"/>
    <p:sldId id="355" r:id="rId100"/>
    <p:sldId id="446" r:id="rId101"/>
    <p:sldId id="433" r:id="rId10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Suchayita Mukherjee" initials="SM" lastIdx="1" clrIdx="1">
    <p:extLst>
      <p:ext uri="{19B8F6BF-5375-455C-9EA6-DF929625EA0E}">
        <p15:presenceInfo xmlns:p15="http://schemas.microsoft.com/office/powerpoint/2012/main" userId="S::SuchayitaMukherjee@ansrsource.com::eae1983a-84a0-4b1d-ac32-688b7c8691e9" providerId="AD"/>
      </p:ext>
    </p:extLst>
  </p:cmAuthor>
  <p:cmAuthor id="3" name="Shalini Chatterjee" initials="SC" lastIdx="70" clrIdx="2">
    <p:extLst>
      <p:ext uri="{19B8F6BF-5375-455C-9EA6-DF929625EA0E}">
        <p15:presenceInfo xmlns:p15="http://schemas.microsoft.com/office/powerpoint/2012/main" userId="S::Shalini@ansrsource.com::26a8bc51-b4b2-4ee5-ac10-6dd01a030502" providerId="AD"/>
      </p:ext>
    </p:extLst>
  </p:cmAuthor>
  <p:cmAuthor id="4" name="Luann" initials="L" lastIdx="1" clrIdx="3">
    <p:extLst>
      <p:ext uri="{19B8F6BF-5375-455C-9EA6-DF929625EA0E}">
        <p15:presenceInfo xmlns:p15="http://schemas.microsoft.com/office/powerpoint/2012/main" userId="Luann" providerId="None"/>
      </p:ext>
    </p:extLst>
  </p:cmAuthor>
  <p:cmAuthor id="5" name="Bowdler, Diane" initials="BD" lastIdx="2" clrIdx="4">
    <p:extLst>
      <p:ext uri="{19B8F6BF-5375-455C-9EA6-DF929625EA0E}">
        <p15:presenceInfo xmlns:p15="http://schemas.microsoft.com/office/powerpoint/2012/main" userId="S::Diane.Bowdler@cengage.com::4844c4c9-0293-48ae-805c-846689e00f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78"/>
    <a:srgbClr val="00B8E7"/>
    <a:srgbClr val="000000"/>
    <a:srgbClr val="006298"/>
    <a:srgbClr val="FF6300"/>
    <a:srgbClr val="E9255F"/>
    <a:srgbClr val="0098D4"/>
    <a:srgbClr val="81D0ED"/>
    <a:srgbClr val="F6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19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viewProps" Target="viewProp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notesMaster" Target="notesMasters/notesMaster1.xml"/><Relationship Id="rId108"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ableStyles" Target="tableStyle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3/27/2020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3/27/2020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8</a:t>
            </a:fld>
            <a:endParaRPr lang="en-US" dirty="0"/>
          </a:p>
        </p:txBody>
      </p:sp>
    </p:spTree>
    <p:extLst>
      <p:ext uri="{BB962C8B-B14F-4D97-AF65-F5344CB8AC3E}">
        <p14:creationId xmlns:p14="http://schemas.microsoft.com/office/powerpoint/2010/main" val="682399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a:t>Click to edit Master title style</a:t>
            </a:r>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a:t>Click to add text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Faucibus</a:t>
            </a:r>
            <a:r>
              <a:rPr lang="en-US"/>
              <a:t> </a:t>
            </a:r>
            <a:r>
              <a:rPr lang="en-US" err="1"/>
              <a:t>nisl</a:t>
            </a:r>
            <a:r>
              <a:rPr lang="en-US"/>
              <a:t> </a:t>
            </a:r>
            <a:r>
              <a:rPr lang="en-US" err="1"/>
              <a:t>tincidunt</a:t>
            </a:r>
            <a:r>
              <a:rPr lang="en-US"/>
              <a:t> </a:t>
            </a:r>
            <a:r>
              <a:rPr lang="en-US" err="1"/>
              <a:t>eget</a:t>
            </a:r>
            <a:r>
              <a:rPr lang="en-US"/>
              <a:t> </a:t>
            </a:r>
            <a:r>
              <a:rPr lang="en-US" err="1"/>
              <a:t>nullam</a:t>
            </a:r>
            <a:r>
              <a:rPr lang="en-US"/>
              <a:t> non.</a:t>
            </a:r>
          </a:p>
          <a:p>
            <a:pPr lvl="0"/>
            <a:r>
              <a:rPr lang="en-US" err="1"/>
              <a:t>Mauris</a:t>
            </a:r>
            <a:r>
              <a:rPr lang="en-US"/>
              <a:t> a </a:t>
            </a:r>
            <a:r>
              <a:rPr lang="en-US" err="1"/>
              <a:t>diam</a:t>
            </a:r>
            <a:r>
              <a:rPr lang="en-US"/>
              <a:t> </a:t>
            </a:r>
            <a:r>
              <a:rPr lang="en-US" err="1"/>
              <a:t>maecenas</a:t>
            </a:r>
            <a:r>
              <a:rPr lang="en-US"/>
              <a:t> </a:t>
            </a:r>
            <a:r>
              <a:rPr lang="en-US" err="1"/>
              <a:t>sed</a:t>
            </a:r>
            <a:r>
              <a:rPr lang="en-US"/>
              <a:t> </a:t>
            </a:r>
            <a:r>
              <a:rPr lang="en-US" err="1"/>
              <a:t>enim</a:t>
            </a:r>
            <a:r>
              <a:rPr lang="en-US"/>
              <a:t> </a:t>
            </a:r>
            <a:r>
              <a:rPr lang="en-US" err="1"/>
              <a:t>ut</a:t>
            </a:r>
            <a:r>
              <a:rPr lang="en-US"/>
              <a:t> </a:t>
            </a:r>
            <a:r>
              <a:rPr lang="en-US" err="1"/>
              <a:t>sem</a:t>
            </a:r>
            <a:r>
              <a:rPr lang="en-US"/>
              <a:t> </a:t>
            </a:r>
            <a:r>
              <a:rPr lang="en-US" err="1"/>
              <a:t>viverra</a:t>
            </a:r>
            <a:r>
              <a:rPr lang="en-US"/>
              <a:t>.</a:t>
            </a:r>
          </a:p>
          <a:p>
            <a:pPr lvl="0"/>
            <a:r>
              <a:rPr lang="en-US" err="1"/>
              <a:t>Sed</a:t>
            </a:r>
            <a:r>
              <a:rPr lang="en-US"/>
              <a:t> </a:t>
            </a:r>
            <a:r>
              <a:rPr lang="en-US" err="1"/>
              <a:t>ullamcorper</a:t>
            </a:r>
            <a:r>
              <a:rPr lang="en-US"/>
              <a:t> </a:t>
            </a:r>
            <a:r>
              <a:rPr lang="en-US" err="1"/>
              <a:t>morbi</a:t>
            </a:r>
            <a:r>
              <a:rPr lang="en-US"/>
              <a:t> </a:t>
            </a:r>
            <a:r>
              <a:rPr lang="en-US" err="1"/>
              <a:t>tincidunt</a:t>
            </a:r>
            <a:r>
              <a:rPr lang="en-US"/>
              <a:t> </a:t>
            </a:r>
            <a:r>
              <a:rPr lang="en-US" err="1"/>
              <a:t>ornare</a:t>
            </a:r>
            <a:r>
              <a:rPr lang="en-US"/>
              <a:t>. Sit </a:t>
            </a:r>
            <a:r>
              <a:rPr lang="en-US" err="1"/>
              <a:t>amet</a:t>
            </a:r>
            <a:r>
              <a:rPr lang="en-US"/>
              <a:t> </a:t>
            </a:r>
            <a:r>
              <a:rPr lang="en-US" err="1"/>
              <a:t>volutpat</a:t>
            </a:r>
            <a:r>
              <a:rPr lang="en-US"/>
              <a:t> </a:t>
            </a:r>
            <a:r>
              <a:rPr lang="en-US" err="1"/>
              <a:t>consequat</a:t>
            </a:r>
            <a:r>
              <a:rPr lang="en-US"/>
              <a:t> </a:t>
            </a:r>
            <a:r>
              <a:rPr lang="en-US" err="1"/>
              <a:t>mauris</a:t>
            </a:r>
            <a:r>
              <a:rPr lang="en-US"/>
              <a:t> </a:t>
            </a:r>
            <a:r>
              <a:rPr lang="en-US" err="1"/>
              <a:t>nunc</a:t>
            </a:r>
            <a:r>
              <a:rPr lang="en-US"/>
              <a:t> </a:t>
            </a:r>
            <a:r>
              <a:rPr lang="en-US" err="1"/>
              <a:t>congue</a:t>
            </a:r>
            <a:r>
              <a:rPr lang="en-US"/>
              <a:t> nisi. </a:t>
            </a:r>
            <a:r>
              <a:rPr lang="en-US" err="1"/>
              <a:t>Mauris</a:t>
            </a:r>
            <a:r>
              <a:rPr lang="en-US"/>
              <a:t> sit </a:t>
            </a:r>
            <a:r>
              <a:rPr lang="en-US" err="1"/>
              <a:t>amet</a:t>
            </a:r>
            <a:r>
              <a:rPr lang="en-US"/>
              <a:t> </a:t>
            </a:r>
            <a:r>
              <a:rPr lang="en-US" err="1"/>
              <a:t>massa</a:t>
            </a:r>
            <a:r>
              <a:rPr lang="en-US"/>
              <a:t> vitae.</a:t>
            </a:r>
          </a:p>
          <a:p>
            <a:pPr lvl="0"/>
            <a:r>
              <a:rPr lang="en-US" err="1"/>
              <a:t>Consectetur</a:t>
            </a:r>
            <a:r>
              <a:rPr lang="en-US"/>
              <a:t> libero id </a:t>
            </a:r>
            <a:r>
              <a:rPr lang="en-US" err="1"/>
              <a:t>faucibus</a:t>
            </a:r>
            <a:r>
              <a:rPr lang="en-US"/>
              <a:t> </a:t>
            </a:r>
            <a:r>
              <a:rPr lang="en-US" err="1"/>
              <a:t>nisl</a:t>
            </a:r>
            <a:r>
              <a:rPr lang="en-US"/>
              <a:t> </a:t>
            </a:r>
            <a:r>
              <a:rPr lang="en-US" err="1"/>
              <a:t>tincidunt</a:t>
            </a:r>
            <a:r>
              <a:rPr lang="en-US"/>
              <a:t> </a:t>
            </a:r>
            <a:r>
              <a:rPr lang="en-US" err="1"/>
              <a:t>eget</a:t>
            </a:r>
            <a:r>
              <a:rPr lang="en-US"/>
              <a:t>.</a:t>
            </a:r>
          </a:p>
          <a:p>
            <a:pPr lvl="0"/>
            <a:r>
              <a:rPr lang="en-US" err="1"/>
              <a:t>Nulla</a:t>
            </a:r>
            <a:r>
              <a:rPr lang="en-US"/>
              <a:t> </a:t>
            </a:r>
            <a:r>
              <a:rPr lang="en-US" err="1"/>
              <a:t>facilisi</a:t>
            </a:r>
            <a:r>
              <a:rPr lang="en-US"/>
              <a:t> </a:t>
            </a:r>
            <a:r>
              <a:rPr lang="en-US" err="1"/>
              <a:t>morbi</a:t>
            </a:r>
            <a:r>
              <a:rPr lang="en-US"/>
              <a:t> tempus </a:t>
            </a:r>
            <a:r>
              <a:rPr lang="en-US" err="1"/>
              <a:t>iaculis</a:t>
            </a:r>
            <a:r>
              <a:rPr lang="en-US"/>
              <a:t> </a:t>
            </a:r>
            <a:r>
              <a:rPr lang="en-US" err="1"/>
              <a:t>urna</a:t>
            </a:r>
            <a:r>
              <a:rPr lang="en-US"/>
              <a:t> id </a:t>
            </a:r>
            <a:r>
              <a:rPr lang="en-US" err="1"/>
              <a:t>volutpat</a:t>
            </a:r>
            <a:r>
              <a:rPr lang="en-US"/>
              <a:t> lacus. </a:t>
            </a:r>
            <a:r>
              <a:rPr lang="en-US" err="1"/>
              <a:t>Imperdiet</a:t>
            </a:r>
            <a:r>
              <a:rPr lang="en-US"/>
              <a:t> </a:t>
            </a:r>
            <a:r>
              <a:rPr lang="en-US" err="1"/>
              <a:t>nulla</a:t>
            </a:r>
            <a:r>
              <a:rPr lang="en-US"/>
              <a:t> </a:t>
            </a:r>
            <a:r>
              <a:rPr lang="en-US" err="1"/>
              <a:t>malesuada</a:t>
            </a:r>
            <a:r>
              <a:rPr lang="en-US"/>
              <a:t> </a:t>
            </a:r>
            <a:r>
              <a:rPr lang="en-US" err="1"/>
              <a:t>pellentesque</a:t>
            </a:r>
            <a:r>
              <a:rPr lang="en-US"/>
              <a:t> </a:t>
            </a:r>
            <a:r>
              <a:rPr lang="en-US" err="1"/>
              <a:t>elit</a:t>
            </a:r>
            <a:r>
              <a:rPr lang="en-US"/>
              <a:t> </a:t>
            </a:r>
            <a:r>
              <a:rPr lang="en-US" err="1"/>
              <a:t>eget</a:t>
            </a:r>
            <a:r>
              <a:rPr lang="en-US"/>
              <a:t> gravida cum </a:t>
            </a:r>
            <a:r>
              <a:rPr lang="en-US" err="1"/>
              <a:t>sociis</a:t>
            </a:r>
            <a:r>
              <a:rPr lang="en-US"/>
              <a:t>.</a:t>
            </a:r>
          </a:p>
          <a:p>
            <a:pPr lvl="0"/>
            <a:r>
              <a:rPr lang="en-US" err="1"/>
              <a:t>Sed</a:t>
            </a:r>
            <a:r>
              <a:rPr lang="en-US"/>
              <a:t> </a:t>
            </a:r>
            <a:r>
              <a:rPr lang="en-US" err="1"/>
              <a:t>velit</a:t>
            </a:r>
            <a:r>
              <a:rPr lang="en-US"/>
              <a:t> </a:t>
            </a:r>
            <a:r>
              <a:rPr lang="en-US" err="1"/>
              <a:t>dignissim</a:t>
            </a:r>
            <a:r>
              <a:rPr lang="en-US"/>
              <a:t> </a:t>
            </a:r>
            <a:r>
              <a:rPr lang="en-US" err="1"/>
              <a:t>sodales</a:t>
            </a:r>
            <a:r>
              <a:rPr lang="en-US"/>
              <a:t> </a:t>
            </a:r>
            <a:r>
              <a:rPr lang="en-US" err="1"/>
              <a:t>ut.</a:t>
            </a:r>
            <a:endParaRPr lang="en-US"/>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0581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a:t>Click to add text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Faucibus</a:t>
            </a:r>
            <a:r>
              <a:rPr lang="en-US"/>
              <a:t> </a:t>
            </a:r>
            <a:r>
              <a:rPr lang="en-US" err="1"/>
              <a:t>nisl</a:t>
            </a:r>
            <a:r>
              <a:rPr lang="en-US"/>
              <a:t> </a:t>
            </a:r>
            <a:r>
              <a:rPr lang="en-US" err="1"/>
              <a:t>tincidunt</a:t>
            </a:r>
            <a:r>
              <a:rPr lang="en-US"/>
              <a:t> </a:t>
            </a:r>
            <a:r>
              <a:rPr lang="en-US" err="1"/>
              <a:t>eget</a:t>
            </a:r>
            <a:r>
              <a:rPr lang="en-US"/>
              <a:t> </a:t>
            </a:r>
            <a:r>
              <a:rPr lang="en-US" err="1"/>
              <a:t>nullam</a:t>
            </a:r>
            <a:r>
              <a:rPr lang="en-US"/>
              <a:t> non.</a:t>
            </a:r>
          </a:p>
          <a:p>
            <a:pPr lvl="0"/>
            <a:r>
              <a:rPr lang="en-US" err="1"/>
              <a:t>Mauris</a:t>
            </a:r>
            <a:r>
              <a:rPr lang="en-US"/>
              <a:t> a </a:t>
            </a:r>
            <a:r>
              <a:rPr lang="en-US" err="1"/>
              <a:t>diam</a:t>
            </a:r>
            <a:r>
              <a:rPr lang="en-US"/>
              <a:t> </a:t>
            </a:r>
            <a:r>
              <a:rPr lang="en-US" err="1"/>
              <a:t>maecenas</a:t>
            </a:r>
            <a:r>
              <a:rPr lang="en-US"/>
              <a:t> </a:t>
            </a:r>
            <a:r>
              <a:rPr lang="en-US" err="1"/>
              <a:t>sed</a:t>
            </a:r>
            <a:r>
              <a:rPr lang="en-US"/>
              <a:t> </a:t>
            </a:r>
            <a:r>
              <a:rPr lang="en-US" err="1"/>
              <a:t>enim</a:t>
            </a:r>
            <a:r>
              <a:rPr lang="en-US"/>
              <a:t> </a:t>
            </a:r>
            <a:r>
              <a:rPr lang="en-US" err="1"/>
              <a:t>ut</a:t>
            </a:r>
            <a:r>
              <a:rPr lang="en-US"/>
              <a:t> </a:t>
            </a:r>
            <a:r>
              <a:rPr lang="en-US" err="1"/>
              <a:t>sem</a:t>
            </a:r>
            <a:r>
              <a:rPr lang="en-US"/>
              <a:t> </a:t>
            </a:r>
            <a:r>
              <a:rPr lang="en-US" err="1"/>
              <a:t>viverra</a:t>
            </a:r>
            <a:r>
              <a:rPr lang="en-US"/>
              <a:t>.</a:t>
            </a:r>
          </a:p>
          <a:p>
            <a:pPr lvl="0"/>
            <a:r>
              <a:rPr lang="en-US" err="1"/>
              <a:t>Sed</a:t>
            </a:r>
            <a:r>
              <a:rPr lang="en-US"/>
              <a:t> </a:t>
            </a:r>
            <a:r>
              <a:rPr lang="en-US" err="1"/>
              <a:t>ullamcorper</a:t>
            </a:r>
            <a:r>
              <a:rPr lang="en-US"/>
              <a:t> </a:t>
            </a:r>
            <a:r>
              <a:rPr lang="en-US" err="1"/>
              <a:t>morbi</a:t>
            </a:r>
            <a:r>
              <a:rPr lang="en-US"/>
              <a:t> </a:t>
            </a:r>
            <a:r>
              <a:rPr lang="en-US" err="1"/>
              <a:t>tincidunt</a:t>
            </a:r>
            <a:r>
              <a:rPr lang="en-US"/>
              <a:t> </a:t>
            </a:r>
            <a:r>
              <a:rPr lang="en-US" err="1"/>
              <a:t>ornare</a:t>
            </a:r>
            <a:r>
              <a:rPr lang="en-US"/>
              <a:t>. Sit </a:t>
            </a:r>
            <a:r>
              <a:rPr lang="en-US" err="1"/>
              <a:t>amet</a:t>
            </a:r>
            <a:r>
              <a:rPr lang="en-US"/>
              <a:t> </a:t>
            </a:r>
            <a:r>
              <a:rPr lang="en-US" err="1"/>
              <a:t>volutpat</a:t>
            </a:r>
            <a:r>
              <a:rPr lang="en-US"/>
              <a:t> </a:t>
            </a:r>
            <a:r>
              <a:rPr lang="en-US" err="1"/>
              <a:t>consequat</a:t>
            </a:r>
            <a:r>
              <a:rPr lang="en-US"/>
              <a:t> </a:t>
            </a:r>
            <a:r>
              <a:rPr lang="en-US" err="1"/>
              <a:t>mauris</a:t>
            </a:r>
            <a:r>
              <a:rPr lang="en-US"/>
              <a:t> </a:t>
            </a:r>
            <a:r>
              <a:rPr lang="en-US" err="1"/>
              <a:t>nunc</a:t>
            </a:r>
            <a:r>
              <a:rPr lang="en-US"/>
              <a:t> </a:t>
            </a:r>
            <a:r>
              <a:rPr lang="en-US" err="1"/>
              <a:t>congue</a:t>
            </a:r>
            <a:r>
              <a:rPr lang="en-US"/>
              <a:t> nisi. </a:t>
            </a:r>
            <a:r>
              <a:rPr lang="en-US" err="1"/>
              <a:t>Mauris</a:t>
            </a:r>
            <a:r>
              <a:rPr lang="en-US"/>
              <a:t> sit </a:t>
            </a:r>
            <a:r>
              <a:rPr lang="en-US" err="1"/>
              <a:t>amet</a:t>
            </a:r>
            <a:r>
              <a:rPr lang="en-US"/>
              <a:t> </a:t>
            </a:r>
            <a:r>
              <a:rPr lang="en-US" err="1"/>
              <a:t>massa</a:t>
            </a:r>
            <a:r>
              <a:rPr lang="en-US"/>
              <a:t> vitae.</a:t>
            </a:r>
          </a:p>
          <a:p>
            <a:pPr lvl="0"/>
            <a:r>
              <a:rPr lang="en-US" err="1"/>
              <a:t>Consectetur</a:t>
            </a:r>
            <a:r>
              <a:rPr lang="en-US"/>
              <a:t> libero id </a:t>
            </a:r>
            <a:r>
              <a:rPr lang="en-US" err="1"/>
              <a:t>faucibus</a:t>
            </a:r>
            <a:r>
              <a:rPr lang="en-US"/>
              <a:t> </a:t>
            </a:r>
            <a:r>
              <a:rPr lang="en-US" err="1"/>
              <a:t>nisl</a:t>
            </a:r>
            <a:r>
              <a:rPr lang="en-US"/>
              <a:t> </a:t>
            </a:r>
            <a:r>
              <a:rPr lang="en-US" err="1"/>
              <a:t>tincidunt</a:t>
            </a:r>
            <a:r>
              <a:rPr lang="en-US"/>
              <a:t> </a:t>
            </a:r>
            <a:r>
              <a:rPr lang="en-US" err="1"/>
              <a:t>eget</a:t>
            </a:r>
            <a:r>
              <a:rPr lang="en-US"/>
              <a:t>.</a:t>
            </a:r>
          </a:p>
          <a:p>
            <a:pPr lvl="0"/>
            <a:r>
              <a:rPr lang="en-US" err="1"/>
              <a:t>Nulla</a:t>
            </a:r>
            <a:r>
              <a:rPr lang="en-US"/>
              <a:t> </a:t>
            </a:r>
            <a:r>
              <a:rPr lang="en-US" err="1"/>
              <a:t>facilisi</a:t>
            </a:r>
            <a:r>
              <a:rPr lang="en-US"/>
              <a:t> </a:t>
            </a:r>
            <a:r>
              <a:rPr lang="en-US" err="1"/>
              <a:t>morbi</a:t>
            </a:r>
            <a:r>
              <a:rPr lang="en-US"/>
              <a:t> tempus </a:t>
            </a:r>
            <a:r>
              <a:rPr lang="en-US" err="1"/>
              <a:t>iaculis</a:t>
            </a:r>
            <a:r>
              <a:rPr lang="en-US"/>
              <a:t> </a:t>
            </a:r>
            <a:r>
              <a:rPr lang="en-US" err="1"/>
              <a:t>urna</a:t>
            </a:r>
            <a:r>
              <a:rPr lang="en-US"/>
              <a:t> id </a:t>
            </a:r>
            <a:r>
              <a:rPr lang="en-US" err="1"/>
              <a:t>volutpat</a:t>
            </a:r>
            <a:r>
              <a:rPr lang="en-US"/>
              <a:t> lacus. </a:t>
            </a:r>
            <a:r>
              <a:rPr lang="en-US" err="1"/>
              <a:t>Imperdiet</a:t>
            </a:r>
            <a:r>
              <a:rPr lang="en-US"/>
              <a:t> </a:t>
            </a:r>
            <a:r>
              <a:rPr lang="en-US" err="1"/>
              <a:t>nulla</a:t>
            </a:r>
            <a:r>
              <a:rPr lang="en-US"/>
              <a:t> </a:t>
            </a:r>
            <a:r>
              <a:rPr lang="en-US" err="1"/>
              <a:t>malesuada</a:t>
            </a:r>
            <a:r>
              <a:rPr lang="en-US"/>
              <a:t> </a:t>
            </a:r>
            <a:r>
              <a:rPr lang="en-US" err="1"/>
              <a:t>pellentesque</a:t>
            </a:r>
            <a:r>
              <a:rPr lang="en-US"/>
              <a:t> </a:t>
            </a:r>
            <a:r>
              <a:rPr lang="en-US" err="1"/>
              <a:t>elit</a:t>
            </a:r>
            <a:r>
              <a:rPr lang="en-US"/>
              <a:t> </a:t>
            </a:r>
            <a:r>
              <a:rPr lang="en-US" err="1"/>
              <a:t>eget</a:t>
            </a:r>
            <a:r>
              <a:rPr lang="en-US"/>
              <a:t> gravida cum </a:t>
            </a:r>
            <a:r>
              <a:rPr lang="en-US" err="1"/>
              <a:t>sociis</a:t>
            </a:r>
            <a:r>
              <a:rPr lang="en-US"/>
              <a:t>.</a:t>
            </a:r>
          </a:p>
          <a:p>
            <a:pPr lvl="0"/>
            <a:r>
              <a:rPr lang="en-US" err="1"/>
              <a:t>Sed</a:t>
            </a:r>
            <a:r>
              <a:rPr lang="en-US"/>
              <a:t> </a:t>
            </a:r>
            <a:r>
              <a:rPr lang="en-US" err="1"/>
              <a:t>velit</a:t>
            </a:r>
            <a:r>
              <a:rPr lang="en-US"/>
              <a:t> </a:t>
            </a:r>
            <a:r>
              <a:rPr lang="en-US" err="1"/>
              <a:t>dignissim</a:t>
            </a:r>
            <a:r>
              <a:rPr lang="en-US"/>
              <a:t> </a:t>
            </a:r>
            <a:r>
              <a:rPr lang="en-US" err="1"/>
              <a:t>sodales</a:t>
            </a:r>
            <a:r>
              <a:rPr lang="en-US"/>
              <a:t> </a:t>
            </a:r>
            <a:r>
              <a:rPr lang="en-US" err="1"/>
              <a:t>ut.</a:t>
            </a:r>
            <a:endParaRPr lang="en-US"/>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Footer">
            <a:extLst>
              <a:ext uri="{FF2B5EF4-FFF2-40B4-BE49-F238E27FC236}">
                <a16:creationId xmlns:a16="http://schemas.microsoft.com/office/drawing/2014/main" id="{48387F18-B212-47F9-AAF7-D9C765DBA660}"/>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915173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pic-N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1790700"/>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6" name="Footer">
            <a:extLst>
              <a:ext uri="{FF2B5EF4-FFF2-40B4-BE49-F238E27FC236}">
                <a16:creationId xmlns:a16="http://schemas.microsoft.com/office/drawing/2014/main" id="{48387F18-B212-47F9-AAF7-D9C765DBA660}"/>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4" name="Picture Placeholder 3">
            <a:extLst>
              <a:ext uri="{FF2B5EF4-FFF2-40B4-BE49-F238E27FC236}">
                <a16:creationId xmlns:a16="http://schemas.microsoft.com/office/drawing/2014/main" id="{02032987-1D2E-4771-8D61-891BB71B2013}"/>
              </a:ext>
            </a:extLst>
          </p:cNvPr>
          <p:cNvSpPr>
            <a:spLocks noGrp="1"/>
          </p:cNvSpPr>
          <p:nvPr>
            <p:ph type="pic" sz="quarter" idx="18"/>
          </p:nvPr>
        </p:nvSpPr>
        <p:spPr>
          <a:xfrm>
            <a:off x="742950" y="3879850"/>
            <a:ext cx="10712450" cy="2022475"/>
          </a:xfrm>
        </p:spPr>
        <p:txBody>
          <a:bodyPr/>
          <a:lstStyle/>
          <a:p>
            <a:endParaRPr lang="en-US" dirty="0"/>
          </a:p>
        </p:txBody>
      </p:sp>
    </p:spTree>
    <p:extLst>
      <p:ext uri="{BB962C8B-B14F-4D97-AF65-F5344CB8AC3E}">
        <p14:creationId xmlns:p14="http://schemas.microsoft.com/office/powerpoint/2010/main" val="2826084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content and pic_N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1188027"/>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a:t>First level</a:t>
            </a:r>
          </a:p>
          <a:p>
            <a:pPr lvl="1"/>
            <a:r>
              <a:rPr lang="en-US"/>
              <a:t>Second level</a:t>
            </a:r>
          </a:p>
          <a:p>
            <a:pPr lvl="2"/>
            <a:r>
              <a:rPr lang="en-US"/>
              <a:t>Third level</a:t>
            </a:r>
          </a:p>
          <a:p>
            <a:pPr lvl="3"/>
            <a:endParaRPr lang="en-US"/>
          </a:p>
        </p:txBody>
      </p:sp>
      <p:sp>
        <p:nvSpPr>
          <p:cNvPr id="6" name="Footer">
            <a:extLst>
              <a:ext uri="{FF2B5EF4-FFF2-40B4-BE49-F238E27FC236}">
                <a16:creationId xmlns:a16="http://schemas.microsoft.com/office/drawing/2014/main" id="{48387F18-B212-47F9-AAF7-D9C765DBA660}"/>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4" name="Picture Placeholder 3">
            <a:extLst>
              <a:ext uri="{FF2B5EF4-FFF2-40B4-BE49-F238E27FC236}">
                <a16:creationId xmlns:a16="http://schemas.microsoft.com/office/drawing/2014/main" id="{02032987-1D2E-4771-8D61-891BB71B2013}"/>
              </a:ext>
            </a:extLst>
          </p:cNvPr>
          <p:cNvSpPr>
            <a:spLocks noGrp="1"/>
          </p:cNvSpPr>
          <p:nvPr>
            <p:ph type="pic" sz="quarter" idx="18"/>
          </p:nvPr>
        </p:nvSpPr>
        <p:spPr>
          <a:xfrm>
            <a:off x="641350" y="3156240"/>
            <a:ext cx="10712450" cy="1027834"/>
          </a:xfrm>
        </p:spPr>
        <p:txBody>
          <a:bodyPr/>
          <a:lstStyle/>
          <a:p>
            <a:endParaRPr lang="en-US" dirty="0"/>
          </a:p>
        </p:txBody>
      </p:sp>
      <p:sp>
        <p:nvSpPr>
          <p:cNvPr id="7" name="Text Placeholder 11">
            <a:extLst>
              <a:ext uri="{FF2B5EF4-FFF2-40B4-BE49-F238E27FC236}">
                <a16:creationId xmlns:a16="http://schemas.microsoft.com/office/drawing/2014/main" id="{0A328A76-F9DA-43A1-8F58-E8BA9AE6461E}"/>
              </a:ext>
            </a:extLst>
          </p:cNvPr>
          <p:cNvSpPr>
            <a:spLocks noGrp="1"/>
          </p:cNvSpPr>
          <p:nvPr>
            <p:ph type="body" sz="quarter" idx="19" hasCustomPrompt="1"/>
          </p:nvPr>
        </p:nvSpPr>
        <p:spPr>
          <a:xfrm>
            <a:off x="743571" y="4603181"/>
            <a:ext cx="10711543" cy="1188027"/>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a:t>First level</a:t>
            </a:r>
          </a:p>
          <a:p>
            <a:pPr lvl="1"/>
            <a:r>
              <a:rPr lang="en-US"/>
              <a:t>Second level</a:t>
            </a:r>
          </a:p>
          <a:p>
            <a:pPr lvl="2"/>
            <a:r>
              <a:rPr lang="en-US"/>
              <a:t>Third level</a:t>
            </a:r>
          </a:p>
          <a:p>
            <a:pPr lvl="3"/>
            <a:endParaRPr lang="en-US"/>
          </a:p>
        </p:txBody>
      </p:sp>
    </p:spTree>
    <p:extLst>
      <p:ext uri="{BB962C8B-B14F-4D97-AF65-F5344CB8AC3E}">
        <p14:creationId xmlns:p14="http://schemas.microsoft.com/office/powerpoint/2010/main" val="3110759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ntent and 2 Pic_N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1"/>
            <a:ext cx="10711543" cy="841664"/>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a:t>First level</a:t>
            </a:r>
          </a:p>
          <a:p>
            <a:pPr lvl="1"/>
            <a:r>
              <a:rPr lang="en-US"/>
              <a:t>Second level</a:t>
            </a:r>
          </a:p>
          <a:p>
            <a:pPr lvl="3"/>
            <a:endParaRPr lang="en-US"/>
          </a:p>
        </p:txBody>
      </p:sp>
      <p:sp>
        <p:nvSpPr>
          <p:cNvPr id="6" name="Footer">
            <a:extLst>
              <a:ext uri="{FF2B5EF4-FFF2-40B4-BE49-F238E27FC236}">
                <a16:creationId xmlns:a16="http://schemas.microsoft.com/office/drawing/2014/main" id="{48387F18-B212-47F9-AAF7-D9C765DBA660}"/>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4" name="Picture Placeholder 3">
            <a:extLst>
              <a:ext uri="{FF2B5EF4-FFF2-40B4-BE49-F238E27FC236}">
                <a16:creationId xmlns:a16="http://schemas.microsoft.com/office/drawing/2014/main" id="{02032987-1D2E-4771-8D61-891BB71B2013}"/>
              </a:ext>
            </a:extLst>
          </p:cNvPr>
          <p:cNvSpPr>
            <a:spLocks noGrp="1"/>
          </p:cNvSpPr>
          <p:nvPr>
            <p:ph type="pic" sz="quarter" idx="18"/>
          </p:nvPr>
        </p:nvSpPr>
        <p:spPr>
          <a:xfrm>
            <a:off x="641350" y="2760518"/>
            <a:ext cx="10712450" cy="667188"/>
          </a:xfrm>
        </p:spPr>
        <p:txBody>
          <a:bodyPr/>
          <a:lstStyle/>
          <a:p>
            <a:endParaRPr lang="en-US" dirty="0"/>
          </a:p>
        </p:txBody>
      </p:sp>
      <p:sp>
        <p:nvSpPr>
          <p:cNvPr id="7" name="Text Placeholder 11">
            <a:extLst>
              <a:ext uri="{FF2B5EF4-FFF2-40B4-BE49-F238E27FC236}">
                <a16:creationId xmlns:a16="http://schemas.microsoft.com/office/drawing/2014/main" id="{0A328A76-F9DA-43A1-8F58-E8BA9AE6461E}"/>
              </a:ext>
            </a:extLst>
          </p:cNvPr>
          <p:cNvSpPr>
            <a:spLocks noGrp="1"/>
          </p:cNvSpPr>
          <p:nvPr>
            <p:ph type="body" sz="quarter" idx="19" hasCustomPrompt="1"/>
          </p:nvPr>
        </p:nvSpPr>
        <p:spPr>
          <a:xfrm>
            <a:off x="743571" y="3784023"/>
            <a:ext cx="10711543" cy="1096542"/>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a:t>First level</a:t>
            </a:r>
          </a:p>
          <a:p>
            <a:pPr lvl="1"/>
            <a:r>
              <a:rPr lang="en-US"/>
              <a:t>Second level</a:t>
            </a:r>
          </a:p>
          <a:p>
            <a:pPr lvl="3"/>
            <a:endParaRPr lang="en-US"/>
          </a:p>
        </p:txBody>
      </p:sp>
      <p:sp>
        <p:nvSpPr>
          <p:cNvPr id="5" name="Picture Placeholder 4">
            <a:extLst>
              <a:ext uri="{FF2B5EF4-FFF2-40B4-BE49-F238E27FC236}">
                <a16:creationId xmlns:a16="http://schemas.microsoft.com/office/drawing/2014/main" id="{79B5BFBC-35E2-4C61-ACBF-607E6712145B}"/>
              </a:ext>
            </a:extLst>
          </p:cNvPr>
          <p:cNvSpPr>
            <a:spLocks noGrp="1"/>
          </p:cNvSpPr>
          <p:nvPr>
            <p:ph type="pic" sz="quarter" idx="20"/>
          </p:nvPr>
        </p:nvSpPr>
        <p:spPr>
          <a:xfrm>
            <a:off x="742950" y="5181600"/>
            <a:ext cx="10712450" cy="841375"/>
          </a:xfrm>
        </p:spPr>
        <p:txBody>
          <a:bodyPr/>
          <a:lstStyle/>
          <a:p>
            <a:endParaRPr lang="en-US" dirty="0"/>
          </a:p>
        </p:txBody>
      </p:sp>
    </p:spTree>
    <p:extLst>
      <p:ext uri="{BB962C8B-B14F-4D97-AF65-F5344CB8AC3E}">
        <p14:creationId xmlns:p14="http://schemas.microsoft.com/office/powerpoint/2010/main" val="480381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dirty="0"/>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64034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0E28-3BC7-4993-A0A0-2468CBA58B53}"/>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AF1F09F2-F53E-4E4E-BA34-A473040D7155}"/>
              </a:ext>
            </a:extLst>
          </p:cNvPr>
          <p:cNvSpPr>
            <a:spLocks noGrp="1"/>
          </p:cNvSpPr>
          <p:nvPr>
            <p:ph type="pic" sz="quarter" idx="11"/>
          </p:nvPr>
        </p:nvSpPr>
        <p:spPr>
          <a:xfrm>
            <a:off x="838200" y="1662112"/>
            <a:ext cx="5257800" cy="4306887"/>
          </a:xfrm>
        </p:spPr>
        <p:txBody>
          <a:bodyPr/>
          <a:lstStyle/>
          <a:p>
            <a:endParaRPr lang="en-US" dirty="0"/>
          </a:p>
        </p:txBody>
      </p:sp>
      <p:sp>
        <p:nvSpPr>
          <p:cNvPr id="6" name="Footer">
            <a:extLst>
              <a:ext uri="{FF2B5EF4-FFF2-40B4-BE49-F238E27FC236}">
                <a16:creationId xmlns:a16="http://schemas.microsoft.com/office/drawing/2014/main" id="{08A89EA0-7F1C-437A-89C6-BD8D01ADF8B3}"/>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8" name="Picture Placeholder 4">
            <a:extLst>
              <a:ext uri="{FF2B5EF4-FFF2-40B4-BE49-F238E27FC236}">
                <a16:creationId xmlns:a16="http://schemas.microsoft.com/office/drawing/2014/main" id="{1CEF322B-00F8-4A36-AC69-22DC4243EBB1}"/>
              </a:ext>
            </a:extLst>
          </p:cNvPr>
          <p:cNvSpPr>
            <a:spLocks noGrp="1"/>
          </p:cNvSpPr>
          <p:nvPr>
            <p:ph type="pic" sz="quarter" idx="12"/>
          </p:nvPr>
        </p:nvSpPr>
        <p:spPr>
          <a:xfrm>
            <a:off x="6324600" y="1651485"/>
            <a:ext cx="5257800" cy="4328141"/>
          </a:xfrm>
        </p:spPr>
        <p:txBody>
          <a:bodyPr/>
          <a:lstStyle/>
          <a:p>
            <a:endParaRPr lang="en-US" dirty="0"/>
          </a:p>
        </p:txBody>
      </p:sp>
    </p:spTree>
    <p:extLst>
      <p:ext uri="{BB962C8B-B14F-4D97-AF65-F5344CB8AC3E}">
        <p14:creationId xmlns:p14="http://schemas.microsoft.com/office/powerpoint/2010/main" val="2395691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D0EB8-E73D-4D9D-8D75-EB648971D095}"/>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55407CB2-A2D9-48F8-AE9B-00C2872DC7C1}"/>
              </a:ext>
            </a:extLst>
          </p:cNvPr>
          <p:cNvSpPr>
            <a:spLocks noGrp="1"/>
          </p:cNvSpPr>
          <p:nvPr>
            <p:ph sz="quarter" idx="11"/>
          </p:nvPr>
        </p:nvSpPr>
        <p:spPr>
          <a:xfrm>
            <a:off x="838200" y="1344614"/>
            <a:ext cx="10515600" cy="1384732"/>
          </a:xfrm>
        </p:spPr>
        <p:txBody>
          <a:bodyPr/>
          <a:lstStyle/>
          <a:p>
            <a:pPr lvl="0"/>
            <a:r>
              <a:rPr lang="en-US"/>
              <a:t>Click to edit Master text styles</a:t>
            </a:r>
          </a:p>
          <a:p>
            <a:pPr lvl="1"/>
            <a:r>
              <a:rPr lang="en-US"/>
              <a:t>Second level</a:t>
            </a:r>
          </a:p>
          <a:p>
            <a:pPr lvl="2"/>
            <a:r>
              <a:rPr lang="en-US"/>
              <a:t>Third level</a:t>
            </a:r>
          </a:p>
        </p:txBody>
      </p:sp>
      <p:sp>
        <p:nvSpPr>
          <p:cNvPr id="7" name="Picture Placeholder 6">
            <a:extLst>
              <a:ext uri="{FF2B5EF4-FFF2-40B4-BE49-F238E27FC236}">
                <a16:creationId xmlns:a16="http://schemas.microsoft.com/office/drawing/2014/main" id="{711556AA-F5ED-4BA1-89DC-00761901CAFD}"/>
              </a:ext>
            </a:extLst>
          </p:cNvPr>
          <p:cNvSpPr>
            <a:spLocks noGrp="1"/>
          </p:cNvSpPr>
          <p:nvPr>
            <p:ph type="pic" sz="quarter" idx="12"/>
          </p:nvPr>
        </p:nvSpPr>
        <p:spPr>
          <a:xfrm>
            <a:off x="838200" y="3325813"/>
            <a:ext cx="10515600" cy="2465387"/>
          </a:xfrm>
        </p:spPr>
        <p:txBody>
          <a:bodyPr/>
          <a:lstStyle/>
          <a:p>
            <a:endParaRPr lang="en-US" dirty="0"/>
          </a:p>
        </p:txBody>
      </p:sp>
      <p:sp>
        <p:nvSpPr>
          <p:cNvPr id="8" name="Footer">
            <a:extLst>
              <a:ext uri="{FF2B5EF4-FFF2-40B4-BE49-F238E27FC236}">
                <a16:creationId xmlns:a16="http://schemas.microsoft.com/office/drawing/2014/main" id="{52AB6767-19A1-4EAC-8A2C-D728B02AD6BB}"/>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1157131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ictur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DF8C3-7D6A-41C5-850A-CA8DE66898B7}"/>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EFD3E1F7-54C9-4A7E-BF79-2138D17D06E7}"/>
              </a:ext>
            </a:extLst>
          </p:cNvPr>
          <p:cNvSpPr>
            <a:spLocks noGrp="1"/>
          </p:cNvSpPr>
          <p:nvPr>
            <p:ph sz="quarter" idx="11"/>
          </p:nvPr>
        </p:nvSpPr>
        <p:spPr>
          <a:xfrm>
            <a:off x="838200" y="1344613"/>
            <a:ext cx="10515600" cy="1343025"/>
          </a:xfrm>
        </p:spPr>
        <p:txBody>
          <a:bodyPr/>
          <a:lstStyle/>
          <a:p>
            <a:pPr lvl="0"/>
            <a:r>
              <a:rPr lang="en-US"/>
              <a:t>Click to edit Master text styles</a:t>
            </a:r>
          </a:p>
          <a:p>
            <a:pPr lvl="1"/>
            <a:r>
              <a:rPr lang="en-US"/>
              <a:t>Second level</a:t>
            </a:r>
          </a:p>
          <a:p>
            <a:pPr lvl="2"/>
            <a:r>
              <a:rPr lang="en-US"/>
              <a:t>Third level</a:t>
            </a:r>
          </a:p>
        </p:txBody>
      </p:sp>
      <p:sp>
        <p:nvSpPr>
          <p:cNvPr id="7" name="Picture Placeholder 6">
            <a:extLst>
              <a:ext uri="{FF2B5EF4-FFF2-40B4-BE49-F238E27FC236}">
                <a16:creationId xmlns:a16="http://schemas.microsoft.com/office/drawing/2014/main" id="{529D5671-1403-4805-B06D-BD0B5A3262CC}"/>
              </a:ext>
            </a:extLst>
          </p:cNvPr>
          <p:cNvSpPr>
            <a:spLocks noGrp="1"/>
          </p:cNvSpPr>
          <p:nvPr>
            <p:ph type="pic" sz="quarter" idx="12"/>
          </p:nvPr>
        </p:nvSpPr>
        <p:spPr>
          <a:xfrm>
            <a:off x="838200" y="2992438"/>
            <a:ext cx="10515600" cy="966787"/>
          </a:xfrm>
        </p:spPr>
        <p:txBody>
          <a:bodyPr/>
          <a:lstStyle/>
          <a:p>
            <a:endParaRPr lang="en-US" dirty="0"/>
          </a:p>
        </p:txBody>
      </p:sp>
      <p:sp>
        <p:nvSpPr>
          <p:cNvPr id="10" name="Footer">
            <a:extLst>
              <a:ext uri="{FF2B5EF4-FFF2-40B4-BE49-F238E27FC236}">
                <a16:creationId xmlns:a16="http://schemas.microsoft.com/office/drawing/2014/main" id="{12F2B412-1159-4D9B-BEF4-C96A26F3DF11}"/>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8" name="Content Placeholder 7">
            <a:extLst>
              <a:ext uri="{FF2B5EF4-FFF2-40B4-BE49-F238E27FC236}">
                <a16:creationId xmlns:a16="http://schemas.microsoft.com/office/drawing/2014/main" id="{70429FB7-30AA-4094-AD75-0C64E424BC95}"/>
              </a:ext>
            </a:extLst>
          </p:cNvPr>
          <p:cNvSpPr>
            <a:spLocks noGrp="1"/>
          </p:cNvSpPr>
          <p:nvPr>
            <p:ph sz="quarter" idx="13"/>
          </p:nvPr>
        </p:nvSpPr>
        <p:spPr>
          <a:xfrm>
            <a:off x="838200" y="4262438"/>
            <a:ext cx="10401300" cy="1898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ntent and 2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6440-4246-4137-973A-35CC7129FD67}"/>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8FB028D7-6156-468D-88CD-BFB445011BEA}"/>
              </a:ext>
            </a:extLst>
          </p:cNvPr>
          <p:cNvSpPr>
            <a:spLocks noGrp="1"/>
          </p:cNvSpPr>
          <p:nvPr>
            <p:ph sz="quarter" idx="11"/>
          </p:nvPr>
        </p:nvSpPr>
        <p:spPr>
          <a:xfrm>
            <a:off x="838200" y="1246188"/>
            <a:ext cx="10515600" cy="776287"/>
          </a:xfrm>
        </p:spPr>
        <p:txBody>
          <a:bodyPr/>
          <a:lstStyle/>
          <a:p>
            <a:pPr lvl="0"/>
            <a:r>
              <a:rPr lang="en-US"/>
              <a:t>Click to edit Master text styles</a:t>
            </a:r>
          </a:p>
          <a:p>
            <a:pPr lvl="1"/>
            <a:r>
              <a:rPr lang="en-US"/>
              <a:t>Second level</a:t>
            </a:r>
          </a:p>
        </p:txBody>
      </p:sp>
      <p:sp>
        <p:nvSpPr>
          <p:cNvPr id="7" name="Picture Placeholder 6">
            <a:extLst>
              <a:ext uri="{FF2B5EF4-FFF2-40B4-BE49-F238E27FC236}">
                <a16:creationId xmlns:a16="http://schemas.microsoft.com/office/drawing/2014/main" id="{6151408C-7864-4AF4-943B-54416E568C6F}"/>
              </a:ext>
            </a:extLst>
          </p:cNvPr>
          <p:cNvSpPr>
            <a:spLocks noGrp="1"/>
          </p:cNvSpPr>
          <p:nvPr>
            <p:ph type="pic" sz="quarter" idx="12"/>
          </p:nvPr>
        </p:nvSpPr>
        <p:spPr>
          <a:xfrm>
            <a:off x="838200" y="2189163"/>
            <a:ext cx="10515600" cy="1495425"/>
          </a:xfrm>
        </p:spPr>
        <p:txBody>
          <a:bodyPr/>
          <a:lstStyle/>
          <a:p>
            <a:endParaRPr lang="en-US" dirty="0"/>
          </a:p>
        </p:txBody>
      </p:sp>
      <p:sp>
        <p:nvSpPr>
          <p:cNvPr id="9" name="Content Placeholder 8">
            <a:extLst>
              <a:ext uri="{FF2B5EF4-FFF2-40B4-BE49-F238E27FC236}">
                <a16:creationId xmlns:a16="http://schemas.microsoft.com/office/drawing/2014/main" id="{D22B73A2-74FD-4C3B-BEB3-B1617D4F755C}"/>
              </a:ext>
            </a:extLst>
          </p:cNvPr>
          <p:cNvSpPr>
            <a:spLocks noGrp="1"/>
          </p:cNvSpPr>
          <p:nvPr>
            <p:ph sz="quarter" idx="13"/>
          </p:nvPr>
        </p:nvSpPr>
        <p:spPr>
          <a:xfrm>
            <a:off x="955675" y="3906838"/>
            <a:ext cx="10398125" cy="1136650"/>
          </a:xfrm>
        </p:spPr>
        <p:txBody>
          <a:bodyPr/>
          <a:lstStyle/>
          <a:p>
            <a:pPr lvl="0"/>
            <a:r>
              <a:rPr lang="en-US"/>
              <a:t>Click to edit Master text styles</a:t>
            </a:r>
          </a:p>
          <a:p>
            <a:pPr lvl="1"/>
            <a:r>
              <a:rPr lang="en-US"/>
              <a:t>Second level</a:t>
            </a:r>
          </a:p>
        </p:txBody>
      </p:sp>
      <p:sp>
        <p:nvSpPr>
          <p:cNvPr id="11" name="Picture Placeholder 10">
            <a:extLst>
              <a:ext uri="{FF2B5EF4-FFF2-40B4-BE49-F238E27FC236}">
                <a16:creationId xmlns:a16="http://schemas.microsoft.com/office/drawing/2014/main" id="{8C75CF83-8812-4B9B-83E2-982AAFF8D345}"/>
              </a:ext>
            </a:extLst>
          </p:cNvPr>
          <p:cNvSpPr>
            <a:spLocks noGrp="1"/>
          </p:cNvSpPr>
          <p:nvPr>
            <p:ph type="pic" sz="quarter" idx="14"/>
          </p:nvPr>
        </p:nvSpPr>
        <p:spPr>
          <a:xfrm>
            <a:off x="955675" y="5222875"/>
            <a:ext cx="10398125" cy="831850"/>
          </a:xfrm>
        </p:spPr>
        <p:txBody>
          <a:bodyPr/>
          <a:lstStyle/>
          <a:p>
            <a:endParaRPr lang="en-US" dirty="0"/>
          </a:p>
        </p:txBody>
      </p:sp>
      <p:sp>
        <p:nvSpPr>
          <p:cNvPr id="12" name="Footer">
            <a:extLst>
              <a:ext uri="{FF2B5EF4-FFF2-40B4-BE49-F238E27FC236}">
                <a16:creationId xmlns:a16="http://schemas.microsoft.com/office/drawing/2014/main" id="{8DE68D91-893E-432A-ACE3-CD942A942EC7}"/>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1726839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ntent and three content placehol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a:extLst>
              <a:ext uri="{FF2B5EF4-FFF2-40B4-BE49-F238E27FC236}">
                <a16:creationId xmlns:a16="http://schemas.microsoft.com/office/drawing/2014/main" id="{6585F3CA-830E-4D00-A57D-197A1C61AD6A}"/>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5" name="Content Placeholder 4">
            <a:extLst>
              <a:ext uri="{FF2B5EF4-FFF2-40B4-BE49-F238E27FC236}">
                <a16:creationId xmlns:a16="http://schemas.microsoft.com/office/drawing/2014/main" id="{B83E82F7-09E8-4FDF-B871-9371D6F4A14E}"/>
              </a:ext>
            </a:extLst>
          </p:cNvPr>
          <p:cNvSpPr>
            <a:spLocks noGrp="1"/>
          </p:cNvSpPr>
          <p:nvPr>
            <p:ph sz="quarter" idx="18"/>
          </p:nvPr>
        </p:nvSpPr>
        <p:spPr>
          <a:xfrm>
            <a:off x="1619250" y="3767138"/>
            <a:ext cx="3436938" cy="179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FBC4BEB6-5992-4F9C-995F-01D5073116E2}"/>
              </a:ext>
            </a:extLst>
          </p:cNvPr>
          <p:cNvSpPr>
            <a:spLocks noGrp="1"/>
          </p:cNvSpPr>
          <p:nvPr>
            <p:ph sz="quarter" idx="19"/>
          </p:nvPr>
        </p:nvSpPr>
        <p:spPr>
          <a:xfrm>
            <a:off x="1771650" y="3919538"/>
            <a:ext cx="3436938" cy="179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a:extLst>
              <a:ext uri="{FF2B5EF4-FFF2-40B4-BE49-F238E27FC236}">
                <a16:creationId xmlns:a16="http://schemas.microsoft.com/office/drawing/2014/main" id="{6960BD40-091E-4311-94B8-0B83CAB1E906}"/>
              </a:ext>
            </a:extLst>
          </p:cNvPr>
          <p:cNvSpPr>
            <a:spLocks noGrp="1"/>
          </p:cNvSpPr>
          <p:nvPr>
            <p:ph sz="quarter" idx="20"/>
          </p:nvPr>
        </p:nvSpPr>
        <p:spPr>
          <a:xfrm>
            <a:off x="1924050" y="4071938"/>
            <a:ext cx="3436938" cy="179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A7C8CA0F-663A-4707-8C69-8F872444CB1B}"/>
              </a:ext>
            </a:extLst>
          </p:cNvPr>
          <p:cNvSpPr>
            <a:spLocks noGrp="1"/>
          </p:cNvSpPr>
          <p:nvPr>
            <p:ph type="pic" sz="quarter" idx="21"/>
          </p:nvPr>
        </p:nvSpPr>
        <p:spPr>
          <a:xfrm>
            <a:off x="7991712" y="4110171"/>
            <a:ext cx="1189038" cy="960437"/>
          </a:xfrm>
        </p:spPr>
        <p:txBody>
          <a:bodyPr/>
          <a:lstStyle/>
          <a:p>
            <a:endParaRPr lang="en-US" dirty="0"/>
          </a:p>
        </p:txBody>
      </p:sp>
      <p:sp>
        <p:nvSpPr>
          <p:cNvPr id="13" name="Picture Placeholder 9">
            <a:extLst>
              <a:ext uri="{FF2B5EF4-FFF2-40B4-BE49-F238E27FC236}">
                <a16:creationId xmlns:a16="http://schemas.microsoft.com/office/drawing/2014/main" id="{D3BB0835-358A-473C-81FF-A1661BD34BC4}"/>
              </a:ext>
            </a:extLst>
          </p:cNvPr>
          <p:cNvSpPr>
            <a:spLocks noGrp="1"/>
          </p:cNvSpPr>
          <p:nvPr>
            <p:ph type="pic" sz="quarter" idx="22"/>
          </p:nvPr>
        </p:nvSpPr>
        <p:spPr>
          <a:xfrm>
            <a:off x="8636076" y="2857482"/>
            <a:ext cx="1189038" cy="960437"/>
          </a:xfrm>
        </p:spPr>
        <p:txBody>
          <a:bodyPr/>
          <a:lstStyle/>
          <a:p>
            <a:endParaRPr lang="en-US" dirty="0"/>
          </a:p>
        </p:txBody>
      </p:sp>
      <p:sp>
        <p:nvSpPr>
          <p:cNvPr id="11" name="Content Placeholder 4">
            <a:extLst>
              <a:ext uri="{FF2B5EF4-FFF2-40B4-BE49-F238E27FC236}">
                <a16:creationId xmlns:a16="http://schemas.microsoft.com/office/drawing/2014/main" id="{39894C45-3BF4-478E-B625-E873B0DB46ED}"/>
              </a:ext>
            </a:extLst>
          </p:cNvPr>
          <p:cNvSpPr>
            <a:spLocks noGrp="1"/>
          </p:cNvSpPr>
          <p:nvPr>
            <p:ph sz="quarter" idx="23"/>
          </p:nvPr>
        </p:nvSpPr>
        <p:spPr>
          <a:xfrm>
            <a:off x="2076450" y="4224338"/>
            <a:ext cx="3436938" cy="179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10392866-DF1C-4EDE-A714-9BECBC7B14C4}"/>
              </a:ext>
            </a:extLst>
          </p:cNvPr>
          <p:cNvSpPr>
            <a:spLocks noGrp="1"/>
          </p:cNvSpPr>
          <p:nvPr>
            <p:ph sz="quarter" idx="24"/>
          </p:nvPr>
        </p:nvSpPr>
        <p:spPr>
          <a:xfrm>
            <a:off x="2228850" y="4376738"/>
            <a:ext cx="3436938" cy="179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FF646D53-DD79-4A05-8F7F-AD9665D0DE8C}"/>
              </a:ext>
            </a:extLst>
          </p:cNvPr>
          <p:cNvSpPr>
            <a:spLocks noGrp="1"/>
          </p:cNvSpPr>
          <p:nvPr>
            <p:ph sz="quarter" idx="25"/>
          </p:nvPr>
        </p:nvSpPr>
        <p:spPr>
          <a:xfrm>
            <a:off x="2381250" y="4529138"/>
            <a:ext cx="3436938" cy="179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9">
            <a:extLst>
              <a:ext uri="{FF2B5EF4-FFF2-40B4-BE49-F238E27FC236}">
                <a16:creationId xmlns:a16="http://schemas.microsoft.com/office/drawing/2014/main" id="{03E5C9FB-F5CE-4DFA-8843-ACF35FAC2A40}"/>
              </a:ext>
            </a:extLst>
          </p:cNvPr>
          <p:cNvSpPr>
            <a:spLocks noGrp="1"/>
          </p:cNvSpPr>
          <p:nvPr>
            <p:ph type="pic" sz="quarter" idx="26"/>
          </p:nvPr>
        </p:nvSpPr>
        <p:spPr>
          <a:xfrm>
            <a:off x="6873378" y="3120051"/>
            <a:ext cx="1189038" cy="960437"/>
          </a:xfrm>
        </p:spPr>
        <p:txBody>
          <a:bodyPr/>
          <a:lstStyle/>
          <a:p>
            <a:endParaRPr lang="en-US" dirty="0"/>
          </a:p>
        </p:txBody>
      </p:sp>
    </p:spTree>
    <p:extLst>
      <p:ext uri="{BB962C8B-B14F-4D97-AF65-F5344CB8AC3E}">
        <p14:creationId xmlns:p14="http://schemas.microsoft.com/office/powerpoint/2010/main" val="2301119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r step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a:extLst>
              <a:ext uri="{FF2B5EF4-FFF2-40B4-BE49-F238E27FC236}">
                <a16:creationId xmlns:a16="http://schemas.microsoft.com/office/drawing/2014/main" id="{6585F3CA-830E-4D00-A57D-197A1C61AD6A}"/>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5" name="Content Placeholder 4">
            <a:extLst>
              <a:ext uri="{FF2B5EF4-FFF2-40B4-BE49-F238E27FC236}">
                <a16:creationId xmlns:a16="http://schemas.microsoft.com/office/drawing/2014/main" id="{B83E82F7-09E8-4FDF-B871-9371D6F4A14E}"/>
              </a:ext>
            </a:extLst>
          </p:cNvPr>
          <p:cNvSpPr>
            <a:spLocks noGrp="1"/>
          </p:cNvSpPr>
          <p:nvPr>
            <p:ph sz="quarter" idx="18"/>
          </p:nvPr>
        </p:nvSpPr>
        <p:spPr>
          <a:xfrm>
            <a:off x="1619250" y="3767138"/>
            <a:ext cx="3436938" cy="179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FBC4BEB6-5992-4F9C-995F-01D5073116E2}"/>
              </a:ext>
            </a:extLst>
          </p:cNvPr>
          <p:cNvSpPr>
            <a:spLocks noGrp="1"/>
          </p:cNvSpPr>
          <p:nvPr>
            <p:ph sz="quarter" idx="19"/>
          </p:nvPr>
        </p:nvSpPr>
        <p:spPr>
          <a:xfrm>
            <a:off x="1771650" y="3919538"/>
            <a:ext cx="3436938" cy="179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a:extLst>
              <a:ext uri="{FF2B5EF4-FFF2-40B4-BE49-F238E27FC236}">
                <a16:creationId xmlns:a16="http://schemas.microsoft.com/office/drawing/2014/main" id="{6960BD40-091E-4311-94B8-0B83CAB1E906}"/>
              </a:ext>
            </a:extLst>
          </p:cNvPr>
          <p:cNvSpPr>
            <a:spLocks noGrp="1"/>
          </p:cNvSpPr>
          <p:nvPr>
            <p:ph sz="quarter" idx="20"/>
          </p:nvPr>
        </p:nvSpPr>
        <p:spPr>
          <a:xfrm>
            <a:off x="1924050" y="4071938"/>
            <a:ext cx="3436938" cy="179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a:extLst>
              <a:ext uri="{FF2B5EF4-FFF2-40B4-BE49-F238E27FC236}">
                <a16:creationId xmlns:a16="http://schemas.microsoft.com/office/drawing/2014/main" id="{39894C45-3BF4-478E-B625-E873B0DB46ED}"/>
              </a:ext>
            </a:extLst>
          </p:cNvPr>
          <p:cNvSpPr>
            <a:spLocks noGrp="1"/>
          </p:cNvSpPr>
          <p:nvPr>
            <p:ph sz="quarter" idx="23"/>
          </p:nvPr>
        </p:nvSpPr>
        <p:spPr>
          <a:xfrm>
            <a:off x="2076450" y="4224338"/>
            <a:ext cx="3436938" cy="179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10392866-DF1C-4EDE-A714-9BECBC7B14C4}"/>
              </a:ext>
            </a:extLst>
          </p:cNvPr>
          <p:cNvSpPr>
            <a:spLocks noGrp="1"/>
          </p:cNvSpPr>
          <p:nvPr>
            <p:ph sz="quarter" idx="24"/>
          </p:nvPr>
        </p:nvSpPr>
        <p:spPr>
          <a:xfrm>
            <a:off x="2228850" y="4376738"/>
            <a:ext cx="3436938" cy="179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FF646D53-DD79-4A05-8F7F-AD9665D0DE8C}"/>
              </a:ext>
            </a:extLst>
          </p:cNvPr>
          <p:cNvSpPr>
            <a:spLocks noGrp="1"/>
          </p:cNvSpPr>
          <p:nvPr>
            <p:ph sz="quarter" idx="25"/>
          </p:nvPr>
        </p:nvSpPr>
        <p:spPr>
          <a:xfrm>
            <a:off x="2381250" y="4529138"/>
            <a:ext cx="3436938" cy="179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4BAA3A00-03EA-4E23-83A1-2B05EA87A294}"/>
              </a:ext>
            </a:extLst>
          </p:cNvPr>
          <p:cNvSpPr>
            <a:spLocks noGrp="1"/>
          </p:cNvSpPr>
          <p:nvPr>
            <p:ph type="body" sz="quarter" idx="17" hasCustomPrompt="1"/>
          </p:nvPr>
        </p:nvSpPr>
        <p:spPr>
          <a:xfrm>
            <a:off x="743576" y="1638300"/>
            <a:ext cx="10711543" cy="1790700"/>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2542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a:t>Click to add text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Faucibus</a:t>
            </a:r>
            <a:r>
              <a:rPr lang="en-US"/>
              <a:t> </a:t>
            </a:r>
            <a:r>
              <a:rPr lang="en-US" err="1"/>
              <a:t>nisl</a:t>
            </a:r>
            <a:r>
              <a:rPr lang="en-US"/>
              <a:t> </a:t>
            </a:r>
            <a:r>
              <a:rPr lang="en-US" err="1"/>
              <a:t>tincidunt</a:t>
            </a:r>
            <a:r>
              <a:rPr lang="en-US"/>
              <a:t> </a:t>
            </a:r>
            <a:r>
              <a:rPr lang="en-US" err="1"/>
              <a:t>eget</a:t>
            </a:r>
            <a:r>
              <a:rPr lang="en-US"/>
              <a:t> </a:t>
            </a:r>
            <a:r>
              <a:rPr lang="en-US" err="1"/>
              <a:t>nullam</a:t>
            </a:r>
            <a:r>
              <a:rPr lang="en-US"/>
              <a:t> non. </a:t>
            </a:r>
            <a:r>
              <a:rPr lang="en-US" err="1"/>
              <a:t>Mauris</a:t>
            </a:r>
            <a:r>
              <a:rPr lang="en-US"/>
              <a:t> a </a:t>
            </a:r>
            <a:r>
              <a:rPr lang="en-US" err="1"/>
              <a:t>diam</a:t>
            </a:r>
            <a:r>
              <a:rPr lang="en-US"/>
              <a:t> </a:t>
            </a:r>
            <a:r>
              <a:rPr lang="en-US" err="1"/>
              <a:t>maecenas</a:t>
            </a:r>
            <a:r>
              <a:rPr lang="en-US"/>
              <a:t> </a:t>
            </a:r>
            <a:r>
              <a:rPr lang="en-US" err="1"/>
              <a:t>sed</a:t>
            </a:r>
            <a:r>
              <a:rPr lang="en-US"/>
              <a:t> </a:t>
            </a:r>
            <a:r>
              <a:rPr lang="en-US" err="1"/>
              <a:t>enim</a:t>
            </a:r>
            <a:r>
              <a:rPr lang="en-US"/>
              <a:t> </a:t>
            </a:r>
            <a:r>
              <a:rPr lang="en-US" err="1"/>
              <a:t>ut</a:t>
            </a:r>
            <a:r>
              <a:rPr lang="en-US"/>
              <a:t> </a:t>
            </a:r>
            <a:r>
              <a:rPr lang="en-US" err="1"/>
              <a:t>sem</a:t>
            </a:r>
            <a:r>
              <a:rPr lang="en-US"/>
              <a:t> </a:t>
            </a:r>
            <a:r>
              <a:rPr lang="en-US" err="1"/>
              <a:t>viverra</a:t>
            </a:r>
            <a:r>
              <a:rPr lang="en-US"/>
              <a:t>. </a:t>
            </a:r>
            <a:r>
              <a:rPr lang="en-US" err="1"/>
              <a:t>Sed</a:t>
            </a:r>
            <a:r>
              <a:rPr lang="en-US"/>
              <a:t> </a:t>
            </a:r>
            <a:r>
              <a:rPr lang="en-US" err="1"/>
              <a:t>ullamcorper</a:t>
            </a:r>
            <a:r>
              <a:rPr lang="en-US"/>
              <a:t> </a:t>
            </a:r>
            <a:r>
              <a:rPr lang="en-US" err="1"/>
              <a:t>morbi</a:t>
            </a:r>
            <a:r>
              <a:rPr lang="en-US"/>
              <a:t> </a:t>
            </a:r>
            <a:r>
              <a:rPr lang="en-US" err="1"/>
              <a:t>tincidunt</a:t>
            </a:r>
            <a:r>
              <a:rPr lang="en-US"/>
              <a:t> </a:t>
            </a:r>
            <a:r>
              <a:rPr lang="en-US" err="1"/>
              <a:t>ornare</a:t>
            </a:r>
            <a:r>
              <a:rPr lang="en-US"/>
              <a:t>. Sit </a:t>
            </a:r>
            <a:r>
              <a:rPr lang="en-US" err="1"/>
              <a:t>amet</a:t>
            </a:r>
            <a:r>
              <a:rPr lang="en-US"/>
              <a:t> </a:t>
            </a:r>
            <a:r>
              <a:rPr lang="en-US" err="1"/>
              <a:t>volutpat</a:t>
            </a:r>
            <a:r>
              <a:rPr lang="en-US"/>
              <a:t> </a:t>
            </a:r>
            <a:r>
              <a:rPr lang="en-US" err="1"/>
              <a:t>consequat</a:t>
            </a:r>
            <a:r>
              <a:rPr lang="en-US"/>
              <a:t> </a:t>
            </a:r>
            <a:r>
              <a:rPr lang="en-US" err="1"/>
              <a:t>mauris</a:t>
            </a:r>
            <a:r>
              <a:rPr lang="en-US"/>
              <a:t> </a:t>
            </a:r>
            <a:r>
              <a:rPr lang="en-US" err="1"/>
              <a:t>nunc</a:t>
            </a:r>
            <a:r>
              <a:rPr lang="en-US"/>
              <a:t> </a:t>
            </a:r>
            <a:r>
              <a:rPr lang="en-US" err="1"/>
              <a:t>congue</a:t>
            </a:r>
            <a:r>
              <a:rPr lang="en-US"/>
              <a:t> nisi. </a:t>
            </a:r>
            <a:r>
              <a:rPr lang="en-US" err="1"/>
              <a:t>Mauris</a:t>
            </a:r>
            <a:r>
              <a:rPr lang="en-US"/>
              <a:t> sit </a:t>
            </a:r>
            <a:r>
              <a:rPr lang="en-US" err="1"/>
              <a:t>amet</a:t>
            </a:r>
            <a:r>
              <a:rPr lang="en-US"/>
              <a:t> </a:t>
            </a:r>
            <a:r>
              <a:rPr lang="en-US" err="1"/>
              <a:t>massa</a:t>
            </a:r>
            <a:r>
              <a:rPr lang="en-US"/>
              <a:t> vitae. </a:t>
            </a:r>
            <a:r>
              <a:rPr lang="en-US" err="1"/>
              <a:t>Consectetur</a:t>
            </a:r>
            <a:r>
              <a:rPr lang="en-US"/>
              <a:t> libero id </a:t>
            </a:r>
            <a:r>
              <a:rPr lang="en-US" err="1"/>
              <a:t>faucibus</a:t>
            </a:r>
            <a:r>
              <a:rPr lang="en-US"/>
              <a:t> </a:t>
            </a:r>
            <a:r>
              <a:rPr lang="en-US" err="1"/>
              <a:t>nisl</a:t>
            </a:r>
            <a:r>
              <a:rPr lang="en-US"/>
              <a:t> </a:t>
            </a:r>
            <a:r>
              <a:rPr lang="en-US" err="1"/>
              <a:t>tincidunt</a:t>
            </a:r>
            <a:r>
              <a:rPr lang="en-US"/>
              <a:t> </a:t>
            </a:r>
            <a:r>
              <a:rPr lang="en-US" err="1"/>
              <a:t>eget</a:t>
            </a:r>
            <a:r>
              <a:rPr lang="en-US"/>
              <a:t>. </a:t>
            </a:r>
            <a:r>
              <a:rPr lang="en-US" err="1"/>
              <a:t>Nulla</a:t>
            </a:r>
            <a:r>
              <a:rPr lang="en-US"/>
              <a:t> </a:t>
            </a:r>
            <a:r>
              <a:rPr lang="en-US" err="1"/>
              <a:t>facilisi</a:t>
            </a:r>
            <a:r>
              <a:rPr lang="en-US"/>
              <a:t> </a:t>
            </a:r>
            <a:r>
              <a:rPr lang="en-US" err="1"/>
              <a:t>morbi</a:t>
            </a:r>
            <a:r>
              <a:rPr lang="en-US"/>
              <a:t> tempus </a:t>
            </a:r>
            <a:r>
              <a:rPr lang="en-US" err="1"/>
              <a:t>iaculis</a:t>
            </a:r>
            <a:r>
              <a:rPr lang="en-US"/>
              <a:t> </a:t>
            </a:r>
            <a:r>
              <a:rPr lang="en-US" err="1"/>
              <a:t>urna</a:t>
            </a:r>
            <a:r>
              <a:rPr lang="en-US"/>
              <a:t> id </a:t>
            </a:r>
            <a:r>
              <a:rPr lang="en-US" err="1"/>
              <a:t>volutpat</a:t>
            </a:r>
            <a:r>
              <a:rPr lang="en-US"/>
              <a:t> lacus. </a:t>
            </a:r>
            <a:r>
              <a:rPr lang="en-US" err="1"/>
              <a:t>Imperdiet</a:t>
            </a:r>
            <a:r>
              <a:rPr lang="en-US"/>
              <a:t> </a:t>
            </a:r>
            <a:r>
              <a:rPr lang="en-US" err="1"/>
              <a:t>nulla</a:t>
            </a:r>
            <a:r>
              <a:rPr lang="en-US"/>
              <a:t> </a:t>
            </a:r>
            <a:r>
              <a:rPr lang="en-US" err="1"/>
              <a:t>malesuada</a:t>
            </a:r>
            <a:r>
              <a:rPr lang="en-US"/>
              <a:t> </a:t>
            </a:r>
            <a:r>
              <a:rPr lang="en-US" err="1"/>
              <a:t>pellentesque</a:t>
            </a:r>
            <a:r>
              <a:rPr lang="en-US"/>
              <a:t> </a:t>
            </a:r>
            <a:r>
              <a:rPr lang="en-US" err="1"/>
              <a:t>elit</a:t>
            </a:r>
            <a:r>
              <a:rPr lang="en-US"/>
              <a:t> </a:t>
            </a:r>
            <a:r>
              <a:rPr lang="en-US" err="1"/>
              <a:t>eget</a:t>
            </a:r>
            <a:r>
              <a:rPr lang="en-US"/>
              <a:t> gravida cum </a:t>
            </a:r>
            <a:r>
              <a:rPr lang="en-US" err="1"/>
              <a:t>sociis</a:t>
            </a:r>
            <a:r>
              <a:rPr lang="en-US"/>
              <a:t>. </a:t>
            </a:r>
            <a:r>
              <a:rPr lang="en-US" err="1"/>
              <a:t>Sed</a:t>
            </a:r>
            <a:r>
              <a:rPr lang="en-US"/>
              <a:t> </a:t>
            </a:r>
            <a:r>
              <a:rPr lang="en-US" err="1"/>
              <a:t>velit</a:t>
            </a:r>
            <a:r>
              <a:rPr lang="en-US"/>
              <a:t> </a:t>
            </a:r>
            <a:r>
              <a:rPr lang="en-US" err="1"/>
              <a:t>dignissim</a:t>
            </a:r>
            <a:r>
              <a:rPr lang="en-US"/>
              <a:t> </a:t>
            </a:r>
            <a:r>
              <a:rPr lang="en-US" err="1"/>
              <a:t>sodales</a:t>
            </a:r>
            <a:r>
              <a:rPr lang="en-US"/>
              <a:t> </a:t>
            </a:r>
            <a:r>
              <a:rPr lang="en-US" err="1"/>
              <a:t>ut.</a:t>
            </a:r>
            <a:endParaRPr lang="en-US"/>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a:t>Click to add text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Faucibus</a:t>
            </a:r>
            <a:r>
              <a:rPr lang="en-US"/>
              <a:t> </a:t>
            </a:r>
            <a:r>
              <a:rPr lang="en-US" err="1"/>
              <a:t>nisl</a:t>
            </a:r>
            <a:r>
              <a:rPr lang="en-US"/>
              <a:t> </a:t>
            </a:r>
            <a:r>
              <a:rPr lang="en-US" err="1"/>
              <a:t>tincidunt</a:t>
            </a:r>
            <a:r>
              <a:rPr lang="en-US"/>
              <a:t> </a:t>
            </a:r>
            <a:r>
              <a:rPr lang="en-US" err="1"/>
              <a:t>eget</a:t>
            </a:r>
            <a:r>
              <a:rPr lang="en-US"/>
              <a:t> </a:t>
            </a:r>
            <a:r>
              <a:rPr lang="en-US" err="1"/>
              <a:t>nullam</a:t>
            </a:r>
            <a:r>
              <a:rPr lang="en-US"/>
              <a:t> non. </a:t>
            </a:r>
            <a:r>
              <a:rPr lang="en-US" err="1"/>
              <a:t>Mauris</a:t>
            </a:r>
            <a:r>
              <a:rPr lang="en-US"/>
              <a:t> a </a:t>
            </a:r>
            <a:r>
              <a:rPr lang="en-US" err="1"/>
              <a:t>diam</a:t>
            </a:r>
            <a:r>
              <a:rPr lang="en-US"/>
              <a:t> </a:t>
            </a:r>
            <a:r>
              <a:rPr lang="en-US" err="1"/>
              <a:t>maecenas</a:t>
            </a:r>
            <a:r>
              <a:rPr lang="en-US"/>
              <a:t> </a:t>
            </a:r>
            <a:r>
              <a:rPr lang="en-US" err="1"/>
              <a:t>sed</a:t>
            </a:r>
            <a:r>
              <a:rPr lang="en-US"/>
              <a:t> </a:t>
            </a:r>
            <a:r>
              <a:rPr lang="en-US" err="1"/>
              <a:t>enim</a:t>
            </a:r>
            <a:r>
              <a:rPr lang="en-US"/>
              <a:t> </a:t>
            </a:r>
            <a:r>
              <a:rPr lang="en-US" err="1"/>
              <a:t>ut</a:t>
            </a:r>
            <a:r>
              <a:rPr lang="en-US"/>
              <a:t> </a:t>
            </a:r>
            <a:r>
              <a:rPr lang="en-US" err="1"/>
              <a:t>sem</a:t>
            </a:r>
            <a:r>
              <a:rPr lang="en-US"/>
              <a:t> </a:t>
            </a:r>
            <a:r>
              <a:rPr lang="en-US" err="1"/>
              <a:t>viverra</a:t>
            </a:r>
            <a:r>
              <a:rPr lang="en-US"/>
              <a:t>. </a:t>
            </a:r>
            <a:r>
              <a:rPr lang="en-US" err="1"/>
              <a:t>Sed</a:t>
            </a:r>
            <a:r>
              <a:rPr lang="en-US"/>
              <a:t> </a:t>
            </a:r>
            <a:r>
              <a:rPr lang="en-US" err="1"/>
              <a:t>ullamcorper</a:t>
            </a:r>
            <a:r>
              <a:rPr lang="en-US"/>
              <a:t> </a:t>
            </a:r>
            <a:r>
              <a:rPr lang="en-US" err="1"/>
              <a:t>morbi</a:t>
            </a:r>
            <a:r>
              <a:rPr lang="en-US"/>
              <a:t> </a:t>
            </a:r>
            <a:r>
              <a:rPr lang="en-US" err="1"/>
              <a:t>tincidunt</a:t>
            </a:r>
            <a:r>
              <a:rPr lang="en-US"/>
              <a:t> </a:t>
            </a:r>
            <a:r>
              <a:rPr lang="en-US" err="1"/>
              <a:t>ornare</a:t>
            </a:r>
            <a:r>
              <a:rPr lang="en-US"/>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a:t>Click to add text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Faucibus</a:t>
            </a:r>
            <a:r>
              <a:rPr lang="en-US"/>
              <a:t> </a:t>
            </a:r>
            <a:r>
              <a:rPr lang="en-US" err="1"/>
              <a:t>nisl</a:t>
            </a:r>
            <a:r>
              <a:rPr lang="en-US"/>
              <a:t> </a:t>
            </a:r>
            <a:r>
              <a:rPr lang="en-US" err="1"/>
              <a:t>tincidunt</a:t>
            </a:r>
            <a:r>
              <a:rPr lang="en-US"/>
              <a:t> </a:t>
            </a:r>
            <a:r>
              <a:rPr lang="en-US" err="1"/>
              <a:t>eget</a:t>
            </a:r>
            <a:r>
              <a:rPr lang="en-US"/>
              <a:t> </a:t>
            </a:r>
            <a:r>
              <a:rPr lang="en-US" err="1"/>
              <a:t>nullam</a:t>
            </a:r>
            <a:r>
              <a:rPr lang="en-US"/>
              <a:t> non. </a:t>
            </a:r>
            <a:r>
              <a:rPr lang="en-US" err="1"/>
              <a:t>Mauris</a:t>
            </a:r>
            <a:r>
              <a:rPr lang="en-US"/>
              <a:t> a </a:t>
            </a:r>
            <a:r>
              <a:rPr lang="en-US" err="1"/>
              <a:t>diam</a:t>
            </a:r>
            <a:r>
              <a:rPr lang="en-US"/>
              <a:t> </a:t>
            </a:r>
            <a:r>
              <a:rPr lang="en-US" err="1"/>
              <a:t>maecenas</a:t>
            </a:r>
            <a:r>
              <a:rPr lang="en-US"/>
              <a:t> </a:t>
            </a:r>
            <a:r>
              <a:rPr lang="en-US" err="1"/>
              <a:t>sed</a:t>
            </a:r>
            <a:r>
              <a:rPr lang="en-US"/>
              <a:t> </a:t>
            </a:r>
            <a:r>
              <a:rPr lang="en-US" err="1"/>
              <a:t>enim</a:t>
            </a:r>
            <a:r>
              <a:rPr lang="en-US"/>
              <a:t> </a:t>
            </a:r>
            <a:r>
              <a:rPr lang="en-US" err="1"/>
              <a:t>ut</a:t>
            </a:r>
            <a:r>
              <a:rPr lang="en-US"/>
              <a:t> </a:t>
            </a:r>
            <a:r>
              <a:rPr lang="en-US" err="1"/>
              <a:t>sem</a:t>
            </a:r>
            <a:r>
              <a:rPr lang="en-US"/>
              <a:t> </a:t>
            </a:r>
            <a:r>
              <a:rPr lang="en-US" err="1"/>
              <a:t>viverra</a:t>
            </a:r>
            <a:r>
              <a:rPr lang="en-US"/>
              <a:t>. </a:t>
            </a:r>
            <a:r>
              <a:rPr lang="en-US" err="1"/>
              <a:t>Sed</a:t>
            </a:r>
            <a:r>
              <a:rPr lang="en-US"/>
              <a:t> </a:t>
            </a:r>
            <a:r>
              <a:rPr lang="en-US" err="1"/>
              <a:t>ullamcorper</a:t>
            </a:r>
            <a:r>
              <a:rPr lang="en-US"/>
              <a:t> </a:t>
            </a:r>
            <a:r>
              <a:rPr lang="en-US" err="1"/>
              <a:t>morbi</a:t>
            </a:r>
            <a:r>
              <a:rPr lang="en-US"/>
              <a:t> </a:t>
            </a:r>
            <a:r>
              <a:rPr lang="en-US" err="1"/>
              <a:t>tincidunt</a:t>
            </a:r>
            <a:r>
              <a:rPr lang="en-US"/>
              <a:t> </a:t>
            </a:r>
            <a:r>
              <a:rPr lang="en-US" err="1"/>
              <a:t>ornare</a:t>
            </a:r>
            <a:r>
              <a:rPr lang="en-US"/>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Viverra</a:t>
            </a:r>
            <a:r>
              <a:rPr lang="en-US"/>
              <a:t> vitae </a:t>
            </a:r>
            <a:r>
              <a:rPr lang="en-US" err="1"/>
              <a:t>congue</a:t>
            </a:r>
            <a:r>
              <a:rPr lang="en-US"/>
              <a:t> </a:t>
            </a:r>
            <a:r>
              <a:rPr lang="en-US" err="1"/>
              <a:t>eu</a:t>
            </a:r>
            <a:r>
              <a:rPr lang="en-US"/>
              <a:t> </a:t>
            </a:r>
            <a:r>
              <a:rPr lang="en-US" err="1"/>
              <a:t>consequat</a:t>
            </a:r>
            <a:r>
              <a:rPr lang="en-US"/>
              <a:t> ac </a:t>
            </a:r>
            <a:r>
              <a:rPr lang="en-US" err="1"/>
              <a:t>felis</a:t>
            </a:r>
            <a:r>
              <a:rPr lang="en-US"/>
              <a:t> </a:t>
            </a:r>
            <a:r>
              <a:rPr lang="en-US" err="1"/>
              <a:t>donec</a:t>
            </a:r>
            <a:r>
              <a:rPr lang="en-US"/>
              <a:t> et. </a:t>
            </a:r>
            <a:r>
              <a:rPr lang="en-US" err="1"/>
              <a:t>Magnis</a:t>
            </a:r>
            <a:r>
              <a:rPr lang="en-US"/>
              <a:t> dis parturient </a:t>
            </a:r>
            <a:r>
              <a:rPr lang="en-US" err="1"/>
              <a:t>montes</a:t>
            </a:r>
            <a:r>
              <a:rPr lang="en-US"/>
              <a:t> </a:t>
            </a:r>
            <a:r>
              <a:rPr lang="en-US" err="1"/>
              <a:t>nascetur</a:t>
            </a:r>
            <a:r>
              <a:rPr lang="en-US"/>
              <a:t>. Massa </a:t>
            </a:r>
            <a:r>
              <a:rPr lang="en-US" err="1"/>
              <a:t>tempor</a:t>
            </a:r>
            <a:r>
              <a:rPr lang="en-US"/>
              <a:t> </a:t>
            </a:r>
            <a:r>
              <a:rPr lang="en-US" err="1"/>
              <a:t>nec</a:t>
            </a:r>
            <a:r>
              <a:rPr lang="en-US"/>
              <a:t> </a:t>
            </a:r>
            <a:r>
              <a:rPr lang="en-US" err="1"/>
              <a:t>feugiat</a:t>
            </a:r>
            <a:r>
              <a:rPr lang="en-US"/>
              <a:t> </a:t>
            </a:r>
            <a:r>
              <a:rPr lang="en-US" err="1"/>
              <a:t>nisl</a:t>
            </a:r>
            <a:r>
              <a:rPr lang="en-US"/>
              <a:t> </a:t>
            </a:r>
            <a:r>
              <a:rPr lang="en-US" err="1"/>
              <a:t>pretium</a:t>
            </a:r>
            <a:r>
              <a:rPr lang="en-US"/>
              <a:t> </a:t>
            </a:r>
            <a:r>
              <a:rPr lang="en-US" err="1"/>
              <a:t>fusce</a:t>
            </a:r>
            <a:r>
              <a:rPr lang="en-US"/>
              <a:t> id </a:t>
            </a:r>
            <a:r>
              <a:rPr lang="en-US" err="1"/>
              <a:t>velit</a:t>
            </a:r>
            <a:r>
              <a:rPr lang="en-US"/>
              <a:t>. </a:t>
            </a:r>
            <a:r>
              <a:rPr lang="en-US" err="1"/>
              <a:t>Amet</a:t>
            </a:r>
            <a:r>
              <a:rPr lang="en-US"/>
              <a:t> </a:t>
            </a:r>
            <a:r>
              <a:rPr lang="en-US" err="1"/>
              <a:t>est</a:t>
            </a:r>
            <a:r>
              <a:rPr lang="en-US"/>
              <a:t> </a:t>
            </a:r>
            <a:r>
              <a:rPr lang="en-US" err="1"/>
              <a:t>placerat</a:t>
            </a:r>
            <a:r>
              <a:rPr lang="en-US"/>
              <a:t> in </a:t>
            </a:r>
            <a:r>
              <a:rPr lang="en-US" err="1"/>
              <a:t>egestas</a:t>
            </a:r>
            <a:r>
              <a:rPr lang="en-US"/>
              <a:t> </a:t>
            </a:r>
            <a:r>
              <a:rPr lang="en-US" err="1"/>
              <a:t>erat</a:t>
            </a:r>
            <a:r>
              <a:rPr lang="en-US"/>
              <a:t> </a:t>
            </a:r>
            <a:r>
              <a:rPr lang="en-US" err="1"/>
              <a:t>imperdiet</a:t>
            </a:r>
            <a:r>
              <a:rPr lang="en-US"/>
              <a:t> </a:t>
            </a:r>
            <a:r>
              <a:rPr lang="en-US" err="1"/>
              <a:t>sed</a:t>
            </a:r>
            <a:r>
              <a:rPr lang="en-US"/>
              <a:t> </a:t>
            </a:r>
            <a:r>
              <a:rPr lang="en-US" err="1"/>
              <a:t>euismod</a:t>
            </a:r>
            <a:r>
              <a:rPr lang="en-US"/>
              <a:t>. In </a:t>
            </a:r>
            <a:r>
              <a:rPr lang="en-US" err="1"/>
              <a:t>egestas</a:t>
            </a:r>
            <a:r>
              <a:rPr lang="en-US"/>
              <a:t> </a:t>
            </a:r>
            <a:r>
              <a:rPr lang="en-US" err="1"/>
              <a:t>erat</a:t>
            </a:r>
            <a:r>
              <a:rPr lang="en-US"/>
              <a:t> </a:t>
            </a:r>
            <a:r>
              <a:rPr lang="en-US" err="1"/>
              <a:t>imperdiet</a:t>
            </a:r>
            <a:r>
              <a:rPr lang="en-US"/>
              <a:t> </a:t>
            </a:r>
            <a:r>
              <a:rPr lang="en-US" err="1"/>
              <a:t>sed</a:t>
            </a:r>
            <a:r>
              <a:rPr lang="en-US"/>
              <a:t> </a:t>
            </a:r>
            <a:r>
              <a:rPr lang="en-US" err="1"/>
              <a:t>euismod</a:t>
            </a:r>
            <a:r>
              <a:rPr lang="en-US"/>
              <a:t> nisi porta lorem. </a:t>
            </a:r>
            <a:r>
              <a:rPr lang="en-US" err="1"/>
              <a:t>Fermentum</a:t>
            </a:r>
            <a:r>
              <a:rPr lang="en-US"/>
              <a:t> et </a:t>
            </a:r>
            <a:r>
              <a:rPr lang="en-US" err="1"/>
              <a:t>sollicitudin</a:t>
            </a:r>
            <a:r>
              <a:rPr lang="en-US"/>
              <a:t> ac </a:t>
            </a:r>
            <a:r>
              <a:rPr lang="en-US" err="1"/>
              <a:t>orci</a:t>
            </a:r>
            <a:r>
              <a:rPr lang="en-US"/>
              <a:t> </a:t>
            </a:r>
            <a:r>
              <a:rPr lang="en-US" err="1"/>
              <a:t>phasellus</a:t>
            </a:r>
            <a:r>
              <a:rPr lang="en-US"/>
              <a:t> </a:t>
            </a:r>
            <a:r>
              <a:rPr lang="en-US" err="1"/>
              <a:t>egestas</a:t>
            </a:r>
            <a:r>
              <a:rPr lang="en-US"/>
              <a:t> </a:t>
            </a:r>
            <a:r>
              <a:rPr lang="en-US" err="1"/>
              <a:t>tellus</a:t>
            </a:r>
            <a:r>
              <a:rPr lang="en-US"/>
              <a:t> </a:t>
            </a:r>
            <a:r>
              <a:rPr lang="en-US" err="1"/>
              <a:t>rutrum</a:t>
            </a:r>
            <a:r>
              <a:rPr lang="en-US"/>
              <a:t> </a:t>
            </a:r>
            <a:r>
              <a:rPr lang="en-US" err="1"/>
              <a:t>tellus</a:t>
            </a:r>
            <a:r>
              <a:rPr lang="en-US"/>
              <a:t>. </a:t>
            </a:r>
            <a:r>
              <a:rPr lang="en-US" err="1"/>
              <a:t>Nec</a:t>
            </a:r>
            <a:r>
              <a:rPr lang="en-US"/>
              <a:t> dui </a:t>
            </a:r>
            <a:r>
              <a:rPr lang="en-US" err="1"/>
              <a:t>nunc</a:t>
            </a:r>
            <a:r>
              <a:rPr lang="en-US"/>
              <a:t> </a:t>
            </a:r>
            <a:r>
              <a:rPr lang="en-US" err="1"/>
              <a:t>mattis</a:t>
            </a:r>
            <a:r>
              <a:rPr lang="en-US"/>
              <a:t> </a:t>
            </a:r>
            <a:r>
              <a:rPr lang="en-US" err="1"/>
              <a:t>enim</a:t>
            </a:r>
            <a:r>
              <a:rPr lang="en-US"/>
              <a:t>. </a:t>
            </a:r>
            <a:r>
              <a:rPr lang="en-US" err="1"/>
              <a:t>Nisl</a:t>
            </a:r>
            <a:r>
              <a:rPr lang="en-US"/>
              <a:t> </a:t>
            </a:r>
            <a:r>
              <a:rPr lang="en-US" err="1"/>
              <a:t>condimentum</a:t>
            </a:r>
            <a:r>
              <a:rPr lang="en-US"/>
              <a:t> id </a:t>
            </a:r>
            <a:r>
              <a:rPr lang="en-US" err="1"/>
              <a:t>venenatis</a:t>
            </a:r>
            <a:r>
              <a:rPr lang="en-US"/>
              <a:t> a </a:t>
            </a:r>
            <a:r>
              <a:rPr lang="en-US" err="1"/>
              <a:t>condimentum</a:t>
            </a:r>
            <a:r>
              <a:rPr lang="en-US"/>
              <a:t>. Non </a:t>
            </a:r>
            <a:r>
              <a:rPr lang="en-US" err="1"/>
              <a:t>enim</a:t>
            </a:r>
            <a:r>
              <a:rPr lang="en-US"/>
              <a:t> </a:t>
            </a:r>
            <a:r>
              <a:rPr lang="en-US" err="1"/>
              <a:t>praesent</a:t>
            </a:r>
            <a:r>
              <a:rPr lang="en-US"/>
              <a:t> </a:t>
            </a:r>
            <a:r>
              <a:rPr lang="en-US" err="1"/>
              <a:t>elementum</a:t>
            </a:r>
            <a:r>
              <a:rPr lang="en-US"/>
              <a:t> </a:t>
            </a:r>
            <a:r>
              <a:rPr lang="en-US" err="1"/>
              <a:t>facilisis</a:t>
            </a:r>
            <a:r>
              <a:rPr lang="en-US"/>
              <a:t> </a:t>
            </a:r>
            <a:r>
              <a:rPr lang="en-US" err="1"/>
              <a:t>leo</a:t>
            </a:r>
            <a:r>
              <a:rPr lang="en-US"/>
              <a:t> </a:t>
            </a:r>
            <a:r>
              <a:rPr lang="en-US" err="1"/>
              <a:t>vel</a:t>
            </a:r>
            <a:r>
              <a:rPr lang="en-US"/>
              <a:t> </a:t>
            </a:r>
            <a:r>
              <a:rPr lang="en-US" err="1"/>
              <a:t>fringilla</a:t>
            </a:r>
            <a:r>
              <a:rPr lang="en-US"/>
              <a:t> </a:t>
            </a:r>
            <a:r>
              <a:rPr lang="en-US" err="1"/>
              <a:t>est</a:t>
            </a:r>
            <a:r>
              <a:rPr lang="en-US"/>
              <a:t> </a:t>
            </a:r>
            <a:r>
              <a:rPr lang="en-US" err="1"/>
              <a:t>ullamcorper</a:t>
            </a:r>
            <a:r>
              <a:rPr lang="en-US"/>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p>
          <a:p>
            <a:pPr lvl="0"/>
            <a:r>
              <a:rPr lang="en-US" err="1"/>
              <a:t>Viverra</a:t>
            </a:r>
            <a:r>
              <a:rPr lang="en-US"/>
              <a:t> vitae </a:t>
            </a:r>
            <a:r>
              <a:rPr lang="en-US" err="1"/>
              <a:t>congue</a:t>
            </a:r>
            <a:r>
              <a:rPr lang="en-US"/>
              <a:t> </a:t>
            </a:r>
            <a:r>
              <a:rPr lang="en-US" err="1"/>
              <a:t>eu</a:t>
            </a:r>
            <a:r>
              <a:rPr lang="en-US"/>
              <a:t> </a:t>
            </a:r>
            <a:r>
              <a:rPr lang="en-US" err="1"/>
              <a:t>consequat</a:t>
            </a:r>
            <a:r>
              <a:rPr lang="en-US"/>
              <a:t> ac </a:t>
            </a:r>
            <a:r>
              <a:rPr lang="en-US" err="1"/>
              <a:t>felis</a:t>
            </a:r>
            <a:r>
              <a:rPr lang="en-US"/>
              <a:t> </a:t>
            </a:r>
            <a:r>
              <a:rPr lang="en-US" err="1"/>
              <a:t>donec</a:t>
            </a:r>
            <a:r>
              <a:rPr lang="en-US"/>
              <a:t> et. </a:t>
            </a:r>
            <a:r>
              <a:rPr lang="en-US" err="1"/>
              <a:t>Magnis</a:t>
            </a:r>
            <a:r>
              <a:rPr lang="en-US"/>
              <a:t> dis parturient </a:t>
            </a:r>
            <a:r>
              <a:rPr lang="en-US" err="1"/>
              <a:t>montes</a:t>
            </a:r>
            <a:r>
              <a:rPr lang="en-US"/>
              <a:t> </a:t>
            </a:r>
            <a:r>
              <a:rPr lang="en-US" err="1"/>
              <a:t>nascetur</a:t>
            </a:r>
            <a:r>
              <a:rPr lang="en-US"/>
              <a:t>. Massa </a:t>
            </a:r>
            <a:r>
              <a:rPr lang="en-US" err="1"/>
              <a:t>tempor</a:t>
            </a:r>
            <a:r>
              <a:rPr lang="en-US"/>
              <a:t> </a:t>
            </a:r>
            <a:r>
              <a:rPr lang="en-US" err="1"/>
              <a:t>nec</a:t>
            </a:r>
            <a:r>
              <a:rPr lang="en-US"/>
              <a:t> </a:t>
            </a:r>
            <a:r>
              <a:rPr lang="en-US" err="1"/>
              <a:t>feugiat</a:t>
            </a:r>
            <a:r>
              <a:rPr lang="en-US"/>
              <a:t> </a:t>
            </a:r>
            <a:r>
              <a:rPr lang="en-US" err="1"/>
              <a:t>nisl</a:t>
            </a:r>
            <a:r>
              <a:rPr lang="en-US"/>
              <a:t> </a:t>
            </a:r>
            <a:r>
              <a:rPr lang="en-US" err="1"/>
              <a:t>pretium</a:t>
            </a:r>
            <a:r>
              <a:rPr lang="en-US"/>
              <a:t> </a:t>
            </a:r>
            <a:r>
              <a:rPr lang="en-US" err="1"/>
              <a:t>fusce</a:t>
            </a:r>
            <a:r>
              <a:rPr lang="en-US"/>
              <a:t> id </a:t>
            </a:r>
            <a:r>
              <a:rPr lang="en-US" err="1"/>
              <a:t>velit</a:t>
            </a:r>
            <a:r>
              <a:rPr lang="en-US"/>
              <a:t>. </a:t>
            </a:r>
          </a:p>
          <a:p>
            <a:pPr lvl="0"/>
            <a:r>
              <a:rPr lang="en-US" err="1"/>
              <a:t>Amet</a:t>
            </a:r>
            <a:r>
              <a:rPr lang="en-US"/>
              <a:t> </a:t>
            </a:r>
            <a:r>
              <a:rPr lang="en-US" err="1"/>
              <a:t>est</a:t>
            </a:r>
            <a:r>
              <a:rPr lang="en-US"/>
              <a:t> </a:t>
            </a:r>
            <a:r>
              <a:rPr lang="en-US" err="1"/>
              <a:t>placerat</a:t>
            </a:r>
            <a:r>
              <a:rPr lang="en-US"/>
              <a:t> in </a:t>
            </a:r>
            <a:r>
              <a:rPr lang="en-US" err="1"/>
              <a:t>egestas</a:t>
            </a:r>
            <a:r>
              <a:rPr lang="en-US"/>
              <a:t> </a:t>
            </a:r>
            <a:r>
              <a:rPr lang="en-US" err="1"/>
              <a:t>erat</a:t>
            </a:r>
            <a:r>
              <a:rPr lang="en-US"/>
              <a:t> </a:t>
            </a:r>
            <a:r>
              <a:rPr lang="en-US" err="1"/>
              <a:t>imperdiet</a:t>
            </a:r>
            <a:r>
              <a:rPr lang="en-US"/>
              <a:t> </a:t>
            </a:r>
            <a:r>
              <a:rPr lang="en-US" err="1"/>
              <a:t>sed</a:t>
            </a:r>
            <a:r>
              <a:rPr lang="en-US"/>
              <a:t> </a:t>
            </a:r>
            <a:r>
              <a:rPr lang="en-US" err="1"/>
              <a:t>euismod</a:t>
            </a:r>
            <a:r>
              <a:rPr lang="en-US"/>
              <a:t>. In </a:t>
            </a:r>
            <a:r>
              <a:rPr lang="en-US" err="1"/>
              <a:t>egestas</a:t>
            </a:r>
            <a:r>
              <a:rPr lang="en-US"/>
              <a:t> </a:t>
            </a:r>
            <a:r>
              <a:rPr lang="en-US" err="1"/>
              <a:t>erat</a:t>
            </a:r>
            <a:r>
              <a:rPr lang="en-US"/>
              <a:t> </a:t>
            </a:r>
            <a:r>
              <a:rPr lang="en-US" err="1"/>
              <a:t>imperdiet</a:t>
            </a:r>
            <a:r>
              <a:rPr lang="en-US"/>
              <a:t> </a:t>
            </a:r>
            <a:r>
              <a:rPr lang="en-US" err="1"/>
              <a:t>sed</a:t>
            </a:r>
            <a:r>
              <a:rPr lang="en-US"/>
              <a:t> </a:t>
            </a:r>
            <a:r>
              <a:rPr lang="en-US" err="1"/>
              <a:t>euismod</a:t>
            </a:r>
            <a:r>
              <a:rPr lang="en-US"/>
              <a:t> nisi porta lorem. </a:t>
            </a:r>
            <a:r>
              <a:rPr lang="en-US" err="1"/>
              <a:t>Fermentum</a:t>
            </a:r>
            <a:r>
              <a:rPr lang="en-US"/>
              <a:t> et </a:t>
            </a:r>
            <a:r>
              <a:rPr lang="en-US" err="1"/>
              <a:t>sollicitudin</a:t>
            </a:r>
            <a:r>
              <a:rPr lang="en-US"/>
              <a:t> ac </a:t>
            </a:r>
            <a:r>
              <a:rPr lang="en-US" err="1"/>
              <a:t>orci</a:t>
            </a:r>
            <a:r>
              <a:rPr lang="en-US"/>
              <a:t> </a:t>
            </a:r>
            <a:r>
              <a:rPr lang="en-US" err="1"/>
              <a:t>phasellus</a:t>
            </a:r>
            <a:r>
              <a:rPr lang="en-US"/>
              <a:t> </a:t>
            </a:r>
            <a:r>
              <a:rPr lang="en-US" err="1"/>
              <a:t>egestas</a:t>
            </a:r>
            <a:r>
              <a:rPr lang="en-US"/>
              <a:t> </a:t>
            </a:r>
            <a:r>
              <a:rPr lang="en-US" err="1"/>
              <a:t>tellus</a:t>
            </a:r>
            <a:r>
              <a:rPr lang="en-US"/>
              <a:t> </a:t>
            </a:r>
            <a:r>
              <a:rPr lang="en-US" err="1"/>
              <a:t>rutrum</a:t>
            </a:r>
            <a:r>
              <a:rPr lang="en-US"/>
              <a:t> </a:t>
            </a:r>
            <a:r>
              <a:rPr lang="en-US" err="1"/>
              <a:t>tellus</a:t>
            </a:r>
            <a:r>
              <a:rPr lang="en-US"/>
              <a:t>. </a:t>
            </a:r>
            <a:r>
              <a:rPr lang="en-US" err="1"/>
              <a:t>Nec</a:t>
            </a:r>
            <a:r>
              <a:rPr lang="en-US"/>
              <a:t> dui </a:t>
            </a:r>
            <a:r>
              <a:rPr lang="en-US" err="1"/>
              <a:t>nunc</a:t>
            </a:r>
            <a:r>
              <a:rPr lang="en-US"/>
              <a:t> </a:t>
            </a:r>
            <a:r>
              <a:rPr lang="en-US" err="1"/>
              <a:t>mattis</a:t>
            </a:r>
            <a:r>
              <a:rPr lang="en-US"/>
              <a:t> </a:t>
            </a:r>
            <a:r>
              <a:rPr lang="en-US" err="1"/>
              <a:t>enim</a:t>
            </a:r>
            <a:r>
              <a:rPr lang="en-US"/>
              <a:t>. </a:t>
            </a:r>
            <a:r>
              <a:rPr lang="en-US" err="1"/>
              <a:t>Nisl</a:t>
            </a:r>
            <a:r>
              <a:rPr lang="en-US"/>
              <a:t> </a:t>
            </a:r>
            <a:r>
              <a:rPr lang="en-US" err="1"/>
              <a:t>condimentum</a:t>
            </a:r>
            <a:r>
              <a:rPr lang="en-US"/>
              <a:t> id </a:t>
            </a:r>
            <a:r>
              <a:rPr lang="en-US" err="1"/>
              <a:t>venenatis</a:t>
            </a:r>
            <a:r>
              <a:rPr lang="en-US"/>
              <a:t> a </a:t>
            </a:r>
            <a:r>
              <a:rPr lang="en-US" err="1"/>
              <a:t>condimentum</a:t>
            </a:r>
            <a:r>
              <a:rPr lang="en-US"/>
              <a:t>. Non </a:t>
            </a:r>
            <a:r>
              <a:rPr lang="en-US" err="1"/>
              <a:t>enim</a:t>
            </a:r>
            <a:r>
              <a:rPr lang="en-US"/>
              <a:t> </a:t>
            </a:r>
            <a:r>
              <a:rPr lang="en-US" err="1"/>
              <a:t>praesent</a:t>
            </a:r>
            <a:r>
              <a:rPr lang="en-US"/>
              <a:t> </a:t>
            </a:r>
            <a:r>
              <a:rPr lang="en-US" err="1"/>
              <a:t>elementum</a:t>
            </a:r>
            <a:r>
              <a:rPr lang="en-US"/>
              <a:t> </a:t>
            </a:r>
            <a:r>
              <a:rPr lang="en-US" err="1"/>
              <a:t>facilisis</a:t>
            </a:r>
            <a:r>
              <a:rPr lang="en-US"/>
              <a:t> </a:t>
            </a:r>
            <a:r>
              <a:rPr lang="en-US" err="1"/>
              <a:t>leo</a:t>
            </a:r>
            <a:r>
              <a:rPr lang="en-US"/>
              <a:t> </a:t>
            </a:r>
            <a:r>
              <a:rPr lang="en-US" err="1"/>
              <a:t>vel</a:t>
            </a:r>
            <a:r>
              <a:rPr lang="en-US"/>
              <a:t> </a:t>
            </a:r>
            <a:r>
              <a:rPr lang="en-US" err="1"/>
              <a:t>fringilla</a:t>
            </a:r>
            <a:r>
              <a:rPr lang="en-US"/>
              <a:t> </a:t>
            </a:r>
            <a:r>
              <a:rPr lang="en-US" err="1"/>
              <a:t>est</a:t>
            </a:r>
            <a:r>
              <a:rPr lang="en-US"/>
              <a:t> </a:t>
            </a:r>
            <a:r>
              <a:rPr lang="en-US" err="1"/>
              <a:t>ullamcorper</a:t>
            </a:r>
            <a:r>
              <a:rPr lang="en-US"/>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Viverra</a:t>
            </a:r>
            <a:r>
              <a:rPr lang="en-US"/>
              <a:t> vitae </a:t>
            </a:r>
            <a:r>
              <a:rPr lang="en-US" err="1"/>
              <a:t>congue</a:t>
            </a:r>
            <a:r>
              <a:rPr lang="en-US"/>
              <a:t> </a:t>
            </a:r>
            <a:r>
              <a:rPr lang="en-US" err="1"/>
              <a:t>eu</a:t>
            </a:r>
            <a:r>
              <a:rPr lang="en-US"/>
              <a:t> </a:t>
            </a:r>
            <a:r>
              <a:rPr lang="en-US" err="1"/>
              <a:t>consequat</a:t>
            </a:r>
            <a:r>
              <a:rPr lang="en-US"/>
              <a:t> ac </a:t>
            </a:r>
            <a:r>
              <a:rPr lang="en-US" err="1"/>
              <a:t>felis</a:t>
            </a:r>
            <a:r>
              <a:rPr lang="en-US"/>
              <a:t> </a:t>
            </a:r>
            <a:r>
              <a:rPr lang="en-US" err="1"/>
              <a:t>donec</a:t>
            </a:r>
            <a:r>
              <a:rPr lang="en-US"/>
              <a:t> et. </a:t>
            </a:r>
            <a:r>
              <a:rPr lang="en-US" err="1"/>
              <a:t>Magnis</a:t>
            </a:r>
            <a:r>
              <a:rPr lang="en-US"/>
              <a:t> dis parturient </a:t>
            </a:r>
            <a:r>
              <a:rPr lang="en-US" err="1"/>
              <a:t>montes</a:t>
            </a:r>
            <a:r>
              <a:rPr lang="en-US"/>
              <a:t> </a:t>
            </a:r>
            <a:r>
              <a:rPr lang="en-US" err="1"/>
              <a:t>nascetur</a:t>
            </a:r>
            <a:r>
              <a:rPr lang="en-US"/>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Viverra</a:t>
            </a:r>
            <a:r>
              <a:rPr lang="en-US"/>
              <a:t> vitae </a:t>
            </a:r>
            <a:r>
              <a:rPr lang="en-US" err="1"/>
              <a:t>congue</a:t>
            </a:r>
            <a:r>
              <a:rPr lang="en-US"/>
              <a:t> </a:t>
            </a:r>
            <a:r>
              <a:rPr lang="en-US" err="1"/>
              <a:t>eu</a:t>
            </a:r>
            <a:r>
              <a:rPr lang="en-US"/>
              <a:t> </a:t>
            </a:r>
            <a:r>
              <a:rPr lang="en-US" err="1"/>
              <a:t>consequat</a:t>
            </a:r>
            <a:r>
              <a:rPr lang="en-US"/>
              <a:t> ac </a:t>
            </a:r>
            <a:r>
              <a:rPr lang="en-US" err="1"/>
              <a:t>felis</a:t>
            </a:r>
            <a:r>
              <a:rPr lang="en-US"/>
              <a:t> </a:t>
            </a:r>
            <a:r>
              <a:rPr lang="en-US" err="1"/>
              <a:t>donec</a:t>
            </a:r>
            <a:r>
              <a:rPr lang="en-US"/>
              <a:t> et. </a:t>
            </a:r>
            <a:r>
              <a:rPr lang="en-US" err="1"/>
              <a:t>Magnis</a:t>
            </a:r>
            <a:r>
              <a:rPr lang="en-US"/>
              <a:t> dis parturient </a:t>
            </a:r>
            <a:r>
              <a:rPr lang="en-US" err="1"/>
              <a:t>montes</a:t>
            </a:r>
            <a:r>
              <a:rPr lang="en-US"/>
              <a:t> </a:t>
            </a:r>
            <a:r>
              <a:rPr lang="en-US" err="1"/>
              <a:t>nascetur</a:t>
            </a:r>
            <a:r>
              <a:rPr lang="en-US"/>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Viverra</a:t>
            </a:r>
            <a:r>
              <a:rPr lang="en-US"/>
              <a:t> vitae </a:t>
            </a:r>
            <a:r>
              <a:rPr lang="en-US" err="1"/>
              <a:t>congue</a:t>
            </a:r>
            <a:r>
              <a:rPr lang="en-US"/>
              <a:t> </a:t>
            </a:r>
            <a:r>
              <a:rPr lang="en-US" err="1"/>
              <a:t>eu</a:t>
            </a:r>
            <a:r>
              <a:rPr lang="en-US"/>
              <a:t> </a:t>
            </a:r>
            <a:r>
              <a:rPr lang="en-US" err="1"/>
              <a:t>consequat</a:t>
            </a:r>
            <a:r>
              <a:rPr lang="en-US"/>
              <a:t> ac </a:t>
            </a:r>
            <a:r>
              <a:rPr lang="en-US" err="1"/>
              <a:t>felis</a:t>
            </a:r>
            <a:r>
              <a:rPr lang="en-US"/>
              <a:t> </a:t>
            </a:r>
            <a:r>
              <a:rPr lang="en-US" err="1"/>
              <a:t>donec</a:t>
            </a:r>
            <a:r>
              <a:rPr lang="en-US"/>
              <a:t> et. </a:t>
            </a:r>
            <a:r>
              <a:rPr lang="en-US" err="1"/>
              <a:t>Magnis</a:t>
            </a:r>
            <a:r>
              <a:rPr lang="en-US"/>
              <a:t> dis parturient </a:t>
            </a:r>
            <a:r>
              <a:rPr lang="en-US" err="1"/>
              <a:t>montes</a:t>
            </a:r>
            <a:r>
              <a:rPr lang="en-US"/>
              <a:t> </a:t>
            </a:r>
            <a:r>
              <a:rPr lang="en-US" err="1"/>
              <a:t>nascetur</a:t>
            </a:r>
            <a:r>
              <a:rPr lang="en-US"/>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a:t>Click to add text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Faucibus</a:t>
            </a:r>
            <a:r>
              <a:rPr lang="en-US"/>
              <a:t> </a:t>
            </a:r>
            <a:r>
              <a:rPr lang="en-US" err="1"/>
              <a:t>nisl</a:t>
            </a:r>
            <a:r>
              <a:rPr lang="en-US"/>
              <a:t> </a:t>
            </a:r>
            <a:r>
              <a:rPr lang="en-US" err="1"/>
              <a:t>tincidunt</a:t>
            </a:r>
            <a:r>
              <a:rPr lang="en-US"/>
              <a:t> </a:t>
            </a:r>
            <a:r>
              <a:rPr lang="en-US" err="1"/>
              <a:t>eget</a:t>
            </a:r>
            <a:r>
              <a:rPr lang="en-US"/>
              <a:t> </a:t>
            </a:r>
            <a:r>
              <a:rPr lang="en-US" err="1"/>
              <a:t>nullam</a:t>
            </a:r>
            <a:r>
              <a:rPr lang="en-US"/>
              <a:t> non. </a:t>
            </a:r>
            <a:r>
              <a:rPr lang="en-US" err="1"/>
              <a:t>Mauris</a:t>
            </a:r>
            <a:r>
              <a:rPr lang="en-US"/>
              <a:t> a </a:t>
            </a:r>
            <a:r>
              <a:rPr lang="en-US" err="1"/>
              <a:t>diam</a:t>
            </a:r>
            <a:r>
              <a:rPr lang="en-US"/>
              <a:t> </a:t>
            </a:r>
            <a:r>
              <a:rPr lang="en-US" err="1"/>
              <a:t>maecenas</a:t>
            </a:r>
            <a:r>
              <a:rPr lang="en-US"/>
              <a:t> </a:t>
            </a:r>
            <a:r>
              <a:rPr lang="en-US" err="1"/>
              <a:t>sed</a:t>
            </a:r>
            <a:r>
              <a:rPr lang="en-US"/>
              <a:t> </a:t>
            </a:r>
            <a:r>
              <a:rPr lang="en-US" err="1"/>
              <a:t>enim</a:t>
            </a:r>
            <a:r>
              <a:rPr lang="en-US"/>
              <a:t> </a:t>
            </a:r>
            <a:r>
              <a:rPr lang="en-US" err="1"/>
              <a:t>ut</a:t>
            </a:r>
            <a:r>
              <a:rPr lang="en-US"/>
              <a:t> </a:t>
            </a:r>
            <a:r>
              <a:rPr lang="en-US" err="1"/>
              <a:t>sem</a:t>
            </a:r>
            <a:r>
              <a:rPr lang="en-US"/>
              <a:t> </a:t>
            </a:r>
            <a:r>
              <a:rPr lang="en-US" err="1"/>
              <a:t>viverra</a:t>
            </a:r>
            <a:r>
              <a:rPr lang="en-US"/>
              <a:t>. </a:t>
            </a:r>
            <a:r>
              <a:rPr lang="en-US" err="1"/>
              <a:t>Sed</a:t>
            </a:r>
            <a:r>
              <a:rPr lang="en-US"/>
              <a:t> </a:t>
            </a:r>
            <a:r>
              <a:rPr lang="en-US" err="1"/>
              <a:t>ullamcorper</a:t>
            </a:r>
            <a:r>
              <a:rPr lang="en-US"/>
              <a:t> </a:t>
            </a:r>
            <a:r>
              <a:rPr lang="en-US" err="1"/>
              <a:t>morbi</a:t>
            </a:r>
            <a:r>
              <a:rPr lang="en-US"/>
              <a:t> </a:t>
            </a:r>
            <a:r>
              <a:rPr lang="en-US" err="1"/>
              <a:t>tincidunt</a:t>
            </a:r>
            <a:r>
              <a:rPr lang="en-US"/>
              <a:t> </a:t>
            </a:r>
            <a:r>
              <a:rPr lang="en-US" err="1"/>
              <a:t>ornare</a:t>
            </a:r>
            <a:r>
              <a:rPr lang="en-US"/>
              <a:t>. Sit </a:t>
            </a:r>
            <a:r>
              <a:rPr lang="en-US" err="1"/>
              <a:t>amet</a:t>
            </a:r>
            <a:r>
              <a:rPr lang="en-US"/>
              <a:t> </a:t>
            </a:r>
            <a:r>
              <a:rPr lang="en-US" err="1"/>
              <a:t>volutpat</a:t>
            </a:r>
            <a:r>
              <a:rPr lang="en-US"/>
              <a:t> </a:t>
            </a:r>
            <a:r>
              <a:rPr lang="en-US" err="1"/>
              <a:t>consequat</a:t>
            </a:r>
            <a:r>
              <a:rPr lang="en-US"/>
              <a:t> </a:t>
            </a:r>
            <a:r>
              <a:rPr lang="en-US" err="1"/>
              <a:t>mauris</a:t>
            </a:r>
            <a:r>
              <a:rPr lang="en-US"/>
              <a:t> </a:t>
            </a:r>
            <a:r>
              <a:rPr lang="en-US" err="1"/>
              <a:t>nunc</a:t>
            </a:r>
            <a:r>
              <a:rPr lang="en-US"/>
              <a:t> </a:t>
            </a:r>
            <a:r>
              <a:rPr lang="en-US" err="1"/>
              <a:t>congue</a:t>
            </a:r>
            <a:r>
              <a:rPr lang="en-US"/>
              <a:t> nisi. </a:t>
            </a:r>
            <a:r>
              <a:rPr lang="en-US" err="1"/>
              <a:t>Mauris</a:t>
            </a:r>
            <a:r>
              <a:rPr lang="en-US"/>
              <a:t> sit </a:t>
            </a:r>
            <a:r>
              <a:rPr lang="en-US" err="1"/>
              <a:t>amet</a:t>
            </a:r>
            <a:r>
              <a:rPr lang="en-US"/>
              <a:t> </a:t>
            </a:r>
            <a:r>
              <a:rPr lang="en-US" err="1"/>
              <a:t>massa</a:t>
            </a:r>
            <a:r>
              <a:rPr lang="en-US"/>
              <a:t> vitae. </a:t>
            </a:r>
            <a:r>
              <a:rPr lang="en-US" err="1"/>
              <a:t>Consectetur</a:t>
            </a:r>
            <a:r>
              <a:rPr lang="en-US"/>
              <a:t> libero id </a:t>
            </a:r>
            <a:r>
              <a:rPr lang="en-US" err="1"/>
              <a:t>faucibus</a:t>
            </a:r>
            <a:r>
              <a:rPr lang="en-US"/>
              <a:t> </a:t>
            </a:r>
            <a:r>
              <a:rPr lang="en-US" err="1"/>
              <a:t>nisl</a:t>
            </a:r>
            <a:r>
              <a:rPr lang="en-US"/>
              <a:t> </a:t>
            </a:r>
            <a:r>
              <a:rPr lang="en-US" err="1"/>
              <a:t>tincidunt</a:t>
            </a:r>
            <a:r>
              <a:rPr lang="en-US"/>
              <a:t> </a:t>
            </a:r>
            <a:r>
              <a:rPr lang="en-US" err="1"/>
              <a:t>eget</a:t>
            </a:r>
            <a:r>
              <a:rPr lang="en-US"/>
              <a:t>. </a:t>
            </a:r>
            <a:r>
              <a:rPr lang="en-US" err="1"/>
              <a:t>Nulla</a:t>
            </a:r>
            <a:r>
              <a:rPr lang="en-US"/>
              <a:t> </a:t>
            </a:r>
            <a:r>
              <a:rPr lang="en-US" err="1"/>
              <a:t>facilisi</a:t>
            </a:r>
            <a:r>
              <a:rPr lang="en-US"/>
              <a:t> </a:t>
            </a:r>
            <a:r>
              <a:rPr lang="en-US" err="1"/>
              <a:t>morbi</a:t>
            </a:r>
            <a:r>
              <a:rPr lang="en-US"/>
              <a:t> tempus </a:t>
            </a:r>
            <a:r>
              <a:rPr lang="en-US" err="1"/>
              <a:t>iaculis</a:t>
            </a:r>
            <a:r>
              <a:rPr lang="en-US"/>
              <a:t> </a:t>
            </a:r>
            <a:r>
              <a:rPr lang="en-US" err="1"/>
              <a:t>urna</a:t>
            </a:r>
            <a:r>
              <a:rPr lang="en-US"/>
              <a:t> id </a:t>
            </a:r>
            <a:r>
              <a:rPr lang="en-US" err="1"/>
              <a:t>volutpat</a:t>
            </a:r>
            <a:r>
              <a:rPr lang="en-US"/>
              <a:t> lacus. </a:t>
            </a:r>
            <a:r>
              <a:rPr lang="en-US" err="1"/>
              <a:t>Imperdiet</a:t>
            </a:r>
            <a:r>
              <a:rPr lang="en-US"/>
              <a:t> </a:t>
            </a:r>
            <a:r>
              <a:rPr lang="en-US" err="1"/>
              <a:t>nulla</a:t>
            </a:r>
            <a:r>
              <a:rPr lang="en-US"/>
              <a:t> </a:t>
            </a:r>
            <a:r>
              <a:rPr lang="en-US" err="1"/>
              <a:t>malesuada</a:t>
            </a:r>
            <a:r>
              <a:rPr lang="en-US"/>
              <a:t> </a:t>
            </a:r>
            <a:r>
              <a:rPr lang="en-US" err="1"/>
              <a:t>pellentesque</a:t>
            </a:r>
            <a:r>
              <a:rPr lang="en-US"/>
              <a:t> </a:t>
            </a:r>
            <a:r>
              <a:rPr lang="en-US" err="1"/>
              <a:t>elit</a:t>
            </a:r>
            <a:r>
              <a:rPr lang="en-US"/>
              <a:t> </a:t>
            </a:r>
            <a:r>
              <a:rPr lang="en-US" err="1"/>
              <a:t>eget</a:t>
            </a:r>
            <a:r>
              <a:rPr lang="en-US"/>
              <a:t> gravida cum </a:t>
            </a:r>
            <a:r>
              <a:rPr lang="en-US" err="1"/>
              <a:t>sociis</a:t>
            </a:r>
            <a:r>
              <a:rPr lang="en-US"/>
              <a:t>. </a:t>
            </a:r>
            <a:r>
              <a:rPr lang="en-US" err="1"/>
              <a:t>Sed</a:t>
            </a:r>
            <a:r>
              <a:rPr lang="en-US"/>
              <a:t> </a:t>
            </a:r>
            <a:r>
              <a:rPr lang="en-US" err="1"/>
              <a:t>velit</a:t>
            </a:r>
            <a:r>
              <a:rPr lang="en-US"/>
              <a:t> </a:t>
            </a:r>
            <a:r>
              <a:rPr lang="en-US" err="1"/>
              <a:t>dignissim</a:t>
            </a:r>
            <a:r>
              <a:rPr lang="en-US"/>
              <a:t> </a:t>
            </a:r>
            <a:r>
              <a:rPr lang="en-US" err="1"/>
              <a:t>sodales</a:t>
            </a:r>
            <a:r>
              <a:rPr lang="en-US"/>
              <a:t> </a:t>
            </a:r>
            <a:r>
              <a:rPr lang="en-US" err="1"/>
              <a:t>ut.</a:t>
            </a:r>
            <a:endParaRPr lang="en-US"/>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11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text styles</a:t>
            </a:r>
          </a:p>
        </p:txBody>
      </p:sp>
      <p:pic>
        <p:nvPicPr>
          <p:cNvPr id="7" name="Picture 6"/>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18" r:id="rId5"/>
    <p:sldLayoutId id="2147483715" r:id="rId6"/>
    <p:sldLayoutId id="2147483716" r:id="rId7"/>
    <p:sldLayoutId id="2147483719" r:id="rId8"/>
    <p:sldLayoutId id="2147483720" r:id="rId9"/>
    <p:sldLayoutId id="2147483723" r:id="rId10"/>
    <p:sldLayoutId id="2147483724" r:id="rId11"/>
    <p:sldLayoutId id="2147483713" r:id="rId12"/>
    <p:sldLayoutId id="2147483729" r:id="rId13"/>
    <p:sldLayoutId id="2147483730" r:id="rId14"/>
    <p:sldLayoutId id="2147483731" r:id="rId15"/>
    <p:sldLayoutId id="2147483717" r:id="rId16"/>
    <p:sldLayoutId id="2147483725" r:id="rId17"/>
    <p:sldLayoutId id="2147483726" r:id="rId18"/>
    <p:sldLayoutId id="2147483727" r:id="rId19"/>
    <p:sldLayoutId id="2147483728" r:id="rId20"/>
    <p:sldLayoutId id="2147483732" r:id="rId21"/>
    <p:sldLayoutId id="2147483733" r:id="rId22"/>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5.tif"/><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1.tif"/><Relationship Id="rId2" Type="http://schemas.openxmlformats.org/officeDocument/2006/relationships/image" Target="../media/image30.tif"/><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3.t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6.tif"/><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7.tif"/><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8.tif"/><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40.tif"/><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2.t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Statement of Cash Flows</a:t>
            </a:r>
            <a:br>
              <a:rPr lang="en-US" dirty="0"/>
            </a:br>
            <a:endParaRPr lang="en-US" dirty="0"/>
          </a:p>
        </p:txBody>
      </p:sp>
      <p:pic>
        <p:nvPicPr>
          <p:cNvPr id="3" name="Picture Placeholder 2" descr="The cover of a book,  Accounting 28th edition by Carl Warren and contributing authors Christine Jonick, and Jennifer Schneider. An illustration shows three chairs at a table. The table contains a keyboard, a monitor, lamps, and other business materials.">
            <a:extLst>
              <a:ext uri="{FF2B5EF4-FFF2-40B4-BE49-F238E27FC236}">
                <a16:creationId xmlns:a16="http://schemas.microsoft.com/office/drawing/2014/main" id="{0ABBAE60-7DA9-4A9B-A5F9-B7A3E589099C}"/>
              </a:ext>
              <a:ext uri="{C183D7F6-B498-43B3-948B-1728B52AA6E4}">
                <adec:decorative xmlns:adec="http://schemas.microsoft.com/office/drawing/2017/decorative" val="0"/>
              </a:ext>
            </a:extLst>
          </p:cNvPr>
          <p:cNvPicPr>
            <a:picLocks noGrp="1" noChangeAspect="1"/>
          </p:cNvPicPr>
          <p:nvPr>
            <p:ph type="pic" sz="quarter" idx="12"/>
          </p:nvPr>
        </p:nvPicPr>
        <p:blipFill>
          <a:blip r:embed="rId2"/>
          <a:srcRect l="75" r="75"/>
          <a:stretch>
            <a:fillRect/>
          </a:stretch>
        </p:blipFill>
        <p:spPr/>
      </p:pic>
      <p:sp>
        <p:nvSpPr>
          <p:cNvPr id="6" name="Text Placeholder 5">
            <a:extLs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t>Chapter 16</a:t>
            </a:r>
          </a:p>
        </p:txBody>
      </p:sp>
      <p:sp>
        <p:nvSpPr>
          <p:cNvPr id="9" name="Footer Placeholder 4">
            <a:extLst>
              <a:ext uri="{FF2B5EF4-FFF2-40B4-BE49-F238E27FC236}">
                <a16:creationId xmlns:a16="http://schemas.microsoft.com/office/drawing/2014/main" id="{9D1A40E0-12B2-4E88-814E-8CBC0100ECFF}"/>
              </a:ext>
              <a:ext uri="{C183D7F6-B498-43B3-948B-1728B52AA6E4}">
                <adec:decorative xmlns:adec="http://schemas.microsoft.com/office/drawing/2017/decorative" val="1"/>
              </a:ext>
            </a:extLst>
          </p:cNvPr>
          <p:cNvSpPr>
            <a:spLocks noGrp="1"/>
          </p:cNvSpPr>
          <p:nvPr>
            <p:ph type="ftr" sz="quarter" idx="3"/>
          </p:nvPr>
        </p:nvSpPr>
        <p:spPr>
          <a:xfrm>
            <a:off x="2923890" y="6361112"/>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 2021 Cengage Learning, Inc. May not be scanned, copied or duplicated, or posted to a publicly accessible website, in whole or in part.</a:t>
            </a:r>
          </a:p>
        </p:txBody>
      </p:sp>
    </p:spTree>
    <p:extLst>
      <p:ext uri="{BB962C8B-B14F-4D97-AF65-F5344CB8AC3E}">
        <p14:creationId xmlns:p14="http://schemas.microsoft.com/office/powerpoint/2010/main" val="160705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BAFA-238D-4CFC-A1D4-1F27E972C1D3}"/>
              </a:ext>
            </a:extLst>
          </p:cNvPr>
          <p:cNvSpPr>
            <a:spLocks noGrp="1"/>
          </p:cNvSpPr>
          <p:nvPr>
            <p:ph type="title"/>
          </p:nvPr>
        </p:nvSpPr>
        <p:spPr/>
        <p:txBody>
          <a:bodyPr/>
          <a:lstStyle/>
          <a:p>
            <a:r>
              <a:rPr lang="en-US" dirty="0"/>
              <a:t>Cash Flows from (used for) Operating Activities</a:t>
            </a:r>
          </a:p>
        </p:txBody>
      </p:sp>
      <p:sp>
        <p:nvSpPr>
          <p:cNvPr id="3" name="Text Placeholder 2">
            <a:extLst>
              <a:ext uri="{FF2B5EF4-FFF2-40B4-BE49-F238E27FC236}">
                <a16:creationId xmlns:a16="http://schemas.microsoft.com/office/drawing/2014/main" id="{F25DC82D-AF95-4F38-8AEE-8AFDC085CCA0}"/>
              </a:ext>
            </a:extLst>
          </p:cNvPr>
          <p:cNvSpPr>
            <a:spLocks noGrp="1"/>
          </p:cNvSpPr>
          <p:nvPr>
            <p:ph type="body" sz="quarter" idx="17"/>
          </p:nvPr>
        </p:nvSpPr>
        <p:spPr/>
        <p:txBody>
          <a:bodyPr/>
          <a:lstStyle/>
          <a:p>
            <a:r>
              <a:rPr lang="en-US" dirty="0"/>
              <a:t>Cash flows from operating activities reports the cash inflows and outflows from a company’s day-to-day operations.</a:t>
            </a:r>
          </a:p>
          <a:p>
            <a:r>
              <a:rPr lang="en-US" dirty="0"/>
              <a:t>Companies may select one of two alternative methods for reporting cash flows from operating activities in the statement of cash flows:</a:t>
            </a:r>
          </a:p>
          <a:p>
            <a:pPr lvl="1"/>
            <a:r>
              <a:rPr lang="en-US" dirty="0"/>
              <a:t>The direct method</a:t>
            </a:r>
          </a:p>
          <a:p>
            <a:pPr lvl="1"/>
            <a:r>
              <a:rPr lang="en-US" dirty="0"/>
              <a:t>The indirect method</a:t>
            </a:r>
          </a:p>
          <a:p>
            <a:r>
              <a:rPr lang="en-US" dirty="0"/>
              <a:t>Both methods result in the same amount of cash flow from operating activities. They differ in the way they report cash flows from operating activities.</a:t>
            </a:r>
          </a:p>
          <a:p>
            <a:endParaRPr lang="en-US" dirty="0"/>
          </a:p>
        </p:txBody>
      </p:sp>
    </p:spTree>
    <p:extLst>
      <p:ext uri="{BB962C8B-B14F-4D97-AF65-F5344CB8AC3E}">
        <p14:creationId xmlns:p14="http://schemas.microsoft.com/office/powerpoint/2010/main" val="1223497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30E9-1E0C-4098-BBFF-4EBE9D9274D1}"/>
              </a:ext>
            </a:extLst>
          </p:cNvPr>
          <p:cNvSpPr>
            <a:spLocks noGrp="1"/>
          </p:cNvSpPr>
          <p:nvPr>
            <p:ph type="title"/>
          </p:nvPr>
        </p:nvSpPr>
        <p:spPr/>
        <p:txBody>
          <a:bodyPr/>
          <a:lstStyle/>
          <a:p>
            <a:r>
              <a:rPr lang="en-US" sz="2600" dirty="0"/>
              <a:t>Cash Flows from (used for) Operating Activities: The Direct Method </a:t>
            </a:r>
            <a:r>
              <a:rPr lang="en-US" sz="2000" dirty="0"/>
              <a:t>(1 of 2)</a:t>
            </a:r>
          </a:p>
        </p:txBody>
      </p:sp>
      <p:sp>
        <p:nvSpPr>
          <p:cNvPr id="4" name="Content Placeholder 3">
            <a:extLst>
              <a:ext uri="{FF2B5EF4-FFF2-40B4-BE49-F238E27FC236}">
                <a16:creationId xmlns:a16="http://schemas.microsoft.com/office/drawing/2014/main" id="{FE704D5D-6CDB-45AE-837C-01BEB0B08A7E}"/>
              </a:ext>
            </a:extLst>
          </p:cNvPr>
          <p:cNvSpPr>
            <a:spLocks noGrp="1"/>
          </p:cNvSpPr>
          <p:nvPr>
            <p:ph type="body" sz="quarter" idx="17"/>
          </p:nvPr>
        </p:nvSpPr>
        <p:spPr>
          <a:xfrm>
            <a:off x="743576" y="1638300"/>
            <a:ext cx="10711543" cy="908957"/>
          </a:xfrm>
        </p:spPr>
        <p:txBody>
          <a:bodyPr/>
          <a:lstStyle/>
          <a:p>
            <a:pPr marL="342900" indent="-342900">
              <a:buClr>
                <a:srgbClr val="004A78"/>
              </a:buClr>
              <a:buFont typeface="Arial" charset="0"/>
              <a:buChar char="•"/>
            </a:pPr>
            <a:r>
              <a:rPr lang="en-US" sz="2400" dirty="0">
                <a:solidFill>
                  <a:srgbClr val="004A78"/>
                </a:solidFill>
              </a:rPr>
              <a:t>The </a:t>
            </a:r>
            <a:r>
              <a:rPr lang="en-US" sz="2400" b="1" dirty="0">
                <a:solidFill>
                  <a:srgbClr val="004A78"/>
                </a:solidFill>
              </a:rPr>
              <a:t>direct method </a:t>
            </a:r>
            <a:r>
              <a:rPr lang="en-US" sz="2400" dirty="0">
                <a:solidFill>
                  <a:srgbClr val="004A78"/>
                </a:solidFill>
              </a:rPr>
              <a:t>reports operating cash inflows (receipts) and cash outflows (payments) as follows:</a:t>
            </a:r>
          </a:p>
          <a:p>
            <a:endParaRPr lang="en-US" dirty="0"/>
          </a:p>
        </p:txBody>
      </p:sp>
      <p:pic>
        <p:nvPicPr>
          <p:cNvPr id="5" name="Picture Placeholder 4" descr="Cash Flows from (used for) Operating Activities: The Direct Method&#10;&#10;The format for reporting cash flows from operating activities using the direct method on the statement of cash flows is shown. &#10;&#10;The first line shows the following: Cash flows from operating activities:. The next line shows the following: Cash received from customers, with a $ dollar sign followed by three Xs in the second amount column. The next line shows the following:  Cash payments for merchandise, with a $ dollar sign followed by three Xs in parentheses in the first amount column. The next line shows the following: Cash payments for operating expenses, with three Xs in parentheses in the first amount column. The next line shows the following: Cash payments for interest, with three Xs in parentheses in the first amount column. The next line shows the following: Cash payments for income taxes, with three Xs in parentheses in the first amount column. To the right of the three Xs, three more Xs are shown in the second amount column. A single rule appears below both instances of the three Xs on this line. The next line shows the following: Net cash flow from operating activities, with a dollar sign followed by three Xs in the second amount column.">
            <a:extLst>
              <a:ext uri="{FF2B5EF4-FFF2-40B4-BE49-F238E27FC236}">
                <a16:creationId xmlns:a16="http://schemas.microsoft.com/office/drawing/2014/main" id="{B922D006-9DF2-403D-8F2F-7FD0EA83A8EA}"/>
              </a:ext>
            </a:extLst>
          </p:cNvPr>
          <p:cNvPicPr>
            <a:picLocks noGrp="1" noChangeAspect="1"/>
          </p:cNvPicPr>
          <p:nvPr>
            <p:ph type="pic" sz="quarter" idx="18"/>
          </p:nvPr>
        </p:nvPicPr>
        <p:blipFill rotWithShape="1">
          <a:blip r:embed="rId2"/>
          <a:srcRect l="8" t="-256" b="1025"/>
          <a:stretch/>
        </p:blipFill>
        <p:spPr>
          <a:xfrm>
            <a:off x="2462807" y="2376782"/>
            <a:ext cx="7266387" cy="1990137"/>
          </a:xfrm>
          <a:prstGeom prst="rect">
            <a:avLst/>
          </a:prstGeom>
        </p:spPr>
      </p:pic>
      <p:sp>
        <p:nvSpPr>
          <p:cNvPr id="6" name="Content Placeholder 5">
            <a:extLst>
              <a:ext uri="{FF2B5EF4-FFF2-40B4-BE49-F238E27FC236}">
                <a16:creationId xmlns:a16="http://schemas.microsoft.com/office/drawing/2014/main" id="{5E3F3A72-02DA-4E89-924F-7065AD33E934}"/>
              </a:ext>
            </a:extLst>
          </p:cNvPr>
          <p:cNvSpPr>
            <a:spLocks noGrp="1"/>
          </p:cNvSpPr>
          <p:nvPr>
            <p:ph type="body" sz="quarter" idx="19"/>
          </p:nvPr>
        </p:nvSpPr>
        <p:spPr>
          <a:xfrm>
            <a:off x="743571" y="4456220"/>
            <a:ext cx="10711543" cy="1666990"/>
          </a:xfrm>
        </p:spPr>
        <p:txBody>
          <a:bodyPr>
            <a:normAutofit/>
          </a:bodyPr>
          <a:lstStyle/>
          <a:p>
            <a:pPr marL="800100" lvl="2" indent="-342900">
              <a:spcBef>
                <a:spcPts val="1000"/>
              </a:spcBef>
              <a:buClr>
                <a:srgbClr val="FF6300"/>
              </a:buClr>
              <a:defRPr/>
            </a:pPr>
            <a:r>
              <a:rPr lang="en-US" dirty="0"/>
              <a:t>The primary operating cash inflow is cash received from customers.</a:t>
            </a:r>
          </a:p>
          <a:p>
            <a:pPr marL="800100" lvl="2" indent="-342900">
              <a:spcBef>
                <a:spcPts val="1000"/>
              </a:spcBef>
              <a:buClr>
                <a:srgbClr val="FF6300"/>
              </a:buClr>
              <a:defRPr/>
            </a:pPr>
            <a:r>
              <a:rPr lang="en-US" dirty="0"/>
              <a:t>The primary operating cash outflows are cash payments for merchandise, operating expenses, interest, and income tax payments.</a:t>
            </a:r>
          </a:p>
          <a:p>
            <a:pPr marL="800100" lvl="2" indent="-342900">
              <a:spcBef>
                <a:spcPts val="1000"/>
              </a:spcBef>
              <a:buClr>
                <a:srgbClr val="FF6300"/>
              </a:buClr>
              <a:defRPr/>
            </a:pPr>
            <a:r>
              <a:rPr lang="en-US" dirty="0"/>
              <a:t>The cash received from operating activities less the cash payments for operating activities is the net cash flow from operating activities.</a:t>
            </a:r>
          </a:p>
          <a:p>
            <a:endParaRPr lang="en-US" dirty="0"/>
          </a:p>
        </p:txBody>
      </p:sp>
    </p:spTree>
    <p:extLst>
      <p:ext uri="{BB962C8B-B14F-4D97-AF65-F5344CB8AC3E}">
        <p14:creationId xmlns:p14="http://schemas.microsoft.com/office/powerpoint/2010/main" val="4144941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E2872-5D84-4493-8F58-F20C94747018}"/>
              </a:ext>
            </a:extLst>
          </p:cNvPr>
          <p:cNvSpPr>
            <a:spLocks noGrp="1"/>
          </p:cNvSpPr>
          <p:nvPr>
            <p:ph type="title"/>
          </p:nvPr>
        </p:nvSpPr>
        <p:spPr/>
        <p:txBody>
          <a:bodyPr/>
          <a:lstStyle/>
          <a:p>
            <a:r>
              <a:rPr lang="en-US" sz="2600" dirty="0"/>
              <a:t>Cash Flows from (used for) Operating Activities: The Direct Method </a:t>
            </a:r>
            <a:r>
              <a:rPr lang="en-US" sz="2000" dirty="0"/>
              <a:t>(2 of 2)</a:t>
            </a:r>
            <a:br>
              <a:rPr lang="en-US" sz="2600" dirty="0"/>
            </a:br>
            <a:endParaRPr lang="en-US" sz="2600" dirty="0"/>
          </a:p>
        </p:txBody>
      </p:sp>
      <p:sp>
        <p:nvSpPr>
          <p:cNvPr id="4" name="Content Placeholder 3">
            <a:extLst>
              <a:ext uri="{FF2B5EF4-FFF2-40B4-BE49-F238E27FC236}">
                <a16:creationId xmlns:a16="http://schemas.microsoft.com/office/drawing/2014/main" id="{172E8019-57E1-40E0-90FB-266CB3D9CBD2}"/>
              </a:ext>
            </a:extLst>
          </p:cNvPr>
          <p:cNvSpPr>
            <a:spLocks noGrp="1"/>
          </p:cNvSpPr>
          <p:nvPr>
            <p:ph sz="quarter" idx="19"/>
          </p:nvPr>
        </p:nvSpPr>
        <p:spPr>
          <a:xfrm>
            <a:off x="511125" y="1203768"/>
            <a:ext cx="5272188" cy="3017520"/>
          </a:xfrm>
          <a:prstGeom prst="wedgeEllipseCallout">
            <a:avLst/>
          </a:prstGeom>
          <a:solidFill>
            <a:srgbClr val="004A78"/>
          </a:solidFill>
        </p:spPr>
        <p:txBody>
          <a:bodyPr anchor="ctr"/>
          <a:lstStyle/>
          <a:p>
            <a:pPr algn="ctr"/>
            <a:r>
              <a:rPr lang="en-US" sz="2000" b="1" dirty="0">
                <a:solidFill>
                  <a:schemeClr val="bg1"/>
                </a:solidFill>
              </a:rPr>
              <a:t>Primary advantage</a:t>
            </a:r>
          </a:p>
          <a:p>
            <a:pPr marL="285750" indent="-285750">
              <a:buFont typeface="Wingdings" panose="05000000000000000000" pitchFamily="2" charset="2"/>
              <a:buChar char="Ø"/>
            </a:pPr>
            <a:r>
              <a:rPr lang="en-US" sz="1800" b="1" dirty="0">
                <a:solidFill>
                  <a:schemeClr val="bg1"/>
                </a:solidFill>
              </a:rPr>
              <a:t>Directly reports cash receipts and cash payments in the statement of cash flows</a:t>
            </a:r>
          </a:p>
        </p:txBody>
      </p:sp>
      <p:sp>
        <p:nvSpPr>
          <p:cNvPr id="8" name="Content Placeholder 7">
            <a:extLst>
              <a:ext uri="{FF2B5EF4-FFF2-40B4-BE49-F238E27FC236}">
                <a16:creationId xmlns:a16="http://schemas.microsoft.com/office/drawing/2014/main" id="{279735F3-41C7-42B0-9A06-DBD02A5014FD}"/>
              </a:ext>
            </a:extLst>
          </p:cNvPr>
          <p:cNvSpPr>
            <a:spLocks noGrp="1"/>
          </p:cNvSpPr>
          <p:nvPr>
            <p:ph sz="quarter" idx="23"/>
          </p:nvPr>
        </p:nvSpPr>
        <p:spPr>
          <a:xfrm>
            <a:off x="6038850" y="2635540"/>
            <a:ext cx="5276088" cy="3017520"/>
          </a:xfrm>
          <a:prstGeom prst="wedgeEllipseCallout">
            <a:avLst/>
          </a:prstGeom>
          <a:solidFill>
            <a:srgbClr val="004A78"/>
          </a:solidFill>
        </p:spPr>
        <p:txBody>
          <a:bodyPr anchor="ctr"/>
          <a:lstStyle/>
          <a:p>
            <a:pPr algn="ctr"/>
            <a:r>
              <a:rPr lang="en-US" sz="2000" b="1" dirty="0">
                <a:solidFill>
                  <a:schemeClr val="bg1"/>
                </a:solidFill>
              </a:rPr>
              <a:t>Primary disadvantage</a:t>
            </a:r>
          </a:p>
          <a:p>
            <a:pPr marL="285750" indent="-285750">
              <a:buFont typeface="Wingdings" panose="05000000000000000000" pitchFamily="2" charset="2"/>
              <a:buChar char="Ø"/>
            </a:pPr>
            <a:r>
              <a:rPr lang="en-US" sz="1800" b="1" dirty="0">
                <a:solidFill>
                  <a:schemeClr val="bg1"/>
                </a:solidFill>
              </a:rPr>
              <a:t>Normally more costly to prepare as data related to cash receipts and cash payments may not be readily available; used infrequently in practice</a:t>
            </a:r>
          </a:p>
        </p:txBody>
      </p:sp>
    </p:spTree>
    <p:extLst>
      <p:ext uri="{BB962C8B-B14F-4D97-AF65-F5344CB8AC3E}">
        <p14:creationId xmlns:p14="http://schemas.microsoft.com/office/powerpoint/2010/main" val="437104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A410-3B74-4C1E-917F-CB1121B75642}"/>
              </a:ext>
            </a:extLst>
          </p:cNvPr>
          <p:cNvSpPr>
            <a:spLocks noGrp="1"/>
          </p:cNvSpPr>
          <p:nvPr>
            <p:ph type="title"/>
          </p:nvPr>
        </p:nvSpPr>
        <p:spPr/>
        <p:txBody>
          <a:bodyPr/>
          <a:lstStyle/>
          <a:p>
            <a:r>
              <a:rPr lang="en-US" sz="2600" dirty="0"/>
              <a:t>Cash Flows from (used for) Operating Activities: The Indirect Method </a:t>
            </a:r>
            <a:r>
              <a:rPr lang="en-US" sz="2000" dirty="0"/>
              <a:t>(1 of 2)</a:t>
            </a:r>
          </a:p>
        </p:txBody>
      </p:sp>
      <p:sp>
        <p:nvSpPr>
          <p:cNvPr id="4" name="Content Placeholder 3">
            <a:extLst>
              <a:ext uri="{FF2B5EF4-FFF2-40B4-BE49-F238E27FC236}">
                <a16:creationId xmlns:a16="http://schemas.microsoft.com/office/drawing/2014/main" id="{F812B3C0-62E4-49A7-96D6-F1FEC30890A1}"/>
              </a:ext>
            </a:extLst>
          </p:cNvPr>
          <p:cNvSpPr>
            <a:spLocks noGrp="1"/>
          </p:cNvSpPr>
          <p:nvPr>
            <p:ph type="body" sz="quarter" idx="17"/>
          </p:nvPr>
        </p:nvSpPr>
        <p:spPr>
          <a:xfrm>
            <a:off x="743576" y="1638300"/>
            <a:ext cx="10711543" cy="1243679"/>
          </a:xfrm>
        </p:spPr>
        <p:txBody>
          <a:bodyPr/>
          <a:lstStyle/>
          <a:p>
            <a:pPr marL="342900" indent="-342900">
              <a:buClr>
                <a:srgbClr val="004A78"/>
              </a:buClr>
              <a:buFont typeface="Arial" charset="0"/>
              <a:buChar char="•"/>
            </a:pPr>
            <a:r>
              <a:rPr lang="en-US" sz="2400" dirty="0">
                <a:solidFill>
                  <a:srgbClr val="004A78"/>
                </a:solidFill>
              </a:rPr>
              <a:t>The </a:t>
            </a:r>
            <a:r>
              <a:rPr lang="en-US" sz="2400" b="1" dirty="0">
                <a:solidFill>
                  <a:srgbClr val="004A78"/>
                </a:solidFill>
              </a:rPr>
              <a:t>indirect method </a:t>
            </a:r>
            <a:r>
              <a:rPr lang="en-US" sz="2400" dirty="0">
                <a:solidFill>
                  <a:srgbClr val="004A78"/>
                </a:solidFill>
              </a:rPr>
              <a:t>reports cash flows from operating activities by beginning with net income (loss) and adjusting it for revenues and expenses that do not involve the receipt of cash or payment of cash, as follows:</a:t>
            </a:r>
          </a:p>
          <a:p>
            <a:endParaRPr lang="en-US" dirty="0"/>
          </a:p>
        </p:txBody>
      </p:sp>
      <p:pic>
        <p:nvPicPr>
          <p:cNvPr id="5" name="Picture Placeholder 4" descr="Cash Flows from (used for) Operating Activities: The Indirect Method&#10;&#10;The format for reporting cash flows from operating activities using the indirect method on the statement of cash flows is shown. &#10;&#10;The first line shows the following: Cash flows from operating activities:. The next line shows the following: Net income, with a $ sign followed by three Xs in the first amount column. The next line shows the following: Adjustments to reconcile net income to net cash flow from operating activities, with three Xs in the first amount column. A single rule appears below the three Xs. The next line shows the following: Net cash flow from operating activities, with a $ sign and three Xs in the second amount column.">
            <a:extLst>
              <a:ext uri="{FF2B5EF4-FFF2-40B4-BE49-F238E27FC236}">
                <a16:creationId xmlns:a16="http://schemas.microsoft.com/office/drawing/2014/main" id="{08918E25-EB0C-44BF-A2DF-5CC1F7ACC6A7}"/>
              </a:ext>
            </a:extLst>
          </p:cNvPr>
          <p:cNvPicPr>
            <a:picLocks noGrp="1" noChangeAspect="1"/>
          </p:cNvPicPr>
          <p:nvPr>
            <p:ph type="pic" sz="quarter" idx="18"/>
          </p:nvPr>
        </p:nvPicPr>
        <p:blipFill rotWithShape="1">
          <a:blip r:embed="rId2"/>
          <a:srcRect t="-1172" r="1855" b="4564"/>
          <a:stretch/>
        </p:blipFill>
        <p:spPr>
          <a:xfrm>
            <a:off x="1750166" y="2762315"/>
            <a:ext cx="8691669" cy="1626475"/>
          </a:xfrm>
          <a:prstGeom prst="rect">
            <a:avLst/>
          </a:prstGeom>
        </p:spPr>
      </p:pic>
      <p:sp>
        <p:nvSpPr>
          <p:cNvPr id="6" name="Content Placeholder 5">
            <a:extLst>
              <a:ext uri="{FF2B5EF4-FFF2-40B4-BE49-F238E27FC236}">
                <a16:creationId xmlns:a16="http://schemas.microsoft.com/office/drawing/2014/main" id="{DDAD4E02-A53E-44A9-A5E8-63E5BA64F395}"/>
              </a:ext>
            </a:extLst>
          </p:cNvPr>
          <p:cNvSpPr>
            <a:spLocks noGrp="1"/>
          </p:cNvSpPr>
          <p:nvPr>
            <p:ph type="body" sz="quarter" idx="19"/>
          </p:nvPr>
        </p:nvSpPr>
        <p:spPr>
          <a:xfrm>
            <a:off x="743571" y="4603181"/>
            <a:ext cx="10711543" cy="1585348"/>
          </a:xfrm>
        </p:spPr>
        <p:txBody>
          <a:bodyPr>
            <a:normAutofit/>
          </a:bodyPr>
          <a:lstStyle/>
          <a:p>
            <a:pPr marL="800100" lvl="2" indent="-342900">
              <a:spcBef>
                <a:spcPts val="1000"/>
              </a:spcBef>
              <a:buClr>
                <a:srgbClr val="FF6300"/>
              </a:buClr>
              <a:defRPr/>
            </a:pPr>
            <a:r>
              <a:rPr lang="en-US" dirty="0"/>
              <a:t>The adjustments to reconcile net income to net cash flow from operating activities include such items as depreciation and gains or losses on fixed assets.</a:t>
            </a:r>
          </a:p>
          <a:p>
            <a:pPr marL="800100" lvl="2" indent="-342900">
              <a:spcBef>
                <a:spcPts val="1000"/>
              </a:spcBef>
              <a:buClr>
                <a:srgbClr val="FF6300"/>
              </a:buClr>
              <a:defRPr/>
            </a:pPr>
            <a:r>
              <a:rPr lang="en-US" dirty="0"/>
              <a:t>Changes in current operating assets and liabilities such as accounts receivable or accounts payable are also added or deducted, depending on their effect on cash flows.</a:t>
            </a:r>
          </a:p>
          <a:p>
            <a:endParaRPr lang="en-US" dirty="0"/>
          </a:p>
        </p:txBody>
      </p:sp>
    </p:spTree>
    <p:extLst>
      <p:ext uri="{BB962C8B-B14F-4D97-AF65-F5344CB8AC3E}">
        <p14:creationId xmlns:p14="http://schemas.microsoft.com/office/powerpoint/2010/main" val="3319505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E2872-5D84-4493-8F58-F20C94747018}"/>
              </a:ext>
            </a:extLst>
          </p:cNvPr>
          <p:cNvSpPr>
            <a:spLocks noGrp="1"/>
          </p:cNvSpPr>
          <p:nvPr>
            <p:ph type="title"/>
          </p:nvPr>
        </p:nvSpPr>
        <p:spPr/>
        <p:txBody>
          <a:bodyPr/>
          <a:lstStyle/>
          <a:p>
            <a:r>
              <a:rPr lang="en-US" sz="2600" dirty="0"/>
              <a:t>Cash Flows from (used for) Operating Activities: The Indirect Method </a:t>
            </a:r>
            <a:r>
              <a:rPr lang="en-US" sz="2000" dirty="0"/>
              <a:t>(2 of 2)</a:t>
            </a:r>
            <a:br>
              <a:rPr lang="en-US" sz="2600" dirty="0"/>
            </a:br>
            <a:endParaRPr lang="en-US" sz="2600" dirty="0"/>
          </a:p>
        </p:txBody>
      </p:sp>
      <p:sp>
        <p:nvSpPr>
          <p:cNvPr id="4" name="Content Placeholder 3">
            <a:extLst>
              <a:ext uri="{FF2B5EF4-FFF2-40B4-BE49-F238E27FC236}">
                <a16:creationId xmlns:a16="http://schemas.microsoft.com/office/drawing/2014/main" id="{172E8019-57E1-40E0-90FB-266CB3D9CBD2}"/>
              </a:ext>
            </a:extLst>
          </p:cNvPr>
          <p:cNvSpPr>
            <a:spLocks noGrp="1"/>
          </p:cNvSpPr>
          <p:nvPr>
            <p:ph sz="quarter" idx="19"/>
          </p:nvPr>
        </p:nvSpPr>
        <p:spPr>
          <a:xfrm>
            <a:off x="614157" y="1919654"/>
            <a:ext cx="5272188" cy="3017520"/>
          </a:xfrm>
          <a:prstGeom prst="cloudCallout">
            <a:avLst/>
          </a:prstGeom>
          <a:solidFill>
            <a:srgbClr val="004A78"/>
          </a:solidFill>
        </p:spPr>
        <p:txBody>
          <a:bodyPr anchor="ctr"/>
          <a:lstStyle/>
          <a:p>
            <a:pPr algn="ctr"/>
            <a:r>
              <a:rPr lang="en-US" sz="2000" b="1" dirty="0">
                <a:solidFill>
                  <a:schemeClr val="bg1"/>
                </a:solidFill>
              </a:rPr>
              <a:t>Primary advantage</a:t>
            </a:r>
          </a:p>
          <a:p>
            <a:pPr marL="285750" indent="-285750">
              <a:buFont typeface="Wingdings" panose="05000000000000000000" pitchFamily="2" charset="2"/>
              <a:buChar char="Ø"/>
            </a:pPr>
            <a:r>
              <a:rPr lang="en-US" sz="1800" b="1" dirty="0">
                <a:solidFill>
                  <a:schemeClr val="bg1"/>
                </a:solidFill>
              </a:rPr>
              <a:t>Reconciles the differences between net income and net cash flows from operations</a:t>
            </a:r>
          </a:p>
        </p:txBody>
      </p:sp>
      <p:sp>
        <p:nvSpPr>
          <p:cNvPr id="8" name="Content Placeholder 7">
            <a:extLst>
              <a:ext uri="{FF2B5EF4-FFF2-40B4-BE49-F238E27FC236}">
                <a16:creationId xmlns:a16="http://schemas.microsoft.com/office/drawing/2014/main" id="{279735F3-41C7-42B0-9A06-DBD02A5014FD}"/>
              </a:ext>
            </a:extLst>
          </p:cNvPr>
          <p:cNvSpPr>
            <a:spLocks noGrp="1"/>
          </p:cNvSpPr>
          <p:nvPr>
            <p:ph sz="quarter" idx="23"/>
          </p:nvPr>
        </p:nvSpPr>
        <p:spPr>
          <a:xfrm>
            <a:off x="6141882" y="1919654"/>
            <a:ext cx="5276088" cy="3017520"/>
          </a:xfrm>
          <a:prstGeom prst="cloudCallout">
            <a:avLst/>
          </a:prstGeom>
          <a:solidFill>
            <a:srgbClr val="004A78"/>
          </a:solidFill>
        </p:spPr>
        <p:txBody>
          <a:bodyPr anchor="ctr"/>
          <a:lstStyle/>
          <a:p>
            <a:pPr algn="ctr"/>
            <a:endParaRPr lang="en-US" sz="2000" b="1" dirty="0">
              <a:solidFill>
                <a:schemeClr val="bg1"/>
              </a:solidFill>
              <a:latin typeface="Arial"/>
              <a:cs typeface="Arial"/>
            </a:endParaRPr>
          </a:p>
          <a:p>
            <a:pPr algn="ctr"/>
            <a:r>
              <a:rPr lang="en-US" sz="2000" b="1" dirty="0">
                <a:solidFill>
                  <a:schemeClr val="bg1"/>
                </a:solidFill>
                <a:latin typeface="Arial"/>
                <a:cs typeface="Arial"/>
              </a:rPr>
              <a:t>Other advantage</a:t>
            </a:r>
            <a:endParaRPr lang="en-US" dirty="0">
              <a:solidFill>
                <a:schemeClr val="bg1"/>
              </a:solidFill>
              <a:latin typeface="Arial"/>
              <a:cs typeface="Arial"/>
            </a:endParaRPr>
          </a:p>
          <a:p>
            <a:pPr marL="285750" indent="-285750">
              <a:buFont typeface="Wingdings" panose="05000000000000000000" pitchFamily="2" charset="2"/>
              <a:buChar char="Ø"/>
            </a:pPr>
            <a:r>
              <a:rPr lang="en-US" sz="1800" b="1" dirty="0">
                <a:solidFill>
                  <a:schemeClr val="bg1"/>
                </a:solidFill>
              </a:rPr>
              <a:t>Less costly to prepare than the direct method as data are readily available; most commonly used in practice</a:t>
            </a:r>
          </a:p>
        </p:txBody>
      </p:sp>
    </p:spTree>
    <p:extLst>
      <p:ext uri="{BB962C8B-B14F-4D97-AF65-F5344CB8AC3E}">
        <p14:creationId xmlns:p14="http://schemas.microsoft.com/office/powerpoint/2010/main" val="356704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22A3E-EC4B-4431-8F0D-9A8F49945867}"/>
              </a:ext>
            </a:extLst>
          </p:cNvPr>
          <p:cNvSpPr>
            <a:spLocks noGrp="1"/>
          </p:cNvSpPr>
          <p:nvPr>
            <p:ph type="title"/>
          </p:nvPr>
        </p:nvSpPr>
        <p:spPr>
          <a:xfrm>
            <a:off x="838200" y="365125"/>
            <a:ext cx="10515600" cy="1296988"/>
          </a:xfrm>
        </p:spPr>
        <p:txBody>
          <a:bodyPr/>
          <a:lstStyle/>
          <a:p>
            <a:r>
              <a:rPr lang="en-US" sz="2800" dirty="0"/>
              <a:t>Cash Flow from Operations: </a:t>
            </a:r>
            <a:br>
              <a:rPr lang="en-US" sz="2800" dirty="0"/>
            </a:br>
            <a:r>
              <a:rPr lang="en-US" sz="2800" dirty="0"/>
              <a:t>Direct and Indirect Methods—NetSolutions</a:t>
            </a:r>
          </a:p>
        </p:txBody>
      </p:sp>
      <p:pic>
        <p:nvPicPr>
          <p:cNvPr id="4" name="Picture Placeholder 3" descr="Cash Flows from Operations: Direct and Indirect Methods—NetSolutions&#10;&#10;A side-by-side comparison shows how the direct method and indirect method are used to report net cash flow from operating activities for NetSolutions.&#10;&#10;On the left, the direct method is shown. Under Cash flows from (used for) operating activities:, the following are listed: Cash received from customers is $7,500; Cash paid for expenses and paid to creditors is 4,600, set in parentheses. A single rule appears below 4,600, set in parentheses. Net cash flows from operating activities is $2,900. A double rule appears below $2,900, and $2,900 is highlighted.&#10;&#10;On the right, the indirect method is shown. Under Cash flows from (used for) operating activities:, the following are listed: Net income is $3,050; Increase in accounts payable is 400; and Increase in supplies is 550, set in parentheses. A single rule appears below 550, set in parentheses. Net cash flows operating activities is $2,900. A double rule appears below $2,900, and $2,900 is highlighted.&#10;&#10;A small arrow points upward to the Net cash flows from operating activities amount of $2,900 for the direct method, and another small arrow points upward to the Net cash flows from operating activities amount of $2,900 for the indirect method. A line connects these two arrows, with the words the same appearing above the connector line.">
            <a:extLst>
              <a:ext uri="{FF2B5EF4-FFF2-40B4-BE49-F238E27FC236}">
                <a16:creationId xmlns:a16="http://schemas.microsoft.com/office/drawing/2014/main" id="{5FE5008A-EAB7-453A-A244-A58495AF0C1D}"/>
              </a:ext>
            </a:extLst>
          </p:cNvPr>
          <p:cNvPicPr>
            <a:picLocks noGrp="1" noChangeAspect="1"/>
          </p:cNvPicPr>
          <p:nvPr>
            <p:ph type="pic" sz="quarter" idx="11"/>
          </p:nvPr>
        </p:nvPicPr>
        <p:blipFill rotWithShape="1">
          <a:blip r:embed="rId2"/>
          <a:srcRect l="41" t="1" r="392" b="-2"/>
          <a:stretch/>
        </p:blipFill>
        <p:spPr>
          <a:xfrm>
            <a:off x="492931" y="2402166"/>
            <a:ext cx="11206138" cy="2482295"/>
          </a:xfrm>
          <a:prstGeom prst="rect">
            <a:avLst/>
          </a:prstGeom>
        </p:spPr>
      </p:pic>
    </p:spTree>
    <p:extLst>
      <p:ext uri="{BB962C8B-B14F-4D97-AF65-F5344CB8AC3E}">
        <p14:creationId xmlns:p14="http://schemas.microsoft.com/office/powerpoint/2010/main" val="525337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A545-55F4-47CC-8F89-4A23CF7179A9}"/>
              </a:ext>
            </a:extLst>
          </p:cNvPr>
          <p:cNvSpPr>
            <a:spLocks noGrp="1"/>
          </p:cNvSpPr>
          <p:nvPr>
            <p:ph type="title"/>
          </p:nvPr>
        </p:nvSpPr>
        <p:spPr/>
        <p:txBody>
          <a:bodyPr/>
          <a:lstStyle/>
          <a:p>
            <a:r>
              <a:rPr lang="en-US" dirty="0"/>
              <a:t>Cash Flows from (used for) Investing Activities</a:t>
            </a:r>
          </a:p>
        </p:txBody>
      </p:sp>
      <p:sp>
        <p:nvSpPr>
          <p:cNvPr id="4" name="Content Placeholder 3">
            <a:extLst>
              <a:ext uri="{FF2B5EF4-FFF2-40B4-BE49-F238E27FC236}">
                <a16:creationId xmlns:a16="http://schemas.microsoft.com/office/drawing/2014/main" id="{F4F52E8E-DE2A-4A3C-8B8C-5EA01E772276}"/>
              </a:ext>
            </a:extLst>
          </p:cNvPr>
          <p:cNvSpPr>
            <a:spLocks noGrp="1"/>
          </p:cNvSpPr>
          <p:nvPr>
            <p:ph type="body" sz="quarter" idx="17"/>
          </p:nvPr>
        </p:nvSpPr>
        <p:spPr>
          <a:xfrm>
            <a:off x="743576" y="1638299"/>
            <a:ext cx="10711543" cy="1517939"/>
          </a:xfrm>
        </p:spPr>
        <p:txBody>
          <a:bodyPr>
            <a:normAutofit/>
          </a:bodyPr>
          <a:lstStyle/>
          <a:p>
            <a:pPr>
              <a:defRPr/>
            </a:pPr>
            <a:r>
              <a:rPr lang="en-US" sz="2400" dirty="0">
                <a:solidFill>
                  <a:srgbClr val="004A78"/>
                </a:solidFill>
              </a:rPr>
              <a:t>Cash flows from </a:t>
            </a:r>
            <a:r>
              <a:rPr lang="en-US" dirty="0"/>
              <a:t>(used for) </a:t>
            </a:r>
            <a:r>
              <a:rPr lang="en-US" sz="2400" dirty="0">
                <a:solidFill>
                  <a:srgbClr val="004A78"/>
                </a:solidFill>
              </a:rPr>
              <a:t>investing activities show the cash inflows and outflows related to changes in a company’s long-term assets.</a:t>
            </a:r>
          </a:p>
          <a:p>
            <a:pPr>
              <a:defRPr/>
            </a:pPr>
            <a:r>
              <a:rPr lang="en-US" sz="2400" dirty="0">
                <a:solidFill>
                  <a:srgbClr val="004A78"/>
                </a:solidFill>
              </a:rPr>
              <a:t>Cash flows from </a:t>
            </a:r>
            <a:r>
              <a:rPr lang="en-US" dirty="0"/>
              <a:t>(used for) </a:t>
            </a:r>
            <a:r>
              <a:rPr lang="en-US" sz="2400" dirty="0">
                <a:solidFill>
                  <a:srgbClr val="004A78"/>
                </a:solidFill>
              </a:rPr>
              <a:t>investing activities are reported on the statement of cash flows as follows:</a:t>
            </a:r>
          </a:p>
          <a:p>
            <a:endParaRPr lang="en-US" dirty="0"/>
          </a:p>
        </p:txBody>
      </p:sp>
      <p:pic>
        <p:nvPicPr>
          <p:cNvPr id="9" name="Picture Placeholder 8" descr="Cash Flows from (used for) Investing Activities&#10;&#10;The format for reporting cash flows from investing activities on the statement of cash flows is shown. &#10;&#10;The first line shows the following: Cash flows from investing activities:. The next line shows the following: Cash inflows from investing activities, with a $ sign followed by three Xs in the first amount column. The next line shows the following: Cash used for investing activities, with three Xs in parentheses in the first amount column. A single rule appears below the three Xs in parentheses. The next line shows the following: Net cash flows from investing activities, with a $ sign followed by three Xs in the second amount column.">
            <a:extLst>
              <a:ext uri="{FF2B5EF4-FFF2-40B4-BE49-F238E27FC236}">
                <a16:creationId xmlns:a16="http://schemas.microsoft.com/office/drawing/2014/main" id="{B415438C-3922-486E-9AB9-DDEB2DB1E6CC}"/>
              </a:ext>
            </a:extLst>
          </p:cNvPr>
          <p:cNvPicPr>
            <a:picLocks noGrp="1" noChangeAspect="1"/>
          </p:cNvPicPr>
          <p:nvPr>
            <p:ph type="pic" sz="quarter" idx="18"/>
          </p:nvPr>
        </p:nvPicPr>
        <p:blipFill rotWithShape="1">
          <a:blip r:embed="rId2"/>
          <a:srcRect t="-1380" b="2254"/>
          <a:stretch/>
        </p:blipFill>
        <p:spPr>
          <a:xfrm>
            <a:off x="2122094" y="3096563"/>
            <a:ext cx="7947813" cy="1437138"/>
          </a:xfrm>
          <a:prstGeom prst="rect">
            <a:avLst/>
          </a:prstGeom>
        </p:spPr>
      </p:pic>
      <p:sp>
        <p:nvSpPr>
          <p:cNvPr id="6" name="Content Placeholder 5">
            <a:extLst>
              <a:ext uri="{FF2B5EF4-FFF2-40B4-BE49-F238E27FC236}">
                <a16:creationId xmlns:a16="http://schemas.microsoft.com/office/drawing/2014/main" id="{02DBA454-3A82-4552-B88D-8E4A4A479A1A}"/>
              </a:ext>
            </a:extLst>
          </p:cNvPr>
          <p:cNvSpPr>
            <a:spLocks noGrp="1"/>
          </p:cNvSpPr>
          <p:nvPr>
            <p:ph type="body" sz="quarter" idx="19"/>
          </p:nvPr>
        </p:nvSpPr>
        <p:spPr>
          <a:xfrm>
            <a:off x="743571" y="4603181"/>
            <a:ext cx="10711543" cy="1382486"/>
          </a:xfrm>
        </p:spPr>
        <p:txBody>
          <a:bodyPr>
            <a:normAutofit/>
          </a:bodyPr>
          <a:lstStyle/>
          <a:p>
            <a:pPr marL="800100" lvl="2" indent="-342900">
              <a:spcBef>
                <a:spcPts val="1000"/>
              </a:spcBef>
              <a:buClr>
                <a:srgbClr val="FF6300"/>
              </a:buClr>
              <a:defRPr/>
            </a:pPr>
            <a:r>
              <a:rPr lang="en-US" dirty="0"/>
              <a:t>Cash inflows from investing activities normally arise from selling fixed assets, investments, and intangible assets.</a:t>
            </a:r>
          </a:p>
          <a:p>
            <a:pPr marL="800100" lvl="2" indent="-342900">
              <a:spcBef>
                <a:spcPts val="1000"/>
              </a:spcBef>
              <a:buClr>
                <a:srgbClr val="FF6300"/>
              </a:buClr>
              <a:defRPr/>
            </a:pPr>
            <a:r>
              <a:rPr lang="en-US" dirty="0"/>
              <a:t>Cash outflows normally include payments to purchase fixed assets, investments, and intangible assets.</a:t>
            </a:r>
          </a:p>
          <a:p>
            <a:endParaRPr lang="en-US" dirty="0"/>
          </a:p>
        </p:txBody>
      </p:sp>
    </p:spTree>
    <p:extLst>
      <p:ext uri="{BB962C8B-B14F-4D97-AF65-F5344CB8AC3E}">
        <p14:creationId xmlns:p14="http://schemas.microsoft.com/office/powerpoint/2010/main" val="2375363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91E4C-D8ED-442B-997D-0CDEAF333616}"/>
              </a:ext>
            </a:extLst>
          </p:cNvPr>
          <p:cNvSpPr>
            <a:spLocks noGrp="1"/>
          </p:cNvSpPr>
          <p:nvPr>
            <p:ph type="title"/>
          </p:nvPr>
        </p:nvSpPr>
        <p:spPr/>
        <p:txBody>
          <a:bodyPr/>
          <a:lstStyle/>
          <a:p>
            <a:r>
              <a:rPr lang="en-US" sz="3000" dirty="0"/>
              <a:t>Cash Flows from (used for) Financing Activities </a:t>
            </a:r>
            <a:r>
              <a:rPr lang="en-US" sz="2000" dirty="0"/>
              <a:t>(1 of 2)</a:t>
            </a:r>
          </a:p>
        </p:txBody>
      </p:sp>
      <p:sp>
        <p:nvSpPr>
          <p:cNvPr id="4" name="Content Placeholder 3">
            <a:extLst>
              <a:ext uri="{FF2B5EF4-FFF2-40B4-BE49-F238E27FC236}">
                <a16:creationId xmlns:a16="http://schemas.microsoft.com/office/drawing/2014/main" id="{2D7EE89B-6F2B-4CAD-9799-A6489EC8DEEB}"/>
              </a:ext>
            </a:extLst>
          </p:cNvPr>
          <p:cNvSpPr>
            <a:spLocks noGrp="1"/>
          </p:cNvSpPr>
          <p:nvPr>
            <p:ph type="body" sz="quarter" idx="17"/>
          </p:nvPr>
        </p:nvSpPr>
        <p:spPr/>
        <p:txBody>
          <a:bodyPr/>
          <a:lstStyle/>
          <a:p>
            <a:r>
              <a:rPr lang="en-US" dirty="0"/>
              <a:t>Cash flows from (used for) financing activities show the cash inflows and outflows related to changes in a company’s long-term liabilities and stockholders’ equity.</a:t>
            </a:r>
          </a:p>
          <a:p>
            <a:r>
              <a:rPr lang="en-US" dirty="0"/>
              <a:t>Cash flows from (used for) financing activities are reported on the statement of cash flows as follows:</a:t>
            </a:r>
          </a:p>
          <a:p>
            <a:endParaRPr lang="en-US" dirty="0"/>
          </a:p>
        </p:txBody>
      </p:sp>
      <p:pic>
        <p:nvPicPr>
          <p:cNvPr id="5" name="Picture Placeholder 4" descr="Cash Flows from (used for) Financing Activities &#10;&#10;The format for computing cash flows from financing activities is shown in a table format. &#10;&#10;The first line shows the following: Cash flows from financing activities:. The next line shows the following: Cash inflows from financing activities, with a $ sign followed by three Xs in the first amount column. The next line shows the following: Cash used for financing activities, with three Xs in parentheses in the first amount column. A single rule appears below the three Xs in parentheses. The next line shows the following: Net cash flow from financing activities, with a $ sign followed by three Xs shown in the second amount column.">
            <a:extLst>
              <a:ext uri="{FF2B5EF4-FFF2-40B4-BE49-F238E27FC236}">
                <a16:creationId xmlns:a16="http://schemas.microsoft.com/office/drawing/2014/main" id="{5200D63A-151E-4C3C-8572-806C53AA188D}"/>
              </a:ext>
            </a:extLst>
          </p:cNvPr>
          <p:cNvPicPr>
            <a:picLocks noGrp="1" noChangeAspect="1"/>
          </p:cNvPicPr>
          <p:nvPr>
            <p:ph type="pic" sz="quarter" idx="18"/>
          </p:nvPr>
        </p:nvPicPr>
        <p:blipFill rotWithShape="1">
          <a:blip r:embed="rId2"/>
          <a:srcRect l="-196" t="-785" r="7383" b="785"/>
          <a:stretch/>
        </p:blipFill>
        <p:spPr>
          <a:xfrm>
            <a:off x="1068314" y="3845007"/>
            <a:ext cx="10055372" cy="1777073"/>
          </a:xfrm>
        </p:spPr>
      </p:pic>
    </p:spTree>
    <p:extLst>
      <p:ext uri="{BB962C8B-B14F-4D97-AF65-F5344CB8AC3E}">
        <p14:creationId xmlns:p14="http://schemas.microsoft.com/office/powerpoint/2010/main" val="98461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49F37-44C2-4579-8A17-058A61B82FDB}"/>
              </a:ext>
            </a:extLst>
          </p:cNvPr>
          <p:cNvSpPr>
            <a:spLocks noGrp="1"/>
          </p:cNvSpPr>
          <p:nvPr>
            <p:ph type="title"/>
          </p:nvPr>
        </p:nvSpPr>
        <p:spPr/>
        <p:txBody>
          <a:bodyPr/>
          <a:lstStyle/>
          <a:p>
            <a:r>
              <a:rPr lang="en-US" sz="3000" dirty="0"/>
              <a:t>Cash Flows from (used for) Financing Activities </a:t>
            </a:r>
            <a:r>
              <a:rPr lang="en-US" sz="2000" dirty="0"/>
              <a:t>(2 of 2)</a:t>
            </a:r>
          </a:p>
        </p:txBody>
      </p:sp>
      <p:sp>
        <p:nvSpPr>
          <p:cNvPr id="4" name="Text Placeholder 3">
            <a:extLst>
              <a:ext uri="{FF2B5EF4-FFF2-40B4-BE49-F238E27FC236}">
                <a16:creationId xmlns:a16="http://schemas.microsoft.com/office/drawing/2014/main" id="{9775E06F-8289-430D-A13D-0FA6337F2FB1}"/>
              </a:ext>
            </a:extLst>
          </p:cNvPr>
          <p:cNvSpPr>
            <a:spLocks noGrp="1"/>
          </p:cNvSpPr>
          <p:nvPr>
            <p:ph type="body" sz="quarter" idx="17"/>
          </p:nvPr>
        </p:nvSpPr>
        <p:spPr/>
        <p:txBody>
          <a:bodyPr/>
          <a:lstStyle/>
          <a:p>
            <a:r>
              <a:rPr lang="en-US" dirty="0"/>
              <a:t>Cash inflows from financing activities normally arise from issuing long-term debt or equity securities.</a:t>
            </a:r>
          </a:p>
          <a:p>
            <a:pPr lvl="1"/>
            <a:r>
              <a:rPr lang="en-US" dirty="0"/>
              <a:t>For example, issuing bonds, notes payable, preferred stock, and common stock creates cash inflows from financing activities.</a:t>
            </a:r>
          </a:p>
          <a:p>
            <a:r>
              <a:rPr lang="en-US" dirty="0"/>
              <a:t>Cash outflows from financing activities normally include paying cash dividends, repaying long-term debt, and acquiring treasury stock.</a:t>
            </a:r>
          </a:p>
          <a:p>
            <a:endParaRPr lang="en-US" dirty="0"/>
          </a:p>
        </p:txBody>
      </p:sp>
    </p:spTree>
    <p:extLst>
      <p:ext uri="{BB962C8B-B14F-4D97-AF65-F5344CB8AC3E}">
        <p14:creationId xmlns:p14="http://schemas.microsoft.com/office/powerpoint/2010/main" val="2615358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48459-376E-4612-9CC2-9487C2DEFFE9}"/>
              </a:ext>
            </a:extLst>
          </p:cNvPr>
          <p:cNvSpPr>
            <a:spLocks noGrp="1"/>
          </p:cNvSpPr>
          <p:nvPr>
            <p:ph type="title"/>
          </p:nvPr>
        </p:nvSpPr>
        <p:spPr/>
        <p:txBody>
          <a:bodyPr/>
          <a:lstStyle/>
          <a:p>
            <a:r>
              <a:rPr lang="en-US" dirty="0"/>
              <a:t>Noncash Investing and Financing Activities</a:t>
            </a:r>
          </a:p>
        </p:txBody>
      </p:sp>
      <p:sp>
        <p:nvSpPr>
          <p:cNvPr id="3" name="Text Placeholder 2">
            <a:extLst>
              <a:ext uri="{FF2B5EF4-FFF2-40B4-BE49-F238E27FC236}">
                <a16:creationId xmlns:a16="http://schemas.microsoft.com/office/drawing/2014/main" id="{2A1EC700-00C8-4CA2-A37B-93E3865FE247}"/>
              </a:ext>
            </a:extLst>
          </p:cNvPr>
          <p:cNvSpPr>
            <a:spLocks noGrp="1"/>
          </p:cNvSpPr>
          <p:nvPr>
            <p:ph type="body" sz="quarter" idx="17"/>
          </p:nvPr>
        </p:nvSpPr>
        <p:spPr>
          <a:xfrm>
            <a:off x="743576" y="1638300"/>
            <a:ext cx="10711543" cy="2272518"/>
          </a:xfrm>
        </p:spPr>
        <p:txBody>
          <a:bodyPr/>
          <a:lstStyle/>
          <a:p>
            <a:pPr fontAlgn="auto">
              <a:defRPr/>
            </a:pPr>
            <a:r>
              <a:rPr lang="en-US" dirty="0"/>
              <a:t>A company may enter into transactions involving investing and financing activities that do not directly affect cash.</a:t>
            </a:r>
          </a:p>
          <a:p>
            <a:pPr lvl="1" fontAlgn="auto">
              <a:defRPr/>
            </a:pPr>
            <a:r>
              <a:rPr lang="en-US" dirty="0"/>
              <a:t>For example, a company may issue common stock to retire long-term debt.</a:t>
            </a:r>
          </a:p>
          <a:p>
            <a:pPr fontAlgn="auto">
              <a:defRPr/>
            </a:pPr>
            <a:r>
              <a:rPr lang="en-US" dirty="0"/>
              <a:t>Because such transactions indirectly affect cash flows, they are reported in a separate section that usually appears at the bottom of the statement of cash flows.</a:t>
            </a:r>
          </a:p>
          <a:p>
            <a:endParaRPr lang="en-US" dirty="0"/>
          </a:p>
        </p:txBody>
      </p:sp>
    </p:spTree>
    <p:extLst>
      <p:ext uri="{BB962C8B-B14F-4D97-AF65-F5344CB8AC3E}">
        <p14:creationId xmlns:p14="http://schemas.microsoft.com/office/powerpoint/2010/main" val="2998100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Learning Objectives </a:t>
            </a:r>
            <a:r>
              <a:rPr lang="en-US" altLang="en-US" sz="2000" dirty="0"/>
              <a:t>(1 of 2)</a:t>
            </a:r>
            <a:endParaRPr lang="en-US" sz="2000" dirty="0"/>
          </a:p>
        </p:txBody>
      </p:sp>
      <p:sp>
        <p:nvSpPr>
          <p:cNvPr id="2" name="Text Placeholder 1"/>
          <p:cNvSpPr>
            <a:spLocks noGrp="1"/>
          </p:cNvSpPr>
          <p:nvPr>
            <p:ph type="body" sz="quarter" idx="17"/>
          </p:nvPr>
        </p:nvSpPr>
        <p:spPr/>
        <p:txBody>
          <a:bodyPr>
            <a:noAutofit/>
          </a:bodyPr>
          <a:lstStyle/>
          <a:p>
            <a:r>
              <a:rPr lang="en-US" dirty="0"/>
              <a:t>LO1: Describe the cash flow activities reported on the statement of cash flows.</a:t>
            </a:r>
          </a:p>
          <a:p>
            <a:r>
              <a:rPr lang="en-US" dirty="0"/>
              <a:t>LO2: Prepare the Cash Flows from (used for) Operating Activities section of the statement of cash flows using the indirect method. </a:t>
            </a:r>
          </a:p>
          <a:p>
            <a:r>
              <a:rPr lang="en-US" dirty="0"/>
              <a:t>LO3: Prepare the Cash Flows from (used for) Investing Activities section of the statement of cash flows.</a:t>
            </a:r>
          </a:p>
          <a:p>
            <a:r>
              <a:rPr lang="en-US" dirty="0"/>
              <a:t>LO4: Prepare the Cash Flows from (used for) Financing Activities section of the statement of cash flows.</a:t>
            </a:r>
          </a:p>
          <a:p>
            <a:endParaRPr lang="en-US" dirty="0"/>
          </a:p>
        </p:txBody>
      </p:sp>
    </p:spTree>
    <p:extLst>
      <p:ext uri="{BB962C8B-B14F-4D97-AF65-F5344CB8AC3E}">
        <p14:creationId xmlns:p14="http://schemas.microsoft.com/office/powerpoint/2010/main" val="3261549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02FC5-C9D4-466B-A317-A00BA1F1F756}"/>
              </a:ext>
            </a:extLst>
          </p:cNvPr>
          <p:cNvSpPr>
            <a:spLocks noGrp="1"/>
          </p:cNvSpPr>
          <p:nvPr>
            <p:ph type="title"/>
          </p:nvPr>
        </p:nvSpPr>
        <p:spPr/>
        <p:txBody>
          <a:bodyPr/>
          <a:lstStyle/>
          <a:p>
            <a:r>
              <a:rPr lang="en-US" dirty="0"/>
              <a:t>Format of the Statement of Cash Flows</a:t>
            </a:r>
          </a:p>
        </p:txBody>
      </p:sp>
      <p:pic>
        <p:nvPicPr>
          <p:cNvPr id="4" name="Picture Placeholder 3" descr="Format of the Statement of Cash Flows&#10;&#10;The format of the statement of cash flows is shown.&#10;&#10;The heading of the statement of the cash flows contains the following three lines: COMPANY NAME, which is in uppercase letters; Statement of Cash Flows; and For the Year Ended XXXX, in which XXXX is the year for which the statement of cash flows is being presented.&#10;&#10;The first section of the statement of cash flows is Cash flows from (used for) operating activities:. The next line is indented approximately three spaces under the Cash flows from (used for) operating activities line above and shows the following: (List of individual items, as illustrated in Exhibit 1), with $XXX shown in the first amount column. A single rule appears below $XXX. The next line is also indented approximately three spaces and shows the following: Net cash flows from (used for) operating activities, with $XXX shown in the second amount column.&#10;&#10;The second section of the statement of cash flows is Cash flows from (used for) investing activities:. The next line is indented approximately three spaces under the Cash flows from (used for) investing activities line above and shows the following: (List of individual items, as illustrated in Exhibit 1), with $XXX shown in the first amount column. A single rule appears below $XXX. The next line is also indented approximately three spaces and shows the following: Net cash flows from (used for) investing activities, with XXX shown in the second amount column.&#10;&#10;The third section of the statement of cash flows is Cash flows from (used for) financing activities. The next line is indented approximately three spaces under the Cash flows from (used for) financing activities line above and shows the following: (List of individual items, as illustrated in Exhibit 1), with $XXX shown in the first amount column. A single rule appears below $XXX. The next line is also indented approximately three spaces and shows the following: Net cash flows from (used for) financing activities, with XXX shown in the second amount column. A single rule appears below XXX.&#10;&#10;Below the three sections of cash flow activities are the following four lines: Net increase (decrease) in cash, with $XXX, which is shown in the second amount column; Cash at the beginning of the period, with XXX shown in the second amount column. A single rule appears below XXX. Cash at the end of the period, with $XXX shown in the second amount column. A double rule appears below $XXX. Noncash investing and financing activities, with $XXX shown in the second amount column.">
            <a:extLst>
              <a:ext uri="{FF2B5EF4-FFF2-40B4-BE49-F238E27FC236}">
                <a16:creationId xmlns:a16="http://schemas.microsoft.com/office/drawing/2014/main" id="{7F402834-32D9-4AA7-A993-D3EF1723F7B8}"/>
              </a:ext>
            </a:extLst>
          </p:cNvPr>
          <p:cNvPicPr>
            <a:picLocks noGrp="1" noChangeAspect="1"/>
          </p:cNvPicPr>
          <p:nvPr>
            <p:ph type="pic" sz="quarter" idx="11"/>
          </p:nvPr>
        </p:nvPicPr>
        <p:blipFill rotWithShape="1">
          <a:blip r:embed="rId2"/>
          <a:srcRect l="-1" t="383" r="-1" b="798"/>
          <a:stretch/>
        </p:blipFill>
        <p:spPr>
          <a:xfrm>
            <a:off x="1630097" y="1241444"/>
            <a:ext cx="8931806" cy="4703522"/>
          </a:xfrm>
          <a:prstGeom prst="rect">
            <a:avLst/>
          </a:prstGeom>
        </p:spPr>
      </p:pic>
    </p:spTree>
    <p:extLst>
      <p:ext uri="{BB962C8B-B14F-4D97-AF65-F5344CB8AC3E}">
        <p14:creationId xmlns:p14="http://schemas.microsoft.com/office/powerpoint/2010/main" val="2141795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D9C35-150B-45D3-AFA9-FE8A961CDE7B}"/>
              </a:ext>
            </a:extLst>
          </p:cNvPr>
          <p:cNvSpPr>
            <a:spLocks noGrp="1"/>
          </p:cNvSpPr>
          <p:nvPr>
            <p:ph type="title"/>
          </p:nvPr>
        </p:nvSpPr>
        <p:spPr/>
        <p:txBody>
          <a:bodyPr/>
          <a:lstStyle/>
          <a:p>
            <a:r>
              <a:rPr lang="en-US" dirty="0"/>
              <a:t>Cash Flow per Share</a:t>
            </a:r>
          </a:p>
        </p:txBody>
      </p:sp>
      <p:sp>
        <p:nvSpPr>
          <p:cNvPr id="7" name="Text Placeholder 6">
            <a:extLst>
              <a:ext uri="{FF2B5EF4-FFF2-40B4-BE49-F238E27FC236}">
                <a16:creationId xmlns:a16="http://schemas.microsoft.com/office/drawing/2014/main" id="{0E267E56-59F0-420C-A72E-A2A0106F135D}"/>
              </a:ext>
            </a:extLst>
          </p:cNvPr>
          <p:cNvSpPr>
            <a:spLocks noGrp="1"/>
          </p:cNvSpPr>
          <p:nvPr>
            <p:ph type="body" sz="quarter" idx="17"/>
          </p:nvPr>
        </p:nvSpPr>
        <p:spPr/>
        <p:txBody>
          <a:bodyPr/>
          <a:lstStyle/>
          <a:p>
            <a:r>
              <a:rPr lang="en-US" dirty="0"/>
              <a:t>Sometimes reported in the financial press</a:t>
            </a:r>
          </a:p>
          <a:p>
            <a:pPr lvl="1"/>
            <a:r>
              <a:rPr lang="en-US" dirty="0"/>
              <a:t>Normally computed as net cash flows from operating activities divided by the number of common shares outstanding</a:t>
            </a:r>
          </a:p>
          <a:p>
            <a:pPr lvl="2"/>
            <a:r>
              <a:rPr lang="en-US" dirty="0"/>
              <a:t>However, such reporting may be misleading because of the:</a:t>
            </a:r>
          </a:p>
          <a:p>
            <a:pPr lvl="3"/>
            <a:r>
              <a:rPr lang="en-US" dirty="0"/>
              <a:t>Users may misinterpret cash flow per share as the per-share amount available for dividends</a:t>
            </a:r>
          </a:p>
          <a:p>
            <a:pPr lvl="3"/>
            <a:r>
              <a:rPr lang="en-US" dirty="0"/>
              <a:t>Users may misinterpret cash flow per share as equivalent to (or better than) earnings per share</a:t>
            </a:r>
          </a:p>
        </p:txBody>
      </p:sp>
    </p:spTree>
    <p:extLst>
      <p:ext uri="{BB962C8B-B14F-4D97-AF65-F5344CB8AC3E}">
        <p14:creationId xmlns:p14="http://schemas.microsoft.com/office/powerpoint/2010/main" val="3460660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BE8A1-B32F-4418-93B5-46155FD18C50}"/>
              </a:ext>
            </a:extLst>
          </p:cNvPr>
          <p:cNvSpPr>
            <a:spLocks noGrp="1"/>
          </p:cNvSpPr>
          <p:nvPr>
            <p:ph type="title"/>
          </p:nvPr>
        </p:nvSpPr>
        <p:spPr/>
        <p:txBody>
          <a:bodyPr/>
          <a:lstStyle/>
          <a:p>
            <a:r>
              <a:rPr lang="en-US" dirty="0"/>
              <a:t>Example Exercise: Classifying Cash Flows</a:t>
            </a:r>
          </a:p>
        </p:txBody>
      </p:sp>
      <p:sp>
        <p:nvSpPr>
          <p:cNvPr id="4" name="Content Placeholder 3">
            <a:extLst>
              <a:ext uri="{FF2B5EF4-FFF2-40B4-BE49-F238E27FC236}">
                <a16:creationId xmlns:a16="http://schemas.microsoft.com/office/drawing/2014/main" id="{B37BCD61-362D-401D-A1B5-F7EF7A194B18}"/>
              </a:ext>
            </a:extLst>
          </p:cNvPr>
          <p:cNvSpPr>
            <a:spLocks noGrp="1"/>
          </p:cNvSpPr>
          <p:nvPr>
            <p:ph type="body" sz="quarter" idx="17"/>
          </p:nvPr>
        </p:nvSpPr>
        <p:spPr/>
        <p:txBody>
          <a:bodyPr>
            <a:noAutofit/>
          </a:bodyPr>
          <a:lstStyle/>
          <a:p>
            <a:r>
              <a:rPr lang="en-US" dirty="0"/>
              <a:t>Identify whether each of the following would be reported as an operating, investing, or financing activity in the statement of cash flows:</a:t>
            </a:r>
          </a:p>
          <a:p>
            <a:pPr marL="914400" lvl="1" indent="-457200">
              <a:buFont typeface="+mj-lt"/>
              <a:buAutoNum type="alphaLcParenR"/>
            </a:pPr>
            <a:r>
              <a:rPr lang="en-US" dirty="0"/>
              <a:t>Purchase of patent</a:t>
            </a:r>
          </a:p>
          <a:p>
            <a:pPr marL="914400" lvl="1" indent="-457200">
              <a:buFont typeface="+mj-lt"/>
              <a:buAutoNum type="alphaLcParenR"/>
            </a:pPr>
            <a:r>
              <a:rPr lang="en-US" dirty="0"/>
              <a:t>Payment of cash dividend</a:t>
            </a:r>
          </a:p>
          <a:p>
            <a:pPr marL="914400" lvl="1" indent="-457200">
              <a:buFont typeface="+mj-lt"/>
              <a:buAutoNum type="alphaLcParenR"/>
            </a:pPr>
            <a:r>
              <a:rPr lang="en-US" dirty="0"/>
              <a:t>Disposal of equipment</a:t>
            </a:r>
          </a:p>
          <a:p>
            <a:pPr marL="914400" lvl="1" indent="-457200">
              <a:buFont typeface="+mj-lt"/>
              <a:buAutoNum type="alphaLcParenR"/>
            </a:pPr>
            <a:r>
              <a:rPr lang="en-US" dirty="0"/>
              <a:t>Cash sales</a:t>
            </a:r>
          </a:p>
          <a:p>
            <a:pPr marL="914400" lvl="1" indent="-457200">
              <a:buFont typeface="+mj-lt"/>
              <a:buAutoNum type="alphaLcParenR"/>
            </a:pPr>
            <a:r>
              <a:rPr lang="en-US" dirty="0"/>
              <a:t>Purchase of treasury stock</a:t>
            </a:r>
          </a:p>
          <a:p>
            <a:pPr marL="914400" lvl="1" indent="-457200">
              <a:buFont typeface="+mj-lt"/>
              <a:buAutoNum type="alphaLcParenR"/>
            </a:pPr>
            <a:r>
              <a:rPr lang="en-US" dirty="0"/>
              <a:t>Payment of wages expense</a:t>
            </a:r>
          </a:p>
        </p:txBody>
      </p:sp>
      <p:pic>
        <p:nvPicPr>
          <p:cNvPr id="5" name="Picture Placeholder 4" descr="Example Exercise Solution – Classifying Cash Flows&#10;&#10;The solution to Exercise a. is given as follows: Investing&#10;The solution to Exercise b. is given as follows: Financing&#10;The solution to Exercise c. is given as follows: Investing&#10;The solution to Exercise d. is given as follows: Operating&#10;The solution to Exercise e. is given as follows: Financing&#10;The solution to Exercise f. is given as follows: Operating">
            <a:extLst>
              <a:ext uri="{FF2B5EF4-FFF2-40B4-BE49-F238E27FC236}">
                <a16:creationId xmlns:a16="http://schemas.microsoft.com/office/drawing/2014/main" id="{CDD89075-EAE4-4E3F-8E5B-5D60F083A6B9}"/>
              </a:ext>
            </a:extLst>
          </p:cNvPr>
          <p:cNvPicPr>
            <a:picLocks noGrp="1" noChangeAspect="1"/>
          </p:cNvPicPr>
          <p:nvPr>
            <p:ph type="pic" sz="quarter" idx="18"/>
          </p:nvPr>
        </p:nvPicPr>
        <p:blipFill rotWithShape="1">
          <a:blip r:embed="rId2"/>
          <a:srcRect t="4456" b="4456"/>
          <a:stretch/>
        </p:blipFill>
        <p:spPr>
          <a:xfrm>
            <a:off x="2082355" y="4519693"/>
            <a:ext cx="8027291" cy="1515526"/>
          </a:xfrm>
        </p:spPr>
      </p:pic>
    </p:spTree>
    <p:extLst>
      <p:ext uri="{BB962C8B-B14F-4D97-AF65-F5344CB8AC3E}">
        <p14:creationId xmlns:p14="http://schemas.microsoft.com/office/powerpoint/2010/main" val="3301190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9890B-E608-49B1-945A-CD5311FFA7E5}"/>
              </a:ext>
            </a:extLst>
          </p:cNvPr>
          <p:cNvSpPr>
            <a:spLocks noGrp="1"/>
          </p:cNvSpPr>
          <p:nvPr>
            <p:ph type="title"/>
          </p:nvPr>
        </p:nvSpPr>
        <p:spPr/>
        <p:txBody>
          <a:bodyPr/>
          <a:lstStyle/>
          <a:p>
            <a:r>
              <a:rPr lang="en-US" sz="2800" dirty="0"/>
              <a:t>Cash Flows from (used for) Operating Activities Section </a:t>
            </a:r>
            <a:r>
              <a:rPr lang="en-US" sz="2000" dirty="0"/>
              <a:t>(1 of 2)</a:t>
            </a:r>
          </a:p>
        </p:txBody>
      </p:sp>
      <p:sp>
        <p:nvSpPr>
          <p:cNvPr id="4" name="Content Placeholder 3">
            <a:extLst>
              <a:ext uri="{FF2B5EF4-FFF2-40B4-BE49-F238E27FC236}">
                <a16:creationId xmlns:a16="http://schemas.microsoft.com/office/drawing/2014/main" id="{D01C7A9C-F435-4B7A-8A51-92BF17762870}"/>
              </a:ext>
            </a:extLst>
          </p:cNvPr>
          <p:cNvSpPr>
            <a:spLocks noGrp="1"/>
          </p:cNvSpPr>
          <p:nvPr>
            <p:ph type="body" sz="quarter" idx="17"/>
          </p:nvPr>
        </p:nvSpPr>
        <p:spPr>
          <a:xfrm>
            <a:off x="743576" y="1638300"/>
            <a:ext cx="10711543" cy="1314817"/>
          </a:xfrm>
        </p:spPr>
        <p:txBody>
          <a:bodyPr>
            <a:normAutofit/>
          </a:bodyPr>
          <a:lstStyle/>
          <a:p>
            <a:pPr marL="342900" indent="-342900">
              <a:buClr>
                <a:srgbClr val="004A78"/>
              </a:buClr>
              <a:buFont typeface="Arial" charset="0"/>
              <a:buChar char="•"/>
            </a:pPr>
            <a:r>
              <a:rPr lang="en-US" sz="2400" dirty="0">
                <a:solidFill>
                  <a:srgbClr val="004A78"/>
                </a:solidFill>
              </a:rPr>
              <a:t>The indirect method of reporting cash flows from operating activities uses the logic that a change in any balance sheet account (including cash) can be analyzed in terms of changes in other balance sheet accounts:</a:t>
            </a:r>
          </a:p>
          <a:p>
            <a:endParaRPr lang="en-US" dirty="0"/>
          </a:p>
        </p:txBody>
      </p:sp>
      <p:pic>
        <p:nvPicPr>
          <p:cNvPr id="5" name="Picture Placeholder 4" descr="Cash Flows from (used for) Operating Activities – Accounting Equation&#10;&#10;How the accounting equation can be solved for cash is shown.&#10;&#10;On the first line, the accounting equation is given: Assets = Liabilities + Stockholders’ Equity.&#10;&#10;On the second line, the following equation is given: Cash + Noncash Assets = Liabilities + Stockholders’ Equity.&#10;&#10;On the third line, the following equation is given: Cash = Liabilities + Stockholders’ Equity – Noncash Assets.">
            <a:extLst>
              <a:ext uri="{FF2B5EF4-FFF2-40B4-BE49-F238E27FC236}">
                <a16:creationId xmlns:a16="http://schemas.microsoft.com/office/drawing/2014/main" id="{1D5AA453-0A64-45FA-B35E-ECB46A5FB499}"/>
              </a:ext>
            </a:extLst>
          </p:cNvPr>
          <p:cNvPicPr>
            <a:picLocks noGrp="1" noChangeAspect="1"/>
          </p:cNvPicPr>
          <p:nvPr>
            <p:ph type="pic" sz="quarter" idx="18"/>
          </p:nvPr>
        </p:nvPicPr>
        <p:blipFill rotWithShape="1">
          <a:blip r:embed="rId2"/>
          <a:srcRect l="-1" t="195" r="-945" b="-2776"/>
          <a:stretch/>
        </p:blipFill>
        <p:spPr>
          <a:xfrm>
            <a:off x="1478668" y="2791174"/>
            <a:ext cx="9596672" cy="1398513"/>
          </a:xfrm>
          <a:prstGeom prst="rect">
            <a:avLst/>
          </a:prstGeom>
        </p:spPr>
      </p:pic>
      <p:sp>
        <p:nvSpPr>
          <p:cNvPr id="6" name="Content Placeholder 5">
            <a:extLst>
              <a:ext uri="{FF2B5EF4-FFF2-40B4-BE49-F238E27FC236}">
                <a16:creationId xmlns:a16="http://schemas.microsoft.com/office/drawing/2014/main" id="{CA6B98CC-9B8A-4788-8774-0A8ABEB0DAC6}"/>
              </a:ext>
            </a:extLst>
          </p:cNvPr>
          <p:cNvSpPr>
            <a:spLocks noGrp="1"/>
          </p:cNvSpPr>
          <p:nvPr>
            <p:ph type="body" sz="quarter" idx="19"/>
          </p:nvPr>
        </p:nvSpPr>
        <p:spPr>
          <a:xfrm>
            <a:off x="743571" y="4402977"/>
            <a:ext cx="10711543" cy="577243"/>
          </a:xfrm>
        </p:spPr>
        <p:txBody>
          <a:bodyPr>
            <a:noAutofit/>
          </a:bodyPr>
          <a:lstStyle/>
          <a:p>
            <a:pPr lvl="1"/>
            <a:r>
              <a:rPr lang="en-US" dirty="0"/>
              <a:t>Thus, any change in the cash account can be determined by analyzing changes in the liability, stockholders’ equity, and noncash asset accounts as follows:</a:t>
            </a:r>
          </a:p>
        </p:txBody>
      </p:sp>
      <p:pic>
        <p:nvPicPr>
          <p:cNvPr id="8" name="Picture Placeholder 7" descr="Cash Flows from (used for) Operating Activities – Change in Cash Formula&#10;&#10;The following equation is given: Change in Cash = Change in Liabilities + Change in Stockholders’ Equity – Change in Noncash Assets. The word Change is italicized in each instance in the equation.">
            <a:extLst>
              <a:ext uri="{FF2B5EF4-FFF2-40B4-BE49-F238E27FC236}">
                <a16:creationId xmlns:a16="http://schemas.microsoft.com/office/drawing/2014/main" id="{DBD22635-8382-411C-963F-19474BC13E90}"/>
              </a:ext>
            </a:extLst>
          </p:cNvPr>
          <p:cNvPicPr>
            <a:picLocks noGrp="1" noChangeAspect="1"/>
          </p:cNvPicPr>
          <p:nvPr>
            <p:ph type="pic" sz="quarter" idx="20"/>
          </p:nvPr>
        </p:nvPicPr>
        <p:blipFill rotWithShape="1">
          <a:blip r:embed="rId3"/>
          <a:srcRect l="217" t="-31376" r="-156" b="-5870"/>
          <a:stretch/>
        </p:blipFill>
        <p:spPr>
          <a:xfrm>
            <a:off x="1476499" y="5174768"/>
            <a:ext cx="9601010" cy="598802"/>
          </a:xfrm>
          <a:prstGeom prst="rect">
            <a:avLst/>
          </a:prstGeom>
        </p:spPr>
      </p:pic>
    </p:spTree>
    <p:extLst>
      <p:ext uri="{BB962C8B-B14F-4D97-AF65-F5344CB8AC3E}">
        <p14:creationId xmlns:p14="http://schemas.microsoft.com/office/powerpoint/2010/main" val="3353179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52EE-E46D-400A-9637-567D7B69677E}"/>
              </a:ext>
            </a:extLst>
          </p:cNvPr>
          <p:cNvSpPr>
            <a:spLocks noGrp="1"/>
          </p:cNvSpPr>
          <p:nvPr>
            <p:ph type="title"/>
          </p:nvPr>
        </p:nvSpPr>
        <p:spPr/>
        <p:txBody>
          <a:bodyPr/>
          <a:lstStyle/>
          <a:p>
            <a:r>
              <a:rPr lang="en-US" sz="2800" dirty="0"/>
              <a:t>Cash Flows from (used for) Operating Activities Section</a:t>
            </a:r>
            <a:r>
              <a:rPr lang="en-US" sz="3000" dirty="0"/>
              <a:t> </a:t>
            </a:r>
            <a:r>
              <a:rPr lang="en-US" sz="2000" dirty="0"/>
              <a:t>(2 of 2)</a:t>
            </a:r>
          </a:p>
        </p:txBody>
      </p:sp>
      <p:sp>
        <p:nvSpPr>
          <p:cNvPr id="3" name="Text Placeholder 2">
            <a:extLst>
              <a:ext uri="{FF2B5EF4-FFF2-40B4-BE49-F238E27FC236}">
                <a16:creationId xmlns:a16="http://schemas.microsoft.com/office/drawing/2014/main" id="{3319F693-B956-479D-A67F-69059858DD60}"/>
              </a:ext>
            </a:extLst>
          </p:cNvPr>
          <p:cNvSpPr>
            <a:spLocks noGrp="1"/>
          </p:cNvSpPr>
          <p:nvPr>
            <p:ph type="body" sz="quarter" idx="17"/>
          </p:nvPr>
        </p:nvSpPr>
        <p:spPr/>
        <p:txBody>
          <a:bodyPr/>
          <a:lstStyle/>
          <a:p>
            <a:r>
              <a:rPr lang="en-US" dirty="0"/>
              <a:t>Under the indirect method, there is no order in which the balance sheet accounts must be analyzed. </a:t>
            </a:r>
          </a:p>
          <a:p>
            <a:pPr lvl="1"/>
            <a:r>
              <a:rPr lang="en-US" dirty="0"/>
              <a:t>However, net income (or net loss) is the first amount reported on the statement of cash flows.</a:t>
            </a:r>
          </a:p>
          <a:p>
            <a:pPr lvl="1"/>
            <a:r>
              <a:rPr lang="en-US" dirty="0"/>
              <a:t>Because net income (or net loss) is a component of any change in Retained Earnings, the first account normally analyzed is Retained Earnings.</a:t>
            </a:r>
          </a:p>
          <a:p>
            <a:endParaRPr lang="en-US" dirty="0"/>
          </a:p>
        </p:txBody>
      </p:sp>
    </p:spTree>
    <p:extLst>
      <p:ext uri="{BB962C8B-B14F-4D97-AF65-F5344CB8AC3E}">
        <p14:creationId xmlns:p14="http://schemas.microsoft.com/office/powerpoint/2010/main" val="2383247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2E9FA-8373-4EC2-9B5F-96C571F57A3C}"/>
              </a:ext>
            </a:extLst>
          </p:cNvPr>
          <p:cNvSpPr>
            <a:spLocks noGrp="1"/>
          </p:cNvSpPr>
          <p:nvPr>
            <p:ph type="title"/>
          </p:nvPr>
        </p:nvSpPr>
        <p:spPr/>
        <p:txBody>
          <a:bodyPr/>
          <a:lstStyle/>
          <a:p>
            <a:r>
              <a:rPr lang="en-US" sz="3000" dirty="0"/>
              <a:t>Income Statement and Comparative Balance Sheet </a:t>
            </a:r>
            <a:r>
              <a:rPr lang="en-US" sz="2000" dirty="0"/>
              <a:t>(1 of 2)</a:t>
            </a:r>
          </a:p>
        </p:txBody>
      </p:sp>
      <p:pic>
        <p:nvPicPr>
          <p:cNvPr id="4" name="Picture Placeholder 3" descr="Income Statement and Comparative Balance Sheet &#10;&#10;An income statement for Rundell Inc., for the year ended December 31, 2 0 Y 8, is shown.&#10;&#10;Sales are $1,180,000, which is shown in the second amount column; Cost of merchandise sold is 790,000, which is shown in the second amount column. A single rule appears below 790,000. Gross profit is $390,000, which is shown in the second amount column. Under Operating expenses:, the following two items are listed: Depreciation expense is $7,000, which is shown in the first amount column; Other operating expenses are 196,000, which is shown in the first amount column. A single rule appears below 196,000. Total operating expenses are 203,000, which is shown in the second amount column. A single rule appears below 203,000. Income from operations is $187,000, which is shown in the second amount column. Under Other revenue and expense:, Gain on sale of land is $12,000, which is shown in the first amount column. Interest expense is 8,000, which is set in parentheses. A single rule appears below 8,000, which is set in parentheses. To the right of 8,000, which is set in parentheses, a difference of 4,000 is shown in the second amount column. A single rule appears below 4,000. Income before income tax is $191,000, which is shown in the second amount column. Income tax expense is 83,000, which is shown in the second amount column. A single rule appears below 83,000. Net income is $108,000, which is shown in the second amount column. A double rule appears below $108,000.&#10;&#10;">
            <a:extLst>
              <a:ext uri="{FF2B5EF4-FFF2-40B4-BE49-F238E27FC236}">
                <a16:creationId xmlns:a16="http://schemas.microsoft.com/office/drawing/2014/main" id="{35768C3D-3A61-4130-85EF-05721F94FC13}"/>
              </a:ext>
            </a:extLst>
          </p:cNvPr>
          <p:cNvPicPr>
            <a:picLocks noGrp="1" noChangeAspect="1"/>
          </p:cNvPicPr>
          <p:nvPr>
            <p:ph type="pic" sz="quarter" idx="11"/>
          </p:nvPr>
        </p:nvPicPr>
        <p:blipFill rotWithShape="1">
          <a:blip r:embed="rId2"/>
          <a:srcRect l="-1408" t="128" r="-1" b="711"/>
          <a:stretch/>
        </p:blipFill>
        <p:spPr>
          <a:xfrm>
            <a:off x="2233740" y="1349269"/>
            <a:ext cx="7724520" cy="4375362"/>
          </a:xfrm>
          <a:prstGeom prst="rect">
            <a:avLst/>
          </a:prstGeom>
        </p:spPr>
      </p:pic>
    </p:spTree>
    <p:extLst>
      <p:ext uri="{BB962C8B-B14F-4D97-AF65-F5344CB8AC3E}">
        <p14:creationId xmlns:p14="http://schemas.microsoft.com/office/powerpoint/2010/main" val="2707110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E2FF2-F715-4A2F-A68C-C742742F3573}"/>
              </a:ext>
            </a:extLst>
          </p:cNvPr>
          <p:cNvSpPr>
            <a:spLocks noGrp="1"/>
          </p:cNvSpPr>
          <p:nvPr>
            <p:ph type="title"/>
          </p:nvPr>
        </p:nvSpPr>
        <p:spPr/>
        <p:txBody>
          <a:bodyPr/>
          <a:lstStyle/>
          <a:p>
            <a:r>
              <a:rPr lang="en-US" sz="3000" dirty="0"/>
              <a:t>Income Statement and Comparative Balance Sheet </a:t>
            </a:r>
            <a:r>
              <a:rPr lang="en-US" sz="2000" dirty="0"/>
              <a:t>(2 of 2)</a:t>
            </a:r>
          </a:p>
        </p:txBody>
      </p:sp>
      <p:pic>
        <p:nvPicPr>
          <p:cNvPr id="4" name="Picture Placeholder 3" descr="Income Statement and Comparative Balance Sheet &#10;&#10;A comparative balance sheet for Rundell Inc., for December 31, 2 0 Y 8 and 2 0 Y 7, is shown. The following three column headings are shown: 2 0 Y 8, 2 0 Y 7, and Increase (Decrease).&#10;&#10;The Assets section is presented first. For Cash, the following amounts are listed: 2 0 Y 8, $97,500; 2 0 Y 7, $26,000; Increase, $71,500. For Accounts receivable (net), the following amounts are listed: 2 0 Y 8, 74,000; 2 0 Y 7, 65,000; Increase, 9,000. For Inventories, the following amounts are listed: 2 0 Y 8, 172,000; 2 0 Y 7, 180,000; Decrease, 8,000, which is set in parentheses. For Land, the following amounts are listed: 2 0 Y 8, 80,000; 2 0 Y 7, 125,000; Decrease, 45,000, which is set in parentheses. For Building, the following amounts are listed: 2 0 Y 8, 260,000; 2 0 Y 7, 200,000; Increase, 60,000. For Accumulated depreciation—building, the following amounts are listed: 2 0 Y 8, 65,300, which is set in parentheses; 2 0 Y 7, 58,300, which is set in parentheses; Decrease, 7,000, which is set in parentheses. A single rule appears below each of these amounts, and there is an asterisk to the right of 7,000, which is set in parentheses. A footnote at the bottom of the balance sheet states the following: There is a $7,000 increase to Accumulated Depreciation—Building, which is a contra asset account. As a result, the $7,000 increase in this account must be subtracted in summing to the increase in Total assets of $80,500. For Total assets, the following amounts are listed: 2 0 Y 8, $618,200; 2 0 Y 7, $537,700; Increase, $80,500. A double rule appears below each of these amounts.&#10;&#10;The Liabilities section is presented next. For Accounts payable (merchandise creditors), the following amounts are listed: 2 0 Y 8, $43,500; 2 0 Y 7, $46,700; Decrease, $3,200, which is set in parentheses. For Accrued expenses payable (operating expenses), the following amounts are listed: 2 0 Y 8, 26,500; 2 0 Y 7, 24,300; Increase, 2,200. For Income taxes payable, the following amounts are listed: 2 0 Y 8, 7,900; 2 0 Y 7, 8,400; Decrease, 500, which is set in parentheses. For Dividends payable, the following amounts are listed: 2 0 Y 8, 14,000; 2 0 Y 7, 10,000; Increase, 4,000. For Bonds payable, the following amounts are listed: 2 0 Y 8, 100,000; 2 0 Y 7, 150,000; Decrease, 50,000, which is set in parentheses. A single rule appears below each of these amounts. For Total liabilities, the following amounts are listed: 2 0 Y 8, $191,900; 2 0 Y 7, $239,400; Decrease, $47,500, which is set in parentheses. A single rule appears below each of these amounts.&#10;&#10;The Stockholders’ Equity section is presented next. For Common stock ($2 par), the following amounts are listed: 2 0 Y 8, $24,000; 2 0 Y 7, $16,000; Increase, $8,000. For Paid-in capital in excess of par, the following amounts are listed: 2 0 Y 8, 120,000; 2 0 Y 7, 80,000; Increase, 40,000. For Retained earnings, the following amounts are listed: 2 0 Y 8, 282,300; 2 0 Y 7, 202,300; Increase, 80,000. A single rule appears below each of these amounts. For Total stockholders’ equity, the following amounts are listed: 2 0 Y 8, $426,300; 2 0 Y 7, $298,300; Increase, $128,000. A single rule appears below each of these amounts. For Total liabilities and stockholders’ equity, the following amounts are listed: 2 0 Y 8, $618,200; 2 0 Y 7, $537,700; Increase, $80,500. A double rule appears below each of these amounts.&#10;">
            <a:extLst>
              <a:ext uri="{FF2B5EF4-FFF2-40B4-BE49-F238E27FC236}">
                <a16:creationId xmlns:a16="http://schemas.microsoft.com/office/drawing/2014/main" id="{0B0EAA93-5432-4928-8386-6C9FCF063D49}"/>
              </a:ext>
            </a:extLst>
          </p:cNvPr>
          <p:cNvPicPr>
            <a:picLocks noGrp="1" noChangeAspect="1"/>
          </p:cNvPicPr>
          <p:nvPr>
            <p:ph type="pic" sz="quarter" idx="11"/>
          </p:nvPr>
        </p:nvPicPr>
        <p:blipFill rotWithShape="1">
          <a:blip r:embed="rId2"/>
          <a:srcRect l="-1164" t="-1023" r="-245" b="1365"/>
          <a:stretch/>
        </p:blipFill>
        <p:spPr>
          <a:xfrm>
            <a:off x="3172903" y="753311"/>
            <a:ext cx="5846195" cy="5528462"/>
          </a:xfrm>
          <a:prstGeom prst="rect">
            <a:avLst/>
          </a:prstGeom>
        </p:spPr>
      </p:pic>
    </p:spTree>
    <p:extLst>
      <p:ext uri="{BB962C8B-B14F-4D97-AF65-F5344CB8AC3E}">
        <p14:creationId xmlns:p14="http://schemas.microsoft.com/office/powerpoint/2010/main" val="2529014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A9BA2-A6C6-4F13-AC05-D3FC965CDCA6}"/>
              </a:ext>
            </a:extLst>
          </p:cNvPr>
          <p:cNvSpPr>
            <a:spLocks noGrp="1"/>
          </p:cNvSpPr>
          <p:nvPr>
            <p:ph type="title"/>
          </p:nvPr>
        </p:nvSpPr>
        <p:spPr/>
        <p:txBody>
          <a:bodyPr/>
          <a:lstStyle/>
          <a:p>
            <a:r>
              <a:rPr lang="en-US" dirty="0"/>
              <a:t>Net Income</a:t>
            </a:r>
            <a:r>
              <a:rPr lang="en-US" sz="3600" dirty="0"/>
              <a:t> </a:t>
            </a:r>
            <a:r>
              <a:rPr lang="en-US" sz="2000" dirty="0"/>
              <a:t>(1 of 2)</a:t>
            </a:r>
          </a:p>
        </p:txBody>
      </p:sp>
      <p:sp>
        <p:nvSpPr>
          <p:cNvPr id="4" name="Content Placeholder 3">
            <a:extLst>
              <a:ext uri="{FF2B5EF4-FFF2-40B4-BE49-F238E27FC236}">
                <a16:creationId xmlns:a16="http://schemas.microsoft.com/office/drawing/2014/main" id="{C08265D6-9A81-47FF-B8F7-3AEC90CF8C53}"/>
              </a:ext>
            </a:extLst>
          </p:cNvPr>
          <p:cNvSpPr>
            <a:spLocks noGrp="1"/>
          </p:cNvSpPr>
          <p:nvPr>
            <p:ph type="body" sz="quarter" idx="17"/>
          </p:nvPr>
        </p:nvSpPr>
        <p:spPr/>
        <p:txBody>
          <a:bodyPr/>
          <a:lstStyle/>
          <a:p>
            <a:pPr marL="342900" indent="-342900">
              <a:buClr>
                <a:srgbClr val="004A78"/>
              </a:buClr>
              <a:buFont typeface="Arial" charset="0"/>
              <a:buChar char="•"/>
            </a:pPr>
            <a:r>
              <a:rPr lang="en-US" sz="2400" dirty="0">
                <a:solidFill>
                  <a:srgbClr val="004A78"/>
                </a:solidFill>
              </a:rPr>
              <a:t>Rundell Inc.’s net income for 20Y8 is $108,000, as shown on the income statement. Since net income is closed to Retained Earnings, net income also helps explain the change in retained earnings during the year. The retained earnings account for Rundell is as follows:</a:t>
            </a:r>
          </a:p>
          <a:p>
            <a:endParaRPr lang="en-US" dirty="0"/>
          </a:p>
        </p:txBody>
      </p:sp>
      <p:pic>
        <p:nvPicPr>
          <p:cNvPr id="5" name="Picture Placeholder 4" descr="Net Income&#10;&#10;The retained earnings account from Rundell Inc.’s ledger is shown. The 2 0 Y 8 transactions listed are as follows: January 1, Item Balance, Credit Balance 202,300; June 30, Item Dividends declared, Debit 14,000, Credit Balance, 188,300; December 31, Item Net income, Credit 108,000, Credit Balance 296,300; December 31, Item Dividends declared, Debit 14,000, Credit Balance 282,300.">
            <a:extLst>
              <a:ext uri="{FF2B5EF4-FFF2-40B4-BE49-F238E27FC236}">
                <a16:creationId xmlns:a16="http://schemas.microsoft.com/office/drawing/2014/main" id="{ECF92D26-00FA-46E9-A5C0-30DD6E85AADE}"/>
              </a:ext>
            </a:extLst>
          </p:cNvPr>
          <p:cNvPicPr>
            <a:picLocks noGrp="1" noChangeAspect="1"/>
          </p:cNvPicPr>
          <p:nvPr>
            <p:ph type="pic" sz="quarter" idx="18"/>
          </p:nvPr>
        </p:nvPicPr>
        <p:blipFill rotWithShape="1">
          <a:blip r:embed="rId2"/>
          <a:srcRect l="-925" t="1369" r="66" b="-261"/>
          <a:stretch/>
        </p:blipFill>
        <p:spPr>
          <a:xfrm>
            <a:off x="1798833" y="3113275"/>
            <a:ext cx="8594334" cy="3078440"/>
          </a:xfrm>
          <a:prstGeom prst="rect">
            <a:avLst/>
          </a:prstGeom>
        </p:spPr>
      </p:pic>
    </p:spTree>
    <p:extLst>
      <p:ext uri="{BB962C8B-B14F-4D97-AF65-F5344CB8AC3E}">
        <p14:creationId xmlns:p14="http://schemas.microsoft.com/office/powerpoint/2010/main" val="3922460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AAFDA-E26E-4EED-88E9-01117A6B1954}"/>
              </a:ext>
            </a:extLst>
          </p:cNvPr>
          <p:cNvSpPr>
            <a:spLocks noGrp="1"/>
          </p:cNvSpPr>
          <p:nvPr>
            <p:ph type="title"/>
          </p:nvPr>
        </p:nvSpPr>
        <p:spPr/>
        <p:txBody>
          <a:bodyPr/>
          <a:lstStyle/>
          <a:p>
            <a:r>
              <a:rPr lang="en-US" dirty="0"/>
              <a:t>Net Income</a:t>
            </a:r>
            <a:r>
              <a:rPr lang="en-US" sz="3600" dirty="0"/>
              <a:t> </a:t>
            </a:r>
            <a:r>
              <a:rPr lang="en-US" sz="2000" dirty="0"/>
              <a:t>(2 of 2)</a:t>
            </a:r>
            <a:endParaRPr lang="en-US" dirty="0"/>
          </a:p>
        </p:txBody>
      </p:sp>
      <p:sp>
        <p:nvSpPr>
          <p:cNvPr id="3" name="Text Placeholder 2">
            <a:extLst>
              <a:ext uri="{FF2B5EF4-FFF2-40B4-BE49-F238E27FC236}">
                <a16:creationId xmlns:a16="http://schemas.microsoft.com/office/drawing/2014/main" id="{B031BCE6-771C-4AB6-8093-37B4C27AA358}"/>
              </a:ext>
            </a:extLst>
          </p:cNvPr>
          <p:cNvSpPr>
            <a:spLocks noGrp="1"/>
          </p:cNvSpPr>
          <p:nvPr>
            <p:ph type="body" sz="quarter" idx="17"/>
          </p:nvPr>
        </p:nvSpPr>
        <p:spPr>
          <a:xfrm>
            <a:off x="743576" y="1638300"/>
            <a:ext cx="10711543" cy="2469466"/>
          </a:xfrm>
        </p:spPr>
        <p:txBody>
          <a:bodyPr/>
          <a:lstStyle/>
          <a:p>
            <a:r>
              <a:rPr lang="en-US" dirty="0"/>
              <a:t>The retained earnings account indicates that the $80,000 ($108,000 – $28,000) change resulted from net income of $108,000 and cash dividends of $28,000. </a:t>
            </a:r>
          </a:p>
          <a:p>
            <a:pPr lvl="1"/>
            <a:r>
              <a:rPr lang="en-US" dirty="0"/>
              <a:t>The net income of $108,000 is the first amount reported in the Cash flows from operating activities section. </a:t>
            </a:r>
          </a:p>
          <a:p>
            <a:pPr lvl="1"/>
            <a:r>
              <a:rPr lang="en-US" dirty="0"/>
              <a:t>The impact of the dividends of $28,000 on cash flows will be included as part of financing activities.</a:t>
            </a:r>
          </a:p>
          <a:p>
            <a:endParaRPr lang="en-US" dirty="0"/>
          </a:p>
        </p:txBody>
      </p:sp>
    </p:spTree>
    <p:extLst>
      <p:ext uri="{BB962C8B-B14F-4D97-AF65-F5344CB8AC3E}">
        <p14:creationId xmlns:p14="http://schemas.microsoft.com/office/powerpoint/2010/main" val="3751982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F5680-B756-406D-8AFD-C2BDC810A9D3}"/>
              </a:ext>
            </a:extLst>
          </p:cNvPr>
          <p:cNvSpPr>
            <a:spLocks noGrp="1"/>
          </p:cNvSpPr>
          <p:nvPr>
            <p:ph type="title"/>
          </p:nvPr>
        </p:nvSpPr>
        <p:spPr/>
        <p:txBody>
          <a:bodyPr/>
          <a:lstStyle/>
          <a:p>
            <a:r>
              <a:rPr lang="en-US" dirty="0"/>
              <a:t>Adjustments to Net Income </a:t>
            </a:r>
            <a:r>
              <a:rPr lang="en-US" sz="2000" dirty="0"/>
              <a:t>(1 of 9)</a:t>
            </a:r>
          </a:p>
        </p:txBody>
      </p:sp>
      <p:sp>
        <p:nvSpPr>
          <p:cNvPr id="3" name="Text Placeholder 2">
            <a:extLst>
              <a:ext uri="{FF2B5EF4-FFF2-40B4-BE49-F238E27FC236}">
                <a16:creationId xmlns:a16="http://schemas.microsoft.com/office/drawing/2014/main" id="{80D06982-7B0E-4FA3-A456-50423627D9FD}"/>
              </a:ext>
            </a:extLst>
          </p:cNvPr>
          <p:cNvSpPr>
            <a:spLocks noGrp="1"/>
          </p:cNvSpPr>
          <p:nvPr>
            <p:ph type="body" sz="quarter" idx="17"/>
          </p:nvPr>
        </p:nvSpPr>
        <p:spPr>
          <a:xfrm>
            <a:off x="743576" y="1638300"/>
            <a:ext cx="10711543" cy="2286586"/>
          </a:xfrm>
        </p:spPr>
        <p:txBody>
          <a:bodyPr/>
          <a:lstStyle/>
          <a:p>
            <a:r>
              <a:rPr lang="en-US" dirty="0"/>
              <a:t>The net income of $108,000 reported by Rundell Inc. does not equal the cash flows from operating activities for the period.</a:t>
            </a:r>
          </a:p>
          <a:p>
            <a:pPr lvl="1"/>
            <a:r>
              <a:rPr lang="en-US" dirty="0"/>
              <a:t>This is because net income is determined using the accrual method of accounting.</a:t>
            </a:r>
          </a:p>
          <a:p>
            <a:pPr lvl="2"/>
            <a:r>
              <a:rPr lang="en-US" dirty="0"/>
              <a:t>Under the accrual method of accounting, revenues and expenses are recorded at different times from when cash is received or paid. </a:t>
            </a:r>
          </a:p>
          <a:p>
            <a:pPr lvl="2"/>
            <a:r>
              <a:rPr lang="en-US" dirty="0"/>
              <a:t>Thus, under the indirect method, adjustments to net income must be made to determine cash flows from operating activities.</a:t>
            </a:r>
          </a:p>
          <a:p>
            <a:endParaRPr lang="en-US" dirty="0"/>
          </a:p>
        </p:txBody>
      </p:sp>
    </p:spTree>
    <p:extLst>
      <p:ext uri="{BB962C8B-B14F-4D97-AF65-F5344CB8AC3E}">
        <p14:creationId xmlns:p14="http://schemas.microsoft.com/office/powerpoint/2010/main" val="1266879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Learning Objectives </a:t>
            </a:r>
            <a:r>
              <a:rPr lang="en-US" altLang="en-US" sz="2000" dirty="0"/>
              <a:t>(2 of 2)</a:t>
            </a:r>
            <a:endParaRPr lang="en-US" sz="2000" dirty="0"/>
          </a:p>
        </p:txBody>
      </p:sp>
      <p:sp>
        <p:nvSpPr>
          <p:cNvPr id="2" name="Text Placeholder 1"/>
          <p:cNvSpPr>
            <a:spLocks noGrp="1"/>
          </p:cNvSpPr>
          <p:nvPr>
            <p:ph type="body" sz="quarter" idx="17"/>
          </p:nvPr>
        </p:nvSpPr>
        <p:spPr/>
        <p:txBody>
          <a:bodyPr/>
          <a:lstStyle/>
          <a:p>
            <a:r>
              <a:rPr lang="en-US" dirty="0"/>
              <a:t>LO5: Prepare a statement of cash flows.</a:t>
            </a:r>
          </a:p>
          <a:p>
            <a:r>
              <a:rPr lang="en-US" dirty="0"/>
              <a:t>LO6: Describe and illustrate the use of free cash flow in evaluating a company’s cash flow</a:t>
            </a:r>
            <a:r>
              <a:rPr lang="en-US" b="1" dirty="0"/>
              <a:t>.</a:t>
            </a:r>
            <a:endParaRPr lang="en-US" dirty="0"/>
          </a:p>
          <a:p>
            <a:r>
              <a:rPr lang="en-US" dirty="0"/>
              <a:t>App.1: Use a spreadsheet to prepare a statement of cash flows using the indirect method.</a:t>
            </a:r>
          </a:p>
          <a:p>
            <a:r>
              <a:rPr lang="en-US" dirty="0"/>
              <a:t>App.2: Prepare a statement of cash flows using the direct method.</a:t>
            </a:r>
          </a:p>
          <a:p>
            <a:endParaRPr lang="en-US" dirty="0"/>
          </a:p>
        </p:txBody>
      </p:sp>
    </p:spTree>
    <p:extLst>
      <p:ext uri="{BB962C8B-B14F-4D97-AF65-F5344CB8AC3E}">
        <p14:creationId xmlns:p14="http://schemas.microsoft.com/office/powerpoint/2010/main" val="4280256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djustments to Net Income (Loss) &#10;Using the Indirect Method&#10;&#10;A table shows typical adjustments to net income (loss) using the indirect method.&#10;&#10;There are two parts. The first part lists the adjustments to net income (loss) in a two-column financial statement format. The following are listed: Net income (loss), $XXX. Under Adjustments to reconcile net income (loss) to net cash flows from (used for) operating activities:, the following adjustments are listed: Depreciation of fixed assets, XXX; Amortization of intangible assets, XXX; Losses on disposal of assets, XXX; Gains on disposal of assets, XXX, which is set in parentheses. The Gains on disposal of assets line is highlighted and XXX, which is set in parentheses, is highlighted. A left curly brace groups the Depreciation of fixed assets and Amortization of intangible assets lines. To the left of the curly brace is a small arrow pointing to the right. To the left of the arrow, the words Step 1 are shown. Another left curly brace groups the Losses on disposal of assets and Gains on disposal of assets lines. To the left of the curly brace is a small arrow pointing to the right. To the left of the arrow, the words Step 2 are shown. The next line states the following: Changes in current operating assets and liabilities:. A small arrow pointing to the right is shown to the left of this line. To the left of the arrow, the words Step 3 are shown. Under Changes in current operating assets and liabilities:, the following increases and decreases are listed: Increases in noncash current operating assets, XXX, which is set in parentheses; Decreases in noncash current operating assets, XXX; Increases in current operating liabilities, XXX, which is highlighted; Decreases in current operating liabilities, XXX, which is set in parentheses and highlighted. A single rule appears below XXX, which is set in parentheses. The Increases in noncash current operating assets and Decreases in current operating liabilities lines are highlighted. Net cash flows from (used for) operating activities, $XXX or $XXX, which is set in parentheses. &#10;&#10;Below the table are two columns of text. The first column is titled Subtract, and the second column is titled Add. The titles Subtract and Add are highlighted. In the Subtract column, the following are listed: Increases in accounts receivable; Increases in inventory; Increases in prepaid expenses; Decreases in accounts payable; Decreases in accrued expenses payable; Decrease in income taxes payable. In the Add column, the following are listed: Decreases in accounts receivable; Decreases in inventory; Decreases in prepaid expenses; Increases in accounts payable; Increases in accrued expenses payable; Increases in income taxes payable. &#10;&#10;Callout lines extend into the left margin from the Increases in noncash current operating assets and Decreases in current operating liabilities lines in the top part of the table and connect to an arrow that leads to the Subtract heading of the first column in the bottom part of the table. Callout lines extend into the right margin from XXX in the first amount column in the Decreases in noncash current operating assets and Increases in current operating liabilities lines in the top part of the table and connect to an arrow that leads to the Add heading of the second column in the bottom part of the table.">
            <a:extLst>
              <a:ext uri="{FF2B5EF4-FFF2-40B4-BE49-F238E27FC236}">
                <a16:creationId xmlns:a16="http://schemas.microsoft.com/office/drawing/2014/main" id="{2AC2D1E6-73DC-45A7-BD3C-17BCC1F34431}"/>
              </a:ext>
            </a:extLst>
          </p:cNvPr>
          <p:cNvSpPr>
            <a:spLocks noGrp="1"/>
          </p:cNvSpPr>
          <p:nvPr>
            <p:ph type="title"/>
          </p:nvPr>
        </p:nvSpPr>
        <p:spPr>
          <a:xfrm>
            <a:off x="838200" y="365125"/>
            <a:ext cx="10515600" cy="868362"/>
          </a:xfrm>
        </p:spPr>
        <p:txBody>
          <a:bodyPr/>
          <a:lstStyle/>
          <a:p>
            <a:r>
              <a:rPr lang="en-US" dirty="0"/>
              <a:t>Adjustments to Net Income (Loss) </a:t>
            </a:r>
            <a:br>
              <a:rPr lang="en-US" dirty="0"/>
            </a:br>
            <a:r>
              <a:rPr lang="en-US" dirty="0"/>
              <a:t>Using the Indirect Method</a:t>
            </a:r>
          </a:p>
        </p:txBody>
      </p:sp>
      <p:pic>
        <p:nvPicPr>
          <p:cNvPr id="4" name="Picture Placeholder 3" descr="Adjustments to Net Income (Loss) Using the Indirect Method&#10;&#10;An illustration shows typical adjustments to net income (loss) using the indirect method.&#10;&#10;There are two parts of the illustration. The first part of the illustration lists the adjustments to net income (loss) in a two-column financial statement format. The following are listed: Net income (loss), with a $ sign followed by three Xs shown in the first amount column. Under Adjustments to reconcile net income to net cash flow from operating activities:, the following adjustments are listed: Depreciation of fixed assets, with three Xs shown in the first amount column; Amortization of intangible assets, with three Xs shown in the first amount column; Losses on disposal of assets, with three Xs shown in the first amount column; Gains on disposal of assets, with three Xs in parentheses shown in the first amount column. The Gains on disposal of assets line is in blue type. A left curly brace groups the Depreciation of fixed assets and Amortization of intangible assets lines. To the left of the curly brace is a small black arrow pointing to the right. To the left of the arrow, the words Step 1 are shown. Another left curly brace groups the Losses on disposal of assets and Gains on disposal of assets lines. To the left of the curly brace is a small black arrow pointing to the right. To the left of the arrow, the words Step 2 are shown. The next line states the following: Changes in current operating assets and liabilities:. A small black arrow pointing to the right is shown to the left of this line. To the left of the arrow, the words Step 3 are shown. Under Changes in current operating assets and liabilities:, the following increases and decreases are listed: Increases in noncash current operating assets, with three Xs in parentheses shown in the first amount column; Decreases in noncash current operating assets, with three Xs shown in the first amount column; Increases in current operating liabilities, with three Xs in the amount column; Decreases in current operating liabilities, with three Xs in parentheses shown in the first amount column. A single rule appears below the three Xs in parentheses shown in the first amount column. The Increases in noncash current operating assets and Decreases in current operating liabilities lines are in blue type. Net cash flow from operating activities, with a $ sign followed by three Xs appear in the second amount column. &#10;&#10;Below this part of the illustration are two columns of text. The first column is titled Subtract, and the second column is titled Add. In the Subtract column, the following are listed: Increases in accounts receivable; Increases in inventory; Increases in prepaid expenses; Decreases in accounts payable; Decreases in accrued expenses payable; Decrease in income taxes payable. In the Add column, the following are listed: Decreases in accounts receivable; Decreases in inventory; Decreases in prepaid expenses; Increases in accounts payable; Increases in accrued expenses payable; Increases in income taxes payable. &#10;&#10;Red callout lines extend into the left margin from the Increases in noncash current operating assets and Decreases in current operating liabilities lines in the top part of the illustration and connect to an arrow that leads to the Subtract heading of the first column in the bottom part of the illustration. Green callout lines extend into the right margin from the three Xs in the first amount column in the Decreases in noncash current operating assets and Increases in current operating liabilities lines in the top part of the illustration and connect to an arrow that leads to the Add heading of the second column in the bottom part of the illustration.">
            <a:extLst>
              <a:ext uri="{FF2B5EF4-FFF2-40B4-BE49-F238E27FC236}">
                <a16:creationId xmlns:a16="http://schemas.microsoft.com/office/drawing/2014/main" id="{CA34F432-003A-43FA-A72D-67E53962931A}"/>
              </a:ext>
            </a:extLst>
          </p:cNvPr>
          <p:cNvPicPr>
            <a:picLocks noGrp="1" noChangeAspect="1"/>
          </p:cNvPicPr>
          <p:nvPr>
            <p:ph type="pic" sz="quarter" idx="11"/>
          </p:nvPr>
        </p:nvPicPr>
        <p:blipFill rotWithShape="1">
          <a:blip r:embed="rId2"/>
          <a:srcRect l="-1409" t="-735" r="2390" b="-1501"/>
          <a:stretch/>
        </p:blipFill>
        <p:spPr>
          <a:xfrm>
            <a:off x="2210492" y="1381183"/>
            <a:ext cx="7771016" cy="4829733"/>
          </a:xfrm>
          <a:prstGeom prst="rect">
            <a:avLst/>
          </a:prstGeom>
        </p:spPr>
      </p:pic>
    </p:spTree>
    <p:extLst>
      <p:ext uri="{BB962C8B-B14F-4D97-AF65-F5344CB8AC3E}">
        <p14:creationId xmlns:p14="http://schemas.microsoft.com/office/powerpoint/2010/main" val="1114599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5012-EE2B-4731-B901-5273C6BED8F8}"/>
              </a:ext>
            </a:extLst>
          </p:cNvPr>
          <p:cNvSpPr>
            <a:spLocks noGrp="1"/>
          </p:cNvSpPr>
          <p:nvPr>
            <p:ph type="title"/>
          </p:nvPr>
        </p:nvSpPr>
        <p:spPr/>
        <p:txBody>
          <a:bodyPr/>
          <a:lstStyle/>
          <a:p>
            <a:r>
              <a:rPr lang="en-US" dirty="0"/>
              <a:t>Adjustments to Net Income </a:t>
            </a:r>
            <a:r>
              <a:rPr lang="en-US" sz="2000" dirty="0"/>
              <a:t>(2 of 9)</a:t>
            </a:r>
            <a:endParaRPr lang="en-US" dirty="0"/>
          </a:p>
        </p:txBody>
      </p:sp>
      <p:sp>
        <p:nvSpPr>
          <p:cNvPr id="3" name="Text Placeholder 2">
            <a:extLst>
              <a:ext uri="{FF2B5EF4-FFF2-40B4-BE49-F238E27FC236}">
                <a16:creationId xmlns:a16="http://schemas.microsoft.com/office/drawing/2014/main" id="{A999BA1C-A8D7-4FB4-8F69-C46EC8A3BC7F}"/>
              </a:ext>
            </a:extLst>
          </p:cNvPr>
          <p:cNvSpPr>
            <a:spLocks noGrp="1"/>
          </p:cNvSpPr>
          <p:nvPr>
            <p:ph type="body" sz="quarter" idx="17"/>
          </p:nvPr>
        </p:nvSpPr>
        <p:spPr>
          <a:xfrm>
            <a:off x="743576" y="1638300"/>
            <a:ext cx="10711543" cy="4270131"/>
          </a:xfrm>
        </p:spPr>
        <p:txBody>
          <a:bodyPr/>
          <a:lstStyle/>
          <a:p>
            <a:pPr fontAlgn="auto">
              <a:defRPr/>
            </a:pPr>
            <a:r>
              <a:rPr lang="en-US" dirty="0"/>
              <a:t>Net income is normally adjusted to cash flows from operating activities, using the following steps:</a:t>
            </a:r>
          </a:p>
          <a:p>
            <a:pPr lvl="1" fontAlgn="auto">
              <a:defRPr/>
            </a:pPr>
            <a:r>
              <a:rPr lang="en-US" dirty="0"/>
              <a:t>Step 1. Expenses that do not affect cash are added. Such expenses decrease net income but not involve cash payments and, thus, are added to net income.</a:t>
            </a:r>
          </a:p>
          <a:p>
            <a:pPr lvl="1" fontAlgn="auto">
              <a:defRPr/>
            </a:pPr>
            <a:r>
              <a:rPr lang="en-US" dirty="0"/>
              <a:t>Step 2. Losses on the disposal of assets are added and gains on the disposal of assets are deducted.</a:t>
            </a:r>
          </a:p>
          <a:p>
            <a:pPr lvl="1" fontAlgn="auto">
              <a:defRPr/>
            </a:pPr>
            <a:r>
              <a:rPr lang="en-US" dirty="0"/>
              <a:t>Step 3. Changes in current operating assets and liabilities are added or deducted as follows:</a:t>
            </a:r>
          </a:p>
          <a:p>
            <a:pPr lvl="2" fontAlgn="auto">
              <a:defRPr/>
            </a:pPr>
            <a:r>
              <a:rPr lang="en-US" dirty="0"/>
              <a:t>Increases in noncash current operating assets are deducted.</a:t>
            </a:r>
          </a:p>
          <a:p>
            <a:pPr lvl="2" fontAlgn="auto">
              <a:defRPr/>
            </a:pPr>
            <a:r>
              <a:rPr lang="en-US" dirty="0"/>
              <a:t>Decrease in noncash current operating assets are added.</a:t>
            </a:r>
          </a:p>
          <a:p>
            <a:pPr lvl="2" fontAlgn="auto">
              <a:defRPr/>
            </a:pPr>
            <a:r>
              <a:rPr lang="en-US" dirty="0"/>
              <a:t>Increases in current operating liabilities are added.</a:t>
            </a:r>
          </a:p>
          <a:p>
            <a:pPr lvl="2" fontAlgn="auto">
              <a:defRPr/>
            </a:pPr>
            <a:r>
              <a:rPr lang="en-US" dirty="0"/>
              <a:t>Decreases in current operating liabilities are deducted.</a:t>
            </a:r>
          </a:p>
        </p:txBody>
      </p:sp>
    </p:spTree>
    <p:extLst>
      <p:ext uri="{BB962C8B-B14F-4D97-AF65-F5344CB8AC3E}">
        <p14:creationId xmlns:p14="http://schemas.microsoft.com/office/powerpoint/2010/main" val="1228587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E8179-D42E-49F2-B2A7-053CD856050E}"/>
              </a:ext>
            </a:extLst>
          </p:cNvPr>
          <p:cNvSpPr>
            <a:spLocks noGrp="1"/>
          </p:cNvSpPr>
          <p:nvPr>
            <p:ph type="title"/>
          </p:nvPr>
        </p:nvSpPr>
        <p:spPr/>
        <p:txBody>
          <a:bodyPr/>
          <a:lstStyle/>
          <a:p>
            <a:r>
              <a:rPr lang="en-US" dirty="0"/>
              <a:t>Example Exercise: Adjustments to Net Income</a:t>
            </a:r>
          </a:p>
        </p:txBody>
      </p:sp>
      <p:sp>
        <p:nvSpPr>
          <p:cNvPr id="4" name="Content Placeholder 3">
            <a:extLst>
              <a:ext uri="{FF2B5EF4-FFF2-40B4-BE49-F238E27FC236}">
                <a16:creationId xmlns:a16="http://schemas.microsoft.com/office/drawing/2014/main" id="{F0C8E010-5B80-4107-9F4A-63ECF14396FD}"/>
              </a:ext>
            </a:extLst>
          </p:cNvPr>
          <p:cNvSpPr>
            <a:spLocks noGrp="1"/>
          </p:cNvSpPr>
          <p:nvPr>
            <p:ph type="body" sz="quarter" idx="17"/>
          </p:nvPr>
        </p:nvSpPr>
        <p:spPr/>
        <p:txBody>
          <a:bodyPr>
            <a:noAutofit/>
          </a:bodyPr>
          <a:lstStyle/>
          <a:p>
            <a:r>
              <a:rPr lang="en-US" dirty="0"/>
              <a:t>Omni Corporation’s accumulated depreciation increased by $12,000, while $3,400 of patent amortization was recognized between balance sheet dates. There were no purchases or sales of depreciable or intangible assets during the year. In addition, the income statement showed a gain of $4,100 from the sale of land. Reconcile Omni’s net income of $50,000 to net cash flow from operating activities.</a:t>
            </a:r>
          </a:p>
          <a:p>
            <a:endParaRPr lang="en-US" dirty="0"/>
          </a:p>
        </p:txBody>
      </p:sp>
      <p:pic>
        <p:nvPicPr>
          <p:cNvPr id="6" name="Picture Placeholder 5" descr="Example Exercise: Adjustment to Net Income&#10;&#10;A table shows the computation for Omni Corporation’s Net cash flow from operating activities. The table shows the following: Net income is $50,000. Under Adjustments to reconcile net income to net cash flow from operating activities:, the following are listed: Depreciation is 12,000; Amortization of patents is 3,400; Gain from sale of land is (4,100). A single rule appears below (4,100). Net cash flow from operating activities is $61,300.">
            <a:extLst>
              <a:ext uri="{FF2B5EF4-FFF2-40B4-BE49-F238E27FC236}">
                <a16:creationId xmlns:a16="http://schemas.microsoft.com/office/drawing/2014/main" id="{9BD9BDCE-C08D-4801-9925-73062EC046FA}"/>
              </a:ext>
            </a:extLst>
          </p:cNvPr>
          <p:cNvPicPr>
            <a:picLocks noGrp="1" noChangeAspect="1"/>
          </p:cNvPicPr>
          <p:nvPr>
            <p:ph type="pic" sz="quarter" idx="18"/>
          </p:nvPr>
        </p:nvPicPr>
        <p:blipFill rotWithShape="1">
          <a:blip r:embed="rId2"/>
          <a:srcRect t="778" b="778"/>
          <a:stretch/>
        </p:blipFill>
        <p:spPr>
          <a:xfrm>
            <a:off x="1482419" y="3826874"/>
            <a:ext cx="9227163" cy="1742057"/>
          </a:xfrm>
        </p:spPr>
      </p:pic>
    </p:spTree>
    <p:extLst>
      <p:ext uri="{BB962C8B-B14F-4D97-AF65-F5344CB8AC3E}">
        <p14:creationId xmlns:p14="http://schemas.microsoft.com/office/powerpoint/2010/main" val="715109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F85C8-48ED-4F09-935D-FE7DA94DAB5F}"/>
              </a:ext>
            </a:extLst>
          </p:cNvPr>
          <p:cNvSpPr>
            <a:spLocks noGrp="1"/>
          </p:cNvSpPr>
          <p:nvPr>
            <p:ph type="title"/>
          </p:nvPr>
        </p:nvSpPr>
        <p:spPr/>
        <p:txBody>
          <a:bodyPr/>
          <a:lstStyle/>
          <a:p>
            <a:r>
              <a:rPr lang="en-US" sz="2800" dirty="0"/>
              <a:t>Net Cash Flow From Operating Activities—Indirect Method</a:t>
            </a:r>
          </a:p>
        </p:txBody>
      </p:sp>
      <p:pic>
        <p:nvPicPr>
          <p:cNvPr id="17" name="Picture Placeholder 16" descr="Net Cash Flow from Operating Activities—Indirect Method&#10;&#10;The Cash flows from (used for) operating activities section of Rundell Inc.’s statement of cash flows is shown. Under Cash flows from (used for) operating activities:, the following are listed: Net income is $108,000, which is shown in the first amount column. Under Adjustments to reconcile net income to net cash flows from (used for) operating activities:, the following adjustments are listed: Depreciation is 7,000, which is shown in the first amount column; Gain on sale of land is 12,000, which is shown in parentheses in the first amount column. To the right of each of these two lines is a small arrow pointing to the left. To the right of the first arrow, the words Step 1 are shown. To the right of the second arrow, the words Step 2 are shown. Under Changes in current operating assets and liabilities:, the following increases and decreases are listed: Increase in accounts receivable is 9,000, which is shown in parentheses in the first amount column; Decrease in inventories is 8,000, which is shown in the first amount column; Decrease in accounts payable is 3,200, which is shown in parentheses in the first amount column; Increase in accrued expenses payable is 2,200, which is shown in the first amount column; Decrease in income taxes payable is 500, which is shown in parentheses in the first amount column. A single rule appears below 500, which is shown in parentheses. A left curly brace groups these five lines. To the right of the curly brace is a small arrow pointing to the left. To the right of the arrow, the words Step 3 are shown. Net cash flows from operating activities is $100,500, which is shown in the second amount column.">
            <a:extLst>
              <a:ext uri="{FF2B5EF4-FFF2-40B4-BE49-F238E27FC236}">
                <a16:creationId xmlns:a16="http://schemas.microsoft.com/office/drawing/2014/main" id="{2AE1E647-31C4-45FB-83E7-46DD844B8172}"/>
              </a:ext>
            </a:extLst>
          </p:cNvPr>
          <p:cNvPicPr>
            <a:picLocks noGrp="1" noChangeAspect="1"/>
          </p:cNvPicPr>
          <p:nvPr>
            <p:ph type="pic" sz="quarter" idx="11"/>
          </p:nvPr>
        </p:nvPicPr>
        <p:blipFill rotWithShape="1">
          <a:blip r:embed="rId2"/>
          <a:srcRect t="1242" b="4786"/>
          <a:stretch/>
        </p:blipFill>
        <p:spPr>
          <a:xfrm>
            <a:off x="911225" y="1506828"/>
            <a:ext cx="10369550" cy="4117685"/>
          </a:xfrm>
        </p:spPr>
      </p:pic>
    </p:spTree>
    <p:extLst>
      <p:ext uri="{BB962C8B-B14F-4D97-AF65-F5344CB8AC3E}">
        <p14:creationId xmlns:p14="http://schemas.microsoft.com/office/powerpoint/2010/main" val="1041691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75B67-C24E-490B-871E-D07137DC9AEC}"/>
              </a:ext>
            </a:extLst>
          </p:cNvPr>
          <p:cNvSpPr>
            <a:spLocks noGrp="1"/>
          </p:cNvSpPr>
          <p:nvPr>
            <p:ph type="title"/>
          </p:nvPr>
        </p:nvSpPr>
        <p:spPr/>
        <p:txBody>
          <a:bodyPr/>
          <a:lstStyle/>
          <a:p>
            <a:r>
              <a:rPr lang="en-US" dirty="0"/>
              <a:t>Adjustments to Net Income </a:t>
            </a:r>
            <a:r>
              <a:rPr lang="en-US" sz="2000" dirty="0"/>
              <a:t>(3 of 9)</a:t>
            </a:r>
            <a:endParaRPr lang="en-US" dirty="0"/>
          </a:p>
        </p:txBody>
      </p:sp>
      <p:sp>
        <p:nvSpPr>
          <p:cNvPr id="4" name="Content Placeholder 3">
            <a:extLst>
              <a:ext uri="{FF2B5EF4-FFF2-40B4-BE49-F238E27FC236}">
                <a16:creationId xmlns:a16="http://schemas.microsoft.com/office/drawing/2014/main" id="{F105FC50-15C1-4A09-A209-9DA43A3F214D}"/>
              </a:ext>
            </a:extLst>
          </p:cNvPr>
          <p:cNvSpPr>
            <a:spLocks noGrp="1"/>
          </p:cNvSpPr>
          <p:nvPr>
            <p:ph type="body" sz="quarter" idx="17"/>
          </p:nvPr>
        </p:nvSpPr>
        <p:spPr>
          <a:xfrm>
            <a:off x="743576" y="1638300"/>
            <a:ext cx="10711543" cy="1627414"/>
          </a:xfrm>
        </p:spPr>
        <p:txBody>
          <a:bodyPr>
            <a:noAutofit/>
          </a:bodyPr>
          <a:lstStyle/>
          <a:p>
            <a:pPr fontAlgn="auto">
              <a:defRPr/>
            </a:pPr>
            <a:r>
              <a:rPr lang="en-US" dirty="0"/>
              <a:t>The next few slides will show how Rundell’s net income is converted to cash flows from operating activities of $100,500.</a:t>
            </a:r>
            <a:endParaRPr lang="en-US" sz="2400" dirty="0">
              <a:solidFill>
                <a:srgbClr val="004A78"/>
              </a:solidFill>
            </a:endParaRPr>
          </a:p>
          <a:p>
            <a:pPr fontAlgn="auto">
              <a:buClr>
                <a:srgbClr val="004A78"/>
              </a:buClr>
              <a:buFont typeface="Arial" charset="0"/>
              <a:buChar char="•"/>
              <a:defRPr/>
            </a:pPr>
            <a:r>
              <a:rPr lang="en-US" sz="2400" dirty="0">
                <a:solidFill>
                  <a:srgbClr val="004A78"/>
                </a:solidFill>
              </a:rPr>
              <a:t>Step 1: Add depreciation of $7,000.</a:t>
            </a:r>
          </a:p>
          <a:p>
            <a:pPr marL="742950" lvl="2" indent="-285750" fontAlgn="auto">
              <a:spcBef>
                <a:spcPts val="1000"/>
              </a:spcBef>
              <a:buClr>
                <a:srgbClr val="FF6300"/>
              </a:buClr>
              <a:defRPr/>
            </a:pPr>
            <a:r>
              <a:rPr lang="en-US" dirty="0"/>
              <a:t>Analysis: The comparative balance sheet indicates that Accumulated Depreciation—Building increased by $7,000. The following account indicates that depreciation for the year was $7,000 for the building:</a:t>
            </a:r>
          </a:p>
          <a:p>
            <a:endParaRPr lang="en-US" dirty="0"/>
          </a:p>
        </p:txBody>
      </p:sp>
      <p:pic>
        <p:nvPicPr>
          <p:cNvPr id="5" name="Picture Placeholder 4" descr="Adjustments to Net Income &#10;&#10;The accumulated depreciation—building account from Rundell Inc.’s ledger is shown. The 2 0 Y 8 transactions listed are as follows: January 1, Item Balance, Credit Balance 58,300; December 31, Item Depreciation per year, Credit 7,000, Credit Balance 65,300.">
            <a:extLst>
              <a:ext uri="{FF2B5EF4-FFF2-40B4-BE49-F238E27FC236}">
                <a16:creationId xmlns:a16="http://schemas.microsoft.com/office/drawing/2014/main" id="{B82DB0C3-2B13-417E-B257-326460F618AB}"/>
              </a:ext>
            </a:extLst>
          </p:cNvPr>
          <p:cNvPicPr>
            <a:picLocks noGrp="1" noChangeAspect="1"/>
          </p:cNvPicPr>
          <p:nvPr>
            <p:ph type="pic" sz="quarter" idx="18"/>
          </p:nvPr>
        </p:nvPicPr>
        <p:blipFill rotWithShape="1">
          <a:blip r:embed="rId2"/>
          <a:srcRect l="6" t="295" r="949" b="1015"/>
          <a:stretch/>
        </p:blipFill>
        <p:spPr>
          <a:xfrm>
            <a:off x="2000199" y="3775200"/>
            <a:ext cx="8191603" cy="2491526"/>
          </a:xfrm>
          <a:prstGeom prst="rect">
            <a:avLst/>
          </a:prstGeom>
        </p:spPr>
      </p:pic>
    </p:spTree>
    <p:extLst>
      <p:ext uri="{BB962C8B-B14F-4D97-AF65-F5344CB8AC3E}">
        <p14:creationId xmlns:p14="http://schemas.microsoft.com/office/powerpoint/2010/main" val="2148567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78878-AFCF-4BE5-B709-CFD5E3650A65}"/>
              </a:ext>
            </a:extLst>
          </p:cNvPr>
          <p:cNvSpPr>
            <a:spLocks noGrp="1"/>
          </p:cNvSpPr>
          <p:nvPr>
            <p:ph type="title"/>
          </p:nvPr>
        </p:nvSpPr>
        <p:spPr/>
        <p:txBody>
          <a:bodyPr/>
          <a:lstStyle/>
          <a:p>
            <a:r>
              <a:rPr lang="en-US" dirty="0"/>
              <a:t>Adjustments to Net Income </a:t>
            </a:r>
            <a:r>
              <a:rPr lang="en-US" sz="2000" dirty="0"/>
              <a:t>(4 of 9)</a:t>
            </a:r>
            <a:endParaRPr lang="en-US" dirty="0"/>
          </a:p>
        </p:txBody>
      </p:sp>
      <p:sp>
        <p:nvSpPr>
          <p:cNvPr id="3" name="Text Placeholder 2">
            <a:extLst>
              <a:ext uri="{FF2B5EF4-FFF2-40B4-BE49-F238E27FC236}">
                <a16:creationId xmlns:a16="http://schemas.microsoft.com/office/drawing/2014/main" id="{9755E419-7FA8-4466-B97C-B0627756C63D}"/>
              </a:ext>
            </a:extLst>
          </p:cNvPr>
          <p:cNvSpPr>
            <a:spLocks noGrp="1"/>
          </p:cNvSpPr>
          <p:nvPr>
            <p:ph type="body" sz="quarter" idx="17"/>
          </p:nvPr>
        </p:nvSpPr>
        <p:spPr>
          <a:xfrm>
            <a:off x="743576" y="1638299"/>
            <a:ext cx="10711543" cy="2460171"/>
          </a:xfrm>
        </p:spPr>
        <p:txBody>
          <a:bodyPr/>
          <a:lstStyle/>
          <a:p>
            <a:r>
              <a:rPr lang="en-US" dirty="0"/>
              <a:t>Step 2: Deduct the gain on the sale of land of $12,000.</a:t>
            </a:r>
          </a:p>
          <a:p>
            <a:pPr lvl="1"/>
            <a:r>
              <a:rPr lang="en-US" dirty="0"/>
              <a:t>Analysis: The income statement reports a gain of $12,000 from the sale of land. The proceeds, which include the gain, are reported in the Investing section of the statement of cash flows. Thus, the gain of $12,000 is deducted from net income in determining cash flows from operating activities. </a:t>
            </a:r>
          </a:p>
          <a:p>
            <a:endParaRPr lang="en-US" dirty="0"/>
          </a:p>
        </p:txBody>
      </p:sp>
    </p:spTree>
    <p:extLst>
      <p:ext uri="{BB962C8B-B14F-4D97-AF65-F5344CB8AC3E}">
        <p14:creationId xmlns:p14="http://schemas.microsoft.com/office/powerpoint/2010/main" val="2411811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F7CE0-752E-4433-ADAF-BB130B4008BA}"/>
              </a:ext>
            </a:extLst>
          </p:cNvPr>
          <p:cNvSpPr>
            <a:spLocks noGrp="1"/>
          </p:cNvSpPr>
          <p:nvPr>
            <p:ph type="title"/>
          </p:nvPr>
        </p:nvSpPr>
        <p:spPr/>
        <p:txBody>
          <a:bodyPr/>
          <a:lstStyle/>
          <a:p>
            <a:r>
              <a:rPr lang="en-US" dirty="0"/>
              <a:t>Adjustments to Net Income </a:t>
            </a:r>
            <a:r>
              <a:rPr lang="en-US" sz="2000" dirty="0"/>
              <a:t>(5 of 9)</a:t>
            </a:r>
            <a:endParaRPr lang="en-US" dirty="0"/>
          </a:p>
        </p:txBody>
      </p:sp>
      <p:sp>
        <p:nvSpPr>
          <p:cNvPr id="3" name="Text Placeholder 2">
            <a:extLst>
              <a:ext uri="{FF2B5EF4-FFF2-40B4-BE49-F238E27FC236}">
                <a16:creationId xmlns:a16="http://schemas.microsoft.com/office/drawing/2014/main" id="{279E395B-6B0E-4638-B397-B73FA77D7D5D}"/>
              </a:ext>
            </a:extLst>
          </p:cNvPr>
          <p:cNvSpPr>
            <a:spLocks noGrp="1"/>
          </p:cNvSpPr>
          <p:nvPr>
            <p:ph type="body" sz="quarter" idx="17"/>
          </p:nvPr>
        </p:nvSpPr>
        <p:spPr>
          <a:xfrm>
            <a:off x="743576" y="1638300"/>
            <a:ext cx="10711543" cy="672105"/>
          </a:xfrm>
        </p:spPr>
        <p:txBody>
          <a:bodyPr/>
          <a:lstStyle/>
          <a:p>
            <a:pPr marL="342900" indent="-342900">
              <a:buClr>
                <a:srgbClr val="004A78"/>
              </a:buClr>
              <a:buFont typeface="Arial" charset="0"/>
              <a:buChar char="•"/>
            </a:pPr>
            <a:r>
              <a:rPr lang="en-US" sz="2400" dirty="0">
                <a:solidFill>
                  <a:srgbClr val="004A78"/>
                </a:solidFill>
              </a:rPr>
              <a:t>Step 3: Add and deduct changes in current operating assets and liabilities excluding cash.</a:t>
            </a:r>
          </a:p>
          <a:p>
            <a:endParaRPr lang="en-US" dirty="0"/>
          </a:p>
        </p:txBody>
      </p:sp>
      <p:pic>
        <p:nvPicPr>
          <p:cNvPr id="8" name="Picture Placeholder 4" descr="Adjustments to Net Income &#10;&#10;A table shows the 20Y8 and 20Y7 year-end balances along with the amount of increase or decrease between each year for Rundell Inc.’s current operating assets and liabilities (excluding cash). The following four column headings are shown: Accounts; December 31, 20Y8; December 31, 20Y7; and Increase (Decrease).&#10;&#10;For Accounts Receivable (net), the following amounts are listed: December 31, 20Y8, $74,000; December 31, 20Y7, $65,000; Increase, $9,000. For Inventories, the following amounts are listed: December 31, 20Y8, 172,000; December 31, 20Y7, 180,000; (Decrease), (8,000). For Accounts Payable (merchandise creditors), the following amounts are listed: December 31, 20Y8, 43,500; December 31, 20Y7, 46,700; (Decrease), (3,200). For Accrued Expenses Payable (operating expenses), the following amounts are listed: December 31, 20Y8, 26,500; December 31, 20Y7; 24,300; Increase, 2,200. For Income Taxes Payable, the following amounts are listed: December 31, 20Y8, 7,900; December 31, 20Y7, 8,400; (Decrease), (500).">
            <a:extLst>
              <a:ext uri="{FF2B5EF4-FFF2-40B4-BE49-F238E27FC236}">
                <a16:creationId xmlns:a16="http://schemas.microsoft.com/office/drawing/2014/main" id="{571D23A5-FCD0-4FAD-8E0E-5C6E5E2B00C1}"/>
              </a:ext>
            </a:extLst>
          </p:cNvPr>
          <p:cNvPicPr>
            <a:picLocks noGrp="1" noChangeAspect="1"/>
          </p:cNvPicPr>
          <p:nvPr>
            <p:ph type="pic" sz="quarter" idx="18"/>
          </p:nvPr>
        </p:nvPicPr>
        <p:blipFill rotWithShape="1">
          <a:blip r:embed="rId2"/>
          <a:srcRect l="-937" t="-2247" r="945" b="1998"/>
          <a:stretch/>
        </p:blipFill>
        <p:spPr>
          <a:xfrm>
            <a:off x="2457119" y="2290757"/>
            <a:ext cx="7277762" cy="1772855"/>
          </a:xfrm>
          <a:prstGeom prst="rect">
            <a:avLst/>
          </a:prstGeom>
        </p:spPr>
      </p:pic>
      <p:sp>
        <p:nvSpPr>
          <p:cNvPr id="5" name="Content Placeholder 4">
            <a:extLst>
              <a:ext uri="{FF2B5EF4-FFF2-40B4-BE49-F238E27FC236}">
                <a16:creationId xmlns:a16="http://schemas.microsoft.com/office/drawing/2014/main" id="{CD2EFAE6-299A-4A7E-9873-472CE0B9A461}"/>
              </a:ext>
            </a:extLst>
          </p:cNvPr>
          <p:cNvSpPr>
            <a:spLocks noGrp="1"/>
          </p:cNvSpPr>
          <p:nvPr>
            <p:ph type="body" sz="quarter" idx="19"/>
          </p:nvPr>
        </p:nvSpPr>
        <p:spPr>
          <a:xfrm>
            <a:off x="743571" y="4140343"/>
            <a:ext cx="10711543" cy="1959961"/>
          </a:xfrm>
        </p:spPr>
        <p:txBody>
          <a:bodyPr>
            <a:normAutofit/>
          </a:bodyPr>
          <a:lstStyle/>
          <a:p>
            <a:pPr lvl="1" indent="-342900">
              <a:spcBef>
                <a:spcPts val="1000"/>
              </a:spcBef>
            </a:pPr>
            <a:r>
              <a:rPr lang="en-US" dirty="0"/>
              <a:t>Accounts receivable (net): The $9,000 increase is deducted from net income. </a:t>
            </a:r>
          </a:p>
          <a:p>
            <a:pPr lvl="2" indent="-342900">
              <a:spcBef>
                <a:spcPts val="1000"/>
              </a:spcBef>
            </a:pPr>
            <a:r>
              <a:rPr lang="en-US" dirty="0"/>
              <a:t>This is because the $9,000 increase in accounts receivable indicates that sales on account were $9,000 more than the cash received from customers. </a:t>
            </a:r>
          </a:p>
          <a:p>
            <a:pPr lvl="3" indent="-342900">
              <a:spcBef>
                <a:spcPts val="1000"/>
              </a:spcBef>
            </a:pPr>
            <a:r>
              <a:rPr lang="en-US" dirty="0"/>
              <a:t>Thus, sales (and net income) includes $9,000 that was not received in cash during the year.</a:t>
            </a:r>
          </a:p>
          <a:p>
            <a:pPr lvl="1" indent="-342900">
              <a:spcBef>
                <a:spcPts val="1000"/>
              </a:spcBef>
            </a:pPr>
            <a:endParaRPr lang="en-US" dirty="0"/>
          </a:p>
        </p:txBody>
      </p:sp>
    </p:spTree>
    <p:extLst>
      <p:ext uri="{BB962C8B-B14F-4D97-AF65-F5344CB8AC3E}">
        <p14:creationId xmlns:p14="http://schemas.microsoft.com/office/powerpoint/2010/main" val="3508735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F7CE0-752E-4433-ADAF-BB130B4008BA}"/>
              </a:ext>
            </a:extLst>
          </p:cNvPr>
          <p:cNvSpPr>
            <a:spLocks noGrp="1"/>
          </p:cNvSpPr>
          <p:nvPr>
            <p:ph type="title"/>
          </p:nvPr>
        </p:nvSpPr>
        <p:spPr/>
        <p:txBody>
          <a:bodyPr/>
          <a:lstStyle/>
          <a:p>
            <a:r>
              <a:rPr lang="en-US" dirty="0"/>
              <a:t>Adjustments to Net Income </a:t>
            </a:r>
            <a:r>
              <a:rPr lang="en-US" sz="2000" dirty="0"/>
              <a:t>(6 of 9)</a:t>
            </a:r>
            <a:endParaRPr lang="en-US" dirty="0"/>
          </a:p>
        </p:txBody>
      </p:sp>
      <p:sp>
        <p:nvSpPr>
          <p:cNvPr id="3" name="Text Placeholder 2">
            <a:extLst>
              <a:ext uri="{FF2B5EF4-FFF2-40B4-BE49-F238E27FC236}">
                <a16:creationId xmlns:a16="http://schemas.microsoft.com/office/drawing/2014/main" id="{279E395B-6B0E-4638-B397-B73FA77D7D5D}"/>
              </a:ext>
            </a:extLst>
          </p:cNvPr>
          <p:cNvSpPr>
            <a:spLocks noGrp="1"/>
          </p:cNvSpPr>
          <p:nvPr>
            <p:ph type="body" sz="quarter" idx="17"/>
          </p:nvPr>
        </p:nvSpPr>
        <p:spPr>
          <a:xfrm>
            <a:off x="743576" y="1638300"/>
            <a:ext cx="10711543" cy="672105"/>
          </a:xfrm>
        </p:spPr>
        <p:txBody>
          <a:bodyPr/>
          <a:lstStyle/>
          <a:p>
            <a:pPr marL="342900" indent="-342900">
              <a:buClr>
                <a:srgbClr val="004A78"/>
              </a:buClr>
              <a:buFont typeface="Arial" charset="0"/>
              <a:buChar char="•"/>
            </a:pPr>
            <a:r>
              <a:rPr lang="en-US" sz="2400" dirty="0">
                <a:solidFill>
                  <a:srgbClr val="004A78"/>
                </a:solidFill>
              </a:rPr>
              <a:t>Step 3: Add and deduct changes in current operating assets and liabilities excluding cash.</a:t>
            </a:r>
          </a:p>
          <a:p>
            <a:endParaRPr lang="en-US" dirty="0"/>
          </a:p>
        </p:txBody>
      </p:sp>
      <p:pic>
        <p:nvPicPr>
          <p:cNvPr id="8" name="Picture Placeholder 4" descr="Adjustments to Net Income &#10;&#10;A table shows the 20Y8 and 20Y7 year-end balances along with the amount of increase or decrease between each year for Rundell Inc.’s current operating assets and liabilities (excluding cash). The following four column headings are shown: Accounts; December 31, 20Y8; December 31, 20Y7; and Increase (Decrease).&#10;&#10;For Accounts Receivable (net), the following amounts are listed: December 31, 20Y8, $74,000; December 31, 20Y7, $65,000; Increase, $9,000. For Inventories, the following amounts are listed: December 31, 20Y8, 172,000; December 31, 20Y7, 180,000; (Decrease), (8,000). For Accounts Payable (merchandise creditors), the following amounts are listed: December 31, 20Y8, 43,500; December 31, 20Y7, 46,700; (Decrease), (3,200). For Accrued Expenses Payable (operating expenses), the following amounts are listed: December 31, 20Y8, 26,500; December 31, 20Y7; 24,300; Increase, 2,200. For Income Taxes Payable, the following amounts are listed: December 31, 20Y8, 7,900; December 31, 20Y7, 8,400; (Decrease), (500).">
            <a:extLst>
              <a:ext uri="{FF2B5EF4-FFF2-40B4-BE49-F238E27FC236}">
                <a16:creationId xmlns:a16="http://schemas.microsoft.com/office/drawing/2014/main" id="{571D23A5-FCD0-4FAD-8E0E-5C6E5E2B00C1}"/>
              </a:ext>
            </a:extLst>
          </p:cNvPr>
          <p:cNvPicPr>
            <a:picLocks noGrp="1" noChangeAspect="1"/>
          </p:cNvPicPr>
          <p:nvPr>
            <p:ph type="pic" sz="quarter" idx="18"/>
          </p:nvPr>
        </p:nvPicPr>
        <p:blipFill rotWithShape="1">
          <a:blip r:embed="rId2"/>
          <a:srcRect l="-937" t="-2247" r="945" b="1998"/>
          <a:stretch/>
        </p:blipFill>
        <p:spPr>
          <a:xfrm>
            <a:off x="2457119" y="2290757"/>
            <a:ext cx="7277762" cy="1772855"/>
          </a:xfrm>
          <a:prstGeom prst="rect">
            <a:avLst/>
          </a:prstGeom>
        </p:spPr>
      </p:pic>
      <p:sp>
        <p:nvSpPr>
          <p:cNvPr id="5" name="Content Placeholder 4">
            <a:extLst>
              <a:ext uri="{FF2B5EF4-FFF2-40B4-BE49-F238E27FC236}">
                <a16:creationId xmlns:a16="http://schemas.microsoft.com/office/drawing/2014/main" id="{CD2EFAE6-299A-4A7E-9873-472CE0B9A461}"/>
              </a:ext>
            </a:extLst>
          </p:cNvPr>
          <p:cNvSpPr>
            <a:spLocks noGrp="1"/>
          </p:cNvSpPr>
          <p:nvPr>
            <p:ph type="body" sz="quarter" idx="19"/>
          </p:nvPr>
        </p:nvSpPr>
        <p:spPr>
          <a:xfrm>
            <a:off x="743571" y="4140343"/>
            <a:ext cx="10711543" cy="1959961"/>
          </a:xfrm>
        </p:spPr>
        <p:txBody>
          <a:bodyPr>
            <a:normAutofit/>
          </a:bodyPr>
          <a:lstStyle/>
          <a:p>
            <a:pPr lvl="1" indent="-342900">
              <a:spcBef>
                <a:spcPts val="1000"/>
              </a:spcBef>
            </a:pPr>
            <a:r>
              <a:rPr lang="en-US" dirty="0"/>
              <a:t>Inventories: The $8,000 decrease is added to net income. </a:t>
            </a:r>
          </a:p>
          <a:p>
            <a:pPr lvl="2" indent="-342900">
              <a:spcBef>
                <a:spcPts val="1000"/>
              </a:spcBef>
            </a:pPr>
            <a:r>
              <a:rPr lang="en-US" dirty="0"/>
              <a:t>This is because the $8,000 decrease in inventories indicates that the cost of merchandise sold exceeds the cost of merchandise purchased during the year by $8,000. </a:t>
            </a:r>
          </a:p>
          <a:p>
            <a:pPr lvl="3" indent="-342900">
              <a:spcBef>
                <a:spcPts val="1000"/>
              </a:spcBef>
            </a:pPr>
            <a:r>
              <a:rPr lang="en-US" dirty="0"/>
              <a:t>In other words, the cost of merchandise sold includes $8,000 of goods from inventory that were not purchased (used cash) during the year.</a:t>
            </a:r>
          </a:p>
          <a:p>
            <a:pPr lvl="1" indent="-342900">
              <a:spcBef>
                <a:spcPts val="1000"/>
              </a:spcBef>
            </a:pPr>
            <a:endParaRPr lang="en-US" dirty="0"/>
          </a:p>
        </p:txBody>
      </p:sp>
    </p:spTree>
    <p:extLst>
      <p:ext uri="{BB962C8B-B14F-4D97-AF65-F5344CB8AC3E}">
        <p14:creationId xmlns:p14="http://schemas.microsoft.com/office/powerpoint/2010/main" val="3229052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F7CE0-752E-4433-ADAF-BB130B4008BA}"/>
              </a:ext>
            </a:extLst>
          </p:cNvPr>
          <p:cNvSpPr>
            <a:spLocks noGrp="1"/>
          </p:cNvSpPr>
          <p:nvPr>
            <p:ph type="title"/>
          </p:nvPr>
        </p:nvSpPr>
        <p:spPr/>
        <p:txBody>
          <a:bodyPr/>
          <a:lstStyle/>
          <a:p>
            <a:r>
              <a:rPr lang="en-US" dirty="0"/>
              <a:t>Adjustments to Net Income </a:t>
            </a:r>
            <a:r>
              <a:rPr lang="en-US" sz="2000" dirty="0"/>
              <a:t>(7 of 9)</a:t>
            </a:r>
            <a:endParaRPr lang="en-US" dirty="0"/>
          </a:p>
        </p:txBody>
      </p:sp>
      <p:sp>
        <p:nvSpPr>
          <p:cNvPr id="3" name="Text Placeholder 2">
            <a:extLst>
              <a:ext uri="{FF2B5EF4-FFF2-40B4-BE49-F238E27FC236}">
                <a16:creationId xmlns:a16="http://schemas.microsoft.com/office/drawing/2014/main" id="{279E395B-6B0E-4638-B397-B73FA77D7D5D}"/>
              </a:ext>
            </a:extLst>
          </p:cNvPr>
          <p:cNvSpPr>
            <a:spLocks noGrp="1"/>
          </p:cNvSpPr>
          <p:nvPr>
            <p:ph type="body" sz="quarter" idx="17"/>
          </p:nvPr>
        </p:nvSpPr>
        <p:spPr>
          <a:xfrm>
            <a:off x="743576" y="1638300"/>
            <a:ext cx="10711543" cy="672105"/>
          </a:xfrm>
        </p:spPr>
        <p:txBody>
          <a:bodyPr/>
          <a:lstStyle/>
          <a:p>
            <a:pPr marL="342900" indent="-342900">
              <a:buClr>
                <a:srgbClr val="004A78"/>
              </a:buClr>
              <a:buFont typeface="Arial" charset="0"/>
              <a:buChar char="•"/>
            </a:pPr>
            <a:r>
              <a:rPr lang="en-US" sz="2400" dirty="0">
                <a:solidFill>
                  <a:srgbClr val="004A78"/>
                </a:solidFill>
              </a:rPr>
              <a:t>Step 3: Add and deduct changes in current operating assets and liabilities excluding cash.</a:t>
            </a:r>
          </a:p>
          <a:p>
            <a:endParaRPr lang="en-US" dirty="0"/>
          </a:p>
        </p:txBody>
      </p:sp>
      <p:pic>
        <p:nvPicPr>
          <p:cNvPr id="8" name="Picture Placeholder 4" descr="Adjustments to Net Income &#10;&#10;A table shows the 20Y8 and 20Y7 year-end balances along with the amount of increase or decrease between each year for Rundell Inc.’s current operating assets and liabilities (excluding cash). The following four column headings are shown: Accounts; December 31, 20Y8; December 31, 20Y7; and Increase (Decrease).&#10;&#10;For Accounts Receivable (net), the following amounts are listed: December 31, 20Y8, $74,000; December 31, 20Y7, $65,000; Increase, $9,000. For Inventories, the following amounts are listed: December 31, 20Y8, 172,000; December 31, 20Y7, 180,000; (Decrease), (8,000). For Accounts Payable (merchandise creditors), the following amounts are listed: December 31, 20Y8, 43,500; December 31, 20Y7, 46,700; (Decrease), (3,200). For Accrued Expenses Payable (operating expenses), the following amounts are listed: December 31, 20Y8, 26,500; December 31, 20Y7; 24,300; Increase, 2,200. For Income Taxes Payable, the following amounts are listed: December 31, 20Y8, 7,900; December 31, 20Y7, 8,400; (Decrease), (500).">
            <a:extLst>
              <a:ext uri="{FF2B5EF4-FFF2-40B4-BE49-F238E27FC236}">
                <a16:creationId xmlns:a16="http://schemas.microsoft.com/office/drawing/2014/main" id="{571D23A5-FCD0-4FAD-8E0E-5C6E5E2B00C1}"/>
              </a:ext>
            </a:extLst>
          </p:cNvPr>
          <p:cNvPicPr>
            <a:picLocks noGrp="1" noChangeAspect="1"/>
          </p:cNvPicPr>
          <p:nvPr>
            <p:ph type="pic" sz="quarter" idx="18"/>
          </p:nvPr>
        </p:nvPicPr>
        <p:blipFill rotWithShape="1">
          <a:blip r:embed="rId2"/>
          <a:srcRect l="-937" t="-2247" r="945" b="1998"/>
          <a:stretch/>
        </p:blipFill>
        <p:spPr>
          <a:xfrm>
            <a:off x="2457119" y="2290757"/>
            <a:ext cx="7277762" cy="1772855"/>
          </a:xfrm>
          <a:prstGeom prst="rect">
            <a:avLst/>
          </a:prstGeom>
        </p:spPr>
      </p:pic>
      <p:sp>
        <p:nvSpPr>
          <p:cNvPr id="5" name="Content Placeholder 4">
            <a:extLst>
              <a:ext uri="{FF2B5EF4-FFF2-40B4-BE49-F238E27FC236}">
                <a16:creationId xmlns:a16="http://schemas.microsoft.com/office/drawing/2014/main" id="{CD2EFAE6-299A-4A7E-9873-472CE0B9A461}"/>
              </a:ext>
            </a:extLst>
          </p:cNvPr>
          <p:cNvSpPr>
            <a:spLocks noGrp="1"/>
          </p:cNvSpPr>
          <p:nvPr>
            <p:ph type="body" sz="quarter" idx="19"/>
          </p:nvPr>
        </p:nvSpPr>
        <p:spPr>
          <a:xfrm>
            <a:off x="743571" y="4140343"/>
            <a:ext cx="10711543" cy="1959961"/>
          </a:xfrm>
        </p:spPr>
        <p:txBody>
          <a:bodyPr>
            <a:normAutofit/>
          </a:bodyPr>
          <a:lstStyle/>
          <a:p>
            <a:pPr lvl="1" indent="-342900">
              <a:spcBef>
                <a:spcPts val="1000"/>
              </a:spcBef>
            </a:pPr>
            <a:r>
              <a:rPr lang="en-US" dirty="0"/>
              <a:t>Accounts payable (merchandise creditors): The $3,200 decrease is deducted from net income. </a:t>
            </a:r>
          </a:p>
          <a:p>
            <a:pPr lvl="2" indent="-342900">
              <a:spcBef>
                <a:spcPts val="1000"/>
              </a:spcBef>
            </a:pPr>
            <a:r>
              <a:rPr lang="en-US" dirty="0"/>
              <a:t>This is because a decrease in accounts payable indicates that the cash payments to merchandise creditors exceed the merchandise purchased on account by $3,200.</a:t>
            </a:r>
          </a:p>
          <a:p>
            <a:pPr lvl="3" indent="-342900">
              <a:spcBef>
                <a:spcPts val="1000"/>
              </a:spcBef>
            </a:pPr>
            <a:r>
              <a:rPr lang="en-US" dirty="0"/>
              <a:t>Therefore, the cost of merchandise sold is $3,200 less than the cash paid to merchandise creditors during the year.</a:t>
            </a:r>
          </a:p>
          <a:p>
            <a:pPr lvl="1" indent="-342900">
              <a:spcBef>
                <a:spcPts val="1000"/>
              </a:spcBef>
            </a:pPr>
            <a:endParaRPr lang="en-US" dirty="0"/>
          </a:p>
        </p:txBody>
      </p:sp>
    </p:spTree>
    <p:extLst>
      <p:ext uri="{BB962C8B-B14F-4D97-AF65-F5344CB8AC3E}">
        <p14:creationId xmlns:p14="http://schemas.microsoft.com/office/powerpoint/2010/main" val="324680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F7CE0-752E-4433-ADAF-BB130B4008BA}"/>
              </a:ext>
            </a:extLst>
          </p:cNvPr>
          <p:cNvSpPr>
            <a:spLocks noGrp="1"/>
          </p:cNvSpPr>
          <p:nvPr>
            <p:ph type="title"/>
          </p:nvPr>
        </p:nvSpPr>
        <p:spPr/>
        <p:txBody>
          <a:bodyPr/>
          <a:lstStyle/>
          <a:p>
            <a:r>
              <a:rPr lang="en-US" dirty="0"/>
              <a:t>Adjustments to Net Income </a:t>
            </a:r>
            <a:r>
              <a:rPr lang="en-US" sz="2000" dirty="0"/>
              <a:t>(8 of 9)</a:t>
            </a:r>
            <a:endParaRPr lang="en-US" dirty="0"/>
          </a:p>
        </p:txBody>
      </p:sp>
      <p:sp>
        <p:nvSpPr>
          <p:cNvPr id="3" name="Text Placeholder 2">
            <a:extLst>
              <a:ext uri="{FF2B5EF4-FFF2-40B4-BE49-F238E27FC236}">
                <a16:creationId xmlns:a16="http://schemas.microsoft.com/office/drawing/2014/main" id="{279E395B-6B0E-4638-B397-B73FA77D7D5D}"/>
              </a:ext>
            </a:extLst>
          </p:cNvPr>
          <p:cNvSpPr>
            <a:spLocks noGrp="1"/>
          </p:cNvSpPr>
          <p:nvPr>
            <p:ph type="body" sz="quarter" idx="17"/>
          </p:nvPr>
        </p:nvSpPr>
        <p:spPr>
          <a:xfrm>
            <a:off x="743576" y="1638300"/>
            <a:ext cx="10711543" cy="672105"/>
          </a:xfrm>
        </p:spPr>
        <p:txBody>
          <a:bodyPr/>
          <a:lstStyle/>
          <a:p>
            <a:pPr marL="342900" indent="-342900">
              <a:buClr>
                <a:srgbClr val="004A78"/>
              </a:buClr>
              <a:buFont typeface="Arial" charset="0"/>
              <a:buChar char="•"/>
            </a:pPr>
            <a:r>
              <a:rPr lang="en-US" sz="2400" dirty="0">
                <a:solidFill>
                  <a:srgbClr val="004A78"/>
                </a:solidFill>
              </a:rPr>
              <a:t>Step 3: Add and deduct changes in current operating assets and liabilities excluding cash.</a:t>
            </a:r>
          </a:p>
          <a:p>
            <a:endParaRPr lang="en-US" dirty="0"/>
          </a:p>
        </p:txBody>
      </p:sp>
      <p:pic>
        <p:nvPicPr>
          <p:cNvPr id="8" name="Picture Placeholder 4" descr="Adjustments to Net Income &#10;&#10;A table shows the 20Y8 and 20Y7 year-end balances along with the amount of increase or decrease between each year for Rundell Inc.’s current operating assets and liabilities (excluding cash). The following four column headings are shown: Accounts; December 31, 20Y8; December 31, 20Y7; and Increase (Decrease).&#10;&#10;For Accounts Receivable (net), the following amounts are listed: December 31, 20Y8, $74,000; December 31, 20Y7, $65,000; Increase, $9,000. For Inventories, the following amounts are listed: December 31, 20Y8, 172,000; December 31, 20Y7, 180,000; (Decrease), (8,000). For Accounts Payable (merchandise creditors), the following amounts are listed: December 31, 20Y8, 43,500; December 31, 20Y7, 46,700; (Decrease), (3,200). For Accrued Expenses Payable (operating expenses), the following amounts are listed: December 31, 20Y8, 26,500; December 31, 20Y7; 24,300; Increase, 2,200. For Income Taxes Payable, the following amounts are listed: December 31, 20Y8, 7,900; December 31, 20Y7, 8,400; (Decrease), (500).">
            <a:extLst>
              <a:ext uri="{FF2B5EF4-FFF2-40B4-BE49-F238E27FC236}">
                <a16:creationId xmlns:a16="http://schemas.microsoft.com/office/drawing/2014/main" id="{571D23A5-FCD0-4FAD-8E0E-5C6E5E2B00C1}"/>
              </a:ext>
            </a:extLst>
          </p:cNvPr>
          <p:cNvPicPr>
            <a:picLocks noGrp="1" noChangeAspect="1"/>
          </p:cNvPicPr>
          <p:nvPr>
            <p:ph type="pic" sz="quarter" idx="18"/>
          </p:nvPr>
        </p:nvPicPr>
        <p:blipFill rotWithShape="1">
          <a:blip r:embed="rId2"/>
          <a:srcRect l="-937" t="-2247" r="945" b="1998"/>
          <a:stretch/>
        </p:blipFill>
        <p:spPr>
          <a:xfrm>
            <a:off x="2457119" y="2290757"/>
            <a:ext cx="7277762" cy="1772855"/>
          </a:xfrm>
          <a:prstGeom prst="rect">
            <a:avLst/>
          </a:prstGeom>
        </p:spPr>
      </p:pic>
      <p:sp>
        <p:nvSpPr>
          <p:cNvPr id="5" name="Content Placeholder 4">
            <a:extLst>
              <a:ext uri="{FF2B5EF4-FFF2-40B4-BE49-F238E27FC236}">
                <a16:creationId xmlns:a16="http://schemas.microsoft.com/office/drawing/2014/main" id="{CD2EFAE6-299A-4A7E-9873-472CE0B9A461}"/>
              </a:ext>
            </a:extLst>
          </p:cNvPr>
          <p:cNvSpPr>
            <a:spLocks noGrp="1"/>
          </p:cNvSpPr>
          <p:nvPr>
            <p:ph type="body" sz="quarter" idx="19"/>
          </p:nvPr>
        </p:nvSpPr>
        <p:spPr>
          <a:xfrm>
            <a:off x="743571" y="4140343"/>
            <a:ext cx="10711543" cy="1959961"/>
          </a:xfrm>
        </p:spPr>
        <p:txBody>
          <a:bodyPr>
            <a:normAutofit/>
          </a:bodyPr>
          <a:lstStyle/>
          <a:p>
            <a:pPr lvl="1" indent="-342900">
              <a:spcBef>
                <a:spcPts val="1000"/>
              </a:spcBef>
              <a:buClr>
                <a:srgbClr val="FF6300"/>
              </a:buClr>
            </a:pPr>
            <a:r>
              <a:rPr lang="en-US" sz="2000" dirty="0"/>
              <a:t>Accrued expenses payable (operating expenses): The $2,200 increase is added to net income. </a:t>
            </a:r>
          </a:p>
          <a:p>
            <a:pPr lvl="2" indent="-342900">
              <a:spcBef>
                <a:spcPts val="1000"/>
              </a:spcBef>
              <a:buClr>
                <a:srgbClr val="000000"/>
              </a:buClr>
            </a:pPr>
            <a:r>
              <a:rPr lang="en-US" dirty="0"/>
              <a:t>This is because an increase in accrued expenses payable indicates that operating expenses exceed the cash payments for operating expenses by $2,200.</a:t>
            </a:r>
          </a:p>
          <a:p>
            <a:pPr lvl="3" indent="-342900">
              <a:spcBef>
                <a:spcPts val="1000"/>
              </a:spcBef>
            </a:pPr>
            <a:r>
              <a:rPr lang="en-US" dirty="0"/>
              <a:t>In other words, operating expenses reported on the income statement include $2,200 that did not require a cash outflow during the year.</a:t>
            </a:r>
          </a:p>
          <a:p>
            <a:endParaRPr lang="en-US" dirty="0"/>
          </a:p>
        </p:txBody>
      </p:sp>
    </p:spTree>
    <p:extLst>
      <p:ext uri="{BB962C8B-B14F-4D97-AF65-F5344CB8AC3E}">
        <p14:creationId xmlns:p14="http://schemas.microsoft.com/office/powerpoint/2010/main" val="297570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9AEE84-9EDA-467A-BFDA-FF2053E56BEF}"/>
              </a:ext>
            </a:extLst>
          </p:cNvPr>
          <p:cNvSpPr>
            <a:spLocks noGrp="1"/>
          </p:cNvSpPr>
          <p:nvPr>
            <p:ph type="title"/>
          </p:nvPr>
        </p:nvSpPr>
        <p:spPr/>
        <p:txBody>
          <a:bodyPr/>
          <a:lstStyle/>
          <a:p>
            <a:r>
              <a:rPr lang="en-US" dirty="0"/>
              <a:t>Reporting Cash Flows </a:t>
            </a:r>
            <a:r>
              <a:rPr lang="en-US" sz="2000" dirty="0"/>
              <a:t>(1 of 5)</a:t>
            </a:r>
            <a:endParaRPr lang="en-US" dirty="0"/>
          </a:p>
        </p:txBody>
      </p:sp>
      <p:sp>
        <p:nvSpPr>
          <p:cNvPr id="5" name="Text Placeholder 4">
            <a:extLst>
              <a:ext uri="{FF2B5EF4-FFF2-40B4-BE49-F238E27FC236}">
                <a16:creationId xmlns:a16="http://schemas.microsoft.com/office/drawing/2014/main" id="{5459E3D0-1CC1-4A82-B51A-A2CE2CFFE302}"/>
              </a:ext>
            </a:extLst>
          </p:cNvPr>
          <p:cNvSpPr>
            <a:spLocks noGrp="1"/>
          </p:cNvSpPr>
          <p:nvPr>
            <p:ph type="body" sz="quarter" idx="17"/>
          </p:nvPr>
        </p:nvSpPr>
        <p:spPr>
          <a:xfrm>
            <a:off x="743576" y="1638300"/>
            <a:ext cx="10711543" cy="690562"/>
          </a:xfrm>
        </p:spPr>
        <p:txBody>
          <a:bodyPr/>
          <a:lstStyle/>
          <a:p>
            <a:r>
              <a:rPr lang="en-US" dirty="0"/>
              <a:t>The </a:t>
            </a:r>
            <a:r>
              <a:rPr lang="en-US" b="1" dirty="0"/>
              <a:t>statement of cash flows</a:t>
            </a:r>
            <a:r>
              <a:rPr lang="en-US" b="1" dirty="0">
                <a:solidFill>
                  <a:srgbClr val="3A8B94"/>
                </a:solidFill>
              </a:rPr>
              <a:t> </a:t>
            </a:r>
            <a:r>
              <a:rPr lang="en-US" dirty="0"/>
              <a:t>reports a company’s cash inflows and outflows for a period. </a:t>
            </a:r>
          </a:p>
          <a:p>
            <a:endParaRPr lang="en-US" dirty="0"/>
          </a:p>
        </p:txBody>
      </p:sp>
      <p:sp>
        <p:nvSpPr>
          <p:cNvPr id="6" name="Content Placeholder 5">
            <a:extLst>
              <a:ext uri="{FF2B5EF4-FFF2-40B4-BE49-F238E27FC236}">
                <a16:creationId xmlns:a16="http://schemas.microsoft.com/office/drawing/2014/main" id="{9520C7B5-1653-4FAC-8783-36857589BF58}"/>
              </a:ext>
            </a:extLst>
          </p:cNvPr>
          <p:cNvSpPr>
            <a:spLocks noGrp="1"/>
          </p:cNvSpPr>
          <p:nvPr>
            <p:ph sz="quarter" idx="18"/>
          </p:nvPr>
        </p:nvSpPr>
        <p:spPr>
          <a:xfrm>
            <a:off x="1207122" y="3030197"/>
            <a:ext cx="3436938" cy="2358943"/>
          </a:xfrm>
          <a:prstGeom prst="roundRect">
            <a:avLst/>
          </a:prstGeom>
          <a:solidFill>
            <a:srgbClr val="004A78"/>
          </a:solidFill>
        </p:spPr>
        <p:txBody>
          <a:bodyPr anchor="ctr"/>
          <a:lstStyle/>
          <a:p>
            <a:pPr marL="115888"/>
            <a:r>
              <a:rPr lang="en-US" sz="2000" b="1" dirty="0">
                <a:solidFill>
                  <a:schemeClr val="bg1"/>
                </a:solidFill>
              </a:rPr>
              <a:t>Information provided by the statement of cash flows</a:t>
            </a:r>
          </a:p>
        </p:txBody>
      </p:sp>
      <p:sp>
        <p:nvSpPr>
          <p:cNvPr id="7" name="Content Placeholder 6">
            <a:extLst>
              <a:ext uri="{FF2B5EF4-FFF2-40B4-BE49-F238E27FC236}">
                <a16:creationId xmlns:a16="http://schemas.microsoft.com/office/drawing/2014/main" id="{D979362B-A0F7-43C7-AA3B-0FD959D9EC20}"/>
              </a:ext>
            </a:extLst>
          </p:cNvPr>
          <p:cNvSpPr>
            <a:spLocks noGrp="1"/>
          </p:cNvSpPr>
          <p:nvPr>
            <p:ph sz="quarter" idx="19"/>
          </p:nvPr>
        </p:nvSpPr>
        <p:spPr>
          <a:xfrm>
            <a:off x="4656520" y="3041629"/>
            <a:ext cx="6174607" cy="2358944"/>
          </a:xfrm>
          <a:prstGeom prst="roundRect">
            <a:avLst/>
          </a:prstGeom>
          <a:solidFill>
            <a:srgbClr val="00B8E7"/>
          </a:solidFill>
        </p:spPr>
        <p:txBody>
          <a:bodyPr anchor="ctr"/>
          <a:lstStyle/>
          <a:p>
            <a:endParaRPr lang="en-US" sz="2400" b="1" dirty="0">
              <a:solidFill>
                <a:srgbClr val="004A78"/>
              </a:solidFill>
            </a:endParaRPr>
          </a:p>
          <a:p>
            <a:endParaRPr lang="en-US" sz="2400" b="1" dirty="0">
              <a:solidFill>
                <a:srgbClr val="004A78"/>
              </a:solidFill>
            </a:endParaRPr>
          </a:p>
          <a:p>
            <a:pPr marL="174625"/>
            <a:r>
              <a:rPr lang="en-US" sz="2000" b="1" dirty="0">
                <a:solidFill>
                  <a:srgbClr val="004A78"/>
                </a:solidFill>
              </a:rPr>
              <a:t>A company’s ability to do the following:</a:t>
            </a:r>
          </a:p>
          <a:p>
            <a:pPr lvl="1">
              <a:defRPr/>
            </a:pPr>
            <a:r>
              <a:rPr lang="en-US" sz="2000" b="1" dirty="0"/>
              <a:t>Generate cash from operations</a:t>
            </a:r>
          </a:p>
          <a:p>
            <a:pPr lvl="1">
              <a:defRPr/>
            </a:pPr>
            <a:r>
              <a:rPr lang="en-US" sz="2000" b="1" dirty="0"/>
              <a:t>Maintain and expand its operating capacity</a:t>
            </a:r>
          </a:p>
          <a:p>
            <a:pPr lvl="1">
              <a:defRPr/>
            </a:pPr>
            <a:r>
              <a:rPr lang="en-US" sz="2000" b="1" dirty="0"/>
              <a:t>Meet its financial obligations</a:t>
            </a:r>
          </a:p>
          <a:p>
            <a:pPr lvl="1">
              <a:defRPr/>
            </a:pPr>
            <a:r>
              <a:rPr lang="en-US" sz="2000" b="1" dirty="0"/>
              <a:t>Pay dividends</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873811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F7CE0-752E-4433-ADAF-BB130B4008BA}"/>
              </a:ext>
            </a:extLst>
          </p:cNvPr>
          <p:cNvSpPr>
            <a:spLocks noGrp="1"/>
          </p:cNvSpPr>
          <p:nvPr>
            <p:ph type="title"/>
          </p:nvPr>
        </p:nvSpPr>
        <p:spPr/>
        <p:txBody>
          <a:bodyPr/>
          <a:lstStyle/>
          <a:p>
            <a:r>
              <a:rPr lang="en-US" dirty="0"/>
              <a:t>Adjustments to Net Income </a:t>
            </a:r>
            <a:r>
              <a:rPr lang="en-US" sz="2000" dirty="0"/>
              <a:t>(9 of 9)</a:t>
            </a:r>
            <a:endParaRPr lang="en-US" dirty="0"/>
          </a:p>
        </p:txBody>
      </p:sp>
      <p:sp>
        <p:nvSpPr>
          <p:cNvPr id="3" name="Text Placeholder 2">
            <a:extLst>
              <a:ext uri="{FF2B5EF4-FFF2-40B4-BE49-F238E27FC236}">
                <a16:creationId xmlns:a16="http://schemas.microsoft.com/office/drawing/2014/main" id="{279E395B-6B0E-4638-B397-B73FA77D7D5D}"/>
              </a:ext>
            </a:extLst>
          </p:cNvPr>
          <p:cNvSpPr>
            <a:spLocks noGrp="1"/>
          </p:cNvSpPr>
          <p:nvPr>
            <p:ph type="body" sz="quarter" idx="17"/>
          </p:nvPr>
        </p:nvSpPr>
        <p:spPr>
          <a:xfrm>
            <a:off x="743576" y="1638300"/>
            <a:ext cx="10711543" cy="672105"/>
          </a:xfrm>
        </p:spPr>
        <p:txBody>
          <a:bodyPr/>
          <a:lstStyle/>
          <a:p>
            <a:pPr marL="342900" indent="-342900">
              <a:buClr>
                <a:srgbClr val="004A78"/>
              </a:buClr>
              <a:buFont typeface="Arial" charset="0"/>
              <a:buChar char="•"/>
            </a:pPr>
            <a:r>
              <a:rPr lang="en-US" sz="2400" dirty="0">
                <a:solidFill>
                  <a:srgbClr val="004A78"/>
                </a:solidFill>
              </a:rPr>
              <a:t>Step 3: Add and deduct changes in current operating assets and liabilities excluding cash.</a:t>
            </a:r>
          </a:p>
          <a:p>
            <a:endParaRPr lang="en-US" dirty="0"/>
          </a:p>
        </p:txBody>
      </p:sp>
      <p:pic>
        <p:nvPicPr>
          <p:cNvPr id="8" name="Picture Placeholder 4" descr="Adjustments to Net Income &#10;&#10;A table shows the 20Y8 and 20Y7 year-end balances along with the amount of increase or decrease between each year for Rundell Inc.’s current operating assets and liabilities (excluding cash). The following four column headings are shown: Accounts; December 31, 20Y8; December 31, 20Y7; and Increase (Decrease).&#10;&#10;For Accounts Receivable (net), the following amounts are listed: December 31, 20Y8, $74,000; December 31, 20Y7, $65,000; Increase, $9,000. For Inventories, the following amounts are listed: December 31, 20Y8, 172,000; December 31, 20Y7, 180,000; (Decrease), (8,000). For Accounts Payable (merchandise creditors), the following amounts are listed: December 31, 20Y8, 43,500; December 31, 20Y7, 46,700; (Decrease), (3,200). For Accrued Expenses Payable (operating expenses), the following amounts are listed: December 31, 20Y8, 26,500; December 31, 20Y7; 24,300; Increase, 2,200. For Income Taxes Payable, the following amounts are listed: December 31, 20Y8, 7,900; December 31, 20Y7, 8,400; (Decrease), (500).">
            <a:extLst>
              <a:ext uri="{FF2B5EF4-FFF2-40B4-BE49-F238E27FC236}">
                <a16:creationId xmlns:a16="http://schemas.microsoft.com/office/drawing/2014/main" id="{571D23A5-FCD0-4FAD-8E0E-5C6E5E2B00C1}"/>
              </a:ext>
            </a:extLst>
          </p:cNvPr>
          <p:cNvPicPr>
            <a:picLocks noGrp="1" noChangeAspect="1"/>
          </p:cNvPicPr>
          <p:nvPr>
            <p:ph type="pic" sz="quarter" idx="18"/>
          </p:nvPr>
        </p:nvPicPr>
        <p:blipFill rotWithShape="1">
          <a:blip r:embed="rId2"/>
          <a:srcRect l="-937" t="-2247" r="945" b="1998"/>
          <a:stretch/>
        </p:blipFill>
        <p:spPr>
          <a:xfrm>
            <a:off x="2457119" y="2290757"/>
            <a:ext cx="7277762" cy="1772855"/>
          </a:xfrm>
          <a:prstGeom prst="rect">
            <a:avLst/>
          </a:prstGeom>
        </p:spPr>
      </p:pic>
      <p:sp>
        <p:nvSpPr>
          <p:cNvPr id="5" name="Content Placeholder 4">
            <a:extLst>
              <a:ext uri="{FF2B5EF4-FFF2-40B4-BE49-F238E27FC236}">
                <a16:creationId xmlns:a16="http://schemas.microsoft.com/office/drawing/2014/main" id="{CD2EFAE6-299A-4A7E-9873-472CE0B9A461}"/>
              </a:ext>
            </a:extLst>
          </p:cNvPr>
          <p:cNvSpPr>
            <a:spLocks noGrp="1"/>
          </p:cNvSpPr>
          <p:nvPr>
            <p:ph type="body" sz="quarter" idx="19"/>
          </p:nvPr>
        </p:nvSpPr>
        <p:spPr>
          <a:xfrm>
            <a:off x="743571" y="4140343"/>
            <a:ext cx="10711543" cy="1959961"/>
          </a:xfrm>
        </p:spPr>
        <p:txBody>
          <a:bodyPr>
            <a:normAutofit/>
          </a:bodyPr>
          <a:lstStyle/>
          <a:p>
            <a:pPr lvl="1" indent="-342900">
              <a:spcBef>
                <a:spcPts val="1000"/>
              </a:spcBef>
            </a:pPr>
            <a:r>
              <a:rPr lang="en-US" dirty="0"/>
              <a:t>Income taxes payable: The $500 decrease is deducted from net income. </a:t>
            </a:r>
          </a:p>
          <a:p>
            <a:pPr lvl="2" indent="-342900">
              <a:spcBef>
                <a:spcPts val="1000"/>
              </a:spcBef>
            </a:pPr>
            <a:r>
              <a:rPr lang="en-US" dirty="0"/>
              <a:t>This is because a decrease in income taxes payable indicates that taxes paid exceed the amount of taxes incurred during the year by $500.</a:t>
            </a:r>
          </a:p>
          <a:p>
            <a:pPr lvl="3" indent="-342900">
              <a:spcBef>
                <a:spcPts val="1000"/>
              </a:spcBef>
            </a:pPr>
            <a:r>
              <a:rPr lang="en-US" dirty="0"/>
              <a:t>In other words, the amount reported on the income statement for income tax expense is less than the amount paid by $500.</a:t>
            </a:r>
          </a:p>
          <a:p>
            <a:pPr lvl="1" indent="-342900">
              <a:spcBef>
                <a:spcPts val="1000"/>
              </a:spcBef>
            </a:pPr>
            <a:endParaRPr lang="en-US" dirty="0"/>
          </a:p>
        </p:txBody>
      </p:sp>
    </p:spTree>
    <p:extLst>
      <p:ext uri="{BB962C8B-B14F-4D97-AF65-F5344CB8AC3E}">
        <p14:creationId xmlns:p14="http://schemas.microsoft.com/office/powerpoint/2010/main" val="39876278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C2FEB-5715-4A99-A202-6E3E6FC7B9B3}"/>
              </a:ext>
            </a:extLst>
          </p:cNvPr>
          <p:cNvSpPr>
            <a:spLocks noGrp="1"/>
          </p:cNvSpPr>
          <p:nvPr>
            <p:ph type="title"/>
          </p:nvPr>
        </p:nvSpPr>
        <p:spPr>
          <a:xfrm>
            <a:off x="838200" y="365125"/>
            <a:ext cx="10515600" cy="817970"/>
          </a:xfrm>
        </p:spPr>
        <p:txBody>
          <a:bodyPr/>
          <a:lstStyle/>
          <a:p>
            <a:r>
              <a:rPr lang="en-US" sz="2800" dirty="0"/>
              <a:t>Example Exercise: Changes in Current Operating Assets and Liabilities </a:t>
            </a:r>
            <a:r>
              <a:rPr lang="en-US" sz="2000" dirty="0"/>
              <a:t>(1 of 2)</a:t>
            </a:r>
          </a:p>
        </p:txBody>
      </p:sp>
      <p:sp>
        <p:nvSpPr>
          <p:cNvPr id="4" name="Content Placeholder 3">
            <a:extLst>
              <a:ext uri="{FF2B5EF4-FFF2-40B4-BE49-F238E27FC236}">
                <a16:creationId xmlns:a16="http://schemas.microsoft.com/office/drawing/2014/main" id="{4FDE2A3D-8691-4306-B9E5-0365C6979374}"/>
              </a:ext>
            </a:extLst>
          </p:cNvPr>
          <p:cNvSpPr>
            <a:spLocks noGrp="1"/>
          </p:cNvSpPr>
          <p:nvPr>
            <p:ph type="body" sz="quarter" idx="17"/>
          </p:nvPr>
        </p:nvSpPr>
        <p:spPr>
          <a:xfrm>
            <a:off x="743576" y="1638300"/>
            <a:ext cx="10711543" cy="892629"/>
          </a:xfrm>
        </p:spPr>
        <p:txBody>
          <a:bodyPr/>
          <a:lstStyle/>
          <a:p>
            <a:pPr marL="342900" indent="-342900">
              <a:buClr>
                <a:srgbClr val="004A78"/>
              </a:buClr>
              <a:buFont typeface="Arial" charset="0"/>
              <a:buChar char="•"/>
            </a:pPr>
            <a:r>
              <a:rPr lang="en-US" sz="2400" dirty="0">
                <a:solidFill>
                  <a:srgbClr val="004A78"/>
                </a:solidFill>
              </a:rPr>
              <a:t>Victor Corporation’s current operating assets and liabilities from the company’s comparative balance sheet were as follows:</a:t>
            </a:r>
          </a:p>
          <a:p>
            <a:endParaRPr lang="en-US" dirty="0"/>
          </a:p>
        </p:txBody>
      </p:sp>
      <p:pic>
        <p:nvPicPr>
          <p:cNvPr id="8" name="Picture Placeholder 7" descr="Example Exercise: Changes in Current Operating Assets and Liabilities&#10;&#10;A table shows the 20Y8 and 20Y7 year-end balances for Victor Corporation’s current operating assets and liabilities.&#10;&#10;For Accounts receivable, the following amounts are listed: Dec. 31, 20Y8, $6,500; Dec. 31, 20Y7, $4,900. For Inventory, the following amounts are listed: Dec. 31, 20Y8, 12,300; Dec. 31, 20Y7, 15,000. For Accounts payable, the following amounts are listed: Dec. 31, 20Y8, 4,800; Dec. 31, 20Y7, 5,200.">
            <a:extLst>
              <a:ext uri="{FF2B5EF4-FFF2-40B4-BE49-F238E27FC236}">
                <a16:creationId xmlns:a16="http://schemas.microsoft.com/office/drawing/2014/main" id="{F62A7D54-BE5A-4C5B-AF81-A5BF7BA7701C}"/>
              </a:ext>
            </a:extLst>
          </p:cNvPr>
          <p:cNvPicPr>
            <a:picLocks noGrp="1" noChangeAspect="1"/>
          </p:cNvPicPr>
          <p:nvPr>
            <p:ph type="pic" sz="quarter" idx="18"/>
          </p:nvPr>
        </p:nvPicPr>
        <p:blipFill rotWithShape="1">
          <a:blip r:embed="rId2"/>
          <a:srcRect l="-526" r="-2155"/>
          <a:stretch/>
        </p:blipFill>
        <p:spPr>
          <a:xfrm>
            <a:off x="3023341" y="2986134"/>
            <a:ext cx="6020132" cy="1368047"/>
          </a:xfrm>
        </p:spPr>
      </p:pic>
      <p:sp>
        <p:nvSpPr>
          <p:cNvPr id="6" name="Content Placeholder 5">
            <a:extLst>
              <a:ext uri="{FF2B5EF4-FFF2-40B4-BE49-F238E27FC236}">
                <a16:creationId xmlns:a16="http://schemas.microsoft.com/office/drawing/2014/main" id="{680CF58C-0FF6-42FB-BC46-74B967F1ED0B}"/>
              </a:ext>
            </a:extLst>
          </p:cNvPr>
          <p:cNvSpPr>
            <a:spLocks noGrp="1"/>
          </p:cNvSpPr>
          <p:nvPr>
            <p:ph type="body" sz="quarter" idx="19"/>
          </p:nvPr>
        </p:nvSpPr>
        <p:spPr/>
        <p:txBody>
          <a:bodyPr/>
          <a:lstStyle/>
          <a:p>
            <a:pPr marL="342900" indent="-342900">
              <a:buClr>
                <a:srgbClr val="004A78"/>
              </a:buClr>
              <a:buFont typeface="Arial" charset="0"/>
              <a:buChar char="•"/>
            </a:pPr>
            <a:r>
              <a:rPr lang="en-US" sz="2400" dirty="0">
                <a:solidFill>
                  <a:srgbClr val="004A78"/>
                </a:solidFill>
              </a:rPr>
              <a:t>Adjust Victor’s net income of $70,000 for changes in current operating assets and liabilities to arrive at net cash flow from operating activities.</a:t>
            </a:r>
          </a:p>
          <a:p>
            <a:endParaRPr lang="en-US" dirty="0"/>
          </a:p>
        </p:txBody>
      </p:sp>
    </p:spTree>
    <p:extLst>
      <p:ext uri="{BB962C8B-B14F-4D97-AF65-F5344CB8AC3E}">
        <p14:creationId xmlns:p14="http://schemas.microsoft.com/office/powerpoint/2010/main" val="3836813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xample Exercise: Changes in Current Operating Assets and Liabilities&#10;&#10;A table shows the computation for Victor Corporation’s net cash flow from operating activities. The table shows the following: Net income is $70,000. The next line states the following: Under Adjustments to reconcile net income to net cash flow from operating activities:. Under Changes in current operating assets and liabilities:, the following increases and decreases are listed: Increase in accounts receivable is (1,600); Decrease in inventory is 2,700; Decrease in accounts payable is (400). A single rule appears below (400). Net cash flow from operating activities is $70,700.">
            <a:extLst>
              <a:ext uri="{FF2B5EF4-FFF2-40B4-BE49-F238E27FC236}">
                <a16:creationId xmlns:a16="http://schemas.microsoft.com/office/drawing/2014/main" id="{FEFFF871-4FC4-4EF0-9AFB-A14A72E70FE4}"/>
              </a:ext>
            </a:extLst>
          </p:cNvPr>
          <p:cNvSpPr>
            <a:spLocks noGrp="1"/>
          </p:cNvSpPr>
          <p:nvPr>
            <p:ph type="title"/>
          </p:nvPr>
        </p:nvSpPr>
        <p:spPr>
          <a:xfrm>
            <a:off x="838200" y="365125"/>
            <a:ext cx="10515600" cy="1055712"/>
          </a:xfrm>
        </p:spPr>
        <p:txBody>
          <a:bodyPr/>
          <a:lstStyle/>
          <a:p>
            <a:r>
              <a:rPr lang="en-US" sz="2800" dirty="0"/>
              <a:t>Example Exercise: Changes in Current Operating Assets and Liabilities </a:t>
            </a:r>
            <a:r>
              <a:rPr lang="en-US" sz="2000" dirty="0"/>
              <a:t>(2 of 2)</a:t>
            </a:r>
          </a:p>
        </p:txBody>
      </p:sp>
      <p:pic>
        <p:nvPicPr>
          <p:cNvPr id="4" name="Picture Placeholder 3" descr="Example Exercise: Changes in Current Operating Assets and Liabilities&#10;&#10;A table shows the computation for Victor Corporation’s net cash flow from operating activities. The table shows the following: Net income is $70,000. The next line states the following: Under Adjustments to reconcile net income to net cash flow from operating activities:. Under Changes in current operating assets and liabilities:, the following increases and decreases are listed: Increase in accounts receivable is (1,600); Decrease in inventory is 2,700; Decrease in accounts payable is (400). A single rule appears below (400). Net cash flow from operating activities is $70,700.">
            <a:extLst>
              <a:ext uri="{FF2B5EF4-FFF2-40B4-BE49-F238E27FC236}">
                <a16:creationId xmlns:a16="http://schemas.microsoft.com/office/drawing/2014/main" id="{8FE95AF0-8B41-49CC-BD1E-6A16E319E284}"/>
              </a:ext>
            </a:extLst>
          </p:cNvPr>
          <p:cNvPicPr>
            <a:picLocks noGrp="1" noChangeAspect="1"/>
          </p:cNvPicPr>
          <p:nvPr>
            <p:ph type="pic" sz="quarter" idx="11"/>
          </p:nvPr>
        </p:nvPicPr>
        <p:blipFill rotWithShape="1">
          <a:blip r:embed="rId2"/>
          <a:srcRect l="-59" r="286"/>
          <a:stretch/>
        </p:blipFill>
        <p:spPr>
          <a:xfrm>
            <a:off x="1199071" y="2574251"/>
            <a:ext cx="9793858" cy="2138124"/>
          </a:xfrm>
          <a:prstGeom prst="rect">
            <a:avLst/>
          </a:prstGeom>
        </p:spPr>
      </p:pic>
    </p:spTree>
    <p:extLst>
      <p:ext uri="{BB962C8B-B14F-4D97-AF65-F5344CB8AC3E}">
        <p14:creationId xmlns:p14="http://schemas.microsoft.com/office/powerpoint/2010/main" val="840895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0A7DDB-8714-4159-B5A8-1522C87D8665}"/>
              </a:ext>
            </a:extLst>
          </p:cNvPr>
          <p:cNvSpPr>
            <a:spLocks noGrp="1"/>
          </p:cNvSpPr>
          <p:nvPr>
            <p:ph type="title"/>
          </p:nvPr>
        </p:nvSpPr>
        <p:spPr/>
        <p:txBody>
          <a:bodyPr/>
          <a:lstStyle/>
          <a:p>
            <a:r>
              <a:rPr lang="en-US" sz="2800" dirty="0"/>
              <a:t>Example Exercise: Determining Cash Flows from (used for)</a:t>
            </a:r>
            <a:br>
              <a:rPr lang="en-US" sz="2800" dirty="0"/>
            </a:br>
            <a:r>
              <a:rPr lang="en-US" sz="2800" dirty="0"/>
              <a:t>Operating Activities </a:t>
            </a:r>
            <a:r>
              <a:rPr lang="en-US" sz="2000" dirty="0"/>
              <a:t>(1 of 2)</a:t>
            </a:r>
          </a:p>
        </p:txBody>
      </p:sp>
      <p:sp>
        <p:nvSpPr>
          <p:cNvPr id="6" name="Content Placeholder 5">
            <a:extLst>
              <a:ext uri="{FF2B5EF4-FFF2-40B4-BE49-F238E27FC236}">
                <a16:creationId xmlns:a16="http://schemas.microsoft.com/office/drawing/2014/main" id="{7AF41969-5437-4A8A-B4F8-EF2C82FC1173}"/>
              </a:ext>
            </a:extLst>
          </p:cNvPr>
          <p:cNvSpPr>
            <a:spLocks noGrp="1"/>
          </p:cNvSpPr>
          <p:nvPr>
            <p:ph type="body" sz="quarter" idx="17"/>
          </p:nvPr>
        </p:nvSpPr>
        <p:spPr/>
        <p:txBody>
          <a:bodyPr/>
          <a:lstStyle/>
          <a:p>
            <a:r>
              <a:rPr lang="en-US" dirty="0"/>
              <a:t>Omicron Inc. reported the following data:</a:t>
            </a:r>
          </a:p>
          <a:p>
            <a:endParaRPr lang="en-US" dirty="0"/>
          </a:p>
        </p:txBody>
      </p:sp>
      <p:pic>
        <p:nvPicPr>
          <p:cNvPr id="18" name="Picture Placeholder 17" descr="Example Exercise: Determining Cash Flows from (used for) Operating Activities &#10;&#10;A table of financial data for Omicron Inc. is shown. The table shows the following: Net income, $120,000; Depreciation expense, 12,000; Loss on disposal of equipment, 15,000; Increase in accounts receivable, 5,000; Decrease in accounts payable, 2,000.">
            <a:extLst>
              <a:ext uri="{FF2B5EF4-FFF2-40B4-BE49-F238E27FC236}">
                <a16:creationId xmlns:a16="http://schemas.microsoft.com/office/drawing/2014/main" id="{72F695CF-9A95-481D-B698-2475814752E9}"/>
              </a:ext>
            </a:extLst>
          </p:cNvPr>
          <p:cNvPicPr>
            <a:picLocks noGrp="1" noChangeAspect="1"/>
          </p:cNvPicPr>
          <p:nvPr>
            <p:ph type="pic" sz="quarter" idx="18"/>
          </p:nvPr>
        </p:nvPicPr>
        <p:blipFill rotWithShape="1">
          <a:blip r:embed="rId2"/>
          <a:srcRect l="-57" t="751" r="-1" b="4585"/>
          <a:stretch/>
        </p:blipFill>
        <p:spPr>
          <a:xfrm>
            <a:off x="3414180" y="2745512"/>
            <a:ext cx="5363640" cy="1748871"/>
          </a:xfrm>
          <a:prstGeom prst="rect">
            <a:avLst/>
          </a:prstGeom>
        </p:spPr>
      </p:pic>
    </p:spTree>
    <p:extLst>
      <p:ext uri="{BB962C8B-B14F-4D97-AF65-F5344CB8AC3E}">
        <p14:creationId xmlns:p14="http://schemas.microsoft.com/office/powerpoint/2010/main" val="5655689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C8A831-1619-417B-A820-01AB07C59E0C}"/>
              </a:ext>
            </a:extLst>
          </p:cNvPr>
          <p:cNvSpPr>
            <a:spLocks noGrp="1"/>
          </p:cNvSpPr>
          <p:nvPr>
            <p:ph type="title"/>
          </p:nvPr>
        </p:nvSpPr>
        <p:spPr/>
        <p:txBody>
          <a:bodyPr/>
          <a:lstStyle/>
          <a:p>
            <a:r>
              <a:rPr lang="en-US" sz="2800" dirty="0"/>
              <a:t>Example Exercise: Determining Cash Flows from (used for)</a:t>
            </a:r>
            <a:br>
              <a:rPr lang="en-US" sz="2800" dirty="0"/>
            </a:br>
            <a:r>
              <a:rPr lang="en-US" sz="2800" dirty="0"/>
              <a:t>Operating Activities </a:t>
            </a:r>
            <a:r>
              <a:rPr lang="en-US" sz="2000" dirty="0"/>
              <a:t>(2 of 2)</a:t>
            </a:r>
          </a:p>
        </p:txBody>
      </p:sp>
      <p:sp>
        <p:nvSpPr>
          <p:cNvPr id="11" name="Text Placeholder 10">
            <a:extLst>
              <a:ext uri="{FF2B5EF4-FFF2-40B4-BE49-F238E27FC236}">
                <a16:creationId xmlns:a16="http://schemas.microsoft.com/office/drawing/2014/main" id="{DEFD00F8-5345-436F-AC2F-056BB9250DB1}"/>
              </a:ext>
            </a:extLst>
          </p:cNvPr>
          <p:cNvSpPr>
            <a:spLocks noGrp="1"/>
          </p:cNvSpPr>
          <p:nvPr>
            <p:ph type="body" sz="quarter" idx="17"/>
          </p:nvPr>
        </p:nvSpPr>
        <p:spPr/>
        <p:txBody>
          <a:bodyPr/>
          <a:lstStyle/>
          <a:p>
            <a:r>
              <a:rPr lang="en-US" dirty="0"/>
              <a:t>Prepare the Cash flows from operating activities section of the statement of cash flows, using the indirect method.</a:t>
            </a:r>
          </a:p>
          <a:p>
            <a:endParaRPr lang="en-US" dirty="0"/>
          </a:p>
        </p:txBody>
      </p:sp>
      <p:pic>
        <p:nvPicPr>
          <p:cNvPr id="13" name="Picture Placeholder 6" descr="Example Exercise: Determining Cash Flows from (used for) Operating Activities&#10;&#10;The Cash Flows from Operating Activities section of Omicron Inc.’s statement of cash flows is shown. Under Cash flows from operating activities:, the following are listed: Net income is $120,000, which is shown in the first amount column. Under Adjustments to reconcile net income to net cash flow from operating activities:, the following adjustments are listed: Depreciation expense is 12,000, which is shown in the first amount column; Loss on disposal of equipment is 15,000, which is shown in the first amount column. Under Changes in current operating assets and liabilities:, the following increases and decreases are listed: Increase in accounts receivable is (5,000), which is shown in the first amount column; Decrease in accounts payable is (2,000), which is shown in the first amount column. A single rule appears below (2,000). Net cash flow from operating activities is $140,000, which is shown in the second amount column.">
            <a:extLst>
              <a:ext uri="{FF2B5EF4-FFF2-40B4-BE49-F238E27FC236}">
                <a16:creationId xmlns:a16="http://schemas.microsoft.com/office/drawing/2014/main" id="{D35CF803-1702-4421-95BF-C1A83DDEF3F2}"/>
              </a:ext>
            </a:extLst>
          </p:cNvPr>
          <p:cNvPicPr>
            <a:picLocks noGrp="1" noChangeAspect="1"/>
          </p:cNvPicPr>
          <p:nvPr>
            <p:ph type="pic" sz="quarter" idx="18"/>
          </p:nvPr>
        </p:nvPicPr>
        <p:blipFill rotWithShape="1">
          <a:blip r:embed="rId2"/>
          <a:srcRect l="-58" t="-2807" r="-938" b="494"/>
          <a:stretch/>
        </p:blipFill>
        <p:spPr>
          <a:xfrm>
            <a:off x="1436554" y="2819106"/>
            <a:ext cx="9318891" cy="2703295"/>
          </a:xfrm>
          <a:prstGeom prst="rect">
            <a:avLst/>
          </a:prstGeom>
        </p:spPr>
      </p:pic>
    </p:spTree>
    <p:extLst>
      <p:ext uri="{BB962C8B-B14F-4D97-AF65-F5344CB8AC3E}">
        <p14:creationId xmlns:p14="http://schemas.microsoft.com/office/powerpoint/2010/main" val="1310519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A72882-58D3-43B4-B43D-1E830B0D6074}"/>
              </a:ext>
            </a:extLst>
          </p:cNvPr>
          <p:cNvSpPr>
            <a:spLocks noGrp="1"/>
          </p:cNvSpPr>
          <p:nvPr>
            <p:ph type="title"/>
          </p:nvPr>
        </p:nvSpPr>
        <p:spPr/>
        <p:txBody>
          <a:bodyPr/>
          <a:lstStyle/>
          <a:p>
            <a:r>
              <a:rPr lang="en-US" sz="3000" dirty="0"/>
              <a:t>Cash Flows from (used for) Investing Activities Section</a:t>
            </a:r>
          </a:p>
        </p:txBody>
      </p:sp>
      <p:sp>
        <p:nvSpPr>
          <p:cNvPr id="8" name="Text Placeholder 7">
            <a:extLst>
              <a:ext uri="{FF2B5EF4-FFF2-40B4-BE49-F238E27FC236}">
                <a16:creationId xmlns:a16="http://schemas.microsoft.com/office/drawing/2014/main" id="{E8AE8A1A-F7AF-42D8-89AD-AEF937C4A3E8}"/>
              </a:ext>
            </a:extLst>
          </p:cNvPr>
          <p:cNvSpPr>
            <a:spLocks noGrp="1"/>
          </p:cNvSpPr>
          <p:nvPr>
            <p:ph type="body" sz="quarter" idx="17"/>
          </p:nvPr>
        </p:nvSpPr>
        <p:spPr/>
        <p:txBody>
          <a:bodyPr/>
          <a:lstStyle/>
          <a:p>
            <a:r>
              <a:rPr lang="en-US" dirty="0"/>
              <a:t>Reports the cash inflows and outflows related to changes in a company’s long-term assets.</a:t>
            </a:r>
          </a:p>
          <a:p>
            <a:r>
              <a:rPr lang="en-US" dirty="0"/>
              <a:t>Similar to preparing the Cash Flows from (used for) Operating Activities section, the change in each long-term asset account is analyzed for its effect on cash flows from investing activities</a:t>
            </a:r>
          </a:p>
          <a:p>
            <a:r>
              <a:rPr lang="en-US" dirty="0"/>
              <a:t>Rundell Inc.’s comparative balance sheet lists land, building, and accumulated depreciation—building as long-term assets</a:t>
            </a:r>
          </a:p>
          <a:p>
            <a:endParaRPr lang="en-US" dirty="0"/>
          </a:p>
        </p:txBody>
      </p:sp>
    </p:spTree>
    <p:extLst>
      <p:ext uri="{BB962C8B-B14F-4D97-AF65-F5344CB8AC3E}">
        <p14:creationId xmlns:p14="http://schemas.microsoft.com/office/powerpoint/2010/main" val="12017176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53E1F-5B3D-4F86-B293-E6D843A3D4C2}"/>
              </a:ext>
            </a:extLst>
          </p:cNvPr>
          <p:cNvSpPr>
            <a:spLocks noGrp="1"/>
          </p:cNvSpPr>
          <p:nvPr>
            <p:ph type="title"/>
          </p:nvPr>
        </p:nvSpPr>
        <p:spPr/>
        <p:txBody>
          <a:bodyPr/>
          <a:lstStyle/>
          <a:p>
            <a:r>
              <a:rPr lang="en-US" dirty="0"/>
              <a:t>Land </a:t>
            </a:r>
            <a:r>
              <a:rPr lang="en-US" sz="2000" dirty="0"/>
              <a:t>(1 of 2)</a:t>
            </a:r>
          </a:p>
        </p:txBody>
      </p:sp>
      <p:sp>
        <p:nvSpPr>
          <p:cNvPr id="4" name="Content Placeholder 3">
            <a:extLst>
              <a:ext uri="{FF2B5EF4-FFF2-40B4-BE49-F238E27FC236}">
                <a16:creationId xmlns:a16="http://schemas.microsoft.com/office/drawing/2014/main" id="{5B3E4092-6B1E-47C2-9782-AF8AF3312360}"/>
              </a:ext>
            </a:extLst>
          </p:cNvPr>
          <p:cNvSpPr>
            <a:spLocks noGrp="1"/>
          </p:cNvSpPr>
          <p:nvPr>
            <p:ph type="body" sz="quarter" idx="17"/>
          </p:nvPr>
        </p:nvSpPr>
        <p:spPr>
          <a:xfrm>
            <a:off x="743576" y="1638300"/>
            <a:ext cx="10711543" cy="1428457"/>
          </a:xfrm>
        </p:spPr>
        <p:txBody>
          <a:bodyPr>
            <a:noAutofit/>
          </a:bodyPr>
          <a:lstStyle/>
          <a:p>
            <a:pPr marL="342900" indent="-342900">
              <a:buClr>
                <a:srgbClr val="004A78"/>
              </a:buClr>
              <a:buFont typeface="Arial" charset="0"/>
              <a:buChar char="•"/>
            </a:pPr>
            <a:r>
              <a:rPr lang="en-US" sz="2400" dirty="0">
                <a:solidFill>
                  <a:srgbClr val="004A78"/>
                </a:solidFill>
              </a:rPr>
              <a:t>The $45,000 decline in the land account of Rundell Inc. was from two transactions, as follows:</a:t>
            </a:r>
          </a:p>
          <a:p>
            <a:endParaRPr lang="en-US" dirty="0"/>
          </a:p>
        </p:txBody>
      </p:sp>
      <p:pic>
        <p:nvPicPr>
          <p:cNvPr id="5" name="Picture Placeholder 4" descr="Land &#10;&#10;The land account from Rundell Inc.’s ledger is shown. The 2 0 Y 8 transactions listed are as follows: January 1, Item Balance, Debit Balance 125,000; June 8, Item Sold for $72,000 cash, Credit 60,000, Debit Balance 65,000; October 12, Item Purchased for $15,000 cash, Debit 15,000, Debit Balance 80,000.">
            <a:extLst>
              <a:ext uri="{FF2B5EF4-FFF2-40B4-BE49-F238E27FC236}">
                <a16:creationId xmlns:a16="http://schemas.microsoft.com/office/drawing/2014/main" id="{549C17E6-9872-451D-BE3F-9F7F0F8A3A54}"/>
              </a:ext>
            </a:extLst>
          </p:cNvPr>
          <p:cNvPicPr>
            <a:picLocks noGrp="1" noChangeAspect="1"/>
          </p:cNvPicPr>
          <p:nvPr>
            <p:ph type="pic" sz="quarter" idx="18"/>
          </p:nvPr>
        </p:nvPicPr>
        <p:blipFill rotWithShape="1">
          <a:blip r:embed="rId2"/>
          <a:srcRect t="1987" r="949" b="676"/>
          <a:stretch/>
        </p:blipFill>
        <p:spPr>
          <a:xfrm>
            <a:off x="2134756" y="3233121"/>
            <a:ext cx="7827238" cy="2703918"/>
          </a:xfrm>
          <a:prstGeom prst="rect">
            <a:avLst/>
          </a:prstGeom>
        </p:spPr>
      </p:pic>
    </p:spTree>
    <p:extLst>
      <p:ext uri="{BB962C8B-B14F-4D97-AF65-F5344CB8AC3E}">
        <p14:creationId xmlns:p14="http://schemas.microsoft.com/office/powerpoint/2010/main" val="1204099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EB82B4-6C23-4C72-854A-AEBE5EC82F8D}"/>
              </a:ext>
            </a:extLst>
          </p:cNvPr>
          <p:cNvSpPr>
            <a:spLocks noGrp="1"/>
          </p:cNvSpPr>
          <p:nvPr>
            <p:ph type="title"/>
          </p:nvPr>
        </p:nvSpPr>
        <p:spPr/>
        <p:txBody>
          <a:bodyPr/>
          <a:lstStyle/>
          <a:p>
            <a:r>
              <a:rPr lang="en-US" dirty="0"/>
              <a:t>Land </a:t>
            </a:r>
            <a:r>
              <a:rPr lang="en-US" sz="2000" dirty="0"/>
              <a:t>(2 of 2)</a:t>
            </a:r>
          </a:p>
        </p:txBody>
      </p:sp>
      <p:sp>
        <p:nvSpPr>
          <p:cNvPr id="5" name="Content Placeholder 4">
            <a:extLst>
              <a:ext uri="{FF2B5EF4-FFF2-40B4-BE49-F238E27FC236}">
                <a16:creationId xmlns:a16="http://schemas.microsoft.com/office/drawing/2014/main" id="{5CB1A9B4-868C-4A3F-8B0A-524ACD66D4FE}"/>
              </a:ext>
            </a:extLst>
          </p:cNvPr>
          <p:cNvSpPr>
            <a:spLocks noGrp="1"/>
          </p:cNvSpPr>
          <p:nvPr>
            <p:ph type="body" sz="quarter" idx="17"/>
          </p:nvPr>
        </p:nvSpPr>
        <p:spPr>
          <a:xfrm>
            <a:off x="743576" y="1638301"/>
            <a:ext cx="10711543" cy="1096542"/>
          </a:xfrm>
        </p:spPr>
        <p:txBody>
          <a:bodyPr>
            <a:normAutofit/>
          </a:bodyPr>
          <a:lstStyle/>
          <a:p>
            <a:pPr marL="342900" indent="-342900">
              <a:buClr>
                <a:srgbClr val="004A78"/>
              </a:buClr>
              <a:buFont typeface="Arial" charset="0"/>
              <a:buChar char="•"/>
            </a:pPr>
            <a:r>
              <a:rPr lang="en-US" sz="2400" dirty="0">
                <a:solidFill>
                  <a:srgbClr val="004A78"/>
                </a:solidFill>
              </a:rPr>
              <a:t>The June 8 transaction is the sale of land with a cost of $60,000 for $72,000 in cash. The $72,000 proceeds from the sale are reported in the Investing Activities section as follows:</a:t>
            </a:r>
          </a:p>
          <a:p>
            <a:endParaRPr lang="en-US" dirty="0"/>
          </a:p>
        </p:txBody>
      </p:sp>
      <p:pic>
        <p:nvPicPr>
          <p:cNvPr id="10" name="Picture Placeholder 9" descr="Land&#10;The reporting of cash received from the sale of land in the Investing Activities section of Rundell Inc.’s statement of cash flows is shown. The first line states the following: Cash flows from investing activities:. The second line states the following: Cash received from sale of land, $72,000.">
            <a:extLst>
              <a:ext uri="{FF2B5EF4-FFF2-40B4-BE49-F238E27FC236}">
                <a16:creationId xmlns:a16="http://schemas.microsoft.com/office/drawing/2014/main" id="{BF350AE9-ED76-4CAA-AC3A-810B73A56599}"/>
              </a:ext>
            </a:extLst>
          </p:cNvPr>
          <p:cNvPicPr>
            <a:picLocks noGrp="1" noChangeAspect="1"/>
          </p:cNvPicPr>
          <p:nvPr>
            <p:ph type="pic" sz="quarter" idx="18"/>
          </p:nvPr>
        </p:nvPicPr>
        <p:blipFill rotWithShape="1">
          <a:blip r:embed="rId2"/>
          <a:srcRect l="-547" r="-4744" b="-8286"/>
          <a:stretch/>
        </p:blipFill>
        <p:spPr>
          <a:xfrm>
            <a:off x="2200599" y="2751604"/>
            <a:ext cx="7845231" cy="899272"/>
          </a:xfrm>
        </p:spPr>
      </p:pic>
      <p:sp>
        <p:nvSpPr>
          <p:cNvPr id="7" name="Content Placeholder 6">
            <a:extLst>
              <a:ext uri="{FF2B5EF4-FFF2-40B4-BE49-F238E27FC236}">
                <a16:creationId xmlns:a16="http://schemas.microsoft.com/office/drawing/2014/main" id="{438F5638-EF86-49DF-9A8D-79F7BCE2CFC1}"/>
              </a:ext>
            </a:extLst>
          </p:cNvPr>
          <p:cNvSpPr>
            <a:spLocks noGrp="1"/>
          </p:cNvSpPr>
          <p:nvPr>
            <p:ph type="body" sz="quarter" idx="19"/>
          </p:nvPr>
        </p:nvSpPr>
        <p:spPr>
          <a:xfrm>
            <a:off x="743571" y="3784023"/>
            <a:ext cx="10711543" cy="1228848"/>
          </a:xfrm>
        </p:spPr>
        <p:txBody>
          <a:bodyPr/>
          <a:lstStyle/>
          <a:p>
            <a:pPr marL="342900" indent="-342900">
              <a:buClr>
                <a:srgbClr val="004A78"/>
              </a:buClr>
              <a:buFont typeface="Arial" charset="0"/>
              <a:buChar char="•"/>
            </a:pPr>
            <a:r>
              <a:rPr lang="en-US" sz="2400" dirty="0">
                <a:solidFill>
                  <a:srgbClr val="004A78"/>
                </a:solidFill>
              </a:rPr>
              <a:t>The October 12 transaction is the purchase of land for cash of $15,000. This transaction is reported as an outflow of cash in the Investing Activities section as follows:</a:t>
            </a:r>
          </a:p>
          <a:p>
            <a:endParaRPr lang="en-US" dirty="0"/>
          </a:p>
        </p:txBody>
      </p:sp>
      <p:pic>
        <p:nvPicPr>
          <p:cNvPr id="12" name="Picture Placeholder 11" descr="Land&#10;&#10;The reporting of the purchase of land for cash in the Investing Activities section of Rundell Inc.’s statement of cash flows is shown. The first line states the following: Cash flows from investing activities:. The second line states the following: Cash paid for purchase of land, $15,000.">
            <a:extLst>
              <a:ext uri="{FF2B5EF4-FFF2-40B4-BE49-F238E27FC236}">
                <a16:creationId xmlns:a16="http://schemas.microsoft.com/office/drawing/2014/main" id="{D2F8A22E-AA9C-4D95-9B83-65B2AB14BC7E}"/>
              </a:ext>
            </a:extLst>
          </p:cNvPr>
          <p:cNvPicPr>
            <a:picLocks noGrp="1" noChangeAspect="1"/>
          </p:cNvPicPr>
          <p:nvPr>
            <p:ph type="pic" sz="quarter" idx="20"/>
          </p:nvPr>
        </p:nvPicPr>
        <p:blipFill rotWithShape="1">
          <a:blip r:embed="rId3"/>
          <a:srcRect l="-2026" r="-168"/>
          <a:stretch/>
        </p:blipFill>
        <p:spPr>
          <a:xfrm>
            <a:off x="2260776" y="5099611"/>
            <a:ext cx="7724876" cy="799288"/>
          </a:xfrm>
        </p:spPr>
      </p:pic>
    </p:spTree>
    <p:extLst>
      <p:ext uri="{BB962C8B-B14F-4D97-AF65-F5344CB8AC3E}">
        <p14:creationId xmlns:p14="http://schemas.microsoft.com/office/powerpoint/2010/main" val="41225568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C1648-2E64-42AC-80E4-057D47C884A5}"/>
              </a:ext>
            </a:extLst>
          </p:cNvPr>
          <p:cNvSpPr>
            <a:spLocks noGrp="1"/>
          </p:cNvSpPr>
          <p:nvPr>
            <p:ph type="title"/>
          </p:nvPr>
        </p:nvSpPr>
        <p:spPr/>
        <p:txBody>
          <a:bodyPr/>
          <a:lstStyle/>
          <a:p>
            <a:r>
              <a:rPr lang="en-US" sz="2800" dirty="0"/>
              <a:t>Building and Accumulated Depreciation—Building </a:t>
            </a:r>
            <a:r>
              <a:rPr lang="en-US" sz="2000" dirty="0"/>
              <a:t>(1 of 2)</a:t>
            </a:r>
          </a:p>
        </p:txBody>
      </p:sp>
      <p:sp>
        <p:nvSpPr>
          <p:cNvPr id="4" name="Content Placeholder 3">
            <a:extLst>
              <a:ext uri="{FF2B5EF4-FFF2-40B4-BE49-F238E27FC236}">
                <a16:creationId xmlns:a16="http://schemas.microsoft.com/office/drawing/2014/main" id="{FF788343-3036-4EB8-B70E-25E9BBCB1157}"/>
              </a:ext>
            </a:extLst>
          </p:cNvPr>
          <p:cNvSpPr>
            <a:spLocks noGrp="1"/>
          </p:cNvSpPr>
          <p:nvPr>
            <p:ph type="body" sz="quarter" idx="17"/>
          </p:nvPr>
        </p:nvSpPr>
        <p:spPr>
          <a:xfrm>
            <a:off x="743576" y="1638299"/>
            <a:ext cx="10711543" cy="1366157"/>
          </a:xfrm>
        </p:spPr>
        <p:txBody>
          <a:bodyPr>
            <a:normAutofit/>
          </a:bodyPr>
          <a:lstStyle/>
          <a:p>
            <a:pPr marL="342900" indent="-342900">
              <a:buClr>
                <a:srgbClr val="004A78"/>
              </a:buClr>
              <a:buFont typeface="Arial" charset="0"/>
              <a:buChar char="•"/>
            </a:pPr>
            <a:r>
              <a:rPr lang="en-US" sz="2400" dirty="0">
                <a:solidFill>
                  <a:srgbClr val="004A78"/>
                </a:solidFill>
              </a:rPr>
              <a:t>The building account of Rundell Inc. increased by $60,000, and the accumulated depreciation—building account increased by $7,000, as follows:</a:t>
            </a:r>
          </a:p>
          <a:p>
            <a:endParaRPr lang="en-US" dirty="0"/>
          </a:p>
        </p:txBody>
      </p:sp>
      <p:pic>
        <p:nvPicPr>
          <p:cNvPr id="5" name="Picture Placeholder 4" descr="Building and Accumulated Depreciation—Building&#10;&#10;The building account from Rundell Inc.’s ledger is shown. The 2 0 Y 8 transactions listed are as follows: January 1, Item Balance, Debit Balance 200,000; December 27, Item Purchased for cash, Debit 60,000, Debit Balance 260,000.&#10;&#10;The accumulated depreciation—building account from Rundell Inc.’s ledger is shown. The 2 0 Y 8 transactions listed are as follows: January 1, Item Balance, Credit Balance 58,300; December 31, Item Depreciation for the year, Credit 7,000, Credit Balance 65,300.">
            <a:extLst>
              <a:ext uri="{FF2B5EF4-FFF2-40B4-BE49-F238E27FC236}">
                <a16:creationId xmlns:a16="http://schemas.microsoft.com/office/drawing/2014/main" id="{FBD629AA-ACB0-4D72-945C-CA749768E682}"/>
              </a:ext>
            </a:extLst>
          </p:cNvPr>
          <p:cNvPicPr>
            <a:picLocks noGrp="1" noChangeAspect="1"/>
          </p:cNvPicPr>
          <p:nvPr>
            <p:ph type="pic" sz="quarter" idx="18"/>
          </p:nvPr>
        </p:nvPicPr>
        <p:blipFill rotWithShape="1">
          <a:blip r:embed="rId2"/>
          <a:srcRect l="-58" t="-281" r="2" b="1687"/>
          <a:stretch/>
        </p:blipFill>
        <p:spPr>
          <a:xfrm>
            <a:off x="3146073" y="2523374"/>
            <a:ext cx="5899855" cy="3736275"/>
          </a:xfrm>
          <a:prstGeom prst="rect">
            <a:avLst/>
          </a:prstGeom>
        </p:spPr>
      </p:pic>
    </p:spTree>
    <p:extLst>
      <p:ext uri="{BB962C8B-B14F-4D97-AF65-F5344CB8AC3E}">
        <p14:creationId xmlns:p14="http://schemas.microsoft.com/office/powerpoint/2010/main" val="2757420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CC616-93A4-427A-B191-C2DDEA7212CF}"/>
              </a:ext>
            </a:extLst>
          </p:cNvPr>
          <p:cNvSpPr>
            <a:spLocks noGrp="1"/>
          </p:cNvSpPr>
          <p:nvPr>
            <p:ph type="title"/>
          </p:nvPr>
        </p:nvSpPr>
        <p:spPr/>
        <p:txBody>
          <a:bodyPr/>
          <a:lstStyle/>
          <a:p>
            <a:r>
              <a:rPr lang="en-US" sz="2800" dirty="0"/>
              <a:t>Building and Accumulated Depreciation—Building </a:t>
            </a:r>
            <a:r>
              <a:rPr lang="en-US" sz="2000" dirty="0"/>
              <a:t>(2 of 2)</a:t>
            </a:r>
          </a:p>
        </p:txBody>
      </p:sp>
      <p:sp>
        <p:nvSpPr>
          <p:cNvPr id="4" name="Content Placeholder 3">
            <a:extLst>
              <a:ext uri="{FF2B5EF4-FFF2-40B4-BE49-F238E27FC236}">
                <a16:creationId xmlns:a16="http://schemas.microsoft.com/office/drawing/2014/main" id="{98F27DC8-6EC8-4E03-9BAA-7A8A7DFFF3F6}"/>
              </a:ext>
            </a:extLst>
          </p:cNvPr>
          <p:cNvSpPr>
            <a:spLocks noGrp="1"/>
          </p:cNvSpPr>
          <p:nvPr>
            <p:ph type="body" sz="quarter" idx="17"/>
          </p:nvPr>
        </p:nvSpPr>
        <p:spPr>
          <a:xfrm>
            <a:off x="743576" y="1638300"/>
            <a:ext cx="10711543" cy="780685"/>
          </a:xfrm>
        </p:spPr>
        <p:txBody>
          <a:bodyPr/>
          <a:lstStyle/>
          <a:p>
            <a:pPr marL="342900" indent="-342900">
              <a:buClr>
                <a:srgbClr val="004A78"/>
              </a:buClr>
              <a:buFont typeface="Arial" charset="0"/>
              <a:buChar char="•"/>
            </a:pPr>
            <a:r>
              <a:rPr lang="en-US" sz="2400" dirty="0">
                <a:solidFill>
                  <a:srgbClr val="004A78"/>
                </a:solidFill>
              </a:rPr>
              <a:t>The purchase of a building for cash of $60,000 is reported as an outflow of cash in the Investing Activities section as follows:</a:t>
            </a:r>
          </a:p>
          <a:p>
            <a:endParaRPr lang="en-US" dirty="0"/>
          </a:p>
        </p:txBody>
      </p:sp>
      <p:pic>
        <p:nvPicPr>
          <p:cNvPr id="7" name="Picture Placeholder 6" descr="Building and Accumulated Depreciation—Building&#10;&#10;The reporting of the purchase of a building for cash in the Investing Activities section of Rundell Inc.’s statement of cash flows is shown. The first line states the following: Cash flows from investing activities:. The second line states the following: Cash paid for purchase of building, $(60,000).">
            <a:extLst>
              <a:ext uri="{FF2B5EF4-FFF2-40B4-BE49-F238E27FC236}">
                <a16:creationId xmlns:a16="http://schemas.microsoft.com/office/drawing/2014/main" id="{B5B85892-2B58-491E-BA45-D160F26F4B94}"/>
              </a:ext>
            </a:extLst>
          </p:cNvPr>
          <p:cNvPicPr>
            <a:picLocks noGrp="1" noChangeAspect="1"/>
          </p:cNvPicPr>
          <p:nvPr>
            <p:ph type="pic" sz="quarter" idx="18"/>
          </p:nvPr>
        </p:nvPicPr>
        <p:blipFill rotWithShape="1">
          <a:blip r:embed="rId2"/>
          <a:srcRect t="-10546" b="-2348"/>
          <a:stretch/>
        </p:blipFill>
        <p:spPr>
          <a:xfrm>
            <a:off x="1587450" y="3271427"/>
            <a:ext cx="9017100" cy="962112"/>
          </a:xfrm>
        </p:spPr>
      </p:pic>
    </p:spTree>
    <p:extLst>
      <p:ext uri="{BB962C8B-B14F-4D97-AF65-F5344CB8AC3E}">
        <p14:creationId xmlns:p14="http://schemas.microsoft.com/office/powerpoint/2010/main" val="3752469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88D02-9E51-4581-A1A3-9EFA87265DA1}"/>
              </a:ext>
            </a:extLst>
          </p:cNvPr>
          <p:cNvSpPr>
            <a:spLocks noGrp="1"/>
          </p:cNvSpPr>
          <p:nvPr>
            <p:ph type="title"/>
          </p:nvPr>
        </p:nvSpPr>
        <p:spPr/>
        <p:txBody>
          <a:bodyPr/>
          <a:lstStyle/>
          <a:p>
            <a:r>
              <a:rPr lang="en-US" dirty="0"/>
              <a:t>Reporting Cash Flows </a:t>
            </a:r>
            <a:r>
              <a:rPr lang="en-US" sz="2000" dirty="0"/>
              <a:t>(2 of 5)</a:t>
            </a:r>
            <a:endParaRPr lang="en-US" dirty="0"/>
          </a:p>
        </p:txBody>
      </p:sp>
      <p:sp>
        <p:nvSpPr>
          <p:cNvPr id="3" name="Text Placeholder 2">
            <a:extLst>
              <a:ext uri="{FF2B5EF4-FFF2-40B4-BE49-F238E27FC236}">
                <a16:creationId xmlns:a16="http://schemas.microsoft.com/office/drawing/2014/main" id="{916F52E7-DBA2-4AD8-87AD-09FF25F0B966}"/>
              </a:ext>
            </a:extLst>
          </p:cNvPr>
          <p:cNvSpPr>
            <a:spLocks noGrp="1"/>
          </p:cNvSpPr>
          <p:nvPr>
            <p:ph type="body" sz="quarter" idx="17"/>
          </p:nvPr>
        </p:nvSpPr>
        <p:spPr>
          <a:xfrm>
            <a:off x="743576" y="1638300"/>
            <a:ext cx="10711543" cy="1790700"/>
          </a:xfrm>
        </p:spPr>
        <p:txBody>
          <a:bodyPr/>
          <a:lstStyle/>
          <a:p>
            <a:pPr>
              <a:defRPr/>
            </a:pPr>
            <a:r>
              <a:rPr lang="en-US" dirty="0"/>
              <a:t>The statement of cash flows is used by managers in evaluating past operations and in planning future investing and financing activities.</a:t>
            </a:r>
          </a:p>
          <a:p>
            <a:pPr>
              <a:defRPr/>
            </a:pPr>
            <a:r>
              <a:rPr lang="en-US" dirty="0"/>
              <a:t>It is also used by external users such as investors and creditors to assess a company’s profit potential and ability to pay its debt and pay dividends.</a:t>
            </a:r>
          </a:p>
          <a:p>
            <a:endParaRPr lang="en-US" dirty="0"/>
          </a:p>
        </p:txBody>
      </p:sp>
    </p:spTree>
    <p:extLst>
      <p:ext uri="{BB962C8B-B14F-4D97-AF65-F5344CB8AC3E}">
        <p14:creationId xmlns:p14="http://schemas.microsoft.com/office/powerpoint/2010/main" val="40290528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60D25-347F-4735-AF5D-7CD0CC692B04}"/>
              </a:ext>
            </a:extLst>
          </p:cNvPr>
          <p:cNvSpPr>
            <a:spLocks noGrp="1"/>
          </p:cNvSpPr>
          <p:nvPr>
            <p:ph type="title"/>
          </p:nvPr>
        </p:nvSpPr>
        <p:spPr/>
        <p:txBody>
          <a:bodyPr/>
          <a:lstStyle/>
          <a:p>
            <a:r>
              <a:rPr lang="en-US" sz="2800" dirty="0"/>
              <a:t>Example Exercise: Land Transactions on the Statement of Cash Flows</a:t>
            </a:r>
          </a:p>
        </p:txBody>
      </p:sp>
      <p:sp>
        <p:nvSpPr>
          <p:cNvPr id="4" name="Content Placeholder 3">
            <a:extLst>
              <a:ext uri="{FF2B5EF4-FFF2-40B4-BE49-F238E27FC236}">
                <a16:creationId xmlns:a16="http://schemas.microsoft.com/office/drawing/2014/main" id="{4B794150-33CB-4610-A6B1-76005FE17340}"/>
              </a:ext>
            </a:extLst>
          </p:cNvPr>
          <p:cNvSpPr>
            <a:spLocks noGrp="1"/>
          </p:cNvSpPr>
          <p:nvPr>
            <p:ph type="body" sz="quarter" idx="17"/>
          </p:nvPr>
        </p:nvSpPr>
        <p:spPr/>
        <p:txBody>
          <a:bodyPr/>
          <a:lstStyle/>
          <a:p>
            <a:pPr marL="342900" indent="-342900">
              <a:buClr>
                <a:srgbClr val="004A78"/>
              </a:buClr>
              <a:buFont typeface="Arial" charset="0"/>
              <a:buChar char="•"/>
            </a:pPr>
            <a:r>
              <a:rPr lang="en-US" sz="2400" dirty="0">
                <a:solidFill>
                  <a:srgbClr val="004A78"/>
                </a:solidFill>
              </a:rPr>
              <a:t>Alpha Corporation purchased land for $125,000. Later in the year, the company sold a different piece of land with a book value of $165,000 for $200,000. How are the effects of these transactions reported on the statement of cash flows?</a:t>
            </a:r>
          </a:p>
          <a:p>
            <a:endParaRPr lang="en-US" dirty="0"/>
          </a:p>
        </p:txBody>
      </p:sp>
      <p:pic>
        <p:nvPicPr>
          <p:cNvPr id="9" name="Picture Placeholder 4" descr="Example Exercise: Land Transactions on the Statement of Cash Flows&#10;&#10;The solution to the example exercise is given as follows: The gain on the sale of the land is deducted from net income, as follows: Gain on sale of land, $(35,000). The purchase and sale of land is reported as part of cash flows from investing activities, as follows: Cash received from sale of land, $200,000; Cash paid for purchase of land, (125,000).">
            <a:extLst>
              <a:ext uri="{FF2B5EF4-FFF2-40B4-BE49-F238E27FC236}">
                <a16:creationId xmlns:a16="http://schemas.microsoft.com/office/drawing/2014/main" id="{1FDA941A-2DB3-4578-B30E-088EE5873B5A}"/>
              </a:ext>
            </a:extLst>
          </p:cNvPr>
          <p:cNvPicPr>
            <a:picLocks noGrp="1" noChangeAspect="1"/>
          </p:cNvPicPr>
          <p:nvPr>
            <p:ph type="pic" sz="quarter" idx="18"/>
          </p:nvPr>
        </p:nvPicPr>
        <p:blipFill rotWithShape="1">
          <a:blip r:embed="rId2"/>
          <a:srcRect t="1555" b="1555"/>
          <a:stretch/>
        </p:blipFill>
        <p:spPr>
          <a:xfrm>
            <a:off x="1389686" y="3538911"/>
            <a:ext cx="9412629" cy="1777073"/>
          </a:xfrm>
          <a:prstGeom prst="rect">
            <a:avLst/>
          </a:prstGeom>
        </p:spPr>
      </p:pic>
    </p:spTree>
    <p:extLst>
      <p:ext uri="{BB962C8B-B14F-4D97-AF65-F5344CB8AC3E}">
        <p14:creationId xmlns:p14="http://schemas.microsoft.com/office/powerpoint/2010/main" val="31984006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3EEEA3-F2D8-49C2-8F85-9763A639E004}"/>
              </a:ext>
            </a:extLst>
          </p:cNvPr>
          <p:cNvSpPr>
            <a:spLocks noGrp="1"/>
          </p:cNvSpPr>
          <p:nvPr>
            <p:ph type="title"/>
          </p:nvPr>
        </p:nvSpPr>
        <p:spPr/>
        <p:txBody>
          <a:bodyPr/>
          <a:lstStyle/>
          <a:p>
            <a:r>
              <a:rPr lang="en-US" sz="3000" dirty="0"/>
              <a:t>Cash Flows from (used for) Financing Activities Section</a:t>
            </a:r>
          </a:p>
        </p:txBody>
      </p:sp>
      <p:sp>
        <p:nvSpPr>
          <p:cNvPr id="8" name="Text Placeholder 7">
            <a:extLst>
              <a:ext uri="{FF2B5EF4-FFF2-40B4-BE49-F238E27FC236}">
                <a16:creationId xmlns:a16="http://schemas.microsoft.com/office/drawing/2014/main" id="{0C777AA5-CAE0-49B0-9171-FA651392AD1B}"/>
              </a:ext>
            </a:extLst>
          </p:cNvPr>
          <p:cNvSpPr>
            <a:spLocks noGrp="1"/>
          </p:cNvSpPr>
          <p:nvPr>
            <p:ph type="body" sz="quarter" idx="17"/>
          </p:nvPr>
        </p:nvSpPr>
        <p:spPr/>
        <p:txBody>
          <a:bodyPr/>
          <a:lstStyle/>
          <a:p>
            <a:r>
              <a:rPr lang="en-US" dirty="0"/>
              <a:t>Reports the cash inflows and outflows related to changes in a company’s long-term liabilities and stockholders’ equity</a:t>
            </a:r>
          </a:p>
          <a:p>
            <a:r>
              <a:rPr lang="en-US" dirty="0"/>
              <a:t>Rundell Inc.’s comparative balance sheet reports changes in bonds payable, common stock, and paid-in capital in excess of par</a:t>
            </a:r>
          </a:p>
          <a:p>
            <a:pPr lvl="1"/>
            <a:r>
              <a:rPr lang="en-US" dirty="0"/>
              <a:t>In addition, dividends payable has changed, which impacts retained earnings. </a:t>
            </a:r>
          </a:p>
          <a:p>
            <a:pPr lvl="1"/>
            <a:r>
              <a:rPr lang="en-US" dirty="0"/>
              <a:t>Each change must be analyzed to determine its effect on cash flows from financing activities.</a:t>
            </a:r>
          </a:p>
        </p:txBody>
      </p:sp>
    </p:spTree>
    <p:extLst>
      <p:ext uri="{BB962C8B-B14F-4D97-AF65-F5344CB8AC3E}">
        <p14:creationId xmlns:p14="http://schemas.microsoft.com/office/powerpoint/2010/main" val="1217126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2C273-4419-4DB5-A82D-91DAB7B23D8A}"/>
              </a:ext>
            </a:extLst>
          </p:cNvPr>
          <p:cNvSpPr>
            <a:spLocks noGrp="1"/>
          </p:cNvSpPr>
          <p:nvPr>
            <p:ph type="title"/>
          </p:nvPr>
        </p:nvSpPr>
        <p:spPr/>
        <p:txBody>
          <a:bodyPr/>
          <a:lstStyle/>
          <a:p>
            <a:r>
              <a:rPr lang="en-US" dirty="0"/>
              <a:t>Bonds Payable </a:t>
            </a:r>
            <a:r>
              <a:rPr lang="en-US" sz="2000" dirty="0"/>
              <a:t>(1 of 2)</a:t>
            </a:r>
          </a:p>
        </p:txBody>
      </p:sp>
      <p:sp>
        <p:nvSpPr>
          <p:cNvPr id="4" name="Content Placeholder 3">
            <a:extLst>
              <a:ext uri="{FF2B5EF4-FFF2-40B4-BE49-F238E27FC236}">
                <a16:creationId xmlns:a16="http://schemas.microsoft.com/office/drawing/2014/main" id="{A3302869-9D6F-4486-8D70-99F315B04A9D}"/>
              </a:ext>
            </a:extLst>
          </p:cNvPr>
          <p:cNvSpPr>
            <a:spLocks noGrp="1"/>
          </p:cNvSpPr>
          <p:nvPr>
            <p:ph type="body" sz="quarter" idx="17"/>
          </p:nvPr>
        </p:nvSpPr>
        <p:spPr>
          <a:xfrm>
            <a:off x="743576" y="1638300"/>
            <a:ext cx="10711543" cy="672105"/>
          </a:xfrm>
        </p:spPr>
        <p:txBody>
          <a:bodyPr/>
          <a:lstStyle/>
          <a:p>
            <a:pPr marL="342900" indent="-342900">
              <a:buClr>
                <a:srgbClr val="004A78"/>
              </a:buClr>
              <a:buFont typeface="Arial" charset="0"/>
              <a:buChar char="•"/>
            </a:pPr>
            <a:r>
              <a:rPr lang="en-US" sz="2400" dirty="0">
                <a:solidFill>
                  <a:srgbClr val="004A78"/>
                </a:solidFill>
              </a:rPr>
              <a:t>The Bonds Payable account of Rundell Inc. decreased by $50,000, as follows: </a:t>
            </a:r>
          </a:p>
          <a:p>
            <a:endParaRPr lang="en-US" dirty="0"/>
          </a:p>
        </p:txBody>
      </p:sp>
      <p:pic>
        <p:nvPicPr>
          <p:cNvPr id="5" name="Picture Placeholder 4" descr="Bonds Payable &#10;&#10;The bonds payable account from Rundell Inc.’s ledger is shown. The 2 0 Y 8 transactions listed are as follows: January 1, Item Balance, Credit Balance 150,000; June 1, Item Retired by payment of cash at face amount, Debit 50,000, Credit Balance 100,000.">
            <a:extLst>
              <a:ext uri="{FF2B5EF4-FFF2-40B4-BE49-F238E27FC236}">
                <a16:creationId xmlns:a16="http://schemas.microsoft.com/office/drawing/2014/main" id="{AE89BD51-7C90-41D5-AB6A-2F12C8CEFAE5}"/>
              </a:ext>
            </a:extLst>
          </p:cNvPr>
          <p:cNvPicPr>
            <a:picLocks noGrp="1" noChangeAspect="1"/>
          </p:cNvPicPr>
          <p:nvPr>
            <p:ph type="pic" sz="quarter" idx="18"/>
          </p:nvPr>
        </p:nvPicPr>
        <p:blipFill rotWithShape="1">
          <a:blip r:embed="rId2"/>
          <a:srcRect t="-1119" b="868"/>
          <a:stretch/>
        </p:blipFill>
        <p:spPr>
          <a:xfrm>
            <a:off x="1749798" y="2542288"/>
            <a:ext cx="8692405" cy="2926085"/>
          </a:xfrm>
          <a:prstGeom prst="rect">
            <a:avLst/>
          </a:prstGeom>
        </p:spPr>
      </p:pic>
    </p:spTree>
    <p:extLst>
      <p:ext uri="{BB962C8B-B14F-4D97-AF65-F5344CB8AC3E}">
        <p14:creationId xmlns:p14="http://schemas.microsoft.com/office/powerpoint/2010/main" val="18512589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05A77-4A2C-43E9-9386-EB2670BDA9D1}"/>
              </a:ext>
            </a:extLst>
          </p:cNvPr>
          <p:cNvSpPr>
            <a:spLocks noGrp="1"/>
          </p:cNvSpPr>
          <p:nvPr>
            <p:ph type="title"/>
          </p:nvPr>
        </p:nvSpPr>
        <p:spPr/>
        <p:txBody>
          <a:bodyPr/>
          <a:lstStyle/>
          <a:p>
            <a:r>
              <a:rPr lang="en-US" dirty="0"/>
              <a:t>Bonds Payable </a:t>
            </a:r>
            <a:r>
              <a:rPr lang="en-US" sz="2000" dirty="0"/>
              <a:t>(2 of 2)</a:t>
            </a:r>
            <a:endParaRPr lang="en-US" dirty="0"/>
          </a:p>
        </p:txBody>
      </p:sp>
      <p:sp>
        <p:nvSpPr>
          <p:cNvPr id="4" name="Content Placeholder 3">
            <a:extLst>
              <a:ext uri="{FF2B5EF4-FFF2-40B4-BE49-F238E27FC236}">
                <a16:creationId xmlns:a16="http://schemas.microsoft.com/office/drawing/2014/main" id="{8C386831-F2B9-4E8B-83F7-405EA8F00B76}"/>
              </a:ext>
            </a:extLst>
          </p:cNvPr>
          <p:cNvSpPr>
            <a:spLocks noGrp="1"/>
          </p:cNvSpPr>
          <p:nvPr>
            <p:ph type="body" sz="quarter" idx="17"/>
          </p:nvPr>
        </p:nvSpPr>
        <p:spPr>
          <a:xfrm>
            <a:off x="743576" y="1638300"/>
            <a:ext cx="10711543" cy="1425240"/>
          </a:xfrm>
        </p:spPr>
        <p:txBody>
          <a:bodyPr/>
          <a:lstStyle/>
          <a:p>
            <a:pPr marL="342900" indent="-342900">
              <a:buClr>
                <a:srgbClr val="004A78"/>
              </a:buClr>
              <a:buFont typeface="Arial" charset="0"/>
              <a:buChar char="•"/>
            </a:pPr>
            <a:r>
              <a:rPr lang="en-US" sz="2400" dirty="0">
                <a:solidFill>
                  <a:srgbClr val="004A78"/>
                </a:solidFill>
              </a:rPr>
              <a:t>This decrease is from retiring the bonds by a cash payment for their face amount. This cash outflow is reported in the Financing Activities section as follows:</a:t>
            </a:r>
          </a:p>
          <a:p>
            <a:endParaRPr lang="en-US" dirty="0"/>
          </a:p>
        </p:txBody>
      </p:sp>
      <p:pic>
        <p:nvPicPr>
          <p:cNvPr id="7" name="Picture Placeholder 6" descr="Bonds Payable &#10;&#10;The reporting of retiring bonds by a cash payment for their face amount in the Financing Activities section of Rundell Inc.’s statement of cash flows is shown. The first line states the following: Cash flows from financing activities:. The second line states the following: Cash paid to retire bonds payable, $(50,000).">
            <a:extLst>
              <a:ext uri="{FF2B5EF4-FFF2-40B4-BE49-F238E27FC236}">
                <a16:creationId xmlns:a16="http://schemas.microsoft.com/office/drawing/2014/main" id="{74C2910E-2954-4919-9ED0-E2FEBFD2E5B4}"/>
              </a:ext>
            </a:extLst>
          </p:cNvPr>
          <p:cNvPicPr>
            <a:picLocks noGrp="1" noChangeAspect="1"/>
          </p:cNvPicPr>
          <p:nvPr>
            <p:ph type="pic" sz="quarter" idx="18"/>
          </p:nvPr>
        </p:nvPicPr>
        <p:blipFill rotWithShape="1">
          <a:blip r:embed="rId2"/>
          <a:srcRect t="-3506" b="-5012"/>
          <a:stretch/>
        </p:blipFill>
        <p:spPr>
          <a:xfrm>
            <a:off x="1763372" y="3726629"/>
            <a:ext cx="8665256" cy="871737"/>
          </a:xfrm>
        </p:spPr>
      </p:pic>
    </p:spTree>
    <p:extLst>
      <p:ext uri="{BB962C8B-B14F-4D97-AF65-F5344CB8AC3E}">
        <p14:creationId xmlns:p14="http://schemas.microsoft.com/office/powerpoint/2010/main" val="27121968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269FC-372B-412A-8C9D-860544705A9A}"/>
              </a:ext>
            </a:extLst>
          </p:cNvPr>
          <p:cNvSpPr>
            <a:spLocks noGrp="1"/>
          </p:cNvSpPr>
          <p:nvPr>
            <p:ph type="title"/>
          </p:nvPr>
        </p:nvSpPr>
        <p:spPr/>
        <p:txBody>
          <a:bodyPr/>
          <a:lstStyle/>
          <a:p>
            <a:r>
              <a:rPr lang="en-US" dirty="0"/>
              <a:t>Common Stock </a:t>
            </a:r>
            <a:r>
              <a:rPr lang="en-US" sz="2000" dirty="0"/>
              <a:t>(1 of 2)</a:t>
            </a:r>
          </a:p>
        </p:txBody>
      </p:sp>
      <p:sp>
        <p:nvSpPr>
          <p:cNvPr id="4" name="Content Placeholder 3">
            <a:extLst>
              <a:ext uri="{FF2B5EF4-FFF2-40B4-BE49-F238E27FC236}">
                <a16:creationId xmlns:a16="http://schemas.microsoft.com/office/drawing/2014/main" id="{23541D2E-E887-4030-906E-0F44B75C1D05}"/>
              </a:ext>
            </a:extLst>
          </p:cNvPr>
          <p:cNvSpPr>
            <a:spLocks noGrp="1"/>
          </p:cNvSpPr>
          <p:nvPr>
            <p:ph type="body" sz="quarter" idx="17"/>
          </p:nvPr>
        </p:nvSpPr>
        <p:spPr>
          <a:xfrm>
            <a:off x="743576" y="1638300"/>
            <a:ext cx="10711543" cy="1104900"/>
          </a:xfrm>
        </p:spPr>
        <p:txBody>
          <a:bodyPr/>
          <a:lstStyle/>
          <a:p>
            <a:pPr marL="342900" indent="-342900">
              <a:buClr>
                <a:srgbClr val="004A78"/>
              </a:buClr>
              <a:buFont typeface="Arial" charset="0"/>
              <a:buChar char="•"/>
            </a:pPr>
            <a:r>
              <a:rPr lang="en-US" sz="2400" dirty="0">
                <a:solidFill>
                  <a:srgbClr val="004A78"/>
                </a:solidFill>
              </a:rPr>
              <a:t>The common stock account of Rundell Inc. increased by $8,000, and the paid-in capital in excess of par—common stock account increased by $40,000, as follows:</a:t>
            </a:r>
          </a:p>
          <a:p>
            <a:endParaRPr lang="en-US" dirty="0"/>
          </a:p>
        </p:txBody>
      </p:sp>
      <p:pic>
        <p:nvPicPr>
          <p:cNvPr id="10" name="Picture Placeholder 9" descr="Common Stock &#10;&#10;The common stock account from Rundell Inc.’s ledger is shown. The 2 0 Y 8 transactions listed are as follows: January 1, Item Balance, Credit Balance 16,000; November 1, Item 4,000 shares issued for cash, Credit 8,000, Credit Balance 24,000.&#10;&#10;The paid-in capital in excess of par—common stock account from Rundell Inc.’s ledger is shown. The 2 0 Y 8 transactions listed are as follows: January 1, Item Balance, Credit Balance 80,000; November 1, Item 4,000 shares issued for cash, Credit 40,000, Credit Balance, 120,000.">
            <a:extLst>
              <a:ext uri="{FF2B5EF4-FFF2-40B4-BE49-F238E27FC236}">
                <a16:creationId xmlns:a16="http://schemas.microsoft.com/office/drawing/2014/main" id="{094EDB43-3884-4B14-854A-96C40C1B809E}"/>
              </a:ext>
            </a:extLst>
          </p:cNvPr>
          <p:cNvPicPr>
            <a:picLocks noGrp="1" noChangeAspect="1"/>
          </p:cNvPicPr>
          <p:nvPr>
            <p:ph type="pic" sz="quarter" idx="18"/>
          </p:nvPr>
        </p:nvPicPr>
        <p:blipFill rotWithShape="1">
          <a:blip r:embed="rId2"/>
          <a:srcRect l="-635" r="-1105"/>
          <a:stretch/>
        </p:blipFill>
        <p:spPr>
          <a:xfrm>
            <a:off x="3137672" y="2644053"/>
            <a:ext cx="5916657" cy="3592368"/>
          </a:xfrm>
        </p:spPr>
      </p:pic>
    </p:spTree>
    <p:extLst>
      <p:ext uri="{BB962C8B-B14F-4D97-AF65-F5344CB8AC3E}">
        <p14:creationId xmlns:p14="http://schemas.microsoft.com/office/powerpoint/2010/main" val="12208139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8D71-1B32-4B10-A6EC-9B12E5390F20}"/>
              </a:ext>
            </a:extLst>
          </p:cNvPr>
          <p:cNvSpPr>
            <a:spLocks noGrp="1"/>
          </p:cNvSpPr>
          <p:nvPr>
            <p:ph type="title"/>
          </p:nvPr>
        </p:nvSpPr>
        <p:spPr/>
        <p:txBody>
          <a:bodyPr/>
          <a:lstStyle/>
          <a:p>
            <a:r>
              <a:rPr lang="en-US" dirty="0"/>
              <a:t>Common Stock </a:t>
            </a:r>
            <a:r>
              <a:rPr lang="en-US" sz="2000" dirty="0"/>
              <a:t>(2 of 2)</a:t>
            </a:r>
            <a:endParaRPr lang="en-US" dirty="0"/>
          </a:p>
        </p:txBody>
      </p:sp>
      <p:sp>
        <p:nvSpPr>
          <p:cNvPr id="4" name="Content Placeholder 3">
            <a:extLst>
              <a:ext uri="{FF2B5EF4-FFF2-40B4-BE49-F238E27FC236}">
                <a16:creationId xmlns:a16="http://schemas.microsoft.com/office/drawing/2014/main" id="{D24D28A8-0759-41E7-A8A0-01AF412D1357}"/>
              </a:ext>
            </a:extLst>
          </p:cNvPr>
          <p:cNvSpPr>
            <a:spLocks noGrp="1"/>
          </p:cNvSpPr>
          <p:nvPr>
            <p:ph type="body" sz="quarter" idx="17"/>
          </p:nvPr>
        </p:nvSpPr>
        <p:spPr>
          <a:xfrm>
            <a:off x="743576" y="1638300"/>
            <a:ext cx="10711543" cy="1189630"/>
          </a:xfrm>
        </p:spPr>
        <p:txBody>
          <a:bodyPr/>
          <a:lstStyle/>
          <a:p>
            <a:pPr marL="342900" indent="-342900">
              <a:buClr>
                <a:srgbClr val="004A78"/>
              </a:buClr>
              <a:buFont typeface="Arial" charset="0"/>
              <a:buChar char="•"/>
            </a:pPr>
            <a:r>
              <a:rPr lang="en-US" sz="2400" dirty="0">
                <a:solidFill>
                  <a:srgbClr val="004A78"/>
                </a:solidFill>
              </a:rPr>
              <a:t>These increases were from issuing 4,000 shares of common stock for $12 per share. This cash inflow is reported in the Financing Activities section as follows:</a:t>
            </a:r>
          </a:p>
          <a:p>
            <a:endParaRPr lang="en-US" dirty="0"/>
          </a:p>
        </p:txBody>
      </p:sp>
      <p:pic>
        <p:nvPicPr>
          <p:cNvPr id="7" name="Picture Placeholder 6" descr="Common Stock &#10;&#10;The reporting of cash received from issuing common stock in the Financing Activities section of Rundell Inc.’s statement of cash flows is shown. The first line states the following: Cash flows from financing activities:. The second line states the following: Cash received from sale of common stock, $48,000.">
            <a:extLst>
              <a:ext uri="{FF2B5EF4-FFF2-40B4-BE49-F238E27FC236}">
                <a16:creationId xmlns:a16="http://schemas.microsoft.com/office/drawing/2014/main" id="{9520F21E-4089-46F3-B7C6-A3798019FF54}"/>
              </a:ext>
            </a:extLst>
          </p:cNvPr>
          <p:cNvPicPr>
            <a:picLocks noGrp="1" noChangeAspect="1"/>
          </p:cNvPicPr>
          <p:nvPr>
            <p:ph type="pic" sz="quarter" idx="18"/>
          </p:nvPr>
        </p:nvPicPr>
        <p:blipFill rotWithShape="1">
          <a:blip r:embed="rId2"/>
          <a:srcRect t="-5362" b="-6750"/>
          <a:stretch/>
        </p:blipFill>
        <p:spPr>
          <a:xfrm>
            <a:off x="1720046" y="3348060"/>
            <a:ext cx="8751909" cy="987175"/>
          </a:xfrm>
        </p:spPr>
      </p:pic>
    </p:spTree>
    <p:extLst>
      <p:ext uri="{BB962C8B-B14F-4D97-AF65-F5344CB8AC3E}">
        <p14:creationId xmlns:p14="http://schemas.microsoft.com/office/powerpoint/2010/main" val="24384079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54678-B960-4D2A-A8B6-8C97B824BAE3}"/>
              </a:ext>
            </a:extLst>
          </p:cNvPr>
          <p:cNvSpPr>
            <a:spLocks noGrp="1"/>
          </p:cNvSpPr>
          <p:nvPr>
            <p:ph type="title"/>
          </p:nvPr>
        </p:nvSpPr>
        <p:spPr/>
        <p:txBody>
          <a:bodyPr/>
          <a:lstStyle/>
          <a:p>
            <a:r>
              <a:rPr lang="en-US" dirty="0"/>
              <a:t>Dividends and Dividends Payable </a:t>
            </a:r>
            <a:r>
              <a:rPr lang="en-US" sz="2000" dirty="0"/>
              <a:t>(1 of 4)</a:t>
            </a:r>
          </a:p>
        </p:txBody>
      </p:sp>
      <p:sp>
        <p:nvSpPr>
          <p:cNvPr id="4" name="Content Placeholder 3">
            <a:extLst>
              <a:ext uri="{FF2B5EF4-FFF2-40B4-BE49-F238E27FC236}">
                <a16:creationId xmlns:a16="http://schemas.microsoft.com/office/drawing/2014/main" id="{83D1F856-D97B-4EDB-A2EF-2D04045675FF}"/>
              </a:ext>
            </a:extLst>
          </p:cNvPr>
          <p:cNvSpPr>
            <a:spLocks noGrp="1"/>
          </p:cNvSpPr>
          <p:nvPr>
            <p:ph type="body" sz="quarter" idx="17"/>
          </p:nvPr>
        </p:nvSpPr>
        <p:spPr>
          <a:xfrm>
            <a:off x="743576" y="1638300"/>
            <a:ext cx="10711543" cy="1790700"/>
          </a:xfrm>
        </p:spPr>
        <p:txBody>
          <a:bodyPr/>
          <a:lstStyle/>
          <a:p>
            <a:pPr marL="342900" indent="-342900">
              <a:buClr>
                <a:srgbClr val="004A78"/>
              </a:buClr>
              <a:buFont typeface="Arial" charset="0"/>
              <a:buChar char="•"/>
            </a:pPr>
            <a:r>
              <a:rPr lang="en-US" sz="2400" dirty="0">
                <a:solidFill>
                  <a:srgbClr val="004A78"/>
                </a:solidFill>
              </a:rPr>
              <a:t>The retained earnings account of Rundell Inc. indicates cash dividends of $28,000 were declared during the year. However, the following dividends payable account indicates that only $24,000 of dividends were paid during the year:</a:t>
            </a:r>
          </a:p>
          <a:p>
            <a:endParaRPr lang="en-US" dirty="0"/>
          </a:p>
        </p:txBody>
      </p:sp>
      <p:pic>
        <p:nvPicPr>
          <p:cNvPr id="5" name="Picture Placeholder 4" descr="Dividends and Dividends Payable &#10;&#10;The dividends payable account from Rundell Inc.’s ledger is shown. The 2 0 Y 8 transactions listed are as follows: January 1, Item Balance, Credit Balance 10,000; January 10, Item Cash paid, Debit 10,000, Debit Balance 0 (which is indicated by an em dash), Credit Balance 0 (which is indicated by an em dash); June 30, Item Dividends declared, Credit 14,000, Credit Balance 14,000; July 10; Item Cash paid, Debit 14,000, Debit Balance 0 (which is indicated by an em dash), Credit Balance 0 (which is indicated by an em dash); December 31, Item Dividends declared, Credit 14,000, Credit Balance 14,000.">
            <a:extLst>
              <a:ext uri="{FF2B5EF4-FFF2-40B4-BE49-F238E27FC236}">
                <a16:creationId xmlns:a16="http://schemas.microsoft.com/office/drawing/2014/main" id="{8446B806-56E3-4779-B4B3-AD7A171E5BED}"/>
              </a:ext>
            </a:extLst>
          </p:cNvPr>
          <p:cNvPicPr>
            <a:picLocks noGrp="1" noChangeAspect="1"/>
          </p:cNvPicPr>
          <p:nvPr>
            <p:ph type="pic" sz="quarter" idx="18"/>
          </p:nvPr>
        </p:nvPicPr>
        <p:blipFill rotWithShape="1">
          <a:blip r:embed="rId2"/>
          <a:srcRect l="-1045" t="-313" r="66" b="1070"/>
          <a:stretch/>
        </p:blipFill>
        <p:spPr>
          <a:xfrm>
            <a:off x="2043048" y="2961914"/>
            <a:ext cx="8105904" cy="3155774"/>
          </a:xfrm>
          <a:prstGeom prst="rect">
            <a:avLst/>
          </a:prstGeom>
        </p:spPr>
      </p:pic>
    </p:spTree>
    <p:extLst>
      <p:ext uri="{BB962C8B-B14F-4D97-AF65-F5344CB8AC3E}">
        <p14:creationId xmlns:p14="http://schemas.microsoft.com/office/powerpoint/2010/main" val="21268797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3A84-F707-4A5A-9AF1-DCFA24E23FEA}"/>
              </a:ext>
            </a:extLst>
          </p:cNvPr>
          <p:cNvSpPr>
            <a:spLocks noGrp="1"/>
          </p:cNvSpPr>
          <p:nvPr>
            <p:ph type="title"/>
          </p:nvPr>
        </p:nvSpPr>
        <p:spPr/>
        <p:txBody>
          <a:bodyPr/>
          <a:lstStyle/>
          <a:p>
            <a:r>
              <a:rPr lang="en-US" dirty="0"/>
              <a:t>Dividends and Dividends Payable </a:t>
            </a:r>
            <a:r>
              <a:rPr lang="en-US" sz="2000" dirty="0"/>
              <a:t>(2 of 4)</a:t>
            </a:r>
            <a:endParaRPr lang="en-US" dirty="0"/>
          </a:p>
        </p:txBody>
      </p:sp>
      <p:sp>
        <p:nvSpPr>
          <p:cNvPr id="4" name="Content Placeholder 3">
            <a:extLst>
              <a:ext uri="{FF2B5EF4-FFF2-40B4-BE49-F238E27FC236}">
                <a16:creationId xmlns:a16="http://schemas.microsoft.com/office/drawing/2014/main" id="{1875DAC4-B4B7-49DE-A182-A73248CDEBDD}"/>
              </a:ext>
            </a:extLst>
          </p:cNvPr>
          <p:cNvSpPr>
            <a:spLocks noGrp="1"/>
          </p:cNvSpPr>
          <p:nvPr>
            <p:ph type="body" sz="quarter" idx="17"/>
          </p:nvPr>
        </p:nvSpPr>
        <p:spPr>
          <a:xfrm>
            <a:off x="743576" y="1638300"/>
            <a:ext cx="10711543" cy="1339850"/>
          </a:xfrm>
        </p:spPr>
        <p:txBody>
          <a:bodyPr/>
          <a:lstStyle/>
          <a:p>
            <a:pPr marL="342900" indent="-342900">
              <a:buClr>
                <a:srgbClr val="004A78"/>
              </a:buClr>
              <a:buFont typeface="Arial" charset="0"/>
              <a:buChar char="•"/>
            </a:pPr>
            <a:r>
              <a:rPr lang="en-US" sz="2400" dirty="0">
                <a:solidFill>
                  <a:srgbClr val="004A78"/>
                </a:solidFill>
              </a:rPr>
              <a:t>Cash dividends paid during the year can also be computed by adjusting the dividends declared during the year for the change in the dividends payable account as follows:</a:t>
            </a:r>
          </a:p>
          <a:p>
            <a:endParaRPr lang="en-US" dirty="0"/>
          </a:p>
        </p:txBody>
      </p:sp>
      <p:pic>
        <p:nvPicPr>
          <p:cNvPr id="7" name="Picture Placeholder 6" descr="Changes in the Dividends Payable Account&#10;&#10;An illustration shows how dividends declared for the year change with the dividends paid.&#10;&#10;On the left side of the illustration, a rectangle shaded and labeled Dividends Declared from Retained Earnings is shown. A small arrow pointing to the right extends from the right side of the rectangle. To the right of the arrow are two rectangles grouped in a set of curly braces. The rectangles are stacked vertically. The first rectangle is shaded and labeled plus Decrease in Dividends Payable. Below the rectangle is the word or. The second rectangle is shaded and labeled minus Increase in Dividends Payable. A small arrow pointing to the right is shown to the right of the right curly brace. To the right of the arrow is an equal sign. To the right of the equal sign is a computer graphic image of a stack of $20 bills. The words Cash dividends paid are shown above the image.">
            <a:extLst>
              <a:ext uri="{FF2B5EF4-FFF2-40B4-BE49-F238E27FC236}">
                <a16:creationId xmlns:a16="http://schemas.microsoft.com/office/drawing/2014/main" id="{9028BD8C-8E85-487E-ACDA-51A9EAFB86B9}"/>
              </a:ext>
            </a:extLst>
          </p:cNvPr>
          <p:cNvPicPr>
            <a:picLocks noGrp="1" noChangeAspect="1"/>
          </p:cNvPicPr>
          <p:nvPr>
            <p:ph type="pic" sz="quarter" idx="18"/>
          </p:nvPr>
        </p:nvPicPr>
        <p:blipFill rotWithShape="1">
          <a:blip r:embed="rId2"/>
          <a:srcRect l="-1047" r="-1796"/>
          <a:stretch/>
        </p:blipFill>
        <p:spPr>
          <a:xfrm>
            <a:off x="1265325" y="3334261"/>
            <a:ext cx="9661350" cy="2211952"/>
          </a:xfrm>
        </p:spPr>
      </p:pic>
    </p:spTree>
    <p:extLst>
      <p:ext uri="{BB962C8B-B14F-4D97-AF65-F5344CB8AC3E}">
        <p14:creationId xmlns:p14="http://schemas.microsoft.com/office/powerpoint/2010/main" val="20990790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6F792-FDD8-48B2-A767-A2DF567B6446}"/>
              </a:ext>
            </a:extLst>
          </p:cNvPr>
          <p:cNvSpPr>
            <a:spLocks noGrp="1"/>
          </p:cNvSpPr>
          <p:nvPr>
            <p:ph type="title"/>
          </p:nvPr>
        </p:nvSpPr>
        <p:spPr/>
        <p:txBody>
          <a:bodyPr/>
          <a:lstStyle/>
          <a:p>
            <a:r>
              <a:rPr lang="en-US" dirty="0"/>
              <a:t>Dividends and Dividends Payable </a:t>
            </a:r>
            <a:r>
              <a:rPr lang="en-US" sz="2000" dirty="0"/>
              <a:t>(3 of 4)</a:t>
            </a:r>
            <a:endParaRPr lang="en-US" dirty="0"/>
          </a:p>
        </p:txBody>
      </p:sp>
      <p:sp>
        <p:nvSpPr>
          <p:cNvPr id="4" name="Content Placeholder 3">
            <a:extLst>
              <a:ext uri="{FF2B5EF4-FFF2-40B4-BE49-F238E27FC236}">
                <a16:creationId xmlns:a16="http://schemas.microsoft.com/office/drawing/2014/main" id="{9CE8986C-C068-4E4C-91E5-A2FCEC1BF5AF}"/>
              </a:ext>
            </a:extLst>
          </p:cNvPr>
          <p:cNvSpPr>
            <a:spLocks noGrp="1"/>
          </p:cNvSpPr>
          <p:nvPr>
            <p:ph type="body" sz="quarter" idx="17"/>
          </p:nvPr>
        </p:nvSpPr>
        <p:spPr>
          <a:xfrm>
            <a:off x="743576" y="1638300"/>
            <a:ext cx="10711543" cy="925286"/>
          </a:xfrm>
        </p:spPr>
        <p:txBody>
          <a:bodyPr/>
          <a:lstStyle/>
          <a:p>
            <a:pPr marL="342900" indent="-342900">
              <a:buClr>
                <a:srgbClr val="004A78"/>
              </a:buClr>
              <a:buFont typeface="Arial" charset="0"/>
              <a:buChar char="•"/>
            </a:pPr>
            <a:r>
              <a:rPr lang="en-US" sz="2400" dirty="0">
                <a:solidFill>
                  <a:srgbClr val="004A78"/>
                </a:solidFill>
              </a:rPr>
              <a:t>The cash dividends paid by Rundell Inc. during 20Y8 are $24,000, computed as follows:</a:t>
            </a:r>
          </a:p>
          <a:p>
            <a:endParaRPr lang="en-US" dirty="0"/>
          </a:p>
        </p:txBody>
      </p:sp>
      <p:pic>
        <p:nvPicPr>
          <p:cNvPr id="5" name="Picture Placeholder 4" descr="Dividends and Dividends Payable &#10;&#10;A table shows a calculation of cash dividends paid. Dividends declared ($14,000 plus $14,000) is $28,000; Increase in dividends payable is 4,000, which is set in parentheses; and Cash dividends paid is $24,000. A single rule appears below 4,000, which is set in parentheses, and a double rule appears below $24,000.">
            <a:extLst>
              <a:ext uri="{FF2B5EF4-FFF2-40B4-BE49-F238E27FC236}">
                <a16:creationId xmlns:a16="http://schemas.microsoft.com/office/drawing/2014/main" id="{44A380B5-D3F7-4D60-9304-92406A7247BB}"/>
              </a:ext>
            </a:extLst>
          </p:cNvPr>
          <p:cNvPicPr>
            <a:picLocks noGrp="1" noChangeAspect="1"/>
          </p:cNvPicPr>
          <p:nvPr>
            <p:ph type="pic" sz="quarter" idx="18"/>
          </p:nvPr>
        </p:nvPicPr>
        <p:blipFill rotWithShape="1">
          <a:blip r:embed="rId2"/>
          <a:srcRect l="108" r="160"/>
          <a:stretch/>
        </p:blipFill>
        <p:spPr>
          <a:xfrm>
            <a:off x="1749715" y="3100955"/>
            <a:ext cx="8692570" cy="1441970"/>
          </a:xfrm>
          <a:prstGeom prst="rect">
            <a:avLst/>
          </a:prstGeom>
        </p:spPr>
      </p:pic>
    </p:spTree>
    <p:extLst>
      <p:ext uri="{BB962C8B-B14F-4D97-AF65-F5344CB8AC3E}">
        <p14:creationId xmlns:p14="http://schemas.microsoft.com/office/powerpoint/2010/main" val="1600653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FC81C-64C8-4252-94CE-6956FA9F42CA}"/>
              </a:ext>
            </a:extLst>
          </p:cNvPr>
          <p:cNvSpPr>
            <a:spLocks noGrp="1"/>
          </p:cNvSpPr>
          <p:nvPr>
            <p:ph type="title"/>
          </p:nvPr>
        </p:nvSpPr>
        <p:spPr/>
        <p:txBody>
          <a:bodyPr/>
          <a:lstStyle/>
          <a:p>
            <a:r>
              <a:rPr lang="en-US" dirty="0"/>
              <a:t>Dividends and Dividends Payable </a:t>
            </a:r>
            <a:r>
              <a:rPr lang="en-US" sz="2000" dirty="0"/>
              <a:t>(4 of 4)</a:t>
            </a:r>
            <a:endParaRPr lang="en-US" dirty="0"/>
          </a:p>
        </p:txBody>
      </p:sp>
      <p:sp>
        <p:nvSpPr>
          <p:cNvPr id="4" name="Content Placeholder 3">
            <a:extLst>
              <a:ext uri="{FF2B5EF4-FFF2-40B4-BE49-F238E27FC236}">
                <a16:creationId xmlns:a16="http://schemas.microsoft.com/office/drawing/2014/main" id="{7C262014-9888-42E3-A034-0671B7CC73FC}"/>
              </a:ext>
            </a:extLst>
          </p:cNvPr>
          <p:cNvSpPr>
            <a:spLocks noGrp="1"/>
          </p:cNvSpPr>
          <p:nvPr>
            <p:ph type="body" sz="quarter" idx="17"/>
          </p:nvPr>
        </p:nvSpPr>
        <p:spPr>
          <a:xfrm>
            <a:off x="743576" y="1638300"/>
            <a:ext cx="10711543" cy="1104900"/>
          </a:xfrm>
        </p:spPr>
        <p:txBody>
          <a:bodyPr/>
          <a:lstStyle/>
          <a:p>
            <a:pPr marL="342900" indent="-342900">
              <a:buClr>
                <a:srgbClr val="004A78"/>
              </a:buClr>
              <a:buFont typeface="Arial" charset="0"/>
              <a:buChar char="•"/>
            </a:pPr>
            <a:r>
              <a:rPr lang="en-US" sz="2400" dirty="0">
                <a:solidFill>
                  <a:srgbClr val="004A78"/>
                </a:solidFill>
              </a:rPr>
              <a:t>Because dividend payments are a financing activity, the dividend payment of $24,000 is reported in the Financing Activities section of the statement of cash flows, as follows:</a:t>
            </a:r>
          </a:p>
          <a:p>
            <a:endParaRPr lang="en-US" dirty="0"/>
          </a:p>
        </p:txBody>
      </p:sp>
      <p:pic>
        <p:nvPicPr>
          <p:cNvPr id="7" name="Picture Placeholder 6" descr="Dividends and Dividends Payable &#10;&#10;The reporting of a dividend payment in the Financing Activities section of Rundell Inc.’s statement of cash flows is shown. The first line states the following: Cash flows from financing activities:. The second line states the following: Cash paid for dividends, $(24,000).">
            <a:extLst>
              <a:ext uri="{FF2B5EF4-FFF2-40B4-BE49-F238E27FC236}">
                <a16:creationId xmlns:a16="http://schemas.microsoft.com/office/drawing/2014/main" id="{235B8E54-1F9E-4EF4-8CE3-B670086CDC7F}"/>
              </a:ext>
            </a:extLst>
          </p:cNvPr>
          <p:cNvPicPr>
            <a:picLocks noGrp="1" noChangeAspect="1"/>
          </p:cNvPicPr>
          <p:nvPr>
            <p:ph type="pic" sz="quarter" idx="18"/>
          </p:nvPr>
        </p:nvPicPr>
        <p:blipFill rotWithShape="1">
          <a:blip r:embed="rId2"/>
          <a:srcRect t="-10547" b="-10411"/>
          <a:stretch/>
        </p:blipFill>
        <p:spPr>
          <a:xfrm>
            <a:off x="1496828" y="3170802"/>
            <a:ext cx="9198344" cy="1051551"/>
          </a:xfrm>
        </p:spPr>
      </p:pic>
    </p:spTree>
    <p:extLst>
      <p:ext uri="{BB962C8B-B14F-4D97-AF65-F5344CB8AC3E}">
        <p14:creationId xmlns:p14="http://schemas.microsoft.com/office/powerpoint/2010/main" val="1873433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596AF4D-61FA-47D6-B21A-A78F31D48117}"/>
              </a:ext>
            </a:extLst>
          </p:cNvPr>
          <p:cNvSpPr>
            <a:spLocks noGrp="1"/>
          </p:cNvSpPr>
          <p:nvPr>
            <p:ph type="title"/>
          </p:nvPr>
        </p:nvSpPr>
        <p:spPr/>
        <p:txBody>
          <a:bodyPr/>
          <a:lstStyle/>
          <a:p>
            <a:r>
              <a:rPr lang="en-US" dirty="0"/>
              <a:t>Reporting Cash Flows </a:t>
            </a:r>
            <a:r>
              <a:rPr lang="en-US" sz="2000" dirty="0"/>
              <a:t>(3 of 5)</a:t>
            </a:r>
            <a:endParaRPr lang="en-US" dirty="0"/>
          </a:p>
        </p:txBody>
      </p:sp>
      <p:sp>
        <p:nvSpPr>
          <p:cNvPr id="25" name="Content Placeholder 12">
            <a:extLst>
              <a:ext uri="{FF2B5EF4-FFF2-40B4-BE49-F238E27FC236}">
                <a16:creationId xmlns:a16="http://schemas.microsoft.com/office/drawing/2014/main" id="{39B76C3C-CD20-4799-BBDE-6F2D6A2E6637}"/>
              </a:ext>
              <a:ext uri="{C183D7F6-B498-43B3-948B-1728B52AA6E4}">
                <adec:decorative xmlns:adec="http://schemas.microsoft.com/office/drawing/2017/decorative" val="1"/>
              </a:ext>
            </a:extLst>
          </p:cNvPr>
          <p:cNvSpPr>
            <a:spLocks noGrp="1"/>
          </p:cNvSpPr>
          <p:nvPr>
            <p:ph sz="quarter" idx="25"/>
          </p:nvPr>
        </p:nvSpPr>
        <p:spPr>
          <a:xfrm>
            <a:off x="4429956" y="4499419"/>
            <a:ext cx="3291840" cy="1545336"/>
          </a:xfrm>
          <a:prstGeom prst="flowChartConnector">
            <a:avLst/>
          </a:prstGeom>
          <a:solidFill>
            <a:srgbClr val="004A78"/>
          </a:solidFill>
          <a:ln>
            <a:solidFill>
              <a:srgbClr val="000000"/>
            </a:solidFill>
          </a:ln>
        </p:spPr>
        <p:txBody>
          <a:bodyPr lIns="274320" rIns="182880" anchor="ctr"/>
          <a:lstStyle/>
          <a:p>
            <a:endParaRPr lang="en-US" dirty="0"/>
          </a:p>
          <a:p>
            <a:pPr algn="ctr"/>
            <a:r>
              <a:rPr lang="en-US" sz="2500" dirty="0">
                <a:solidFill>
                  <a:schemeClr val="bg1"/>
                </a:solidFill>
              </a:rPr>
              <a:t>Statement of cash flows</a:t>
            </a:r>
          </a:p>
          <a:p>
            <a:endParaRPr lang="en-US" dirty="0"/>
          </a:p>
        </p:txBody>
      </p:sp>
      <p:pic>
        <p:nvPicPr>
          <p:cNvPr id="30" name="Picture Placeholder 29">
            <a:extLst>
              <a:ext uri="{FF2B5EF4-FFF2-40B4-BE49-F238E27FC236}">
                <a16:creationId xmlns:a16="http://schemas.microsoft.com/office/drawing/2014/main" id="{767E372F-84A0-4DC1-AC95-1B1B0E62230B}"/>
              </a:ext>
              <a:ext uri="{C183D7F6-B498-43B3-948B-1728B52AA6E4}">
                <adec:decorative xmlns:adec="http://schemas.microsoft.com/office/drawing/2017/decorative" val="1"/>
              </a:ext>
            </a:extLst>
          </p:cNvPr>
          <p:cNvPicPr>
            <a:picLocks noGrp="1" noChangeAspect="1"/>
          </p:cNvPicPr>
          <p:nvPr>
            <p:ph type="pic" sz="quarter" idx="21"/>
          </p:nvPr>
        </p:nvPicPr>
        <p:blipFill>
          <a:blip r:embed="rId2"/>
          <a:srcRect t="20931" b="20931"/>
          <a:stretch>
            <a:fillRect/>
          </a:stretch>
        </p:blipFill>
        <p:spPr>
          <a:xfrm>
            <a:off x="2243175" y="2859427"/>
            <a:ext cx="7683500" cy="2462212"/>
          </a:xfrm>
        </p:spPr>
      </p:pic>
      <p:sp>
        <p:nvSpPr>
          <p:cNvPr id="22" name="Content Placeholder 35">
            <a:extLst>
              <a:ext uri="{FF2B5EF4-FFF2-40B4-BE49-F238E27FC236}">
                <a16:creationId xmlns:a16="http://schemas.microsoft.com/office/drawing/2014/main" id="{A40A91F8-349C-43A0-B9BA-BE287E15E0E9}"/>
              </a:ext>
              <a:ext uri="{C183D7F6-B498-43B3-948B-1728B52AA6E4}">
                <adec:decorative xmlns:adec="http://schemas.microsoft.com/office/drawing/2017/decorative" val="1"/>
              </a:ext>
            </a:extLst>
          </p:cNvPr>
          <p:cNvSpPr>
            <a:spLocks noGrp="1"/>
          </p:cNvSpPr>
          <p:nvPr>
            <p:ph sz="quarter" idx="18"/>
          </p:nvPr>
        </p:nvSpPr>
        <p:spPr>
          <a:xfrm>
            <a:off x="444855" y="2009744"/>
            <a:ext cx="3291840" cy="2414016"/>
          </a:xfrm>
          <a:prstGeom prst="roundRect">
            <a:avLst/>
          </a:prstGeom>
          <a:solidFill>
            <a:srgbClr val="004A78"/>
          </a:solidFill>
        </p:spPr>
        <p:txBody>
          <a:bodyPr lIns="91440" tIns="0" rIns="182880" anchor="ctr"/>
          <a:lstStyle/>
          <a:p>
            <a:pPr marL="63500" indent="282575">
              <a:buFont typeface="+mj-lt"/>
              <a:buAutoNum type="arabicPeriod"/>
              <a:tabLst>
                <a:tab pos="63500" algn="l"/>
              </a:tabLst>
            </a:pPr>
            <a:r>
              <a:rPr lang="en-US" sz="1800" dirty="0">
                <a:solidFill>
                  <a:schemeClr val="bg1"/>
                </a:solidFill>
              </a:rPr>
              <a:t>Cash flows from (used for) operating activities</a:t>
            </a:r>
          </a:p>
          <a:p>
            <a:pPr marL="63500"/>
            <a:r>
              <a:rPr lang="en-US" sz="1800" dirty="0">
                <a:solidFill>
                  <a:schemeClr val="bg1"/>
                </a:solidFill>
              </a:rPr>
              <a:t>Cash flows from transactions that affect the net income of a company</a:t>
            </a:r>
          </a:p>
        </p:txBody>
      </p:sp>
      <p:sp>
        <p:nvSpPr>
          <p:cNvPr id="23" name="Content Placeholder 13">
            <a:extLst>
              <a:ext uri="{FF2B5EF4-FFF2-40B4-BE49-F238E27FC236}">
                <a16:creationId xmlns:a16="http://schemas.microsoft.com/office/drawing/2014/main" id="{CE681ABC-BE43-4B7E-B66A-439B8C0FE331}"/>
              </a:ext>
              <a:ext uri="{C183D7F6-B498-43B3-948B-1728B52AA6E4}">
                <adec:decorative xmlns:adec="http://schemas.microsoft.com/office/drawing/2017/decorative" val="1"/>
              </a:ext>
            </a:extLst>
          </p:cNvPr>
          <p:cNvSpPr txBox="1">
            <a:spLocks noGrp="1"/>
          </p:cNvSpPr>
          <p:nvPr>
            <p:ph sz="quarter" idx="19"/>
          </p:nvPr>
        </p:nvSpPr>
        <p:spPr bwMode="auto">
          <a:xfrm>
            <a:off x="4359592" y="1151573"/>
            <a:ext cx="3291840" cy="2414016"/>
          </a:xfrm>
          <a:prstGeom prst="roundRect">
            <a:avLst/>
          </a:prstGeom>
          <a:solidFill>
            <a:srgbClr val="004A78"/>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182880" bIns="0" numCol="1" anchor="ctr" anchorCtr="0" compatLnSpc="1">
            <a:prstTxWarp prst="textNoShape">
              <a:avLst/>
            </a:prstTxWarp>
          </a:bodyPr>
          <a:lst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US" sz="1800" b="1" dirty="0">
              <a:solidFill>
                <a:schemeClr val="bg1"/>
              </a:solidFill>
            </a:endParaRPr>
          </a:p>
          <a:p>
            <a:pPr algn="ctr"/>
            <a:endParaRPr lang="en-US" sz="1800" b="1" dirty="0">
              <a:solidFill>
                <a:schemeClr val="bg1"/>
              </a:solidFill>
            </a:endParaRPr>
          </a:p>
          <a:p>
            <a:pPr marL="342900" indent="-342900">
              <a:buFont typeface="+mj-lt"/>
              <a:buAutoNum type="arabicPeriod" startAt="2"/>
            </a:pPr>
            <a:r>
              <a:rPr lang="en-US" sz="1800" dirty="0">
                <a:solidFill>
                  <a:schemeClr val="bg1"/>
                </a:solidFill>
              </a:rPr>
              <a:t>Cash flows from (used for) investing activities</a:t>
            </a:r>
          </a:p>
          <a:p>
            <a:pPr marL="63500"/>
            <a:r>
              <a:rPr lang="en-US" sz="1800" dirty="0">
                <a:solidFill>
                  <a:schemeClr val="bg1"/>
                </a:solidFill>
              </a:rPr>
              <a:t>Cash flows received from or used for transactions that affect investments in the noncurrent assets of the company</a:t>
            </a:r>
          </a:p>
          <a:p>
            <a:pPr algn="ctr"/>
            <a:endParaRPr lang="en-US" sz="1800" b="1" dirty="0">
              <a:solidFill>
                <a:schemeClr val="bg1"/>
              </a:solidFill>
            </a:endParaRPr>
          </a:p>
          <a:p>
            <a:pPr algn="ctr"/>
            <a:endParaRPr lang="en-US" sz="1800" dirty="0">
              <a:solidFill>
                <a:schemeClr val="bg1"/>
              </a:solidFill>
            </a:endParaRPr>
          </a:p>
        </p:txBody>
      </p:sp>
      <p:sp>
        <p:nvSpPr>
          <p:cNvPr id="24" name="Content Placeholder 36">
            <a:extLst>
              <a:ext uri="{FF2B5EF4-FFF2-40B4-BE49-F238E27FC236}">
                <a16:creationId xmlns:a16="http://schemas.microsoft.com/office/drawing/2014/main" id="{D1783619-B4F0-4374-86D5-F37622B24300}"/>
              </a:ext>
              <a:ext uri="{C183D7F6-B498-43B3-948B-1728B52AA6E4}">
                <adec:decorative xmlns:adec="http://schemas.microsoft.com/office/drawing/2017/decorative" val="1"/>
              </a:ext>
            </a:extLst>
          </p:cNvPr>
          <p:cNvSpPr>
            <a:spLocks noGrp="1"/>
          </p:cNvSpPr>
          <p:nvPr>
            <p:ph sz="quarter" idx="20"/>
          </p:nvPr>
        </p:nvSpPr>
        <p:spPr>
          <a:xfrm>
            <a:off x="8255000" y="2009744"/>
            <a:ext cx="3291840" cy="2414016"/>
          </a:xfrm>
          <a:prstGeom prst="roundRect">
            <a:avLst/>
          </a:prstGeom>
          <a:solidFill>
            <a:srgbClr val="004A78"/>
          </a:solidFill>
        </p:spPr>
        <p:txBody>
          <a:bodyPr lIns="91440" tIns="0" rIns="182880" anchor="ctr"/>
          <a:lstStyle/>
          <a:p>
            <a:pPr marL="342900" indent="-342900">
              <a:buFont typeface="+mj-lt"/>
              <a:buAutoNum type="arabicPeriod" startAt="3"/>
            </a:pPr>
            <a:r>
              <a:rPr lang="en-US" sz="1800" dirty="0">
                <a:solidFill>
                  <a:schemeClr val="bg1"/>
                </a:solidFill>
              </a:rPr>
              <a:t>Cash flows from (used for) financing activities </a:t>
            </a:r>
          </a:p>
          <a:p>
            <a:pPr marL="63500"/>
            <a:r>
              <a:rPr lang="en-US" sz="1800" dirty="0">
                <a:solidFill>
                  <a:schemeClr val="bg1"/>
                </a:solidFill>
              </a:rPr>
              <a:t>Cash flows received from or used for transactions that affect the debt and equity of the company</a:t>
            </a:r>
          </a:p>
        </p:txBody>
      </p:sp>
    </p:spTree>
    <p:extLst>
      <p:ext uri="{BB962C8B-B14F-4D97-AF65-F5344CB8AC3E}">
        <p14:creationId xmlns:p14="http://schemas.microsoft.com/office/powerpoint/2010/main" val="5816278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A6FBD5-6C01-470D-A146-FBE1A9874E8E}"/>
              </a:ext>
            </a:extLst>
          </p:cNvPr>
          <p:cNvSpPr>
            <a:spLocks noGrp="1"/>
          </p:cNvSpPr>
          <p:nvPr>
            <p:ph type="title"/>
          </p:nvPr>
        </p:nvSpPr>
        <p:spPr/>
        <p:txBody>
          <a:bodyPr/>
          <a:lstStyle/>
          <a:p>
            <a:r>
              <a:rPr lang="en-US" sz="2600" dirty="0"/>
              <a:t>Example Exercise: Financing Activities on the Statement of Cash Flows </a:t>
            </a:r>
            <a:r>
              <a:rPr lang="en-US" sz="2000" dirty="0"/>
              <a:t>(1 of 2)</a:t>
            </a:r>
          </a:p>
        </p:txBody>
      </p:sp>
      <p:sp>
        <p:nvSpPr>
          <p:cNvPr id="9" name="Text Placeholder 8" descr=" ">
            <a:extLst>
              <a:ext uri="{FF2B5EF4-FFF2-40B4-BE49-F238E27FC236}">
                <a16:creationId xmlns:a16="http://schemas.microsoft.com/office/drawing/2014/main" id="{D1D4206B-99AF-4BA0-9F23-9E7A4F9B1A0F}"/>
              </a:ext>
            </a:extLst>
          </p:cNvPr>
          <p:cNvSpPr>
            <a:spLocks noGrp="1"/>
          </p:cNvSpPr>
          <p:nvPr>
            <p:ph type="body" sz="quarter" idx="17"/>
          </p:nvPr>
        </p:nvSpPr>
        <p:spPr/>
        <p:txBody>
          <a:bodyPr/>
          <a:lstStyle/>
          <a:p>
            <a:r>
              <a:rPr lang="en-US" dirty="0"/>
              <a:t>Mohroman Inc. reported net income of $80,000 for 20Y2. The liability and equity accounts from the company’s comparative balance sheet are as follows:</a:t>
            </a:r>
          </a:p>
        </p:txBody>
      </p:sp>
      <p:pic>
        <p:nvPicPr>
          <p:cNvPr id="11" name="Picture Placeholder 10" descr="The liability and equity accounts of Mohroman Inc. for two years is shown in the table. The first column shows data for the year ending on December 31, 20Y2. &#10;For December 31, 20Y2, Accounts payable  is $42,680; Dividends payable is $10,000; Bonds payable is $210,000; Common stock at $10 par value is $120,000; Paid-in capital in excess of par—common stock is $300,000; and Retained earnings are $240,000.&#10;The second column shows data for the year ending on December 31, 20Y1. For December 31, 20Y1, Accounts payable  is $41,500; Dividends payable is $8,000; Bonds payable is $300,000; Common stock at $10 par value is $100,000; Paid-in capital in excess of par—common stock is $200,000; and Retained earnings are $180,000.&#10;The third column shows the increase or decrease in accounts payable, dividends  payable, bonds payable, common stock at $10 par value, paid-in capital in excess of par—common stock, and retained earnings for the year. The increase in accounts payable is $1,180. The increase in dividends payable is $2,000. The decrease in bonds payable is $90,000. The increase in common stock at $10 par value is $20,000. The increase in paid-in capital in excess of par–common stock is $100,000. The increase in retained earnings is $60,000.&#10;&#10;">
            <a:extLst>
              <a:ext uri="{FF2B5EF4-FFF2-40B4-BE49-F238E27FC236}">
                <a16:creationId xmlns:a16="http://schemas.microsoft.com/office/drawing/2014/main" id="{3025C74E-79BF-4F66-B8DE-74676BF44DE9}"/>
              </a:ext>
            </a:extLst>
          </p:cNvPr>
          <p:cNvPicPr>
            <a:picLocks noGrp="1" noChangeAspect="1"/>
          </p:cNvPicPr>
          <p:nvPr>
            <p:ph type="pic" sz="quarter" idx="18"/>
          </p:nvPr>
        </p:nvPicPr>
        <p:blipFill rotWithShape="1">
          <a:blip r:embed="rId2"/>
          <a:srcRect t="-7480" r="8" b="-3779"/>
          <a:stretch/>
        </p:blipFill>
        <p:spPr>
          <a:xfrm>
            <a:off x="1390084" y="2858486"/>
            <a:ext cx="9411832" cy="2229289"/>
          </a:xfrm>
          <a:prstGeom prst="rect">
            <a:avLst/>
          </a:prstGeom>
        </p:spPr>
      </p:pic>
    </p:spTree>
    <p:extLst>
      <p:ext uri="{BB962C8B-B14F-4D97-AF65-F5344CB8AC3E}">
        <p14:creationId xmlns:p14="http://schemas.microsoft.com/office/powerpoint/2010/main" val="10157510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E9C5E5-DF51-4466-83C1-E73F55395A0F}"/>
              </a:ext>
            </a:extLst>
          </p:cNvPr>
          <p:cNvSpPr>
            <a:spLocks noGrp="1"/>
          </p:cNvSpPr>
          <p:nvPr>
            <p:ph type="title"/>
          </p:nvPr>
        </p:nvSpPr>
        <p:spPr/>
        <p:txBody>
          <a:bodyPr/>
          <a:lstStyle/>
          <a:p>
            <a:r>
              <a:rPr lang="en-US" sz="2600" dirty="0"/>
              <a:t>Example Exercise: Financing Activities on the Statement of Cash Flows </a:t>
            </a:r>
            <a:r>
              <a:rPr lang="en-US" sz="2000" dirty="0"/>
              <a:t>(2 of 2)</a:t>
            </a:r>
          </a:p>
        </p:txBody>
      </p:sp>
      <p:sp>
        <p:nvSpPr>
          <p:cNvPr id="6" name="Text Placeholder 5">
            <a:extLst>
              <a:ext uri="{FF2B5EF4-FFF2-40B4-BE49-F238E27FC236}">
                <a16:creationId xmlns:a16="http://schemas.microsoft.com/office/drawing/2014/main" id="{4FA067E7-9B01-4649-BABA-8AE0ABC49CCE}"/>
              </a:ext>
            </a:extLst>
          </p:cNvPr>
          <p:cNvSpPr>
            <a:spLocks noGrp="1"/>
          </p:cNvSpPr>
          <p:nvPr>
            <p:ph type="body" sz="quarter" idx="17"/>
          </p:nvPr>
        </p:nvSpPr>
        <p:spPr/>
        <p:txBody>
          <a:bodyPr/>
          <a:lstStyle/>
          <a:p>
            <a:r>
              <a:rPr lang="en-US" dirty="0"/>
              <a:t>During the year, the company retired bonds payable at their face amount, declared dividends of $20,000, and issued 2,000 shares of common stock for $60 per share. Prepare the Cash Flows from (used for) Financing Activities section of the statement of cash flows.</a:t>
            </a:r>
          </a:p>
        </p:txBody>
      </p:sp>
      <p:pic>
        <p:nvPicPr>
          <p:cNvPr id="11" name="Picture Placeholder 10" descr="Under cash flows from (used for) financing activities, cash paid to retire bonds payable is shown as $(90,000) in the first column; cash received from issuing common stock is shown as $120,000 in the first column; cash dividends are shown as $18,000 in the first column; and net cash flows from financing activities are shown as $12,000 in the second column. An asterisk appears to the right of the amount, $120,000. A footnote at the bottom of the table shows the following: Increase in common stock of $20,000 plus increase in paid-in capital in excess of par—common stock of $100,000. A double asterisk appears to the right of the amount $18,000. A footnote at the bottom of the table shows the following: Dividends declared of $20,000 less increase in dividends payable of $2,000. A single rule appears below $18,000.  ">
            <a:extLst>
              <a:ext uri="{FF2B5EF4-FFF2-40B4-BE49-F238E27FC236}">
                <a16:creationId xmlns:a16="http://schemas.microsoft.com/office/drawing/2014/main" id="{ECE7806C-4E09-46A6-AC3A-E35609F65054}"/>
              </a:ext>
            </a:extLst>
          </p:cNvPr>
          <p:cNvPicPr>
            <a:picLocks noGrp="1" noChangeAspect="1"/>
          </p:cNvPicPr>
          <p:nvPr>
            <p:ph type="pic" sz="quarter" idx="18"/>
          </p:nvPr>
        </p:nvPicPr>
        <p:blipFill rotWithShape="1">
          <a:blip r:embed="rId2"/>
          <a:srcRect t="-301" r="8" b="-1063"/>
          <a:stretch/>
        </p:blipFill>
        <p:spPr>
          <a:xfrm>
            <a:off x="1390084" y="3318998"/>
            <a:ext cx="9411832" cy="2184025"/>
          </a:xfrm>
          <a:prstGeom prst="rect">
            <a:avLst/>
          </a:prstGeom>
        </p:spPr>
      </p:pic>
    </p:spTree>
    <p:extLst>
      <p:ext uri="{BB962C8B-B14F-4D97-AF65-F5344CB8AC3E}">
        <p14:creationId xmlns:p14="http://schemas.microsoft.com/office/powerpoint/2010/main" val="14570997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tatement of Cash Flows—Indirect Method&#10;&#10;A statement of cash flows, prepared using the indirect method, for Rundell Inc., for the year ended December 31, 2 0 Y 8, is shown.&#10;&#10;Under Cash flows from (used for) operating activities:, the following are listed: Net income is $108,000, which is shown in the first amount column. Under Adjustments to reconcile net income to net cash flows from (used for) operating activities:, the following adjustments are listed: Depreciation is 7,000, which is shown in the first amount column; Gain on sale of land is 12,000, which is shown in parentheses in the first amount column. Under Changes in current operating assets and liabilities:, the following increases and decreases are listed: Increase in accounts receivable is 9,000, which is shown in parentheses in the first amount column; Decrease in inventories is 8,000, which is shown in the first amount column; Decrease in accounts payable is 3,200, which is shown in parentheses in the first amount column; Increase in accrued expenses payable is 2,200, which is shown in the first amount column; Decrease in income taxes payable is 500, which is shown in parentheses in the first amount column. A single rule appears below 500, which is shown in parentheses. Net cash flows from operating activities is $100,500, which is shown in the second amount column.&#10;&#10;Under Cash flows from (used for) investing activities:, the following are listed: Cash received from sale of land is $72,000, which is shown in the first amount column; Cash paid for purchase of land is 15,000, which is shown in parentheses in the first amount column; Cash paid for purchase of building is 60,000, which is shown in parentheses in the first amount column. A single rule appears below 60,000, which is shown in parentheses. Net cash flows used for investing activities is 3,000, which is shown in parentheses in the second amount column.&#10;&#10;Under Cash flows from (used for) financing activities:, the following are listed: Cash received from issuing common stock is $48,000, which is shown in the first amount column; Cash paid to retire bonds payable is 50,000, which is shown in parentheses in the first amount column; Cash dividends is 24,000, which is shown in parentheses in the first amount column. A single rule appears below 24,000, which is shown in parentheses. Net cash flows used for financing activities is 26,000, which is shown in parentheses in the second amount column. A single rule appears below 26,000, which is shown in parentheses.&#10;&#10;Below the three sections of cash flow activities are the following three lines: Net increase in cash is $71,500, which is shown in the second amount column; Cash balance, January 1, 2 0 Y 8 is 26,000, which is shown in the second amount column. A single rule appears below 26,000. Cash balance, December 31, 2 0 Y 8 is $97,500, which is shown in the second amount column. A double rule appears below $97,500.">
            <a:extLst>
              <a:ext uri="{FF2B5EF4-FFF2-40B4-BE49-F238E27FC236}">
                <a16:creationId xmlns:a16="http://schemas.microsoft.com/office/drawing/2014/main" id="{9E84A7C9-CB69-4DE5-ACFB-48D68C01762E}"/>
              </a:ext>
            </a:extLst>
          </p:cNvPr>
          <p:cNvSpPr>
            <a:spLocks noGrp="1"/>
          </p:cNvSpPr>
          <p:nvPr>
            <p:ph type="title"/>
          </p:nvPr>
        </p:nvSpPr>
        <p:spPr>
          <a:xfrm>
            <a:off x="838200" y="365126"/>
            <a:ext cx="10515600" cy="542240"/>
          </a:xfrm>
        </p:spPr>
        <p:txBody>
          <a:bodyPr/>
          <a:lstStyle/>
          <a:p>
            <a:r>
              <a:rPr lang="en-US" sz="3000" dirty="0"/>
              <a:t>Statement of Cash Flows—Indirect Method</a:t>
            </a:r>
          </a:p>
        </p:txBody>
      </p:sp>
      <p:pic>
        <p:nvPicPr>
          <p:cNvPr id="4" name="Picture Placeholder 3" descr="Statement of Cash Flows—Indirect Method&#10;&#10;A statement of cash flows, prepared using the indirect method, for Rundell Inc., for the year ended December 31, 20Y8, is shown.&#10;&#10;Under Cash flows from operating activities:, the following are listed: Net income is $108,000, which is shown in the first amount column. Under Adjustments to reconcile net income to net cash flow from operating activities:, the following adjustments are listed: Depreciation is 7,000, which is shown in the first amount column; Gain on sale of land is (12,000), which is shown in the first amount column. Under Changes in current operating assets and liabilities:, the following increases and decreases are listed: Increase in accounts receivable is (9,000), which is shown in the first amount column; Decrease in inventories is 8,000, which is shown in the first amount column; Decrease in accounts payable is (3,200), which is shown in the first amount column; Increase in accrued expenses payable is 2,200, which is shown in the first amount column; Decrease in income taxes payable is (500), which is shown in the first amount column. A single rule appears below (500). Net cash flow from operating activities is $100,500, which is shown in the second amount column.&#10;&#10;Under Cash flows from investing activities:, the following are listed: Cash received from sale of land is $72,000, which is shown in the first amount column; Cash paid for purchase of land is $(15,000), which is shown in the first amount column; Cash paid for purchase of building is (60,000), which is shown in the first amount column. A single rule appears below 60,000. Net cash flow used for investing activities is (3,000), which is shown in the second amount column.&#10;&#10;Under Cash flows from financing activities:, the following are listed: Cash received from sale of common stock is $48,000, which is shown in the first amount column; Cash paid to retire bonds payable is $(50,000), which is shown in the first amount column; Cash paid for dividends is (24,000), which is shown in the first amount column. A single rule appears below 24,000. Net cash flow used for financing activities is (26,000), which is shown in the second amount column. A single rule appears below (26,000).&#10;&#10;Below the three sections of cash flow activities are the following three lines: Increase in cash is $71,500, which is shown in the second amount column; Cash at the beginning of the year is 26,000, which is shown in the second amount column. A single rule appears below 26,000. Cash at the end of the year is $97,500, which is shown in the second amount column. A double rule appears below $97,500.">
            <a:extLst>
              <a:ext uri="{FF2B5EF4-FFF2-40B4-BE49-F238E27FC236}">
                <a16:creationId xmlns:a16="http://schemas.microsoft.com/office/drawing/2014/main" id="{274BD5B3-B72B-4E22-A0B5-3BFC4DE4088D}"/>
              </a:ext>
            </a:extLst>
          </p:cNvPr>
          <p:cNvPicPr>
            <a:picLocks noGrp="1" noChangeAspect="1"/>
          </p:cNvPicPr>
          <p:nvPr>
            <p:ph type="pic" sz="quarter" idx="11"/>
          </p:nvPr>
        </p:nvPicPr>
        <p:blipFill rotWithShape="1">
          <a:blip r:embed="rId2"/>
          <a:srcRect t="-150" b="-940"/>
          <a:stretch/>
        </p:blipFill>
        <p:spPr>
          <a:xfrm>
            <a:off x="2838903" y="941781"/>
            <a:ext cx="6368144" cy="5241139"/>
          </a:xfrm>
          <a:prstGeom prst="rect">
            <a:avLst/>
          </a:prstGeom>
        </p:spPr>
      </p:pic>
    </p:spTree>
    <p:extLst>
      <p:ext uri="{BB962C8B-B14F-4D97-AF65-F5344CB8AC3E}">
        <p14:creationId xmlns:p14="http://schemas.microsoft.com/office/powerpoint/2010/main" val="3579154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70DBA-713A-42C5-8369-14317F7EF822}"/>
              </a:ext>
            </a:extLst>
          </p:cNvPr>
          <p:cNvSpPr>
            <a:spLocks noGrp="1"/>
          </p:cNvSpPr>
          <p:nvPr>
            <p:ph type="title"/>
          </p:nvPr>
        </p:nvSpPr>
        <p:spPr>
          <a:xfrm>
            <a:off x="838200" y="365125"/>
            <a:ext cx="10515600" cy="460375"/>
          </a:xfrm>
        </p:spPr>
        <p:txBody>
          <a:bodyPr/>
          <a:lstStyle/>
          <a:p>
            <a:r>
              <a:rPr lang="en-US" sz="2800" dirty="0"/>
              <a:t>Financial Analysis and Interpretation: Free Cash Flow </a:t>
            </a:r>
            <a:r>
              <a:rPr lang="en-US" sz="2000" dirty="0"/>
              <a:t>(1 of 3)</a:t>
            </a:r>
          </a:p>
        </p:txBody>
      </p:sp>
      <p:sp>
        <p:nvSpPr>
          <p:cNvPr id="3" name="Text Placeholder 2">
            <a:extLst>
              <a:ext uri="{FF2B5EF4-FFF2-40B4-BE49-F238E27FC236}">
                <a16:creationId xmlns:a16="http://schemas.microsoft.com/office/drawing/2014/main" id="{39DBD094-FEAD-453E-9824-8DB16DA7AA61}"/>
              </a:ext>
            </a:extLst>
          </p:cNvPr>
          <p:cNvSpPr>
            <a:spLocks noGrp="1"/>
          </p:cNvSpPr>
          <p:nvPr>
            <p:ph type="body" sz="quarter" idx="17"/>
          </p:nvPr>
        </p:nvSpPr>
        <p:spPr>
          <a:xfrm>
            <a:off x="743576" y="1638300"/>
            <a:ext cx="10711543" cy="2596075"/>
          </a:xfrm>
        </p:spPr>
        <p:txBody>
          <a:bodyPr/>
          <a:lstStyle/>
          <a:p>
            <a:r>
              <a:rPr lang="en-US" b="1" dirty="0"/>
              <a:t>Free cash flow </a:t>
            </a:r>
            <a:r>
              <a:rPr lang="en-US" dirty="0"/>
              <a:t>measures the operating cash flow available to a company to use after purchasing the property, plant, and equipment (PP&amp;E) necessary to maintain its current operations.</a:t>
            </a:r>
          </a:p>
          <a:p>
            <a:r>
              <a:rPr lang="en-US" dirty="0"/>
              <a:t>Since the investments in PP&amp;E necessary to maintain current operations cannot often be determined from financial statements, analysts estimate this amount using the cash used to purchase PP&amp;E, as shown in the statement of cash flows. </a:t>
            </a:r>
          </a:p>
          <a:p>
            <a:endParaRPr lang="en-US" dirty="0"/>
          </a:p>
        </p:txBody>
      </p:sp>
    </p:spTree>
    <p:extLst>
      <p:ext uri="{BB962C8B-B14F-4D97-AF65-F5344CB8AC3E}">
        <p14:creationId xmlns:p14="http://schemas.microsoft.com/office/powerpoint/2010/main" val="14054079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3AB38-F139-4E14-86F9-70347E890272}"/>
              </a:ext>
            </a:extLst>
          </p:cNvPr>
          <p:cNvSpPr>
            <a:spLocks noGrp="1"/>
          </p:cNvSpPr>
          <p:nvPr>
            <p:ph type="title"/>
          </p:nvPr>
        </p:nvSpPr>
        <p:spPr/>
        <p:txBody>
          <a:bodyPr/>
          <a:lstStyle/>
          <a:p>
            <a:r>
              <a:rPr lang="en-US" sz="2800" dirty="0"/>
              <a:t>Financial Analysis and Interpretation: Free Cash Flow </a:t>
            </a:r>
            <a:r>
              <a:rPr lang="en-US" sz="2000" dirty="0"/>
              <a:t>(2 of 3)</a:t>
            </a:r>
          </a:p>
        </p:txBody>
      </p:sp>
      <p:sp>
        <p:nvSpPr>
          <p:cNvPr id="4" name="Content Placeholder 3">
            <a:extLst>
              <a:ext uri="{FF2B5EF4-FFF2-40B4-BE49-F238E27FC236}">
                <a16:creationId xmlns:a16="http://schemas.microsoft.com/office/drawing/2014/main" id="{A894B497-4ACB-43F6-BB86-0C2028B0D2F0}"/>
              </a:ext>
            </a:extLst>
          </p:cNvPr>
          <p:cNvSpPr>
            <a:spLocks noGrp="1"/>
          </p:cNvSpPr>
          <p:nvPr>
            <p:ph type="body" sz="quarter" idx="17"/>
          </p:nvPr>
        </p:nvSpPr>
        <p:spPr>
          <a:xfrm>
            <a:off x="743576" y="1638301"/>
            <a:ext cx="10711543" cy="538271"/>
          </a:xfrm>
        </p:spPr>
        <p:txBody>
          <a:bodyPr/>
          <a:lstStyle/>
          <a:p>
            <a:pPr marL="342900" indent="-342900">
              <a:buClr>
                <a:srgbClr val="004A78"/>
              </a:buClr>
              <a:buFont typeface="Arial" charset="0"/>
              <a:buChar char="•"/>
            </a:pPr>
            <a:r>
              <a:rPr lang="en-US" sz="2400" dirty="0">
                <a:solidFill>
                  <a:srgbClr val="004A78"/>
                </a:solidFill>
              </a:rPr>
              <a:t>Free cash flow is computed as follows:</a:t>
            </a:r>
          </a:p>
          <a:p>
            <a:endParaRPr lang="en-US" dirty="0"/>
          </a:p>
        </p:txBody>
      </p:sp>
      <p:pic>
        <p:nvPicPr>
          <p:cNvPr id="5" name="Picture Placeholder 4" descr="Financial Analysis and Interpretation: Free Cash Flow &#10;&#10;The formula for computing free cash flow is shown in a table format. The table shows the following: Net cash flows from operating activities, $XXX; Less cash used to purchase property, plant, and equipment, XXX. A single rule appears below XXX. Free cash flow, $XXX. A double rule appears below $XXX.">
            <a:extLst>
              <a:ext uri="{FF2B5EF4-FFF2-40B4-BE49-F238E27FC236}">
                <a16:creationId xmlns:a16="http://schemas.microsoft.com/office/drawing/2014/main" id="{1797EF2D-F819-4EF2-BCA5-13D6056022DF}"/>
              </a:ext>
            </a:extLst>
          </p:cNvPr>
          <p:cNvPicPr>
            <a:picLocks noGrp="1" noChangeAspect="1"/>
          </p:cNvPicPr>
          <p:nvPr>
            <p:ph type="pic" sz="quarter" idx="18"/>
          </p:nvPr>
        </p:nvPicPr>
        <p:blipFill rotWithShape="1">
          <a:blip r:embed="rId2"/>
          <a:srcRect l="8" t="848" r="2490" b="-1850"/>
          <a:stretch/>
        </p:blipFill>
        <p:spPr>
          <a:xfrm>
            <a:off x="1686305" y="2186452"/>
            <a:ext cx="8819391" cy="1323760"/>
          </a:xfrm>
          <a:prstGeom prst="rect">
            <a:avLst/>
          </a:prstGeom>
        </p:spPr>
      </p:pic>
      <p:sp>
        <p:nvSpPr>
          <p:cNvPr id="8" name="Content Placeholder 7">
            <a:extLst>
              <a:ext uri="{FF2B5EF4-FFF2-40B4-BE49-F238E27FC236}">
                <a16:creationId xmlns:a16="http://schemas.microsoft.com/office/drawing/2014/main" id="{CD93C994-2925-4EBB-9D4A-5847E4770F8C}"/>
              </a:ext>
            </a:extLst>
          </p:cNvPr>
          <p:cNvSpPr>
            <a:spLocks noGrp="1"/>
          </p:cNvSpPr>
          <p:nvPr>
            <p:ph type="body" sz="quarter" idx="19"/>
          </p:nvPr>
        </p:nvSpPr>
        <p:spPr/>
        <p:txBody>
          <a:bodyPr/>
          <a:lstStyle/>
          <a:p>
            <a:pPr marL="342900" indent="-342900">
              <a:buClr>
                <a:srgbClr val="004A78"/>
              </a:buClr>
              <a:buFont typeface="Arial" charset="0"/>
              <a:buChar char="•"/>
            </a:pPr>
            <a:r>
              <a:rPr lang="en-US" sz="2400" dirty="0">
                <a:solidFill>
                  <a:srgbClr val="004A78"/>
                </a:solidFill>
              </a:rPr>
              <a:t>The free cash flow can be expressed as a percentage of sales in order to provide a relative measure that can be compared over time or to other companies. This ratio is computed as follows: </a:t>
            </a:r>
          </a:p>
          <a:p>
            <a:endParaRPr lang="en-US" dirty="0"/>
          </a:p>
        </p:txBody>
      </p:sp>
      <p:pic>
        <p:nvPicPr>
          <p:cNvPr id="7" name="Picture Placeholder 6" descr="Ratio of Free Cash Flow to Sales Equation&#10;&#10;The formula for computing the ratio of free cash flow to sales is shown: Free Cash Flow divided by Sales.  The formula is shown in fraction form, with Free Cash Flow as the numerator and Sales as the denominator.">
            <a:extLst>
              <a:ext uri="{FF2B5EF4-FFF2-40B4-BE49-F238E27FC236}">
                <a16:creationId xmlns:a16="http://schemas.microsoft.com/office/drawing/2014/main" id="{6C291CC9-C067-4BB7-8D02-E30DD9C70DC7}"/>
              </a:ext>
            </a:extLst>
          </p:cNvPr>
          <p:cNvPicPr>
            <a:picLocks noGrp="1" noChangeAspect="1"/>
          </p:cNvPicPr>
          <p:nvPr>
            <p:ph type="pic" sz="quarter" idx="20"/>
          </p:nvPr>
        </p:nvPicPr>
        <p:blipFill rotWithShape="1">
          <a:blip r:embed="rId3"/>
          <a:srcRect l="5" t="-596" r="65" b="7522"/>
          <a:stretch/>
        </p:blipFill>
        <p:spPr>
          <a:xfrm>
            <a:off x="3090540" y="4875022"/>
            <a:ext cx="6010921" cy="951187"/>
          </a:xfrm>
          <a:prstGeom prst="rect">
            <a:avLst/>
          </a:prstGeom>
        </p:spPr>
      </p:pic>
    </p:spTree>
    <p:extLst>
      <p:ext uri="{BB962C8B-B14F-4D97-AF65-F5344CB8AC3E}">
        <p14:creationId xmlns:p14="http://schemas.microsoft.com/office/powerpoint/2010/main" val="33289294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9BAD0-E3F1-4F09-AEC0-DCF67F5347CF}"/>
              </a:ext>
            </a:extLst>
          </p:cNvPr>
          <p:cNvSpPr>
            <a:spLocks noGrp="1"/>
          </p:cNvSpPr>
          <p:nvPr>
            <p:ph type="title"/>
          </p:nvPr>
        </p:nvSpPr>
        <p:spPr>
          <a:xfrm>
            <a:off x="838200" y="365126"/>
            <a:ext cx="10515600" cy="577410"/>
          </a:xfrm>
        </p:spPr>
        <p:txBody>
          <a:bodyPr/>
          <a:lstStyle/>
          <a:p>
            <a:r>
              <a:rPr lang="en-US" sz="2800" dirty="0"/>
              <a:t>Financial Analysis and Interpretation: Free Cash Flow </a:t>
            </a:r>
            <a:r>
              <a:rPr lang="en-US" sz="2000" dirty="0"/>
              <a:t>(3 of 3)</a:t>
            </a:r>
          </a:p>
        </p:txBody>
      </p:sp>
      <p:sp>
        <p:nvSpPr>
          <p:cNvPr id="3" name="Text Placeholder 2">
            <a:extLst>
              <a:ext uri="{FF2B5EF4-FFF2-40B4-BE49-F238E27FC236}">
                <a16:creationId xmlns:a16="http://schemas.microsoft.com/office/drawing/2014/main" id="{68C17861-C7A8-4248-8BFF-B93928312A17}"/>
              </a:ext>
            </a:extLst>
          </p:cNvPr>
          <p:cNvSpPr>
            <a:spLocks noGrp="1"/>
          </p:cNvSpPr>
          <p:nvPr>
            <p:ph type="body" sz="quarter" idx="17"/>
          </p:nvPr>
        </p:nvSpPr>
        <p:spPr>
          <a:xfrm>
            <a:off x="743576" y="1638300"/>
            <a:ext cx="10711543" cy="2216248"/>
          </a:xfrm>
        </p:spPr>
        <p:txBody>
          <a:bodyPr/>
          <a:lstStyle/>
          <a:p>
            <a:pPr>
              <a:defRPr/>
            </a:pPr>
            <a:r>
              <a:rPr lang="en-US" dirty="0"/>
              <a:t>Positive free cash flow is considered favorable.</a:t>
            </a:r>
          </a:p>
          <a:p>
            <a:r>
              <a:rPr lang="en-US" dirty="0"/>
              <a:t>A company that has free cash flow is able to fund growth and acquisitions, retire debt, purchase treasury stock, and pay dividends. </a:t>
            </a:r>
          </a:p>
          <a:p>
            <a:r>
              <a:rPr lang="en-US" dirty="0"/>
              <a:t>A company with no free cash flow may have limited financial flexibility, potentially leading to liquidity problems.</a:t>
            </a:r>
          </a:p>
          <a:p>
            <a:endParaRPr lang="en-US" dirty="0"/>
          </a:p>
        </p:txBody>
      </p:sp>
    </p:spTree>
    <p:extLst>
      <p:ext uri="{BB962C8B-B14F-4D97-AF65-F5344CB8AC3E}">
        <p14:creationId xmlns:p14="http://schemas.microsoft.com/office/powerpoint/2010/main" val="8139647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BF995-2C02-4302-808D-348ABC67153C}"/>
              </a:ext>
            </a:extLst>
          </p:cNvPr>
          <p:cNvSpPr>
            <a:spLocks noGrp="1"/>
          </p:cNvSpPr>
          <p:nvPr>
            <p:ph type="title"/>
          </p:nvPr>
        </p:nvSpPr>
        <p:spPr/>
        <p:txBody>
          <a:bodyPr/>
          <a:lstStyle/>
          <a:p>
            <a:r>
              <a:rPr lang="en-US" dirty="0"/>
              <a:t>Example Exercise: Free Cash Flow </a:t>
            </a:r>
            <a:r>
              <a:rPr lang="en-US" sz="2000" dirty="0"/>
              <a:t>(1 of 2)</a:t>
            </a:r>
          </a:p>
        </p:txBody>
      </p:sp>
      <p:sp>
        <p:nvSpPr>
          <p:cNvPr id="4" name="Content Placeholder 3">
            <a:extLst>
              <a:ext uri="{FF2B5EF4-FFF2-40B4-BE49-F238E27FC236}">
                <a16:creationId xmlns:a16="http://schemas.microsoft.com/office/drawing/2014/main" id="{F75C1115-A27D-416F-A836-A5956F5E941A}"/>
              </a:ext>
            </a:extLst>
          </p:cNvPr>
          <p:cNvSpPr>
            <a:spLocks noGrp="1"/>
          </p:cNvSpPr>
          <p:nvPr>
            <p:ph type="body" sz="quarter" idx="17"/>
          </p:nvPr>
        </p:nvSpPr>
        <p:spPr>
          <a:xfrm>
            <a:off x="743576" y="1638301"/>
            <a:ext cx="10711543" cy="672106"/>
          </a:xfrm>
        </p:spPr>
        <p:txBody>
          <a:bodyPr/>
          <a:lstStyle/>
          <a:p>
            <a:r>
              <a:rPr lang="en-US" sz="2400" dirty="0">
                <a:solidFill>
                  <a:srgbClr val="004A78"/>
                </a:solidFill>
              </a:rPr>
              <a:t>Omnicron Inc. reported the following on the company’s cash flow statement in 20Y8 and 20Y7</a:t>
            </a:r>
            <a:r>
              <a:rPr lang="en-US" dirty="0"/>
              <a:t>:</a:t>
            </a:r>
          </a:p>
          <a:p>
            <a:endParaRPr lang="en-US" dirty="0"/>
          </a:p>
        </p:txBody>
      </p:sp>
      <p:pic>
        <p:nvPicPr>
          <p:cNvPr id="5" name="Picture Placeholder 4" descr="Example Exercise Data – Free Cash Flow &#10;&#10;A table of financial data taken from Omnicron Inc.’s cash flow statement in 20Y8 and 20Y7 is shown.&#10;&#10;For 20Y8, the following entries are listed: Net cash flow from operating activities, $140,000; Net cash flow used for investing activities, (120,000); Net cash flow used for financing activities, (20,000).&#10;&#10;For 20Y7, the following entries are listed: Net cash flow from operating activities, $120,000; Net cash flow used for investing activities, (80,000); Net cash flow used for financing activities, (32,000).">
            <a:extLst>
              <a:ext uri="{FF2B5EF4-FFF2-40B4-BE49-F238E27FC236}">
                <a16:creationId xmlns:a16="http://schemas.microsoft.com/office/drawing/2014/main" id="{ECEBB5CE-FCE7-4467-A597-DE6D00FABC9D}"/>
              </a:ext>
            </a:extLst>
          </p:cNvPr>
          <p:cNvPicPr>
            <a:picLocks noGrp="1" noChangeAspect="1"/>
          </p:cNvPicPr>
          <p:nvPr>
            <p:ph type="pic" sz="quarter" idx="18"/>
          </p:nvPr>
        </p:nvPicPr>
        <p:blipFill rotWithShape="1">
          <a:blip r:embed="rId2"/>
          <a:srcRect t="2625" b="2187"/>
          <a:stretch/>
        </p:blipFill>
        <p:spPr>
          <a:xfrm>
            <a:off x="1573325" y="2598117"/>
            <a:ext cx="9045351" cy="1568429"/>
          </a:xfrm>
          <a:prstGeom prst="rect">
            <a:avLst/>
          </a:prstGeom>
        </p:spPr>
      </p:pic>
      <p:sp>
        <p:nvSpPr>
          <p:cNvPr id="6" name="Content Placeholder 5">
            <a:extLst>
              <a:ext uri="{FF2B5EF4-FFF2-40B4-BE49-F238E27FC236}">
                <a16:creationId xmlns:a16="http://schemas.microsoft.com/office/drawing/2014/main" id="{ED0AA64B-5B10-4A14-8B12-B3B9839833B2}"/>
              </a:ext>
            </a:extLst>
          </p:cNvPr>
          <p:cNvSpPr>
            <a:spLocks noGrp="1"/>
          </p:cNvSpPr>
          <p:nvPr>
            <p:ph type="body" sz="quarter" idx="19"/>
          </p:nvPr>
        </p:nvSpPr>
        <p:spPr>
          <a:xfrm>
            <a:off x="743571" y="4603181"/>
            <a:ext cx="10711543" cy="1438390"/>
          </a:xfrm>
        </p:spPr>
        <p:txBody>
          <a:bodyPr>
            <a:normAutofit/>
          </a:bodyPr>
          <a:lstStyle/>
          <a:p>
            <a:pPr marL="342900" indent="-342900">
              <a:buFont typeface="Arial" panose="020B0604020202020204" pitchFamily="34" charset="0"/>
              <a:buChar char="•"/>
            </a:pPr>
            <a:r>
              <a:rPr lang="en-US" sz="2400" dirty="0">
                <a:solidFill>
                  <a:srgbClr val="004A78"/>
                </a:solidFill>
              </a:rPr>
              <a:t>Seventy-five percent of the net cash flow used for investing activities was used to replace existing capacity.</a:t>
            </a:r>
          </a:p>
          <a:p>
            <a:pPr marL="1143000" lvl="1" indent="-457200">
              <a:buFont typeface="+mj-lt"/>
              <a:buAutoNum type="alphaLcPeriod"/>
            </a:pPr>
            <a:r>
              <a:rPr lang="en-US" dirty="0"/>
              <a:t>Determine Omnicron’s free cash flow for both years.</a:t>
            </a:r>
          </a:p>
          <a:p>
            <a:pPr marL="1143000" lvl="1" indent="-457200">
              <a:buFont typeface="+mj-lt"/>
              <a:buAutoNum type="alphaLcPeriod"/>
            </a:pPr>
            <a:r>
              <a:rPr lang="en-US" sz="2000" dirty="0">
                <a:solidFill>
                  <a:srgbClr val="004A78"/>
                </a:solidFill>
              </a:rPr>
              <a:t>Has Omnicron’s free cash flow improved or declined from 20Y7 to 20Y8?</a:t>
            </a:r>
          </a:p>
          <a:p>
            <a:endParaRPr lang="en-US" dirty="0"/>
          </a:p>
        </p:txBody>
      </p:sp>
    </p:spTree>
    <p:extLst>
      <p:ext uri="{BB962C8B-B14F-4D97-AF65-F5344CB8AC3E}">
        <p14:creationId xmlns:p14="http://schemas.microsoft.com/office/powerpoint/2010/main" val="3008572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1D860-7153-48A1-9658-3F8AB625F424}"/>
              </a:ext>
            </a:extLst>
          </p:cNvPr>
          <p:cNvSpPr>
            <a:spLocks noGrp="1"/>
          </p:cNvSpPr>
          <p:nvPr>
            <p:ph type="title"/>
          </p:nvPr>
        </p:nvSpPr>
        <p:spPr/>
        <p:txBody>
          <a:bodyPr/>
          <a:lstStyle/>
          <a:p>
            <a:r>
              <a:rPr lang="en-US" dirty="0"/>
              <a:t>Example Exercise: Free Cash Flow </a:t>
            </a:r>
            <a:r>
              <a:rPr lang="en-US" sz="2000" dirty="0"/>
              <a:t>(2 of 2)</a:t>
            </a:r>
            <a:endParaRPr lang="en-US" dirty="0"/>
          </a:p>
        </p:txBody>
      </p:sp>
      <p:pic>
        <p:nvPicPr>
          <p:cNvPr id="4" name="Picture Placeholder 3" descr="Example Exercise Solution – Free Cash Flows&#10;&#10;The solution to Exercise a. is given as follows: A table shows the computation for free cash flow for Omnicron Inc. for 20Y8 and 20Y7.&#10;&#10;For 20Y8, Net cash flow from operating activities is $140,000; Investments in fixed assets to maintain current production is (90,000). A single rule appears below (90,000). There is a superscript number 1 to the right of (90,000). A footnote at the bottom of the table shows the following computation: $120,000 × 75%. Free cash flow is $50,000. A double rule appears below $50,000.&#10;&#10;For 20Y7, Net cash flow from operating activities is $120,000; Investments in fixed assets to maintain current production is (60,000). A single rule appears below (60,000). There is a superscript number 2 to the right of (60,000). A footnote at the bottom of the table shows the following computation: $80,000 × 75%. Free cash flow is $60,000. A double rule appears below $60,000.&#10;&#10;The solution to Exercise b. is given as follows: The change from $60,000 to $50,000 indicates an unfavorable trend.">
            <a:extLst>
              <a:ext uri="{FF2B5EF4-FFF2-40B4-BE49-F238E27FC236}">
                <a16:creationId xmlns:a16="http://schemas.microsoft.com/office/drawing/2014/main" id="{829D565A-CF3E-4699-B445-1C7E453C4CCA}"/>
              </a:ext>
            </a:extLst>
          </p:cNvPr>
          <p:cNvPicPr>
            <a:picLocks noGrp="1" noChangeAspect="1"/>
          </p:cNvPicPr>
          <p:nvPr>
            <p:ph type="pic" sz="quarter" idx="11"/>
          </p:nvPr>
        </p:nvPicPr>
        <p:blipFill rotWithShape="1">
          <a:blip r:embed="rId2"/>
          <a:srcRect l="453" t="-3806" r="213" b="-1"/>
          <a:stretch/>
        </p:blipFill>
        <p:spPr>
          <a:xfrm>
            <a:off x="765698" y="2101601"/>
            <a:ext cx="10660604" cy="2932611"/>
          </a:xfrm>
          <a:prstGeom prst="rect">
            <a:avLst/>
          </a:prstGeom>
        </p:spPr>
      </p:pic>
    </p:spTree>
    <p:extLst>
      <p:ext uri="{BB962C8B-B14F-4D97-AF65-F5344CB8AC3E}">
        <p14:creationId xmlns:p14="http://schemas.microsoft.com/office/powerpoint/2010/main" val="689825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6B52-7901-444A-81B4-33D28D4ADB28}"/>
              </a:ext>
            </a:extLst>
          </p:cNvPr>
          <p:cNvSpPr>
            <a:spLocks noGrp="1"/>
          </p:cNvSpPr>
          <p:nvPr>
            <p:ph type="title"/>
          </p:nvPr>
        </p:nvSpPr>
        <p:spPr>
          <a:xfrm>
            <a:off x="838200" y="365125"/>
            <a:ext cx="10515600" cy="872832"/>
          </a:xfrm>
        </p:spPr>
        <p:txBody>
          <a:bodyPr/>
          <a:lstStyle/>
          <a:p>
            <a:r>
              <a:rPr lang="en-US" sz="2800" dirty="0"/>
              <a:t>Appendix: Spreadsheet (Work Sheet) for Statement of Cash Flows—The Indirect Method </a:t>
            </a:r>
            <a:r>
              <a:rPr lang="en-US" sz="2000" dirty="0"/>
              <a:t>(1 of 3)</a:t>
            </a:r>
          </a:p>
        </p:txBody>
      </p:sp>
      <p:sp>
        <p:nvSpPr>
          <p:cNvPr id="3" name="Text Placeholder 2">
            <a:extLst>
              <a:ext uri="{FF2B5EF4-FFF2-40B4-BE49-F238E27FC236}">
                <a16:creationId xmlns:a16="http://schemas.microsoft.com/office/drawing/2014/main" id="{0BC23825-F9AB-4C08-B1E4-B7F8FF18FE1E}"/>
              </a:ext>
            </a:extLst>
          </p:cNvPr>
          <p:cNvSpPr>
            <a:spLocks noGrp="1"/>
          </p:cNvSpPr>
          <p:nvPr>
            <p:ph type="body" sz="quarter" idx="17"/>
          </p:nvPr>
        </p:nvSpPr>
        <p:spPr>
          <a:xfrm>
            <a:off x="743576" y="1638300"/>
            <a:ext cx="10711543" cy="1245577"/>
          </a:xfrm>
        </p:spPr>
        <p:txBody>
          <a:bodyPr/>
          <a:lstStyle/>
          <a:p>
            <a:r>
              <a:rPr lang="en-US" dirty="0"/>
              <a:t>A spreadsheet (work sheet) may be used in preparing the statement of cash flows. However, whether or not a spreadsheet (work sheet) is used, the concepts presented in this chapter are not affected.</a:t>
            </a:r>
          </a:p>
          <a:p>
            <a:endParaRPr lang="en-US" dirty="0"/>
          </a:p>
        </p:txBody>
      </p:sp>
    </p:spTree>
    <p:extLst>
      <p:ext uri="{BB962C8B-B14F-4D97-AF65-F5344CB8AC3E}">
        <p14:creationId xmlns:p14="http://schemas.microsoft.com/office/powerpoint/2010/main" val="4855397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B217-4CE1-4494-802C-2C36B74E572C}"/>
              </a:ext>
            </a:extLst>
          </p:cNvPr>
          <p:cNvSpPr>
            <a:spLocks noGrp="1"/>
          </p:cNvSpPr>
          <p:nvPr>
            <p:ph type="title"/>
          </p:nvPr>
        </p:nvSpPr>
        <p:spPr>
          <a:xfrm>
            <a:off x="838200" y="365125"/>
            <a:ext cx="10515600" cy="929103"/>
          </a:xfrm>
        </p:spPr>
        <p:txBody>
          <a:bodyPr/>
          <a:lstStyle/>
          <a:p>
            <a:r>
              <a:rPr lang="en-US" sz="2800" dirty="0"/>
              <a:t>Appendix: Spreadsheet (Work Sheet) for Statement of Cash Flows—The Indirect Method </a:t>
            </a:r>
            <a:r>
              <a:rPr lang="en-US" sz="2000" dirty="0"/>
              <a:t>(2 of 3)</a:t>
            </a:r>
          </a:p>
        </p:txBody>
      </p:sp>
      <p:sp>
        <p:nvSpPr>
          <p:cNvPr id="3" name="Text Placeholder 2">
            <a:extLst>
              <a:ext uri="{FF2B5EF4-FFF2-40B4-BE49-F238E27FC236}">
                <a16:creationId xmlns:a16="http://schemas.microsoft.com/office/drawing/2014/main" id="{9E06609E-4971-494E-A744-94ECE51B6BF7}"/>
              </a:ext>
            </a:extLst>
          </p:cNvPr>
          <p:cNvSpPr>
            <a:spLocks noGrp="1"/>
          </p:cNvSpPr>
          <p:nvPr>
            <p:ph type="body" sz="quarter" idx="17"/>
          </p:nvPr>
        </p:nvSpPr>
        <p:spPr>
          <a:xfrm>
            <a:off x="743576" y="1638300"/>
            <a:ext cx="10711543" cy="4424875"/>
          </a:xfrm>
        </p:spPr>
        <p:txBody>
          <a:bodyPr/>
          <a:lstStyle/>
          <a:p>
            <a:pPr marL="285750" indent="-285750"/>
            <a:r>
              <a:rPr lang="en-US" dirty="0"/>
              <a:t>The steps in preparing this spreadsheet (work sheet) are as follows:</a:t>
            </a:r>
          </a:p>
          <a:p>
            <a:pPr lvl="1"/>
            <a:r>
              <a:rPr lang="en-US" dirty="0"/>
              <a:t>Step 1. List the title of each balance sheet account in the Accounts column.</a:t>
            </a:r>
          </a:p>
          <a:p>
            <a:pPr lvl="1"/>
            <a:r>
              <a:rPr lang="en-US" dirty="0"/>
              <a:t>Step 2. For each balance sheet account, enter its balance in the two Balance columns. Place the credit balances in parentheses.</a:t>
            </a:r>
          </a:p>
          <a:p>
            <a:pPr lvl="1"/>
            <a:r>
              <a:rPr lang="en-US" dirty="0"/>
              <a:t>Step 3. Add both of the Balance columns, which should total zero.</a:t>
            </a:r>
          </a:p>
          <a:p>
            <a:pPr lvl="1"/>
            <a:r>
              <a:rPr lang="en-US" dirty="0"/>
              <a:t>Step 4. Analyze the change during the year in each noncash account to determine its net increase (decrease) and classify the change as affecting cash flows from operating activities, investing activities, financing activities, or noncash investing and financing activities.</a:t>
            </a:r>
          </a:p>
          <a:p>
            <a:endParaRPr lang="en-US" dirty="0"/>
          </a:p>
        </p:txBody>
      </p:sp>
    </p:spTree>
    <p:extLst>
      <p:ext uri="{BB962C8B-B14F-4D97-AF65-F5344CB8AC3E}">
        <p14:creationId xmlns:p14="http://schemas.microsoft.com/office/powerpoint/2010/main" val="1846694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596AF4D-61FA-47D6-B21A-A78F31D48117}"/>
              </a:ext>
            </a:extLst>
          </p:cNvPr>
          <p:cNvSpPr>
            <a:spLocks noGrp="1"/>
          </p:cNvSpPr>
          <p:nvPr>
            <p:ph type="title"/>
          </p:nvPr>
        </p:nvSpPr>
        <p:spPr/>
        <p:txBody>
          <a:bodyPr/>
          <a:lstStyle/>
          <a:p>
            <a:r>
              <a:rPr lang="en-US" dirty="0"/>
              <a:t>Reporting Cash Flows </a:t>
            </a:r>
            <a:r>
              <a:rPr lang="en-US" sz="2000" dirty="0"/>
              <a:t>(4 of 5)</a:t>
            </a:r>
            <a:endParaRPr lang="en-US" dirty="0"/>
          </a:p>
        </p:txBody>
      </p:sp>
      <p:sp>
        <p:nvSpPr>
          <p:cNvPr id="25" name="Content Placeholder 12">
            <a:extLst>
              <a:ext uri="{FF2B5EF4-FFF2-40B4-BE49-F238E27FC236}">
                <a16:creationId xmlns:a16="http://schemas.microsoft.com/office/drawing/2014/main" id="{39B76C3C-CD20-4799-BBDE-6F2D6A2E6637}"/>
              </a:ext>
              <a:ext uri="{C183D7F6-B498-43B3-948B-1728B52AA6E4}">
                <adec:decorative xmlns:adec="http://schemas.microsoft.com/office/drawing/2017/decorative" val="1"/>
              </a:ext>
            </a:extLst>
          </p:cNvPr>
          <p:cNvSpPr>
            <a:spLocks noGrp="1"/>
          </p:cNvSpPr>
          <p:nvPr>
            <p:ph sz="quarter" idx="25"/>
          </p:nvPr>
        </p:nvSpPr>
        <p:spPr>
          <a:xfrm>
            <a:off x="4429956" y="4499419"/>
            <a:ext cx="3291840" cy="1545336"/>
          </a:xfrm>
          <a:prstGeom prst="flowChartConnector">
            <a:avLst/>
          </a:prstGeom>
          <a:solidFill>
            <a:srgbClr val="004A78"/>
          </a:solidFill>
          <a:ln>
            <a:solidFill>
              <a:srgbClr val="000000"/>
            </a:solidFill>
          </a:ln>
        </p:spPr>
        <p:txBody>
          <a:bodyPr lIns="274320" rIns="182880" anchor="ctr"/>
          <a:lstStyle/>
          <a:p>
            <a:endParaRPr lang="en-US" dirty="0"/>
          </a:p>
          <a:p>
            <a:pPr algn="ctr"/>
            <a:r>
              <a:rPr lang="en-US" sz="2500" dirty="0">
                <a:solidFill>
                  <a:schemeClr val="bg1"/>
                </a:solidFill>
              </a:rPr>
              <a:t>Statement of cash flows</a:t>
            </a:r>
          </a:p>
          <a:p>
            <a:endParaRPr lang="en-US" dirty="0"/>
          </a:p>
        </p:txBody>
      </p:sp>
      <p:pic>
        <p:nvPicPr>
          <p:cNvPr id="30" name="Picture Placeholder 29">
            <a:extLst>
              <a:ext uri="{FF2B5EF4-FFF2-40B4-BE49-F238E27FC236}">
                <a16:creationId xmlns:a16="http://schemas.microsoft.com/office/drawing/2014/main" id="{767E372F-84A0-4DC1-AC95-1B1B0E62230B}"/>
              </a:ext>
              <a:ext uri="{C183D7F6-B498-43B3-948B-1728B52AA6E4}">
                <adec:decorative xmlns:adec="http://schemas.microsoft.com/office/drawing/2017/decorative" val="1"/>
              </a:ext>
            </a:extLst>
          </p:cNvPr>
          <p:cNvPicPr>
            <a:picLocks noGrp="1" noChangeAspect="1"/>
          </p:cNvPicPr>
          <p:nvPr>
            <p:ph type="pic" sz="quarter" idx="21"/>
          </p:nvPr>
        </p:nvPicPr>
        <p:blipFill>
          <a:blip r:embed="rId2"/>
          <a:srcRect t="20931" b="20931"/>
          <a:stretch>
            <a:fillRect/>
          </a:stretch>
        </p:blipFill>
        <p:spPr>
          <a:xfrm>
            <a:off x="2243175" y="2859427"/>
            <a:ext cx="7683500" cy="2462212"/>
          </a:xfrm>
        </p:spPr>
      </p:pic>
      <p:sp>
        <p:nvSpPr>
          <p:cNvPr id="22" name="Content Placeholder 35">
            <a:extLst>
              <a:ext uri="{FF2B5EF4-FFF2-40B4-BE49-F238E27FC236}">
                <a16:creationId xmlns:a16="http://schemas.microsoft.com/office/drawing/2014/main" id="{A40A91F8-349C-43A0-B9BA-BE287E15E0E9}"/>
              </a:ext>
              <a:ext uri="{C183D7F6-B498-43B3-948B-1728B52AA6E4}">
                <adec:decorative xmlns:adec="http://schemas.microsoft.com/office/drawing/2017/decorative" val="1"/>
              </a:ext>
            </a:extLst>
          </p:cNvPr>
          <p:cNvSpPr>
            <a:spLocks noGrp="1"/>
          </p:cNvSpPr>
          <p:nvPr>
            <p:ph sz="quarter" idx="18"/>
          </p:nvPr>
        </p:nvSpPr>
        <p:spPr>
          <a:xfrm>
            <a:off x="444855" y="2009744"/>
            <a:ext cx="3291840" cy="2414016"/>
          </a:xfrm>
          <a:prstGeom prst="roundRect">
            <a:avLst/>
          </a:prstGeom>
          <a:solidFill>
            <a:srgbClr val="004A78"/>
          </a:solidFill>
        </p:spPr>
        <p:txBody>
          <a:bodyPr lIns="91440" tIns="0" rIns="182880" anchor="ctr"/>
          <a:lstStyle/>
          <a:p>
            <a:pPr marL="63500" indent="282575">
              <a:buFont typeface="+mj-lt"/>
              <a:buAutoNum type="arabicPeriod"/>
              <a:tabLst>
                <a:tab pos="63500" algn="l"/>
              </a:tabLst>
            </a:pPr>
            <a:r>
              <a:rPr lang="en-US" sz="1800" dirty="0">
                <a:solidFill>
                  <a:schemeClr val="bg1"/>
                </a:solidFill>
              </a:rPr>
              <a:t>Cash flows from (used for) operating activities</a:t>
            </a:r>
          </a:p>
          <a:p>
            <a:pPr marL="63500"/>
            <a:r>
              <a:rPr lang="en-US" sz="1800" dirty="0">
                <a:solidFill>
                  <a:schemeClr val="bg1"/>
                </a:solidFill>
              </a:rPr>
              <a:t>Example: Purchase and sale of merchandise by a retailer</a:t>
            </a:r>
          </a:p>
        </p:txBody>
      </p:sp>
      <p:sp>
        <p:nvSpPr>
          <p:cNvPr id="23" name="Content Placeholder 13">
            <a:extLst>
              <a:ext uri="{FF2B5EF4-FFF2-40B4-BE49-F238E27FC236}">
                <a16:creationId xmlns:a16="http://schemas.microsoft.com/office/drawing/2014/main" id="{CE681ABC-BE43-4B7E-B66A-439B8C0FE331}"/>
              </a:ext>
              <a:ext uri="{C183D7F6-B498-43B3-948B-1728B52AA6E4}">
                <adec:decorative xmlns:adec="http://schemas.microsoft.com/office/drawing/2017/decorative" val="1"/>
              </a:ext>
            </a:extLst>
          </p:cNvPr>
          <p:cNvSpPr txBox="1">
            <a:spLocks noGrp="1"/>
          </p:cNvSpPr>
          <p:nvPr>
            <p:ph sz="quarter" idx="19"/>
          </p:nvPr>
        </p:nvSpPr>
        <p:spPr bwMode="auto">
          <a:xfrm>
            <a:off x="4372292" y="1151573"/>
            <a:ext cx="3291840" cy="2414016"/>
          </a:xfrm>
          <a:prstGeom prst="roundRect">
            <a:avLst/>
          </a:prstGeom>
          <a:solidFill>
            <a:srgbClr val="004A78"/>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0" rIns="182880" bIns="0" numCol="1" anchor="ctr" anchorCtr="0" compatLnSpc="1">
            <a:prstTxWarp prst="textNoShape">
              <a:avLst/>
            </a:prstTxWarp>
          </a:bodyPr>
          <a:lst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US" sz="1800" b="1" dirty="0">
              <a:solidFill>
                <a:schemeClr val="bg1"/>
              </a:solidFill>
            </a:endParaRPr>
          </a:p>
          <a:p>
            <a:pPr algn="ctr"/>
            <a:endParaRPr lang="en-US" sz="1800" b="1" dirty="0">
              <a:solidFill>
                <a:schemeClr val="bg1"/>
              </a:solidFill>
            </a:endParaRPr>
          </a:p>
          <a:p>
            <a:pPr marL="342900" indent="-342900">
              <a:buFont typeface="+mj-lt"/>
              <a:buAutoNum type="arabicPeriod" startAt="2"/>
            </a:pPr>
            <a:r>
              <a:rPr lang="en-US" sz="1800" dirty="0">
                <a:solidFill>
                  <a:schemeClr val="bg1"/>
                </a:solidFill>
              </a:rPr>
              <a:t>Cash flows from (used for) investing activities</a:t>
            </a:r>
          </a:p>
          <a:p>
            <a:pPr marL="344488"/>
            <a:r>
              <a:rPr lang="en-US" sz="1800" dirty="0">
                <a:solidFill>
                  <a:schemeClr val="bg1"/>
                </a:solidFill>
              </a:rPr>
              <a:t>Example: Purchase and sale of fixed assets, such as equipment and buildings</a:t>
            </a:r>
          </a:p>
          <a:p>
            <a:pPr algn="ctr"/>
            <a:endParaRPr lang="en-US" sz="1800" b="1" dirty="0">
              <a:solidFill>
                <a:schemeClr val="bg1"/>
              </a:solidFill>
            </a:endParaRPr>
          </a:p>
          <a:p>
            <a:pPr algn="ctr"/>
            <a:endParaRPr lang="en-US" sz="1800" dirty="0">
              <a:solidFill>
                <a:schemeClr val="bg1"/>
              </a:solidFill>
            </a:endParaRPr>
          </a:p>
        </p:txBody>
      </p:sp>
      <p:sp>
        <p:nvSpPr>
          <p:cNvPr id="24" name="Content Placeholder 36">
            <a:extLst>
              <a:ext uri="{FF2B5EF4-FFF2-40B4-BE49-F238E27FC236}">
                <a16:creationId xmlns:a16="http://schemas.microsoft.com/office/drawing/2014/main" id="{D1783619-B4F0-4374-86D5-F37622B24300}"/>
              </a:ext>
              <a:ext uri="{C183D7F6-B498-43B3-948B-1728B52AA6E4}">
                <adec:decorative xmlns:adec="http://schemas.microsoft.com/office/drawing/2017/decorative" val="1"/>
              </a:ext>
            </a:extLst>
          </p:cNvPr>
          <p:cNvSpPr>
            <a:spLocks noGrp="1"/>
          </p:cNvSpPr>
          <p:nvPr>
            <p:ph sz="quarter" idx="20"/>
          </p:nvPr>
        </p:nvSpPr>
        <p:spPr>
          <a:xfrm>
            <a:off x="8229600" y="2009744"/>
            <a:ext cx="3291840" cy="2414016"/>
          </a:xfrm>
          <a:prstGeom prst="roundRect">
            <a:avLst/>
          </a:prstGeom>
          <a:solidFill>
            <a:srgbClr val="004A78"/>
          </a:solidFill>
        </p:spPr>
        <p:txBody>
          <a:bodyPr lIns="91440" tIns="0" rIns="182880" anchor="ctr"/>
          <a:lstStyle/>
          <a:p>
            <a:pPr marL="342900" indent="-342900">
              <a:buFont typeface="+mj-lt"/>
              <a:buAutoNum type="arabicPeriod" startAt="3"/>
            </a:pPr>
            <a:r>
              <a:rPr lang="en-US" sz="1800" dirty="0">
                <a:solidFill>
                  <a:schemeClr val="bg1"/>
                </a:solidFill>
              </a:rPr>
              <a:t>Cash flows from (used for) financing activities </a:t>
            </a:r>
          </a:p>
          <a:p>
            <a:pPr marL="344488"/>
            <a:r>
              <a:rPr lang="en-US" sz="1800" dirty="0">
                <a:solidFill>
                  <a:schemeClr val="bg1"/>
                </a:solidFill>
              </a:rPr>
              <a:t>Example: Issuing or retiring equity and debt securities</a:t>
            </a:r>
          </a:p>
        </p:txBody>
      </p:sp>
    </p:spTree>
    <p:extLst>
      <p:ext uri="{BB962C8B-B14F-4D97-AF65-F5344CB8AC3E}">
        <p14:creationId xmlns:p14="http://schemas.microsoft.com/office/powerpoint/2010/main" val="19104743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B217-4CE1-4494-802C-2C36B74E572C}"/>
              </a:ext>
            </a:extLst>
          </p:cNvPr>
          <p:cNvSpPr>
            <a:spLocks noGrp="1"/>
          </p:cNvSpPr>
          <p:nvPr>
            <p:ph type="title"/>
          </p:nvPr>
        </p:nvSpPr>
        <p:spPr>
          <a:xfrm>
            <a:off x="838200" y="365125"/>
            <a:ext cx="10515600" cy="929103"/>
          </a:xfrm>
        </p:spPr>
        <p:txBody>
          <a:bodyPr/>
          <a:lstStyle/>
          <a:p>
            <a:r>
              <a:rPr lang="en-US" sz="2800" dirty="0"/>
              <a:t>Appendix: Spreadsheet (Work Sheet) for Statement of Cash Flows—The Indirect Method </a:t>
            </a:r>
            <a:r>
              <a:rPr lang="en-US" sz="2000" dirty="0"/>
              <a:t>(3 of 3)</a:t>
            </a:r>
          </a:p>
        </p:txBody>
      </p:sp>
      <p:sp>
        <p:nvSpPr>
          <p:cNvPr id="3" name="Text Placeholder 2">
            <a:extLst>
              <a:ext uri="{FF2B5EF4-FFF2-40B4-BE49-F238E27FC236}">
                <a16:creationId xmlns:a16="http://schemas.microsoft.com/office/drawing/2014/main" id="{9E06609E-4971-494E-A744-94ECE51B6BF7}"/>
              </a:ext>
            </a:extLst>
          </p:cNvPr>
          <p:cNvSpPr>
            <a:spLocks noGrp="1"/>
          </p:cNvSpPr>
          <p:nvPr>
            <p:ph type="body" sz="quarter" idx="17"/>
          </p:nvPr>
        </p:nvSpPr>
        <p:spPr>
          <a:xfrm>
            <a:off x="743576" y="1638300"/>
            <a:ext cx="10711543" cy="4424875"/>
          </a:xfrm>
        </p:spPr>
        <p:txBody>
          <a:bodyPr/>
          <a:lstStyle/>
          <a:p>
            <a:pPr lvl="1"/>
            <a:r>
              <a:rPr lang="en-US" dirty="0"/>
              <a:t>Step 5. Indicate the effect of the change on cash flows by making entries in the Transactions columns.</a:t>
            </a:r>
          </a:p>
          <a:p>
            <a:pPr lvl="1"/>
            <a:r>
              <a:rPr lang="en-US" dirty="0"/>
              <a:t>Step 6. After all noncash accounts have been analyzed, enter the net increase (decrease) in cash during the period.</a:t>
            </a:r>
          </a:p>
          <a:p>
            <a:pPr lvl="1"/>
            <a:r>
              <a:rPr lang="en-US" dirty="0"/>
              <a:t>Step 7. Add the Debit and Credit Transactions columns. The total should be equal.</a:t>
            </a:r>
          </a:p>
          <a:p>
            <a:endParaRPr lang="en-US" dirty="0"/>
          </a:p>
        </p:txBody>
      </p:sp>
    </p:spTree>
    <p:extLst>
      <p:ext uri="{BB962C8B-B14F-4D97-AF65-F5344CB8AC3E}">
        <p14:creationId xmlns:p14="http://schemas.microsoft.com/office/powerpoint/2010/main" val="23334175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3EB1D-3F2C-464B-B41D-673B279E90F8}"/>
              </a:ext>
            </a:extLst>
          </p:cNvPr>
          <p:cNvSpPr>
            <a:spLocks noGrp="1"/>
          </p:cNvSpPr>
          <p:nvPr>
            <p:ph type="title"/>
          </p:nvPr>
        </p:nvSpPr>
        <p:spPr/>
        <p:txBody>
          <a:bodyPr/>
          <a:lstStyle/>
          <a:p>
            <a:r>
              <a:rPr lang="en-US" dirty="0"/>
              <a:t>Analyzing Accounts</a:t>
            </a:r>
            <a:endParaRPr lang="en-US" sz="2000" dirty="0"/>
          </a:p>
        </p:txBody>
      </p:sp>
      <p:sp>
        <p:nvSpPr>
          <p:cNvPr id="3" name="Text Placeholder 2">
            <a:extLst>
              <a:ext uri="{FF2B5EF4-FFF2-40B4-BE49-F238E27FC236}">
                <a16:creationId xmlns:a16="http://schemas.microsoft.com/office/drawing/2014/main" id="{9EA42D43-69D7-4B21-88C1-23CE9F54E13C}"/>
              </a:ext>
            </a:extLst>
          </p:cNvPr>
          <p:cNvSpPr>
            <a:spLocks noGrp="1"/>
          </p:cNvSpPr>
          <p:nvPr>
            <p:ph type="body" sz="quarter" idx="17"/>
          </p:nvPr>
        </p:nvSpPr>
        <p:spPr/>
        <p:txBody>
          <a:bodyPr>
            <a:noAutofit/>
          </a:bodyPr>
          <a:lstStyle/>
          <a:p>
            <a:r>
              <a:rPr lang="en-US" dirty="0"/>
              <a:t>In analyzing the noncash accounts (Step 4), try to determine the type of cash flow activity (operating, investing, or financing) that led to the change in the account</a:t>
            </a:r>
          </a:p>
          <a:p>
            <a:r>
              <a:rPr lang="en-US" dirty="0"/>
              <a:t>As each noncash account is analyzed, an entry (Step 5) is made on the spreadsheet (work sheet) for the type of cash flow activity that caused the change</a:t>
            </a:r>
          </a:p>
          <a:p>
            <a:r>
              <a:rPr lang="en-US" dirty="0"/>
              <a:t>After all noncash accounts have been analyzed, an entry (Step 6) is made for the increase (decrease) in cash during the period</a:t>
            </a:r>
          </a:p>
          <a:p>
            <a:r>
              <a:rPr lang="en-US" dirty="0"/>
              <a:t>The entries made on the spreadsheet are not posted to the ledger</a:t>
            </a:r>
          </a:p>
          <a:p>
            <a:r>
              <a:rPr lang="en-US" dirty="0"/>
              <a:t>The order in which the accounts are analyzed is not important</a:t>
            </a:r>
          </a:p>
          <a:p>
            <a:endParaRPr lang="en-US" dirty="0"/>
          </a:p>
        </p:txBody>
      </p:sp>
    </p:spTree>
    <p:extLst>
      <p:ext uri="{BB962C8B-B14F-4D97-AF65-F5344CB8AC3E}">
        <p14:creationId xmlns:p14="http://schemas.microsoft.com/office/powerpoint/2010/main" val="24048910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99559F-2FAB-4548-8E77-000547A6DA8E}"/>
              </a:ext>
            </a:extLst>
          </p:cNvPr>
          <p:cNvSpPr>
            <a:spLocks noGrp="1"/>
          </p:cNvSpPr>
          <p:nvPr>
            <p:ph type="title"/>
          </p:nvPr>
        </p:nvSpPr>
        <p:spPr/>
        <p:txBody>
          <a:bodyPr/>
          <a:lstStyle/>
          <a:p>
            <a:r>
              <a:rPr lang="en-US" dirty="0"/>
              <a:t>Retained Earnings </a:t>
            </a:r>
            <a:r>
              <a:rPr lang="en-US" sz="2000" dirty="0"/>
              <a:t>(1 of 3)</a:t>
            </a:r>
          </a:p>
        </p:txBody>
      </p:sp>
      <p:sp>
        <p:nvSpPr>
          <p:cNvPr id="5" name="Text Placeholder 4">
            <a:extLst>
              <a:ext uri="{FF2B5EF4-FFF2-40B4-BE49-F238E27FC236}">
                <a16:creationId xmlns:a16="http://schemas.microsoft.com/office/drawing/2014/main" id="{19BC7BF3-9ABD-408B-97EC-834E72669DB7}"/>
              </a:ext>
            </a:extLst>
          </p:cNvPr>
          <p:cNvSpPr>
            <a:spLocks noGrp="1"/>
          </p:cNvSpPr>
          <p:nvPr>
            <p:ph type="body" sz="quarter" idx="17"/>
          </p:nvPr>
        </p:nvSpPr>
        <p:spPr/>
        <p:txBody>
          <a:bodyPr>
            <a:normAutofit/>
          </a:bodyPr>
          <a:lstStyle/>
          <a:p>
            <a:r>
              <a:rPr lang="en-US" dirty="0"/>
              <a:t>The spreadsheet (work sheet) in the following slide shows a Retained Earnings balance of $202,300 at December 31, 20Y7, and $282,300 at December 31, 20Y8</a:t>
            </a:r>
          </a:p>
          <a:p>
            <a:pPr lvl="1"/>
            <a:r>
              <a:rPr lang="en-US" dirty="0"/>
              <a:t>Retained Earnings increased $80,000 during the year due to the following:</a:t>
            </a:r>
          </a:p>
          <a:p>
            <a:pPr lvl="2"/>
            <a:r>
              <a:rPr lang="en-US" dirty="0"/>
              <a:t>Net income of $108,000</a:t>
            </a:r>
          </a:p>
          <a:p>
            <a:pPr lvl="2"/>
            <a:r>
              <a:rPr lang="en-US" dirty="0"/>
              <a:t>Declaring cash dividends of $28,000</a:t>
            </a:r>
          </a:p>
          <a:p>
            <a:pPr lvl="2"/>
            <a:r>
              <a:rPr lang="en-US" dirty="0"/>
              <a:t>To identify the cash flows from these activities, two entries are made on the spreadsheet</a:t>
            </a:r>
          </a:p>
          <a:p>
            <a:pPr lvl="3"/>
            <a:endParaRPr lang="en-US" dirty="0"/>
          </a:p>
        </p:txBody>
      </p:sp>
    </p:spTree>
    <p:extLst>
      <p:ext uri="{BB962C8B-B14F-4D97-AF65-F5344CB8AC3E}">
        <p14:creationId xmlns:p14="http://schemas.microsoft.com/office/powerpoint/2010/main" val="9239454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3FB9A-DB8C-41DF-9439-4AD252363317}"/>
              </a:ext>
            </a:extLst>
          </p:cNvPr>
          <p:cNvSpPr>
            <a:spLocks noGrp="1"/>
          </p:cNvSpPr>
          <p:nvPr>
            <p:ph type="title"/>
          </p:nvPr>
        </p:nvSpPr>
        <p:spPr/>
        <p:txBody>
          <a:bodyPr/>
          <a:lstStyle/>
          <a:p>
            <a:r>
              <a:rPr lang="en-US" dirty="0"/>
              <a:t>End-of-Period Spreadsheet (Work Sheet) for Statement of Cash Flows—Indirect Method</a:t>
            </a:r>
          </a:p>
        </p:txBody>
      </p:sp>
      <p:pic>
        <p:nvPicPr>
          <p:cNvPr id="20" name="Picture Placeholder 19" descr="End-of-Period Spreadsheet (Work Sheet) for Statement of Cash Flows—Indirect Method&#10;&#10;An end-of-period spreadsheet for Rundell Inc.’s statement of cash flows, for the year ended December 31, 20Y8, using the indirect method is shown. &#10;&#10;There are four main columns in the end-of-period spreadsheet: Accounts; Balance, Dec. 31, 20Y7; Transactions; and Balance, Dec. 31, 20Y8. The Transactions column is further divided into Debit and Credit columns. There are two sections to the end-of-period spreadsheet. The first section lists the end-of-year balances for the balance sheet accounts and any increases or decreases in the accounts during the year due to transactions. The second section lists the various cash flows from operating activities, investing activities, and financing activities (in that order). Each of the transactions listed in the Transactions Debit and Credit columns in the first section are classified as a type of cash flow activity, and their amounts are listed in the Transactions Debit and Credit columns in this section.&#10;&#10;The first section lists the following balance sheet accounts and end-of year balances: Cash, Dec. 31, 20Y7 Balance 26,000, Dec. 31, 20Y8 Balance 97,500; Accounts receivable (net), Dec. 31, 20Y7 Balance 65,000, Dec. 31, 20Y8 Balance 74,000; Inventories, Dec. 31, 20Y7 Balance 180,000; Dec. 31, 20Y8 Balance 172,000; Land, Dec. 31, 20Y7 Balance 125,000, Dec. 31, 20Y8 Balance 80,000; Building, Dec. 31, 20Y7 Balance 200,000, Dec. 31, 20Y8 Balance 260,000; Accumulated depreciation—building, Dec. 31, 20Y7 Balance (58,300), Dec. 31, 20Y8 Balance (65,300); Accounts payable (merchandise creditors), Dec. 31, 20Y7 Balance (46,700), Dec. 31, 20Y8 Balance (43,500); Accrued expenses payable (operating expenses), Dec. 31, 20Y7 Balance (24,300), Dec. 31, 20Y8 Balance (26,500); Income taxes payable, Dec. 31, 20Y7 Balance (8,400), Dec. 31, 20Y8 Balance (7,900); Dividends payable, Dec. 31, 20Y7 Balance (10,000), Dec. 31, 20Y8 Balance (14,000); Bonds payable, Dec. 31, 20Y7 Balance (150,000), Dec. 31, 20Y8 Balance (100,000); Common stock, Dec. 31, 20Y7 Balance (16,000), Dec. 31, 20Y8 Balance (24,000); Paid-in capital in excess of par, Dec. 31, 20Y7 Balance (80,000), Dec. 31, 20Y8 Balance (120,000); Retained earnings, Dec. 31, 20Y7 Balance (202,300), Dec. 31, 20Y8 Balance (282,300). A single rule appears below (202,300) and (282,300). Totals, Dec. 31, 20Y7 Balance 0, Dec. 31, 20Y8 Balance 0. A double rule appears below both balances of 0. &#10;&#10;A red bracket groups the list of balance sheet accounts. A red callout line extends from the bracket. The words Step 1 are shown to the left of the callout line. A red bracket runs from the Balance, Dec. 31, 20Y7 column heading to the Balance, Dec. 31, 20Y8 column heading. A red callout line extends from the bracket. The words Step 2 are shown above the callout line. A small red arrow pointing to the right is shown to the left of the Dec. 31, 20Y7 Balance of 0. The words Step 3 are shown to the left of the arrow. A small red arrow pointing to the left is shown to the right of the Dec. 31, 20Y8 Balance of 0. The words Step 3 are shown to the right of the arrow.&#10;&#10;The debit and credit of each transaction is shown in the balance sheet accounts section and in the cash flow activity section below the balance sheet accounts section. Each transaction is cross-referenced by letters (a) through (o). The following transactions are shown: Transaction (a) has a credit of 108,000 to Retained earnings in the balance sheet accounts section and a debit of 108,000 to Net income under Operating activities: in the cash flow activity section. Transaction (b) has a debit of 28,000 to Retained earnings in the balance sheet accounts section and a credit of 28,000 to Declared cash dividends under Financing activities: in the cash flow activity section. Transaction (c) has credits of 8,000 to Common stock and 40,000 to Paid-in capital in excess of par in the balance sheet accounts section and a debit of 48,000 to Issued common stock under Financing activities: in the cash flow activity section. Transaction (d) has a debit of 50,000 to Bonds payable in the balance sheet accounts section and a credit of 50,000 to Retired bonds payable under Financing activities: in the cash flow activity section. Transaction (e) has a credit of 4,000 to Dividends payable in the balance sheet accounts section and a debit to Increase in dividends payable under Financing activities: in the cash flow activity section. Transaction (f) has a debit of 500 to Income taxes payable in the balance sheet accounts section and a credit of 500 to Decrease in income taxes payable under Operating activities: in the cash flow activity section. Transaction (g) has a credit of 2,200 to Accrued expenses payable (operating expenses) in the balance sheet accounts section and a debit of 2,200 to Increase in accrued expenses payable under Operating activities: in the cash flow activity section. Transaction (h) has a debit of 3,200 to Accounts payable (merchandise creditors) in the balance sheet accounts section and a credit of 3,200 to Decrease in accounts payable under Operating activities: in the cash flow activity section. Transaction (i) has a credit of 7,000 to Accumulated depreciation—building in the balance sheet accounts section and a debit of 7,000 to Depreciation of building under Operating activities: in the cash flow activity section. Transaction (j) has a debit of 60,000 to Building in the balance sheet accounts section and a credit of 60,000 to Purchase of building under Investing activities: in the cash flow activity section. Transaction (k) has a debit of 15,000 to Land in the balance sheet accounts section and a credit of 15,000 to Purchase of land under Investing activities: in the cash flow activity section. Transaction (l) has a credit of 60,000 to Land in the balance sheet accounts section and a debit of 72,000 to Sale of land under Investing activities: and a credit of 12,000 to Gain on sale of land under Operating activities: in the cash flow activity section. Transaction (m) has a credit of 8,000 to Inventories in the balance sheet accounts section and a debit to Decrease in inventories under Operating activities: in the cash flow activity section. Transaction (n) has a debit of 9,000 to Accounts receivable (net) in the balance sheet accounts section and a credit of 9,000 to Increase in accounts receivable under Operating activities: in the cash flow activity section. Transaction (o) has a debit of  71,500 to Cash in the balance sheet accounts section and a credit of 71,500 to Net increase in cash in the cash flow activity section. A single rule appears at the bottom of the Transactions Debit and Credit columns in the balance sheet accounts section. Below the single rules, a total of 237,200 is shown for both the Debit and Credit columns. A double rule appears below 237,200 in both columns. A single rule appears at the bottom of the Transactions Debit and Credit columns in the cash flow activity section. Below the single rules, a total of 249,200 is shown for both the Debit and Credit columns. A double rule appears below 249,200 in both columns. Below the Transactions Debit and Credit columns in the cash flow activity section, a red bracket is shown that groups these columns together. A red callout line extends from the bracket. The words Steps 4–7 are shown below the callout line.">
            <a:extLst>
              <a:ext uri="{FF2B5EF4-FFF2-40B4-BE49-F238E27FC236}">
                <a16:creationId xmlns:a16="http://schemas.microsoft.com/office/drawing/2014/main" id="{CC5FED0A-1C2F-46D4-9124-8E2BFA8B1A70}"/>
              </a:ext>
            </a:extLst>
          </p:cNvPr>
          <p:cNvPicPr>
            <a:picLocks noGrp="1" noChangeAspect="1"/>
          </p:cNvPicPr>
          <p:nvPr>
            <p:ph type="pic" sz="quarter" idx="11"/>
          </p:nvPr>
        </p:nvPicPr>
        <p:blipFill rotWithShape="1">
          <a:blip r:embed="rId2"/>
          <a:srcRect l="138" t="1" r="-593" b="-1851"/>
          <a:stretch/>
        </p:blipFill>
        <p:spPr>
          <a:xfrm>
            <a:off x="22826" y="1958481"/>
            <a:ext cx="12124881" cy="3682313"/>
          </a:xfrm>
        </p:spPr>
      </p:pic>
    </p:spTree>
    <p:extLst>
      <p:ext uri="{BB962C8B-B14F-4D97-AF65-F5344CB8AC3E}">
        <p14:creationId xmlns:p14="http://schemas.microsoft.com/office/powerpoint/2010/main" val="20164778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EA5606-3E21-4F51-A8F7-894F40337DB9}"/>
              </a:ext>
            </a:extLst>
          </p:cNvPr>
          <p:cNvSpPr>
            <a:spLocks noGrp="1"/>
          </p:cNvSpPr>
          <p:nvPr>
            <p:ph type="title"/>
          </p:nvPr>
        </p:nvSpPr>
        <p:spPr/>
        <p:txBody>
          <a:bodyPr/>
          <a:lstStyle/>
          <a:p>
            <a:r>
              <a:rPr lang="en-US" dirty="0"/>
              <a:t>Retained Earnings </a:t>
            </a:r>
            <a:r>
              <a:rPr lang="en-US" sz="2000" dirty="0"/>
              <a:t>(2 of 3)</a:t>
            </a:r>
          </a:p>
        </p:txBody>
      </p:sp>
      <p:sp>
        <p:nvSpPr>
          <p:cNvPr id="5" name="Text Placeholder 4">
            <a:extLst>
              <a:ext uri="{FF2B5EF4-FFF2-40B4-BE49-F238E27FC236}">
                <a16:creationId xmlns:a16="http://schemas.microsoft.com/office/drawing/2014/main" id="{A0F1F68B-5C1D-48DE-B79B-AB878B03059C}"/>
              </a:ext>
            </a:extLst>
          </p:cNvPr>
          <p:cNvSpPr>
            <a:spLocks noGrp="1"/>
          </p:cNvSpPr>
          <p:nvPr>
            <p:ph type="body" sz="quarter" idx="17"/>
          </p:nvPr>
        </p:nvSpPr>
        <p:spPr/>
        <p:txBody>
          <a:bodyPr/>
          <a:lstStyle/>
          <a:p>
            <a:r>
              <a:rPr lang="en-US" dirty="0"/>
              <a:t>The $108,000 is reported on the statement of cash flows as part of cash flows from operating activities</a:t>
            </a:r>
          </a:p>
          <a:p>
            <a:pPr lvl="1"/>
            <a:r>
              <a:rPr lang="en-US" dirty="0"/>
              <a:t>Entry is made in the Transactions columns on the spreadsheet, as follows:</a:t>
            </a:r>
          </a:p>
        </p:txBody>
      </p:sp>
      <p:pic>
        <p:nvPicPr>
          <p:cNvPr id="9" name="Picture Placeholder 8" descr="In journal entry (a), Operating activities—Net income is debited for $108,000 and Retained Earnings is credited for $108,000.">
            <a:extLst>
              <a:ext uri="{FF2B5EF4-FFF2-40B4-BE49-F238E27FC236}">
                <a16:creationId xmlns:a16="http://schemas.microsoft.com/office/drawing/2014/main" id="{2CC779A5-55FA-4E53-B8C2-E8A34CE76FDC}"/>
              </a:ext>
            </a:extLst>
          </p:cNvPr>
          <p:cNvPicPr>
            <a:picLocks noGrp="1" noChangeAspect="1"/>
          </p:cNvPicPr>
          <p:nvPr>
            <p:ph type="pic" sz="quarter" idx="18"/>
          </p:nvPr>
        </p:nvPicPr>
        <p:blipFill rotWithShape="1">
          <a:blip r:embed="rId2"/>
          <a:srcRect t="8876" b="8876"/>
          <a:stretch/>
        </p:blipFill>
        <p:spPr>
          <a:xfrm>
            <a:off x="1247080" y="3078303"/>
            <a:ext cx="9697841" cy="930485"/>
          </a:xfrm>
        </p:spPr>
      </p:pic>
      <p:sp>
        <p:nvSpPr>
          <p:cNvPr id="10" name="Text Placeholder 9">
            <a:extLst>
              <a:ext uri="{FF2B5EF4-FFF2-40B4-BE49-F238E27FC236}">
                <a16:creationId xmlns:a16="http://schemas.microsoft.com/office/drawing/2014/main" id="{E9152193-C8E4-4123-9550-23B1E3CB1FD4}"/>
              </a:ext>
            </a:extLst>
          </p:cNvPr>
          <p:cNvSpPr>
            <a:spLocks noGrp="1"/>
          </p:cNvSpPr>
          <p:nvPr>
            <p:ph type="body" sz="quarter" idx="19"/>
          </p:nvPr>
        </p:nvSpPr>
        <p:spPr>
          <a:xfrm>
            <a:off x="743576" y="4378098"/>
            <a:ext cx="10711543" cy="1188027"/>
          </a:xfrm>
        </p:spPr>
        <p:txBody>
          <a:bodyPr>
            <a:noAutofit/>
          </a:bodyPr>
          <a:lstStyle/>
          <a:p>
            <a:r>
              <a:rPr lang="en-US" dirty="0"/>
              <a:t>The preceding entry accounts for the net income portion of the change to Retained Earnings</a:t>
            </a:r>
          </a:p>
          <a:p>
            <a:pPr lvl="1"/>
            <a:r>
              <a:rPr lang="en-US" dirty="0"/>
              <a:t>Identifies the cash flow in the bottom portion of the spreadsheet as related to operating activities</a:t>
            </a:r>
          </a:p>
          <a:p>
            <a:endParaRPr lang="en-US" dirty="0"/>
          </a:p>
        </p:txBody>
      </p:sp>
    </p:spTree>
    <p:extLst>
      <p:ext uri="{BB962C8B-B14F-4D97-AF65-F5344CB8AC3E}">
        <p14:creationId xmlns:p14="http://schemas.microsoft.com/office/powerpoint/2010/main" val="32831806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EA5606-3E21-4F51-A8F7-894F40337DB9}"/>
              </a:ext>
            </a:extLst>
          </p:cNvPr>
          <p:cNvSpPr>
            <a:spLocks noGrp="1"/>
          </p:cNvSpPr>
          <p:nvPr>
            <p:ph type="title"/>
          </p:nvPr>
        </p:nvSpPr>
        <p:spPr/>
        <p:txBody>
          <a:bodyPr/>
          <a:lstStyle/>
          <a:p>
            <a:r>
              <a:rPr lang="en-US" dirty="0"/>
              <a:t>Retained Earnings </a:t>
            </a:r>
            <a:r>
              <a:rPr lang="en-US" sz="2000" dirty="0"/>
              <a:t>(3 of 3)</a:t>
            </a:r>
          </a:p>
        </p:txBody>
      </p:sp>
      <p:sp>
        <p:nvSpPr>
          <p:cNvPr id="5" name="Text Placeholder 4">
            <a:extLst>
              <a:ext uri="{FF2B5EF4-FFF2-40B4-BE49-F238E27FC236}">
                <a16:creationId xmlns:a16="http://schemas.microsoft.com/office/drawing/2014/main" id="{A0F1F68B-5C1D-48DE-B79B-AB878B03059C}"/>
              </a:ext>
            </a:extLst>
          </p:cNvPr>
          <p:cNvSpPr>
            <a:spLocks noGrp="1"/>
          </p:cNvSpPr>
          <p:nvPr>
            <p:ph type="body" sz="quarter" idx="17"/>
          </p:nvPr>
        </p:nvSpPr>
        <p:spPr/>
        <p:txBody>
          <a:bodyPr/>
          <a:lstStyle/>
          <a:p>
            <a:r>
              <a:rPr lang="en-US" dirty="0"/>
              <a:t>The $28,000 of dividends is reported as a financing activity on the statement of cash flows</a:t>
            </a:r>
          </a:p>
          <a:p>
            <a:pPr lvl="1"/>
            <a:r>
              <a:rPr lang="en-US" dirty="0"/>
              <a:t>Entry is made in the Transactions columns on the spreadsheet, as follows:</a:t>
            </a:r>
          </a:p>
        </p:txBody>
      </p:sp>
      <p:pic>
        <p:nvPicPr>
          <p:cNvPr id="7" name="Picture Placeholder 14" descr="In journal entry (b), Retained Earnings is debited for $28,000 and Financing Activities—Declared Cash Dividends is credited for $28,000.">
            <a:extLst>
              <a:ext uri="{FF2B5EF4-FFF2-40B4-BE49-F238E27FC236}">
                <a16:creationId xmlns:a16="http://schemas.microsoft.com/office/drawing/2014/main" id="{68542EB1-2F80-44EE-B9DB-DE52A50A9AB1}"/>
              </a:ext>
            </a:extLst>
          </p:cNvPr>
          <p:cNvPicPr>
            <a:picLocks noGrp="1" noChangeAspect="1"/>
          </p:cNvPicPr>
          <p:nvPr>
            <p:ph type="pic" sz="quarter" idx="18"/>
          </p:nvPr>
        </p:nvPicPr>
        <p:blipFill rotWithShape="1">
          <a:blip r:embed="rId2"/>
          <a:srcRect t="11942" b="11942"/>
          <a:stretch/>
        </p:blipFill>
        <p:spPr>
          <a:xfrm>
            <a:off x="1458399" y="3104538"/>
            <a:ext cx="8853265" cy="850165"/>
          </a:xfrm>
          <a:prstGeom prst="rect">
            <a:avLst/>
          </a:prstGeom>
        </p:spPr>
      </p:pic>
      <p:sp>
        <p:nvSpPr>
          <p:cNvPr id="10" name="Text Placeholder 9">
            <a:extLst>
              <a:ext uri="{FF2B5EF4-FFF2-40B4-BE49-F238E27FC236}">
                <a16:creationId xmlns:a16="http://schemas.microsoft.com/office/drawing/2014/main" id="{E9152193-C8E4-4123-9550-23B1E3CB1FD4}"/>
              </a:ext>
            </a:extLst>
          </p:cNvPr>
          <p:cNvSpPr>
            <a:spLocks noGrp="1"/>
          </p:cNvSpPr>
          <p:nvPr>
            <p:ph type="body" sz="quarter" idx="19"/>
          </p:nvPr>
        </p:nvSpPr>
        <p:spPr>
          <a:xfrm>
            <a:off x="743576" y="4378098"/>
            <a:ext cx="10711543" cy="1188027"/>
          </a:xfrm>
        </p:spPr>
        <p:txBody>
          <a:bodyPr>
            <a:noAutofit/>
          </a:bodyPr>
          <a:lstStyle/>
          <a:p>
            <a:r>
              <a:rPr lang="en-US" dirty="0"/>
              <a:t>The preceding entry accounts for the dividends portion of the change to Retained Earnings</a:t>
            </a:r>
          </a:p>
          <a:p>
            <a:pPr lvl="1"/>
            <a:r>
              <a:rPr lang="en-US" dirty="0"/>
              <a:t>Identifies the cash flow in the bottom portion of the spreadsheet as related to financing activities</a:t>
            </a:r>
          </a:p>
          <a:p>
            <a:endParaRPr lang="en-US" dirty="0"/>
          </a:p>
        </p:txBody>
      </p:sp>
    </p:spTree>
    <p:extLst>
      <p:ext uri="{BB962C8B-B14F-4D97-AF65-F5344CB8AC3E}">
        <p14:creationId xmlns:p14="http://schemas.microsoft.com/office/powerpoint/2010/main" val="21980888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F1781-233B-4E49-A1AA-AF54988F381F}"/>
              </a:ext>
            </a:extLst>
          </p:cNvPr>
          <p:cNvSpPr>
            <a:spLocks noGrp="1"/>
          </p:cNvSpPr>
          <p:nvPr>
            <p:ph type="title"/>
          </p:nvPr>
        </p:nvSpPr>
        <p:spPr/>
        <p:txBody>
          <a:bodyPr/>
          <a:lstStyle/>
          <a:p>
            <a:r>
              <a:rPr lang="en-US" dirty="0"/>
              <a:t>Other Accounts </a:t>
            </a:r>
            <a:r>
              <a:rPr lang="en-US" sz="1600" dirty="0"/>
              <a:t>(1 of 2)</a:t>
            </a:r>
            <a:endParaRPr lang="en-US" sz="2000" dirty="0"/>
          </a:p>
        </p:txBody>
      </p:sp>
      <p:sp>
        <p:nvSpPr>
          <p:cNvPr id="4" name="Content Placeholder 3">
            <a:extLst>
              <a:ext uri="{FF2B5EF4-FFF2-40B4-BE49-F238E27FC236}">
                <a16:creationId xmlns:a16="http://schemas.microsoft.com/office/drawing/2014/main" id="{59B938E2-D166-4A63-8676-DC62CC243DD7}"/>
              </a:ext>
            </a:extLst>
          </p:cNvPr>
          <p:cNvSpPr>
            <a:spLocks noGrp="1"/>
          </p:cNvSpPr>
          <p:nvPr>
            <p:ph type="body" sz="quarter" idx="17"/>
          </p:nvPr>
        </p:nvSpPr>
        <p:spPr/>
        <p:txBody>
          <a:bodyPr/>
          <a:lstStyle/>
          <a:p>
            <a:r>
              <a:rPr lang="en-US" dirty="0"/>
              <a:t>A summary of the other noncash accounts made in the spreadsheet follows:</a:t>
            </a:r>
          </a:p>
          <a:p>
            <a:endParaRPr lang="en-US" dirty="0"/>
          </a:p>
        </p:txBody>
      </p:sp>
      <p:pic>
        <p:nvPicPr>
          <p:cNvPr id="6" name="Picture Placeholder 8" descr="Journal entries from (c) to (i) are shown in the journal entry. In journal entry (c), Financing Activities—Issued Common Stock is debited for $48,000, Common Stock is credited for $8,000, and Paid-In Capital in Excess of Par—Common Stock is credited for 40,000.&#10;In journal entry (d), Bonds Payable is debited for $50,000 and Financing Activities—Retired Bonds Payable is credited for $50,000.&#10;In journal entry (e), Financing Activities—Increase in Dividends Payable is debited for $4,000 and Dividends Payable is credited for $4,000.&#10;In journal entry (f), Income Taxes Payable is debited for $500 and Operating Activities—Decrease in Income Taxes Payable is credited for $500.&#10;In journal entry (g), Operating Activities—Increase in Accrued Expenses Payable is debited for $2,200 and Accrued Expenses Payable is credited for $2,200. &#10;In journal entry (h), Accounts Payable is debited for $3,200 and Operating Activities—Decrease in Accounts Payable is credited for $3,200.&#10;In journal entry (i), Operating Activities—Depreciation of Building is debited for $7,000 and Accumulated Depreciation—Building is credited for $7,000. ">
            <a:extLst>
              <a:ext uri="{FF2B5EF4-FFF2-40B4-BE49-F238E27FC236}">
                <a16:creationId xmlns:a16="http://schemas.microsoft.com/office/drawing/2014/main" id="{9FC7DE49-44C2-4DB3-99ED-E44761DABB2D}"/>
              </a:ext>
            </a:extLst>
          </p:cNvPr>
          <p:cNvPicPr>
            <a:picLocks noGrp="1" noChangeAspect="1"/>
          </p:cNvPicPr>
          <p:nvPr>
            <p:ph type="pic" sz="quarter" idx="18"/>
          </p:nvPr>
        </p:nvPicPr>
        <p:blipFill rotWithShape="1">
          <a:blip r:embed="rId2"/>
          <a:srcRect l="495" r="495" b="1793"/>
          <a:stretch/>
        </p:blipFill>
        <p:spPr>
          <a:xfrm>
            <a:off x="2074964" y="2260219"/>
            <a:ext cx="8048423" cy="3690415"/>
          </a:xfrm>
          <a:prstGeom prst="rect">
            <a:avLst/>
          </a:prstGeom>
        </p:spPr>
      </p:pic>
    </p:spTree>
    <p:extLst>
      <p:ext uri="{BB962C8B-B14F-4D97-AF65-F5344CB8AC3E}">
        <p14:creationId xmlns:p14="http://schemas.microsoft.com/office/powerpoint/2010/main" val="28827563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85756-752A-42B0-A186-47474B66F72C}"/>
              </a:ext>
            </a:extLst>
          </p:cNvPr>
          <p:cNvSpPr>
            <a:spLocks noGrp="1"/>
          </p:cNvSpPr>
          <p:nvPr>
            <p:ph type="title"/>
          </p:nvPr>
        </p:nvSpPr>
        <p:spPr/>
        <p:txBody>
          <a:bodyPr/>
          <a:lstStyle/>
          <a:p>
            <a:r>
              <a:rPr lang="en-US" dirty="0"/>
              <a:t>Other Accounts </a:t>
            </a:r>
            <a:r>
              <a:rPr lang="en-US" sz="2000" dirty="0"/>
              <a:t>(2 of 3)</a:t>
            </a:r>
            <a:endParaRPr lang="en-US" dirty="0"/>
          </a:p>
        </p:txBody>
      </p:sp>
      <p:pic>
        <p:nvPicPr>
          <p:cNvPr id="9" name="Picture Placeholder 8" descr="Journal entries from (j) to (o) are shown in the journal entry. In journal entry (j), Building is debited for $60,000 and Investing Activities—Purchase of Building is credited for $60,000.&#10;In journal entry (k), Land is debited for $15,000 and Investing Activities—Purchase of Land is credited for $15,000.&#10;In journal entry (l), Investing Activities—Sale of Land is debited for $72,000, Operating Activities—Gain on Sale of Land is credited for $12,000, and Land is credited for $60,000.&#10;In journal entry (m), Operating Activities—Decrease in Inventories is debited for $8,000 and Inventories are credited for $8,000.&#10;In journal entry (n), Accounts Receivable is debited for $9,000 and Operating Activities—Increase in Accounts Receivable is credited for $9,000. &#10;In journal entry (o), Cash is debited for $71,500 and Net Increase in Cash is credited for $71,500.">
            <a:extLst>
              <a:ext uri="{FF2B5EF4-FFF2-40B4-BE49-F238E27FC236}">
                <a16:creationId xmlns:a16="http://schemas.microsoft.com/office/drawing/2014/main" id="{F2F1C878-5B1E-4183-AB6C-4BB2E23597B2}"/>
              </a:ext>
            </a:extLst>
          </p:cNvPr>
          <p:cNvPicPr>
            <a:picLocks noGrp="1" noChangeAspect="1"/>
          </p:cNvPicPr>
          <p:nvPr>
            <p:ph type="pic" sz="quarter" idx="11"/>
          </p:nvPr>
        </p:nvPicPr>
        <p:blipFill rotWithShape="1">
          <a:blip r:embed="rId2"/>
          <a:srcRect l="882" t="-1" r="323" b="141"/>
          <a:stretch/>
        </p:blipFill>
        <p:spPr>
          <a:xfrm>
            <a:off x="2033794" y="2032666"/>
            <a:ext cx="8124413" cy="3353634"/>
          </a:xfrm>
          <a:prstGeom prst="rect">
            <a:avLst/>
          </a:prstGeom>
        </p:spPr>
      </p:pic>
    </p:spTree>
    <p:extLst>
      <p:ext uri="{BB962C8B-B14F-4D97-AF65-F5344CB8AC3E}">
        <p14:creationId xmlns:p14="http://schemas.microsoft.com/office/powerpoint/2010/main" val="30040060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6EB132-A68C-4CBA-8D6F-78EACF3BB868}"/>
              </a:ext>
            </a:extLst>
          </p:cNvPr>
          <p:cNvSpPr>
            <a:spLocks noGrp="1"/>
          </p:cNvSpPr>
          <p:nvPr>
            <p:ph type="title"/>
          </p:nvPr>
        </p:nvSpPr>
        <p:spPr/>
        <p:txBody>
          <a:bodyPr/>
          <a:lstStyle/>
          <a:p>
            <a:r>
              <a:rPr lang="en-US" dirty="0"/>
              <a:t>Other Accounts </a:t>
            </a:r>
            <a:r>
              <a:rPr lang="en-US" sz="2000" dirty="0"/>
              <a:t>(3 of 3)</a:t>
            </a:r>
            <a:endParaRPr lang="en-US" dirty="0"/>
          </a:p>
        </p:txBody>
      </p:sp>
      <p:sp>
        <p:nvSpPr>
          <p:cNvPr id="6" name="Text Placeholder 5">
            <a:extLst>
              <a:ext uri="{FF2B5EF4-FFF2-40B4-BE49-F238E27FC236}">
                <a16:creationId xmlns:a16="http://schemas.microsoft.com/office/drawing/2014/main" id="{B82654AF-76EC-4C62-AA9F-3599B0E25459}"/>
              </a:ext>
            </a:extLst>
          </p:cNvPr>
          <p:cNvSpPr>
            <a:spLocks noGrp="1"/>
          </p:cNvSpPr>
          <p:nvPr>
            <p:ph type="body" sz="quarter" idx="17"/>
          </p:nvPr>
        </p:nvSpPr>
        <p:spPr/>
        <p:txBody>
          <a:bodyPr/>
          <a:lstStyle/>
          <a:p>
            <a:r>
              <a:rPr lang="en-US" dirty="0"/>
              <a:t>After all the balance sheet accounts are analyzed and the entries made on the spreadsheet (work sheet)</a:t>
            </a:r>
          </a:p>
          <a:p>
            <a:pPr lvl="1"/>
            <a:r>
              <a:rPr lang="en-US" dirty="0"/>
              <a:t>All the operating, investing, and financing activities are identified in the bottom portion of the spreadsheet</a:t>
            </a:r>
          </a:p>
          <a:p>
            <a:pPr lvl="1"/>
            <a:r>
              <a:rPr lang="en-US" dirty="0"/>
              <a:t>The accuracy of the entries is verified by totaling the Debit and Credit Transactions columns</a:t>
            </a:r>
          </a:p>
          <a:p>
            <a:pPr lvl="2"/>
            <a:r>
              <a:rPr lang="en-US" dirty="0"/>
              <a:t>The totals of the columns should be equal</a:t>
            </a:r>
          </a:p>
        </p:txBody>
      </p:sp>
    </p:spTree>
    <p:extLst>
      <p:ext uri="{BB962C8B-B14F-4D97-AF65-F5344CB8AC3E}">
        <p14:creationId xmlns:p14="http://schemas.microsoft.com/office/powerpoint/2010/main" val="8439741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F1781-233B-4E49-A1AA-AF54988F381F}"/>
              </a:ext>
            </a:extLst>
          </p:cNvPr>
          <p:cNvSpPr>
            <a:spLocks noGrp="1"/>
          </p:cNvSpPr>
          <p:nvPr>
            <p:ph type="title"/>
          </p:nvPr>
        </p:nvSpPr>
        <p:spPr/>
        <p:txBody>
          <a:bodyPr/>
          <a:lstStyle/>
          <a:p>
            <a:r>
              <a:rPr lang="en-US" sz="2800" dirty="0"/>
              <a:t>Preparing the Statement of Cash Flows—</a:t>
            </a:r>
            <a:br>
              <a:rPr lang="en-US" sz="2800" dirty="0"/>
            </a:br>
            <a:r>
              <a:rPr lang="en-US" sz="2800" dirty="0"/>
              <a:t>The Direct Method </a:t>
            </a:r>
            <a:r>
              <a:rPr lang="en-US" sz="2000" dirty="0"/>
              <a:t>(1 of 2)</a:t>
            </a:r>
          </a:p>
        </p:txBody>
      </p:sp>
      <p:sp>
        <p:nvSpPr>
          <p:cNvPr id="4" name="Content Placeholder 3">
            <a:extLst>
              <a:ext uri="{FF2B5EF4-FFF2-40B4-BE49-F238E27FC236}">
                <a16:creationId xmlns:a16="http://schemas.microsoft.com/office/drawing/2014/main" id="{59B938E2-D166-4A63-8676-DC62CC243DD7}"/>
              </a:ext>
            </a:extLst>
          </p:cNvPr>
          <p:cNvSpPr>
            <a:spLocks noGrp="1"/>
          </p:cNvSpPr>
          <p:nvPr>
            <p:ph type="body" sz="quarter" idx="17"/>
          </p:nvPr>
        </p:nvSpPr>
        <p:spPr/>
        <p:txBody>
          <a:bodyPr/>
          <a:lstStyle/>
          <a:p>
            <a:pPr marL="342900" indent="-342900">
              <a:buClr>
                <a:srgbClr val="004A78"/>
              </a:buClr>
              <a:buFont typeface="Arial" charset="0"/>
              <a:buChar char="•"/>
            </a:pPr>
            <a:r>
              <a:rPr lang="en-US" sz="2400" dirty="0">
                <a:solidFill>
                  <a:srgbClr val="004A78"/>
                </a:solidFill>
              </a:rPr>
              <a:t>The direct method reports cash flows from operating activities as follows:</a:t>
            </a:r>
          </a:p>
          <a:p>
            <a:endParaRPr lang="en-US" dirty="0"/>
          </a:p>
        </p:txBody>
      </p:sp>
      <p:pic>
        <p:nvPicPr>
          <p:cNvPr id="5" name="Picture Placeholder 4" descr="Preparing the Statement of Cash Flows—The Direct Method &#10;&#10;The format for reporting cash flows from operating activities using the direct method on the statement of cash flows is shown. &#10;&#10;The first line shows the following: Cash flows from operating activities:. The next line shows the following: Cash received from customers, with a $ sign followed by three Xs in the amount column. The next line shows the following: Cash payments for merchandise, with a $ sign followed by three Xs in parentheses in the amount column. The next line shows the following: Cash payments for operating expenses, with three Xs in parentheses in the amount column; Cash payments for interest, with three Xs in parentheses in the amount column; Cash payments for income taxes, with three Xs in parentheses in the amount column. A single rule appears below the three Xs in parentheses on this line. The next line shows the following: Net cash flow from operating activities, with a $ sign followed by three Xs in the amount column.">
            <a:extLst>
              <a:ext uri="{FF2B5EF4-FFF2-40B4-BE49-F238E27FC236}">
                <a16:creationId xmlns:a16="http://schemas.microsoft.com/office/drawing/2014/main" id="{5517BA10-4D22-436F-A77A-71AA5EA2537A}"/>
              </a:ext>
            </a:extLst>
          </p:cNvPr>
          <p:cNvPicPr>
            <a:picLocks noGrp="1" noChangeAspect="1"/>
          </p:cNvPicPr>
          <p:nvPr>
            <p:ph type="pic" sz="quarter" idx="18"/>
          </p:nvPr>
        </p:nvPicPr>
        <p:blipFill rotWithShape="1">
          <a:blip r:embed="rId2"/>
          <a:srcRect l="-1482" t="-2401" r="2" b="-5132"/>
          <a:stretch/>
        </p:blipFill>
        <p:spPr>
          <a:xfrm>
            <a:off x="1076444" y="2783260"/>
            <a:ext cx="10039112" cy="2193180"/>
          </a:xfrm>
          <a:prstGeom prst="rect">
            <a:avLst/>
          </a:prstGeom>
        </p:spPr>
      </p:pic>
    </p:spTree>
    <p:extLst>
      <p:ext uri="{BB962C8B-B14F-4D97-AF65-F5344CB8AC3E}">
        <p14:creationId xmlns:p14="http://schemas.microsoft.com/office/powerpoint/2010/main" val="1151700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eporting Cash Flows&#10;&#10;The format for reporting cash flows in the statement of cash flows is shown.&#10;&#10;The first line shows the following: Cash flows from (used for) operating activities, with $XXX shown in the amount column. The next line shows the following: Cash flows from (used for) investing activities, with XXX shown in the amount column. The next line shows the following: Cash flows from (used for) financing activities, with XXX shown in the amount column. A single rule appears below XXX. The next line shows the following: Net increase (decrease) in cash, with $XXX in the amount column. The next line shows the following: Cash at the beginning of the period, with XXX shown in the amount column. A single rule appears below XXX. The next line shows the following: Cash at the end of the period, with $XXX shown in the amount column. A double rule appears below $XXX.">
            <a:extLst>
              <a:ext uri="{FF2B5EF4-FFF2-40B4-BE49-F238E27FC236}">
                <a16:creationId xmlns:a16="http://schemas.microsoft.com/office/drawing/2014/main" id="{171F5350-4891-46B5-A330-F890DC622DE2}"/>
              </a:ext>
            </a:extLst>
          </p:cNvPr>
          <p:cNvSpPr>
            <a:spLocks noGrp="1"/>
          </p:cNvSpPr>
          <p:nvPr>
            <p:ph type="title"/>
          </p:nvPr>
        </p:nvSpPr>
        <p:spPr/>
        <p:txBody>
          <a:bodyPr/>
          <a:lstStyle/>
          <a:p>
            <a:r>
              <a:rPr lang="en-US" dirty="0"/>
              <a:t>Reporting Cash Flows </a:t>
            </a:r>
            <a:r>
              <a:rPr lang="en-US" sz="2000" dirty="0"/>
              <a:t>(5 of 5)</a:t>
            </a:r>
            <a:endParaRPr lang="en-US" dirty="0"/>
          </a:p>
        </p:txBody>
      </p:sp>
      <p:sp>
        <p:nvSpPr>
          <p:cNvPr id="4" name="Content Placeholder 3">
            <a:extLst>
              <a:ext uri="{FF2B5EF4-FFF2-40B4-BE49-F238E27FC236}">
                <a16:creationId xmlns:a16="http://schemas.microsoft.com/office/drawing/2014/main" id="{3017C0EB-F626-4756-88B2-89034894F1DD}"/>
              </a:ext>
            </a:extLst>
          </p:cNvPr>
          <p:cNvSpPr>
            <a:spLocks noGrp="1"/>
          </p:cNvSpPr>
          <p:nvPr>
            <p:ph type="body" sz="quarter" idx="17"/>
          </p:nvPr>
        </p:nvSpPr>
        <p:spPr>
          <a:xfrm>
            <a:off x="743576" y="1638300"/>
            <a:ext cx="10711543" cy="672105"/>
          </a:xfrm>
        </p:spPr>
        <p:txBody>
          <a:bodyPr/>
          <a:lstStyle/>
          <a:p>
            <a:pPr marL="342900" indent="-342900">
              <a:buClr>
                <a:srgbClr val="004A78"/>
              </a:buClr>
              <a:buFont typeface="Arial" charset="0"/>
              <a:buChar char="•"/>
            </a:pPr>
            <a:r>
              <a:rPr lang="en-US" sz="2400" dirty="0">
                <a:solidFill>
                  <a:srgbClr val="004A78"/>
                </a:solidFill>
              </a:rPr>
              <a:t>The cash flows are reported in the statement of cash flows as follows:</a:t>
            </a:r>
          </a:p>
          <a:p>
            <a:endParaRPr lang="en-US" dirty="0"/>
          </a:p>
        </p:txBody>
      </p:sp>
      <p:pic>
        <p:nvPicPr>
          <p:cNvPr id="5" name="Picture Placeholder 4" descr="Reporting Cash Flows&#10;&#10;The format for reporting cash flows in the statement of cash flows is shown.&#10;&#10;The first line shows the following: Cash flows from operating activities, with a $ sign followed by three Xs shown in the amount column. The next line shows the following: Cash flows from investing activities, with three Xs shown in the amount column. The next line shows the following: Cash flows from financing activities, with three Xs shown in the amount column. A single rule appears below the three Xs. The next line shows the following: Net increase or decrease in cash for the period, with a $ sign followed by three Xs in the amount column. The next line shows the following: Cash at the beginning of the period, with three Xs shown in the amount column. A single rule appears below the three Xs. The next line shows the following: Cash at the end of the period, with a $ sign followed by three Xs shown in the amount column. A double rule appears below the $ sign and three Xs.">
            <a:extLst>
              <a:ext uri="{FF2B5EF4-FFF2-40B4-BE49-F238E27FC236}">
                <a16:creationId xmlns:a16="http://schemas.microsoft.com/office/drawing/2014/main" id="{06CC609B-F29F-4A47-B25F-E8D8E692D73B}"/>
              </a:ext>
            </a:extLst>
          </p:cNvPr>
          <p:cNvPicPr>
            <a:picLocks noGrp="1" noChangeAspect="1"/>
          </p:cNvPicPr>
          <p:nvPr>
            <p:ph type="pic" sz="quarter" idx="18"/>
          </p:nvPr>
        </p:nvPicPr>
        <p:blipFill rotWithShape="1">
          <a:blip r:embed="rId3"/>
          <a:srcRect t="2811" r="1897" b="3851"/>
          <a:stretch/>
        </p:blipFill>
        <p:spPr>
          <a:xfrm>
            <a:off x="2566715" y="2144196"/>
            <a:ext cx="7058570" cy="2277508"/>
          </a:xfrm>
          <a:prstGeom prst="rect">
            <a:avLst/>
          </a:prstGeom>
        </p:spPr>
      </p:pic>
      <p:sp>
        <p:nvSpPr>
          <p:cNvPr id="6" name="Content Placeholder 5">
            <a:extLst>
              <a:ext uri="{FF2B5EF4-FFF2-40B4-BE49-F238E27FC236}">
                <a16:creationId xmlns:a16="http://schemas.microsoft.com/office/drawing/2014/main" id="{96D0BEAE-5790-47BD-94AD-C5F4E9A1E33F}"/>
              </a:ext>
            </a:extLst>
          </p:cNvPr>
          <p:cNvSpPr>
            <a:spLocks noGrp="1"/>
          </p:cNvSpPr>
          <p:nvPr>
            <p:ph type="body" sz="quarter" idx="19"/>
          </p:nvPr>
        </p:nvSpPr>
        <p:spPr>
          <a:xfrm>
            <a:off x="743571" y="4603181"/>
            <a:ext cx="10711543" cy="834233"/>
          </a:xfrm>
        </p:spPr>
        <p:txBody>
          <a:bodyPr/>
          <a:lstStyle/>
          <a:p>
            <a:pPr marL="1028700" lvl="1" indent="-342900">
              <a:buClr>
                <a:srgbClr val="FF6300"/>
              </a:buClr>
            </a:pPr>
            <a:r>
              <a:rPr lang="en-US" sz="2000" dirty="0">
                <a:solidFill>
                  <a:srgbClr val="004A78"/>
                </a:solidFill>
              </a:rPr>
              <a:t>The ending cash on the statement of cash flows equals the cash reported on the company’s balance sheet at the end of the year.</a:t>
            </a:r>
          </a:p>
          <a:p>
            <a:endParaRPr lang="en-US" dirty="0"/>
          </a:p>
        </p:txBody>
      </p:sp>
    </p:spTree>
    <p:extLst>
      <p:ext uri="{BB962C8B-B14F-4D97-AF65-F5344CB8AC3E}">
        <p14:creationId xmlns:p14="http://schemas.microsoft.com/office/powerpoint/2010/main" val="3926842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BDBCD-5BC6-42C7-A6FF-5ED5484561D8}"/>
              </a:ext>
            </a:extLst>
          </p:cNvPr>
          <p:cNvSpPr>
            <a:spLocks noGrp="1"/>
          </p:cNvSpPr>
          <p:nvPr>
            <p:ph type="title"/>
          </p:nvPr>
        </p:nvSpPr>
        <p:spPr>
          <a:xfrm>
            <a:off x="838200" y="365125"/>
            <a:ext cx="10515600" cy="816561"/>
          </a:xfrm>
        </p:spPr>
        <p:txBody>
          <a:bodyPr/>
          <a:lstStyle/>
          <a:p>
            <a:r>
              <a:rPr lang="en-US" sz="2800" dirty="0"/>
              <a:t>Preparing the Statement of Cash Flows—</a:t>
            </a:r>
            <a:br>
              <a:rPr lang="en-US" sz="2800" dirty="0"/>
            </a:br>
            <a:r>
              <a:rPr lang="en-US" sz="2800" dirty="0"/>
              <a:t>The Direct Method </a:t>
            </a:r>
            <a:r>
              <a:rPr lang="en-US" sz="2000" dirty="0"/>
              <a:t>(2 of 2)</a:t>
            </a:r>
          </a:p>
        </p:txBody>
      </p:sp>
      <p:sp>
        <p:nvSpPr>
          <p:cNvPr id="3" name="Text Placeholder 2">
            <a:extLst>
              <a:ext uri="{FF2B5EF4-FFF2-40B4-BE49-F238E27FC236}">
                <a16:creationId xmlns:a16="http://schemas.microsoft.com/office/drawing/2014/main" id="{E53553D6-E348-44C2-9E01-872F11F9244D}"/>
              </a:ext>
            </a:extLst>
          </p:cNvPr>
          <p:cNvSpPr>
            <a:spLocks noGrp="1"/>
          </p:cNvSpPr>
          <p:nvPr>
            <p:ph type="body" sz="quarter" idx="17"/>
          </p:nvPr>
        </p:nvSpPr>
        <p:spPr>
          <a:xfrm>
            <a:off x="743576" y="1638300"/>
            <a:ext cx="10711543" cy="4368605"/>
          </a:xfrm>
        </p:spPr>
        <p:txBody>
          <a:bodyPr>
            <a:normAutofit/>
          </a:bodyPr>
          <a:lstStyle/>
          <a:p>
            <a:r>
              <a:rPr lang="en-US" dirty="0"/>
              <a:t>The Cash Flows from Investing and Financing Activities sections of the statement of cash flows are the same under both the direct and indirect methods.</a:t>
            </a:r>
          </a:p>
          <a:p>
            <a:r>
              <a:rPr lang="en-US" dirty="0"/>
              <a:t>The amount of net cash flow from operating activities is also the same, but the way it is reported is different. </a:t>
            </a:r>
          </a:p>
          <a:p>
            <a:pPr lvl="1"/>
            <a:r>
              <a:rPr lang="en-US" dirty="0"/>
              <a:t>Depreciation expense is not adjusted or reported as part of cash flows from operating activities. </a:t>
            </a:r>
          </a:p>
          <a:p>
            <a:pPr lvl="2"/>
            <a:r>
              <a:rPr lang="en-US" dirty="0"/>
              <a:t>This is because depreciation expense does not involve a cash outflow</a:t>
            </a:r>
            <a:r>
              <a:rPr lang="en-US" sz="1600" dirty="0"/>
              <a:t>.</a:t>
            </a:r>
          </a:p>
          <a:p>
            <a:pPr lvl="1"/>
            <a:r>
              <a:rPr lang="en-US" dirty="0"/>
              <a:t>The gain on the sale of the land is also not adjusted and is not reported as part of cash flows from operating activities. </a:t>
            </a:r>
          </a:p>
          <a:p>
            <a:pPr lvl="2"/>
            <a:r>
              <a:rPr lang="en-US" dirty="0"/>
              <a:t>This is because the cash flow from operating activities is determined directly, rather than by reconciling net income. The cash proceeds from the sale of the land are reported as an investing activity.</a:t>
            </a:r>
          </a:p>
          <a:p>
            <a:endParaRPr lang="en-US" dirty="0"/>
          </a:p>
        </p:txBody>
      </p:sp>
    </p:spTree>
    <p:extLst>
      <p:ext uri="{BB962C8B-B14F-4D97-AF65-F5344CB8AC3E}">
        <p14:creationId xmlns:p14="http://schemas.microsoft.com/office/powerpoint/2010/main" val="32469104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02B5D-2484-4C4C-BEEF-285B4636E2D8}"/>
              </a:ext>
            </a:extLst>
          </p:cNvPr>
          <p:cNvSpPr>
            <a:spLocks noGrp="1"/>
          </p:cNvSpPr>
          <p:nvPr>
            <p:ph type="title"/>
          </p:nvPr>
        </p:nvSpPr>
        <p:spPr>
          <a:xfrm>
            <a:off x="838200" y="365125"/>
            <a:ext cx="10515600" cy="941161"/>
          </a:xfrm>
        </p:spPr>
        <p:txBody>
          <a:bodyPr/>
          <a:lstStyle/>
          <a:p>
            <a:r>
              <a:rPr lang="en-US" sz="2800" dirty="0"/>
              <a:t>Converting Income Statement to Cash Flows from (used for) Operating Activities using the Direct Method</a:t>
            </a:r>
          </a:p>
        </p:txBody>
      </p:sp>
      <p:pic>
        <p:nvPicPr>
          <p:cNvPr id="4" name="Picture Placeholder 3" descr="Converting Income Statement to Cash Flows from (used for) Operating Activities using the Direct Method&#10;&#10;A table summarizing how income statement items are adjusted to or reported as part of cash flows from (used for) operating activities on a statement of cash flows is shown. The table contains three column headings: Income Statement, Adjusted to, and Cash Flows from (used for) Operating Activities. In the Adjusted to column, a small arrow pointing to the right denotes that the Income Statement item is adjusted to or reported as part of cash flows from (used for) operating activities on a statement of cash flows. If the Income Statement item is not adjusted to or reported as part of cash flows from (used for) operating activities on a statement of cash flows, N/A appears in the Adjusted to and Cash Flows from (used for) Operating Activities columns. A footnote at the bottom of the table shows N/A—Not applicable.&#10;&#10;The table shows the following: Sales is adjusted to Cash received from customers; Cost of merchandise sold is adjusted to Cash paid for merchandise. Under Operating expenses:, Depreciation expense is not adjusted to or reported as part of cash flows from (used for) operating activities and Other operating expenses is adjusted to Cash paid for operating expenses. Gain on sale of land is not adjusted to or reported as part of cash flows from (used for) operating activities; Interest expense is adjusted to Cash paid for interest; Income tax expense is adjusted to Cash paid for income taxes. A single rule appears below the words Income tax expense in the Income Statement column and below the words Cash paid for income taxes in the Cash Flows from (used for) Operating Activities column. Net income is adjusted to Net cash flows from (used for) operating activities. A double rule appears below the words Net income in the Income Statement column and below Net cash flows from (used for) operating activities in the Cash Flows from (used for) Operating Activities column.">
            <a:extLst>
              <a:ext uri="{FF2B5EF4-FFF2-40B4-BE49-F238E27FC236}">
                <a16:creationId xmlns:a16="http://schemas.microsoft.com/office/drawing/2014/main" id="{2D8A7536-C4CD-42F7-A4D1-D4D166B14182}"/>
              </a:ext>
            </a:extLst>
          </p:cNvPr>
          <p:cNvPicPr>
            <a:picLocks noGrp="1" noChangeAspect="1"/>
          </p:cNvPicPr>
          <p:nvPr>
            <p:ph type="pic" sz="quarter" idx="11"/>
          </p:nvPr>
        </p:nvPicPr>
        <p:blipFill rotWithShape="1">
          <a:blip r:embed="rId2"/>
          <a:srcRect l="384" r="-107"/>
          <a:stretch/>
        </p:blipFill>
        <p:spPr>
          <a:xfrm>
            <a:off x="1530046" y="2082988"/>
            <a:ext cx="9131908" cy="3120651"/>
          </a:xfrm>
          <a:prstGeom prst="rect">
            <a:avLst/>
          </a:prstGeom>
        </p:spPr>
      </p:pic>
    </p:spTree>
    <p:extLst>
      <p:ext uri="{BB962C8B-B14F-4D97-AF65-F5344CB8AC3E}">
        <p14:creationId xmlns:p14="http://schemas.microsoft.com/office/powerpoint/2010/main" val="28954325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8AFF8-BBAA-4EE8-89CF-203BC708050D}"/>
              </a:ext>
            </a:extLst>
          </p:cNvPr>
          <p:cNvSpPr>
            <a:spLocks noGrp="1"/>
          </p:cNvSpPr>
          <p:nvPr>
            <p:ph type="title"/>
          </p:nvPr>
        </p:nvSpPr>
        <p:spPr/>
        <p:txBody>
          <a:bodyPr/>
          <a:lstStyle/>
          <a:p>
            <a:r>
              <a:rPr lang="en-US" dirty="0"/>
              <a:t>Cash Received from Customers </a:t>
            </a:r>
            <a:r>
              <a:rPr lang="en-US" sz="2000" dirty="0"/>
              <a:t>(1 of 2)</a:t>
            </a:r>
          </a:p>
        </p:txBody>
      </p:sp>
      <p:sp>
        <p:nvSpPr>
          <p:cNvPr id="3" name="Text Placeholder 2">
            <a:extLst>
              <a:ext uri="{FF2B5EF4-FFF2-40B4-BE49-F238E27FC236}">
                <a16:creationId xmlns:a16="http://schemas.microsoft.com/office/drawing/2014/main" id="{C06EC776-5D7F-4B8C-92B5-A590354B5356}"/>
              </a:ext>
            </a:extLst>
          </p:cNvPr>
          <p:cNvSpPr>
            <a:spLocks noGrp="1"/>
          </p:cNvSpPr>
          <p:nvPr>
            <p:ph type="body" sz="quarter" idx="17"/>
          </p:nvPr>
        </p:nvSpPr>
        <p:spPr>
          <a:xfrm>
            <a:off x="743576" y="1638300"/>
            <a:ext cx="10711543" cy="1372186"/>
          </a:xfrm>
        </p:spPr>
        <p:txBody>
          <a:bodyPr/>
          <a:lstStyle/>
          <a:p>
            <a:r>
              <a:rPr lang="en-US" dirty="0"/>
              <a:t>The income statement of Rundell Inc. reports sales of $1,180,000. To determine the cash received from customers, the $1,180,000 is adjusted for any increase or decrease in accounts receivable.</a:t>
            </a:r>
          </a:p>
          <a:p>
            <a:endParaRPr lang="en-US" dirty="0"/>
          </a:p>
        </p:txBody>
      </p:sp>
    </p:spTree>
    <p:extLst>
      <p:ext uri="{BB962C8B-B14F-4D97-AF65-F5344CB8AC3E}">
        <p14:creationId xmlns:p14="http://schemas.microsoft.com/office/powerpoint/2010/main" val="4138961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etermining the Cash Received from Customers&#10;&#10;An illustration shows how sales are adjusted to cash received from customers.&#10;&#10;On the left side of the illustration, a rectangle shaded and labeled Sales (reported on the income statement) is shown. A small arrow pointing to the right extends from the right side of the square. To the right of the arrow are two rectangles grouped in a set of curly braces. The rectangles are stacked vertically. The first rectangle is shaded and labeled plus Decrease in accounts receivable. Below the rectangle is the word or. The second rectangle is shaded and labeled minus Increase in accounts receivable. A small arrow pointing to the right is shown to the right of the right curly brace. To the right of the arrow is an equal sign. To the right of the equal sign is a computer graphic image of a stack of $20 bills. The words Cash received from customers are shown above the image. ">
            <a:extLst>
              <a:ext uri="{FF2B5EF4-FFF2-40B4-BE49-F238E27FC236}">
                <a16:creationId xmlns:a16="http://schemas.microsoft.com/office/drawing/2014/main" id="{C7BFA1EF-1CE3-4B06-B1C7-BC19B89A39E2}"/>
              </a:ext>
            </a:extLst>
          </p:cNvPr>
          <p:cNvSpPr>
            <a:spLocks noGrp="1"/>
          </p:cNvSpPr>
          <p:nvPr>
            <p:ph type="title"/>
          </p:nvPr>
        </p:nvSpPr>
        <p:spPr/>
        <p:txBody>
          <a:bodyPr/>
          <a:lstStyle/>
          <a:p>
            <a:r>
              <a:rPr lang="en-US" sz="2800" dirty="0"/>
              <a:t>Determining the Cash Received from Customers</a:t>
            </a:r>
          </a:p>
        </p:txBody>
      </p:sp>
      <p:pic>
        <p:nvPicPr>
          <p:cNvPr id="4" name="Picture Placeholder 3" descr="Determining the Cash Received from Customers&#10;&#10;An illustration showing how sales are adjusted to cash received from customers is shown.&#10;&#10;On the left side of the illustration, a square shaded green and labeled Sales (reported on the income statement) is shown. A small black arrow pointing to the right extends from the right side of the square. To the right of the arrow are two rectangles grouped in a set of curly braces. The rectangles are stacked vertically. The first rectangle is shaded blue and labeled + Decrease in accounts receivable. Below the rectangle is the word or. The second rectangle is shaded yellow and labeled – Increase in accounts receivable. A small black arrow pointing to the right is shown to the right of the right curly brace. To the right of the arrow is an equal sign. To the right of the equal sign is a computer graphic image of a stack of $20 bills. The words Cash received from customers are shown above the image. ">
            <a:extLst>
              <a:ext uri="{FF2B5EF4-FFF2-40B4-BE49-F238E27FC236}">
                <a16:creationId xmlns:a16="http://schemas.microsoft.com/office/drawing/2014/main" id="{3BE46B40-7673-4BB7-8E35-1A52A357FA57}"/>
              </a:ext>
            </a:extLst>
          </p:cNvPr>
          <p:cNvPicPr>
            <a:picLocks noGrp="1" noChangeAspect="1"/>
          </p:cNvPicPr>
          <p:nvPr>
            <p:ph type="pic" sz="quarter" idx="11"/>
          </p:nvPr>
        </p:nvPicPr>
        <p:blipFill rotWithShape="1">
          <a:blip r:embed="rId2"/>
          <a:srcRect l="-518" r="-546"/>
          <a:stretch/>
        </p:blipFill>
        <p:spPr>
          <a:xfrm>
            <a:off x="1550823" y="2475359"/>
            <a:ext cx="9094647" cy="2511592"/>
          </a:xfrm>
          <a:prstGeom prst="rect">
            <a:avLst/>
          </a:prstGeom>
        </p:spPr>
      </p:pic>
    </p:spTree>
    <p:extLst>
      <p:ext uri="{BB962C8B-B14F-4D97-AF65-F5344CB8AC3E}">
        <p14:creationId xmlns:p14="http://schemas.microsoft.com/office/powerpoint/2010/main" val="15807905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ash Received from Customers (2 of 2)&#10;&#10;A table shows the computation for cash received from customers. The table shows the following: Sales, $1,180,000; Increase in accounts receivable, 9,000, which is shown in parentheses. A single rule appears below 9,000, which is shown in parentheses. Cash received from customers is $1,171,000. A double rule appears below $1,171,000.">
            <a:extLst>
              <a:ext uri="{FF2B5EF4-FFF2-40B4-BE49-F238E27FC236}">
                <a16:creationId xmlns:a16="http://schemas.microsoft.com/office/drawing/2014/main" id="{92A41182-5A6A-4039-AA97-2A22BB45619E}"/>
              </a:ext>
            </a:extLst>
          </p:cNvPr>
          <p:cNvSpPr>
            <a:spLocks noGrp="1"/>
          </p:cNvSpPr>
          <p:nvPr>
            <p:ph type="title"/>
          </p:nvPr>
        </p:nvSpPr>
        <p:spPr/>
        <p:txBody>
          <a:bodyPr/>
          <a:lstStyle/>
          <a:p>
            <a:r>
              <a:rPr lang="en-US" dirty="0"/>
              <a:t>Cash Received from Customers </a:t>
            </a:r>
            <a:r>
              <a:rPr lang="en-US" sz="2000" dirty="0"/>
              <a:t>(2 of 2)</a:t>
            </a:r>
            <a:endParaRPr lang="en-US" dirty="0"/>
          </a:p>
        </p:txBody>
      </p:sp>
      <p:sp>
        <p:nvSpPr>
          <p:cNvPr id="6" name="Content Placeholder 5">
            <a:extLst>
              <a:ext uri="{FF2B5EF4-FFF2-40B4-BE49-F238E27FC236}">
                <a16:creationId xmlns:a16="http://schemas.microsoft.com/office/drawing/2014/main" id="{4710E192-8DC8-4ABE-9407-508B8E849453}"/>
              </a:ext>
            </a:extLst>
          </p:cNvPr>
          <p:cNvSpPr>
            <a:spLocks noGrp="1"/>
          </p:cNvSpPr>
          <p:nvPr>
            <p:ph type="body" sz="quarter" idx="17"/>
          </p:nvPr>
        </p:nvSpPr>
        <p:spPr>
          <a:xfrm>
            <a:off x="743576" y="1638300"/>
            <a:ext cx="10711543" cy="672105"/>
          </a:xfrm>
        </p:spPr>
        <p:txBody>
          <a:bodyPr/>
          <a:lstStyle/>
          <a:p>
            <a:pPr marL="342900" indent="-342900">
              <a:buClr>
                <a:srgbClr val="004A78"/>
              </a:buClr>
              <a:buFont typeface="Arial" charset="0"/>
              <a:buChar char="•"/>
            </a:pPr>
            <a:r>
              <a:rPr lang="en-US" sz="2400" dirty="0">
                <a:solidFill>
                  <a:srgbClr val="004A78"/>
                </a:solidFill>
              </a:rPr>
              <a:t>The cash received from customers is computed as follows:</a:t>
            </a:r>
          </a:p>
          <a:p>
            <a:endParaRPr lang="en-US" dirty="0"/>
          </a:p>
        </p:txBody>
      </p:sp>
      <p:pic>
        <p:nvPicPr>
          <p:cNvPr id="4" name="Picture Placeholder 3" descr="Cash Received from Customers&#10;&#10;A table shows the computation for cash received from customers. The table shows the following: Sales, $1,180,000; Increase in accounts receivable, (9,000). A single rule appears below (9,000). Cash received from customers is $1,171,000. A double rule appears below $1,171,000.">
            <a:extLst>
              <a:ext uri="{FF2B5EF4-FFF2-40B4-BE49-F238E27FC236}">
                <a16:creationId xmlns:a16="http://schemas.microsoft.com/office/drawing/2014/main" id="{56E60EC2-6656-4736-AC26-1ECEA590DC8E}"/>
              </a:ext>
            </a:extLst>
          </p:cNvPr>
          <p:cNvPicPr>
            <a:picLocks noGrp="1" noChangeAspect="1"/>
          </p:cNvPicPr>
          <p:nvPr>
            <p:ph type="pic" sz="quarter" idx="18"/>
          </p:nvPr>
        </p:nvPicPr>
        <p:blipFill rotWithShape="1">
          <a:blip r:embed="rId2"/>
          <a:srcRect l="8" t="7757" r="4927" b="1979"/>
          <a:stretch/>
        </p:blipFill>
        <p:spPr>
          <a:xfrm>
            <a:off x="1621918" y="2511380"/>
            <a:ext cx="8948164" cy="1248960"/>
          </a:xfrm>
          <a:prstGeom prst="rect">
            <a:avLst/>
          </a:prstGeom>
        </p:spPr>
      </p:pic>
      <p:sp>
        <p:nvSpPr>
          <p:cNvPr id="8" name="Content Placeholder 7">
            <a:extLst>
              <a:ext uri="{FF2B5EF4-FFF2-40B4-BE49-F238E27FC236}">
                <a16:creationId xmlns:a16="http://schemas.microsoft.com/office/drawing/2014/main" id="{E963431C-268A-4994-B14F-4601C069F1BD}"/>
              </a:ext>
            </a:extLst>
          </p:cNvPr>
          <p:cNvSpPr>
            <a:spLocks noGrp="1"/>
          </p:cNvSpPr>
          <p:nvPr>
            <p:ph type="body" sz="quarter" idx="19"/>
          </p:nvPr>
        </p:nvSpPr>
        <p:spPr>
          <a:xfrm>
            <a:off x="743571" y="4247625"/>
            <a:ext cx="10711543" cy="1543583"/>
          </a:xfrm>
        </p:spPr>
        <p:txBody>
          <a:bodyPr/>
          <a:lstStyle/>
          <a:p>
            <a:pPr marL="342900" lvl="1" indent="-342900">
              <a:spcBef>
                <a:spcPts val="1000"/>
              </a:spcBef>
              <a:buClr>
                <a:srgbClr val="004A78"/>
              </a:buClr>
              <a:defRPr/>
            </a:pPr>
            <a:r>
              <a:rPr lang="en-US" sz="2400" dirty="0"/>
              <a:t>The increase of $9,000 in accounts receivable during 20Y8 indicates that sales on account exceeded cash received from customers by $9,000. </a:t>
            </a:r>
          </a:p>
          <a:p>
            <a:pPr lvl="1" fontAlgn="auto">
              <a:defRPr/>
            </a:pPr>
            <a:r>
              <a:rPr lang="en-US" dirty="0"/>
              <a:t>In other words, sales include $9,000 that did not result in a cash inflow during the year. </a:t>
            </a:r>
          </a:p>
          <a:p>
            <a:endParaRPr lang="en-US" dirty="0"/>
          </a:p>
        </p:txBody>
      </p:sp>
    </p:spTree>
    <p:extLst>
      <p:ext uri="{BB962C8B-B14F-4D97-AF65-F5344CB8AC3E}">
        <p14:creationId xmlns:p14="http://schemas.microsoft.com/office/powerpoint/2010/main" val="24051262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C098-6493-40F1-8106-6B427928597E}"/>
              </a:ext>
            </a:extLst>
          </p:cNvPr>
          <p:cNvSpPr>
            <a:spLocks noGrp="1"/>
          </p:cNvSpPr>
          <p:nvPr>
            <p:ph type="title"/>
          </p:nvPr>
        </p:nvSpPr>
        <p:spPr/>
        <p:txBody>
          <a:bodyPr/>
          <a:lstStyle/>
          <a:p>
            <a:r>
              <a:rPr lang="en-US" dirty="0"/>
              <a:t>Cash Paid for Merchandise </a:t>
            </a:r>
            <a:r>
              <a:rPr lang="en-US" sz="2000" dirty="0"/>
              <a:t>(1 of 2)</a:t>
            </a:r>
          </a:p>
        </p:txBody>
      </p:sp>
      <p:sp>
        <p:nvSpPr>
          <p:cNvPr id="3" name="Text Placeholder 2">
            <a:extLst>
              <a:ext uri="{FF2B5EF4-FFF2-40B4-BE49-F238E27FC236}">
                <a16:creationId xmlns:a16="http://schemas.microsoft.com/office/drawing/2014/main" id="{E714E886-C10C-4CA6-919F-891FD7A7AFD1}"/>
              </a:ext>
            </a:extLst>
          </p:cNvPr>
          <p:cNvSpPr>
            <a:spLocks noGrp="1"/>
          </p:cNvSpPr>
          <p:nvPr>
            <p:ph type="body" sz="quarter" idx="17"/>
          </p:nvPr>
        </p:nvSpPr>
        <p:spPr>
          <a:xfrm>
            <a:off x="743576" y="1638300"/>
            <a:ext cx="10711543" cy="1442525"/>
          </a:xfrm>
        </p:spPr>
        <p:txBody>
          <a:bodyPr/>
          <a:lstStyle/>
          <a:p>
            <a:r>
              <a:rPr lang="en-US" dirty="0"/>
              <a:t>The income statement of Rundell Inc. reports cost of merchandise sold of $790,000. To determine the cash payments for merchandise, the $790,000 is adjusted for any increases or decreases in inventories and accounts payable.</a:t>
            </a:r>
          </a:p>
          <a:p>
            <a:endParaRPr lang="en-US" dirty="0"/>
          </a:p>
        </p:txBody>
      </p:sp>
    </p:spTree>
    <p:extLst>
      <p:ext uri="{BB962C8B-B14F-4D97-AF65-F5344CB8AC3E}">
        <p14:creationId xmlns:p14="http://schemas.microsoft.com/office/powerpoint/2010/main" val="8084507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etermining Cash Paid for Merchandise&#10;&#10;An illustration shows how cost of merchandise sold is adjusted to cash paid for merchandise.&#10;&#10;On the left side of the illustration, a square shaded and labeled Cost of merchandise sold (reported on the income statement) is shown. A small arrow pointing upward and to the right extends from the top of the square, and another small arrow pointing downward and to the right extends from the bottom of the square. To the right of each arrow are two sets of two rectangles. The rectangles are stacked vertically. The top two rectangles are grouped in a set of curly braces, and the bottom two rectangles are grouped in a set of curly braces. The first rectangle is shaded and labeled plus Increase in inventories. Below the rectangle is the word or. The second rectangle is shaded and labeled minus Decrease in inventories. Below the rectangle is the word AND in uppercase letters. The third rectangle is shaded and labeled plus Decrease in accounts payable. Below the rectangle is the word or. The fourth rectangle is shaded and labeled minus Increase in accounts payable. A small arrow pointing downward and to the right is shown to the right of the right curly brace for the first set of rectangles, and a small arrow pointing upward and to the right is shown to the right of the right curly brace for the second set of rectangles. Both arrows are pointing to an equal sign. To the right of the equal sign is a computer graphic image of a stack of $20 bills. The words Cash paid for merchandise are shown above the image. ">
            <a:extLst>
              <a:ext uri="{FF2B5EF4-FFF2-40B4-BE49-F238E27FC236}">
                <a16:creationId xmlns:a16="http://schemas.microsoft.com/office/drawing/2014/main" id="{86AB8A90-2011-4362-B87E-889617A32E10}"/>
              </a:ext>
            </a:extLst>
          </p:cNvPr>
          <p:cNvSpPr>
            <a:spLocks noGrp="1"/>
          </p:cNvSpPr>
          <p:nvPr>
            <p:ph type="title"/>
          </p:nvPr>
        </p:nvSpPr>
        <p:spPr/>
        <p:txBody>
          <a:bodyPr/>
          <a:lstStyle/>
          <a:p>
            <a:r>
              <a:rPr lang="en-US" dirty="0"/>
              <a:t>Determining Cash Paid for Merchandise</a:t>
            </a:r>
          </a:p>
        </p:txBody>
      </p:sp>
      <p:pic>
        <p:nvPicPr>
          <p:cNvPr id="4" name="Picture Placeholder 3" descr="An illustration showing how cost of merchandise sold is adjusted to cash payments for merchandise is shown.&#10;&#10;On the left side of the illustration, a square shaded green and labeled Cost of merchandise sold (reported on the income statement) is shown. A small black arrow pointing upward and to the right extends from the top of the square, and another small black arrow pointing downward and to the right extends from the bottom of the square. To the right of each arrow are two sets of two rectangles. The rectangles are stacked vertically. The top two rectangles are grouped in a set of curly braces, and the bottom two rectangles are grouped in a set of curly braces. The first rectangle is shaded blue and labeled + Increase in inventories. Below the rectangle is the word or. The second rectangle is shaded yellow and labeled – Decrease in inventories. Below the rectangle is the word AND in uppercase letters. The third rectangle is shaded blue and labeled + Decrease in accounts payable. Below the rectangle is the word or. The fourth rectangle is shaded yellow and labeled – Increase in accounts payable. A small black arrow pointing downward and to the right is shown to the right of the right curly brace for the first set of rectangles, and a small black arrow pointing upward and to the right is shown to the right of the right curly brace for the second set of rectangles. Both arrows are pointing to an equal sign. To the right of the equal sign is a computer graphic image of a stack of $20 bills. The words Cash payments for merchandise are shown above the image. ">
            <a:extLst>
              <a:ext uri="{FF2B5EF4-FFF2-40B4-BE49-F238E27FC236}">
                <a16:creationId xmlns:a16="http://schemas.microsoft.com/office/drawing/2014/main" id="{DBD0814C-F5C5-456B-89A8-E650E448DAD6}"/>
              </a:ext>
            </a:extLst>
          </p:cNvPr>
          <p:cNvPicPr>
            <a:picLocks noGrp="1" noChangeAspect="1"/>
          </p:cNvPicPr>
          <p:nvPr>
            <p:ph type="pic" sz="quarter" idx="11"/>
          </p:nvPr>
        </p:nvPicPr>
        <p:blipFill rotWithShape="1">
          <a:blip r:embed="rId2"/>
          <a:srcRect l="867" r="27"/>
          <a:stretch/>
        </p:blipFill>
        <p:spPr>
          <a:xfrm>
            <a:off x="2122902" y="1650761"/>
            <a:ext cx="7946196" cy="3806153"/>
          </a:xfrm>
          <a:prstGeom prst="rect">
            <a:avLst/>
          </a:prstGeom>
        </p:spPr>
      </p:pic>
    </p:spTree>
    <p:extLst>
      <p:ext uri="{BB962C8B-B14F-4D97-AF65-F5344CB8AC3E}">
        <p14:creationId xmlns:p14="http://schemas.microsoft.com/office/powerpoint/2010/main" val="2803263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8A029-616C-453C-A3BB-C21EDF45652C}"/>
              </a:ext>
            </a:extLst>
          </p:cNvPr>
          <p:cNvSpPr>
            <a:spLocks noGrp="1"/>
          </p:cNvSpPr>
          <p:nvPr>
            <p:ph type="title"/>
          </p:nvPr>
        </p:nvSpPr>
        <p:spPr/>
        <p:txBody>
          <a:bodyPr/>
          <a:lstStyle/>
          <a:p>
            <a:r>
              <a:rPr lang="en-US" dirty="0"/>
              <a:t>Cash Paid for Merchandise </a:t>
            </a:r>
            <a:r>
              <a:rPr lang="en-US" sz="2000" dirty="0"/>
              <a:t>(2 of 2)</a:t>
            </a:r>
            <a:endParaRPr lang="en-US" dirty="0"/>
          </a:p>
        </p:txBody>
      </p:sp>
      <p:sp>
        <p:nvSpPr>
          <p:cNvPr id="4" name="Content Placeholder 3">
            <a:extLst>
              <a:ext uri="{FF2B5EF4-FFF2-40B4-BE49-F238E27FC236}">
                <a16:creationId xmlns:a16="http://schemas.microsoft.com/office/drawing/2014/main" id="{4F4FAEE4-4ED7-456A-9A33-784769D6B9B8}"/>
              </a:ext>
            </a:extLst>
          </p:cNvPr>
          <p:cNvSpPr>
            <a:spLocks noGrp="1"/>
          </p:cNvSpPr>
          <p:nvPr>
            <p:ph type="body" sz="quarter" idx="17"/>
          </p:nvPr>
        </p:nvSpPr>
        <p:spPr>
          <a:xfrm>
            <a:off x="743576" y="1638300"/>
            <a:ext cx="10711543" cy="616519"/>
          </a:xfrm>
        </p:spPr>
        <p:txBody>
          <a:bodyPr/>
          <a:lstStyle/>
          <a:p>
            <a:pPr marL="342900" indent="-342900">
              <a:buClr>
                <a:srgbClr val="004A78"/>
              </a:buClr>
              <a:buFont typeface="Arial" charset="0"/>
              <a:buChar char="•"/>
            </a:pPr>
            <a:r>
              <a:rPr lang="en-US" sz="2400" dirty="0">
                <a:solidFill>
                  <a:srgbClr val="004A78"/>
                </a:solidFill>
              </a:rPr>
              <a:t>The cash payments for merchandise is computed as follows:</a:t>
            </a:r>
          </a:p>
          <a:p>
            <a:endParaRPr lang="en-US" dirty="0"/>
          </a:p>
        </p:txBody>
      </p:sp>
      <p:pic>
        <p:nvPicPr>
          <p:cNvPr id="5" name="Picture Placeholder 4" descr="Cash Paid for Merchandise&#10;&#10;A table shows the computation for cash paid for merchandise. The table shows the following: Cost of merchandise sold, $790,000; Decrease in inventories, 8,000, which is shown in parentheses; Decrease in accounts payable, 3,200. A single rule appears below 3,200. Cash paid for merchandise is $785,200. A double rule appears below $785,200.">
            <a:extLst>
              <a:ext uri="{FF2B5EF4-FFF2-40B4-BE49-F238E27FC236}">
                <a16:creationId xmlns:a16="http://schemas.microsoft.com/office/drawing/2014/main" id="{6F7140E3-A373-4C9F-B780-7BA92C362553}"/>
              </a:ext>
            </a:extLst>
          </p:cNvPr>
          <p:cNvPicPr>
            <a:picLocks noGrp="1" noChangeAspect="1"/>
          </p:cNvPicPr>
          <p:nvPr>
            <p:ph type="pic" sz="quarter" idx="18"/>
          </p:nvPr>
        </p:nvPicPr>
        <p:blipFill rotWithShape="1">
          <a:blip r:embed="rId2"/>
          <a:srcRect l="8" t="-1991" r="2608" b="5677"/>
          <a:stretch/>
        </p:blipFill>
        <p:spPr>
          <a:xfrm>
            <a:off x="2795647" y="2170250"/>
            <a:ext cx="6600706" cy="1659000"/>
          </a:xfrm>
          <a:prstGeom prst="rect">
            <a:avLst/>
          </a:prstGeom>
        </p:spPr>
      </p:pic>
      <p:sp>
        <p:nvSpPr>
          <p:cNvPr id="7" name="Content Placeholder 6">
            <a:extLst>
              <a:ext uri="{FF2B5EF4-FFF2-40B4-BE49-F238E27FC236}">
                <a16:creationId xmlns:a16="http://schemas.microsoft.com/office/drawing/2014/main" id="{047B2705-5466-4C9C-B412-15A058C10FBE}"/>
              </a:ext>
            </a:extLst>
          </p:cNvPr>
          <p:cNvSpPr>
            <a:spLocks noGrp="1"/>
          </p:cNvSpPr>
          <p:nvPr>
            <p:ph type="body" sz="quarter" idx="19"/>
          </p:nvPr>
        </p:nvSpPr>
        <p:spPr>
          <a:xfrm>
            <a:off x="743571" y="4057661"/>
            <a:ext cx="10711543" cy="2130868"/>
          </a:xfrm>
        </p:spPr>
        <p:txBody>
          <a:bodyPr>
            <a:normAutofit/>
          </a:bodyPr>
          <a:lstStyle/>
          <a:p>
            <a:pPr lvl="1" fontAlgn="auto">
              <a:buClr>
                <a:srgbClr val="FF6300"/>
              </a:buClr>
              <a:defRPr/>
            </a:pPr>
            <a:r>
              <a:rPr lang="en-US" sz="2000" dirty="0"/>
              <a:t>The $8,000 decrease in inventories indicates that the merchandise sold exceeded the cost of the merchandise purchased by $8,000. </a:t>
            </a:r>
          </a:p>
          <a:p>
            <a:pPr lvl="2" fontAlgn="auto">
              <a:buClr>
                <a:srgbClr val="000000"/>
              </a:buClr>
              <a:defRPr/>
            </a:pPr>
            <a:r>
              <a:rPr lang="en-US" dirty="0"/>
              <a:t>In other words, the cost of merchandise sold includes $8,000 of goods sold from inventory that did not require a cash outflow during the year. </a:t>
            </a:r>
          </a:p>
          <a:p>
            <a:pPr lvl="1" fontAlgn="auto">
              <a:buClr>
                <a:srgbClr val="FF6300"/>
              </a:buClr>
              <a:defRPr/>
            </a:pPr>
            <a:r>
              <a:rPr lang="en-US" sz="2000" dirty="0"/>
              <a:t>The $3,200 decrease in accounts payable indicates that cash payments for merchandise were $3,200 more than the purchases on account during 20Y8. </a:t>
            </a:r>
          </a:p>
          <a:p>
            <a:endParaRPr lang="en-US" dirty="0"/>
          </a:p>
        </p:txBody>
      </p:sp>
    </p:spTree>
    <p:extLst>
      <p:ext uri="{BB962C8B-B14F-4D97-AF65-F5344CB8AC3E}">
        <p14:creationId xmlns:p14="http://schemas.microsoft.com/office/powerpoint/2010/main" val="30076635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5740-818C-42C6-AAB0-215494D3CEF8}"/>
              </a:ext>
            </a:extLst>
          </p:cNvPr>
          <p:cNvSpPr>
            <a:spLocks noGrp="1"/>
          </p:cNvSpPr>
          <p:nvPr>
            <p:ph type="title"/>
          </p:nvPr>
        </p:nvSpPr>
        <p:spPr/>
        <p:txBody>
          <a:bodyPr/>
          <a:lstStyle/>
          <a:p>
            <a:r>
              <a:rPr lang="en-US" dirty="0"/>
              <a:t>Cash Paid for Operating Expenses </a:t>
            </a:r>
            <a:r>
              <a:rPr lang="en-US" sz="2000" dirty="0"/>
              <a:t>(1 of 2)</a:t>
            </a:r>
          </a:p>
        </p:txBody>
      </p:sp>
      <p:sp>
        <p:nvSpPr>
          <p:cNvPr id="3" name="Text Placeholder 2">
            <a:extLst>
              <a:ext uri="{FF2B5EF4-FFF2-40B4-BE49-F238E27FC236}">
                <a16:creationId xmlns:a16="http://schemas.microsoft.com/office/drawing/2014/main" id="{1227ABDA-6F13-4A5E-A899-BE337D1E7027}"/>
              </a:ext>
            </a:extLst>
          </p:cNvPr>
          <p:cNvSpPr>
            <a:spLocks noGrp="1"/>
          </p:cNvSpPr>
          <p:nvPr>
            <p:ph type="body" sz="quarter" idx="17"/>
          </p:nvPr>
        </p:nvSpPr>
        <p:spPr>
          <a:xfrm>
            <a:off x="743576" y="1638300"/>
            <a:ext cx="10711543" cy="2610143"/>
          </a:xfrm>
        </p:spPr>
        <p:txBody>
          <a:bodyPr>
            <a:normAutofit lnSpcReduction="10000"/>
          </a:bodyPr>
          <a:lstStyle/>
          <a:p>
            <a:pPr fontAlgn="auto">
              <a:defRPr/>
            </a:pPr>
            <a:r>
              <a:rPr lang="en-US" dirty="0"/>
              <a:t>The income statement of Rundell Inc. reports total operating expenses of $203,000, which includes depreciation expense of $7,000.</a:t>
            </a:r>
          </a:p>
          <a:p>
            <a:pPr lvl="1" fontAlgn="auto">
              <a:defRPr/>
            </a:pPr>
            <a:r>
              <a:rPr lang="en-US" dirty="0"/>
              <a:t>Because depreciation expense does not require a cash outflow, it is omitted from cash payments for operating expenses.</a:t>
            </a:r>
          </a:p>
          <a:p>
            <a:pPr fontAlgn="auto">
              <a:defRPr/>
            </a:pPr>
            <a:r>
              <a:rPr lang="en-US" dirty="0"/>
              <a:t>To determine the cash payments for operating expenses, the other operating expenses (excluding depreciation) of $196,000 ($203,000 – $7,000) are adjusted for any increase or decrease in prepaid expenses and accrued expenses.</a:t>
            </a:r>
          </a:p>
          <a:p>
            <a:endParaRPr lang="en-US" dirty="0"/>
          </a:p>
        </p:txBody>
      </p:sp>
    </p:spTree>
    <p:extLst>
      <p:ext uri="{BB962C8B-B14F-4D97-AF65-F5344CB8AC3E}">
        <p14:creationId xmlns:p14="http://schemas.microsoft.com/office/powerpoint/2010/main" val="8397520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etermining the Cash Paid for Operating Expenses&#10;&#10;An illustration shows how operating expenses other than depreciation are adjusted to cash paid for operating expenses.&#10;&#10;On the left side of the illustration, a vertical rectangle shaded and labeled Operating Expenses Other than Depreciation (reported on the income statement) is shown. A small arrow pointing upward and to the right extends from the top of the square, and another small arrow pointing downward and to the right extends from the bottom of the square. To the right of each arrow are two sets of two rectangles. The rectangles are stacked vertically. The top two rectangles are grouped in a set of curly braces, and the bottom two rectangles are grouped in a set of curly braces. The first rectangle is shaded and labeled plus Increase in Prepaid Expenses. Below the rectangle is the word or. The second rectangle is shaded and labeled minus Decrease in Prepaid Expenses. Below the rectangle is the word AND in uppercase letters. The third rectangle is shaded and labeled plus Decrease in Accrued Expenses Payable. Below the rectangle is the word or. The fourth rectangle is shaded and labeled minus Increase in Accrued Expenses Payable. A small arrow pointing downward and to the right is shown to the right of the right curly brace for the first set of rectangles, and a small arrow pointing upward and to the right is shown to the right of the right curly brace for the second set of rectangles. Both arrows are pointing to an equal sign. To the right of the equal sign is a computer graphic image of a stack of $20 bills. The words Cash Paid for Operating Expenses are shown above the image. ">
            <a:extLst>
              <a:ext uri="{FF2B5EF4-FFF2-40B4-BE49-F238E27FC236}">
                <a16:creationId xmlns:a16="http://schemas.microsoft.com/office/drawing/2014/main" id="{19A3C947-7F9B-4B14-8EA2-7921AE3B57D0}"/>
              </a:ext>
            </a:extLst>
          </p:cNvPr>
          <p:cNvSpPr>
            <a:spLocks noGrp="1"/>
          </p:cNvSpPr>
          <p:nvPr>
            <p:ph type="title"/>
          </p:nvPr>
        </p:nvSpPr>
        <p:spPr>
          <a:xfrm>
            <a:off x="838200" y="365125"/>
            <a:ext cx="10515600" cy="957489"/>
          </a:xfrm>
        </p:spPr>
        <p:txBody>
          <a:bodyPr/>
          <a:lstStyle/>
          <a:p>
            <a:r>
              <a:rPr lang="en-US" dirty="0"/>
              <a:t>Determining the Cash Paid for Operating Expenses</a:t>
            </a:r>
          </a:p>
        </p:txBody>
      </p:sp>
      <p:pic>
        <p:nvPicPr>
          <p:cNvPr id="4" name="Picture Placeholder 3" descr="An illustration shows how operating expenses other than depreciation are adjusted to cash paid for operating expenses.&#10;&#10;On the left side of the illustration, a vertical rectangle shaded and labeled Operating Expenses Other than Depreciation (reported on the income statement) is shown. A small arrow pointing upward and to the right extends from the top of the square, and another small arrow pointing downward and to the right extends from the bottom of the square. To the right of each arrow are two sets of two rectangles. The rectangles are stacked vertically. The top two rectangles are grouped in a set of curly braces, and the bottom two rectangles are grouped in a set of curly braces. The first rectangle is shaded and labeled plus Increase in Prepaid Expenses. Below the rectangle is the word or. The second rectangle is shaded and labeled minus Decrease in Prepaid Expenses. Below the rectangle is the word AND in uppercase letters. The third rectangle is shaded and labeled plus Decrease in Accrued Expenses Payable. Below the rectangle is the word or. The fourth rectangle is shaded and labeled minus Increase in Accrued Expenses Payable. A small arrow pointing downward and to the right is shown to the right of the right curly brace for the first set of rectangles, and a small arrow pointing upward and to the right is shown to the right of the right curly brace for the second set of rectangles. Both arrows are pointing to an equal sign. To the right of the equal sign is a computer graphic image of a stack of $20 bills. The words Cash Paid for Operating Expenses are shown above the image.&#10;">
            <a:extLst>
              <a:ext uri="{FF2B5EF4-FFF2-40B4-BE49-F238E27FC236}">
                <a16:creationId xmlns:a16="http://schemas.microsoft.com/office/drawing/2014/main" id="{4CAFCB11-2566-4973-AD1C-708D7B84A1A0}"/>
              </a:ext>
            </a:extLst>
          </p:cNvPr>
          <p:cNvPicPr>
            <a:picLocks noGrp="1" noChangeAspect="1"/>
          </p:cNvPicPr>
          <p:nvPr>
            <p:ph type="pic" sz="quarter" idx="11"/>
          </p:nvPr>
        </p:nvPicPr>
        <p:blipFill rotWithShape="1">
          <a:blip r:embed="rId2"/>
          <a:srcRect l="-1242" t="2488" r="1242" b="-4340"/>
          <a:stretch/>
        </p:blipFill>
        <p:spPr>
          <a:xfrm>
            <a:off x="1288584" y="1767092"/>
            <a:ext cx="9614832" cy="4259985"/>
          </a:xfrm>
          <a:prstGeom prst="rect">
            <a:avLst/>
          </a:prstGeom>
        </p:spPr>
      </p:pic>
    </p:spTree>
    <p:extLst>
      <p:ext uri="{BB962C8B-B14F-4D97-AF65-F5344CB8AC3E}">
        <p14:creationId xmlns:p14="http://schemas.microsoft.com/office/powerpoint/2010/main" val="4065421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A7D4-C38A-495E-B3A1-6B8E74A084CE}"/>
              </a:ext>
            </a:extLst>
          </p:cNvPr>
          <p:cNvSpPr>
            <a:spLocks noGrp="1"/>
          </p:cNvSpPr>
          <p:nvPr>
            <p:ph type="title"/>
          </p:nvPr>
        </p:nvSpPr>
        <p:spPr/>
        <p:txBody>
          <a:bodyPr/>
          <a:lstStyle/>
          <a:p>
            <a:r>
              <a:rPr lang="en-US" dirty="0"/>
              <a:t>Sources and Uses of Cash</a:t>
            </a:r>
          </a:p>
        </p:txBody>
      </p:sp>
      <p:pic>
        <p:nvPicPr>
          <p:cNvPr id="4" name="Picture Placeholder 3" descr="Sources and Uses of Cash&#10;&#10;An illustration shows the sources and uses of cash for each of the three cash flow activities.&#10;&#10;In the center of the illustration is a computer graphic image of three stacks of money. Directly above the image of the money on the left is a plus sign in large font. Directly above the image of the money on the right is a minus sign in large font.&#10;&#10;At the top-left of the illustration is the following heading: Cash Inflows. Below the heading are three text boxes that list the sources of cash for each of three cash flow activities. The first text box is situated at the top-left of the illustration. It is shaded and labeled OPERATING. The following two sources of cash are listed in bulleted points in the text box: From sale of products and From providing services. A small arrow extends from the bottom-right corner of the text box and points to the image of the stack of money in the center of the illustration. The second text box is situated at the left-center of the illustration. It is shaded and labeled INVESTING. The following two sources of cash are listed in bulleted points in the text box: From sale of property, plant, and equipment and From sale of investments. A small arrow extends from the right of the text box and points to the image of the stack of money in the center of the illustration. The third text box is situated at the bottom-left of the illustration. It is shaded and labeled FINANCING. The following two sources of cash are listed in bulleted points in the text box: From issuing long-term liabilities and From issuing stock. A small arrow extends from the top-right corner of the text box and points to the image of the stack of money in the center of the illustration.&#10;&#10;At the top-right of the illustration is the following heading: Cash Outflows. Below the heading are three text boxes that list the uses of cash for each of three cash flow activities. The first text box is situated at the top-right of the illustration. It is shaded and labeled OPERATING. The following three uses of cash are listed in bulleted points in the text box: To purchase inventory; To pay employees; and To pay taxes. A small arrow extends from the top-right of the image of the stack of money in the center of the illustration and points to the text box. The second text box is situated at the right-center of the illustration. It is shaded and labeled INVESTING. The following two uses of cash are listed in bulleted points in the text box: To buy property, plant, and equipment and To purchase investments. A small arrow extends from the right of the image of the stack of money in the center of the illustration and points to the text box. The third text box is situated at the bottom-right of the illustration. It is shaded and labeled FINANCING. The following three uses of cash are listed in bulleted points in the text box: To pay dividends to shareholders; To repurchase common stock (treasury stock); and To repay long-term liabilities. A small arrow extends from the image of the stack of money in the center of the illustration and points to the text box.">
            <a:extLst>
              <a:ext uri="{FF2B5EF4-FFF2-40B4-BE49-F238E27FC236}">
                <a16:creationId xmlns:a16="http://schemas.microsoft.com/office/drawing/2014/main" id="{A0F6A22A-0173-4F88-BED3-BDE520990758}"/>
              </a:ext>
            </a:extLst>
          </p:cNvPr>
          <p:cNvPicPr>
            <a:picLocks noGrp="1" noChangeAspect="1"/>
          </p:cNvPicPr>
          <p:nvPr>
            <p:ph type="pic" sz="quarter" idx="11"/>
          </p:nvPr>
        </p:nvPicPr>
        <p:blipFill rotWithShape="1">
          <a:blip r:embed="rId2"/>
          <a:srcRect t="-1094" r="4961" b="740"/>
          <a:stretch/>
        </p:blipFill>
        <p:spPr>
          <a:xfrm>
            <a:off x="1407558" y="1019674"/>
            <a:ext cx="9376884" cy="5123452"/>
          </a:xfrm>
          <a:prstGeom prst="rect">
            <a:avLst/>
          </a:prstGeom>
        </p:spPr>
      </p:pic>
    </p:spTree>
    <p:extLst>
      <p:ext uri="{BB962C8B-B14F-4D97-AF65-F5344CB8AC3E}">
        <p14:creationId xmlns:p14="http://schemas.microsoft.com/office/powerpoint/2010/main" val="20046192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ash Paid for Operating Expenses (2 of 2)&#10;&#10;A table showing the computation for cash paid for operating expenses is shown. The table shows the following: Operating expenses other than depreciation, $196,000; Increase in accrued expenses payable, 2,200, which is shown in parentheses. A single rule appears below 2,200, which is shown in parentheses. Cash paid for operating expenses are $193,800. A double rule appears below $193,800.">
            <a:extLst>
              <a:ext uri="{FF2B5EF4-FFF2-40B4-BE49-F238E27FC236}">
                <a16:creationId xmlns:a16="http://schemas.microsoft.com/office/drawing/2014/main" id="{06D2821D-86F8-4B35-A469-F41B0F571B4C}"/>
              </a:ext>
            </a:extLst>
          </p:cNvPr>
          <p:cNvSpPr>
            <a:spLocks noGrp="1"/>
          </p:cNvSpPr>
          <p:nvPr>
            <p:ph type="title"/>
          </p:nvPr>
        </p:nvSpPr>
        <p:spPr/>
        <p:txBody>
          <a:bodyPr/>
          <a:lstStyle/>
          <a:p>
            <a:r>
              <a:rPr lang="en-US" dirty="0"/>
              <a:t>Cash Paid for Operating Expenses </a:t>
            </a:r>
            <a:r>
              <a:rPr lang="en-US" sz="2000" dirty="0"/>
              <a:t>(2 of 2)</a:t>
            </a:r>
            <a:endParaRPr lang="en-US" dirty="0"/>
          </a:p>
        </p:txBody>
      </p:sp>
      <p:sp>
        <p:nvSpPr>
          <p:cNvPr id="4" name="Content Placeholder 3">
            <a:extLst>
              <a:ext uri="{FF2B5EF4-FFF2-40B4-BE49-F238E27FC236}">
                <a16:creationId xmlns:a16="http://schemas.microsoft.com/office/drawing/2014/main" id="{6975440E-3F3F-4068-9B76-AADBBDA8D9A0}"/>
              </a:ext>
            </a:extLst>
          </p:cNvPr>
          <p:cNvSpPr>
            <a:spLocks noGrp="1"/>
          </p:cNvSpPr>
          <p:nvPr>
            <p:ph type="body" sz="quarter" idx="17"/>
          </p:nvPr>
        </p:nvSpPr>
        <p:spPr>
          <a:xfrm>
            <a:off x="743576" y="1638300"/>
            <a:ext cx="10711543" cy="672105"/>
          </a:xfrm>
        </p:spPr>
        <p:txBody>
          <a:bodyPr/>
          <a:lstStyle/>
          <a:p>
            <a:pPr marL="342900" indent="-342900" fontAlgn="auto">
              <a:buClr>
                <a:srgbClr val="004A78"/>
              </a:buClr>
              <a:buFont typeface="Arial" charset="0"/>
              <a:buChar char="•"/>
              <a:defRPr/>
            </a:pPr>
            <a:r>
              <a:rPr lang="en-US" sz="2400" dirty="0">
                <a:solidFill>
                  <a:srgbClr val="004A78"/>
                </a:solidFill>
              </a:rPr>
              <a:t>The cash payments for operating expenses are computed as follows:</a:t>
            </a:r>
          </a:p>
          <a:p>
            <a:endParaRPr lang="en-US" dirty="0"/>
          </a:p>
        </p:txBody>
      </p:sp>
      <p:pic>
        <p:nvPicPr>
          <p:cNvPr id="5" name="Picture Placeholder 4" descr="Cash Paid for Operating Expenses  &#10;&#10;A table showing the computation for cash payments for operating expenses is shown. The table shows the following: Operating expenses other than depreciation, $196,000; Increase in accrued expenses payable, (2,200). A single rule appears below (2,200). Cash payments for operating expenses are $193,800. A double rule appears below $193,800.">
            <a:extLst>
              <a:ext uri="{FF2B5EF4-FFF2-40B4-BE49-F238E27FC236}">
                <a16:creationId xmlns:a16="http://schemas.microsoft.com/office/drawing/2014/main" id="{0DC266A5-1600-447A-99E9-6C55FF16D35B}"/>
              </a:ext>
            </a:extLst>
          </p:cNvPr>
          <p:cNvPicPr>
            <a:picLocks noGrp="1" noChangeAspect="1"/>
          </p:cNvPicPr>
          <p:nvPr>
            <p:ph type="pic" sz="quarter" idx="18"/>
          </p:nvPr>
        </p:nvPicPr>
        <p:blipFill rotWithShape="1">
          <a:blip r:embed="rId2"/>
          <a:srcRect t="-3312" r="8" b="314"/>
          <a:stretch/>
        </p:blipFill>
        <p:spPr>
          <a:xfrm>
            <a:off x="1835796" y="2580892"/>
            <a:ext cx="8520409" cy="1446840"/>
          </a:xfrm>
          <a:prstGeom prst="rect">
            <a:avLst/>
          </a:prstGeom>
        </p:spPr>
      </p:pic>
      <p:sp>
        <p:nvSpPr>
          <p:cNvPr id="6" name="Content Placeholder 5">
            <a:extLst>
              <a:ext uri="{FF2B5EF4-FFF2-40B4-BE49-F238E27FC236}">
                <a16:creationId xmlns:a16="http://schemas.microsoft.com/office/drawing/2014/main" id="{861FF1F3-D0B6-4BE9-9B25-CCBA34A476FF}"/>
              </a:ext>
            </a:extLst>
          </p:cNvPr>
          <p:cNvSpPr>
            <a:spLocks noGrp="1"/>
          </p:cNvSpPr>
          <p:nvPr>
            <p:ph type="body" sz="quarter" idx="19"/>
          </p:nvPr>
        </p:nvSpPr>
        <p:spPr/>
        <p:txBody>
          <a:bodyPr/>
          <a:lstStyle/>
          <a:p>
            <a:pPr marL="342900" indent="-342900" fontAlgn="auto">
              <a:buClr>
                <a:srgbClr val="004A78"/>
              </a:buClr>
              <a:buFont typeface="Arial" charset="0"/>
              <a:buChar char="•"/>
              <a:defRPr/>
            </a:pPr>
            <a:r>
              <a:rPr lang="en-US" sz="2400" dirty="0">
                <a:solidFill>
                  <a:srgbClr val="004A78"/>
                </a:solidFill>
              </a:rPr>
              <a:t>The increase in accrued expenses payable indicates that the cash payments for operating expenses were $2,200 less than the amount reported for operating expenses during the year.</a:t>
            </a:r>
          </a:p>
          <a:p>
            <a:endParaRPr lang="en-US" dirty="0"/>
          </a:p>
        </p:txBody>
      </p:sp>
    </p:spTree>
    <p:extLst>
      <p:ext uri="{BB962C8B-B14F-4D97-AF65-F5344CB8AC3E}">
        <p14:creationId xmlns:p14="http://schemas.microsoft.com/office/powerpoint/2010/main" val="22749372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4A8A-BCB7-4F87-904C-8B632A2B8E0E}"/>
              </a:ext>
            </a:extLst>
          </p:cNvPr>
          <p:cNvSpPr>
            <a:spLocks noGrp="1"/>
          </p:cNvSpPr>
          <p:nvPr>
            <p:ph type="title"/>
          </p:nvPr>
        </p:nvSpPr>
        <p:spPr/>
        <p:txBody>
          <a:bodyPr/>
          <a:lstStyle/>
          <a:p>
            <a:r>
              <a:rPr lang="en-US" dirty="0"/>
              <a:t>Gain on Sale of Land</a:t>
            </a:r>
          </a:p>
        </p:txBody>
      </p:sp>
      <p:sp>
        <p:nvSpPr>
          <p:cNvPr id="3" name="Text Placeholder 2">
            <a:extLst>
              <a:ext uri="{FF2B5EF4-FFF2-40B4-BE49-F238E27FC236}">
                <a16:creationId xmlns:a16="http://schemas.microsoft.com/office/drawing/2014/main" id="{A41E32D5-8325-4C4C-A163-D6C6D49F127A}"/>
              </a:ext>
            </a:extLst>
          </p:cNvPr>
          <p:cNvSpPr>
            <a:spLocks noGrp="1"/>
          </p:cNvSpPr>
          <p:nvPr>
            <p:ph type="body" sz="quarter" idx="17"/>
          </p:nvPr>
        </p:nvSpPr>
        <p:spPr>
          <a:xfrm>
            <a:off x="743576" y="1638300"/>
            <a:ext cx="10711543" cy="1555066"/>
          </a:xfrm>
        </p:spPr>
        <p:txBody>
          <a:bodyPr/>
          <a:lstStyle/>
          <a:p>
            <a:r>
              <a:rPr lang="en-US" dirty="0"/>
              <a:t>The income statement for Rundell Inc. reports a gain of $12,000 on the sale of land. </a:t>
            </a:r>
          </a:p>
          <a:p>
            <a:pPr lvl="1"/>
            <a:r>
              <a:rPr lang="en-US" dirty="0"/>
              <a:t>The sale of land is an investing activity. Thus, the proceeds from the sale, which include the gain, are reported as part of the cash flows from investing activities.</a:t>
            </a:r>
          </a:p>
          <a:p>
            <a:endParaRPr lang="en-US" dirty="0"/>
          </a:p>
        </p:txBody>
      </p:sp>
    </p:spTree>
    <p:extLst>
      <p:ext uri="{BB962C8B-B14F-4D97-AF65-F5344CB8AC3E}">
        <p14:creationId xmlns:p14="http://schemas.microsoft.com/office/powerpoint/2010/main" val="42433811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1FED1-3734-4869-BCFA-D48DE003FCE0}"/>
              </a:ext>
            </a:extLst>
          </p:cNvPr>
          <p:cNvSpPr>
            <a:spLocks noGrp="1"/>
          </p:cNvSpPr>
          <p:nvPr>
            <p:ph type="title"/>
          </p:nvPr>
        </p:nvSpPr>
        <p:spPr/>
        <p:txBody>
          <a:bodyPr/>
          <a:lstStyle/>
          <a:p>
            <a:r>
              <a:rPr lang="en-US" dirty="0"/>
              <a:t>Interest Expense </a:t>
            </a:r>
            <a:r>
              <a:rPr lang="en-US" sz="2000" dirty="0"/>
              <a:t>(1 of 2)</a:t>
            </a:r>
          </a:p>
        </p:txBody>
      </p:sp>
      <p:sp>
        <p:nvSpPr>
          <p:cNvPr id="3" name="Text Placeholder 2">
            <a:extLst>
              <a:ext uri="{FF2B5EF4-FFF2-40B4-BE49-F238E27FC236}">
                <a16:creationId xmlns:a16="http://schemas.microsoft.com/office/drawing/2014/main" id="{BBE36DD5-68E4-4D6F-B439-ECCED1F4C7A6}"/>
              </a:ext>
            </a:extLst>
          </p:cNvPr>
          <p:cNvSpPr>
            <a:spLocks noGrp="1"/>
          </p:cNvSpPr>
          <p:nvPr>
            <p:ph type="body" sz="quarter" idx="17"/>
          </p:nvPr>
        </p:nvSpPr>
        <p:spPr>
          <a:xfrm>
            <a:off x="743576" y="1638300"/>
            <a:ext cx="10711543" cy="1442525"/>
          </a:xfrm>
        </p:spPr>
        <p:txBody>
          <a:bodyPr/>
          <a:lstStyle/>
          <a:p>
            <a:pPr fontAlgn="auto">
              <a:defRPr/>
            </a:pPr>
            <a:r>
              <a:rPr lang="en-US" dirty="0"/>
              <a:t>The income statement of Rundell Inc. reports interest expense of $8,000.</a:t>
            </a:r>
          </a:p>
          <a:p>
            <a:pPr fontAlgn="auto">
              <a:defRPr/>
            </a:pPr>
            <a:r>
              <a:rPr lang="en-US" dirty="0"/>
              <a:t>To determine the cash payments for interest, the $8,000 is adjusted for any increases or decreases in interest payable.</a:t>
            </a:r>
          </a:p>
          <a:p>
            <a:endParaRPr lang="en-US" dirty="0"/>
          </a:p>
        </p:txBody>
      </p:sp>
    </p:spTree>
    <p:extLst>
      <p:ext uri="{BB962C8B-B14F-4D97-AF65-F5344CB8AC3E}">
        <p14:creationId xmlns:p14="http://schemas.microsoft.com/office/powerpoint/2010/main" val="27353260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n illustration shows how interest expense is adjusted to cash paid for interest.&#10;&#10;On the left side of the illustration, a square shaded and labeled Interest expense (reported on income statement) is shown. A small arrow pointing to the right extends from the right side of the square. To the right of the arrow are two rectangles grouped in a set of curly braces. The rectangles are stacked vertically. The first rectangle is shaded and labeled plus Decrease in interest payable. Below the rectangle is the word or. The second rectangle is shaded and labeled minus Increase in interest payable. A small arrow pointing to the right is shown to the right of the right curly brace. To the right of the arrow is an equal sign. To the right of the equal sign is a computer graphic image of a stack of $20 bills. The words Cash paid for interest are shown above the image. &#10;">
            <a:extLst>
              <a:ext uri="{FF2B5EF4-FFF2-40B4-BE49-F238E27FC236}">
                <a16:creationId xmlns:a16="http://schemas.microsoft.com/office/drawing/2014/main" id="{B7809C97-9BEB-49E0-BBAB-2D5904E608FD}"/>
              </a:ext>
            </a:extLst>
          </p:cNvPr>
          <p:cNvSpPr>
            <a:spLocks noGrp="1"/>
          </p:cNvSpPr>
          <p:nvPr>
            <p:ph type="title"/>
          </p:nvPr>
        </p:nvSpPr>
        <p:spPr/>
        <p:txBody>
          <a:bodyPr/>
          <a:lstStyle/>
          <a:p>
            <a:r>
              <a:rPr lang="en-US" dirty="0"/>
              <a:t>Determining the Cash Paid for Interest</a:t>
            </a:r>
          </a:p>
        </p:txBody>
      </p:sp>
      <p:pic>
        <p:nvPicPr>
          <p:cNvPr id="4" name="Picture Placeholder 3" descr="An illustration showing how interest expense is adjusted to cash payments for interest is shown.&#10;&#10;On the left side of the illustration, a square shaded green and labeled Interest expense (reported on the income statement) is shown. A small black arrow pointing to the right extends from the right side of the square. To the right of the arrow are two rectangles grouped in a set of curly braces. The rectangles are stacked vertically. The first rectangle is shaded blue and labeled + Decrease in interest payable. Below the rectangle is the word or. The second rectangle is shaded yellow and labeled – Increase in interest payable. A small black arrow pointing to the right is shown to the right of the right curly brace. To the right of the arrow is an equal sign. To the right of the equal sign is a computer graphic image of a stack of $20 bills. The words Cash paid for interest are shown above the image. ">
            <a:extLst>
              <a:ext uri="{FF2B5EF4-FFF2-40B4-BE49-F238E27FC236}">
                <a16:creationId xmlns:a16="http://schemas.microsoft.com/office/drawing/2014/main" id="{570DC24B-2ADF-4444-BB29-8709AB8CC1A2}"/>
              </a:ext>
            </a:extLst>
          </p:cNvPr>
          <p:cNvPicPr>
            <a:picLocks noGrp="1" noChangeAspect="1"/>
          </p:cNvPicPr>
          <p:nvPr>
            <p:ph type="pic" sz="quarter" idx="11"/>
          </p:nvPr>
        </p:nvPicPr>
        <p:blipFill rotWithShape="1">
          <a:blip r:embed="rId2"/>
          <a:srcRect l="249" r="-416"/>
          <a:stretch/>
        </p:blipFill>
        <p:spPr>
          <a:xfrm>
            <a:off x="1483882" y="2477793"/>
            <a:ext cx="9224236" cy="2370725"/>
          </a:xfrm>
          <a:prstGeom prst="rect">
            <a:avLst/>
          </a:prstGeom>
        </p:spPr>
      </p:pic>
    </p:spTree>
    <p:extLst>
      <p:ext uri="{BB962C8B-B14F-4D97-AF65-F5344CB8AC3E}">
        <p14:creationId xmlns:p14="http://schemas.microsoft.com/office/powerpoint/2010/main" val="3239116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AC8DE-9933-4045-8A02-33AFBC2CF306}"/>
              </a:ext>
            </a:extLst>
          </p:cNvPr>
          <p:cNvSpPr>
            <a:spLocks noGrp="1"/>
          </p:cNvSpPr>
          <p:nvPr>
            <p:ph type="title"/>
          </p:nvPr>
        </p:nvSpPr>
        <p:spPr/>
        <p:txBody>
          <a:bodyPr/>
          <a:lstStyle/>
          <a:p>
            <a:r>
              <a:rPr lang="en-US" dirty="0"/>
              <a:t>Interest Expense </a:t>
            </a:r>
            <a:r>
              <a:rPr lang="en-US" sz="2000" dirty="0"/>
              <a:t>(2 of 2)</a:t>
            </a:r>
            <a:endParaRPr lang="en-US" dirty="0"/>
          </a:p>
        </p:txBody>
      </p:sp>
      <p:sp>
        <p:nvSpPr>
          <p:cNvPr id="3" name="Text Placeholder 2">
            <a:extLst>
              <a:ext uri="{FF2B5EF4-FFF2-40B4-BE49-F238E27FC236}">
                <a16:creationId xmlns:a16="http://schemas.microsoft.com/office/drawing/2014/main" id="{2B5EFE48-EDA0-43DB-9B5D-77CE66FD2A31}"/>
              </a:ext>
            </a:extLst>
          </p:cNvPr>
          <p:cNvSpPr>
            <a:spLocks noGrp="1"/>
          </p:cNvSpPr>
          <p:nvPr>
            <p:ph type="body" sz="quarter" idx="17"/>
          </p:nvPr>
        </p:nvSpPr>
        <p:spPr>
          <a:xfrm>
            <a:off x="743576" y="1638300"/>
            <a:ext cx="10711543" cy="1790700"/>
          </a:xfrm>
        </p:spPr>
        <p:txBody>
          <a:bodyPr/>
          <a:lstStyle/>
          <a:p>
            <a:pPr fontAlgn="auto">
              <a:defRPr/>
            </a:pPr>
            <a:r>
              <a:rPr lang="en-US" dirty="0"/>
              <a:t>The comparative balance sheet of Rundell indicates no interest payable. </a:t>
            </a:r>
          </a:p>
          <a:p>
            <a:pPr lvl="1" fontAlgn="auto">
              <a:defRPr/>
            </a:pPr>
            <a:r>
              <a:rPr lang="en-US" dirty="0"/>
              <a:t>This is because the interest expense on the bonds payable is paid on June 1 and December 31.</a:t>
            </a:r>
          </a:p>
          <a:p>
            <a:pPr fontAlgn="auto">
              <a:defRPr/>
            </a:pPr>
            <a:r>
              <a:rPr lang="en-US" dirty="0"/>
              <a:t>Therefore, no adjustment of the interest expense of $8,000 is necessary.</a:t>
            </a:r>
          </a:p>
          <a:p>
            <a:endParaRPr lang="en-US" dirty="0"/>
          </a:p>
        </p:txBody>
      </p:sp>
    </p:spTree>
    <p:extLst>
      <p:ext uri="{BB962C8B-B14F-4D97-AF65-F5344CB8AC3E}">
        <p14:creationId xmlns:p14="http://schemas.microsoft.com/office/powerpoint/2010/main" val="17431036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C1BEA-F10D-489C-901C-EC948D9240AA}"/>
              </a:ext>
            </a:extLst>
          </p:cNvPr>
          <p:cNvSpPr>
            <a:spLocks noGrp="1"/>
          </p:cNvSpPr>
          <p:nvPr>
            <p:ph type="title"/>
          </p:nvPr>
        </p:nvSpPr>
        <p:spPr/>
        <p:txBody>
          <a:bodyPr/>
          <a:lstStyle/>
          <a:p>
            <a:r>
              <a:rPr lang="en-US" dirty="0"/>
              <a:t>Cash Paid for Income Taxes </a:t>
            </a:r>
            <a:r>
              <a:rPr lang="en-US" sz="2000" dirty="0"/>
              <a:t>(1 of 2)</a:t>
            </a:r>
          </a:p>
        </p:txBody>
      </p:sp>
      <p:sp>
        <p:nvSpPr>
          <p:cNvPr id="3" name="Text Placeholder 2">
            <a:extLst>
              <a:ext uri="{FF2B5EF4-FFF2-40B4-BE49-F238E27FC236}">
                <a16:creationId xmlns:a16="http://schemas.microsoft.com/office/drawing/2014/main" id="{D45996B4-B38E-4BC7-8D3F-2041DA3A79D6}"/>
              </a:ext>
            </a:extLst>
          </p:cNvPr>
          <p:cNvSpPr>
            <a:spLocks noGrp="1"/>
          </p:cNvSpPr>
          <p:nvPr>
            <p:ph type="body" sz="quarter" idx="17"/>
          </p:nvPr>
        </p:nvSpPr>
        <p:spPr>
          <a:xfrm>
            <a:off x="743576" y="1638300"/>
            <a:ext cx="10711543" cy="1790700"/>
          </a:xfrm>
        </p:spPr>
        <p:txBody>
          <a:bodyPr/>
          <a:lstStyle/>
          <a:p>
            <a:pPr fontAlgn="auto">
              <a:defRPr/>
            </a:pPr>
            <a:r>
              <a:rPr lang="en-US" dirty="0"/>
              <a:t>The income statement of Rundell Inc. reports income tax expense of $83,000.</a:t>
            </a:r>
          </a:p>
          <a:p>
            <a:pPr fontAlgn="auto">
              <a:defRPr/>
            </a:pPr>
            <a:r>
              <a:rPr lang="en-US" dirty="0"/>
              <a:t>To determine the cash payments for income taxes, the $83,000 is adjusted for any increases or decreases in income taxes payable.</a:t>
            </a:r>
          </a:p>
          <a:p>
            <a:endParaRPr lang="en-US" dirty="0"/>
          </a:p>
        </p:txBody>
      </p:sp>
    </p:spTree>
    <p:extLst>
      <p:ext uri="{BB962C8B-B14F-4D97-AF65-F5344CB8AC3E}">
        <p14:creationId xmlns:p14="http://schemas.microsoft.com/office/powerpoint/2010/main" val="918338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etermining the Cash Paid for Income Taxes&#10;&#10;An illustration shows how income tax expense is adjusted to cash paid for income taxes.&#10;&#10;On the left side of the illustration, a square shaded and labeled Income tax expense (reported on income statement) is shown. A small arrow pointing to the right extends from the right side of the square. To the right of the arrow are two rectangles grouped in a set of curly braces. The rectangles are stacked vertically. The first rectangle is shaded and labeled plus Decrease in income taxes payable. Below the rectangle is the word or. The second rectangle is shaded and labeled minus Increase in income taxes payable. A small arrow pointing to the right is shown to the right of the right curly brace. To the right of the arrow is an equal sign. To the right of the equal sign is a computer graphic image of a stack of $20 bills. The words Cash paid for income taxes are shown aove the image. &#10;">
            <a:extLst>
              <a:ext uri="{FF2B5EF4-FFF2-40B4-BE49-F238E27FC236}">
                <a16:creationId xmlns:a16="http://schemas.microsoft.com/office/drawing/2014/main" id="{B8609593-AA89-4515-AD57-AF38E3D659D2}"/>
              </a:ext>
            </a:extLst>
          </p:cNvPr>
          <p:cNvSpPr>
            <a:spLocks noGrp="1"/>
          </p:cNvSpPr>
          <p:nvPr>
            <p:ph type="title"/>
          </p:nvPr>
        </p:nvSpPr>
        <p:spPr>
          <a:xfrm>
            <a:off x="838200" y="365125"/>
            <a:ext cx="10515600" cy="1104446"/>
          </a:xfrm>
        </p:spPr>
        <p:txBody>
          <a:bodyPr/>
          <a:lstStyle/>
          <a:p>
            <a:r>
              <a:rPr lang="en-US" dirty="0"/>
              <a:t>Determining the Cash Paid for Income Taxes</a:t>
            </a:r>
          </a:p>
        </p:txBody>
      </p:sp>
      <p:pic>
        <p:nvPicPr>
          <p:cNvPr id="8" name="Picture Placeholder 7" descr="An illustration shows how income tax expense is adjusted to cash paid for income taxes.&#10;&#10;On the left side of the illustration, a square shaded and labeled Income tax expense (reported on income statement) is shown. A small arrow pointing to the right extends from the right side of the square. To the right of the arrow are two rectangles grouped in a set of curly braces. The rectangles are stacked vertically. The first rectangle is shaded and labeled plus Decrease in income taxes payable. Below the rectangle is the word or. The second rectangle is shaded and labeled minus Increase in income taxes payable. A small arrow pointing to the right is shown to the right of the right curly brace. To the right of the arrow is an equal sign. To the right of the equal sign is a computer graphic image of a stack of $20 bills. The words Cash paid for income taxes are shown above the image.&#10;">
            <a:extLst>
              <a:ext uri="{FF2B5EF4-FFF2-40B4-BE49-F238E27FC236}">
                <a16:creationId xmlns:a16="http://schemas.microsoft.com/office/drawing/2014/main" id="{2DF9C4A0-F910-492D-9A3D-F64F866C7EE5}"/>
              </a:ext>
            </a:extLst>
          </p:cNvPr>
          <p:cNvPicPr>
            <a:picLocks noGrp="1" noChangeAspect="1"/>
          </p:cNvPicPr>
          <p:nvPr>
            <p:ph type="pic" sz="quarter" idx="11"/>
          </p:nvPr>
        </p:nvPicPr>
        <p:blipFill rotWithShape="1">
          <a:blip r:embed="rId2"/>
          <a:srcRect l="-832" r="129"/>
          <a:stretch/>
        </p:blipFill>
        <p:spPr>
          <a:xfrm>
            <a:off x="1144887" y="2569727"/>
            <a:ext cx="9902227" cy="2491656"/>
          </a:xfrm>
          <a:prstGeom prst="rect">
            <a:avLst/>
          </a:prstGeom>
        </p:spPr>
      </p:pic>
    </p:spTree>
    <p:extLst>
      <p:ext uri="{BB962C8B-B14F-4D97-AF65-F5344CB8AC3E}">
        <p14:creationId xmlns:p14="http://schemas.microsoft.com/office/powerpoint/2010/main" val="42633104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8AADB-63EE-46D6-8DB0-9CA8AB7E8ABA}"/>
              </a:ext>
            </a:extLst>
          </p:cNvPr>
          <p:cNvSpPr>
            <a:spLocks noGrp="1"/>
          </p:cNvSpPr>
          <p:nvPr>
            <p:ph type="title"/>
          </p:nvPr>
        </p:nvSpPr>
        <p:spPr/>
        <p:txBody>
          <a:bodyPr/>
          <a:lstStyle/>
          <a:p>
            <a:r>
              <a:rPr lang="en-US" dirty="0"/>
              <a:t>Cash Paid for Income Taxes </a:t>
            </a:r>
            <a:r>
              <a:rPr lang="en-US" sz="2000" dirty="0"/>
              <a:t>(2 of 2)</a:t>
            </a:r>
            <a:endParaRPr lang="en-US" dirty="0"/>
          </a:p>
        </p:txBody>
      </p:sp>
      <p:sp>
        <p:nvSpPr>
          <p:cNvPr id="4" name="Content Placeholder 3">
            <a:extLst>
              <a:ext uri="{FF2B5EF4-FFF2-40B4-BE49-F238E27FC236}">
                <a16:creationId xmlns:a16="http://schemas.microsoft.com/office/drawing/2014/main" id="{C2DC92E5-20B9-48A5-8D4C-DEDF9AD73057}"/>
              </a:ext>
            </a:extLst>
          </p:cNvPr>
          <p:cNvSpPr>
            <a:spLocks noGrp="1"/>
          </p:cNvSpPr>
          <p:nvPr>
            <p:ph type="body" sz="quarter" idx="17"/>
          </p:nvPr>
        </p:nvSpPr>
        <p:spPr>
          <a:xfrm>
            <a:off x="743576" y="1638300"/>
            <a:ext cx="10711543" cy="616519"/>
          </a:xfrm>
        </p:spPr>
        <p:txBody>
          <a:bodyPr/>
          <a:lstStyle/>
          <a:p>
            <a:pPr marL="342900" indent="-342900" fontAlgn="auto">
              <a:buClr>
                <a:srgbClr val="004A78"/>
              </a:buClr>
              <a:buFont typeface="Arial" charset="0"/>
              <a:buChar char="•"/>
              <a:defRPr/>
            </a:pPr>
            <a:r>
              <a:rPr lang="en-US" sz="2400" dirty="0">
                <a:solidFill>
                  <a:srgbClr val="004A78"/>
                </a:solidFill>
              </a:rPr>
              <a:t>The cash payments for income taxes are computed as follows:</a:t>
            </a:r>
          </a:p>
          <a:p>
            <a:endParaRPr lang="en-US" dirty="0"/>
          </a:p>
        </p:txBody>
      </p:sp>
      <p:pic>
        <p:nvPicPr>
          <p:cNvPr id="5" name="Picture Placeholder 4" descr="Cash Paid for Income Taxes&#10;&#10;A table shows the computation for cash paid for income taxes. The table shows the following: Income tax expense, $83,000; Decrease in income taxes payable, 500. A single rule appears below 500. Cash paid for income taxes, $83,500. A double rule appears below $83,500.">
            <a:extLst>
              <a:ext uri="{FF2B5EF4-FFF2-40B4-BE49-F238E27FC236}">
                <a16:creationId xmlns:a16="http://schemas.microsoft.com/office/drawing/2014/main" id="{3FAC12C6-8476-4B99-A645-02CBB9E5C988}"/>
              </a:ext>
            </a:extLst>
          </p:cNvPr>
          <p:cNvPicPr>
            <a:picLocks noGrp="1" noChangeAspect="1"/>
          </p:cNvPicPr>
          <p:nvPr>
            <p:ph type="pic" sz="quarter" idx="18"/>
          </p:nvPr>
        </p:nvPicPr>
        <p:blipFill rotWithShape="1">
          <a:blip r:embed="rId2"/>
          <a:srcRect l="8" t="-1218" r="2338" b="7717"/>
          <a:stretch/>
        </p:blipFill>
        <p:spPr>
          <a:xfrm>
            <a:off x="2512246" y="2618049"/>
            <a:ext cx="7167508" cy="1413595"/>
          </a:xfrm>
          <a:prstGeom prst="rect">
            <a:avLst/>
          </a:prstGeom>
        </p:spPr>
      </p:pic>
      <p:sp>
        <p:nvSpPr>
          <p:cNvPr id="6" name="Content Placeholder 5">
            <a:extLst>
              <a:ext uri="{FF2B5EF4-FFF2-40B4-BE49-F238E27FC236}">
                <a16:creationId xmlns:a16="http://schemas.microsoft.com/office/drawing/2014/main" id="{29AAB770-87EE-44E5-947C-E324D5C8AEB6}"/>
              </a:ext>
            </a:extLst>
          </p:cNvPr>
          <p:cNvSpPr>
            <a:spLocks noGrp="1"/>
          </p:cNvSpPr>
          <p:nvPr>
            <p:ph type="body" sz="quarter" idx="19"/>
          </p:nvPr>
        </p:nvSpPr>
        <p:spPr/>
        <p:txBody>
          <a:bodyPr/>
          <a:lstStyle/>
          <a:p>
            <a:pPr marL="1028700" lvl="1" indent="-342900" fontAlgn="auto">
              <a:buClr>
                <a:srgbClr val="FF6300"/>
              </a:buClr>
              <a:defRPr/>
            </a:pPr>
            <a:r>
              <a:rPr lang="en-US" sz="2000" dirty="0">
                <a:solidFill>
                  <a:srgbClr val="004A78"/>
                </a:solidFill>
              </a:rPr>
              <a:t>The $500 decrease in income taxes payable indicates that the cash payments for income taxes were $500 more than the amount reported for income tax expense during 20Y8.</a:t>
            </a:r>
          </a:p>
          <a:p>
            <a:endParaRPr lang="en-US" dirty="0"/>
          </a:p>
        </p:txBody>
      </p:sp>
    </p:spTree>
    <p:extLst>
      <p:ext uri="{BB962C8B-B14F-4D97-AF65-F5344CB8AC3E}">
        <p14:creationId xmlns:p14="http://schemas.microsoft.com/office/powerpoint/2010/main" val="36663909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76446-DA9F-4E5E-953D-6B53236308D4}"/>
              </a:ext>
            </a:extLst>
          </p:cNvPr>
          <p:cNvSpPr>
            <a:spLocks noGrp="1"/>
          </p:cNvSpPr>
          <p:nvPr>
            <p:ph type="title"/>
          </p:nvPr>
        </p:nvSpPr>
        <p:spPr/>
        <p:txBody>
          <a:bodyPr/>
          <a:lstStyle/>
          <a:p>
            <a:r>
              <a:rPr lang="en-US" dirty="0"/>
              <a:t>Statement of Cash Flows—Direct Method</a:t>
            </a:r>
          </a:p>
        </p:txBody>
      </p:sp>
      <p:pic>
        <p:nvPicPr>
          <p:cNvPr id="3" name="Picture Placeholder 2" descr="Statement of Cash Flows—Direct Method&#10;&#10;A statement of cash flows, prepared using the direct method, for Rundell Inc., for the year ended December 31, 2 0 Y 8, is shown.&#10;&#10;Under Cash flows from (used for) operating activities:, the following are listed: Cash received from customers is $1,171,000, which is shown in the first amount column; Cash paid for merchandise, 785,200, which is shown in parentheses in the first amount column; Cash paid for operating expenses, 193,800, which is shown in parentheses in the first amount column; Cash paid for interest, 8,000, which is shown in parentheses in the first amount column; Cash paid for income taxes, 83,500, which is shown in parentheses in the first amount column. A single rule appears below 83,500, which is shown in parentheses. Net cash flows from operating activities is $100,500, which is shown in the second amount column. The entire Cash Flows from (used for) Operating Activities section is highlighted. &#10;&#10;Under Cash flows from (used for) investing activities:, the following are listed: Cash received from sale of land is $72,000, which is shown in the first amount column; Cash paid for purchase of land is 15,000, which is shown in parentheses in the first amount column; Cash paid for purchase of building is 60,000, which is shown in parentheses in the first amount column. A single rule appears below 60,000, which is shown in parentheses. Net cash flows used for investing activities is 3,000, which is shown in parentheses in the second amount column.&#10;&#10;Under Cash flows from (used for) financing activities:, the following are listed: Cash received from issuing common stock is $48,000, which is shown in the first amount column; Cash paid to retire bonds payable is 50,000, which is shown in parentheses in the first amount column; Cash dividends is 24,000, which is shown in parentheses in the first amount column. A single rule appears below 24,000, which is shown in parentheses. Net cash flows used for financing activities is 26,000, which is shown in parentheses in the second amount column. A single rule appears below 26,000, which is shown in parentheses.&#10;&#10;Below the three sections of cash flow activities are the following three lines: Net increase in cash is $71,500, which is shown in the second amount column; Cash balance, January 1, 2 0 Y 8 is 26,000, which is shown in the second amount column. A single rule appears below 26,000. Cash balance, December 31, 2 0 Y 8 is $97,500, which is shown in the second amount column. A double rule appears below $97,500.&#10;&#10;Below this is the Schedule Reconciling Net Income with Net Cash Flows from Operating Activities. Under Cash flows from (used for) operating activities:, the following are listed: Net income is $108,000, which is shown in the second amount column. Under Adjustments to reconcile net income to net cash flows from (used for) operating activities:, the following adjustments are listed: Depreciation is 7,000, which is shown in the second amount column; Gain on sale of land is 12,000, which is shown in parentheses in the second amount column. Under Changes in current operating assets and liabilities:, the following increases and decreases are listed: Increase in accounts receivable is 9,000, which is shown in parentheses in the second amount column; Decrease in inventory is 8,000, which is shown in the second amount column; Decrease in accounts payable is 3,200, which is shown in parentheses in the second amount column; Increase in accrued expenses payable is 2,200, which is shown in the second amount column; Decrease in income taxes payable is 500, which is shown in parentheses in the second amount column. A single rule appears below 500, which is shown in parentheses. Net cash flows from operating activities is $100,500, which is shown in the second amount column. A double rule appears below $100,500. The entire Schedule Reconciling Net Income with Net Cash Flows from Operating Activities section is highlighted.">
            <a:extLst>
              <a:ext uri="{FF2B5EF4-FFF2-40B4-BE49-F238E27FC236}">
                <a16:creationId xmlns:a16="http://schemas.microsoft.com/office/drawing/2014/main" id="{C64D7B06-CBD1-4EA9-B0D0-13226430FE61}"/>
              </a:ext>
            </a:extLst>
          </p:cNvPr>
          <p:cNvPicPr>
            <a:picLocks noGrp="1" noChangeAspect="1"/>
          </p:cNvPicPr>
          <p:nvPr>
            <p:ph type="pic" sz="quarter" idx="11"/>
          </p:nvPr>
        </p:nvPicPr>
        <p:blipFill rotWithShape="1">
          <a:blip r:embed="rId2"/>
          <a:srcRect t="2027" r="2536" b="427"/>
          <a:stretch/>
        </p:blipFill>
        <p:spPr>
          <a:xfrm>
            <a:off x="3533775" y="827680"/>
            <a:ext cx="5124450" cy="5455645"/>
          </a:xfrm>
          <a:prstGeom prst="rect">
            <a:avLst/>
          </a:prstGeom>
        </p:spPr>
      </p:pic>
    </p:spTree>
    <p:extLst>
      <p:ext uri="{BB962C8B-B14F-4D97-AF65-F5344CB8AC3E}">
        <p14:creationId xmlns:p14="http://schemas.microsoft.com/office/powerpoint/2010/main" val="458009768"/>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5C56E93CCF5E349ABB197824E12C70E" ma:contentTypeVersion="" ma:contentTypeDescription="Create a new document." ma:contentTypeScope="" ma:versionID="3d87337370e1da3450478485981a4f6e">
  <xsd:schema xmlns:xsd="http://www.w3.org/2001/XMLSchema" xmlns:xs="http://www.w3.org/2001/XMLSchema" xmlns:p="http://schemas.microsoft.com/office/2006/metadata/properties" xmlns:ns2="25be6f04-d184-4a5a-ba6e-3624d71d6c8b" xmlns:ns3="85cd1bd9-f432-4f8c-8c64-f52b77cc24c4" targetNamespace="http://schemas.microsoft.com/office/2006/metadata/properties" ma:root="true" ma:fieldsID="41e5d1229c45bd84231e91ba9c320261" ns2:_="" ns3:_="">
    <xsd:import namespace="25be6f04-d184-4a5a-ba6e-3624d71d6c8b"/>
    <xsd:import namespace="85cd1bd9-f432-4f8c-8c64-f52b77cc24c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be6f04-d184-4a5a-ba6e-3624d71d6c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cd1bd9-f432-4f8c-8c64-f52b77cc24c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5cd1bd9-f432-4f8c-8c64-f52b77cc24c4">
      <UserInfo>
        <DisplayName/>
        <AccountId xsi:nil="true"/>
        <AccountType/>
      </UserInfo>
    </SharedWithUsers>
  </documentManagement>
</p:properties>
</file>

<file path=customXml/itemProps1.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2.xml><?xml version="1.0" encoding="utf-8"?>
<ds:datastoreItem xmlns:ds="http://schemas.openxmlformats.org/officeDocument/2006/customXml" ds:itemID="{CE1A97B0-FE23-46C3-B143-D65B452BAECD}"/>
</file>

<file path=customXml/itemProps3.xml><?xml version="1.0" encoding="utf-8"?>
<ds:datastoreItem xmlns:ds="http://schemas.openxmlformats.org/officeDocument/2006/customXml" ds:itemID="{BA9BA192-EF86-48DF-982C-2C526A268392}">
  <ds:schemaRefs>
    <ds:schemaRef ds:uri="http://purl.org/dc/dcmitype/"/>
    <ds:schemaRef ds:uri="http://purl.org/dc/elements/1.1/"/>
    <ds:schemaRef ds:uri="http://schemas.openxmlformats.org/package/2006/metadata/core-properties"/>
    <ds:schemaRef ds:uri="25be6f04-d184-4a5a-ba6e-3624d71d6c8b"/>
    <ds:schemaRef ds:uri="http://schemas.microsoft.com/office/infopath/2007/PartnerControls"/>
    <ds:schemaRef ds:uri="http://purl.org/dc/terms/"/>
    <ds:schemaRef ds:uri="http://schemas.microsoft.com/office/2006/documentManagement/types"/>
    <ds:schemaRef ds:uri="85cd1bd9-f432-4f8c-8c64-f52b77cc24c4"/>
    <ds:schemaRef ds:uri="http://schemas.microsoft.com/office/2006/metadata/properties"/>
    <ds:schemaRef ds:uri="http://www.w3.org/XML/1998/namespace"/>
    <ds:schemaRef ds:uri="5b47f0fb-e24d-44b9-89a4-ff46b5ce035f"/>
    <ds:schemaRef ds:uri="dbac95d4-689a-4a2b-9845-ea50641fb23b"/>
  </ds:schemaRefs>
</ds:datastoreItem>
</file>

<file path=docProps/app.xml><?xml version="1.0" encoding="utf-8"?>
<Properties xmlns="http://schemas.openxmlformats.org/officeDocument/2006/extended-properties" xmlns:vt="http://schemas.openxmlformats.org/officeDocument/2006/docPropsVTypes">
  <Template>Accessible_PPT_Template_Cengage - Copy</Template>
  <TotalTime>870</TotalTime>
  <Words>5430</Words>
  <Application>Microsoft Office PowerPoint</Application>
  <PresentationFormat>Widescreen</PresentationFormat>
  <Paragraphs>336</Paragraphs>
  <Slides>98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98</vt:i4>
      </vt:variant>
    </vt:vector>
  </HeadingPairs>
  <TitlesOfParts>
    <vt:vector size="107" baseType="lpstr">
      <vt:lpstr>Arial</vt:lpstr>
      <vt:lpstr>Arial</vt:lpstr>
      <vt:lpstr>Calibri</vt:lpstr>
      <vt:lpstr>Helvetica</vt:lpstr>
      <vt:lpstr>LucidaGrande</vt:lpstr>
      <vt:lpstr>Open Sans</vt:lpstr>
      <vt:lpstr>Summer Font</vt:lpstr>
      <vt:lpstr>Wingdings</vt:lpstr>
      <vt:lpstr>Office Theme</vt:lpstr>
      <vt:lpstr>Statement of Cash Flows </vt:lpstr>
      <vt:lpstr>Learning Objectives (1 of 2)</vt:lpstr>
      <vt:lpstr>Learning Objectives (2 of 2)</vt:lpstr>
      <vt:lpstr>Reporting Cash Flows (1 of 5)</vt:lpstr>
      <vt:lpstr>Reporting Cash Flows (2 of 5)</vt:lpstr>
      <vt:lpstr>Reporting Cash Flows (3 of 5)</vt:lpstr>
      <vt:lpstr>Reporting Cash Flows (4 of 5)</vt:lpstr>
      <vt:lpstr>Reporting Cash Flows (5 of 5)</vt:lpstr>
      <vt:lpstr>Sources and Uses of Cash</vt:lpstr>
      <vt:lpstr>Cash Flows from (used for) Operating Activities</vt:lpstr>
      <vt:lpstr>Cash Flows from (used for) Operating Activities: The Direct Method (1 of 2)</vt:lpstr>
      <vt:lpstr>Cash Flows from (used for) Operating Activities: The Direct Method (2 of 2) </vt:lpstr>
      <vt:lpstr>Cash Flows from (used for) Operating Activities: The Indirect Method (1 of 2)</vt:lpstr>
      <vt:lpstr>Cash Flows from (used for) Operating Activities: The Indirect Method (2 of 2) </vt:lpstr>
      <vt:lpstr>Cash Flow from Operations:  Direct and Indirect Methods—NetSolutions</vt:lpstr>
      <vt:lpstr>Cash Flows from (used for) Investing Activities</vt:lpstr>
      <vt:lpstr>Cash Flows from (used for) Financing Activities (1 of 2)</vt:lpstr>
      <vt:lpstr>Cash Flows from (used for) Financing Activities (2 of 2)</vt:lpstr>
      <vt:lpstr>Noncash Investing and Financing Activities</vt:lpstr>
      <vt:lpstr>Format of the Statement of Cash Flows</vt:lpstr>
      <vt:lpstr>Cash Flow per Share</vt:lpstr>
      <vt:lpstr>Example Exercise: Classifying Cash Flows</vt:lpstr>
      <vt:lpstr>Cash Flows from (used for) Operating Activities Section (1 of 2)</vt:lpstr>
      <vt:lpstr>Cash Flows from (used for) Operating Activities Section (2 of 2)</vt:lpstr>
      <vt:lpstr>Income Statement and Comparative Balance Sheet (1 of 2)</vt:lpstr>
      <vt:lpstr>Income Statement and Comparative Balance Sheet (2 of 2)</vt:lpstr>
      <vt:lpstr>Net Income (1 of 2)</vt:lpstr>
      <vt:lpstr>Net Income (2 of 2)</vt:lpstr>
      <vt:lpstr>Adjustments to Net Income (1 of 9)</vt:lpstr>
      <vt:lpstr>Adjustments to Net Income (Loss)  Using the Indirect Method</vt:lpstr>
      <vt:lpstr>Adjustments to Net Income (2 of 9)</vt:lpstr>
      <vt:lpstr>Example Exercise: Adjustments to Net Income</vt:lpstr>
      <vt:lpstr>Net Cash Flow From Operating Activities—Indirect Method</vt:lpstr>
      <vt:lpstr>Adjustments to Net Income (3 of 9)</vt:lpstr>
      <vt:lpstr>Adjustments to Net Income (4 of 9)</vt:lpstr>
      <vt:lpstr>Adjustments to Net Income (5 of 9)</vt:lpstr>
      <vt:lpstr>Adjustments to Net Income (6 of 9)</vt:lpstr>
      <vt:lpstr>Adjustments to Net Income (7 of 9)</vt:lpstr>
      <vt:lpstr>Adjustments to Net Income (8 of 9)</vt:lpstr>
      <vt:lpstr>Adjustments to Net Income (9 of 9)</vt:lpstr>
      <vt:lpstr>Example Exercise: Changes in Current Operating Assets and Liabilities (1 of 2)</vt:lpstr>
      <vt:lpstr>Example Exercise: Changes in Current Operating Assets and Liabilities (2 of 2)</vt:lpstr>
      <vt:lpstr>Example Exercise: Determining Cash Flows from (used for) Operating Activities (1 of 2)</vt:lpstr>
      <vt:lpstr>Example Exercise: Determining Cash Flows from (used for) Operating Activities (2 of 2)</vt:lpstr>
      <vt:lpstr>Cash Flows from (used for) Investing Activities Section</vt:lpstr>
      <vt:lpstr>Land (1 of 2)</vt:lpstr>
      <vt:lpstr>Land (2 of 2)</vt:lpstr>
      <vt:lpstr>Building and Accumulated Depreciation—Building (1 of 2)</vt:lpstr>
      <vt:lpstr>Building and Accumulated Depreciation—Building (2 of 2)</vt:lpstr>
      <vt:lpstr>Example Exercise: Land Transactions on the Statement of Cash Flows</vt:lpstr>
      <vt:lpstr>Cash Flows from (used for) Financing Activities Section</vt:lpstr>
      <vt:lpstr>Bonds Payable (1 of 2)</vt:lpstr>
      <vt:lpstr>Bonds Payable (2 of 2)</vt:lpstr>
      <vt:lpstr>Common Stock (1 of 2)</vt:lpstr>
      <vt:lpstr>Common Stock (2 of 2)</vt:lpstr>
      <vt:lpstr>Dividends and Dividends Payable (1 of 4)</vt:lpstr>
      <vt:lpstr>Dividends and Dividends Payable (2 of 4)</vt:lpstr>
      <vt:lpstr>Dividends and Dividends Payable (3 of 4)</vt:lpstr>
      <vt:lpstr>Dividends and Dividends Payable (4 of 4)</vt:lpstr>
      <vt:lpstr>Example Exercise: Financing Activities on the Statement of Cash Flows (1 of 2)</vt:lpstr>
      <vt:lpstr>Example Exercise: Financing Activities on the Statement of Cash Flows (2 of 2)</vt:lpstr>
      <vt:lpstr>Statement of Cash Flows—Indirect Method</vt:lpstr>
      <vt:lpstr>Financial Analysis and Interpretation: Free Cash Flow (1 of 3)</vt:lpstr>
      <vt:lpstr>Financial Analysis and Interpretation: Free Cash Flow (2 of 3)</vt:lpstr>
      <vt:lpstr>Financial Analysis and Interpretation: Free Cash Flow (3 of 3)</vt:lpstr>
      <vt:lpstr>Example Exercise: Free Cash Flow (1 of 2)</vt:lpstr>
      <vt:lpstr>Example Exercise: Free Cash Flow (2 of 2)</vt:lpstr>
      <vt:lpstr>Appendix: Spreadsheet (Work Sheet) for Statement of Cash Flows—The Indirect Method (1 of 3)</vt:lpstr>
      <vt:lpstr>Appendix: Spreadsheet (Work Sheet) for Statement of Cash Flows—The Indirect Method (2 of 3)</vt:lpstr>
      <vt:lpstr>Appendix: Spreadsheet (Work Sheet) for Statement of Cash Flows—The Indirect Method (3 of 3)</vt:lpstr>
      <vt:lpstr>Analyzing Accounts</vt:lpstr>
      <vt:lpstr>Retained Earnings (1 of 3)</vt:lpstr>
      <vt:lpstr>End-of-Period Spreadsheet (Work Sheet) for Statement of Cash Flows—Indirect Method</vt:lpstr>
      <vt:lpstr>Retained Earnings (2 of 3)</vt:lpstr>
      <vt:lpstr>Retained Earnings (3 of 3)</vt:lpstr>
      <vt:lpstr>Other Accounts (1 of 2)</vt:lpstr>
      <vt:lpstr>Other Accounts (2 of 3)</vt:lpstr>
      <vt:lpstr>Other Accounts (3 of 3)</vt:lpstr>
      <vt:lpstr>Preparing the Statement of Cash Flows— The Direct Method (1 of 2)</vt:lpstr>
      <vt:lpstr>Preparing the Statement of Cash Flows— The Direct Method (2 of 2)</vt:lpstr>
      <vt:lpstr>Converting Income Statement to Cash Flows from (used for) Operating Activities using the Direct Method</vt:lpstr>
      <vt:lpstr>Cash Received from Customers (1 of 2)</vt:lpstr>
      <vt:lpstr>Determining the Cash Received from Customers</vt:lpstr>
      <vt:lpstr>Cash Received from Customers (2 of 2)</vt:lpstr>
      <vt:lpstr>Cash Paid for Merchandise (1 of 2)</vt:lpstr>
      <vt:lpstr>Determining Cash Paid for Merchandise</vt:lpstr>
      <vt:lpstr>Cash Paid for Merchandise (2 of 2)</vt:lpstr>
      <vt:lpstr>Cash Paid for Operating Expenses (1 of 2)</vt:lpstr>
      <vt:lpstr>Determining the Cash Paid for Operating Expenses</vt:lpstr>
      <vt:lpstr>Cash Paid for Operating Expenses (2 of 2)</vt:lpstr>
      <vt:lpstr>Gain on Sale of Land</vt:lpstr>
      <vt:lpstr>Interest Expense (1 of 2)</vt:lpstr>
      <vt:lpstr>Determining the Cash Paid for Interest</vt:lpstr>
      <vt:lpstr>Interest Expense (2 of 2)</vt:lpstr>
      <vt:lpstr>Cash Paid for Income Taxes (1 of 2)</vt:lpstr>
      <vt:lpstr>Determining the Cash Paid for Income Taxes</vt:lpstr>
      <vt:lpstr>Cash Paid for Income Taxes (2 of 2)</vt:lpstr>
      <vt:lpstr>Statement of Cash Flows—Direct Method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Statement of Cash Flows</dc:title>
  <dc:creator>Suchayita Mukherjee</dc:creator>
  <cp:lastModifiedBy>ansrsource</cp:lastModifiedBy>
  <cp:revision>112</cp:revision>
  <cp:lastPrinted>2016-10-03T15:29:39Z</cp:lastPrinted>
  <dcterms:created xsi:type="dcterms:W3CDTF">2019-09-17T06:14:48Z</dcterms:created>
  <dcterms:modified xsi:type="dcterms:W3CDTF">2020-03-27T00:54:04Z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0x010100D5C56E93CCF5E349ABB197824E12C70E</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ies>
</file>