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6"/>
  </p:notesMasterIdLst>
  <p:handoutMasterIdLst>
    <p:handoutMasterId r:id="rId97"/>
  </p:handoutMasterIdLst>
  <p:sldIdLst>
    <p:sldId id="264" r:id="rId5"/>
    <p:sldId id="267" r:id="rId6"/>
    <p:sldId id="408" r:id="rId7"/>
    <p:sldId id="405" r:id="rId8"/>
    <p:sldId id="412" r:id="rId9"/>
    <p:sldId id="409" r:id="rId10"/>
    <p:sldId id="351" r:id="rId11"/>
    <p:sldId id="416" r:id="rId12"/>
    <p:sldId id="353" r:id="rId13"/>
    <p:sldId id="283" r:id="rId14"/>
    <p:sldId id="354" r:id="rId15"/>
    <p:sldId id="355" r:id="rId16"/>
    <p:sldId id="356" r:id="rId17"/>
    <p:sldId id="279" r:id="rId18"/>
    <p:sldId id="404" r:id="rId19"/>
    <p:sldId id="277" r:id="rId20"/>
    <p:sldId id="357" r:id="rId21"/>
    <p:sldId id="275" r:id="rId22"/>
    <p:sldId id="358" r:id="rId23"/>
    <p:sldId id="273" r:id="rId24"/>
    <p:sldId id="288" r:id="rId25"/>
    <p:sldId id="272" r:id="rId26"/>
    <p:sldId id="359" r:id="rId27"/>
    <p:sldId id="413" r:id="rId28"/>
    <p:sldId id="360" r:id="rId29"/>
    <p:sldId id="296" r:id="rId30"/>
    <p:sldId id="361" r:id="rId31"/>
    <p:sldId id="362" r:id="rId32"/>
    <p:sldId id="363" r:id="rId33"/>
    <p:sldId id="364" r:id="rId34"/>
    <p:sldId id="365" r:id="rId35"/>
    <p:sldId id="366" r:id="rId36"/>
    <p:sldId id="367" r:id="rId37"/>
    <p:sldId id="368" r:id="rId38"/>
    <p:sldId id="414" r:id="rId39"/>
    <p:sldId id="369" r:id="rId40"/>
    <p:sldId id="370" r:id="rId41"/>
    <p:sldId id="325" r:id="rId42"/>
    <p:sldId id="372" r:id="rId43"/>
    <p:sldId id="373" r:id="rId44"/>
    <p:sldId id="374" r:id="rId45"/>
    <p:sldId id="375" r:id="rId46"/>
    <p:sldId id="376" r:id="rId47"/>
    <p:sldId id="377" r:id="rId48"/>
    <p:sldId id="378" r:id="rId49"/>
    <p:sldId id="318" r:id="rId50"/>
    <p:sldId id="379" r:id="rId51"/>
    <p:sldId id="316" r:id="rId52"/>
    <p:sldId id="380" r:id="rId53"/>
    <p:sldId id="381" r:id="rId54"/>
    <p:sldId id="314" r:id="rId55"/>
    <p:sldId id="313" r:id="rId56"/>
    <p:sldId id="382" r:id="rId57"/>
    <p:sldId id="383" r:id="rId58"/>
    <p:sldId id="310" r:id="rId59"/>
    <p:sldId id="384" r:id="rId60"/>
    <p:sldId id="385" r:id="rId61"/>
    <p:sldId id="308" r:id="rId62"/>
    <p:sldId id="386" r:id="rId63"/>
    <p:sldId id="306" r:id="rId64"/>
    <p:sldId id="305" r:id="rId65"/>
    <p:sldId id="387" r:id="rId66"/>
    <p:sldId id="388" r:id="rId67"/>
    <p:sldId id="389" r:id="rId68"/>
    <p:sldId id="390" r:id="rId69"/>
    <p:sldId id="417" r:id="rId70"/>
    <p:sldId id="392" r:id="rId71"/>
    <p:sldId id="418" r:id="rId72"/>
    <p:sldId id="393" r:id="rId73"/>
    <p:sldId id="347" r:id="rId74"/>
    <p:sldId id="348" r:id="rId75"/>
    <p:sldId id="349" r:id="rId76"/>
    <p:sldId id="394" r:id="rId77"/>
    <p:sldId id="345" r:id="rId78"/>
    <p:sldId id="344" r:id="rId79"/>
    <p:sldId id="395" r:id="rId80"/>
    <p:sldId id="342" r:id="rId81"/>
    <p:sldId id="341" r:id="rId82"/>
    <p:sldId id="396" r:id="rId83"/>
    <p:sldId id="340" r:id="rId84"/>
    <p:sldId id="339" r:id="rId85"/>
    <p:sldId id="338" r:id="rId86"/>
    <p:sldId id="397" r:id="rId87"/>
    <p:sldId id="336" r:id="rId88"/>
    <p:sldId id="335" r:id="rId89"/>
    <p:sldId id="398" r:id="rId90"/>
    <p:sldId id="399" r:id="rId91"/>
    <p:sldId id="400" r:id="rId92"/>
    <p:sldId id="401" r:id="rId93"/>
    <p:sldId id="402" r:id="rId94"/>
    <p:sldId id="403" r:id="rId9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Suchayita Mukherjee" initials="SM" lastIdx="1" clrIdx="1">
    <p:extLst>
      <p:ext uri="{19B8F6BF-5375-455C-9EA6-DF929625EA0E}">
        <p15:presenceInfo xmlns:p15="http://schemas.microsoft.com/office/powerpoint/2012/main" userId="S::SuchayitaMukherjee@ansrsource.com::eae1983a-84a0-4b1d-ac32-688b7c8691e9" providerId="AD"/>
      </p:ext>
    </p:extLst>
  </p:cmAuthor>
  <p:cmAuthor id="3" name="ansrsource" initials="ansr" lastIdx="37" clrIdx="2">
    <p:extLst>
      <p:ext uri="{19B8F6BF-5375-455C-9EA6-DF929625EA0E}">
        <p15:presenceInfo xmlns:p15="http://schemas.microsoft.com/office/powerpoint/2012/main" userId="ansrsource" providerId="None"/>
      </p:ext>
    </p:extLst>
  </p:cmAuthor>
  <p:cmAuthor id="4" name="Luann" initials="L" lastIdx="4" clrIdx="3">
    <p:extLst>
      <p:ext uri="{19B8F6BF-5375-455C-9EA6-DF929625EA0E}">
        <p15:presenceInfo xmlns:p15="http://schemas.microsoft.com/office/powerpoint/2012/main" userId="Lu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B8E7"/>
    <a:srgbClr val="006298"/>
    <a:srgbClr val="FF6300"/>
    <a:srgbClr val="E9255F"/>
    <a:srgbClr val="0098D4"/>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7" autoAdjust="0"/>
    <p:restoredTop sz="94249" autoAdjust="0"/>
  </p:normalViewPr>
  <p:slideViewPr>
    <p:cSldViewPr snapToGrid="0" snapToObjects="1">
      <p:cViewPr varScale="1">
        <p:scale>
          <a:sx n="44" d="100"/>
          <a:sy n="44" d="100"/>
        </p:scale>
        <p:origin x="78" y="498"/>
      </p:cViewPr>
      <p:guideLst/>
    </p:cSldViewPr>
  </p:slideViewPr>
  <p:outlineViewPr>
    <p:cViewPr>
      <p:scale>
        <a:sx n="33" d="100"/>
        <a:sy n="33" d="100"/>
      </p:scale>
      <p:origin x="0" y="-18180"/>
    </p:cViewPr>
  </p:outlineViewPr>
  <p:notesTextViewPr>
    <p:cViewPr>
      <p:scale>
        <a:sx n="1" d="1"/>
        <a:sy n="1" d="1"/>
      </p:scale>
      <p:origin x="0" y="0"/>
    </p:cViewPr>
  </p:notesTextViewPr>
  <p:sorterViewPr>
    <p:cViewPr>
      <p:scale>
        <a:sx n="100" d="100"/>
        <a:sy n="100" d="100"/>
      </p:scale>
      <p:origin x="0" y="-12870"/>
    </p:cViewPr>
  </p:sorterViewPr>
  <p:notesViewPr>
    <p:cSldViewPr snapToGrid="0" snapToObjects="1">
      <p:cViewPr varScale="1">
        <p:scale>
          <a:sx n="66" d="100"/>
          <a:sy n="66" d="100"/>
        </p:scale>
        <p:origin x="2772"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156C28E7-3DD4-4773-8819-749FF534F00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156C28E7-3DD4-4773-8819-749FF534F00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4E58BB92-DFA2-4970-8B8C-187AEF7D0099}"/>
              </a:ext>
            </a:extLst>
          </p:cNvPr>
          <p:cNvSpPr>
            <a:spLocks noGrp="1"/>
          </p:cNvSpPr>
          <p:nvPr>
            <p:ph type="pic" sz="quarter" idx="18"/>
          </p:nvPr>
        </p:nvSpPr>
        <p:spPr>
          <a:xfrm>
            <a:off x="742950" y="3810000"/>
            <a:ext cx="10610850" cy="2244725"/>
          </a:xfrm>
        </p:spPr>
        <p:txBody>
          <a:bodyPr/>
          <a:lstStyle/>
          <a:p>
            <a:endParaRPr lang="en-US" dirty="0"/>
          </a:p>
        </p:txBody>
      </p:sp>
    </p:spTree>
    <p:extLst>
      <p:ext uri="{BB962C8B-B14F-4D97-AF65-F5344CB8AC3E}">
        <p14:creationId xmlns:p14="http://schemas.microsoft.com/office/powerpoint/2010/main" val="314943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13260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
        <p:nvSpPr>
          <p:cNvPr id="6" name="Footer">
            <a:extLst>
              <a:ext uri="{FF2B5EF4-FFF2-40B4-BE49-F238E27FC236}">
                <a16:creationId xmlns:a16="http://schemas.microsoft.com/office/drawing/2014/main" id="{156C28E7-3DD4-4773-8819-749FF534F00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4E58BB92-DFA2-4970-8B8C-187AEF7D0099}"/>
              </a:ext>
            </a:extLst>
          </p:cNvPr>
          <p:cNvSpPr>
            <a:spLocks noGrp="1"/>
          </p:cNvSpPr>
          <p:nvPr>
            <p:ph type="pic" sz="quarter" idx="18"/>
          </p:nvPr>
        </p:nvSpPr>
        <p:spPr>
          <a:xfrm>
            <a:off x="642257" y="3164692"/>
            <a:ext cx="10610850" cy="1282618"/>
          </a:xfrm>
        </p:spPr>
        <p:txBody>
          <a:bodyPr/>
          <a:lstStyle/>
          <a:p>
            <a:endParaRPr lang="en-US" dirty="0"/>
          </a:p>
        </p:txBody>
      </p:sp>
      <p:sp>
        <p:nvSpPr>
          <p:cNvPr id="7" name="Text Placeholder 11">
            <a:extLst>
              <a:ext uri="{FF2B5EF4-FFF2-40B4-BE49-F238E27FC236}">
                <a16:creationId xmlns:a16="http://schemas.microsoft.com/office/drawing/2014/main" id="{1004F819-F237-4FD5-BBB3-1C895B1F1847}"/>
              </a:ext>
            </a:extLst>
          </p:cNvPr>
          <p:cNvSpPr>
            <a:spLocks noGrp="1"/>
          </p:cNvSpPr>
          <p:nvPr>
            <p:ph type="body" sz="quarter" idx="19" hasCustomPrompt="1"/>
          </p:nvPr>
        </p:nvSpPr>
        <p:spPr>
          <a:xfrm>
            <a:off x="743571" y="4838702"/>
            <a:ext cx="10711543" cy="113260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80400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 and Content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13260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
        <p:nvSpPr>
          <p:cNvPr id="6" name="Footer">
            <a:extLst>
              <a:ext uri="{FF2B5EF4-FFF2-40B4-BE49-F238E27FC236}">
                <a16:creationId xmlns:a16="http://schemas.microsoft.com/office/drawing/2014/main" id="{156C28E7-3DD4-4773-8819-749FF534F00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4E58BB92-DFA2-4970-8B8C-187AEF7D0099}"/>
              </a:ext>
            </a:extLst>
          </p:cNvPr>
          <p:cNvSpPr>
            <a:spLocks noGrp="1"/>
          </p:cNvSpPr>
          <p:nvPr>
            <p:ph type="pic" sz="quarter" idx="18"/>
          </p:nvPr>
        </p:nvSpPr>
        <p:spPr>
          <a:xfrm>
            <a:off x="642257" y="3164692"/>
            <a:ext cx="10610850" cy="1282618"/>
          </a:xfrm>
        </p:spPr>
        <p:txBody>
          <a:bodyPr/>
          <a:lstStyle/>
          <a:p>
            <a:endParaRPr lang="en-US" dirty="0"/>
          </a:p>
        </p:txBody>
      </p:sp>
      <p:sp>
        <p:nvSpPr>
          <p:cNvPr id="5" name="Picture Placeholder 4">
            <a:extLst>
              <a:ext uri="{FF2B5EF4-FFF2-40B4-BE49-F238E27FC236}">
                <a16:creationId xmlns:a16="http://schemas.microsoft.com/office/drawing/2014/main" id="{08D47FDD-A2E1-4299-A473-31BB72165BB4}"/>
              </a:ext>
            </a:extLst>
          </p:cNvPr>
          <p:cNvSpPr>
            <a:spLocks noGrp="1"/>
          </p:cNvSpPr>
          <p:nvPr>
            <p:ph type="pic" sz="quarter" idx="19"/>
          </p:nvPr>
        </p:nvSpPr>
        <p:spPr>
          <a:xfrm>
            <a:off x="742950" y="4765675"/>
            <a:ext cx="10510838" cy="1282700"/>
          </a:xfrm>
        </p:spPr>
        <p:txBody>
          <a:bodyPr/>
          <a:lstStyle/>
          <a:p>
            <a:endParaRPr lang="en-US" dirty="0"/>
          </a:p>
        </p:txBody>
      </p:sp>
    </p:spTree>
    <p:extLst>
      <p:ext uri="{BB962C8B-B14F-4D97-AF65-F5344CB8AC3E}">
        <p14:creationId xmlns:p14="http://schemas.microsoft.com/office/powerpoint/2010/main" val="239881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4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1"/>
            <a:ext cx="10711543" cy="70053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
        <p:nvSpPr>
          <p:cNvPr id="6" name="Footer">
            <a:extLst>
              <a:ext uri="{FF2B5EF4-FFF2-40B4-BE49-F238E27FC236}">
                <a16:creationId xmlns:a16="http://schemas.microsoft.com/office/drawing/2014/main" id="{156C28E7-3DD4-4773-8819-749FF534F00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4E58BB92-DFA2-4970-8B8C-187AEF7D0099}"/>
              </a:ext>
            </a:extLst>
          </p:cNvPr>
          <p:cNvSpPr>
            <a:spLocks noGrp="1"/>
          </p:cNvSpPr>
          <p:nvPr>
            <p:ph type="pic" sz="quarter" idx="18"/>
          </p:nvPr>
        </p:nvSpPr>
        <p:spPr>
          <a:xfrm>
            <a:off x="642257" y="2679777"/>
            <a:ext cx="10610850" cy="589890"/>
          </a:xfrm>
        </p:spPr>
        <p:txBody>
          <a:bodyPr/>
          <a:lstStyle/>
          <a:p>
            <a:endParaRPr lang="en-US" dirty="0"/>
          </a:p>
        </p:txBody>
      </p:sp>
      <p:sp>
        <p:nvSpPr>
          <p:cNvPr id="5" name="Picture Placeholder 4">
            <a:extLst>
              <a:ext uri="{FF2B5EF4-FFF2-40B4-BE49-F238E27FC236}">
                <a16:creationId xmlns:a16="http://schemas.microsoft.com/office/drawing/2014/main" id="{08D47FDD-A2E1-4299-A473-31BB72165BB4}"/>
              </a:ext>
            </a:extLst>
          </p:cNvPr>
          <p:cNvSpPr>
            <a:spLocks noGrp="1"/>
          </p:cNvSpPr>
          <p:nvPr>
            <p:ph type="pic" sz="quarter" idx="19"/>
          </p:nvPr>
        </p:nvSpPr>
        <p:spPr>
          <a:xfrm>
            <a:off x="542925" y="3588334"/>
            <a:ext cx="10510838" cy="692726"/>
          </a:xfrm>
        </p:spPr>
        <p:txBody>
          <a:bodyPr/>
          <a:lstStyle/>
          <a:p>
            <a:endParaRPr lang="en-US" dirty="0"/>
          </a:p>
        </p:txBody>
      </p:sp>
      <p:sp>
        <p:nvSpPr>
          <p:cNvPr id="7" name="Picture Placeholder 6">
            <a:extLst>
              <a:ext uri="{FF2B5EF4-FFF2-40B4-BE49-F238E27FC236}">
                <a16:creationId xmlns:a16="http://schemas.microsoft.com/office/drawing/2014/main" id="{B740E135-0399-4955-ABAE-50681F95C08A}"/>
              </a:ext>
            </a:extLst>
          </p:cNvPr>
          <p:cNvSpPr>
            <a:spLocks noGrp="1"/>
          </p:cNvSpPr>
          <p:nvPr>
            <p:ph type="pic" sz="quarter" idx="20"/>
          </p:nvPr>
        </p:nvSpPr>
        <p:spPr>
          <a:xfrm>
            <a:off x="592931" y="4529567"/>
            <a:ext cx="10410825" cy="690132"/>
          </a:xfrm>
        </p:spPr>
        <p:txBody>
          <a:bodyPr/>
          <a:lstStyle/>
          <a:p>
            <a:endParaRPr lang="en-US" dirty="0"/>
          </a:p>
        </p:txBody>
      </p:sp>
      <p:sp>
        <p:nvSpPr>
          <p:cNvPr id="9" name="Picture Placeholder 8">
            <a:extLst>
              <a:ext uri="{FF2B5EF4-FFF2-40B4-BE49-F238E27FC236}">
                <a16:creationId xmlns:a16="http://schemas.microsoft.com/office/drawing/2014/main" id="{7C97CCB3-E571-4F9A-87B3-9D82567735BA}"/>
              </a:ext>
            </a:extLst>
          </p:cNvPr>
          <p:cNvSpPr>
            <a:spLocks noGrp="1"/>
          </p:cNvSpPr>
          <p:nvPr>
            <p:ph type="pic" sz="quarter" idx="21"/>
          </p:nvPr>
        </p:nvSpPr>
        <p:spPr>
          <a:xfrm>
            <a:off x="642938" y="5389563"/>
            <a:ext cx="10360025" cy="690562"/>
          </a:xfrm>
        </p:spPr>
        <p:txBody>
          <a:bodyPr/>
          <a:lstStyle/>
          <a:p>
            <a:endParaRPr lang="en-US" dirty="0"/>
          </a:p>
        </p:txBody>
      </p:sp>
    </p:spTree>
    <p:extLst>
      <p:ext uri="{BB962C8B-B14F-4D97-AF65-F5344CB8AC3E}">
        <p14:creationId xmlns:p14="http://schemas.microsoft.com/office/powerpoint/2010/main" val="403886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and 2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772391"/>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
        <p:nvSpPr>
          <p:cNvPr id="6" name="Footer">
            <a:extLst>
              <a:ext uri="{FF2B5EF4-FFF2-40B4-BE49-F238E27FC236}">
                <a16:creationId xmlns:a16="http://schemas.microsoft.com/office/drawing/2014/main" id="{156C28E7-3DD4-4773-8819-749FF534F00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4E58BB92-DFA2-4970-8B8C-187AEF7D0099}"/>
              </a:ext>
            </a:extLst>
          </p:cNvPr>
          <p:cNvSpPr>
            <a:spLocks noGrp="1"/>
          </p:cNvSpPr>
          <p:nvPr>
            <p:ph type="pic" sz="quarter" idx="18"/>
          </p:nvPr>
        </p:nvSpPr>
        <p:spPr>
          <a:xfrm>
            <a:off x="642257" y="2823932"/>
            <a:ext cx="10610850" cy="958359"/>
          </a:xfrm>
        </p:spPr>
        <p:txBody>
          <a:bodyPr/>
          <a:lstStyle/>
          <a:p>
            <a:endParaRPr lang="en-US" dirty="0"/>
          </a:p>
        </p:txBody>
      </p:sp>
      <p:sp>
        <p:nvSpPr>
          <p:cNvPr id="7" name="Text Placeholder 11">
            <a:extLst>
              <a:ext uri="{FF2B5EF4-FFF2-40B4-BE49-F238E27FC236}">
                <a16:creationId xmlns:a16="http://schemas.microsoft.com/office/drawing/2014/main" id="{1004F819-F237-4FD5-BBB3-1C895B1F1847}"/>
              </a:ext>
            </a:extLst>
          </p:cNvPr>
          <p:cNvSpPr>
            <a:spLocks noGrp="1"/>
          </p:cNvSpPr>
          <p:nvPr>
            <p:ph type="body" sz="quarter" idx="19" hasCustomPrompt="1"/>
          </p:nvPr>
        </p:nvSpPr>
        <p:spPr>
          <a:xfrm>
            <a:off x="743571" y="4062847"/>
            <a:ext cx="10711543" cy="886992"/>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
        <p:nvSpPr>
          <p:cNvPr id="5" name="Picture Placeholder 4">
            <a:extLst>
              <a:ext uri="{FF2B5EF4-FFF2-40B4-BE49-F238E27FC236}">
                <a16:creationId xmlns:a16="http://schemas.microsoft.com/office/drawing/2014/main" id="{D3FF7102-0605-4468-9A86-BF9B14117A7A}"/>
              </a:ext>
            </a:extLst>
          </p:cNvPr>
          <p:cNvSpPr>
            <a:spLocks noGrp="1"/>
          </p:cNvSpPr>
          <p:nvPr>
            <p:ph type="pic" sz="quarter" idx="20"/>
          </p:nvPr>
        </p:nvSpPr>
        <p:spPr>
          <a:xfrm>
            <a:off x="742950" y="5307013"/>
            <a:ext cx="10712450" cy="885825"/>
          </a:xfrm>
        </p:spPr>
        <p:txBody>
          <a:bodyPr/>
          <a:lstStyle/>
          <a:p>
            <a:endParaRPr lang="en-US" dirty="0"/>
          </a:p>
        </p:txBody>
      </p:sp>
    </p:spTree>
    <p:extLst>
      <p:ext uri="{BB962C8B-B14F-4D97-AF65-F5344CB8AC3E}">
        <p14:creationId xmlns:p14="http://schemas.microsoft.com/office/powerpoint/2010/main" val="4088819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8904-62D9-4061-8623-A184D4D9C1B2}"/>
              </a:ext>
            </a:extLst>
          </p:cNvPr>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BFE13720-D76A-4B3C-9FF1-24DBAAAC8BDB}"/>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6" name="Picture Placeholder 5">
            <a:extLst>
              <a:ext uri="{FF2B5EF4-FFF2-40B4-BE49-F238E27FC236}">
                <a16:creationId xmlns:a16="http://schemas.microsoft.com/office/drawing/2014/main" id="{028B0619-0F95-4106-BD85-379F482EDE86}"/>
              </a:ext>
            </a:extLst>
          </p:cNvPr>
          <p:cNvSpPr>
            <a:spLocks noGrp="1"/>
          </p:cNvSpPr>
          <p:nvPr>
            <p:ph type="pic" sz="quarter" idx="10"/>
          </p:nvPr>
        </p:nvSpPr>
        <p:spPr>
          <a:xfrm>
            <a:off x="838200" y="1244600"/>
            <a:ext cx="10515600" cy="4676775"/>
          </a:xfrm>
        </p:spPr>
        <p:txBody>
          <a:bodyPr/>
          <a:lstStyle/>
          <a:p>
            <a:endParaRPr lang="en-US" dirty="0"/>
          </a:p>
        </p:txBody>
      </p:sp>
    </p:spTree>
    <p:extLst>
      <p:ext uri="{BB962C8B-B14F-4D97-AF65-F5344CB8AC3E}">
        <p14:creationId xmlns:p14="http://schemas.microsoft.com/office/powerpoint/2010/main" val="392661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670957"/>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156C28E7-3DD4-4773-8819-749FF534F00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Content Placeholder 3">
            <a:extLst>
              <a:ext uri="{FF2B5EF4-FFF2-40B4-BE49-F238E27FC236}">
                <a16:creationId xmlns:a16="http://schemas.microsoft.com/office/drawing/2014/main" id="{5C904581-7820-4D52-BB07-277E06A07485}"/>
              </a:ext>
            </a:extLst>
          </p:cNvPr>
          <p:cNvSpPr>
            <a:spLocks noGrp="1"/>
          </p:cNvSpPr>
          <p:nvPr>
            <p:ph sz="quarter" idx="18"/>
          </p:nvPr>
        </p:nvSpPr>
        <p:spPr>
          <a:xfrm>
            <a:off x="595313" y="3429000"/>
            <a:ext cx="1987550" cy="1244600"/>
          </a:xfrm>
        </p:spPr>
        <p:txBody>
          <a:bodyPr/>
          <a:lstStyle/>
          <a:p>
            <a:pPr lvl="0"/>
            <a:endParaRPr lang="en-US" dirty="0"/>
          </a:p>
        </p:txBody>
      </p:sp>
      <p:sp>
        <p:nvSpPr>
          <p:cNvPr id="7" name="Content Placeholder 6">
            <a:extLst>
              <a:ext uri="{FF2B5EF4-FFF2-40B4-BE49-F238E27FC236}">
                <a16:creationId xmlns:a16="http://schemas.microsoft.com/office/drawing/2014/main" id="{901B8ABD-4B37-445A-9152-AC3BE5314B5A}"/>
              </a:ext>
            </a:extLst>
          </p:cNvPr>
          <p:cNvSpPr>
            <a:spLocks noGrp="1"/>
          </p:cNvSpPr>
          <p:nvPr>
            <p:ph sz="quarter" idx="19"/>
          </p:nvPr>
        </p:nvSpPr>
        <p:spPr>
          <a:xfrm>
            <a:off x="1089025" y="3548063"/>
            <a:ext cx="1919288" cy="1244600"/>
          </a:xfrm>
        </p:spPr>
        <p:txBody>
          <a:bodyPr/>
          <a:lstStyle/>
          <a:p>
            <a:pPr lvl="0"/>
            <a:endParaRPr lang="en-US" dirty="0"/>
          </a:p>
        </p:txBody>
      </p:sp>
      <p:sp>
        <p:nvSpPr>
          <p:cNvPr id="9" name="Content Placeholder 8">
            <a:extLst>
              <a:ext uri="{FF2B5EF4-FFF2-40B4-BE49-F238E27FC236}">
                <a16:creationId xmlns:a16="http://schemas.microsoft.com/office/drawing/2014/main" id="{308B39F8-98F1-4DFC-A562-3169E8FFC006}"/>
              </a:ext>
            </a:extLst>
          </p:cNvPr>
          <p:cNvSpPr>
            <a:spLocks noGrp="1"/>
          </p:cNvSpPr>
          <p:nvPr>
            <p:ph sz="quarter" idx="20"/>
          </p:nvPr>
        </p:nvSpPr>
        <p:spPr>
          <a:xfrm>
            <a:off x="1727200" y="3744913"/>
            <a:ext cx="2497138" cy="1244600"/>
          </a:xfrm>
        </p:spPr>
        <p:txBody>
          <a:bodyPr/>
          <a:lstStyle/>
          <a:p>
            <a:pPr lvl="0"/>
            <a:endParaRPr lang="en-US" dirty="0"/>
          </a:p>
        </p:txBody>
      </p:sp>
      <p:sp>
        <p:nvSpPr>
          <p:cNvPr id="11" name="Content Placeholder 10">
            <a:extLst>
              <a:ext uri="{FF2B5EF4-FFF2-40B4-BE49-F238E27FC236}">
                <a16:creationId xmlns:a16="http://schemas.microsoft.com/office/drawing/2014/main" id="{5670CA99-0636-4A75-8B3D-683BC2CF724A}"/>
              </a:ext>
            </a:extLst>
          </p:cNvPr>
          <p:cNvSpPr>
            <a:spLocks noGrp="1"/>
          </p:cNvSpPr>
          <p:nvPr>
            <p:ph sz="quarter" idx="21"/>
          </p:nvPr>
        </p:nvSpPr>
        <p:spPr>
          <a:xfrm>
            <a:off x="3352800" y="3744913"/>
            <a:ext cx="2133600" cy="1474787"/>
          </a:xfrm>
        </p:spPr>
        <p:txBody>
          <a:bodyPr/>
          <a:lstStyle/>
          <a:p>
            <a:pPr lvl="0"/>
            <a:endParaRPr lang="en-US" dirty="0"/>
          </a:p>
        </p:txBody>
      </p:sp>
      <p:sp>
        <p:nvSpPr>
          <p:cNvPr id="14" name="Content Placeholder 13">
            <a:extLst>
              <a:ext uri="{FF2B5EF4-FFF2-40B4-BE49-F238E27FC236}">
                <a16:creationId xmlns:a16="http://schemas.microsoft.com/office/drawing/2014/main" id="{F255938F-A0DA-4DA9-974F-DCCF65634D1A}"/>
              </a:ext>
            </a:extLst>
          </p:cNvPr>
          <p:cNvSpPr>
            <a:spLocks noGrp="1"/>
          </p:cNvSpPr>
          <p:nvPr>
            <p:ph sz="quarter" idx="22"/>
          </p:nvPr>
        </p:nvSpPr>
        <p:spPr>
          <a:xfrm>
            <a:off x="4633913" y="3548063"/>
            <a:ext cx="2133600" cy="1441450"/>
          </a:xfrm>
        </p:spPr>
        <p:txBody>
          <a:bodyPr/>
          <a:lstStyle/>
          <a:p>
            <a:pPr lvl="0"/>
            <a:endParaRPr lang="en-US" dirty="0"/>
          </a:p>
        </p:txBody>
      </p:sp>
      <p:sp>
        <p:nvSpPr>
          <p:cNvPr id="16" name="Content Placeholder 15">
            <a:extLst>
              <a:ext uri="{FF2B5EF4-FFF2-40B4-BE49-F238E27FC236}">
                <a16:creationId xmlns:a16="http://schemas.microsoft.com/office/drawing/2014/main" id="{A93EC609-61FE-49B7-AA2B-558E1914F0D9}"/>
              </a:ext>
            </a:extLst>
          </p:cNvPr>
          <p:cNvSpPr>
            <a:spLocks noGrp="1"/>
          </p:cNvSpPr>
          <p:nvPr>
            <p:ph sz="quarter" idx="23"/>
          </p:nvPr>
        </p:nvSpPr>
        <p:spPr>
          <a:xfrm>
            <a:off x="6284913" y="3429000"/>
            <a:ext cx="1919287" cy="1474788"/>
          </a:xfrm>
        </p:spPr>
        <p:txBody>
          <a:bodyPr/>
          <a:lstStyle/>
          <a:p>
            <a:pPr lvl="0"/>
            <a:endParaRPr lang="en-US" dirty="0"/>
          </a:p>
        </p:txBody>
      </p:sp>
      <p:sp>
        <p:nvSpPr>
          <p:cNvPr id="18" name="Content Placeholder 17">
            <a:extLst>
              <a:ext uri="{FF2B5EF4-FFF2-40B4-BE49-F238E27FC236}">
                <a16:creationId xmlns:a16="http://schemas.microsoft.com/office/drawing/2014/main" id="{08CCFFDC-D2D8-4376-87F8-857234CEDE8C}"/>
              </a:ext>
            </a:extLst>
          </p:cNvPr>
          <p:cNvSpPr>
            <a:spLocks noGrp="1"/>
          </p:cNvSpPr>
          <p:nvPr>
            <p:ph sz="quarter" idx="24"/>
          </p:nvPr>
        </p:nvSpPr>
        <p:spPr>
          <a:xfrm>
            <a:off x="7721600" y="3429000"/>
            <a:ext cx="1281113" cy="1474788"/>
          </a:xfrm>
        </p:spPr>
        <p:txBody>
          <a:bodyPr/>
          <a:lstStyle/>
          <a:p>
            <a:pPr lvl="0"/>
            <a:endParaRPr lang="en-US" dirty="0"/>
          </a:p>
        </p:txBody>
      </p:sp>
      <p:sp>
        <p:nvSpPr>
          <p:cNvPr id="20" name="Content Placeholder 19">
            <a:extLst>
              <a:ext uri="{FF2B5EF4-FFF2-40B4-BE49-F238E27FC236}">
                <a16:creationId xmlns:a16="http://schemas.microsoft.com/office/drawing/2014/main" id="{2B69C0C8-768F-4E97-A305-ED1EEFC0CACA}"/>
              </a:ext>
            </a:extLst>
          </p:cNvPr>
          <p:cNvSpPr>
            <a:spLocks noGrp="1"/>
          </p:cNvSpPr>
          <p:nvPr>
            <p:ph sz="quarter" idx="25"/>
          </p:nvPr>
        </p:nvSpPr>
        <p:spPr>
          <a:xfrm>
            <a:off x="8418513" y="3429000"/>
            <a:ext cx="1436687" cy="1671638"/>
          </a:xfrm>
        </p:spPr>
        <p:txBody>
          <a:bodyPr/>
          <a:lstStyle/>
          <a:p>
            <a:pPr lvl="0"/>
            <a:endParaRPr lang="en-US" dirty="0"/>
          </a:p>
        </p:txBody>
      </p:sp>
      <p:sp>
        <p:nvSpPr>
          <p:cNvPr id="22" name="Content Placeholder 21">
            <a:extLst>
              <a:ext uri="{FF2B5EF4-FFF2-40B4-BE49-F238E27FC236}">
                <a16:creationId xmlns:a16="http://schemas.microsoft.com/office/drawing/2014/main" id="{A2AF1E58-D14F-4C63-B246-708BE08FEDED}"/>
              </a:ext>
            </a:extLst>
          </p:cNvPr>
          <p:cNvSpPr>
            <a:spLocks noGrp="1"/>
          </p:cNvSpPr>
          <p:nvPr>
            <p:ph sz="quarter" idx="26"/>
          </p:nvPr>
        </p:nvSpPr>
        <p:spPr>
          <a:xfrm>
            <a:off x="9405938" y="3548063"/>
            <a:ext cx="1436687" cy="1355725"/>
          </a:xfrm>
        </p:spPr>
        <p:txBody>
          <a:bodyPr/>
          <a:lstStyle/>
          <a:p>
            <a:pPr lvl="0"/>
            <a:endParaRPr lang="en-US" dirty="0"/>
          </a:p>
        </p:txBody>
      </p:sp>
      <p:sp>
        <p:nvSpPr>
          <p:cNvPr id="24" name="Content Placeholder 23">
            <a:extLst>
              <a:ext uri="{FF2B5EF4-FFF2-40B4-BE49-F238E27FC236}">
                <a16:creationId xmlns:a16="http://schemas.microsoft.com/office/drawing/2014/main" id="{484975E9-6C47-42E1-8373-F8F1304CC775}"/>
              </a:ext>
            </a:extLst>
          </p:cNvPr>
          <p:cNvSpPr>
            <a:spLocks noGrp="1"/>
          </p:cNvSpPr>
          <p:nvPr>
            <p:ph sz="quarter" idx="27"/>
          </p:nvPr>
        </p:nvSpPr>
        <p:spPr>
          <a:xfrm>
            <a:off x="10258425" y="3429000"/>
            <a:ext cx="1338263" cy="1560513"/>
          </a:xfrm>
        </p:spPr>
        <p:txBody>
          <a:bodyPr/>
          <a:lstStyle/>
          <a:p>
            <a:pPr lvl="0"/>
            <a:endParaRPr lang="en-US" dirty="0"/>
          </a:p>
        </p:txBody>
      </p:sp>
      <p:sp>
        <p:nvSpPr>
          <p:cNvPr id="26" name="Picture Placeholder 25">
            <a:extLst>
              <a:ext uri="{FF2B5EF4-FFF2-40B4-BE49-F238E27FC236}">
                <a16:creationId xmlns:a16="http://schemas.microsoft.com/office/drawing/2014/main" id="{8D3A57D3-B01A-4E6A-A76A-9E8BFEECF569}"/>
              </a:ext>
            </a:extLst>
          </p:cNvPr>
          <p:cNvSpPr>
            <a:spLocks noGrp="1"/>
          </p:cNvSpPr>
          <p:nvPr>
            <p:ph type="pic" sz="quarter" idx="28"/>
          </p:nvPr>
        </p:nvSpPr>
        <p:spPr>
          <a:xfrm>
            <a:off x="595313" y="5219700"/>
            <a:ext cx="1814512" cy="1103313"/>
          </a:xfrm>
        </p:spPr>
        <p:txBody>
          <a:bodyPr/>
          <a:lstStyle/>
          <a:p>
            <a:endParaRPr lang="en-US" dirty="0"/>
          </a:p>
        </p:txBody>
      </p:sp>
      <p:sp>
        <p:nvSpPr>
          <p:cNvPr id="30" name="Picture Placeholder 29">
            <a:extLst>
              <a:ext uri="{FF2B5EF4-FFF2-40B4-BE49-F238E27FC236}">
                <a16:creationId xmlns:a16="http://schemas.microsoft.com/office/drawing/2014/main" id="{E937C2C8-20B9-4F4A-866E-DCD66532E73C}"/>
              </a:ext>
            </a:extLst>
          </p:cNvPr>
          <p:cNvSpPr>
            <a:spLocks noGrp="1"/>
          </p:cNvSpPr>
          <p:nvPr>
            <p:ph type="pic" sz="quarter" idx="30"/>
          </p:nvPr>
        </p:nvSpPr>
        <p:spPr>
          <a:xfrm>
            <a:off x="3352800" y="5227638"/>
            <a:ext cx="1814513" cy="1095375"/>
          </a:xfrm>
        </p:spPr>
        <p:txBody>
          <a:bodyPr/>
          <a:lstStyle/>
          <a:p>
            <a:endParaRPr lang="en-US" dirty="0"/>
          </a:p>
        </p:txBody>
      </p:sp>
      <p:sp>
        <p:nvSpPr>
          <p:cNvPr id="32" name="Picture Placeholder 31">
            <a:extLst>
              <a:ext uri="{FF2B5EF4-FFF2-40B4-BE49-F238E27FC236}">
                <a16:creationId xmlns:a16="http://schemas.microsoft.com/office/drawing/2014/main" id="{6623586D-FD0B-4191-BB8A-CE479A04C8AC}"/>
              </a:ext>
            </a:extLst>
          </p:cNvPr>
          <p:cNvSpPr>
            <a:spLocks noGrp="1"/>
          </p:cNvSpPr>
          <p:nvPr>
            <p:ph type="pic" sz="quarter" idx="31"/>
          </p:nvPr>
        </p:nvSpPr>
        <p:spPr>
          <a:xfrm>
            <a:off x="4822825" y="5219700"/>
            <a:ext cx="1882775" cy="1095375"/>
          </a:xfrm>
        </p:spPr>
        <p:txBody>
          <a:bodyPr/>
          <a:lstStyle/>
          <a:p>
            <a:endParaRPr lang="en-US" dirty="0"/>
          </a:p>
        </p:txBody>
      </p:sp>
      <p:sp>
        <p:nvSpPr>
          <p:cNvPr id="34" name="Picture Placeholder 33">
            <a:extLst>
              <a:ext uri="{FF2B5EF4-FFF2-40B4-BE49-F238E27FC236}">
                <a16:creationId xmlns:a16="http://schemas.microsoft.com/office/drawing/2014/main" id="{25A0F266-2F40-46C1-9D38-A5E94AFB5991}"/>
              </a:ext>
            </a:extLst>
          </p:cNvPr>
          <p:cNvSpPr>
            <a:spLocks noGrp="1"/>
          </p:cNvSpPr>
          <p:nvPr>
            <p:ph type="pic" sz="quarter" idx="32"/>
          </p:nvPr>
        </p:nvSpPr>
        <p:spPr>
          <a:xfrm>
            <a:off x="6284913" y="5227638"/>
            <a:ext cx="1919287" cy="1009650"/>
          </a:xfrm>
        </p:spPr>
        <p:txBody>
          <a:bodyPr/>
          <a:lstStyle/>
          <a:p>
            <a:endParaRPr lang="en-US" dirty="0"/>
          </a:p>
        </p:txBody>
      </p:sp>
      <p:sp>
        <p:nvSpPr>
          <p:cNvPr id="5" name="Picture Placeholder 4">
            <a:extLst>
              <a:ext uri="{FF2B5EF4-FFF2-40B4-BE49-F238E27FC236}">
                <a16:creationId xmlns:a16="http://schemas.microsoft.com/office/drawing/2014/main" id="{3E5BDA1D-70B3-42BF-9B40-7F0976594AE8}"/>
              </a:ext>
            </a:extLst>
          </p:cNvPr>
          <p:cNvSpPr>
            <a:spLocks noGrp="1"/>
          </p:cNvSpPr>
          <p:nvPr>
            <p:ph type="pic" sz="quarter" idx="33"/>
          </p:nvPr>
        </p:nvSpPr>
        <p:spPr>
          <a:xfrm>
            <a:off x="2057400" y="5227638"/>
            <a:ext cx="1266825" cy="1181100"/>
          </a:xfrm>
        </p:spPr>
        <p:txBody>
          <a:bodyPr/>
          <a:lstStyle/>
          <a:p>
            <a:endParaRPr lang="en-US" dirty="0"/>
          </a:p>
        </p:txBody>
      </p:sp>
    </p:spTree>
    <p:extLst>
      <p:ext uri="{BB962C8B-B14F-4D97-AF65-F5344CB8AC3E}">
        <p14:creationId xmlns:p14="http://schemas.microsoft.com/office/powerpoint/2010/main" val="254833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31" r:id="rId13"/>
    <p:sldLayoutId id="2147483732" r:id="rId14"/>
    <p:sldLayoutId id="2147483734" r:id="rId15"/>
    <p:sldLayoutId id="2147483735" r:id="rId16"/>
    <p:sldLayoutId id="2147483733" r:id="rId17"/>
    <p:sldLayoutId id="2147483725" r:id="rId18"/>
    <p:sldLayoutId id="2147483736" r:id="rId19"/>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5.ti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1"/>
              </a:ext>
            </a:extLst>
          </p:cNvPr>
          <p:cNvSpPr>
            <a:spLocks noGrp="1"/>
          </p:cNvSpPr>
          <p:nvPr>
            <p:ph type="title"/>
          </p:nvPr>
        </p:nvSpPr>
        <p:spPr/>
        <p:txBody>
          <a:bodyPr/>
          <a:lstStyle/>
          <a:p>
            <a:r>
              <a:rPr lang="en-US" dirty="0"/>
              <a:t>Process Cost Systems</a:t>
            </a:r>
            <a:br>
              <a:rPr lang="en-US" dirty="0"/>
            </a:br>
            <a:endParaRPr lang="en-US" dirty="0"/>
          </a:p>
        </p:txBody>
      </p:sp>
      <p:pic>
        <p:nvPicPr>
          <p:cNvPr id="3" name="Picture Placeholder 2" descr="The cover of a book,  Accounting 28th edition by Carl Warren and contributing authors Christine Jonick, and Jennifer Schneider. An illustration shows three chairs at a table. The table contains a keyboard, a monitor, lamps, and other business materials.">
            <a:extLst>
              <a:ext uri="{FF2B5EF4-FFF2-40B4-BE49-F238E27FC236}">
                <a16:creationId xmlns:a16="http://schemas.microsoft.com/office/drawing/2014/main" id="{930DC017-799C-439F-BEF9-82BA4A72FC5E}"/>
              </a:ext>
            </a:extLst>
          </p:cNvPr>
          <p:cNvPicPr>
            <a:picLocks noGrp="1" noChangeAspect="1"/>
          </p:cNvPicPr>
          <p:nvPr>
            <p:ph type="pic" sz="quarter" idx="12"/>
          </p:nvPr>
        </p:nvPicPr>
        <p:blipFill>
          <a:blip r:embed="rId2"/>
          <a:srcRect l="75" r="75"/>
          <a:stretch>
            <a:fillRect/>
          </a:stretch>
        </p:blipFill>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Chapter 20</a:t>
            </a:r>
          </a:p>
        </p:txBody>
      </p:sp>
      <p:sp>
        <p:nvSpPr>
          <p:cNvPr id="9" name="Footer Placeholder 4">
            <a:extLst>
              <a:ext uri="{FF2B5EF4-FFF2-40B4-BE49-F238E27FC236}">
                <a16:creationId xmlns:a16="http://schemas.microsoft.com/office/drawing/2014/main" id="{9D56BF44-E49E-4FD5-9761-67F61F3BED24}"/>
              </a:ext>
              <a:ext uri="{C183D7F6-B498-43B3-948B-1728B52AA6E4}">
                <adec:decorative xmlns:adec="http://schemas.microsoft.com/office/drawing/2017/decorative" val="1"/>
              </a:ext>
            </a:extLst>
          </p:cNvPr>
          <p:cNvSpPr>
            <a:spLocks noGrp="1"/>
          </p:cNvSpPr>
          <p:nvPr>
            <p:ph type="ftr" sz="quarter" idx="3"/>
          </p:nvPr>
        </p:nvSpPr>
        <p:spPr>
          <a:xfrm>
            <a:off x="2923890" y="6361112"/>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 2021 Cengage Learning, Inc.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7E5E-83CE-454E-A509-1A31120B2A2B}"/>
              </a:ext>
            </a:extLst>
          </p:cNvPr>
          <p:cNvSpPr>
            <a:spLocks noGrp="1"/>
          </p:cNvSpPr>
          <p:nvPr>
            <p:ph type="title"/>
          </p:nvPr>
        </p:nvSpPr>
        <p:spPr>
          <a:xfrm>
            <a:off x="838200" y="365125"/>
            <a:ext cx="10515600" cy="624226"/>
          </a:xfrm>
        </p:spPr>
        <p:txBody>
          <a:bodyPr/>
          <a:lstStyle/>
          <a:p>
            <a:r>
              <a:rPr lang="en-US" dirty="0"/>
              <a:t>Comparing Job Order and Process Cost Systems </a:t>
            </a:r>
            <a:br>
              <a:rPr lang="en-US" dirty="0"/>
            </a:br>
            <a:r>
              <a:rPr lang="en-US" sz="2000" dirty="0"/>
              <a:t>(2 of 2)</a:t>
            </a:r>
          </a:p>
        </p:txBody>
      </p:sp>
      <p:sp>
        <p:nvSpPr>
          <p:cNvPr id="3" name="Text Placeholder 2">
            <a:extLst>
              <a:ext uri="{FF2B5EF4-FFF2-40B4-BE49-F238E27FC236}">
                <a16:creationId xmlns:a16="http://schemas.microsoft.com/office/drawing/2014/main" id="{D9B057DC-AE2C-45B2-A6C7-EAE16E3EEDB9}"/>
              </a:ext>
            </a:extLst>
          </p:cNvPr>
          <p:cNvSpPr>
            <a:spLocks noGrp="1"/>
          </p:cNvSpPr>
          <p:nvPr>
            <p:ph type="body" sz="quarter" idx="17"/>
          </p:nvPr>
        </p:nvSpPr>
        <p:spPr>
          <a:xfrm>
            <a:off x="743576" y="1638299"/>
            <a:ext cx="10711543" cy="2974643"/>
          </a:xfrm>
        </p:spPr>
        <p:txBody>
          <a:bodyPr>
            <a:normAutofit/>
          </a:bodyPr>
          <a:lstStyle/>
          <a:p>
            <a:r>
              <a:rPr lang="en-US" dirty="0"/>
              <a:t>Process and job order cost systems are different in several ways:</a:t>
            </a:r>
          </a:p>
          <a:p>
            <a:pPr lvl="1"/>
            <a:r>
              <a:rPr lang="en-US" dirty="0"/>
              <a:t>A process cost system accumulates (records) product costs in work in process accounts for each department. </a:t>
            </a:r>
          </a:p>
          <a:p>
            <a:pPr lvl="1"/>
            <a:r>
              <a:rPr lang="en-US" dirty="0"/>
              <a:t>In contrast, a job order cost system accumulates (records) product costs by jobs, using job cost sheets.</a:t>
            </a:r>
          </a:p>
          <a:p>
            <a:pPr lvl="1"/>
            <a:r>
              <a:rPr lang="en-US" dirty="0"/>
              <a:t>In a job order cost system, the work in process at the end of the period is the sum of the job cost sheets for partially completed jobs. </a:t>
            </a:r>
          </a:p>
          <a:p>
            <a:pPr lvl="1"/>
            <a:r>
              <a:rPr lang="en-US" dirty="0"/>
              <a:t>In a process cost system, the work in process at the end of the period is the sum of the costs remaining in each department account at the end of the period.</a:t>
            </a:r>
          </a:p>
          <a:p>
            <a:endParaRPr lang="en-US" dirty="0"/>
          </a:p>
        </p:txBody>
      </p:sp>
    </p:spTree>
    <p:extLst>
      <p:ext uri="{BB962C8B-B14F-4D97-AF65-F5344CB8AC3E}">
        <p14:creationId xmlns:p14="http://schemas.microsoft.com/office/powerpoint/2010/main" val="363362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EC3F-E33B-4F09-BBAB-9948722F6B3C}"/>
              </a:ext>
            </a:extLst>
          </p:cNvPr>
          <p:cNvSpPr>
            <a:spLocks noGrp="1"/>
          </p:cNvSpPr>
          <p:nvPr>
            <p:ph type="title"/>
          </p:nvPr>
        </p:nvSpPr>
        <p:spPr/>
        <p:txBody>
          <a:bodyPr/>
          <a:lstStyle/>
          <a:p>
            <a:r>
              <a:rPr lang="en-US" sz="3200" dirty="0"/>
              <a:t>Example Exercise: Job Order versus Process Costing</a:t>
            </a:r>
          </a:p>
        </p:txBody>
      </p:sp>
      <p:sp>
        <p:nvSpPr>
          <p:cNvPr id="4" name="Content Placeholder 3">
            <a:extLst>
              <a:ext uri="{FF2B5EF4-FFF2-40B4-BE49-F238E27FC236}">
                <a16:creationId xmlns:a16="http://schemas.microsoft.com/office/drawing/2014/main" id="{A5D72DC5-2246-45F3-975F-772B7E3641DF}"/>
              </a:ext>
            </a:extLst>
          </p:cNvPr>
          <p:cNvSpPr>
            <a:spLocks noGrp="1"/>
          </p:cNvSpPr>
          <p:nvPr>
            <p:ph type="body" sz="quarter" idx="17"/>
          </p:nvPr>
        </p:nvSpPr>
        <p:spPr>
          <a:xfrm>
            <a:off x="743576" y="1638299"/>
            <a:ext cx="10711543" cy="2852058"/>
          </a:xfrm>
        </p:spPr>
        <p:txBody>
          <a:bodyPr>
            <a:normAutofit/>
          </a:bodyPr>
          <a:lstStyle/>
          <a:p>
            <a:pPr marL="342900" indent="-342900">
              <a:buClr>
                <a:srgbClr val="004A78"/>
              </a:buClr>
              <a:buFont typeface="Arial" charset="0"/>
              <a:buChar char="•"/>
            </a:pPr>
            <a:r>
              <a:rPr lang="en-US" sz="2400" dirty="0">
                <a:solidFill>
                  <a:srgbClr val="004A78"/>
                </a:solidFill>
              </a:rPr>
              <a:t>Which of the following industries would normally use job order costing systems, and which would normally use process costing systems?</a:t>
            </a:r>
          </a:p>
          <a:p>
            <a:pPr marL="1028700" lvl="1" indent="-342900">
              <a:buClr>
                <a:srgbClr val="FF6300"/>
              </a:buClr>
            </a:pPr>
            <a:r>
              <a:rPr lang="en-US" sz="2000" dirty="0">
                <a:solidFill>
                  <a:srgbClr val="004A78"/>
                </a:solidFill>
              </a:rPr>
              <a:t>Home construction</a:t>
            </a:r>
          </a:p>
          <a:p>
            <a:pPr marL="1028700" lvl="1" indent="-342900">
              <a:buClr>
                <a:srgbClr val="FF6300"/>
              </a:buClr>
            </a:pPr>
            <a:r>
              <a:rPr lang="en-US" sz="2000" dirty="0">
                <a:solidFill>
                  <a:srgbClr val="004A78"/>
                </a:solidFill>
              </a:rPr>
              <a:t>Beverages</a:t>
            </a:r>
          </a:p>
          <a:p>
            <a:pPr marL="1028700" lvl="1" indent="-342900">
              <a:buClr>
                <a:srgbClr val="FF6300"/>
              </a:buClr>
            </a:pPr>
            <a:r>
              <a:rPr lang="en-US" sz="2000" dirty="0">
                <a:solidFill>
                  <a:srgbClr val="004A78"/>
                </a:solidFill>
              </a:rPr>
              <a:t>Military aircraft</a:t>
            </a:r>
          </a:p>
          <a:p>
            <a:pPr marL="1028700" lvl="1" indent="-342900">
              <a:buClr>
                <a:srgbClr val="FF6300"/>
              </a:buClr>
            </a:pPr>
            <a:r>
              <a:rPr lang="en-US" sz="2000" dirty="0">
                <a:solidFill>
                  <a:srgbClr val="004A78"/>
                </a:solidFill>
              </a:rPr>
              <a:t>Computer chips</a:t>
            </a:r>
          </a:p>
          <a:p>
            <a:pPr marL="1028700" lvl="1" indent="-342900">
              <a:buClr>
                <a:srgbClr val="FF6300"/>
              </a:buClr>
            </a:pPr>
            <a:r>
              <a:rPr lang="en-US" sz="2000" dirty="0">
                <a:solidFill>
                  <a:srgbClr val="004A78"/>
                </a:solidFill>
              </a:rPr>
              <a:t>Cookies</a:t>
            </a:r>
          </a:p>
          <a:p>
            <a:pPr marL="1028700" lvl="1" indent="-342900">
              <a:buClr>
                <a:srgbClr val="FF6300"/>
              </a:buClr>
            </a:pPr>
            <a:r>
              <a:rPr lang="en-US" sz="2000" dirty="0">
                <a:solidFill>
                  <a:srgbClr val="004A78"/>
                </a:solidFill>
              </a:rPr>
              <a:t>Video game design and production</a:t>
            </a:r>
          </a:p>
        </p:txBody>
      </p:sp>
      <p:pic>
        <p:nvPicPr>
          <p:cNvPr id="8" name="Picture Placeholder 7" descr="Example Exercise Solution – Job Order versus Process Costing&#10;&#10;Home construction - Job order costing&#10;Beverages - Process costing&#10;Military aircraft - Job order costing&#10;Computer chips - Process costing&#10;Cookies - Process costing&#10;Video game design and production - Job ordering costing">
            <a:extLst>
              <a:ext uri="{FF2B5EF4-FFF2-40B4-BE49-F238E27FC236}">
                <a16:creationId xmlns:a16="http://schemas.microsoft.com/office/drawing/2014/main" id="{8B272E87-B076-40A1-B15F-F10264684F47}"/>
              </a:ext>
            </a:extLst>
          </p:cNvPr>
          <p:cNvPicPr>
            <a:picLocks noGrp="1" noChangeAspect="1"/>
          </p:cNvPicPr>
          <p:nvPr>
            <p:ph type="pic" sz="quarter" idx="18"/>
          </p:nvPr>
        </p:nvPicPr>
        <p:blipFill rotWithShape="1">
          <a:blip r:embed="rId2"/>
          <a:srcRect t="-1616" b="2848"/>
          <a:stretch/>
        </p:blipFill>
        <p:spPr>
          <a:xfrm>
            <a:off x="1099910" y="4490553"/>
            <a:ext cx="9896931" cy="1613551"/>
          </a:xfrm>
          <a:prstGeom prst="rect">
            <a:avLst/>
          </a:prstGeom>
        </p:spPr>
      </p:pic>
    </p:spTree>
    <p:extLst>
      <p:ext uri="{BB962C8B-B14F-4D97-AF65-F5344CB8AC3E}">
        <p14:creationId xmlns:p14="http://schemas.microsoft.com/office/powerpoint/2010/main" val="111208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125E-907B-4FBD-B460-EEB80B0914BF}"/>
              </a:ext>
            </a:extLst>
          </p:cNvPr>
          <p:cNvSpPr>
            <a:spLocks noGrp="1"/>
          </p:cNvSpPr>
          <p:nvPr>
            <p:ph type="title"/>
          </p:nvPr>
        </p:nvSpPr>
        <p:spPr/>
        <p:txBody>
          <a:bodyPr/>
          <a:lstStyle/>
          <a:p>
            <a:r>
              <a:rPr lang="en-US" dirty="0"/>
              <a:t>Physical Flows for a Process Manufacturer</a:t>
            </a:r>
          </a:p>
        </p:txBody>
      </p:sp>
      <p:pic>
        <p:nvPicPr>
          <p:cNvPr id="4" name="Picture Placeholder 3" descr="Physical Flows for a Process Manufacturer&#10;&#10;Simple line art depicts the flow, which begins with materials, shown as containers marked “Dairy,” “Milk,” “Cream,” and “Sugar.” The next step is the mixing department, shown as a person mixing the ingredients. Next is the packaging department, where a person is packing the product into boxes. The final step is finished goods inventory, showing a person stacking the product in a walk-in freezer.">
            <a:extLst>
              <a:ext uri="{FF2B5EF4-FFF2-40B4-BE49-F238E27FC236}">
                <a16:creationId xmlns:a16="http://schemas.microsoft.com/office/drawing/2014/main" id="{F4320B58-CFBB-4124-A829-BFD76869BC22}"/>
              </a:ext>
            </a:extLst>
          </p:cNvPr>
          <p:cNvPicPr>
            <a:picLocks noGrp="1" noChangeAspect="1"/>
          </p:cNvPicPr>
          <p:nvPr>
            <p:ph type="pic" sz="quarter" idx="10"/>
          </p:nvPr>
        </p:nvPicPr>
        <p:blipFill rotWithShape="1">
          <a:blip r:embed="rId2"/>
          <a:srcRect t="-1099" b="-1580"/>
          <a:stretch/>
        </p:blipFill>
        <p:spPr>
          <a:xfrm>
            <a:off x="1750711" y="1940418"/>
            <a:ext cx="8690578" cy="3274711"/>
          </a:xfrm>
          <a:prstGeom prst="rect">
            <a:avLst/>
          </a:prstGeom>
        </p:spPr>
      </p:pic>
    </p:spTree>
    <p:extLst>
      <p:ext uri="{BB962C8B-B14F-4D97-AF65-F5344CB8AC3E}">
        <p14:creationId xmlns:p14="http://schemas.microsoft.com/office/powerpoint/2010/main" val="27083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54CA-2607-4D05-A99F-A3B7C5474F7A}"/>
              </a:ext>
            </a:extLst>
          </p:cNvPr>
          <p:cNvSpPr>
            <a:spLocks noGrp="1"/>
          </p:cNvSpPr>
          <p:nvPr>
            <p:ph type="title"/>
          </p:nvPr>
        </p:nvSpPr>
        <p:spPr/>
        <p:txBody>
          <a:bodyPr/>
          <a:lstStyle/>
          <a:p>
            <a:r>
              <a:rPr lang="en-US" sz="2800" dirty="0"/>
              <a:t>Cost Flows for a Process Manufacturer—Frozen Delight</a:t>
            </a:r>
          </a:p>
        </p:txBody>
      </p:sp>
      <p:pic>
        <p:nvPicPr>
          <p:cNvPr id="4" name="Picture Placeholder 3" descr="Seven T accounts are shown. The legend for the accounts, titled Cost Flows for Frozen Delight, is as follows: a. The cost of materials purchased is recorded in the materials account. b. The cost of direct materials used by the Mixing and Packaging departments is recorded in the work in process accounts for each department. c. The cost of direct labor used by the Mixing and Packaging departments is recorded in work in process accounts for each department. d. The cost of factory overhead incurred for indirect materials and other factory overhead such as depreciation is recorded in the factory overhead accounts for each department. e. The factory overhead incurred in the Mixing and Packaging departments is applied to the work in process accounts for each department. f. The cost of units completed in the Mixing Department is transferred to the Packaging Department. g. The cost of units completed in the Packaging Department is transferred to Finished Goods. h. The cost of units sold is transferred to Cost of Goods Sold.&#10;&#10;Materials T account—The debit side entry is a. Purchased. The first entry on the credit side is b. Direct materials. The second entry on the credit side is Indirect materials.&#10;&#10;Work in Process—Mixing Department T account—The first entry on the debit side is b. Direct materials. The second entry on the debit side is c. Direct labor. The last entry on the debit side is e. Factory overhead applied. The credit side entry is f. Costs of units transferred out. An arrow points from b. Direct materials on the credit side of the Materials T account to b. Direct materials on the debit side of the Work in Process—Mixing Department T account.&#10;&#10;Work in Process—Packaging Department T account—The first entry on the debit side is b. Direct materials. The next entry on the debit side is f. Costs of units transferred in. The next entry on the debit side is c. Direct labor. The last entry on the debit side is e. Factory overhead applied. The entry on the credit side is g. Costs of units transferred out. An arrow points from f. Costs of units transferred out on the credit side of the Work in Process—Mixing Department T account to f. Costs of units transferred in on the debit side of the Work in Process—Packaging Department T account.&#10;&#10;Finished Goods T account—The debit side entry is g. Costs of units transferred in. The credit side entry is h. Cost of goods sold. An arrow points from g. Cost of goods transferred out on the credit side of the Work in Process—Packaging Department T account to g. Costs of units transferred in on the debit side of the Finished Goods T account.&#10;&#10;Cost of Goods Sold T account—The debit side entry is h. Cost of goods sold. An arrow points from h. Cost of goods sold on the credit side of the Finished Goods T account to h. Cost of goods sold on the debit side of the Cost of Goods Sold T account.&#10;&#10;Factory Overhead—Mixing Department T account—The debit side entry is d. Factory overhead incurred. The credit side entry is e. Factory overhead applied. An arrow points from e. Factory overhead applied on the credit side of the Factory Overhead—Mixing Department T account to e. Factory overhead applied on the debit side of the Work in Process—Mixing Department T account.&#10;&#10;Factory Overhead—Packaging Department T account—The debit side entry is d. Factory overhead incurred. The credit side entry is e. Factory overhead applied. An arrow points from e. Factory overhead applied on the credit side of the Factory Overhead—Packaging Department T account to e. Factory overhead applied on the debit side of the Work in Process—Packaging Department T account.&#10;&#10;A list below the T accounts is titled Factory Overhead Costs Incurred. The list includes Indirect materials, Depreciation of equipment, and Other overhead (utilities, indirect labor). An arrow points from Indirect materials on the credit side of the Materials T account to Indirect materials in the Factory Overhead Costs Incurred list. Arrows point from the heading Factory Overhead Costs Incurred to d. Factory overhead incurred on the debit side of the Factory Overhead—Mixing Department T account and to d. Factory overhead incurred on the debit side of the Factory Overhead—Packaging Department T account.&#10;">
            <a:extLst>
              <a:ext uri="{FF2B5EF4-FFF2-40B4-BE49-F238E27FC236}">
                <a16:creationId xmlns:a16="http://schemas.microsoft.com/office/drawing/2014/main" id="{FCE65116-322A-4DB8-9CB7-70043C91D83F}"/>
              </a:ext>
            </a:extLst>
          </p:cNvPr>
          <p:cNvPicPr>
            <a:picLocks noGrp="1" noChangeAspect="1"/>
          </p:cNvPicPr>
          <p:nvPr>
            <p:ph type="pic" sz="quarter" idx="10"/>
          </p:nvPr>
        </p:nvPicPr>
        <p:blipFill>
          <a:blip r:embed="rId2"/>
          <a:srcRect t="158" b="158"/>
          <a:stretch>
            <a:fillRect/>
          </a:stretch>
        </p:blipFill>
        <p:spPr>
          <a:xfrm>
            <a:off x="312420" y="1010761"/>
            <a:ext cx="11567160" cy="5144453"/>
          </a:xfrm>
          <a:prstGeom prst="rect">
            <a:avLst/>
          </a:prstGeom>
        </p:spPr>
      </p:pic>
    </p:spTree>
    <p:extLst>
      <p:ext uri="{BB962C8B-B14F-4D97-AF65-F5344CB8AC3E}">
        <p14:creationId xmlns:p14="http://schemas.microsoft.com/office/powerpoint/2010/main" val="33547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2E4B-EF82-457E-83AC-B3B2A8CF6813}"/>
              </a:ext>
            </a:extLst>
          </p:cNvPr>
          <p:cNvSpPr>
            <a:spLocks noGrp="1"/>
          </p:cNvSpPr>
          <p:nvPr>
            <p:ph type="title"/>
          </p:nvPr>
        </p:nvSpPr>
        <p:spPr/>
        <p:txBody>
          <a:bodyPr/>
          <a:lstStyle/>
          <a:p>
            <a:r>
              <a:rPr lang="en-US" dirty="0"/>
              <a:t>Cost of Production Report </a:t>
            </a:r>
            <a:r>
              <a:rPr lang="en-US" sz="2000" dirty="0"/>
              <a:t>(1 of 4)</a:t>
            </a:r>
          </a:p>
        </p:txBody>
      </p:sp>
      <p:sp>
        <p:nvSpPr>
          <p:cNvPr id="3" name="Text Placeholder 2">
            <a:extLst>
              <a:ext uri="{FF2B5EF4-FFF2-40B4-BE49-F238E27FC236}">
                <a16:creationId xmlns:a16="http://schemas.microsoft.com/office/drawing/2014/main" id="{65302E55-CA40-4773-94AD-4D7E9F80D798}"/>
              </a:ext>
            </a:extLst>
          </p:cNvPr>
          <p:cNvSpPr>
            <a:spLocks noGrp="1"/>
          </p:cNvSpPr>
          <p:nvPr>
            <p:ph type="body" sz="quarter" idx="17"/>
          </p:nvPr>
        </p:nvSpPr>
        <p:spPr>
          <a:xfrm>
            <a:off x="743576" y="1638300"/>
            <a:ext cx="10711543" cy="3897086"/>
          </a:xfrm>
        </p:spPr>
        <p:txBody>
          <a:bodyPr/>
          <a:lstStyle/>
          <a:p>
            <a:r>
              <a:rPr lang="en-US" dirty="0"/>
              <a:t>In a process cost system, the cost of units transferred out of each processing department must be determined along with the cost of any partially completed units remaining in the department. The report that summarizes these costs is a cost of production report. </a:t>
            </a:r>
          </a:p>
          <a:p>
            <a:pPr lvl="1"/>
            <a:r>
              <a:rPr lang="en-US" dirty="0"/>
              <a:t>The </a:t>
            </a:r>
            <a:r>
              <a:rPr lang="en-US" b="1" dirty="0"/>
              <a:t>cost of production report </a:t>
            </a:r>
            <a:r>
              <a:rPr lang="en-US" dirty="0"/>
              <a:t>summarizes the production and cost data for a department as follows:</a:t>
            </a:r>
          </a:p>
          <a:p>
            <a:pPr lvl="2"/>
            <a:r>
              <a:rPr lang="en-US" dirty="0"/>
              <a:t>The units the department is accountable for and the disposition of those units.</a:t>
            </a:r>
          </a:p>
          <a:p>
            <a:pPr lvl="2"/>
            <a:r>
              <a:rPr lang="en-US" dirty="0"/>
              <a:t>The product costs incurred by the department and the allocation of those costs between completed (transferred out) and partially completed units.</a:t>
            </a:r>
          </a:p>
          <a:p>
            <a:endParaRPr lang="en-US" dirty="0"/>
          </a:p>
        </p:txBody>
      </p:sp>
    </p:spTree>
    <p:extLst>
      <p:ext uri="{BB962C8B-B14F-4D97-AF65-F5344CB8AC3E}">
        <p14:creationId xmlns:p14="http://schemas.microsoft.com/office/powerpoint/2010/main" val="310048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B33E1-BD1C-4A90-A61A-131D07BD440A}"/>
              </a:ext>
            </a:extLst>
          </p:cNvPr>
          <p:cNvSpPr>
            <a:spLocks noGrp="1"/>
          </p:cNvSpPr>
          <p:nvPr>
            <p:ph type="title"/>
          </p:nvPr>
        </p:nvSpPr>
        <p:spPr/>
        <p:txBody>
          <a:bodyPr/>
          <a:lstStyle/>
          <a:p>
            <a:r>
              <a:rPr lang="en-US" dirty="0"/>
              <a:t>Cost of Production Report </a:t>
            </a:r>
            <a:r>
              <a:rPr lang="en-US" sz="2000" dirty="0"/>
              <a:t>(2 of 4)</a:t>
            </a:r>
            <a:endParaRPr lang="en-US" dirty="0"/>
          </a:p>
        </p:txBody>
      </p:sp>
      <p:sp>
        <p:nvSpPr>
          <p:cNvPr id="5" name="Text Placeholder 4">
            <a:extLst>
              <a:ext uri="{FF2B5EF4-FFF2-40B4-BE49-F238E27FC236}">
                <a16:creationId xmlns:a16="http://schemas.microsoft.com/office/drawing/2014/main" id="{38927363-FFF1-4D29-8779-E9609E43469D}"/>
              </a:ext>
            </a:extLst>
          </p:cNvPr>
          <p:cNvSpPr>
            <a:spLocks noGrp="1"/>
          </p:cNvSpPr>
          <p:nvPr>
            <p:ph type="body" sz="quarter" idx="17"/>
          </p:nvPr>
        </p:nvSpPr>
        <p:spPr>
          <a:xfrm>
            <a:off x="743576" y="1638301"/>
            <a:ext cx="10711543" cy="495300"/>
          </a:xfrm>
        </p:spPr>
        <p:txBody>
          <a:bodyPr/>
          <a:lstStyle/>
          <a:p>
            <a:r>
              <a:rPr lang="en-US" dirty="0"/>
              <a:t>A cost of production report is prepared using the following four steps:</a:t>
            </a:r>
          </a:p>
          <a:p>
            <a:endParaRPr lang="en-US" dirty="0"/>
          </a:p>
        </p:txBody>
      </p:sp>
      <p:sp>
        <p:nvSpPr>
          <p:cNvPr id="6" name="Content Placeholder 5">
            <a:extLst>
              <a:ext uri="{FF2B5EF4-FFF2-40B4-BE49-F238E27FC236}">
                <a16:creationId xmlns:a16="http://schemas.microsoft.com/office/drawing/2014/main" id="{6DE75FEA-082E-42C8-B36A-9C5021DA2613}"/>
              </a:ext>
            </a:extLst>
          </p:cNvPr>
          <p:cNvSpPr>
            <a:spLocks noGrp="1"/>
          </p:cNvSpPr>
          <p:nvPr>
            <p:ph sz="quarter" idx="18"/>
          </p:nvPr>
        </p:nvSpPr>
        <p:spPr>
          <a:xfrm>
            <a:off x="2982686" y="2709756"/>
            <a:ext cx="5943600" cy="742269"/>
          </a:xfrm>
          <a:prstGeom prst="downArrowCallout">
            <a:avLst/>
          </a:prstGeom>
          <a:solidFill>
            <a:schemeClr val="accent3">
              <a:lumMod val="60000"/>
              <a:lumOff val="40000"/>
            </a:schemeClr>
          </a:solidFill>
          <a:ln>
            <a:solidFill>
              <a:srgbClr val="000000"/>
            </a:solidFill>
          </a:ln>
        </p:spPr>
        <p:txBody>
          <a:bodyPr anchor="ctr"/>
          <a:lstStyle/>
          <a:p>
            <a:pPr algn="ctr"/>
            <a:r>
              <a:rPr lang="en-US" sz="2000" dirty="0"/>
              <a:t>Step 1. Determine the units to be assigned costs.</a:t>
            </a:r>
          </a:p>
        </p:txBody>
      </p:sp>
      <p:sp>
        <p:nvSpPr>
          <p:cNvPr id="7" name="Content Placeholder 6">
            <a:extLst>
              <a:ext uri="{FF2B5EF4-FFF2-40B4-BE49-F238E27FC236}">
                <a16:creationId xmlns:a16="http://schemas.microsoft.com/office/drawing/2014/main" id="{701773F6-B120-4416-9535-27EB407B12E6}"/>
              </a:ext>
            </a:extLst>
          </p:cNvPr>
          <p:cNvSpPr>
            <a:spLocks noGrp="1"/>
          </p:cNvSpPr>
          <p:nvPr>
            <p:ph sz="quarter" idx="19"/>
          </p:nvPr>
        </p:nvSpPr>
        <p:spPr>
          <a:xfrm>
            <a:off x="2525486" y="3497824"/>
            <a:ext cx="6858000" cy="740664"/>
          </a:xfrm>
          <a:prstGeom prst="downArrowCallout">
            <a:avLst>
              <a:gd name="adj1" fmla="val 25000"/>
              <a:gd name="adj2" fmla="val 25000"/>
              <a:gd name="adj3" fmla="val 25000"/>
              <a:gd name="adj4" fmla="val 67908"/>
            </a:avLst>
          </a:prstGeom>
          <a:solidFill>
            <a:schemeClr val="accent3">
              <a:lumMod val="60000"/>
              <a:lumOff val="40000"/>
            </a:schemeClr>
          </a:solidFill>
          <a:ln>
            <a:solidFill>
              <a:srgbClr val="000000"/>
            </a:solidFill>
          </a:ln>
        </p:spPr>
        <p:txBody>
          <a:bodyPr anchor="ctr"/>
          <a:lstStyle/>
          <a:p>
            <a:pPr algn="ctr"/>
            <a:r>
              <a:rPr lang="en-US" sz="2000" dirty="0"/>
              <a:t>Step 2. Compute equivalent units of production.</a:t>
            </a:r>
          </a:p>
        </p:txBody>
      </p:sp>
      <p:sp>
        <p:nvSpPr>
          <p:cNvPr id="8" name="Content Placeholder 7">
            <a:extLst>
              <a:ext uri="{FF2B5EF4-FFF2-40B4-BE49-F238E27FC236}">
                <a16:creationId xmlns:a16="http://schemas.microsoft.com/office/drawing/2014/main" id="{EF39F99F-BC6A-497F-BB70-7A90CE431332}"/>
              </a:ext>
            </a:extLst>
          </p:cNvPr>
          <p:cNvSpPr>
            <a:spLocks noGrp="1"/>
          </p:cNvSpPr>
          <p:nvPr>
            <p:ph sz="quarter" idx="20"/>
          </p:nvPr>
        </p:nvSpPr>
        <p:spPr>
          <a:xfrm>
            <a:off x="1781629" y="4286859"/>
            <a:ext cx="8345714" cy="740664"/>
          </a:xfrm>
          <a:prstGeom prst="downArrowCallout">
            <a:avLst/>
          </a:prstGeom>
          <a:solidFill>
            <a:schemeClr val="accent3">
              <a:lumMod val="60000"/>
              <a:lumOff val="40000"/>
            </a:schemeClr>
          </a:solidFill>
          <a:ln>
            <a:solidFill>
              <a:srgbClr val="000000"/>
            </a:solidFill>
          </a:ln>
        </p:spPr>
        <p:txBody>
          <a:bodyPr anchor="ctr"/>
          <a:lstStyle/>
          <a:p>
            <a:pPr algn="ctr"/>
            <a:r>
              <a:rPr lang="en-US" sz="2000" dirty="0"/>
              <a:t>Step 3. Determine the cost per equivalent unit.</a:t>
            </a:r>
          </a:p>
        </p:txBody>
      </p:sp>
      <p:sp>
        <p:nvSpPr>
          <p:cNvPr id="9" name="Content Placeholder 8">
            <a:extLst>
              <a:ext uri="{FF2B5EF4-FFF2-40B4-BE49-F238E27FC236}">
                <a16:creationId xmlns:a16="http://schemas.microsoft.com/office/drawing/2014/main" id="{6E08FBEB-40FC-48C6-A536-FAB9060FDC1F}"/>
              </a:ext>
            </a:extLst>
          </p:cNvPr>
          <p:cNvSpPr>
            <a:spLocks noGrp="1"/>
          </p:cNvSpPr>
          <p:nvPr>
            <p:ph sz="quarter" idx="21"/>
          </p:nvPr>
        </p:nvSpPr>
        <p:spPr>
          <a:xfrm>
            <a:off x="1288143" y="5076091"/>
            <a:ext cx="9332685" cy="495300"/>
          </a:xfrm>
          <a:solidFill>
            <a:schemeClr val="accent3">
              <a:lumMod val="60000"/>
              <a:lumOff val="40000"/>
            </a:schemeClr>
          </a:solidFill>
          <a:ln>
            <a:solidFill>
              <a:srgbClr val="000000"/>
            </a:solidFill>
          </a:ln>
        </p:spPr>
        <p:txBody>
          <a:bodyPr anchor="ctr"/>
          <a:lstStyle/>
          <a:p>
            <a:pPr algn="ctr"/>
            <a:r>
              <a:rPr lang="en-US" sz="2000" dirty="0"/>
              <a:t>Step 4. Allocate costs to units transferred out and partially completed units.</a:t>
            </a:r>
          </a:p>
        </p:txBody>
      </p:sp>
    </p:spTree>
    <p:extLst>
      <p:ext uri="{BB962C8B-B14F-4D97-AF65-F5344CB8AC3E}">
        <p14:creationId xmlns:p14="http://schemas.microsoft.com/office/powerpoint/2010/main" val="182827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9122-D264-4611-9723-D5ABDE20D10F}"/>
              </a:ext>
            </a:extLst>
          </p:cNvPr>
          <p:cNvSpPr>
            <a:spLocks noGrp="1"/>
          </p:cNvSpPr>
          <p:nvPr>
            <p:ph type="title"/>
          </p:nvPr>
        </p:nvSpPr>
        <p:spPr/>
        <p:txBody>
          <a:bodyPr/>
          <a:lstStyle/>
          <a:p>
            <a:r>
              <a:rPr lang="en-US" dirty="0"/>
              <a:t>Cost of Production Report </a:t>
            </a:r>
            <a:r>
              <a:rPr lang="en-US" sz="2000" dirty="0"/>
              <a:t>(3 of 4)</a:t>
            </a:r>
            <a:endParaRPr lang="en-US" dirty="0"/>
          </a:p>
        </p:txBody>
      </p:sp>
      <p:sp>
        <p:nvSpPr>
          <p:cNvPr id="3" name="Text Placeholder 2">
            <a:extLst>
              <a:ext uri="{FF2B5EF4-FFF2-40B4-BE49-F238E27FC236}">
                <a16:creationId xmlns:a16="http://schemas.microsoft.com/office/drawing/2014/main" id="{AC6D2FF6-2F06-49FF-BD18-F6F0B52DA6B6}"/>
              </a:ext>
            </a:extLst>
          </p:cNvPr>
          <p:cNvSpPr>
            <a:spLocks noGrp="1"/>
          </p:cNvSpPr>
          <p:nvPr>
            <p:ph type="body" sz="quarter" idx="17"/>
          </p:nvPr>
        </p:nvSpPr>
        <p:spPr>
          <a:xfrm>
            <a:off x="743576" y="1638301"/>
            <a:ext cx="10711543" cy="2708848"/>
          </a:xfrm>
        </p:spPr>
        <p:txBody>
          <a:bodyPr/>
          <a:lstStyle/>
          <a:p>
            <a:r>
              <a:rPr lang="en-US" dirty="0"/>
              <a:t>Preparing a cost of production report requires making a cost flow assumption.</a:t>
            </a:r>
          </a:p>
          <a:p>
            <a:r>
              <a:rPr lang="en-US" dirty="0"/>
              <a:t>Like merchandise inventory, costs can be assumed to flow through the manufacturing process using the first-in, first-out (FIFO), last-in, first-out (LIFO), or average cost methods.</a:t>
            </a:r>
          </a:p>
          <a:p>
            <a:pPr lvl="1"/>
            <a:r>
              <a:rPr lang="en-US" dirty="0"/>
              <a:t>Because the </a:t>
            </a:r>
            <a:r>
              <a:rPr lang="en-US" b="1" dirty="0"/>
              <a:t>first-in, first-out (FIFO) </a:t>
            </a:r>
            <a:r>
              <a:rPr lang="en-US" dirty="0"/>
              <a:t>method is often the same as the physical flow of units, the FIFO method is used in this chapter.</a:t>
            </a:r>
          </a:p>
          <a:p>
            <a:endParaRPr lang="en-US" dirty="0"/>
          </a:p>
        </p:txBody>
      </p:sp>
    </p:spTree>
    <p:extLst>
      <p:ext uri="{BB962C8B-B14F-4D97-AF65-F5344CB8AC3E}">
        <p14:creationId xmlns:p14="http://schemas.microsoft.com/office/powerpoint/2010/main" val="58963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248A-3AD4-4EF6-BA72-ED9FEE287FDB}"/>
              </a:ext>
            </a:extLst>
          </p:cNvPr>
          <p:cNvSpPr>
            <a:spLocks noGrp="1"/>
          </p:cNvSpPr>
          <p:nvPr>
            <p:ph type="title"/>
          </p:nvPr>
        </p:nvSpPr>
        <p:spPr/>
        <p:txBody>
          <a:bodyPr/>
          <a:lstStyle/>
          <a:p>
            <a:r>
              <a:rPr lang="en-US" dirty="0"/>
              <a:t>Cost of Production Report </a:t>
            </a:r>
            <a:r>
              <a:rPr lang="en-US" sz="2000" dirty="0"/>
              <a:t>(4 of 4)</a:t>
            </a:r>
          </a:p>
        </p:txBody>
      </p:sp>
      <p:sp>
        <p:nvSpPr>
          <p:cNvPr id="4" name="Content Placeholder 3">
            <a:extLst>
              <a:ext uri="{FF2B5EF4-FFF2-40B4-BE49-F238E27FC236}">
                <a16:creationId xmlns:a16="http://schemas.microsoft.com/office/drawing/2014/main" id="{76F81371-766C-4E2E-B8DB-DB212E785253}"/>
              </a:ext>
            </a:extLst>
          </p:cNvPr>
          <p:cNvSpPr>
            <a:spLocks noGrp="1"/>
          </p:cNvSpPr>
          <p:nvPr>
            <p:ph type="body" sz="quarter" idx="17"/>
          </p:nvPr>
        </p:nvSpPr>
        <p:spPr/>
        <p:txBody>
          <a:bodyPr/>
          <a:lstStyle/>
          <a:p>
            <a:r>
              <a:rPr lang="en-US" dirty="0"/>
              <a:t>To illustrate, a cost of production report for the Mixing Department of Frozen Delight for July is prepared. The July data for the Mixing Department are as follows:</a:t>
            </a:r>
          </a:p>
          <a:p>
            <a:endParaRPr lang="en-US" dirty="0"/>
          </a:p>
        </p:txBody>
      </p:sp>
      <p:pic>
        <p:nvPicPr>
          <p:cNvPr id="5" name="Picture Placeholder 4" descr="Cost of Production Report&#10;&#10;The cost of production report is shown. Under inventory in process, July 1, 5,000 gallons are: Direct materials cost, for 5,000 gallons, which is $5,000, listed in the first column, and Conversion costs, for 5,000 gallons, 70% completed, which is 1,225, listed in the first column. Under 1,225 is a single rule. The Total inventory in process, July 1, is $6,225, set in the second column. Direct materials cost for July, 60,000 gallons, is 66,000, set in the second column. Direct labor cost for July is 10,500, set in the second column. Factory overhead applied for July is 7,275, set in the second column. A single rule is set under 7,275. Total production costs to account for is $90,000, set in the second column. A double rule is set under $90,000. The next line is Gallons transferred to Packaging in July (includes units in processing on July 1), 62,000 gallons. Next to this line is a question mark, set in the second column. The last line is Inventory in process, July 31, 3,000 gallons, 25% completed as to conversion costs. Next to this line is a question mark, set in the second column.">
            <a:extLst>
              <a:ext uri="{FF2B5EF4-FFF2-40B4-BE49-F238E27FC236}">
                <a16:creationId xmlns:a16="http://schemas.microsoft.com/office/drawing/2014/main" id="{7F82B512-D311-40DA-AACB-B8FE6A07FFA2}"/>
              </a:ext>
            </a:extLst>
          </p:cNvPr>
          <p:cNvPicPr>
            <a:picLocks noGrp="1" noChangeAspect="1"/>
          </p:cNvPicPr>
          <p:nvPr>
            <p:ph type="pic" sz="quarter" idx="18"/>
          </p:nvPr>
        </p:nvPicPr>
        <p:blipFill rotWithShape="1">
          <a:blip r:embed="rId2"/>
          <a:srcRect t="-742" b="1932"/>
          <a:stretch/>
        </p:blipFill>
        <p:spPr>
          <a:xfrm>
            <a:off x="2472323" y="2493501"/>
            <a:ext cx="7247353" cy="2726199"/>
          </a:xfrm>
        </p:spPr>
      </p:pic>
      <p:sp>
        <p:nvSpPr>
          <p:cNvPr id="6" name="Content Placeholder 5">
            <a:extLst>
              <a:ext uri="{FF2B5EF4-FFF2-40B4-BE49-F238E27FC236}">
                <a16:creationId xmlns:a16="http://schemas.microsoft.com/office/drawing/2014/main" id="{B4B88830-F615-4C2A-B4BB-6D0E9E1E5B4A}"/>
              </a:ext>
            </a:extLst>
          </p:cNvPr>
          <p:cNvSpPr>
            <a:spLocks noGrp="1"/>
          </p:cNvSpPr>
          <p:nvPr>
            <p:ph type="body" sz="quarter" idx="19"/>
          </p:nvPr>
        </p:nvSpPr>
        <p:spPr>
          <a:xfrm>
            <a:off x="743571" y="5303156"/>
            <a:ext cx="10711543" cy="879927"/>
          </a:xfrm>
        </p:spPr>
        <p:txBody>
          <a:bodyPr/>
          <a:lstStyle/>
          <a:p>
            <a:pPr lvl="1"/>
            <a:r>
              <a:rPr lang="en-US" dirty="0"/>
              <a:t>The cost of the gallons transferred to the Packaging Department in July and the ending work in process inventory in the Mixing Department are determined by preparing this report.</a:t>
            </a:r>
          </a:p>
          <a:p>
            <a:endParaRPr lang="en-US" dirty="0"/>
          </a:p>
        </p:txBody>
      </p:sp>
    </p:spTree>
    <p:extLst>
      <p:ext uri="{BB962C8B-B14F-4D97-AF65-F5344CB8AC3E}">
        <p14:creationId xmlns:p14="http://schemas.microsoft.com/office/powerpoint/2010/main" val="253706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B1-914D-4737-A435-41451A97539B}"/>
              </a:ext>
            </a:extLst>
          </p:cNvPr>
          <p:cNvSpPr>
            <a:spLocks noGrp="1"/>
          </p:cNvSpPr>
          <p:nvPr>
            <p:ph type="title"/>
          </p:nvPr>
        </p:nvSpPr>
        <p:spPr>
          <a:xfrm>
            <a:off x="838200" y="365125"/>
            <a:ext cx="10515600" cy="654206"/>
          </a:xfrm>
        </p:spPr>
        <p:txBody>
          <a:bodyPr/>
          <a:lstStyle/>
          <a:p>
            <a:r>
              <a:rPr lang="en-US" sz="3200" dirty="0"/>
              <a:t>Step 1: Determine the Units to Be Assigned Costs </a:t>
            </a:r>
            <a:br>
              <a:rPr lang="en-US" sz="3200" dirty="0"/>
            </a:br>
            <a:r>
              <a:rPr lang="en-US" sz="2000" dirty="0"/>
              <a:t>(1 of 4)</a:t>
            </a:r>
          </a:p>
        </p:txBody>
      </p:sp>
      <p:sp>
        <p:nvSpPr>
          <p:cNvPr id="3" name="Text Placeholder 2">
            <a:extLst>
              <a:ext uri="{FF2B5EF4-FFF2-40B4-BE49-F238E27FC236}">
                <a16:creationId xmlns:a16="http://schemas.microsoft.com/office/drawing/2014/main" id="{56357C60-B687-4419-8A90-2B84006DEA9D}"/>
              </a:ext>
            </a:extLst>
          </p:cNvPr>
          <p:cNvSpPr>
            <a:spLocks noGrp="1"/>
          </p:cNvSpPr>
          <p:nvPr>
            <p:ph type="body" sz="quarter" idx="17"/>
          </p:nvPr>
        </p:nvSpPr>
        <p:spPr>
          <a:xfrm>
            <a:off x="743576" y="1638300"/>
            <a:ext cx="10711543" cy="1790700"/>
          </a:xfrm>
        </p:spPr>
        <p:txBody>
          <a:bodyPr/>
          <a:lstStyle/>
          <a:p>
            <a:r>
              <a:rPr lang="en-US" dirty="0"/>
              <a:t>The first step is to determine the units to be assigned costs. </a:t>
            </a:r>
          </a:p>
          <a:p>
            <a:pPr lvl="1"/>
            <a:r>
              <a:rPr lang="en-US" dirty="0"/>
              <a:t>A unit can be any measure of completed production, such as tons, gallons, pounds, barrels, or cases.</a:t>
            </a:r>
          </a:p>
          <a:p>
            <a:pPr lvl="2"/>
            <a:r>
              <a:rPr lang="en-US" dirty="0"/>
              <a:t>For Frozen Delight, a unit is a gallon of ice cream.</a:t>
            </a:r>
          </a:p>
        </p:txBody>
      </p:sp>
    </p:spTree>
    <p:extLst>
      <p:ext uri="{BB962C8B-B14F-4D97-AF65-F5344CB8AC3E}">
        <p14:creationId xmlns:p14="http://schemas.microsoft.com/office/powerpoint/2010/main" val="208946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17B6-D423-43F8-A436-415CF160E6C5}"/>
              </a:ext>
            </a:extLst>
          </p:cNvPr>
          <p:cNvSpPr>
            <a:spLocks noGrp="1"/>
          </p:cNvSpPr>
          <p:nvPr>
            <p:ph type="title"/>
          </p:nvPr>
        </p:nvSpPr>
        <p:spPr/>
        <p:txBody>
          <a:bodyPr/>
          <a:lstStyle/>
          <a:p>
            <a:r>
              <a:rPr lang="en-US" sz="3200" dirty="0"/>
              <a:t>Step 1: Determine the Units to Be Assigned Costs </a:t>
            </a:r>
            <a:br>
              <a:rPr lang="en-US" sz="3200" dirty="0"/>
            </a:br>
            <a:r>
              <a:rPr lang="en-US" sz="2000" dirty="0"/>
              <a:t>(2 of 4)</a:t>
            </a:r>
          </a:p>
        </p:txBody>
      </p:sp>
      <p:sp>
        <p:nvSpPr>
          <p:cNvPr id="4" name="Content Placeholder 3">
            <a:extLst>
              <a:ext uri="{FF2B5EF4-FFF2-40B4-BE49-F238E27FC236}">
                <a16:creationId xmlns:a16="http://schemas.microsoft.com/office/drawing/2014/main" id="{A95283C1-28E5-4FEB-9696-522DE382E60B}"/>
              </a:ext>
            </a:extLst>
          </p:cNvPr>
          <p:cNvSpPr>
            <a:spLocks noGrp="1"/>
          </p:cNvSpPr>
          <p:nvPr>
            <p:ph type="body" sz="quarter" idx="17"/>
          </p:nvPr>
        </p:nvSpPr>
        <p:spPr>
          <a:xfrm>
            <a:off x="743576" y="1638300"/>
            <a:ext cx="10711543" cy="859971"/>
          </a:xfrm>
        </p:spPr>
        <p:txBody>
          <a:bodyPr/>
          <a:lstStyle/>
          <a:p>
            <a:pPr marL="342900" indent="-342900">
              <a:buClr>
                <a:srgbClr val="004A78"/>
              </a:buClr>
              <a:buFont typeface="Arial" charset="0"/>
              <a:buChar char="•"/>
            </a:pPr>
            <a:r>
              <a:rPr lang="en-US" sz="2400" dirty="0">
                <a:solidFill>
                  <a:srgbClr val="004A78"/>
                </a:solidFill>
              </a:rPr>
              <a:t>The Mixing Department is accountable for 65,000 gallons of direct materials during July, computed as follows:</a:t>
            </a:r>
          </a:p>
          <a:p>
            <a:endParaRPr lang="en-US" dirty="0"/>
          </a:p>
        </p:txBody>
      </p:sp>
      <p:pic>
        <p:nvPicPr>
          <p:cNvPr id="5" name="Picture Placeholder 4" descr="Step 1: Determine the Units to Be Assigned Costs&#10;&#10;The computation for July begins with the line Total units (gallons) charged to production. The next line is In process, July, 5,000 gallons. The next line is Received from materials storage, 60,000. There is a single rule under 60,000. The last line is Total units (gallons) accounted for, 65,000 gallons. There is a double rule under 65,000.">
            <a:extLst>
              <a:ext uri="{FF2B5EF4-FFF2-40B4-BE49-F238E27FC236}">
                <a16:creationId xmlns:a16="http://schemas.microsoft.com/office/drawing/2014/main" id="{AD3E7686-FC8C-4838-B6C7-BBA420DAE841}"/>
              </a:ext>
            </a:extLst>
          </p:cNvPr>
          <p:cNvPicPr>
            <a:picLocks noGrp="1" noChangeAspect="1"/>
          </p:cNvPicPr>
          <p:nvPr>
            <p:ph type="pic" sz="quarter" idx="18"/>
          </p:nvPr>
        </p:nvPicPr>
        <p:blipFill rotWithShape="1">
          <a:blip r:embed="rId2"/>
          <a:srcRect t="-1922" b="-3243"/>
          <a:stretch/>
        </p:blipFill>
        <p:spPr>
          <a:xfrm>
            <a:off x="1272886" y="2498271"/>
            <a:ext cx="9646227" cy="1411845"/>
          </a:xfrm>
          <a:prstGeom prst="rect">
            <a:avLst/>
          </a:prstGeom>
        </p:spPr>
      </p:pic>
    </p:spTree>
    <p:extLst>
      <p:ext uri="{BB962C8B-B14F-4D97-AF65-F5344CB8AC3E}">
        <p14:creationId xmlns:p14="http://schemas.microsoft.com/office/powerpoint/2010/main" val="235404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2" name="Text Placeholder 1"/>
          <p:cNvSpPr>
            <a:spLocks noGrp="1"/>
          </p:cNvSpPr>
          <p:nvPr>
            <p:ph type="body" sz="quarter" idx="17"/>
          </p:nvPr>
        </p:nvSpPr>
        <p:spPr/>
        <p:txBody>
          <a:bodyPr/>
          <a:lstStyle/>
          <a:p>
            <a:r>
              <a:rPr lang="en-US" dirty="0"/>
              <a:t>LO1: Describe process cost systems.</a:t>
            </a:r>
          </a:p>
          <a:p>
            <a:r>
              <a:rPr lang="en-US" dirty="0"/>
              <a:t>LO2: Prepare a cost of production report.</a:t>
            </a:r>
          </a:p>
          <a:p>
            <a:r>
              <a:rPr lang="en-US" dirty="0"/>
              <a:t>LO3: Journalize entries for transactions using a process cost system.</a:t>
            </a:r>
          </a:p>
          <a:p>
            <a:r>
              <a:rPr lang="en-US" dirty="0"/>
              <a:t>LO4: Describe and illustrate the use of cost of production reports for decision making.</a:t>
            </a:r>
          </a:p>
          <a:p>
            <a:r>
              <a:rPr lang="en-US" dirty="0"/>
              <a:t>LO5: Compare lean manufacturing with traditional manufacturing processing.</a:t>
            </a:r>
          </a:p>
          <a:p>
            <a:r>
              <a:rPr lang="en-US" dirty="0"/>
              <a:t>App: Describe and illustrate a process cost system using the weighted average cost method.</a:t>
            </a:r>
          </a:p>
          <a:p>
            <a:endParaRPr lang="en-US" dirty="0"/>
          </a:p>
        </p:txBody>
      </p:sp>
    </p:spTree>
    <p:extLst>
      <p:ext uri="{BB962C8B-B14F-4D97-AF65-F5344CB8AC3E}">
        <p14:creationId xmlns:p14="http://schemas.microsoft.com/office/powerpoint/2010/main" val="326154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1A78-CD3E-465A-AA15-D6A7A2CC68EA}"/>
              </a:ext>
            </a:extLst>
          </p:cNvPr>
          <p:cNvSpPr>
            <a:spLocks noGrp="1"/>
          </p:cNvSpPr>
          <p:nvPr>
            <p:ph type="title"/>
          </p:nvPr>
        </p:nvSpPr>
        <p:spPr>
          <a:xfrm>
            <a:off x="838200" y="365125"/>
            <a:ext cx="10515600" cy="654206"/>
          </a:xfrm>
        </p:spPr>
        <p:txBody>
          <a:bodyPr/>
          <a:lstStyle/>
          <a:p>
            <a:r>
              <a:rPr lang="en-US" sz="3200" dirty="0"/>
              <a:t>Step 1: Determine the Units to Be Assigned Costs </a:t>
            </a:r>
            <a:br>
              <a:rPr lang="en-US" sz="3200" dirty="0"/>
            </a:br>
            <a:r>
              <a:rPr lang="en-US" sz="2000" dirty="0"/>
              <a:t>(3 of 4)</a:t>
            </a:r>
          </a:p>
        </p:txBody>
      </p:sp>
      <p:sp>
        <p:nvSpPr>
          <p:cNvPr id="3" name="Text Placeholder 2">
            <a:extLst>
              <a:ext uri="{FF2B5EF4-FFF2-40B4-BE49-F238E27FC236}">
                <a16:creationId xmlns:a16="http://schemas.microsoft.com/office/drawing/2014/main" id="{27E937CC-C6CE-443A-A0C0-53F43F2810E0}"/>
              </a:ext>
            </a:extLst>
          </p:cNvPr>
          <p:cNvSpPr>
            <a:spLocks noGrp="1"/>
          </p:cNvSpPr>
          <p:nvPr>
            <p:ph type="body" sz="quarter" idx="17"/>
          </p:nvPr>
        </p:nvSpPr>
        <p:spPr>
          <a:xfrm>
            <a:off x="743576" y="1638300"/>
            <a:ext cx="10711543" cy="2034290"/>
          </a:xfrm>
        </p:spPr>
        <p:txBody>
          <a:bodyPr/>
          <a:lstStyle/>
          <a:p>
            <a:r>
              <a:rPr lang="en-US" dirty="0"/>
              <a:t>For July, the following three groups of units (gallons) are assigned costs:</a:t>
            </a:r>
          </a:p>
          <a:p>
            <a:pPr lvl="1"/>
            <a:r>
              <a:rPr lang="en-US" dirty="0"/>
              <a:t>Group 1. Units (gallons) in beginning work in process inventory on July 1</a:t>
            </a:r>
          </a:p>
          <a:p>
            <a:pPr lvl="1"/>
            <a:r>
              <a:rPr lang="en-US" dirty="0"/>
              <a:t>Group 2. Units (gallons) started and completed during July.</a:t>
            </a:r>
          </a:p>
          <a:p>
            <a:pPr lvl="1"/>
            <a:r>
              <a:rPr lang="en-US" dirty="0"/>
              <a:t>Group 3. Units (gallons) in ending work in process inventory on July 31.</a:t>
            </a:r>
          </a:p>
          <a:p>
            <a:endParaRPr lang="en-US" dirty="0"/>
          </a:p>
        </p:txBody>
      </p:sp>
    </p:spTree>
    <p:extLst>
      <p:ext uri="{BB962C8B-B14F-4D97-AF65-F5344CB8AC3E}">
        <p14:creationId xmlns:p14="http://schemas.microsoft.com/office/powerpoint/2010/main" val="728998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2D2D-2012-488C-BCAF-321793085146}"/>
              </a:ext>
            </a:extLst>
          </p:cNvPr>
          <p:cNvSpPr>
            <a:spLocks noGrp="1"/>
          </p:cNvSpPr>
          <p:nvPr>
            <p:ph type="title"/>
          </p:nvPr>
        </p:nvSpPr>
        <p:spPr/>
        <p:txBody>
          <a:bodyPr/>
          <a:lstStyle/>
          <a:p>
            <a:r>
              <a:rPr lang="en-US" sz="3200" dirty="0"/>
              <a:t>July Units to Be Costed—Mixing Department</a:t>
            </a:r>
          </a:p>
        </p:txBody>
      </p:sp>
      <p:pic>
        <p:nvPicPr>
          <p:cNvPr id="6" name="Picture Placeholder 5" descr="July Units to Be Costed—Mixing Department&#10;&#10;There are three pallets shown in the art. The pallets are loaded with boxes of the product, each a different height based on the number given on the pallet. The first pallet is labeled Group 1, 5,000 Gallons Beginning Inventory. The second pallet is labeled Group 2, 57,000 Gallons Started and Completed in July. The third pallet is labeled Group 3, 3,000 Gallons Ending Inventory. At the top, a bracket with the label “60,000 Gallons Started in July” encloses the last two pallets. At the bottom, a bracket with the label “65,000 Gallons to Be Assigned Costs” encloses all three pallets.">
            <a:extLst>
              <a:ext uri="{FF2B5EF4-FFF2-40B4-BE49-F238E27FC236}">
                <a16:creationId xmlns:a16="http://schemas.microsoft.com/office/drawing/2014/main" id="{12E14E33-B5F9-4E65-B1F7-4C8EF83A05C7}"/>
              </a:ext>
            </a:extLst>
          </p:cNvPr>
          <p:cNvPicPr>
            <a:picLocks noGrp="1" noChangeAspect="1"/>
          </p:cNvPicPr>
          <p:nvPr>
            <p:ph type="pic" sz="quarter" idx="10"/>
          </p:nvPr>
        </p:nvPicPr>
        <p:blipFill rotWithShape="1">
          <a:blip r:embed="rId2"/>
          <a:srcRect l="-875" r="-7855"/>
          <a:stretch/>
        </p:blipFill>
        <p:spPr>
          <a:xfrm>
            <a:off x="2698230" y="1409924"/>
            <a:ext cx="6460760" cy="4676775"/>
          </a:xfrm>
        </p:spPr>
      </p:pic>
    </p:spTree>
    <p:extLst>
      <p:ext uri="{BB962C8B-B14F-4D97-AF65-F5344CB8AC3E}">
        <p14:creationId xmlns:p14="http://schemas.microsoft.com/office/powerpoint/2010/main" val="192187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5BC3-9962-4525-B912-A63B651839B0}"/>
              </a:ext>
            </a:extLst>
          </p:cNvPr>
          <p:cNvSpPr>
            <a:spLocks noGrp="1"/>
          </p:cNvSpPr>
          <p:nvPr>
            <p:ph type="title"/>
          </p:nvPr>
        </p:nvSpPr>
        <p:spPr/>
        <p:txBody>
          <a:bodyPr/>
          <a:lstStyle/>
          <a:p>
            <a:r>
              <a:rPr lang="en-US" sz="3200" dirty="0"/>
              <a:t>Step 1: Determine the Units to Be Assigned Costs </a:t>
            </a:r>
            <a:br>
              <a:rPr lang="en-US" sz="3200" dirty="0"/>
            </a:br>
            <a:r>
              <a:rPr lang="en-US" sz="2000" dirty="0"/>
              <a:t>(4 of 4)</a:t>
            </a:r>
          </a:p>
        </p:txBody>
      </p:sp>
      <p:sp>
        <p:nvSpPr>
          <p:cNvPr id="4" name="Content Placeholder 3">
            <a:extLst>
              <a:ext uri="{FF2B5EF4-FFF2-40B4-BE49-F238E27FC236}">
                <a16:creationId xmlns:a16="http://schemas.microsoft.com/office/drawing/2014/main" id="{56BB4CA4-B353-4357-A22E-934BEE7911A7}"/>
              </a:ext>
            </a:extLst>
          </p:cNvPr>
          <p:cNvSpPr>
            <a:spLocks noGrp="1"/>
          </p:cNvSpPr>
          <p:nvPr>
            <p:ph type="body" sz="quarter" idx="17"/>
          </p:nvPr>
        </p:nvSpPr>
        <p:spPr>
          <a:xfrm>
            <a:off x="743576" y="1638300"/>
            <a:ext cx="10711543" cy="969323"/>
          </a:xfrm>
        </p:spPr>
        <p:txBody>
          <a:bodyPr/>
          <a:lstStyle/>
          <a:p>
            <a:pPr marL="342900" indent="-342900">
              <a:buClr>
                <a:srgbClr val="004A78"/>
              </a:buClr>
              <a:buFont typeface="Arial" charset="0"/>
              <a:buChar char="•"/>
            </a:pPr>
            <a:r>
              <a:rPr lang="en-US" sz="2400" dirty="0">
                <a:solidFill>
                  <a:srgbClr val="004A78"/>
                </a:solidFill>
              </a:rPr>
              <a:t>The total units (gallons) to be assigned costs for July are summarized as follows:</a:t>
            </a:r>
          </a:p>
          <a:p>
            <a:endParaRPr lang="en-US" dirty="0"/>
          </a:p>
        </p:txBody>
      </p:sp>
      <p:pic>
        <p:nvPicPr>
          <p:cNvPr id="12" name="Picture Placeholder 11" descr="Step 1: Determine the Units to Be Assigned Costs&#10;&#10;The total units are added here. The first line is Group 1, Inventory in process, July 1, completed in July, 5,000 gallons. The second line is Group 2, Started and completed in July, 57,000. A single rule is set under 57,000. The next line is Transferred out to the Packaging Department in July with the total of 62,000 gallons. The next line is Group 3, Inventory in process, July 31, 3,000. A single rule is set under 3,000. The last line is Total units (gallons) to be assigned costs with the total of 65,000 gallons. A double rule is set under 65,000. The total 65,000 is enclosed in a red box. A red arrow points to the box from a label with the text “The total gallons to be assigned costs (65,000) equal the total gallons accounted for (65,000) by the Mixing Department.”">
            <a:extLst>
              <a:ext uri="{FF2B5EF4-FFF2-40B4-BE49-F238E27FC236}">
                <a16:creationId xmlns:a16="http://schemas.microsoft.com/office/drawing/2014/main" id="{4C1DC361-62AE-400D-B932-4AEC9E9DB1A4}"/>
              </a:ext>
            </a:extLst>
          </p:cNvPr>
          <p:cNvPicPr>
            <a:picLocks noGrp="1" noChangeAspect="1"/>
          </p:cNvPicPr>
          <p:nvPr>
            <p:ph type="pic" sz="quarter" idx="18"/>
          </p:nvPr>
        </p:nvPicPr>
        <p:blipFill rotWithShape="1">
          <a:blip r:embed="rId2"/>
          <a:srcRect t="-496" b="1853"/>
          <a:stretch/>
        </p:blipFill>
        <p:spPr>
          <a:xfrm>
            <a:off x="1563034" y="2411708"/>
            <a:ext cx="8769297" cy="3754523"/>
          </a:xfrm>
        </p:spPr>
      </p:pic>
    </p:spTree>
    <p:extLst>
      <p:ext uri="{BB962C8B-B14F-4D97-AF65-F5344CB8AC3E}">
        <p14:creationId xmlns:p14="http://schemas.microsoft.com/office/powerpoint/2010/main" val="1108032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65AF-87BC-4E1D-A96E-ED371CF60201}"/>
              </a:ext>
            </a:extLst>
          </p:cNvPr>
          <p:cNvSpPr>
            <a:spLocks noGrp="1"/>
          </p:cNvSpPr>
          <p:nvPr>
            <p:ph type="title"/>
          </p:nvPr>
        </p:nvSpPr>
        <p:spPr/>
        <p:txBody>
          <a:bodyPr/>
          <a:lstStyle/>
          <a:p>
            <a:r>
              <a:rPr lang="en-US" dirty="0"/>
              <a:t>Example Exercise: Units to Be Assigned Costs</a:t>
            </a:r>
          </a:p>
        </p:txBody>
      </p:sp>
      <p:sp>
        <p:nvSpPr>
          <p:cNvPr id="4" name="Content Placeholder 3">
            <a:extLst>
              <a:ext uri="{FF2B5EF4-FFF2-40B4-BE49-F238E27FC236}">
                <a16:creationId xmlns:a16="http://schemas.microsoft.com/office/drawing/2014/main" id="{7B03BAAA-8549-4A14-B0C3-997748370FE7}"/>
              </a:ext>
            </a:extLst>
          </p:cNvPr>
          <p:cNvSpPr>
            <a:spLocks noGrp="1"/>
          </p:cNvSpPr>
          <p:nvPr>
            <p:ph type="body" sz="quarter" idx="17"/>
          </p:nvPr>
        </p:nvSpPr>
        <p:spPr>
          <a:xfrm>
            <a:off x="743576" y="1638299"/>
            <a:ext cx="10711543" cy="2411187"/>
          </a:xfrm>
        </p:spPr>
        <p:txBody>
          <a:bodyPr>
            <a:normAutofit/>
          </a:bodyPr>
          <a:lstStyle/>
          <a:p>
            <a:pPr marL="342900" indent="-342900">
              <a:buClr>
                <a:srgbClr val="004A78"/>
              </a:buClr>
              <a:buFont typeface="Arial" charset="0"/>
              <a:buChar char="•"/>
            </a:pPr>
            <a:r>
              <a:rPr lang="en-US" sz="2400" dirty="0">
                <a:solidFill>
                  <a:srgbClr val="004A78"/>
                </a:solidFill>
              </a:rPr>
              <a:t>Rocky Springs Beverage Company has two departments, Blending and Bottling. The Bottling Department received 57,000 liters from the Blending Department. During the period, the Bottling Department completed 58,000 liters, including 4,000 liters of work in process at the beginning of the period. The ending work in process was 3,000 liters. </a:t>
            </a:r>
          </a:p>
          <a:p>
            <a:pPr marL="342900" indent="-342900">
              <a:buClr>
                <a:srgbClr val="004A78"/>
              </a:buClr>
              <a:buFont typeface="Arial" charset="0"/>
              <a:buChar char="•"/>
            </a:pPr>
            <a:r>
              <a:rPr lang="en-US" sz="2400" dirty="0">
                <a:solidFill>
                  <a:srgbClr val="004A78"/>
                </a:solidFill>
              </a:rPr>
              <a:t>How many liters were started and completed during the period?</a:t>
            </a:r>
          </a:p>
          <a:p>
            <a:endParaRPr lang="en-US" dirty="0"/>
          </a:p>
        </p:txBody>
      </p:sp>
      <p:pic>
        <p:nvPicPr>
          <p:cNvPr id="5" name="Picture Placeholder 4" descr="Example Exercise Solution – Units to Be Assigned Costs&#10;&#10;54,000 liters started and completed (58,000 completed – 4,000 beginning work in process), or (57,000 started – 3,000 ending work in process)">
            <a:extLst>
              <a:ext uri="{FF2B5EF4-FFF2-40B4-BE49-F238E27FC236}">
                <a16:creationId xmlns:a16="http://schemas.microsoft.com/office/drawing/2014/main" id="{367765BA-5C4B-4D92-A540-790117BF9FFC}"/>
              </a:ext>
            </a:extLst>
          </p:cNvPr>
          <p:cNvPicPr>
            <a:picLocks noGrp="1" noChangeAspect="1"/>
          </p:cNvPicPr>
          <p:nvPr>
            <p:ph type="pic" sz="quarter" idx="18"/>
          </p:nvPr>
        </p:nvPicPr>
        <p:blipFill rotWithShape="1">
          <a:blip r:embed="rId2"/>
          <a:srcRect t="215" b="-765"/>
          <a:stretch/>
        </p:blipFill>
        <p:spPr>
          <a:xfrm>
            <a:off x="1079117" y="4226911"/>
            <a:ext cx="9938517" cy="533083"/>
          </a:xfrm>
          <a:prstGeom prst="rect">
            <a:avLst/>
          </a:prstGeom>
        </p:spPr>
      </p:pic>
    </p:spTree>
    <p:extLst>
      <p:ext uri="{BB962C8B-B14F-4D97-AF65-F5344CB8AC3E}">
        <p14:creationId xmlns:p14="http://schemas.microsoft.com/office/powerpoint/2010/main" val="168212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BA0AA-50AA-4442-95C2-1D1373489C63}"/>
              </a:ext>
            </a:extLst>
          </p:cNvPr>
          <p:cNvSpPr>
            <a:spLocks noGrp="1"/>
          </p:cNvSpPr>
          <p:nvPr>
            <p:ph type="title"/>
          </p:nvPr>
        </p:nvSpPr>
        <p:spPr/>
        <p:txBody>
          <a:bodyPr/>
          <a:lstStyle/>
          <a:p>
            <a:r>
              <a:rPr lang="en-US" dirty="0"/>
              <a:t>Step 2: Compute Equivalent Units of Production</a:t>
            </a:r>
            <a:r>
              <a:rPr lang="en-US" sz="2800" dirty="0"/>
              <a:t> </a:t>
            </a:r>
            <a:br>
              <a:rPr lang="en-US" sz="2800" dirty="0"/>
            </a:br>
            <a:r>
              <a:rPr lang="en-US" sz="2000" dirty="0"/>
              <a:t>(1 of 5)</a:t>
            </a:r>
            <a:endParaRPr lang="en-US" dirty="0"/>
          </a:p>
        </p:txBody>
      </p:sp>
      <p:sp>
        <p:nvSpPr>
          <p:cNvPr id="6" name="Content Placeholder 5">
            <a:extLst>
              <a:ext uri="{FF2B5EF4-FFF2-40B4-BE49-F238E27FC236}">
                <a16:creationId xmlns:a16="http://schemas.microsoft.com/office/drawing/2014/main" id="{E26A2F13-B5E6-4797-9677-9699C1697AE7}"/>
              </a:ext>
            </a:extLst>
          </p:cNvPr>
          <p:cNvSpPr>
            <a:spLocks noGrp="1"/>
          </p:cNvSpPr>
          <p:nvPr>
            <p:ph sz="quarter" idx="18"/>
          </p:nvPr>
        </p:nvSpPr>
        <p:spPr>
          <a:xfrm>
            <a:off x="1232079" y="1946873"/>
            <a:ext cx="5760312" cy="515307"/>
          </a:xfrm>
          <a:prstGeom prst="roundRect">
            <a:avLst/>
          </a:prstGeom>
          <a:solidFill>
            <a:srgbClr val="004A78"/>
          </a:solidFill>
        </p:spPr>
        <p:txBody>
          <a:bodyPr anchor="ctr"/>
          <a:lstStyle/>
          <a:p>
            <a:pPr marL="231775"/>
            <a:r>
              <a:rPr lang="en-US" sz="2200" b="1" dirty="0">
                <a:solidFill>
                  <a:schemeClr val="bg1"/>
                </a:solidFill>
              </a:rPr>
              <a:t>Whole units</a:t>
            </a:r>
            <a:endParaRPr lang="en-US" sz="2200" dirty="0">
              <a:solidFill>
                <a:schemeClr val="bg1"/>
              </a:solidFill>
            </a:endParaRPr>
          </a:p>
        </p:txBody>
      </p:sp>
      <p:sp>
        <p:nvSpPr>
          <p:cNvPr id="7" name="Content Placeholder 6">
            <a:extLst>
              <a:ext uri="{FF2B5EF4-FFF2-40B4-BE49-F238E27FC236}">
                <a16:creationId xmlns:a16="http://schemas.microsoft.com/office/drawing/2014/main" id="{145719F9-EEA6-49E4-992C-8BC0EFE0FB44}"/>
              </a:ext>
            </a:extLst>
          </p:cNvPr>
          <p:cNvSpPr>
            <a:spLocks noGrp="1"/>
          </p:cNvSpPr>
          <p:nvPr>
            <p:ph sz="quarter" idx="19"/>
          </p:nvPr>
        </p:nvSpPr>
        <p:spPr>
          <a:xfrm>
            <a:off x="988217" y="2412868"/>
            <a:ext cx="9971703" cy="830165"/>
          </a:xfrm>
          <a:prstGeom prst="rect">
            <a:avLst/>
          </a:prstGeom>
          <a:ln>
            <a:solidFill>
              <a:srgbClr val="004A78"/>
            </a:solidFill>
          </a:ln>
        </p:spPr>
        <p:txBody>
          <a:bodyPr anchor="ctr"/>
          <a:lstStyle/>
          <a:p>
            <a:pPr marL="566738" indent="-334963">
              <a:buFont typeface="Arial" panose="020B0604020202020204" pitchFamily="34" charset="0"/>
              <a:buChar char="•"/>
            </a:pPr>
            <a:r>
              <a:rPr lang="en-US" sz="2000" dirty="0"/>
              <a:t>Number of units in production during a period, whether completed or not</a:t>
            </a:r>
          </a:p>
        </p:txBody>
      </p:sp>
      <p:sp>
        <p:nvSpPr>
          <p:cNvPr id="8" name="Content Placeholder 7">
            <a:extLst>
              <a:ext uri="{FF2B5EF4-FFF2-40B4-BE49-F238E27FC236}">
                <a16:creationId xmlns:a16="http://schemas.microsoft.com/office/drawing/2014/main" id="{8917CD87-D00C-41EE-A9FF-EA60435F6DDA}"/>
              </a:ext>
            </a:extLst>
          </p:cNvPr>
          <p:cNvSpPr>
            <a:spLocks noGrp="1"/>
          </p:cNvSpPr>
          <p:nvPr>
            <p:ph sz="quarter" idx="20"/>
          </p:nvPr>
        </p:nvSpPr>
        <p:spPr>
          <a:xfrm>
            <a:off x="1232079" y="3862039"/>
            <a:ext cx="5760312" cy="479357"/>
          </a:xfrm>
          <a:prstGeom prst="roundRect">
            <a:avLst/>
          </a:prstGeom>
          <a:solidFill>
            <a:srgbClr val="004A78"/>
          </a:solidFill>
        </p:spPr>
        <p:txBody>
          <a:bodyPr anchor="ctr"/>
          <a:lstStyle/>
          <a:p>
            <a:pPr marL="231775"/>
            <a:r>
              <a:rPr lang="en-US" sz="2200" b="1" dirty="0">
                <a:solidFill>
                  <a:schemeClr val="bg1"/>
                </a:solidFill>
              </a:rPr>
              <a:t>Equivalent units of production</a:t>
            </a:r>
            <a:endParaRPr lang="en-US" sz="2200" dirty="0">
              <a:solidFill>
                <a:schemeClr val="bg1"/>
              </a:solidFill>
            </a:endParaRPr>
          </a:p>
        </p:txBody>
      </p:sp>
      <p:sp>
        <p:nvSpPr>
          <p:cNvPr id="9" name="Content Placeholder 8">
            <a:extLst>
              <a:ext uri="{FF2B5EF4-FFF2-40B4-BE49-F238E27FC236}">
                <a16:creationId xmlns:a16="http://schemas.microsoft.com/office/drawing/2014/main" id="{58D655D2-8175-4313-846E-5171B3D3488E}"/>
              </a:ext>
            </a:extLst>
          </p:cNvPr>
          <p:cNvSpPr>
            <a:spLocks noGrp="1"/>
          </p:cNvSpPr>
          <p:nvPr>
            <p:ph sz="quarter" idx="21"/>
          </p:nvPr>
        </p:nvSpPr>
        <p:spPr>
          <a:xfrm>
            <a:off x="988218" y="4275081"/>
            <a:ext cx="9971703" cy="979503"/>
          </a:xfrm>
          <a:prstGeom prst="rect">
            <a:avLst/>
          </a:prstGeom>
          <a:ln>
            <a:solidFill>
              <a:srgbClr val="004A78"/>
            </a:solidFill>
          </a:ln>
        </p:spPr>
        <p:txBody>
          <a:bodyPr anchor="ctr"/>
          <a:lstStyle/>
          <a:p>
            <a:pPr marL="566738" indent="-334963">
              <a:buFont typeface="Arial" panose="020B0604020202020204" pitchFamily="34" charset="0"/>
              <a:buChar char="•"/>
            </a:pPr>
            <a:r>
              <a:rPr lang="en-US" sz="2000" dirty="0"/>
              <a:t>Portion of whole units that are complete with respect to either materials or conversion (direct labor and factory overhead) costs</a:t>
            </a:r>
          </a:p>
        </p:txBody>
      </p:sp>
    </p:spTree>
    <p:extLst>
      <p:ext uri="{BB962C8B-B14F-4D97-AF65-F5344CB8AC3E}">
        <p14:creationId xmlns:p14="http://schemas.microsoft.com/office/powerpoint/2010/main" val="147762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BDAC-1FC3-40B4-8864-851A0F5F44F3}"/>
              </a:ext>
            </a:extLst>
          </p:cNvPr>
          <p:cNvSpPr>
            <a:spLocks noGrp="1"/>
          </p:cNvSpPr>
          <p:nvPr>
            <p:ph type="title"/>
          </p:nvPr>
        </p:nvSpPr>
        <p:spPr/>
        <p:txBody>
          <a:bodyPr/>
          <a:lstStyle/>
          <a:p>
            <a:r>
              <a:rPr lang="en-US" dirty="0"/>
              <a:t>Step 2: Compute Equivalent Units of Production </a:t>
            </a:r>
            <a:br>
              <a:rPr lang="en-US" sz="2800" dirty="0"/>
            </a:br>
            <a:r>
              <a:rPr lang="en-US" sz="2000" dirty="0"/>
              <a:t>(2 of 5)</a:t>
            </a:r>
          </a:p>
        </p:txBody>
      </p:sp>
      <p:sp>
        <p:nvSpPr>
          <p:cNvPr id="4" name="Content Placeholder 3">
            <a:extLst>
              <a:ext uri="{FF2B5EF4-FFF2-40B4-BE49-F238E27FC236}">
                <a16:creationId xmlns:a16="http://schemas.microsoft.com/office/drawing/2014/main" id="{B6B6E775-4554-442B-A901-1C9A84F2F00F}"/>
              </a:ext>
            </a:extLst>
          </p:cNvPr>
          <p:cNvSpPr>
            <a:spLocks noGrp="1"/>
          </p:cNvSpPr>
          <p:nvPr>
            <p:ph type="body" sz="quarter" idx="17"/>
          </p:nvPr>
        </p:nvSpPr>
        <p:spPr>
          <a:xfrm>
            <a:off x="743576" y="1638300"/>
            <a:ext cx="10711543" cy="1529443"/>
          </a:xfrm>
        </p:spPr>
        <p:txBody>
          <a:bodyPr/>
          <a:lstStyle/>
          <a:p>
            <a:pPr marL="342900" indent="-342900">
              <a:buClr>
                <a:srgbClr val="004A78"/>
              </a:buClr>
              <a:buFont typeface="Arial" charset="0"/>
              <a:buChar char="•"/>
            </a:pPr>
            <a:r>
              <a:rPr lang="en-US" sz="2400" dirty="0">
                <a:solidFill>
                  <a:srgbClr val="004A78"/>
                </a:solidFill>
              </a:rPr>
              <a:t>Assume that a 1,000-gallon batch (vat) of ice cream at Frozen Delight is only 40% complete in the mixing process on May 31. Thus, the batch is only 40% complete as to conversion costs such as power. In this case, the whole units and equivalent units of production are as follows:</a:t>
            </a:r>
          </a:p>
          <a:p>
            <a:endParaRPr lang="en-US" dirty="0"/>
          </a:p>
        </p:txBody>
      </p:sp>
      <p:pic>
        <p:nvPicPr>
          <p:cNvPr id="5" name="Picture Placeholder 4" descr="Step 2: Compute Equivalent Units of Production&#10;&#10;A table is shown with columns labeled Whole Units and Equivalent Units. The first row is Materials costs, which has whole units of 1,000 gallons and equivalent units of 1,000 gallons. The second row is Conversion costs, which has whole units of 1,000 gallons and equivalent units of 400 gallons, which is 1,000 times 40%.">
            <a:extLst>
              <a:ext uri="{FF2B5EF4-FFF2-40B4-BE49-F238E27FC236}">
                <a16:creationId xmlns:a16="http://schemas.microsoft.com/office/drawing/2014/main" id="{D26D213B-0E3C-4C06-BE56-14C15347E2A0}"/>
              </a:ext>
            </a:extLst>
          </p:cNvPr>
          <p:cNvPicPr>
            <a:picLocks noGrp="1" noChangeAspect="1"/>
          </p:cNvPicPr>
          <p:nvPr>
            <p:ph type="pic" sz="quarter" idx="18"/>
          </p:nvPr>
        </p:nvPicPr>
        <p:blipFill rotWithShape="1">
          <a:blip r:embed="rId2"/>
          <a:srcRect t="-375" b="196"/>
          <a:stretch/>
        </p:blipFill>
        <p:spPr>
          <a:xfrm>
            <a:off x="2424699" y="3443178"/>
            <a:ext cx="7247353" cy="1140046"/>
          </a:xfrm>
          <a:prstGeom prst="rect">
            <a:avLst/>
          </a:prstGeom>
        </p:spPr>
      </p:pic>
    </p:spTree>
    <p:extLst>
      <p:ext uri="{BB962C8B-B14F-4D97-AF65-F5344CB8AC3E}">
        <p14:creationId xmlns:p14="http://schemas.microsoft.com/office/powerpoint/2010/main" val="1917522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768B-2101-40E1-BE89-D2C0AAA05B27}"/>
              </a:ext>
            </a:extLst>
          </p:cNvPr>
          <p:cNvSpPr>
            <a:spLocks noGrp="1"/>
          </p:cNvSpPr>
          <p:nvPr>
            <p:ph type="title"/>
          </p:nvPr>
        </p:nvSpPr>
        <p:spPr/>
        <p:txBody>
          <a:bodyPr/>
          <a:lstStyle/>
          <a:p>
            <a:r>
              <a:rPr lang="en-US" dirty="0"/>
              <a:t>Step 2: Compute Equivalent Units of Production </a:t>
            </a:r>
            <a:br>
              <a:rPr lang="en-US" dirty="0"/>
            </a:br>
            <a:r>
              <a:rPr lang="en-US" sz="2000" dirty="0"/>
              <a:t>(3 of 5)</a:t>
            </a:r>
          </a:p>
        </p:txBody>
      </p:sp>
      <p:sp>
        <p:nvSpPr>
          <p:cNvPr id="3" name="Text Placeholder 2">
            <a:extLst>
              <a:ext uri="{FF2B5EF4-FFF2-40B4-BE49-F238E27FC236}">
                <a16:creationId xmlns:a16="http://schemas.microsoft.com/office/drawing/2014/main" id="{C93B108F-6BE1-4AAC-96A1-550320EDD0A6}"/>
              </a:ext>
            </a:extLst>
          </p:cNvPr>
          <p:cNvSpPr>
            <a:spLocks noGrp="1"/>
          </p:cNvSpPr>
          <p:nvPr>
            <p:ph type="body" sz="quarter" idx="17"/>
          </p:nvPr>
        </p:nvSpPr>
        <p:spPr>
          <a:xfrm>
            <a:off x="743576" y="1638300"/>
            <a:ext cx="10711543" cy="2543956"/>
          </a:xfrm>
        </p:spPr>
        <p:txBody>
          <a:bodyPr/>
          <a:lstStyle/>
          <a:p>
            <a:r>
              <a:rPr lang="en-US" dirty="0"/>
              <a:t>Equivalent units for materials and conversion costs are usually determined separately.</a:t>
            </a:r>
          </a:p>
          <a:p>
            <a:pPr lvl="1"/>
            <a:r>
              <a:rPr lang="en-US" dirty="0"/>
              <a:t>This is because materials and conversion costs normally enter production at different times and rates.</a:t>
            </a:r>
          </a:p>
          <a:p>
            <a:pPr lvl="2"/>
            <a:r>
              <a:rPr lang="en-US" dirty="0"/>
              <a:t>In contrast, direct labor and factory overhead normally enter production at the same time and rate. For this reason, direct labor and factory overhead are combined as conversion costs in computing equivalent units.</a:t>
            </a:r>
          </a:p>
          <a:p>
            <a:endParaRPr lang="en-US" dirty="0"/>
          </a:p>
        </p:txBody>
      </p:sp>
    </p:spTree>
    <p:extLst>
      <p:ext uri="{BB962C8B-B14F-4D97-AF65-F5344CB8AC3E}">
        <p14:creationId xmlns:p14="http://schemas.microsoft.com/office/powerpoint/2010/main" val="1959273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B7B2-41BC-4F97-B4E3-96C4BF7BF07A}"/>
              </a:ext>
            </a:extLst>
          </p:cNvPr>
          <p:cNvSpPr>
            <a:spLocks noGrp="1"/>
          </p:cNvSpPr>
          <p:nvPr>
            <p:ph type="title"/>
          </p:nvPr>
        </p:nvSpPr>
        <p:spPr/>
        <p:txBody>
          <a:bodyPr/>
          <a:lstStyle/>
          <a:p>
            <a:r>
              <a:rPr lang="en-US" dirty="0"/>
              <a:t>Step 2: Compute Equivalent Units of Production </a:t>
            </a:r>
            <a:br>
              <a:rPr lang="en-US" sz="2800" dirty="0"/>
            </a:br>
            <a:r>
              <a:rPr lang="en-US" sz="2000" dirty="0"/>
              <a:t>(4 of 5)</a:t>
            </a:r>
          </a:p>
        </p:txBody>
      </p:sp>
      <p:sp>
        <p:nvSpPr>
          <p:cNvPr id="4" name="Content Placeholder 3">
            <a:extLst>
              <a:ext uri="{FF2B5EF4-FFF2-40B4-BE49-F238E27FC236}">
                <a16:creationId xmlns:a16="http://schemas.microsoft.com/office/drawing/2014/main" id="{156A1503-0E8D-4C20-AFD4-C23DDC76C3BF}"/>
              </a:ext>
            </a:extLst>
          </p:cNvPr>
          <p:cNvSpPr>
            <a:spLocks noGrp="1"/>
          </p:cNvSpPr>
          <p:nvPr>
            <p:ph type="body" sz="quarter" idx="17"/>
          </p:nvPr>
        </p:nvSpPr>
        <p:spPr>
          <a:xfrm>
            <a:off x="743576" y="1638300"/>
            <a:ext cx="10711543" cy="1611086"/>
          </a:xfrm>
        </p:spPr>
        <p:txBody>
          <a:bodyPr/>
          <a:lstStyle/>
          <a:p>
            <a:pPr marL="342900" indent="-342900">
              <a:buClr>
                <a:srgbClr val="004A78"/>
              </a:buClr>
              <a:buFont typeface="Arial" charset="0"/>
              <a:buChar char="•"/>
            </a:pPr>
            <a:r>
              <a:rPr lang="en-US" sz="2400" dirty="0">
                <a:solidFill>
                  <a:srgbClr val="004A78"/>
                </a:solidFill>
              </a:rPr>
              <a:t>To compute equivalent units for materials, it is necessary to know how materials are added during the manufacturing process.</a:t>
            </a:r>
          </a:p>
          <a:p>
            <a:pPr marL="800100" lvl="2" indent="-342900">
              <a:spcBef>
                <a:spcPts val="1000"/>
              </a:spcBef>
              <a:buClr>
                <a:srgbClr val="FF6300"/>
              </a:buClr>
            </a:pPr>
            <a:r>
              <a:rPr lang="en-US" dirty="0"/>
              <a:t>In the case of Frozen Delight, all the materials are added at the beginning of the mixing process. Thus, the equivalent units for materials in July are computed as follows:</a:t>
            </a:r>
          </a:p>
          <a:p>
            <a:endParaRPr lang="en-US" dirty="0"/>
          </a:p>
        </p:txBody>
      </p:sp>
      <p:pic>
        <p:nvPicPr>
          <p:cNvPr id="5" name="Picture Placeholder 4" descr="Step 2: Compute Equivalent Units of Production&#10;&#10;A table is shown with three column heads: Total Whole Units, Percent Materials Added in July, and Equivalent Units for Direct Materials. The first row is Group 1, Inventory in process, July 1, which has 5,000 total whole units, 0% materials added in July, and 0 equivalent units for direct materials. The second row is Group 2, Started and completed in July (62,000 minus 5,000), which has 57,000 total whole units, 100% materials added in July, and 57,000 equivalent units for direct materials. The number 57,000 in both the first and third columns is underscored with a single rule. The next row is Transferred out to Packaging Department in July, which totals 62,000 whole units and 57,000 equivalent units for direct materials. There is a dash set in the Percent Materials Added in July column. The next row is Group 3, Inventory in process, July 31, which has 3,000 total whole units, 100% materials added in July, and 3,000 equivalent units for direct materials. The last row is Total gallons to be assigned cost, which totals 65,000 whole units and 60,000 equivalent units for direct materials. Both 65,000 and 60,000 are underscored with double rules. The column Percent Materials Added in July is blank.">
            <a:extLst>
              <a:ext uri="{FF2B5EF4-FFF2-40B4-BE49-F238E27FC236}">
                <a16:creationId xmlns:a16="http://schemas.microsoft.com/office/drawing/2014/main" id="{EDD63202-633D-4421-8E14-E7561C8D3893}"/>
              </a:ext>
            </a:extLst>
          </p:cNvPr>
          <p:cNvPicPr>
            <a:picLocks noGrp="1" noChangeAspect="1"/>
          </p:cNvPicPr>
          <p:nvPr>
            <p:ph type="pic" sz="quarter" idx="18"/>
          </p:nvPr>
        </p:nvPicPr>
        <p:blipFill rotWithShape="1">
          <a:blip r:embed="rId2"/>
          <a:srcRect t="212" b="2417"/>
          <a:stretch/>
        </p:blipFill>
        <p:spPr>
          <a:xfrm>
            <a:off x="1711352" y="3000021"/>
            <a:ext cx="8769297" cy="2998818"/>
          </a:xfrm>
          <a:prstGeom prst="rect">
            <a:avLst/>
          </a:prstGeom>
        </p:spPr>
      </p:pic>
    </p:spTree>
    <p:extLst>
      <p:ext uri="{BB962C8B-B14F-4D97-AF65-F5344CB8AC3E}">
        <p14:creationId xmlns:p14="http://schemas.microsoft.com/office/powerpoint/2010/main" val="772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0D57-3B1D-4BDD-A484-727AC044AA6E}"/>
              </a:ext>
            </a:extLst>
          </p:cNvPr>
          <p:cNvSpPr>
            <a:spLocks noGrp="1"/>
          </p:cNvSpPr>
          <p:nvPr>
            <p:ph type="title"/>
          </p:nvPr>
        </p:nvSpPr>
        <p:spPr/>
        <p:txBody>
          <a:bodyPr/>
          <a:lstStyle/>
          <a:p>
            <a:r>
              <a:rPr lang="en-US" dirty="0"/>
              <a:t>Direct Materials Equivalent Units</a:t>
            </a:r>
          </a:p>
        </p:txBody>
      </p:sp>
      <p:pic>
        <p:nvPicPr>
          <p:cNvPr id="4" name="Picture Placeholder 3" descr="Direct Materials Equivalent Units&#10;&#10;There are three pallets shown in the art. The pallets are loaded with boxes of the product, each a different height based on the number given on the pallet. Above the first pallet is the label Group 1, 5,000 gallons beginning inventory. The boxes on the pallet are labeled 5,000 Equivalent Units of Materials. Text below the pallet reads, 100% materials added in June; thus, no materials equivalent units added to beginning inventory for July. Above the second pallet is the label Group 2, 57,000 gallons started and completed. The boxes on the pallet are labeled 57,000 Equivalent Units of Materials. Text below the pallet reads, 100% materials added in July. Above the third pallet is the label Group 3, 3,000 gallons ending inventory. The boxes on the pallet are labeled 3,000 Equivalent Units of Materials. Text below the pallet reads, 100% materials added in July. At the top, a bracket with the label “60,000 Gallons Started in July” encloses the last two pallets. At the bottom, a bracket with the label “65,000 Gallons to Be Assigned Costs” encloses all three pallets. A bracket at bottom encloses the last two pallets and is labeled 60,000 Total Equivalent  Units of Materials Cost in July.  Text to the right of the Group 3 pallets reads, No materials equivalent units added to beginning inventory for August. A timeline at the top of the slide is depicted as a yellow arrow pointing right. The first point on the line is Inventory in process, July 1. Next is art of the calendar day, July 1. The next point reads Started and completed. The next point reads Inventory in process, July 31. The last image on the timeline is art of the calendar day, July 31.">
            <a:extLst>
              <a:ext uri="{FF2B5EF4-FFF2-40B4-BE49-F238E27FC236}">
                <a16:creationId xmlns:a16="http://schemas.microsoft.com/office/drawing/2014/main" id="{C42F59D0-C846-4693-AC71-CA39CA9E105E}"/>
              </a:ext>
            </a:extLst>
          </p:cNvPr>
          <p:cNvPicPr>
            <a:picLocks noGrp="1" noChangeAspect="1"/>
          </p:cNvPicPr>
          <p:nvPr>
            <p:ph type="pic" sz="quarter" idx="10"/>
          </p:nvPr>
        </p:nvPicPr>
        <p:blipFill rotWithShape="1">
          <a:blip r:embed="rId2"/>
          <a:srcRect l="-356" r="-2891"/>
          <a:stretch/>
        </p:blipFill>
        <p:spPr>
          <a:xfrm>
            <a:off x="2338149" y="1129177"/>
            <a:ext cx="7690963" cy="5043087"/>
          </a:xfrm>
          <a:prstGeom prst="rect">
            <a:avLst/>
          </a:prstGeom>
        </p:spPr>
      </p:pic>
    </p:spTree>
    <p:extLst>
      <p:ext uri="{BB962C8B-B14F-4D97-AF65-F5344CB8AC3E}">
        <p14:creationId xmlns:p14="http://schemas.microsoft.com/office/powerpoint/2010/main" val="66356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13E8-E0EE-4718-B29C-3F3822CB106F}"/>
              </a:ext>
            </a:extLst>
          </p:cNvPr>
          <p:cNvSpPr>
            <a:spLocks noGrp="1"/>
          </p:cNvSpPr>
          <p:nvPr>
            <p:ph type="title"/>
          </p:nvPr>
        </p:nvSpPr>
        <p:spPr/>
        <p:txBody>
          <a:bodyPr/>
          <a:lstStyle/>
          <a:p>
            <a:r>
              <a:rPr lang="en-US" sz="3200" dirty="0"/>
              <a:t>Example Exercise: Equivalent Units of Materials Cost</a:t>
            </a:r>
          </a:p>
        </p:txBody>
      </p:sp>
      <p:sp>
        <p:nvSpPr>
          <p:cNvPr id="3" name="Content Placeholder 2">
            <a:extLst>
              <a:ext uri="{FF2B5EF4-FFF2-40B4-BE49-F238E27FC236}">
                <a16:creationId xmlns:a16="http://schemas.microsoft.com/office/drawing/2014/main" id="{1ADEAE1D-1017-49E5-A16E-934D0AED01DE}"/>
              </a:ext>
            </a:extLst>
          </p:cNvPr>
          <p:cNvSpPr>
            <a:spLocks noGrp="1"/>
          </p:cNvSpPr>
          <p:nvPr>
            <p:ph type="body" sz="quarter" idx="17"/>
          </p:nvPr>
        </p:nvSpPr>
        <p:spPr>
          <a:xfrm>
            <a:off x="743576" y="1638299"/>
            <a:ext cx="10711543" cy="2040659"/>
          </a:xfrm>
        </p:spPr>
        <p:txBody>
          <a:bodyPr/>
          <a:lstStyle/>
          <a:p>
            <a:pPr marL="342900" indent="-342900">
              <a:buClr>
                <a:srgbClr val="004A78"/>
              </a:buClr>
              <a:buFont typeface="Arial" charset="0"/>
              <a:buChar char="•"/>
            </a:pPr>
            <a:r>
              <a:rPr lang="en-US" sz="2400" dirty="0">
                <a:solidFill>
                  <a:srgbClr val="004A78"/>
                </a:solidFill>
              </a:rPr>
              <a:t>The Bottling Department of Rocky Springs Beverage Company had 4,000 liters in the beginning work in process inventory (30% complete). During the period, 58,000 liters were completed. The ending work in process inventory was 3,000 liters (60% complete). What are the total equivalent units for direct materials if materials are added at the beginning of the process?</a:t>
            </a:r>
          </a:p>
          <a:p>
            <a:endParaRPr lang="en-US" dirty="0"/>
          </a:p>
        </p:txBody>
      </p:sp>
      <p:pic>
        <p:nvPicPr>
          <p:cNvPr id="5" name="Picture Placeholder 4" descr="Example Exercise Solution – Equivalent Units of Materials Cost&#10;&#10;A table is shown with the introductory sentence Total equivalent units for direct materials are 57,000, computed as follows. The table has three column headings: Total Whole Units, Percent Materials Added in Period, and Equivalent Units for Direct Materials. The first row is Inventory in process, beginning of period, which has 4,000 Total Whole Units, 0% Percent Materials Added in Period, and 0 Equivalent Units for Direct Materials. The second row is Started and completed during the period, which has 54,000 Total Whole Units, 100% Percent Materials Added in Period, and 54,000 Equivalent Units for Direct Materials. Beside 54,000 in the first column is an asterisk; the asterisk note at the bottom of the table is (58,000 − 4,000). The number 54,000 in both the first and third columns is underscored with a single rule. The next row is Transferred out of Bottling (completed), with 58,000 Total Whole Units and 54,000 Equivalent Units for Direct Materials. A dash is set in the Percent Materials Added in Period column. The next row is Inventory in process, end of period, which has 3,000 Total Whole Units, 100% Percent Materials Added in Period, and 3,000 Equivalent Units for Direct Materials. The last row is Total units to be assigned costs, with 61,000 Total Whole Units and 57,000 Equivalent Units for Direct Materials. Both 61,000 and 57,000 are underscored with double rules. The column Percent Materials Added in Period is blank.">
            <a:extLst>
              <a:ext uri="{FF2B5EF4-FFF2-40B4-BE49-F238E27FC236}">
                <a16:creationId xmlns:a16="http://schemas.microsoft.com/office/drawing/2014/main" id="{24C89A35-6C7D-4105-9FA4-5650622FC87E}"/>
              </a:ext>
            </a:extLst>
          </p:cNvPr>
          <p:cNvPicPr>
            <a:picLocks noGrp="1" noChangeAspect="1"/>
          </p:cNvPicPr>
          <p:nvPr>
            <p:ph type="pic" sz="quarter" idx="18"/>
          </p:nvPr>
        </p:nvPicPr>
        <p:blipFill rotWithShape="1">
          <a:blip r:embed="rId2"/>
          <a:srcRect t="-2329" b="66"/>
          <a:stretch/>
        </p:blipFill>
        <p:spPr>
          <a:xfrm>
            <a:off x="1225262" y="3410145"/>
            <a:ext cx="9646227" cy="2670848"/>
          </a:xfrm>
          <a:prstGeom prst="rect">
            <a:avLst/>
          </a:prstGeom>
        </p:spPr>
      </p:pic>
    </p:spTree>
    <p:extLst>
      <p:ext uri="{BB962C8B-B14F-4D97-AF65-F5344CB8AC3E}">
        <p14:creationId xmlns:p14="http://schemas.microsoft.com/office/powerpoint/2010/main" val="71390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F0E2-3D7E-4B4A-B123-5CC9B671DD8F}"/>
              </a:ext>
              <a:ext uri="{C183D7F6-B498-43B3-948B-1728B52AA6E4}">
                <adec:decorative xmlns:adec="http://schemas.microsoft.com/office/drawing/2017/decorative" val="0"/>
              </a:ext>
            </a:extLst>
          </p:cNvPr>
          <p:cNvSpPr>
            <a:spLocks noGrp="1"/>
          </p:cNvSpPr>
          <p:nvPr>
            <p:ph type="title"/>
          </p:nvPr>
        </p:nvSpPr>
        <p:spPr/>
        <p:txBody>
          <a:bodyPr/>
          <a:lstStyle/>
          <a:p>
            <a:r>
              <a:rPr lang="en-US" dirty="0"/>
              <a:t>Process Cost Systems </a:t>
            </a:r>
            <a:r>
              <a:rPr lang="en-US" sz="2000" dirty="0"/>
              <a:t>(1 of 4)</a:t>
            </a:r>
          </a:p>
        </p:txBody>
      </p:sp>
      <p:sp>
        <p:nvSpPr>
          <p:cNvPr id="3" name="Text Placeholder 2">
            <a:extLst>
              <a:ext uri="{FF2B5EF4-FFF2-40B4-BE49-F238E27FC236}">
                <a16:creationId xmlns:a16="http://schemas.microsoft.com/office/drawing/2014/main" id="{BA566F3A-2AA5-43CF-BFD4-F98AA8A60ED1}"/>
              </a:ext>
              <a:ext uri="{C183D7F6-B498-43B3-948B-1728B52AA6E4}">
                <adec:decorative xmlns:adec="http://schemas.microsoft.com/office/drawing/2017/decorative" val="1"/>
              </a:ext>
            </a:extLst>
          </p:cNvPr>
          <p:cNvSpPr>
            <a:spLocks noGrp="1"/>
          </p:cNvSpPr>
          <p:nvPr>
            <p:ph type="body" sz="quarter" idx="17"/>
          </p:nvPr>
        </p:nvSpPr>
        <p:spPr/>
        <p:txBody>
          <a:bodyPr/>
          <a:lstStyle/>
          <a:p>
            <a:r>
              <a:rPr lang="en-US" dirty="0"/>
              <a:t>A </a:t>
            </a:r>
            <a:r>
              <a:rPr lang="en-US" b="1" dirty="0"/>
              <a:t>process manufacturer </a:t>
            </a:r>
            <a:r>
              <a:rPr lang="en-US" dirty="0"/>
              <a:t>produces products that are indistinguishable from each other using a continuous production process. </a:t>
            </a:r>
          </a:p>
          <a:p>
            <a:endParaRPr lang="en-US" dirty="0"/>
          </a:p>
        </p:txBody>
      </p:sp>
      <p:sp>
        <p:nvSpPr>
          <p:cNvPr id="4" name="Content Placeholder 3">
            <a:extLst>
              <a:ext uri="{FF2B5EF4-FFF2-40B4-BE49-F238E27FC236}">
                <a16:creationId xmlns:a16="http://schemas.microsoft.com/office/drawing/2014/main" id="{C7600174-A1BA-4EF3-873C-187787C986F5}"/>
              </a:ext>
              <a:ext uri="{C183D7F6-B498-43B3-948B-1728B52AA6E4}">
                <adec:decorative xmlns:adec="http://schemas.microsoft.com/office/drawing/2017/decorative" val="1"/>
              </a:ext>
            </a:extLst>
          </p:cNvPr>
          <p:cNvSpPr>
            <a:spLocks noGrp="1"/>
          </p:cNvSpPr>
          <p:nvPr>
            <p:ph sz="quarter" idx="18"/>
          </p:nvPr>
        </p:nvSpPr>
        <p:spPr>
          <a:xfrm>
            <a:off x="4724173" y="4048479"/>
            <a:ext cx="2743200" cy="731520"/>
          </a:xfrm>
          <a:prstGeom prst="rect">
            <a:avLst/>
          </a:prstGeom>
          <a:solidFill>
            <a:srgbClr val="004A78"/>
          </a:solidFill>
          <a:ln>
            <a:solidFill>
              <a:srgbClr val="004A78"/>
            </a:solidFill>
          </a:ln>
        </p:spPr>
        <p:txBody>
          <a:bodyPr anchor="ctr"/>
          <a:lstStyle/>
          <a:p>
            <a:pPr algn="ctr"/>
            <a:r>
              <a:rPr lang="en-US" sz="2000" dirty="0">
                <a:solidFill>
                  <a:schemeClr val="bg1"/>
                </a:solidFill>
              </a:rPr>
              <a:t>Examples of Process Manufacturers </a:t>
            </a:r>
          </a:p>
        </p:txBody>
      </p:sp>
      <p:sp>
        <p:nvSpPr>
          <p:cNvPr id="5" name="Content Placeholder 4">
            <a:extLst>
              <a:ext uri="{FF2B5EF4-FFF2-40B4-BE49-F238E27FC236}">
                <a16:creationId xmlns:a16="http://schemas.microsoft.com/office/drawing/2014/main" id="{445EE7BE-943B-40A7-8F34-CBC99258AC9D}"/>
              </a:ext>
              <a:ext uri="{C183D7F6-B498-43B3-948B-1728B52AA6E4}">
                <adec:decorative xmlns:adec="http://schemas.microsoft.com/office/drawing/2017/decorative" val="1"/>
              </a:ext>
            </a:extLst>
          </p:cNvPr>
          <p:cNvSpPr>
            <a:spLocks noGrp="1"/>
          </p:cNvSpPr>
          <p:nvPr>
            <p:ph sz="quarter" idx="19"/>
          </p:nvPr>
        </p:nvSpPr>
        <p:spPr>
          <a:xfrm>
            <a:off x="4851063" y="2970431"/>
            <a:ext cx="2377440" cy="548640"/>
          </a:xfrm>
          <a:prstGeom prst="rect">
            <a:avLst/>
          </a:prstGeom>
          <a:solidFill>
            <a:schemeClr val="accent3">
              <a:lumMod val="60000"/>
              <a:lumOff val="40000"/>
            </a:schemeClr>
          </a:solidFill>
          <a:ln>
            <a:solidFill>
              <a:srgbClr val="000000"/>
            </a:solidFill>
          </a:ln>
        </p:spPr>
        <p:txBody>
          <a:bodyPr anchor="ctr"/>
          <a:lstStyle/>
          <a:p>
            <a:pPr algn="ctr"/>
            <a:r>
              <a:rPr lang="en-US" sz="2000" dirty="0"/>
              <a:t>Oil refineries</a:t>
            </a:r>
          </a:p>
        </p:txBody>
      </p:sp>
      <p:sp>
        <p:nvSpPr>
          <p:cNvPr id="6" name="Content Placeholder 5">
            <a:extLst>
              <a:ext uri="{FF2B5EF4-FFF2-40B4-BE49-F238E27FC236}">
                <a16:creationId xmlns:a16="http://schemas.microsoft.com/office/drawing/2014/main" id="{5B4851C0-32A8-429F-8E5B-2E24C59E2C2F}"/>
              </a:ext>
              <a:ext uri="{C183D7F6-B498-43B3-948B-1728B52AA6E4}">
                <adec:decorative xmlns:adec="http://schemas.microsoft.com/office/drawing/2017/decorative" val="1"/>
              </a:ext>
            </a:extLst>
          </p:cNvPr>
          <p:cNvSpPr>
            <a:spLocks noGrp="1"/>
          </p:cNvSpPr>
          <p:nvPr>
            <p:ph sz="quarter" idx="20"/>
          </p:nvPr>
        </p:nvSpPr>
        <p:spPr>
          <a:xfrm>
            <a:off x="8216549" y="3329132"/>
            <a:ext cx="2377440" cy="548640"/>
          </a:xfrm>
          <a:prstGeom prst="rect">
            <a:avLst/>
          </a:prstGeom>
          <a:solidFill>
            <a:schemeClr val="accent3">
              <a:lumMod val="60000"/>
              <a:lumOff val="40000"/>
            </a:schemeClr>
          </a:solidFill>
          <a:ln>
            <a:solidFill>
              <a:srgbClr val="000000"/>
            </a:solidFill>
          </a:ln>
        </p:spPr>
        <p:txBody>
          <a:bodyPr anchor="ctr"/>
          <a:lstStyle/>
          <a:p>
            <a:pPr algn="ctr"/>
            <a:r>
              <a:rPr lang="en-US" sz="2000" dirty="0"/>
              <a:t>Paper producers</a:t>
            </a:r>
          </a:p>
        </p:txBody>
      </p:sp>
      <p:sp>
        <p:nvSpPr>
          <p:cNvPr id="7" name="Content Placeholder 6">
            <a:extLst>
              <a:ext uri="{FF2B5EF4-FFF2-40B4-BE49-F238E27FC236}">
                <a16:creationId xmlns:a16="http://schemas.microsoft.com/office/drawing/2014/main" id="{74B41947-E5B8-4F14-A67D-69330B243314}"/>
              </a:ext>
              <a:ext uri="{C183D7F6-B498-43B3-948B-1728B52AA6E4}">
                <adec:decorative xmlns:adec="http://schemas.microsoft.com/office/drawing/2017/decorative" val="1"/>
              </a:ext>
            </a:extLst>
          </p:cNvPr>
          <p:cNvSpPr>
            <a:spLocks noGrp="1"/>
          </p:cNvSpPr>
          <p:nvPr>
            <p:ph sz="quarter" idx="21"/>
          </p:nvPr>
        </p:nvSpPr>
        <p:spPr>
          <a:xfrm>
            <a:off x="7123065" y="5270659"/>
            <a:ext cx="2556995" cy="548640"/>
          </a:xfrm>
          <a:prstGeom prst="rect">
            <a:avLst/>
          </a:prstGeom>
          <a:solidFill>
            <a:schemeClr val="accent3">
              <a:lumMod val="60000"/>
              <a:lumOff val="40000"/>
            </a:schemeClr>
          </a:solidFill>
          <a:ln>
            <a:solidFill>
              <a:srgbClr val="000000"/>
            </a:solidFill>
          </a:ln>
        </p:spPr>
        <p:txBody>
          <a:bodyPr anchor="ctr"/>
          <a:lstStyle/>
          <a:p>
            <a:pPr algn="ctr"/>
            <a:r>
              <a:rPr lang="en-US" sz="2000" dirty="0"/>
              <a:t>Chemical processors</a:t>
            </a:r>
          </a:p>
        </p:txBody>
      </p:sp>
      <p:sp>
        <p:nvSpPr>
          <p:cNvPr id="8" name="Content Placeholder 7">
            <a:extLst>
              <a:ext uri="{FF2B5EF4-FFF2-40B4-BE49-F238E27FC236}">
                <a16:creationId xmlns:a16="http://schemas.microsoft.com/office/drawing/2014/main" id="{69A59A56-3432-4C48-899A-4A6E9FA50C79}"/>
              </a:ext>
              <a:ext uri="{C183D7F6-B498-43B3-948B-1728B52AA6E4}">
                <adec:decorative xmlns:adec="http://schemas.microsoft.com/office/drawing/2017/decorative" val="1"/>
              </a:ext>
            </a:extLst>
          </p:cNvPr>
          <p:cNvSpPr>
            <a:spLocks noGrp="1"/>
          </p:cNvSpPr>
          <p:nvPr>
            <p:ph sz="quarter" idx="22"/>
          </p:nvPr>
        </p:nvSpPr>
        <p:spPr>
          <a:xfrm>
            <a:off x="2462295" y="5270659"/>
            <a:ext cx="2377440" cy="548640"/>
          </a:xfrm>
          <a:prstGeom prst="rect">
            <a:avLst/>
          </a:prstGeom>
          <a:solidFill>
            <a:schemeClr val="accent3">
              <a:lumMod val="60000"/>
              <a:lumOff val="40000"/>
            </a:schemeClr>
          </a:solidFill>
          <a:ln>
            <a:solidFill>
              <a:srgbClr val="000000"/>
            </a:solidFill>
          </a:ln>
        </p:spPr>
        <p:txBody>
          <a:bodyPr anchor="ctr"/>
          <a:lstStyle/>
          <a:p>
            <a:pPr algn="ctr"/>
            <a:r>
              <a:rPr lang="en-US" sz="2000" dirty="0"/>
              <a:t>Aluminum smelters</a:t>
            </a:r>
          </a:p>
        </p:txBody>
      </p:sp>
      <p:sp>
        <p:nvSpPr>
          <p:cNvPr id="9" name="Content Placeholder 8">
            <a:extLst>
              <a:ext uri="{FF2B5EF4-FFF2-40B4-BE49-F238E27FC236}">
                <a16:creationId xmlns:a16="http://schemas.microsoft.com/office/drawing/2014/main" id="{458D3022-CBE3-4681-978F-E70EE230B1D0}"/>
              </a:ext>
              <a:ext uri="{C183D7F6-B498-43B3-948B-1728B52AA6E4}">
                <adec:decorative xmlns:adec="http://schemas.microsoft.com/office/drawing/2017/decorative" val="1"/>
              </a:ext>
            </a:extLst>
          </p:cNvPr>
          <p:cNvSpPr>
            <a:spLocks noGrp="1"/>
          </p:cNvSpPr>
          <p:nvPr>
            <p:ph sz="quarter" idx="23"/>
          </p:nvPr>
        </p:nvSpPr>
        <p:spPr>
          <a:xfrm>
            <a:off x="1575199" y="3244751"/>
            <a:ext cx="2377440" cy="548640"/>
          </a:xfrm>
          <a:prstGeom prst="rect">
            <a:avLst/>
          </a:prstGeom>
          <a:solidFill>
            <a:schemeClr val="accent3">
              <a:lumMod val="60000"/>
              <a:lumOff val="40000"/>
            </a:schemeClr>
          </a:solidFill>
          <a:ln>
            <a:solidFill>
              <a:srgbClr val="000000"/>
            </a:solidFill>
          </a:ln>
        </p:spPr>
        <p:txBody>
          <a:bodyPr anchor="ctr"/>
          <a:lstStyle/>
          <a:p>
            <a:pPr algn="ctr"/>
            <a:r>
              <a:rPr lang="en-US" sz="2000" dirty="0"/>
              <a:t>Food processors</a:t>
            </a:r>
          </a:p>
        </p:txBody>
      </p:sp>
      <p:pic>
        <p:nvPicPr>
          <p:cNvPr id="11" name="Picture Placeholder 10">
            <a:extLst>
              <a:ext uri="{FF2B5EF4-FFF2-40B4-BE49-F238E27FC236}">
                <a16:creationId xmlns:a16="http://schemas.microsoft.com/office/drawing/2014/main" id="{FE9094B9-9D30-4BC8-8803-71F5F02856F4}"/>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2"/>
          <a:srcRect l="-683" r="-683"/>
          <a:stretch/>
        </p:blipFill>
        <p:spPr>
          <a:xfrm>
            <a:off x="3868008" y="3454364"/>
            <a:ext cx="4455530" cy="1871053"/>
          </a:xfrm>
        </p:spPr>
      </p:pic>
    </p:spTree>
    <p:extLst>
      <p:ext uri="{BB962C8B-B14F-4D97-AF65-F5344CB8AC3E}">
        <p14:creationId xmlns:p14="http://schemas.microsoft.com/office/powerpoint/2010/main" val="3916588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9300-85CC-4AC6-A06A-49C28A1BE8E7}"/>
              </a:ext>
            </a:extLst>
          </p:cNvPr>
          <p:cNvSpPr>
            <a:spLocks noGrp="1"/>
          </p:cNvSpPr>
          <p:nvPr>
            <p:ph type="title"/>
          </p:nvPr>
        </p:nvSpPr>
        <p:spPr/>
        <p:txBody>
          <a:bodyPr/>
          <a:lstStyle/>
          <a:p>
            <a:r>
              <a:rPr lang="en-US" dirty="0"/>
              <a:t>Step 2: Compute Equivalent Units of Production </a:t>
            </a:r>
            <a:br>
              <a:rPr lang="en-US" dirty="0"/>
            </a:br>
            <a:r>
              <a:rPr lang="en-US" sz="2000" dirty="0"/>
              <a:t>(5 of 5)</a:t>
            </a:r>
          </a:p>
        </p:txBody>
      </p:sp>
      <p:sp>
        <p:nvSpPr>
          <p:cNvPr id="4" name="Content Placeholder 3">
            <a:extLst>
              <a:ext uri="{FF2B5EF4-FFF2-40B4-BE49-F238E27FC236}">
                <a16:creationId xmlns:a16="http://schemas.microsoft.com/office/drawing/2014/main" id="{7912CC61-781A-44BC-86CB-A17A1AF7CFBF}"/>
              </a:ext>
            </a:extLst>
          </p:cNvPr>
          <p:cNvSpPr>
            <a:spLocks noGrp="1"/>
          </p:cNvSpPr>
          <p:nvPr>
            <p:ph type="body" sz="quarter" idx="17"/>
          </p:nvPr>
        </p:nvSpPr>
        <p:spPr>
          <a:xfrm>
            <a:off x="743576" y="1638300"/>
            <a:ext cx="10711543" cy="2366490"/>
          </a:xfrm>
        </p:spPr>
        <p:txBody>
          <a:bodyPr>
            <a:normAutofit/>
          </a:bodyPr>
          <a:lstStyle/>
          <a:p>
            <a:pPr marL="342900" indent="-342900">
              <a:buClr>
                <a:srgbClr val="004A78"/>
              </a:buClr>
              <a:buFont typeface="Arial" charset="0"/>
              <a:buChar char="•"/>
            </a:pPr>
            <a:r>
              <a:rPr lang="en-US" sz="2400" dirty="0">
                <a:solidFill>
                  <a:srgbClr val="004A78"/>
                </a:solidFill>
              </a:rPr>
              <a:t>To compute equivalent units for conversion costs, it is necessary to know how direct labor and factory overhead enter the manufacturing process.</a:t>
            </a:r>
          </a:p>
          <a:p>
            <a:pPr marL="800100" lvl="2" indent="-342900">
              <a:spcBef>
                <a:spcPts val="1000"/>
              </a:spcBef>
              <a:buClr>
                <a:srgbClr val="FF6300"/>
              </a:buClr>
            </a:pPr>
            <a:r>
              <a:rPr lang="en-US" dirty="0"/>
              <a:t>Direct labor, utilities, and equipment depreciation are often incurred uniformly during processing. For this reason, it is assumed that Frozen Delight incurs conversion costs evenly throughout its manufacturing process. Thus, the equivalent units for conversion costs in July are computed as follows:</a:t>
            </a:r>
          </a:p>
          <a:p>
            <a:endParaRPr lang="en-US" dirty="0"/>
          </a:p>
        </p:txBody>
      </p:sp>
      <p:pic>
        <p:nvPicPr>
          <p:cNvPr id="5" name="Picture Placeholder 4" descr="Step 2: Compute Equivalent Units of Production&#10;&#10;A table is shown with three column heads: Total Whole Units, Percent Conversion Completed in July, and Equivalent Units for Conversion. The first row is Group 1, Inventory in process, July 1 (70% completed), which has 5,000 total whole units, 30% conversion completed in July, and 1,500 equivalent units for conversion. The second row is Group 2, Started and completed in July (62,000 minus 5,000), which has 57,000 total whole units, 100% conversion completed in July, and 57,000 equivalent units for conversion. The number 57,000 in both the first and third columns is underscored with a single rule. The next row is Transferred out to Packaging Department in July, which totals 62,000 whole units and 58,500 equivalent units for conversion. There is a dash set in the Percent Conversion Completed in July column. The next row is Group 3, Inventory in process, July 31 (25% completed), which has 3,000 total whole units, 25% conversion completed in July, and 750 equivalent units for conversion. The last row is Total gallons to be assigned cost, which totals 65,000 whole units and 59,250 equivalent units for conversion. Both 65,000 and 59,250 are underscored with double rules. The column Percent Conversion Completed in July is blank.">
            <a:extLst>
              <a:ext uri="{FF2B5EF4-FFF2-40B4-BE49-F238E27FC236}">
                <a16:creationId xmlns:a16="http://schemas.microsoft.com/office/drawing/2014/main" id="{9C079652-10C7-4AB3-870F-10D6DAA0FF78}"/>
              </a:ext>
            </a:extLst>
          </p:cNvPr>
          <p:cNvPicPr>
            <a:picLocks noGrp="1" noChangeAspect="1"/>
          </p:cNvPicPr>
          <p:nvPr>
            <p:ph type="pic" sz="quarter" idx="18"/>
          </p:nvPr>
        </p:nvPicPr>
        <p:blipFill rotWithShape="1">
          <a:blip r:embed="rId3"/>
          <a:srcRect t="5544" b="4288"/>
          <a:stretch/>
        </p:blipFill>
        <p:spPr>
          <a:xfrm>
            <a:off x="1667504" y="3541847"/>
            <a:ext cx="8856990" cy="2569393"/>
          </a:xfrm>
          <a:prstGeom prst="rect">
            <a:avLst/>
          </a:prstGeom>
        </p:spPr>
      </p:pic>
    </p:spTree>
    <p:extLst>
      <p:ext uri="{BB962C8B-B14F-4D97-AF65-F5344CB8AC3E}">
        <p14:creationId xmlns:p14="http://schemas.microsoft.com/office/powerpoint/2010/main" val="10526761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ve pallets are shown as art. The pallets are loaded with boxes of the product, each a different height based on the number given on the pallet. Above the first two pallets is the label Group 1, 5,000 gallons beginning inventory. The boxes on the first pallet are labeled 3,500 Equivalent Units. Text below the pallet reads 70% completed for conversion in June (5,000 gallons times 70%). The boxes on the second pallet are labeled 1,500 Equivalent Units. Text below the pallet reads 30% completed for conversion in July. Above the third pallet is the label Group 2, 57,000 gallons started and completed. The boxes on the pallet are labeled 57,000 Equivalent Units. Text below the pallet reads 100% completed for conversion in July. Above the fourth and fifth pallets is the label Group 3, 3,000 gallons ending inventory. The boxes on the fourth pallet are labeled 750 Equivalent Units. Text below the pallet reads 25% completed for conversion in July. The boxes on the fifth pallet are labeled 2,250 Equivalent Units. Text below the pallet reads 75% to be completed for conversion in August (3,000 gallons times 75%). At the bottom of the art, a bracket with the label 59,250 Total Equivalent Units of Conversion Costs in July encloses the second, third, and fourth pallets. A timeline above the pallets is depicted as an arrow pointing to the right. The first point on the line is Inventory in process, July 1. Next is art of the calendar day, July 1. The next point reads Started and completed. The next point reads Inventory in process, July 31. The last image on the timeline is art of the calendar day, July 31.">
            <a:extLst>
              <a:ext uri="{FF2B5EF4-FFF2-40B4-BE49-F238E27FC236}">
                <a16:creationId xmlns:a16="http://schemas.microsoft.com/office/drawing/2014/main" id="{AA8C67A2-8536-4494-A604-E53FAD1F9599}"/>
              </a:ext>
            </a:extLst>
          </p:cNvPr>
          <p:cNvSpPr>
            <a:spLocks noGrp="1"/>
          </p:cNvSpPr>
          <p:nvPr>
            <p:ph type="title"/>
          </p:nvPr>
        </p:nvSpPr>
        <p:spPr/>
        <p:txBody>
          <a:bodyPr/>
          <a:lstStyle/>
          <a:p>
            <a:r>
              <a:rPr lang="en-US" dirty="0"/>
              <a:t>Conversion Equivalent Units</a:t>
            </a:r>
          </a:p>
        </p:txBody>
      </p:sp>
      <p:pic>
        <p:nvPicPr>
          <p:cNvPr id="4" name="Picture Placeholder 3" descr="Five pallets are shown as art. The pallets are loaded with boxes of the product, each a different height based on the number given on the pallet. Above the first two pallets is the label Group 1, 5,000 gallons beginning inventory. The boxes on the first pallet are labeled 3,500 Equivalent Units. Text below the pallet reads 70% completed for conversion in June (5,000 gallons times 70%). The boxes on the second pallet are labeled 1,500 Equivalent Units. Text below the pallet reads 30% completed for conversion in July. Above the third pallet is the label Group 2, 57,000 gallons started and completed. The boxes on the pallet are labeled 57,000 Equivalent Units. Text below the pallet reads 100% completed for conversion in July. Above the fourth and fifth pallets is the label Group 3, 3,000 gallons ending inventory. The boxes on the fourth pallet are labeled 750 Equivalent Units. Text below the pallet reads 25% completed for conversion in July. The boxes on the fifth pallet are labeled 2,250 Equivalent Units. Text below the pallet reads 75% to be completed for conversion in August (3,000 gallons times 75%). At the bottom of the art, a bracket with the label 59,250 Total Equivalent Units of Conversion Costs in July encloses the second, third, and fourth pallets. A timeline above the pallets is depicted as an arrow pointing to the right. The first point on the line is Inventory in process, July 1. Next is art of the calendar day, July 1. The next point reads Started and completed. The next point reads Inventory in process, July 31. The last image on the timeline is art of the calendar day, July 31.">
            <a:extLst>
              <a:ext uri="{FF2B5EF4-FFF2-40B4-BE49-F238E27FC236}">
                <a16:creationId xmlns:a16="http://schemas.microsoft.com/office/drawing/2014/main" id="{6AA8D746-F0E3-45E9-9CF8-1781F371D4CF}"/>
              </a:ext>
            </a:extLst>
          </p:cNvPr>
          <p:cNvPicPr>
            <a:picLocks noGrp="1" noChangeAspect="1"/>
          </p:cNvPicPr>
          <p:nvPr>
            <p:ph type="pic" sz="quarter" idx="10"/>
          </p:nvPr>
        </p:nvPicPr>
        <p:blipFill rotWithShape="1">
          <a:blip r:embed="rId2"/>
          <a:srcRect l="547" r="-1796"/>
          <a:stretch/>
        </p:blipFill>
        <p:spPr>
          <a:xfrm>
            <a:off x="1962320" y="1243852"/>
            <a:ext cx="8453624" cy="4915338"/>
          </a:xfrm>
          <a:prstGeom prst="rect">
            <a:avLst/>
          </a:prstGeom>
        </p:spPr>
      </p:pic>
    </p:spTree>
    <p:extLst>
      <p:ext uri="{BB962C8B-B14F-4D97-AF65-F5344CB8AC3E}">
        <p14:creationId xmlns:p14="http://schemas.microsoft.com/office/powerpoint/2010/main" val="327221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159F-9C62-4A6F-8495-2086C423ABBD}"/>
              </a:ext>
            </a:extLst>
          </p:cNvPr>
          <p:cNvSpPr>
            <a:spLocks noGrp="1"/>
          </p:cNvSpPr>
          <p:nvPr>
            <p:ph type="title"/>
          </p:nvPr>
        </p:nvSpPr>
        <p:spPr/>
        <p:txBody>
          <a:bodyPr/>
          <a:lstStyle/>
          <a:p>
            <a:r>
              <a:rPr lang="en-US" sz="3000" dirty="0"/>
              <a:t>Example Exercise: Equivalent Units of Conversion Costs</a:t>
            </a:r>
          </a:p>
        </p:txBody>
      </p:sp>
      <p:sp>
        <p:nvSpPr>
          <p:cNvPr id="4" name="Content Placeholder 3">
            <a:extLst>
              <a:ext uri="{FF2B5EF4-FFF2-40B4-BE49-F238E27FC236}">
                <a16:creationId xmlns:a16="http://schemas.microsoft.com/office/drawing/2014/main" id="{1C2309AA-0823-4577-9E73-96E1C9A19CA8}"/>
              </a:ext>
            </a:extLst>
          </p:cNvPr>
          <p:cNvSpPr>
            <a:spLocks noGrp="1"/>
          </p:cNvSpPr>
          <p:nvPr>
            <p:ph type="body" sz="quarter" idx="17"/>
          </p:nvPr>
        </p:nvSpPr>
        <p:spPr>
          <a:xfrm>
            <a:off x="743576" y="1638299"/>
            <a:ext cx="10711543" cy="1790701"/>
          </a:xfrm>
        </p:spPr>
        <p:txBody>
          <a:bodyPr/>
          <a:lstStyle/>
          <a:p>
            <a:pPr marL="342900" indent="-342900">
              <a:buFont typeface="Arial" panose="020B0604020202020204" pitchFamily="34" charset="0"/>
              <a:buChar char="•"/>
            </a:pPr>
            <a:r>
              <a:rPr lang="en-US" sz="2400" dirty="0">
                <a:solidFill>
                  <a:srgbClr val="004A78"/>
                </a:solidFill>
              </a:rPr>
              <a:t>The Bottling Department of Rocky Springs Beverage Company had 4,000 liters in the beginning work in process inventory (30% complete). During the period, 58,000 liters were completed. The ending work in process inventory was 3,000 liters (60% complete). What are the total equivalent units for conversion costs?</a:t>
            </a:r>
          </a:p>
          <a:p>
            <a:endParaRPr lang="en-US" dirty="0"/>
          </a:p>
        </p:txBody>
      </p:sp>
      <p:pic>
        <p:nvPicPr>
          <p:cNvPr id="5" name="Picture Placeholder 4" descr="Example Exercise Solution – Equivalent Units of Conversion Costs&#10;&#10;A table is shown with three column headings: Total Whole Units, Percent Conversion Completed in Period, and Equivalent Units for Conversion. The first row is Inventory in process, beginning of period, which has 4,000 Total Whole Units, 70% Percent Conversion Completed in Period, and 2,800 Equivalent Units for Conversion. The second row is Started and completed during the period, which has 54,000 Total Whole Units, 100% Percent Conversion Completed in Period, and 54,000 Equivalent Units for Conversion. The number 54,000 in both the first and third columns is underscored with a single rule. The number 54,000 in the first column is followed by an asterisk; the asterisk note at the bottom of the table is (58,000 − 4,000. The next row is Transferred out of Bottling (completed), with 58,000 Total Whole Units and 56,800 Equivalent Units for Conversion. A dash is set in the Percent Conversion Completed in Period column. The next row is Inventory in process, end of period, which has 3,000 Total Whole Units, 60% Percent Conversion Completed in Period, and 1,800 Equivalent Units for Conversion. The last row is Total units to be assigned costs, with 61,000 Total Whole Units and 58,600 Equivalent Units for Conversion. Both 61,000 and 58,600 are underscored with double rules. The column Percent Conversion Completed in Period is blank.">
            <a:extLst>
              <a:ext uri="{FF2B5EF4-FFF2-40B4-BE49-F238E27FC236}">
                <a16:creationId xmlns:a16="http://schemas.microsoft.com/office/drawing/2014/main" id="{ACFF5488-AC82-4BB9-BC0D-E2DA9B9BC4AE}"/>
              </a:ext>
            </a:extLst>
          </p:cNvPr>
          <p:cNvPicPr>
            <a:picLocks noGrp="1" noChangeAspect="1"/>
          </p:cNvPicPr>
          <p:nvPr>
            <p:ph type="pic" sz="quarter" idx="18"/>
          </p:nvPr>
        </p:nvPicPr>
        <p:blipFill rotWithShape="1">
          <a:blip r:embed="rId2"/>
          <a:srcRect l="5312" t="954" r="3135" b="17"/>
          <a:stretch/>
        </p:blipFill>
        <p:spPr>
          <a:xfrm>
            <a:off x="999066" y="3401210"/>
            <a:ext cx="10371667" cy="2747987"/>
          </a:xfrm>
          <a:prstGeom prst="rect">
            <a:avLst/>
          </a:prstGeom>
        </p:spPr>
      </p:pic>
    </p:spTree>
    <p:extLst>
      <p:ext uri="{BB962C8B-B14F-4D97-AF65-F5344CB8AC3E}">
        <p14:creationId xmlns:p14="http://schemas.microsoft.com/office/powerpoint/2010/main" val="800090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7039-68BB-4733-BF47-DD491DE32975}"/>
              </a:ext>
            </a:extLst>
          </p:cNvPr>
          <p:cNvSpPr>
            <a:spLocks noGrp="1"/>
          </p:cNvSpPr>
          <p:nvPr>
            <p:ph type="title"/>
          </p:nvPr>
        </p:nvSpPr>
        <p:spPr/>
        <p:txBody>
          <a:bodyPr/>
          <a:lstStyle/>
          <a:p>
            <a:r>
              <a:rPr lang="en-US" dirty="0"/>
              <a:t>Step 3: Determine the Cost per Equivalent Unit </a:t>
            </a:r>
            <a:br>
              <a:rPr lang="en-US" dirty="0"/>
            </a:br>
            <a:r>
              <a:rPr lang="en-US" sz="2000" dirty="0"/>
              <a:t>(1 of 4)</a:t>
            </a:r>
          </a:p>
        </p:txBody>
      </p:sp>
      <p:sp>
        <p:nvSpPr>
          <p:cNvPr id="4" name="Content Placeholder 3">
            <a:extLst>
              <a:ext uri="{FF2B5EF4-FFF2-40B4-BE49-F238E27FC236}">
                <a16:creationId xmlns:a16="http://schemas.microsoft.com/office/drawing/2014/main" id="{515DB39E-AF0B-46ED-90EF-528F1FEE38B7}"/>
              </a:ext>
            </a:extLst>
          </p:cNvPr>
          <p:cNvSpPr>
            <a:spLocks noGrp="1"/>
          </p:cNvSpPr>
          <p:nvPr>
            <p:ph type="body" sz="quarter" idx="17"/>
          </p:nvPr>
        </p:nvSpPr>
        <p:spPr>
          <a:xfrm>
            <a:off x="743576" y="1638301"/>
            <a:ext cx="10711543" cy="876046"/>
          </a:xfrm>
        </p:spPr>
        <p:txBody>
          <a:bodyPr/>
          <a:lstStyle/>
          <a:p>
            <a:pPr marL="342900" indent="-342900">
              <a:buFont typeface="Arial" panose="020B0604020202020204" pitchFamily="34" charset="0"/>
              <a:buChar char="•"/>
            </a:pPr>
            <a:r>
              <a:rPr lang="en-US" sz="2400" dirty="0">
                <a:solidFill>
                  <a:srgbClr val="004A78"/>
                </a:solidFill>
              </a:rPr>
              <a:t>The cost per equivalent unit for direct materials and conversion costs is computed as follows:</a:t>
            </a:r>
          </a:p>
          <a:p>
            <a:endParaRPr lang="en-US" dirty="0"/>
          </a:p>
        </p:txBody>
      </p:sp>
      <p:pic>
        <p:nvPicPr>
          <p:cNvPr id="6" name="Picture Placeholder 5" descr="Step 3: Determine the Cost per Equivalent Unit&#10;&#10;The top of the slide shows an equation: Direct Materials Cost per Equivalent Unit equals Total Direct Materials Cost for the Period divided by Total Equivalent Units of Direct Materials.&#10;&#10;The bottom of the slide shows an equation: Conversion Cost per Equivalent Unit equals Total Conversion Costs for the Period divided by Total Equivalent Units of Conversion Costs.&#10;&#10;">
            <a:extLst>
              <a:ext uri="{FF2B5EF4-FFF2-40B4-BE49-F238E27FC236}">
                <a16:creationId xmlns:a16="http://schemas.microsoft.com/office/drawing/2014/main" id="{90EC2DB9-59E0-42FC-AA0E-97420FA31791}"/>
              </a:ext>
            </a:extLst>
          </p:cNvPr>
          <p:cNvPicPr>
            <a:picLocks noGrp="1" noChangeAspect="1"/>
          </p:cNvPicPr>
          <p:nvPr>
            <p:ph type="pic" sz="quarter" idx="18"/>
          </p:nvPr>
        </p:nvPicPr>
        <p:blipFill rotWithShape="1">
          <a:blip r:embed="rId2"/>
          <a:srcRect t="3085" b="5511"/>
          <a:stretch/>
        </p:blipFill>
        <p:spPr>
          <a:xfrm>
            <a:off x="1563034" y="2498115"/>
            <a:ext cx="8769297" cy="1629484"/>
          </a:xfrm>
          <a:prstGeom prst="rect">
            <a:avLst/>
          </a:prstGeom>
        </p:spPr>
      </p:pic>
    </p:spTree>
    <p:extLst>
      <p:ext uri="{BB962C8B-B14F-4D97-AF65-F5344CB8AC3E}">
        <p14:creationId xmlns:p14="http://schemas.microsoft.com/office/powerpoint/2010/main" val="3546944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9BF5-0F5B-419E-8185-D692450EE0C8}"/>
              </a:ext>
            </a:extLst>
          </p:cNvPr>
          <p:cNvSpPr>
            <a:spLocks noGrp="1"/>
          </p:cNvSpPr>
          <p:nvPr>
            <p:ph type="title"/>
          </p:nvPr>
        </p:nvSpPr>
        <p:spPr/>
        <p:txBody>
          <a:bodyPr/>
          <a:lstStyle/>
          <a:p>
            <a:r>
              <a:rPr lang="en-US" dirty="0"/>
              <a:t>Step 3: Determine the Cost per Equivalent Unit </a:t>
            </a:r>
            <a:br>
              <a:rPr lang="en-US" dirty="0"/>
            </a:br>
            <a:r>
              <a:rPr lang="en-US" sz="2000" dirty="0"/>
              <a:t>(2 of 4)</a:t>
            </a:r>
          </a:p>
        </p:txBody>
      </p:sp>
      <p:sp>
        <p:nvSpPr>
          <p:cNvPr id="4" name="Content Placeholder 3">
            <a:extLst>
              <a:ext uri="{FF2B5EF4-FFF2-40B4-BE49-F238E27FC236}">
                <a16:creationId xmlns:a16="http://schemas.microsoft.com/office/drawing/2014/main" id="{C776A61F-20A1-4EF5-A36D-C5EBCA4A1B84}"/>
              </a:ext>
            </a:extLst>
          </p:cNvPr>
          <p:cNvSpPr>
            <a:spLocks noGrp="1"/>
          </p:cNvSpPr>
          <p:nvPr>
            <p:ph type="body" sz="quarter" idx="17"/>
          </p:nvPr>
        </p:nvSpPr>
        <p:spPr/>
        <p:txBody>
          <a:bodyPr/>
          <a:lstStyle/>
          <a:p>
            <a:pPr marL="342900" indent="-342900">
              <a:buFont typeface="Arial" panose="020B0604020202020204" pitchFamily="34" charset="0"/>
              <a:buChar char="•"/>
            </a:pPr>
            <a:r>
              <a:rPr lang="en-US" sz="2400" dirty="0">
                <a:solidFill>
                  <a:srgbClr val="004A78"/>
                </a:solidFill>
              </a:rPr>
              <a:t>The July direct materials and conversion cost equivalent units for Frozen Delight’s Mixing Department from Step 2 are as follows:</a:t>
            </a:r>
          </a:p>
          <a:p>
            <a:pPr marL="342900" indent="-342900">
              <a:buFont typeface="Arial" panose="020B0604020202020204" pitchFamily="34" charset="0"/>
              <a:buChar char="•"/>
            </a:pPr>
            <a:endParaRPr lang="en-US" sz="2400" dirty="0">
              <a:solidFill>
                <a:srgbClr val="004A78"/>
              </a:solidFill>
            </a:endParaRPr>
          </a:p>
          <a:p>
            <a:endParaRPr lang="en-US" dirty="0"/>
          </a:p>
        </p:txBody>
      </p:sp>
      <p:pic>
        <p:nvPicPr>
          <p:cNvPr id="5" name="Picture Placeholder 4" descr="Step 3: Determine the Cost per Equivalent Unit&#10;&#10;The top art on the slide is a table. The main column head is Equivalent Units. Below that are two sub-columns, Direct Materials and Conversion.&#10;&#10;Equivalent Units, Direct Materials – The first row of this column is Group 1, Inventory in process, July 1, which is 0. The second row is Group 2, Started and completed in July (62,000 minus 5,000), which is 57,000. There is a single rule under 57,000 here. The third row is Transferred out to Packaging Department in July, which totals 57,000. The fourth row is Group 3, Inventory in process, July 31, which is 3,000. There is a single rule under 3,000 here. The last row is Total gallons to be assigned cost, which totals 60,000. There is a double rule under 60,000.&#10;&#10;Equivalent Units, Conversion – The first row of this column is Group 1, Inventory in process, July 1, which is 1,500. The second row is Group 2, Started and completed in July (62,000 minus 5,000), which is 57,000. There is a single rule under 57,000 here. The third row is Transferred out to Packaging Department in July, which totals 58,500. The fourth row is Group 3, Inventory in process, July 31, which is 750. There is a single rule under 750 here. The last row is Total gallons to be assigned cost, which totals 59,250. There is a double rule under 59,250.">
            <a:extLst>
              <a:ext uri="{FF2B5EF4-FFF2-40B4-BE49-F238E27FC236}">
                <a16:creationId xmlns:a16="http://schemas.microsoft.com/office/drawing/2014/main" id="{066C9655-2A3F-4685-9FDE-680C11636336}"/>
              </a:ext>
            </a:extLst>
          </p:cNvPr>
          <p:cNvPicPr>
            <a:picLocks noGrp="1" noChangeAspect="1"/>
          </p:cNvPicPr>
          <p:nvPr>
            <p:ph type="pic" sz="quarter" idx="18"/>
          </p:nvPr>
        </p:nvPicPr>
        <p:blipFill rotWithShape="1">
          <a:blip r:embed="rId2"/>
          <a:srcRect t="-1542" b="351"/>
          <a:stretch/>
        </p:blipFill>
        <p:spPr>
          <a:xfrm>
            <a:off x="1433801" y="2474330"/>
            <a:ext cx="9087181" cy="1986744"/>
          </a:xfrm>
          <a:prstGeom prst="rect">
            <a:avLst/>
          </a:prstGeom>
        </p:spPr>
      </p:pic>
    </p:spTree>
    <p:extLst>
      <p:ext uri="{BB962C8B-B14F-4D97-AF65-F5344CB8AC3E}">
        <p14:creationId xmlns:p14="http://schemas.microsoft.com/office/powerpoint/2010/main" val="996443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 the next table, the first line is Direct materials, which is $66,000, set in the second amount column. The next line is Conversion costs:. The first line under Conversion costs: is Direct labor, which is $10,500, set in the first amount column. The next line under Conversion costs: is Factory overhead, which is 7,275, set in the first amount column. To the right of 7,275, the sum of the conversion costs is 17,775, set in the second amount column. Both 7,275 and 17,775 are underscored with a single rule. The last line is Total product costs, which is $83,775, set in the second amount column. There is a double rule under $83,775.">
            <a:extLst>
              <a:ext uri="{FF2B5EF4-FFF2-40B4-BE49-F238E27FC236}">
                <a16:creationId xmlns:a16="http://schemas.microsoft.com/office/drawing/2014/main" id="{A1AC9BF5-0F5B-419E-8185-D692450EE0C8}"/>
              </a:ext>
            </a:extLst>
          </p:cNvPr>
          <p:cNvSpPr>
            <a:spLocks noGrp="1"/>
          </p:cNvSpPr>
          <p:nvPr>
            <p:ph type="title"/>
          </p:nvPr>
        </p:nvSpPr>
        <p:spPr/>
        <p:txBody>
          <a:bodyPr/>
          <a:lstStyle/>
          <a:p>
            <a:r>
              <a:rPr lang="en-US" dirty="0"/>
              <a:t>Step 3: Determine the Cost per Equivalent Unit </a:t>
            </a:r>
            <a:br>
              <a:rPr lang="en-US" dirty="0"/>
            </a:br>
            <a:r>
              <a:rPr lang="en-US" sz="2000" dirty="0"/>
              <a:t>(3 of 4)</a:t>
            </a:r>
          </a:p>
        </p:txBody>
      </p:sp>
      <p:sp>
        <p:nvSpPr>
          <p:cNvPr id="4" name="Content Placeholder 3">
            <a:extLst>
              <a:ext uri="{FF2B5EF4-FFF2-40B4-BE49-F238E27FC236}">
                <a16:creationId xmlns:a16="http://schemas.microsoft.com/office/drawing/2014/main" id="{C776A61F-20A1-4EF5-A36D-C5EBCA4A1B84}"/>
              </a:ext>
            </a:extLst>
          </p:cNvPr>
          <p:cNvSpPr>
            <a:spLocks noGrp="1"/>
          </p:cNvSpPr>
          <p:nvPr>
            <p:ph type="body" sz="quarter" idx="17"/>
          </p:nvPr>
        </p:nvSpPr>
        <p:spPr/>
        <p:txBody>
          <a:bodyPr/>
          <a:lstStyle/>
          <a:p>
            <a:r>
              <a:rPr lang="en-US" dirty="0"/>
              <a:t>The direct materials and conversion costs incurred by Frozen Delight in July are as follows:</a:t>
            </a:r>
          </a:p>
        </p:txBody>
      </p:sp>
      <p:pic>
        <p:nvPicPr>
          <p:cNvPr id="8" name="Picture Placeholder 7" descr="In the next table, the first line is Direct materials, which is $66,000, set in the second amount column. The next line is Conversion costs:. The first line under Conversion costs: is Direct labor, which is $10,500, set in the first amount column. The next line under Conversion costs: is Factory overhead, which is 7,275, set in the first amount column. To the right of 7,275, the sum of the conversion costs is 17,775, set in the second amount column. Both 7,275 and 17,775 are underscored with a single rule. The last line is Total product costs, which is $83,775, set in the second amount column. There is a double rule under $83,775.">
            <a:extLst>
              <a:ext uri="{FF2B5EF4-FFF2-40B4-BE49-F238E27FC236}">
                <a16:creationId xmlns:a16="http://schemas.microsoft.com/office/drawing/2014/main" id="{34C81434-DE81-4BF0-A7EA-B50BCE94A2A1}"/>
              </a:ext>
            </a:extLst>
          </p:cNvPr>
          <p:cNvPicPr>
            <a:picLocks noGrp="1" noChangeAspect="1"/>
          </p:cNvPicPr>
          <p:nvPr>
            <p:ph type="pic" sz="quarter" idx="20"/>
          </p:nvPr>
        </p:nvPicPr>
        <p:blipFill rotWithShape="1">
          <a:blip r:embed="rId2"/>
          <a:srcRect t="-5757" b="-634"/>
          <a:stretch/>
        </p:blipFill>
        <p:spPr>
          <a:xfrm>
            <a:off x="1899101" y="2512292"/>
            <a:ext cx="8853265" cy="1558476"/>
          </a:xfrm>
          <a:prstGeom prst="rect">
            <a:avLst/>
          </a:prstGeom>
        </p:spPr>
      </p:pic>
    </p:spTree>
    <p:extLst>
      <p:ext uri="{BB962C8B-B14F-4D97-AF65-F5344CB8AC3E}">
        <p14:creationId xmlns:p14="http://schemas.microsoft.com/office/powerpoint/2010/main" val="3657429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2808-FDBF-41F1-82B6-C0D4580B0731}"/>
              </a:ext>
            </a:extLst>
          </p:cNvPr>
          <p:cNvSpPr>
            <a:spLocks noGrp="1"/>
          </p:cNvSpPr>
          <p:nvPr>
            <p:ph type="title"/>
          </p:nvPr>
        </p:nvSpPr>
        <p:spPr/>
        <p:txBody>
          <a:bodyPr/>
          <a:lstStyle/>
          <a:p>
            <a:r>
              <a:rPr lang="en-US" dirty="0"/>
              <a:t>Step 3: Determine the Cost per Equivalent Unit </a:t>
            </a:r>
            <a:br>
              <a:rPr lang="en-US" dirty="0"/>
            </a:br>
            <a:r>
              <a:rPr lang="en-US" sz="2000" dirty="0"/>
              <a:t>(4 of 4)</a:t>
            </a:r>
          </a:p>
        </p:txBody>
      </p:sp>
      <p:sp>
        <p:nvSpPr>
          <p:cNvPr id="4" name="Content Placeholder 3">
            <a:extLst>
              <a:ext uri="{FF2B5EF4-FFF2-40B4-BE49-F238E27FC236}">
                <a16:creationId xmlns:a16="http://schemas.microsoft.com/office/drawing/2014/main" id="{B94651DF-F06B-40F8-9E7B-A20BC87C0DC0}"/>
              </a:ext>
            </a:extLst>
          </p:cNvPr>
          <p:cNvSpPr>
            <a:spLocks noGrp="1"/>
          </p:cNvSpPr>
          <p:nvPr>
            <p:ph type="body" sz="quarter" idx="17"/>
          </p:nvPr>
        </p:nvSpPr>
        <p:spPr/>
        <p:txBody>
          <a:bodyPr/>
          <a:lstStyle/>
          <a:p>
            <a:pPr marL="342900" indent="-342900">
              <a:buFont typeface="Arial" panose="020B0604020202020204" pitchFamily="34" charset="0"/>
              <a:buChar char="•"/>
            </a:pPr>
            <a:r>
              <a:rPr lang="en-US" sz="2400" dirty="0">
                <a:solidFill>
                  <a:srgbClr val="004A78"/>
                </a:solidFill>
              </a:rPr>
              <a:t>The direct materials and conversion costs per equivalent unit are computed as follows:</a:t>
            </a:r>
          </a:p>
          <a:p>
            <a:endParaRPr lang="en-US" dirty="0"/>
          </a:p>
        </p:txBody>
      </p:sp>
      <p:pic>
        <p:nvPicPr>
          <p:cNvPr id="9" name="Picture Placeholder 8" descr="Step 3: Determine the Cost per Equivalent Unit&#10;&#10;The first equation on the slide is Direct Materials Cost per Equivalent Unit equals Total Direct Materials Cost for the Period over (or divided by) Total Equivalent Units of Direct Materials.&#10;&#10;The second equation on the slide is Direct Materials Cost per Equivalent Unit equals $66,000 over (or divided by) 60,000 gallons equals $1.10 per gallon.&#10;&#10;The third equation on the slide is Conversion Cost per Equivalent Unit equals Total Conversion Costs for the Period over (or divided by) Total Equivalent Units of Conversion Costs.&#10;&#10;The last equation on the slide is Conversion Cost per Equivalent Unit equals $17,775 over (or divided by) 59,250 gallons equals $0.30 per gallon.">
            <a:extLst>
              <a:ext uri="{FF2B5EF4-FFF2-40B4-BE49-F238E27FC236}">
                <a16:creationId xmlns:a16="http://schemas.microsoft.com/office/drawing/2014/main" id="{BF294731-A3BE-4851-AD07-52FB951CC806}"/>
              </a:ext>
            </a:extLst>
          </p:cNvPr>
          <p:cNvPicPr>
            <a:picLocks noGrp="1" noChangeAspect="1"/>
          </p:cNvPicPr>
          <p:nvPr>
            <p:ph type="pic" sz="quarter" idx="18"/>
          </p:nvPr>
        </p:nvPicPr>
        <p:blipFill rotWithShape="1">
          <a:blip r:embed="rId2"/>
          <a:srcRect l="-71" r="-1596"/>
          <a:stretch/>
        </p:blipFill>
        <p:spPr>
          <a:xfrm>
            <a:off x="1484418" y="2477626"/>
            <a:ext cx="9070765" cy="3363776"/>
          </a:xfrm>
        </p:spPr>
      </p:pic>
    </p:spTree>
    <p:extLst>
      <p:ext uri="{BB962C8B-B14F-4D97-AF65-F5344CB8AC3E}">
        <p14:creationId xmlns:p14="http://schemas.microsoft.com/office/powerpoint/2010/main" val="389365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F392-DF39-4295-877C-E964AA890A26}"/>
              </a:ext>
            </a:extLst>
          </p:cNvPr>
          <p:cNvSpPr>
            <a:spLocks noGrp="1"/>
          </p:cNvSpPr>
          <p:nvPr>
            <p:ph type="title"/>
          </p:nvPr>
        </p:nvSpPr>
        <p:spPr/>
        <p:txBody>
          <a:bodyPr/>
          <a:lstStyle/>
          <a:p>
            <a:r>
              <a:rPr lang="en-US" dirty="0"/>
              <a:t>Example Exercise: Cost per Equivalent Unit</a:t>
            </a:r>
          </a:p>
        </p:txBody>
      </p:sp>
      <p:sp>
        <p:nvSpPr>
          <p:cNvPr id="4" name="Content Placeholder 3">
            <a:extLst>
              <a:ext uri="{FF2B5EF4-FFF2-40B4-BE49-F238E27FC236}">
                <a16:creationId xmlns:a16="http://schemas.microsoft.com/office/drawing/2014/main" id="{EBAEF732-0B79-4BE4-83FA-4AA2F05DF1AB}"/>
              </a:ext>
            </a:extLst>
          </p:cNvPr>
          <p:cNvSpPr>
            <a:spLocks noGrp="1"/>
          </p:cNvSpPr>
          <p:nvPr>
            <p:ph type="body" sz="quarter" idx="17"/>
          </p:nvPr>
        </p:nvSpPr>
        <p:spPr>
          <a:xfrm>
            <a:off x="743576" y="1638300"/>
            <a:ext cx="10711543" cy="2068286"/>
          </a:xfrm>
        </p:spPr>
        <p:txBody>
          <a:bodyPr/>
          <a:lstStyle/>
          <a:p>
            <a:pPr marL="342900" indent="-342900">
              <a:buFont typeface="Arial" panose="020B0604020202020204" pitchFamily="34" charset="0"/>
              <a:buChar char="•"/>
            </a:pPr>
            <a:r>
              <a:rPr lang="en-US" sz="2400" dirty="0">
                <a:solidFill>
                  <a:srgbClr val="004A78"/>
                </a:solidFill>
              </a:rPr>
              <a:t>The cost of direct materials transferred into the Bottling Department of Rocky Springs Beverage Company is $22,800. The conversion cost for the period in the Bottling Department is $8,790. The total equivalent units for direct materials and conversion are 57,000 liters and 58,600 liters, respectively. Determine the direct materials and conversion costs per equivalent unit.</a:t>
            </a:r>
          </a:p>
          <a:p>
            <a:endParaRPr lang="en-US" dirty="0"/>
          </a:p>
        </p:txBody>
      </p:sp>
      <p:pic>
        <p:nvPicPr>
          <p:cNvPr id="5" name="Picture Placeholder 4" descr="Example Exercise Solution – Cost per Equivalent Unit&#10;&#10;The first equation is Direct Materials Cost per Equivalent Unit equals $22,800 divided by 57,000 liters equals $0.40 per liter. The computation is shown in fraction form, with $22,800 as the numerator and 57,000 liters as the denominator. The second equation is Conversion Cost per Equivalent Unit equals $8,790 divided by 58,600 liters equals $0.15 per liter. The computation is shown in fraction form, with $8,790 as the numerator and 58,600 liters as the denominator.">
            <a:extLst>
              <a:ext uri="{FF2B5EF4-FFF2-40B4-BE49-F238E27FC236}">
                <a16:creationId xmlns:a16="http://schemas.microsoft.com/office/drawing/2014/main" id="{A98D976C-3F0D-47D3-920C-2A5E066ED12C}"/>
              </a:ext>
            </a:extLst>
          </p:cNvPr>
          <p:cNvPicPr>
            <a:picLocks noGrp="1" noChangeAspect="1"/>
          </p:cNvPicPr>
          <p:nvPr>
            <p:ph type="pic" sz="quarter" idx="18"/>
          </p:nvPr>
        </p:nvPicPr>
        <p:blipFill rotWithShape="1">
          <a:blip r:embed="rId2"/>
          <a:srcRect l="2603" t="4085" r="1646" b="-516"/>
          <a:stretch/>
        </p:blipFill>
        <p:spPr>
          <a:xfrm>
            <a:off x="1066799" y="3742270"/>
            <a:ext cx="10160001" cy="1574800"/>
          </a:xfrm>
          <a:prstGeom prst="rect">
            <a:avLst/>
          </a:prstGeom>
        </p:spPr>
      </p:pic>
    </p:spTree>
    <p:extLst>
      <p:ext uri="{BB962C8B-B14F-4D97-AF65-F5344CB8AC3E}">
        <p14:creationId xmlns:p14="http://schemas.microsoft.com/office/powerpoint/2010/main" val="2933712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99F4-C8AB-4611-9249-BA6EEAC0D71B}"/>
              </a:ext>
            </a:extLst>
          </p:cNvPr>
          <p:cNvSpPr>
            <a:spLocks noGrp="1"/>
          </p:cNvSpPr>
          <p:nvPr>
            <p:ph type="title"/>
          </p:nvPr>
        </p:nvSpPr>
        <p:spPr/>
        <p:txBody>
          <a:bodyPr/>
          <a:lstStyle/>
          <a:p>
            <a:r>
              <a:rPr lang="en-US" sz="2800" dirty="0"/>
              <a:t>Step 4: Allocate Costs to Units Transferred Out and Partially Completed Units </a:t>
            </a:r>
            <a:r>
              <a:rPr lang="en-US" sz="2000" dirty="0"/>
              <a:t>(1 of 8)</a:t>
            </a:r>
          </a:p>
        </p:txBody>
      </p:sp>
      <p:sp>
        <p:nvSpPr>
          <p:cNvPr id="3" name="Text Placeholder 2">
            <a:extLst>
              <a:ext uri="{FF2B5EF4-FFF2-40B4-BE49-F238E27FC236}">
                <a16:creationId xmlns:a16="http://schemas.microsoft.com/office/drawing/2014/main" id="{4B33DF3D-FFB5-4251-9A01-8A44368D3468}"/>
              </a:ext>
            </a:extLst>
          </p:cNvPr>
          <p:cNvSpPr>
            <a:spLocks noGrp="1"/>
          </p:cNvSpPr>
          <p:nvPr>
            <p:ph type="body" sz="quarter" idx="17"/>
          </p:nvPr>
        </p:nvSpPr>
        <p:spPr/>
        <p:txBody>
          <a:bodyPr/>
          <a:lstStyle/>
          <a:p>
            <a:r>
              <a:rPr lang="en-US" dirty="0"/>
              <a:t>Product costs must be allocated to the units transferred out and the partially completed units on hand at the end of the period.</a:t>
            </a:r>
          </a:p>
          <a:p>
            <a:pPr lvl="1"/>
            <a:r>
              <a:rPr lang="en-US" dirty="0"/>
              <a:t>The product costs are allocated using the costs per equivalent unit for materials and conversion costs that were computed in Step 3.</a:t>
            </a:r>
          </a:p>
          <a:p>
            <a:endParaRPr lang="en-US" dirty="0"/>
          </a:p>
        </p:txBody>
      </p:sp>
    </p:spTree>
    <p:extLst>
      <p:ext uri="{BB962C8B-B14F-4D97-AF65-F5344CB8AC3E}">
        <p14:creationId xmlns:p14="http://schemas.microsoft.com/office/powerpoint/2010/main" val="1362242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8303-BB2C-4309-B52D-9C0296BA62A4}"/>
              </a:ext>
            </a:extLst>
          </p:cNvPr>
          <p:cNvSpPr>
            <a:spLocks noGrp="1"/>
          </p:cNvSpPr>
          <p:nvPr>
            <p:ph type="title"/>
          </p:nvPr>
        </p:nvSpPr>
        <p:spPr>
          <a:xfrm>
            <a:off x="838200" y="365125"/>
            <a:ext cx="10515600" cy="772391"/>
          </a:xfrm>
        </p:spPr>
        <p:txBody>
          <a:bodyPr/>
          <a:lstStyle/>
          <a:p>
            <a:r>
              <a:rPr lang="en-US" sz="2800" dirty="0"/>
              <a:t>Step 4: Allocate Costs to Units Transferred Out and Partially Completed Units </a:t>
            </a:r>
            <a:r>
              <a:rPr lang="en-US" sz="2000" dirty="0"/>
              <a:t>(2 of 8)</a:t>
            </a:r>
          </a:p>
        </p:txBody>
      </p:sp>
      <p:sp>
        <p:nvSpPr>
          <p:cNvPr id="4" name="Content Placeholder 3">
            <a:extLst>
              <a:ext uri="{FF2B5EF4-FFF2-40B4-BE49-F238E27FC236}">
                <a16:creationId xmlns:a16="http://schemas.microsoft.com/office/drawing/2014/main" id="{74F59883-EBB5-40D8-AE76-99F7C14A9209}"/>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total production costs to be assigned for Frozen Delight in July are $90,000, computed as follows:</a:t>
            </a:r>
          </a:p>
          <a:p>
            <a:endParaRPr lang="en-US" dirty="0"/>
          </a:p>
        </p:txBody>
      </p:sp>
      <p:pic>
        <p:nvPicPr>
          <p:cNvPr id="5" name="Picture Placeholder 4" descr="Step 4: Allocate Costs to Units Transferred Out and Partially Completed Units&#10;&#10;The first line of the top figure on the slide is Inventory in process, July 1, 5,000 gallons. The first entry under inventory in process is Direct materials cost, for 5,000 gallons, which is $5,000. The second entry under inventory in process is Conversion costs, for 5,000 gallons, 70% completed, which is 1,225. There is a single rule under 1,225. The next line is Total inventory in process, July 1, which is $6,225. The next entry, which is on the same level as inventory in process above it, is Direct materials cost for July, 60,000 gallons, which is 66,000. The next entry is Direct labor cost for July, which is 10,500. The next entry is Factory overhead applied for July, which is 7,275. There is a single rule under 7,275. The last entry is Total production costs to account for, which is $90,000. There is a double rule under $90,000.">
            <a:extLst>
              <a:ext uri="{FF2B5EF4-FFF2-40B4-BE49-F238E27FC236}">
                <a16:creationId xmlns:a16="http://schemas.microsoft.com/office/drawing/2014/main" id="{B57B1340-C32C-49C9-B767-4676D26E55C6}"/>
              </a:ext>
            </a:extLst>
          </p:cNvPr>
          <p:cNvPicPr>
            <a:picLocks noGrp="1" noChangeAspect="1"/>
          </p:cNvPicPr>
          <p:nvPr>
            <p:ph type="pic" sz="quarter" idx="18"/>
          </p:nvPr>
        </p:nvPicPr>
        <p:blipFill rotWithShape="1">
          <a:blip r:embed="rId2"/>
          <a:srcRect t="793" b="1310"/>
          <a:stretch/>
        </p:blipFill>
        <p:spPr>
          <a:xfrm>
            <a:off x="1430856" y="2509818"/>
            <a:ext cx="9035015" cy="2566501"/>
          </a:xfrm>
          <a:prstGeom prst="rect">
            <a:avLst/>
          </a:prstGeom>
        </p:spPr>
      </p:pic>
    </p:spTree>
    <p:extLst>
      <p:ext uri="{BB962C8B-B14F-4D97-AF65-F5344CB8AC3E}">
        <p14:creationId xmlns:p14="http://schemas.microsoft.com/office/powerpoint/2010/main" val="396484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F0E2-3D7E-4B4A-B123-5CC9B671DD8F}"/>
              </a:ext>
            </a:extLst>
          </p:cNvPr>
          <p:cNvSpPr>
            <a:spLocks noGrp="1"/>
          </p:cNvSpPr>
          <p:nvPr>
            <p:ph type="title"/>
          </p:nvPr>
        </p:nvSpPr>
        <p:spPr/>
        <p:txBody>
          <a:bodyPr/>
          <a:lstStyle/>
          <a:p>
            <a:r>
              <a:rPr lang="en-US" dirty="0"/>
              <a:t>Process Cost Systems </a:t>
            </a:r>
            <a:r>
              <a:rPr lang="en-US" sz="2000" dirty="0"/>
              <a:t>(2 of 4)</a:t>
            </a:r>
          </a:p>
        </p:txBody>
      </p:sp>
      <p:sp>
        <p:nvSpPr>
          <p:cNvPr id="3" name="Text Placeholder 2">
            <a:extLst>
              <a:ext uri="{FF2B5EF4-FFF2-40B4-BE49-F238E27FC236}">
                <a16:creationId xmlns:a16="http://schemas.microsoft.com/office/drawing/2014/main" id="{BA566F3A-2AA5-43CF-BFD4-F98AA8A60ED1}"/>
              </a:ext>
            </a:extLst>
          </p:cNvPr>
          <p:cNvSpPr>
            <a:spLocks noGrp="1"/>
          </p:cNvSpPr>
          <p:nvPr>
            <p:ph type="body" sz="quarter" idx="17"/>
          </p:nvPr>
        </p:nvSpPr>
        <p:spPr/>
        <p:txBody>
          <a:bodyPr/>
          <a:lstStyle/>
          <a:p>
            <a:r>
              <a:rPr lang="en-US" dirty="0"/>
              <a:t>The cost accounting system used by process manufacturers is called the </a:t>
            </a:r>
            <a:r>
              <a:rPr lang="en-US" b="1" dirty="0"/>
              <a:t>process cost system</a:t>
            </a:r>
            <a:r>
              <a:rPr lang="en-US" dirty="0"/>
              <a:t>. </a:t>
            </a:r>
          </a:p>
          <a:p>
            <a:pPr lvl="1"/>
            <a:r>
              <a:rPr lang="en-US" dirty="0"/>
              <a:t>A process cost system records product costs for each manufacturing department or process.</a:t>
            </a:r>
          </a:p>
          <a:p>
            <a:endParaRPr lang="en-US" dirty="0"/>
          </a:p>
        </p:txBody>
      </p:sp>
    </p:spTree>
    <p:extLst>
      <p:ext uri="{BB962C8B-B14F-4D97-AF65-F5344CB8AC3E}">
        <p14:creationId xmlns:p14="http://schemas.microsoft.com/office/powerpoint/2010/main" val="3470739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8303-BB2C-4309-B52D-9C0296BA62A4}"/>
              </a:ext>
            </a:extLst>
          </p:cNvPr>
          <p:cNvSpPr>
            <a:spLocks noGrp="1"/>
          </p:cNvSpPr>
          <p:nvPr>
            <p:ph type="title"/>
          </p:nvPr>
        </p:nvSpPr>
        <p:spPr>
          <a:xfrm>
            <a:off x="838200" y="365125"/>
            <a:ext cx="10515600" cy="772391"/>
          </a:xfrm>
        </p:spPr>
        <p:txBody>
          <a:bodyPr/>
          <a:lstStyle/>
          <a:p>
            <a:r>
              <a:rPr lang="en-US" sz="2800" dirty="0"/>
              <a:t>Step 4: Allocate Costs to Units Transferred Out and Partially Completed Units </a:t>
            </a:r>
            <a:r>
              <a:rPr lang="en-US" sz="2000" dirty="0"/>
              <a:t>(3 of 8)</a:t>
            </a:r>
          </a:p>
        </p:txBody>
      </p:sp>
      <p:sp>
        <p:nvSpPr>
          <p:cNvPr id="4" name="Content Placeholder 3">
            <a:extLst>
              <a:ext uri="{FF2B5EF4-FFF2-40B4-BE49-F238E27FC236}">
                <a16:creationId xmlns:a16="http://schemas.microsoft.com/office/drawing/2014/main" id="{74F59883-EBB5-40D8-AE76-99F7C14A9209}"/>
              </a:ext>
            </a:extLst>
          </p:cNvPr>
          <p:cNvSpPr>
            <a:spLocks noGrp="1"/>
          </p:cNvSpPr>
          <p:nvPr>
            <p:ph type="body" sz="quarter" idx="17"/>
          </p:nvPr>
        </p:nvSpPr>
        <p:spPr/>
        <p:txBody>
          <a:bodyPr/>
          <a:lstStyle/>
          <a:p>
            <a:r>
              <a:rPr lang="en-US" dirty="0"/>
              <a:t>The units to be assigned these costs follow. The costs to be assigned these units are indicated by question marks.</a:t>
            </a:r>
          </a:p>
          <a:p>
            <a:endParaRPr lang="en-US" dirty="0"/>
          </a:p>
        </p:txBody>
      </p:sp>
      <p:pic>
        <p:nvPicPr>
          <p:cNvPr id="5" name="Picture Placeholder 4" descr="Step 4: Allocate Costs to Units Transferred Out and Partially Completed Units&#10;&#10;A table is shown with the column heads Units and Total Cost.&#10;&#10;Units – The first row of this column is Group 1, Inventory in process, July 1, completed in July, which is 5,000 gallons. The second row is Group 2, Started and completed in July, which is 57,000. There is a single rule under 57,000 here. The third row is Transferred out to the Packaging Department in July, which totals 62,000 gallons. The fourth row is Group 3, Inventory in process, July 31, which is 3,000. There is a single rule under 3,000 here. The last row is Total, which is 65,000. There is a double rule under 65,000.&#10;&#10;Total Cost – The first row of this column is Group 1, Inventory in process, July 1, completed in July, and there is a question mark in the Total Cost column. The second row is Group 2, Started and completed in July, and there is a question mark in the Total Cost column. The third row is Transferred out to the Packaging Department in July, and there is a question mark in the Total Cost column. The fourth row is Group 3, Inventory in process, July 31, and there is a question mark in the Total Cost column. There is a single rule under the question mark here. The last row is Total, which is $90,000. There is a double rule under $90,000.">
            <a:extLst>
              <a:ext uri="{FF2B5EF4-FFF2-40B4-BE49-F238E27FC236}">
                <a16:creationId xmlns:a16="http://schemas.microsoft.com/office/drawing/2014/main" id="{4487D7CC-2CD8-4EAF-B686-009B3B82FE49}"/>
              </a:ext>
            </a:extLst>
          </p:cNvPr>
          <p:cNvPicPr>
            <a:picLocks noGrp="1" noChangeAspect="1"/>
          </p:cNvPicPr>
          <p:nvPr>
            <p:ph type="pic" sz="quarter" idx="20"/>
          </p:nvPr>
        </p:nvPicPr>
        <p:blipFill rotWithShape="1">
          <a:blip r:embed="rId2"/>
          <a:srcRect t="-1752" b="1385"/>
          <a:stretch/>
        </p:blipFill>
        <p:spPr>
          <a:xfrm>
            <a:off x="1373085" y="2502149"/>
            <a:ext cx="9452181" cy="2226240"/>
          </a:xfrm>
          <a:prstGeom prst="rect">
            <a:avLst/>
          </a:prstGeom>
        </p:spPr>
      </p:pic>
    </p:spTree>
    <p:extLst>
      <p:ext uri="{BB962C8B-B14F-4D97-AF65-F5344CB8AC3E}">
        <p14:creationId xmlns:p14="http://schemas.microsoft.com/office/powerpoint/2010/main" val="110148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6FDF-9640-49D9-BC89-C192323556C0}"/>
              </a:ext>
            </a:extLst>
          </p:cNvPr>
          <p:cNvSpPr>
            <a:spLocks noGrp="1"/>
          </p:cNvSpPr>
          <p:nvPr>
            <p:ph type="title"/>
          </p:nvPr>
        </p:nvSpPr>
        <p:spPr>
          <a:xfrm>
            <a:off x="838200" y="365125"/>
            <a:ext cx="10515600" cy="817629"/>
          </a:xfrm>
        </p:spPr>
        <p:txBody>
          <a:bodyPr/>
          <a:lstStyle/>
          <a:p>
            <a:r>
              <a:rPr lang="en-US" sz="2800" dirty="0"/>
              <a:t>Step 4: Allocate Costs to Units Transferred Out and Partially Completed Units </a:t>
            </a:r>
            <a:r>
              <a:rPr lang="en-US" sz="2000" dirty="0"/>
              <a:t>(4 of 8)</a:t>
            </a:r>
          </a:p>
        </p:txBody>
      </p:sp>
      <p:sp>
        <p:nvSpPr>
          <p:cNvPr id="4" name="Content Placeholder 3">
            <a:extLst>
              <a:ext uri="{FF2B5EF4-FFF2-40B4-BE49-F238E27FC236}">
                <a16:creationId xmlns:a16="http://schemas.microsoft.com/office/drawing/2014/main" id="{793BFF8E-4B4C-40E9-BF9C-A7F450F67329}"/>
              </a:ext>
            </a:extLst>
          </p:cNvPr>
          <p:cNvSpPr>
            <a:spLocks noGrp="1"/>
          </p:cNvSpPr>
          <p:nvPr>
            <p:ph type="body" sz="quarter" idx="17"/>
          </p:nvPr>
        </p:nvSpPr>
        <p:spPr>
          <a:xfrm>
            <a:off x="743576" y="1638300"/>
            <a:ext cx="10711543" cy="1186543"/>
          </a:xfrm>
        </p:spPr>
        <p:txBody>
          <a:bodyPr/>
          <a:lstStyle/>
          <a:p>
            <a:pPr marL="342900" indent="-342900">
              <a:buClr>
                <a:srgbClr val="004A78"/>
              </a:buClr>
              <a:buFont typeface="Arial" charset="0"/>
              <a:buChar char="•"/>
            </a:pPr>
            <a:r>
              <a:rPr lang="en-US" sz="2400" dirty="0">
                <a:solidFill>
                  <a:srgbClr val="004A78"/>
                </a:solidFill>
              </a:rPr>
              <a:t>The 5,000 gallons of inventory in process on July 1 (Group 1) were completed and transferred out to the Packaging Department in July. The cost of these units is determined as follows:</a:t>
            </a:r>
          </a:p>
          <a:p>
            <a:endParaRPr lang="en-US" dirty="0"/>
          </a:p>
        </p:txBody>
      </p:sp>
      <p:pic>
        <p:nvPicPr>
          <p:cNvPr id="5" name="Picture Placeholder 4" descr="Step 4: Allocate Costs to Units Transferred Out and Partially Completed Units&#10;&#10;A table is shown with three columns labeled Direct Materials Costs, Conversion Costs, and Total Costs.&#10;The first row of the table is Inventory in process, July 1 balance, which has $6,225 in the Total Costs column. The second row is Equivalent units for completing the July 1 in-process inventory, which has a zero in the Direct Materials Costs column. The next row is Cost per equivalent unit, which has $1.10 in the Direct Materials Costs column. There is a single rule under $1.10. These are multiplied in the next row, Cost of completed July 1 in-process inventory, for a total of zero in Direct Materials Costs. Then return to the second row, Equivalent units for completing the July 1 in-process inventory, which has 1,500 in the Conversion Costs column. The next row is Cost per equivalent unit, which has $0.30 in the Conversion Costs column. There is a single rule under $0.30. These are multiplied in the next row, Cost of completed July 1 in-process inventory, for a total of $450 in Conversion Costs. The last row in the table is Cost of July in-process inventory transferred to Packaging Department, which is $6,675 in the Total Costs column. There is a double rule under $6,675.">
            <a:extLst>
              <a:ext uri="{FF2B5EF4-FFF2-40B4-BE49-F238E27FC236}">
                <a16:creationId xmlns:a16="http://schemas.microsoft.com/office/drawing/2014/main" id="{E29ADB04-E33D-427E-B07B-8C26275D3536}"/>
              </a:ext>
            </a:extLst>
          </p:cNvPr>
          <p:cNvPicPr>
            <a:picLocks noGrp="1" noChangeAspect="1"/>
          </p:cNvPicPr>
          <p:nvPr>
            <p:ph type="pic" sz="quarter" idx="18"/>
          </p:nvPr>
        </p:nvPicPr>
        <p:blipFill rotWithShape="1">
          <a:blip r:embed="rId2"/>
          <a:srcRect t="-139" b="-518"/>
          <a:stretch/>
        </p:blipFill>
        <p:spPr>
          <a:xfrm>
            <a:off x="1413458" y="2828856"/>
            <a:ext cx="9269835" cy="2588823"/>
          </a:xfrm>
          <a:prstGeom prst="rect">
            <a:avLst/>
          </a:prstGeom>
        </p:spPr>
      </p:pic>
    </p:spTree>
    <p:extLst>
      <p:ext uri="{BB962C8B-B14F-4D97-AF65-F5344CB8AC3E}">
        <p14:creationId xmlns:p14="http://schemas.microsoft.com/office/powerpoint/2010/main" val="355496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447F-8D97-4E5B-9936-B25499B8AD56}"/>
              </a:ext>
            </a:extLst>
          </p:cNvPr>
          <p:cNvSpPr>
            <a:spLocks noGrp="1"/>
          </p:cNvSpPr>
          <p:nvPr>
            <p:ph type="title"/>
          </p:nvPr>
        </p:nvSpPr>
        <p:spPr>
          <a:xfrm>
            <a:off x="838200" y="365125"/>
            <a:ext cx="10515600" cy="955960"/>
          </a:xfrm>
        </p:spPr>
        <p:txBody>
          <a:bodyPr/>
          <a:lstStyle/>
          <a:p>
            <a:r>
              <a:rPr lang="en-US" sz="2800" dirty="0"/>
              <a:t>Step 4: Allocate Costs to Units Transferred Out and Partially Completed Units </a:t>
            </a:r>
            <a:r>
              <a:rPr lang="en-US" sz="2000" dirty="0"/>
              <a:t>(5 of 8)</a:t>
            </a:r>
          </a:p>
        </p:txBody>
      </p:sp>
      <p:sp>
        <p:nvSpPr>
          <p:cNvPr id="4" name="Content Placeholder 3">
            <a:extLst>
              <a:ext uri="{FF2B5EF4-FFF2-40B4-BE49-F238E27FC236}">
                <a16:creationId xmlns:a16="http://schemas.microsoft.com/office/drawing/2014/main" id="{603D3375-41BC-4431-936C-E8A9971E941A}"/>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57,000 units started and completed in July (Group 2) incurred all (100%) of their direct materials and conversion costs in July. Thus, the cost of the 57,000 gallons started and completed is computed by multiplying 57,000 gallons by the costs per equivalent unit for materials and conversion costs as follows:</a:t>
            </a:r>
          </a:p>
          <a:p>
            <a:endParaRPr lang="en-US" dirty="0"/>
          </a:p>
        </p:txBody>
      </p:sp>
      <p:pic>
        <p:nvPicPr>
          <p:cNvPr id="5" name="Picture Placeholder 4" descr="Step 4: Allocate Costs to Units Transferred Out and Partially Completed Units&#10;&#10;A table is shown with three columns labeled Direct Materials Costs, Conversion Costs, and Total Costs.&#10;The first row of the table is Units started and completed in July 1, which has 57,000 gallons in the Direct Materials Costs column. The next row is Cost per equivalent unit, which has $1.10 in the Direct Materials Costs column. There is a single rule under $1.10. These are multiplied in the next row, Cost of the units started and completed in July, for a total of $62,700 in Direct Materials Costs. There is a double rule under $62,700. Then return to the first row, Units started and completed in July 1, which has 57,000 gallons in the Conversion Costs column. The next row is Cost per equivalent unit, which has $0.30 in the Conversion Costs column. There is a single rule under $0.30. These are multiplied in the next row, Cost of the units started and completed in July, for a total of $17,100 in Conversion Costs. There is a double rule under $17,100. The last row, Costs of the units started and completed in July also shows a total of $79,000 in the Total Costs column. There is a double rule under $79,800.">
            <a:extLst>
              <a:ext uri="{FF2B5EF4-FFF2-40B4-BE49-F238E27FC236}">
                <a16:creationId xmlns:a16="http://schemas.microsoft.com/office/drawing/2014/main" id="{8E56ADAF-46BF-494F-BCC3-25A007B58757}"/>
              </a:ext>
            </a:extLst>
          </p:cNvPr>
          <p:cNvPicPr>
            <a:picLocks noGrp="1" noChangeAspect="1"/>
          </p:cNvPicPr>
          <p:nvPr>
            <p:ph type="pic" sz="quarter" idx="18"/>
          </p:nvPr>
        </p:nvPicPr>
        <p:blipFill rotWithShape="1">
          <a:blip r:embed="rId2"/>
          <a:srcRect t="-1068" b="-1068"/>
          <a:stretch/>
        </p:blipFill>
        <p:spPr>
          <a:xfrm>
            <a:off x="1225262" y="3522568"/>
            <a:ext cx="9646227" cy="2040659"/>
          </a:xfrm>
          <a:prstGeom prst="rect">
            <a:avLst/>
          </a:prstGeom>
        </p:spPr>
      </p:pic>
    </p:spTree>
    <p:extLst>
      <p:ext uri="{BB962C8B-B14F-4D97-AF65-F5344CB8AC3E}">
        <p14:creationId xmlns:p14="http://schemas.microsoft.com/office/powerpoint/2010/main" val="123598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rst line of the table is Group 1 Cost of July 1 in-process inventory, which is $6,675. The second line is Group 2 Cost of the units started and completed in July, which is 79,800. There is a single rule under 79,800. The last line is Total costs transferred to Packaging Department in July, which is $86,475. There is a double rule under $86,475.">
            <a:extLst>
              <a:ext uri="{FF2B5EF4-FFF2-40B4-BE49-F238E27FC236}">
                <a16:creationId xmlns:a16="http://schemas.microsoft.com/office/drawing/2014/main" id="{E8C4C9A8-BD15-4F35-9220-787CB9944DA8}"/>
              </a:ext>
            </a:extLst>
          </p:cNvPr>
          <p:cNvSpPr>
            <a:spLocks noGrp="1"/>
          </p:cNvSpPr>
          <p:nvPr>
            <p:ph type="title"/>
          </p:nvPr>
        </p:nvSpPr>
        <p:spPr>
          <a:xfrm>
            <a:off x="838200" y="365125"/>
            <a:ext cx="10515600" cy="843189"/>
          </a:xfrm>
        </p:spPr>
        <p:txBody>
          <a:bodyPr/>
          <a:lstStyle/>
          <a:p>
            <a:r>
              <a:rPr lang="en-US" sz="2800" dirty="0"/>
              <a:t>Step 4: Allocate Costs to Units Transferred Out and Partially Completed Units </a:t>
            </a:r>
            <a:r>
              <a:rPr lang="en-US" sz="2000" dirty="0"/>
              <a:t>(6 of 8)</a:t>
            </a:r>
          </a:p>
        </p:txBody>
      </p:sp>
      <p:sp>
        <p:nvSpPr>
          <p:cNvPr id="4" name="Content Placeholder 3">
            <a:extLst>
              <a:ext uri="{FF2B5EF4-FFF2-40B4-BE49-F238E27FC236}">
                <a16:creationId xmlns:a16="http://schemas.microsoft.com/office/drawing/2014/main" id="{527FE7F2-848C-439B-B9B9-EE4C551B7ABD}"/>
              </a:ext>
            </a:extLst>
          </p:cNvPr>
          <p:cNvSpPr>
            <a:spLocks noGrp="1"/>
          </p:cNvSpPr>
          <p:nvPr>
            <p:ph type="body" sz="quarter" idx="17"/>
          </p:nvPr>
        </p:nvSpPr>
        <p:spPr>
          <a:xfrm>
            <a:off x="743576" y="1638300"/>
            <a:ext cx="10711543" cy="1223072"/>
          </a:xfrm>
        </p:spPr>
        <p:txBody>
          <a:bodyPr/>
          <a:lstStyle/>
          <a:p>
            <a:pPr marL="342900" indent="-342900">
              <a:buClr>
                <a:srgbClr val="004A78"/>
              </a:buClr>
              <a:buFont typeface="Arial" charset="0"/>
              <a:buChar char="•"/>
            </a:pPr>
            <a:r>
              <a:rPr lang="en-US" sz="2400" dirty="0">
                <a:solidFill>
                  <a:srgbClr val="004A78"/>
                </a:solidFill>
              </a:rPr>
              <a:t>The total cost transferred to the Packaging Department in July is the sum of the beginning inventory cost and the costs of the units started and completed in July, computed as follows:</a:t>
            </a:r>
          </a:p>
          <a:p>
            <a:endParaRPr lang="en-US" dirty="0"/>
          </a:p>
        </p:txBody>
      </p:sp>
      <p:pic>
        <p:nvPicPr>
          <p:cNvPr id="5" name="Picture Placeholder 4" descr="The first line of the table is Group 1 Cost of July 1 in-process inventory, which is $6,675. The second line is Group 2 Cost of the units started and completed in July, which is 79,800. There is a single rule under 79,800. The last line is Total costs transferred to Packaging Department in July, which is $86,475. There is a double rule under $86,475.">
            <a:extLst>
              <a:ext uri="{FF2B5EF4-FFF2-40B4-BE49-F238E27FC236}">
                <a16:creationId xmlns:a16="http://schemas.microsoft.com/office/drawing/2014/main" id="{547CE80C-8A78-46DF-84A3-1FFF9C62C153}"/>
              </a:ext>
            </a:extLst>
          </p:cNvPr>
          <p:cNvPicPr>
            <a:picLocks noGrp="1" noChangeAspect="1"/>
          </p:cNvPicPr>
          <p:nvPr>
            <p:ph type="pic" sz="quarter" idx="18"/>
          </p:nvPr>
        </p:nvPicPr>
        <p:blipFill rotWithShape="1">
          <a:blip r:embed="rId2"/>
          <a:srcRect t="9208" b="-480"/>
          <a:stretch/>
        </p:blipFill>
        <p:spPr>
          <a:xfrm>
            <a:off x="1272886" y="3113891"/>
            <a:ext cx="9646227" cy="1111884"/>
          </a:xfrm>
          <a:prstGeom prst="rect">
            <a:avLst/>
          </a:prstGeom>
        </p:spPr>
      </p:pic>
    </p:spTree>
    <p:extLst>
      <p:ext uri="{BB962C8B-B14F-4D97-AF65-F5344CB8AC3E}">
        <p14:creationId xmlns:p14="http://schemas.microsoft.com/office/powerpoint/2010/main" val="1786848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9CC9-4FF0-4173-BBA7-1CB79DF604AA}"/>
              </a:ext>
            </a:extLst>
          </p:cNvPr>
          <p:cNvSpPr>
            <a:spLocks noGrp="1"/>
          </p:cNvSpPr>
          <p:nvPr>
            <p:ph type="title"/>
          </p:nvPr>
        </p:nvSpPr>
        <p:spPr>
          <a:xfrm>
            <a:off x="838200" y="365125"/>
            <a:ext cx="10515600" cy="843189"/>
          </a:xfrm>
        </p:spPr>
        <p:txBody>
          <a:bodyPr/>
          <a:lstStyle/>
          <a:p>
            <a:r>
              <a:rPr lang="en-US" sz="2800" dirty="0"/>
              <a:t>Step 4: Allocate Costs to Units Transferred Out and Partially Completed Units </a:t>
            </a:r>
            <a:r>
              <a:rPr lang="en-US" sz="2000" dirty="0"/>
              <a:t>(7 of 8)</a:t>
            </a:r>
          </a:p>
        </p:txBody>
      </p:sp>
      <p:sp>
        <p:nvSpPr>
          <p:cNvPr id="4" name="Content Placeholder 3">
            <a:extLst>
              <a:ext uri="{FF2B5EF4-FFF2-40B4-BE49-F238E27FC236}">
                <a16:creationId xmlns:a16="http://schemas.microsoft.com/office/drawing/2014/main" id="{0054D42D-5154-417E-B1E5-B9A8754F75E2}"/>
              </a:ext>
            </a:extLst>
          </p:cNvPr>
          <p:cNvSpPr>
            <a:spLocks noGrp="1"/>
          </p:cNvSpPr>
          <p:nvPr>
            <p:ph type="body" sz="quarter" idx="17"/>
          </p:nvPr>
        </p:nvSpPr>
        <p:spPr>
          <a:xfrm>
            <a:off x="743576" y="1638300"/>
            <a:ext cx="10711543" cy="1268186"/>
          </a:xfrm>
        </p:spPr>
        <p:txBody>
          <a:bodyPr/>
          <a:lstStyle/>
          <a:p>
            <a:pPr marL="342900" indent="-342900">
              <a:buClr>
                <a:srgbClr val="004A78"/>
              </a:buClr>
              <a:buFont typeface="Arial" charset="0"/>
              <a:buChar char="•"/>
            </a:pPr>
            <a:r>
              <a:rPr lang="en-US" sz="2400" dirty="0">
                <a:solidFill>
                  <a:srgbClr val="004A78"/>
                </a:solidFill>
              </a:rPr>
              <a:t>The 3,000 gallons in process on July 31 (Group 3) incurred all their direct materials costs and 25% of their conversion costs in July. The cost of these partially completed units is computed as follows:</a:t>
            </a:r>
          </a:p>
          <a:p>
            <a:endParaRPr lang="en-US" dirty="0"/>
          </a:p>
        </p:txBody>
      </p:sp>
      <p:pic>
        <p:nvPicPr>
          <p:cNvPr id="5" name="Picture Placeholder 4" descr="Step 4: Allocate Costs to Units Transferred Out and Partially Completed Units&#10;&#10;A table is shown with three columns labeled Direct Materials Costs, Conversion Costs, and Total Costs.&#10;The first row of the table is Equivalent units in ending inventory, which has 3,000 gallons in the Direct Materials Costs column. The next row is Cost per equivalent unit, which has $1.10 in the Direct Materials Costs column. There is a single rule under $1.10. These are multiplied in the next row, Cost of July 31 in-process inventory, for a total of $3,300 in Direct Materials Costs. There is a double rule under $3,300. Then return to the first row, Equivalent units in ending inventory, which has 750 gallons in the Conversion Costs column. The next row is Cost per equivalent unit, which has $0.30 in the Conversion Costs column. There is a single rule under $0.30. These are multiplied in the next row, Cost of July 31 in-process inventory, for a total of $225 in Conversion Costs. There is a double rule under $225. The last row, Cost of July 31 in-process inventory also shows a total of $3,525 in the Total Costs column. There is a double rule under $3,525.">
            <a:extLst>
              <a:ext uri="{FF2B5EF4-FFF2-40B4-BE49-F238E27FC236}">
                <a16:creationId xmlns:a16="http://schemas.microsoft.com/office/drawing/2014/main" id="{48D2E3F0-1650-4D0A-8A7F-B3FB06FEA8E3}"/>
              </a:ext>
            </a:extLst>
          </p:cNvPr>
          <p:cNvPicPr>
            <a:picLocks noGrp="1" noChangeAspect="1"/>
          </p:cNvPicPr>
          <p:nvPr>
            <p:ph type="pic" sz="quarter" idx="18"/>
          </p:nvPr>
        </p:nvPicPr>
        <p:blipFill rotWithShape="1">
          <a:blip r:embed="rId2"/>
          <a:srcRect t="-4507" b="-12371"/>
          <a:stretch/>
        </p:blipFill>
        <p:spPr>
          <a:xfrm>
            <a:off x="1101765" y="2849351"/>
            <a:ext cx="10095859" cy="2001132"/>
          </a:xfrm>
          <a:prstGeom prst="rect">
            <a:avLst/>
          </a:prstGeom>
        </p:spPr>
      </p:pic>
    </p:spTree>
    <p:extLst>
      <p:ext uri="{BB962C8B-B14F-4D97-AF65-F5344CB8AC3E}">
        <p14:creationId xmlns:p14="http://schemas.microsoft.com/office/powerpoint/2010/main" val="1468566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1110-B5BD-450C-9FFE-651655C253A5}"/>
              </a:ext>
            </a:extLst>
          </p:cNvPr>
          <p:cNvSpPr>
            <a:spLocks noGrp="1"/>
          </p:cNvSpPr>
          <p:nvPr>
            <p:ph type="title"/>
          </p:nvPr>
        </p:nvSpPr>
        <p:spPr>
          <a:xfrm>
            <a:off x="838200" y="365125"/>
            <a:ext cx="10515600" cy="819150"/>
          </a:xfrm>
        </p:spPr>
        <p:txBody>
          <a:bodyPr/>
          <a:lstStyle/>
          <a:p>
            <a:r>
              <a:rPr lang="en-US" sz="2800" dirty="0"/>
              <a:t>Step 4: Allocate Costs to Units Transferred Out and Partially Completed Units </a:t>
            </a:r>
            <a:r>
              <a:rPr lang="en-US" sz="2000" dirty="0"/>
              <a:t>(8 of 8)</a:t>
            </a:r>
          </a:p>
        </p:txBody>
      </p:sp>
      <p:sp>
        <p:nvSpPr>
          <p:cNvPr id="4" name="Content Placeholder 3">
            <a:extLst>
              <a:ext uri="{FF2B5EF4-FFF2-40B4-BE49-F238E27FC236}">
                <a16:creationId xmlns:a16="http://schemas.microsoft.com/office/drawing/2014/main" id="{40BC001E-4FA9-4767-8A4C-6CA0B5DAF9D6}"/>
              </a:ext>
            </a:extLst>
          </p:cNvPr>
          <p:cNvSpPr>
            <a:spLocks noGrp="1"/>
          </p:cNvSpPr>
          <p:nvPr>
            <p:ph type="body" sz="quarter" idx="17"/>
          </p:nvPr>
        </p:nvSpPr>
        <p:spPr>
          <a:xfrm>
            <a:off x="743576" y="1638300"/>
            <a:ext cx="10711543" cy="941614"/>
          </a:xfrm>
        </p:spPr>
        <p:txBody>
          <a:bodyPr/>
          <a:lstStyle/>
          <a:p>
            <a:pPr marL="342900" indent="-342900">
              <a:buClr>
                <a:srgbClr val="004A78"/>
              </a:buClr>
              <a:buFont typeface="Arial" charset="0"/>
              <a:buChar char="•"/>
            </a:pPr>
            <a:r>
              <a:rPr lang="en-US" sz="2400" dirty="0">
                <a:solidFill>
                  <a:srgbClr val="004A78"/>
                </a:solidFill>
              </a:rPr>
              <a:t>To summarize, the total manufacturing costs for Frozen Delight in July were assigned as follows:</a:t>
            </a:r>
          </a:p>
          <a:p>
            <a:endParaRPr lang="en-US" dirty="0"/>
          </a:p>
        </p:txBody>
      </p:sp>
      <p:pic>
        <p:nvPicPr>
          <p:cNvPr id="5" name="Picture Placeholder 4" descr="Step 4: Allocate Costs to Units Transferred Out and Partially Completed Units&#10;&#10;The slide shows a table with two columns labeled Units and Total Cost.&#10;&#10;Units – The first row of this column is Group 1, Inventory in process, July 1, completed in July, which is 5,000 gallons. The second row is Group 2, Started and completed in July, which is 57,000. There is a single rule under 57,000 here. The third row is Transferred out to the Packaging Department in July, which totals 62,000 gallons. The fourth row is Group 3, Inventory in process, July 31, which is 3,000. There is a single rule under 3,000 here. The last row is Total, which is 65,000 gallons. There is a double rule under 65,000.&#10;&#10;Total Cost – The first row of this column is Group 1, Inventory in process, July 1, completed in July, which is $6,675. The second row is Group 2, Started and completed in July, which is 79,800. There is a single rule under 79,800 here. The third row is Transferred out to the Packaging Department in July, which totals $86,475. The fourth row is Group 3, Inventory in process, July 31, which is 3,525. There is a single rule under 3,525 here. The last row is Total, which is $90,000. There is a double rule under $90,000.">
            <a:extLst>
              <a:ext uri="{FF2B5EF4-FFF2-40B4-BE49-F238E27FC236}">
                <a16:creationId xmlns:a16="http://schemas.microsoft.com/office/drawing/2014/main" id="{2AB332D2-DD98-4C18-9AD7-E84E241F79BC}"/>
              </a:ext>
            </a:extLst>
          </p:cNvPr>
          <p:cNvPicPr>
            <a:picLocks noGrp="1" noChangeAspect="1"/>
          </p:cNvPicPr>
          <p:nvPr>
            <p:ph type="pic" sz="quarter" idx="18"/>
          </p:nvPr>
        </p:nvPicPr>
        <p:blipFill rotWithShape="1">
          <a:blip r:embed="rId2"/>
          <a:srcRect l="-321" r="-72"/>
          <a:stretch/>
        </p:blipFill>
        <p:spPr>
          <a:xfrm>
            <a:off x="1397000" y="2619377"/>
            <a:ext cx="9398000" cy="2244725"/>
          </a:xfrm>
          <a:prstGeom prst="rect">
            <a:avLst/>
          </a:prstGeom>
        </p:spPr>
      </p:pic>
    </p:spTree>
    <p:extLst>
      <p:ext uri="{BB962C8B-B14F-4D97-AF65-F5344CB8AC3E}">
        <p14:creationId xmlns:p14="http://schemas.microsoft.com/office/powerpoint/2010/main" val="2117734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DF02-88B1-4E28-B814-ACCC7332FB30}"/>
              </a:ext>
            </a:extLst>
          </p:cNvPr>
          <p:cNvSpPr>
            <a:spLocks noGrp="1"/>
          </p:cNvSpPr>
          <p:nvPr>
            <p:ph type="title"/>
          </p:nvPr>
        </p:nvSpPr>
        <p:spPr>
          <a:xfrm>
            <a:off x="838200" y="365125"/>
            <a:ext cx="10515600" cy="821091"/>
          </a:xfrm>
        </p:spPr>
        <p:txBody>
          <a:bodyPr/>
          <a:lstStyle/>
          <a:p>
            <a:r>
              <a:rPr lang="en-US" sz="2800" dirty="0"/>
              <a:t>Example Exercise: Cost of Units Transferred Out and Ending Work in Process </a:t>
            </a:r>
            <a:r>
              <a:rPr lang="en-US" sz="2000" dirty="0"/>
              <a:t>(1 of 2)</a:t>
            </a:r>
          </a:p>
        </p:txBody>
      </p:sp>
      <p:sp>
        <p:nvSpPr>
          <p:cNvPr id="4" name="Content Placeholder 3">
            <a:extLst>
              <a:ext uri="{FF2B5EF4-FFF2-40B4-BE49-F238E27FC236}">
                <a16:creationId xmlns:a16="http://schemas.microsoft.com/office/drawing/2014/main" id="{8AC8B0BD-FC60-4B3F-BBB1-9FAE7120FA2A}"/>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costs per equivalent unit of direct materials and conversion in the Bottling Department of Rocky Springs Beverage Company are $0.40 and $0.15, respectively. The equivalent units to be assigned costs are as follows:</a:t>
            </a:r>
          </a:p>
          <a:p>
            <a:endParaRPr lang="en-US" dirty="0"/>
          </a:p>
          <a:p>
            <a:endParaRPr lang="en-US" dirty="0"/>
          </a:p>
        </p:txBody>
      </p:sp>
      <p:pic>
        <p:nvPicPr>
          <p:cNvPr id="5" name="Picture Placeholder 4" descr="Example Exercise Data – Costs of Units Transferred Out and Ending Work in Process &#10;&#10;A table is shown. The main column heading is Equivalent Units. Below that are two subcolumns with the headings Direct Materials and Conversion.&#10;&#10;Equivalent Units, Direct Materials—The first row of this column is Inventory in process, beginning of period, which is 0. The second row is Started and completed during the period, which is 54,000. There is a single rule under 54,000. The third row is Transferred out of Bottling (completed), which totals 54,000. The fourth row is Inventory in process, end of period, which is 3,000. There is a single rule under 3,000. The last row is Total units to be assigned costs, which totals 57,000. There is a double rule under 57,000.&#10;&#10;Equivalent Units, Conversion—The first row of this column is Inventory in process, beginning of period, which is 2,800. The second row is Started and completed during the period, which is 54,000. There is a single rule under 54,000 . The third row is Transferred out of Bottling (completed), which totals 56,800. The fourth row is Inventory in process, end of period, which is 1,800. There is a single rule under 1,800. The last row is Total units to be assigned costs, which totals 58,600. There is a double rule under 58,600.">
            <a:extLst>
              <a:ext uri="{FF2B5EF4-FFF2-40B4-BE49-F238E27FC236}">
                <a16:creationId xmlns:a16="http://schemas.microsoft.com/office/drawing/2014/main" id="{2055D67D-FAA9-410D-A04B-11BC4B5EB038}"/>
              </a:ext>
            </a:extLst>
          </p:cNvPr>
          <p:cNvPicPr>
            <a:picLocks noGrp="1" noChangeAspect="1"/>
          </p:cNvPicPr>
          <p:nvPr>
            <p:ph type="pic" sz="quarter" idx="18"/>
          </p:nvPr>
        </p:nvPicPr>
        <p:blipFill rotWithShape="1">
          <a:blip r:embed="rId2"/>
          <a:srcRect l="738" r="-5"/>
          <a:stretch/>
        </p:blipFill>
        <p:spPr>
          <a:xfrm>
            <a:off x="1485730" y="2877416"/>
            <a:ext cx="9000406" cy="1854057"/>
          </a:xfrm>
          <a:prstGeom prst="rect">
            <a:avLst/>
          </a:prstGeom>
        </p:spPr>
      </p:pic>
      <p:sp>
        <p:nvSpPr>
          <p:cNvPr id="6" name="Content Placeholder 5">
            <a:extLst>
              <a:ext uri="{FF2B5EF4-FFF2-40B4-BE49-F238E27FC236}">
                <a16:creationId xmlns:a16="http://schemas.microsoft.com/office/drawing/2014/main" id="{040F873C-459D-4FEC-BB48-F6C0FAE92A4D}"/>
              </a:ext>
            </a:extLst>
          </p:cNvPr>
          <p:cNvSpPr>
            <a:spLocks noGrp="1"/>
          </p:cNvSpPr>
          <p:nvPr>
            <p:ph type="body" sz="quarter" idx="19"/>
          </p:nvPr>
        </p:nvSpPr>
        <p:spPr>
          <a:xfrm>
            <a:off x="743571" y="4889507"/>
            <a:ext cx="10711543" cy="800098"/>
          </a:xfrm>
        </p:spPr>
        <p:txBody>
          <a:bodyPr/>
          <a:lstStyle/>
          <a:p>
            <a:pPr marL="342900" indent="-342900">
              <a:buClr>
                <a:srgbClr val="004A78"/>
              </a:buClr>
              <a:buFont typeface="Arial" charset="0"/>
              <a:buChar char="•"/>
            </a:pPr>
            <a:r>
              <a:rPr lang="en-US" sz="2400" dirty="0">
                <a:solidFill>
                  <a:srgbClr val="004A78"/>
                </a:solidFill>
              </a:rPr>
              <a:t>The beginning work in process inventory had a cost of $1,860. Determine the cost of units transferred out and the ending work in process inventory.</a:t>
            </a:r>
          </a:p>
        </p:txBody>
      </p:sp>
    </p:spTree>
    <p:extLst>
      <p:ext uri="{BB962C8B-B14F-4D97-AF65-F5344CB8AC3E}">
        <p14:creationId xmlns:p14="http://schemas.microsoft.com/office/powerpoint/2010/main" val="2486475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B4B1-F25F-4038-ABA9-B6BA757F3E8D}"/>
              </a:ext>
            </a:extLst>
          </p:cNvPr>
          <p:cNvSpPr>
            <a:spLocks noGrp="1"/>
          </p:cNvSpPr>
          <p:nvPr>
            <p:ph type="title"/>
          </p:nvPr>
        </p:nvSpPr>
        <p:spPr>
          <a:xfrm>
            <a:off x="838200" y="365125"/>
            <a:ext cx="10515600" cy="1022804"/>
          </a:xfrm>
        </p:spPr>
        <p:txBody>
          <a:bodyPr/>
          <a:lstStyle/>
          <a:p>
            <a:r>
              <a:rPr lang="en-US" sz="2800" dirty="0"/>
              <a:t>Example Exercise: Cost of Units Transferred Out and Ending Work in Process </a:t>
            </a:r>
            <a:r>
              <a:rPr lang="en-US" sz="2000" dirty="0"/>
              <a:t>(2 of 2)</a:t>
            </a:r>
          </a:p>
        </p:txBody>
      </p:sp>
      <p:pic>
        <p:nvPicPr>
          <p:cNvPr id="4" name="Picture Placeholder 3" descr="Example Exercise Solution – Costs of Units Transferred Out and Ending Work in Process &#10;&#10;A table is shown with three columns labeled Direct Materials Costs, Conversion Costs, and Total Costs.&#10;The first row of the table is Inventory in process, beginning of period, which shows $1,860 in Total Costs. The second row is Inventory in process, beginning of period, which shows zero in Direct Materials Costs + 2,800 × $0.15 in Conversion Costs, which equals 420 in Total Costs. The next row is Started and completed during the period, which shows 54,000 × $0.40 in Direct Materials Costs + 54,000 × $0.15 in Conversion Costs, which equals 29,700 in Total Costs. There is a single rule under 29,700. The next row is Transferred out of Bottling (completed), which shows a total of $31,980 in the Total Costs column. The next row is Inventory in process, end of period, which shows 3,000 × $0.40 in Direct Materials Costs + 1,800 × $0.15 in Conversions Costs, for a total of 1,470 in Total Costs. There is a single rule under 1,470. The next row is Total costs assigned by the Bottling Department, which shows $33,450 in the Total Costs column. There is a double rule under $33,450. The next row is Completed and transferred out of production, which shows $31,980 under Direct Materials Costs. The last row is Inventory in process, ending, which shows $1,470 under Direct Materials Costs.">
            <a:extLst>
              <a:ext uri="{FF2B5EF4-FFF2-40B4-BE49-F238E27FC236}">
                <a16:creationId xmlns:a16="http://schemas.microsoft.com/office/drawing/2014/main" id="{6B65A469-266C-43E3-AA53-95A4D9B711D2}"/>
              </a:ext>
            </a:extLst>
          </p:cNvPr>
          <p:cNvPicPr>
            <a:picLocks noGrp="1" noChangeAspect="1"/>
          </p:cNvPicPr>
          <p:nvPr>
            <p:ph type="pic" sz="quarter" idx="10"/>
          </p:nvPr>
        </p:nvPicPr>
        <p:blipFill rotWithShape="1">
          <a:blip r:embed="rId2"/>
          <a:srcRect t="-646" b="92"/>
          <a:stretch/>
        </p:blipFill>
        <p:spPr>
          <a:xfrm>
            <a:off x="838200" y="2201333"/>
            <a:ext cx="10515600" cy="2743200"/>
          </a:xfrm>
          <a:prstGeom prst="rect">
            <a:avLst/>
          </a:prstGeom>
        </p:spPr>
      </p:pic>
    </p:spTree>
    <p:extLst>
      <p:ext uri="{BB962C8B-B14F-4D97-AF65-F5344CB8AC3E}">
        <p14:creationId xmlns:p14="http://schemas.microsoft.com/office/powerpoint/2010/main" val="2667027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E6C2-D683-42A8-9D8B-660A4993CCDD}"/>
              </a:ext>
            </a:extLst>
          </p:cNvPr>
          <p:cNvSpPr>
            <a:spLocks noGrp="1"/>
          </p:cNvSpPr>
          <p:nvPr>
            <p:ph type="title"/>
          </p:nvPr>
        </p:nvSpPr>
        <p:spPr/>
        <p:txBody>
          <a:bodyPr/>
          <a:lstStyle/>
          <a:p>
            <a:r>
              <a:rPr lang="en-US" dirty="0"/>
              <a:t>Preparing the Cost of Production Report</a:t>
            </a:r>
          </a:p>
        </p:txBody>
      </p:sp>
      <p:sp>
        <p:nvSpPr>
          <p:cNvPr id="3" name="Text Placeholder 2">
            <a:extLst>
              <a:ext uri="{FF2B5EF4-FFF2-40B4-BE49-F238E27FC236}">
                <a16:creationId xmlns:a16="http://schemas.microsoft.com/office/drawing/2014/main" id="{98AC5899-6BF4-4CD9-9532-36426D548EA0}"/>
              </a:ext>
            </a:extLst>
          </p:cNvPr>
          <p:cNvSpPr>
            <a:spLocks noGrp="1"/>
          </p:cNvSpPr>
          <p:nvPr>
            <p:ph type="body" sz="quarter" idx="17"/>
          </p:nvPr>
        </p:nvSpPr>
        <p:spPr/>
        <p:txBody>
          <a:bodyPr/>
          <a:lstStyle/>
          <a:p>
            <a:r>
              <a:rPr lang="en-US" dirty="0"/>
              <a:t>A cost of production report is prepared for each processing department at periodic intervals. </a:t>
            </a:r>
          </a:p>
          <a:p>
            <a:r>
              <a:rPr lang="en-US" dirty="0"/>
              <a:t>The report summarizes the following production quantity and cost data:</a:t>
            </a:r>
          </a:p>
          <a:p>
            <a:pPr lvl="1"/>
            <a:r>
              <a:rPr lang="en-US" dirty="0"/>
              <a:t>The units for which the department is accountable and the disposition of those units</a:t>
            </a:r>
          </a:p>
          <a:p>
            <a:pPr lvl="1"/>
            <a:r>
              <a:rPr lang="en-US" dirty="0"/>
              <a:t>The production costs incurred by the department and the allocation of those costs between completed (transferred out) and partially completed units</a:t>
            </a:r>
          </a:p>
          <a:p>
            <a:endParaRPr lang="en-US" dirty="0"/>
          </a:p>
        </p:txBody>
      </p:sp>
    </p:spTree>
    <p:extLst>
      <p:ext uri="{BB962C8B-B14F-4D97-AF65-F5344CB8AC3E}">
        <p14:creationId xmlns:p14="http://schemas.microsoft.com/office/powerpoint/2010/main" val="3385953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4033-D6EF-42EF-880F-0F3535A50CA1}"/>
              </a:ext>
            </a:extLst>
          </p:cNvPr>
          <p:cNvSpPr>
            <a:spLocks noGrp="1"/>
          </p:cNvSpPr>
          <p:nvPr>
            <p:ph type="title"/>
          </p:nvPr>
        </p:nvSpPr>
        <p:spPr>
          <a:xfrm>
            <a:off x="838200" y="365125"/>
            <a:ext cx="10515600" cy="676656"/>
          </a:xfrm>
        </p:spPr>
        <p:txBody>
          <a:bodyPr/>
          <a:lstStyle/>
          <a:p>
            <a:r>
              <a:rPr lang="en-US" sz="2800" dirty="0"/>
              <a:t>Cost of Production Report for Frozen Delight’s Mixing Department—FIFO </a:t>
            </a:r>
            <a:r>
              <a:rPr lang="en-US" sz="2000" dirty="0"/>
              <a:t>(1 of 2)</a:t>
            </a:r>
          </a:p>
        </p:txBody>
      </p:sp>
      <p:pic>
        <p:nvPicPr>
          <p:cNvPr id="7" name="Picture Placeholder 6" descr="Cost of Production Report for Frozen Delight’s Mixing Department—FIFO&#10;&#10;A cost of production report is shown in Excel format. The heading of the report is Frozen Delight, Cost of Production Report—Mixing Department, For the Month Ended July 31.&#10;&#10;The first section of the report is Units. This section has two main columns titled Whole Units and Equivalent Units. Under Equivalent Units are two subheadings, Direct Materials and Conversion. A bracket enclosing the heading Whole Units is labeled Step 1. A bracket enclosing the heading Equivalent Units is labeled Step 2.&#10;&#10;Units charged to production:, Whole Units, Inventory in process, July 1 is 5,000. Received from materials storeroom is 60,000. There is a single rule under 60,000. Total units accounted for by the Mixing Department is 65,000. There is a double rule under 65,000.&#10;&#10;Units to be assigned costs:, Whole Units, Inventory in process, July 1 (70% completed) is 5,000. Started and completed in July is 57,000. There is a single rule under 57,000. Transferred to Packaging Department in July is 62,000. Inventory in process, July 31 (25% completed) is 3,000. There is a single rule under 3,000. Total units to be assigned costs is 65,000. There is a double rule under 65,000.&#10;&#10;Units to be assigned costs:, Equivalent Units, Direct Materials, Inventory in process, July 1 (70% completed) is 0. Started and completed in July is 57,000. There is a single rule under 57,000. Transferred to Packaging Department in July is 57,000. Inventory in process, July 31 (25% completed) is 3,000. There is a single rule under 3,000. Total units to be assigned costs is 60,000. There is a double rule under 60,000.&#10;&#10;Units to be assigned costs:, Equivalent Units, Conversion, Inventory in process, July 1 (70% completed) is 1,500. Started and completed in July is 57,000. There is a single rule under 57,000. Transferred to Packaging Department in July is 58,500. Inventory in process, July 31 (25% completed) is 750. There is a single rule under 750. Total units to be assigned costs is 59,250. There is a double rule under 59,250.&#10;">
            <a:extLst>
              <a:ext uri="{FF2B5EF4-FFF2-40B4-BE49-F238E27FC236}">
                <a16:creationId xmlns:a16="http://schemas.microsoft.com/office/drawing/2014/main" id="{268C4432-E641-4020-9EA5-891D13F77F9D}"/>
              </a:ext>
            </a:extLst>
          </p:cNvPr>
          <p:cNvPicPr>
            <a:picLocks noGrp="1" noChangeAspect="1"/>
          </p:cNvPicPr>
          <p:nvPr>
            <p:ph type="pic" sz="quarter" idx="10"/>
          </p:nvPr>
        </p:nvPicPr>
        <p:blipFill rotWithShape="1">
          <a:blip r:embed="rId2"/>
          <a:srcRect t="-2796" b="526"/>
          <a:stretch/>
        </p:blipFill>
        <p:spPr>
          <a:xfrm>
            <a:off x="2177359" y="1476862"/>
            <a:ext cx="8277547" cy="3565609"/>
          </a:xfrm>
          <a:prstGeom prst="rect">
            <a:avLst/>
          </a:prstGeom>
        </p:spPr>
      </p:pic>
    </p:spTree>
    <p:extLst>
      <p:ext uri="{BB962C8B-B14F-4D97-AF65-F5344CB8AC3E}">
        <p14:creationId xmlns:p14="http://schemas.microsoft.com/office/powerpoint/2010/main" val="160743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F0E2-3D7E-4B4A-B123-5CC9B671DD8F}"/>
              </a:ext>
            </a:extLst>
          </p:cNvPr>
          <p:cNvSpPr>
            <a:spLocks noGrp="1"/>
          </p:cNvSpPr>
          <p:nvPr>
            <p:ph type="title"/>
          </p:nvPr>
        </p:nvSpPr>
        <p:spPr/>
        <p:txBody>
          <a:bodyPr/>
          <a:lstStyle/>
          <a:p>
            <a:r>
              <a:rPr lang="en-US" dirty="0"/>
              <a:t>Process Cost Systems </a:t>
            </a:r>
            <a:r>
              <a:rPr lang="en-US" sz="2000" dirty="0"/>
              <a:t>(3 of 4)</a:t>
            </a:r>
          </a:p>
        </p:txBody>
      </p:sp>
      <p:sp>
        <p:nvSpPr>
          <p:cNvPr id="3" name="Text Placeholder 2">
            <a:extLst>
              <a:ext uri="{FF2B5EF4-FFF2-40B4-BE49-F238E27FC236}">
                <a16:creationId xmlns:a16="http://schemas.microsoft.com/office/drawing/2014/main" id="{BA566F3A-2AA5-43CF-BFD4-F98AA8A60ED1}"/>
              </a:ext>
              <a:ext uri="{C183D7F6-B498-43B3-948B-1728B52AA6E4}">
                <adec:decorative xmlns:adec="http://schemas.microsoft.com/office/drawing/2017/decorative" val="1"/>
              </a:ext>
            </a:extLst>
          </p:cNvPr>
          <p:cNvSpPr>
            <a:spLocks noGrp="1"/>
          </p:cNvSpPr>
          <p:nvPr>
            <p:ph type="body" sz="quarter" idx="17"/>
          </p:nvPr>
        </p:nvSpPr>
        <p:spPr/>
        <p:txBody>
          <a:bodyPr/>
          <a:lstStyle/>
          <a:p>
            <a:r>
              <a:rPr lang="en-US" dirty="0"/>
              <a:t>A job order manufacturer produces custom products for customer or batches of similar products. </a:t>
            </a:r>
          </a:p>
          <a:p>
            <a:endParaRPr lang="en-US" dirty="0"/>
          </a:p>
        </p:txBody>
      </p:sp>
      <p:sp>
        <p:nvSpPr>
          <p:cNvPr id="4" name="Content Placeholder 3">
            <a:extLst>
              <a:ext uri="{FF2B5EF4-FFF2-40B4-BE49-F238E27FC236}">
                <a16:creationId xmlns:a16="http://schemas.microsoft.com/office/drawing/2014/main" id="{C7600174-A1BA-4EF3-873C-187787C986F5}"/>
              </a:ext>
              <a:ext uri="{C183D7F6-B498-43B3-948B-1728B52AA6E4}">
                <adec:decorative xmlns:adec="http://schemas.microsoft.com/office/drawing/2017/decorative" val="1"/>
              </a:ext>
            </a:extLst>
          </p:cNvPr>
          <p:cNvSpPr>
            <a:spLocks noGrp="1"/>
          </p:cNvSpPr>
          <p:nvPr>
            <p:ph sz="quarter" idx="18"/>
          </p:nvPr>
        </p:nvSpPr>
        <p:spPr>
          <a:xfrm>
            <a:off x="5076601" y="3714576"/>
            <a:ext cx="2303548" cy="1670956"/>
          </a:xfrm>
          <a:prstGeom prst="ellipse">
            <a:avLst/>
          </a:prstGeom>
          <a:solidFill>
            <a:srgbClr val="004A78"/>
          </a:solidFill>
          <a:ln>
            <a:solidFill>
              <a:srgbClr val="004A78"/>
            </a:solidFill>
          </a:ln>
        </p:spPr>
        <p:txBody>
          <a:bodyPr anchor="ctr"/>
          <a:lstStyle/>
          <a:p>
            <a:pPr algn="ctr"/>
            <a:r>
              <a:rPr lang="en-US" sz="2000" dirty="0">
                <a:solidFill>
                  <a:schemeClr val="bg1"/>
                </a:solidFill>
              </a:rPr>
              <a:t>Examples of Job Order Manufacturers </a:t>
            </a:r>
          </a:p>
        </p:txBody>
      </p:sp>
      <p:sp>
        <p:nvSpPr>
          <p:cNvPr id="6" name="Content Placeholder 5">
            <a:extLst>
              <a:ext uri="{FF2B5EF4-FFF2-40B4-BE49-F238E27FC236}">
                <a16:creationId xmlns:a16="http://schemas.microsoft.com/office/drawing/2014/main" id="{5B4851C0-32A8-429F-8E5B-2E24C59E2C2F}"/>
              </a:ext>
              <a:ext uri="{C183D7F6-B498-43B3-948B-1728B52AA6E4}">
                <adec:decorative xmlns:adec="http://schemas.microsoft.com/office/drawing/2017/decorative" val="1"/>
              </a:ext>
            </a:extLst>
          </p:cNvPr>
          <p:cNvSpPr>
            <a:spLocks noGrp="1"/>
          </p:cNvSpPr>
          <p:nvPr>
            <p:ph sz="quarter" idx="20"/>
          </p:nvPr>
        </p:nvSpPr>
        <p:spPr>
          <a:xfrm>
            <a:off x="7742066" y="3157676"/>
            <a:ext cx="2697480" cy="704088"/>
          </a:xfrm>
          <a:prstGeom prst="ellipse">
            <a:avLst/>
          </a:prstGeom>
          <a:solidFill>
            <a:srgbClr val="004A78"/>
          </a:solidFill>
          <a:ln>
            <a:solidFill>
              <a:srgbClr val="004A78"/>
            </a:solidFill>
          </a:ln>
        </p:spPr>
        <p:txBody>
          <a:bodyPr anchor="ctr"/>
          <a:lstStyle/>
          <a:p>
            <a:pPr algn="ctr"/>
            <a:r>
              <a:rPr lang="en-US" sz="2000" dirty="0">
                <a:solidFill>
                  <a:schemeClr val="bg1"/>
                </a:solidFill>
              </a:rPr>
              <a:t>Custom printers</a:t>
            </a:r>
          </a:p>
        </p:txBody>
      </p:sp>
      <p:sp>
        <p:nvSpPr>
          <p:cNvPr id="7" name="Content Placeholder 6">
            <a:extLst>
              <a:ext uri="{FF2B5EF4-FFF2-40B4-BE49-F238E27FC236}">
                <a16:creationId xmlns:a16="http://schemas.microsoft.com/office/drawing/2014/main" id="{74B41947-E5B8-4F14-A67D-69330B243314}"/>
              </a:ext>
              <a:ext uri="{C183D7F6-B498-43B3-948B-1728B52AA6E4}">
                <adec:decorative xmlns:adec="http://schemas.microsoft.com/office/drawing/2017/decorative" val="1"/>
              </a:ext>
            </a:extLst>
          </p:cNvPr>
          <p:cNvSpPr>
            <a:spLocks noGrp="1"/>
          </p:cNvSpPr>
          <p:nvPr>
            <p:ph sz="quarter" idx="21"/>
          </p:nvPr>
        </p:nvSpPr>
        <p:spPr>
          <a:xfrm>
            <a:off x="7745991" y="5171217"/>
            <a:ext cx="2697480" cy="704088"/>
          </a:xfrm>
          <a:prstGeom prst="ellipse">
            <a:avLst/>
          </a:prstGeom>
          <a:solidFill>
            <a:srgbClr val="004A78"/>
          </a:solidFill>
          <a:ln>
            <a:solidFill>
              <a:srgbClr val="004A78"/>
            </a:solidFill>
          </a:ln>
        </p:spPr>
        <p:txBody>
          <a:bodyPr anchor="ctr"/>
          <a:lstStyle/>
          <a:p>
            <a:pPr algn="ctr"/>
            <a:r>
              <a:rPr lang="en-US" sz="2000" dirty="0">
                <a:solidFill>
                  <a:schemeClr val="bg1"/>
                </a:solidFill>
              </a:rPr>
              <a:t>Furniture manufacturers</a:t>
            </a:r>
          </a:p>
        </p:txBody>
      </p:sp>
      <p:sp>
        <p:nvSpPr>
          <p:cNvPr id="8" name="Content Placeholder 7">
            <a:extLst>
              <a:ext uri="{FF2B5EF4-FFF2-40B4-BE49-F238E27FC236}">
                <a16:creationId xmlns:a16="http://schemas.microsoft.com/office/drawing/2014/main" id="{69A59A56-3432-4C48-899A-4A6E9FA50C79}"/>
              </a:ext>
              <a:ext uri="{C183D7F6-B498-43B3-948B-1728B52AA6E4}">
                <adec:decorative xmlns:adec="http://schemas.microsoft.com/office/drawing/2017/decorative" val="1"/>
              </a:ext>
            </a:extLst>
          </p:cNvPr>
          <p:cNvSpPr>
            <a:spLocks noGrp="1"/>
          </p:cNvSpPr>
          <p:nvPr>
            <p:ph sz="quarter" idx="22"/>
          </p:nvPr>
        </p:nvSpPr>
        <p:spPr>
          <a:xfrm>
            <a:off x="1889147" y="5152555"/>
            <a:ext cx="2697480" cy="699541"/>
          </a:xfrm>
          <a:prstGeom prst="ellipse">
            <a:avLst/>
          </a:prstGeom>
          <a:solidFill>
            <a:srgbClr val="004A78"/>
          </a:solidFill>
          <a:ln>
            <a:solidFill>
              <a:srgbClr val="004A78"/>
            </a:solidFill>
          </a:ln>
        </p:spPr>
        <p:txBody>
          <a:bodyPr anchor="ctr"/>
          <a:lstStyle/>
          <a:p>
            <a:pPr algn="ctr"/>
            <a:r>
              <a:rPr lang="en-US" sz="2000" dirty="0">
                <a:solidFill>
                  <a:schemeClr val="bg1"/>
                </a:solidFill>
              </a:rPr>
              <a:t>Shipbuilders</a:t>
            </a:r>
          </a:p>
        </p:txBody>
      </p:sp>
      <p:sp>
        <p:nvSpPr>
          <p:cNvPr id="9" name="Content Placeholder 8">
            <a:extLst>
              <a:ext uri="{FF2B5EF4-FFF2-40B4-BE49-F238E27FC236}">
                <a16:creationId xmlns:a16="http://schemas.microsoft.com/office/drawing/2014/main" id="{458D3022-CBE3-4681-978F-E70EE230B1D0}"/>
              </a:ext>
              <a:ext uri="{C183D7F6-B498-43B3-948B-1728B52AA6E4}">
                <adec:decorative xmlns:adec="http://schemas.microsoft.com/office/drawing/2017/decorative" val="1"/>
              </a:ext>
            </a:extLst>
          </p:cNvPr>
          <p:cNvSpPr>
            <a:spLocks noGrp="1"/>
          </p:cNvSpPr>
          <p:nvPr>
            <p:ph sz="quarter" idx="23"/>
          </p:nvPr>
        </p:nvSpPr>
        <p:spPr>
          <a:xfrm>
            <a:off x="1754337" y="3204523"/>
            <a:ext cx="2697480" cy="704088"/>
          </a:xfrm>
          <a:prstGeom prst="ellipse">
            <a:avLst/>
          </a:prstGeom>
          <a:solidFill>
            <a:srgbClr val="004A78"/>
          </a:solidFill>
          <a:ln>
            <a:solidFill>
              <a:srgbClr val="004A78"/>
            </a:solidFill>
          </a:ln>
        </p:spPr>
        <p:txBody>
          <a:bodyPr anchor="ctr"/>
          <a:lstStyle/>
          <a:p>
            <a:pPr algn="ctr"/>
            <a:r>
              <a:rPr lang="en-US" sz="2000" dirty="0">
                <a:solidFill>
                  <a:schemeClr val="bg1"/>
                </a:solidFill>
              </a:rPr>
              <a:t>Home builders</a:t>
            </a:r>
          </a:p>
        </p:txBody>
      </p:sp>
      <p:pic>
        <p:nvPicPr>
          <p:cNvPr id="14" name="Picture Placeholder 13">
            <a:extLst>
              <a:ext uri="{FF2B5EF4-FFF2-40B4-BE49-F238E27FC236}">
                <a16:creationId xmlns:a16="http://schemas.microsoft.com/office/drawing/2014/main" id="{D5AF1635-4B94-4E23-8386-D70CD5FDA8D5}"/>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2"/>
          <a:srcRect t="-2888" b="-2888"/>
          <a:stretch/>
        </p:blipFill>
        <p:spPr>
          <a:xfrm>
            <a:off x="4312291" y="3528331"/>
            <a:ext cx="3763523" cy="1987258"/>
          </a:xfrm>
        </p:spPr>
      </p:pic>
    </p:spTree>
    <p:extLst>
      <p:ext uri="{BB962C8B-B14F-4D97-AF65-F5344CB8AC3E}">
        <p14:creationId xmlns:p14="http://schemas.microsoft.com/office/powerpoint/2010/main" val="3832118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4033-D6EF-42EF-880F-0F3535A50CA1}"/>
              </a:ext>
            </a:extLst>
          </p:cNvPr>
          <p:cNvSpPr>
            <a:spLocks noGrp="1"/>
          </p:cNvSpPr>
          <p:nvPr>
            <p:ph type="title"/>
          </p:nvPr>
        </p:nvSpPr>
        <p:spPr>
          <a:xfrm>
            <a:off x="838200" y="365125"/>
            <a:ext cx="10515600" cy="676656"/>
          </a:xfrm>
        </p:spPr>
        <p:txBody>
          <a:bodyPr/>
          <a:lstStyle/>
          <a:p>
            <a:r>
              <a:rPr lang="en-US" sz="2800" dirty="0"/>
              <a:t>Cost of Production Report for Frozen Delight’s Mixing Department—FIFO </a:t>
            </a:r>
            <a:r>
              <a:rPr lang="en-US" sz="2000" dirty="0"/>
              <a:t>(2 of 2)</a:t>
            </a:r>
          </a:p>
        </p:txBody>
      </p:sp>
      <p:pic>
        <p:nvPicPr>
          <p:cNvPr id="4" name="Picture Placeholder 3" descr="Cost of Production Report for Frozen Delight’s Mixing Department—FIFO &#10;&#10;The second section of the report is Costs. There is one main column labeled Costs. Under the main column are three subcolumns labeled Direct Materials, Conversion, and Total.&#10;&#10;Cost per equivalent unit:, Direct Materials,  Total costs for July in Mixing Department is $66,000. Total equivalent units (from Step 2) is ÷60,000. A single rule is set under ÷60,000. These two numbers are divided to get Cost per equivalent unit, $1.10. There is a double rule under $1.10.&#10;&#10;Cost per equivalent unit:, Conversion, Total costs for July in Mixing Department is $17,775. Total equivalent units (from Step 2) is ÷59,250. A single rule is set under ÷59,250. These two numbers are divided to get Cost per equivalent unit, $0.30. There is a double rule under $0.30.&#10;&#10;Costs assigned to production:, Total, Inventory in process, July 1 is $6,225. Costs incurred in July is 83,775. There is a single rule under 83,775. Beside 83,775 is a superscript a, which refers to the following note below the spreadsheet: 66,000 + $10,500 + $7,275 = $83,775. Total costs accounted for by the Mixing Department is $90,000. There is a double rule under 90,000.&#10;&#10;A bracket enclosing the information for Cost per equivalent unit: and Costs assigned to production: is labeled Step 3.&#10;&#10;Costs allocated to completed and partially completed units:, Inventory in process, July 1—balance, which is $6,225 in the Total column. To complete inventory in process, July 1 shows $0 in the Direct Materials column and + $450 in the Conversion column. Beside 450 is a superscript b, which refers to the following note below the spreadsheet: 1,500 units × $0.30 = $450. These are added to get 450 in the Total column. There is a single rule under 450. Cost of completed July 1 work in process is $6,675 in the Total column. Started and completed in July shows 62,700 in the Direct Materials column. Beside 62,700 is a superscript c, which refers to the following note below the spreadsheet: 57,000 units × $1.10 = $62,700. In the Conversion column is + 17,100. Beside 17,100 is a superscript d, which refers to the following note below the spreadsheet: 57,000 units × $0.30 equals $17,100. These are added together to get 79,800 in the Total column. There is a single rule under 79,800. Transferred to Packaging Department in July is $86,475 in the Total column. Inventory in process, July 31 shows $3,300 in the Direct Materials column. Beside $3,300 is a superscript e, which refers to the following note below the spreadsheet: 3,000 units × $1.10 = $3,300. The Conversion column shows $225. Beside $225 is a superscript f, which refers to the following note below the spreadsheet: 750 units × $0.30 = $225. These are added together to get 3,525 in the Total column. There is a single rule under 3,525. Total costs assigned by the Mixing Department shows $90,000 in the Total column. There is a double rule under $90,000. A bracket enclosing the information for Costs allocated to completed and partially completed units: is labeled Step 4.&#10;">
            <a:extLst>
              <a:ext uri="{FF2B5EF4-FFF2-40B4-BE49-F238E27FC236}">
                <a16:creationId xmlns:a16="http://schemas.microsoft.com/office/drawing/2014/main" id="{7EA16869-E4F0-4002-A5D5-8655D6329A10}"/>
              </a:ext>
            </a:extLst>
          </p:cNvPr>
          <p:cNvPicPr>
            <a:picLocks noGrp="1" noChangeAspect="1"/>
          </p:cNvPicPr>
          <p:nvPr>
            <p:ph type="pic" sz="quarter" idx="10"/>
          </p:nvPr>
        </p:nvPicPr>
        <p:blipFill rotWithShape="1">
          <a:blip r:embed="rId2"/>
          <a:srcRect l="-282" r="-901"/>
          <a:stretch/>
        </p:blipFill>
        <p:spPr>
          <a:xfrm>
            <a:off x="2186106" y="1388431"/>
            <a:ext cx="8615657" cy="4846307"/>
          </a:xfrm>
          <a:prstGeom prst="rect">
            <a:avLst/>
          </a:prstGeom>
        </p:spPr>
      </p:pic>
    </p:spTree>
    <p:extLst>
      <p:ext uri="{BB962C8B-B14F-4D97-AF65-F5344CB8AC3E}">
        <p14:creationId xmlns:p14="http://schemas.microsoft.com/office/powerpoint/2010/main" val="3775887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35C-691A-4F53-920A-865D15941B52}"/>
              </a:ext>
            </a:extLst>
          </p:cNvPr>
          <p:cNvSpPr>
            <a:spLocks noGrp="1"/>
          </p:cNvSpPr>
          <p:nvPr>
            <p:ph type="title"/>
          </p:nvPr>
        </p:nvSpPr>
        <p:spPr/>
        <p:txBody>
          <a:bodyPr/>
          <a:lstStyle/>
          <a:p>
            <a:r>
              <a:rPr lang="en-US" dirty="0"/>
              <a:t>Journal Entries for a Process Cost System </a:t>
            </a:r>
            <a:r>
              <a:rPr lang="en-US" sz="2000" dirty="0"/>
              <a:t>(1 of 6)</a:t>
            </a:r>
          </a:p>
        </p:txBody>
      </p:sp>
      <p:sp>
        <p:nvSpPr>
          <p:cNvPr id="3" name="Text Placeholder 2">
            <a:extLst>
              <a:ext uri="{FF2B5EF4-FFF2-40B4-BE49-F238E27FC236}">
                <a16:creationId xmlns:a16="http://schemas.microsoft.com/office/drawing/2014/main" id="{D991D23A-0853-4875-B2D6-F2247598236B}"/>
              </a:ext>
            </a:extLst>
          </p:cNvPr>
          <p:cNvSpPr>
            <a:spLocks noGrp="1"/>
          </p:cNvSpPr>
          <p:nvPr>
            <p:ph type="body" sz="quarter" idx="17"/>
          </p:nvPr>
        </p:nvSpPr>
        <p:spPr>
          <a:xfrm>
            <a:off x="743576" y="1638299"/>
            <a:ext cx="10711543" cy="2204119"/>
          </a:xfrm>
        </p:spPr>
        <p:txBody>
          <a:bodyPr/>
          <a:lstStyle/>
          <a:p>
            <a:r>
              <a:rPr lang="en-US" dirty="0"/>
              <a:t>The journal entries to record the cost flows and transactions for a process cost system are illustrated for Frozen Delight’s July transactions. (To simplify, the entries are shown in summary form, even though many of the transactions would be recorded daily.)</a:t>
            </a:r>
          </a:p>
          <a:p>
            <a:pPr marL="457200" indent="-457200">
              <a:buFont typeface="+mj-lt"/>
              <a:buAutoNum type="alphaLcPeriod"/>
            </a:pPr>
            <a:r>
              <a:rPr lang="en-US" dirty="0"/>
              <a:t>Purchased materials, including milk, cream, sugar, packaging, and indirect materials on account, $88,000.</a:t>
            </a:r>
          </a:p>
          <a:p>
            <a:endParaRPr lang="en-US" dirty="0"/>
          </a:p>
          <a:p>
            <a:endParaRPr lang="en-US" dirty="0"/>
          </a:p>
        </p:txBody>
      </p:sp>
      <p:pic>
        <p:nvPicPr>
          <p:cNvPr id="6" name="Picture Placeholder 5" descr="Journal Entries for a Process Cost System &#10;&#10;In journal entry a, Materials is debited—with 88,000 shown in the Debit column. Accounts Payable is credited—with 88,000 shown in the Credit column.">
            <a:extLst>
              <a:ext uri="{FF2B5EF4-FFF2-40B4-BE49-F238E27FC236}">
                <a16:creationId xmlns:a16="http://schemas.microsoft.com/office/drawing/2014/main" id="{D1C31435-69E9-49BD-981C-086AD46C1DB6}"/>
              </a:ext>
            </a:extLst>
          </p:cNvPr>
          <p:cNvPicPr>
            <a:picLocks noGrp="1" noChangeAspect="1"/>
          </p:cNvPicPr>
          <p:nvPr>
            <p:ph type="pic" sz="quarter" idx="18"/>
          </p:nvPr>
        </p:nvPicPr>
        <p:blipFill rotWithShape="1">
          <a:blip r:embed="rId2"/>
          <a:srcRect t="2190" b="-535"/>
          <a:stretch/>
        </p:blipFill>
        <p:spPr>
          <a:xfrm>
            <a:off x="1474285" y="4083524"/>
            <a:ext cx="8769297" cy="1136177"/>
          </a:xfrm>
          <a:prstGeom prst="rect">
            <a:avLst/>
          </a:prstGeom>
        </p:spPr>
      </p:pic>
    </p:spTree>
    <p:extLst>
      <p:ext uri="{BB962C8B-B14F-4D97-AF65-F5344CB8AC3E}">
        <p14:creationId xmlns:p14="http://schemas.microsoft.com/office/powerpoint/2010/main" val="2865241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0296-7017-4744-BA9A-A64EDE8000A7}"/>
              </a:ext>
            </a:extLst>
          </p:cNvPr>
          <p:cNvSpPr>
            <a:spLocks noGrp="1"/>
          </p:cNvSpPr>
          <p:nvPr>
            <p:ph type="title"/>
          </p:nvPr>
        </p:nvSpPr>
        <p:spPr/>
        <p:txBody>
          <a:bodyPr/>
          <a:lstStyle/>
          <a:p>
            <a:r>
              <a:rPr lang="en-US" dirty="0"/>
              <a:t>Journal Entries for a Process Cost System </a:t>
            </a:r>
            <a:r>
              <a:rPr lang="en-US" sz="2000" dirty="0"/>
              <a:t>(2 of 6)</a:t>
            </a:r>
          </a:p>
        </p:txBody>
      </p:sp>
      <p:sp>
        <p:nvSpPr>
          <p:cNvPr id="4" name="Content Placeholder 3" descr="Journal Entries for a Process Cost System &#10;&#10;In journal entry b, the debits are as follows: Work in Process—Mixing, 66,000; Work in Process—Packaging, 8,000; Factory Overhead—Mixing, 4,125; Factory Overhead—Packaging, 3,000. Materials is credited—with 81,125 shown in the Credit column.">
            <a:extLst>
              <a:ext uri="{FF2B5EF4-FFF2-40B4-BE49-F238E27FC236}">
                <a16:creationId xmlns:a16="http://schemas.microsoft.com/office/drawing/2014/main" id="{3202A363-522D-43C3-8CC8-6EC1ACF8DECA}"/>
              </a:ext>
            </a:extLst>
          </p:cNvPr>
          <p:cNvSpPr>
            <a:spLocks noGrp="1"/>
          </p:cNvSpPr>
          <p:nvPr>
            <p:ph type="body" sz="quarter" idx="17"/>
          </p:nvPr>
        </p:nvSpPr>
        <p:spPr>
          <a:xfrm>
            <a:off x="743576" y="1638300"/>
            <a:ext cx="10711543" cy="2067373"/>
          </a:xfrm>
        </p:spPr>
        <p:txBody>
          <a:bodyPr/>
          <a:lstStyle/>
          <a:p>
            <a:pPr marL="457200" indent="-457200">
              <a:buFont typeface="+mj-lt"/>
              <a:buAutoNum type="alphaLcPeriod" startAt="2"/>
            </a:pPr>
            <a:r>
              <a:rPr lang="en-US" dirty="0"/>
              <a:t>The Mixing Department requisitioned milk, cream, and sugar, $66,000. This is the total amount from the original July data. Packaging materials of $8,000 were requisitioned by the Packaging Department. Indirect materials for the Mixing and Packaging departments were $4,125 and $3,000, respectively.</a:t>
            </a:r>
          </a:p>
          <a:p>
            <a:pPr marL="457200" indent="-457200">
              <a:buFont typeface="+mj-lt"/>
              <a:buAutoNum type="alphaLcPeriod" startAt="2"/>
            </a:pPr>
            <a:endParaRPr lang="en-US" dirty="0"/>
          </a:p>
          <a:p>
            <a:pPr marL="457200" indent="-457200">
              <a:buFont typeface="+mj-lt"/>
              <a:buAutoNum type="alphaLcPeriod" startAt="2"/>
            </a:pPr>
            <a:endParaRPr lang="en-US" dirty="0"/>
          </a:p>
        </p:txBody>
      </p:sp>
      <p:pic>
        <p:nvPicPr>
          <p:cNvPr id="14" name="Picture Placeholder 13" descr="Journal Entries for a Process Cost System &#10;&#10;In journal entry b, the debits are as follows: Work in Process—Mixing, 66,000; Work in Process—Packaging, 8,000; Factory Overhead—Mixing, 4,125; Factory Overhead—Packaging, 3,000. Materials is credited—with 81,125 shown in the Credit column.">
            <a:extLst>
              <a:ext uri="{FF2B5EF4-FFF2-40B4-BE49-F238E27FC236}">
                <a16:creationId xmlns:a16="http://schemas.microsoft.com/office/drawing/2014/main" id="{6C369453-22FA-46B2-B666-ACFB36D93AAB}"/>
              </a:ext>
            </a:extLst>
          </p:cNvPr>
          <p:cNvPicPr>
            <a:picLocks noGrp="1" noChangeAspect="1"/>
          </p:cNvPicPr>
          <p:nvPr>
            <p:ph type="pic" sz="quarter" idx="20"/>
          </p:nvPr>
        </p:nvPicPr>
        <p:blipFill rotWithShape="1">
          <a:blip r:embed="rId2"/>
          <a:srcRect t="-5853" b="-5853"/>
          <a:stretch/>
        </p:blipFill>
        <p:spPr>
          <a:xfrm>
            <a:off x="1491319" y="3429000"/>
            <a:ext cx="8769096" cy="2158487"/>
          </a:xfrm>
          <a:prstGeom prst="rect">
            <a:avLst/>
          </a:prstGeom>
        </p:spPr>
      </p:pic>
    </p:spTree>
    <p:extLst>
      <p:ext uri="{BB962C8B-B14F-4D97-AF65-F5344CB8AC3E}">
        <p14:creationId xmlns:p14="http://schemas.microsoft.com/office/powerpoint/2010/main" val="2596561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C12-C15C-4551-BEA6-BC719C53AC4D}"/>
              </a:ext>
            </a:extLst>
          </p:cNvPr>
          <p:cNvSpPr>
            <a:spLocks noGrp="1"/>
          </p:cNvSpPr>
          <p:nvPr>
            <p:ph type="title"/>
          </p:nvPr>
        </p:nvSpPr>
        <p:spPr/>
        <p:txBody>
          <a:bodyPr/>
          <a:lstStyle/>
          <a:p>
            <a:r>
              <a:rPr lang="en-US" dirty="0"/>
              <a:t>Journal Entries for a Process Cost System </a:t>
            </a:r>
            <a:r>
              <a:rPr lang="en-US" sz="2000" dirty="0"/>
              <a:t>(3 of 6)</a:t>
            </a:r>
          </a:p>
        </p:txBody>
      </p:sp>
      <p:sp>
        <p:nvSpPr>
          <p:cNvPr id="4" name="Content Placeholder 3">
            <a:extLst>
              <a:ext uri="{FF2B5EF4-FFF2-40B4-BE49-F238E27FC236}">
                <a16:creationId xmlns:a16="http://schemas.microsoft.com/office/drawing/2014/main" id="{75307EB1-2A6A-4EF8-9713-6C8786E48F33}"/>
              </a:ext>
            </a:extLst>
          </p:cNvPr>
          <p:cNvSpPr>
            <a:spLocks noGrp="1"/>
          </p:cNvSpPr>
          <p:nvPr>
            <p:ph type="body" sz="quarter" idx="17"/>
          </p:nvPr>
        </p:nvSpPr>
        <p:spPr/>
        <p:txBody>
          <a:bodyPr/>
          <a:lstStyle/>
          <a:p>
            <a:pPr marL="457200" indent="-457200">
              <a:buFont typeface="+mj-lt"/>
              <a:buAutoNum type="alphaLcPeriod" startAt="3"/>
            </a:pPr>
            <a:r>
              <a:rPr lang="en-US" dirty="0"/>
              <a:t>Incurred direct labor in the Mixing and Packaging departments of $10,500 and $12,000, respectively.</a:t>
            </a:r>
          </a:p>
          <a:p>
            <a:pPr lvl="1"/>
            <a:endParaRPr lang="en-US" dirty="0"/>
          </a:p>
          <a:p>
            <a:pPr lvl="1"/>
            <a:endParaRPr lang="en-US" dirty="0"/>
          </a:p>
          <a:p>
            <a:pPr lvl="1"/>
            <a:endParaRPr lang="en-US" dirty="0"/>
          </a:p>
          <a:p>
            <a:endParaRPr lang="en-US" dirty="0"/>
          </a:p>
        </p:txBody>
      </p:sp>
      <p:pic>
        <p:nvPicPr>
          <p:cNvPr id="5" name="Picture Placeholder 4" descr="Journal Entries for a Process Cost System &#10;&#10;In journal entry c, Work in Process—Mixing is debited—with 10,500 shown in the Debit column. Work in Process—Packaging is debited—with 12,000 shown in the Debit column. Wages Payable is credited—with 22,500 shown in the Credit column.">
            <a:extLst>
              <a:ext uri="{FF2B5EF4-FFF2-40B4-BE49-F238E27FC236}">
                <a16:creationId xmlns:a16="http://schemas.microsoft.com/office/drawing/2014/main" id="{BBFEB3FC-0675-4ADD-9ACB-55783CD04939}"/>
              </a:ext>
            </a:extLst>
          </p:cNvPr>
          <p:cNvPicPr>
            <a:picLocks noGrp="1" noChangeAspect="1"/>
          </p:cNvPicPr>
          <p:nvPr>
            <p:ph type="pic" sz="quarter" idx="18"/>
          </p:nvPr>
        </p:nvPicPr>
        <p:blipFill rotWithShape="1">
          <a:blip r:embed="rId2"/>
          <a:srcRect l="637" r="380"/>
          <a:stretch/>
        </p:blipFill>
        <p:spPr>
          <a:xfrm>
            <a:off x="1513490" y="2411413"/>
            <a:ext cx="8769096" cy="1423098"/>
          </a:xfrm>
          <a:prstGeom prst="rect">
            <a:avLst/>
          </a:prstGeom>
        </p:spPr>
      </p:pic>
      <p:sp>
        <p:nvSpPr>
          <p:cNvPr id="6" name="Content Placeholder 5">
            <a:extLst>
              <a:ext uri="{FF2B5EF4-FFF2-40B4-BE49-F238E27FC236}">
                <a16:creationId xmlns:a16="http://schemas.microsoft.com/office/drawing/2014/main" id="{98B9261C-809E-45A0-B445-C3D492A11225}"/>
              </a:ext>
            </a:extLst>
          </p:cNvPr>
          <p:cNvSpPr>
            <a:spLocks noGrp="1"/>
          </p:cNvSpPr>
          <p:nvPr>
            <p:ph type="body" sz="quarter" idx="19"/>
          </p:nvPr>
        </p:nvSpPr>
        <p:spPr>
          <a:xfrm>
            <a:off x="743571" y="3944315"/>
            <a:ext cx="10711543" cy="886992"/>
          </a:xfrm>
        </p:spPr>
        <p:txBody>
          <a:bodyPr/>
          <a:lstStyle/>
          <a:p>
            <a:pPr marL="457200" indent="-457200">
              <a:buFont typeface="+mj-lt"/>
              <a:buAutoNum type="alphaLcPeriod" startAt="4"/>
            </a:pPr>
            <a:r>
              <a:rPr lang="en-US" dirty="0"/>
              <a:t>Recognized equipment depreciation for the Mixing and Packaging departments of $3,350 and $1,000, respectively.</a:t>
            </a:r>
          </a:p>
          <a:p>
            <a:endParaRPr lang="en-US" dirty="0"/>
          </a:p>
        </p:txBody>
      </p:sp>
      <p:pic>
        <p:nvPicPr>
          <p:cNvPr id="8" name="Picture Placeholder 7" descr="Journal Entries for a Process Cost System &#10;&#10;In journal entry d, Factory Overhead—Mixing is debited—with 3,350 shown in the Debit column. Factory Overhead—Packaging is debited—with 1,000 shown in the Debit column. Accumulated Depreciation—Equipment is credited—with 4,350 shown in the Credit column.">
            <a:extLst>
              <a:ext uri="{FF2B5EF4-FFF2-40B4-BE49-F238E27FC236}">
                <a16:creationId xmlns:a16="http://schemas.microsoft.com/office/drawing/2014/main" id="{6630BA10-A176-4D8F-9D51-3FE4811C80EC}"/>
              </a:ext>
            </a:extLst>
          </p:cNvPr>
          <p:cNvPicPr>
            <a:picLocks noGrp="1" noChangeAspect="1"/>
          </p:cNvPicPr>
          <p:nvPr>
            <p:ph type="pic" sz="quarter" idx="20"/>
          </p:nvPr>
        </p:nvPicPr>
        <p:blipFill rotWithShape="1">
          <a:blip r:embed="rId3"/>
          <a:srcRect l="-266" r="-572"/>
          <a:stretch/>
        </p:blipFill>
        <p:spPr>
          <a:xfrm>
            <a:off x="1479624" y="4719880"/>
            <a:ext cx="8769096" cy="1401869"/>
          </a:xfrm>
          <a:prstGeom prst="rect">
            <a:avLst/>
          </a:prstGeom>
        </p:spPr>
      </p:pic>
    </p:spTree>
    <p:extLst>
      <p:ext uri="{BB962C8B-B14F-4D97-AF65-F5344CB8AC3E}">
        <p14:creationId xmlns:p14="http://schemas.microsoft.com/office/powerpoint/2010/main" val="749707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28D5-78C1-44DD-BD70-698B03D0E639}"/>
              </a:ext>
            </a:extLst>
          </p:cNvPr>
          <p:cNvSpPr>
            <a:spLocks noGrp="1"/>
          </p:cNvSpPr>
          <p:nvPr>
            <p:ph type="title"/>
          </p:nvPr>
        </p:nvSpPr>
        <p:spPr/>
        <p:txBody>
          <a:bodyPr/>
          <a:lstStyle/>
          <a:p>
            <a:r>
              <a:rPr lang="en-US" dirty="0"/>
              <a:t>Journal Entries for a Process Cost System </a:t>
            </a:r>
            <a:r>
              <a:rPr lang="en-US" sz="2000" dirty="0"/>
              <a:t>(4 of 6)</a:t>
            </a:r>
          </a:p>
        </p:txBody>
      </p:sp>
      <p:sp>
        <p:nvSpPr>
          <p:cNvPr id="4" name="Content Placeholder 3">
            <a:extLst>
              <a:ext uri="{FF2B5EF4-FFF2-40B4-BE49-F238E27FC236}">
                <a16:creationId xmlns:a16="http://schemas.microsoft.com/office/drawing/2014/main" id="{5EC33F5F-2E5C-4F09-B9BC-C123614D99B9}"/>
              </a:ext>
            </a:extLst>
          </p:cNvPr>
          <p:cNvSpPr>
            <a:spLocks noGrp="1"/>
          </p:cNvSpPr>
          <p:nvPr>
            <p:ph type="body" sz="quarter" idx="17"/>
          </p:nvPr>
        </p:nvSpPr>
        <p:spPr/>
        <p:txBody>
          <a:bodyPr/>
          <a:lstStyle/>
          <a:p>
            <a:pPr marL="457200" indent="-457200">
              <a:buFont typeface="+mj-lt"/>
              <a:buAutoNum type="alphaLcPeriod" startAt="5"/>
            </a:pPr>
            <a:r>
              <a:rPr lang="en-US" dirty="0"/>
              <a:t>Applied factory overhead to Mixing and Packaging departments of $7,275 and $3,500, respectively.</a:t>
            </a:r>
          </a:p>
        </p:txBody>
      </p:sp>
      <p:pic>
        <p:nvPicPr>
          <p:cNvPr id="5" name="Picture Placeholder 4" descr="Journal Entries for a Process Cost System &#10;&#10;In journal entry e, Work in Process—Mixing is debited—with 7,275 shown in the Debit column. Work in Process—Packaging is debited—with 3,500 shown in the Debit column. Factory Overhead—Mixing is credited—with 7,275 shown in the Credit column. Factory Overhead—Packaging is credited—with 3,500 shown in the Credit column.">
            <a:extLst>
              <a:ext uri="{FF2B5EF4-FFF2-40B4-BE49-F238E27FC236}">
                <a16:creationId xmlns:a16="http://schemas.microsoft.com/office/drawing/2014/main" id="{63A0E98D-6323-46E0-85F6-DFB931074645}"/>
              </a:ext>
            </a:extLst>
          </p:cNvPr>
          <p:cNvPicPr>
            <a:picLocks noGrp="1" noChangeAspect="1"/>
          </p:cNvPicPr>
          <p:nvPr>
            <p:ph type="pic" sz="quarter" idx="18"/>
          </p:nvPr>
        </p:nvPicPr>
        <p:blipFill rotWithShape="1">
          <a:blip r:embed="rId2"/>
          <a:srcRect t="-2608" b="-2608"/>
          <a:stretch/>
        </p:blipFill>
        <p:spPr>
          <a:xfrm>
            <a:off x="1479469" y="2282446"/>
            <a:ext cx="8769096" cy="1737611"/>
          </a:xfrm>
          <a:prstGeom prst="rect">
            <a:avLst/>
          </a:prstGeom>
        </p:spPr>
      </p:pic>
      <p:sp>
        <p:nvSpPr>
          <p:cNvPr id="6" name="Content Placeholder 5">
            <a:extLst>
              <a:ext uri="{FF2B5EF4-FFF2-40B4-BE49-F238E27FC236}">
                <a16:creationId xmlns:a16="http://schemas.microsoft.com/office/drawing/2014/main" id="{10CC0358-E159-48CB-B14A-88240008D5D5}"/>
              </a:ext>
            </a:extLst>
          </p:cNvPr>
          <p:cNvSpPr>
            <a:spLocks noGrp="1"/>
          </p:cNvSpPr>
          <p:nvPr>
            <p:ph type="body" sz="quarter" idx="19"/>
          </p:nvPr>
        </p:nvSpPr>
        <p:spPr>
          <a:xfrm>
            <a:off x="743571" y="4266048"/>
            <a:ext cx="10711543" cy="886992"/>
          </a:xfrm>
        </p:spPr>
        <p:txBody>
          <a:bodyPr/>
          <a:lstStyle/>
          <a:p>
            <a:pPr marL="457200" indent="-457200">
              <a:buFont typeface="+mj-lt"/>
              <a:buAutoNum type="alphaLcPeriod" startAt="6"/>
            </a:pPr>
            <a:r>
              <a:rPr lang="en-US" dirty="0"/>
              <a:t>Transferred costs of $86,475 from the Mixing Department to the Packaging Department per the cost of production report.</a:t>
            </a:r>
          </a:p>
          <a:p>
            <a:endParaRPr lang="en-US" dirty="0"/>
          </a:p>
        </p:txBody>
      </p:sp>
      <p:pic>
        <p:nvPicPr>
          <p:cNvPr id="8" name="Picture Placeholder 7" descr="Journal Entries for a Process Cost System &#10;&#10;In journal entry f, Work in Process—Packaging is debited—with 86,475 shown in the Debit column. Work in Process—Mixing is credited—with 86,475 shown in the Credit column.">
            <a:extLst>
              <a:ext uri="{FF2B5EF4-FFF2-40B4-BE49-F238E27FC236}">
                <a16:creationId xmlns:a16="http://schemas.microsoft.com/office/drawing/2014/main" id="{F0936B29-1238-4C8C-9C1F-0BD76B8E2A26}"/>
              </a:ext>
            </a:extLst>
          </p:cNvPr>
          <p:cNvPicPr>
            <a:picLocks noGrp="1" noChangeAspect="1"/>
          </p:cNvPicPr>
          <p:nvPr>
            <p:ph type="pic" sz="quarter" idx="20"/>
          </p:nvPr>
        </p:nvPicPr>
        <p:blipFill rotWithShape="1">
          <a:blip r:embed="rId3"/>
          <a:srcRect t="-4547" b="-4547"/>
          <a:stretch/>
        </p:blipFill>
        <p:spPr>
          <a:xfrm>
            <a:off x="1479469" y="4949839"/>
            <a:ext cx="8769096" cy="1237134"/>
          </a:xfrm>
          <a:prstGeom prst="rect">
            <a:avLst/>
          </a:prstGeom>
        </p:spPr>
      </p:pic>
    </p:spTree>
    <p:extLst>
      <p:ext uri="{BB962C8B-B14F-4D97-AF65-F5344CB8AC3E}">
        <p14:creationId xmlns:p14="http://schemas.microsoft.com/office/powerpoint/2010/main" val="3773679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B8BB-AF31-406F-B80A-4FDEBD63DC1D}"/>
              </a:ext>
            </a:extLst>
          </p:cNvPr>
          <p:cNvSpPr>
            <a:spLocks noGrp="1"/>
          </p:cNvSpPr>
          <p:nvPr>
            <p:ph type="title"/>
          </p:nvPr>
        </p:nvSpPr>
        <p:spPr/>
        <p:txBody>
          <a:bodyPr/>
          <a:lstStyle/>
          <a:p>
            <a:r>
              <a:rPr lang="en-US" dirty="0"/>
              <a:t>Journal Entries for a Process Cost System </a:t>
            </a:r>
            <a:r>
              <a:rPr lang="en-US" sz="2000" dirty="0"/>
              <a:t>(5 of 6)</a:t>
            </a:r>
          </a:p>
        </p:txBody>
      </p:sp>
      <p:sp>
        <p:nvSpPr>
          <p:cNvPr id="4" name="Content Placeholder 3">
            <a:extLst>
              <a:ext uri="{FF2B5EF4-FFF2-40B4-BE49-F238E27FC236}">
                <a16:creationId xmlns:a16="http://schemas.microsoft.com/office/drawing/2014/main" id="{68D680F0-362E-42E6-A8F1-5E11199D31E3}"/>
              </a:ext>
            </a:extLst>
          </p:cNvPr>
          <p:cNvSpPr>
            <a:spLocks noGrp="1"/>
          </p:cNvSpPr>
          <p:nvPr>
            <p:ph type="body" sz="quarter" idx="17"/>
          </p:nvPr>
        </p:nvSpPr>
        <p:spPr>
          <a:xfrm>
            <a:off x="743576" y="1638300"/>
            <a:ext cx="10711543" cy="1080653"/>
          </a:xfrm>
        </p:spPr>
        <p:txBody>
          <a:bodyPr/>
          <a:lstStyle/>
          <a:p>
            <a:pPr marL="457200" indent="-457200">
              <a:buFont typeface="+mj-lt"/>
              <a:buAutoNum type="alphaLcPeriod" startAt="7"/>
            </a:pPr>
            <a:r>
              <a:rPr lang="en-US" dirty="0"/>
              <a:t>Transferred goods of $106,000 out of the Packaging Department to Finished Goods according to the Packaging Department cost of production report.</a:t>
            </a:r>
          </a:p>
          <a:p>
            <a:endParaRPr lang="en-US" dirty="0"/>
          </a:p>
        </p:txBody>
      </p:sp>
      <p:pic>
        <p:nvPicPr>
          <p:cNvPr id="14" name="Picture Placeholder 13" descr="Journal Entries for a Process Cost System &#10;&#10;In journal entry g, Finished Goods—Ice Cream is debited—with 106,000 shown in the Debit column. Work in Process—Packaging is credited—with 106,000 shown in the Credit column.">
            <a:extLst>
              <a:ext uri="{FF2B5EF4-FFF2-40B4-BE49-F238E27FC236}">
                <a16:creationId xmlns:a16="http://schemas.microsoft.com/office/drawing/2014/main" id="{EB805D1D-3545-4E82-BB4E-715210A5864C}"/>
              </a:ext>
            </a:extLst>
          </p:cNvPr>
          <p:cNvPicPr>
            <a:picLocks noGrp="1" noChangeAspect="1"/>
          </p:cNvPicPr>
          <p:nvPr>
            <p:ph type="pic" sz="quarter" idx="18"/>
          </p:nvPr>
        </p:nvPicPr>
        <p:blipFill rotWithShape="1">
          <a:blip r:embed="rId2"/>
          <a:srcRect l="-537" r="-84"/>
          <a:stretch/>
        </p:blipFill>
        <p:spPr>
          <a:xfrm>
            <a:off x="1433081" y="2718953"/>
            <a:ext cx="8769096" cy="1134733"/>
          </a:xfrm>
          <a:prstGeom prst="rect">
            <a:avLst/>
          </a:prstGeom>
        </p:spPr>
      </p:pic>
      <p:sp>
        <p:nvSpPr>
          <p:cNvPr id="6" name="Content Placeholder 5">
            <a:extLst>
              <a:ext uri="{FF2B5EF4-FFF2-40B4-BE49-F238E27FC236}">
                <a16:creationId xmlns:a16="http://schemas.microsoft.com/office/drawing/2014/main" id="{5F6643E7-E84B-4D67-BA64-4E64CAD1E57D}"/>
              </a:ext>
            </a:extLst>
          </p:cNvPr>
          <p:cNvSpPr>
            <a:spLocks noGrp="1"/>
          </p:cNvSpPr>
          <p:nvPr>
            <p:ph type="body" sz="quarter" idx="19"/>
          </p:nvPr>
        </p:nvSpPr>
        <p:spPr/>
        <p:txBody>
          <a:bodyPr/>
          <a:lstStyle/>
          <a:p>
            <a:pPr marL="457200" indent="-457200">
              <a:buFont typeface="+mj-lt"/>
              <a:buAutoNum type="alphaLcPeriod" startAt="8"/>
            </a:pPr>
            <a:r>
              <a:rPr lang="en-US" dirty="0"/>
              <a:t>Recorded the cost of goods sold out of the finished goods inventory of $107,000.</a:t>
            </a:r>
          </a:p>
          <a:p>
            <a:endParaRPr lang="en-US" dirty="0"/>
          </a:p>
        </p:txBody>
      </p:sp>
      <p:pic>
        <p:nvPicPr>
          <p:cNvPr id="15" name="Picture Placeholder 14" descr="Journal Entries for a Process Cost System &#10;&#10;In journal entry h, Cost of Goods Sold is debited—with 107,000 shown in the Debit column. Finished Goods—Ice Cream is credited—with 107,000 shown in the Credit column.">
            <a:extLst>
              <a:ext uri="{FF2B5EF4-FFF2-40B4-BE49-F238E27FC236}">
                <a16:creationId xmlns:a16="http://schemas.microsoft.com/office/drawing/2014/main" id="{F5E70D96-EE7E-4B79-8099-6C2011E2BD5C}"/>
              </a:ext>
            </a:extLst>
          </p:cNvPr>
          <p:cNvPicPr>
            <a:picLocks noGrp="1" noChangeAspect="1"/>
          </p:cNvPicPr>
          <p:nvPr>
            <p:ph type="pic" sz="quarter" idx="20"/>
          </p:nvPr>
        </p:nvPicPr>
        <p:blipFill rotWithShape="1">
          <a:blip r:embed="rId3"/>
          <a:srcRect t="-1329" b="-1329"/>
          <a:stretch/>
        </p:blipFill>
        <p:spPr>
          <a:xfrm>
            <a:off x="1466947" y="4949839"/>
            <a:ext cx="8769096" cy="1146168"/>
          </a:xfrm>
          <a:prstGeom prst="rect">
            <a:avLst/>
          </a:prstGeom>
        </p:spPr>
      </p:pic>
    </p:spTree>
    <p:extLst>
      <p:ext uri="{BB962C8B-B14F-4D97-AF65-F5344CB8AC3E}">
        <p14:creationId xmlns:p14="http://schemas.microsoft.com/office/powerpoint/2010/main" val="2159818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6341-A840-4640-B42F-52DF1B9121F2}"/>
              </a:ext>
            </a:extLst>
          </p:cNvPr>
          <p:cNvSpPr>
            <a:spLocks noGrp="1"/>
          </p:cNvSpPr>
          <p:nvPr>
            <p:ph type="title"/>
          </p:nvPr>
        </p:nvSpPr>
        <p:spPr/>
        <p:txBody>
          <a:bodyPr/>
          <a:lstStyle/>
          <a:p>
            <a:r>
              <a:rPr lang="en-US" dirty="0"/>
              <a:t>Frozen Delight’s Cost Flows</a:t>
            </a:r>
          </a:p>
        </p:txBody>
      </p:sp>
      <p:pic>
        <p:nvPicPr>
          <p:cNvPr id="4" name="Picture Placeholder 3" descr="Frozen Delight’s Cost Flows&#10;&#10;There are six t-accounts shown. &#10;&#10;Materials t-account – On the debit side, the July 1 Balance is zero. Also on the debit side is a. Purchases of 88,000. On the credit side is b. 81,125 requisitioned.&#10;&#10;Factory Overhead—Mixing t-account – On the debit side is b. Indirect materials of 4,125 and d. Depreciation of 3,350. On the credit side is e. Applied of 7,275. A blue arrow points from b. 81,125 requisitioned on the credit side of the Materials t-account to b. Indirect materials, 4,125 on the debit side of the Factory Overhead—Mixing t-account.&#10;&#10;Work in Process—Mixing t-account – On the debit side is July 1 inventory of 6,225; b. Materials of 66,000; c. Labor of 10,500; and e. Overhead applied of 7,275. On the credit side is f. Transferred out of 86,475. The credit entry is highlighted. A blue arrow points from b. 81,125 requisitioned on the credit side of the Materials t-account to b. Materials, 66,000 on the debit side of the Work in Process—Mixing t-account. A blue arrow points from e. Applied of 7,275 on the credit side of the Factory Overhead—Mixing t-account to e. Overhead applied of 7,275 on the debit side of the Work in Process—Mixing t-account.&#10;&#10;Work in Process—Packaging t-account – On the debit side is July 1 inventory of 3,750; b. Materials of 8,000; c. Labor of 12,000; and f. Transferred in of 86,475. The entry f. Transferred in of 86,475 is highlighted. On the credit side is g. Transferred out of 106,000. A blue arrow points from b. 81,125 requisitioned on the credit side of the Materials t-account to b. Materials, 8,000 on the debit side of the Work in Process—Packaging t-account. A blue arrow points from f. Transferred out of 86,475 on the credit side of the Work in Process—Mixing t-account to f. Transferred in of 86,475 on the debit side of the Work in Process—Packaging t-account.&#10;&#10;Factory Overhead—Packaging t-account – On the debit side is b. Indirect materials of 3,000 and d. Depreciation of 1,000. On the credit side is e. Applied of 3,500. A blue arrow points from b. 81,125 requisitioned on the credit side of the Materials t-account to b. Indirect materials, 3,000 on the debit side of the Factory Overhead—Packaging t-account. A blue arrow points from e. Applied of 3,500 on the credit side of the Factory Overhead—Packaging t-account to e. Overhead applied of 3,500 on the debit side of the Work in Process—Packaging.&#10;&#10;Finished Goods t-account – On the debit side is July 1 inventory of 5,000 and g. Transferred in of 106,000. On the credit side is h. Cost of goods sold of 107,000. A blue arrow points from g. Transferred out of 106,000 on the credit side of the Work in Process—Packaging t-account to g. Transferred in, 106,000 on the debit side of the Finished Goods t-account. A blue arrow points from h. Cost of Goods Sold of 107,000 to the right of the account.">
            <a:extLst>
              <a:ext uri="{FF2B5EF4-FFF2-40B4-BE49-F238E27FC236}">
                <a16:creationId xmlns:a16="http://schemas.microsoft.com/office/drawing/2014/main" id="{C5D11EAD-4CA6-410C-AAFB-DFE2CDE5359D}"/>
              </a:ext>
            </a:extLst>
          </p:cNvPr>
          <p:cNvPicPr>
            <a:picLocks noGrp="1" noChangeAspect="1"/>
          </p:cNvPicPr>
          <p:nvPr>
            <p:ph type="pic" sz="quarter" idx="10"/>
          </p:nvPr>
        </p:nvPicPr>
        <p:blipFill rotWithShape="1">
          <a:blip r:embed="rId2"/>
          <a:srcRect l="63" r="-1816"/>
          <a:stretch/>
        </p:blipFill>
        <p:spPr>
          <a:xfrm>
            <a:off x="1132838" y="1061560"/>
            <a:ext cx="10095654" cy="5144453"/>
          </a:xfrm>
          <a:prstGeom prst="rect">
            <a:avLst/>
          </a:prstGeom>
        </p:spPr>
      </p:pic>
    </p:spTree>
    <p:extLst>
      <p:ext uri="{BB962C8B-B14F-4D97-AF65-F5344CB8AC3E}">
        <p14:creationId xmlns:p14="http://schemas.microsoft.com/office/powerpoint/2010/main" val="1126047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FB52-9D7C-485E-9495-84F238EDD037}"/>
              </a:ext>
            </a:extLst>
          </p:cNvPr>
          <p:cNvSpPr>
            <a:spLocks noGrp="1"/>
          </p:cNvSpPr>
          <p:nvPr>
            <p:ph type="title"/>
          </p:nvPr>
        </p:nvSpPr>
        <p:spPr/>
        <p:txBody>
          <a:bodyPr/>
          <a:lstStyle/>
          <a:p>
            <a:r>
              <a:rPr lang="en-US" dirty="0"/>
              <a:t>Journal Entries for a Process Cost System </a:t>
            </a:r>
            <a:r>
              <a:rPr lang="en-US" sz="2000" dirty="0"/>
              <a:t>(6 of 6)</a:t>
            </a:r>
            <a:endParaRPr lang="en-US" dirty="0"/>
          </a:p>
        </p:txBody>
      </p:sp>
      <p:sp>
        <p:nvSpPr>
          <p:cNvPr id="4" name="Content Placeholder 3">
            <a:extLst>
              <a:ext uri="{FF2B5EF4-FFF2-40B4-BE49-F238E27FC236}">
                <a16:creationId xmlns:a16="http://schemas.microsoft.com/office/drawing/2014/main" id="{2C4D5C0F-68F6-460E-BD18-A5D012C24A73}"/>
              </a:ext>
            </a:extLst>
          </p:cNvPr>
          <p:cNvSpPr>
            <a:spLocks noGrp="1"/>
          </p:cNvSpPr>
          <p:nvPr>
            <p:ph type="body" sz="quarter" idx="17"/>
          </p:nvPr>
        </p:nvSpPr>
        <p:spPr>
          <a:xfrm>
            <a:off x="743576" y="1638300"/>
            <a:ext cx="10711543" cy="892629"/>
          </a:xfrm>
        </p:spPr>
        <p:txBody>
          <a:bodyPr/>
          <a:lstStyle/>
          <a:p>
            <a:pPr marL="342900" indent="-342900">
              <a:buClr>
                <a:srgbClr val="004A78"/>
              </a:buClr>
              <a:buFont typeface="Arial" charset="0"/>
              <a:buChar char="•"/>
            </a:pPr>
            <a:r>
              <a:rPr lang="en-US" sz="2400" dirty="0">
                <a:solidFill>
                  <a:srgbClr val="004A78"/>
                </a:solidFill>
              </a:rPr>
              <a:t>The ending inventories for Frozen Delight are reported on the July 31 balance sheet as follows:</a:t>
            </a:r>
          </a:p>
          <a:p>
            <a:endParaRPr lang="en-US" dirty="0"/>
          </a:p>
        </p:txBody>
      </p:sp>
      <p:pic>
        <p:nvPicPr>
          <p:cNvPr id="9" name="Picture Placeholder 8" descr="Journal Entries for a Process Cost System&#10;&#10;The balance sheet entries are shown. The first line is Materials, $6,875. The second line is Work in Process—Mixing Department, 3,525. The next line is Work in Process—Packaging Department, 7,725. The next line is Finished Goods, 4,000. A single rule is set under 4,000. The last line is Total inventories, $22,125. A double rule is set under $22,125. The Work in Process—Mixing Department total of 3,525 is enclosed in a red box. A red arrow points to the box from a label with the text “The $3,525 balance of Work in Process—Mixing Department is the account determined from the bottom of the cost of production report.”&#10;">
            <a:extLst>
              <a:ext uri="{FF2B5EF4-FFF2-40B4-BE49-F238E27FC236}">
                <a16:creationId xmlns:a16="http://schemas.microsoft.com/office/drawing/2014/main" id="{8E4B62CC-DEA6-49BE-9E44-2038D5544FF4}"/>
              </a:ext>
            </a:extLst>
          </p:cNvPr>
          <p:cNvPicPr>
            <a:picLocks noGrp="1" noChangeAspect="1"/>
          </p:cNvPicPr>
          <p:nvPr>
            <p:ph type="pic" sz="quarter" idx="18"/>
          </p:nvPr>
        </p:nvPicPr>
        <p:blipFill rotWithShape="1">
          <a:blip r:embed="rId2"/>
          <a:srcRect l="-1108" r="-240"/>
          <a:stretch/>
        </p:blipFill>
        <p:spPr>
          <a:xfrm>
            <a:off x="2537706" y="2313823"/>
            <a:ext cx="6800358" cy="3911094"/>
          </a:xfrm>
        </p:spPr>
      </p:pic>
    </p:spTree>
    <p:extLst>
      <p:ext uri="{BB962C8B-B14F-4D97-AF65-F5344CB8AC3E}">
        <p14:creationId xmlns:p14="http://schemas.microsoft.com/office/powerpoint/2010/main" val="3078470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A413-4717-4E68-9E8F-D68477C3D2CC}"/>
              </a:ext>
            </a:extLst>
          </p:cNvPr>
          <p:cNvSpPr>
            <a:spLocks noGrp="1"/>
          </p:cNvSpPr>
          <p:nvPr>
            <p:ph type="title"/>
          </p:nvPr>
        </p:nvSpPr>
        <p:spPr/>
        <p:txBody>
          <a:bodyPr/>
          <a:lstStyle/>
          <a:p>
            <a:r>
              <a:rPr lang="en-US" dirty="0"/>
              <a:t>Example Exercise: Process Cost Journal Entries</a:t>
            </a:r>
            <a:br>
              <a:rPr lang="en-US" dirty="0"/>
            </a:br>
            <a:r>
              <a:rPr lang="en-US" sz="2000" dirty="0"/>
              <a:t>(1 of 2)</a:t>
            </a:r>
          </a:p>
        </p:txBody>
      </p:sp>
      <p:sp>
        <p:nvSpPr>
          <p:cNvPr id="3" name="Text Placeholder 2">
            <a:extLst>
              <a:ext uri="{FF2B5EF4-FFF2-40B4-BE49-F238E27FC236}">
                <a16:creationId xmlns:a16="http://schemas.microsoft.com/office/drawing/2014/main" id="{A0752537-0973-4EAA-8AA7-9A1F8F0092FB}"/>
              </a:ext>
            </a:extLst>
          </p:cNvPr>
          <p:cNvSpPr>
            <a:spLocks noGrp="1"/>
          </p:cNvSpPr>
          <p:nvPr>
            <p:ph type="body" sz="quarter" idx="17"/>
          </p:nvPr>
        </p:nvSpPr>
        <p:spPr/>
        <p:txBody>
          <a:bodyPr/>
          <a:lstStyle/>
          <a:p>
            <a:r>
              <a:rPr lang="en-US" dirty="0"/>
              <a:t>The cost of materials transferred into the Bottling Department of Rocky Springs Beverage Company is $22,800, including $20,000 from the Blending Department and $2,800 from the materials storeroom. The conversion cost for the period in the Bottling Department is $8,790 ($3,790 factory overhead applied and $5,000 direct labor). The total cost transferred to Finished Goods for the period was $31,980. The Bottling Department had a beginning inventory of $1,860.</a:t>
            </a:r>
          </a:p>
          <a:p>
            <a:pPr marL="914400" lvl="1" indent="-457200">
              <a:buFont typeface="+mj-lt"/>
              <a:buAutoNum type="alphaLcPeriod"/>
            </a:pPr>
            <a:r>
              <a:rPr lang="en-US" dirty="0"/>
              <a:t>Journalize (1) the cost of transferred-in materials, (2) conversion costs, and (3) the costs transferred out to Finished Goods.</a:t>
            </a:r>
          </a:p>
          <a:p>
            <a:pPr marL="914400" lvl="1" indent="-457200">
              <a:buFont typeface="+mj-lt"/>
              <a:buAutoNum type="alphaLcPeriod"/>
            </a:pPr>
            <a:r>
              <a:rPr lang="en-US" dirty="0"/>
              <a:t>Determine the balance of Work in Process—Bottling at the end of the period.</a:t>
            </a:r>
          </a:p>
          <a:p>
            <a:endParaRPr lang="en-US" dirty="0"/>
          </a:p>
        </p:txBody>
      </p:sp>
    </p:spTree>
    <p:extLst>
      <p:ext uri="{BB962C8B-B14F-4D97-AF65-F5344CB8AC3E}">
        <p14:creationId xmlns:p14="http://schemas.microsoft.com/office/powerpoint/2010/main" val="40002073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Exercise Solution – Process Cost Journal Entries &#10;&#10;Answer a shows three journal entries. In journal entry 1, Work in Process—Bottling is debited—with 22,800 shown in the Debit column. Work in Process—Blending is credited—with 20,000 shown in the Credit column. Materials is also credited—with 2,800 shown in the Credit column. In journal entry 2, Work in Process—Bottling is debited—with 8,790 shown in the Debit column. Factory Overhead—Bottling is credited—with 3,790 shown in the Credit column. Wages Payable is also credited—with 5,000 shown in the Credit column. In journal entry 3, Finished Goods is debited—with 31,980 shown in the Debit column. Work in Process—Bottling is credited—with 31,980 shown in the Credit column. &#10;&#10;Answer b is $1,470 ($1,860 + $22,800 + $8,790 − $31,980.">
            <a:extLst>
              <a:ext uri="{FF2B5EF4-FFF2-40B4-BE49-F238E27FC236}">
                <a16:creationId xmlns:a16="http://schemas.microsoft.com/office/drawing/2014/main" id="{8143C599-B94B-45C2-8BED-0B3690488052}"/>
              </a:ext>
            </a:extLst>
          </p:cNvPr>
          <p:cNvSpPr>
            <a:spLocks noGrp="1"/>
          </p:cNvSpPr>
          <p:nvPr>
            <p:ph type="title"/>
          </p:nvPr>
        </p:nvSpPr>
        <p:spPr>
          <a:xfrm>
            <a:off x="838200" y="365125"/>
            <a:ext cx="10515600" cy="998980"/>
          </a:xfrm>
        </p:spPr>
        <p:txBody>
          <a:bodyPr/>
          <a:lstStyle/>
          <a:p>
            <a:r>
              <a:rPr lang="en-US" dirty="0"/>
              <a:t>Example Exercise: Process Cost Journal Entries</a:t>
            </a:r>
            <a:br>
              <a:rPr lang="en-US" dirty="0"/>
            </a:br>
            <a:r>
              <a:rPr lang="en-US" sz="2000" dirty="0"/>
              <a:t>(2 of 2)</a:t>
            </a:r>
            <a:endParaRPr lang="en-US" dirty="0"/>
          </a:p>
        </p:txBody>
      </p:sp>
      <p:pic>
        <p:nvPicPr>
          <p:cNvPr id="4" name="Picture Placeholder 3" descr="Example Exercise Solution – Process Cost Journal Entries &#10;&#10;Answer a shows three journal entries. In journal entry 1, Work in Process—Bottling is debited—with 22,800 shown in the Debit column. Work in Process—Blending is credited—with 20,000 shown in the Credit column. Materials is also credited—with 2,800 shown in the Credit column. In journal entry 2, Work in Process—Bottling is debited—with 8,790 shown in the Debit column. Factory Overhead—Bottling is credited—with 3,790 shown in the Credit column. Wages Payable is also credited—with 5,000 shown in the Credit column. In journal entry 3, Finished Goods is debited—with 31,980 shown in the Debit column. Work in Process—Bottling is credited—with 31,980 shown in the Credit column. &#10;&#10;Answer b is $1,470 ($1,860 + $22,800 + $8,790 − $31,980).">
            <a:extLst>
              <a:ext uri="{FF2B5EF4-FFF2-40B4-BE49-F238E27FC236}">
                <a16:creationId xmlns:a16="http://schemas.microsoft.com/office/drawing/2014/main" id="{7D6B8FD9-A5F0-4DA6-9826-A941AAA30267}"/>
              </a:ext>
            </a:extLst>
          </p:cNvPr>
          <p:cNvPicPr>
            <a:picLocks noGrp="1" noChangeAspect="1"/>
          </p:cNvPicPr>
          <p:nvPr>
            <p:ph type="pic" sz="quarter" idx="10"/>
          </p:nvPr>
        </p:nvPicPr>
        <p:blipFill rotWithShape="1">
          <a:blip r:embed="rId2"/>
          <a:srcRect t="-717" b="22"/>
          <a:stretch/>
        </p:blipFill>
        <p:spPr>
          <a:xfrm>
            <a:off x="838200" y="2201333"/>
            <a:ext cx="10515600" cy="2743200"/>
          </a:xfrm>
          <a:prstGeom prst="rect">
            <a:avLst/>
          </a:prstGeom>
        </p:spPr>
      </p:pic>
    </p:spTree>
    <p:extLst>
      <p:ext uri="{BB962C8B-B14F-4D97-AF65-F5344CB8AC3E}">
        <p14:creationId xmlns:p14="http://schemas.microsoft.com/office/powerpoint/2010/main" val="118986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FF76-A28E-461B-A483-4A06F100D41F}"/>
              </a:ext>
            </a:extLst>
          </p:cNvPr>
          <p:cNvSpPr>
            <a:spLocks noGrp="1"/>
          </p:cNvSpPr>
          <p:nvPr>
            <p:ph type="title"/>
          </p:nvPr>
        </p:nvSpPr>
        <p:spPr/>
        <p:txBody>
          <a:bodyPr/>
          <a:lstStyle/>
          <a:p>
            <a:r>
              <a:rPr lang="en-US" dirty="0"/>
              <a:t>Process Cost Systems </a:t>
            </a:r>
            <a:r>
              <a:rPr lang="en-US" sz="2000" dirty="0"/>
              <a:t>(4 of 4)</a:t>
            </a:r>
            <a:endParaRPr lang="en-US" dirty="0"/>
          </a:p>
        </p:txBody>
      </p:sp>
      <p:sp>
        <p:nvSpPr>
          <p:cNvPr id="3" name="Text Placeholder 2">
            <a:extLst>
              <a:ext uri="{FF2B5EF4-FFF2-40B4-BE49-F238E27FC236}">
                <a16:creationId xmlns:a16="http://schemas.microsoft.com/office/drawing/2014/main" id="{C62C71C1-0885-46BF-9686-838408C2A163}"/>
              </a:ext>
            </a:extLst>
          </p:cNvPr>
          <p:cNvSpPr>
            <a:spLocks noGrp="1"/>
          </p:cNvSpPr>
          <p:nvPr>
            <p:ph type="body" sz="quarter" idx="17"/>
          </p:nvPr>
        </p:nvSpPr>
        <p:spPr>
          <a:xfrm>
            <a:off x="743576" y="1638300"/>
            <a:ext cx="10711543" cy="4582618"/>
          </a:xfrm>
        </p:spPr>
        <p:txBody>
          <a:bodyPr/>
          <a:lstStyle/>
          <a:p>
            <a:r>
              <a:rPr lang="en-US" dirty="0"/>
              <a:t>The cost accounting system used by job order manufacturers is called the job order cost system. </a:t>
            </a:r>
          </a:p>
          <a:p>
            <a:pPr lvl="1"/>
            <a:r>
              <a:rPr lang="en-US" dirty="0"/>
              <a:t>A job order cost system records product cost for each job, using job cost sheets.</a:t>
            </a:r>
          </a:p>
          <a:p>
            <a:endParaRPr lang="en-US" dirty="0"/>
          </a:p>
        </p:txBody>
      </p:sp>
    </p:spTree>
    <p:extLst>
      <p:ext uri="{BB962C8B-B14F-4D97-AF65-F5344CB8AC3E}">
        <p14:creationId xmlns:p14="http://schemas.microsoft.com/office/powerpoint/2010/main" val="1977306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1618-C887-4202-B580-31AFAB55D375}"/>
              </a:ext>
            </a:extLst>
          </p:cNvPr>
          <p:cNvSpPr>
            <a:spLocks noGrp="1"/>
          </p:cNvSpPr>
          <p:nvPr>
            <p:ph type="title"/>
          </p:nvPr>
        </p:nvSpPr>
        <p:spPr/>
        <p:txBody>
          <a:bodyPr/>
          <a:lstStyle/>
          <a:p>
            <a:r>
              <a:rPr lang="en-US" sz="3000" dirty="0"/>
              <a:t>Using the Cost of Production Report for Decision Making</a:t>
            </a:r>
          </a:p>
        </p:txBody>
      </p:sp>
      <p:sp>
        <p:nvSpPr>
          <p:cNvPr id="3" name="Text Placeholder 2">
            <a:extLst>
              <a:ext uri="{FF2B5EF4-FFF2-40B4-BE49-F238E27FC236}">
                <a16:creationId xmlns:a16="http://schemas.microsoft.com/office/drawing/2014/main" id="{41D7259F-636E-4BB5-B379-C8C12FE2F3F3}"/>
              </a:ext>
            </a:extLst>
          </p:cNvPr>
          <p:cNvSpPr>
            <a:spLocks noGrp="1"/>
          </p:cNvSpPr>
          <p:nvPr>
            <p:ph type="body" sz="quarter" idx="17"/>
          </p:nvPr>
        </p:nvSpPr>
        <p:spPr/>
        <p:txBody>
          <a:bodyPr/>
          <a:lstStyle/>
          <a:p>
            <a:r>
              <a:rPr lang="en-US" dirty="0"/>
              <a:t>The cost of production report is often used by managers for decisions involving the control and improvement of operations.</a:t>
            </a:r>
          </a:p>
          <a:p>
            <a:endParaRPr lang="en-US" dirty="0"/>
          </a:p>
        </p:txBody>
      </p:sp>
    </p:spTree>
    <p:extLst>
      <p:ext uri="{BB962C8B-B14F-4D97-AF65-F5344CB8AC3E}">
        <p14:creationId xmlns:p14="http://schemas.microsoft.com/office/powerpoint/2010/main" val="2534208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CD38-D4DE-4106-85E4-57CE2C80058C}"/>
              </a:ext>
            </a:extLst>
          </p:cNvPr>
          <p:cNvSpPr>
            <a:spLocks noGrp="1"/>
          </p:cNvSpPr>
          <p:nvPr>
            <p:ph type="title"/>
          </p:nvPr>
        </p:nvSpPr>
        <p:spPr/>
        <p:txBody>
          <a:bodyPr/>
          <a:lstStyle/>
          <a:p>
            <a:r>
              <a:rPr lang="en-US" dirty="0"/>
              <a:t>Cost per Equivalent Unit Between Periods </a:t>
            </a:r>
            <a:r>
              <a:rPr lang="en-US" sz="2000" dirty="0"/>
              <a:t>(1 of 3)</a:t>
            </a:r>
          </a:p>
        </p:txBody>
      </p:sp>
      <p:sp>
        <p:nvSpPr>
          <p:cNvPr id="4" name="Content Placeholder 3">
            <a:extLst>
              <a:ext uri="{FF2B5EF4-FFF2-40B4-BE49-F238E27FC236}">
                <a16:creationId xmlns:a16="http://schemas.microsoft.com/office/drawing/2014/main" id="{718A14E0-972C-4FD2-A363-0931E5503D85}"/>
              </a:ext>
            </a:extLst>
          </p:cNvPr>
          <p:cNvSpPr>
            <a:spLocks noGrp="1"/>
          </p:cNvSpPr>
          <p:nvPr>
            <p:ph type="body" sz="quarter" idx="17"/>
          </p:nvPr>
        </p:nvSpPr>
        <p:spPr>
          <a:xfrm>
            <a:off x="743576" y="1638300"/>
            <a:ext cx="10711543" cy="1153886"/>
          </a:xfrm>
        </p:spPr>
        <p:txBody>
          <a:bodyPr/>
          <a:lstStyle/>
          <a:p>
            <a:pPr marL="342900" indent="-342900">
              <a:buClr>
                <a:srgbClr val="004A78"/>
              </a:buClr>
              <a:buFont typeface="Arial" charset="0"/>
              <a:buChar char="•"/>
            </a:pPr>
            <a:r>
              <a:rPr lang="en-US" sz="2400" dirty="0">
                <a:solidFill>
                  <a:srgbClr val="004A78"/>
                </a:solidFill>
              </a:rPr>
              <a:t>Frozen Delight’s cost of production report for the Mixing Department shows that beginning inventory for July is $6,225. The July 1 inventory in process of $6,225 consists of the following costs:</a:t>
            </a:r>
          </a:p>
          <a:p>
            <a:endParaRPr lang="en-US" dirty="0"/>
          </a:p>
        </p:txBody>
      </p:sp>
      <p:pic>
        <p:nvPicPr>
          <p:cNvPr id="5" name="Picture Placeholder 4" descr="Cost per Equivalent Unit Between Periods&#10;&#10;The slide shows how the inventory in process is determined. The first line is Direct materials cost, 5,000 gallons, which is $5,000. The second line is Conversion costs, 5,000 gallons, 70% completed, which is 1,225. There is a single rule under 1,225. The last line is Total inventory in process, July 1, which is $6,225. There is a double rule under $6,225.">
            <a:extLst>
              <a:ext uri="{FF2B5EF4-FFF2-40B4-BE49-F238E27FC236}">
                <a16:creationId xmlns:a16="http://schemas.microsoft.com/office/drawing/2014/main" id="{4F06F271-9D2B-4E43-A74E-E25A3DA2FCC0}"/>
              </a:ext>
            </a:extLst>
          </p:cNvPr>
          <p:cNvPicPr>
            <a:picLocks noGrp="1" noChangeAspect="1"/>
          </p:cNvPicPr>
          <p:nvPr>
            <p:ph type="pic" sz="quarter" idx="18"/>
          </p:nvPr>
        </p:nvPicPr>
        <p:blipFill rotWithShape="1">
          <a:blip r:embed="rId2"/>
          <a:srcRect t="-166" b="-675"/>
          <a:stretch/>
        </p:blipFill>
        <p:spPr>
          <a:xfrm>
            <a:off x="2062331" y="2991804"/>
            <a:ext cx="7972088" cy="1308686"/>
          </a:xfrm>
          <a:prstGeom prst="rect">
            <a:avLst/>
          </a:prstGeom>
        </p:spPr>
      </p:pic>
    </p:spTree>
    <p:extLst>
      <p:ext uri="{BB962C8B-B14F-4D97-AF65-F5344CB8AC3E}">
        <p14:creationId xmlns:p14="http://schemas.microsoft.com/office/powerpoint/2010/main" val="50178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642F-EFEC-4719-AE81-CF44E13571E5}"/>
              </a:ext>
            </a:extLst>
          </p:cNvPr>
          <p:cNvSpPr>
            <a:spLocks noGrp="1"/>
          </p:cNvSpPr>
          <p:nvPr>
            <p:ph type="title"/>
          </p:nvPr>
        </p:nvSpPr>
        <p:spPr/>
        <p:txBody>
          <a:bodyPr/>
          <a:lstStyle/>
          <a:p>
            <a:r>
              <a:rPr lang="en-US" dirty="0"/>
              <a:t>Cost per Equivalent Unit Between Periods </a:t>
            </a:r>
            <a:r>
              <a:rPr lang="en-US" sz="2000" dirty="0"/>
              <a:t>(2 of 3)</a:t>
            </a:r>
            <a:endParaRPr lang="en-US" dirty="0"/>
          </a:p>
        </p:txBody>
      </p:sp>
      <p:sp>
        <p:nvSpPr>
          <p:cNvPr id="4" name="Content Placeholder 3">
            <a:extLst>
              <a:ext uri="{FF2B5EF4-FFF2-40B4-BE49-F238E27FC236}">
                <a16:creationId xmlns:a16="http://schemas.microsoft.com/office/drawing/2014/main" id="{E62DE78B-8391-4BB4-9EFD-09FF86518B72}"/>
              </a:ext>
            </a:extLst>
          </p:cNvPr>
          <p:cNvSpPr>
            <a:spLocks noGrp="1"/>
          </p:cNvSpPr>
          <p:nvPr>
            <p:ph type="body" sz="quarter" idx="17"/>
          </p:nvPr>
        </p:nvSpPr>
        <p:spPr>
          <a:xfrm>
            <a:off x="743576" y="1638301"/>
            <a:ext cx="10711543" cy="949044"/>
          </a:xfrm>
        </p:spPr>
        <p:txBody>
          <a:bodyPr/>
          <a:lstStyle/>
          <a:p>
            <a:pPr marL="342900" indent="-342900">
              <a:buClr>
                <a:srgbClr val="004A78"/>
              </a:buClr>
              <a:buFont typeface="Arial" charset="0"/>
              <a:buChar char="•"/>
            </a:pPr>
            <a:r>
              <a:rPr lang="en-US" sz="2400" dirty="0">
                <a:solidFill>
                  <a:srgbClr val="004A78"/>
                </a:solidFill>
              </a:rPr>
              <a:t>Using the preceding data, the June costs per equivalent unit of materials and conversion costs can be determined as follows:</a:t>
            </a:r>
          </a:p>
          <a:p>
            <a:endParaRPr lang="en-US" dirty="0"/>
          </a:p>
        </p:txBody>
      </p:sp>
      <p:pic>
        <p:nvPicPr>
          <p:cNvPr id="8" name="Picture Placeholder 7" descr="Cost per Equivalent Unit Between Periods&#10;&#10;The first equation on the slide is Direct Materials Cost per Equivalent Unit equals Total Direct Materials Cost for the Period over (or divided by) Total Equivalent Units of Direct Materials.&#10;&#10;The second equation on the slide is Direct Materials Cost per Equivalent Unit equals $5,000 over (or divided by) 5,000 gallons equals $1.00 per gallon.&#10;&#10;The third equation on the slide is Conversion Cost per Equivalent Unit equals Total Conversion Costs for the Period over (or divided by) Total Equivalent Units of Conversion Costs.&#10;&#10;The last equation on the slide is Conversion Cost per Equivalent Unit equals $1,225 over (or divided by) 5,000 times 70% gallons equals $0.35 per gallon.&#10;">
            <a:extLst>
              <a:ext uri="{FF2B5EF4-FFF2-40B4-BE49-F238E27FC236}">
                <a16:creationId xmlns:a16="http://schemas.microsoft.com/office/drawing/2014/main" id="{08BEFB1D-0BC3-4CF0-A0FC-53BD55AD9F4E}"/>
              </a:ext>
            </a:extLst>
          </p:cNvPr>
          <p:cNvPicPr>
            <a:picLocks noGrp="1" noChangeAspect="1"/>
          </p:cNvPicPr>
          <p:nvPr>
            <p:ph type="pic" sz="quarter" idx="18"/>
          </p:nvPr>
        </p:nvPicPr>
        <p:blipFill rotWithShape="1">
          <a:blip r:embed="rId2"/>
          <a:srcRect l="-108" r="-10415"/>
          <a:stretch/>
        </p:blipFill>
        <p:spPr>
          <a:xfrm>
            <a:off x="1291114" y="2456719"/>
            <a:ext cx="9609772" cy="3378200"/>
          </a:xfrm>
          <a:prstGeom prst="rect">
            <a:avLst/>
          </a:prstGeom>
        </p:spPr>
      </p:pic>
    </p:spTree>
    <p:extLst>
      <p:ext uri="{BB962C8B-B14F-4D97-AF65-F5344CB8AC3E}">
        <p14:creationId xmlns:p14="http://schemas.microsoft.com/office/powerpoint/2010/main" val="2620216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B3D4-D051-48FD-B8EC-24523103CF4B}"/>
              </a:ext>
            </a:extLst>
          </p:cNvPr>
          <p:cNvSpPr>
            <a:spLocks noGrp="1"/>
          </p:cNvSpPr>
          <p:nvPr>
            <p:ph type="title"/>
          </p:nvPr>
        </p:nvSpPr>
        <p:spPr/>
        <p:txBody>
          <a:bodyPr/>
          <a:lstStyle/>
          <a:p>
            <a:r>
              <a:rPr lang="en-US" dirty="0"/>
              <a:t>Cost per Equivalent Unit Between Periods </a:t>
            </a:r>
            <a:r>
              <a:rPr lang="en-US" sz="2000" dirty="0"/>
              <a:t>(3 of 3)</a:t>
            </a:r>
            <a:endParaRPr lang="en-US" dirty="0"/>
          </a:p>
        </p:txBody>
      </p:sp>
      <p:sp>
        <p:nvSpPr>
          <p:cNvPr id="4" name="Content Placeholder 3">
            <a:extLst>
              <a:ext uri="{FF2B5EF4-FFF2-40B4-BE49-F238E27FC236}">
                <a16:creationId xmlns:a16="http://schemas.microsoft.com/office/drawing/2014/main" id="{7850B085-603B-4417-A9A2-3766832FFA34}"/>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In July, the cost per equivalent unit of materials increased by $0.10 per gallon, while the cost per equivalent unit for conversion costs decreased by $0.05 per gallon, computed as follows:</a:t>
            </a:r>
          </a:p>
          <a:p>
            <a:endParaRPr lang="en-US" dirty="0"/>
          </a:p>
        </p:txBody>
      </p:sp>
      <p:pic>
        <p:nvPicPr>
          <p:cNvPr id="5" name="Picture Placeholder 4" descr="Cost per Equivalent Unit Between Periods&#10;&#10;A table is shown with three columns labeled July, June, and Increase (Decrease). There is an asterisk beside July. The asterisk note is From Exhibit 8. The first row is Cost per equivalent unit for direct materials with a total of $1.10 for July, $1.00 for June, and a $0.10 increase. The second row is Cost per equivalent unit for conversion costs with a total of 0.30 for July, 0.35 for June, and a 0.05 decrease.">
            <a:extLst>
              <a:ext uri="{FF2B5EF4-FFF2-40B4-BE49-F238E27FC236}">
                <a16:creationId xmlns:a16="http://schemas.microsoft.com/office/drawing/2014/main" id="{872473F9-9CCE-46F7-A1D5-5EB09765D8D3}"/>
              </a:ext>
            </a:extLst>
          </p:cNvPr>
          <p:cNvPicPr>
            <a:picLocks noGrp="1" noChangeAspect="1"/>
          </p:cNvPicPr>
          <p:nvPr>
            <p:ph type="pic" sz="quarter" idx="18"/>
          </p:nvPr>
        </p:nvPicPr>
        <p:blipFill rotWithShape="1">
          <a:blip r:embed="rId2"/>
          <a:srcRect t="-3213" b="-2395"/>
          <a:stretch/>
        </p:blipFill>
        <p:spPr>
          <a:xfrm>
            <a:off x="1225262" y="2761642"/>
            <a:ext cx="9646227" cy="1627909"/>
          </a:xfrm>
          <a:prstGeom prst="rect">
            <a:avLst/>
          </a:prstGeom>
        </p:spPr>
      </p:pic>
    </p:spTree>
    <p:extLst>
      <p:ext uri="{BB962C8B-B14F-4D97-AF65-F5344CB8AC3E}">
        <p14:creationId xmlns:p14="http://schemas.microsoft.com/office/powerpoint/2010/main" val="6988487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BF71-478B-45A8-8D80-27DEBE319D2F}"/>
              </a:ext>
            </a:extLst>
          </p:cNvPr>
          <p:cNvSpPr>
            <a:spLocks noGrp="1"/>
          </p:cNvSpPr>
          <p:nvPr>
            <p:ph type="title"/>
          </p:nvPr>
        </p:nvSpPr>
        <p:spPr/>
        <p:txBody>
          <a:bodyPr/>
          <a:lstStyle/>
          <a:p>
            <a:r>
              <a:rPr lang="en-US" dirty="0"/>
              <a:t>Cost Category Analysis</a:t>
            </a:r>
            <a:r>
              <a:rPr lang="en-US" sz="3200" dirty="0"/>
              <a:t> </a:t>
            </a:r>
            <a:r>
              <a:rPr lang="en-US" sz="2000" dirty="0"/>
              <a:t>(1 of 3)</a:t>
            </a:r>
            <a:endParaRPr lang="en-US" dirty="0"/>
          </a:p>
        </p:txBody>
      </p:sp>
      <p:sp>
        <p:nvSpPr>
          <p:cNvPr id="4" name="Content Placeholder 3">
            <a:extLst>
              <a:ext uri="{FF2B5EF4-FFF2-40B4-BE49-F238E27FC236}">
                <a16:creationId xmlns:a16="http://schemas.microsoft.com/office/drawing/2014/main" id="{38D061ED-6041-41BF-B30F-8E58B4F8542A}"/>
              </a:ext>
            </a:extLst>
          </p:cNvPr>
          <p:cNvSpPr>
            <a:spLocks noGrp="1"/>
          </p:cNvSpPr>
          <p:nvPr>
            <p:ph type="body" sz="quarter" idx="17"/>
          </p:nvPr>
        </p:nvSpPr>
        <p:spPr>
          <a:xfrm>
            <a:off x="743576" y="1638300"/>
            <a:ext cx="10711543" cy="1761510"/>
          </a:xfrm>
        </p:spPr>
        <p:txBody>
          <a:bodyPr>
            <a:normAutofit lnSpcReduction="10000"/>
          </a:bodyPr>
          <a:lstStyle/>
          <a:p>
            <a:r>
              <a:rPr lang="en-US" dirty="0"/>
              <a:t>A cost of production report may be prepared showing more cost categories beyond just direct materials and conversion costs.</a:t>
            </a:r>
          </a:p>
          <a:p>
            <a:pPr marL="342900" indent="-342900">
              <a:buClr>
                <a:srgbClr val="004A78"/>
              </a:buClr>
              <a:buFont typeface="Arial" charset="0"/>
              <a:buChar char="•"/>
            </a:pPr>
            <a:r>
              <a:rPr lang="en-US" sz="2400" dirty="0">
                <a:solidFill>
                  <a:srgbClr val="004A78"/>
                </a:solidFill>
              </a:rPr>
              <a:t>To illustrate, the Blending Department of Holland Beverage Company prepared cost of production reports for April and May showing multiple cost categories, as follows:</a:t>
            </a:r>
          </a:p>
          <a:p>
            <a:endParaRPr lang="en-US" dirty="0"/>
          </a:p>
        </p:txBody>
      </p:sp>
      <p:pic>
        <p:nvPicPr>
          <p:cNvPr id="7" name="Picture Placeholder 6" descr="Cost Category Analysis&#10;&#10;The cost of production report is shown from an Excel spreadsheet. The heading of the report is Cost of Production Reports, Holland Beverage Company—Blending Department, For the Months Ended April 30 and May 31.&#10;&#10;Cost of production report, April—Direct materials, $20,000; Direct labor, 15,000; Energy, 8,000; Repairs, 4,000; Tank cleaning, 3,000. There is a single rule under 3,000. The total is $50,000. The Units completed line is ÷ 100,000. There is a single rule under ÷ 100,000. The last line is Cost per unit of $0.50. There is a double rule under $0.50.&#10;&#10;Cost of production report, May—Direct materials, $40,600; Direct labor, 29,400; Energy, 20,000; Repairs, 8,000; Tank cleaning, 8,000. There is a single rule under 8,000. The total is $106,000. The Units completed line is ÷ 200,000. There is a single rule under ÷ 200,000. The last line is Cost per unit of $0.53. There is a double rule under $0.53.">
            <a:extLst>
              <a:ext uri="{FF2B5EF4-FFF2-40B4-BE49-F238E27FC236}">
                <a16:creationId xmlns:a16="http://schemas.microsoft.com/office/drawing/2014/main" id="{47367C7E-0E66-42D8-B6DE-7F37F2C09CCA}"/>
              </a:ext>
            </a:extLst>
          </p:cNvPr>
          <p:cNvPicPr>
            <a:picLocks noGrp="1" noChangeAspect="1"/>
          </p:cNvPicPr>
          <p:nvPr>
            <p:ph type="pic" sz="quarter" idx="18"/>
          </p:nvPr>
        </p:nvPicPr>
        <p:blipFill rotWithShape="1">
          <a:blip r:embed="rId2"/>
          <a:srcRect l="-2110" r="-719"/>
          <a:stretch/>
        </p:blipFill>
        <p:spPr>
          <a:xfrm>
            <a:off x="4021455" y="3458190"/>
            <a:ext cx="4149090" cy="2716118"/>
          </a:xfrm>
        </p:spPr>
      </p:pic>
    </p:spTree>
    <p:extLst>
      <p:ext uri="{BB962C8B-B14F-4D97-AF65-F5344CB8AC3E}">
        <p14:creationId xmlns:p14="http://schemas.microsoft.com/office/powerpoint/2010/main" val="2114880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F824-555C-4E3E-B46B-8E87A7BB9DD9}"/>
              </a:ext>
            </a:extLst>
          </p:cNvPr>
          <p:cNvSpPr>
            <a:spLocks noGrp="1"/>
          </p:cNvSpPr>
          <p:nvPr>
            <p:ph type="title"/>
          </p:nvPr>
        </p:nvSpPr>
        <p:spPr/>
        <p:txBody>
          <a:bodyPr/>
          <a:lstStyle/>
          <a:p>
            <a:r>
              <a:rPr lang="en-US" dirty="0"/>
              <a:t>Cost Category Analysis</a:t>
            </a:r>
            <a:r>
              <a:rPr lang="en-US" sz="3200" dirty="0"/>
              <a:t> </a:t>
            </a:r>
            <a:r>
              <a:rPr lang="en-US" sz="2000" dirty="0"/>
              <a:t>(2 of 3)</a:t>
            </a:r>
            <a:endParaRPr lang="en-US" dirty="0"/>
          </a:p>
        </p:txBody>
      </p:sp>
      <p:sp>
        <p:nvSpPr>
          <p:cNvPr id="4" name="Content Placeholder 3" descr="Cost Category Analysis&#10;&#10;The cost of production report is shown from an Excel spreadsheet. The heading of the report is Blending Department, Per-Unit Expense Comparisons. There are three column headings in the report, which are April, May, and % Change.&#10;&#10;Cost of production report for the Blending Department, April—Direct materials, $0.200; Direct labor, 0.150; Energy, 0.080; Repairs, 0.040; Tank cleaning, 0.030. There is a single rule under 0.030. The total is $0.500. There is a double rule under $0.500.&#10;&#10;Cost of production report for the Blending Department, May—Direct materials, $0.203; Direct labor, 0.147; Energy, 0.100; Repairs, 0.040; Tank cleaning, 0.040. There is a single rule under 0.040. The total is $0.530. There is a double rule under $0.530.&#10;&#10;Cost of production report for the Blending Department, % Change—Direct materials, 1.50%; Direct labor, −2.00%; Energy, 25.00%; Repairs, 0.00%; Tank cleaning, 33.33%. The total is 6.00%.">
            <a:extLst>
              <a:ext uri="{FF2B5EF4-FFF2-40B4-BE49-F238E27FC236}">
                <a16:creationId xmlns:a16="http://schemas.microsoft.com/office/drawing/2014/main" id="{2B633F40-C3E9-4FEF-8E48-7B8F137E5628}"/>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May results indicate that total unit costs have increased from $0.50 to $0.53, or 6% in May. </a:t>
            </a:r>
          </a:p>
          <a:p>
            <a:pPr marL="342900" indent="-342900">
              <a:buClr>
                <a:srgbClr val="004A78"/>
              </a:buClr>
              <a:buFont typeface="Arial" charset="0"/>
              <a:buChar char="•"/>
            </a:pPr>
            <a:r>
              <a:rPr lang="en-US" sz="2400" dirty="0">
                <a:solidFill>
                  <a:srgbClr val="004A78"/>
                </a:solidFill>
              </a:rPr>
              <a:t>To determine the possible causes for this increase, the cost of production report is restated in per-unit terms by dividing the costs by the number of units completed, as follows:</a:t>
            </a:r>
          </a:p>
          <a:p>
            <a:endParaRPr lang="en-US" dirty="0"/>
          </a:p>
        </p:txBody>
      </p:sp>
      <p:pic>
        <p:nvPicPr>
          <p:cNvPr id="5" name="Picture Placeholder 4" descr="Cost Category Analysis&#10;&#10;The cost of production report is shown from an Excel spreadsheet. The heading of the report is Blending Department, Per-Unit Expense Comparisons. There are three column headings in the report, which are April, May, and % Change.&#10;&#10;Cost of production report for the Blending Department, April—Direct materials, $0.200; Direct labor, 0.150; Energy, 0.080; Repairs, 0.040; Tank cleaning, 0.030. There is a single rule under 0.030. The total is $0.500. There is a double rule under $0.500.&#10;&#10;Cost of production report for the Blending Department, May—Direct materials, $0.203; Direct labor, 0.147; Energy, 0.100; Repairs, 0.040; Tank cleaning, 0.040. There is a single rule under 0.040. The total is $0.530. There is a double rule under $0.530.&#10;&#10;Cost of production report for the Blending Department, % Change—Direct materials, 1.50%; Direct labor, −2.00%; Energy, 25.00%; Repairs, 0.00%; Tank cleaning, 33.33%. The total is 6.00%.">
            <a:extLst>
              <a:ext uri="{FF2B5EF4-FFF2-40B4-BE49-F238E27FC236}">
                <a16:creationId xmlns:a16="http://schemas.microsoft.com/office/drawing/2014/main" id="{6769C4E1-2387-4300-8DE8-8BB2E775C59C}"/>
              </a:ext>
            </a:extLst>
          </p:cNvPr>
          <p:cNvPicPr>
            <a:picLocks noGrp="1" noChangeAspect="1"/>
          </p:cNvPicPr>
          <p:nvPr>
            <p:ph type="pic" sz="quarter" idx="18"/>
          </p:nvPr>
        </p:nvPicPr>
        <p:blipFill rotWithShape="1">
          <a:blip r:embed="rId2"/>
          <a:srcRect l="-419" r="75"/>
          <a:stretch/>
        </p:blipFill>
        <p:spPr>
          <a:xfrm>
            <a:off x="3532236" y="3484950"/>
            <a:ext cx="5127528" cy="2715768"/>
          </a:xfrm>
          <a:prstGeom prst="rect">
            <a:avLst/>
          </a:prstGeom>
        </p:spPr>
      </p:pic>
    </p:spTree>
    <p:extLst>
      <p:ext uri="{BB962C8B-B14F-4D97-AF65-F5344CB8AC3E}">
        <p14:creationId xmlns:p14="http://schemas.microsoft.com/office/powerpoint/2010/main" val="1843264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F824-555C-4E3E-B46B-8E87A7BB9DD9}"/>
              </a:ext>
            </a:extLst>
          </p:cNvPr>
          <p:cNvSpPr>
            <a:spLocks noGrp="1"/>
          </p:cNvSpPr>
          <p:nvPr>
            <p:ph type="title"/>
          </p:nvPr>
        </p:nvSpPr>
        <p:spPr/>
        <p:txBody>
          <a:bodyPr/>
          <a:lstStyle/>
          <a:p>
            <a:r>
              <a:rPr lang="en-US" dirty="0"/>
              <a:t>Cost Category Analysis</a:t>
            </a:r>
            <a:r>
              <a:rPr lang="en-US" sz="3200" dirty="0"/>
              <a:t> </a:t>
            </a:r>
            <a:r>
              <a:rPr lang="en-US" sz="2000" dirty="0"/>
              <a:t>(3 of 3)</a:t>
            </a:r>
            <a:endParaRPr lang="en-US" dirty="0"/>
          </a:p>
        </p:txBody>
      </p:sp>
      <p:sp>
        <p:nvSpPr>
          <p:cNvPr id="4" name="Content Placeholder 3" descr="Cost Category Analysis&#10;&#10;The cost of production report is shown from an Excel spreadsheet. The heading of the report is Blending Department, Per-Unit Expense Comparisons. There are three column headings in the report, which are April, May, and % Change.&#10;&#10;Cost of production report for the Blending Department, April—Direct materials, $0.200; Direct labor, 0.150; Energy, 0.080; Repairs, 0.040; Tank cleaning, 0.030. There is a single rule under 0.030. The total is $0.500. There is a double rule under $0.500.&#10;&#10;Cost of production report for the Blending Department, May—Direct materials, $0.203; Direct labor, 0.147; Energy, 0.100; Repairs, 0.040; Tank cleaning, 0.040. There is a single rule under 0.040. The total is $0.530. There is a double rule under $0.530.&#10;&#10;Cost of production report for the Blending Department, % Change—Direct materials, 1.50%; Direct labor, −2.00%; Energy, 25.00%; Repairs, 0.00%; Tank cleaning, 33.33%. The total is 6.00%.">
            <a:extLst>
              <a:ext uri="{FF2B5EF4-FFF2-40B4-BE49-F238E27FC236}">
                <a16:creationId xmlns:a16="http://schemas.microsoft.com/office/drawing/2014/main" id="{2B633F40-C3E9-4FEF-8E48-7B8F137E5628}"/>
              </a:ext>
            </a:extLst>
          </p:cNvPr>
          <p:cNvSpPr>
            <a:spLocks noGrp="1"/>
          </p:cNvSpPr>
          <p:nvPr>
            <p:ph type="body" sz="quarter" idx="17"/>
          </p:nvPr>
        </p:nvSpPr>
        <p:spPr>
          <a:xfrm>
            <a:off x="743576" y="1638299"/>
            <a:ext cx="10711543" cy="4080329"/>
          </a:xfrm>
        </p:spPr>
        <p:txBody>
          <a:bodyPr/>
          <a:lstStyle/>
          <a:p>
            <a:r>
              <a:rPr lang="en-US" dirty="0"/>
              <a:t>Both energy and tank cleaning per-unit costs have increased significantly in May.</a:t>
            </a:r>
          </a:p>
          <a:p>
            <a:pPr lvl="1"/>
            <a:r>
              <a:rPr lang="en-US" dirty="0"/>
              <a:t>These increases should be further investigated. </a:t>
            </a:r>
          </a:p>
          <a:p>
            <a:pPr lvl="2"/>
            <a:r>
              <a:rPr lang="en-US" dirty="0"/>
              <a:t>For example, the increase in energy may be due to the machines losing fuel efficiency.</a:t>
            </a:r>
          </a:p>
          <a:p>
            <a:pPr lvl="3"/>
            <a:r>
              <a:rPr lang="en-US" dirty="0"/>
              <a:t> This could lead management to repair the machines. </a:t>
            </a:r>
          </a:p>
          <a:p>
            <a:pPr lvl="1"/>
            <a:r>
              <a:rPr lang="en-US" dirty="0"/>
              <a:t>The tank cleaning costs could be investigated in a similar fashion.</a:t>
            </a:r>
          </a:p>
        </p:txBody>
      </p:sp>
    </p:spTree>
    <p:extLst>
      <p:ext uri="{BB962C8B-B14F-4D97-AF65-F5344CB8AC3E}">
        <p14:creationId xmlns:p14="http://schemas.microsoft.com/office/powerpoint/2010/main" val="3207931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DA64-48F2-438D-A8EE-548674B82469}"/>
              </a:ext>
            </a:extLst>
          </p:cNvPr>
          <p:cNvSpPr>
            <a:spLocks noGrp="1"/>
          </p:cNvSpPr>
          <p:nvPr>
            <p:ph type="title"/>
          </p:nvPr>
        </p:nvSpPr>
        <p:spPr/>
        <p:txBody>
          <a:bodyPr/>
          <a:lstStyle/>
          <a:p>
            <a:r>
              <a:rPr lang="en-US" dirty="0"/>
              <a:t>Yield </a:t>
            </a:r>
            <a:r>
              <a:rPr lang="en-US" sz="2000" dirty="0"/>
              <a:t>(1 of 2)</a:t>
            </a:r>
          </a:p>
        </p:txBody>
      </p:sp>
      <p:sp>
        <p:nvSpPr>
          <p:cNvPr id="4" name="Content Placeholder 3">
            <a:extLst>
              <a:ext uri="{FF2B5EF4-FFF2-40B4-BE49-F238E27FC236}">
                <a16:creationId xmlns:a16="http://schemas.microsoft.com/office/drawing/2014/main" id="{0ECC45D2-1E62-4FC5-94A8-C6B209231851}"/>
              </a:ext>
            </a:extLst>
          </p:cNvPr>
          <p:cNvSpPr>
            <a:spLocks noGrp="1"/>
          </p:cNvSpPr>
          <p:nvPr>
            <p:ph type="body" sz="quarter" idx="17"/>
          </p:nvPr>
        </p:nvSpPr>
        <p:spPr>
          <a:xfrm>
            <a:off x="743576" y="1638300"/>
            <a:ext cx="10711543" cy="1439236"/>
          </a:xfrm>
        </p:spPr>
        <p:txBody>
          <a:bodyPr/>
          <a:lstStyle/>
          <a:p>
            <a:pPr marL="342900" indent="-342900">
              <a:buClr>
                <a:srgbClr val="004A78"/>
              </a:buClr>
              <a:buFont typeface="Arial" charset="0"/>
              <a:buChar char="•"/>
            </a:pPr>
            <a:r>
              <a:rPr lang="en-US" sz="2400" dirty="0">
                <a:solidFill>
                  <a:srgbClr val="004A78"/>
                </a:solidFill>
              </a:rPr>
              <a:t>In addition to unit costs, managers of process manufacturers are also concerned about yield. </a:t>
            </a:r>
          </a:p>
          <a:p>
            <a:pPr marL="342900" indent="-342900">
              <a:buClr>
                <a:srgbClr val="004A78"/>
              </a:buClr>
              <a:buFont typeface="Arial" charset="0"/>
              <a:buChar char="•"/>
            </a:pPr>
            <a:r>
              <a:rPr lang="en-US" sz="2400" dirty="0">
                <a:solidFill>
                  <a:srgbClr val="004A78"/>
                </a:solidFill>
              </a:rPr>
              <a:t>The </a:t>
            </a:r>
            <a:r>
              <a:rPr lang="en-US" sz="2400" b="1" dirty="0">
                <a:solidFill>
                  <a:srgbClr val="004A78"/>
                </a:solidFill>
              </a:rPr>
              <a:t>yield</a:t>
            </a:r>
            <a:r>
              <a:rPr lang="en-US" sz="2400" dirty="0">
                <a:solidFill>
                  <a:srgbClr val="004A78"/>
                </a:solidFill>
              </a:rPr>
              <a:t> is computed as follows:</a:t>
            </a:r>
          </a:p>
          <a:p>
            <a:endParaRPr lang="en-US" dirty="0"/>
          </a:p>
        </p:txBody>
      </p:sp>
      <p:pic>
        <p:nvPicPr>
          <p:cNvPr id="5" name="Picture Placeholder 4" descr="Yield&#10;&#10;The formula for computing yield is shown: Quantity of Material Output is divided by Quantity of Material Input. The formula is shown in fraction form, with Quantity of Material Output as the numerator and Quantity of Material Input as the denominator. ">
            <a:extLst>
              <a:ext uri="{FF2B5EF4-FFF2-40B4-BE49-F238E27FC236}">
                <a16:creationId xmlns:a16="http://schemas.microsoft.com/office/drawing/2014/main" id="{B1179137-9811-44F6-B54F-852072BDCA11}"/>
              </a:ext>
            </a:extLst>
          </p:cNvPr>
          <p:cNvPicPr>
            <a:picLocks noGrp="1" noChangeAspect="1"/>
          </p:cNvPicPr>
          <p:nvPr>
            <p:ph type="pic" sz="quarter" idx="18"/>
          </p:nvPr>
        </p:nvPicPr>
        <p:blipFill rotWithShape="1">
          <a:blip r:embed="rId2"/>
          <a:srcRect t="-1883" b="311"/>
          <a:stretch/>
        </p:blipFill>
        <p:spPr>
          <a:xfrm>
            <a:off x="3053601" y="2928763"/>
            <a:ext cx="5989548" cy="1007732"/>
          </a:xfrm>
          <a:prstGeom prst="rect">
            <a:avLst/>
          </a:prstGeom>
        </p:spPr>
      </p:pic>
    </p:spTree>
    <p:extLst>
      <p:ext uri="{BB962C8B-B14F-4D97-AF65-F5344CB8AC3E}">
        <p14:creationId xmlns:p14="http://schemas.microsoft.com/office/powerpoint/2010/main" val="2542937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B8BB-AF31-406F-B80A-4FDEBD63DC1D}"/>
              </a:ext>
            </a:extLst>
          </p:cNvPr>
          <p:cNvSpPr>
            <a:spLocks noGrp="1"/>
          </p:cNvSpPr>
          <p:nvPr>
            <p:ph type="title"/>
          </p:nvPr>
        </p:nvSpPr>
        <p:spPr/>
        <p:txBody>
          <a:bodyPr/>
          <a:lstStyle/>
          <a:p>
            <a:r>
              <a:rPr lang="en-US" dirty="0"/>
              <a:t>Yield </a:t>
            </a:r>
            <a:r>
              <a:rPr lang="en-US" sz="2000" dirty="0"/>
              <a:t>(2 of 2)</a:t>
            </a:r>
          </a:p>
        </p:txBody>
      </p:sp>
      <p:sp>
        <p:nvSpPr>
          <p:cNvPr id="4" name="Content Placeholder 3">
            <a:extLst>
              <a:ext uri="{FF2B5EF4-FFF2-40B4-BE49-F238E27FC236}">
                <a16:creationId xmlns:a16="http://schemas.microsoft.com/office/drawing/2014/main" id="{68D680F0-362E-42E6-A8F1-5E11199D31E3}"/>
              </a:ext>
            </a:extLst>
          </p:cNvPr>
          <p:cNvSpPr>
            <a:spLocks noGrp="1"/>
          </p:cNvSpPr>
          <p:nvPr>
            <p:ph type="body" sz="quarter" idx="17"/>
          </p:nvPr>
        </p:nvSpPr>
        <p:spPr>
          <a:xfrm>
            <a:off x="743576" y="1638300"/>
            <a:ext cx="10711543" cy="1080653"/>
          </a:xfrm>
        </p:spPr>
        <p:txBody>
          <a:bodyPr/>
          <a:lstStyle/>
          <a:p>
            <a:r>
              <a:rPr lang="en-US" dirty="0"/>
              <a:t>Assume that 1,000 pounds of sugar enter the Packaging Department, and 980 pounds of sugar were packed. The yield is computed as follows:</a:t>
            </a:r>
          </a:p>
          <a:p>
            <a:endParaRPr lang="en-US" dirty="0"/>
          </a:p>
        </p:txBody>
      </p:sp>
      <p:pic>
        <p:nvPicPr>
          <p:cNvPr id="12" name="Picture Placeholder 4" descr="Yield &#10;&#10;The equation on the slide is yield equals Quantity of Material Output over (or divided by) Quantity of Material Input, which equals 980 pounds over (or divided by) 1,000 pounds, which equals 98%.">
            <a:extLst>
              <a:ext uri="{FF2B5EF4-FFF2-40B4-BE49-F238E27FC236}">
                <a16:creationId xmlns:a16="http://schemas.microsoft.com/office/drawing/2014/main" id="{8B9560F4-36F0-4C06-9CCE-FD6C1003FA74}"/>
              </a:ext>
            </a:extLst>
          </p:cNvPr>
          <p:cNvPicPr>
            <a:picLocks noGrp="1" noChangeAspect="1"/>
          </p:cNvPicPr>
          <p:nvPr>
            <p:ph type="pic" sz="quarter" idx="18"/>
          </p:nvPr>
        </p:nvPicPr>
        <p:blipFill rotWithShape="1">
          <a:blip r:embed="rId2"/>
          <a:srcRect t="15489" b="15489"/>
          <a:stretch/>
        </p:blipFill>
        <p:spPr>
          <a:xfrm>
            <a:off x="1809919" y="2718953"/>
            <a:ext cx="7972088" cy="720398"/>
          </a:xfrm>
          <a:prstGeom prst="rect">
            <a:avLst/>
          </a:prstGeom>
        </p:spPr>
      </p:pic>
      <p:sp>
        <p:nvSpPr>
          <p:cNvPr id="3" name="Text Placeholder 2">
            <a:extLst>
              <a:ext uri="{FF2B5EF4-FFF2-40B4-BE49-F238E27FC236}">
                <a16:creationId xmlns:a16="http://schemas.microsoft.com/office/drawing/2014/main" id="{37BDD705-D0D3-47BE-AC25-F230BF56F870}"/>
              </a:ext>
            </a:extLst>
          </p:cNvPr>
          <p:cNvSpPr>
            <a:spLocks noGrp="1"/>
          </p:cNvSpPr>
          <p:nvPr>
            <p:ph type="body" sz="quarter" idx="19"/>
          </p:nvPr>
        </p:nvSpPr>
        <p:spPr>
          <a:xfrm>
            <a:off x="743571" y="4062846"/>
            <a:ext cx="10711543" cy="1652153"/>
          </a:xfrm>
        </p:spPr>
        <p:txBody>
          <a:bodyPr>
            <a:noAutofit/>
          </a:bodyPr>
          <a:lstStyle/>
          <a:p>
            <a:pPr lvl="1"/>
            <a:r>
              <a:rPr lang="en-US" dirty="0"/>
              <a:t>Two percent (100% – 98%) or 20 pounds of sugar were lost or spilled during</a:t>
            </a:r>
          </a:p>
          <a:p>
            <a:pPr marL="736600" lvl="1" indent="0">
              <a:buNone/>
            </a:pPr>
            <a:r>
              <a:rPr lang="en-US" dirty="0"/>
              <a:t>the packing process. </a:t>
            </a:r>
          </a:p>
          <a:p>
            <a:pPr lvl="2"/>
            <a:r>
              <a:rPr lang="en-US" dirty="0"/>
              <a:t>Managers can investigate significant changes in yield over time or significant differences in yield from industry standards.</a:t>
            </a:r>
            <a:endParaRPr lang="en-GB" dirty="0"/>
          </a:p>
        </p:txBody>
      </p:sp>
    </p:spTree>
    <p:extLst>
      <p:ext uri="{BB962C8B-B14F-4D97-AF65-F5344CB8AC3E}">
        <p14:creationId xmlns:p14="http://schemas.microsoft.com/office/powerpoint/2010/main" val="2324208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AA9F-52C5-410C-9625-2E1FD03CC9AC}"/>
              </a:ext>
            </a:extLst>
          </p:cNvPr>
          <p:cNvSpPr>
            <a:spLocks noGrp="1"/>
          </p:cNvSpPr>
          <p:nvPr>
            <p:ph type="title"/>
          </p:nvPr>
        </p:nvSpPr>
        <p:spPr/>
        <p:txBody>
          <a:bodyPr/>
          <a:lstStyle/>
          <a:p>
            <a:r>
              <a:rPr lang="en-US" sz="2800" dirty="0"/>
              <a:t>Example Exercise: Using Process Costs for Decision Making</a:t>
            </a:r>
          </a:p>
        </p:txBody>
      </p:sp>
      <p:sp>
        <p:nvSpPr>
          <p:cNvPr id="4" name="Content Placeholder 3">
            <a:extLst>
              <a:ext uri="{FF2B5EF4-FFF2-40B4-BE49-F238E27FC236}">
                <a16:creationId xmlns:a16="http://schemas.microsoft.com/office/drawing/2014/main" id="{EF260980-C599-4BBC-9648-371CA2D751B9}"/>
              </a:ext>
            </a:extLst>
          </p:cNvPr>
          <p:cNvSpPr>
            <a:spLocks noGrp="1"/>
          </p:cNvSpPr>
          <p:nvPr>
            <p:ph type="body" sz="quarter" idx="17"/>
          </p:nvPr>
        </p:nvSpPr>
        <p:spPr>
          <a:xfrm>
            <a:off x="743576" y="1638299"/>
            <a:ext cx="10711543" cy="2002971"/>
          </a:xfrm>
        </p:spPr>
        <p:txBody>
          <a:bodyPr/>
          <a:lstStyle/>
          <a:p>
            <a:pPr marL="342900" indent="-342900">
              <a:buClr>
                <a:srgbClr val="004A78"/>
              </a:buClr>
              <a:buFont typeface="Arial" charset="0"/>
              <a:buChar char="•"/>
            </a:pPr>
            <a:r>
              <a:rPr lang="en-US" sz="2400" dirty="0">
                <a:solidFill>
                  <a:srgbClr val="004A78"/>
                </a:solidFill>
              </a:rPr>
              <a:t>The cost of energy consumed in producing units in the Bottling Department of Rocky Springs Beverage Company was $4,200 and $3,700 for March and April, respectively. The number of equivalent units produced in March and April was 70,000 liters and 74,000 liters, respectively. Evaluate the change in the cost of energy between the two months.</a:t>
            </a:r>
          </a:p>
          <a:p>
            <a:endParaRPr lang="en-US" dirty="0"/>
          </a:p>
        </p:txBody>
      </p:sp>
      <p:pic>
        <p:nvPicPr>
          <p:cNvPr id="5" name="Picture Placeholder 4" descr="Example Exercise Solution – Using Process Costs for Decision Making&#10;&#10;Two equations are shown. The first equation is Energy cost per liter, March = $4,200 divided by 70,000 liters = $0.06. The second equation is Energy cost per liter, April = $3,700 divided by 74,000 liters = $0.05. A note below the equations reads The cost of energy has improved by 1 cent per liter between March and April.">
            <a:extLst>
              <a:ext uri="{FF2B5EF4-FFF2-40B4-BE49-F238E27FC236}">
                <a16:creationId xmlns:a16="http://schemas.microsoft.com/office/drawing/2014/main" id="{BC31A516-20FE-4916-A74F-84DE077F86D8}"/>
              </a:ext>
            </a:extLst>
          </p:cNvPr>
          <p:cNvPicPr>
            <a:picLocks noGrp="1" noChangeAspect="1"/>
          </p:cNvPicPr>
          <p:nvPr>
            <p:ph type="pic" sz="quarter" idx="18"/>
          </p:nvPr>
        </p:nvPicPr>
        <p:blipFill rotWithShape="1">
          <a:blip r:embed="rId2"/>
          <a:srcRect t="2727" b="-1"/>
          <a:stretch/>
        </p:blipFill>
        <p:spPr>
          <a:xfrm>
            <a:off x="1172850" y="3872038"/>
            <a:ext cx="10505792" cy="1794076"/>
          </a:xfrm>
          <a:prstGeom prst="rect">
            <a:avLst/>
          </a:prstGeom>
        </p:spPr>
      </p:pic>
    </p:spTree>
    <p:extLst>
      <p:ext uri="{BB962C8B-B14F-4D97-AF65-F5344CB8AC3E}">
        <p14:creationId xmlns:p14="http://schemas.microsoft.com/office/powerpoint/2010/main" val="5427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2289-1E81-49D8-A678-BC0576F26C12}"/>
              </a:ext>
            </a:extLst>
          </p:cNvPr>
          <p:cNvSpPr>
            <a:spLocks noGrp="1"/>
          </p:cNvSpPr>
          <p:nvPr>
            <p:ph type="title"/>
          </p:nvPr>
        </p:nvSpPr>
        <p:spPr/>
        <p:txBody>
          <a:bodyPr/>
          <a:lstStyle/>
          <a:p>
            <a:r>
              <a:rPr lang="en-US" sz="3200" dirty="0"/>
              <a:t>Examples of Process Cost and Job Order Companies</a:t>
            </a:r>
          </a:p>
        </p:txBody>
      </p:sp>
      <p:pic>
        <p:nvPicPr>
          <p:cNvPr id="4" name="Picture Placeholder 3" descr="Examples of Process Cost and Job Order Companies&#10;&#10;The slide shows a table, the first main column titled Process Manufacturing Companies. The first Company is Pepsi; the Product is soft drinks. The next Company is Alcoa; the Product is aluminum. The next Company is Intel; the Product is computer chip. The next Company is ExxonMobil; the Product is gasoline. The last Company is Hershey; the Product is chocolate bars. &#10;&#10;The second main column is titled Job Order Companies. The first Company is Walt Disney; the Product is movies. The next Company is Nike, Inc.; the Product is athletic shoes. The next Company is Nicklaus Design; the Product is golf courses. The next Company is Tennessee Heritage; the Product is log homes. The last Company is DDB Advertising Agency; the Product is advertising.">
            <a:extLst>
              <a:ext uri="{FF2B5EF4-FFF2-40B4-BE49-F238E27FC236}">
                <a16:creationId xmlns:a16="http://schemas.microsoft.com/office/drawing/2014/main" id="{FFF4E868-8611-4E12-B330-6F4B6E88DF06}"/>
              </a:ext>
            </a:extLst>
          </p:cNvPr>
          <p:cNvPicPr>
            <a:picLocks noGrp="1" noChangeAspect="1"/>
          </p:cNvPicPr>
          <p:nvPr>
            <p:ph type="pic" sz="quarter" idx="10"/>
          </p:nvPr>
        </p:nvPicPr>
        <p:blipFill rotWithShape="1">
          <a:blip r:embed="rId2"/>
          <a:srcRect t="-91" b="91"/>
          <a:stretch/>
        </p:blipFill>
        <p:spPr>
          <a:xfrm>
            <a:off x="1750711" y="2176982"/>
            <a:ext cx="8690578" cy="2426763"/>
          </a:xfrm>
          <a:prstGeom prst="rect">
            <a:avLst/>
          </a:prstGeom>
        </p:spPr>
      </p:pic>
    </p:spTree>
    <p:extLst>
      <p:ext uri="{BB962C8B-B14F-4D97-AF65-F5344CB8AC3E}">
        <p14:creationId xmlns:p14="http://schemas.microsoft.com/office/powerpoint/2010/main" val="40619783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61B6-7B94-4B59-AF0E-27B935AFBE3E}"/>
              </a:ext>
            </a:extLst>
          </p:cNvPr>
          <p:cNvSpPr>
            <a:spLocks noGrp="1"/>
          </p:cNvSpPr>
          <p:nvPr>
            <p:ph type="title"/>
          </p:nvPr>
        </p:nvSpPr>
        <p:spPr/>
        <p:txBody>
          <a:bodyPr/>
          <a:lstStyle/>
          <a:p>
            <a:r>
              <a:rPr lang="en-US" dirty="0"/>
              <a:t>Lean Manufacturing</a:t>
            </a:r>
          </a:p>
        </p:txBody>
      </p:sp>
      <p:sp>
        <p:nvSpPr>
          <p:cNvPr id="3" name="Text Placeholder 2">
            <a:extLst>
              <a:ext uri="{FF2B5EF4-FFF2-40B4-BE49-F238E27FC236}">
                <a16:creationId xmlns:a16="http://schemas.microsoft.com/office/drawing/2014/main" id="{682B667C-4C70-41CA-9268-CFF0152D137E}"/>
              </a:ext>
            </a:extLst>
          </p:cNvPr>
          <p:cNvSpPr>
            <a:spLocks noGrp="1"/>
          </p:cNvSpPr>
          <p:nvPr>
            <p:ph type="body" sz="quarter" idx="17"/>
          </p:nvPr>
        </p:nvSpPr>
        <p:spPr/>
        <p:txBody>
          <a:bodyPr/>
          <a:lstStyle/>
          <a:p>
            <a:r>
              <a:rPr lang="en-US" b="1" dirty="0"/>
              <a:t>Lean manufacturing </a:t>
            </a:r>
            <a:r>
              <a:rPr lang="en-US" dirty="0"/>
              <a:t>is a management approach that produces products with high quality, low cost, fast response, and immediate availability. </a:t>
            </a:r>
          </a:p>
          <a:p>
            <a:r>
              <a:rPr lang="en-US" dirty="0"/>
              <a:t>Lean manufacturing obtains efficiencies and flexibility by reorganizing the traditional production process.</a:t>
            </a:r>
          </a:p>
          <a:p>
            <a:endParaRPr lang="en-US" dirty="0"/>
          </a:p>
        </p:txBody>
      </p:sp>
    </p:spTree>
    <p:extLst>
      <p:ext uri="{BB962C8B-B14F-4D97-AF65-F5344CB8AC3E}">
        <p14:creationId xmlns:p14="http://schemas.microsoft.com/office/powerpoint/2010/main" val="38526692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3AAA-DA78-4920-BC7A-D8ED212245C4}"/>
              </a:ext>
            </a:extLst>
          </p:cNvPr>
          <p:cNvSpPr>
            <a:spLocks noGrp="1"/>
          </p:cNvSpPr>
          <p:nvPr>
            <p:ph type="title"/>
          </p:nvPr>
        </p:nvSpPr>
        <p:spPr/>
        <p:txBody>
          <a:bodyPr/>
          <a:lstStyle/>
          <a:p>
            <a:r>
              <a:rPr lang="en-US" dirty="0"/>
              <a:t>Traditional Production Process </a:t>
            </a:r>
            <a:r>
              <a:rPr lang="en-US" sz="2000" dirty="0"/>
              <a:t>(1 of 2)</a:t>
            </a:r>
          </a:p>
        </p:txBody>
      </p:sp>
      <p:sp>
        <p:nvSpPr>
          <p:cNvPr id="3" name="Text Placeholder 2">
            <a:extLst>
              <a:ext uri="{FF2B5EF4-FFF2-40B4-BE49-F238E27FC236}">
                <a16:creationId xmlns:a16="http://schemas.microsoft.com/office/drawing/2014/main" id="{CD16C411-7257-4DBC-8403-EE8424F858AE}"/>
              </a:ext>
            </a:extLst>
          </p:cNvPr>
          <p:cNvSpPr>
            <a:spLocks noGrp="1"/>
          </p:cNvSpPr>
          <p:nvPr>
            <p:ph type="body" sz="quarter" idx="17"/>
          </p:nvPr>
        </p:nvSpPr>
        <p:spPr>
          <a:xfrm>
            <a:off x="743576" y="1638300"/>
            <a:ext cx="10711543" cy="4530271"/>
          </a:xfrm>
        </p:spPr>
        <p:txBody>
          <a:bodyPr/>
          <a:lstStyle/>
          <a:p>
            <a:r>
              <a:rPr lang="en-US" dirty="0"/>
              <a:t>A traditional manufacturing process involves several processes. </a:t>
            </a:r>
          </a:p>
          <a:p>
            <a:pPr lvl="1"/>
            <a:r>
              <a:rPr lang="en-US" dirty="0"/>
              <a:t>In each process, workers are assigned a specific job, which is performed repeatedly as unfinished products are received from the preceding department.</a:t>
            </a:r>
          </a:p>
          <a:p>
            <a:pPr lvl="1"/>
            <a:r>
              <a:rPr lang="en-US" dirty="0"/>
              <a:t>The product moves from process to process as each function or step is completed. </a:t>
            </a:r>
          </a:p>
          <a:p>
            <a:endParaRPr lang="en-US" dirty="0"/>
          </a:p>
        </p:txBody>
      </p:sp>
    </p:spTree>
    <p:extLst>
      <p:ext uri="{BB962C8B-B14F-4D97-AF65-F5344CB8AC3E}">
        <p14:creationId xmlns:p14="http://schemas.microsoft.com/office/powerpoint/2010/main" val="949610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281-8A3A-45F2-AE28-564846B91C2F}"/>
              </a:ext>
            </a:extLst>
          </p:cNvPr>
          <p:cNvSpPr>
            <a:spLocks noGrp="1"/>
          </p:cNvSpPr>
          <p:nvPr>
            <p:ph type="title"/>
          </p:nvPr>
        </p:nvSpPr>
        <p:spPr/>
        <p:txBody>
          <a:bodyPr/>
          <a:lstStyle/>
          <a:p>
            <a:r>
              <a:rPr lang="en-US" dirty="0"/>
              <a:t>Traditional Production Process </a:t>
            </a:r>
            <a:r>
              <a:rPr lang="en-US" sz="2000" dirty="0"/>
              <a:t>(2 of 2)</a:t>
            </a:r>
            <a:endParaRPr lang="en-US" dirty="0"/>
          </a:p>
        </p:txBody>
      </p:sp>
      <p:sp>
        <p:nvSpPr>
          <p:cNvPr id="3" name="Text Placeholder 2">
            <a:extLst>
              <a:ext uri="{FF2B5EF4-FFF2-40B4-BE49-F238E27FC236}">
                <a16:creationId xmlns:a16="http://schemas.microsoft.com/office/drawing/2014/main" id="{95910F67-4112-42A3-9D1E-D98A613D61C3}"/>
              </a:ext>
            </a:extLst>
          </p:cNvPr>
          <p:cNvSpPr>
            <a:spLocks noGrp="1"/>
          </p:cNvSpPr>
          <p:nvPr>
            <p:ph type="body" sz="quarter" idx="17"/>
          </p:nvPr>
        </p:nvSpPr>
        <p:spPr>
          <a:xfrm>
            <a:off x="743576" y="1638300"/>
            <a:ext cx="10711543" cy="4419600"/>
          </a:xfrm>
        </p:spPr>
        <p:txBody>
          <a:bodyPr/>
          <a:lstStyle/>
          <a:p>
            <a:r>
              <a:rPr lang="en-US" dirty="0"/>
              <a:t>Example: For a furniture maker, the product (chair) moves through the following processes:</a:t>
            </a:r>
          </a:p>
          <a:p>
            <a:pPr lvl="1">
              <a:buFont typeface="+mj-lt"/>
              <a:buAutoNum type="arabicPeriod"/>
            </a:pPr>
            <a:r>
              <a:rPr lang="en-US" dirty="0"/>
              <a:t> In the Cutting Department, the wood is cut to design specifications</a:t>
            </a:r>
          </a:p>
          <a:p>
            <a:pPr lvl="1">
              <a:buFont typeface="+mj-lt"/>
              <a:buAutoNum type="arabicPeriod"/>
            </a:pPr>
            <a:r>
              <a:rPr lang="en-US" dirty="0"/>
              <a:t> In the Drilling Department, the wood is drilled to design specifications.</a:t>
            </a:r>
          </a:p>
          <a:p>
            <a:pPr lvl="1">
              <a:buFont typeface="+mj-lt"/>
              <a:buAutoNum type="arabicPeriod"/>
            </a:pPr>
            <a:r>
              <a:rPr lang="en-US" dirty="0"/>
              <a:t> In the Sanding Department, the wood is sanded.</a:t>
            </a:r>
          </a:p>
          <a:p>
            <a:pPr lvl="1">
              <a:buFont typeface="+mj-lt"/>
              <a:buAutoNum type="arabicPeriod"/>
            </a:pPr>
            <a:r>
              <a:rPr lang="en-US" dirty="0"/>
              <a:t> In the Staining Department, the wood is stained.</a:t>
            </a:r>
          </a:p>
          <a:p>
            <a:pPr lvl="1">
              <a:buFont typeface="+mj-lt"/>
              <a:buAutoNum type="arabicPeriod"/>
            </a:pPr>
            <a:r>
              <a:rPr lang="en-US" dirty="0"/>
              <a:t> In the Varnishing Department, varnish and other protective coatings are applied.</a:t>
            </a:r>
          </a:p>
          <a:p>
            <a:pPr lvl="1">
              <a:buFont typeface="+mj-lt"/>
              <a:buAutoNum type="arabicPeriod"/>
            </a:pPr>
            <a:r>
              <a:rPr lang="en-US" dirty="0"/>
              <a:t> In the Upholstery Department, fabric and other materials are added.</a:t>
            </a:r>
          </a:p>
          <a:p>
            <a:pPr lvl="1">
              <a:buFont typeface="+mj-lt"/>
              <a:buAutoNum type="arabicPeriod"/>
            </a:pPr>
            <a:r>
              <a:rPr lang="en-US" dirty="0"/>
              <a:t> In the Assembly Department, the product (chair) is assembled.</a:t>
            </a:r>
          </a:p>
          <a:p>
            <a:endParaRPr lang="en-US" dirty="0"/>
          </a:p>
        </p:txBody>
      </p:sp>
    </p:spTree>
    <p:extLst>
      <p:ext uri="{BB962C8B-B14F-4D97-AF65-F5344CB8AC3E}">
        <p14:creationId xmlns:p14="http://schemas.microsoft.com/office/powerpoint/2010/main" val="105556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B616-0A51-40C8-ACBA-E9E2CF14165F}"/>
              </a:ext>
            </a:extLst>
          </p:cNvPr>
          <p:cNvSpPr>
            <a:spLocks noGrp="1"/>
          </p:cNvSpPr>
          <p:nvPr>
            <p:ph type="title"/>
          </p:nvPr>
        </p:nvSpPr>
        <p:spPr/>
        <p:txBody>
          <a:bodyPr/>
          <a:lstStyle/>
          <a:p>
            <a:r>
              <a:rPr lang="en-US" dirty="0"/>
              <a:t>Traditional Production Line</a:t>
            </a:r>
          </a:p>
        </p:txBody>
      </p:sp>
      <p:pic>
        <p:nvPicPr>
          <p:cNvPr id="4" name="Picture Placeholder 3" descr="Traditional Production Line&#10;&#10;A production line for a furniture manufacturer is depicted by different colored blocks. To the left of the blocks is art showing a pile of lumber, which is labeled Direct Materials. The blocks are labeled Work in Progress. The first block shows a saw blade and is labeled Cutting Department. The next block shows a drill bit and is labeled Drilling Department. The next block shows a sander and is labeled Sanding Department. The next block shows a paint brush and is labeled Staining Department. The next block shows a paint brush and is labeled Varnishing Department. The next block shows a roll of fabric and is labeled Upholstery Department. The last block shows a chair and is labeled Assembly Department. An arrow points right out of the final block. On top of the arrow is a finished arm chair labeled Finished Goods.">
            <a:extLst>
              <a:ext uri="{FF2B5EF4-FFF2-40B4-BE49-F238E27FC236}">
                <a16:creationId xmlns:a16="http://schemas.microsoft.com/office/drawing/2014/main" id="{466A32DB-3B34-4503-AB35-34B13AE10057}"/>
              </a:ext>
            </a:extLst>
          </p:cNvPr>
          <p:cNvPicPr>
            <a:picLocks noGrp="1" noChangeAspect="1"/>
          </p:cNvPicPr>
          <p:nvPr>
            <p:ph type="pic" sz="quarter" idx="10"/>
          </p:nvPr>
        </p:nvPicPr>
        <p:blipFill rotWithShape="1">
          <a:blip r:embed="rId2"/>
          <a:srcRect t="-986" b="-2053"/>
          <a:stretch/>
        </p:blipFill>
        <p:spPr>
          <a:xfrm>
            <a:off x="838200" y="2002971"/>
            <a:ext cx="10515600" cy="3193143"/>
          </a:xfrm>
          <a:prstGeom prst="rect">
            <a:avLst/>
          </a:prstGeom>
        </p:spPr>
      </p:pic>
    </p:spTree>
    <p:extLst>
      <p:ext uri="{BB962C8B-B14F-4D97-AF65-F5344CB8AC3E}">
        <p14:creationId xmlns:p14="http://schemas.microsoft.com/office/powerpoint/2010/main" val="434055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D7A5-9005-401E-9AFA-4175BEB20581}"/>
              </a:ext>
            </a:extLst>
          </p:cNvPr>
          <p:cNvSpPr>
            <a:spLocks noGrp="1"/>
          </p:cNvSpPr>
          <p:nvPr>
            <p:ph type="title"/>
          </p:nvPr>
        </p:nvSpPr>
        <p:spPr/>
        <p:txBody>
          <a:bodyPr/>
          <a:lstStyle/>
          <a:p>
            <a:r>
              <a:rPr lang="en-US" dirty="0"/>
              <a:t>Lean Production Process </a:t>
            </a:r>
            <a:r>
              <a:rPr lang="en-US" sz="2000" dirty="0"/>
              <a:t>(1 of 4)</a:t>
            </a:r>
          </a:p>
        </p:txBody>
      </p:sp>
      <p:sp>
        <p:nvSpPr>
          <p:cNvPr id="3" name="Text Placeholder 2">
            <a:extLst>
              <a:ext uri="{FF2B5EF4-FFF2-40B4-BE49-F238E27FC236}">
                <a16:creationId xmlns:a16="http://schemas.microsoft.com/office/drawing/2014/main" id="{D2AEE254-A655-48CA-B92E-EC75E2F60265}"/>
              </a:ext>
            </a:extLst>
          </p:cNvPr>
          <p:cNvSpPr>
            <a:spLocks noGrp="1"/>
          </p:cNvSpPr>
          <p:nvPr>
            <p:ph type="body" sz="quarter" idx="17"/>
          </p:nvPr>
        </p:nvSpPr>
        <p:spPr>
          <a:xfrm>
            <a:off x="743576" y="1638300"/>
            <a:ext cx="10711543" cy="2457450"/>
          </a:xfrm>
        </p:spPr>
        <p:txBody>
          <a:bodyPr>
            <a:normAutofit/>
          </a:bodyPr>
          <a:lstStyle/>
          <a:p>
            <a:r>
              <a:rPr lang="en-US" dirty="0"/>
              <a:t>In lean manufacturing, processing functions are combined into work centers, sometimes called </a:t>
            </a:r>
            <a:r>
              <a:rPr lang="en-US" b="1" dirty="0"/>
              <a:t>manufacturing cells</a:t>
            </a:r>
            <a:r>
              <a:rPr lang="en-US" dirty="0"/>
              <a:t>. </a:t>
            </a:r>
          </a:p>
          <a:p>
            <a:pPr lvl="1"/>
            <a:r>
              <a:rPr lang="en-US" dirty="0"/>
              <a:t>Unlike traditional manufacturing, where one worker typically performs only one function, lean work centers complete several functions. </a:t>
            </a:r>
          </a:p>
          <a:p>
            <a:pPr lvl="2"/>
            <a:r>
              <a:rPr lang="en-US" dirty="0"/>
              <a:t>Thus, workers are often cross-trained to perform more than one function.</a:t>
            </a:r>
          </a:p>
          <a:p>
            <a:endParaRPr lang="en-US" dirty="0"/>
          </a:p>
        </p:txBody>
      </p:sp>
    </p:spTree>
    <p:extLst>
      <p:ext uri="{BB962C8B-B14F-4D97-AF65-F5344CB8AC3E}">
        <p14:creationId xmlns:p14="http://schemas.microsoft.com/office/powerpoint/2010/main" val="3710795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6F86-F84B-4C93-9D66-9BCF4E231818}"/>
              </a:ext>
            </a:extLst>
          </p:cNvPr>
          <p:cNvSpPr>
            <a:spLocks noGrp="1"/>
          </p:cNvSpPr>
          <p:nvPr>
            <p:ph type="title"/>
          </p:nvPr>
        </p:nvSpPr>
        <p:spPr/>
        <p:txBody>
          <a:bodyPr/>
          <a:lstStyle/>
          <a:p>
            <a:r>
              <a:rPr lang="en-US" dirty="0"/>
              <a:t>Lean Production Process </a:t>
            </a:r>
            <a:r>
              <a:rPr lang="en-US" sz="2000" dirty="0"/>
              <a:t>(2 of 4)</a:t>
            </a:r>
            <a:endParaRPr lang="en-US" dirty="0"/>
          </a:p>
        </p:txBody>
      </p:sp>
      <p:sp>
        <p:nvSpPr>
          <p:cNvPr id="3" name="Text Placeholder 2">
            <a:extLst>
              <a:ext uri="{FF2B5EF4-FFF2-40B4-BE49-F238E27FC236}">
                <a16:creationId xmlns:a16="http://schemas.microsoft.com/office/drawing/2014/main" id="{BDC4C8F4-42DB-4285-834A-4ACB835E0B61}"/>
              </a:ext>
            </a:extLst>
          </p:cNvPr>
          <p:cNvSpPr>
            <a:spLocks noGrp="1"/>
          </p:cNvSpPr>
          <p:nvPr>
            <p:ph type="body" sz="quarter" idx="17"/>
          </p:nvPr>
        </p:nvSpPr>
        <p:spPr>
          <a:xfrm>
            <a:off x="743576" y="1638300"/>
            <a:ext cx="10711543" cy="2469005"/>
          </a:xfrm>
        </p:spPr>
        <p:txBody>
          <a:bodyPr/>
          <a:lstStyle/>
          <a:p>
            <a:r>
              <a:rPr lang="en-US" dirty="0"/>
              <a:t>For example, a furniture manufacturer might reorganize the seven steps (traditional production process) used to produce a chair into the following three work centers:</a:t>
            </a:r>
          </a:p>
          <a:p>
            <a:pPr marL="800100" lvl="1" indent="-342900">
              <a:buFont typeface="+mj-lt"/>
              <a:buAutoNum type="arabicPeriod"/>
            </a:pPr>
            <a:r>
              <a:rPr lang="en-US" dirty="0"/>
              <a:t>Work Center 1 performs the cutting, drilling, and sanding functions.</a:t>
            </a:r>
          </a:p>
          <a:p>
            <a:pPr marL="800100" lvl="1" indent="-342900">
              <a:buFont typeface="+mj-lt"/>
              <a:buAutoNum type="arabicPeriod"/>
            </a:pPr>
            <a:r>
              <a:rPr lang="en-US" dirty="0"/>
              <a:t>Work Center 2 performs the staining and varnishing functions.</a:t>
            </a:r>
          </a:p>
          <a:p>
            <a:pPr marL="800100" lvl="1" indent="-342900">
              <a:buFont typeface="+mj-lt"/>
              <a:buAutoNum type="arabicPeriod"/>
            </a:pPr>
            <a:r>
              <a:rPr lang="en-US" dirty="0"/>
              <a:t>Work Center 3 performs the upholstery and assembly functions.</a:t>
            </a:r>
          </a:p>
          <a:p>
            <a:endParaRPr lang="en-US" dirty="0"/>
          </a:p>
        </p:txBody>
      </p:sp>
    </p:spTree>
    <p:extLst>
      <p:ext uri="{BB962C8B-B14F-4D97-AF65-F5344CB8AC3E}">
        <p14:creationId xmlns:p14="http://schemas.microsoft.com/office/powerpoint/2010/main" val="2759513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E3E3-E006-4BD1-8343-7DF9F7E17453}"/>
              </a:ext>
            </a:extLst>
          </p:cNvPr>
          <p:cNvSpPr>
            <a:spLocks noGrp="1"/>
          </p:cNvSpPr>
          <p:nvPr>
            <p:ph type="title"/>
          </p:nvPr>
        </p:nvSpPr>
        <p:spPr/>
        <p:txBody>
          <a:bodyPr/>
          <a:lstStyle/>
          <a:p>
            <a:r>
              <a:rPr lang="en-US" dirty="0"/>
              <a:t>Lean Production Line</a:t>
            </a:r>
          </a:p>
        </p:txBody>
      </p:sp>
      <p:pic>
        <p:nvPicPr>
          <p:cNvPr id="4" name="Picture Placeholder 3" descr="Lean Production Line&#10;&#10;A lean production line for a furniture manufacturer is depicted by different colored blocks. To the left of the blocks is art showing a pile of lumber, which is labeled Direct Materials. The blocks are labeled Work in Progress. The first block shows a saw blade, a drill bit, and a sander and is labeled Work Center 1. A note below the block reads Cutting, drilling, and sanding. The next block shows two paint brushes and is labeled Work Center 2. A note below the block reads Staining and varnishing. The last block shows a roll of fabric and the top of a chair and is labeled Work Center 3. A note below the block reads Upholstery and assembly. A yellow arrow points to the right from the final block. On top of the arrow is a finished armchair labeled Finished Goods.">
            <a:extLst>
              <a:ext uri="{FF2B5EF4-FFF2-40B4-BE49-F238E27FC236}">
                <a16:creationId xmlns:a16="http://schemas.microsoft.com/office/drawing/2014/main" id="{B86808F9-59BC-49C2-AEF5-621C622D20E7}"/>
              </a:ext>
            </a:extLst>
          </p:cNvPr>
          <p:cNvPicPr>
            <a:picLocks noGrp="1" noChangeAspect="1"/>
          </p:cNvPicPr>
          <p:nvPr>
            <p:ph type="pic" sz="quarter" idx="10"/>
          </p:nvPr>
        </p:nvPicPr>
        <p:blipFill rotWithShape="1">
          <a:blip r:embed="rId2"/>
          <a:srcRect t="-624" b="132"/>
          <a:stretch/>
        </p:blipFill>
        <p:spPr>
          <a:xfrm>
            <a:off x="838200" y="1915886"/>
            <a:ext cx="10515600" cy="3309257"/>
          </a:xfrm>
          <a:prstGeom prst="rect">
            <a:avLst/>
          </a:prstGeom>
        </p:spPr>
      </p:pic>
    </p:spTree>
    <p:extLst>
      <p:ext uri="{BB962C8B-B14F-4D97-AF65-F5344CB8AC3E}">
        <p14:creationId xmlns:p14="http://schemas.microsoft.com/office/powerpoint/2010/main" val="2713603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5561-AFF8-4FFE-9401-BDABA4173196}"/>
              </a:ext>
            </a:extLst>
          </p:cNvPr>
          <p:cNvSpPr>
            <a:spLocks noGrp="1"/>
          </p:cNvSpPr>
          <p:nvPr>
            <p:ph type="title"/>
          </p:nvPr>
        </p:nvSpPr>
        <p:spPr/>
        <p:txBody>
          <a:bodyPr/>
          <a:lstStyle/>
          <a:p>
            <a:r>
              <a:rPr lang="en-US" dirty="0"/>
              <a:t>Lean Production Process </a:t>
            </a:r>
            <a:r>
              <a:rPr lang="en-US" sz="2000" dirty="0"/>
              <a:t>(3 of 4)</a:t>
            </a:r>
          </a:p>
        </p:txBody>
      </p:sp>
      <p:sp>
        <p:nvSpPr>
          <p:cNvPr id="3" name="Text Placeholder 2">
            <a:extLst>
              <a:ext uri="{FF2B5EF4-FFF2-40B4-BE49-F238E27FC236}">
                <a16:creationId xmlns:a16="http://schemas.microsoft.com/office/drawing/2014/main" id="{A7A5E1C7-45E2-45C2-AA08-3995FB6C1B18}"/>
              </a:ext>
            </a:extLst>
          </p:cNvPr>
          <p:cNvSpPr>
            <a:spLocks noGrp="1"/>
          </p:cNvSpPr>
          <p:nvPr>
            <p:ph type="body" sz="quarter" idx="17"/>
          </p:nvPr>
        </p:nvSpPr>
        <p:spPr/>
        <p:txBody>
          <a:bodyPr/>
          <a:lstStyle/>
          <a:p>
            <a:r>
              <a:rPr lang="en-US" dirty="0"/>
              <a:t>The activities supporting the manufacturing process are called service activities.</a:t>
            </a:r>
          </a:p>
          <a:p>
            <a:pPr lvl="1"/>
            <a:r>
              <a:rPr lang="en-US" dirty="0"/>
              <a:t>For example, repair and maintenance of manufacturing equipment are service activities.</a:t>
            </a:r>
          </a:p>
          <a:p>
            <a:r>
              <a:rPr lang="en-US" dirty="0"/>
              <a:t>In lean manufacturing, service activities may be assigned to individual work centers, rather than to centralized service departments.</a:t>
            </a:r>
          </a:p>
          <a:p>
            <a:endParaRPr lang="en-US" dirty="0"/>
          </a:p>
        </p:txBody>
      </p:sp>
    </p:spTree>
    <p:extLst>
      <p:ext uri="{BB962C8B-B14F-4D97-AF65-F5344CB8AC3E}">
        <p14:creationId xmlns:p14="http://schemas.microsoft.com/office/powerpoint/2010/main" val="1838224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D782-E16C-4645-8985-28579ACCCC65}"/>
              </a:ext>
            </a:extLst>
          </p:cNvPr>
          <p:cNvSpPr>
            <a:spLocks noGrp="1"/>
          </p:cNvSpPr>
          <p:nvPr>
            <p:ph type="title"/>
          </p:nvPr>
        </p:nvSpPr>
        <p:spPr/>
        <p:txBody>
          <a:bodyPr/>
          <a:lstStyle/>
          <a:p>
            <a:r>
              <a:rPr lang="en-US" dirty="0"/>
              <a:t>Lean Production Process </a:t>
            </a:r>
            <a:r>
              <a:rPr lang="en-US" sz="2000" dirty="0"/>
              <a:t>(4 of 4)</a:t>
            </a:r>
            <a:endParaRPr lang="en-US" dirty="0"/>
          </a:p>
        </p:txBody>
      </p:sp>
      <p:sp>
        <p:nvSpPr>
          <p:cNvPr id="3" name="Text Placeholder 2">
            <a:extLst>
              <a:ext uri="{FF2B5EF4-FFF2-40B4-BE49-F238E27FC236}">
                <a16:creationId xmlns:a16="http://schemas.microsoft.com/office/drawing/2014/main" id="{80CE5871-DBD2-4FC7-82A7-A415CF081A5A}"/>
              </a:ext>
            </a:extLst>
          </p:cNvPr>
          <p:cNvSpPr>
            <a:spLocks noGrp="1"/>
          </p:cNvSpPr>
          <p:nvPr>
            <p:ph type="body" sz="quarter" idx="17"/>
          </p:nvPr>
        </p:nvSpPr>
        <p:spPr>
          <a:xfrm>
            <a:off x="743576" y="1638300"/>
            <a:ext cx="10711543" cy="4229100"/>
          </a:xfrm>
        </p:spPr>
        <p:txBody>
          <a:bodyPr>
            <a:normAutofit/>
          </a:bodyPr>
          <a:lstStyle/>
          <a:p>
            <a:r>
              <a:rPr lang="en-US" dirty="0"/>
              <a:t>In lean manufacturing, the product is often placed on a movable carrier that is centrally located in the work center. After the workers have completed their activities with the product, the entire carrier and any additional materials are moved just in time to satisfy the demand or need of the next work center.</a:t>
            </a:r>
          </a:p>
          <a:p>
            <a:pPr lvl="1"/>
            <a:r>
              <a:rPr lang="en-US" dirty="0"/>
              <a:t>In this sense, the product is said to be “pulled through.”</a:t>
            </a:r>
          </a:p>
          <a:p>
            <a:r>
              <a:rPr lang="en-US" dirty="0"/>
              <a:t>Each work center is connected to other work centers through information contained on a Kanban, which is a Japanese term for cards.</a:t>
            </a:r>
          </a:p>
          <a:p>
            <a:r>
              <a:rPr lang="en-US" dirty="0"/>
              <a:t>The primary objective of lean manufacturing is to increase the efficiency</a:t>
            </a:r>
          </a:p>
          <a:p>
            <a:pPr marL="0" indent="342900">
              <a:buNone/>
            </a:pPr>
            <a:r>
              <a:rPr lang="en-US" dirty="0"/>
              <a:t>of operations.</a:t>
            </a:r>
          </a:p>
          <a:p>
            <a:endParaRPr lang="en-US" dirty="0"/>
          </a:p>
        </p:txBody>
      </p:sp>
    </p:spTree>
    <p:extLst>
      <p:ext uri="{BB962C8B-B14F-4D97-AF65-F5344CB8AC3E}">
        <p14:creationId xmlns:p14="http://schemas.microsoft.com/office/powerpoint/2010/main" val="278714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3712-B28A-4120-AA5A-A8605DF485E0}"/>
              </a:ext>
            </a:extLst>
          </p:cNvPr>
          <p:cNvSpPr>
            <a:spLocks noGrp="1"/>
          </p:cNvSpPr>
          <p:nvPr>
            <p:ph type="title"/>
          </p:nvPr>
        </p:nvSpPr>
        <p:spPr/>
        <p:txBody>
          <a:bodyPr/>
          <a:lstStyle/>
          <a:p>
            <a:r>
              <a:rPr lang="en-US" dirty="0"/>
              <a:t>Weighted Average Cost Method</a:t>
            </a:r>
          </a:p>
        </p:txBody>
      </p:sp>
      <p:sp>
        <p:nvSpPr>
          <p:cNvPr id="3" name="Text Placeholder 2">
            <a:extLst>
              <a:ext uri="{FF2B5EF4-FFF2-40B4-BE49-F238E27FC236}">
                <a16:creationId xmlns:a16="http://schemas.microsoft.com/office/drawing/2014/main" id="{A19056DD-B2C8-44FF-9570-F8888B6A0826}"/>
              </a:ext>
            </a:extLst>
          </p:cNvPr>
          <p:cNvSpPr>
            <a:spLocks noGrp="1"/>
          </p:cNvSpPr>
          <p:nvPr>
            <p:ph type="body" sz="quarter" idx="17"/>
          </p:nvPr>
        </p:nvSpPr>
        <p:spPr/>
        <p:txBody>
          <a:bodyPr/>
          <a:lstStyle/>
          <a:p>
            <a:r>
              <a:rPr lang="en-US" dirty="0"/>
              <a:t>The </a:t>
            </a:r>
            <a:r>
              <a:rPr lang="en-US" b="1" dirty="0"/>
              <a:t>weighted average cost method </a:t>
            </a:r>
            <a:r>
              <a:rPr lang="en-US" dirty="0"/>
              <a:t>assigns costs to products based on the average of the accumulated costs.</a:t>
            </a:r>
          </a:p>
        </p:txBody>
      </p:sp>
    </p:spTree>
    <p:extLst>
      <p:ext uri="{BB962C8B-B14F-4D97-AF65-F5344CB8AC3E}">
        <p14:creationId xmlns:p14="http://schemas.microsoft.com/office/powerpoint/2010/main" val="202176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175C-3E15-4C90-8134-9395666257BA}"/>
              </a:ext>
            </a:extLst>
          </p:cNvPr>
          <p:cNvSpPr>
            <a:spLocks noGrp="1"/>
          </p:cNvSpPr>
          <p:nvPr>
            <p:ph type="title"/>
          </p:nvPr>
        </p:nvSpPr>
        <p:spPr/>
        <p:txBody>
          <a:bodyPr/>
          <a:lstStyle/>
          <a:p>
            <a:r>
              <a:rPr lang="en-US" dirty="0"/>
              <a:t>Comparing Job Order and Process Cost Systems </a:t>
            </a:r>
            <a:br>
              <a:rPr lang="en-US" dirty="0"/>
            </a:br>
            <a:r>
              <a:rPr lang="en-US" sz="2000" dirty="0"/>
              <a:t>(1 of 2)</a:t>
            </a:r>
          </a:p>
        </p:txBody>
      </p:sp>
      <p:sp>
        <p:nvSpPr>
          <p:cNvPr id="3" name="Text Placeholder 2">
            <a:extLst>
              <a:ext uri="{FF2B5EF4-FFF2-40B4-BE49-F238E27FC236}">
                <a16:creationId xmlns:a16="http://schemas.microsoft.com/office/drawing/2014/main" id="{A40C5879-014D-4DC9-AD4E-1617E4839458}"/>
              </a:ext>
            </a:extLst>
          </p:cNvPr>
          <p:cNvSpPr>
            <a:spLocks noGrp="1"/>
          </p:cNvSpPr>
          <p:nvPr>
            <p:ph type="body" sz="quarter" idx="17"/>
          </p:nvPr>
        </p:nvSpPr>
        <p:spPr>
          <a:xfrm>
            <a:off x="743576" y="1638300"/>
            <a:ext cx="10711543" cy="525439"/>
          </a:xfrm>
        </p:spPr>
        <p:txBody>
          <a:bodyPr/>
          <a:lstStyle/>
          <a:p>
            <a:r>
              <a:rPr lang="en-US" dirty="0"/>
              <a:t>Process and job order cost systems are similar in that each system:</a:t>
            </a:r>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E2BDE8B2-95C5-4301-BED7-D547007677AB}"/>
              </a:ext>
            </a:extLst>
          </p:cNvPr>
          <p:cNvSpPr>
            <a:spLocks noGrp="1"/>
          </p:cNvSpPr>
          <p:nvPr>
            <p:ph sz="quarter" idx="18"/>
          </p:nvPr>
        </p:nvSpPr>
        <p:spPr>
          <a:xfrm>
            <a:off x="2956625" y="2162141"/>
            <a:ext cx="6720840" cy="704088"/>
          </a:xfrm>
          <a:prstGeom prst="chevron">
            <a:avLst/>
          </a:prstGeom>
          <a:solidFill>
            <a:schemeClr val="accent3">
              <a:lumMod val="60000"/>
              <a:lumOff val="40000"/>
            </a:schemeClr>
          </a:solidFill>
        </p:spPr>
        <p:txBody>
          <a:bodyPr anchor="ctr"/>
          <a:lstStyle/>
          <a:p>
            <a:pPr marL="231775"/>
            <a:r>
              <a:rPr lang="en-US" sz="2000" dirty="0"/>
              <a:t>Records and summarizes product costs</a:t>
            </a:r>
          </a:p>
        </p:txBody>
      </p:sp>
      <p:sp>
        <p:nvSpPr>
          <p:cNvPr id="5" name="Content Placeholder 4">
            <a:extLst>
              <a:ext uri="{FF2B5EF4-FFF2-40B4-BE49-F238E27FC236}">
                <a16:creationId xmlns:a16="http://schemas.microsoft.com/office/drawing/2014/main" id="{7263EB33-D714-4E54-84BF-A643166E1188}"/>
              </a:ext>
            </a:extLst>
          </p:cNvPr>
          <p:cNvSpPr>
            <a:spLocks noGrp="1"/>
          </p:cNvSpPr>
          <p:nvPr>
            <p:ph sz="quarter" idx="19"/>
          </p:nvPr>
        </p:nvSpPr>
        <p:spPr>
          <a:xfrm>
            <a:off x="2952340" y="2963885"/>
            <a:ext cx="6720840" cy="704088"/>
          </a:xfrm>
          <a:prstGeom prst="chevron">
            <a:avLst/>
          </a:prstGeom>
          <a:solidFill>
            <a:schemeClr val="accent3">
              <a:lumMod val="60000"/>
              <a:lumOff val="40000"/>
            </a:schemeClr>
          </a:solidFill>
        </p:spPr>
        <p:txBody>
          <a:bodyPr anchor="ctr"/>
          <a:lstStyle/>
          <a:p>
            <a:pPr marL="231775"/>
            <a:r>
              <a:rPr lang="en-US" sz="2000" dirty="0"/>
              <a:t>Classifies product costs as direct materials, direct labor, and factory overhead</a:t>
            </a:r>
          </a:p>
        </p:txBody>
      </p:sp>
      <p:sp>
        <p:nvSpPr>
          <p:cNvPr id="6" name="Content Placeholder 5">
            <a:extLst>
              <a:ext uri="{FF2B5EF4-FFF2-40B4-BE49-F238E27FC236}">
                <a16:creationId xmlns:a16="http://schemas.microsoft.com/office/drawing/2014/main" id="{FCA82164-1080-4340-A663-7EA9622E051E}"/>
              </a:ext>
            </a:extLst>
          </p:cNvPr>
          <p:cNvSpPr>
            <a:spLocks noGrp="1"/>
          </p:cNvSpPr>
          <p:nvPr>
            <p:ph sz="quarter" idx="20"/>
          </p:nvPr>
        </p:nvSpPr>
        <p:spPr>
          <a:xfrm>
            <a:off x="2937826" y="3765837"/>
            <a:ext cx="6720840" cy="704088"/>
          </a:xfrm>
          <a:prstGeom prst="chevron">
            <a:avLst/>
          </a:prstGeom>
          <a:solidFill>
            <a:schemeClr val="accent3">
              <a:lumMod val="60000"/>
              <a:lumOff val="40000"/>
            </a:schemeClr>
          </a:solidFill>
        </p:spPr>
        <p:txBody>
          <a:bodyPr anchor="ctr"/>
          <a:lstStyle/>
          <a:p>
            <a:pPr marL="231775"/>
            <a:r>
              <a:rPr lang="en-US" sz="2000" dirty="0"/>
              <a:t>Allocates factory overhead costs to products</a:t>
            </a:r>
          </a:p>
        </p:txBody>
      </p:sp>
      <p:sp>
        <p:nvSpPr>
          <p:cNvPr id="7" name="Content Placeholder 6">
            <a:extLst>
              <a:ext uri="{FF2B5EF4-FFF2-40B4-BE49-F238E27FC236}">
                <a16:creationId xmlns:a16="http://schemas.microsoft.com/office/drawing/2014/main" id="{A48A36FD-06A7-4476-810E-AB81D45054BA}"/>
              </a:ext>
            </a:extLst>
          </p:cNvPr>
          <p:cNvSpPr>
            <a:spLocks noGrp="1"/>
          </p:cNvSpPr>
          <p:nvPr>
            <p:ph sz="quarter" idx="21"/>
          </p:nvPr>
        </p:nvSpPr>
        <p:spPr>
          <a:xfrm>
            <a:off x="2938092" y="4555874"/>
            <a:ext cx="6720840" cy="704088"/>
          </a:xfrm>
          <a:prstGeom prst="chevron">
            <a:avLst/>
          </a:prstGeom>
          <a:solidFill>
            <a:schemeClr val="accent3">
              <a:lumMod val="60000"/>
              <a:lumOff val="40000"/>
            </a:schemeClr>
          </a:solidFill>
        </p:spPr>
        <p:txBody>
          <a:bodyPr anchor="ctr"/>
          <a:lstStyle/>
          <a:p>
            <a:pPr marL="231775"/>
            <a:r>
              <a:rPr lang="en-US" sz="2000" dirty="0"/>
              <a:t>Uses a perpetual inventory system for materials, work in process, and finished goods</a:t>
            </a:r>
          </a:p>
        </p:txBody>
      </p:sp>
      <p:sp>
        <p:nvSpPr>
          <p:cNvPr id="8" name="Content Placeholder 7">
            <a:extLst>
              <a:ext uri="{FF2B5EF4-FFF2-40B4-BE49-F238E27FC236}">
                <a16:creationId xmlns:a16="http://schemas.microsoft.com/office/drawing/2014/main" id="{EB2F2139-AA5C-47E3-A040-D7DA96427C4F}"/>
              </a:ext>
            </a:extLst>
          </p:cNvPr>
          <p:cNvSpPr>
            <a:spLocks noGrp="1"/>
          </p:cNvSpPr>
          <p:nvPr>
            <p:ph sz="quarter" idx="22"/>
          </p:nvPr>
        </p:nvSpPr>
        <p:spPr>
          <a:xfrm>
            <a:off x="2983276" y="5397217"/>
            <a:ext cx="6720840" cy="704088"/>
          </a:xfrm>
          <a:prstGeom prst="chevron">
            <a:avLst/>
          </a:prstGeom>
          <a:solidFill>
            <a:schemeClr val="accent3">
              <a:lumMod val="60000"/>
              <a:lumOff val="40000"/>
            </a:schemeClr>
          </a:solidFill>
        </p:spPr>
        <p:txBody>
          <a:bodyPr anchor="ctr"/>
          <a:lstStyle/>
          <a:p>
            <a:pPr marL="231775"/>
            <a:r>
              <a:rPr lang="en-US" sz="2000" dirty="0"/>
              <a:t>Provides useful product cost information for decision making</a:t>
            </a:r>
          </a:p>
        </p:txBody>
      </p:sp>
      <p:pic>
        <p:nvPicPr>
          <p:cNvPr id="57" name="Picture Placeholder 56">
            <a:extLst>
              <a:ext uri="{FF2B5EF4-FFF2-40B4-BE49-F238E27FC236}">
                <a16:creationId xmlns:a16="http://schemas.microsoft.com/office/drawing/2014/main" id="{C4E3C1D4-0EBC-410E-A8AD-BBE894EE57EF}"/>
              </a:ext>
              <a:ext uri="{C183D7F6-B498-43B3-948B-1728B52AA6E4}">
                <adec:decorative xmlns:adec="http://schemas.microsoft.com/office/drawing/2017/decorative" val="1"/>
              </a:ext>
            </a:extLst>
          </p:cNvPr>
          <p:cNvPicPr>
            <a:picLocks noGrp="1" noChangeAspect="1"/>
          </p:cNvPicPr>
          <p:nvPr>
            <p:ph type="pic" sz="quarter" idx="30"/>
          </p:nvPr>
        </p:nvPicPr>
        <p:blipFill rotWithShape="1">
          <a:blip r:embed="rId2"/>
          <a:srcRect l="-22525" r="-22525"/>
          <a:stretch/>
        </p:blipFill>
        <p:spPr>
          <a:xfrm>
            <a:off x="2313488" y="3765470"/>
            <a:ext cx="986358" cy="704088"/>
          </a:xfrm>
        </p:spPr>
      </p:pic>
      <p:pic>
        <p:nvPicPr>
          <p:cNvPr id="61" name="Picture Placeholder 60">
            <a:extLst>
              <a:ext uri="{FF2B5EF4-FFF2-40B4-BE49-F238E27FC236}">
                <a16:creationId xmlns:a16="http://schemas.microsoft.com/office/drawing/2014/main" id="{424DD95A-D288-446D-BF85-AFA52813E059}"/>
              </a:ext>
              <a:ext uri="{C183D7F6-B498-43B3-948B-1728B52AA6E4}">
                <adec:decorative xmlns:adec="http://schemas.microsoft.com/office/drawing/2017/decorative" val="1"/>
              </a:ext>
            </a:extLst>
          </p:cNvPr>
          <p:cNvPicPr>
            <a:picLocks noGrp="1" noChangeAspect="1"/>
          </p:cNvPicPr>
          <p:nvPr>
            <p:ph type="pic" sz="quarter" idx="32"/>
          </p:nvPr>
        </p:nvPicPr>
        <p:blipFill rotWithShape="1">
          <a:blip r:embed="rId2"/>
          <a:srcRect l="-22525" r="-22525"/>
          <a:stretch/>
        </p:blipFill>
        <p:spPr>
          <a:xfrm>
            <a:off x="2329910" y="5396455"/>
            <a:ext cx="986359" cy="704088"/>
          </a:xfrm>
        </p:spPr>
      </p:pic>
      <p:pic>
        <p:nvPicPr>
          <p:cNvPr id="55" name="Picture Placeholder 54">
            <a:extLst>
              <a:ext uri="{FF2B5EF4-FFF2-40B4-BE49-F238E27FC236}">
                <a16:creationId xmlns:a16="http://schemas.microsoft.com/office/drawing/2014/main" id="{709F23DC-F3D0-491B-8EAC-C25FD4DE5944}"/>
              </a:ext>
              <a:ext uri="{C183D7F6-B498-43B3-948B-1728B52AA6E4}">
                <adec:decorative xmlns:adec="http://schemas.microsoft.com/office/drawing/2017/decorative" val="1"/>
              </a:ext>
            </a:extLst>
          </p:cNvPr>
          <p:cNvPicPr>
            <a:picLocks noGrp="1" noChangeAspect="1"/>
          </p:cNvPicPr>
          <p:nvPr>
            <p:ph type="pic" sz="quarter" idx="33"/>
          </p:nvPr>
        </p:nvPicPr>
        <p:blipFill rotWithShape="1">
          <a:blip r:embed="rId2"/>
          <a:srcRect l="-22525" r="-22525"/>
          <a:stretch/>
        </p:blipFill>
        <p:spPr>
          <a:xfrm>
            <a:off x="2329910" y="2969639"/>
            <a:ext cx="986358" cy="704088"/>
          </a:xfrm>
        </p:spPr>
      </p:pic>
      <p:pic>
        <p:nvPicPr>
          <p:cNvPr id="53" name="Picture Placeholder 52">
            <a:extLst>
              <a:ext uri="{FF2B5EF4-FFF2-40B4-BE49-F238E27FC236}">
                <a16:creationId xmlns:a16="http://schemas.microsoft.com/office/drawing/2014/main" id="{8A8A3799-F44B-4205-BB3E-FA6053A8B24D}"/>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2"/>
          <a:srcRect l="-22525" r="-22525"/>
          <a:stretch/>
        </p:blipFill>
        <p:spPr>
          <a:xfrm>
            <a:off x="2329910" y="2163739"/>
            <a:ext cx="986358" cy="704088"/>
          </a:xfrm>
        </p:spPr>
      </p:pic>
      <p:pic>
        <p:nvPicPr>
          <p:cNvPr id="59" name="Picture Placeholder 58">
            <a:extLst>
              <a:ext uri="{FF2B5EF4-FFF2-40B4-BE49-F238E27FC236}">
                <a16:creationId xmlns:a16="http://schemas.microsoft.com/office/drawing/2014/main" id="{E9DF2A2F-2F8B-4A1E-B454-DA59AF09C35D}"/>
              </a:ext>
              <a:ext uri="{C183D7F6-B498-43B3-948B-1728B52AA6E4}">
                <adec:decorative xmlns:adec="http://schemas.microsoft.com/office/drawing/2017/decorative" val="1"/>
              </a:ext>
            </a:extLst>
          </p:cNvPr>
          <p:cNvPicPr>
            <a:picLocks noGrp="1" noChangeAspect="1"/>
          </p:cNvPicPr>
          <p:nvPr>
            <p:ph type="pic" sz="quarter" idx="31"/>
          </p:nvPr>
        </p:nvPicPr>
        <p:blipFill rotWithShape="1">
          <a:blip r:embed="rId2"/>
          <a:srcRect l="-22525" r="-22525"/>
          <a:stretch/>
        </p:blipFill>
        <p:spPr>
          <a:xfrm>
            <a:off x="2315395" y="4567837"/>
            <a:ext cx="986357" cy="704088"/>
          </a:xfrm>
        </p:spPr>
      </p:pic>
    </p:spTree>
    <p:extLst>
      <p:ext uri="{BB962C8B-B14F-4D97-AF65-F5344CB8AC3E}">
        <p14:creationId xmlns:p14="http://schemas.microsoft.com/office/powerpoint/2010/main" val="37177422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B51E-7DA3-469E-96EB-1FA782F59ADC}"/>
              </a:ext>
            </a:extLst>
          </p:cNvPr>
          <p:cNvSpPr>
            <a:spLocks noGrp="1"/>
          </p:cNvSpPr>
          <p:nvPr>
            <p:ph type="title"/>
          </p:nvPr>
        </p:nvSpPr>
        <p:spPr/>
        <p:txBody>
          <a:bodyPr/>
          <a:lstStyle/>
          <a:p>
            <a:r>
              <a:rPr lang="en-US" sz="2800" dirty="0"/>
              <a:t>Determining Costs Using the Weighted Average Cost Method </a:t>
            </a:r>
            <a:r>
              <a:rPr lang="en-US" sz="2000" dirty="0"/>
              <a:t>(1 of 2)</a:t>
            </a:r>
          </a:p>
        </p:txBody>
      </p:sp>
      <p:sp>
        <p:nvSpPr>
          <p:cNvPr id="4" name="Content Placeholder 3">
            <a:extLst>
              <a:ext uri="{FF2B5EF4-FFF2-40B4-BE49-F238E27FC236}">
                <a16:creationId xmlns:a16="http://schemas.microsoft.com/office/drawing/2014/main" id="{4DDED136-337A-4E22-9978-583650C8FF5A}"/>
              </a:ext>
            </a:extLst>
          </p:cNvPr>
          <p:cNvSpPr>
            <a:spLocks noGrp="1"/>
          </p:cNvSpPr>
          <p:nvPr>
            <p:ph type="body" sz="quarter" idx="17"/>
          </p:nvPr>
        </p:nvSpPr>
        <p:spPr>
          <a:xfrm>
            <a:off x="743576" y="1638300"/>
            <a:ext cx="10711543" cy="1480457"/>
          </a:xfrm>
        </p:spPr>
        <p:txBody>
          <a:bodyPr>
            <a:normAutofit/>
          </a:bodyPr>
          <a:lstStyle/>
          <a:p>
            <a:pPr marL="342900" indent="-342900">
              <a:buClr>
                <a:srgbClr val="004A78"/>
              </a:buClr>
              <a:buFont typeface="Arial" charset="0"/>
              <a:buChar char="•"/>
            </a:pPr>
            <a:r>
              <a:rPr lang="en-US" sz="2400" dirty="0">
                <a:solidFill>
                  <a:srgbClr val="004A78"/>
                </a:solidFill>
              </a:rPr>
              <a:t>Assume that S&amp;W Ice Cream Company (S&amp;W) mixes direct materials (milk, cream, sugar) in refrigerated vats and has two manufacturing departments, Mixing and Packaging. The manufacturing data for the Mixing Department for July are as follows:</a:t>
            </a:r>
          </a:p>
          <a:p>
            <a:endParaRPr lang="en-US" dirty="0"/>
          </a:p>
        </p:txBody>
      </p:sp>
      <p:pic>
        <p:nvPicPr>
          <p:cNvPr id="15" name="Picture Placeholder 14" descr="Determining Costs Using the Average Cost Method&#10;&#10;The first line of the data is Inventory in process, July 1, 5,000 gallons (70% completed), which is $6,200. The next line is Direct materials cost incurred in July, 60,000 gallons, which is 66,000. The next line is Direct labor cost incurred in July, which is 10,500. The next line is Factory overhead applied in July, which is 6,405. There is a single rule under 6,405. The last line is Total production costs to account for, which is $89,105. There is a double rule under $89,105.&#10;&#10;A red rectangle surrounds two question marks.&#10;&#10;A small red arrow pointing upward and to the right sits below the table. The arrow is pointing to the rectangle that surrounds two question marks.&#10;&#10;The following note appears below the arrow:  These amounts are determined by preparing a cost of production report.&#10;&#10;">
            <a:extLst>
              <a:ext uri="{FF2B5EF4-FFF2-40B4-BE49-F238E27FC236}">
                <a16:creationId xmlns:a16="http://schemas.microsoft.com/office/drawing/2014/main" id="{73E19A47-4DD8-4A09-9112-B9A7D0D328C5}"/>
              </a:ext>
            </a:extLst>
          </p:cNvPr>
          <p:cNvPicPr>
            <a:picLocks noGrp="1" noChangeAspect="1"/>
          </p:cNvPicPr>
          <p:nvPr>
            <p:ph type="pic" sz="quarter" idx="18"/>
          </p:nvPr>
        </p:nvPicPr>
        <p:blipFill rotWithShape="1">
          <a:blip r:embed="rId2"/>
          <a:srcRect t="-415" b="4742"/>
          <a:stretch/>
        </p:blipFill>
        <p:spPr>
          <a:xfrm>
            <a:off x="2499879" y="2995786"/>
            <a:ext cx="6895607" cy="3225974"/>
          </a:xfrm>
        </p:spPr>
      </p:pic>
    </p:spTree>
    <p:extLst>
      <p:ext uri="{BB962C8B-B14F-4D97-AF65-F5344CB8AC3E}">
        <p14:creationId xmlns:p14="http://schemas.microsoft.com/office/powerpoint/2010/main" val="2490717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BE90-FF20-49A4-B101-8D4D0129CE8C}"/>
              </a:ext>
            </a:extLst>
          </p:cNvPr>
          <p:cNvSpPr>
            <a:spLocks noGrp="1"/>
          </p:cNvSpPr>
          <p:nvPr>
            <p:ph type="title"/>
          </p:nvPr>
        </p:nvSpPr>
        <p:spPr>
          <a:xfrm>
            <a:off x="838200" y="365125"/>
            <a:ext cx="10515600" cy="676656"/>
          </a:xfrm>
        </p:spPr>
        <p:txBody>
          <a:bodyPr/>
          <a:lstStyle/>
          <a:p>
            <a:r>
              <a:rPr lang="en-US" sz="2800" dirty="0"/>
              <a:t>Determining Costs Using the Weighted Average Cost Method </a:t>
            </a:r>
            <a:r>
              <a:rPr lang="en-US" sz="2000" dirty="0"/>
              <a:t>(2 of 2)</a:t>
            </a:r>
          </a:p>
        </p:txBody>
      </p:sp>
      <p:sp>
        <p:nvSpPr>
          <p:cNvPr id="3" name="Text Placeholder 2">
            <a:extLst>
              <a:ext uri="{FF2B5EF4-FFF2-40B4-BE49-F238E27FC236}">
                <a16:creationId xmlns:a16="http://schemas.microsoft.com/office/drawing/2014/main" id="{81F23B83-EBC2-45E6-B66C-2E0B3F03F418}"/>
              </a:ext>
            </a:extLst>
          </p:cNvPr>
          <p:cNvSpPr>
            <a:spLocks noGrp="1"/>
          </p:cNvSpPr>
          <p:nvPr>
            <p:ph type="body" sz="quarter" idx="17"/>
          </p:nvPr>
        </p:nvSpPr>
        <p:spPr>
          <a:xfrm>
            <a:off x="743576" y="1638300"/>
            <a:ext cx="10711543" cy="1419693"/>
          </a:xfrm>
        </p:spPr>
        <p:txBody>
          <a:bodyPr/>
          <a:lstStyle/>
          <a:p>
            <a:r>
              <a:rPr lang="en-US" dirty="0"/>
              <a:t>To simplify, assume all of S&amp;W's production costs (materials and conversion costs) occur at the same rate. </a:t>
            </a:r>
          </a:p>
          <a:p>
            <a:pPr lvl="1"/>
            <a:r>
              <a:rPr lang="en-US" dirty="0"/>
              <a:t>By doing so, all production costs are combined together in determining the number of equivalent units and cost per equivalent unit.</a:t>
            </a:r>
          </a:p>
        </p:txBody>
      </p:sp>
    </p:spTree>
    <p:extLst>
      <p:ext uri="{BB962C8B-B14F-4D97-AF65-F5344CB8AC3E}">
        <p14:creationId xmlns:p14="http://schemas.microsoft.com/office/powerpoint/2010/main" val="17922983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AD46-4FA7-4932-BF5C-AF5C0821BAC8}"/>
              </a:ext>
            </a:extLst>
          </p:cNvPr>
          <p:cNvSpPr>
            <a:spLocks noGrp="1"/>
          </p:cNvSpPr>
          <p:nvPr>
            <p:ph type="title"/>
          </p:nvPr>
        </p:nvSpPr>
        <p:spPr/>
        <p:txBody>
          <a:bodyPr/>
          <a:lstStyle/>
          <a:p>
            <a:r>
              <a:rPr lang="en-US" sz="3200" dirty="0"/>
              <a:t>Step 1: Determine the Units to Be Assigned Costs</a:t>
            </a:r>
            <a:br>
              <a:rPr lang="en-US" sz="3200" dirty="0"/>
            </a:br>
            <a:r>
              <a:rPr lang="en-US" sz="2000" dirty="0"/>
              <a:t>(1 of 4)</a:t>
            </a:r>
          </a:p>
        </p:txBody>
      </p:sp>
      <p:sp>
        <p:nvSpPr>
          <p:cNvPr id="3" name="Text Placeholder 2">
            <a:extLst>
              <a:ext uri="{FF2B5EF4-FFF2-40B4-BE49-F238E27FC236}">
                <a16:creationId xmlns:a16="http://schemas.microsoft.com/office/drawing/2014/main" id="{6A836D9A-6CC6-49BD-88FF-DBDEEAD93EC4}"/>
              </a:ext>
            </a:extLst>
          </p:cNvPr>
          <p:cNvSpPr>
            <a:spLocks noGrp="1"/>
          </p:cNvSpPr>
          <p:nvPr>
            <p:ph type="body" sz="quarter" idx="17"/>
          </p:nvPr>
        </p:nvSpPr>
        <p:spPr/>
        <p:txBody>
          <a:bodyPr/>
          <a:lstStyle/>
          <a:p>
            <a:r>
              <a:rPr lang="en-US" dirty="0"/>
              <a:t>The first step is to determine the units to be assigned costs. </a:t>
            </a:r>
          </a:p>
          <a:p>
            <a:pPr lvl="1"/>
            <a:r>
              <a:rPr lang="en-US" dirty="0"/>
              <a:t>A unit can be any measure of completed production, such as tons, gallons, pounds, barrels, or cases.</a:t>
            </a:r>
          </a:p>
          <a:p>
            <a:pPr lvl="2"/>
            <a:r>
              <a:rPr lang="en-US" dirty="0"/>
              <a:t>For S&amp;W, a unit is a gallon of ice cream.</a:t>
            </a:r>
          </a:p>
          <a:p>
            <a:endParaRPr lang="en-US" dirty="0"/>
          </a:p>
        </p:txBody>
      </p:sp>
    </p:spTree>
    <p:extLst>
      <p:ext uri="{BB962C8B-B14F-4D97-AF65-F5344CB8AC3E}">
        <p14:creationId xmlns:p14="http://schemas.microsoft.com/office/powerpoint/2010/main" val="1055165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6880-0A5B-4AF7-8E3F-495107CEF8DE}"/>
              </a:ext>
            </a:extLst>
          </p:cNvPr>
          <p:cNvSpPr>
            <a:spLocks noGrp="1"/>
          </p:cNvSpPr>
          <p:nvPr>
            <p:ph type="title"/>
          </p:nvPr>
        </p:nvSpPr>
        <p:spPr/>
        <p:txBody>
          <a:bodyPr/>
          <a:lstStyle/>
          <a:p>
            <a:r>
              <a:rPr lang="en-US" sz="3200" dirty="0"/>
              <a:t>Step 1: Determine the Units to Be Assigned Costs</a:t>
            </a:r>
            <a:br>
              <a:rPr lang="en-US" dirty="0"/>
            </a:br>
            <a:r>
              <a:rPr lang="en-US" sz="2000" dirty="0"/>
              <a:t>(2 of 4)</a:t>
            </a:r>
          </a:p>
        </p:txBody>
      </p:sp>
      <p:sp>
        <p:nvSpPr>
          <p:cNvPr id="4" name="Content Placeholder 3">
            <a:extLst>
              <a:ext uri="{FF2B5EF4-FFF2-40B4-BE49-F238E27FC236}">
                <a16:creationId xmlns:a16="http://schemas.microsoft.com/office/drawing/2014/main" id="{385456BF-36CC-4C22-AB40-00DB78A55973}"/>
              </a:ext>
            </a:extLst>
          </p:cNvPr>
          <p:cNvSpPr>
            <a:spLocks noGrp="1"/>
          </p:cNvSpPr>
          <p:nvPr>
            <p:ph type="body" sz="quarter" idx="17"/>
          </p:nvPr>
        </p:nvSpPr>
        <p:spPr/>
        <p:txBody>
          <a:bodyPr/>
          <a:lstStyle/>
          <a:p>
            <a:r>
              <a:rPr lang="en-US" dirty="0"/>
              <a:t>S&amp;W’s Mixing Department had 65,000 gallons of direct materials to account for during July, as shown here:</a:t>
            </a:r>
          </a:p>
          <a:p>
            <a:endParaRPr lang="en-US" dirty="0"/>
          </a:p>
        </p:txBody>
      </p:sp>
      <p:pic>
        <p:nvPicPr>
          <p:cNvPr id="5" name="Picture Placeholder 4" descr="Step 1: Determine the Units to Be Assigned Costs&#10;&#10;The slide shows how the total units to account for is determined. The first line reads, Total gallons to account for. The first entry is Inventory in process, July 1, which is 5,000 gallons. The next entry is Received from materials storeroom, which is 60,000. There is a single rule under 60,000. The last line is Total units to account for by the Packaging Department, which is 65,000 gallons. There is a double rule under 65,000.">
            <a:extLst>
              <a:ext uri="{FF2B5EF4-FFF2-40B4-BE49-F238E27FC236}">
                <a16:creationId xmlns:a16="http://schemas.microsoft.com/office/drawing/2014/main" id="{2D19E1AC-5B44-4A90-B115-9A2F51E9D91B}"/>
              </a:ext>
            </a:extLst>
          </p:cNvPr>
          <p:cNvPicPr>
            <a:picLocks noGrp="1" noChangeAspect="1"/>
          </p:cNvPicPr>
          <p:nvPr>
            <p:ph type="pic" sz="quarter" idx="18"/>
          </p:nvPr>
        </p:nvPicPr>
        <p:blipFill rotWithShape="1">
          <a:blip r:embed="rId2"/>
          <a:srcRect t="-516" b="-1749"/>
          <a:stretch/>
        </p:blipFill>
        <p:spPr>
          <a:xfrm>
            <a:off x="1225262" y="2612840"/>
            <a:ext cx="9646227" cy="1230004"/>
          </a:xfrm>
          <a:prstGeom prst="rect">
            <a:avLst/>
          </a:prstGeom>
        </p:spPr>
      </p:pic>
    </p:spTree>
    <p:extLst>
      <p:ext uri="{BB962C8B-B14F-4D97-AF65-F5344CB8AC3E}">
        <p14:creationId xmlns:p14="http://schemas.microsoft.com/office/powerpoint/2010/main" val="3004867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1481-6076-48C0-A6B3-E8251432F265}"/>
              </a:ext>
            </a:extLst>
          </p:cNvPr>
          <p:cNvSpPr>
            <a:spLocks noGrp="1"/>
          </p:cNvSpPr>
          <p:nvPr>
            <p:ph type="title"/>
          </p:nvPr>
        </p:nvSpPr>
        <p:spPr>
          <a:xfrm>
            <a:off x="838200" y="365126"/>
            <a:ext cx="10515600" cy="676656"/>
          </a:xfrm>
        </p:spPr>
        <p:txBody>
          <a:bodyPr/>
          <a:lstStyle/>
          <a:p>
            <a:r>
              <a:rPr lang="en-US" sz="3200" dirty="0"/>
              <a:t>Step 1: Determine the Units to Be Assigned Costs</a:t>
            </a:r>
            <a:br>
              <a:rPr lang="en-US" sz="3200" dirty="0"/>
            </a:br>
            <a:r>
              <a:rPr lang="en-US" sz="2000" dirty="0"/>
              <a:t>(3 of 4)</a:t>
            </a:r>
          </a:p>
        </p:txBody>
      </p:sp>
      <p:sp>
        <p:nvSpPr>
          <p:cNvPr id="3" name="Text Placeholder 2">
            <a:extLst>
              <a:ext uri="{FF2B5EF4-FFF2-40B4-BE49-F238E27FC236}">
                <a16:creationId xmlns:a16="http://schemas.microsoft.com/office/drawing/2014/main" id="{2AFB5D56-F8BE-4906-BD90-8B0C867FE592}"/>
              </a:ext>
            </a:extLst>
          </p:cNvPr>
          <p:cNvSpPr>
            <a:spLocks noGrp="1"/>
          </p:cNvSpPr>
          <p:nvPr>
            <p:ph type="body" sz="quarter" idx="17"/>
          </p:nvPr>
        </p:nvSpPr>
        <p:spPr>
          <a:xfrm>
            <a:off x="743576" y="1638300"/>
            <a:ext cx="10711543" cy="1584585"/>
          </a:xfrm>
        </p:spPr>
        <p:txBody>
          <a:bodyPr/>
          <a:lstStyle/>
          <a:p>
            <a:r>
              <a:rPr lang="en-US" dirty="0"/>
              <a:t>There are two groups of units to be assigned costs for the period:</a:t>
            </a:r>
          </a:p>
          <a:p>
            <a:pPr lvl="1"/>
            <a:r>
              <a:rPr lang="en-US" dirty="0"/>
              <a:t>Group 1: Units completed and transferred out</a:t>
            </a:r>
          </a:p>
          <a:p>
            <a:pPr lvl="1"/>
            <a:r>
              <a:rPr lang="en-US" dirty="0"/>
              <a:t>Group 2: Units in the July 31 ending work in process inventory.</a:t>
            </a:r>
          </a:p>
          <a:p>
            <a:endParaRPr lang="en-US" dirty="0"/>
          </a:p>
        </p:txBody>
      </p:sp>
    </p:spTree>
    <p:extLst>
      <p:ext uri="{BB962C8B-B14F-4D97-AF65-F5344CB8AC3E}">
        <p14:creationId xmlns:p14="http://schemas.microsoft.com/office/powerpoint/2010/main" val="31961340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E4AD-35B1-4210-9FA4-438D3D67CFC9}"/>
              </a:ext>
            </a:extLst>
          </p:cNvPr>
          <p:cNvSpPr>
            <a:spLocks noGrp="1"/>
          </p:cNvSpPr>
          <p:nvPr>
            <p:ph type="title"/>
          </p:nvPr>
        </p:nvSpPr>
        <p:spPr/>
        <p:txBody>
          <a:bodyPr/>
          <a:lstStyle/>
          <a:p>
            <a:r>
              <a:rPr lang="en-US" sz="3200" dirty="0"/>
              <a:t>Step 1: Determine the Units to Be Assigned Costs</a:t>
            </a:r>
            <a:br>
              <a:rPr lang="en-US" sz="3200" dirty="0"/>
            </a:br>
            <a:r>
              <a:rPr lang="en-US" sz="2000" dirty="0"/>
              <a:t>(4 of 4)</a:t>
            </a:r>
          </a:p>
        </p:txBody>
      </p:sp>
      <p:sp>
        <p:nvSpPr>
          <p:cNvPr id="4" name="Content Placeholder 3">
            <a:extLst>
              <a:ext uri="{FF2B5EF4-FFF2-40B4-BE49-F238E27FC236}">
                <a16:creationId xmlns:a16="http://schemas.microsoft.com/office/drawing/2014/main" id="{25A96EAF-B7D4-434C-9D78-5BCD999E7895}"/>
              </a:ext>
            </a:extLst>
          </p:cNvPr>
          <p:cNvSpPr>
            <a:spLocks noGrp="1"/>
          </p:cNvSpPr>
          <p:nvPr>
            <p:ph type="body" sz="quarter" idx="17"/>
          </p:nvPr>
        </p:nvSpPr>
        <p:spPr/>
        <p:txBody>
          <a:bodyPr/>
          <a:lstStyle/>
          <a:p>
            <a:r>
              <a:rPr lang="en-US" dirty="0"/>
              <a:t>The total units (gallons) to be assigned costs for S&amp;W can be summarized as follows:</a:t>
            </a:r>
          </a:p>
          <a:p>
            <a:endParaRPr lang="en-US" dirty="0"/>
          </a:p>
        </p:txBody>
      </p:sp>
      <p:pic>
        <p:nvPicPr>
          <p:cNvPr id="16" name="Picture Placeholder 15" descr="Step 1: Determine the Units to Be Assigned Costs&#10;&#10;The slide shows how total gallons to be assigned costs is determined. The first line is Group 1, Units transferred out to the Packaging Department in July, which is 62,000 gallons. The second line is Group 2, Inventory in process, July 31, which is 3,000. There is a single rule under 3,000. The last line is Total gallons to be assigned costs, which is 65,000 gallons. There is a double rule under 65,000. The total 65,000 gallons is enclosed in a red box. A red arrow points to the box from the label, “The total units (gallons) to be assigned costs (65,000 gallons) equal the total units to account for.”">
            <a:extLst>
              <a:ext uri="{FF2B5EF4-FFF2-40B4-BE49-F238E27FC236}">
                <a16:creationId xmlns:a16="http://schemas.microsoft.com/office/drawing/2014/main" id="{B083275A-C653-4D64-BE04-AF1E50524804}"/>
              </a:ext>
            </a:extLst>
          </p:cNvPr>
          <p:cNvPicPr>
            <a:picLocks noGrp="1" noChangeAspect="1"/>
          </p:cNvPicPr>
          <p:nvPr>
            <p:ph type="pic" sz="quarter" idx="18"/>
          </p:nvPr>
        </p:nvPicPr>
        <p:blipFill rotWithShape="1">
          <a:blip r:embed="rId2"/>
          <a:srcRect t="-1099" b="2368"/>
          <a:stretch/>
        </p:blipFill>
        <p:spPr>
          <a:xfrm>
            <a:off x="1245039" y="2579517"/>
            <a:ext cx="9701923" cy="3012516"/>
          </a:xfrm>
        </p:spPr>
      </p:pic>
    </p:spTree>
    <p:extLst>
      <p:ext uri="{BB962C8B-B14F-4D97-AF65-F5344CB8AC3E}">
        <p14:creationId xmlns:p14="http://schemas.microsoft.com/office/powerpoint/2010/main" val="25593907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4A3D-6AB3-4F26-AC16-B71FBB674B60}"/>
              </a:ext>
            </a:extLst>
          </p:cNvPr>
          <p:cNvSpPr>
            <a:spLocks noGrp="1"/>
          </p:cNvSpPr>
          <p:nvPr>
            <p:ph type="title"/>
          </p:nvPr>
        </p:nvSpPr>
        <p:spPr/>
        <p:txBody>
          <a:bodyPr/>
          <a:lstStyle/>
          <a:p>
            <a:r>
              <a:rPr lang="en-US" dirty="0"/>
              <a:t>Step 2: Compute Equivalent Units of Production</a:t>
            </a:r>
          </a:p>
        </p:txBody>
      </p:sp>
      <p:sp>
        <p:nvSpPr>
          <p:cNvPr id="4" name="Content Placeholder 3">
            <a:extLst>
              <a:ext uri="{FF2B5EF4-FFF2-40B4-BE49-F238E27FC236}">
                <a16:creationId xmlns:a16="http://schemas.microsoft.com/office/drawing/2014/main" id="{211AF758-7D44-4489-8A4C-6F4574DA85EB}"/>
              </a:ext>
            </a:extLst>
          </p:cNvPr>
          <p:cNvSpPr>
            <a:spLocks noGrp="1"/>
          </p:cNvSpPr>
          <p:nvPr>
            <p:ph type="body" sz="quarter" idx="17"/>
          </p:nvPr>
        </p:nvSpPr>
        <p:spPr>
          <a:xfrm>
            <a:off x="743576" y="1638299"/>
            <a:ext cx="10711543" cy="3490531"/>
          </a:xfrm>
        </p:spPr>
        <p:txBody>
          <a:bodyPr>
            <a:normAutofit/>
          </a:bodyPr>
          <a:lstStyle/>
          <a:p>
            <a:pPr marL="342900" indent="-342900">
              <a:buClr>
                <a:srgbClr val="004A78"/>
              </a:buClr>
              <a:buFont typeface="Arial" charset="0"/>
              <a:buChar char="•"/>
            </a:pPr>
            <a:r>
              <a:rPr lang="en-US" sz="2400" dirty="0">
                <a:solidFill>
                  <a:srgbClr val="004A78"/>
                </a:solidFill>
              </a:rPr>
              <a:t>S&amp;W has 3,000 gallons of whole units in the work in process inventory for the Mixing Department on July 31. Because these units are 25% complete, the number of equivalent units in process in the Mixing Department on July 31 is 750 gallons (3,000 gallons × 25%). Because the units transferred to the Packaging Department have been completed, the whole units (62,000 gallons) transferred are the same as the equivalent units transferred.</a:t>
            </a:r>
          </a:p>
          <a:p>
            <a:pPr marL="342900" indent="-342900">
              <a:buClr>
                <a:srgbClr val="004A78"/>
              </a:buClr>
              <a:buFont typeface="Arial" charset="0"/>
              <a:buChar char="•"/>
            </a:pPr>
            <a:r>
              <a:rPr lang="en-US" sz="2400" dirty="0">
                <a:solidFill>
                  <a:srgbClr val="004A78"/>
                </a:solidFill>
              </a:rPr>
              <a:t>The total equivalent units of production for the Mixing Department are determined by adding the equivalent units in the ending work in process inventory to the units transferred and completed during the period:</a:t>
            </a:r>
          </a:p>
          <a:p>
            <a:endParaRPr lang="en-US" dirty="0"/>
          </a:p>
        </p:txBody>
      </p:sp>
      <p:pic>
        <p:nvPicPr>
          <p:cNvPr id="5" name="Picture Placeholder 4" descr="Step 2: Compute Equivalent Units of Production&#10;&#10;The slide shows how total equivalent units is determined. The first line is Equivalent units completed and transferred to the Packaging Department during July, which is 62,000 gallons. The second line is Equivalent units in ending work in process, July 31, which is 750. There is a single rule under 750. The last line is Total equivalent units, which is 62,750 gallons. There is a double rule under 62,750.">
            <a:extLst>
              <a:ext uri="{FF2B5EF4-FFF2-40B4-BE49-F238E27FC236}">
                <a16:creationId xmlns:a16="http://schemas.microsoft.com/office/drawing/2014/main" id="{0075EA74-25B1-466D-93A3-092450DA55A0}"/>
              </a:ext>
            </a:extLst>
          </p:cNvPr>
          <p:cNvPicPr>
            <a:picLocks noGrp="1" noChangeAspect="1"/>
          </p:cNvPicPr>
          <p:nvPr>
            <p:ph type="pic" sz="quarter" idx="18"/>
          </p:nvPr>
        </p:nvPicPr>
        <p:blipFill rotWithShape="1">
          <a:blip r:embed="rId2"/>
          <a:srcRect t="4710" b="6208"/>
          <a:stretch/>
        </p:blipFill>
        <p:spPr>
          <a:xfrm>
            <a:off x="2388462" y="5070335"/>
            <a:ext cx="7319827" cy="1119172"/>
          </a:xfrm>
          <a:prstGeom prst="rect">
            <a:avLst/>
          </a:prstGeom>
        </p:spPr>
      </p:pic>
    </p:spTree>
    <p:extLst>
      <p:ext uri="{BB962C8B-B14F-4D97-AF65-F5344CB8AC3E}">
        <p14:creationId xmlns:p14="http://schemas.microsoft.com/office/powerpoint/2010/main" val="3756564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3B5A-F4B5-4181-B81D-A73DA0084EDE}"/>
              </a:ext>
            </a:extLst>
          </p:cNvPr>
          <p:cNvSpPr>
            <a:spLocks noGrp="1"/>
          </p:cNvSpPr>
          <p:nvPr>
            <p:ph type="title"/>
          </p:nvPr>
        </p:nvSpPr>
        <p:spPr/>
        <p:txBody>
          <a:bodyPr/>
          <a:lstStyle/>
          <a:p>
            <a:r>
              <a:rPr lang="en-US" dirty="0"/>
              <a:t>Step 3: Determine the Cost per Equivalent Unit</a:t>
            </a:r>
          </a:p>
        </p:txBody>
      </p:sp>
      <p:sp>
        <p:nvSpPr>
          <p:cNvPr id="4" name="Content Placeholder 3">
            <a:extLst>
              <a:ext uri="{FF2B5EF4-FFF2-40B4-BE49-F238E27FC236}">
                <a16:creationId xmlns:a16="http://schemas.microsoft.com/office/drawing/2014/main" id="{A6EE87AC-1705-4406-8F34-2C3C0708FA87}"/>
              </a:ext>
            </a:extLst>
          </p:cNvPr>
          <p:cNvSpPr>
            <a:spLocks noGrp="1"/>
          </p:cNvSpPr>
          <p:nvPr>
            <p:ph type="body" sz="quarter" idx="17"/>
          </p:nvPr>
        </p:nvSpPr>
        <p:spPr>
          <a:xfrm>
            <a:off x="743576" y="1638300"/>
            <a:ext cx="10711543" cy="1366157"/>
          </a:xfrm>
        </p:spPr>
        <p:txBody>
          <a:bodyPr/>
          <a:lstStyle/>
          <a:p>
            <a:pPr marL="342900" indent="-342900">
              <a:buClr>
                <a:srgbClr val="004A78"/>
              </a:buClr>
              <a:buFont typeface="Arial" charset="0"/>
              <a:buChar char="•"/>
            </a:pPr>
            <a:r>
              <a:rPr lang="en-US" sz="2400" dirty="0">
                <a:solidFill>
                  <a:srgbClr val="004A78"/>
                </a:solidFill>
              </a:rPr>
              <a:t>Because materials and conversion costs are combined under the weighted average cost method, the cost per equivalent unit is determined by dividing the total production costs by the total equivalent units of production as follows:</a:t>
            </a:r>
          </a:p>
          <a:p>
            <a:endParaRPr lang="en-US" dirty="0"/>
          </a:p>
        </p:txBody>
      </p:sp>
      <p:pic>
        <p:nvPicPr>
          <p:cNvPr id="6" name="Picture Placeholder 5" descr="Step 3: Determine the Cost per Equivalent Unit&#10;&#10;The top equation is Cost per Equivalent Unit equals Total Production Costs over (or divided by) Total Equivalent Units.&#10;&#10;The bottom equation is Cost per Equivalent Unit equals Total Production Costs over (or divided by) Total Equivalent Units equals $89,105 over (or divided by) 62,750 gallons equals $1.42.&#10;&#10;">
            <a:extLst>
              <a:ext uri="{FF2B5EF4-FFF2-40B4-BE49-F238E27FC236}">
                <a16:creationId xmlns:a16="http://schemas.microsoft.com/office/drawing/2014/main" id="{69D2C743-AAC7-4892-B70A-35482656D9B9}"/>
              </a:ext>
            </a:extLst>
          </p:cNvPr>
          <p:cNvPicPr>
            <a:picLocks noGrp="1" noChangeAspect="1"/>
          </p:cNvPicPr>
          <p:nvPr>
            <p:ph type="pic" sz="quarter" idx="18"/>
          </p:nvPr>
        </p:nvPicPr>
        <p:blipFill rotWithShape="1">
          <a:blip r:embed="rId2"/>
          <a:srcRect l="5705" t="11085" r="2101" b="7558"/>
          <a:stretch/>
        </p:blipFill>
        <p:spPr>
          <a:xfrm>
            <a:off x="1974645" y="3427530"/>
            <a:ext cx="8329795" cy="1786922"/>
          </a:xfrm>
          <a:prstGeom prst="rect">
            <a:avLst/>
          </a:prstGeom>
        </p:spPr>
      </p:pic>
    </p:spTree>
    <p:extLst>
      <p:ext uri="{BB962C8B-B14F-4D97-AF65-F5344CB8AC3E}">
        <p14:creationId xmlns:p14="http://schemas.microsoft.com/office/powerpoint/2010/main" val="8974857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7B0-E115-404B-88EB-BD2A334D0B5C}"/>
              </a:ext>
            </a:extLst>
          </p:cNvPr>
          <p:cNvSpPr>
            <a:spLocks noGrp="1"/>
          </p:cNvSpPr>
          <p:nvPr>
            <p:ph type="title"/>
          </p:nvPr>
        </p:nvSpPr>
        <p:spPr>
          <a:xfrm>
            <a:off x="838200" y="365125"/>
            <a:ext cx="10515600" cy="676656"/>
          </a:xfrm>
        </p:spPr>
        <p:txBody>
          <a:bodyPr/>
          <a:lstStyle/>
          <a:p>
            <a:r>
              <a:rPr lang="en-US" sz="2800" dirty="0"/>
              <a:t>Step 4: Allocate Costs to Transferred Out and Partially Completed Units</a:t>
            </a:r>
          </a:p>
        </p:txBody>
      </p:sp>
      <p:sp>
        <p:nvSpPr>
          <p:cNvPr id="4" name="Content Placeholder 3">
            <a:extLst>
              <a:ext uri="{FF2B5EF4-FFF2-40B4-BE49-F238E27FC236}">
                <a16:creationId xmlns:a16="http://schemas.microsoft.com/office/drawing/2014/main" id="{9EDBA569-92D1-477F-9B2B-A7F422647E84}"/>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cost of transferred and partially completed units is determined by multiplying the cost per equivalent unit times the equivalent units of production. For S&amp;W’s Mixing Department, these costs are determined as follows:</a:t>
            </a:r>
          </a:p>
          <a:p>
            <a:endParaRPr lang="en-US" dirty="0"/>
          </a:p>
        </p:txBody>
      </p:sp>
      <p:pic>
        <p:nvPicPr>
          <p:cNvPr id="5" name="Picture Placeholder 4" descr="Step 4: Allocate Costs to Transferred Out and Partially Completed Units&#10;&#10;The slide shows how total production costs assigned is determined. The first line is Group 1, Transferred out to the Packaging Department in July, determined by multiplying 62,000 gallons by $1.42, which is $88,040. The second line is Group 2, Inventory in process, July 31, determined by multiplying 3,000 gallons by 25% by $1.42, which is 1,065. There is a single rule under 1,065. The last line is Total production costs assigned, which is $89,105. There is a double rule under $89,105.">
            <a:extLst>
              <a:ext uri="{FF2B5EF4-FFF2-40B4-BE49-F238E27FC236}">
                <a16:creationId xmlns:a16="http://schemas.microsoft.com/office/drawing/2014/main" id="{5476570F-DC02-40CE-9BF2-AE846F6D4677}"/>
              </a:ext>
            </a:extLst>
          </p:cNvPr>
          <p:cNvPicPr>
            <a:picLocks noGrp="1" noChangeAspect="1"/>
          </p:cNvPicPr>
          <p:nvPr>
            <p:ph type="pic" sz="quarter" idx="18"/>
          </p:nvPr>
        </p:nvPicPr>
        <p:blipFill rotWithShape="1">
          <a:blip r:embed="rId2"/>
          <a:srcRect t="-1410" b="1801"/>
          <a:stretch/>
        </p:blipFill>
        <p:spPr>
          <a:xfrm>
            <a:off x="1225262" y="3429000"/>
            <a:ext cx="9646227" cy="1177224"/>
          </a:xfrm>
          <a:prstGeom prst="rect">
            <a:avLst/>
          </a:prstGeom>
        </p:spPr>
      </p:pic>
    </p:spTree>
    <p:extLst>
      <p:ext uri="{BB962C8B-B14F-4D97-AF65-F5344CB8AC3E}">
        <p14:creationId xmlns:p14="http://schemas.microsoft.com/office/powerpoint/2010/main" val="19832545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7611-D70E-4DA5-87D7-45E3C9B23544}"/>
              </a:ext>
            </a:extLst>
          </p:cNvPr>
          <p:cNvSpPr>
            <a:spLocks noGrp="1"/>
          </p:cNvSpPr>
          <p:nvPr>
            <p:ph type="title"/>
          </p:nvPr>
        </p:nvSpPr>
        <p:spPr/>
        <p:txBody>
          <a:bodyPr/>
          <a:lstStyle/>
          <a:p>
            <a:r>
              <a:rPr lang="en-US" dirty="0"/>
              <a:t>The Cost of Production Report</a:t>
            </a:r>
          </a:p>
        </p:txBody>
      </p:sp>
      <p:sp>
        <p:nvSpPr>
          <p:cNvPr id="5" name="Text Placeholder 4">
            <a:extLst>
              <a:ext uri="{FF2B5EF4-FFF2-40B4-BE49-F238E27FC236}">
                <a16:creationId xmlns:a16="http://schemas.microsoft.com/office/drawing/2014/main" id="{245596FE-6B73-4994-89C4-AF8658F65212}"/>
              </a:ext>
            </a:extLst>
          </p:cNvPr>
          <p:cNvSpPr>
            <a:spLocks noGrp="1"/>
          </p:cNvSpPr>
          <p:nvPr>
            <p:ph type="body" sz="quarter" idx="17"/>
          </p:nvPr>
        </p:nvSpPr>
        <p:spPr/>
        <p:txBody>
          <a:bodyPr/>
          <a:lstStyle/>
          <a:p>
            <a:r>
              <a:rPr lang="en-US" dirty="0"/>
              <a:t>The July cost of production report for S&amp;W’s Mixing Department summarizes the following:</a:t>
            </a:r>
          </a:p>
          <a:p>
            <a:pPr lvl="1"/>
            <a:r>
              <a:rPr lang="en-US" dirty="0"/>
              <a:t>The units for which the department is accountable and the disposition of those units</a:t>
            </a:r>
          </a:p>
          <a:p>
            <a:pPr lvl="1"/>
            <a:r>
              <a:rPr lang="en-US" dirty="0"/>
              <a:t>The production costs incurred by the department and the allocation of those costs between completed and partially completed units</a:t>
            </a:r>
          </a:p>
        </p:txBody>
      </p:sp>
    </p:spTree>
    <p:extLst>
      <p:ext uri="{BB962C8B-B14F-4D97-AF65-F5344CB8AC3E}">
        <p14:creationId xmlns:p14="http://schemas.microsoft.com/office/powerpoint/2010/main" val="403162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DEF1-DC4F-4D0E-95A3-8F5A0693CE99}"/>
              </a:ext>
            </a:extLst>
          </p:cNvPr>
          <p:cNvSpPr>
            <a:spLocks noGrp="1"/>
          </p:cNvSpPr>
          <p:nvPr>
            <p:ph type="title"/>
          </p:nvPr>
        </p:nvSpPr>
        <p:spPr/>
        <p:txBody>
          <a:bodyPr/>
          <a:lstStyle/>
          <a:p>
            <a:r>
              <a:rPr lang="en-US" dirty="0"/>
              <a:t>Process Cost and Job Order Cost Systems</a:t>
            </a:r>
          </a:p>
        </p:txBody>
      </p:sp>
      <p:pic>
        <p:nvPicPr>
          <p:cNvPr id="4" name="Picture Placeholder 3" descr="Process Cost and Job Order Cost Systems&#10;&#10;The top art represents the process cost system for Frozen Delight. Art to the left of the image depicts dairy, milk, sugar, and cream and is labeled Direct materials. An arrow points right from this to the Work in Process Account for Mixing. The account shows entries for Direct materials, Direct labor, and Factory overhead. Art below the account shows a person mixing with a large paddle. A label next to the person reads Direct labor. A label below the mixing bowl reads Factory overhead. An arrow that reads Mixing Department points up from the art to the Work in Process Account for Mixing. An arrow points right from the Work in Process Account for Mixing to a sheet depicting the Work in Process Account for Packaging. The account shows entries for Direct materials, Direct labor, and Factory overhead. Art below the account shows a person packing boxes. A label next to the person reads Direct labor. A label below the boxes reads Factory overhead. A gallon of ice cream beside the boxes is labeled Direct materials. An arrow that reads Packaging Department points up from the art to the Work in Process Account for Packaging. An arrow points right from the Work in Process Account for Packaging to art depicting a gallon of ice cream, which is labeled Finished goods.&#10;&#10;The bottom art represents the job order cost system for Legend Guitars. Art on the left side of the image depicts wood, labeled Direct materials, a person assembling a guitar, labeled Direct labor, and a factory, labeled Factory overhead. Arrow from each of these images point right to three stacked job cost sheets. The top sheet, for Job 71, Jazz series guitars, lists factory overhead, direct materials, then direct labor. The second sheet, for Job 72, American series guitars, lists direct labor, factory overhead, then direct materials. The last sheet, for Job 73, Maya series guitars, lists direct materials, direct labor, then factory overhead. An arrow points right from the job sheets to a guitar, which is labeled Finished goods.">
            <a:extLst>
              <a:ext uri="{FF2B5EF4-FFF2-40B4-BE49-F238E27FC236}">
                <a16:creationId xmlns:a16="http://schemas.microsoft.com/office/drawing/2014/main" id="{CD1A8E69-05C8-4507-9C75-DC0FE5AD1642}"/>
              </a:ext>
            </a:extLst>
          </p:cNvPr>
          <p:cNvPicPr>
            <a:picLocks noGrp="1" noChangeAspect="1"/>
          </p:cNvPicPr>
          <p:nvPr>
            <p:ph type="pic" sz="quarter" idx="10"/>
          </p:nvPr>
        </p:nvPicPr>
        <p:blipFill rotWithShape="1">
          <a:blip r:embed="rId2"/>
          <a:srcRect l="-910" r="-460"/>
          <a:stretch/>
        </p:blipFill>
        <p:spPr>
          <a:xfrm>
            <a:off x="3402436" y="1019621"/>
            <a:ext cx="5365660" cy="5195898"/>
          </a:xfrm>
          <a:prstGeom prst="rect">
            <a:avLst/>
          </a:prstGeom>
        </p:spPr>
      </p:pic>
    </p:spTree>
    <p:extLst>
      <p:ext uri="{BB962C8B-B14F-4D97-AF65-F5344CB8AC3E}">
        <p14:creationId xmlns:p14="http://schemas.microsoft.com/office/powerpoint/2010/main" val="37918862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77A4-64E8-4A6D-AC56-7D0C97B426F2}"/>
              </a:ext>
            </a:extLst>
          </p:cNvPr>
          <p:cNvSpPr>
            <a:spLocks noGrp="1"/>
          </p:cNvSpPr>
          <p:nvPr>
            <p:ph type="title"/>
          </p:nvPr>
        </p:nvSpPr>
        <p:spPr/>
        <p:txBody>
          <a:bodyPr/>
          <a:lstStyle/>
          <a:p>
            <a:r>
              <a:rPr lang="en-US" sz="2800" dirty="0"/>
              <a:t>Cost of Production Report for S&amp;W’s Mixing Department—Weighted Average Cost </a:t>
            </a:r>
            <a:r>
              <a:rPr lang="en-US" sz="2000" dirty="0"/>
              <a:t>(1 of 2)</a:t>
            </a:r>
          </a:p>
        </p:txBody>
      </p:sp>
      <p:pic>
        <p:nvPicPr>
          <p:cNvPr id="7" name="Picture Placeholder 6" descr="Cost of Production Report for S&amp;W’s Mixing Department—Weighted Average Cost&#10;&#10;A cost of production report is shown in Excel format. The heading of the report is S&amp;W Ice Cream Company, Cost of Production Report—Mixing Department, For the Month Ended July 31.&#10;&#10;The first section of the report is Units. This section has two columns titled Whole Units and Equivalent Units of Production. A bracket enclosing the heading Whole Units is labeled Step 1. A bracket enclosing the heading Equivalent Units of Production is labeled Step 2.&#10;&#10;Units for account for during production:, Whole Units—Inventory in process, July 1 is 5,000. Received from materials storeroom is 60,000. There is a single rule under 60,000. Total units accounted for by the Mixing Department is 65,000. There is a double rule under 65,000.&#10;&#10;Units to be assigned costs:, Whole Units—Transferred to Packaging Department in July is 62,000. Inventory in process, July 31 (25% completed) is 3,000. There is a single rule under 3,000. Total units to be assigned costs is 65,000. There is a double rule under 65,000.&#10;&#10;Units to be assigned costs:, Equivalent Units of Production—Transferred to Packaging Department in July is 62,000. Inventory in process, July 31 (25% completed) is 750. There is a single rule under 750. Total units to be assigned costs is 62,750. There is a double rule under 62,750.&#10;">
            <a:extLst>
              <a:ext uri="{FF2B5EF4-FFF2-40B4-BE49-F238E27FC236}">
                <a16:creationId xmlns:a16="http://schemas.microsoft.com/office/drawing/2014/main" id="{5ABE5A77-FBA8-4295-943A-71B22198FE4B}"/>
              </a:ext>
            </a:extLst>
          </p:cNvPr>
          <p:cNvPicPr>
            <a:picLocks noGrp="1" noChangeAspect="1"/>
          </p:cNvPicPr>
          <p:nvPr>
            <p:ph type="pic" sz="quarter" idx="10"/>
          </p:nvPr>
        </p:nvPicPr>
        <p:blipFill rotWithShape="1">
          <a:blip r:embed="rId2"/>
          <a:srcRect l="1" t="-1398" r="64" b="-643"/>
          <a:stretch/>
        </p:blipFill>
        <p:spPr>
          <a:xfrm>
            <a:off x="2084538" y="1362124"/>
            <a:ext cx="8685061" cy="4402267"/>
          </a:xfrm>
          <a:prstGeom prst="rect">
            <a:avLst/>
          </a:prstGeom>
        </p:spPr>
      </p:pic>
    </p:spTree>
    <p:extLst>
      <p:ext uri="{BB962C8B-B14F-4D97-AF65-F5344CB8AC3E}">
        <p14:creationId xmlns:p14="http://schemas.microsoft.com/office/powerpoint/2010/main" val="24413916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77A4-64E8-4A6D-AC56-7D0C97B426F2}"/>
              </a:ext>
            </a:extLst>
          </p:cNvPr>
          <p:cNvSpPr>
            <a:spLocks noGrp="1"/>
          </p:cNvSpPr>
          <p:nvPr>
            <p:ph type="title"/>
          </p:nvPr>
        </p:nvSpPr>
        <p:spPr/>
        <p:txBody>
          <a:bodyPr/>
          <a:lstStyle/>
          <a:p>
            <a:r>
              <a:rPr lang="en-US" sz="2800" dirty="0"/>
              <a:t>Cost of Production Report for S&amp;W’s Mixing Department—Weighted Average Cost </a:t>
            </a:r>
            <a:r>
              <a:rPr lang="en-US" sz="2000" dirty="0"/>
              <a:t>(2 of 2)</a:t>
            </a:r>
          </a:p>
        </p:txBody>
      </p:sp>
      <p:pic>
        <p:nvPicPr>
          <p:cNvPr id="5" name="Picture Placeholder 4" descr="Cost of Production Report for S&amp;W’s Mixing Department—Weighted Average Cost&#10;&#10;The second section of the report is Costs. There is one column labeled Costs.&#10;&#10;Cost per equivalent unit:—Total production costs for July in Mixing Department is $89,105. Total equivalent units (from Step 2) is ÷62,750. A single rule is set under ÷62,750. These two numbers are divided to get Cost per equivalent unit, $1.42. There is a double rule under $1.42.&#10;&#10;Costs assigned to production:—Inventory in process, July 1 is $6,200. Direct materials, direct labor, and factory overhead incurred in July is 82,905. There is a single rule under 82,905. Total costs accounted for by the Mixing Department is $89,105. There is a double rule under 89,105.&#10;&#10;A bracket enclosing the information for Cost per equivalent unit: and Costs assigned to production: is labeled Step 3.&#10;&#10;Costs allocated to completed and partially completed units—Transferred to Packaging Department in July (62,000 gallons × $1.42) is $88,040. Inventory in process, July 31 (3,000 gallons × 25% × $1.42) is 1,065. There is a single rule under 1,065. Total costs assigned by the Mixing Department is $89,105. There is a double rule under $89,105. A bracket enclosing the information for Costs allocated to completed and partially completed units: is labeled Step 4.">
            <a:extLst>
              <a:ext uri="{FF2B5EF4-FFF2-40B4-BE49-F238E27FC236}">
                <a16:creationId xmlns:a16="http://schemas.microsoft.com/office/drawing/2014/main" id="{0AD08607-C683-464A-A14E-29D660BB98A5}"/>
              </a:ext>
            </a:extLst>
          </p:cNvPr>
          <p:cNvPicPr>
            <a:picLocks noGrp="1" noChangeAspect="1"/>
          </p:cNvPicPr>
          <p:nvPr>
            <p:ph type="pic" sz="quarter" idx="10"/>
          </p:nvPr>
        </p:nvPicPr>
        <p:blipFill rotWithShape="1">
          <a:blip r:embed="rId2"/>
          <a:srcRect l="267" r="96"/>
          <a:stretch/>
        </p:blipFill>
        <p:spPr>
          <a:xfrm>
            <a:off x="1016000" y="1421758"/>
            <a:ext cx="8838763" cy="4509483"/>
          </a:xfrm>
          <a:prstGeom prst="rect">
            <a:avLst/>
          </a:prstGeom>
        </p:spPr>
      </p:pic>
    </p:spTree>
    <p:extLst>
      <p:ext uri="{BB962C8B-B14F-4D97-AF65-F5344CB8AC3E}">
        <p14:creationId xmlns:p14="http://schemas.microsoft.com/office/powerpoint/2010/main" val="3499840291"/>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Props1.xml><?xml version="1.0" encoding="utf-8"?>
<ds:datastoreItem xmlns:ds="http://schemas.openxmlformats.org/officeDocument/2006/customXml" ds:itemID="{9D6BF459-CE90-427D-9A48-B14C74D58EC4}"/>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BA9BA192-EF86-48DF-982C-2C526A268392}">
  <ds:schemaRefs>
    <ds:schemaRef ds:uri="85cd1bd9-f432-4f8c-8c64-f52b77cc24c4"/>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25be6f04-d184-4a5a-ba6e-3624d71d6c8b"/>
    <ds:schemaRef ds:uri="http://www.w3.org/XML/1998/namespace"/>
    <ds:schemaRef ds:uri="5b47f0fb-e24d-44b9-89a4-ff46b5ce035f"/>
    <ds:schemaRef ds:uri="dbac95d4-689a-4a2b-9845-ea50641fb23b"/>
  </ds:schemaRefs>
</ds:datastoreItem>
</file>

<file path=docProps/app.xml><?xml version="1.0" encoding="utf-8"?>
<Properties xmlns="http://schemas.openxmlformats.org/officeDocument/2006/extended-properties" xmlns:vt="http://schemas.openxmlformats.org/officeDocument/2006/docPropsVTypes">
  <Template/>
  <TotalTime>1677</TotalTime>
  <Words>4640</Words>
  <Application>Microsoft Office PowerPoint</Application>
  <PresentationFormat>Widescreen</PresentationFormat>
  <Paragraphs>276</Paragraphs>
  <Slides>91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arial</vt:lpstr>
      <vt:lpstr>arial</vt:lpstr>
      <vt:lpstr>Calibri</vt:lpstr>
      <vt:lpstr>Helvetica</vt:lpstr>
      <vt:lpstr>LucidaGrande</vt:lpstr>
      <vt:lpstr>Open Sans</vt:lpstr>
      <vt:lpstr>Summer Font</vt:lpstr>
      <vt:lpstr>Office Theme</vt:lpstr>
      <vt:lpstr>Process Cost Systems </vt:lpstr>
      <vt:lpstr>Learning Objectives</vt:lpstr>
      <vt:lpstr>Process Cost Systems (1 of 4)</vt:lpstr>
      <vt:lpstr>Process Cost Systems (2 of 4)</vt:lpstr>
      <vt:lpstr>Process Cost Systems (3 of 4)</vt:lpstr>
      <vt:lpstr>Process Cost Systems (4 of 4)</vt:lpstr>
      <vt:lpstr>Examples of Process Cost and Job Order Companies</vt:lpstr>
      <vt:lpstr>Comparing Job Order and Process Cost Systems  (1 of 2)</vt:lpstr>
      <vt:lpstr>Process Cost and Job Order Cost Systems</vt:lpstr>
      <vt:lpstr>Comparing Job Order and Process Cost Systems  (2 of 2)</vt:lpstr>
      <vt:lpstr>Example Exercise: Job Order versus Process Costing</vt:lpstr>
      <vt:lpstr>Physical Flows for a Process Manufacturer</vt:lpstr>
      <vt:lpstr>Cost Flows for a Process Manufacturer—Frozen Delight</vt:lpstr>
      <vt:lpstr>Cost of Production Report (1 of 4)</vt:lpstr>
      <vt:lpstr>Cost of Production Report (2 of 4)</vt:lpstr>
      <vt:lpstr>Cost of Production Report (3 of 4)</vt:lpstr>
      <vt:lpstr>Cost of Production Report (4 of 4)</vt:lpstr>
      <vt:lpstr>Step 1: Determine the Units to Be Assigned Costs  (1 of 4)</vt:lpstr>
      <vt:lpstr>Step 1: Determine the Units to Be Assigned Costs  (2 of 4)</vt:lpstr>
      <vt:lpstr>Step 1: Determine the Units to Be Assigned Costs  (3 of 4)</vt:lpstr>
      <vt:lpstr>July Units to Be Costed—Mixing Department</vt:lpstr>
      <vt:lpstr>Step 1: Determine the Units to Be Assigned Costs  (4 of 4)</vt:lpstr>
      <vt:lpstr>Example Exercise: Units to Be Assigned Costs</vt:lpstr>
      <vt:lpstr>Step 2: Compute Equivalent Units of Production  (1 of 5)</vt:lpstr>
      <vt:lpstr>Step 2: Compute Equivalent Units of Production  (2 of 5)</vt:lpstr>
      <vt:lpstr>Step 2: Compute Equivalent Units of Production  (3 of 5)</vt:lpstr>
      <vt:lpstr>Step 2: Compute Equivalent Units of Production  (4 of 5)</vt:lpstr>
      <vt:lpstr>Direct Materials Equivalent Units</vt:lpstr>
      <vt:lpstr>Example Exercise: Equivalent Units of Materials Cost</vt:lpstr>
      <vt:lpstr>Step 2: Compute Equivalent Units of Production  (5 of 5)</vt:lpstr>
      <vt:lpstr>Conversion Equivalent Units</vt:lpstr>
      <vt:lpstr>Example Exercise: Equivalent Units of Conversion Costs</vt:lpstr>
      <vt:lpstr>Step 3: Determine the Cost per Equivalent Unit  (1 of 4)</vt:lpstr>
      <vt:lpstr>Step 3: Determine the Cost per Equivalent Unit  (2 of 4)</vt:lpstr>
      <vt:lpstr>Step 3: Determine the Cost per Equivalent Unit  (3 of 4)</vt:lpstr>
      <vt:lpstr>Step 3: Determine the Cost per Equivalent Unit  (4 of 4)</vt:lpstr>
      <vt:lpstr>Example Exercise: Cost per Equivalent Unit</vt:lpstr>
      <vt:lpstr>Step 4: Allocate Costs to Units Transferred Out and Partially Completed Units (1 of 8)</vt:lpstr>
      <vt:lpstr>Step 4: Allocate Costs to Units Transferred Out and Partially Completed Units (2 of 8)</vt:lpstr>
      <vt:lpstr>Step 4: Allocate Costs to Units Transferred Out and Partially Completed Units (3 of 8)</vt:lpstr>
      <vt:lpstr>Step 4: Allocate Costs to Units Transferred Out and Partially Completed Units (4 of 8)</vt:lpstr>
      <vt:lpstr>Step 4: Allocate Costs to Units Transferred Out and Partially Completed Units (5 of 8)</vt:lpstr>
      <vt:lpstr>Step 4: Allocate Costs to Units Transferred Out and Partially Completed Units (6 of 8)</vt:lpstr>
      <vt:lpstr>Step 4: Allocate Costs to Units Transferred Out and Partially Completed Units (7 of 8)</vt:lpstr>
      <vt:lpstr>Step 4: Allocate Costs to Units Transferred Out and Partially Completed Units (8 of 8)</vt:lpstr>
      <vt:lpstr>Example Exercise: Cost of Units Transferred Out and Ending Work in Process (1 of 2)</vt:lpstr>
      <vt:lpstr>Example Exercise: Cost of Units Transferred Out and Ending Work in Process (2 of 2)</vt:lpstr>
      <vt:lpstr>Preparing the Cost of Production Report</vt:lpstr>
      <vt:lpstr>Cost of Production Report for Frozen Delight’s Mixing Department—FIFO (1 of 2)</vt:lpstr>
      <vt:lpstr>Cost of Production Report for Frozen Delight’s Mixing Department—FIFO (2 of 2)</vt:lpstr>
      <vt:lpstr>Journal Entries for a Process Cost System (1 of 6)</vt:lpstr>
      <vt:lpstr>Journal Entries for a Process Cost System (2 of 6)</vt:lpstr>
      <vt:lpstr>Journal Entries for a Process Cost System (3 of 6)</vt:lpstr>
      <vt:lpstr>Journal Entries for a Process Cost System (4 of 6)</vt:lpstr>
      <vt:lpstr>Journal Entries for a Process Cost System (5 of 6)</vt:lpstr>
      <vt:lpstr>Frozen Delight’s Cost Flows</vt:lpstr>
      <vt:lpstr>Journal Entries for a Process Cost System (6 of 6)</vt:lpstr>
      <vt:lpstr>Example Exercise: Process Cost Journal Entries (1 of 2)</vt:lpstr>
      <vt:lpstr>Example Exercise: Process Cost Journal Entries (2 of 2)</vt:lpstr>
      <vt:lpstr>Using the Cost of Production Report for Decision Making</vt:lpstr>
      <vt:lpstr>Cost per Equivalent Unit Between Periods (1 of 3)</vt:lpstr>
      <vt:lpstr>Cost per Equivalent Unit Between Periods (2 of 3)</vt:lpstr>
      <vt:lpstr>Cost per Equivalent Unit Between Periods (3 of 3)</vt:lpstr>
      <vt:lpstr>Cost Category Analysis (1 of 3)</vt:lpstr>
      <vt:lpstr>Cost Category Analysis (2 of 3)</vt:lpstr>
      <vt:lpstr>Cost Category Analysis (3 of 3)</vt:lpstr>
      <vt:lpstr>Yield (1 of 2)</vt:lpstr>
      <vt:lpstr>Yield (2 of 2)</vt:lpstr>
      <vt:lpstr>Example Exercise: Using Process Costs for Decision Making</vt:lpstr>
      <vt:lpstr>Lean Manufacturing</vt:lpstr>
      <vt:lpstr>Traditional Production Process (1 of 2)</vt:lpstr>
      <vt:lpstr>Traditional Production Process (2 of 2)</vt:lpstr>
      <vt:lpstr>Traditional Production Line</vt:lpstr>
      <vt:lpstr>Lean Production Process (1 of 4)</vt:lpstr>
      <vt:lpstr>Lean Production Process (2 of 4)</vt:lpstr>
      <vt:lpstr>Lean Production Line</vt:lpstr>
      <vt:lpstr>Lean Production Process (3 of 4)</vt:lpstr>
      <vt:lpstr>Lean Production Process (4 of 4)</vt:lpstr>
      <vt:lpstr>Weighted Average Cost Method</vt:lpstr>
      <vt:lpstr>Determining Costs Using the Weighted Average Cost Method (1 of 2)</vt:lpstr>
      <vt:lpstr>Determining Costs Using the Weighted Average Cost Method (2 of 2)</vt:lpstr>
      <vt:lpstr>Step 1: Determine the Units to Be Assigned Costs (1 of 4)</vt:lpstr>
      <vt:lpstr>Step 1: Determine the Units to Be Assigned Costs (2 of 4)</vt:lpstr>
      <vt:lpstr>Step 1: Determine the Units to Be Assigned Costs (3 of 4)</vt:lpstr>
      <vt:lpstr>Step 1: Determine the Units to Be Assigned Costs (4 of 4)</vt:lpstr>
      <vt:lpstr>Step 2: Compute Equivalent Units of Production</vt:lpstr>
      <vt:lpstr>Step 3: Determine the Cost per Equivalent Unit</vt:lpstr>
      <vt:lpstr>Step 4: Allocate Costs to Transferred Out and Partially Completed Units</vt:lpstr>
      <vt:lpstr>The Cost of Production Report</vt:lpstr>
      <vt:lpstr>Cost of Production Report for S&amp;W’s Mixing Department—Weighted Average Cost (1 of 2)</vt:lpstr>
      <vt:lpstr>Cost of Production Report for S&amp;W’s Mixing Department—Weighted Average Cost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Cost Systems</dc:title>
  <dc:creator>Suchayita Mukherjee</dc:creator>
  <cp:lastModifiedBy>ansrsource</cp:lastModifiedBy>
  <cp:revision>315</cp:revision>
  <cp:lastPrinted>2016-10-03T15:29:39Z</cp:lastPrinted>
  <dcterms:created xsi:type="dcterms:W3CDTF">2019-09-20T03:57:19Z</dcterms:created>
  <dcterms:modified xsi:type="dcterms:W3CDTF">2020-03-27T01:18:55Z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