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8"/>
  </p:notesMasterIdLst>
  <p:handoutMasterIdLst>
    <p:handoutMasterId r:id="rId89"/>
  </p:handoutMasterIdLst>
  <p:sldIdLst>
    <p:sldId id="264" r:id="rId5"/>
    <p:sldId id="267" r:id="rId6"/>
    <p:sldId id="350" r:id="rId7"/>
    <p:sldId id="271" r:id="rId8"/>
    <p:sldId id="270" r:id="rId9"/>
    <p:sldId id="269" r:id="rId10"/>
    <p:sldId id="277" r:id="rId11"/>
    <p:sldId id="278" r:id="rId12"/>
    <p:sldId id="347" r:id="rId13"/>
    <p:sldId id="281" r:id="rId14"/>
    <p:sldId id="316" r:id="rId15"/>
    <p:sldId id="280" r:id="rId16"/>
    <p:sldId id="279" r:id="rId17"/>
    <p:sldId id="275" r:id="rId18"/>
    <p:sldId id="276" r:id="rId19"/>
    <p:sldId id="274" r:id="rId20"/>
    <p:sldId id="273" r:id="rId21"/>
    <p:sldId id="348" r:id="rId22"/>
    <p:sldId id="315" r:id="rId23"/>
    <p:sldId id="314" r:id="rId24"/>
    <p:sldId id="313" r:id="rId25"/>
    <p:sldId id="312" r:id="rId26"/>
    <p:sldId id="311" r:id="rId27"/>
    <p:sldId id="310" r:id="rId28"/>
    <p:sldId id="309" r:id="rId29"/>
    <p:sldId id="308" r:id="rId30"/>
    <p:sldId id="307" r:id="rId31"/>
    <p:sldId id="306" r:id="rId32"/>
    <p:sldId id="305" r:id="rId33"/>
    <p:sldId id="304" r:id="rId34"/>
    <p:sldId id="303" r:id="rId35"/>
    <p:sldId id="302" r:id="rId36"/>
    <p:sldId id="301" r:id="rId37"/>
    <p:sldId id="300" r:id="rId38"/>
    <p:sldId id="299" r:id="rId39"/>
    <p:sldId id="298" r:id="rId40"/>
    <p:sldId id="297" r:id="rId41"/>
    <p:sldId id="296" r:id="rId42"/>
    <p:sldId id="295" r:id="rId43"/>
    <p:sldId id="294" r:id="rId44"/>
    <p:sldId id="293" r:id="rId45"/>
    <p:sldId id="351" r:id="rId46"/>
    <p:sldId id="291" r:id="rId47"/>
    <p:sldId id="290" r:id="rId48"/>
    <p:sldId id="289" r:id="rId49"/>
    <p:sldId id="288" r:id="rId50"/>
    <p:sldId id="287" r:id="rId51"/>
    <p:sldId id="286" r:id="rId52"/>
    <p:sldId id="285" r:id="rId53"/>
    <p:sldId id="284" r:id="rId54"/>
    <p:sldId id="283" r:id="rId55"/>
    <p:sldId id="282" r:id="rId56"/>
    <p:sldId id="317" r:id="rId57"/>
    <p:sldId id="319" r:id="rId58"/>
    <p:sldId id="318" r:id="rId59"/>
    <p:sldId id="344" r:id="rId60"/>
    <p:sldId id="343" r:id="rId61"/>
    <p:sldId id="342" r:id="rId62"/>
    <p:sldId id="341" r:id="rId63"/>
    <p:sldId id="340" r:id="rId64"/>
    <p:sldId id="339" r:id="rId65"/>
    <p:sldId id="338" r:id="rId66"/>
    <p:sldId id="337" r:id="rId67"/>
    <p:sldId id="336" r:id="rId68"/>
    <p:sldId id="349" r:id="rId69"/>
    <p:sldId id="335" r:id="rId70"/>
    <p:sldId id="334" r:id="rId71"/>
    <p:sldId id="333" r:id="rId72"/>
    <p:sldId id="332" r:id="rId73"/>
    <p:sldId id="331" r:id="rId74"/>
    <p:sldId id="330" r:id="rId75"/>
    <p:sldId id="329" r:id="rId76"/>
    <p:sldId id="328" r:id="rId77"/>
    <p:sldId id="327" r:id="rId78"/>
    <p:sldId id="326" r:id="rId79"/>
    <p:sldId id="325" r:id="rId80"/>
    <p:sldId id="345" r:id="rId81"/>
    <p:sldId id="324" r:id="rId82"/>
    <p:sldId id="323" r:id="rId83"/>
    <p:sldId id="322" r:id="rId84"/>
    <p:sldId id="321" r:id="rId85"/>
    <p:sldId id="320" r:id="rId86"/>
    <p:sldId id="346" r:id="rId8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Shalini Chatterjee" initials="SC" lastIdx="26" clrIdx="1">
    <p:extLst>
      <p:ext uri="{19B8F6BF-5375-455C-9EA6-DF929625EA0E}">
        <p15:presenceInfo xmlns:p15="http://schemas.microsoft.com/office/powerpoint/2012/main" userId="S::Shalini@ansrsource.com::26a8bc51-b4b2-4ee5-ac10-6dd01a030502" providerId="AD"/>
      </p:ext>
    </p:extLst>
  </p:cmAuthor>
  <p:cmAuthor id="3" name="ansrsource" initials="ansr" lastIdx="2" clrIdx="2">
    <p:extLst>
      <p:ext uri="{19B8F6BF-5375-455C-9EA6-DF929625EA0E}">
        <p15:presenceInfo xmlns:p15="http://schemas.microsoft.com/office/powerpoint/2012/main" userId="ansrsource" providerId="None"/>
      </p:ext>
    </p:extLst>
  </p:cmAuthor>
  <p:cmAuthor id="4" name="Luann" initials="L" lastIdx="2" clrIdx="3">
    <p:extLst>
      <p:ext uri="{19B8F6BF-5375-455C-9EA6-DF929625EA0E}">
        <p15:presenceInfo xmlns:p15="http://schemas.microsoft.com/office/powerpoint/2012/main" userId="Lu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B8E7"/>
    <a:srgbClr val="0098D4"/>
    <a:srgbClr val="006298"/>
    <a:srgbClr val="FF6300"/>
    <a:srgbClr val="E9255F"/>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5" autoAdjust="0"/>
    <p:restoredTop sz="94311" autoAdjust="0"/>
  </p:normalViewPr>
  <p:slideViewPr>
    <p:cSldViewPr snapToGrid="0" snapToObjects="1">
      <p:cViewPr varScale="1">
        <p:scale>
          <a:sx n="45" d="100"/>
          <a:sy n="45" d="100"/>
        </p:scale>
        <p:origin x="42"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290818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83</a:t>
            </a:fld>
            <a:endParaRPr lang="en-US" dirty="0"/>
          </a:p>
        </p:txBody>
      </p:sp>
    </p:spTree>
    <p:extLst>
      <p:ext uri="{BB962C8B-B14F-4D97-AF65-F5344CB8AC3E}">
        <p14:creationId xmlns:p14="http://schemas.microsoft.com/office/powerpoint/2010/main" val="1524715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 graph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Content Placeholder 3">
            <a:extLst>
              <a:ext uri="{FF2B5EF4-FFF2-40B4-BE49-F238E27FC236}">
                <a16:creationId xmlns:a16="http://schemas.microsoft.com/office/drawing/2014/main" id="{A6CCE44C-A347-4F6C-8AF2-6F3C91804820}"/>
              </a:ext>
            </a:extLst>
          </p:cNvPr>
          <p:cNvSpPr>
            <a:spLocks noGrp="1"/>
          </p:cNvSpPr>
          <p:nvPr>
            <p:ph sz="quarter" idx="10"/>
          </p:nvPr>
        </p:nvSpPr>
        <p:spPr>
          <a:xfrm>
            <a:off x="1349375" y="3628118"/>
            <a:ext cx="4340225"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6ED7DA3-DD9A-4E0B-993A-321845F74303}"/>
              </a:ext>
            </a:extLst>
          </p:cNvPr>
          <p:cNvSpPr>
            <a:spLocks noGrp="1"/>
          </p:cNvSpPr>
          <p:nvPr>
            <p:ph sz="quarter" idx="11"/>
          </p:nvPr>
        </p:nvSpPr>
        <p:spPr>
          <a:xfrm>
            <a:off x="1501775" y="3780518"/>
            <a:ext cx="4340225"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63DB779-1334-4DF6-9C4F-24438F0FE753}"/>
              </a:ext>
            </a:extLst>
          </p:cNvPr>
          <p:cNvSpPr>
            <a:spLocks noGrp="1"/>
          </p:cNvSpPr>
          <p:nvPr>
            <p:ph sz="quarter" idx="12"/>
          </p:nvPr>
        </p:nvSpPr>
        <p:spPr>
          <a:xfrm>
            <a:off x="1654175" y="3932918"/>
            <a:ext cx="4340225"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1BA212E2-4BA8-4D1A-AFB9-D476D7A66618}"/>
              </a:ext>
            </a:extLst>
          </p:cNvPr>
          <p:cNvSpPr>
            <a:spLocks noGrp="1"/>
          </p:cNvSpPr>
          <p:nvPr>
            <p:ph sz="quarter" idx="13"/>
          </p:nvPr>
        </p:nvSpPr>
        <p:spPr>
          <a:xfrm>
            <a:off x="1806575" y="4085318"/>
            <a:ext cx="4340225"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53FD30ED-ADC3-4EC4-8EBE-B44913D9577A}"/>
              </a:ext>
            </a:extLst>
          </p:cNvPr>
          <p:cNvSpPr>
            <a:spLocks noGrp="1"/>
          </p:cNvSpPr>
          <p:nvPr>
            <p:ph sz="quarter" idx="14"/>
          </p:nvPr>
        </p:nvSpPr>
        <p:spPr>
          <a:xfrm>
            <a:off x="1958975" y="4237718"/>
            <a:ext cx="4340225"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5DA2760F-6569-4A00-8763-27F8FED3C2CF}"/>
              </a:ext>
            </a:extLst>
          </p:cNvPr>
          <p:cNvSpPr>
            <a:spLocks noGrp="1"/>
          </p:cNvSpPr>
          <p:nvPr>
            <p:ph sz="quarter" idx="18"/>
          </p:nvPr>
        </p:nvSpPr>
        <p:spPr>
          <a:xfrm>
            <a:off x="2111375" y="4390118"/>
            <a:ext cx="4340225" cy="127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B07AE969-DF92-4819-BBA2-9248A2A92272}"/>
              </a:ext>
            </a:extLst>
          </p:cNvPr>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23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BB8CDDFD-E62C-49B0-8741-F0179AB64B34}"/>
              </a:ext>
            </a:extLst>
          </p:cNvPr>
          <p:cNvSpPr>
            <a:spLocks noGrp="1"/>
          </p:cNvSpPr>
          <p:nvPr>
            <p:ph type="pic" sz="quarter" idx="18"/>
          </p:nvPr>
        </p:nvSpPr>
        <p:spPr>
          <a:xfrm>
            <a:off x="742950" y="3897313"/>
            <a:ext cx="10712450" cy="2159000"/>
          </a:xfrm>
        </p:spPr>
        <p:txBody>
          <a:bodyPr/>
          <a:lstStyle/>
          <a:p>
            <a:endParaRPr lang="en-US" dirty="0"/>
          </a:p>
        </p:txBody>
      </p:sp>
    </p:spTree>
    <p:extLst>
      <p:ext uri="{BB962C8B-B14F-4D97-AF65-F5344CB8AC3E}">
        <p14:creationId xmlns:p14="http://schemas.microsoft.com/office/powerpoint/2010/main" val="416571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3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940008"/>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endParaRPr lang="en-US" dirty="0"/>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BB8CDDFD-E62C-49B0-8741-F0179AB64B34}"/>
              </a:ext>
            </a:extLst>
          </p:cNvPr>
          <p:cNvSpPr>
            <a:spLocks noGrp="1"/>
          </p:cNvSpPr>
          <p:nvPr>
            <p:ph type="pic" sz="quarter" idx="18"/>
          </p:nvPr>
        </p:nvSpPr>
        <p:spPr>
          <a:xfrm>
            <a:off x="726294" y="2817813"/>
            <a:ext cx="10712450" cy="611187"/>
          </a:xfrm>
        </p:spPr>
        <p:txBody>
          <a:bodyPr/>
          <a:lstStyle/>
          <a:p>
            <a:endParaRPr lang="en-US" dirty="0"/>
          </a:p>
        </p:txBody>
      </p:sp>
      <p:sp>
        <p:nvSpPr>
          <p:cNvPr id="5" name="Picture Placeholder 4">
            <a:extLst>
              <a:ext uri="{FF2B5EF4-FFF2-40B4-BE49-F238E27FC236}">
                <a16:creationId xmlns:a16="http://schemas.microsoft.com/office/drawing/2014/main" id="{2FBDABF3-11BC-405B-9B30-D2DA20BC47D1}"/>
              </a:ext>
            </a:extLst>
          </p:cNvPr>
          <p:cNvSpPr>
            <a:spLocks noGrp="1"/>
          </p:cNvSpPr>
          <p:nvPr>
            <p:ph type="pic" sz="quarter" idx="19"/>
          </p:nvPr>
        </p:nvSpPr>
        <p:spPr>
          <a:xfrm>
            <a:off x="742950" y="3732213"/>
            <a:ext cx="10712450" cy="1304925"/>
          </a:xfrm>
        </p:spPr>
        <p:txBody>
          <a:bodyPr/>
          <a:lstStyle/>
          <a:p>
            <a:endParaRPr lang="en-US" dirty="0"/>
          </a:p>
        </p:txBody>
      </p:sp>
      <p:sp>
        <p:nvSpPr>
          <p:cNvPr id="8" name="Picture Placeholder 7">
            <a:extLst>
              <a:ext uri="{FF2B5EF4-FFF2-40B4-BE49-F238E27FC236}">
                <a16:creationId xmlns:a16="http://schemas.microsoft.com/office/drawing/2014/main" id="{7D668A3D-CFD5-49BA-9E02-4D5D6DDFDFBC}"/>
              </a:ext>
            </a:extLst>
          </p:cNvPr>
          <p:cNvSpPr>
            <a:spLocks noGrp="1"/>
          </p:cNvSpPr>
          <p:nvPr>
            <p:ph type="pic" sz="quarter" idx="20"/>
          </p:nvPr>
        </p:nvSpPr>
        <p:spPr>
          <a:xfrm>
            <a:off x="838200" y="5260975"/>
            <a:ext cx="10617200" cy="930275"/>
          </a:xfrm>
        </p:spPr>
        <p:txBody>
          <a:bodyPr/>
          <a:lstStyle/>
          <a:p>
            <a:endParaRPr lang="en-US" dirty="0"/>
          </a:p>
        </p:txBody>
      </p:sp>
    </p:spTree>
    <p:extLst>
      <p:ext uri="{BB962C8B-B14F-4D97-AF65-F5344CB8AC3E}">
        <p14:creationId xmlns:p14="http://schemas.microsoft.com/office/powerpoint/2010/main" val="30748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2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940008"/>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endParaRPr lang="en-US" dirty="0"/>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BB8CDDFD-E62C-49B0-8741-F0179AB64B34}"/>
              </a:ext>
            </a:extLst>
          </p:cNvPr>
          <p:cNvSpPr>
            <a:spLocks noGrp="1"/>
          </p:cNvSpPr>
          <p:nvPr>
            <p:ph type="pic" sz="quarter" idx="18"/>
          </p:nvPr>
        </p:nvSpPr>
        <p:spPr>
          <a:xfrm>
            <a:off x="726294" y="2817813"/>
            <a:ext cx="10712450" cy="611187"/>
          </a:xfrm>
        </p:spPr>
        <p:txBody>
          <a:bodyPr/>
          <a:lstStyle/>
          <a:p>
            <a:endParaRPr lang="en-US" dirty="0"/>
          </a:p>
        </p:txBody>
      </p:sp>
      <p:sp>
        <p:nvSpPr>
          <p:cNvPr id="5" name="Picture Placeholder 4">
            <a:extLst>
              <a:ext uri="{FF2B5EF4-FFF2-40B4-BE49-F238E27FC236}">
                <a16:creationId xmlns:a16="http://schemas.microsoft.com/office/drawing/2014/main" id="{2FBDABF3-11BC-405B-9B30-D2DA20BC47D1}"/>
              </a:ext>
            </a:extLst>
          </p:cNvPr>
          <p:cNvSpPr>
            <a:spLocks noGrp="1"/>
          </p:cNvSpPr>
          <p:nvPr>
            <p:ph type="pic" sz="quarter" idx="19"/>
          </p:nvPr>
        </p:nvSpPr>
        <p:spPr>
          <a:xfrm>
            <a:off x="742950" y="3732213"/>
            <a:ext cx="10712450" cy="1304925"/>
          </a:xfrm>
        </p:spPr>
        <p:txBody>
          <a:bodyPr/>
          <a:lstStyle/>
          <a:p>
            <a:endParaRPr lang="en-US" dirty="0"/>
          </a:p>
        </p:txBody>
      </p:sp>
    </p:spTree>
    <p:extLst>
      <p:ext uri="{BB962C8B-B14F-4D97-AF65-F5344CB8AC3E}">
        <p14:creationId xmlns:p14="http://schemas.microsoft.com/office/powerpoint/2010/main" val="53755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ic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01495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BB8CDDFD-E62C-49B0-8741-F0179AB64B34}"/>
              </a:ext>
            </a:extLst>
          </p:cNvPr>
          <p:cNvSpPr>
            <a:spLocks noGrp="1"/>
          </p:cNvSpPr>
          <p:nvPr>
            <p:ph type="pic" sz="quarter" idx="18"/>
          </p:nvPr>
        </p:nvSpPr>
        <p:spPr>
          <a:xfrm>
            <a:off x="641350" y="2912205"/>
            <a:ext cx="10712450" cy="865316"/>
          </a:xfrm>
        </p:spPr>
        <p:txBody>
          <a:bodyPr/>
          <a:lstStyle/>
          <a:p>
            <a:endParaRPr lang="en-US" dirty="0"/>
          </a:p>
        </p:txBody>
      </p:sp>
      <p:sp>
        <p:nvSpPr>
          <p:cNvPr id="7" name="Text Placeholder 11">
            <a:extLst>
              <a:ext uri="{FF2B5EF4-FFF2-40B4-BE49-F238E27FC236}">
                <a16:creationId xmlns:a16="http://schemas.microsoft.com/office/drawing/2014/main" id="{E6CB0985-5CCE-4327-AD9F-8D0CE8C73C17}"/>
              </a:ext>
            </a:extLst>
          </p:cNvPr>
          <p:cNvSpPr>
            <a:spLocks noGrp="1"/>
          </p:cNvSpPr>
          <p:nvPr>
            <p:ph type="body" sz="quarter" idx="19" hasCustomPrompt="1"/>
          </p:nvPr>
        </p:nvSpPr>
        <p:spPr>
          <a:xfrm>
            <a:off x="746076" y="4369010"/>
            <a:ext cx="10711543" cy="101495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37442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and 2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01495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6" name="Footer">
            <a:extLst>
              <a:ext uri="{FF2B5EF4-FFF2-40B4-BE49-F238E27FC236}">
                <a16:creationId xmlns:a16="http://schemas.microsoft.com/office/drawing/2014/main" id="{CEF3F384-562F-4A48-A787-7FDB734F4FE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BB8CDDFD-E62C-49B0-8741-F0179AB64B34}"/>
              </a:ext>
            </a:extLst>
          </p:cNvPr>
          <p:cNvSpPr>
            <a:spLocks noGrp="1"/>
          </p:cNvSpPr>
          <p:nvPr>
            <p:ph type="pic" sz="quarter" idx="18"/>
          </p:nvPr>
        </p:nvSpPr>
        <p:spPr>
          <a:xfrm>
            <a:off x="641350" y="2912205"/>
            <a:ext cx="10712450" cy="865316"/>
          </a:xfrm>
        </p:spPr>
        <p:txBody>
          <a:bodyPr/>
          <a:lstStyle/>
          <a:p>
            <a:endParaRPr lang="en-US" dirty="0"/>
          </a:p>
        </p:txBody>
      </p:sp>
      <p:sp>
        <p:nvSpPr>
          <p:cNvPr id="7" name="Text Placeholder 11">
            <a:extLst>
              <a:ext uri="{FF2B5EF4-FFF2-40B4-BE49-F238E27FC236}">
                <a16:creationId xmlns:a16="http://schemas.microsoft.com/office/drawing/2014/main" id="{E6CB0985-5CCE-4327-AD9F-8D0CE8C73C17}"/>
              </a:ext>
            </a:extLst>
          </p:cNvPr>
          <p:cNvSpPr>
            <a:spLocks noGrp="1"/>
          </p:cNvSpPr>
          <p:nvPr>
            <p:ph type="body" sz="quarter" idx="19" hasCustomPrompt="1"/>
          </p:nvPr>
        </p:nvSpPr>
        <p:spPr>
          <a:xfrm>
            <a:off x="746076" y="4069210"/>
            <a:ext cx="10711543" cy="101495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371600" indent="0">
              <a:buClr>
                <a:srgbClr val="000000"/>
              </a:buClr>
              <a:buSzPct val="50000"/>
              <a:buFont typeface="LucidaGrande" charset="0"/>
              <a:buNone/>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5" name="Picture Placeholder 4">
            <a:extLst>
              <a:ext uri="{FF2B5EF4-FFF2-40B4-BE49-F238E27FC236}">
                <a16:creationId xmlns:a16="http://schemas.microsoft.com/office/drawing/2014/main" id="{BC5D19E9-CD95-47C6-9C31-78C9A13386B4}"/>
              </a:ext>
            </a:extLst>
          </p:cNvPr>
          <p:cNvSpPr>
            <a:spLocks noGrp="1"/>
          </p:cNvSpPr>
          <p:nvPr>
            <p:ph type="pic" sz="quarter" idx="20"/>
          </p:nvPr>
        </p:nvSpPr>
        <p:spPr>
          <a:xfrm>
            <a:off x="742950" y="5456238"/>
            <a:ext cx="10829925" cy="704850"/>
          </a:xfrm>
        </p:spPr>
        <p:txBody>
          <a:bodyPr/>
          <a:lstStyle/>
          <a:p>
            <a:endParaRPr lang="en-US" dirty="0"/>
          </a:p>
        </p:txBody>
      </p:sp>
    </p:spTree>
    <p:extLst>
      <p:ext uri="{BB962C8B-B14F-4D97-AF65-F5344CB8AC3E}">
        <p14:creationId xmlns:p14="http://schemas.microsoft.com/office/powerpoint/2010/main" val="3411420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71A8E-0C43-4805-9869-DB16CE8EFAC0}"/>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6787CB9-F909-4356-ACE3-2933537A3FE8}"/>
              </a:ext>
            </a:extLst>
          </p:cNvPr>
          <p:cNvSpPr>
            <a:spLocks noGrp="1"/>
          </p:cNvSpPr>
          <p:nvPr>
            <p:ph type="pic" sz="quarter" idx="11"/>
          </p:nvPr>
        </p:nvSpPr>
        <p:spPr>
          <a:xfrm>
            <a:off x="838200" y="1649413"/>
            <a:ext cx="10364787" cy="4062412"/>
          </a:xfrm>
        </p:spPr>
        <p:txBody>
          <a:bodyPr/>
          <a:lstStyle/>
          <a:p>
            <a:endParaRPr lang="en-US" dirty="0"/>
          </a:p>
        </p:txBody>
      </p:sp>
      <p:sp>
        <p:nvSpPr>
          <p:cNvPr id="6" name="Footer">
            <a:extLst>
              <a:ext uri="{FF2B5EF4-FFF2-40B4-BE49-F238E27FC236}">
                <a16:creationId xmlns:a16="http://schemas.microsoft.com/office/drawing/2014/main" id="{42430F5D-7EFD-4D1A-BBED-EB6578A56C5D}"/>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260903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31" r:id="rId13"/>
    <p:sldLayoutId id="2147483725" r:id="rId14"/>
    <p:sldLayoutId id="2147483729" r:id="rId15"/>
    <p:sldLayoutId id="2147483730" r:id="rId16"/>
    <p:sldLayoutId id="2147483726" r:id="rId17"/>
    <p:sldLayoutId id="2147483727" r:id="rId18"/>
    <p:sldLayoutId id="2147483717" r:id="rId19"/>
    <p:sldLayoutId id="2147483728" r:id="rId2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5.tif"/><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Decentralized Operations</a:t>
            </a:r>
          </a:p>
        </p:txBody>
      </p:sp>
      <p:pic>
        <p:nvPicPr>
          <p:cNvPr id="3" name="Picture Placeholder 2" descr="The cover of a book,  Accounting 28th edition by Carl Warren and contributing authors Christine Jonick, and Jennifer Schneider. An illustration shows three chairs at a table. The table contains a keyboard, a monitor, lamps, and other business materials.&#10;">
            <a:extLst>
              <a:ext uri="{FF2B5EF4-FFF2-40B4-BE49-F238E27FC236}">
                <a16:creationId xmlns:a16="http://schemas.microsoft.com/office/drawing/2014/main" id="{5C84098B-9BF8-47FE-9608-42F5790F98C4}"/>
              </a:ext>
              <a:ext uri="{C183D7F6-B498-43B3-948B-1728B52AA6E4}">
                <adec:decorative xmlns:adec="http://schemas.microsoft.com/office/drawing/2017/decorative" val="0"/>
              </a:ext>
            </a:extLst>
          </p:cNvPr>
          <p:cNvPicPr>
            <a:picLocks noGrp="1" noChangeAspect="1"/>
          </p:cNvPicPr>
          <p:nvPr>
            <p:ph type="pic" sz="quarter" idx="12"/>
          </p:nvPr>
        </p:nvPicPr>
        <p:blipFill>
          <a:blip r:embed="rId2"/>
          <a:srcRect l="75" r="75"/>
          <a:stretch>
            <a:fillRect/>
          </a:stretch>
        </p:blipFill>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latin typeface="Arial"/>
                <a:cs typeface="Arial"/>
              </a:rPr>
              <a:t>Chapter 24</a:t>
            </a:r>
            <a:endParaRPr lang="en-US" dirty="0"/>
          </a:p>
        </p:txBody>
      </p:sp>
      <p:sp>
        <p:nvSpPr>
          <p:cNvPr id="9" name="Footer Placeholder 4">
            <a:extLst>
              <a:ext uri="{FF2B5EF4-FFF2-40B4-BE49-F238E27FC236}">
                <a16:creationId xmlns:a16="http://schemas.microsoft.com/office/drawing/2014/main" id="{EDDAAE7C-7B2E-4462-AB63-EA5057644522}"/>
              </a:ext>
              <a:ext uri="{C183D7F6-B498-43B3-948B-1728B52AA6E4}">
                <adec:decorative xmlns:adec="http://schemas.microsoft.com/office/drawing/2017/decorative" val="1"/>
              </a:ext>
            </a:extLst>
          </p:cNvPr>
          <p:cNvSpPr>
            <a:spLocks noGrp="1"/>
          </p:cNvSpPr>
          <p:nvPr>
            <p:ph type="ftr" sz="quarter" idx="3"/>
          </p:nvPr>
        </p:nvSpPr>
        <p:spPr>
          <a:xfrm>
            <a:off x="2923890" y="6361112"/>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EE82-DD0E-4017-BF67-D05AAE02C2F3}"/>
              </a:ext>
            </a:extLst>
          </p:cNvPr>
          <p:cNvSpPr>
            <a:spLocks noGrp="1"/>
          </p:cNvSpPr>
          <p:nvPr>
            <p:ph type="title"/>
          </p:nvPr>
        </p:nvSpPr>
        <p:spPr/>
        <p:txBody>
          <a:bodyPr/>
          <a:lstStyle/>
          <a:p>
            <a:r>
              <a:rPr lang="en-US" dirty="0"/>
              <a:t>Responsibility Accounting for Cost Centers </a:t>
            </a:r>
            <a:r>
              <a:rPr lang="en-US" sz="2000" dirty="0"/>
              <a:t>(1 of 2)</a:t>
            </a:r>
          </a:p>
        </p:txBody>
      </p:sp>
      <p:sp>
        <p:nvSpPr>
          <p:cNvPr id="3" name="Text Placeholder 2">
            <a:extLst>
              <a:ext uri="{FF2B5EF4-FFF2-40B4-BE49-F238E27FC236}">
                <a16:creationId xmlns:a16="http://schemas.microsoft.com/office/drawing/2014/main" id="{9C476B51-5937-4344-B51B-5D0D46C3CA8F}"/>
              </a:ext>
            </a:extLst>
          </p:cNvPr>
          <p:cNvSpPr>
            <a:spLocks noGrp="1"/>
          </p:cNvSpPr>
          <p:nvPr>
            <p:ph type="body" sz="quarter" idx="17"/>
          </p:nvPr>
        </p:nvSpPr>
        <p:spPr/>
        <p:txBody>
          <a:bodyPr/>
          <a:lstStyle/>
          <a:p>
            <a:r>
              <a:rPr lang="en-US" dirty="0"/>
              <a:t>A </a:t>
            </a:r>
            <a:r>
              <a:rPr lang="en-US" b="1" dirty="0"/>
              <a:t>cost center </a:t>
            </a:r>
            <a:r>
              <a:rPr lang="en-US" dirty="0"/>
              <a:t>manager has responsibility for controlling costs. </a:t>
            </a:r>
          </a:p>
          <a:p>
            <a:pPr lvl="1"/>
            <a:r>
              <a:rPr lang="en-US" dirty="0"/>
              <a:t>However, a cost center manager does not make decisions concerning sales or the amount of fixed assets invested in the center.</a:t>
            </a:r>
          </a:p>
          <a:p>
            <a:r>
              <a:rPr lang="en-US" dirty="0"/>
              <a:t>Cost centers may vary in size from a small department to an entire manufacturing plant.</a:t>
            </a:r>
          </a:p>
          <a:p>
            <a:r>
              <a:rPr lang="en-US" dirty="0"/>
              <a:t>Cost centers may exist within other cost centers.</a:t>
            </a:r>
          </a:p>
          <a:p>
            <a:endParaRPr lang="en-US" dirty="0"/>
          </a:p>
        </p:txBody>
      </p:sp>
    </p:spTree>
    <p:extLst>
      <p:ext uri="{BB962C8B-B14F-4D97-AF65-F5344CB8AC3E}">
        <p14:creationId xmlns:p14="http://schemas.microsoft.com/office/powerpoint/2010/main" val="173610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4D0E-AF65-4AA8-903D-3FBF043D54F5}"/>
              </a:ext>
            </a:extLst>
          </p:cNvPr>
          <p:cNvSpPr>
            <a:spLocks noGrp="1"/>
          </p:cNvSpPr>
          <p:nvPr>
            <p:ph type="title"/>
          </p:nvPr>
        </p:nvSpPr>
        <p:spPr/>
        <p:txBody>
          <a:bodyPr/>
          <a:lstStyle/>
          <a:p>
            <a:r>
              <a:rPr lang="en-US" dirty="0"/>
              <a:t>Cost Centers in a University</a:t>
            </a:r>
          </a:p>
        </p:txBody>
      </p:sp>
      <p:pic>
        <p:nvPicPr>
          <p:cNvPr id="4" name="Picture Placeholder 3" descr="Cost Centers in a University&#10;&#10;At the left, a pie chart is shown. It is titled University, and the three slices are labeled College of Arts and Sciences, College of Engineering, and College of Business. In the center of the slide, the College of Business slice is broken away. It is titled College and broken further into three slices: Department of Marketing, Department of Accounting, and Department of Management. At the right, the Department of Accounting  is broken out. The slice is titled Department and is labeled Department of Accounting.">
            <a:extLst>
              <a:ext uri="{FF2B5EF4-FFF2-40B4-BE49-F238E27FC236}">
                <a16:creationId xmlns:a16="http://schemas.microsoft.com/office/drawing/2014/main" id="{4D3F119A-84AB-42A1-8F80-96F98CCFAFD1}"/>
              </a:ext>
            </a:extLst>
          </p:cNvPr>
          <p:cNvPicPr>
            <a:picLocks noGrp="1" noChangeAspect="1"/>
          </p:cNvPicPr>
          <p:nvPr>
            <p:ph type="pic" sz="quarter" idx="11"/>
          </p:nvPr>
        </p:nvPicPr>
        <p:blipFill rotWithShape="1">
          <a:blip r:embed="rId2"/>
          <a:srcRect t="-1139" b="-1486"/>
          <a:stretch/>
        </p:blipFill>
        <p:spPr>
          <a:xfrm>
            <a:off x="838200" y="1463040"/>
            <a:ext cx="10364787" cy="4450080"/>
          </a:xfrm>
          <a:prstGeom prst="rect">
            <a:avLst/>
          </a:prstGeom>
        </p:spPr>
      </p:pic>
    </p:spTree>
    <p:extLst>
      <p:ext uri="{BB962C8B-B14F-4D97-AF65-F5344CB8AC3E}">
        <p14:creationId xmlns:p14="http://schemas.microsoft.com/office/powerpoint/2010/main" val="152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D96A-EBE4-4A91-AD63-6AE8A8126F82}"/>
              </a:ext>
            </a:extLst>
          </p:cNvPr>
          <p:cNvSpPr>
            <a:spLocks noGrp="1"/>
          </p:cNvSpPr>
          <p:nvPr>
            <p:ph type="title"/>
          </p:nvPr>
        </p:nvSpPr>
        <p:spPr/>
        <p:txBody>
          <a:bodyPr/>
          <a:lstStyle/>
          <a:p>
            <a:r>
              <a:rPr lang="en-US" dirty="0"/>
              <a:t>Responsibility Accounting for Cost Centers </a:t>
            </a:r>
            <a:r>
              <a:rPr lang="en-US" sz="2000" dirty="0"/>
              <a:t>(2 of 2)</a:t>
            </a:r>
            <a:endParaRPr lang="en-US" dirty="0"/>
          </a:p>
        </p:txBody>
      </p:sp>
      <p:sp>
        <p:nvSpPr>
          <p:cNvPr id="3" name="Text Placeholder 2">
            <a:extLst>
              <a:ext uri="{FF2B5EF4-FFF2-40B4-BE49-F238E27FC236}">
                <a16:creationId xmlns:a16="http://schemas.microsoft.com/office/drawing/2014/main" id="{D9258ECA-A65B-470F-AC59-8C7B262D03DE}"/>
              </a:ext>
            </a:extLst>
          </p:cNvPr>
          <p:cNvSpPr>
            <a:spLocks noGrp="1"/>
          </p:cNvSpPr>
          <p:nvPr>
            <p:ph type="body" sz="quarter" idx="17"/>
          </p:nvPr>
        </p:nvSpPr>
        <p:spPr/>
        <p:txBody>
          <a:bodyPr/>
          <a:lstStyle/>
          <a:p>
            <a:r>
              <a:rPr lang="en-US" dirty="0"/>
              <a:t>Responsibility accounting for cost centers focuses on the controlling and reporting of costs. </a:t>
            </a:r>
          </a:p>
          <a:p>
            <a:r>
              <a:rPr lang="en-US" dirty="0"/>
              <a:t>Budget performance reports that report budgeted and actual costs are normally prepared for each cost center.</a:t>
            </a:r>
          </a:p>
          <a:p>
            <a:endParaRPr lang="en-US" dirty="0"/>
          </a:p>
        </p:txBody>
      </p:sp>
    </p:spTree>
    <p:extLst>
      <p:ext uri="{BB962C8B-B14F-4D97-AF65-F5344CB8AC3E}">
        <p14:creationId xmlns:p14="http://schemas.microsoft.com/office/powerpoint/2010/main" val="355038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6C72-EFCE-4A1C-A8FC-F21C8D43B634}"/>
              </a:ext>
            </a:extLst>
          </p:cNvPr>
          <p:cNvSpPr>
            <a:spLocks noGrp="1"/>
          </p:cNvSpPr>
          <p:nvPr>
            <p:ph type="title"/>
          </p:nvPr>
        </p:nvSpPr>
        <p:spPr>
          <a:xfrm>
            <a:off x="838200" y="365125"/>
            <a:ext cx="10515600" cy="676656"/>
          </a:xfrm>
        </p:spPr>
        <p:txBody>
          <a:bodyPr/>
          <a:lstStyle/>
          <a:p>
            <a:r>
              <a:rPr lang="en-US" sz="3000" dirty="0"/>
              <a:t>Responsibility Accounting Reports for Cost Centers </a:t>
            </a:r>
            <a:r>
              <a:rPr lang="en-US" sz="2000" dirty="0"/>
              <a:t>(1 of 2)</a:t>
            </a:r>
          </a:p>
        </p:txBody>
      </p:sp>
      <p:pic>
        <p:nvPicPr>
          <p:cNvPr id="6" name="Picture Placeholder 5" descr="Responsibility Accounting Reports for Cost Centers &#10;&#10;A flowchart is shown. The top blue box is Vice President Production. Two lines are set coming from the bottom of the box. They diverge into Plant A and Plant B. Plant A is connected by this line to an orange box below it labeled Manager Plant A. Three lines are set coming from the bottom of the box. They diverge into Dept. 1, Dept. 2, and Dept. 3. Dept. 1 is connected by this line to a green box below it labeled Supervisor Dept. 1.">
            <a:extLst>
              <a:ext uri="{FF2B5EF4-FFF2-40B4-BE49-F238E27FC236}">
                <a16:creationId xmlns:a16="http://schemas.microsoft.com/office/drawing/2014/main" id="{D40E378E-A8B6-49EC-AEAC-215C7601CFF5}"/>
              </a:ext>
            </a:extLst>
          </p:cNvPr>
          <p:cNvPicPr>
            <a:picLocks noGrp="1" noChangeAspect="1"/>
          </p:cNvPicPr>
          <p:nvPr>
            <p:ph type="pic" sz="quarter" idx="11"/>
          </p:nvPr>
        </p:nvPicPr>
        <p:blipFill rotWithShape="1">
          <a:blip r:embed="rId2"/>
          <a:srcRect l="-5660" r="-8412"/>
          <a:stretch/>
        </p:blipFill>
        <p:spPr>
          <a:xfrm>
            <a:off x="4586989" y="1649413"/>
            <a:ext cx="2938073" cy="4062412"/>
          </a:xfrm>
        </p:spPr>
      </p:pic>
    </p:spTree>
    <p:extLst>
      <p:ext uri="{BB962C8B-B14F-4D97-AF65-F5344CB8AC3E}">
        <p14:creationId xmlns:p14="http://schemas.microsoft.com/office/powerpoint/2010/main" val="415079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E472-BE9F-4773-A559-ED2CEAEDD04E}"/>
              </a:ext>
            </a:extLst>
          </p:cNvPr>
          <p:cNvSpPr>
            <a:spLocks noGrp="1"/>
          </p:cNvSpPr>
          <p:nvPr>
            <p:ph type="title"/>
          </p:nvPr>
        </p:nvSpPr>
        <p:spPr>
          <a:xfrm>
            <a:off x="838200" y="365125"/>
            <a:ext cx="10515600" cy="676656"/>
          </a:xfrm>
        </p:spPr>
        <p:txBody>
          <a:bodyPr/>
          <a:lstStyle/>
          <a:p>
            <a:r>
              <a:rPr lang="en-US" sz="2800" dirty="0"/>
              <a:t>Example Exercise: Budgetary Performance for Cost Center</a:t>
            </a:r>
          </a:p>
        </p:txBody>
      </p:sp>
      <p:sp>
        <p:nvSpPr>
          <p:cNvPr id="4" name="Text Placeholder 3" descr="Example Exercise Solution – Budgetary Performance for Cost Center&#10;&#10;The answer shows $26,000 over budget ($24,000 + $2,000).">
            <a:extLst>
              <a:ext uri="{FF2B5EF4-FFF2-40B4-BE49-F238E27FC236}">
                <a16:creationId xmlns:a16="http://schemas.microsoft.com/office/drawing/2014/main" id="{5DE9DC6F-7323-42FB-ACEE-C83AA24656EE}"/>
              </a:ext>
            </a:extLst>
          </p:cNvPr>
          <p:cNvSpPr>
            <a:spLocks noGrp="1"/>
          </p:cNvSpPr>
          <p:nvPr>
            <p:ph type="body" sz="quarter" idx="17"/>
          </p:nvPr>
        </p:nvSpPr>
        <p:spPr/>
        <p:txBody>
          <a:bodyPr/>
          <a:lstStyle/>
          <a:p>
            <a:r>
              <a:rPr lang="en-US" dirty="0"/>
              <a:t>Nuclear Power Company’s costs were over budget by $24,000. The company is divided into North and South regions. The North Region’s costs were under budget by $2,000. Determine the amount the South Region’s costs were over or under budget.</a:t>
            </a:r>
          </a:p>
          <a:p>
            <a:endParaRPr lang="en-US" dirty="0"/>
          </a:p>
        </p:txBody>
      </p:sp>
      <p:pic>
        <p:nvPicPr>
          <p:cNvPr id="5" name="Picture Placeholder 4" descr="Example Exercise Solution – Budgetary Performance for Cost Center&#10;&#10;The answer shows $26,000 over budget ($24,000 + $2,000).">
            <a:extLst>
              <a:ext uri="{FF2B5EF4-FFF2-40B4-BE49-F238E27FC236}">
                <a16:creationId xmlns:a16="http://schemas.microsoft.com/office/drawing/2014/main" id="{5FEFE372-E7DC-4856-BB9D-9E4A6E4E2487}"/>
              </a:ext>
            </a:extLst>
          </p:cNvPr>
          <p:cNvPicPr>
            <a:picLocks noGrp="1" noChangeAspect="1"/>
          </p:cNvPicPr>
          <p:nvPr>
            <p:ph type="pic" sz="quarter" idx="18"/>
          </p:nvPr>
        </p:nvPicPr>
        <p:blipFill rotWithShape="1">
          <a:blip r:embed="rId2"/>
          <a:srcRect l="19" r="-148"/>
          <a:stretch/>
        </p:blipFill>
        <p:spPr>
          <a:xfrm>
            <a:off x="1497007" y="4205986"/>
            <a:ext cx="9197986" cy="774734"/>
          </a:xfrm>
          <a:prstGeom prst="rect">
            <a:avLst/>
          </a:prstGeom>
        </p:spPr>
      </p:pic>
    </p:spTree>
    <p:extLst>
      <p:ext uri="{BB962C8B-B14F-4D97-AF65-F5344CB8AC3E}">
        <p14:creationId xmlns:p14="http://schemas.microsoft.com/office/powerpoint/2010/main" val="169663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35E8-BDE1-4656-8A0A-F4D1D7DB76CA}"/>
              </a:ext>
            </a:extLst>
          </p:cNvPr>
          <p:cNvSpPr>
            <a:spLocks noGrp="1"/>
          </p:cNvSpPr>
          <p:nvPr>
            <p:ph type="title"/>
          </p:nvPr>
        </p:nvSpPr>
        <p:spPr>
          <a:xfrm>
            <a:off x="838200" y="365125"/>
            <a:ext cx="10515600" cy="401389"/>
          </a:xfrm>
        </p:spPr>
        <p:txBody>
          <a:bodyPr/>
          <a:lstStyle/>
          <a:p>
            <a:r>
              <a:rPr lang="en-US" sz="3000" dirty="0"/>
              <a:t>Responsibility Accounting Reports for Cost Centers </a:t>
            </a:r>
            <a:r>
              <a:rPr lang="en-US" sz="2000" dirty="0"/>
              <a:t>(2 of 2)</a:t>
            </a:r>
          </a:p>
        </p:txBody>
      </p:sp>
      <p:pic>
        <p:nvPicPr>
          <p:cNvPr id="9" name="Picture Placeholder 8" descr="Responsibility Accounting Reports for Cost Centers &#10;&#10;Three reports are shown. The first report is titled Budget Performance Report; Vice President, Production; For the Month Ended October 31. The first line is Administration, which shows Budget of $19,500, Actual of $19,700, and Over Budget of $200. The next line is Plant A, which shows Budget of 467,475, Actual of 470,330, and Over Budget of 2,855. The next line is Plant B, which shows Budget of 395,225, underlined with a single rule; Actual of 394,300, underlined with a single rule; and Under Budget of $925, underlined with a single rule, as is the Over Budget column to the left of it. The last line shows the totals, which are underlined with a double rule: $882,200Bbudget; $884,330 Actual; $3,055 Over Budget; and $925 Under Budget.&#10;&#10;The next report is titled Budget Performance Report; Manager, Plant A; For the Month Ended October 31. The first line is Administration, which shows Budget of $17,500, Actual of $17,350, and Under Budget of $150. The next line is Department 1, which shows Budget of 109,725, Actual of 111,280, and Over Budget of $1,555. The next line is Department 2, which shows Budget of 190,500, Actual of 192,600, and Over Budget of $2,100. The next line is Department 3, which shows Budget of 149,750, underlined with a single rule; Actual of 149,100, underlined with a single rule; and Under Budget of 650, underlined with a single rule, as is the Over Budget column to the left of it. The last line shows the totals, each underlined with a double rule: $467,475 Budget; $470,330 Actual; $3,655 Over Budget; and $800 Under Budget. A red line points from the Plant A Over Budget of 2,855 in the first report to the total Over Budget of $3,655 and Under budget of $800 in the second report.&#10;&#10;The third report is titled Budget Performance Report; Supervisor, Department 1—Plant A; For the Month Ended October 31. The first line is Factory Wages, which shows Budget of $58,100, Actual of $58,000, and Under Budget of $100. The next line is Materials, with Budget of 32,500, Actual of 34,225, and Over Budget of $1,725. The next line is Supervisory salaries, which shows Budget of 6,400 and Actual of 6,400. The next line is Power and light, with Actual of 5,750, Actual of 5,690, and Under Budget of 60. The next line is Depreciation of plant and equipment, with Budget of 4,000 and Actual of 4,000. The next line is Maintenance, with Budget of 2,000, Actual of 1,990, and Under Budget of 10. The next line is Insurance and property taxes, with Budget of 975, underlined with a single rule, and Actual of 975, underlined with a single rule. To the right of it there also is a single rule in the Over Budget and Under Budget columns. The last line shows the totals, each underlined with a double rule: $109,725 Budget, $111,280 Actual, $1,725 Over Budget, and $170 Under Budget. A red arrow connects the total of $109,725 in the third report to 109,725 at Department 1, Budget in the second report. A red arrow connects the total $111,280 in the third report to 111,280 at Department 1, Actual in the second report. A red arrow connects the totals $1,725 Over Budget and $170 Under Budget in the third report to $1,555 at Department 1 Over Budget in the second report.">
            <a:extLst>
              <a:ext uri="{FF2B5EF4-FFF2-40B4-BE49-F238E27FC236}">
                <a16:creationId xmlns:a16="http://schemas.microsoft.com/office/drawing/2014/main" id="{02BF545B-CAB1-42C6-A2E3-49B133B9C721}"/>
              </a:ext>
            </a:extLst>
          </p:cNvPr>
          <p:cNvPicPr>
            <a:picLocks noGrp="1" noChangeAspect="1"/>
          </p:cNvPicPr>
          <p:nvPr>
            <p:ph type="pic" sz="quarter" idx="11"/>
          </p:nvPr>
        </p:nvPicPr>
        <p:blipFill rotWithShape="1">
          <a:blip r:embed="rId2"/>
          <a:srcRect t="1101" b="87"/>
          <a:stretch/>
        </p:blipFill>
        <p:spPr>
          <a:xfrm>
            <a:off x="3773945" y="794263"/>
            <a:ext cx="4493296" cy="5549691"/>
          </a:xfrm>
        </p:spPr>
      </p:pic>
    </p:spTree>
    <p:extLst>
      <p:ext uri="{BB962C8B-B14F-4D97-AF65-F5344CB8AC3E}">
        <p14:creationId xmlns:p14="http://schemas.microsoft.com/office/powerpoint/2010/main" val="342521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3246-E0D5-4E0B-A66B-DC57E0212A3D}"/>
              </a:ext>
            </a:extLst>
          </p:cNvPr>
          <p:cNvSpPr>
            <a:spLocks noGrp="1"/>
          </p:cNvSpPr>
          <p:nvPr>
            <p:ph type="title"/>
          </p:nvPr>
        </p:nvSpPr>
        <p:spPr/>
        <p:txBody>
          <a:bodyPr/>
          <a:lstStyle/>
          <a:p>
            <a:r>
              <a:rPr lang="en-US" dirty="0"/>
              <a:t>Responsibility Accounting for Profit Centers</a:t>
            </a:r>
            <a:r>
              <a:rPr lang="en-US" sz="3200" dirty="0"/>
              <a:t> </a:t>
            </a:r>
            <a:r>
              <a:rPr lang="en-US" sz="2000" dirty="0"/>
              <a:t>(1 of 3)</a:t>
            </a:r>
          </a:p>
        </p:txBody>
      </p:sp>
      <p:sp>
        <p:nvSpPr>
          <p:cNvPr id="3" name="Text Placeholder 2">
            <a:extLst>
              <a:ext uri="{FF2B5EF4-FFF2-40B4-BE49-F238E27FC236}">
                <a16:creationId xmlns:a16="http://schemas.microsoft.com/office/drawing/2014/main" id="{DC7170F6-DB80-4017-80D5-4B595C1B8184}"/>
              </a:ext>
            </a:extLst>
          </p:cNvPr>
          <p:cNvSpPr>
            <a:spLocks noGrp="1"/>
          </p:cNvSpPr>
          <p:nvPr>
            <p:ph type="body" sz="quarter" idx="17"/>
          </p:nvPr>
        </p:nvSpPr>
        <p:spPr/>
        <p:txBody>
          <a:bodyPr/>
          <a:lstStyle/>
          <a:p>
            <a:r>
              <a:rPr lang="en-US" dirty="0"/>
              <a:t>A </a:t>
            </a:r>
            <a:r>
              <a:rPr lang="en-US" b="1" dirty="0"/>
              <a:t>profit center </a:t>
            </a:r>
            <a:r>
              <a:rPr lang="en-US" dirty="0"/>
              <a:t>manager has the responsibility and authority for making decisions that affect both revenues and costs and, thus, profits. </a:t>
            </a:r>
          </a:p>
          <a:p>
            <a:pPr lvl="1"/>
            <a:r>
              <a:rPr lang="en-US" dirty="0"/>
              <a:t>Profit centers may be divisions, departments, or products.</a:t>
            </a:r>
          </a:p>
          <a:p>
            <a:pPr lvl="1"/>
            <a:r>
              <a:rPr lang="en-US" dirty="0"/>
              <a:t>The manager does not make decisions concerning the fixed assets invested in the center.</a:t>
            </a:r>
          </a:p>
          <a:p>
            <a:endParaRPr lang="en-US" dirty="0"/>
          </a:p>
        </p:txBody>
      </p:sp>
    </p:spTree>
    <p:extLst>
      <p:ext uri="{BB962C8B-B14F-4D97-AF65-F5344CB8AC3E}">
        <p14:creationId xmlns:p14="http://schemas.microsoft.com/office/powerpoint/2010/main" val="21454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3D77-12CB-41D2-8314-F9DED09AA809}"/>
              </a:ext>
            </a:extLst>
          </p:cNvPr>
          <p:cNvSpPr>
            <a:spLocks noGrp="1"/>
          </p:cNvSpPr>
          <p:nvPr>
            <p:ph type="title"/>
          </p:nvPr>
        </p:nvSpPr>
        <p:spPr/>
        <p:txBody>
          <a:bodyPr/>
          <a:lstStyle/>
          <a:p>
            <a:r>
              <a:rPr lang="en-US" dirty="0"/>
              <a:t>Responsibility Accounting for Profit Centers</a:t>
            </a:r>
            <a:r>
              <a:rPr lang="en-US" sz="3200" dirty="0"/>
              <a:t> </a:t>
            </a:r>
            <a:r>
              <a:rPr lang="en-US" sz="2000" dirty="0"/>
              <a:t>(2 of 3)</a:t>
            </a:r>
          </a:p>
        </p:txBody>
      </p:sp>
      <p:sp>
        <p:nvSpPr>
          <p:cNvPr id="3" name="Text Placeholder 2">
            <a:extLst>
              <a:ext uri="{FF2B5EF4-FFF2-40B4-BE49-F238E27FC236}">
                <a16:creationId xmlns:a16="http://schemas.microsoft.com/office/drawing/2014/main" id="{47C96997-C510-4A89-86A6-FE4BEF12604D}"/>
              </a:ext>
            </a:extLst>
          </p:cNvPr>
          <p:cNvSpPr>
            <a:spLocks noGrp="1"/>
          </p:cNvSpPr>
          <p:nvPr>
            <p:ph type="body" sz="quarter" idx="17"/>
          </p:nvPr>
        </p:nvSpPr>
        <p:spPr/>
        <p:txBody>
          <a:bodyPr/>
          <a:lstStyle/>
          <a:p>
            <a:r>
              <a:rPr lang="en-US" dirty="0"/>
              <a:t>Responsibility accounting for profit center focuses on reporting revenues, expenses, and income from operations.</a:t>
            </a:r>
          </a:p>
          <a:p>
            <a:pPr lvl="1"/>
            <a:r>
              <a:rPr lang="en-US" dirty="0"/>
              <a:t>Thus, responsibility accounting reports for profit centers take the form of income statements.</a:t>
            </a:r>
          </a:p>
          <a:p>
            <a:endParaRPr lang="en-US" dirty="0"/>
          </a:p>
        </p:txBody>
      </p:sp>
    </p:spTree>
    <p:extLst>
      <p:ext uri="{BB962C8B-B14F-4D97-AF65-F5344CB8AC3E}">
        <p14:creationId xmlns:p14="http://schemas.microsoft.com/office/powerpoint/2010/main" val="246262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BE2BCC-C8C4-45DE-A345-B19781AB7BBE}"/>
              </a:ext>
            </a:extLst>
          </p:cNvPr>
          <p:cNvSpPr>
            <a:spLocks noGrp="1"/>
          </p:cNvSpPr>
          <p:nvPr>
            <p:ph type="title"/>
          </p:nvPr>
        </p:nvSpPr>
        <p:spPr>
          <a:xfrm>
            <a:off x="838200" y="365125"/>
            <a:ext cx="10515600" cy="671513"/>
          </a:xfrm>
        </p:spPr>
        <p:txBody>
          <a:bodyPr/>
          <a:lstStyle/>
          <a:p>
            <a:r>
              <a:rPr lang="en-US" dirty="0"/>
              <a:t>Responsibility Accounting for Profit Centers </a:t>
            </a:r>
            <a:r>
              <a:rPr lang="en-US" sz="2000" dirty="0"/>
              <a:t>(3 of 3)</a:t>
            </a:r>
          </a:p>
        </p:txBody>
      </p:sp>
      <p:sp>
        <p:nvSpPr>
          <p:cNvPr id="10" name="Text Placeholder 9">
            <a:extLst>
              <a:ext uri="{FF2B5EF4-FFF2-40B4-BE49-F238E27FC236}">
                <a16:creationId xmlns:a16="http://schemas.microsoft.com/office/drawing/2014/main" id="{43FAE5D4-5B42-4821-9F6C-EFECE716A94E}"/>
              </a:ext>
            </a:extLst>
          </p:cNvPr>
          <p:cNvSpPr>
            <a:spLocks noGrp="1"/>
          </p:cNvSpPr>
          <p:nvPr>
            <p:ph type="body" sz="quarter" idx="4294967295"/>
          </p:nvPr>
        </p:nvSpPr>
        <p:spPr>
          <a:xfrm>
            <a:off x="743576" y="1638300"/>
            <a:ext cx="10711543" cy="1047686"/>
          </a:xfrm>
        </p:spPr>
        <p:txBody>
          <a:bodyPr/>
          <a:lstStyle/>
          <a:p>
            <a:pPr marL="342900" indent="-342900">
              <a:buClr>
                <a:srgbClr val="004A78"/>
              </a:buClr>
              <a:buFont typeface="Arial" charset="0"/>
              <a:buChar char="•"/>
            </a:pPr>
            <a:r>
              <a:rPr lang="en-US" sz="2400" dirty="0">
                <a:solidFill>
                  <a:srgbClr val="004A78"/>
                </a:solidFill>
              </a:rPr>
              <a:t>The profit center income statement should include only revenues and expenses that are controlled by the manager.</a:t>
            </a:r>
          </a:p>
          <a:p>
            <a:endParaRPr lang="en-US" dirty="0"/>
          </a:p>
        </p:txBody>
      </p:sp>
      <p:sp>
        <p:nvSpPr>
          <p:cNvPr id="5" name="Content Placeholder 4">
            <a:extLst>
              <a:ext uri="{FF2B5EF4-FFF2-40B4-BE49-F238E27FC236}">
                <a16:creationId xmlns:a16="http://schemas.microsoft.com/office/drawing/2014/main" id="{88FF91BD-C37D-49AD-82D8-B85954385B3B}"/>
              </a:ext>
            </a:extLst>
          </p:cNvPr>
          <p:cNvSpPr>
            <a:spLocks noGrp="1"/>
          </p:cNvSpPr>
          <p:nvPr>
            <p:ph sz="quarter" idx="10"/>
          </p:nvPr>
        </p:nvSpPr>
        <p:spPr>
          <a:xfrm>
            <a:off x="1561349" y="2688234"/>
            <a:ext cx="1991079" cy="1833448"/>
          </a:xfrm>
          <a:prstGeom prst="ellipse">
            <a:avLst/>
          </a:prstGeom>
          <a:solidFill>
            <a:srgbClr val="00B8E7"/>
          </a:solidFill>
        </p:spPr>
        <p:txBody>
          <a:bodyPr/>
          <a:lstStyle/>
          <a:p>
            <a:pPr algn="ctr"/>
            <a:endParaRPr lang="en-US" sz="2200" b="1" dirty="0"/>
          </a:p>
          <a:p>
            <a:pPr algn="ctr"/>
            <a:r>
              <a:rPr lang="en-US" sz="1800" b="1" dirty="0"/>
              <a:t>Controllable revenues</a:t>
            </a:r>
          </a:p>
        </p:txBody>
      </p:sp>
      <p:sp>
        <p:nvSpPr>
          <p:cNvPr id="7" name="Content Placeholder 6">
            <a:extLst>
              <a:ext uri="{FF2B5EF4-FFF2-40B4-BE49-F238E27FC236}">
                <a16:creationId xmlns:a16="http://schemas.microsoft.com/office/drawing/2014/main" id="{73B2E1AF-35AA-4904-AB5E-DBA5ABB716C9}"/>
              </a:ext>
            </a:extLst>
          </p:cNvPr>
          <p:cNvSpPr>
            <a:spLocks noGrp="1"/>
          </p:cNvSpPr>
          <p:nvPr>
            <p:ph sz="quarter" idx="12"/>
          </p:nvPr>
        </p:nvSpPr>
        <p:spPr>
          <a:xfrm>
            <a:off x="3163880" y="3591632"/>
            <a:ext cx="2445949" cy="2186263"/>
          </a:xfrm>
          <a:prstGeom prst="roundRect">
            <a:avLst/>
          </a:prstGeom>
          <a:solidFill>
            <a:srgbClr val="004A78"/>
          </a:solidFill>
        </p:spPr>
        <p:txBody>
          <a:bodyPr anchor="ctr"/>
          <a:lstStyle/>
          <a:p>
            <a:pPr marL="177800"/>
            <a:r>
              <a:rPr lang="en-US" sz="1600" b="1" dirty="0">
                <a:solidFill>
                  <a:schemeClr val="bg1"/>
                </a:solidFill>
              </a:rPr>
              <a:t>Revenues earned by the profit center</a:t>
            </a:r>
          </a:p>
        </p:txBody>
      </p:sp>
      <p:sp>
        <p:nvSpPr>
          <p:cNvPr id="6" name="Content Placeholder 5">
            <a:extLst>
              <a:ext uri="{FF2B5EF4-FFF2-40B4-BE49-F238E27FC236}">
                <a16:creationId xmlns:a16="http://schemas.microsoft.com/office/drawing/2014/main" id="{9AD39DB4-F916-4842-AC30-CEDCF4DDA4FA}"/>
              </a:ext>
            </a:extLst>
          </p:cNvPr>
          <p:cNvSpPr>
            <a:spLocks noGrp="1"/>
          </p:cNvSpPr>
          <p:nvPr>
            <p:ph sz="quarter" idx="11"/>
          </p:nvPr>
        </p:nvSpPr>
        <p:spPr>
          <a:xfrm>
            <a:off x="6212285" y="2685986"/>
            <a:ext cx="1993392" cy="1837944"/>
          </a:xfrm>
          <a:prstGeom prst="ellipse">
            <a:avLst/>
          </a:prstGeom>
          <a:solidFill>
            <a:srgbClr val="00B8E7"/>
          </a:solidFill>
        </p:spPr>
        <p:txBody>
          <a:bodyPr anchor="ctr"/>
          <a:lstStyle/>
          <a:p>
            <a:pPr algn="ctr"/>
            <a:r>
              <a:rPr lang="en-US" sz="1800" b="1" dirty="0"/>
              <a:t>Controllable expenses</a:t>
            </a:r>
            <a:endParaRPr lang="en-US" sz="1800" dirty="0"/>
          </a:p>
        </p:txBody>
      </p:sp>
      <p:sp>
        <p:nvSpPr>
          <p:cNvPr id="8" name="Content Placeholder 7">
            <a:extLst>
              <a:ext uri="{FF2B5EF4-FFF2-40B4-BE49-F238E27FC236}">
                <a16:creationId xmlns:a16="http://schemas.microsoft.com/office/drawing/2014/main" id="{2AA47FFF-8621-4FBC-A4FE-00643170B725}"/>
              </a:ext>
            </a:extLst>
          </p:cNvPr>
          <p:cNvSpPr>
            <a:spLocks noGrp="1"/>
          </p:cNvSpPr>
          <p:nvPr>
            <p:ph sz="quarter" idx="13"/>
          </p:nvPr>
        </p:nvSpPr>
        <p:spPr>
          <a:xfrm>
            <a:off x="7846425" y="3592055"/>
            <a:ext cx="2450592" cy="2185416"/>
          </a:xfrm>
          <a:prstGeom prst="roundRect">
            <a:avLst/>
          </a:prstGeom>
          <a:solidFill>
            <a:srgbClr val="004A78"/>
          </a:solidFill>
        </p:spPr>
        <p:txBody>
          <a:bodyPr anchor="ctr"/>
          <a:lstStyle/>
          <a:p>
            <a:pPr marL="177800"/>
            <a:r>
              <a:rPr lang="en-US" sz="1600" b="1" dirty="0">
                <a:solidFill>
                  <a:schemeClr val="bg1"/>
                </a:solidFill>
              </a:rPr>
              <a:t>Costs that can be influenced (controlled) by the decisions of the profit center managers</a:t>
            </a:r>
          </a:p>
        </p:txBody>
      </p:sp>
    </p:spTree>
    <p:extLst>
      <p:ext uri="{BB962C8B-B14F-4D97-AF65-F5344CB8AC3E}">
        <p14:creationId xmlns:p14="http://schemas.microsoft.com/office/powerpoint/2010/main" val="240777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3174-F52A-40D8-855A-17143A97B0CF}"/>
              </a:ext>
            </a:extLst>
          </p:cNvPr>
          <p:cNvSpPr>
            <a:spLocks noGrp="1"/>
          </p:cNvSpPr>
          <p:nvPr>
            <p:ph type="title"/>
          </p:nvPr>
        </p:nvSpPr>
        <p:spPr/>
        <p:txBody>
          <a:bodyPr/>
          <a:lstStyle/>
          <a:p>
            <a:r>
              <a:rPr lang="en-US" dirty="0"/>
              <a:t>Service Department Cost Allocations </a:t>
            </a:r>
            <a:r>
              <a:rPr lang="en-US" sz="2000" dirty="0"/>
              <a:t>(1 of 11)</a:t>
            </a:r>
          </a:p>
        </p:txBody>
      </p:sp>
      <p:sp>
        <p:nvSpPr>
          <p:cNvPr id="3" name="Text Placeholder 2">
            <a:extLst>
              <a:ext uri="{FF2B5EF4-FFF2-40B4-BE49-F238E27FC236}">
                <a16:creationId xmlns:a16="http://schemas.microsoft.com/office/drawing/2014/main" id="{64965547-0539-4A12-9D0A-099F1A37EE8A}"/>
              </a:ext>
            </a:extLst>
          </p:cNvPr>
          <p:cNvSpPr>
            <a:spLocks noGrp="1"/>
          </p:cNvSpPr>
          <p:nvPr>
            <p:ph type="body" sz="quarter" idx="17"/>
          </p:nvPr>
        </p:nvSpPr>
        <p:spPr>
          <a:xfrm>
            <a:off x="743576" y="1638299"/>
            <a:ext cx="11323506" cy="4672559"/>
          </a:xfrm>
        </p:spPr>
        <p:txBody>
          <a:bodyPr>
            <a:normAutofit/>
          </a:bodyPr>
          <a:lstStyle/>
          <a:p>
            <a:pPr marL="288925" indent="-288925"/>
            <a:r>
              <a:rPr lang="en-US" dirty="0"/>
              <a:t>The controllable expenses of profit centers include direct operating expenses such as sales salaries and utility expenses.</a:t>
            </a:r>
          </a:p>
          <a:p>
            <a:pPr marL="288925" indent="-288925"/>
            <a:r>
              <a:rPr lang="en-US" dirty="0"/>
              <a:t>In addition, a profit center may incur expenses provided by internal centralized service departments.</a:t>
            </a:r>
          </a:p>
        </p:txBody>
      </p:sp>
    </p:spTree>
    <p:extLst>
      <p:ext uri="{BB962C8B-B14F-4D97-AF65-F5344CB8AC3E}">
        <p14:creationId xmlns:p14="http://schemas.microsoft.com/office/powerpoint/2010/main" val="80356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2" name="Text Placeholder 1"/>
          <p:cNvSpPr>
            <a:spLocks noGrp="1"/>
          </p:cNvSpPr>
          <p:nvPr>
            <p:ph type="body" sz="quarter" idx="17"/>
          </p:nvPr>
        </p:nvSpPr>
        <p:spPr/>
        <p:txBody>
          <a:bodyPr/>
          <a:lstStyle/>
          <a:p>
            <a:r>
              <a:rPr lang="en-US" dirty="0"/>
              <a:t>LO1: Describe the advantages and disadvantages of decentralized operations.</a:t>
            </a:r>
          </a:p>
          <a:p>
            <a:r>
              <a:rPr lang="en-US" dirty="0"/>
              <a:t>LO2: Prepare a responsibility accounting report for a cost center.</a:t>
            </a:r>
          </a:p>
          <a:p>
            <a:r>
              <a:rPr lang="en-US" dirty="0"/>
              <a:t>LO3: Prepare responsibility accounting reports for a profit center.</a:t>
            </a:r>
          </a:p>
          <a:p>
            <a:r>
              <a:rPr lang="en-US" dirty="0"/>
              <a:t>LO4: Compute and interpret the return on investment, the residual income, and the balanced scorecard for an investment center.</a:t>
            </a:r>
          </a:p>
          <a:p>
            <a:r>
              <a:rPr lang="en-US" dirty="0"/>
              <a:t>LO5: Describe and illustrate how the market price, negotiated price, and cost price approaches to transfer pricing may be used by decentralized segments of a business.</a:t>
            </a:r>
          </a:p>
          <a:p>
            <a:endParaRPr lang="en-US" dirty="0"/>
          </a:p>
        </p:txBody>
      </p:sp>
    </p:spTree>
    <p:extLst>
      <p:ext uri="{BB962C8B-B14F-4D97-AF65-F5344CB8AC3E}">
        <p14:creationId xmlns:p14="http://schemas.microsoft.com/office/powerpoint/2010/main" val="326154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C426-1A97-405D-A96E-A1FF9F3F8827}"/>
              </a:ext>
            </a:extLst>
          </p:cNvPr>
          <p:cNvSpPr>
            <a:spLocks noGrp="1"/>
          </p:cNvSpPr>
          <p:nvPr>
            <p:ph type="title"/>
          </p:nvPr>
        </p:nvSpPr>
        <p:spPr/>
        <p:txBody>
          <a:bodyPr/>
          <a:lstStyle/>
          <a:p>
            <a:r>
              <a:rPr lang="en-US" dirty="0"/>
              <a:t>Service Department Cost Allocations </a:t>
            </a:r>
            <a:r>
              <a:rPr lang="en-US" sz="2000" dirty="0"/>
              <a:t>(2 of 11)</a:t>
            </a:r>
            <a:endParaRPr lang="en-US" dirty="0"/>
          </a:p>
        </p:txBody>
      </p:sp>
      <p:sp>
        <p:nvSpPr>
          <p:cNvPr id="3" name="Text Placeholder 2">
            <a:extLst>
              <a:ext uri="{FF2B5EF4-FFF2-40B4-BE49-F238E27FC236}">
                <a16:creationId xmlns:a16="http://schemas.microsoft.com/office/drawing/2014/main" id="{6DB52F33-F713-4DD6-B2BA-0158F3415AE8}"/>
              </a:ext>
            </a:extLst>
          </p:cNvPr>
          <p:cNvSpPr>
            <a:spLocks noGrp="1"/>
          </p:cNvSpPr>
          <p:nvPr>
            <p:ph type="body" sz="quarter" idx="17"/>
          </p:nvPr>
        </p:nvSpPr>
        <p:spPr/>
        <p:txBody>
          <a:bodyPr>
            <a:normAutofit/>
          </a:bodyPr>
          <a:lstStyle/>
          <a:p>
            <a:pPr lvl="1"/>
            <a:r>
              <a:rPr lang="en-US" dirty="0"/>
              <a:t>Examples of such service departments include the following:</a:t>
            </a:r>
          </a:p>
          <a:p>
            <a:pPr lvl="2"/>
            <a:r>
              <a:rPr lang="en-US" dirty="0"/>
              <a:t>Research and Development</a:t>
            </a:r>
          </a:p>
          <a:p>
            <a:pPr lvl="2"/>
            <a:r>
              <a:rPr lang="en-US" dirty="0"/>
              <a:t>Legal</a:t>
            </a:r>
          </a:p>
          <a:p>
            <a:pPr lvl="2"/>
            <a:r>
              <a:rPr lang="en-US" dirty="0"/>
              <a:t>Telecommunications</a:t>
            </a:r>
          </a:p>
          <a:p>
            <a:pPr lvl="2"/>
            <a:r>
              <a:rPr lang="en-US" dirty="0"/>
              <a:t>Information and Computer Systems</a:t>
            </a:r>
          </a:p>
          <a:p>
            <a:pPr lvl="2"/>
            <a:r>
              <a:rPr lang="en-US" dirty="0"/>
              <a:t>Facilities Management</a:t>
            </a:r>
          </a:p>
          <a:p>
            <a:pPr lvl="2"/>
            <a:r>
              <a:rPr lang="en-US" dirty="0"/>
              <a:t>Purchasing</a:t>
            </a:r>
          </a:p>
          <a:p>
            <a:pPr lvl="2"/>
            <a:r>
              <a:rPr lang="en-US" dirty="0"/>
              <a:t>Advertising</a:t>
            </a:r>
          </a:p>
          <a:p>
            <a:pPr lvl="2"/>
            <a:r>
              <a:rPr lang="en-US" dirty="0"/>
              <a:t>Payroll Accounting</a:t>
            </a:r>
          </a:p>
          <a:p>
            <a:pPr lvl="2"/>
            <a:r>
              <a:rPr lang="en-US" dirty="0"/>
              <a:t>Transportation</a:t>
            </a:r>
          </a:p>
          <a:p>
            <a:pPr lvl="2"/>
            <a:r>
              <a:rPr lang="en-US" dirty="0"/>
              <a:t>Human Resources</a:t>
            </a:r>
          </a:p>
        </p:txBody>
      </p:sp>
    </p:spTree>
    <p:extLst>
      <p:ext uri="{BB962C8B-B14F-4D97-AF65-F5344CB8AC3E}">
        <p14:creationId xmlns:p14="http://schemas.microsoft.com/office/powerpoint/2010/main" val="265570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D829-A78B-4056-80E9-79B7E52C5852}"/>
              </a:ext>
            </a:extLst>
          </p:cNvPr>
          <p:cNvSpPr>
            <a:spLocks noGrp="1"/>
          </p:cNvSpPr>
          <p:nvPr>
            <p:ph type="title"/>
          </p:nvPr>
        </p:nvSpPr>
        <p:spPr/>
        <p:txBody>
          <a:bodyPr/>
          <a:lstStyle/>
          <a:p>
            <a:r>
              <a:rPr lang="en-US" dirty="0"/>
              <a:t>Service Department Cost Allocations </a:t>
            </a:r>
            <a:r>
              <a:rPr lang="en-US" sz="2000" dirty="0"/>
              <a:t>(3 of 11)</a:t>
            </a:r>
            <a:endParaRPr lang="en-US" dirty="0"/>
          </a:p>
        </p:txBody>
      </p:sp>
      <p:sp>
        <p:nvSpPr>
          <p:cNvPr id="3" name="Text Placeholder 2">
            <a:extLst>
              <a:ext uri="{FF2B5EF4-FFF2-40B4-BE49-F238E27FC236}">
                <a16:creationId xmlns:a16="http://schemas.microsoft.com/office/drawing/2014/main" id="{294B21D0-D77A-4D73-A3D1-6100EF1CADB2}"/>
              </a:ext>
            </a:extLst>
          </p:cNvPr>
          <p:cNvSpPr>
            <a:spLocks noGrp="1"/>
          </p:cNvSpPr>
          <p:nvPr>
            <p:ph type="body" sz="quarter" idx="17"/>
          </p:nvPr>
        </p:nvSpPr>
        <p:spPr/>
        <p:txBody>
          <a:bodyPr/>
          <a:lstStyle/>
          <a:p>
            <a:r>
              <a:rPr lang="en-US" dirty="0"/>
              <a:t>Service department allocations are indirect expenses to a profit center.</a:t>
            </a:r>
          </a:p>
          <a:p>
            <a:pPr lvl="1"/>
            <a:r>
              <a:rPr lang="en-US" dirty="0"/>
              <a:t>They are similar to the expenses that would be incurred if the profit center purchased the services from outside the company.</a:t>
            </a:r>
          </a:p>
          <a:p>
            <a:r>
              <a:rPr lang="en-US" dirty="0"/>
              <a:t>A profit center manager has control over service department expenses if the manager is free to choose how much service is used.</a:t>
            </a:r>
          </a:p>
          <a:p>
            <a:pPr lvl="1"/>
            <a:r>
              <a:rPr lang="en-US" dirty="0"/>
              <a:t>In such cases, </a:t>
            </a:r>
            <a:r>
              <a:rPr lang="en-US" b="1" dirty="0"/>
              <a:t>service department costs </a:t>
            </a:r>
            <a:r>
              <a:rPr lang="en-US" dirty="0"/>
              <a:t>are allocated to profit centers based on the usage of the service by each profit center.</a:t>
            </a:r>
          </a:p>
        </p:txBody>
      </p:sp>
    </p:spTree>
    <p:extLst>
      <p:ext uri="{BB962C8B-B14F-4D97-AF65-F5344CB8AC3E}">
        <p14:creationId xmlns:p14="http://schemas.microsoft.com/office/powerpoint/2010/main" val="248147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B206-3833-4990-8945-A4F0DED66714}"/>
              </a:ext>
            </a:extLst>
          </p:cNvPr>
          <p:cNvSpPr>
            <a:spLocks noGrp="1"/>
          </p:cNvSpPr>
          <p:nvPr>
            <p:ph type="title"/>
          </p:nvPr>
        </p:nvSpPr>
        <p:spPr/>
        <p:txBody>
          <a:bodyPr/>
          <a:lstStyle/>
          <a:p>
            <a:r>
              <a:rPr lang="en-US" dirty="0"/>
              <a:t>Service Department Cost Allocations </a:t>
            </a:r>
            <a:r>
              <a:rPr lang="en-US" sz="2000" dirty="0"/>
              <a:t>(4 of 11)</a:t>
            </a:r>
            <a:endParaRPr lang="en-US" dirty="0"/>
          </a:p>
        </p:txBody>
      </p:sp>
      <p:sp>
        <p:nvSpPr>
          <p:cNvPr id="3" name="Text Placeholder 2">
            <a:extLst>
              <a:ext uri="{FF2B5EF4-FFF2-40B4-BE49-F238E27FC236}">
                <a16:creationId xmlns:a16="http://schemas.microsoft.com/office/drawing/2014/main" id="{A6012B74-AEF2-4A6D-B19F-91415A20B698}"/>
              </a:ext>
            </a:extLst>
          </p:cNvPr>
          <p:cNvSpPr>
            <a:spLocks noGrp="1"/>
          </p:cNvSpPr>
          <p:nvPr>
            <p:ph type="body" sz="quarter" idx="17"/>
          </p:nvPr>
        </p:nvSpPr>
        <p:spPr/>
        <p:txBody>
          <a:bodyPr/>
          <a:lstStyle/>
          <a:p>
            <a:r>
              <a:rPr lang="en-US" dirty="0"/>
              <a:t>Nova Entertainment Group (NEG), a diversified entertainment company, has the following two operating divisions organized as profit centers: </a:t>
            </a:r>
          </a:p>
          <a:p>
            <a:pPr lvl="1"/>
            <a:r>
              <a:rPr lang="en-US" dirty="0"/>
              <a:t>Theme Park Division </a:t>
            </a:r>
          </a:p>
          <a:p>
            <a:pPr lvl="1"/>
            <a:r>
              <a:rPr lang="en-US" dirty="0"/>
              <a:t>Movie Production Division</a:t>
            </a:r>
          </a:p>
        </p:txBody>
      </p:sp>
    </p:spTree>
    <p:extLst>
      <p:ext uri="{BB962C8B-B14F-4D97-AF65-F5344CB8AC3E}">
        <p14:creationId xmlns:p14="http://schemas.microsoft.com/office/powerpoint/2010/main" val="256592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CAE1-F90F-45B3-B830-13E3943141F7}"/>
              </a:ext>
            </a:extLst>
          </p:cNvPr>
          <p:cNvSpPr>
            <a:spLocks noGrp="1"/>
          </p:cNvSpPr>
          <p:nvPr>
            <p:ph type="title"/>
          </p:nvPr>
        </p:nvSpPr>
        <p:spPr/>
        <p:txBody>
          <a:bodyPr/>
          <a:lstStyle/>
          <a:p>
            <a:r>
              <a:rPr lang="en-US" dirty="0"/>
              <a:t>Service Department Cost Allocations </a:t>
            </a:r>
            <a:r>
              <a:rPr lang="en-US" sz="2000" dirty="0"/>
              <a:t>(5 of 11)</a:t>
            </a:r>
            <a:endParaRPr lang="en-US" dirty="0"/>
          </a:p>
        </p:txBody>
      </p:sp>
      <p:sp>
        <p:nvSpPr>
          <p:cNvPr id="4" name="Text Placeholder 3">
            <a:extLst>
              <a:ext uri="{FF2B5EF4-FFF2-40B4-BE49-F238E27FC236}">
                <a16:creationId xmlns:a16="http://schemas.microsoft.com/office/drawing/2014/main" id="{6A7173F5-E951-4E13-975A-3808E7C54ED7}"/>
              </a:ext>
            </a:extLst>
          </p:cNvPr>
          <p:cNvSpPr>
            <a:spLocks noGrp="1"/>
          </p:cNvSpPr>
          <p:nvPr>
            <p:ph type="body" sz="quarter" idx="17"/>
          </p:nvPr>
        </p:nvSpPr>
        <p:spPr>
          <a:xfrm>
            <a:off x="743576" y="1638301"/>
            <a:ext cx="10711543" cy="682416"/>
          </a:xfrm>
        </p:spPr>
        <p:txBody>
          <a:bodyPr/>
          <a:lstStyle/>
          <a:p>
            <a:r>
              <a:rPr lang="en-US" dirty="0"/>
              <a:t>The revenues and direct operating expenses for the two divisions follow:</a:t>
            </a:r>
          </a:p>
          <a:p>
            <a:endParaRPr lang="en-US" dirty="0"/>
          </a:p>
        </p:txBody>
      </p:sp>
      <p:pic>
        <p:nvPicPr>
          <p:cNvPr id="5" name="Picture Placeholder 4" descr="Service Department Cost Allocations&#10;&#10;A table is shown with two column headings, Theme Park Division and Movie Production Division. The first row, Revenues, shows $6,000,000 for the Theme Park Division and $2,500,000 for the Movie Production Division. The second row, Operating expenses, shows 2,495,000 for the Theme Park Division and 405,000 for the Movie Production Division.">
            <a:extLst>
              <a:ext uri="{FF2B5EF4-FFF2-40B4-BE49-F238E27FC236}">
                <a16:creationId xmlns:a16="http://schemas.microsoft.com/office/drawing/2014/main" id="{AD9D18D9-213E-4D59-8FE6-7D528F81D76D}"/>
              </a:ext>
            </a:extLst>
          </p:cNvPr>
          <p:cNvPicPr>
            <a:picLocks noGrp="1" noChangeAspect="1"/>
          </p:cNvPicPr>
          <p:nvPr>
            <p:ph type="pic" sz="quarter" idx="18"/>
          </p:nvPr>
        </p:nvPicPr>
        <p:blipFill rotWithShape="1">
          <a:blip r:embed="rId2"/>
          <a:srcRect t="2075" r="8" b="-4408"/>
          <a:stretch/>
        </p:blipFill>
        <p:spPr>
          <a:xfrm>
            <a:off x="1793194" y="2855760"/>
            <a:ext cx="8605613" cy="998928"/>
          </a:xfrm>
          <a:prstGeom prst="rect">
            <a:avLst/>
          </a:prstGeom>
        </p:spPr>
      </p:pic>
      <p:sp>
        <p:nvSpPr>
          <p:cNvPr id="6" name="Text Placeholder 5">
            <a:extLst>
              <a:ext uri="{FF2B5EF4-FFF2-40B4-BE49-F238E27FC236}">
                <a16:creationId xmlns:a16="http://schemas.microsoft.com/office/drawing/2014/main" id="{12A95CA0-7D73-47C0-84BC-FD4FD8DCDA84}"/>
              </a:ext>
            </a:extLst>
          </p:cNvPr>
          <p:cNvSpPr>
            <a:spLocks noGrp="1"/>
          </p:cNvSpPr>
          <p:nvPr>
            <p:ph type="body" sz="quarter" idx="19"/>
          </p:nvPr>
        </p:nvSpPr>
        <p:spPr>
          <a:xfrm>
            <a:off x="746076" y="4390872"/>
            <a:ext cx="10711543" cy="1014959"/>
          </a:xfrm>
        </p:spPr>
        <p:txBody>
          <a:bodyPr/>
          <a:lstStyle/>
          <a:p>
            <a:pPr lvl="1"/>
            <a:r>
              <a:rPr lang="en-US" dirty="0"/>
              <a:t>The operating expenses consist of direct expenses, such as the wages and salaries of a division’s employees</a:t>
            </a:r>
          </a:p>
          <a:p>
            <a:endParaRPr lang="en-US" dirty="0"/>
          </a:p>
        </p:txBody>
      </p:sp>
    </p:spTree>
    <p:extLst>
      <p:ext uri="{BB962C8B-B14F-4D97-AF65-F5344CB8AC3E}">
        <p14:creationId xmlns:p14="http://schemas.microsoft.com/office/powerpoint/2010/main" val="409713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218F-0E98-4737-B613-E0F602DC19E3}"/>
              </a:ext>
            </a:extLst>
          </p:cNvPr>
          <p:cNvSpPr>
            <a:spLocks noGrp="1"/>
          </p:cNvSpPr>
          <p:nvPr>
            <p:ph type="title"/>
          </p:nvPr>
        </p:nvSpPr>
        <p:spPr/>
        <p:txBody>
          <a:bodyPr/>
          <a:lstStyle/>
          <a:p>
            <a:r>
              <a:rPr lang="en-US" dirty="0"/>
              <a:t>Service Department Cost Allocations </a:t>
            </a:r>
            <a:r>
              <a:rPr lang="en-US" sz="2000" dirty="0"/>
              <a:t>(6 of 11)</a:t>
            </a:r>
            <a:endParaRPr lang="en-US" dirty="0"/>
          </a:p>
        </p:txBody>
      </p:sp>
      <p:sp>
        <p:nvSpPr>
          <p:cNvPr id="4" name="Text Placeholder 3">
            <a:extLst>
              <a:ext uri="{FF2B5EF4-FFF2-40B4-BE49-F238E27FC236}">
                <a16:creationId xmlns:a16="http://schemas.microsoft.com/office/drawing/2014/main" id="{88110DF7-13E0-48DA-9A32-C8D8440F6D9F}"/>
              </a:ext>
            </a:extLst>
          </p:cNvPr>
          <p:cNvSpPr>
            <a:spLocks noGrp="1"/>
          </p:cNvSpPr>
          <p:nvPr>
            <p:ph type="body" sz="quarter" idx="17"/>
          </p:nvPr>
        </p:nvSpPr>
        <p:spPr>
          <a:xfrm>
            <a:off x="743576" y="1638300"/>
            <a:ext cx="10711543" cy="835077"/>
          </a:xfrm>
        </p:spPr>
        <p:txBody>
          <a:bodyPr/>
          <a:lstStyle/>
          <a:p>
            <a:r>
              <a:rPr lang="en-US" dirty="0"/>
              <a:t>NEG’s service departments and the expenses they incurred for the year ended December 31 are as follows:</a:t>
            </a:r>
          </a:p>
          <a:p>
            <a:endParaRPr lang="en-US" dirty="0"/>
          </a:p>
        </p:txBody>
      </p:sp>
      <p:pic>
        <p:nvPicPr>
          <p:cNvPr id="5" name="Picture Placeholder 4" descr="Service Department Cost Allocations&#10;&#10;The expenses are totaled. The first line is Purchasing, $400,000. The next line is Payroll Accounting, 255,000. The next line is Legal, 250,000. There is a single rule under 250,000. The last line is total, $905,000. There is a double rule under $905,000.">
            <a:extLst>
              <a:ext uri="{FF2B5EF4-FFF2-40B4-BE49-F238E27FC236}">
                <a16:creationId xmlns:a16="http://schemas.microsoft.com/office/drawing/2014/main" id="{AF07C396-EC7B-49E9-A92A-8C4F450673E2}"/>
              </a:ext>
            </a:extLst>
          </p:cNvPr>
          <p:cNvPicPr>
            <a:picLocks noGrp="1" noChangeAspect="1"/>
          </p:cNvPicPr>
          <p:nvPr>
            <p:ph type="pic" sz="quarter" idx="18"/>
          </p:nvPr>
        </p:nvPicPr>
        <p:blipFill rotWithShape="1">
          <a:blip r:embed="rId2"/>
          <a:srcRect t="-954" r="949" b="6691"/>
          <a:stretch/>
        </p:blipFill>
        <p:spPr>
          <a:xfrm>
            <a:off x="3452229" y="3149999"/>
            <a:ext cx="5287543" cy="1644307"/>
          </a:xfrm>
          <a:prstGeom prst="rect">
            <a:avLst/>
          </a:prstGeom>
        </p:spPr>
      </p:pic>
    </p:spTree>
    <p:extLst>
      <p:ext uri="{BB962C8B-B14F-4D97-AF65-F5344CB8AC3E}">
        <p14:creationId xmlns:p14="http://schemas.microsoft.com/office/powerpoint/2010/main" val="200819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D2C6-D5A8-4FBC-9412-0C2A4C93127C}"/>
              </a:ext>
            </a:extLst>
          </p:cNvPr>
          <p:cNvSpPr>
            <a:spLocks noGrp="1"/>
          </p:cNvSpPr>
          <p:nvPr>
            <p:ph type="title"/>
          </p:nvPr>
        </p:nvSpPr>
        <p:spPr/>
        <p:txBody>
          <a:bodyPr/>
          <a:lstStyle/>
          <a:p>
            <a:r>
              <a:rPr lang="en-US" dirty="0"/>
              <a:t>Service Department Cost Allocations </a:t>
            </a:r>
            <a:r>
              <a:rPr lang="en-US" sz="2000" dirty="0"/>
              <a:t>(7 of 11)</a:t>
            </a:r>
            <a:endParaRPr lang="en-US" dirty="0"/>
          </a:p>
        </p:txBody>
      </p:sp>
      <p:sp>
        <p:nvSpPr>
          <p:cNvPr id="4" name="Text Placeholder 3">
            <a:extLst>
              <a:ext uri="{FF2B5EF4-FFF2-40B4-BE49-F238E27FC236}">
                <a16:creationId xmlns:a16="http://schemas.microsoft.com/office/drawing/2014/main" id="{BA0E574B-9F20-4E31-BDA1-08388672D0C6}"/>
              </a:ext>
            </a:extLst>
          </p:cNvPr>
          <p:cNvSpPr>
            <a:spLocks noGrp="1"/>
          </p:cNvSpPr>
          <p:nvPr>
            <p:ph type="body" sz="quarter" idx="17"/>
          </p:nvPr>
        </p:nvSpPr>
        <p:spPr/>
        <p:txBody>
          <a:bodyPr/>
          <a:lstStyle/>
          <a:p>
            <a:r>
              <a:rPr lang="en-US" dirty="0"/>
              <a:t>A cost driver for each service department is used to allocate service department costs to the Theme Park and Movie Production divisions. </a:t>
            </a:r>
          </a:p>
          <a:p>
            <a:pPr lvl="1"/>
            <a:r>
              <a:rPr lang="en-US" dirty="0"/>
              <a:t>The cost driver for each service department is a measure of the services performed.</a:t>
            </a:r>
          </a:p>
          <a:p>
            <a:pPr lvl="1"/>
            <a:r>
              <a:rPr lang="en-US" dirty="0"/>
              <a:t>For NEG, the service department cost drivers are as follows:</a:t>
            </a:r>
          </a:p>
          <a:p>
            <a:endParaRPr lang="en-US" dirty="0"/>
          </a:p>
        </p:txBody>
      </p:sp>
      <p:pic>
        <p:nvPicPr>
          <p:cNvPr id="10" name="Picture Placeholder 9" descr="A table is shown with two columns, department and cost driver. The first row is the Purchasing Department; the cost driver is number of purchase requisitions. The department in the second row is Payroll Accounting; the cost driver is number of payroll checks. The last row is the Legal Department; the cost driver is number of billed hours.">
            <a:extLst>
              <a:ext uri="{FF2B5EF4-FFF2-40B4-BE49-F238E27FC236}">
                <a16:creationId xmlns:a16="http://schemas.microsoft.com/office/drawing/2014/main" id="{6278AFAE-AC74-4745-BAC4-33487D5DC39A}"/>
              </a:ext>
            </a:extLst>
          </p:cNvPr>
          <p:cNvPicPr>
            <a:picLocks noGrp="1" noChangeAspect="1"/>
          </p:cNvPicPr>
          <p:nvPr>
            <p:ph type="pic" sz="quarter" idx="18"/>
          </p:nvPr>
        </p:nvPicPr>
        <p:blipFill rotWithShape="1">
          <a:blip r:embed="rId2"/>
          <a:srcRect l="2882" t="6149" r="4791" b="2195"/>
          <a:stretch/>
        </p:blipFill>
        <p:spPr>
          <a:xfrm>
            <a:off x="2529139" y="3696179"/>
            <a:ext cx="7133722" cy="1369369"/>
          </a:xfrm>
          <a:prstGeom prst="rect">
            <a:avLst/>
          </a:prstGeom>
        </p:spPr>
      </p:pic>
    </p:spTree>
    <p:extLst>
      <p:ext uri="{BB962C8B-B14F-4D97-AF65-F5344CB8AC3E}">
        <p14:creationId xmlns:p14="http://schemas.microsoft.com/office/powerpoint/2010/main" val="329038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87D7-E5E1-4047-A25D-5C0A17BC90D8}"/>
              </a:ext>
            </a:extLst>
          </p:cNvPr>
          <p:cNvSpPr>
            <a:spLocks noGrp="1"/>
          </p:cNvSpPr>
          <p:nvPr>
            <p:ph type="title"/>
          </p:nvPr>
        </p:nvSpPr>
        <p:spPr/>
        <p:txBody>
          <a:bodyPr/>
          <a:lstStyle/>
          <a:p>
            <a:r>
              <a:rPr lang="en-US" dirty="0"/>
              <a:t>Service Department Cost Allocations </a:t>
            </a:r>
            <a:r>
              <a:rPr lang="en-US" sz="2000" dirty="0"/>
              <a:t>(8 of 11)</a:t>
            </a:r>
            <a:endParaRPr lang="en-US" dirty="0"/>
          </a:p>
        </p:txBody>
      </p:sp>
      <p:sp>
        <p:nvSpPr>
          <p:cNvPr id="4" name="Text Placeholder 3">
            <a:extLst>
              <a:ext uri="{FF2B5EF4-FFF2-40B4-BE49-F238E27FC236}">
                <a16:creationId xmlns:a16="http://schemas.microsoft.com/office/drawing/2014/main" id="{08BA4D3C-6281-460A-AE76-D0412BAA3BD9}"/>
              </a:ext>
            </a:extLst>
          </p:cNvPr>
          <p:cNvSpPr>
            <a:spLocks noGrp="1"/>
          </p:cNvSpPr>
          <p:nvPr>
            <p:ph type="body" sz="quarter" idx="17"/>
          </p:nvPr>
        </p:nvSpPr>
        <p:spPr>
          <a:xfrm>
            <a:off x="743576" y="1638300"/>
            <a:ext cx="10711543" cy="940008"/>
          </a:xfrm>
        </p:spPr>
        <p:txBody>
          <a:bodyPr/>
          <a:lstStyle/>
          <a:p>
            <a:r>
              <a:rPr lang="en-US" dirty="0"/>
              <a:t>The use of services by the Theme Park and Movie Production divisions is as follows:</a:t>
            </a:r>
          </a:p>
          <a:p>
            <a:endParaRPr lang="en-US" dirty="0"/>
          </a:p>
        </p:txBody>
      </p:sp>
      <p:pic>
        <p:nvPicPr>
          <p:cNvPr id="5" name="Picture Placeholder 4" descr="Service Department Cost Allocations&#10;&#10;A table is shown. The first column is Division. The next three columns, which are under a main column titled Service Usage, are Purchasing, Payroll Accounting, and Legal. Under the Purchasing column, the Theme Park Division shows 25,000 purchase requisitions. The next row, Movie Production, shows 15,000. There is a single rule under 15,000. The last row is the total, which is 40,000 purchase requisitions. There is a double rule under 40,000.&#10;&#10;Under the Payroll Accounting column, the Theme Park Division shows 12,000 payroll checks. The next row, Movie Production, shows 3,000. There is a single rule under 3,000. The last row is the total, which is 15,000 payroll checks. There is a double rule under 15,000.&#10;&#10;Under the Legal column, the Theme Park Division shows 100 billed hours. The next row, Movie Production, shows 900. There is a single rule under 900. The last row is the total, which is 1,000 billed hours. There is a double rule under 1,000.">
            <a:extLst>
              <a:ext uri="{FF2B5EF4-FFF2-40B4-BE49-F238E27FC236}">
                <a16:creationId xmlns:a16="http://schemas.microsoft.com/office/drawing/2014/main" id="{E75B2077-FBA3-43D8-846B-62915DD9D756}"/>
              </a:ext>
            </a:extLst>
          </p:cNvPr>
          <p:cNvPicPr>
            <a:picLocks noGrp="1" noChangeAspect="1"/>
          </p:cNvPicPr>
          <p:nvPr>
            <p:ph type="pic" sz="quarter" idx="18"/>
          </p:nvPr>
        </p:nvPicPr>
        <p:blipFill rotWithShape="1">
          <a:blip r:embed="rId2"/>
          <a:srcRect l="1680" r="1584"/>
          <a:stretch/>
        </p:blipFill>
        <p:spPr>
          <a:xfrm>
            <a:off x="1725937" y="3150294"/>
            <a:ext cx="8740126" cy="1494038"/>
          </a:xfrm>
          <a:prstGeom prst="rect">
            <a:avLst/>
          </a:prstGeom>
        </p:spPr>
      </p:pic>
    </p:spTree>
    <p:extLst>
      <p:ext uri="{BB962C8B-B14F-4D97-AF65-F5344CB8AC3E}">
        <p14:creationId xmlns:p14="http://schemas.microsoft.com/office/powerpoint/2010/main" val="225108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2F9C1D-2ECF-480B-97E0-09D19F8DFC3F}"/>
              </a:ext>
            </a:extLst>
          </p:cNvPr>
          <p:cNvSpPr>
            <a:spLocks noGrp="1"/>
          </p:cNvSpPr>
          <p:nvPr>
            <p:ph type="title"/>
          </p:nvPr>
        </p:nvSpPr>
        <p:spPr>
          <a:xfrm>
            <a:off x="838200" y="365124"/>
            <a:ext cx="10515600" cy="676656"/>
          </a:xfrm>
        </p:spPr>
        <p:txBody>
          <a:bodyPr/>
          <a:lstStyle/>
          <a:p>
            <a:r>
              <a:rPr lang="en-US" dirty="0"/>
              <a:t>Service Department Cost Allocations </a:t>
            </a:r>
            <a:r>
              <a:rPr lang="en-US" sz="2000" dirty="0"/>
              <a:t>(9 of 11)</a:t>
            </a:r>
            <a:endParaRPr lang="en-US" dirty="0"/>
          </a:p>
        </p:txBody>
      </p:sp>
      <p:sp>
        <p:nvSpPr>
          <p:cNvPr id="4" name="Text Placeholder 3">
            <a:extLst>
              <a:ext uri="{FF2B5EF4-FFF2-40B4-BE49-F238E27FC236}">
                <a16:creationId xmlns:a16="http://schemas.microsoft.com/office/drawing/2014/main" id="{124B96E0-99CC-4E4A-817A-E45D324AA43E}"/>
              </a:ext>
            </a:extLst>
          </p:cNvPr>
          <p:cNvSpPr>
            <a:spLocks noGrp="1"/>
          </p:cNvSpPr>
          <p:nvPr>
            <p:ph type="body" sz="quarter" idx="17"/>
          </p:nvPr>
        </p:nvSpPr>
        <p:spPr>
          <a:xfrm>
            <a:off x="743576" y="1638300"/>
            <a:ext cx="10711543" cy="999969"/>
          </a:xfrm>
        </p:spPr>
        <p:txBody>
          <a:bodyPr/>
          <a:lstStyle/>
          <a:p>
            <a:r>
              <a:rPr lang="en-US" dirty="0"/>
              <a:t>The rates at which services are applied to each division are called department allocation rates. These rates are computed as follows:</a:t>
            </a:r>
          </a:p>
          <a:p>
            <a:endParaRPr lang="en-US" dirty="0"/>
          </a:p>
        </p:txBody>
      </p:sp>
      <p:pic>
        <p:nvPicPr>
          <p:cNvPr id="5" name="Picture Placeholder 4" descr="Service Department Cost Allocations&#10;&#10;The equation is: Service Department Allocation Rate equals Service Department Costs over (or divided by) Total Service Department Usage.">
            <a:extLst>
              <a:ext uri="{FF2B5EF4-FFF2-40B4-BE49-F238E27FC236}">
                <a16:creationId xmlns:a16="http://schemas.microsoft.com/office/drawing/2014/main" id="{ADC3CA46-C371-4DB3-8745-9EB6121C2160}"/>
              </a:ext>
            </a:extLst>
          </p:cNvPr>
          <p:cNvPicPr>
            <a:picLocks noGrp="1" noChangeAspect="1"/>
          </p:cNvPicPr>
          <p:nvPr>
            <p:ph type="pic" sz="quarter" idx="18"/>
          </p:nvPr>
        </p:nvPicPr>
        <p:blipFill rotWithShape="1">
          <a:blip r:embed="rId2"/>
          <a:srcRect l="-1023" r="843"/>
          <a:stretch/>
        </p:blipFill>
        <p:spPr>
          <a:xfrm>
            <a:off x="2471497" y="3348613"/>
            <a:ext cx="7249006" cy="855788"/>
          </a:xfrm>
          <a:prstGeom prst="rect">
            <a:avLst/>
          </a:prstGeom>
        </p:spPr>
      </p:pic>
    </p:spTree>
    <p:extLst>
      <p:ext uri="{BB962C8B-B14F-4D97-AF65-F5344CB8AC3E}">
        <p14:creationId xmlns:p14="http://schemas.microsoft.com/office/powerpoint/2010/main" val="229990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EB533DF-4565-4BF5-A5D2-A9F5E323F26B}"/>
              </a:ext>
            </a:extLst>
          </p:cNvPr>
          <p:cNvSpPr>
            <a:spLocks noGrp="1"/>
          </p:cNvSpPr>
          <p:nvPr>
            <p:ph type="title"/>
          </p:nvPr>
        </p:nvSpPr>
        <p:spPr>
          <a:xfrm>
            <a:off x="838200" y="365124"/>
            <a:ext cx="10515600" cy="676656"/>
          </a:xfrm>
        </p:spPr>
        <p:txBody>
          <a:bodyPr/>
          <a:lstStyle/>
          <a:p>
            <a:r>
              <a:rPr lang="en-US" dirty="0"/>
              <a:t>Service Department Cost Allocations </a:t>
            </a:r>
            <a:r>
              <a:rPr lang="en-US" sz="2000" dirty="0"/>
              <a:t>(10 of 11)</a:t>
            </a:r>
            <a:endParaRPr lang="en-US" dirty="0"/>
          </a:p>
        </p:txBody>
      </p:sp>
      <p:sp>
        <p:nvSpPr>
          <p:cNvPr id="4" name="Text Placeholder 3">
            <a:extLst>
              <a:ext uri="{FF2B5EF4-FFF2-40B4-BE49-F238E27FC236}">
                <a16:creationId xmlns:a16="http://schemas.microsoft.com/office/drawing/2014/main" id="{ABD0FF49-AB1D-4D8B-9CC8-479161F5E42D}"/>
              </a:ext>
            </a:extLst>
          </p:cNvPr>
          <p:cNvSpPr>
            <a:spLocks noGrp="1"/>
          </p:cNvSpPr>
          <p:nvPr>
            <p:ph type="body" sz="quarter" idx="17"/>
          </p:nvPr>
        </p:nvSpPr>
        <p:spPr>
          <a:xfrm>
            <a:off x="743576" y="1638300"/>
            <a:ext cx="10711543" cy="567871"/>
          </a:xfrm>
        </p:spPr>
        <p:txBody>
          <a:bodyPr/>
          <a:lstStyle/>
          <a:p>
            <a:pPr lvl="1"/>
            <a:r>
              <a:rPr lang="en-US" dirty="0"/>
              <a:t>NEG’s service department allocation are computed as follows:</a:t>
            </a:r>
          </a:p>
          <a:p>
            <a:endParaRPr lang="en-US" dirty="0"/>
          </a:p>
        </p:txBody>
      </p:sp>
      <p:pic>
        <p:nvPicPr>
          <p:cNvPr id="9" name="Picture Placeholder 8" descr="Service Department Cost Allocations &#10;&#10;The top equation is: Purchasing Allocation Rate equals $400,000 over (or divided by) 40,000 purchase requisitions equals $10 per purchase requisition.">
            <a:extLst>
              <a:ext uri="{FF2B5EF4-FFF2-40B4-BE49-F238E27FC236}">
                <a16:creationId xmlns:a16="http://schemas.microsoft.com/office/drawing/2014/main" id="{7AD680BE-AB41-48AA-A3A7-994DD1AE09E7}"/>
              </a:ext>
            </a:extLst>
          </p:cNvPr>
          <p:cNvPicPr>
            <a:picLocks noGrp="1" noChangeAspect="1"/>
          </p:cNvPicPr>
          <p:nvPr>
            <p:ph type="pic" sz="quarter" idx="18"/>
          </p:nvPr>
        </p:nvPicPr>
        <p:blipFill rotWithShape="1">
          <a:blip r:embed="rId2"/>
          <a:srcRect t="-13207" r="8" b="4209"/>
          <a:stretch/>
        </p:blipFill>
        <p:spPr>
          <a:xfrm>
            <a:off x="2068759" y="2333259"/>
            <a:ext cx="8026612" cy="704387"/>
          </a:xfrm>
          <a:prstGeom prst="rect">
            <a:avLst/>
          </a:prstGeom>
        </p:spPr>
      </p:pic>
      <p:pic>
        <p:nvPicPr>
          <p:cNvPr id="11" name="Picture Placeholder 10" descr="Service Department Cost Allocations &#10;&#10;The next equations is: Payroll Allocation Rate equals $255,000 over (or divided by) 15,000 payroll checks equals $17 per payroll check.">
            <a:extLst>
              <a:ext uri="{FF2B5EF4-FFF2-40B4-BE49-F238E27FC236}">
                <a16:creationId xmlns:a16="http://schemas.microsoft.com/office/drawing/2014/main" id="{6794349D-C080-4442-945A-6FF5B7617FD9}"/>
              </a:ext>
            </a:extLst>
          </p:cNvPr>
          <p:cNvPicPr>
            <a:picLocks noGrp="1" noChangeAspect="1"/>
          </p:cNvPicPr>
          <p:nvPr>
            <p:ph type="pic" sz="quarter" idx="19"/>
          </p:nvPr>
        </p:nvPicPr>
        <p:blipFill>
          <a:blip r:embed="rId3"/>
          <a:srcRect l="307" r="307"/>
          <a:stretch>
            <a:fillRect/>
          </a:stretch>
        </p:blipFill>
        <p:spPr>
          <a:xfrm>
            <a:off x="2484540" y="3732605"/>
            <a:ext cx="7195050" cy="876457"/>
          </a:xfrm>
          <a:prstGeom prst="rect">
            <a:avLst/>
          </a:prstGeom>
        </p:spPr>
      </p:pic>
      <p:pic>
        <p:nvPicPr>
          <p:cNvPr id="13" name="Picture Placeholder 12" descr="Service Department Cost Allocations&#10;&#10;The last equation is: Legal Allocation Rate equals $250,000 over (or divided by) 1,000 billed hours equals $250 per hour.">
            <a:extLst>
              <a:ext uri="{FF2B5EF4-FFF2-40B4-BE49-F238E27FC236}">
                <a16:creationId xmlns:a16="http://schemas.microsoft.com/office/drawing/2014/main" id="{2566E1E3-D1A8-46D1-A06D-BC8A04142DBD}"/>
              </a:ext>
            </a:extLst>
          </p:cNvPr>
          <p:cNvPicPr>
            <a:picLocks noGrp="1" noChangeAspect="1"/>
          </p:cNvPicPr>
          <p:nvPr>
            <p:ph type="pic" sz="quarter" idx="20"/>
          </p:nvPr>
        </p:nvPicPr>
        <p:blipFill rotWithShape="1">
          <a:blip r:embed="rId4"/>
          <a:srcRect l="2786" t="-2421" r="2477" b="12582"/>
          <a:stretch/>
        </p:blipFill>
        <p:spPr>
          <a:xfrm>
            <a:off x="3143445" y="4873983"/>
            <a:ext cx="5877240" cy="860077"/>
          </a:xfrm>
          <a:prstGeom prst="rect">
            <a:avLst/>
          </a:prstGeom>
        </p:spPr>
      </p:pic>
    </p:spTree>
    <p:extLst>
      <p:ext uri="{BB962C8B-B14F-4D97-AF65-F5344CB8AC3E}">
        <p14:creationId xmlns:p14="http://schemas.microsoft.com/office/powerpoint/2010/main" val="273706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3B21-AE59-48C2-A265-E491E98761B8}"/>
              </a:ext>
            </a:extLst>
          </p:cNvPr>
          <p:cNvSpPr>
            <a:spLocks noGrp="1"/>
          </p:cNvSpPr>
          <p:nvPr>
            <p:ph type="title"/>
          </p:nvPr>
        </p:nvSpPr>
        <p:spPr/>
        <p:txBody>
          <a:bodyPr/>
          <a:lstStyle/>
          <a:p>
            <a:r>
              <a:rPr lang="en-US" dirty="0"/>
              <a:t>Service Department Cost Allocations </a:t>
            </a:r>
            <a:r>
              <a:rPr lang="en-US" sz="2000" dirty="0"/>
              <a:t>(11 of 11)</a:t>
            </a:r>
            <a:endParaRPr lang="en-US" dirty="0"/>
          </a:p>
        </p:txBody>
      </p:sp>
      <p:sp>
        <p:nvSpPr>
          <p:cNvPr id="4" name="Text Placeholder 3">
            <a:extLst>
              <a:ext uri="{FF2B5EF4-FFF2-40B4-BE49-F238E27FC236}">
                <a16:creationId xmlns:a16="http://schemas.microsoft.com/office/drawing/2014/main" id="{9252CB9C-50DD-4CF8-B3D1-D4BA362AAF12}"/>
              </a:ext>
            </a:extLst>
          </p:cNvPr>
          <p:cNvSpPr>
            <a:spLocks noGrp="1"/>
          </p:cNvSpPr>
          <p:nvPr>
            <p:ph type="body" sz="quarter" idx="17"/>
          </p:nvPr>
        </p:nvSpPr>
        <p:spPr>
          <a:xfrm>
            <a:off x="743576" y="1638300"/>
            <a:ext cx="10711543" cy="1059930"/>
          </a:xfrm>
        </p:spPr>
        <p:txBody>
          <a:bodyPr/>
          <a:lstStyle/>
          <a:p>
            <a:r>
              <a:rPr lang="en-US" dirty="0"/>
              <a:t>The services used by each division are multiplied by the service department allocation rates to determine the service costs for each division, computed as follows:</a:t>
            </a:r>
          </a:p>
          <a:p>
            <a:endParaRPr lang="en-US" dirty="0"/>
          </a:p>
        </p:txBody>
      </p:sp>
      <p:pic>
        <p:nvPicPr>
          <p:cNvPr id="5" name="Picture Placeholder 4" descr="Service Department Cost Allocations&#10;&#10;An equation is shown: Service Department Allocation equals Service Usage times Service Department Allocation Rate.">
            <a:extLst>
              <a:ext uri="{FF2B5EF4-FFF2-40B4-BE49-F238E27FC236}">
                <a16:creationId xmlns:a16="http://schemas.microsoft.com/office/drawing/2014/main" id="{2183E3D3-29C2-4E8C-81C9-849A84B0796D}"/>
              </a:ext>
            </a:extLst>
          </p:cNvPr>
          <p:cNvPicPr>
            <a:picLocks noGrp="1" noChangeAspect="1"/>
          </p:cNvPicPr>
          <p:nvPr>
            <p:ph type="pic" sz="quarter" idx="18"/>
          </p:nvPr>
        </p:nvPicPr>
        <p:blipFill rotWithShape="1">
          <a:blip r:embed="rId2"/>
          <a:srcRect l="128" r="3127" b="942"/>
          <a:stretch/>
        </p:blipFill>
        <p:spPr>
          <a:xfrm>
            <a:off x="2318062" y="3786365"/>
            <a:ext cx="7555877" cy="356697"/>
          </a:xfrm>
          <a:prstGeom prst="rect">
            <a:avLst/>
          </a:prstGeom>
        </p:spPr>
      </p:pic>
    </p:spTree>
    <p:extLst>
      <p:ext uri="{BB962C8B-B14F-4D97-AF65-F5344CB8AC3E}">
        <p14:creationId xmlns:p14="http://schemas.microsoft.com/office/powerpoint/2010/main" val="233424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3EE5A-DEEA-4E92-B777-5242B5444D6C}"/>
              </a:ext>
            </a:extLst>
          </p:cNvPr>
          <p:cNvSpPr>
            <a:spLocks noGrp="1"/>
          </p:cNvSpPr>
          <p:nvPr>
            <p:ph type="title"/>
          </p:nvPr>
        </p:nvSpPr>
        <p:spPr/>
        <p:txBody>
          <a:bodyPr/>
          <a:lstStyle/>
          <a:p>
            <a:r>
              <a:rPr lang="en-US" dirty="0"/>
              <a:t>Centralized and Decentralized Operations</a:t>
            </a:r>
          </a:p>
        </p:txBody>
      </p:sp>
      <p:sp>
        <p:nvSpPr>
          <p:cNvPr id="5" name="Content Placeholder 4">
            <a:extLst>
              <a:ext uri="{FF2B5EF4-FFF2-40B4-BE49-F238E27FC236}">
                <a16:creationId xmlns:a16="http://schemas.microsoft.com/office/drawing/2014/main" id="{7D4D69BB-4BD0-4D2C-826E-F6382F5543F3}"/>
              </a:ext>
            </a:extLst>
          </p:cNvPr>
          <p:cNvSpPr>
            <a:spLocks noGrp="1"/>
          </p:cNvSpPr>
          <p:nvPr>
            <p:ph sz="quarter" idx="10"/>
          </p:nvPr>
        </p:nvSpPr>
        <p:spPr>
          <a:xfrm>
            <a:off x="1210384" y="1284494"/>
            <a:ext cx="2174709" cy="1800301"/>
          </a:xfrm>
          <a:prstGeom prst="ellipse">
            <a:avLst/>
          </a:prstGeom>
          <a:solidFill>
            <a:srgbClr val="00B8E7"/>
          </a:solidFill>
        </p:spPr>
        <p:txBody>
          <a:bodyPr anchor="ctr"/>
          <a:lstStyle/>
          <a:p>
            <a:pPr algn="ctr"/>
            <a:r>
              <a:rPr lang="en-US" sz="1800" b="1" dirty="0"/>
              <a:t>Centralized company</a:t>
            </a:r>
          </a:p>
        </p:txBody>
      </p:sp>
      <p:sp>
        <p:nvSpPr>
          <p:cNvPr id="6" name="Content Placeholder 5">
            <a:extLst>
              <a:ext uri="{FF2B5EF4-FFF2-40B4-BE49-F238E27FC236}">
                <a16:creationId xmlns:a16="http://schemas.microsoft.com/office/drawing/2014/main" id="{CE130C31-AE11-4CA2-9520-7BDFE99F1327}"/>
              </a:ext>
            </a:extLst>
          </p:cNvPr>
          <p:cNvSpPr>
            <a:spLocks noGrp="1"/>
          </p:cNvSpPr>
          <p:nvPr>
            <p:ph sz="quarter" idx="11"/>
          </p:nvPr>
        </p:nvSpPr>
        <p:spPr>
          <a:xfrm>
            <a:off x="3388772" y="1754059"/>
            <a:ext cx="7273271" cy="861172"/>
          </a:xfrm>
          <a:prstGeom prst="roundRect">
            <a:avLst/>
          </a:prstGeom>
          <a:ln w="38100">
            <a:solidFill>
              <a:srgbClr val="004A78"/>
            </a:solidFill>
          </a:ln>
        </p:spPr>
        <p:txBody>
          <a:bodyPr anchor="ctr"/>
          <a:lstStyle/>
          <a:p>
            <a:pPr marL="512763"/>
            <a:r>
              <a:rPr lang="en-US" sz="1800" dirty="0"/>
              <a:t>All major planning and operating decisions are made by top management</a:t>
            </a:r>
          </a:p>
        </p:txBody>
      </p:sp>
      <p:sp>
        <p:nvSpPr>
          <p:cNvPr id="7" name="Content Placeholder 6">
            <a:extLst>
              <a:ext uri="{FF2B5EF4-FFF2-40B4-BE49-F238E27FC236}">
                <a16:creationId xmlns:a16="http://schemas.microsoft.com/office/drawing/2014/main" id="{B829DD5E-9298-4455-8212-F29916E8024B}"/>
              </a:ext>
            </a:extLst>
          </p:cNvPr>
          <p:cNvSpPr>
            <a:spLocks noGrp="1"/>
          </p:cNvSpPr>
          <p:nvPr>
            <p:ph sz="quarter" idx="12"/>
          </p:nvPr>
        </p:nvSpPr>
        <p:spPr>
          <a:xfrm>
            <a:off x="1208821" y="3640897"/>
            <a:ext cx="2176272" cy="1801368"/>
          </a:xfrm>
          <a:prstGeom prst="ellipse">
            <a:avLst/>
          </a:prstGeom>
          <a:solidFill>
            <a:srgbClr val="00B8E7"/>
          </a:solidFill>
        </p:spPr>
        <p:txBody>
          <a:bodyPr anchor="ctr"/>
          <a:lstStyle/>
          <a:p>
            <a:pPr algn="ctr"/>
            <a:endParaRPr lang="en-US" sz="1800" dirty="0"/>
          </a:p>
          <a:p>
            <a:pPr algn="ctr"/>
            <a:r>
              <a:rPr lang="en-US" sz="1800" b="1" dirty="0"/>
              <a:t>Decentralized company</a:t>
            </a:r>
          </a:p>
          <a:p>
            <a:pPr algn="ctr"/>
            <a:endParaRPr lang="en-US" sz="1800" dirty="0"/>
          </a:p>
        </p:txBody>
      </p:sp>
      <p:sp>
        <p:nvSpPr>
          <p:cNvPr id="8" name="Content Placeholder 7">
            <a:extLst>
              <a:ext uri="{FF2B5EF4-FFF2-40B4-BE49-F238E27FC236}">
                <a16:creationId xmlns:a16="http://schemas.microsoft.com/office/drawing/2014/main" id="{47D48E76-C044-4F23-82F9-1F2B76DC15F3}"/>
              </a:ext>
            </a:extLst>
          </p:cNvPr>
          <p:cNvSpPr>
            <a:spLocks noGrp="1"/>
          </p:cNvSpPr>
          <p:nvPr>
            <p:ph sz="quarter" idx="13"/>
          </p:nvPr>
        </p:nvSpPr>
        <p:spPr>
          <a:xfrm>
            <a:off x="3388774" y="3810414"/>
            <a:ext cx="7273269" cy="1479034"/>
          </a:xfrm>
          <a:prstGeom prst="roundRect">
            <a:avLst/>
          </a:prstGeom>
          <a:ln w="38100">
            <a:solidFill>
              <a:srgbClr val="004A78"/>
            </a:solidFill>
          </a:ln>
        </p:spPr>
        <p:txBody>
          <a:bodyPr anchor="ctr"/>
          <a:lstStyle/>
          <a:p>
            <a:pPr marL="798513" indent="-285750">
              <a:buFont typeface="Wingdings" panose="05000000000000000000" pitchFamily="2" charset="2"/>
              <a:buChar char="q"/>
            </a:pPr>
            <a:endParaRPr lang="en-US" sz="1800" dirty="0"/>
          </a:p>
          <a:p>
            <a:pPr marL="798513" indent="-285750">
              <a:buFont typeface="Wingdings" panose="05000000000000000000" pitchFamily="2" charset="2"/>
              <a:buChar char="q"/>
            </a:pPr>
            <a:endParaRPr lang="en-US" sz="1800" dirty="0"/>
          </a:p>
          <a:p>
            <a:pPr marL="512763"/>
            <a:r>
              <a:rPr lang="en-US" sz="1800" dirty="0"/>
              <a:t>Managers of separate divisions or units are delegated operating responsibility</a:t>
            </a:r>
          </a:p>
          <a:p>
            <a:pPr marL="1005840" lvl="1" indent="-290513">
              <a:buFont typeface="Wingdings" panose="05000000000000000000" pitchFamily="2" charset="2"/>
              <a:buChar char="Ø"/>
            </a:pPr>
            <a:r>
              <a:rPr lang="en-US" sz="1600" dirty="0">
                <a:solidFill>
                  <a:srgbClr val="000000"/>
                </a:solidFill>
              </a:rPr>
              <a:t>The division (unit) managers are responsible for planning and controlling the operations of their divisions, which are often structured around products, customers, or regions</a:t>
            </a:r>
          </a:p>
          <a:p>
            <a:pPr marL="1484313" lvl="1" indent="-285750">
              <a:buFont typeface="Wingdings" panose="05000000000000000000" pitchFamily="2" charset="2"/>
              <a:buChar char="q"/>
            </a:pPr>
            <a:endParaRPr lang="en-US" sz="1400" dirty="0"/>
          </a:p>
          <a:p>
            <a:pPr marL="798513" indent="-285750">
              <a:buFont typeface="Wingdings" panose="05000000000000000000" pitchFamily="2" charset="2"/>
              <a:buChar char="q"/>
            </a:pPr>
            <a:endParaRPr lang="en-US" sz="1800" dirty="0"/>
          </a:p>
        </p:txBody>
      </p:sp>
    </p:spTree>
    <p:extLst>
      <p:ext uri="{BB962C8B-B14F-4D97-AF65-F5344CB8AC3E}">
        <p14:creationId xmlns:p14="http://schemas.microsoft.com/office/powerpoint/2010/main" val="201538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A484-6DCB-43A2-B8CE-A283CE1DA0DD}"/>
              </a:ext>
            </a:extLst>
          </p:cNvPr>
          <p:cNvSpPr>
            <a:spLocks noGrp="1"/>
          </p:cNvSpPr>
          <p:nvPr>
            <p:ph type="title"/>
          </p:nvPr>
        </p:nvSpPr>
        <p:spPr/>
        <p:txBody>
          <a:bodyPr>
            <a:noAutofit/>
          </a:bodyPr>
          <a:lstStyle/>
          <a:p>
            <a:r>
              <a:rPr lang="en-US" dirty="0"/>
              <a:t>Service Department Allocations to NEG Divisions</a:t>
            </a:r>
          </a:p>
        </p:txBody>
      </p:sp>
      <p:pic>
        <p:nvPicPr>
          <p:cNvPr id="14" name="Picture Placeholder 13" descr="Service Department Allocations to NEG Divisions&#10;&#10;A statement is shown with the title Nova Entertainment Group, Service Department Allocations to NEG Divisions, For the Year Ended December 31, 2 0 Y 8. There are three columns, Service Department, Theme Park Division, and Movie Production Division. For the Theme Park Division column, the first row under Service Department is Purchasing (Note A), $250,000. The reference to Note A below the table is 25,000 purchase requisitions times $10 per purchase requisition = $250,000. The next row under Service Department is Payroll Accounting (Note B), which shows 204,000 in the Theme Park Division. The reference to Note B below the table is 12,000 payroll checks times $17 per check = $204,000. The next row under Service Department is Legal (Note C), which shows 25,000 in the Theme Park Division. The reference to Note C below the table is 100 hours times $250 per hour = $25,000. There is a single rule under 25,000. The last row under Service Department is Total service department allocations, which shows $479,000 in the Theme Park Division. There is a double rule under $479,000.&#10;For the Movie Production Division column, the first row under Service Department is Purchasing (Note A), $150,000. The reference to Note A below the table is 15,000 purchase requisitions times $10 per purchase requisition = $150,000. The next row under Service Department is Payroll Accounting (Note B), which shows 51,000 in the Movie Production Division. The reference to Note B below the table is 3,000 payroll checks times $17 per check = $51,000. The next row under Service Department is Legal (Note C), which shows 225,000 in the Movie Production Division. The reference to Note C below the table is 900 hours times $250 per hour = $225,000. There is a single rule under 225,000. The last row under Service Department is Total service department allocations, which shows $426,000 in the Movie Production Division. There is a double rule under $426,000.">
            <a:extLst>
              <a:ext uri="{FF2B5EF4-FFF2-40B4-BE49-F238E27FC236}">
                <a16:creationId xmlns:a16="http://schemas.microsoft.com/office/drawing/2014/main" id="{754994D2-1414-4A02-8C10-3FCC103FDEE0}"/>
              </a:ext>
            </a:extLst>
          </p:cNvPr>
          <p:cNvPicPr>
            <a:picLocks noGrp="1" noChangeAspect="1"/>
          </p:cNvPicPr>
          <p:nvPr>
            <p:ph type="pic" sz="quarter" idx="11"/>
          </p:nvPr>
        </p:nvPicPr>
        <p:blipFill rotWithShape="1">
          <a:blip r:embed="rId2"/>
          <a:srcRect t="-135" b="18"/>
          <a:stretch/>
        </p:blipFill>
        <p:spPr>
          <a:xfrm>
            <a:off x="2437675" y="1429343"/>
            <a:ext cx="7316650" cy="4492800"/>
          </a:xfrm>
        </p:spPr>
      </p:pic>
    </p:spTree>
    <p:extLst>
      <p:ext uri="{BB962C8B-B14F-4D97-AF65-F5344CB8AC3E}">
        <p14:creationId xmlns:p14="http://schemas.microsoft.com/office/powerpoint/2010/main" val="1747419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Exercise Solution – Service Department Charges&#10;&#10;The first equation is East Division Service Charge for Legal Department: $150,000 = 500 billed hours × ($600,000 ÷ 2,000 hours).&#10;&#10;The second equation is West Division Service Charge for Legal Department: $450,000 equals 1,500 billed hours × ($600,000 ÷ 2,000 hours).">
            <a:extLst>
              <a:ext uri="{FF2B5EF4-FFF2-40B4-BE49-F238E27FC236}">
                <a16:creationId xmlns:a16="http://schemas.microsoft.com/office/drawing/2014/main" id="{E6FD126E-93B8-4062-A192-EBB2EDF48072}"/>
              </a:ext>
            </a:extLst>
          </p:cNvPr>
          <p:cNvSpPr>
            <a:spLocks noGrp="1"/>
          </p:cNvSpPr>
          <p:nvPr>
            <p:ph type="title"/>
          </p:nvPr>
        </p:nvSpPr>
        <p:spPr>
          <a:xfrm>
            <a:off x="838200" y="379873"/>
            <a:ext cx="10515600" cy="672105"/>
          </a:xfrm>
        </p:spPr>
        <p:txBody>
          <a:bodyPr/>
          <a:lstStyle/>
          <a:p>
            <a:r>
              <a:rPr lang="en-US" dirty="0"/>
              <a:t>Example Exercise: Service Department Allocations</a:t>
            </a:r>
          </a:p>
        </p:txBody>
      </p:sp>
      <p:sp>
        <p:nvSpPr>
          <p:cNvPr id="5" name="Text Placeholder 4">
            <a:extLst>
              <a:ext uri="{FF2B5EF4-FFF2-40B4-BE49-F238E27FC236}">
                <a16:creationId xmlns:a16="http://schemas.microsoft.com/office/drawing/2014/main" id="{BCA5A200-6D7B-40D2-BF34-3596B7085161}"/>
              </a:ext>
            </a:extLst>
          </p:cNvPr>
          <p:cNvSpPr>
            <a:spLocks noGrp="1"/>
          </p:cNvSpPr>
          <p:nvPr>
            <p:ph type="body" sz="quarter" idx="17"/>
          </p:nvPr>
        </p:nvSpPr>
        <p:spPr>
          <a:xfrm>
            <a:off x="743576" y="1638299"/>
            <a:ext cx="10711543" cy="2158999"/>
          </a:xfrm>
        </p:spPr>
        <p:txBody>
          <a:bodyPr/>
          <a:lstStyle/>
          <a:p>
            <a:r>
              <a:rPr lang="en-US" dirty="0"/>
              <a:t>The centralized legal department of Johnson Company has costs of $600,000. The department has provided a total of 2,000 hours of service for the period. The East Division has used 500 hours of legal service during the period, and the West Division has used 1,500 hours. How much should each division be allocated for legal services?</a:t>
            </a:r>
          </a:p>
          <a:p>
            <a:endParaRPr lang="en-US" dirty="0"/>
          </a:p>
        </p:txBody>
      </p:sp>
      <p:pic>
        <p:nvPicPr>
          <p:cNvPr id="3" name="Picture Placeholder 2" descr="Example Exercise Solution – Service Department Charges&#10;&#10;The first equation is East Division Service Charge for Legal Department: $150,000 = 500 billed hours × ($600,000 ÷ 2,000 hours).&#10;&#10;The second equation is West Division Service Charge for Legal Department: $450,000 equals 1,500 billed hours × ($600,000 ÷ 2,000 hours).">
            <a:extLst>
              <a:ext uri="{FF2B5EF4-FFF2-40B4-BE49-F238E27FC236}">
                <a16:creationId xmlns:a16="http://schemas.microsoft.com/office/drawing/2014/main" id="{FA5E36A2-3997-4358-AE34-1BF53FFB3C77}"/>
              </a:ext>
            </a:extLst>
          </p:cNvPr>
          <p:cNvPicPr>
            <a:picLocks noGrp="1" noChangeAspect="1"/>
          </p:cNvPicPr>
          <p:nvPr>
            <p:ph type="pic" sz="quarter" idx="18"/>
          </p:nvPr>
        </p:nvPicPr>
        <p:blipFill rotWithShape="1">
          <a:blip r:embed="rId2"/>
          <a:srcRect l="-57" t="-2689" r="2743" b="7354"/>
          <a:stretch/>
        </p:blipFill>
        <p:spPr>
          <a:xfrm>
            <a:off x="2958097" y="3975060"/>
            <a:ext cx="6275806" cy="1452807"/>
          </a:xfrm>
          <a:prstGeom prst="rect">
            <a:avLst/>
          </a:prstGeom>
        </p:spPr>
      </p:pic>
    </p:spTree>
    <p:extLst>
      <p:ext uri="{BB962C8B-B14F-4D97-AF65-F5344CB8AC3E}">
        <p14:creationId xmlns:p14="http://schemas.microsoft.com/office/powerpoint/2010/main" val="414378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visional Income Statements—NEG&#10;&#10;A statement is shown with the title Nova Entertainment Group, Divisional Income Statements, For the Year Ended December 31, 2 0 Y 8. There are two column headings: Theme Park Division and Movie Production Division. For the first column, Theme Park Division, the first row is Revenues, which is $6,000,000. An asterisk next to Revenues refers to a note at the bottom of the statement that reads as follows: For a profit center that sells products, the income statement would show Sales minus Cost of goods sold = Gross profit. The operating expenses would be deducted from the gross profit to get the income from operations before service department allocations. The next row in the statement is Operating expenses, which is 2,495,000. There is a single rule under 2,495,000. The next row in the statement is Income from operations before service department allocations, which is $3,505,000. There is a single rule under $3,505,000. The next section is Less service department cost allocations:. The first line in this section is Purchasing, $250,000. The next line is Payroll Accounting, 204,000. The next line is Legal, 25,000. There is a single rule under 25,000. Total service department allocations are $479,000. There is a single rule under $479,000. The last line is Income from operations, $3,026,000. There is a double rule under $3,026,000.&#10;For the second column, Movie Production Division, the first row is Revenues, which is $2,500,000. An asterisk next to Revenues refers to a note at the bottom of the statement that reads as follows: For a profit center that sells products, the income statement would show Net sales minus Cost of goods sold = Gross profit. The operating expenses would be deducted from the gross profit to get the income from operations before service department allocations. The next row in the statement is Operating expenses, which is 405,000. There is a single rule under 405,000. The next row is Income from operations before service department allocation, which is $2,095,000. There is a single rule under $2,095,000. The next section is Less service department cost allocations:. The first line in this section is Purchasing, $150,000. The next line is Payroll Accounting, 51,000. The next line is Legal, 225,000. There is a single rule under 225,000. Total service department allocations are $426,000. There is a single rule under $426,000. The last line is Income from operations, $1,669,000. There is a double rule under $1,669,000.">
            <a:extLst>
              <a:ext uri="{FF2B5EF4-FFF2-40B4-BE49-F238E27FC236}">
                <a16:creationId xmlns:a16="http://schemas.microsoft.com/office/drawing/2014/main" id="{302D6421-A40B-4948-8259-5D800A08E3F2}"/>
              </a:ext>
            </a:extLst>
          </p:cNvPr>
          <p:cNvSpPr>
            <a:spLocks noGrp="1"/>
          </p:cNvSpPr>
          <p:nvPr>
            <p:ph type="title"/>
          </p:nvPr>
        </p:nvSpPr>
        <p:spPr/>
        <p:txBody>
          <a:bodyPr/>
          <a:lstStyle/>
          <a:p>
            <a:r>
              <a:rPr lang="en-US" dirty="0"/>
              <a:t>Divisional Income Statements—NEG</a:t>
            </a:r>
          </a:p>
        </p:txBody>
      </p:sp>
      <p:pic>
        <p:nvPicPr>
          <p:cNvPr id="4" name="Picture Placeholder 3" descr="A statement is shown with the title Nova Entertainment Group, Divisional Income Statements, For the Year Ended December 31, 2 0 Y 8. There are two column headings: Theme Park Division and Movie Production Division. For the first column, Theme Park Division, the first row is Revenues, which is $6,000,000. An asterisk next to Revenues refers to a note at the bottom of the statement that reads as follows: For a profit center that sells products, the income statement would show Sales minus Cost of goods sold = Gross profit. The operating expenses would be deducted from the gross profit to get the income from operations before service department allocations. The next row in the statement is Operating expenses, which is 2,495,000. There is a single rule under 2,495,000. The next row in the statement is Income from operations before service department allocations, which is $3,505,000. There is a single rule under $3,505,000. The next section is Less service department cost allocations:. The first line in this section is Purchasing, $250,000. The next line is Payroll Accounting, 204,000. The next line is Legal, 25,000. There is a single rule under 25,000. Total service department allocations are $479,000. There is a single rule under $479,000. The last line is Income from operations, $3,026,000. There is a double rule under $3,026,000.&#10;For the second column, Movie Production Division, the first row is Revenues, which is $2,500,000. An asterisk next to Revenues refers to a note at the bottom of the statement that reads as follows: For a profit center that sells products, the income statement would show Net sales minus Cost of goods sold = Gross profit. The operating expenses would be deducted from the gross profit to get the income from operations before service department allocations. The next row in the statement is Operating expenses, which is 405,000. There is a single rule under 405,000. The next row is Income from operations before service department allocation, which is $2,095,000. There is a single rule under $2,095,000. The next section is Less service department cost allocations:. The first line in this section is Purchasing, $150,000. The next line is Payroll Accounting, 51,000. The next line is Legal, 225,000. There is a single rule under 225,000. Total service department allocations are $426,000. There is a single rule under $426,000. The last line is Income from operations, $1,669,000. There is a double rule under $1,669,000.">
            <a:extLst>
              <a:ext uri="{FF2B5EF4-FFF2-40B4-BE49-F238E27FC236}">
                <a16:creationId xmlns:a16="http://schemas.microsoft.com/office/drawing/2014/main" id="{BE9AEFAC-9245-471E-B5A1-BD2E804B58FB}"/>
              </a:ext>
            </a:extLst>
          </p:cNvPr>
          <p:cNvPicPr>
            <a:picLocks noGrp="1" noChangeAspect="1"/>
          </p:cNvPicPr>
          <p:nvPr>
            <p:ph type="pic" sz="quarter" idx="11"/>
          </p:nvPr>
        </p:nvPicPr>
        <p:blipFill rotWithShape="1">
          <a:blip r:embed="rId2"/>
          <a:srcRect t="176" b="913"/>
          <a:stretch/>
        </p:blipFill>
        <p:spPr>
          <a:xfrm>
            <a:off x="2326824" y="1365567"/>
            <a:ext cx="7538352" cy="4496982"/>
          </a:xfrm>
          <a:prstGeom prst="rect">
            <a:avLst/>
          </a:prstGeom>
        </p:spPr>
      </p:pic>
    </p:spTree>
    <p:extLst>
      <p:ext uri="{BB962C8B-B14F-4D97-AF65-F5344CB8AC3E}">
        <p14:creationId xmlns:p14="http://schemas.microsoft.com/office/powerpoint/2010/main" val="169320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21C7-0F91-45C8-8B6F-4A880017C04D}"/>
              </a:ext>
            </a:extLst>
          </p:cNvPr>
          <p:cNvSpPr>
            <a:spLocks noGrp="1"/>
          </p:cNvSpPr>
          <p:nvPr>
            <p:ph type="title"/>
          </p:nvPr>
        </p:nvSpPr>
        <p:spPr/>
        <p:txBody>
          <a:bodyPr/>
          <a:lstStyle/>
          <a:p>
            <a:r>
              <a:rPr lang="en-US" dirty="0"/>
              <a:t>Profit Center Reporting</a:t>
            </a:r>
          </a:p>
        </p:txBody>
      </p:sp>
      <p:sp>
        <p:nvSpPr>
          <p:cNvPr id="3" name="Text Placeholder 2">
            <a:extLst>
              <a:ext uri="{FF2B5EF4-FFF2-40B4-BE49-F238E27FC236}">
                <a16:creationId xmlns:a16="http://schemas.microsoft.com/office/drawing/2014/main" id="{E5E60E4C-9CDC-4099-B01E-E720FACF9DBB}"/>
              </a:ext>
            </a:extLst>
          </p:cNvPr>
          <p:cNvSpPr>
            <a:spLocks noGrp="1"/>
          </p:cNvSpPr>
          <p:nvPr>
            <p:ph type="body" sz="quarter" idx="17"/>
          </p:nvPr>
        </p:nvSpPr>
        <p:spPr/>
        <p:txBody>
          <a:bodyPr/>
          <a:lstStyle/>
          <a:p>
            <a:r>
              <a:rPr lang="en-US" dirty="0"/>
              <a:t>In evaluating the profit center manager, the income from operations should be compared over time to a budget. </a:t>
            </a:r>
          </a:p>
          <a:p>
            <a:r>
              <a:rPr lang="en-US" dirty="0"/>
              <a:t>However, it should not be compared across profit centers, because the profit centers are usually different in terms of size, products, and customers.</a:t>
            </a:r>
          </a:p>
          <a:p>
            <a:endParaRPr lang="en-US" dirty="0"/>
          </a:p>
        </p:txBody>
      </p:sp>
    </p:spTree>
    <p:extLst>
      <p:ext uri="{BB962C8B-B14F-4D97-AF65-F5344CB8AC3E}">
        <p14:creationId xmlns:p14="http://schemas.microsoft.com/office/powerpoint/2010/main" val="215422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2C79-6B3F-415F-B9E9-904E08C6FF65}"/>
              </a:ext>
            </a:extLst>
          </p:cNvPr>
          <p:cNvSpPr>
            <a:spLocks noGrp="1"/>
          </p:cNvSpPr>
          <p:nvPr>
            <p:ph type="title"/>
          </p:nvPr>
        </p:nvSpPr>
        <p:spPr>
          <a:xfrm>
            <a:off x="838200" y="365125"/>
            <a:ext cx="10515600" cy="676656"/>
          </a:xfrm>
        </p:spPr>
        <p:txBody>
          <a:bodyPr/>
          <a:lstStyle/>
          <a:p>
            <a:r>
              <a:rPr lang="en-US" dirty="0"/>
              <a:t>Example Exercise: Income for Profit Center</a:t>
            </a:r>
          </a:p>
        </p:txBody>
      </p:sp>
      <p:sp>
        <p:nvSpPr>
          <p:cNvPr id="4" name="Text Placeholder 3">
            <a:extLst>
              <a:ext uri="{FF2B5EF4-FFF2-40B4-BE49-F238E27FC236}">
                <a16:creationId xmlns:a16="http://schemas.microsoft.com/office/drawing/2014/main" id="{AF04D9FB-33BA-47A6-8BA5-6A6A3217812C}"/>
              </a:ext>
            </a:extLst>
          </p:cNvPr>
          <p:cNvSpPr>
            <a:spLocks noGrp="1"/>
          </p:cNvSpPr>
          <p:nvPr>
            <p:ph type="body" sz="quarter" idx="17"/>
          </p:nvPr>
        </p:nvSpPr>
        <p:spPr>
          <a:xfrm>
            <a:off x="743576" y="1638300"/>
            <a:ext cx="10711543" cy="1362595"/>
          </a:xfrm>
        </p:spPr>
        <p:txBody>
          <a:bodyPr>
            <a:normAutofit/>
          </a:bodyPr>
          <a:lstStyle/>
          <a:p>
            <a:r>
              <a:rPr lang="en-US" dirty="0"/>
              <a:t>Using the data for Johnson Company below, determine the divisional income from operations for the East and West divisions. The internal service allocation for the Legal Department was $150,000 for the East Division and $450,000 for the West Division. </a:t>
            </a:r>
          </a:p>
          <a:p>
            <a:endParaRPr lang="en-US" dirty="0"/>
          </a:p>
        </p:txBody>
      </p:sp>
      <p:pic>
        <p:nvPicPr>
          <p:cNvPr id="6" name="Picture Placeholder 5" descr="Example Exercise Data – Income from Operations for Profit Center&#10;&#10;At the top, a table is shown with two column headings, East Division and West Division. The first row is Sales, which is $3,000,000 for East Division and $8,000,000 for West Division. The second row is Cost of goods sold, which is 1,650,000 for East Division and 4,200,000 for West Division. The last row is Selling expenses, which is 850,000 for East Division and 1,850,000 for West Division.">
            <a:extLst>
              <a:ext uri="{FF2B5EF4-FFF2-40B4-BE49-F238E27FC236}">
                <a16:creationId xmlns:a16="http://schemas.microsoft.com/office/drawing/2014/main" id="{6FD5B6DB-E61B-407C-9443-8EADB39505E3}"/>
              </a:ext>
            </a:extLst>
          </p:cNvPr>
          <p:cNvPicPr>
            <a:picLocks noGrp="1" noChangeAspect="1"/>
          </p:cNvPicPr>
          <p:nvPr>
            <p:ph type="pic" sz="quarter" idx="18"/>
          </p:nvPr>
        </p:nvPicPr>
        <p:blipFill rotWithShape="1">
          <a:blip r:embed="rId2"/>
          <a:srcRect t="-2028" r="8" b="-104"/>
          <a:stretch/>
        </p:blipFill>
        <p:spPr>
          <a:xfrm>
            <a:off x="2875836" y="3097185"/>
            <a:ext cx="6258899" cy="1362595"/>
          </a:xfrm>
          <a:prstGeom prst="rect">
            <a:avLst/>
          </a:prstGeom>
        </p:spPr>
      </p:pic>
      <p:pic>
        <p:nvPicPr>
          <p:cNvPr id="7" name="Picture Placeholder 6" descr="Example Exercise: Income for Profit Center&#10;&#10;A table is shown with two column headings, East Division and West Division. For the first column, East Division, the first row is Sales, $3,000,000. The next row is Cost of goods sold, 1,650,000. There is a single rule under 1,650,000. The next row is Gross profit, $1,350,000. The next row is Selling expenses, 850,000. There is a single rule under 850,000. The next row is Income from operations before service department allocations, $500,000. The next row is Service department allocations, 150,000. There is a single rule under 150,000. The last row is Income from operations, $350,000. There is a double rule under $350,000.&#10;For the second column, West Division, the first row is Sales, $8,000,000. The next row is Cost of goods sold, 4,200,000. There is a single rule under 4,200,000. The next row is Gross profit, $3,800,000. The next row is Selling expenses, 1,850,000. There is a single rule under 1,850,000. The next row is Income from operations before service department allocations, $1,950,000. The next row is Service department allocations, 450,000. There is a single rule under 450,000. The last row is Income from operations, $1,500,000. There is a double rule under $1,500,000.">
            <a:extLst>
              <a:ext uri="{FF2B5EF4-FFF2-40B4-BE49-F238E27FC236}">
                <a16:creationId xmlns:a16="http://schemas.microsoft.com/office/drawing/2014/main" id="{5254126F-70C7-4E9E-95FD-3E10D4CAA3BE}"/>
              </a:ext>
            </a:extLst>
          </p:cNvPr>
          <p:cNvPicPr>
            <a:picLocks noGrp="1" noChangeAspect="1"/>
          </p:cNvPicPr>
          <p:nvPr>
            <p:ph type="pic" sz="quarter" idx="19"/>
          </p:nvPr>
        </p:nvPicPr>
        <p:blipFill rotWithShape="1">
          <a:blip r:embed="rId3"/>
          <a:srcRect t="-1026" r="8" b="488"/>
          <a:stretch/>
        </p:blipFill>
        <p:spPr>
          <a:xfrm>
            <a:off x="2478943" y="4683655"/>
            <a:ext cx="7052684" cy="1605486"/>
          </a:xfrm>
          <a:prstGeom prst="rect">
            <a:avLst/>
          </a:prstGeom>
        </p:spPr>
      </p:pic>
    </p:spTree>
    <p:extLst>
      <p:ext uri="{BB962C8B-B14F-4D97-AF65-F5344CB8AC3E}">
        <p14:creationId xmlns:p14="http://schemas.microsoft.com/office/powerpoint/2010/main" val="245283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A3D2-E1B0-4502-8AEC-467D43A31FD7}"/>
              </a:ext>
            </a:extLst>
          </p:cNvPr>
          <p:cNvSpPr>
            <a:spLocks noGrp="1"/>
          </p:cNvSpPr>
          <p:nvPr>
            <p:ph type="title"/>
          </p:nvPr>
        </p:nvSpPr>
        <p:spPr>
          <a:xfrm>
            <a:off x="838200" y="365125"/>
            <a:ext cx="10515600" cy="676656"/>
          </a:xfrm>
        </p:spPr>
        <p:txBody>
          <a:bodyPr/>
          <a:lstStyle/>
          <a:p>
            <a:r>
              <a:rPr lang="en-US" sz="3200" dirty="0"/>
              <a:t>Responsibility Accounting for Investment Centers </a:t>
            </a:r>
            <a:br>
              <a:rPr lang="en-US" sz="3200" dirty="0"/>
            </a:br>
            <a:r>
              <a:rPr lang="en-US" sz="2000" dirty="0"/>
              <a:t>(1 of 2)</a:t>
            </a:r>
          </a:p>
        </p:txBody>
      </p:sp>
      <p:sp>
        <p:nvSpPr>
          <p:cNvPr id="3" name="Text Placeholder 2">
            <a:extLst>
              <a:ext uri="{FF2B5EF4-FFF2-40B4-BE49-F238E27FC236}">
                <a16:creationId xmlns:a16="http://schemas.microsoft.com/office/drawing/2014/main" id="{E7A963C8-B2FE-4A9B-B115-8942DC25324D}"/>
              </a:ext>
            </a:extLst>
          </p:cNvPr>
          <p:cNvSpPr>
            <a:spLocks noGrp="1"/>
          </p:cNvSpPr>
          <p:nvPr>
            <p:ph type="body" sz="quarter" idx="17"/>
          </p:nvPr>
        </p:nvSpPr>
        <p:spPr/>
        <p:txBody>
          <a:bodyPr/>
          <a:lstStyle/>
          <a:p>
            <a:r>
              <a:rPr lang="en-US" dirty="0"/>
              <a:t>An </a:t>
            </a:r>
            <a:r>
              <a:rPr lang="en-US" b="1" dirty="0"/>
              <a:t>investment center </a:t>
            </a:r>
            <a:r>
              <a:rPr lang="en-US" dirty="0"/>
              <a:t>manager has the responsibility and the authority to make decisions that affect not only costs and revenues but also the assets invested in the center.</a:t>
            </a:r>
          </a:p>
          <a:p>
            <a:r>
              <a:rPr lang="en-US" dirty="0"/>
              <a:t>Investment centers are often used in diversified companies by divisions.</a:t>
            </a:r>
          </a:p>
          <a:p>
            <a:pPr lvl="1"/>
            <a:r>
              <a:rPr lang="en-US" dirty="0"/>
              <a:t>In such cases, the divisional manager has authority similar to that of a chief operating officer or president of a company.</a:t>
            </a:r>
          </a:p>
          <a:p>
            <a:endParaRPr lang="en-US" dirty="0"/>
          </a:p>
        </p:txBody>
      </p:sp>
    </p:spTree>
    <p:extLst>
      <p:ext uri="{BB962C8B-B14F-4D97-AF65-F5344CB8AC3E}">
        <p14:creationId xmlns:p14="http://schemas.microsoft.com/office/powerpoint/2010/main" val="344397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F2FD-207D-4998-A9FD-234E945E9FB7}"/>
              </a:ext>
            </a:extLst>
          </p:cNvPr>
          <p:cNvSpPr>
            <a:spLocks noGrp="1"/>
          </p:cNvSpPr>
          <p:nvPr>
            <p:ph type="title"/>
          </p:nvPr>
        </p:nvSpPr>
        <p:spPr>
          <a:xfrm>
            <a:off x="838200" y="365125"/>
            <a:ext cx="10515600" cy="676656"/>
          </a:xfrm>
        </p:spPr>
        <p:txBody>
          <a:bodyPr/>
          <a:lstStyle/>
          <a:p>
            <a:r>
              <a:rPr lang="en-US" sz="3200" dirty="0"/>
              <a:t>Responsibility Accounting for Investment Centers</a:t>
            </a:r>
            <a:br>
              <a:rPr lang="en-US" sz="3200" dirty="0"/>
            </a:br>
            <a:r>
              <a:rPr lang="en-US" sz="2000" dirty="0"/>
              <a:t> (2 of 2)</a:t>
            </a:r>
          </a:p>
        </p:txBody>
      </p:sp>
      <p:sp>
        <p:nvSpPr>
          <p:cNvPr id="3" name="Text Placeholder 2">
            <a:extLst>
              <a:ext uri="{FF2B5EF4-FFF2-40B4-BE49-F238E27FC236}">
                <a16:creationId xmlns:a16="http://schemas.microsoft.com/office/drawing/2014/main" id="{F66C93FC-0BAD-4444-B0DD-8C369CD0A2CA}"/>
              </a:ext>
            </a:extLst>
          </p:cNvPr>
          <p:cNvSpPr>
            <a:spLocks noGrp="1"/>
          </p:cNvSpPr>
          <p:nvPr>
            <p:ph type="body" sz="quarter" idx="17"/>
          </p:nvPr>
        </p:nvSpPr>
        <p:spPr/>
        <p:txBody>
          <a:bodyPr/>
          <a:lstStyle/>
          <a:p>
            <a:r>
              <a:rPr lang="en-US" dirty="0"/>
              <a:t>Because investment center managers have responsibility for revenues and expenses, income from operations is part of investment center reporting.</a:t>
            </a:r>
          </a:p>
          <a:p>
            <a:r>
              <a:rPr lang="en-US" dirty="0"/>
              <a:t>In addition, because the manager has responsibility for the assets invested in the center, the following two additional measures of performance are used:</a:t>
            </a:r>
          </a:p>
          <a:p>
            <a:pPr lvl="1"/>
            <a:r>
              <a:rPr lang="en-US" dirty="0"/>
              <a:t>Rate of return on investment</a:t>
            </a:r>
          </a:p>
          <a:p>
            <a:pPr lvl="1"/>
            <a:r>
              <a:rPr lang="en-US" dirty="0"/>
              <a:t>Residual income</a:t>
            </a:r>
          </a:p>
        </p:txBody>
      </p:sp>
    </p:spTree>
    <p:extLst>
      <p:ext uri="{BB962C8B-B14F-4D97-AF65-F5344CB8AC3E}">
        <p14:creationId xmlns:p14="http://schemas.microsoft.com/office/powerpoint/2010/main" val="269999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9AFC-AB8F-45BF-A991-0AFAF852CE41}"/>
              </a:ext>
            </a:extLst>
          </p:cNvPr>
          <p:cNvSpPr>
            <a:spLocks noGrp="1"/>
          </p:cNvSpPr>
          <p:nvPr>
            <p:ph type="title"/>
          </p:nvPr>
        </p:nvSpPr>
        <p:spPr/>
        <p:txBody>
          <a:bodyPr/>
          <a:lstStyle/>
          <a:p>
            <a:r>
              <a:rPr lang="en-US" dirty="0"/>
              <a:t>Divisional Income Statements—DataLink Inc.</a:t>
            </a:r>
          </a:p>
        </p:txBody>
      </p:sp>
      <p:pic>
        <p:nvPicPr>
          <p:cNvPr id="9" name="Picture Placeholder 8" descr="Divisional Income Statements—DataLink Inc.&#10;&#10;An income statement is shown with the title DataLink Inc., Divisional Income Statements, For the Year Ended December 31, 2 0 Y 8. The statement has three column headings: Northern Division, Central Division, and Southern Division. For the Northern Division column, the first row is Revenues, $560,000. The next row is Operating expenses, 336,000. There is a single rule under 336,000. The next row is Income from operations before service department allocations, $224,000. The next row is Service department allocations, 154,000. There is a single rule under 154,000. The last row is Income from operations, $70,000. There is a double rule under $70,000.&#10;&#10;For the Central Division column, the first row is Revenues, $672,000. The next row is Operating expenses, 470,400. There is a single rule under 470,400. The next row is Income from operations before service department allocations, $201,600. The next row is Service department allocations, 117,600. There is a single rule under 117,600. The last row is Income from operations, $84,000. There is a double rule under $84,000.&#10;&#10;For the Southern Division column, the first row is Revenues, $750,000. The next row is Operating expenses, 562,500. There is a single rule under 562,500. The next row is Income from operations before service department allocations, $187,500. The next row is Service department allocations, 112,500. There is a single rule under 112,500. The last row is Income from operations, $75,000. There is a double rule under $75,000.&#10;">
            <a:extLst>
              <a:ext uri="{FF2B5EF4-FFF2-40B4-BE49-F238E27FC236}">
                <a16:creationId xmlns:a16="http://schemas.microsoft.com/office/drawing/2014/main" id="{735A7FA0-CD5D-4C95-BCB6-EBAF8A1853CC}"/>
              </a:ext>
            </a:extLst>
          </p:cNvPr>
          <p:cNvPicPr>
            <a:picLocks noGrp="1" noChangeAspect="1"/>
          </p:cNvPicPr>
          <p:nvPr>
            <p:ph type="pic" sz="quarter" idx="11"/>
          </p:nvPr>
        </p:nvPicPr>
        <p:blipFill>
          <a:blip r:embed="rId2"/>
          <a:srcRect t="1034" b="1034"/>
          <a:stretch>
            <a:fillRect/>
          </a:stretch>
        </p:blipFill>
        <p:spPr>
          <a:xfrm>
            <a:off x="1587510" y="1913545"/>
            <a:ext cx="9016980" cy="3534149"/>
          </a:xfrm>
        </p:spPr>
      </p:pic>
    </p:spTree>
    <p:extLst>
      <p:ext uri="{BB962C8B-B14F-4D97-AF65-F5344CB8AC3E}">
        <p14:creationId xmlns:p14="http://schemas.microsoft.com/office/powerpoint/2010/main" val="1856051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651F-311C-42AF-9BEE-4674482326A8}"/>
              </a:ext>
            </a:extLst>
          </p:cNvPr>
          <p:cNvSpPr>
            <a:spLocks noGrp="1"/>
          </p:cNvSpPr>
          <p:nvPr>
            <p:ph type="title"/>
          </p:nvPr>
        </p:nvSpPr>
        <p:spPr/>
        <p:txBody>
          <a:bodyPr/>
          <a:lstStyle/>
          <a:p>
            <a:r>
              <a:rPr lang="en-US" dirty="0"/>
              <a:t>Return on Investment </a:t>
            </a:r>
            <a:r>
              <a:rPr lang="en-US" sz="2000" dirty="0"/>
              <a:t>(1 of 14)</a:t>
            </a:r>
          </a:p>
        </p:txBody>
      </p:sp>
      <p:sp>
        <p:nvSpPr>
          <p:cNvPr id="4" name="Text Placeholder 3">
            <a:extLst>
              <a:ext uri="{FF2B5EF4-FFF2-40B4-BE49-F238E27FC236}">
                <a16:creationId xmlns:a16="http://schemas.microsoft.com/office/drawing/2014/main" id="{81518848-3F79-4788-837A-274FD9971874}"/>
              </a:ext>
            </a:extLst>
          </p:cNvPr>
          <p:cNvSpPr>
            <a:spLocks noGrp="1"/>
          </p:cNvSpPr>
          <p:nvPr>
            <p:ph type="body" sz="quarter" idx="17"/>
          </p:nvPr>
        </p:nvSpPr>
        <p:spPr>
          <a:xfrm>
            <a:off x="743576" y="1638299"/>
            <a:ext cx="10711543" cy="2319103"/>
          </a:xfrm>
        </p:spPr>
        <p:txBody>
          <a:bodyPr>
            <a:normAutofit/>
          </a:bodyPr>
          <a:lstStyle/>
          <a:p>
            <a:r>
              <a:rPr lang="en-US" dirty="0"/>
              <a:t>Because investment center managers control the amount of assets invested in their centers, they should be evaluated on the use of these assets.</a:t>
            </a:r>
          </a:p>
          <a:p>
            <a:r>
              <a:rPr lang="en-US" dirty="0"/>
              <a:t>One measure that considers the amount of assets invested is the </a:t>
            </a:r>
            <a:r>
              <a:rPr lang="en-US" b="1" dirty="0"/>
              <a:t>return on investment (ROI) </a:t>
            </a:r>
            <a:r>
              <a:rPr lang="en-US" dirty="0"/>
              <a:t>or return on assets. </a:t>
            </a:r>
          </a:p>
          <a:p>
            <a:r>
              <a:rPr lang="en-US" dirty="0"/>
              <a:t>The return on investment (ROI) is computed as follows:</a:t>
            </a:r>
          </a:p>
        </p:txBody>
      </p:sp>
      <p:pic>
        <p:nvPicPr>
          <p:cNvPr id="5" name="Picture Placeholder 4" descr="Return on Investment &#10;&#10;An equation is shown: Return on Investment (ROI) = Income from Operations divided by Invested Assets. In the equation, Income from Operations divided by Invested Assets is shown in fraction form.">
            <a:extLst>
              <a:ext uri="{FF2B5EF4-FFF2-40B4-BE49-F238E27FC236}">
                <a16:creationId xmlns:a16="http://schemas.microsoft.com/office/drawing/2014/main" id="{A39AA658-8546-4C88-BE71-F590CAA0F1F4}"/>
              </a:ext>
            </a:extLst>
          </p:cNvPr>
          <p:cNvPicPr>
            <a:picLocks noGrp="1" noChangeAspect="1"/>
          </p:cNvPicPr>
          <p:nvPr>
            <p:ph type="pic" sz="quarter" idx="18"/>
          </p:nvPr>
        </p:nvPicPr>
        <p:blipFill rotWithShape="1">
          <a:blip r:embed="rId2"/>
          <a:srcRect l="-403" r="119"/>
          <a:stretch/>
        </p:blipFill>
        <p:spPr>
          <a:xfrm>
            <a:off x="2905998" y="4223654"/>
            <a:ext cx="6380005" cy="954774"/>
          </a:xfrm>
          <a:prstGeom prst="rect">
            <a:avLst/>
          </a:prstGeom>
        </p:spPr>
      </p:pic>
    </p:spTree>
    <p:extLst>
      <p:ext uri="{BB962C8B-B14F-4D97-AF65-F5344CB8AC3E}">
        <p14:creationId xmlns:p14="http://schemas.microsoft.com/office/powerpoint/2010/main" val="2625469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A5FC-6E3D-4AFD-B5D2-927C2D95330E}"/>
              </a:ext>
            </a:extLst>
          </p:cNvPr>
          <p:cNvSpPr>
            <a:spLocks noGrp="1"/>
          </p:cNvSpPr>
          <p:nvPr>
            <p:ph type="title"/>
          </p:nvPr>
        </p:nvSpPr>
        <p:spPr/>
        <p:txBody>
          <a:bodyPr/>
          <a:lstStyle/>
          <a:p>
            <a:r>
              <a:rPr lang="en-US" dirty="0"/>
              <a:t>Return on Investment </a:t>
            </a:r>
            <a:r>
              <a:rPr lang="en-US" sz="2000" dirty="0"/>
              <a:t>(2 of 14)</a:t>
            </a:r>
            <a:endParaRPr lang="en-US" dirty="0"/>
          </a:p>
        </p:txBody>
      </p:sp>
      <p:sp>
        <p:nvSpPr>
          <p:cNvPr id="3" name="Text Placeholder 2">
            <a:extLst>
              <a:ext uri="{FF2B5EF4-FFF2-40B4-BE49-F238E27FC236}">
                <a16:creationId xmlns:a16="http://schemas.microsoft.com/office/drawing/2014/main" id="{775C45BB-576C-462B-9772-9880FCF0C5AF}"/>
              </a:ext>
            </a:extLst>
          </p:cNvPr>
          <p:cNvSpPr>
            <a:spLocks noGrp="1"/>
          </p:cNvSpPr>
          <p:nvPr>
            <p:ph type="body" sz="quarter" idx="17"/>
          </p:nvPr>
        </p:nvSpPr>
        <p:spPr/>
        <p:txBody>
          <a:bodyPr/>
          <a:lstStyle/>
          <a:p>
            <a:r>
              <a:rPr lang="en-US" dirty="0"/>
              <a:t>The return on investment is useful because the three factors subject to control by divisional managers (revenues, expenses, and invested assets) are considered.</a:t>
            </a:r>
          </a:p>
          <a:p>
            <a:r>
              <a:rPr lang="en-US" dirty="0"/>
              <a:t>The higher the return on investment, the better the division is using its assets to generate income.</a:t>
            </a:r>
          </a:p>
          <a:p>
            <a:r>
              <a:rPr lang="en-US" dirty="0"/>
              <a:t>In effect, the return on investment measures the income (return) on each dollar invested.</a:t>
            </a:r>
          </a:p>
          <a:p>
            <a:r>
              <a:rPr lang="en-US" dirty="0"/>
              <a:t>As a result, the return on investment can be used as a common basis for comparing divisions with each other.</a:t>
            </a:r>
          </a:p>
          <a:p>
            <a:endParaRPr lang="en-US" dirty="0"/>
          </a:p>
        </p:txBody>
      </p:sp>
    </p:spTree>
    <p:extLst>
      <p:ext uri="{BB962C8B-B14F-4D97-AF65-F5344CB8AC3E}">
        <p14:creationId xmlns:p14="http://schemas.microsoft.com/office/powerpoint/2010/main" val="81261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C3E2-A31D-4F2A-9137-D269696FAD63}"/>
              </a:ext>
            </a:extLst>
          </p:cNvPr>
          <p:cNvSpPr>
            <a:spLocks noGrp="1"/>
          </p:cNvSpPr>
          <p:nvPr>
            <p:ph type="title"/>
          </p:nvPr>
        </p:nvSpPr>
        <p:spPr/>
        <p:txBody>
          <a:bodyPr/>
          <a:lstStyle/>
          <a:p>
            <a:r>
              <a:rPr lang="en-US" dirty="0"/>
              <a:t>Advantages of Decentralization </a:t>
            </a:r>
            <a:r>
              <a:rPr lang="en-US" sz="2000" dirty="0"/>
              <a:t>(1 of 2)</a:t>
            </a:r>
          </a:p>
        </p:txBody>
      </p:sp>
      <p:sp>
        <p:nvSpPr>
          <p:cNvPr id="3" name="Text Placeholder 2">
            <a:extLst>
              <a:ext uri="{FF2B5EF4-FFF2-40B4-BE49-F238E27FC236}">
                <a16:creationId xmlns:a16="http://schemas.microsoft.com/office/drawing/2014/main" id="{6511C60D-4745-499B-8760-B461DD35D279}"/>
              </a:ext>
            </a:extLst>
          </p:cNvPr>
          <p:cNvSpPr>
            <a:spLocks noGrp="1"/>
          </p:cNvSpPr>
          <p:nvPr>
            <p:ph type="body" sz="quarter" idx="17"/>
          </p:nvPr>
        </p:nvSpPr>
        <p:spPr/>
        <p:txBody>
          <a:bodyPr/>
          <a:lstStyle/>
          <a:p>
            <a:r>
              <a:rPr lang="en-US" dirty="0"/>
              <a:t>For large companies, it is difficult for top management to:</a:t>
            </a:r>
          </a:p>
          <a:p>
            <a:pPr lvl="1"/>
            <a:r>
              <a:rPr lang="en-US" dirty="0"/>
              <a:t>Maintain daily contact with all operations, and</a:t>
            </a:r>
          </a:p>
          <a:p>
            <a:pPr lvl="1"/>
            <a:r>
              <a:rPr lang="en-US" dirty="0"/>
              <a:t>Maintain operating expertise in all product lines and services</a:t>
            </a:r>
          </a:p>
          <a:p>
            <a:r>
              <a:rPr lang="en-US" dirty="0"/>
              <a:t>In such cases, delegating authority to managers closest to the operations usually results in better decisions.</a:t>
            </a:r>
          </a:p>
          <a:p>
            <a:endParaRPr lang="en-US" dirty="0"/>
          </a:p>
        </p:txBody>
      </p:sp>
    </p:spTree>
    <p:extLst>
      <p:ext uri="{BB962C8B-B14F-4D97-AF65-F5344CB8AC3E}">
        <p14:creationId xmlns:p14="http://schemas.microsoft.com/office/powerpoint/2010/main" val="302257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09AD-F2B1-4E69-9DC4-698328906B11}"/>
              </a:ext>
            </a:extLst>
          </p:cNvPr>
          <p:cNvSpPr>
            <a:spLocks noGrp="1"/>
          </p:cNvSpPr>
          <p:nvPr>
            <p:ph type="title"/>
          </p:nvPr>
        </p:nvSpPr>
        <p:spPr/>
        <p:txBody>
          <a:bodyPr/>
          <a:lstStyle/>
          <a:p>
            <a:r>
              <a:rPr lang="en-US" dirty="0"/>
              <a:t>Return on Investment </a:t>
            </a:r>
            <a:r>
              <a:rPr lang="en-US" sz="2000" dirty="0"/>
              <a:t>(3 of 14)</a:t>
            </a:r>
            <a:endParaRPr lang="en-US" dirty="0"/>
          </a:p>
        </p:txBody>
      </p:sp>
      <p:sp>
        <p:nvSpPr>
          <p:cNvPr id="4" name="Text Placeholder 3">
            <a:extLst>
              <a:ext uri="{FF2B5EF4-FFF2-40B4-BE49-F238E27FC236}">
                <a16:creationId xmlns:a16="http://schemas.microsoft.com/office/drawing/2014/main" id="{F758E35A-7526-4EF8-BB77-308AB1D39434}"/>
              </a:ext>
            </a:extLst>
          </p:cNvPr>
          <p:cNvSpPr>
            <a:spLocks noGrp="1"/>
          </p:cNvSpPr>
          <p:nvPr>
            <p:ph type="body" sz="quarter" idx="17"/>
          </p:nvPr>
        </p:nvSpPr>
        <p:spPr>
          <a:xfrm>
            <a:off x="743576" y="1638300"/>
            <a:ext cx="10711543" cy="672105"/>
          </a:xfrm>
        </p:spPr>
        <p:txBody>
          <a:bodyPr/>
          <a:lstStyle/>
          <a:p>
            <a:r>
              <a:rPr lang="en-US" dirty="0"/>
              <a:t>The invested assets of DataLink’s three divisions are as follows:</a:t>
            </a:r>
          </a:p>
          <a:p>
            <a:endParaRPr lang="en-US" dirty="0"/>
          </a:p>
        </p:txBody>
      </p:sp>
      <p:pic>
        <p:nvPicPr>
          <p:cNvPr id="5" name="Picture Placeholder 4" descr="Return on Investment &#10;&#10;A table is shown with a column labeled Invested Assets. The first row is Northern Division, $350,000 invested assets. The second row is Central Division, 700,000 invested assets. The last row is Southern Division, 500,000 invested assets.">
            <a:extLst>
              <a:ext uri="{FF2B5EF4-FFF2-40B4-BE49-F238E27FC236}">
                <a16:creationId xmlns:a16="http://schemas.microsoft.com/office/drawing/2014/main" id="{C6532C46-AFCB-4607-9D5A-7AE8538C2C55}"/>
              </a:ext>
            </a:extLst>
          </p:cNvPr>
          <p:cNvPicPr>
            <a:picLocks noGrp="1" noChangeAspect="1"/>
          </p:cNvPicPr>
          <p:nvPr>
            <p:ph type="pic" sz="quarter" idx="18"/>
          </p:nvPr>
        </p:nvPicPr>
        <p:blipFill rotWithShape="1">
          <a:blip r:embed="rId2"/>
          <a:srcRect t="948" r="2608" b="6251"/>
          <a:stretch/>
        </p:blipFill>
        <p:spPr>
          <a:xfrm>
            <a:off x="3363930" y="3029183"/>
            <a:ext cx="5464141" cy="1533626"/>
          </a:xfrm>
          <a:prstGeom prst="rect">
            <a:avLst/>
          </a:prstGeom>
        </p:spPr>
      </p:pic>
    </p:spTree>
    <p:extLst>
      <p:ext uri="{BB962C8B-B14F-4D97-AF65-F5344CB8AC3E}">
        <p14:creationId xmlns:p14="http://schemas.microsoft.com/office/powerpoint/2010/main" val="3102604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33C0-0078-44C2-B0C2-5DC4063C8443}"/>
              </a:ext>
            </a:extLst>
          </p:cNvPr>
          <p:cNvSpPr>
            <a:spLocks noGrp="1"/>
          </p:cNvSpPr>
          <p:nvPr>
            <p:ph type="title"/>
          </p:nvPr>
        </p:nvSpPr>
        <p:spPr/>
        <p:txBody>
          <a:bodyPr/>
          <a:lstStyle/>
          <a:p>
            <a:r>
              <a:rPr lang="en-US" dirty="0"/>
              <a:t>Return on Investment </a:t>
            </a:r>
            <a:r>
              <a:rPr lang="en-US" sz="2000" dirty="0"/>
              <a:t>(4 of 14)</a:t>
            </a:r>
            <a:endParaRPr lang="en-US" dirty="0"/>
          </a:p>
        </p:txBody>
      </p:sp>
      <p:sp>
        <p:nvSpPr>
          <p:cNvPr id="4" name="Text Placeholder 3">
            <a:extLst>
              <a:ext uri="{FF2B5EF4-FFF2-40B4-BE49-F238E27FC236}">
                <a16:creationId xmlns:a16="http://schemas.microsoft.com/office/drawing/2014/main" id="{132EBAFC-C5FE-41A3-9651-11ADB5C451B5}"/>
              </a:ext>
            </a:extLst>
          </p:cNvPr>
          <p:cNvSpPr>
            <a:spLocks noGrp="1"/>
          </p:cNvSpPr>
          <p:nvPr>
            <p:ph type="body" sz="quarter" idx="17"/>
          </p:nvPr>
        </p:nvSpPr>
        <p:spPr>
          <a:xfrm>
            <a:off x="743576" y="1638300"/>
            <a:ext cx="10711543" cy="895038"/>
          </a:xfrm>
        </p:spPr>
        <p:txBody>
          <a:bodyPr/>
          <a:lstStyle/>
          <a:p>
            <a:r>
              <a:rPr lang="en-US" dirty="0"/>
              <a:t>Using the income from operations for each division, the return on investment for each division is computed as follows:</a:t>
            </a:r>
          </a:p>
          <a:p>
            <a:endParaRPr lang="en-US" dirty="0"/>
          </a:p>
        </p:txBody>
      </p:sp>
      <p:pic>
        <p:nvPicPr>
          <p:cNvPr id="5" name="Picture Placeholder 4" descr="Return on Investment &#10;&#10;The first equation is for the Northern Division: Return on Investment = Income from Operations divided by Invested Assets = $70,000 divided by $350,000 = 20%. In the equation, Income from Operations divided by Invested Assets is shown in fraction form, as is $70,000 divided by $350,000.&#10;&#10;The second equation is for the Central Division: Return on Investment = Income from Operations divided by Invested Assets = $84,000 divided by $700,000 = 12%. In the equation, Income from Operations divided by Invested Assets is shown in fraction form, as is $84,000 divided by $700,000.&#10;&#10;The last equation is for the Southern Division: Return on Investment = Income from Operations divided by Invested Assets = $75,000 divided by $500,000 = 15%. In the equation, Income from Operations divided by Invested Assets is shown in fraction form, as is $75,000 divided by $500,000.">
            <a:extLst>
              <a:ext uri="{FF2B5EF4-FFF2-40B4-BE49-F238E27FC236}">
                <a16:creationId xmlns:a16="http://schemas.microsoft.com/office/drawing/2014/main" id="{A92D6CBF-F55E-4CFA-87D2-20BB51A3AFE4}"/>
              </a:ext>
            </a:extLst>
          </p:cNvPr>
          <p:cNvPicPr>
            <a:picLocks noGrp="1" noChangeAspect="1"/>
          </p:cNvPicPr>
          <p:nvPr>
            <p:ph type="pic" sz="quarter" idx="18"/>
          </p:nvPr>
        </p:nvPicPr>
        <p:blipFill rotWithShape="1">
          <a:blip r:embed="rId2"/>
          <a:srcRect l="6" t="-1166" r="949" b="1492"/>
          <a:stretch/>
        </p:blipFill>
        <p:spPr>
          <a:xfrm>
            <a:off x="2461185" y="2713702"/>
            <a:ext cx="7269631" cy="2903798"/>
          </a:xfrm>
          <a:prstGeom prst="rect">
            <a:avLst/>
          </a:prstGeom>
        </p:spPr>
      </p:pic>
    </p:spTree>
    <p:extLst>
      <p:ext uri="{BB962C8B-B14F-4D97-AF65-F5344CB8AC3E}">
        <p14:creationId xmlns:p14="http://schemas.microsoft.com/office/powerpoint/2010/main" val="2062388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74480-8150-4E1F-A115-262FE9447988}"/>
              </a:ext>
            </a:extLst>
          </p:cNvPr>
          <p:cNvSpPr>
            <a:spLocks noGrp="1"/>
          </p:cNvSpPr>
          <p:nvPr>
            <p:ph type="title"/>
          </p:nvPr>
        </p:nvSpPr>
        <p:spPr/>
        <p:txBody>
          <a:bodyPr/>
          <a:lstStyle/>
          <a:p>
            <a:r>
              <a:rPr lang="en-US" dirty="0"/>
              <a:t>Return on Investment </a:t>
            </a:r>
            <a:r>
              <a:rPr lang="en-US" sz="2000" dirty="0"/>
              <a:t>(5 of 14)</a:t>
            </a:r>
          </a:p>
        </p:txBody>
      </p:sp>
      <p:sp>
        <p:nvSpPr>
          <p:cNvPr id="10" name="Text Placeholder 9">
            <a:extLst>
              <a:ext uri="{FF2B5EF4-FFF2-40B4-BE49-F238E27FC236}">
                <a16:creationId xmlns:a16="http://schemas.microsoft.com/office/drawing/2014/main" id="{F44DF633-4493-4DB7-9407-2817E370CCD9}"/>
              </a:ext>
            </a:extLst>
          </p:cNvPr>
          <p:cNvSpPr>
            <a:spLocks noGrp="1"/>
          </p:cNvSpPr>
          <p:nvPr>
            <p:ph type="body" sz="quarter" idx="17"/>
          </p:nvPr>
        </p:nvSpPr>
        <p:spPr>
          <a:xfrm>
            <a:off x="743576" y="1638300"/>
            <a:ext cx="10711543" cy="1577408"/>
          </a:xfrm>
        </p:spPr>
        <p:txBody>
          <a:bodyPr/>
          <a:lstStyle/>
          <a:p>
            <a:r>
              <a:rPr lang="en-US" dirty="0"/>
              <a:t>To analyze differences in the return on investment across divisions, the </a:t>
            </a:r>
            <a:r>
              <a:rPr lang="en-US" b="1" dirty="0"/>
              <a:t>DuPont formula </a:t>
            </a:r>
            <a:r>
              <a:rPr lang="en-US" dirty="0"/>
              <a:t>for the return on investment is often used.</a:t>
            </a:r>
          </a:p>
          <a:p>
            <a:r>
              <a:rPr lang="en-US" dirty="0"/>
              <a:t>The DuPont formula views the return on investment as the product of the following two factors:</a:t>
            </a:r>
          </a:p>
          <a:p>
            <a:endParaRPr lang="en-US" b="1" dirty="0">
              <a:solidFill>
                <a:schemeClr val="bg1"/>
              </a:solidFill>
            </a:endParaRPr>
          </a:p>
        </p:txBody>
      </p:sp>
      <p:sp>
        <p:nvSpPr>
          <p:cNvPr id="17" name="Content Placeholder 16">
            <a:extLst>
              <a:ext uri="{FF2B5EF4-FFF2-40B4-BE49-F238E27FC236}">
                <a16:creationId xmlns:a16="http://schemas.microsoft.com/office/drawing/2014/main" id="{9D0C3D0E-225B-4E32-8BA2-356B5620EC38}"/>
              </a:ext>
            </a:extLst>
          </p:cNvPr>
          <p:cNvSpPr>
            <a:spLocks noGrp="1"/>
          </p:cNvSpPr>
          <p:nvPr>
            <p:ph sz="quarter" idx="11"/>
          </p:nvPr>
        </p:nvSpPr>
        <p:spPr>
          <a:xfrm>
            <a:off x="1851669" y="3502555"/>
            <a:ext cx="1976806" cy="1316660"/>
          </a:xfrm>
          <a:prstGeom prst="roundRect">
            <a:avLst/>
          </a:prstGeom>
          <a:solidFill>
            <a:srgbClr val="004A78"/>
          </a:solidFill>
        </p:spPr>
        <p:txBody>
          <a:bodyPr anchor="ctr"/>
          <a:lstStyle/>
          <a:p>
            <a:pPr algn="ctr"/>
            <a:r>
              <a:rPr lang="en-US" sz="2400" b="1" dirty="0">
                <a:solidFill>
                  <a:schemeClr val="bg1"/>
                </a:solidFill>
              </a:rPr>
              <a:t>Profit margin</a:t>
            </a:r>
            <a:endParaRPr lang="en-US" sz="2400" dirty="0">
              <a:solidFill>
                <a:schemeClr val="bg1"/>
              </a:solidFill>
            </a:endParaRPr>
          </a:p>
        </p:txBody>
      </p:sp>
      <p:sp>
        <p:nvSpPr>
          <p:cNvPr id="18" name="Content Placeholder 17">
            <a:extLst>
              <a:ext uri="{FF2B5EF4-FFF2-40B4-BE49-F238E27FC236}">
                <a16:creationId xmlns:a16="http://schemas.microsoft.com/office/drawing/2014/main" id="{0296348D-9FC5-4C5C-9143-0DC8B1B59BEF}"/>
              </a:ext>
            </a:extLst>
          </p:cNvPr>
          <p:cNvSpPr>
            <a:spLocks noGrp="1"/>
          </p:cNvSpPr>
          <p:nvPr>
            <p:ph sz="quarter" idx="12"/>
          </p:nvPr>
        </p:nvSpPr>
        <p:spPr>
          <a:xfrm>
            <a:off x="2941479" y="4219309"/>
            <a:ext cx="3145536" cy="1790700"/>
          </a:xfrm>
          <a:prstGeom prst="ellipse">
            <a:avLst/>
          </a:prstGeom>
          <a:solidFill>
            <a:schemeClr val="tx2">
              <a:lumMod val="60000"/>
              <a:lumOff val="40000"/>
            </a:schemeClr>
          </a:solidFill>
          <a:ln>
            <a:noFill/>
          </a:ln>
        </p:spPr>
        <p:txBody>
          <a:bodyPr anchor="ctr"/>
          <a:lstStyle/>
          <a:p>
            <a:pPr marL="182880"/>
            <a:r>
              <a:rPr lang="en-US" sz="1600" b="1" dirty="0">
                <a:latin typeface="Arial"/>
                <a:cs typeface="Arial"/>
              </a:rPr>
              <a:t>Ratio of income from operations to sales</a:t>
            </a:r>
          </a:p>
        </p:txBody>
      </p:sp>
      <p:sp>
        <p:nvSpPr>
          <p:cNvPr id="19" name="Content Placeholder 18">
            <a:extLst>
              <a:ext uri="{FF2B5EF4-FFF2-40B4-BE49-F238E27FC236}">
                <a16:creationId xmlns:a16="http://schemas.microsoft.com/office/drawing/2014/main" id="{39E29CC5-DDDA-4CA1-85D0-75C99F865086}"/>
              </a:ext>
            </a:extLst>
          </p:cNvPr>
          <p:cNvSpPr>
            <a:spLocks noGrp="1"/>
          </p:cNvSpPr>
          <p:nvPr>
            <p:ph sz="quarter" idx="13"/>
          </p:nvPr>
        </p:nvSpPr>
        <p:spPr>
          <a:xfrm>
            <a:off x="6118354" y="3502517"/>
            <a:ext cx="1975104" cy="1316736"/>
          </a:xfrm>
          <a:prstGeom prst="roundRect">
            <a:avLst/>
          </a:prstGeom>
          <a:solidFill>
            <a:srgbClr val="004A78"/>
          </a:solidFill>
        </p:spPr>
        <p:txBody>
          <a:bodyPr anchor="ctr"/>
          <a:lstStyle/>
          <a:p>
            <a:pPr algn="ctr"/>
            <a:r>
              <a:rPr lang="en-US" sz="2400" b="1" dirty="0">
                <a:solidFill>
                  <a:schemeClr val="bg1"/>
                </a:solidFill>
              </a:rPr>
              <a:t>Investment turnover</a:t>
            </a:r>
          </a:p>
        </p:txBody>
      </p:sp>
      <p:sp>
        <p:nvSpPr>
          <p:cNvPr id="20" name="Content Placeholder 19">
            <a:extLst>
              <a:ext uri="{FF2B5EF4-FFF2-40B4-BE49-F238E27FC236}">
                <a16:creationId xmlns:a16="http://schemas.microsoft.com/office/drawing/2014/main" id="{8CFF88D1-65B0-4C61-8B86-03DB60F9AF8D}"/>
              </a:ext>
            </a:extLst>
          </p:cNvPr>
          <p:cNvSpPr>
            <a:spLocks noGrp="1"/>
          </p:cNvSpPr>
          <p:nvPr>
            <p:ph sz="quarter" idx="14"/>
          </p:nvPr>
        </p:nvSpPr>
        <p:spPr>
          <a:xfrm>
            <a:off x="7259403" y="4218547"/>
            <a:ext cx="3145536" cy="1792224"/>
          </a:xfrm>
          <a:prstGeom prst="ellipse">
            <a:avLst/>
          </a:prstGeom>
          <a:solidFill>
            <a:schemeClr val="tx2">
              <a:lumMod val="60000"/>
              <a:lumOff val="40000"/>
            </a:schemeClr>
          </a:solidFill>
          <a:ln>
            <a:noFill/>
          </a:ln>
        </p:spPr>
        <p:txBody>
          <a:bodyPr anchor="ctr"/>
          <a:lstStyle/>
          <a:p>
            <a:pPr marL="274320"/>
            <a:r>
              <a:rPr lang="en-US" sz="1600" b="1" dirty="0"/>
              <a:t>Ratio of sales to invested assets</a:t>
            </a:r>
          </a:p>
        </p:txBody>
      </p:sp>
    </p:spTree>
    <p:extLst>
      <p:ext uri="{BB962C8B-B14F-4D97-AF65-F5344CB8AC3E}">
        <p14:creationId xmlns:p14="http://schemas.microsoft.com/office/powerpoint/2010/main" val="4150836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CAEC-3FE0-4D26-BDBD-3696F189BDF0}"/>
              </a:ext>
            </a:extLst>
          </p:cNvPr>
          <p:cNvSpPr>
            <a:spLocks noGrp="1"/>
          </p:cNvSpPr>
          <p:nvPr>
            <p:ph type="title"/>
          </p:nvPr>
        </p:nvSpPr>
        <p:spPr/>
        <p:txBody>
          <a:bodyPr/>
          <a:lstStyle/>
          <a:p>
            <a:r>
              <a:rPr lang="en-US" dirty="0"/>
              <a:t>Return on Investment </a:t>
            </a:r>
            <a:r>
              <a:rPr lang="en-US" sz="2000" dirty="0"/>
              <a:t>(6 of 14)</a:t>
            </a:r>
            <a:endParaRPr lang="en-US" dirty="0"/>
          </a:p>
        </p:txBody>
      </p:sp>
      <p:sp>
        <p:nvSpPr>
          <p:cNvPr id="4" name="Text Placeholder 3">
            <a:extLst>
              <a:ext uri="{FF2B5EF4-FFF2-40B4-BE49-F238E27FC236}">
                <a16:creationId xmlns:a16="http://schemas.microsoft.com/office/drawing/2014/main" id="{2AEE2F01-6F21-49F8-AF3F-1E4F12575A4A}"/>
              </a:ext>
            </a:extLst>
          </p:cNvPr>
          <p:cNvSpPr>
            <a:spLocks noGrp="1"/>
          </p:cNvSpPr>
          <p:nvPr>
            <p:ph type="body" sz="quarter" idx="17"/>
          </p:nvPr>
        </p:nvSpPr>
        <p:spPr>
          <a:xfrm>
            <a:off x="743576" y="1638300"/>
            <a:ext cx="10711543" cy="672105"/>
          </a:xfrm>
        </p:spPr>
        <p:txBody>
          <a:bodyPr/>
          <a:lstStyle/>
          <a:p>
            <a:r>
              <a:rPr lang="en-US" dirty="0"/>
              <a:t>Using the DuPont formula, the return on investment is expressed as follows:</a:t>
            </a:r>
          </a:p>
          <a:p>
            <a:endParaRPr lang="en-US" dirty="0"/>
          </a:p>
        </p:txBody>
      </p:sp>
      <p:pic>
        <p:nvPicPr>
          <p:cNvPr id="5" name="Picture Placeholder 4" descr="Return on Investment &#10;&#10;The first equation is Return on Investment = Profit Margin × Investment Turnover.&#10;&#10;The second equation is Return on Investment = Income from Operations divided by Sales × Sales divided by Invested Assets. In the equation, Income from Operations divided by Sales is shown in fraction form, as is Sales divided by Invested Assets.">
            <a:extLst>
              <a:ext uri="{FF2B5EF4-FFF2-40B4-BE49-F238E27FC236}">
                <a16:creationId xmlns:a16="http://schemas.microsoft.com/office/drawing/2014/main" id="{D81ADA84-BCB6-48A6-8ECB-71BCA70F9CF8}"/>
              </a:ext>
            </a:extLst>
          </p:cNvPr>
          <p:cNvPicPr>
            <a:picLocks noGrp="1" noChangeAspect="1"/>
          </p:cNvPicPr>
          <p:nvPr>
            <p:ph type="pic" sz="quarter" idx="18"/>
          </p:nvPr>
        </p:nvPicPr>
        <p:blipFill rotWithShape="1">
          <a:blip r:embed="rId2"/>
          <a:srcRect l="-62" r="2393" b="5557"/>
          <a:stretch/>
        </p:blipFill>
        <p:spPr>
          <a:xfrm>
            <a:off x="1982079" y="3033423"/>
            <a:ext cx="7999236" cy="1453775"/>
          </a:xfrm>
          <a:prstGeom prst="rect">
            <a:avLst/>
          </a:prstGeom>
        </p:spPr>
      </p:pic>
    </p:spTree>
    <p:extLst>
      <p:ext uri="{BB962C8B-B14F-4D97-AF65-F5344CB8AC3E}">
        <p14:creationId xmlns:p14="http://schemas.microsoft.com/office/powerpoint/2010/main" val="1214344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A6DA-FF0A-4506-BA16-C1FB3E41CC8B}"/>
              </a:ext>
            </a:extLst>
          </p:cNvPr>
          <p:cNvSpPr>
            <a:spLocks noGrp="1"/>
          </p:cNvSpPr>
          <p:nvPr>
            <p:ph type="title"/>
          </p:nvPr>
        </p:nvSpPr>
        <p:spPr/>
        <p:txBody>
          <a:bodyPr/>
          <a:lstStyle/>
          <a:p>
            <a:r>
              <a:rPr lang="en-US" dirty="0"/>
              <a:t>Return on Investment </a:t>
            </a:r>
            <a:r>
              <a:rPr lang="en-US" sz="2000" dirty="0"/>
              <a:t>(7 of 14)</a:t>
            </a:r>
            <a:endParaRPr lang="en-US" dirty="0"/>
          </a:p>
        </p:txBody>
      </p:sp>
      <p:sp>
        <p:nvSpPr>
          <p:cNvPr id="3" name="Text Placeholder 2">
            <a:extLst>
              <a:ext uri="{FF2B5EF4-FFF2-40B4-BE49-F238E27FC236}">
                <a16:creationId xmlns:a16="http://schemas.microsoft.com/office/drawing/2014/main" id="{1D79677B-5776-4444-A8A6-D5577A4B4961}"/>
              </a:ext>
            </a:extLst>
          </p:cNvPr>
          <p:cNvSpPr>
            <a:spLocks noGrp="1"/>
          </p:cNvSpPr>
          <p:nvPr>
            <p:ph type="body" sz="quarter" idx="17"/>
          </p:nvPr>
        </p:nvSpPr>
        <p:spPr/>
        <p:txBody>
          <a:bodyPr/>
          <a:lstStyle/>
          <a:p>
            <a:r>
              <a:rPr lang="en-US" dirty="0"/>
              <a:t>The DuPont formula is useful in evaluating divisions.</a:t>
            </a:r>
          </a:p>
          <a:p>
            <a:pPr lvl="1"/>
            <a:r>
              <a:rPr lang="en-US" dirty="0"/>
              <a:t>This is because the profit margin and the investment turnover reflect the following underlying operating relationships of each division:</a:t>
            </a:r>
          </a:p>
          <a:p>
            <a:pPr lvl="2"/>
            <a:r>
              <a:rPr lang="en-US" dirty="0"/>
              <a:t>Profit margin indicates operating profitability by computing the rate of profit earned on each sales dollar.</a:t>
            </a:r>
          </a:p>
          <a:p>
            <a:pPr lvl="3"/>
            <a:r>
              <a:rPr lang="en-US" dirty="0"/>
              <a:t>If a division’s profit margin increases, and all other factors remain the same, the division’s rate of return on investment will increase.</a:t>
            </a:r>
          </a:p>
          <a:p>
            <a:pPr lvl="2"/>
            <a:r>
              <a:rPr lang="en-US" dirty="0"/>
              <a:t>Investment turnover indicates operating efficiency by computing the number of sales dollars generated by each dollar of invested assets.</a:t>
            </a:r>
          </a:p>
          <a:p>
            <a:pPr lvl="3"/>
            <a:r>
              <a:rPr lang="en-US" dirty="0"/>
              <a:t>If a division’s investment turnover increases, and all other factors remain the same, the division’s rate of return on investment will increase.</a:t>
            </a:r>
          </a:p>
          <a:p>
            <a:endParaRPr lang="en-US" dirty="0"/>
          </a:p>
        </p:txBody>
      </p:sp>
    </p:spTree>
    <p:extLst>
      <p:ext uri="{BB962C8B-B14F-4D97-AF65-F5344CB8AC3E}">
        <p14:creationId xmlns:p14="http://schemas.microsoft.com/office/powerpoint/2010/main" val="2062730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9D75-217D-47AB-9C43-130F44FA39D4}"/>
              </a:ext>
            </a:extLst>
          </p:cNvPr>
          <p:cNvSpPr>
            <a:spLocks noGrp="1"/>
          </p:cNvSpPr>
          <p:nvPr>
            <p:ph type="title"/>
          </p:nvPr>
        </p:nvSpPr>
        <p:spPr/>
        <p:txBody>
          <a:bodyPr/>
          <a:lstStyle/>
          <a:p>
            <a:r>
              <a:rPr lang="en-US" dirty="0"/>
              <a:t>Return on Investment </a:t>
            </a:r>
            <a:r>
              <a:rPr lang="en-US" sz="2000" dirty="0"/>
              <a:t>(8 of 14)</a:t>
            </a:r>
            <a:endParaRPr lang="en-US" dirty="0"/>
          </a:p>
        </p:txBody>
      </p:sp>
      <p:sp>
        <p:nvSpPr>
          <p:cNvPr id="4" name="Text Placeholder 3">
            <a:extLst>
              <a:ext uri="{FF2B5EF4-FFF2-40B4-BE49-F238E27FC236}">
                <a16:creationId xmlns:a16="http://schemas.microsoft.com/office/drawing/2014/main" id="{7C20883F-1F0B-4DC6-BD06-D14F8AC57546}"/>
              </a:ext>
            </a:extLst>
          </p:cNvPr>
          <p:cNvSpPr>
            <a:spLocks noGrp="1"/>
          </p:cNvSpPr>
          <p:nvPr>
            <p:ph type="body" sz="quarter" idx="17"/>
          </p:nvPr>
        </p:nvSpPr>
        <p:spPr>
          <a:xfrm>
            <a:off x="743576" y="1638300"/>
            <a:ext cx="10711543" cy="940008"/>
          </a:xfrm>
        </p:spPr>
        <p:txBody>
          <a:bodyPr/>
          <a:lstStyle/>
          <a:p>
            <a:r>
              <a:rPr lang="en-US" dirty="0"/>
              <a:t>Using the DuPont formula yields the same return on investment for each of DataLink’s divisions, computed as follows:</a:t>
            </a:r>
          </a:p>
          <a:p>
            <a:endParaRPr lang="en-US" dirty="0"/>
          </a:p>
        </p:txBody>
      </p:sp>
      <p:pic>
        <p:nvPicPr>
          <p:cNvPr id="6" name="Picture Placeholder 5" descr="Return on Investment &#10;&#10;The first equation is Return on Investment = Income from Operations divided by Sales × Sales divided by Invested Assets. In the equation, Income from Operations divided by Sales is shown in fraction form, as is Sales divided by Invested Assets.&#10;&#10;The next equation is for the Northern Division: Return on Investment = $70,000 divided by $560,000 × $560,000 divided by $350,000 = 12.5% × 1.6 = 20%. In the equation, $70,000 divided by $560,000 is shown in fraction form, as is $560,000 divided by $350,000.&#10;&#10;The next equation is for the Central Division: Return on Investment = $84,000 divided by $672,000 × $672,000 divided by $700,000 = 12.5% × 0.96 = 12%. In the equation, $84,000 divided by $672,000 is shown in fraction form, as is $672,000 divided by $700,000.&#10;&#10;The next equation is for the Southern Division: Return on Investment = $75,000 divided by $750,000 × $750,000 divided by $500,000 = 10% × 1.5 × 15%. In the equation, $75,000 divided by $750,000 is shown in fraction form, as is $750,000 divided by $500,000.">
            <a:extLst>
              <a:ext uri="{FF2B5EF4-FFF2-40B4-BE49-F238E27FC236}">
                <a16:creationId xmlns:a16="http://schemas.microsoft.com/office/drawing/2014/main" id="{C7A84564-5286-4678-848F-BC8A8831F050}"/>
              </a:ext>
            </a:extLst>
          </p:cNvPr>
          <p:cNvPicPr>
            <a:picLocks noGrp="1" noChangeAspect="1"/>
          </p:cNvPicPr>
          <p:nvPr>
            <p:ph type="pic" sz="quarter" idx="18"/>
          </p:nvPr>
        </p:nvPicPr>
        <p:blipFill rotWithShape="1">
          <a:blip r:embed="rId2"/>
          <a:srcRect l="-57" t="-1092" r="-1" b="-1974"/>
          <a:stretch/>
        </p:blipFill>
        <p:spPr>
          <a:xfrm>
            <a:off x="2496437" y="2690490"/>
            <a:ext cx="7199127" cy="3249788"/>
          </a:xfrm>
          <a:prstGeom prst="rect">
            <a:avLst/>
          </a:prstGeom>
        </p:spPr>
      </p:pic>
    </p:spTree>
    <p:extLst>
      <p:ext uri="{BB962C8B-B14F-4D97-AF65-F5344CB8AC3E}">
        <p14:creationId xmlns:p14="http://schemas.microsoft.com/office/powerpoint/2010/main" val="946294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5230-0444-457C-94D0-E53628014FAE}"/>
              </a:ext>
            </a:extLst>
          </p:cNvPr>
          <p:cNvSpPr>
            <a:spLocks noGrp="1"/>
          </p:cNvSpPr>
          <p:nvPr>
            <p:ph type="title"/>
          </p:nvPr>
        </p:nvSpPr>
        <p:spPr/>
        <p:txBody>
          <a:bodyPr/>
          <a:lstStyle/>
          <a:p>
            <a:r>
              <a:rPr lang="en-US" dirty="0"/>
              <a:t>Return on Investment </a:t>
            </a:r>
            <a:r>
              <a:rPr lang="en-US" sz="2000" dirty="0"/>
              <a:t>(9 of 14)</a:t>
            </a:r>
            <a:endParaRPr lang="en-US" dirty="0"/>
          </a:p>
        </p:txBody>
      </p:sp>
      <p:sp>
        <p:nvSpPr>
          <p:cNvPr id="3" name="Text Placeholder 2">
            <a:extLst>
              <a:ext uri="{FF2B5EF4-FFF2-40B4-BE49-F238E27FC236}">
                <a16:creationId xmlns:a16="http://schemas.microsoft.com/office/drawing/2014/main" id="{2F5F5D49-3810-49D6-A00E-804FEE1252E7}"/>
              </a:ext>
            </a:extLst>
          </p:cNvPr>
          <p:cNvSpPr>
            <a:spLocks noGrp="1"/>
          </p:cNvSpPr>
          <p:nvPr>
            <p:ph type="body" sz="quarter" idx="17"/>
          </p:nvPr>
        </p:nvSpPr>
        <p:spPr/>
        <p:txBody>
          <a:bodyPr/>
          <a:lstStyle/>
          <a:p>
            <a:r>
              <a:rPr lang="en-US" dirty="0"/>
              <a:t>To increase the return on investment, the profit margin and investment turnover for a division may be analyzed.</a:t>
            </a:r>
          </a:p>
          <a:p>
            <a:pPr lvl="1"/>
            <a:r>
              <a:rPr lang="en-US" dirty="0"/>
              <a:t>For example, assume that the Northern Division is in a highly competitive industry in which the profit margin cannot be easily increased</a:t>
            </a:r>
          </a:p>
          <a:p>
            <a:pPr lvl="2"/>
            <a:r>
              <a:rPr lang="en-US" dirty="0"/>
              <a:t>As a result, the division manager might focus on increasing the investment turnover</a:t>
            </a:r>
          </a:p>
        </p:txBody>
      </p:sp>
    </p:spTree>
    <p:extLst>
      <p:ext uri="{BB962C8B-B14F-4D97-AF65-F5344CB8AC3E}">
        <p14:creationId xmlns:p14="http://schemas.microsoft.com/office/powerpoint/2010/main" val="3153275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come from operations is computed. The first line is Revenues ($560,000 plus $56,000), $616,000. The next line is Operating expenses, 385,000. There is a single rule under 385,000. The next line is Income from operations before service department allocations, $231,000. The next line is Service department allocations, 154,000. There is a single rule under 154,000. The last line is Income from operations, $77,000. There is a double rule under $77,000.">
            <a:extLst>
              <a:ext uri="{FF2B5EF4-FFF2-40B4-BE49-F238E27FC236}">
                <a16:creationId xmlns:a16="http://schemas.microsoft.com/office/drawing/2014/main" id="{4F446EE9-A801-400E-A93B-A66C4F290C5E}"/>
              </a:ext>
            </a:extLst>
          </p:cNvPr>
          <p:cNvSpPr>
            <a:spLocks noGrp="1"/>
          </p:cNvSpPr>
          <p:nvPr>
            <p:ph type="title"/>
          </p:nvPr>
        </p:nvSpPr>
        <p:spPr/>
        <p:txBody>
          <a:bodyPr/>
          <a:lstStyle/>
          <a:p>
            <a:r>
              <a:rPr lang="en-US" dirty="0"/>
              <a:t>Return on Investment </a:t>
            </a:r>
            <a:r>
              <a:rPr lang="en-US" sz="2000" dirty="0"/>
              <a:t>(10 of 14)</a:t>
            </a:r>
            <a:endParaRPr lang="en-US" dirty="0"/>
          </a:p>
        </p:txBody>
      </p:sp>
      <p:sp>
        <p:nvSpPr>
          <p:cNvPr id="4" name="Text Placeholder 3">
            <a:extLst>
              <a:ext uri="{FF2B5EF4-FFF2-40B4-BE49-F238E27FC236}">
                <a16:creationId xmlns:a16="http://schemas.microsoft.com/office/drawing/2014/main" id="{F9DB54B8-BC22-4858-8333-952F4A25F9DF}"/>
              </a:ext>
            </a:extLst>
          </p:cNvPr>
          <p:cNvSpPr>
            <a:spLocks noGrp="1"/>
          </p:cNvSpPr>
          <p:nvPr>
            <p:ph type="body" sz="quarter" idx="17"/>
          </p:nvPr>
        </p:nvSpPr>
        <p:spPr/>
        <p:txBody>
          <a:bodyPr/>
          <a:lstStyle/>
          <a:p>
            <a:pPr marL="288925" indent="-288925"/>
            <a:r>
              <a:rPr lang="en-US" dirty="0"/>
              <a:t>Assume that the revenues of the Northern Division could be increased by $56,000 through increasing operating expenses, such as advertising, to $385,000. </a:t>
            </a:r>
          </a:p>
          <a:p>
            <a:pPr lvl="1"/>
            <a:r>
              <a:rPr lang="en-US" dirty="0"/>
              <a:t>The Northern Division’s income from operations will increase from $70,000 to $77,000, computed as follows:</a:t>
            </a:r>
          </a:p>
          <a:p>
            <a:endParaRPr lang="en-US" dirty="0"/>
          </a:p>
        </p:txBody>
      </p:sp>
      <p:pic>
        <p:nvPicPr>
          <p:cNvPr id="6" name="Picture Placeholder 5" descr="Income from operations is computed. The first line is Revenues ($560,000 plus $56,000), $616,000. The next line is Operating expenses, 385,000. There is a single rule under 385,000. The next line is Income from operations before service department allocations, $231,000. The next line is Service department allocations, 154,000. There is a single rule under 154,000. The last line is Income from operations, $77,000. There is a double rule under $77,000.">
            <a:extLst>
              <a:ext uri="{FF2B5EF4-FFF2-40B4-BE49-F238E27FC236}">
                <a16:creationId xmlns:a16="http://schemas.microsoft.com/office/drawing/2014/main" id="{09B079C2-38C1-4EAF-A683-84D458530635}"/>
              </a:ext>
            </a:extLst>
          </p:cNvPr>
          <p:cNvPicPr>
            <a:picLocks noGrp="1" noChangeAspect="1"/>
          </p:cNvPicPr>
          <p:nvPr>
            <p:ph type="pic" sz="quarter" idx="18"/>
          </p:nvPr>
        </p:nvPicPr>
        <p:blipFill>
          <a:blip r:embed="rId2"/>
          <a:srcRect t="927" b="927"/>
          <a:stretch>
            <a:fillRect/>
          </a:stretch>
        </p:blipFill>
        <p:spPr>
          <a:xfrm>
            <a:off x="2161439" y="3764738"/>
            <a:ext cx="7869122" cy="1585951"/>
          </a:xfrm>
          <a:prstGeom prst="rect">
            <a:avLst/>
          </a:prstGeom>
        </p:spPr>
      </p:pic>
    </p:spTree>
    <p:extLst>
      <p:ext uri="{BB962C8B-B14F-4D97-AF65-F5344CB8AC3E}">
        <p14:creationId xmlns:p14="http://schemas.microsoft.com/office/powerpoint/2010/main" val="996689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turn on Investment &#10;&#10;An equation is shown: Return on Investment = $77,000 divided by $616,000 × $616,000 divided by $350,000 = 12.5% × 1.76 - 22%. In the equation, $77,000 divided by $616,000 is shown in fraction form, as is $616,000 divided by $350,000.">
            <a:extLst>
              <a:ext uri="{FF2B5EF4-FFF2-40B4-BE49-F238E27FC236}">
                <a16:creationId xmlns:a16="http://schemas.microsoft.com/office/drawing/2014/main" id="{82597E72-8956-41D1-BD97-D27CDD48AE96}"/>
              </a:ext>
            </a:extLst>
          </p:cNvPr>
          <p:cNvSpPr>
            <a:spLocks noGrp="1"/>
          </p:cNvSpPr>
          <p:nvPr>
            <p:ph type="title"/>
          </p:nvPr>
        </p:nvSpPr>
        <p:spPr/>
        <p:txBody>
          <a:bodyPr/>
          <a:lstStyle/>
          <a:p>
            <a:r>
              <a:rPr lang="en-US" dirty="0"/>
              <a:t>Return on Investment </a:t>
            </a:r>
            <a:r>
              <a:rPr lang="en-US" sz="2000" dirty="0"/>
              <a:t>(11 of 14)</a:t>
            </a:r>
            <a:endParaRPr lang="en-US" dirty="0"/>
          </a:p>
        </p:txBody>
      </p:sp>
      <p:sp>
        <p:nvSpPr>
          <p:cNvPr id="3" name="Text Placeholder 2">
            <a:extLst>
              <a:ext uri="{FF2B5EF4-FFF2-40B4-BE49-F238E27FC236}">
                <a16:creationId xmlns:a16="http://schemas.microsoft.com/office/drawing/2014/main" id="{65E8CB4F-D6A7-4277-8DE3-75E6DF00E92A}"/>
              </a:ext>
            </a:extLst>
          </p:cNvPr>
          <p:cNvSpPr>
            <a:spLocks noGrp="1"/>
          </p:cNvSpPr>
          <p:nvPr>
            <p:ph type="body" sz="quarter" idx="17"/>
          </p:nvPr>
        </p:nvSpPr>
        <p:spPr>
          <a:xfrm>
            <a:off x="743576" y="1638300"/>
            <a:ext cx="10711543" cy="835077"/>
          </a:xfrm>
        </p:spPr>
        <p:txBody>
          <a:bodyPr/>
          <a:lstStyle/>
          <a:p>
            <a:pPr lvl="1"/>
            <a:r>
              <a:rPr lang="en-US" dirty="0"/>
              <a:t>The rate of return on investment for the Northern Division, using the DuPont formula, is recomputed as follows:</a:t>
            </a:r>
          </a:p>
          <a:p>
            <a:endParaRPr lang="en-US" dirty="0"/>
          </a:p>
        </p:txBody>
      </p:sp>
      <p:pic>
        <p:nvPicPr>
          <p:cNvPr id="5" name="Picture Placeholder 4" descr="Return on Investment &#10;&#10;An equation is shown: Return on Investment = $77,000 divided by $616,000 × $616,000 divided by $350,000 = 12.5% × 1.76 = 22%. In the equation, $77,000 divided by $616,000 is shown in fraction form, as is $616,000 divided by $350,000.">
            <a:extLst>
              <a:ext uri="{FF2B5EF4-FFF2-40B4-BE49-F238E27FC236}">
                <a16:creationId xmlns:a16="http://schemas.microsoft.com/office/drawing/2014/main" id="{2597090B-6BC8-476F-A23C-6690391BF6FD}"/>
              </a:ext>
            </a:extLst>
          </p:cNvPr>
          <p:cNvPicPr>
            <a:picLocks noGrp="1" noChangeAspect="1"/>
          </p:cNvPicPr>
          <p:nvPr>
            <p:ph type="pic" sz="quarter" idx="18"/>
          </p:nvPr>
        </p:nvPicPr>
        <p:blipFill rotWithShape="1">
          <a:blip r:embed="rId2"/>
          <a:srcRect l="920" r="3409"/>
          <a:stretch/>
        </p:blipFill>
        <p:spPr>
          <a:xfrm>
            <a:off x="1952285" y="3617144"/>
            <a:ext cx="8200347" cy="890536"/>
          </a:xfrm>
          <a:prstGeom prst="rect">
            <a:avLst/>
          </a:prstGeom>
        </p:spPr>
      </p:pic>
    </p:spTree>
    <p:extLst>
      <p:ext uri="{BB962C8B-B14F-4D97-AF65-F5344CB8AC3E}">
        <p14:creationId xmlns:p14="http://schemas.microsoft.com/office/powerpoint/2010/main" val="187210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0D6F-601A-46E1-B79E-8A7F619FE661}"/>
              </a:ext>
            </a:extLst>
          </p:cNvPr>
          <p:cNvSpPr>
            <a:spLocks noGrp="1"/>
          </p:cNvSpPr>
          <p:nvPr>
            <p:ph type="title"/>
          </p:nvPr>
        </p:nvSpPr>
        <p:spPr/>
        <p:txBody>
          <a:bodyPr/>
          <a:lstStyle/>
          <a:p>
            <a:r>
              <a:rPr lang="en-US" dirty="0"/>
              <a:t>Return on Investment </a:t>
            </a:r>
            <a:r>
              <a:rPr lang="en-US" sz="2000" dirty="0"/>
              <a:t>(12 of 14)</a:t>
            </a:r>
            <a:endParaRPr lang="en-US" dirty="0"/>
          </a:p>
        </p:txBody>
      </p:sp>
      <p:sp>
        <p:nvSpPr>
          <p:cNvPr id="3" name="Text Placeholder 2">
            <a:extLst>
              <a:ext uri="{FF2B5EF4-FFF2-40B4-BE49-F238E27FC236}">
                <a16:creationId xmlns:a16="http://schemas.microsoft.com/office/drawing/2014/main" id="{0D02DF98-8A29-4D8F-B2B6-C99AEEC2C22F}"/>
              </a:ext>
            </a:extLst>
          </p:cNvPr>
          <p:cNvSpPr>
            <a:spLocks noGrp="1"/>
          </p:cNvSpPr>
          <p:nvPr>
            <p:ph type="body" sz="quarter" idx="17"/>
          </p:nvPr>
        </p:nvSpPr>
        <p:spPr/>
        <p:txBody>
          <a:bodyPr/>
          <a:lstStyle/>
          <a:p>
            <a:r>
              <a:rPr lang="en-US" dirty="0"/>
              <a:t>The return on investment is also useful in deciding where to invest additional assets or expand operations.</a:t>
            </a:r>
          </a:p>
          <a:p>
            <a:pPr lvl="1"/>
            <a:r>
              <a:rPr lang="en-US" dirty="0"/>
              <a:t>For example, DataLink should give priority to expanding operations in the Northern Division because it earns the highest return on investment.</a:t>
            </a:r>
          </a:p>
          <a:p>
            <a:pPr lvl="2"/>
            <a:r>
              <a:rPr lang="en-US" dirty="0"/>
              <a:t>In other words, an investment in the Northern Division will return 20 cents (20%) on each dollar invested. In contrast, investments in the Central and Southern divisions will earn only 12 cents (12%) and 15 cents (15%), respectively, per dollar invested.</a:t>
            </a:r>
          </a:p>
          <a:p>
            <a:endParaRPr lang="en-US" dirty="0"/>
          </a:p>
        </p:txBody>
      </p:sp>
    </p:spTree>
    <p:extLst>
      <p:ext uri="{BB962C8B-B14F-4D97-AF65-F5344CB8AC3E}">
        <p14:creationId xmlns:p14="http://schemas.microsoft.com/office/powerpoint/2010/main" val="340374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69E2-D3AC-478F-BB70-AA10C80B65AC}"/>
              </a:ext>
            </a:extLst>
          </p:cNvPr>
          <p:cNvSpPr>
            <a:spLocks noGrp="1"/>
          </p:cNvSpPr>
          <p:nvPr>
            <p:ph type="title"/>
          </p:nvPr>
        </p:nvSpPr>
        <p:spPr/>
        <p:txBody>
          <a:bodyPr/>
          <a:lstStyle/>
          <a:p>
            <a:r>
              <a:rPr lang="en-US" dirty="0"/>
              <a:t>Advantages of Decentralization </a:t>
            </a:r>
            <a:r>
              <a:rPr lang="en-US" sz="2000" dirty="0"/>
              <a:t>(2 of 2)</a:t>
            </a:r>
            <a:endParaRPr lang="en-US" dirty="0"/>
          </a:p>
        </p:txBody>
      </p:sp>
      <p:sp>
        <p:nvSpPr>
          <p:cNvPr id="3" name="Text Placeholder 2">
            <a:extLst>
              <a:ext uri="{FF2B5EF4-FFF2-40B4-BE49-F238E27FC236}">
                <a16:creationId xmlns:a16="http://schemas.microsoft.com/office/drawing/2014/main" id="{C7EC4C33-F5B3-4119-B8AF-F821B0611555}"/>
              </a:ext>
            </a:extLst>
          </p:cNvPr>
          <p:cNvSpPr>
            <a:spLocks noGrp="1"/>
          </p:cNvSpPr>
          <p:nvPr>
            <p:ph type="body" sz="quarter" idx="17"/>
          </p:nvPr>
        </p:nvSpPr>
        <p:spPr/>
        <p:txBody>
          <a:bodyPr/>
          <a:lstStyle/>
          <a:p>
            <a:pPr marL="285750" indent="-285750"/>
            <a:r>
              <a:rPr lang="en-US" dirty="0"/>
              <a:t>Decentralized operations provide excellent training for managers. </a:t>
            </a:r>
          </a:p>
          <a:p>
            <a:pPr marL="285750" indent="-285750"/>
            <a:r>
              <a:rPr lang="en-US" dirty="0"/>
              <a:t>Delegating responsibility allows managers to develop managerial experience early in their careers.</a:t>
            </a:r>
          </a:p>
          <a:p>
            <a:pPr lvl="1"/>
            <a:r>
              <a:rPr lang="en-US" dirty="0"/>
              <a:t>This helps a company retain managers, some of whom may be later promoted to top management positions.</a:t>
            </a:r>
          </a:p>
          <a:p>
            <a:pPr marL="285750" indent="-285750"/>
            <a:r>
              <a:rPr lang="en-US" dirty="0"/>
              <a:t>Managers of decentralized operations often work closely with customers.</a:t>
            </a:r>
          </a:p>
          <a:p>
            <a:pPr lvl="1"/>
            <a:r>
              <a:rPr lang="en-US" dirty="0"/>
              <a:t>As a result of, they tend to identify with customers and, thus, are often more creative in suggesting operating and product improvements.</a:t>
            </a:r>
          </a:p>
          <a:p>
            <a:pPr lvl="2"/>
            <a:r>
              <a:rPr lang="en-US" sz="1800" dirty="0"/>
              <a:t>This helps create good customer relations.</a:t>
            </a:r>
          </a:p>
          <a:p>
            <a:endParaRPr lang="en-US" dirty="0"/>
          </a:p>
        </p:txBody>
      </p:sp>
    </p:spTree>
    <p:extLst>
      <p:ext uri="{BB962C8B-B14F-4D97-AF65-F5344CB8AC3E}">
        <p14:creationId xmlns:p14="http://schemas.microsoft.com/office/powerpoint/2010/main" val="3662777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BEEE-FD1B-4450-99B1-03C61170D24C}"/>
              </a:ext>
            </a:extLst>
          </p:cNvPr>
          <p:cNvSpPr>
            <a:spLocks noGrp="1"/>
          </p:cNvSpPr>
          <p:nvPr>
            <p:ph type="title"/>
          </p:nvPr>
        </p:nvSpPr>
        <p:spPr/>
        <p:txBody>
          <a:bodyPr/>
          <a:lstStyle/>
          <a:p>
            <a:r>
              <a:rPr lang="en-US" dirty="0"/>
              <a:t>Return on Investment </a:t>
            </a:r>
            <a:r>
              <a:rPr lang="en-US" sz="2000" dirty="0"/>
              <a:t>(13 of 14)</a:t>
            </a:r>
            <a:endParaRPr lang="en-US" dirty="0"/>
          </a:p>
        </p:txBody>
      </p:sp>
      <p:sp>
        <p:nvSpPr>
          <p:cNvPr id="3" name="Text Placeholder 2">
            <a:extLst>
              <a:ext uri="{FF2B5EF4-FFF2-40B4-BE49-F238E27FC236}">
                <a16:creationId xmlns:a16="http://schemas.microsoft.com/office/drawing/2014/main" id="{B8EBE90C-804C-406F-8D3C-930B69F5145A}"/>
              </a:ext>
            </a:extLst>
          </p:cNvPr>
          <p:cNvSpPr>
            <a:spLocks noGrp="1"/>
          </p:cNvSpPr>
          <p:nvPr>
            <p:ph type="body" sz="quarter" idx="17"/>
          </p:nvPr>
        </p:nvSpPr>
        <p:spPr/>
        <p:txBody>
          <a:bodyPr/>
          <a:lstStyle/>
          <a:p>
            <a:r>
              <a:rPr lang="en-US" dirty="0"/>
              <a:t>A disadvantage of the return on investment as a performance measure is that it may lead divisional managers to reject new investments that could be profitable for the company as a whole.</a:t>
            </a:r>
          </a:p>
          <a:p>
            <a:endParaRPr lang="en-US" dirty="0"/>
          </a:p>
        </p:txBody>
      </p:sp>
    </p:spTree>
    <p:extLst>
      <p:ext uri="{BB962C8B-B14F-4D97-AF65-F5344CB8AC3E}">
        <p14:creationId xmlns:p14="http://schemas.microsoft.com/office/powerpoint/2010/main" val="1056981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50904-64C6-4C6F-8B58-5AA549EF9F3D}"/>
              </a:ext>
            </a:extLst>
          </p:cNvPr>
          <p:cNvSpPr>
            <a:spLocks noGrp="1"/>
          </p:cNvSpPr>
          <p:nvPr>
            <p:ph type="title"/>
          </p:nvPr>
        </p:nvSpPr>
        <p:spPr/>
        <p:txBody>
          <a:bodyPr/>
          <a:lstStyle/>
          <a:p>
            <a:r>
              <a:rPr lang="en-US" dirty="0"/>
              <a:t>Return on Investment </a:t>
            </a:r>
            <a:r>
              <a:rPr lang="en-US" sz="2000" dirty="0"/>
              <a:t>(14 of 14)</a:t>
            </a:r>
            <a:endParaRPr lang="en-US" dirty="0"/>
          </a:p>
        </p:txBody>
      </p:sp>
      <p:sp>
        <p:nvSpPr>
          <p:cNvPr id="5" name="Text Placeholder 4">
            <a:extLst>
              <a:ext uri="{FF2B5EF4-FFF2-40B4-BE49-F238E27FC236}">
                <a16:creationId xmlns:a16="http://schemas.microsoft.com/office/drawing/2014/main" id="{1FBB626D-A8B4-4654-9E2B-198DC5103F58}"/>
              </a:ext>
            </a:extLst>
          </p:cNvPr>
          <p:cNvSpPr>
            <a:spLocks noGrp="1"/>
          </p:cNvSpPr>
          <p:nvPr>
            <p:ph type="body" sz="quarter" idx="17"/>
          </p:nvPr>
        </p:nvSpPr>
        <p:spPr>
          <a:xfrm>
            <a:off x="743576" y="1638300"/>
            <a:ext cx="10711543" cy="532773"/>
          </a:xfrm>
        </p:spPr>
        <p:txBody>
          <a:bodyPr/>
          <a:lstStyle/>
          <a:p>
            <a:r>
              <a:rPr lang="en-US" dirty="0"/>
              <a:t>Assume the following returns for the Northern Division of DataLink:</a:t>
            </a:r>
          </a:p>
          <a:p>
            <a:endParaRPr lang="en-US" dirty="0"/>
          </a:p>
        </p:txBody>
      </p:sp>
      <p:pic>
        <p:nvPicPr>
          <p:cNvPr id="3" name="Picture Placeholder 2" descr="Return on Investment &#10;&#10;The returns are listed: Current return on investment, 20%; Minimum acceptable return on investment set by top management, 10%; Expected return on investment for new project, 14%.">
            <a:extLst>
              <a:ext uri="{FF2B5EF4-FFF2-40B4-BE49-F238E27FC236}">
                <a16:creationId xmlns:a16="http://schemas.microsoft.com/office/drawing/2014/main" id="{D5B1080A-22DF-4D88-8264-5FFAEB0424E3}"/>
              </a:ext>
            </a:extLst>
          </p:cNvPr>
          <p:cNvPicPr>
            <a:picLocks noGrp="1" noChangeAspect="1"/>
          </p:cNvPicPr>
          <p:nvPr>
            <p:ph type="pic" sz="quarter" idx="18"/>
          </p:nvPr>
        </p:nvPicPr>
        <p:blipFill rotWithShape="1">
          <a:blip r:embed="rId2"/>
          <a:srcRect l="5250" t="976" r="5327" b="8036"/>
          <a:stretch/>
        </p:blipFill>
        <p:spPr>
          <a:xfrm>
            <a:off x="3325018" y="2447125"/>
            <a:ext cx="5541964" cy="1577934"/>
          </a:xfrm>
          <a:prstGeom prst="rect">
            <a:avLst/>
          </a:prstGeom>
        </p:spPr>
      </p:pic>
      <p:sp>
        <p:nvSpPr>
          <p:cNvPr id="7" name="Text Placeholder 6">
            <a:extLst>
              <a:ext uri="{FF2B5EF4-FFF2-40B4-BE49-F238E27FC236}">
                <a16:creationId xmlns:a16="http://schemas.microsoft.com/office/drawing/2014/main" id="{2F72A068-E775-4A7F-A736-B5BFE217464D}"/>
              </a:ext>
            </a:extLst>
          </p:cNvPr>
          <p:cNvSpPr>
            <a:spLocks noGrp="1"/>
          </p:cNvSpPr>
          <p:nvPr>
            <p:ph type="body" sz="quarter" idx="19"/>
          </p:nvPr>
        </p:nvSpPr>
        <p:spPr>
          <a:xfrm>
            <a:off x="746076" y="4369011"/>
            <a:ext cx="10711543" cy="1627056"/>
          </a:xfrm>
        </p:spPr>
        <p:txBody>
          <a:bodyPr>
            <a:normAutofit/>
          </a:bodyPr>
          <a:lstStyle/>
          <a:p>
            <a:pPr lvl="1"/>
            <a:r>
              <a:rPr lang="en-US" dirty="0"/>
              <a:t>If the manager of the Northern Division invests in the new project, the Northern Division’s overall return will decrease from 20% due to averaging.</a:t>
            </a:r>
          </a:p>
          <a:p>
            <a:pPr lvl="2"/>
            <a:r>
              <a:rPr lang="en-US" dirty="0"/>
              <a:t>Thus, the division manager might decide to reject the project, even though the new project’s expanded rate of return of 14% exceeds DataLink’s minimum acceptable rate of return of 10%.</a:t>
            </a:r>
          </a:p>
          <a:p>
            <a:endParaRPr lang="en-US" dirty="0"/>
          </a:p>
        </p:txBody>
      </p:sp>
    </p:spTree>
    <p:extLst>
      <p:ext uri="{BB962C8B-B14F-4D97-AF65-F5344CB8AC3E}">
        <p14:creationId xmlns:p14="http://schemas.microsoft.com/office/powerpoint/2010/main" val="1478486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8CB-4C16-4716-A1F1-A3C359C548EC}"/>
              </a:ext>
            </a:extLst>
          </p:cNvPr>
          <p:cNvSpPr>
            <a:spLocks noGrp="1"/>
          </p:cNvSpPr>
          <p:nvPr>
            <p:ph type="title"/>
          </p:nvPr>
        </p:nvSpPr>
        <p:spPr>
          <a:xfrm>
            <a:off x="838200" y="365125"/>
            <a:ext cx="10515600" cy="676656"/>
          </a:xfrm>
        </p:spPr>
        <p:txBody>
          <a:bodyPr/>
          <a:lstStyle/>
          <a:p>
            <a:r>
              <a:rPr lang="en-US" sz="2800" dirty="0"/>
              <a:t>Example Exercise: Profit Margin, Investment Turnover, and ROI</a:t>
            </a:r>
          </a:p>
        </p:txBody>
      </p:sp>
      <p:sp>
        <p:nvSpPr>
          <p:cNvPr id="4" name="Text Placeholder 3">
            <a:extLst>
              <a:ext uri="{FF2B5EF4-FFF2-40B4-BE49-F238E27FC236}">
                <a16:creationId xmlns:a16="http://schemas.microsoft.com/office/drawing/2014/main" id="{DD1C5B50-22B4-4889-A1B5-3F93A41E6A23}"/>
              </a:ext>
            </a:extLst>
          </p:cNvPr>
          <p:cNvSpPr>
            <a:spLocks noGrp="1"/>
          </p:cNvSpPr>
          <p:nvPr>
            <p:ph type="body" sz="quarter" idx="17"/>
          </p:nvPr>
        </p:nvSpPr>
        <p:spPr/>
        <p:txBody>
          <a:bodyPr/>
          <a:lstStyle/>
          <a:p>
            <a:r>
              <a:rPr lang="en-US" dirty="0"/>
              <a:t>Campbell Company has income from operations of $35,000, invested assets of $140,000, and sales of $437,500. Use the DuPont formula to compute the return on investment and show (a) the profit margin, (b) the investment turnover, and (c) the return on investment.</a:t>
            </a:r>
          </a:p>
          <a:p>
            <a:endParaRPr lang="en-US" dirty="0"/>
          </a:p>
        </p:txBody>
      </p:sp>
      <p:pic>
        <p:nvPicPr>
          <p:cNvPr id="5" name="Picture Placeholder 4" descr="Example Exercise Solution – Profit Margin, Investment Turnover, and ROI&#10;&#10;Answer a. is Profit Margin = $35,000 ÷$437,500 = 8%.&#10;&#10;Answer b. is Investment Turnover = $437,500 ÷$140,000 = 3.125.&#10;&#10;Answer c. is Return on Investment = 8% × 3.125 = 25%.">
            <a:extLst>
              <a:ext uri="{FF2B5EF4-FFF2-40B4-BE49-F238E27FC236}">
                <a16:creationId xmlns:a16="http://schemas.microsoft.com/office/drawing/2014/main" id="{0757B65C-32D5-4638-9AEC-3983ED961820}"/>
              </a:ext>
            </a:extLst>
          </p:cNvPr>
          <p:cNvPicPr>
            <a:picLocks noGrp="1" noChangeAspect="1"/>
          </p:cNvPicPr>
          <p:nvPr>
            <p:ph type="pic" sz="quarter" idx="18"/>
          </p:nvPr>
        </p:nvPicPr>
        <p:blipFill>
          <a:blip r:embed="rId2"/>
          <a:srcRect t="2850" b="2850"/>
          <a:stretch>
            <a:fillRect/>
          </a:stretch>
        </p:blipFill>
        <p:spPr>
          <a:xfrm>
            <a:off x="2934989" y="3715624"/>
            <a:ext cx="6322022" cy="1274148"/>
          </a:xfrm>
          <a:prstGeom prst="rect">
            <a:avLst/>
          </a:prstGeom>
        </p:spPr>
      </p:pic>
    </p:spTree>
    <p:extLst>
      <p:ext uri="{BB962C8B-B14F-4D97-AF65-F5344CB8AC3E}">
        <p14:creationId xmlns:p14="http://schemas.microsoft.com/office/powerpoint/2010/main" val="464328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9DCB-8AD7-4151-8BBB-7AC4FB689289}"/>
              </a:ext>
            </a:extLst>
          </p:cNvPr>
          <p:cNvSpPr>
            <a:spLocks noGrp="1"/>
          </p:cNvSpPr>
          <p:nvPr>
            <p:ph type="title"/>
          </p:nvPr>
        </p:nvSpPr>
        <p:spPr/>
        <p:txBody>
          <a:bodyPr/>
          <a:lstStyle/>
          <a:p>
            <a:r>
              <a:rPr lang="en-US" dirty="0"/>
              <a:t>Residual Income </a:t>
            </a:r>
            <a:r>
              <a:rPr lang="en-US" sz="2000" dirty="0"/>
              <a:t>(1 of 5)</a:t>
            </a:r>
          </a:p>
        </p:txBody>
      </p:sp>
      <p:sp>
        <p:nvSpPr>
          <p:cNvPr id="3" name="Text Placeholder 2">
            <a:extLst>
              <a:ext uri="{FF2B5EF4-FFF2-40B4-BE49-F238E27FC236}">
                <a16:creationId xmlns:a16="http://schemas.microsoft.com/office/drawing/2014/main" id="{5B865866-130B-4EB4-A295-26505DF90D56}"/>
              </a:ext>
            </a:extLst>
          </p:cNvPr>
          <p:cNvSpPr>
            <a:spLocks noGrp="1"/>
          </p:cNvSpPr>
          <p:nvPr>
            <p:ph type="body" sz="quarter" idx="17"/>
          </p:nvPr>
        </p:nvSpPr>
        <p:spPr/>
        <p:txBody>
          <a:bodyPr/>
          <a:lstStyle/>
          <a:p>
            <a:r>
              <a:rPr lang="en-US" dirty="0"/>
              <a:t>Residual income is useful in overcoming some of the disadvantages of the return on investment. </a:t>
            </a:r>
          </a:p>
          <a:p>
            <a:r>
              <a:rPr lang="en-US" b="1" dirty="0"/>
              <a:t>Residual income </a:t>
            </a:r>
            <a:r>
              <a:rPr lang="en-US" dirty="0"/>
              <a:t>is the excess of income from operations over a minimum acceptable income from operations.</a:t>
            </a:r>
          </a:p>
          <a:p>
            <a:pPr lvl="1"/>
            <a:r>
              <a:rPr lang="en-US" dirty="0"/>
              <a:t>The minimum acceptable income from operations is computed by multiplying the company minimum return by the invested assets</a:t>
            </a:r>
          </a:p>
          <a:p>
            <a:pPr lvl="2"/>
            <a:r>
              <a:rPr lang="en-US" dirty="0"/>
              <a:t>The minimum return is set by top management, based on such factors as the cost of financing.</a:t>
            </a:r>
          </a:p>
          <a:p>
            <a:endParaRPr lang="en-US" dirty="0"/>
          </a:p>
        </p:txBody>
      </p:sp>
    </p:spTree>
    <p:extLst>
      <p:ext uri="{BB962C8B-B14F-4D97-AF65-F5344CB8AC3E}">
        <p14:creationId xmlns:p14="http://schemas.microsoft.com/office/powerpoint/2010/main" val="3192560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8C31-0DB9-4F83-9EF8-614347EC9FE2}"/>
              </a:ext>
            </a:extLst>
          </p:cNvPr>
          <p:cNvSpPr>
            <a:spLocks noGrp="1"/>
          </p:cNvSpPr>
          <p:nvPr>
            <p:ph type="title"/>
          </p:nvPr>
        </p:nvSpPr>
        <p:spPr/>
        <p:txBody>
          <a:bodyPr/>
          <a:lstStyle/>
          <a:p>
            <a:r>
              <a:rPr lang="en-US" dirty="0"/>
              <a:t>Residual Income </a:t>
            </a:r>
            <a:r>
              <a:rPr lang="en-US" sz="2000" dirty="0"/>
              <a:t>(2 of 5)</a:t>
            </a:r>
            <a:endParaRPr lang="en-US" dirty="0"/>
          </a:p>
        </p:txBody>
      </p:sp>
      <p:pic>
        <p:nvPicPr>
          <p:cNvPr id="6" name="Picture Placeholder 5" descr="Residual Income&#10;&#10;The first line of the computation is Income from operations, $XXX. The next line is Less minimum acceptable income from operations as a percent of invested assets, XXX. There is a single rule under XXX. The last line is Residual income, $XXX. There is a double rule under $XXX.">
            <a:extLst>
              <a:ext uri="{FF2B5EF4-FFF2-40B4-BE49-F238E27FC236}">
                <a16:creationId xmlns:a16="http://schemas.microsoft.com/office/drawing/2014/main" id="{F479A307-B16C-4E54-AD1A-89C8E5D9F3E8}"/>
              </a:ext>
            </a:extLst>
          </p:cNvPr>
          <p:cNvPicPr>
            <a:picLocks noGrp="1" noChangeAspect="1"/>
          </p:cNvPicPr>
          <p:nvPr>
            <p:ph type="pic" sz="quarter" idx="11"/>
          </p:nvPr>
        </p:nvPicPr>
        <p:blipFill rotWithShape="1">
          <a:blip r:embed="rId2"/>
          <a:srcRect t="1075" b="1602"/>
          <a:stretch/>
        </p:blipFill>
        <p:spPr>
          <a:xfrm>
            <a:off x="2316902" y="2590410"/>
            <a:ext cx="7558197" cy="2164359"/>
          </a:xfrm>
        </p:spPr>
      </p:pic>
    </p:spTree>
    <p:extLst>
      <p:ext uri="{BB962C8B-B14F-4D97-AF65-F5344CB8AC3E}">
        <p14:creationId xmlns:p14="http://schemas.microsoft.com/office/powerpoint/2010/main" val="1357092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EA23-655E-46BC-AFF9-695D1839E694}"/>
              </a:ext>
            </a:extLst>
          </p:cNvPr>
          <p:cNvSpPr>
            <a:spLocks noGrp="1"/>
          </p:cNvSpPr>
          <p:nvPr>
            <p:ph type="title"/>
          </p:nvPr>
        </p:nvSpPr>
        <p:spPr/>
        <p:txBody>
          <a:bodyPr/>
          <a:lstStyle/>
          <a:p>
            <a:r>
              <a:rPr lang="en-US" dirty="0"/>
              <a:t>Residual Income—DataLink, Inc.</a:t>
            </a:r>
          </a:p>
        </p:txBody>
      </p:sp>
      <p:pic>
        <p:nvPicPr>
          <p:cNvPr id="4" name="Picture Placeholder 3" descr="Residual Income—DataLink, Inc.&#10;&#10;A table is shown with three columns: Northern Division, Central Division, and Southern Division. For the Northern Division, the first line is Income from operations, $70,000. The next line is Less minimum acceptable income from operations as a percent of invested assets: $350,000 × 10%, 35,000. There is a single rule at the bottom of the column under 35,000. The last line is Residual income, $35,000. There is a double rule under $35,000.&#10;&#10;For the Central Division, the first line is Income from operations, $84,000. The next line is Less minimum acceptable income from operations as a percent of invested assets: $700,000 × 10%, 70,000. There is a single rule at the bottom of the column under 70,000. The last line is Residual income, $14,000. There is a double rule under $14,000.&#10;&#10;For the Southern Division, the first line is Income from operations, $75,000. The next line is Less minimum acceptable income from operations as a percent of invested assets: $500,000 × 10%, 50,000. There is a single rule under 50,000. The last line is residual income, $25,000. There is a double rule under $25,000.">
            <a:extLst>
              <a:ext uri="{FF2B5EF4-FFF2-40B4-BE49-F238E27FC236}">
                <a16:creationId xmlns:a16="http://schemas.microsoft.com/office/drawing/2014/main" id="{A5A37C12-5DF8-40C9-A9F5-846408B99D6B}"/>
              </a:ext>
            </a:extLst>
          </p:cNvPr>
          <p:cNvPicPr>
            <a:picLocks noGrp="1" noChangeAspect="1"/>
          </p:cNvPicPr>
          <p:nvPr>
            <p:ph type="pic" sz="quarter" idx="11"/>
          </p:nvPr>
        </p:nvPicPr>
        <p:blipFill rotWithShape="1">
          <a:blip r:embed="rId2"/>
          <a:srcRect l="-146" r="188"/>
          <a:stretch/>
        </p:blipFill>
        <p:spPr>
          <a:xfrm>
            <a:off x="1687725" y="2096748"/>
            <a:ext cx="8816551" cy="3167743"/>
          </a:xfrm>
          <a:prstGeom prst="rect">
            <a:avLst/>
          </a:prstGeom>
        </p:spPr>
      </p:pic>
    </p:spTree>
    <p:extLst>
      <p:ext uri="{BB962C8B-B14F-4D97-AF65-F5344CB8AC3E}">
        <p14:creationId xmlns:p14="http://schemas.microsoft.com/office/powerpoint/2010/main" val="1087386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8BB2-9945-41DB-94DA-32671D24A6DF}"/>
              </a:ext>
            </a:extLst>
          </p:cNvPr>
          <p:cNvSpPr>
            <a:spLocks noGrp="1"/>
          </p:cNvSpPr>
          <p:nvPr>
            <p:ph type="title"/>
          </p:nvPr>
        </p:nvSpPr>
        <p:spPr/>
        <p:txBody>
          <a:bodyPr/>
          <a:lstStyle/>
          <a:p>
            <a:r>
              <a:rPr lang="en-US" dirty="0"/>
              <a:t>Residual Income </a:t>
            </a:r>
            <a:r>
              <a:rPr lang="en-US" sz="2000" dirty="0"/>
              <a:t>(3 of 5)</a:t>
            </a:r>
            <a:endParaRPr lang="en-US" dirty="0"/>
          </a:p>
        </p:txBody>
      </p:sp>
      <p:sp>
        <p:nvSpPr>
          <p:cNvPr id="3" name="Text Placeholder 2">
            <a:extLst>
              <a:ext uri="{FF2B5EF4-FFF2-40B4-BE49-F238E27FC236}">
                <a16:creationId xmlns:a16="http://schemas.microsoft.com/office/drawing/2014/main" id="{C7081A39-AE08-4DC2-80BE-ED718C8F86A0}"/>
              </a:ext>
            </a:extLst>
          </p:cNvPr>
          <p:cNvSpPr>
            <a:spLocks noGrp="1"/>
          </p:cNvSpPr>
          <p:nvPr>
            <p:ph type="body" sz="quarter" idx="17"/>
          </p:nvPr>
        </p:nvSpPr>
        <p:spPr/>
        <p:txBody>
          <a:bodyPr/>
          <a:lstStyle/>
          <a:p>
            <a:r>
              <a:rPr lang="en-US" dirty="0"/>
              <a:t>The major advantage of residual income as a performance measure is that it considers both the minimum acceptable return, invested assets, and the income from operations for each division.</a:t>
            </a:r>
          </a:p>
          <a:p>
            <a:pPr lvl="1"/>
            <a:r>
              <a:rPr lang="en-US" dirty="0"/>
              <a:t>In doing so, residual income encourages division managers to maximize income from operations in excess of the minimum. </a:t>
            </a:r>
          </a:p>
          <a:p>
            <a:pPr lvl="2"/>
            <a:r>
              <a:rPr lang="en-US" dirty="0"/>
              <a:t>This provides an incentive to accept any project that is expected to have a return in excess of the minimum.</a:t>
            </a:r>
          </a:p>
          <a:p>
            <a:endParaRPr lang="en-US" dirty="0"/>
          </a:p>
        </p:txBody>
      </p:sp>
    </p:spTree>
    <p:extLst>
      <p:ext uri="{BB962C8B-B14F-4D97-AF65-F5344CB8AC3E}">
        <p14:creationId xmlns:p14="http://schemas.microsoft.com/office/powerpoint/2010/main" val="3829295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478A-FE97-4D55-92E6-FFB4C76CEDCD}"/>
              </a:ext>
            </a:extLst>
          </p:cNvPr>
          <p:cNvSpPr>
            <a:spLocks noGrp="1"/>
          </p:cNvSpPr>
          <p:nvPr>
            <p:ph type="title"/>
          </p:nvPr>
        </p:nvSpPr>
        <p:spPr/>
        <p:txBody>
          <a:bodyPr/>
          <a:lstStyle/>
          <a:p>
            <a:r>
              <a:rPr lang="en-US" dirty="0"/>
              <a:t>Residual Income </a:t>
            </a:r>
            <a:r>
              <a:rPr lang="en-US" sz="2000" dirty="0"/>
              <a:t>(4 of 5)</a:t>
            </a:r>
            <a:endParaRPr lang="en-US" dirty="0"/>
          </a:p>
        </p:txBody>
      </p:sp>
      <p:sp>
        <p:nvSpPr>
          <p:cNvPr id="4" name="Text Placeholder 3">
            <a:extLst>
              <a:ext uri="{FF2B5EF4-FFF2-40B4-BE49-F238E27FC236}">
                <a16:creationId xmlns:a16="http://schemas.microsoft.com/office/drawing/2014/main" id="{F54069B8-7F7B-4998-A284-352BE22BEF28}"/>
              </a:ext>
            </a:extLst>
          </p:cNvPr>
          <p:cNvSpPr>
            <a:spLocks noGrp="1"/>
          </p:cNvSpPr>
          <p:nvPr>
            <p:ph type="body" sz="quarter" idx="17"/>
          </p:nvPr>
        </p:nvSpPr>
        <p:spPr>
          <a:xfrm>
            <a:off x="743576" y="1638300"/>
            <a:ext cx="10711543" cy="672105"/>
          </a:xfrm>
        </p:spPr>
        <p:txBody>
          <a:bodyPr/>
          <a:lstStyle/>
          <a:p>
            <a:r>
              <a:rPr lang="en-US" dirty="0"/>
              <a:t>Assume the following return for the Northern Division of DataLink:</a:t>
            </a:r>
          </a:p>
          <a:p>
            <a:endParaRPr lang="en-US" dirty="0"/>
          </a:p>
        </p:txBody>
      </p:sp>
      <p:pic>
        <p:nvPicPr>
          <p:cNvPr id="5" name="Picture Placeholder 4" descr="Residual Income &#10;&#10;The returns are listed: Current return on investment, 20%; Minimum acceptable return on investment set by top management, 10%; Expected return on investment for new project, 14%.">
            <a:extLst>
              <a:ext uri="{FF2B5EF4-FFF2-40B4-BE49-F238E27FC236}">
                <a16:creationId xmlns:a16="http://schemas.microsoft.com/office/drawing/2014/main" id="{02BD8BC1-7FD1-435C-9A79-29A6A9C5B418}"/>
              </a:ext>
            </a:extLst>
          </p:cNvPr>
          <p:cNvPicPr>
            <a:picLocks noGrp="1" noChangeAspect="1"/>
          </p:cNvPicPr>
          <p:nvPr>
            <p:ph type="pic" sz="quarter" idx="18"/>
          </p:nvPr>
        </p:nvPicPr>
        <p:blipFill rotWithShape="1">
          <a:blip r:embed="rId2"/>
          <a:srcRect l="5395" t="1" r="1795" b="1809"/>
          <a:stretch/>
        </p:blipFill>
        <p:spPr>
          <a:xfrm>
            <a:off x="1856503" y="2976693"/>
            <a:ext cx="8478994" cy="1841241"/>
          </a:xfrm>
          <a:prstGeom prst="rect">
            <a:avLst/>
          </a:prstGeom>
        </p:spPr>
      </p:pic>
    </p:spTree>
    <p:extLst>
      <p:ext uri="{BB962C8B-B14F-4D97-AF65-F5344CB8AC3E}">
        <p14:creationId xmlns:p14="http://schemas.microsoft.com/office/powerpoint/2010/main" val="1673141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5A89-B816-4CE3-A871-7B791243A506}"/>
              </a:ext>
            </a:extLst>
          </p:cNvPr>
          <p:cNvSpPr>
            <a:spLocks noGrp="1"/>
          </p:cNvSpPr>
          <p:nvPr>
            <p:ph type="title"/>
          </p:nvPr>
        </p:nvSpPr>
        <p:spPr/>
        <p:txBody>
          <a:bodyPr/>
          <a:lstStyle/>
          <a:p>
            <a:r>
              <a:rPr lang="en-US" dirty="0"/>
              <a:t>Residual Income </a:t>
            </a:r>
            <a:r>
              <a:rPr lang="en-US" sz="2000" dirty="0"/>
              <a:t>(5 of 5)</a:t>
            </a:r>
            <a:endParaRPr lang="en-US" dirty="0"/>
          </a:p>
        </p:txBody>
      </p:sp>
      <p:sp>
        <p:nvSpPr>
          <p:cNvPr id="3" name="Text Placeholder 2">
            <a:extLst>
              <a:ext uri="{FF2B5EF4-FFF2-40B4-BE49-F238E27FC236}">
                <a16:creationId xmlns:a16="http://schemas.microsoft.com/office/drawing/2014/main" id="{632640C8-5831-4073-8921-CA9792066813}"/>
              </a:ext>
            </a:extLst>
          </p:cNvPr>
          <p:cNvSpPr>
            <a:spLocks noGrp="1"/>
          </p:cNvSpPr>
          <p:nvPr>
            <p:ph type="body" sz="quarter" idx="17"/>
          </p:nvPr>
        </p:nvSpPr>
        <p:spPr/>
        <p:txBody>
          <a:bodyPr/>
          <a:lstStyle/>
          <a:p>
            <a:pPr lvl="1"/>
            <a:r>
              <a:rPr lang="en-US" dirty="0"/>
              <a:t>If the manager of the Northern Division is evaluated on new projects using only return on investment, the division manager might decide to reject the new project.</a:t>
            </a:r>
          </a:p>
          <a:p>
            <a:pPr lvl="2"/>
            <a:r>
              <a:rPr lang="en-US" dirty="0"/>
              <a:t>This is because investing in the new project will decrease Northern’s current return of 20%.</a:t>
            </a:r>
          </a:p>
          <a:p>
            <a:pPr lvl="3"/>
            <a:r>
              <a:rPr lang="en-US" dirty="0"/>
              <a:t>While this helps the division maintain its high ROI, it hurts the company as a whole because the expected return of 14% exceeds DataLink’s minimum acceptable return of 10%.</a:t>
            </a:r>
          </a:p>
          <a:p>
            <a:pPr lvl="1"/>
            <a:r>
              <a:rPr lang="en-US" dirty="0"/>
              <a:t>In contrast, if the manager of the Northern Division is evaluated using residual income, the new project would probably be accepted.</a:t>
            </a:r>
          </a:p>
          <a:p>
            <a:pPr lvl="2"/>
            <a:r>
              <a:rPr lang="en-US" dirty="0"/>
              <a:t>This is because investing in the new project will increase the Northern Division’s residual income.</a:t>
            </a:r>
          </a:p>
          <a:p>
            <a:pPr lvl="3"/>
            <a:r>
              <a:rPr lang="en-US" dirty="0"/>
              <a:t>In this way, residual income supports both divisional and overall company objectives.</a:t>
            </a:r>
          </a:p>
          <a:p>
            <a:endParaRPr lang="en-US" dirty="0"/>
          </a:p>
        </p:txBody>
      </p:sp>
    </p:spTree>
    <p:extLst>
      <p:ext uri="{BB962C8B-B14F-4D97-AF65-F5344CB8AC3E}">
        <p14:creationId xmlns:p14="http://schemas.microsoft.com/office/powerpoint/2010/main" val="2609569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17D8-A8C3-4695-9C3E-F1B78F8ABDCD}"/>
              </a:ext>
            </a:extLst>
          </p:cNvPr>
          <p:cNvSpPr>
            <a:spLocks noGrp="1"/>
          </p:cNvSpPr>
          <p:nvPr>
            <p:ph type="title"/>
          </p:nvPr>
        </p:nvSpPr>
        <p:spPr/>
        <p:txBody>
          <a:bodyPr/>
          <a:lstStyle/>
          <a:p>
            <a:r>
              <a:rPr lang="en-US" dirty="0"/>
              <a:t>Example Exercise: Residual Income </a:t>
            </a:r>
          </a:p>
        </p:txBody>
      </p:sp>
      <p:sp>
        <p:nvSpPr>
          <p:cNvPr id="4" name="Text Placeholder 3">
            <a:extLst>
              <a:ext uri="{FF2B5EF4-FFF2-40B4-BE49-F238E27FC236}">
                <a16:creationId xmlns:a16="http://schemas.microsoft.com/office/drawing/2014/main" id="{54737EFD-5627-4B54-A24F-765AD47B36CD}"/>
              </a:ext>
            </a:extLst>
          </p:cNvPr>
          <p:cNvSpPr>
            <a:spLocks noGrp="1"/>
          </p:cNvSpPr>
          <p:nvPr>
            <p:ph type="body" sz="quarter" idx="17"/>
          </p:nvPr>
        </p:nvSpPr>
        <p:spPr>
          <a:xfrm>
            <a:off x="743576" y="1638300"/>
            <a:ext cx="10711543" cy="1254802"/>
          </a:xfrm>
        </p:spPr>
        <p:txBody>
          <a:bodyPr/>
          <a:lstStyle/>
          <a:p>
            <a:r>
              <a:rPr lang="en-US" dirty="0"/>
              <a:t>The Wholesale Division of PeanutCo has income from operations of $87,000 and assets of $240,000. The minimum acceptable return on assets is 12%. What is the residual income for the division?</a:t>
            </a:r>
          </a:p>
          <a:p>
            <a:endParaRPr lang="en-US" dirty="0"/>
          </a:p>
        </p:txBody>
      </p:sp>
      <p:pic>
        <p:nvPicPr>
          <p:cNvPr id="5" name="Picture Placeholder 4" descr="Example Exercise Solution – Residual Income&#10;&#10;The residual income is computed. The first line is Income from operations, $87,000. The next line is Minimum acceptable income from operations as a percent of assets ($240,000 × 12%), 28,800. There is a single rule under 28,800. The last line is Residual income, $58,200. There is a double rule under $58,200.">
            <a:extLst>
              <a:ext uri="{FF2B5EF4-FFF2-40B4-BE49-F238E27FC236}">
                <a16:creationId xmlns:a16="http://schemas.microsoft.com/office/drawing/2014/main" id="{FC4FB49B-9640-40D1-88EB-96A074D4B73B}"/>
              </a:ext>
            </a:extLst>
          </p:cNvPr>
          <p:cNvPicPr>
            <a:picLocks noGrp="1" noChangeAspect="1"/>
          </p:cNvPicPr>
          <p:nvPr>
            <p:ph type="pic" sz="quarter" idx="18"/>
          </p:nvPr>
        </p:nvPicPr>
        <p:blipFill rotWithShape="1">
          <a:blip r:embed="rId2"/>
          <a:srcRect l="38" r="3167"/>
          <a:stretch/>
        </p:blipFill>
        <p:spPr>
          <a:xfrm>
            <a:off x="1702839" y="3820465"/>
            <a:ext cx="8786323" cy="847315"/>
          </a:xfrm>
          <a:prstGeom prst="rect">
            <a:avLst/>
          </a:prstGeom>
        </p:spPr>
      </p:pic>
    </p:spTree>
    <p:extLst>
      <p:ext uri="{BB962C8B-B14F-4D97-AF65-F5344CB8AC3E}">
        <p14:creationId xmlns:p14="http://schemas.microsoft.com/office/powerpoint/2010/main" val="386602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Disadvantages of Decentralization</a:t>
            </a:r>
          </a:p>
        </p:txBody>
      </p:sp>
      <p:sp>
        <p:nvSpPr>
          <p:cNvPr id="2" name="Text Placeholder 1"/>
          <p:cNvSpPr>
            <a:spLocks noGrp="1"/>
          </p:cNvSpPr>
          <p:nvPr>
            <p:ph type="body" sz="quarter" idx="17"/>
          </p:nvPr>
        </p:nvSpPr>
        <p:spPr/>
        <p:txBody>
          <a:bodyPr/>
          <a:lstStyle/>
          <a:p>
            <a:r>
              <a:rPr lang="en-US" dirty="0"/>
              <a:t>A primary disadvantage of decentralized operations is that decisions made by one manager may negatively affect the profits of the company.</a:t>
            </a:r>
          </a:p>
          <a:p>
            <a:r>
              <a:rPr lang="en-US" dirty="0"/>
              <a:t>Another disadvantage of decentralized operations is that assets and expenses may be duplicated across divisions.</a:t>
            </a:r>
          </a:p>
          <a:p>
            <a:endParaRPr lang="en-US" dirty="0"/>
          </a:p>
        </p:txBody>
      </p:sp>
    </p:spTree>
    <p:extLst>
      <p:ext uri="{BB962C8B-B14F-4D97-AF65-F5344CB8AC3E}">
        <p14:creationId xmlns:p14="http://schemas.microsoft.com/office/powerpoint/2010/main" val="2299881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25A9-11FC-4037-B731-C5E53C7D3A12}"/>
              </a:ext>
            </a:extLst>
          </p:cNvPr>
          <p:cNvSpPr>
            <a:spLocks noGrp="1"/>
          </p:cNvSpPr>
          <p:nvPr>
            <p:ph type="title"/>
          </p:nvPr>
        </p:nvSpPr>
        <p:spPr/>
        <p:txBody>
          <a:bodyPr/>
          <a:lstStyle/>
          <a:p>
            <a:r>
              <a:rPr lang="en-US" dirty="0"/>
              <a:t>The Balanced Scorecard </a:t>
            </a:r>
            <a:r>
              <a:rPr lang="en-US" sz="2000" dirty="0"/>
              <a:t>(1 of 3)</a:t>
            </a:r>
          </a:p>
        </p:txBody>
      </p:sp>
      <p:sp>
        <p:nvSpPr>
          <p:cNvPr id="3" name="Text Placeholder 2">
            <a:extLst>
              <a:ext uri="{FF2B5EF4-FFF2-40B4-BE49-F238E27FC236}">
                <a16:creationId xmlns:a16="http://schemas.microsoft.com/office/drawing/2014/main" id="{B737B38A-6AA2-42D0-B92F-C43A08FA2A20}"/>
              </a:ext>
            </a:extLst>
          </p:cNvPr>
          <p:cNvSpPr>
            <a:spLocks noGrp="1"/>
          </p:cNvSpPr>
          <p:nvPr>
            <p:ph type="body" sz="quarter" idx="17"/>
          </p:nvPr>
        </p:nvSpPr>
        <p:spPr/>
        <p:txBody>
          <a:bodyPr/>
          <a:lstStyle/>
          <a:p>
            <a:r>
              <a:rPr lang="en-US" dirty="0"/>
              <a:t>The </a:t>
            </a:r>
            <a:r>
              <a:rPr lang="en-US" b="1" dirty="0"/>
              <a:t>balanced scorecard </a:t>
            </a:r>
            <a:r>
              <a:rPr lang="en-US" dirty="0"/>
              <a:t>is a set of multiple performance measures for a company.</a:t>
            </a:r>
          </a:p>
          <a:p>
            <a:pPr lvl="1"/>
            <a:r>
              <a:rPr lang="en-US" dirty="0"/>
              <a:t>In addition to financial performance, a balanced scorecard normally includes performance measures for the following:</a:t>
            </a:r>
          </a:p>
          <a:p>
            <a:pPr lvl="2"/>
            <a:r>
              <a:rPr lang="en-US" dirty="0"/>
              <a:t>Customer service</a:t>
            </a:r>
          </a:p>
          <a:p>
            <a:pPr lvl="2"/>
            <a:r>
              <a:rPr lang="en-US" dirty="0"/>
              <a:t>Innovation and learning</a:t>
            </a:r>
          </a:p>
          <a:p>
            <a:pPr lvl="2"/>
            <a:r>
              <a:rPr lang="en-US" dirty="0"/>
              <a:t>Internal processes</a:t>
            </a:r>
          </a:p>
        </p:txBody>
      </p:sp>
    </p:spTree>
    <p:extLst>
      <p:ext uri="{BB962C8B-B14F-4D97-AF65-F5344CB8AC3E}">
        <p14:creationId xmlns:p14="http://schemas.microsoft.com/office/powerpoint/2010/main" val="866403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3B55-2AEE-4953-885D-F59E37A29C0F}"/>
              </a:ext>
            </a:extLst>
          </p:cNvPr>
          <p:cNvSpPr>
            <a:spLocks noGrp="1"/>
          </p:cNvSpPr>
          <p:nvPr>
            <p:ph type="title"/>
          </p:nvPr>
        </p:nvSpPr>
        <p:spPr/>
        <p:txBody>
          <a:bodyPr/>
          <a:lstStyle/>
          <a:p>
            <a:r>
              <a:rPr lang="en-US" dirty="0"/>
              <a:t>The Balanced Scorecard </a:t>
            </a:r>
            <a:r>
              <a:rPr lang="en-US" sz="2000" dirty="0"/>
              <a:t>(2 of 3)</a:t>
            </a:r>
            <a:endParaRPr lang="en-US" dirty="0"/>
          </a:p>
        </p:txBody>
      </p:sp>
      <p:pic>
        <p:nvPicPr>
          <p:cNvPr id="6" name="Picture Placeholder 5" descr="The Balanced Scorecard&#10;&#10;Four boxes are shown. The green box at the top is labeled Innovation and Learning. An arrow points to and from this box to an orange box at the right labeled Internal Processes. An arrow points to and from this orange box to a purple box at the bottom labeled Financial Performance. An arrow points to and from this purple box to a blue box at the left labeled Customer Service. An arrow points to and from this blue box to the box at the top, Innovation and Learning. Arrows in the center point to and from the box at the top to the box at the bottom and to and from the box at the left to the box on the right.">
            <a:extLst>
              <a:ext uri="{FF2B5EF4-FFF2-40B4-BE49-F238E27FC236}">
                <a16:creationId xmlns:a16="http://schemas.microsoft.com/office/drawing/2014/main" id="{DE80136D-2410-467D-849B-68714396C15C}"/>
              </a:ext>
            </a:extLst>
          </p:cNvPr>
          <p:cNvPicPr>
            <a:picLocks noGrp="1" noChangeAspect="1"/>
          </p:cNvPicPr>
          <p:nvPr>
            <p:ph type="pic" sz="quarter" idx="11"/>
          </p:nvPr>
        </p:nvPicPr>
        <p:blipFill rotWithShape="1">
          <a:blip r:embed="rId2"/>
          <a:srcRect l="-2438" r="-9995"/>
          <a:stretch/>
        </p:blipFill>
        <p:spPr>
          <a:xfrm>
            <a:off x="3552669" y="1649413"/>
            <a:ext cx="5291528" cy="4062412"/>
          </a:xfrm>
        </p:spPr>
      </p:pic>
    </p:spTree>
    <p:extLst>
      <p:ext uri="{BB962C8B-B14F-4D97-AF65-F5344CB8AC3E}">
        <p14:creationId xmlns:p14="http://schemas.microsoft.com/office/powerpoint/2010/main" val="3553211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2FD3-55F8-4A4F-AFDB-23241ED0428F}"/>
              </a:ext>
            </a:extLst>
          </p:cNvPr>
          <p:cNvSpPr>
            <a:spLocks noGrp="1"/>
          </p:cNvSpPr>
          <p:nvPr>
            <p:ph type="title"/>
          </p:nvPr>
        </p:nvSpPr>
        <p:spPr/>
        <p:txBody>
          <a:bodyPr/>
          <a:lstStyle/>
          <a:p>
            <a:r>
              <a:rPr lang="en-US" dirty="0"/>
              <a:t>The Balanced Scorecard </a:t>
            </a:r>
            <a:r>
              <a:rPr lang="en-US" sz="2000" dirty="0"/>
              <a:t>(3 of 3)</a:t>
            </a:r>
            <a:endParaRPr lang="en-US" dirty="0"/>
          </a:p>
        </p:txBody>
      </p:sp>
      <p:sp>
        <p:nvSpPr>
          <p:cNvPr id="3" name="Text Placeholder 2">
            <a:extLst>
              <a:ext uri="{FF2B5EF4-FFF2-40B4-BE49-F238E27FC236}">
                <a16:creationId xmlns:a16="http://schemas.microsoft.com/office/drawing/2014/main" id="{DF86ACE6-B12D-4A90-BCF4-3020B7D6CD87}"/>
              </a:ext>
            </a:extLst>
          </p:cNvPr>
          <p:cNvSpPr>
            <a:spLocks noGrp="1"/>
          </p:cNvSpPr>
          <p:nvPr>
            <p:ph type="body" sz="quarter" idx="17"/>
          </p:nvPr>
        </p:nvSpPr>
        <p:spPr/>
        <p:txBody>
          <a:bodyPr/>
          <a:lstStyle/>
          <a:p>
            <a:r>
              <a:rPr lang="en-US" dirty="0"/>
              <a:t>The balanced scorecard attempts to identify the underlying nonfinancial drivers, or causes, of financial performance related to innovation and learning, customer service, and internal processes.</a:t>
            </a:r>
          </a:p>
          <a:p>
            <a:pPr lvl="1"/>
            <a:r>
              <a:rPr lang="en-US" dirty="0"/>
              <a:t>In this way, the financial performance may be improved. </a:t>
            </a:r>
          </a:p>
        </p:txBody>
      </p:sp>
    </p:spTree>
    <p:extLst>
      <p:ext uri="{BB962C8B-B14F-4D97-AF65-F5344CB8AC3E}">
        <p14:creationId xmlns:p14="http://schemas.microsoft.com/office/powerpoint/2010/main" val="1333938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8940-F11A-4E3B-9E13-6996FB4C3CB5}"/>
              </a:ext>
            </a:extLst>
          </p:cNvPr>
          <p:cNvSpPr>
            <a:spLocks noGrp="1"/>
          </p:cNvSpPr>
          <p:nvPr>
            <p:ph type="title"/>
          </p:nvPr>
        </p:nvSpPr>
        <p:spPr/>
        <p:txBody>
          <a:bodyPr/>
          <a:lstStyle/>
          <a:p>
            <a:r>
              <a:rPr lang="en-US" dirty="0"/>
              <a:t>Balanced Scorecard Performance Measures</a:t>
            </a:r>
          </a:p>
        </p:txBody>
      </p:sp>
      <p:pic>
        <p:nvPicPr>
          <p:cNvPr id="4" name="Picture Placeholder 3" descr="Balanced Scorecard and Performance Measures&#10;&#10;Four boxes are set with bulleted lists in each. The green box at the top left is labeled Innovation and Learning. The bulleted items are Number of new products, Number of new patents, Number of cross-trained employees, Number of training hours, Number of ethics violations, and Employee turnover. The orange box at the top right is labeled Internal Processes. The bulleted items are Waste and scrap, Time to manufacture products, Number of defects, Number of rejected sales orders, Number of stockouts, and Labor utilization. The blue box at the bottom left is labeled Customer Service. The bulleted items are Number of repeat customers, Customer brand recognition, Delivery time to customer, Customer satisfaction, Number of sales returns, and Customer complaints. The purple box at the bottom right is labeled Financial. The bulleted items are Sales, Income from operations, Return on investment, Profit margin and investment turnover, Residual income, and Actual versus budgeted (standard) costs.">
            <a:extLst>
              <a:ext uri="{FF2B5EF4-FFF2-40B4-BE49-F238E27FC236}">
                <a16:creationId xmlns:a16="http://schemas.microsoft.com/office/drawing/2014/main" id="{F5F1B9C2-D7BA-4A17-9667-EDC9868101EA}"/>
              </a:ext>
            </a:extLst>
          </p:cNvPr>
          <p:cNvPicPr>
            <a:picLocks noGrp="1" noChangeAspect="1"/>
          </p:cNvPicPr>
          <p:nvPr>
            <p:ph type="pic" sz="quarter" idx="11"/>
          </p:nvPr>
        </p:nvPicPr>
        <p:blipFill rotWithShape="1">
          <a:blip r:embed="rId2"/>
          <a:srcRect t="-1404" b="489"/>
          <a:stretch/>
        </p:blipFill>
        <p:spPr>
          <a:xfrm>
            <a:off x="2173780" y="1668167"/>
            <a:ext cx="7844440" cy="3927525"/>
          </a:xfrm>
          <a:prstGeom prst="rect">
            <a:avLst/>
          </a:prstGeom>
        </p:spPr>
      </p:pic>
    </p:spTree>
    <p:extLst>
      <p:ext uri="{BB962C8B-B14F-4D97-AF65-F5344CB8AC3E}">
        <p14:creationId xmlns:p14="http://schemas.microsoft.com/office/powerpoint/2010/main" val="3129014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7222-2667-43BF-82F2-ED6A6F21F2F8}"/>
              </a:ext>
            </a:extLst>
          </p:cNvPr>
          <p:cNvSpPr>
            <a:spLocks noGrp="1"/>
          </p:cNvSpPr>
          <p:nvPr>
            <p:ph type="title"/>
          </p:nvPr>
        </p:nvSpPr>
        <p:spPr/>
        <p:txBody>
          <a:bodyPr/>
          <a:lstStyle/>
          <a:p>
            <a:r>
              <a:rPr lang="en-US" dirty="0"/>
              <a:t>Transfer Pricing </a:t>
            </a:r>
            <a:r>
              <a:rPr lang="en-US" sz="2000" dirty="0"/>
              <a:t>(1 of 3)</a:t>
            </a:r>
          </a:p>
        </p:txBody>
      </p:sp>
      <p:sp>
        <p:nvSpPr>
          <p:cNvPr id="3" name="Text Placeholder 2">
            <a:extLst>
              <a:ext uri="{FF2B5EF4-FFF2-40B4-BE49-F238E27FC236}">
                <a16:creationId xmlns:a16="http://schemas.microsoft.com/office/drawing/2014/main" id="{8718169D-54EB-4309-AEC6-5EAF782B5501}"/>
              </a:ext>
            </a:extLst>
          </p:cNvPr>
          <p:cNvSpPr>
            <a:spLocks noGrp="1"/>
          </p:cNvSpPr>
          <p:nvPr>
            <p:ph type="body" sz="quarter" idx="17"/>
          </p:nvPr>
        </p:nvSpPr>
        <p:spPr/>
        <p:txBody>
          <a:bodyPr/>
          <a:lstStyle/>
          <a:p>
            <a:r>
              <a:rPr lang="en-US" dirty="0"/>
              <a:t>When divisions transfer products or render services to each other, a </a:t>
            </a:r>
            <a:r>
              <a:rPr lang="en-US" b="1" dirty="0"/>
              <a:t>transfer price </a:t>
            </a:r>
            <a:r>
              <a:rPr lang="en-US" dirty="0"/>
              <a:t>is used to charge for the products or services.</a:t>
            </a:r>
          </a:p>
          <a:p>
            <a:r>
              <a:rPr lang="en-US" dirty="0"/>
              <a:t>Because transfer prices will affect a division’s financial performance, setting a transfer price is a sensitive matter for the managers of both the selling and buying divisions.</a:t>
            </a:r>
          </a:p>
          <a:p>
            <a:pPr marL="0" indent="0">
              <a:buNone/>
            </a:pPr>
            <a:endParaRPr lang="en-US" dirty="0"/>
          </a:p>
        </p:txBody>
      </p:sp>
    </p:spTree>
    <p:extLst>
      <p:ext uri="{BB962C8B-B14F-4D97-AF65-F5344CB8AC3E}">
        <p14:creationId xmlns:p14="http://schemas.microsoft.com/office/powerpoint/2010/main" val="1436115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7E875F-48F4-48CD-982F-B9335A80CE6E}"/>
              </a:ext>
            </a:extLst>
          </p:cNvPr>
          <p:cNvSpPr>
            <a:spLocks noGrp="1"/>
          </p:cNvSpPr>
          <p:nvPr>
            <p:ph type="title"/>
          </p:nvPr>
        </p:nvSpPr>
        <p:spPr/>
        <p:txBody>
          <a:bodyPr/>
          <a:lstStyle/>
          <a:p>
            <a:r>
              <a:rPr lang="en-US" dirty="0"/>
              <a:t>Transfer Pricing </a:t>
            </a:r>
            <a:r>
              <a:rPr lang="en-US" sz="2000" dirty="0"/>
              <a:t>(2 of 3)</a:t>
            </a:r>
            <a:endParaRPr lang="en-US" dirty="0"/>
          </a:p>
        </p:txBody>
      </p:sp>
      <p:sp>
        <p:nvSpPr>
          <p:cNvPr id="6" name="Content Placeholder 5">
            <a:extLst>
              <a:ext uri="{FF2B5EF4-FFF2-40B4-BE49-F238E27FC236}">
                <a16:creationId xmlns:a16="http://schemas.microsoft.com/office/drawing/2014/main" id="{84E8357B-023A-4A4B-BEA6-8FE5410CC75B}"/>
              </a:ext>
            </a:extLst>
          </p:cNvPr>
          <p:cNvSpPr>
            <a:spLocks noGrp="1"/>
          </p:cNvSpPr>
          <p:nvPr>
            <p:ph sz="quarter" idx="11"/>
          </p:nvPr>
        </p:nvSpPr>
        <p:spPr>
          <a:xfrm>
            <a:off x="4830562" y="1357804"/>
            <a:ext cx="2170129" cy="1774506"/>
          </a:xfrm>
          <a:prstGeom prst="roundRect">
            <a:avLst/>
          </a:prstGeom>
          <a:solidFill>
            <a:schemeClr val="accent2"/>
          </a:solidFill>
          <a:ln w="38100">
            <a:noFill/>
          </a:ln>
        </p:spPr>
        <p:txBody>
          <a:bodyPr anchor="ctr"/>
          <a:lstStyle/>
          <a:p>
            <a:pPr algn="ctr"/>
            <a:r>
              <a:rPr lang="en-US" sz="2000" b="1" dirty="0"/>
              <a:t>Common approaches to setting transfer prices</a:t>
            </a:r>
            <a:endParaRPr lang="en-US" sz="2000" b="1" dirty="0">
              <a:solidFill>
                <a:schemeClr val="bg1"/>
              </a:solidFill>
            </a:endParaRPr>
          </a:p>
        </p:txBody>
      </p:sp>
      <p:pic>
        <p:nvPicPr>
          <p:cNvPr id="28" name="Picture Placeholder 27">
            <a:extLst>
              <a:ext uri="{FF2B5EF4-FFF2-40B4-BE49-F238E27FC236}">
                <a16:creationId xmlns:a16="http://schemas.microsoft.com/office/drawing/2014/main" id="{AC79B2F7-854A-4874-8A0F-611115B9F042}"/>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a:srcRect l="2650" t="15158" r="2650"/>
          <a:stretch/>
        </p:blipFill>
        <p:spPr>
          <a:xfrm>
            <a:off x="3659891" y="3120333"/>
            <a:ext cx="4723486" cy="1435841"/>
          </a:xfrm>
        </p:spPr>
      </p:pic>
      <p:sp>
        <p:nvSpPr>
          <p:cNvPr id="7" name="Content Placeholder 6">
            <a:extLst>
              <a:ext uri="{FF2B5EF4-FFF2-40B4-BE49-F238E27FC236}">
                <a16:creationId xmlns:a16="http://schemas.microsoft.com/office/drawing/2014/main" id="{6B760436-F28D-4CB6-9A11-D7ED69CEE16D}"/>
              </a:ext>
            </a:extLst>
          </p:cNvPr>
          <p:cNvSpPr>
            <a:spLocks noGrp="1"/>
          </p:cNvSpPr>
          <p:nvPr>
            <p:ph sz="quarter" idx="12"/>
          </p:nvPr>
        </p:nvSpPr>
        <p:spPr>
          <a:xfrm>
            <a:off x="2353054" y="4168674"/>
            <a:ext cx="2251439" cy="1277938"/>
          </a:xfrm>
          <a:prstGeom prst="ellipse">
            <a:avLst/>
          </a:prstGeom>
          <a:solidFill>
            <a:srgbClr val="004A78"/>
          </a:solidFill>
          <a:ln>
            <a:noFill/>
          </a:ln>
        </p:spPr>
        <p:txBody>
          <a:bodyPr tIns="182880" bIns="0" anchor="ctr"/>
          <a:lstStyle/>
          <a:p>
            <a:pPr algn="ctr"/>
            <a:endParaRPr lang="en-US" sz="1800" dirty="0">
              <a:solidFill>
                <a:schemeClr val="bg1"/>
              </a:solidFill>
            </a:endParaRPr>
          </a:p>
          <a:p>
            <a:pPr algn="ctr"/>
            <a:r>
              <a:rPr lang="en-US" sz="1800" b="1" dirty="0">
                <a:solidFill>
                  <a:schemeClr val="bg1"/>
                </a:solidFill>
              </a:rPr>
              <a:t>Market price approach</a:t>
            </a:r>
          </a:p>
          <a:p>
            <a:endParaRPr lang="en-US" dirty="0">
              <a:solidFill>
                <a:schemeClr val="bg1"/>
              </a:solidFill>
            </a:endParaRPr>
          </a:p>
        </p:txBody>
      </p:sp>
      <p:sp>
        <p:nvSpPr>
          <p:cNvPr id="5" name="Content Placeholder 4">
            <a:extLst>
              <a:ext uri="{FF2B5EF4-FFF2-40B4-BE49-F238E27FC236}">
                <a16:creationId xmlns:a16="http://schemas.microsoft.com/office/drawing/2014/main" id="{67061E35-CB60-4979-9B73-F2D7FACA9ED7}"/>
              </a:ext>
            </a:extLst>
          </p:cNvPr>
          <p:cNvSpPr>
            <a:spLocks noGrp="1"/>
          </p:cNvSpPr>
          <p:nvPr>
            <p:ph sz="quarter" idx="10"/>
          </p:nvPr>
        </p:nvSpPr>
        <p:spPr>
          <a:xfrm>
            <a:off x="4824359" y="4384523"/>
            <a:ext cx="2249424" cy="1280160"/>
          </a:xfrm>
          <a:prstGeom prst="ellipse">
            <a:avLst/>
          </a:prstGeom>
          <a:solidFill>
            <a:srgbClr val="004A78"/>
          </a:solidFill>
          <a:ln>
            <a:noFill/>
          </a:ln>
        </p:spPr>
        <p:txBody>
          <a:bodyPr tIns="182880" anchor="ctr"/>
          <a:lstStyle/>
          <a:p>
            <a:pPr algn="ctr"/>
            <a:endParaRPr lang="en-US" sz="1800" dirty="0">
              <a:solidFill>
                <a:schemeClr val="bg1"/>
              </a:solidFill>
            </a:endParaRPr>
          </a:p>
          <a:p>
            <a:pPr algn="ctr"/>
            <a:r>
              <a:rPr lang="en-US" sz="1800" b="1" dirty="0">
                <a:solidFill>
                  <a:schemeClr val="bg1"/>
                </a:solidFill>
              </a:rPr>
              <a:t>Negotiated price approach</a:t>
            </a:r>
          </a:p>
          <a:p>
            <a:endParaRPr lang="en-US" dirty="0"/>
          </a:p>
        </p:txBody>
      </p:sp>
      <p:sp>
        <p:nvSpPr>
          <p:cNvPr id="8" name="Content Placeholder 7">
            <a:extLst>
              <a:ext uri="{FF2B5EF4-FFF2-40B4-BE49-F238E27FC236}">
                <a16:creationId xmlns:a16="http://schemas.microsoft.com/office/drawing/2014/main" id="{50DBE199-E650-45ED-907E-D103ECE1CB36}"/>
              </a:ext>
            </a:extLst>
          </p:cNvPr>
          <p:cNvSpPr>
            <a:spLocks noGrp="1"/>
          </p:cNvSpPr>
          <p:nvPr>
            <p:ph sz="quarter" idx="13"/>
          </p:nvPr>
        </p:nvSpPr>
        <p:spPr>
          <a:xfrm>
            <a:off x="7316626" y="4167137"/>
            <a:ext cx="2249424" cy="1280160"/>
          </a:xfrm>
          <a:prstGeom prst="ellipse">
            <a:avLst/>
          </a:prstGeom>
          <a:solidFill>
            <a:srgbClr val="004A78"/>
          </a:solidFill>
          <a:ln>
            <a:noFill/>
          </a:ln>
        </p:spPr>
        <p:txBody>
          <a:bodyPr tIns="182880" anchor="ctr"/>
          <a:lstStyle/>
          <a:p>
            <a:pPr algn="ctr"/>
            <a:endParaRPr lang="en-US" sz="1800" dirty="0">
              <a:solidFill>
                <a:schemeClr val="bg1"/>
              </a:solidFill>
            </a:endParaRPr>
          </a:p>
          <a:p>
            <a:pPr algn="ctr"/>
            <a:r>
              <a:rPr lang="en-US" sz="1800" b="1" dirty="0">
                <a:solidFill>
                  <a:schemeClr val="bg1"/>
                </a:solidFill>
              </a:rPr>
              <a:t>Cost approach</a:t>
            </a:r>
          </a:p>
          <a:p>
            <a:endParaRPr lang="en-US" dirty="0">
              <a:solidFill>
                <a:schemeClr val="bg1"/>
              </a:solidFill>
            </a:endParaRPr>
          </a:p>
        </p:txBody>
      </p:sp>
    </p:spTree>
    <p:extLst>
      <p:ext uri="{BB962C8B-B14F-4D97-AF65-F5344CB8AC3E}">
        <p14:creationId xmlns:p14="http://schemas.microsoft.com/office/powerpoint/2010/main" val="1433574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257E-57BA-4672-A737-8CBE9ADE6233}"/>
              </a:ext>
            </a:extLst>
          </p:cNvPr>
          <p:cNvSpPr>
            <a:spLocks noGrp="1"/>
          </p:cNvSpPr>
          <p:nvPr>
            <p:ph type="title"/>
          </p:nvPr>
        </p:nvSpPr>
        <p:spPr/>
        <p:txBody>
          <a:bodyPr/>
          <a:lstStyle/>
          <a:p>
            <a:r>
              <a:rPr lang="en-US" dirty="0"/>
              <a:t>Transfer Pricing </a:t>
            </a:r>
            <a:r>
              <a:rPr lang="en-US" sz="2000" dirty="0"/>
              <a:t>(3 of 3)</a:t>
            </a:r>
            <a:endParaRPr lang="en-US" dirty="0"/>
          </a:p>
        </p:txBody>
      </p:sp>
      <p:sp>
        <p:nvSpPr>
          <p:cNvPr id="3" name="Text Placeholder 2">
            <a:extLst>
              <a:ext uri="{FF2B5EF4-FFF2-40B4-BE49-F238E27FC236}">
                <a16:creationId xmlns:a16="http://schemas.microsoft.com/office/drawing/2014/main" id="{F806BC35-D569-4393-8B8D-74C3F14DB794}"/>
              </a:ext>
            </a:extLst>
          </p:cNvPr>
          <p:cNvSpPr>
            <a:spLocks noGrp="1"/>
          </p:cNvSpPr>
          <p:nvPr>
            <p:ph type="body" sz="quarter" idx="17"/>
          </p:nvPr>
        </p:nvSpPr>
        <p:spPr/>
        <p:txBody>
          <a:bodyPr/>
          <a:lstStyle/>
          <a:p>
            <a:r>
              <a:rPr lang="en-US" dirty="0"/>
              <a:t>The objective of setting a transfer price is to motivate managers to behave in a manner that will increase the overall company income.</a:t>
            </a:r>
          </a:p>
          <a:p>
            <a:r>
              <a:rPr lang="en-US" dirty="0"/>
              <a:t>Transfer prices can be set as low as the variable cost per unit or as high as the market price. Often, transfer prices are negotiated at some point between these two.</a:t>
            </a:r>
          </a:p>
          <a:p>
            <a:endParaRPr lang="en-US" dirty="0"/>
          </a:p>
        </p:txBody>
      </p:sp>
    </p:spTree>
    <p:extLst>
      <p:ext uri="{BB962C8B-B14F-4D97-AF65-F5344CB8AC3E}">
        <p14:creationId xmlns:p14="http://schemas.microsoft.com/office/powerpoint/2010/main" val="4090153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DBB3-3226-46AD-AA6E-B8C6639340E1}"/>
              </a:ext>
            </a:extLst>
          </p:cNvPr>
          <p:cNvSpPr>
            <a:spLocks noGrp="1"/>
          </p:cNvSpPr>
          <p:nvPr>
            <p:ph type="title"/>
          </p:nvPr>
        </p:nvSpPr>
        <p:spPr/>
        <p:txBody>
          <a:bodyPr/>
          <a:lstStyle/>
          <a:p>
            <a:r>
              <a:rPr lang="en-US" dirty="0"/>
              <a:t>Commonly Used Transfer Prices</a:t>
            </a:r>
          </a:p>
        </p:txBody>
      </p:sp>
      <p:pic>
        <p:nvPicPr>
          <p:cNvPr id="4" name="Picture Placeholder 3" descr="Commonly Used Transfer Prices&#10;&#10;A graph is shown set on a screened dollar bill. A point about a quarter of the way up the y-axis is labeled Variable Cost per Unit. A point in the center of the graph is labeled Full Cost per Unit. A point at the top of the graph at the far right is labeled Market Price. An arrow at the bottom of the graph points right and left and is labeled Negotiated Price.">
            <a:extLst>
              <a:ext uri="{FF2B5EF4-FFF2-40B4-BE49-F238E27FC236}">
                <a16:creationId xmlns:a16="http://schemas.microsoft.com/office/drawing/2014/main" id="{EB8F9B70-6259-4904-8884-A4C0EC9F4606}"/>
              </a:ext>
            </a:extLst>
          </p:cNvPr>
          <p:cNvPicPr>
            <a:picLocks noGrp="1" noChangeAspect="1"/>
          </p:cNvPicPr>
          <p:nvPr>
            <p:ph type="pic" sz="quarter" idx="11"/>
          </p:nvPr>
        </p:nvPicPr>
        <p:blipFill rotWithShape="1">
          <a:blip r:embed="rId2"/>
          <a:srcRect l="-1455" t="-102" b="365"/>
          <a:stretch/>
        </p:blipFill>
        <p:spPr>
          <a:xfrm>
            <a:off x="2769244" y="1879565"/>
            <a:ext cx="6653513" cy="3575575"/>
          </a:xfrm>
          <a:prstGeom prst="rect">
            <a:avLst/>
          </a:prstGeom>
        </p:spPr>
      </p:pic>
    </p:spTree>
    <p:extLst>
      <p:ext uri="{BB962C8B-B14F-4D97-AF65-F5344CB8AC3E}">
        <p14:creationId xmlns:p14="http://schemas.microsoft.com/office/powerpoint/2010/main" val="2308665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E2F5-910F-48E2-B7FC-721F2430278F}"/>
              </a:ext>
            </a:extLst>
          </p:cNvPr>
          <p:cNvSpPr>
            <a:spLocks noGrp="1"/>
          </p:cNvSpPr>
          <p:nvPr>
            <p:ph type="title"/>
          </p:nvPr>
        </p:nvSpPr>
        <p:spPr>
          <a:xfrm>
            <a:off x="838200" y="365125"/>
            <a:ext cx="10515600" cy="676656"/>
          </a:xfrm>
        </p:spPr>
        <p:txBody>
          <a:bodyPr/>
          <a:lstStyle/>
          <a:p>
            <a:r>
              <a:rPr lang="en-US" sz="3200" dirty="0"/>
              <a:t>Income Statements—No Transfers Between Divisions</a:t>
            </a:r>
          </a:p>
        </p:txBody>
      </p:sp>
      <p:pic>
        <p:nvPicPr>
          <p:cNvPr id="4" name="Picture Placeholder 3" descr="Income Statements—No Transfers Between Divisions&#10;&#10;The statement is titled Wilson Company, Income Statements, For the Year Ended December 31, 20Y1. There are three column headings: Eastern Division, Western Division, and Total Company. For the Eastern Division column, the first section is Sales:, which is 50,000 units × $20 per unit, $1,000,000. There is a single rule under $1,000,000. The next section is Expenses:. The first section under Expenses: is Variable:, which is 50,000 units × $10 per unit, $500,000. The next section under Expenses: is Fixed, 300,000. There is a single rule under 300,000. Total expenses are $800,000. There is a single rule under $800,000. Income from operations is $200,000. There is a double rule under $200,000.&#10;&#10;For the Western Division column, the first section is Sales:, which is 20,000 units × $40 per unit, $800,000. There is a single rule under $800,000. The next section is Expenses:. The first section under Expenses: is Variable:, which is 20,000 units × $30 per unit, $600,000. An asterisk next to $30 refers to a note at the bottom of the statement: $20 of the $30 per unit represents materials costs, and the remaining $10 per unit represents other variable conversion expenses incurred within the Western Division. The next section under Expenses: is Fixed, 100,000. There is a single rule under 100,000. Total expenses are $700,000. There is a single rule under $700,000. Income from operations is $100,000. There is a double rule under $100,000.&#10;&#10;For the Total Company column, the first section is Sales:, the first line of which is 50,000 units × $20 per unit, $1,000,000. The next line in this section is 20,000 units × $40 per unit, 800,000. There is a single rule under 800,000. The total is $1,800,000. There is a single line under $1,800,000. The next section is Expenses:. The first section under Expenses: is Variable:, the first line of which is 50,000 units × $10 per unit, $500,000. The next line is 20,000 units × $30 per unit, 600,000. An asterisk next to $30 refers to a note at the bottom of the statement: $20 of the $30 per unit represents materials costs, and the remaining $10 per unit represents other variable conversion expenses incurred within the Western Division. The next section under Expenses: is Fixed, 400,000. There is a single rule under 400,000. Total expenses are $1,500,000. There is a single rule under $1,500,000. Income from operations is $300,000. There is a double rule under $300,000.">
            <a:extLst>
              <a:ext uri="{FF2B5EF4-FFF2-40B4-BE49-F238E27FC236}">
                <a16:creationId xmlns:a16="http://schemas.microsoft.com/office/drawing/2014/main" id="{037DB7DD-7C7E-4325-A4C1-D21A9FCAB38C}"/>
              </a:ext>
            </a:extLst>
          </p:cNvPr>
          <p:cNvPicPr>
            <a:picLocks noGrp="1" noChangeAspect="1"/>
          </p:cNvPicPr>
          <p:nvPr>
            <p:ph type="pic" sz="quarter" idx="11"/>
          </p:nvPr>
        </p:nvPicPr>
        <p:blipFill rotWithShape="1">
          <a:blip r:embed="rId2"/>
          <a:srcRect t="-506" b="-683"/>
          <a:stretch/>
        </p:blipFill>
        <p:spPr>
          <a:xfrm>
            <a:off x="2326824" y="1322144"/>
            <a:ext cx="7538352" cy="4613762"/>
          </a:xfrm>
          <a:prstGeom prst="rect">
            <a:avLst/>
          </a:prstGeom>
        </p:spPr>
      </p:pic>
    </p:spTree>
    <p:extLst>
      <p:ext uri="{BB962C8B-B14F-4D97-AF65-F5344CB8AC3E}">
        <p14:creationId xmlns:p14="http://schemas.microsoft.com/office/powerpoint/2010/main" val="3927192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1D10-C2BA-4117-8CFB-AE5766F7CCAF}"/>
              </a:ext>
            </a:extLst>
          </p:cNvPr>
          <p:cNvSpPr>
            <a:spLocks noGrp="1"/>
          </p:cNvSpPr>
          <p:nvPr>
            <p:ph type="title"/>
          </p:nvPr>
        </p:nvSpPr>
        <p:spPr/>
        <p:txBody>
          <a:bodyPr/>
          <a:lstStyle/>
          <a:p>
            <a:r>
              <a:rPr lang="en-US" dirty="0"/>
              <a:t>Market Price Approach </a:t>
            </a:r>
            <a:r>
              <a:rPr lang="en-US" sz="2000" dirty="0"/>
              <a:t>(1 of 3)</a:t>
            </a:r>
          </a:p>
        </p:txBody>
      </p:sp>
      <p:sp>
        <p:nvSpPr>
          <p:cNvPr id="3" name="Text Placeholder 2">
            <a:extLst>
              <a:ext uri="{FF2B5EF4-FFF2-40B4-BE49-F238E27FC236}">
                <a16:creationId xmlns:a16="http://schemas.microsoft.com/office/drawing/2014/main" id="{20E4CC88-EBBB-4206-A04C-4F6E09A2236A}"/>
              </a:ext>
            </a:extLst>
          </p:cNvPr>
          <p:cNvSpPr>
            <a:spLocks noGrp="1"/>
          </p:cNvSpPr>
          <p:nvPr>
            <p:ph type="body" sz="quarter" idx="17"/>
          </p:nvPr>
        </p:nvSpPr>
        <p:spPr/>
        <p:txBody>
          <a:bodyPr/>
          <a:lstStyle/>
          <a:p>
            <a:r>
              <a:rPr lang="en-US" dirty="0"/>
              <a:t>Using the </a:t>
            </a:r>
            <a:r>
              <a:rPr lang="en-US" b="1" dirty="0"/>
              <a:t>market price approach</a:t>
            </a:r>
            <a:r>
              <a:rPr lang="en-US" dirty="0"/>
              <a:t>, the transfer price is the price at which the product or service transferred could be sold to outside buyers.</a:t>
            </a:r>
          </a:p>
          <a:p>
            <a:r>
              <a:rPr lang="en-US" dirty="0"/>
              <a:t>If an outside market exists for the product or service transferred, the current market price may be a proper transfer price.</a:t>
            </a:r>
          </a:p>
          <a:p>
            <a:pPr marL="0" indent="0" algn="ctr">
              <a:buNone/>
            </a:pPr>
            <a:endParaRPr lang="en-US" sz="1800" dirty="0"/>
          </a:p>
          <a:p>
            <a:pPr marL="0" indent="0" algn="ctr">
              <a:buNone/>
            </a:pPr>
            <a:r>
              <a:rPr lang="en-US" dirty="0"/>
              <a:t>Transfer Price = Market Price</a:t>
            </a:r>
          </a:p>
          <a:p>
            <a:endParaRPr lang="en-US" dirty="0"/>
          </a:p>
        </p:txBody>
      </p:sp>
    </p:spTree>
    <p:extLst>
      <p:ext uri="{BB962C8B-B14F-4D97-AF65-F5344CB8AC3E}">
        <p14:creationId xmlns:p14="http://schemas.microsoft.com/office/powerpoint/2010/main" val="23961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D58A-E70E-4FBF-89B6-7817841A6524}"/>
              </a:ext>
            </a:extLst>
          </p:cNvPr>
          <p:cNvSpPr>
            <a:spLocks noGrp="1"/>
          </p:cNvSpPr>
          <p:nvPr>
            <p:ph type="title"/>
          </p:nvPr>
        </p:nvSpPr>
        <p:spPr>
          <a:xfrm>
            <a:off x="838200" y="365125"/>
            <a:ext cx="10515600" cy="676656"/>
          </a:xfrm>
        </p:spPr>
        <p:txBody>
          <a:bodyPr/>
          <a:lstStyle/>
          <a:p>
            <a:r>
              <a:rPr lang="en-US" sz="2800" dirty="0"/>
              <a:t>Advantages and Disadvantages of Decentralized Operations</a:t>
            </a:r>
          </a:p>
        </p:txBody>
      </p:sp>
      <p:pic>
        <p:nvPicPr>
          <p:cNvPr id="5" name="Picture Placeholder 4" descr="Advantages and Disadvantages of Decentralized Operations&#10;&#10;Two bulleted sections are shown. The first section is Advantages of Decentralization. The bulleted items are Allows managers closest to the operations to make decisions, Provides excellent training for managers, Allows managers to become experts in their area of operation, Helps retain managers, and Improves creativity and customer relations.&#10;&#10;The second section is Disadvantages of Decentralization. The bulleted items are Decisions made by managers may negatively affect the profits of the company and Duplicates assets and expenses.">
            <a:extLst>
              <a:ext uri="{FF2B5EF4-FFF2-40B4-BE49-F238E27FC236}">
                <a16:creationId xmlns:a16="http://schemas.microsoft.com/office/drawing/2014/main" id="{C167F974-36E2-4DD2-9313-E9AAA1016470}"/>
              </a:ext>
            </a:extLst>
          </p:cNvPr>
          <p:cNvPicPr>
            <a:picLocks noGrp="1" noChangeAspect="1"/>
          </p:cNvPicPr>
          <p:nvPr>
            <p:ph type="pic" sz="quarter" idx="11"/>
          </p:nvPr>
        </p:nvPicPr>
        <p:blipFill rotWithShape="1">
          <a:blip r:embed="rId2"/>
          <a:srcRect l="-112" r="-112"/>
          <a:stretch/>
        </p:blipFill>
        <p:spPr>
          <a:xfrm>
            <a:off x="1456309" y="1913545"/>
            <a:ext cx="9279383" cy="3534149"/>
          </a:xfrm>
          <a:prstGeom prst="rect">
            <a:avLst/>
          </a:prstGeom>
        </p:spPr>
      </p:pic>
    </p:spTree>
    <p:extLst>
      <p:ext uri="{BB962C8B-B14F-4D97-AF65-F5344CB8AC3E}">
        <p14:creationId xmlns:p14="http://schemas.microsoft.com/office/powerpoint/2010/main" val="1793188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B74D-AEE3-452E-BED0-ED8BCE16361C}"/>
              </a:ext>
            </a:extLst>
          </p:cNvPr>
          <p:cNvSpPr>
            <a:spLocks noGrp="1"/>
          </p:cNvSpPr>
          <p:nvPr>
            <p:ph type="title"/>
          </p:nvPr>
        </p:nvSpPr>
        <p:spPr/>
        <p:txBody>
          <a:bodyPr/>
          <a:lstStyle/>
          <a:p>
            <a:r>
              <a:rPr lang="en-US" dirty="0"/>
              <a:t>Market Price Approach </a:t>
            </a:r>
            <a:r>
              <a:rPr lang="en-US" sz="2000" dirty="0"/>
              <a:t>(2 of 3)</a:t>
            </a:r>
            <a:endParaRPr lang="en-US" dirty="0"/>
          </a:p>
        </p:txBody>
      </p:sp>
      <p:sp>
        <p:nvSpPr>
          <p:cNvPr id="3" name="Text Placeholder 2">
            <a:extLst>
              <a:ext uri="{FF2B5EF4-FFF2-40B4-BE49-F238E27FC236}">
                <a16:creationId xmlns:a16="http://schemas.microsoft.com/office/drawing/2014/main" id="{1CE37199-AAAF-4C2F-86C0-C4D54B70C776}"/>
              </a:ext>
            </a:extLst>
          </p:cNvPr>
          <p:cNvSpPr>
            <a:spLocks noGrp="1"/>
          </p:cNvSpPr>
          <p:nvPr>
            <p:ph type="body" sz="quarter" idx="17"/>
          </p:nvPr>
        </p:nvSpPr>
        <p:spPr/>
        <p:txBody>
          <a:bodyPr/>
          <a:lstStyle/>
          <a:p>
            <a:r>
              <a:rPr lang="en-US" dirty="0"/>
              <a:t>Assume that materials used by Wilson in producing snack food in the Western Division are currently purchased from an outside supplier at $20 per unit.</a:t>
            </a:r>
          </a:p>
          <a:p>
            <a:r>
              <a:rPr lang="en-US" dirty="0"/>
              <a:t>The same materials are produced by the Eastern Division.</a:t>
            </a:r>
          </a:p>
          <a:p>
            <a:r>
              <a:rPr lang="en-US" dirty="0"/>
              <a:t>The Eastern Division is operating at full capacity of 50,000 units and can sell all it produces to either the Western Division or to outside buyers.</a:t>
            </a:r>
          </a:p>
          <a:p>
            <a:endParaRPr lang="en-US" dirty="0"/>
          </a:p>
        </p:txBody>
      </p:sp>
    </p:spTree>
    <p:extLst>
      <p:ext uri="{BB962C8B-B14F-4D97-AF65-F5344CB8AC3E}">
        <p14:creationId xmlns:p14="http://schemas.microsoft.com/office/powerpoint/2010/main" val="1506986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E694-688D-4FE6-94EE-9E95977532C3}"/>
              </a:ext>
            </a:extLst>
          </p:cNvPr>
          <p:cNvSpPr>
            <a:spLocks noGrp="1"/>
          </p:cNvSpPr>
          <p:nvPr>
            <p:ph type="title"/>
          </p:nvPr>
        </p:nvSpPr>
        <p:spPr/>
        <p:txBody>
          <a:bodyPr/>
          <a:lstStyle/>
          <a:p>
            <a:r>
              <a:rPr lang="en-US" dirty="0"/>
              <a:t>Market Price Approach </a:t>
            </a:r>
            <a:r>
              <a:rPr lang="en-US" sz="2000" dirty="0"/>
              <a:t>(3 of 3)</a:t>
            </a:r>
            <a:endParaRPr lang="en-US" dirty="0"/>
          </a:p>
        </p:txBody>
      </p:sp>
      <p:sp>
        <p:nvSpPr>
          <p:cNvPr id="3" name="Text Placeholder 2">
            <a:extLst>
              <a:ext uri="{FF2B5EF4-FFF2-40B4-BE49-F238E27FC236}">
                <a16:creationId xmlns:a16="http://schemas.microsoft.com/office/drawing/2014/main" id="{F3F9A8A7-B2D8-45C7-91A8-0C59F87CE2B8}"/>
              </a:ext>
            </a:extLst>
          </p:cNvPr>
          <p:cNvSpPr>
            <a:spLocks noGrp="1"/>
          </p:cNvSpPr>
          <p:nvPr>
            <p:ph type="body" sz="quarter" idx="17"/>
          </p:nvPr>
        </p:nvSpPr>
        <p:spPr/>
        <p:txBody>
          <a:bodyPr/>
          <a:lstStyle/>
          <a:p>
            <a:r>
              <a:rPr lang="en-US" dirty="0"/>
              <a:t>A transfer price of $20 per unit (the market price) has no effect on the Eastern Division’s income or total company income.</a:t>
            </a:r>
          </a:p>
          <a:p>
            <a:pPr lvl="1"/>
            <a:r>
              <a:rPr lang="en-US" dirty="0"/>
              <a:t>The Eastern Division will earn revenues of $20 per unit on all its production and sales, regardless of who buys its product.</a:t>
            </a:r>
          </a:p>
          <a:p>
            <a:pPr lvl="1"/>
            <a:r>
              <a:rPr lang="en-US" dirty="0"/>
              <a:t>The Western Division will pay $20 per unit for materials (the market price).</a:t>
            </a:r>
          </a:p>
          <a:p>
            <a:r>
              <a:rPr lang="en-US" dirty="0"/>
              <a:t>In this situation, the use of the market price as the transfer price is proper.</a:t>
            </a:r>
          </a:p>
          <a:p>
            <a:endParaRPr lang="en-US" dirty="0"/>
          </a:p>
        </p:txBody>
      </p:sp>
    </p:spTree>
    <p:extLst>
      <p:ext uri="{BB962C8B-B14F-4D97-AF65-F5344CB8AC3E}">
        <p14:creationId xmlns:p14="http://schemas.microsoft.com/office/powerpoint/2010/main" val="3932534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1417-B9D0-46C8-85FE-1F85C52EF3E4}"/>
              </a:ext>
            </a:extLst>
          </p:cNvPr>
          <p:cNvSpPr>
            <a:spLocks noGrp="1"/>
          </p:cNvSpPr>
          <p:nvPr>
            <p:ph type="title"/>
          </p:nvPr>
        </p:nvSpPr>
        <p:spPr/>
        <p:txBody>
          <a:bodyPr/>
          <a:lstStyle/>
          <a:p>
            <a:r>
              <a:rPr lang="en-US" dirty="0"/>
              <a:t>Negotiated Price Approach </a:t>
            </a:r>
            <a:r>
              <a:rPr lang="en-US" sz="2000" dirty="0"/>
              <a:t>(1 of 7)</a:t>
            </a:r>
          </a:p>
        </p:txBody>
      </p:sp>
      <p:sp>
        <p:nvSpPr>
          <p:cNvPr id="3" name="Text Placeholder 2">
            <a:extLst>
              <a:ext uri="{FF2B5EF4-FFF2-40B4-BE49-F238E27FC236}">
                <a16:creationId xmlns:a16="http://schemas.microsoft.com/office/drawing/2014/main" id="{55A066D1-C1DD-4CCD-9469-FE4EC57793D5}"/>
              </a:ext>
            </a:extLst>
          </p:cNvPr>
          <p:cNvSpPr>
            <a:spLocks noGrp="1"/>
          </p:cNvSpPr>
          <p:nvPr>
            <p:ph type="body" sz="quarter" idx="17"/>
          </p:nvPr>
        </p:nvSpPr>
        <p:spPr/>
        <p:txBody>
          <a:bodyPr/>
          <a:lstStyle/>
          <a:p>
            <a:r>
              <a:rPr lang="en-US" dirty="0"/>
              <a:t>If unused or excess capacity in the supplying division (the Eastern Division) and the transfer price is equal to the market price, total company profit may not be maximized.</a:t>
            </a:r>
          </a:p>
          <a:p>
            <a:pPr lvl="1"/>
            <a:r>
              <a:rPr lang="en-US" dirty="0"/>
              <a:t>That is because the manager of the Western Division will be indifferent toward purchasing materials from the Eastern Division or from outside suppliers.</a:t>
            </a:r>
          </a:p>
          <a:p>
            <a:pPr lvl="2"/>
            <a:r>
              <a:rPr lang="en-US" dirty="0"/>
              <a:t>That is, in both cases the Western Division manager pays $20 per unit (the market price). Therefore, the Western Division may purchase the materials from outside suppliers.</a:t>
            </a:r>
          </a:p>
          <a:p>
            <a:endParaRPr lang="en-US" dirty="0"/>
          </a:p>
        </p:txBody>
      </p:sp>
    </p:spTree>
    <p:extLst>
      <p:ext uri="{BB962C8B-B14F-4D97-AF65-F5344CB8AC3E}">
        <p14:creationId xmlns:p14="http://schemas.microsoft.com/office/powerpoint/2010/main" val="4136889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FA56-DFE3-40CD-B153-7F000E9C6ABE}"/>
              </a:ext>
            </a:extLst>
          </p:cNvPr>
          <p:cNvSpPr>
            <a:spLocks noGrp="1"/>
          </p:cNvSpPr>
          <p:nvPr>
            <p:ph type="title"/>
          </p:nvPr>
        </p:nvSpPr>
        <p:spPr/>
        <p:txBody>
          <a:bodyPr/>
          <a:lstStyle/>
          <a:p>
            <a:r>
              <a:rPr lang="en-US" dirty="0"/>
              <a:t>Negotiated Price Approach </a:t>
            </a:r>
            <a:r>
              <a:rPr lang="en-US" sz="2000" dirty="0"/>
              <a:t>(2 of 7)</a:t>
            </a:r>
            <a:endParaRPr lang="en-US" dirty="0"/>
          </a:p>
        </p:txBody>
      </p:sp>
      <p:sp>
        <p:nvSpPr>
          <p:cNvPr id="3" name="Text Placeholder 2">
            <a:extLst>
              <a:ext uri="{FF2B5EF4-FFF2-40B4-BE49-F238E27FC236}">
                <a16:creationId xmlns:a16="http://schemas.microsoft.com/office/drawing/2014/main" id="{482CEF7C-B9D6-4DB8-BDD1-BC34B7CEF6DB}"/>
              </a:ext>
            </a:extLst>
          </p:cNvPr>
          <p:cNvSpPr>
            <a:spLocks noGrp="1"/>
          </p:cNvSpPr>
          <p:nvPr>
            <p:ph type="body" sz="quarter" idx="17"/>
          </p:nvPr>
        </p:nvSpPr>
        <p:spPr/>
        <p:txBody>
          <a:bodyPr/>
          <a:lstStyle/>
          <a:p>
            <a:r>
              <a:rPr lang="en-US" dirty="0"/>
              <a:t>If, however, the Western Division purchases the materials from the Eastern Division, the difference between the market price of $20 and the variable costs of the Eastern Division of $10 per unit can cover fixed costs and contribute to overall company profits.</a:t>
            </a:r>
          </a:p>
          <a:p>
            <a:pPr lvl="1"/>
            <a:r>
              <a:rPr lang="en-US" dirty="0"/>
              <a:t>Thus, the Western Division manager should be encouraged to purchase the materials from the Eastern Division.</a:t>
            </a:r>
          </a:p>
          <a:p>
            <a:endParaRPr lang="en-US" dirty="0"/>
          </a:p>
        </p:txBody>
      </p:sp>
    </p:spTree>
    <p:extLst>
      <p:ext uri="{BB962C8B-B14F-4D97-AF65-F5344CB8AC3E}">
        <p14:creationId xmlns:p14="http://schemas.microsoft.com/office/powerpoint/2010/main" val="3471707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C74D-DCB5-4745-AD50-A0598B096515}"/>
              </a:ext>
            </a:extLst>
          </p:cNvPr>
          <p:cNvSpPr>
            <a:spLocks noGrp="1"/>
          </p:cNvSpPr>
          <p:nvPr>
            <p:ph type="title"/>
          </p:nvPr>
        </p:nvSpPr>
        <p:spPr/>
        <p:txBody>
          <a:bodyPr/>
          <a:lstStyle/>
          <a:p>
            <a:r>
              <a:rPr lang="en-US" dirty="0"/>
              <a:t>Negotiated Price Approach </a:t>
            </a:r>
            <a:r>
              <a:rPr lang="en-US" sz="2000" dirty="0"/>
              <a:t>(3 of 7)</a:t>
            </a:r>
            <a:endParaRPr lang="en-US" dirty="0"/>
          </a:p>
        </p:txBody>
      </p:sp>
      <p:sp>
        <p:nvSpPr>
          <p:cNvPr id="3" name="Text Placeholder 2">
            <a:extLst>
              <a:ext uri="{FF2B5EF4-FFF2-40B4-BE49-F238E27FC236}">
                <a16:creationId xmlns:a16="http://schemas.microsoft.com/office/drawing/2014/main" id="{7A813BCC-552C-44E0-B188-31C1C596D802}"/>
              </a:ext>
            </a:extLst>
          </p:cNvPr>
          <p:cNvSpPr>
            <a:spLocks noGrp="1"/>
          </p:cNvSpPr>
          <p:nvPr>
            <p:ph type="body" sz="quarter" idx="17"/>
          </p:nvPr>
        </p:nvSpPr>
        <p:spPr/>
        <p:txBody>
          <a:bodyPr/>
          <a:lstStyle/>
          <a:p>
            <a:r>
              <a:rPr lang="en-US" dirty="0"/>
              <a:t>The </a:t>
            </a:r>
            <a:r>
              <a:rPr lang="en-US" b="1" dirty="0"/>
              <a:t>negotiated price approach </a:t>
            </a:r>
            <a:r>
              <a:rPr lang="en-US" dirty="0"/>
              <a:t>allows the managers to agree (negotiate) among themselves on a transfer price.</a:t>
            </a:r>
          </a:p>
          <a:p>
            <a:r>
              <a:rPr lang="en-US" dirty="0"/>
              <a:t>The only constraint is that the transfer price be less than the market price, but greater than the supplying division’s variable costs per unit, as follows:</a:t>
            </a:r>
          </a:p>
          <a:p>
            <a:pPr marL="0" indent="0" algn="ctr">
              <a:buNone/>
            </a:pPr>
            <a:endParaRPr lang="en-US" sz="1800" dirty="0"/>
          </a:p>
          <a:p>
            <a:pPr marL="0" indent="0" algn="ctr">
              <a:buNone/>
            </a:pPr>
            <a:r>
              <a:rPr lang="en-US" dirty="0"/>
              <a:t>Variable Costs per Unit &lt; Transfer Price &lt; Market Price</a:t>
            </a:r>
          </a:p>
          <a:p>
            <a:endParaRPr lang="en-US" dirty="0"/>
          </a:p>
        </p:txBody>
      </p:sp>
    </p:spTree>
    <p:extLst>
      <p:ext uri="{BB962C8B-B14F-4D97-AF65-F5344CB8AC3E}">
        <p14:creationId xmlns:p14="http://schemas.microsoft.com/office/powerpoint/2010/main" val="2648167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BAE1-6198-40F1-BD3C-07FB1505034B}"/>
              </a:ext>
            </a:extLst>
          </p:cNvPr>
          <p:cNvSpPr>
            <a:spLocks noGrp="1"/>
          </p:cNvSpPr>
          <p:nvPr>
            <p:ph type="title"/>
          </p:nvPr>
        </p:nvSpPr>
        <p:spPr/>
        <p:txBody>
          <a:bodyPr/>
          <a:lstStyle/>
          <a:p>
            <a:r>
              <a:rPr lang="en-US" dirty="0"/>
              <a:t>Negotiated Price Approach </a:t>
            </a:r>
            <a:r>
              <a:rPr lang="en-US" sz="2000" dirty="0"/>
              <a:t>(4 of 7)</a:t>
            </a:r>
            <a:endParaRPr lang="en-US" dirty="0"/>
          </a:p>
        </p:txBody>
      </p:sp>
      <p:sp>
        <p:nvSpPr>
          <p:cNvPr id="3" name="Text Placeholder 2">
            <a:extLst>
              <a:ext uri="{FF2B5EF4-FFF2-40B4-BE49-F238E27FC236}">
                <a16:creationId xmlns:a16="http://schemas.microsoft.com/office/drawing/2014/main" id="{F9CBE153-90FB-4A07-B643-DD1ABE62723E}"/>
              </a:ext>
            </a:extLst>
          </p:cNvPr>
          <p:cNvSpPr>
            <a:spLocks noGrp="1"/>
          </p:cNvSpPr>
          <p:nvPr>
            <p:ph type="body" sz="quarter" idx="17"/>
          </p:nvPr>
        </p:nvSpPr>
        <p:spPr/>
        <p:txBody>
          <a:bodyPr/>
          <a:lstStyle/>
          <a:p>
            <a:r>
              <a:rPr lang="en-US" dirty="0"/>
              <a:t>Assume that instead of a capacity of 50,000 units, the Eastern Division’s capacity is 70,000 units.</a:t>
            </a:r>
          </a:p>
          <a:p>
            <a:r>
              <a:rPr lang="en-US" dirty="0"/>
              <a:t>In addition, assume that the Eastern Division can continue to sell only 50,000 units to outside buyers.</a:t>
            </a:r>
          </a:p>
          <a:p>
            <a:endParaRPr lang="en-US" dirty="0"/>
          </a:p>
        </p:txBody>
      </p:sp>
    </p:spTree>
    <p:extLst>
      <p:ext uri="{BB962C8B-B14F-4D97-AF65-F5344CB8AC3E}">
        <p14:creationId xmlns:p14="http://schemas.microsoft.com/office/powerpoint/2010/main" val="3928961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672-094C-4281-85A5-D603384C7155}"/>
              </a:ext>
            </a:extLst>
          </p:cNvPr>
          <p:cNvSpPr>
            <a:spLocks noGrp="1"/>
          </p:cNvSpPr>
          <p:nvPr>
            <p:ph type="title"/>
          </p:nvPr>
        </p:nvSpPr>
        <p:spPr/>
        <p:txBody>
          <a:bodyPr/>
          <a:lstStyle/>
          <a:p>
            <a:r>
              <a:rPr lang="en-US" dirty="0"/>
              <a:t>Negotiated Price Approach </a:t>
            </a:r>
            <a:r>
              <a:rPr lang="en-US" sz="2000" dirty="0"/>
              <a:t>(5 of 7)</a:t>
            </a:r>
            <a:endParaRPr lang="en-US" dirty="0"/>
          </a:p>
        </p:txBody>
      </p:sp>
      <p:sp>
        <p:nvSpPr>
          <p:cNvPr id="3" name="Text Placeholder 2">
            <a:extLst>
              <a:ext uri="{FF2B5EF4-FFF2-40B4-BE49-F238E27FC236}">
                <a16:creationId xmlns:a16="http://schemas.microsoft.com/office/drawing/2014/main" id="{CABCC36B-3314-4D81-8594-E94EF96AC582}"/>
              </a:ext>
            </a:extLst>
          </p:cNvPr>
          <p:cNvSpPr>
            <a:spLocks noGrp="1"/>
          </p:cNvSpPr>
          <p:nvPr>
            <p:ph type="body" sz="quarter" idx="17"/>
          </p:nvPr>
        </p:nvSpPr>
        <p:spPr/>
        <p:txBody>
          <a:bodyPr/>
          <a:lstStyle/>
          <a:p>
            <a:pPr marL="288925" indent="-288925"/>
            <a:r>
              <a:rPr lang="en-US" dirty="0"/>
              <a:t>A transfer price of less than $20 would encourage the manager of the Western Division to purchase from the Eastern Division.</a:t>
            </a:r>
          </a:p>
          <a:p>
            <a:pPr lvl="1"/>
            <a:r>
              <a:rPr lang="en-US" dirty="0"/>
              <a:t>This is because the Western Division is currently purchasing its materials from outside suppliers at a cost of $20 per unit.</a:t>
            </a:r>
          </a:p>
          <a:p>
            <a:pPr lvl="2"/>
            <a:r>
              <a:rPr lang="en-US" sz="1800" dirty="0"/>
              <a:t>Thus, its materials cost would decrease, and its income from operations would increase.</a:t>
            </a:r>
          </a:p>
          <a:p>
            <a:pPr marL="288925" indent="-288925"/>
            <a:r>
              <a:rPr lang="en-US" dirty="0"/>
              <a:t>At the same time, a transfer price above the Eastern Division’s variable costs per unit of $10 would encourage the manager of the Eastern Division to supply materials to the Western Division.</a:t>
            </a:r>
          </a:p>
          <a:p>
            <a:pPr lvl="1"/>
            <a:r>
              <a:rPr lang="en-US" dirty="0"/>
              <a:t>In doing so, the Eastern Division’s income from operations would also increase.</a:t>
            </a:r>
          </a:p>
          <a:p>
            <a:endParaRPr lang="en-US" dirty="0"/>
          </a:p>
        </p:txBody>
      </p:sp>
    </p:spTree>
    <p:extLst>
      <p:ext uri="{BB962C8B-B14F-4D97-AF65-F5344CB8AC3E}">
        <p14:creationId xmlns:p14="http://schemas.microsoft.com/office/powerpoint/2010/main" val="37295415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B466-0441-4CD0-8E70-003CA9A5CEC8}"/>
              </a:ext>
            </a:extLst>
          </p:cNvPr>
          <p:cNvSpPr>
            <a:spLocks noGrp="1"/>
          </p:cNvSpPr>
          <p:nvPr>
            <p:ph type="title"/>
          </p:nvPr>
        </p:nvSpPr>
        <p:spPr/>
        <p:txBody>
          <a:bodyPr/>
          <a:lstStyle/>
          <a:p>
            <a:r>
              <a:rPr lang="en-US" dirty="0"/>
              <a:t>Income Statements—Negotiated Transfer Price</a:t>
            </a:r>
            <a:endParaRPr lang="en-US" b="0" dirty="0"/>
          </a:p>
        </p:txBody>
      </p:sp>
      <p:pic>
        <p:nvPicPr>
          <p:cNvPr id="7" name="Picture Placeholder 6" descr="Income Statements—Negotiated Transfer Price&#10;&#10;The statement is titled Wilson Company, Income Statements, For the Year Ended December 31, 20Y1. There are three column headings: Eastern Division, Western Division, and Total Company. For the Eastern Division column, the first section is Sales:, the first line of which is 50,000 units × $20 per unit, $1,000,000. The next line under Sales: is 20,000 units × $15 per unit, 300,000. There is a single rule at the bottom of the column under $300,000. The total is $1,300,000. There is a single rule under $1,300,000. The next section is Expenses:. The first section under Expenses: is Variable:, which is 70,000 units × $10 per unit, $700,000. The next section under Expenses is Fixed, 300,000. There is a single rule under 300,000. Total expenses are $1,000,000. There is a single rule under $1,000,000. Income from operations is $300,000. There is a double rule under $300,000.&#10;&#10;For the Western Division column, the first section is Sales:, which is 20,000 units × $40 per unit, $800,000. There is a single rule under $800,000. The total is $800,000. There is a single rule under $800,000. The next section is Expenses:. The first section under Expenses: is Variable:, which is 20,000 units times $25 per unit, $500,000. An asterisk next to $25 refers to a note at the bottom of the statement: $10 of the $25 represents variable conversion expenses incurred solely within the Western Division, and $15 per unit represents the transfer price per unit from the Eastern Division. The next section under expenses is fixed, 100,000. There is a single rule under 100,000. Total expenses are $600,000. There is a single rule under $600,000. Income from operations is $200,000. There is a double rule under $200,000.&#10;&#10;For the Total Company column, the first section is Sales:, the first line of which is 50,000 units × $20 per unit, $1,000,000. The next line in the section is 20,000 units × $15 per unit, 300,000. The last line in the section is 20,000 units × $40 per unit, 800,000. There is a single rule under 800,000. The total is $2,100,000. There is a single rule under $2,100,000. The next section is Expenses:. The first section under Expenses: is Variable:, the first line of which is 70,000 units × $10 per unit, $700,000. The next line is 20,000 units × $25 per unit, 500,000. An asterisk next to $25 refers to a note at the bottom of the statement: $10 of the $25 represents variable conversion expenses incurred solely within the Western Division, and $15 per unit represents the transfer price per unit from the Eastern Division. The next section under Expenses: is Fixed, 400,000. There is a single rule under 400,000. Total expenses are $1,600,000. There is a single rule under $1,600,000. Income from operations is $500,000. There is a double rule under $500,000.">
            <a:extLst>
              <a:ext uri="{FF2B5EF4-FFF2-40B4-BE49-F238E27FC236}">
                <a16:creationId xmlns:a16="http://schemas.microsoft.com/office/drawing/2014/main" id="{CA46C261-DA7C-4419-BF50-7932A43FF929}"/>
              </a:ext>
            </a:extLst>
          </p:cNvPr>
          <p:cNvPicPr>
            <a:picLocks noGrp="1" noChangeAspect="1"/>
          </p:cNvPicPr>
          <p:nvPr>
            <p:ph type="pic" sz="quarter" idx="11"/>
          </p:nvPr>
        </p:nvPicPr>
        <p:blipFill rotWithShape="1">
          <a:blip r:embed="rId2"/>
          <a:srcRect t="160" b="-747"/>
          <a:stretch/>
        </p:blipFill>
        <p:spPr>
          <a:xfrm>
            <a:off x="2362268" y="1193756"/>
            <a:ext cx="7316650" cy="4723471"/>
          </a:xfrm>
          <a:prstGeom prst="rect">
            <a:avLst/>
          </a:prstGeom>
        </p:spPr>
      </p:pic>
    </p:spTree>
    <p:extLst>
      <p:ext uri="{BB962C8B-B14F-4D97-AF65-F5344CB8AC3E}">
        <p14:creationId xmlns:p14="http://schemas.microsoft.com/office/powerpoint/2010/main" val="524483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B0F0-A226-4B08-9A43-8D2D1836A3B5}"/>
              </a:ext>
            </a:extLst>
          </p:cNvPr>
          <p:cNvSpPr>
            <a:spLocks noGrp="1"/>
          </p:cNvSpPr>
          <p:nvPr>
            <p:ph type="title"/>
          </p:nvPr>
        </p:nvSpPr>
        <p:spPr/>
        <p:txBody>
          <a:bodyPr/>
          <a:lstStyle/>
          <a:p>
            <a:r>
              <a:rPr lang="en-US" dirty="0"/>
              <a:t>Negotiated Price Approach </a:t>
            </a:r>
            <a:r>
              <a:rPr lang="en-US" sz="2000" dirty="0"/>
              <a:t>(6 of 7)</a:t>
            </a:r>
            <a:endParaRPr lang="en-US" dirty="0"/>
          </a:p>
        </p:txBody>
      </p:sp>
      <p:sp>
        <p:nvSpPr>
          <p:cNvPr id="4" name="Text Placeholder 3">
            <a:extLst>
              <a:ext uri="{FF2B5EF4-FFF2-40B4-BE49-F238E27FC236}">
                <a16:creationId xmlns:a16="http://schemas.microsoft.com/office/drawing/2014/main" id="{4339D5C8-59BF-40ED-B48F-4B74CFCBB416}"/>
              </a:ext>
            </a:extLst>
          </p:cNvPr>
          <p:cNvSpPr>
            <a:spLocks noGrp="1"/>
          </p:cNvSpPr>
          <p:nvPr>
            <p:ph type="body" sz="quarter" idx="17"/>
          </p:nvPr>
        </p:nvSpPr>
        <p:spPr>
          <a:xfrm>
            <a:off x="743576" y="1638300"/>
            <a:ext cx="10711543" cy="1014959"/>
          </a:xfrm>
        </p:spPr>
        <p:txBody>
          <a:bodyPr/>
          <a:lstStyle/>
          <a:p>
            <a:r>
              <a:rPr lang="en-US" dirty="0"/>
              <a:t>Any negotiated transfer price between $10 and $20 is acceptable, as shown in the following formula:</a:t>
            </a:r>
          </a:p>
          <a:p>
            <a:endParaRPr lang="en-US" dirty="0"/>
          </a:p>
        </p:txBody>
      </p:sp>
      <p:pic>
        <p:nvPicPr>
          <p:cNvPr id="8" name="Picture Placeholder 7" descr="Negotiated Price Approach &#10;&#10;The formula is: Variable Costs per Unit is less than Transfer Price, which is less than Market Price. The next line is $10 is less than Transfer Price, which is less than $20.">
            <a:extLst>
              <a:ext uri="{FF2B5EF4-FFF2-40B4-BE49-F238E27FC236}">
                <a16:creationId xmlns:a16="http://schemas.microsoft.com/office/drawing/2014/main" id="{82D52DB1-C3CF-41D7-A838-29E0F9DD7BD9}"/>
              </a:ext>
            </a:extLst>
          </p:cNvPr>
          <p:cNvPicPr>
            <a:picLocks noGrp="1" noChangeAspect="1"/>
          </p:cNvPicPr>
          <p:nvPr>
            <p:ph type="pic" sz="quarter" idx="18"/>
          </p:nvPr>
        </p:nvPicPr>
        <p:blipFill rotWithShape="1">
          <a:blip r:embed="rId2"/>
          <a:srcRect l="298" r="1338"/>
          <a:stretch/>
        </p:blipFill>
        <p:spPr>
          <a:xfrm>
            <a:off x="3058396" y="3489442"/>
            <a:ext cx="6075208" cy="993542"/>
          </a:xfrm>
          <a:prstGeom prst="rect">
            <a:avLst/>
          </a:prstGeom>
        </p:spPr>
      </p:pic>
    </p:spTree>
    <p:extLst>
      <p:ext uri="{BB962C8B-B14F-4D97-AF65-F5344CB8AC3E}">
        <p14:creationId xmlns:p14="http://schemas.microsoft.com/office/powerpoint/2010/main" val="794676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71B8-0A0C-45AB-99D5-79E33245F0BC}"/>
              </a:ext>
            </a:extLst>
          </p:cNvPr>
          <p:cNvSpPr>
            <a:spLocks noGrp="1"/>
          </p:cNvSpPr>
          <p:nvPr>
            <p:ph type="title"/>
          </p:nvPr>
        </p:nvSpPr>
        <p:spPr/>
        <p:txBody>
          <a:bodyPr/>
          <a:lstStyle/>
          <a:p>
            <a:r>
              <a:rPr lang="en-US" dirty="0"/>
              <a:t>Negotiated Price Approach </a:t>
            </a:r>
            <a:r>
              <a:rPr lang="en-US" sz="2000" dirty="0"/>
              <a:t>(7 of 7)</a:t>
            </a:r>
            <a:endParaRPr lang="en-US" dirty="0"/>
          </a:p>
        </p:txBody>
      </p:sp>
      <p:sp>
        <p:nvSpPr>
          <p:cNvPr id="3" name="Text Placeholder 2">
            <a:extLst>
              <a:ext uri="{FF2B5EF4-FFF2-40B4-BE49-F238E27FC236}">
                <a16:creationId xmlns:a16="http://schemas.microsoft.com/office/drawing/2014/main" id="{B7016238-67B7-4BC4-99F4-ED36C478AC3A}"/>
              </a:ext>
            </a:extLst>
          </p:cNvPr>
          <p:cNvSpPr>
            <a:spLocks noGrp="1"/>
          </p:cNvSpPr>
          <p:nvPr>
            <p:ph type="body" sz="quarter" idx="17"/>
          </p:nvPr>
        </p:nvSpPr>
        <p:spPr/>
        <p:txBody>
          <a:bodyPr/>
          <a:lstStyle/>
          <a:p>
            <a:r>
              <a:rPr lang="en-US" dirty="0"/>
              <a:t>As shown, a negotiated price provides each division manager with an incentive to negotiate the transfer of materials.</a:t>
            </a:r>
          </a:p>
          <a:p>
            <a:r>
              <a:rPr lang="en-US" dirty="0"/>
              <a:t>At the same time, the overall company’s income from operations will also increase.</a:t>
            </a:r>
          </a:p>
          <a:p>
            <a:r>
              <a:rPr lang="en-US" dirty="0"/>
              <a:t>However, the negotiated approach only applies when the supplying division has excess capacity.</a:t>
            </a:r>
          </a:p>
          <a:p>
            <a:endParaRPr lang="en-US" dirty="0"/>
          </a:p>
        </p:txBody>
      </p:sp>
    </p:spTree>
    <p:extLst>
      <p:ext uri="{BB962C8B-B14F-4D97-AF65-F5344CB8AC3E}">
        <p14:creationId xmlns:p14="http://schemas.microsoft.com/office/powerpoint/2010/main" val="136057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2DCA-7A01-439B-877C-6387BED74450}"/>
              </a:ext>
            </a:extLst>
          </p:cNvPr>
          <p:cNvSpPr>
            <a:spLocks noGrp="1"/>
          </p:cNvSpPr>
          <p:nvPr>
            <p:ph type="title"/>
          </p:nvPr>
        </p:nvSpPr>
        <p:spPr/>
        <p:txBody>
          <a:bodyPr/>
          <a:lstStyle/>
          <a:p>
            <a:r>
              <a:rPr lang="en-US" dirty="0"/>
              <a:t>Responsibility Accounting </a:t>
            </a:r>
            <a:r>
              <a:rPr lang="en-US" sz="2000" dirty="0"/>
              <a:t>(1 of 2)</a:t>
            </a:r>
          </a:p>
        </p:txBody>
      </p:sp>
      <p:sp>
        <p:nvSpPr>
          <p:cNvPr id="3" name="Text Placeholder 2">
            <a:extLst>
              <a:ext uri="{FF2B5EF4-FFF2-40B4-BE49-F238E27FC236}">
                <a16:creationId xmlns:a16="http://schemas.microsoft.com/office/drawing/2014/main" id="{C89BF187-8E55-47FC-BEE3-CE1F746C4DFA}"/>
              </a:ext>
            </a:extLst>
          </p:cNvPr>
          <p:cNvSpPr>
            <a:spLocks noGrp="1"/>
          </p:cNvSpPr>
          <p:nvPr>
            <p:ph type="body" sz="quarter" idx="17"/>
          </p:nvPr>
        </p:nvSpPr>
        <p:spPr/>
        <p:txBody>
          <a:bodyPr/>
          <a:lstStyle/>
          <a:p>
            <a:r>
              <a:rPr lang="en-US" dirty="0"/>
              <a:t>In a decentralized business, accounting assists managers in evaluating and controlling their areas of responsibility, called responsibility centers.</a:t>
            </a:r>
          </a:p>
          <a:p>
            <a:pPr lvl="1"/>
            <a:r>
              <a:rPr lang="en-US" b="1" dirty="0"/>
              <a:t>Responsibility accounting </a:t>
            </a:r>
            <a:r>
              <a:rPr lang="en-US" dirty="0"/>
              <a:t>is the process of measuring and reporting operating data by responsibility center. </a:t>
            </a:r>
          </a:p>
          <a:p>
            <a:pPr marL="0" indent="0">
              <a:buNone/>
            </a:pPr>
            <a:endParaRPr lang="en-US" dirty="0"/>
          </a:p>
        </p:txBody>
      </p:sp>
    </p:spTree>
    <p:extLst>
      <p:ext uri="{BB962C8B-B14F-4D97-AF65-F5344CB8AC3E}">
        <p14:creationId xmlns:p14="http://schemas.microsoft.com/office/powerpoint/2010/main" val="19575394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993A-B3B0-455A-8636-BB2A5D65B115}"/>
              </a:ext>
            </a:extLst>
          </p:cNvPr>
          <p:cNvSpPr>
            <a:spLocks noGrp="1"/>
          </p:cNvSpPr>
          <p:nvPr>
            <p:ph type="title"/>
          </p:nvPr>
        </p:nvSpPr>
        <p:spPr/>
        <p:txBody>
          <a:bodyPr/>
          <a:lstStyle/>
          <a:p>
            <a:r>
              <a:rPr lang="en-US" dirty="0"/>
              <a:t>Example Exercise: Transfer Pricing</a:t>
            </a:r>
          </a:p>
        </p:txBody>
      </p:sp>
      <p:sp>
        <p:nvSpPr>
          <p:cNvPr id="4" name="Text Placeholder 3">
            <a:extLst>
              <a:ext uri="{FF2B5EF4-FFF2-40B4-BE49-F238E27FC236}">
                <a16:creationId xmlns:a16="http://schemas.microsoft.com/office/drawing/2014/main" id="{2580EA2D-7A9B-4CFC-A0D9-7040C370035B}"/>
              </a:ext>
            </a:extLst>
          </p:cNvPr>
          <p:cNvSpPr>
            <a:spLocks noGrp="1"/>
          </p:cNvSpPr>
          <p:nvPr>
            <p:ph type="body" sz="quarter" idx="17"/>
          </p:nvPr>
        </p:nvSpPr>
        <p:spPr>
          <a:xfrm>
            <a:off x="743576" y="1638299"/>
            <a:ext cx="10711543" cy="2873739"/>
          </a:xfrm>
        </p:spPr>
        <p:txBody>
          <a:bodyPr>
            <a:normAutofit/>
          </a:bodyPr>
          <a:lstStyle/>
          <a:p>
            <a:r>
              <a:rPr lang="en-US" dirty="0"/>
              <a:t>The materials used by the Winston-Salem Division of Fox Company are currently purchased from outside suppliers at $30 per unit. These same materials are produced by Fox’s Flagstaff Division. The Flagstaff Division can produce the materials needed by the Winston-Salem Division at a variable cost of $15 per unit. The division is currently producing 70,000 units and has capacity of 100,000 units. The two divisions have recently negotiated a transfer price of $22 per unit for 30,000 units. By how much will each division’s income increase as a result of this transfer?</a:t>
            </a:r>
          </a:p>
          <a:p>
            <a:endParaRPr lang="en-US" dirty="0"/>
          </a:p>
        </p:txBody>
      </p:sp>
      <p:pic>
        <p:nvPicPr>
          <p:cNvPr id="5" name="Picture Placeholder 4" descr="Example Exercise Solution – Transfer Pricing&#10;&#10;The first equation is Increase in Flagstaff (Supplying) Division’s Income from Operations = (Transfer Price − Variable Cost per Unit) × Units Transferred = ($22 − $15) × 30,000 units = $210,000.&#10;&#10;The second equation is Increase in Winston-Salem (Purchasing) Division’s Income from Operations = (Market Price − Transfer Price × Units Transferred = ($30 minus $22) × 30,000 units = $240,000.">
            <a:extLst>
              <a:ext uri="{FF2B5EF4-FFF2-40B4-BE49-F238E27FC236}">
                <a16:creationId xmlns:a16="http://schemas.microsoft.com/office/drawing/2014/main" id="{82C7F7B7-EA75-46E9-8849-7A2B3EBD535A}"/>
              </a:ext>
            </a:extLst>
          </p:cNvPr>
          <p:cNvPicPr>
            <a:picLocks noGrp="1" noChangeAspect="1"/>
          </p:cNvPicPr>
          <p:nvPr>
            <p:ph type="pic" sz="quarter" idx="18"/>
          </p:nvPr>
        </p:nvPicPr>
        <p:blipFill rotWithShape="1">
          <a:blip r:embed="rId2"/>
          <a:srcRect l="261" r="1342"/>
          <a:stretch/>
        </p:blipFill>
        <p:spPr>
          <a:xfrm>
            <a:off x="1837721" y="4512038"/>
            <a:ext cx="8516558" cy="1700354"/>
          </a:xfrm>
          <a:prstGeom prst="rect">
            <a:avLst/>
          </a:prstGeom>
        </p:spPr>
      </p:pic>
    </p:spTree>
    <p:extLst>
      <p:ext uri="{BB962C8B-B14F-4D97-AF65-F5344CB8AC3E}">
        <p14:creationId xmlns:p14="http://schemas.microsoft.com/office/powerpoint/2010/main" val="3806593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184-CDE0-4DE5-B3D4-2550C4FA8509}"/>
              </a:ext>
            </a:extLst>
          </p:cNvPr>
          <p:cNvSpPr>
            <a:spLocks noGrp="1"/>
          </p:cNvSpPr>
          <p:nvPr>
            <p:ph type="title"/>
          </p:nvPr>
        </p:nvSpPr>
        <p:spPr/>
        <p:txBody>
          <a:bodyPr/>
          <a:lstStyle/>
          <a:p>
            <a:r>
              <a:rPr lang="en-US" dirty="0"/>
              <a:t>Cost Price Approach </a:t>
            </a:r>
            <a:r>
              <a:rPr lang="en-US" sz="2000" dirty="0"/>
              <a:t>(1 of 3)</a:t>
            </a:r>
          </a:p>
        </p:txBody>
      </p:sp>
      <p:sp>
        <p:nvSpPr>
          <p:cNvPr id="3" name="Text Placeholder 2">
            <a:extLst>
              <a:ext uri="{FF2B5EF4-FFF2-40B4-BE49-F238E27FC236}">
                <a16:creationId xmlns:a16="http://schemas.microsoft.com/office/drawing/2014/main" id="{4FD6783A-84B9-4180-8FE7-165256E8767E}"/>
              </a:ext>
            </a:extLst>
          </p:cNvPr>
          <p:cNvSpPr>
            <a:spLocks noGrp="1"/>
          </p:cNvSpPr>
          <p:nvPr>
            <p:ph type="body" sz="quarter" idx="17"/>
          </p:nvPr>
        </p:nvSpPr>
        <p:spPr/>
        <p:txBody>
          <a:bodyPr/>
          <a:lstStyle/>
          <a:p>
            <a:r>
              <a:rPr lang="en-US" dirty="0"/>
              <a:t>Under the </a:t>
            </a:r>
            <a:r>
              <a:rPr lang="en-US" b="1" dirty="0"/>
              <a:t>cost price approach</a:t>
            </a:r>
            <a:r>
              <a:rPr lang="en-US" dirty="0"/>
              <a:t>, cost is used to set transfer prices. </a:t>
            </a:r>
          </a:p>
          <a:p>
            <a:r>
              <a:rPr lang="en-US" dirty="0"/>
              <a:t>A variety of costs may be used in this approach, including:</a:t>
            </a:r>
          </a:p>
          <a:p>
            <a:pPr lvl="1"/>
            <a:r>
              <a:rPr lang="en-US" dirty="0"/>
              <a:t>Total product cost per unit</a:t>
            </a:r>
          </a:p>
          <a:p>
            <a:pPr lvl="2"/>
            <a:r>
              <a:rPr lang="en-US" dirty="0"/>
              <a:t>If total product cost per unit is used, direct materials, direct labor, and factory overhead are included in the transfer price.</a:t>
            </a:r>
          </a:p>
          <a:p>
            <a:pPr lvl="1"/>
            <a:r>
              <a:rPr lang="en-US" dirty="0"/>
              <a:t>Variable product cost per unit</a:t>
            </a:r>
          </a:p>
          <a:p>
            <a:pPr lvl="2"/>
            <a:r>
              <a:rPr lang="en-US" dirty="0"/>
              <a:t>If variable product cost per unit is used, the fixed factory overhead cost is excluded from the transfer price.</a:t>
            </a:r>
          </a:p>
          <a:p>
            <a:endParaRPr lang="en-US" dirty="0"/>
          </a:p>
        </p:txBody>
      </p:sp>
    </p:spTree>
    <p:extLst>
      <p:ext uri="{BB962C8B-B14F-4D97-AF65-F5344CB8AC3E}">
        <p14:creationId xmlns:p14="http://schemas.microsoft.com/office/powerpoint/2010/main" val="3723424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4D98-5347-488E-B7A6-B5E73200BD79}"/>
              </a:ext>
            </a:extLst>
          </p:cNvPr>
          <p:cNvSpPr>
            <a:spLocks noGrp="1"/>
          </p:cNvSpPr>
          <p:nvPr>
            <p:ph type="title"/>
          </p:nvPr>
        </p:nvSpPr>
        <p:spPr/>
        <p:txBody>
          <a:bodyPr/>
          <a:lstStyle/>
          <a:p>
            <a:r>
              <a:rPr lang="en-US" dirty="0"/>
              <a:t>Cost Price Approach </a:t>
            </a:r>
            <a:r>
              <a:rPr lang="en-US" sz="2000" dirty="0"/>
              <a:t>(2 of 3)</a:t>
            </a:r>
          </a:p>
        </p:txBody>
      </p:sp>
      <p:sp>
        <p:nvSpPr>
          <p:cNvPr id="3" name="Text Placeholder 2">
            <a:extLst>
              <a:ext uri="{FF2B5EF4-FFF2-40B4-BE49-F238E27FC236}">
                <a16:creationId xmlns:a16="http://schemas.microsoft.com/office/drawing/2014/main" id="{7ADD117F-91BC-4AD0-81B9-4A1D92304AB8}"/>
              </a:ext>
            </a:extLst>
          </p:cNvPr>
          <p:cNvSpPr>
            <a:spLocks noGrp="1"/>
          </p:cNvSpPr>
          <p:nvPr>
            <p:ph type="body" sz="quarter" idx="17"/>
          </p:nvPr>
        </p:nvSpPr>
        <p:spPr/>
        <p:txBody>
          <a:bodyPr/>
          <a:lstStyle/>
          <a:p>
            <a:r>
              <a:rPr lang="en-US" dirty="0"/>
              <a:t>Actual costs or standard (budgeted) costs may be used in applying the cost price approach.</a:t>
            </a:r>
          </a:p>
          <a:p>
            <a:pPr lvl="1"/>
            <a:r>
              <a:rPr lang="en-US" dirty="0"/>
              <a:t>If actual costs are used, inefficiencies of the purchasing (supplying) division are transferred to the purchasing division.</a:t>
            </a:r>
          </a:p>
          <a:p>
            <a:pPr lvl="2"/>
            <a:r>
              <a:rPr lang="en-US" dirty="0"/>
              <a:t>Thus, there is little incentive for the producing (supplying) division to control costs.</a:t>
            </a:r>
          </a:p>
          <a:p>
            <a:pPr lvl="1"/>
            <a:r>
              <a:rPr lang="en-US" dirty="0"/>
              <a:t>Most companies use standard costs in the cost price approach.</a:t>
            </a:r>
          </a:p>
          <a:p>
            <a:pPr lvl="2"/>
            <a:r>
              <a:rPr lang="en-US" dirty="0"/>
              <a:t>In this way, differences between actual and standard costs remain with the producing (supplying) division for cost control purposes.</a:t>
            </a:r>
          </a:p>
          <a:p>
            <a:endParaRPr lang="en-US" dirty="0"/>
          </a:p>
        </p:txBody>
      </p:sp>
    </p:spTree>
    <p:extLst>
      <p:ext uri="{BB962C8B-B14F-4D97-AF65-F5344CB8AC3E}">
        <p14:creationId xmlns:p14="http://schemas.microsoft.com/office/powerpoint/2010/main" val="29642909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196D-7008-47AA-B27D-E8B73F106CE8}"/>
              </a:ext>
            </a:extLst>
          </p:cNvPr>
          <p:cNvSpPr>
            <a:spLocks noGrp="1"/>
          </p:cNvSpPr>
          <p:nvPr>
            <p:ph type="title"/>
          </p:nvPr>
        </p:nvSpPr>
        <p:spPr/>
        <p:txBody>
          <a:bodyPr/>
          <a:lstStyle/>
          <a:p>
            <a:r>
              <a:rPr lang="en-US" dirty="0"/>
              <a:t>Cost Price Approach </a:t>
            </a:r>
            <a:r>
              <a:rPr lang="en-US" sz="2000" dirty="0"/>
              <a:t>(3 of 3)</a:t>
            </a:r>
            <a:endParaRPr lang="en-US" dirty="0"/>
          </a:p>
        </p:txBody>
      </p:sp>
      <p:sp>
        <p:nvSpPr>
          <p:cNvPr id="3" name="Text Placeholder 2">
            <a:extLst>
              <a:ext uri="{FF2B5EF4-FFF2-40B4-BE49-F238E27FC236}">
                <a16:creationId xmlns:a16="http://schemas.microsoft.com/office/drawing/2014/main" id="{B01448C6-780A-428E-BBAA-CFBBC7E7F8B2}"/>
              </a:ext>
            </a:extLst>
          </p:cNvPr>
          <p:cNvSpPr>
            <a:spLocks noGrp="1"/>
          </p:cNvSpPr>
          <p:nvPr>
            <p:ph type="body" sz="quarter" idx="17"/>
          </p:nvPr>
        </p:nvSpPr>
        <p:spPr/>
        <p:txBody>
          <a:bodyPr>
            <a:noAutofit/>
          </a:bodyPr>
          <a:lstStyle/>
          <a:p>
            <a:r>
              <a:rPr lang="en-US" dirty="0"/>
              <a:t>The cost price approach is most often used when the responsibility centers are organized as cost centers.</a:t>
            </a:r>
          </a:p>
          <a:p>
            <a:pPr lvl="1"/>
            <a:r>
              <a:rPr lang="en-US" dirty="0"/>
              <a:t>When the responsibility centers are organized as profit or investment centers, the cost price approach is normally not used</a:t>
            </a:r>
          </a:p>
          <a:p>
            <a:pPr lvl="2"/>
            <a:r>
              <a:rPr lang="en-US" dirty="0"/>
              <a:t>For example, using the cost price approach when the supplying division is organized as a profit center ignores the supplying division manager’s responsibility for earning profits</a:t>
            </a:r>
          </a:p>
          <a:p>
            <a:pPr lvl="3"/>
            <a:r>
              <a:rPr lang="en-US" dirty="0"/>
              <a:t>In this case, using the cost price approach prevents the supplying division from reporting any profit (revenues – costs) on the units transferred</a:t>
            </a:r>
          </a:p>
          <a:p>
            <a:pPr lvl="4"/>
            <a:r>
              <a:rPr lang="en-US" dirty="0"/>
              <a:t>As a result, the division manager has little incentive to transfer units to another division, even though it may be in the best interests of the company</a:t>
            </a:r>
          </a:p>
        </p:txBody>
      </p:sp>
    </p:spTree>
    <p:extLst>
      <p:ext uri="{BB962C8B-B14F-4D97-AF65-F5344CB8AC3E}">
        <p14:creationId xmlns:p14="http://schemas.microsoft.com/office/powerpoint/2010/main" val="342769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AD8630-C9D4-4AA0-9E76-4371D5E3F334}"/>
              </a:ext>
            </a:extLst>
          </p:cNvPr>
          <p:cNvSpPr>
            <a:spLocks noGrp="1"/>
          </p:cNvSpPr>
          <p:nvPr>
            <p:ph type="title"/>
          </p:nvPr>
        </p:nvSpPr>
        <p:spPr/>
        <p:txBody>
          <a:bodyPr/>
          <a:lstStyle/>
          <a:p>
            <a:r>
              <a:rPr lang="en-US" dirty="0"/>
              <a:t>Responsibility Accounting </a:t>
            </a:r>
            <a:r>
              <a:rPr lang="en-US" sz="2000" dirty="0"/>
              <a:t>(2 of 2)</a:t>
            </a:r>
          </a:p>
        </p:txBody>
      </p:sp>
      <p:sp>
        <p:nvSpPr>
          <p:cNvPr id="46" name="Content Placeholder 45">
            <a:extLst>
              <a:ext uri="{FF2B5EF4-FFF2-40B4-BE49-F238E27FC236}">
                <a16:creationId xmlns:a16="http://schemas.microsoft.com/office/drawing/2014/main" id="{0E7E5836-3CA8-4304-A18A-D976C34684C3}"/>
              </a:ext>
            </a:extLst>
          </p:cNvPr>
          <p:cNvSpPr>
            <a:spLocks noGrp="1"/>
          </p:cNvSpPr>
          <p:nvPr>
            <p:ph sz="quarter" idx="11"/>
          </p:nvPr>
        </p:nvSpPr>
        <p:spPr>
          <a:xfrm>
            <a:off x="4422105" y="1046731"/>
            <a:ext cx="3347791" cy="1240353"/>
          </a:xfrm>
          <a:prstGeom prst="roundRect">
            <a:avLst/>
          </a:prstGeom>
          <a:solidFill>
            <a:srgbClr val="004A78"/>
          </a:solidFill>
        </p:spPr>
        <p:txBody>
          <a:bodyPr anchor="ctr"/>
          <a:lstStyle/>
          <a:p>
            <a:pPr algn="ctr"/>
            <a:r>
              <a:rPr lang="en-US" sz="2200" b="1" dirty="0">
                <a:solidFill>
                  <a:schemeClr val="bg1"/>
                </a:solidFill>
              </a:rPr>
              <a:t>Responsibility centers</a:t>
            </a:r>
          </a:p>
        </p:txBody>
      </p:sp>
      <p:pic>
        <p:nvPicPr>
          <p:cNvPr id="69" name="Picture Placeholder 68">
            <a:extLst>
              <a:ext uri="{FF2B5EF4-FFF2-40B4-BE49-F238E27FC236}">
                <a16:creationId xmlns:a16="http://schemas.microsoft.com/office/drawing/2014/main" id="{25024DD2-A15C-4263-967F-D6CFE0E18961}"/>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srcRect l="-16350" t="396" r="-4076" b="-12362"/>
          <a:stretch/>
        </p:blipFill>
        <p:spPr>
          <a:xfrm>
            <a:off x="2180482" y="2068865"/>
            <a:ext cx="7485166" cy="1441981"/>
          </a:xfrm>
        </p:spPr>
      </p:pic>
      <p:sp>
        <p:nvSpPr>
          <p:cNvPr id="47" name="Content Placeholder 46">
            <a:extLst>
              <a:ext uri="{FF2B5EF4-FFF2-40B4-BE49-F238E27FC236}">
                <a16:creationId xmlns:a16="http://schemas.microsoft.com/office/drawing/2014/main" id="{6EDF1935-54A3-4D40-8B8E-287F054967CE}"/>
              </a:ext>
            </a:extLst>
          </p:cNvPr>
          <p:cNvSpPr>
            <a:spLocks noGrp="1"/>
          </p:cNvSpPr>
          <p:nvPr>
            <p:ph sz="quarter" idx="12"/>
          </p:nvPr>
        </p:nvSpPr>
        <p:spPr>
          <a:xfrm>
            <a:off x="2130220" y="3274068"/>
            <a:ext cx="2500652" cy="1888481"/>
          </a:xfrm>
          <a:prstGeom prst="roundRect">
            <a:avLst/>
          </a:prstGeom>
          <a:solidFill>
            <a:srgbClr val="0098D4"/>
          </a:solidFill>
          <a:ln w="38100">
            <a:solidFill>
              <a:srgbClr val="004A78"/>
            </a:solidFill>
          </a:ln>
        </p:spPr>
        <p:txBody>
          <a:bodyPr tIns="0" bIns="182880" anchor="ctr"/>
          <a:lstStyle/>
          <a:p>
            <a:pPr algn="ctr"/>
            <a:r>
              <a:rPr lang="en-US" sz="2000" b="1" dirty="0"/>
              <a:t>Cost centers</a:t>
            </a:r>
          </a:p>
          <a:p>
            <a:pPr marL="290513" indent="-290513">
              <a:buFont typeface="Wingdings" panose="05000000000000000000" pitchFamily="2" charset="2"/>
              <a:buChar char="ü"/>
            </a:pPr>
            <a:r>
              <a:rPr lang="en-US" sz="1600" dirty="0"/>
              <a:t>Have responsibility over costs</a:t>
            </a:r>
          </a:p>
        </p:txBody>
      </p:sp>
      <p:sp>
        <p:nvSpPr>
          <p:cNvPr id="48" name="Content Placeholder 47">
            <a:extLst>
              <a:ext uri="{FF2B5EF4-FFF2-40B4-BE49-F238E27FC236}">
                <a16:creationId xmlns:a16="http://schemas.microsoft.com/office/drawing/2014/main" id="{0140A5BB-28F6-45F6-A7A1-A208A574B328}"/>
              </a:ext>
            </a:extLst>
          </p:cNvPr>
          <p:cNvSpPr>
            <a:spLocks noGrp="1"/>
          </p:cNvSpPr>
          <p:nvPr>
            <p:ph sz="quarter" idx="13"/>
          </p:nvPr>
        </p:nvSpPr>
        <p:spPr>
          <a:xfrm>
            <a:off x="4963051" y="3271351"/>
            <a:ext cx="2505456" cy="1892808"/>
          </a:xfrm>
          <a:prstGeom prst="roundRect">
            <a:avLst/>
          </a:prstGeom>
          <a:solidFill>
            <a:srgbClr val="00B8E7"/>
          </a:solidFill>
          <a:ln w="38100">
            <a:solidFill>
              <a:srgbClr val="004A78"/>
            </a:solidFill>
          </a:ln>
        </p:spPr>
        <p:txBody>
          <a:bodyPr anchor="ctr"/>
          <a:lstStyle/>
          <a:p>
            <a:pPr algn="ctr"/>
            <a:r>
              <a:rPr lang="en-US" sz="2000" b="1" dirty="0"/>
              <a:t>Profit centers</a:t>
            </a:r>
          </a:p>
          <a:p>
            <a:pPr marL="290513" indent="-290513">
              <a:buFont typeface="Wingdings" panose="05000000000000000000" pitchFamily="2" charset="2"/>
              <a:buChar char="ü"/>
            </a:pPr>
            <a:r>
              <a:rPr lang="en-US" sz="1600" dirty="0"/>
              <a:t>Have responsibility over revenues and costs</a:t>
            </a:r>
          </a:p>
        </p:txBody>
      </p:sp>
      <p:sp>
        <p:nvSpPr>
          <p:cNvPr id="49" name="Content Placeholder 48">
            <a:extLst>
              <a:ext uri="{FF2B5EF4-FFF2-40B4-BE49-F238E27FC236}">
                <a16:creationId xmlns:a16="http://schemas.microsoft.com/office/drawing/2014/main" id="{7208A813-5269-4253-8530-92799D56FA10}"/>
              </a:ext>
            </a:extLst>
          </p:cNvPr>
          <p:cNvSpPr>
            <a:spLocks noGrp="1"/>
          </p:cNvSpPr>
          <p:nvPr>
            <p:ph sz="quarter" idx="14"/>
          </p:nvPr>
        </p:nvSpPr>
        <p:spPr>
          <a:xfrm>
            <a:off x="7876886" y="3269741"/>
            <a:ext cx="2505456" cy="1892808"/>
          </a:xfrm>
          <a:prstGeom prst="roundRect">
            <a:avLst/>
          </a:prstGeom>
          <a:solidFill>
            <a:schemeClr val="tx2">
              <a:lumMod val="60000"/>
              <a:lumOff val="40000"/>
            </a:schemeClr>
          </a:solidFill>
          <a:ln w="38100">
            <a:solidFill>
              <a:srgbClr val="004A78"/>
            </a:solidFill>
          </a:ln>
        </p:spPr>
        <p:txBody>
          <a:bodyPr tIns="182880" anchor="ctr"/>
          <a:lstStyle/>
          <a:p>
            <a:pPr algn="ctr"/>
            <a:r>
              <a:rPr lang="en-US" sz="2000" b="1" dirty="0"/>
              <a:t>Investment centers</a:t>
            </a:r>
          </a:p>
          <a:p>
            <a:pPr marL="290513" indent="-290513">
              <a:buFont typeface="Wingdings" panose="05000000000000000000" pitchFamily="2" charset="2"/>
              <a:buChar char="ü"/>
            </a:pPr>
            <a:r>
              <a:rPr lang="en-US" sz="1600" dirty="0"/>
              <a:t>Have responsibility over revenues, costs, and investment in assets</a:t>
            </a:r>
          </a:p>
        </p:txBody>
      </p:sp>
    </p:spTree>
    <p:extLst>
      <p:ext uri="{BB962C8B-B14F-4D97-AF65-F5344CB8AC3E}">
        <p14:creationId xmlns:p14="http://schemas.microsoft.com/office/powerpoint/2010/main" val="43415787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5cd1bd9-f432-4f8c-8c64-f52b77cc24c4"/>
    <ds:schemaRef ds:uri="http://purl.org/dc/terms/"/>
    <ds:schemaRef ds:uri="http://schemas.openxmlformats.org/package/2006/metadata/core-properties"/>
    <ds:schemaRef ds:uri="25be6f04-d184-4a5a-ba6e-3624d71d6c8b"/>
    <ds:schemaRef ds:uri="http://www.w3.org/XML/1998/namespace"/>
    <ds:schemaRef ds:uri="http://purl.org/dc/dcmitype/"/>
    <ds:schemaRef ds:uri="5b47f0fb-e24d-44b9-89a4-ff46b5ce035f"/>
    <ds:schemaRef ds:uri="dbac95d4-689a-4a2b-9845-ea50641fb23b"/>
  </ds:schemaRefs>
</ds:datastoreItem>
</file>

<file path=customXml/itemProps2.xml><?xml version="1.0" encoding="utf-8"?>
<ds:datastoreItem xmlns:ds="http://schemas.openxmlformats.org/officeDocument/2006/customXml" ds:itemID="{E1BFEA96-C4D8-4F65-A5E9-DD6162392DAD}"/>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9781337913201.112_Warren_Acct28e_ch24_final</Template>
  <TotalTime>2673</TotalTime>
  <Words>4231</Words>
  <Application>Microsoft Office PowerPoint</Application>
  <PresentationFormat>Widescreen</PresentationFormat>
  <Paragraphs>298</Paragraphs>
  <Slides>83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arial</vt:lpstr>
      <vt:lpstr>Calibri</vt:lpstr>
      <vt:lpstr>Helvetica</vt:lpstr>
      <vt:lpstr>LucidaGrande</vt:lpstr>
      <vt:lpstr>Open Sans</vt:lpstr>
      <vt:lpstr>Summer Font</vt:lpstr>
      <vt:lpstr>Wingdings</vt:lpstr>
      <vt:lpstr>Office Theme</vt:lpstr>
      <vt:lpstr>Decentralized Operations</vt:lpstr>
      <vt:lpstr>Learning Objectives</vt:lpstr>
      <vt:lpstr>Centralized and Decentralized Operations</vt:lpstr>
      <vt:lpstr>Advantages of Decentralization (1 of 2)</vt:lpstr>
      <vt:lpstr>Advantages of Decentralization (2 of 2)</vt:lpstr>
      <vt:lpstr>Disadvantages of Decentralization</vt:lpstr>
      <vt:lpstr>Advantages and Disadvantages of Decentralized Operations</vt:lpstr>
      <vt:lpstr>Responsibility Accounting (1 of 2)</vt:lpstr>
      <vt:lpstr>Responsibility Accounting (2 of 2)</vt:lpstr>
      <vt:lpstr>Responsibility Accounting for Cost Centers (1 of 2)</vt:lpstr>
      <vt:lpstr>Cost Centers in a University</vt:lpstr>
      <vt:lpstr>Responsibility Accounting for Cost Centers (2 of 2)</vt:lpstr>
      <vt:lpstr>Responsibility Accounting Reports for Cost Centers (1 of 2)</vt:lpstr>
      <vt:lpstr>Example Exercise: Budgetary Performance for Cost Center</vt:lpstr>
      <vt:lpstr>Responsibility Accounting Reports for Cost Centers (2 of 2)</vt:lpstr>
      <vt:lpstr>Responsibility Accounting for Profit Centers (1 of 3)</vt:lpstr>
      <vt:lpstr>Responsibility Accounting for Profit Centers (2 of 3)</vt:lpstr>
      <vt:lpstr>Responsibility Accounting for Profit Centers (3 of 3)</vt:lpstr>
      <vt:lpstr>Service Department Cost Allocations (1 of 11)</vt:lpstr>
      <vt:lpstr>Service Department Cost Allocations (2 of 11)</vt:lpstr>
      <vt:lpstr>Service Department Cost Allocations (3 of 11)</vt:lpstr>
      <vt:lpstr>Service Department Cost Allocations (4 of 11)</vt:lpstr>
      <vt:lpstr>Service Department Cost Allocations (5 of 11)</vt:lpstr>
      <vt:lpstr>Service Department Cost Allocations (6 of 11)</vt:lpstr>
      <vt:lpstr>Service Department Cost Allocations (7 of 11)</vt:lpstr>
      <vt:lpstr>Service Department Cost Allocations (8 of 11)</vt:lpstr>
      <vt:lpstr>Service Department Cost Allocations (9 of 11)</vt:lpstr>
      <vt:lpstr>Service Department Cost Allocations (10 of 11)</vt:lpstr>
      <vt:lpstr>Service Department Cost Allocations (11 of 11)</vt:lpstr>
      <vt:lpstr>Service Department Allocations to NEG Divisions</vt:lpstr>
      <vt:lpstr>Example Exercise: Service Department Allocations</vt:lpstr>
      <vt:lpstr>Divisional Income Statements—NEG</vt:lpstr>
      <vt:lpstr>Profit Center Reporting</vt:lpstr>
      <vt:lpstr>Example Exercise: Income for Profit Center</vt:lpstr>
      <vt:lpstr>Responsibility Accounting for Investment Centers  (1 of 2)</vt:lpstr>
      <vt:lpstr>Responsibility Accounting for Investment Centers  (2 of 2)</vt:lpstr>
      <vt:lpstr>Divisional Income Statements—DataLink Inc.</vt:lpstr>
      <vt:lpstr>Return on Investment (1 of 14)</vt:lpstr>
      <vt:lpstr>Return on Investment (2 of 14)</vt:lpstr>
      <vt:lpstr>Return on Investment (3 of 14)</vt:lpstr>
      <vt:lpstr>Return on Investment (4 of 14)</vt:lpstr>
      <vt:lpstr>Return on Investment (5 of 14)</vt:lpstr>
      <vt:lpstr>Return on Investment (6 of 14)</vt:lpstr>
      <vt:lpstr>Return on Investment (7 of 14)</vt:lpstr>
      <vt:lpstr>Return on Investment (8 of 14)</vt:lpstr>
      <vt:lpstr>Return on Investment (9 of 14)</vt:lpstr>
      <vt:lpstr>Return on Investment (10 of 14)</vt:lpstr>
      <vt:lpstr>Return on Investment (11 of 14)</vt:lpstr>
      <vt:lpstr>Return on Investment (12 of 14)</vt:lpstr>
      <vt:lpstr>Return on Investment (13 of 14)</vt:lpstr>
      <vt:lpstr>Return on Investment (14 of 14)</vt:lpstr>
      <vt:lpstr>Example Exercise: Profit Margin, Investment Turnover, and ROI</vt:lpstr>
      <vt:lpstr>Residual Income (1 of 5)</vt:lpstr>
      <vt:lpstr>Residual Income (2 of 5)</vt:lpstr>
      <vt:lpstr>Residual Income—DataLink, Inc.</vt:lpstr>
      <vt:lpstr>Residual Income (3 of 5)</vt:lpstr>
      <vt:lpstr>Residual Income (4 of 5)</vt:lpstr>
      <vt:lpstr>Residual Income (5 of 5)</vt:lpstr>
      <vt:lpstr>Example Exercise: Residual Income </vt:lpstr>
      <vt:lpstr>The Balanced Scorecard (1 of 3)</vt:lpstr>
      <vt:lpstr>The Balanced Scorecard (2 of 3)</vt:lpstr>
      <vt:lpstr>The Balanced Scorecard (3 of 3)</vt:lpstr>
      <vt:lpstr>Balanced Scorecard Performance Measures</vt:lpstr>
      <vt:lpstr>Transfer Pricing (1 of 3)</vt:lpstr>
      <vt:lpstr>Transfer Pricing (2 of 3)</vt:lpstr>
      <vt:lpstr>Transfer Pricing (3 of 3)</vt:lpstr>
      <vt:lpstr>Commonly Used Transfer Prices</vt:lpstr>
      <vt:lpstr>Income Statements—No Transfers Between Divisions</vt:lpstr>
      <vt:lpstr>Market Price Approach (1 of 3)</vt:lpstr>
      <vt:lpstr>Market Price Approach (2 of 3)</vt:lpstr>
      <vt:lpstr>Market Price Approach (3 of 3)</vt:lpstr>
      <vt:lpstr>Negotiated Price Approach (1 of 7)</vt:lpstr>
      <vt:lpstr>Negotiated Price Approach (2 of 7)</vt:lpstr>
      <vt:lpstr>Negotiated Price Approach (3 of 7)</vt:lpstr>
      <vt:lpstr>Negotiated Price Approach (4 of 7)</vt:lpstr>
      <vt:lpstr>Negotiated Price Approach (5 of 7)</vt:lpstr>
      <vt:lpstr>Income Statements—Negotiated Transfer Price</vt:lpstr>
      <vt:lpstr>Negotiated Price Approach (6 of 7)</vt:lpstr>
      <vt:lpstr>Negotiated Price Approach (7 of 7)</vt:lpstr>
      <vt:lpstr>Example Exercise: Transfer Pricing</vt:lpstr>
      <vt:lpstr>Cost Price Approach (1 of 3)</vt:lpstr>
      <vt:lpstr>Cost Price Approach (2 of 3)</vt:lpstr>
      <vt:lpstr>Cost Price Approach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Decentralized Operations</dc:title>
  <dc:creator>Suchayita Mukherjee</dc:creator>
  <cp:lastModifiedBy>ansrsource</cp:lastModifiedBy>
  <cp:revision>306</cp:revision>
  <cp:lastPrinted>2016-10-03T15:29:39Z</cp:lastPrinted>
  <dcterms:created xsi:type="dcterms:W3CDTF">2019-10-21T10:07:49Z</dcterms:created>
  <dcterms:modified xsi:type="dcterms:W3CDTF">2020-03-27T01:21:35Z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