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702" r:id="rId2"/>
    <p:sldMasterId id="2147483675" r:id="rId3"/>
    <p:sldMasterId id="2147483668" r:id="rId4"/>
    <p:sldMasterId id="2147483680" r:id="rId5"/>
    <p:sldMasterId id="2147483696" r:id="rId6"/>
  </p:sldMasterIdLst>
  <p:notesMasterIdLst>
    <p:notesMasterId r:id="rId41"/>
  </p:notesMasterIdLst>
  <p:handoutMasterIdLst>
    <p:handoutMasterId r:id="rId42"/>
  </p:handoutMasterIdLst>
  <p:sldIdLst>
    <p:sldId id="256" r:id="rId7"/>
    <p:sldId id="257" r:id="rId8"/>
    <p:sldId id="258" r:id="rId9"/>
    <p:sldId id="259" r:id="rId10"/>
    <p:sldId id="299" r:id="rId11"/>
    <p:sldId id="324" r:id="rId12"/>
    <p:sldId id="298" r:id="rId13"/>
    <p:sldId id="300" r:id="rId14"/>
    <p:sldId id="301" r:id="rId15"/>
    <p:sldId id="303" r:id="rId16"/>
    <p:sldId id="304" r:id="rId17"/>
    <p:sldId id="297" r:id="rId18"/>
    <p:sldId id="305" r:id="rId19"/>
    <p:sldId id="306" r:id="rId20"/>
    <p:sldId id="307" r:id="rId21"/>
    <p:sldId id="308" r:id="rId22"/>
    <p:sldId id="309" r:id="rId23"/>
    <p:sldId id="325" r:id="rId24"/>
    <p:sldId id="310" r:id="rId25"/>
    <p:sldId id="314" r:id="rId26"/>
    <p:sldId id="311" r:id="rId27"/>
    <p:sldId id="312" r:id="rId28"/>
    <p:sldId id="315" r:id="rId29"/>
    <p:sldId id="313" r:id="rId30"/>
    <p:sldId id="316" r:id="rId31"/>
    <p:sldId id="318" r:id="rId32"/>
    <p:sldId id="294" r:id="rId33"/>
    <p:sldId id="317" r:id="rId34"/>
    <p:sldId id="322" r:id="rId35"/>
    <p:sldId id="319" r:id="rId36"/>
    <p:sldId id="320" r:id="rId37"/>
    <p:sldId id="321" r:id="rId38"/>
    <p:sldId id="278" r:id="rId39"/>
    <p:sldId id="323"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a:srgbClr val="898989"/>
    <a:srgbClr val="9400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48" autoAdjust="0"/>
    <p:restoredTop sz="94700" autoAdjust="0"/>
  </p:normalViewPr>
  <p:slideViewPr>
    <p:cSldViewPr snapToGrid="0" snapToObjects="1">
      <p:cViewPr varScale="1">
        <p:scale>
          <a:sx n="78" d="100"/>
          <a:sy n="78" d="100"/>
        </p:scale>
        <p:origin x="254" y="62"/>
      </p:cViewPr>
      <p:guideLst>
        <p:guide orient="horz" pos="2160"/>
        <p:guide pos="2880"/>
      </p:guideLst>
    </p:cSldViewPr>
  </p:slideViewPr>
  <p:outlineViewPr>
    <p:cViewPr>
      <p:scale>
        <a:sx n="33" d="100"/>
        <a:sy n="33" d="100"/>
      </p:scale>
      <p:origin x="0" y="-27798"/>
    </p:cViewPr>
  </p:outlineViewPr>
  <p:notesTextViewPr>
    <p:cViewPr>
      <p:scale>
        <a:sx n="100" d="100"/>
        <a:sy n="100" d="100"/>
      </p:scale>
      <p:origin x="0" y="0"/>
    </p:cViewPr>
  </p:notesTextViewPr>
  <p:sorterViewPr>
    <p:cViewPr>
      <p:scale>
        <a:sx n="100" d="100"/>
        <a:sy n="100" d="100"/>
      </p:scale>
      <p:origin x="0" y="-2022"/>
    </p:cViewPr>
  </p:sorterViewPr>
  <p:notesViewPr>
    <p:cSldViewPr snapToGrid="0" snapToObjects="1">
      <p:cViewPr varScale="1">
        <p:scale>
          <a:sx n="84" d="100"/>
          <a:sy n="84" d="100"/>
        </p:scale>
        <p:origin x="3828"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i="1" dirty="0"/>
              <a:t>Computerized Accounting with </a:t>
            </a:r>
            <a:r>
              <a:rPr lang="en-US" i="1"/>
              <a:t>QuickBooks 2019</a:t>
            </a:r>
            <a:endParaRPr lang="en-US" i="1"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5F27D-7291-427B-A350-F3DB9042BE2F}" type="datetimeFigureOut">
              <a:rPr lang="en-US" smtClean="0"/>
              <a:t>3/21/2019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Paradigm Publishing, LLC</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4F4AC1-F8EF-4959-8144-FA13A8A625AC}" type="slidenum">
              <a:rPr lang="en-US" smtClean="0"/>
              <a:t>‹#›</a:t>
            </a:fld>
            <a:endParaRPr lang="en-US"/>
          </a:p>
        </p:txBody>
      </p:sp>
    </p:spTree>
    <p:extLst>
      <p:ext uri="{BB962C8B-B14F-4D97-AF65-F5344CB8AC3E}">
        <p14:creationId xmlns:p14="http://schemas.microsoft.com/office/powerpoint/2010/main" val="1994997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i="1"/>
            </a:lvl1pPr>
          </a:lstStyle>
          <a:p>
            <a:r>
              <a:rPr lang="en-US" dirty="0"/>
              <a:t>Computerized Accounting with </a:t>
            </a:r>
            <a:r>
              <a:rPr lang="en-US"/>
              <a:t>QuickBooks 2019</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B778F-71A8-48E4-BDC1-6A6F0CF4740F}" type="datetimeFigureOut">
              <a:rPr lang="en-US" smtClean="0"/>
              <a:t>3/21/2019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Paradigm Publishing, LLC</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D489E-AA15-4837-8C29-87808A0EBE4C}" type="slidenum">
              <a:rPr lang="en-US" smtClean="0"/>
              <a:t>‹#›</a:t>
            </a:fld>
            <a:endParaRPr lang="en-US"/>
          </a:p>
        </p:txBody>
      </p:sp>
    </p:spTree>
    <p:extLst>
      <p:ext uri="{BB962C8B-B14F-4D97-AF65-F5344CB8AC3E}">
        <p14:creationId xmlns:p14="http://schemas.microsoft.com/office/powerpoint/2010/main" val="250758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D489E-AA15-4837-8C29-87808A0EBE4C}" type="slidenum">
              <a:rPr lang="en-US" smtClean="0"/>
              <a:t>1</a:t>
            </a:fld>
            <a:endParaRPr lang="en-US"/>
          </a:p>
        </p:txBody>
      </p:sp>
    </p:spTree>
    <p:extLst>
      <p:ext uri="{BB962C8B-B14F-4D97-AF65-F5344CB8AC3E}">
        <p14:creationId xmlns:p14="http://schemas.microsoft.com/office/powerpoint/2010/main" val="403802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D489E-AA15-4837-8C29-87808A0EBE4C}" type="slidenum">
              <a:rPr lang="en-US" smtClean="0"/>
              <a:t>3</a:t>
            </a:fld>
            <a:endParaRPr lang="en-US"/>
          </a:p>
        </p:txBody>
      </p:sp>
    </p:spTree>
    <p:extLst>
      <p:ext uri="{BB962C8B-B14F-4D97-AF65-F5344CB8AC3E}">
        <p14:creationId xmlns:p14="http://schemas.microsoft.com/office/powerpoint/2010/main" val="377132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D489E-AA15-4837-8C29-87808A0EBE4C}" type="slidenum">
              <a:rPr lang="en-US" smtClean="0"/>
              <a:t>22</a:t>
            </a:fld>
            <a:endParaRPr lang="en-US"/>
          </a:p>
        </p:txBody>
      </p:sp>
    </p:spTree>
    <p:extLst>
      <p:ext uri="{BB962C8B-B14F-4D97-AF65-F5344CB8AC3E}">
        <p14:creationId xmlns:p14="http://schemas.microsoft.com/office/powerpoint/2010/main" val="394998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D489E-AA15-4837-8C29-87808A0EBE4C}" type="slidenum">
              <a:rPr lang="en-US" smtClean="0"/>
              <a:t>23</a:t>
            </a:fld>
            <a:endParaRPr lang="en-US"/>
          </a:p>
        </p:txBody>
      </p:sp>
    </p:spTree>
    <p:extLst>
      <p:ext uri="{BB962C8B-B14F-4D97-AF65-F5344CB8AC3E}">
        <p14:creationId xmlns:p14="http://schemas.microsoft.com/office/powerpoint/2010/main" val="257707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D489E-AA15-4837-8C29-87808A0EBE4C}" type="slidenum">
              <a:rPr lang="en-US" smtClean="0"/>
              <a:t>25</a:t>
            </a:fld>
            <a:endParaRPr lang="en-US"/>
          </a:p>
        </p:txBody>
      </p:sp>
    </p:spTree>
    <p:extLst>
      <p:ext uri="{BB962C8B-B14F-4D97-AF65-F5344CB8AC3E}">
        <p14:creationId xmlns:p14="http://schemas.microsoft.com/office/powerpoint/2010/main" val="1694311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D489E-AA15-4837-8C29-87808A0EBE4C}" type="slidenum">
              <a:rPr lang="en-US" smtClean="0"/>
              <a:t>28</a:t>
            </a:fld>
            <a:endParaRPr lang="en-US"/>
          </a:p>
        </p:txBody>
      </p:sp>
    </p:spTree>
    <p:extLst>
      <p:ext uri="{BB962C8B-B14F-4D97-AF65-F5344CB8AC3E}">
        <p14:creationId xmlns:p14="http://schemas.microsoft.com/office/powerpoint/2010/main" val="357450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D489E-AA15-4837-8C29-87808A0EBE4C}" type="slidenum">
              <a:rPr lang="en-US" smtClean="0"/>
              <a:t>29</a:t>
            </a:fld>
            <a:endParaRPr lang="en-US"/>
          </a:p>
        </p:txBody>
      </p:sp>
    </p:spTree>
    <p:extLst>
      <p:ext uri="{BB962C8B-B14F-4D97-AF65-F5344CB8AC3E}">
        <p14:creationId xmlns:p14="http://schemas.microsoft.com/office/powerpoint/2010/main" val="369412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47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898989"/>
                </a:solidFill>
              </a:defRPr>
            </a:lvl1pPr>
          </a:lstStyle>
          <a:p>
            <a:fld id="{430A07D0-4B6C-EF41-9A43-6576EA47312D}" type="slidenum">
              <a:rPr lang="en-US" smtClean="0"/>
              <a:pPr/>
              <a:t>‹#›</a:t>
            </a:fld>
            <a:endParaRPr lang="en-US"/>
          </a:p>
        </p:txBody>
      </p:sp>
      <p:sp>
        <p:nvSpPr>
          <p:cNvPr id="7" name="Title 1"/>
          <p:cNvSpPr>
            <a:spLocks noGrp="1"/>
          </p:cNvSpPr>
          <p:nvPr>
            <p:ph type="ctrTitle" hasCustomPrompt="1"/>
          </p:nvPr>
        </p:nvSpPr>
        <p:spPr>
          <a:xfrm>
            <a:off x="685800" y="1419215"/>
            <a:ext cx="7772400" cy="609131"/>
          </a:xfrm>
          <a:prstGeom prst="rect">
            <a:avLst/>
          </a:prstGeom>
          <a:noFill/>
          <a:ln>
            <a:noFill/>
          </a:ln>
        </p:spPr>
        <p:txBody>
          <a:bodyPr/>
          <a:lstStyle>
            <a:lvl1pPr algn="ctr">
              <a:defRPr sz="4000" b="0" i="0">
                <a:ln>
                  <a:noFill/>
                </a:ln>
                <a:solidFill>
                  <a:srgbClr val="FFFFFF"/>
                </a:solidFill>
                <a:latin typeface="B Helvetica Bold"/>
                <a:cs typeface="B Helvetica Bold"/>
              </a:defRPr>
            </a:lvl1pPr>
          </a:lstStyle>
          <a:p>
            <a:r>
              <a:rPr lang="en-US" dirty="0"/>
              <a:t>Chapter Title goes Here</a:t>
            </a:r>
          </a:p>
        </p:txBody>
      </p:sp>
      <p:sp>
        <p:nvSpPr>
          <p:cNvPr id="8" name="Subtitle 2"/>
          <p:cNvSpPr>
            <a:spLocks noGrp="1"/>
          </p:cNvSpPr>
          <p:nvPr>
            <p:ph type="subTitle" idx="1" hasCustomPrompt="1"/>
          </p:nvPr>
        </p:nvSpPr>
        <p:spPr>
          <a:xfrm>
            <a:off x="2069739" y="2908225"/>
            <a:ext cx="5004522" cy="2120084"/>
          </a:xfrm>
          <a:prstGeom prst="rect">
            <a:avLst/>
          </a:prstGeom>
          <a:ln>
            <a:noFill/>
          </a:ln>
        </p:spPr>
        <p:txBody>
          <a:bodyPr/>
          <a:lstStyle>
            <a:lvl1pPr marL="0" indent="0" algn="ctr">
              <a:buNone/>
              <a:defRPr sz="2800" b="0" i="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Chapter Subtitle goes here</a:t>
            </a:r>
          </a:p>
        </p:txBody>
      </p:sp>
      <p:sp>
        <p:nvSpPr>
          <p:cNvPr id="9" name="Title Placeholder 1"/>
          <p:cNvSpPr txBox="1">
            <a:spLocks/>
          </p:cNvSpPr>
          <p:nvPr userDrawn="1"/>
        </p:nvSpPr>
        <p:spPr>
          <a:xfrm>
            <a:off x="703794" y="385763"/>
            <a:ext cx="7137884" cy="399230"/>
          </a:xfrm>
          <a:prstGeom prst="rect">
            <a:avLst/>
          </a:prstGeom>
          <a:ln>
            <a:noFill/>
          </a:ln>
        </p:spPr>
        <p:txBody>
          <a:bodyPr vert="horz" lIns="91440" tIns="45720" rIns="91440" bIns="45720" rtlCol="0" anchor="ctr">
            <a:noAutofit/>
          </a:bodyPr>
          <a:lstStyle>
            <a:lvl1pPr algn="r" defTabSz="457200" rtl="0" eaLnBrk="1" latinLnBrk="0" hangingPunct="1">
              <a:spcBef>
                <a:spcPct val="0"/>
              </a:spcBef>
              <a:buNone/>
              <a:defRPr sz="2000" b="0" i="0" kern="1200" baseline="0">
                <a:solidFill>
                  <a:schemeClr val="bg1"/>
                </a:solidFill>
                <a:latin typeface="B Helvetica Bold"/>
                <a:ea typeface="+mj-ea"/>
                <a:cs typeface="B Helvetica Bold"/>
              </a:defRPr>
            </a:lvl1pPr>
          </a:lstStyle>
          <a:p>
            <a:r>
              <a:rPr lang="en-US" dirty="0"/>
              <a:t>Chapter</a:t>
            </a:r>
          </a:p>
        </p:txBody>
      </p:sp>
      <p:sp>
        <p:nvSpPr>
          <p:cNvPr id="10" name="Title Placeholder 1"/>
          <p:cNvSpPr txBox="1">
            <a:spLocks/>
          </p:cNvSpPr>
          <p:nvPr userDrawn="1"/>
        </p:nvSpPr>
        <p:spPr>
          <a:xfrm>
            <a:off x="7786194" y="157655"/>
            <a:ext cx="900606" cy="1143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8000" b="0" i="0" kern="1200" baseline="0">
                <a:solidFill>
                  <a:schemeClr val="bg1"/>
                </a:solidFill>
                <a:latin typeface="B Helvetica Bold"/>
                <a:ea typeface="+mj-ea"/>
                <a:cs typeface="B Helvetica Bold"/>
              </a:defRPr>
            </a:lvl1pPr>
          </a:lstStyle>
          <a:p>
            <a:pPr algn="ctr"/>
            <a:endParaRPr lang="en-US" sz="9600"/>
          </a:p>
        </p:txBody>
      </p:sp>
      <p:sp>
        <p:nvSpPr>
          <p:cNvPr id="11" name="Footer Placeholder 4"/>
          <p:cNvSpPr>
            <a:spLocks noGrp="1"/>
          </p:cNvSpPr>
          <p:nvPr>
            <p:ph type="ftr" sz="quarter" idx="3"/>
          </p:nvPr>
        </p:nvSpPr>
        <p:spPr>
          <a:xfrm>
            <a:off x="3124200" y="63447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Tree>
    <p:extLst>
      <p:ext uri="{BB962C8B-B14F-4D97-AF65-F5344CB8AC3E}">
        <p14:creationId xmlns:p14="http://schemas.microsoft.com/office/powerpoint/2010/main" val="130737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D88444F-2AF5-6340-B273-790BF994D442}" type="slidenum">
              <a:rPr lang="en-US" smtClean="0"/>
              <a:t>‹#›</a:t>
            </a:fld>
            <a:endParaRPr lang="en-US"/>
          </a:p>
        </p:txBody>
      </p:sp>
      <p:sp>
        <p:nvSpPr>
          <p:cNvPr id="8" name="Title 1"/>
          <p:cNvSpPr>
            <a:spLocks noGrp="1"/>
          </p:cNvSpPr>
          <p:nvPr>
            <p:ph type="title" idx="4294967295"/>
          </p:nvPr>
        </p:nvSpPr>
        <p:spPr>
          <a:xfrm>
            <a:off x="310148" y="709432"/>
            <a:ext cx="8579852" cy="1143000"/>
          </a:xfrm>
          <a:prstGeom prst="rect">
            <a:avLst/>
          </a:prstGeom>
        </p:spPr>
        <p:txBody>
          <a:bodyPr/>
          <a:lstStyle/>
          <a:p>
            <a:r>
              <a:rPr lang="en-US" dirty="0">
                <a:solidFill>
                  <a:schemeClr val="bg1"/>
                </a:solidFill>
              </a:rPr>
              <a:t>Objectives</a:t>
            </a:r>
          </a:p>
        </p:txBody>
      </p:sp>
    </p:spTree>
    <p:extLst>
      <p:ext uri="{BB962C8B-B14F-4D97-AF65-F5344CB8AC3E}">
        <p14:creationId xmlns:p14="http://schemas.microsoft.com/office/powerpoint/2010/main" val="3977261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520" y="124580"/>
            <a:ext cx="7844322" cy="965200"/>
          </a:xfrm>
          <a:prstGeom prst="rect">
            <a:avLst/>
          </a:prstGeom>
        </p:spPr>
        <p:txBody>
          <a:bodyPr/>
          <a:lstStyle>
            <a:lvl1pPr algn="l">
              <a:defRPr sz="4000" b="0" i="0" baseline="0">
                <a:solidFill>
                  <a:schemeClr val="bg1"/>
                </a:solidFill>
                <a:latin typeface="B Helvetica Bold"/>
                <a:cs typeface="B Helvetica Bold"/>
              </a:defRPr>
            </a:lvl1pPr>
          </a:lstStyle>
          <a:p>
            <a:r>
              <a:rPr lang="en-US" dirty="0"/>
              <a:t>Chapter Content</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20B4BF65-5512-8C40-A284-ADA36BF81673}" type="slidenum">
              <a:rPr lang="en-US" smtClean="0"/>
              <a:t>‹#›</a:t>
            </a:fld>
            <a:endParaRPr lang="en-US"/>
          </a:p>
        </p:txBody>
      </p:sp>
      <p:sp>
        <p:nvSpPr>
          <p:cNvPr id="11" name="Content Placeholder 2"/>
          <p:cNvSpPr>
            <a:spLocks noGrp="1"/>
          </p:cNvSpPr>
          <p:nvPr>
            <p:ph idx="1"/>
          </p:nvPr>
        </p:nvSpPr>
        <p:spPr>
          <a:xfrm>
            <a:off x="350520" y="1273323"/>
            <a:ext cx="7844322" cy="4819567"/>
          </a:xfrm>
          <a:prstGeom prst="rect">
            <a:avLst/>
          </a:prstGeom>
        </p:spPr>
        <p:txBody>
          <a:bodyPr/>
          <a:lstStyle>
            <a:lvl1pPr>
              <a:defRPr>
                <a:latin typeface="Helvetica"/>
                <a:cs typeface="Helvetica"/>
              </a:defRPr>
            </a:lvl1pPr>
            <a:lvl2pPr>
              <a:defRPr sz="3000">
                <a:latin typeface="Helvetica"/>
                <a:cs typeface="Helvetica"/>
              </a:defRPr>
            </a:lvl2pPr>
            <a:lvl3pPr>
              <a:defRPr sz="2800">
                <a:latin typeface="Helvetica"/>
                <a:cs typeface="Helvetica"/>
              </a:defRPr>
            </a:lvl3pPr>
            <a:lvl4pPr>
              <a:defRPr sz="2600">
                <a:latin typeface="Helvetica"/>
                <a:cs typeface="Helvetica"/>
              </a:defRPr>
            </a:lvl4pPr>
            <a:lvl5pPr>
              <a:defRPr sz="240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963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Paradigm Publishing, LLC</a:t>
            </a:r>
          </a:p>
        </p:txBody>
      </p:sp>
      <p:sp>
        <p:nvSpPr>
          <p:cNvPr id="4" name="Slide Number Placeholder 3"/>
          <p:cNvSpPr>
            <a:spLocks noGrp="1"/>
          </p:cNvSpPr>
          <p:nvPr>
            <p:ph type="sldNum" sz="quarter" idx="11"/>
          </p:nvPr>
        </p:nvSpPr>
        <p:spPr/>
        <p:txBody>
          <a:bodyPr/>
          <a:lstStyle/>
          <a:p>
            <a:fld id="{A91D5F25-E773-134E-A8C3-7D392FCF8EB9}" type="slidenum">
              <a:rPr lang="en-US" smtClean="0"/>
              <a:t>‹#›</a:t>
            </a:fld>
            <a:endParaRPr lang="en-US"/>
          </a:p>
        </p:txBody>
      </p:sp>
      <p:sp>
        <p:nvSpPr>
          <p:cNvPr id="5" name="Title 1"/>
          <p:cNvSpPr>
            <a:spLocks noGrp="1"/>
          </p:cNvSpPr>
          <p:nvPr>
            <p:ph type="title" hasCustomPrompt="1"/>
          </p:nvPr>
        </p:nvSpPr>
        <p:spPr>
          <a:xfrm>
            <a:off x="310148" y="854710"/>
            <a:ext cx="8579852" cy="1143000"/>
          </a:xfrm>
          <a:prstGeom prst="rect">
            <a:avLst/>
          </a:prstGeom>
        </p:spPr>
        <p:txBody>
          <a:bodyPr/>
          <a:lstStyle>
            <a:lvl1pPr algn="l">
              <a:defRPr sz="4000" b="0" i="0">
                <a:solidFill>
                  <a:srgbClr val="FFFFFF"/>
                </a:solidFill>
                <a:latin typeface="B Helvetica Bold"/>
                <a:cs typeface="B Helvetica Bold"/>
              </a:defRPr>
            </a:lvl1pPr>
          </a:lstStyle>
          <a:p>
            <a:r>
              <a:rPr lang="en-US" dirty="0"/>
              <a:t>Quick Check</a:t>
            </a:r>
          </a:p>
        </p:txBody>
      </p:sp>
      <p:sp>
        <p:nvSpPr>
          <p:cNvPr id="6" name="Content Placeholder 2"/>
          <p:cNvSpPr>
            <a:spLocks noGrp="1"/>
          </p:cNvSpPr>
          <p:nvPr>
            <p:ph idx="1"/>
          </p:nvPr>
        </p:nvSpPr>
        <p:spPr>
          <a:xfrm>
            <a:off x="310147" y="2180272"/>
            <a:ext cx="7390063" cy="4525963"/>
          </a:xfrm>
          <a:prstGeom prst="rect">
            <a:avLst/>
          </a:prstGeom>
        </p:spPr>
        <p:txBody>
          <a:bodyPr/>
          <a:lstStyle>
            <a:lvl1pPr marL="514350" indent="-514350">
              <a:buFont typeface="+mj-lt"/>
              <a:buAutoNum type="arabicPeriod"/>
              <a:defRPr>
                <a:latin typeface="Helvetica"/>
                <a:cs typeface="Helvetica"/>
              </a:defRPr>
            </a:lvl1pPr>
            <a:lvl2pPr marL="971550" indent="-514350">
              <a:buFont typeface="+mj-lt"/>
              <a:buAutoNum type="alphaLcPeriod"/>
              <a:defRPr>
                <a:latin typeface="Helvetica"/>
                <a:cs typeface="Helvetica"/>
              </a:defRPr>
            </a:lvl2pPr>
            <a:lvl3pPr marL="1371600" indent="-457200">
              <a:buFont typeface="+mj-lt"/>
              <a:buAutoNum type="arabicPeriod"/>
              <a:defRPr>
                <a:latin typeface="Helvetica"/>
                <a:cs typeface="Helvetica"/>
              </a:defRPr>
            </a:lvl3pPr>
            <a:lvl4pPr marL="1828800" indent="-457200">
              <a:buFont typeface="+mj-lt"/>
              <a:buAutoNum type="arabicPeriod"/>
              <a:defRPr>
                <a:latin typeface="Helvetica"/>
                <a:cs typeface="Helvetica"/>
              </a:defRPr>
            </a:lvl4pPr>
            <a:lvl5pPr marL="2286000" indent="-457200">
              <a:buFont typeface="+mj-lt"/>
              <a:buAutoNum type="arabicPeriod"/>
              <a:defRPr>
                <a:latin typeface="Helvetica"/>
                <a:cs typeface="Helvetica"/>
              </a:defRPr>
            </a:lvl5pPr>
          </a:lstStyle>
          <a:p>
            <a:pPr lvl="0"/>
            <a:r>
              <a:rPr lang="en-US" dirty="0"/>
              <a:t>Click to edit Master text styles</a:t>
            </a:r>
          </a:p>
          <a:p>
            <a:pPr lvl="1"/>
            <a:r>
              <a:rPr lang="en-US" dirty="0"/>
              <a:t>Second level</a:t>
            </a:r>
          </a:p>
          <a:p>
            <a:pPr lvl="1"/>
            <a:endParaRPr lang="en-US" dirty="0"/>
          </a:p>
        </p:txBody>
      </p:sp>
    </p:spTree>
    <p:extLst>
      <p:ext uri="{BB962C8B-B14F-4D97-AF65-F5344CB8AC3E}">
        <p14:creationId xmlns:p14="http://schemas.microsoft.com/office/powerpoint/2010/main" val="255032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54038"/>
            <a:ext cx="7011737" cy="1143000"/>
          </a:xfrm>
          <a:prstGeom prst="rect">
            <a:avLst/>
          </a:prstGeom>
        </p:spPr>
        <p:txBody>
          <a:bodyPr/>
          <a:lstStyle>
            <a:lvl1pPr algn="l">
              <a:defRPr sz="4000" b="0" i="0">
                <a:latin typeface="B Helvetica Bold"/>
                <a:cs typeface="B Helvetica Bold"/>
              </a:defRPr>
            </a:lvl1pPr>
          </a:lstStyle>
          <a:p>
            <a:r>
              <a:rPr lang="en-US" dirty="0"/>
              <a:t>Terms</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7B6DD230-76CC-9F4F-A452-B5DD642C0308}" type="slidenum">
              <a:rPr lang="en-US" smtClean="0"/>
              <a:t>‹#›</a:t>
            </a:fld>
            <a:endParaRPr lang="en-US"/>
          </a:p>
        </p:txBody>
      </p:sp>
      <p:sp>
        <p:nvSpPr>
          <p:cNvPr id="7" name="Subtitle 2"/>
          <p:cNvSpPr>
            <a:spLocks noGrp="1"/>
          </p:cNvSpPr>
          <p:nvPr>
            <p:ph type="subTitle" idx="1" hasCustomPrompt="1"/>
          </p:nvPr>
        </p:nvSpPr>
        <p:spPr>
          <a:xfrm>
            <a:off x="1219200" y="1869574"/>
            <a:ext cx="7011737" cy="38708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Definitions</a:t>
            </a:r>
          </a:p>
        </p:txBody>
      </p:sp>
    </p:spTree>
    <p:extLst>
      <p:ext uri="{BB962C8B-B14F-4D97-AF65-F5344CB8AC3E}">
        <p14:creationId xmlns:p14="http://schemas.microsoft.com/office/powerpoint/2010/main" val="2395793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food&#10;&#10;Description automatically generated">
            <a:extLst>
              <a:ext uri="{FF2B5EF4-FFF2-40B4-BE49-F238E27FC236}">
                <a16:creationId xmlns:a16="http://schemas.microsoft.com/office/drawing/2014/main" id="{94A770BD-34D2-4CC9-8C35-CC43041F953B}"/>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17646233"/>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om with white walls&#10;&#10;Description automatically generated">
            <a:extLst>
              <a:ext uri="{FF2B5EF4-FFF2-40B4-BE49-F238E27FC236}">
                <a16:creationId xmlns:a16="http://schemas.microsoft.com/office/drawing/2014/main" id="{24811D0A-D12E-45FF-9BA3-0BDF1563F609}"/>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fld id="{430A07D0-4B6C-EF41-9A43-6576EA47312D}" type="slidenum">
              <a:rPr lang="en-US" smtClean="0"/>
              <a:pPr/>
              <a:t>‹#›</a:t>
            </a:fld>
            <a:endParaRPr lang="en-US"/>
          </a:p>
        </p:txBody>
      </p:sp>
      <p:sp>
        <p:nvSpPr>
          <p:cNvPr id="8" name="Slide Number Placeholder 5"/>
          <p:cNvSpPr txBox="1">
            <a:spLocks/>
          </p:cNvSpPr>
          <p:nvPr userDrawn="1"/>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9" name="Title 1"/>
          <p:cNvSpPr txBox="1">
            <a:spLocks/>
          </p:cNvSpPr>
          <p:nvPr userDrawn="1"/>
        </p:nvSpPr>
        <p:spPr>
          <a:xfrm>
            <a:off x="685800" y="1419215"/>
            <a:ext cx="7772400" cy="609131"/>
          </a:xfrm>
          <a:prstGeom prst="rect">
            <a:avLst/>
          </a:prstGeom>
          <a:noFill/>
          <a:ln>
            <a:noFill/>
          </a:ln>
        </p:spPr>
        <p:txBody>
          <a:bodyPr/>
          <a:lstStyle>
            <a:lvl1pPr algn="ctr" defTabSz="457200" rtl="0" eaLnBrk="1" latinLnBrk="0" hangingPunct="1">
              <a:spcBef>
                <a:spcPct val="0"/>
              </a:spcBef>
              <a:buNone/>
              <a:defRPr sz="4000" b="0" i="0" kern="1200">
                <a:ln>
                  <a:noFill/>
                </a:ln>
                <a:solidFill>
                  <a:srgbClr val="FFFFFF"/>
                </a:solidFill>
                <a:latin typeface="B Helvetica Bold"/>
                <a:ea typeface="+mj-ea"/>
                <a:cs typeface="B Helvetica Bold"/>
              </a:defRPr>
            </a:lvl1pPr>
          </a:lstStyle>
          <a:p>
            <a:endParaRPr lang="en-US"/>
          </a:p>
        </p:txBody>
      </p:sp>
      <p:sp>
        <p:nvSpPr>
          <p:cNvPr id="10" name="Subtitle 2"/>
          <p:cNvSpPr txBox="1">
            <a:spLocks/>
          </p:cNvSpPr>
          <p:nvPr userDrawn="1"/>
        </p:nvSpPr>
        <p:spPr>
          <a:xfrm>
            <a:off x="703794" y="2772758"/>
            <a:ext cx="5004522" cy="2120084"/>
          </a:xfrm>
          <a:prstGeom prst="rect">
            <a:avLst/>
          </a:prstGeom>
          <a:ln>
            <a:noFill/>
          </a:ln>
        </p:spPr>
        <p:txBody>
          <a:bodyPr/>
          <a:lstStyle>
            <a:lvl1pPr marL="0" indent="0" algn="ctr" defTabSz="457200" rtl="0" eaLnBrk="1" latinLnBrk="0" hangingPunct="1">
              <a:spcBef>
                <a:spcPct val="20000"/>
              </a:spcBef>
              <a:buFont typeface="Arial"/>
              <a:buNone/>
              <a:defRPr sz="2800" b="0" i="0" kern="1200">
                <a:solidFill>
                  <a:schemeClr val="tx1"/>
                </a:solidFill>
                <a:latin typeface="Helvetica"/>
                <a:ea typeface="+mn-ea"/>
                <a:cs typeface="Helvetic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a:p>
        </p:txBody>
      </p:sp>
      <p:sp>
        <p:nvSpPr>
          <p:cNvPr id="11" name="Title Placeholder 1"/>
          <p:cNvSpPr txBox="1">
            <a:spLocks/>
          </p:cNvSpPr>
          <p:nvPr userDrawn="1"/>
        </p:nvSpPr>
        <p:spPr>
          <a:xfrm>
            <a:off x="703794" y="385763"/>
            <a:ext cx="7137884" cy="399230"/>
          </a:xfrm>
          <a:prstGeom prst="rect">
            <a:avLst/>
          </a:prstGeom>
          <a:ln>
            <a:noFill/>
          </a:ln>
        </p:spPr>
        <p:txBody>
          <a:bodyPr vert="horz" lIns="91440" tIns="45720" rIns="91440" bIns="45720" rtlCol="0" anchor="ctr">
            <a:noAutofit/>
          </a:bodyPr>
          <a:lstStyle>
            <a:lvl1pPr algn="r" defTabSz="457200" rtl="0" eaLnBrk="1" latinLnBrk="0" hangingPunct="1">
              <a:spcBef>
                <a:spcPct val="0"/>
              </a:spcBef>
              <a:buNone/>
              <a:defRPr sz="2000" b="0" i="0" kern="1200" baseline="0">
                <a:solidFill>
                  <a:schemeClr val="bg1"/>
                </a:solidFill>
                <a:latin typeface="B Helvetica Bold"/>
                <a:ea typeface="+mj-ea"/>
                <a:cs typeface="B Helvetica Bold"/>
              </a:defRPr>
            </a:lvl1pPr>
          </a:lstStyle>
          <a:p>
            <a:r>
              <a:rPr lang="en-US"/>
              <a:t>Chapter</a:t>
            </a:r>
          </a:p>
        </p:txBody>
      </p:sp>
      <p:sp>
        <p:nvSpPr>
          <p:cNvPr id="12" name="Title Placeholder 1"/>
          <p:cNvSpPr txBox="1">
            <a:spLocks/>
          </p:cNvSpPr>
          <p:nvPr userDrawn="1"/>
        </p:nvSpPr>
        <p:spPr>
          <a:xfrm>
            <a:off x="7786194" y="157655"/>
            <a:ext cx="900606" cy="1143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8000" b="0" i="0" kern="1200" baseline="0">
                <a:solidFill>
                  <a:schemeClr val="bg1"/>
                </a:solidFill>
                <a:latin typeface="B Helvetica Bold"/>
                <a:ea typeface="+mj-ea"/>
                <a:cs typeface="B Helvetica Bold"/>
              </a:defRPr>
            </a:lvl1pPr>
          </a:lstStyle>
          <a:p>
            <a:pPr algn="ctr"/>
            <a:r>
              <a:rPr lang="en-US" sz="9600" dirty="0"/>
              <a:t>1</a:t>
            </a:r>
          </a:p>
        </p:txBody>
      </p:sp>
      <p:sp>
        <p:nvSpPr>
          <p:cNvPr id="13" name="Footer Placeholder 4"/>
          <p:cNvSpPr>
            <a:spLocks noGrp="1"/>
          </p:cNvSpPr>
          <p:nvPr>
            <p:ph type="ftr" sz="quarter" idx="3"/>
          </p:nvPr>
        </p:nvSpPr>
        <p:spPr>
          <a:xfrm>
            <a:off x="3124200" y="63447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Tree>
    <p:extLst>
      <p:ext uri="{BB962C8B-B14F-4D97-AF65-F5344CB8AC3E}">
        <p14:creationId xmlns:p14="http://schemas.microsoft.com/office/powerpoint/2010/main" val="815956631"/>
      </p:ext>
    </p:extLst>
  </p:cSld>
  <p:clrMap bg1="lt1" tx1="dk1" bg2="lt2" tx2="dk2" accent1="accent1" accent2="accent2" accent3="accent3" accent4="accent4" accent5="accent5" accent6="accent6" hlink="hlink" folHlink="folHlink"/>
  <p:sldLayoutIdLst>
    <p:sldLayoutId id="2147483703"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8444F-2AF5-6340-B273-790BF994D442}" type="slidenum">
              <a:rPr lang="en-US" smtClean="0"/>
              <a:t>‹#›</a:t>
            </a:fld>
            <a:endParaRPr lang="en-US"/>
          </a:p>
        </p:txBody>
      </p:sp>
      <p:sp>
        <p:nvSpPr>
          <p:cNvPr id="7" name="Title 1"/>
          <p:cNvSpPr txBox="1">
            <a:spLocks/>
          </p:cNvSpPr>
          <p:nvPr userDrawn="1"/>
        </p:nvSpPr>
        <p:spPr>
          <a:xfrm>
            <a:off x="332877" y="968376"/>
            <a:ext cx="8490281" cy="702678"/>
          </a:xfrm>
          <a:prstGeom prst="rect">
            <a:avLst/>
          </a:prstGeom>
        </p:spPr>
        <p:txBody>
          <a:bodyPr/>
          <a:lstStyle>
            <a:lvl1pPr algn="l" defTabSz="457200" rtl="0" eaLnBrk="1" latinLnBrk="0" hangingPunct="1">
              <a:spcBef>
                <a:spcPct val="0"/>
              </a:spcBef>
              <a:buNone/>
              <a:defRPr sz="3200" b="0" i="0" kern="1200" baseline="0">
                <a:solidFill>
                  <a:srgbClr val="FFFFFF"/>
                </a:solidFill>
                <a:latin typeface="B Helvetica Bold"/>
                <a:ea typeface="+mj-ea"/>
                <a:cs typeface="B Helvetica Bold"/>
              </a:defRPr>
            </a:lvl1pPr>
          </a:lstStyle>
          <a:p>
            <a:endParaRPr lang="en-US"/>
          </a:p>
        </p:txBody>
      </p:sp>
      <p:sp>
        <p:nvSpPr>
          <p:cNvPr id="8" name="Subtitle 2"/>
          <p:cNvSpPr txBox="1">
            <a:spLocks/>
          </p:cNvSpPr>
          <p:nvPr userDrawn="1"/>
        </p:nvSpPr>
        <p:spPr>
          <a:xfrm>
            <a:off x="332877" y="2085474"/>
            <a:ext cx="7327228" cy="2994526"/>
          </a:xfrm>
          <a:prstGeom prst="rect">
            <a:avLst/>
          </a:prstGeom>
        </p:spPr>
        <p:txBody>
          <a:bodyPr/>
          <a:lstStyle>
            <a:lvl1pPr marL="0" indent="0" algn="l" defTabSz="457200" rtl="0" eaLnBrk="1" latinLnBrk="0" hangingPunct="1">
              <a:spcBef>
                <a:spcPct val="20000"/>
              </a:spcBef>
              <a:buFont typeface="Arial"/>
              <a:buNone/>
              <a:defRPr sz="2800" kern="1200" baseline="0">
                <a:solidFill>
                  <a:schemeClr val="tx1"/>
                </a:solidFill>
                <a:latin typeface="Helvetica"/>
                <a:ea typeface="+mn-ea"/>
                <a:cs typeface="Helvetic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a:p>
        </p:txBody>
      </p:sp>
      <p:pic>
        <p:nvPicPr>
          <p:cNvPr id="3" name="Picture 2" descr="A close up of a mans face&#10;&#10;Description automatically generated">
            <a:extLst>
              <a:ext uri="{FF2B5EF4-FFF2-40B4-BE49-F238E27FC236}">
                <a16:creationId xmlns:a16="http://schemas.microsoft.com/office/drawing/2014/main" id="{1D97DEEA-76B5-4FDC-8C40-1764B120D758}"/>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47588884"/>
      </p:ext>
    </p:extLst>
  </p:cSld>
  <p:clrMap bg1="lt1" tx1="dk1" bg2="lt2" tx2="dk2" accent1="accent1" accent2="accent2" accent3="accent3" accent4="accent4" accent5="accent5" accent6="accent6" hlink="hlink" folHlink="folHlink"/>
  <p:sldLayoutIdLst>
    <p:sldLayoutId id="2147483677"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4BF65-5512-8C40-A284-ADA36BF81673}" type="slidenum">
              <a:rPr lang="en-US" smtClean="0"/>
              <a:t>‹#›</a:t>
            </a:fld>
            <a:endParaRPr lang="en-US"/>
          </a:p>
        </p:txBody>
      </p:sp>
      <p:sp>
        <p:nvSpPr>
          <p:cNvPr id="7" name="Title 1"/>
          <p:cNvSpPr txBox="1">
            <a:spLocks/>
          </p:cNvSpPr>
          <p:nvPr userDrawn="1"/>
        </p:nvSpPr>
        <p:spPr>
          <a:xfrm>
            <a:off x="350520" y="295704"/>
            <a:ext cx="7844322" cy="965200"/>
          </a:xfrm>
          <a:prstGeom prst="rect">
            <a:avLst/>
          </a:prstGeom>
        </p:spPr>
        <p:txBody>
          <a:bodyPr/>
          <a:lstStyle>
            <a:lvl1pPr algn="l" defTabSz="457200" rtl="0" eaLnBrk="1" latinLnBrk="0" hangingPunct="1">
              <a:spcBef>
                <a:spcPct val="0"/>
              </a:spcBef>
              <a:buNone/>
              <a:defRPr sz="4000" b="0" i="0" kern="1200" baseline="0">
                <a:solidFill>
                  <a:schemeClr val="bg1"/>
                </a:solidFill>
                <a:latin typeface="B Helvetica Bold"/>
                <a:ea typeface="+mj-ea"/>
                <a:cs typeface="B Helvetica Bold"/>
              </a:defRPr>
            </a:lvl1pPr>
          </a:lstStyle>
          <a:p>
            <a:endParaRPr lang="en-US"/>
          </a:p>
        </p:txBody>
      </p:sp>
      <p:sp>
        <p:nvSpPr>
          <p:cNvPr id="8" name="Content Placeholder 2"/>
          <p:cNvSpPr txBox="1">
            <a:spLocks/>
          </p:cNvSpPr>
          <p:nvPr userDrawn="1"/>
        </p:nvSpPr>
        <p:spPr>
          <a:xfrm>
            <a:off x="350520" y="1443154"/>
            <a:ext cx="7844322" cy="46497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30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6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10" name="Picture 9">
            <a:extLst>
              <a:ext uri="{FF2B5EF4-FFF2-40B4-BE49-F238E27FC236}">
                <a16:creationId xmlns:a16="http://schemas.microsoft.com/office/drawing/2014/main" id="{F05B1691-5808-436B-B8E6-9DA0F878E3EB}"/>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03092046"/>
      </p:ext>
    </p:extLst>
  </p:cSld>
  <p:clrMap bg1="lt1" tx1="dk1" bg2="lt2" tx2="dk2" accent1="accent1" accent2="accent2" accent3="accent3" accent4="accent4" accent5="accent5" accent6="accent6" hlink="hlink" folHlink="folHlink"/>
  <p:sldLayoutIdLst>
    <p:sldLayoutId id="2147483670"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D5F25-E773-134E-A8C3-7D392FCF8EB9}" type="slidenum">
              <a:rPr lang="en-US" smtClean="0"/>
              <a:t>‹#›</a:t>
            </a:fld>
            <a:endParaRPr lang="en-US"/>
          </a:p>
        </p:txBody>
      </p:sp>
      <p:sp>
        <p:nvSpPr>
          <p:cNvPr id="9" name="Title 1"/>
          <p:cNvSpPr txBox="1">
            <a:spLocks/>
          </p:cNvSpPr>
          <p:nvPr userDrawn="1"/>
        </p:nvSpPr>
        <p:spPr>
          <a:xfrm>
            <a:off x="310148" y="854710"/>
            <a:ext cx="8579852" cy="1143000"/>
          </a:xfrm>
          <a:prstGeom prst="rect">
            <a:avLst/>
          </a:prstGeom>
        </p:spPr>
        <p:txBody>
          <a:bodyPr/>
          <a:lstStyle>
            <a:lvl1pPr algn="l" defTabSz="457200" rtl="0" eaLnBrk="1" latinLnBrk="0" hangingPunct="1">
              <a:spcBef>
                <a:spcPct val="0"/>
              </a:spcBef>
              <a:buNone/>
              <a:defRPr sz="4000" b="0" i="0" kern="1200">
                <a:solidFill>
                  <a:srgbClr val="FFFFFF"/>
                </a:solidFill>
                <a:latin typeface="B Helvetica Bold"/>
                <a:ea typeface="+mj-ea"/>
                <a:cs typeface="B Helvetica Bold"/>
              </a:defRPr>
            </a:lvl1pPr>
          </a:lstStyle>
          <a:p>
            <a:endParaRPr lang="en-US"/>
          </a:p>
        </p:txBody>
      </p:sp>
      <p:sp>
        <p:nvSpPr>
          <p:cNvPr id="10" name="Content Placeholder 2"/>
          <p:cNvSpPr txBox="1">
            <a:spLocks/>
          </p:cNvSpPr>
          <p:nvPr userDrawn="1"/>
        </p:nvSpPr>
        <p:spPr>
          <a:xfrm>
            <a:off x="310147" y="2180272"/>
            <a:ext cx="7390063" cy="4525963"/>
          </a:xfrm>
          <a:prstGeom prst="rect">
            <a:avLst/>
          </a:prstGeom>
        </p:spPr>
        <p:txBody>
          <a:bodyPr/>
          <a:lstStyle>
            <a:lvl1pPr marL="514350" indent="-514350" algn="l" defTabSz="457200" rtl="0" eaLnBrk="1" latinLnBrk="0" hangingPunct="1">
              <a:spcBef>
                <a:spcPct val="20000"/>
              </a:spcBef>
              <a:buFont typeface="+mj-lt"/>
              <a:buAutoNum type="arabicPeriod"/>
              <a:defRPr sz="3200" kern="1200">
                <a:solidFill>
                  <a:schemeClr val="tx1"/>
                </a:solidFill>
                <a:latin typeface="Helvetica"/>
                <a:ea typeface="+mn-ea"/>
                <a:cs typeface="Helvetica"/>
              </a:defRPr>
            </a:lvl1pPr>
            <a:lvl2pPr marL="971550" indent="-514350" algn="l" defTabSz="457200" rtl="0" eaLnBrk="1" latinLnBrk="0" hangingPunct="1">
              <a:spcBef>
                <a:spcPct val="20000"/>
              </a:spcBef>
              <a:buFont typeface="+mj-lt"/>
              <a:buAutoNum type="alphaLcPeriod"/>
              <a:defRPr sz="2800" kern="1200">
                <a:solidFill>
                  <a:schemeClr val="tx1"/>
                </a:solidFill>
                <a:latin typeface="Helvetica"/>
                <a:ea typeface="+mn-ea"/>
                <a:cs typeface="Helvetica"/>
              </a:defRPr>
            </a:lvl2pPr>
            <a:lvl3pPr marL="1371600" indent="-457200" algn="l" defTabSz="457200" rtl="0" eaLnBrk="1" latinLnBrk="0" hangingPunct="1">
              <a:spcBef>
                <a:spcPct val="20000"/>
              </a:spcBef>
              <a:buFont typeface="+mj-lt"/>
              <a:buAutoNum type="arabicPeriod"/>
              <a:defRPr sz="2400" kern="1200">
                <a:solidFill>
                  <a:schemeClr val="tx1"/>
                </a:solidFill>
                <a:latin typeface="Helvetica"/>
                <a:ea typeface="+mn-ea"/>
                <a:cs typeface="Helvetica"/>
              </a:defRPr>
            </a:lvl3pPr>
            <a:lvl4pPr marL="1828800" indent="-457200" algn="l" defTabSz="457200" rtl="0" eaLnBrk="1" latinLnBrk="0" hangingPunct="1">
              <a:spcBef>
                <a:spcPct val="20000"/>
              </a:spcBef>
              <a:buFont typeface="+mj-lt"/>
              <a:buAutoNum type="arabicPeriod"/>
              <a:defRPr sz="2000" kern="1200">
                <a:solidFill>
                  <a:schemeClr val="tx1"/>
                </a:solidFill>
                <a:latin typeface="Helvetica"/>
                <a:ea typeface="+mn-ea"/>
                <a:cs typeface="Helvetica"/>
              </a:defRPr>
            </a:lvl4pPr>
            <a:lvl5pPr marL="2286000" indent="-457200" algn="l" defTabSz="457200" rtl="0" eaLnBrk="1" latinLnBrk="0" hangingPunct="1">
              <a:spcBef>
                <a:spcPct val="20000"/>
              </a:spcBef>
              <a:buFont typeface="+mj-lt"/>
              <a:buAutoNum type="arabicPeriod"/>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a:p>
        </p:txBody>
      </p:sp>
      <p:pic>
        <p:nvPicPr>
          <p:cNvPr id="3" name="Picture 2">
            <a:extLst>
              <a:ext uri="{FF2B5EF4-FFF2-40B4-BE49-F238E27FC236}">
                <a16:creationId xmlns:a16="http://schemas.microsoft.com/office/drawing/2014/main" id="{D31BF6D9-1CB0-4C18-B1BD-977FEA9F653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30637236"/>
      </p:ext>
    </p:extLst>
  </p:cSld>
  <p:clrMap bg1="lt1" tx1="dk1" bg2="lt2" tx2="dk2" accent1="accent1" accent2="accent2" accent3="accent3" accent4="accent4" accent5="accent5" accent6="accent6" hlink="hlink" folHlink="folHlink"/>
  <p:sldLayoutIdLst>
    <p:sldLayoutId id="2147483704"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DD230-76CC-9F4F-A452-B5DD642C0308}" type="slidenum">
              <a:rPr lang="en-US" smtClean="0"/>
              <a:t>‹#›</a:t>
            </a:fld>
            <a:endParaRPr lang="en-US"/>
          </a:p>
        </p:txBody>
      </p:sp>
      <p:sp>
        <p:nvSpPr>
          <p:cNvPr id="7" name="Title 1"/>
          <p:cNvSpPr txBox="1">
            <a:spLocks/>
          </p:cNvSpPr>
          <p:nvPr userDrawn="1"/>
        </p:nvSpPr>
        <p:spPr>
          <a:xfrm>
            <a:off x="1219200" y="554038"/>
            <a:ext cx="7011737" cy="1143000"/>
          </a:xfrm>
          <a:prstGeom prst="rect">
            <a:avLst/>
          </a:prstGeom>
        </p:spPr>
        <p:txBody>
          <a:bodyPr/>
          <a:lstStyle>
            <a:lvl1pPr algn="l" defTabSz="457200" rtl="0" eaLnBrk="1" latinLnBrk="0" hangingPunct="1">
              <a:spcBef>
                <a:spcPct val="0"/>
              </a:spcBef>
              <a:buNone/>
              <a:defRPr sz="4000" b="0" i="0" kern="1200">
                <a:solidFill>
                  <a:schemeClr val="tx1"/>
                </a:solidFill>
                <a:latin typeface="B Helvetica Bold"/>
                <a:ea typeface="+mj-ea"/>
                <a:cs typeface="B Helvetica Bold"/>
              </a:defRPr>
            </a:lvl1pPr>
          </a:lstStyle>
          <a:p>
            <a:endParaRPr lang="en-US"/>
          </a:p>
        </p:txBody>
      </p:sp>
      <p:sp>
        <p:nvSpPr>
          <p:cNvPr id="8" name="Subtitle 2"/>
          <p:cNvSpPr txBox="1">
            <a:spLocks/>
          </p:cNvSpPr>
          <p:nvPr userDrawn="1"/>
        </p:nvSpPr>
        <p:spPr>
          <a:xfrm>
            <a:off x="1219200" y="1869574"/>
            <a:ext cx="7011737" cy="3870826"/>
          </a:xfrm>
          <a:prstGeom prst="rect">
            <a:avLst/>
          </a:prstGeom>
        </p:spPr>
        <p:txBody>
          <a:bodyPr/>
          <a:lstStyle>
            <a:lvl1pPr marL="0" indent="0" algn="l" defTabSz="457200" rtl="0" eaLnBrk="1" latinLnBrk="0" hangingPunct="1">
              <a:spcBef>
                <a:spcPct val="20000"/>
              </a:spcBef>
              <a:buFont typeface="Arial"/>
              <a:buNone/>
              <a:defRPr sz="2800" kern="1200" baseline="0">
                <a:solidFill>
                  <a:schemeClr val="tx1"/>
                </a:solidFill>
                <a:latin typeface="Helvetica"/>
                <a:ea typeface="+mn-ea"/>
                <a:cs typeface="Helvetic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a:p>
        </p:txBody>
      </p:sp>
      <p:pic>
        <p:nvPicPr>
          <p:cNvPr id="3" name="Picture 2" descr="A close up of a flower&#10;&#10;Description automatically generated">
            <a:extLst>
              <a:ext uri="{FF2B5EF4-FFF2-40B4-BE49-F238E27FC236}">
                <a16:creationId xmlns:a16="http://schemas.microsoft.com/office/drawing/2014/main" id="{FC2ADEBE-8936-4BE0-B738-27D728617738}"/>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3921987"/>
      </p:ext>
    </p:extLst>
  </p:cSld>
  <p:clrMap bg1="lt1" tx1="dk1" bg2="lt2" tx2="dk2" accent1="accent1" accent2="accent2" accent3="accent3" accent4="accent4" accent5="accent5" accent6="accent6" hlink="hlink" folHlink="folHlink"/>
  <p:sldLayoutIdLst>
    <p:sldLayoutId id="2147483698"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94445" y="3175"/>
            <a:ext cx="249555" cy="133639"/>
          </a:xfrm>
          <a:prstGeom prst="rect">
            <a:avLst/>
          </a:prstGeom>
        </p:spPr>
        <p:txBody>
          <a:bodyPr/>
          <a:lstStyle/>
          <a:p>
            <a:r>
              <a:rPr lang="en-US" sz="100" dirty="0">
                <a:solidFill>
                  <a:srgbClr val="E1E1E1"/>
                </a:solidFill>
              </a:rPr>
              <a:t>Computerized Accounting with </a:t>
            </a:r>
            <a:r>
              <a:rPr lang="en-US" sz="100">
                <a:solidFill>
                  <a:srgbClr val="E1E1E1"/>
                </a:solidFill>
              </a:rPr>
              <a:t>QuickBooks</a:t>
            </a:r>
            <a:r>
              <a:rPr lang="en-US" sz="100" baseline="0">
                <a:solidFill>
                  <a:srgbClr val="E1E1E1"/>
                </a:solidFill>
              </a:rPr>
              <a:t> 2019</a:t>
            </a:r>
            <a:endParaRPr lang="en-US" sz="100" dirty="0">
              <a:solidFill>
                <a:srgbClr val="E1E1E1"/>
              </a:solidFill>
            </a:endParaRPr>
          </a:p>
        </p:txBody>
      </p:sp>
    </p:spTree>
    <p:extLst>
      <p:ext uri="{BB962C8B-B14F-4D97-AF65-F5344CB8AC3E}">
        <p14:creationId xmlns:p14="http://schemas.microsoft.com/office/powerpoint/2010/main" val="185598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Levels of Operation Cont.</a:t>
            </a:r>
          </a:p>
        </p:txBody>
      </p:sp>
      <p:sp>
        <p:nvSpPr>
          <p:cNvPr id="3" name="Content Placeholder 2"/>
          <p:cNvSpPr>
            <a:spLocks noGrp="1"/>
          </p:cNvSpPr>
          <p:nvPr>
            <p:ph idx="1"/>
          </p:nvPr>
        </p:nvSpPr>
        <p:spPr>
          <a:xfrm>
            <a:off x="350520" y="1444772"/>
            <a:ext cx="7844322" cy="4648118"/>
          </a:xfrm>
        </p:spPr>
        <p:txBody>
          <a:bodyPr/>
          <a:lstStyle/>
          <a:p>
            <a:r>
              <a:rPr lang="en-US" sz="2800" dirty="0"/>
              <a:t>Level 3: recording daily business (routine) activity in QuickBooks</a:t>
            </a:r>
          </a:p>
          <a:p>
            <a:pPr lvl="0"/>
            <a:r>
              <a:rPr lang="en-US" sz="2800" dirty="0"/>
              <a:t>activities identified with common language such as enter bills, write checks, create invoices, receive payments, and so on</a:t>
            </a:r>
          </a:p>
          <a:p>
            <a:pPr lvl="0"/>
            <a:r>
              <a:rPr lang="en-US" sz="2800" dirty="0"/>
              <a:t>information in Lists/Centers frequently used to eliminate repetitive keying of data</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10</a:t>
            </a:fld>
            <a:endParaRPr lang="en-US"/>
          </a:p>
        </p:txBody>
      </p:sp>
      <p:pic>
        <p:nvPicPr>
          <p:cNvPr id="5" name="Picture 4" title="Activities"/>
          <p:cNvPicPr>
            <a:picLocks noChangeAspect="1"/>
          </p:cNvPicPr>
          <p:nvPr/>
        </p:nvPicPr>
        <p:blipFill>
          <a:blip r:embed="rId2"/>
          <a:stretch>
            <a:fillRect/>
          </a:stretch>
        </p:blipFill>
        <p:spPr>
          <a:xfrm>
            <a:off x="0" y="1102559"/>
            <a:ext cx="2166730" cy="329434"/>
          </a:xfrm>
          <a:prstGeom prst="rect">
            <a:avLst/>
          </a:prstGeom>
        </p:spPr>
      </p:pic>
    </p:spTree>
    <p:extLst>
      <p:ext uri="{BB962C8B-B14F-4D97-AF65-F5344CB8AC3E}">
        <p14:creationId xmlns:p14="http://schemas.microsoft.com/office/powerpoint/2010/main" val="3183722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Levels of Operation Cont.</a:t>
            </a:r>
          </a:p>
        </p:txBody>
      </p:sp>
      <p:sp>
        <p:nvSpPr>
          <p:cNvPr id="3" name="Content Placeholder 2"/>
          <p:cNvSpPr>
            <a:spLocks noGrp="1"/>
          </p:cNvSpPr>
          <p:nvPr>
            <p:ph idx="1"/>
          </p:nvPr>
        </p:nvSpPr>
        <p:spPr>
          <a:xfrm>
            <a:off x="350519" y="1443154"/>
            <a:ext cx="8223210" cy="5255730"/>
          </a:xfrm>
        </p:spPr>
        <p:txBody>
          <a:bodyPr numCol="1"/>
          <a:lstStyle/>
          <a:p>
            <a:r>
              <a:rPr lang="en-US" sz="2800" dirty="0"/>
              <a:t>Level 4: using QuickBooks to display and print an assortment of Reports, such as:</a:t>
            </a:r>
          </a:p>
          <a:p>
            <a:pPr lvl="1"/>
            <a:r>
              <a:rPr lang="en-US" sz="2000" b="1" dirty="0"/>
              <a:t>management</a:t>
            </a:r>
            <a:r>
              <a:rPr lang="en-US" sz="2000" dirty="0"/>
              <a:t> </a:t>
            </a:r>
            <a:r>
              <a:rPr lang="en-US" sz="2000" b="1" dirty="0"/>
              <a:t>reports</a:t>
            </a:r>
            <a:r>
              <a:rPr lang="en-US" sz="2000" dirty="0"/>
              <a:t> related</a:t>
            </a:r>
            <a:br>
              <a:rPr lang="en-US" sz="2000" dirty="0"/>
            </a:br>
            <a:r>
              <a:rPr lang="en-US" sz="2000" dirty="0"/>
              <a:t> to each activity:</a:t>
            </a:r>
          </a:p>
          <a:p>
            <a:pPr lvl="2"/>
            <a:r>
              <a:rPr lang="en-US" sz="2000" dirty="0"/>
              <a:t>Vendor</a:t>
            </a:r>
          </a:p>
          <a:p>
            <a:pPr lvl="2"/>
            <a:r>
              <a:rPr lang="en-US" sz="2000" dirty="0"/>
              <a:t>Customer: job</a:t>
            </a:r>
          </a:p>
          <a:p>
            <a:pPr lvl="2"/>
            <a:r>
              <a:rPr lang="en-US" sz="2000" dirty="0"/>
              <a:t>Inventory</a:t>
            </a:r>
          </a:p>
          <a:p>
            <a:pPr lvl="2"/>
            <a:r>
              <a:rPr lang="en-US" sz="2000" dirty="0"/>
              <a:t>Payroll </a:t>
            </a:r>
          </a:p>
          <a:p>
            <a:pPr lvl="1"/>
            <a:r>
              <a:rPr lang="en-US" sz="2000" b="1" dirty="0"/>
              <a:t>accounting reports</a:t>
            </a:r>
            <a:r>
              <a:rPr lang="en-US" sz="2000" dirty="0"/>
              <a:t>:</a:t>
            </a:r>
          </a:p>
          <a:p>
            <a:pPr lvl="2"/>
            <a:r>
              <a:rPr lang="en-US" sz="2000" dirty="0"/>
              <a:t>Journal</a:t>
            </a:r>
          </a:p>
          <a:p>
            <a:pPr lvl="2"/>
            <a:r>
              <a:rPr lang="en-US" sz="2000" dirty="0"/>
              <a:t>General ledger</a:t>
            </a:r>
          </a:p>
          <a:p>
            <a:pPr lvl="2"/>
            <a:r>
              <a:rPr lang="en-US" sz="2000" dirty="0"/>
              <a:t>Trial balance</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11</a:t>
            </a:fld>
            <a:endParaRPr lang="en-US"/>
          </a:p>
        </p:txBody>
      </p:sp>
      <p:pic>
        <p:nvPicPr>
          <p:cNvPr id="4" name="Picture 3" title="Reports"/>
          <p:cNvPicPr>
            <a:picLocks noChangeAspect="1"/>
          </p:cNvPicPr>
          <p:nvPr/>
        </p:nvPicPr>
        <p:blipFill>
          <a:blip r:embed="rId2"/>
          <a:stretch>
            <a:fillRect/>
          </a:stretch>
        </p:blipFill>
        <p:spPr>
          <a:xfrm>
            <a:off x="1" y="1100999"/>
            <a:ext cx="2166729" cy="331315"/>
          </a:xfrm>
          <a:prstGeom prst="rect">
            <a:avLst/>
          </a:prstGeom>
        </p:spPr>
      </p:pic>
      <p:sp>
        <p:nvSpPr>
          <p:cNvPr id="5" name="TextBox 4">
            <a:extLst>
              <a:ext uri="{FF2B5EF4-FFF2-40B4-BE49-F238E27FC236}">
                <a16:creationId xmlns:a16="http://schemas.microsoft.com/office/drawing/2014/main" id="{DC02CF10-D6DE-4A4C-B909-42408383A6B9}"/>
              </a:ext>
            </a:extLst>
          </p:cNvPr>
          <p:cNvSpPr txBox="1"/>
          <p:nvPr/>
        </p:nvSpPr>
        <p:spPr>
          <a:xfrm>
            <a:off x="4932219" y="2399369"/>
            <a:ext cx="3467616" cy="1415772"/>
          </a:xfrm>
          <a:prstGeom prst="rect">
            <a:avLst/>
          </a:prstGeom>
          <a:noFill/>
        </p:spPr>
        <p:txBody>
          <a:bodyPr wrap="none" rtlCol="0">
            <a:spAutoFit/>
          </a:bodyPr>
          <a:lstStyle/>
          <a:p>
            <a:pPr marL="742950" lvl="1" indent="-285750">
              <a:spcBef>
                <a:spcPct val="20000"/>
              </a:spcBef>
              <a:buFont typeface="Arial"/>
              <a:buChar char="–"/>
            </a:pPr>
            <a:r>
              <a:rPr lang="en-US" sz="2000" b="1" dirty="0">
                <a:solidFill>
                  <a:prstClr val="black"/>
                </a:solidFill>
                <a:latin typeface="Helvetica"/>
                <a:cs typeface="Helvetica"/>
              </a:rPr>
              <a:t>financial statements</a:t>
            </a:r>
            <a:r>
              <a:rPr lang="en-US" sz="2000" dirty="0">
                <a:solidFill>
                  <a:prstClr val="black"/>
                </a:solidFill>
                <a:latin typeface="Helvetica"/>
                <a:cs typeface="Helvetica"/>
              </a:rPr>
              <a:t>:</a:t>
            </a:r>
          </a:p>
          <a:p>
            <a:pPr marL="1143000" lvl="2" indent="-228600">
              <a:spcBef>
                <a:spcPct val="20000"/>
              </a:spcBef>
              <a:buFont typeface="Arial"/>
              <a:buChar char="•"/>
            </a:pPr>
            <a:r>
              <a:rPr lang="en-US" sz="2000" dirty="0">
                <a:solidFill>
                  <a:prstClr val="black"/>
                </a:solidFill>
                <a:latin typeface="Helvetica"/>
                <a:cs typeface="Helvetica"/>
              </a:rPr>
              <a:t>Income statement</a:t>
            </a:r>
          </a:p>
          <a:p>
            <a:pPr marL="1143000" lvl="2" indent="-228600">
              <a:spcBef>
                <a:spcPct val="20000"/>
              </a:spcBef>
              <a:buFont typeface="Arial"/>
              <a:buChar char="•"/>
            </a:pPr>
            <a:r>
              <a:rPr lang="en-US" sz="2000" dirty="0">
                <a:solidFill>
                  <a:prstClr val="black"/>
                </a:solidFill>
                <a:latin typeface="Helvetica"/>
                <a:cs typeface="Helvetica"/>
              </a:rPr>
              <a:t>Balance sheet</a:t>
            </a:r>
          </a:p>
          <a:p>
            <a:endParaRPr lang="en-US" dirty="0"/>
          </a:p>
        </p:txBody>
      </p:sp>
    </p:spTree>
    <p:extLst>
      <p:ext uri="{BB962C8B-B14F-4D97-AF65-F5344CB8AC3E}">
        <p14:creationId xmlns:p14="http://schemas.microsoft.com/office/powerpoint/2010/main" val="3560709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Paradigm Publishing, LLC</a:t>
            </a:r>
          </a:p>
        </p:txBody>
      </p:sp>
      <p:sp>
        <p:nvSpPr>
          <p:cNvPr id="3" name="Slide Number Placeholder 2"/>
          <p:cNvSpPr>
            <a:spLocks noGrp="1"/>
          </p:cNvSpPr>
          <p:nvPr>
            <p:ph type="sldNum" sz="quarter" idx="11"/>
          </p:nvPr>
        </p:nvSpPr>
        <p:spPr/>
        <p:txBody>
          <a:bodyPr/>
          <a:lstStyle/>
          <a:p>
            <a:fld id="{A91D5F25-E773-134E-A8C3-7D392FCF8EB9}" type="slidenum">
              <a:rPr lang="en-US" smtClean="0"/>
              <a:pPr/>
              <a:t>12</a:t>
            </a:fld>
            <a:endParaRPr lang="en-US"/>
          </a:p>
        </p:txBody>
      </p:sp>
      <p:sp>
        <p:nvSpPr>
          <p:cNvPr id="4" name="Title 3"/>
          <p:cNvSpPr>
            <a:spLocks noGrp="1"/>
          </p:cNvSpPr>
          <p:nvPr>
            <p:ph type="title"/>
          </p:nvPr>
        </p:nvSpPr>
        <p:spPr/>
        <p:txBody>
          <a:bodyPr/>
          <a:lstStyle/>
          <a:p>
            <a:r>
              <a:rPr lang="en-US"/>
              <a:t>Quick Check</a:t>
            </a:r>
          </a:p>
        </p:txBody>
      </p:sp>
      <p:sp>
        <p:nvSpPr>
          <p:cNvPr id="5" name="Content Placeholder 4"/>
          <p:cNvSpPr>
            <a:spLocks noGrp="1"/>
          </p:cNvSpPr>
          <p:nvPr>
            <p:ph idx="1"/>
          </p:nvPr>
        </p:nvSpPr>
        <p:spPr/>
        <p:txBody>
          <a:bodyPr/>
          <a:lstStyle/>
          <a:p>
            <a:r>
              <a:rPr lang="en-US" dirty="0"/>
              <a:t>Chart of Accounts, Customer, and Items are examples of QuickBooks _____</a:t>
            </a:r>
          </a:p>
          <a:p>
            <a:pPr lvl="1"/>
            <a:r>
              <a:rPr lang="en-US" dirty="0"/>
              <a:t>Lists/Centers.</a:t>
            </a:r>
          </a:p>
          <a:p>
            <a:pPr lvl="1"/>
            <a:r>
              <a:rPr lang="en-US" dirty="0"/>
              <a:t>Activities.</a:t>
            </a:r>
          </a:p>
          <a:p>
            <a:pPr lvl="1"/>
            <a:r>
              <a:rPr lang="en-US" dirty="0"/>
              <a:t>Reports.</a:t>
            </a:r>
          </a:p>
          <a:p>
            <a:pPr lvl="1"/>
            <a:r>
              <a:rPr lang="en-US" dirty="0"/>
              <a:t>Accounts.</a:t>
            </a:r>
          </a:p>
        </p:txBody>
      </p:sp>
    </p:spTree>
    <p:extLst>
      <p:ext uri="{BB962C8B-B14F-4D97-AF65-F5344CB8AC3E}">
        <p14:creationId xmlns:p14="http://schemas.microsoft.com/office/powerpoint/2010/main" val="424725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nodeType="clickEffect">
                                  <p:stCondLst>
                                    <p:cond delay="0"/>
                                  </p:stCondLst>
                                  <p:childTnLst>
                                    <p:animClr clrSpc="rgb" dir="cw">
                                      <p:cBhvr override="childStyle">
                                        <p:cTn id="36" dur="2000" fill="hold"/>
                                        <p:tgtEl>
                                          <p:spTgt spid="5">
                                            <p:txEl>
                                              <p:pRg st="1" end="1"/>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Installing QuickBooks</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pPr/>
              <a:t>13</a:t>
            </a:fld>
            <a:endParaRPr lang="en-US"/>
          </a:p>
        </p:txBody>
      </p:sp>
      <p:sp>
        <p:nvSpPr>
          <p:cNvPr id="5" name="Content Placeholder 4"/>
          <p:cNvSpPr>
            <a:spLocks noGrp="1"/>
          </p:cNvSpPr>
          <p:nvPr>
            <p:ph idx="1"/>
          </p:nvPr>
        </p:nvSpPr>
        <p:spPr/>
        <p:txBody>
          <a:bodyPr/>
          <a:lstStyle/>
          <a:p>
            <a:r>
              <a:rPr lang="en-US" sz="2400" dirty="0"/>
              <a:t>A software card provides access to the Student Trial Edition of QuickBooks 2019.</a:t>
            </a:r>
          </a:p>
          <a:p>
            <a:pPr lvl="0"/>
            <a:r>
              <a:rPr lang="en-US" sz="2400" dirty="0"/>
              <a:t>The Student Trial Edition:</a:t>
            </a:r>
          </a:p>
          <a:p>
            <a:pPr lvl="1"/>
            <a:r>
              <a:rPr lang="en-US" sz="2000" dirty="0"/>
              <a:t>is a complete version of the software </a:t>
            </a:r>
          </a:p>
          <a:p>
            <a:pPr lvl="1"/>
            <a:r>
              <a:rPr lang="en-US" sz="2000" dirty="0"/>
              <a:t>allows you to use software for 5 months</a:t>
            </a:r>
          </a:p>
          <a:p>
            <a:pPr lvl="0"/>
            <a:r>
              <a:rPr lang="en-US" sz="2400" dirty="0"/>
              <a:t>The software card:</a:t>
            </a:r>
          </a:p>
          <a:p>
            <a:pPr lvl="1"/>
            <a:r>
              <a:rPr lang="en-US" sz="2000" dirty="0"/>
              <a:t>includes License Number and Product number that are entered as part of the installation process</a:t>
            </a:r>
          </a:p>
          <a:p>
            <a:pPr lvl="1"/>
            <a:r>
              <a:rPr lang="en-US" sz="2000" dirty="0"/>
              <a:t>should be stored in a safe place</a:t>
            </a:r>
          </a:p>
          <a:p>
            <a:pPr lvl="0"/>
            <a:r>
              <a:rPr lang="en-US" sz="2400" dirty="0"/>
              <a:t>See the text for steps to install the Student Trial Edition of QuickBooks 2019.</a:t>
            </a:r>
          </a:p>
        </p:txBody>
      </p:sp>
    </p:spTree>
    <p:extLst>
      <p:ext uri="{BB962C8B-B14F-4D97-AF65-F5344CB8AC3E}">
        <p14:creationId xmlns:p14="http://schemas.microsoft.com/office/powerpoint/2010/main" val="4077271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Installing Company Files</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pPr/>
              <a:t>14</a:t>
            </a:fld>
            <a:endParaRPr lang="en-US"/>
          </a:p>
        </p:txBody>
      </p:sp>
      <p:sp>
        <p:nvSpPr>
          <p:cNvPr id="5" name="Content Placeholder 4"/>
          <p:cNvSpPr>
            <a:spLocks noGrp="1"/>
          </p:cNvSpPr>
          <p:nvPr>
            <p:ph idx="1"/>
          </p:nvPr>
        </p:nvSpPr>
        <p:spPr/>
        <p:txBody>
          <a:bodyPr/>
          <a:lstStyle/>
          <a:p>
            <a:pPr lvl="0"/>
            <a:r>
              <a:rPr lang="en-US" sz="2400" dirty="0"/>
              <a:t>Install QuickBooks on your computer.</a:t>
            </a:r>
          </a:p>
          <a:p>
            <a:pPr lvl="0"/>
            <a:r>
              <a:rPr lang="en-US" sz="2400" dirty="0"/>
              <a:t>Follow instructions in the textbook to download student company files.</a:t>
            </a:r>
          </a:p>
          <a:p>
            <a:pPr lvl="1"/>
            <a:r>
              <a:rPr lang="en-US" sz="2000" dirty="0"/>
              <a:t>Company files are used to complete the chapter problem and case problems presented in each chapter.</a:t>
            </a:r>
          </a:p>
          <a:p>
            <a:pPr lvl="0"/>
            <a:r>
              <a:rPr lang="en-US" sz="2400" dirty="0"/>
              <a:t>Install company files onto the hard drive or network directory.</a:t>
            </a:r>
          </a:p>
          <a:p>
            <a:pPr lvl="1"/>
            <a:r>
              <a:rPr lang="en-US" sz="2000" dirty="0"/>
              <a:t>By default, the operating system on your computer determines where QuickBooks stores company files.</a:t>
            </a:r>
          </a:p>
        </p:txBody>
      </p:sp>
    </p:spTree>
    <p:extLst>
      <p:ext uri="{BB962C8B-B14F-4D97-AF65-F5344CB8AC3E}">
        <p14:creationId xmlns:p14="http://schemas.microsoft.com/office/powerpoint/2010/main" val="1914538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Opening QuickBooks</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pPr/>
              <a:t>15</a:t>
            </a:fld>
            <a:endParaRPr lang="en-US"/>
          </a:p>
        </p:txBody>
      </p:sp>
      <p:sp>
        <p:nvSpPr>
          <p:cNvPr id="5" name="Content Placeholder 4"/>
          <p:cNvSpPr>
            <a:spLocks noGrp="1"/>
          </p:cNvSpPr>
          <p:nvPr>
            <p:ph idx="1"/>
          </p:nvPr>
        </p:nvSpPr>
        <p:spPr>
          <a:xfrm>
            <a:off x="350521" y="1443154"/>
            <a:ext cx="3863260" cy="2646083"/>
          </a:xfrm>
        </p:spPr>
        <p:txBody>
          <a:bodyPr/>
          <a:lstStyle/>
          <a:p>
            <a:pPr lvl="0"/>
            <a:r>
              <a:rPr lang="en-US" sz="2000" dirty="0"/>
              <a:t>QuickBooks is opened and the QuickBooks main window appears.</a:t>
            </a:r>
          </a:p>
          <a:p>
            <a:pPr lvl="0"/>
            <a:r>
              <a:rPr lang="en-US" sz="2000" dirty="0"/>
              <a:t>A window titled No Company Open also appears.</a:t>
            </a:r>
            <a:endParaRPr lang="en-US" sz="2400" dirty="0"/>
          </a:p>
        </p:txBody>
      </p:sp>
      <p:sp>
        <p:nvSpPr>
          <p:cNvPr id="22" name="Content Placeholder 4"/>
          <p:cNvSpPr txBox="1">
            <a:spLocks/>
          </p:cNvSpPr>
          <p:nvPr/>
        </p:nvSpPr>
        <p:spPr>
          <a:xfrm>
            <a:off x="354449" y="3119569"/>
            <a:ext cx="7844321" cy="264608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30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6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In the No Company Open window, </a:t>
            </a:r>
            <a:br>
              <a:rPr lang="en-US" sz="2000" dirty="0"/>
            </a:br>
            <a:r>
              <a:rPr lang="en-US" sz="2000" dirty="0"/>
              <a:t>there are several choices:</a:t>
            </a:r>
          </a:p>
          <a:p>
            <a:pPr lvl="1"/>
            <a:r>
              <a:rPr lang="en-US" sz="1800" dirty="0"/>
              <a:t>Create a new company (Chapters 6 and 7)</a:t>
            </a:r>
          </a:p>
          <a:p>
            <a:pPr lvl="1"/>
            <a:r>
              <a:rPr lang="en-US" sz="1800" dirty="0"/>
              <a:t>Open or restore an existing company (Chapters 1–5 and 8–12)</a:t>
            </a:r>
          </a:p>
          <a:p>
            <a:pPr lvl="1"/>
            <a:r>
              <a:rPr lang="en-US" sz="1800" dirty="0"/>
              <a:t>Open a sample file</a:t>
            </a:r>
          </a:p>
          <a:p>
            <a:r>
              <a:rPr lang="en-US" sz="2000" i="1" dirty="0"/>
              <a:t>If someone has already used QuickBooks on this computer and not closed their file, the last company file used is automatically opened.</a:t>
            </a:r>
            <a:endParaRPr lang="en-US" sz="2800" i="1" dirty="0"/>
          </a:p>
          <a:p>
            <a:endParaRPr lang="en-US" sz="2400" dirty="0"/>
          </a:p>
          <a:p>
            <a:endParaRPr lang="en-US" sz="2400" dirty="0"/>
          </a:p>
        </p:txBody>
      </p:sp>
      <p:pic>
        <p:nvPicPr>
          <p:cNvPr id="8" name="Picture 7" descr="QuickBooks Main Window - No Company Open Window">
            <a:extLst>
              <a:ext uri="{FF2B5EF4-FFF2-40B4-BE49-F238E27FC236}">
                <a16:creationId xmlns:a16="http://schemas.microsoft.com/office/drawing/2014/main" id="{70F7E842-8CED-4771-958C-95A785ACCCC7}"/>
              </a:ext>
            </a:extLst>
          </p:cNvPr>
          <p:cNvPicPr>
            <a:picLocks noChangeAspect="1"/>
          </p:cNvPicPr>
          <p:nvPr/>
        </p:nvPicPr>
        <p:blipFill>
          <a:blip r:embed="rId2"/>
          <a:stretch>
            <a:fillRect/>
          </a:stretch>
        </p:blipFill>
        <p:spPr>
          <a:xfrm>
            <a:off x="4866001" y="1271464"/>
            <a:ext cx="3600532" cy="2372628"/>
          </a:xfrm>
          <a:prstGeom prst="rect">
            <a:avLst/>
          </a:prstGeom>
        </p:spPr>
      </p:pic>
    </p:spTree>
    <p:extLst>
      <p:ext uri="{BB962C8B-B14F-4D97-AF65-F5344CB8AC3E}">
        <p14:creationId xmlns:p14="http://schemas.microsoft.com/office/powerpoint/2010/main" val="3038984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19" y="295704"/>
            <a:ext cx="8664527" cy="965200"/>
          </a:xfrm>
        </p:spPr>
        <p:txBody>
          <a:bodyPr/>
          <a:lstStyle/>
          <a:p>
            <a:r>
              <a:rPr lang="en-US" sz="3200"/>
              <a:t>Using Drop-Down Menus and Dialog Boxes</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t>16</a:t>
            </a:fld>
            <a:endParaRPr lang="en-US"/>
          </a:p>
        </p:txBody>
      </p:sp>
      <p:sp>
        <p:nvSpPr>
          <p:cNvPr id="5" name="Content Placeholder 4"/>
          <p:cNvSpPr>
            <a:spLocks noGrp="1"/>
          </p:cNvSpPr>
          <p:nvPr>
            <p:ph idx="1"/>
          </p:nvPr>
        </p:nvSpPr>
        <p:spPr>
          <a:xfrm>
            <a:off x="350520" y="1443154"/>
            <a:ext cx="5154734" cy="4649736"/>
          </a:xfrm>
        </p:spPr>
        <p:txBody>
          <a:bodyPr/>
          <a:lstStyle/>
          <a:p>
            <a:pPr lvl="0"/>
            <a:r>
              <a:rPr lang="en-US" sz="2000"/>
              <a:t>The main menu bar includes the menu choices of File, Edit, View, etc.</a:t>
            </a:r>
          </a:p>
          <a:p>
            <a:pPr lvl="0"/>
            <a:r>
              <a:rPr lang="en-US" sz="2000"/>
              <a:t>When no company is open, only the menus File and Help are active and can be chosen.</a:t>
            </a:r>
          </a:p>
          <a:p>
            <a:pPr lvl="0"/>
            <a:r>
              <a:rPr lang="en-US" sz="2000"/>
              <a:t>Choose a menu by clicking the menu name or by pressing the Alt key and the underlined letter from the menu name on the keyboard.</a:t>
            </a:r>
          </a:p>
          <a:p>
            <a:pPr lvl="0"/>
            <a:r>
              <a:rPr lang="en-US" sz="2000"/>
              <a:t>When you choose a command followed by:</a:t>
            </a:r>
          </a:p>
          <a:p>
            <a:pPr lvl="1"/>
            <a:r>
              <a:rPr lang="en-US" sz="1800"/>
              <a:t>an ellipsis (…), a dialog box appears</a:t>
            </a:r>
          </a:p>
          <a:p>
            <a:pPr lvl="1"/>
            <a:r>
              <a:rPr lang="en-US" sz="1800"/>
              <a:t>an arrow, a submenu appears</a:t>
            </a:r>
            <a:endParaRPr lang="en-US" sz="2000"/>
          </a:p>
        </p:txBody>
      </p:sp>
      <p:pic>
        <p:nvPicPr>
          <p:cNvPr id="8" name="Picture 7" descr="File Menu in QuickBooks">
            <a:extLst>
              <a:ext uri="{FF2B5EF4-FFF2-40B4-BE49-F238E27FC236}">
                <a16:creationId xmlns:a16="http://schemas.microsoft.com/office/drawing/2014/main" id="{A7AE75EE-25D1-4CB9-9551-AD7E33F541A6}"/>
              </a:ext>
            </a:extLst>
          </p:cNvPr>
          <p:cNvPicPr>
            <a:picLocks noChangeAspect="1"/>
          </p:cNvPicPr>
          <p:nvPr/>
        </p:nvPicPr>
        <p:blipFill>
          <a:blip r:embed="rId2"/>
          <a:stretch>
            <a:fillRect/>
          </a:stretch>
        </p:blipFill>
        <p:spPr>
          <a:xfrm>
            <a:off x="5717527" y="1260904"/>
            <a:ext cx="2928645" cy="4629150"/>
          </a:xfrm>
          <a:prstGeom prst="rect">
            <a:avLst/>
          </a:prstGeom>
        </p:spPr>
      </p:pic>
    </p:spTree>
    <p:extLst>
      <p:ext uri="{BB962C8B-B14F-4D97-AF65-F5344CB8AC3E}">
        <p14:creationId xmlns:p14="http://schemas.microsoft.com/office/powerpoint/2010/main" val="3515722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Versions of QuickBooks</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pPr/>
              <a:t>17</a:t>
            </a:fld>
            <a:endParaRPr lang="en-US"/>
          </a:p>
        </p:txBody>
      </p:sp>
      <p:sp>
        <p:nvSpPr>
          <p:cNvPr id="5" name="Content Placeholder 4"/>
          <p:cNvSpPr>
            <a:spLocks noGrp="1"/>
          </p:cNvSpPr>
          <p:nvPr>
            <p:ph idx="1"/>
          </p:nvPr>
        </p:nvSpPr>
        <p:spPr/>
        <p:txBody>
          <a:bodyPr/>
          <a:lstStyle/>
          <a:p>
            <a:pPr lvl="0"/>
            <a:r>
              <a:rPr lang="en-US" sz="2400" dirty="0"/>
              <a:t>Intuit, the maker of QuickBooks, offers several versions of QuickBooks software:</a:t>
            </a:r>
          </a:p>
          <a:p>
            <a:pPr lvl="1"/>
            <a:r>
              <a:rPr lang="en-US" sz="2000" dirty="0"/>
              <a:t>Pro </a:t>
            </a:r>
          </a:p>
          <a:p>
            <a:pPr lvl="2"/>
            <a:r>
              <a:rPr lang="en-US" sz="1800" dirty="0"/>
              <a:t>used by small business owners</a:t>
            </a:r>
          </a:p>
          <a:p>
            <a:pPr lvl="1"/>
            <a:r>
              <a:rPr lang="en-US" sz="2000" dirty="0"/>
              <a:t>Premier and Enterprise Solutions</a:t>
            </a:r>
          </a:p>
          <a:p>
            <a:pPr lvl="2"/>
            <a:r>
              <a:rPr lang="en-US" sz="1800" dirty="0"/>
              <a:t>used by larger businesses, businesses that have large industries, or specific industries</a:t>
            </a:r>
          </a:p>
          <a:p>
            <a:pPr lvl="0"/>
            <a:r>
              <a:rPr lang="en-US" sz="2400" dirty="0"/>
              <a:t>QuickBooks also offers four online versions of the software for a monthly fee:</a:t>
            </a:r>
          </a:p>
          <a:p>
            <a:pPr lvl="1"/>
            <a:r>
              <a:rPr lang="en-US" sz="2000" dirty="0"/>
              <a:t>QuickBooks Online Self-Employed</a:t>
            </a:r>
          </a:p>
          <a:p>
            <a:pPr lvl="1"/>
            <a:r>
              <a:rPr lang="en-US" sz="2000" dirty="0"/>
              <a:t>QuickBooks Online Simple Start</a:t>
            </a:r>
          </a:p>
          <a:p>
            <a:pPr lvl="1"/>
            <a:r>
              <a:rPr lang="en-US" sz="2000" dirty="0"/>
              <a:t>QuickBooks Online Essentials</a:t>
            </a:r>
          </a:p>
          <a:p>
            <a:pPr lvl="1"/>
            <a:r>
              <a:rPr lang="en-US" sz="2000" dirty="0"/>
              <a:t>QuickBooks Online Plus</a:t>
            </a:r>
          </a:p>
        </p:txBody>
      </p:sp>
    </p:spTree>
    <p:extLst>
      <p:ext uri="{BB962C8B-B14F-4D97-AF65-F5344CB8AC3E}">
        <p14:creationId xmlns:p14="http://schemas.microsoft.com/office/powerpoint/2010/main" val="4069502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Versions of QuickBooks Cont.</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pPr/>
              <a:t>18</a:t>
            </a:fld>
            <a:endParaRPr lang="en-US" dirty="0"/>
          </a:p>
        </p:txBody>
      </p:sp>
      <p:sp>
        <p:nvSpPr>
          <p:cNvPr id="5" name="Content Placeholder 4"/>
          <p:cNvSpPr>
            <a:spLocks noGrp="1"/>
          </p:cNvSpPr>
          <p:nvPr>
            <p:ph idx="1"/>
          </p:nvPr>
        </p:nvSpPr>
        <p:spPr/>
        <p:txBody>
          <a:bodyPr/>
          <a:lstStyle/>
          <a:p>
            <a:pPr lvl="0"/>
            <a:r>
              <a:rPr lang="en-US" sz="2000" b="1" dirty="0"/>
              <a:t>To toggle to other versions or editions of QuickBooks in the QuickBooks Premier Accountant Edition:</a:t>
            </a:r>
          </a:p>
          <a:p>
            <a:pPr lvl="1"/>
            <a:r>
              <a:rPr lang="en-US" sz="2000" dirty="0"/>
              <a:t>Click File and then click </a:t>
            </a:r>
            <a:r>
              <a:rPr lang="en-US" sz="2000" i="1" dirty="0"/>
              <a:t>Toggle to Another Edition.</a:t>
            </a:r>
          </a:p>
          <a:p>
            <a:pPr lvl="1"/>
            <a:r>
              <a:rPr lang="en-US" sz="2000" dirty="0"/>
              <a:t>In the Select QuickBooks Desktop Industry-Specific Edition dialog box, click the desired version or edition of QuickBooks.</a:t>
            </a:r>
          </a:p>
          <a:p>
            <a:pPr lvl="1"/>
            <a:r>
              <a:rPr lang="en-US" sz="2000" dirty="0"/>
              <a:t>Click Next. If you click Toggle, QuickBooks will close and reopen in the version/edition of QuickBooks you chose.</a:t>
            </a:r>
            <a:endParaRPr lang="en-US" sz="1800" dirty="0"/>
          </a:p>
        </p:txBody>
      </p:sp>
      <p:pic>
        <p:nvPicPr>
          <p:cNvPr id="7" name="Picture 6" descr="Select QuickBooks Desktop Industry-Specific Edition Dialog Box">
            <a:extLst>
              <a:ext uri="{FF2B5EF4-FFF2-40B4-BE49-F238E27FC236}">
                <a16:creationId xmlns:a16="http://schemas.microsoft.com/office/drawing/2014/main" id="{25FE7E60-2695-4A0B-9A9B-7938A0F88A60}"/>
              </a:ext>
            </a:extLst>
          </p:cNvPr>
          <p:cNvPicPr>
            <a:picLocks noChangeAspect="1"/>
          </p:cNvPicPr>
          <p:nvPr/>
        </p:nvPicPr>
        <p:blipFill>
          <a:blip r:embed="rId2"/>
          <a:stretch>
            <a:fillRect/>
          </a:stretch>
        </p:blipFill>
        <p:spPr>
          <a:xfrm>
            <a:off x="2220330" y="3776660"/>
            <a:ext cx="4104700" cy="2579690"/>
          </a:xfrm>
          <a:prstGeom prst="rect">
            <a:avLst/>
          </a:prstGeom>
        </p:spPr>
      </p:pic>
    </p:spTree>
    <p:extLst>
      <p:ext uri="{BB962C8B-B14F-4D97-AF65-F5344CB8AC3E}">
        <p14:creationId xmlns:p14="http://schemas.microsoft.com/office/powerpoint/2010/main" val="343450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a Company File</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pPr/>
              <a:t>19</a:t>
            </a:fld>
            <a:endParaRPr lang="en-US"/>
          </a:p>
        </p:txBody>
      </p:sp>
      <p:sp>
        <p:nvSpPr>
          <p:cNvPr id="5" name="Content Placeholder 4"/>
          <p:cNvSpPr>
            <a:spLocks noGrp="1"/>
          </p:cNvSpPr>
          <p:nvPr>
            <p:ph idx="1"/>
          </p:nvPr>
        </p:nvSpPr>
        <p:spPr>
          <a:xfrm>
            <a:off x="350520" y="1130821"/>
            <a:ext cx="7844322" cy="4649736"/>
          </a:xfrm>
        </p:spPr>
        <p:txBody>
          <a:bodyPr/>
          <a:lstStyle/>
          <a:p>
            <a:pPr marL="0" indent="0">
              <a:buNone/>
            </a:pPr>
            <a:r>
              <a:rPr lang="en-US" sz="2000" b="1" dirty="0"/>
              <a:t>To open a company file:</a:t>
            </a:r>
          </a:p>
          <a:p>
            <a:r>
              <a:rPr lang="en-US" sz="2000" dirty="0"/>
              <a:t>At the No Company Open window, click the Open or restore an existing company button, or click File and then click </a:t>
            </a:r>
            <a:r>
              <a:rPr lang="en-US" sz="2000" i="1" dirty="0"/>
              <a:t>Open or Restore Company</a:t>
            </a:r>
            <a:r>
              <a:rPr lang="en-US" sz="2000" dirty="0"/>
              <a:t>. </a:t>
            </a:r>
          </a:p>
          <a:p>
            <a:r>
              <a:rPr lang="en-US" sz="2000" dirty="0"/>
              <a:t>Select </a:t>
            </a:r>
            <a:r>
              <a:rPr lang="en-US" sz="2000" i="1" dirty="0"/>
              <a:t>Open a company file </a:t>
            </a:r>
            <a:r>
              <a:rPr lang="en-US" sz="2000" dirty="0"/>
              <a:t>and click Next.</a:t>
            </a:r>
            <a:endParaRPr lang="en-US" sz="2000" i="1" dirty="0"/>
          </a:p>
        </p:txBody>
      </p:sp>
      <p:pic>
        <p:nvPicPr>
          <p:cNvPr id="6" name="Picture 5" title="Open or Restore Company windo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4610" y="2912241"/>
            <a:ext cx="4656842" cy="2711317"/>
          </a:xfrm>
          <a:prstGeom prst="rect">
            <a:avLst/>
          </a:prstGeom>
        </p:spPr>
      </p:pic>
      <p:sp>
        <p:nvSpPr>
          <p:cNvPr id="12" name="Content Placeholder 4"/>
          <p:cNvSpPr txBox="1">
            <a:spLocks/>
          </p:cNvSpPr>
          <p:nvPr/>
        </p:nvSpPr>
        <p:spPr>
          <a:xfrm>
            <a:off x="350520" y="2804531"/>
            <a:ext cx="3882115" cy="35518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30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6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In the Open a Company Dialog box in the </a:t>
            </a:r>
            <a:r>
              <a:rPr lang="en-US" sz="2000" i="1" dirty="0"/>
              <a:t>Look in</a:t>
            </a:r>
            <a:r>
              <a:rPr lang="en-US" sz="2000" dirty="0"/>
              <a:t> text box, choose the subfolder that contains the company files.</a:t>
            </a:r>
          </a:p>
          <a:p>
            <a:r>
              <a:rPr lang="en-US" sz="2000" dirty="0"/>
              <a:t>Select and open the desired company file.</a:t>
            </a:r>
          </a:p>
          <a:p>
            <a:r>
              <a:rPr lang="en-US" sz="2000" dirty="0"/>
              <a:t>Enter the password.</a:t>
            </a:r>
          </a:p>
        </p:txBody>
      </p:sp>
    </p:spTree>
    <p:extLst>
      <p:ext uri="{BB962C8B-B14F-4D97-AF65-F5344CB8AC3E}">
        <p14:creationId xmlns:p14="http://schemas.microsoft.com/office/powerpoint/2010/main" val="230137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30A07D0-4B6C-EF41-9A43-6576EA47312D}" type="slidenum">
              <a:rPr lang="en-US" smtClean="0"/>
              <a:t>2</a:t>
            </a:fld>
            <a:endParaRPr lang="en-US"/>
          </a:p>
        </p:txBody>
      </p:sp>
      <p:sp>
        <p:nvSpPr>
          <p:cNvPr id="2" name="Title 1"/>
          <p:cNvSpPr>
            <a:spLocks noGrp="1"/>
          </p:cNvSpPr>
          <p:nvPr>
            <p:ph type="ctrTitle"/>
          </p:nvPr>
        </p:nvSpPr>
        <p:spPr>
          <a:xfrm>
            <a:off x="685800" y="1419215"/>
            <a:ext cx="7772400" cy="1067953"/>
          </a:xfrm>
        </p:spPr>
        <p:txBody>
          <a:bodyPr>
            <a:normAutofit/>
          </a:bodyPr>
          <a:lstStyle/>
          <a:p>
            <a:r>
              <a:rPr lang="en-US" sz="4900" dirty="0"/>
              <a:t>QuickBooks</a:t>
            </a:r>
            <a:r>
              <a:rPr lang="en-US" dirty="0"/>
              <a:t> </a:t>
            </a:r>
            <a:r>
              <a:rPr lang="en-US" sz="4900" dirty="0"/>
              <a:t>2019</a:t>
            </a:r>
          </a:p>
        </p:txBody>
      </p:sp>
      <p:sp>
        <p:nvSpPr>
          <p:cNvPr id="3" name="Subtitle 2"/>
          <p:cNvSpPr>
            <a:spLocks noGrp="1"/>
          </p:cNvSpPr>
          <p:nvPr>
            <p:ph type="subTitle" idx="1"/>
          </p:nvPr>
        </p:nvSpPr>
        <p:spPr/>
        <p:txBody>
          <a:bodyPr/>
          <a:lstStyle/>
          <a:p>
            <a:r>
              <a:rPr lang="en-US" dirty="0"/>
              <a:t>Overview, Open a Company File, Create a Backup Copy, Restore a Backup Copy, and Change the Company Name</a:t>
            </a:r>
          </a:p>
        </p:txBody>
      </p:sp>
      <p:sp>
        <p:nvSpPr>
          <p:cNvPr id="4" name="Footer Placeholder 3"/>
          <p:cNvSpPr>
            <a:spLocks noGrp="1"/>
          </p:cNvSpPr>
          <p:nvPr>
            <p:ph type="ftr" sz="quarter" idx="3"/>
          </p:nvPr>
        </p:nvSpPr>
        <p:spPr/>
        <p:txBody>
          <a:bodyPr/>
          <a:lstStyle/>
          <a:p>
            <a:r>
              <a:rPr lang="en-US" dirty="0"/>
              <a:t>© Paradigm Publishing, LLC</a:t>
            </a:r>
          </a:p>
        </p:txBody>
      </p:sp>
    </p:spTree>
    <p:extLst>
      <p:ext uri="{BB962C8B-B14F-4D97-AF65-F5344CB8AC3E}">
        <p14:creationId xmlns:p14="http://schemas.microsoft.com/office/powerpoint/2010/main" val="2770406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Opening a Company File Cont.</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pPr/>
              <a:t>20</a:t>
            </a:fld>
            <a:endParaRPr lang="en-US"/>
          </a:p>
        </p:txBody>
      </p:sp>
      <p:sp>
        <p:nvSpPr>
          <p:cNvPr id="11" name="Content Placeholder 10"/>
          <p:cNvSpPr>
            <a:spLocks noGrp="1"/>
          </p:cNvSpPr>
          <p:nvPr>
            <p:ph idx="1"/>
          </p:nvPr>
        </p:nvSpPr>
        <p:spPr/>
        <p:txBody>
          <a:bodyPr/>
          <a:lstStyle/>
          <a:p>
            <a:r>
              <a:rPr lang="en-US" sz="2400"/>
              <a:t>The Left Icon bar and the Home page can be used to access information in QuickBooks as an alternative to using the main menu bar.</a:t>
            </a:r>
          </a:p>
          <a:p>
            <a:r>
              <a:rPr lang="en-US" sz="2400"/>
              <a:t>Close the Left Icon bar and the Home page to allow more screen space for the windows.</a:t>
            </a:r>
          </a:p>
        </p:txBody>
      </p:sp>
      <p:pic>
        <p:nvPicPr>
          <p:cNvPr id="6" name="Picture 5" descr="QuickBooks Main Window - Company File Open">
            <a:extLst>
              <a:ext uri="{FF2B5EF4-FFF2-40B4-BE49-F238E27FC236}">
                <a16:creationId xmlns:a16="http://schemas.microsoft.com/office/drawing/2014/main" id="{13E97ADF-4099-4317-B36E-009142FCAAC6}"/>
              </a:ext>
            </a:extLst>
          </p:cNvPr>
          <p:cNvPicPr>
            <a:picLocks noChangeAspect="1"/>
          </p:cNvPicPr>
          <p:nvPr/>
        </p:nvPicPr>
        <p:blipFill>
          <a:blip r:embed="rId2"/>
          <a:stretch>
            <a:fillRect/>
          </a:stretch>
        </p:blipFill>
        <p:spPr>
          <a:xfrm>
            <a:off x="2205067" y="3368415"/>
            <a:ext cx="4135227" cy="2987935"/>
          </a:xfrm>
          <a:prstGeom prst="rect">
            <a:avLst/>
          </a:prstGeom>
        </p:spPr>
      </p:pic>
    </p:spTree>
    <p:extLst>
      <p:ext uri="{BB962C8B-B14F-4D97-AF65-F5344CB8AC3E}">
        <p14:creationId xmlns:p14="http://schemas.microsoft.com/office/powerpoint/2010/main" val="2341465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Multi-User and Single-User Mode</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pPr/>
              <a:t>21</a:t>
            </a:fld>
            <a:endParaRPr lang="en-US"/>
          </a:p>
        </p:txBody>
      </p:sp>
      <p:sp>
        <p:nvSpPr>
          <p:cNvPr id="5" name="Content Placeholder 4"/>
          <p:cNvSpPr>
            <a:spLocks noGrp="1"/>
          </p:cNvSpPr>
          <p:nvPr>
            <p:ph idx="1"/>
          </p:nvPr>
        </p:nvSpPr>
        <p:spPr/>
        <p:txBody>
          <a:bodyPr/>
          <a:lstStyle/>
          <a:p>
            <a:r>
              <a:rPr lang="en-US" sz="2800"/>
              <a:t>Multi-user mode:</a:t>
            </a:r>
          </a:p>
          <a:p>
            <a:pPr lvl="1"/>
            <a:r>
              <a:rPr lang="en-US" sz="2400"/>
              <a:t>when many people use one company file at the same time</a:t>
            </a:r>
          </a:p>
          <a:p>
            <a:pPr lvl="1"/>
            <a:r>
              <a:rPr lang="en-US" sz="2400"/>
              <a:t>users work individually, but at the same time, the company file updated as a whole</a:t>
            </a:r>
          </a:p>
          <a:p>
            <a:pPr lvl="1"/>
            <a:r>
              <a:rPr lang="en-US" sz="2400"/>
              <a:t>up to five users at one time</a:t>
            </a:r>
          </a:p>
          <a:p>
            <a:pPr lvl="0"/>
            <a:r>
              <a:rPr lang="en-US" sz="2800"/>
              <a:t>Single-user mode:</a:t>
            </a:r>
          </a:p>
          <a:p>
            <a:pPr lvl="1"/>
            <a:r>
              <a:rPr lang="en-US" sz="2400"/>
              <a:t>when a QuickBooks company file is used only on a single computer</a:t>
            </a:r>
          </a:p>
        </p:txBody>
      </p:sp>
    </p:spTree>
    <p:extLst>
      <p:ext uri="{BB962C8B-B14F-4D97-AF65-F5344CB8AC3E}">
        <p14:creationId xmlns:p14="http://schemas.microsoft.com/office/powerpoint/2010/main" val="2155536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Backing Up a Company File</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pPr/>
              <a:t>22</a:t>
            </a:fld>
            <a:endParaRPr lang="en-US"/>
          </a:p>
        </p:txBody>
      </p:sp>
      <p:sp>
        <p:nvSpPr>
          <p:cNvPr id="5" name="Content Placeholder 4"/>
          <p:cNvSpPr>
            <a:spLocks noGrp="1"/>
          </p:cNvSpPr>
          <p:nvPr>
            <p:ph idx="1"/>
          </p:nvPr>
        </p:nvSpPr>
        <p:spPr/>
        <p:txBody>
          <a:bodyPr/>
          <a:lstStyle/>
          <a:p>
            <a:r>
              <a:rPr lang="en-US" sz="2400" dirty="0"/>
              <a:t>The Back Up command is used for two purposes:</a:t>
            </a:r>
          </a:p>
          <a:p>
            <a:pPr lvl="1"/>
            <a:r>
              <a:rPr lang="en-US" sz="2400" dirty="0"/>
              <a:t>to make a copy of the original company file</a:t>
            </a:r>
          </a:p>
          <a:p>
            <a:pPr lvl="1"/>
            <a:r>
              <a:rPr lang="en-US" sz="2400" dirty="0"/>
              <a:t>to make backup copies of company files on a removable storage device or network</a:t>
            </a:r>
          </a:p>
        </p:txBody>
      </p:sp>
      <p:pic>
        <p:nvPicPr>
          <p:cNvPr id="6" name="Picture 5" descr="In the Create Backup window, at the Do you want to save your backup copy online or locally? page, Local Backup is selected." title="Create Backup Wind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408" y="3273802"/>
            <a:ext cx="4343883" cy="3082548"/>
          </a:xfrm>
          <a:prstGeom prst="rect">
            <a:avLst/>
          </a:prstGeom>
        </p:spPr>
      </p:pic>
    </p:spTree>
    <p:extLst>
      <p:ext uri="{BB962C8B-B14F-4D97-AF65-F5344CB8AC3E}">
        <p14:creationId xmlns:p14="http://schemas.microsoft.com/office/powerpoint/2010/main" val="2243660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Backing Up a Company File Cont.</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pPr/>
              <a:t>23</a:t>
            </a:fld>
            <a:endParaRPr lang="en-US"/>
          </a:p>
        </p:txBody>
      </p:sp>
      <p:sp>
        <p:nvSpPr>
          <p:cNvPr id="5" name="Content Placeholder 4"/>
          <p:cNvSpPr>
            <a:spLocks noGrp="1"/>
          </p:cNvSpPr>
          <p:nvPr>
            <p:ph idx="1"/>
          </p:nvPr>
        </p:nvSpPr>
        <p:spPr/>
        <p:txBody>
          <a:bodyPr/>
          <a:lstStyle/>
          <a:p>
            <a:pPr marL="0" lvl="0" indent="0">
              <a:buNone/>
            </a:pPr>
            <a:r>
              <a:rPr lang="en-US" sz="2000" b="1" dirty="0"/>
              <a:t>Naming Backup Files</a:t>
            </a:r>
          </a:p>
          <a:p>
            <a:pPr lvl="0"/>
            <a:r>
              <a:rPr lang="en-US" sz="2000" dirty="0"/>
              <a:t>Two types of names are used in QuickBooks to identify a company file:</a:t>
            </a:r>
          </a:p>
          <a:p>
            <a:pPr lvl="1"/>
            <a:r>
              <a:rPr lang="en-US" sz="1800" dirty="0"/>
              <a:t>file name </a:t>
            </a:r>
          </a:p>
          <a:p>
            <a:pPr lvl="1"/>
            <a:r>
              <a:rPr lang="en-US" sz="1800" dirty="0"/>
              <a:t>company name</a:t>
            </a:r>
          </a:p>
          <a:p>
            <a:pPr lvl="0"/>
            <a:r>
              <a:rPr lang="en-US" sz="2000" dirty="0"/>
              <a:t>QuickBooks automatically assigns the extension .QBB to a backup copy and condenses the file.</a:t>
            </a:r>
          </a:p>
          <a:p>
            <a:pPr lvl="1"/>
            <a:r>
              <a:rPr lang="en-US" sz="1800" dirty="0"/>
              <a:t>cannot be used for work </a:t>
            </a:r>
          </a:p>
          <a:p>
            <a:pPr lvl="1"/>
            <a:r>
              <a:rPr lang="en-US" sz="1800" dirty="0"/>
              <a:t>strictly for use as stored copies</a:t>
            </a:r>
          </a:p>
          <a:p>
            <a:pPr lvl="1"/>
            <a:r>
              <a:rPr lang="en-US" sz="1800" dirty="0"/>
              <a:t>can be saved to the Company Files subfolder, to a subfolder of your choice, or to a removable storage device</a:t>
            </a:r>
          </a:p>
          <a:p>
            <a:r>
              <a:rPr lang="en-US" sz="2000" dirty="0"/>
              <a:t>To work on the backup copy of the company file, you must restore the backup copy.</a:t>
            </a:r>
          </a:p>
        </p:txBody>
      </p:sp>
    </p:spTree>
    <p:extLst>
      <p:ext uri="{BB962C8B-B14F-4D97-AF65-F5344CB8AC3E}">
        <p14:creationId xmlns:p14="http://schemas.microsoft.com/office/powerpoint/2010/main" val="3060579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Backing Up a Company File Cont.</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pPr/>
              <a:t>24</a:t>
            </a:fld>
            <a:endParaRPr lang="en-US"/>
          </a:p>
        </p:txBody>
      </p:sp>
      <p:sp>
        <p:nvSpPr>
          <p:cNvPr id="5" name="Content Placeholder 4"/>
          <p:cNvSpPr>
            <a:spLocks noGrp="1"/>
          </p:cNvSpPr>
          <p:nvPr>
            <p:ph idx="1"/>
          </p:nvPr>
        </p:nvSpPr>
        <p:spPr/>
        <p:txBody>
          <a:bodyPr/>
          <a:lstStyle/>
          <a:p>
            <a:pPr marL="0" indent="0">
              <a:buNone/>
            </a:pPr>
            <a:r>
              <a:rPr lang="en-US" sz="2000" b="1" dirty="0"/>
              <a:t>To make a backup copy of a company file:</a:t>
            </a:r>
          </a:p>
          <a:p>
            <a:r>
              <a:rPr lang="en-US" sz="2000" dirty="0"/>
              <a:t>Click File and then click </a:t>
            </a:r>
            <a:r>
              <a:rPr lang="en-US" sz="2000" i="1" dirty="0"/>
              <a:t>Back Up Company</a:t>
            </a:r>
            <a:r>
              <a:rPr lang="en-US" sz="2000" dirty="0"/>
              <a:t>.</a:t>
            </a:r>
          </a:p>
          <a:p>
            <a:r>
              <a:rPr lang="en-US" sz="2000" dirty="0"/>
              <a:t>Click </a:t>
            </a:r>
            <a:r>
              <a:rPr lang="en-US" sz="2000" i="1" dirty="0"/>
              <a:t>Create Local Backup</a:t>
            </a:r>
            <a:r>
              <a:rPr lang="en-US" sz="2000" dirty="0"/>
              <a:t>.</a:t>
            </a:r>
          </a:p>
          <a:p>
            <a:r>
              <a:rPr lang="en-US" sz="2000" i="1" dirty="0"/>
              <a:t>Local backup </a:t>
            </a:r>
            <a:r>
              <a:rPr lang="en-US" sz="2000" dirty="0"/>
              <a:t>should be selected. Click Next.</a:t>
            </a:r>
          </a:p>
          <a:p>
            <a:r>
              <a:rPr lang="en-US" sz="2000" dirty="0"/>
              <a:t>Click the Browse button.</a:t>
            </a:r>
          </a:p>
          <a:p>
            <a:r>
              <a:rPr lang="en-US" sz="2000" dirty="0"/>
              <a:t>Choose your subfolder and then click OK.</a:t>
            </a:r>
          </a:p>
          <a:p>
            <a:r>
              <a:rPr lang="en-US" sz="2000" dirty="0"/>
              <a:t>Remove the check mark to the left of </a:t>
            </a:r>
            <a:r>
              <a:rPr lang="en-US" sz="2000" i="1" dirty="0"/>
              <a:t>Add the date and time of the backup to the file name</a:t>
            </a:r>
            <a:r>
              <a:rPr lang="en-US" sz="2000" dirty="0"/>
              <a:t> and then click OK.</a:t>
            </a:r>
          </a:p>
          <a:p>
            <a:r>
              <a:rPr lang="en-US" sz="2000" dirty="0"/>
              <a:t>Click </a:t>
            </a:r>
            <a:r>
              <a:rPr lang="en-US" sz="2000" i="1" dirty="0"/>
              <a:t>Use this Location</a:t>
            </a:r>
            <a:r>
              <a:rPr lang="en-US" sz="2000" dirty="0"/>
              <a:t>.</a:t>
            </a:r>
          </a:p>
          <a:p>
            <a:r>
              <a:rPr lang="en-US" sz="2000" dirty="0"/>
              <a:t>Choose </a:t>
            </a:r>
            <a:r>
              <a:rPr lang="en-US" sz="2000" i="1" dirty="0"/>
              <a:t>Save it now</a:t>
            </a:r>
            <a:r>
              <a:rPr lang="en-US" sz="2000" dirty="0"/>
              <a:t> and then click Next.</a:t>
            </a:r>
          </a:p>
          <a:p>
            <a:r>
              <a:rPr lang="en-US" sz="2000" dirty="0"/>
              <a:t>Choose the appropriate subfolder, name your file, and click Save.</a:t>
            </a:r>
          </a:p>
          <a:p>
            <a:r>
              <a:rPr lang="en-US" sz="2000" dirty="0"/>
              <a:t>Click OK at the message.</a:t>
            </a:r>
          </a:p>
        </p:txBody>
      </p:sp>
    </p:spTree>
    <p:extLst>
      <p:ext uri="{BB962C8B-B14F-4D97-AF65-F5344CB8AC3E}">
        <p14:creationId xmlns:p14="http://schemas.microsoft.com/office/powerpoint/2010/main" val="352004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Restoring a Company File</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t>25</a:t>
            </a:fld>
            <a:endParaRPr lang="en-US"/>
          </a:p>
        </p:txBody>
      </p:sp>
      <p:sp>
        <p:nvSpPr>
          <p:cNvPr id="5" name="Content Placeholder 4"/>
          <p:cNvSpPr>
            <a:spLocks noGrp="1"/>
          </p:cNvSpPr>
          <p:nvPr>
            <p:ph idx="1"/>
          </p:nvPr>
        </p:nvSpPr>
        <p:spPr>
          <a:xfrm>
            <a:off x="350520" y="1443154"/>
            <a:ext cx="7844322" cy="4649736"/>
          </a:xfrm>
        </p:spPr>
        <p:txBody>
          <a:bodyPr/>
          <a:lstStyle/>
          <a:p>
            <a:pPr lvl="0"/>
            <a:r>
              <a:rPr lang="en-US" sz="2200" dirty="0"/>
              <a:t>The Restore command is used to </a:t>
            </a:r>
            <a:r>
              <a:rPr lang="en-US" sz="2200" i="1" dirty="0"/>
              <a:t>open a backup copy</a:t>
            </a:r>
            <a:r>
              <a:rPr lang="en-US" sz="2200" dirty="0"/>
              <a:t> of a company file.</a:t>
            </a:r>
          </a:p>
          <a:p>
            <a:pPr lvl="0"/>
            <a:r>
              <a:rPr lang="en-US" sz="2200" dirty="0"/>
              <a:t>Backup copies are automatically assigned the extension .QBB.</a:t>
            </a:r>
          </a:p>
          <a:p>
            <a:pPr lvl="1"/>
            <a:r>
              <a:rPr lang="en-US" sz="2000" dirty="0"/>
              <a:t>condensed copies of a company file</a:t>
            </a:r>
          </a:p>
          <a:p>
            <a:pPr lvl="0"/>
            <a:r>
              <a:rPr lang="en-US" sz="2200" dirty="0"/>
              <a:t>QuickBooks gives the restored copy a .QBW extension.</a:t>
            </a:r>
          </a:p>
          <a:p>
            <a:pPr lvl="1"/>
            <a:r>
              <a:rPr lang="en-US" sz="2000" dirty="0"/>
              <a:t>working copies of the company file  </a:t>
            </a:r>
          </a:p>
          <a:p>
            <a:pPr lvl="0"/>
            <a:r>
              <a:rPr lang="en-US" sz="2200" dirty="0"/>
              <a:t>Restoring a backup file is a two-step process:</a:t>
            </a:r>
          </a:p>
          <a:p>
            <a:pPr lvl="1"/>
            <a:r>
              <a:rPr lang="en-US" sz="2000" dirty="0"/>
              <a:t>Step 1: Determine which backup copy you wish to </a:t>
            </a:r>
            <a:r>
              <a:rPr lang="en-US" sz="2000" i="1" dirty="0"/>
              <a:t>open</a:t>
            </a:r>
            <a:r>
              <a:rPr lang="en-US" sz="2000" dirty="0"/>
              <a:t> (Open backup copy).</a:t>
            </a:r>
          </a:p>
          <a:p>
            <a:pPr lvl="1"/>
            <a:r>
              <a:rPr lang="en-US" sz="2000" dirty="0"/>
              <a:t>Step 2: Indicate where you wish to restore the backup copy </a:t>
            </a:r>
            <a:r>
              <a:rPr lang="en-US" sz="2000" i="1" dirty="0"/>
              <a:t>to</a:t>
            </a:r>
            <a:r>
              <a:rPr lang="en-US" sz="2000" dirty="0"/>
              <a:t> (Save Company File as).</a:t>
            </a:r>
          </a:p>
        </p:txBody>
      </p:sp>
    </p:spTree>
    <p:extLst>
      <p:ext uri="{BB962C8B-B14F-4D97-AF65-F5344CB8AC3E}">
        <p14:creationId xmlns:p14="http://schemas.microsoft.com/office/powerpoint/2010/main" val="3483036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Restoring a Company File Cont.</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pPr/>
              <a:t>26</a:t>
            </a:fld>
            <a:endParaRPr lang="en-US"/>
          </a:p>
        </p:txBody>
      </p:sp>
      <p:sp>
        <p:nvSpPr>
          <p:cNvPr id="5" name="Content Placeholder 4"/>
          <p:cNvSpPr>
            <a:spLocks noGrp="1"/>
          </p:cNvSpPr>
          <p:nvPr>
            <p:ph idx="1"/>
          </p:nvPr>
        </p:nvSpPr>
        <p:spPr/>
        <p:txBody>
          <a:bodyPr/>
          <a:lstStyle/>
          <a:p>
            <a:pPr marL="0" indent="0">
              <a:buNone/>
            </a:pPr>
            <a:r>
              <a:rPr lang="en-US" sz="2000" b="1" dirty="0"/>
              <a:t>To restore the backup copy of the company file:</a:t>
            </a:r>
          </a:p>
          <a:p>
            <a:r>
              <a:rPr lang="en-US" sz="2000" dirty="0"/>
              <a:t>Click File and then click </a:t>
            </a:r>
            <a:r>
              <a:rPr lang="en-US" sz="2000" i="1" dirty="0"/>
              <a:t>Open or Restore Company</a:t>
            </a:r>
            <a:r>
              <a:rPr lang="en-US" sz="2000" dirty="0"/>
              <a:t>.</a:t>
            </a:r>
          </a:p>
          <a:p>
            <a:r>
              <a:rPr lang="en-US" sz="2000" dirty="0"/>
              <a:t>Select </a:t>
            </a:r>
            <a:r>
              <a:rPr lang="en-US" sz="2000" i="1" dirty="0"/>
              <a:t>Restore a backup copy</a:t>
            </a:r>
            <a:r>
              <a:rPr lang="en-US" sz="2000" dirty="0"/>
              <a:t> and then click Next. </a:t>
            </a:r>
          </a:p>
          <a:p>
            <a:r>
              <a:rPr lang="en-US" sz="2000" dirty="0"/>
              <a:t>Choose </a:t>
            </a:r>
            <a:r>
              <a:rPr lang="en-US" sz="2000" i="1" dirty="0"/>
              <a:t>Local backup</a:t>
            </a:r>
            <a:r>
              <a:rPr lang="en-US" sz="2000" dirty="0"/>
              <a:t> and then click Next.</a:t>
            </a:r>
          </a:p>
          <a:p>
            <a:r>
              <a:rPr lang="en-US" sz="2000" dirty="0"/>
              <a:t>In the </a:t>
            </a:r>
            <a:r>
              <a:rPr lang="en-US" sz="2000" i="1" dirty="0"/>
              <a:t>Look in</a:t>
            </a:r>
            <a:r>
              <a:rPr lang="en-US" sz="2000" dirty="0"/>
              <a:t> text box, choose the location where you saved your backup copy.</a:t>
            </a:r>
          </a:p>
          <a:p>
            <a:r>
              <a:rPr lang="en-US" sz="2000" dirty="0"/>
              <a:t>Select the company file, open it, and then click Next.</a:t>
            </a:r>
          </a:p>
          <a:p>
            <a:r>
              <a:rPr lang="en-US" sz="2000" dirty="0"/>
              <a:t>Choose the subfolder where you will be opening and working on your copies of the company files, name your file, and click Save.</a:t>
            </a:r>
          </a:p>
          <a:p>
            <a:r>
              <a:rPr lang="en-US" sz="2000" dirty="0"/>
              <a:t>If the QuickBooks Desktop Login window appears, enter the password (</a:t>
            </a:r>
            <a:r>
              <a:rPr lang="en-US" sz="2000" i="1" dirty="0"/>
              <a:t>Student1</a:t>
            </a:r>
            <a:r>
              <a:rPr lang="en-US" sz="2000" dirty="0"/>
              <a:t> for this textbook).</a:t>
            </a:r>
          </a:p>
        </p:txBody>
      </p:sp>
    </p:spTree>
    <p:extLst>
      <p:ext uri="{BB962C8B-B14F-4D97-AF65-F5344CB8AC3E}">
        <p14:creationId xmlns:p14="http://schemas.microsoft.com/office/powerpoint/2010/main" val="2136191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Paradigm Publishing, LLC</a:t>
            </a:r>
          </a:p>
        </p:txBody>
      </p:sp>
      <p:sp>
        <p:nvSpPr>
          <p:cNvPr id="3" name="Slide Number Placeholder 2"/>
          <p:cNvSpPr>
            <a:spLocks noGrp="1"/>
          </p:cNvSpPr>
          <p:nvPr>
            <p:ph type="sldNum" sz="quarter" idx="11"/>
          </p:nvPr>
        </p:nvSpPr>
        <p:spPr/>
        <p:txBody>
          <a:bodyPr/>
          <a:lstStyle/>
          <a:p>
            <a:fld id="{A91D5F25-E773-134E-A8C3-7D392FCF8EB9}" type="slidenum">
              <a:rPr lang="en-US" smtClean="0"/>
              <a:t>27</a:t>
            </a:fld>
            <a:endParaRPr lang="en-US"/>
          </a:p>
        </p:txBody>
      </p:sp>
      <p:sp>
        <p:nvSpPr>
          <p:cNvPr id="4" name="Title 3"/>
          <p:cNvSpPr>
            <a:spLocks noGrp="1"/>
          </p:cNvSpPr>
          <p:nvPr>
            <p:ph type="title"/>
          </p:nvPr>
        </p:nvSpPr>
        <p:spPr/>
        <p:txBody>
          <a:bodyPr/>
          <a:lstStyle/>
          <a:p>
            <a:r>
              <a:rPr lang="en-US"/>
              <a:t>Quick Check</a:t>
            </a:r>
          </a:p>
        </p:txBody>
      </p:sp>
      <p:sp>
        <p:nvSpPr>
          <p:cNvPr id="5" name="Content Placeholder 4"/>
          <p:cNvSpPr>
            <a:spLocks noGrp="1"/>
          </p:cNvSpPr>
          <p:nvPr>
            <p:ph idx="1"/>
          </p:nvPr>
        </p:nvSpPr>
        <p:spPr/>
        <p:txBody>
          <a:bodyPr/>
          <a:lstStyle/>
          <a:p>
            <a:pPr>
              <a:buFont typeface="+mj-lt"/>
              <a:buAutoNum type="arabicPeriod" startAt="2"/>
            </a:pPr>
            <a:r>
              <a:rPr lang="en-US" dirty="0"/>
              <a:t>QuickBooks automatically gives a restored copy of a backup the _____ extension.</a:t>
            </a:r>
          </a:p>
          <a:p>
            <a:pPr lvl="1"/>
            <a:r>
              <a:rPr lang="en-US" dirty="0"/>
              <a:t>.QBB</a:t>
            </a:r>
          </a:p>
          <a:p>
            <a:pPr lvl="1"/>
            <a:r>
              <a:rPr lang="en-US" dirty="0"/>
              <a:t>.NEW</a:t>
            </a:r>
          </a:p>
          <a:p>
            <a:pPr lvl="1"/>
            <a:r>
              <a:rPr lang="en-US" dirty="0"/>
              <a:t>.RES</a:t>
            </a:r>
          </a:p>
          <a:p>
            <a:pPr lvl="1"/>
            <a:r>
              <a:rPr lang="en-US" dirty="0"/>
              <a:t>.QBW</a:t>
            </a:r>
          </a:p>
        </p:txBody>
      </p:sp>
    </p:spTree>
    <p:extLst>
      <p:ext uri="{BB962C8B-B14F-4D97-AF65-F5344CB8AC3E}">
        <p14:creationId xmlns:p14="http://schemas.microsoft.com/office/powerpoint/2010/main" val="158209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nodeType="clickEffect">
                                  <p:stCondLst>
                                    <p:cond delay="0"/>
                                  </p:stCondLst>
                                  <p:childTnLst>
                                    <p:animClr clrSpc="rgb" dir="cw">
                                      <p:cBhvr override="childStyle">
                                        <p:cTn id="36" dur="2000" fill="hold"/>
                                        <p:tgtEl>
                                          <p:spTgt spid="5">
                                            <p:txEl>
                                              <p:pRg st="4" end="4"/>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Restoring a Company File Cont.</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pPr/>
              <a:t>28</a:t>
            </a:fld>
            <a:endParaRPr lang="en-US"/>
          </a:p>
        </p:txBody>
      </p:sp>
      <p:sp>
        <p:nvSpPr>
          <p:cNvPr id="5" name="Content Placeholder 4"/>
          <p:cNvSpPr>
            <a:spLocks noGrp="1"/>
          </p:cNvSpPr>
          <p:nvPr>
            <p:ph idx="1"/>
          </p:nvPr>
        </p:nvSpPr>
        <p:spPr/>
        <p:txBody>
          <a:bodyPr/>
          <a:lstStyle/>
          <a:p>
            <a:pPr marL="0" lvl="0" indent="0">
              <a:buNone/>
            </a:pPr>
            <a:r>
              <a:rPr lang="en-US" sz="2000" b="1" dirty="0"/>
              <a:t>Changing the Company Name</a:t>
            </a:r>
          </a:p>
          <a:p>
            <a:pPr lvl="0"/>
            <a:r>
              <a:rPr lang="en-US" sz="2000" dirty="0"/>
              <a:t>After the backup copy is successfully restored, your exercise copy of the company file appears in the QuickBooks window, but the title bar indicates the original company file name.</a:t>
            </a:r>
          </a:p>
          <a:p>
            <a:pPr lvl="0"/>
            <a:r>
              <a:rPr lang="en-US" sz="2000" dirty="0"/>
              <a:t>Before you begin working, change the company name in the My Company window to match the exercise company file name.</a:t>
            </a:r>
          </a:p>
        </p:txBody>
      </p:sp>
      <p:pic>
        <p:nvPicPr>
          <p:cNvPr id="8" name="Picture 7" descr="Company Information Dialog Box">
            <a:extLst>
              <a:ext uri="{FF2B5EF4-FFF2-40B4-BE49-F238E27FC236}">
                <a16:creationId xmlns:a16="http://schemas.microsoft.com/office/drawing/2014/main" id="{2A1ECC02-F8E0-454B-AE8D-E21569A4A1D9}"/>
              </a:ext>
            </a:extLst>
          </p:cNvPr>
          <p:cNvPicPr>
            <a:picLocks noChangeAspect="1"/>
          </p:cNvPicPr>
          <p:nvPr/>
        </p:nvPicPr>
        <p:blipFill>
          <a:blip r:embed="rId3"/>
          <a:stretch>
            <a:fillRect/>
          </a:stretch>
        </p:blipFill>
        <p:spPr>
          <a:xfrm>
            <a:off x="1659586" y="3429000"/>
            <a:ext cx="5824826" cy="2766615"/>
          </a:xfrm>
          <a:prstGeom prst="rect">
            <a:avLst/>
          </a:prstGeom>
        </p:spPr>
      </p:pic>
    </p:spTree>
    <p:extLst>
      <p:ext uri="{BB962C8B-B14F-4D97-AF65-F5344CB8AC3E}">
        <p14:creationId xmlns:p14="http://schemas.microsoft.com/office/powerpoint/2010/main" val="3448287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Restoring a Company File Cont.</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pPr/>
              <a:t>29</a:t>
            </a:fld>
            <a:endParaRPr lang="en-US"/>
          </a:p>
        </p:txBody>
      </p:sp>
      <p:sp>
        <p:nvSpPr>
          <p:cNvPr id="5" name="Content Placeholder 4"/>
          <p:cNvSpPr>
            <a:spLocks noGrp="1"/>
          </p:cNvSpPr>
          <p:nvPr>
            <p:ph idx="1"/>
          </p:nvPr>
        </p:nvSpPr>
        <p:spPr/>
        <p:txBody>
          <a:bodyPr/>
          <a:lstStyle/>
          <a:p>
            <a:pPr marL="0" lvl="0" indent="0">
              <a:buNone/>
            </a:pPr>
            <a:r>
              <a:rPr lang="en-US" sz="2400" b="1" dirty="0"/>
              <a:t>Changing the Company Name</a:t>
            </a:r>
          </a:p>
          <a:p>
            <a:pPr lvl="0"/>
            <a:r>
              <a:rPr lang="en-US" sz="2400" dirty="0"/>
              <a:t>The name of the company file in the Open a Company dialog box is based on the file name typed in the Backup and Restore dialog boxes.</a:t>
            </a:r>
          </a:p>
          <a:p>
            <a:pPr lvl="1"/>
            <a:r>
              <a:rPr lang="en-US" sz="2000" dirty="0"/>
              <a:t>type </a:t>
            </a:r>
            <a:r>
              <a:rPr lang="en-US" sz="2000" i="1" dirty="0"/>
              <a:t>same</a:t>
            </a:r>
            <a:r>
              <a:rPr lang="en-US" sz="2000" dirty="0"/>
              <a:t> name in both places to keep track of files</a:t>
            </a:r>
          </a:p>
          <a:p>
            <a:pPr lvl="0"/>
            <a:r>
              <a:rPr lang="en-US" sz="2400" dirty="0"/>
              <a:t>In business, backup is used to maintain a copy of company financial records.</a:t>
            </a:r>
          </a:p>
          <a:p>
            <a:pPr lvl="1"/>
            <a:r>
              <a:rPr lang="en-US" sz="2000" dirty="0"/>
              <a:t>backup on regular basis</a:t>
            </a:r>
          </a:p>
          <a:p>
            <a:pPr lvl="1"/>
            <a:r>
              <a:rPr lang="en-US" sz="2000" dirty="0"/>
              <a:t>restore backup copy only if damaged files or upgraded computer system</a:t>
            </a:r>
          </a:p>
          <a:p>
            <a:pPr lvl="1"/>
            <a:r>
              <a:rPr lang="en-US" sz="2000" dirty="0"/>
              <a:t>accountant may use backup and restore procedures when reviewing clients’ accounting records</a:t>
            </a:r>
          </a:p>
        </p:txBody>
      </p:sp>
    </p:spTree>
    <p:extLst>
      <p:ext uri="{BB962C8B-B14F-4D97-AF65-F5344CB8AC3E}">
        <p14:creationId xmlns:p14="http://schemas.microsoft.com/office/powerpoint/2010/main" val="698735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0148" y="854710"/>
            <a:ext cx="8579852" cy="1143000"/>
          </a:xfrm>
          <a:prstGeom prst="rect">
            <a:avLst/>
          </a:prstGeom>
        </p:spPr>
        <p:txBody>
          <a:bodyPr/>
          <a:lstStyle/>
          <a:p>
            <a:r>
              <a:rPr lang="en-US">
                <a:solidFill>
                  <a:schemeClr val="bg1"/>
                </a:solidFill>
              </a:rPr>
              <a:t>Objectives</a:t>
            </a:r>
          </a:p>
        </p:txBody>
      </p:sp>
      <p:sp>
        <p:nvSpPr>
          <p:cNvPr id="3" name="Content Placeholder 2"/>
          <p:cNvSpPr>
            <a:spLocks noGrp="1"/>
          </p:cNvSpPr>
          <p:nvPr>
            <p:ph idx="4294967295"/>
          </p:nvPr>
        </p:nvSpPr>
        <p:spPr>
          <a:xfrm>
            <a:off x="309563" y="2025772"/>
            <a:ext cx="7845425" cy="4521200"/>
          </a:xfrm>
          <a:prstGeom prst="rect">
            <a:avLst/>
          </a:prstGeom>
        </p:spPr>
        <p:txBody>
          <a:bodyPr>
            <a:noAutofit/>
          </a:bodyPr>
          <a:lstStyle/>
          <a:p>
            <a:pPr marL="457200" indent="-457200">
              <a:buFont typeface="Arial" panose="020B0604020202020204" pitchFamily="34" charset="0"/>
              <a:buChar char="•"/>
            </a:pPr>
            <a:r>
              <a:rPr lang="en-US" sz="2400" dirty="0">
                <a:latin typeface="Helvetica" panose="020B0604020202020204" pitchFamily="34" charset="0"/>
                <a:cs typeface="Helvetica" panose="020B0604020202020204" pitchFamily="34" charset="0"/>
              </a:rPr>
              <a:t>Describe the differences and similarities between manual and computerized accounting</a:t>
            </a:r>
          </a:p>
          <a:p>
            <a:pPr marL="457200" indent="-457200">
              <a:buFont typeface="Arial" panose="020B0604020202020204" pitchFamily="34" charset="0"/>
              <a:buChar char="•"/>
            </a:pPr>
            <a:r>
              <a:rPr lang="en-US" sz="2400" dirty="0">
                <a:latin typeface="Helvetica" panose="020B0604020202020204" pitchFamily="34" charset="0"/>
                <a:cs typeface="Helvetica" panose="020B0604020202020204" pitchFamily="34" charset="0"/>
              </a:rPr>
              <a:t>Identify the four levels of operation within QuickBooks</a:t>
            </a:r>
          </a:p>
          <a:p>
            <a:pPr marL="457200" indent="-457200">
              <a:buFont typeface="Arial" panose="020B0604020202020204" pitchFamily="34" charset="0"/>
              <a:buChar char="•"/>
            </a:pPr>
            <a:r>
              <a:rPr lang="en-US" sz="2400" dirty="0">
                <a:latin typeface="Helvetica" panose="020B0604020202020204" pitchFamily="34" charset="0"/>
                <a:cs typeface="Helvetica" panose="020B0604020202020204" pitchFamily="34" charset="0"/>
              </a:rPr>
              <a:t>Open QuickBooks</a:t>
            </a:r>
          </a:p>
          <a:p>
            <a:pPr marL="457200" indent="-457200">
              <a:buFont typeface="Arial" panose="020B0604020202020204" pitchFamily="34" charset="0"/>
              <a:buChar char="•"/>
            </a:pPr>
            <a:r>
              <a:rPr lang="en-US" sz="2400" dirty="0">
                <a:latin typeface="Helvetica" panose="020B0604020202020204" pitchFamily="34" charset="0"/>
                <a:cs typeface="Helvetica" panose="020B0604020202020204" pitchFamily="34" charset="0"/>
              </a:rPr>
              <a:t>Open a company file</a:t>
            </a:r>
          </a:p>
          <a:p>
            <a:pPr marL="457200" indent="-457200">
              <a:buFont typeface="Arial" panose="020B0604020202020204" pitchFamily="34" charset="0"/>
              <a:buChar char="•"/>
            </a:pPr>
            <a:r>
              <a:rPr lang="en-US" sz="2400" dirty="0">
                <a:latin typeface="Helvetica" panose="020B0604020202020204" pitchFamily="34" charset="0"/>
                <a:cs typeface="Helvetica" panose="020B0604020202020204" pitchFamily="34" charset="0"/>
              </a:rPr>
              <a:t>Make a backup copy of a company file</a:t>
            </a:r>
          </a:p>
          <a:p>
            <a:pPr marL="457200" indent="-457200">
              <a:buFont typeface="Arial" panose="020B0604020202020204" pitchFamily="34" charset="0"/>
              <a:buChar char="•"/>
            </a:pPr>
            <a:r>
              <a:rPr lang="en-US" sz="2400" dirty="0">
                <a:latin typeface="Helvetica" panose="020B0604020202020204" pitchFamily="34" charset="0"/>
                <a:cs typeface="Helvetica" panose="020B0604020202020204" pitchFamily="34" charset="0"/>
              </a:rPr>
              <a:t>Restore a backup copy of a company file</a:t>
            </a:r>
          </a:p>
          <a:p>
            <a:pPr marL="457200" indent="-457200">
              <a:buFont typeface="Arial" panose="020B0604020202020204" pitchFamily="34" charset="0"/>
              <a:buChar char="•"/>
            </a:pPr>
            <a:r>
              <a:rPr lang="en-US" sz="2400" dirty="0">
                <a:latin typeface="Helvetica" panose="020B0604020202020204" pitchFamily="34" charset="0"/>
                <a:cs typeface="Helvetica" panose="020B0604020202020204" pitchFamily="34" charset="0"/>
              </a:rPr>
              <a:t>Change the company name in a company file</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AD88444F-2AF5-6340-B273-790BF994D442}" type="slidenum">
              <a:rPr lang="en-US" smtClean="0"/>
              <a:t>3</a:t>
            </a:fld>
            <a:endParaRPr lang="en-US"/>
          </a:p>
        </p:txBody>
      </p:sp>
    </p:spTree>
    <p:extLst>
      <p:ext uri="{BB962C8B-B14F-4D97-AF65-F5344CB8AC3E}">
        <p14:creationId xmlns:p14="http://schemas.microsoft.com/office/powerpoint/2010/main" val="3291153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QuickBooks Updates</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pPr/>
              <a:t>30</a:t>
            </a:fld>
            <a:endParaRPr lang="en-US"/>
          </a:p>
        </p:txBody>
      </p:sp>
      <p:sp>
        <p:nvSpPr>
          <p:cNvPr id="5" name="Content Placeholder 4"/>
          <p:cNvSpPr>
            <a:spLocks noGrp="1"/>
          </p:cNvSpPr>
          <p:nvPr>
            <p:ph idx="1"/>
          </p:nvPr>
        </p:nvSpPr>
        <p:spPr>
          <a:xfrm>
            <a:off x="350520" y="1443154"/>
            <a:ext cx="4636259" cy="4649736"/>
          </a:xfrm>
        </p:spPr>
        <p:txBody>
          <a:bodyPr/>
          <a:lstStyle/>
          <a:p>
            <a:pPr lvl="0"/>
            <a:r>
              <a:rPr lang="en-US" sz="2800" dirty="0"/>
              <a:t>QuickBooks provides product updates to the software.</a:t>
            </a:r>
          </a:p>
          <a:p>
            <a:pPr lvl="0"/>
            <a:r>
              <a:rPr lang="en-US" sz="2800" dirty="0"/>
              <a:t>Product updates:</a:t>
            </a:r>
          </a:p>
          <a:p>
            <a:pPr lvl="1"/>
            <a:r>
              <a:rPr lang="en-US" sz="2400" dirty="0"/>
              <a:t>are delivered via the internet</a:t>
            </a:r>
          </a:p>
          <a:p>
            <a:pPr lvl="1"/>
            <a:r>
              <a:rPr lang="en-US" sz="2400" dirty="0"/>
              <a:t>can be automatically downloaded by your computer</a:t>
            </a:r>
          </a:p>
        </p:txBody>
      </p:sp>
      <p:pic>
        <p:nvPicPr>
          <p:cNvPr id="8" name="Picture 7" descr="Update QuickBooks Desktop Window">
            <a:extLst>
              <a:ext uri="{FF2B5EF4-FFF2-40B4-BE49-F238E27FC236}">
                <a16:creationId xmlns:a16="http://schemas.microsoft.com/office/drawing/2014/main" id="{F153076B-A215-4ECC-A43B-D06B704B58FB}"/>
              </a:ext>
            </a:extLst>
          </p:cNvPr>
          <p:cNvPicPr>
            <a:picLocks noChangeAspect="1"/>
          </p:cNvPicPr>
          <p:nvPr/>
        </p:nvPicPr>
        <p:blipFill>
          <a:blip r:embed="rId2"/>
          <a:stretch>
            <a:fillRect/>
          </a:stretch>
        </p:blipFill>
        <p:spPr>
          <a:xfrm>
            <a:off x="4572000" y="1443154"/>
            <a:ext cx="4294198" cy="3475037"/>
          </a:xfrm>
          <a:prstGeom prst="rect">
            <a:avLst/>
          </a:prstGeom>
        </p:spPr>
      </p:pic>
    </p:spTree>
    <p:extLst>
      <p:ext uri="{BB962C8B-B14F-4D97-AF65-F5344CB8AC3E}">
        <p14:creationId xmlns:p14="http://schemas.microsoft.com/office/powerpoint/2010/main" val="1073587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QuickBooks Updates Cont.</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t>31</a:t>
            </a:fld>
            <a:endParaRPr lang="en-US"/>
          </a:p>
        </p:txBody>
      </p:sp>
      <p:sp>
        <p:nvSpPr>
          <p:cNvPr id="5" name="Content Placeholder 4"/>
          <p:cNvSpPr>
            <a:spLocks noGrp="1"/>
          </p:cNvSpPr>
          <p:nvPr>
            <p:ph idx="1"/>
          </p:nvPr>
        </p:nvSpPr>
        <p:spPr>
          <a:xfrm>
            <a:off x="350520" y="1443154"/>
            <a:ext cx="3637018" cy="4649736"/>
          </a:xfrm>
        </p:spPr>
        <p:txBody>
          <a:bodyPr/>
          <a:lstStyle/>
          <a:p>
            <a:pPr lvl="0"/>
            <a:r>
              <a:rPr lang="en-US" sz="2000"/>
              <a:t>To determine the most recent update downloaded onto your computer:</a:t>
            </a:r>
          </a:p>
          <a:p>
            <a:pPr lvl="1"/>
            <a:r>
              <a:rPr lang="en-US" sz="1800"/>
              <a:t>press the F2 key on the keyboard,</a:t>
            </a:r>
          </a:p>
          <a:p>
            <a:pPr lvl="1"/>
            <a:r>
              <a:rPr lang="en-US" sz="1800"/>
              <a:t>or, press Ctrl + 1, to display the Product Information window</a:t>
            </a:r>
          </a:p>
        </p:txBody>
      </p:sp>
      <p:pic>
        <p:nvPicPr>
          <p:cNvPr id="8" name="Picture 7" descr="Product Information Window">
            <a:extLst>
              <a:ext uri="{FF2B5EF4-FFF2-40B4-BE49-F238E27FC236}">
                <a16:creationId xmlns:a16="http://schemas.microsoft.com/office/drawing/2014/main" id="{C97E8469-C8FB-4868-A80D-7AEDCD3EC3D5}"/>
              </a:ext>
            </a:extLst>
          </p:cNvPr>
          <p:cNvPicPr>
            <a:picLocks noChangeAspect="1"/>
          </p:cNvPicPr>
          <p:nvPr/>
        </p:nvPicPr>
        <p:blipFill>
          <a:blip r:embed="rId2"/>
          <a:stretch>
            <a:fillRect/>
          </a:stretch>
        </p:blipFill>
        <p:spPr>
          <a:xfrm>
            <a:off x="3933313" y="1179694"/>
            <a:ext cx="4922343" cy="4770581"/>
          </a:xfrm>
          <a:prstGeom prst="rect">
            <a:avLst/>
          </a:prstGeom>
        </p:spPr>
      </p:pic>
    </p:spTree>
    <p:extLst>
      <p:ext uri="{BB962C8B-B14F-4D97-AF65-F5344CB8AC3E}">
        <p14:creationId xmlns:p14="http://schemas.microsoft.com/office/powerpoint/2010/main" val="113446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Exiting QuickBooks	</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pPr/>
              <a:t>32</a:t>
            </a:fld>
            <a:endParaRPr lang="en-US"/>
          </a:p>
        </p:txBody>
      </p:sp>
      <p:sp>
        <p:nvSpPr>
          <p:cNvPr id="5" name="Content Placeholder 4"/>
          <p:cNvSpPr>
            <a:spLocks noGrp="1"/>
          </p:cNvSpPr>
          <p:nvPr>
            <p:ph idx="1"/>
          </p:nvPr>
        </p:nvSpPr>
        <p:spPr/>
        <p:txBody>
          <a:bodyPr/>
          <a:lstStyle/>
          <a:p>
            <a:pPr lvl="0"/>
            <a:r>
              <a:rPr lang="en-US" sz="2800" dirty="0"/>
              <a:t>Most work is automatically saved in QuickBooks when the correct command button is chosen.</a:t>
            </a:r>
          </a:p>
          <a:p>
            <a:pPr lvl="0"/>
            <a:r>
              <a:rPr lang="en-US" sz="2800" dirty="0"/>
              <a:t>At the end of a session, use the Back Up command to save work onto a USB or network.</a:t>
            </a:r>
          </a:p>
          <a:p>
            <a:r>
              <a:rPr lang="en-US" sz="2800" dirty="0"/>
              <a:t>To leave QuickBooks, go to the File menu and select </a:t>
            </a:r>
            <a:r>
              <a:rPr lang="en-US" sz="2800" i="1" dirty="0"/>
              <a:t>Exit</a:t>
            </a:r>
            <a:r>
              <a:rPr lang="en-US" sz="2800" dirty="0"/>
              <a:t>.</a:t>
            </a:r>
          </a:p>
        </p:txBody>
      </p:sp>
    </p:spTree>
    <p:extLst>
      <p:ext uri="{BB962C8B-B14F-4D97-AF65-F5344CB8AC3E}">
        <p14:creationId xmlns:p14="http://schemas.microsoft.com/office/powerpoint/2010/main" val="1727814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Terms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7B6DD230-76CC-9F4F-A452-B5DD642C0308}" type="slidenum">
              <a:rPr lang="en-US" smtClean="0"/>
              <a:pPr/>
              <a:t>33</a:t>
            </a:fld>
            <a:endParaRPr lang="en-US"/>
          </a:p>
        </p:txBody>
      </p:sp>
      <p:sp>
        <p:nvSpPr>
          <p:cNvPr id="3" name="Subtitle 2"/>
          <p:cNvSpPr>
            <a:spLocks noGrp="1"/>
          </p:cNvSpPr>
          <p:nvPr>
            <p:ph type="subTitle" idx="1"/>
          </p:nvPr>
        </p:nvSpPr>
        <p:spPr/>
        <p:txBody>
          <a:bodyPr/>
          <a:lstStyle/>
          <a:p>
            <a:r>
              <a:rPr lang="en-US" sz="1800" b="1" dirty="0"/>
              <a:t>accounting</a:t>
            </a:r>
            <a:r>
              <a:rPr lang="en-US" sz="1800" dirty="0"/>
              <a:t>  The process of recording, summarizing, and presenting financial information of a company in the form of financial statements.</a:t>
            </a:r>
          </a:p>
          <a:p>
            <a:r>
              <a:rPr lang="en-US" sz="1800" b="1" dirty="0"/>
              <a:t>financial statements  </a:t>
            </a:r>
            <a:r>
              <a:rPr lang="en-US" sz="1800" dirty="0"/>
              <a:t>Summaries of the financial information of a company. The most common are the income statement and the balance sheet.</a:t>
            </a:r>
          </a:p>
          <a:p>
            <a:r>
              <a:rPr lang="en-US" sz="1800" b="1" dirty="0"/>
              <a:t>general journal  </a:t>
            </a:r>
            <a:r>
              <a:rPr lang="en-US" sz="1800" dirty="0"/>
              <a:t>The document in which transactions are initially recorded chronologically. At the end of the month, transactions in the general journal are posted (rewritten) to the general ledger.</a:t>
            </a:r>
          </a:p>
          <a:p>
            <a:r>
              <a:rPr lang="en-US" sz="1800" b="1" dirty="0"/>
              <a:t>general ledger  </a:t>
            </a:r>
            <a:r>
              <a:rPr lang="en-US" sz="1800" dirty="0"/>
              <a:t>The document in which transactions are summarized by account. </a:t>
            </a:r>
          </a:p>
          <a:p>
            <a:r>
              <a:rPr lang="en-US" sz="1800" b="1" dirty="0"/>
              <a:t>multi-user mode  </a:t>
            </a:r>
            <a:r>
              <a:rPr lang="en-US" sz="1800" dirty="0"/>
              <a:t>A setting in QuickBooks that allows up to five users to access a company file at the same time, each on their own computer.</a:t>
            </a:r>
          </a:p>
        </p:txBody>
      </p:sp>
    </p:spTree>
    <p:extLst>
      <p:ext uri="{BB962C8B-B14F-4D97-AF65-F5344CB8AC3E}">
        <p14:creationId xmlns:p14="http://schemas.microsoft.com/office/powerpoint/2010/main" val="3642122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Terms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7B6DD230-76CC-9F4F-A452-B5DD642C0308}" type="slidenum">
              <a:rPr lang="en-US" smtClean="0"/>
              <a:pPr/>
              <a:t>34</a:t>
            </a:fld>
            <a:endParaRPr lang="en-US"/>
          </a:p>
        </p:txBody>
      </p:sp>
      <p:sp>
        <p:nvSpPr>
          <p:cNvPr id="3" name="Subtitle 2"/>
          <p:cNvSpPr>
            <a:spLocks noGrp="1"/>
          </p:cNvSpPr>
          <p:nvPr>
            <p:ph type="subTitle" idx="1"/>
          </p:nvPr>
        </p:nvSpPr>
        <p:spPr/>
        <p:txBody>
          <a:bodyPr/>
          <a:lstStyle/>
          <a:p>
            <a:r>
              <a:rPr lang="en-US" sz="2000" b="1" dirty="0"/>
              <a:t>single-user mode  </a:t>
            </a:r>
            <a:r>
              <a:rPr lang="en-US" sz="2000" dirty="0"/>
              <a:t>A setting in QuickBooks that allows only one user on a single computer to access a company file.</a:t>
            </a:r>
          </a:p>
          <a:p>
            <a:r>
              <a:rPr lang="en-US" sz="2000" b="1" dirty="0"/>
              <a:t>special journals  </a:t>
            </a:r>
            <a:r>
              <a:rPr lang="en-US" sz="2000" dirty="0"/>
              <a:t>Journals such as the purchases journal, sales journal, cash receipts journal, and cash payments journal that can be used instead of the general journal to chronologically record similar transactions. Transactions in the special journals are posted (rewritten) to the general ledger at the end of the month.</a:t>
            </a:r>
          </a:p>
          <a:p>
            <a:r>
              <a:rPr lang="en-US" sz="2000" b="1" dirty="0"/>
              <a:t>transaction</a:t>
            </a:r>
            <a:r>
              <a:rPr lang="en-US" sz="2000" dirty="0"/>
              <a:t>  A monetary business event or activity.</a:t>
            </a:r>
          </a:p>
          <a:p>
            <a:r>
              <a:rPr lang="en-US" sz="2000" b="1" dirty="0"/>
              <a:t>trial balance  </a:t>
            </a:r>
            <a:r>
              <a:rPr lang="en-US" sz="2000" dirty="0"/>
              <a:t>A report containing all the general ledger account names, their respective debit and credit balances, and the total debits and total credits.</a:t>
            </a:r>
          </a:p>
        </p:txBody>
      </p:sp>
    </p:spTree>
    <p:extLst>
      <p:ext uri="{BB962C8B-B14F-4D97-AF65-F5344CB8AC3E}">
        <p14:creationId xmlns:p14="http://schemas.microsoft.com/office/powerpoint/2010/main" val="1270738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a:t>
            </a:r>
          </a:p>
        </p:txBody>
      </p:sp>
      <p:sp>
        <p:nvSpPr>
          <p:cNvPr id="3" name="Subtitle 2"/>
          <p:cNvSpPr>
            <a:spLocks noGrp="1"/>
          </p:cNvSpPr>
          <p:nvPr>
            <p:ph idx="1"/>
          </p:nvPr>
        </p:nvSpPr>
        <p:spPr>
          <a:xfrm>
            <a:off x="350838" y="1443038"/>
            <a:ext cx="7843837" cy="4649787"/>
          </a:xfrm>
        </p:spPr>
        <p:txBody>
          <a:bodyPr/>
          <a:lstStyle/>
          <a:p>
            <a:pPr lvl="0"/>
            <a:r>
              <a:rPr lang="en-US" sz="2800"/>
              <a:t>QuickBooks 2019 </a:t>
            </a:r>
            <a:r>
              <a:rPr lang="en-US" sz="2800" dirty="0"/>
              <a:t>is an accounting software package used to record business and accounting activities and prepare reports.</a:t>
            </a:r>
          </a:p>
          <a:p>
            <a:pPr lvl="0"/>
            <a:r>
              <a:rPr lang="en-US" sz="2800" dirty="0"/>
              <a:t>I</a:t>
            </a:r>
            <a:r>
              <a:rPr lang="en-US" sz="2600" dirty="0"/>
              <a:t>t is designed with the non-accountant in mind.</a:t>
            </a:r>
          </a:p>
          <a:p>
            <a:pPr lvl="0"/>
            <a:r>
              <a:rPr lang="en-US" sz="2600" dirty="0"/>
              <a:t>Many data entry windows are described in everyday, non-accounting terms.</a:t>
            </a:r>
          </a:p>
          <a:p>
            <a:pPr lvl="0"/>
            <a:r>
              <a:rPr lang="en-US" sz="2600" dirty="0"/>
              <a:t>Behind the scenes QuickBooks uses traditional accounting procedures to record, summarize, and report financial information.</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t>4</a:t>
            </a:fld>
            <a:endParaRPr lang="en-US"/>
          </a:p>
        </p:txBody>
      </p:sp>
    </p:spTree>
    <p:extLst>
      <p:ext uri="{BB962C8B-B14F-4D97-AF65-F5344CB8AC3E}">
        <p14:creationId xmlns:p14="http://schemas.microsoft.com/office/powerpoint/2010/main" val="153741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QuickBooks v. Manual Accounting</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5</a:t>
            </a:fld>
            <a:endParaRPr lang="en-US"/>
          </a:p>
        </p:txBody>
      </p:sp>
      <p:sp>
        <p:nvSpPr>
          <p:cNvPr id="3" name="Content Placeholder 2"/>
          <p:cNvSpPr>
            <a:spLocks noGrp="1"/>
          </p:cNvSpPr>
          <p:nvPr>
            <p:ph idx="1"/>
          </p:nvPr>
        </p:nvSpPr>
        <p:spPr/>
        <p:txBody>
          <a:bodyPr/>
          <a:lstStyle/>
          <a:p>
            <a:pPr lvl="0"/>
            <a:r>
              <a:rPr lang="en-US" sz="2400"/>
              <a:t>Computerized accounting software packages follow the procedures used in a manual accounting system.</a:t>
            </a:r>
          </a:p>
          <a:p>
            <a:pPr lvl="0"/>
            <a:r>
              <a:rPr lang="en-US" sz="2400"/>
              <a:t>QuickBooks does not do its recording in special journals; therefore, it is not necessary to understand the special journals.</a:t>
            </a:r>
          </a:p>
          <a:p>
            <a:pPr lvl="0"/>
            <a:r>
              <a:rPr lang="en-US" sz="2400"/>
              <a:t>Transactions are identified by business function:</a:t>
            </a:r>
          </a:p>
          <a:p>
            <a:pPr lvl="1"/>
            <a:r>
              <a:rPr lang="en-US" sz="2000"/>
              <a:t>Vendors</a:t>
            </a:r>
          </a:p>
          <a:p>
            <a:pPr lvl="1"/>
            <a:r>
              <a:rPr lang="en-US" sz="2000"/>
              <a:t>Customers</a:t>
            </a:r>
          </a:p>
          <a:p>
            <a:pPr lvl="1"/>
            <a:r>
              <a:rPr lang="en-US" sz="2000"/>
              <a:t>Employees</a:t>
            </a:r>
          </a:p>
          <a:p>
            <a:pPr lvl="1"/>
            <a:r>
              <a:rPr lang="en-US" sz="2000"/>
              <a:t>Banking</a:t>
            </a:r>
          </a:p>
        </p:txBody>
      </p:sp>
    </p:spTree>
    <p:extLst>
      <p:ext uri="{BB962C8B-B14F-4D97-AF65-F5344CB8AC3E}">
        <p14:creationId xmlns:p14="http://schemas.microsoft.com/office/powerpoint/2010/main" val="384730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336280" cy="965200"/>
          </a:xfrm>
        </p:spPr>
        <p:txBody>
          <a:bodyPr/>
          <a:lstStyle/>
          <a:p>
            <a:r>
              <a:rPr lang="en-US" sz="3600"/>
              <a:t>QuickBooks v. Manual Accounting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6</a:t>
            </a:fld>
            <a:endParaRPr lang="en-US"/>
          </a:p>
        </p:txBody>
      </p:sp>
      <p:sp>
        <p:nvSpPr>
          <p:cNvPr id="3" name="Content Placeholder 2"/>
          <p:cNvSpPr>
            <a:spLocks noGrp="1"/>
          </p:cNvSpPr>
          <p:nvPr>
            <p:ph idx="1"/>
          </p:nvPr>
        </p:nvSpPr>
        <p:spPr/>
        <p:txBody>
          <a:bodyPr/>
          <a:lstStyle/>
          <a:p>
            <a:pPr lvl="0"/>
            <a:r>
              <a:rPr lang="en-US" sz="2800"/>
              <a:t>Forms are used to enter bills, pay bills, create an invoice, receive payments, and so on.</a:t>
            </a:r>
          </a:p>
          <a:p>
            <a:r>
              <a:rPr lang="en-US" sz="2800"/>
              <a:t>Behind the scenes, QuickBooks updates:</a:t>
            </a:r>
          </a:p>
          <a:p>
            <a:pPr lvl="1"/>
            <a:r>
              <a:rPr lang="en-US" sz="2800"/>
              <a:t>the appropriate accounting reports</a:t>
            </a:r>
          </a:p>
          <a:p>
            <a:pPr lvl="2"/>
            <a:r>
              <a:rPr lang="en-US" sz="2400"/>
              <a:t>the journal</a:t>
            </a:r>
          </a:p>
          <a:p>
            <a:pPr lvl="2"/>
            <a:r>
              <a:rPr lang="en-US" sz="2400"/>
              <a:t>general ledger</a:t>
            </a:r>
          </a:p>
          <a:p>
            <a:pPr lvl="2"/>
            <a:r>
              <a:rPr lang="en-US" sz="2400"/>
              <a:t>trial balance</a:t>
            </a:r>
          </a:p>
          <a:p>
            <a:pPr lvl="1"/>
            <a:r>
              <a:rPr lang="en-US" sz="2800"/>
              <a:t>financial statements, based on activity entered in the system</a:t>
            </a:r>
          </a:p>
        </p:txBody>
      </p:sp>
    </p:spTree>
    <p:extLst>
      <p:ext uri="{BB962C8B-B14F-4D97-AF65-F5344CB8AC3E}">
        <p14:creationId xmlns:p14="http://schemas.microsoft.com/office/powerpoint/2010/main" val="4105436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Four Levels of Operation</a:t>
            </a:r>
          </a:p>
        </p:txBody>
      </p:sp>
      <p:sp>
        <p:nvSpPr>
          <p:cNvPr id="3" name="Content Placeholder 2"/>
          <p:cNvSpPr>
            <a:spLocks noGrp="1"/>
          </p:cNvSpPr>
          <p:nvPr>
            <p:ph idx="1"/>
          </p:nvPr>
        </p:nvSpPr>
        <p:spPr/>
        <p:txBody>
          <a:bodyPr/>
          <a:lstStyle/>
          <a:p>
            <a:pPr lvl="0"/>
            <a:r>
              <a:rPr lang="en-US" sz="2800"/>
              <a:t>QuickBooks can be classified into four levels of operation: New Company Setup, Lists/Centers, Activities, and Reports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7</a:t>
            </a:fld>
            <a:endParaRPr lang="en-US"/>
          </a:p>
        </p:txBody>
      </p:sp>
      <p:pic>
        <p:nvPicPr>
          <p:cNvPr id="4" name="Picture 3" descr="Level 1: New Company Setup&#10;Level 2: Lists/Centers&#10;Level 3: Activities&#10;Level 4: Reports" title="4 Levels of Operation"/>
          <p:cNvPicPr>
            <a:picLocks noChangeAspect="1"/>
          </p:cNvPicPr>
          <p:nvPr/>
        </p:nvPicPr>
        <p:blipFill>
          <a:blip r:embed="rId2"/>
          <a:stretch>
            <a:fillRect/>
          </a:stretch>
        </p:blipFill>
        <p:spPr>
          <a:xfrm>
            <a:off x="424581" y="3278431"/>
            <a:ext cx="7696200" cy="2505075"/>
          </a:xfrm>
          <a:prstGeom prst="rect">
            <a:avLst/>
          </a:prstGeom>
        </p:spPr>
      </p:pic>
    </p:spTree>
    <p:extLst>
      <p:ext uri="{BB962C8B-B14F-4D97-AF65-F5344CB8AC3E}">
        <p14:creationId xmlns:p14="http://schemas.microsoft.com/office/powerpoint/2010/main" val="1912671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Levels of Operation Cont.</a:t>
            </a:r>
          </a:p>
        </p:txBody>
      </p:sp>
      <p:sp>
        <p:nvSpPr>
          <p:cNvPr id="3" name="Content Placeholder 2"/>
          <p:cNvSpPr>
            <a:spLocks noGrp="1"/>
          </p:cNvSpPr>
          <p:nvPr>
            <p:ph idx="1"/>
          </p:nvPr>
        </p:nvSpPr>
        <p:spPr>
          <a:xfrm>
            <a:off x="350520" y="1429280"/>
            <a:ext cx="7844322" cy="4663610"/>
          </a:xfrm>
        </p:spPr>
        <p:txBody>
          <a:bodyPr/>
          <a:lstStyle/>
          <a:p>
            <a:r>
              <a:rPr lang="en-US" sz="2800" dirty="0"/>
              <a:t>Level 1: creating and setting up a new company file with the background information for the new company</a:t>
            </a:r>
          </a:p>
          <a:p>
            <a:r>
              <a:rPr lang="en-US" sz="2800" dirty="0"/>
              <a:t>involves recording the company name, address, identification numbers, fiscal periods of time, nature of business, accounts, and balances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8</a:t>
            </a:fld>
            <a:endParaRPr lang="en-US"/>
          </a:p>
        </p:txBody>
      </p:sp>
      <p:pic>
        <p:nvPicPr>
          <p:cNvPr id="5" name="Picture 4" title="New Company Setup"/>
          <p:cNvPicPr>
            <a:picLocks noChangeAspect="1"/>
          </p:cNvPicPr>
          <p:nvPr/>
        </p:nvPicPr>
        <p:blipFill>
          <a:blip r:embed="rId2"/>
          <a:stretch>
            <a:fillRect/>
          </a:stretch>
        </p:blipFill>
        <p:spPr>
          <a:xfrm>
            <a:off x="0" y="1103045"/>
            <a:ext cx="2166730" cy="326235"/>
          </a:xfrm>
          <a:prstGeom prst="rect">
            <a:avLst/>
          </a:prstGeom>
        </p:spPr>
      </p:pic>
    </p:spTree>
    <p:extLst>
      <p:ext uri="{BB962C8B-B14F-4D97-AF65-F5344CB8AC3E}">
        <p14:creationId xmlns:p14="http://schemas.microsoft.com/office/powerpoint/2010/main" val="420392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Levels of Operation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9</a:t>
            </a:fld>
            <a:endParaRPr lang="en-US"/>
          </a:p>
        </p:txBody>
      </p:sp>
      <p:sp>
        <p:nvSpPr>
          <p:cNvPr id="3" name="Content Placeholder 2"/>
          <p:cNvSpPr>
            <a:spLocks noGrp="1"/>
          </p:cNvSpPr>
          <p:nvPr>
            <p:ph idx="1"/>
          </p:nvPr>
        </p:nvSpPr>
        <p:spPr>
          <a:xfrm>
            <a:off x="350520" y="1445334"/>
            <a:ext cx="7844322" cy="4647556"/>
          </a:xfrm>
        </p:spPr>
        <p:txBody>
          <a:bodyPr/>
          <a:lstStyle/>
          <a:p>
            <a:r>
              <a:rPr lang="en-US" sz="2800" dirty="0"/>
              <a:t>Level 2: recording background information in Lists/Centers</a:t>
            </a:r>
          </a:p>
          <a:p>
            <a:pPr lvl="0"/>
            <a:r>
              <a:rPr lang="en-US" sz="2400" b="1" dirty="0"/>
              <a:t>Lists include:</a:t>
            </a:r>
          </a:p>
          <a:p>
            <a:pPr lvl="1"/>
            <a:r>
              <a:rPr lang="en-US" sz="2200" dirty="0"/>
              <a:t>Chart of Accounts</a:t>
            </a:r>
          </a:p>
          <a:p>
            <a:pPr lvl="1"/>
            <a:r>
              <a:rPr lang="en-US" sz="2200" dirty="0"/>
              <a:t>Item</a:t>
            </a:r>
          </a:p>
          <a:p>
            <a:pPr lvl="1"/>
            <a:r>
              <a:rPr lang="en-US" sz="2200" dirty="0"/>
              <a:t>Fixed Asset Item </a:t>
            </a:r>
          </a:p>
          <a:p>
            <a:pPr lvl="1"/>
            <a:r>
              <a:rPr lang="en-US" sz="2200" dirty="0"/>
              <a:t>Price Level</a:t>
            </a:r>
          </a:p>
          <a:p>
            <a:pPr lvl="1"/>
            <a:r>
              <a:rPr lang="en-US" sz="2200" dirty="0"/>
              <a:t>Billing Rate Level</a:t>
            </a:r>
          </a:p>
          <a:p>
            <a:pPr lvl="1"/>
            <a:r>
              <a:rPr lang="en-US" sz="2200" dirty="0"/>
              <a:t>Sales Tax Code</a:t>
            </a:r>
          </a:p>
          <a:p>
            <a:pPr lvl="1"/>
            <a:r>
              <a:rPr lang="en-US" sz="2200" dirty="0"/>
              <a:t>Payroll Item</a:t>
            </a:r>
          </a:p>
        </p:txBody>
      </p:sp>
      <p:sp>
        <p:nvSpPr>
          <p:cNvPr id="11" name="Content Placeholder 2"/>
          <p:cNvSpPr txBox="1">
            <a:spLocks/>
          </p:cNvSpPr>
          <p:nvPr/>
        </p:nvSpPr>
        <p:spPr>
          <a:xfrm>
            <a:off x="4181871" y="2438389"/>
            <a:ext cx="3934268" cy="297427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30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6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t>Centers include:</a:t>
            </a:r>
          </a:p>
          <a:p>
            <a:pPr lvl="1"/>
            <a:r>
              <a:rPr lang="en-US" sz="2200" dirty="0"/>
              <a:t>Customer</a:t>
            </a:r>
          </a:p>
          <a:p>
            <a:pPr lvl="1"/>
            <a:r>
              <a:rPr lang="en-US" sz="2200" dirty="0"/>
              <a:t>Vendor</a:t>
            </a:r>
          </a:p>
          <a:p>
            <a:pPr lvl="1"/>
            <a:r>
              <a:rPr lang="en-US" sz="2200" dirty="0"/>
              <a:t>Employee</a:t>
            </a:r>
          </a:p>
          <a:p>
            <a:pPr marL="0" indent="0">
              <a:buNone/>
            </a:pPr>
            <a:endParaRPr lang="en-US" sz="2000" i="1" dirty="0"/>
          </a:p>
          <a:p>
            <a:pPr marL="0" indent="0">
              <a:buNone/>
            </a:pPr>
            <a:r>
              <a:rPr lang="en-US" sz="2400" i="1" dirty="0"/>
              <a:t>Lists/Centers function similar to a database.</a:t>
            </a:r>
          </a:p>
        </p:txBody>
      </p:sp>
      <p:pic>
        <p:nvPicPr>
          <p:cNvPr id="4" name="Picture 3" title="Lists/Centers"/>
          <p:cNvPicPr>
            <a:picLocks noChangeAspect="1"/>
          </p:cNvPicPr>
          <p:nvPr/>
        </p:nvPicPr>
        <p:blipFill>
          <a:blip r:embed="rId2"/>
          <a:stretch>
            <a:fillRect/>
          </a:stretch>
        </p:blipFill>
        <p:spPr>
          <a:xfrm>
            <a:off x="0" y="1101899"/>
            <a:ext cx="2166730" cy="331316"/>
          </a:xfrm>
          <a:prstGeom prst="rect">
            <a:avLst/>
          </a:prstGeom>
        </p:spPr>
      </p:pic>
    </p:spTree>
    <p:extLst>
      <p:ext uri="{BB962C8B-B14F-4D97-AF65-F5344CB8AC3E}">
        <p14:creationId xmlns:p14="http://schemas.microsoft.com/office/powerpoint/2010/main" val="2689384339"/>
      </p:ext>
    </p:extLst>
  </p:cSld>
  <p:clrMapOvr>
    <a:masterClrMapping/>
  </p:clrMapOvr>
</p:sld>
</file>

<file path=ppt/theme/theme1.xml><?xml version="1.0" encoding="utf-8"?>
<a:theme xmlns:a="http://schemas.openxmlformats.org/drawingml/2006/main" name="01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02_Chapter Open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03 Learning Objectives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04_Chapter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05_Quick Chec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06_Terms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2211</Words>
  <Application>Microsoft Office PowerPoint</Application>
  <PresentationFormat>On-screen Show (4:3)</PresentationFormat>
  <Paragraphs>299</Paragraphs>
  <Slides>34</Slides>
  <Notes>7</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34</vt:i4>
      </vt:variant>
    </vt:vector>
  </HeadingPairs>
  <TitlesOfParts>
    <vt:vector size="44" baseType="lpstr">
      <vt:lpstr>Arial</vt:lpstr>
      <vt:lpstr>B Helvetica Bold</vt:lpstr>
      <vt:lpstr>Calibri</vt:lpstr>
      <vt:lpstr>Helvetica</vt:lpstr>
      <vt:lpstr>01_Cover Slide</vt:lpstr>
      <vt:lpstr>02_Chapter Opener Slide</vt:lpstr>
      <vt:lpstr>03 Learning Objectives Slide</vt:lpstr>
      <vt:lpstr>04_Chapter Content Slide</vt:lpstr>
      <vt:lpstr>05_Quick Check Slide</vt:lpstr>
      <vt:lpstr>06_Terms Slide</vt:lpstr>
      <vt:lpstr>Computerized Accounting with QuickBooks 2019</vt:lpstr>
      <vt:lpstr>QuickBooks 2019</vt:lpstr>
      <vt:lpstr>Objectives</vt:lpstr>
      <vt:lpstr>Introduction</vt:lpstr>
      <vt:lpstr>QuickBooks v. Manual Accounting</vt:lpstr>
      <vt:lpstr>QuickBooks v. Manual Accounting Cont.</vt:lpstr>
      <vt:lpstr>Four Levels of Operation</vt:lpstr>
      <vt:lpstr>Four Levels of Operation Cont.</vt:lpstr>
      <vt:lpstr>Four Levels of Operation Cont.</vt:lpstr>
      <vt:lpstr>Four Levels of Operation Cont.</vt:lpstr>
      <vt:lpstr>Four Levels of Operation Cont.</vt:lpstr>
      <vt:lpstr>Quick Check</vt:lpstr>
      <vt:lpstr>Installing QuickBooks</vt:lpstr>
      <vt:lpstr>Installing Company Files</vt:lpstr>
      <vt:lpstr>Opening QuickBooks</vt:lpstr>
      <vt:lpstr>Using Drop-Down Menus and Dialog Boxes</vt:lpstr>
      <vt:lpstr>Versions of QuickBooks</vt:lpstr>
      <vt:lpstr>Versions of QuickBooks Cont.</vt:lpstr>
      <vt:lpstr>Opening a Company File</vt:lpstr>
      <vt:lpstr>Opening a Company File Cont.</vt:lpstr>
      <vt:lpstr>Multi-User and Single-User Mode</vt:lpstr>
      <vt:lpstr>Backing Up a Company File</vt:lpstr>
      <vt:lpstr>Backing Up a Company File Cont.</vt:lpstr>
      <vt:lpstr>Backing Up a Company File Cont.</vt:lpstr>
      <vt:lpstr>Restoring a Company File</vt:lpstr>
      <vt:lpstr>Restoring a Company File Cont.</vt:lpstr>
      <vt:lpstr>Quick Check</vt:lpstr>
      <vt:lpstr>Restoring a Company File Cont.</vt:lpstr>
      <vt:lpstr>Restoring a Company File Cont.</vt:lpstr>
      <vt:lpstr>QuickBooks Updates</vt:lpstr>
      <vt:lpstr>QuickBooks Updates Cont.</vt:lpstr>
      <vt:lpstr>Exiting QuickBooks </vt:lpstr>
      <vt:lpstr>Terms</vt:lpstr>
      <vt:lpstr>Terms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2015-11-04T19:51:46Z</dcterms:created>
  <dcterms:modified xsi:type="dcterms:W3CDTF">2019-03-21T20:44:21Z</dcterms:modified>
</cp:coreProperties>
</file>