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  <p:sldMasterId id="2147483702" r:id="rId2"/>
    <p:sldMasterId id="2147483675" r:id="rId3"/>
    <p:sldMasterId id="2147483668" r:id="rId4"/>
    <p:sldMasterId id="2147483680" r:id="rId5"/>
    <p:sldMasterId id="2147483696" r:id="rId6"/>
  </p:sldMasterIdLst>
  <p:notesMasterIdLst>
    <p:notesMasterId r:id="rId45"/>
  </p:notesMasterIdLst>
  <p:handoutMasterIdLst>
    <p:handoutMasterId r:id="rId46"/>
  </p:handout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4" r:id="rId14"/>
    <p:sldId id="265" r:id="rId15"/>
    <p:sldId id="266" r:id="rId16"/>
    <p:sldId id="280" r:id="rId17"/>
    <p:sldId id="288" r:id="rId18"/>
    <p:sldId id="267" r:id="rId19"/>
    <p:sldId id="281" r:id="rId20"/>
    <p:sldId id="282" r:id="rId21"/>
    <p:sldId id="283" r:id="rId22"/>
    <p:sldId id="284" r:id="rId23"/>
    <p:sldId id="294" r:id="rId24"/>
    <p:sldId id="269" r:id="rId25"/>
    <p:sldId id="291" r:id="rId26"/>
    <p:sldId id="293" r:id="rId27"/>
    <p:sldId id="285" r:id="rId28"/>
    <p:sldId id="286" r:id="rId29"/>
    <p:sldId id="270" r:id="rId30"/>
    <p:sldId id="271" r:id="rId31"/>
    <p:sldId id="289" r:id="rId32"/>
    <p:sldId id="272" r:id="rId33"/>
    <p:sldId id="273" r:id="rId34"/>
    <p:sldId id="274" r:id="rId35"/>
    <p:sldId id="275" r:id="rId36"/>
    <p:sldId id="276" r:id="rId37"/>
    <p:sldId id="290" r:id="rId38"/>
    <p:sldId id="287" r:id="rId39"/>
    <p:sldId id="297" r:id="rId40"/>
    <p:sldId id="277" r:id="rId41"/>
    <p:sldId id="296" r:id="rId42"/>
    <p:sldId id="278" r:id="rId43"/>
    <p:sldId id="279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2E1"/>
    <a:srgbClr val="E2E2E2"/>
    <a:srgbClr val="E6E6E6"/>
    <a:srgbClr val="898989"/>
    <a:srgbClr val="940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78" autoAdjust="0"/>
    <p:restoredTop sz="94700" autoAdjust="0"/>
  </p:normalViewPr>
  <p:slideViewPr>
    <p:cSldViewPr snapToGrid="0" snapToObjects="1">
      <p:cViewPr varScale="1">
        <p:scale>
          <a:sx n="78" d="100"/>
          <a:sy n="78" d="100"/>
        </p:scale>
        <p:origin x="86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435"/>
    </p:cViewPr>
  </p:sorterViewPr>
  <p:notesViewPr>
    <p:cSldViewPr snapToGrid="0" snapToObjects="1">
      <p:cViewPr varScale="1">
        <p:scale>
          <a:sx n="65" d="100"/>
          <a:sy n="65" d="100"/>
        </p:scale>
        <p:origin x="2578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i="1" dirty="0"/>
              <a:t>Computerized Accounting with QuickBooks 2019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55F27D-7291-427B-A350-F3DB9042BE2F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© Paradigm Publishing,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4F4AC1-F8EF-4959-8144-FA13A8A62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997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i="1"/>
            </a:lvl1pPr>
          </a:lstStyle>
          <a:p>
            <a:r>
              <a:rPr lang="en-US" dirty="0"/>
              <a:t>Computerized Accounting with QuickBooks 2019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B778F-71A8-48E4-BDC1-6A6F0CF4740F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© Paradigm Publishing,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ED489E-AA15-4837-8C29-87808A0EB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588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D489E-AA15-4837-8C29-87808A0EBE4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024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D489E-AA15-4837-8C29-87808A0EBE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20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D489E-AA15-4837-8C29-87808A0EBE4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75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479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430A07D0-4B6C-EF41-9A43-6576EA4731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419215"/>
            <a:ext cx="7772400" cy="60913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>
              <a:defRPr sz="4000" b="0" i="0">
                <a:ln>
                  <a:noFill/>
                </a:ln>
                <a:solidFill>
                  <a:srgbClr val="FFFFFF"/>
                </a:solidFill>
                <a:latin typeface="B Helvetica Bold"/>
                <a:cs typeface="B Helvetica Bold"/>
              </a:defRPr>
            </a:lvl1pPr>
          </a:lstStyle>
          <a:p>
            <a:r>
              <a:rPr lang="en-US" dirty="0"/>
              <a:t>Chapter Title goes Here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69739" y="2908225"/>
            <a:ext cx="5004522" cy="212008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2800" b="0" i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Chapter Subtitle goes here</a:t>
            </a:r>
          </a:p>
        </p:txBody>
      </p:sp>
      <p:sp>
        <p:nvSpPr>
          <p:cNvPr id="9" name="Title Placeholder 1"/>
          <p:cNvSpPr txBox="1">
            <a:spLocks/>
          </p:cNvSpPr>
          <p:nvPr userDrawn="1"/>
        </p:nvSpPr>
        <p:spPr>
          <a:xfrm>
            <a:off x="703794" y="385763"/>
            <a:ext cx="7137884" cy="39923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b="0" i="0" kern="1200" baseline="0">
                <a:solidFill>
                  <a:schemeClr val="bg1"/>
                </a:solidFill>
                <a:latin typeface="B Helvetica Bold"/>
                <a:ea typeface="+mj-ea"/>
                <a:cs typeface="B Helvetica Bold"/>
              </a:defRPr>
            </a:lvl1pPr>
          </a:lstStyle>
          <a:p>
            <a:r>
              <a:rPr lang="en-US"/>
              <a:t>Chapter</a:t>
            </a:r>
          </a:p>
        </p:txBody>
      </p:sp>
      <p:sp>
        <p:nvSpPr>
          <p:cNvPr id="10" name="Title Placeholder 1"/>
          <p:cNvSpPr txBox="1">
            <a:spLocks/>
          </p:cNvSpPr>
          <p:nvPr userDrawn="1"/>
        </p:nvSpPr>
        <p:spPr>
          <a:xfrm>
            <a:off x="7786194" y="157655"/>
            <a:ext cx="90060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8000" b="0" i="0" kern="1200" baseline="0">
                <a:solidFill>
                  <a:schemeClr val="bg1"/>
                </a:solidFill>
                <a:latin typeface="B Helvetica Bold"/>
                <a:ea typeface="+mj-ea"/>
                <a:cs typeface="B Helvetica Bold"/>
              </a:defRPr>
            </a:lvl1pPr>
          </a:lstStyle>
          <a:p>
            <a:pPr algn="ctr"/>
            <a:r>
              <a:rPr lang="en-US" sz="9600"/>
              <a:t>2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447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Paradigm Publishing, LLC</a:t>
            </a:r>
          </a:p>
        </p:txBody>
      </p:sp>
    </p:spTree>
    <p:extLst>
      <p:ext uri="{BB962C8B-B14F-4D97-AF65-F5344CB8AC3E}">
        <p14:creationId xmlns:p14="http://schemas.microsoft.com/office/powerpoint/2010/main" val="1307379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8444F-2AF5-6340-B273-790BF994D44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idx="4294967295"/>
          </p:nvPr>
        </p:nvSpPr>
        <p:spPr>
          <a:xfrm>
            <a:off x="310148" y="708061"/>
            <a:ext cx="8579852" cy="11430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977261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0520" y="136525"/>
            <a:ext cx="7844322" cy="965200"/>
          </a:xfrm>
          <a:prstGeom prst="rect">
            <a:avLst/>
          </a:prstGeom>
        </p:spPr>
        <p:txBody>
          <a:bodyPr/>
          <a:lstStyle>
            <a:lvl1pPr algn="l">
              <a:defRPr sz="4000" b="0" i="0" baseline="0">
                <a:solidFill>
                  <a:schemeClr val="bg1"/>
                </a:solidFill>
                <a:latin typeface="B Helvetica Bold"/>
                <a:cs typeface="B Helvetica Bold"/>
              </a:defRPr>
            </a:lvl1pPr>
          </a:lstStyle>
          <a:p>
            <a:r>
              <a:rPr lang="en-US" dirty="0"/>
              <a:t>Chapter Content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50520" y="1443154"/>
            <a:ext cx="7844322" cy="464973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  <a:lvl2pPr>
              <a:defRPr sz="3000">
                <a:latin typeface="Helvetica"/>
                <a:cs typeface="Helvetica"/>
              </a:defRPr>
            </a:lvl2pPr>
            <a:lvl3pPr>
              <a:defRPr sz="2800">
                <a:latin typeface="Helvetica"/>
                <a:cs typeface="Helvetica"/>
              </a:defRPr>
            </a:lvl3pPr>
            <a:lvl4pPr>
              <a:defRPr sz="2600">
                <a:latin typeface="Helvetica"/>
                <a:cs typeface="Helvetica"/>
              </a:defRPr>
            </a:lvl4pPr>
            <a:lvl5pPr>
              <a:defRPr sz="2400">
                <a:latin typeface="Helvetica"/>
                <a:cs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636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D5F25-E773-134E-A8C3-7D392FCF8EB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10148" y="854710"/>
            <a:ext cx="8579852" cy="1143000"/>
          </a:xfrm>
          <a:prstGeom prst="rect">
            <a:avLst/>
          </a:prstGeom>
        </p:spPr>
        <p:txBody>
          <a:bodyPr/>
          <a:lstStyle>
            <a:lvl1pPr algn="l">
              <a:defRPr sz="4000" b="0" i="0">
                <a:solidFill>
                  <a:srgbClr val="FFFFFF"/>
                </a:solidFill>
                <a:latin typeface="B Helvetica Bold"/>
                <a:cs typeface="B Helvetica Bold"/>
              </a:defRPr>
            </a:lvl1pPr>
          </a:lstStyle>
          <a:p>
            <a:r>
              <a:rPr lang="en-US" dirty="0"/>
              <a:t>Quick Check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0147" y="2180272"/>
            <a:ext cx="7390063" cy="4525963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>
                <a:latin typeface="Helvetica"/>
                <a:cs typeface="Helvetica"/>
              </a:defRPr>
            </a:lvl1pPr>
            <a:lvl2pPr marL="971550" indent="-514350">
              <a:buFont typeface="+mj-lt"/>
              <a:buAutoNum type="alphaLcPeriod"/>
              <a:defRPr>
                <a:latin typeface="Helvetica"/>
                <a:cs typeface="Helvetica"/>
              </a:defRPr>
            </a:lvl2pPr>
            <a:lvl3pPr marL="1371600" indent="-457200">
              <a:buFont typeface="+mj-lt"/>
              <a:buAutoNum type="arabicPeriod"/>
              <a:defRPr>
                <a:latin typeface="Helvetica"/>
                <a:cs typeface="Helvetica"/>
              </a:defRPr>
            </a:lvl3pPr>
            <a:lvl4pPr marL="1828800" indent="-457200">
              <a:buFont typeface="+mj-lt"/>
              <a:buAutoNum type="arabicPeriod"/>
              <a:defRPr>
                <a:latin typeface="Helvetica"/>
                <a:cs typeface="Helvetica"/>
              </a:defRPr>
            </a:lvl4pPr>
            <a:lvl5pPr marL="2286000" indent="-457200">
              <a:buFont typeface="+mj-lt"/>
              <a:buAutoNum type="arabicPeriod"/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323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0" y="554038"/>
            <a:ext cx="7011737" cy="1143000"/>
          </a:xfrm>
          <a:prstGeom prst="rect">
            <a:avLst/>
          </a:prstGeom>
        </p:spPr>
        <p:txBody>
          <a:bodyPr/>
          <a:lstStyle>
            <a:lvl1pPr algn="l">
              <a:defRPr sz="4000" b="0" i="0">
                <a:latin typeface="B Helvetica Bold"/>
                <a:cs typeface="B Helvetica Bold"/>
              </a:defRPr>
            </a:lvl1pPr>
          </a:lstStyle>
          <a:p>
            <a:r>
              <a:rPr lang="en-US" dirty="0"/>
              <a:t>Terms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D230-76CC-9F4F-A452-B5DD642C030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9200" y="1869574"/>
            <a:ext cx="7011737" cy="387082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aseline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Definitions</a:t>
            </a:r>
          </a:p>
        </p:txBody>
      </p:sp>
    </p:spTree>
    <p:extLst>
      <p:ext uri="{BB962C8B-B14F-4D97-AF65-F5344CB8AC3E}">
        <p14:creationId xmlns:p14="http://schemas.microsoft.com/office/powerpoint/2010/main" val="239579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food&#10;&#10;Description automatically generated">
            <a:extLst>
              <a:ext uri="{FF2B5EF4-FFF2-40B4-BE49-F238E27FC236}">
                <a16:creationId xmlns:a16="http://schemas.microsoft.com/office/drawing/2014/main" id="{0A3E5B41-4A54-46A6-AF5A-9862F55BF3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646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white walls&#10;&#10;Description automatically generated">
            <a:extLst>
              <a:ext uri="{FF2B5EF4-FFF2-40B4-BE49-F238E27FC236}">
                <a16:creationId xmlns:a16="http://schemas.microsoft.com/office/drawing/2014/main" id="{6DD5A740-9522-4E84-8836-AA4E3B77D0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30A07D0-4B6C-EF41-9A43-6576EA4731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85800" y="1419215"/>
            <a:ext cx="7772400" cy="60913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0" i="0" kern="1200">
                <a:ln>
                  <a:noFill/>
                </a:ln>
                <a:solidFill>
                  <a:srgbClr val="FFFFFF"/>
                </a:solidFill>
                <a:latin typeface="B Helvetica Bold"/>
                <a:ea typeface="+mj-ea"/>
                <a:cs typeface="B Helvetica Bold"/>
              </a:defRPr>
            </a:lvl1pPr>
          </a:lstStyle>
          <a:p>
            <a:endParaRPr lang="en-US"/>
          </a:p>
        </p:txBody>
      </p:sp>
      <p:sp>
        <p:nvSpPr>
          <p:cNvPr id="10" name="Subtitle 2"/>
          <p:cNvSpPr txBox="1">
            <a:spLocks/>
          </p:cNvSpPr>
          <p:nvPr userDrawn="1"/>
        </p:nvSpPr>
        <p:spPr>
          <a:xfrm>
            <a:off x="703794" y="2772758"/>
            <a:ext cx="5004522" cy="212008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Title Placeholder 1"/>
          <p:cNvSpPr txBox="1">
            <a:spLocks/>
          </p:cNvSpPr>
          <p:nvPr userDrawn="1"/>
        </p:nvSpPr>
        <p:spPr>
          <a:xfrm>
            <a:off x="703794" y="385763"/>
            <a:ext cx="7137884" cy="39923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b="0" i="0" kern="1200" baseline="0">
                <a:solidFill>
                  <a:schemeClr val="bg1"/>
                </a:solidFill>
                <a:latin typeface="B Helvetica Bold"/>
                <a:ea typeface="+mj-ea"/>
                <a:cs typeface="B Helvetica Bold"/>
              </a:defRPr>
            </a:lvl1pPr>
          </a:lstStyle>
          <a:p>
            <a:r>
              <a:rPr lang="en-US"/>
              <a:t>Chapter</a:t>
            </a:r>
          </a:p>
        </p:txBody>
      </p:sp>
      <p:sp>
        <p:nvSpPr>
          <p:cNvPr id="12" name="Title Placeholder 1"/>
          <p:cNvSpPr txBox="1">
            <a:spLocks/>
          </p:cNvSpPr>
          <p:nvPr userDrawn="1"/>
        </p:nvSpPr>
        <p:spPr>
          <a:xfrm>
            <a:off x="7786194" y="157655"/>
            <a:ext cx="90060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8000" b="0" i="0" kern="1200" baseline="0">
                <a:solidFill>
                  <a:schemeClr val="bg1"/>
                </a:solidFill>
                <a:latin typeface="B Helvetica Bold"/>
                <a:ea typeface="+mj-ea"/>
                <a:cs typeface="B Helvetica Bold"/>
              </a:defRPr>
            </a:lvl1pPr>
          </a:lstStyle>
          <a:p>
            <a:pPr algn="ctr"/>
            <a:r>
              <a:rPr lang="en-US" sz="9600"/>
              <a:t>2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447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Paradigm Publishing, LLC</a:t>
            </a:r>
          </a:p>
        </p:txBody>
      </p:sp>
    </p:spTree>
    <p:extLst>
      <p:ext uri="{BB962C8B-B14F-4D97-AF65-F5344CB8AC3E}">
        <p14:creationId xmlns:p14="http://schemas.microsoft.com/office/powerpoint/2010/main" val="815956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Paradigm Publishing,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8444F-2AF5-6340-B273-790BF994D44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332877" y="968376"/>
            <a:ext cx="8490281" cy="70267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 baseline="0">
                <a:solidFill>
                  <a:srgbClr val="FFFFFF"/>
                </a:solidFill>
                <a:latin typeface="B Helvetica Bold"/>
                <a:ea typeface="+mj-ea"/>
                <a:cs typeface="B Helvetica Bold"/>
              </a:defRPr>
            </a:lvl1pPr>
          </a:lstStyle>
          <a:p>
            <a:endParaRPr lang="en-US"/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332877" y="2085474"/>
            <a:ext cx="7327228" cy="2994526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 baseline="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3" name="Picture 2" descr="A close up of a mans face&#10;&#10;Description automatically generated">
            <a:extLst>
              <a:ext uri="{FF2B5EF4-FFF2-40B4-BE49-F238E27FC236}">
                <a16:creationId xmlns:a16="http://schemas.microsoft.com/office/drawing/2014/main" id="{41D52F8B-F1FD-4571-8E33-0FCBE42F98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88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Paradigm Publishing,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4BF65-5512-8C40-A284-ADA36BF8167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350520" y="295704"/>
            <a:ext cx="7844322" cy="9652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 baseline="0">
                <a:solidFill>
                  <a:schemeClr val="bg1"/>
                </a:solidFill>
                <a:latin typeface="B Helvetica Bold"/>
                <a:ea typeface="+mj-ea"/>
                <a:cs typeface="B Helvetica Bold"/>
              </a:defRPr>
            </a:lvl1pPr>
          </a:lstStyle>
          <a:p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 userDrawn="1"/>
        </p:nvSpPr>
        <p:spPr>
          <a:xfrm>
            <a:off x="350520" y="1443154"/>
            <a:ext cx="7844322" cy="464973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0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6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77A00B-3C82-4C06-871F-CF820A4A85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09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Paradigm Publishing,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D5F25-E773-134E-A8C3-7D392FCF8EB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310148" y="854710"/>
            <a:ext cx="8579852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FFFFFF"/>
                </a:solidFill>
                <a:latin typeface="B Helvetica Bold"/>
                <a:ea typeface="+mj-ea"/>
                <a:cs typeface="B Helvetica Bold"/>
              </a:defRPr>
            </a:lvl1pPr>
          </a:lstStyle>
          <a:p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 userDrawn="1"/>
        </p:nvSpPr>
        <p:spPr>
          <a:xfrm>
            <a:off x="310147" y="2180272"/>
            <a:ext cx="7390063" cy="4525963"/>
          </a:xfrm>
          <a:prstGeom prst="rect">
            <a:avLst/>
          </a:prstGeom>
        </p:spPr>
        <p:txBody>
          <a:bodyPr/>
          <a:lstStyle>
            <a:lvl1pPr marL="514350" indent="-514350" algn="l" defTabSz="457200" rtl="0" eaLnBrk="1" latinLnBrk="0" hangingPunct="1">
              <a:spcBef>
                <a:spcPct val="20000"/>
              </a:spcBef>
              <a:buFont typeface="+mj-lt"/>
              <a:buAutoNum type="arabicPeriod"/>
              <a:defRPr sz="32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971550" indent="-514350" algn="l" defTabSz="457200" rtl="0" eaLnBrk="1" latinLnBrk="0" hangingPunct="1">
              <a:spcBef>
                <a:spcPct val="20000"/>
              </a:spcBef>
              <a:buFont typeface="+mj-lt"/>
              <a:buAutoNum type="alphaLcPeriod"/>
              <a:defRPr sz="2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1371600" indent="-457200" algn="l" defTabSz="457200" rtl="0" eaLnBrk="1" latinLnBrk="0" hangingPunct="1">
              <a:spcBef>
                <a:spcPct val="20000"/>
              </a:spcBef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828800" indent="-457200" algn="l" defTabSz="457200" rtl="0" eaLnBrk="1" latinLnBrk="0" hangingPunct="1">
              <a:spcBef>
                <a:spcPct val="20000"/>
              </a:spcBef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2286000" indent="-457200" algn="l" defTabSz="457200" rtl="0" eaLnBrk="1" latinLnBrk="0" hangingPunct="1">
              <a:spcBef>
                <a:spcPct val="20000"/>
              </a:spcBef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A237C1-AF02-48C5-9DF3-F91405EC51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3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Paradigm Publishing,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DD230-76CC-9F4F-A452-B5DD642C030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219200" y="554038"/>
            <a:ext cx="7011737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B Helvetica Bold"/>
                <a:ea typeface="+mj-ea"/>
                <a:cs typeface="B Helvetica Bold"/>
              </a:defRPr>
            </a:lvl1pPr>
          </a:lstStyle>
          <a:p>
            <a:endParaRPr lang="en-US"/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1219200" y="1869574"/>
            <a:ext cx="7011737" cy="3870826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 baseline="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3" name="Picture 2" descr="A close up of a flower&#10;&#10;Description automatically generated">
            <a:extLst>
              <a:ext uri="{FF2B5EF4-FFF2-40B4-BE49-F238E27FC236}">
                <a16:creationId xmlns:a16="http://schemas.microsoft.com/office/drawing/2014/main" id="{F3273373-BFD2-4F1F-80D2-4622DA5351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921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841105" y="1904"/>
            <a:ext cx="302895" cy="137161"/>
          </a:xfrm>
          <a:prstGeom prst="rect">
            <a:avLst/>
          </a:prstGeom>
        </p:spPr>
        <p:txBody>
          <a:bodyPr/>
          <a:lstStyle/>
          <a:p>
            <a:r>
              <a:rPr lang="en-US" sz="100" dirty="0">
                <a:solidFill>
                  <a:srgbClr val="E1E2E1"/>
                </a:solidFill>
              </a:rPr>
              <a:t>Computerized Accounting with QuickBooks 2019</a:t>
            </a:r>
          </a:p>
        </p:txBody>
      </p:sp>
    </p:spTree>
    <p:extLst>
      <p:ext uri="{BB962C8B-B14F-4D97-AF65-F5344CB8AC3E}">
        <p14:creationId xmlns:p14="http://schemas.microsoft.com/office/powerpoint/2010/main" val="1855986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Vendor Center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" y="1105224"/>
            <a:ext cx="7844322" cy="4649736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To delete a vendor: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Click Edit and then click </a:t>
            </a:r>
            <a:r>
              <a:rPr lang="en-US" sz="2000" i="1" dirty="0"/>
              <a:t>Delete Vendor</a:t>
            </a:r>
            <a:r>
              <a:rPr lang="en-US" sz="2000" dirty="0"/>
              <a:t>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 dirty="0"/>
              <a:t>QuickBooks cannot delete a vendor who has a balance or who has been part of a transaction for the fiscal period.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 dirty="0"/>
              <a:t>If a vendor will no longer be used but there has been activity to the file for the fiscal period, you can mark the vendor inactive.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 descr="Vendor Center - Lakes Advertising Selected">
            <a:extLst>
              <a:ext uri="{FF2B5EF4-FFF2-40B4-BE49-F238E27FC236}">
                <a16:creationId xmlns:a16="http://schemas.microsoft.com/office/drawing/2014/main" id="{DD0D5BC2-D3FF-42D8-A557-A86ABA1E8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915" y="3287691"/>
            <a:ext cx="7042545" cy="298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700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Vendor Center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" y="1105224"/>
            <a:ext cx="7844322" cy="4649736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To edit a vendor: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Open the Vendor Center.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Open the vendor’s file.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Click the Edit icon to edit the information shown.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Click OK.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7" descr="Edit Vendor Window">
            <a:extLst>
              <a:ext uri="{FF2B5EF4-FFF2-40B4-BE49-F238E27FC236}">
                <a16:creationId xmlns:a16="http://schemas.microsoft.com/office/drawing/2014/main" id="{B82AA2F6-F7EB-4CE4-B33F-E26DB8295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947" y="2761974"/>
            <a:ext cx="4770106" cy="332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576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Enter Bills Window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t>12</a:t>
            </a:fld>
            <a:endParaRPr lang="en-US"/>
          </a:p>
        </p:txBody>
      </p:sp>
      <p:pic>
        <p:nvPicPr>
          <p:cNvPr id="9" name="Picture 8" descr="Enter Bills Window - Expenses Tab">
            <a:extLst>
              <a:ext uri="{FF2B5EF4-FFF2-40B4-BE49-F238E27FC236}">
                <a16:creationId xmlns:a16="http://schemas.microsoft.com/office/drawing/2014/main" id="{F8A00A39-F77B-4D71-ACE7-B1E5BD16E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247" y="1399259"/>
            <a:ext cx="7417506" cy="471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57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Enter Bills Window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" y="1443154"/>
            <a:ext cx="7991813" cy="4649736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The Enter Bills window is used to:</a:t>
            </a:r>
          </a:p>
          <a:p>
            <a:r>
              <a:rPr lang="en-US" sz="2800" dirty="0"/>
              <a:t>record purchases on account</a:t>
            </a:r>
          </a:p>
          <a:p>
            <a:r>
              <a:rPr lang="en-US" sz="2800" dirty="0"/>
              <a:t>identify the vendor sending the bill, the invoice date, due date, terms of payment, and nature of purchase</a:t>
            </a:r>
          </a:p>
          <a:p>
            <a:r>
              <a:rPr lang="en-US" sz="2800" dirty="0"/>
              <a:t>record credit memos</a:t>
            </a:r>
          </a:p>
          <a:p>
            <a:pPr marL="0" indent="0">
              <a:buNone/>
            </a:pPr>
            <a:r>
              <a:rPr lang="en-US" sz="2800" dirty="0"/>
              <a:t>Behind the scenes:</a:t>
            </a:r>
          </a:p>
        </p:txBody>
      </p:sp>
      <p:pic>
        <p:nvPicPr>
          <p:cNvPr id="6" name="Picture 5" descr="Debit to Asset/Expense/Drawings. Credit to Accounts Payable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254" y="5103309"/>
            <a:ext cx="6428784" cy="461554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817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Enter Bills Window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" y="1269531"/>
            <a:ext cx="8666158" cy="4649736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To enter a bill:</a:t>
            </a:r>
          </a:p>
          <a:p>
            <a:r>
              <a:rPr lang="en-US" sz="2400" dirty="0"/>
              <a:t>Click Vendors and then click </a:t>
            </a:r>
            <a:r>
              <a:rPr lang="en-US" sz="2400" i="1" dirty="0"/>
              <a:t>Enter Bills</a:t>
            </a:r>
            <a:r>
              <a:rPr lang="en-US" sz="2400" dirty="0"/>
              <a:t>.</a:t>
            </a:r>
          </a:p>
          <a:p>
            <a:r>
              <a:rPr lang="en-US" sz="2400" dirty="0"/>
              <a:t>Click the </a:t>
            </a:r>
            <a:r>
              <a:rPr lang="en-US" sz="2400" i="1" dirty="0"/>
              <a:t>Bill </a:t>
            </a:r>
            <a:r>
              <a:rPr lang="en-US" sz="2400" dirty="0"/>
              <a:t>option and the </a:t>
            </a:r>
            <a:r>
              <a:rPr lang="en-US" sz="2400" i="1" dirty="0"/>
              <a:t>Bill Received </a:t>
            </a:r>
            <a:r>
              <a:rPr lang="en-US" sz="2400" dirty="0"/>
              <a:t>check box.</a:t>
            </a:r>
          </a:p>
          <a:p>
            <a:r>
              <a:rPr lang="en-US" sz="2400" dirty="0"/>
              <a:t>Choose vendor, dates, payment terms, enter a reference no. and/or memo.</a:t>
            </a:r>
          </a:p>
          <a:p>
            <a:r>
              <a:rPr lang="en-US" sz="2400" dirty="0"/>
              <a:t>Choose expense account.</a:t>
            </a:r>
          </a:p>
          <a:p>
            <a:r>
              <a:rPr lang="en-US" sz="2400" dirty="0"/>
              <a:t>Enter amount.</a:t>
            </a:r>
          </a:p>
          <a:p>
            <a:r>
              <a:rPr lang="en-US" sz="2400" dirty="0"/>
              <a:t>Save bill.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t>14</a:t>
            </a:fld>
            <a:endParaRPr lang="en-US" dirty="0"/>
          </a:p>
        </p:txBody>
      </p:sp>
      <p:pic>
        <p:nvPicPr>
          <p:cNvPr id="8" name="Picture 7" descr="Enter Bills Window Completed">
            <a:extLst>
              <a:ext uri="{FF2B5EF4-FFF2-40B4-BE49-F238E27FC236}">
                <a16:creationId xmlns:a16="http://schemas.microsoft.com/office/drawing/2014/main" id="{689F6268-63AA-44AE-8320-46B927F0B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458" y="3070205"/>
            <a:ext cx="4217331" cy="284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866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Enter Bills Window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19" y="1443154"/>
            <a:ext cx="8168447" cy="4649736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To update the Vendor Center while in an Activities Window:</a:t>
            </a:r>
          </a:p>
          <a:p>
            <a:r>
              <a:rPr lang="en-US" sz="2400" dirty="0"/>
              <a:t>Click Vendors and then click </a:t>
            </a:r>
            <a:r>
              <a:rPr lang="en-US" sz="2400" i="1" dirty="0"/>
              <a:t>Enter Bills</a:t>
            </a:r>
            <a:r>
              <a:rPr lang="en-US" sz="2400" dirty="0"/>
              <a:t>.</a:t>
            </a:r>
          </a:p>
          <a:p>
            <a:r>
              <a:rPr lang="en-US" sz="2400" dirty="0"/>
              <a:t>At the VENDOR drop-down list, click </a:t>
            </a:r>
            <a:r>
              <a:rPr lang="en-US" sz="2400" i="1" dirty="0"/>
              <a:t>&lt; Add New &gt;.</a:t>
            </a:r>
          </a:p>
          <a:p>
            <a:pPr lvl="1"/>
            <a:r>
              <a:rPr lang="en-US" sz="2000" i="1" dirty="0"/>
              <a:t>The New Vendor window appears. This is the same window that appears after choosing the New Vendor button in the Vendor Center window.</a:t>
            </a:r>
          </a:p>
          <a:p>
            <a:r>
              <a:rPr lang="en-US" sz="2400" dirty="0"/>
              <a:t>Enter the information for the new vendor.</a:t>
            </a:r>
          </a:p>
          <a:p>
            <a:r>
              <a:rPr lang="en-US" sz="2400" dirty="0"/>
              <a:t>Click OK to save.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514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Enter Bills Window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/>
              <a:t>To correct errors:</a:t>
            </a:r>
          </a:p>
          <a:p>
            <a:r>
              <a:rPr lang="en-US" sz="2800" dirty="0"/>
              <a:t>Open the window that contains the transaction and make the correction.</a:t>
            </a:r>
          </a:p>
          <a:p>
            <a:pPr lvl="1"/>
            <a:r>
              <a:rPr lang="en-US" sz="2600" dirty="0"/>
              <a:t>Use the Find button to view the transaction, correct the error, and the click the Save button.</a:t>
            </a:r>
          </a:p>
          <a:p>
            <a:r>
              <a:rPr lang="en-US" sz="2800" dirty="0"/>
              <a:t>An alternative is to delete the transaction.</a:t>
            </a:r>
          </a:p>
          <a:p>
            <a:pPr lvl="1"/>
            <a:r>
              <a:rPr lang="en-US" sz="2600" dirty="0"/>
              <a:t>Click Edit, click </a:t>
            </a:r>
            <a:r>
              <a:rPr lang="en-US" sz="2600" i="1" dirty="0"/>
              <a:t>Delete Bill</a:t>
            </a:r>
            <a:r>
              <a:rPr lang="en-US" sz="2600" dirty="0"/>
              <a:t>, and reenter the transaction correctly.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607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Enter Bills Window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/>
              <a:t>To process a credit memo:</a:t>
            </a:r>
          </a:p>
          <a:p>
            <a:r>
              <a:rPr lang="en-US" sz="2400" dirty="0"/>
              <a:t>Click Vendors and then click </a:t>
            </a:r>
            <a:r>
              <a:rPr lang="en-US" sz="2400" i="1" dirty="0"/>
              <a:t>Enter Bills</a:t>
            </a:r>
            <a:r>
              <a:rPr lang="en-US" sz="2400" dirty="0"/>
              <a:t>.</a:t>
            </a:r>
          </a:p>
          <a:p>
            <a:r>
              <a:rPr lang="en-US" sz="2400" dirty="0"/>
              <a:t>At the VENDOR drop-down list, choose the company.</a:t>
            </a:r>
          </a:p>
          <a:p>
            <a:r>
              <a:rPr lang="en-US" sz="2400" dirty="0"/>
              <a:t>Click the </a:t>
            </a:r>
            <a:r>
              <a:rPr lang="en-US" sz="2400" i="1" dirty="0"/>
              <a:t>Credit</a:t>
            </a:r>
            <a:r>
              <a:rPr lang="en-US" sz="2400" dirty="0"/>
              <a:t> option. When this option is chosen, the default entry is a debit to Accounts Payable.</a:t>
            </a:r>
          </a:p>
          <a:p>
            <a:r>
              <a:rPr lang="en-US" sz="2400" dirty="0"/>
              <a:t>Enter the appropriate information in the </a:t>
            </a:r>
            <a:r>
              <a:rPr lang="en-US" sz="2400" i="1" dirty="0"/>
              <a:t>DATE</a:t>
            </a:r>
            <a:r>
              <a:rPr lang="en-US" sz="2400" dirty="0"/>
              <a:t>, </a:t>
            </a:r>
            <a:r>
              <a:rPr lang="en-US" sz="2400" i="1" dirty="0"/>
              <a:t>REF. NO.</a:t>
            </a:r>
            <a:r>
              <a:rPr lang="en-US" sz="2400" dirty="0"/>
              <a:t>, </a:t>
            </a:r>
            <a:r>
              <a:rPr lang="en-US" sz="2400" i="1" dirty="0"/>
              <a:t>CREDIT AMOUNT</a:t>
            </a:r>
            <a:r>
              <a:rPr lang="en-US" sz="2400" dirty="0"/>
              <a:t>, and </a:t>
            </a:r>
            <a:r>
              <a:rPr lang="en-US" sz="2400" i="1" dirty="0"/>
              <a:t>MEMO</a:t>
            </a:r>
            <a:r>
              <a:rPr lang="en-US" sz="2400" dirty="0"/>
              <a:t> fields.</a:t>
            </a:r>
          </a:p>
          <a:p>
            <a:r>
              <a:rPr lang="en-US" sz="2400" dirty="0"/>
              <a:t>Choose an account on the Expenses tab.</a:t>
            </a:r>
          </a:p>
          <a:p>
            <a:r>
              <a:rPr lang="en-US" sz="2400" dirty="0"/>
              <a:t>Click Save &amp; Close.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14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D5F25-E773-134E-A8C3-7D392FCF8EB9}" type="slidenum">
              <a:rPr lang="en-US" smtClean="0"/>
              <a:t>18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Quick Check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Vendor Center used for?</a:t>
            </a:r>
          </a:p>
          <a:p>
            <a:pPr lvl="1"/>
            <a:r>
              <a:rPr lang="en-US" dirty="0"/>
              <a:t>to record purchases on account</a:t>
            </a:r>
          </a:p>
          <a:p>
            <a:pPr lvl="1"/>
            <a:r>
              <a:rPr lang="en-US" dirty="0"/>
              <a:t>to identify the vendor sending the bill, the invoice date, due date, terms of payment, and nature of purpose</a:t>
            </a:r>
          </a:p>
          <a:p>
            <a:pPr lvl="1"/>
            <a:r>
              <a:rPr lang="en-US" dirty="0"/>
              <a:t>to record credit memos</a:t>
            </a:r>
          </a:p>
          <a:p>
            <a:pPr lvl="1"/>
            <a:r>
              <a:rPr lang="en-US" dirty="0"/>
              <a:t>to add, edit, or delete vendors</a:t>
            </a:r>
          </a:p>
        </p:txBody>
      </p:sp>
    </p:spTree>
    <p:extLst>
      <p:ext uri="{BB962C8B-B14F-4D97-AF65-F5344CB8AC3E}">
        <p14:creationId xmlns:p14="http://schemas.microsoft.com/office/powerpoint/2010/main" val="158209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Pay Bills Window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t>19</a:t>
            </a:fld>
            <a:endParaRPr lang="en-US"/>
          </a:p>
        </p:txBody>
      </p:sp>
      <p:pic>
        <p:nvPicPr>
          <p:cNvPr id="8" name="Picture 7" descr="Pay Bills Window">
            <a:extLst>
              <a:ext uri="{FF2B5EF4-FFF2-40B4-BE49-F238E27FC236}">
                <a16:creationId xmlns:a16="http://schemas.microsoft.com/office/drawing/2014/main" id="{B2262A7B-A14D-4306-A0F1-0BBA586E8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364" y="1330965"/>
            <a:ext cx="6877271" cy="475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277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07D0-4B6C-EF41-9A43-6576EA47312D}" type="slidenum">
              <a:rPr lang="en-US" smtClean="0"/>
              <a:t>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/>
              <a:t>Vendors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Adding Vendors and Creating and Paying Bills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</p:spTree>
    <p:extLst>
      <p:ext uri="{BB962C8B-B14F-4D97-AF65-F5344CB8AC3E}">
        <p14:creationId xmlns:p14="http://schemas.microsoft.com/office/powerpoint/2010/main" val="27704069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Pay Bills Window Cont.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The Pay Bills window:</a:t>
            </a:r>
          </a:p>
          <a:p>
            <a:r>
              <a:rPr lang="en-US" sz="2800" dirty="0"/>
              <a:t>is used to record a payment on account</a:t>
            </a:r>
          </a:p>
          <a:p>
            <a:r>
              <a:rPr lang="en-US" sz="2800" dirty="0"/>
              <a:t>allows you to select bill(s) to be paid, pay all or part of each bill, and designate checks to be printed by the computer</a:t>
            </a:r>
          </a:p>
          <a:p>
            <a:r>
              <a:rPr lang="en-US" sz="2800" dirty="0"/>
              <a:t>displays all open bills as of a selected date</a:t>
            </a:r>
          </a:p>
          <a:p>
            <a:r>
              <a:rPr lang="en-US" sz="2800" dirty="0"/>
              <a:t>is designed only for payments of existing bills</a:t>
            </a:r>
          </a:p>
        </p:txBody>
      </p:sp>
    </p:spTree>
    <p:extLst>
      <p:ext uri="{BB962C8B-B14F-4D97-AF65-F5344CB8AC3E}">
        <p14:creationId xmlns:p14="http://schemas.microsoft.com/office/powerpoint/2010/main" val="1060479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Pay Bills Window Cont.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These are the bills previously recorded in the Enter Bills window.</a:t>
            </a:r>
          </a:p>
          <a:p>
            <a:r>
              <a:rPr lang="en-US" sz="2400" dirty="0"/>
              <a:t>Bills can be paid in full or a partial payment can be made.</a:t>
            </a:r>
          </a:p>
          <a:p>
            <a:r>
              <a:rPr lang="en-US" sz="2400" dirty="0"/>
              <a:t>Payment can be in the form of check, credit card, or online payment.</a:t>
            </a:r>
          </a:p>
          <a:p>
            <a:pPr lvl="1"/>
            <a:r>
              <a:rPr lang="en-US" sz="2400" dirty="0"/>
              <a:t>Several bills can be paid at one time.</a:t>
            </a:r>
          </a:p>
          <a:p>
            <a:r>
              <a:rPr lang="en-US" sz="2400" dirty="0"/>
              <a:t>The Pay Bills window default accounts are Accounts Payable and Cash.</a:t>
            </a:r>
          </a:p>
          <a:p>
            <a:pPr lvl="0"/>
            <a:r>
              <a:rPr lang="en-US" sz="2400" dirty="0"/>
              <a:t>A transaction is recorded as follows:</a:t>
            </a:r>
          </a:p>
        </p:txBody>
      </p:sp>
      <p:pic>
        <p:nvPicPr>
          <p:cNvPr id="5" name="Picture 4" descr="Debit to Accounts Payable. Credit to Cash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434" y="5689058"/>
            <a:ext cx="8104366" cy="58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33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Pay Bills Window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/>
              <a:t>To pay a bill in full:</a:t>
            </a:r>
          </a:p>
          <a:p>
            <a:r>
              <a:rPr lang="en-US" sz="2000" dirty="0"/>
              <a:t>Click Vendors and then click </a:t>
            </a:r>
            <a:r>
              <a:rPr lang="en-US" sz="2000" i="1" dirty="0"/>
              <a:t>Pay Bills</a:t>
            </a:r>
            <a:r>
              <a:rPr lang="en-US" sz="2000" dirty="0"/>
              <a:t>.</a:t>
            </a:r>
          </a:p>
          <a:p>
            <a:r>
              <a:rPr lang="en-US" sz="2000" dirty="0"/>
              <a:t>Click </a:t>
            </a:r>
            <a:r>
              <a:rPr lang="en-US" sz="2000" i="1" dirty="0"/>
              <a:t>Show all bills</a:t>
            </a:r>
            <a:r>
              <a:rPr lang="en-US" sz="2000" dirty="0"/>
              <a:t>.</a:t>
            </a:r>
          </a:p>
          <a:p>
            <a:r>
              <a:rPr lang="en-US" sz="2000" dirty="0"/>
              <a:t>At the </a:t>
            </a:r>
            <a:r>
              <a:rPr lang="en-US" sz="2000" i="1" dirty="0"/>
              <a:t>Filter by </a:t>
            </a:r>
            <a:r>
              <a:rPr lang="en-US" sz="2000" dirty="0"/>
              <a:t>field, choose the vendor.</a:t>
            </a:r>
          </a:p>
          <a:p>
            <a:r>
              <a:rPr lang="en-US" sz="2000" dirty="0"/>
              <a:t>Set the payment date.</a:t>
            </a:r>
          </a:p>
          <a:p>
            <a:r>
              <a:rPr lang="en-US" sz="2000" dirty="0"/>
              <a:t>Choose a payment method.</a:t>
            </a:r>
          </a:p>
          <a:p>
            <a:pPr lvl="1"/>
            <a:r>
              <a:rPr lang="en-US" sz="2000" dirty="0"/>
              <a:t>For example, you could choose </a:t>
            </a:r>
            <a:r>
              <a:rPr lang="en-US" sz="2000" i="1" dirty="0"/>
              <a:t>Check</a:t>
            </a:r>
            <a:r>
              <a:rPr lang="en-US" sz="2000" dirty="0"/>
              <a:t> and then </a:t>
            </a:r>
            <a:r>
              <a:rPr lang="en-US" sz="2000" i="1" dirty="0"/>
              <a:t>Assign check number.</a:t>
            </a:r>
          </a:p>
          <a:p>
            <a:r>
              <a:rPr lang="en-US" sz="2000" dirty="0"/>
              <a:t>Select the appropriate payment account.</a:t>
            </a:r>
          </a:p>
          <a:p>
            <a:r>
              <a:rPr lang="en-US" sz="2000" dirty="0"/>
              <a:t>Choose the bill from the company by clicking in the box (❑) to place a check mark. </a:t>
            </a:r>
          </a:p>
          <a:p>
            <a:r>
              <a:rPr lang="en-US" sz="2000" dirty="0"/>
              <a:t>Click the Pay Selected Bills button, click the </a:t>
            </a:r>
            <a:r>
              <a:rPr lang="en-US" sz="2000" i="1" dirty="0"/>
              <a:t>Let me assign the check numbers below </a:t>
            </a:r>
            <a:r>
              <a:rPr lang="en-US" sz="2000" dirty="0"/>
              <a:t>option, then assign a check number.</a:t>
            </a:r>
          </a:p>
          <a:p>
            <a:r>
              <a:rPr lang="en-US" sz="2000" dirty="0"/>
              <a:t>Click OK.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568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Pay Bills Window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/>
              <a:t>To make a partial payment of a bill:</a:t>
            </a:r>
          </a:p>
          <a:p>
            <a:r>
              <a:rPr lang="en-US" sz="2000" dirty="0"/>
              <a:t>Click Vendors and then click </a:t>
            </a:r>
            <a:r>
              <a:rPr lang="en-US" sz="2000" i="1" dirty="0"/>
              <a:t>Pay Bills</a:t>
            </a:r>
            <a:r>
              <a:rPr lang="en-US" sz="2000" dirty="0"/>
              <a:t>.</a:t>
            </a:r>
          </a:p>
          <a:p>
            <a:r>
              <a:rPr lang="en-US" sz="2000" dirty="0"/>
              <a:t>Click </a:t>
            </a:r>
            <a:r>
              <a:rPr lang="en-US" sz="2000" i="1" dirty="0"/>
              <a:t>Show all bills</a:t>
            </a:r>
            <a:r>
              <a:rPr lang="en-US" sz="2000" dirty="0"/>
              <a:t> to display all bills.</a:t>
            </a:r>
          </a:p>
          <a:p>
            <a:r>
              <a:rPr lang="en-US" sz="2000" dirty="0"/>
              <a:t>At the </a:t>
            </a:r>
            <a:r>
              <a:rPr lang="en-US" sz="2000" i="1" dirty="0"/>
              <a:t>Filter By</a:t>
            </a:r>
            <a:r>
              <a:rPr lang="en-US" sz="2000" dirty="0"/>
              <a:t> field, choose the vendor.</a:t>
            </a:r>
          </a:p>
          <a:p>
            <a:r>
              <a:rPr lang="en-US" sz="2000" dirty="0"/>
              <a:t>Set the payment date. </a:t>
            </a:r>
          </a:p>
          <a:p>
            <a:r>
              <a:rPr lang="en-US" sz="2000" dirty="0"/>
              <a:t>At the </a:t>
            </a:r>
            <a:r>
              <a:rPr lang="en-US" sz="2000" i="1" dirty="0"/>
              <a:t>PAYMENT Method</a:t>
            </a:r>
            <a:r>
              <a:rPr lang="en-US" sz="2000" dirty="0"/>
              <a:t> field, choose </a:t>
            </a:r>
            <a:r>
              <a:rPr lang="en-US" sz="2000" i="1" dirty="0"/>
              <a:t>Check</a:t>
            </a:r>
            <a:r>
              <a:rPr lang="en-US" sz="2000" dirty="0"/>
              <a:t>; the </a:t>
            </a:r>
            <a:r>
              <a:rPr lang="en-US" sz="2000" i="1" dirty="0"/>
              <a:t>Assign check no. </a:t>
            </a:r>
            <a:r>
              <a:rPr lang="en-US" sz="2000" dirty="0"/>
              <a:t>option should be selected.</a:t>
            </a:r>
          </a:p>
          <a:p>
            <a:r>
              <a:rPr lang="en-US" sz="2000" dirty="0"/>
              <a:t>In the </a:t>
            </a:r>
            <a:r>
              <a:rPr lang="en-US" sz="2000" i="1" dirty="0"/>
              <a:t>AMT. TO PAY</a:t>
            </a:r>
            <a:r>
              <a:rPr lang="en-US" sz="2000" dirty="0"/>
              <a:t> field, on the line for the bill, enter the partial payment amount.</a:t>
            </a:r>
          </a:p>
          <a:p>
            <a:r>
              <a:rPr lang="en-US" sz="2000" dirty="0"/>
              <a:t>Click the Pay Selected Bills button and then click the </a:t>
            </a:r>
            <a:r>
              <a:rPr lang="en-US" sz="2000" i="1" dirty="0"/>
              <a:t>Let QuickBooks assign check numbers</a:t>
            </a:r>
            <a:r>
              <a:rPr lang="en-US" sz="2000" dirty="0"/>
              <a:t> option.</a:t>
            </a:r>
          </a:p>
          <a:p>
            <a:r>
              <a:rPr lang="en-US" sz="2000" dirty="0"/>
              <a:t>Click OK.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7511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Write Checks Window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 descr="Write Checks Window - Completed">
            <a:extLst>
              <a:ext uri="{FF2B5EF4-FFF2-40B4-BE49-F238E27FC236}">
                <a16:creationId xmlns:a16="http://schemas.microsoft.com/office/drawing/2014/main" id="{9542DDCC-3B07-4EEA-B474-509CC5D74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63" y="1297888"/>
            <a:ext cx="7536873" cy="505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4119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Write Checks Window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The Write Checks window is used to record cash purchases that have not been previously entered into the system.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This window is useful for companies that usually pay on account but occasionally receive bills and remit payments immediately.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Accounts Payable is not used, which allows for recording of a cash purchase in one step (not tracked in </a:t>
            </a:r>
            <a:r>
              <a:rPr lang="en-US" sz="2800" i="1" dirty="0"/>
              <a:t>Accounts Payable</a:t>
            </a:r>
            <a:r>
              <a:rPr lang="en-US" sz="2800" dirty="0"/>
              <a:t> or </a:t>
            </a:r>
            <a:r>
              <a:rPr lang="en-US" sz="2800" i="1" dirty="0"/>
              <a:t>Vendor</a:t>
            </a:r>
            <a:r>
              <a:rPr lang="en-US" sz="2800" dirty="0"/>
              <a:t> reports).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1800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Write Checks Window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Data fields in this window are similar to those of the Enter Bills window.</a:t>
            </a:r>
          </a:p>
          <a:p>
            <a:pPr lvl="1"/>
            <a:r>
              <a:rPr lang="en-US" sz="2000" dirty="0"/>
              <a:t>PAY TO THE ORDER OF (vendor name)</a:t>
            </a:r>
          </a:p>
          <a:p>
            <a:pPr lvl="1"/>
            <a:r>
              <a:rPr lang="en-US" sz="2000" dirty="0"/>
              <a:t>DATE</a:t>
            </a:r>
          </a:p>
          <a:p>
            <a:pPr lvl="1"/>
            <a:r>
              <a:rPr lang="en-US" sz="2000" dirty="0"/>
              <a:t>Expenses</a:t>
            </a:r>
          </a:p>
          <a:p>
            <a:pPr lvl="1"/>
            <a:r>
              <a:rPr lang="en-US" sz="2000" dirty="0"/>
              <a:t>Asset, or item purchased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Write Checks window is used for all cash purchases, whether the payment is by check, PayPal, electronic transfer, or debit card.</a:t>
            </a:r>
          </a:p>
          <a:p>
            <a:pPr lvl="1"/>
            <a:r>
              <a:rPr lang="en-US" sz="2000" dirty="0"/>
              <a:t>The default account is Cash.</a:t>
            </a:r>
          </a:p>
          <a:p>
            <a:pPr lvl="1"/>
            <a:r>
              <a:rPr lang="en-US" sz="2000" dirty="0"/>
              <a:t>The transaction is recorded as follows:</a:t>
            </a:r>
            <a:endParaRPr lang="en-US" sz="2400" dirty="0"/>
          </a:p>
        </p:txBody>
      </p:sp>
      <p:pic>
        <p:nvPicPr>
          <p:cNvPr id="5" name="Picture 4" descr="Debit to Asset/Expense/Drawing. Credit to Cash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980" y="5709542"/>
            <a:ext cx="7163401" cy="515078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1171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" y="0"/>
            <a:ext cx="7844322" cy="1101725"/>
          </a:xfrm>
        </p:spPr>
        <p:txBody>
          <a:bodyPr/>
          <a:lstStyle/>
          <a:p>
            <a:r>
              <a:rPr lang="en-US" sz="3600" dirty="0"/>
              <a:t>Vendor Reports and Accounting Reports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2800" dirty="0"/>
              <a:t>Accounts Payable and vendor-related reports help a company:</a:t>
            </a:r>
          </a:p>
          <a:p>
            <a:pPr lvl="0"/>
            <a:r>
              <a:rPr lang="en-US" sz="2800" dirty="0"/>
              <a:t>manage its liability payments</a:t>
            </a:r>
          </a:p>
          <a:p>
            <a:pPr lvl="0"/>
            <a:r>
              <a:rPr lang="en-US" sz="2800" dirty="0"/>
              <a:t>ensure timely and correct remittances</a:t>
            </a:r>
          </a:p>
          <a:p>
            <a:pPr lvl="0"/>
            <a:r>
              <a:rPr lang="en-US" sz="2800" dirty="0"/>
              <a:t>control cash flow</a:t>
            </a:r>
          </a:p>
          <a:p>
            <a:pPr lvl="0"/>
            <a:r>
              <a:rPr lang="en-US" sz="2800" dirty="0"/>
              <a:t>retain an accurate record of all vendor-related transactions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799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19" y="11366"/>
            <a:ext cx="8673862" cy="1249538"/>
          </a:xfrm>
        </p:spPr>
        <p:txBody>
          <a:bodyPr/>
          <a:lstStyle/>
          <a:p>
            <a:r>
              <a:rPr lang="en-US" sz="3600" dirty="0"/>
              <a:t>Vendor Reports and Accounting Reports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" y="1443154"/>
            <a:ext cx="3835382" cy="4649736"/>
          </a:xfrm>
        </p:spPr>
        <p:txBody>
          <a:bodyPr/>
          <a:lstStyle/>
          <a:p>
            <a:pPr marL="0" indent="0">
              <a:buNone/>
            </a:pPr>
            <a:r>
              <a:rPr lang="en-US" sz="2400" b="1" i="1" dirty="0"/>
              <a:t>Unpaid Bills Detail </a:t>
            </a:r>
            <a:r>
              <a:rPr lang="en-US" sz="2400" b="1" dirty="0"/>
              <a:t>Report</a:t>
            </a:r>
            <a:r>
              <a:rPr lang="en-US" sz="2400" b="1" i="1" dirty="0"/>
              <a:t> </a:t>
            </a:r>
            <a:endParaRPr lang="en-US" sz="2400" i="1" dirty="0"/>
          </a:p>
          <a:p>
            <a:pPr lvl="0"/>
            <a:r>
              <a:rPr lang="en-US" sz="2400" dirty="0"/>
              <a:t>lists all unpaid bills for each vendor at a specific date</a:t>
            </a:r>
          </a:p>
          <a:p>
            <a:pPr lvl="0"/>
            <a:r>
              <a:rPr lang="en-US" sz="2400" dirty="0"/>
              <a:t>lists each open bill (with date and invoice number), along with any credit memos applied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t>28</a:t>
            </a:fld>
            <a:endParaRPr lang="en-US"/>
          </a:p>
        </p:txBody>
      </p:sp>
      <p:pic>
        <p:nvPicPr>
          <p:cNvPr id="8" name="Picture 7" descr="Unpaid Bills Detail Report">
            <a:extLst>
              <a:ext uri="{FF2B5EF4-FFF2-40B4-BE49-F238E27FC236}">
                <a16:creationId xmlns:a16="http://schemas.microsoft.com/office/drawing/2014/main" id="{DEF0E295-6B93-4302-92A4-3C46A36A4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9414" y="1634682"/>
            <a:ext cx="4607570" cy="358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2037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19" y="0"/>
            <a:ext cx="8678911" cy="1260904"/>
          </a:xfrm>
        </p:spPr>
        <p:txBody>
          <a:bodyPr/>
          <a:lstStyle/>
          <a:p>
            <a:r>
              <a:rPr lang="en-US" sz="3600" dirty="0"/>
              <a:t>Vendor Reports and Accounting Reports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" y="1443154"/>
            <a:ext cx="3908329" cy="4649736"/>
          </a:xfrm>
        </p:spPr>
        <p:txBody>
          <a:bodyPr/>
          <a:lstStyle/>
          <a:p>
            <a:pPr marL="0" indent="0">
              <a:buNone/>
            </a:pPr>
            <a:r>
              <a:rPr lang="en-US" sz="2400" b="1" i="1" dirty="0"/>
              <a:t>Vendor Balance Detail </a:t>
            </a:r>
            <a:r>
              <a:rPr lang="en-US" sz="2400" b="1" dirty="0"/>
              <a:t>Report</a:t>
            </a:r>
            <a:endParaRPr lang="en-US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displays all transactions for each vendor with the remaining balance owed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is similar to an accounts payable subsidiary ledger in a manual system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t>29</a:t>
            </a:fld>
            <a:endParaRPr lang="en-US"/>
          </a:p>
        </p:txBody>
      </p:sp>
      <p:pic>
        <p:nvPicPr>
          <p:cNvPr id="11" name="Picture 10" descr="Vendor Balance Detail Vendor">
            <a:extLst>
              <a:ext uri="{FF2B5EF4-FFF2-40B4-BE49-F238E27FC236}">
                <a16:creationId xmlns:a16="http://schemas.microsoft.com/office/drawing/2014/main" id="{38640EAB-FFF8-43A8-B3B5-6D82CDEDA0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83" t="4400" r="13127" b="21997"/>
          <a:stretch/>
        </p:blipFill>
        <p:spPr>
          <a:xfrm>
            <a:off x="4258849" y="1878904"/>
            <a:ext cx="4599996" cy="35359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51709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10148" y="854710"/>
            <a:ext cx="8579852" cy="1143000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9563" y="1991925"/>
            <a:ext cx="7845425" cy="45212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7472" indent="-347472">
              <a:buFont typeface="Arial" panose="020B0604020202020204" pitchFamily="34" charset="0"/>
              <a:buChar char="•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Identify the system default accounts for vendors</a:t>
            </a:r>
            <a:endParaRPr lang="en-US" sz="2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7472" indent="-347472">
              <a:buFont typeface="Arial" panose="020B0604020202020204" pitchFamily="34" charset="0"/>
              <a:buChar char="•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Update the Vendor Center</a:t>
            </a:r>
          </a:p>
          <a:p>
            <a:pPr marL="347472" indent="-347472">
              <a:buFont typeface="Arial" panose="020B0604020202020204" pitchFamily="34" charset="0"/>
              <a:buChar char="•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Record purchases on account in the Enter Bills window</a:t>
            </a:r>
          </a:p>
          <a:p>
            <a:pPr marL="347472" indent="-347472">
              <a:buFont typeface="Arial" panose="020B0604020202020204" pitchFamily="34" charset="0"/>
              <a:buChar char="•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Process credit memos in the Enter Bills window</a:t>
            </a:r>
          </a:p>
          <a:p>
            <a:pPr marL="347472" indent="-347472">
              <a:buFont typeface="Arial" panose="020B0604020202020204" pitchFamily="34" charset="0"/>
              <a:buChar char="•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Record payments of accounts payable in the Pay Bills window</a:t>
            </a:r>
          </a:p>
          <a:p>
            <a:pPr marL="347472" indent="-347472">
              <a:buFont typeface="Arial" panose="020B0604020202020204" pitchFamily="34" charset="0"/>
              <a:buChar char="•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Record cash purchases in the Write Checks window</a:t>
            </a:r>
          </a:p>
          <a:p>
            <a:pPr marL="347472" indent="-347472">
              <a:buFont typeface="Arial" panose="020B0604020202020204" pitchFamily="34" charset="0"/>
              <a:buChar char="•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Display and print vendor-related reports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8444F-2AF5-6340-B273-790BF994D4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539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" y="0"/>
            <a:ext cx="8580538" cy="1260904"/>
          </a:xfrm>
        </p:spPr>
        <p:txBody>
          <a:bodyPr/>
          <a:lstStyle/>
          <a:p>
            <a:r>
              <a:rPr lang="en-US" sz="3600" dirty="0"/>
              <a:t>Vendor Reports and Accounting Reports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i="1" dirty="0"/>
              <a:t>Vendor Contact List </a:t>
            </a:r>
            <a:r>
              <a:rPr lang="en-US" sz="2400" b="1" dirty="0"/>
              <a:t>Report</a:t>
            </a:r>
            <a:endParaRPr lang="en-US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displays information for all vendors that has been entered in each vendor’s file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displays the name of each vendor, account number, address, contact person, telephone and mobile numbers, and the present balance owed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t>30</a:t>
            </a:fld>
            <a:endParaRPr lang="en-US"/>
          </a:p>
        </p:txBody>
      </p:sp>
      <p:pic>
        <p:nvPicPr>
          <p:cNvPr id="8" name="Picture 7" descr="Vendor Contact List">
            <a:extLst>
              <a:ext uri="{FF2B5EF4-FFF2-40B4-BE49-F238E27FC236}">
                <a16:creationId xmlns:a16="http://schemas.microsoft.com/office/drawing/2014/main" id="{69892F67-AB54-4F38-A091-0AB54F4A6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645" y="3857445"/>
            <a:ext cx="6694710" cy="245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8470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" y="0"/>
            <a:ext cx="8643168" cy="1260904"/>
          </a:xfrm>
        </p:spPr>
        <p:txBody>
          <a:bodyPr/>
          <a:lstStyle/>
          <a:p>
            <a:r>
              <a:rPr lang="en-US" sz="3600" dirty="0"/>
              <a:t>Vendor Reports and Accounting Reports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2800" dirty="0"/>
              <a:t>Most reports provide a drill-down feature.</a:t>
            </a:r>
          </a:p>
          <a:p>
            <a:r>
              <a:rPr lang="en-US" sz="2800" dirty="0"/>
              <a:t>When reviewing a report, QuickBooks allows you to “drill down” from a report to the original window where data has been entered.</a:t>
            </a:r>
          </a:p>
          <a:p>
            <a:r>
              <a:rPr lang="en-US" sz="2800" dirty="0"/>
              <a:t>If the transaction is incorrect, you can edit or remove the transaction at that time.</a:t>
            </a:r>
          </a:p>
          <a:p>
            <a:r>
              <a:rPr lang="en-US" sz="2800" dirty="0"/>
              <a:t>Look for your cursor to turn into a magnifying glass symbol with a Z in the center.</a:t>
            </a:r>
          </a:p>
          <a:p>
            <a:pPr lvl="1"/>
            <a:r>
              <a:rPr lang="en-US" sz="2600" dirty="0"/>
              <a:t>called the </a:t>
            </a:r>
            <a:r>
              <a:rPr lang="en-US" sz="2600" i="1" dirty="0"/>
              <a:t>zoom glass</a:t>
            </a:r>
            <a:endParaRPr lang="en-US" sz="28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2060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19" y="0"/>
            <a:ext cx="8517908" cy="1260904"/>
          </a:xfrm>
        </p:spPr>
        <p:txBody>
          <a:bodyPr/>
          <a:lstStyle/>
          <a:p>
            <a:r>
              <a:rPr lang="en-US" sz="3600" dirty="0"/>
              <a:t>Vendor Reports and Accounting Reports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The drill down feature:</a:t>
            </a:r>
          </a:p>
          <a:p>
            <a:r>
              <a:rPr lang="en-US" sz="2800" dirty="0"/>
              <a:t>provides the opportunity to review the information and make corrections if necessary</a:t>
            </a:r>
          </a:p>
          <a:p>
            <a:r>
              <a:rPr lang="en-US" sz="2800" dirty="0"/>
              <a:t>enables you to see the originating transaction or document that gave rise to the report figures</a:t>
            </a:r>
          </a:p>
          <a:p>
            <a:r>
              <a:rPr lang="en-US" sz="2800" dirty="0"/>
              <a:t>allows you to move quickly from a report to the related transaction windows and back to the report again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0646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19" y="0"/>
            <a:ext cx="8517907" cy="1260904"/>
          </a:xfrm>
        </p:spPr>
        <p:txBody>
          <a:bodyPr/>
          <a:lstStyle/>
          <a:p>
            <a:r>
              <a:rPr lang="en-US" sz="3600" dirty="0"/>
              <a:t>Vendor Reports and Accounting Reports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When you enter activities in the windows, behind-the-scenes accounting activity:</a:t>
            </a:r>
          </a:p>
          <a:p>
            <a:pPr lvl="1"/>
            <a:r>
              <a:rPr lang="en-US" sz="2600" dirty="0"/>
              <a:t>is recorded in general journal format</a:t>
            </a:r>
          </a:p>
          <a:p>
            <a:pPr lvl="1"/>
            <a:r>
              <a:rPr lang="en-US" sz="2600" dirty="0"/>
              <a:t>is posted to the general ledger</a:t>
            </a:r>
          </a:p>
          <a:p>
            <a:pPr lvl="1"/>
            <a:r>
              <a:rPr lang="en-US" sz="2600" dirty="0"/>
              <a:t>flows into the financial statements</a:t>
            </a:r>
          </a:p>
          <a:p>
            <a:r>
              <a:rPr lang="en-US" sz="2800" dirty="0"/>
              <a:t>QuickBooks can display and print these standard accounting reports.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9164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D5F25-E773-134E-A8C3-7D392FCF8EB9}" type="slidenum">
              <a:rPr lang="en-US" smtClean="0"/>
              <a:t>34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Quick Check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0148" y="2012949"/>
            <a:ext cx="8579853" cy="4525963"/>
          </a:xfrm>
        </p:spPr>
        <p:txBody>
          <a:bodyPr/>
          <a:lstStyle/>
          <a:p>
            <a:pPr>
              <a:buFont typeface="+mj-lt"/>
              <a:buAutoNum type="arabicPeriod" startAt="2"/>
            </a:pPr>
            <a:r>
              <a:rPr lang="en-US" sz="2800" dirty="0"/>
              <a:t>Vendor Reports in QuickBooks</a:t>
            </a:r>
          </a:p>
          <a:p>
            <a:pPr marL="914400" lvl="1" indent="-457200">
              <a:buNone/>
            </a:pPr>
            <a:r>
              <a:rPr lang="en-US" sz="2400" dirty="0"/>
              <a:t>a.	include the </a:t>
            </a:r>
            <a:r>
              <a:rPr lang="en-US" sz="2400" i="1" dirty="0"/>
              <a:t>Unpaid Bills Detail </a:t>
            </a:r>
            <a:r>
              <a:rPr lang="en-US" sz="2400" dirty="0"/>
              <a:t>report, the </a:t>
            </a:r>
            <a:r>
              <a:rPr lang="en-US" sz="2400" i="1" dirty="0"/>
              <a:t>Vendor Balance Detail </a:t>
            </a:r>
            <a:r>
              <a:rPr lang="en-US" sz="2400" dirty="0"/>
              <a:t>report, and the </a:t>
            </a:r>
            <a:r>
              <a:rPr lang="en-US" sz="2400" i="1" dirty="0"/>
              <a:t>Vendor Contact List </a:t>
            </a:r>
            <a:r>
              <a:rPr lang="en-US" sz="2400" dirty="0"/>
              <a:t>report.</a:t>
            </a:r>
          </a:p>
          <a:p>
            <a:pPr marL="914400" lvl="1" indent="-457200">
              <a:buNone/>
            </a:pPr>
            <a:r>
              <a:rPr lang="en-US" sz="2400" dirty="0"/>
              <a:t>b.	include only the </a:t>
            </a:r>
            <a:r>
              <a:rPr lang="en-US" sz="2400" i="1" dirty="0"/>
              <a:t>Vendor Balance Detail </a:t>
            </a:r>
            <a:r>
              <a:rPr lang="en-US" sz="2400" dirty="0"/>
              <a:t>and </a:t>
            </a:r>
            <a:r>
              <a:rPr lang="en-US" sz="2400" i="1" dirty="0"/>
              <a:t>	Vendor Contact List </a:t>
            </a:r>
            <a:r>
              <a:rPr lang="en-US" sz="2400" dirty="0"/>
              <a:t>reports.</a:t>
            </a:r>
          </a:p>
          <a:p>
            <a:pPr marL="914400" lvl="1" indent="-457200">
              <a:buNone/>
            </a:pPr>
            <a:r>
              <a:rPr lang="en-US" sz="2400" dirty="0"/>
              <a:t>c.	reflect the information and activities recorded in all Activities windows.</a:t>
            </a:r>
          </a:p>
          <a:p>
            <a:pPr marL="914400" lvl="1" indent="-457200">
              <a:buNone/>
            </a:pPr>
            <a:r>
              <a:rPr lang="en-US" sz="2400" dirty="0"/>
              <a:t>d.	are not customizable.</a:t>
            </a:r>
          </a:p>
        </p:txBody>
      </p:sp>
    </p:spTree>
    <p:extLst>
      <p:ext uri="{BB962C8B-B14F-4D97-AF65-F5344CB8AC3E}">
        <p14:creationId xmlns:p14="http://schemas.microsoft.com/office/powerpoint/2010/main" val="424725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Review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" y="3647730"/>
            <a:ext cx="7844322" cy="2708620"/>
          </a:xfrm>
        </p:spPr>
        <p:txBody>
          <a:bodyPr/>
          <a:lstStyle/>
          <a:p>
            <a:pPr lvl="0"/>
            <a:r>
              <a:rPr lang="en-US" sz="2000" dirty="0"/>
              <a:t>The </a:t>
            </a:r>
            <a:r>
              <a:rPr lang="en-US" sz="2000" i="1" dirty="0"/>
              <a:t>Type</a:t>
            </a:r>
            <a:r>
              <a:rPr lang="en-US" sz="2000" dirty="0"/>
              <a:t> column indicates windows where activity was recorded.</a:t>
            </a:r>
          </a:p>
          <a:p>
            <a:pPr lvl="0"/>
            <a:r>
              <a:rPr lang="en-US" sz="2000" i="1" dirty="0"/>
              <a:t>Bill</a:t>
            </a:r>
            <a:r>
              <a:rPr lang="en-US" sz="2000" dirty="0"/>
              <a:t> type entries represent the transactions entered in the Enter Bills window.</a:t>
            </a:r>
          </a:p>
          <a:p>
            <a:pPr lvl="1"/>
            <a:r>
              <a:rPr lang="en-US" sz="2000" dirty="0"/>
              <a:t>Each of these transactions has a credit to Accounts Payable because this is the default for that account.</a:t>
            </a:r>
          </a:p>
          <a:p>
            <a:pPr lvl="0"/>
            <a:r>
              <a:rPr lang="en-US" sz="2000" dirty="0"/>
              <a:t>The </a:t>
            </a:r>
            <a:r>
              <a:rPr lang="en-US" sz="2000" i="1" dirty="0"/>
              <a:t>Credit</a:t>
            </a:r>
            <a:r>
              <a:rPr lang="en-US" sz="2000" dirty="0"/>
              <a:t> type entry represents the credit memo entered in the Enter Bills window.</a:t>
            </a:r>
          </a:p>
        </p:txBody>
      </p:sp>
      <p:graphicFrame>
        <p:nvGraphicFramePr>
          <p:cNvPr id="7" name="Table 6" descr="Type: Bill&#10;Activity Window: Enter Bills&#10;System Default Account: Credit to Accounts Payable&#10;Type: Bill Payment – Check&#10;Activity Window: Pay Bills&#10;System Default Account: Debit to Accounts Payable, and Credit to Cash&#10;Type: Check&#10;Activity Window: Write Checks&#10;System Default Account: Credit to Cash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780174"/>
              </p:ext>
            </p:extLst>
          </p:nvPr>
        </p:nvGraphicFramePr>
        <p:xfrm>
          <a:off x="662281" y="1262207"/>
          <a:ext cx="72208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5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Activity Window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/>
                        <a:t>System Default Account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Debit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Credit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Bill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Enter Bills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Accounts Payable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Bill Pmt – Check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Pay</a:t>
                      </a:r>
                      <a:r>
                        <a:rPr lang="en-US" baseline="0"/>
                        <a:t> Bills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Accounts Payable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Cash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Check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Write Checks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Credit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Enter Bills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Accounts Payable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1858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52692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Review Cont.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" y="1333500"/>
            <a:ext cx="7844322" cy="5117404"/>
          </a:xfrm>
        </p:spPr>
        <p:txBody>
          <a:bodyPr/>
          <a:lstStyle/>
          <a:p>
            <a:pPr lvl="0"/>
            <a:r>
              <a:rPr lang="en-US" sz="2000" dirty="0"/>
              <a:t>When the credit memo option is chosen, the default account becomes a debit to Accounts Payable.</a:t>
            </a:r>
          </a:p>
          <a:p>
            <a:pPr lvl="0"/>
            <a:r>
              <a:rPr lang="en-US" sz="2000" i="1" dirty="0"/>
              <a:t>Bill </a:t>
            </a:r>
            <a:r>
              <a:rPr lang="en-US" sz="2000" i="1" dirty="0" err="1"/>
              <a:t>Pmt</a:t>
            </a:r>
            <a:r>
              <a:rPr lang="en-US" sz="2000" i="1" dirty="0"/>
              <a:t> – Check </a:t>
            </a:r>
            <a:r>
              <a:rPr lang="en-US" sz="2000" dirty="0"/>
              <a:t>type entries represent transactions entered in the Pay Bills window.</a:t>
            </a:r>
          </a:p>
          <a:p>
            <a:pPr lvl="1"/>
            <a:r>
              <a:rPr lang="en-US" sz="2000" dirty="0"/>
              <a:t>All of these transactions are a debit to A/P and a credit to Cash, which are the default accounts for this window.</a:t>
            </a:r>
          </a:p>
          <a:p>
            <a:pPr lvl="0"/>
            <a:r>
              <a:rPr lang="en-US" sz="2000" i="1" dirty="0"/>
              <a:t>Check</a:t>
            </a:r>
            <a:r>
              <a:rPr lang="en-US" sz="2000" dirty="0"/>
              <a:t> type entries are from the Write Checks window.</a:t>
            </a:r>
          </a:p>
          <a:p>
            <a:pPr lvl="1"/>
            <a:r>
              <a:rPr lang="en-US" sz="2000" dirty="0"/>
              <a:t>All have a credit to Cash because that is the default account for this window.</a:t>
            </a:r>
          </a:p>
        </p:txBody>
      </p:sp>
    </p:spTree>
    <p:extLst>
      <p:ext uri="{BB962C8B-B14F-4D97-AF65-F5344CB8AC3E}">
        <p14:creationId xmlns:p14="http://schemas.microsoft.com/office/powerpoint/2010/main" val="36371018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b="1" dirty="0"/>
              <a:t>cash payments journal  </a:t>
            </a:r>
            <a:r>
              <a:rPr lang="en-US" sz="2400" dirty="0"/>
              <a:t>A multi-column journal used to record all cash payment activities, including payment of accounts payable.</a:t>
            </a:r>
          </a:p>
          <a:p>
            <a:r>
              <a:rPr lang="en-US" sz="2400" b="1" dirty="0"/>
              <a:t>cash purchase  </a:t>
            </a:r>
            <a:r>
              <a:rPr lang="en-US" sz="2400" dirty="0"/>
              <a:t>Payment of any bill or item other than accounts payable.</a:t>
            </a:r>
          </a:p>
          <a:p>
            <a:r>
              <a:rPr lang="en-US" sz="2400" b="1" dirty="0"/>
              <a:t>Chart of Accounts List  </a:t>
            </a:r>
            <a:r>
              <a:rPr lang="en-US" sz="2400" dirty="0"/>
              <a:t>A list of accounts a company uses as it conducts its business.</a:t>
            </a:r>
          </a:p>
          <a:p>
            <a:r>
              <a:rPr lang="en-US" sz="2400" b="1" dirty="0"/>
              <a:t>credit memo  </a:t>
            </a:r>
            <a:r>
              <a:rPr lang="en-US" sz="2400" dirty="0"/>
              <a:t>A reduction of Accounts Payable as a result of a return or an allowance by a vendor.</a:t>
            </a:r>
          </a:p>
          <a:p>
            <a:r>
              <a:rPr lang="en-US" sz="2400" b="1" dirty="0"/>
              <a:t>Net 30 Days</a:t>
            </a:r>
            <a:r>
              <a:rPr lang="en-US" sz="2400" dirty="0"/>
              <a:t>  Full payment of an invoice within 30 days of the invoice date is requested.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D230-76CC-9F4F-A452-B5DD642C030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1227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Terms Cont.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b="1" dirty="0"/>
              <a:t>payment on account  </a:t>
            </a:r>
            <a:r>
              <a:rPr lang="en-US" sz="2400" dirty="0"/>
              <a:t>Payment of an outstanding accounts payable.</a:t>
            </a:r>
          </a:p>
          <a:p>
            <a:r>
              <a:rPr lang="en-US" sz="2400" b="1" dirty="0"/>
              <a:t>purchase on account  </a:t>
            </a:r>
            <a:r>
              <a:rPr lang="en-US" sz="2400" dirty="0"/>
              <a:t>When a company receives a bill for goods or services from a vendor but plans to pay it at a later date.</a:t>
            </a:r>
          </a:p>
          <a:p>
            <a:r>
              <a:rPr lang="en-US" sz="2400" b="1" dirty="0"/>
              <a:t>purchases journal  </a:t>
            </a:r>
            <a:r>
              <a:rPr lang="en-US" sz="2400" dirty="0"/>
              <a:t>A journal used to record all purchases of goods on account; can be in a single-column or multi-column format.</a:t>
            </a:r>
          </a:p>
          <a:p>
            <a:r>
              <a:rPr lang="en-US" sz="2400" b="1" dirty="0"/>
              <a:t>vendor</a:t>
            </a:r>
            <a:r>
              <a:rPr lang="en-US" sz="2400" dirty="0"/>
              <a:t>  Someone from whom the company buys goods or services, either on account or for cash.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D230-76CC-9F4F-A452-B5DD642C030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43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50838" y="1443038"/>
            <a:ext cx="7843837" cy="4649787"/>
          </a:xfrm>
        </p:spPr>
        <p:txBody>
          <a:bodyPr/>
          <a:lstStyle/>
          <a:p>
            <a:r>
              <a:rPr lang="en-US" sz="2800"/>
              <a:t>QuickBooks allows you to track all vendor transactions.</a:t>
            </a:r>
          </a:p>
          <a:p>
            <a:r>
              <a:rPr lang="en-US" sz="2800"/>
              <a:t>A vendor is someone from whom the company buys goods or services, either on account or for cash.</a:t>
            </a:r>
          </a:p>
          <a:p>
            <a:r>
              <a:rPr lang="en-US" sz="2800"/>
              <a:t>You should establish a file for each vendor prior to entering transactions for that vendor.</a:t>
            </a:r>
          </a:p>
          <a:p>
            <a:r>
              <a:rPr lang="en-US" sz="2800"/>
              <a:t>The collection of all the vendor files comprises the Vendor Center (Lists/Centers).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1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838" y="1443038"/>
            <a:ext cx="7843837" cy="4649787"/>
          </a:xfrm>
        </p:spPr>
        <p:txBody>
          <a:bodyPr/>
          <a:lstStyle/>
          <a:p>
            <a:r>
              <a:rPr lang="en-US" sz="2400"/>
              <a:t>Once a vendor file is established, transactions (Activities) such as receiving a bill from a vendor, paying that bill, or making a cash purchase can be entered in these windows: </a:t>
            </a:r>
          </a:p>
          <a:p>
            <a:pPr lvl="1"/>
            <a:r>
              <a:rPr lang="en-US" sz="2000"/>
              <a:t>Enter Bills</a:t>
            </a:r>
          </a:p>
          <a:p>
            <a:pPr lvl="1"/>
            <a:r>
              <a:rPr lang="en-US" sz="2000"/>
              <a:t>Pay Bills </a:t>
            </a:r>
          </a:p>
          <a:p>
            <a:pPr lvl="1"/>
            <a:r>
              <a:rPr lang="en-US" sz="2000"/>
              <a:t>Write Checks </a:t>
            </a:r>
          </a:p>
          <a:p>
            <a:r>
              <a:rPr lang="en-US" sz="2400"/>
              <a:t>As transactions are recorded in the activities windows, QuickBooks will simultaneously update with the information about the transactions for the particular vendor.</a:t>
            </a:r>
          </a:p>
          <a:p>
            <a:pPr lvl="1"/>
            <a:r>
              <a:rPr lang="en-US" sz="2000"/>
              <a:t>Vendor Center</a:t>
            </a:r>
          </a:p>
          <a:p>
            <a:pPr lvl="1"/>
            <a:r>
              <a:rPr lang="en-US" sz="2000"/>
              <a:t>Any related reports (Reports)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9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QuickBooks v. Manual Accounting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Below is a comparison of a manual accounting ledger and journals with QuickBooks functions:</a:t>
            </a:r>
          </a:p>
        </p:txBody>
      </p:sp>
      <p:graphicFrame>
        <p:nvGraphicFramePr>
          <p:cNvPr id="5" name="Table 4" descr="Manual Accounting System: Accounts Payable Subsidiary Ledger&#10;QuickBooks: Vendor Center&#10;Manual Accounting System:&#10;QuickBooks: Enter Bills window&#10;Manual Accounting System:&#10;QuickBooks: Write Checks window" title="QuickBooks v. Manual Accounting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338431"/>
              </p:ext>
            </p:extLst>
          </p:nvPr>
        </p:nvGraphicFramePr>
        <p:xfrm>
          <a:off x="1276660" y="3490948"/>
          <a:ext cx="6549886" cy="174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4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4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/>
                        <a:t>Manual Accounting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QuickBooks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Accounts Payable Subsidiary Ledger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Vendor Center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Purchases Journal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Enter Bills window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Cash Payments Journal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Write Checks window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74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System Default Accounts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When you enter transactions, QuickBooks automatically increases or decreases certain account balances.</a:t>
            </a:r>
          </a:p>
          <a:p>
            <a:pPr lvl="1"/>
            <a:r>
              <a:rPr lang="en-US" sz="2400" dirty="0"/>
              <a:t>When you enter a vendor invoice in the Enter Bills window, QuickBooks automatically credits the Accounts Payable to record purchases on account.</a:t>
            </a:r>
          </a:p>
          <a:p>
            <a:pPr lvl="1"/>
            <a:r>
              <a:rPr lang="en-US" sz="2400" dirty="0"/>
              <a:t>When you write a check in the Pay Bills window, QuickBooks automatically debits the Accounts Payable account.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58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Vendor Center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/>
              <a:t>The Vendor Center contains important information on each vendor, such as company name, address, contact person, type of vendor, terms, credit limit, tax ID, and current balance owed.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7" descr="Vendor Center for Galeway Computers">
            <a:extLst>
              <a:ext uri="{FF2B5EF4-FFF2-40B4-BE49-F238E27FC236}">
                <a16:creationId xmlns:a16="http://schemas.microsoft.com/office/drawing/2014/main" id="{12989260-C6FC-46ED-91CB-8D0914019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299" y="3160869"/>
            <a:ext cx="7102764" cy="293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215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Vendor Center Cont.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" y="1098465"/>
            <a:ext cx="7844322" cy="4649736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To add a new vendor:</a:t>
            </a:r>
          </a:p>
          <a:p>
            <a:r>
              <a:rPr lang="en-US" sz="2000" dirty="0"/>
              <a:t>Click the New Vendor button and select </a:t>
            </a:r>
            <a:r>
              <a:rPr lang="en-US" sz="2000" i="1" dirty="0"/>
              <a:t>New Vendor</a:t>
            </a:r>
            <a:r>
              <a:rPr lang="en-US" sz="2000" dirty="0"/>
              <a:t>.</a:t>
            </a:r>
          </a:p>
          <a:p>
            <a:r>
              <a:rPr lang="en-US" sz="2000" dirty="0"/>
              <a:t>In the </a:t>
            </a:r>
            <a:r>
              <a:rPr lang="en-US" sz="2000" i="1" dirty="0"/>
              <a:t>Vendor Name </a:t>
            </a:r>
            <a:r>
              <a:rPr lang="en-US" sz="2000" dirty="0"/>
              <a:t>field, enter the name of the vendor and additional details.</a:t>
            </a:r>
          </a:p>
        </p:txBody>
      </p:sp>
      <p:pic>
        <p:nvPicPr>
          <p:cNvPr id="8" name="Picture 7" descr="New Vendor Window - Name Page and Address Info Tab Completed">
            <a:extLst>
              <a:ext uri="{FF2B5EF4-FFF2-40B4-BE49-F238E27FC236}">
                <a16:creationId xmlns:a16="http://schemas.microsoft.com/office/drawing/2014/main" id="{19F0BD3C-30C3-4A52-A0F8-E8201A2A8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338" y="2603887"/>
            <a:ext cx="5257324" cy="366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271130"/>
      </p:ext>
    </p:extLst>
  </p:cSld>
  <p:clrMapOvr>
    <a:masterClrMapping/>
  </p:clrMapOvr>
</p:sld>
</file>

<file path=ppt/theme/theme1.xml><?xml version="1.0" encoding="utf-8"?>
<a:theme xmlns:a="http://schemas.openxmlformats.org/drawingml/2006/main" name="01_Cov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02_Chapter Open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03 Learning Objectives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04_Chapter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05_Quick Check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06_Terms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2301</Words>
  <Application>Microsoft Office PowerPoint</Application>
  <PresentationFormat>On-screen Show (4:3)</PresentationFormat>
  <Paragraphs>305</Paragraphs>
  <Slides>38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Arial</vt:lpstr>
      <vt:lpstr>B Helvetica Bold</vt:lpstr>
      <vt:lpstr>Calibri</vt:lpstr>
      <vt:lpstr>Helvetica</vt:lpstr>
      <vt:lpstr>01_Cover Slide</vt:lpstr>
      <vt:lpstr>02_Chapter Opener Slide</vt:lpstr>
      <vt:lpstr>03 Learning Objectives Slide</vt:lpstr>
      <vt:lpstr>04_Chapter Content Slide</vt:lpstr>
      <vt:lpstr>05_Quick Check Slide</vt:lpstr>
      <vt:lpstr>06_Terms Slide</vt:lpstr>
      <vt:lpstr>Computerized Accounting with QuickBooks 2019</vt:lpstr>
      <vt:lpstr>Vendors</vt:lpstr>
      <vt:lpstr>Objectives</vt:lpstr>
      <vt:lpstr>Introduction</vt:lpstr>
      <vt:lpstr>Introduction Cont.</vt:lpstr>
      <vt:lpstr>QuickBooks v. Manual Accounting</vt:lpstr>
      <vt:lpstr>System Default Accounts</vt:lpstr>
      <vt:lpstr>The Vendor Center</vt:lpstr>
      <vt:lpstr>The Vendor Center Cont.</vt:lpstr>
      <vt:lpstr>The Vendor Center Cont.</vt:lpstr>
      <vt:lpstr>The Vendor Center Cont.</vt:lpstr>
      <vt:lpstr>The Enter Bills Window</vt:lpstr>
      <vt:lpstr>The Enter Bills Window Cont.</vt:lpstr>
      <vt:lpstr>The Enter Bills Window Cont.</vt:lpstr>
      <vt:lpstr>The Enter Bills Window Cont.</vt:lpstr>
      <vt:lpstr>The Enter Bills Window Cont.</vt:lpstr>
      <vt:lpstr>The Enter Bills Window Cont.</vt:lpstr>
      <vt:lpstr>Quick Check</vt:lpstr>
      <vt:lpstr>The Pay Bills Window</vt:lpstr>
      <vt:lpstr>The Pay Bills Window Cont.</vt:lpstr>
      <vt:lpstr>The Pay Bills Window Cont.</vt:lpstr>
      <vt:lpstr>The Pay Bills Window Cont.</vt:lpstr>
      <vt:lpstr>The Pay Bills Window Cont.</vt:lpstr>
      <vt:lpstr>The Write Checks Window</vt:lpstr>
      <vt:lpstr>The Write Checks Window Cont.</vt:lpstr>
      <vt:lpstr>The Write Checks Window Cont.</vt:lpstr>
      <vt:lpstr>Vendor Reports and Accounting Reports</vt:lpstr>
      <vt:lpstr>Vendor Reports and Accounting Reports Cont.</vt:lpstr>
      <vt:lpstr>Vendor Reports and Accounting Reports Cont.</vt:lpstr>
      <vt:lpstr>Vendor Reports and Accounting Reports Cont.</vt:lpstr>
      <vt:lpstr>Vendor Reports and Accounting Reports Cont.</vt:lpstr>
      <vt:lpstr>Vendor Reports and Accounting Reports Cont.</vt:lpstr>
      <vt:lpstr>Vendor Reports and Accounting Reports Cont.</vt:lpstr>
      <vt:lpstr>Quick Check</vt:lpstr>
      <vt:lpstr>Chapter Review</vt:lpstr>
      <vt:lpstr>Chapter Review Cont.</vt:lpstr>
      <vt:lpstr>Terms</vt:lpstr>
      <vt:lpstr>Terms Cont.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2015-10-05T15:35:32Z</dcterms:created>
  <dcterms:modified xsi:type="dcterms:W3CDTF">2019-03-21T20:52:05Z</dcterms:modified>
</cp:coreProperties>
</file>