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  <p:sldMasterId id="2147483702" r:id="rId2"/>
    <p:sldMasterId id="2147483675" r:id="rId3"/>
    <p:sldMasterId id="2147483668" r:id="rId4"/>
    <p:sldMasterId id="2147483680" r:id="rId5"/>
    <p:sldMasterId id="2147483696" r:id="rId6"/>
    <p:sldMasterId id="2147483705" r:id="rId7"/>
  </p:sldMasterIdLst>
  <p:notesMasterIdLst>
    <p:notesMasterId r:id="rId46"/>
  </p:notesMasterIdLst>
  <p:handoutMasterIdLst>
    <p:handoutMasterId r:id="rId47"/>
  </p:handout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4" r:id="rId15"/>
    <p:sldId id="265" r:id="rId16"/>
    <p:sldId id="266" r:id="rId17"/>
    <p:sldId id="280" r:id="rId18"/>
    <p:sldId id="294" r:id="rId19"/>
    <p:sldId id="288" r:id="rId20"/>
    <p:sldId id="267" r:id="rId21"/>
    <p:sldId id="310" r:id="rId22"/>
    <p:sldId id="298" r:id="rId23"/>
    <p:sldId id="281" r:id="rId24"/>
    <p:sldId id="302" r:id="rId25"/>
    <p:sldId id="283" r:id="rId26"/>
    <p:sldId id="284" r:id="rId27"/>
    <p:sldId id="299" r:id="rId28"/>
    <p:sldId id="311" r:id="rId29"/>
    <p:sldId id="269" r:id="rId30"/>
    <p:sldId id="313" r:id="rId31"/>
    <p:sldId id="291" r:id="rId32"/>
    <p:sldId id="303" r:id="rId33"/>
    <p:sldId id="314" r:id="rId34"/>
    <p:sldId id="287" r:id="rId35"/>
    <p:sldId id="312" r:id="rId36"/>
    <p:sldId id="304" r:id="rId37"/>
    <p:sldId id="305" r:id="rId38"/>
    <p:sldId id="306" r:id="rId39"/>
    <p:sldId id="307" r:id="rId40"/>
    <p:sldId id="308" r:id="rId41"/>
    <p:sldId id="309" r:id="rId42"/>
    <p:sldId id="295" r:id="rId43"/>
    <p:sldId id="278" r:id="rId44"/>
    <p:sldId id="279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3E3"/>
    <a:srgbClr val="898989"/>
    <a:srgbClr val="940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37" autoAdjust="0"/>
    <p:restoredTop sz="94694" autoAdjust="0"/>
  </p:normalViewPr>
  <p:slideViewPr>
    <p:cSldViewPr snapToGrid="0" snapToObjects="1">
      <p:cViewPr varScale="1">
        <p:scale>
          <a:sx n="78" d="100"/>
          <a:sy n="78" d="100"/>
        </p:scale>
        <p:origin x="132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54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5" d="100"/>
          <a:sy n="65" d="100"/>
        </p:scale>
        <p:origin x="2578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commentAuthors" Target="commentAuthors.xml"/><Relationship Id="rId8" Type="http://schemas.openxmlformats.org/officeDocument/2006/relationships/slide" Target="slides/slide1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i="1" dirty="0"/>
              <a:t>Computerized Accounting with QuickBooks 2019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55F27D-7291-427B-A350-F3DB9042BE2F}" type="datetimeFigureOut">
              <a:rPr lang="en-US" smtClean="0"/>
              <a:t>3/28/2019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© Paradigm Publishing, Inc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4F4AC1-F8EF-4959-8144-FA13A8A625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997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i="1"/>
            </a:lvl1pPr>
          </a:lstStyle>
          <a:p>
            <a:r>
              <a:rPr lang="en-US" dirty="0"/>
              <a:t>Computerized Accounting with QuickBooks 2019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B778F-71A8-48E4-BDC1-6A6F0CF4740F}" type="datetimeFigureOut">
              <a:rPr lang="en-US" smtClean="0"/>
              <a:t>3/28/2019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© Paradigm Publishing, Inc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ED489E-AA15-4837-8C29-87808A0EBE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588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D489E-AA15-4837-8C29-87808A0EBE4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024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D489E-AA15-4837-8C29-87808A0EBE4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320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D489E-AA15-4837-8C29-87808A0EBE4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566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D489E-AA15-4837-8C29-87808A0EBE4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187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479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5789-3EEF-1540-9C3F-B413FF361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799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5789-3EEF-1540-9C3F-B413FF361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062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5789-3EEF-1540-9C3F-B413FF361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252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5789-3EEF-1540-9C3F-B413FF361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479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5789-3EEF-1540-9C3F-B413FF361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159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5789-3EEF-1540-9C3F-B413FF361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077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5789-3EEF-1540-9C3F-B413FF361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195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5789-3EEF-1540-9C3F-B413FF361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8520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5789-3EEF-1540-9C3F-B413FF361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0275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5789-3EEF-1540-9C3F-B413FF361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779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430A07D0-4B6C-EF41-9A43-6576EA4731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419215"/>
            <a:ext cx="7772400" cy="60913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>
              <a:defRPr sz="4000" b="0" i="0">
                <a:ln>
                  <a:noFill/>
                </a:ln>
                <a:solidFill>
                  <a:srgbClr val="FFFFFF"/>
                </a:solidFill>
                <a:latin typeface="B Helvetica Bold"/>
                <a:cs typeface="B Helvetica Bold"/>
              </a:defRPr>
            </a:lvl1pPr>
          </a:lstStyle>
          <a:p>
            <a:r>
              <a:rPr lang="en-US" dirty="0"/>
              <a:t>Chapter Title goes Here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3794" y="2772758"/>
            <a:ext cx="5004522" cy="212008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2800" b="0" i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Chapter Subtitle goes here</a:t>
            </a:r>
          </a:p>
        </p:txBody>
      </p:sp>
      <p:sp>
        <p:nvSpPr>
          <p:cNvPr id="9" name="Title Placeholder 1"/>
          <p:cNvSpPr txBox="1">
            <a:spLocks/>
          </p:cNvSpPr>
          <p:nvPr userDrawn="1"/>
        </p:nvSpPr>
        <p:spPr>
          <a:xfrm>
            <a:off x="703794" y="385763"/>
            <a:ext cx="7137884" cy="39923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b="0" i="0" kern="1200" baseline="0">
                <a:solidFill>
                  <a:schemeClr val="bg1"/>
                </a:solidFill>
                <a:latin typeface="B Helvetica Bold"/>
                <a:ea typeface="+mj-ea"/>
                <a:cs typeface="B Helvetica Bold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10" name="Title Placeholder 1"/>
          <p:cNvSpPr txBox="1">
            <a:spLocks/>
          </p:cNvSpPr>
          <p:nvPr userDrawn="1"/>
        </p:nvSpPr>
        <p:spPr>
          <a:xfrm>
            <a:off x="7786194" y="157655"/>
            <a:ext cx="90060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8000" b="0" i="0" kern="1200" baseline="0">
                <a:solidFill>
                  <a:schemeClr val="bg1"/>
                </a:solidFill>
                <a:latin typeface="B Helvetica Bold"/>
                <a:ea typeface="+mj-ea"/>
                <a:cs typeface="B Helvetica Bold"/>
              </a:defRPr>
            </a:lvl1pPr>
          </a:lstStyle>
          <a:p>
            <a:pPr algn="ctr"/>
            <a:r>
              <a:rPr lang="en-US" sz="96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07379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877" y="968376"/>
            <a:ext cx="8490281" cy="702678"/>
          </a:xfrm>
          <a:prstGeom prst="rect">
            <a:avLst/>
          </a:prstGeom>
        </p:spPr>
        <p:txBody>
          <a:bodyPr/>
          <a:lstStyle>
            <a:lvl1pPr algn="l">
              <a:defRPr sz="3200" b="0" i="0" baseline="0">
                <a:solidFill>
                  <a:srgbClr val="FFFFFF"/>
                </a:solidFill>
                <a:latin typeface="B Helvetica Bold"/>
                <a:cs typeface="B Helvetica Bold"/>
              </a:defRPr>
            </a:lvl1pPr>
          </a:lstStyle>
          <a:p>
            <a:r>
              <a:rPr lang="en-US" dirty="0"/>
              <a:t>Learning Objectives List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2877" y="2085474"/>
            <a:ext cx="7327228" cy="299452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aseline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Chapter content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8444F-2AF5-6340-B273-790BF994D4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830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0148" y="854710"/>
            <a:ext cx="8579852" cy="1143000"/>
          </a:xfrm>
          <a:prstGeom prst="rect">
            <a:avLst/>
          </a:prstGeom>
        </p:spPr>
        <p:txBody>
          <a:bodyPr/>
          <a:lstStyle>
            <a:lvl1pPr algn="l">
              <a:defRPr sz="4000" b="0" i="0">
                <a:solidFill>
                  <a:srgbClr val="FFFFFF"/>
                </a:solidFill>
                <a:latin typeface="B Helvetica Bold"/>
                <a:cs typeface="B Helvetica Bold"/>
              </a:defRPr>
            </a:lvl1pPr>
          </a:lstStyle>
          <a:p>
            <a:r>
              <a:rPr lang="en-US" dirty="0"/>
              <a:t>Chapter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8444F-2AF5-6340-B273-790BF994D44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310148" y="2199564"/>
            <a:ext cx="7844322" cy="4521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>
                <a:latin typeface="Helvetica"/>
                <a:cs typeface="Helvetica"/>
              </a:defRPr>
            </a:lvl1pPr>
            <a:lvl2pPr marL="74295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7261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0520" y="295704"/>
            <a:ext cx="7844322" cy="965200"/>
          </a:xfrm>
          <a:prstGeom prst="rect">
            <a:avLst/>
          </a:prstGeom>
        </p:spPr>
        <p:txBody>
          <a:bodyPr/>
          <a:lstStyle>
            <a:lvl1pPr algn="l">
              <a:defRPr sz="4000" b="0" i="0" baseline="0">
                <a:solidFill>
                  <a:schemeClr val="bg1"/>
                </a:solidFill>
                <a:latin typeface="B Helvetica Bold"/>
                <a:cs typeface="B Helvetica Bold"/>
              </a:defRPr>
            </a:lvl1pPr>
          </a:lstStyle>
          <a:p>
            <a:r>
              <a:rPr lang="en-US" dirty="0"/>
              <a:t>Chapter Content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50520" y="1443154"/>
            <a:ext cx="7844322" cy="464973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  <a:lvl2pPr>
              <a:defRPr sz="3000">
                <a:latin typeface="Helvetica"/>
                <a:cs typeface="Helvetica"/>
              </a:defRPr>
            </a:lvl2pPr>
            <a:lvl3pPr>
              <a:defRPr sz="2800">
                <a:latin typeface="Helvetica"/>
                <a:cs typeface="Helvetica"/>
              </a:defRPr>
            </a:lvl3pPr>
            <a:lvl4pPr>
              <a:defRPr sz="2600">
                <a:latin typeface="Helvetica"/>
                <a:cs typeface="Helvetica"/>
              </a:defRPr>
            </a:lvl4pPr>
            <a:lvl5pPr>
              <a:defRPr sz="2400">
                <a:latin typeface="Helvetica"/>
                <a:cs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636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5F25-E773-134E-A8C3-7D392FCF8EB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32877" y="968376"/>
            <a:ext cx="8490281" cy="702678"/>
          </a:xfrm>
          <a:prstGeom prst="rect">
            <a:avLst/>
          </a:prstGeom>
        </p:spPr>
        <p:txBody>
          <a:bodyPr/>
          <a:lstStyle>
            <a:lvl1pPr algn="l">
              <a:defRPr sz="3200" b="0" i="0" baseline="0">
                <a:solidFill>
                  <a:srgbClr val="FFFFFF"/>
                </a:solidFill>
                <a:latin typeface="B Helvetica Bold"/>
                <a:cs typeface="B Helvetica Bold"/>
              </a:defRPr>
            </a:lvl1pPr>
          </a:lstStyle>
          <a:p>
            <a:r>
              <a:rPr lang="en-US" dirty="0"/>
              <a:t>Quick Check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2877" y="2085474"/>
            <a:ext cx="7327228" cy="299452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aseline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Quiz content</a:t>
            </a:r>
          </a:p>
        </p:txBody>
      </p:sp>
    </p:spTree>
    <p:extLst>
      <p:ext uri="{BB962C8B-B14F-4D97-AF65-F5344CB8AC3E}">
        <p14:creationId xmlns:p14="http://schemas.microsoft.com/office/powerpoint/2010/main" val="1000127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D5F25-E773-134E-A8C3-7D392FCF8EB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10148" y="854710"/>
            <a:ext cx="8579852" cy="1143000"/>
          </a:xfrm>
          <a:prstGeom prst="rect">
            <a:avLst/>
          </a:prstGeom>
        </p:spPr>
        <p:txBody>
          <a:bodyPr/>
          <a:lstStyle>
            <a:lvl1pPr algn="l">
              <a:defRPr sz="4000" b="0" i="0">
                <a:solidFill>
                  <a:srgbClr val="FFFFFF"/>
                </a:solidFill>
                <a:latin typeface="B Helvetica Bold"/>
                <a:cs typeface="B Helvetica Bold"/>
              </a:defRPr>
            </a:lvl1pPr>
          </a:lstStyle>
          <a:p>
            <a:r>
              <a:rPr lang="en-US" dirty="0"/>
              <a:t>Quick Check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0147" y="2180272"/>
            <a:ext cx="7390063" cy="4525963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>
                <a:latin typeface="Helvetica"/>
                <a:cs typeface="Helvetica"/>
              </a:defRPr>
            </a:lvl1pPr>
            <a:lvl2pPr marL="971550" indent="-514350">
              <a:buFont typeface="+mj-lt"/>
              <a:buAutoNum type="alphaLcPeriod"/>
              <a:defRPr>
                <a:latin typeface="Helvetica"/>
                <a:cs typeface="Helvetica"/>
              </a:defRPr>
            </a:lvl2pPr>
            <a:lvl3pPr marL="1371600" indent="-457200">
              <a:buFont typeface="+mj-lt"/>
              <a:buAutoNum type="arabicPeriod"/>
              <a:defRPr>
                <a:latin typeface="Helvetica"/>
                <a:cs typeface="Helvetica"/>
              </a:defRPr>
            </a:lvl3pPr>
            <a:lvl4pPr marL="1828800" indent="-457200">
              <a:buFont typeface="+mj-lt"/>
              <a:buAutoNum type="arabicPeriod"/>
              <a:defRPr>
                <a:latin typeface="Helvetica"/>
                <a:cs typeface="Helvetica"/>
              </a:defRPr>
            </a:lvl4pPr>
            <a:lvl5pPr marL="2286000" indent="-457200">
              <a:buFont typeface="+mj-lt"/>
              <a:buAutoNum type="arabicPeriod"/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323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0" y="554038"/>
            <a:ext cx="7011737" cy="1143000"/>
          </a:xfrm>
          <a:prstGeom prst="rect">
            <a:avLst/>
          </a:prstGeom>
        </p:spPr>
        <p:txBody>
          <a:bodyPr/>
          <a:lstStyle>
            <a:lvl1pPr algn="l">
              <a:defRPr sz="4000" b="0" i="0">
                <a:latin typeface="B Helvetica Bold"/>
                <a:cs typeface="B Helvetica Bold"/>
              </a:defRPr>
            </a:lvl1pPr>
          </a:lstStyle>
          <a:p>
            <a:r>
              <a:rPr lang="en-US" dirty="0"/>
              <a:t>Terms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D230-76CC-9F4F-A452-B5DD642C030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9200" y="1869574"/>
            <a:ext cx="7011737" cy="387082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aseline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Definitions</a:t>
            </a:r>
          </a:p>
        </p:txBody>
      </p:sp>
    </p:spTree>
    <p:extLst>
      <p:ext uri="{BB962C8B-B14F-4D97-AF65-F5344CB8AC3E}">
        <p14:creationId xmlns:p14="http://schemas.microsoft.com/office/powerpoint/2010/main" val="239579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5789-3EEF-1540-9C3F-B413FF361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858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food&#10;&#10;Description automatically generated">
            <a:extLst>
              <a:ext uri="{FF2B5EF4-FFF2-40B4-BE49-F238E27FC236}">
                <a16:creationId xmlns:a16="http://schemas.microsoft.com/office/drawing/2014/main" id="{35AF7123-107E-4A3A-899B-0C161047D3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646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white walls&#10;&#10;Description automatically generated">
            <a:extLst>
              <a:ext uri="{FF2B5EF4-FFF2-40B4-BE49-F238E27FC236}">
                <a16:creationId xmlns:a16="http://schemas.microsoft.com/office/drawing/2014/main" id="{07A804D6-93F4-4E95-8DA1-012ABBDF4B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Paradigm Publishing,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30A07D0-4B6C-EF41-9A43-6576EA4731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956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Paradigm Publishing,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8444F-2AF5-6340-B273-790BF994D44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3" name="Picture 2" descr="A close up of a mans face&#10;&#10;Description automatically generated">
            <a:extLst>
              <a:ext uri="{FF2B5EF4-FFF2-40B4-BE49-F238E27FC236}">
                <a16:creationId xmlns:a16="http://schemas.microsoft.com/office/drawing/2014/main" id="{902159F1-3A20-4FD2-A1F5-BB0B7FC90A1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88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Paradigm Publishing,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4BF65-5512-8C40-A284-ADA36BF8167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931CA8-D0BA-4128-BF44-49D6EE53C6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09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Paradigm Publishing,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D5F25-E773-134E-A8C3-7D392FCF8EB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B3CC29-17B7-4DC7-A745-8A82FF4BEEC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3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704" r:id="rId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Paradigm Publishing,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DD230-76CC-9F4F-A452-B5DD642C030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3" name="Picture 2" descr="A close up of a flower&#10;&#10;Description automatically generated">
            <a:extLst>
              <a:ext uri="{FF2B5EF4-FFF2-40B4-BE49-F238E27FC236}">
                <a16:creationId xmlns:a16="http://schemas.microsoft.com/office/drawing/2014/main" id="{314948BB-7478-4791-810D-650B2BCBB0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921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QB-2015-16-17-BlankSlide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Paradigm Publishing,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85789-3EEF-1540-9C3F-B413FF361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61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774430" y="0"/>
            <a:ext cx="369570" cy="175202"/>
          </a:xfrm>
          <a:prstGeom prst="rect">
            <a:avLst/>
          </a:prstGeom>
        </p:spPr>
        <p:txBody>
          <a:bodyPr/>
          <a:lstStyle/>
          <a:p>
            <a:r>
              <a:rPr lang="en-US" sz="200" dirty="0">
                <a:solidFill>
                  <a:srgbClr val="E3E3E3"/>
                </a:solidFill>
              </a:rPr>
              <a:t>Computerized Accounting with QuickBooks 2019</a:t>
            </a:r>
          </a:p>
        </p:txBody>
      </p:sp>
    </p:spTree>
    <p:extLst>
      <p:ext uri="{BB962C8B-B14F-4D97-AF65-F5344CB8AC3E}">
        <p14:creationId xmlns:p14="http://schemas.microsoft.com/office/powerpoint/2010/main" val="1855986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Customer Center Cont.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/>
              <a:t>To delete a customer:</a:t>
            </a:r>
          </a:p>
          <a:p>
            <a:r>
              <a:rPr lang="en-US" sz="2400" dirty="0"/>
              <a:t>Open the Customer Center and highlight the customer.</a:t>
            </a:r>
          </a:p>
          <a:p>
            <a:r>
              <a:rPr lang="en-US" sz="2400" dirty="0"/>
              <a:t>Click Edit and then click </a:t>
            </a:r>
            <a:r>
              <a:rPr lang="en-US" sz="2400" i="1" dirty="0"/>
              <a:t>Delete Customer:Job.</a:t>
            </a:r>
            <a:endParaRPr lang="en-US" sz="2400" dirty="0"/>
          </a:p>
          <a:p>
            <a:r>
              <a:rPr lang="en-US" sz="2400" dirty="0"/>
              <a:t>If a customer has a balance or has been part of the current accounting period, the customer cannot be deleted.</a:t>
            </a:r>
          </a:p>
          <a:p>
            <a:r>
              <a:rPr lang="en-US" sz="2400" dirty="0"/>
              <a:t>If the customer will no longer be used, an alternative is to mark the file inactive.</a:t>
            </a:r>
          </a:p>
          <a:p>
            <a:pPr lvl="1"/>
            <a:r>
              <a:rPr lang="en-US" sz="2000" dirty="0"/>
              <a:t>customer name no longer displays, but information still accessible if needed</a:t>
            </a:r>
          </a:p>
        </p:txBody>
      </p:sp>
    </p:spTree>
    <p:extLst>
      <p:ext uri="{BB962C8B-B14F-4D97-AF65-F5344CB8AC3E}">
        <p14:creationId xmlns:p14="http://schemas.microsoft.com/office/powerpoint/2010/main" val="2390700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Customer Center Cont.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/>
              <a:t>To edit a customer:</a:t>
            </a:r>
          </a:p>
          <a:p>
            <a:r>
              <a:rPr lang="en-US" sz="2000" dirty="0"/>
              <a:t>Open the Customer Center and double-click the customer you want to edit. </a:t>
            </a:r>
          </a:p>
          <a:p>
            <a:r>
              <a:rPr lang="en-US" sz="2000" dirty="0"/>
              <a:t>Make changes as necessary and then click OK.</a:t>
            </a:r>
          </a:p>
        </p:txBody>
      </p:sp>
      <p:pic>
        <p:nvPicPr>
          <p:cNvPr id="8" name="Picture 7" descr="Edit Customer Window—Plaza Pizza Palace">
            <a:extLst>
              <a:ext uri="{FF2B5EF4-FFF2-40B4-BE49-F238E27FC236}">
                <a16:creationId xmlns:a16="http://schemas.microsoft.com/office/drawing/2014/main" id="{349C1F16-4D68-4555-8202-5AB49E5B3F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2"/>
          <a:stretch/>
        </p:blipFill>
        <p:spPr>
          <a:xfrm>
            <a:off x="2139718" y="2953406"/>
            <a:ext cx="4864563" cy="340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576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D5F25-E773-134E-A8C3-7D392FCF8EB9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Check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What is the Customer Center used for?</a:t>
            </a:r>
          </a:p>
          <a:p>
            <a:pPr lvl="1"/>
            <a:r>
              <a:rPr lang="en-US" sz="2400" dirty="0"/>
              <a:t>to record purchases on account</a:t>
            </a:r>
          </a:p>
          <a:p>
            <a:pPr lvl="1"/>
            <a:r>
              <a:rPr lang="en-US" sz="2400" dirty="0"/>
              <a:t>to identify the customer sending the bill, the invoice date, due date, terms of payment, and nature of purpose</a:t>
            </a:r>
          </a:p>
          <a:p>
            <a:pPr lvl="1"/>
            <a:r>
              <a:rPr lang="en-US" sz="2400" dirty="0"/>
              <a:t>to record credit memos</a:t>
            </a:r>
          </a:p>
          <a:p>
            <a:pPr lvl="1"/>
            <a:r>
              <a:rPr lang="en-US" sz="2400" dirty="0"/>
              <a:t>to add, edit, or delete customers</a:t>
            </a:r>
          </a:p>
        </p:txBody>
      </p:sp>
    </p:spTree>
    <p:extLst>
      <p:ext uri="{BB962C8B-B14F-4D97-AF65-F5344CB8AC3E}">
        <p14:creationId xmlns:p14="http://schemas.microsoft.com/office/powerpoint/2010/main" val="158209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Create Invoices Window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 descr="Create Invoices Window">
            <a:extLst>
              <a:ext uri="{FF2B5EF4-FFF2-40B4-BE49-F238E27FC236}">
                <a16:creationId xmlns:a16="http://schemas.microsoft.com/office/drawing/2014/main" id="{D07AA256-723B-46FC-94E3-588A89933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67" y="1260904"/>
            <a:ext cx="7453665" cy="465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57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The Create Invoices Window Cont.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 Create Invoices window is used to record sales on account.</a:t>
            </a:r>
          </a:p>
          <a:p>
            <a:r>
              <a:rPr lang="en-US" sz="2800" dirty="0"/>
              <a:t>All transactions entered in this window will result in a debit to the Accounts Receivable account.</a:t>
            </a:r>
          </a:p>
          <a:p>
            <a:r>
              <a:rPr lang="en-US" sz="2800" dirty="0"/>
              <a:t>The account to be credited, usually a revenue account, is determined based on the item chosen.</a:t>
            </a:r>
          </a:p>
          <a:p>
            <a:r>
              <a:rPr lang="en-US" sz="2800" dirty="0"/>
              <a:t>Behind the scenes:</a:t>
            </a:r>
          </a:p>
        </p:txBody>
      </p:sp>
      <p:pic>
        <p:nvPicPr>
          <p:cNvPr id="9" name="Picture 8" descr="All transactions entered in the Create Invoices window result in a debit to the Accounts Receivable account. The account to be credited, usually a revenue account, is determined based on the item chosen." title="transaction recorded in QuickBook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525" y="5807100"/>
            <a:ext cx="7126947" cy="51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817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The Create Invoices Window Cont.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 Create Invoices window has four tabs:</a:t>
            </a:r>
          </a:p>
          <a:p>
            <a:pPr lvl="1"/>
            <a:r>
              <a:rPr lang="en-US" sz="2400" dirty="0"/>
              <a:t>Main</a:t>
            </a:r>
          </a:p>
          <a:p>
            <a:pPr lvl="2"/>
            <a:r>
              <a:rPr lang="en-US" sz="2000" dirty="0"/>
              <a:t>select a customer from the Customer Center, enter an invoice number and terms of payment, identify items sold or services provided</a:t>
            </a:r>
          </a:p>
          <a:p>
            <a:pPr lvl="1"/>
            <a:r>
              <a:rPr lang="en-US" sz="2400" dirty="0"/>
              <a:t>Formatting</a:t>
            </a:r>
          </a:p>
          <a:p>
            <a:pPr lvl="2"/>
            <a:r>
              <a:rPr lang="en-US" sz="2000" dirty="0"/>
              <a:t>customize the design and presentation of invoices</a:t>
            </a:r>
          </a:p>
          <a:p>
            <a:pPr lvl="1"/>
            <a:r>
              <a:rPr lang="en-US" sz="2400" dirty="0"/>
              <a:t>Send/Ship</a:t>
            </a:r>
          </a:p>
          <a:p>
            <a:pPr lvl="2"/>
            <a:r>
              <a:rPr lang="en-US" sz="2000" dirty="0"/>
              <a:t>select a carrier for shipment</a:t>
            </a:r>
          </a:p>
          <a:p>
            <a:pPr lvl="1"/>
            <a:r>
              <a:rPr lang="en-US" sz="2400" dirty="0"/>
              <a:t>Reports</a:t>
            </a:r>
          </a:p>
          <a:p>
            <a:pPr lvl="2"/>
            <a:r>
              <a:rPr lang="en-US" sz="2000" dirty="0"/>
              <a:t>access various reports</a:t>
            </a:r>
          </a:p>
        </p:txBody>
      </p:sp>
    </p:spTree>
    <p:extLst>
      <p:ext uri="{BB962C8B-B14F-4D97-AF65-F5344CB8AC3E}">
        <p14:creationId xmlns:p14="http://schemas.microsoft.com/office/powerpoint/2010/main" val="844743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The Create Invoices Window Cont.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/>
              <a:t>Suppose Kristin Raina Interior Designs has established two service revenue items in the Item List.</a:t>
            </a:r>
          </a:p>
          <a:p>
            <a:pPr lvl="1"/>
            <a:r>
              <a:rPr lang="en-US" sz="2200" dirty="0"/>
              <a:t>To view the items, click Lists and then click </a:t>
            </a:r>
            <a:r>
              <a:rPr lang="en-US" sz="2200" i="1" dirty="0"/>
              <a:t>Item List</a:t>
            </a:r>
            <a:r>
              <a:rPr lang="en-US" sz="2200" dirty="0"/>
              <a:t>. Double click an item to edit the information (e.g., description, rate, type, default accounts).</a:t>
            </a:r>
          </a:p>
        </p:txBody>
      </p:sp>
      <p:pic>
        <p:nvPicPr>
          <p:cNvPr id="7" name="Picture 6" descr="Item List window">
            <a:extLst>
              <a:ext uri="{FF2B5EF4-FFF2-40B4-BE49-F238E27FC236}">
                <a16:creationId xmlns:a16="http://schemas.microsoft.com/office/drawing/2014/main" id="{7CBCDE33-2A7C-432D-AE0B-D76111CB8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385" y="3585433"/>
            <a:ext cx="8438095" cy="21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539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The Create Invoices Window Cont.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/>
              <a:t>To create an invoice:</a:t>
            </a:r>
          </a:p>
          <a:p>
            <a:r>
              <a:rPr lang="en-US" sz="2000" dirty="0"/>
              <a:t>Click Customers and then click </a:t>
            </a:r>
            <a:r>
              <a:rPr lang="en-US" sz="2000" i="1" dirty="0"/>
              <a:t>Create Invoices</a:t>
            </a:r>
            <a:r>
              <a:rPr lang="en-US" sz="2000" dirty="0"/>
              <a:t>.</a:t>
            </a:r>
          </a:p>
          <a:p>
            <a:r>
              <a:rPr lang="en-US" sz="2000" dirty="0"/>
              <a:t>At the CUSTOMER:JOB drop-down list, click the customer’s name.</a:t>
            </a:r>
          </a:p>
          <a:p>
            <a:r>
              <a:rPr lang="en-US" sz="2000" dirty="0"/>
              <a:t>At the TEMPLATE drop-down list, accept the default </a:t>
            </a:r>
            <a:r>
              <a:rPr lang="en-US" sz="2000" i="1" dirty="0"/>
              <a:t>Intuit Service Invoice</a:t>
            </a:r>
            <a:r>
              <a:rPr lang="en-US" sz="2000" dirty="0"/>
              <a:t>.</a:t>
            </a:r>
          </a:p>
          <a:p>
            <a:r>
              <a:rPr lang="en-US" sz="2000" dirty="0"/>
              <a:t>Enter the invoice date and number in the appropriate fields.</a:t>
            </a:r>
          </a:p>
          <a:p>
            <a:r>
              <a:rPr lang="en-US" sz="2000" dirty="0"/>
              <a:t>Select the terms.</a:t>
            </a:r>
          </a:p>
          <a:p>
            <a:r>
              <a:rPr lang="en-US" sz="2000" dirty="0"/>
              <a:t>Select the appropriate item(s) at the Item List.</a:t>
            </a:r>
          </a:p>
          <a:p>
            <a:r>
              <a:rPr lang="en-US" sz="2000" dirty="0"/>
              <a:t>Enter the quantity.</a:t>
            </a:r>
          </a:p>
          <a:p>
            <a:r>
              <a:rPr lang="en-US" sz="2000" dirty="0"/>
              <a:t>Make sure the </a:t>
            </a:r>
            <a:r>
              <a:rPr lang="en-US" sz="2000" i="1" dirty="0"/>
              <a:t>Print Later </a:t>
            </a:r>
            <a:r>
              <a:rPr lang="en-US" sz="2000" dirty="0"/>
              <a:t>and </a:t>
            </a:r>
            <a:r>
              <a:rPr lang="en-US" sz="2000" i="1" dirty="0"/>
              <a:t>Email Later </a:t>
            </a:r>
            <a:r>
              <a:rPr lang="en-US" sz="2000" dirty="0"/>
              <a:t>boxes are not checked. The </a:t>
            </a:r>
            <a:r>
              <a:rPr lang="en-US" sz="2000" i="1" dirty="0"/>
              <a:t>Your customer can’t pay this invoice online</a:t>
            </a:r>
            <a:r>
              <a:rPr lang="en-US" sz="2000" dirty="0"/>
              <a:t> command should remain off .</a:t>
            </a:r>
          </a:p>
          <a:p>
            <a:r>
              <a:rPr lang="en-US" sz="2000" dirty="0"/>
              <a:t>Click Save &amp; Close.</a:t>
            </a:r>
          </a:p>
        </p:txBody>
      </p:sp>
    </p:spTree>
    <p:extLst>
      <p:ext uri="{BB962C8B-B14F-4D97-AF65-F5344CB8AC3E}">
        <p14:creationId xmlns:p14="http://schemas.microsoft.com/office/powerpoint/2010/main" val="1021866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Receive Payments Window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t>18</a:t>
            </a:fld>
            <a:endParaRPr lang="en-US" dirty="0"/>
          </a:p>
        </p:txBody>
      </p:sp>
      <p:pic>
        <p:nvPicPr>
          <p:cNvPr id="9" name="Picture 8" descr="Receive Payments Window">
            <a:extLst>
              <a:ext uri="{FF2B5EF4-FFF2-40B4-BE49-F238E27FC236}">
                <a16:creationId xmlns:a16="http://schemas.microsoft.com/office/drawing/2014/main" id="{A0D5C243-F54A-4411-BDA6-B77409E5B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856" y="1274249"/>
            <a:ext cx="6644287" cy="506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198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Receive Payments Window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200" dirty="0"/>
              <a:t>The Receive Payments window:</a:t>
            </a:r>
          </a:p>
          <a:p>
            <a:pPr lvl="1"/>
            <a:r>
              <a:rPr lang="en-US" sz="2000" dirty="0"/>
              <a:t>records the collection of accounts receivable from customers previously invoiced in the Create Invoices window</a:t>
            </a:r>
          </a:p>
          <a:p>
            <a:pPr lvl="1"/>
            <a:r>
              <a:rPr lang="en-US" sz="2000" dirty="0"/>
              <a:t>displays all open invoices for a specific customer</a:t>
            </a:r>
          </a:p>
          <a:p>
            <a:pPr lvl="1"/>
            <a:r>
              <a:rPr lang="en-US" sz="2000" dirty="0"/>
              <a:t>is only for collection of existing invoices</a:t>
            </a:r>
          </a:p>
          <a:p>
            <a:pPr lvl="0"/>
            <a:r>
              <a:rPr lang="en-US" sz="2200" dirty="0"/>
              <a:t>Payment can be in the form of cash, check, credit/debit card, or e-check.</a:t>
            </a:r>
          </a:p>
          <a:p>
            <a:r>
              <a:rPr lang="en-US" sz="2200" dirty="0"/>
              <a:t>Default accounts are Accounts Receivable and Cash or Undeposited Funds.</a:t>
            </a:r>
            <a:endParaRPr lang="en-US" sz="2400" dirty="0"/>
          </a:p>
          <a:p>
            <a:pPr marL="0" indent="0">
              <a:buNone/>
            </a:pPr>
            <a:r>
              <a:rPr lang="en-US" sz="2200" dirty="0"/>
              <a:t>Behind the scenes: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t>19</a:t>
            </a:fld>
            <a:endParaRPr lang="en-US" dirty="0"/>
          </a:p>
        </p:txBody>
      </p:sp>
      <p:pic>
        <p:nvPicPr>
          <p:cNvPr id="7" name="Picture 6" descr="debit to Cash (or Undeposited Funds); credit to Accounts Receivable" title="transaction recorded in QuickBook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90" y="5329073"/>
            <a:ext cx="8176210" cy="58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607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Customers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9739" y="2946929"/>
            <a:ext cx="5004522" cy="2120084"/>
          </a:xfrm>
        </p:spPr>
        <p:txBody>
          <a:bodyPr/>
          <a:lstStyle/>
          <a:p>
            <a:r>
              <a:rPr lang="en-US" dirty="0"/>
              <a:t>Adding Customers, Creating Invoices, and Receiving and Depositing Payments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07D0-4B6C-EF41-9A43-6576EA47312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4069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" y="295704"/>
            <a:ext cx="7954494" cy="965200"/>
          </a:xfrm>
        </p:spPr>
        <p:txBody>
          <a:bodyPr/>
          <a:lstStyle/>
          <a:p>
            <a:r>
              <a:rPr lang="en-US" sz="3600" dirty="0"/>
              <a:t>The Receive Payments Window Cont.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" y="1443154"/>
            <a:ext cx="3358838" cy="4649736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To receive a payment in full:</a:t>
            </a:r>
          </a:p>
          <a:p>
            <a:r>
              <a:rPr lang="en-US" sz="2000" dirty="0"/>
              <a:t>Click Customers and then click </a:t>
            </a:r>
            <a:r>
              <a:rPr lang="en-US" sz="2000" i="1" dirty="0"/>
              <a:t>Receive Payments</a:t>
            </a:r>
            <a:r>
              <a:rPr lang="en-US" sz="2000" dirty="0"/>
              <a:t>. </a:t>
            </a:r>
          </a:p>
          <a:p>
            <a:r>
              <a:rPr lang="en-US" sz="2000" dirty="0"/>
              <a:t>Click the customer’s name.  </a:t>
            </a:r>
          </a:p>
          <a:p>
            <a:r>
              <a:rPr lang="en-US" sz="2000" dirty="0"/>
              <a:t>Enter the payment amount and the date.</a:t>
            </a:r>
          </a:p>
          <a:p>
            <a:r>
              <a:rPr lang="en-US" sz="2000" dirty="0"/>
              <a:t>Click the CHECK button.</a:t>
            </a:r>
          </a:p>
          <a:p>
            <a:r>
              <a:rPr lang="en-US" sz="2000" dirty="0"/>
              <a:t>Enter the check number.</a:t>
            </a:r>
          </a:p>
          <a:p>
            <a:r>
              <a:rPr lang="en-US" sz="2000" dirty="0"/>
              <a:t>Click Save &amp; Close.</a:t>
            </a:r>
          </a:p>
        </p:txBody>
      </p:sp>
      <p:pic>
        <p:nvPicPr>
          <p:cNvPr id="7" name="Picture 6" descr="Receive Payments Window—Beverly Jones">
            <a:extLst>
              <a:ext uri="{FF2B5EF4-FFF2-40B4-BE49-F238E27FC236}">
                <a16:creationId xmlns:a16="http://schemas.microsoft.com/office/drawing/2014/main" id="{50D4AAC4-9B10-42AA-989E-37D686A52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5871" y="1456360"/>
            <a:ext cx="5171599" cy="394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9143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" y="295704"/>
            <a:ext cx="7954494" cy="965200"/>
          </a:xfrm>
        </p:spPr>
        <p:txBody>
          <a:bodyPr/>
          <a:lstStyle/>
          <a:p>
            <a:r>
              <a:rPr lang="en-US" sz="3600" dirty="0"/>
              <a:t>The Receive Payments Window Cont.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" y="1443154"/>
            <a:ext cx="3514470" cy="4649736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To enter a partial payment of an invoice:</a:t>
            </a:r>
          </a:p>
          <a:p>
            <a:r>
              <a:rPr lang="en-US" sz="1800" dirty="0"/>
              <a:t>Click Customers and then click </a:t>
            </a:r>
            <a:r>
              <a:rPr lang="en-US" sz="1800" i="1" dirty="0"/>
              <a:t>Receive Payments</a:t>
            </a:r>
            <a:r>
              <a:rPr lang="en-US" sz="1800" dirty="0"/>
              <a:t>. </a:t>
            </a:r>
          </a:p>
          <a:p>
            <a:r>
              <a:rPr lang="en-US" sz="1800" dirty="0"/>
              <a:t>Click the customer’s name.  </a:t>
            </a:r>
          </a:p>
          <a:p>
            <a:r>
              <a:rPr lang="en-US" sz="1800" dirty="0"/>
              <a:t>Enter the payment amount.</a:t>
            </a:r>
          </a:p>
          <a:p>
            <a:r>
              <a:rPr lang="en-US" sz="1800" dirty="0"/>
              <a:t>In the </a:t>
            </a:r>
            <a:r>
              <a:rPr lang="en-US" sz="1800" i="1" dirty="0"/>
              <a:t>UNDERPAYMENT </a:t>
            </a:r>
            <a:r>
              <a:rPr lang="en-US" sz="1800" dirty="0"/>
              <a:t>box, choose the </a:t>
            </a:r>
            <a:r>
              <a:rPr lang="en-US" sz="1800" i="1" dirty="0"/>
              <a:t>LEAVE THIS AS AN UNDERPAYMENT </a:t>
            </a:r>
            <a:r>
              <a:rPr lang="en-US" sz="1800" dirty="0"/>
              <a:t>option.</a:t>
            </a:r>
          </a:p>
          <a:p>
            <a:r>
              <a:rPr lang="en-US" sz="1800" dirty="0"/>
              <a:t>Choose the date.</a:t>
            </a:r>
          </a:p>
          <a:p>
            <a:r>
              <a:rPr lang="en-US" sz="1800" dirty="0"/>
              <a:t>Click the CHECK button.</a:t>
            </a:r>
          </a:p>
          <a:p>
            <a:r>
              <a:rPr lang="en-US" sz="1800" dirty="0"/>
              <a:t>Enter the check number.</a:t>
            </a:r>
          </a:p>
          <a:p>
            <a:r>
              <a:rPr lang="en-US" sz="1800" dirty="0"/>
              <a:t>Click Save &amp; Close.</a:t>
            </a:r>
          </a:p>
        </p:txBody>
      </p:sp>
      <p:pic>
        <p:nvPicPr>
          <p:cNvPr id="8" name="Picture 7" descr="Receive Payments Window—Partial Payment">
            <a:extLst>
              <a:ext uri="{FF2B5EF4-FFF2-40B4-BE49-F238E27FC236}">
                <a16:creationId xmlns:a16="http://schemas.microsoft.com/office/drawing/2014/main" id="{58972330-2B62-4FFF-8186-ECE15D813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0581" y="1557960"/>
            <a:ext cx="4905238" cy="374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2992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" y="295704"/>
            <a:ext cx="7954494" cy="965200"/>
          </a:xfrm>
        </p:spPr>
        <p:txBody>
          <a:bodyPr/>
          <a:lstStyle/>
          <a:p>
            <a:r>
              <a:rPr lang="en-US" sz="3600" dirty="0"/>
              <a:t>The Receive Payments Window Cont.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" y="1443154"/>
            <a:ext cx="3514470" cy="4649736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 record payment of more than one invoice: </a:t>
            </a:r>
          </a:p>
          <a:p>
            <a:r>
              <a:rPr lang="en-US" sz="18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Click Customers and then click </a:t>
            </a:r>
            <a:r>
              <a:rPr lang="en-US" sz="1800" i="1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Receive Payments.</a:t>
            </a:r>
            <a:endParaRPr lang="en-US" sz="1800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8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Click the customer’s name. All open invoices are displayed.</a:t>
            </a:r>
          </a:p>
          <a:p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Enter the payment amount.  When you move to the next field, the amount is applied to all the invoices.</a:t>
            </a:r>
          </a:p>
          <a:p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Choose the date.</a:t>
            </a:r>
            <a:endParaRPr lang="en-US" sz="18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Click the CHECK button.</a:t>
            </a:r>
          </a:p>
          <a:p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Enter the check number.</a:t>
            </a:r>
          </a:p>
          <a:p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Click Save &amp; Close.</a:t>
            </a:r>
          </a:p>
        </p:txBody>
      </p:sp>
      <p:pic>
        <p:nvPicPr>
          <p:cNvPr id="7" name="Picture 6" descr="Receive Payments Window—Invoices Displayed">
            <a:extLst>
              <a:ext uri="{FF2B5EF4-FFF2-40B4-BE49-F238E27FC236}">
                <a16:creationId xmlns:a16="http://schemas.microsoft.com/office/drawing/2014/main" id="{1E00557F-F45E-48E1-91BB-5C8965FEC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028" y="1888311"/>
            <a:ext cx="5136578" cy="391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5461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" y="295704"/>
            <a:ext cx="8336280" cy="965200"/>
          </a:xfrm>
        </p:spPr>
        <p:txBody>
          <a:bodyPr/>
          <a:lstStyle/>
          <a:p>
            <a:r>
              <a:rPr lang="en-US" dirty="0"/>
              <a:t>The Enter Sales Receipts Window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t>23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Enter Sales Receipts window:</a:t>
            </a:r>
          </a:p>
          <a:p>
            <a:pPr lvl="1"/>
            <a:r>
              <a:rPr lang="en-US" sz="2000" dirty="0"/>
              <a:t>records sales for which payment is received immediately</a:t>
            </a:r>
          </a:p>
          <a:p>
            <a:pPr lvl="1"/>
            <a:r>
              <a:rPr lang="en-US" sz="2000" dirty="0"/>
              <a:t>records cash sale in one step</a:t>
            </a:r>
          </a:p>
          <a:p>
            <a:pPr lvl="1"/>
            <a:r>
              <a:rPr lang="en-US" sz="2000" dirty="0"/>
              <a:t>is used for all cash sales of goods and services</a:t>
            </a:r>
            <a:endParaRPr lang="en-US" sz="2400" dirty="0"/>
          </a:p>
          <a:p>
            <a:r>
              <a:rPr lang="en-US" sz="2400" dirty="0"/>
              <a:t>All transactions:</a:t>
            </a:r>
          </a:p>
          <a:p>
            <a:pPr lvl="1"/>
            <a:r>
              <a:rPr lang="en-US" sz="2000" dirty="0"/>
              <a:t>are not tracked through </a:t>
            </a:r>
            <a:r>
              <a:rPr lang="en-US" sz="2000" i="1" dirty="0"/>
              <a:t>Accounts Receivable </a:t>
            </a:r>
            <a:r>
              <a:rPr lang="en-US" sz="2000" dirty="0"/>
              <a:t>or </a:t>
            </a:r>
            <a:r>
              <a:rPr lang="en-US" sz="2000" i="1" dirty="0"/>
              <a:t>Customer </a:t>
            </a:r>
            <a:r>
              <a:rPr lang="en-US" sz="2000" dirty="0"/>
              <a:t>reports</a:t>
            </a:r>
          </a:p>
          <a:p>
            <a:pPr lvl="1"/>
            <a:r>
              <a:rPr lang="en-US" sz="2000" dirty="0"/>
              <a:t>Debit the Undeposited Funds account (account to be credited is based on item selected)</a:t>
            </a:r>
          </a:p>
          <a:p>
            <a:r>
              <a:rPr lang="en-US" sz="2400" dirty="0"/>
              <a:t>The default account is Cash or Undeposited Funds.</a:t>
            </a:r>
          </a:p>
        </p:txBody>
      </p:sp>
      <p:pic>
        <p:nvPicPr>
          <p:cNvPr id="4" name="Picture 3" descr="debit to Cash (or Undeposited Funds); credit to Revenue" title="transaction recorded in QuickBook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906" y="5497074"/>
            <a:ext cx="6505575" cy="46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2779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" y="295704"/>
            <a:ext cx="8336280" cy="965200"/>
          </a:xfrm>
        </p:spPr>
        <p:txBody>
          <a:bodyPr/>
          <a:lstStyle/>
          <a:p>
            <a:r>
              <a:rPr lang="en-US" dirty="0"/>
              <a:t>The Enter Sales Receipts Window Cont.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t>24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" y="1443154"/>
            <a:ext cx="3602644" cy="4649736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To record a cash sale:</a:t>
            </a:r>
          </a:p>
          <a:p>
            <a:r>
              <a:rPr lang="en-US" sz="2000" dirty="0"/>
              <a:t>Click Customers and then click </a:t>
            </a:r>
            <a:r>
              <a:rPr lang="en-US" sz="2000" i="1" dirty="0"/>
              <a:t>Enter Sales Receipts</a:t>
            </a:r>
            <a:r>
              <a:rPr lang="en-US" sz="2000" dirty="0"/>
              <a:t>.</a:t>
            </a:r>
          </a:p>
          <a:p>
            <a:r>
              <a:rPr lang="en-US" sz="2000" dirty="0"/>
              <a:t>At the CUSTOMER:JOB drop-down list, select the customer.</a:t>
            </a:r>
          </a:p>
          <a:p>
            <a:r>
              <a:rPr lang="en-US" sz="2000" dirty="0"/>
              <a:t>Enter the date and the invoice number.</a:t>
            </a:r>
          </a:p>
          <a:p>
            <a:r>
              <a:rPr lang="en-US" sz="2000" dirty="0"/>
              <a:t>Click the CHECK button and enter the check number.</a:t>
            </a:r>
          </a:p>
          <a:p>
            <a:r>
              <a:rPr lang="en-US" sz="2000" dirty="0"/>
              <a:t>Select the items and quantity.</a:t>
            </a:r>
          </a:p>
          <a:p>
            <a:r>
              <a:rPr lang="en-US" sz="2000" dirty="0"/>
              <a:t>Click Save &amp; Close.</a:t>
            </a:r>
          </a:p>
        </p:txBody>
      </p:sp>
      <p:pic>
        <p:nvPicPr>
          <p:cNvPr id="8" name="Picture 7" descr="Enter Sales Receipts Window—Completed">
            <a:extLst>
              <a:ext uri="{FF2B5EF4-FFF2-40B4-BE49-F238E27FC236}">
                <a16:creationId xmlns:a16="http://schemas.microsoft.com/office/drawing/2014/main" id="{7AA182B7-A229-42F0-8B68-E1F94C8BF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4282" y="1923832"/>
            <a:ext cx="4997834" cy="301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9256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Make Deposits Window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8" name="Picture 7" descr="Make Deposits window">
            <a:extLst>
              <a:ext uri="{FF2B5EF4-FFF2-40B4-BE49-F238E27FC236}">
                <a16:creationId xmlns:a16="http://schemas.microsoft.com/office/drawing/2014/main" id="{43B3BFD9-CFCE-4685-B8CB-1E7EF5D1E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986" y="1363534"/>
            <a:ext cx="5658026" cy="499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4799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The Make Deposits Window Cont.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/>
              <a:t>Cash is not immediately posted to the Cash account;</a:t>
            </a:r>
            <a:r>
              <a:rPr lang="en-US" sz="2400" i="1" dirty="0"/>
              <a:t> many businesses post to the Cash account only when funds are actually deposited in the checking account.</a:t>
            </a:r>
            <a:endParaRPr lang="en-US" sz="2400" dirty="0"/>
          </a:p>
          <a:p>
            <a:pPr lvl="1"/>
            <a:r>
              <a:rPr lang="en-US" sz="2000" dirty="0"/>
              <a:t>The receipt of funds is posted to the Undeposited Funds account only until the deposit is made.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At that point, a second transaction is recorded to show the undeposited funds transferred to the Cash - Operating account.</a:t>
            </a:r>
            <a:endParaRPr lang="en-US" sz="2400" dirty="0"/>
          </a:p>
        </p:txBody>
      </p:sp>
      <p:pic>
        <p:nvPicPr>
          <p:cNvPr id="8" name="Picture 7" descr="debit to Undeposited Funds; credit to Accounts Receivable/Revenue" title="general ledger post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287" y="3452626"/>
            <a:ext cx="6534150" cy="457086"/>
          </a:xfrm>
          <a:prstGeom prst="rect">
            <a:avLst/>
          </a:prstGeom>
        </p:spPr>
      </p:pic>
      <p:pic>
        <p:nvPicPr>
          <p:cNvPr id="9" name="Picture 8" descr="debit to Cash; credit to Undeposited Funds" title="general ledger post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287" y="5069922"/>
            <a:ext cx="6534150" cy="45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4453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The Make Deposits Window Cont.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2400" b="1" dirty="0"/>
              <a:t>To deposit all receipts collected and previous recorded as Undeposited Funds:</a:t>
            </a:r>
          </a:p>
          <a:p>
            <a:r>
              <a:rPr lang="en-US" sz="2400" dirty="0"/>
              <a:t>Click Banking and then click </a:t>
            </a:r>
            <a:r>
              <a:rPr lang="en-US" sz="2400" i="1" dirty="0"/>
              <a:t>Make Deposits.</a:t>
            </a:r>
          </a:p>
          <a:p>
            <a:r>
              <a:rPr lang="en-US" sz="2400" dirty="0"/>
              <a:t>At the Sort payments by drop-down list, click </a:t>
            </a:r>
            <a:r>
              <a:rPr lang="en-US" sz="2400" i="1" dirty="0"/>
              <a:t>Date.</a:t>
            </a:r>
          </a:p>
          <a:p>
            <a:r>
              <a:rPr lang="en-US" sz="2400" dirty="0"/>
              <a:t>Select the receipts to deposit or click the Select All button.</a:t>
            </a:r>
          </a:p>
          <a:p>
            <a:r>
              <a:rPr lang="en-US" sz="2400" dirty="0"/>
              <a:t>Click OK.</a:t>
            </a:r>
          </a:p>
          <a:p>
            <a:r>
              <a:rPr lang="en-US" sz="2400" dirty="0"/>
              <a:t>At the Deposit To drop-down list, select the Cash – Operating account.</a:t>
            </a:r>
          </a:p>
          <a:p>
            <a:r>
              <a:rPr lang="en-US" sz="2400" dirty="0"/>
              <a:t>Enter the date.</a:t>
            </a:r>
          </a:p>
          <a:p>
            <a:r>
              <a:rPr lang="en-US" sz="2400" dirty="0"/>
              <a:t>Click Save &amp; Close</a:t>
            </a:r>
          </a:p>
        </p:txBody>
      </p:sp>
    </p:spTree>
    <p:extLst>
      <p:ext uri="{BB962C8B-B14F-4D97-AF65-F5344CB8AC3E}">
        <p14:creationId xmlns:p14="http://schemas.microsoft.com/office/powerpoint/2010/main" val="2201636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19" y="295704"/>
            <a:ext cx="8190165" cy="965200"/>
          </a:xfrm>
        </p:spPr>
        <p:txBody>
          <a:bodyPr/>
          <a:lstStyle/>
          <a:p>
            <a:r>
              <a:rPr lang="en-US" sz="3600" dirty="0"/>
              <a:t>Customer Reports and Accounting Reports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/>
              <a:t>Reports, the fourth level of operation, display the information and activities recorded in the various Lists/Centers and Activities windows.</a:t>
            </a:r>
          </a:p>
          <a:p>
            <a:r>
              <a:rPr lang="en-US" sz="2400" dirty="0"/>
              <a:t>QuickBooks can display and print internal management reports as well as typical accounting and financial reports.</a:t>
            </a:r>
          </a:p>
          <a:p>
            <a:r>
              <a:rPr lang="en-US" sz="2400" dirty="0"/>
              <a:t>Many reports should be printed monthly.</a:t>
            </a:r>
          </a:p>
        </p:txBody>
      </p:sp>
    </p:spTree>
    <p:extLst>
      <p:ext uri="{BB962C8B-B14F-4D97-AF65-F5344CB8AC3E}">
        <p14:creationId xmlns:p14="http://schemas.microsoft.com/office/powerpoint/2010/main" val="6599164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19" y="295704"/>
            <a:ext cx="8482395" cy="965200"/>
          </a:xfrm>
        </p:spPr>
        <p:txBody>
          <a:bodyPr/>
          <a:lstStyle/>
          <a:p>
            <a:r>
              <a:rPr lang="en-US" dirty="0"/>
              <a:t>Customer Reports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Accounts Receivable and customer-related reports help a company:</a:t>
            </a:r>
          </a:p>
          <a:p>
            <a:pPr lvl="1"/>
            <a:r>
              <a:rPr lang="en-US" sz="2000" dirty="0"/>
              <a:t>manage its collections</a:t>
            </a:r>
          </a:p>
          <a:p>
            <a:pPr lvl="1"/>
            <a:r>
              <a:rPr lang="en-US" sz="2000" dirty="0"/>
              <a:t>control cash flow</a:t>
            </a:r>
          </a:p>
          <a:p>
            <a:pPr lvl="1"/>
            <a:r>
              <a:rPr lang="en-US" sz="2000" dirty="0"/>
              <a:t>retain an accurate record of all customer-related transactions</a:t>
            </a:r>
          </a:p>
          <a:p>
            <a:pPr lvl="0"/>
            <a:r>
              <a:rPr lang="en-US" sz="2400" dirty="0"/>
              <a:t>Reports include:</a:t>
            </a:r>
          </a:p>
          <a:p>
            <a:pPr lvl="1"/>
            <a:r>
              <a:rPr lang="en-US" sz="2000" i="1" dirty="0"/>
              <a:t>Open Invoices</a:t>
            </a:r>
            <a:r>
              <a:rPr lang="en-US" sz="2000" dirty="0"/>
              <a:t> report</a:t>
            </a:r>
          </a:p>
          <a:p>
            <a:pPr lvl="1"/>
            <a:r>
              <a:rPr lang="en-US" sz="2000" i="1" dirty="0"/>
              <a:t>Customer Balance Detail</a:t>
            </a:r>
            <a:r>
              <a:rPr lang="en-US" sz="2000" dirty="0"/>
              <a:t> report </a:t>
            </a:r>
          </a:p>
          <a:p>
            <a:pPr lvl="1"/>
            <a:r>
              <a:rPr lang="en-US" sz="2000" i="1" dirty="0"/>
              <a:t>Customer Contact List</a:t>
            </a:r>
            <a:r>
              <a:rPr lang="en-US" sz="2000" dirty="0"/>
              <a:t> report</a:t>
            </a:r>
          </a:p>
        </p:txBody>
      </p:sp>
    </p:spTree>
    <p:extLst>
      <p:ext uri="{BB962C8B-B14F-4D97-AF65-F5344CB8AC3E}">
        <p14:creationId xmlns:p14="http://schemas.microsoft.com/office/powerpoint/2010/main" val="2938595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Objectives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8444F-2AF5-6340-B273-790BF994D44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Identify the system default accounts for customers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Update the Customer Center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Record sales on account in the Create Invoices window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Record collections of accounts receivable in the Receive Payments window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Record cash sales in the Enter Sales Receipts window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Record deposits in the Make Deposits window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Display and print customer-related reports</a:t>
            </a:r>
          </a:p>
        </p:txBody>
      </p:sp>
    </p:spTree>
    <p:extLst>
      <p:ext uri="{BB962C8B-B14F-4D97-AF65-F5344CB8AC3E}">
        <p14:creationId xmlns:p14="http://schemas.microsoft.com/office/powerpoint/2010/main" val="32911539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19" y="295704"/>
            <a:ext cx="8517907" cy="965200"/>
          </a:xfrm>
        </p:spPr>
        <p:txBody>
          <a:bodyPr/>
          <a:lstStyle/>
          <a:p>
            <a:r>
              <a:rPr lang="en-US" dirty="0"/>
              <a:t>Customer Reports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i="1" dirty="0"/>
              <a:t>Open Invoices </a:t>
            </a:r>
            <a:r>
              <a:rPr lang="en-US" sz="2200" dirty="0"/>
              <a:t>Report</a:t>
            </a:r>
          </a:p>
          <a:p>
            <a:pPr lvl="1"/>
            <a:r>
              <a:rPr lang="en-US" sz="2000" dirty="0"/>
              <a:t>lists all unpaid invoices for each customer at a specific date</a:t>
            </a:r>
          </a:p>
          <a:p>
            <a:pPr lvl="1"/>
            <a:r>
              <a:rPr lang="en-US" sz="2000" dirty="0"/>
              <a:t>may be customized to show all customers or only those with outstanding bills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t>30</a:t>
            </a:fld>
            <a:endParaRPr lang="en-US" dirty="0"/>
          </a:p>
        </p:txBody>
      </p:sp>
      <p:pic>
        <p:nvPicPr>
          <p:cNvPr id="9" name="Picture 8" descr="Open Invoices Report">
            <a:extLst>
              <a:ext uri="{FF2B5EF4-FFF2-40B4-BE49-F238E27FC236}">
                <a16:creationId xmlns:a16="http://schemas.microsoft.com/office/drawing/2014/main" id="{E10667BE-2C9B-4BDE-A54E-85B40A599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377" y="2990575"/>
            <a:ext cx="7482189" cy="336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3505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Reports Cont.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i="1" dirty="0"/>
              <a:t>Customer Balance Detail </a:t>
            </a:r>
            <a:r>
              <a:rPr lang="en-US" sz="2000" dirty="0"/>
              <a:t>Report </a:t>
            </a:r>
          </a:p>
          <a:p>
            <a:pPr lvl="1"/>
            <a:r>
              <a:rPr lang="en-US" sz="2000" dirty="0"/>
              <a:t>displays all transactions for each customer with the remaining balance owed</a:t>
            </a:r>
          </a:p>
          <a:p>
            <a:pPr lvl="1"/>
            <a:r>
              <a:rPr lang="en-US" sz="2000" dirty="0"/>
              <a:t>similar to an accounts receivable subsidiary ledger in a manual accounting system</a:t>
            </a:r>
          </a:p>
        </p:txBody>
      </p:sp>
    </p:spTree>
    <p:extLst>
      <p:ext uri="{BB962C8B-B14F-4D97-AF65-F5344CB8AC3E}">
        <p14:creationId xmlns:p14="http://schemas.microsoft.com/office/powerpoint/2010/main" val="9761666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Reports Cont.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i="1" dirty="0"/>
              <a:t>Customer Contact List </a:t>
            </a:r>
            <a:r>
              <a:rPr lang="en-US" sz="2400" dirty="0"/>
              <a:t>Report</a:t>
            </a:r>
          </a:p>
          <a:p>
            <a:pPr lvl="1"/>
            <a:r>
              <a:rPr lang="en-US" sz="2400" dirty="0"/>
              <a:t>displays information for all customers that have been entered in the Customer Center</a:t>
            </a:r>
          </a:p>
        </p:txBody>
      </p:sp>
      <p:pic>
        <p:nvPicPr>
          <p:cNvPr id="12" name="Picture 11" descr="Customer Contact List Report">
            <a:extLst>
              <a:ext uri="{FF2B5EF4-FFF2-40B4-BE49-F238E27FC236}">
                <a16:creationId xmlns:a16="http://schemas.microsoft.com/office/drawing/2014/main" id="{00CB9577-26A1-4B64-BA18-D43AC048F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545" y="2907276"/>
            <a:ext cx="8176910" cy="264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5478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" y="295704"/>
            <a:ext cx="8623798" cy="965200"/>
          </a:xfrm>
        </p:spPr>
        <p:txBody>
          <a:bodyPr/>
          <a:lstStyle/>
          <a:p>
            <a:r>
              <a:rPr lang="en-US" dirty="0"/>
              <a:t>Accounting Reports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t>33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/>
              <a:t>As activities are entered in the windows, behind-the-scenes accounting activity is:</a:t>
            </a:r>
          </a:p>
          <a:p>
            <a:pPr lvl="1"/>
            <a:r>
              <a:rPr lang="en-US" sz="2000" dirty="0"/>
              <a:t>recorded in general journal format</a:t>
            </a:r>
          </a:p>
          <a:p>
            <a:pPr lvl="1"/>
            <a:r>
              <a:rPr lang="en-US" sz="2000" dirty="0"/>
              <a:t>posted to the general ledger</a:t>
            </a:r>
          </a:p>
          <a:p>
            <a:pPr lvl="1"/>
            <a:r>
              <a:rPr lang="en-US" sz="2000" dirty="0"/>
              <a:t>flowed into the financial statements</a:t>
            </a:r>
          </a:p>
          <a:p>
            <a:pPr lvl="0"/>
            <a:r>
              <a:rPr lang="en-US" sz="2400" dirty="0"/>
              <a:t>Transaction numbers are assigned by QuickBooks and cannot be changed.</a:t>
            </a:r>
          </a:p>
          <a:p>
            <a:pPr lvl="0"/>
            <a:r>
              <a:rPr lang="en-US" sz="2400" dirty="0"/>
              <a:t>Make sure the journal entries are correct.</a:t>
            </a:r>
          </a:p>
        </p:txBody>
      </p:sp>
    </p:spTree>
    <p:extLst>
      <p:ext uri="{BB962C8B-B14F-4D97-AF65-F5344CB8AC3E}">
        <p14:creationId xmlns:p14="http://schemas.microsoft.com/office/powerpoint/2010/main" val="11056172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Accounting Reports Cont.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/>
              <a:t>The Type column on the </a:t>
            </a:r>
            <a:r>
              <a:rPr lang="en-US" sz="2400" i="1" dirty="0"/>
              <a:t>Journal </a:t>
            </a:r>
            <a:r>
              <a:rPr lang="en-US" sz="2400" dirty="0"/>
              <a:t>report indicates the window where activity was recorded.</a:t>
            </a:r>
          </a:p>
          <a:p>
            <a:pPr lvl="1"/>
            <a:r>
              <a:rPr lang="en-US" sz="2000" i="1" dirty="0"/>
              <a:t>Invoice</a:t>
            </a:r>
            <a:r>
              <a:rPr lang="en-US" sz="2000" dirty="0"/>
              <a:t> type</a:t>
            </a:r>
          </a:p>
          <a:p>
            <a:pPr lvl="2"/>
            <a:r>
              <a:rPr lang="en-US" sz="1600" dirty="0"/>
              <a:t>from Create Invoices window</a:t>
            </a:r>
          </a:p>
          <a:p>
            <a:pPr lvl="2"/>
            <a:r>
              <a:rPr lang="en-US" sz="1600" dirty="0"/>
              <a:t>transactions debit Accounts Receivable</a:t>
            </a:r>
          </a:p>
          <a:p>
            <a:pPr lvl="1"/>
            <a:r>
              <a:rPr lang="en-US" sz="2000" i="1" dirty="0"/>
              <a:t>Payment</a:t>
            </a:r>
            <a:r>
              <a:rPr lang="en-US" sz="2000" dirty="0"/>
              <a:t> type</a:t>
            </a:r>
          </a:p>
          <a:p>
            <a:pPr lvl="2"/>
            <a:r>
              <a:rPr lang="en-US" sz="1600" dirty="0"/>
              <a:t>from Receive Payments window</a:t>
            </a:r>
          </a:p>
          <a:p>
            <a:pPr lvl="2"/>
            <a:r>
              <a:rPr lang="en-US" sz="1600" dirty="0"/>
              <a:t>transactions debit Undeposited Funds and credit Accounts Receivable</a:t>
            </a:r>
          </a:p>
          <a:p>
            <a:pPr lvl="1"/>
            <a:r>
              <a:rPr lang="en-US" sz="2000" i="1" dirty="0"/>
              <a:t>Sales Receipt </a:t>
            </a:r>
            <a:r>
              <a:rPr lang="en-US" sz="2000" dirty="0"/>
              <a:t>type</a:t>
            </a:r>
          </a:p>
          <a:p>
            <a:pPr lvl="2"/>
            <a:r>
              <a:rPr lang="en-US" sz="1600" dirty="0"/>
              <a:t>from Enter Sales Receipts window</a:t>
            </a:r>
          </a:p>
          <a:p>
            <a:pPr lvl="2"/>
            <a:r>
              <a:rPr lang="en-US" sz="1600" dirty="0"/>
              <a:t>transactions debit Undeposited Funds</a:t>
            </a:r>
          </a:p>
          <a:p>
            <a:pPr lvl="1"/>
            <a:r>
              <a:rPr lang="en-US" sz="2000" i="1" dirty="0"/>
              <a:t>Deposit</a:t>
            </a:r>
            <a:r>
              <a:rPr lang="en-US" sz="2000" dirty="0"/>
              <a:t> type</a:t>
            </a:r>
          </a:p>
          <a:p>
            <a:pPr lvl="2"/>
            <a:r>
              <a:rPr lang="en-US" sz="1600" dirty="0"/>
              <a:t>from Make Deposits window</a:t>
            </a:r>
          </a:p>
          <a:p>
            <a:pPr lvl="2"/>
            <a:r>
              <a:rPr lang="en-US" sz="1600" dirty="0"/>
              <a:t>transactions debit Cash and credit Undeposited Funds</a:t>
            </a:r>
          </a:p>
        </p:txBody>
      </p:sp>
    </p:spTree>
    <p:extLst>
      <p:ext uri="{BB962C8B-B14F-4D97-AF65-F5344CB8AC3E}">
        <p14:creationId xmlns:p14="http://schemas.microsoft.com/office/powerpoint/2010/main" val="1886179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Accounting Reports Cont.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/>
              <a:t>The following chart summarizes the general journal transaction types:</a:t>
            </a:r>
          </a:p>
        </p:txBody>
      </p:sp>
      <p:graphicFrame>
        <p:nvGraphicFramePr>
          <p:cNvPr id="6" name="Table 5" descr="Type: Invoice&#10;Activity Window: Create Invoices&#10;System Default Account: debit to Accounts Receivable&#10;Type: Payment&#10;Activity Window: Receive Payments&#10;System Default Account: debit to Undeposited Funds and credit to Accounts Receivable&#10;Type: Deposit&#10;Activity Window: Enter Sales Receipts&#10;System Default Account: debit to Undeposited Funds&#10;Type: Deposit&#10;Activity Window: Make Deposits&#10;System Default Account: debit to Cash and credit to Undeposited Funds" title="general journal transaction type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934963"/>
              </p:ext>
            </p:extLst>
          </p:nvPr>
        </p:nvGraphicFramePr>
        <p:xfrm>
          <a:off x="568491" y="2497990"/>
          <a:ext cx="7850693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7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3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4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47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Activity</a:t>
                      </a:r>
                      <a:r>
                        <a:rPr lang="en-US" baseline="0" dirty="0">
                          <a:latin typeface="+mj-lt"/>
                        </a:rPr>
                        <a:t> Window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System Default Account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Debit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Credit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6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Invoice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6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Create Invoices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6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Accounts Receivable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6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6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Payment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6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Receive Payments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6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Undeposited Funds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6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Accounts Receivable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6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Sales Receipt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6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Enter Sales Receipts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6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Undeposited Funds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6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6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Deposit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6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Make Deposits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6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Cash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6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Undeposited Funds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51145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D5F25-E773-134E-A8C3-7D392FCF8EB9}" type="slidenum">
              <a:rPr lang="en-US" smtClean="0"/>
              <a:t>36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Check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 startAt="2"/>
            </a:pPr>
            <a:r>
              <a:rPr lang="en-US" sz="2600" dirty="0"/>
              <a:t>Tracking customer transactions should be completed in which order?</a:t>
            </a:r>
          </a:p>
          <a:p>
            <a:pPr lvl="1"/>
            <a:r>
              <a:rPr lang="en-US" sz="2200" dirty="0"/>
              <a:t>update Customer Center, enter invoices, receive payments, and generate reports</a:t>
            </a:r>
          </a:p>
          <a:p>
            <a:pPr lvl="1">
              <a:buFont typeface="+mj-lt"/>
              <a:buAutoNum type="alphaLcPeriod"/>
            </a:pPr>
            <a:r>
              <a:rPr lang="en-US" sz="2200" dirty="0"/>
              <a:t>enter invoices, update Customer Center, receive payments, and generate reports</a:t>
            </a:r>
          </a:p>
          <a:p>
            <a:pPr lvl="1">
              <a:buFont typeface="+mj-lt"/>
              <a:buAutoNum type="alphaLcPeriod"/>
            </a:pPr>
            <a:r>
              <a:rPr lang="en-US" sz="2200" dirty="0"/>
              <a:t>update Customer Center, generate reports, enter invoices, and receive payments</a:t>
            </a:r>
          </a:p>
          <a:p>
            <a:pPr lvl="1">
              <a:buFont typeface="+mj-lt"/>
              <a:buAutoNum type="alphaLcPeriod"/>
            </a:pPr>
            <a:r>
              <a:rPr lang="en-US" sz="2200" dirty="0"/>
              <a:t>enter invoices, receive payments, update Customer Center, and generate reports</a:t>
            </a:r>
          </a:p>
        </p:txBody>
      </p:sp>
    </p:spTree>
    <p:extLst>
      <p:ext uri="{BB962C8B-B14F-4D97-AF65-F5344CB8AC3E}">
        <p14:creationId xmlns:p14="http://schemas.microsoft.com/office/powerpoint/2010/main" val="71274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D230-76CC-9F4F-A452-B5DD642C0308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b="1" dirty="0"/>
              <a:t>cash receipts journal  </a:t>
            </a:r>
            <a:r>
              <a:rPr lang="en-US" sz="2400" dirty="0"/>
              <a:t>A multi-column journal used to record all cash receipt activities including collection of accounts receivable.</a:t>
            </a:r>
          </a:p>
          <a:p>
            <a:r>
              <a:rPr lang="en-US" sz="2400" b="1" dirty="0"/>
              <a:t>cash sale  </a:t>
            </a:r>
            <a:r>
              <a:rPr lang="en-US" sz="2400" dirty="0"/>
              <a:t>A sale for which payment is received immediately.</a:t>
            </a:r>
          </a:p>
          <a:p>
            <a:r>
              <a:rPr lang="en-US" sz="2400" b="1" dirty="0"/>
              <a:t>collection of accounts receivable  </a:t>
            </a:r>
            <a:r>
              <a:rPr lang="en-US" sz="2400" dirty="0"/>
              <a:t>Occurs when a customer pays part or all of the outstanding balance due the company; sometimes referred to as </a:t>
            </a:r>
            <a:r>
              <a:rPr lang="en-US" sz="2400" i="1" dirty="0"/>
              <a:t>payment of accounts receivable.</a:t>
            </a:r>
          </a:p>
        </p:txBody>
      </p:sp>
    </p:spTree>
    <p:extLst>
      <p:ext uri="{BB962C8B-B14F-4D97-AF65-F5344CB8AC3E}">
        <p14:creationId xmlns:p14="http://schemas.microsoft.com/office/powerpoint/2010/main" val="36421227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Terms Cont.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D230-76CC-9F4F-A452-B5DD642C0308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b="1" dirty="0"/>
              <a:t>customer</a:t>
            </a:r>
            <a:r>
              <a:rPr lang="en-US" sz="2400" dirty="0"/>
              <a:t>  A person or business that the company sells goods or services to, either on account or for cash.</a:t>
            </a:r>
          </a:p>
          <a:p>
            <a:r>
              <a:rPr lang="en-US" sz="2400" b="1" dirty="0"/>
              <a:t>sale on account  </a:t>
            </a:r>
            <a:r>
              <a:rPr lang="en-US" sz="2400" dirty="0"/>
              <a:t>Occurs when a company sells goods or services to a customer but does not receive payment until a future date.</a:t>
            </a:r>
          </a:p>
          <a:p>
            <a:r>
              <a:rPr lang="en-US" sz="2400" b="1" dirty="0"/>
              <a:t>sales journal  </a:t>
            </a:r>
            <a:r>
              <a:rPr lang="en-US" sz="2400" dirty="0"/>
              <a:t>A journal used to record all sales of goods or services on account; can be in single-column or multi-column format.</a:t>
            </a:r>
          </a:p>
        </p:txBody>
      </p:sp>
    </p:spTree>
    <p:extLst>
      <p:ext uri="{BB962C8B-B14F-4D97-AF65-F5344CB8AC3E}">
        <p14:creationId xmlns:p14="http://schemas.microsoft.com/office/powerpoint/2010/main" val="2506943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QuickBooks allows you to track customer transactions.</a:t>
            </a:r>
          </a:p>
          <a:p>
            <a:r>
              <a:rPr lang="en-US" sz="2800" dirty="0"/>
              <a:t>You should establish a file for each customer before entering transactions for that customer.</a:t>
            </a:r>
          </a:p>
          <a:p>
            <a:r>
              <a:rPr lang="en-US" sz="2800" dirty="0"/>
              <a:t>The collection of all the Customer files comprises the customer list.</a:t>
            </a:r>
          </a:p>
          <a:p>
            <a:pPr lvl="1"/>
            <a:r>
              <a:rPr lang="en-US" sz="2400" dirty="0"/>
              <a:t>The customer list is contained in the </a:t>
            </a:r>
            <a:r>
              <a:rPr lang="en-US" sz="2400" i="1" dirty="0"/>
              <a:t>Customer Center</a:t>
            </a:r>
            <a:r>
              <a:rPr lang="en-US" sz="2400" dirty="0"/>
              <a:t> (Lists/Centers).</a:t>
            </a:r>
          </a:p>
        </p:txBody>
      </p:sp>
    </p:spTree>
    <p:extLst>
      <p:ext uri="{BB962C8B-B14F-4D97-AF65-F5344CB8AC3E}">
        <p14:creationId xmlns:p14="http://schemas.microsoft.com/office/powerpoint/2010/main" val="153741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Cont.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838" y="1260904"/>
            <a:ext cx="7843837" cy="4649787"/>
          </a:xfrm>
        </p:spPr>
        <p:txBody>
          <a:bodyPr/>
          <a:lstStyle/>
          <a:p>
            <a:r>
              <a:rPr lang="en-US" sz="2400" dirty="0"/>
              <a:t>Once a customer file is established, transactions can be entered in the activities windows:</a:t>
            </a:r>
          </a:p>
          <a:p>
            <a:pPr lvl="1"/>
            <a:r>
              <a:rPr lang="en-US" sz="2000" dirty="0"/>
              <a:t>Create Invoices</a:t>
            </a:r>
          </a:p>
          <a:p>
            <a:pPr lvl="1"/>
            <a:r>
              <a:rPr lang="en-US" sz="2000" dirty="0"/>
              <a:t>Receive Payments</a:t>
            </a:r>
          </a:p>
          <a:p>
            <a:pPr lvl="1"/>
            <a:r>
              <a:rPr lang="en-US" sz="2000" dirty="0"/>
              <a:t>Enter Sales Receipts</a:t>
            </a:r>
          </a:p>
          <a:p>
            <a:pPr lvl="1"/>
            <a:r>
              <a:rPr lang="en-US" sz="2000" dirty="0"/>
              <a:t>Make Deposits</a:t>
            </a:r>
          </a:p>
          <a:p>
            <a:r>
              <a:rPr lang="en-US" sz="2400" dirty="0"/>
              <a:t>As transactions are recorded, QuickBooks simultaneously updates the customer’s file with information about the transactions.</a:t>
            </a:r>
          </a:p>
          <a:p>
            <a:pPr lvl="1"/>
            <a:r>
              <a:rPr lang="en-US" sz="2000" dirty="0"/>
              <a:t>updates Customer Center</a:t>
            </a:r>
          </a:p>
          <a:p>
            <a:pPr lvl="1"/>
            <a:r>
              <a:rPr lang="en-US" sz="2000" dirty="0"/>
              <a:t>updates related reports (Reports)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99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" y="295704"/>
            <a:ext cx="8113542" cy="965200"/>
          </a:xfrm>
        </p:spPr>
        <p:txBody>
          <a:bodyPr/>
          <a:lstStyle/>
          <a:p>
            <a:r>
              <a:rPr lang="en-US" dirty="0"/>
              <a:t>QuickBooks v. Manual Accounting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" y="1443154"/>
            <a:ext cx="7844322" cy="1604846"/>
          </a:xfrm>
        </p:spPr>
        <p:txBody>
          <a:bodyPr/>
          <a:lstStyle/>
          <a:p>
            <a:r>
              <a:rPr lang="en-US" sz="2800" dirty="0"/>
              <a:t>Below is a comparison of a manual accounting ledger and journals with QuickBooks functions:</a:t>
            </a:r>
          </a:p>
        </p:txBody>
      </p:sp>
      <p:graphicFrame>
        <p:nvGraphicFramePr>
          <p:cNvPr id="5" name="Table 4" descr="Manual Accounting System: Accounts Receivable Subsidiary Ledger&#10;QuickBooks: Customer Center&#10;Manual Accounting System: Sales Journal&#10;QuickBooks: Create Invoices window&#10;Manual Accounting System: Cash Receipts Journal&#10;QuickBooks: Receive Payments window and Enter Sales Receipts window" title="Manual Accounting System vs. QuickBook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33037"/>
              </p:ext>
            </p:extLst>
          </p:nvPr>
        </p:nvGraphicFramePr>
        <p:xfrm>
          <a:off x="1182233" y="3164308"/>
          <a:ext cx="6549886" cy="201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4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4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Manual Accounting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QuickBooks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Accounts Receivable Subsidiary Ledger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Customer Center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Sales Journal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Create Invoices window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Cash Receipts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Journal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Receive Payments window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Enter Sales Receipts window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474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Default Accounts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When you enter transactions, QuickBooks automatically increases or decreases certain account balances.</a:t>
            </a:r>
          </a:p>
          <a:p>
            <a:pPr lvl="1"/>
            <a:r>
              <a:rPr lang="en-US" sz="2400" dirty="0"/>
              <a:t>When the Create Invoices window is used, QuickBooks automatically increases (debits) the Accounts Receivable account.</a:t>
            </a:r>
          </a:p>
          <a:p>
            <a:pPr lvl="1"/>
            <a:r>
              <a:rPr lang="en-US" sz="2400" dirty="0"/>
              <a:t>When the Receive Payments window is used, QuickBooks automatically decreases (credits) the Accounts Receivable account.</a:t>
            </a:r>
          </a:p>
        </p:txBody>
      </p:sp>
    </p:spTree>
    <p:extLst>
      <p:ext uri="{BB962C8B-B14F-4D97-AF65-F5344CB8AC3E}">
        <p14:creationId xmlns:p14="http://schemas.microsoft.com/office/powerpoint/2010/main" val="3866158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Customer Center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/>
              <a:t>The Customer Center contains a file for each customer. Each file contains important information, such as:</a:t>
            </a:r>
          </a:p>
          <a:p>
            <a:pPr lvl="1"/>
            <a:r>
              <a:rPr lang="en-US" sz="2000" dirty="0"/>
              <a:t>company name</a:t>
            </a:r>
          </a:p>
          <a:p>
            <a:pPr lvl="1"/>
            <a:r>
              <a:rPr lang="en-US" sz="2000" dirty="0"/>
              <a:t>address</a:t>
            </a:r>
          </a:p>
          <a:p>
            <a:pPr lvl="1"/>
            <a:r>
              <a:rPr lang="en-US" sz="2000" dirty="0"/>
              <a:t>contact person</a:t>
            </a:r>
          </a:p>
          <a:p>
            <a:pPr lvl="1"/>
            <a:r>
              <a:rPr lang="en-US" sz="2000" dirty="0"/>
              <a:t>type of customer</a:t>
            </a:r>
          </a:p>
          <a:p>
            <a:pPr lvl="1"/>
            <a:r>
              <a:rPr lang="en-US" sz="2000" dirty="0"/>
              <a:t>terms</a:t>
            </a:r>
          </a:p>
          <a:p>
            <a:pPr lvl="1"/>
            <a:r>
              <a:rPr lang="en-US" sz="2000" dirty="0"/>
              <a:t>credit limit</a:t>
            </a:r>
          </a:p>
          <a:p>
            <a:pPr lvl="1"/>
            <a:r>
              <a:rPr lang="en-US" sz="2000" dirty="0"/>
              <a:t>preferred payment method</a:t>
            </a:r>
          </a:p>
          <a:p>
            <a:pPr lvl="1"/>
            <a:r>
              <a:rPr lang="en-US" sz="2000" dirty="0"/>
              <a:t>current balance owed</a:t>
            </a:r>
          </a:p>
        </p:txBody>
      </p:sp>
      <p:pic>
        <p:nvPicPr>
          <p:cNvPr id="8" name="Picture 7" descr="Customer Center—Alomar Company File Displayed">
            <a:extLst>
              <a:ext uri="{FF2B5EF4-FFF2-40B4-BE49-F238E27FC236}">
                <a16:creationId xmlns:a16="http://schemas.microsoft.com/office/drawing/2014/main" id="{6FCBA7AC-3702-490D-B95F-AF40D20E9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3516" y="2399523"/>
            <a:ext cx="4995471" cy="237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215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Customer Center Cont.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/>
              <a:t>To add a new customer:</a:t>
            </a:r>
          </a:p>
          <a:p>
            <a:r>
              <a:rPr lang="en-US" sz="2000" dirty="0"/>
              <a:t>Click Customers and then click Customer Center.</a:t>
            </a:r>
          </a:p>
          <a:p>
            <a:r>
              <a:rPr lang="en-US" sz="2000" dirty="0"/>
              <a:t>Click the New Customer &amp; Job button and select New Customer. </a:t>
            </a:r>
          </a:p>
          <a:p>
            <a:r>
              <a:rPr lang="en-US" sz="2000" dirty="0"/>
              <a:t>Enter the name of the customer and additional details.</a:t>
            </a:r>
          </a:p>
        </p:txBody>
      </p:sp>
      <p:pic>
        <p:nvPicPr>
          <p:cNvPr id="7" name="Picture 6" descr="New Customer Window—Name Page and Address Info Tab Completed">
            <a:extLst>
              <a:ext uri="{FF2B5EF4-FFF2-40B4-BE49-F238E27FC236}">
                <a16:creationId xmlns:a16="http://schemas.microsoft.com/office/drawing/2014/main" id="{8464719D-F98B-4E3F-B46E-761E255BA1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3"/>
          <a:stretch/>
        </p:blipFill>
        <p:spPr>
          <a:xfrm>
            <a:off x="2158159" y="3005958"/>
            <a:ext cx="4827682" cy="335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271130"/>
      </p:ext>
    </p:extLst>
  </p:cSld>
  <p:clrMapOvr>
    <a:masterClrMapping/>
  </p:clrMapOvr>
</p:sld>
</file>

<file path=ppt/theme/theme1.xml><?xml version="1.0" encoding="utf-8"?>
<a:theme xmlns:a="http://schemas.openxmlformats.org/drawingml/2006/main" name="01_Cov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02_Chapter Open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03 Learning Objectives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04_Chapter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05_Quick Check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06_Terms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07_Blank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2113</Words>
  <Application>Microsoft Office PowerPoint</Application>
  <PresentationFormat>On-screen Show (4:3)</PresentationFormat>
  <Paragraphs>331</Paragraphs>
  <Slides>38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38</vt:i4>
      </vt:variant>
    </vt:vector>
  </HeadingPairs>
  <TitlesOfParts>
    <vt:vector size="49" baseType="lpstr">
      <vt:lpstr>Arial</vt:lpstr>
      <vt:lpstr>B Helvetica Bold</vt:lpstr>
      <vt:lpstr>Calibri</vt:lpstr>
      <vt:lpstr>Helvetica</vt:lpstr>
      <vt:lpstr>01_Cover Slide</vt:lpstr>
      <vt:lpstr>02_Chapter Opener Slide</vt:lpstr>
      <vt:lpstr>03 Learning Objectives Slide</vt:lpstr>
      <vt:lpstr>04_Chapter Content Slide</vt:lpstr>
      <vt:lpstr>05_Quick Check Slide</vt:lpstr>
      <vt:lpstr>06_Terms Slide</vt:lpstr>
      <vt:lpstr>07_Blank Slide</vt:lpstr>
      <vt:lpstr>Computerized Accounting with QuickBooks 2019</vt:lpstr>
      <vt:lpstr>Customers</vt:lpstr>
      <vt:lpstr>Objectives</vt:lpstr>
      <vt:lpstr>Introduction</vt:lpstr>
      <vt:lpstr>Introduction Cont. </vt:lpstr>
      <vt:lpstr>QuickBooks v. Manual Accounting</vt:lpstr>
      <vt:lpstr>System Default Accounts</vt:lpstr>
      <vt:lpstr>The Customer Center</vt:lpstr>
      <vt:lpstr>The Customer Center Cont. </vt:lpstr>
      <vt:lpstr>The Customer Center Cont.</vt:lpstr>
      <vt:lpstr>The Customer Center Cont.</vt:lpstr>
      <vt:lpstr>Quick Check</vt:lpstr>
      <vt:lpstr>The Create Invoices Window</vt:lpstr>
      <vt:lpstr>The Create Invoices Window Cont.</vt:lpstr>
      <vt:lpstr>The Create Invoices Window Cont.</vt:lpstr>
      <vt:lpstr>The Create Invoices Window Cont.</vt:lpstr>
      <vt:lpstr>The Create Invoices Window Cont.</vt:lpstr>
      <vt:lpstr>The Receive Payments Window</vt:lpstr>
      <vt:lpstr>The Receive Payments Window</vt:lpstr>
      <vt:lpstr>The Receive Payments Window Cont.</vt:lpstr>
      <vt:lpstr>The Receive Payments Window Cont.</vt:lpstr>
      <vt:lpstr>The Receive Payments Window Cont.</vt:lpstr>
      <vt:lpstr>The Enter Sales Receipts Window</vt:lpstr>
      <vt:lpstr>The Enter Sales Receipts Window Cont.</vt:lpstr>
      <vt:lpstr>The Make Deposits Window</vt:lpstr>
      <vt:lpstr>The Make Deposits Window Cont.</vt:lpstr>
      <vt:lpstr>The Make Deposits Window Cont.</vt:lpstr>
      <vt:lpstr>Customer Reports and Accounting Reports</vt:lpstr>
      <vt:lpstr>Customer Reports</vt:lpstr>
      <vt:lpstr>Customer Reports Cont.</vt:lpstr>
      <vt:lpstr>Customer Reports Cont.</vt:lpstr>
      <vt:lpstr>Customer Reports Cont.</vt:lpstr>
      <vt:lpstr>Accounting Reports</vt:lpstr>
      <vt:lpstr>Accounting Reports Cont. </vt:lpstr>
      <vt:lpstr>Accounting Reports Cont. </vt:lpstr>
      <vt:lpstr>Quick Check</vt:lpstr>
      <vt:lpstr>Terms</vt:lpstr>
      <vt:lpstr>Terms Cont.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2015-11-23T21:54:39Z</dcterms:created>
  <dcterms:modified xsi:type="dcterms:W3CDTF">2019-03-28T20:03:34Z</dcterms:modified>
</cp:coreProperties>
</file>