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02" r:id="rId2"/>
    <p:sldMasterId id="2147483675" r:id="rId3"/>
    <p:sldMasterId id="2147483668" r:id="rId4"/>
    <p:sldMasterId id="2147483680" r:id="rId5"/>
    <p:sldMasterId id="2147483696" r:id="rId6"/>
    <p:sldMasterId id="2147483705" r:id="rId7"/>
  </p:sldMasterIdLst>
  <p:notesMasterIdLst>
    <p:notesMasterId r:id="rId46"/>
  </p:notesMasterIdLst>
  <p:handoutMasterIdLst>
    <p:handoutMasterId r:id="rId47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312" r:id="rId14"/>
    <p:sldId id="264" r:id="rId15"/>
    <p:sldId id="311" r:id="rId16"/>
    <p:sldId id="265" r:id="rId17"/>
    <p:sldId id="313" r:id="rId18"/>
    <p:sldId id="314" r:id="rId19"/>
    <p:sldId id="266" r:id="rId20"/>
    <p:sldId id="315" r:id="rId21"/>
    <p:sldId id="334" r:id="rId22"/>
    <p:sldId id="316" r:id="rId23"/>
    <p:sldId id="280" r:id="rId24"/>
    <p:sldId id="331" r:id="rId25"/>
    <p:sldId id="317" r:id="rId26"/>
    <p:sldId id="330" r:id="rId27"/>
    <p:sldId id="294" r:id="rId28"/>
    <p:sldId id="267" r:id="rId29"/>
    <p:sldId id="332" r:id="rId30"/>
    <p:sldId id="325" r:id="rId31"/>
    <p:sldId id="319" r:id="rId32"/>
    <p:sldId id="320" r:id="rId33"/>
    <p:sldId id="322" r:id="rId34"/>
    <p:sldId id="335" r:id="rId35"/>
    <p:sldId id="287" r:id="rId36"/>
    <p:sldId id="326" r:id="rId37"/>
    <p:sldId id="323" r:id="rId38"/>
    <p:sldId id="307" r:id="rId39"/>
    <p:sldId id="308" r:id="rId40"/>
    <p:sldId id="333" r:id="rId41"/>
    <p:sldId id="327" r:id="rId42"/>
    <p:sldId id="295" r:id="rId43"/>
    <p:sldId id="278" r:id="rId44"/>
    <p:sldId id="27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E1E2E1"/>
    <a:srgbClr val="898989"/>
    <a:srgbClr val="94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0" autoAdjust="0"/>
    <p:restoredTop sz="94694" autoAdjust="0"/>
  </p:normalViewPr>
  <p:slideViewPr>
    <p:cSldViewPr snapToGrid="0" snapToObjects="1">
      <p:cViewPr varScale="1">
        <p:scale>
          <a:sx n="121" d="100"/>
          <a:sy n="121" d="100"/>
        </p:scale>
        <p:origin x="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35"/>
    </p:cViewPr>
  </p:sorterViewPr>
  <p:notesViewPr>
    <p:cSldViewPr snapToGrid="0" snapToObjects="1">
      <p:cViewPr varScale="1">
        <p:scale>
          <a:sx n="62" d="100"/>
          <a:sy n="62" d="100"/>
        </p:scale>
        <p:origin x="250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i="1" dirty="0"/>
              <a:t>Computerized Accounting with QuickBooks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F27D-7291-427B-A350-F3DB9042BE2F}" type="datetimeFigureOut">
              <a:rPr lang="en-US" smtClean="0"/>
              <a:t>3/28/19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4AC1-F8EF-4959-8144-FA13A8A62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1"/>
            </a:lvl1pPr>
          </a:lstStyle>
          <a:p>
            <a:r>
              <a:rPr lang="en-US" dirty="0"/>
              <a:t>Computerized Accounting with QuickBooks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B778F-71A8-48E4-BDC1-6A6F0CF4740F}" type="datetimeFigureOut">
              <a:rPr lang="en-US" smtClean="0"/>
              <a:t>3/28/19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489E-AA15-4837-8C29-87808A0EBE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8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2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2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2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66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2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7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9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6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47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5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7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9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5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02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7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19215"/>
            <a:ext cx="7772400" cy="6091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4000" b="0" i="0">
                <a:ln>
                  <a:noFill/>
                </a:ln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Title goes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3794" y="2772758"/>
            <a:ext cx="5004522" cy="21200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Subtitle goes here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703794" y="385763"/>
            <a:ext cx="7137884" cy="3992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7786194" y="157655"/>
            <a:ext cx="9006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8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pPr algn="ctr"/>
            <a:r>
              <a:rPr lang="en-US" sz="9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73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Learning Objectives List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0148" y="2199564"/>
            <a:ext cx="7844322" cy="452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Helvetica"/>
                <a:cs typeface="Helvetica"/>
              </a:defRPr>
            </a:lvl1pPr>
            <a:lvl2pPr marL="7429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2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520" y="295704"/>
            <a:ext cx="7844322" cy="965200"/>
          </a:xfrm>
          <a:prstGeom prst="rect">
            <a:avLst/>
          </a:prstGeom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464973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 sz="3000">
                <a:latin typeface="Helvetica"/>
                <a:cs typeface="Helvetica"/>
              </a:defRPr>
            </a:lvl2pPr>
            <a:lvl3pPr>
              <a:defRPr sz="2800">
                <a:latin typeface="Helvetica"/>
                <a:cs typeface="Helvetica"/>
              </a:defRPr>
            </a:lvl3pPr>
            <a:lvl4pPr>
              <a:defRPr sz="2600">
                <a:latin typeface="Helvetica"/>
                <a:cs typeface="Helvetica"/>
              </a:defRPr>
            </a:lvl4pPr>
            <a:lvl5pPr>
              <a:defRPr sz="2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63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Quick Check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Quiz content</a:t>
            </a:r>
          </a:p>
        </p:txBody>
      </p:sp>
    </p:spTree>
    <p:extLst>
      <p:ext uri="{BB962C8B-B14F-4D97-AF65-F5344CB8AC3E}">
        <p14:creationId xmlns:p14="http://schemas.microsoft.com/office/powerpoint/2010/main" val="100012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Quick Check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0147" y="2180272"/>
            <a:ext cx="7390063" cy="452596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Helvetica"/>
                <a:cs typeface="Helvetica"/>
              </a:defRPr>
            </a:lvl1pPr>
            <a:lvl2pPr marL="971550" indent="-514350">
              <a:buFont typeface="+mj-lt"/>
              <a:buAutoNum type="alphaLcPeriod"/>
              <a:defRPr>
                <a:latin typeface="Helvetica"/>
                <a:cs typeface="Helvetica"/>
              </a:defRPr>
            </a:lvl2pPr>
            <a:lvl3pPr marL="1371600" indent="-457200">
              <a:buFont typeface="+mj-lt"/>
              <a:buAutoNum type="arabicPeriod"/>
              <a:defRPr>
                <a:latin typeface="Helvetica"/>
                <a:cs typeface="Helvetica"/>
              </a:defRPr>
            </a:lvl3pPr>
            <a:lvl4pPr marL="1828800" indent="-457200">
              <a:buFont typeface="+mj-lt"/>
              <a:buAutoNum type="arabicPeriod"/>
              <a:defRPr>
                <a:latin typeface="Helvetica"/>
                <a:cs typeface="Helvetica"/>
              </a:defRPr>
            </a:lvl4pPr>
            <a:lvl5pPr marL="2286000" indent="-457200">
              <a:buFont typeface="+mj-lt"/>
              <a:buAutoNum type="arabicPeriod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54038"/>
            <a:ext cx="7011737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Terms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869574"/>
            <a:ext cx="7011737" cy="38708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395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C05B7B46-CBC4-421C-A012-A7FF0EB859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white walls&#10;&#10;Description automatically generated">
            <a:extLst>
              <a:ext uri="{FF2B5EF4-FFF2-40B4-BE49-F238E27FC236}">
                <a16:creationId xmlns:a16="http://schemas.microsoft.com/office/drawing/2014/main" id="{F3CA25D8-648D-48E8-B7D6-5AEC00A5B0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444F-2AF5-6340-B273-790BF994D44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5F0D2DAF-9081-45FD-A240-04FF54F3D1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BF65-5512-8C40-A284-ADA36BF816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FF5BD-9955-4066-A74B-9AF9A72A8F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5F25-E773-134E-A8C3-7D392FCF8EB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6BB43-703A-4D9D-A258-E40DA979D1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D230-76CC-9F4F-A452-B5DD642C03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C842066-0A73-435A-AD73-989A0BFE7E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B-2015-16-17-Blank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5789-3EEF-1540-9C3F-B413FF36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70620" y="1905"/>
            <a:ext cx="373380" cy="163830"/>
          </a:xfrm>
          <a:prstGeom prst="rect">
            <a:avLst/>
          </a:prstGeom>
        </p:spPr>
        <p:txBody>
          <a:bodyPr/>
          <a:lstStyle/>
          <a:p>
            <a:r>
              <a:rPr lang="en-US" sz="200" dirty="0">
                <a:solidFill>
                  <a:srgbClr val="E3E3E3"/>
                </a:solidFill>
              </a:rPr>
              <a:t>Computerized Accounting with QuickBooks 2019</a:t>
            </a:r>
          </a:p>
        </p:txBody>
      </p:sp>
    </p:spTree>
    <p:extLst>
      <p:ext uri="{BB962C8B-B14F-4D97-AF65-F5344CB8AC3E}">
        <p14:creationId xmlns:p14="http://schemas.microsoft.com/office/powerpoint/2010/main" val="185598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 of Accounts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554699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add a new account:</a:t>
            </a:r>
          </a:p>
          <a:p>
            <a:r>
              <a:rPr lang="en-US" sz="2000" dirty="0"/>
              <a:t>Click Lists and then click </a:t>
            </a:r>
            <a:r>
              <a:rPr lang="en-US" sz="2000" i="1" dirty="0"/>
              <a:t>Chart of Accounts</a:t>
            </a:r>
            <a:r>
              <a:rPr lang="en-US" sz="2000" dirty="0"/>
              <a:t>.</a:t>
            </a:r>
          </a:p>
          <a:p>
            <a:r>
              <a:rPr lang="en-US" sz="2000" dirty="0"/>
              <a:t>Click the Account menu button.</a:t>
            </a:r>
          </a:p>
          <a:p>
            <a:r>
              <a:rPr lang="en-US" sz="2000" dirty="0"/>
              <a:t>Click </a:t>
            </a:r>
            <a:r>
              <a:rPr lang="en-US" sz="2000" i="1" dirty="0"/>
              <a:t>New</a:t>
            </a:r>
            <a:r>
              <a:rPr lang="en-US" sz="2000" dirty="0"/>
              <a:t>.</a:t>
            </a:r>
          </a:p>
          <a:p>
            <a:r>
              <a:rPr lang="en-US" sz="2000" dirty="0"/>
              <a:t>Select the account type and then click Continue.</a:t>
            </a:r>
          </a:p>
          <a:p>
            <a:r>
              <a:rPr lang="en-US" sz="2000" dirty="0"/>
              <a:t>At the Add New Account window, enter the data for the account.</a:t>
            </a:r>
          </a:p>
          <a:p>
            <a:r>
              <a:rPr lang="en-US" sz="2000" dirty="0"/>
              <a:t>Click Save &amp; Close.</a:t>
            </a:r>
          </a:p>
        </p:txBody>
      </p:sp>
      <p:pic>
        <p:nvPicPr>
          <p:cNvPr id="7" name="Picture 6" descr="Add New Account: Choose Account Type Window">
            <a:extLst>
              <a:ext uri="{FF2B5EF4-FFF2-40B4-BE49-F238E27FC236}">
                <a16:creationId xmlns:a16="http://schemas.microsoft.com/office/drawing/2014/main" id="{9937A71B-D0AB-4890-A085-2B7B0594E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327" y="1695453"/>
            <a:ext cx="4888261" cy="414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 of Accounts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To delete an account:</a:t>
            </a:r>
          </a:p>
          <a:p>
            <a:r>
              <a:rPr lang="en-US" sz="2400" dirty="0"/>
              <a:t>Click Lists and then click </a:t>
            </a:r>
            <a:r>
              <a:rPr lang="en-US" sz="2400" i="1" dirty="0"/>
              <a:t>Chart of Accounts</a:t>
            </a:r>
            <a:r>
              <a:rPr lang="en-US" sz="2400" dirty="0"/>
              <a:t>.</a:t>
            </a:r>
          </a:p>
          <a:p>
            <a:r>
              <a:rPr lang="en-US" sz="2400" dirty="0"/>
              <a:t>Select the account you wish to delete.</a:t>
            </a:r>
          </a:p>
          <a:p>
            <a:r>
              <a:rPr lang="en-US" sz="2400" dirty="0"/>
              <a:t>Click the Account menu button.</a:t>
            </a:r>
          </a:p>
          <a:p>
            <a:r>
              <a:rPr lang="en-US" sz="2400" dirty="0"/>
              <a:t>At the Account button drop-down menu, click </a:t>
            </a:r>
            <a:r>
              <a:rPr lang="en-US" sz="2400" i="1" dirty="0"/>
              <a:t>Delete Account</a:t>
            </a:r>
            <a:r>
              <a:rPr lang="en-US" sz="2400" dirty="0"/>
              <a:t>. Note that you cannot delete an account that has a balance.</a:t>
            </a:r>
          </a:p>
          <a:p>
            <a:r>
              <a:rPr lang="en-US" sz="2400" dirty="0"/>
              <a:t>Click OK at the warning.</a:t>
            </a:r>
          </a:p>
          <a:p>
            <a:pPr lvl="1"/>
            <a:r>
              <a:rPr lang="en-US" sz="2200" dirty="0"/>
              <a:t>If you delete the wrong account, click Edit and then click </a:t>
            </a:r>
            <a:r>
              <a:rPr lang="en-US" sz="2200" i="1" dirty="0"/>
              <a:t>Undo Delete Account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8510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 of Accounts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524795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edit an account:</a:t>
            </a:r>
          </a:p>
          <a:p>
            <a:r>
              <a:rPr lang="en-US" sz="2000" dirty="0"/>
              <a:t>Click Lists and then click </a:t>
            </a:r>
            <a:r>
              <a:rPr lang="en-US" sz="2000" i="1" dirty="0"/>
              <a:t>Chart of Accounts</a:t>
            </a:r>
            <a:r>
              <a:rPr lang="en-US" sz="2000" dirty="0"/>
              <a:t>.</a:t>
            </a:r>
          </a:p>
          <a:p>
            <a:r>
              <a:rPr lang="en-US" sz="2000" dirty="0"/>
              <a:t>Select the account you wish to edit.</a:t>
            </a:r>
          </a:p>
          <a:p>
            <a:r>
              <a:rPr lang="en-US" sz="2000" dirty="0"/>
              <a:t>Click the Account menu button.</a:t>
            </a:r>
          </a:p>
          <a:p>
            <a:r>
              <a:rPr lang="en-US" sz="2000" dirty="0"/>
              <a:t>Click </a:t>
            </a:r>
            <a:r>
              <a:rPr lang="en-US" sz="2000" i="1" dirty="0"/>
              <a:t>Edit Account</a:t>
            </a:r>
            <a:r>
              <a:rPr lang="en-US" sz="2000" dirty="0"/>
              <a:t>.</a:t>
            </a:r>
          </a:p>
          <a:p>
            <a:r>
              <a:rPr lang="en-US" sz="2000" dirty="0"/>
              <a:t>Change the appropriate information.</a:t>
            </a:r>
          </a:p>
          <a:p>
            <a:r>
              <a:rPr lang="en-US" sz="2000" dirty="0"/>
              <a:t>Click Save &amp; Close.</a:t>
            </a:r>
          </a:p>
        </p:txBody>
      </p:sp>
      <p:pic>
        <p:nvPicPr>
          <p:cNvPr id="8" name="Picture 7" descr="Edit Account Window">
            <a:extLst>
              <a:ext uri="{FF2B5EF4-FFF2-40B4-BE49-F238E27FC236}">
                <a16:creationId xmlns:a16="http://schemas.microsoft.com/office/drawing/2014/main" id="{ADF317C9-4A16-43C4-B881-5D6E2EE52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23" y="1609869"/>
            <a:ext cx="4702156" cy="36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Trial Balance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13</a:t>
            </a:fld>
            <a:endParaRPr lang="en-US" dirty="0"/>
          </a:p>
        </p:txBody>
      </p:sp>
      <p:pic>
        <p:nvPicPr>
          <p:cNvPr id="9" name="Picture 8" descr="Trial Balance Window">
            <a:extLst>
              <a:ext uri="{FF2B5EF4-FFF2-40B4-BE49-F238E27FC236}">
                <a16:creationId xmlns:a16="http://schemas.microsoft.com/office/drawing/2014/main" id="{973354F5-9C1C-459F-8F5A-80455EE1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29" y="1395167"/>
            <a:ext cx="6540541" cy="48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0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Trial Balance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77557"/>
            <a:ext cx="8336280" cy="4649736"/>
          </a:xfrm>
        </p:spPr>
        <p:txBody>
          <a:bodyPr/>
          <a:lstStyle/>
          <a:p>
            <a:pPr lvl="0"/>
            <a:r>
              <a:rPr lang="en-US" sz="2800" dirty="0"/>
              <a:t>The trial balance:</a:t>
            </a:r>
          </a:p>
          <a:p>
            <a:pPr lvl="1"/>
            <a:r>
              <a:rPr lang="en-US" sz="2400" dirty="0"/>
              <a:t>is used to verify that the total debits equal the total credits (i.e., the general ledger is in balance)</a:t>
            </a:r>
          </a:p>
          <a:p>
            <a:pPr lvl="1"/>
            <a:r>
              <a:rPr lang="en-US" sz="2400" dirty="0"/>
              <a:t>allows you to view the accounts and their debit or credit balances without having to look at detail in the general ledger</a:t>
            </a:r>
          </a:p>
          <a:p>
            <a:pPr lvl="1"/>
            <a:r>
              <a:rPr lang="en-US" sz="2400" dirty="0"/>
              <a:t>is used to review the trial balance prior to making adjusting journal entries</a:t>
            </a:r>
          </a:p>
          <a:p>
            <a:pPr lvl="0"/>
            <a:r>
              <a:rPr lang="en-US" sz="2800" dirty="0"/>
              <a:t>Once you record adjusting journal entries, you will no longer be able to view and print a preadjusted trial balance.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5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Trial Balance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277557"/>
            <a:ext cx="8336280" cy="4649736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b="1" dirty="0"/>
              <a:t>To view and print the trial balance:</a:t>
            </a:r>
          </a:p>
          <a:p>
            <a:pPr lvl="0"/>
            <a:r>
              <a:rPr lang="en-US" sz="2800" dirty="0"/>
              <a:t>Click Reports and then click </a:t>
            </a:r>
            <a:r>
              <a:rPr lang="en-US" sz="2800" i="1" dirty="0"/>
              <a:t>Accountant &amp; Taxes.</a:t>
            </a:r>
          </a:p>
          <a:p>
            <a:pPr lvl="0"/>
            <a:r>
              <a:rPr lang="en-US" sz="2800" dirty="0"/>
              <a:t>At the Accountant &amp; Taxes submenu, click </a:t>
            </a:r>
            <a:r>
              <a:rPr lang="en-US" sz="2800" i="1" dirty="0"/>
              <a:t>Trial Balance.</a:t>
            </a:r>
          </a:p>
          <a:p>
            <a:pPr lvl="0"/>
            <a:r>
              <a:rPr lang="en-US" sz="2800" dirty="0"/>
              <a:t>Select the dates for the trial balance and then click the Refresh button.</a:t>
            </a:r>
          </a:p>
          <a:p>
            <a:pPr lvl="0"/>
            <a:r>
              <a:rPr lang="en-US" sz="2800" dirty="0"/>
              <a:t>Print the report.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373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295704"/>
            <a:ext cx="8256767" cy="965200"/>
          </a:xfrm>
        </p:spPr>
        <p:txBody>
          <a:bodyPr/>
          <a:lstStyle/>
          <a:p>
            <a:r>
              <a:rPr lang="en-US" sz="3600" dirty="0"/>
              <a:t>The Make General Journal Entries Window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Make General Journal Entries Window">
            <a:extLst>
              <a:ext uri="{FF2B5EF4-FFF2-40B4-BE49-F238E27FC236}">
                <a16:creationId xmlns:a16="http://schemas.microsoft.com/office/drawing/2014/main" id="{0D103AFE-B432-4E22-B035-BC2E1F61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48" y="1475287"/>
            <a:ext cx="7585507" cy="46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9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0"/>
            <a:ext cx="8137497" cy="1260904"/>
          </a:xfrm>
        </p:spPr>
        <p:txBody>
          <a:bodyPr/>
          <a:lstStyle/>
          <a:p>
            <a:r>
              <a:rPr lang="en-US" sz="3600" dirty="0"/>
              <a:t>The Make General Journal Entries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To adjust account balances, enter adjusting journal entries before preparing financial statements.</a:t>
            </a:r>
          </a:p>
          <a:p>
            <a:pPr lvl="0"/>
            <a:r>
              <a:rPr lang="en-US" sz="2800" dirty="0"/>
              <a:t>Adjusting journal entries are recorded in the Make General Journal Entries window.</a:t>
            </a:r>
          </a:p>
          <a:p>
            <a:pPr lvl="0"/>
            <a:r>
              <a:rPr lang="en-US" sz="2800" dirty="0"/>
              <a:t>The Make General Journal Entries window lists:</a:t>
            </a:r>
          </a:p>
          <a:p>
            <a:pPr lvl="1"/>
            <a:r>
              <a:rPr lang="en-US" sz="2400" dirty="0"/>
              <a:t>the account and amount of debit entry</a:t>
            </a:r>
          </a:p>
          <a:p>
            <a:pPr lvl="1"/>
            <a:r>
              <a:rPr lang="en-US" sz="2400" dirty="0"/>
              <a:t>the account and amount of credit entry</a:t>
            </a:r>
          </a:p>
          <a:p>
            <a:pPr lvl="1"/>
            <a:r>
              <a:rPr lang="en-US" sz="2400" dirty="0"/>
              <a:t>an explanation</a:t>
            </a:r>
          </a:p>
        </p:txBody>
      </p:sp>
    </p:spTree>
    <p:extLst>
      <p:ext uri="{BB962C8B-B14F-4D97-AF65-F5344CB8AC3E}">
        <p14:creationId xmlns:p14="http://schemas.microsoft.com/office/powerpoint/2010/main" val="340457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0"/>
            <a:ext cx="8137497" cy="1260904"/>
          </a:xfrm>
        </p:spPr>
        <p:txBody>
          <a:bodyPr/>
          <a:lstStyle/>
          <a:p>
            <a:r>
              <a:rPr lang="en-US" sz="3200" dirty="0"/>
              <a:t>The Make General Journal Entries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Make General Journal Entries window contains the following fields:</a:t>
            </a:r>
          </a:p>
          <a:p>
            <a:pPr lvl="1"/>
            <a:r>
              <a:rPr lang="en-US" sz="2400" i="1" cap="all" dirty="0"/>
              <a:t>Adjusting entry</a:t>
            </a:r>
          </a:p>
          <a:p>
            <a:pPr lvl="1"/>
            <a:r>
              <a:rPr lang="en-US" sz="2400" i="1" cap="all" dirty="0"/>
              <a:t>Account</a:t>
            </a:r>
          </a:p>
          <a:p>
            <a:pPr lvl="1"/>
            <a:r>
              <a:rPr lang="en-US" sz="2400" i="1" cap="all" dirty="0"/>
              <a:t>Debit</a:t>
            </a:r>
          </a:p>
          <a:p>
            <a:pPr lvl="1"/>
            <a:r>
              <a:rPr lang="en-US" sz="2400" i="1" cap="all" dirty="0"/>
              <a:t>Credit </a:t>
            </a:r>
          </a:p>
          <a:p>
            <a:pPr lvl="1"/>
            <a:r>
              <a:rPr lang="en-US" sz="2400" i="1" cap="all" dirty="0"/>
              <a:t>Memo</a:t>
            </a:r>
          </a:p>
          <a:p>
            <a:pPr lvl="1"/>
            <a:r>
              <a:rPr lang="en-US" sz="2400" i="1" dirty="0"/>
              <a:t>List of Selected General Journal Entries</a:t>
            </a:r>
          </a:p>
          <a:p>
            <a:pPr lvl="1"/>
            <a:r>
              <a:rPr lang="en-US" sz="2400" dirty="0"/>
              <a:t>Hide List button</a:t>
            </a:r>
          </a:p>
        </p:txBody>
      </p:sp>
    </p:spTree>
    <p:extLst>
      <p:ext uri="{BB962C8B-B14F-4D97-AF65-F5344CB8AC3E}">
        <p14:creationId xmlns:p14="http://schemas.microsoft.com/office/powerpoint/2010/main" val="1906860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0"/>
            <a:ext cx="8077863" cy="1260904"/>
          </a:xfrm>
        </p:spPr>
        <p:txBody>
          <a:bodyPr/>
          <a:lstStyle/>
          <a:p>
            <a:r>
              <a:rPr lang="en-US" sz="3200" dirty="0"/>
              <a:t>The Make General Journal Entries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record an adjusting journal entry: </a:t>
            </a:r>
          </a:p>
          <a:p>
            <a:r>
              <a:rPr lang="en-US" sz="2000" dirty="0"/>
              <a:t>Click Company and then click </a:t>
            </a:r>
            <a:r>
              <a:rPr lang="en-US" sz="2000" i="1" dirty="0"/>
              <a:t>Make General Journal Entries</a:t>
            </a:r>
            <a:r>
              <a:rPr lang="en-US" sz="2000" dirty="0"/>
              <a:t>.</a:t>
            </a:r>
          </a:p>
          <a:p>
            <a:r>
              <a:rPr lang="en-US" sz="2000" dirty="0"/>
              <a:t>Choose the date.</a:t>
            </a:r>
          </a:p>
          <a:p>
            <a:r>
              <a:rPr lang="en-US" sz="2000" dirty="0"/>
              <a:t>In the </a:t>
            </a:r>
            <a:r>
              <a:rPr lang="en-US" sz="2000" i="1" dirty="0"/>
              <a:t>ENTRY NO. </a:t>
            </a:r>
            <a:r>
              <a:rPr lang="en-US" sz="2000" dirty="0"/>
              <a:t>field, key in the unique journal entry number.</a:t>
            </a:r>
          </a:p>
          <a:p>
            <a:r>
              <a:rPr lang="en-US" sz="2000" dirty="0"/>
              <a:t>Place a check mark in the box to the left of </a:t>
            </a:r>
            <a:r>
              <a:rPr lang="en-US" sz="2000" i="1" dirty="0"/>
              <a:t>ADJUSTING ENTRY</a:t>
            </a:r>
            <a:r>
              <a:rPr lang="en-US" sz="2000" dirty="0"/>
              <a:t>.</a:t>
            </a:r>
          </a:p>
          <a:p>
            <a:r>
              <a:rPr lang="en-US" sz="2000" dirty="0"/>
              <a:t>In the first line of the </a:t>
            </a:r>
            <a:r>
              <a:rPr lang="en-US" sz="2000" i="1" dirty="0"/>
              <a:t>ACCOUNT</a:t>
            </a:r>
            <a:r>
              <a:rPr lang="en-US" sz="2000" dirty="0"/>
              <a:t> field, click the account to debit.</a:t>
            </a:r>
          </a:p>
          <a:p>
            <a:r>
              <a:rPr lang="en-US" sz="2000" dirty="0"/>
              <a:t>Enter the amount to debit.</a:t>
            </a:r>
          </a:p>
          <a:p>
            <a:r>
              <a:rPr lang="en-US" sz="2000" dirty="0"/>
              <a:t>In the second line of the </a:t>
            </a:r>
            <a:r>
              <a:rPr lang="en-US" sz="2000" i="1" dirty="0"/>
              <a:t>ACCOUNT</a:t>
            </a:r>
            <a:r>
              <a:rPr lang="en-US" sz="2000" dirty="0"/>
              <a:t> field, click the account to credit.</a:t>
            </a:r>
          </a:p>
          <a:p>
            <a:r>
              <a:rPr lang="en-US" sz="2000" dirty="0"/>
              <a:t>Enter the amount to credit.</a:t>
            </a:r>
          </a:p>
          <a:p>
            <a:r>
              <a:rPr lang="en-US" sz="2000" dirty="0"/>
              <a:t>In the </a:t>
            </a:r>
            <a:r>
              <a:rPr lang="en-US" sz="2000" i="1" dirty="0"/>
              <a:t>MEMO</a:t>
            </a:r>
            <a:r>
              <a:rPr lang="en-US" sz="2000" dirty="0"/>
              <a:t> field, key a brief explanation.</a:t>
            </a:r>
          </a:p>
          <a:p>
            <a:r>
              <a:rPr lang="en-US" sz="2000" dirty="0"/>
              <a:t>Click Save &amp; Close.</a:t>
            </a:r>
          </a:p>
        </p:txBody>
      </p:sp>
    </p:spTree>
    <p:extLst>
      <p:ext uri="{BB962C8B-B14F-4D97-AF65-F5344CB8AC3E}">
        <p14:creationId xmlns:p14="http://schemas.microsoft.com/office/powerpoint/2010/main" val="238694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Period-End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739" y="2946929"/>
            <a:ext cx="5004522" cy="2120084"/>
          </a:xfrm>
        </p:spPr>
        <p:txBody>
          <a:bodyPr/>
          <a:lstStyle/>
          <a:p>
            <a:r>
              <a:rPr lang="en-US" dirty="0"/>
              <a:t>Making General Journal Entries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07D0-4B6C-EF41-9A43-6576EA47312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0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091516" cy="1260904"/>
          </a:xfrm>
        </p:spPr>
        <p:txBody>
          <a:bodyPr/>
          <a:lstStyle/>
          <a:p>
            <a:r>
              <a:rPr lang="en-US" sz="3200" dirty="0"/>
              <a:t>The Make General Journal Entries Window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In all journal entries, the total dollar value of debits must equal the total dollar value of credits.</a:t>
            </a:r>
          </a:p>
          <a:p>
            <a:pPr lvl="0"/>
            <a:r>
              <a:rPr lang="en-US" sz="2400" dirty="0"/>
              <a:t>If you attempt to save an entry that is not in balance:</a:t>
            </a:r>
          </a:p>
          <a:p>
            <a:pPr lvl="1"/>
            <a:r>
              <a:rPr lang="en-US" sz="2000" dirty="0"/>
              <a:t>A warning window will give you the opportunity to correct the journal entry.</a:t>
            </a:r>
          </a:p>
          <a:p>
            <a:pPr lvl="1"/>
            <a:r>
              <a:rPr lang="en-US" sz="2000" dirty="0"/>
              <a:t>You will not be able to save it until the journal entry is corrected.</a:t>
            </a:r>
          </a:p>
        </p:txBody>
      </p:sp>
    </p:spTree>
    <p:extLst>
      <p:ext uri="{BB962C8B-B14F-4D97-AF65-F5344CB8AC3E}">
        <p14:creationId xmlns:p14="http://schemas.microsoft.com/office/powerpoint/2010/main" val="3252225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Adjusting journal entries are</a:t>
            </a:r>
          </a:p>
          <a:p>
            <a:pPr lvl="1"/>
            <a:r>
              <a:rPr lang="en-US" sz="2400" dirty="0"/>
              <a:t>made after the end of the month or the end of the fiscal year.</a:t>
            </a:r>
          </a:p>
          <a:p>
            <a:pPr lvl="1"/>
            <a:r>
              <a:rPr lang="en-US" sz="2400" dirty="0"/>
              <a:t>adjustments made to accounts at certain periods of time to bring the balances up to date.</a:t>
            </a:r>
          </a:p>
          <a:p>
            <a:pPr lvl="1"/>
            <a:r>
              <a:rPr lang="en-US" sz="2400" dirty="0"/>
              <a:t>only used in manual accounting.</a:t>
            </a:r>
          </a:p>
          <a:p>
            <a:pPr lvl="1"/>
            <a:r>
              <a:rPr lang="en-US" sz="2400" dirty="0"/>
              <a:t>recorded in the Customer Center and Vendor Center.</a:t>
            </a:r>
          </a:p>
        </p:txBody>
      </p:sp>
    </p:spTree>
    <p:extLst>
      <p:ext uri="{BB962C8B-B14F-4D97-AF65-F5344CB8AC3E}">
        <p14:creationId xmlns:p14="http://schemas.microsoft.com/office/powerpoint/2010/main" val="15820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087802" cy="1260904"/>
          </a:xfrm>
        </p:spPr>
        <p:txBody>
          <a:bodyPr/>
          <a:lstStyle/>
          <a:p>
            <a:r>
              <a:rPr lang="en-US" sz="3200" dirty="0"/>
              <a:t>Period-End Accounting Reports and Financial Statements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Reports:</a:t>
            </a:r>
          </a:p>
          <a:p>
            <a:pPr lvl="1"/>
            <a:r>
              <a:rPr lang="en-US" sz="2400" dirty="0"/>
              <a:t>the fourth level of operation in QuickBooks</a:t>
            </a:r>
          </a:p>
          <a:p>
            <a:pPr lvl="1"/>
            <a:r>
              <a:rPr lang="en-US" sz="2400" dirty="0"/>
              <a:t>reflect activities and adjustments recorded in the windows, and information compiled in the Lists/Centers</a:t>
            </a:r>
          </a:p>
          <a:p>
            <a:pPr lvl="0"/>
            <a:r>
              <a:rPr lang="en-US" sz="2800" dirty="0"/>
              <a:t>After completing the adjusting journal entries, display and print the period-end accounting reports and the financial statements.</a:t>
            </a:r>
          </a:p>
        </p:txBody>
      </p:sp>
    </p:spTree>
    <p:extLst>
      <p:ext uri="{BB962C8B-B14F-4D97-AF65-F5344CB8AC3E}">
        <p14:creationId xmlns:p14="http://schemas.microsoft.com/office/powerpoint/2010/main" val="4030817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Reports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period-end accounting reports consist of the following reports:</a:t>
            </a:r>
          </a:p>
          <a:p>
            <a:pPr lvl="1"/>
            <a:r>
              <a:rPr lang="en-US" sz="2400" i="1" dirty="0"/>
              <a:t>Journal</a:t>
            </a:r>
          </a:p>
          <a:p>
            <a:pPr lvl="1"/>
            <a:r>
              <a:rPr lang="en-US" sz="2400" i="1" dirty="0"/>
              <a:t>General Ledger</a:t>
            </a:r>
          </a:p>
          <a:p>
            <a:pPr lvl="1"/>
            <a:r>
              <a:rPr lang="en-US" sz="2400" i="1" dirty="0"/>
              <a:t>Adjusted Trial Balance</a:t>
            </a:r>
            <a:endParaRPr lang="en-US" sz="2400" dirty="0"/>
          </a:p>
          <a:p>
            <a:r>
              <a:rPr lang="en-US" sz="2800" dirty="0"/>
              <a:t>Print these reports at the end of the month.</a:t>
            </a:r>
          </a:p>
        </p:txBody>
      </p:sp>
    </p:spTree>
    <p:extLst>
      <p:ext uri="{BB962C8B-B14F-4D97-AF65-F5344CB8AC3E}">
        <p14:creationId xmlns:p14="http://schemas.microsoft.com/office/powerpoint/2010/main" val="139487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Reports Cont.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To view and print accounting reports from the Reports menu: </a:t>
            </a:r>
          </a:p>
          <a:p>
            <a:r>
              <a:rPr lang="en-US" sz="2400" dirty="0"/>
              <a:t>Click Reports and then click </a:t>
            </a:r>
            <a:r>
              <a:rPr lang="en-US" sz="2400" i="1" dirty="0"/>
              <a:t>Accountant &amp; Taxes</a:t>
            </a:r>
            <a:r>
              <a:rPr lang="en-US" sz="2400" dirty="0"/>
              <a:t>. </a:t>
            </a:r>
          </a:p>
          <a:p>
            <a:r>
              <a:rPr lang="en-US" sz="2400" dirty="0"/>
              <a:t>Click a report. </a:t>
            </a:r>
          </a:p>
          <a:p>
            <a:r>
              <a:rPr lang="en-US" sz="2400" dirty="0"/>
              <a:t>Choose the appropriate dates for the report and then click the Refresh button at the top of the report.</a:t>
            </a:r>
          </a:p>
          <a:p>
            <a:r>
              <a:rPr lang="en-US" sz="2400" dirty="0"/>
              <a:t>Click the Print button at the top of the report and then click </a:t>
            </a:r>
            <a:r>
              <a:rPr lang="en-US" sz="2400" i="1" dirty="0"/>
              <a:t>Report</a:t>
            </a:r>
            <a:r>
              <a:rPr lang="en-US" sz="2400" dirty="0"/>
              <a:t>. </a:t>
            </a:r>
          </a:p>
          <a:p>
            <a:r>
              <a:rPr lang="en-US" sz="2400" dirty="0"/>
              <a:t>Check the settings and then click Print. </a:t>
            </a:r>
          </a:p>
          <a:p>
            <a:r>
              <a:rPr lang="en-US" sz="2400" dirty="0"/>
              <a:t>Close the report.</a:t>
            </a:r>
          </a:p>
        </p:txBody>
      </p:sp>
    </p:spTree>
    <p:extLst>
      <p:ext uri="{BB962C8B-B14F-4D97-AF65-F5344CB8AC3E}">
        <p14:creationId xmlns:p14="http://schemas.microsoft.com/office/powerpoint/2010/main" val="363326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295704"/>
            <a:ext cx="8695509" cy="965200"/>
          </a:xfrm>
        </p:spPr>
        <p:txBody>
          <a:bodyPr/>
          <a:lstStyle/>
          <a:p>
            <a:r>
              <a:rPr lang="en-US" dirty="0"/>
              <a:t>Accounting Reports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4042576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Journal </a:t>
            </a:r>
            <a:r>
              <a:rPr lang="en-US" sz="2400" dirty="0"/>
              <a:t>Report</a:t>
            </a:r>
          </a:p>
          <a:p>
            <a:pPr lvl="0"/>
            <a:r>
              <a:rPr lang="en-US" sz="2400" dirty="0"/>
              <a:t>When you wish to view only the adjusting journal entries:</a:t>
            </a:r>
          </a:p>
          <a:p>
            <a:pPr lvl="1"/>
            <a:r>
              <a:rPr lang="en-US" sz="2000" dirty="0"/>
              <a:t>It is not necessary to print all the journal entries.</a:t>
            </a:r>
          </a:p>
          <a:p>
            <a:pPr lvl="1"/>
            <a:r>
              <a:rPr lang="en-US" sz="2000" dirty="0"/>
              <a:t>Use the Filter feature to modify the appearance of the report or the fields of information to be displayed.</a:t>
            </a:r>
            <a:endParaRPr lang="en-US" sz="1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 descr="Make General Journal Entries Window—List of Selected General Journal Entries Displayed">
            <a:extLst>
              <a:ext uri="{FF2B5EF4-FFF2-40B4-BE49-F238E27FC236}">
                <a16:creationId xmlns:a16="http://schemas.microsoft.com/office/drawing/2014/main" id="{40FCA8A1-0F4E-455E-AF97-D3B4CEDC9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164" y="1878547"/>
            <a:ext cx="4254038" cy="31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3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Reports Cont.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/>
              <a:t>General Ledger </a:t>
            </a:r>
            <a:r>
              <a:rPr lang="en-US" sz="2000" dirty="0"/>
              <a:t>Report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64565" algn="l"/>
                <a:tab pos="964565" algn="l"/>
                <a:tab pos="1143000" algn="l"/>
              </a:tabLst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contains all transactions recorded in any of the windows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64565" algn="l"/>
                <a:tab pos="964565" algn="l"/>
                <a:tab pos="1143000" algn="l"/>
              </a:tabLst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displays all activity in each account and lists the balance after each activity</a:t>
            </a:r>
          </a:p>
        </p:txBody>
      </p:sp>
      <p:pic>
        <p:nvPicPr>
          <p:cNvPr id="5" name="Picture 4" descr="General Ledger Report—Partial">
            <a:extLst>
              <a:ext uri="{FF2B5EF4-FFF2-40B4-BE49-F238E27FC236}">
                <a16:creationId xmlns:a16="http://schemas.microsoft.com/office/drawing/2014/main" id="{98FF7844-DCC9-4BAF-B5A3-BE933192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588" y="2558472"/>
            <a:ext cx="4691147" cy="36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33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Reports Cont.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/>
              <a:t>Adjusted Trial Balance </a:t>
            </a:r>
            <a:r>
              <a:rPr lang="en-US" sz="2400" dirty="0"/>
              <a:t>Report</a:t>
            </a:r>
          </a:p>
          <a:p>
            <a:pPr lvl="0"/>
            <a:r>
              <a:rPr lang="en-US" sz="2400" dirty="0"/>
              <a:t>Trial balance:</a:t>
            </a:r>
          </a:p>
          <a:p>
            <a:pPr lvl="1"/>
            <a:r>
              <a:rPr lang="en-US" sz="2000" dirty="0"/>
              <a:t>reviewed prior to preparing adjusting journal entries; printed again after adjusting journal entries have been recorded</a:t>
            </a:r>
          </a:p>
          <a:p>
            <a:pPr lvl="0"/>
            <a:r>
              <a:rPr lang="en-US" sz="2400" dirty="0"/>
              <a:t>Second trial balance:</a:t>
            </a:r>
          </a:p>
          <a:p>
            <a:pPr lvl="1"/>
            <a:r>
              <a:rPr lang="en-US" sz="2000" dirty="0"/>
              <a:t>called the Adjusted Trial Balance report</a:t>
            </a:r>
          </a:p>
          <a:p>
            <a:r>
              <a:rPr lang="en-US" sz="2400" dirty="0"/>
              <a:t>To distinguish between them, change the name in the heading of the second trial balance to Adjusted Trial Balance.</a:t>
            </a:r>
          </a:p>
          <a:p>
            <a:pPr lvl="0"/>
            <a:r>
              <a:rPr lang="en-US" sz="2400" dirty="0"/>
              <a:t>Once you record the adjusting journal entries, you can no longer create a pre-adjusted trial balance.</a:t>
            </a:r>
          </a:p>
        </p:txBody>
      </p:sp>
    </p:spTree>
    <p:extLst>
      <p:ext uri="{BB962C8B-B14F-4D97-AF65-F5344CB8AC3E}">
        <p14:creationId xmlns:p14="http://schemas.microsoft.com/office/powerpoint/2010/main" val="290306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Reports Cont.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728185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To change the name of a report:</a:t>
            </a:r>
          </a:p>
          <a:p>
            <a:r>
              <a:rPr lang="en-US" sz="2400" dirty="0"/>
              <a:t>Open the report.</a:t>
            </a:r>
          </a:p>
          <a:p>
            <a:r>
              <a:rPr lang="en-US" sz="2400" dirty="0"/>
              <a:t>At the top of the report, click the Customize Report button.</a:t>
            </a:r>
          </a:p>
          <a:p>
            <a:r>
              <a:rPr lang="en-US" sz="2400" dirty="0"/>
              <a:t>Click the Header/Footer Tab.</a:t>
            </a:r>
          </a:p>
          <a:p>
            <a:r>
              <a:rPr lang="en-US" sz="2400" dirty="0"/>
              <a:t>Change the report name in the </a:t>
            </a:r>
            <a:r>
              <a:rPr lang="en-US" sz="2400" i="1" dirty="0"/>
              <a:t>Report Title</a:t>
            </a:r>
            <a:r>
              <a:rPr lang="en-US" sz="2400" dirty="0"/>
              <a:t> field.</a:t>
            </a:r>
          </a:p>
          <a:p>
            <a:r>
              <a:rPr lang="en-US" sz="2400" dirty="0"/>
              <a:t>Click OK.</a:t>
            </a:r>
          </a:p>
        </p:txBody>
      </p:sp>
      <p:pic>
        <p:nvPicPr>
          <p:cNvPr id="5" name="Picture 4" descr="Modify Report: Trial Balance—Header/Footer Tab Completed">
            <a:extLst>
              <a:ext uri="{FF2B5EF4-FFF2-40B4-BE49-F238E27FC236}">
                <a16:creationId xmlns:a16="http://schemas.microsoft.com/office/drawing/2014/main" id="{BBB731B6-D291-483B-83A2-82D07741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158" y="1960829"/>
            <a:ext cx="4948927" cy="36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82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Financial statements include:</a:t>
            </a:r>
          </a:p>
          <a:p>
            <a:pPr lvl="1"/>
            <a:r>
              <a:rPr lang="en-US" sz="2400" dirty="0"/>
              <a:t>income statement</a:t>
            </a:r>
          </a:p>
          <a:p>
            <a:pPr marL="457200" lvl="1" indent="0">
              <a:buNone/>
            </a:pPr>
            <a:r>
              <a:rPr lang="en-US" sz="2400" dirty="0"/>
              <a:t>	(</a:t>
            </a:r>
            <a:r>
              <a:rPr lang="en-US" sz="2400" i="1" dirty="0"/>
              <a:t>Profit &amp; Loss </a:t>
            </a:r>
            <a:r>
              <a:rPr lang="en-US" sz="2400" dirty="0"/>
              <a:t>report)</a:t>
            </a:r>
          </a:p>
          <a:p>
            <a:pPr lvl="1"/>
            <a:r>
              <a:rPr lang="en-US" sz="2400" dirty="0"/>
              <a:t>balance sheet</a:t>
            </a:r>
          </a:p>
          <a:p>
            <a:pPr marL="914400" lvl="2" indent="0">
              <a:buNone/>
            </a:pPr>
            <a:r>
              <a:rPr lang="en-US" sz="2400" dirty="0"/>
              <a:t>(</a:t>
            </a:r>
            <a:r>
              <a:rPr lang="en-US" sz="2400" i="1" dirty="0"/>
              <a:t>Balance Sheet </a:t>
            </a:r>
            <a:r>
              <a:rPr lang="en-US" sz="2400" dirty="0"/>
              <a:t>report)</a:t>
            </a:r>
          </a:p>
          <a:p>
            <a:pPr lvl="0"/>
            <a:r>
              <a:rPr lang="en-US" sz="2800" dirty="0"/>
              <a:t>Companies must prepare financial statements at least once a year.</a:t>
            </a:r>
          </a:p>
        </p:txBody>
      </p:sp>
    </p:spTree>
    <p:extLst>
      <p:ext uri="{BB962C8B-B14F-4D97-AF65-F5344CB8AC3E}">
        <p14:creationId xmlns:p14="http://schemas.microsoft.com/office/powerpoint/2010/main" val="65991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Update the Chart of Accounts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Record adjustments in the Make General Journal Entries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View the effect of period-end adjustments on the trial balance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Display and print period-end accounting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Change the reports display using the Customize Report button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Display and print accounting reports and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3291153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To view and print financial statements from the Reports menu:</a:t>
            </a:r>
          </a:p>
          <a:p>
            <a:r>
              <a:rPr lang="en-US" sz="2400" dirty="0"/>
              <a:t>Click Reports and then click </a:t>
            </a:r>
            <a:r>
              <a:rPr lang="en-US" sz="2400" i="1" dirty="0"/>
              <a:t>Company &amp; Financial</a:t>
            </a:r>
            <a:r>
              <a:rPr lang="en-US" sz="2400" dirty="0"/>
              <a:t>.</a:t>
            </a:r>
          </a:p>
          <a:p>
            <a:r>
              <a:rPr lang="en-US" sz="2400" dirty="0"/>
              <a:t>Click a report. </a:t>
            </a:r>
          </a:p>
          <a:p>
            <a:r>
              <a:rPr lang="en-US" sz="2400" dirty="0"/>
              <a:t>Choose the appropriate dates for the report and then click the Refresh button on the top of the report.</a:t>
            </a:r>
          </a:p>
          <a:p>
            <a:r>
              <a:rPr lang="en-US" sz="2400" dirty="0"/>
              <a:t>Click the Print button on the top of the report and then click </a:t>
            </a:r>
            <a:r>
              <a:rPr lang="en-US" sz="2400" i="1" dirty="0"/>
              <a:t>Report</a:t>
            </a:r>
            <a:r>
              <a:rPr lang="en-US" sz="2400" dirty="0"/>
              <a:t>. </a:t>
            </a:r>
          </a:p>
          <a:p>
            <a:r>
              <a:rPr lang="en-US" sz="2400" dirty="0"/>
              <a:t>Check the settings and then click Print. </a:t>
            </a:r>
          </a:p>
          <a:p>
            <a:r>
              <a:rPr lang="en-US" sz="2400" dirty="0"/>
              <a:t>Close the report.</a:t>
            </a:r>
          </a:p>
        </p:txBody>
      </p:sp>
    </p:spTree>
    <p:extLst>
      <p:ext uri="{BB962C8B-B14F-4D97-AF65-F5344CB8AC3E}">
        <p14:creationId xmlns:p14="http://schemas.microsoft.com/office/powerpoint/2010/main" val="2057551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1" y="1443154"/>
            <a:ext cx="3726818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Profit &amp; Loss </a:t>
            </a:r>
            <a:r>
              <a:rPr lang="en-US" sz="2000" dirty="0"/>
              <a:t>Report</a:t>
            </a:r>
          </a:p>
          <a:p>
            <a:pPr marL="0" indent="0">
              <a:buNone/>
            </a:pPr>
            <a:r>
              <a:rPr lang="en-US" sz="2000" dirty="0"/>
              <a:t>(Income Statement)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displays revenue and expenses for specified period of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can be displayed in standard and comparative format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if detailed report produced, can list all transactions affecting a particular item on the report</a:t>
            </a:r>
          </a:p>
        </p:txBody>
      </p:sp>
      <p:pic>
        <p:nvPicPr>
          <p:cNvPr id="7" name="Picture 6" descr="Profit &amp; Loss Standard Report">
            <a:extLst>
              <a:ext uri="{FF2B5EF4-FFF2-40B4-BE49-F238E27FC236}">
                <a16:creationId xmlns:a16="http://schemas.microsoft.com/office/drawing/2014/main" id="{E97E34CF-3DA8-4475-8CC2-CE8AE4BA5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794" y="1779975"/>
            <a:ext cx="4540811" cy="35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5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Balance Sheet </a:t>
            </a:r>
            <a:r>
              <a:rPr lang="en-US" sz="2000" dirty="0"/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shows assets, liabilities, and equity as of a certain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may be displayed in standard, summary, or comparative format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if detailed report produced, can show all transactions affecting balance sheet accounts</a:t>
            </a:r>
          </a:p>
        </p:txBody>
      </p:sp>
    </p:spTree>
    <p:extLst>
      <p:ext uri="{BB962C8B-B14F-4D97-AF65-F5344CB8AC3E}">
        <p14:creationId xmlns:p14="http://schemas.microsoft.com/office/powerpoint/2010/main" val="1105617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Registers are available for any balance sheet account (i.e., any asset, liability, or equity account).</a:t>
            </a:r>
          </a:p>
          <a:p>
            <a:pPr lvl="0"/>
            <a:r>
              <a:rPr lang="en-US" sz="2000" dirty="0"/>
              <a:t>The information displayed in the register is similar to the information displayed in the general ledger.</a:t>
            </a:r>
          </a:p>
          <a:p>
            <a:pPr lvl="0"/>
            <a:r>
              <a:rPr lang="en-US" sz="2000" dirty="0"/>
              <a:t>Double-click an account from the Chart of Accounts List window to display the register.</a:t>
            </a:r>
          </a:p>
        </p:txBody>
      </p:sp>
      <p:pic>
        <p:nvPicPr>
          <p:cNvPr id="8" name="Picture 7" descr="1010 Cash - Operating Register">
            <a:extLst>
              <a:ext uri="{FF2B5EF4-FFF2-40B4-BE49-F238E27FC236}">
                <a16:creationId xmlns:a16="http://schemas.microsoft.com/office/drawing/2014/main" id="{7D00074F-F089-48C7-9FE8-D4A13B4D8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284" y="3660660"/>
            <a:ext cx="6019431" cy="25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7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Registers are not available for income and expense accounts.</a:t>
            </a:r>
          </a:p>
          <a:p>
            <a:pPr lvl="0"/>
            <a:r>
              <a:rPr lang="en-US" sz="2400" dirty="0"/>
              <a:t>An </a:t>
            </a:r>
            <a:r>
              <a:rPr lang="en-US" sz="2400" i="1" dirty="0"/>
              <a:t>Account QuickReport </a:t>
            </a:r>
            <a:r>
              <a:rPr lang="en-US" sz="2400" dirty="0"/>
              <a:t>is available that displays all the activity to the account.</a:t>
            </a:r>
          </a:p>
        </p:txBody>
      </p:sp>
      <p:pic>
        <p:nvPicPr>
          <p:cNvPr id="7" name="Picture 6" descr="Account QuickReport">
            <a:extLst>
              <a:ext uri="{FF2B5EF4-FFF2-40B4-BE49-F238E27FC236}">
                <a16:creationId xmlns:a16="http://schemas.microsoft.com/office/drawing/2014/main" id="{63A33AAC-15D2-4B4B-B503-99ED56C2E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1" y="3204762"/>
            <a:ext cx="5726375" cy="31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11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To view an income </a:t>
            </a:r>
            <a:r>
              <a:rPr lang="en-US" sz="2400" b="1" i="1" dirty="0"/>
              <a:t>Account QuickReport</a:t>
            </a:r>
            <a:r>
              <a:rPr lang="en-US" sz="2400" b="1" dirty="0"/>
              <a:t>:</a:t>
            </a:r>
          </a:p>
          <a:p>
            <a:r>
              <a:rPr lang="en-US" sz="2400" dirty="0"/>
              <a:t>Click Lists and then click </a:t>
            </a:r>
            <a:r>
              <a:rPr lang="en-US" sz="2400" i="1" dirty="0"/>
              <a:t>Chart of Accounts</a:t>
            </a:r>
            <a:r>
              <a:rPr lang="en-US" sz="2400" dirty="0"/>
              <a:t>.</a:t>
            </a:r>
          </a:p>
          <a:p>
            <a:r>
              <a:rPr lang="en-US" sz="2400" dirty="0"/>
              <a:t>Double-click the desired account.</a:t>
            </a:r>
          </a:p>
          <a:p>
            <a:r>
              <a:rPr lang="en-US" sz="2400" dirty="0"/>
              <a:t>Choose the appropriate dates and then click the Refresh button at the top of the report.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Account QuickReport </a:t>
            </a:r>
            <a:r>
              <a:rPr lang="en-US" sz="2000" dirty="0"/>
              <a:t>is displayed, listing all of the activity to this account during the time period chosen.</a:t>
            </a:r>
          </a:p>
        </p:txBody>
      </p:sp>
    </p:spTree>
    <p:extLst>
      <p:ext uri="{BB962C8B-B14F-4D97-AF65-F5344CB8AC3E}">
        <p14:creationId xmlns:p14="http://schemas.microsoft.com/office/powerpoint/2010/main" val="3276580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sz="2800" dirty="0"/>
              <a:t>Financial statements include the</a:t>
            </a:r>
          </a:p>
          <a:p>
            <a:pPr lvl="1"/>
            <a:r>
              <a:rPr lang="en-US" sz="2400" dirty="0"/>
              <a:t>income statement and balance sheet.</a:t>
            </a:r>
          </a:p>
          <a:p>
            <a:pPr lvl="1"/>
            <a:r>
              <a:rPr lang="en-US" sz="2400" dirty="0"/>
              <a:t>income statement and trial balance.</a:t>
            </a:r>
          </a:p>
          <a:p>
            <a:pPr lvl="1"/>
            <a:r>
              <a:rPr lang="en-US" sz="2400" dirty="0"/>
              <a:t>balance sheet and trial balance.</a:t>
            </a:r>
          </a:p>
          <a:p>
            <a:pPr lvl="1"/>
            <a:r>
              <a:rPr lang="en-US" sz="2400" dirty="0"/>
              <a:t>income statement, balance sheet, trial balance, and adjusted trial balance reports.</a:t>
            </a:r>
          </a:p>
        </p:txBody>
      </p:sp>
    </p:spTree>
    <p:extLst>
      <p:ext uri="{BB962C8B-B14F-4D97-AF65-F5344CB8AC3E}">
        <p14:creationId xmlns:p14="http://schemas.microsoft.com/office/powerpoint/2010/main" val="7127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200" b="1" dirty="0"/>
              <a:t>adjusting journal entries  </a:t>
            </a:r>
            <a:r>
              <a:rPr lang="en-US" sz="2200" dirty="0"/>
              <a:t>Adjustments made to accounts at certain periods of time, such as the end of the month or the end of the fiscal year, to bring the balances up to date.</a:t>
            </a:r>
          </a:p>
          <a:p>
            <a:r>
              <a:rPr lang="en-US" sz="2200" b="1" dirty="0"/>
              <a:t>Chart of Accounts List  </a:t>
            </a:r>
            <a:r>
              <a:rPr lang="en-US" sz="2200" dirty="0"/>
              <a:t>The list of accounts a company uses as it conducts its business.</a:t>
            </a:r>
          </a:p>
          <a:p>
            <a:r>
              <a:rPr lang="en-US" sz="2200" b="1" dirty="0"/>
              <a:t>credit</a:t>
            </a:r>
            <a:r>
              <a:rPr lang="en-US" sz="2200" dirty="0"/>
              <a:t>  Dollar amount recorded in the right column of an account  Depending on the account, it either increases or decreases the balance in the account.</a:t>
            </a:r>
          </a:p>
          <a:p>
            <a:r>
              <a:rPr lang="en-US" sz="2200" b="1" dirty="0"/>
              <a:t>debit</a:t>
            </a:r>
            <a:r>
              <a:rPr lang="en-US" sz="2200" dirty="0"/>
              <a:t>  Dollar amount recorded in the left column of an account. Depending on the account, it either increases or decreases the balance in the account.</a:t>
            </a:r>
          </a:p>
        </p:txBody>
      </p:sp>
    </p:spTree>
    <p:extLst>
      <p:ext uri="{BB962C8B-B14F-4D97-AF65-F5344CB8AC3E}">
        <p14:creationId xmlns:p14="http://schemas.microsoft.com/office/powerpoint/2010/main" val="3642122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1869574"/>
            <a:ext cx="7114572" cy="3870826"/>
          </a:xfrm>
        </p:spPr>
        <p:txBody>
          <a:bodyPr/>
          <a:lstStyle/>
          <a:p>
            <a:r>
              <a:rPr lang="en-US" sz="2200" b="1" dirty="0"/>
              <a:t>general ledger  </a:t>
            </a:r>
            <a:r>
              <a:rPr lang="en-US" sz="2200" dirty="0"/>
              <a:t>The document in which transactions are summarized by account.</a:t>
            </a:r>
          </a:p>
          <a:p>
            <a:r>
              <a:rPr lang="en-US" sz="2200" b="1" dirty="0"/>
              <a:t>generally accepted accounting principles (GAAP)</a:t>
            </a:r>
            <a:r>
              <a:rPr lang="en-US" sz="2200" dirty="0"/>
              <a:t>  Principles used to prepare a company’s financial statements, which consist of both formal accounting regulations and procedures mandated by regulatory agencies, and traditionally used accounting procedures.</a:t>
            </a:r>
          </a:p>
          <a:p>
            <a:r>
              <a:rPr lang="en-US" sz="2200" b="1" dirty="0"/>
              <a:t>trial balance</a:t>
            </a:r>
            <a:r>
              <a:rPr lang="en-US" sz="2200" dirty="0"/>
              <a:t>  A report containing all the general ledger account names, their respective debit or credit balances, and the total debits and total credits.</a:t>
            </a:r>
          </a:p>
        </p:txBody>
      </p:sp>
    </p:spTree>
    <p:extLst>
      <p:ext uri="{BB962C8B-B14F-4D97-AF65-F5344CB8AC3E}">
        <p14:creationId xmlns:p14="http://schemas.microsoft.com/office/powerpoint/2010/main" val="2506943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QuickBooks allows you to record journal entries in general journal format.</a:t>
            </a:r>
          </a:p>
          <a:p>
            <a:pPr lvl="0"/>
            <a:r>
              <a:rPr lang="en-US" sz="2400" dirty="0"/>
              <a:t>Daily activities are recorded in windows, such as:</a:t>
            </a:r>
          </a:p>
          <a:p>
            <a:pPr lvl="1"/>
            <a:r>
              <a:rPr lang="en-US" sz="2000" dirty="0"/>
              <a:t>Enter Bills</a:t>
            </a:r>
          </a:p>
          <a:p>
            <a:pPr lvl="1"/>
            <a:r>
              <a:rPr lang="en-US" sz="2000" dirty="0"/>
              <a:t>Pay Bills</a:t>
            </a:r>
          </a:p>
          <a:p>
            <a:pPr lvl="1"/>
            <a:r>
              <a:rPr lang="en-US" sz="2000" dirty="0"/>
              <a:t>Write Checks</a:t>
            </a:r>
          </a:p>
          <a:p>
            <a:pPr lvl="1"/>
            <a:r>
              <a:rPr lang="en-US" sz="2000" dirty="0"/>
              <a:t>Create Invoices</a:t>
            </a:r>
          </a:p>
          <a:p>
            <a:pPr lvl="1"/>
            <a:r>
              <a:rPr lang="en-US" sz="2000" dirty="0"/>
              <a:t>Receive Payments</a:t>
            </a:r>
          </a:p>
          <a:p>
            <a:pPr lvl="0"/>
            <a:r>
              <a:rPr lang="en-US" sz="2400" dirty="0"/>
              <a:t>QuickBooks records the activities in general journal format by:</a:t>
            </a:r>
          </a:p>
          <a:p>
            <a:pPr lvl="1"/>
            <a:r>
              <a:rPr lang="en-US" sz="2000" dirty="0"/>
              <a:t>using debits and credits</a:t>
            </a:r>
          </a:p>
          <a:p>
            <a:pPr lvl="1"/>
            <a:r>
              <a:rPr lang="en-US" sz="2000" dirty="0"/>
              <a:t>using accounts from the Chart of Accounts</a:t>
            </a:r>
          </a:p>
        </p:txBody>
      </p:sp>
    </p:spTree>
    <p:extLst>
      <p:ext uri="{BB962C8B-B14F-4D97-AF65-F5344CB8AC3E}">
        <p14:creationId xmlns:p14="http://schemas.microsoft.com/office/powerpoint/2010/main" val="15374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Some account balances need to be adjusted based on information that does not appear in the daily activities.</a:t>
            </a:r>
          </a:p>
          <a:p>
            <a:pPr lvl="1"/>
            <a:r>
              <a:rPr lang="en-US" sz="2000" dirty="0"/>
              <a:t>enables financial statements to be prepared in accordance with generally accepted accounting principles (GAAP)</a:t>
            </a:r>
          </a:p>
          <a:p>
            <a:r>
              <a:rPr lang="en-US" sz="2400" dirty="0"/>
              <a:t>Adjusting journal entries are recorded in the Make General Journal Entries window.</a:t>
            </a:r>
          </a:p>
          <a:p>
            <a:pPr lvl="0"/>
            <a:r>
              <a:rPr lang="en-US" sz="2400" dirty="0"/>
              <a:t>As daily activities and adjusting journal entries are recorded, QuickBooks simultaneously updates the accounting records and financial statements.</a:t>
            </a:r>
          </a:p>
        </p:txBody>
      </p:sp>
    </p:spTree>
    <p:extLst>
      <p:ext uri="{BB962C8B-B14F-4D97-AF65-F5344CB8AC3E}">
        <p14:creationId xmlns:p14="http://schemas.microsoft.com/office/powerpoint/2010/main" val="16949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QuickBooks v. Manual Accounting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Below is a comparison of a manual accounting ledger and journals with QuickBooks functions:</a:t>
            </a:r>
          </a:p>
        </p:txBody>
      </p:sp>
      <p:graphicFrame>
        <p:nvGraphicFramePr>
          <p:cNvPr id="5" name="Table 4" descr="Manual Accounting System: Chart of Accounts&#10;QuickBooks: Chart of Accounts List&#10;Manual Accounting System: General Ledger&#10;QuickBooks: General Ledger Report&#10;Manual Accounting System: General Ledger&#10;QuickBooks: Make General Journal Entries window" title="Manual Accounting System vs. QuickBook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197627"/>
              </p:ext>
            </p:extLst>
          </p:nvPr>
        </p:nvGraphicFramePr>
        <p:xfrm>
          <a:off x="1156524" y="2689860"/>
          <a:ext cx="683095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Manual Accounting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8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QuickBooks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Chart of Accounts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Chart of Accounts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Ledger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Ledger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 Journal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General Journal Entries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4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 of Accounts List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 descr="Chart of Accounts List window">
            <a:extLst>
              <a:ext uri="{FF2B5EF4-FFF2-40B4-BE49-F238E27FC236}">
                <a16:creationId xmlns:a16="http://schemas.microsoft.com/office/drawing/2014/main" id="{F68D9B27-9F87-4AD6-9131-6AE21C5C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70" y="1375147"/>
            <a:ext cx="4021260" cy="497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 of Accounts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Lists and Centers need to be revised periodically when:</a:t>
            </a:r>
          </a:p>
          <a:p>
            <a:pPr lvl="1"/>
            <a:r>
              <a:rPr lang="en-US" sz="2400" dirty="0"/>
              <a:t>new accounts need to be added</a:t>
            </a:r>
          </a:p>
          <a:p>
            <a:pPr lvl="1"/>
            <a:r>
              <a:rPr lang="en-US" sz="2400" dirty="0"/>
              <a:t>accounts not used need to be deleted </a:t>
            </a:r>
          </a:p>
          <a:p>
            <a:pPr lvl="1"/>
            <a:r>
              <a:rPr lang="en-US" sz="2400" dirty="0"/>
              <a:t>modifications need to be made to an account</a:t>
            </a:r>
          </a:p>
          <a:p>
            <a:pPr lvl="0"/>
            <a:r>
              <a:rPr lang="en-US" sz="2800" dirty="0"/>
              <a:t>When you make these revisions, you are updating the Chart of Accounts List.</a:t>
            </a:r>
          </a:p>
        </p:txBody>
      </p:sp>
    </p:spTree>
    <p:extLst>
      <p:ext uri="{BB962C8B-B14F-4D97-AF65-F5344CB8AC3E}">
        <p14:creationId xmlns:p14="http://schemas.microsoft.com/office/powerpoint/2010/main" val="1642215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 of Accounts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In an accounting system, all the individual accounts are placed together in the general ledger, which shows:</a:t>
            </a:r>
          </a:p>
          <a:p>
            <a:pPr lvl="1"/>
            <a:r>
              <a:rPr lang="en-US" sz="2000" dirty="0"/>
              <a:t>debits</a:t>
            </a:r>
          </a:p>
          <a:p>
            <a:pPr lvl="1"/>
            <a:r>
              <a:rPr lang="en-US" sz="2000" dirty="0"/>
              <a:t>credits</a:t>
            </a:r>
          </a:p>
          <a:p>
            <a:pPr lvl="1"/>
            <a:r>
              <a:rPr lang="en-US" sz="2000" dirty="0"/>
              <a:t>the balance in each account</a:t>
            </a:r>
          </a:p>
          <a:p>
            <a:r>
              <a:rPr lang="en-US" sz="2400" dirty="0"/>
              <a:t>The Chart of Accounts List displays the balance next to each account name and consists of the following:</a:t>
            </a:r>
          </a:p>
          <a:p>
            <a:pPr lvl="1"/>
            <a:r>
              <a:rPr lang="en-US" sz="2000" dirty="0"/>
              <a:t>account number</a:t>
            </a:r>
          </a:p>
          <a:p>
            <a:pPr lvl="1"/>
            <a:r>
              <a:rPr lang="en-US" sz="2000" dirty="0"/>
              <a:t>name </a:t>
            </a:r>
          </a:p>
          <a:p>
            <a:pPr lvl="1"/>
            <a:r>
              <a:rPr lang="en-US" sz="2000" dirty="0"/>
              <a:t>types </a:t>
            </a:r>
          </a:p>
          <a:p>
            <a:pPr lvl="1"/>
            <a:r>
              <a:rPr lang="en-US" sz="2000" dirty="0"/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2029204075"/>
      </p:ext>
    </p:extLst>
  </p:cSld>
  <p:clrMapOvr>
    <a:masterClrMapping/>
  </p:clrMapOvr>
</p:sld>
</file>

<file path=ppt/theme/theme1.xml><?xml version="1.0" encoding="utf-8"?>
<a:theme xmlns:a="http://schemas.openxmlformats.org/drawingml/2006/main" name="0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2_Chapter Ope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03 Learning Objective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04_Chapt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05_Quick Chec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06_Term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07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2137</Words>
  <Application>Microsoft Macintosh PowerPoint</Application>
  <PresentationFormat>On-screen Show (4:3)</PresentationFormat>
  <Paragraphs>306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B Helvetica Bold</vt:lpstr>
      <vt:lpstr>Calibri</vt:lpstr>
      <vt:lpstr>Helvetica</vt:lpstr>
      <vt:lpstr>01_Cover Slide</vt:lpstr>
      <vt:lpstr>02_Chapter Opener Slide</vt:lpstr>
      <vt:lpstr>03 Learning Objectives Slide</vt:lpstr>
      <vt:lpstr>04_Chapter Content Slide</vt:lpstr>
      <vt:lpstr>05_Quick Check Slide</vt:lpstr>
      <vt:lpstr>06_Terms Slide</vt:lpstr>
      <vt:lpstr>07_Blank Slide</vt:lpstr>
      <vt:lpstr>Computerized Accounting with QuickBooks 2019</vt:lpstr>
      <vt:lpstr>Period-End Procedures</vt:lpstr>
      <vt:lpstr>Objectives</vt:lpstr>
      <vt:lpstr>Introduction</vt:lpstr>
      <vt:lpstr>Introduction Cont.</vt:lpstr>
      <vt:lpstr>QuickBooks v. Manual Accounting</vt:lpstr>
      <vt:lpstr>The Chart of Accounts List</vt:lpstr>
      <vt:lpstr>The Chart of Accounts List Cont.</vt:lpstr>
      <vt:lpstr>The Chart of Accounts List Cont.</vt:lpstr>
      <vt:lpstr>The Chart of Accounts List Cont.</vt:lpstr>
      <vt:lpstr>The Chart of Accounts List Cont.</vt:lpstr>
      <vt:lpstr>The Chart of Accounts List Cont.</vt:lpstr>
      <vt:lpstr>The Trial Balance</vt:lpstr>
      <vt:lpstr>The Trial Balance Cont.</vt:lpstr>
      <vt:lpstr>The Trial Balance Cont.</vt:lpstr>
      <vt:lpstr>The Make General Journal Entries Window</vt:lpstr>
      <vt:lpstr>The Make General Journal Entries Window Cont.</vt:lpstr>
      <vt:lpstr>The Make General Journal Entries Window Cont.</vt:lpstr>
      <vt:lpstr>The Make General Journal Entries Window Cont.</vt:lpstr>
      <vt:lpstr>The Make General Journal Entries Window Cont.</vt:lpstr>
      <vt:lpstr>Quick Check</vt:lpstr>
      <vt:lpstr>Period-End Accounting Reports and Financial Statements</vt:lpstr>
      <vt:lpstr>Accounting Reports</vt:lpstr>
      <vt:lpstr>Accounting Reports Cont.</vt:lpstr>
      <vt:lpstr>Accounting Reports Cont.</vt:lpstr>
      <vt:lpstr>Accounting Reports Cont.</vt:lpstr>
      <vt:lpstr>Accounting Reports Cont.</vt:lpstr>
      <vt:lpstr>Accounting Reports Cont.</vt:lpstr>
      <vt:lpstr>Financial Statements</vt:lpstr>
      <vt:lpstr>Financial Statements Cont.</vt:lpstr>
      <vt:lpstr>Financial Statements Cont.</vt:lpstr>
      <vt:lpstr>Financial Statements Cont.</vt:lpstr>
      <vt:lpstr>Registers</vt:lpstr>
      <vt:lpstr>Registers Cont.</vt:lpstr>
      <vt:lpstr>Registers Cont.</vt:lpstr>
      <vt:lpstr>Quick Check</vt:lpstr>
      <vt:lpstr>Terms</vt:lpstr>
      <vt:lpstr>Terms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2015-12-07T20:42:16Z</dcterms:created>
  <dcterms:modified xsi:type="dcterms:W3CDTF">2019-03-28T19:23:17Z</dcterms:modified>
</cp:coreProperties>
</file>