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702" r:id="rId2"/>
    <p:sldMasterId id="2147483675" r:id="rId3"/>
    <p:sldMasterId id="2147483668" r:id="rId4"/>
    <p:sldMasterId id="2147483680" r:id="rId5"/>
    <p:sldMasterId id="2147483696" r:id="rId6"/>
    <p:sldMasterId id="2147483705" r:id="rId7"/>
  </p:sldMasterIdLst>
  <p:notesMasterIdLst>
    <p:notesMasterId r:id="rId63"/>
  </p:notesMasterIdLst>
  <p:handoutMasterIdLst>
    <p:handoutMasterId r:id="rId64"/>
  </p:handoutMasterIdLst>
  <p:sldIdLst>
    <p:sldId id="256" r:id="rId8"/>
    <p:sldId id="257" r:id="rId9"/>
    <p:sldId id="258" r:id="rId10"/>
    <p:sldId id="259" r:id="rId11"/>
    <p:sldId id="260" r:id="rId12"/>
    <p:sldId id="261" r:id="rId13"/>
    <p:sldId id="332" r:id="rId14"/>
    <p:sldId id="312" r:id="rId15"/>
    <p:sldId id="333" r:id="rId16"/>
    <p:sldId id="264" r:id="rId17"/>
    <p:sldId id="335" r:id="rId18"/>
    <p:sldId id="334" r:id="rId19"/>
    <p:sldId id="336" r:id="rId20"/>
    <p:sldId id="337" r:id="rId21"/>
    <p:sldId id="313" r:id="rId22"/>
    <p:sldId id="314" r:id="rId23"/>
    <p:sldId id="373" r:id="rId24"/>
    <p:sldId id="338" r:id="rId25"/>
    <p:sldId id="339" r:id="rId26"/>
    <p:sldId id="374" r:id="rId27"/>
    <p:sldId id="340" r:id="rId28"/>
    <p:sldId id="343" r:id="rId29"/>
    <p:sldId id="375" r:id="rId30"/>
    <p:sldId id="345" r:id="rId31"/>
    <p:sldId id="346" r:id="rId32"/>
    <p:sldId id="376" r:id="rId33"/>
    <p:sldId id="348" r:id="rId34"/>
    <p:sldId id="349" r:id="rId35"/>
    <p:sldId id="294" r:id="rId36"/>
    <p:sldId id="350" r:id="rId37"/>
    <p:sldId id="351" r:id="rId38"/>
    <p:sldId id="352" r:id="rId39"/>
    <p:sldId id="353" r:id="rId40"/>
    <p:sldId id="356" r:id="rId41"/>
    <p:sldId id="377" r:id="rId42"/>
    <p:sldId id="358" r:id="rId43"/>
    <p:sldId id="359" r:id="rId44"/>
    <p:sldId id="379" r:id="rId45"/>
    <p:sldId id="361" r:id="rId46"/>
    <p:sldId id="295" r:id="rId47"/>
    <p:sldId id="362" r:id="rId48"/>
    <p:sldId id="380" r:id="rId49"/>
    <p:sldId id="364" r:id="rId50"/>
    <p:sldId id="365" r:id="rId51"/>
    <p:sldId id="366" r:id="rId52"/>
    <p:sldId id="367" r:id="rId53"/>
    <p:sldId id="382" r:id="rId54"/>
    <p:sldId id="386" r:id="rId55"/>
    <p:sldId id="369" r:id="rId56"/>
    <p:sldId id="370" r:id="rId57"/>
    <p:sldId id="388" r:id="rId58"/>
    <p:sldId id="384" r:id="rId59"/>
    <p:sldId id="371" r:id="rId60"/>
    <p:sldId id="278" r:id="rId61"/>
    <p:sldId id="387" r:id="rId6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898989"/>
    <a:srgbClr val="94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0" autoAdjust="0"/>
    <p:restoredTop sz="94694" autoAdjust="0"/>
  </p:normalViewPr>
  <p:slideViewPr>
    <p:cSldViewPr snapToGrid="0" snapToObjects="1">
      <p:cViewPr varScale="1">
        <p:scale>
          <a:sx n="78" d="100"/>
          <a:sy n="78" d="100"/>
        </p:scale>
        <p:origin x="1339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578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61" Type="http://schemas.openxmlformats.org/officeDocument/2006/relationships/slide" Target="slides/slide54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viewProps" Target="view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i="1" dirty="0"/>
              <a:t>Computerized Accounting with QuickBooks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5F27D-7291-427B-A350-F3DB9042BE2F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F4AC1-F8EF-4959-8144-FA13A8A62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7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i="1"/>
            </a:lvl1pPr>
          </a:lstStyle>
          <a:p>
            <a:r>
              <a:rPr lang="en-US" dirty="0"/>
              <a:t>Computerized Accounting with QuickBooks 2019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B778F-71A8-48E4-BDC1-6A6F0CF4740F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489E-AA15-4837-8C29-87808A0EB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8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02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0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489E-AA15-4837-8C29-87808A0EBE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6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47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9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062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2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7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59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777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95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520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27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77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19215"/>
            <a:ext cx="7772400" cy="60913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ctr">
              <a:defRPr sz="4000" b="0" i="0">
                <a:ln>
                  <a:noFill/>
                </a:ln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Title goes Here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03794" y="2772758"/>
            <a:ext cx="5004522" cy="212008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ctr">
              <a:buNone/>
              <a:defRPr sz="2800" b="0" i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Subtitle goes here</a:t>
            </a:r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703794" y="385763"/>
            <a:ext cx="7137884" cy="39923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r>
              <a:rPr lang="en-US"/>
              <a:t>Chapter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>
          <a:xfrm>
            <a:off x="7786194" y="157655"/>
            <a:ext cx="9006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8000" b="0" i="0" kern="1200" baseline="0">
                <a:solidFill>
                  <a:schemeClr val="bg1"/>
                </a:solidFill>
                <a:latin typeface="B Helvetica Bold"/>
                <a:ea typeface="+mj-ea"/>
                <a:cs typeface="B Helvetica Bold"/>
              </a:defRPr>
            </a:lvl1pPr>
          </a:lstStyle>
          <a:p>
            <a:pPr algn="ctr"/>
            <a:r>
              <a:rPr lang="en-US" sz="960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07379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2877" y="968376"/>
            <a:ext cx="8490281" cy="702678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Learning Objectives List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77" y="2085474"/>
            <a:ext cx="7327228" cy="299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Chapter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310148" y="2199564"/>
            <a:ext cx="7844322" cy="4521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800">
                <a:latin typeface="Helvetica"/>
                <a:cs typeface="Helvetica"/>
              </a:defRPr>
            </a:lvl1pPr>
            <a:lvl2pPr marL="74295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261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0520" y="295704"/>
            <a:ext cx="7844322" cy="965200"/>
          </a:xfrm>
          <a:prstGeom prst="rect">
            <a:avLst/>
          </a:prstGeom>
        </p:spPr>
        <p:txBody>
          <a:bodyPr/>
          <a:lstStyle>
            <a:lvl1pPr algn="l">
              <a:defRPr sz="4000" b="0" i="0" baseline="0">
                <a:solidFill>
                  <a:schemeClr val="bg1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Chapter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7844322" cy="464973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/>
                <a:cs typeface="Helvetica"/>
              </a:defRPr>
            </a:lvl1pPr>
            <a:lvl2pPr>
              <a:defRPr sz="3000">
                <a:latin typeface="Helvetica"/>
                <a:cs typeface="Helvetica"/>
              </a:defRPr>
            </a:lvl2pPr>
            <a:lvl3pPr>
              <a:defRPr sz="2800">
                <a:latin typeface="Helvetica"/>
                <a:cs typeface="Helvetica"/>
              </a:defRPr>
            </a:lvl3pPr>
            <a:lvl4pPr>
              <a:defRPr sz="2600">
                <a:latin typeface="Helvetica"/>
                <a:cs typeface="Helvetica"/>
              </a:defRPr>
            </a:lvl4pPr>
            <a:lvl5pPr>
              <a:defRPr sz="2400"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63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32877" y="968376"/>
            <a:ext cx="8490281" cy="702678"/>
          </a:xfrm>
          <a:prstGeom prst="rect">
            <a:avLst/>
          </a:prstGeom>
        </p:spPr>
        <p:txBody>
          <a:bodyPr/>
          <a:lstStyle>
            <a:lvl1pPr algn="l">
              <a:defRPr sz="3200" b="0" i="0" baseline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Quick Check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2877" y="2085474"/>
            <a:ext cx="7327228" cy="29945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Quiz content</a:t>
            </a:r>
          </a:p>
        </p:txBody>
      </p:sp>
    </p:spTree>
    <p:extLst>
      <p:ext uri="{BB962C8B-B14F-4D97-AF65-F5344CB8AC3E}">
        <p14:creationId xmlns:p14="http://schemas.microsoft.com/office/powerpoint/2010/main" val="1000127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148" y="854710"/>
            <a:ext cx="8579852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solidFill>
                  <a:srgbClr val="FFFFFF"/>
                </a:solidFill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Quick Check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0147" y="2180272"/>
            <a:ext cx="7390063" cy="4525963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>
                <a:latin typeface="Helvetica"/>
                <a:cs typeface="Helvetica"/>
              </a:defRPr>
            </a:lvl1pPr>
            <a:lvl2pPr marL="971550" indent="-514350">
              <a:buFont typeface="+mj-lt"/>
              <a:buAutoNum type="alphaLcPeriod"/>
              <a:defRPr>
                <a:latin typeface="Helvetica"/>
                <a:cs typeface="Helvetica"/>
              </a:defRPr>
            </a:lvl2pPr>
            <a:lvl3pPr marL="1371600" indent="-457200">
              <a:buFont typeface="+mj-lt"/>
              <a:buAutoNum type="arabicPeriod"/>
              <a:defRPr>
                <a:latin typeface="Helvetica"/>
                <a:cs typeface="Helvetica"/>
              </a:defRPr>
            </a:lvl3pPr>
            <a:lvl4pPr marL="1828800" indent="-457200">
              <a:buFont typeface="+mj-lt"/>
              <a:buAutoNum type="arabicPeriod"/>
              <a:defRPr>
                <a:latin typeface="Helvetica"/>
                <a:cs typeface="Helvetica"/>
              </a:defRPr>
            </a:lvl4pPr>
            <a:lvl5pPr marL="2286000" indent="-457200">
              <a:buFont typeface="+mj-lt"/>
              <a:buAutoNum type="arabicPeriod"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323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19200" y="554038"/>
            <a:ext cx="7011737" cy="1143000"/>
          </a:xfrm>
          <a:prstGeom prst="rect">
            <a:avLst/>
          </a:prstGeom>
        </p:spPr>
        <p:txBody>
          <a:bodyPr/>
          <a:lstStyle>
            <a:lvl1pPr algn="l">
              <a:defRPr sz="4000" b="0" i="0">
                <a:latin typeface="B Helvetica Bold"/>
                <a:cs typeface="B Helvetica Bold"/>
              </a:defRPr>
            </a:lvl1pPr>
          </a:lstStyle>
          <a:p>
            <a:r>
              <a:rPr lang="en-US" dirty="0"/>
              <a:t>Terms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9200" y="1869574"/>
            <a:ext cx="7011737" cy="387082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aseline="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395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5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food&#10;&#10;Description automatically generated">
            <a:extLst>
              <a:ext uri="{FF2B5EF4-FFF2-40B4-BE49-F238E27FC236}">
                <a16:creationId xmlns:a16="http://schemas.microsoft.com/office/drawing/2014/main" id="{5C12E797-FCE5-40D2-8C64-76B42844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4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white walls&#10;&#10;Description automatically generated">
            <a:extLst>
              <a:ext uri="{FF2B5EF4-FFF2-40B4-BE49-F238E27FC236}">
                <a16:creationId xmlns:a16="http://schemas.microsoft.com/office/drawing/2014/main" id="{2BEBFB7E-CD50-4FA8-9E0F-42767D681B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30A07D0-4B6C-EF41-9A43-6576EA4731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95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8444F-2AF5-6340-B273-790BF994D442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close up of a mans face&#10;&#10;Description automatically generated">
            <a:extLst>
              <a:ext uri="{FF2B5EF4-FFF2-40B4-BE49-F238E27FC236}">
                <a16:creationId xmlns:a16="http://schemas.microsoft.com/office/drawing/2014/main" id="{E0CA903A-AB24-4467-A38F-541BC3AB681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58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4BF65-5512-8C40-A284-ADA36BF81673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B8293F-E74B-4E21-8B72-2A7BDC49E0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D5F25-E773-134E-A8C3-7D392FCF8EB9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583A71-EB96-4DD0-B09F-A23E7EF236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3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0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DD230-76CC-9F4F-A452-B5DD642C0308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 descr="A close up of a flower&#10;&#10;Description automatically generated">
            <a:extLst>
              <a:ext uri="{FF2B5EF4-FFF2-40B4-BE49-F238E27FC236}">
                <a16:creationId xmlns:a16="http://schemas.microsoft.com/office/drawing/2014/main" id="{A31B38AB-506F-4E3B-A595-4470E1D308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92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QB-2015-16-17-Blank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85789-3EEF-1540-9C3F-B413FF36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1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733559" y="0"/>
            <a:ext cx="410441" cy="215179"/>
          </a:xfrm>
          <a:prstGeom prst="rect">
            <a:avLst/>
          </a:prstGeom>
        </p:spPr>
        <p:txBody>
          <a:bodyPr/>
          <a:lstStyle/>
          <a:p>
            <a:r>
              <a:rPr lang="en-US" sz="200" dirty="0">
                <a:solidFill>
                  <a:srgbClr val="E4E4E4"/>
                </a:solidFill>
              </a:rPr>
              <a:t>Computerized Accounting with QuickBooks 2019</a:t>
            </a:r>
          </a:p>
        </p:txBody>
      </p:sp>
    </p:spTree>
    <p:extLst>
      <p:ext uri="{BB962C8B-B14F-4D97-AF65-F5344CB8AC3E}">
        <p14:creationId xmlns:p14="http://schemas.microsoft.com/office/powerpoint/2010/main" val="185598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Item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 descr="Item List">
            <a:extLst>
              <a:ext uri="{FF2B5EF4-FFF2-40B4-BE49-F238E27FC236}">
                <a16:creationId xmlns:a16="http://schemas.microsoft.com/office/drawing/2014/main" id="{ECD840D9-99A1-4F71-BCE1-FC34CE501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92" y="1848047"/>
            <a:ext cx="8287614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1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Item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The Item List contains a file for each type of service or inventory item sold by the company.</a:t>
            </a:r>
          </a:p>
          <a:p>
            <a:pPr lvl="0"/>
            <a:r>
              <a:rPr lang="en-US" sz="2400"/>
              <a:t>If the item sold is an inventory product, QuickBooks calls this an inventory part as opposed to a service item.</a:t>
            </a:r>
          </a:p>
          <a:p>
            <a:pPr lvl="0"/>
            <a:r>
              <a:rPr lang="en-US" sz="2400"/>
              <a:t>Enter the information for each inventory item in the Item List prior to recording transactions.</a:t>
            </a:r>
          </a:p>
          <a:p>
            <a:pPr lvl="1"/>
            <a:r>
              <a:rPr lang="en-US" sz="2000"/>
              <a:t>If you omit an item, you can add that item later with minimal disruption.</a:t>
            </a:r>
          </a:p>
        </p:txBody>
      </p:sp>
    </p:spTree>
    <p:extLst>
      <p:ext uri="{BB962C8B-B14F-4D97-AF65-F5344CB8AC3E}">
        <p14:creationId xmlns:p14="http://schemas.microsoft.com/office/powerpoint/2010/main" val="79244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Item List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8575766" cy="4649736"/>
          </a:xfrm>
        </p:spPr>
        <p:txBody>
          <a:bodyPr/>
          <a:lstStyle/>
          <a:p>
            <a:pPr lvl="0"/>
            <a:r>
              <a:rPr lang="en-US" sz="2400"/>
              <a:t>The Item List contains important information on each product, such as:</a:t>
            </a:r>
          </a:p>
          <a:p>
            <a:pPr lvl="1"/>
            <a:r>
              <a:rPr lang="en-US" sz="2000"/>
              <a:t>type of item</a:t>
            </a:r>
          </a:p>
          <a:p>
            <a:pPr lvl="1"/>
            <a:r>
              <a:rPr lang="en-US" sz="2000"/>
              <a:t>number</a:t>
            </a:r>
          </a:p>
          <a:p>
            <a:pPr lvl="1"/>
            <a:r>
              <a:rPr lang="en-US" sz="2000"/>
              <a:t>descriptions</a:t>
            </a:r>
          </a:p>
          <a:p>
            <a:pPr lvl="1"/>
            <a:r>
              <a:rPr lang="en-US" sz="2000"/>
              <a:t>cost</a:t>
            </a:r>
          </a:p>
          <a:p>
            <a:pPr lvl="1"/>
            <a:r>
              <a:rPr lang="en-US" sz="2000"/>
              <a:t>general ledger posting accounts for inventory asset, cost of goods sold, and sales</a:t>
            </a:r>
          </a:p>
          <a:p>
            <a:pPr lvl="1"/>
            <a:r>
              <a:rPr lang="en-US" sz="2000"/>
              <a:t>preferred vendor </a:t>
            </a:r>
          </a:p>
          <a:p>
            <a:pPr lvl="1"/>
            <a:r>
              <a:rPr lang="en-US" sz="2000"/>
              <a:t>sales tax status</a:t>
            </a:r>
          </a:p>
          <a:p>
            <a:pPr lvl="0"/>
            <a:r>
              <a:rPr lang="en-US" sz="2400"/>
              <a:t>All products or services sold by the company should be included in the Item List.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0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Item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view a specific inventory item file, hover the mouse pointer </a:t>
            </a:r>
            <a:r>
              <a:rPr lang="en-US" sz="2400" dirty="0">
                <a:latin typeface="Helvetica" panose="020B0604020202020204" pitchFamily="34" charset="0"/>
                <a:cs typeface="Helvetica" panose="020B0604020202020204" pitchFamily="34" charset="0"/>
              </a:rPr>
              <a:t>over the item name and double-click.</a:t>
            </a:r>
          </a:p>
        </p:txBody>
      </p:sp>
      <p:pic>
        <p:nvPicPr>
          <p:cNvPr id="7" name="Picture 6" descr="Edit Item Window">
            <a:extLst>
              <a:ext uri="{FF2B5EF4-FFF2-40B4-BE49-F238E27FC236}">
                <a16:creationId xmlns:a16="http://schemas.microsoft.com/office/drawing/2014/main" id="{27C71FC2-27D3-4D15-A6ED-453A92A25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491" y="2513092"/>
            <a:ext cx="4587017" cy="357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775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Item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043129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add an item: </a:t>
            </a:r>
          </a:p>
          <a:p>
            <a:r>
              <a:rPr lang="en-US" sz="2000" dirty="0"/>
              <a:t>Click Lists and then click </a:t>
            </a:r>
            <a:r>
              <a:rPr lang="en-US" sz="2000" i="1" dirty="0"/>
              <a:t>Item List</a:t>
            </a:r>
            <a:r>
              <a:rPr lang="en-US" sz="2000" dirty="0"/>
              <a:t>. </a:t>
            </a:r>
          </a:p>
          <a:p>
            <a:r>
              <a:rPr lang="en-US" sz="2000" dirty="0"/>
              <a:t>Click the Item menu button. </a:t>
            </a:r>
          </a:p>
          <a:p>
            <a:r>
              <a:rPr lang="en-US" sz="2000" dirty="0"/>
              <a:t>Click </a:t>
            </a:r>
            <a:r>
              <a:rPr lang="en-US" sz="2000" i="1" dirty="0"/>
              <a:t>New</a:t>
            </a:r>
            <a:r>
              <a:rPr lang="en-US" sz="2000" dirty="0"/>
              <a:t>. </a:t>
            </a:r>
          </a:p>
          <a:p>
            <a:r>
              <a:rPr lang="en-US" sz="2000" dirty="0"/>
              <a:t>Enter the background data for the item. </a:t>
            </a:r>
          </a:p>
          <a:p>
            <a:r>
              <a:rPr lang="en-US" sz="2000" dirty="0"/>
              <a:t>Click OK. </a:t>
            </a:r>
          </a:p>
          <a:p>
            <a:r>
              <a:rPr lang="en-US" sz="2000" dirty="0"/>
              <a:t>Close the Item List window.</a:t>
            </a:r>
          </a:p>
        </p:txBody>
      </p:sp>
      <p:pic>
        <p:nvPicPr>
          <p:cNvPr id="8" name="Picture 7" descr="New Item Window—Completed">
            <a:extLst>
              <a:ext uri="{FF2B5EF4-FFF2-40B4-BE49-F238E27FC236}">
                <a16:creationId xmlns:a16="http://schemas.microsoft.com/office/drawing/2014/main" id="{E6B63818-2EBF-4907-8331-142FA9B2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3649" y="1588623"/>
            <a:ext cx="5563605" cy="435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57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Item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To delete an item: </a:t>
            </a:r>
          </a:p>
          <a:p>
            <a:r>
              <a:rPr lang="en-US" sz="2000" dirty="0"/>
              <a:t>Click Lists and then click Item List. </a:t>
            </a:r>
          </a:p>
          <a:p>
            <a:r>
              <a:rPr lang="en-US" sz="2000" dirty="0"/>
              <a:t>Select the item you wish to delete but do not open the file.</a:t>
            </a:r>
          </a:p>
          <a:p>
            <a:r>
              <a:rPr lang="en-US" sz="2000" dirty="0"/>
              <a:t>Click the Item menu button. </a:t>
            </a:r>
          </a:p>
          <a:p>
            <a:r>
              <a:rPr lang="en-US" sz="2000" dirty="0"/>
              <a:t>Click Delete Item.</a:t>
            </a:r>
          </a:p>
          <a:p>
            <a:pPr lvl="1"/>
            <a:r>
              <a:rPr lang="en-US" sz="2000" dirty="0"/>
              <a:t>You cannot delete an item with a balance or that has been part of a transaction.</a:t>
            </a:r>
          </a:p>
          <a:p>
            <a:r>
              <a:rPr lang="en-US" sz="2000" dirty="0"/>
              <a:t>Click OK at the warning screen.</a:t>
            </a:r>
          </a:p>
          <a:p>
            <a:r>
              <a:rPr lang="en-US" sz="2000" dirty="0"/>
              <a:t>Close the Item List window.</a:t>
            </a:r>
          </a:p>
        </p:txBody>
      </p:sp>
    </p:spTree>
    <p:extLst>
      <p:ext uri="{BB962C8B-B14F-4D97-AF65-F5344CB8AC3E}">
        <p14:creationId xmlns:p14="http://schemas.microsoft.com/office/powerpoint/2010/main" val="26851061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Item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443154"/>
            <a:ext cx="3209544" cy="4649736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/>
              <a:t>To edit an item: </a:t>
            </a:r>
          </a:p>
          <a:p>
            <a:r>
              <a:rPr lang="en-US" sz="2000" dirty="0"/>
              <a:t>Click Lists and then click </a:t>
            </a:r>
            <a:r>
              <a:rPr lang="en-US" sz="2000" i="1" dirty="0"/>
              <a:t>Item List</a:t>
            </a:r>
            <a:r>
              <a:rPr lang="en-US" sz="2000" dirty="0"/>
              <a:t>. </a:t>
            </a:r>
          </a:p>
          <a:p>
            <a:r>
              <a:rPr lang="en-US" sz="2000" dirty="0"/>
              <a:t>Double-click the item you wish to edit. </a:t>
            </a:r>
          </a:p>
          <a:p>
            <a:r>
              <a:rPr lang="en-US" sz="2000" dirty="0"/>
              <a:t>Change the appropriate information. </a:t>
            </a:r>
          </a:p>
          <a:p>
            <a:r>
              <a:rPr lang="en-US" sz="2000" dirty="0"/>
              <a:t>Click OK. </a:t>
            </a:r>
          </a:p>
          <a:p>
            <a:r>
              <a:rPr lang="en-US" sz="2000" dirty="0"/>
              <a:t>Close the Item List window.</a:t>
            </a:r>
          </a:p>
        </p:txBody>
      </p:sp>
      <p:pic>
        <p:nvPicPr>
          <p:cNvPr id="8" name="Picture 7" descr="Edit Item Window—Draperies">
            <a:extLst>
              <a:ext uri="{FF2B5EF4-FFF2-40B4-BE49-F238E27FC236}">
                <a16:creationId xmlns:a16="http://schemas.microsoft.com/office/drawing/2014/main" id="{BD4D20AB-A852-49E9-B440-DD3B1F906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784" y="1717141"/>
            <a:ext cx="5235523" cy="410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820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Item List Cont.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Inventory Center</a:t>
            </a:r>
          </a:p>
          <a:p>
            <a:pPr lvl="1"/>
            <a:r>
              <a:rPr lang="en-US" sz="2000"/>
              <a:t>contains a file for each inventory item</a:t>
            </a:r>
          </a:p>
          <a:p>
            <a:pPr lvl="1"/>
            <a:r>
              <a:rPr lang="en-US" sz="2000"/>
              <a:t>duplicates the information contained in the Item List, but does not display non-inventory part items.</a:t>
            </a:r>
          </a:p>
        </p:txBody>
      </p:sp>
      <p:pic>
        <p:nvPicPr>
          <p:cNvPr id="7" name="Picture 6" descr="Inventory Center">
            <a:extLst>
              <a:ext uri="{FF2B5EF4-FFF2-40B4-BE49-F238E27FC236}">
                <a16:creationId xmlns:a16="http://schemas.microsoft.com/office/drawing/2014/main" id="{52E4879C-E898-4651-9B44-3520796D4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111" y="3084269"/>
            <a:ext cx="5813777" cy="306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97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Inventory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Activities identified as purchases of inventory items on account are recorded in the Enter Bills window.</a:t>
            </a:r>
          </a:p>
          <a:p>
            <a:pPr lvl="0"/>
            <a:r>
              <a:rPr lang="en-US" sz="2800" dirty="0"/>
              <a:t>Activities identified as purchases of inventory items for cash are recorded in the Write Checks window.</a:t>
            </a:r>
          </a:p>
        </p:txBody>
      </p:sp>
    </p:spTree>
    <p:extLst>
      <p:ext uri="{BB962C8B-B14F-4D97-AF65-F5344CB8AC3E}">
        <p14:creationId xmlns:p14="http://schemas.microsoft.com/office/powerpoint/2010/main" val="33186751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Record inventory purchases using the Enter Bills window—Items tab.</a:t>
            </a:r>
          </a:p>
        </p:txBody>
      </p:sp>
      <p:pic>
        <p:nvPicPr>
          <p:cNvPr id="8" name="Picture 7" descr="Enter Bills Window—Items Tab">
            <a:extLst>
              <a:ext uri="{FF2B5EF4-FFF2-40B4-BE49-F238E27FC236}">
                <a16:creationId xmlns:a16="http://schemas.microsoft.com/office/drawing/2014/main" id="{872541A9-CF4C-442B-BA8C-421324FFF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484" y="2713141"/>
            <a:ext cx="5542559" cy="325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96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/>
              <a:t>Inventory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202" y="2930321"/>
            <a:ext cx="5333596" cy="2120084"/>
          </a:xfrm>
        </p:spPr>
        <p:txBody>
          <a:bodyPr/>
          <a:lstStyle/>
          <a:p>
            <a:r>
              <a:rPr lang="en-US" dirty="0"/>
              <a:t>Receiving and Selling Items, Processing Sales Discounts, Adjusting Quantity/Value on Hand, and Paying Sales Tax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A07D0-4B6C-EF41-9A43-6576EA4731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/>
              <a:t>There are two sub-tabs on the Main tab of the Enter Bills window:</a:t>
            </a:r>
          </a:p>
          <a:p>
            <a:pPr lvl="1"/>
            <a:r>
              <a:rPr lang="en-US" sz="2400"/>
              <a:t>Expenses</a:t>
            </a:r>
          </a:p>
          <a:p>
            <a:pPr lvl="1"/>
            <a:r>
              <a:rPr lang="en-US" sz="2400"/>
              <a:t>Items</a:t>
            </a:r>
          </a:p>
          <a:p>
            <a:pPr lvl="0"/>
            <a:r>
              <a:rPr lang="en-US" sz="2800"/>
              <a:t>Expenses tab:</a:t>
            </a:r>
          </a:p>
          <a:p>
            <a:pPr lvl="1"/>
            <a:r>
              <a:rPr lang="en-US" sz="2400"/>
              <a:t>used to record non-inventory purchases</a:t>
            </a:r>
          </a:p>
          <a:p>
            <a:pPr lvl="0"/>
            <a:r>
              <a:rPr lang="en-US" sz="2800"/>
              <a:t>Items tab:</a:t>
            </a:r>
          </a:p>
          <a:p>
            <a:pPr lvl="1"/>
            <a:r>
              <a:rPr lang="en-US" sz="2400"/>
              <a:t>used to record inventory purchases</a:t>
            </a:r>
          </a:p>
          <a:p>
            <a:pPr lvl="1"/>
            <a:r>
              <a:rPr lang="en-US" sz="2400"/>
              <a:t>similar to Expenses tab but provides for additional fields (Item and Quantity) that relate to inventory</a:t>
            </a:r>
          </a:p>
        </p:txBody>
      </p:sp>
    </p:spTree>
    <p:extLst>
      <p:ext uri="{BB962C8B-B14F-4D97-AF65-F5344CB8AC3E}">
        <p14:creationId xmlns:p14="http://schemas.microsoft.com/office/powerpoint/2010/main" val="3065412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The Enter Bills window—Items tab is designed for purchases of inventory items on account.</a:t>
            </a:r>
          </a:p>
          <a:p>
            <a:pPr lvl="0"/>
            <a:r>
              <a:rPr lang="en-US" sz="2400" dirty="0"/>
              <a:t>The default accounts include:</a:t>
            </a:r>
          </a:p>
          <a:p>
            <a:pPr lvl="1"/>
            <a:r>
              <a:rPr lang="en-US" sz="2000" dirty="0"/>
              <a:t>Inventory asset account</a:t>
            </a:r>
          </a:p>
          <a:p>
            <a:pPr lvl="1"/>
            <a:r>
              <a:rPr lang="en-US" sz="2000" dirty="0"/>
              <a:t>Accounts Payable account</a:t>
            </a:r>
          </a:p>
          <a:p>
            <a:pPr lvl="0"/>
            <a:r>
              <a:rPr lang="en-US" sz="2400" dirty="0"/>
              <a:t>QuickBooks uses the information on the Item List to correctly record the amount and account for the inventory asset.</a:t>
            </a:r>
          </a:p>
          <a:p>
            <a:pPr lvl="0"/>
            <a:r>
              <a:rPr lang="en-US" sz="2400" dirty="0"/>
              <a:t>The transaction is recorded as follows:</a:t>
            </a:r>
          </a:p>
        </p:txBody>
      </p:sp>
      <p:pic>
        <p:nvPicPr>
          <p:cNvPr id="6" name="Picture 5" descr="debit to Inventory; credit to Accounts Payable" title="general ledger po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55" y="5173509"/>
            <a:ext cx="7568290" cy="5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4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" y="1443154"/>
            <a:ext cx="3408680" cy="4449646"/>
          </a:xfrm>
        </p:spPr>
        <p:txBody>
          <a:bodyPr/>
          <a:lstStyle/>
          <a:p>
            <a:pPr marL="0" lvl="0" indent="0">
              <a:buNone/>
            </a:pPr>
            <a:r>
              <a:rPr lang="en-US" sz="1800" b="1" dirty="0"/>
              <a:t>To record a purchase and receipt of inventory items on account:</a:t>
            </a:r>
          </a:p>
          <a:p>
            <a:pPr lvl="0"/>
            <a:r>
              <a:rPr lang="en-US" sz="1800" dirty="0"/>
              <a:t>Click Vendors and then click </a:t>
            </a:r>
            <a:r>
              <a:rPr lang="en-US" sz="1800" i="1" dirty="0"/>
              <a:t>Receive Items and Enter Bill</a:t>
            </a:r>
            <a:r>
              <a:rPr lang="en-US" sz="1800" dirty="0"/>
              <a:t>.</a:t>
            </a:r>
          </a:p>
          <a:p>
            <a:pPr lvl="0"/>
            <a:r>
              <a:rPr lang="en-US" sz="1800" dirty="0"/>
              <a:t>At the VENDOR drop-down list, click the appropriate vendor.</a:t>
            </a:r>
          </a:p>
          <a:p>
            <a:pPr lvl="0"/>
            <a:r>
              <a:rPr lang="en-US" sz="1800" dirty="0"/>
              <a:t>Complete the fields in the same way you would for non-inventory purchases.</a:t>
            </a:r>
          </a:p>
          <a:p>
            <a:pPr lvl="0"/>
            <a:r>
              <a:rPr lang="en-US" sz="1800" dirty="0"/>
              <a:t>Complete the Items tab.</a:t>
            </a:r>
          </a:p>
          <a:p>
            <a:pPr lvl="0"/>
            <a:r>
              <a:rPr lang="en-US" sz="1800" dirty="0"/>
              <a:t>Click Save &amp; Close.</a:t>
            </a:r>
          </a:p>
        </p:txBody>
      </p:sp>
      <p:pic>
        <p:nvPicPr>
          <p:cNvPr id="8" name="Picture 7" descr="Enter Bills Window—Partially Completed">
            <a:extLst>
              <a:ext uri="{FF2B5EF4-FFF2-40B4-BE49-F238E27FC236}">
                <a16:creationId xmlns:a16="http://schemas.microsoft.com/office/drawing/2014/main" id="{645ACE49-4B2A-4ED8-B5CF-37044841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347" y="1841659"/>
            <a:ext cx="5126922" cy="282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465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Like the Enter Bills window, the Write Checks window has the following two tabs:</a:t>
            </a:r>
          </a:p>
          <a:p>
            <a:pPr lvl="1"/>
            <a:r>
              <a:rPr lang="en-US" sz="2000" dirty="0"/>
              <a:t>Expenses</a:t>
            </a:r>
          </a:p>
          <a:p>
            <a:pPr lvl="1"/>
            <a:r>
              <a:rPr lang="en-US" sz="2000" dirty="0"/>
              <a:t>Items</a:t>
            </a:r>
          </a:p>
          <a:p>
            <a:pPr lvl="0"/>
            <a:r>
              <a:rPr lang="en-US" sz="2400" dirty="0"/>
              <a:t>For purchase of inventory items for cash, switch to the Items tab after opening the Write Checks window.</a:t>
            </a:r>
          </a:p>
          <a:p>
            <a:r>
              <a:rPr lang="en-US" sz="2400" dirty="0"/>
              <a:t>The fields to enter information are similar to those in the Enter Bills window—Items tab.</a:t>
            </a:r>
          </a:p>
        </p:txBody>
      </p:sp>
    </p:spTree>
    <p:extLst>
      <p:ext uri="{BB962C8B-B14F-4D97-AF65-F5344CB8AC3E}">
        <p14:creationId xmlns:p14="http://schemas.microsoft.com/office/powerpoint/2010/main" val="3014700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The Write Checks window—Items tab is designed for purchases of inventory items for cash</a:t>
            </a:r>
          </a:p>
          <a:p>
            <a:pPr lvl="0"/>
            <a:r>
              <a:rPr lang="en-US" sz="2400"/>
              <a:t>The default accounts include:</a:t>
            </a:r>
          </a:p>
          <a:p>
            <a:pPr lvl="1"/>
            <a:r>
              <a:rPr lang="en-US" sz="2000"/>
              <a:t>Inventory asset account</a:t>
            </a:r>
          </a:p>
          <a:p>
            <a:pPr lvl="1"/>
            <a:r>
              <a:rPr lang="en-US" sz="2000"/>
              <a:t>Cash account</a:t>
            </a:r>
          </a:p>
          <a:p>
            <a:pPr lvl="0"/>
            <a:r>
              <a:rPr lang="en-US" sz="2400"/>
              <a:t>QuickBooks uses the information on the Item List to record the amount and account for the inventory asset.</a:t>
            </a:r>
          </a:p>
          <a:p>
            <a:pPr lvl="0"/>
            <a:r>
              <a:rPr lang="en-US" sz="2400"/>
              <a:t>The transaction is recorded as follows:</a:t>
            </a:r>
          </a:p>
        </p:txBody>
      </p:sp>
      <p:pic>
        <p:nvPicPr>
          <p:cNvPr id="7" name="Picture 6" descr="debit to Inventory; credit to Cash" title="general ledger po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624" y="5189338"/>
            <a:ext cx="7625163" cy="52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02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2400" b="1" dirty="0"/>
              <a:t>To record a purchase and receipt of inventory items for cash:</a:t>
            </a:r>
          </a:p>
          <a:p>
            <a:pPr lvl="0"/>
            <a:r>
              <a:rPr lang="en-US" sz="2400" dirty="0"/>
              <a:t>Click Banking and then click </a:t>
            </a:r>
            <a:r>
              <a:rPr lang="en-US" sz="2400" i="1" dirty="0"/>
              <a:t>Write Checks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Make sure the correct bank account is displayed.</a:t>
            </a:r>
          </a:p>
          <a:p>
            <a:pPr lvl="0"/>
            <a:r>
              <a:rPr lang="en-US" sz="2400" dirty="0"/>
              <a:t>Choose the date.</a:t>
            </a:r>
          </a:p>
          <a:p>
            <a:pPr lvl="0"/>
            <a:r>
              <a:rPr lang="en-US" sz="2400" dirty="0"/>
              <a:t>At the PAY TO THE ORDER OF drop-down list, click the appropriate company.</a:t>
            </a:r>
          </a:p>
          <a:p>
            <a:pPr lvl="0"/>
            <a:r>
              <a:rPr lang="en-US" sz="2400" dirty="0"/>
              <a:t>Click the Items tab.</a:t>
            </a:r>
          </a:p>
          <a:p>
            <a:pPr lvl="0"/>
            <a:r>
              <a:rPr lang="en-US" sz="2400" dirty="0"/>
              <a:t>Click the item.</a:t>
            </a:r>
          </a:p>
          <a:p>
            <a:pPr lvl="0"/>
            <a:r>
              <a:rPr lang="en-US" sz="2400" dirty="0"/>
              <a:t>Enter the quantity and then move to the next field. QuickBooks completes the </a:t>
            </a:r>
            <a:r>
              <a:rPr lang="en-US" sz="2400" i="1" dirty="0"/>
              <a:t>AMOUNT</a:t>
            </a:r>
            <a:r>
              <a:rPr lang="en-US" sz="2400" dirty="0"/>
              <a:t> fields.</a:t>
            </a:r>
          </a:p>
        </p:txBody>
      </p:sp>
    </p:spTree>
    <p:extLst>
      <p:ext uri="{BB962C8B-B14F-4D97-AF65-F5344CB8AC3E}">
        <p14:creationId xmlns:p14="http://schemas.microsoft.com/office/powerpoint/2010/main" val="159783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Use the Write Checks window to record a purchase and receipt of an inventory item for cash.</a:t>
            </a:r>
          </a:p>
        </p:txBody>
      </p:sp>
      <p:pic>
        <p:nvPicPr>
          <p:cNvPr id="7" name="Picture 6" descr="Write Checks Window—Completed">
            <a:extLst>
              <a:ext uri="{FF2B5EF4-FFF2-40B4-BE49-F238E27FC236}">
                <a16:creationId xmlns:a16="http://schemas.microsoft.com/office/drawing/2014/main" id="{3EF89E0C-5F18-4F11-82C9-7EFACDD1A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597" y="2305380"/>
            <a:ext cx="5570806" cy="40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44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Tax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When a company sells a product to a customer, it is usually required to collect sales tax on the sale.</a:t>
            </a:r>
          </a:p>
          <a:p>
            <a:pPr lvl="1"/>
            <a:r>
              <a:rPr lang="en-US" sz="2800"/>
              <a:t>sales tax amount charged is added to invoice price of the product</a:t>
            </a:r>
          </a:p>
          <a:p>
            <a:pPr lvl="1"/>
            <a:r>
              <a:rPr lang="en-US" sz="2800"/>
              <a:t>later, retailer will remit the tax collected from customers to the appropriate state sales tax collection agency</a:t>
            </a:r>
          </a:p>
        </p:txBody>
      </p:sp>
    </p:spTree>
    <p:extLst>
      <p:ext uri="{BB962C8B-B14F-4D97-AF65-F5344CB8AC3E}">
        <p14:creationId xmlns:p14="http://schemas.microsoft.com/office/powerpoint/2010/main" val="3476663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Tax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The Create Invoices window:</a:t>
            </a:r>
          </a:p>
          <a:p>
            <a:pPr lvl="1"/>
            <a:r>
              <a:rPr lang="en-US" sz="1800" dirty="0"/>
              <a:t>records a sale on account</a:t>
            </a:r>
          </a:p>
          <a:p>
            <a:pPr lvl="1"/>
            <a:r>
              <a:rPr lang="en-US" sz="1800" dirty="0"/>
              <a:t>default account is a debit to Accounts Receivable</a:t>
            </a:r>
          </a:p>
          <a:p>
            <a:pPr lvl="0"/>
            <a:r>
              <a:rPr lang="en-US" sz="2000" dirty="0"/>
              <a:t>The Enter Sales Receipts window:</a:t>
            </a:r>
          </a:p>
          <a:p>
            <a:pPr lvl="1"/>
            <a:r>
              <a:rPr lang="en-US" sz="1800" dirty="0"/>
              <a:t>records a sale for cash</a:t>
            </a:r>
          </a:p>
          <a:p>
            <a:pPr lvl="1"/>
            <a:r>
              <a:rPr lang="en-US" sz="1800" dirty="0"/>
              <a:t>default account is a debit to Cash or Undeposited Funds</a:t>
            </a:r>
          </a:p>
          <a:p>
            <a:pPr lvl="0"/>
            <a:r>
              <a:rPr lang="en-US" sz="2000" dirty="0"/>
              <a:t>When sales tax is charged on the sale of an item, a default Sales Tax Payable account is credited in both the Create Invoices and Enter Sales Receipts windows.</a:t>
            </a:r>
          </a:p>
          <a:p>
            <a:pPr lvl="0"/>
            <a:r>
              <a:rPr lang="en-US" sz="2000" dirty="0"/>
              <a:t>Example general ledger posting:</a:t>
            </a:r>
          </a:p>
        </p:txBody>
      </p:sp>
      <p:pic>
        <p:nvPicPr>
          <p:cNvPr id="6" name="Picture 5" descr="debit to Accounts Receivable/Cash (or Undeposited Funds); credit to Sales; credit to Sales Tax Payable" title="general ledger po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504" y="4924257"/>
            <a:ext cx="5846353" cy="61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t>29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/>
              <a:t>When sales tax is charged on the sale of an item, a default Sales Tax Payable account is _____</a:t>
            </a:r>
          </a:p>
          <a:p>
            <a:pPr lvl="1"/>
            <a:r>
              <a:rPr lang="en-US" sz="2400"/>
              <a:t>optional in the Create Invoices and Enter Sales Receipts windows.</a:t>
            </a:r>
          </a:p>
          <a:p>
            <a:pPr lvl="1"/>
            <a:r>
              <a:rPr lang="en-US" sz="2400"/>
              <a:t>not necessary and so not used.</a:t>
            </a:r>
          </a:p>
          <a:p>
            <a:pPr lvl="1"/>
            <a:r>
              <a:rPr lang="en-US" sz="2400"/>
              <a:t>credited in the Create Invoices and Enter Sales Receipts windows.</a:t>
            </a:r>
          </a:p>
          <a:p>
            <a:pPr lvl="1"/>
            <a:r>
              <a:rPr lang="en-US" sz="2400"/>
              <a:t>debited in the Create Invoices and Enter Sales Receipts windows.</a:t>
            </a:r>
          </a:p>
        </p:txBody>
      </p:sp>
    </p:spTree>
    <p:extLst>
      <p:ext uri="{BB962C8B-B14F-4D97-AF65-F5344CB8AC3E}">
        <p14:creationId xmlns:p14="http://schemas.microsoft.com/office/powerpoint/2010/main" val="158209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8444F-2AF5-6340-B273-790BF994D44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Identify the two inventory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Update the Item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Record purchases of inventory items in the Enter Bills and Write Checks windows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Identify transactions requiring sales 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Process sales discounts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Record adjustments to inventory items in the Adjust Quantity/Value on Hand window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Record payment of sales tax in the Pay Sales Tax window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Display and print inventory-related reports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Display and print accounting reports and financial statements</a:t>
            </a:r>
          </a:p>
        </p:txBody>
      </p:sp>
    </p:spTree>
    <p:extLst>
      <p:ext uri="{BB962C8B-B14F-4D97-AF65-F5344CB8AC3E}">
        <p14:creationId xmlns:p14="http://schemas.microsoft.com/office/powerpoint/2010/main" val="3291153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 of Inventory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Sale of inventory involves two windows:</a:t>
            </a:r>
          </a:p>
          <a:p>
            <a:pPr lvl="1"/>
            <a:r>
              <a:rPr lang="en-US" sz="2400" dirty="0"/>
              <a:t>Create Invoices window records activities identified as sales of inventory items on account</a:t>
            </a:r>
          </a:p>
          <a:p>
            <a:pPr lvl="1"/>
            <a:r>
              <a:rPr lang="en-US" sz="2400" dirty="0"/>
              <a:t>Enter Sales Receipts window records activities identified as sales of inventory items for cash</a:t>
            </a:r>
          </a:p>
          <a:p>
            <a:pPr lvl="0"/>
            <a:r>
              <a:rPr lang="en-US" sz="2800" dirty="0"/>
              <a:t>These windows use additional fields that relate to inventory.</a:t>
            </a:r>
          </a:p>
        </p:txBody>
      </p:sp>
    </p:spTree>
    <p:extLst>
      <p:ext uri="{BB962C8B-B14F-4D97-AF65-F5344CB8AC3E}">
        <p14:creationId xmlns:p14="http://schemas.microsoft.com/office/powerpoint/2010/main" val="3048765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 of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200"/>
              <a:t>When recording the sale of inventory items in the Create Invoices window, use a template to access the additional fields needed for inventory items.</a:t>
            </a:r>
          </a:p>
          <a:p>
            <a:pPr lvl="1"/>
            <a:r>
              <a:rPr lang="en-US" sz="1800"/>
              <a:t>Intuit Service Invoice Template: used for sale of services (Chapter 3)</a:t>
            </a:r>
          </a:p>
          <a:p>
            <a:pPr lvl="1"/>
            <a:r>
              <a:rPr lang="en-US" sz="1800"/>
              <a:t>Intuit Product Invoice Template: used for sale of inventory items on account</a:t>
            </a:r>
          </a:p>
          <a:p>
            <a:r>
              <a:rPr lang="en-US" sz="2200"/>
              <a:t>The Create Invoices window - Intuit Product Invoice is designed for the sale of inventory items on account.</a:t>
            </a:r>
          </a:p>
          <a:p>
            <a:r>
              <a:rPr lang="en-US" sz="2200"/>
              <a:t>The default accounts include:</a:t>
            </a:r>
          </a:p>
          <a:p>
            <a:pPr lvl="1"/>
            <a:r>
              <a:rPr lang="en-US" sz="1800"/>
              <a:t>Accounts Receivable</a:t>
            </a:r>
          </a:p>
          <a:p>
            <a:pPr lvl="1"/>
            <a:r>
              <a:rPr lang="en-US" sz="1800"/>
              <a:t>Cost of Goods Sold</a:t>
            </a:r>
          </a:p>
          <a:p>
            <a:pPr lvl="1"/>
            <a:r>
              <a:rPr lang="en-US" sz="1800"/>
              <a:t>Inventory</a:t>
            </a:r>
          </a:p>
          <a:p>
            <a:pPr lvl="1"/>
            <a:r>
              <a:rPr lang="en-US" sz="1800"/>
              <a:t>Sales Tax Payable</a:t>
            </a:r>
          </a:p>
          <a:p>
            <a:pPr lvl="1"/>
            <a:r>
              <a:rPr lang="en-US" sz="1800"/>
              <a:t>Sales</a:t>
            </a:r>
          </a:p>
        </p:txBody>
      </p:sp>
    </p:spTree>
    <p:extLst>
      <p:ext uri="{BB962C8B-B14F-4D97-AF65-F5344CB8AC3E}">
        <p14:creationId xmlns:p14="http://schemas.microsoft.com/office/powerpoint/2010/main" val="4068337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 of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/>
              <a:t>QuickBooks uses the inventory Item List to determine the correct amount and account for the following accounts:</a:t>
            </a:r>
          </a:p>
          <a:p>
            <a:pPr lvl="1"/>
            <a:r>
              <a:rPr lang="en-US" sz="1600"/>
              <a:t>Cost of Goods Sold</a:t>
            </a:r>
          </a:p>
          <a:p>
            <a:pPr lvl="1"/>
            <a:r>
              <a:rPr lang="en-US" sz="1600"/>
              <a:t>Inventory</a:t>
            </a:r>
          </a:p>
          <a:p>
            <a:pPr lvl="1"/>
            <a:r>
              <a:rPr lang="en-US" sz="1600"/>
              <a:t>Sales</a:t>
            </a:r>
          </a:p>
          <a:p>
            <a:pPr lvl="0"/>
            <a:r>
              <a:rPr lang="en-US" sz="2000"/>
              <a:t>If an item is marked taxable, the Item List determines the correct amount of sales tax to be recorded in the Sales Tax Payable account.</a:t>
            </a:r>
          </a:p>
          <a:p>
            <a:pPr lvl="0"/>
            <a:r>
              <a:rPr lang="en-US" sz="2000"/>
              <a:t>The transaction is recorded as follows:</a:t>
            </a:r>
          </a:p>
        </p:txBody>
      </p:sp>
      <p:pic>
        <p:nvPicPr>
          <p:cNvPr id="11" name="Picture 10" descr="debit to Accounts Receivable; debit to Cost of Goods Sold; credit to Inventory; credit to Sales Tax Payable; credit to Sales" title="gneral ledger po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101" y="4431314"/>
            <a:ext cx="7586958" cy="135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81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 of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To record a sale of inventory on account: </a:t>
            </a:r>
          </a:p>
          <a:p>
            <a:r>
              <a:rPr lang="en-US" sz="2000" dirty="0"/>
              <a:t>Click Customers and then click </a:t>
            </a:r>
            <a:r>
              <a:rPr lang="en-US" sz="2000" i="1" dirty="0"/>
              <a:t>Create Invoices</a:t>
            </a:r>
            <a:r>
              <a:rPr lang="en-US" sz="2000" dirty="0"/>
              <a:t>. </a:t>
            </a:r>
          </a:p>
          <a:p>
            <a:r>
              <a:rPr lang="en-US" sz="2000" dirty="0"/>
              <a:t>Select the appropriate customer/job. </a:t>
            </a:r>
          </a:p>
          <a:p>
            <a:r>
              <a:rPr lang="en-US" sz="2000" dirty="0"/>
              <a:t>At the TEMPLATE drop-down list, click </a:t>
            </a:r>
            <a:r>
              <a:rPr lang="en-US" sz="2000" i="1" dirty="0"/>
              <a:t>Intuit Product Invoice</a:t>
            </a:r>
            <a:r>
              <a:rPr lang="en-US" sz="2000" dirty="0"/>
              <a:t>. Additional fields for inventory item information appear. </a:t>
            </a:r>
          </a:p>
          <a:p>
            <a:r>
              <a:rPr lang="en-US" sz="2000" dirty="0"/>
              <a:t>Enter the date and invoice number.</a:t>
            </a:r>
          </a:p>
          <a:p>
            <a:r>
              <a:rPr lang="en-US" sz="2000" dirty="0"/>
              <a:t>Choose the terms. </a:t>
            </a:r>
          </a:p>
          <a:p>
            <a:r>
              <a:rPr lang="en-US" sz="2000" dirty="0"/>
              <a:t>Enter the quantity of items sold.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Click the </a:t>
            </a:r>
            <a:r>
              <a:rPr lang="en-US" sz="2000" i="1" dirty="0"/>
              <a:t>ITEM CODE </a:t>
            </a:r>
            <a:r>
              <a:rPr lang="en-US" sz="2000" dirty="0"/>
              <a:t>field and click the appropriate item. QuickBooks automatically fills the remaining fields.</a:t>
            </a:r>
            <a:endParaRPr lang="en-US" sz="1800" dirty="0"/>
          </a:p>
          <a:p>
            <a:pPr marL="742950" lvl="2" indent="-342900"/>
            <a:r>
              <a:rPr lang="en-US" sz="1600" dirty="0"/>
              <a:t>Note that the word </a:t>
            </a:r>
            <a:r>
              <a:rPr lang="en-US" sz="1600" i="1" dirty="0"/>
              <a:t>Tax </a:t>
            </a:r>
            <a:r>
              <a:rPr lang="en-US" sz="1600" dirty="0"/>
              <a:t>should appear in the </a:t>
            </a:r>
            <a:r>
              <a:rPr lang="en-US" sz="1600" i="1" dirty="0"/>
              <a:t>TAX</a:t>
            </a:r>
            <a:r>
              <a:rPr lang="en-US" sz="1600" dirty="0"/>
              <a:t> field for taxable items, and </a:t>
            </a:r>
            <a:r>
              <a:rPr lang="en-US" sz="1600" i="1" dirty="0"/>
              <a:t>Non </a:t>
            </a:r>
            <a:r>
              <a:rPr lang="en-US" sz="1600" dirty="0"/>
              <a:t>should appear for non-taxable items.</a:t>
            </a:r>
          </a:p>
          <a:p>
            <a:r>
              <a:rPr lang="en-US" sz="2000" dirty="0"/>
              <a:t>At the TAX drop-down list, select the tax authority, if necessary. </a:t>
            </a:r>
          </a:p>
          <a:p>
            <a:r>
              <a:rPr lang="en-US" sz="2000" dirty="0"/>
              <a:t>Click Save &amp; Close.</a:t>
            </a:r>
          </a:p>
        </p:txBody>
      </p:sp>
    </p:spTree>
    <p:extLst>
      <p:ext uri="{BB962C8B-B14F-4D97-AF65-F5344CB8AC3E}">
        <p14:creationId xmlns:p14="http://schemas.microsoft.com/office/powerpoint/2010/main" val="2060241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 of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350520" y="1245195"/>
            <a:ext cx="7844322" cy="4649736"/>
          </a:xfrm>
        </p:spPr>
        <p:txBody>
          <a:bodyPr/>
          <a:lstStyle/>
          <a:p>
            <a:r>
              <a:rPr lang="en-US" sz="2400"/>
              <a:t>Example of completed Create Invoices window:</a:t>
            </a:r>
          </a:p>
        </p:txBody>
      </p:sp>
      <p:pic>
        <p:nvPicPr>
          <p:cNvPr id="7" name="Picture 6" descr="Create Invoices Window—Completed">
            <a:extLst>
              <a:ext uri="{FF2B5EF4-FFF2-40B4-BE49-F238E27FC236}">
                <a16:creationId xmlns:a16="http://schemas.microsoft.com/office/drawing/2014/main" id="{FE979CB0-0590-4862-8927-D0208DFFB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795" y="1787260"/>
            <a:ext cx="7082409" cy="44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30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 of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/>
              <a:t>The Enter Sales Receipts window is designed for cash received:</a:t>
            </a:r>
          </a:p>
          <a:p>
            <a:pPr lvl="1"/>
            <a:r>
              <a:rPr lang="en-US" sz="1600"/>
              <a:t>for the sale of services</a:t>
            </a:r>
          </a:p>
          <a:p>
            <a:pPr lvl="1"/>
            <a:r>
              <a:rPr lang="en-US" sz="1600"/>
              <a:t>for the sale of inventory items for cash</a:t>
            </a:r>
          </a:p>
          <a:p>
            <a:pPr lvl="0"/>
            <a:r>
              <a:rPr lang="en-US" sz="2000"/>
              <a:t>Information from the Item List is used to correctly record the following accounts:</a:t>
            </a:r>
          </a:p>
          <a:p>
            <a:pPr lvl="1"/>
            <a:r>
              <a:rPr lang="en-US" sz="1600"/>
              <a:t>Cost of Goods Sold</a:t>
            </a:r>
          </a:p>
          <a:p>
            <a:pPr lvl="1"/>
            <a:r>
              <a:rPr lang="en-US" sz="1600"/>
              <a:t>Inventory</a:t>
            </a:r>
          </a:p>
          <a:p>
            <a:pPr lvl="1"/>
            <a:r>
              <a:rPr lang="en-US" sz="1600"/>
              <a:t>Sales</a:t>
            </a:r>
          </a:p>
          <a:p>
            <a:pPr lvl="0"/>
            <a:r>
              <a:rPr lang="en-US" sz="2000"/>
              <a:t>If an item is marked taxable, the Item List determines the correct amount of sales tax to be recorded in the Sales Tax Payable account.</a:t>
            </a:r>
          </a:p>
          <a:p>
            <a:pPr lvl="0"/>
            <a:r>
              <a:rPr lang="en-US" sz="2000"/>
              <a:t>The transaction is recorded as follows:</a:t>
            </a:r>
          </a:p>
        </p:txBody>
      </p:sp>
      <p:pic>
        <p:nvPicPr>
          <p:cNvPr id="6" name="Picture 5" descr="debit to Cash (or Undeposited Funds); debit to Cost of Goods Sold; credit to Inventory; credit to Sales Tax Payable; credit to Sales" title="general ledger po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964" y="5309843"/>
            <a:ext cx="6095434" cy="108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991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 of Inventory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" y="1443154"/>
            <a:ext cx="2773680" cy="464973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To record a sale of inventory for cash: </a:t>
            </a:r>
          </a:p>
          <a:p>
            <a:r>
              <a:rPr lang="en-US" sz="1800" dirty="0"/>
              <a:t>Click Customers and then click </a:t>
            </a:r>
            <a:r>
              <a:rPr lang="en-US" sz="1800" i="1" dirty="0"/>
              <a:t>Enter Sales Receipts</a:t>
            </a:r>
            <a:r>
              <a:rPr lang="en-US" sz="1800" dirty="0"/>
              <a:t>. </a:t>
            </a:r>
          </a:p>
          <a:p>
            <a:r>
              <a:rPr lang="en-US" sz="1800" dirty="0"/>
              <a:t>Click the customer/job. </a:t>
            </a:r>
          </a:p>
          <a:p>
            <a:r>
              <a:rPr lang="en-US" sz="1800" dirty="0"/>
              <a:t>Enter the date, the sales number, and the check number.</a:t>
            </a:r>
          </a:p>
          <a:p>
            <a:r>
              <a:rPr lang="en-US" sz="1800" dirty="0"/>
              <a:t>Complete the balance of the window for each item.</a:t>
            </a:r>
          </a:p>
        </p:txBody>
      </p:sp>
      <p:sp>
        <p:nvSpPr>
          <p:cNvPr id="12" name="Content Placeholder 4"/>
          <p:cNvSpPr txBox="1">
            <a:spLocks/>
          </p:cNvSpPr>
          <p:nvPr/>
        </p:nvSpPr>
        <p:spPr>
          <a:xfrm>
            <a:off x="350520" y="5478891"/>
            <a:ext cx="7864706" cy="69520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30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i="1" dirty="0"/>
              <a:t>Note:</a:t>
            </a:r>
            <a:r>
              <a:rPr lang="en-US" sz="1800" dirty="0"/>
              <a:t> Companies that have a cash sales of numerous low-cost items enter these sales in batches on a period basis</a:t>
            </a:r>
            <a:r>
              <a:rPr lang="en-US" sz="1600" dirty="0"/>
              <a:t>, such as weekly or semi-monthly.</a:t>
            </a:r>
            <a:endParaRPr lang="en-US" sz="1800" dirty="0"/>
          </a:p>
        </p:txBody>
      </p:sp>
      <p:pic>
        <p:nvPicPr>
          <p:cNvPr id="8" name="Picture 7" descr="Enter Sales Receipts Window—Completed">
            <a:extLst>
              <a:ext uri="{FF2B5EF4-FFF2-40B4-BE49-F238E27FC236}">
                <a16:creationId xmlns:a16="http://schemas.microsoft.com/office/drawing/2014/main" id="{6A380662-4FF0-4A4F-882D-8E3EE7261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402" y="1570182"/>
            <a:ext cx="5720700" cy="33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620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Sales Discounts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Sales discounts are offered to customers to encourage early payment of outstanding invoices.</a:t>
            </a:r>
          </a:p>
          <a:p>
            <a:pPr lvl="0"/>
            <a:r>
              <a:rPr lang="en-US" sz="2400" dirty="0"/>
              <a:t>Companies may reduce the invoice amount:</a:t>
            </a:r>
          </a:p>
          <a:p>
            <a:pPr lvl="1"/>
            <a:r>
              <a:rPr lang="en-US" sz="2000" dirty="0"/>
              <a:t>generally a 1% or 2% reduction</a:t>
            </a:r>
          </a:p>
          <a:p>
            <a:pPr lvl="1"/>
            <a:r>
              <a:rPr lang="en-US" sz="2000" dirty="0"/>
              <a:t>only if payment is made within 10 days of the invoice date</a:t>
            </a:r>
          </a:p>
          <a:p>
            <a:pPr lvl="0"/>
            <a:r>
              <a:rPr lang="en-US" sz="2400" dirty="0"/>
              <a:t>Receipt of payment within the discount period can be recorded in the Receive Payments window.</a:t>
            </a:r>
          </a:p>
        </p:txBody>
      </p:sp>
    </p:spTree>
    <p:extLst>
      <p:ext uri="{BB962C8B-B14F-4D97-AF65-F5344CB8AC3E}">
        <p14:creationId xmlns:p14="http://schemas.microsoft.com/office/powerpoint/2010/main" val="11651930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Discounts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Paradigm Publishing, Inc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0520" y="1443154"/>
            <a:ext cx="4504284" cy="4649736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To record a receipt of payment within the discount period: </a:t>
            </a:r>
          </a:p>
          <a:p>
            <a:r>
              <a:rPr lang="en-US" sz="1800" dirty="0"/>
              <a:t>Click Customers and then click </a:t>
            </a:r>
            <a:r>
              <a:rPr lang="en-US" sz="1800" i="1" dirty="0"/>
              <a:t>Receive Payments</a:t>
            </a:r>
            <a:r>
              <a:rPr lang="en-US" sz="1800" dirty="0"/>
              <a:t>. </a:t>
            </a:r>
          </a:p>
          <a:p>
            <a:r>
              <a:rPr lang="en-US" sz="1800" dirty="0"/>
              <a:t>Select the customer.</a:t>
            </a:r>
          </a:p>
          <a:p>
            <a:r>
              <a:rPr lang="en-US" sz="1800" dirty="0"/>
              <a:t>Choose the date, select the payment method, and enter the check number.</a:t>
            </a:r>
          </a:p>
          <a:p>
            <a:r>
              <a:rPr lang="en-US" sz="1800" dirty="0"/>
              <a:t>Select the invoice.</a:t>
            </a:r>
          </a:p>
          <a:p>
            <a:r>
              <a:rPr lang="en-US" sz="1800" dirty="0"/>
              <a:t>Click the Discounts and Credits button. </a:t>
            </a:r>
          </a:p>
          <a:p>
            <a:r>
              <a:rPr lang="en-US" sz="1800" dirty="0"/>
              <a:t>Select the discount account.</a:t>
            </a:r>
          </a:p>
          <a:p>
            <a:r>
              <a:rPr lang="en-US" sz="1800" dirty="0"/>
              <a:t>Click Done.</a:t>
            </a:r>
          </a:p>
          <a:p>
            <a:r>
              <a:rPr lang="en-US" sz="1800" dirty="0"/>
              <a:t>Place a check mark next to the selected invoice, if necessary.</a:t>
            </a:r>
          </a:p>
          <a:p>
            <a:r>
              <a:rPr lang="en-US" sz="1800" dirty="0"/>
              <a:t>Click Save &amp; Close.</a:t>
            </a:r>
          </a:p>
        </p:txBody>
      </p:sp>
      <p:pic>
        <p:nvPicPr>
          <p:cNvPr id="7" name="Picture 6" descr="Discount and Credits window">
            <a:extLst>
              <a:ext uri="{FF2B5EF4-FFF2-40B4-BE49-F238E27FC236}">
                <a16:creationId xmlns:a16="http://schemas.microsoft.com/office/drawing/2014/main" id="{047B07E0-401C-4939-8560-913D1EEAA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77" y="1688891"/>
            <a:ext cx="4026137" cy="42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2056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Sales Discounts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If you make an error on the payment, you can correct changes and resave; or click Edit, </a:t>
            </a:r>
            <a:r>
              <a:rPr lang="en-US" sz="2000" i="1" dirty="0"/>
              <a:t>Delete Payment, </a:t>
            </a:r>
            <a:r>
              <a:rPr lang="en-US" sz="2000" dirty="0"/>
              <a:t>and start over.</a:t>
            </a:r>
          </a:p>
        </p:txBody>
      </p:sp>
      <p:pic>
        <p:nvPicPr>
          <p:cNvPr id="8" name="Picture 7" descr="Receive Payments Window—Completed">
            <a:extLst>
              <a:ext uri="{FF2B5EF4-FFF2-40B4-BE49-F238E27FC236}">
                <a16:creationId xmlns:a16="http://schemas.microsoft.com/office/drawing/2014/main" id="{24F5542E-9721-46DA-A770-021F2A51E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76" y="2254959"/>
            <a:ext cx="5366847" cy="405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17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QuickBooks allows you to track inventory transactions.</a:t>
            </a:r>
          </a:p>
          <a:p>
            <a:pPr lvl="0"/>
            <a:r>
              <a:rPr lang="en-US" sz="2000" dirty="0"/>
              <a:t>Before you can enter inventory transactions, you must establish a file for each inventory item.</a:t>
            </a:r>
          </a:p>
          <a:p>
            <a:pPr lvl="0"/>
            <a:r>
              <a:rPr lang="en-US" sz="2000" dirty="0"/>
              <a:t>Inventory item files are included in the Item List (Lists/Centers).</a:t>
            </a:r>
          </a:p>
          <a:p>
            <a:pPr lvl="0"/>
            <a:r>
              <a:rPr lang="en-US" sz="2000" dirty="0"/>
              <a:t>Once you establish an inventory item file, transactions for the item can be entered in the following activity windows:</a:t>
            </a:r>
          </a:p>
          <a:p>
            <a:pPr lvl="1"/>
            <a:r>
              <a:rPr lang="en-US" sz="1800" dirty="0"/>
              <a:t>Enter Bills</a:t>
            </a:r>
          </a:p>
          <a:p>
            <a:pPr lvl="1"/>
            <a:r>
              <a:rPr lang="en-US" sz="1800" dirty="0"/>
              <a:t>Write Checks</a:t>
            </a:r>
          </a:p>
          <a:p>
            <a:pPr lvl="1"/>
            <a:r>
              <a:rPr lang="en-US" sz="1800" dirty="0"/>
              <a:t>Create Invoices</a:t>
            </a:r>
          </a:p>
          <a:p>
            <a:pPr lvl="1"/>
            <a:r>
              <a:rPr lang="en-US" sz="1800" dirty="0"/>
              <a:t>Enter Sales Receipts </a:t>
            </a:r>
          </a:p>
          <a:p>
            <a:pPr lvl="1"/>
            <a:r>
              <a:rPr lang="en-US" sz="1800" dirty="0"/>
              <a:t>Adjust Quantity/Value on Hand</a:t>
            </a:r>
          </a:p>
        </p:txBody>
      </p:sp>
    </p:spTree>
    <p:extLst>
      <p:ext uri="{BB962C8B-B14F-4D97-AF65-F5344CB8AC3E}">
        <p14:creationId xmlns:p14="http://schemas.microsoft.com/office/powerpoint/2010/main" val="1537414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D5F25-E773-134E-A8C3-7D392FCF8EB9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 Check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 startAt="2"/>
            </a:pPr>
            <a:r>
              <a:rPr lang="en-US" sz="2800"/>
              <a:t>Sales discounts are _____</a:t>
            </a:r>
          </a:p>
          <a:p>
            <a:pPr lvl="1"/>
            <a:r>
              <a:rPr lang="en-US" sz="2400"/>
              <a:t>not recorded in the Receive Payments window.</a:t>
            </a:r>
          </a:p>
          <a:p>
            <a:pPr lvl="1"/>
            <a:r>
              <a:rPr lang="en-US" sz="2400"/>
              <a:t>not available to customers with outstanding invoices.</a:t>
            </a:r>
          </a:p>
          <a:p>
            <a:pPr lvl="1"/>
            <a:r>
              <a:rPr lang="en-US" sz="2400"/>
              <a:t>recorded in the Enter Sales Receipts window.</a:t>
            </a:r>
          </a:p>
          <a:p>
            <a:pPr lvl="1"/>
            <a:r>
              <a:rPr lang="en-US" sz="2400"/>
              <a:t>often a 1% or 2% reduction of the invoice amount if the payment is made within 10 days of the invoice date.</a:t>
            </a:r>
          </a:p>
        </p:txBody>
      </p:sp>
    </p:spTree>
    <p:extLst>
      <p:ext uri="{BB962C8B-B14F-4D97-AF65-F5344CB8AC3E}">
        <p14:creationId xmlns:p14="http://schemas.microsoft.com/office/powerpoint/2010/main" val="7127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The Adjust Quantity/Value on Hand Window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The Adjust Quantity/Value on Hand activity window is used to record changes in the inventory from events other than a purchase or sale.</a:t>
            </a:r>
          </a:p>
          <a:p>
            <a:pPr lvl="0"/>
            <a:r>
              <a:rPr lang="en-US" sz="2400"/>
              <a:t>If inventory items are lost, stolen, damaged, or spoiled, the reduction in inventory quantity and/or value:</a:t>
            </a:r>
          </a:p>
          <a:p>
            <a:pPr lvl="1"/>
            <a:r>
              <a:rPr lang="en-US" sz="2000"/>
              <a:t>is considered a loss or expense</a:t>
            </a:r>
          </a:p>
          <a:p>
            <a:pPr lvl="1"/>
            <a:r>
              <a:rPr lang="en-US" sz="2000"/>
              <a:t>is recorded as an inventory adjustment (or a reduction in the inventory asset account)</a:t>
            </a:r>
          </a:p>
          <a:p>
            <a:r>
              <a:rPr lang="en-US" sz="2400"/>
              <a:t>The Inventory Adjustment account:</a:t>
            </a:r>
          </a:p>
          <a:p>
            <a:pPr lvl="1"/>
            <a:r>
              <a:rPr lang="en-US" sz="2000"/>
              <a:t>is a cost of goods sold account</a:t>
            </a:r>
          </a:p>
          <a:p>
            <a:pPr lvl="1"/>
            <a:r>
              <a:rPr lang="en-US" sz="2000"/>
              <a:t>will be included in the cost of goods sold section of the income statement</a:t>
            </a:r>
          </a:p>
        </p:txBody>
      </p:sp>
    </p:spTree>
    <p:extLst>
      <p:ext uri="{BB962C8B-B14F-4D97-AF65-F5344CB8AC3E}">
        <p14:creationId xmlns:p14="http://schemas.microsoft.com/office/powerpoint/2010/main" val="38331068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0"/>
            <a:ext cx="8127879" cy="1260904"/>
          </a:xfrm>
        </p:spPr>
        <p:txBody>
          <a:bodyPr/>
          <a:lstStyle/>
          <a:p>
            <a:r>
              <a:rPr lang="en-US" sz="3200" dirty="0"/>
              <a:t>The Adjust Quantity/Value on Hand Window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All transactions entered in this window:</a:t>
            </a:r>
          </a:p>
          <a:p>
            <a:pPr lvl="1"/>
            <a:r>
              <a:rPr lang="en-US" sz="2400" dirty="0"/>
              <a:t>debit the Inventory Adjustment account</a:t>
            </a:r>
          </a:p>
          <a:p>
            <a:pPr lvl="1"/>
            <a:r>
              <a:rPr lang="en-US" sz="2400" dirty="0"/>
              <a:t>credit the appropriate inventory asset account</a:t>
            </a:r>
          </a:p>
          <a:p>
            <a:r>
              <a:rPr lang="en-US" sz="2400" dirty="0"/>
              <a:t>QuickBooks records the transaction as follows:</a:t>
            </a:r>
          </a:p>
        </p:txBody>
      </p:sp>
      <p:pic>
        <p:nvPicPr>
          <p:cNvPr id="11" name="Picture 10" descr="debit to Inventory Adjustment (Loss/Expense); credit to Inventory (Asset)" title="general ledger po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917" y="3491025"/>
            <a:ext cx="7919481" cy="55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350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183880" cy="965200"/>
          </a:xfrm>
        </p:spPr>
        <p:txBody>
          <a:bodyPr/>
          <a:lstStyle/>
          <a:p>
            <a:r>
              <a:rPr lang="en-US" sz="2800"/>
              <a:t>The Adjust Quantity/Value on Hand Window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/>
              <a:t>To record an inventory adjustment: </a:t>
            </a:r>
          </a:p>
          <a:p>
            <a:r>
              <a:rPr lang="en-US" sz="1800" dirty="0"/>
              <a:t>Click Vendors and then click </a:t>
            </a:r>
            <a:r>
              <a:rPr lang="en-US" sz="1800" i="1" dirty="0"/>
              <a:t>Inventory Activities. </a:t>
            </a:r>
            <a:endParaRPr lang="en-US" sz="1800" dirty="0"/>
          </a:p>
          <a:p>
            <a:r>
              <a:rPr lang="en-US" sz="1800" dirty="0"/>
              <a:t>At the submenu, click </a:t>
            </a:r>
            <a:r>
              <a:rPr lang="en-US" sz="1800" i="1" dirty="0"/>
              <a:t>Adjust Quantity/Value on Hand. </a:t>
            </a:r>
            <a:endParaRPr lang="en-US" sz="1800" dirty="0"/>
          </a:p>
          <a:p>
            <a:r>
              <a:rPr lang="en-US" sz="1800" dirty="0"/>
              <a:t>At the Adjustment Type drop-down list, choose </a:t>
            </a:r>
            <a:r>
              <a:rPr lang="en-US" sz="1800" i="1" dirty="0"/>
              <a:t>Quantity and Total Value. </a:t>
            </a:r>
            <a:endParaRPr lang="en-US" sz="1800" dirty="0"/>
          </a:p>
          <a:p>
            <a:r>
              <a:rPr lang="en-US" sz="1800" dirty="0"/>
              <a:t>Choose the date</a:t>
            </a:r>
            <a:r>
              <a:rPr lang="en-US" sz="1800" i="1" dirty="0"/>
              <a:t>. </a:t>
            </a:r>
            <a:endParaRPr lang="en-US" sz="1800" dirty="0"/>
          </a:p>
          <a:p>
            <a:r>
              <a:rPr lang="en-US" sz="1800" dirty="0"/>
              <a:t>At the </a:t>
            </a:r>
            <a:r>
              <a:rPr lang="en-US" sz="1800" i="1" dirty="0"/>
              <a:t>Reference No. </a:t>
            </a:r>
            <a:r>
              <a:rPr lang="en-US" sz="1800" dirty="0"/>
              <a:t>field, key </a:t>
            </a:r>
            <a:r>
              <a:rPr lang="en-US" sz="1800" b="1" dirty="0"/>
              <a:t>Inv. Adj. 1</a:t>
            </a:r>
            <a:r>
              <a:rPr lang="en-US" sz="1800" dirty="0"/>
              <a:t>. </a:t>
            </a:r>
          </a:p>
          <a:p>
            <a:r>
              <a:rPr lang="en-US" sz="1800" dirty="0"/>
              <a:t>Select the adjustment account.</a:t>
            </a:r>
          </a:p>
          <a:p>
            <a:r>
              <a:rPr lang="en-US" sz="1800" dirty="0"/>
              <a:t>Select the item. The description and current quantity are displayed.</a:t>
            </a:r>
          </a:p>
          <a:p>
            <a:r>
              <a:rPr lang="en-US" sz="1800" dirty="0"/>
              <a:t>Enter the new quantity.</a:t>
            </a:r>
          </a:p>
          <a:p>
            <a:pPr lvl="1"/>
            <a:r>
              <a:rPr lang="en-US" sz="1600" dirty="0"/>
              <a:t>When you move to the next field, QuickBooks fills the </a:t>
            </a:r>
            <a:r>
              <a:rPr lang="en-US" sz="1600" i="1" dirty="0"/>
              <a:t>QTY DIFFERENCE </a:t>
            </a:r>
            <a:r>
              <a:rPr lang="en-US" sz="1600" dirty="0"/>
              <a:t>and </a:t>
            </a:r>
            <a:r>
              <a:rPr lang="en-US" sz="1600" i="1" dirty="0"/>
              <a:t>NEW VALUE </a:t>
            </a:r>
            <a:r>
              <a:rPr lang="en-US" sz="1600" dirty="0"/>
              <a:t>fields and enters the Total Value of Adjustment amount. </a:t>
            </a:r>
          </a:p>
          <a:p>
            <a:r>
              <a:rPr lang="en-US" sz="1800" dirty="0"/>
              <a:t>Click Save &amp; Close.</a:t>
            </a:r>
          </a:p>
        </p:txBody>
      </p:sp>
    </p:spTree>
    <p:extLst>
      <p:ext uri="{BB962C8B-B14F-4D97-AF65-F5344CB8AC3E}">
        <p14:creationId xmlns:p14="http://schemas.microsoft.com/office/powerpoint/2010/main" val="971616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0"/>
            <a:ext cx="8102600" cy="1260904"/>
          </a:xfrm>
        </p:spPr>
        <p:txBody>
          <a:bodyPr/>
          <a:lstStyle/>
          <a:p>
            <a:r>
              <a:rPr lang="en-US" sz="3200" dirty="0"/>
              <a:t>The Adjust Quantity/Value on Hand Window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000000"/>
                </a:solidFill>
                <a:latin typeface="HelveticaNeueLT Std Med Cn"/>
              </a:rPr>
              <a:t>If you make an error in this window, click Edit and then Delete Inventory Adjustment and redo the transaction.</a:t>
            </a:r>
            <a:endParaRPr lang="en-US" sz="2000" dirty="0"/>
          </a:p>
        </p:txBody>
      </p:sp>
      <p:pic>
        <p:nvPicPr>
          <p:cNvPr id="7" name="Picture 6" descr="Adjust Quantity/Value on Hand Window—Completed for Quantity">
            <a:extLst>
              <a:ext uri="{FF2B5EF4-FFF2-40B4-BE49-F238E27FC236}">
                <a16:creationId xmlns:a16="http://schemas.microsoft.com/office/drawing/2014/main" id="{CDAC0731-13BA-4E8F-A6B7-1B015FE353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778" y="2205952"/>
            <a:ext cx="5516442" cy="406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2889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Pay Sales Tax Window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The Pay Sales Tax window is:</a:t>
            </a:r>
          </a:p>
          <a:p>
            <a:pPr lvl="1"/>
            <a:r>
              <a:rPr lang="en-US" sz="2000"/>
              <a:t>used to record the remittance of sales tax charged to customers to the proper tax agency</a:t>
            </a:r>
          </a:p>
          <a:p>
            <a:pPr lvl="1"/>
            <a:r>
              <a:rPr lang="en-US" sz="2000"/>
              <a:t>Designed for Activities identified as payment of sales tax charged to customers</a:t>
            </a:r>
          </a:p>
          <a:p>
            <a:pPr lvl="0"/>
            <a:r>
              <a:rPr lang="en-US" sz="2400"/>
              <a:t>The default accounts include:</a:t>
            </a:r>
          </a:p>
          <a:p>
            <a:pPr lvl="1"/>
            <a:r>
              <a:rPr lang="en-US" sz="2000"/>
              <a:t>Sales Tax Payable</a:t>
            </a:r>
          </a:p>
          <a:p>
            <a:pPr lvl="1"/>
            <a:r>
              <a:rPr lang="en-US" sz="2000"/>
              <a:t>Cash</a:t>
            </a:r>
          </a:p>
          <a:p>
            <a:pPr lvl="0"/>
            <a:r>
              <a:rPr lang="en-US" sz="2400"/>
              <a:t>QuickBooks records the transaction as follows:</a:t>
            </a:r>
          </a:p>
        </p:txBody>
      </p:sp>
      <p:pic>
        <p:nvPicPr>
          <p:cNvPr id="16" name="Picture 15" descr="debit to Sales Tax Payable; credit to Cash" title="general ledger post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166" y="4998335"/>
            <a:ext cx="7448676" cy="51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1970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Pay Sales Tax Window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To pay the sales tax collected: </a:t>
            </a:r>
          </a:p>
          <a:p>
            <a:r>
              <a:rPr lang="en-US" sz="2000" dirty="0"/>
              <a:t>Click Vendors and then click </a:t>
            </a:r>
            <a:r>
              <a:rPr lang="en-US" sz="2000" i="1" dirty="0"/>
              <a:t>Sales Tax</a:t>
            </a:r>
            <a:r>
              <a:rPr lang="en-US" sz="2000" dirty="0"/>
              <a:t>.</a:t>
            </a:r>
          </a:p>
          <a:p>
            <a:r>
              <a:rPr lang="en-US" sz="2000" dirty="0"/>
              <a:t>At the Sales Tax submenu, click </a:t>
            </a:r>
            <a:r>
              <a:rPr lang="en-US" sz="2000" i="1" dirty="0"/>
              <a:t>Pay Sales Tax</a:t>
            </a:r>
            <a:r>
              <a:rPr lang="en-US" sz="2000" dirty="0"/>
              <a:t>. </a:t>
            </a:r>
          </a:p>
          <a:p>
            <a:r>
              <a:rPr lang="en-US" sz="2000" dirty="0"/>
              <a:t>Choose the dates for the </a:t>
            </a:r>
            <a:r>
              <a:rPr lang="en-US" sz="2000" i="1" dirty="0"/>
              <a:t>Check Date </a:t>
            </a:r>
            <a:r>
              <a:rPr lang="en-US" sz="2000" dirty="0"/>
              <a:t>and </a:t>
            </a:r>
            <a:r>
              <a:rPr lang="en-US" sz="2000" i="1" dirty="0"/>
              <a:t>Show sales tax due through</a:t>
            </a:r>
            <a:r>
              <a:rPr lang="en-US" sz="2000" dirty="0"/>
              <a:t> fields.</a:t>
            </a:r>
          </a:p>
          <a:p>
            <a:r>
              <a:rPr lang="en-US" sz="2000" dirty="0"/>
              <a:t>Click the Pay All Tax button to select the liability.</a:t>
            </a:r>
          </a:p>
          <a:p>
            <a:r>
              <a:rPr lang="en-US" sz="2000" dirty="0"/>
              <a:t>Place a check mark at the </a:t>
            </a:r>
            <a:r>
              <a:rPr lang="en-US" sz="2000" i="1" dirty="0"/>
              <a:t>Pay</a:t>
            </a:r>
            <a:r>
              <a:rPr lang="en-US" sz="2000" dirty="0"/>
              <a:t> field, and then click OK.</a:t>
            </a:r>
          </a:p>
        </p:txBody>
      </p:sp>
      <p:pic>
        <p:nvPicPr>
          <p:cNvPr id="7" name="Picture 6" descr="Pay Sales Tax Window—Liabilities Displayed">
            <a:extLst>
              <a:ext uri="{FF2B5EF4-FFF2-40B4-BE49-F238E27FC236}">
                <a16:creationId xmlns:a16="http://schemas.microsoft.com/office/drawing/2014/main" id="{9EB77D8C-D937-4A4E-8E24-C4A3E58C66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735" y="4027592"/>
            <a:ext cx="4688530" cy="234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78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0520" y="156804"/>
            <a:ext cx="7844322" cy="965200"/>
          </a:xfrm>
        </p:spPr>
        <p:txBody>
          <a:bodyPr/>
          <a:lstStyle/>
          <a:p>
            <a:r>
              <a:rPr lang="en-US" sz="2800"/>
              <a:t>Inventory Reports, Accounting Reports,</a:t>
            </a:r>
            <a:br>
              <a:rPr lang="en-US" sz="2800"/>
            </a:br>
            <a:r>
              <a:rPr lang="en-US" sz="2800"/>
              <a:t>and Financial Statements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Reports reflect the activities recorded in the various Lists/Centers and Activities windows.</a:t>
            </a:r>
          </a:p>
          <a:p>
            <a:r>
              <a:rPr lang="en-US" sz="2400" dirty="0"/>
              <a:t>Inventory activities entered in the various windows flow into reports.</a:t>
            </a:r>
          </a:p>
          <a:p>
            <a:pPr lvl="1"/>
            <a:r>
              <a:rPr lang="en-US" sz="2000" dirty="0"/>
              <a:t>reports should be displayed and printed at end of the month</a:t>
            </a:r>
          </a:p>
          <a:p>
            <a:pPr lvl="1"/>
            <a:r>
              <a:rPr lang="en-US" sz="2000" dirty="0"/>
              <a:t>reports help companies track and manage inventory</a:t>
            </a:r>
          </a:p>
          <a:p>
            <a:r>
              <a:rPr lang="en-US" sz="2400" dirty="0"/>
              <a:t>Inventory reports include:</a:t>
            </a:r>
          </a:p>
          <a:p>
            <a:pPr lvl="1"/>
            <a:r>
              <a:rPr lang="en-US" sz="2000" dirty="0"/>
              <a:t>Inventory Valuation Detail report</a:t>
            </a:r>
          </a:p>
          <a:p>
            <a:pPr lvl="1"/>
            <a:r>
              <a:rPr lang="en-US" sz="2000" dirty="0"/>
              <a:t>Inventory Status by Item report</a:t>
            </a:r>
          </a:p>
          <a:p>
            <a:pPr lvl="1"/>
            <a:r>
              <a:rPr lang="en-US" sz="2000" dirty="0"/>
              <a:t>Purchases by Detail report</a:t>
            </a:r>
          </a:p>
          <a:p>
            <a:pPr lvl="1"/>
            <a:r>
              <a:rPr lang="en-US" sz="2000" dirty="0"/>
              <a:t>Sales by Detail report</a:t>
            </a:r>
          </a:p>
        </p:txBody>
      </p:sp>
    </p:spTree>
    <p:extLst>
      <p:ext uri="{BB962C8B-B14F-4D97-AF65-F5344CB8AC3E}">
        <p14:creationId xmlns:p14="http://schemas.microsoft.com/office/powerpoint/2010/main" val="22917258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0520" y="156804"/>
            <a:ext cx="7844322" cy="965200"/>
          </a:xfrm>
        </p:spPr>
        <p:txBody>
          <a:bodyPr/>
          <a:lstStyle/>
          <a:p>
            <a:r>
              <a:rPr lang="en-US" sz="2800"/>
              <a:t>Inventory Reports, Accounting Reports,</a:t>
            </a:r>
            <a:br>
              <a:rPr lang="en-US" sz="2800"/>
            </a:br>
            <a:r>
              <a:rPr lang="en-US" sz="2800"/>
              <a:t>and Financial Statements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/>
              <a:t>Inventory Valuation Detail </a:t>
            </a:r>
            <a:r>
              <a:rPr lang="en-US" sz="2000" dirty="0"/>
              <a:t>report</a:t>
            </a:r>
          </a:p>
          <a:p>
            <a:r>
              <a:rPr lang="en-US" sz="2000" dirty="0"/>
              <a:t>displays the transactions affecting each inventory item along with the quantity and value on hand for each</a:t>
            </a:r>
          </a:p>
        </p:txBody>
      </p:sp>
      <p:pic>
        <p:nvPicPr>
          <p:cNvPr id="5" name="Picture 4" descr="Inventory Valuation Detail Report">
            <a:extLst>
              <a:ext uri="{FF2B5EF4-FFF2-40B4-BE49-F238E27FC236}">
                <a16:creationId xmlns:a16="http://schemas.microsoft.com/office/drawing/2014/main" id="{864BBC35-2BCD-47F0-B3B7-645D9CA8E8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4" t="4517" r="9117" b="29922"/>
          <a:stretch/>
        </p:blipFill>
        <p:spPr>
          <a:xfrm>
            <a:off x="1707715" y="2632274"/>
            <a:ext cx="5912285" cy="37240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66895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54930"/>
            <a:ext cx="7844322" cy="965200"/>
          </a:xfrm>
        </p:spPr>
        <p:txBody>
          <a:bodyPr/>
          <a:lstStyle/>
          <a:p>
            <a:r>
              <a:rPr lang="en-US" sz="2800"/>
              <a:t>Inventory Reports, Accounting Reports,</a:t>
            </a:r>
            <a:br>
              <a:rPr lang="en-US" sz="2800"/>
            </a:br>
            <a:r>
              <a:rPr lang="en-US" sz="2800"/>
              <a:t>and Financial Statements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i="1" dirty="0"/>
              <a:t>Inventory Stock Status by Item </a:t>
            </a:r>
            <a:r>
              <a:rPr lang="en-US" sz="2400" dirty="0"/>
              <a:t>Report</a:t>
            </a:r>
          </a:p>
          <a:p>
            <a:r>
              <a:rPr lang="en-US" sz="2200" dirty="0"/>
              <a:t>displays the on-hand status of each inventory item</a:t>
            </a:r>
          </a:p>
          <a:p>
            <a:r>
              <a:rPr lang="en-US" sz="2200" dirty="0"/>
              <a:t>indicates whether an item should be ordered based upon on-hand quantity and the reorder amount</a:t>
            </a:r>
          </a:p>
        </p:txBody>
      </p:sp>
      <p:pic>
        <p:nvPicPr>
          <p:cNvPr id="7" name="Picture 6" descr="Inventory Stock Status by Item Report">
            <a:extLst>
              <a:ext uri="{FF2B5EF4-FFF2-40B4-BE49-F238E27FC236}">
                <a16:creationId xmlns:a16="http://schemas.microsoft.com/office/drawing/2014/main" id="{E75ADA49-4E6F-4312-B152-56BCAA35E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25" y="3090840"/>
            <a:ext cx="7948949" cy="23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92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QuickBooks records information on the Item List every time the company:</a:t>
            </a:r>
          </a:p>
          <a:p>
            <a:pPr lvl="1"/>
            <a:r>
              <a:rPr lang="en-US" sz="2000" dirty="0"/>
              <a:t>receives merchandise for resale</a:t>
            </a:r>
          </a:p>
          <a:p>
            <a:pPr lvl="1"/>
            <a:r>
              <a:rPr lang="en-US" sz="2000" dirty="0"/>
              <a:t>sells merchandise</a:t>
            </a:r>
          </a:p>
          <a:p>
            <a:pPr lvl="1"/>
            <a:r>
              <a:rPr lang="en-US" sz="2000" dirty="0"/>
              <a:t>adjusts the inventory because of loss or damage</a:t>
            </a:r>
          </a:p>
          <a:p>
            <a:r>
              <a:rPr lang="en-US" sz="2400" dirty="0"/>
              <a:t>This allows you to accurately determine inventory quantity, value, and profit on sales.</a:t>
            </a:r>
          </a:p>
          <a:p>
            <a:r>
              <a:rPr lang="en-US" sz="2400" dirty="0"/>
              <a:t>QuickBooks automatically changes balance sheet and income statement accounts based on the inventory information on the Item List (Reports).</a:t>
            </a:r>
          </a:p>
        </p:txBody>
      </p:sp>
    </p:spTree>
    <p:extLst>
      <p:ext uri="{BB962C8B-B14F-4D97-AF65-F5344CB8AC3E}">
        <p14:creationId xmlns:p14="http://schemas.microsoft.com/office/powerpoint/2010/main" val="1694998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56804"/>
            <a:ext cx="7844322" cy="965200"/>
          </a:xfrm>
        </p:spPr>
        <p:txBody>
          <a:bodyPr/>
          <a:lstStyle/>
          <a:p>
            <a:r>
              <a:rPr lang="en-US" sz="2800"/>
              <a:t>Inventory Reports, Accounting Reports,</a:t>
            </a:r>
            <a:br>
              <a:rPr lang="en-US" sz="2800"/>
            </a:br>
            <a:r>
              <a:rPr lang="en-US" sz="2800"/>
              <a:t>and Financial Statements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i="1" dirty="0"/>
              <a:t>Purchases by Item Detail </a:t>
            </a:r>
            <a:r>
              <a:rPr lang="en-US" sz="2000" dirty="0"/>
              <a:t>report</a:t>
            </a:r>
          </a:p>
          <a:p>
            <a:r>
              <a:rPr lang="en-US" sz="1800" dirty="0"/>
              <a:t>displays all purchase information for each inventory item</a:t>
            </a:r>
          </a:p>
          <a:p>
            <a:r>
              <a:rPr lang="en-US" sz="1800" dirty="0"/>
              <a:t>shows vendor name, cost per unit, quantity purchased, and the total cost</a:t>
            </a:r>
          </a:p>
        </p:txBody>
      </p:sp>
      <p:pic>
        <p:nvPicPr>
          <p:cNvPr id="6" name="Picture 5" descr="Purchases by Item Detail Report">
            <a:extLst>
              <a:ext uri="{FF2B5EF4-FFF2-40B4-BE49-F238E27FC236}">
                <a16:creationId xmlns:a16="http://schemas.microsoft.com/office/drawing/2014/main" id="{C031298B-3E17-468C-9279-FD04CC9F8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62" t="4468" r="6600" b="45549"/>
          <a:stretch/>
        </p:blipFill>
        <p:spPr>
          <a:xfrm>
            <a:off x="949158" y="2968667"/>
            <a:ext cx="7194134" cy="3124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084524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56804"/>
            <a:ext cx="7844322" cy="965200"/>
          </a:xfrm>
        </p:spPr>
        <p:txBody>
          <a:bodyPr/>
          <a:lstStyle/>
          <a:p>
            <a:r>
              <a:rPr lang="en-US" sz="2800"/>
              <a:t>Inventory Reports, Accounting Reports,</a:t>
            </a:r>
            <a:br>
              <a:rPr lang="en-US" sz="2800"/>
            </a:br>
            <a:r>
              <a:rPr lang="en-US" sz="2800"/>
              <a:t>and Financial Statements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50520" y="1443154"/>
            <a:ext cx="7844322" cy="1262053"/>
          </a:xfrm>
        </p:spPr>
        <p:txBody>
          <a:bodyPr/>
          <a:lstStyle/>
          <a:p>
            <a:pPr marL="0" indent="0">
              <a:buNone/>
            </a:pPr>
            <a:r>
              <a:rPr lang="en-US" sz="2000" i="1" dirty="0"/>
              <a:t>Sales by Item Detail </a:t>
            </a:r>
            <a:r>
              <a:rPr lang="en-US" sz="2000" dirty="0"/>
              <a:t>report</a:t>
            </a:r>
          </a:p>
          <a:p>
            <a:r>
              <a:rPr lang="en-US" sz="1800" dirty="0"/>
              <a:t>displays sales of all inventory items both on account and for cash</a:t>
            </a:r>
          </a:p>
        </p:txBody>
      </p:sp>
      <p:pic>
        <p:nvPicPr>
          <p:cNvPr id="6" name="Picture 5" descr="Sales by Item Detail Report">
            <a:extLst>
              <a:ext uri="{FF2B5EF4-FFF2-40B4-BE49-F238E27FC236}">
                <a16:creationId xmlns:a16="http://schemas.microsoft.com/office/drawing/2014/main" id="{C031298B-3E17-468C-9279-FD04CC9F8B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" t="4811" r="7848" b="17809"/>
          <a:stretch/>
        </p:blipFill>
        <p:spPr>
          <a:xfrm>
            <a:off x="1560312" y="2232101"/>
            <a:ext cx="6023376" cy="40933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874042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0520" y="153566"/>
            <a:ext cx="7844322" cy="965200"/>
          </a:xfrm>
        </p:spPr>
        <p:txBody>
          <a:bodyPr/>
          <a:lstStyle/>
          <a:p>
            <a:r>
              <a:rPr lang="en-US" sz="2800"/>
              <a:t>Inventory Reports, Accounting Reports,</a:t>
            </a:r>
            <a:br>
              <a:rPr lang="en-US" sz="2800"/>
            </a:br>
            <a:r>
              <a:rPr lang="en-US" sz="2800"/>
              <a:t>and Financial Statements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/>
              <a:t>To view and print a report:</a:t>
            </a:r>
          </a:p>
          <a:p>
            <a:r>
              <a:rPr lang="en-US" sz="2400" dirty="0"/>
              <a:t>Click Reports and then click </a:t>
            </a:r>
            <a:r>
              <a:rPr lang="en-US" sz="2400" i="1" dirty="0"/>
              <a:t>Inventory</a:t>
            </a:r>
            <a:r>
              <a:rPr lang="en-US" sz="2400" dirty="0"/>
              <a:t>.</a:t>
            </a:r>
          </a:p>
          <a:p>
            <a:r>
              <a:rPr lang="en-US" sz="2400" dirty="0"/>
              <a:t>Click the report.</a:t>
            </a:r>
          </a:p>
          <a:p>
            <a:r>
              <a:rPr lang="en-US" sz="2400" dirty="0"/>
              <a:t>Choose the dates, then click the Refresh button.</a:t>
            </a:r>
          </a:p>
          <a:p>
            <a:r>
              <a:rPr lang="en-US" sz="2400" dirty="0"/>
              <a:t>Click the Print button and then click </a:t>
            </a:r>
            <a:r>
              <a:rPr lang="en-US" sz="2400" i="1" dirty="0"/>
              <a:t>Report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47297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153566"/>
            <a:ext cx="7844322" cy="965200"/>
          </a:xfrm>
        </p:spPr>
        <p:txBody>
          <a:bodyPr/>
          <a:lstStyle/>
          <a:p>
            <a:r>
              <a:rPr lang="en-US" sz="2800"/>
              <a:t>Inventory Reports, Accounting Reports,</a:t>
            </a:r>
            <a:br>
              <a:rPr lang="en-US" sz="2800"/>
            </a:br>
            <a:r>
              <a:rPr lang="en-US" sz="2800"/>
              <a:t>and Financial Statements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/>
              <a:t>View and print inventory reports from the Lists windows. The following reports can be viewed from the Reports menu of the Item List: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/>
              <a:t>Sales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/>
              <a:t>Purchase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/>
              <a:t>Inventory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/>
              <a:t>Item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/>
              <a:t>Price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/>
              <a:t>Accounting reports and Financial Statements should be viewed and printed at the end of each month: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/>
              <a:t>Journal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/>
              <a:t>Profit &amp; Loss Standard </a:t>
            </a:r>
            <a:r>
              <a:rPr lang="en-US" sz="1600"/>
              <a:t>(or </a:t>
            </a:r>
            <a:r>
              <a:rPr lang="en-US" sz="1600" i="1"/>
              <a:t>Income Statement</a:t>
            </a:r>
            <a:r>
              <a:rPr lang="en-US" sz="160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i="1"/>
              <a:t>Balance Sheet Standard</a:t>
            </a:r>
          </a:p>
        </p:txBody>
      </p:sp>
    </p:spTree>
    <p:extLst>
      <p:ext uri="{BB962C8B-B14F-4D97-AF65-F5344CB8AC3E}">
        <p14:creationId xmlns:p14="http://schemas.microsoft.com/office/powerpoint/2010/main" val="18664843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"/>
            <a:r>
              <a:rPr lang="en-US" sz="2200" b="1" dirty="0"/>
              <a:t>inventory  </a:t>
            </a:r>
            <a:r>
              <a:rPr lang="en-US" sz="2200" dirty="0"/>
              <a:t>Merchandise that is sold to customers for a profit.</a:t>
            </a:r>
          </a:p>
          <a:p>
            <a:pPr fontAlgn="b"/>
            <a:r>
              <a:rPr lang="en-US" sz="2200" b="1" dirty="0"/>
              <a:t>inventory adjustment  </a:t>
            </a:r>
            <a:r>
              <a:rPr lang="en-US" sz="2200" dirty="0"/>
              <a:t>An amount recorded in an expense or loss account to reflect the reduction of inventory value and/or quantity due to loss, theft, damage, or spoilage.</a:t>
            </a:r>
          </a:p>
          <a:p>
            <a:pPr fontAlgn="b"/>
            <a:r>
              <a:rPr lang="en-US" sz="2200" b="1" dirty="0"/>
              <a:t>periodic inventory system  </a:t>
            </a:r>
            <a:r>
              <a:rPr lang="en-US" sz="2200" dirty="0"/>
              <a:t>Values the inventory periodically based on a physical count of the merchandise; usually done once a year.</a:t>
            </a:r>
          </a:p>
          <a:p>
            <a:pPr fontAlgn="b"/>
            <a:r>
              <a:rPr lang="en-US" sz="2200" b="1" dirty="0"/>
              <a:t>perpetual inventory system  </a:t>
            </a:r>
            <a:r>
              <a:rPr lang="en-US" sz="2200" dirty="0"/>
              <a:t>Values the inventory after every purchase and sale of inventory items.</a:t>
            </a:r>
          </a:p>
        </p:txBody>
      </p:sp>
    </p:spTree>
    <p:extLst>
      <p:ext uri="{BB962C8B-B14F-4D97-AF65-F5344CB8AC3E}">
        <p14:creationId xmlns:p14="http://schemas.microsoft.com/office/powerpoint/2010/main" val="364212273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Cont.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6DD230-76CC-9F4F-A452-B5DD642C030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fontAlgn="b"/>
            <a:r>
              <a:rPr lang="en-US" sz="2200" b="1" dirty="0"/>
              <a:t>sales discount  </a:t>
            </a:r>
            <a:r>
              <a:rPr lang="en-US" sz="2200" dirty="0"/>
              <a:t>A reduction in the selling price if the invoice payment is made shortly after the invoice date.</a:t>
            </a:r>
          </a:p>
          <a:p>
            <a:pPr fontAlgn="b"/>
            <a:r>
              <a:rPr lang="en-US" sz="2200" b="1" dirty="0"/>
              <a:t>sales tax  </a:t>
            </a:r>
            <a:r>
              <a:rPr lang="en-US" sz="2200" dirty="0"/>
              <a:t>An amount charged on the sale of merchandise, usually a percentage of the sales price. It is collected by the company as part of the sale and later remitted to the appropriate government agency.</a:t>
            </a:r>
          </a:p>
        </p:txBody>
      </p:sp>
    </p:spTree>
    <p:extLst>
      <p:ext uri="{BB962C8B-B14F-4D97-AF65-F5344CB8AC3E}">
        <p14:creationId xmlns:p14="http://schemas.microsoft.com/office/powerpoint/2010/main" val="2686550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QuickBooks v. Manual Accounting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19" y="1443154"/>
            <a:ext cx="7935641" cy="4649736"/>
          </a:xfrm>
        </p:spPr>
        <p:txBody>
          <a:bodyPr/>
          <a:lstStyle/>
          <a:p>
            <a:r>
              <a:rPr lang="en-US" sz="2400"/>
              <a:t>In a manual accounting system:</a:t>
            </a:r>
          </a:p>
          <a:p>
            <a:pPr lvl="1"/>
            <a:r>
              <a:rPr lang="en-US" sz="2000"/>
              <a:t>purchases on account are recorded in a purchases journal</a:t>
            </a:r>
          </a:p>
          <a:p>
            <a:pPr lvl="1"/>
            <a:r>
              <a:rPr lang="en-US" sz="2000"/>
              <a:t>sales on account are recorded in a sales journal</a:t>
            </a:r>
          </a:p>
          <a:p>
            <a:pPr lvl="0"/>
            <a:r>
              <a:rPr lang="en-US" sz="2400"/>
              <a:t>In QuickBooks, the Item List serves as an inventory subsidiary ledger for the company.</a:t>
            </a:r>
          </a:p>
          <a:p>
            <a:pPr lvl="1"/>
            <a:r>
              <a:rPr lang="en-US" sz="2000"/>
              <a:t>includes all items the company sells</a:t>
            </a:r>
          </a:p>
          <a:p>
            <a:pPr lvl="1"/>
            <a:r>
              <a:rPr lang="en-US" sz="2000"/>
              <a:t>includes relevant information for each inventory item, such as:</a:t>
            </a:r>
          </a:p>
          <a:p>
            <a:pPr lvl="2"/>
            <a:r>
              <a:rPr lang="en-US" sz="1600"/>
              <a:t>name/number</a:t>
            </a:r>
          </a:p>
          <a:p>
            <a:pPr lvl="2"/>
            <a:r>
              <a:rPr lang="en-US" sz="1600"/>
              <a:t>type</a:t>
            </a:r>
          </a:p>
          <a:p>
            <a:pPr lvl="2"/>
            <a:r>
              <a:rPr lang="en-US" sz="1600"/>
              <a:t>description</a:t>
            </a:r>
          </a:p>
          <a:p>
            <a:pPr lvl="2"/>
            <a:r>
              <a:rPr lang="en-US" sz="1600"/>
              <a:t>cost</a:t>
            </a:r>
          </a:p>
          <a:p>
            <a:pPr lvl="2"/>
            <a:r>
              <a:rPr lang="en-US" sz="1600"/>
              <a:t>sales price</a:t>
            </a:r>
          </a:p>
          <a:p>
            <a:pPr lvl="2"/>
            <a:r>
              <a:rPr lang="en-US" sz="1600"/>
              <a:t>related general ledger accounts</a:t>
            </a:r>
          </a:p>
        </p:txBody>
      </p:sp>
    </p:spTree>
    <p:extLst>
      <p:ext uri="{BB962C8B-B14F-4D97-AF65-F5344CB8AC3E}">
        <p14:creationId xmlns:p14="http://schemas.microsoft.com/office/powerpoint/2010/main" val="3382474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" y="295704"/>
            <a:ext cx="8488680" cy="965200"/>
          </a:xfrm>
        </p:spPr>
        <p:txBody>
          <a:bodyPr/>
          <a:lstStyle/>
          <a:p>
            <a:r>
              <a:rPr lang="en-US" sz="3600"/>
              <a:t>QuickBooks v. Manual Accounting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In QuickBooks, the windows below perform the following functions:</a:t>
            </a:r>
          </a:p>
          <a:p>
            <a:pPr lvl="1"/>
            <a:r>
              <a:rPr lang="en-US" sz="1600" dirty="0"/>
              <a:t>Write Checks: records cash purchases of inventory</a:t>
            </a:r>
          </a:p>
          <a:p>
            <a:pPr lvl="1"/>
            <a:r>
              <a:rPr lang="en-US" sz="1600" dirty="0"/>
              <a:t>Enter Sales Receipts: records cash sales of inventory</a:t>
            </a:r>
          </a:p>
          <a:p>
            <a:pPr lvl="1"/>
            <a:r>
              <a:rPr lang="en-US" sz="1600" dirty="0"/>
              <a:t>Adjust Quantity/Value on Hand: records changes in inventory that are not a result of a sale or purchase</a:t>
            </a:r>
          </a:p>
          <a:p>
            <a:pPr lvl="0"/>
            <a:r>
              <a:rPr lang="en-US" sz="2000" dirty="0"/>
              <a:t>In all instances where inventory items are purchased, sold, or adjusted, the Item List is updated to reflect the new inventory quantity and value.</a:t>
            </a:r>
          </a:p>
          <a:p>
            <a:r>
              <a:rPr lang="en-US" sz="2000" dirty="0"/>
              <a:t>Below is a comparison of a manual accounting ledger and journals with QuickBooks functions: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Table 4" descr="Manual Accounting System: Inventory Subsidiary Ledger&#10;QuickBooks: Item List (inventory part items)" title="Manual Accounting System vs. QuickBooks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94680"/>
              </p:ext>
            </p:extLst>
          </p:nvPr>
        </p:nvGraphicFramePr>
        <p:xfrm>
          <a:off x="1070114" y="5027317"/>
          <a:ext cx="6549886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49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4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Manual Accounting System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QuickBooks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Inventory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Subsidiary Ledger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Item List (inventory part items)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661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Accounting for Inventory Transactions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There are two types of inventory systems: periodic and perpetual.</a:t>
            </a:r>
          </a:p>
          <a:p>
            <a:pPr lvl="0"/>
            <a:r>
              <a:rPr lang="en-US" sz="2400"/>
              <a:t>Under the periodic inventory system:</a:t>
            </a:r>
          </a:p>
          <a:p>
            <a:pPr lvl="1"/>
            <a:r>
              <a:rPr lang="en-US" sz="2000"/>
              <a:t>separate records are </a:t>
            </a:r>
            <a:r>
              <a:rPr lang="en-US" sz="2000" i="1"/>
              <a:t>not</a:t>
            </a:r>
            <a:r>
              <a:rPr lang="en-US" sz="2000"/>
              <a:t> maintained for inventory items; no attempt is made to adjust the inventory account for purchases and sales</a:t>
            </a:r>
          </a:p>
          <a:p>
            <a:pPr lvl="1"/>
            <a:r>
              <a:rPr lang="en-US" sz="2000"/>
              <a:t>inventory is counted periodically to determine inventory quantity, value, cost of goods sold, and gross profit</a:t>
            </a:r>
          </a:p>
        </p:txBody>
      </p:sp>
    </p:spTree>
    <p:extLst>
      <p:ext uri="{BB962C8B-B14F-4D97-AF65-F5344CB8AC3E}">
        <p14:creationId xmlns:p14="http://schemas.microsoft.com/office/powerpoint/2010/main" val="331427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19" y="295704"/>
            <a:ext cx="8143031" cy="965200"/>
          </a:xfrm>
        </p:spPr>
        <p:txBody>
          <a:bodyPr/>
          <a:lstStyle/>
          <a:p>
            <a:r>
              <a:rPr lang="en-US" sz="3200"/>
              <a:t>Accounting for Inventory Transactions Cont.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Paradigm Publishing,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4BF65-5512-8C40-A284-ADA36BF81673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/>
              <a:t>Under the perpetual inventory system:</a:t>
            </a:r>
          </a:p>
          <a:p>
            <a:pPr lvl="1"/>
            <a:r>
              <a:rPr lang="en-US" sz="2000"/>
              <a:t>accounting records are maintained that continuously show the current inventory quantity and value</a:t>
            </a:r>
          </a:p>
          <a:p>
            <a:pPr lvl="2"/>
            <a:r>
              <a:rPr lang="en-US" sz="1600"/>
              <a:t>when inventory is purchased, inventory (asset) account is increased</a:t>
            </a:r>
          </a:p>
          <a:p>
            <a:pPr lvl="2"/>
            <a:r>
              <a:rPr lang="en-US" sz="1600"/>
              <a:t>when inventory is sold, inventory account is reduced</a:t>
            </a:r>
          </a:p>
          <a:p>
            <a:pPr lvl="2"/>
            <a:r>
              <a:rPr lang="en-US" sz="1600"/>
              <a:t>cost of goods sold is simultaneously computed to arrive at gross profit</a:t>
            </a:r>
          </a:p>
          <a:p>
            <a:pPr lvl="0"/>
            <a:r>
              <a:rPr lang="en-US" sz="2400"/>
              <a:t>QuickBooks uses the perpetual system for two reasons:</a:t>
            </a:r>
          </a:p>
          <a:p>
            <a:pPr lvl="1"/>
            <a:r>
              <a:rPr lang="en-US" sz="2000"/>
              <a:t>allows user to know current inventory quantity and value at any given moment</a:t>
            </a:r>
          </a:p>
          <a:p>
            <a:pPr lvl="1"/>
            <a:r>
              <a:rPr lang="en-US" sz="2000"/>
              <a:t>calculates cost of goods sold and gross profit after each sale without the need for a periodic physical inventory count</a:t>
            </a:r>
          </a:p>
        </p:txBody>
      </p:sp>
    </p:spTree>
    <p:extLst>
      <p:ext uri="{BB962C8B-B14F-4D97-AF65-F5344CB8AC3E}">
        <p14:creationId xmlns:p14="http://schemas.microsoft.com/office/powerpoint/2010/main" val="127262756"/>
      </p:ext>
    </p:extLst>
  </p:cSld>
  <p:clrMapOvr>
    <a:masterClrMapping/>
  </p:clrMapOvr>
</p:sld>
</file>

<file path=ppt/theme/theme1.xml><?xml version="1.0" encoding="utf-8"?>
<a:theme xmlns:a="http://schemas.openxmlformats.org/drawingml/2006/main" name="01_Cov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02_Chapter Opener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03 Learning Objective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04_Chapter Conten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05_Quick Chec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06_Terms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07_Blank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3494</Words>
  <Application>Microsoft Office PowerPoint</Application>
  <PresentationFormat>On-screen Show (4:3)</PresentationFormat>
  <Paragraphs>466</Paragraphs>
  <Slides>55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Arial</vt:lpstr>
      <vt:lpstr>B Helvetica Bold</vt:lpstr>
      <vt:lpstr>Calibri</vt:lpstr>
      <vt:lpstr>Helvetica</vt:lpstr>
      <vt:lpstr>HelveticaNeueLT Std Med Cn</vt:lpstr>
      <vt:lpstr>01_Cover Slide</vt:lpstr>
      <vt:lpstr>02_Chapter Opener Slide</vt:lpstr>
      <vt:lpstr>03 Learning Objectives Slide</vt:lpstr>
      <vt:lpstr>04_Chapter Content Slide</vt:lpstr>
      <vt:lpstr>05_Quick Check Slide</vt:lpstr>
      <vt:lpstr>06_Terms Slide</vt:lpstr>
      <vt:lpstr>07_Blank Slide</vt:lpstr>
      <vt:lpstr>Computerized Accounting with QuickBooks 2019</vt:lpstr>
      <vt:lpstr>Inventory</vt:lpstr>
      <vt:lpstr>Objectives</vt:lpstr>
      <vt:lpstr>Introduction</vt:lpstr>
      <vt:lpstr>Introduction Cont. </vt:lpstr>
      <vt:lpstr>QuickBooks v. Manual Accounting</vt:lpstr>
      <vt:lpstr>QuickBooks v. Manual Accounting Cont.</vt:lpstr>
      <vt:lpstr>Accounting for Inventory Transactions</vt:lpstr>
      <vt:lpstr>Accounting for Inventory Transactions Cont.</vt:lpstr>
      <vt:lpstr>The Item List</vt:lpstr>
      <vt:lpstr>The Item List Cont.</vt:lpstr>
      <vt:lpstr>The Item List Cont.</vt:lpstr>
      <vt:lpstr>The Item List Cont.</vt:lpstr>
      <vt:lpstr>The Item List Cont.</vt:lpstr>
      <vt:lpstr>The Item List Cont.</vt:lpstr>
      <vt:lpstr>The Item List Cont.</vt:lpstr>
      <vt:lpstr>The Item List Cont.</vt:lpstr>
      <vt:lpstr>Purchasing Inventory</vt:lpstr>
      <vt:lpstr>Purchasing Inventory Cont.</vt:lpstr>
      <vt:lpstr>Purchasing Inventory Cont.</vt:lpstr>
      <vt:lpstr>Purchasing Inventory Cont.</vt:lpstr>
      <vt:lpstr>Purchasing Inventory Cont.</vt:lpstr>
      <vt:lpstr>Purchasing Inventory Cont.</vt:lpstr>
      <vt:lpstr>Purchasing Inventory Cont.</vt:lpstr>
      <vt:lpstr>Purchasing Inventory Cont.</vt:lpstr>
      <vt:lpstr>Purchasing Inventory Cont.</vt:lpstr>
      <vt:lpstr>Sales Tax</vt:lpstr>
      <vt:lpstr>Sales Tax Cont.</vt:lpstr>
      <vt:lpstr>Quick Check</vt:lpstr>
      <vt:lpstr>Sale of Inventory</vt:lpstr>
      <vt:lpstr>Sale of Inventory Cont.</vt:lpstr>
      <vt:lpstr>Sale of Inventory Cont.</vt:lpstr>
      <vt:lpstr>Sale of Inventory Cont.</vt:lpstr>
      <vt:lpstr>Sale of Inventory Cont.</vt:lpstr>
      <vt:lpstr>Sale of Inventory Cont.</vt:lpstr>
      <vt:lpstr>Sale of Inventory Cont.</vt:lpstr>
      <vt:lpstr>Sales Discounts</vt:lpstr>
      <vt:lpstr>Sales Discounts Cont.</vt:lpstr>
      <vt:lpstr>Sales Discounts Cont.</vt:lpstr>
      <vt:lpstr>Quick Check</vt:lpstr>
      <vt:lpstr>The Adjust Quantity/Value on Hand Window</vt:lpstr>
      <vt:lpstr>The Adjust Quantity/Value on Hand Window Cont.</vt:lpstr>
      <vt:lpstr>The Adjust Quantity/Value on Hand Window Cont.</vt:lpstr>
      <vt:lpstr>The Adjust Quantity/Value on Hand Window Cont.</vt:lpstr>
      <vt:lpstr>The Pay Sales Tax Window</vt:lpstr>
      <vt:lpstr>The Pay Sales Tax Window Cont.</vt:lpstr>
      <vt:lpstr>Inventory Reports, Accounting Reports, and Financial Statements</vt:lpstr>
      <vt:lpstr>Inventory Reports, Accounting Reports, and Financial Statements Cont.</vt:lpstr>
      <vt:lpstr>Inventory Reports, Accounting Reports, and Financial Statements Cont.</vt:lpstr>
      <vt:lpstr>Inventory Reports, Accounting Reports, and Financial Statements Cont.</vt:lpstr>
      <vt:lpstr>Inventory Reports, Accounting Reports, and Financial Statements Cont.</vt:lpstr>
      <vt:lpstr>Inventory Reports, Accounting Reports, and Financial Statements Cont.</vt:lpstr>
      <vt:lpstr>Inventory Reports, Accounting Reports, and Financial Statements Cont.</vt:lpstr>
      <vt:lpstr>Terms</vt:lpstr>
      <vt:lpstr>Terms Cont.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2015-12-10T22:37:50Z</dcterms:created>
  <dcterms:modified xsi:type="dcterms:W3CDTF">2019-03-28T20:04:34Z</dcterms:modified>
</cp:coreProperties>
</file>