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 id="2147483705" r:id="rId7"/>
  </p:sldMasterIdLst>
  <p:notesMasterIdLst>
    <p:notesMasterId r:id="rId86"/>
  </p:notesMasterIdLst>
  <p:handoutMasterIdLst>
    <p:handoutMasterId r:id="rId87"/>
  </p:handoutMasterIdLst>
  <p:sldIdLst>
    <p:sldId id="256" r:id="rId8"/>
    <p:sldId id="257" r:id="rId9"/>
    <p:sldId id="258" r:id="rId10"/>
    <p:sldId id="259" r:id="rId11"/>
    <p:sldId id="260" r:id="rId12"/>
    <p:sldId id="372" r:id="rId13"/>
    <p:sldId id="261" r:id="rId14"/>
    <p:sldId id="332" r:id="rId15"/>
    <p:sldId id="406" r:id="rId16"/>
    <p:sldId id="407" r:id="rId17"/>
    <p:sldId id="486" r:id="rId18"/>
    <p:sldId id="409" r:id="rId19"/>
    <p:sldId id="410" r:id="rId20"/>
    <p:sldId id="411" r:id="rId21"/>
    <p:sldId id="412" r:id="rId22"/>
    <p:sldId id="413" r:id="rId23"/>
    <p:sldId id="414" r:id="rId24"/>
    <p:sldId id="373" r:id="rId25"/>
    <p:sldId id="415" r:id="rId26"/>
    <p:sldId id="416" r:id="rId27"/>
    <p:sldId id="418" r:id="rId28"/>
    <p:sldId id="419" r:id="rId29"/>
    <p:sldId id="420" r:id="rId30"/>
    <p:sldId id="421" r:id="rId31"/>
    <p:sldId id="424" r:id="rId32"/>
    <p:sldId id="425" r:id="rId33"/>
    <p:sldId id="429" r:id="rId34"/>
    <p:sldId id="426" r:id="rId35"/>
    <p:sldId id="431" r:id="rId36"/>
    <p:sldId id="428" r:id="rId37"/>
    <p:sldId id="432" r:id="rId38"/>
    <p:sldId id="433" r:id="rId39"/>
    <p:sldId id="295" r:id="rId40"/>
    <p:sldId id="434" r:id="rId41"/>
    <p:sldId id="435" r:id="rId42"/>
    <p:sldId id="436" r:id="rId43"/>
    <p:sldId id="437" r:id="rId44"/>
    <p:sldId id="438" r:id="rId45"/>
    <p:sldId id="440" r:id="rId46"/>
    <p:sldId id="441" r:id="rId47"/>
    <p:sldId id="442" r:id="rId48"/>
    <p:sldId id="443" r:id="rId49"/>
    <p:sldId id="444" r:id="rId50"/>
    <p:sldId id="447" r:id="rId51"/>
    <p:sldId id="448" r:id="rId52"/>
    <p:sldId id="449" r:id="rId53"/>
    <p:sldId id="450" r:id="rId54"/>
    <p:sldId id="451" r:id="rId55"/>
    <p:sldId id="452" r:id="rId56"/>
    <p:sldId id="453" r:id="rId57"/>
    <p:sldId id="454"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294" r:id="rId73"/>
    <p:sldId id="470" r:id="rId74"/>
    <p:sldId id="471" r:id="rId75"/>
    <p:sldId id="472" r:id="rId76"/>
    <p:sldId id="473" r:id="rId77"/>
    <p:sldId id="474" r:id="rId78"/>
    <p:sldId id="475" r:id="rId79"/>
    <p:sldId id="476" r:id="rId80"/>
    <p:sldId id="477" r:id="rId81"/>
    <p:sldId id="478" r:id="rId82"/>
    <p:sldId id="479" r:id="rId83"/>
    <p:sldId id="485" r:id="rId84"/>
    <p:sldId id="278"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8" autoAdjust="0"/>
    <p:restoredTop sz="94694" autoAdjust="0"/>
  </p:normalViewPr>
  <p:slideViewPr>
    <p:cSldViewPr snapToGrid="0" snapToObjects="1">
      <p:cViewPr varScale="1">
        <p:scale>
          <a:sx n="121" d="100"/>
          <a:sy n="121" d="100"/>
        </p:scale>
        <p:origin x="6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9460"/>
    </p:cViewPr>
  </p:sorterViewPr>
  <p:notesViewPr>
    <p:cSldViewPr snapToGrid="0" snapToObjects="1">
      <p:cViewPr varScale="1">
        <p:scale>
          <a:sx n="84" d="100"/>
          <a:sy n="84" d="100"/>
        </p:scale>
        <p:origin x="291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handoutMaster" Target="handoutMasters/handout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QuickBooks 2019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3/28/19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dirty="0"/>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QuickBooks 2019</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3/28/19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dirty="0"/>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403802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60</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25520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61</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44068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62</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60630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63</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00906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64</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396667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65</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90976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67</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62577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68</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43729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69</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573760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70</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72363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771320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71</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87032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72</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86557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73</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814968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74</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253521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75</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796383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76</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237087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77</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66943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9135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54</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81698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55</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92771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56</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47105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57</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9467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58</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11312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59</a:t>
            </a:fld>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Header Placeholder 5"/>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15585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1967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34906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325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Paradigm Publishing, LLC</a:t>
            </a:r>
          </a:p>
        </p:txBody>
      </p:sp>
      <p:sp>
        <p:nvSpPr>
          <p:cNvPr id="9" name="Slide Number Placeholder 8"/>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01647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8771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60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356919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018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56002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177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dirty="0"/>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B Helvetica Bold"/>
                <a:cs typeface="B Helvetica Bold"/>
              </a:defRPr>
            </a:lvl1pPr>
          </a:lstStyle>
          <a:p>
            <a:r>
              <a:rPr lang="en-US" dirty="0"/>
              <a:t>Chapter Title goes Here</a:t>
            </a:r>
          </a:p>
        </p:txBody>
      </p:sp>
      <p:sp>
        <p:nvSpPr>
          <p:cNvPr id="8" name="Subtitle 2"/>
          <p:cNvSpPr>
            <a:spLocks noGrp="1"/>
          </p:cNvSpPr>
          <p:nvPr>
            <p:ph type="subTitle" idx="1" hasCustomPrompt="1"/>
          </p:nvPr>
        </p:nvSpPr>
        <p:spPr>
          <a:xfrm>
            <a:off x="703794" y="2772758"/>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6621566"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t>Chapter</a:t>
            </a:r>
          </a:p>
        </p:txBody>
      </p:sp>
      <p:sp>
        <p:nvSpPr>
          <p:cNvPr id="10" name="Title Placeholder 1"/>
          <p:cNvSpPr txBox="1">
            <a:spLocks/>
          </p:cNvSpPr>
          <p:nvPr userDrawn="1"/>
        </p:nvSpPr>
        <p:spPr>
          <a:xfrm>
            <a:off x="7193280" y="157655"/>
            <a:ext cx="149352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600" dirty="0"/>
              <a:t>6</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Learning Objectives List Here</a:t>
            </a:r>
          </a:p>
        </p:txBody>
      </p:sp>
      <p:sp>
        <p:nvSpPr>
          <p:cNvPr id="3"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Tree>
    <p:extLst>
      <p:ext uri="{BB962C8B-B14F-4D97-AF65-F5344CB8AC3E}">
        <p14:creationId xmlns:p14="http://schemas.microsoft.com/office/powerpoint/2010/main" val="42628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Chapter Title</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
        <p:nvSpPr>
          <p:cNvPr id="7" name="Text Placeholder 2"/>
          <p:cNvSpPr>
            <a:spLocks noGrp="1"/>
          </p:cNvSpPr>
          <p:nvPr>
            <p:ph idx="1"/>
          </p:nvPr>
        </p:nvSpPr>
        <p:spPr>
          <a:xfrm>
            <a:off x="310148" y="2199564"/>
            <a:ext cx="7844322" cy="452191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Helvetica"/>
                <a:cs typeface="Helvetica"/>
              </a:defRPr>
            </a:lvl1pPr>
            <a:lvl2pPr marL="742950" indent="0">
              <a:buNone/>
              <a:defRPr/>
            </a:lvl2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p:txBody>
      </p:sp>
    </p:spTree>
    <p:extLst>
      <p:ext uri="{BB962C8B-B14F-4D97-AF65-F5344CB8AC3E}">
        <p14:creationId xmlns:p14="http://schemas.microsoft.com/office/powerpoint/2010/main" val="39772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295704"/>
            <a:ext cx="7844322" cy="965200"/>
          </a:xfrm>
          <a:prstGeom prst="rect">
            <a:avLst/>
          </a:prstGeom>
        </p:spPr>
        <p:txBody>
          <a:bodyPr/>
          <a:lstStyle>
            <a:lvl1pPr algn="l">
              <a:defRPr sz="4000" b="0" i="0" baseline="0">
                <a:solidFill>
                  <a:schemeClr val="bg1"/>
                </a:solidFill>
                <a:latin typeface="B Helvetica Bold"/>
                <a:cs typeface="B Helvetica Bold"/>
              </a:defRPr>
            </a:lvl1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20B4BF65-5512-8C40-A284-ADA36BF81673}" type="slidenum">
              <a:rPr lang="en-US" smtClean="0"/>
              <a:t>‹#›</a:t>
            </a:fld>
            <a:endParaRPr lang="en-US" dirty="0"/>
          </a:p>
        </p:txBody>
      </p:sp>
      <p:sp>
        <p:nvSpPr>
          <p:cNvPr id="11" name="Content Placeholder 2"/>
          <p:cNvSpPr>
            <a:spLocks noGrp="1"/>
          </p:cNvSpPr>
          <p:nvPr>
            <p:ph idx="1"/>
          </p:nvPr>
        </p:nvSpPr>
        <p:spPr>
          <a:xfrm>
            <a:off x="350520" y="1144771"/>
            <a:ext cx="7844322" cy="4649736"/>
          </a:xfrm>
          <a:prstGeom prst="rect">
            <a:avLst/>
          </a:prstGeom>
        </p:spPr>
        <p:txBody>
          <a:bodyPr/>
          <a:lstStyle>
            <a:lvl1pPr>
              <a:spcBef>
                <a:spcPts val="0"/>
              </a:spcBef>
              <a:defRPr sz="2200">
                <a:latin typeface="Helvetica"/>
                <a:cs typeface="Helvetica"/>
              </a:defRPr>
            </a:lvl1pPr>
            <a:lvl2pPr>
              <a:spcBef>
                <a:spcPts val="0"/>
              </a:spcBef>
              <a:defRPr sz="1800">
                <a:latin typeface="Helvetica"/>
                <a:cs typeface="Helvetica"/>
              </a:defRPr>
            </a:lvl2pPr>
            <a:lvl3pPr>
              <a:spcBef>
                <a:spcPts val="0"/>
              </a:spcBef>
              <a:defRPr sz="1600">
                <a:latin typeface="Helvetica"/>
                <a:cs typeface="Helvetica"/>
              </a:defRPr>
            </a:lvl3pPr>
            <a:lvl4pPr>
              <a:spcBef>
                <a:spcPts val="0"/>
              </a:spcBef>
              <a:defRPr sz="2600">
                <a:latin typeface="Helvetica"/>
                <a:cs typeface="Helvetica"/>
              </a:defRPr>
            </a:lvl4pPr>
            <a:lvl5pPr>
              <a:spcBef>
                <a:spcPts val="0"/>
              </a:spcBef>
              <a:defRPr sz="240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91D5F25-E773-134E-A8C3-7D392FCF8EB9}" type="slidenum">
              <a:rPr lang="en-US" smtClean="0"/>
              <a:t>‹#›</a:t>
            </a:fld>
            <a:endParaRPr lang="en-US" dirty="0"/>
          </a:p>
        </p:txBody>
      </p:sp>
      <p:sp>
        <p:nvSpPr>
          <p:cNvPr id="8"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Quick Check</a:t>
            </a:r>
          </a:p>
        </p:txBody>
      </p:sp>
      <p:sp>
        <p:nvSpPr>
          <p:cNvPr id="9"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Quiz content</a:t>
            </a:r>
          </a:p>
        </p:txBody>
      </p:sp>
    </p:spTree>
    <p:extLst>
      <p:ext uri="{BB962C8B-B14F-4D97-AF65-F5344CB8AC3E}">
        <p14:creationId xmlns:p14="http://schemas.microsoft.com/office/powerpoint/2010/main" val="10001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dirty="0"/>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B Helvetica Bold"/>
                <a:cs typeface="B Helvetica Bold"/>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dirty="0"/>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085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21CDD52C-DA08-46AF-BA7C-EADE7554A586}"/>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om with white walls&#10;&#10;Description automatically generated">
            <a:extLst>
              <a:ext uri="{FF2B5EF4-FFF2-40B4-BE49-F238E27FC236}">
                <a16:creationId xmlns:a16="http://schemas.microsoft.com/office/drawing/2014/main" id="{012B916A-8658-4E6B-9BE5-305780AF747B}"/>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dirty="0"/>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dirty="0"/>
          </a:p>
        </p:txBody>
      </p:sp>
      <p:pic>
        <p:nvPicPr>
          <p:cNvPr id="3" name="Picture 2" descr="A close up of a mans face&#10;&#10;Description automatically generated">
            <a:extLst>
              <a:ext uri="{FF2B5EF4-FFF2-40B4-BE49-F238E27FC236}">
                <a16:creationId xmlns:a16="http://schemas.microsoft.com/office/drawing/2014/main" id="{A103B670-7657-4100-8DBF-52CF0263427A}"/>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dirty="0"/>
          </a:p>
        </p:txBody>
      </p:sp>
      <p:pic>
        <p:nvPicPr>
          <p:cNvPr id="3" name="Picture 2">
            <a:extLst>
              <a:ext uri="{FF2B5EF4-FFF2-40B4-BE49-F238E27FC236}">
                <a16:creationId xmlns:a16="http://schemas.microsoft.com/office/drawing/2014/main" id="{543B31E8-0EC4-48F7-8585-7C836CFC313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dirty="0"/>
          </a:p>
        </p:txBody>
      </p:sp>
      <p:pic>
        <p:nvPicPr>
          <p:cNvPr id="3" name="Picture 2">
            <a:extLst>
              <a:ext uri="{FF2B5EF4-FFF2-40B4-BE49-F238E27FC236}">
                <a16:creationId xmlns:a16="http://schemas.microsoft.com/office/drawing/2014/main" id="{A3FBCDC8-4A82-4818-B403-484D721A4D44}"/>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682" r:id="rId1"/>
    <p:sldLayoutId id="214748370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dirty="0"/>
          </a:p>
        </p:txBody>
      </p:sp>
      <p:pic>
        <p:nvPicPr>
          <p:cNvPr id="3" name="Picture 2" descr="A close up of a flower&#10;&#10;Description automatically generated">
            <a:extLst>
              <a:ext uri="{FF2B5EF4-FFF2-40B4-BE49-F238E27FC236}">
                <a16:creationId xmlns:a16="http://schemas.microsoft.com/office/drawing/2014/main" id="{7F2A84BA-D688-4E11-B92C-4EDC6EC03AA0}"/>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B-2015-16-17-Blank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789-3EEF-1540-9C3F-B413FF361E42}" type="slidenum">
              <a:rPr lang="en-US" smtClean="0"/>
              <a:t>‹#›</a:t>
            </a:fld>
            <a:endParaRPr lang="en-US" dirty="0"/>
          </a:p>
        </p:txBody>
      </p:sp>
    </p:spTree>
    <p:extLst>
      <p:ext uri="{BB962C8B-B14F-4D97-AF65-F5344CB8AC3E}">
        <p14:creationId xmlns:p14="http://schemas.microsoft.com/office/powerpoint/2010/main" val="223761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628650" y="365125"/>
            <a:ext cx="7886700" cy="1325563"/>
          </a:xfrm>
          <a:prstGeom prst="rect">
            <a:avLst/>
          </a:prstGeom>
        </p:spPr>
        <p:txBody>
          <a:bodyPr/>
          <a:lstStyle/>
          <a:p>
            <a:r>
              <a:rPr lang="en-US" dirty="0"/>
              <a:t>Computerized Accounting with QuickBooks 2019</a:t>
            </a:r>
          </a:p>
        </p:txBody>
      </p:sp>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10</a:t>
            </a:fld>
            <a:endParaRPr lang="en-US" dirty="0"/>
          </a:p>
        </p:txBody>
      </p:sp>
      <p:sp>
        <p:nvSpPr>
          <p:cNvPr id="3" name="Content Placeholder 2"/>
          <p:cNvSpPr>
            <a:spLocks noGrp="1"/>
          </p:cNvSpPr>
          <p:nvPr>
            <p:ph idx="1"/>
          </p:nvPr>
        </p:nvSpPr>
        <p:spPr/>
        <p:txBody>
          <a:bodyPr/>
          <a:lstStyle/>
          <a:p>
            <a:pPr lvl="0"/>
            <a:r>
              <a:rPr lang="en-US" dirty="0"/>
              <a:t>Company information can later be edited by clicking Company and then My Company </a:t>
            </a:r>
          </a:p>
          <a:p>
            <a:pPr lvl="0"/>
            <a:r>
              <a:rPr lang="en-US" dirty="0"/>
              <a:t>Preferences can be edited by clicking Edit and then Preferences</a:t>
            </a:r>
          </a:p>
          <a:p>
            <a:pPr lvl="0"/>
            <a:r>
              <a:rPr lang="en-US" dirty="0"/>
              <a:t>At any time you can click the Leave button to leave the EasyStep Interview window</a:t>
            </a:r>
          </a:p>
          <a:p>
            <a:pPr lvl="0"/>
            <a:r>
              <a:rPr lang="en-US" dirty="0"/>
              <a:t>It is advisable not to leave before saving the company file, as all information will be lost.</a:t>
            </a:r>
          </a:p>
        </p:txBody>
      </p:sp>
    </p:spTree>
    <p:extLst>
      <p:ext uri="{BB962C8B-B14F-4D97-AF65-F5344CB8AC3E}">
        <p14:creationId xmlns:p14="http://schemas.microsoft.com/office/powerpoint/2010/main" val="401765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11</a:t>
            </a:fld>
            <a:endParaRPr lang="en-US" dirty="0"/>
          </a:p>
        </p:txBody>
      </p:sp>
      <p:sp>
        <p:nvSpPr>
          <p:cNvPr id="3" name="Content Placeholder 2"/>
          <p:cNvSpPr>
            <a:spLocks noGrp="1"/>
          </p:cNvSpPr>
          <p:nvPr>
            <p:ph idx="1"/>
          </p:nvPr>
        </p:nvSpPr>
        <p:spPr/>
        <p:txBody>
          <a:bodyPr/>
          <a:lstStyle/>
          <a:p>
            <a:pPr marL="0" lvl="0" indent="0">
              <a:buNone/>
            </a:pPr>
            <a:r>
              <a:rPr lang="en-US" sz="2000" b="1" dirty="0"/>
              <a:t>To begin New Company Setup and create a new company file using the Detailed Start method and the EasyStep Interview window:</a:t>
            </a:r>
          </a:p>
          <a:p>
            <a:pPr lvl="0"/>
            <a:r>
              <a:rPr lang="en-US" sz="2000" dirty="0"/>
              <a:t>Open QuickBooks.</a:t>
            </a:r>
          </a:p>
          <a:p>
            <a:pPr lvl="0"/>
            <a:r>
              <a:rPr lang="en-US" sz="2000" dirty="0"/>
              <a:t>At the No Company Open window, click Create a new company, or click File and then click New Company. </a:t>
            </a:r>
          </a:p>
          <a:p>
            <a:pPr lvl="0"/>
            <a:r>
              <a:rPr lang="en-US" sz="2000" dirty="0"/>
              <a:t>At the QuickBooks Setup window on the Let’s get your business set up quickly! page, click the Detailed Start button. </a:t>
            </a:r>
          </a:p>
          <a:p>
            <a:pPr lvl="0"/>
            <a:r>
              <a:rPr lang="en-US" sz="2000" dirty="0"/>
              <a:t>At the EasyStep Interview window, read and complete each of the pages. Click Next after each page is completed.</a:t>
            </a:r>
          </a:p>
          <a:p>
            <a:pPr lvl="0"/>
            <a:r>
              <a:rPr lang="en-US" sz="2000" dirty="0"/>
              <a:t>At the Congratulations! window, click Go to Setup. Continue New Company Setup using the QuickBooks Setup window or exit the QuickBooks Setup window and go directly into the new company file.</a:t>
            </a:r>
          </a:p>
        </p:txBody>
      </p:sp>
    </p:spTree>
    <p:extLst>
      <p:ext uri="{BB962C8B-B14F-4D97-AF65-F5344CB8AC3E}">
        <p14:creationId xmlns:p14="http://schemas.microsoft.com/office/powerpoint/2010/main" val="152968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53" y="0"/>
            <a:ext cx="7844322" cy="852342"/>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12</a:t>
            </a:fld>
            <a:endParaRPr lang="en-US" dirty="0"/>
          </a:p>
        </p:txBody>
      </p:sp>
      <p:pic>
        <p:nvPicPr>
          <p:cNvPr id="8" name="Picture 7" descr="QuickBooks Desktop Setup Window—Let’s Get Your Business Set Up Quickly! Page">
            <a:extLst>
              <a:ext uri="{FF2B5EF4-FFF2-40B4-BE49-F238E27FC236}">
                <a16:creationId xmlns:a16="http://schemas.microsoft.com/office/drawing/2014/main" id="{2DF54071-73AB-4BDF-999A-E2CC730722EE}"/>
              </a:ext>
            </a:extLst>
          </p:cNvPr>
          <p:cNvPicPr>
            <a:picLocks noChangeAspect="1"/>
          </p:cNvPicPr>
          <p:nvPr/>
        </p:nvPicPr>
        <p:blipFill>
          <a:blip r:embed="rId2"/>
          <a:stretch>
            <a:fillRect/>
          </a:stretch>
        </p:blipFill>
        <p:spPr>
          <a:xfrm>
            <a:off x="466436" y="1560978"/>
            <a:ext cx="8211126" cy="4214902"/>
          </a:xfrm>
          <a:prstGeom prst="rect">
            <a:avLst/>
          </a:prstGeom>
        </p:spPr>
      </p:pic>
    </p:spTree>
    <p:extLst>
      <p:ext uri="{BB962C8B-B14F-4D97-AF65-F5344CB8AC3E}">
        <p14:creationId xmlns:p14="http://schemas.microsoft.com/office/powerpoint/2010/main" val="276357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95" y="-1"/>
            <a:ext cx="7844322" cy="863601"/>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13</a:t>
            </a:fld>
            <a:endParaRPr lang="en-US" dirty="0"/>
          </a:p>
        </p:txBody>
      </p:sp>
      <p:pic>
        <p:nvPicPr>
          <p:cNvPr id="8" name="Picture 7" descr="EasyStep Interview Window—Enter Your Company Information Page">
            <a:extLst>
              <a:ext uri="{FF2B5EF4-FFF2-40B4-BE49-F238E27FC236}">
                <a16:creationId xmlns:a16="http://schemas.microsoft.com/office/drawing/2014/main" id="{0DB06061-029E-4892-8AAD-C305DCDFC046}"/>
              </a:ext>
            </a:extLst>
          </p:cNvPr>
          <p:cNvPicPr>
            <a:picLocks noChangeAspect="1"/>
          </p:cNvPicPr>
          <p:nvPr/>
        </p:nvPicPr>
        <p:blipFill>
          <a:blip r:embed="rId2"/>
          <a:stretch>
            <a:fillRect/>
          </a:stretch>
        </p:blipFill>
        <p:spPr>
          <a:xfrm>
            <a:off x="1073655" y="1342736"/>
            <a:ext cx="6996688" cy="4882862"/>
          </a:xfrm>
          <a:prstGeom prst="rect">
            <a:avLst/>
          </a:prstGeom>
        </p:spPr>
      </p:pic>
    </p:spTree>
    <p:extLst>
      <p:ext uri="{BB962C8B-B14F-4D97-AF65-F5344CB8AC3E}">
        <p14:creationId xmlns:p14="http://schemas.microsoft.com/office/powerpoint/2010/main" val="415986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95" y="-1"/>
            <a:ext cx="7844322" cy="863601"/>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14</a:t>
            </a:fld>
            <a:endParaRPr lang="en-US" dirty="0"/>
          </a:p>
        </p:txBody>
      </p:sp>
      <p:pic>
        <p:nvPicPr>
          <p:cNvPr id="8" name="Picture 7" descr="EasyStep Interview Window—Select Your Industry Page">
            <a:extLst>
              <a:ext uri="{FF2B5EF4-FFF2-40B4-BE49-F238E27FC236}">
                <a16:creationId xmlns:a16="http://schemas.microsoft.com/office/drawing/2014/main" id="{0CF3EBA1-293B-49F0-87E9-6B16441F82A3}"/>
              </a:ext>
            </a:extLst>
          </p:cNvPr>
          <p:cNvPicPr>
            <a:picLocks noChangeAspect="1"/>
          </p:cNvPicPr>
          <p:nvPr/>
        </p:nvPicPr>
        <p:blipFill>
          <a:blip r:embed="rId2"/>
          <a:stretch>
            <a:fillRect/>
          </a:stretch>
        </p:blipFill>
        <p:spPr>
          <a:xfrm>
            <a:off x="1027473" y="1315221"/>
            <a:ext cx="7089052" cy="4947321"/>
          </a:xfrm>
          <a:prstGeom prst="rect">
            <a:avLst/>
          </a:prstGeom>
        </p:spPr>
      </p:pic>
    </p:spTree>
    <p:extLst>
      <p:ext uri="{BB962C8B-B14F-4D97-AF65-F5344CB8AC3E}">
        <p14:creationId xmlns:p14="http://schemas.microsoft.com/office/powerpoint/2010/main" val="305912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863850"/>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15</a:t>
            </a:fld>
            <a:endParaRPr lang="en-US" dirty="0"/>
          </a:p>
        </p:txBody>
      </p:sp>
      <p:pic>
        <p:nvPicPr>
          <p:cNvPr id="4" name="Picture 3" descr="EasyStep Interview Window—Select a Date to Start Tracking Your Finances Page">
            <a:extLst>
              <a:ext uri="{FF2B5EF4-FFF2-40B4-BE49-F238E27FC236}">
                <a16:creationId xmlns:a16="http://schemas.microsoft.com/office/drawing/2014/main" id="{1C673F3F-8D67-4ECE-ADBE-87FF5FF55AF2}"/>
              </a:ext>
            </a:extLst>
          </p:cNvPr>
          <p:cNvPicPr>
            <a:picLocks noChangeAspect="1"/>
          </p:cNvPicPr>
          <p:nvPr/>
        </p:nvPicPr>
        <p:blipFill>
          <a:blip r:embed="rId2"/>
          <a:stretch>
            <a:fillRect/>
          </a:stretch>
        </p:blipFill>
        <p:spPr>
          <a:xfrm>
            <a:off x="935110" y="1280111"/>
            <a:ext cx="7273780" cy="5076238"/>
          </a:xfrm>
          <a:prstGeom prst="rect">
            <a:avLst/>
          </a:prstGeom>
        </p:spPr>
      </p:pic>
    </p:spTree>
    <p:extLst>
      <p:ext uri="{BB962C8B-B14F-4D97-AF65-F5344CB8AC3E}">
        <p14:creationId xmlns:p14="http://schemas.microsoft.com/office/powerpoint/2010/main" val="169065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852392"/>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16</a:t>
            </a:fld>
            <a:endParaRPr lang="en-US" dirty="0"/>
          </a:p>
        </p:txBody>
      </p:sp>
      <p:pic>
        <p:nvPicPr>
          <p:cNvPr id="4" name="Picture 3" descr="EasyStep Interview Window—Review Income and Expense Accounts Page">
            <a:extLst>
              <a:ext uri="{FF2B5EF4-FFF2-40B4-BE49-F238E27FC236}">
                <a16:creationId xmlns:a16="http://schemas.microsoft.com/office/drawing/2014/main" id="{C00B0CD1-A67F-46E4-B163-BB1901354ABB}"/>
              </a:ext>
            </a:extLst>
          </p:cNvPr>
          <p:cNvPicPr>
            <a:picLocks noChangeAspect="1"/>
          </p:cNvPicPr>
          <p:nvPr/>
        </p:nvPicPr>
        <p:blipFill>
          <a:blip r:embed="rId2"/>
          <a:stretch>
            <a:fillRect/>
          </a:stretch>
        </p:blipFill>
        <p:spPr>
          <a:xfrm>
            <a:off x="967437" y="1325232"/>
            <a:ext cx="7209125" cy="5031118"/>
          </a:xfrm>
          <a:prstGeom prst="rect">
            <a:avLst/>
          </a:prstGeom>
        </p:spPr>
      </p:pic>
    </p:spTree>
    <p:extLst>
      <p:ext uri="{BB962C8B-B14F-4D97-AF65-F5344CB8AC3E}">
        <p14:creationId xmlns:p14="http://schemas.microsoft.com/office/powerpoint/2010/main" val="5438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863850"/>
          </a:xfrm>
        </p:spPr>
        <p:txBody>
          <a:bodyPr/>
          <a:lstStyle/>
          <a:p>
            <a:r>
              <a:rPr lang="en-US" sz="3600" dirty="0"/>
              <a:t>Detailed Start and EasyStep Interview Window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17</a:t>
            </a:fld>
            <a:endParaRPr lang="en-US" dirty="0"/>
          </a:p>
        </p:txBody>
      </p:sp>
      <p:pic>
        <p:nvPicPr>
          <p:cNvPr id="4" name="Picture 3" descr="QuickBooks Desktop Setup Window—Get All the Details into QuickBooks Desktop Page">
            <a:extLst>
              <a:ext uri="{FF2B5EF4-FFF2-40B4-BE49-F238E27FC236}">
                <a16:creationId xmlns:a16="http://schemas.microsoft.com/office/drawing/2014/main" id="{15F88A91-C955-41C1-892F-F0FCBAA813F5}"/>
              </a:ext>
            </a:extLst>
          </p:cNvPr>
          <p:cNvPicPr>
            <a:picLocks noChangeAspect="1"/>
          </p:cNvPicPr>
          <p:nvPr/>
        </p:nvPicPr>
        <p:blipFill>
          <a:blip r:embed="rId2"/>
          <a:stretch>
            <a:fillRect/>
          </a:stretch>
        </p:blipFill>
        <p:spPr>
          <a:xfrm>
            <a:off x="544945" y="1392100"/>
            <a:ext cx="8054109" cy="4711343"/>
          </a:xfrm>
          <a:prstGeom prst="rect">
            <a:avLst/>
          </a:prstGeom>
        </p:spPr>
      </p:pic>
    </p:spTree>
    <p:extLst>
      <p:ext uri="{BB962C8B-B14F-4D97-AF65-F5344CB8AC3E}">
        <p14:creationId xmlns:p14="http://schemas.microsoft.com/office/powerpoint/2010/main" val="8257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Desktop Setup Window</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18</a:t>
            </a:fld>
            <a:endParaRPr lang="en-US" dirty="0"/>
          </a:p>
        </p:txBody>
      </p:sp>
      <p:sp>
        <p:nvSpPr>
          <p:cNvPr id="3" name="Content Placeholder 2"/>
          <p:cNvSpPr>
            <a:spLocks noGrp="1"/>
          </p:cNvSpPr>
          <p:nvPr>
            <p:ph idx="1"/>
          </p:nvPr>
        </p:nvSpPr>
        <p:spPr/>
        <p:txBody>
          <a:bodyPr/>
          <a:lstStyle/>
          <a:p>
            <a:pPr lvl="0"/>
            <a:r>
              <a:rPr lang="en-US" dirty="0"/>
              <a:t>You can use the QuickBooks Desktop Setup window—Get all the details into QuickBooks Desktop page to enter your </a:t>
            </a:r>
          </a:p>
          <a:p>
            <a:pPr lvl="1"/>
            <a:r>
              <a:rPr lang="en-US" dirty="0"/>
              <a:t>Customers (Customer Center)</a:t>
            </a:r>
          </a:p>
          <a:p>
            <a:pPr lvl="1"/>
            <a:r>
              <a:rPr lang="en-US" dirty="0"/>
              <a:t>Vendors (Vendor Center)</a:t>
            </a:r>
          </a:p>
          <a:p>
            <a:pPr lvl="1"/>
            <a:r>
              <a:rPr lang="en-US" dirty="0"/>
              <a:t>Service items and inventory items (Item List)</a:t>
            </a:r>
          </a:p>
          <a:p>
            <a:pPr lvl="1"/>
            <a:r>
              <a:rPr lang="en-US" dirty="0"/>
              <a:t>Banking (Cash – Operating) information </a:t>
            </a:r>
          </a:p>
          <a:p>
            <a:pPr lvl="1"/>
            <a:r>
              <a:rPr lang="en-US" dirty="0"/>
              <a:t>Or you can go directly into QuickBooks (Start Working)</a:t>
            </a:r>
          </a:p>
          <a:p>
            <a:pPr lvl="0"/>
            <a:r>
              <a:rPr lang="en-US" dirty="0"/>
              <a:t>For Kristin Raina Interior Designs, the QuickBooks Desktop Setup window will be used to continue setting up the new company file and to create the Customer Center, Vendor Center, and add to the Item List which begins in EasyStep Interview</a:t>
            </a:r>
          </a:p>
          <a:p>
            <a:pPr lvl="0"/>
            <a:r>
              <a:rPr lang="en-US" dirty="0"/>
              <a:t>If you wish to leave the QuickBooks Desktop Setup window, click the X</a:t>
            </a:r>
          </a:p>
          <a:p>
            <a:pPr lvl="1"/>
            <a:r>
              <a:rPr lang="en-US" dirty="0"/>
              <a:t>You will enter QuickBooks in the new company file</a:t>
            </a:r>
          </a:p>
          <a:p>
            <a:pPr lvl="1"/>
            <a:r>
              <a:rPr lang="en-US" dirty="0"/>
              <a:t>To return to the QuickBooks Desktop Setup window, click Company and then click </a:t>
            </a:r>
            <a:r>
              <a:rPr lang="en-US" i="1" dirty="0"/>
              <a:t>Bulk Enter Business Details.</a:t>
            </a:r>
            <a:endParaRPr lang="en-US" dirty="0"/>
          </a:p>
        </p:txBody>
      </p:sp>
    </p:spTree>
    <p:extLst>
      <p:ext uri="{BB962C8B-B14F-4D97-AF65-F5344CB8AC3E}">
        <p14:creationId xmlns:p14="http://schemas.microsoft.com/office/powerpoint/2010/main" val="3515046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QuickBooks Setup Window Cont.</a:t>
            </a:r>
          </a:p>
        </p:txBody>
      </p:sp>
      <p:sp>
        <p:nvSpPr>
          <p:cNvPr id="3" name="Content Placeholder 2"/>
          <p:cNvSpPr>
            <a:spLocks noGrp="1"/>
          </p:cNvSpPr>
          <p:nvPr>
            <p:ph idx="1"/>
          </p:nvPr>
        </p:nvSpPr>
        <p:spPr>
          <a:xfrm>
            <a:off x="350520" y="1128242"/>
            <a:ext cx="8336280" cy="4649736"/>
          </a:xfrm>
        </p:spPr>
        <p:txBody>
          <a:bodyPr/>
          <a:lstStyle/>
          <a:p>
            <a:pPr marL="0" indent="0">
              <a:buNone/>
            </a:pPr>
            <a:r>
              <a:rPr lang="en-US" sz="2000" b="1" dirty="0"/>
              <a:t>To leave the EasyStep Interview window: </a:t>
            </a:r>
            <a:endParaRPr lang="en-US" sz="2000" dirty="0"/>
          </a:p>
          <a:p>
            <a:r>
              <a:rPr lang="en-US" sz="2000" dirty="0"/>
              <a:t>Click the Leave button. </a:t>
            </a:r>
          </a:p>
          <a:p>
            <a:r>
              <a:rPr lang="en-US" sz="2000" dirty="0"/>
              <a:t>Click OK at the EasyStep Interview message. </a:t>
            </a:r>
          </a:p>
          <a:p>
            <a:pPr marL="0" indent="0">
              <a:buNone/>
            </a:pPr>
            <a:r>
              <a:rPr lang="en-US" sz="2000" dirty="0"/>
              <a:t>You should not leave the EasyStep Interview window until the new company file has been saved. </a:t>
            </a:r>
          </a:p>
          <a:p>
            <a:pPr marL="0" indent="0">
              <a:buNone/>
            </a:pPr>
            <a:r>
              <a:rPr lang="en-US" sz="2000" b="1" dirty="0"/>
              <a:t>To re-enter the EasyStep Interview window: </a:t>
            </a:r>
            <a:endParaRPr lang="en-US" sz="2000" dirty="0"/>
          </a:p>
          <a:p>
            <a:r>
              <a:rPr lang="en-US" sz="2000" dirty="0"/>
              <a:t>At the No Company Open window, click </a:t>
            </a:r>
            <a:r>
              <a:rPr lang="en-US" sz="2000" i="1" dirty="0"/>
              <a:t>Open or Restore an existing company, </a:t>
            </a:r>
            <a:r>
              <a:rPr lang="en-US" sz="2000" dirty="0"/>
              <a:t>or click File and then click </a:t>
            </a:r>
            <a:r>
              <a:rPr lang="en-US" sz="2000" i="1" dirty="0"/>
              <a:t>Open Company. </a:t>
            </a:r>
            <a:endParaRPr lang="en-US" sz="2000" dirty="0"/>
          </a:p>
          <a:p>
            <a:r>
              <a:rPr lang="en-US" sz="2000" dirty="0"/>
              <a:t>Open the new company file. </a:t>
            </a:r>
          </a:p>
          <a:p>
            <a:r>
              <a:rPr lang="en-US" sz="2000" dirty="0"/>
              <a:t>Click OK at the QuickBooks Information message. </a:t>
            </a:r>
          </a:p>
          <a:p>
            <a:pPr marL="0" indent="0">
              <a:buNone/>
            </a:pPr>
            <a:r>
              <a:rPr lang="en-US" sz="2000" dirty="0"/>
              <a:t>When you open the company file, you are returned to the page you were last using. </a:t>
            </a:r>
          </a:p>
          <a:p>
            <a:pPr marL="0" indent="0">
              <a:buNone/>
            </a:pPr>
            <a:r>
              <a:rPr lang="en-US" sz="2000" b="1" dirty="0"/>
              <a:t>To enter the QuickBooks Setup window: </a:t>
            </a:r>
            <a:endParaRPr lang="en-US" sz="2000" dirty="0"/>
          </a:p>
          <a:p>
            <a:r>
              <a:rPr lang="en-US" sz="2000" dirty="0"/>
              <a:t>Click Company and then click </a:t>
            </a:r>
            <a:r>
              <a:rPr lang="en-US" sz="2000" i="1" dirty="0"/>
              <a:t>Bulk Enter Business Details</a:t>
            </a:r>
            <a:r>
              <a:rPr lang="en-US" sz="2000" dirty="0"/>
              <a:t>.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19</a:t>
            </a:fld>
            <a:endParaRPr lang="en-US" dirty="0"/>
          </a:p>
        </p:txBody>
      </p:sp>
    </p:spTree>
    <p:extLst>
      <p:ext uri="{BB962C8B-B14F-4D97-AF65-F5344CB8AC3E}">
        <p14:creationId xmlns:p14="http://schemas.microsoft.com/office/powerpoint/2010/main" val="240454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380" y="1126837"/>
            <a:ext cx="6873240" cy="1403004"/>
          </a:xfrm>
        </p:spPr>
        <p:txBody>
          <a:bodyPr/>
          <a:lstStyle/>
          <a:p>
            <a:r>
              <a:rPr lang="en-US" sz="4400" dirty="0"/>
              <a:t>New Company Setup</a:t>
            </a:r>
            <a:r>
              <a:rPr lang="en-US" sz="4400" dirty="0">
                <a:latin typeface="Calibri" panose="020F0502020204030204" pitchFamily="34" charset="0"/>
              </a:rPr>
              <a:t>—</a:t>
            </a:r>
            <a:r>
              <a:rPr lang="en-US" sz="4400" dirty="0"/>
              <a:t>Detailed Start</a:t>
            </a:r>
          </a:p>
        </p:txBody>
      </p:sp>
      <p:sp>
        <p:nvSpPr>
          <p:cNvPr id="3" name="Subtitle 2"/>
          <p:cNvSpPr>
            <a:spLocks noGrp="1"/>
          </p:cNvSpPr>
          <p:nvPr>
            <p:ph type="subTitle" idx="1"/>
          </p:nvPr>
        </p:nvSpPr>
        <p:spPr>
          <a:xfrm>
            <a:off x="1905202" y="2930321"/>
            <a:ext cx="5333596" cy="2120084"/>
          </a:xfrm>
        </p:spPr>
        <p:txBody>
          <a:bodyPr/>
          <a:lstStyle/>
          <a:p>
            <a:r>
              <a:rPr lang="en-US" dirty="0"/>
              <a:t>EasyStep Interview and QuickBooks Setup</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dirty="0"/>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QuickBooks Setup Window Cont.</a:t>
            </a:r>
          </a:p>
        </p:txBody>
      </p:sp>
      <p:sp>
        <p:nvSpPr>
          <p:cNvPr id="3" name="Content Placeholder 2"/>
          <p:cNvSpPr>
            <a:spLocks noGrp="1"/>
          </p:cNvSpPr>
          <p:nvPr>
            <p:ph idx="1"/>
          </p:nvPr>
        </p:nvSpPr>
        <p:spPr>
          <a:xfrm>
            <a:off x="350520" y="1164818"/>
            <a:ext cx="8671560" cy="4649736"/>
          </a:xfrm>
        </p:spPr>
        <p:txBody>
          <a:bodyPr/>
          <a:lstStyle/>
          <a:p>
            <a:pPr marL="0" indent="0">
              <a:buNone/>
            </a:pPr>
            <a:r>
              <a:rPr lang="en-US" sz="1800" b="1" dirty="0"/>
              <a:t>To add customers to the Customer Center using the QuickBooks Desktop Setup window: </a:t>
            </a:r>
            <a:endParaRPr lang="en-US" sz="1800" dirty="0"/>
          </a:p>
          <a:p>
            <a:r>
              <a:rPr lang="en-US" sz="1800" dirty="0"/>
              <a:t>In the QuickBooks Desktop Setup window, at the Get all the details into QuickBooks page, in the </a:t>
            </a:r>
            <a:r>
              <a:rPr lang="en-US" sz="1800" i="1" dirty="0"/>
              <a:t>Add the people you do business with </a:t>
            </a:r>
            <a:r>
              <a:rPr lang="en-US" sz="1800" dirty="0"/>
              <a:t>section, click the Add button. </a:t>
            </a:r>
          </a:p>
          <a:p>
            <a:r>
              <a:rPr lang="en-US" sz="1800" dirty="0"/>
              <a:t>At the next Add the people you do business with page, click the Paste from Excel or enter manually button and then click Continue. </a:t>
            </a:r>
          </a:p>
          <a:p>
            <a:r>
              <a:rPr lang="en-US" sz="1800" dirty="0"/>
              <a:t>At the next Add the people you do business with page, in the </a:t>
            </a:r>
            <a:r>
              <a:rPr lang="en-US" sz="1800" i="1" dirty="0"/>
              <a:t>Customer</a:t>
            </a:r>
            <a:r>
              <a:rPr lang="en-US" sz="1800" dirty="0"/>
              <a:t> column, click </a:t>
            </a:r>
            <a:r>
              <a:rPr lang="en-US" sz="1800" i="1" dirty="0"/>
              <a:t>Select all</a:t>
            </a:r>
            <a:r>
              <a:rPr lang="en-US" sz="1800" dirty="0"/>
              <a:t>. </a:t>
            </a:r>
          </a:p>
          <a:p>
            <a:r>
              <a:rPr lang="en-US" sz="1800" dirty="0"/>
              <a:t>Enter the information for the customers in the appropriate columns and then click Continue. </a:t>
            </a:r>
          </a:p>
          <a:p>
            <a:r>
              <a:rPr lang="en-US" sz="1800" dirty="0"/>
              <a:t>At the next Add the people you do business with page, click </a:t>
            </a:r>
            <a:r>
              <a:rPr lang="en-US" sz="1800" i="1" dirty="0"/>
              <a:t>Enter opening balances</a:t>
            </a:r>
            <a:r>
              <a:rPr lang="en-US" sz="1800" dirty="0"/>
              <a:t>.</a:t>
            </a:r>
          </a:p>
          <a:p>
            <a:r>
              <a:rPr lang="en-US" sz="1800" dirty="0"/>
              <a:t>Enter the balances for the customers and enter the correct date. </a:t>
            </a:r>
          </a:p>
          <a:p>
            <a:r>
              <a:rPr lang="en-US" sz="1800" dirty="0"/>
              <a:t>Click Continue. You return to the Add the people you do business with page. </a:t>
            </a:r>
          </a:p>
          <a:p>
            <a:r>
              <a:rPr lang="en-US" sz="1800" dirty="0"/>
              <a:t>Click Continue. You return to the QuickBooks Desktop Setup window—Get all the details into QuickBooks page. </a:t>
            </a:r>
          </a:p>
          <a:p>
            <a:r>
              <a:rPr lang="en-US" sz="1800" dirty="0"/>
              <a:t>Click Add More to enter additional customers, vendors, or items, or click the X to exit the QuickBooks Desktop Setup window.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20</a:t>
            </a:fld>
            <a:endParaRPr lang="en-US" dirty="0"/>
          </a:p>
        </p:txBody>
      </p:sp>
    </p:spTree>
    <p:extLst>
      <p:ext uri="{BB962C8B-B14F-4D97-AF65-F5344CB8AC3E}">
        <p14:creationId xmlns:p14="http://schemas.microsoft.com/office/powerpoint/2010/main" val="133195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Setting Up the Customer Center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21</a:t>
            </a:fld>
            <a:endParaRPr lang="en-US" dirty="0"/>
          </a:p>
        </p:txBody>
      </p:sp>
      <p:pic>
        <p:nvPicPr>
          <p:cNvPr id="8" name="Picture 7" descr="Add the People You Do Business With Page—Customers—Partially Completed">
            <a:extLst>
              <a:ext uri="{FF2B5EF4-FFF2-40B4-BE49-F238E27FC236}">
                <a16:creationId xmlns:a16="http://schemas.microsoft.com/office/drawing/2014/main" id="{9641FE7B-614B-4DF8-A09E-207FCDCDF40E}"/>
              </a:ext>
            </a:extLst>
          </p:cNvPr>
          <p:cNvPicPr>
            <a:picLocks noChangeAspect="1"/>
          </p:cNvPicPr>
          <p:nvPr/>
        </p:nvPicPr>
        <p:blipFill>
          <a:blip r:embed="rId2"/>
          <a:stretch>
            <a:fillRect/>
          </a:stretch>
        </p:blipFill>
        <p:spPr>
          <a:xfrm>
            <a:off x="1171327" y="1413164"/>
            <a:ext cx="6801345" cy="4608945"/>
          </a:xfrm>
          <a:prstGeom prst="rect">
            <a:avLst/>
          </a:prstGeom>
        </p:spPr>
      </p:pic>
    </p:spTree>
    <p:extLst>
      <p:ext uri="{BB962C8B-B14F-4D97-AF65-F5344CB8AC3E}">
        <p14:creationId xmlns:p14="http://schemas.microsoft.com/office/powerpoint/2010/main" val="80131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d the People You Do Business With Page—Enter Opening Balances Link">
            <a:extLst>
              <a:ext uri="{FF2B5EF4-FFF2-40B4-BE49-F238E27FC236}">
                <a16:creationId xmlns:a16="http://schemas.microsoft.com/office/drawing/2014/main" id="{EA877A66-D903-4AFA-B16F-E3C2F503DCE9}"/>
              </a:ext>
            </a:extLst>
          </p:cNvPr>
          <p:cNvPicPr>
            <a:picLocks noChangeAspect="1"/>
          </p:cNvPicPr>
          <p:nvPr/>
        </p:nvPicPr>
        <p:blipFill>
          <a:blip r:embed="rId2"/>
          <a:stretch>
            <a:fillRect/>
          </a:stretch>
        </p:blipFill>
        <p:spPr>
          <a:xfrm>
            <a:off x="1238607" y="1371281"/>
            <a:ext cx="7026710" cy="4761664"/>
          </a:xfrm>
          <a:prstGeom prst="rect">
            <a:avLst/>
          </a:prstGeom>
        </p:spPr>
      </p:pic>
      <p:sp>
        <p:nvSpPr>
          <p:cNvPr id="2" name="Title 1"/>
          <p:cNvSpPr>
            <a:spLocks noGrp="1"/>
          </p:cNvSpPr>
          <p:nvPr>
            <p:ph type="title"/>
          </p:nvPr>
        </p:nvSpPr>
        <p:spPr>
          <a:xfrm>
            <a:off x="350520" y="295704"/>
            <a:ext cx="8488680" cy="965200"/>
          </a:xfrm>
        </p:spPr>
        <p:txBody>
          <a:bodyPr>
            <a:normAutofit/>
          </a:bodyPr>
          <a:lstStyle/>
          <a:p>
            <a:r>
              <a:rPr lang="en-US" dirty="0"/>
              <a:t>Setting Up the Customer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22</a:t>
            </a:fld>
            <a:endParaRPr lang="en-US" dirty="0"/>
          </a:p>
        </p:txBody>
      </p:sp>
      <p:sp>
        <p:nvSpPr>
          <p:cNvPr id="3" name="Rectangle 2"/>
          <p:cNvSpPr/>
          <p:nvPr/>
        </p:nvSpPr>
        <p:spPr>
          <a:xfrm>
            <a:off x="1099550" y="5439122"/>
            <a:ext cx="3652412" cy="79333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rgbClr val="FF0000"/>
                </a:solidFill>
                <a:latin typeface="Helvetica" panose="020B0604020202020204" pitchFamily="34" charset="0"/>
                <a:cs typeface="Helvetica" panose="020B0604020202020204" pitchFamily="34" charset="0"/>
              </a:rPr>
              <a:t>Don’t forget to enter Opening Balances at this time!</a:t>
            </a:r>
          </a:p>
        </p:txBody>
      </p:sp>
    </p:spTree>
    <p:extLst>
      <p:ext uri="{BB962C8B-B14F-4D97-AF65-F5344CB8AC3E}">
        <p14:creationId xmlns:p14="http://schemas.microsoft.com/office/powerpoint/2010/main" val="784886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normAutofit/>
          </a:bodyPr>
          <a:lstStyle/>
          <a:p>
            <a:r>
              <a:rPr lang="en-US" dirty="0"/>
              <a:t>Setting Up the Customer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23</a:t>
            </a:fld>
            <a:endParaRPr lang="en-US" dirty="0"/>
          </a:p>
        </p:txBody>
      </p:sp>
      <p:pic>
        <p:nvPicPr>
          <p:cNvPr id="8" name="Picture 7" descr="Enter Opening Balances for Your Customers and Vendors Page—Customers—Completed">
            <a:extLst>
              <a:ext uri="{FF2B5EF4-FFF2-40B4-BE49-F238E27FC236}">
                <a16:creationId xmlns:a16="http://schemas.microsoft.com/office/drawing/2014/main" id="{A57042AB-C709-4775-A537-ADE1AB432C93}"/>
              </a:ext>
            </a:extLst>
          </p:cNvPr>
          <p:cNvPicPr>
            <a:picLocks noChangeAspect="1"/>
          </p:cNvPicPr>
          <p:nvPr/>
        </p:nvPicPr>
        <p:blipFill>
          <a:blip r:embed="rId2"/>
          <a:stretch>
            <a:fillRect/>
          </a:stretch>
        </p:blipFill>
        <p:spPr>
          <a:xfrm>
            <a:off x="1430106" y="1260904"/>
            <a:ext cx="6329507" cy="4989140"/>
          </a:xfrm>
          <a:prstGeom prst="rect">
            <a:avLst/>
          </a:prstGeom>
        </p:spPr>
      </p:pic>
    </p:spTree>
    <p:extLst>
      <p:ext uri="{BB962C8B-B14F-4D97-AF65-F5344CB8AC3E}">
        <p14:creationId xmlns:p14="http://schemas.microsoft.com/office/powerpoint/2010/main" val="1844089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Setting Up the Vendor Center</a:t>
            </a:r>
          </a:p>
        </p:txBody>
      </p:sp>
      <p:sp>
        <p:nvSpPr>
          <p:cNvPr id="3" name="Content Placeholder 2"/>
          <p:cNvSpPr>
            <a:spLocks noGrp="1"/>
          </p:cNvSpPr>
          <p:nvPr>
            <p:ph idx="1"/>
          </p:nvPr>
        </p:nvSpPr>
        <p:spPr>
          <a:xfrm>
            <a:off x="350520" y="1128242"/>
            <a:ext cx="8671560" cy="4649736"/>
          </a:xfrm>
        </p:spPr>
        <p:txBody>
          <a:bodyPr/>
          <a:lstStyle/>
          <a:p>
            <a:pPr marL="0" indent="0">
              <a:buNone/>
            </a:pPr>
            <a:r>
              <a:rPr lang="en-US" sz="1800" b="1" dirty="0"/>
              <a:t>To add vendors to the Vendor Center using the QuickBooks Desktop Setup</a:t>
            </a:r>
          </a:p>
          <a:p>
            <a:pPr marL="0" indent="0">
              <a:buNone/>
            </a:pPr>
            <a:r>
              <a:rPr lang="en-US" sz="1800" b="1" dirty="0"/>
              <a:t>window:</a:t>
            </a:r>
          </a:p>
          <a:p>
            <a:r>
              <a:rPr lang="en-US" sz="1800" dirty="0"/>
              <a:t>In the QuickBooks Desktop Setup window, at the Get all the details into QuickBooks page, in the Add the people you do business with section, click the Add More button.</a:t>
            </a:r>
          </a:p>
          <a:p>
            <a:r>
              <a:rPr lang="en-US" sz="1800" dirty="0"/>
              <a:t>At the Add the people you do business with page, click the Paste from Excel or enter manually button and then click Continue.</a:t>
            </a:r>
          </a:p>
          <a:p>
            <a:r>
              <a:rPr lang="en-US" sz="1800" dirty="0"/>
              <a:t>At the next Add the people you do business with page, in the </a:t>
            </a:r>
            <a:r>
              <a:rPr lang="en-US" sz="1800" i="1" dirty="0"/>
              <a:t>Vendor</a:t>
            </a:r>
            <a:r>
              <a:rPr lang="en-US" sz="1800" dirty="0"/>
              <a:t> column, click </a:t>
            </a:r>
            <a:r>
              <a:rPr lang="en-US" sz="1800" i="1" dirty="0"/>
              <a:t>Select all</a:t>
            </a:r>
            <a:r>
              <a:rPr lang="en-US" sz="1800" dirty="0"/>
              <a:t>.</a:t>
            </a:r>
          </a:p>
          <a:p>
            <a:r>
              <a:rPr lang="en-US" sz="1800" dirty="0"/>
              <a:t>Enter the information for the vendors and then click Continue.</a:t>
            </a:r>
          </a:p>
          <a:p>
            <a:r>
              <a:rPr lang="en-US" sz="1800" dirty="0"/>
              <a:t>At the next Add the people you do business with page, click </a:t>
            </a:r>
            <a:r>
              <a:rPr lang="en-US" sz="1800" i="1" dirty="0"/>
              <a:t>Enter opening balances</a:t>
            </a:r>
            <a:r>
              <a:rPr lang="en-US" sz="1800" dirty="0"/>
              <a:t>.</a:t>
            </a:r>
          </a:p>
          <a:p>
            <a:r>
              <a:rPr lang="en-US" sz="1800" dirty="0"/>
              <a:t>At the Enter opening balances for customers and vendors page, enter the balances for the vendors and enter the correct date. </a:t>
            </a:r>
          </a:p>
          <a:p>
            <a:r>
              <a:rPr lang="en-US" sz="1800" dirty="0"/>
              <a:t>Click Continue. You return to the Add the people you do business with page.</a:t>
            </a:r>
          </a:p>
          <a:p>
            <a:r>
              <a:rPr lang="en-US" sz="1800" dirty="0"/>
              <a:t>Click Continue. You return to the QuickBooks Desktop Setup window—Get all the details into QuickBooks page.</a:t>
            </a:r>
          </a:p>
          <a:p>
            <a:r>
              <a:rPr lang="en-US" sz="1800" dirty="0"/>
              <a:t>Click Add More to enter additional vendors, customers, or items, or click the X to exit the QuickBooks Desktop Setup window.</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24</a:t>
            </a:fld>
            <a:endParaRPr lang="en-US" dirty="0"/>
          </a:p>
        </p:txBody>
      </p:sp>
    </p:spTree>
    <p:extLst>
      <p:ext uri="{BB962C8B-B14F-4D97-AF65-F5344CB8AC3E}">
        <p14:creationId xmlns:p14="http://schemas.microsoft.com/office/powerpoint/2010/main" val="159244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Setting Up the Vendor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25</a:t>
            </a:fld>
            <a:endParaRPr lang="en-US" dirty="0"/>
          </a:p>
        </p:txBody>
      </p:sp>
      <p:pic>
        <p:nvPicPr>
          <p:cNvPr id="8" name="Picture 7" descr="Add the People You Do Business With Page—Vendors—Partially Completed">
            <a:extLst>
              <a:ext uri="{FF2B5EF4-FFF2-40B4-BE49-F238E27FC236}">
                <a16:creationId xmlns:a16="http://schemas.microsoft.com/office/drawing/2014/main" id="{1B2E7348-22C0-4615-8B9B-321FD2D506EF}"/>
              </a:ext>
            </a:extLst>
          </p:cNvPr>
          <p:cNvPicPr>
            <a:picLocks noChangeAspect="1"/>
          </p:cNvPicPr>
          <p:nvPr/>
        </p:nvPicPr>
        <p:blipFill>
          <a:blip r:embed="rId2"/>
          <a:stretch>
            <a:fillRect/>
          </a:stretch>
        </p:blipFill>
        <p:spPr>
          <a:xfrm>
            <a:off x="882072" y="1267286"/>
            <a:ext cx="7379855" cy="5000972"/>
          </a:xfrm>
          <a:prstGeom prst="rect">
            <a:avLst/>
          </a:prstGeom>
        </p:spPr>
      </p:pic>
    </p:spTree>
    <p:extLst>
      <p:ext uri="{BB962C8B-B14F-4D97-AF65-F5344CB8AC3E}">
        <p14:creationId xmlns:p14="http://schemas.microsoft.com/office/powerpoint/2010/main" val="75130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Setting Up the Vendor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26</a:t>
            </a:fld>
            <a:endParaRPr lang="en-US" dirty="0"/>
          </a:p>
        </p:txBody>
      </p:sp>
      <p:pic>
        <p:nvPicPr>
          <p:cNvPr id="8" name="Picture 7" descr="Enter Opening Balances for Your Customers and Vendors Page—Vendors—Completed">
            <a:extLst>
              <a:ext uri="{FF2B5EF4-FFF2-40B4-BE49-F238E27FC236}">
                <a16:creationId xmlns:a16="http://schemas.microsoft.com/office/drawing/2014/main" id="{46186B0C-1375-4FDF-A9E1-32C9A7033C99}"/>
              </a:ext>
            </a:extLst>
          </p:cNvPr>
          <p:cNvPicPr>
            <a:picLocks noChangeAspect="1"/>
          </p:cNvPicPr>
          <p:nvPr/>
        </p:nvPicPr>
        <p:blipFill>
          <a:blip r:embed="rId2"/>
          <a:stretch>
            <a:fillRect/>
          </a:stretch>
        </p:blipFill>
        <p:spPr>
          <a:xfrm>
            <a:off x="1536432" y="1464376"/>
            <a:ext cx="6071135" cy="4785482"/>
          </a:xfrm>
          <a:prstGeom prst="rect">
            <a:avLst/>
          </a:prstGeom>
        </p:spPr>
      </p:pic>
    </p:spTree>
    <p:extLst>
      <p:ext uri="{BB962C8B-B14F-4D97-AF65-F5344CB8AC3E}">
        <p14:creationId xmlns:p14="http://schemas.microsoft.com/office/powerpoint/2010/main" val="741897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the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27</a:t>
            </a:fld>
            <a:endParaRPr lang="en-US" dirty="0"/>
          </a:p>
        </p:txBody>
      </p:sp>
      <p:sp>
        <p:nvSpPr>
          <p:cNvPr id="3" name="Content Placeholder 2"/>
          <p:cNvSpPr>
            <a:spLocks noGrp="1"/>
          </p:cNvSpPr>
          <p:nvPr>
            <p:ph idx="1"/>
          </p:nvPr>
        </p:nvSpPr>
        <p:spPr/>
        <p:txBody>
          <a:bodyPr/>
          <a:lstStyle/>
          <a:p>
            <a:r>
              <a:rPr lang="en-US" dirty="0"/>
              <a:t>Item List stores information about the service items, the inventory part items, and the sales tax.</a:t>
            </a:r>
          </a:p>
          <a:p>
            <a:r>
              <a:rPr lang="en-US" dirty="0"/>
              <a:t>As transactions are recorded in the Activities windows, QuickBooks uses information in the Item List to record the transaction to the correct accounts.</a:t>
            </a:r>
          </a:p>
          <a:p>
            <a:r>
              <a:rPr lang="en-US" dirty="0"/>
              <a:t>When you record the quantity on hand for inventory parts, QuickBooks creates the inventory asset for that inventory part.</a:t>
            </a:r>
          </a:p>
          <a:p>
            <a:pPr lvl="1"/>
            <a:r>
              <a:rPr lang="en-US" dirty="0"/>
              <a:t>When entering a quantity on hand for an inventory part item, the total value is computed automatically based on the cost multiplied by the quantity.</a:t>
            </a:r>
          </a:p>
          <a:p>
            <a:pPr lvl="1"/>
            <a:r>
              <a:rPr lang="en-US" dirty="0"/>
              <a:t>It is important to have the correct date because a journal entry will be recorded on that date.</a:t>
            </a:r>
          </a:p>
        </p:txBody>
      </p:sp>
    </p:spTree>
    <p:extLst>
      <p:ext uri="{BB962C8B-B14F-4D97-AF65-F5344CB8AC3E}">
        <p14:creationId xmlns:p14="http://schemas.microsoft.com/office/powerpoint/2010/main" val="1716052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Adding to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28</a:t>
            </a:fld>
            <a:endParaRPr lang="en-US" dirty="0"/>
          </a:p>
        </p:txBody>
      </p:sp>
      <p:sp>
        <p:nvSpPr>
          <p:cNvPr id="3" name="Content Placeholder 2"/>
          <p:cNvSpPr>
            <a:spLocks noGrp="1"/>
          </p:cNvSpPr>
          <p:nvPr>
            <p:ph idx="1"/>
          </p:nvPr>
        </p:nvSpPr>
        <p:spPr>
          <a:xfrm>
            <a:off x="350520" y="1119098"/>
            <a:ext cx="8336280" cy="4649736"/>
          </a:xfrm>
        </p:spPr>
        <p:txBody>
          <a:bodyPr/>
          <a:lstStyle/>
          <a:p>
            <a:pPr marL="0" indent="0">
              <a:buNone/>
            </a:pPr>
            <a:r>
              <a:rPr lang="en-US" sz="2000" b="1" dirty="0"/>
              <a:t>To add service items to the Item List using the QuickBooks Desktop Setup window: </a:t>
            </a:r>
            <a:endParaRPr lang="en-US" sz="2000" dirty="0"/>
          </a:p>
          <a:p>
            <a:r>
              <a:rPr lang="en-US" sz="2000" dirty="0"/>
              <a:t>In the QuickBooks Desktop Setup window, at the Get all the details into QuickBooks page, in the Add the products and services you sell section, click the Add button. </a:t>
            </a:r>
          </a:p>
          <a:p>
            <a:r>
              <a:rPr lang="en-US" sz="2000" dirty="0"/>
              <a:t>At the Add the products and services you sell page, click the </a:t>
            </a:r>
            <a:r>
              <a:rPr lang="en-US" sz="2000" i="1" dirty="0"/>
              <a:t>Service</a:t>
            </a:r>
            <a:r>
              <a:rPr lang="en-US" sz="2000" dirty="0"/>
              <a:t> option and then click Continue. </a:t>
            </a:r>
          </a:p>
          <a:p>
            <a:r>
              <a:rPr lang="en-US" sz="2000" dirty="0"/>
              <a:t>Enter the information for the service items in the appropriate columns. </a:t>
            </a:r>
          </a:p>
          <a:p>
            <a:r>
              <a:rPr lang="en-US" sz="2000" dirty="0"/>
              <a:t>After all the service items information is entered, click Continue. You return to the Add the products and services you sell page. </a:t>
            </a:r>
          </a:p>
          <a:p>
            <a:r>
              <a:rPr lang="en-US" sz="2000" dirty="0"/>
              <a:t>Click Continue. You return to the QuickBooks Desktop Setup window—Get all the details into QuickBooks Desktop page. </a:t>
            </a:r>
          </a:p>
          <a:p>
            <a:r>
              <a:rPr lang="en-US" sz="2000" dirty="0"/>
              <a:t>Click Add More to enter additional items, customers, or vendors, or click the X to exit the QuickBooks Setup window. </a:t>
            </a:r>
          </a:p>
        </p:txBody>
      </p:sp>
    </p:spTree>
    <p:extLst>
      <p:ext uri="{BB962C8B-B14F-4D97-AF65-F5344CB8AC3E}">
        <p14:creationId xmlns:p14="http://schemas.microsoft.com/office/powerpoint/2010/main" val="304507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Adding to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29</a:t>
            </a:fld>
            <a:endParaRPr lang="en-US" dirty="0"/>
          </a:p>
        </p:txBody>
      </p:sp>
      <p:sp>
        <p:nvSpPr>
          <p:cNvPr id="3" name="Content Placeholder 2"/>
          <p:cNvSpPr>
            <a:spLocks noGrp="1"/>
          </p:cNvSpPr>
          <p:nvPr>
            <p:ph idx="1"/>
          </p:nvPr>
        </p:nvSpPr>
        <p:spPr>
          <a:xfrm>
            <a:off x="350520" y="1119098"/>
            <a:ext cx="8336280" cy="4649736"/>
          </a:xfrm>
        </p:spPr>
        <p:txBody>
          <a:bodyPr/>
          <a:lstStyle/>
          <a:p>
            <a:pPr marL="0" indent="0">
              <a:buNone/>
            </a:pPr>
            <a:r>
              <a:rPr lang="en-US" sz="2000" b="1" dirty="0"/>
              <a:t>To add inventory part items to the Item List using QuickBooks Setup: </a:t>
            </a:r>
            <a:endParaRPr lang="en-US" sz="2000" dirty="0"/>
          </a:p>
          <a:p>
            <a:r>
              <a:rPr lang="en-US" sz="2000" dirty="0"/>
              <a:t>In the QuickBooks Desktop Setup window, at the Get all the details into QuickBooks page, in the Add the products and services you sell section, click the Add or Add More button. </a:t>
            </a:r>
          </a:p>
          <a:p>
            <a:r>
              <a:rPr lang="en-US" sz="2000" dirty="0"/>
              <a:t>At the Add the products and services you sell page, click the Inventory part button and then click Continue.</a:t>
            </a:r>
          </a:p>
          <a:p>
            <a:r>
              <a:rPr lang="en-US" sz="2000" dirty="0"/>
              <a:t>Enter the information for the inventory part items in the appropriate columns and choose the correct date. </a:t>
            </a:r>
          </a:p>
          <a:p>
            <a:r>
              <a:rPr lang="en-US" sz="2000" dirty="0"/>
              <a:t>After all the inventory part items information is entered, click Continue. You return to the Add the products and services you sell page. </a:t>
            </a:r>
          </a:p>
          <a:p>
            <a:r>
              <a:rPr lang="en-US" sz="2000" dirty="0"/>
              <a:t>Click Continue. You return to the QuickBooks Desktop Setup window—Get all the details into QuickBooks page. </a:t>
            </a:r>
          </a:p>
          <a:p>
            <a:r>
              <a:rPr lang="en-US" sz="2000" dirty="0"/>
              <a:t>Click Add More to enter additional items, customers, or vendors, or click the X to exit the QuickBooks Desktop Setup window. </a:t>
            </a:r>
          </a:p>
        </p:txBody>
      </p:sp>
    </p:spTree>
    <p:extLst>
      <p:ext uri="{BB962C8B-B14F-4D97-AF65-F5344CB8AC3E}">
        <p14:creationId xmlns:p14="http://schemas.microsoft.com/office/powerpoint/2010/main" val="276720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Content Placeholder 2"/>
          <p:cNvSpPr>
            <a:spLocks noGrp="1"/>
          </p:cNvSpPr>
          <p:nvPr>
            <p:ph idx="1"/>
          </p:nvPr>
        </p:nvSpPr>
        <p:spPr>
          <a:xfrm>
            <a:off x="282074" y="1916430"/>
            <a:ext cx="8579852" cy="4521200"/>
          </a:xfrm>
        </p:spPr>
        <p:txBody>
          <a:bodyPr>
            <a:noAutofit/>
          </a:bodyPr>
          <a:lstStyle/>
          <a:p>
            <a:pPr marL="342900" indent="-342900">
              <a:buFont typeface="Arial" panose="020B0604020202020204" pitchFamily="34" charset="0"/>
              <a:buChar char="•"/>
            </a:pPr>
            <a:r>
              <a:rPr lang="en-US" sz="1800" dirty="0"/>
              <a:t>Create a new company file and establish preferences using the QuickBooks Detailed Start method and EasyStep Interview window </a:t>
            </a:r>
          </a:p>
          <a:p>
            <a:pPr marL="342900" indent="-342900">
              <a:buFont typeface="Arial" panose="020B0604020202020204" pitchFamily="34" charset="0"/>
              <a:buChar char="•"/>
            </a:pPr>
            <a:r>
              <a:rPr lang="en-US" sz="1800" dirty="0"/>
              <a:t>Set up the Customer Center, Vendor Center, and Item List using the QuickBooks Desktop Setup window </a:t>
            </a:r>
          </a:p>
          <a:p>
            <a:pPr marL="342900" indent="-342900">
              <a:buFont typeface="Arial" panose="020B0604020202020204" pitchFamily="34" charset="0"/>
              <a:buChar char="•"/>
            </a:pPr>
            <a:r>
              <a:rPr lang="en-US" sz="1800" dirty="0"/>
              <a:t>Review information recorded in the EasyStep Interview and QuickBooks Desktop Setup windows</a:t>
            </a:r>
          </a:p>
          <a:p>
            <a:pPr marL="342900" indent="-342900">
              <a:buFont typeface="Arial" panose="020B0604020202020204" pitchFamily="34" charset="0"/>
              <a:buChar char="•"/>
            </a:pPr>
            <a:r>
              <a:rPr lang="en-US" sz="1800" dirty="0"/>
              <a:t>Customize the Chart of Accounts List, System Default Accounts, and Terms List </a:t>
            </a:r>
          </a:p>
          <a:p>
            <a:pPr marL="342900" indent="-342900">
              <a:buFont typeface="Arial" panose="020B0604020202020204" pitchFamily="34" charset="0"/>
              <a:buChar char="•"/>
            </a:pPr>
            <a:r>
              <a:rPr lang="en-US" sz="1800" dirty="0"/>
              <a:t>Update the Chart of Accounts and Item Lists </a:t>
            </a:r>
          </a:p>
          <a:p>
            <a:pPr marL="342900" indent="-342900">
              <a:buFont typeface="Arial" panose="020B0604020202020204" pitchFamily="34" charset="0"/>
              <a:buChar char="•"/>
            </a:pPr>
            <a:r>
              <a:rPr lang="en-US" sz="1800" dirty="0"/>
              <a:t>Update the Customer and Vendor Centers </a:t>
            </a:r>
          </a:p>
          <a:p>
            <a:pPr marL="342900" indent="-342900">
              <a:buFont typeface="Arial" panose="020B0604020202020204" pitchFamily="34" charset="0"/>
              <a:buChar char="•"/>
            </a:pPr>
            <a:r>
              <a:rPr lang="en-US" sz="1800" dirty="0"/>
              <a:t>Adjust the new company file to follow the accrual basis of accounting </a:t>
            </a:r>
          </a:p>
          <a:p>
            <a:pPr marL="342900" indent="-342900">
              <a:buFont typeface="Arial" panose="020B0604020202020204" pitchFamily="34" charset="0"/>
              <a:buChar char="•"/>
            </a:pPr>
            <a:r>
              <a:rPr lang="en-US" sz="1800" dirty="0"/>
              <a:t>Display and print accounting reports and financial statements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t>3</a:t>
            </a:fld>
            <a:endParaRPr lang="en-US" dirty="0"/>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Adding to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30</a:t>
            </a:fld>
            <a:endParaRPr lang="en-US" dirty="0"/>
          </a:p>
        </p:txBody>
      </p:sp>
      <p:pic>
        <p:nvPicPr>
          <p:cNvPr id="4" name="Picture 3" descr="Add the Products and Services You Sell Page—Inventory Parts—Completed">
            <a:extLst>
              <a:ext uri="{FF2B5EF4-FFF2-40B4-BE49-F238E27FC236}">
                <a16:creationId xmlns:a16="http://schemas.microsoft.com/office/drawing/2014/main" id="{5376DDBF-E0B7-4021-BB01-4F65B8963BBA}"/>
              </a:ext>
            </a:extLst>
          </p:cNvPr>
          <p:cNvPicPr>
            <a:picLocks noChangeAspect="1"/>
          </p:cNvPicPr>
          <p:nvPr/>
        </p:nvPicPr>
        <p:blipFill>
          <a:blip r:embed="rId2"/>
          <a:stretch>
            <a:fillRect/>
          </a:stretch>
        </p:blipFill>
        <p:spPr>
          <a:xfrm>
            <a:off x="960351" y="1424200"/>
            <a:ext cx="7269018" cy="4925863"/>
          </a:xfrm>
          <a:prstGeom prst="rect">
            <a:avLst/>
          </a:prstGeom>
          <a:ln>
            <a:solidFill>
              <a:schemeClr val="tx1"/>
            </a:solidFill>
          </a:ln>
        </p:spPr>
      </p:pic>
    </p:spTree>
    <p:extLst>
      <p:ext uri="{BB962C8B-B14F-4D97-AF65-F5344CB8AC3E}">
        <p14:creationId xmlns:p14="http://schemas.microsoft.com/office/powerpoint/2010/main" val="1002904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Center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31</a:t>
            </a:fld>
            <a:endParaRPr lang="en-US" dirty="0"/>
          </a:p>
        </p:txBody>
      </p:sp>
      <p:sp>
        <p:nvSpPr>
          <p:cNvPr id="9" name="Content Placeholder 8"/>
          <p:cNvSpPr>
            <a:spLocks noGrp="1"/>
          </p:cNvSpPr>
          <p:nvPr>
            <p:ph idx="1"/>
          </p:nvPr>
        </p:nvSpPr>
        <p:spPr/>
        <p:txBody>
          <a:bodyPr/>
          <a:lstStyle/>
          <a:p>
            <a:pPr lvl="0"/>
            <a:r>
              <a:rPr lang="en-US" dirty="0"/>
              <a:t>QuickBooks creates the customers based on the information entered in QuickBooks Desktop Setup—Add the people you do business with pages.</a:t>
            </a:r>
          </a:p>
          <a:p>
            <a:pPr lvl="1"/>
            <a:r>
              <a:rPr lang="en-US" dirty="0"/>
              <a:t>If you entered an opening balance, the balance is displayed in the </a:t>
            </a:r>
            <a:r>
              <a:rPr lang="en-US" i="1" cap="all" dirty="0"/>
              <a:t>Current Balance </a:t>
            </a:r>
            <a:r>
              <a:rPr lang="en-US" dirty="0"/>
              <a:t>field.</a:t>
            </a:r>
          </a:p>
          <a:p>
            <a:pPr lvl="1"/>
            <a:r>
              <a:rPr lang="en-US" dirty="0"/>
              <a:t>If you did not enter an opening balance, the </a:t>
            </a:r>
            <a:r>
              <a:rPr lang="en-US" i="1" cap="all" dirty="0"/>
              <a:t>Current Balance </a:t>
            </a:r>
            <a:r>
              <a:rPr lang="en-US" dirty="0"/>
              <a:t>field indicates a zero.</a:t>
            </a:r>
          </a:p>
          <a:p>
            <a:pPr lvl="1"/>
            <a:r>
              <a:rPr lang="en-US" dirty="0"/>
              <a:t>You can correct all information in the Edit Customer window, except the Current Balance.</a:t>
            </a:r>
          </a:p>
          <a:p>
            <a:pPr lvl="0"/>
            <a:r>
              <a:rPr lang="en-US" dirty="0"/>
              <a:t>There are different ways to correct the errors in the Customer Center.</a:t>
            </a:r>
          </a:p>
          <a:p>
            <a:pPr lvl="1"/>
            <a:r>
              <a:rPr lang="en-US" dirty="0"/>
              <a:t>If there is an error in the name, address, phone or fax numbers, or contact, you can correct it in the Edit Customer window.</a:t>
            </a:r>
          </a:p>
          <a:p>
            <a:pPr lvl="1"/>
            <a:r>
              <a:rPr lang="en-US" dirty="0"/>
              <a:t>If there is an error in the current balance, you can correct it when viewing journal entries.</a:t>
            </a:r>
          </a:p>
          <a:p>
            <a:pPr lvl="1"/>
            <a:r>
              <a:rPr lang="en-US" dirty="0"/>
              <a:t>If there is no current balance for a customer with an outstanding balance, delete the customer, and then go back to the QuickBooks Desktop Setup—Add people you do business with pages.</a:t>
            </a:r>
          </a:p>
        </p:txBody>
      </p:sp>
    </p:spTree>
    <p:extLst>
      <p:ext uri="{BB962C8B-B14F-4D97-AF65-F5344CB8AC3E}">
        <p14:creationId xmlns:p14="http://schemas.microsoft.com/office/powerpoint/2010/main" val="458748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Customer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32</a:t>
            </a:fld>
            <a:endParaRPr lang="en-US" dirty="0"/>
          </a:p>
        </p:txBody>
      </p:sp>
      <p:pic>
        <p:nvPicPr>
          <p:cNvPr id="4" name="Picture 3" descr="Customer Center Window">
            <a:extLst>
              <a:ext uri="{FF2B5EF4-FFF2-40B4-BE49-F238E27FC236}">
                <a16:creationId xmlns:a16="http://schemas.microsoft.com/office/drawing/2014/main" id="{B7E422AB-5B40-4D9E-8285-3C14A2B2CA61}"/>
              </a:ext>
            </a:extLst>
          </p:cNvPr>
          <p:cNvPicPr>
            <a:picLocks noChangeAspect="1"/>
          </p:cNvPicPr>
          <p:nvPr/>
        </p:nvPicPr>
        <p:blipFill>
          <a:blip r:embed="rId2"/>
          <a:stretch>
            <a:fillRect/>
          </a:stretch>
        </p:blipFill>
        <p:spPr>
          <a:xfrm>
            <a:off x="1179224" y="2293928"/>
            <a:ext cx="6785552" cy="2920932"/>
          </a:xfrm>
          <a:prstGeom prst="rect">
            <a:avLst/>
          </a:prstGeom>
        </p:spPr>
      </p:pic>
    </p:spTree>
    <p:extLst>
      <p:ext uri="{BB962C8B-B14F-4D97-AF65-F5344CB8AC3E}">
        <p14:creationId xmlns:p14="http://schemas.microsoft.com/office/powerpoint/2010/main" val="772803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33</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1997710"/>
            <a:ext cx="7390063" cy="4525963"/>
          </a:xfrm>
        </p:spPr>
        <p:txBody>
          <a:bodyPr/>
          <a:lstStyle/>
          <a:p>
            <a:r>
              <a:rPr lang="en-US" sz="2500" dirty="0"/>
              <a:t>If you do not click the </a:t>
            </a:r>
            <a:r>
              <a:rPr lang="en-US" sz="2500" i="1" dirty="0"/>
              <a:t>Enter Opening Balances </a:t>
            </a:r>
            <a:r>
              <a:rPr lang="en-US" sz="2500" dirty="0"/>
              <a:t>link on the Add the people you do business with page, then</a:t>
            </a:r>
          </a:p>
          <a:p>
            <a:pPr lvl="1"/>
            <a:r>
              <a:rPr lang="en-US" sz="2500" dirty="0"/>
              <a:t>you will have to re-enter the customers with balances.</a:t>
            </a:r>
          </a:p>
          <a:p>
            <a:pPr lvl="1"/>
            <a:r>
              <a:rPr lang="en-US" sz="2500" dirty="0"/>
              <a:t>QuickBooks will automatically enter them for you.</a:t>
            </a:r>
          </a:p>
          <a:p>
            <a:pPr lvl="1"/>
            <a:r>
              <a:rPr lang="en-US" sz="2500" dirty="0"/>
              <a:t>you will have to start the entire process over.</a:t>
            </a:r>
          </a:p>
          <a:p>
            <a:pPr lvl="1"/>
            <a:r>
              <a:rPr lang="en-US" sz="2500" dirty="0"/>
              <a:t>you cannot enter the balances at all.</a:t>
            </a:r>
          </a:p>
        </p:txBody>
      </p:sp>
    </p:spTree>
    <p:extLst>
      <p:ext uri="{BB962C8B-B14F-4D97-AF65-F5344CB8AC3E}">
        <p14:creationId xmlns:p14="http://schemas.microsoft.com/office/powerpoint/2010/main" val="7127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1" end="1"/>
                                            </p:txEl>
                                          </p:spTgt>
                                        </p:tgtEl>
                                        <p:attrNameLst>
                                          <p:attrName>style.color</p:attrName>
                                        </p:attrNameLst>
                                      </p:cBhvr>
                                      <p:to>
                                        <a:srgbClr val="00B050"/>
                                      </p:to>
                                    </p:animClr>
                                    <p:animClr clrSpc="rgb" dir="cw">
                                      <p:cBhvr>
                                        <p:cTn id="31" dur="500" fill="hold"/>
                                        <p:tgtEl>
                                          <p:spTgt spid="5">
                                            <p:txEl>
                                              <p:pRg st="1" end="1"/>
                                            </p:txEl>
                                          </p:spTgt>
                                        </p:tgtEl>
                                        <p:attrNameLst>
                                          <p:attrName>fillcolor</p:attrName>
                                        </p:attrNameLst>
                                      </p:cBhvr>
                                      <p:to>
                                        <a:srgbClr val="00B050"/>
                                      </p:to>
                                    </p:animClr>
                                    <p:set>
                                      <p:cBhvr>
                                        <p:cTn id="32" dur="500" fill="hold"/>
                                        <p:tgtEl>
                                          <p:spTgt spid="5">
                                            <p:txEl>
                                              <p:pRg st="1" end="1"/>
                                            </p:txEl>
                                          </p:spTgt>
                                        </p:tgtEl>
                                        <p:attrNameLst>
                                          <p:attrName>fill.type</p:attrName>
                                        </p:attrNameLst>
                                      </p:cBhvr>
                                      <p:to>
                                        <p:strVal val="solid"/>
                                      </p:to>
                                    </p:set>
                                    <p:set>
                                      <p:cBhvr>
                                        <p:cTn id="33"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Center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34</a:t>
            </a:fld>
            <a:endParaRPr lang="en-US" dirty="0"/>
          </a:p>
        </p:txBody>
      </p:sp>
      <p:sp>
        <p:nvSpPr>
          <p:cNvPr id="9" name="Content Placeholder 8"/>
          <p:cNvSpPr>
            <a:spLocks noGrp="1"/>
          </p:cNvSpPr>
          <p:nvPr>
            <p:ph idx="1"/>
          </p:nvPr>
        </p:nvSpPr>
        <p:spPr/>
        <p:txBody>
          <a:bodyPr/>
          <a:lstStyle/>
          <a:p>
            <a:pPr lvl="0"/>
            <a:r>
              <a:rPr lang="en-US" dirty="0"/>
              <a:t>QuickBooks creates the vendors based on the information entered in QuickBooks Desktop Setup—Add the people you do business with pages.</a:t>
            </a:r>
          </a:p>
          <a:p>
            <a:pPr lvl="1"/>
            <a:r>
              <a:rPr lang="en-US" dirty="0"/>
              <a:t>If you entered an opening balance, the balance is displayed in the </a:t>
            </a:r>
            <a:r>
              <a:rPr lang="en-US" i="1" cap="all" dirty="0"/>
              <a:t>Current Balance </a:t>
            </a:r>
            <a:r>
              <a:rPr lang="en-US" dirty="0"/>
              <a:t>field.</a:t>
            </a:r>
          </a:p>
          <a:p>
            <a:pPr lvl="1"/>
            <a:r>
              <a:rPr lang="en-US" dirty="0"/>
              <a:t>If you did not enter an opening balance, the </a:t>
            </a:r>
            <a:r>
              <a:rPr lang="en-US" i="1" cap="all" dirty="0"/>
              <a:t>Current Balance </a:t>
            </a:r>
            <a:r>
              <a:rPr lang="en-US" dirty="0"/>
              <a:t>field indicates a zero.</a:t>
            </a:r>
          </a:p>
          <a:p>
            <a:pPr lvl="1"/>
            <a:r>
              <a:rPr lang="en-US" dirty="0"/>
              <a:t>You can correct all information in the Edit Customer window, except the current balance.</a:t>
            </a:r>
          </a:p>
          <a:p>
            <a:pPr lvl="0"/>
            <a:r>
              <a:rPr lang="en-US" dirty="0"/>
              <a:t>There are different ways to correct the errors in the Vendor Center.</a:t>
            </a:r>
          </a:p>
          <a:p>
            <a:pPr lvl="1"/>
            <a:r>
              <a:rPr lang="en-US" dirty="0"/>
              <a:t>If there is an error in the name, address, phone or fax numbers, or contact, you can correct it in the Edit Vendor window.</a:t>
            </a:r>
          </a:p>
          <a:p>
            <a:pPr lvl="1"/>
            <a:r>
              <a:rPr lang="en-US" dirty="0"/>
              <a:t>If there is an error in the current balance, you can correct it when viewing journal entries.</a:t>
            </a:r>
          </a:p>
          <a:p>
            <a:pPr lvl="1"/>
            <a:r>
              <a:rPr lang="en-US" dirty="0"/>
              <a:t>If there is no current balance for a vendor with an outstanding balance, delete the vendor, and then go back to the QuickBooks Desktop Setup—Add people you do business with pages.</a:t>
            </a:r>
          </a:p>
          <a:p>
            <a:endParaRPr lang="en-US" dirty="0"/>
          </a:p>
        </p:txBody>
      </p:sp>
    </p:spTree>
    <p:extLst>
      <p:ext uri="{BB962C8B-B14F-4D97-AF65-F5344CB8AC3E}">
        <p14:creationId xmlns:p14="http://schemas.microsoft.com/office/powerpoint/2010/main" val="2285824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Vendor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35</a:t>
            </a:fld>
            <a:endParaRPr lang="en-US" dirty="0"/>
          </a:p>
        </p:txBody>
      </p:sp>
      <p:pic>
        <p:nvPicPr>
          <p:cNvPr id="4" name="Picture 3" descr="Vendor Center Window">
            <a:extLst>
              <a:ext uri="{FF2B5EF4-FFF2-40B4-BE49-F238E27FC236}">
                <a16:creationId xmlns:a16="http://schemas.microsoft.com/office/drawing/2014/main" id="{707321DD-0AC0-403A-90F7-48C4B55C1EC1}"/>
              </a:ext>
            </a:extLst>
          </p:cNvPr>
          <p:cNvPicPr>
            <a:picLocks noChangeAspect="1"/>
          </p:cNvPicPr>
          <p:nvPr/>
        </p:nvPicPr>
        <p:blipFill>
          <a:blip r:embed="rId2"/>
          <a:stretch>
            <a:fillRect/>
          </a:stretch>
        </p:blipFill>
        <p:spPr>
          <a:xfrm>
            <a:off x="1317769" y="2300345"/>
            <a:ext cx="6508461" cy="2952790"/>
          </a:xfrm>
          <a:prstGeom prst="rect">
            <a:avLst/>
          </a:prstGeom>
        </p:spPr>
      </p:pic>
    </p:spTree>
    <p:extLst>
      <p:ext uri="{BB962C8B-B14F-4D97-AF65-F5344CB8AC3E}">
        <p14:creationId xmlns:p14="http://schemas.microsoft.com/office/powerpoint/2010/main" val="176027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Journal</a:t>
            </a:r>
            <a:r>
              <a:rPr lang="en-US" dirty="0"/>
              <a:t> Report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36</a:t>
            </a:fld>
            <a:endParaRPr lang="en-US" dirty="0"/>
          </a:p>
        </p:txBody>
      </p:sp>
      <p:sp>
        <p:nvSpPr>
          <p:cNvPr id="3" name="Content Placeholder 2"/>
          <p:cNvSpPr>
            <a:spLocks noGrp="1"/>
          </p:cNvSpPr>
          <p:nvPr>
            <p:ph idx="1"/>
          </p:nvPr>
        </p:nvSpPr>
        <p:spPr/>
        <p:txBody>
          <a:bodyPr/>
          <a:lstStyle/>
          <a:p>
            <a:pPr lvl="0"/>
            <a:r>
              <a:rPr lang="en-US" dirty="0"/>
              <a:t>Reviewing the </a:t>
            </a:r>
            <a:r>
              <a:rPr lang="en-US" i="1" dirty="0"/>
              <a:t>Journal</a:t>
            </a:r>
            <a:r>
              <a:rPr lang="en-US" dirty="0"/>
              <a:t> report allows you to see the journal entries created as part of the QuickBooks Setup.</a:t>
            </a:r>
          </a:p>
          <a:p>
            <a:pPr lvl="0"/>
            <a:r>
              <a:rPr lang="en-US" dirty="0"/>
              <a:t>As you added customers, vendors, and inventory part items on the appropriate pages in QuickBooks Desktop Setup, behind the scenes QuickBooks recorded the information in general journal format and updated the appropriate balances.</a:t>
            </a:r>
          </a:p>
          <a:p>
            <a:pPr lvl="0"/>
            <a:r>
              <a:rPr lang="en-US" dirty="0"/>
              <a:t>In the </a:t>
            </a:r>
            <a:r>
              <a:rPr lang="en-US" i="1" dirty="0"/>
              <a:t>Journal</a:t>
            </a:r>
            <a:r>
              <a:rPr lang="en-US" dirty="0"/>
              <a:t> report, QuickBooks recorded 13 journal entries based on information recorded in the QuickBooks Desktop Setup. (See next slide.)</a:t>
            </a:r>
          </a:p>
        </p:txBody>
      </p:sp>
    </p:spTree>
    <p:extLst>
      <p:ext uri="{BB962C8B-B14F-4D97-AF65-F5344CB8AC3E}">
        <p14:creationId xmlns:p14="http://schemas.microsoft.com/office/powerpoint/2010/main" val="3775323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Journal</a:t>
            </a:r>
            <a:r>
              <a:rPr lang="en-US" dirty="0"/>
              <a:t> Report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37</a:t>
            </a:fld>
            <a:endParaRPr lang="en-US" dirty="0"/>
          </a:p>
        </p:txBody>
      </p:sp>
      <p:sp>
        <p:nvSpPr>
          <p:cNvPr id="3" name="Content Placeholder 2"/>
          <p:cNvSpPr>
            <a:spLocks noGrp="1"/>
          </p:cNvSpPr>
          <p:nvPr>
            <p:ph idx="1"/>
          </p:nvPr>
        </p:nvSpPr>
        <p:spPr/>
        <p:txBody>
          <a:bodyPr/>
          <a:lstStyle/>
          <a:p>
            <a:pPr lvl="0"/>
            <a:r>
              <a:rPr lang="en-US" dirty="0"/>
              <a:t>Journal entries can be categorized as follows:</a:t>
            </a:r>
          </a:p>
          <a:p>
            <a:pPr lvl="1"/>
            <a:r>
              <a:rPr lang="en-US" dirty="0"/>
              <a:t>Two journal entries labeled as </a:t>
            </a:r>
            <a:r>
              <a:rPr lang="en-US" i="1" dirty="0"/>
              <a:t>Invoice</a:t>
            </a:r>
            <a:r>
              <a:rPr lang="en-US" dirty="0"/>
              <a:t> were created when two customers with balances were recorded in the Add people you do business with pages. QuickBooks debits the Accounts Receivable with the customers’ outstanding balances and credits an account called </a:t>
            </a:r>
            <a:r>
              <a:rPr lang="en-US" i="1" dirty="0"/>
              <a:t>Uncategorized Income</a:t>
            </a:r>
            <a:r>
              <a:rPr lang="en-US" dirty="0"/>
              <a:t>.</a:t>
            </a:r>
          </a:p>
          <a:p>
            <a:pPr lvl="1"/>
            <a:r>
              <a:rPr lang="en-US" dirty="0"/>
              <a:t>Seven journal entries labeled as </a:t>
            </a:r>
            <a:r>
              <a:rPr lang="en-US" i="1" dirty="0"/>
              <a:t>Bill</a:t>
            </a:r>
            <a:r>
              <a:rPr lang="en-US" dirty="0"/>
              <a:t> were created when seven vendors with outstanding balances were recorded in the Add people you do business with pages. QuickBooks credits the Accounts Payable with the vendors’ outstanding balances and debits an account called </a:t>
            </a:r>
            <a:r>
              <a:rPr lang="en-US" i="1" dirty="0"/>
              <a:t>Uncategorized Expenses.</a:t>
            </a:r>
          </a:p>
          <a:p>
            <a:pPr lvl="1"/>
            <a:r>
              <a:rPr lang="en-US" dirty="0"/>
              <a:t>Four journal entries labeled as </a:t>
            </a:r>
            <a:r>
              <a:rPr lang="en-US" i="1" dirty="0"/>
              <a:t>Inventory Adjust </a:t>
            </a:r>
            <a:r>
              <a:rPr lang="en-US" dirty="0"/>
              <a:t>were created when the inventory part items with balances were recorded in the Add new products and services page. QuickBooks credits the Opening Balance Equity account and debits the Inventory Asset account with the total value for each inventory part item.</a:t>
            </a:r>
          </a:p>
        </p:txBody>
      </p:sp>
    </p:spTree>
    <p:extLst>
      <p:ext uri="{BB962C8B-B14F-4D97-AF65-F5344CB8AC3E}">
        <p14:creationId xmlns:p14="http://schemas.microsoft.com/office/powerpoint/2010/main" val="4117351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Journal</a:t>
            </a:r>
            <a:r>
              <a:rPr lang="en-US" dirty="0"/>
              <a:t> Report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38</a:t>
            </a:fld>
            <a:endParaRPr lang="en-US" dirty="0"/>
          </a:p>
        </p:txBody>
      </p:sp>
      <p:sp>
        <p:nvSpPr>
          <p:cNvPr id="3" name="Content Placeholder 2"/>
          <p:cNvSpPr>
            <a:spLocks noGrp="1"/>
          </p:cNvSpPr>
          <p:nvPr>
            <p:ph idx="1"/>
          </p:nvPr>
        </p:nvSpPr>
        <p:spPr/>
        <p:txBody>
          <a:bodyPr/>
          <a:lstStyle/>
          <a:p>
            <a:pPr lvl="0"/>
            <a:r>
              <a:rPr lang="en-US" dirty="0"/>
              <a:t>If you determine an error in the </a:t>
            </a:r>
            <a:r>
              <a:rPr lang="en-US" i="1" dirty="0"/>
              <a:t>Journal</a:t>
            </a:r>
            <a:r>
              <a:rPr lang="en-US" dirty="0"/>
              <a:t> report, you can drill down to the original source, which is based on the transaction type.</a:t>
            </a:r>
          </a:p>
          <a:p>
            <a:r>
              <a:rPr lang="en-US" dirty="0"/>
              <a:t>The transaction type is the same as seen in prior chapters.</a:t>
            </a:r>
          </a:p>
          <a:p>
            <a:pPr lvl="1"/>
            <a:r>
              <a:rPr lang="en-US" dirty="0"/>
              <a:t>For a transaction type of </a:t>
            </a:r>
            <a:r>
              <a:rPr lang="en-US" i="1" dirty="0"/>
              <a:t>Invoice</a:t>
            </a:r>
          </a:p>
          <a:p>
            <a:pPr lvl="2"/>
            <a:r>
              <a:rPr lang="en-US" dirty="0"/>
              <a:t>You can make corrections to a customer’s opening balance or date.</a:t>
            </a:r>
          </a:p>
          <a:p>
            <a:pPr lvl="1"/>
            <a:r>
              <a:rPr lang="en-US" dirty="0"/>
              <a:t>For a transaction type of </a:t>
            </a:r>
            <a:r>
              <a:rPr lang="en-US" i="1" dirty="0"/>
              <a:t>Bill</a:t>
            </a:r>
            <a:r>
              <a:rPr lang="en-US" dirty="0"/>
              <a:t>, you are drilled down to the Enter Bills window.</a:t>
            </a:r>
          </a:p>
          <a:p>
            <a:pPr lvl="2"/>
            <a:r>
              <a:rPr lang="en-US" dirty="0"/>
              <a:t>You can make corrections to a vendor’s opening balance or date in this window.</a:t>
            </a:r>
          </a:p>
          <a:p>
            <a:pPr lvl="1"/>
            <a:r>
              <a:rPr lang="en-US" dirty="0"/>
              <a:t>For a transaction type of </a:t>
            </a:r>
            <a:r>
              <a:rPr lang="en-US" i="1" dirty="0"/>
              <a:t>Inventory Adjust</a:t>
            </a:r>
            <a:r>
              <a:rPr lang="en-US" dirty="0"/>
              <a:t>, you are drilled down to the Adjust Quantity/Value on Hand window.</a:t>
            </a:r>
          </a:p>
          <a:p>
            <a:pPr lvl="2"/>
            <a:r>
              <a:rPr lang="en-US" dirty="0"/>
              <a:t>You can make corrections to an inventory part quantity on hand.</a:t>
            </a:r>
          </a:p>
          <a:p>
            <a:pPr lvl="2"/>
            <a:r>
              <a:rPr lang="en-US" dirty="0"/>
              <a:t>Value is computed by QuickBooks as the quantity on hand multiplied by the cost for the inventory part.</a:t>
            </a:r>
          </a:p>
        </p:txBody>
      </p:sp>
    </p:spTree>
    <p:extLst>
      <p:ext uri="{BB962C8B-B14F-4D97-AF65-F5344CB8AC3E}">
        <p14:creationId xmlns:p14="http://schemas.microsoft.com/office/powerpoint/2010/main" val="3382505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Balance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39</a:t>
            </a:fld>
            <a:endParaRPr lang="en-US" dirty="0"/>
          </a:p>
        </p:txBody>
      </p:sp>
      <p:sp>
        <p:nvSpPr>
          <p:cNvPr id="3" name="Content Placeholder 2"/>
          <p:cNvSpPr>
            <a:spLocks noGrp="1"/>
          </p:cNvSpPr>
          <p:nvPr>
            <p:ph idx="1"/>
          </p:nvPr>
        </p:nvSpPr>
        <p:spPr/>
        <p:txBody>
          <a:bodyPr/>
          <a:lstStyle/>
          <a:p>
            <a:pPr lvl="0"/>
            <a:r>
              <a:rPr lang="en-US" dirty="0"/>
              <a:t>Reviewing the Trial Balance allows you to see the balances in the accounts you created as part of the QuickBooks Setup and indicates the following:</a:t>
            </a:r>
          </a:p>
          <a:p>
            <a:pPr lvl="1"/>
            <a:r>
              <a:rPr lang="en-US" dirty="0"/>
              <a:t>amount in the Accounts Receivable account equals the amount in the Uncategorized Income account</a:t>
            </a:r>
          </a:p>
          <a:p>
            <a:pPr lvl="1"/>
            <a:r>
              <a:rPr lang="en-US" dirty="0"/>
              <a:t>amount in the Inventory Asset account equals the amount in the Opening Balance Equity account</a:t>
            </a:r>
          </a:p>
          <a:p>
            <a:pPr lvl="1"/>
            <a:r>
              <a:rPr lang="en-US" dirty="0"/>
              <a:t>amount in the Accounts Payable account equals the amount in the Uncategorized Expenses account</a:t>
            </a:r>
          </a:p>
          <a:p>
            <a:pPr lvl="0"/>
            <a:r>
              <a:rPr lang="en-US" dirty="0"/>
              <a:t>Compare the trial balance of April 1, 2019, to the trial balance of March 31, 2019.</a:t>
            </a:r>
          </a:p>
          <a:p>
            <a:pPr lvl="1"/>
            <a:r>
              <a:rPr lang="en-US" dirty="0"/>
              <a:t>This is the Trial Balance from EX5 [Your Name] Kristin Raina Interior Designs and represents the balances from Activities previously recorded.</a:t>
            </a:r>
          </a:p>
          <a:p>
            <a:pPr lvl="0"/>
            <a:r>
              <a:rPr lang="en-US" dirty="0"/>
              <a:t>Although EasyStep Interview and QuickBooks Desktop Setup guides you in creating a new company file, it does not completely enter all the information for a company.</a:t>
            </a:r>
          </a:p>
        </p:txBody>
      </p:sp>
    </p:spTree>
    <p:extLst>
      <p:ext uri="{BB962C8B-B14F-4D97-AF65-F5344CB8AC3E}">
        <p14:creationId xmlns:p14="http://schemas.microsoft.com/office/powerpoint/2010/main" val="212870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4</a:t>
            </a:fld>
            <a:endParaRPr lang="en-US" dirty="0"/>
          </a:p>
        </p:txBody>
      </p:sp>
      <p:sp>
        <p:nvSpPr>
          <p:cNvPr id="3" name="Subtitle 2"/>
          <p:cNvSpPr>
            <a:spLocks noGrp="1"/>
          </p:cNvSpPr>
          <p:nvPr>
            <p:ph idx="1"/>
          </p:nvPr>
        </p:nvSpPr>
        <p:spPr/>
        <p:txBody>
          <a:bodyPr/>
          <a:lstStyle/>
          <a:p>
            <a:pPr lvl="0"/>
            <a:r>
              <a:rPr lang="en-US" dirty="0"/>
              <a:t>In this chapter, you will learn how to create a new company file in QuickBooks. </a:t>
            </a:r>
          </a:p>
          <a:p>
            <a:pPr lvl="0"/>
            <a:r>
              <a:rPr lang="en-US" dirty="0"/>
              <a:t>Four levels of operation for QuickBooks are </a:t>
            </a:r>
          </a:p>
          <a:p>
            <a:pPr lvl="1"/>
            <a:r>
              <a:rPr lang="en-US" dirty="0"/>
              <a:t>New Company Setup</a:t>
            </a:r>
          </a:p>
          <a:p>
            <a:pPr lvl="1"/>
            <a:r>
              <a:rPr lang="en-US" dirty="0"/>
              <a:t>Lists/Centers</a:t>
            </a:r>
          </a:p>
          <a:p>
            <a:pPr lvl="1"/>
            <a:r>
              <a:rPr lang="en-US" dirty="0"/>
              <a:t>Activities</a:t>
            </a:r>
          </a:p>
          <a:p>
            <a:pPr lvl="1"/>
            <a:r>
              <a:rPr lang="en-US" dirty="0"/>
              <a:t>Reports</a:t>
            </a:r>
          </a:p>
          <a:p>
            <a:pPr lvl="0"/>
            <a:r>
              <a:rPr lang="en-US" dirty="0"/>
              <a:t>In Chapters 2 through 5, the Lists/Centers, Activities, and Reports levels for both a service company and a merchandise company were illustrated</a:t>
            </a:r>
          </a:p>
          <a:p>
            <a:pPr lvl="0"/>
            <a:r>
              <a:rPr lang="en-US" dirty="0"/>
              <a:t>In those chapters, you opened an existing company file, updated the Lists/Centers, recorded Activities in the various windows, and viewed and printed Reports</a:t>
            </a:r>
          </a:p>
        </p:txBody>
      </p:sp>
    </p:spTree>
    <p:extLst>
      <p:ext uri="{BB962C8B-B14F-4D97-AF65-F5344CB8AC3E}">
        <p14:creationId xmlns:p14="http://schemas.microsoft.com/office/powerpoint/2010/main" val="153741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dirty="0"/>
              <a:t>Trial Balance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40</a:t>
            </a:fld>
            <a:endParaRPr lang="en-US" dirty="0"/>
          </a:p>
        </p:txBody>
      </p:sp>
      <p:pic>
        <p:nvPicPr>
          <p:cNvPr id="4" name="Picture 3" descr="Trial Balance April 1, 2021 (after the EasyStep Interview and QuickBooks Desktop Setup)">
            <a:extLst>
              <a:ext uri="{FF2B5EF4-FFF2-40B4-BE49-F238E27FC236}">
                <a16:creationId xmlns:a16="http://schemas.microsoft.com/office/drawing/2014/main" id="{FCF6F0DD-D368-40DE-8A95-EC7BD8F959B2}"/>
              </a:ext>
            </a:extLst>
          </p:cNvPr>
          <p:cNvPicPr>
            <a:picLocks noChangeAspect="1"/>
          </p:cNvPicPr>
          <p:nvPr/>
        </p:nvPicPr>
        <p:blipFill>
          <a:blip r:embed="rId2"/>
          <a:stretch>
            <a:fillRect/>
          </a:stretch>
        </p:blipFill>
        <p:spPr>
          <a:xfrm>
            <a:off x="505812" y="1588653"/>
            <a:ext cx="8132375" cy="3825009"/>
          </a:xfrm>
          <a:prstGeom prst="rect">
            <a:avLst/>
          </a:prstGeom>
        </p:spPr>
      </p:pic>
    </p:spTree>
    <p:extLst>
      <p:ext uri="{BB962C8B-B14F-4D97-AF65-F5344CB8AC3E}">
        <p14:creationId xmlns:p14="http://schemas.microsoft.com/office/powerpoint/2010/main" val="1947124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Profit &amp; Loss Standard </a:t>
            </a:r>
            <a:r>
              <a:rPr lang="en-US" dirty="0"/>
              <a:t>Report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41</a:t>
            </a:fld>
            <a:endParaRPr lang="en-US" dirty="0"/>
          </a:p>
        </p:txBody>
      </p:sp>
      <p:sp>
        <p:nvSpPr>
          <p:cNvPr id="3" name="Content Placeholder 2"/>
          <p:cNvSpPr>
            <a:spLocks noGrp="1"/>
          </p:cNvSpPr>
          <p:nvPr>
            <p:ph idx="1"/>
          </p:nvPr>
        </p:nvSpPr>
        <p:spPr/>
        <p:txBody>
          <a:bodyPr/>
          <a:lstStyle/>
          <a:p>
            <a:pPr lvl="0"/>
            <a:r>
              <a:rPr lang="en-US" dirty="0"/>
              <a:t>Reviewing the </a:t>
            </a:r>
            <a:r>
              <a:rPr lang="en-US" i="1" dirty="0"/>
              <a:t>Profit &amp; Loss Standard </a:t>
            </a:r>
            <a:r>
              <a:rPr lang="en-US" dirty="0"/>
              <a:t>report allows you to see the balances created as part of the QuickBooks Setup that flow into the </a:t>
            </a:r>
            <a:r>
              <a:rPr lang="en-US" i="1" dirty="0"/>
              <a:t>Profit &amp; Loss Standard </a:t>
            </a:r>
            <a:r>
              <a:rPr lang="en-US" dirty="0"/>
              <a:t>report.</a:t>
            </a:r>
          </a:p>
          <a:p>
            <a:pPr lvl="0"/>
            <a:r>
              <a:rPr lang="en-US" i="1" dirty="0"/>
              <a:t>Profit &amp; Loss Standard </a:t>
            </a:r>
            <a:r>
              <a:rPr lang="en-US" dirty="0"/>
              <a:t>report indicates only Uncategorized Income and Uncategorized Expenses.</a:t>
            </a:r>
          </a:p>
          <a:p>
            <a:pPr lvl="1"/>
            <a:r>
              <a:rPr lang="en-US" dirty="0"/>
              <a:t>These amounts are off-setting amounts of the Accounts Receivable and Accounts Payable accounts.</a:t>
            </a:r>
          </a:p>
          <a:p>
            <a:pPr marL="0" indent="0">
              <a:buNone/>
            </a:pPr>
            <a:r>
              <a:rPr lang="en-US" b="1" dirty="0"/>
              <a:t>To view and print financial statements from the Reports menu: </a:t>
            </a:r>
          </a:p>
          <a:p>
            <a:r>
              <a:rPr lang="en-US" sz="1800" dirty="0"/>
              <a:t>Click Reports and then click </a:t>
            </a:r>
            <a:r>
              <a:rPr lang="en-US" sz="1800" i="1" dirty="0"/>
              <a:t>Company &amp; Financial</a:t>
            </a:r>
            <a:r>
              <a:rPr lang="en-US" sz="1800" dirty="0"/>
              <a:t>. </a:t>
            </a:r>
          </a:p>
          <a:p>
            <a:r>
              <a:rPr lang="en-US" sz="1800" dirty="0"/>
              <a:t>At the Company &amp; Financial submenu, choose a financial report. </a:t>
            </a:r>
          </a:p>
          <a:p>
            <a:r>
              <a:rPr lang="en-US" sz="1800" dirty="0"/>
              <a:t>Indicate the start and end dates for the report. </a:t>
            </a:r>
          </a:p>
          <a:p>
            <a:r>
              <a:rPr lang="en-US" sz="1800" dirty="0"/>
              <a:t>Click the Print button at the top of the report and then click Report. </a:t>
            </a:r>
          </a:p>
          <a:p>
            <a:r>
              <a:rPr lang="en-US" sz="1800" dirty="0"/>
              <a:t>At the Print Reports dialog box, review the settings and then click Print. </a:t>
            </a:r>
          </a:p>
          <a:p>
            <a:r>
              <a:rPr lang="en-US" sz="1800" dirty="0"/>
              <a:t>Close the report.</a:t>
            </a:r>
            <a:endParaRPr lang="en-US" dirty="0"/>
          </a:p>
        </p:txBody>
      </p:sp>
    </p:spTree>
    <p:extLst>
      <p:ext uri="{BB962C8B-B14F-4D97-AF65-F5344CB8AC3E}">
        <p14:creationId xmlns:p14="http://schemas.microsoft.com/office/powerpoint/2010/main" val="3591819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i="1" dirty="0"/>
              <a:t>Profit &amp; Loss Standard </a:t>
            </a:r>
            <a:r>
              <a:rPr lang="en-US" dirty="0"/>
              <a:t>Report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42</a:t>
            </a:fld>
            <a:endParaRPr lang="en-US" dirty="0"/>
          </a:p>
        </p:txBody>
      </p:sp>
      <p:pic>
        <p:nvPicPr>
          <p:cNvPr id="9" name="Picture 8" descr="Profit &amp; Loss Standard Report">
            <a:extLst>
              <a:ext uri="{FF2B5EF4-FFF2-40B4-BE49-F238E27FC236}">
                <a16:creationId xmlns:a16="http://schemas.microsoft.com/office/drawing/2014/main" id="{2A564AB4-E749-4838-AEB3-564288877C54}"/>
              </a:ext>
            </a:extLst>
          </p:cNvPr>
          <p:cNvPicPr>
            <a:picLocks noChangeAspect="1"/>
          </p:cNvPicPr>
          <p:nvPr/>
        </p:nvPicPr>
        <p:blipFill>
          <a:blip r:embed="rId2"/>
          <a:stretch>
            <a:fillRect/>
          </a:stretch>
        </p:blipFill>
        <p:spPr>
          <a:xfrm>
            <a:off x="235527" y="1394268"/>
            <a:ext cx="8672945" cy="4305466"/>
          </a:xfrm>
          <a:prstGeom prst="rect">
            <a:avLst/>
          </a:prstGeom>
        </p:spPr>
      </p:pic>
    </p:spTree>
    <p:extLst>
      <p:ext uri="{BB962C8B-B14F-4D97-AF65-F5344CB8AC3E}">
        <p14:creationId xmlns:p14="http://schemas.microsoft.com/office/powerpoint/2010/main" val="2750406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Balance Sheet Standard </a:t>
            </a:r>
            <a:r>
              <a:rPr lang="en-US" dirty="0"/>
              <a:t>Report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43</a:t>
            </a:fld>
            <a:endParaRPr lang="en-US" dirty="0"/>
          </a:p>
        </p:txBody>
      </p:sp>
      <p:sp>
        <p:nvSpPr>
          <p:cNvPr id="3" name="Content Placeholder 2"/>
          <p:cNvSpPr>
            <a:spLocks noGrp="1"/>
          </p:cNvSpPr>
          <p:nvPr>
            <p:ph idx="1"/>
          </p:nvPr>
        </p:nvSpPr>
        <p:spPr>
          <a:xfrm>
            <a:off x="350520" y="1144771"/>
            <a:ext cx="3907444" cy="4649736"/>
          </a:xfrm>
        </p:spPr>
        <p:txBody>
          <a:bodyPr/>
          <a:lstStyle/>
          <a:p>
            <a:pPr lvl="0"/>
            <a:r>
              <a:rPr lang="en-US" sz="2000" dirty="0"/>
              <a:t>A review of the balance sheet indicates the following:</a:t>
            </a:r>
          </a:p>
          <a:p>
            <a:pPr lvl="1"/>
            <a:r>
              <a:rPr lang="en-US" dirty="0"/>
              <a:t>The only assets recorded so far are Accounts Receivable and Inventory Asset.</a:t>
            </a:r>
          </a:p>
          <a:p>
            <a:pPr lvl="1"/>
            <a:r>
              <a:rPr lang="en-US" dirty="0"/>
              <a:t>The only liabilities recorded so far are the Accounts Payable.</a:t>
            </a:r>
          </a:p>
          <a:p>
            <a:pPr lvl="1"/>
            <a:r>
              <a:rPr lang="en-US" dirty="0"/>
              <a:t>The balance in the Opening Balance Equity account is the amount in Inventory Asset.</a:t>
            </a:r>
          </a:p>
          <a:p>
            <a:pPr lvl="1"/>
            <a:r>
              <a:rPr lang="en-US" dirty="0"/>
              <a:t>The net income is incorrect as seen in the Income Statement (</a:t>
            </a:r>
            <a:r>
              <a:rPr lang="en-US" i="1" dirty="0"/>
              <a:t>Profit &amp; Loss</a:t>
            </a:r>
            <a:r>
              <a:rPr lang="en-US" dirty="0"/>
              <a:t> report) because of incomplete information.</a:t>
            </a:r>
          </a:p>
        </p:txBody>
      </p:sp>
      <p:pic>
        <p:nvPicPr>
          <p:cNvPr id="5" name="Picture 4" descr="Balance Sheet Standard Report">
            <a:extLst>
              <a:ext uri="{FF2B5EF4-FFF2-40B4-BE49-F238E27FC236}">
                <a16:creationId xmlns:a16="http://schemas.microsoft.com/office/drawing/2014/main" id="{B643C166-1095-4C75-B7B5-BBC06C127011}"/>
              </a:ext>
            </a:extLst>
          </p:cNvPr>
          <p:cNvPicPr>
            <a:picLocks noChangeAspect="1"/>
          </p:cNvPicPr>
          <p:nvPr/>
        </p:nvPicPr>
        <p:blipFill>
          <a:blip r:embed="rId2"/>
          <a:stretch>
            <a:fillRect/>
          </a:stretch>
        </p:blipFill>
        <p:spPr>
          <a:xfrm>
            <a:off x="4184114" y="1822747"/>
            <a:ext cx="4855264" cy="3745345"/>
          </a:xfrm>
          <a:prstGeom prst="rect">
            <a:avLst/>
          </a:prstGeom>
        </p:spPr>
      </p:pic>
    </p:spTree>
    <p:extLst>
      <p:ext uri="{BB962C8B-B14F-4D97-AF65-F5344CB8AC3E}">
        <p14:creationId xmlns:p14="http://schemas.microsoft.com/office/powerpoint/2010/main" val="472963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Customizing the New Company File</a:t>
            </a:r>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44</a:t>
            </a:fld>
            <a:endParaRPr lang="en-US" dirty="0"/>
          </a:p>
        </p:txBody>
      </p:sp>
      <p:sp>
        <p:nvSpPr>
          <p:cNvPr id="3" name="Content Placeholder 2"/>
          <p:cNvSpPr>
            <a:spLocks noGrp="1"/>
          </p:cNvSpPr>
          <p:nvPr>
            <p:ph idx="1"/>
          </p:nvPr>
        </p:nvSpPr>
        <p:spPr/>
        <p:txBody>
          <a:bodyPr/>
          <a:lstStyle/>
          <a:p>
            <a:pPr lvl="0"/>
            <a:r>
              <a:rPr lang="en-US" dirty="0"/>
              <a:t>When you use the EasyStep Interview and QuickBooks Desktop Setup windows, only part of New Company Setup is completed.</a:t>
            </a:r>
          </a:p>
          <a:p>
            <a:pPr lvl="0"/>
            <a:r>
              <a:rPr lang="en-US" dirty="0"/>
              <a:t>EasyStep Interview window is used to:</a:t>
            </a:r>
          </a:p>
          <a:p>
            <a:pPr lvl="1"/>
            <a:r>
              <a:rPr lang="en-US" dirty="0"/>
              <a:t>create the new company file</a:t>
            </a:r>
          </a:p>
          <a:p>
            <a:pPr lvl="1"/>
            <a:r>
              <a:rPr lang="en-US" dirty="0"/>
              <a:t>enable or disable some preferences</a:t>
            </a:r>
          </a:p>
          <a:p>
            <a:pPr lvl="1"/>
            <a:r>
              <a:rPr lang="en-US" dirty="0"/>
              <a:t>record a sales tax item which begins the Item List</a:t>
            </a:r>
          </a:p>
          <a:p>
            <a:pPr lvl="1"/>
            <a:r>
              <a:rPr lang="en-US" dirty="0"/>
              <a:t>begin the setup of the Chart of Accounts List</a:t>
            </a:r>
          </a:p>
          <a:p>
            <a:pPr lvl="0"/>
            <a:r>
              <a:rPr lang="en-US" dirty="0"/>
              <a:t>QuickBooks Desktop Setup window is used to:</a:t>
            </a:r>
          </a:p>
          <a:p>
            <a:pPr lvl="1"/>
            <a:r>
              <a:rPr lang="en-US" dirty="0"/>
              <a:t>create the Customer Center</a:t>
            </a:r>
          </a:p>
          <a:p>
            <a:pPr lvl="1"/>
            <a:r>
              <a:rPr lang="en-US" dirty="0"/>
              <a:t>create the Vendor Center</a:t>
            </a:r>
          </a:p>
          <a:p>
            <a:pPr lvl="1"/>
            <a:r>
              <a:rPr lang="en-US" dirty="0"/>
              <a:t>update the Item List to include service items and inventory part items</a:t>
            </a:r>
          </a:p>
          <a:p>
            <a:r>
              <a:rPr lang="en-US" dirty="0"/>
              <a:t>At the same time, the information entered in the QuickBooks Desktop Setup window records opening balances for Accounts Receivable, Accounts Payable, and Inventory Asset.</a:t>
            </a:r>
          </a:p>
        </p:txBody>
      </p:sp>
    </p:spTree>
    <p:extLst>
      <p:ext uri="{BB962C8B-B14F-4D97-AF65-F5344CB8AC3E}">
        <p14:creationId xmlns:p14="http://schemas.microsoft.com/office/powerpoint/2010/main" val="1269950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the Chart of Accounts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45</a:t>
            </a:fld>
            <a:endParaRPr lang="en-US" dirty="0"/>
          </a:p>
        </p:txBody>
      </p:sp>
      <p:sp>
        <p:nvSpPr>
          <p:cNvPr id="3" name="Content Placeholder 2"/>
          <p:cNvSpPr>
            <a:spLocks noGrp="1"/>
          </p:cNvSpPr>
          <p:nvPr>
            <p:ph idx="1"/>
          </p:nvPr>
        </p:nvSpPr>
        <p:spPr/>
        <p:txBody>
          <a:bodyPr/>
          <a:lstStyle/>
          <a:p>
            <a:pPr lvl="0"/>
            <a:r>
              <a:rPr lang="en-US" dirty="0"/>
              <a:t>Customize the Chart of Accounts for Kristin Raina by enabling the account numbers feature and editing account numbers and account names assigned by QuickBooks.</a:t>
            </a:r>
          </a:p>
          <a:p>
            <a:pPr marL="0" lvl="0" indent="0">
              <a:buNone/>
            </a:pPr>
            <a:r>
              <a:rPr lang="en-US" b="1" dirty="0"/>
              <a:t>Adding Account Numbers</a:t>
            </a:r>
          </a:p>
          <a:p>
            <a:pPr lvl="0"/>
            <a:r>
              <a:rPr lang="en-US" dirty="0"/>
              <a:t>Open the Chart of Accounts List, select any account, click the Accounts menu button, and then click </a:t>
            </a:r>
            <a:r>
              <a:rPr lang="en-US" i="1" dirty="0"/>
              <a:t>Edit Account</a:t>
            </a:r>
            <a:r>
              <a:rPr lang="en-US" dirty="0"/>
              <a:t>.</a:t>
            </a:r>
          </a:p>
          <a:p>
            <a:pPr lvl="0"/>
            <a:r>
              <a:rPr lang="en-US" dirty="0"/>
              <a:t>By default, QuickBooks does not use account numbers.</a:t>
            </a:r>
          </a:p>
          <a:p>
            <a:pPr lvl="0"/>
            <a:r>
              <a:rPr lang="en-US" dirty="0"/>
              <a:t>To add account numbers to the Chart of Accounts List, you must activate the account numbers feature in the Preferences window.</a:t>
            </a:r>
          </a:p>
          <a:p>
            <a:pPr lvl="1"/>
            <a:r>
              <a:rPr lang="en-US" dirty="0"/>
              <a:t>Along the left side of the Preferences window are 23 icons that represent the different categories of features.</a:t>
            </a:r>
          </a:p>
          <a:p>
            <a:pPr lvl="1"/>
            <a:r>
              <a:rPr lang="en-US" dirty="0"/>
              <a:t>For each category there is a My Preferences tab and a Company Preferences tab.</a:t>
            </a:r>
          </a:p>
          <a:p>
            <a:pPr lvl="1"/>
            <a:r>
              <a:rPr lang="en-US" dirty="0"/>
              <a:t>The Company Preferences tab is used for most customizations when setting up a new company file.</a:t>
            </a:r>
          </a:p>
        </p:txBody>
      </p:sp>
    </p:spTree>
    <p:extLst>
      <p:ext uri="{BB962C8B-B14F-4D97-AF65-F5344CB8AC3E}">
        <p14:creationId xmlns:p14="http://schemas.microsoft.com/office/powerpoint/2010/main" val="2589501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the Chart of Accounts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46</a:t>
            </a:fld>
            <a:endParaRPr lang="en-US" dirty="0"/>
          </a:p>
        </p:txBody>
      </p:sp>
      <p:sp>
        <p:nvSpPr>
          <p:cNvPr id="3" name="Content Placeholder 2"/>
          <p:cNvSpPr>
            <a:spLocks noGrp="1"/>
          </p:cNvSpPr>
          <p:nvPr>
            <p:ph idx="1"/>
          </p:nvPr>
        </p:nvSpPr>
        <p:spPr/>
        <p:txBody>
          <a:bodyPr/>
          <a:lstStyle/>
          <a:p>
            <a:pPr marL="0" lvl="0" indent="0">
              <a:buNone/>
            </a:pPr>
            <a:r>
              <a:rPr lang="en-US" b="1" dirty="0"/>
              <a:t>Adding Account Numbers</a:t>
            </a:r>
          </a:p>
          <a:p>
            <a:r>
              <a:rPr lang="en-US" dirty="0"/>
              <a:t>My Preferences tab records the preferences for each individual user on his or her own personal computer</a:t>
            </a:r>
          </a:p>
          <a:p>
            <a:r>
              <a:rPr lang="en-US" dirty="0"/>
              <a:t>When using the EasyStep Interview window, most preferences are established based on the responses to the questions in the EasyStep Interview</a:t>
            </a:r>
          </a:p>
        </p:txBody>
      </p:sp>
      <p:pic>
        <p:nvPicPr>
          <p:cNvPr id="8" name="Picture 7" descr="Preferences Window—Accounting—Company Preferences Tab">
            <a:extLst>
              <a:ext uri="{FF2B5EF4-FFF2-40B4-BE49-F238E27FC236}">
                <a16:creationId xmlns:a16="http://schemas.microsoft.com/office/drawing/2014/main" id="{41AF390B-9E82-4944-B4F7-A26065A93B9D}"/>
              </a:ext>
            </a:extLst>
          </p:cNvPr>
          <p:cNvPicPr>
            <a:picLocks noChangeAspect="1"/>
          </p:cNvPicPr>
          <p:nvPr/>
        </p:nvPicPr>
        <p:blipFill>
          <a:blip r:embed="rId2"/>
          <a:stretch>
            <a:fillRect/>
          </a:stretch>
        </p:blipFill>
        <p:spPr>
          <a:xfrm>
            <a:off x="1892008" y="3286103"/>
            <a:ext cx="4761345" cy="3070246"/>
          </a:xfrm>
          <a:prstGeom prst="rect">
            <a:avLst/>
          </a:prstGeom>
        </p:spPr>
      </p:pic>
    </p:spTree>
    <p:extLst>
      <p:ext uri="{BB962C8B-B14F-4D97-AF65-F5344CB8AC3E}">
        <p14:creationId xmlns:p14="http://schemas.microsoft.com/office/powerpoint/2010/main" val="1207342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the Chart of Accounts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47</a:t>
            </a:fld>
            <a:endParaRPr lang="en-US" dirty="0"/>
          </a:p>
        </p:txBody>
      </p:sp>
      <p:sp>
        <p:nvSpPr>
          <p:cNvPr id="3" name="Content Placeholder 2"/>
          <p:cNvSpPr>
            <a:spLocks noGrp="1"/>
          </p:cNvSpPr>
          <p:nvPr>
            <p:ph idx="1"/>
          </p:nvPr>
        </p:nvSpPr>
        <p:spPr/>
        <p:txBody>
          <a:bodyPr/>
          <a:lstStyle/>
          <a:p>
            <a:pPr marL="0" lvl="0" indent="0">
              <a:buNone/>
            </a:pPr>
            <a:r>
              <a:rPr lang="en-US" b="1" dirty="0"/>
              <a:t>Editing Account Numbers and Names</a:t>
            </a:r>
          </a:p>
          <a:p>
            <a:r>
              <a:rPr lang="en-US" dirty="0"/>
              <a:t>When you activate the account numbers feature, QuickBooks assigns account numbers to certain accounts.</a:t>
            </a:r>
          </a:p>
          <a:p>
            <a:r>
              <a:rPr lang="en-US" dirty="0"/>
              <a:t>You can change or delete these numbers.</a:t>
            </a:r>
          </a:p>
          <a:p>
            <a:pPr marL="0" lvl="0" indent="0">
              <a:buNone/>
            </a:pPr>
            <a:r>
              <a:rPr lang="en-US" b="1" dirty="0"/>
              <a:t>Deleting an Account </a:t>
            </a:r>
          </a:p>
          <a:p>
            <a:r>
              <a:rPr lang="en-US" dirty="0"/>
              <a:t>As part of the EasyStep Interview and QuickBooks Setup, QuickBooks created two sales accounts: </a:t>
            </a:r>
          </a:p>
          <a:p>
            <a:pPr lvl="1"/>
            <a:r>
              <a:rPr lang="en-US" dirty="0"/>
              <a:t>Sales Income and 47900 Sales</a:t>
            </a:r>
          </a:p>
          <a:p>
            <a:r>
              <a:rPr lang="en-US" dirty="0"/>
              <a:t>The Sales Income account was not assigned an account number by QuickBooks but was the revenue account QuickBooks used in the Item List whenever an income account was needed.</a:t>
            </a:r>
          </a:p>
          <a:p>
            <a:r>
              <a:rPr lang="en-US" dirty="0"/>
              <a:t>This account now has the number 4060 and the name has been changed to Sale of Carpets.</a:t>
            </a:r>
          </a:p>
          <a:p>
            <a:pPr lvl="1"/>
            <a:r>
              <a:rPr lang="en-US" dirty="0"/>
              <a:t>47900 Sales will be deleted, as it’s not needed.</a:t>
            </a:r>
          </a:p>
        </p:txBody>
      </p:sp>
    </p:spTree>
    <p:extLst>
      <p:ext uri="{BB962C8B-B14F-4D97-AF65-F5344CB8AC3E}">
        <p14:creationId xmlns:p14="http://schemas.microsoft.com/office/powerpoint/2010/main" val="1997125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the Chart of Accounts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48</a:t>
            </a:fld>
            <a:endParaRPr lang="en-US" dirty="0"/>
          </a:p>
        </p:txBody>
      </p:sp>
      <p:sp>
        <p:nvSpPr>
          <p:cNvPr id="3" name="Content Placeholder 2"/>
          <p:cNvSpPr>
            <a:spLocks noGrp="1"/>
          </p:cNvSpPr>
          <p:nvPr>
            <p:ph idx="1"/>
          </p:nvPr>
        </p:nvSpPr>
        <p:spPr>
          <a:xfrm>
            <a:off x="350520" y="1144771"/>
            <a:ext cx="4221480" cy="4649736"/>
          </a:xfrm>
        </p:spPr>
        <p:txBody>
          <a:bodyPr/>
          <a:lstStyle/>
          <a:p>
            <a:pPr marL="0" lvl="0" indent="0">
              <a:buNone/>
            </a:pPr>
            <a:r>
              <a:rPr lang="en-US" sz="2000" b="1" dirty="0"/>
              <a:t>To customize the accounts on the Chart of Accounts List created in EasyStep Interview and QuickBooks Desktop Setup windows and change account numbers and names:</a:t>
            </a:r>
          </a:p>
          <a:p>
            <a:r>
              <a:rPr lang="en-US" sz="2000" dirty="0"/>
              <a:t>Click Lists and then click </a:t>
            </a:r>
            <a:r>
              <a:rPr lang="en-US" sz="2000" i="1" dirty="0"/>
              <a:t>Chart of Accounts</a:t>
            </a:r>
            <a:r>
              <a:rPr lang="en-US" sz="2000" dirty="0"/>
              <a:t>.</a:t>
            </a:r>
          </a:p>
          <a:p>
            <a:r>
              <a:rPr lang="en-US" sz="2000" dirty="0"/>
              <a:t>Select the account to edit.</a:t>
            </a:r>
          </a:p>
          <a:p>
            <a:r>
              <a:rPr lang="en-US" sz="2000" dirty="0"/>
              <a:t>Click the Account button.</a:t>
            </a:r>
          </a:p>
          <a:p>
            <a:r>
              <a:rPr lang="en-US" sz="2000" dirty="0"/>
              <a:t>At the Account menu, click </a:t>
            </a:r>
            <a:r>
              <a:rPr lang="en-US" sz="2000" i="1" dirty="0"/>
              <a:t>Edit Account.</a:t>
            </a:r>
          </a:p>
          <a:p>
            <a:r>
              <a:rPr lang="en-US" sz="2000" dirty="0"/>
              <a:t>Make any necessary changes to the account and then click Save &amp; Close.</a:t>
            </a:r>
          </a:p>
        </p:txBody>
      </p:sp>
      <p:pic>
        <p:nvPicPr>
          <p:cNvPr id="8" name="Picture 7" descr="Edit Account Window—Furniture—Number Added and Account Name Edited">
            <a:extLst>
              <a:ext uri="{FF2B5EF4-FFF2-40B4-BE49-F238E27FC236}">
                <a16:creationId xmlns:a16="http://schemas.microsoft.com/office/drawing/2014/main" id="{89CDB1E9-E077-4AEC-8F37-56D6DE2BEE77}"/>
              </a:ext>
            </a:extLst>
          </p:cNvPr>
          <p:cNvPicPr>
            <a:picLocks noChangeAspect="1"/>
          </p:cNvPicPr>
          <p:nvPr/>
        </p:nvPicPr>
        <p:blipFill>
          <a:blip r:embed="rId2"/>
          <a:stretch>
            <a:fillRect/>
          </a:stretch>
        </p:blipFill>
        <p:spPr>
          <a:xfrm>
            <a:off x="4616562" y="1853708"/>
            <a:ext cx="4176917" cy="3231861"/>
          </a:xfrm>
          <a:prstGeom prst="rect">
            <a:avLst/>
          </a:prstGeom>
        </p:spPr>
      </p:pic>
    </p:spTree>
    <p:extLst>
      <p:ext uri="{BB962C8B-B14F-4D97-AF65-F5344CB8AC3E}">
        <p14:creationId xmlns:p14="http://schemas.microsoft.com/office/powerpoint/2010/main" val="2314586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System Default Accounts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49</a:t>
            </a:fld>
            <a:endParaRPr lang="en-US" dirty="0"/>
          </a:p>
        </p:txBody>
      </p:sp>
      <p:sp>
        <p:nvSpPr>
          <p:cNvPr id="3" name="Content Placeholder 2"/>
          <p:cNvSpPr>
            <a:spLocks noGrp="1"/>
          </p:cNvSpPr>
          <p:nvPr>
            <p:ph idx="1"/>
          </p:nvPr>
        </p:nvSpPr>
        <p:spPr/>
        <p:txBody>
          <a:bodyPr/>
          <a:lstStyle/>
          <a:p>
            <a:r>
              <a:rPr lang="en-US" dirty="0"/>
              <a:t>As you saw in prior chapters, QuickBooks sets up default accounts and uses those accounts when recording transactions in the Activities windows.</a:t>
            </a:r>
          </a:p>
          <a:p>
            <a:r>
              <a:rPr lang="en-US" dirty="0"/>
              <a:t>QuickBooks looks for these accounts in the Chart of Accounts List, and if it cannot find an account it will create one.</a:t>
            </a:r>
          </a:p>
          <a:p>
            <a:r>
              <a:rPr lang="en-US" dirty="0"/>
              <a:t>Some system default accounts you’ve learned so far are </a:t>
            </a:r>
          </a:p>
          <a:p>
            <a:pPr lvl="1"/>
            <a:r>
              <a:rPr lang="en-US" dirty="0"/>
              <a:t>Accounts Receivable</a:t>
            </a:r>
          </a:p>
          <a:p>
            <a:pPr lvl="1"/>
            <a:r>
              <a:rPr lang="en-US" dirty="0"/>
              <a:t>Undeposited Funds</a:t>
            </a:r>
          </a:p>
          <a:p>
            <a:pPr lvl="1"/>
            <a:r>
              <a:rPr lang="en-US" dirty="0"/>
              <a:t>Accounts Payable</a:t>
            </a:r>
          </a:p>
          <a:p>
            <a:pPr lvl="1"/>
            <a:r>
              <a:rPr lang="en-US" dirty="0"/>
              <a:t>Sales Tax Payable</a:t>
            </a:r>
          </a:p>
          <a:p>
            <a:pPr lvl="1"/>
            <a:r>
              <a:rPr lang="en-US" dirty="0"/>
              <a:t>Inventory Asset </a:t>
            </a:r>
          </a:p>
          <a:p>
            <a:pPr lvl="1"/>
            <a:r>
              <a:rPr lang="en-US" dirty="0"/>
              <a:t>Cost of Goods Sold</a:t>
            </a:r>
          </a:p>
          <a:p>
            <a:r>
              <a:rPr lang="en-US" dirty="0"/>
              <a:t>Other system default accounts include the equity accounts (capital and accumulated earnings)</a:t>
            </a:r>
          </a:p>
        </p:txBody>
      </p:sp>
    </p:spTree>
    <p:extLst>
      <p:ext uri="{BB962C8B-B14F-4D97-AF65-F5344CB8AC3E}">
        <p14:creationId xmlns:p14="http://schemas.microsoft.com/office/powerpoint/2010/main" val="42753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5</a:t>
            </a:fld>
            <a:endParaRPr lang="en-US" dirty="0"/>
          </a:p>
        </p:txBody>
      </p:sp>
      <p:sp>
        <p:nvSpPr>
          <p:cNvPr id="3" name="Content Placeholder 2"/>
          <p:cNvSpPr>
            <a:spLocks noGrp="1"/>
          </p:cNvSpPr>
          <p:nvPr>
            <p:ph idx="1"/>
          </p:nvPr>
        </p:nvSpPr>
        <p:spPr/>
        <p:txBody>
          <a:bodyPr/>
          <a:lstStyle/>
          <a:p>
            <a:pPr lvl="0"/>
            <a:r>
              <a:rPr lang="en-US" dirty="0"/>
              <a:t>QuickBooks provides two methods of New Company Setup</a:t>
            </a:r>
          </a:p>
          <a:p>
            <a:pPr lvl="1"/>
            <a:r>
              <a:rPr lang="en-US" dirty="0"/>
              <a:t>Detailed Start – covered in Chapter 6</a:t>
            </a:r>
          </a:p>
          <a:p>
            <a:pPr lvl="1"/>
            <a:r>
              <a:rPr lang="en-US" dirty="0"/>
              <a:t>Express Start – covered in Chapter 7</a:t>
            </a:r>
          </a:p>
          <a:p>
            <a:pPr lvl="0"/>
            <a:r>
              <a:rPr lang="en-US" dirty="0"/>
              <a:t>QuickBooks provides two windows to help with New Company Setup</a:t>
            </a:r>
          </a:p>
          <a:p>
            <a:pPr lvl="1"/>
            <a:r>
              <a:rPr lang="en-US" dirty="0"/>
              <a:t>EasyStep Interview window</a:t>
            </a:r>
          </a:p>
          <a:p>
            <a:pPr lvl="1"/>
            <a:r>
              <a:rPr lang="en-US" dirty="0"/>
              <a:t>QuickBooks Setup window</a:t>
            </a:r>
          </a:p>
          <a:p>
            <a:pPr lvl="0"/>
            <a:r>
              <a:rPr lang="en-US" dirty="0"/>
              <a:t>When you use the Detailed Start method of New Company Setup, you are moved to the EasyStep Interview window.</a:t>
            </a:r>
          </a:p>
          <a:p>
            <a:pPr lvl="0"/>
            <a:r>
              <a:rPr lang="en-US" dirty="0"/>
              <a:t>EasyStep Interview window is designed to assist you in creating and setting up a new company file.</a:t>
            </a:r>
          </a:p>
          <a:p>
            <a:pPr lvl="1"/>
            <a:r>
              <a:rPr lang="en-US" dirty="0"/>
              <a:t>involves entering basic company information and answering questions about your company in the EasyStep Interview window</a:t>
            </a:r>
          </a:p>
        </p:txBody>
      </p:sp>
    </p:spTree>
    <p:extLst>
      <p:ext uri="{BB962C8B-B14F-4D97-AF65-F5344CB8AC3E}">
        <p14:creationId xmlns:p14="http://schemas.microsoft.com/office/powerpoint/2010/main" val="169499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50</a:t>
            </a:fld>
            <a:endParaRPr lang="en-US" dirty="0"/>
          </a:p>
        </p:txBody>
      </p:sp>
      <p:sp>
        <p:nvSpPr>
          <p:cNvPr id="3" name="Content Placeholder 2"/>
          <p:cNvSpPr>
            <a:spLocks noGrp="1"/>
          </p:cNvSpPr>
          <p:nvPr>
            <p:ph idx="1"/>
          </p:nvPr>
        </p:nvSpPr>
        <p:spPr/>
        <p:txBody>
          <a:bodyPr/>
          <a:lstStyle/>
          <a:p>
            <a:r>
              <a:rPr lang="en-US" dirty="0"/>
              <a:t>When you created the company file using EasyStep Interview and QuickBooks Setup, QuickBooks created some of the system default accounts as part of the Chart of Accounts.</a:t>
            </a:r>
          </a:p>
          <a:p>
            <a:pPr lvl="1"/>
            <a:r>
              <a:rPr lang="en-US" dirty="0"/>
              <a:t>Accounts Receivable</a:t>
            </a:r>
          </a:p>
          <a:p>
            <a:pPr lvl="1"/>
            <a:r>
              <a:rPr lang="en-US" dirty="0"/>
              <a:t>Accounts Payable</a:t>
            </a:r>
          </a:p>
          <a:p>
            <a:pPr lvl="1"/>
            <a:r>
              <a:rPr lang="en-US" dirty="0"/>
              <a:t>Sales Tax Payable</a:t>
            </a:r>
          </a:p>
          <a:p>
            <a:pPr lvl="1"/>
            <a:r>
              <a:rPr lang="en-US" dirty="0"/>
              <a:t>Opening Balance Equity</a:t>
            </a:r>
          </a:p>
          <a:p>
            <a:pPr lvl="1"/>
            <a:r>
              <a:rPr lang="en-US" dirty="0"/>
              <a:t>Owner’s Equity</a:t>
            </a:r>
          </a:p>
          <a:p>
            <a:r>
              <a:rPr lang="en-US" dirty="0"/>
              <a:t>You will customize these system default accounts created as part of EasyStep Interview (sales tax payable and the equity accounts) and QuickBooks Setup (accounts receivable and accounts payable).</a:t>
            </a:r>
          </a:p>
          <a:p>
            <a:pPr lvl="1"/>
            <a:r>
              <a:rPr lang="en-US" dirty="0"/>
              <a:t>Edit the account numbers and names to follow the company’s pattern for naming and numbering accounts on the Chart of Accounts List.</a:t>
            </a:r>
          </a:p>
        </p:txBody>
      </p:sp>
    </p:spTree>
    <p:extLst>
      <p:ext uri="{BB962C8B-B14F-4D97-AF65-F5344CB8AC3E}">
        <p14:creationId xmlns:p14="http://schemas.microsoft.com/office/powerpoint/2010/main" val="1238686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51</a:t>
            </a:fld>
            <a:endParaRPr lang="en-US" dirty="0"/>
          </a:p>
        </p:txBody>
      </p:sp>
      <p:sp>
        <p:nvSpPr>
          <p:cNvPr id="3" name="Content Placeholder 2"/>
          <p:cNvSpPr>
            <a:spLocks noGrp="1"/>
          </p:cNvSpPr>
          <p:nvPr>
            <p:ph idx="1"/>
          </p:nvPr>
        </p:nvSpPr>
        <p:spPr/>
        <p:txBody>
          <a:bodyPr/>
          <a:lstStyle/>
          <a:p>
            <a:r>
              <a:rPr lang="en-US" sz="2000" dirty="0"/>
              <a:t>You will then force QuickBooks to create additional system default accounts not created by EasyStep Interview or QuickBooks Setup.</a:t>
            </a:r>
          </a:p>
          <a:p>
            <a:pPr lvl="1"/>
            <a:r>
              <a:rPr lang="en-US" dirty="0"/>
              <a:t>Undeposited funds</a:t>
            </a:r>
          </a:p>
          <a:p>
            <a:pPr lvl="1"/>
            <a:r>
              <a:rPr lang="en-US" dirty="0"/>
              <a:t>Inventory asset</a:t>
            </a:r>
          </a:p>
          <a:p>
            <a:pPr lvl="1"/>
            <a:r>
              <a:rPr lang="en-US" dirty="0"/>
              <a:t>Cost of goods sold</a:t>
            </a:r>
          </a:p>
          <a:p>
            <a:r>
              <a:rPr lang="en-US" sz="2000" dirty="0"/>
              <a:t>These additional system default accounts will then also be customized by editing the account numbers and names.</a:t>
            </a:r>
          </a:p>
          <a:p>
            <a:pPr marL="0" lvl="0" indent="0">
              <a:buNone/>
            </a:pPr>
            <a:r>
              <a:rPr lang="en-US" sz="2000" b="1" dirty="0"/>
              <a:t>To allow QuickBooks to create system default accounts</a:t>
            </a:r>
            <a:r>
              <a:rPr lang="en-US" b="1" dirty="0"/>
              <a:t>:</a:t>
            </a:r>
          </a:p>
          <a:p>
            <a:r>
              <a:rPr lang="en-US" sz="2000" dirty="0"/>
              <a:t>Open and close Activities windows, such as the Create Invoices, Enter Sales Receipts, and Enter Bills windows. Also open the Item List and the New Item window, and select Inventory Part.</a:t>
            </a:r>
          </a:p>
          <a:p>
            <a:r>
              <a:rPr lang="en-US" sz="2000" dirty="0"/>
              <a:t>This process creates the system default accounts: Undeposited Funds, Inventory Asset, and Cost of Goods Sold. After QuickBooks creates these accounts, you can edit the account number and name. </a:t>
            </a:r>
          </a:p>
        </p:txBody>
      </p:sp>
    </p:spTree>
    <p:extLst>
      <p:ext uri="{BB962C8B-B14F-4D97-AF65-F5344CB8AC3E}">
        <p14:creationId xmlns:p14="http://schemas.microsoft.com/office/powerpoint/2010/main" val="3493314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52</a:t>
            </a:fld>
            <a:endParaRPr lang="en-US" dirty="0"/>
          </a:p>
        </p:txBody>
      </p:sp>
      <p:sp>
        <p:nvSpPr>
          <p:cNvPr id="3" name="Content Placeholder 2"/>
          <p:cNvSpPr>
            <a:spLocks noGrp="1"/>
          </p:cNvSpPr>
          <p:nvPr>
            <p:ph idx="1"/>
          </p:nvPr>
        </p:nvSpPr>
        <p:spPr/>
        <p:txBody>
          <a:bodyPr/>
          <a:lstStyle/>
          <a:p>
            <a:r>
              <a:rPr lang="en-US" dirty="0"/>
              <a:t>When you created the company and indicated it was a sole proprietorship QuickBooks automatically created three equity accounts: </a:t>
            </a:r>
          </a:p>
          <a:p>
            <a:pPr lvl="1"/>
            <a:r>
              <a:rPr lang="en-US" dirty="0"/>
              <a:t>Opening Balance Equity</a:t>
            </a:r>
          </a:p>
          <a:p>
            <a:pPr lvl="1"/>
            <a:r>
              <a:rPr lang="en-US" dirty="0"/>
              <a:t>Owners Draw</a:t>
            </a:r>
          </a:p>
          <a:p>
            <a:pPr lvl="1"/>
            <a:r>
              <a:rPr lang="en-US" dirty="0"/>
              <a:t>Owners Equity</a:t>
            </a:r>
          </a:p>
          <a:p>
            <a:r>
              <a:rPr lang="en-US" dirty="0"/>
              <a:t>When you activated the sales tax feature, QuickBooks created a Sales Tax Payable account.</a:t>
            </a:r>
          </a:p>
          <a:p>
            <a:r>
              <a:rPr lang="en-US" dirty="0"/>
              <a:t>When you added customers in QuickBooks Setup, QuickBooks created the Accounts Receivable account.</a:t>
            </a:r>
          </a:p>
          <a:p>
            <a:r>
              <a:rPr lang="en-US" dirty="0"/>
              <a:t>When you added vendors in QuickBooks Setup, QuickBooks created the Accounts Payable account.</a:t>
            </a:r>
          </a:p>
          <a:p>
            <a:r>
              <a:rPr lang="en-US" dirty="0"/>
              <a:t>When you added inventory parts in QuickBooks Setup, QuickBooks created the Inventory Asset and Cost of Goods Sold accounts.</a:t>
            </a:r>
          </a:p>
          <a:p>
            <a:pPr lvl="1"/>
            <a:r>
              <a:rPr lang="en-US" dirty="0"/>
              <a:t>Numbers and names for each of these accounts can be edited.</a:t>
            </a:r>
          </a:p>
        </p:txBody>
      </p:sp>
    </p:spTree>
    <p:extLst>
      <p:ext uri="{BB962C8B-B14F-4D97-AF65-F5344CB8AC3E}">
        <p14:creationId xmlns:p14="http://schemas.microsoft.com/office/powerpoint/2010/main" val="95602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53</a:t>
            </a:fld>
            <a:endParaRPr lang="en-US" dirty="0"/>
          </a:p>
        </p:txBody>
      </p:sp>
      <p:sp>
        <p:nvSpPr>
          <p:cNvPr id="3" name="Content Placeholder 2"/>
          <p:cNvSpPr>
            <a:spLocks noGrp="1"/>
          </p:cNvSpPr>
          <p:nvPr>
            <p:ph idx="1"/>
          </p:nvPr>
        </p:nvSpPr>
        <p:spPr/>
        <p:txBody>
          <a:bodyPr/>
          <a:lstStyle/>
          <a:p>
            <a:r>
              <a:rPr lang="en-US" dirty="0"/>
              <a:t>The Opening Balance Equity account will be renamed as Kristin Raina, Capital, and the Owners Draw account was already renamed Kristin Raina, Drawings.</a:t>
            </a:r>
          </a:p>
          <a:p>
            <a:r>
              <a:rPr lang="en-US" dirty="0"/>
              <a:t>Opening Balance Equity account is used by QuickBooks as an offsetting account when certain opening balances are entered in the accounts.</a:t>
            </a:r>
          </a:p>
          <a:p>
            <a:r>
              <a:rPr lang="en-US" dirty="0"/>
              <a:t>The Owners Equity account is created to capture net income at the end of the fiscal year.</a:t>
            </a:r>
          </a:p>
          <a:p>
            <a:r>
              <a:rPr lang="en-US" dirty="0"/>
              <a:t>QuickBooks recognizes the Accounts Receivable, Accounts Payable, Sales Tax Payable, Kristin Raina, Capital, and Accumulated Earnings (Owner’s Equity) accounts as system default accounts.</a:t>
            </a:r>
          </a:p>
          <a:p>
            <a:pPr lvl="1"/>
            <a:r>
              <a:rPr lang="en-US" dirty="0"/>
              <a:t>But, QuickBooks does not recognize the Inventory Asset and Cost of Goods Sold accounts as system default accounts. QuickBooks usually identifies a system default account by graying, or dimming, the account type.</a:t>
            </a:r>
          </a:p>
        </p:txBody>
      </p:sp>
    </p:spTree>
    <p:extLst>
      <p:ext uri="{BB962C8B-B14F-4D97-AF65-F5344CB8AC3E}">
        <p14:creationId xmlns:p14="http://schemas.microsoft.com/office/powerpoint/2010/main" val="2794189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Payment 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54</a:t>
            </a:fld>
            <a:endParaRPr lang="en-US" dirty="0"/>
          </a:p>
        </p:txBody>
      </p:sp>
      <p:sp>
        <p:nvSpPr>
          <p:cNvPr id="3" name="Content Placeholder 2"/>
          <p:cNvSpPr>
            <a:spLocks noGrp="1"/>
          </p:cNvSpPr>
          <p:nvPr>
            <p:ph idx="1"/>
          </p:nvPr>
        </p:nvSpPr>
        <p:spPr/>
        <p:txBody>
          <a:bodyPr/>
          <a:lstStyle/>
          <a:p>
            <a:r>
              <a:rPr lang="en-US" dirty="0"/>
              <a:t>In QuickBooks, a list with payment terms is accessed when needed in </a:t>
            </a:r>
          </a:p>
          <a:p>
            <a:pPr lvl="1"/>
            <a:r>
              <a:rPr lang="en-US" dirty="0"/>
              <a:t>Customer files</a:t>
            </a:r>
          </a:p>
          <a:p>
            <a:pPr lvl="1"/>
            <a:r>
              <a:rPr lang="en-US" dirty="0"/>
              <a:t>Vendor files</a:t>
            </a:r>
          </a:p>
          <a:p>
            <a:pPr lvl="1"/>
            <a:r>
              <a:rPr lang="en-US" dirty="0"/>
              <a:t>Activities windows</a:t>
            </a:r>
          </a:p>
          <a:p>
            <a:r>
              <a:rPr lang="en-US" dirty="0"/>
              <a:t>As seen in prior chapters, payment terms can be identified in both the customer and vendor files if they relate to a particular customer or vendor.</a:t>
            </a:r>
          </a:p>
          <a:p>
            <a:r>
              <a:rPr lang="en-US" dirty="0"/>
              <a:t>Payment terms include Net 30 Days, 2/10 Net 30 Days, and so on.</a:t>
            </a:r>
          </a:p>
          <a:p>
            <a:r>
              <a:rPr lang="en-US" dirty="0"/>
              <a:t>When you create a new company file, QuickBooks creates a list of payment terms.</a:t>
            </a:r>
          </a:p>
          <a:p>
            <a:pPr lvl="1"/>
            <a:r>
              <a:rPr lang="en-US" dirty="0"/>
              <a:t>You can add, delete, or edit the Terms List.</a:t>
            </a:r>
          </a:p>
        </p:txBody>
      </p:sp>
    </p:spTree>
    <p:extLst>
      <p:ext uri="{BB962C8B-B14F-4D97-AF65-F5344CB8AC3E}">
        <p14:creationId xmlns:p14="http://schemas.microsoft.com/office/powerpoint/2010/main" val="3411951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Customizing Payment Terms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55</a:t>
            </a:fld>
            <a:endParaRPr lang="en-US" dirty="0"/>
          </a:p>
        </p:txBody>
      </p:sp>
      <p:sp>
        <p:nvSpPr>
          <p:cNvPr id="3" name="Content Placeholder 2"/>
          <p:cNvSpPr>
            <a:spLocks noGrp="1"/>
          </p:cNvSpPr>
          <p:nvPr>
            <p:ph idx="1"/>
          </p:nvPr>
        </p:nvSpPr>
        <p:spPr/>
        <p:txBody>
          <a:bodyPr/>
          <a:lstStyle/>
          <a:p>
            <a:pPr marL="0" indent="0">
              <a:buNone/>
            </a:pPr>
            <a:r>
              <a:rPr lang="en-US" sz="1800" b="1" dirty="0"/>
              <a:t>To add, delete, and edit the payment terms created in the EasyStep window:</a:t>
            </a:r>
          </a:p>
          <a:p>
            <a:r>
              <a:rPr lang="en-US" sz="1800" dirty="0"/>
              <a:t>Click Lists and then click </a:t>
            </a:r>
            <a:r>
              <a:rPr lang="en-US" sz="1800" i="1" dirty="0"/>
              <a:t>Customer &amp; Vendor Profile Lists</a:t>
            </a:r>
            <a:r>
              <a:rPr lang="en-US" sz="1800" dirty="0"/>
              <a:t>.</a:t>
            </a:r>
          </a:p>
          <a:p>
            <a:r>
              <a:rPr lang="en-US" sz="1800" dirty="0"/>
              <a:t>At the Customer &amp; Vendor Profile Lists submenu, click </a:t>
            </a:r>
            <a:r>
              <a:rPr lang="en-US" sz="1800" i="1" dirty="0"/>
              <a:t>Terms List</a:t>
            </a:r>
            <a:r>
              <a:rPr lang="en-US" sz="1800" dirty="0"/>
              <a:t>.</a:t>
            </a:r>
          </a:p>
          <a:p>
            <a:r>
              <a:rPr lang="en-US" sz="1800" dirty="0"/>
              <a:t>At the Terms List window, click the Terms menu button.</a:t>
            </a:r>
          </a:p>
          <a:p>
            <a:r>
              <a:rPr lang="en-US" sz="1800" dirty="0"/>
              <a:t>At the Terms menu, click </a:t>
            </a:r>
            <a:r>
              <a:rPr lang="en-US" sz="1800" i="1" dirty="0"/>
              <a:t>New</a:t>
            </a:r>
            <a:r>
              <a:rPr lang="en-US" sz="1800" dirty="0"/>
              <a:t>.</a:t>
            </a:r>
          </a:p>
          <a:p>
            <a:r>
              <a:rPr lang="en-US" sz="1800" dirty="0"/>
              <a:t>At the New Terms window, enter the appropriate information for any terms QuickBooks did not create that you wish to create.</a:t>
            </a:r>
          </a:p>
          <a:p>
            <a:r>
              <a:rPr lang="en-US" sz="1800" dirty="0"/>
              <a:t>Click Next or OK.</a:t>
            </a:r>
          </a:p>
          <a:p>
            <a:r>
              <a:rPr lang="en-US" sz="1800" dirty="0"/>
              <a:t>At the Terms List window, select the term created by QuickBooks that you wish to delete.</a:t>
            </a:r>
          </a:p>
          <a:p>
            <a:r>
              <a:rPr lang="en-US" sz="1800" dirty="0"/>
              <a:t>Click the Terms menu button and then click </a:t>
            </a:r>
            <a:r>
              <a:rPr lang="en-US" sz="1800" i="1" dirty="0"/>
              <a:t>Delete Terms</a:t>
            </a:r>
            <a:r>
              <a:rPr lang="en-US" sz="1800" dirty="0"/>
              <a:t>. Click OK at the warning.</a:t>
            </a:r>
          </a:p>
          <a:p>
            <a:r>
              <a:rPr lang="en-US" sz="1800" dirty="0"/>
              <a:t>At the Terms List window, select the term created by QuickBooks that you wish to edit.</a:t>
            </a:r>
          </a:p>
          <a:p>
            <a:r>
              <a:rPr lang="en-US" sz="1800" dirty="0"/>
              <a:t>Click the Terms menu button and then click </a:t>
            </a:r>
            <a:r>
              <a:rPr lang="en-US" sz="1800" i="1" dirty="0"/>
              <a:t>Edit Terms</a:t>
            </a:r>
            <a:r>
              <a:rPr lang="en-US" sz="1800" dirty="0"/>
              <a:t>.</a:t>
            </a:r>
          </a:p>
          <a:p>
            <a:r>
              <a:rPr lang="en-US" sz="1800" dirty="0"/>
              <a:t>Change the appropriate information and then click OK.</a:t>
            </a:r>
          </a:p>
        </p:txBody>
      </p:sp>
    </p:spTree>
    <p:extLst>
      <p:ext uri="{BB962C8B-B14F-4D97-AF65-F5344CB8AC3E}">
        <p14:creationId xmlns:p14="http://schemas.microsoft.com/office/powerpoint/2010/main" val="2664338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Customizing Payment Terms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56</a:t>
            </a:fld>
            <a:endParaRPr lang="en-US" dirty="0"/>
          </a:p>
        </p:txBody>
      </p:sp>
      <p:pic>
        <p:nvPicPr>
          <p:cNvPr id="4" name="Content Placeholder 3" descr="Terms List Created by QuickBooks"/>
          <p:cNvPicPr>
            <a:picLocks noGrp="1" noChangeAspect="1"/>
          </p:cNvPicPr>
          <p:nvPr>
            <p:ph idx="1"/>
          </p:nvPr>
        </p:nvPicPr>
        <p:blipFill>
          <a:blip r:embed="rId3"/>
          <a:stretch>
            <a:fillRect/>
          </a:stretch>
        </p:blipFill>
        <p:spPr>
          <a:xfrm>
            <a:off x="830047" y="1260904"/>
            <a:ext cx="3578719" cy="2457450"/>
          </a:xfrm>
        </p:spPr>
      </p:pic>
      <p:pic>
        <p:nvPicPr>
          <p:cNvPr id="5" name="Picture 4" descr="New Terms Window—Net 10 Days—Completed"/>
          <p:cNvPicPr>
            <a:picLocks noChangeAspect="1"/>
          </p:cNvPicPr>
          <p:nvPr/>
        </p:nvPicPr>
        <p:blipFill>
          <a:blip r:embed="rId4"/>
          <a:stretch>
            <a:fillRect/>
          </a:stretch>
        </p:blipFill>
        <p:spPr>
          <a:xfrm>
            <a:off x="4777861" y="2751231"/>
            <a:ext cx="4051908" cy="3276600"/>
          </a:xfrm>
          <a:prstGeom prst="rect">
            <a:avLst/>
          </a:prstGeom>
        </p:spPr>
      </p:pic>
    </p:spTree>
    <p:extLst>
      <p:ext uri="{BB962C8B-B14F-4D97-AF65-F5344CB8AC3E}">
        <p14:creationId xmlns:p14="http://schemas.microsoft.com/office/powerpoint/2010/main" val="2537965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Updating the Chart of Accounts List</a:t>
            </a:r>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57</a:t>
            </a:fld>
            <a:endParaRPr lang="en-US" dirty="0"/>
          </a:p>
        </p:txBody>
      </p:sp>
      <p:sp>
        <p:nvSpPr>
          <p:cNvPr id="9" name="Content Placeholder 8"/>
          <p:cNvSpPr>
            <a:spLocks noGrp="1"/>
          </p:cNvSpPr>
          <p:nvPr>
            <p:ph idx="1"/>
          </p:nvPr>
        </p:nvSpPr>
        <p:spPr/>
        <p:txBody>
          <a:bodyPr/>
          <a:lstStyle/>
          <a:p>
            <a:r>
              <a:rPr lang="en-US" dirty="0"/>
              <a:t>QuickBooks created some accounts in the new company file, but many additional accounts must be added to the Chart of Accounts List.</a:t>
            </a:r>
          </a:p>
          <a:p>
            <a:r>
              <a:rPr lang="en-US" dirty="0"/>
              <a:t>Most of these accounts have opening balances.</a:t>
            </a:r>
          </a:p>
          <a:p>
            <a:r>
              <a:rPr lang="en-US" dirty="0"/>
              <a:t>Opening balances will later be entered by general journal entry.</a:t>
            </a:r>
          </a:p>
          <a:p>
            <a:pPr marL="0" indent="0">
              <a:buNone/>
            </a:pPr>
            <a:r>
              <a:rPr lang="en-US" b="1" dirty="0"/>
              <a:t>To update the Chart of Accounts List:</a:t>
            </a:r>
          </a:p>
          <a:p>
            <a:r>
              <a:rPr lang="en-US" dirty="0"/>
              <a:t>Click Lists and then click </a:t>
            </a:r>
            <a:r>
              <a:rPr lang="en-US" i="1" dirty="0"/>
              <a:t>Chart of Accounts</a:t>
            </a:r>
            <a:r>
              <a:rPr lang="en-US" dirty="0"/>
              <a:t>.</a:t>
            </a:r>
          </a:p>
          <a:p>
            <a:r>
              <a:rPr lang="en-US" dirty="0"/>
              <a:t>Click the Account button.</a:t>
            </a:r>
          </a:p>
          <a:p>
            <a:r>
              <a:rPr lang="en-US" dirty="0"/>
              <a:t>At the Account menu, click </a:t>
            </a:r>
            <a:r>
              <a:rPr lang="en-US" i="1" dirty="0"/>
              <a:t>New</a:t>
            </a:r>
            <a:r>
              <a:rPr lang="en-US" dirty="0"/>
              <a:t>.</a:t>
            </a:r>
          </a:p>
          <a:p>
            <a:r>
              <a:rPr lang="en-US" dirty="0"/>
              <a:t>At the Add New Account: Choose Account Type window, choose the type and then click Continue.</a:t>
            </a:r>
          </a:p>
          <a:p>
            <a:r>
              <a:rPr lang="en-US" dirty="0"/>
              <a:t>At the Add New Account window, enter the information and then click Save &amp; New or Save &amp; Close.</a:t>
            </a:r>
          </a:p>
        </p:txBody>
      </p:sp>
    </p:spTree>
    <p:extLst>
      <p:ext uri="{BB962C8B-B14F-4D97-AF65-F5344CB8AC3E}">
        <p14:creationId xmlns:p14="http://schemas.microsoft.com/office/powerpoint/2010/main" val="743178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599"/>
            <a:ext cx="7844322" cy="965200"/>
          </a:xfrm>
        </p:spPr>
        <p:txBody>
          <a:bodyPr/>
          <a:lstStyle/>
          <a:p>
            <a:r>
              <a:rPr lang="en-US" dirty="0"/>
              <a:t>Updating the Chart of Accounts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58</a:t>
            </a:fld>
            <a:endParaRPr lang="en-US" dirty="0"/>
          </a:p>
        </p:txBody>
      </p:sp>
      <p:pic>
        <p:nvPicPr>
          <p:cNvPr id="9" name="Picture 8" descr="Chart of Accounts List—Updated">
            <a:extLst>
              <a:ext uri="{FF2B5EF4-FFF2-40B4-BE49-F238E27FC236}">
                <a16:creationId xmlns:a16="http://schemas.microsoft.com/office/drawing/2014/main" id="{AB97FAD3-8164-43C7-9C68-CADFF2950F9D}"/>
              </a:ext>
            </a:extLst>
          </p:cNvPr>
          <p:cNvPicPr>
            <a:picLocks noChangeAspect="1"/>
          </p:cNvPicPr>
          <p:nvPr/>
        </p:nvPicPr>
        <p:blipFill>
          <a:blip r:embed="rId3"/>
          <a:stretch>
            <a:fillRect/>
          </a:stretch>
        </p:blipFill>
        <p:spPr>
          <a:xfrm>
            <a:off x="3325092" y="1270798"/>
            <a:ext cx="2426218" cy="4978762"/>
          </a:xfrm>
          <a:prstGeom prst="rect">
            <a:avLst/>
          </a:prstGeom>
        </p:spPr>
      </p:pic>
    </p:spTree>
    <p:extLst>
      <p:ext uri="{BB962C8B-B14F-4D97-AF65-F5344CB8AC3E}">
        <p14:creationId xmlns:p14="http://schemas.microsoft.com/office/powerpoint/2010/main" val="2837526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59</a:t>
            </a:fld>
            <a:endParaRPr lang="en-US" dirty="0"/>
          </a:p>
        </p:txBody>
      </p:sp>
      <p:sp>
        <p:nvSpPr>
          <p:cNvPr id="9" name="Content Placeholder 8"/>
          <p:cNvSpPr>
            <a:spLocks noGrp="1"/>
          </p:cNvSpPr>
          <p:nvPr>
            <p:ph idx="1"/>
          </p:nvPr>
        </p:nvSpPr>
        <p:spPr/>
        <p:txBody>
          <a:bodyPr/>
          <a:lstStyle/>
          <a:p>
            <a:r>
              <a:rPr lang="en-US" dirty="0"/>
              <a:t>In QuickBooks, the Item List stores information about the </a:t>
            </a:r>
          </a:p>
          <a:p>
            <a:pPr lvl="1"/>
            <a:r>
              <a:rPr lang="en-US" dirty="0"/>
              <a:t>Service items </a:t>
            </a:r>
          </a:p>
          <a:p>
            <a:pPr lvl="1"/>
            <a:r>
              <a:rPr lang="en-US" dirty="0"/>
              <a:t>Inventory part items </a:t>
            </a:r>
          </a:p>
          <a:p>
            <a:pPr lvl="1"/>
            <a:r>
              <a:rPr lang="en-US" dirty="0"/>
              <a:t>Sales tax</a:t>
            </a:r>
          </a:p>
          <a:p>
            <a:r>
              <a:rPr lang="en-US" dirty="0"/>
              <a:t>As transactions are recorded in the Activities windows, QuickBooks uses information in the Item List to record the transaction in the correct accounts.</a:t>
            </a:r>
          </a:p>
          <a:p>
            <a:r>
              <a:rPr lang="en-US" dirty="0"/>
              <a:t>Open and review the Item List.</a:t>
            </a:r>
          </a:p>
          <a:p>
            <a:r>
              <a:rPr lang="en-US" dirty="0"/>
              <a:t>In EasyStep Interview, when responding yes to the question if sales tax is used, QuickBooks created a sales tax item.</a:t>
            </a:r>
          </a:p>
          <a:p>
            <a:pPr lvl="1"/>
            <a:r>
              <a:rPr lang="en-US" dirty="0"/>
              <a:t>In QuickBooks Setup, service and inventory part items were added on the Add products and services you sell pages.</a:t>
            </a:r>
          </a:p>
        </p:txBody>
      </p:sp>
    </p:spTree>
    <p:extLst>
      <p:ext uri="{BB962C8B-B14F-4D97-AF65-F5344CB8AC3E}">
        <p14:creationId xmlns:p14="http://schemas.microsoft.com/office/powerpoint/2010/main" val="111745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6</a:t>
            </a:fld>
            <a:endParaRPr lang="en-US" dirty="0"/>
          </a:p>
        </p:txBody>
      </p:sp>
      <p:sp>
        <p:nvSpPr>
          <p:cNvPr id="3" name="Content Placeholder 2"/>
          <p:cNvSpPr>
            <a:spLocks noGrp="1"/>
          </p:cNvSpPr>
          <p:nvPr>
            <p:ph idx="1"/>
          </p:nvPr>
        </p:nvSpPr>
        <p:spPr/>
        <p:txBody>
          <a:bodyPr/>
          <a:lstStyle/>
          <a:p>
            <a:pPr lvl="0"/>
            <a:r>
              <a:rPr lang="en-US" dirty="0"/>
              <a:t>QuickBooks Desktop Setup window is first used to select the method of New Company Setup.</a:t>
            </a:r>
          </a:p>
          <a:p>
            <a:pPr lvl="0"/>
            <a:r>
              <a:rPr lang="en-US" dirty="0"/>
              <a:t>QuickBooks Desktop Setup window then assists you in setting up your new company file.</a:t>
            </a:r>
          </a:p>
          <a:p>
            <a:pPr lvl="1"/>
            <a:r>
              <a:rPr lang="en-US" dirty="0"/>
              <a:t>allows you to enter information on customers, vendors, service items, and inventory part items</a:t>
            </a:r>
          </a:p>
          <a:p>
            <a:pPr lvl="0"/>
            <a:r>
              <a:rPr lang="en-US" dirty="0"/>
              <a:t>You do not have to use the QuickBooks Setup window after using EasyStep Interview.</a:t>
            </a:r>
          </a:p>
          <a:p>
            <a:pPr lvl="0"/>
            <a:r>
              <a:rPr lang="en-US" dirty="0"/>
              <a:t>Using the EasyStep Interview and QuickBooks Desktop Setup windows is the only part of the process of setting up a new company file.</a:t>
            </a:r>
          </a:p>
          <a:p>
            <a:pPr lvl="0"/>
            <a:r>
              <a:rPr lang="en-US" dirty="0"/>
              <a:t>You then take the information set up in the EasyStep Interview and QuickBooks Setup windows and customize and update it according to your company’s preferences.</a:t>
            </a:r>
          </a:p>
          <a:p>
            <a:pPr lvl="0"/>
            <a:r>
              <a:rPr lang="en-US" dirty="0"/>
              <a:t>Finally, the new company file is prepared for the accrual basis of accounting.</a:t>
            </a:r>
          </a:p>
        </p:txBody>
      </p:sp>
    </p:spTree>
    <p:extLst>
      <p:ext uri="{BB962C8B-B14F-4D97-AF65-F5344CB8AC3E}">
        <p14:creationId xmlns:p14="http://schemas.microsoft.com/office/powerpoint/2010/main" val="581590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60</a:t>
            </a:fld>
            <a:endParaRPr lang="en-US" dirty="0"/>
          </a:p>
        </p:txBody>
      </p:sp>
      <p:sp>
        <p:nvSpPr>
          <p:cNvPr id="9" name="Content Placeholder 8"/>
          <p:cNvSpPr>
            <a:spLocks noGrp="1"/>
          </p:cNvSpPr>
          <p:nvPr>
            <p:ph idx="1"/>
          </p:nvPr>
        </p:nvSpPr>
        <p:spPr/>
        <p:txBody>
          <a:bodyPr/>
          <a:lstStyle/>
          <a:p>
            <a:r>
              <a:rPr lang="en-US" dirty="0"/>
              <a:t>As this information was entered in EasyStep Interview and QuickBooks Desktop Setup windows, QuickBooks recorded the information in the Item List.</a:t>
            </a:r>
          </a:p>
          <a:p>
            <a:pPr lvl="1"/>
            <a:r>
              <a:rPr lang="en-US" dirty="0"/>
              <a:t>Earlier in the chapter, you reviewed the Item List and saw that for service items and inventory part items, QuickBooks used the same Sales Income account as the income account for each item.</a:t>
            </a:r>
          </a:p>
          <a:p>
            <a:pPr lvl="1"/>
            <a:r>
              <a:rPr lang="en-US" dirty="0"/>
              <a:t>For each inventory part item, QuickBooks used the same Cost of Goods Sold account and Inventory Asset account.</a:t>
            </a:r>
          </a:p>
          <a:p>
            <a:pPr lvl="1"/>
            <a:r>
              <a:rPr lang="en-US" dirty="0"/>
              <a:t>When customizing the system default accounts, some of the account names and numbers were changed:</a:t>
            </a:r>
          </a:p>
          <a:p>
            <a:pPr lvl="2"/>
            <a:r>
              <a:rPr lang="en-US" dirty="0"/>
              <a:t>Sales Income was changed to 4060 Sale of Carpets.</a:t>
            </a:r>
          </a:p>
          <a:p>
            <a:pPr lvl="2"/>
            <a:r>
              <a:rPr lang="en-US" dirty="0"/>
              <a:t>12100 Inventory Asset was changed to 1260 Inventory of Carpets.</a:t>
            </a:r>
          </a:p>
          <a:p>
            <a:pPr lvl="2"/>
            <a:r>
              <a:rPr lang="en-US" dirty="0"/>
              <a:t>50000 Cost of Goods Sold was changed to 5060 Cost of Carpets Sold.</a:t>
            </a:r>
          </a:p>
        </p:txBody>
      </p:sp>
    </p:spTree>
    <p:extLst>
      <p:ext uri="{BB962C8B-B14F-4D97-AF65-F5344CB8AC3E}">
        <p14:creationId xmlns:p14="http://schemas.microsoft.com/office/powerpoint/2010/main" val="797424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61</a:t>
            </a:fld>
            <a:endParaRPr lang="en-US" dirty="0"/>
          </a:p>
        </p:txBody>
      </p:sp>
      <p:sp>
        <p:nvSpPr>
          <p:cNvPr id="9" name="Content Placeholder 8"/>
          <p:cNvSpPr>
            <a:spLocks noGrp="1"/>
          </p:cNvSpPr>
          <p:nvPr>
            <p:ph idx="1"/>
          </p:nvPr>
        </p:nvSpPr>
        <p:spPr/>
        <p:txBody>
          <a:bodyPr/>
          <a:lstStyle/>
          <a:p>
            <a:r>
              <a:rPr lang="en-US" sz="2000" dirty="0"/>
              <a:t>When updating the Chart of Accounts List, you added additional inventory accounts, income accounts, and cost of goods sold accounts.</a:t>
            </a:r>
          </a:p>
          <a:p>
            <a:r>
              <a:rPr lang="en-US" sz="2000" dirty="0"/>
              <a:t>When you changed the account names and numbers on the system default accounts, these changes flowed into the Item List.</a:t>
            </a:r>
          </a:p>
          <a:p>
            <a:r>
              <a:rPr lang="en-US" sz="2000" dirty="0"/>
              <a:t>You will now edit the service items and inventory part items to reflect the accounts used by Kristin Raina Interior Designs.</a:t>
            </a:r>
          </a:p>
          <a:p>
            <a:r>
              <a:rPr lang="en-US" sz="2000" dirty="0"/>
              <a:t>When you entered the service items and inventory part items in the QuickBooks Desktop Setup window, it did not allow you to indicate if the item was taxable or non-taxable.</a:t>
            </a:r>
          </a:p>
          <a:p>
            <a:r>
              <a:rPr lang="en-US" sz="2000" dirty="0"/>
              <a:t>When you edit the service and inventory part items for the correct accounts, you will also indicate if the item is taxable or non-taxable.</a:t>
            </a:r>
          </a:p>
          <a:p>
            <a:r>
              <a:rPr lang="en-US" sz="2000" dirty="0"/>
              <a:t>In addition, the sales tax item does not have the necessary information for Kristin Raina Interior Designs sales tax and must be edited.</a:t>
            </a:r>
          </a:p>
        </p:txBody>
      </p:sp>
    </p:spTree>
    <p:extLst>
      <p:ext uri="{BB962C8B-B14F-4D97-AF65-F5344CB8AC3E}">
        <p14:creationId xmlns:p14="http://schemas.microsoft.com/office/powerpoint/2010/main" val="2295552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62</a:t>
            </a:fld>
            <a:endParaRPr lang="en-US" dirty="0"/>
          </a:p>
        </p:txBody>
      </p:sp>
      <p:sp>
        <p:nvSpPr>
          <p:cNvPr id="9" name="Content Placeholder 8"/>
          <p:cNvSpPr>
            <a:spLocks noGrp="1"/>
          </p:cNvSpPr>
          <p:nvPr>
            <p:ph idx="1"/>
          </p:nvPr>
        </p:nvSpPr>
        <p:spPr/>
        <p:txBody>
          <a:bodyPr/>
          <a:lstStyle/>
          <a:p>
            <a:pPr marL="0" indent="0">
              <a:buNone/>
            </a:pPr>
            <a:r>
              <a:rPr lang="en-US" b="1" dirty="0"/>
              <a:t>To edit the Item List for service items created in the QuickBooks Desktop Setup window: </a:t>
            </a:r>
          </a:p>
          <a:p>
            <a:r>
              <a:rPr lang="en-US" dirty="0"/>
              <a:t>Click Lists and then click </a:t>
            </a:r>
            <a:r>
              <a:rPr lang="en-US" i="1" dirty="0"/>
              <a:t>Item List</a:t>
            </a:r>
            <a:r>
              <a:rPr lang="en-US" dirty="0"/>
              <a:t>. </a:t>
            </a:r>
          </a:p>
          <a:p>
            <a:r>
              <a:rPr lang="en-US" dirty="0"/>
              <a:t>At the Item List window, choose the service item by double-clicking. The Edit Item window appears. </a:t>
            </a:r>
          </a:p>
          <a:p>
            <a:r>
              <a:rPr lang="en-US" dirty="0"/>
              <a:t>In the </a:t>
            </a:r>
            <a:r>
              <a:rPr lang="en-US" i="1" dirty="0"/>
              <a:t>Tax Code </a:t>
            </a:r>
            <a:r>
              <a:rPr lang="en-US" dirty="0"/>
              <a:t>field, click </a:t>
            </a:r>
            <a:r>
              <a:rPr lang="en-US" i="1" dirty="0"/>
              <a:t>Non Non-Taxable Sales</a:t>
            </a:r>
            <a:r>
              <a:rPr lang="en-US" dirty="0"/>
              <a:t>. </a:t>
            </a:r>
          </a:p>
          <a:p>
            <a:r>
              <a:rPr lang="en-US" dirty="0"/>
              <a:t>In the </a:t>
            </a:r>
            <a:r>
              <a:rPr lang="en-US" i="1" dirty="0"/>
              <a:t>Account</a:t>
            </a:r>
            <a:r>
              <a:rPr lang="en-US" dirty="0"/>
              <a:t> field, click the correct account. </a:t>
            </a:r>
          </a:p>
          <a:p>
            <a:r>
              <a:rPr lang="en-US" dirty="0"/>
              <a:t>If the information is correct, click OK. </a:t>
            </a:r>
          </a:p>
          <a:p>
            <a:r>
              <a:rPr lang="en-US" dirty="0"/>
              <a:t>At the warning, click Yes. </a:t>
            </a:r>
          </a:p>
        </p:txBody>
      </p:sp>
      <p:pic>
        <p:nvPicPr>
          <p:cNvPr id="11" name="Picture 10" descr="Edit Item Window—Service—Completed"/>
          <p:cNvPicPr>
            <a:picLocks noChangeAspect="1"/>
          </p:cNvPicPr>
          <p:nvPr/>
        </p:nvPicPr>
        <p:blipFill>
          <a:blip r:embed="rId3"/>
          <a:stretch>
            <a:fillRect/>
          </a:stretch>
        </p:blipFill>
        <p:spPr>
          <a:xfrm>
            <a:off x="4203082" y="3870850"/>
            <a:ext cx="3958753" cy="2565859"/>
          </a:xfrm>
          <a:prstGeom prst="rect">
            <a:avLst/>
          </a:prstGeom>
        </p:spPr>
      </p:pic>
    </p:spTree>
    <p:extLst>
      <p:ext uri="{BB962C8B-B14F-4D97-AF65-F5344CB8AC3E}">
        <p14:creationId xmlns:p14="http://schemas.microsoft.com/office/powerpoint/2010/main" val="2816154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63</a:t>
            </a:fld>
            <a:endParaRPr lang="en-US" dirty="0"/>
          </a:p>
        </p:txBody>
      </p:sp>
      <p:sp>
        <p:nvSpPr>
          <p:cNvPr id="9" name="Content Placeholder 8"/>
          <p:cNvSpPr>
            <a:spLocks noGrp="1"/>
          </p:cNvSpPr>
          <p:nvPr>
            <p:ph idx="1"/>
          </p:nvPr>
        </p:nvSpPr>
        <p:spPr/>
        <p:txBody>
          <a:bodyPr/>
          <a:lstStyle/>
          <a:p>
            <a:pPr marL="0" indent="0">
              <a:buNone/>
            </a:pPr>
            <a:r>
              <a:rPr lang="en-US" b="1" dirty="0"/>
              <a:t>To edit an inventory part item created in the QuickBooks Desktop Setup window:</a:t>
            </a:r>
          </a:p>
          <a:p>
            <a:r>
              <a:rPr lang="en-US" dirty="0"/>
              <a:t>Click Lists and then click </a:t>
            </a:r>
            <a:r>
              <a:rPr lang="en-US" i="1" dirty="0"/>
              <a:t>Item List</a:t>
            </a:r>
            <a:r>
              <a:rPr lang="en-US" dirty="0"/>
              <a:t>.</a:t>
            </a:r>
          </a:p>
          <a:p>
            <a:r>
              <a:rPr lang="en-US" dirty="0"/>
              <a:t>At the Item List window, choose the inventory part item. The Edit Item window appears.</a:t>
            </a:r>
          </a:p>
          <a:p>
            <a:r>
              <a:rPr lang="en-US" dirty="0"/>
              <a:t>In the </a:t>
            </a:r>
            <a:r>
              <a:rPr lang="en-US" i="1" dirty="0"/>
              <a:t>COGS Account </a:t>
            </a:r>
            <a:r>
              <a:rPr lang="en-US" dirty="0"/>
              <a:t>field, click the correct account.</a:t>
            </a:r>
          </a:p>
          <a:p>
            <a:r>
              <a:rPr lang="en-US" dirty="0"/>
              <a:t>In the </a:t>
            </a:r>
            <a:r>
              <a:rPr lang="en-US" i="1" dirty="0"/>
              <a:t>Tax Code </a:t>
            </a:r>
            <a:r>
              <a:rPr lang="en-US" dirty="0"/>
              <a:t>field, click </a:t>
            </a:r>
            <a:r>
              <a:rPr lang="en-US" i="1" dirty="0"/>
              <a:t>Tax Taxable Sales</a:t>
            </a:r>
            <a:r>
              <a:rPr lang="en-US" dirty="0"/>
              <a:t>.</a:t>
            </a:r>
          </a:p>
          <a:p>
            <a:r>
              <a:rPr lang="en-US" dirty="0"/>
              <a:t>In the </a:t>
            </a:r>
            <a:r>
              <a:rPr lang="en-US" i="1" dirty="0"/>
              <a:t>Income Account </a:t>
            </a:r>
            <a:r>
              <a:rPr lang="en-US" dirty="0"/>
              <a:t>field, click the correct account.</a:t>
            </a:r>
          </a:p>
          <a:p>
            <a:r>
              <a:rPr lang="en-US" dirty="0"/>
              <a:t>In the </a:t>
            </a:r>
            <a:r>
              <a:rPr lang="en-US" i="1" dirty="0"/>
              <a:t>Asset Account </a:t>
            </a:r>
            <a:r>
              <a:rPr lang="en-US" dirty="0"/>
              <a:t>field, click the correct account.</a:t>
            </a:r>
          </a:p>
          <a:p>
            <a:r>
              <a:rPr lang="en-US" dirty="0"/>
              <a:t>Click OK.</a:t>
            </a:r>
          </a:p>
          <a:p>
            <a:r>
              <a:rPr lang="en-US" dirty="0"/>
              <a:t>At the warning, click Yes.</a:t>
            </a:r>
          </a:p>
        </p:txBody>
      </p:sp>
    </p:spTree>
    <p:extLst>
      <p:ext uri="{BB962C8B-B14F-4D97-AF65-F5344CB8AC3E}">
        <p14:creationId xmlns:p14="http://schemas.microsoft.com/office/powerpoint/2010/main" val="36951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64</a:t>
            </a:fld>
            <a:endParaRPr lang="en-US" dirty="0"/>
          </a:p>
        </p:txBody>
      </p:sp>
      <p:sp>
        <p:nvSpPr>
          <p:cNvPr id="9" name="Content Placeholder 8"/>
          <p:cNvSpPr>
            <a:spLocks noGrp="1"/>
          </p:cNvSpPr>
          <p:nvPr>
            <p:ph idx="1"/>
          </p:nvPr>
        </p:nvSpPr>
        <p:spPr/>
        <p:txBody>
          <a:bodyPr/>
          <a:lstStyle/>
          <a:p>
            <a:pPr marL="0" indent="0">
              <a:buNone/>
            </a:pPr>
            <a:r>
              <a:rPr lang="en-US" b="1" dirty="0"/>
              <a:t>To edit the Item List for sales tax created in EasyStep Interview:</a:t>
            </a:r>
          </a:p>
          <a:p>
            <a:r>
              <a:rPr lang="en-US" dirty="0"/>
              <a:t>Click Lists and then click </a:t>
            </a:r>
            <a:r>
              <a:rPr lang="en-US" i="1" dirty="0"/>
              <a:t>Item List</a:t>
            </a:r>
            <a:r>
              <a:rPr lang="en-US" dirty="0"/>
              <a:t>.</a:t>
            </a:r>
          </a:p>
          <a:p>
            <a:r>
              <a:rPr lang="en-US" dirty="0"/>
              <a:t>At the Item List window, double-click the sales tax item to display the Edit window for that item.</a:t>
            </a:r>
          </a:p>
          <a:p>
            <a:r>
              <a:rPr lang="en-US" dirty="0"/>
              <a:t>Review the sales tax information and make any necessary changes.</a:t>
            </a:r>
          </a:p>
          <a:p>
            <a:r>
              <a:rPr lang="en-US" dirty="0"/>
              <a:t>Click OK.</a:t>
            </a:r>
          </a:p>
        </p:txBody>
      </p:sp>
      <p:pic>
        <p:nvPicPr>
          <p:cNvPr id="3" name="Picture 2" descr="Edit Item Window—Sales Tax Item—Completed"/>
          <p:cNvPicPr>
            <a:picLocks noChangeAspect="1"/>
          </p:cNvPicPr>
          <p:nvPr/>
        </p:nvPicPr>
        <p:blipFill>
          <a:blip r:embed="rId3"/>
          <a:stretch>
            <a:fillRect/>
          </a:stretch>
        </p:blipFill>
        <p:spPr>
          <a:xfrm>
            <a:off x="1898769" y="3875104"/>
            <a:ext cx="5346461" cy="2505630"/>
          </a:xfrm>
          <a:prstGeom prst="rect">
            <a:avLst/>
          </a:prstGeom>
        </p:spPr>
      </p:pic>
    </p:spTree>
    <p:extLst>
      <p:ext uri="{BB962C8B-B14F-4D97-AF65-F5344CB8AC3E}">
        <p14:creationId xmlns:p14="http://schemas.microsoft.com/office/powerpoint/2010/main" val="3191669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Updating the Customer Center and Vendor Center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65</a:t>
            </a:fld>
            <a:endParaRPr lang="en-US" dirty="0"/>
          </a:p>
        </p:txBody>
      </p:sp>
      <p:sp>
        <p:nvSpPr>
          <p:cNvPr id="9" name="Content Placeholder 8"/>
          <p:cNvSpPr>
            <a:spLocks noGrp="1"/>
          </p:cNvSpPr>
          <p:nvPr>
            <p:ph idx="1"/>
          </p:nvPr>
        </p:nvSpPr>
        <p:spPr/>
        <p:txBody>
          <a:bodyPr/>
          <a:lstStyle/>
          <a:p>
            <a:r>
              <a:rPr lang="en-US" dirty="0"/>
              <a:t>The Customer Center and Vendor Center were created when information was entered in the QuickBooks Desktop Setup window—Add the people you do business with pages.</a:t>
            </a:r>
          </a:p>
          <a:p>
            <a:r>
              <a:rPr lang="en-US" dirty="0"/>
              <a:t>You reviewed them when the QuickBooks Setup was complete.</a:t>
            </a:r>
          </a:p>
          <a:p>
            <a:r>
              <a:rPr lang="en-US" dirty="0"/>
              <a:t>At this time if there was additional information that you would want to include in the Customer Center or Vendor Center that was not included in the QuickBooks Setup, such as terms of payment, email addresses, account numbers, and so on, you could edit each customer and vendor to add the additional information.</a:t>
            </a:r>
          </a:p>
        </p:txBody>
      </p:sp>
    </p:spTree>
    <p:extLst>
      <p:ext uri="{BB962C8B-B14F-4D97-AF65-F5344CB8AC3E}">
        <p14:creationId xmlns:p14="http://schemas.microsoft.com/office/powerpoint/2010/main" val="18507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66</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2180272"/>
            <a:ext cx="8206056" cy="4525963"/>
          </a:xfrm>
        </p:spPr>
        <p:txBody>
          <a:bodyPr/>
          <a:lstStyle/>
          <a:p>
            <a:pPr lvl="0">
              <a:buFont typeface="+mj-lt"/>
              <a:buAutoNum type="arabicPeriod" startAt="2"/>
            </a:pPr>
            <a:r>
              <a:rPr lang="en-US" dirty="0"/>
              <a:t>When you edit the service and inventory part items for the correct accounts, you also indicate if the item is</a:t>
            </a:r>
          </a:p>
          <a:p>
            <a:pPr lvl="1"/>
            <a:r>
              <a:rPr lang="en-US" dirty="0"/>
              <a:t>taxable or non-taxable.</a:t>
            </a:r>
          </a:p>
          <a:p>
            <a:pPr lvl="1"/>
            <a:r>
              <a:rPr lang="en-US" dirty="0"/>
              <a:t>fundable or refundable.</a:t>
            </a:r>
          </a:p>
          <a:p>
            <a:pPr lvl="1"/>
            <a:r>
              <a:rPr lang="en-US" dirty="0"/>
              <a:t>in or out of stock.</a:t>
            </a:r>
          </a:p>
          <a:p>
            <a:pPr lvl="1"/>
            <a:r>
              <a:rPr lang="en-US" dirty="0"/>
              <a:t>There is nothing further to indicate.</a:t>
            </a:r>
            <a:endParaRPr lang="en-US" sz="3000" dirty="0"/>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1" end="1"/>
                                            </p:txEl>
                                          </p:spTgt>
                                        </p:tgtEl>
                                        <p:attrNameLst>
                                          <p:attrName>style.color</p:attrName>
                                        </p:attrNameLst>
                                      </p:cBhvr>
                                      <p:to>
                                        <a:srgbClr val="00B050"/>
                                      </p:to>
                                    </p:animClr>
                                    <p:animClr clrSpc="rgb" dir="cw">
                                      <p:cBhvr>
                                        <p:cTn id="31" dur="500" fill="hold"/>
                                        <p:tgtEl>
                                          <p:spTgt spid="5">
                                            <p:txEl>
                                              <p:pRg st="1" end="1"/>
                                            </p:txEl>
                                          </p:spTgt>
                                        </p:tgtEl>
                                        <p:attrNameLst>
                                          <p:attrName>fillcolor</p:attrName>
                                        </p:attrNameLst>
                                      </p:cBhvr>
                                      <p:to>
                                        <a:srgbClr val="00B050"/>
                                      </p:to>
                                    </p:animClr>
                                    <p:set>
                                      <p:cBhvr>
                                        <p:cTn id="32" dur="500" fill="hold"/>
                                        <p:tgtEl>
                                          <p:spTgt spid="5">
                                            <p:txEl>
                                              <p:pRg st="1" end="1"/>
                                            </p:txEl>
                                          </p:spTgt>
                                        </p:tgtEl>
                                        <p:attrNameLst>
                                          <p:attrName>fill.type</p:attrName>
                                        </p:attrNameLst>
                                      </p:cBhvr>
                                      <p:to>
                                        <p:strVal val="solid"/>
                                      </p:to>
                                    </p:set>
                                    <p:set>
                                      <p:cBhvr>
                                        <p:cTn id="33"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38912"/>
            <a:ext cx="7844322" cy="965200"/>
          </a:xfrm>
        </p:spPr>
        <p:txBody>
          <a:bodyPr/>
          <a:lstStyle/>
          <a:p>
            <a:r>
              <a:rPr lang="en-US" sz="3600" dirty="0"/>
              <a:t>Adjusting for the Accrual Basis of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67</a:t>
            </a:fld>
            <a:endParaRPr lang="en-US" dirty="0"/>
          </a:p>
        </p:txBody>
      </p:sp>
      <p:sp>
        <p:nvSpPr>
          <p:cNvPr id="9" name="Content Placeholder 8"/>
          <p:cNvSpPr>
            <a:spLocks noGrp="1"/>
          </p:cNvSpPr>
          <p:nvPr>
            <p:ph idx="1"/>
          </p:nvPr>
        </p:nvSpPr>
        <p:spPr/>
        <p:txBody>
          <a:bodyPr/>
          <a:lstStyle/>
          <a:p>
            <a:r>
              <a:rPr lang="en-US" dirty="0"/>
              <a:t>You have now </a:t>
            </a:r>
          </a:p>
          <a:p>
            <a:pPr lvl="1"/>
            <a:r>
              <a:rPr lang="en-US" dirty="0"/>
              <a:t>Created the new company file</a:t>
            </a:r>
          </a:p>
          <a:p>
            <a:pPr lvl="1"/>
            <a:r>
              <a:rPr lang="en-US" dirty="0"/>
              <a:t>Customized and updated the Lists/Centers in the new company file</a:t>
            </a:r>
          </a:p>
          <a:p>
            <a:r>
              <a:rPr lang="en-US" dirty="0"/>
              <a:t>The final step is to enter the remaining opening balances and prepare the company file for the accrual basis of accounting.</a:t>
            </a:r>
          </a:p>
          <a:p>
            <a:r>
              <a:rPr lang="en-US" dirty="0"/>
              <a:t>In QuickBooks, by default, the accounting reports and financial statements are prepared using the accrual basis of accounting </a:t>
            </a:r>
          </a:p>
          <a:p>
            <a:pPr lvl="1"/>
            <a:r>
              <a:rPr lang="en-US" dirty="0"/>
              <a:t>The accrual basis of accounting requires the recording of revenues when earned and expenses when incurred regardless of cash receipts or cash payments.</a:t>
            </a:r>
          </a:p>
          <a:p>
            <a:r>
              <a:rPr lang="en-US" dirty="0"/>
              <a:t>Accrual basis of accounting follows GAAP, generally accepted accounting principles.</a:t>
            </a:r>
          </a:p>
        </p:txBody>
      </p:sp>
    </p:spTree>
    <p:extLst>
      <p:ext uri="{BB962C8B-B14F-4D97-AF65-F5344CB8AC3E}">
        <p14:creationId xmlns:p14="http://schemas.microsoft.com/office/powerpoint/2010/main" val="3145840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5382"/>
            <a:ext cx="7844322" cy="965200"/>
          </a:xfrm>
        </p:spPr>
        <p:txBody>
          <a:bodyPr/>
          <a:lstStyle/>
          <a:p>
            <a:r>
              <a:rPr lang="en-US" sz="3200" dirty="0"/>
              <a:t>Completing New Company Setup Using the Accrual Basis of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68</a:t>
            </a:fld>
            <a:endParaRPr lang="en-US" dirty="0"/>
          </a:p>
        </p:txBody>
      </p:sp>
      <p:sp>
        <p:nvSpPr>
          <p:cNvPr id="9" name="Content Placeholder 8"/>
          <p:cNvSpPr>
            <a:spLocks noGrp="1"/>
          </p:cNvSpPr>
          <p:nvPr>
            <p:ph idx="1"/>
          </p:nvPr>
        </p:nvSpPr>
        <p:spPr/>
        <p:txBody>
          <a:bodyPr/>
          <a:lstStyle/>
          <a:p>
            <a:r>
              <a:rPr lang="en-US" dirty="0"/>
              <a:t>Recall that you entered the opening balances for the Accounts Receivable, Accounts Payable and Inventory Asset accounts when you entered the information in the QuickBooks Setup window.</a:t>
            </a:r>
          </a:p>
          <a:p>
            <a:r>
              <a:rPr lang="en-US" dirty="0"/>
              <a:t>When adding new accounts to the Chart of Accounts List, you could have entered the opening balances for assets (excluding Accounts Receivable), liabilities (excluding Accounts Payable), and equity accounts at that time.</a:t>
            </a:r>
          </a:p>
          <a:p>
            <a:r>
              <a:rPr lang="en-US" dirty="0"/>
              <a:t>You cannot enter opening balances for some system default accounts, such as Accounts Receivable, Accounts Payable, and Sales Tax Payable, and you cannot enter opening balances for revenue and expense accounts.</a:t>
            </a:r>
          </a:p>
          <a:p>
            <a:r>
              <a:rPr lang="en-US" dirty="0"/>
              <a:t>All opening balances will be entered in one journal entry.</a:t>
            </a:r>
          </a:p>
        </p:txBody>
      </p:sp>
    </p:spTree>
    <p:extLst>
      <p:ext uri="{BB962C8B-B14F-4D97-AF65-F5344CB8AC3E}">
        <p14:creationId xmlns:p14="http://schemas.microsoft.com/office/powerpoint/2010/main" val="875632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0570"/>
            <a:ext cx="7844322" cy="965200"/>
          </a:xfrm>
        </p:spPr>
        <p:txBody>
          <a:bodyPr/>
          <a:lstStyle/>
          <a:p>
            <a:r>
              <a:rPr lang="en-US" sz="3200" dirty="0"/>
              <a:t>Completing New Company Setup Using the Accrual Basis of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69</a:t>
            </a:fld>
            <a:endParaRPr lang="en-US" dirty="0"/>
          </a:p>
        </p:txBody>
      </p:sp>
      <p:sp>
        <p:nvSpPr>
          <p:cNvPr id="9" name="Content Placeholder 8"/>
          <p:cNvSpPr>
            <a:spLocks noGrp="1"/>
          </p:cNvSpPr>
          <p:nvPr>
            <p:ph idx="1"/>
          </p:nvPr>
        </p:nvSpPr>
        <p:spPr/>
        <p:txBody>
          <a:bodyPr/>
          <a:lstStyle/>
          <a:p>
            <a:r>
              <a:rPr lang="en-US" dirty="0"/>
              <a:t>As you saw in the </a:t>
            </a:r>
            <a:r>
              <a:rPr lang="en-US" i="1" dirty="0"/>
              <a:t>Journal</a:t>
            </a:r>
            <a:r>
              <a:rPr lang="en-US" dirty="0"/>
              <a:t> report:</a:t>
            </a:r>
          </a:p>
          <a:p>
            <a:pPr lvl="1"/>
            <a:r>
              <a:rPr lang="en-US" dirty="0"/>
              <a:t>Every time an Accounts Receivable account was recorded, a corresponding Uncategorized Income account was recorded.</a:t>
            </a:r>
          </a:p>
          <a:p>
            <a:pPr lvl="1"/>
            <a:r>
              <a:rPr lang="en-US" dirty="0"/>
              <a:t>Every time an Accounts Payable account was recorded, a corresponding Uncategorized Expenses account was recorded.</a:t>
            </a:r>
          </a:p>
          <a:p>
            <a:r>
              <a:rPr lang="en-US" dirty="0"/>
              <a:t>Uncategorized Income and Uncategorized Expenses accounts are not used in an accrual basis of accounting and therefore must be reversed to eliminate them.</a:t>
            </a:r>
          </a:p>
          <a:p>
            <a:pPr lvl="1"/>
            <a:r>
              <a:rPr lang="en-US" dirty="0"/>
              <a:t>Do this by using reversing entries.</a:t>
            </a:r>
          </a:p>
          <a:p>
            <a:r>
              <a:rPr lang="en-US" dirty="0"/>
              <a:t>To complete New Company Setup using the accrual basis of accounting, three journal entries will be prepared:</a:t>
            </a:r>
          </a:p>
          <a:p>
            <a:pPr lvl="1"/>
            <a:r>
              <a:rPr lang="en-US" dirty="0"/>
              <a:t>Entering opening balances</a:t>
            </a:r>
          </a:p>
          <a:p>
            <a:pPr lvl="1"/>
            <a:r>
              <a:rPr lang="en-US" dirty="0"/>
              <a:t>Reversing uncategorized income account</a:t>
            </a:r>
          </a:p>
          <a:p>
            <a:pPr lvl="1"/>
            <a:r>
              <a:rPr lang="en-US" dirty="0"/>
              <a:t>Reversing uncategorized expenses account</a:t>
            </a:r>
          </a:p>
        </p:txBody>
      </p:sp>
    </p:spTree>
    <p:extLst>
      <p:ext uri="{BB962C8B-B14F-4D97-AF65-F5344CB8AC3E}">
        <p14:creationId xmlns:p14="http://schemas.microsoft.com/office/powerpoint/2010/main" val="24672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v. Manual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a:t>
            </a:fld>
            <a:endParaRPr lang="en-US" dirty="0"/>
          </a:p>
        </p:txBody>
      </p:sp>
      <p:sp>
        <p:nvSpPr>
          <p:cNvPr id="3" name="Content Placeholder 2"/>
          <p:cNvSpPr>
            <a:spLocks noGrp="1"/>
          </p:cNvSpPr>
          <p:nvPr>
            <p:ph idx="1"/>
          </p:nvPr>
        </p:nvSpPr>
        <p:spPr/>
        <p:txBody>
          <a:bodyPr/>
          <a:lstStyle/>
          <a:p>
            <a:pPr lvl="0"/>
            <a:r>
              <a:rPr lang="en-US" dirty="0"/>
              <a:t>In a manual accounting system, a company’s records are set up by creating the Chart of Accounts and the general ledger.</a:t>
            </a:r>
          </a:p>
          <a:p>
            <a:pPr lvl="1"/>
            <a:r>
              <a:rPr lang="en-US" dirty="0"/>
              <a:t>The Chart of Accounts is the list of accounts (assets, liabilities, equity, revenues, and expenses) the company intends to use.</a:t>
            </a:r>
          </a:p>
          <a:p>
            <a:pPr lvl="1"/>
            <a:r>
              <a:rPr lang="en-US" dirty="0"/>
              <a:t>The general ledger is the book of all accounts with the beginning balance for each.</a:t>
            </a:r>
          </a:p>
          <a:p>
            <a:r>
              <a:rPr lang="en-US" dirty="0"/>
              <a:t>If desired, subsidiary ledgers are also created and beginning balances recorded.</a:t>
            </a:r>
          </a:p>
          <a:p>
            <a:pPr lvl="1"/>
            <a:r>
              <a:rPr lang="en-US" dirty="0"/>
              <a:t>Subsidiary ledgers typically include accounts receivable and accounts payable.</a:t>
            </a:r>
          </a:p>
          <a:p>
            <a:pPr lvl="0"/>
            <a:r>
              <a:rPr lang="en-US" dirty="0"/>
              <a:t>If the perpetual inventory system is used, an inventory subsidiary ledger is also created.</a:t>
            </a:r>
          </a:p>
        </p:txBody>
      </p:sp>
    </p:spTree>
    <p:extLst>
      <p:ext uri="{BB962C8B-B14F-4D97-AF65-F5344CB8AC3E}">
        <p14:creationId xmlns:p14="http://schemas.microsoft.com/office/powerpoint/2010/main" val="3382474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1902"/>
            <a:ext cx="7844322" cy="965200"/>
          </a:xfrm>
        </p:spPr>
        <p:txBody>
          <a:bodyPr/>
          <a:lstStyle/>
          <a:p>
            <a:r>
              <a:rPr lang="en-US" sz="3200" dirty="0"/>
              <a:t>Completing New Company Setup Using the Accrual Basis of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70</a:t>
            </a:fld>
            <a:endParaRPr lang="en-US" dirty="0"/>
          </a:p>
        </p:txBody>
      </p:sp>
      <p:sp>
        <p:nvSpPr>
          <p:cNvPr id="9" name="Content Placeholder 8"/>
          <p:cNvSpPr>
            <a:spLocks noGrp="1"/>
          </p:cNvSpPr>
          <p:nvPr>
            <p:ph idx="1"/>
          </p:nvPr>
        </p:nvSpPr>
        <p:spPr>
          <a:xfrm>
            <a:off x="350519" y="1144771"/>
            <a:ext cx="4812607" cy="4649736"/>
          </a:xfrm>
        </p:spPr>
        <p:txBody>
          <a:bodyPr/>
          <a:lstStyle/>
          <a:p>
            <a:pPr marL="0" indent="0">
              <a:buNone/>
            </a:pPr>
            <a:r>
              <a:rPr lang="en-US" sz="1800" b="1" dirty="0"/>
              <a:t>To enter opening balances in the Make General Journal Entries window: </a:t>
            </a:r>
          </a:p>
          <a:p>
            <a:r>
              <a:rPr lang="en-US" sz="1800" dirty="0"/>
              <a:t>Click Company and then click </a:t>
            </a:r>
            <a:r>
              <a:rPr lang="en-US" sz="1800" i="1" dirty="0"/>
              <a:t>Make General Journal Entries</a:t>
            </a:r>
            <a:r>
              <a:rPr lang="en-US" sz="1800" dirty="0"/>
              <a:t>. </a:t>
            </a:r>
          </a:p>
          <a:p>
            <a:r>
              <a:rPr lang="en-US" sz="1800" dirty="0"/>
              <a:t>Choose the date and make/accept the entry in the </a:t>
            </a:r>
            <a:r>
              <a:rPr lang="en-US" sz="1800" i="1" dirty="0"/>
              <a:t>ENTRY NO</a:t>
            </a:r>
            <a:r>
              <a:rPr lang="en-US" sz="1800" dirty="0"/>
              <a:t>. field. </a:t>
            </a:r>
          </a:p>
          <a:p>
            <a:r>
              <a:rPr lang="en-US" sz="1800" dirty="0"/>
              <a:t>Remove the check mark from </a:t>
            </a:r>
            <a:r>
              <a:rPr lang="en-US" sz="1800" i="1" dirty="0"/>
              <a:t>ADJUSTING ENTRY</a:t>
            </a:r>
            <a:r>
              <a:rPr lang="en-US" sz="1800" dirty="0"/>
              <a:t>. </a:t>
            </a:r>
          </a:p>
          <a:p>
            <a:r>
              <a:rPr lang="en-US" sz="1800" dirty="0"/>
              <a:t>Enter the accounts and amounts to be debited. </a:t>
            </a:r>
          </a:p>
          <a:p>
            <a:r>
              <a:rPr lang="en-US" sz="1800" dirty="0"/>
              <a:t>Enter the accounts and amounts to be credited. </a:t>
            </a:r>
          </a:p>
          <a:p>
            <a:r>
              <a:rPr lang="en-US" sz="1800" dirty="0"/>
              <a:t>Record the balancing amount as a credit (or debit) to the capital account. </a:t>
            </a:r>
          </a:p>
          <a:p>
            <a:r>
              <a:rPr lang="en-US" sz="1800" dirty="0"/>
              <a:t>Click Save &amp; Close. </a:t>
            </a:r>
          </a:p>
        </p:txBody>
      </p:sp>
      <p:pic>
        <p:nvPicPr>
          <p:cNvPr id="5" name="Picture 4" descr="Make General Journal Entries Window—Opening Balances">
            <a:extLst>
              <a:ext uri="{FF2B5EF4-FFF2-40B4-BE49-F238E27FC236}">
                <a16:creationId xmlns:a16="http://schemas.microsoft.com/office/drawing/2014/main" id="{8A10EE0E-10F8-4270-824B-C35124003DBD}"/>
              </a:ext>
            </a:extLst>
          </p:cNvPr>
          <p:cNvPicPr>
            <a:picLocks noChangeAspect="1"/>
          </p:cNvPicPr>
          <p:nvPr/>
        </p:nvPicPr>
        <p:blipFill>
          <a:blip r:embed="rId3"/>
          <a:stretch>
            <a:fillRect/>
          </a:stretch>
        </p:blipFill>
        <p:spPr>
          <a:xfrm>
            <a:off x="5429224" y="1341287"/>
            <a:ext cx="3516798" cy="4941323"/>
          </a:xfrm>
          <a:prstGeom prst="rect">
            <a:avLst/>
          </a:prstGeom>
        </p:spPr>
      </p:pic>
    </p:spTree>
    <p:extLst>
      <p:ext uri="{BB962C8B-B14F-4D97-AF65-F5344CB8AC3E}">
        <p14:creationId xmlns:p14="http://schemas.microsoft.com/office/powerpoint/2010/main" val="1030091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965200"/>
          </a:xfrm>
        </p:spPr>
        <p:txBody>
          <a:bodyPr/>
          <a:lstStyle/>
          <a:p>
            <a:r>
              <a:rPr lang="en-US" sz="3600" dirty="0"/>
              <a:t>Reversing the Uncategorized Income Account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71</a:t>
            </a:fld>
            <a:endParaRPr lang="en-US" dirty="0"/>
          </a:p>
        </p:txBody>
      </p:sp>
      <p:sp>
        <p:nvSpPr>
          <p:cNvPr id="9" name="Content Placeholder 8"/>
          <p:cNvSpPr>
            <a:spLocks noGrp="1"/>
          </p:cNvSpPr>
          <p:nvPr>
            <p:ph idx="1"/>
          </p:nvPr>
        </p:nvSpPr>
        <p:spPr>
          <a:xfrm>
            <a:off x="350520" y="1144771"/>
            <a:ext cx="8488680" cy="4649736"/>
          </a:xfrm>
        </p:spPr>
        <p:txBody>
          <a:bodyPr/>
          <a:lstStyle/>
          <a:p>
            <a:r>
              <a:rPr lang="en-US" dirty="0"/>
              <a:t>Recall in the </a:t>
            </a:r>
            <a:r>
              <a:rPr lang="en-US" i="1" dirty="0"/>
              <a:t>Journal</a:t>
            </a:r>
            <a:r>
              <a:rPr lang="en-US" dirty="0"/>
              <a:t> report shown in Figure 6–Y that there were two journal entries recorded that debited Accounts Receivable and credited Uncategorized Income for two customers as follows: </a:t>
            </a:r>
          </a:p>
          <a:p>
            <a:endParaRPr lang="en-US" dirty="0"/>
          </a:p>
          <a:p>
            <a:endParaRPr lang="en-US" dirty="0"/>
          </a:p>
          <a:p>
            <a:endParaRPr lang="en-US" dirty="0"/>
          </a:p>
          <a:p>
            <a:r>
              <a:rPr lang="en-US" dirty="0"/>
              <a:t>Debit entries to the Accounts Receivable account are correct and should stay in that account.</a:t>
            </a:r>
          </a:p>
          <a:p>
            <a:r>
              <a:rPr lang="en-US" dirty="0"/>
              <a:t>Credits to the Uncategorized Income account need to be reversed by:</a:t>
            </a:r>
          </a:p>
          <a:p>
            <a:pPr lvl="1"/>
            <a:r>
              <a:rPr lang="en-US" dirty="0"/>
              <a:t>Debiting Uncategorized Income for the total of $1,540 </a:t>
            </a:r>
          </a:p>
          <a:p>
            <a:pPr lvl="1"/>
            <a:r>
              <a:rPr lang="en-US" dirty="0"/>
              <a:t>Crediting account 3010 Kristin Raina, Capital (formerly the Opening Balance Equity account) for $1,540</a:t>
            </a:r>
          </a:p>
          <a:p>
            <a:pPr lvl="2"/>
            <a:r>
              <a:rPr lang="en-US" dirty="0"/>
              <a:t>As part of customizing the Chart of Accounts, the account Opening Balance Equity, created by QuickBooks, was changed to 3010 Kristin Raina, Capital</a:t>
            </a:r>
          </a:p>
        </p:txBody>
      </p:sp>
      <p:graphicFrame>
        <p:nvGraphicFramePr>
          <p:cNvPr id="4" name="Table 3" descr="uncategorized income"/>
          <p:cNvGraphicFramePr>
            <a:graphicFrameLocks noGrp="1"/>
          </p:cNvGraphicFramePr>
          <p:nvPr>
            <p:extLst>
              <p:ext uri="{D42A27DB-BD31-4B8C-83A1-F6EECF244321}">
                <p14:modId xmlns:p14="http://schemas.microsoft.com/office/powerpoint/2010/main" val="1820895022"/>
              </p:ext>
            </p:extLst>
          </p:nvPr>
        </p:nvGraphicFramePr>
        <p:xfrm>
          <a:off x="2272631" y="2203197"/>
          <a:ext cx="4598737" cy="1341120"/>
        </p:xfrm>
        <a:graphic>
          <a:graphicData uri="http://schemas.openxmlformats.org/drawingml/2006/table">
            <a:tbl>
              <a:tblPr firstRow="1" lastRow="1" bandRow="1">
                <a:tableStyleId>{69012ECD-51FC-41F1-AA8D-1B2483CD663E}</a:tableStyleId>
              </a:tblPr>
              <a:tblGrid>
                <a:gridCol w="2449096">
                  <a:extLst>
                    <a:ext uri="{9D8B030D-6E8A-4147-A177-3AD203B41FA5}">
                      <a16:colId xmlns:a16="http://schemas.microsoft.com/office/drawing/2014/main" val="1312147567"/>
                    </a:ext>
                  </a:extLst>
                </a:gridCol>
                <a:gridCol w="2149641">
                  <a:extLst>
                    <a:ext uri="{9D8B030D-6E8A-4147-A177-3AD203B41FA5}">
                      <a16:colId xmlns:a16="http://schemas.microsoft.com/office/drawing/2014/main" val="2425866852"/>
                    </a:ext>
                  </a:extLst>
                </a:gridCol>
              </a:tblGrid>
              <a:tr h="0">
                <a:tc>
                  <a:txBody>
                    <a:bodyPr/>
                    <a:lstStyle/>
                    <a:p>
                      <a:r>
                        <a:rPr lang="en-US" sz="1600" dirty="0"/>
                        <a:t>Customer</a:t>
                      </a:r>
                      <a:endParaRPr lang="en-US" sz="1600" dirty="0">
                        <a:latin typeface="Helvetica" panose="020B0604020202020204" pitchFamily="34" charset="0"/>
                        <a:cs typeface="Helvetica"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dirty="0"/>
                        <a:t>Uncategorized Income</a:t>
                      </a:r>
                      <a:endParaRPr lang="en-US"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217689679"/>
                  </a:ext>
                </a:extLst>
              </a:tr>
              <a:tr h="0">
                <a:tc>
                  <a:txBody>
                    <a:bodyPr/>
                    <a:lstStyle/>
                    <a:p>
                      <a:r>
                        <a:rPr lang="en-US" sz="1600" dirty="0"/>
                        <a:t>Berger Bakery Company</a:t>
                      </a:r>
                      <a:endParaRPr lang="en-US" sz="1600" dirty="0">
                        <a:latin typeface="Helvetica" panose="020B0604020202020204" pitchFamily="34" charset="0"/>
                        <a:cs typeface="Helvetica"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dirty="0"/>
                        <a:t>$ 600</a:t>
                      </a:r>
                      <a:endParaRPr lang="en-US"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110718407"/>
                  </a:ext>
                </a:extLst>
              </a:tr>
              <a:tr h="0">
                <a:tc>
                  <a:txBody>
                    <a:bodyPr/>
                    <a:lstStyle/>
                    <a:p>
                      <a:r>
                        <a:rPr lang="en-US" sz="1600" dirty="0"/>
                        <a:t>Franco Films Co.	</a:t>
                      </a:r>
                      <a:endParaRPr lang="en-US" sz="1600" dirty="0">
                        <a:latin typeface="Helvetica" panose="020B0604020202020204" pitchFamily="34" charset="0"/>
                        <a:cs typeface="Helvetica"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dirty="0"/>
                        <a:t>940</a:t>
                      </a:r>
                      <a:endParaRPr lang="en-US"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254697360"/>
                  </a:ext>
                </a:extLst>
              </a:tr>
              <a:tr h="0">
                <a:tc>
                  <a:txBody>
                    <a:bodyPr/>
                    <a:lstStyle/>
                    <a:p>
                      <a:r>
                        <a:rPr lang="en-US" sz="1600" dirty="0"/>
                        <a:t>Total</a:t>
                      </a:r>
                      <a:endParaRPr lang="en-US" sz="1600" b="1" dirty="0">
                        <a:latin typeface="Helvetica" panose="020B0604020202020204" pitchFamily="34" charset="0"/>
                        <a:cs typeface="Helvetica"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dirty="0"/>
                        <a:t>$1,540</a:t>
                      </a:r>
                      <a:endParaRPr lang="en-US" sz="16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71154664"/>
                  </a:ext>
                </a:extLst>
              </a:tr>
            </a:tbl>
          </a:graphicData>
        </a:graphic>
      </p:graphicFrame>
    </p:spTree>
    <p:extLst>
      <p:ext uri="{BB962C8B-B14F-4D97-AF65-F5344CB8AC3E}">
        <p14:creationId xmlns:p14="http://schemas.microsoft.com/office/powerpoint/2010/main" val="1653867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5654"/>
            <a:ext cx="7844322" cy="965200"/>
          </a:xfrm>
        </p:spPr>
        <p:txBody>
          <a:bodyPr/>
          <a:lstStyle/>
          <a:p>
            <a:r>
              <a:rPr lang="en-US" sz="3600" dirty="0"/>
              <a:t>Reversing the Uncategorized Income Account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72</a:t>
            </a:fld>
            <a:endParaRPr lang="en-US" dirty="0"/>
          </a:p>
        </p:txBody>
      </p:sp>
      <p:sp>
        <p:nvSpPr>
          <p:cNvPr id="9" name="Content Placeholder 8"/>
          <p:cNvSpPr>
            <a:spLocks noGrp="1"/>
          </p:cNvSpPr>
          <p:nvPr>
            <p:ph idx="1"/>
          </p:nvPr>
        </p:nvSpPr>
        <p:spPr>
          <a:xfrm>
            <a:off x="350520" y="1144771"/>
            <a:ext cx="7844322" cy="2160384"/>
          </a:xfrm>
        </p:spPr>
        <p:txBody>
          <a:bodyPr/>
          <a:lstStyle/>
          <a:p>
            <a:pPr marL="0" indent="0">
              <a:buNone/>
            </a:pPr>
            <a:r>
              <a:rPr lang="en-US" sz="2000" b="1" dirty="0"/>
              <a:t>To reverse the Uncategorized Income account:</a:t>
            </a:r>
          </a:p>
          <a:p>
            <a:r>
              <a:rPr lang="en-US" sz="2000" dirty="0"/>
              <a:t>Click Company and then click </a:t>
            </a:r>
            <a:r>
              <a:rPr lang="en-US" sz="2000" i="1" dirty="0"/>
              <a:t>Make General Journal Entries</a:t>
            </a:r>
            <a:r>
              <a:rPr lang="en-US" sz="2000" dirty="0"/>
              <a:t>.</a:t>
            </a:r>
          </a:p>
          <a:p>
            <a:r>
              <a:rPr lang="en-US" sz="2000" dirty="0"/>
              <a:t>Choose the date and check the entry in the </a:t>
            </a:r>
            <a:r>
              <a:rPr lang="en-US" sz="2000" i="1" dirty="0"/>
              <a:t>ENTRY NO</a:t>
            </a:r>
            <a:r>
              <a:rPr lang="en-US" sz="2000" dirty="0"/>
              <a:t>. field.</a:t>
            </a:r>
          </a:p>
          <a:p>
            <a:r>
              <a:rPr lang="en-US" sz="2000" dirty="0"/>
              <a:t>Remove the check mark from </a:t>
            </a:r>
            <a:r>
              <a:rPr lang="en-US" sz="2000" i="1" dirty="0"/>
              <a:t>ADJUSTING ENTRY</a:t>
            </a:r>
            <a:r>
              <a:rPr lang="en-US" sz="2000" dirty="0"/>
              <a:t>.</a:t>
            </a:r>
          </a:p>
          <a:p>
            <a:r>
              <a:rPr lang="en-US" sz="2000" dirty="0"/>
              <a:t>Debit the Uncategorized Income account for the full amount in that account, and credit the Capital account for the same amount.</a:t>
            </a:r>
          </a:p>
          <a:p>
            <a:r>
              <a:rPr lang="en-US" sz="2000" dirty="0"/>
              <a:t>Click Save &amp; Close.</a:t>
            </a:r>
          </a:p>
        </p:txBody>
      </p:sp>
      <p:pic>
        <p:nvPicPr>
          <p:cNvPr id="5" name="Picture 4" descr="Make General Journal Entries Window—Reverse Uncategorized Income">
            <a:extLst>
              <a:ext uri="{FF2B5EF4-FFF2-40B4-BE49-F238E27FC236}">
                <a16:creationId xmlns:a16="http://schemas.microsoft.com/office/drawing/2014/main" id="{D074603D-EE36-44B2-9899-78CB6FF9B9F9}"/>
              </a:ext>
            </a:extLst>
          </p:cNvPr>
          <p:cNvPicPr>
            <a:picLocks noChangeAspect="1"/>
          </p:cNvPicPr>
          <p:nvPr/>
        </p:nvPicPr>
        <p:blipFill>
          <a:blip r:embed="rId3"/>
          <a:stretch>
            <a:fillRect/>
          </a:stretch>
        </p:blipFill>
        <p:spPr>
          <a:xfrm>
            <a:off x="3787761" y="3140363"/>
            <a:ext cx="4521286" cy="3129676"/>
          </a:xfrm>
          <a:prstGeom prst="rect">
            <a:avLst/>
          </a:prstGeom>
        </p:spPr>
      </p:pic>
    </p:spTree>
    <p:extLst>
      <p:ext uri="{BB962C8B-B14F-4D97-AF65-F5344CB8AC3E}">
        <p14:creationId xmlns:p14="http://schemas.microsoft.com/office/powerpoint/2010/main" val="1575999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34294"/>
            <a:ext cx="7844322" cy="965200"/>
          </a:xfrm>
        </p:spPr>
        <p:txBody>
          <a:bodyPr/>
          <a:lstStyle/>
          <a:p>
            <a:r>
              <a:rPr lang="en-US" sz="3600" dirty="0"/>
              <a:t>Reversing the Uncategorized Expenses Account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73</a:t>
            </a:fld>
            <a:endParaRPr lang="en-US" dirty="0"/>
          </a:p>
        </p:txBody>
      </p:sp>
      <p:sp>
        <p:nvSpPr>
          <p:cNvPr id="9" name="Content Placeholder 8"/>
          <p:cNvSpPr>
            <a:spLocks noGrp="1"/>
          </p:cNvSpPr>
          <p:nvPr>
            <p:ph idx="1"/>
          </p:nvPr>
        </p:nvSpPr>
        <p:spPr>
          <a:xfrm>
            <a:off x="350520" y="1144771"/>
            <a:ext cx="7844322" cy="1039629"/>
          </a:xfrm>
        </p:spPr>
        <p:txBody>
          <a:bodyPr/>
          <a:lstStyle/>
          <a:p>
            <a:r>
              <a:rPr lang="en-US" sz="1800" dirty="0"/>
              <a:t>In the </a:t>
            </a:r>
            <a:r>
              <a:rPr lang="en-US" sz="1800" i="1" dirty="0"/>
              <a:t>Journal</a:t>
            </a:r>
            <a:r>
              <a:rPr lang="en-US" sz="1800" dirty="0"/>
              <a:t> report, there were seven journal entries recorded that credited Accounts Payable and debited Uncategorized Expenses for seven vendor balances as follows:</a:t>
            </a:r>
          </a:p>
        </p:txBody>
      </p:sp>
      <p:graphicFrame>
        <p:nvGraphicFramePr>
          <p:cNvPr id="4" name="Table 3" descr="uncategorized expenses"/>
          <p:cNvGraphicFramePr>
            <a:graphicFrameLocks noGrp="1"/>
          </p:cNvGraphicFramePr>
          <p:nvPr>
            <p:extLst>
              <p:ext uri="{D42A27DB-BD31-4B8C-83A1-F6EECF244321}">
                <p14:modId xmlns:p14="http://schemas.microsoft.com/office/powerpoint/2010/main" val="2361717273"/>
              </p:ext>
            </p:extLst>
          </p:nvPr>
        </p:nvGraphicFramePr>
        <p:xfrm>
          <a:off x="1812757" y="2085339"/>
          <a:ext cx="5043773" cy="3017520"/>
        </p:xfrm>
        <a:graphic>
          <a:graphicData uri="http://schemas.openxmlformats.org/drawingml/2006/table">
            <a:tbl>
              <a:tblPr firstRow="1" lastRow="1" bandRow="1">
                <a:tableStyleId>{69012ECD-51FC-41F1-AA8D-1B2483CD663E}</a:tableStyleId>
              </a:tblPr>
              <a:tblGrid>
                <a:gridCol w="2788267">
                  <a:extLst>
                    <a:ext uri="{9D8B030D-6E8A-4147-A177-3AD203B41FA5}">
                      <a16:colId xmlns:a16="http://schemas.microsoft.com/office/drawing/2014/main" val="1312147567"/>
                    </a:ext>
                  </a:extLst>
                </a:gridCol>
                <a:gridCol w="2255506">
                  <a:extLst>
                    <a:ext uri="{9D8B030D-6E8A-4147-A177-3AD203B41FA5}">
                      <a16:colId xmlns:a16="http://schemas.microsoft.com/office/drawing/2014/main" val="2425866852"/>
                    </a:ext>
                  </a:extLst>
                </a:gridCol>
              </a:tblGrid>
              <a:tr h="211772">
                <a:tc>
                  <a:txBody>
                    <a:bodyPr/>
                    <a:lstStyle/>
                    <a:p>
                      <a:r>
                        <a:rPr lang="en-US" sz="1600" dirty="0"/>
                        <a:t>Customer</a:t>
                      </a:r>
                    </a:p>
                  </a:txBody>
                  <a:tcPr marL="45720" marR="45720"/>
                </a:tc>
                <a:tc>
                  <a:txBody>
                    <a:bodyPr/>
                    <a:lstStyle/>
                    <a:p>
                      <a:pPr algn="r"/>
                      <a:r>
                        <a:rPr lang="en-US" sz="1600" b="1" kern="1200" dirty="0">
                          <a:solidFill>
                            <a:schemeClr val="bg1"/>
                          </a:solidFill>
                          <a:latin typeface="+mn-lt"/>
                          <a:ea typeface="+mn-ea"/>
                          <a:cs typeface="+mn-cs"/>
                        </a:rPr>
                        <a:t>Uncategorized Expenses</a:t>
                      </a:r>
                    </a:p>
                  </a:txBody>
                  <a:tcPr marL="45720" marR="45720"/>
                </a:tc>
                <a:extLst>
                  <a:ext uri="{0D108BD9-81ED-4DB2-BD59-A6C34878D82A}">
                    <a16:rowId xmlns:a16="http://schemas.microsoft.com/office/drawing/2014/main" val="2877062282"/>
                  </a:ext>
                </a:extLst>
              </a:tr>
              <a:tr h="211772">
                <a:tc>
                  <a:txBody>
                    <a:bodyPr/>
                    <a:lstStyle/>
                    <a:p>
                      <a:r>
                        <a:rPr lang="en-US" sz="1600" dirty="0"/>
                        <a:t>Ace Glass Works</a:t>
                      </a:r>
                    </a:p>
                  </a:txBody>
                  <a:tcPr marL="45720" marR="45720"/>
                </a:tc>
                <a:tc>
                  <a:txBody>
                    <a:bodyPr/>
                    <a:lstStyle/>
                    <a:p>
                      <a:pPr algn="r"/>
                      <a:r>
                        <a:rPr lang="en-US" sz="1600" u="none" strike="noStrike" kern="1200" baseline="0" dirty="0"/>
                        <a:t>$1,500</a:t>
                      </a:r>
                      <a:endParaRPr lang="en-US" sz="1600" b="0" i="0" u="none" strike="noStrike" kern="1200" baseline="0" dirty="0">
                        <a:solidFill>
                          <a:schemeClr val="dk1"/>
                        </a:solidFill>
                        <a:latin typeface="+mn-lt"/>
                        <a:ea typeface="+mn-ea"/>
                        <a:cs typeface="+mn-cs"/>
                      </a:endParaRPr>
                    </a:p>
                  </a:txBody>
                  <a:tcPr marL="45720" marR="45720"/>
                </a:tc>
                <a:extLst>
                  <a:ext uri="{0D108BD9-81ED-4DB2-BD59-A6C34878D82A}">
                    <a16:rowId xmlns:a16="http://schemas.microsoft.com/office/drawing/2014/main" val="3110718407"/>
                  </a:ext>
                </a:extLst>
              </a:tr>
              <a:tr h="21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Bell Carpet Design</a:t>
                      </a:r>
                    </a:p>
                  </a:txBody>
                  <a:tcPr marL="45720" marR="45720"/>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2,000</a:t>
                      </a:r>
                      <a:endParaRPr lang="en-US" sz="1600" b="0" i="0" u="none" strike="noStrike" kern="1200" baseline="0" dirty="0">
                        <a:solidFill>
                          <a:schemeClr val="dk1"/>
                        </a:solidFill>
                        <a:latin typeface="+mn-lt"/>
                        <a:ea typeface="+mn-ea"/>
                        <a:cs typeface="+mn-cs"/>
                      </a:endParaRPr>
                    </a:p>
                  </a:txBody>
                  <a:tcPr marL="45720" marR="45720"/>
                </a:tc>
                <a:extLst>
                  <a:ext uri="{0D108BD9-81ED-4DB2-BD59-A6C34878D82A}">
                    <a16:rowId xmlns:a16="http://schemas.microsoft.com/office/drawing/2014/main" val="308967831"/>
                  </a:ext>
                </a:extLst>
              </a:tr>
              <a:tr h="21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Cuza and Carl Associates</a:t>
                      </a:r>
                    </a:p>
                  </a:txBody>
                  <a:tcPr marL="45720" marR="45720"/>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400</a:t>
                      </a:r>
                      <a:endParaRPr lang="en-US" sz="1600" b="0" i="0" u="none" strike="noStrike" kern="1200" baseline="0" dirty="0">
                        <a:solidFill>
                          <a:schemeClr val="dk1"/>
                        </a:solidFill>
                        <a:latin typeface="+mn-lt"/>
                        <a:ea typeface="+mn-ea"/>
                        <a:cs typeface="+mn-cs"/>
                      </a:endParaRPr>
                    </a:p>
                  </a:txBody>
                  <a:tcPr marL="45720" marR="45720"/>
                </a:tc>
                <a:extLst>
                  <a:ext uri="{0D108BD9-81ED-4DB2-BD59-A6C34878D82A}">
                    <a16:rowId xmlns:a16="http://schemas.microsoft.com/office/drawing/2014/main" val="1883755078"/>
                  </a:ext>
                </a:extLst>
              </a:tr>
              <a:tr h="21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Galeway Computers</a:t>
                      </a:r>
                    </a:p>
                  </a:txBody>
                  <a:tcPr marL="45720" marR="45720"/>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2,600</a:t>
                      </a:r>
                      <a:endParaRPr lang="en-US" sz="1600" b="0" i="0" u="none" strike="noStrike" kern="1200" baseline="0" dirty="0">
                        <a:solidFill>
                          <a:schemeClr val="dk1"/>
                        </a:solidFill>
                        <a:latin typeface="+mn-lt"/>
                        <a:ea typeface="+mn-ea"/>
                        <a:cs typeface="+mn-cs"/>
                      </a:endParaRPr>
                    </a:p>
                  </a:txBody>
                  <a:tcPr marL="45720" marR="45720"/>
                </a:tc>
                <a:extLst>
                  <a:ext uri="{0D108BD9-81ED-4DB2-BD59-A6C34878D82A}">
                    <a16:rowId xmlns:a16="http://schemas.microsoft.com/office/drawing/2014/main" val="1208003177"/>
                  </a:ext>
                </a:extLst>
              </a:tr>
              <a:tr h="21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Midwest Mutual Insurance</a:t>
                      </a:r>
                    </a:p>
                  </a:txBody>
                  <a:tcPr marL="45720" marR="45720"/>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2,400</a:t>
                      </a:r>
                      <a:endParaRPr lang="en-US" sz="1600" b="0" i="0" u="none" strike="noStrike" kern="1200" baseline="0" dirty="0">
                        <a:solidFill>
                          <a:schemeClr val="dk1"/>
                        </a:solidFill>
                        <a:latin typeface="+mn-lt"/>
                        <a:ea typeface="+mn-ea"/>
                        <a:cs typeface="+mn-cs"/>
                      </a:endParaRPr>
                    </a:p>
                  </a:txBody>
                  <a:tcPr marL="45720" marR="45720"/>
                </a:tc>
                <a:extLst>
                  <a:ext uri="{0D108BD9-81ED-4DB2-BD59-A6C34878D82A}">
                    <a16:rowId xmlns:a16="http://schemas.microsoft.com/office/drawing/2014/main" val="1634272802"/>
                  </a:ext>
                </a:extLst>
              </a:tr>
              <a:tr h="21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Minneapolis Electric &amp; Gas</a:t>
                      </a:r>
                    </a:p>
                  </a:txBody>
                  <a:tcPr marL="45720" marR="45720"/>
                </a:tc>
                <a:tc>
                  <a:txBody>
                    <a:bodyPr/>
                    <a:lstStyle/>
                    <a:p>
                      <a:pPr algn="r"/>
                      <a:r>
                        <a:rPr lang="en-US" sz="1600" u="none" strike="noStrike" kern="1200" baseline="0" dirty="0"/>
                        <a:t>450</a:t>
                      </a:r>
                      <a:endParaRPr lang="en-US" sz="1600" dirty="0"/>
                    </a:p>
                  </a:txBody>
                  <a:tcPr marL="45720" marR="45720"/>
                </a:tc>
                <a:extLst>
                  <a:ext uri="{0D108BD9-81ED-4DB2-BD59-A6C34878D82A}">
                    <a16:rowId xmlns:a16="http://schemas.microsoft.com/office/drawing/2014/main" val="1606913457"/>
                  </a:ext>
                </a:extLst>
              </a:tr>
              <a:tr h="21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Williams Office Supply Company</a:t>
                      </a:r>
                    </a:p>
                  </a:txBody>
                  <a:tcPr marL="45720" marR="45720"/>
                </a:tc>
                <a:tc>
                  <a:txBody>
                    <a:bodyPr/>
                    <a:lstStyle/>
                    <a:p>
                      <a:pPr algn="r"/>
                      <a:r>
                        <a:rPr lang="en-US" sz="1600" u="none" strike="noStrike" kern="1200" baseline="0" dirty="0"/>
                        <a:t>400</a:t>
                      </a:r>
                      <a:endParaRPr lang="en-US" sz="1600" u="none" dirty="0"/>
                    </a:p>
                  </a:txBody>
                  <a:tcPr marL="45720" marR="45720"/>
                </a:tc>
                <a:extLst>
                  <a:ext uri="{0D108BD9-81ED-4DB2-BD59-A6C34878D82A}">
                    <a16:rowId xmlns:a16="http://schemas.microsoft.com/office/drawing/2014/main" val="987851602"/>
                  </a:ext>
                </a:extLst>
              </a:tr>
              <a:tr h="211772">
                <a:tc>
                  <a:txBody>
                    <a:bodyPr/>
                    <a:lstStyle/>
                    <a:p>
                      <a:r>
                        <a:rPr lang="en-US" sz="1600" dirty="0"/>
                        <a:t>Total</a:t>
                      </a:r>
                    </a:p>
                  </a:txBody>
                  <a:tcPr marL="45720" marR="45720"/>
                </a:tc>
                <a:tc>
                  <a:txBody>
                    <a:bodyPr/>
                    <a:lstStyle/>
                    <a:p>
                      <a:pPr algn="r"/>
                      <a:r>
                        <a:rPr lang="en-US" sz="1600" dirty="0"/>
                        <a:t>$9,750</a:t>
                      </a:r>
                    </a:p>
                  </a:txBody>
                  <a:tcPr marL="45720" marR="45720"/>
                </a:tc>
                <a:extLst>
                  <a:ext uri="{0D108BD9-81ED-4DB2-BD59-A6C34878D82A}">
                    <a16:rowId xmlns:a16="http://schemas.microsoft.com/office/drawing/2014/main" val="1511738396"/>
                  </a:ext>
                </a:extLst>
              </a:tr>
            </a:tbl>
          </a:graphicData>
        </a:graphic>
      </p:graphicFrame>
      <p:sp>
        <p:nvSpPr>
          <p:cNvPr id="11" name="TextBox 10"/>
          <p:cNvSpPr txBox="1"/>
          <p:nvPr/>
        </p:nvSpPr>
        <p:spPr>
          <a:xfrm>
            <a:off x="350520" y="5043767"/>
            <a:ext cx="7844322" cy="1415772"/>
          </a:xfrm>
          <a:prstGeom prst="rect">
            <a:avLst/>
          </a:prstGeom>
          <a:noFill/>
        </p:spPr>
        <p:txBody>
          <a:bodyPr wrap="square" rtlCol="0">
            <a:spAutoFit/>
          </a:bodyPr>
          <a:lstStyle/>
          <a:p>
            <a:pPr marL="342900" lvl="0" indent="-342900">
              <a:buFont typeface="Arial"/>
              <a:buChar char="•"/>
            </a:pPr>
            <a:r>
              <a:rPr lang="en-US" dirty="0">
                <a:latin typeface="Helvetica"/>
                <a:cs typeface="Helvetica"/>
              </a:rPr>
              <a:t>Credit entries to the Accounts Payable account are correct and should stay in that account.</a:t>
            </a:r>
          </a:p>
          <a:p>
            <a:pPr marL="342900" lvl="0" indent="-342900">
              <a:buFont typeface="Arial"/>
              <a:buChar char="•"/>
            </a:pPr>
            <a:r>
              <a:rPr lang="en-US" dirty="0">
                <a:latin typeface="Helvetica"/>
                <a:cs typeface="Helvetica"/>
              </a:rPr>
              <a:t>Debits to the Uncategorized Expenses need to be reversed by </a:t>
            </a:r>
          </a:p>
          <a:p>
            <a:pPr marL="742950" lvl="1" indent="-285750">
              <a:buFont typeface="Arial"/>
              <a:buChar char="–"/>
            </a:pPr>
            <a:r>
              <a:rPr lang="en-US" sz="1600" dirty="0">
                <a:latin typeface="Helvetica"/>
                <a:cs typeface="Helvetica"/>
              </a:rPr>
              <a:t>Crediting Uncategorized Expenses for the total of $9,750 </a:t>
            </a:r>
          </a:p>
          <a:p>
            <a:pPr marL="742950" lvl="1" indent="-285750">
              <a:buFont typeface="Arial"/>
              <a:buChar char="–"/>
            </a:pPr>
            <a:r>
              <a:rPr lang="en-US" sz="1600" dirty="0">
                <a:latin typeface="Helvetica"/>
                <a:cs typeface="Helvetica"/>
              </a:rPr>
              <a:t>Debiting the 3010 Kristin Raina account, Capital for $9,750</a:t>
            </a:r>
          </a:p>
        </p:txBody>
      </p:sp>
    </p:spTree>
    <p:extLst>
      <p:ext uri="{BB962C8B-B14F-4D97-AF65-F5344CB8AC3E}">
        <p14:creationId xmlns:p14="http://schemas.microsoft.com/office/powerpoint/2010/main" val="31753919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32093"/>
            <a:ext cx="7844322" cy="965200"/>
          </a:xfrm>
        </p:spPr>
        <p:txBody>
          <a:bodyPr/>
          <a:lstStyle/>
          <a:p>
            <a:r>
              <a:rPr lang="en-US" sz="3600" dirty="0"/>
              <a:t>Reversing the Uncategorized Expenses Account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74</a:t>
            </a:fld>
            <a:endParaRPr lang="en-US" dirty="0"/>
          </a:p>
        </p:txBody>
      </p:sp>
      <p:sp>
        <p:nvSpPr>
          <p:cNvPr id="9" name="Content Placeholder 8"/>
          <p:cNvSpPr>
            <a:spLocks noGrp="1"/>
          </p:cNvSpPr>
          <p:nvPr>
            <p:ph idx="1"/>
          </p:nvPr>
        </p:nvSpPr>
        <p:spPr>
          <a:xfrm>
            <a:off x="350520" y="1144771"/>
            <a:ext cx="3922161" cy="4649736"/>
          </a:xfrm>
        </p:spPr>
        <p:txBody>
          <a:bodyPr/>
          <a:lstStyle/>
          <a:p>
            <a:pPr marL="0" indent="0">
              <a:buNone/>
            </a:pPr>
            <a:r>
              <a:rPr lang="en-US" sz="1800" b="1" dirty="0"/>
              <a:t>To reverse the Uncategorized Expenses account: </a:t>
            </a:r>
          </a:p>
          <a:p>
            <a:r>
              <a:rPr lang="en-US" sz="1800" dirty="0"/>
              <a:t>Click Company and then click </a:t>
            </a:r>
            <a:r>
              <a:rPr lang="en-US" sz="1800" i="1" dirty="0"/>
              <a:t>Make General Journal Entries. </a:t>
            </a:r>
          </a:p>
          <a:p>
            <a:r>
              <a:rPr lang="en-US" sz="1800" dirty="0"/>
              <a:t>Choose the date and check the entry in the </a:t>
            </a:r>
            <a:r>
              <a:rPr lang="en-US" sz="1800" i="1" dirty="0"/>
              <a:t>ENTRY NO</a:t>
            </a:r>
            <a:r>
              <a:rPr lang="en-US" sz="1800" dirty="0"/>
              <a:t>. field. </a:t>
            </a:r>
          </a:p>
          <a:p>
            <a:r>
              <a:rPr lang="en-US" sz="1800" dirty="0"/>
              <a:t>Remove the check mark from </a:t>
            </a:r>
            <a:r>
              <a:rPr lang="en-US" sz="1800" i="1" dirty="0"/>
              <a:t>ADJUSTING ENTRY</a:t>
            </a:r>
            <a:r>
              <a:rPr lang="en-US" sz="1800" dirty="0"/>
              <a:t>. </a:t>
            </a:r>
          </a:p>
          <a:p>
            <a:r>
              <a:rPr lang="en-US" sz="1800" dirty="0"/>
              <a:t>Debit the Capital account for the full amount in the Uncategorized Expenses account, and credit the Uncategorized Expenses account for the same amount. </a:t>
            </a:r>
          </a:p>
          <a:p>
            <a:r>
              <a:rPr lang="en-US" sz="1800" dirty="0"/>
              <a:t>Click Save &amp; Close. </a:t>
            </a:r>
          </a:p>
        </p:txBody>
      </p:sp>
      <p:pic>
        <p:nvPicPr>
          <p:cNvPr id="5" name="Picture 4" descr="Make General Journal Entries Window—Reverse Uncategorized Income">
            <a:extLst>
              <a:ext uri="{FF2B5EF4-FFF2-40B4-BE49-F238E27FC236}">
                <a16:creationId xmlns:a16="http://schemas.microsoft.com/office/drawing/2014/main" id="{F6875E1C-48AE-4756-B869-860D4804C614}"/>
              </a:ext>
            </a:extLst>
          </p:cNvPr>
          <p:cNvPicPr>
            <a:picLocks noChangeAspect="1"/>
          </p:cNvPicPr>
          <p:nvPr/>
        </p:nvPicPr>
        <p:blipFill>
          <a:blip r:embed="rId3"/>
          <a:stretch>
            <a:fillRect/>
          </a:stretch>
        </p:blipFill>
        <p:spPr>
          <a:xfrm>
            <a:off x="4272681" y="1607127"/>
            <a:ext cx="4759807" cy="3294784"/>
          </a:xfrm>
          <a:prstGeom prst="rect">
            <a:avLst/>
          </a:prstGeom>
        </p:spPr>
      </p:pic>
    </p:spTree>
    <p:extLst>
      <p:ext uri="{BB962C8B-B14F-4D97-AF65-F5344CB8AC3E}">
        <p14:creationId xmlns:p14="http://schemas.microsoft.com/office/powerpoint/2010/main" val="838084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75</a:t>
            </a:fld>
            <a:endParaRPr lang="en-US" dirty="0"/>
          </a:p>
        </p:txBody>
      </p:sp>
      <p:sp>
        <p:nvSpPr>
          <p:cNvPr id="9" name="Content Placeholder 8"/>
          <p:cNvSpPr>
            <a:spLocks noGrp="1"/>
          </p:cNvSpPr>
          <p:nvPr>
            <p:ph idx="1"/>
          </p:nvPr>
        </p:nvSpPr>
        <p:spPr/>
        <p:txBody>
          <a:bodyPr/>
          <a:lstStyle/>
          <a:p>
            <a:r>
              <a:rPr lang="en-US" b="1" i="1" dirty="0"/>
              <a:t>Journal</a:t>
            </a:r>
            <a:r>
              <a:rPr lang="en-US" b="1" dirty="0"/>
              <a:t> report</a:t>
            </a:r>
          </a:p>
          <a:p>
            <a:pPr lvl="1"/>
            <a:r>
              <a:rPr lang="en-US" dirty="0"/>
              <a:t>You displayed and printed the </a:t>
            </a:r>
            <a:r>
              <a:rPr lang="en-US" i="1" dirty="0"/>
              <a:t>Journal</a:t>
            </a:r>
            <a:r>
              <a:rPr lang="en-US" dirty="0"/>
              <a:t> report after the EasyStep Interview and QuickBooks Desktop Setup windows were completed.</a:t>
            </a:r>
          </a:p>
          <a:p>
            <a:pPr lvl="1"/>
            <a:r>
              <a:rPr lang="en-US" dirty="0"/>
              <a:t>After recording the opening balances and reversing the Uncategorized Income and Uncategorized Expenses accounts, three more journal entries have been added to the Journal report.</a:t>
            </a:r>
          </a:p>
          <a:p>
            <a:pPr lvl="1"/>
            <a:r>
              <a:rPr lang="en-US" dirty="0"/>
              <a:t>You can view and print all of the journal entries.</a:t>
            </a:r>
          </a:p>
          <a:p>
            <a:r>
              <a:rPr lang="en-US" b="1" i="1" dirty="0"/>
              <a:t>Trial Balance </a:t>
            </a:r>
            <a:r>
              <a:rPr lang="en-US" b="1" dirty="0"/>
              <a:t>report</a:t>
            </a:r>
          </a:p>
          <a:p>
            <a:pPr lvl="1"/>
            <a:r>
              <a:rPr lang="en-US" dirty="0"/>
              <a:t>Compare the trial balance of April 1, to the trial balance of March 31.</a:t>
            </a:r>
          </a:p>
          <a:p>
            <a:pPr lvl="1"/>
            <a:r>
              <a:rPr lang="en-US" dirty="0"/>
              <a:t>Trial balances should be the same.</a:t>
            </a:r>
          </a:p>
          <a:p>
            <a:pPr lvl="1"/>
            <a:r>
              <a:rPr lang="en-US" dirty="0"/>
              <a:t>QuickBooks created the Uncategorized Income and Uncategorized Expenses accounts when you entered outstanding accounts receivable and accounts payable balances in the Customer Center and Vendor Center, respectively, the balances in these uncategorized accounts were subsequently reversed when the company file was prepared for the accrual basis of accounting.</a:t>
            </a:r>
          </a:p>
          <a:p>
            <a:pPr lvl="1"/>
            <a:r>
              <a:rPr lang="en-US" dirty="0"/>
              <a:t>These accounts are no longer needed and can be marked inactive.</a:t>
            </a:r>
          </a:p>
        </p:txBody>
      </p:sp>
    </p:spTree>
    <p:extLst>
      <p:ext uri="{BB962C8B-B14F-4D97-AF65-F5344CB8AC3E}">
        <p14:creationId xmlns:p14="http://schemas.microsoft.com/office/powerpoint/2010/main" val="3385887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76</a:t>
            </a:fld>
            <a:endParaRPr lang="en-US" dirty="0"/>
          </a:p>
        </p:txBody>
      </p:sp>
      <p:sp>
        <p:nvSpPr>
          <p:cNvPr id="9" name="Content Placeholder 8"/>
          <p:cNvSpPr>
            <a:spLocks noGrp="1"/>
          </p:cNvSpPr>
          <p:nvPr>
            <p:ph idx="1"/>
          </p:nvPr>
        </p:nvSpPr>
        <p:spPr/>
        <p:txBody>
          <a:bodyPr/>
          <a:lstStyle/>
          <a:p>
            <a:pPr marL="0" indent="0">
              <a:buNone/>
            </a:pPr>
            <a:r>
              <a:rPr lang="en-US" b="1" dirty="0"/>
              <a:t>To view and print accounting reports from the Reports menu: </a:t>
            </a:r>
          </a:p>
          <a:p>
            <a:r>
              <a:rPr lang="en-US" dirty="0"/>
              <a:t>Click Reports and then click </a:t>
            </a:r>
            <a:r>
              <a:rPr lang="en-US" i="1" dirty="0"/>
              <a:t>Accountant &amp; Taxes</a:t>
            </a:r>
            <a:r>
              <a:rPr lang="en-US" dirty="0"/>
              <a:t>. </a:t>
            </a:r>
          </a:p>
          <a:p>
            <a:r>
              <a:rPr lang="en-US" dirty="0"/>
              <a:t>At the Accountant &amp; Taxes submenu, choose a report. </a:t>
            </a:r>
          </a:p>
          <a:p>
            <a:r>
              <a:rPr lang="en-US" dirty="0"/>
              <a:t>Indicate the start and end dates for the report. </a:t>
            </a:r>
          </a:p>
          <a:p>
            <a:r>
              <a:rPr lang="en-US" dirty="0"/>
              <a:t>Click the Print button at the top of the report and then click Report. </a:t>
            </a:r>
          </a:p>
          <a:p>
            <a:r>
              <a:rPr lang="en-US" dirty="0"/>
              <a:t>At the Print Reports dialog box, review the settings and then click Print. </a:t>
            </a:r>
          </a:p>
          <a:p>
            <a:r>
              <a:rPr lang="en-US" dirty="0"/>
              <a:t>Close the report.</a:t>
            </a:r>
          </a:p>
        </p:txBody>
      </p:sp>
    </p:spTree>
    <p:extLst>
      <p:ext uri="{BB962C8B-B14F-4D97-AF65-F5344CB8AC3E}">
        <p14:creationId xmlns:p14="http://schemas.microsoft.com/office/powerpoint/2010/main" val="41795393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the New Company File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77</a:t>
            </a:fld>
            <a:endParaRPr lang="en-US" dirty="0"/>
          </a:p>
        </p:txBody>
      </p:sp>
      <p:sp>
        <p:nvSpPr>
          <p:cNvPr id="9" name="Content Placeholder 8"/>
          <p:cNvSpPr>
            <a:spLocks noGrp="1"/>
          </p:cNvSpPr>
          <p:nvPr>
            <p:ph idx="1"/>
          </p:nvPr>
        </p:nvSpPr>
        <p:spPr/>
        <p:txBody>
          <a:bodyPr/>
          <a:lstStyle/>
          <a:p>
            <a:r>
              <a:rPr lang="en-US"/>
              <a:t>You should make a backup copy of the new company file in the event there is damage to the file or the computer, or you are working on a different computer.</a:t>
            </a:r>
          </a:p>
          <a:p>
            <a:r>
              <a:rPr lang="en-US"/>
              <a:t>Using the procedures learned in previous chapters, make a backup copy of the new company file to your subfolder and/or removable storage device.</a:t>
            </a:r>
          </a:p>
          <a:p>
            <a:r>
              <a:rPr lang="en-US"/>
              <a:t>Upon completing the New Company Setup level of operation, updating the Lists/Centers, viewing and printing reports, and making a backup copy of the new company file, your accounting records are now ready for recording daily activities.</a:t>
            </a:r>
          </a:p>
          <a:p>
            <a:r>
              <a:rPr lang="en-US"/>
              <a:t>Activities would be recorded in the new company file using the procedures illustrated in the prior chapters.</a:t>
            </a:r>
            <a:endParaRPr lang="en-US" dirty="0"/>
          </a:p>
        </p:txBody>
      </p:sp>
    </p:spTree>
    <p:extLst>
      <p:ext uri="{BB962C8B-B14F-4D97-AF65-F5344CB8AC3E}">
        <p14:creationId xmlns:p14="http://schemas.microsoft.com/office/powerpoint/2010/main" val="9737516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78</a:t>
            </a:fld>
            <a:endParaRPr lang="en-US" dirty="0"/>
          </a:p>
        </p:txBody>
      </p:sp>
      <p:sp>
        <p:nvSpPr>
          <p:cNvPr id="10" name="Subtitle 9"/>
          <p:cNvSpPr>
            <a:spLocks noGrp="1"/>
          </p:cNvSpPr>
          <p:nvPr>
            <p:ph type="subTitle" idx="1"/>
          </p:nvPr>
        </p:nvSpPr>
        <p:spPr>
          <a:xfrm>
            <a:off x="1219200" y="1542442"/>
            <a:ext cx="7011737" cy="3870826"/>
          </a:xfrm>
        </p:spPr>
        <p:txBody>
          <a:bodyPr/>
          <a:lstStyle/>
          <a:p>
            <a:r>
              <a:rPr lang="en-US" sz="2000" b="1" dirty="0"/>
              <a:t>accrual basis of accounting  </a:t>
            </a:r>
            <a:r>
              <a:rPr lang="en-US" sz="2000" dirty="0"/>
              <a:t>Accounting method that requires the recording of revenue when it is earned and the recording of expenses when they are incurred, regardless of cash receipts or cash payments.</a:t>
            </a:r>
            <a:endParaRPr lang="en-US" sz="2000" b="1" dirty="0">
              <a:solidFill>
                <a:srgbClr val="000000"/>
              </a:solidFill>
              <a:latin typeface="Helvetica" panose="020B0604020202020204" pitchFamily="34" charset="0"/>
              <a:cs typeface="Helvetica" panose="020B0604020202020204" pitchFamily="34" charset="0"/>
            </a:endParaRPr>
          </a:p>
          <a:p>
            <a:r>
              <a:rPr lang="en-US" sz="2000" b="1" dirty="0">
                <a:solidFill>
                  <a:srgbClr val="000000"/>
                </a:solidFill>
                <a:latin typeface="Helvetica" panose="020B0604020202020204" pitchFamily="34" charset="0"/>
                <a:cs typeface="Helvetica" panose="020B0604020202020204" pitchFamily="34" charset="0"/>
              </a:rPr>
              <a:t>reversing entries  </a:t>
            </a:r>
            <a:r>
              <a:rPr lang="en-US" sz="2000" dirty="0">
                <a:solidFill>
                  <a:srgbClr val="000000"/>
                </a:solidFill>
                <a:latin typeface="Helvetica" panose="020B0604020202020204" pitchFamily="34" charset="0"/>
                <a:cs typeface="Helvetica" panose="020B0604020202020204" pitchFamily="34" charset="0"/>
              </a:rPr>
              <a:t>Entries recorded in the general journal to offset a balance in an account.</a:t>
            </a:r>
            <a:endParaRPr lang="en-US" sz="2000" b="1"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4212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7844322" cy="965200"/>
          </a:xfrm>
        </p:spPr>
        <p:txBody>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8</a:t>
            </a:fld>
            <a:endParaRPr lang="en-US" dirty="0"/>
          </a:p>
        </p:txBody>
      </p:sp>
      <p:sp>
        <p:nvSpPr>
          <p:cNvPr id="3" name="Content Placeholder 2"/>
          <p:cNvSpPr>
            <a:spLocks noGrp="1"/>
          </p:cNvSpPr>
          <p:nvPr>
            <p:ph idx="1"/>
          </p:nvPr>
        </p:nvSpPr>
        <p:spPr/>
        <p:txBody>
          <a:bodyPr/>
          <a:lstStyle/>
          <a:p>
            <a:r>
              <a:rPr lang="en-US" dirty="0"/>
              <a:t>In QuickBooks, a company’s records are set up by creating a new company file and establishing the Chart of Accounts List.</a:t>
            </a:r>
          </a:p>
          <a:p>
            <a:pPr lvl="1"/>
            <a:r>
              <a:rPr lang="en-US" dirty="0"/>
              <a:t>As the opening balances are entered, QuickBooks simultaneously sets up the general ledger.</a:t>
            </a:r>
          </a:p>
          <a:p>
            <a:r>
              <a:rPr lang="en-US" dirty="0"/>
              <a:t>Customer Center and Vendor Center are set up</a:t>
            </a:r>
          </a:p>
          <a:p>
            <a:pPr lvl="1"/>
            <a:r>
              <a:rPr lang="en-US" dirty="0"/>
              <a:t>These lists are equivalent to the accounts receivable and accounts payable subsidiary ledgers.</a:t>
            </a:r>
          </a:p>
          <a:p>
            <a:r>
              <a:rPr lang="en-US" dirty="0"/>
              <a:t>Item List is set up, which is equivalent to an inventory subsidiary ledger.</a:t>
            </a:r>
          </a:p>
          <a:p>
            <a:pPr lvl="1"/>
            <a:r>
              <a:rPr lang="en-US" dirty="0"/>
              <a:t>In QuickBooks, the Item List includes service revenue items and sales tax items in addition to inventory items.</a:t>
            </a:r>
          </a:p>
        </p:txBody>
      </p:sp>
    </p:spTree>
    <p:extLst>
      <p:ext uri="{BB962C8B-B14F-4D97-AF65-F5344CB8AC3E}">
        <p14:creationId xmlns:p14="http://schemas.microsoft.com/office/powerpoint/2010/main" val="421661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01350"/>
            <a:ext cx="7844322" cy="965200"/>
          </a:xfrm>
        </p:spPr>
        <p:txBody>
          <a:bodyPr/>
          <a:lstStyle/>
          <a:p>
            <a:r>
              <a:rPr lang="en-US" dirty="0"/>
              <a:t>Detailed Start and EasyStep Interview Window</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9</a:t>
            </a:fld>
            <a:endParaRPr lang="en-US" dirty="0"/>
          </a:p>
        </p:txBody>
      </p:sp>
      <p:sp>
        <p:nvSpPr>
          <p:cNvPr id="3" name="Content Placeholder 2"/>
          <p:cNvSpPr>
            <a:spLocks noGrp="1"/>
          </p:cNvSpPr>
          <p:nvPr>
            <p:ph idx="1"/>
          </p:nvPr>
        </p:nvSpPr>
        <p:spPr/>
        <p:txBody>
          <a:bodyPr/>
          <a:lstStyle/>
          <a:p>
            <a:pPr lvl="0"/>
            <a:r>
              <a:rPr lang="en-US" dirty="0"/>
              <a:t>In New Company Setup, the first level of operation in QuickBooks, you will enter the information needed to create and set up a company file for Kristin Raina Interior Designs using the Detailed Start method (and the EasyStep Interview window)</a:t>
            </a:r>
          </a:p>
          <a:p>
            <a:pPr lvl="0"/>
            <a:r>
              <a:rPr lang="en-US" dirty="0"/>
              <a:t>With EasyStep Interview, you proceed through a series of pages by clicking the Next button and entering information.</a:t>
            </a:r>
            <a:endParaRPr lang="en-US" sz="2000" dirty="0"/>
          </a:p>
          <a:p>
            <a:pPr lvl="0"/>
            <a:r>
              <a:rPr lang="en-US" dirty="0"/>
              <a:t>As you answer questions, QuickBooks establishes preferences about your company</a:t>
            </a:r>
          </a:p>
          <a:p>
            <a:pPr lvl="1"/>
            <a:r>
              <a:rPr lang="en-US" dirty="0"/>
              <a:t>Company preferences enable or disable features available in QuickBooks.</a:t>
            </a:r>
          </a:p>
          <a:p>
            <a:pPr lvl="1"/>
            <a:r>
              <a:rPr lang="en-US" dirty="0"/>
              <a:t>Enabled features allow for choices to be listed on the drop-down menus and on the Home page.</a:t>
            </a:r>
          </a:p>
          <a:p>
            <a:pPr lvl="1"/>
            <a:r>
              <a:rPr lang="en-US" dirty="0"/>
              <a:t>For disabled features, you won’t see that choice on the drop-down menu or Home page.</a:t>
            </a:r>
          </a:p>
        </p:txBody>
      </p:sp>
    </p:spTree>
    <p:extLst>
      <p:ext uri="{BB962C8B-B14F-4D97-AF65-F5344CB8AC3E}">
        <p14:creationId xmlns:p14="http://schemas.microsoft.com/office/powerpoint/2010/main" val="242060036"/>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7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7480</Words>
  <Application>Microsoft Macintosh PowerPoint</Application>
  <PresentationFormat>On-screen Show (4:3)</PresentationFormat>
  <Paragraphs>750</Paragraphs>
  <Slides>78</Slides>
  <Notes>26</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78</vt:i4>
      </vt:variant>
    </vt:vector>
  </HeadingPairs>
  <TitlesOfParts>
    <vt:vector size="89" baseType="lpstr">
      <vt:lpstr>Arial</vt:lpstr>
      <vt:lpstr>B Helvetica Bold</vt:lpstr>
      <vt:lpstr>Calibri</vt:lpstr>
      <vt:lpstr>Helvetica</vt:lpstr>
      <vt:lpstr>01_Cover Slide</vt:lpstr>
      <vt:lpstr>02_Chapter Opener Slide</vt:lpstr>
      <vt:lpstr>03 Learning Objectives Slide</vt:lpstr>
      <vt:lpstr>04_Chapter Content Slide</vt:lpstr>
      <vt:lpstr>05_Quick Check Slide</vt:lpstr>
      <vt:lpstr>06_Terms Slide</vt:lpstr>
      <vt:lpstr>07_Blank Slide</vt:lpstr>
      <vt:lpstr>Computerized Accounting with QuickBooks 2019</vt:lpstr>
      <vt:lpstr>New Company Setup—Detailed Start</vt:lpstr>
      <vt:lpstr>Objectives</vt:lpstr>
      <vt:lpstr>Introduction</vt:lpstr>
      <vt:lpstr>Introduction Cont. </vt:lpstr>
      <vt:lpstr>Introduction Cont. </vt:lpstr>
      <vt:lpstr>QuickBooks v. Manual Accounting</vt:lpstr>
      <vt:lpstr>QuickBooks v. Manual Accounting Cont.</vt:lpstr>
      <vt:lpstr>Detailed Start and EasyStep Interview Window</vt:lpstr>
      <vt:lpstr>Detailed Start and EasyStep Interview Window Cont.</vt:lpstr>
      <vt:lpstr>Detailed Start and EasyStep Interview Window Cont.</vt:lpstr>
      <vt:lpstr>Detailed Start and EasyStep Interview Window Cont.</vt:lpstr>
      <vt:lpstr>Detailed Start and EasyStep Interview Window Cont.</vt:lpstr>
      <vt:lpstr>Detailed Start and EasyStep Interview Window Cont.</vt:lpstr>
      <vt:lpstr>Detailed Start and EasyStep Interview Window Cont.</vt:lpstr>
      <vt:lpstr>Detailed Start and EasyStep Interview Window Cont.</vt:lpstr>
      <vt:lpstr>Detailed Start and EasyStep Interview Window Cont.</vt:lpstr>
      <vt:lpstr>QuickBooks Desktop Setup Window</vt:lpstr>
      <vt:lpstr>QuickBooks Setup Window Cont.</vt:lpstr>
      <vt:lpstr>QuickBooks Setup Window Cont.</vt:lpstr>
      <vt:lpstr>Setting Up the Customer Center</vt:lpstr>
      <vt:lpstr>Setting Up the Customer Center Cont.</vt:lpstr>
      <vt:lpstr>Setting Up the Customer Center Cont.</vt:lpstr>
      <vt:lpstr>Setting Up the Vendor Center</vt:lpstr>
      <vt:lpstr>Setting Up the Vendor Center Cont.</vt:lpstr>
      <vt:lpstr>Setting Up the Vendor Center Cont.</vt:lpstr>
      <vt:lpstr>Adding to the Item List</vt:lpstr>
      <vt:lpstr>Adding to the Item List Cont.</vt:lpstr>
      <vt:lpstr>Adding to the Item List Cont.</vt:lpstr>
      <vt:lpstr>Adding to the Item List Cont.</vt:lpstr>
      <vt:lpstr>Customer Center</vt:lpstr>
      <vt:lpstr>Customer Center Cont.</vt:lpstr>
      <vt:lpstr>Quick Check</vt:lpstr>
      <vt:lpstr>Vendor Center</vt:lpstr>
      <vt:lpstr>Vendor Center Cont.</vt:lpstr>
      <vt:lpstr>Journal Report</vt:lpstr>
      <vt:lpstr>Journal Report Cont.</vt:lpstr>
      <vt:lpstr>Journal Report Cont.</vt:lpstr>
      <vt:lpstr>Trial Balance</vt:lpstr>
      <vt:lpstr>Trial Balance Cont.</vt:lpstr>
      <vt:lpstr>Profit &amp; Loss Standard Report</vt:lpstr>
      <vt:lpstr>Profit &amp; Loss Standard Report Cont.</vt:lpstr>
      <vt:lpstr>Balance Sheet Standard Report</vt:lpstr>
      <vt:lpstr>Customizing the New Company File</vt:lpstr>
      <vt:lpstr>Customizing the Chart of Accounts List</vt:lpstr>
      <vt:lpstr>Customizing the Chart of Accounts List Cont.</vt:lpstr>
      <vt:lpstr>Customizing the Chart of Accounts List Cont.</vt:lpstr>
      <vt:lpstr>Customizing the Chart of Accounts List Cont.</vt:lpstr>
      <vt:lpstr>Customizing System Default Accounts</vt:lpstr>
      <vt:lpstr>Customizing System Default Accounts Cont.</vt:lpstr>
      <vt:lpstr>Customizing System Default Accounts Cont.</vt:lpstr>
      <vt:lpstr>Customizing System Default Accounts Cont.</vt:lpstr>
      <vt:lpstr>Customizing System Default Accounts Cont.</vt:lpstr>
      <vt:lpstr>Customizing Payment Terms</vt:lpstr>
      <vt:lpstr>Customizing Payment Terms Cont.</vt:lpstr>
      <vt:lpstr>Customizing Payment Terms Cont.</vt:lpstr>
      <vt:lpstr>Updating the Chart of Accounts List</vt:lpstr>
      <vt:lpstr>Updating the Chart of Accounts List Cont.</vt:lpstr>
      <vt:lpstr>Updating the Item List</vt:lpstr>
      <vt:lpstr>Updating the Item List Cont.</vt:lpstr>
      <vt:lpstr>Updating the Item List Cont.</vt:lpstr>
      <vt:lpstr>Updating the Item List Cont.</vt:lpstr>
      <vt:lpstr>Updating the Item List Cont.</vt:lpstr>
      <vt:lpstr>Updating the Item List Cont.</vt:lpstr>
      <vt:lpstr>Updating the Customer Center and Vendor Center</vt:lpstr>
      <vt:lpstr>Quick Check</vt:lpstr>
      <vt:lpstr>Adjusting for the Accrual Basis of Accounting</vt:lpstr>
      <vt:lpstr>Completing New Company Setup Using the Accrual Basis of Accounting</vt:lpstr>
      <vt:lpstr>Completing New Company Setup Using the Accrual Basis of Accounting</vt:lpstr>
      <vt:lpstr>Completing New Company Setup Using the Accrual Basis of Accounting Cont.</vt:lpstr>
      <vt:lpstr>Reversing the Uncategorized Income Account</vt:lpstr>
      <vt:lpstr>Reversing the Uncategorized Income Account Cont.</vt:lpstr>
      <vt:lpstr>Reversing the Uncategorized Expenses Account</vt:lpstr>
      <vt:lpstr>Reversing the Uncategorized Expenses Account Cont.</vt:lpstr>
      <vt:lpstr>Accounting Reports</vt:lpstr>
      <vt:lpstr>Accounting Reports Cont.</vt:lpstr>
      <vt:lpstr>Backing Up the New Company File </vt:lpstr>
      <vt:lpstr>Terms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2016-02-23T21:19:57Z</dcterms:created>
  <dcterms:modified xsi:type="dcterms:W3CDTF">2019-03-28T19:53:46Z</dcterms:modified>
  <cp:category/>
</cp:coreProperties>
</file>