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02" r:id="rId2"/>
    <p:sldMasterId id="2147483675" r:id="rId3"/>
    <p:sldMasterId id="2147483668" r:id="rId4"/>
    <p:sldMasterId id="2147483680" r:id="rId5"/>
    <p:sldMasterId id="2147483696" r:id="rId6"/>
    <p:sldMasterId id="2147483705" r:id="rId7"/>
  </p:sldMasterIdLst>
  <p:notesMasterIdLst>
    <p:notesMasterId r:id="rId78"/>
  </p:notesMasterIdLst>
  <p:handoutMasterIdLst>
    <p:handoutMasterId r:id="rId79"/>
  </p:handoutMasterIdLst>
  <p:sldIdLst>
    <p:sldId id="256" r:id="rId8"/>
    <p:sldId id="257" r:id="rId9"/>
    <p:sldId id="258" r:id="rId10"/>
    <p:sldId id="259" r:id="rId11"/>
    <p:sldId id="260" r:id="rId12"/>
    <p:sldId id="261" r:id="rId13"/>
    <p:sldId id="332" r:id="rId14"/>
    <p:sldId id="406" r:id="rId15"/>
    <p:sldId id="407" r:id="rId16"/>
    <p:sldId id="486" r:id="rId17"/>
    <p:sldId id="488" r:id="rId18"/>
    <p:sldId id="489" r:id="rId19"/>
    <p:sldId id="490" r:id="rId20"/>
    <p:sldId id="549" r:id="rId21"/>
    <p:sldId id="548" r:id="rId22"/>
    <p:sldId id="491" r:id="rId23"/>
    <p:sldId id="295" r:id="rId24"/>
    <p:sldId id="492" r:id="rId25"/>
    <p:sldId id="493" r:id="rId26"/>
    <p:sldId id="494" r:id="rId27"/>
    <p:sldId id="495" r:id="rId28"/>
    <p:sldId id="496" r:id="rId29"/>
    <p:sldId id="498" r:id="rId30"/>
    <p:sldId id="499" r:id="rId31"/>
    <p:sldId id="500" r:id="rId32"/>
    <p:sldId id="501" r:id="rId33"/>
    <p:sldId id="503" r:id="rId34"/>
    <p:sldId id="504" r:id="rId35"/>
    <p:sldId id="506" r:id="rId36"/>
    <p:sldId id="505" r:id="rId37"/>
    <p:sldId id="507" r:id="rId38"/>
    <p:sldId id="508" r:id="rId39"/>
    <p:sldId id="509" r:id="rId40"/>
    <p:sldId id="510" r:id="rId41"/>
    <p:sldId id="294" r:id="rId42"/>
    <p:sldId id="511" r:id="rId43"/>
    <p:sldId id="512" r:id="rId44"/>
    <p:sldId id="513" r:id="rId45"/>
    <p:sldId id="514" r:id="rId46"/>
    <p:sldId id="515" r:id="rId47"/>
    <p:sldId id="516" r:id="rId48"/>
    <p:sldId id="517" r:id="rId49"/>
    <p:sldId id="518" r:id="rId50"/>
    <p:sldId id="519" r:id="rId51"/>
    <p:sldId id="521" r:id="rId52"/>
    <p:sldId id="522" r:id="rId53"/>
    <p:sldId id="523" r:id="rId54"/>
    <p:sldId id="524" r:id="rId55"/>
    <p:sldId id="525" r:id="rId56"/>
    <p:sldId id="526" r:id="rId57"/>
    <p:sldId id="527" r:id="rId58"/>
    <p:sldId id="528" r:id="rId59"/>
    <p:sldId id="529" r:id="rId60"/>
    <p:sldId id="530" r:id="rId61"/>
    <p:sldId id="531" r:id="rId62"/>
    <p:sldId id="532" r:id="rId63"/>
    <p:sldId id="533" r:id="rId64"/>
    <p:sldId id="536" r:id="rId65"/>
    <p:sldId id="537" r:id="rId66"/>
    <p:sldId id="538" r:id="rId67"/>
    <p:sldId id="539" r:id="rId68"/>
    <p:sldId id="540" r:id="rId69"/>
    <p:sldId id="541" r:id="rId70"/>
    <p:sldId id="542" r:id="rId71"/>
    <p:sldId id="543" r:id="rId72"/>
    <p:sldId id="544" r:id="rId73"/>
    <p:sldId id="545" r:id="rId74"/>
    <p:sldId id="546" r:id="rId75"/>
    <p:sldId id="547" r:id="rId76"/>
    <p:sldId id="278"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400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00" autoAdjust="0"/>
    <p:restoredTop sz="94768" autoAdjust="0"/>
  </p:normalViewPr>
  <p:slideViewPr>
    <p:cSldViewPr snapToGrid="0" snapToObjects="1">
      <p:cViewPr varScale="1">
        <p:scale>
          <a:sx n="78" d="100"/>
          <a:sy n="78" d="100"/>
        </p:scale>
        <p:origin x="96" y="62"/>
      </p:cViewPr>
      <p:guideLst>
        <p:guide orient="horz" pos="2160"/>
        <p:guide pos="2880"/>
      </p:guideLst>
    </p:cSldViewPr>
  </p:slideViewPr>
  <p:outlineViewPr>
    <p:cViewPr>
      <p:scale>
        <a:sx n="33" d="100"/>
        <a:sy n="33" d="100"/>
      </p:scale>
      <p:origin x="0" y="-7128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28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i="1" dirty="0"/>
              <a:t>Computerized Accounting with QuickBooks 2019</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F27D-7291-427B-A350-F3DB9042BE2F}" type="datetimeFigureOut">
              <a:rPr lang="en-US" smtClean="0"/>
              <a:t>4/17/2019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4F4AC1-F8EF-4959-8144-FA13A8A625AC}" type="slidenum">
              <a:rPr lang="en-US" smtClean="0"/>
              <a:t>‹#›</a:t>
            </a:fld>
            <a:endParaRPr lang="en-US" dirty="0"/>
          </a:p>
        </p:txBody>
      </p:sp>
    </p:spTree>
    <p:extLst>
      <p:ext uri="{BB962C8B-B14F-4D97-AF65-F5344CB8AC3E}">
        <p14:creationId xmlns:p14="http://schemas.microsoft.com/office/powerpoint/2010/main" val="19949974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i="1"/>
            </a:lvl1pPr>
          </a:lstStyle>
          <a:p>
            <a:r>
              <a:rPr lang="en-US" dirty="0"/>
              <a:t>Computerized Accounting with QuickBooks 2019</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778F-71A8-48E4-BDC1-6A6F0CF4740F}" type="datetimeFigureOut">
              <a:rPr lang="en-US" smtClean="0"/>
              <a:t>4/17/2019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Paradigm Publishing, LLC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D489E-AA15-4837-8C29-87808A0EBE4C}" type="slidenum">
              <a:rPr lang="en-US" smtClean="0"/>
              <a:t>‹#›</a:t>
            </a:fld>
            <a:endParaRPr lang="en-US" dirty="0"/>
          </a:p>
        </p:txBody>
      </p:sp>
    </p:spTree>
    <p:extLst>
      <p:ext uri="{BB962C8B-B14F-4D97-AF65-F5344CB8AC3E}">
        <p14:creationId xmlns:p14="http://schemas.microsoft.com/office/powerpoint/2010/main" val="25075889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1</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403802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64</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75745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65</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95113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66</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12266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67</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10963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68</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850467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69</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36291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3</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377132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4</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29135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58</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3600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59</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34622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60</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57904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61</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47303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62</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48559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D489E-AA15-4837-8C29-87808A0EBE4C}" type="slidenum">
              <a:rPr lang="en-US" smtClean="0"/>
              <a:t>63</a:t>
            </a:fld>
            <a:endParaRPr lang="en-US" dirty="0"/>
          </a:p>
        </p:txBody>
      </p:sp>
      <p:sp>
        <p:nvSpPr>
          <p:cNvPr id="7" name="Footer Placeholder 6"/>
          <p:cNvSpPr>
            <a:spLocks noGrp="1"/>
          </p:cNvSpPr>
          <p:nvPr>
            <p:ph type="ftr" sz="quarter" idx="11"/>
          </p:nvPr>
        </p:nvSpPr>
        <p:spPr/>
        <p:txBody>
          <a:bodyPr/>
          <a:lstStyle/>
          <a:p>
            <a:r>
              <a:rPr lang="en-US" dirty="0"/>
              <a:t>© Paradigm Publishing, LLC</a:t>
            </a:r>
          </a:p>
        </p:txBody>
      </p:sp>
      <p:sp>
        <p:nvSpPr>
          <p:cNvPr id="8" name="Header Placeholder 7"/>
          <p:cNvSpPr>
            <a:spLocks noGrp="1"/>
          </p:cNvSpPr>
          <p:nvPr>
            <p:ph type="hdr" sz="quarter" idx="12"/>
          </p:nvPr>
        </p:nvSpPr>
        <p:spPr/>
        <p:txBody>
          <a:bodyPr/>
          <a:lstStyle/>
          <a:p>
            <a:r>
              <a:rPr lang="en-US" dirty="0"/>
              <a:t>Computerized Accounting with QuickBooks 2019</a:t>
            </a:r>
          </a:p>
        </p:txBody>
      </p:sp>
    </p:spTree>
    <p:extLst>
      <p:ext uri="{BB962C8B-B14F-4D97-AF65-F5344CB8AC3E}">
        <p14:creationId xmlns:p14="http://schemas.microsoft.com/office/powerpoint/2010/main" val="139858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7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19679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34906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325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 Paradigm Publishing, LLC</a:t>
            </a:r>
          </a:p>
        </p:txBody>
      </p:sp>
      <p:sp>
        <p:nvSpPr>
          <p:cNvPr id="9" name="Slide Number Placeholder 8"/>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01647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287715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Paradigm Publishing, LLC</a:t>
            </a:r>
          </a:p>
        </p:txBody>
      </p:sp>
      <p:sp>
        <p:nvSpPr>
          <p:cNvPr id="4" name="Slide Number Placeholder 3"/>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6007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356919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01852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56002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4177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430A07D0-4B6C-EF41-9A43-6576EA47312D}" type="slidenum">
              <a:rPr lang="en-US" smtClean="0"/>
              <a:pPr/>
              <a:t>‹#›</a:t>
            </a:fld>
            <a:endParaRPr lang="en-US" dirty="0"/>
          </a:p>
        </p:txBody>
      </p:sp>
      <p:sp>
        <p:nvSpPr>
          <p:cNvPr id="7" name="Title 1"/>
          <p:cNvSpPr>
            <a:spLocks noGrp="1"/>
          </p:cNvSpPr>
          <p:nvPr>
            <p:ph type="ctrTitle" hasCustomPrompt="1"/>
          </p:nvPr>
        </p:nvSpPr>
        <p:spPr>
          <a:xfrm>
            <a:off x="685800" y="1419215"/>
            <a:ext cx="7772400" cy="609131"/>
          </a:xfrm>
          <a:prstGeom prst="rect">
            <a:avLst/>
          </a:prstGeom>
          <a:noFill/>
          <a:ln>
            <a:noFill/>
          </a:ln>
        </p:spPr>
        <p:txBody>
          <a:bodyPr/>
          <a:lstStyle>
            <a:lvl1pPr algn="ctr">
              <a:defRPr sz="4000" b="0" i="0">
                <a:ln>
                  <a:noFill/>
                </a:ln>
                <a:solidFill>
                  <a:srgbClr val="FFFFFF"/>
                </a:solidFill>
                <a:latin typeface="Helvetica" charset="0"/>
                <a:ea typeface="Helvetica" charset="0"/>
                <a:cs typeface="Helvetica" charset="0"/>
              </a:defRPr>
            </a:lvl1pPr>
          </a:lstStyle>
          <a:p>
            <a:r>
              <a:rPr lang="en-US" dirty="0"/>
              <a:t>Chapter Title goes Here</a:t>
            </a:r>
          </a:p>
        </p:txBody>
      </p:sp>
      <p:sp>
        <p:nvSpPr>
          <p:cNvPr id="8" name="Subtitle 2"/>
          <p:cNvSpPr>
            <a:spLocks noGrp="1"/>
          </p:cNvSpPr>
          <p:nvPr>
            <p:ph type="subTitle" idx="1" hasCustomPrompt="1"/>
          </p:nvPr>
        </p:nvSpPr>
        <p:spPr>
          <a:xfrm>
            <a:off x="703794" y="2772758"/>
            <a:ext cx="5004522" cy="2120084"/>
          </a:xfrm>
          <a:prstGeom prst="rect">
            <a:avLst/>
          </a:prstGeom>
          <a:ln>
            <a:noFill/>
          </a:ln>
        </p:spPr>
        <p:txBody>
          <a:bodyPr/>
          <a:lstStyle>
            <a:lvl1pPr marL="0" indent="0" algn="ctr">
              <a:buNone/>
              <a:defRPr sz="2800"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Subtitle goes here</a:t>
            </a:r>
          </a:p>
        </p:txBody>
      </p:sp>
      <p:sp>
        <p:nvSpPr>
          <p:cNvPr id="9" name="Title Placeholder 1"/>
          <p:cNvSpPr txBox="1">
            <a:spLocks/>
          </p:cNvSpPr>
          <p:nvPr userDrawn="1"/>
        </p:nvSpPr>
        <p:spPr>
          <a:xfrm>
            <a:off x="703794" y="385763"/>
            <a:ext cx="6621566" cy="399230"/>
          </a:xfrm>
          <a:prstGeom prst="rect">
            <a:avLst/>
          </a:prstGeom>
          <a:ln>
            <a:noFill/>
          </a:ln>
        </p:spPr>
        <p:txBody>
          <a:bodyPr vert="horz" lIns="91440" tIns="45720" rIns="91440" bIns="45720" rtlCol="0" anchor="ctr">
            <a:noAutofit/>
          </a:bodyPr>
          <a:lstStyle>
            <a:lvl1pPr algn="r" defTabSz="457200" rtl="0" eaLnBrk="1" latinLnBrk="0" hangingPunct="1">
              <a:spcBef>
                <a:spcPct val="0"/>
              </a:spcBef>
              <a:buNone/>
              <a:defRPr sz="2000" b="0" i="0" kern="1200" baseline="0">
                <a:solidFill>
                  <a:schemeClr val="bg1"/>
                </a:solidFill>
                <a:latin typeface="B Helvetica Bold"/>
                <a:ea typeface="+mj-ea"/>
                <a:cs typeface="B Helvetica Bold"/>
              </a:defRPr>
            </a:lvl1pPr>
          </a:lstStyle>
          <a:p>
            <a:r>
              <a:rPr lang="en-US" dirty="0">
                <a:latin typeface="Helvetica" charset="0"/>
                <a:ea typeface="Helvetica" charset="0"/>
                <a:cs typeface="Helvetica" charset="0"/>
              </a:rPr>
              <a:t>Chapter</a:t>
            </a:r>
          </a:p>
        </p:txBody>
      </p:sp>
      <p:sp>
        <p:nvSpPr>
          <p:cNvPr id="10" name="Title Placeholder 1"/>
          <p:cNvSpPr txBox="1">
            <a:spLocks/>
          </p:cNvSpPr>
          <p:nvPr userDrawn="1"/>
        </p:nvSpPr>
        <p:spPr>
          <a:xfrm>
            <a:off x="7193280" y="157655"/>
            <a:ext cx="1493520"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8000" b="0" i="0" kern="1200" baseline="0">
                <a:solidFill>
                  <a:schemeClr val="bg1"/>
                </a:solidFill>
                <a:latin typeface="B Helvetica Bold"/>
                <a:ea typeface="+mj-ea"/>
                <a:cs typeface="B Helvetica Bold"/>
              </a:defRPr>
            </a:lvl1pPr>
          </a:lstStyle>
          <a:p>
            <a:pPr algn="ctr"/>
            <a:r>
              <a:rPr lang="en-US" sz="9600" dirty="0">
                <a:latin typeface="Helvetica" charset="0"/>
                <a:ea typeface="Helvetica" charset="0"/>
                <a:cs typeface="Helvetica" charset="0"/>
              </a:rPr>
              <a:t>7</a:t>
            </a:r>
          </a:p>
        </p:txBody>
      </p:sp>
    </p:spTree>
    <p:extLst>
      <p:ext uri="{BB962C8B-B14F-4D97-AF65-F5344CB8AC3E}">
        <p14:creationId xmlns:p14="http://schemas.microsoft.com/office/powerpoint/2010/main" val="1307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Helvetica" charset="0"/>
                <a:ea typeface="Helvetica" charset="0"/>
                <a:cs typeface="Helvetica" charset="0"/>
              </a:defRPr>
            </a:lvl1pPr>
          </a:lstStyle>
          <a:p>
            <a:r>
              <a:rPr lang="en-US" dirty="0"/>
              <a:t>Learning Objectives List Here</a:t>
            </a:r>
          </a:p>
        </p:txBody>
      </p:sp>
      <p:sp>
        <p:nvSpPr>
          <p:cNvPr id="3"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content</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Tree>
    <p:extLst>
      <p:ext uri="{BB962C8B-B14F-4D97-AF65-F5344CB8AC3E}">
        <p14:creationId xmlns:p14="http://schemas.microsoft.com/office/powerpoint/2010/main" val="426283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148" y="700706"/>
            <a:ext cx="8579852" cy="1143000"/>
          </a:xfrm>
          <a:prstGeom prst="rect">
            <a:avLst/>
          </a:prstGeom>
        </p:spPr>
        <p:txBody>
          <a:bodyPr/>
          <a:lstStyle>
            <a:lvl1pPr algn="ctr">
              <a:defRPr sz="4000" b="0" i="0">
                <a:solidFill>
                  <a:srgbClr val="FFFFFF"/>
                </a:solidFill>
                <a:latin typeface="Helvetica" charset="0"/>
                <a:ea typeface="Helvetica" charset="0"/>
                <a:cs typeface="Helvetica" charset="0"/>
              </a:defRPr>
            </a:lvl1pPr>
          </a:lstStyle>
          <a:p>
            <a:r>
              <a:rPr lang="en-US" dirty="0"/>
              <a:t>Chapter Title</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D88444F-2AF5-6340-B273-790BF994D442}" type="slidenum">
              <a:rPr lang="en-US" smtClean="0"/>
              <a:t>‹#›</a:t>
            </a:fld>
            <a:endParaRPr lang="en-US" dirty="0"/>
          </a:p>
        </p:txBody>
      </p:sp>
      <p:sp>
        <p:nvSpPr>
          <p:cNvPr id="7" name="Text Placeholder 2"/>
          <p:cNvSpPr>
            <a:spLocks noGrp="1"/>
          </p:cNvSpPr>
          <p:nvPr>
            <p:ph idx="1"/>
          </p:nvPr>
        </p:nvSpPr>
        <p:spPr>
          <a:xfrm>
            <a:off x="310148" y="1843706"/>
            <a:ext cx="7844322" cy="452191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atin typeface="Helvetica"/>
                <a:cs typeface="Helvetica"/>
              </a:defRPr>
            </a:lvl1pPr>
            <a:lvl2pPr marL="742950" indent="0">
              <a:buNone/>
              <a:defRPr/>
            </a:lvl2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Master text styles</a:t>
            </a:r>
          </a:p>
        </p:txBody>
      </p:sp>
    </p:spTree>
    <p:extLst>
      <p:ext uri="{BB962C8B-B14F-4D97-AF65-F5344CB8AC3E}">
        <p14:creationId xmlns:p14="http://schemas.microsoft.com/office/powerpoint/2010/main" val="397726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520" y="-1"/>
            <a:ext cx="7844322" cy="1135145"/>
          </a:xfrm>
          <a:prstGeom prst="rect">
            <a:avLst/>
          </a:prstGeom>
        </p:spPr>
        <p:txBody>
          <a:bodyPr anchor="ctr"/>
          <a:lstStyle>
            <a:lvl1pPr algn="l">
              <a:defRPr sz="4000" b="0" i="0" baseline="0">
                <a:solidFill>
                  <a:schemeClr val="bg1"/>
                </a:solidFill>
                <a:latin typeface="Helvetica" charset="0"/>
                <a:ea typeface="Helvetica" charset="0"/>
                <a:cs typeface="Helvetica" charset="0"/>
              </a:defRPr>
            </a:lvl1pPr>
          </a:lstStyle>
          <a:p>
            <a:r>
              <a:rPr lang="en-US" dirty="0"/>
              <a:t>Chapter Content</a:t>
            </a:r>
          </a:p>
        </p:txBody>
      </p:sp>
      <p:sp>
        <p:nvSpPr>
          <p:cNvPr id="5" name="Footer Placeholder 4"/>
          <p:cNvSpPr>
            <a:spLocks noGrp="1"/>
          </p:cNvSpPr>
          <p:nvPr>
            <p:ph type="ftr" sz="quarter" idx="11"/>
          </p:nvPr>
        </p:nvSpPr>
        <p:spPr/>
        <p:txBody>
          <a:bodyPr/>
          <a:lstStyle>
            <a:lvl1pPr>
              <a:defRPr>
                <a:latin typeface="Helvetica" charset="0"/>
                <a:ea typeface="Helvetica" charset="0"/>
                <a:cs typeface="Helvetica" charset="0"/>
              </a:defRPr>
            </a:lvl1pPr>
          </a:lstStyle>
          <a:p>
            <a:r>
              <a:rPr lang="en-US" dirty="0"/>
              <a:t>© Paradigm Publishing, LLC</a:t>
            </a:r>
          </a:p>
        </p:txBody>
      </p:sp>
      <p:sp>
        <p:nvSpPr>
          <p:cNvPr id="6" name="Slide Number Placeholder 5"/>
          <p:cNvSpPr>
            <a:spLocks noGrp="1"/>
          </p:cNvSpPr>
          <p:nvPr>
            <p:ph type="sldNum" sz="quarter" idx="12"/>
          </p:nvPr>
        </p:nvSpPr>
        <p:spPr/>
        <p:txBody>
          <a:bodyPr/>
          <a:lstStyle>
            <a:lvl1pPr>
              <a:defRPr>
                <a:latin typeface="Helvetica" charset="0"/>
                <a:ea typeface="Helvetica" charset="0"/>
                <a:cs typeface="Helvetica" charset="0"/>
              </a:defRPr>
            </a:lvl1pPr>
          </a:lstStyle>
          <a:p>
            <a:fld id="{20B4BF65-5512-8C40-A284-ADA36BF81673}" type="slidenum">
              <a:rPr lang="en-US" smtClean="0"/>
              <a:pPr/>
              <a:t>‹#›</a:t>
            </a:fld>
            <a:endParaRPr lang="en-US" dirty="0"/>
          </a:p>
        </p:txBody>
      </p:sp>
      <p:sp>
        <p:nvSpPr>
          <p:cNvPr id="11" name="Content Placeholder 2"/>
          <p:cNvSpPr>
            <a:spLocks noGrp="1"/>
          </p:cNvSpPr>
          <p:nvPr>
            <p:ph idx="1" hasCustomPrompt="1"/>
          </p:nvPr>
        </p:nvSpPr>
        <p:spPr>
          <a:xfrm>
            <a:off x="350520" y="1135145"/>
            <a:ext cx="7844322" cy="4649736"/>
          </a:xfrm>
          <a:prstGeom prst="rect">
            <a:avLst/>
          </a:prstGeo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sz="2200">
                <a:latin typeface="Helvetica" charset="0"/>
                <a:ea typeface="Helvetica" charset="0"/>
                <a:cs typeface="Helvetica" charset="0"/>
              </a:defRPr>
            </a:lvl1pPr>
            <a:lvl2pPr>
              <a:defRPr sz="1800">
                <a:latin typeface="Helvetica" charset="0"/>
                <a:ea typeface="Helvetica" charset="0"/>
                <a:cs typeface="Helvetica" charset="0"/>
              </a:defRPr>
            </a:lvl2pPr>
            <a:lvl3pPr>
              <a:defRPr sz="1600">
                <a:latin typeface="Helvetica" charset="0"/>
                <a:ea typeface="Helvetica" charset="0"/>
                <a:cs typeface="Helvetica" charset="0"/>
              </a:defRPr>
            </a:lvl3pPr>
            <a:lvl4pPr>
              <a:defRPr sz="2600">
                <a:latin typeface="Helvetica" charset="0"/>
                <a:ea typeface="Helvetica" charset="0"/>
                <a:cs typeface="Helvetica" charset="0"/>
              </a:defRPr>
            </a:lvl4pPr>
            <a:lvl5pPr>
              <a:defRPr sz="2400">
                <a:latin typeface="Helvetica" charset="0"/>
                <a:ea typeface="Helvetica" charset="0"/>
                <a:cs typeface="Helvetica" charset="0"/>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text styles</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63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A91D5F25-E773-134E-A8C3-7D392FCF8EB9}" type="slidenum">
              <a:rPr lang="en-US" smtClean="0"/>
              <a:t>‹#›</a:t>
            </a:fld>
            <a:endParaRPr lang="en-US" dirty="0"/>
          </a:p>
        </p:txBody>
      </p:sp>
      <p:sp>
        <p:nvSpPr>
          <p:cNvPr id="8" name="Title 1"/>
          <p:cNvSpPr>
            <a:spLocks noGrp="1"/>
          </p:cNvSpPr>
          <p:nvPr>
            <p:ph type="ctrTitle" hasCustomPrompt="1"/>
          </p:nvPr>
        </p:nvSpPr>
        <p:spPr>
          <a:xfrm>
            <a:off x="332877" y="968376"/>
            <a:ext cx="8490281" cy="702678"/>
          </a:xfrm>
          <a:prstGeom prst="rect">
            <a:avLst/>
          </a:prstGeom>
        </p:spPr>
        <p:txBody>
          <a:bodyPr/>
          <a:lstStyle>
            <a:lvl1pPr algn="l">
              <a:defRPr sz="3200" b="0" i="0" baseline="0">
                <a:solidFill>
                  <a:srgbClr val="FFFFFF"/>
                </a:solidFill>
                <a:latin typeface="Helvetica" charset="0"/>
                <a:ea typeface="Helvetica" charset="0"/>
                <a:cs typeface="Helvetica" charset="0"/>
              </a:defRPr>
            </a:lvl1pPr>
          </a:lstStyle>
          <a:p>
            <a:r>
              <a:rPr lang="en-US" dirty="0"/>
              <a:t>Quick Check</a:t>
            </a:r>
          </a:p>
        </p:txBody>
      </p:sp>
      <p:sp>
        <p:nvSpPr>
          <p:cNvPr id="9" name="Subtitle 2"/>
          <p:cNvSpPr>
            <a:spLocks noGrp="1"/>
          </p:cNvSpPr>
          <p:nvPr>
            <p:ph type="subTitle" idx="1" hasCustomPrompt="1"/>
          </p:nvPr>
        </p:nvSpPr>
        <p:spPr>
          <a:xfrm>
            <a:off x="332877" y="2085474"/>
            <a:ext cx="7327228" cy="29945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Quiz content</a:t>
            </a:r>
          </a:p>
        </p:txBody>
      </p:sp>
    </p:spTree>
    <p:extLst>
      <p:ext uri="{BB962C8B-B14F-4D97-AF65-F5344CB8AC3E}">
        <p14:creationId xmlns:p14="http://schemas.microsoft.com/office/powerpoint/2010/main" val="10001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Paradigm Publishing, LLC</a:t>
            </a:r>
          </a:p>
        </p:txBody>
      </p:sp>
      <p:sp>
        <p:nvSpPr>
          <p:cNvPr id="4" name="Slide Number Placeholder 3"/>
          <p:cNvSpPr>
            <a:spLocks noGrp="1"/>
          </p:cNvSpPr>
          <p:nvPr>
            <p:ph type="sldNum" sz="quarter" idx="11"/>
          </p:nvPr>
        </p:nvSpPr>
        <p:spPr/>
        <p:txBody>
          <a:bodyPr/>
          <a:lstStyle/>
          <a:p>
            <a:fld id="{A91D5F25-E773-134E-A8C3-7D392FCF8EB9}" type="slidenum">
              <a:rPr lang="en-US" smtClean="0"/>
              <a:t>‹#›</a:t>
            </a:fld>
            <a:endParaRPr lang="en-US" dirty="0"/>
          </a:p>
        </p:txBody>
      </p:sp>
      <p:sp>
        <p:nvSpPr>
          <p:cNvPr id="5" name="Title 1"/>
          <p:cNvSpPr>
            <a:spLocks noGrp="1"/>
          </p:cNvSpPr>
          <p:nvPr>
            <p:ph type="title" hasCustomPrompt="1"/>
          </p:nvPr>
        </p:nvSpPr>
        <p:spPr>
          <a:xfrm>
            <a:off x="310148" y="854710"/>
            <a:ext cx="8579852" cy="1143000"/>
          </a:xfrm>
          <a:prstGeom prst="rect">
            <a:avLst/>
          </a:prstGeom>
        </p:spPr>
        <p:txBody>
          <a:bodyPr/>
          <a:lstStyle>
            <a:lvl1pPr algn="l">
              <a:defRPr sz="4000" b="0" i="0">
                <a:solidFill>
                  <a:srgbClr val="FFFFFF"/>
                </a:solidFill>
                <a:latin typeface="Helvetica" charset="0"/>
                <a:ea typeface="Helvetica" charset="0"/>
                <a:cs typeface="Helvetica" charset="0"/>
              </a:defRPr>
            </a:lvl1pPr>
          </a:lstStyle>
          <a:p>
            <a:r>
              <a:rPr lang="en-US" dirty="0"/>
              <a:t>Quick Check</a:t>
            </a:r>
          </a:p>
        </p:txBody>
      </p:sp>
      <p:sp>
        <p:nvSpPr>
          <p:cNvPr id="6" name="Content Placeholder 2"/>
          <p:cNvSpPr>
            <a:spLocks noGrp="1"/>
          </p:cNvSpPr>
          <p:nvPr>
            <p:ph idx="1"/>
          </p:nvPr>
        </p:nvSpPr>
        <p:spPr>
          <a:xfrm>
            <a:off x="310147" y="2180272"/>
            <a:ext cx="7390063" cy="4525963"/>
          </a:xfrm>
          <a:prstGeom prst="rect">
            <a:avLst/>
          </a:prstGeom>
        </p:spPr>
        <p:txBody>
          <a:bodyPr/>
          <a:lstStyle>
            <a:lvl1pPr marL="514350" indent="-514350">
              <a:buFont typeface="+mj-lt"/>
              <a:buAutoNum type="arabicPeriod"/>
              <a:defRPr>
                <a:latin typeface="Helvetica"/>
                <a:cs typeface="Helvetica"/>
              </a:defRPr>
            </a:lvl1pPr>
            <a:lvl2pPr marL="971550" indent="-514350">
              <a:buFont typeface="+mj-lt"/>
              <a:buAutoNum type="alphaLcPeriod"/>
              <a:defRPr>
                <a:latin typeface="Helvetica"/>
                <a:cs typeface="Helvetica"/>
              </a:defRPr>
            </a:lvl2pPr>
            <a:lvl3pPr marL="1371600" indent="-457200">
              <a:buFont typeface="+mj-lt"/>
              <a:buAutoNum type="arabicPeriod"/>
              <a:defRPr>
                <a:latin typeface="Helvetica"/>
                <a:cs typeface="Helvetica"/>
              </a:defRPr>
            </a:lvl3pPr>
            <a:lvl4pPr marL="1828800" indent="-457200">
              <a:buFont typeface="+mj-lt"/>
              <a:buAutoNum type="arabicPeriod"/>
              <a:defRPr>
                <a:latin typeface="Helvetica"/>
                <a:cs typeface="Helvetica"/>
              </a:defRPr>
            </a:lvl4pPr>
            <a:lvl5pPr marL="2286000" indent="-457200">
              <a:buFont typeface="+mj-lt"/>
              <a:buAutoNum type="arabicPeriod"/>
              <a:defRPr>
                <a:latin typeface="Helvetica"/>
                <a:cs typeface="Helvetica"/>
              </a:defRPr>
            </a:lvl5p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255032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54038"/>
            <a:ext cx="7011737" cy="1143000"/>
          </a:xfrm>
          <a:prstGeom prst="rect">
            <a:avLst/>
          </a:prstGeom>
        </p:spPr>
        <p:txBody>
          <a:bodyPr/>
          <a:lstStyle>
            <a:lvl1pPr algn="l">
              <a:defRPr sz="4000" b="0" i="0">
                <a:latin typeface="Helvetica" charset="0"/>
                <a:ea typeface="Helvetica" charset="0"/>
                <a:cs typeface="Helvetica" charset="0"/>
              </a:defRPr>
            </a:lvl1pPr>
          </a:lstStyle>
          <a:p>
            <a:r>
              <a:rPr lang="en-US" dirty="0"/>
              <a:t>Terms</a:t>
            </a:r>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7B6DD230-76CC-9F4F-A452-B5DD642C0308}" type="slidenum">
              <a:rPr lang="en-US" smtClean="0"/>
              <a:t>‹#›</a:t>
            </a:fld>
            <a:endParaRPr lang="en-US" dirty="0"/>
          </a:p>
        </p:txBody>
      </p:sp>
      <p:sp>
        <p:nvSpPr>
          <p:cNvPr id="7" name="Subtitle 2"/>
          <p:cNvSpPr>
            <a:spLocks noGrp="1"/>
          </p:cNvSpPr>
          <p:nvPr>
            <p:ph type="subTitle" idx="1" hasCustomPrompt="1"/>
          </p:nvPr>
        </p:nvSpPr>
        <p:spPr>
          <a:xfrm>
            <a:off x="1219200" y="1869574"/>
            <a:ext cx="7011737" cy="3870826"/>
          </a:xfrm>
          <a:prstGeom prst="rect">
            <a:avLst/>
          </a:prstGeom>
        </p:spPr>
        <p:txBody>
          <a:bodyPr/>
          <a:lstStyle>
            <a:lvl1pPr marL="0" indent="0" algn="l">
              <a:buNone/>
              <a:defRPr sz="2800"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Definitions</a:t>
            </a:r>
          </a:p>
        </p:txBody>
      </p:sp>
    </p:spTree>
    <p:extLst>
      <p:ext uri="{BB962C8B-B14F-4D97-AF65-F5344CB8AC3E}">
        <p14:creationId xmlns:p14="http://schemas.microsoft.com/office/powerpoint/2010/main" val="2395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Paradigm Publishing, LLC</a:t>
            </a:r>
          </a:p>
        </p:txBody>
      </p:sp>
      <p:sp>
        <p:nvSpPr>
          <p:cNvPr id="6" name="Slide Number Placeholder 5"/>
          <p:cNvSpPr>
            <a:spLocks noGrp="1"/>
          </p:cNvSpPr>
          <p:nvPr>
            <p:ph type="sldNum" sz="quarter" idx="12"/>
          </p:nvPr>
        </p:nvSpPr>
        <p:spPr/>
        <p:txBody>
          <a:bodyPr/>
          <a:lstStyle/>
          <a:p>
            <a:fld id="{C4185789-3EEF-1540-9C3F-B413FF361E42}" type="slidenum">
              <a:rPr lang="en-US" smtClean="0"/>
              <a:t>‹#›</a:t>
            </a:fld>
            <a:endParaRPr lang="en-US" dirty="0"/>
          </a:p>
        </p:txBody>
      </p:sp>
    </p:spTree>
    <p:extLst>
      <p:ext uri="{BB962C8B-B14F-4D97-AF65-F5344CB8AC3E}">
        <p14:creationId xmlns:p14="http://schemas.microsoft.com/office/powerpoint/2010/main" val="120085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lose up of food&#10;&#10;Description automatically generated">
            <a:extLst>
              <a:ext uri="{FF2B5EF4-FFF2-40B4-BE49-F238E27FC236}">
                <a16:creationId xmlns:a16="http://schemas.microsoft.com/office/drawing/2014/main" id="{B02FD8AC-9FC0-486D-B5AF-C00C994C2E2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17646233"/>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om with white walls&#10;&#10;Description automatically generated">
            <a:extLst>
              <a:ext uri="{FF2B5EF4-FFF2-40B4-BE49-F238E27FC236}">
                <a16:creationId xmlns:a16="http://schemas.microsoft.com/office/drawing/2014/main" id="{7F6A14DE-4658-405D-906C-F40305400507}"/>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430A07D0-4B6C-EF41-9A43-6576EA47312D}" type="slidenum">
              <a:rPr lang="en-US" smtClean="0"/>
              <a:pPr/>
              <a:t>‹#›</a:t>
            </a:fld>
            <a:endParaRPr lang="en-US" dirty="0"/>
          </a:p>
        </p:txBody>
      </p:sp>
    </p:spTree>
    <p:extLst>
      <p:ext uri="{BB962C8B-B14F-4D97-AF65-F5344CB8AC3E}">
        <p14:creationId xmlns:p14="http://schemas.microsoft.com/office/powerpoint/2010/main" val="815956631"/>
      </p:ext>
    </p:extLst>
  </p:cSld>
  <p:clrMap bg1="lt1" tx1="dk1" bg2="lt2" tx2="dk2" accent1="accent1" accent2="accent2" accent3="accent3" accent4="accent4" accent5="accent5" accent6="accent6" hlink="hlink" folHlink="folHlink"/>
  <p:sldLayoutIdLst>
    <p:sldLayoutId id="214748370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8444F-2AF5-6340-B273-790BF994D442}" type="slidenum">
              <a:rPr lang="en-US" smtClean="0"/>
              <a:t>‹#›</a:t>
            </a:fld>
            <a:endParaRPr lang="en-US" dirty="0"/>
          </a:p>
        </p:txBody>
      </p:sp>
      <p:pic>
        <p:nvPicPr>
          <p:cNvPr id="8" name="Picture 7" descr="A close up of a mans face&#10;&#10;Description automatically generated">
            <a:extLst>
              <a:ext uri="{FF2B5EF4-FFF2-40B4-BE49-F238E27FC236}">
                <a16:creationId xmlns:a16="http://schemas.microsoft.com/office/drawing/2014/main" id="{40DA48F2-7518-4053-801E-27BD72CBC0F8}"/>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4758888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4BF65-5512-8C40-A284-ADA36BF81673}" type="slidenum">
              <a:rPr lang="en-US" smtClean="0"/>
              <a:t>‹#›</a:t>
            </a:fld>
            <a:endParaRPr lang="en-US" dirty="0"/>
          </a:p>
        </p:txBody>
      </p:sp>
      <p:pic>
        <p:nvPicPr>
          <p:cNvPr id="3" name="Picture 2">
            <a:extLst>
              <a:ext uri="{FF2B5EF4-FFF2-40B4-BE49-F238E27FC236}">
                <a16:creationId xmlns:a16="http://schemas.microsoft.com/office/drawing/2014/main" id="{CB85BF3B-BEAA-462E-9C29-37FAFCAD967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3092046"/>
      </p:ext>
    </p:extLst>
  </p:cSld>
  <p:clrMap bg1="lt1" tx1="dk1" bg2="lt2" tx2="dk2" accent1="accent1" accent2="accent2" accent3="accent3" accent4="accent4" accent5="accent5" accent6="accent6" hlink="hlink" folHlink="folHlink"/>
  <p:sldLayoutIdLst>
    <p:sldLayoutId id="2147483670"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D5F25-E773-134E-A8C3-7D392FCF8EB9}" type="slidenum">
              <a:rPr lang="en-US" smtClean="0"/>
              <a:t>‹#›</a:t>
            </a:fld>
            <a:endParaRPr lang="en-US" dirty="0"/>
          </a:p>
        </p:txBody>
      </p:sp>
      <p:pic>
        <p:nvPicPr>
          <p:cNvPr id="3" name="Picture 2">
            <a:extLst>
              <a:ext uri="{FF2B5EF4-FFF2-40B4-BE49-F238E27FC236}">
                <a16:creationId xmlns:a16="http://schemas.microsoft.com/office/drawing/2014/main" id="{CFB96AF7-9566-4A64-AC54-1D74EDBE48ED}"/>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930637236"/>
      </p:ext>
    </p:extLst>
  </p:cSld>
  <p:clrMap bg1="lt1" tx1="dk1" bg2="lt2" tx2="dk2" accent1="accent1" accent2="accent2" accent3="accent3" accent4="accent4" accent5="accent5" accent6="accent6" hlink="hlink" folHlink="folHlink"/>
  <p:sldLayoutIdLst>
    <p:sldLayoutId id="2147483682" r:id="rId1"/>
    <p:sldLayoutId id="214748370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D230-76CC-9F4F-A452-B5DD642C0308}" type="slidenum">
              <a:rPr lang="en-US" smtClean="0"/>
              <a:t>‹#›</a:t>
            </a:fld>
            <a:endParaRPr lang="en-US" dirty="0"/>
          </a:p>
        </p:txBody>
      </p:sp>
      <p:pic>
        <p:nvPicPr>
          <p:cNvPr id="3" name="Picture 2" descr="A close up of a flower&#10;&#10;Description automatically generated">
            <a:extLst>
              <a:ext uri="{FF2B5EF4-FFF2-40B4-BE49-F238E27FC236}">
                <a16:creationId xmlns:a16="http://schemas.microsoft.com/office/drawing/2014/main" id="{D25DC691-180A-4D9C-9CBD-954F009349BC}"/>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3921987"/>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B-2015-16-17-Blank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Paradigm Publishing, LLC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85789-3EEF-1540-9C3F-B413FF361E42}" type="slidenum">
              <a:rPr lang="en-US" smtClean="0"/>
              <a:t>‹#›</a:t>
            </a:fld>
            <a:endParaRPr lang="en-US" dirty="0"/>
          </a:p>
        </p:txBody>
      </p:sp>
    </p:spTree>
    <p:extLst>
      <p:ext uri="{BB962C8B-B14F-4D97-AF65-F5344CB8AC3E}">
        <p14:creationId xmlns:p14="http://schemas.microsoft.com/office/powerpoint/2010/main" val="2237613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98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Company Setup: Express Start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10</a:t>
            </a:fld>
            <a:endParaRPr lang="en-US" dirty="0"/>
          </a:p>
        </p:txBody>
      </p:sp>
      <p:sp>
        <p:nvSpPr>
          <p:cNvPr id="3" name="Content Placeholder 2"/>
          <p:cNvSpPr>
            <a:spLocks noGrp="1"/>
          </p:cNvSpPr>
          <p:nvPr>
            <p:ph idx="1"/>
          </p:nvPr>
        </p:nvSpPr>
        <p:spPr>
          <a:xfrm>
            <a:off x="350519" y="1135145"/>
            <a:ext cx="3602355" cy="4649736"/>
          </a:xfrm>
        </p:spPr>
        <p:txBody>
          <a:bodyPr/>
          <a:lstStyle/>
          <a:p>
            <a:pPr marL="0" lvl="0" indent="0">
              <a:buNone/>
            </a:pPr>
            <a:r>
              <a:rPr lang="en-US" sz="2000" b="1" dirty="0"/>
              <a:t>To begin New Company Setup and create a new company file using Express Start: </a:t>
            </a:r>
          </a:p>
          <a:p>
            <a:r>
              <a:rPr lang="en-US" sz="2000" dirty="0"/>
              <a:t>Open QuickBooks. </a:t>
            </a:r>
          </a:p>
          <a:p>
            <a:r>
              <a:rPr lang="en-US" sz="2000" dirty="0"/>
              <a:t>At the No Company Open window, click the Create a new company button or click File and then click </a:t>
            </a:r>
            <a:r>
              <a:rPr lang="en-US" sz="2000" i="1" dirty="0"/>
              <a:t>New Company</a:t>
            </a:r>
            <a:r>
              <a:rPr lang="en-US" sz="2000" dirty="0"/>
              <a:t>. </a:t>
            </a:r>
          </a:p>
          <a:p>
            <a:r>
              <a:rPr lang="en-US" sz="2000" dirty="0"/>
              <a:t>At the QuickBooks Setup window, on the Let’s get your business set up quickly! page, click the Express Start button. </a:t>
            </a:r>
          </a:p>
        </p:txBody>
      </p:sp>
      <p:pic>
        <p:nvPicPr>
          <p:cNvPr id="8" name="Picture 7" descr="QuickBooks Desktop Setup Window - Let's Get Your Business Set Up Quickly! Page">
            <a:extLst>
              <a:ext uri="{FF2B5EF4-FFF2-40B4-BE49-F238E27FC236}">
                <a16:creationId xmlns:a16="http://schemas.microsoft.com/office/drawing/2014/main" id="{1293F686-16E8-48EA-8848-CB83598F2A50}"/>
              </a:ext>
            </a:extLst>
          </p:cNvPr>
          <p:cNvPicPr>
            <a:picLocks noChangeAspect="1"/>
          </p:cNvPicPr>
          <p:nvPr/>
        </p:nvPicPr>
        <p:blipFill>
          <a:blip r:embed="rId2"/>
          <a:stretch>
            <a:fillRect/>
          </a:stretch>
        </p:blipFill>
        <p:spPr>
          <a:xfrm>
            <a:off x="4286250" y="2366240"/>
            <a:ext cx="4400550" cy="2258872"/>
          </a:xfrm>
          <a:prstGeom prst="rect">
            <a:avLst/>
          </a:prstGeom>
          <a:ln>
            <a:solidFill>
              <a:schemeClr val="tx1"/>
            </a:solidFill>
          </a:ln>
        </p:spPr>
      </p:pic>
      <p:sp>
        <p:nvSpPr>
          <p:cNvPr id="9" name="TextBox 8">
            <a:extLst>
              <a:ext uri="{FF2B5EF4-FFF2-40B4-BE49-F238E27FC236}">
                <a16:creationId xmlns:a16="http://schemas.microsoft.com/office/drawing/2014/main" id="{69004846-DD14-4E37-BE3D-86835A9623B0}"/>
              </a:ext>
            </a:extLst>
          </p:cNvPr>
          <p:cNvSpPr txBox="1"/>
          <p:nvPr/>
        </p:nvSpPr>
        <p:spPr>
          <a:xfrm>
            <a:off x="2672395" y="5885949"/>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179543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Company Setup: Express Start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11</a:t>
            </a:fld>
            <a:endParaRPr lang="en-US" dirty="0"/>
          </a:p>
        </p:txBody>
      </p:sp>
      <p:sp>
        <p:nvSpPr>
          <p:cNvPr id="3" name="Content Placeholder 2"/>
          <p:cNvSpPr>
            <a:spLocks noGrp="1"/>
          </p:cNvSpPr>
          <p:nvPr>
            <p:ph idx="1"/>
          </p:nvPr>
        </p:nvSpPr>
        <p:spPr/>
        <p:txBody>
          <a:bodyPr/>
          <a:lstStyle/>
          <a:p>
            <a:r>
              <a:rPr lang="en-US" sz="1800" dirty="0"/>
              <a:t>At the Glad you’re here! page, in the </a:t>
            </a:r>
            <a:r>
              <a:rPr lang="en-US" sz="1800" i="1" dirty="0"/>
              <a:t>Business Name </a:t>
            </a:r>
            <a:r>
              <a:rPr lang="en-US" sz="1800" dirty="0"/>
              <a:t>field, enter the company name. </a:t>
            </a:r>
          </a:p>
          <a:p>
            <a:r>
              <a:rPr lang="en-US" sz="1800" dirty="0"/>
              <a:t>Move to the </a:t>
            </a:r>
            <a:r>
              <a:rPr lang="en-US" sz="1800" i="1" dirty="0"/>
              <a:t>Industry</a:t>
            </a:r>
            <a:r>
              <a:rPr lang="en-US" sz="1800" dirty="0"/>
              <a:t> field and click </a:t>
            </a:r>
            <a:r>
              <a:rPr lang="en-US" sz="1800" i="1" dirty="0"/>
              <a:t>Help me choose</a:t>
            </a:r>
            <a:r>
              <a:rPr lang="en-US" sz="1800" dirty="0"/>
              <a:t>. The Select Your Industry page appears. </a:t>
            </a:r>
          </a:p>
          <a:p>
            <a:r>
              <a:rPr lang="en-US" sz="1800" dirty="0"/>
              <a:t>At the Select Your Industry page, in the </a:t>
            </a:r>
            <a:r>
              <a:rPr lang="en-US" sz="1800" i="1" dirty="0"/>
              <a:t>Industry</a:t>
            </a:r>
            <a:r>
              <a:rPr lang="en-US" sz="1800" dirty="0"/>
              <a:t> field, scroll to the bottom and select </a:t>
            </a:r>
            <a:r>
              <a:rPr lang="en-US" sz="1800" i="1" dirty="0"/>
              <a:t>Other/None</a:t>
            </a:r>
            <a:r>
              <a:rPr lang="en-US" sz="1800" dirty="0"/>
              <a:t>. </a:t>
            </a:r>
          </a:p>
          <a:p>
            <a:r>
              <a:rPr lang="en-US" sz="1800" dirty="0"/>
              <a:t>Click OK. You return to the Glad you’re here! page. </a:t>
            </a:r>
          </a:p>
          <a:p>
            <a:r>
              <a:rPr lang="en-US" sz="1800" dirty="0"/>
              <a:t>In the </a:t>
            </a:r>
            <a:r>
              <a:rPr lang="en-US" sz="1800" i="1" dirty="0"/>
              <a:t>Business Type </a:t>
            </a:r>
            <a:r>
              <a:rPr lang="en-US" sz="1800" dirty="0"/>
              <a:t>field, click the drop-down arrow and choose </a:t>
            </a:r>
            <a:r>
              <a:rPr lang="en-US" sz="1800" i="1" dirty="0"/>
              <a:t>Sole Proprietorship</a:t>
            </a:r>
            <a:r>
              <a:rPr lang="en-US" sz="1800" dirty="0"/>
              <a:t>. </a:t>
            </a:r>
          </a:p>
          <a:p>
            <a:r>
              <a:rPr lang="en-US" sz="1800" dirty="0"/>
              <a:t>At the </a:t>
            </a:r>
            <a:r>
              <a:rPr lang="en-US" sz="1800" i="1" dirty="0"/>
              <a:t>Employer Identification Number (EIN)</a:t>
            </a:r>
            <a:r>
              <a:rPr lang="en-US" sz="1800" dirty="0"/>
              <a:t> field, enter the tax identification number. </a:t>
            </a:r>
          </a:p>
          <a:p>
            <a:r>
              <a:rPr lang="en-US" sz="1800" dirty="0"/>
              <a:t>Enter your business contact information. </a:t>
            </a:r>
          </a:p>
          <a:p>
            <a:r>
              <a:rPr lang="en-US" sz="1800" dirty="0"/>
              <a:t>Click the Preview Your Settings button. </a:t>
            </a:r>
          </a:p>
          <a:p>
            <a:r>
              <a:rPr lang="en-US" sz="1800" dirty="0"/>
              <a:t>At the Preview Your Company Settings page, click the Company File Location tab. </a:t>
            </a:r>
          </a:p>
        </p:txBody>
      </p:sp>
      <p:sp>
        <p:nvSpPr>
          <p:cNvPr id="8" name="TextBox 7">
            <a:extLst>
              <a:ext uri="{FF2B5EF4-FFF2-40B4-BE49-F238E27FC236}">
                <a16:creationId xmlns:a16="http://schemas.microsoft.com/office/drawing/2014/main" id="{A049B7BD-5CBB-4EAE-B2EA-B4D31393F862}"/>
              </a:ext>
            </a:extLst>
          </p:cNvPr>
          <p:cNvSpPr txBox="1"/>
          <p:nvPr/>
        </p:nvSpPr>
        <p:spPr>
          <a:xfrm>
            <a:off x="7406321" y="5885949"/>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144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Company Setup: Express Start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12</a:t>
            </a:fld>
            <a:endParaRPr lang="en-US" dirty="0"/>
          </a:p>
        </p:txBody>
      </p:sp>
      <p:pic>
        <p:nvPicPr>
          <p:cNvPr id="4" name="Content Placeholder 3" descr="Glad You're Here! Page - Completed"/>
          <p:cNvPicPr>
            <a:picLocks noGrp="1" noChangeAspect="1"/>
          </p:cNvPicPr>
          <p:nvPr>
            <p:ph idx="1"/>
          </p:nvPr>
        </p:nvPicPr>
        <p:blipFill>
          <a:blip r:embed="rId2"/>
          <a:stretch>
            <a:fillRect/>
          </a:stretch>
        </p:blipFill>
        <p:spPr>
          <a:xfrm>
            <a:off x="1281112" y="1192256"/>
            <a:ext cx="6581775" cy="4535401"/>
          </a:xfrm>
          <a:ln>
            <a:solidFill>
              <a:schemeClr val="tx2"/>
            </a:solidFill>
          </a:ln>
        </p:spPr>
      </p:pic>
      <p:sp>
        <p:nvSpPr>
          <p:cNvPr id="8" name="TextBox 7">
            <a:extLst>
              <a:ext uri="{FF2B5EF4-FFF2-40B4-BE49-F238E27FC236}">
                <a16:creationId xmlns:a16="http://schemas.microsoft.com/office/drawing/2014/main" id="{41C623DB-E967-479E-8309-229A912D5C8B}"/>
              </a:ext>
            </a:extLst>
          </p:cNvPr>
          <p:cNvSpPr txBox="1"/>
          <p:nvPr/>
        </p:nvSpPr>
        <p:spPr>
          <a:xfrm>
            <a:off x="7406321" y="5864106"/>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26236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Company Setup: Express Start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13</a:t>
            </a:fld>
            <a:endParaRPr lang="en-US" dirty="0"/>
          </a:p>
        </p:txBody>
      </p:sp>
      <p:sp>
        <p:nvSpPr>
          <p:cNvPr id="3" name="Content Placeholder 2"/>
          <p:cNvSpPr>
            <a:spLocks noGrp="1"/>
          </p:cNvSpPr>
          <p:nvPr>
            <p:ph idx="1"/>
          </p:nvPr>
        </p:nvSpPr>
        <p:spPr/>
        <p:txBody>
          <a:bodyPr/>
          <a:lstStyle/>
          <a:p>
            <a:r>
              <a:rPr lang="en-US" sz="2000" dirty="0"/>
              <a:t>On the Company File Location tab, click the Change Location button. You are moved to the Browse For Folder window. </a:t>
            </a:r>
          </a:p>
          <a:p>
            <a:r>
              <a:rPr lang="en-US" sz="2000" dirty="0"/>
              <a:t>At the Browse For Folder window, scroll through the list and choose the folder where you save your files, and then click OK. </a:t>
            </a:r>
          </a:p>
          <a:p>
            <a:r>
              <a:rPr lang="en-US" sz="2000" dirty="0"/>
              <a:t>If the path and folder are correct, click OK. You return to the Glad you’re here! page. </a:t>
            </a:r>
          </a:p>
          <a:p>
            <a:r>
              <a:rPr lang="en-US" sz="2000" dirty="0"/>
              <a:t>Click the Create Company button. The company file is saved in the path and folder you indicated. The QuickBooks Desktop Setup window appears. </a:t>
            </a:r>
          </a:p>
          <a:p>
            <a:r>
              <a:rPr lang="en-US" sz="2000" dirty="0"/>
              <a:t>Click the X to close the QuickBooks Desktop Setup window. The Home page and Left Icon bar appear. Click the X to close the Home page. </a:t>
            </a:r>
          </a:p>
        </p:txBody>
      </p:sp>
    </p:spTree>
    <p:extLst>
      <p:ext uri="{BB962C8B-B14F-4D97-AF65-F5344CB8AC3E}">
        <p14:creationId xmlns:p14="http://schemas.microsoft.com/office/powerpoint/2010/main" val="142250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CD24-1F6D-4317-AF8A-3C53EB90BE12}"/>
              </a:ext>
            </a:extLst>
          </p:cNvPr>
          <p:cNvSpPr>
            <a:spLocks noGrp="1"/>
          </p:cNvSpPr>
          <p:nvPr>
            <p:ph type="title"/>
          </p:nvPr>
        </p:nvSpPr>
        <p:spPr/>
        <p:txBody>
          <a:bodyPr/>
          <a:lstStyle/>
          <a:p>
            <a:r>
              <a:rPr lang="en-US" dirty="0"/>
              <a:t>Company File Password</a:t>
            </a:r>
          </a:p>
        </p:txBody>
      </p:sp>
      <p:sp>
        <p:nvSpPr>
          <p:cNvPr id="3" name="Footer Placeholder 2">
            <a:extLst>
              <a:ext uri="{FF2B5EF4-FFF2-40B4-BE49-F238E27FC236}">
                <a16:creationId xmlns:a16="http://schemas.microsoft.com/office/drawing/2014/main" id="{DE00D0D1-353E-4506-8339-C4F0F08500E1}"/>
              </a:ext>
            </a:extLst>
          </p:cNvPr>
          <p:cNvSpPr>
            <a:spLocks noGrp="1"/>
          </p:cNvSpPr>
          <p:nvPr>
            <p:ph type="ftr" sz="quarter" idx="11"/>
          </p:nvPr>
        </p:nvSpPr>
        <p:spPr/>
        <p:txBody>
          <a:bodyPr/>
          <a:lstStyle/>
          <a:p>
            <a:r>
              <a:rPr lang="en-US" dirty="0"/>
              <a:t>© Paradigm Publishing, LLC</a:t>
            </a:r>
          </a:p>
        </p:txBody>
      </p:sp>
      <p:sp>
        <p:nvSpPr>
          <p:cNvPr id="4" name="Slide Number Placeholder 3">
            <a:extLst>
              <a:ext uri="{FF2B5EF4-FFF2-40B4-BE49-F238E27FC236}">
                <a16:creationId xmlns:a16="http://schemas.microsoft.com/office/drawing/2014/main" id="{AEBBEB53-DEBF-4EEF-ABED-38529AE20349}"/>
              </a:ext>
            </a:extLst>
          </p:cNvPr>
          <p:cNvSpPr>
            <a:spLocks noGrp="1"/>
          </p:cNvSpPr>
          <p:nvPr>
            <p:ph type="sldNum" sz="quarter" idx="12"/>
          </p:nvPr>
        </p:nvSpPr>
        <p:spPr/>
        <p:txBody>
          <a:bodyPr/>
          <a:lstStyle/>
          <a:p>
            <a:fld id="{20B4BF65-5512-8C40-A284-ADA36BF81673}" type="slidenum">
              <a:rPr lang="en-US" smtClean="0"/>
              <a:pPr/>
              <a:t>14</a:t>
            </a:fld>
            <a:endParaRPr lang="en-US" dirty="0"/>
          </a:p>
        </p:txBody>
      </p:sp>
      <p:sp>
        <p:nvSpPr>
          <p:cNvPr id="5" name="Content Placeholder 4">
            <a:extLst>
              <a:ext uri="{FF2B5EF4-FFF2-40B4-BE49-F238E27FC236}">
                <a16:creationId xmlns:a16="http://schemas.microsoft.com/office/drawing/2014/main" id="{95EAC2CA-27A4-4E69-9BFB-CC665AD4A34A}"/>
              </a:ext>
            </a:extLst>
          </p:cNvPr>
          <p:cNvSpPr>
            <a:spLocks noGrp="1"/>
          </p:cNvSpPr>
          <p:nvPr>
            <p:ph idx="1"/>
          </p:nvPr>
        </p:nvSpPr>
        <p:spPr/>
        <p:txBody>
          <a:bodyPr/>
          <a:lstStyle/>
          <a:p>
            <a:r>
              <a:rPr lang="en-US" sz="2000" dirty="0"/>
              <a:t>In recent versions of QuickBooks, password protection has become mandatory. </a:t>
            </a:r>
          </a:p>
          <a:p>
            <a:pPr lvl="1"/>
            <a:r>
              <a:rPr lang="en-US" dirty="0"/>
              <a:t>There are a few instances when a password can be optional (such as when a business identification number has not been entered), but in most situations, a password is now required to open a company file. </a:t>
            </a:r>
          </a:p>
          <a:p>
            <a:pPr marL="0" indent="0">
              <a:buNone/>
            </a:pPr>
            <a:r>
              <a:rPr lang="en-US" sz="2000" b="1" dirty="0"/>
              <a:t>To create company file password:</a:t>
            </a:r>
          </a:p>
          <a:p>
            <a:r>
              <a:rPr lang="en-US" sz="2000" dirty="0"/>
              <a:t>Click Company and then click</a:t>
            </a:r>
            <a:r>
              <a:rPr lang="en-US" sz="2000" i="1" dirty="0"/>
              <a:t> Setup Users and Passwords.</a:t>
            </a:r>
          </a:p>
          <a:p>
            <a:r>
              <a:rPr lang="en-US" sz="2000" dirty="0"/>
              <a:t>At the Setup Users and Passwords submenu, click </a:t>
            </a:r>
            <a:r>
              <a:rPr lang="en-US" sz="2000" i="1" dirty="0"/>
              <a:t>Change Your Password. </a:t>
            </a:r>
            <a:r>
              <a:rPr lang="en-US" sz="2000" dirty="0"/>
              <a:t>The Change Your Password window appears.</a:t>
            </a:r>
          </a:p>
          <a:p>
            <a:r>
              <a:rPr lang="en-US" sz="2000" dirty="0"/>
              <a:t>Enter a password in the </a:t>
            </a:r>
            <a:r>
              <a:rPr lang="en-US" sz="2000" i="1" dirty="0"/>
              <a:t>New Password </a:t>
            </a:r>
            <a:r>
              <a:rPr lang="en-US" sz="2000" dirty="0"/>
              <a:t> and </a:t>
            </a:r>
            <a:r>
              <a:rPr lang="en-US" sz="2000" i="1" dirty="0"/>
              <a:t>Confirm New Password </a:t>
            </a:r>
            <a:r>
              <a:rPr lang="en-US" sz="2000" dirty="0"/>
              <a:t>fields. </a:t>
            </a:r>
          </a:p>
          <a:p>
            <a:r>
              <a:rPr lang="en-US" sz="2000" dirty="0"/>
              <a:t>At the Challenge Question drop-down list, select a question.</a:t>
            </a:r>
          </a:p>
          <a:p>
            <a:r>
              <a:rPr lang="en-US" sz="2000" dirty="0"/>
              <a:t>In the </a:t>
            </a:r>
            <a:r>
              <a:rPr lang="en-US" sz="2000" i="1" dirty="0"/>
              <a:t>Answer</a:t>
            </a:r>
            <a:r>
              <a:rPr lang="en-US" sz="2000" dirty="0"/>
              <a:t> text box, type the answer to the Challenge Question.</a:t>
            </a:r>
          </a:p>
          <a:p>
            <a:r>
              <a:rPr lang="en-US" sz="2000" dirty="0"/>
              <a:t>Click OK.</a:t>
            </a:r>
          </a:p>
        </p:txBody>
      </p:sp>
    </p:spTree>
    <p:extLst>
      <p:ext uri="{BB962C8B-B14F-4D97-AF65-F5344CB8AC3E}">
        <p14:creationId xmlns:p14="http://schemas.microsoft.com/office/powerpoint/2010/main" val="364451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CD24-1F6D-4317-AF8A-3C53EB90BE12}"/>
              </a:ext>
            </a:extLst>
          </p:cNvPr>
          <p:cNvSpPr>
            <a:spLocks noGrp="1"/>
          </p:cNvSpPr>
          <p:nvPr>
            <p:ph type="title"/>
          </p:nvPr>
        </p:nvSpPr>
        <p:spPr/>
        <p:txBody>
          <a:bodyPr/>
          <a:lstStyle/>
          <a:p>
            <a:r>
              <a:rPr lang="en-US" dirty="0"/>
              <a:t>Company File Password Cont.</a:t>
            </a:r>
          </a:p>
        </p:txBody>
      </p:sp>
      <p:sp>
        <p:nvSpPr>
          <p:cNvPr id="3" name="Footer Placeholder 2">
            <a:extLst>
              <a:ext uri="{FF2B5EF4-FFF2-40B4-BE49-F238E27FC236}">
                <a16:creationId xmlns:a16="http://schemas.microsoft.com/office/drawing/2014/main" id="{DE00D0D1-353E-4506-8339-C4F0F08500E1}"/>
              </a:ext>
            </a:extLst>
          </p:cNvPr>
          <p:cNvSpPr>
            <a:spLocks noGrp="1"/>
          </p:cNvSpPr>
          <p:nvPr>
            <p:ph type="ftr" sz="quarter" idx="11"/>
          </p:nvPr>
        </p:nvSpPr>
        <p:spPr/>
        <p:txBody>
          <a:bodyPr/>
          <a:lstStyle/>
          <a:p>
            <a:r>
              <a:rPr lang="en-US" dirty="0"/>
              <a:t>© Paradigm Publishing, LLC</a:t>
            </a:r>
          </a:p>
        </p:txBody>
      </p:sp>
      <p:sp>
        <p:nvSpPr>
          <p:cNvPr id="4" name="Slide Number Placeholder 3">
            <a:extLst>
              <a:ext uri="{FF2B5EF4-FFF2-40B4-BE49-F238E27FC236}">
                <a16:creationId xmlns:a16="http://schemas.microsoft.com/office/drawing/2014/main" id="{AEBBEB53-DEBF-4EEF-ABED-38529AE20349}"/>
              </a:ext>
            </a:extLst>
          </p:cNvPr>
          <p:cNvSpPr>
            <a:spLocks noGrp="1"/>
          </p:cNvSpPr>
          <p:nvPr>
            <p:ph type="sldNum" sz="quarter" idx="12"/>
          </p:nvPr>
        </p:nvSpPr>
        <p:spPr/>
        <p:txBody>
          <a:bodyPr/>
          <a:lstStyle/>
          <a:p>
            <a:fld id="{20B4BF65-5512-8C40-A284-ADA36BF81673}" type="slidenum">
              <a:rPr lang="en-US" smtClean="0"/>
              <a:pPr/>
              <a:t>15</a:t>
            </a:fld>
            <a:endParaRPr lang="en-US" dirty="0"/>
          </a:p>
        </p:txBody>
      </p:sp>
      <p:pic>
        <p:nvPicPr>
          <p:cNvPr id="11" name="Content Placeholder 10" descr="Change Your Password Windows - Completed">
            <a:extLst>
              <a:ext uri="{FF2B5EF4-FFF2-40B4-BE49-F238E27FC236}">
                <a16:creationId xmlns:a16="http://schemas.microsoft.com/office/drawing/2014/main" id="{E9A2CACF-376E-4C84-9448-4B8501FBB458}"/>
              </a:ext>
            </a:extLst>
          </p:cNvPr>
          <p:cNvPicPr>
            <a:picLocks noGrp="1" noChangeAspect="1"/>
          </p:cNvPicPr>
          <p:nvPr>
            <p:ph idx="1"/>
          </p:nvPr>
        </p:nvPicPr>
        <p:blipFill>
          <a:blip r:embed="rId2"/>
          <a:stretch>
            <a:fillRect/>
          </a:stretch>
        </p:blipFill>
        <p:spPr>
          <a:xfrm>
            <a:off x="1586706" y="1372919"/>
            <a:ext cx="5372100" cy="4174074"/>
          </a:xfrm>
        </p:spPr>
      </p:pic>
    </p:spTree>
    <p:extLst>
      <p:ext uri="{BB962C8B-B14F-4D97-AF65-F5344CB8AC3E}">
        <p14:creationId xmlns:p14="http://schemas.microsoft.com/office/powerpoint/2010/main" val="50597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Preferences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16</a:t>
            </a:fld>
            <a:endParaRPr lang="en-US" dirty="0"/>
          </a:p>
        </p:txBody>
      </p:sp>
      <p:sp>
        <p:nvSpPr>
          <p:cNvPr id="3" name="Content Placeholder 2"/>
          <p:cNvSpPr>
            <a:spLocks noGrp="1"/>
          </p:cNvSpPr>
          <p:nvPr>
            <p:ph idx="1"/>
          </p:nvPr>
        </p:nvSpPr>
        <p:spPr>
          <a:xfrm>
            <a:off x="350519" y="1135145"/>
            <a:ext cx="8065893" cy="4649736"/>
          </a:xfrm>
        </p:spPr>
        <p:txBody>
          <a:bodyPr/>
          <a:lstStyle/>
          <a:p>
            <a:r>
              <a:rPr lang="en-US" dirty="0"/>
              <a:t>When you use the Express Start method of New Company Setup, you skip EasyStep Interview, therefore you must establish the preferences for the new company file yourself.</a:t>
            </a:r>
          </a:p>
          <a:p>
            <a:r>
              <a:rPr lang="en-US" dirty="0"/>
              <a:t>Company preferences enable or disable features available in QuickBooks.</a:t>
            </a:r>
          </a:p>
          <a:p>
            <a:pPr lvl="1"/>
            <a:r>
              <a:rPr lang="en-US" dirty="0"/>
              <a:t>When a feature is enabled it allows for choices to be listed on the drop-down menus and the Home page.</a:t>
            </a:r>
          </a:p>
          <a:p>
            <a:pPr lvl="1"/>
            <a:r>
              <a:rPr lang="en-US" dirty="0"/>
              <a:t>If a feature is disabled, then you will not see some choices on the drop-down menu or Home page.</a:t>
            </a:r>
          </a:p>
          <a:p>
            <a:r>
              <a:rPr lang="en-US" dirty="0"/>
              <a:t>Use the Preferences window to </a:t>
            </a:r>
          </a:p>
          <a:p>
            <a:pPr lvl="1"/>
            <a:r>
              <a:rPr lang="en-US" dirty="0"/>
              <a:t>Activate the account numbers field in the Chart of Accounts List window</a:t>
            </a:r>
          </a:p>
          <a:p>
            <a:pPr lvl="1"/>
            <a:r>
              <a:rPr lang="en-US" dirty="0"/>
              <a:t>Activate the inventory feature </a:t>
            </a:r>
          </a:p>
          <a:p>
            <a:pPr lvl="1"/>
            <a:r>
              <a:rPr lang="en-US" dirty="0"/>
              <a:t>Activate the sales tax</a:t>
            </a:r>
          </a:p>
          <a:p>
            <a:pPr lvl="1"/>
            <a:r>
              <a:rPr lang="en-US" dirty="0"/>
              <a:t>Disable the payroll feature</a:t>
            </a:r>
          </a:p>
        </p:txBody>
      </p:sp>
    </p:spTree>
    <p:extLst>
      <p:ext uri="{BB962C8B-B14F-4D97-AF65-F5344CB8AC3E}">
        <p14:creationId xmlns:p14="http://schemas.microsoft.com/office/powerpoint/2010/main" val="13425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17</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1997710"/>
            <a:ext cx="8579853" cy="4525963"/>
          </a:xfrm>
        </p:spPr>
        <p:txBody>
          <a:bodyPr/>
          <a:lstStyle/>
          <a:p>
            <a:r>
              <a:rPr lang="en-US" sz="2800" dirty="0"/>
              <a:t>When setting up a new company file without the EasyStep Interview or QuickBooks Desktop Setup, which step should come first? </a:t>
            </a:r>
          </a:p>
          <a:p>
            <a:pPr lvl="1"/>
            <a:r>
              <a:rPr lang="en-US" sz="2400" dirty="0"/>
              <a:t>Create an inventory list. </a:t>
            </a:r>
          </a:p>
          <a:p>
            <a:pPr lvl="1"/>
            <a:r>
              <a:rPr lang="en-US" sz="2400" dirty="0"/>
              <a:t>Format reports. </a:t>
            </a:r>
          </a:p>
          <a:p>
            <a:pPr lvl="1"/>
            <a:r>
              <a:rPr lang="en-US" sz="2400" dirty="0"/>
              <a:t>Enter opening account balances. </a:t>
            </a:r>
          </a:p>
          <a:p>
            <a:pPr lvl="1"/>
            <a:r>
              <a:rPr lang="en-US" sz="2400" dirty="0"/>
              <a:t>Establish company preferences.</a:t>
            </a:r>
          </a:p>
        </p:txBody>
      </p:sp>
    </p:spTree>
    <p:extLst>
      <p:ext uri="{BB962C8B-B14F-4D97-AF65-F5344CB8AC3E}">
        <p14:creationId xmlns:p14="http://schemas.microsoft.com/office/powerpoint/2010/main" val="7127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4" end="4"/>
                                            </p:txEl>
                                          </p:spTgt>
                                        </p:tgtEl>
                                        <p:attrNameLst>
                                          <p:attrName>style.color</p:attrName>
                                        </p:attrNameLst>
                                      </p:cBhvr>
                                      <p:to>
                                        <a:srgbClr val="00B050"/>
                                      </p:to>
                                    </p:animClr>
                                    <p:animClr clrSpc="rgb" dir="cw">
                                      <p:cBhvr>
                                        <p:cTn id="31" dur="500" fill="hold"/>
                                        <p:tgtEl>
                                          <p:spTgt spid="5">
                                            <p:txEl>
                                              <p:pRg st="4" end="4"/>
                                            </p:txEl>
                                          </p:spTgt>
                                        </p:tgtEl>
                                        <p:attrNameLst>
                                          <p:attrName>fillcolor</p:attrName>
                                        </p:attrNameLst>
                                      </p:cBhvr>
                                      <p:to>
                                        <a:srgbClr val="00B050"/>
                                      </p:to>
                                    </p:animClr>
                                    <p:set>
                                      <p:cBhvr>
                                        <p:cTn id="32" dur="500" fill="hold"/>
                                        <p:tgtEl>
                                          <p:spTgt spid="5">
                                            <p:txEl>
                                              <p:pRg st="4" end="4"/>
                                            </p:txEl>
                                          </p:spTgt>
                                        </p:tgtEl>
                                        <p:attrNameLst>
                                          <p:attrName>fill.type</p:attrName>
                                        </p:attrNameLst>
                                      </p:cBhvr>
                                      <p:to>
                                        <p:strVal val="solid"/>
                                      </p:to>
                                    </p:set>
                                    <p:set>
                                      <p:cBhvr>
                                        <p:cTn id="33"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Numbers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18</a:t>
            </a:fld>
            <a:endParaRPr lang="en-US" dirty="0"/>
          </a:p>
        </p:txBody>
      </p:sp>
      <p:sp>
        <p:nvSpPr>
          <p:cNvPr id="3" name="Content Placeholder 2"/>
          <p:cNvSpPr>
            <a:spLocks noGrp="1"/>
          </p:cNvSpPr>
          <p:nvPr>
            <p:ph idx="1"/>
          </p:nvPr>
        </p:nvSpPr>
        <p:spPr/>
        <p:txBody>
          <a:bodyPr/>
          <a:lstStyle/>
          <a:p>
            <a:r>
              <a:rPr lang="en-US" dirty="0"/>
              <a:t>Since QuickBooks by default does not use account numbers, you must activate the account numbers feature to add them.</a:t>
            </a:r>
          </a:p>
          <a:p>
            <a:pPr marL="0" indent="0">
              <a:buNone/>
            </a:pPr>
            <a:r>
              <a:rPr lang="en-US" b="1" dirty="0"/>
              <a:t>To activate the account numbers feature: </a:t>
            </a:r>
          </a:p>
          <a:p>
            <a:r>
              <a:rPr lang="en-US" dirty="0"/>
              <a:t>Click Edit and then click </a:t>
            </a:r>
            <a:r>
              <a:rPr lang="en-US" i="1" dirty="0"/>
              <a:t>Preferences</a:t>
            </a:r>
            <a:r>
              <a:rPr lang="en-US" dirty="0"/>
              <a:t>. </a:t>
            </a:r>
          </a:p>
          <a:p>
            <a:r>
              <a:rPr lang="en-US" dirty="0"/>
              <a:t>Along the left frame of the Preferences window, click the Accounting icon. </a:t>
            </a:r>
          </a:p>
          <a:p>
            <a:r>
              <a:rPr lang="en-US" dirty="0"/>
              <a:t>Click the Company Preferences tab. </a:t>
            </a:r>
          </a:p>
          <a:p>
            <a:r>
              <a:rPr lang="en-US" dirty="0"/>
              <a:t>At the Accounts section, place a check mark in the box to the left of </a:t>
            </a:r>
            <a:r>
              <a:rPr lang="en-US" i="1" dirty="0"/>
              <a:t>Use account numbers</a:t>
            </a:r>
            <a:r>
              <a:rPr lang="en-US" dirty="0"/>
              <a:t> to turn on the account numbers feature. </a:t>
            </a:r>
          </a:p>
          <a:p>
            <a:r>
              <a:rPr lang="en-US" dirty="0"/>
              <a:t>Click OK. </a:t>
            </a:r>
          </a:p>
        </p:txBody>
      </p:sp>
    </p:spTree>
    <p:extLst>
      <p:ext uri="{BB962C8B-B14F-4D97-AF65-F5344CB8AC3E}">
        <p14:creationId xmlns:p14="http://schemas.microsoft.com/office/powerpoint/2010/main" val="152711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Numbers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19</a:t>
            </a:fld>
            <a:endParaRPr lang="en-US" dirty="0"/>
          </a:p>
        </p:txBody>
      </p:sp>
      <p:pic>
        <p:nvPicPr>
          <p:cNvPr id="9" name="Content Placeholder 8" descr="Preferences Window - Accounting - Company Preferences Tab">
            <a:extLst>
              <a:ext uri="{FF2B5EF4-FFF2-40B4-BE49-F238E27FC236}">
                <a16:creationId xmlns:a16="http://schemas.microsoft.com/office/drawing/2014/main" id="{AB59DF28-4F4D-4807-BC00-2CBFE1605740}"/>
              </a:ext>
            </a:extLst>
          </p:cNvPr>
          <p:cNvPicPr>
            <a:picLocks noGrp="1" noChangeAspect="1"/>
          </p:cNvPicPr>
          <p:nvPr>
            <p:ph idx="1"/>
          </p:nvPr>
        </p:nvPicPr>
        <p:blipFill>
          <a:blip r:embed="rId2"/>
          <a:stretch>
            <a:fillRect/>
          </a:stretch>
        </p:blipFill>
        <p:spPr>
          <a:xfrm>
            <a:off x="966550" y="1268413"/>
            <a:ext cx="7210899" cy="4649786"/>
          </a:xfrm>
        </p:spPr>
      </p:pic>
    </p:spTree>
    <p:extLst>
      <p:ext uri="{BB962C8B-B14F-4D97-AF65-F5344CB8AC3E}">
        <p14:creationId xmlns:p14="http://schemas.microsoft.com/office/powerpoint/2010/main" val="132397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430" y="1220911"/>
            <a:ext cx="6225139" cy="609131"/>
          </a:xfrm>
        </p:spPr>
        <p:txBody>
          <a:bodyPr/>
          <a:lstStyle/>
          <a:p>
            <a:r>
              <a:rPr lang="en-US" dirty="0">
                <a:latin typeface="Helvetica" charset="0"/>
                <a:ea typeface="Helvetica" charset="0"/>
                <a:cs typeface="Helvetica" charset="0"/>
              </a:rPr>
              <a:t>New Company Setup</a:t>
            </a:r>
            <a:r>
              <a:rPr lang="en-US" dirty="0">
                <a:latin typeface="Calibri" panose="020F0502020204030204" pitchFamily="34" charset="0"/>
              </a:rPr>
              <a:t>—</a:t>
            </a:r>
            <a:r>
              <a:rPr lang="en-US" dirty="0">
                <a:latin typeface="Helvetica" charset="0"/>
                <a:ea typeface="Helvetica" charset="0"/>
                <a:cs typeface="Helvetica" charset="0"/>
              </a:rPr>
              <a:t>Express Start</a:t>
            </a:r>
          </a:p>
        </p:txBody>
      </p:sp>
      <p:sp>
        <p:nvSpPr>
          <p:cNvPr id="3" name="Subtitle 2"/>
          <p:cNvSpPr>
            <a:spLocks noGrp="1"/>
          </p:cNvSpPr>
          <p:nvPr>
            <p:ph type="subTitle" idx="1"/>
          </p:nvPr>
        </p:nvSpPr>
        <p:spPr>
          <a:xfrm>
            <a:off x="1905202" y="2930321"/>
            <a:ext cx="5333596" cy="2120084"/>
          </a:xfrm>
        </p:spPr>
        <p:txBody>
          <a:bodyPr/>
          <a:lstStyle/>
          <a:p>
            <a:r>
              <a:rPr lang="en-US" dirty="0"/>
              <a:t>Setting Up Company Preferences </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430A07D0-4B6C-EF41-9A43-6576EA47312D}" type="slidenum">
              <a:rPr lang="en-US" smtClean="0"/>
              <a:t>2</a:t>
            </a:fld>
            <a:endParaRPr lang="en-US" dirty="0"/>
          </a:p>
        </p:txBody>
      </p:sp>
    </p:spTree>
    <p:extLst>
      <p:ext uri="{BB962C8B-B14F-4D97-AF65-F5344CB8AC3E}">
        <p14:creationId xmlns:p14="http://schemas.microsoft.com/office/powerpoint/2010/main" val="277040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20</a:t>
            </a:fld>
            <a:endParaRPr lang="en-US" dirty="0"/>
          </a:p>
        </p:txBody>
      </p:sp>
      <p:sp>
        <p:nvSpPr>
          <p:cNvPr id="3" name="Content Placeholder 2"/>
          <p:cNvSpPr>
            <a:spLocks noGrp="1"/>
          </p:cNvSpPr>
          <p:nvPr>
            <p:ph idx="1"/>
          </p:nvPr>
        </p:nvSpPr>
        <p:spPr/>
        <p:txBody>
          <a:bodyPr/>
          <a:lstStyle/>
          <a:p>
            <a:r>
              <a:rPr lang="en-US" dirty="0"/>
              <a:t>QuickBooks provides you with the ability to maintain inventory records, but the inventory feature must be activated.</a:t>
            </a:r>
          </a:p>
          <a:p>
            <a:pPr marL="0" indent="0">
              <a:buNone/>
            </a:pPr>
            <a:r>
              <a:rPr lang="en-US" b="1" dirty="0"/>
              <a:t>To activate the inventory feature: </a:t>
            </a:r>
          </a:p>
          <a:p>
            <a:r>
              <a:rPr lang="en-US" dirty="0"/>
              <a:t>Click Edit and then click </a:t>
            </a:r>
            <a:r>
              <a:rPr lang="en-US" i="1" dirty="0"/>
              <a:t>Preferences</a:t>
            </a:r>
            <a:r>
              <a:rPr lang="en-US" dirty="0"/>
              <a:t>. </a:t>
            </a:r>
          </a:p>
          <a:p>
            <a:r>
              <a:rPr lang="en-US" dirty="0"/>
              <a:t>Click the Items &amp; Inventory icon. </a:t>
            </a:r>
          </a:p>
          <a:p>
            <a:r>
              <a:rPr lang="en-US" dirty="0"/>
              <a:t>Click the Company Preferences tab. </a:t>
            </a:r>
          </a:p>
          <a:p>
            <a:r>
              <a:rPr lang="en-US" dirty="0"/>
              <a:t>In the PURCHASE ORDERS AND INVENTORY section, place a check mark in the box to the left of </a:t>
            </a:r>
            <a:r>
              <a:rPr lang="en-US" i="1" dirty="0"/>
              <a:t>Inventory and purchase orders are active</a:t>
            </a:r>
            <a:r>
              <a:rPr lang="en-US" dirty="0"/>
              <a:t> to turn on the inventory feature. </a:t>
            </a:r>
          </a:p>
          <a:p>
            <a:r>
              <a:rPr lang="en-US" dirty="0"/>
              <a:t>Click OK. </a:t>
            </a:r>
          </a:p>
        </p:txBody>
      </p:sp>
    </p:spTree>
    <p:extLst>
      <p:ext uri="{BB962C8B-B14F-4D97-AF65-F5344CB8AC3E}">
        <p14:creationId xmlns:p14="http://schemas.microsoft.com/office/powerpoint/2010/main" val="155261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21</a:t>
            </a:fld>
            <a:endParaRPr lang="en-US" dirty="0"/>
          </a:p>
        </p:txBody>
      </p:sp>
      <p:pic>
        <p:nvPicPr>
          <p:cNvPr id="9" name="Content Placeholder 8" descr="Preferences Window - Items &amp; Inventory - Company Preferences Tab">
            <a:extLst>
              <a:ext uri="{FF2B5EF4-FFF2-40B4-BE49-F238E27FC236}">
                <a16:creationId xmlns:a16="http://schemas.microsoft.com/office/drawing/2014/main" id="{E368B2CA-E64C-4088-AFE3-5AACCFB373EE}"/>
              </a:ext>
            </a:extLst>
          </p:cNvPr>
          <p:cNvPicPr>
            <a:picLocks noGrp="1" noChangeAspect="1"/>
          </p:cNvPicPr>
          <p:nvPr>
            <p:ph idx="1"/>
          </p:nvPr>
        </p:nvPicPr>
        <p:blipFill>
          <a:blip r:embed="rId2"/>
          <a:stretch>
            <a:fillRect/>
          </a:stretch>
        </p:blipFill>
        <p:spPr>
          <a:xfrm>
            <a:off x="966550" y="1220788"/>
            <a:ext cx="7210899" cy="4649786"/>
          </a:xfrm>
        </p:spPr>
      </p:pic>
    </p:spTree>
    <p:extLst>
      <p:ext uri="{BB962C8B-B14F-4D97-AF65-F5344CB8AC3E}">
        <p14:creationId xmlns:p14="http://schemas.microsoft.com/office/powerpoint/2010/main" val="25362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Tax</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22</a:t>
            </a:fld>
            <a:endParaRPr lang="en-US" dirty="0"/>
          </a:p>
        </p:txBody>
      </p:sp>
      <p:sp>
        <p:nvSpPr>
          <p:cNvPr id="3" name="Content Placeholder 2"/>
          <p:cNvSpPr>
            <a:spLocks noGrp="1"/>
          </p:cNvSpPr>
          <p:nvPr>
            <p:ph idx="1"/>
          </p:nvPr>
        </p:nvSpPr>
        <p:spPr>
          <a:xfrm>
            <a:off x="350519" y="1135144"/>
            <a:ext cx="8508345" cy="4970687"/>
          </a:xfrm>
        </p:spPr>
        <p:txBody>
          <a:bodyPr/>
          <a:lstStyle/>
          <a:p>
            <a:pPr lvl="0"/>
            <a:r>
              <a:rPr lang="en-US" sz="1800" dirty="0"/>
              <a:t>QuickBooks also provides you with the ability to charge and maintain sales tax information, but the sales tax feature must be activated.</a:t>
            </a:r>
          </a:p>
          <a:p>
            <a:pPr marL="0" indent="0">
              <a:buNone/>
            </a:pPr>
            <a:r>
              <a:rPr lang="en-US" sz="1800" b="1" dirty="0"/>
              <a:t>To activate the sales tax feature: </a:t>
            </a:r>
          </a:p>
          <a:p>
            <a:r>
              <a:rPr lang="en-US" sz="1800" dirty="0"/>
              <a:t>Click Edit and then click </a:t>
            </a:r>
            <a:r>
              <a:rPr lang="en-US" sz="1800" i="1" dirty="0"/>
              <a:t>Preferences</a:t>
            </a:r>
            <a:r>
              <a:rPr lang="en-US" sz="1800" dirty="0"/>
              <a:t>. </a:t>
            </a:r>
          </a:p>
          <a:p>
            <a:r>
              <a:rPr lang="en-US" sz="1800" dirty="0"/>
              <a:t>Click the Sales Tax icon. </a:t>
            </a:r>
          </a:p>
          <a:p>
            <a:r>
              <a:rPr lang="en-US" sz="1800" dirty="0"/>
              <a:t>Click the Company Preferences tab. </a:t>
            </a:r>
          </a:p>
          <a:p>
            <a:r>
              <a:rPr lang="en-US" sz="1800" dirty="0"/>
              <a:t>At the </a:t>
            </a:r>
            <a:r>
              <a:rPr lang="en-US" sz="1800" i="1" dirty="0"/>
              <a:t>Do You Charge Sales Tax?</a:t>
            </a:r>
            <a:r>
              <a:rPr lang="en-US" sz="1800" dirty="0"/>
              <a:t> field, click Yes. </a:t>
            </a:r>
          </a:p>
          <a:p>
            <a:r>
              <a:rPr lang="en-US" sz="1800" dirty="0"/>
              <a:t>At the </a:t>
            </a:r>
            <a:r>
              <a:rPr lang="en-US" sz="1800" i="1" dirty="0"/>
              <a:t>Your most common sales tax item </a:t>
            </a:r>
            <a:r>
              <a:rPr lang="en-US" sz="1800" dirty="0"/>
              <a:t>drop-down list, click </a:t>
            </a:r>
            <a:r>
              <a:rPr lang="en-US" sz="1800" i="1" dirty="0"/>
              <a:t>&lt; Add New &gt;. </a:t>
            </a:r>
          </a:p>
          <a:p>
            <a:r>
              <a:rPr lang="en-US" sz="1800" dirty="0"/>
              <a:t>Enter the sales tax item information. </a:t>
            </a:r>
          </a:p>
          <a:p>
            <a:r>
              <a:rPr lang="en-US" sz="1800" dirty="0"/>
              <a:t>At the </a:t>
            </a:r>
            <a:r>
              <a:rPr lang="en-US" sz="1800" i="1" dirty="0"/>
              <a:t>Tax Agency (vendor that you collect for) </a:t>
            </a:r>
            <a:r>
              <a:rPr lang="en-US" sz="1800" dirty="0"/>
              <a:t>drop-down list, click </a:t>
            </a:r>
            <a:r>
              <a:rPr lang="en-US" sz="1800" i="1" dirty="0"/>
              <a:t>&lt; Add New &gt;. </a:t>
            </a:r>
            <a:endParaRPr lang="en-US" sz="1800" dirty="0"/>
          </a:p>
          <a:p>
            <a:r>
              <a:rPr lang="en-US" sz="1800" dirty="0"/>
              <a:t>Enter the appropriate vendor information and then click OK. </a:t>
            </a:r>
          </a:p>
          <a:p>
            <a:r>
              <a:rPr lang="en-US" sz="1800" dirty="0"/>
              <a:t>Click OK at the completed New Item window and then click OK at the Preferences window. </a:t>
            </a:r>
          </a:p>
          <a:p>
            <a:r>
              <a:rPr lang="en-US" sz="1800" dirty="0"/>
              <a:t>At the Updating Sales Tax dialog box, click OK. </a:t>
            </a:r>
          </a:p>
        </p:txBody>
      </p:sp>
    </p:spTree>
    <p:extLst>
      <p:ext uri="{BB962C8B-B14F-4D97-AF65-F5344CB8AC3E}">
        <p14:creationId xmlns:p14="http://schemas.microsoft.com/office/powerpoint/2010/main" val="257176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Tax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23</a:t>
            </a:fld>
            <a:endParaRPr lang="en-US" dirty="0"/>
          </a:p>
        </p:txBody>
      </p:sp>
      <p:pic>
        <p:nvPicPr>
          <p:cNvPr id="10" name="Content Placeholder 9" descr="New Item Window - Completed">
            <a:extLst>
              <a:ext uri="{FF2B5EF4-FFF2-40B4-BE49-F238E27FC236}">
                <a16:creationId xmlns:a16="http://schemas.microsoft.com/office/drawing/2014/main" id="{73EEFAB0-1A46-4C92-AD71-30AFD8C04D53}"/>
              </a:ext>
            </a:extLst>
          </p:cNvPr>
          <p:cNvPicPr>
            <a:picLocks noGrp="1" noChangeAspect="1"/>
          </p:cNvPicPr>
          <p:nvPr>
            <p:ph idx="1"/>
          </p:nvPr>
        </p:nvPicPr>
        <p:blipFill>
          <a:blip r:embed="rId2"/>
          <a:stretch>
            <a:fillRect/>
          </a:stretch>
        </p:blipFill>
        <p:spPr>
          <a:xfrm>
            <a:off x="85725" y="1207379"/>
            <a:ext cx="6076950" cy="2847975"/>
          </a:xfrm>
        </p:spPr>
      </p:pic>
      <p:pic>
        <p:nvPicPr>
          <p:cNvPr id="12" name="Picture 11" descr="Preferences Window - Sales Tax - Completed">
            <a:extLst>
              <a:ext uri="{FF2B5EF4-FFF2-40B4-BE49-F238E27FC236}">
                <a16:creationId xmlns:a16="http://schemas.microsoft.com/office/drawing/2014/main" id="{46F31BF5-E662-4FB7-8550-B1821BEF2881}"/>
              </a:ext>
            </a:extLst>
          </p:cNvPr>
          <p:cNvPicPr>
            <a:picLocks noChangeAspect="1"/>
          </p:cNvPicPr>
          <p:nvPr/>
        </p:nvPicPr>
        <p:blipFill>
          <a:blip r:embed="rId3"/>
          <a:stretch>
            <a:fillRect/>
          </a:stretch>
        </p:blipFill>
        <p:spPr>
          <a:xfrm>
            <a:off x="3038474" y="2415934"/>
            <a:ext cx="5876924" cy="3789603"/>
          </a:xfrm>
          <a:prstGeom prst="rect">
            <a:avLst/>
          </a:prstGeom>
        </p:spPr>
      </p:pic>
    </p:spTree>
    <p:extLst>
      <p:ext uri="{BB962C8B-B14F-4D97-AF65-F5344CB8AC3E}">
        <p14:creationId xmlns:p14="http://schemas.microsoft.com/office/powerpoint/2010/main" val="25320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24</a:t>
            </a:fld>
            <a:endParaRPr lang="en-US" dirty="0"/>
          </a:p>
        </p:txBody>
      </p:sp>
      <p:sp>
        <p:nvSpPr>
          <p:cNvPr id="3" name="Content Placeholder 2"/>
          <p:cNvSpPr>
            <a:spLocks noGrp="1"/>
          </p:cNvSpPr>
          <p:nvPr>
            <p:ph idx="1"/>
          </p:nvPr>
        </p:nvSpPr>
        <p:spPr/>
        <p:txBody>
          <a:bodyPr/>
          <a:lstStyle/>
          <a:p>
            <a:pPr lvl="0"/>
            <a:r>
              <a:rPr lang="en-US" dirty="0"/>
              <a:t>When you create a new company file using the Express Start method, QuickBooks assumes you will be using the Payroll feature and by default activates it.</a:t>
            </a:r>
          </a:p>
          <a:p>
            <a:pPr lvl="1"/>
            <a:r>
              <a:rPr lang="en-US" dirty="0"/>
              <a:t>When QuickBooks activates the payroll feature, it automatically creates a Payroll Liabilities account and Payroll Expenses account in the Chart of Accounts List.</a:t>
            </a:r>
          </a:p>
          <a:p>
            <a:pPr lvl="0"/>
            <a:r>
              <a:rPr lang="en-US" dirty="0"/>
              <a:t>Even if you disable the payroll feature, the Payroll Liabilities account and the Payroll Expenses account will appear on the Chart of Accounts List.</a:t>
            </a:r>
          </a:p>
        </p:txBody>
      </p:sp>
    </p:spTree>
    <p:extLst>
      <p:ext uri="{BB962C8B-B14F-4D97-AF65-F5344CB8AC3E}">
        <p14:creationId xmlns:p14="http://schemas.microsoft.com/office/powerpoint/2010/main" val="158420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25</a:t>
            </a:fld>
            <a:endParaRPr lang="en-US" dirty="0"/>
          </a:p>
        </p:txBody>
      </p:sp>
      <p:sp>
        <p:nvSpPr>
          <p:cNvPr id="3" name="Content Placeholder 2"/>
          <p:cNvSpPr>
            <a:spLocks noGrp="1"/>
          </p:cNvSpPr>
          <p:nvPr>
            <p:ph idx="1"/>
          </p:nvPr>
        </p:nvSpPr>
        <p:spPr>
          <a:xfrm>
            <a:off x="350520" y="1135145"/>
            <a:ext cx="3092488" cy="4649736"/>
          </a:xfrm>
        </p:spPr>
        <p:txBody>
          <a:bodyPr/>
          <a:lstStyle/>
          <a:p>
            <a:pPr marL="0" indent="0">
              <a:buNone/>
            </a:pPr>
            <a:r>
              <a:rPr lang="en-US" sz="2000" b="1" dirty="0"/>
              <a:t>To disable the payroll feature: </a:t>
            </a:r>
          </a:p>
          <a:p>
            <a:r>
              <a:rPr lang="en-US" sz="2000" dirty="0"/>
              <a:t>Click Edit and then click </a:t>
            </a:r>
            <a:r>
              <a:rPr lang="en-US" sz="2000" i="1" dirty="0"/>
              <a:t>Preferences</a:t>
            </a:r>
            <a:r>
              <a:rPr lang="en-US" sz="2000" dirty="0"/>
              <a:t>. </a:t>
            </a:r>
          </a:p>
          <a:p>
            <a:r>
              <a:rPr lang="en-US" sz="2000" dirty="0"/>
              <a:t>Click the Payroll &amp; Employees icon. </a:t>
            </a:r>
          </a:p>
          <a:p>
            <a:r>
              <a:rPr lang="en-US" sz="2000" dirty="0"/>
              <a:t>Click the Company Preferences tab. </a:t>
            </a:r>
          </a:p>
          <a:p>
            <a:r>
              <a:rPr lang="en-US" sz="2000" dirty="0"/>
              <a:t>In the QUICKBOOKS PAYROLL FEATURES section, click </a:t>
            </a:r>
            <a:r>
              <a:rPr lang="en-US" sz="2000" i="1" dirty="0"/>
              <a:t>No payroll</a:t>
            </a:r>
            <a:r>
              <a:rPr lang="en-US" sz="2000" dirty="0"/>
              <a:t>. </a:t>
            </a:r>
          </a:p>
          <a:p>
            <a:r>
              <a:rPr lang="en-US" sz="2000" dirty="0"/>
              <a:t>Click OK. </a:t>
            </a:r>
          </a:p>
        </p:txBody>
      </p:sp>
      <p:pic>
        <p:nvPicPr>
          <p:cNvPr id="8" name="Picture 7" descr="Preferences Window - Payroll &amp; Employees - Company Preferences Tab">
            <a:extLst>
              <a:ext uri="{FF2B5EF4-FFF2-40B4-BE49-F238E27FC236}">
                <a16:creationId xmlns:a16="http://schemas.microsoft.com/office/drawing/2014/main" id="{68826C1A-F038-4BE3-BB9E-C4AA43A1CE59}"/>
              </a:ext>
            </a:extLst>
          </p:cNvPr>
          <p:cNvPicPr>
            <a:picLocks noChangeAspect="1"/>
          </p:cNvPicPr>
          <p:nvPr/>
        </p:nvPicPr>
        <p:blipFill>
          <a:blip r:embed="rId2"/>
          <a:stretch>
            <a:fillRect/>
          </a:stretch>
        </p:blipFill>
        <p:spPr>
          <a:xfrm>
            <a:off x="3443008" y="1866900"/>
            <a:ext cx="5605741" cy="3614737"/>
          </a:xfrm>
          <a:prstGeom prst="rect">
            <a:avLst/>
          </a:prstGeom>
        </p:spPr>
      </p:pic>
    </p:spTree>
    <p:extLst>
      <p:ext uri="{BB962C8B-B14F-4D97-AF65-F5344CB8AC3E}">
        <p14:creationId xmlns:p14="http://schemas.microsoft.com/office/powerpoint/2010/main" val="868598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Chart of Accounts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26</a:t>
            </a:fld>
            <a:endParaRPr lang="en-US" dirty="0"/>
          </a:p>
        </p:txBody>
      </p:sp>
      <p:sp>
        <p:nvSpPr>
          <p:cNvPr id="3" name="Content Placeholder 2"/>
          <p:cNvSpPr>
            <a:spLocks noGrp="1"/>
          </p:cNvSpPr>
          <p:nvPr>
            <p:ph idx="1"/>
          </p:nvPr>
        </p:nvSpPr>
        <p:spPr/>
        <p:txBody>
          <a:bodyPr/>
          <a:lstStyle/>
          <a:p>
            <a:pPr lvl="0"/>
            <a:r>
              <a:rPr lang="en-US" sz="1800" dirty="0"/>
              <a:t>When you created the new company file and established some of the preferences for the new company file, QuickBooks began to set up the Chart of Accounts List.</a:t>
            </a:r>
          </a:p>
          <a:p>
            <a:r>
              <a:rPr lang="en-US" sz="1800" dirty="0"/>
              <a:t>Add accounts to the Chart of Accounts List using the Chart of Accounts window as illustrated in prior chapters.</a:t>
            </a:r>
          </a:p>
          <a:p>
            <a:pPr lvl="1"/>
            <a:r>
              <a:rPr lang="en-US" sz="1400" dirty="0"/>
              <a:t>Opening balances will be entered later by general journal entry.</a:t>
            </a:r>
          </a:p>
          <a:p>
            <a:pPr marL="0" indent="0">
              <a:buNone/>
            </a:pPr>
            <a:r>
              <a:rPr lang="en-US" sz="1800" b="1" dirty="0"/>
              <a:t>To update the Chart of Accounts List: </a:t>
            </a:r>
          </a:p>
          <a:p>
            <a:r>
              <a:rPr lang="en-US" sz="1800" dirty="0"/>
              <a:t>Click Lists and then click </a:t>
            </a:r>
            <a:r>
              <a:rPr lang="en-US" sz="1800" i="1" dirty="0"/>
              <a:t>Chart of Accounts</a:t>
            </a:r>
            <a:r>
              <a:rPr lang="en-US" sz="1800" dirty="0"/>
              <a:t>. </a:t>
            </a:r>
          </a:p>
          <a:p>
            <a:r>
              <a:rPr lang="en-US" sz="1800" dirty="0"/>
              <a:t>Click the Account menu button. </a:t>
            </a:r>
          </a:p>
          <a:p>
            <a:r>
              <a:rPr lang="en-US" sz="1800" dirty="0"/>
              <a:t>At the Account menu, click </a:t>
            </a:r>
            <a:r>
              <a:rPr lang="en-US" sz="1800" i="1" dirty="0"/>
              <a:t>New</a:t>
            </a:r>
            <a:r>
              <a:rPr lang="en-US" sz="1800" dirty="0"/>
              <a:t>. </a:t>
            </a:r>
          </a:p>
          <a:p>
            <a:r>
              <a:rPr lang="en-US" sz="1800" dirty="0"/>
              <a:t>At the Add New Account: Choose Account Type window, choose the type and then click Continue. </a:t>
            </a:r>
          </a:p>
          <a:p>
            <a:r>
              <a:rPr lang="en-US" sz="1800" dirty="0"/>
              <a:t>At the Add New Account window, enter the information and then click Save &amp; New or Save &amp; Close.</a:t>
            </a:r>
          </a:p>
        </p:txBody>
      </p:sp>
    </p:spTree>
    <p:extLst>
      <p:ext uri="{BB962C8B-B14F-4D97-AF65-F5344CB8AC3E}">
        <p14:creationId xmlns:p14="http://schemas.microsoft.com/office/powerpoint/2010/main" val="52475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System Default Accounts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27</a:t>
            </a:fld>
            <a:endParaRPr lang="en-US" dirty="0"/>
          </a:p>
        </p:txBody>
      </p:sp>
      <p:sp>
        <p:nvSpPr>
          <p:cNvPr id="3" name="Content Placeholder 2"/>
          <p:cNvSpPr>
            <a:spLocks noGrp="1"/>
          </p:cNvSpPr>
          <p:nvPr>
            <p:ph idx="1"/>
          </p:nvPr>
        </p:nvSpPr>
        <p:spPr/>
        <p:txBody>
          <a:bodyPr/>
          <a:lstStyle/>
          <a:p>
            <a:pPr lvl="0"/>
            <a:r>
              <a:rPr lang="en-US" sz="2000" dirty="0"/>
              <a:t>QuickBooks establishes default accounts and uses those accounts when recording transactions in the Activities windows.</a:t>
            </a:r>
          </a:p>
          <a:p>
            <a:pPr lvl="0"/>
            <a:r>
              <a:rPr lang="en-US" sz="2000" dirty="0"/>
              <a:t>QuickBooks looks for these accounts in the Chart of Accounts List, and if it cannot find an account it will create one.</a:t>
            </a:r>
          </a:p>
          <a:p>
            <a:pPr lvl="0"/>
            <a:r>
              <a:rPr lang="en-US" sz="2000" dirty="0"/>
              <a:t>Some system default accounts you learned so far are </a:t>
            </a:r>
          </a:p>
          <a:p>
            <a:pPr lvl="1"/>
            <a:r>
              <a:rPr lang="en-US" sz="1600" dirty="0"/>
              <a:t>Accounts Receivable</a:t>
            </a:r>
          </a:p>
          <a:p>
            <a:pPr lvl="1"/>
            <a:r>
              <a:rPr lang="en-US" sz="1600" dirty="0"/>
              <a:t>Undeposited Funds</a:t>
            </a:r>
          </a:p>
          <a:p>
            <a:pPr lvl="1"/>
            <a:r>
              <a:rPr lang="en-US" sz="1600" dirty="0"/>
              <a:t>Accounts Payable</a:t>
            </a:r>
          </a:p>
          <a:p>
            <a:pPr lvl="1"/>
            <a:r>
              <a:rPr lang="en-US" sz="1600" dirty="0"/>
              <a:t>Sales Tax Payable</a:t>
            </a:r>
          </a:p>
          <a:p>
            <a:pPr lvl="1"/>
            <a:r>
              <a:rPr lang="en-US" sz="1600" dirty="0"/>
              <a:t>Inventory Asset</a:t>
            </a:r>
          </a:p>
          <a:p>
            <a:pPr lvl="1"/>
            <a:r>
              <a:rPr lang="en-US" sz="1600" dirty="0"/>
              <a:t>Cost of Goods Sold</a:t>
            </a:r>
          </a:p>
          <a:p>
            <a:pPr lvl="0"/>
            <a:r>
              <a:rPr lang="en-US" sz="2000" dirty="0"/>
              <a:t>Other system default accounts include</a:t>
            </a:r>
          </a:p>
          <a:p>
            <a:pPr lvl="1"/>
            <a:r>
              <a:rPr lang="en-US" sz="1600" dirty="0"/>
              <a:t>Equity accounts (capital and accumulated earnings) </a:t>
            </a:r>
          </a:p>
          <a:p>
            <a:pPr lvl="1"/>
            <a:r>
              <a:rPr lang="en-US" sz="1600" dirty="0"/>
              <a:t>Payroll accounts (payroll liabilities and payroll expenses)</a:t>
            </a:r>
          </a:p>
        </p:txBody>
      </p:sp>
    </p:spTree>
    <p:extLst>
      <p:ext uri="{BB962C8B-B14F-4D97-AF65-F5344CB8AC3E}">
        <p14:creationId xmlns:p14="http://schemas.microsoft.com/office/powerpoint/2010/main" val="1531692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28</a:t>
            </a:fld>
            <a:endParaRPr lang="en-US" dirty="0"/>
          </a:p>
        </p:txBody>
      </p:sp>
      <p:sp>
        <p:nvSpPr>
          <p:cNvPr id="3" name="Content Placeholder 2"/>
          <p:cNvSpPr>
            <a:spLocks noGrp="1"/>
          </p:cNvSpPr>
          <p:nvPr>
            <p:ph idx="1"/>
          </p:nvPr>
        </p:nvSpPr>
        <p:spPr/>
        <p:txBody>
          <a:bodyPr/>
          <a:lstStyle/>
          <a:p>
            <a:pPr lvl="0"/>
            <a:r>
              <a:rPr lang="en-US" dirty="0"/>
              <a:t>When you created the company file using the Express Start method, QuickBooks created some of the system default accounts as part of the Chart of Accounts.</a:t>
            </a:r>
          </a:p>
          <a:p>
            <a:pPr lvl="1"/>
            <a:r>
              <a:rPr lang="en-US" dirty="0"/>
              <a:t>Sales Tax Payable</a:t>
            </a:r>
          </a:p>
          <a:p>
            <a:pPr lvl="1"/>
            <a:r>
              <a:rPr lang="en-US" dirty="0"/>
              <a:t>Opening Balance Equity</a:t>
            </a:r>
          </a:p>
          <a:p>
            <a:pPr lvl="1"/>
            <a:r>
              <a:rPr lang="en-US" dirty="0"/>
              <a:t>Owner’s Equity</a:t>
            </a:r>
          </a:p>
          <a:p>
            <a:pPr lvl="0"/>
            <a:r>
              <a:rPr lang="en-US" dirty="0"/>
              <a:t>You will customize these system default accounts created by QuickBooks.</a:t>
            </a:r>
          </a:p>
          <a:p>
            <a:pPr lvl="1"/>
            <a:r>
              <a:rPr lang="en-US" dirty="0"/>
              <a:t>Edit the account numbers and names to follow the company’s pattern for naming and numbering accounts.</a:t>
            </a:r>
          </a:p>
          <a:p>
            <a:pPr lvl="0"/>
            <a:r>
              <a:rPr lang="en-US" dirty="0"/>
              <a:t>You will then force QuickBooks to create additional system default accounts.</a:t>
            </a:r>
          </a:p>
          <a:p>
            <a:pPr lvl="1"/>
            <a:r>
              <a:rPr lang="en-US" dirty="0"/>
              <a:t>Undeposited funds</a:t>
            </a:r>
          </a:p>
          <a:p>
            <a:pPr lvl="1"/>
            <a:r>
              <a:rPr lang="en-US" dirty="0"/>
              <a:t>Inventory asset</a:t>
            </a:r>
          </a:p>
          <a:p>
            <a:pPr lvl="1"/>
            <a:r>
              <a:rPr lang="en-US" dirty="0"/>
              <a:t>Cost of goods sold</a:t>
            </a:r>
          </a:p>
        </p:txBody>
      </p:sp>
    </p:spTree>
    <p:extLst>
      <p:ext uri="{BB962C8B-B14F-4D97-AF65-F5344CB8AC3E}">
        <p14:creationId xmlns:p14="http://schemas.microsoft.com/office/powerpoint/2010/main" val="1630674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29</a:t>
            </a:fld>
            <a:endParaRPr lang="en-US" dirty="0"/>
          </a:p>
        </p:txBody>
      </p:sp>
      <p:sp>
        <p:nvSpPr>
          <p:cNvPr id="3" name="Content Placeholder 2"/>
          <p:cNvSpPr>
            <a:spLocks noGrp="1"/>
          </p:cNvSpPr>
          <p:nvPr>
            <p:ph idx="1"/>
          </p:nvPr>
        </p:nvSpPr>
        <p:spPr/>
        <p:txBody>
          <a:bodyPr/>
          <a:lstStyle/>
          <a:p>
            <a:r>
              <a:rPr lang="en-US" sz="2000" dirty="0"/>
              <a:t>When you created the company and indicated it was a sole proprietorship, QuickBooks created three equity accounts: </a:t>
            </a:r>
          </a:p>
          <a:p>
            <a:pPr lvl="1"/>
            <a:r>
              <a:rPr lang="en-US" sz="1600" dirty="0"/>
              <a:t>Opening Balance Equity</a:t>
            </a:r>
          </a:p>
          <a:p>
            <a:pPr lvl="1"/>
            <a:r>
              <a:rPr lang="en-US" sz="1600" dirty="0"/>
              <a:t>Owners Draw </a:t>
            </a:r>
          </a:p>
          <a:p>
            <a:pPr lvl="1"/>
            <a:r>
              <a:rPr lang="en-US" sz="1600" dirty="0"/>
              <a:t>Owners Equity</a:t>
            </a:r>
          </a:p>
          <a:p>
            <a:r>
              <a:rPr lang="en-US" sz="2000" dirty="0"/>
              <a:t>When you activated the sales tax feature, QuickBooks created a Sales Tax Payable account.</a:t>
            </a:r>
          </a:p>
          <a:p>
            <a:r>
              <a:rPr lang="en-US" sz="2000" dirty="0"/>
              <a:t>Numbers and names for each of these accounts can be edited.</a:t>
            </a:r>
          </a:p>
          <a:p>
            <a:r>
              <a:rPr lang="en-US" sz="2000" dirty="0"/>
              <a:t>The Opening Balance Equity account is used by QuickBooks as an offsetting account when certain opening balances are entered in the accounts.</a:t>
            </a:r>
          </a:p>
          <a:p>
            <a:r>
              <a:rPr lang="en-US" sz="2000" dirty="0"/>
              <a:t>The Owners Equity account is created to capture net income at the end of the fiscal year (Accumulated Earnings).</a:t>
            </a:r>
          </a:p>
        </p:txBody>
      </p:sp>
    </p:spTree>
    <p:extLst>
      <p:ext uri="{BB962C8B-B14F-4D97-AF65-F5344CB8AC3E}">
        <p14:creationId xmlns:p14="http://schemas.microsoft.com/office/powerpoint/2010/main" val="74675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Objectives</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AD88444F-2AF5-6340-B273-790BF994D442}" type="slidenum">
              <a:rPr lang="en-US" smtClean="0"/>
              <a:pPr/>
              <a:t>3</a:t>
            </a:fld>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000" dirty="0"/>
              <a:t>Create a new company file using the QuickBooks Express Start method</a:t>
            </a:r>
          </a:p>
          <a:p>
            <a:pPr marL="342900" indent="-342900">
              <a:buFont typeface="Arial" panose="020B0604020202020204" pitchFamily="34" charset="0"/>
              <a:buChar char="•"/>
            </a:pPr>
            <a:r>
              <a:rPr lang="en-US" sz="2000" dirty="0"/>
              <a:t>Set up a company file password</a:t>
            </a:r>
          </a:p>
          <a:p>
            <a:pPr marL="342900" indent="-342900">
              <a:buFont typeface="Arial" panose="020B0604020202020204" pitchFamily="34" charset="0"/>
              <a:buChar char="•"/>
            </a:pPr>
            <a:r>
              <a:rPr lang="en-US" sz="2000" dirty="0"/>
              <a:t>Establish preferences</a:t>
            </a:r>
          </a:p>
          <a:p>
            <a:pPr marL="342900" indent="-342900">
              <a:buFont typeface="Arial" panose="020B0604020202020204" pitchFamily="34" charset="0"/>
              <a:buChar char="•"/>
            </a:pPr>
            <a:r>
              <a:rPr lang="en-US" sz="2000" dirty="0"/>
              <a:t>Update the Chart of Accounts List</a:t>
            </a:r>
          </a:p>
          <a:p>
            <a:pPr marL="342900" indent="-342900">
              <a:buFont typeface="Arial" panose="020B0604020202020204" pitchFamily="34" charset="0"/>
              <a:buChar char="•"/>
            </a:pPr>
            <a:r>
              <a:rPr lang="en-US" sz="2000" dirty="0"/>
              <a:t>Customize the system default accounts and Terms List</a:t>
            </a:r>
          </a:p>
          <a:p>
            <a:pPr marL="342900" indent="-342900">
              <a:buFont typeface="Arial" panose="020B0604020202020204" pitchFamily="34" charset="0"/>
              <a:buChar char="•"/>
            </a:pPr>
            <a:r>
              <a:rPr lang="en-US" sz="2000" dirty="0"/>
              <a:t>Update the Item List</a:t>
            </a:r>
          </a:p>
          <a:p>
            <a:pPr marL="342900" indent="-342900">
              <a:buFont typeface="Arial" panose="020B0604020202020204" pitchFamily="34" charset="0"/>
              <a:buChar char="•"/>
            </a:pPr>
            <a:r>
              <a:rPr lang="en-US" sz="2000" dirty="0"/>
              <a:t>Update the Customer and Vendor Centers</a:t>
            </a:r>
          </a:p>
          <a:p>
            <a:pPr marL="342900" indent="-342900">
              <a:buFont typeface="Arial" panose="020B0604020202020204" pitchFamily="34" charset="0"/>
              <a:buChar char="•"/>
            </a:pPr>
            <a:r>
              <a:rPr lang="en-US" sz="2000" dirty="0"/>
              <a:t>Adjust the new company file to follow the accrual basis of accounting</a:t>
            </a:r>
          </a:p>
          <a:p>
            <a:pPr marL="342900" indent="-342900">
              <a:buFont typeface="Arial" panose="020B0604020202020204" pitchFamily="34" charset="0"/>
              <a:buChar char="•"/>
            </a:pPr>
            <a:r>
              <a:rPr lang="en-US" sz="2000" dirty="0"/>
              <a:t>Display and print accounting reports and financial statements</a:t>
            </a:r>
          </a:p>
        </p:txBody>
      </p:sp>
    </p:spTree>
    <p:extLst>
      <p:ext uri="{BB962C8B-B14F-4D97-AF65-F5344CB8AC3E}">
        <p14:creationId xmlns:p14="http://schemas.microsoft.com/office/powerpoint/2010/main" val="329115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30</a:t>
            </a:fld>
            <a:endParaRPr lang="en-US" dirty="0"/>
          </a:p>
        </p:txBody>
      </p:sp>
      <p:sp>
        <p:nvSpPr>
          <p:cNvPr id="3" name="Content Placeholder 2"/>
          <p:cNvSpPr>
            <a:spLocks noGrp="1"/>
          </p:cNvSpPr>
          <p:nvPr>
            <p:ph idx="1"/>
          </p:nvPr>
        </p:nvSpPr>
        <p:spPr>
          <a:xfrm>
            <a:off x="350520" y="1135145"/>
            <a:ext cx="3035618" cy="4649736"/>
          </a:xfrm>
        </p:spPr>
        <p:txBody>
          <a:bodyPr/>
          <a:lstStyle/>
          <a:p>
            <a:pPr marL="0" indent="0">
              <a:buNone/>
            </a:pPr>
            <a:r>
              <a:rPr lang="en-US" sz="1800" b="1" dirty="0"/>
              <a:t>To customize the system default accounts: </a:t>
            </a:r>
          </a:p>
          <a:p>
            <a:r>
              <a:rPr lang="en-US" sz="1800" dirty="0"/>
              <a:t>Click Lists and then click </a:t>
            </a:r>
            <a:r>
              <a:rPr lang="en-US" sz="1800" i="1" dirty="0"/>
              <a:t>Chart of Accounts</a:t>
            </a:r>
            <a:r>
              <a:rPr lang="en-US" sz="1800" dirty="0"/>
              <a:t>. </a:t>
            </a:r>
          </a:p>
          <a:p>
            <a:r>
              <a:rPr lang="en-US" sz="1800" dirty="0"/>
              <a:t>Select the account to edit. </a:t>
            </a:r>
          </a:p>
          <a:p>
            <a:r>
              <a:rPr lang="en-US" sz="1800" dirty="0"/>
              <a:t>Click the Account button. </a:t>
            </a:r>
          </a:p>
          <a:p>
            <a:r>
              <a:rPr lang="en-US" sz="1800" dirty="0"/>
              <a:t>At the Account menu, click </a:t>
            </a:r>
            <a:r>
              <a:rPr lang="en-US" sz="1800" i="1" dirty="0"/>
              <a:t>Edit Account</a:t>
            </a:r>
            <a:r>
              <a:rPr lang="en-US" sz="1800" dirty="0"/>
              <a:t>. </a:t>
            </a:r>
          </a:p>
          <a:p>
            <a:r>
              <a:rPr lang="en-US" sz="1800" dirty="0"/>
              <a:t>Make any necessary changes to the account, then click Save &amp; Close. </a:t>
            </a:r>
          </a:p>
        </p:txBody>
      </p:sp>
      <p:pic>
        <p:nvPicPr>
          <p:cNvPr id="8" name="Picture 7" descr="A screenshot of a cell phone&#10;&#10;Description generated with very high confidence">
            <a:extLst>
              <a:ext uri="{FF2B5EF4-FFF2-40B4-BE49-F238E27FC236}">
                <a16:creationId xmlns:a16="http://schemas.microsoft.com/office/drawing/2014/main" id="{C17DDBB6-8AEF-4C03-8F8B-E0F95CD00A0C}"/>
              </a:ext>
            </a:extLst>
          </p:cNvPr>
          <p:cNvPicPr>
            <a:picLocks noChangeAspect="1"/>
          </p:cNvPicPr>
          <p:nvPr/>
        </p:nvPicPr>
        <p:blipFill>
          <a:blip r:embed="rId2"/>
          <a:stretch>
            <a:fillRect/>
          </a:stretch>
        </p:blipFill>
        <p:spPr>
          <a:xfrm>
            <a:off x="3429002" y="1316888"/>
            <a:ext cx="5539630" cy="4286250"/>
          </a:xfrm>
          <a:prstGeom prst="rect">
            <a:avLst/>
          </a:prstGeom>
        </p:spPr>
      </p:pic>
    </p:spTree>
    <p:extLst>
      <p:ext uri="{BB962C8B-B14F-4D97-AF65-F5344CB8AC3E}">
        <p14:creationId xmlns:p14="http://schemas.microsoft.com/office/powerpoint/2010/main" val="596255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31</a:t>
            </a:fld>
            <a:endParaRPr lang="en-US" dirty="0"/>
          </a:p>
        </p:txBody>
      </p:sp>
      <p:sp>
        <p:nvSpPr>
          <p:cNvPr id="3" name="Content Placeholder 2"/>
          <p:cNvSpPr>
            <a:spLocks noGrp="1"/>
          </p:cNvSpPr>
          <p:nvPr>
            <p:ph idx="1"/>
          </p:nvPr>
        </p:nvSpPr>
        <p:spPr/>
        <p:txBody>
          <a:bodyPr/>
          <a:lstStyle/>
          <a:p>
            <a:r>
              <a:rPr lang="en-US" sz="2000" dirty="0"/>
              <a:t>When you create a new company file using the Express Start method, QuickBooks assumes by default that you will be using the payroll feature and automatically creates a Payroll Liabilities account and a Payroll Expenses account.</a:t>
            </a:r>
          </a:p>
          <a:p>
            <a:r>
              <a:rPr lang="en-US" sz="2000" dirty="0"/>
              <a:t>Even though you turned off the payroll feature in the Preferences window, once payroll accounts are created in QuickBooks, you cannot delete them.</a:t>
            </a:r>
          </a:p>
          <a:p>
            <a:r>
              <a:rPr lang="en-US" sz="2000" dirty="0"/>
              <a:t>Once you turned on the account numbers feature, QuickBooks assigned the account numbers 24000 to the Payroll Liabilities account and 66000 to the Payroll Expenses account.</a:t>
            </a:r>
          </a:p>
          <a:p>
            <a:r>
              <a:rPr lang="en-US" sz="2000" dirty="0"/>
              <a:t>Payroll has not yet been covered, so you can make the accounts inactive and they will not be displayed in the reports.</a:t>
            </a:r>
          </a:p>
        </p:txBody>
      </p:sp>
    </p:spTree>
    <p:extLst>
      <p:ext uri="{BB962C8B-B14F-4D97-AF65-F5344CB8AC3E}">
        <p14:creationId xmlns:p14="http://schemas.microsoft.com/office/powerpoint/2010/main" val="1998205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32</a:t>
            </a:fld>
            <a:endParaRPr lang="en-US" dirty="0"/>
          </a:p>
        </p:txBody>
      </p:sp>
      <p:sp>
        <p:nvSpPr>
          <p:cNvPr id="3" name="Content Placeholder 2"/>
          <p:cNvSpPr>
            <a:spLocks noGrp="1"/>
          </p:cNvSpPr>
          <p:nvPr>
            <p:ph idx="1"/>
          </p:nvPr>
        </p:nvSpPr>
        <p:spPr/>
        <p:txBody>
          <a:bodyPr/>
          <a:lstStyle/>
          <a:p>
            <a:pPr marL="0" indent="0">
              <a:buNone/>
            </a:pPr>
            <a:r>
              <a:rPr lang="en-US" b="1" dirty="0"/>
              <a:t>To mark an account inactive: </a:t>
            </a:r>
          </a:p>
          <a:p>
            <a:r>
              <a:rPr lang="en-US" dirty="0"/>
              <a:t>Click Lists and then click </a:t>
            </a:r>
            <a:r>
              <a:rPr lang="en-US" i="1" dirty="0"/>
              <a:t>Chart of Accounts</a:t>
            </a:r>
            <a:r>
              <a:rPr lang="en-US" dirty="0"/>
              <a:t>. </a:t>
            </a:r>
          </a:p>
          <a:p>
            <a:r>
              <a:rPr lang="en-US" dirty="0"/>
              <a:t>Select the account to make inactive. </a:t>
            </a:r>
          </a:p>
          <a:p>
            <a:r>
              <a:rPr lang="en-US" dirty="0"/>
              <a:t>Click the Account button. </a:t>
            </a:r>
          </a:p>
          <a:p>
            <a:r>
              <a:rPr lang="en-US" dirty="0"/>
              <a:t>At the Account menu, click </a:t>
            </a:r>
            <a:r>
              <a:rPr lang="en-US" i="1" dirty="0"/>
              <a:t>Make Account Inactive</a:t>
            </a:r>
            <a:r>
              <a:rPr lang="en-US" dirty="0"/>
              <a:t>. </a:t>
            </a:r>
          </a:p>
          <a:p>
            <a:r>
              <a:rPr lang="en-US" dirty="0"/>
              <a:t>To view inactive accounts, click the Account button, then click </a:t>
            </a:r>
            <a:r>
              <a:rPr lang="en-US" i="1" dirty="0"/>
              <a:t>Show Inactive Accounts</a:t>
            </a:r>
            <a:r>
              <a:rPr lang="en-US" dirty="0"/>
              <a:t>. Inactive accounts are displayed with an X to the left of the account name. </a:t>
            </a:r>
          </a:p>
          <a:p>
            <a:r>
              <a:rPr lang="en-US" dirty="0"/>
              <a:t>Close the Chart of Accounts List window. </a:t>
            </a:r>
          </a:p>
        </p:txBody>
      </p:sp>
    </p:spTree>
    <p:extLst>
      <p:ext uri="{BB962C8B-B14F-4D97-AF65-F5344CB8AC3E}">
        <p14:creationId xmlns:p14="http://schemas.microsoft.com/office/powerpoint/2010/main" val="2063522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33</a:t>
            </a:fld>
            <a:endParaRPr lang="en-US" dirty="0"/>
          </a:p>
        </p:txBody>
      </p:sp>
      <p:sp>
        <p:nvSpPr>
          <p:cNvPr id="3" name="Content Placeholder 2"/>
          <p:cNvSpPr>
            <a:spLocks noGrp="1"/>
          </p:cNvSpPr>
          <p:nvPr>
            <p:ph idx="1"/>
          </p:nvPr>
        </p:nvSpPr>
        <p:spPr/>
        <p:txBody>
          <a:bodyPr/>
          <a:lstStyle/>
          <a:p>
            <a:r>
              <a:rPr lang="en-US" sz="2000" dirty="0"/>
              <a:t>Recall that in the Create Invoices window, the system default account is a debit to Accounts Receivable, and in the Enter Bills window, the system default is a credit to Accounts Payable.</a:t>
            </a:r>
          </a:p>
          <a:p>
            <a:r>
              <a:rPr lang="en-US" sz="2000" dirty="0"/>
              <a:t>When you chose an inventory item in any of the Activities windows, QuickBooks knew from the Item List, which inventory asset account, cost of goods sold account, and sale of inventory account was the system default account to use to properly record the transaction.</a:t>
            </a:r>
          </a:p>
          <a:p>
            <a:r>
              <a:rPr lang="en-US" sz="2000" dirty="0"/>
              <a:t>You can also create accounts in the Chart of Accounts List but sometimes QuickBooks will not find the account you created.</a:t>
            </a:r>
          </a:p>
          <a:p>
            <a:r>
              <a:rPr lang="en-US" sz="2000" dirty="0"/>
              <a:t>You must let QuickBooks create the account in order for the software to identify it as a system default account.</a:t>
            </a:r>
          </a:p>
        </p:txBody>
      </p:sp>
    </p:spTree>
    <p:extLst>
      <p:ext uri="{BB962C8B-B14F-4D97-AF65-F5344CB8AC3E}">
        <p14:creationId xmlns:p14="http://schemas.microsoft.com/office/powerpoint/2010/main" val="298423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System Default Accounts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34</a:t>
            </a:fld>
            <a:endParaRPr lang="en-US" dirty="0"/>
          </a:p>
        </p:txBody>
      </p:sp>
      <p:sp>
        <p:nvSpPr>
          <p:cNvPr id="3" name="Content Placeholder 2"/>
          <p:cNvSpPr>
            <a:spLocks noGrp="1"/>
          </p:cNvSpPr>
          <p:nvPr>
            <p:ph idx="1"/>
          </p:nvPr>
        </p:nvSpPr>
        <p:spPr/>
        <p:txBody>
          <a:bodyPr/>
          <a:lstStyle/>
          <a:p>
            <a:r>
              <a:rPr lang="en-US" sz="2000" dirty="0">
                <a:latin typeface="Helvetica" panose="020B0604020202020204" pitchFamily="34" charset="0"/>
                <a:cs typeface="Helvetica" panose="020B0604020202020204" pitchFamily="34" charset="0"/>
              </a:rPr>
              <a:t>To illustrate how QuickBooks creates its own system default accounts, you will open some Activities windows and the Item List and you will then see that QuickBooks cannot locate the accounts you created and creates its own accounts.</a:t>
            </a:r>
          </a:p>
          <a:p>
            <a:r>
              <a:rPr lang="en-US" sz="2000" dirty="0">
                <a:latin typeface="Helvetica" panose="020B0604020202020204" pitchFamily="34" charset="0"/>
                <a:cs typeface="Helvetica" panose="020B0604020202020204" pitchFamily="34" charset="0"/>
              </a:rPr>
              <a:t>As you opened each of these windows, QuickBooks looked for certain accounts and when they could not be identified, QuickBooks created new accounts:</a:t>
            </a:r>
          </a:p>
          <a:p>
            <a:pPr lvl="1"/>
            <a:r>
              <a:rPr lang="en-US" sz="1600" dirty="0">
                <a:latin typeface="Helvetica" panose="020B0604020202020204" pitchFamily="34" charset="0"/>
                <a:cs typeface="Helvetica" panose="020B0604020202020204" pitchFamily="34" charset="0"/>
              </a:rPr>
              <a:t>12000—*Undeposited Funds </a:t>
            </a:r>
          </a:p>
          <a:p>
            <a:pPr lvl="1"/>
            <a:r>
              <a:rPr lang="en-US" sz="1600" dirty="0">
                <a:latin typeface="Helvetica" panose="020B0604020202020204" pitchFamily="34" charset="0"/>
                <a:cs typeface="Helvetica" panose="020B0604020202020204" pitchFamily="34" charset="0"/>
              </a:rPr>
              <a:t>12100—Inventory Asset           </a:t>
            </a:r>
          </a:p>
          <a:p>
            <a:pPr lvl="1"/>
            <a:r>
              <a:rPr lang="en-US" sz="1600" dirty="0">
                <a:latin typeface="Helvetica" panose="020B0604020202020204" pitchFamily="34" charset="0"/>
                <a:cs typeface="Helvetica" panose="020B0604020202020204" pitchFamily="34" charset="0"/>
              </a:rPr>
              <a:t>50000—Cost of Goods Sold</a:t>
            </a:r>
          </a:p>
          <a:p>
            <a:r>
              <a:rPr lang="en-US" sz="2000" dirty="0">
                <a:latin typeface="Helvetica" panose="020B0604020202020204" pitchFamily="34" charset="0"/>
                <a:cs typeface="Helvetica" panose="020B0604020202020204" pitchFamily="34" charset="0"/>
              </a:rPr>
              <a:t>In some situations, such as these, you must allow QuickBooks to create their own accounts and then you may edit them to your liking.</a:t>
            </a:r>
          </a:p>
          <a:p>
            <a:r>
              <a:rPr lang="en-US" sz="2000" dirty="0">
                <a:latin typeface="Helvetica" panose="020B0604020202020204" pitchFamily="34" charset="0"/>
                <a:cs typeface="Helvetica" panose="020B0604020202020204" pitchFamily="34" charset="0"/>
              </a:rPr>
              <a:t>In all cases, accounts created by QuickBooks will have dimmed account types and you will not be able to change the account type, but you may change the account numbers and account names.</a:t>
            </a:r>
          </a:p>
        </p:txBody>
      </p:sp>
    </p:spTree>
    <p:extLst>
      <p:ext uri="{BB962C8B-B14F-4D97-AF65-F5344CB8AC3E}">
        <p14:creationId xmlns:p14="http://schemas.microsoft.com/office/powerpoint/2010/main" val="1017952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Paradigm Publishing, LLC</a:t>
            </a:r>
          </a:p>
        </p:txBody>
      </p:sp>
      <p:sp>
        <p:nvSpPr>
          <p:cNvPr id="3" name="Slide Number Placeholder 2"/>
          <p:cNvSpPr>
            <a:spLocks noGrp="1"/>
          </p:cNvSpPr>
          <p:nvPr>
            <p:ph type="sldNum" sz="quarter" idx="11"/>
          </p:nvPr>
        </p:nvSpPr>
        <p:spPr/>
        <p:txBody>
          <a:bodyPr/>
          <a:lstStyle/>
          <a:p>
            <a:fld id="{A91D5F25-E773-134E-A8C3-7D392FCF8EB9}" type="slidenum">
              <a:rPr lang="en-US" smtClean="0"/>
              <a:t>35</a:t>
            </a:fld>
            <a:endParaRPr lang="en-US" dirty="0"/>
          </a:p>
        </p:txBody>
      </p:sp>
      <p:sp>
        <p:nvSpPr>
          <p:cNvPr id="4" name="Title 3"/>
          <p:cNvSpPr>
            <a:spLocks noGrp="1"/>
          </p:cNvSpPr>
          <p:nvPr>
            <p:ph type="title"/>
          </p:nvPr>
        </p:nvSpPr>
        <p:spPr/>
        <p:txBody>
          <a:bodyPr/>
          <a:lstStyle/>
          <a:p>
            <a:r>
              <a:rPr lang="en-US" dirty="0"/>
              <a:t>Quick Check</a:t>
            </a:r>
          </a:p>
        </p:txBody>
      </p:sp>
      <p:sp>
        <p:nvSpPr>
          <p:cNvPr id="5" name="Content Placeholder 4"/>
          <p:cNvSpPr>
            <a:spLocks noGrp="1"/>
          </p:cNvSpPr>
          <p:nvPr>
            <p:ph idx="1"/>
          </p:nvPr>
        </p:nvSpPr>
        <p:spPr>
          <a:xfrm>
            <a:off x="310147" y="2180272"/>
            <a:ext cx="8206056" cy="4525963"/>
          </a:xfrm>
        </p:spPr>
        <p:txBody>
          <a:bodyPr/>
          <a:lstStyle/>
          <a:p>
            <a:pPr>
              <a:buFont typeface="+mj-lt"/>
              <a:buAutoNum type="arabicPeriod" startAt="2"/>
            </a:pPr>
            <a:r>
              <a:rPr lang="en-US" dirty="0"/>
              <a:t>Which of the follow is not one of QuickBooks' system default accounts?</a:t>
            </a:r>
          </a:p>
          <a:p>
            <a:pPr lvl="1"/>
            <a:r>
              <a:rPr lang="en-US" dirty="0"/>
              <a:t>Accounts Receivable </a:t>
            </a:r>
          </a:p>
          <a:p>
            <a:pPr lvl="1"/>
            <a:r>
              <a:rPr lang="en-US" dirty="0"/>
              <a:t>Sales Tax Payable </a:t>
            </a:r>
          </a:p>
          <a:p>
            <a:pPr lvl="1"/>
            <a:r>
              <a:rPr lang="en-US" dirty="0"/>
              <a:t>Inventory Asset </a:t>
            </a:r>
          </a:p>
          <a:p>
            <a:pPr lvl="1"/>
            <a:r>
              <a:rPr lang="en-US" dirty="0"/>
              <a:t>Accounts Payable</a:t>
            </a:r>
            <a:endParaRPr lang="en-US" sz="3200" dirty="0"/>
          </a:p>
        </p:txBody>
      </p:sp>
    </p:spTree>
    <p:extLst>
      <p:ext uri="{BB962C8B-B14F-4D97-AF65-F5344CB8AC3E}">
        <p14:creationId xmlns:p14="http://schemas.microsoft.com/office/powerpoint/2010/main" val="15820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nodeType="clickEffect">
                                  <p:stCondLst>
                                    <p:cond delay="0"/>
                                  </p:stCondLst>
                                  <p:childTnLst>
                                    <p:animClr clrSpc="rgb" dir="cw">
                                      <p:cBhvr override="childStyle">
                                        <p:cTn id="30" dur="500" fill="hold"/>
                                        <p:tgtEl>
                                          <p:spTgt spid="5">
                                            <p:txEl>
                                              <p:pRg st="3" end="3"/>
                                            </p:txEl>
                                          </p:spTgt>
                                        </p:tgtEl>
                                        <p:attrNameLst>
                                          <p:attrName>style.color</p:attrName>
                                        </p:attrNameLst>
                                      </p:cBhvr>
                                      <p:to>
                                        <a:srgbClr val="00B050"/>
                                      </p:to>
                                    </p:animClr>
                                    <p:animClr clrSpc="rgb" dir="cw">
                                      <p:cBhvr>
                                        <p:cTn id="31" dur="500" fill="hold"/>
                                        <p:tgtEl>
                                          <p:spTgt spid="5">
                                            <p:txEl>
                                              <p:pRg st="3" end="3"/>
                                            </p:txEl>
                                          </p:spTgt>
                                        </p:tgtEl>
                                        <p:attrNameLst>
                                          <p:attrName>fillcolor</p:attrName>
                                        </p:attrNameLst>
                                      </p:cBhvr>
                                      <p:to>
                                        <a:srgbClr val="00B050"/>
                                      </p:to>
                                    </p:animClr>
                                    <p:set>
                                      <p:cBhvr>
                                        <p:cTn id="32" dur="500" fill="hold"/>
                                        <p:tgtEl>
                                          <p:spTgt spid="5">
                                            <p:txEl>
                                              <p:pRg st="3" end="3"/>
                                            </p:txEl>
                                          </p:spTgt>
                                        </p:tgtEl>
                                        <p:attrNameLst>
                                          <p:attrName>fill.type</p:attrName>
                                        </p:attrNameLst>
                                      </p:cBhvr>
                                      <p:to>
                                        <p:strVal val="solid"/>
                                      </p:to>
                                    </p:set>
                                    <p:set>
                                      <p:cBhvr>
                                        <p:cTn id="33" dur="500" fill="hold"/>
                                        <p:tgtEl>
                                          <p:spTgt spid="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Payment 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36</a:t>
            </a:fld>
            <a:endParaRPr lang="en-US" dirty="0"/>
          </a:p>
        </p:txBody>
      </p:sp>
      <p:sp>
        <p:nvSpPr>
          <p:cNvPr id="3" name="Content Placeholder 2"/>
          <p:cNvSpPr>
            <a:spLocks noGrp="1"/>
          </p:cNvSpPr>
          <p:nvPr>
            <p:ph idx="1"/>
          </p:nvPr>
        </p:nvSpPr>
        <p:spPr>
          <a:xfrm>
            <a:off x="350519" y="1135145"/>
            <a:ext cx="3983355" cy="4649736"/>
          </a:xfrm>
        </p:spPr>
        <p:txBody>
          <a:bodyPr/>
          <a:lstStyle/>
          <a:p>
            <a:pPr lvl="0"/>
            <a:r>
              <a:rPr lang="en-US" dirty="0"/>
              <a:t>In QuickBooks a list with payment terms is accessed when needed in </a:t>
            </a:r>
          </a:p>
          <a:p>
            <a:pPr lvl="1"/>
            <a:r>
              <a:rPr lang="en-US" dirty="0"/>
              <a:t>customer files</a:t>
            </a:r>
          </a:p>
          <a:p>
            <a:pPr lvl="1"/>
            <a:r>
              <a:rPr lang="en-US" dirty="0"/>
              <a:t>vendor files</a:t>
            </a:r>
          </a:p>
          <a:p>
            <a:pPr lvl="1"/>
            <a:r>
              <a:rPr lang="en-US" dirty="0"/>
              <a:t>activities windows</a:t>
            </a:r>
          </a:p>
          <a:p>
            <a:pPr lvl="0"/>
            <a:r>
              <a:rPr lang="en-US" dirty="0"/>
              <a:t>Payment terms include</a:t>
            </a:r>
          </a:p>
          <a:p>
            <a:pPr lvl="1"/>
            <a:r>
              <a:rPr lang="en-US" dirty="0"/>
              <a:t>Net 30 Days</a:t>
            </a:r>
          </a:p>
          <a:p>
            <a:pPr lvl="1"/>
            <a:r>
              <a:rPr lang="en-US" dirty="0"/>
              <a:t>2/10 Net 30 Days</a:t>
            </a:r>
          </a:p>
          <a:p>
            <a:r>
              <a:rPr lang="en-US" dirty="0"/>
              <a:t>You can add, delete, or edit the payment Terms List.</a:t>
            </a:r>
          </a:p>
        </p:txBody>
      </p:sp>
      <p:pic>
        <p:nvPicPr>
          <p:cNvPr id="8" name="Picture 7" descr="Terms List">
            <a:extLst>
              <a:ext uri="{FF2B5EF4-FFF2-40B4-BE49-F238E27FC236}">
                <a16:creationId xmlns:a16="http://schemas.microsoft.com/office/drawing/2014/main" id="{CD87EBC0-F062-4938-9B73-AC9636F457B7}"/>
              </a:ext>
            </a:extLst>
          </p:cNvPr>
          <p:cNvPicPr>
            <a:picLocks noChangeAspect="1"/>
          </p:cNvPicPr>
          <p:nvPr/>
        </p:nvPicPr>
        <p:blipFill>
          <a:blip r:embed="rId2"/>
          <a:stretch>
            <a:fillRect/>
          </a:stretch>
        </p:blipFill>
        <p:spPr>
          <a:xfrm>
            <a:off x="4572000" y="1997869"/>
            <a:ext cx="4265550" cy="2862262"/>
          </a:xfrm>
          <a:prstGeom prst="rect">
            <a:avLst/>
          </a:prstGeom>
        </p:spPr>
      </p:pic>
    </p:spTree>
    <p:extLst>
      <p:ext uri="{BB962C8B-B14F-4D97-AF65-F5344CB8AC3E}">
        <p14:creationId xmlns:p14="http://schemas.microsoft.com/office/powerpoint/2010/main" val="1210084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Payment Terms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37</a:t>
            </a:fld>
            <a:endParaRPr lang="en-US" dirty="0"/>
          </a:p>
        </p:txBody>
      </p:sp>
      <p:sp>
        <p:nvSpPr>
          <p:cNvPr id="3" name="Content Placeholder 2"/>
          <p:cNvSpPr>
            <a:spLocks noGrp="1"/>
          </p:cNvSpPr>
          <p:nvPr>
            <p:ph idx="1"/>
          </p:nvPr>
        </p:nvSpPr>
        <p:spPr/>
        <p:txBody>
          <a:bodyPr/>
          <a:lstStyle/>
          <a:p>
            <a:pPr marL="0" indent="0">
              <a:buNone/>
            </a:pPr>
            <a:r>
              <a:rPr lang="en-US" b="1" dirty="0"/>
              <a:t>To customize payment terms: </a:t>
            </a:r>
          </a:p>
          <a:p>
            <a:r>
              <a:rPr lang="en-US" dirty="0"/>
              <a:t>Click Lists and then click </a:t>
            </a:r>
            <a:r>
              <a:rPr lang="en-US" i="1" dirty="0"/>
              <a:t>Customer &amp; Vendor Profile Lists</a:t>
            </a:r>
            <a:r>
              <a:rPr lang="en-US" dirty="0"/>
              <a:t>. </a:t>
            </a:r>
          </a:p>
          <a:p>
            <a:r>
              <a:rPr lang="en-US" dirty="0"/>
              <a:t>At the Customer &amp; Vendor Profile Lists submenu, click </a:t>
            </a:r>
            <a:r>
              <a:rPr lang="en-US" i="1" dirty="0"/>
              <a:t>Terms List</a:t>
            </a:r>
            <a:r>
              <a:rPr lang="en-US" dirty="0"/>
              <a:t>. </a:t>
            </a:r>
          </a:p>
          <a:p>
            <a:r>
              <a:rPr lang="en-US" dirty="0"/>
              <a:t>At the Terms List window, click the Terms menu button. </a:t>
            </a:r>
          </a:p>
          <a:p>
            <a:r>
              <a:rPr lang="en-US" dirty="0"/>
              <a:t>At the Terms menu, click </a:t>
            </a:r>
            <a:r>
              <a:rPr lang="en-US" i="1" dirty="0"/>
              <a:t>New</a:t>
            </a:r>
            <a:r>
              <a:rPr lang="en-US" dirty="0"/>
              <a:t>. </a:t>
            </a:r>
          </a:p>
          <a:p>
            <a:r>
              <a:rPr lang="en-US" dirty="0"/>
              <a:t>At the New Terms window, enter the appropriate information for any terms QuickBooks did not create that you wish to create. </a:t>
            </a:r>
          </a:p>
          <a:p>
            <a:r>
              <a:rPr lang="en-US" dirty="0"/>
              <a:t>Click Next or OK. </a:t>
            </a:r>
          </a:p>
          <a:p>
            <a:r>
              <a:rPr lang="en-US" dirty="0"/>
              <a:t>At the Terms List window, select the terms created by QuickBooks that you wish to delete. </a:t>
            </a:r>
          </a:p>
        </p:txBody>
      </p:sp>
      <p:sp>
        <p:nvSpPr>
          <p:cNvPr id="4" name="TextBox 3">
            <a:extLst>
              <a:ext uri="{FF2B5EF4-FFF2-40B4-BE49-F238E27FC236}">
                <a16:creationId xmlns:a16="http://schemas.microsoft.com/office/drawing/2014/main" id="{355810D0-48D9-43B8-B847-A4F89116C898}"/>
              </a:ext>
            </a:extLst>
          </p:cNvPr>
          <p:cNvSpPr txBox="1"/>
          <p:nvPr/>
        </p:nvSpPr>
        <p:spPr>
          <a:xfrm>
            <a:off x="7406321" y="5885949"/>
            <a:ext cx="1280479" cy="369332"/>
          </a:xfrm>
          <a:prstGeom prst="rect">
            <a:avLst/>
          </a:prstGeom>
          <a:noFill/>
        </p:spPr>
        <p:txBody>
          <a:bodyPr wrap="none" rtlCol="0">
            <a:spAutoFit/>
          </a:bodyPr>
          <a:lstStyle/>
          <a:p>
            <a:r>
              <a:rPr lang="en-US" i="1" dirty="0"/>
              <a:t>Continues…</a:t>
            </a:r>
          </a:p>
        </p:txBody>
      </p:sp>
    </p:spTree>
    <p:extLst>
      <p:ext uri="{BB962C8B-B14F-4D97-AF65-F5344CB8AC3E}">
        <p14:creationId xmlns:p14="http://schemas.microsoft.com/office/powerpoint/2010/main" val="966638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Payment Terms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38</a:t>
            </a:fld>
            <a:endParaRPr lang="en-US" dirty="0"/>
          </a:p>
        </p:txBody>
      </p:sp>
      <p:sp>
        <p:nvSpPr>
          <p:cNvPr id="3" name="Content Placeholder 2"/>
          <p:cNvSpPr>
            <a:spLocks noGrp="1"/>
          </p:cNvSpPr>
          <p:nvPr>
            <p:ph idx="1"/>
          </p:nvPr>
        </p:nvSpPr>
        <p:spPr>
          <a:xfrm>
            <a:off x="350520" y="1135145"/>
            <a:ext cx="3840690" cy="4649736"/>
          </a:xfrm>
        </p:spPr>
        <p:txBody>
          <a:bodyPr/>
          <a:lstStyle/>
          <a:p>
            <a:r>
              <a:rPr lang="en-US" sz="2000" dirty="0"/>
              <a:t>Click the Terms menu button; from the Terms menu, click </a:t>
            </a:r>
            <a:r>
              <a:rPr lang="en-US" sz="2000" i="1" dirty="0"/>
              <a:t>Delete Terms</a:t>
            </a:r>
            <a:r>
              <a:rPr lang="en-US" sz="2000" dirty="0"/>
              <a:t>. Click OK at the warning. </a:t>
            </a:r>
          </a:p>
          <a:p>
            <a:r>
              <a:rPr lang="en-US" sz="2000" dirty="0"/>
              <a:t>At the Terms List window, select the terms created by QuickBooks that you wish to edit. </a:t>
            </a:r>
          </a:p>
          <a:p>
            <a:r>
              <a:rPr lang="en-US" sz="2000" dirty="0"/>
              <a:t>Click the Terms menu button; from the Terms menu, click </a:t>
            </a:r>
            <a:r>
              <a:rPr lang="en-US" sz="2000" i="1" dirty="0"/>
              <a:t>Edit Terms</a:t>
            </a:r>
            <a:r>
              <a:rPr lang="en-US" sz="2000" dirty="0"/>
              <a:t>. </a:t>
            </a:r>
          </a:p>
          <a:p>
            <a:r>
              <a:rPr lang="en-US" sz="2000" dirty="0"/>
              <a:t>Change the appropriate information and then click OK.</a:t>
            </a:r>
          </a:p>
        </p:txBody>
      </p:sp>
      <p:pic>
        <p:nvPicPr>
          <p:cNvPr id="4" name="Picture 3" descr="new terms window-net 10 days-completed"/>
          <p:cNvPicPr>
            <a:picLocks noChangeAspect="1"/>
          </p:cNvPicPr>
          <p:nvPr/>
        </p:nvPicPr>
        <p:blipFill>
          <a:blip r:embed="rId2"/>
          <a:stretch>
            <a:fillRect/>
          </a:stretch>
        </p:blipFill>
        <p:spPr>
          <a:xfrm>
            <a:off x="4229205" y="1706613"/>
            <a:ext cx="4647989" cy="3727059"/>
          </a:xfrm>
          <a:prstGeom prst="rect">
            <a:avLst/>
          </a:prstGeom>
        </p:spPr>
      </p:pic>
    </p:spTree>
    <p:extLst>
      <p:ext uri="{BB962C8B-B14F-4D97-AF65-F5344CB8AC3E}">
        <p14:creationId xmlns:p14="http://schemas.microsoft.com/office/powerpoint/2010/main" val="180294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Lists and Centers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39</a:t>
            </a:fld>
            <a:endParaRPr lang="en-US" dirty="0"/>
          </a:p>
        </p:txBody>
      </p:sp>
      <p:sp>
        <p:nvSpPr>
          <p:cNvPr id="3" name="Content Placeholder 2"/>
          <p:cNvSpPr>
            <a:spLocks noGrp="1"/>
          </p:cNvSpPr>
          <p:nvPr>
            <p:ph idx="1"/>
          </p:nvPr>
        </p:nvSpPr>
        <p:spPr/>
        <p:txBody>
          <a:bodyPr/>
          <a:lstStyle/>
          <a:p>
            <a:pPr lvl="0"/>
            <a:r>
              <a:rPr lang="en-US" dirty="0"/>
              <a:t>At this point, the company file has been created, preferences have been established, the Chart of Accounts List has been updated, and the system default accounts and payment terms have been customized.</a:t>
            </a:r>
          </a:p>
          <a:p>
            <a:pPr lvl="0"/>
            <a:r>
              <a:rPr lang="en-US" dirty="0"/>
              <a:t>Since you did not use the QuickBooks Desktop Setup window to create the Customer and Vendor Centers or update the Item List, the next step is to update the Item List and the Customer and Vendor Centers using the procedures learned in prior chapters.</a:t>
            </a:r>
          </a:p>
          <a:p>
            <a:pPr lvl="0"/>
            <a:r>
              <a:rPr lang="en-US" dirty="0"/>
              <a:t>When you update the Item List and Customer and Vendor Centers, you will enter the beginning balances.</a:t>
            </a:r>
          </a:p>
        </p:txBody>
      </p:sp>
    </p:spTree>
    <p:extLst>
      <p:ext uri="{BB962C8B-B14F-4D97-AF65-F5344CB8AC3E}">
        <p14:creationId xmlns:p14="http://schemas.microsoft.com/office/powerpoint/2010/main" val="178572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4</a:t>
            </a:fld>
            <a:endParaRPr lang="en-US" dirty="0"/>
          </a:p>
        </p:txBody>
      </p:sp>
      <p:sp>
        <p:nvSpPr>
          <p:cNvPr id="3" name="Subtitle 2"/>
          <p:cNvSpPr>
            <a:spLocks noGrp="1"/>
          </p:cNvSpPr>
          <p:nvPr>
            <p:ph idx="1"/>
          </p:nvPr>
        </p:nvSpPr>
        <p:spPr/>
        <p:txBody>
          <a:bodyPr/>
          <a:lstStyle/>
          <a:p>
            <a:pPr lvl="0"/>
            <a:r>
              <a:rPr lang="en-US" dirty="0"/>
              <a:t>In this chapter you will learn an alternative method for creating a new company file in QuickBooks.</a:t>
            </a:r>
          </a:p>
          <a:p>
            <a:pPr lvl="0"/>
            <a:r>
              <a:rPr lang="en-US" dirty="0"/>
              <a:t>Four levels of operation for QuickBooks are </a:t>
            </a:r>
          </a:p>
          <a:p>
            <a:pPr lvl="1"/>
            <a:r>
              <a:rPr lang="en-US" dirty="0"/>
              <a:t>New Company Setup</a:t>
            </a:r>
          </a:p>
          <a:p>
            <a:pPr lvl="1"/>
            <a:r>
              <a:rPr lang="en-US" dirty="0"/>
              <a:t>Lists/Centers</a:t>
            </a:r>
          </a:p>
          <a:p>
            <a:pPr lvl="1"/>
            <a:r>
              <a:rPr lang="en-US" dirty="0"/>
              <a:t>Activities</a:t>
            </a:r>
          </a:p>
          <a:p>
            <a:pPr lvl="1"/>
            <a:r>
              <a:rPr lang="en-US" dirty="0"/>
              <a:t>Reports</a:t>
            </a:r>
          </a:p>
          <a:p>
            <a:pPr lvl="0"/>
            <a:r>
              <a:rPr lang="en-US" dirty="0"/>
              <a:t>In Chapters 2 through 5, the Lists/Centers, Activities, and Reports levels for both a service company and a merchandise company were illustrated.</a:t>
            </a:r>
          </a:p>
          <a:p>
            <a:pPr lvl="0"/>
            <a:r>
              <a:rPr lang="en-US" dirty="0"/>
              <a:t>In those chapters, you opened an existing company file, updated the Lists/Centers, recorded Activities in the various windows, and viewed and printed Reports.</a:t>
            </a:r>
          </a:p>
        </p:txBody>
      </p:sp>
    </p:spTree>
    <p:extLst>
      <p:ext uri="{BB962C8B-B14F-4D97-AF65-F5344CB8AC3E}">
        <p14:creationId xmlns:p14="http://schemas.microsoft.com/office/powerpoint/2010/main" val="153741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Item List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40</a:t>
            </a:fld>
            <a:endParaRPr lang="en-US" dirty="0"/>
          </a:p>
        </p:txBody>
      </p:sp>
      <p:sp>
        <p:nvSpPr>
          <p:cNvPr id="3" name="Content Placeholder 2"/>
          <p:cNvSpPr>
            <a:spLocks noGrp="1"/>
          </p:cNvSpPr>
          <p:nvPr>
            <p:ph idx="1"/>
          </p:nvPr>
        </p:nvSpPr>
        <p:spPr/>
        <p:txBody>
          <a:bodyPr/>
          <a:lstStyle/>
          <a:p>
            <a:pPr lvl="0"/>
            <a:r>
              <a:rPr lang="en-US" dirty="0"/>
              <a:t>In QuickBooks, the Item List stores information about the </a:t>
            </a:r>
          </a:p>
          <a:p>
            <a:pPr lvl="1"/>
            <a:r>
              <a:rPr lang="en-US" dirty="0"/>
              <a:t>service items sold</a:t>
            </a:r>
          </a:p>
          <a:p>
            <a:pPr lvl="1"/>
            <a:r>
              <a:rPr lang="en-US" dirty="0"/>
              <a:t>inventory part items sold</a:t>
            </a:r>
          </a:p>
          <a:p>
            <a:pPr lvl="1"/>
            <a:r>
              <a:rPr lang="en-US" dirty="0"/>
              <a:t>sales tax</a:t>
            </a:r>
          </a:p>
          <a:p>
            <a:pPr lvl="0"/>
            <a:r>
              <a:rPr lang="en-US" dirty="0"/>
              <a:t>As transactions are recorded in the Activities windows, QuickBooks uses information in the Item List to record the transaction to the correct accounts.</a:t>
            </a:r>
          </a:p>
          <a:p>
            <a:pPr lvl="0"/>
            <a:r>
              <a:rPr lang="en-US" dirty="0"/>
              <a:t>The Item List needs to be updated to include additional service items and inventory part items.</a:t>
            </a:r>
          </a:p>
          <a:p>
            <a:r>
              <a:rPr lang="en-US" dirty="0"/>
              <a:t>Then, add the quantity on hand for inventory part items.</a:t>
            </a:r>
          </a:p>
        </p:txBody>
      </p:sp>
    </p:spTree>
    <p:extLst>
      <p:ext uri="{BB962C8B-B14F-4D97-AF65-F5344CB8AC3E}">
        <p14:creationId xmlns:p14="http://schemas.microsoft.com/office/powerpoint/2010/main" val="1202424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41</a:t>
            </a:fld>
            <a:endParaRPr lang="en-US" dirty="0"/>
          </a:p>
        </p:txBody>
      </p:sp>
      <p:sp>
        <p:nvSpPr>
          <p:cNvPr id="3" name="Content Placeholder 2"/>
          <p:cNvSpPr>
            <a:spLocks noGrp="1"/>
          </p:cNvSpPr>
          <p:nvPr>
            <p:ph idx="1"/>
          </p:nvPr>
        </p:nvSpPr>
        <p:spPr>
          <a:xfrm>
            <a:off x="350520" y="1135145"/>
            <a:ext cx="3497580" cy="4649736"/>
          </a:xfrm>
        </p:spPr>
        <p:txBody>
          <a:bodyPr/>
          <a:lstStyle/>
          <a:p>
            <a:pPr marL="0" indent="0">
              <a:buNone/>
            </a:pPr>
            <a:r>
              <a:rPr lang="en-US" b="1" dirty="0"/>
              <a:t>To update the Item List: </a:t>
            </a:r>
          </a:p>
          <a:p>
            <a:r>
              <a:rPr lang="en-US" dirty="0"/>
              <a:t>Click Lists and then click </a:t>
            </a:r>
            <a:r>
              <a:rPr lang="en-US" i="1" dirty="0"/>
              <a:t>Item List</a:t>
            </a:r>
            <a:r>
              <a:rPr lang="en-US" dirty="0"/>
              <a:t>. </a:t>
            </a:r>
          </a:p>
          <a:p>
            <a:r>
              <a:rPr lang="en-US" dirty="0"/>
              <a:t>At the Item List window, click the Item menu button. </a:t>
            </a:r>
          </a:p>
          <a:p>
            <a:r>
              <a:rPr lang="en-US" dirty="0"/>
              <a:t>At the Item menu, click </a:t>
            </a:r>
            <a:r>
              <a:rPr lang="en-US" i="1" dirty="0"/>
              <a:t>New</a:t>
            </a:r>
            <a:r>
              <a:rPr lang="en-US" dirty="0"/>
              <a:t>. </a:t>
            </a:r>
          </a:p>
          <a:p>
            <a:r>
              <a:rPr lang="en-US" dirty="0"/>
              <a:t>At the New Item window, select the Type and then enter the information. </a:t>
            </a:r>
          </a:p>
          <a:p>
            <a:r>
              <a:rPr lang="en-US" dirty="0"/>
              <a:t>Click Next or OK. </a:t>
            </a:r>
          </a:p>
        </p:txBody>
      </p:sp>
      <p:pic>
        <p:nvPicPr>
          <p:cNvPr id="4" name="Picture 3" descr="New Item Window - Service"/>
          <p:cNvPicPr>
            <a:picLocks noChangeAspect="1"/>
          </p:cNvPicPr>
          <p:nvPr/>
        </p:nvPicPr>
        <p:blipFill>
          <a:blip r:embed="rId2"/>
          <a:stretch>
            <a:fillRect/>
          </a:stretch>
        </p:blipFill>
        <p:spPr>
          <a:xfrm>
            <a:off x="3782174" y="1371599"/>
            <a:ext cx="5175339" cy="3354387"/>
          </a:xfrm>
          <a:prstGeom prst="rect">
            <a:avLst/>
          </a:prstGeom>
        </p:spPr>
      </p:pic>
    </p:spTree>
    <p:extLst>
      <p:ext uri="{BB962C8B-B14F-4D97-AF65-F5344CB8AC3E}">
        <p14:creationId xmlns:p14="http://schemas.microsoft.com/office/powerpoint/2010/main" val="1680734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Item List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42</a:t>
            </a:fld>
            <a:endParaRPr lang="en-US" dirty="0"/>
          </a:p>
        </p:txBody>
      </p:sp>
      <p:pic>
        <p:nvPicPr>
          <p:cNvPr id="5" name="Picture 4" descr="Item List - Updated"/>
          <p:cNvPicPr>
            <a:picLocks noChangeAspect="1"/>
          </p:cNvPicPr>
          <p:nvPr/>
        </p:nvPicPr>
        <p:blipFill>
          <a:blip r:embed="rId2"/>
          <a:stretch>
            <a:fillRect/>
          </a:stretch>
        </p:blipFill>
        <p:spPr>
          <a:xfrm>
            <a:off x="350520" y="1301149"/>
            <a:ext cx="7815262" cy="2362931"/>
          </a:xfrm>
          <a:prstGeom prst="rect">
            <a:avLst/>
          </a:prstGeom>
        </p:spPr>
      </p:pic>
      <p:pic>
        <p:nvPicPr>
          <p:cNvPr id="10" name="Content Placeholder 9" descr="New Item Window - Inventory Part">
            <a:extLst>
              <a:ext uri="{FF2B5EF4-FFF2-40B4-BE49-F238E27FC236}">
                <a16:creationId xmlns:a16="http://schemas.microsoft.com/office/drawing/2014/main" id="{9D019882-6468-458C-8FB0-531C23AC2055}"/>
              </a:ext>
            </a:extLst>
          </p:cNvPr>
          <p:cNvPicPr>
            <a:picLocks noGrp="1" noChangeAspect="1"/>
          </p:cNvPicPr>
          <p:nvPr>
            <p:ph idx="1"/>
          </p:nvPr>
        </p:nvPicPr>
        <p:blipFill>
          <a:blip r:embed="rId3"/>
          <a:stretch>
            <a:fillRect/>
          </a:stretch>
        </p:blipFill>
        <p:spPr>
          <a:xfrm>
            <a:off x="3765754" y="2617383"/>
            <a:ext cx="4764059" cy="3738965"/>
          </a:xfrm>
        </p:spPr>
      </p:pic>
    </p:spTree>
    <p:extLst>
      <p:ext uri="{BB962C8B-B14F-4D97-AF65-F5344CB8AC3E}">
        <p14:creationId xmlns:p14="http://schemas.microsoft.com/office/powerpoint/2010/main" val="131786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Customer Center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43</a:t>
            </a:fld>
            <a:endParaRPr lang="en-US" dirty="0"/>
          </a:p>
        </p:txBody>
      </p:sp>
      <p:sp>
        <p:nvSpPr>
          <p:cNvPr id="3" name="Content Placeholder 2"/>
          <p:cNvSpPr>
            <a:spLocks noGrp="1"/>
          </p:cNvSpPr>
          <p:nvPr>
            <p:ph idx="1"/>
          </p:nvPr>
        </p:nvSpPr>
        <p:spPr/>
        <p:txBody>
          <a:bodyPr/>
          <a:lstStyle/>
          <a:p>
            <a:pPr lvl="0"/>
            <a:r>
              <a:rPr lang="en-US" dirty="0"/>
              <a:t>The Customer Center records the information for all customers with whom the company does business.</a:t>
            </a:r>
          </a:p>
          <a:p>
            <a:pPr lvl="0"/>
            <a:r>
              <a:rPr lang="en-US" dirty="0"/>
              <a:t>You can update the Customer Center using the procedures learned in Chapter 3 to add a new customer.</a:t>
            </a:r>
          </a:p>
          <a:p>
            <a:pPr lvl="0"/>
            <a:r>
              <a:rPr lang="en-US" dirty="0"/>
              <a:t>The only additional step you need to take is to enter outstanding balances that some of these customers have when you record the new customer file.</a:t>
            </a:r>
          </a:p>
          <a:p>
            <a:r>
              <a:rPr lang="en-US" dirty="0"/>
              <a:t>If inadvertently you don’t enter the opening balance, delete the customer and re-enter the customer with the balance and the correct date.</a:t>
            </a:r>
          </a:p>
        </p:txBody>
      </p:sp>
    </p:spTree>
    <p:extLst>
      <p:ext uri="{BB962C8B-B14F-4D97-AF65-F5344CB8AC3E}">
        <p14:creationId xmlns:p14="http://schemas.microsoft.com/office/powerpoint/2010/main" val="1433675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Customer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44</a:t>
            </a:fld>
            <a:endParaRPr lang="en-US" dirty="0"/>
          </a:p>
        </p:txBody>
      </p:sp>
      <p:sp>
        <p:nvSpPr>
          <p:cNvPr id="3" name="Content Placeholder 2"/>
          <p:cNvSpPr>
            <a:spLocks noGrp="1"/>
          </p:cNvSpPr>
          <p:nvPr>
            <p:ph idx="1"/>
          </p:nvPr>
        </p:nvSpPr>
        <p:spPr>
          <a:xfrm>
            <a:off x="350520" y="1135145"/>
            <a:ext cx="3288030" cy="4649736"/>
          </a:xfrm>
        </p:spPr>
        <p:txBody>
          <a:bodyPr/>
          <a:lstStyle/>
          <a:p>
            <a:pPr marL="0" indent="0">
              <a:buNone/>
            </a:pPr>
            <a:r>
              <a:rPr lang="en-US" sz="1800" b="1" dirty="0"/>
              <a:t>To update the Customer Center: </a:t>
            </a:r>
          </a:p>
          <a:p>
            <a:r>
              <a:rPr lang="en-US" sz="1800" dirty="0"/>
              <a:t>Click Customers and then click </a:t>
            </a:r>
            <a:r>
              <a:rPr lang="en-US" sz="1800" i="1" dirty="0"/>
              <a:t>Customer Center</a:t>
            </a:r>
            <a:r>
              <a:rPr lang="en-US" sz="1800" dirty="0"/>
              <a:t>. </a:t>
            </a:r>
          </a:p>
          <a:p>
            <a:r>
              <a:rPr lang="en-US" sz="1800" dirty="0"/>
              <a:t>At the Customer Center window, click the New Customer &amp; Job button and then click </a:t>
            </a:r>
            <a:r>
              <a:rPr lang="en-US" sz="1800" i="1" dirty="0"/>
              <a:t>New Customer</a:t>
            </a:r>
            <a:r>
              <a:rPr lang="en-US" sz="1800" dirty="0"/>
              <a:t>. </a:t>
            </a:r>
          </a:p>
          <a:p>
            <a:r>
              <a:rPr lang="en-US" sz="1800" dirty="0"/>
              <a:t>Enter the background data for the customer including the opening balance, if any, and the correct date on the Address Info and Payment Settings tabs. </a:t>
            </a:r>
          </a:p>
          <a:p>
            <a:r>
              <a:rPr lang="en-US" sz="1800" dirty="0"/>
              <a:t>Click OK. </a:t>
            </a:r>
          </a:p>
        </p:txBody>
      </p:sp>
      <p:pic>
        <p:nvPicPr>
          <p:cNvPr id="5" name="Picture 4" descr="New Customer Window - Address Info Tab">
            <a:extLst>
              <a:ext uri="{FF2B5EF4-FFF2-40B4-BE49-F238E27FC236}">
                <a16:creationId xmlns:a16="http://schemas.microsoft.com/office/drawing/2014/main" id="{EFAC33AF-1108-4B63-913F-FB34AD6E8C18}"/>
              </a:ext>
            </a:extLst>
          </p:cNvPr>
          <p:cNvPicPr>
            <a:picLocks noChangeAspect="1"/>
          </p:cNvPicPr>
          <p:nvPr/>
        </p:nvPicPr>
        <p:blipFill>
          <a:blip r:embed="rId2"/>
          <a:stretch>
            <a:fillRect/>
          </a:stretch>
        </p:blipFill>
        <p:spPr>
          <a:xfrm>
            <a:off x="3691820" y="1577349"/>
            <a:ext cx="5299779" cy="3703302"/>
          </a:xfrm>
          <a:prstGeom prst="rect">
            <a:avLst/>
          </a:prstGeom>
        </p:spPr>
      </p:pic>
    </p:spTree>
    <p:extLst>
      <p:ext uri="{BB962C8B-B14F-4D97-AF65-F5344CB8AC3E}">
        <p14:creationId xmlns:p14="http://schemas.microsoft.com/office/powerpoint/2010/main" val="2024398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Vendor Center</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45</a:t>
            </a:fld>
            <a:endParaRPr lang="en-US" dirty="0"/>
          </a:p>
        </p:txBody>
      </p:sp>
      <p:sp>
        <p:nvSpPr>
          <p:cNvPr id="3" name="Content Placeholder 2"/>
          <p:cNvSpPr>
            <a:spLocks noGrp="1"/>
          </p:cNvSpPr>
          <p:nvPr>
            <p:ph idx="1"/>
          </p:nvPr>
        </p:nvSpPr>
        <p:spPr/>
        <p:txBody>
          <a:bodyPr/>
          <a:lstStyle/>
          <a:p>
            <a:pPr lvl="0"/>
            <a:r>
              <a:rPr lang="en-US" sz="2000" dirty="0"/>
              <a:t>The Vendor Center records the information for all vendors with whom the company does business.</a:t>
            </a:r>
          </a:p>
          <a:p>
            <a:pPr lvl="0"/>
            <a:r>
              <a:rPr lang="en-US" sz="2000" dirty="0"/>
              <a:t>You added one vendor, Minn. Dept. of Revenue, when you set up the sales tax item.</a:t>
            </a:r>
          </a:p>
          <a:p>
            <a:pPr lvl="0"/>
            <a:r>
              <a:rPr lang="en-US" sz="2000" dirty="0"/>
              <a:t>All other vendors need to be added to the Vendor Center.</a:t>
            </a:r>
          </a:p>
          <a:p>
            <a:pPr lvl="0"/>
            <a:r>
              <a:rPr lang="en-US" sz="2000" dirty="0"/>
              <a:t>The Vendor Center is updated using procedures learned in Chapter 2 to add a new vendor.</a:t>
            </a:r>
          </a:p>
          <a:p>
            <a:pPr lvl="0"/>
            <a:r>
              <a:rPr lang="en-US" sz="2000" dirty="0"/>
              <a:t>The only additional step you need to take is to enter outstanding balances for some of these vendors when recording the new vendor file.</a:t>
            </a:r>
          </a:p>
          <a:p>
            <a:r>
              <a:rPr lang="en-US" sz="2000" dirty="0"/>
              <a:t>If inadvertently you don’t enter the opening balance, delete the vendor and re-enter the vendor along with the balance and the correct date.</a:t>
            </a:r>
          </a:p>
        </p:txBody>
      </p:sp>
    </p:spTree>
    <p:extLst>
      <p:ext uri="{BB962C8B-B14F-4D97-AF65-F5344CB8AC3E}">
        <p14:creationId xmlns:p14="http://schemas.microsoft.com/office/powerpoint/2010/main" val="1731816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the Vendor Center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46</a:t>
            </a:fld>
            <a:endParaRPr lang="en-US" dirty="0"/>
          </a:p>
        </p:txBody>
      </p:sp>
      <p:sp>
        <p:nvSpPr>
          <p:cNvPr id="3" name="Content Placeholder 2"/>
          <p:cNvSpPr>
            <a:spLocks noGrp="1"/>
          </p:cNvSpPr>
          <p:nvPr>
            <p:ph idx="1"/>
          </p:nvPr>
        </p:nvSpPr>
        <p:spPr>
          <a:xfrm>
            <a:off x="350520" y="1135145"/>
            <a:ext cx="3007043" cy="4649736"/>
          </a:xfrm>
        </p:spPr>
        <p:txBody>
          <a:bodyPr/>
          <a:lstStyle/>
          <a:p>
            <a:pPr marL="0" indent="0">
              <a:buNone/>
            </a:pPr>
            <a:r>
              <a:rPr lang="en-US" sz="1800" b="1" dirty="0"/>
              <a:t>To update the Vendor Center: </a:t>
            </a:r>
          </a:p>
          <a:p>
            <a:r>
              <a:rPr lang="en-US" sz="1800" dirty="0"/>
              <a:t>Click Vendors and then click </a:t>
            </a:r>
            <a:r>
              <a:rPr lang="en-US" sz="1800" i="1" dirty="0"/>
              <a:t>Vendor Center</a:t>
            </a:r>
            <a:r>
              <a:rPr lang="en-US" sz="1800" dirty="0"/>
              <a:t>. </a:t>
            </a:r>
          </a:p>
          <a:p>
            <a:r>
              <a:rPr lang="en-US" sz="1800" dirty="0"/>
              <a:t>At the Vendor Center window, click the New Vendor button and then click </a:t>
            </a:r>
            <a:r>
              <a:rPr lang="en-US" sz="1800" i="1" dirty="0"/>
              <a:t>New Vendor</a:t>
            </a:r>
            <a:r>
              <a:rPr lang="en-US" sz="1800" dirty="0"/>
              <a:t>. </a:t>
            </a:r>
          </a:p>
          <a:p>
            <a:r>
              <a:rPr lang="en-US" sz="1800" dirty="0"/>
              <a:t>Enter the background data for the vendor including the opening balance, if any, and the correct date on the Address Info and Payment Settings tabs. </a:t>
            </a:r>
          </a:p>
          <a:p>
            <a:r>
              <a:rPr lang="en-US" sz="1800" dirty="0"/>
              <a:t>Click OK. </a:t>
            </a:r>
          </a:p>
        </p:txBody>
      </p:sp>
      <p:pic>
        <p:nvPicPr>
          <p:cNvPr id="8" name="Picture 7" descr="New Vendor Windows - Payment Settings Tab">
            <a:extLst>
              <a:ext uri="{FF2B5EF4-FFF2-40B4-BE49-F238E27FC236}">
                <a16:creationId xmlns:a16="http://schemas.microsoft.com/office/drawing/2014/main" id="{3816C52E-DD08-4D9E-BCC2-5D763D3AB151}"/>
              </a:ext>
            </a:extLst>
          </p:cNvPr>
          <p:cNvPicPr>
            <a:picLocks noChangeAspect="1"/>
          </p:cNvPicPr>
          <p:nvPr/>
        </p:nvPicPr>
        <p:blipFill>
          <a:blip r:embed="rId2"/>
          <a:stretch>
            <a:fillRect/>
          </a:stretch>
        </p:blipFill>
        <p:spPr>
          <a:xfrm>
            <a:off x="3357563" y="1710034"/>
            <a:ext cx="5541940" cy="3879357"/>
          </a:xfrm>
          <a:prstGeom prst="rect">
            <a:avLst/>
          </a:prstGeom>
        </p:spPr>
      </p:pic>
    </p:spTree>
    <p:extLst>
      <p:ext uri="{BB962C8B-B14F-4D97-AF65-F5344CB8AC3E}">
        <p14:creationId xmlns:p14="http://schemas.microsoft.com/office/powerpoint/2010/main" val="995446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Interim Review of New Company Setup</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47</a:t>
            </a:fld>
            <a:endParaRPr lang="en-US" dirty="0"/>
          </a:p>
        </p:txBody>
      </p:sp>
      <p:sp>
        <p:nvSpPr>
          <p:cNvPr id="3" name="Content Placeholder 2"/>
          <p:cNvSpPr>
            <a:spLocks noGrp="1"/>
          </p:cNvSpPr>
          <p:nvPr>
            <p:ph idx="1"/>
          </p:nvPr>
        </p:nvSpPr>
        <p:spPr/>
        <p:txBody>
          <a:bodyPr/>
          <a:lstStyle/>
          <a:p>
            <a:pPr lvl="0"/>
            <a:r>
              <a:rPr lang="en-US" dirty="0"/>
              <a:t>So far in setting up the new company file, you have</a:t>
            </a:r>
          </a:p>
          <a:p>
            <a:pPr lvl="1"/>
            <a:r>
              <a:rPr lang="en-US" dirty="0"/>
              <a:t>Created the company file</a:t>
            </a:r>
          </a:p>
          <a:p>
            <a:pPr lvl="1"/>
            <a:r>
              <a:rPr lang="en-US" dirty="0"/>
              <a:t>Established preferences</a:t>
            </a:r>
          </a:p>
          <a:p>
            <a:pPr lvl="1"/>
            <a:r>
              <a:rPr lang="en-US" dirty="0"/>
              <a:t>Updated and customized the Chart of Accounts List</a:t>
            </a:r>
          </a:p>
          <a:p>
            <a:pPr lvl="1"/>
            <a:r>
              <a:rPr lang="en-US" dirty="0"/>
              <a:t>Updated the Item List, and Customer and Vendor Centers</a:t>
            </a:r>
          </a:p>
          <a:p>
            <a:pPr lvl="0"/>
            <a:r>
              <a:rPr lang="en-US" dirty="0"/>
              <a:t>As you added the inventory items, customers, and vendors, with balances to the Lists and Centers, behind the scenes QuickBooks recorded the information in general journal format and updated the appropriate account balances.</a:t>
            </a:r>
          </a:p>
          <a:p>
            <a:pPr lvl="0"/>
            <a:r>
              <a:rPr lang="en-US" dirty="0"/>
              <a:t>Display the </a:t>
            </a:r>
            <a:r>
              <a:rPr lang="en-US" i="1" dirty="0"/>
              <a:t>Journal</a:t>
            </a:r>
            <a:r>
              <a:rPr lang="en-US" dirty="0"/>
              <a:t>, </a:t>
            </a:r>
            <a:r>
              <a:rPr lang="en-US" i="1" dirty="0"/>
              <a:t>Profit &amp; Loss Standard</a:t>
            </a:r>
            <a:r>
              <a:rPr lang="en-US" dirty="0"/>
              <a:t>, and </a:t>
            </a:r>
            <a:r>
              <a:rPr lang="en-US" i="1" dirty="0"/>
              <a:t>Balance Sheet Standard </a:t>
            </a:r>
            <a:r>
              <a:rPr lang="en-US" dirty="0"/>
              <a:t>reports to see the activity taking place behind the scenes up to this point.</a:t>
            </a:r>
          </a:p>
        </p:txBody>
      </p:sp>
    </p:spTree>
    <p:extLst>
      <p:ext uri="{BB962C8B-B14F-4D97-AF65-F5344CB8AC3E}">
        <p14:creationId xmlns:p14="http://schemas.microsoft.com/office/powerpoint/2010/main" val="957246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Journal</a:t>
            </a:r>
            <a:r>
              <a:rPr lang="en-US" dirty="0"/>
              <a:t> Report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48</a:t>
            </a:fld>
            <a:endParaRPr lang="en-US" dirty="0"/>
          </a:p>
        </p:txBody>
      </p:sp>
      <p:sp>
        <p:nvSpPr>
          <p:cNvPr id="3" name="Content Placeholder 2"/>
          <p:cNvSpPr>
            <a:spLocks noGrp="1"/>
          </p:cNvSpPr>
          <p:nvPr>
            <p:ph idx="1"/>
          </p:nvPr>
        </p:nvSpPr>
        <p:spPr/>
        <p:txBody>
          <a:bodyPr/>
          <a:lstStyle/>
          <a:p>
            <a:r>
              <a:rPr lang="en-US" dirty="0"/>
              <a:t>Journal entries can be categorized as follows:</a:t>
            </a:r>
          </a:p>
          <a:p>
            <a:pPr lvl="1"/>
            <a:r>
              <a:rPr lang="en-US" dirty="0"/>
              <a:t>For items that are debit entries to the inventory accounts, the credit entry is to the Kristin Raina, Capital (Opening Balance Equity) account.</a:t>
            </a:r>
          </a:p>
          <a:p>
            <a:pPr lvl="1"/>
            <a:r>
              <a:rPr lang="en-US" dirty="0"/>
              <a:t>For entries that are debits to Accounts Receivable, the credit is to Uncategorized Income.</a:t>
            </a:r>
          </a:p>
          <a:p>
            <a:pPr lvl="1"/>
            <a:r>
              <a:rPr lang="en-US" dirty="0"/>
              <a:t>For entries that are credits to Accounts Payable, the corresponding debit is to Uncategorized Expenses.</a:t>
            </a:r>
          </a:p>
        </p:txBody>
      </p:sp>
    </p:spTree>
    <p:extLst>
      <p:ext uri="{BB962C8B-B14F-4D97-AF65-F5344CB8AC3E}">
        <p14:creationId xmlns:p14="http://schemas.microsoft.com/office/powerpoint/2010/main" val="647806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Journal</a:t>
            </a:r>
            <a:r>
              <a:rPr lang="en-US" dirty="0"/>
              <a:t> Report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49</a:t>
            </a:fld>
            <a:endParaRPr lang="en-US" dirty="0"/>
          </a:p>
        </p:txBody>
      </p:sp>
      <p:pic>
        <p:nvPicPr>
          <p:cNvPr id="9" name="Content Placeholder 8" descr="Journal Report">
            <a:extLst>
              <a:ext uri="{FF2B5EF4-FFF2-40B4-BE49-F238E27FC236}">
                <a16:creationId xmlns:a16="http://schemas.microsoft.com/office/drawing/2014/main" id="{88BEEB32-06B8-4DDC-8C50-52C05E77A03A}"/>
              </a:ext>
            </a:extLst>
          </p:cNvPr>
          <p:cNvPicPr>
            <a:picLocks noGrp="1" noChangeAspect="1"/>
          </p:cNvPicPr>
          <p:nvPr>
            <p:ph idx="1"/>
          </p:nvPr>
        </p:nvPicPr>
        <p:blipFill>
          <a:blip r:embed="rId2"/>
          <a:stretch>
            <a:fillRect/>
          </a:stretch>
        </p:blipFill>
        <p:spPr>
          <a:xfrm>
            <a:off x="1710451" y="1549187"/>
            <a:ext cx="4776073" cy="4460942"/>
          </a:xfrm>
        </p:spPr>
      </p:pic>
    </p:spTree>
    <p:extLst>
      <p:ext uri="{BB962C8B-B14F-4D97-AF65-F5344CB8AC3E}">
        <p14:creationId xmlns:p14="http://schemas.microsoft.com/office/powerpoint/2010/main" val="197101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Introduction Cont. </a:t>
            </a:r>
          </a:p>
        </p:txBody>
      </p:sp>
      <p:sp>
        <p:nvSpPr>
          <p:cNvPr id="4" name="Footer Placeholder 3"/>
          <p:cNvSpPr>
            <a:spLocks noGrp="1"/>
          </p:cNvSpPr>
          <p:nvPr>
            <p:ph type="ftr" sz="quarter" idx="11"/>
          </p:nvPr>
        </p:nvSpPr>
        <p:spPr/>
        <p:txBody>
          <a:bodyPr/>
          <a:lstStyle/>
          <a:p>
            <a:r>
              <a:rPr lang="en-US" dirty="0"/>
              <a:t>© Paradigm Publishing, LLC</a:t>
            </a:r>
          </a:p>
        </p:txBody>
      </p:sp>
      <p:sp>
        <p:nvSpPr>
          <p:cNvPr id="5" name="Slide Number Placeholder 4"/>
          <p:cNvSpPr>
            <a:spLocks noGrp="1"/>
          </p:cNvSpPr>
          <p:nvPr>
            <p:ph type="sldNum" sz="quarter" idx="12"/>
          </p:nvPr>
        </p:nvSpPr>
        <p:spPr/>
        <p:txBody>
          <a:bodyPr/>
          <a:lstStyle/>
          <a:p>
            <a:fld id="{20B4BF65-5512-8C40-A284-ADA36BF81673}" type="slidenum">
              <a:rPr lang="en-US" smtClean="0"/>
              <a:pPr/>
              <a:t>5</a:t>
            </a:fld>
            <a:endParaRPr lang="en-US" dirty="0"/>
          </a:p>
        </p:txBody>
      </p:sp>
      <p:sp>
        <p:nvSpPr>
          <p:cNvPr id="3" name="Content Placeholder 2"/>
          <p:cNvSpPr>
            <a:spLocks noGrp="1"/>
          </p:cNvSpPr>
          <p:nvPr>
            <p:ph idx="1"/>
          </p:nvPr>
        </p:nvSpPr>
        <p:spPr/>
        <p:txBody>
          <a:bodyPr/>
          <a:lstStyle/>
          <a:p>
            <a:r>
              <a:rPr lang="en-US" sz="2000" dirty="0"/>
              <a:t>QuickBooks provides two methods of New Company Setup</a:t>
            </a:r>
          </a:p>
          <a:p>
            <a:pPr lvl="1"/>
            <a:r>
              <a:rPr lang="en-US" sz="1600" dirty="0"/>
              <a:t>Detailed Start – covered in Chapter 6</a:t>
            </a:r>
          </a:p>
          <a:p>
            <a:pPr lvl="1"/>
            <a:r>
              <a:rPr lang="en-US" sz="1600" dirty="0"/>
              <a:t>Express Start – covered in Chapter 7</a:t>
            </a:r>
          </a:p>
          <a:p>
            <a:r>
              <a:rPr lang="en-US" sz="2000" dirty="0"/>
              <a:t>In Chapter 6, the New Company Setup level of operations was presented using the Detailed Start method which moves you to the EasyStep Interview window.</a:t>
            </a:r>
          </a:p>
          <a:p>
            <a:pPr lvl="1"/>
            <a:r>
              <a:rPr lang="en-US" sz="1600" dirty="0"/>
              <a:t>In addition, you used the QuickBooks Desktop Setup window to continue with the New Company Setup.</a:t>
            </a:r>
          </a:p>
          <a:p>
            <a:r>
              <a:rPr lang="en-US" sz="2000" dirty="0"/>
              <a:t>In Chapter 7, you will learn how to conduct New Company Setup using the Express Start method.</a:t>
            </a:r>
          </a:p>
          <a:p>
            <a:pPr lvl="1"/>
            <a:r>
              <a:rPr lang="en-US" sz="1600" dirty="0"/>
              <a:t>Instead of using the EasyStep Interview window, you will directly enable the features you desire.</a:t>
            </a:r>
          </a:p>
          <a:p>
            <a:pPr lvl="1"/>
            <a:r>
              <a:rPr lang="en-US" sz="1600" dirty="0"/>
              <a:t>Instead of using the QuickBooks Desktop Setup window, you will use many of the procedures you learned earlier for updating the Lists/Centers to enter information in the new company file.</a:t>
            </a:r>
          </a:p>
        </p:txBody>
      </p:sp>
    </p:spTree>
    <p:extLst>
      <p:ext uri="{BB962C8B-B14F-4D97-AF65-F5344CB8AC3E}">
        <p14:creationId xmlns:p14="http://schemas.microsoft.com/office/powerpoint/2010/main" val="169499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Profit &amp; Loss Standard </a:t>
            </a:r>
            <a:r>
              <a:rPr lang="en-US" dirty="0"/>
              <a:t>Report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50</a:t>
            </a:fld>
            <a:endParaRPr lang="en-US" dirty="0"/>
          </a:p>
        </p:txBody>
      </p:sp>
      <p:sp>
        <p:nvSpPr>
          <p:cNvPr id="3" name="Content Placeholder 2"/>
          <p:cNvSpPr>
            <a:spLocks noGrp="1"/>
          </p:cNvSpPr>
          <p:nvPr>
            <p:ph idx="1"/>
          </p:nvPr>
        </p:nvSpPr>
        <p:spPr/>
        <p:txBody>
          <a:bodyPr/>
          <a:lstStyle/>
          <a:p>
            <a:pPr lvl="0"/>
            <a:r>
              <a:rPr lang="en-US" dirty="0"/>
              <a:t>indicates only Uncategorized Income and Uncategorized Expenses</a:t>
            </a:r>
          </a:p>
          <a:p>
            <a:pPr lvl="1"/>
            <a:r>
              <a:rPr lang="en-US" dirty="0"/>
              <a:t>These amounts are offsetting amounts of the Accounts Receivable and Accounts Payable accounts.</a:t>
            </a:r>
          </a:p>
        </p:txBody>
      </p:sp>
      <p:pic>
        <p:nvPicPr>
          <p:cNvPr id="8" name="Picture 7" descr="Profit &amp; Loss Standard Report">
            <a:extLst>
              <a:ext uri="{FF2B5EF4-FFF2-40B4-BE49-F238E27FC236}">
                <a16:creationId xmlns:a16="http://schemas.microsoft.com/office/drawing/2014/main" id="{59A76EEC-B53A-4CB9-B731-801B0B33749D}"/>
              </a:ext>
            </a:extLst>
          </p:cNvPr>
          <p:cNvPicPr>
            <a:picLocks noChangeAspect="1"/>
          </p:cNvPicPr>
          <p:nvPr/>
        </p:nvPicPr>
        <p:blipFill>
          <a:blip r:embed="rId2"/>
          <a:stretch>
            <a:fillRect/>
          </a:stretch>
        </p:blipFill>
        <p:spPr>
          <a:xfrm>
            <a:off x="804862" y="2535338"/>
            <a:ext cx="7534275" cy="3710460"/>
          </a:xfrm>
          <a:prstGeom prst="rect">
            <a:avLst/>
          </a:prstGeom>
        </p:spPr>
      </p:pic>
    </p:spTree>
    <p:extLst>
      <p:ext uri="{BB962C8B-B14F-4D97-AF65-F5344CB8AC3E}">
        <p14:creationId xmlns:p14="http://schemas.microsoft.com/office/powerpoint/2010/main" val="1974023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Balance Sheet Standard </a:t>
            </a:r>
            <a:r>
              <a:rPr lang="en-US" dirty="0"/>
              <a:t>Report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51</a:t>
            </a:fld>
            <a:endParaRPr lang="en-US" dirty="0"/>
          </a:p>
        </p:txBody>
      </p:sp>
      <p:sp>
        <p:nvSpPr>
          <p:cNvPr id="3" name="Content Placeholder 2"/>
          <p:cNvSpPr>
            <a:spLocks noGrp="1"/>
          </p:cNvSpPr>
          <p:nvPr>
            <p:ph idx="1"/>
          </p:nvPr>
        </p:nvSpPr>
        <p:spPr/>
        <p:txBody>
          <a:bodyPr/>
          <a:lstStyle/>
          <a:p>
            <a:r>
              <a:rPr lang="en-US" dirty="0"/>
              <a:t>A review of the balance sheet indicates the following:</a:t>
            </a:r>
          </a:p>
          <a:p>
            <a:pPr lvl="1"/>
            <a:r>
              <a:rPr lang="en-US" dirty="0"/>
              <a:t>The only assets recorded so far are accounts receivable and inventory.</a:t>
            </a:r>
          </a:p>
          <a:p>
            <a:pPr lvl="1"/>
            <a:r>
              <a:rPr lang="en-US" dirty="0"/>
              <a:t>The only liabilities recorded so far are the accounts payable.</a:t>
            </a:r>
          </a:p>
          <a:p>
            <a:pPr lvl="1"/>
            <a:r>
              <a:rPr lang="en-US" dirty="0"/>
              <a:t>The balance in the Kristin Raina, Capital (Opening Balance Equity) account is the same as the total inventory.</a:t>
            </a:r>
          </a:p>
          <a:p>
            <a:pPr lvl="1"/>
            <a:r>
              <a:rPr lang="en-US" dirty="0"/>
              <a:t>The net income is incorrect as seen in the Income Statement.</a:t>
            </a:r>
          </a:p>
        </p:txBody>
      </p:sp>
    </p:spTree>
    <p:extLst>
      <p:ext uri="{BB962C8B-B14F-4D97-AF65-F5344CB8AC3E}">
        <p14:creationId xmlns:p14="http://schemas.microsoft.com/office/powerpoint/2010/main" val="1164269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Balance Sheet Standard </a:t>
            </a:r>
            <a:r>
              <a:rPr lang="en-US" dirty="0"/>
              <a:t>Report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52</a:t>
            </a:fld>
            <a:endParaRPr lang="en-US" dirty="0"/>
          </a:p>
        </p:txBody>
      </p:sp>
      <p:pic>
        <p:nvPicPr>
          <p:cNvPr id="9" name="Content Placeholder 8" descr="Balance Sheet Standard Report">
            <a:extLst>
              <a:ext uri="{FF2B5EF4-FFF2-40B4-BE49-F238E27FC236}">
                <a16:creationId xmlns:a16="http://schemas.microsoft.com/office/drawing/2014/main" id="{96132B17-2BCB-4833-8382-5E0A8925D637}"/>
              </a:ext>
            </a:extLst>
          </p:cNvPr>
          <p:cNvPicPr>
            <a:picLocks noGrp="1" noChangeAspect="1"/>
          </p:cNvPicPr>
          <p:nvPr>
            <p:ph idx="1"/>
          </p:nvPr>
        </p:nvPicPr>
        <p:blipFill>
          <a:blip r:embed="rId2"/>
          <a:stretch>
            <a:fillRect/>
          </a:stretch>
        </p:blipFill>
        <p:spPr>
          <a:xfrm>
            <a:off x="1632783" y="1284796"/>
            <a:ext cx="5878434" cy="4921902"/>
          </a:xfrm>
        </p:spPr>
      </p:pic>
    </p:spTree>
    <p:extLst>
      <p:ext uri="{BB962C8B-B14F-4D97-AF65-F5344CB8AC3E}">
        <p14:creationId xmlns:p14="http://schemas.microsoft.com/office/powerpoint/2010/main" val="1914629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Adjusting for the Accrual Basis of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53</a:t>
            </a:fld>
            <a:endParaRPr lang="en-US" dirty="0"/>
          </a:p>
        </p:txBody>
      </p:sp>
      <p:sp>
        <p:nvSpPr>
          <p:cNvPr id="3" name="Content Placeholder 2"/>
          <p:cNvSpPr>
            <a:spLocks noGrp="1"/>
          </p:cNvSpPr>
          <p:nvPr>
            <p:ph idx="1"/>
          </p:nvPr>
        </p:nvSpPr>
        <p:spPr/>
        <p:txBody>
          <a:bodyPr/>
          <a:lstStyle/>
          <a:p>
            <a:pPr lvl="0"/>
            <a:r>
              <a:rPr lang="en-US" dirty="0"/>
              <a:t>The final step is to enter the remaining opening balances and prepare the company file for the accrual basis of accounting.</a:t>
            </a:r>
          </a:p>
          <a:p>
            <a:pPr lvl="0"/>
            <a:r>
              <a:rPr lang="en-US" dirty="0"/>
              <a:t>In QuickBooks, by default, the accounting reports and financial statements are prepared using the accrual basis of accounting.</a:t>
            </a:r>
          </a:p>
          <a:p>
            <a:pPr lvl="1"/>
            <a:r>
              <a:rPr lang="en-US" dirty="0"/>
              <a:t>The accrual basis of accounting requires the recording of revenues when earned and expenses when incurred regardless of cash receipts or cash payments.</a:t>
            </a:r>
          </a:p>
          <a:p>
            <a:pPr lvl="0"/>
            <a:r>
              <a:rPr lang="en-US" dirty="0"/>
              <a:t>Accrual basis of accounting follows GAAP – generally accepted accounting principle.</a:t>
            </a:r>
          </a:p>
        </p:txBody>
      </p:sp>
    </p:spTree>
    <p:extLst>
      <p:ext uri="{BB962C8B-B14F-4D97-AF65-F5344CB8AC3E}">
        <p14:creationId xmlns:p14="http://schemas.microsoft.com/office/powerpoint/2010/main" val="1066690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Completing New Company Setup Using the Accrual Basis of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54</a:t>
            </a:fld>
            <a:endParaRPr lang="en-US" dirty="0"/>
          </a:p>
        </p:txBody>
      </p:sp>
      <p:sp>
        <p:nvSpPr>
          <p:cNvPr id="3" name="Content Placeholder 2"/>
          <p:cNvSpPr>
            <a:spLocks noGrp="1"/>
          </p:cNvSpPr>
          <p:nvPr>
            <p:ph idx="1"/>
          </p:nvPr>
        </p:nvSpPr>
        <p:spPr/>
        <p:txBody>
          <a:bodyPr/>
          <a:lstStyle/>
          <a:p>
            <a:pPr lvl="0"/>
            <a:r>
              <a:rPr lang="en-US" dirty="0"/>
              <a:t>Recall that you entered the opening balances for the Inventory accounts, Accounts Receivable, and Accounts Payable accounts when you set up and updated the Lists/Centers.</a:t>
            </a:r>
          </a:p>
          <a:p>
            <a:pPr lvl="0"/>
            <a:r>
              <a:rPr lang="en-US" dirty="0"/>
              <a:t>When you set up the Chart of Accounts List, you could have entered the opening balances for assets (excluding Accounts Receivable and Inventory), liabilities (excluding Accounts Payable), and equity accounts at that time.</a:t>
            </a:r>
          </a:p>
          <a:p>
            <a:pPr lvl="0"/>
            <a:r>
              <a:rPr lang="en-US" dirty="0"/>
              <a:t>You cannot enter opening balances for some system default accounts, such as Accounts Receivable, Accounts Payable, and Sales Tax Payable, and you cannot enter opening balances for revenue and expense accounts.</a:t>
            </a:r>
          </a:p>
          <a:p>
            <a:pPr lvl="0"/>
            <a:r>
              <a:rPr lang="en-US" dirty="0"/>
              <a:t>All opening balances will be entered in one journal entry.</a:t>
            </a:r>
          </a:p>
        </p:txBody>
      </p:sp>
    </p:spTree>
    <p:extLst>
      <p:ext uri="{BB962C8B-B14F-4D97-AF65-F5344CB8AC3E}">
        <p14:creationId xmlns:p14="http://schemas.microsoft.com/office/powerpoint/2010/main" val="52651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Completing New Company Setup Using the Accrual Basis of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55</a:t>
            </a:fld>
            <a:endParaRPr lang="en-US" dirty="0"/>
          </a:p>
        </p:txBody>
      </p:sp>
      <p:sp>
        <p:nvSpPr>
          <p:cNvPr id="3" name="Content Placeholder 2"/>
          <p:cNvSpPr>
            <a:spLocks noGrp="1"/>
          </p:cNvSpPr>
          <p:nvPr>
            <p:ph idx="1"/>
          </p:nvPr>
        </p:nvSpPr>
        <p:spPr/>
        <p:txBody>
          <a:bodyPr/>
          <a:lstStyle/>
          <a:p>
            <a:pPr lvl="0"/>
            <a:r>
              <a:rPr lang="en-US" dirty="0"/>
              <a:t>As you saw in the </a:t>
            </a:r>
            <a:r>
              <a:rPr lang="en-US" i="1" dirty="0"/>
              <a:t>Journal</a:t>
            </a:r>
            <a:r>
              <a:rPr lang="en-US" dirty="0"/>
              <a:t> report:</a:t>
            </a:r>
          </a:p>
          <a:p>
            <a:pPr lvl="1"/>
            <a:r>
              <a:rPr lang="en-US" dirty="0"/>
              <a:t>Every time an Accounts Receivable account was recorded, a corresponding Uncategorized Income account was recorded.</a:t>
            </a:r>
          </a:p>
          <a:p>
            <a:pPr lvl="1"/>
            <a:r>
              <a:rPr lang="en-US" dirty="0"/>
              <a:t>Every time an Accounts Payable account was recorded, a corresponding Uncategorized Expenses account was recorded.</a:t>
            </a:r>
          </a:p>
          <a:p>
            <a:pPr lvl="0"/>
            <a:r>
              <a:rPr lang="en-US" dirty="0"/>
              <a:t>Uncategorized Income and Uncategorized Expenses accounts are not used in an accrual basis of accounting and therefore must be reversed to eliminate them.</a:t>
            </a:r>
          </a:p>
          <a:p>
            <a:pPr lvl="1"/>
            <a:r>
              <a:rPr lang="en-US" dirty="0"/>
              <a:t>Do this by using reversing entries.</a:t>
            </a:r>
          </a:p>
          <a:p>
            <a:pPr lvl="0"/>
            <a:r>
              <a:rPr lang="en-US" dirty="0"/>
              <a:t>To complete New Company Setup using the accrual basis of accounting, three journal entries will be prepared:</a:t>
            </a:r>
          </a:p>
          <a:p>
            <a:pPr lvl="1"/>
            <a:r>
              <a:rPr lang="en-US" dirty="0"/>
              <a:t>Entering opening balances</a:t>
            </a:r>
          </a:p>
          <a:p>
            <a:pPr lvl="1"/>
            <a:r>
              <a:rPr lang="en-US" dirty="0"/>
              <a:t>Reversing Uncategorized Income account</a:t>
            </a:r>
          </a:p>
          <a:p>
            <a:pPr lvl="1"/>
            <a:r>
              <a:rPr lang="en-US" dirty="0"/>
              <a:t>Reversing Uncategorized Expenses account</a:t>
            </a:r>
          </a:p>
        </p:txBody>
      </p:sp>
    </p:spTree>
    <p:extLst>
      <p:ext uri="{BB962C8B-B14F-4D97-AF65-F5344CB8AC3E}">
        <p14:creationId xmlns:p14="http://schemas.microsoft.com/office/powerpoint/2010/main" val="1518631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Opening Balances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56</a:t>
            </a:fld>
            <a:endParaRPr lang="en-US" dirty="0"/>
          </a:p>
        </p:txBody>
      </p:sp>
      <p:sp>
        <p:nvSpPr>
          <p:cNvPr id="3" name="Content Placeholder 2"/>
          <p:cNvSpPr>
            <a:spLocks noGrp="1"/>
          </p:cNvSpPr>
          <p:nvPr>
            <p:ph idx="1"/>
          </p:nvPr>
        </p:nvSpPr>
        <p:spPr>
          <a:xfrm>
            <a:off x="350520" y="1135145"/>
            <a:ext cx="3323806" cy="4649736"/>
          </a:xfrm>
        </p:spPr>
        <p:txBody>
          <a:bodyPr/>
          <a:lstStyle/>
          <a:p>
            <a:r>
              <a:rPr lang="en-US" dirty="0"/>
              <a:t>Enter all opening balances for Kristin Raina Interior Designs, excluding inventory, accounts receivable, and accounts payable, as one large compound journal entry</a:t>
            </a:r>
          </a:p>
        </p:txBody>
      </p:sp>
      <p:pic>
        <p:nvPicPr>
          <p:cNvPr id="8" name="Picture 7" descr="Make General Journal Entries Window - Opening Balances">
            <a:extLst>
              <a:ext uri="{FF2B5EF4-FFF2-40B4-BE49-F238E27FC236}">
                <a16:creationId xmlns:a16="http://schemas.microsoft.com/office/drawing/2014/main" id="{B43E57B3-1C14-4729-9E8F-F84CB08EA476}"/>
              </a:ext>
            </a:extLst>
          </p:cNvPr>
          <p:cNvPicPr>
            <a:picLocks noChangeAspect="1"/>
          </p:cNvPicPr>
          <p:nvPr/>
        </p:nvPicPr>
        <p:blipFill>
          <a:blip r:embed="rId2"/>
          <a:stretch>
            <a:fillRect/>
          </a:stretch>
        </p:blipFill>
        <p:spPr>
          <a:xfrm>
            <a:off x="4406378" y="1249281"/>
            <a:ext cx="3720077" cy="5107069"/>
          </a:xfrm>
          <a:prstGeom prst="rect">
            <a:avLst/>
          </a:prstGeom>
        </p:spPr>
      </p:pic>
    </p:spTree>
    <p:extLst>
      <p:ext uri="{BB962C8B-B14F-4D97-AF65-F5344CB8AC3E}">
        <p14:creationId xmlns:p14="http://schemas.microsoft.com/office/powerpoint/2010/main" val="1375606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Reversing the Uncategorized Income Account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57</a:t>
            </a:fld>
            <a:endParaRPr lang="en-US" dirty="0"/>
          </a:p>
        </p:txBody>
      </p:sp>
      <p:sp>
        <p:nvSpPr>
          <p:cNvPr id="3" name="Content Placeholder 2"/>
          <p:cNvSpPr>
            <a:spLocks noGrp="1"/>
          </p:cNvSpPr>
          <p:nvPr>
            <p:ph idx="1"/>
          </p:nvPr>
        </p:nvSpPr>
        <p:spPr/>
        <p:txBody>
          <a:bodyPr/>
          <a:lstStyle/>
          <a:p>
            <a:pPr lvl="0"/>
            <a:r>
              <a:rPr lang="en-US" dirty="0"/>
              <a:t>In the </a:t>
            </a:r>
            <a:r>
              <a:rPr lang="en-US" i="1" dirty="0"/>
              <a:t>Journal</a:t>
            </a:r>
            <a:r>
              <a:rPr lang="en-US" dirty="0"/>
              <a:t> report, there are two journal entries recorded that debit the Accounts Receivable and credit Uncategorized Income for two customers as follows:</a:t>
            </a:r>
          </a:p>
          <a:p>
            <a:pPr marL="0" lvl="0" indent="0" algn="ctr">
              <a:spcBef>
                <a:spcPts val="0"/>
              </a:spcBef>
              <a:buNone/>
              <a:tabLst>
                <a:tab pos="406400" algn="l"/>
                <a:tab pos="4114800" algn="r"/>
              </a:tabLst>
            </a:pPr>
            <a:r>
              <a:rPr lang="en-US" sz="1600" dirty="0"/>
              <a:t>Berger Bakery Company	$600</a:t>
            </a:r>
          </a:p>
          <a:p>
            <a:pPr marL="0" lvl="0" indent="0" algn="ctr">
              <a:spcBef>
                <a:spcPts val="0"/>
              </a:spcBef>
              <a:buNone/>
              <a:tabLst>
                <a:tab pos="406400" algn="l"/>
                <a:tab pos="4114800" algn="r"/>
              </a:tabLst>
            </a:pPr>
            <a:r>
              <a:rPr lang="en-US" sz="1600" dirty="0"/>
              <a:t>Franco Films Co.	$940</a:t>
            </a:r>
          </a:p>
          <a:p>
            <a:pPr marL="0" lvl="0" indent="0" algn="ctr">
              <a:spcBef>
                <a:spcPts val="0"/>
              </a:spcBef>
              <a:buNone/>
              <a:tabLst>
                <a:tab pos="406400" algn="l"/>
                <a:tab pos="4114800" algn="r"/>
              </a:tabLst>
            </a:pPr>
            <a:r>
              <a:rPr lang="en-US" sz="1600" b="1" dirty="0"/>
              <a:t>Total Uncategorized Income	$1,540</a:t>
            </a:r>
          </a:p>
          <a:p>
            <a:pPr lvl="0">
              <a:spcBef>
                <a:spcPts val="400"/>
              </a:spcBef>
            </a:pPr>
            <a:r>
              <a:rPr lang="en-US" dirty="0"/>
              <a:t>Debit entries to the Accounts Receivable account are correct and will stay in that account.</a:t>
            </a:r>
          </a:p>
          <a:p>
            <a:pPr lvl="0"/>
            <a:r>
              <a:rPr lang="en-US" dirty="0"/>
              <a:t>Credits to the Uncategorized Income account will be reversed.</a:t>
            </a:r>
          </a:p>
          <a:p>
            <a:pPr lvl="1"/>
            <a:r>
              <a:rPr lang="en-US" dirty="0"/>
              <a:t>Debit Uncategorized Income for $1,540.</a:t>
            </a:r>
          </a:p>
          <a:p>
            <a:pPr lvl="1"/>
            <a:r>
              <a:rPr lang="en-US" dirty="0"/>
              <a:t>Credit the account 3010 Kristin Raina, Capital (formerly the Opening Balance Equity account) for $1,540.</a:t>
            </a:r>
          </a:p>
          <a:p>
            <a:r>
              <a:rPr lang="en-US" dirty="0"/>
              <a:t>As part of customizing the Chart of Accounts, the account Opening Balance Equity, created by QuickBooks, was changed to 3010 Kristin Raina, Capital.</a:t>
            </a:r>
          </a:p>
        </p:txBody>
      </p:sp>
    </p:spTree>
    <p:extLst>
      <p:ext uri="{BB962C8B-B14F-4D97-AF65-F5344CB8AC3E}">
        <p14:creationId xmlns:p14="http://schemas.microsoft.com/office/powerpoint/2010/main" val="352700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Reversing the Uncategorized Income Account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58</a:t>
            </a:fld>
            <a:endParaRPr lang="en-US" dirty="0"/>
          </a:p>
        </p:txBody>
      </p:sp>
      <p:sp>
        <p:nvSpPr>
          <p:cNvPr id="9" name="Content Placeholder 8"/>
          <p:cNvSpPr>
            <a:spLocks noGrp="1"/>
          </p:cNvSpPr>
          <p:nvPr>
            <p:ph idx="1"/>
          </p:nvPr>
        </p:nvSpPr>
        <p:spPr>
          <a:xfrm>
            <a:off x="350520" y="1135145"/>
            <a:ext cx="3462455" cy="4649736"/>
          </a:xfrm>
        </p:spPr>
        <p:txBody>
          <a:bodyPr/>
          <a:lstStyle/>
          <a:p>
            <a:pPr marL="0" indent="0">
              <a:buNone/>
            </a:pPr>
            <a:r>
              <a:rPr lang="en-US" sz="1800" b="1" dirty="0"/>
              <a:t>To reverse the Uncategorized Income account:</a:t>
            </a:r>
          </a:p>
          <a:p>
            <a:r>
              <a:rPr lang="en-US" sz="1800" dirty="0"/>
              <a:t>Click Company and then click </a:t>
            </a:r>
            <a:r>
              <a:rPr lang="en-US" sz="1800" i="1" dirty="0"/>
              <a:t>Make General Journal Entries.</a:t>
            </a:r>
          </a:p>
          <a:p>
            <a:r>
              <a:rPr lang="en-US" sz="1800" dirty="0"/>
              <a:t>Choose the date and check the entry in the </a:t>
            </a:r>
            <a:r>
              <a:rPr lang="en-US" sz="1800" i="1" dirty="0"/>
              <a:t>ENTRY NO</a:t>
            </a:r>
            <a:r>
              <a:rPr lang="en-US" sz="1800" dirty="0"/>
              <a:t>. field.</a:t>
            </a:r>
          </a:p>
          <a:p>
            <a:r>
              <a:rPr lang="en-US" sz="1800" dirty="0"/>
              <a:t>Remove the check mark from </a:t>
            </a:r>
            <a:r>
              <a:rPr lang="en-US" sz="1800" i="1" dirty="0"/>
              <a:t>ADJUSTING ENTRY</a:t>
            </a:r>
            <a:r>
              <a:rPr lang="en-US" sz="1800" dirty="0"/>
              <a:t>.</a:t>
            </a:r>
          </a:p>
          <a:p>
            <a:r>
              <a:rPr lang="en-US" sz="1800" dirty="0"/>
              <a:t>Debit the Uncategorized Income account for the full amount in that account, and credit the Capital account for the same amount.</a:t>
            </a:r>
          </a:p>
          <a:p>
            <a:r>
              <a:rPr lang="en-US" sz="1800" dirty="0"/>
              <a:t>Click Save &amp; Close.</a:t>
            </a:r>
          </a:p>
        </p:txBody>
      </p:sp>
      <p:pic>
        <p:nvPicPr>
          <p:cNvPr id="5" name="Picture 4" descr="Make General Journal Entries Window - Reverse Uncategorized Income">
            <a:extLst>
              <a:ext uri="{FF2B5EF4-FFF2-40B4-BE49-F238E27FC236}">
                <a16:creationId xmlns:a16="http://schemas.microsoft.com/office/drawing/2014/main" id="{941BE6C4-D650-4AE3-8ADC-8FA47A57F43E}"/>
              </a:ext>
            </a:extLst>
          </p:cNvPr>
          <p:cNvPicPr>
            <a:picLocks noChangeAspect="1"/>
          </p:cNvPicPr>
          <p:nvPr/>
        </p:nvPicPr>
        <p:blipFill>
          <a:blip r:embed="rId3"/>
          <a:stretch>
            <a:fillRect/>
          </a:stretch>
        </p:blipFill>
        <p:spPr>
          <a:xfrm>
            <a:off x="4095258" y="2193172"/>
            <a:ext cx="4651995" cy="3105150"/>
          </a:xfrm>
          <a:prstGeom prst="rect">
            <a:avLst/>
          </a:prstGeom>
        </p:spPr>
      </p:pic>
    </p:spTree>
    <p:extLst>
      <p:ext uri="{BB962C8B-B14F-4D97-AF65-F5344CB8AC3E}">
        <p14:creationId xmlns:p14="http://schemas.microsoft.com/office/powerpoint/2010/main" val="1048715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Reversing the Uncategorized Expenses Account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59</a:t>
            </a:fld>
            <a:endParaRPr lang="en-US" dirty="0"/>
          </a:p>
        </p:txBody>
      </p:sp>
      <p:sp>
        <p:nvSpPr>
          <p:cNvPr id="9" name="Content Placeholder 8"/>
          <p:cNvSpPr>
            <a:spLocks noGrp="1"/>
          </p:cNvSpPr>
          <p:nvPr>
            <p:ph idx="1"/>
          </p:nvPr>
        </p:nvSpPr>
        <p:spPr/>
        <p:txBody>
          <a:bodyPr/>
          <a:lstStyle/>
          <a:p>
            <a:pPr>
              <a:spcBef>
                <a:spcPts val="0"/>
              </a:spcBef>
            </a:pPr>
            <a:r>
              <a:rPr lang="en-US" dirty="0"/>
              <a:t>In the </a:t>
            </a:r>
            <a:r>
              <a:rPr lang="en-US" i="1" dirty="0"/>
              <a:t>Journal</a:t>
            </a:r>
            <a:r>
              <a:rPr lang="en-US" dirty="0"/>
              <a:t> report, there were seven journal entries that credited Accounts Payable and debited Uncategorized. Expenses for seven vendor balances as follows:</a:t>
            </a:r>
          </a:p>
          <a:p>
            <a:pPr marL="0" indent="0" algn="ctr">
              <a:spcBef>
                <a:spcPts val="0"/>
              </a:spcBef>
              <a:buNone/>
              <a:tabLst>
                <a:tab pos="406400" algn="l"/>
                <a:tab pos="4114800" algn="r"/>
              </a:tabLst>
            </a:pPr>
            <a:r>
              <a:rPr lang="en-US" sz="1600" dirty="0"/>
              <a:t>Ace Glass Works	$1,500</a:t>
            </a:r>
          </a:p>
          <a:p>
            <a:pPr marL="0" indent="0" algn="ctr">
              <a:spcBef>
                <a:spcPts val="0"/>
              </a:spcBef>
              <a:buNone/>
              <a:tabLst>
                <a:tab pos="406400" algn="l"/>
                <a:tab pos="4114800" algn="r"/>
              </a:tabLst>
            </a:pPr>
            <a:r>
              <a:rPr lang="en-US" sz="1600" dirty="0"/>
              <a:t>Bell Carpet Design	 $2,000</a:t>
            </a:r>
          </a:p>
          <a:p>
            <a:pPr marL="0" indent="0" algn="ctr">
              <a:spcBef>
                <a:spcPts val="0"/>
              </a:spcBef>
              <a:buNone/>
              <a:tabLst>
                <a:tab pos="406400" algn="l"/>
                <a:tab pos="4114800" algn="r"/>
              </a:tabLst>
            </a:pPr>
            <a:r>
              <a:rPr lang="en-US" sz="1600" dirty="0"/>
              <a:t>Cuza and Carl Associates	 $2,600</a:t>
            </a:r>
          </a:p>
          <a:p>
            <a:pPr marL="0" indent="0" algn="ctr">
              <a:spcBef>
                <a:spcPts val="0"/>
              </a:spcBef>
              <a:buNone/>
              <a:tabLst>
                <a:tab pos="406400" algn="l"/>
                <a:tab pos="4114800" algn="r"/>
              </a:tabLst>
            </a:pPr>
            <a:r>
              <a:rPr lang="en-US" sz="1600" dirty="0"/>
              <a:t>Galeway Computers	 $400</a:t>
            </a:r>
          </a:p>
          <a:p>
            <a:pPr marL="0" indent="0" algn="ctr">
              <a:spcBef>
                <a:spcPts val="0"/>
              </a:spcBef>
              <a:buNone/>
              <a:tabLst>
                <a:tab pos="406400" algn="l"/>
                <a:tab pos="4114800" algn="r"/>
              </a:tabLst>
            </a:pPr>
            <a:r>
              <a:rPr lang="en-US" sz="1600" dirty="0"/>
              <a:t>Midwest Mutual Insurance	 $2,400</a:t>
            </a:r>
          </a:p>
          <a:p>
            <a:pPr marL="0" indent="0" algn="ctr">
              <a:spcBef>
                <a:spcPts val="0"/>
              </a:spcBef>
              <a:buNone/>
              <a:tabLst>
                <a:tab pos="406400" algn="l"/>
                <a:tab pos="4114800" algn="r"/>
              </a:tabLst>
            </a:pPr>
            <a:r>
              <a:rPr lang="en-US" sz="1600" dirty="0"/>
              <a:t>Minneapolis Electric &amp; Gas	 $450</a:t>
            </a:r>
          </a:p>
          <a:p>
            <a:pPr marL="0" indent="0" algn="ctr">
              <a:spcBef>
                <a:spcPts val="0"/>
              </a:spcBef>
              <a:buNone/>
              <a:tabLst>
                <a:tab pos="406400" algn="l"/>
                <a:tab pos="4114800" algn="r"/>
              </a:tabLst>
            </a:pPr>
            <a:r>
              <a:rPr lang="en-US" sz="1600" dirty="0"/>
              <a:t>Williams Office Supply Company	 $400</a:t>
            </a:r>
          </a:p>
          <a:p>
            <a:pPr marL="0" indent="0" algn="ctr">
              <a:spcBef>
                <a:spcPts val="0"/>
              </a:spcBef>
              <a:buNone/>
              <a:tabLst>
                <a:tab pos="406400" algn="l"/>
                <a:tab pos="4114800" algn="r"/>
              </a:tabLst>
            </a:pPr>
            <a:r>
              <a:rPr lang="en-US" sz="1600" b="1" dirty="0"/>
              <a:t>Total Uncategorized Expenses	$9,750</a:t>
            </a:r>
          </a:p>
          <a:p>
            <a:pPr>
              <a:spcBef>
                <a:spcPts val="200"/>
              </a:spcBef>
            </a:pPr>
            <a:r>
              <a:rPr lang="en-US" dirty="0"/>
              <a:t>Credit entries to the Accounts Payable account are correct and should stay in that account.</a:t>
            </a:r>
          </a:p>
          <a:p>
            <a:r>
              <a:rPr lang="en-US" dirty="0"/>
              <a:t>Debits to the Uncategorized Expenses need to be reversed by</a:t>
            </a:r>
          </a:p>
          <a:p>
            <a:pPr lvl="1"/>
            <a:r>
              <a:rPr lang="en-US" dirty="0"/>
              <a:t>Crediting Uncategorized Expenses for the total of $9,750 </a:t>
            </a:r>
          </a:p>
          <a:p>
            <a:pPr lvl="1"/>
            <a:r>
              <a:rPr lang="en-US" dirty="0"/>
              <a:t>Debiting the 3010 Kristin Raina account, Capital for $9,750</a:t>
            </a:r>
          </a:p>
        </p:txBody>
      </p:sp>
    </p:spTree>
    <p:extLst>
      <p:ext uri="{BB962C8B-B14F-4D97-AF65-F5344CB8AC3E}">
        <p14:creationId xmlns:p14="http://schemas.microsoft.com/office/powerpoint/2010/main" val="208163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QuickBooks v. Manual Accounting</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a:t>
            </a:fld>
            <a:endParaRPr lang="en-US" dirty="0"/>
          </a:p>
        </p:txBody>
      </p:sp>
      <p:sp>
        <p:nvSpPr>
          <p:cNvPr id="3" name="Content Placeholder 2"/>
          <p:cNvSpPr>
            <a:spLocks noGrp="1"/>
          </p:cNvSpPr>
          <p:nvPr>
            <p:ph idx="1"/>
          </p:nvPr>
        </p:nvSpPr>
        <p:spPr/>
        <p:txBody>
          <a:bodyPr/>
          <a:lstStyle/>
          <a:p>
            <a:pPr lvl="0"/>
            <a:r>
              <a:rPr lang="en-US" dirty="0"/>
              <a:t>In a manual accounting system, a company’s records are set up by creating the Chart of Accounts and the general ledger.</a:t>
            </a:r>
          </a:p>
          <a:p>
            <a:pPr lvl="1"/>
            <a:r>
              <a:rPr lang="en-US" dirty="0"/>
              <a:t>The Chart of Accounts is the list of accounts (assets, liabilities, equity, revenues, and expenses) the company intends to use.</a:t>
            </a:r>
          </a:p>
          <a:p>
            <a:pPr lvl="1"/>
            <a:r>
              <a:rPr lang="en-US" dirty="0"/>
              <a:t>The general ledger is the book of all accounts with the beginning balance for each.</a:t>
            </a:r>
          </a:p>
          <a:p>
            <a:r>
              <a:rPr lang="en-US" dirty="0"/>
              <a:t>If desired, subsidiary ledgers are also created and beginning balances recorded.</a:t>
            </a:r>
          </a:p>
          <a:p>
            <a:pPr lvl="1"/>
            <a:r>
              <a:rPr lang="en-US" dirty="0"/>
              <a:t>Subsidiary ledgers typically include accounts receivable and accounts payable.</a:t>
            </a:r>
          </a:p>
          <a:p>
            <a:pPr lvl="0"/>
            <a:r>
              <a:rPr lang="en-US" dirty="0"/>
              <a:t>If the perpetual inventory system is used, an inventory subsidiary ledger is also created.</a:t>
            </a:r>
          </a:p>
        </p:txBody>
      </p:sp>
    </p:spTree>
    <p:extLst>
      <p:ext uri="{BB962C8B-B14F-4D97-AF65-F5344CB8AC3E}">
        <p14:creationId xmlns:p14="http://schemas.microsoft.com/office/powerpoint/2010/main" val="3382474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Reversing the Uncategorized Expenses Account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60</a:t>
            </a:fld>
            <a:endParaRPr lang="en-US" dirty="0"/>
          </a:p>
        </p:txBody>
      </p:sp>
      <p:sp>
        <p:nvSpPr>
          <p:cNvPr id="9" name="Content Placeholder 8"/>
          <p:cNvSpPr>
            <a:spLocks noGrp="1"/>
          </p:cNvSpPr>
          <p:nvPr>
            <p:ph idx="1"/>
          </p:nvPr>
        </p:nvSpPr>
        <p:spPr>
          <a:xfrm>
            <a:off x="350519" y="1135145"/>
            <a:ext cx="8431529" cy="4649736"/>
          </a:xfrm>
        </p:spPr>
        <p:txBody>
          <a:bodyPr/>
          <a:lstStyle/>
          <a:p>
            <a:pPr marL="0" indent="0">
              <a:buNone/>
            </a:pPr>
            <a:r>
              <a:rPr lang="en-US" sz="1800" b="1" dirty="0"/>
              <a:t>To reverse the Uncategorized Expenses account: </a:t>
            </a:r>
          </a:p>
          <a:p>
            <a:r>
              <a:rPr lang="en-US" sz="1800" dirty="0"/>
              <a:t>Click Company and then click </a:t>
            </a:r>
            <a:r>
              <a:rPr lang="en-US" sz="1800" i="1" dirty="0"/>
              <a:t>Make General Journal Entries</a:t>
            </a:r>
            <a:r>
              <a:rPr lang="en-US" sz="1800" dirty="0"/>
              <a:t>. </a:t>
            </a:r>
          </a:p>
          <a:p>
            <a:r>
              <a:rPr lang="en-US" sz="1800" dirty="0"/>
              <a:t>Choose the date and check the entry in the </a:t>
            </a:r>
            <a:r>
              <a:rPr lang="en-US" sz="1800" i="1" dirty="0"/>
              <a:t>ENTRY NO. </a:t>
            </a:r>
            <a:r>
              <a:rPr lang="en-US" sz="1800" dirty="0"/>
              <a:t>field. </a:t>
            </a:r>
          </a:p>
          <a:p>
            <a:r>
              <a:rPr lang="en-US" sz="1800" dirty="0"/>
              <a:t>Remove the check mark from </a:t>
            </a:r>
            <a:r>
              <a:rPr lang="en-US" sz="1800" i="1" dirty="0"/>
              <a:t>ADJUSTING ENTRY</a:t>
            </a:r>
            <a:r>
              <a:rPr lang="en-US" sz="1800" dirty="0"/>
              <a:t>. </a:t>
            </a:r>
          </a:p>
          <a:p>
            <a:r>
              <a:rPr lang="en-US" sz="1800" dirty="0"/>
              <a:t>Debit the Capital account for the full amount in the Uncategorized Expenses account, and credit the Uncategorized Expenses account for the same amount. </a:t>
            </a:r>
          </a:p>
          <a:p>
            <a:r>
              <a:rPr lang="en-US" sz="1800" dirty="0"/>
              <a:t>Click Save &amp; Close. </a:t>
            </a:r>
          </a:p>
        </p:txBody>
      </p:sp>
      <p:pic>
        <p:nvPicPr>
          <p:cNvPr id="5" name="Picture 4" descr="Make General Journal Entries Window - Reverse Uncategorized Expenses">
            <a:extLst>
              <a:ext uri="{FF2B5EF4-FFF2-40B4-BE49-F238E27FC236}">
                <a16:creationId xmlns:a16="http://schemas.microsoft.com/office/drawing/2014/main" id="{F2567857-A410-4DC8-863C-10C5FBD674F6}"/>
              </a:ext>
            </a:extLst>
          </p:cNvPr>
          <p:cNvPicPr>
            <a:picLocks noChangeAspect="1"/>
          </p:cNvPicPr>
          <p:nvPr/>
        </p:nvPicPr>
        <p:blipFill>
          <a:blip r:embed="rId3"/>
          <a:stretch>
            <a:fillRect/>
          </a:stretch>
        </p:blipFill>
        <p:spPr>
          <a:xfrm>
            <a:off x="3455401" y="3175016"/>
            <a:ext cx="4854260" cy="3240159"/>
          </a:xfrm>
          <a:prstGeom prst="rect">
            <a:avLst/>
          </a:prstGeom>
        </p:spPr>
      </p:pic>
    </p:spTree>
    <p:extLst>
      <p:ext uri="{BB962C8B-B14F-4D97-AF65-F5344CB8AC3E}">
        <p14:creationId xmlns:p14="http://schemas.microsoft.com/office/powerpoint/2010/main" val="116878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Reports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61</a:t>
            </a:fld>
            <a:endParaRPr lang="en-US" dirty="0"/>
          </a:p>
        </p:txBody>
      </p:sp>
      <p:sp>
        <p:nvSpPr>
          <p:cNvPr id="9" name="Content Placeholder 8"/>
          <p:cNvSpPr>
            <a:spLocks noGrp="1"/>
          </p:cNvSpPr>
          <p:nvPr>
            <p:ph idx="1"/>
          </p:nvPr>
        </p:nvSpPr>
        <p:spPr/>
        <p:txBody>
          <a:bodyPr/>
          <a:lstStyle/>
          <a:p>
            <a:r>
              <a:rPr lang="en-US" dirty="0"/>
              <a:t>Accounting reports in the new company file consist of the following reports</a:t>
            </a:r>
          </a:p>
          <a:p>
            <a:pPr lvl="1"/>
            <a:r>
              <a:rPr lang="en-US" i="1" dirty="0"/>
              <a:t>Journal</a:t>
            </a:r>
          </a:p>
          <a:p>
            <a:pPr lvl="1"/>
            <a:r>
              <a:rPr lang="en-US" i="1" dirty="0"/>
              <a:t>Trial Balance </a:t>
            </a:r>
          </a:p>
          <a:p>
            <a:r>
              <a:rPr lang="en-US" i="1" dirty="0"/>
              <a:t>Journal</a:t>
            </a:r>
            <a:r>
              <a:rPr lang="en-US" dirty="0"/>
              <a:t> Report</a:t>
            </a:r>
          </a:p>
          <a:p>
            <a:pPr lvl="1"/>
            <a:r>
              <a:rPr lang="en-US" dirty="0"/>
              <a:t>You displayed and printed the </a:t>
            </a:r>
            <a:r>
              <a:rPr lang="en-US" i="1" dirty="0"/>
              <a:t>Journal</a:t>
            </a:r>
            <a:r>
              <a:rPr lang="en-US" dirty="0"/>
              <a:t> report after the initial company setup.</a:t>
            </a:r>
          </a:p>
          <a:p>
            <a:pPr lvl="1"/>
            <a:r>
              <a:rPr lang="en-US" dirty="0"/>
              <a:t>After recording the opening balances and reversing the Uncategorized Income and Uncategorized Expenses accounts, three more journal entries have been added to the Journal report.</a:t>
            </a:r>
          </a:p>
          <a:p>
            <a:pPr lvl="1"/>
            <a:r>
              <a:rPr lang="en-US" dirty="0"/>
              <a:t>You can view and print all of the journal entries.</a:t>
            </a:r>
          </a:p>
        </p:txBody>
      </p:sp>
    </p:spTree>
    <p:extLst>
      <p:ext uri="{BB962C8B-B14F-4D97-AF65-F5344CB8AC3E}">
        <p14:creationId xmlns:p14="http://schemas.microsoft.com/office/powerpoint/2010/main" val="1885636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62</a:t>
            </a:fld>
            <a:endParaRPr lang="en-US" dirty="0"/>
          </a:p>
        </p:txBody>
      </p:sp>
      <p:sp>
        <p:nvSpPr>
          <p:cNvPr id="9" name="Content Placeholder 8"/>
          <p:cNvSpPr>
            <a:spLocks noGrp="1"/>
          </p:cNvSpPr>
          <p:nvPr>
            <p:ph idx="1"/>
          </p:nvPr>
        </p:nvSpPr>
        <p:spPr/>
        <p:txBody>
          <a:bodyPr/>
          <a:lstStyle/>
          <a:p>
            <a:r>
              <a:rPr lang="en-US" i="1" dirty="0"/>
              <a:t>Trial Balance </a:t>
            </a:r>
            <a:r>
              <a:rPr lang="en-US" dirty="0"/>
              <a:t>Report</a:t>
            </a:r>
          </a:p>
          <a:p>
            <a:pPr lvl="1"/>
            <a:r>
              <a:rPr lang="en-US" dirty="0"/>
              <a:t>Compare the trial balance of April 1, to the trial balance of March 31.</a:t>
            </a:r>
          </a:p>
          <a:p>
            <a:pPr lvl="1"/>
            <a:r>
              <a:rPr lang="en-US" dirty="0"/>
              <a:t>Trial balances should be the same.</a:t>
            </a:r>
          </a:p>
          <a:p>
            <a:pPr lvl="1"/>
            <a:r>
              <a:rPr lang="en-US" dirty="0"/>
              <a:t>QuickBooks created the Uncategorized Income and Uncategorized Expenses accounts when you entered outstanding accounts receivable and accounts payable balances in the Customer Center and Vendor Center, respectively, the balances in these uncategorized accounts were subsequently reversed when the company file was prepared for the accrual basis of accounting.</a:t>
            </a:r>
          </a:p>
          <a:p>
            <a:pPr lvl="1"/>
            <a:r>
              <a:rPr lang="en-US" dirty="0"/>
              <a:t>These accounts are no longer needed and can be marked inactive .</a:t>
            </a:r>
          </a:p>
        </p:txBody>
      </p:sp>
    </p:spTree>
    <p:extLst>
      <p:ext uri="{BB962C8B-B14F-4D97-AF65-F5344CB8AC3E}">
        <p14:creationId xmlns:p14="http://schemas.microsoft.com/office/powerpoint/2010/main" val="1045341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Reports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63</a:t>
            </a:fld>
            <a:endParaRPr lang="en-US" dirty="0"/>
          </a:p>
        </p:txBody>
      </p:sp>
      <p:sp>
        <p:nvSpPr>
          <p:cNvPr id="9" name="Content Placeholder 8"/>
          <p:cNvSpPr>
            <a:spLocks noGrp="1"/>
          </p:cNvSpPr>
          <p:nvPr>
            <p:ph idx="1"/>
          </p:nvPr>
        </p:nvSpPr>
        <p:spPr/>
        <p:txBody>
          <a:bodyPr/>
          <a:lstStyle/>
          <a:p>
            <a:pPr marL="0" indent="0">
              <a:buNone/>
            </a:pPr>
            <a:r>
              <a:rPr lang="en-US" b="1" dirty="0"/>
              <a:t>To view and print accounting reports from the Reports menu: </a:t>
            </a:r>
          </a:p>
          <a:p>
            <a:r>
              <a:rPr lang="en-US" dirty="0"/>
              <a:t>Click Reports and then click </a:t>
            </a:r>
            <a:r>
              <a:rPr lang="en-US" i="1" dirty="0"/>
              <a:t>Accountant &amp; Taxes</a:t>
            </a:r>
            <a:r>
              <a:rPr lang="en-US" dirty="0"/>
              <a:t>. </a:t>
            </a:r>
          </a:p>
          <a:p>
            <a:r>
              <a:rPr lang="en-US" dirty="0"/>
              <a:t>At the Accountant &amp; Taxes submenu, choose a report. </a:t>
            </a:r>
          </a:p>
          <a:p>
            <a:r>
              <a:rPr lang="en-US" dirty="0"/>
              <a:t>Indicate the start and end dates for the report. </a:t>
            </a:r>
          </a:p>
          <a:p>
            <a:r>
              <a:rPr lang="en-US" dirty="0"/>
              <a:t>Click the Print button at the top of the report and then click Report. </a:t>
            </a:r>
          </a:p>
          <a:p>
            <a:r>
              <a:rPr lang="en-US" dirty="0"/>
              <a:t>At the Print Reports dialog box, review the settings and then click Print. </a:t>
            </a:r>
          </a:p>
          <a:p>
            <a:r>
              <a:rPr lang="en-US" dirty="0"/>
              <a:t>Close the report.</a:t>
            </a:r>
          </a:p>
        </p:txBody>
      </p:sp>
    </p:spTree>
    <p:extLst>
      <p:ext uri="{BB962C8B-B14F-4D97-AF65-F5344CB8AC3E}">
        <p14:creationId xmlns:p14="http://schemas.microsoft.com/office/powerpoint/2010/main" val="990836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64</a:t>
            </a:fld>
            <a:endParaRPr lang="en-US" dirty="0"/>
          </a:p>
        </p:txBody>
      </p:sp>
      <p:pic>
        <p:nvPicPr>
          <p:cNvPr id="8" name="Content Placeholder 7" descr="Additional Journal Entries">
            <a:extLst>
              <a:ext uri="{FF2B5EF4-FFF2-40B4-BE49-F238E27FC236}">
                <a16:creationId xmlns:a16="http://schemas.microsoft.com/office/drawing/2014/main" id="{23ABA822-0893-4AC2-B56B-CD2764449BDB}"/>
              </a:ext>
            </a:extLst>
          </p:cNvPr>
          <p:cNvPicPr>
            <a:picLocks noGrp="1" noChangeAspect="1"/>
          </p:cNvPicPr>
          <p:nvPr>
            <p:ph idx="1"/>
          </p:nvPr>
        </p:nvPicPr>
        <p:blipFill>
          <a:blip r:embed="rId3"/>
          <a:stretch>
            <a:fillRect/>
          </a:stretch>
        </p:blipFill>
        <p:spPr>
          <a:xfrm>
            <a:off x="2394731" y="1273683"/>
            <a:ext cx="4354537" cy="4944126"/>
          </a:xfrm>
          <a:ln>
            <a:solidFill>
              <a:schemeClr val="tx2"/>
            </a:solidFill>
          </a:ln>
        </p:spPr>
      </p:pic>
    </p:spTree>
    <p:extLst>
      <p:ext uri="{BB962C8B-B14F-4D97-AF65-F5344CB8AC3E}">
        <p14:creationId xmlns:p14="http://schemas.microsoft.com/office/powerpoint/2010/main" val="1855243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Reports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65</a:t>
            </a:fld>
            <a:endParaRPr lang="en-US" dirty="0"/>
          </a:p>
        </p:txBody>
      </p:sp>
      <p:pic>
        <p:nvPicPr>
          <p:cNvPr id="8" name="Content Placeholder 7" descr="Trial Balance Report">
            <a:extLst>
              <a:ext uri="{FF2B5EF4-FFF2-40B4-BE49-F238E27FC236}">
                <a16:creationId xmlns:a16="http://schemas.microsoft.com/office/drawing/2014/main" id="{1AB5477A-C41A-4795-918C-A7CE5FFE1B1F}"/>
              </a:ext>
            </a:extLst>
          </p:cNvPr>
          <p:cNvPicPr>
            <a:picLocks noGrp="1" noChangeAspect="1"/>
          </p:cNvPicPr>
          <p:nvPr>
            <p:ph idx="1"/>
          </p:nvPr>
        </p:nvPicPr>
        <p:blipFill>
          <a:blip r:embed="rId3"/>
          <a:stretch>
            <a:fillRect/>
          </a:stretch>
        </p:blipFill>
        <p:spPr>
          <a:xfrm>
            <a:off x="2448753" y="1135144"/>
            <a:ext cx="4246493" cy="5278597"/>
          </a:xfrm>
        </p:spPr>
      </p:pic>
    </p:spTree>
    <p:extLst>
      <p:ext uri="{BB962C8B-B14F-4D97-AF65-F5344CB8AC3E}">
        <p14:creationId xmlns:p14="http://schemas.microsoft.com/office/powerpoint/2010/main" val="1120559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Statements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66</a:t>
            </a:fld>
            <a:endParaRPr lang="en-US" dirty="0"/>
          </a:p>
        </p:txBody>
      </p:sp>
      <p:sp>
        <p:nvSpPr>
          <p:cNvPr id="8" name="Content Placeholder 8"/>
          <p:cNvSpPr>
            <a:spLocks noGrp="1"/>
          </p:cNvSpPr>
          <p:nvPr>
            <p:ph idx="1"/>
          </p:nvPr>
        </p:nvSpPr>
        <p:spPr>
          <a:xfrm>
            <a:off x="350520" y="1135145"/>
            <a:ext cx="3871309" cy="4649736"/>
          </a:xfrm>
        </p:spPr>
        <p:txBody>
          <a:bodyPr/>
          <a:lstStyle/>
          <a:p>
            <a:r>
              <a:rPr lang="en-US" dirty="0"/>
              <a:t>Financial statements consist of: </a:t>
            </a:r>
          </a:p>
          <a:p>
            <a:pPr lvl="1"/>
            <a:r>
              <a:rPr lang="en-US" i="1" dirty="0"/>
              <a:t>Profit &amp; Loss Standard </a:t>
            </a:r>
          </a:p>
        </p:txBody>
      </p:sp>
      <p:pic>
        <p:nvPicPr>
          <p:cNvPr id="4" name="Picture 3" descr="Profit &amp; Loss Standard Report">
            <a:extLst>
              <a:ext uri="{FF2B5EF4-FFF2-40B4-BE49-F238E27FC236}">
                <a16:creationId xmlns:a16="http://schemas.microsoft.com/office/drawing/2014/main" id="{0725E75C-8C42-4731-868F-DD28438A9DAB}"/>
              </a:ext>
            </a:extLst>
          </p:cNvPr>
          <p:cNvPicPr>
            <a:picLocks noChangeAspect="1"/>
          </p:cNvPicPr>
          <p:nvPr/>
        </p:nvPicPr>
        <p:blipFill>
          <a:blip r:embed="rId3"/>
          <a:stretch>
            <a:fillRect/>
          </a:stretch>
        </p:blipFill>
        <p:spPr>
          <a:xfrm>
            <a:off x="4014444" y="1266825"/>
            <a:ext cx="4856235" cy="5089525"/>
          </a:xfrm>
          <a:prstGeom prst="rect">
            <a:avLst/>
          </a:prstGeom>
        </p:spPr>
      </p:pic>
    </p:spTree>
    <p:extLst>
      <p:ext uri="{BB962C8B-B14F-4D97-AF65-F5344CB8AC3E}">
        <p14:creationId xmlns:p14="http://schemas.microsoft.com/office/powerpoint/2010/main" val="568401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Statements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67</a:t>
            </a:fld>
            <a:endParaRPr lang="en-US" dirty="0"/>
          </a:p>
        </p:txBody>
      </p:sp>
      <p:sp>
        <p:nvSpPr>
          <p:cNvPr id="8" name="Content Placeholder 8"/>
          <p:cNvSpPr>
            <a:spLocks noGrp="1"/>
          </p:cNvSpPr>
          <p:nvPr>
            <p:ph idx="1"/>
          </p:nvPr>
        </p:nvSpPr>
        <p:spPr>
          <a:xfrm>
            <a:off x="350520" y="1135145"/>
            <a:ext cx="3942080" cy="4649736"/>
          </a:xfrm>
        </p:spPr>
        <p:txBody>
          <a:bodyPr/>
          <a:lstStyle/>
          <a:p>
            <a:r>
              <a:rPr lang="en-US" dirty="0"/>
              <a:t>Financial statements consist of: </a:t>
            </a:r>
          </a:p>
          <a:p>
            <a:pPr lvl="1"/>
            <a:r>
              <a:rPr lang="en-US" i="1" dirty="0"/>
              <a:t>Balance Sheet Standard </a:t>
            </a:r>
          </a:p>
        </p:txBody>
      </p:sp>
      <p:pic>
        <p:nvPicPr>
          <p:cNvPr id="5" name="Picture 4" descr="Balance Sheet Standard Report">
            <a:extLst>
              <a:ext uri="{FF2B5EF4-FFF2-40B4-BE49-F238E27FC236}">
                <a16:creationId xmlns:a16="http://schemas.microsoft.com/office/drawing/2014/main" id="{2237D905-BA49-4D2C-A93C-8CEC3CFD7334}"/>
              </a:ext>
            </a:extLst>
          </p:cNvPr>
          <p:cNvPicPr>
            <a:picLocks noChangeAspect="1"/>
          </p:cNvPicPr>
          <p:nvPr/>
        </p:nvPicPr>
        <p:blipFill>
          <a:blip r:embed="rId3"/>
          <a:stretch>
            <a:fillRect/>
          </a:stretch>
        </p:blipFill>
        <p:spPr>
          <a:xfrm>
            <a:off x="4422041" y="1175379"/>
            <a:ext cx="4096204" cy="5140736"/>
          </a:xfrm>
          <a:prstGeom prst="rect">
            <a:avLst/>
          </a:prstGeom>
        </p:spPr>
      </p:pic>
    </p:spTree>
    <p:extLst>
      <p:ext uri="{BB962C8B-B14F-4D97-AF65-F5344CB8AC3E}">
        <p14:creationId xmlns:p14="http://schemas.microsoft.com/office/powerpoint/2010/main" val="834424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Hybrid Method of New Company Setup and QuickBooks Setup Window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68</a:t>
            </a:fld>
            <a:endParaRPr lang="en-US" dirty="0"/>
          </a:p>
        </p:txBody>
      </p:sp>
      <p:sp>
        <p:nvSpPr>
          <p:cNvPr id="9" name="Content Placeholder 8"/>
          <p:cNvSpPr>
            <a:spLocks noGrp="1"/>
          </p:cNvSpPr>
          <p:nvPr>
            <p:ph idx="1"/>
          </p:nvPr>
        </p:nvSpPr>
        <p:spPr/>
        <p:txBody>
          <a:bodyPr>
            <a:normAutofit fontScale="85000" lnSpcReduction="10000"/>
          </a:bodyPr>
          <a:lstStyle/>
          <a:p>
            <a:pPr lvl="0"/>
            <a:r>
              <a:rPr lang="en-US" dirty="0"/>
              <a:t>You have learned two methods of new company setup: Detailed Start and Express Start.</a:t>
            </a:r>
          </a:p>
          <a:p>
            <a:pPr lvl="0"/>
            <a:r>
              <a:rPr lang="en-US" dirty="0"/>
              <a:t>In addition, in Chapter 6 you learned how to use the QuickBooks Setup window to enter information, but the QuickBooks Setup window could also have been used in Chapter 7.</a:t>
            </a:r>
          </a:p>
          <a:p>
            <a:pPr lvl="0"/>
            <a:r>
              <a:rPr lang="en-US" dirty="0"/>
              <a:t>Instead, in Chapter 7, you learned to enter the service items, inventory part items, customers, and vendors, by going directly to the Item List, Customer Center, and Vendor Center to enter the appropriate information bypassing the QuickBooks Setup window.</a:t>
            </a:r>
          </a:p>
          <a:p>
            <a:pPr lvl="0"/>
            <a:r>
              <a:rPr lang="en-US" dirty="0"/>
              <a:t>Once you create the new company file with either the Detailed Start or Express Start methods, you can use any combination of entering company information for service items, inventory part items, customers, and vendors. </a:t>
            </a:r>
          </a:p>
          <a:p>
            <a:pPr lvl="0"/>
            <a:r>
              <a:rPr lang="en-US" dirty="0"/>
              <a:t>QuickBooks will accept any variation of using the QuickBooks Setup window or Lists/Centers for entering the information for customers, vendors, service items, and inventory part items.</a:t>
            </a:r>
          </a:p>
        </p:txBody>
      </p:sp>
    </p:spTree>
    <p:extLst>
      <p:ext uri="{BB962C8B-B14F-4D97-AF65-F5344CB8AC3E}">
        <p14:creationId xmlns:p14="http://schemas.microsoft.com/office/powerpoint/2010/main" val="371163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the New Company File </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69</a:t>
            </a:fld>
            <a:endParaRPr lang="en-US" dirty="0"/>
          </a:p>
        </p:txBody>
      </p:sp>
      <p:sp>
        <p:nvSpPr>
          <p:cNvPr id="9" name="Content Placeholder 8"/>
          <p:cNvSpPr>
            <a:spLocks noGrp="1"/>
          </p:cNvSpPr>
          <p:nvPr>
            <p:ph idx="1"/>
          </p:nvPr>
        </p:nvSpPr>
        <p:spPr/>
        <p:txBody>
          <a:bodyPr/>
          <a:lstStyle/>
          <a:p>
            <a:r>
              <a:rPr lang="en-US" dirty="0"/>
              <a:t>You should make a backup copy of the new company file in the event there is damage to the file or the computer, or you are working on a different computer.</a:t>
            </a:r>
          </a:p>
          <a:p>
            <a:r>
              <a:rPr lang="en-US" dirty="0"/>
              <a:t>Using the procedures learned in previous chapters, make a backup copy of the new company file to your subfolder and/or removable storage device.</a:t>
            </a:r>
          </a:p>
          <a:p>
            <a:r>
              <a:rPr lang="en-US" dirty="0"/>
              <a:t>Upon completing the New Company Setup level of operation, updating the Lists/Centers, viewing and printing reports, and making a backup copy of the new company file, your accounting records are now ready for recording daily activities.</a:t>
            </a:r>
          </a:p>
          <a:p>
            <a:r>
              <a:rPr lang="en-US" dirty="0"/>
              <a:t>Activities would be recorded in the new company file using the procedures illustrated in the prior chapters.</a:t>
            </a:r>
          </a:p>
        </p:txBody>
      </p:sp>
    </p:spTree>
    <p:extLst>
      <p:ext uri="{BB962C8B-B14F-4D97-AF65-F5344CB8AC3E}">
        <p14:creationId xmlns:p14="http://schemas.microsoft.com/office/powerpoint/2010/main" val="147113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QuickBooks v. Manual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7</a:t>
            </a:fld>
            <a:endParaRPr lang="en-US" dirty="0"/>
          </a:p>
        </p:txBody>
      </p:sp>
      <p:sp>
        <p:nvSpPr>
          <p:cNvPr id="3" name="Content Placeholder 2"/>
          <p:cNvSpPr>
            <a:spLocks noGrp="1"/>
          </p:cNvSpPr>
          <p:nvPr>
            <p:ph idx="1"/>
          </p:nvPr>
        </p:nvSpPr>
        <p:spPr/>
        <p:txBody>
          <a:bodyPr/>
          <a:lstStyle/>
          <a:p>
            <a:r>
              <a:rPr lang="en-US" dirty="0"/>
              <a:t>In QuickBooks, a company’s records are set up by creating a new company file and establishing the Chart of Accounts List.</a:t>
            </a:r>
          </a:p>
          <a:p>
            <a:pPr lvl="1"/>
            <a:r>
              <a:rPr lang="en-US" dirty="0"/>
              <a:t>As the opening balances are entered, QuickBooks simultaneously sets up the general ledger.</a:t>
            </a:r>
          </a:p>
          <a:p>
            <a:r>
              <a:rPr lang="en-US" dirty="0"/>
              <a:t>The Customer Center and Vendor Center are set up.</a:t>
            </a:r>
          </a:p>
          <a:p>
            <a:pPr lvl="1"/>
            <a:r>
              <a:rPr lang="en-US" dirty="0"/>
              <a:t>These lists are equivalent to the accounts receivable and accounts payable subsidiary ledgers.</a:t>
            </a:r>
          </a:p>
          <a:p>
            <a:r>
              <a:rPr lang="en-US" dirty="0"/>
              <a:t>The Item List is set up, which is equivalent to an inventory subsidiary ledger.</a:t>
            </a:r>
          </a:p>
          <a:p>
            <a:pPr lvl="1"/>
            <a:r>
              <a:rPr lang="en-US" dirty="0"/>
              <a:t>In QuickBooks, the Item List includes service revenue items and sales tax items in addition to inventory items.</a:t>
            </a:r>
          </a:p>
        </p:txBody>
      </p:sp>
    </p:spTree>
    <p:extLst>
      <p:ext uri="{BB962C8B-B14F-4D97-AF65-F5344CB8AC3E}">
        <p14:creationId xmlns:p14="http://schemas.microsoft.com/office/powerpoint/2010/main" val="4216614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7B6DD230-76CC-9F4F-A452-B5DD642C0308}" type="slidenum">
              <a:rPr lang="en-US" smtClean="0"/>
              <a:pPr/>
              <a:t>70</a:t>
            </a:fld>
            <a:endParaRPr lang="en-US" dirty="0"/>
          </a:p>
        </p:txBody>
      </p:sp>
      <p:sp>
        <p:nvSpPr>
          <p:cNvPr id="10" name="Subtitle 9"/>
          <p:cNvSpPr>
            <a:spLocks noGrp="1"/>
          </p:cNvSpPr>
          <p:nvPr>
            <p:ph type="subTitle" idx="1"/>
          </p:nvPr>
        </p:nvSpPr>
        <p:spPr>
          <a:xfrm>
            <a:off x="1219199" y="1351508"/>
            <a:ext cx="7011737" cy="3870826"/>
          </a:xfrm>
        </p:spPr>
        <p:txBody>
          <a:bodyPr>
            <a:normAutofit/>
          </a:bodyPr>
          <a:lstStyle/>
          <a:p>
            <a:r>
              <a:rPr lang="en-US" sz="1800" b="1" dirty="0"/>
              <a:t>accrual basis of accounting</a:t>
            </a:r>
            <a:r>
              <a:rPr lang="en-US" sz="1800" dirty="0"/>
              <a:t>  Accounting method that requires the recording of revenue when it is earned and the recording of expenses when they are incurred regardless of cash receipts or cash payments.</a:t>
            </a:r>
          </a:p>
          <a:p>
            <a:r>
              <a:rPr lang="en-US" sz="1800" b="1" dirty="0"/>
              <a:t>cash basis of accounting</a:t>
            </a:r>
            <a:r>
              <a:rPr lang="en-US" sz="1800" dirty="0"/>
              <a:t>  An accounting method that records revenue only when cash is received for services provided or for a product sold, and records expenses only when payments have been made. </a:t>
            </a:r>
          </a:p>
          <a:p>
            <a:r>
              <a:rPr lang="en-US" sz="1800" b="1" dirty="0"/>
              <a:t>reversing entries</a:t>
            </a:r>
            <a:r>
              <a:rPr lang="en-US" sz="1800" dirty="0"/>
              <a:t>  Entries recorded in the general journal to offset a balance in an account.</a:t>
            </a:r>
          </a:p>
        </p:txBody>
      </p:sp>
    </p:spTree>
    <p:extLst>
      <p:ext uri="{BB962C8B-B14F-4D97-AF65-F5344CB8AC3E}">
        <p14:creationId xmlns:p14="http://schemas.microsoft.com/office/powerpoint/2010/main" val="364212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QuickBooks v. Manual Accounting Cont.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8</a:t>
            </a:fld>
            <a:endParaRPr lang="en-US" dirty="0"/>
          </a:p>
        </p:txBody>
      </p:sp>
      <p:sp>
        <p:nvSpPr>
          <p:cNvPr id="3" name="Content Placeholder 2"/>
          <p:cNvSpPr>
            <a:spLocks noGrp="1"/>
          </p:cNvSpPr>
          <p:nvPr>
            <p:ph idx="1"/>
          </p:nvPr>
        </p:nvSpPr>
        <p:spPr/>
        <p:txBody>
          <a:bodyPr/>
          <a:lstStyle/>
          <a:p>
            <a:pPr lvl="0"/>
            <a:r>
              <a:rPr lang="en-US" sz="2000" dirty="0"/>
              <a:t>When you set up a new company file using the Express Start method, you must</a:t>
            </a:r>
          </a:p>
          <a:p>
            <a:pPr lvl="1"/>
            <a:r>
              <a:rPr lang="en-US" sz="1600" dirty="0"/>
              <a:t>identify certain company preferences</a:t>
            </a:r>
          </a:p>
          <a:p>
            <a:pPr lvl="1"/>
            <a:r>
              <a:rPr lang="en-US" sz="1600" dirty="0"/>
              <a:t>customize parts of the company file</a:t>
            </a:r>
          </a:p>
          <a:p>
            <a:pPr lvl="0"/>
            <a:r>
              <a:rPr lang="en-US" sz="2000" dirty="0"/>
              <a:t>If you do not use the QuickBooks Desktop Setup window to enter information, you use the Lists/Centers windows to continue with the setup of the new company file.</a:t>
            </a:r>
          </a:p>
          <a:p>
            <a:pPr lvl="1"/>
            <a:r>
              <a:rPr lang="en-US" sz="1600" dirty="0"/>
              <a:t>Entering information in the Lists/Centers is similar to creating a Chart of Accounts, general ledger, and subsidiary ledgers in a manual accounting system.</a:t>
            </a:r>
          </a:p>
          <a:p>
            <a:r>
              <a:rPr lang="en-US" sz="2000" dirty="0"/>
              <a:t>Finally, make three journal entries to complete the New Company Setup.</a:t>
            </a:r>
          </a:p>
          <a:p>
            <a:pPr lvl="1"/>
            <a:r>
              <a:rPr lang="en-US" sz="1600" dirty="0"/>
              <a:t>One journal entry records the opening balances in the accounts that were not included when you set up the Lists/Centers.</a:t>
            </a:r>
          </a:p>
          <a:p>
            <a:pPr lvl="1"/>
            <a:r>
              <a:rPr lang="en-US" sz="1600" dirty="0"/>
              <a:t>Two journal entries reverse accounts QuickBooks sets up during New Company Setup that are not used in the accrual basis of accounting</a:t>
            </a:r>
            <a:r>
              <a:rPr lang="en-US" sz="2000" dirty="0"/>
              <a:t>.</a:t>
            </a:r>
            <a:endParaRPr lang="en-US" sz="1600" dirty="0"/>
          </a:p>
        </p:txBody>
      </p:sp>
    </p:spTree>
    <p:extLst>
      <p:ext uri="{BB962C8B-B14F-4D97-AF65-F5344CB8AC3E}">
        <p14:creationId xmlns:p14="http://schemas.microsoft.com/office/powerpoint/2010/main" val="24206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Helvetica" panose="020B0604020202020204" pitchFamily="34" charset="0"/>
                <a:cs typeface="Helvetica" panose="020B0604020202020204" pitchFamily="34" charset="0"/>
              </a:rPr>
              <a:t>New Company Setup: Express Start</a:t>
            </a:r>
          </a:p>
        </p:txBody>
      </p:sp>
      <p:sp>
        <p:nvSpPr>
          <p:cNvPr id="6" name="Footer Placeholder 5"/>
          <p:cNvSpPr>
            <a:spLocks noGrp="1"/>
          </p:cNvSpPr>
          <p:nvPr>
            <p:ph type="ftr" sz="quarter" idx="11"/>
          </p:nvPr>
        </p:nvSpPr>
        <p:spPr/>
        <p:txBody>
          <a:bodyPr/>
          <a:lstStyle/>
          <a:p>
            <a:r>
              <a:rPr lang="en-US" dirty="0"/>
              <a:t>© Paradigm Publishing, LLC</a:t>
            </a:r>
          </a:p>
        </p:txBody>
      </p:sp>
      <p:sp>
        <p:nvSpPr>
          <p:cNvPr id="7" name="Slide Number Placeholder 6"/>
          <p:cNvSpPr>
            <a:spLocks noGrp="1"/>
          </p:cNvSpPr>
          <p:nvPr>
            <p:ph type="sldNum" sz="quarter" idx="12"/>
          </p:nvPr>
        </p:nvSpPr>
        <p:spPr/>
        <p:txBody>
          <a:bodyPr/>
          <a:lstStyle/>
          <a:p>
            <a:fld id="{20B4BF65-5512-8C40-A284-ADA36BF81673}" type="slidenum">
              <a:rPr lang="en-US" smtClean="0"/>
              <a:pPr/>
              <a:t>9</a:t>
            </a:fld>
            <a:endParaRPr lang="en-US" dirty="0"/>
          </a:p>
        </p:txBody>
      </p:sp>
      <p:sp>
        <p:nvSpPr>
          <p:cNvPr id="3" name="Content Placeholder 2"/>
          <p:cNvSpPr>
            <a:spLocks noGrp="1"/>
          </p:cNvSpPr>
          <p:nvPr>
            <p:ph idx="1"/>
          </p:nvPr>
        </p:nvSpPr>
        <p:spPr/>
        <p:txBody>
          <a:bodyPr/>
          <a:lstStyle/>
          <a:p>
            <a:pPr lvl="0"/>
            <a:r>
              <a:rPr lang="en-US" sz="2000" dirty="0"/>
              <a:t>With the Express Start method of New Company Setup, you will </a:t>
            </a:r>
          </a:p>
          <a:p>
            <a:pPr lvl="1"/>
            <a:r>
              <a:rPr lang="en-US" dirty="0"/>
              <a:t>enter some information about the company </a:t>
            </a:r>
          </a:p>
          <a:p>
            <a:pPr lvl="1"/>
            <a:r>
              <a:rPr lang="en-US" dirty="0"/>
              <a:t>identify the type of industry for your business in the QuickBooks Setup window</a:t>
            </a:r>
          </a:p>
          <a:p>
            <a:pPr lvl="1"/>
            <a:r>
              <a:rPr lang="en-US" dirty="0"/>
              <a:t>save the company file</a:t>
            </a:r>
          </a:p>
          <a:p>
            <a:pPr lvl="0"/>
            <a:r>
              <a:rPr lang="en-US" sz="2000" dirty="0"/>
              <a:t>Follow the steps in the text to create a new company file using the Express Start method.</a:t>
            </a:r>
          </a:p>
          <a:p>
            <a:pPr lvl="0"/>
            <a:r>
              <a:rPr lang="en-US" sz="2000" dirty="0"/>
              <a:t>After creating the new company file using the Express Start method, the QuickBooks Desktop Setup window can be used to enter information for customers, vendors, service items, and inventory part items, as was illustrated in Chapter 6.</a:t>
            </a:r>
          </a:p>
          <a:p>
            <a:pPr lvl="0"/>
            <a:r>
              <a:rPr lang="en-US" sz="2000" dirty="0"/>
              <a:t>In this chapter, however, the QuickBooks Desktop Setup window will not be used. Instead, you will enter information directly into the Lists/Centers.</a:t>
            </a:r>
          </a:p>
        </p:txBody>
      </p:sp>
    </p:spTree>
    <p:extLst>
      <p:ext uri="{BB962C8B-B14F-4D97-AF65-F5344CB8AC3E}">
        <p14:creationId xmlns:p14="http://schemas.microsoft.com/office/powerpoint/2010/main" val="4017652745"/>
      </p:ext>
    </p:extLst>
  </p:cSld>
  <p:clrMapOvr>
    <a:masterClrMapping/>
  </p:clrMapOvr>
</p:sld>
</file>

<file path=ppt/theme/theme1.xml><?xml version="1.0" encoding="utf-8"?>
<a:theme xmlns:a="http://schemas.openxmlformats.org/drawingml/2006/main" name="0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2_Chapter Open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3 Learning Objective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4_Chapter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5_Quick Chec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6_Terms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7_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5801</Words>
  <Application>Microsoft Office PowerPoint</Application>
  <PresentationFormat>On-screen Show (4:3)</PresentationFormat>
  <Paragraphs>618</Paragraphs>
  <Slides>70</Slides>
  <Notes>15</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70</vt:i4>
      </vt:variant>
    </vt:vector>
  </HeadingPairs>
  <TitlesOfParts>
    <vt:vector size="80" baseType="lpstr">
      <vt:lpstr>Arial</vt:lpstr>
      <vt:lpstr>Calibri</vt:lpstr>
      <vt:lpstr>Helvetica</vt:lpstr>
      <vt:lpstr>01_Cover Slide</vt:lpstr>
      <vt:lpstr>02_Chapter Opener Slide</vt:lpstr>
      <vt:lpstr>03 Learning Objectives Slide</vt:lpstr>
      <vt:lpstr>04_Chapter Content Slide</vt:lpstr>
      <vt:lpstr>05_Quick Check Slide</vt:lpstr>
      <vt:lpstr>06_Terms Slide</vt:lpstr>
      <vt:lpstr>07_Blank Slide</vt:lpstr>
      <vt:lpstr>PowerPoint Presentation</vt:lpstr>
      <vt:lpstr>New Company Setup—Express Start</vt:lpstr>
      <vt:lpstr>Objectives</vt:lpstr>
      <vt:lpstr>Introduction</vt:lpstr>
      <vt:lpstr>Introduction Cont. </vt:lpstr>
      <vt:lpstr>QuickBooks v. Manual Accounting</vt:lpstr>
      <vt:lpstr>QuickBooks v. Manual Accounting Cont.</vt:lpstr>
      <vt:lpstr>QuickBooks v. Manual Accounting Cont.</vt:lpstr>
      <vt:lpstr>New Company Setup: Express Start</vt:lpstr>
      <vt:lpstr>New Company Setup: Express Start Cont.</vt:lpstr>
      <vt:lpstr>New Company Setup: Express Start Cont.</vt:lpstr>
      <vt:lpstr>New Company Setup: Express Start Cont.</vt:lpstr>
      <vt:lpstr>New Company Setup: Express Start Cont.</vt:lpstr>
      <vt:lpstr>Company File Password</vt:lpstr>
      <vt:lpstr>Company File Password Cont.</vt:lpstr>
      <vt:lpstr>Establishing Preferences</vt:lpstr>
      <vt:lpstr>Quick Check</vt:lpstr>
      <vt:lpstr>Account Numbers</vt:lpstr>
      <vt:lpstr>Account Numbers Cont.</vt:lpstr>
      <vt:lpstr>Inventory</vt:lpstr>
      <vt:lpstr>Inventory Cont.</vt:lpstr>
      <vt:lpstr>Sales Tax</vt:lpstr>
      <vt:lpstr>Sales Tax Cont.</vt:lpstr>
      <vt:lpstr>Payroll</vt:lpstr>
      <vt:lpstr>Payroll Cont.</vt:lpstr>
      <vt:lpstr>Updating the Chart of Accounts List</vt:lpstr>
      <vt:lpstr>Customizing System Default Accounts</vt:lpstr>
      <vt:lpstr>Customizing System Default Accounts Cont.</vt:lpstr>
      <vt:lpstr>Customizing System Default Accounts Cont.</vt:lpstr>
      <vt:lpstr>Customizing System Default Accounts Cont.</vt:lpstr>
      <vt:lpstr>Customizing System Default Accounts Cont.</vt:lpstr>
      <vt:lpstr>Customizing System Default Accounts Cont.</vt:lpstr>
      <vt:lpstr>Customizing System Default Accounts Cont.</vt:lpstr>
      <vt:lpstr>Customizing System Default Accounts Cont.</vt:lpstr>
      <vt:lpstr>Quick Check</vt:lpstr>
      <vt:lpstr>Customizing Payment Terms</vt:lpstr>
      <vt:lpstr>Customizing Payment Terms Cont.</vt:lpstr>
      <vt:lpstr>Customizing Payment Terms Cont.</vt:lpstr>
      <vt:lpstr>Updating Lists and Centers</vt:lpstr>
      <vt:lpstr>Updating the Item List</vt:lpstr>
      <vt:lpstr>Updating the Item List Cont.</vt:lpstr>
      <vt:lpstr>Updating the Item List Cont.</vt:lpstr>
      <vt:lpstr>Updating the Customer Center</vt:lpstr>
      <vt:lpstr>Updating the Customer Center Cont.</vt:lpstr>
      <vt:lpstr>Updating the Vendor Center</vt:lpstr>
      <vt:lpstr>Updating the Vendor Center Cont.</vt:lpstr>
      <vt:lpstr>Interim Review of New Company Setup</vt:lpstr>
      <vt:lpstr>Journal Report</vt:lpstr>
      <vt:lpstr>Journal Report Cont.</vt:lpstr>
      <vt:lpstr>Profit &amp; Loss Standard Report</vt:lpstr>
      <vt:lpstr>Balance Sheet Standard Report</vt:lpstr>
      <vt:lpstr>Balance Sheet Standard Report Cont.</vt:lpstr>
      <vt:lpstr>Adjusting for the Accrual Basis of Accounting</vt:lpstr>
      <vt:lpstr>Completing New Company Setup Using the Accrual Basis of Accounting</vt:lpstr>
      <vt:lpstr>Completing New Company Setup Using the Accrual Basis of Accounting Cont.</vt:lpstr>
      <vt:lpstr>Entering Opening Balances</vt:lpstr>
      <vt:lpstr>Reversing the Uncategorized Income Account</vt:lpstr>
      <vt:lpstr>Reversing the Uncategorized Income Account Cont.</vt:lpstr>
      <vt:lpstr>Reversing the Uncategorized Expenses Account</vt:lpstr>
      <vt:lpstr>Reversing the Uncategorized Expenses Account Cont.</vt:lpstr>
      <vt:lpstr>Accounting Reports</vt:lpstr>
      <vt:lpstr>Accounting Reports Cont.</vt:lpstr>
      <vt:lpstr>Accounting Reports</vt:lpstr>
      <vt:lpstr>Accounting Reports Cont.</vt:lpstr>
      <vt:lpstr>Accounting Reports Cont.</vt:lpstr>
      <vt:lpstr>Financial Statements</vt:lpstr>
      <vt:lpstr>Financial Statements Cont.</vt:lpstr>
      <vt:lpstr>Hybrid Method of New Company Setup and QuickBooks Setup Window </vt:lpstr>
      <vt:lpstr>Backing Up the New Company File </vt:lpstr>
      <vt:lpstr>Terms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2016-02-24T17:11:20Z</dcterms:created>
  <dcterms:modified xsi:type="dcterms:W3CDTF">2019-04-17T18:45:12Z</dcterms:modified>
</cp:coreProperties>
</file>