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56"/>
  </p:notesMasterIdLst>
  <p:handoutMasterIdLst>
    <p:handoutMasterId r:id="rId57"/>
  </p:handoutMasterIdLst>
  <p:sldIdLst>
    <p:sldId id="256" r:id="rId8"/>
    <p:sldId id="257" r:id="rId9"/>
    <p:sldId id="258" r:id="rId10"/>
    <p:sldId id="259" r:id="rId11"/>
    <p:sldId id="260" r:id="rId12"/>
    <p:sldId id="261" r:id="rId13"/>
    <p:sldId id="406" r:id="rId14"/>
    <p:sldId id="332" r:id="rId15"/>
    <p:sldId id="407" r:id="rId16"/>
    <p:sldId id="440" r:id="rId17"/>
    <p:sldId id="373" r:id="rId18"/>
    <p:sldId id="408" r:id="rId19"/>
    <p:sldId id="409" r:id="rId20"/>
    <p:sldId id="294" r:id="rId21"/>
    <p:sldId id="410" r:id="rId22"/>
    <p:sldId id="411" r:id="rId23"/>
    <p:sldId id="412" r:id="rId24"/>
    <p:sldId id="413" r:id="rId25"/>
    <p:sldId id="414" r:id="rId26"/>
    <p:sldId id="415" r:id="rId27"/>
    <p:sldId id="416" r:id="rId28"/>
    <p:sldId id="437" r:id="rId29"/>
    <p:sldId id="438" r:id="rId30"/>
    <p:sldId id="439" r:id="rId31"/>
    <p:sldId id="417" r:id="rId32"/>
    <p:sldId id="419" r:id="rId33"/>
    <p:sldId id="418" r:id="rId34"/>
    <p:sldId id="421" r:id="rId35"/>
    <p:sldId id="422" r:id="rId36"/>
    <p:sldId id="420" r:id="rId37"/>
    <p:sldId id="423" r:id="rId38"/>
    <p:sldId id="441" r:id="rId39"/>
    <p:sldId id="424" r:id="rId40"/>
    <p:sldId id="425" r:id="rId41"/>
    <p:sldId id="295" r:id="rId42"/>
    <p:sldId id="426" r:id="rId43"/>
    <p:sldId id="427" r:id="rId44"/>
    <p:sldId id="428" r:id="rId45"/>
    <p:sldId id="429" r:id="rId46"/>
    <p:sldId id="430" r:id="rId47"/>
    <p:sldId id="431" r:id="rId48"/>
    <p:sldId id="432" r:id="rId49"/>
    <p:sldId id="433" r:id="rId50"/>
    <p:sldId id="434" r:id="rId51"/>
    <p:sldId id="435" r:id="rId52"/>
    <p:sldId id="436" r:id="rId53"/>
    <p:sldId id="278" r:id="rId54"/>
    <p:sldId id="44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8" autoAdjust="0"/>
    <p:restoredTop sz="94694" autoAdjust="0"/>
  </p:normalViewPr>
  <p:slideViewPr>
    <p:cSldViewPr snapToGrid="0" snapToObjects="1">
      <p:cViewPr varScale="1">
        <p:scale>
          <a:sx n="78" d="100"/>
          <a:sy n="78" d="100"/>
        </p:scale>
        <p:origin x="1334" y="62"/>
      </p:cViewPr>
      <p:guideLst>
        <p:guide orient="horz" pos="2160"/>
        <p:guide pos="2880"/>
      </p:guideLst>
    </p:cSldViewPr>
  </p:slideViewPr>
  <p:outlineViewPr>
    <p:cViewPr>
      <p:scale>
        <a:sx n="33" d="100"/>
        <a:sy n="33" d="100"/>
      </p:scale>
      <p:origin x="0" y="-41838"/>
    </p:cViewPr>
  </p:outlineViewPr>
  <p:notesTextViewPr>
    <p:cViewPr>
      <p:scale>
        <a:sx n="100" d="100"/>
        <a:sy n="100" d="100"/>
      </p:scale>
      <p:origin x="0" y="0"/>
    </p:cViewPr>
  </p:notesTextViewPr>
  <p:sorterViewPr>
    <p:cViewPr>
      <p:scale>
        <a:sx n="100" d="100"/>
        <a:sy n="100" d="100"/>
      </p:scale>
      <p:origin x="0" y="-8976"/>
    </p:cViewPr>
  </p:sorterViewPr>
  <p:notesViewPr>
    <p:cSldViewPr snapToGrid="0" snapToObjects="1">
      <p:cViewPr varScale="1">
        <p:scale>
          <a:sx n="79" d="100"/>
          <a:sy n="79"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3/28/2019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3/28/2019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03802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771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52859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85425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193280" y="157655"/>
            <a:ext cx="149352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8</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295704"/>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443154"/>
            <a:ext cx="7844322" cy="4649736"/>
          </a:xfrm>
          <a:prstGeom prst="rect">
            <a:avLst/>
          </a:prstGeom>
        </p:spPr>
        <p:txBody>
          <a:bodyPr/>
          <a:lstStyle>
            <a:lvl1pPr>
              <a:defRPr>
                <a:latin typeface="Helvetica"/>
                <a:cs typeface="Helvetica"/>
              </a:defRPr>
            </a:lvl1pPr>
            <a:lvl2pPr>
              <a:defRPr sz="3000">
                <a:latin typeface="Helvetica"/>
                <a:cs typeface="Helvetica"/>
              </a:defRPr>
            </a:lvl2pPr>
            <a:lvl3pPr>
              <a:defRPr sz="28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E9B6744F-0577-4D59-93F5-76B6D57432BF}"/>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7A83AFCA-2A10-40F0-A44D-D2B8373811E5}"/>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3" name="Picture 2" descr="A close up of a mans face&#10;&#10;Description automatically generated">
            <a:extLst>
              <a:ext uri="{FF2B5EF4-FFF2-40B4-BE49-F238E27FC236}">
                <a16:creationId xmlns:a16="http://schemas.microsoft.com/office/drawing/2014/main" id="{C3E139C3-A462-4BF7-9BF2-2B84C1CB6889}"/>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90EEDF01-E45C-4C1A-8F21-37D8A3C8F2B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9042C211-E157-4A40-ACDC-227EF57AAFB9}"/>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AF477AD2-458A-414F-B951-7AFF30B9D90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628650" y="365125"/>
            <a:ext cx="7886700" cy="1325563"/>
          </a:xfrm>
          <a:prstGeom prst="rect">
            <a:avLst/>
          </a:prstGeom>
        </p:spPr>
        <p:txBody>
          <a:bodyPr/>
          <a:lstStyle/>
          <a:p>
            <a:r>
              <a:rPr lang="en-US" dirty="0"/>
              <a:t>Computerized Accounting with QuickBooks 2019</a:t>
            </a:r>
          </a:p>
        </p:txBody>
      </p:sp>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560103" cy="1260904"/>
          </a:xfrm>
        </p:spPr>
        <p:txBody>
          <a:bodyPr>
            <a:normAutofit fontScale="90000"/>
          </a:bodyPr>
          <a:lstStyle/>
          <a:p>
            <a:r>
              <a:rPr lang="en-US" dirty="0"/>
              <a:t>QuickBooks v.  Manual Accounting Cont.</a:t>
            </a:r>
          </a:p>
        </p:txBody>
      </p:sp>
      <p:sp>
        <p:nvSpPr>
          <p:cNvPr id="3" name="Content Placeholder 2"/>
          <p:cNvSpPr>
            <a:spLocks noGrp="1"/>
          </p:cNvSpPr>
          <p:nvPr>
            <p:ph idx="1"/>
          </p:nvPr>
        </p:nvSpPr>
        <p:spPr>
          <a:xfrm>
            <a:off x="350520" y="1280207"/>
            <a:ext cx="7844322" cy="4649736"/>
          </a:xfrm>
        </p:spPr>
        <p:txBody>
          <a:bodyPr/>
          <a:lstStyle/>
          <a:p>
            <a:pPr lvl="0"/>
            <a:r>
              <a:rPr lang="en-US" sz="2400" dirty="0"/>
              <a:t>Part of what makes payroll processing in QuickBooks easier than that of a manual system is the use of Lists/Centers (which function as a database).</a:t>
            </a:r>
          </a:p>
          <a:p>
            <a:pPr lvl="0"/>
            <a:r>
              <a:rPr lang="en-US" sz="2400" dirty="0"/>
              <a:t>Typical gross earnings, withholdings, and deductions, are detailed in the Payroll Item List.</a:t>
            </a:r>
          </a:p>
          <a:p>
            <a:r>
              <a:rPr lang="en-US" sz="2400" dirty="0"/>
              <a:t>In addition, exact payroll taxes are maintained within the payroll feature and QuickBooks payroll services.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10</a:t>
            </a:fld>
            <a:endParaRPr lang="en-US" dirty="0"/>
          </a:p>
        </p:txBody>
      </p:sp>
    </p:spTree>
    <p:extLst>
      <p:ext uri="{BB962C8B-B14F-4D97-AF65-F5344CB8AC3E}">
        <p14:creationId xmlns:p14="http://schemas.microsoft.com/office/powerpoint/2010/main" val="59524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a:t>
            </a:r>
          </a:p>
        </p:txBody>
      </p:sp>
      <p:sp>
        <p:nvSpPr>
          <p:cNvPr id="3" name="Content Placeholder 2"/>
          <p:cNvSpPr>
            <a:spLocks noGrp="1"/>
          </p:cNvSpPr>
          <p:nvPr>
            <p:ph idx="1"/>
          </p:nvPr>
        </p:nvSpPr>
        <p:spPr/>
        <p:txBody>
          <a:bodyPr/>
          <a:lstStyle/>
          <a:p>
            <a:pPr lvl="0"/>
            <a:r>
              <a:rPr lang="en-US" sz="2400" dirty="0"/>
              <a:t>The following are the same whether payroll is processed manually or with a software package</a:t>
            </a:r>
          </a:p>
          <a:p>
            <a:pPr lvl="1"/>
            <a:r>
              <a:rPr lang="en-US" sz="2000" dirty="0"/>
              <a:t>laws</a:t>
            </a:r>
          </a:p>
          <a:p>
            <a:pPr lvl="1"/>
            <a:r>
              <a:rPr lang="en-US" sz="2000" dirty="0"/>
              <a:t>procedures</a:t>
            </a:r>
          </a:p>
          <a:p>
            <a:pPr lvl="1"/>
            <a:r>
              <a:rPr lang="en-US" sz="2000" dirty="0"/>
              <a:t>filing requirements</a:t>
            </a:r>
          </a:p>
          <a:p>
            <a:pPr lvl="1"/>
            <a:r>
              <a:rPr lang="en-US" sz="2000" dirty="0"/>
              <a:t>definitions </a:t>
            </a:r>
          </a:p>
          <a:p>
            <a:pPr lvl="1"/>
            <a:r>
              <a:rPr lang="en-US" sz="2000" dirty="0"/>
              <a:t>terminology</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11</a:t>
            </a:fld>
            <a:endParaRPr lang="en-US" dirty="0"/>
          </a:p>
        </p:txBody>
      </p:sp>
    </p:spTree>
    <p:extLst>
      <p:ext uri="{BB962C8B-B14F-4D97-AF65-F5344CB8AC3E}">
        <p14:creationId xmlns:p14="http://schemas.microsoft.com/office/powerpoint/2010/main" val="351504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000" b="1" dirty="0"/>
              <a:t>Employee Payroll Information</a:t>
            </a:r>
          </a:p>
          <a:p>
            <a:r>
              <a:rPr lang="en-US" sz="2200" dirty="0"/>
              <a:t>In order to properly determine an employee’s gross pay, tax withholdings, deductions, and net pay, and to meet federal and state record-keeping requirements, the employer needs specific information about the employee.</a:t>
            </a:r>
          </a:p>
          <a:p>
            <a:pPr lvl="1"/>
            <a:r>
              <a:rPr lang="en-US" sz="1800" dirty="0"/>
              <a:t>Name</a:t>
            </a:r>
          </a:p>
          <a:p>
            <a:pPr lvl="1"/>
            <a:r>
              <a:rPr lang="en-US" sz="1800" dirty="0"/>
              <a:t>Address</a:t>
            </a:r>
          </a:p>
          <a:p>
            <a:pPr lvl="1"/>
            <a:r>
              <a:rPr lang="en-US" sz="1800" dirty="0"/>
              <a:t>Social Security number</a:t>
            </a:r>
          </a:p>
          <a:p>
            <a:pPr lvl="1"/>
            <a:r>
              <a:rPr lang="en-US" sz="1800" dirty="0"/>
              <a:t>Marital status</a:t>
            </a:r>
          </a:p>
          <a:p>
            <a:pPr lvl="1"/>
            <a:r>
              <a:rPr lang="en-US" sz="1800" dirty="0"/>
              <a:t>Gross pay amount or hourly rate</a:t>
            </a:r>
          </a:p>
          <a:p>
            <a:pPr lvl="1"/>
            <a:r>
              <a:rPr lang="en-US" sz="1800" dirty="0"/>
              <a:t>Tax withholding allowances</a:t>
            </a:r>
          </a:p>
          <a:p>
            <a:pPr lvl="1"/>
            <a:r>
              <a:rPr lang="en-US" sz="1800" dirty="0"/>
              <a:t>Voluntary deductions (pensions, 401(k), insurance, and so on)</a:t>
            </a:r>
          </a:p>
          <a:p>
            <a:pPr lvl="0"/>
            <a:r>
              <a:rPr lang="en-US" sz="2000" dirty="0"/>
              <a:t>The employer uses this information along with the applicable tax rates to compute the employee’s paycheck and track the employee’s pay information.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12</a:t>
            </a:fld>
            <a:endParaRPr lang="en-US" dirty="0"/>
          </a:p>
        </p:txBody>
      </p:sp>
    </p:spTree>
    <p:extLst>
      <p:ext uri="{BB962C8B-B14F-4D97-AF65-F5344CB8AC3E}">
        <p14:creationId xmlns:p14="http://schemas.microsoft.com/office/powerpoint/2010/main" val="274902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200" b="1" dirty="0"/>
              <a:t>Gross Pay</a:t>
            </a:r>
          </a:p>
          <a:p>
            <a:pPr lvl="0"/>
            <a:r>
              <a:rPr lang="en-US" sz="2200" dirty="0"/>
              <a:t>Gross pay is the total earnings for the employee for a specific pay period before any withholdings and deductions.</a:t>
            </a:r>
          </a:p>
          <a:p>
            <a:pPr lvl="0"/>
            <a:r>
              <a:rPr lang="en-US" sz="2200" dirty="0"/>
              <a:t>Compensation can be in the form of </a:t>
            </a:r>
          </a:p>
          <a:p>
            <a:pPr lvl="1"/>
            <a:r>
              <a:rPr lang="en-US" sz="1800" dirty="0"/>
              <a:t>Salary: if the employee is paid based upon an annual salary, the annual figure is divided over the number of pay periods in the year</a:t>
            </a:r>
          </a:p>
          <a:p>
            <a:pPr lvl="1"/>
            <a:r>
              <a:rPr lang="en-US" sz="1800" dirty="0"/>
              <a:t>Hourly wages: gross pay for hourly workers is determined based on the number of hours worked during the pay period multiplied by the employee’s hourly pay rate</a:t>
            </a:r>
          </a:p>
          <a:p>
            <a:pPr lvl="1"/>
            <a:r>
              <a:rPr lang="en-US" sz="1800" dirty="0"/>
              <a:t>Tips, commissions, bonus, and overtime earned during a pay period</a:t>
            </a:r>
          </a:p>
          <a:p>
            <a:pPr lvl="0"/>
            <a:r>
              <a:rPr lang="en-US" sz="2200" dirty="0"/>
              <a:t>Gross pay will be subject to payroll taxes, for both the employer and employee.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13</a:t>
            </a:fld>
            <a:endParaRPr lang="en-US" dirty="0"/>
          </a:p>
        </p:txBody>
      </p:sp>
    </p:spTree>
    <p:extLst>
      <p:ext uri="{BB962C8B-B14F-4D97-AF65-F5344CB8AC3E}">
        <p14:creationId xmlns:p14="http://schemas.microsoft.com/office/powerpoint/2010/main" val="376077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14</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2012949"/>
            <a:ext cx="8579853" cy="4525963"/>
          </a:xfrm>
        </p:spPr>
        <p:txBody>
          <a:bodyPr/>
          <a:lstStyle/>
          <a:p>
            <a:r>
              <a:rPr lang="en-US" sz="2400" dirty="0"/>
              <a:t>Which definition is correct?</a:t>
            </a:r>
          </a:p>
          <a:p>
            <a:pPr lvl="1"/>
            <a:r>
              <a:rPr lang="en-US" sz="2400" dirty="0"/>
              <a:t>The person that works for the company is called the employer.</a:t>
            </a:r>
          </a:p>
          <a:p>
            <a:pPr lvl="1"/>
            <a:r>
              <a:rPr lang="en-US" sz="2400" dirty="0"/>
              <a:t>The company that hires the workers is referred to as the employee.</a:t>
            </a:r>
          </a:p>
          <a:p>
            <a:pPr lvl="1"/>
            <a:r>
              <a:rPr lang="en-US" sz="2400" dirty="0"/>
              <a:t>Net pay is the total earnings for an employee minus all employee withholdings and deductions.</a:t>
            </a:r>
          </a:p>
          <a:p>
            <a:pPr lvl="1"/>
            <a:r>
              <a:rPr lang="en-US" sz="2400" dirty="0"/>
              <a:t>Gross pay is the total earnings for an employee for a specific pay period after withholdings and deductions.</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3" end="3"/>
                                            </p:txEl>
                                          </p:spTgt>
                                        </p:tgtEl>
                                        <p:attrNameLst>
                                          <p:attrName>style.color</p:attrName>
                                        </p:attrNameLst>
                                      </p:cBhvr>
                                      <p:to>
                                        <a:srgbClr val="00B050"/>
                                      </p:to>
                                    </p:animClr>
                                    <p:animClr clrSpc="rgb" dir="cw">
                                      <p:cBhvr>
                                        <p:cTn id="31" dur="500" fill="hold"/>
                                        <p:tgtEl>
                                          <p:spTgt spid="5">
                                            <p:txEl>
                                              <p:pRg st="3" end="3"/>
                                            </p:txEl>
                                          </p:spTgt>
                                        </p:tgtEl>
                                        <p:attrNameLst>
                                          <p:attrName>fillcolor</p:attrName>
                                        </p:attrNameLst>
                                      </p:cBhvr>
                                      <p:to>
                                        <a:srgbClr val="00B050"/>
                                      </p:to>
                                    </p:animClr>
                                    <p:set>
                                      <p:cBhvr>
                                        <p:cTn id="32" dur="500" fill="hold"/>
                                        <p:tgtEl>
                                          <p:spTgt spid="5">
                                            <p:txEl>
                                              <p:pRg st="3" end="3"/>
                                            </p:txEl>
                                          </p:spTgt>
                                        </p:tgtEl>
                                        <p:attrNameLst>
                                          <p:attrName>fill.type</p:attrName>
                                        </p:attrNameLst>
                                      </p:cBhvr>
                                      <p:to>
                                        <p:strVal val="solid"/>
                                      </p:to>
                                    </p:set>
                                    <p:set>
                                      <p:cBhvr>
                                        <p:cTn id="33"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000" b="1" dirty="0"/>
              <a:t>FICA Tax (Social Security) and Medicare Tax</a:t>
            </a:r>
          </a:p>
          <a:p>
            <a:pPr lvl="0"/>
            <a:r>
              <a:rPr lang="en-US" sz="2000" dirty="0"/>
              <a:t>Federal Insurance Contribution Act (FICA) tax, also known as Social Security, is a tax imposed on both the employer and employee.</a:t>
            </a:r>
          </a:p>
          <a:p>
            <a:pPr lvl="1"/>
            <a:r>
              <a:rPr lang="en-US" sz="1600" dirty="0"/>
              <a:t>rate of 6.2% of the first $128,400 (year 2018) of wages for each employee</a:t>
            </a:r>
          </a:p>
          <a:p>
            <a:pPr lvl="0"/>
            <a:r>
              <a:rPr lang="en-US" sz="2000" dirty="0"/>
              <a:t>Medicare tax is also imposed on both the employer and the employee </a:t>
            </a:r>
          </a:p>
          <a:p>
            <a:pPr lvl="1"/>
            <a:r>
              <a:rPr lang="en-US" sz="1600" dirty="0"/>
              <a:t>rate of 1.45% for each</a:t>
            </a:r>
          </a:p>
          <a:p>
            <a:pPr lvl="1"/>
            <a:r>
              <a:rPr lang="en-US" sz="1600" dirty="0"/>
              <a:t>There is no wage maximum for the Medicare tax.</a:t>
            </a:r>
          </a:p>
          <a:p>
            <a:pPr lvl="0"/>
            <a:r>
              <a:rPr lang="en-US" sz="2000" dirty="0"/>
              <a:t>Beginning 2013, there is an Additional Medicare Tax of 0.9% which has a different maximum for different taxpayers ($250,000/$200,000)</a:t>
            </a:r>
          </a:p>
          <a:p>
            <a:pPr lvl="0"/>
            <a:r>
              <a:rPr lang="en-US" sz="2000" dirty="0"/>
              <a:t>Employers periodically remit both the employer and employee portion of the tax to the federal government.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15</a:t>
            </a:fld>
            <a:endParaRPr lang="en-US" dirty="0"/>
          </a:p>
        </p:txBody>
      </p:sp>
    </p:spTree>
    <p:extLst>
      <p:ext uri="{BB962C8B-B14F-4D97-AF65-F5344CB8AC3E}">
        <p14:creationId xmlns:p14="http://schemas.microsoft.com/office/powerpoint/2010/main" val="227126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200" b="1" dirty="0"/>
              <a:t>Federal Income Tax (FIT)</a:t>
            </a:r>
          </a:p>
          <a:p>
            <a:pPr lvl="0"/>
            <a:r>
              <a:rPr lang="en-US" sz="2200" dirty="0"/>
              <a:t>Employers are required to withhold from each employee’s pay the appropriate amount of federal income tax (FIT).</a:t>
            </a:r>
          </a:p>
          <a:p>
            <a:pPr lvl="0"/>
            <a:r>
              <a:rPr lang="en-US" sz="2200" dirty="0"/>
              <a:t>The Internal Revenue Service publishes tables and instructions in order to assist employers in determining the proper withholding amount for each employee.</a:t>
            </a:r>
          </a:p>
          <a:p>
            <a:pPr lvl="0"/>
            <a:r>
              <a:rPr lang="en-US" sz="2200" dirty="0"/>
              <a:t>The withholding amount is determined based upon the employee’s gross pay, marital status, and exemption allowances claimed.</a:t>
            </a:r>
          </a:p>
          <a:p>
            <a:pPr lvl="0"/>
            <a:r>
              <a:rPr lang="en-US" sz="2200" dirty="0"/>
              <a:t>The employer periodically forwards the tax withheld to the federal government along with the Social Security and Medicare taxes.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16</a:t>
            </a:fld>
            <a:endParaRPr lang="en-US" dirty="0"/>
          </a:p>
        </p:txBody>
      </p:sp>
    </p:spTree>
    <p:extLst>
      <p:ext uri="{BB962C8B-B14F-4D97-AF65-F5344CB8AC3E}">
        <p14:creationId xmlns:p14="http://schemas.microsoft.com/office/powerpoint/2010/main" val="363309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000" b="1" dirty="0"/>
              <a:t>State Income Tax (SIT)</a:t>
            </a:r>
          </a:p>
          <a:p>
            <a:pPr lvl="0"/>
            <a:r>
              <a:rPr lang="en-US" sz="2000" dirty="0"/>
              <a:t>Many states impose an income tax and require employers to withhold the tax from the employees’ pay, in a manner similar to that used for FIT.</a:t>
            </a:r>
          </a:p>
          <a:p>
            <a:pPr lvl="0"/>
            <a:r>
              <a:rPr lang="en-US" sz="2000" dirty="0"/>
              <a:t>Employer will remit this tax periodically to the appropriate state taxing authority.</a:t>
            </a:r>
          </a:p>
          <a:p>
            <a:pPr lvl="0"/>
            <a:r>
              <a:rPr lang="en-US" sz="2000" dirty="0"/>
              <a:t>Some local governments (city, county) may also impose income taxes.</a:t>
            </a:r>
          </a:p>
          <a:p>
            <a:pPr marL="0" indent="0">
              <a:buNone/>
            </a:pPr>
            <a:r>
              <a:rPr lang="en-US" sz="2000" b="1" dirty="0"/>
              <a:t>Federal Unemployment Tax Act (FUTA)</a:t>
            </a:r>
          </a:p>
          <a:p>
            <a:pPr lvl="0"/>
            <a:r>
              <a:rPr lang="en-US" sz="2000" dirty="0"/>
              <a:t>The Federal Unemployment Tax Act (FUTA) imposes a tax on only the employer.</a:t>
            </a:r>
          </a:p>
          <a:p>
            <a:pPr lvl="0"/>
            <a:r>
              <a:rPr lang="en-US" sz="2000" dirty="0"/>
              <a:t>It is used to fund unemployment insurance programs administered by the federal government.</a:t>
            </a:r>
          </a:p>
          <a:p>
            <a:pPr lvl="0"/>
            <a:r>
              <a:rPr lang="en-US" sz="2000" dirty="0"/>
              <a:t>Effective rate of the tax is 0.6% of the first $7,000 of each employee’s wages.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17</a:t>
            </a:fld>
            <a:endParaRPr lang="en-US" dirty="0"/>
          </a:p>
        </p:txBody>
      </p:sp>
    </p:spTree>
    <p:extLst>
      <p:ext uri="{BB962C8B-B14F-4D97-AF65-F5344CB8AC3E}">
        <p14:creationId xmlns:p14="http://schemas.microsoft.com/office/powerpoint/2010/main" val="384821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000" b="1" dirty="0"/>
              <a:t>State Unemployment Insurance (SUI)</a:t>
            </a:r>
          </a:p>
          <a:p>
            <a:pPr lvl="0"/>
            <a:r>
              <a:rPr lang="en-US" sz="2000" dirty="0"/>
              <a:t>In addition to paying the FUTA tax, employers are required by all states to contribute to a state unemployment insurance (SUI) fund.</a:t>
            </a:r>
          </a:p>
          <a:p>
            <a:pPr lvl="0"/>
            <a:r>
              <a:rPr lang="en-US" sz="2000" dirty="0"/>
              <a:t>Rates and regulations vary from state to state.</a:t>
            </a:r>
          </a:p>
          <a:p>
            <a:pPr lvl="0"/>
            <a:r>
              <a:rPr lang="en-US" sz="2000" dirty="0"/>
              <a:t>However, most states impose the tax only on the employer.</a:t>
            </a:r>
          </a:p>
          <a:p>
            <a:pPr lvl="0"/>
            <a:r>
              <a:rPr lang="en-US" sz="2000" dirty="0"/>
              <a:t>Rates can vary up to 11% based upon the employer’s location and unemployment experience, and the taxable amount varies from state to state.</a:t>
            </a:r>
          </a:p>
          <a:p>
            <a:pPr marL="0" indent="0">
              <a:buNone/>
            </a:pPr>
            <a:r>
              <a:rPr lang="en-US" sz="2000" b="1" dirty="0"/>
              <a:t>State Disability Insurance (SDI)</a:t>
            </a:r>
          </a:p>
          <a:p>
            <a:pPr lvl="0"/>
            <a:r>
              <a:rPr lang="en-US" sz="2000" dirty="0"/>
              <a:t>Most states require employers to purchase an insurance policy that compensates employees if they are unable to work for an extended period due to illness or injury.</a:t>
            </a:r>
          </a:p>
          <a:p>
            <a:pPr lvl="0"/>
            <a:r>
              <a:rPr lang="en-US" sz="2000" dirty="0"/>
              <a:t>Some states allow employers to withhold a small amount from each employee’s pay to defray the employer’s insurance premium cost.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18</a:t>
            </a:fld>
            <a:endParaRPr lang="en-US" dirty="0"/>
          </a:p>
        </p:txBody>
      </p:sp>
    </p:spTree>
    <p:extLst>
      <p:ext uri="{BB962C8B-B14F-4D97-AF65-F5344CB8AC3E}">
        <p14:creationId xmlns:p14="http://schemas.microsoft.com/office/powerpoint/2010/main" val="200409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000" b="1" dirty="0"/>
              <a:t>Company Deductions</a:t>
            </a:r>
          </a:p>
          <a:p>
            <a:pPr lvl="0"/>
            <a:r>
              <a:rPr lang="en-US" sz="2200" dirty="0"/>
              <a:t>Many employers will sponsor various fringe benefit programs and deduct amounts from employee’s pay to fund or offset the costs of the benefits programs such as </a:t>
            </a:r>
          </a:p>
          <a:p>
            <a:pPr lvl="1"/>
            <a:r>
              <a:rPr lang="en-US" sz="1800" dirty="0"/>
              <a:t>401(k) plans</a:t>
            </a:r>
          </a:p>
          <a:p>
            <a:pPr lvl="1"/>
            <a:r>
              <a:rPr lang="en-US" sz="1800" dirty="0"/>
              <a:t>medical and dental insurance</a:t>
            </a:r>
          </a:p>
          <a:p>
            <a:pPr lvl="1"/>
            <a:r>
              <a:rPr lang="en-US" sz="1800" dirty="0"/>
              <a:t>pension and profit-sharing plans</a:t>
            </a:r>
          </a:p>
          <a:p>
            <a:pPr lvl="1"/>
            <a:r>
              <a:rPr lang="en-US" sz="1800" dirty="0"/>
              <a:t>long-term disability</a:t>
            </a:r>
          </a:p>
          <a:p>
            <a:pPr lvl="1"/>
            <a:r>
              <a:rPr lang="en-US" sz="1800" dirty="0"/>
              <a:t>life insurance, and so on</a:t>
            </a:r>
          </a:p>
          <a:p>
            <a:pPr lvl="0"/>
            <a:r>
              <a:rPr lang="en-US" sz="2200" dirty="0"/>
              <a:t>May be partially funded by a deduction made by the company from an employee’s paycheck</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19</a:t>
            </a:fld>
            <a:endParaRPr lang="en-US" dirty="0"/>
          </a:p>
        </p:txBody>
      </p:sp>
    </p:spTree>
    <p:extLst>
      <p:ext uri="{BB962C8B-B14F-4D97-AF65-F5344CB8AC3E}">
        <p14:creationId xmlns:p14="http://schemas.microsoft.com/office/powerpoint/2010/main" val="312322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0911"/>
            <a:ext cx="7772400" cy="609131"/>
          </a:xfrm>
        </p:spPr>
        <p:txBody>
          <a:bodyPr/>
          <a:lstStyle/>
          <a:p>
            <a:r>
              <a:rPr lang="en-US" dirty="0"/>
              <a:t>Payroll Setup</a:t>
            </a:r>
          </a:p>
        </p:txBody>
      </p:sp>
      <p:sp>
        <p:nvSpPr>
          <p:cNvPr id="3" name="Subtitle 2"/>
          <p:cNvSpPr>
            <a:spLocks noGrp="1"/>
          </p:cNvSpPr>
          <p:nvPr>
            <p:ph type="subTitle" idx="1"/>
          </p:nvPr>
        </p:nvSpPr>
        <p:spPr>
          <a:xfrm>
            <a:off x="1905202" y="2930321"/>
            <a:ext cx="5333596" cy="2120084"/>
          </a:xfrm>
        </p:spPr>
        <p:txBody>
          <a:bodyPr/>
          <a:lstStyle/>
          <a:p>
            <a:r>
              <a:rPr lang="en-US" dirty="0"/>
              <a:t>Customizing Payroll Setup</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Payroll Definitions and Terms Cont.</a:t>
            </a:r>
          </a:p>
        </p:txBody>
      </p:sp>
      <p:sp>
        <p:nvSpPr>
          <p:cNvPr id="3" name="Content Placeholder 2"/>
          <p:cNvSpPr>
            <a:spLocks noGrp="1"/>
          </p:cNvSpPr>
          <p:nvPr>
            <p:ph idx="1"/>
          </p:nvPr>
        </p:nvSpPr>
        <p:spPr>
          <a:xfrm>
            <a:off x="350520" y="1443154"/>
            <a:ext cx="8336280" cy="4649736"/>
          </a:xfrm>
        </p:spPr>
        <p:txBody>
          <a:bodyPr/>
          <a:lstStyle/>
          <a:p>
            <a:pPr marL="0" indent="0">
              <a:buNone/>
            </a:pPr>
            <a:r>
              <a:rPr lang="en-US" sz="2200" b="1" dirty="0"/>
              <a:t>Net Pay</a:t>
            </a:r>
          </a:p>
          <a:p>
            <a:pPr lvl="0"/>
            <a:r>
              <a:rPr lang="en-US" sz="2200" dirty="0"/>
              <a:t>Net pay is the amount of the employee’s gross pay less all employee withholdings and deductions.</a:t>
            </a:r>
          </a:p>
          <a:p>
            <a:pPr lvl="0"/>
            <a:r>
              <a:rPr lang="en-US" sz="2200" dirty="0"/>
              <a:t>Net pay is only a fraction of the gross pay earned.</a:t>
            </a:r>
            <a:endParaRPr lang="en-US" sz="2000" b="1" dirty="0"/>
          </a:p>
          <a:p>
            <a:pPr marL="0" lvl="0" indent="0">
              <a:buNone/>
            </a:pPr>
            <a:r>
              <a:rPr lang="en-US" sz="2200" b="1" dirty="0"/>
              <a:t>United States Treasury</a:t>
            </a:r>
          </a:p>
          <a:p>
            <a:pPr lvl="0"/>
            <a:r>
              <a:rPr lang="en-US" sz="2200" dirty="0"/>
              <a:t>The United States Treasury is the tax-collecting agency of the federal government.</a:t>
            </a:r>
          </a:p>
          <a:p>
            <a:pPr lvl="0"/>
            <a:r>
              <a:rPr lang="en-US" sz="2200" dirty="0"/>
              <a:t>The United States Treasury is responsible for collecting </a:t>
            </a:r>
          </a:p>
          <a:p>
            <a:pPr lvl="1"/>
            <a:r>
              <a:rPr lang="en-US" sz="1800" dirty="0"/>
              <a:t>FICA tax </a:t>
            </a:r>
          </a:p>
          <a:p>
            <a:pPr lvl="1"/>
            <a:r>
              <a:rPr lang="en-US" sz="1800" dirty="0"/>
              <a:t>Medicare tax</a:t>
            </a:r>
          </a:p>
          <a:p>
            <a:pPr lvl="1"/>
            <a:r>
              <a:rPr lang="en-US" sz="1800" dirty="0"/>
              <a:t>FIT</a:t>
            </a:r>
          </a:p>
          <a:p>
            <a:pPr lvl="1"/>
            <a:r>
              <a:rPr lang="en-US" sz="1800" dirty="0"/>
              <a:t>FUTA tax</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20</a:t>
            </a:fld>
            <a:endParaRPr lang="en-US" dirty="0"/>
          </a:p>
        </p:txBody>
      </p:sp>
    </p:spTree>
    <p:extLst>
      <p:ext uri="{BB962C8B-B14F-4D97-AF65-F5344CB8AC3E}">
        <p14:creationId xmlns:p14="http://schemas.microsoft.com/office/powerpoint/2010/main" val="89957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488680" cy="965200"/>
          </a:xfrm>
        </p:spPr>
        <p:txBody>
          <a:bodyPr/>
          <a:lstStyle/>
          <a:p>
            <a:r>
              <a:rPr lang="en-US" sz="3200" dirty="0"/>
              <a:t>Payroll Setup</a:t>
            </a:r>
            <a:r>
              <a:rPr lang="en-US" sz="3200" dirty="0">
                <a:latin typeface="Calibri" panose="020F0502020204030204" pitchFamily="34" charset="0"/>
              </a:rPr>
              <a:t>—</a:t>
            </a:r>
            <a:r>
              <a:rPr lang="en-US" sz="3200" dirty="0"/>
              <a:t>Activate the Payroll Feature</a:t>
            </a:r>
          </a:p>
        </p:txBody>
      </p:sp>
      <p:sp>
        <p:nvSpPr>
          <p:cNvPr id="3" name="Content Placeholder 2"/>
          <p:cNvSpPr>
            <a:spLocks noGrp="1"/>
          </p:cNvSpPr>
          <p:nvPr>
            <p:ph idx="1"/>
          </p:nvPr>
        </p:nvSpPr>
        <p:spPr>
          <a:xfrm>
            <a:off x="350520" y="1238185"/>
            <a:ext cx="8336280" cy="4649736"/>
          </a:xfrm>
        </p:spPr>
        <p:txBody>
          <a:bodyPr/>
          <a:lstStyle/>
          <a:p>
            <a:pPr marL="0" lvl="0" indent="0">
              <a:buNone/>
            </a:pPr>
            <a:r>
              <a:rPr lang="en-US" sz="2200" b="1" dirty="0"/>
              <a:t>To set up payroll in QuickBooks, you must first activate (enable) the payroll feature.</a:t>
            </a:r>
          </a:p>
          <a:p>
            <a:pPr lvl="0"/>
            <a:r>
              <a:rPr lang="en-US" sz="2200" dirty="0"/>
              <a:t>In the company file for this chapter, the payroll feature needs to be activated in the Preferences window on the Edit menu.</a:t>
            </a:r>
          </a:p>
          <a:p>
            <a:pPr marL="738188" lvl="1" indent="-276225"/>
            <a:r>
              <a:rPr lang="en-US" sz="1800" dirty="0"/>
              <a:t>Click Edit and then click </a:t>
            </a:r>
            <a:r>
              <a:rPr lang="en-US" sz="1800" i="1" dirty="0"/>
              <a:t>Preferences</a:t>
            </a:r>
            <a:r>
              <a:rPr lang="en-US" sz="1800" dirty="0"/>
              <a:t>. </a:t>
            </a:r>
          </a:p>
          <a:p>
            <a:pPr marL="738188" lvl="1" indent="-276225"/>
            <a:r>
              <a:rPr lang="en-US" sz="1800" dirty="0"/>
              <a:t>Along the left frame of the Preferences window, click the Payroll &amp; Employees icon. </a:t>
            </a:r>
          </a:p>
          <a:p>
            <a:pPr marL="738188" lvl="1" indent="-276225"/>
            <a:r>
              <a:rPr lang="en-US" sz="1800" dirty="0"/>
              <a:t>Click the Company Preferences tab. </a:t>
            </a:r>
          </a:p>
          <a:p>
            <a:pPr marL="738188" lvl="1" indent="-276225"/>
            <a:r>
              <a:rPr lang="en-US" sz="1800" dirty="0"/>
              <a:t>Click the </a:t>
            </a:r>
            <a:r>
              <a:rPr lang="en-US" sz="1800" i="1" dirty="0"/>
              <a:t>Full payroll </a:t>
            </a:r>
            <a:r>
              <a:rPr lang="en-US" sz="1800" dirty="0"/>
              <a:t>option. </a:t>
            </a:r>
          </a:p>
          <a:p>
            <a:pPr marL="738188" lvl="1" indent="-276225"/>
            <a:r>
              <a:rPr lang="en-US" sz="1800" dirty="0"/>
              <a:t>Accept the defaults and click OK.</a:t>
            </a:r>
          </a:p>
          <a:p>
            <a:pPr lvl="0"/>
            <a:r>
              <a:rPr lang="en-US" sz="2200" dirty="0"/>
              <a:t>Once the Payroll feature is activated, QuickBooks automatically creates two default general ledger accounts: </a:t>
            </a:r>
          </a:p>
          <a:p>
            <a:pPr lvl="1"/>
            <a:r>
              <a:rPr lang="en-US" sz="1800" dirty="0"/>
              <a:t>Payroll Liabilities</a:t>
            </a:r>
          </a:p>
          <a:p>
            <a:pPr lvl="1"/>
            <a:r>
              <a:rPr lang="en-US" sz="1800" dirty="0"/>
              <a:t>Payroll Expenses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21</a:t>
            </a:fld>
            <a:endParaRPr lang="en-US" dirty="0"/>
          </a:p>
        </p:txBody>
      </p:sp>
    </p:spTree>
    <p:extLst>
      <p:ext uri="{BB962C8B-B14F-4D97-AF65-F5344CB8AC3E}">
        <p14:creationId xmlns:p14="http://schemas.microsoft.com/office/powerpoint/2010/main" val="295756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971444" cy="1179694"/>
          </a:xfrm>
        </p:spPr>
        <p:txBody>
          <a:bodyPr/>
          <a:lstStyle/>
          <a:p>
            <a:r>
              <a:rPr lang="en-US" sz="3200" dirty="0"/>
              <a:t>Payroll Setup</a:t>
            </a:r>
            <a:r>
              <a:rPr lang="en-US" sz="3200" dirty="0">
                <a:latin typeface="Calibri" panose="020F0502020204030204" pitchFamily="34" charset="0"/>
              </a:rPr>
              <a:t>—</a:t>
            </a:r>
            <a:r>
              <a:rPr lang="en-US" sz="3200" dirty="0"/>
              <a:t>Activate the Payroll Feature Cont.</a:t>
            </a:r>
          </a:p>
        </p:txBody>
      </p:sp>
      <p:sp>
        <p:nvSpPr>
          <p:cNvPr id="3" name="Content Placeholder 2"/>
          <p:cNvSpPr>
            <a:spLocks noGrp="1"/>
          </p:cNvSpPr>
          <p:nvPr>
            <p:ph idx="1"/>
          </p:nvPr>
        </p:nvSpPr>
        <p:spPr>
          <a:xfrm>
            <a:off x="350520" y="1238185"/>
            <a:ext cx="3545619" cy="4649736"/>
          </a:xfrm>
        </p:spPr>
        <p:txBody>
          <a:bodyPr/>
          <a:lstStyle/>
          <a:p>
            <a:pPr marL="0" indent="0">
              <a:buNone/>
            </a:pPr>
            <a:r>
              <a:rPr lang="en-US" sz="1800" b="1" dirty="0"/>
              <a:t>To set up payroll for manual processing using the Help menu: </a:t>
            </a:r>
            <a:endParaRPr lang="en-US" sz="1800" dirty="0"/>
          </a:p>
          <a:p>
            <a:r>
              <a:rPr lang="en-US" sz="1800" dirty="0"/>
              <a:t>Click Help and then click </a:t>
            </a:r>
            <a:r>
              <a:rPr lang="en-US" sz="1800" i="1" dirty="0"/>
              <a:t>QuickBooks Desktop Help</a:t>
            </a:r>
            <a:r>
              <a:rPr lang="en-US" sz="1800" dirty="0"/>
              <a:t>. The Have a Question? window appears. </a:t>
            </a:r>
          </a:p>
          <a:p>
            <a:r>
              <a:rPr lang="en-US" sz="1800" dirty="0"/>
              <a:t>In the Have a Question? window, in the </a:t>
            </a:r>
            <a:r>
              <a:rPr lang="en-US" sz="1800" i="1" dirty="0"/>
              <a:t>Search</a:t>
            </a:r>
            <a:r>
              <a:rPr lang="en-US" sz="1800" dirty="0"/>
              <a:t> box, type </a:t>
            </a:r>
            <a:r>
              <a:rPr lang="en-US" sz="1800" b="1" dirty="0"/>
              <a:t>payroll </a:t>
            </a:r>
            <a:r>
              <a:rPr lang="en-US" sz="1800" dirty="0"/>
              <a:t>and press the Enter key or click the search icon. Some payroll topics are displayed. </a:t>
            </a:r>
          </a:p>
          <a:p>
            <a:r>
              <a:rPr lang="en-US" sz="1800" dirty="0"/>
              <a:t>In the Answers in Help section, click </a:t>
            </a:r>
            <a:r>
              <a:rPr lang="en-US" sz="1800" i="1" dirty="0"/>
              <a:t>Show more answers</a:t>
            </a:r>
            <a:r>
              <a:rPr lang="en-US" sz="1800" dirty="0"/>
              <a:t>. Additional payroll topics are displayed.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22</a:t>
            </a:fld>
            <a:endParaRPr lang="en-US" dirty="0"/>
          </a:p>
        </p:txBody>
      </p:sp>
      <p:pic>
        <p:nvPicPr>
          <p:cNvPr id="8" name="Picture 7" descr="Have a Question? Window—Payroll Topics Listed">
            <a:extLst>
              <a:ext uri="{FF2B5EF4-FFF2-40B4-BE49-F238E27FC236}">
                <a16:creationId xmlns:a16="http://schemas.microsoft.com/office/drawing/2014/main" id="{5BB0DDC8-0EE0-432F-B9CD-80919769BD8A}"/>
              </a:ext>
            </a:extLst>
          </p:cNvPr>
          <p:cNvPicPr>
            <a:picLocks noChangeAspect="1"/>
          </p:cNvPicPr>
          <p:nvPr/>
        </p:nvPicPr>
        <p:blipFill rotWithShape="1">
          <a:blip r:embed="rId2"/>
          <a:srcRect l="892" t="866" r="2405" b="40238"/>
          <a:stretch/>
        </p:blipFill>
        <p:spPr>
          <a:xfrm>
            <a:off x="4572000" y="1648123"/>
            <a:ext cx="4014952" cy="3614948"/>
          </a:xfrm>
          <a:prstGeom prst="rect">
            <a:avLst/>
          </a:prstGeom>
          <a:ln w="57150">
            <a:solidFill>
              <a:srgbClr val="002060"/>
            </a:solidFill>
          </a:ln>
        </p:spPr>
      </p:pic>
      <p:sp>
        <p:nvSpPr>
          <p:cNvPr id="9" name="TextBox 8">
            <a:extLst>
              <a:ext uri="{FF2B5EF4-FFF2-40B4-BE49-F238E27FC236}">
                <a16:creationId xmlns:a16="http://schemas.microsoft.com/office/drawing/2014/main" id="{8C525859-EE9A-488D-972F-98C77834F6F6}"/>
              </a:ext>
            </a:extLst>
          </p:cNvPr>
          <p:cNvSpPr txBox="1"/>
          <p:nvPr/>
        </p:nvSpPr>
        <p:spPr>
          <a:xfrm>
            <a:off x="2383031" y="607572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412214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179694"/>
          </a:xfrm>
        </p:spPr>
        <p:txBody>
          <a:bodyPr/>
          <a:lstStyle/>
          <a:p>
            <a:r>
              <a:rPr lang="en-US" sz="3200" dirty="0"/>
              <a:t>Payroll Setup</a:t>
            </a:r>
            <a:r>
              <a:rPr lang="en-US" sz="3200" dirty="0">
                <a:latin typeface="Calibri" panose="020F0502020204030204" pitchFamily="34" charset="0"/>
              </a:rPr>
              <a:t>—</a:t>
            </a:r>
            <a:r>
              <a:rPr lang="en-US" sz="3200" dirty="0"/>
              <a:t>Activate the Payroll Feature Cont.</a:t>
            </a:r>
          </a:p>
        </p:txBody>
      </p:sp>
      <p:sp>
        <p:nvSpPr>
          <p:cNvPr id="3" name="Content Placeholder 2"/>
          <p:cNvSpPr>
            <a:spLocks noGrp="1"/>
          </p:cNvSpPr>
          <p:nvPr>
            <p:ph idx="1"/>
          </p:nvPr>
        </p:nvSpPr>
        <p:spPr>
          <a:xfrm>
            <a:off x="350520" y="1238185"/>
            <a:ext cx="4101407" cy="4649736"/>
          </a:xfrm>
        </p:spPr>
        <p:txBody>
          <a:bodyPr/>
          <a:lstStyle/>
          <a:p>
            <a:r>
              <a:rPr lang="en-US" sz="2000" dirty="0"/>
              <a:t>Scroll down the list of payroll topics and click the </a:t>
            </a:r>
            <a:r>
              <a:rPr lang="en-US" sz="2000" i="1" dirty="0"/>
              <a:t>Process payroll manually (without a subscription to QuickBooks Payroll)</a:t>
            </a:r>
            <a:r>
              <a:rPr lang="en-US" sz="2000" dirty="0"/>
              <a:t> link. The Process payroll manually (without a subscription to QuickBooks Desktop  Payroll) information appears in the Have a Question? window.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23</a:t>
            </a:fld>
            <a:endParaRPr lang="en-US" dirty="0"/>
          </a:p>
        </p:txBody>
      </p:sp>
      <p:sp>
        <p:nvSpPr>
          <p:cNvPr id="8" name="TextBox 7">
            <a:extLst>
              <a:ext uri="{FF2B5EF4-FFF2-40B4-BE49-F238E27FC236}">
                <a16:creationId xmlns:a16="http://schemas.microsoft.com/office/drawing/2014/main" id="{48941A56-D124-4DD2-AC2C-D07199DA64E1}"/>
              </a:ext>
            </a:extLst>
          </p:cNvPr>
          <p:cNvSpPr txBox="1"/>
          <p:nvPr/>
        </p:nvSpPr>
        <p:spPr>
          <a:xfrm>
            <a:off x="3124200" y="4403822"/>
            <a:ext cx="1280479" cy="369332"/>
          </a:xfrm>
          <a:prstGeom prst="rect">
            <a:avLst/>
          </a:prstGeom>
          <a:noFill/>
        </p:spPr>
        <p:txBody>
          <a:bodyPr wrap="none" rtlCol="0">
            <a:spAutoFit/>
          </a:bodyPr>
          <a:lstStyle/>
          <a:p>
            <a:r>
              <a:rPr lang="en-US" i="1" dirty="0"/>
              <a:t>Continues…</a:t>
            </a:r>
          </a:p>
        </p:txBody>
      </p:sp>
      <p:pic>
        <p:nvPicPr>
          <p:cNvPr id="9" name="Picture 8" descr="Have a Question? Window—Process Payroll Manually (without a Subscription to QuickBooks Desktop Payroll) Information">
            <a:extLst>
              <a:ext uri="{FF2B5EF4-FFF2-40B4-BE49-F238E27FC236}">
                <a16:creationId xmlns:a16="http://schemas.microsoft.com/office/drawing/2014/main" id="{C2C4B6E6-2943-49DE-8AE6-A391DF720145}"/>
              </a:ext>
            </a:extLst>
          </p:cNvPr>
          <p:cNvPicPr>
            <a:picLocks noChangeAspect="1"/>
          </p:cNvPicPr>
          <p:nvPr/>
        </p:nvPicPr>
        <p:blipFill>
          <a:blip r:embed="rId2"/>
          <a:stretch>
            <a:fillRect/>
          </a:stretch>
        </p:blipFill>
        <p:spPr>
          <a:xfrm>
            <a:off x="5086610" y="1238185"/>
            <a:ext cx="3492368" cy="5076536"/>
          </a:xfrm>
          <a:prstGeom prst="rect">
            <a:avLst/>
          </a:prstGeom>
        </p:spPr>
      </p:pic>
    </p:spTree>
    <p:extLst>
      <p:ext uri="{BB962C8B-B14F-4D97-AF65-F5344CB8AC3E}">
        <p14:creationId xmlns:p14="http://schemas.microsoft.com/office/powerpoint/2010/main" val="338037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179694"/>
          </a:xfrm>
        </p:spPr>
        <p:txBody>
          <a:bodyPr/>
          <a:lstStyle/>
          <a:p>
            <a:r>
              <a:rPr lang="en-US" sz="3200" dirty="0"/>
              <a:t>Payroll Setup</a:t>
            </a:r>
            <a:r>
              <a:rPr lang="en-US" sz="3200" dirty="0">
                <a:latin typeface="Calibri" panose="020F0502020204030204" pitchFamily="34" charset="0"/>
              </a:rPr>
              <a:t>—</a:t>
            </a:r>
            <a:r>
              <a:rPr lang="en-US" sz="3200" dirty="0"/>
              <a:t>Activate the Payroll Feature Cont.</a:t>
            </a:r>
          </a:p>
        </p:txBody>
      </p:sp>
      <p:sp>
        <p:nvSpPr>
          <p:cNvPr id="3" name="Content Placeholder 2"/>
          <p:cNvSpPr>
            <a:spLocks noGrp="1"/>
          </p:cNvSpPr>
          <p:nvPr>
            <p:ph idx="1"/>
          </p:nvPr>
        </p:nvSpPr>
        <p:spPr>
          <a:xfrm>
            <a:off x="350520" y="1238185"/>
            <a:ext cx="3545619" cy="4649736"/>
          </a:xfrm>
        </p:spPr>
        <p:txBody>
          <a:bodyPr/>
          <a:lstStyle/>
          <a:p>
            <a:r>
              <a:rPr lang="en-US" sz="2000" dirty="0"/>
              <a:t>In the Have a Question? window, under the If you prefer to process your payroll manually section, click the </a:t>
            </a:r>
            <a:r>
              <a:rPr lang="en-US" sz="2000" i="1" dirty="0"/>
              <a:t>manual payroll calculations </a:t>
            </a:r>
            <a:r>
              <a:rPr lang="en-US" sz="2000" dirty="0"/>
              <a:t>link. </a:t>
            </a:r>
          </a:p>
          <a:p>
            <a:r>
              <a:rPr lang="en-US" sz="2000" dirty="0"/>
              <a:t>Click the </a:t>
            </a:r>
            <a:r>
              <a:rPr lang="en-US" sz="2000" i="1" dirty="0"/>
              <a:t>Set my company file to use manual calculations</a:t>
            </a:r>
            <a:r>
              <a:rPr lang="en-US" sz="2000" dirty="0"/>
              <a:t> link. </a:t>
            </a:r>
          </a:p>
          <a:p>
            <a:r>
              <a:rPr lang="en-US" sz="2000" dirty="0"/>
              <a:t>Close the Have a Question? window, and then click OK at the QuickBooks Desktop Information message.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24</a:t>
            </a:fld>
            <a:endParaRPr lang="en-US" dirty="0"/>
          </a:p>
        </p:txBody>
      </p:sp>
      <p:pic>
        <p:nvPicPr>
          <p:cNvPr id="10" name="Picture 9" descr="Have a Question? Window—Are You Sure You Want to Set Your Company File to Use Manual Calculations? Information"/>
          <p:cNvPicPr>
            <a:picLocks noChangeAspect="1"/>
          </p:cNvPicPr>
          <p:nvPr/>
        </p:nvPicPr>
        <p:blipFill>
          <a:blip r:embed="rId2"/>
          <a:stretch>
            <a:fillRect/>
          </a:stretch>
        </p:blipFill>
        <p:spPr>
          <a:xfrm>
            <a:off x="4432986" y="1247429"/>
            <a:ext cx="4129711" cy="5108921"/>
          </a:xfrm>
          <a:prstGeom prst="rect">
            <a:avLst/>
          </a:prstGeom>
        </p:spPr>
      </p:pic>
    </p:spTree>
    <p:extLst>
      <p:ext uri="{BB962C8B-B14F-4D97-AF65-F5344CB8AC3E}">
        <p14:creationId xmlns:p14="http://schemas.microsoft.com/office/powerpoint/2010/main" val="303862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488680" cy="965200"/>
          </a:xfrm>
        </p:spPr>
        <p:txBody>
          <a:bodyPr/>
          <a:lstStyle/>
          <a:p>
            <a:r>
              <a:rPr lang="en-US" sz="3200" dirty="0"/>
              <a:t>Updating the Chart of Accounts List for Payroll</a:t>
            </a:r>
          </a:p>
        </p:txBody>
      </p:sp>
      <p:sp>
        <p:nvSpPr>
          <p:cNvPr id="3" name="Content Placeholder 2"/>
          <p:cNvSpPr>
            <a:spLocks noGrp="1"/>
          </p:cNvSpPr>
          <p:nvPr>
            <p:ph idx="1"/>
          </p:nvPr>
        </p:nvSpPr>
        <p:spPr>
          <a:xfrm>
            <a:off x="350520" y="1238185"/>
            <a:ext cx="8336280" cy="4649736"/>
          </a:xfrm>
        </p:spPr>
        <p:txBody>
          <a:bodyPr/>
          <a:lstStyle/>
          <a:p>
            <a:pPr lvl="0"/>
            <a:r>
              <a:rPr lang="en-US" sz="2400" dirty="0"/>
              <a:t>When the payroll feature is activated, QuickBooks establishes </a:t>
            </a:r>
          </a:p>
          <a:p>
            <a:pPr lvl="1"/>
            <a:r>
              <a:rPr lang="en-US" sz="2000" dirty="0"/>
              <a:t>one default general ledger liability posting account for all payroll-related liabilities </a:t>
            </a:r>
          </a:p>
          <a:p>
            <a:pPr lvl="1"/>
            <a:r>
              <a:rPr lang="en-US" sz="2000" dirty="0"/>
              <a:t>one default general ledger expense posting account for all payroll-related expenses</a:t>
            </a:r>
          </a:p>
          <a:p>
            <a:pPr lvl="0"/>
            <a:r>
              <a:rPr lang="en-US" sz="2400" dirty="0"/>
              <a:t>Open and review the Chart of Accounts List</a:t>
            </a:r>
          </a:p>
          <a:p>
            <a:pPr lvl="1"/>
            <a:r>
              <a:rPr lang="en-US" sz="2000" dirty="0"/>
              <a:t>accounts created by QuickBooks are 24000 Payroll Liabilities and 66000 Payroll Expenses</a:t>
            </a:r>
          </a:p>
          <a:p>
            <a:pPr lvl="2"/>
            <a:r>
              <a:rPr lang="en-US" sz="1600" dirty="0"/>
              <a:t>When both of these accounts are created, the account type is dimmed to indicate that QuickBooks created the account and it is a system default account.</a:t>
            </a:r>
          </a:p>
          <a:p>
            <a:pPr lvl="2"/>
            <a:r>
              <a:rPr lang="en-US" sz="1600" dirty="0"/>
              <a:t>Recall that you must allow QuickBooks to create its own accounts in some situations, but then you can edit the account name and account number.</a:t>
            </a:r>
          </a:p>
          <a:p>
            <a:pPr lvl="2"/>
            <a:r>
              <a:rPr lang="en-US" sz="1600" dirty="0"/>
              <a:t>Many companies also create additional liability and expense subaccounts.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25</a:t>
            </a:fld>
            <a:endParaRPr lang="en-US" dirty="0"/>
          </a:p>
        </p:txBody>
      </p:sp>
    </p:spTree>
    <p:extLst>
      <p:ext uri="{BB962C8B-B14F-4D97-AF65-F5344CB8AC3E}">
        <p14:creationId xmlns:p14="http://schemas.microsoft.com/office/powerpoint/2010/main" val="26115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34592"/>
            <a:ext cx="8793480" cy="965200"/>
          </a:xfrm>
        </p:spPr>
        <p:txBody>
          <a:bodyPr/>
          <a:lstStyle/>
          <a:p>
            <a:r>
              <a:rPr lang="en-US" sz="3200" dirty="0"/>
              <a:t>Using QuickBooks Payroll Services v. Calculating Payroll Manually</a:t>
            </a:r>
          </a:p>
        </p:txBody>
      </p:sp>
      <p:sp>
        <p:nvSpPr>
          <p:cNvPr id="3" name="Content Placeholder 2"/>
          <p:cNvSpPr>
            <a:spLocks noGrp="1"/>
          </p:cNvSpPr>
          <p:nvPr>
            <p:ph idx="1"/>
          </p:nvPr>
        </p:nvSpPr>
        <p:spPr>
          <a:xfrm>
            <a:off x="198120" y="1235399"/>
            <a:ext cx="8793480" cy="4649736"/>
          </a:xfrm>
        </p:spPr>
        <p:txBody>
          <a:bodyPr/>
          <a:lstStyle/>
          <a:p>
            <a:pPr lvl="0"/>
            <a:r>
              <a:rPr lang="en-US" sz="2200" dirty="0"/>
              <a:t>Like most computerized accounting packages, QuickBooks offers several desktop payroll services.</a:t>
            </a:r>
          </a:p>
          <a:p>
            <a:pPr lvl="1"/>
            <a:r>
              <a:rPr lang="en-US" sz="1800" dirty="0"/>
              <a:t>QuickBooks Basic Payroll</a:t>
            </a:r>
          </a:p>
          <a:p>
            <a:pPr lvl="1"/>
            <a:r>
              <a:rPr lang="en-US" sz="1800" dirty="0"/>
              <a:t>QuickBooks Enhanced Payroll</a:t>
            </a:r>
          </a:p>
          <a:p>
            <a:pPr lvl="1"/>
            <a:r>
              <a:rPr lang="en-US" sz="1800" dirty="0"/>
              <a:t>QuickBooks Full Service Payroll</a:t>
            </a:r>
          </a:p>
          <a:p>
            <a:pPr lvl="1"/>
            <a:r>
              <a:rPr lang="en-US" sz="1800" dirty="0"/>
              <a:t>QuickBooks Online Payroll </a:t>
            </a:r>
          </a:p>
          <a:p>
            <a:pPr lvl="0"/>
            <a:r>
              <a:rPr lang="en-US" sz="2200" dirty="0"/>
              <a:t>A company would choose the service that best fits their company’s needs.</a:t>
            </a:r>
          </a:p>
          <a:p>
            <a:pPr lvl="0"/>
            <a:r>
              <a:rPr lang="en-US" sz="2200" dirty="0"/>
              <a:t>If a company chooses to use one of the QuickBooks payroll services, they must subscribe to the service, which requires a monthly fee.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26</a:t>
            </a:fld>
            <a:endParaRPr lang="en-US" dirty="0"/>
          </a:p>
        </p:txBody>
      </p:sp>
    </p:spTree>
    <p:extLst>
      <p:ext uri="{BB962C8B-B14F-4D97-AF65-F5344CB8AC3E}">
        <p14:creationId xmlns:p14="http://schemas.microsoft.com/office/powerpoint/2010/main" val="15762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179694"/>
          </a:xfrm>
        </p:spPr>
        <p:txBody>
          <a:bodyPr anchor="ctr"/>
          <a:lstStyle/>
          <a:p>
            <a:r>
              <a:rPr lang="en-US" sz="3200" dirty="0"/>
              <a:t>The Payroll Item List</a:t>
            </a:r>
          </a:p>
        </p:txBody>
      </p:sp>
      <p:sp>
        <p:nvSpPr>
          <p:cNvPr id="3" name="Content Placeholder 2"/>
          <p:cNvSpPr>
            <a:spLocks noGrp="1"/>
          </p:cNvSpPr>
          <p:nvPr>
            <p:ph idx="1"/>
          </p:nvPr>
        </p:nvSpPr>
        <p:spPr>
          <a:xfrm>
            <a:off x="198120" y="1235399"/>
            <a:ext cx="8793480" cy="4649736"/>
          </a:xfrm>
        </p:spPr>
        <p:txBody>
          <a:bodyPr/>
          <a:lstStyle/>
          <a:p>
            <a:pPr marL="0" indent="0">
              <a:buNone/>
            </a:pPr>
            <a:r>
              <a:rPr lang="en-US" sz="2000" b="1" dirty="0"/>
              <a:t>To review the Payroll Item List created by QuickBooks: </a:t>
            </a:r>
            <a:endParaRPr lang="en-US" sz="2000" dirty="0"/>
          </a:p>
          <a:p>
            <a:r>
              <a:rPr lang="en-US" sz="2000" dirty="0"/>
              <a:t>Click Lists and then click </a:t>
            </a:r>
            <a:r>
              <a:rPr lang="en-US" sz="2000" i="1" dirty="0"/>
              <a:t>Payroll Item List</a:t>
            </a:r>
            <a:r>
              <a:rPr lang="en-US" sz="2000" dirty="0"/>
              <a:t>.</a:t>
            </a:r>
          </a:p>
          <a:p>
            <a:r>
              <a:rPr lang="en-US" sz="2000" dirty="0"/>
              <a:t>The Payroll Item List appears.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27</a:t>
            </a:fld>
            <a:endParaRPr lang="en-US" dirty="0"/>
          </a:p>
        </p:txBody>
      </p:sp>
      <p:pic>
        <p:nvPicPr>
          <p:cNvPr id="8" name="Picture 7" descr="Payroll Item List">
            <a:extLst>
              <a:ext uri="{FF2B5EF4-FFF2-40B4-BE49-F238E27FC236}">
                <a16:creationId xmlns:a16="http://schemas.microsoft.com/office/drawing/2014/main" id="{8B8D672B-EDBE-4C44-9A59-BA05D00DC6C8}"/>
              </a:ext>
            </a:extLst>
          </p:cNvPr>
          <p:cNvPicPr>
            <a:picLocks noChangeAspect="1"/>
          </p:cNvPicPr>
          <p:nvPr/>
        </p:nvPicPr>
        <p:blipFill>
          <a:blip r:embed="rId2"/>
          <a:stretch>
            <a:fillRect/>
          </a:stretch>
        </p:blipFill>
        <p:spPr>
          <a:xfrm>
            <a:off x="646747" y="2851013"/>
            <a:ext cx="7896225" cy="2301283"/>
          </a:xfrm>
          <a:prstGeom prst="rect">
            <a:avLst/>
          </a:prstGeom>
        </p:spPr>
      </p:pic>
    </p:spTree>
    <p:extLst>
      <p:ext uri="{BB962C8B-B14F-4D97-AF65-F5344CB8AC3E}">
        <p14:creationId xmlns:p14="http://schemas.microsoft.com/office/powerpoint/2010/main" val="305809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179694"/>
          </a:xfrm>
        </p:spPr>
        <p:txBody>
          <a:bodyPr anchor="ctr"/>
          <a:lstStyle/>
          <a:p>
            <a:r>
              <a:rPr lang="en-US" sz="3200" dirty="0"/>
              <a:t>The Payroll Item List Cont.</a:t>
            </a:r>
          </a:p>
        </p:txBody>
      </p:sp>
      <p:sp>
        <p:nvSpPr>
          <p:cNvPr id="3" name="Content Placeholder 2"/>
          <p:cNvSpPr>
            <a:spLocks noGrp="1"/>
          </p:cNvSpPr>
          <p:nvPr>
            <p:ph idx="1"/>
          </p:nvPr>
        </p:nvSpPr>
        <p:spPr>
          <a:xfrm>
            <a:off x="198120" y="1235399"/>
            <a:ext cx="8793480" cy="1179694"/>
          </a:xfrm>
        </p:spPr>
        <p:txBody>
          <a:bodyPr/>
          <a:lstStyle/>
          <a:p>
            <a:pPr marL="0" indent="0">
              <a:buNone/>
            </a:pPr>
            <a:r>
              <a:rPr lang="en-US" sz="2000" b="1" dirty="0"/>
              <a:t>To view a specific payroll item, such as Federal Withholding: </a:t>
            </a:r>
            <a:endParaRPr lang="en-US" sz="2000" dirty="0"/>
          </a:p>
          <a:p>
            <a:r>
              <a:rPr lang="en-US" sz="2000" dirty="0"/>
              <a:t>Double-click </a:t>
            </a:r>
            <a:r>
              <a:rPr lang="en-US" sz="2000" i="1" dirty="0"/>
              <a:t>Federal Withholding</a:t>
            </a:r>
            <a:r>
              <a:rPr lang="en-US" sz="2000" dirty="0"/>
              <a:t>. The Edit payroll item (Federal Withholding) window appears.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28</a:t>
            </a:fld>
            <a:endParaRPr lang="en-US" dirty="0"/>
          </a:p>
        </p:txBody>
      </p:sp>
      <p:pic>
        <p:nvPicPr>
          <p:cNvPr id="5" name="Picture 4" descr="Edit payroll item (Federal Withholding) window: Name used in paychecks and payroll reports"/>
          <p:cNvPicPr>
            <a:picLocks noChangeAspect="1"/>
          </p:cNvPicPr>
          <p:nvPr/>
        </p:nvPicPr>
        <p:blipFill>
          <a:blip r:embed="rId2"/>
          <a:stretch>
            <a:fillRect/>
          </a:stretch>
        </p:blipFill>
        <p:spPr>
          <a:xfrm>
            <a:off x="1468149" y="2415093"/>
            <a:ext cx="5856288" cy="3322901"/>
          </a:xfrm>
          <a:prstGeom prst="rect">
            <a:avLst/>
          </a:prstGeom>
        </p:spPr>
      </p:pic>
      <p:sp>
        <p:nvSpPr>
          <p:cNvPr id="8" name="TextBox 7">
            <a:extLst>
              <a:ext uri="{FF2B5EF4-FFF2-40B4-BE49-F238E27FC236}">
                <a16:creationId xmlns:a16="http://schemas.microsoft.com/office/drawing/2014/main" id="{15295828-0F43-415E-8BF8-4A41857556B1}"/>
              </a:ext>
            </a:extLst>
          </p:cNvPr>
          <p:cNvSpPr txBox="1"/>
          <p:nvPr/>
        </p:nvSpPr>
        <p:spPr>
          <a:xfrm>
            <a:off x="7406321" y="584106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82082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488680" cy="1179694"/>
          </a:xfrm>
        </p:spPr>
        <p:txBody>
          <a:bodyPr anchor="ctr"/>
          <a:lstStyle/>
          <a:p>
            <a:r>
              <a:rPr lang="en-US" sz="3200" dirty="0"/>
              <a:t>The Payroll Item List Cont.</a:t>
            </a:r>
          </a:p>
        </p:txBody>
      </p:sp>
      <p:sp>
        <p:nvSpPr>
          <p:cNvPr id="3" name="Content Placeholder 2"/>
          <p:cNvSpPr>
            <a:spLocks noGrp="1"/>
          </p:cNvSpPr>
          <p:nvPr>
            <p:ph idx="1"/>
          </p:nvPr>
        </p:nvSpPr>
        <p:spPr>
          <a:xfrm>
            <a:off x="198120" y="1235399"/>
            <a:ext cx="3817289" cy="4649736"/>
          </a:xfrm>
        </p:spPr>
        <p:txBody>
          <a:bodyPr/>
          <a:lstStyle/>
          <a:p>
            <a:r>
              <a:rPr lang="en-US" sz="1800" dirty="0"/>
              <a:t>Click Next and the Agency for employee-paid liability page appears. </a:t>
            </a:r>
          </a:p>
          <a:p>
            <a:r>
              <a:rPr lang="en-US" sz="1800" dirty="0"/>
              <a:t>Click Next to move to the next page, Taxable compensation. This page indicates all items subject to federal income tax withholdings. Taxable Compensation payroll items are added to the Payroll Item List, this page is automatically updated. </a:t>
            </a:r>
          </a:p>
          <a:p>
            <a:r>
              <a:rPr lang="en-US" sz="1800" dirty="0"/>
              <a:t>Click Finish. You are returned to the Payroll Item List window. </a:t>
            </a:r>
          </a:p>
          <a:p>
            <a:r>
              <a:rPr lang="en-US" sz="1800" dirty="0"/>
              <a:t>Close the Payroll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29</a:t>
            </a:fld>
            <a:endParaRPr lang="en-US" dirty="0"/>
          </a:p>
        </p:txBody>
      </p:sp>
      <p:pic>
        <p:nvPicPr>
          <p:cNvPr id="4" name="Picture 3" descr="Edit payroll item (Federal Withholding) Agency for employee-paid liability"/>
          <p:cNvPicPr>
            <a:picLocks noChangeAspect="1"/>
          </p:cNvPicPr>
          <p:nvPr/>
        </p:nvPicPr>
        <p:blipFill>
          <a:blip r:embed="rId2"/>
          <a:stretch>
            <a:fillRect/>
          </a:stretch>
        </p:blipFill>
        <p:spPr>
          <a:xfrm>
            <a:off x="4015409" y="1981197"/>
            <a:ext cx="4823791" cy="2737055"/>
          </a:xfrm>
          <a:prstGeom prst="rect">
            <a:avLst/>
          </a:prstGeom>
        </p:spPr>
      </p:pic>
    </p:spTree>
    <p:extLst>
      <p:ext uri="{BB962C8B-B14F-4D97-AF65-F5344CB8AC3E}">
        <p14:creationId xmlns:p14="http://schemas.microsoft.com/office/powerpoint/2010/main" val="380230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a:xfrm>
            <a:off x="310148" y="1997710"/>
            <a:ext cx="8579852" cy="4521200"/>
          </a:xfrm>
        </p:spPr>
        <p:txBody>
          <a:bodyPr>
            <a:noAutofit/>
          </a:bodyPr>
          <a:lstStyle/>
          <a:p>
            <a:pPr marL="342900" indent="-342900">
              <a:buFont typeface="Arial" panose="020B0604020202020204" pitchFamily="34" charset="0"/>
              <a:buChar char="•"/>
            </a:pPr>
            <a:r>
              <a:rPr lang="en-US" sz="2000" dirty="0"/>
              <a:t>Review payroll terminology</a:t>
            </a:r>
          </a:p>
          <a:p>
            <a:pPr marL="342900" indent="-342900">
              <a:buFont typeface="Arial" panose="020B0604020202020204" pitchFamily="34" charset="0"/>
              <a:buChar char="•"/>
            </a:pPr>
            <a:r>
              <a:rPr lang="en-US" sz="2000" dirty="0"/>
              <a:t>Activate the payroll preference</a:t>
            </a:r>
          </a:p>
          <a:p>
            <a:pPr marL="342900" indent="-342900">
              <a:buFont typeface="Arial" panose="020B0604020202020204" pitchFamily="34" charset="0"/>
              <a:buChar char="•"/>
            </a:pPr>
            <a:r>
              <a:rPr lang="en-US" sz="2000" dirty="0"/>
              <a:t>Customize payroll system default accounts</a:t>
            </a:r>
          </a:p>
          <a:p>
            <a:pPr marL="342900" indent="-342900">
              <a:buFont typeface="Arial" panose="020B0604020202020204" pitchFamily="34" charset="0"/>
              <a:buChar char="•"/>
            </a:pPr>
            <a:r>
              <a:rPr lang="en-US" sz="2000" dirty="0"/>
              <a:t>Customize and update the Chart of Accounts List for payroll</a:t>
            </a:r>
          </a:p>
          <a:p>
            <a:pPr marL="342900" indent="-342900">
              <a:buFont typeface="Arial" panose="020B0604020202020204" pitchFamily="34" charset="0"/>
              <a:buChar char="•"/>
            </a:pPr>
            <a:r>
              <a:rPr lang="en-US" sz="2000" dirty="0"/>
              <a:t>Set up payroll to accept manual entries</a:t>
            </a:r>
          </a:p>
          <a:p>
            <a:pPr marL="342900" indent="-342900">
              <a:buFont typeface="Arial" panose="020B0604020202020204" pitchFamily="34" charset="0"/>
              <a:buChar char="•"/>
            </a:pPr>
            <a:r>
              <a:rPr lang="en-US" sz="2000" dirty="0"/>
              <a:t>Customize the Payroll Item List for payroll items created by QuickBooks</a:t>
            </a:r>
          </a:p>
          <a:p>
            <a:pPr marL="342900" indent="-342900">
              <a:buFont typeface="Arial" panose="020B0604020202020204" pitchFamily="34" charset="0"/>
              <a:buChar char="•"/>
            </a:pPr>
            <a:r>
              <a:rPr lang="en-US" sz="2000" dirty="0"/>
              <a:t>Update the Payroll Item List</a:t>
            </a:r>
          </a:p>
          <a:p>
            <a:pPr marL="342900" indent="-342900">
              <a:buFont typeface="Arial" panose="020B0604020202020204" pitchFamily="34" charset="0"/>
              <a:buChar char="•"/>
            </a:pPr>
            <a:r>
              <a:rPr lang="en-US" sz="2000" dirty="0"/>
              <a:t>Display and print the </a:t>
            </a:r>
            <a:r>
              <a:rPr lang="en-US" sz="2000" i="1" dirty="0"/>
              <a:t>Payroll Item Listing </a:t>
            </a:r>
            <a:r>
              <a:rPr lang="en-US" sz="2000" dirty="0"/>
              <a:t>report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dirty="0"/>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nchor="ctr"/>
          <a:lstStyle/>
          <a:p>
            <a:r>
              <a:rPr lang="en-US" sz="3200" dirty="0"/>
              <a:t>Customizing the Payroll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30</a:t>
            </a:fld>
            <a:endParaRPr lang="en-US" dirty="0"/>
          </a:p>
        </p:txBody>
      </p:sp>
      <p:sp>
        <p:nvSpPr>
          <p:cNvPr id="3" name="Content Placeholder 2"/>
          <p:cNvSpPr>
            <a:spLocks noGrp="1"/>
          </p:cNvSpPr>
          <p:nvPr>
            <p:ph idx="1"/>
          </p:nvPr>
        </p:nvSpPr>
        <p:spPr/>
        <p:txBody>
          <a:bodyPr/>
          <a:lstStyle/>
          <a:p>
            <a:pPr marL="0" indent="0">
              <a:buNone/>
            </a:pPr>
            <a:r>
              <a:rPr lang="en-US" sz="2000" b="1" dirty="0"/>
              <a:t>To customize the Social Security Company payroll item: </a:t>
            </a:r>
          </a:p>
          <a:p>
            <a:r>
              <a:rPr lang="en-US" sz="2000" dirty="0"/>
              <a:t>Click Lists and then click </a:t>
            </a:r>
            <a:r>
              <a:rPr lang="en-US" sz="2000" i="1" dirty="0"/>
              <a:t>Payroll Item List</a:t>
            </a:r>
          </a:p>
          <a:p>
            <a:r>
              <a:rPr lang="en-US" sz="2000" dirty="0"/>
              <a:t>Double-click the </a:t>
            </a:r>
            <a:r>
              <a:rPr lang="en-US" sz="2000" i="1" dirty="0"/>
              <a:t>Social Security Company </a:t>
            </a:r>
            <a:r>
              <a:rPr lang="en-US" sz="2000" dirty="0"/>
              <a:t>payroll item. The payroll item is opened in Edit mode</a:t>
            </a:r>
          </a:p>
        </p:txBody>
      </p:sp>
      <p:pic>
        <p:nvPicPr>
          <p:cNvPr id="4" name="Picture 3" descr="Edit payroll item (Social Security Taxes) window: Name used in paychecks and payroll repors"/>
          <p:cNvPicPr>
            <a:picLocks noChangeAspect="1"/>
          </p:cNvPicPr>
          <p:nvPr/>
        </p:nvPicPr>
        <p:blipFill>
          <a:blip r:embed="rId2"/>
          <a:stretch>
            <a:fillRect/>
          </a:stretch>
        </p:blipFill>
        <p:spPr>
          <a:xfrm>
            <a:off x="2036170" y="3016305"/>
            <a:ext cx="5422179" cy="3076585"/>
          </a:xfrm>
          <a:prstGeom prst="rect">
            <a:avLst/>
          </a:prstGeom>
        </p:spPr>
      </p:pic>
      <p:sp>
        <p:nvSpPr>
          <p:cNvPr id="8" name="TextBox 7">
            <a:extLst>
              <a:ext uri="{FF2B5EF4-FFF2-40B4-BE49-F238E27FC236}">
                <a16:creationId xmlns:a16="http://schemas.microsoft.com/office/drawing/2014/main" id="{8CD09373-958F-4743-A399-19B37086DA9A}"/>
              </a:ext>
            </a:extLst>
          </p:cNvPr>
          <p:cNvSpPr txBox="1"/>
          <p:nvPr/>
        </p:nvSpPr>
        <p:spPr>
          <a:xfrm>
            <a:off x="7458349"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148461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nchor="ctr"/>
          <a:lstStyle/>
          <a:p>
            <a:r>
              <a:rPr lang="en-US" sz="3200" dirty="0"/>
              <a:t>Customizing the Payroll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3" name="Content Placeholder 2"/>
          <p:cNvSpPr>
            <a:spLocks noGrp="1"/>
          </p:cNvSpPr>
          <p:nvPr>
            <p:ph idx="1"/>
          </p:nvPr>
        </p:nvSpPr>
        <p:spPr>
          <a:xfrm>
            <a:off x="350520" y="1443154"/>
            <a:ext cx="3916680" cy="4649736"/>
          </a:xfrm>
        </p:spPr>
        <p:txBody>
          <a:bodyPr/>
          <a:lstStyle/>
          <a:p>
            <a:r>
              <a:rPr lang="en-US" sz="1800" dirty="0"/>
              <a:t>Accept the default names and then click Next. The Liability agency page appears</a:t>
            </a:r>
          </a:p>
          <a:p>
            <a:r>
              <a:rPr lang="en-US" sz="1800" dirty="0"/>
              <a:t>At </a:t>
            </a:r>
            <a:r>
              <a:rPr lang="en-US" sz="1800" i="1" dirty="0"/>
              <a:t>the Enter name of agency to which liability is paid </a:t>
            </a:r>
            <a:r>
              <a:rPr lang="en-US" sz="1800" dirty="0"/>
              <a:t>field, click </a:t>
            </a:r>
            <a:r>
              <a:rPr lang="en-US" sz="1800" i="1" dirty="0"/>
              <a:t>United States Treasury </a:t>
            </a:r>
            <a:r>
              <a:rPr lang="en-US" sz="1800" dirty="0"/>
              <a:t>from the drop-down list</a:t>
            </a:r>
          </a:p>
          <a:p>
            <a:r>
              <a:rPr lang="en-US" sz="1800" dirty="0"/>
              <a:t>At both the </a:t>
            </a:r>
            <a:r>
              <a:rPr lang="en-US" sz="1800" i="1" dirty="0"/>
              <a:t>Liability account (company-paid) </a:t>
            </a:r>
            <a:r>
              <a:rPr lang="en-US" sz="1800" dirty="0"/>
              <a:t>field and the </a:t>
            </a:r>
            <a:r>
              <a:rPr lang="en-US" sz="1800" i="1" dirty="0"/>
              <a:t>Liability account (employee-paid) </a:t>
            </a:r>
            <a:r>
              <a:rPr lang="en-US" sz="1800" dirty="0"/>
              <a:t>field, click </a:t>
            </a:r>
            <a:r>
              <a:rPr lang="en-US" sz="1800" i="1" dirty="0"/>
              <a:t>2110 Social Sec/Medicare Tax Payable</a:t>
            </a:r>
            <a:r>
              <a:rPr lang="en-US" sz="1800" dirty="0"/>
              <a:t>. Both the parent account 2100 Payroll Liabilities and the subaccount 2110 Social Sec/Medicare Payable are displayed. </a:t>
            </a:r>
          </a:p>
        </p:txBody>
      </p:sp>
      <p:pic>
        <p:nvPicPr>
          <p:cNvPr id="9" name="Picture 8" descr="Edit payroll item (social security taxes) window: liability agency"/>
          <p:cNvPicPr>
            <a:picLocks noChangeAspect="1"/>
          </p:cNvPicPr>
          <p:nvPr/>
        </p:nvPicPr>
        <p:blipFill>
          <a:blip r:embed="rId2"/>
          <a:stretch>
            <a:fillRect/>
          </a:stretch>
        </p:blipFill>
        <p:spPr>
          <a:xfrm>
            <a:off x="4267200" y="2480481"/>
            <a:ext cx="4706112" cy="2670283"/>
          </a:xfrm>
          <a:prstGeom prst="rect">
            <a:avLst/>
          </a:prstGeom>
        </p:spPr>
      </p:pic>
      <p:sp>
        <p:nvSpPr>
          <p:cNvPr id="8" name="TextBox 7">
            <a:extLst>
              <a:ext uri="{FF2B5EF4-FFF2-40B4-BE49-F238E27FC236}">
                <a16:creationId xmlns:a16="http://schemas.microsoft.com/office/drawing/2014/main" id="{BA1BBB1C-762E-404D-8465-9BC7611F1310}"/>
              </a:ext>
            </a:extLst>
          </p:cNvPr>
          <p:cNvSpPr txBox="1"/>
          <p:nvPr/>
        </p:nvSpPr>
        <p:spPr>
          <a:xfrm>
            <a:off x="2986721"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44853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nchor="ctr"/>
          <a:lstStyle/>
          <a:p>
            <a:r>
              <a:rPr lang="en-US" sz="3200" dirty="0"/>
              <a:t>Customizing the Payroll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32</a:t>
            </a:fld>
            <a:endParaRPr lang="en-US" dirty="0"/>
          </a:p>
        </p:txBody>
      </p:sp>
      <p:sp>
        <p:nvSpPr>
          <p:cNvPr id="3" name="Content Placeholder 2"/>
          <p:cNvSpPr>
            <a:spLocks noGrp="1"/>
          </p:cNvSpPr>
          <p:nvPr>
            <p:ph idx="1"/>
          </p:nvPr>
        </p:nvSpPr>
        <p:spPr/>
        <p:txBody>
          <a:bodyPr/>
          <a:lstStyle/>
          <a:p>
            <a:r>
              <a:rPr lang="en-US" sz="2000" dirty="0"/>
              <a:t>If the information is correct, click Next. The Expense account page appears. (Only the employer’s portion of Social Security and Medicare is considered an expense for the company.)</a:t>
            </a:r>
          </a:p>
          <a:p>
            <a:r>
              <a:rPr lang="en-US" sz="2000" dirty="0"/>
              <a:t>At the </a:t>
            </a:r>
            <a:r>
              <a:rPr lang="en-US" sz="2000" i="1" dirty="0"/>
              <a:t>Enter the account for tracking this expense </a:t>
            </a:r>
            <a:r>
              <a:rPr lang="en-US" sz="2000" dirty="0"/>
              <a:t>field, click </a:t>
            </a:r>
            <a:r>
              <a:rPr lang="en-US" sz="2000" i="1" dirty="0"/>
              <a:t>6610 Social Sec/Medicare Tax Expense</a:t>
            </a:r>
            <a:r>
              <a:rPr lang="en-US" sz="2000" dirty="0"/>
              <a:t>. Both the parent account 6560 Payroll Expenses and the subaccount 6610 Social Sec/Medicare Expense are displayed.</a:t>
            </a:r>
          </a:p>
          <a:p>
            <a:r>
              <a:rPr lang="en-US" sz="2000" dirty="0"/>
              <a:t>Click Next.</a:t>
            </a:r>
          </a:p>
          <a:p>
            <a:r>
              <a:rPr lang="en-US" sz="2000" dirty="0"/>
              <a:t>Click Next to accept the tax rates. The Taxable compensation page appears.</a:t>
            </a:r>
          </a:p>
          <a:p>
            <a:r>
              <a:rPr lang="en-US" sz="2000" dirty="0"/>
              <a:t>Click Finish. You will be returned to the Payroll Item List with all changes saved.</a:t>
            </a:r>
          </a:p>
        </p:txBody>
      </p:sp>
    </p:spTree>
    <p:extLst>
      <p:ext uri="{BB962C8B-B14F-4D97-AF65-F5344CB8AC3E}">
        <p14:creationId xmlns:p14="http://schemas.microsoft.com/office/powerpoint/2010/main" val="183347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793480" cy="1179694"/>
          </a:xfrm>
        </p:spPr>
        <p:txBody>
          <a:bodyPr anchor="ctr"/>
          <a:lstStyle/>
          <a:p>
            <a:r>
              <a:rPr lang="en-US" sz="3200" dirty="0"/>
              <a:t>Customizing the Payroll Item List Cont.</a:t>
            </a:r>
          </a:p>
        </p:txBody>
      </p:sp>
      <p:sp>
        <p:nvSpPr>
          <p:cNvPr id="3" name="Content Placeholder 2"/>
          <p:cNvSpPr>
            <a:spLocks noGrp="1"/>
          </p:cNvSpPr>
          <p:nvPr>
            <p:ph idx="1"/>
          </p:nvPr>
        </p:nvSpPr>
        <p:spPr>
          <a:xfrm>
            <a:off x="198120" y="1235399"/>
            <a:ext cx="8488680" cy="4649736"/>
          </a:xfrm>
        </p:spPr>
        <p:txBody>
          <a:bodyPr/>
          <a:lstStyle/>
          <a:p>
            <a:pPr marL="0" indent="0">
              <a:buNone/>
            </a:pPr>
            <a:r>
              <a:rPr lang="en-US" sz="2000" b="1" dirty="0"/>
              <a:t>To customize the Federal Unemployment payroll item: </a:t>
            </a:r>
            <a:endParaRPr lang="en-US" sz="2000" dirty="0"/>
          </a:p>
          <a:p>
            <a:r>
              <a:rPr lang="en-US" sz="2000" dirty="0"/>
              <a:t>Click Lists and then click </a:t>
            </a:r>
            <a:r>
              <a:rPr lang="en-US" sz="2000" i="1" dirty="0"/>
              <a:t>Payroll Item List</a:t>
            </a:r>
            <a:r>
              <a:rPr lang="en-US" sz="2000" dirty="0"/>
              <a:t>. </a:t>
            </a:r>
          </a:p>
          <a:p>
            <a:r>
              <a:rPr lang="en-US" sz="2000" dirty="0"/>
              <a:t>Double-click the </a:t>
            </a:r>
            <a:r>
              <a:rPr lang="en-US" sz="2000" i="1" dirty="0"/>
              <a:t>Federal Unemployment </a:t>
            </a:r>
            <a:r>
              <a:rPr lang="en-US" sz="2000" dirty="0"/>
              <a:t>payroll item. </a:t>
            </a:r>
          </a:p>
          <a:p>
            <a:r>
              <a:rPr lang="en-US" sz="2000" dirty="0"/>
              <a:t>Accept the default name </a:t>
            </a:r>
            <a:r>
              <a:rPr lang="en-US" sz="2000" i="1" dirty="0"/>
              <a:t>Federal Unemployment </a:t>
            </a:r>
            <a:r>
              <a:rPr lang="en-US" sz="2000" dirty="0"/>
              <a:t>by clicking Next. </a:t>
            </a:r>
          </a:p>
          <a:p>
            <a:r>
              <a:rPr lang="en-US" sz="2000" dirty="0"/>
              <a:t>In the </a:t>
            </a:r>
            <a:r>
              <a:rPr lang="en-US" sz="2000" i="1" dirty="0"/>
              <a:t>Enter name of agency to which the liability is paid </a:t>
            </a:r>
            <a:r>
              <a:rPr lang="en-US" sz="2000" dirty="0"/>
              <a:t>field, click </a:t>
            </a:r>
            <a:r>
              <a:rPr lang="en-US" sz="2000" i="1" dirty="0"/>
              <a:t>United States Treasury </a:t>
            </a:r>
            <a:r>
              <a:rPr lang="en-US" sz="2000" dirty="0"/>
              <a:t>from the drop-down list. </a:t>
            </a:r>
          </a:p>
          <a:p>
            <a:r>
              <a:rPr lang="en-US" sz="2000" dirty="0"/>
              <a:t>In the </a:t>
            </a:r>
            <a:r>
              <a:rPr lang="en-US" sz="2000" i="1" dirty="0"/>
              <a:t>Liability account </a:t>
            </a:r>
            <a:r>
              <a:rPr lang="en-US" sz="2000" dirty="0"/>
              <a:t>field, click </a:t>
            </a:r>
            <a:r>
              <a:rPr lang="en-US" sz="2000" i="1" dirty="0"/>
              <a:t>2125 FUTA Payable</a:t>
            </a:r>
            <a:r>
              <a:rPr lang="en-US" sz="2000" dirty="0"/>
              <a:t>. Both the parent account 2100 Payroll Liabilities and the subaccount 2125 FUTA Payable are displayed. </a:t>
            </a:r>
          </a:p>
          <a:p>
            <a:r>
              <a:rPr lang="en-US" sz="2000" dirty="0"/>
              <a:t>In the </a:t>
            </a:r>
            <a:r>
              <a:rPr lang="en-US" sz="2000" i="1" dirty="0"/>
              <a:t>Expense account </a:t>
            </a:r>
            <a:r>
              <a:rPr lang="en-US" sz="2000" dirty="0"/>
              <a:t>field, click </a:t>
            </a:r>
            <a:r>
              <a:rPr lang="en-US" sz="2000" i="1" dirty="0"/>
              <a:t>6625 FUTA Expense</a:t>
            </a:r>
            <a:r>
              <a:rPr lang="en-US" sz="2000" dirty="0"/>
              <a:t>. Both the parent account 6560 Payroll Expenses and the subaccount 6625 FUTA Expense are displayed. Notice on this page that you are listing one liability account and one expense account.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33</a:t>
            </a:fld>
            <a:endParaRPr lang="en-US" dirty="0"/>
          </a:p>
        </p:txBody>
      </p:sp>
      <p:sp>
        <p:nvSpPr>
          <p:cNvPr id="8" name="TextBox 7">
            <a:extLst>
              <a:ext uri="{FF2B5EF4-FFF2-40B4-BE49-F238E27FC236}">
                <a16:creationId xmlns:a16="http://schemas.microsoft.com/office/drawing/2014/main" id="{A5CAE867-C95F-4565-B63A-1C7CD6D31A7F}"/>
              </a:ext>
            </a:extLst>
          </p:cNvPr>
          <p:cNvSpPr txBox="1"/>
          <p:nvPr/>
        </p:nvSpPr>
        <p:spPr>
          <a:xfrm>
            <a:off x="7406321" y="5885135"/>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56816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8793480" cy="1179694"/>
          </a:xfrm>
        </p:spPr>
        <p:txBody>
          <a:bodyPr anchor="ctr"/>
          <a:lstStyle/>
          <a:p>
            <a:r>
              <a:rPr lang="en-US" sz="3200" dirty="0"/>
              <a:t>Customizing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Click Next. </a:t>
            </a:r>
          </a:p>
          <a:p>
            <a:r>
              <a:rPr lang="en-US" sz="2000" dirty="0"/>
              <a:t>At the Federal unemployment tax rate page, accept the default rate by clicking Next. </a:t>
            </a:r>
          </a:p>
          <a:p>
            <a:r>
              <a:rPr lang="en-US" sz="2000" dirty="0"/>
              <a:t>At the Taxable Compensation page, click Finish. </a:t>
            </a:r>
          </a:p>
          <a:p>
            <a:r>
              <a:rPr lang="en-US" sz="2000" dirty="0"/>
              <a:t>Close the Payroll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34</a:t>
            </a:fld>
            <a:endParaRPr lang="en-US" dirty="0"/>
          </a:p>
        </p:txBody>
      </p:sp>
      <p:pic>
        <p:nvPicPr>
          <p:cNvPr id="4" name="Picture 3" descr="Edit payroll item (federal unemployment) window: agency for company-paid liability"/>
          <p:cNvPicPr>
            <a:picLocks noChangeAspect="1"/>
          </p:cNvPicPr>
          <p:nvPr/>
        </p:nvPicPr>
        <p:blipFill>
          <a:blip r:embed="rId2"/>
          <a:stretch>
            <a:fillRect/>
          </a:stretch>
        </p:blipFill>
        <p:spPr>
          <a:xfrm>
            <a:off x="1907236" y="3133449"/>
            <a:ext cx="5680047" cy="3222901"/>
          </a:xfrm>
          <a:prstGeom prst="rect">
            <a:avLst/>
          </a:prstGeom>
        </p:spPr>
      </p:pic>
    </p:spTree>
    <p:extLst>
      <p:ext uri="{BB962C8B-B14F-4D97-AF65-F5344CB8AC3E}">
        <p14:creationId xmlns:p14="http://schemas.microsoft.com/office/powerpoint/2010/main" val="3529228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35</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8376653" cy="4525963"/>
          </a:xfrm>
        </p:spPr>
        <p:txBody>
          <a:bodyPr/>
          <a:lstStyle/>
          <a:p>
            <a:pPr>
              <a:buFont typeface="+mj-lt"/>
              <a:buAutoNum type="arabicPeriod" startAt="2"/>
            </a:pPr>
            <a:r>
              <a:rPr lang="en-US" sz="2400" dirty="0"/>
              <a:t>Which of the following payroll taxes are imposed on the employer?</a:t>
            </a:r>
          </a:p>
          <a:p>
            <a:pPr lvl="1"/>
            <a:r>
              <a:rPr lang="en-US" sz="2400" dirty="0"/>
              <a:t>FIT, FUTA, and SUI</a:t>
            </a:r>
          </a:p>
          <a:p>
            <a:pPr lvl="1"/>
            <a:r>
              <a:rPr lang="en-US" sz="2400" dirty="0"/>
              <a:t>Social Security Tax, Medicare Tax, FIT, and SIT</a:t>
            </a:r>
          </a:p>
          <a:p>
            <a:pPr lvl="1"/>
            <a:r>
              <a:rPr lang="en-US" sz="2400" dirty="0"/>
              <a:t>Medicare Tax, FUTA, and FIT</a:t>
            </a:r>
          </a:p>
          <a:p>
            <a:pPr lvl="1"/>
            <a:r>
              <a:rPr lang="en-US" sz="2400" dirty="0"/>
              <a:t>Social Security Tax, Medicare Tax, FUTA, and SUI</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4" end="4"/>
                                            </p:txEl>
                                          </p:spTgt>
                                        </p:tgtEl>
                                        <p:attrNameLst>
                                          <p:attrName>style.color</p:attrName>
                                        </p:attrNameLst>
                                      </p:cBhvr>
                                      <p:to>
                                        <a:srgbClr val="00B050"/>
                                      </p:to>
                                    </p:animClr>
                                    <p:animClr clrSpc="rgb" dir="cw">
                                      <p:cBhvr>
                                        <p:cTn id="31" dur="500" fill="hold"/>
                                        <p:tgtEl>
                                          <p:spTgt spid="5">
                                            <p:txEl>
                                              <p:pRg st="4" end="4"/>
                                            </p:txEl>
                                          </p:spTgt>
                                        </p:tgtEl>
                                        <p:attrNameLst>
                                          <p:attrName>fillcolor</p:attrName>
                                        </p:attrNameLst>
                                      </p:cBhvr>
                                      <p:to>
                                        <a:srgbClr val="00B050"/>
                                      </p:to>
                                    </p:animClr>
                                    <p:set>
                                      <p:cBhvr>
                                        <p:cTn id="32" dur="500" fill="hold"/>
                                        <p:tgtEl>
                                          <p:spTgt spid="5">
                                            <p:txEl>
                                              <p:pRg st="4" end="4"/>
                                            </p:txEl>
                                          </p:spTgt>
                                        </p:tgtEl>
                                        <p:attrNameLst>
                                          <p:attrName>fill.type</p:attrName>
                                        </p:attrNameLst>
                                      </p:cBhvr>
                                      <p:to>
                                        <p:strVal val="solid"/>
                                      </p:to>
                                    </p:set>
                                    <p:set>
                                      <p:cBhvr>
                                        <p:cTn id="33"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a:t>
            </a:r>
          </a:p>
        </p:txBody>
      </p:sp>
      <p:sp>
        <p:nvSpPr>
          <p:cNvPr id="3" name="Content Placeholder 2"/>
          <p:cNvSpPr>
            <a:spLocks noGrp="1"/>
          </p:cNvSpPr>
          <p:nvPr>
            <p:ph idx="1"/>
          </p:nvPr>
        </p:nvSpPr>
        <p:spPr>
          <a:xfrm>
            <a:off x="198120" y="1235399"/>
            <a:ext cx="8488680" cy="4649736"/>
          </a:xfrm>
        </p:spPr>
        <p:txBody>
          <a:bodyPr/>
          <a:lstStyle/>
          <a:p>
            <a:r>
              <a:rPr lang="en-US" sz="2200" dirty="0"/>
              <a:t>In QuickBooks there are two methods for adding a payroll item</a:t>
            </a:r>
          </a:p>
          <a:p>
            <a:pPr marL="971550" lvl="1" indent="-457200">
              <a:buFont typeface="+mj-lt"/>
              <a:buAutoNum type="arabicPeriod"/>
            </a:pPr>
            <a:r>
              <a:rPr lang="en-US" sz="2200" dirty="0"/>
              <a:t>EZ Setup </a:t>
            </a:r>
          </a:p>
          <a:p>
            <a:pPr lvl="2"/>
            <a:r>
              <a:rPr lang="en-US" sz="2000" dirty="0"/>
              <a:t>The EZ Setup method guides you in setting up payroll items using the QuickBooks Payroll Setup window.</a:t>
            </a:r>
          </a:p>
          <a:p>
            <a:pPr marL="971550" lvl="1" indent="-457200">
              <a:buFont typeface="+mj-lt"/>
              <a:buAutoNum type="arabicPeriod"/>
            </a:pPr>
            <a:r>
              <a:rPr lang="en-US" sz="2200" dirty="0"/>
              <a:t>Custom Setup</a:t>
            </a:r>
          </a:p>
          <a:p>
            <a:pPr lvl="2"/>
            <a:r>
              <a:rPr lang="en-US" sz="2000" dirty="0"/>
              <a:t>The Custom Setup method allows you to directly enter information in the Payroll Item List.</a:t>
            </a:r>
          </a:p>
          <a:p>
            <a:pPr lvl="2"/>
            <a:r>
              <a:rPr lang="en-US" sz="2000" dirty="0"/>
              <a:t>Custom Setup is used in this chapter.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36</a:t>
            </a:fld>
            <a:endParaRPr lang="en-US" dirty="0"/>
          </a:p>
        </p:txBody>
      </p:sp>
    </p:spTree>
    <p:extLst>
      <p:ext uri="{BB962C8B-B14F-4D97-AF65-F5344CB8AC3E}">
        <p14:creationId xmlns:p14="http://schemas.microsoft.com/office/powerpoint/2010/main" val="67170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pPr marL="0" indent="0">
              <a:buNone/>
            </a:pPr>
            <a:r>
              <a:rPr lang="en-US" sz="2000" b="1" dirty="0"/>
              <a:t>To add Salary to the Payroll Item List: </a:t>
            </a:r>
            <a:endParaRPr lang="en-US" sz="2000" dirty="0"/>
          </a:p>
          <a:p>
            <a:r>
              <a:rPr lang="en-US" sz="2000" dirty="0"/>
              <a:t>Click Lists and then click </a:t>
            </a:r>
            <a:r>
              <a:rPr lang="en-US" sz="2000" i="1" dirty="0"/>
              <a:t>Payroll Item List</a:t>
            </a:r>
            <a:r>
              <a:rPr lang="en-US" sz="2000" dirty="0"/>
              <a:t>. </a:t>
            </a:r>
          </a:p>
          <a:p>
            <a:r>
              <a:rPr lang="en-US" sz="2000" dirty="0"/>
              <a:t>At the Payroll Item List window, click the Payroll Item menu button. </a:t>
            </a:r>
          </a:p>
          <a:p>
            <a:r>
              <a:rPr lang="en-US" sz="2000" dirty="0"/>
              <a:t>At the Payroll Item menu, click </a:t>
            </a:r>
            <a:r>
              <a:rPr lang="en-US" sz="2000" i="1" dirty="0"/>
              <a:t>New</a:t>
            </a:r>
            <a:r>
              <a:rPr lang="en-US" sz="2000" dirty="0"/>
              <a:t>. The Add new payroll item window with the Select setup method page appears. </a:t>
            </a:r>
          </a:p>
          <a:p>
            <a:r>
              <a:rPr lang="en-US" sz="2000" dirty="0"/>
              <a:t>At the Select setup method page, click the </a:t>
            </a:r>
            <a:r>
              <a:rPr lang="en-US" sz="2000" i="1" dirty="0"/>
              <a:t>Custom Setup </a:t>
            </a:r>
            <a:r>
              <a:rPr lang="en-US" sz="2000" dirty="0"/>
              <a:t>option.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37</a:t>
            </a:fld>
            <a:endParaRPr lang="en-US" dirty="0"/>
          </a:p>
        </p:txBody>
      </p:sp>
      <p:pic>
        <p:nvPicPr>
          <p:cNvPr id="4" name="Picture 3" descr="Add new payroll item window: select setup method"/>
          <p:cNvPicPr>
            <a:picLocks noChangeAspect="1"/>
          </p:cNvPicPr>
          <p:nvPr/>
        </p:nvPicPr>
        <p:blipFill>
          <a:blip r:embed="rId2"/>
          <a:stretch>
            <a:fillRect/>
          </a:stretch>
        </p:blipFill>
        <p:spPr>
          <a:xfrm>
            <a:off x="2038919" y="3481772"/>
            <a:ext cx="5066161" cy="2874578"/>
          </a:xfrm>
          <a:prstGeom prst="rect">
            <a:avLst/>
          </a:prstGeom>
        </p:spPr>
      </p:pic>
      <p:sp>
        <p:nvSpPr>
          <p:cNvPr id="5" name="TextBox 4">
            <a:extLst>
              <a:ext uri="{FF2B5EF4-FFF2-40B4-BE49-F238E27FC236}">
                <a16:creationId xmlns:a16="http://schemas.microsoft.com/office/drawing/2014/main" id="{16B78A66-C451-477B-880F-9A0012269DA9}"/>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422900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Click Next. </a:t>
            </a:r>
          </a:p>
          <a:p>
            <a:r>
              <a:rPr lang="en-US" sz="2000" dirty="0"/>
              <a:t>At the Payroll item type page, click </a:t>
            </a:r>
            <a:r>
              <a:rPr lang="en-US" sz="2000" i="1" dirty="0"/>
              <a:t>Wage (Hourly Wages, Annual Salary, Commission, Bonus)</a:t>
            </a:r>
            <a:r>
              <a:rPr lang="en-US" sz="2000" dirty="0"/>
              <a:t>. </a:t>
            </a:r>
          </a:p>
          <a:p>
            <a:r>
              <a:rPr lang="en-US" sz="2000" dirty="0"/>
              <a:t>Click Next.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38</a:t>
            </a:fld>
            <a:endParaRPr lang="en-US" dirty="0"/>
          </a:p>
        </p:txBody>
      </p:sp>
      <p:pic>
        <p:nvPicPr>
          <p:cNvPr id="5" name="Picture 4" descr="Add new payroll item window: Payroll item type"/>
          <p:cNvPicPr>
            <a:picLocks noChangeAspect="1"/>
          </p:cNvPicPr>
          <p:nvPr/>
        </p:nvPicPr>
        <p:blipFill>
          <a:blip r:embed="rId2"/>
          <a:stretch>
            <a:fillRect/>
          </a:stretch>
        </p:blipFill>
        <p:spPr>
          <a:xfrm>
            <a:off x="1551261" y="2716916"/>
            <a:ext cx="5782397" cy="3280975"/>
          </a:xfrm>
          <a:prstGeom prst="rect">
            <a:avLst/>
          </a:prstGeom>
        </p:spPr>
      </p:pic>
      <p:sp>
        <p:nvSpPr>
          <p:cNvPr id="8" name="TextBox 7">
            <a:extLst>
              <a:ext uri="{FF2B5EF4-FFF2-40B4-BE49-F238E27FC236}">
                <a16:creationId xmlns:a16="http://schemas.microsoft.com/office/drawing/2014/main" id="{62BE1C7F-7608-4AE3-8A4A-53D5F7CEE216}"/>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91497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Choose the </a:t>
            </a:r>
            <a:r>
              <a:rPr lang="en-US" sz="2000" i="1" dirty="0"/>
              <a:t>Annual Salary </a:t>
            </a:r>
            <a:r>
              <a:rPr lang="en-US" sz="2000" dirty="0"/>
              <a:t>subtype.</a:t>
            </a:r>
          </a:p>
          <a:p>
            <a:r>
              <a:rPr lang="en-US" sz="2000" dirty="0"/>
              <a:t>Click Next.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39</a:t>
            </a:fld>
            <a:endParaRPr lang="en-US" dirty="0"/>
          </a:p>
        </p:txBody>
      </p:sp>
      <p:pic>
        <p:nvPicPr>
          <p:cNvPr id="9" name="Picture 8" descr="add new payroll item window: wages"/>
          <p:cNvPicPr>
            <a:picLocks noChangeAspect="1"/>
          </p:cNvPicPr>
          <p:nvPr/>
        </p:nvPicPr>
        <p:blipFill>
          <a:blip r:embed="rId2"/>
          <a:stretch>
            <a:fillRect/>
          </a:stretch>
        </p:blipFill>
        <p:spPr>
          <a:xfrm>
            <a:off x="1227772" y="2052393"/>
            <a:ext cx="6429375" cy="3648075"/>
          </a:xfrm>
          <a:prstGeom prst="rect">
            <a:avLst/>
          </a:prstGeom>
        </p:spPr>
      </p:pic>
      <p:sp>
        <p:nvSpPr>
          <p:cNvPr id="8" name="TextBox 7">
            <a:extLst>
              <a:ext uri="{FF2B5EF4-FFF2-40B4-BE49-F238E27FC236}">
                <a16:creationId xmlns:a16="http://schemas.microsoft.com/office/drawing/2014/main" id="{C368A233-5293-4DAD-B66B-B95528CBD1A8}"/>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81932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p:txBody>
          <a:bodyPr/>
          <a:lstStyle/>
          <a:p>
            <a:pPr lvl="0"/>
            <a:r>
              <a:rPr lang="en-US" sz="2000" dirty="0"/>
              <a:t>QuickBooks allows you to process payroll and track payroll information for your company’s employees </a:t>
            </a:r>
          </a:p>
          <a:p>
            <a:pPr lvl="0"/>
            <a:r>
              <a:rPr lang="en-US" sz="2000" dirty="0"/>
              <a:t>Payroll involves:</a:t>
            </a:r>
          </a:p>
          <a:p>
            <a:pPr lvl="1"/>
            <a:r>
              <a:rPr lang="en-US" sz="1800" dirty="0"/>
              <a:t>computing each employee’s gross earnings</a:t>
            </a:r>
          </a:p>
          <a:p>
            <a:pPr lvl="1"/>
            <a:r>
              <a:rPr lang="en-US" sz="1800" dirty="0"/>
              <a:t>determining each employee’s withholding and deductions</a:t>
            </a:r>
          </a:p>
          <a:p>
            <a:pPr lvl="2"/>
            <a:r>
              <a:rPr lang="en-US" sz="1400" dirty="0"/>
              <a:t>Withholdings refer to the payroll taxes the employer is required to take out of the employee’s paycheck and submit to the appropriate government agency.</a:t>
            </a:r>
          </a:p>
          <a:p>
            <a:pPr lvl="2"/>
            <a:r>
              <a:rPr lang="en-US" sz="1400" dirty="0"/>
              <a:t>Deductions refer to the amount taken out of the employee’s paycheck for various fringe benefits such as insurance, pension, and so on.</a:t>
            </a:r>
          </a:p>
          <a:p>
            <a:pPr lvl="1"/>
            <a:r>
              <a:rPr lang="en-US" sz="1800" dirty="0"/>
              <a:t>calculating each employee’s net pay</a:t>
            </a:r>
          </a:p>
          <a:p>
            <a:pPr lvl="1"/>
            <a:r>
              <a:rPr lang="en-US" sz="1800" dirty="0"/>
              <a:t>preparing employee paychecks</a:t>
            </a:r>
          </a:p>
          <a:p>
            <a:pPr lvl="1"/>
            <a:r>
              <a:rPr lang="en-US" sz="1800" dirty="0"/>
              <a:t>properly recording payroll-related transactions (journal entries)</a:t>
            </a:r>
          </a:p>
          <a:p>
            <a:pPr lvl="1"/>
            <a:r>
              <a:rPr lang="en-US" sz="1800" dirty="0"/>
              <a:t>submitting payroll withholdings to the appropriate tax agency or other entity</a:t>
            </a:r>
          </a:p>
          <a:p>
            <a:pPr lvl="1"/>
            <a:r>
              <a:rPr lang="en-US" sz="1800" dirty="0"/>
              <a:t>preparing payroll compliance reports</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Choose </a:t>
            </a:r>
            <a:r>
              <a:rPr lang="en-US" sz="2000" i="1" dirty="0"/>
              <a:t>Regular Pay</a:t>
            </a:r>
            <a:r>
              <a:rPr lang="en-US" sz="2000" dirty="0"/>
              <a:t>.</a:t>
            </a:r>
          </a:p>
          <a:p>
            <a:r>
              <a:rPr lang="en-US" sz="2000" dirty="0"/>
              <a:t>Click Next.   </a:t>
            </a:r>
          </a:p>
          <a:p>
            <a:r>
              <a:rPr lang="en-US" sz="2000" dirty="0"/>
              <a:t>At the </a:t>
            </a:r>
            <a:r>
              <a:rPr lang="en-US" sz="2000" i="1" dirty="0"/>
              <a:t>Enter name for salary item </a:t>
            </a:r>
            <a:r>
              <a:rPr lang="en-US" sz="2000" dirty="0"/>
              <a:t>field, type </a:t>
            </a:r>
            <a:r>
              <a:rPr lang="en-US" sz="2000" b="1" dirty="0"/>
              <a:t>Salary </a:t>
            </a:r>
            <a:r>
              <a:rPr lang="en-US" sz="2000" dirty="0"/>
              <a:t>and then click Next.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40</a:t>
            </a:fld>
            <a:endParaRPr lang="en-US" dirty="0"/>
          </a:p>
        </p:txBody>
      </p:sp>
      <p:pic>
        <p:nvPicPr>
          <p:cNvPr id="5" name="Picture 4" descr="add new payroll item (salary) window: wages"/>
          <p:cNvPicPr>
            <a:picLocks noChangeAspect="1"/>
          </p:cNvPicPr>
          <p:nvPr/>
        </p:nvPicPr>
        <p:blipFill>
          <a:blip r:embed="rId2"/>
          <a:stretch>
            <a:fillRect/>
          </a:stretch>
        </p:blipFill>
        <p:spPr>
          <a:xfrm>
            <a:off x="1496074" y="2445470"/>
            <a:ext cx="6151852" cy="3490606"/>
          </a:xfrm>
          <a:prstGeom prst="rect">
            <a:avLst/>
          </a:prstGeom>
        </p:spPr>
      </p:pic>
      <p:sp>
        <p:nvSpPr>
          <p:cNvPr id="8" name="TextBox 7">
            <a:extLst>
              <a:ext uri="{FF2B5EF4-FFF2-40B4-BE49-F238E27FC236}">
                <a16:creationId xmlns:a16="http://schemas.microsoft.com/office/drawing/2014/main" id="{A3836B89-40D9-4157-B76D-A19FFA15A05D}"/>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50806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At the </a:t>
            </a:r>
            <a:r>
              <a:rPr lang="en-US" sz="2000" i="1" dirty="0"/>
              <a:t>Enter the account for tracking this expense </a:t>
            </a:r>
            <a:r>
              <a:rPr lang="en-US" sz="2000" dirty="0"/>
              <a:t>field, click </a:t>
            </a:r>
            <a:r>
              <a:rPr lang="en-US" sz="2000" i="1" dirty="0"/>
              <a:t>6565 Salaries and Wages Expense </a:t>
            </a:r>
            <a:r>
              <a:rPr lang="en-US" sz="2000" dirty="0"/>
              <a:t>from the drop-down list. </a:t>
            </a:r>
          </a:p>
          <a:p>
            <a:r>
              <a:rPr lang="en-US" sz="2000" dirty="0"/>
              <a:t>Click Finish.</a:t>
            </a:r>
          </a:p>
          <a:p>
            <a:r>
              <a:rPr lang="en-US" sz="2000" dirty="0"/>
              <a:t>Close the Payroll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41</a:t>
            </a:fld>
            <a:endParaRPr lang="en-US" dirty="0"/>
          </a:p>
        </p:txBody>
      </p:sp>
      <p:pic>
        <p:nvPicPr>
          <p:cNvPr id="4" name="Picture 3" descr="add new payroll item (salary salary) window: expense account"/>
          <p:cNvPicPr>
            <a:picLocks noChangeAspect="1"/>
          </p:cNvPicPr>
          <p:nvPr/>
        </p:nvPicPr>
        <p:blipFill>
          <a:blip r:embed="rId2"/>
          <a:stretch>
            <a:fillRect/>
          </a:stretch>
        </p:blipFill>
        <p:spPr>
          <a:xfrm>
            <a:off x="1357312" y="2708275"/>
            <a:ext cx="6429375" cy="3648075"/>
          </a:xfrm>
          <a:prstGeom prst="rect">
            <a:avLst/>
          </a:prstGeom>
        </p:spPr>
      </p:pic>
    </p:spTree>
    <p:extLst>
      <p:ext uri="{BB962C8B-B14F-4D97-AF65-F5344CB8AC3E}">
        <p14:creationId xmlns:p14="http://schemas.microsoft.com/office/powerpoint/2010/main" val="103052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pPr marL="0" indent="0">
              <a:buNone/>
            </a:pPr>
            <a:r>
              <a:rPr lang="en-US" sz="2000" b="1" dirty="0"/>
              <a:t>To add Minnesota state income tax to the Payroll Item List: </a:t>
            </a:r>
            <a:endParaRPr lang="en-US" sz="2000" dirty="0"/>
          </a:p>
          <a:p>
            <a:r>
              <a:rPr lang="en-US" sz="2000" dirty="0"/>
              <a:t>Click Lists and then click </a:t>
            </a:r>
            <a:r>
              <a:rPr lang="en-US" sz="2000" i="1" dirty="0"/>
              <a:t>Payroll Item List</a:t>
            </a:r>
            <a:r>
              <a:rPr lang="en-US" sz="2000" dirty="0"/>
              <a:t>. </a:t>
            </a:r>
          </a:p>
          <a:p>
            <a:r>
              <a:rPr lang="en-US" sz="2000" dirty="0"/>
              <a:t>At the Payroll Item List window, click the Payroll Item menu button. </a:t>
            </a:r>
          </a:p>
          <a:p>
            <a:r>
              <a:rPr lang="en-US" sz="2000" dirty="0"/>
              <a:t>At the Payroll Item menu, click </a:t>
            </a:r>
            <a:r>
              <a:rPr lang="en-US" sz="2000" i="1" dirty="0"/>
              <a:t>New</a:t>
            </a:r>
            <a:r>
              <a:rPr lang="en-US" sz="2000" dirty="0"/>
              <a:t>. The Add a new payroll item window with the Select setup method page appears. </a:t>
            </a:r>
          </a:p>
          <a:p>
            <a:r>
              <a:rPr lang="en-US" sz="2000" dirty="0"/>
              <a:t>At the Select a setup method page, click the </a:t>
            </a:r>
            <a:r>
              <a:rPr lang="en-US" sz="2000" i="1" dirty="0"/>
              <a:t>Custom Setup </a:t>
            </a:r>
            <a:r>
              <a:rPr lang="en-US" sz="2000" dirty="0"/>
              <a:t>option and then click Next. The Payroll item type page appears. </a:t>
            </a:r>
          </a:p>
          <a:p>
            <a:r>
              <a:rPr lang="en-US" sz="2000" dirty="0"/>
              <a:t>At the Payroll item type page, click the </a:t>
            </a:r>
            <a:r>
              <a:rPr lang="en-US" sz="2000" i="1" dirty="0"/>
              <a:t>State Tax (State Withholding, SDI, SUI) </a:t>
            </a:r>
            <a:r>
              <a:rPr lang="en-US" sz="2000" dirty="0"/>
              <a:t>type and then click Next. The State tax page appears. </a:t>
            </a:r>
          </a:p>
          <a:p>
            <a:r>
              <a:rPr lang="en-US" sz="2000" dirty="0"/>
              <a:t>At the Enter the state drop-down list, click </a:t>
            </a:r>
            <a:r>
              <a:rPr lang="en-US" sz="2000" i="1" dirty="0"/>
              <a:t>MN</a:t>
            </a:r>
            <a:r>
              <a:rPr lang="en-US" sz="2000" dirty="0"/>
              <a:t>. After you select a state, the subtypes that apply to the chosen state become active. </a:t>
            </a:r>
          </a:p>
          <a:p>
            <a:r>
              <a:rPr lang="en-US" sz="2000" dirty="0"/>
              <a:t>At the </a:t>
            </a:r>
            <a:r>
              <a:rPr lang="en-US" sz="2000" i="1" dirty="0"/>
              <a:t>Select the type of tax you want to create </a:t>
            </a:r>
            <a:r>
              <a:rPr lang="en-US" sz="2000" dirty="0"/>
              <a:t>field, click the </a:t>
            </a:r>
            <a:r>
              <a:rPr lang="en-US" sz="2000" i="1" dirty="0"/>
              <a:t>State Withholding </a:t>
            </a:r>
            <a:r>
              <a:rPr lang="en-US" sz="2000" dirty="0"/>
              <a:t>subtype.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42</a:t>
            </a:fld>
            <a:endParaRPr lang="en-US" dirty="0"/>
          </a:p>
        </p:txBody>
      </p:sp>
      <p:sp>
        <p:nvSpPr>
          <p:cNvPr id="8" name="TextBox 7">
            <a:extLst>
              <a:ext uri="{FF2B5EF4-FFF2-40B4-BE49-F238E27FC236}">
                <a16:creationId xmlns:a16="http://schemas.microsoft.com/office/drawing/2014/main" id="{4FB7A45F-5A3E-44A3-9EE8-D118896F7DA8}"/>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331961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Click Next. </a:t>
            </a:r>
          </a:p>
          <a:p>
            <a:r>
              <a:rPr lang="en-US" sz="2000" dirty="0"/>
              <a:t>Accept the default name assigned and click Next.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43</a:t>
            </a:fld>
            <a:endParaRPr lang="en-US" dirty="0"/>
          </a:p>
        </p:txBody>
      </p:sp>
      <p:pic>
        <p:nvPicPr>
          <p:cNvPr id="9" name="Picture 8" descr="add new payroll item window: state tax"/>
          <p:cNvPicPr>
            <a:picLocks noChangeAspect="1"/>
          </p:cNvPicPr>
          <p:nvPr/>
        </p:nvPicPr>
        <p:blipFill>
          <a:blip r:embed="rId2"/>
          <a:stretch>
            <a:fillRect/>
          </a:stretch>
        </p:blipFill>
        <p:spPr>
          <a:xfrm>
            <a:off x="1357312" y="2292765"/>
            <a:ext cx="6429375" cy="3648075"/>
          </a:xfrm>
          <a:prstGeom prst="rect">
            <a:avLst/>
          </a:prstGeom>
        </p:spPr>
      </p:pic>
      <p:sp>
        <p:nvSpPr>
          <p:cNvPr id="8" name="TextBox 7">
            <a:extLst>
              <a:ext uri="{FF2B5EF4-FFF2-40B4-BE49-F238E27FC236}">
                <a16:creationId xmlns:a16="http://schemas.microsoft.com/office/drawing/2014/main" id="{07DA18CA-D5F3-416A-B024-CC3F28F70B87}"/>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949910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At the </a:t>
            </a:r>
            <a:r>
              <a:rPr lang="en-US" sz="2000" i="1" dirty="0"/>
              <a:t>Enter name of agency to which liability is paid </a:t>
            </a:r>
            <a:r>
              <a:rPr lang="en-US" sz="2000" dirty="0"/>
              <a:t>field, click </a:t>
            </a:r>
            <a:r>
              <a:rPr lang="en-US" sz="2000" i="1" dirty="0"/>
              <a:t>Minn. Dept. of Revenue </a:t>
            </a:r>
            <a:r>
              <a:rPr lang="en-US" sz="2000" dirty="0"/>
              <a:t>from the drop-down list. </a:t>
            </a:r>
          </a:p>
          <a:p>
            <a:r>
              <a:rPr lang="en-US" sz="2000" dirty="0"/>
              <a:t>At the </a:t>
            </a:r>
            <a:r>
              <a:rPr lang="en-US" sz="2000" i="1" dirty="0"/>
              <a:t>Enter the number that identifies you to agency </a:t>
            </a:r>
            <a:r>
              <a:rPr lang="en-US" sz="2000" dirty="0"/>
              <a:t>field, type </a:t>
            </a:r>
            <a:r>
              <a:rPr lang="en-US" sz="2000" b="1" dirty="0"/>
              <a:t>33-4777781</a:t>
            </a:r>
            <a:r>
              <a:rPr lang="en-US" sz="2000" dirty="0"/>
              <a:t>. </a:t>
            </a:r>
          </a:p>
          <a:p>
            <a:r>
              <a:rPr lang="en-US" sz="2000" dirty="0"/>
              <a:t>At the </a:t>
            </a:r>
            <a:r>
              <a:rPr lang="en-US" sz="2000" i="1" dirty="0"/>
              <a:t>Liability account (employee-paid) </a:t>
            </a:r>
            <a:r>
              <a:rPr lang="en-US" sz="2000" dirty="0"/>
              <a:t>field, click </a:t>
            </a:r>
            <a:r>
              <a:rPr lang="en-US" sz="2000" i="1" dirty="0"/>
              <a:t>2120 SIT Payable</a:t>
            </a:r>
            <a:r>
              <a:rPr lang="en-US" sz="2000" dirty="0"/>
              <a: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44</a:t>
            </a:fld>
            <a:endParaRPr lang="en-US" dirty="0"/>
          </a:p>
        </p:txBody>
      </p:sp>
      <p:pic>
        <p:nvPicPr>
          <p:cNvPr id="4" name="Picture 3" descr="add new payroll item (MN-State withholding tax) window: agency for employee-paid liability"/>
          <p:cNvPicPr>
            <a:picLocks noChangeAspect="1"/>
          </p:cNvPicPr>
          <p:nvPr/>
        </p:nvPicPr>
        <p:blipFill>
          <a:blip r:embed="rId2"/>
          <a:stretch>
            <a:fillRect/>
          </a:stretch>
        </p:blipFill>
        <p:spPr>
          <a:xfrm>
            <a:off x="1712326" y="3111150"/>
            <a:ext cx="5719348" cy="3245200"/>
          </a:xfrm>
          <a:prstGeom prst="rect">
            <a:avLst/>
          </a:prstGeom>
        </p:spPr>
      </p:pic>
      <p:sp>
        <p:nvSpPr>
          <p:cNvPr id="8" name="TextBox 7">
            <a:extLst>
              <a:ext uri="{FF2B5EF4-FFF2-40B4-BE49-F238E27FC236}">
                <a16:creationId xmlns:a16="http://schemas.microsoft.com/office/drawing/2014/main" id="{0A3D4994-C99D-4A8E-A6D1-C8B888F0AEF3}"/>
              </a:ext>
            </a:extLst>
          </p:cNvPr>
          <p:cNvSpPr txBox="1"/>
          <p:nvPr/>
        </p:nvSpPr>
        <p:spPr>
          <a:xfrm>
            <a:off x="7407564" y="593607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146057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Updating the Payroll Item List Cont.</a:t>
            </a:r>
          </a:p>
        </p:txBody>
      </p:sp>
      <p:sp>
        <p:nvSpPr>
          <p:cNvPr id="3" name="Content Placeholder 2"/>
          <p:cNvSpPr>
            <a:spLocks noGrp="1"/>
          </p:cNvSpPr>
          <p:nvPr>
            <p:ph idx="1"/>
          </p:nvPr>
        </p:nvSpPr>
        <p:spPr>
          <a:xfrm>
            <a:off x="198120" y="1235399"/>
            <a:ext cx="8488680" cy="4649736"/>
          </a:xfrm>
        </p:spPr>
        <p:txBody>
          <a:bodyPr/>
          <a:lstStyle/>
          <a:p>
            <a:r>
              <a:rPr lang="en-US" sz="2000" dirty="0"/>
              <a:t>Click Next. The Taxable compensation page appears; it shows the types of income subject to the tax. </a:t>
            </a:r>
          </a:p>
          <a:p>
            <a:r>
              <a:rPr lang="en-US" sz="2000" dirty="0"/>
              <a:t>Click Finish. At the Schedule Payments message, click OK. You return to the Payroll Item List window with the new tax included. </a:t>
            </a:r>
          </a:p>
          <a:p>
            <a:r>
              <a:rPr lang="en-US" sz="2000" dirty="0"/>
              <a:t>Close the Payroll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45</a:t>
            </a:fld>
            <a:endParaRPr lang="en-US" dirty="0"/>
          </a:p>
        </p:txBody>
      </p:sp>
      <p:pic>
        <p:nvPicPr>
          <p:cNvPr id="8" name="Picture 7" descr="Updated Payroll Item List">
            <a:extLst>
              <a:ext uri="{FF2B5EF4-FFF2-40B4-BE49-F238E27FC236}">
                <a16:creationId xmlns:a16="http://schemas.microsoft.com/office/drawing/2014/main" id="{2B97B9AD-2103-4B14-9348-CB90A233EFA4}"/>
              </a:ext>
            </a:extLst>
          </p:cNvPr>
          <p:cNvPicPr>
            <a:picLocks noChangeAspect="1"/>
          </p:cNvPicPr>
          <p:nvPr/>
        </p:nvPicPr>
        <p:blipFill>
          <a:blip r:embed="rId2"/>
          <a:stretch>
            <a:fillRect/>
          </a:stretch>
        </p:blipFill>
        <p:spPr>
          <a:xfrm>
            <a:off x="632691" y="3131691"/>
            <a:ext cx="8054109" cy="2852333"/>
          </a:xfrm>
          <a:prstGeom prst="rect">
            <a:avLst/>
          </a:prstGeom>
        </p:spPr>
      </p:pic>
    </p:spTree>
    <p:extLst>
      <p:ext uri="{BB962C8B-B14F-4D97-AF65-F5344CB8AC3E}">
        <p14:creationId xmlns:p14="http://schemas.microsoft.com/office/powerpoint/2010/main" val="3140891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14494"/>
            <a:ext cx="8793480" cy="965200"/>
          </a:xfrm>
        </p:spPr>
        <p:txBody>
          <a:bodyPr/>
          <a:lstStyle/>
          <a:p>
            <a:r>
              <a:rPr lang="en-US" sz="3200" dirty="0"/>
              <a:t>Payroll Reports</a:t>
            </a:r>
          </a:p>
        </p:txBody>
      </p:sp>
      <p:sp>
        <p:nvSpPr>
          <p:cNvPr id="3" name="Content Placeholder 2"/>
          <p:cNvSpPr>
            <a:spLocks noGrp="1"/>
          </p:cNvSpPr>
          <p:nvPr>
            <p:ph idx="1"/>
          </p:nvPr>
        </p:nvSpPr>
        <p:spPr>
          <a:xfrm>
            <a:off x="198120" y="1235399"/>
            <a:ext cx="8488680" cy="4649736"/>
          </a:xfrm>
        </p:spPr>
        <p:txBody>
          <a:bodyPr/>
          <a:lstStyle/>
          <a:p>
            <a:r>
              <a:rPr lang="en-US" sz="2000" dirty="0"/>
              <a:t>Reports, the fourth level of operation in QuickBooks, allow you to display and print a number of payroll reports for internal payroll management and government and payroll tax compliance</a:t>
            </a:r>
          </a:p>
          <a:p>
            <a:pPr marL="0" indent="0">
              <a:buNone/>
            </a:pPr>
            <a:r>
              <a:rPr lang="en-US" sz="2000" b="1" dirty="0"/>
              <a:t>To view the </a:t>
            </a:r>
            <a:r>
              <a:rPr lang="en-US" sz="2000" b="1" i="1" dirty="0"/>
              <a:t>Payroll Item Listing </a:t>
            </a:r>
            <a:r>
              <a:rPr lang="en-US" sz="2000" b="1" dirty="0"/>
              <a:t>report:</a:t>
            </a:r>
            <a:r>
              <a:rPr lang="en-US" sz="1800" b="1" dirty="0"/>
              <a:t> </a:t>
            </a:r>
            <a:endParaRPr lang="en-US" sz="1800" dirty="0"/>
          </a:p>
          <a:p>
            <a:r>
              <a:rPr lang="en-US" sz="1800" dirty="0"/>
              <a:t>Click Reports and then click </a:t>
            </a:r>
            <a:r>
              <a:rPr lang="en-US" sz="1800" i="1" dirty="0"/>
              <a:t>Employees &amp; Payroll</a:t>
            </a:r>
            <a:r>
              <a:rPr lang="en-US" sz="1800" dirty="0"/>
              <a:t>. </a:t>
            </a:r>
          </a:p>
          <a:p>
            <a:r>
              <a:rPr lang="en-US" sz="1800" dirty="0"/>
              <a:t>At the Employees &amp; Payroll submenu, click </a:t>
            </a:r>
            <a:r>
              <a:rPr lang="en-US" sz="1800" i="1" dirty="0"/>
              <a:t>Payroll Item Listing</a:t>
            </a:r>
            <a:r>
              <a:rPr lang="en-US" sz="1800" dirty="0"/>
              <a:t>. The </a:t>
            </a:r>
            <a:r>
              <a:rPr lang="en-US" sz="1800" i="1" dirty="0"/>
              <a:t>Payroll Item Listing </a:t>
            </a:r>
            <a:r>
              <a:rPr lang="en-US" sz="1800" dirty="0"/>
              <a:t>report is displayed.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46</a:t>
            </a:fld>
            <a:endParaRPr lang="en-US" dirty="0"/>
          </a:p>
        </p:txBody>
      </p:sp>
      <p:pic>
        <p:nvPicPr>
          <p:cNvPr id="5" name="Picture 4" descr="Payroll Item Listing Report">
            <a:extLst>
              <a:ext uri="{FF2B5EF4-FFF2-40B4-BE49-F238E27FC236}">
                <a16:creationId xmlns:a16="http://schemas.microsoft.com/office/drawing/2014/main" id="{FA7285B0-BE8E-40CC-AF0D-56B9037DC3AC}"/>
              </a:ext>
            </a:extLst>
          </p:cNvPr>
          <p:cNvPicPr>
            <a:picLocks noChangeAspect="1"/>
          </p:cNvPicPr>
          <p:nvPr/>
        </p:nvPicPr>
        <p:blipFill>
          <a:blip r:embed="rId2"/>
          <a:stretch>
            <a:fillRect/>
          </a:stretch>
        </p:blipFill>
        <p:spPr>
          <a:xfrm>
            <a:off x="1111178" y="3607649"/>
            <a:ext cx="7272163" cy="2513094"/>
          </a:xfrm>
          <a:prstGeom prst="rect">
            <a:avLst/>
          </a:prstGeom>
        </p:spPr>
      </p:pic>
    </p:spTree>
    <p:extLst>
      <p:ext uri="{BB962C8B-B14F-4D97-AF65-F5344CB8AC3E}">
        <p14:creationId xmlns:p14="http://schemas.microsoft.com/office/powerpoint/2010/main" val="1457930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47</a:t>
            </a:fld>
            <a:endParaRPr lang="en-US" dirty="0"/>
          </a:p>
        </p:txBody>
      </p:sp>
      <p:sp>
        <p:nvSpPr>
          <p:cNvPr id="10" name="Subtitle 9"/>
          <p:cNvSpPr>
            <a:spLocks noGrp="1"/>
          </p:cNvSpPr>
          <p:nvPr>
            <p:ph type="subTitle" idx="1"/>
          </p:nvPr>
        </p:nvSpPr>
        <p:spPr/>
        <p:txBody>
          <a:bodyPr/>
          <a:lstStyle/>
          <a:p>
            <a:r>
              <a:rPr lang="en-US" sz="2000" b="1" dirty="0"/>
              <a:t>deductions</a:t>
            </a:r>
            <a:r>
              <a:rPr lang="en-US" sz="2000" dirty="0"/>
              <a:t>  Deductions generally refer to amounts taken out of the employee's paycheck for various fringe benefits such as insurance, pension, and so on.		</a:t>
            </a:r>
          </a:p>
          <a:p>
            <a:r>
              <a:rPr lang="en-US" sz="2000" b="1" dirty="0"/>
              <a:t>employee</a:t>
            </a:r>
            <a:r>
              <a:rPr lang="en-US" sz="2000" dirty="0"/>
              <a:t>  The person hired by the company who will receive salary or wages on a regular basis.		</a:t>
            </a:r>
          </a:p>
          <a:p>
            <a:r>
              <a:rPr lang="en-US" sz="2000" b="1" dirty="0"/>
              <a:t>employer</a:t>
            </a:r>
            <a:r>
              <a:rPr lang="en-US" sz="2000" dirty="0"/>
              <a:t>  The company that hires workers.</a:t>
            </a:r>
          </a:p>
          <a:p>
            <a:r>
              <a:rPr lang="en-US" sz="2000" b="1" dirty="0"/>
              <a:t>gross pay  </a:t>
            </a:r>
            <a:r>
              <a:rPr lang="en-US" sz="2000" dirty="0"/>
              <a:t>Total earnings for an employee for a specific pay period before withholdings and deductions.	</a:t>
            </a:r>
          </a:p>
          <a:p>
            <a:r>
              <a:rPr lang="en-US" sz="2000" b="1" dirty="0"/>
              <a:t>net pay  </a:t>
            </a:r>
            <a:r>
              <a:rPr lang="en-US" sz="2000" dirty="0"/>
              <a:t>Total gross earnings for an employee minus all employee withholdings and deductions. 	</a:t>
            </a:r>
          </a:p>
        </p:txBody>
      </p:sp>
    </p:spTree>
    <p:extLst>
      <p:ext uri="{BB962C8B-B14F-4D97-AF65-F5344CB8AC3E}">
        <p14:creationId xmlns:p14="http://schemas.microsoft.com/office/powerpoint/2010/main" val="3642122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48</a:t>
            </a:fld>
            <a:endParaRPr lang="en-US" dirty="0"/>
          </a:p>
        </p:txBody>
      </p:sp>
      <p:sp>
        <p:nvSpPr>
          <p:cNvPr id="10" name="Subtitle 9"/>
          <p:cNvSpPr>
            <a:spLocks noGrp="1"/>
          </p:cNvSpPr>
          <p:nvPr>
            <p:ph type="subTitle" idx="1"/>
          </p:nvPr>
        </p:nvSpPr>
        <p:spPr/>
        <p:txBody>
          <a:bodyPr/>
          <a:lstStyle/>
          <a:p>
            <a:r>
              <a:rPr lang="en-US" sz="2000" b="1" dirty="0"/>
              <a:t>payroll</a:t>
            </a:r>
            <a:r>
              <a:rPr lang="en-US" sz="2000" dirty="0"/>
              <a:t>  Involves the computing of employees' gross earnings, withholdings and deductions, and net pay; the preparation of paychecks; the proper recording of payroll-related transactions; submission of payroll withholdings to the appropriate agency; and preparation of payroll compliance reports.		</a:t>
            </a:r>
          </a:p>
          <a:p>
            <a:r>
              <a:rPr lang="en-US" sz="2000" b="1" dirty="0"/>
              <a:t>withholdings</a:t>
            </a:r>
            <a:r>
              <a:rPr lang="en-US" sz="2000" dirty="0"/>
              <a:t>  Withholdings generally refer to the payroll taxes the employer is required to take out of the employee's paycheck and submit to the appropriate government agency.		</a:t>
            </a:r>
          </a:p>
        </p:txBody>
      </p:sp>
    </p:spTree>
    <p:extLst>
      <p:ext uri="{BB962C8B-B14F-4D97-AF65-F5344CB8AC3E}">
        <p14:creationId xmlns:p14="http://schemas.microsoft.com/office/powerpoint/2010/main" val="339354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pPr lvl="0"/>
            <a:r>
              <a:rPr lang="en-US" sz="2400" dirty="0"/>
              <a:t>In order to process payroll in QuickBooks, it must first be set up.</a:t>
            </a:r>
          </a:p>
          <a:p>
            <a:pPr lvl="0"/>
            <a:r>
              <a:rPr lang="en-US" sz="2400" dirty="0"/>
              <a:t>Payroll setup involves </a:t>
            </a:r>
          </a:p>
          <a:p>
            <a:pPr lvl="1"/>
            <a:r>
              <a:rPr lang="en-US" sz="2000" dirty="0"/>
              <a:t>enabling the payroll feature</a:t>
            </a:r>
          </a:p>
          <a:p>
            <a:pPr lvl="1"/>
            <a:r>
              <a:rPr lang="en-US" sz="2000" dirty="0"/>
              <a:t>customizing and adding payroll accounts to the Chart of Accounts List</a:t>
            </a:r>
          </a:p>
          <a:p>
            <a:pPr lvl="1"/>
            <a:r>
              <a:rPr lang="en-US" sz="2000" dirty="0"/>
              <a:t>choosing a QuickBooks payroll service or activating the manual entries feature</a:t>
            </a:r>
          </a:p>
          <a:p>
            <a:pPr lvl="1"/>
            <a:r>
              <a:rPr lang="en-US" sz="2000" dirty="0"/>
              <a:t>customizing pre-established payroll items</a:t>
            </a:r>
          </a:p>
          <a:p>
            <a:pPr lvl="1"/>
            <a:r>
              <a:rPr lang="en-US" sz="2000" dirty="0"/>
              <a:t>establishing payroll items such as compensation and payroll taxes or payroll deductions</a:t>
            </a:r>
          </a:p>
          <a:p>
            <a:pPr lvl="0"/>
            <a:r>
              <a:rPr lang="en-US" sz="2400" dirty="0"/>
              <a:t>These payroll items comprise the Payroll Item List.</a:t>
            </a:r>
          </a:p>
        </p:txBody>
      </p:sp>
    </p:spTree>
    <p:extLst>
      <p:ext uri="{BB962C8B-B14F-4D97-AF65-F5344CB8AC3E}">
        <p14:creationId xmlns:p14="http://schemas.microsoft.com/office/powerpoint/2010/main" val="16949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131999" cy="965200"/>
          </a:xfrm>
        </p:spPr>
        <p:txBody>
          <a:bodyPr/>
          <a:lstStyle/>
          <a:p>
            <a:r>
              <a:rPr lang="en-US" dirty="0"/>
              <a:t>QuickBooks v. Manual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a:t>
            </a:fld>
            <a:endParaRPr lang="en-US" dirty="0"/>
          </a:p>
        </p:txBody>
      </p:sp>
      <p:sp>
        <p:nvSpPr>
          <p:cNvPr id="3" name="Content Placeholder 2"/>
          <p:cNvSpPr>
            <a:spLocks noGrp="1"/>
          </p:cNvSpPr>
          <p:nvPr>
            <p:ph idx="1"/>
          </p:nvPr>
        </p:nvSpPr>
        <p:spPr/>
        <p:txBody>
          <a:bodyPr/>
          <a:lstStyle/>
          <a:p>
            <a:pPr lvl="0"/>
            <a:r>
              <a:rPr lang="en-US" sz="2400" dirty="0"/>
              <a:t>In a manual accounting system the process of preparing a payroll is laborious and time-consuming.</a:t>
            </a:r>
          </a:p>
          <a:p>
            <a:pPr lvl="0"/>
            <a:r>
              <a:rPr lang="en-US" sz="2400" dirty="0"/>
              <a:t>For each employee, the company has to</a:t>
            </a:r>
          </a:p>
          <a:p>
            <a:pPr lvl="1"/>
            <a:r>
              <a:rPr lang="en-US" sz="1800" dirty="0"/>
              <a:t>tally the hours worked in a pay period</a:t>
            </a:r>
          </a:p>
          <a:p>
            <a:pPr lvl="1"/>
            <a:r>
              <a:rPr lang="en-US" sz="1800" dirty="0"/>
              <a:t>compute the gross pay for the pay period</a:t>
            </a:r>
          </a:p>
          <a:p>
            <a:pPr lvl="1"/>
            <a:r>
              <a:rPr lang="en-US" sz="1800" dirty="0"/>
              <a:t>determine all the withholdings and deductions from the employee’s pay </a:t>
            </a:r>
          </a:p>
          <a:p>
            <a:pPr lvl="0"/>
            <a:r>
              <a:rPr lang="en-US" sz="2400" dirty="0"/>
              <a:t>After completing these computations, the company has to </a:t>
            </a:r>
          </a:p>
          <a:p>
            <a:pPr lvl="1"/>
            <a:r>
              <a:rPr lang="en-US" sz="1800" dirty="0"/>
              <a:t>prepare pay checks</a:t>
            </a:r>
          </a:p>
          <a:p>
            <a:pPr lvl="1"/>
            <a:r>
              <a:rPr lang="en-US" sz="1800" dirty="0"/>
              <a:t>prepare pay stubs showing all the earnings, withholdings, and deductions for the pay period</a:t>
            </a:r>
          </a:p>
          <a:p>
            <a:pPr lvl="1"/>
            <a:r>
              <a:rPr lang="en-US" sz="1800" dirty="0"/>
              <a:t>prepare all the year-to-date earnings, withholdings, and deductions</a:t>
            </a:r>
          </a:p>
        </p:txBody>
      </p:sp>
    </p:spTree>
    <p:extLst>
      <p:ext uri="{BB962C8B-B14F-4D97-AF65-F5344CB8AC3E}">
        <p14:creationId xmlns:p14="http://schemas.microsoft.com/office/powerpoint/2010/main" val="338247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156066" cy="1260904"/>
          </a:xfrm>
        </p:spPr>
        <p:txBody>
          <a:bodyPr>
            <a:noAutofit/>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a:t>
            </a:fld>
            <a:endParaRPr lang="en-US" dirty="0"/>
          </a:p>
        </p:txBody>
      </p:sp>
      <p:sp>
        <p:nvSpPr>
          <p:cNvPr id="3" name="Content Placeholder 2"/>
          <p:cNvSpPr>
            <a:spLocks noGrp="1"/>
          </p:cNvSpPr>
          <p:nvPr>
            <p:ph idx="1"/>
          </p:nvPr>
        </p:nvSpPr>
        <p:spPr/>
        <p:txBody>
          <a:bodyPr/>
          <a:lstStyle/>
          <a:p>
            <a:pPr lvl="0"/>
            <a:r>
              <a:rPr lang="en-US" sz="2400" dirty="0"/>
              <a:t>Payroll was one of the first accounting tasks to be available on computers.</a:t>
            </a:r>
          </a:p>
          <a:p>
            <a:pPr lvl="1"/>
            <a:r>
              <a:rPr lang="en-US" sz="2000" dirty="0"/>
              <a:t>Payroll preparation firms were formed for this sole purpose.</a:t>
            </a:r>
          </a:p>
          <a:p>
            <a:pPr lvl="1"/>
            <a:r>
              <a:rPr lang="en-US" sz="2000" dirty="0"/>
              <a:t>A company simply prepares a list of each employee’s name and the hours that person worked during a pay period.</a:t>
            </a:r>
          </a:p>
          <a:p>
            <a:pPr lvl="1"/>
            <a:r>
              <a:rPr lang="en-US" sz="2000" dirty="0"/>
              <a:t>This information is submitted to the payroll processing firm and usually overnight the payroll is prepared:</a:t>
            </a:r>
          </a:p>
          <a:p>
            <a:pPr lvl="2"/>
            <a:r>
              <a:rPr lang="en-US" sz="1600" dirty="0"/>
              <a:t>company receives its properly completed paychecks and a summary report the next morning</a:t>
            </a:r>
          </a:p>
          <a:p>
            <a:pPr lvl="2"/>
            <a:r>
              <a:rPr lang="en-US" sz="1600" dirty="0"/>
              <a:t>paychecks are distributed to the employees </a:t>
            </a:r>
          </a:p>
          <a:p>
            <a:pPr lvl="2"/>
            <a:r>
              <a:rPr lang="en-US" sz="1600" dirty="0"/>
              <a:t>summary report is used to record the appropriate journal entries for the payroll</a:t>
            </a:r>
          </a:p>
          <a:p>
            <a:pPr lvl="2"/>
            <a:r>
              <a:rPr lang="en-US" sz="1600" dirty="0"/>
              <a:t>payroll processing firms also accumulate the necessary information for preparing government compliance reports</a:t>
            </a:r>
          </a:p>
        </p:txBody>
      </p:sp>
    </p:spTree>
    <p:extLst>
      <p:ext uri="{BB962C8B-B14F-4D97-AF65-F5344CB8AC3E}">
        <p14:creationId xmlns:p14="http://schemas.microsoft.com/office/powerpoint/2010/main" val="204082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304922" cy="1260904"/>
          </a:xfrm>
        </p:spPr>
        <p:txBody>
          <a:bodyPr>
            <a:normAutofit fontScale="90000"/>
          </a:bodyPr>
          <a:lstStyle/>
          <a:p>
            <a:r>
              <a:rPr lang="en-US" dirty="0"/>
              <a:t>QuickBooks v.  Manual Accounting Cont.</a:t>
            </a:r>
          </a:p>
        </p:txBody>
      </p:sp>
      <p:sp>
        <p:nvSpPr>
          <p:cNvPr id="3" name="Content Placeholder 2"/>
          <p:cNvSpPr>
            <a:spLocks noGrp="1"/>
          </p:cNvSpPr>
          <p:nvPr>
            <p:ph idx="1"/>
          </p:nvPr>
        </p:nvSpPr>
        <p:spPr/>
        <p:txBody>
          <a:bodyPr/>
          <a:lstStyle/>
          <a:p>
            <a:r>
              <a:rPr lang="en-US" sz="2400" dirty="0"/>
              <a:t>Without the use of computers</a:t>
            </a:r>
          </a:p>
          <a:p>
            <a:pPr lvl="1"/>
            <a:r>
              <a:rPr lang="en-US" sz="2000" dirty="0"/>
              <a:t>payroll withholdings are calculated manually using preprinted withholding tables</a:t>
            </a:r>
          </a:p>
          <a:p>
            <a:pPr lvl="1"/>
            <a:r>
              <a:rPr lang="en-US" sz="2000" dirty="0"/>
              <a:t>gross pay, withholdings, and deductions for all employees have to be totaled in order to record the payroll in a payroll journal</a:t>
            </a:r>
          </a:p>
          <a:p>
            <a:pPr lvl="1"/>
            <a:r>
              <a:rPr lang="en-US" sz="2000" dirty="0"/>
              <a:t>gross pay, withholdings, and deductions are then posted to the general ledger accounts</a:t>
            </a:r>
          </a:p>
          <a:p>
            <a:pPr lvl="1"/>
            <a:r>
              <a:rPr lang="en-US" sz="2000" dirty="0"/>
              <a:t>year-to-date earnings and withholdings need to be accumulated and used in preparing government-required quarterly and year-end reports</a:t>
            </a:r>
          </a:p>
          <a:p>
            <a:pPr lvl="1"/>
            <a:r>
              <a:rPr lang="en-US" sz="2000" dirty="0"/>
              <a:t>in dealing with such a quantity and variety of computations, it is easy to make a mistake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8</a:t>
            </a:fld>
            <a:endParaRPr lang="en-US" dirty="0"/>
          </a:p>
        </p:txBody>
      </p:sp>
    </p:spTree>
    <p:extLst>
      <p:ext uri="{BB962C8B-B14F-4D97-AF65-F5344CB8AC3E}">
        <p14:creationId xmlns:p14="http://schemas.microsoft.com/office/powerpoint/2010/main" val="421661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432513" cy="1260904"/>
          </a:xfrm>
        </p:spPr>
        <p:txBody>
          <a:bodyPr>
            <a:normAutofit fontScale="90000"/>
          </a:bodyPr>
          <a:lstStyle/>
          <a:p>
            <a:r>
              <a:rPr lang="en-US" dirty="0"/>
              <a:t>QuickBooks v.  Manual Accounting Cont.</a:t>
            </a:r>
          </a:p>
        </p:txBody>
      </p:sp>
      <p:sp>
        <p:nvSpPr>
          <p:cNvPr id="3" name="Content Placeholder 2"/>
          <p:cNvSpPr>
            <a:spLocks noGrp="1"/>
          </p:cNvSpPr>
          <p:nvPr>
            <p:ph idx="1"/>
          </p:nvPr>
        </p:nvSpPr>
        <p:spPr>
          <a:xfrm>
            <a:off x="350520" y="1280207"/>
            <a:ext cx="7844322" cy="4649736"/>
          </a:xfrm>
        </p:spPr>
        <p:txBody>
          <a:bodyPr/>
          <a:lstStyle/>
          <a:p>
            <a:pPr lvl="0"/>
            <a:r>
              <a:rPr lang="en-US" sz="2400" dirty="0"/>
              <a:t>QuickBooks includes a payroll feature that, once activated, allows for </a:t>
            </a:r>
          </a:p>
          <a:p>
            <a:pPr lvl="1"/>
            <a:r>
              <a:rPr lang="en-US" sz="2000" dirty="0"/>
              <a:t>processing a payroll with employees’ earnings, withholdings, deductions, and net pay </a:t>
            </a:r>
          </a:p>
          <a:p>
            <a:pPr lvl="1"/>
            <a:r>
              <a:rPr lang="en-US" sz="2000" dirty="0"/>
              <a:t>quick and easy calculations</a:t>
            </a:r>
          </a:p>
          <a:p>
            <a:pPr lvl="1"/>
            <a:r>
              <a:rPr lang="en-US" sz="2000" dirty="0"/>
              <a:t>simultaneous recording of the payroll transactions in the journal</a:t>
            </a:r>
          </a:p>
          <a:p>
            <a:pPr lvl="1"/>
            <a:r>
              <a:rPr lang="en-US" sz="2000" dirty="0"/>
              <a:t>paychecks to be immediately printed when the printer is set up to do so</a:t>
            </a:r>
          </a:p>
          <a:p>
            <a:r>
              <a:rPr lang="en-US" sz="2400" dirty="0"/>
              <a:t>Simultaneously, reports are prepared that summarize all quarterly and annual information needed for required filings, and for required payments of employee withholdings to the appropriate agencies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9</a:t>
            </a:fld>
            <a:endParaRPr lang="en-US" dirty="0"/>
          </a:p>
        </p:txBody>
      </p:sp>
    </p:spTree>
    <p:extLst>
      <p:ext uri="{BB962C8B-B14F-4D97-AF65-F5344CB8AC3E}">
        <p14:creationId xmlns:p14="http://schemas.microsoft.com/office/powerpoint/2010/main" val="3921276641"/>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3740</Words>
  <Application>Microsoft Office PowerPoint</Application>
  <PresentationFormat>On-screen Show (4:3)</PresentationFormat>
  <Paragraphs>423</Paragraphs>
  <Slides>48</Slides>
  <Notes>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48</vt:i4>
      </vt:variant>
    </vt:vector>
  </HeadingPairs>
  <TitlesOfParts>
    <vt:vector size="59"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Computerized Accounting with QuickBooks 2019</vt:lpstr>
      <vt:lpstr>Payroll Setup</vt:lpstr>
      <vt:lpstr>Objectives</vt:lpstr>
      <vt:lpstr>Introduction</vt:lpstr>
      <vt:lpstr>Introduction Cont. </vt:lpstr>
      <vt:lpstr>QuickBooks v. Manual Accounting</vt:lpstr>
      <vt:lpstr>QuickBooks v.  Manual Accounting Cont.</vt:lpstr>
      <vt:lpstr>QuickBooks v.  Manual Accounting Cont.</vt:lpstr>
      <vt:lpstr>QuickBooks v.  Manual Accounting Cont.</vt:lpstr>
      <vt:lpstr>QuickBooks v.  Manual Accounting Cont.</vt:lpstr>
      <vt:lpstr>Payroll Definitions and Terms</vt:lpstr>
      <vt:lpstr>Payroll Definitions and Terms Cont.</vt:lpstr>
      <vt:lpstr>Payroll Definitions and Terms Cont.</vt:lpstr>
      <vt:lpstr>Quick Check</vt:lpstr>
      <vt:lpstr>Payroll Definitions and Terms Cont.</vt:lpstr>
      <vt:lpstr>Payroll Definitions and Terms Cont.</vt:lpstr>
      <vt:lpstr>Payroll Definitions and Terms Cont.</vt:lpstr>
      <vt:lpstr>Payroll Definitions and Terms Cont.</vt:lpstr>
      <vt:lpstr>Payroll Definitions and Terms Cont.</vt:lpstr>
      <vt:lpstr>Payroll Definitions and Terms Cont.</vt:lpstr>
      <vt:lpstr>Payroll Setup—Activate the Payroll Feature</vt:lpstr>
      <vt:lpstr>Payroll Setup—Activate the Payroll Feature Cont.</vt:lpstr>
      <vt:lpstr>Payroll Setup—Activate the Payroll Feature Cont.</vt:lpstr>
      <vt:lpstr>Payroll Setup—Activate the Payroll Feature Cont.</vt:lpstr>
      <vt:lpstr>Updating the Chart of Accounts List for Payroll</vt:lpstr>
      <vt:lpstr>Using QuickBooks Payroll Services v. Calculating Payroll Manually</vt:lpstr>
      <vt:lpstr>The Payroll Item List</vt:lpstr>
      <vt:lpstr>The Payroll Item List Cont.</vt:lpstr>
      <vt:lpstr>The Payroll Item List Cont.</vt:lpstr>
      <vt:lpstr>Customizing the Payroll Item List</vt:lpstr>
      <vt:lpstr>Customizing the Payroll Item List Cont.</vt:lpstr>
      <vt:lpstr>Customizing the Payroll Item List Cont.</vt:lpstr>
      <vt:lpstr>Customizing the Payroll Item List Cont.</vt:lpstr>
      <vt:lpstr>Customizing the Payroll Item List Cont.</vt:lpstr>
      <vt:lpstr>Quick Check</vt:lpstr>
      <vt:lpstr>Updating the Payroll Item List</vt:lpstr>
      <vt:lpstr>Updating the Payroll Item List Cont.</vt:lpstr>
      <vt:lpstr>Updating the Payroll Item List Cont.</vt:lpstr>
      <vt:lpstr>Updating the Payroll Item List Cont.</vt:lpstr>
      <vt:lpstr>Updating the Payroll Item List Cont.</vt:lpstr>
      <vt:lpstr>Updating the Payroll Item List Cont.</vt:lpstr>
      <vt:lpstr>Updating the Payroll Item List Cont.</vt:lpstr>
      <vt:lpstr>Updating the Payroll Item List Cont.</vt:lpstr>
      <vt:lpstr>Updating the Payroll Item List Cont.</vt:lpstr>
      <vt:lpstr>Updating the Payroll Item List Cont.</vt:lpstr>
      <vt:lpstr>Payroll Reports</vt:lpstr>
      <vt:lpstr>Terms</vt:lpstr>
      <vt:lpstr>Terms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2016-02-22T17:18:53Z</dcterms:created>
  <dcterms:modified xsi:type="dcterms:W3CDTF">2019-03-28T20:05:41Z</dcterms:modified>
</cp:coreProperties>
</file>