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02" r:id="rId2"/>
    <p:sldMasterId id="2147483675" r:id="rId3"/>
    <p:sldMasterId id="2147483668" r:id="rId4"/>
    <p:sldMasterId id="2147483680" r:id="rId5"/>
    <p:sldMasterId id="2147483696" r:id="rId6"/>
    <p:sldMasterId id="2147483705" r:id="rId7"/>
  </p:sldMasterIdLst>
  <p:notesMasterIdLst>
    <p:notesMasterId r:id="rId61"/>
  </p:notesMasterIdLst>
  <p:handoutMasterIdLst>
    <p:handoutMasterId r:id="rId62"/>
  </p:handoutMasterIdLst>
  <p:sldIdLst>
    <p:sldId id="256" r:id="rId8"/>
    <p:sldId id="257" r:id="rId9"/>
    <p:sldId id="258" r:id="rId10"/>
    <p:sldId id="259" r:id="rId11"/>
    <p:sldId id="261" r:id="rId12"/>
    <p:sldId id="437" r:id="rId13"/>
    <p:sldId id="438" r:id="rId14"/>
    <p:sldId id="373" r:id="rId15"/>
    <p:sldId id="439" r:id="rId16"/>
    <p:sldId id="294" r:id="rId17"/>
    <p:sldId id="440"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459" r:id="rId36"/>
    <p:sldId id="460" r:id="rId37"/>
    <p:sldId id="461" r:id="rId38"/>
    <p:sldId id="462" r:id="rId39"/>
    <p:sldId id="463" r:id="rId40"/>
    <p:sldId id="464" r:id="rId41"/>
    <p:sldId id="466" r:id="rId42"/>
    <p:sldId id="467" r:id="rId43"/>
    <p:sldId id="468" r:id="rId44"/>
    <p:sldId id="469" r:id="rId45"/>
    <p:sldId id="295" r:id="rId46"/>
    <p:sldId id="470" r:id="rId47"/>
    <p:sldId id="471" r:id="rId48"/>
    <p:sldId id="472" r:id="rId49"/>
    <p:sldId id="473" r:id="rId50"/>
    <p:sldId id="474" r:id="rId51"/>
    <p:sldId id="475" r:id="rId52"/>
    <p:sldId id="476" r:id="rId53"/>
    <p:sldId id="477" r:id="rId54"/>
    <p:sldId id="478" r:id="rId55"/>
    <p:sldId id="479" r:id="rId56"/>
    <p:sldId id="480" r:id="rId57"/>
    <p:sldId id="481" r:id="rId58"/>
    <p:sldId id="482" r:id="rId59"/>
    <p:sldId id="27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400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1" autoAdjust="0"/>
    <p:restoredTop sz="94700" autoAdjust="0"/>
  </p:normalViewPr>
  <p:slideViewPr>
    <p:cSldViewPr snapToGrid="0" snapToObjects="1">
      <p:cViewPr varScale="1">
        <p:scale>
          <a:sx n="78" d="100"/>
          <a:sy n="78" d="100"/>
        </p:scale>
        <p:origin x="1334" y="62"/>
      </p:cViewPr>
      <p:guideLst>
        <p:guide orient="horz" pos="2160"/>
        <p:guide pos="2880"/>
      </p:guideLst>
    </p:cSldViewPr>
  </p:slideViewPr>
  <p:outlineViewPr>
    <p:cViewPr>
      <p:scale>
        <a:sx n="33" d="100"/>
        <a:sy n="33" d="100"/>
      </p:scale>
      <p:origin x="0" y="-44352"/>
    </p:cViewPr>
  </p:outlineViewPr>
  <p:notesTextViewPr>
    <p:cViewPr>
      <p:scale>
        <a:sx n="100" d="100"/>
        <a:sy n="100" d="100"/>
      </p:scale>
      <p:origin x="0" y="0"/>
    </p:cViewPr>
  </p:notesTextViewPr>
  <p:notesViewPr>
    <p:cSldViewPr snapToGrid="0" snapToObjects="1">
      <p:cViewPr varScale="1">
        <p:scale>
          <a:sx n="82" d="100"/>
          <a:sy n="82" d="100"/>
        </p:scale>
        <p:origin x="203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i="1" dirty="0"/>
              <a:t>Computerized Accounting with QuickBooks 2019</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F27D-7291-427B-A350-F3DB9042BE2F}" type="datetimeFigureOut">
              <a:rPr lang="en-US" smtClean="0"/>
              <a:t>4/17/2019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4F4AC1-F8EF-4959-8144-FA13A8A625AC}" type="slidenum">
              <a:rPr lang="en-US" smtClean="0"/>
              <a:t>‹#›</a:t>
            </a:fld>
            <a:endParaRPr lang="en-US" dirty="0"/>
          </a:p>
        </p:txBody>
      </p:sp>
    </p:spTree>
    <p:extLst>
      <p:ext uri="{BB962C8B-B14F-4D97-AF65-F5344CB8AC3E}">
        <p14:creationId xmlns:p14="http://schemas.microsoft.com/office/powerpoint/2010/main" val="1994997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i="1"/>
            </a:lvl1pPr>
          </a:lstStyle>
          <a:p>
            <a:r>
              <a:rPr lang="en-US" dirty="0"/>
              <a:t>Computerized Accounting with QuickBooks 2019</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B778F-71A8-48E4-BDC1-6A6F0CF4740F}" type="datetimeFigureOut">
              <a:rPr lang="en-US" smtClean="0"/>
              <a:t>4/17/2019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489E-AA15-4837-8C29-87808A0EBE4C}" type="slidenum">
              <a:rPr lang="en-US" smtClean="0"/>
              <a:t>‹#›</a:t>
            </a:fld>
            <a:endParaRPr lang="en-US" dirty="0"/>
          </a:p>
        </p:txBody>
      </p:sp>
    </p:spTree>
    <p:extLst>
      <p:ext uri="{BB962C8B-B14F-4D97-AF65-F5344CB8AC3E}">
        <p14:creationId xmlns:p14="http://schemas.microsoft.com/office/powerpoint/2010/main" val="250758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a:t>
            </a:fld>
            <a:endParaRPr lang="en-US" dirty="0"/>
          </a:p>
        </p:txBody>
      </p:sp>
    </p:spTree>
    <p:extLst>
      <p:ext uri="{BB962C8B-B14F-4D97-AF65-F5344CB8AC3E}">
        <p14:creationId xmlns:p14="http://schemas.microsoft.com/office/powerpoint/2010/main" val="403802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38</a:t>
            </a:fld>
            <a:endParaRPr lang="en-US" dirty="0"/>
          </a:p>
        </p:txBody>
      </p:sp>
    </p:spTree>
    <p:extLst>
      <p:ext uri="{BB962C8B-B14F-4D97-AF65-F5344CB8AC3E}">
        <p14:creationId xmlns:p14="http://schemas.microsoft.com/office/powerpoint/2010/main" val="512041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40</a:t>
            </a:fld>
            <a:endParaRPr lang="en-US" dirty="0"/>
          </a:p>
        </p:txBody>
      </p:sp>
    </p:spTree>
    <p:extLst>
      <p:ext uri="{BB962C8B-B14F-4D97-AF65-F5344CB8AC3E}">
        <p14:creationId xmlns:p14="http://schemas.microsoft.com/office/powerpoint/2010/main" val="1766491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41</a:t>
            </a:fld>
            <a:endParaRPr lang="en-US" dirty="0"/>
          </a:p>
        </p:txBody>
      </p:sp>
    </p:spTree>
    <p:extLst>
      <p:ext uri="{BB962C8B-B14F-4D97-AF65-F5344CB8AC3E}">
        <p14:creationId xmlns:p14="http://schemas.microsoft.com/office/powerpoint/2010/main" val="289796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42</a:t>
            </a:fld>
            <a:endParaRPr lang="en-US" dirty="0"/>
          </a:p>
        </p:txBody>
      </p:sp>
    </p:spTree>
    <p:extLst>
      <p:ext uri="{BB962C8B-B14F-4D97-AF65-F5344CB8AC3E}">
        <p14:creationId xmlns:p14="http://schemas.microsoft.com/office/powerpoint/2010/main" val="2224557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44</a:t>
            </a:fld>
            <a:endParaRPr lang="en-US" dirty="0"/>
          </a:p>
        </p:txBody>
      </p:sp>
    </p:spTree>
    <p:extLst>
      <p:ext uri="{BB962C8B-B14F-4D97-AF65-F5344CB8AC3E}">
        <p14:creationId xmlns:p14="http://schemas.microsoft.com/office/powerpoint/2010/main" val="1616391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46</a:t>
            </a:fld>
            <a:endParaRPr lang="en-US" dirty="0"/>
          </a:p>
        </p:txBody>
      </p:sp>
    </p:spTree>
    <p:extLst>
      <p:ext uri="{BB962C8B-B14F-4D97-AF65-F5344CB8AC3E}">
        <p14:creationId xmlns:p14="http://schemas.microsoft.com/office/powerpoint/2010/main" val="3690815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47</a:t>
            </a:fld>
            <a:endParaRPr lang="en-US" dirty="0"/>
          </a:p>
        </p:txBody>
      </p:sp>
    </p:spTree>
    <p:extLst>
      <p:ext uri="{BB962C8B-B14F-4D97-AF65-F5344CB8AC3E}">
        <p14:creationId xmlns:p14="http://schemas.microsoft.com/office/powerpoint/2010/main" val="3384293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48</a:t>
            </a:fld>
            <a:endParaRPr lang="en-US" dirty="0"/>
          </a:p>
        </p:txBody>
      </p:sp>
    </p:spTree>
    <p:extLst>
      <p:ext uri="{BB962C8B-B14F-4D97-AF65-F5344CB8AC3E}">
        <p14:creationId xmlns:p14="http://schemas.microsoft.com/office/powerpoint/2010/main" val="3449255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49</a:t>
            </a:fld>
            <a:endParaRPr lang="en-US" dirty="0"/>
          </a:p>
        </p:txBody>
      </p:sp>
    </p:spTree>
    <p:extLst>
      <p:ext uri="{BB962C8B-B14F-4D97-AF65-F5344CB8AC3E}">
        <p14:creationId xmlns:p14="http://schemas.microsoft.com/office/powerpoint/2010/main" val="646143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50</a:t>
            </a:fld>
            <a:endParaRPr lang="en-US" dirty="0"/>
          </a:p>
        </p:txBody>
      </p:sp>
    </p:spTree>
    <p:extLst>
      <p:ext uri="{BB962C8B-B14F-4D97-AF65-F5344CB8AC3E}">
        <p14:creationId xmlns:p14="http://schemas.microsoft.com/office/powerpoint/2010/main" val="251744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a:t>
            </a:fld>
            <a:endParaRPr lang="en-US" dirty="0"/>
          </a:p>
        </p:txBody>
      </p:sp>
    </p:spTree>
    <p:extLst>
      <p:ext uri="{BB962C8B-B14F-4D97-AF65-F5344CB8AC3E}">
        <p14:creationId xmlns:p14="http://schemas.microsoft.com/office/powerpoint/2010/main" val="3771320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51</a:t>
            </a:fld>
            <a:endParaRPr lang="en-US" dirty="0"/>
          </a:p>
        </p:txBody>
      </p:sp>
    </p:spTree>
    <p:extLst>
      <p:ext uri="{BB962C8B-B14F-4D97-AF65-F5344CB8AC3E}">
        <p14:creationId xmlns:p14="http://schemas.microsoft.com/office/powerpoint/2010/main" val="3806473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52</a:t>
            </a:fld>
            <a:endParaRPr lang="en-US" dirty="0"/>
          </a:p>
        </p:txBody>
      </p:sp>
    </p:spTree>
    <p:extLst>
      <p:ext uri="{BB962C8B-B14F-4D97-AF65-F5344CB8AC3E}">
        <p14:creationId xmlns:p14="http://schemas.microsoft.com/office/powerpoint/2010/main" val="166039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a:t>
            </a:fld>
            <a:endParaRPr lang="en-US" dirty="0"/>
          </a:p>
        </p:txBody>
      </p:sp>
    </p:spTree>
    <p:extLst>
      <p:ext uri="{BB962C8B-B14F-4D97-AF65-F5344CB8AC3E}">
        <p14:creationId xmlns:p14="http://schemas.microsoft.com/office/powerpoint/2010/main" val="291356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32</a:t>
            </a:fld>
            <a:endParaRPr lang="en-US" dirty="0"/>
          </a:p>
        </p:txBody>
      </p:sp>
    </p:spTree>
    <p:extLst>
      <p:ext uri="{BB962C8B-B14F-4D97-AF65-F5344CB8AC3E}">
        <p14:creationId xmlns:p14="http://schemas.microsoft.com/office/powerpoint/2010/main" val="119709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33</a:t>
            </a:fld>
            <a:endParaRPr lang="en-US" dirty="0"/>
          </a:p>
        </p:txBody>
      </p:sp>
    </p:spTree>
    <p:extLst>
      <p:ext uri="{BB962C8B-B14F-4D97-AF65-F5344CB8AC3E}">
        <p14:creationId xmlns:p14="http://schemas.microsoft.com/office/powerpoint/2010/main" val="243627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34</a:t>
            </a:fld>
            <a:endParaRPr lang="en-US" dirty="0"/>
          </a:p>
        </p:txBody>
      </p:sp>
    </p:spTree>
    <p:extLst>
      <p:ext uri="{BB962C8B-B14F-4D97-AF65-F5344CB8AC3E}">
        <p14:creationId xmlns:p14="http://schemas.microsoft.com/office/powerpoint/2010/main" val="67636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35</a:t>
            </a:fld>
            <a:endParaRPr lang="en-US" dirty="0"/>
          </a:p>
        </p:txBody>
      </p:sp>
    </p:spTree>
    <p:extLst>
      <p:ext uri="{BB962C8B-B14F-4D97-AF65-F5344CB8AC3E}">
        <p14:creationId xmlns:p14="http://schemas.microsoft.com/office/powerpoint/2010/main" val="264413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36</a:t>
            </a:fld>
            <a:endParaRPr lang="en-US" dirty="0"/>
          </a:p>
        </p:txBody>
      </p:sp>
    </p:spTree>
    <p:extLst>
      <p:ext uri="{BB962C8B-B14F-4D97-AF65-F5344CB8AC3E}">
        <p14:creationId xmlns:p14="http://schemas.microsoft.com/office/powerpoint/2010/main" val="156957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37</a:t>
            </a:fld>
            <a:endParaRPr lang="en-US" dirty="0"/>
          </a:p>
        </p:txBody>
      </p:sp>
    </p:spTree>
    <p:extLst>
      <p:ext uri="{BB962C8B-B14F-4D97-AF65-F5344CB8AC3E}">
        <p14:creationId xmlns:p14="http://schemas.microsoft.com/office/powerpoint/2010/main" val="63209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7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19679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34906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325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 Paradigm Publishing, LLC</a:t>
            </a:r>
          </a:p>
        </p:txBody>
      </p:sp>
      <p:sp>
        <p:nvSpPr>
          <p:cNvPr id="9" name="Slide Number Placeholder 8"/>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016479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87715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6007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356919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0185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56002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177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430A07D0-4B6C-EF41-9A43-6576EA47312D}" type="slidenum">
              <a:rPr lang="en-US" smtClean="0"/>
              <a:pPr/>
              <a:t>‹#›</a:t>
            </a:fld>
            <a:endParaRPr lang="en-US" dirty="0"/>
          </a:p>
        </p:txBody>
      </p:sp>
      <p:sp>
        <p:nvSpPr>
          <p:cNvPr id="7" name="Title 1"/>
          <p:cNvSpPr>
            <a:spLocks noGrp="1"/>
          </p:cNvSpPr>
          <p:nvPr>
            <p:ph type="ctrTitle" hasCustomPrompt="1"/>
          </p:nvPr>
        </p:nvSpPr>
        <p:spPr>
          <a:xfrm>
            <a:off x="685800" y="1419215"/>
            <a:ext cx="7772400" cy="609131"/>
          </a:xfrm>
          <a:prstGeom prst="rect">
            <a:avLst/>
          </a:prstGeom>
          <a:noFill/>
          <a:ln>
            <a:noFill/>
          </a:ln>
        </p:spPr>
        <p:txBody>
          <a:bodyPr/>
          <a:lstStyle>
            <a:lvl1pPr algn="ctr">
              <a:defRPr sz="4000" b="0" i="0">
                <a:ln>
                  <a:noFill/>
                </a:ln>
                <a:solidFill>
                  <a:srgbClr val="FFFFFF"/>
                </a:solidFill>
                <a:latin typeface="B Helvetica Bold"/>
                <a:cs typeface="B Helvetica Bold"/>
              </a:defRPr>
            </a:lvl1pPr>
          </a:lstStyle>
          <a:p>
            <a:r>
              <a:rPr lang="en-US" dirty="0"/>
              <a:t>Chapter Title goes Here</a:t>
            </a:r>
          </a:p>
        </p:txBody>
      </p:sp>
      <p:sp>
        <p:nvSpPr>
          <p:cNvPr id="8" name="Subtitle 2"/>
          <p:cNvSpPr>
            <a:spLocks noGrp="1"/>
          </p:cNvSpPr>
          <p:nvPr>
            <p:ph type="subTitle" idx="1" hasCustomPrompt="1"/>
          </p:nvPr>
        </p:nvSpPr>
        <p:spPr>
          <a:xfrm>
            <a:off x="703794" y="2772758"/>
            <a:ext cx="5004522" cy="2120084"/>
          </a:xfrm>
          <a:prstGeom prst="rect">
            <a:avLst/>
          </a:prstGeom>
          <a:ln>
            <a:noFill/>
          </a:ln>
        </p:spPr>
        <p:txBody>
          <a:bodyPr/>
          <a:lstStyle>
            <a:lvl1pPr marL="0" indent="0" algn="ctr">
              <a:buNone/>
              <a:defRPr sz="2800"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Subtitle goes here</a:t>
            </a:r>
          </a:p>
        </p:txBody>
      </p:sp>
      <p:sp>
        <p:nvSpPr>
          <p:cNvPr id="9" name="Title Placeholder 1"/>
          <p:cNvSpPr txBox="1">
            <a:spLocks/>
          </p:cNvSpPr>
          <p:nvPr userDrawn="1"/>
        </p:nvSpPr>
        <p:spPr>
          <a:xfrm>
            <a:off x="703794" y="385763"/>
            <a:ext cx="6621566" cy="399230"/>
          </a:xfrm>
          <a:prstGeom prst="rect">
            <a:avLst/>
          </a:prstGeom>
          <a:ln>
            <a:noFill/>
          </a:ln>
        </p:spPr>
        <p:txBody>
          <a:bodyPr vert="horz" lIns="91440" tIns="45720" rIns="91440" bIns="45720" rtlCol="0" anchor="ctr">
            <a:noAutofit/>
          </a:bodyPr>
          <a:lstStyle>
            <a:lvl1pPr algn="r" defTabSz="457200" rtl="0" eaLnBrk="1" latinLnBrk="0" hangingPunct="1">
              <a:spcBef>
                <a:spcPct val="0"/>
              </a:spcBef>
              <a:buNone/>
              <a:defRPr sz="2000" b="0" i="0" kern="1200" baseline="0">
                <a:solidFill>
                  <a:schemeClr val="bg1"/>
                </a:solidFill>
                <a:latin typeface="B Helvetica Bold"/>
                <a:ea typeface="+mj-ea"/>
                <a:cs typeface="B Helvetica Bold"/>
              </a:defRPr>
            </a:lvl1pPr>
          </a:lstStyle>
          <a:p>
            <a:r>
              <a:rPr lang="en-US" dirty="0"/>
              <a:t>Chapter</a:t>
            </a:r>
          </a:p>
        </p:txBody>
      </p:sp>
      <p:sp>
        <p:nvSpPr>
          <p:cNvPr id="10" name="Title Placeholder 1"/>
          <p:cNvSpPr txBox="1">
            <a:spLocks/>
          </p:cNvSpPr>
          <p:nvPr userDrawn="1"/>
        </p:nvSpPr>
        <p:spPr>
          <a:xfrm>
            <a:off x="7193280" y="157655"/>
            <a:ext cx="1493520"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8000" b="0" i="0" kern="1200" baseline="0">
                <a:solidFill>
                  <a:schemeClr val="bg1"/>
                </a:solidFill>
                <a:latin typeface="B Helvetica Bold"/>
                <a:ea typeface="+mj-ea"/>
                <a:cs typeface="B Helvetica Bold"/>
              </a:defRPr>
            </a:lvl1pPr>
          </a:lstStyle>
          <a:p>
            <a:pPr algn="ctr"/>
            <a:r>
              <a:rPr lang="en-US" sz="9600" dirty="0"/>
              <a:t>9</a:t>
            </a:r>
          </a:p>
        </p:txBody>
      </p:sp>
    </p:spTree>
    <p:extLst>
      <p:ext uri="{BB962C8B-B14F-4D97-AF65-F5344CB8AC3E}">
        <p14:creationId xmlns:p14="http://schemas.microsoft.com/office/powerpoint/2010/main" val="13073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Learning Objectives List Here</a:t>
            </a:r>
          </a:p>
        </p:txBody>
      </p:sp>
      <p:sp>
        <p:nvSpPr>
          <p:cNvPr id="3"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Tree>
    <p:extLst>
      <p:ext uri="{BB962C8B-B14F-4D97-AF65-F5344CB8AC3E}">
        <p14:creationId xmlns:p14="http://schemas.microsoft.com/office/powerpoint/2010/main" val="426283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Chapter Title</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
        <p:nvSpPr>
          <p:cNvPr id="7" name="Text Placeholder 2"/>
          <p:cNvSpPr>
            <a:spLocks noGrp="1"/>
          </p:cNvSpPr>
          <p:nvPr>
            <p:ph idx="1"/>
          </p:nvPr>
        </p:nvSpPr>
        <p:spPr>
          <a:xfrm>
            <a:off x="310148" y="2199564"/>
            <a:ext cx="7844322" cy="452191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Helvetica"/>
                <a:cs typeface="Helvetica"/>
              </a:defRPr>
            </a:lvl1pPr>
            <a:lvl2pPr marL="742950" indent="0">
              <a:buNone/>
              <a:defRPr/>
            </a:lvl2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p:txBody>
      </p:sp>
    </p:spTree>
    <p:extLst>
      <p:ext uri="{BB962C8B-B14F-4D97-AF65-F5344CB8AC3E}">
        <p14:creationId xmlns:p14="http://schemas.microsoft.com/office/powerpoint/2010/main" val="397726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520" y="295704"/>
            <a:ext cx="7844322" cy="965200"/>
          </a:xfrm>
          <a:prstGeom prst="rect">
            <a:avLst/>
          </a:prstGeom>
        </p:spPr>
        <p:txBody>
          <a:bodyPr/>
          <a:lstStyle>
            <a:lvl1pPr algn="l">
              <a:defRPr sz="4000" b="0" i="0" baseline="0">
                <a:solidFill>
                  <a:schemeClr val="bg1"/>
                </a:solidFill>
                <a:latin typeface="B Helvetica Bold"/>
                <a:cs typeface="B Helvetica Bold"/>
              </a:defRPr>
            </a:lvl1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20B4BF65-5512-8C40-A284-ADA36BF81673}" type="slidenum">
              <a:rPr lang="en-US" smtClean="0"/>
              <a:t>‹#›</a:t>
            </a:fld>
            <a:endParaRPr lang="en-US" dirty="0"/>
          </a:p>
        </p:txBody>
      </p:sp>
      <p:sp>
        <p:nvSpPr>
          <p:cNvPr id="11" name="Content Placeholder 2"/>
          <p:cNvSpPr>
            <a:spLocks noGrp="1"/>
          </p:cNvSpPr>
          <p:nvPr>
            <p:ph idx="1"/>
          </p:nvPr>
        </p:nvSpPr>
        <p:spPr>
          <a:xfrm>
            <a:off x="350520" y="1443154"/>
            <a:ext cx="7844322" cy="4649736"/>
          </a:xfrm>
          <a:prstGeom prst="rect">
            <a:avLst/>
          </a:prstGeom>
        </p:spPr>
        <p:txBody>
          <a:bodyPr/>
          <a:lstStyle>
            <a:lvl1pPr>
              <a:defRPr>
                <a:latin typeface="Helvetica"/>
                <a:cs typeface="Helvetica"/>
              </a:defRPr>
            </a:lvl1pPr>
            <a:lvl2pPr>
              <a:defRPr sz="3000">
                <a:latin typeface="Helvetica"/>
                <a:cs typeface="Helvetica"/>
              </a:defRPr>
            </a:lvl2pPr>
            <a:lvl3pPr>
              <a:defRPr sz="2800">
                <a:latin typeface="Helvetica"/>
                <a:cs typeface="Helvetica"/>
              </a:defRPr>
            </a:lvl3pPr>
            <a:lvl4pPr>
              <a:defRPr sz="2600">
                <a:latin typeface="Helvetica"/>
                <a:cs typeface="Helvetica"/>
              </a:defRPr>
            </a:lvl4pPr>
            <a:lvl5pPr>
              <a:defRPr sz="240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63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91D5F25-E773-134E-A8C3-7D392FCF8EB9}" type="slidenum">
              <a:rPr lang="en-US" smtClean="0"/>
              <a:t>‹#›</a:t>
            </a:fld>
            <a:endParaRPr lang="en-US" dirty="0"/>
          </a:p>
        </p:txBody>
      </p:sp>
      <p:sp>
        <p:nvSpPr>
          <p:cNvPr id="8"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Quick Check</a:t>
            </a:r>
          </a:p>
        </p:txBody>
      </p:sp>
      <p:sp>
        <p:nvSpPr>
          <p:cNvPr id="9"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Quiz content</a:t>
            </a:r>
          </a:p>
        </p:txBody>
      </p:sp>
    </p:spTree>
    <p:extLst>
      <p:ext uri="{BB962C8B-B14F-4D97-AF65-F5344CB8AC3E}">
        <p14:creationId xmlns:p14="http://schemas.microsoft.com/office/powerpoint/2010/main" val="100012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Paradigm Publishing, LLC</a:t>
            </a:r>
          </a:p>
        </p:txBody>
      </p:sp>
      <p:sp>
        <p:nvSpPr>
          <p:cNvPr id="4" name="Slide Number Placeholder 3"/>
          <p:cNvSpPr>
            <a:spLocks noGrp="1"/>
          </p:cNvSpPr>
          <p:nvPr>
            <p:ph type="sldNum" sz="quarter" idx="11"/>
          </p:nvPr>
        </p:nvSpPr>
        <p:spPr/>
        <p:txBody>
          <a:bodyPr/>
          <a:lstStyle/>
          <a:p>
            <a:fld id="{A91D5F25-E773-134E-A8C3-7D392FCF8EB9}" type="slidenum">
              <a:rPr lang="en-US" smtClean="0"/>
              <a:t>‹#›</a:t>
            </a:fld>
            <a:endParaRPr lang="en-US" dirty="0"/>
          </a:p>
        </p:txBody>
      </p:sp>
      <p:sp>
        <p:nvSpPr>
          <p:cNvPr id="5"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Quick Check</a:t>
            </a:r>
          </a:p>
        </p:txBody>
      </p:sp>
      <p:sp>
        <p:nvSpPr>
          <p:cNvPr id="6" name="Content Placeholder 2"/>
          <p:cNvSpPr>
            <a:spLocks noGrp="1"/>
          </p:cNvSpPr>
          <p:nvPr>
            <p:ph idx="1"/>
          </p:nvPr>
        </p:nvSpPr>
        <p:spPr>
          <a:xfrm>
            <a:off x="310147" y="2180272"/>
            <a:ext cx="7390063" cy="4525963"/>
          </a:xfrm>
          <a:prstGeom prst="rect">
            <a:avLst/>
          </a:prstGeom>
        </p:spPr>
        <p:txBody>
          <a:bodyPr/>
          <a:lstStyle>
            <a:lvl1pPr marL="514350" indent="-514350">
              <a:buFont typeface="+mj-lt"/>
              <a:buAutoNum type="arabicPeriod"/>
              <a:defRPr>
                <a:latin typeface="Helvetica"/>
                <a:cs typeface="Helvetica"/>
              </a:defRPr>
            </a:lvl1pPr>
            <a:lvl2pPr marL="971550" indent="-514350">
              <a:buFont typeface="+mj-lt"/>
              <a:buAutoNum type="alphaLcPeriod"/>
              <a:defRPr>
                <a:latin typeface="Helvetica"/>
                <a:cs typeface="Helvetica"/>
              </a:defRPr>
            </a:lvl2pPr>
            <a:lvl3pPr marL="1371600" indent="-457200">
              <a:buFont typeface="+mj-lt"/>
              <a:buAutoNum type="arabicPeriod"/>
              <a:defRPr>
                <a:latin typeface="Helvetica"/>
                <a:cs typeface="Helvetica"/>
              </a:defRPr>
            </a:lvl3pPr>
            <a:lvl4pPr marL="1828800" indent="-457200">
              <a:buFont typeface="+mj-lt"/>
              <a:buAutoNum type="arabicPeriod"/>
              <a:defRPr>
                <a:latin typeface="Helvetica"/>
                <a:cs typeface="Helvetica"/>
              </a:defRPr>
            </a:lvl4pPr>
            <a:lvl5pPr marL="2286000" indent="-457200">
              <a:buFont typeface="+mj-lt"/>
              <a:buAutoNum type="arabicPeriod"/>
              <a:defRPr>
                <a:latin typeface="Helvetica"/>
                <a:cs typeface="Helvetica"/>
              </a:defRPr>
            </a:lvl5pPr>
          </a:lstStyle>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255032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54038"/>
            <a:ext cx="7011737" cy="1143000"/>
          </a:xfrm>
          <a:prstGeom prst="rect">
            <a:avLst/>
          </a:prstGeom>
        </p:spPr>
        <p:txBody>
          <a:bodyPr/>
          <a:lstStyle>
            <a:lvl1pPr algn="l">
              <a:defRPr sz="4000" b="0" i="0">
                <a:latin typeface="B Helvetica Bold"/>
                <a:cs typeface="B Helvetica Bold"/>
              </a:defRPr>
            </a:lvl1pPr>
          </a:lstStyle>
          <a:p>
            <a:r>
              <a:rPr lang="en-US" dirty="0"/>
              <a:t>Terms</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7B6DD230-76CC-9F4F-A452-B5DD642C0308}" type="slidenum">
              <a:rPr lang="en-US" smtClean="0"/>
              <a:t>‹#›</a:t>
            </a:fld>
            <a:endParaRPr lang="en-US" dirty="0"/>
          </a:p>
        </p:txBody>
      </p:sp>
      <p:sp>
        <p:nvSpPr>
          <p:cNvPr id="7" name="Subtitle 2"/>
          <p:cNvSpPr>
            <a:spLocks noGrp="1"/>
          </p:cNvSpPr>
          <p:nvPr>
            <p:ph type="subTitle" idx="1" hasCustomPrompt="1"/>
          </p:nvPr>
        </p:nvSpPr>
        <p:spPr>
          <a:xfrm>
            <a:off x="1219200" y="1869574"/>
            <a:ext cx="7011737" cy="38708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Definitions</a:t>
            </a:r>
          </a:p>
        </p:txBody>
      </p:sp>
    </p:spTree>
    <p:extLst>
      <p:ext uri="{BB962C8B-B14F-4D97-AF65-F5344CB8AC3E}">
        <p14:creationId xmlns:p14="http://schemas.microsoft.com/office/powerpoint/2010/main" val="23957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085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7.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close up of food&#10;&#10;Description automatically generated">
            <a:extLst>
              <a:ext uri="{FF2B5EF4-FFF2-40B4-BE49-F238E27FC236}">
                <a16:creationId xmlns:a16="http://schemas.microsoft.com/office/drawing/2014/main" id="{B758B181-4B98-4C54-B748-565C5C8F066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17646233"/>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921982-6BE1-4412-9D11-B5AE20AF2711}"/>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fld id="{430A07D0-4B6C-EF41-9A43-6576EA47312D}" type="slidenum">
              <a:rPr lang="en-US" smtClean="0"/>
              <a:pPr/>
              <a:t>‹#›</a:t>
            </a:fld>
            <a:endParaRPr lang="en-US" dirty="0"/>
          </a:p>
        </p:txBody>
      </p:sp>
    </p:spTree>
    <p:extLst>
      <p:ext uri="{BB962C8B-B14F-4D97-AF65-F5344CB8AC3E}">
        <p14:creationId xmlns:p14="http://schemas.microsoft.com/office/powerpoint/2010/main" val="815956631"/>
      </p:ext>
    </p:extLst>
  </p:cSld>
  <p:clrMap bg1="lt1" tx1="dk1" bg2="lt2" tx2="dk2" accent1="accent1" accent2="accent2" accent3="accent3" accent4="accent4" accent5="accent5" accent6="accent6" hlink="hlink" folHlink="folHlink"/>
  <p:sldLayoutIdLst>
    <p:sldLayoutId id="214748370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8444F-2AF5-6340-B273-790BF994D442}" type="slidenum">
              <a:rPr lang="en-US" smtClean="0"/>
              <a:t>‹#›</a:t>
            </a:fld>
            <a:endParaRPr lang="en-US" dirty="0"/>
          </a:p>
        </p:txBody>
      </p:sp>
      <p:pic>
        <p:nvPicPr>
          <p:cNvPr id="4" name="Picture 3">
            <a:extLst>
              <a:ext uri="{FF2B5EF4-FFF2-40B4-BE49-F238E27FC236}">
                <a16:creationId xmlns:a16="http://schemas.microsoft.com/office/drawing/2014/main" id="{1F2A2084-E55D-4EB1-8C3B-D665CA801285}"/>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4758888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4BF65-5512-8C40-A284-ADA36BF81673}" type="slidenum">
              <a:rPr lang="en-US" smtClean="0"/>
              <a:t>‹#›</a:t>
            </a:fld>
            <a:endParaRPr lang="en-US" dirty="0"/>
          </a:p>
        </p:txBody>
      </p:sp>
      <p:pic>
        <p:nvPicPr>
          <p:cNvPr id="4" name="Picture 3">
            <a:extLst>
              <a:ext uri="{FF2B5EF4-FFF2-40B4-BE49-F238E27FC236}">
                <a16:creationId xmlns:a16="http://schemas.microsoft.com/office/drawing/2014/main" id="{7F520AA9-02DA-4D56-A777-2A8B761E9A62}"/>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3092046"/>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D5F25-E773-134E-A8C3-7D392FCF8EB9}" type="slidenum">
              <a:rPr lang="en-US" smtClean="0"/>
              <a:t>‹#›</a:t>
            </a:fld>
            <a:endParaRPr lang="en-US" dirty="0"/>
          </a:p>
        </p:txBody>
      </p:sp>
      <p:pic>
        <p:nvPicPr>
          <p:cNvPr id="4" name="Picture 3">
            <a:extLst>
              <a:ext uri="{FF2B5EF4-FFF2-40B4-BE49-F238E27FC236}">
                <a16:creationId xmlns:a16="http://schemas.microsoft.com/office/drawing/2014/main" id="{93B841E0-FC47-49F1-8861-51D8EDBCD23D}"/>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930637236"/>
      </p:ext>
    </p:extLst>
  </p:cSld>
  <p:clrMap bg1="lt1" tx1="dk1" bg2="lt2" tx2="dk2" accent1="accent1" accent2="accent2" accent3="accent3" accent4="accent4" accent5="accent5" accent6="accent6" hlink="hlink" folHlink="folHlink"/>
  <p:sldLayoutIdLst>
    <p:sldLayoutId id="2147483682" r:id="rId1"/>
    <p:sldLayoutId id="214748370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D230-76CC-9F4F-A452-B5DD642C0308}" type="slidenum">
              <a:rPr lang="en-US" smtClean="0"/>
              <a:t>‹#›</a:t>
            </a:fld>
            <a:endParaRPr lang="en-US" dirty="0"/>
          </a:p>
        </p:txBody>
      </p:sp>
      <p:pic>
        <p:nvPicPr>
          <p:cNvPr id="4" name="Picture 3">
            <a:extLst>
              <a:ext uri="{FF2B5EF4-FFF2-40B4-BE49-F238E27FC236}">
                <a16:creationId xmlns:a16="http://schemas.microsoft.com/office/drawing/2014/main" id="{EEADCFF7-116E-4A15-90A6-AF6512F43482}"/>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3921987"/>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B-2015-16-17-Blank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85789-3EEF-1540-9C3F-B413FF361E42}" type="slidenum">
              <a:rPr lang="en-US" smtClean="0"/>
              <a:t>‹#›</a:t>
            </a:fld>
            <a:endParaRPr lang="en-US" dirty="0"/>
          </a:p>
        </p:txBody>
      </p:sp>
    </p:spTree>
    <p:extLst>
      <p:ext uri="{BB962C8B-B14F-4D97-AF65-F5344CB8AC3E}">
        <p14:creationId xmlns:p14="http://schemas.microsoft.com/office/powerpoint/2010/main" val="22376136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98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10</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7" y="2012949"/>
            <a:ext cx="8579853" cy="4525963"/>
          </a:xfrm>
        </p:spPr>
        <p:txBody>
          <a:bodyPr/>
          <a:lstStyle/>
          <a:p>
            <a:r>
              <a:rPr lang="en-US" sz="2800" dirty="0"/>
              <a:t>The employee’s gross pay is a(n) _____ the company records at the payroll date.</a:t>
            </a:r>
          </a:p>
          <a:p>
            <a:pPr lvl="1"/>
            <a:r>
              <a:rPr lang="en-US" sz="2400" dirty="0"/>
              <a:t>expense</a:t>
            </a:r>
          </a:p>
          <a:p>
            <a:pPr lvl="1"/>
            <a:r>
              <a:rPr lang="en-US" sz="2400" dirty="0"/>
              <a:t>deduction</a:t>
            </a:r>
          </a:p>
          <a:p>
            <a:pPr lvl="1"/>
            <a:r>
              <a:rPr lang="en-US" sz="2400" dirty="0"/>
              <a:t>asset</a:t>
            </a:r>
          </a:p>
          <a:p>
            <a:pPr lvl="1"/>
            <a:r>
              <a:rPr lang="en-US" sz="2400" dirty="0"/>
              <a:t>withholding</a:t>
            </a:r>
          </a:p>
        </p:txBody>
      </p:sp>
    </p:spTree>
    <p:extLst>
      <p:ext uri="{BB962C8B-B14F-4D97-AF65-F5344CB8AC3E}">
        <p14:creationId xmlns:p14="http://schemas.microsoft.com/office/powerpoint/2010/main" val="15820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5">
                                            <p:txEl>
                                              <p:pRg st="1" end="1"/>
                                            </p:txEl>
                                          </p:spTgt>
                                        </p:tgtEl>
                                        <p:attrNameLst>
                                          <p:attrName>style.color</p:attrName>
                                        </p:attrNameLst>
                                      </p:cBhvr>
                                      <p:to>
                                        <a:srgbClr val="00B050"/>
                                      </p:to>
                                    </p:animClr>
                                    <p:animClr clrSpc="rgb" dir="cw">
                                      <p:cBhvr>
                                        <p:cTn id="37" dur="500" fill="hold"/>
                                        <p:tgtEl>
                                          <p:spTgt spid="5">
                                            <p:txEl>
                                              <p:pRg st="1" end="1"/>
                                            </p:txEl>
                                          </p:spTgt>
                                        </p:tgtEl>
                                        <p:attrNameLst>
                                          <p:attrName>fillcolor</p:attrName>
                                        </p:attrNameLst>
                                      </p:cBhvr>
                                      <p:to>
                                        <a:srgbClr val="00B050"/>
                                      </p:to>
                                    </p:animClr>
                                    <p:set>
                                      <p:cBhvr>
                                        <p:cTn id="38" dur="500" fill="hold"/>
                                        <p:tgtEl>
                                          <p:spTgt spid="5">
                                            <p:txEl>
                                              <p:pRg st="1" end="1"/>
                                            </p:txEl>
                                          </p:spTgt>
                                        </p:tgtEl>
                                        <p:attrNameLst>
                                          <p:attrName>fill.type</p:attrName>
                                        </p:attrNameLst>
                                      </p:cBhvr>
                                      <p:to>
                                        <p:strVal val="solid"/>
                                      </p:to>
                                    </p:set>
                                    <p:set>
                                      <p:cBhvr>
                                        <p:cTn id="39" dur="500" fill="hold"/>
                                        <p:tgtEl>
                                          <p:spTgt spid="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488680" cy="1260904"/>
          </a:xfrm>
        </p:spPr>
        <p:txBody>
          <a:bodyPr anchor="ctr">
            <a:normAutofit fontScale="90000"/>
          </a:bodyPr>
          <a:lstStyle/>
          <a:p>
            <a:r>
              <a:rPr lang="en-US" dirty="0"/>
              <a:t>Accounting for Payroll Transactions Cont. </a:t>
            </a:r>
          </a:p>
        </p:txBody>
      </p:sp>
      <p:sp>
        <p:nvSpPr>
          <p:cNvPr id="3" name="Content Placeholder 2"/>
          <p:cNvSpPr>
            <a:spLocks noGrp="1"/>
          </p:cNvSpPr>
          <p:nvPr>
            <p:ph idx="1"/>
          </p:nvPr>
        </p:nvSpPr>
        <p:spPr>
          <a:xfrm>
            <a:off x="509545" y="1284298"/>
            <a:ext cx="7804895" cy="4649736"/>
          </a:xfrm>
        </p:spPr>
        <p:txBody>
          <a:bodyPr/>
          <a:lstStyle/>
          <a:p>
            <a:r>
              <a:rPr lang="en-US" sz="2400" dirty="0"/>
              <a:t>Many companies use a separate checking account for payroll transactions.</a:t>
            </a:r>
          </a:p>
          <a:p>
            <a:pPr lvl="1"/>
            <a:r>
              <a:rPr lang="en-US" sz="2000" dirty="0"/>
              <a:t>Periodically, funds are transferred into this account from the operating account.</a:t>
            </a:r>
          </a:p>
          <a:p>
            <a:r>
              <a:rPr lang="en-US" sz="2200" dirty="0"/>
              <a:t>Having a separate checking account helps track payroll transactions.</a:t>
            </a:r>
          </a:p>
          <a:p>
            <a:pPr lvl="1"/>
            <a:r>
              <a:rPr lang="en-US" sz="2000" dirty="0"/>
              <a:t>In addition, the journal entry for the employer’s payroll tax expenses is recorded on the paycheck date.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11</a:t>
            </a:fld>
            <a:endParaRPr lang="en-US" dirty="0"/>
          </a:p>
        </p:txBody>
      </p:sp>
    </p:spTree>
    <p:extLst>
      <p:ext uri="{BB962C8B-B14F-4D97-AF65-F5344CB8AC3E}">
        <p14:creationId xmlns:p14="http://schemas.microsoft.com/office/powerpoint/2010/main" val="154635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488680" cy="1260904"/>
          </a:xfrm>
        </p:spPr>
        <p:txBody>
          <a:bodyPr anchor="ctr">
            <a:normAutofit fontScale="90000"/>
          </a:bodyPr>
          <a:lstStyle/>
          <a:p>
            <a:r>
              <a:rPr lang="en-US" dirty="0"/>
              <a:t>Accounting for Payroll Transactions Cont. </a:t>
            </a:r>
          </a:p>
        </p:txBody>
      </p:sp>
      <p:sp>
        <p:nvSpPr>
          <p:cNvPr id="3" name="Content Placeholder 2"/>
          <p:cNvSpPr>
            <a:spLocks noGrp="1"/>
          </p:cNvSpPr>
          <p:nvPr>
            <p:ph idx="1"/>
          </p:nvPr>
        </p:nvSpPr>
        <p:spPr>
          <a:xfrm>
            <a:off x="509546" y="1284298"/>
            <a:ext cx="7295984" cy="4649736"/>
          </a:xfrm>
        </p:spPr>
        <p:txBody>
          <a:bodyPr/>
          <a:lstStyle/>
          <a:p>
            <a:r>
              <a:rPr lang="en-US" sz="2400" dirty="0"/>
              <a:t>When the company remits the employer and employee taxes to the federal and local governments, it records several journal entries.</a:t>
            </a:r>
          </a:p>
          <a:p>
            <a:pPr lvl="1"/>
            <a:r>
              <a:rPr lang="en-US" sz="2000" dirty="0"/>
              <a:t>Payment for the employer and employee will be forwarded to the federal government for:</a:t>
            </a:r>
          </a:p>
          <a:p>
            <a:pPr lvl="2"/>
            <a:r>
              <a:rPr lang="en-US" sz="1800" dirty="0"/>
              <a:t>Social Security tax </a:t>
            </a:r>
          </a:p>
          <a:p>
            <a:pPr lvl="2"/>
            <a:r>
              <a:rPr lang="en-US" sz="1800" dirty="0"/>
              <a:t>Medicare tax</a:t>
            </a:r>
          </a:p>
          <a:p>
            <a:pPr lvl="2"/>
            <a:r>
              <a:rPr lang="en-US" sz="1800" dirty="0"/>
              <a:t>Employee federal withholding</a:t>
            </a:r>
          </a:p>
          <a:p>
            <a:pPr lvl="2"/>
            <a:r>
              <a:rPr lang="en-US" sz="1800" dirty="0"/>
              <a:t>FUTA tax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12</a:t>
            </a:fld>
            <a:endParaRPr lang="en-US" dirty="0"/>
          </a:p>
        </p:txBody>
      </p:sp>
      <p:pic>
        <p:nvPicPr>
          <p:cNvPr id="5" name="Picture 4" descr="$306 deibted to Social Sec/Medicare Tax Payable ($153 +$153); $300 debited to FIT Payable; $16 debited to FUTA Payable; $622 credited to 622" title="journal entry"/>
          <p:cNvPicPr>
            <a:picLocks noChangeAspect="1"/>
          </p:cNvPicPr>
          <p:nvPr/>
        </p:nvPicPr>
        <p:blipFill>
          <a:blip r:embed="rId2"/>
          <a:stretch>
            <a:fillRect/>
          </a:stretch>
        </p:blipFill>
        <p:spPr>
          <a:xfrm>
            <a:off x="1857375" y="4687867"/>
            <a:ext cx="5429250" cy="971550"/>
          </a:xfrm>
          <a:prstGeom prst="rect">
            <a:avLst/>
          </a:prstGeom>
        </p:spPr>
      </p:pic>
    </p:spTree>
    <p:extLst>
      <p:ext uri="{BB962C8B-B14F-4D97-AF65-F5344CB8AC3E}">
        <p14:creationId xmlns:p14="http://schemas.microsoft.com/office/powerpoint/2010/main" val="3577521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488680" cy="1260904"/>
          </a:xfrm>
        </p:spPr>
        <p:txBody>
          <a:bodyPr anchor="ctr">
            <a:normAutofit fontScale="90000"/>
          </a:bodyPr>
          <a:lstStyle/>
          <a:p>
            <a:r>
              <a:rPr lang="en-US" dirty="0"/>
              <a:t>Accounting for Payroll Transactions Cont. </a:t>
            </a:r>
          </a:p>
        </p:txBody>
      </p:sp>
      <p:sp>
        <p:nvSpPr>
          <p:cNvPr id="3" name="Content Placeholder 2"/>
          <p:cNvSpPr>
            <a:spLocks noGrp="1"/>
          </p:cNvSpPr>
          <p:nvPr>
            <p:ph idx="1"/>
          </p:nvPr>
        </p:nvSpPr>
        <p:spPr>
          <a:xfrm>
            <a:off x="509546" y="1284298"/>
            <a:ext cx="7295984" cy="1734318"/>
          </a:xfrm>
        </p:spPr>
        <p:txBody>
          <a:bodyPr/>
          <a:lstStyle/>
          <a:p>
            <a:r>
              <a:rPr lang="en-US" sz="1800" dirty="0"/>
              <a:t>Payment for the state withholding tax and the SUI to the state taxing authority responsible for these taxes.</a:t>
            </a:r>
          </a:p>
          <a:p>
            <a:pPr lvl="1"/>
            <a:r>
              <a:rPr lang="en-US" sz="1600" dirty="0"/>
              <a:t>usually made with one check </a:t>
            </a:r>
          </a:p>
          <a:p>
            <a:r>
              <a:rPr lang="en-US" sz="1800" dirty="0"/>
              <a:t>In some states, two checks have to be sent because two different tax agencies are responsible.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13</a:t>
            </a:fld>
            <a:endParaRPr lang="en-US" dirty="0"/>
          </a:p>
        </p:txBody>
      </p:sp>
      <p:pic>
        <p:nvPicPr>
          <p:cNvPr id="4" name="Picture 3" descr="$100 debited to SIT Payable; $60 debited to SUI Payable, $160 credited to Cash - Payroll" title="example journal entry"/>
          <p:cNvPicPr>
            <a:picLocks noChangeAspect="1"/>
          </p:cNvPicPr>
          <p:nvPr/>
        </p:nvPicPr>
        <p:blipFill>
          <a:blip r:embed="rId2"/>
          <a:stretch>
            <a:fillRect/>
          </a:stretch>
        </p:blipFill>
        <p:spPr>
          <a:xfrm>
            <a:off x="1843087" y="3018616"/>
            <a:ext cx="5457825" cy="590550"/>
          </a:xfrm>
          <a:prstGeom prst="rect">
            <a:avLst/>
          </a:prstGeom>
        </p:spPr>
      </p:pic>
      <p:sp>
        <p:nvSpPr>
          <p:cNvPr id="5" name="TextBox 4"/>
          <p:cNvSpPr txBox="1"/>
          <p:nvPr/>
        </p:nvSpPr>
        <p:spPr>
          <a:xfrm>
            <a:off x="509546" y="3609166"/>
            <a:ext cx="7295984" cy="2806922"/>
          </a:xfrm>
          <a:prstGeom prst="rect">
            <a:avLst/>
          </a:prstGeom>
          <a:noFill/>
        </p:spPr>
        <p:txBody>
          <a:bodyPr wrap="square" rtlCol="0">
            <a:spAutoFit/>
          </a:bodyPr>
          <a:lstStyle/>
          <a:p>
            <a:pPr marL="342900" lvl="0" indent="-342900">
              <a:spcBef>
                <a:spcPct val="20000"/>
              </a:spcBef>
              <a:buFont typeface="Arial"/>
              <a:buChar char="•"/>
            </a:pPr>
            <a:r>
              <a:rPr lang="en-US" dirty="0">
                <a:solidFill>
                  <a:prstClr val="black"/>
                </a:solidFill>
                <a:latin typeface="Helvetica"/>
                <a:cs typeface="Helvetica"/>
              </a:rPr>
              <a:t>Payroll accounting is a time-consuming process that can result in costly errors and omissions.</a:t>
            </a:r>
          </a:p>
          <a:p>
            <a:pPr marL="342900" lvl="0" indent="-342900">
              <a:spcBef>
                <a:spcPct val="20000"/>
              </a:spcBef>
              <a:buFont typeface="Arial"/>
              <a:buChar char="•"/>
            </a:pPr>
            <a:r>
              <a:rPr lang="en-US" dirty="0">
                <a:solidFill>
                  <a:prstClr val="black"/>
                </a:solidFill>
                <a:latin typeface="Helvetica"/>
                <a:cs typeface="Helvetica"/>
              </a:rPr>
              <a:t>With QuickBooks and other general ledger software packages, small companies can </a:t>
            </a:r>
          </a:p>
          <a:p>
            <a:pPr marL="685800" lvl="1" indent="-228600">
              <a:spcBef>
                <a:spcPct val="20000"/>
              </a:spcBef>
              <a:buFont typeface="Arial"/>
              <a:buChar char="–"/>
            </a:pPr>
            <a:r>
              <a:rPr lang="en-US" dirty="0">
                <a:solidFill>
                  <a:prstClr val="black"/>
                </a:solidFill>
                <a:latin typeface="Helvetica"/>
                <a:cs typeface="Helvetica"/>
              </a:rPr>
              <a:t>process payroll</a:t>
            </a:r>
          </a:p>
          <a:p>
            <a:pPr marL="685800" lvl="1" indent="-228600">
              <a:spcBef>
                <a:spcPct val="20000"/>
              </a:spcBef>
              <a:buFont typeface="Arial"/>
              <a:buChar char="–"/>
            </a:pPr>
            <a:r>
              <a:rPr lang="en-US" dirty="0">
                <a:solidFill>
                  <a:prstClr val="black"/>
                </a:solidFill>
                <a:latin typeface="Helvetica"/>
                <a:cs typeface="Helvetica"/>
              </a:rPr>
              <a:t>determine gross pay, tax expenses, and tax liabilities</a:t>
            </a:r>
          </a:p>
          <a:p>
            <a:pPr marL="685800" lvl="1" indent="-228600">
              <a:spcBef>
                <a:spcPct val="20000"/>
              </a:spcBef>
              <a:buFont typeface="Arial"/>
              <a:buChar char="–"/>
            </a:pPr>
            <a:r>
              <a:rPr lang="en-US" dirty="0">
                <a:solidFill>
                  <a:prstClr val="black"/>
                </a:solidFill>
                <a:latin typeface="Helvetica"/>
                <a:cs typeface="Helvetica"/>
              </a:rPr>
              <a:t>prepare employee paychecks and payroll data in compliance with federal and state payroll regulations</a:t>
            </a:r>
          </a:p>
          <a:p>
            <a:endParaRPr lang="en-US" dirty="0"/>
          </a:p>
        </p:txBody>
      </p:sp>
    </p:spTree>
    <p:extLst>
      <p:ext uri="{BB962C8B-B14F-4D97-AF65-F5344CB8AC3E}">
        <p14:creationId xmlns:p14="http://schemas.microsoft.com/office/powerpoint/2010/main" val="178097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Employee Center</a:t>
            </a:r>
          </a:p>
        </p:txBody>
      </p:sp>
      <p:sp>
        <p:nvSpPr>
          <p:cNvPr id="3" name="Content Placeholder 2"/>
          <p:cNvSpPr>
            <a:spLocks noGrp="1"/>
          </p:cNvSpPr>
          <p:nvPr>
            <p:ph idx="1"/>
          </p:nvPr>
        </p:nvSpPr>
        <p:spPr>
          <a:xfrm>
            <a:off x="509546" y="1284298"/>
            <a:ext cx="7295984" cy="4649736"/>
          </a:xfrm>
        </p:spPr>
        <p:txBody>
          <a:bodyPr/>
          <a:lstStyle/>
          <a:p>
            <a:r>
              <a:rPr lang="en-US" sz="2000" dirty="0"/>
              <a:t>The Employee Center contains a file for each employee of the company. </a:t>
            </a:r>
          </a:p>
          <a:p>
            <a:r>
              <a:rPr lang="en-US" sz="2000" dirty="0"/>
              <a:t>Information is indicated for each employee such as</a:t>
            </a:r>
          </a:p>
          <a:p>
            <a:pPr lvl="1"/>
            <a:r>
              <a:rPr lang="en-US" sz="2000" dirty="0"/>
              <a:t>name, address, Social Security number, hire date, pay rate and applicable payroll taxes</a:t>
            </a:r>
          </a:p>
          <a:p>
            <a:r>
              <a:rPr lang="en-US" sz="2000" dirty="0"/>
              <a:t>QuickBooks uses the information contained in each employee’s file, along with the information in the Payroll Item List, to calculate the employee’s gross pay, deductions, and net paycheck</a:t>
            </a:r>
          </a:p>
          <a:p>
            <a:r>
              <a:rPr lang="en-US" sz="2000" dirty="0"/>
              <a:t>Like all other Centers in QuickBooks, the Employee Center needs to be updated when</a:t>
            </a:r>
          </a:p>
          <a:p>
            <a:pPr lvl="1"/>
            <a:r>
              <a:rPr lang="en-US" sz="1800" dirty="0"/>
              <a:t>new employees are hired</a:t>
            </a:r>
          </a:p>
          <a:p>
            <a:pPr lvl="1"/>
            <a:r>
              <a:rPr lang="en-US" sz="1800" dirty="0"/>
              <a:t>employees leave the company</a:t>
            </a:r>
          </a:p>
          <a:p>
            <a:pPr lvl="1"/>
            <a:r>
              <a:rPr lang="en-US" sz="1800" dirty="0"/>
              <a:t>information about an employee changes and needs to be revised</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14</a:t>
            </a:fld>
            <a:endParaRPr lang="en-US" dirty="0"/>
          </a:p>
        </p:txBody>
      </p:sp>
    </p:spTree>
    <p:extLst>
      <p:ext uri="{BB962C8B-B14F-4D97-AF65-F5344CB8AC3E}">
        <p14:creationId xmlns:p14="http://schemas.microsoft.com/office/powerpoint/2010/main" val="193992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Employee Center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15</a:t>
            </a:fld>
            <a:endParaRPr lang="en-US" dirty="0"/>
          </a:p>
        </p:txBody>
      </p:sp>
      <p:pic>
        <p:nvPicPr>
          <p:cNvPr id="4" name="Picture 3" descr="Employee Center">
            <a:extLst>
              <a:ext uri="{FF2B5EF4-FFF2-40B4-BE49-F238E27FC236}">
                <a16:creationId xmlns:a16="http://schemas.microsoft.com/office/drawing/2014/main" id="{3B229785-F5F9-4F67-A6A8-23C8254A69B4}"/>
              </a:ext>
            </a:extLst>
          </p:cNvPr>
          <p:cNvPicPr>
            <a:picLocks noChangeAspect="1"/>
          </p:cNvPicPr>
          <p:nvPr/>
        </p:nvPicPr>
        <p:blipFill>
          <a:blip r:embed="rId2"/>
          <a:stretch>
            <a:fillRect/>
          </a:stretch>
        </p:blipFill>
        <p:spPr>
          <a:xfrm>
            <a:off x="769882" y="1401015"/>
            <a:ext cx="7604236" cy="4055969"/>
          </a:xfrm>
          <a:prstGeom prst="rect">
            <a:avLst/>
          </a:prstGeom>
        </p:spPr>
      </p:pic>
    </p:spTree>
    <p:extLst>
      <p:ext uri="{BB962C8B-B14F-4D97-AF65-F5344CB8AC3E}">
        <p14:creationId xmlns:p14="http://schemas.microsoft.com/office/powerpoint/2010/main" val="346275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Employee Center Cont.</a:t>
            </a:r>
          </a:p>
        </p:txBody>
      </p:sp>
      <p:sp>
        <p:nvSpPr>
          <p:cNvPr id="3" name="Content Placeholder 2"/>
          <p:cNvSpPr>
            <a:spLocks noGrp="1"/>
          </p:cNvSpPr>
          <p:nvPr>
            <p:ph idx="1"/>
          </p:nvPr>
        </p:nvSpPr>
        <p:spPr>
          <a:xfrm>
            <a:off x="509546" y="1284298"/>
            <a:ext cx="7295984" cy="4649736"/>
          </a:xfrm>
        </p:spPr>
        <p:txBody>
          <a:bodyPr/>
          <a:lstStyle/>
          <a:p>
            <a:pPr marL="0" lvl="1" indent="0">
              <a:buNone/>
            </a:pPr>
            <a:r>
              <a:rPr lang="en-US" sz="2000" dirty="0"/>
              <a:t>The Employee Center contains the following parts: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16</a:t>
            </a:fld>
            <a:endParaRPr lang="en-US" dirty="0"/>
          </a:p>
        </p:txBody>
      </p:sp>
      <p:graphicFrame>
        <p:nvGraphicFramePr>
          <p:cNvPr id="4" name="Table 3" descr="parts of the Employee center"/>
          <p:cNvGraphicFramePr>
            <a:graphicFrameLocks noGrp="1"/>
          </p:cNvGraphicFramePr>
          <p:nvPr>
            <p:extLst>
              <p:ext uri="{D42A27DB-BD31-4B8C-83A1-F6EECF244321}">
                <p14:modId xmlns:p14="http://schemas.microsoft.com/office/powerpoint/2010/main" val="2467163028"/>
              </p:ext>
            </p:extLst>
          </p:nvPr>
        </p:nvGraphicFramePr>
        <p:xfrm>
          <a:off x="622670" y="1962150"/>
          <a:ext cx="7892332" cy="3961444"/>
        </p:xfrm>
        <a:graphic>
          <a:graphicData uri="http://schemas.openxmlformats.org/drawingml/2006/table">
            <a:tbl>
              <a:tblPr firstRow="1" bandRow="1">
                <a:tableStyleId>{5C22544A-7EE6-4342-B048-85BDC9FD1C3A}</a:tableStyleId>
              </a:tblPr>
              <a:tblGrid>
                <a:gridCol w="2733275">
                  <a:extLst>
                    <a:ext uri="{9D8B030D-6E8A-4147-A177-3AD203B41FA5}">
                      <a16:colId xmlns:a16="http://schemas.microsoft.com/office/drawing/2014/main" val="20000"/>
                    </a:ext>
                  </a:extLst>
                </a:gridCol>
                <a:gridCol w="5159057">
                  <a:extLst>
                    <a:ext uri="{9D8B030D-6E8A-4147-A177-3AD203B41FA5}">
                      <a16:colId xmlns:a16="http://schemas.microsoft.com/office/drawing/2014/main" val="20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t>Employee</a:t>
                      </a:r>
                      <a:r>
                        <a:rPr lang="en-US" sz="1800" kern="1200" baseline="0" dirty="0"/>
                        <a:t> Center feature</a:t>
                      </a:r>
                      <a:endParaRPr lang="en-US" sz="1800" b="1"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t>Description</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553232599"/>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t>Employees tab	</a:t>
                      </a:r>
                      <a:endParaRPr lang="en-US" sz="1800" b="1"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t>Lists all current employees. You can display active employees, all employees, or only released employees.	</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0"/>
                  </a:ext>
                </a:extLst>
              </a:tr>
              <a:tr h="3851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kern="1200" baseline="0" dirty="0"/>
                        <a:t>Transactions tab	</a:t>
                      </a:r>
                      <a:endParaRPr lang="en-US" sz="1800" b="1" i="0" u="none" strike="noStrike" kern="1200" baseline="0" dirty="0">
                        <a:solidFill>
                          <a:schemeClr val="dk1"/>
                        </a:solidFill>
                        <a:latin typeface="+mn-lt"/>
                        <a:ea typeface="+mn-ea"/>
                        <a:cs typeface="+mn-cs"/>
                      </a:endParaRPr>
                    </a:p>
                  </a:txBody>
                  <a:tcPr/>
                </a:tc>
                <a:tc>
                  <a:txBody>
                    <a:bodyPr/>
                    <a:lstStyle/>
                    <a:p>
                      <a:r>
                        <a:rPr lang="en-US" sz="1800" u="none" strike="noStrike" kern="1200" baseline="0" dirty="0"/>
                        <a:t>Lists all transactions for selected employees.</a:t>
                      </a:r>
                      <a:endParaRPr lang="en-US"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kern="1200" baseline="0" dirty="0"/>
                        <a:t>New Employee button	</a:t>
                      </a:r>
                      <a:endParaRPr lang="en-US" sz="1800" b="1" i="0" u="none" strike="noStrike" kern="1200" baseline="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kern="1200" baseline="0" dirty="0"/>
                        <a:t>Used to add a new employee.	</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sz="1800" u="none" strike="noStrike" kern="1200" baseline="0" dirty="0"/>
                        <a:t>Employee Information section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kern="1200" baseline="0" dirty="0"/>
                        <a:t>Displays background and transaction information for the employee selected on the Employees tab.	</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kern="1200" baseline="0" dirty="0"/>
                        <a:t>Edit icon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kern="1200" baseline="0" dirty="0"/>
                        <a:t>Used to edit background information for the employee selected on the Employees tab.</a:t>
                      </a:r>
                      <a:endParaRPr lang="en-US" sz="18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r>
                        <a:rPr lang="en-US" sz="1800" u="none" strike="noStrike" kern="1200" baseline="0" dirty="0"/>
                        <a:t>Notes tab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kern="1200" baseline="0" dirty="0"/>
                        <a:t>Used to include narrative information specific to an employee. </a:t>
                      </a:r>
                      <a:endParaRPr lang="en-US" sz="18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28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Employee Center Cont.</a:t>
            </a:r>
          </a:p>
        </p:txBody>
      </p:sp>
      <p:sp>
        <p:nvSpPr>
          <p:cNvPr id="3" name="Content Placeholder 2"/>
          <p:cNvSpPr>
            <a:spLocks noGrp="1"/>
          </p:cNvSpPr>
          <p:nvPr>
            <p:ph idx="1"/>
          </p:nvPr>
        </p:nvSpPr>
        <p:spPr>
          <a:xfrm>
            <a:off x="509546" y="1284298"/>
            <a:ext cx="3046454" cy="4649736"/>
          </a:xfrm>
        </p:spPr>
        <p:txBody>
          <a:bodyPr/>
          <a:lstStyle/>
          <a:p>
            <a:pPr marL="0" indent="0">
              <a:buNone/>
            </a:pPr>
            <a:r>
              <a:rPr lang="en-US" sz="2000" b="1" dirty="0"/>
              <a:t>To add an employee: </a:t>
            </a:r>
            <a:endParaRPr lang="en-US" sz="2000" dirty="0"/>
          </a:p>
          <a:p>
            <a:r>
              <a:rPr lang="en-US" sz="2000" dirty="0"/>
              <a:t>Click Employees and then click </a:t>
            </a:r>
            <a:r>
              <a:rPr lang="en-US" sz="2000" i="1" dirty="0"/>
              <a:t>Employee Center</a:t>
            </a:r>
            <a:r>
              <a:rPr lang="en-US" sz="2000" dirty="0"/>
              <a:t>. </a:t>
            </a:r>
          </a:p>
          <a:p>
            <a:r>
              <a:rPr lang="en-US" sz="2000" dirty="0"/>
              <a:t>At the Employee Center window, click the New Employee button. The New Employee window appears.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17</a:t>
            </a:fld>
            <a:endParaRPr lang="en-US" dirty="0"/>
          </a:p>
        </p:txBody>
      </p:sp>
      <p:pic>
        <p:nvPicPr>
          <p:cNvPr id="5" name="Picture 4" descr="New Employee Window">
            <a:extLst>
              <a:ext uri="{FF2B5EF4-FFF2-40B4-BE49-F238E27FC236}">
                <a16:creationId xmlns:a16="http://schemas.microsoft.com/office/drawing/2014/main" id="{40D01D63-9EFA-4257-B5AC-742977D712E1}"/>
              </a:ext>
            </a:extLst>
          </p:cNvPr>
          <p:cNvPicPr>
            <a:picLocks noChangeAspect="1"/>
          </p:cNvPicPr>
          <p:nvPr/>
        </p:nvPicPr>
        <p:blipFill>
          <a:blip r:embed="rId2"/>
          <a:stretch>
            <a:fillRect/>
          </a:stretch>
        </p:blipFill>
        <p:spPr>
          <a:xfrm>
            <a:off x="3556000" y="1526145"/>
            <a:ext cx="5392380" cy="3805710"/>
          </a:xfrm>
          <a:prstGeom prst="rect">
            <a:avLst/>
          </a:prstGeom>
        </p:spPr>
      </p:pic>
      <p:sp>
        <p:nvSpPr>
          <p:cNvPr id="9" name="TextBox 8">
            <a:extLst>
              <a:ext uri="{FF2B5EF4-FFF2-40B4-BE49-F238E27FC236}">
                <a16:creationId xmlns:a16="http://schemas.microsoft.com/office/drawing/2014/main" id="{6551A0C7-C3C5-4D17-ADE6-BEB6139B25C9}"/>
              </a:ext>
            </a:extLst>
          </p:cNvPr>
          <p:cNvSpPr txBox="1"/>
          <p:nvPr/>
        </p:nvSpPr>
        <p:spPr>
          <a:xfrm>
            <a:off x="2289948" y="5631728"/>
            <a:ext cx="1266052"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515583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Employee Center Cont.</a:t>
            </a:r>
          </a:p>
        </p:txBody>
      </p:sp>
      <p:sp>
        <p:nvSpPr>
          <p:cNvPr id="3" name="Content Placeholder 2"/>
          <p:cNvSpPr>
            <a:spLocks noGrp="1"/>
          </p:cNvSpPr>
          <p:nvPr>
            <p:ph idx="1"/>
          </p:nvPr>
        </p:nvSpPr>
        <p:spPr>
          <a:xfrm>
            <a:off x="509546" y="1284298"/>
            <a:ext cx="2950091" cy="4649736"/>
          </a:xfrm>
        </p:spPr>
        <p:txBody>
          <a:bodyPr/>
          <a:lstStyle/>
          <a:p>
            <a:r>
              <a:rPr lang="en-US" sz="2000" dirty="0"/>
              <a:t>The New Employee window has five information tabs: Personal, Address &amp; Contact, Additional Info, Payroll Info, and Employment Info. The Personal tab is the initial display. Enter the information.  </a:t>
            </a:r>
          </a:p>
          <a:p>
            <a:r>
              <a:rPr lang="en-US" sz="2000" dirty="0"/>
              <a:t>Click the Address &amp; Contact tab. Enter the information.</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18</a:t>
            </a:fld>
            <a:endParaRPr lang="en-US" dirty="0"/>
          </a:p>
        </p:txBody>
      </p:sp>
      <p:pic>
        <p:nvPicPr>
          <p:cNvPr id="8" name="Picture 7" descr="New Employee Window - Personal Tab - Completed">
            <a:extLst>
              <a:ext uri="{FF2B5EF4-FFF2-40B4-BE49-F238E27FC236}">
                <a16:creationId xmlns:a16="http://schemas.microsoft.com/office/drawing/2014/main" id="{302D40C0-5709-4ECE-9487-278D88A07C8E}"/>
              </a:ext>
            </a:extLst>
          </p:cNvPr>
          <p:cNvPicPr>
            <a:picLocks noChangeAspect="1"/>
          </p:cNvPicPr>
          <p:nvPr/>
        </p:nvPicPr>
        <p:blipFill>
          <a:blip r:embed="rId2"/>
          <a:stretch>
            <a:fillRect/>
          </a:stretch>
        </p:blipFill>
        <p:spPr>
          <a:xfrm>
            <a:off x="3596274" y="1544618"/>
            <a:ext cx="5340029" cy="3768763"/>
          </a:xfrm>
          <a:prstGeom prst="rect">
            <a:avLst/>
          </a:prstGeom>
        </p:spPr>
      </p:pic>
    </p:spTree>
    <p:extLst>
      <p:ext uri="{BB962C8B-B14F-4D97-AF65-F5344CB8AC3E}">
        <p14:creationId xmlns:p14="http://schemas.microsoft.com/office/powerpoint/2010/main" val="425716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Employee Center Cont.</a:t>
            </a:r>
          </a:p>
        </p:txBody>
      </p:sp>
      <p:sp>
        <p:nvSpPr>
          <p:cNvPr id="3" name="Content Placeholder 2"/>
          <p:cNvSpPr>
            <a:spLocks noGrp="1"/>
          </p:cNvSpPr>
          <p:nvPr>
            <p:ph idx="1"/>
          </p:nvPr>
        </p:nvSpPr>
        <p:spPr>
          <a:xfrm>
            <a:off x="509546" y="1284298"/>
            <a:ext cx="3383724" cy="4649736"/>
          </a:xfrm>
        </p:spPr>
        <p:txBody>
          <a:bodyPr/>
          <a:lstStyle/>
          <a:p>
            <a:r>
              <a:rPr lang="en-US" sz="2000" dirty="0"/>
              <a:t>Click the Payroll Info tab.</a:t>
            </a:r>
          </a:p>
          <a:p>
            <a:r>
              <a:rPr lang="en-US" sz="2000" dirty="0"/>
              <a:t>In the </a:t>
            </a:r>
            <a:r>
              <a:rPr lang="en-US" sz="2000" i="1" dirty="0"/>
              <a:t>PAY FREQUENCY </a:t>
            </a:r>
            <a:r>
              <a:rPr lang="en-US" sz="2000" dirty="0"/>
              <a:t>field, click </a:t>
            </a:r>
            <a:r>
              <a:rPr lang="en-US" sz="2000" i="1" dirty="0"/>
              <a:t>Semimonthly </a:t>
            </a:r>
            <a:r>
              <a:rPr lang="en-US" sz="2000" dirty="0"/>
              <a:t>from the drop-down list.</a:t>
            </a:r>
          </a:p>
          <a:p>
            <a:r>
              <a:rPr lang="en-US" sz="2000" dirty="0"/>
              <a:t>In the </a:t>
            </a:r>
            <a:r>
              <a:rPr lang="en-US" sz="2000" i="1" dirty="0"/>
              <a:t>EARNINGS—ITEM NAME </a:t>
            </a:r>
            <a:r>
              <a:rPr lang="en-US" sz="2000" dirty="0"/>
              <a:t>field, click </a:t>
            </a:r>
            <a:r>
              <a:rPr lang="en-US" sz="2000" i="1" dirty="0"/>
              <a:t>Salary </a:t>
            </a:r>
            <a:r>
              <a:rPr lang="en-US" sz="2000" dirty="0"/>
              <a:t>from the drop-down list.</a:t>
            </a:r>
          </a:p>
          <a:p>
            <a:r>
              <a:rPr lang="en-US" sz="2000" dirty="0"/>
              <a:t>In the </a:t>
            </a:r>
            <a:r>
              <a:rPr lang="en-US" sz="2000" i="1" dirty="0"/>
              <a:t>HOURLY/ANNUAL RATE </a:t>
            </a:r>
            <a:r>
              <a:rPr lang="en-US" sz="2000" dirty="0"/>
              <a:t>field, fill in the amount.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19</a:t>
            </a:fld>
            <a:endParaRPr lang="en-US" dirty="0"/>
          </a:p>
        </p:txBody>
      </p:sp>
      <p:pic>
        <p:nvPicPr>
          <p:cNvPr id="5" name="Picture 4" descr="New Employee Window - Payroll Info Tab - Partially Completed">
            <a:extLst>
              <a:ext uri="{FF2B5EF4-FFF2-40B4-BE49-F238E27FC236}">
                <a16:creationId xmlns:a16="http://schemas.microsoft.com/office/drawing/2014/main" id="{29F02585-5FA2-45CC-99B5-FB2C06A80704}"/>
              </a:ext>
            </a:extLst>
          </p:cNvPr>
          <p:cNvPicPr>
            <a:picLocks noChangeAspect="1"/>
          </p:cNvPicPr>
          <p:nvPr/>
        </p:nvPicPr>
        <p:blipFill>
          <a:blip r:embed="rId2"/>
          <a:stretch>
            <a:fillRect/>
          </a:stretch>
        </p:blipFill>
        <p:spPr>
          <a:xfrm>
            <a:off x="4011566" y="1840238"/>
            <a:ext cx="4945615" cy="3537855"/>
          </a:xfrm>
          <a:prstGeom prst="rect">
            <a:avLst/>
          </a:prstGeom>
        </p:spPr>
      </p:pic>
    </p:spTree>
    <p:extLst>
      <p:ext uri="{BB962C8B-B14F-4D97-AF65-F5344CB8AC3E}">
        <p14:creationId xmlns:p14="http://schemas.microsoft.com/office/powerpoint/2010/main" val="102697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0911"/>
            <a:ext cx="7772400" cy="609131"/>
          </a:xfrm>
        </p:spPr>
        <p:txBody>
          <a:bodyPr/>
          <a:lstStyle/>
          <a:p>
            <a:r>
              <a:rPr lang="en-US" dirty="0"/>
              <a:t>Payroll Processing</a:t>
            </a:r>
          </a:p>
        </p:txBody>
      </p:sp>
      <p:sp>
        <p:nvSpPr>
          <p:cNvPr id="3" name="Subtitle 2"/>
          <p:cNvSpPr>
            <a:spLocks noGrp="1"/>
          </p:cNvSpPr>
          <p:nvPr>
            <p:ph type="subTitle" idx="1"/>
          </p:nvPr>
        </p:nvSpPr>
        <p:spPr>
          <a:xfrm>
            <a:off x="1905202" y="2930321"/>
            <a:ext cx="5333596" cy="2120084"/>
          </a:xfrm>
        </p:spPr>
        <p:txBody>
          <a:bodyPr/>
          <a:lstStyle/>
          <a:p>
            <a:r>
              <a:rPr lang="en-US" dirty="0"/>
              <a:t>Paying Employees, Paying Payroll Liabilities, and Processing Payroll Forms</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430A07D0-4B6C-EF41-9A43-6576EA47312D}" type="slidenum">
              <a:rPr lang="en-US" smtClean="0"/>
              <a:t>2</a:t>
            </a:fld>
            <a:endParaRPr lang="en-US" dirty="0"/>
          </a:p>
        </p:txBody>
      </p:sp>
    </p:spTree>
    <p:extLst>
      <p:ext uri="{BB962C8B-B14F-4D97-AF65-F5344CB8AC3E}">
        <p14:creationId xmlns:p14="http://schemas.microsoft.com/office/powerpoint/2010/main" val="277040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Employee Center Cont.</a:t>
            </a:r>
          </a:p>
        </p:txBody>
      </p:sp>
      <p:sp>
        <p:nvSpPr>
          <p:cNvPr id="3" name="Content Placeholder 2"/>
          <p:cNvSpPr>
            <a:spLocks noGrp="1"/>
          </p:cNvSpPr>
          <p:nvPr>
            <p:ph idx="1"/>
          </p:nvPr>
        </p:nvSpPr>
        <p:spPr>
          <a:xfrm>
            <a:off x="509546" y="1284298"/>
            <a:ext cx="2472193" cy="4649736"/>
          </a:xfrm>
        </p:spPr>
        <p:txBody>
          <a:bodyPr/>
          <a:lstStyle/>
          <a:p>
            <a:r>
              <a:rPr lang="en-US" sz="2000" dirty="0"/>
              <a:t>Click the Taxes button. The Taxes for the employee window appears. </a:t>
            </a:r>
          </a:p>
          <a:p>
            <a:r>
              <a:rPr lang="en-US" sz="2000" dirty="0"/>
              <a:t>At the Federal tab, at the </a:t>
            </a:r>
            <a:r>
              <a:rPr lang="en-US" sz="2000" i="1" dirty="0"/>
              <a:t>Filing Status </a:t>
            </a:r>
            <a:r>
              <a:rPr lang="en-US" sz="2000" dirty="0"/>
              <a:t>field, enter details as instructed in text.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20</a:t>
            </a:fld>
            <a:endParaRPr lang="en-US" dirty="0"/>
          </a:p>
        </p:txBody>
      </p:sp>
      <p:pic>
        <p:nvPicPr>
          <p:cNvPr id="8" name="Picture 7" descr="figure 9-f taxes for harry renee window-federal tab">
            <a:extLst>
              <a:ext uri="{FF2B5EF4-FFF2-40B4-BE49-F238E27FC236}">
                <a16:creationId xmlns:a16="http://schemas.microsoft.com/office/drawing/2014/main" id="{A90D53D3-305A-4A51-BB02-970795CEE3B1}"/>
              </a:ext>
            </a:extLst>
          </p:cNvPr>
          <p:cNvPicPr>
            <a:picLocks noChangeAspect="1"/>
          </p:cNvPicPr>
          <p:nvPr/>
        </p:nvPicPr>
        <p:blipFill>
          <a:blip r:embed="rId2"/>
          <a:stretch>
            <a:fillRect/>
          </a:stretch>
        </p:blipFill>
        <p:spPr>
          <a:xfrm>
            <a:off x="3124200" y="1521198"/>
            <a:ext cx="5792155" cy="3815603"/>
          </a:xfrm>
          <a:prstGeom prst="rect">
            <a:avLst/>
          </a:prstGeom>
        </p:spPr>
      </p:pic>
    </p:spTree>
    <p:extLst>
      <p:ext uri="{BB962C8B-B14F-4D97-AF65-F5344CB8AC3E}">
        <p14:creationId xmlns:p14="http://schemas.microsoft.com/office/powerpoint/2010/main" val="577393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Employee Center Cont.</a:t>
            </a:r>
          </a:p>
        </p:txBody>
      </p:sp>
      <p:sp>
        <p:nvSpPr>
          <p:cNvPr id="3" name="Content Placeholder 2"/>
          <p:cNvSpPr>
            <a:spLocks noGrp="1"/>
          </p:cNvSpPr>
          <p:nvPr>
            <p:ph idx="1"/>
          </p:nvPr>
        </p:nvSpPr>
        <p:spPr>
          <a:xfrm>
            <a:off x="509546" y="1284298"/>
            <a:ext cx="3148054" cy="4649736"/>
          </a:xfrm>
        </p:spPr>
        <p:txBody>
          <a:bodyPr/>
          <a:lstStyle/>
          <a:p>
            <a:r>
              <a:rPr lang="en-US" sz="2000" dirty="0"/>
              <a:t>Click the State tab. In both the </a:t>
            </a:r>
            <a:r>
              <a:rPr lang="en-US" sz="2000" i="1" dirty="0"/>
              <a:t>STATE WORKED </a:t>
            </a:r>
            <a:r>
              <a:rPr lang="en-US" sz="2000" dirty="0"/>
              <a:t>and </a:t>
            </a:r>
            <a:r>
              <a:rPr lang="en-US" sz="2000" i="1" dirty="0"/>
              <a:t>STATE SUBJECT TO WITHHOLDING </a:t>
            </a:r>
            <a:r>
              <a:rPr lang="en-US" sz="2000" dirty="0"/>
              <a:t>sections, select a state. Accept the check mark ✓ in the SUI box. </a:t>
            </a:r>
          </a:p>
          <a:p>
            <a:r>
              <a:rPr lang="en-US" sz="2000" dirty="0"/>
              <a:t>Accept </a:t>
            </a:r>
            <a:r>
              <a:rPr lang="en-US" sz="2000" i="1" dirty="0"/>
              <a:t>Single </a:t>
            </a:r>
            <a:r>
              <a:rPr lang="en-US" sz="2000" dirty="0"/>
              <a:t>in the </a:t>
            </a:r>
            <a:r>
              <a:rPr lang="en-US" sz="2000" i="1" dirty="0"/>
              <a:t>Filing Status </a:t>
            </a:r>
            <a:r>
              <a:rPr lang="en-US" sz="2000" dirty="0"/>
              <a:t>field; at the allowances field, key as instructed.</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21</a:t>
            </a:fld>
            <a:endParaRPr lang="en-US" dirty="0"/>
          </a:p>
        </p:txBody>
      </p:sp>
      <p:pic>
        <p:nvPicPr>
          <p:cNvPr id="5" name="Picture 4" descr="figure 9-g taxes for harry renee window state tab">
            <a:extLst>
              <a:ext uri="{FF2B5EF4-FFF2-40B4-BE49-F238E27FC236}">
                <a16:creationId xmlns:a16="http://schemas.microsoft.com/office/drawing/2014/main" id="{DF220E1F-9379-4B10-AFE3-0F4D45F7A7DC}"/>
              </a:ext>
            </a:extLst>
          </p:cNvPr>
          <p:cNvPicPr>
            <a:picLocks noChangeAspect="1"/>
          </p:cNvPicPr>
          <p:nvPr/>
        </p:nvPicPr>
        <p:blipFill>
          <a:blip r:embed="rId2"/>
          <a:stretch>
            <a:fillRect/>
          </a:stretch>
        </p:blipFill>
        <p:spPr>
          <a:xfrm>
            <a:off x="3844496" y="1783860"/>
            <a:ext cx="4994704" cy="3290279"/>
          </a:xfrm>
          <a:prstGeom prst="rect">
            <a:avLst/>
          </a:prstGeom>
        </p:spPr>
      </p:pic>
    </p:spTree>
    <p:extLst>
      <p:ext uri="{BB962C8B-B14F-4D97-AF65-F5344CB8AC3E}">
        <p14:creationId xmlns:p14="http://schemas.microsoft.com/office/powerpoint/2010/main" val="2739946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Employee Center Cont.</a:t>
            </a:r>
          </a:p>
        </p:txBody>
      </p:sp>
      <p:sp>
        <p:nvSpPr>
          <p:cNvPr id="3" name="Content Placeholder 2"/>
          <p:cNvSpPr>
            <a:spLocks noGrp="1"/>
          </p:cNvSpPr>
          <p:nvPr>
            <p:ph idx="1"/>
          </p:nvPr>
        </p:nvSpPr>
        <p:spPr>
          <a:xfrm>
            <a:off x="509546" y="1284298"/>
            <a:ext cx="7892332" cy="4649736"/>
          </a:xfrm>
        </p:spPr>
        <p:txBody>
          <a:bodyPr/>
          <a:lstStyle/>
          <a:p>
            <a:r>
              <a:rPr lang="en-US" sz="1800" dirty="0"/>
              <a:t>Click OK. If the QuickBooks Information window appears, read the information and then click OK. Click the Delete button to remove the tax added by the QuickBooks program. </a:t>
            </a:r>
          </a:p>
          <a:p>
            <a:r>
              <a:rPr lang="en-US" sz="1800" dirty="0"/>
              <a:t>Click OK to close the window. At the QuickBooks for Windows message, click </a:t>
            </a:r>
            <a:r>
              <a:rPr lang="en-US" sz="1800" i="1" dirty="0"/>
              <a:t>No</a:t>
            </a:r>
            <a:r>
              <a:rPr lang="en-US" sz="1800" dirty="0"/>
              <a:t>. You are returned to the Payroll Info tab. </a:t>
            </a:r>
          </a:p>
          <a:p>
            <a:r>
              <a:rPr lang="en-US" sz="1800" dirty="0"/>
              <a:t>Click OK. The New Employee: Payroll Info (other) window appears. </a:t>
            </a:r>
          </a:p>
          <a:p>
            <a:r>
              <a:rPr lang="en-US" sz="1800" dirty="0"/>
              <a:t>Click Leave As Is. You are returned to the Employee Center.</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22</a:t>
            </a:fld>
            <a:endParaRPr lang="en-US" dirty="0"/>
          </a:p>
        </p:txBody>
      </p:sp>
      <p:pic>
        <p:nvPicPr>
          <p:cNvPr id="8" name="Picture 7" descr="Updated Employee Center">
            <a:extLst>
              <a:ext uri="{FF2B5EF4-FFF2-40B4-BE49-F238E27FC236}">
                <a16:creationId xmlns:a16="http://schemas.microsoft.com/office/drawing/2014/main" id="{58183D3D-056C-48D4-8556-17173D3B456A}"/>
              </a:ext>
            </a:extLst>
          </p:cNvPr>
          <p:cNvPicPr>
            <a:picLocks noChangeAspect="1"/>
          </p:cNvPicPr>
          <p:nvPr/>
        </p:nvPicPr>
        <p:blipFill>
          <a:blip r:embed="rId2"/>
          <a:stretch>
            <a:fillRect/>
          </a:stretch>
        </p:blipFill>
        <p:spPr>
          <a:xfrm>
            <a:off x="1967156" y="3577592"/>
            <a:ext cx="5209688" cy="2778758"/>
          </a:xfrm>
          <a:prstGeom prst="rect">
            <a:avLst/>
          </a:prstGeom>
        </p:spPr>
      </p:pic>
    </p:spTree>
    <p:extLst>
      <p:ext uri="{BB962C8B-B14F-4D97-AF65-F5344CB8AC3E}">
        <p14:creationId xmlns:p14="http://schemas.microsoft.com/office/powerpoint/2010/main" val="3354133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Pay Employees Windows</a:t>
            </a:r>
          </a:p>
        </p:txBody>
      </p:sp>
      <p:sp>
        <p:nvSpPr>
          <p:cNvPr id="3" name="Content Placeholder 2"/>
          <p:cNvSpPr>
            <a:spLocks noGrp="1"/>
          </p:cNvSpPr>
          <p:nvPr>
            <p:ph idx="1"/>
          </p:nvPr>
        </p:nvSpPr>
        <p:spPr>
          <a:xfrm>
            <a:off x="509546" y="1284298"/>
            <a:ext cx="7892332" cy="4649736"/>
          </a:xfrm>
        </p:spPr>
        <p:txBody>
          <a:bodyPr/>
          <a:lstStyle/>
          <a:p>
            <a:r>
              <a:rPr lang="en-US" sz="1800" dirty="0"/>
              <a:t>Use the Pay Employees windows to calculate gross pay, taxes, and net payroll for employees. </a:t>
            </a:r>
          </a:p>
          <a:p>
            <a:r>
              <a:rPr lang="en-US" sz="1800" dirty="0"/>
              <a:t>When you process payroll through the Pay Employees windows, a number of general ledger accounts are affected by the transaction.</a:t>
            </a:r>
          </a:p>
          <a:p>
            <a:r>
              <a:rPr lang="en-US" sz="1800" dirty="0"/>
              <a:t>It is common in a manual accounting system to record payroll using two journal entries:</a:t>
            </a:r>
          </a:p>
          <a:p>
            <a:pPr lvl="1"/>
            <a:r>
              <a:rPr lang="en-US" sz="1600" dirty="0"/>
              <a:t>One entry records the salaries/wages expense, the employees’ withholdings as liabilities, and the net pay.</a:t>
            </a:r>
          </a:p>
          <a:p>
            <a:pPr lvl="1"/>
            <a:r>
              <a:rPr lang="en-US" sz="1600" dirty="0"/>
              <a:t>The second entry usually records the employer’s related tax expense and related liabilities.</a:t>
            </a:r>
          </a:p>
          <a:p>
            <a:r>
              <a:rPr lang="en-US" sz="1800" dirty="0"/>
              <a:t>In QuickBooks, the transaction is recorded as one compound journal entry:</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23</a:t>
            </a:fld>
            <a:endParaRPr lang="en-US" dirty="0"/>
          </a:p>
        </p:txBody>
      </p:sp>
      <p:pic>
        <p:nvPicPr>
          <p:cNvPr id="5" name="Picture 4" descr="debits to Salaries Expense (Gross pay), Social Sec/Mediare Tax Expense, FUTA expense, and SUI expense; credits to social sec/mediare tax payable, federal witholding tax payable, state withholding tax payable, FUTA payable, SUI payable, and Cash - Payroll" title="sample journal entry"/>
          <p:cNvPicPr>
            <a:picLocks noChangeAspect="1"/>
          </p:cNvPicPr>
          <p:nvPr/>
        </p:nvPicPr>
        <p:blipFill>
          <a:blip r:embed="rId2"/>
          <a:stretch>
            <a:fillRect/>
          </a:stretch>
        </p:blipFill>
        <p:spPr>
          <a:xfrm>
            <a:off x="2387238" y="4685782"/>
            <a:ext cx="4369524" cy="1581959"/>
          </a:xfrm>
          <a:prstGeom prst="rect">
            <a:avLst/>
          </a:prstGeom>
        </p:spPr>
      </p:pic>
    </p:spTree>
    <p:extLst>
      <p:ext uri="{BB962C8B-B14F-4D97-AF65-F5344CB8AC3E}">
        <p14:creationId xmlns:p14="http://schemas.microsoft.com/office/powerpoint/2010/main" val="419516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Pay Employees Windows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24</a:t>
            </a:fld>
            <a:endParaRPr lang="en-US" dirty="0"/>
          </a:p>
        </p:txBody>
      </p:sp>
      <p:sp>
        <p:nvSpPr>
          <p:cNvPr id="3" name="Content Placeholder 2"/>
          <p:cNvSpPr>
            <a:spLocks noGrp="1"/>
          </p:cNvSpPr>
          <p:nvPr>
            <p:ph idx="1"/>
          </p:nvPr>
        </p:nvSpPr>
        <p:spPr/>
        <p:txBody>
          <a:bodyPr/>
          <a:lstStyle/>
          <a:p>
            <a:r>
              <a:rPr lang="en-US" sz="2800" dirty="0"/>
              <a:t>There are three Pay Employees windows:</a:t>
            </a:r>
          </a:p>
          <a:p>
            <a:pPr lvl="1"/>
            <a:r>
              <a:rPr lang="en-US" sz="2400" dirty="0"/>
              <a:t>Enter Payroll Information </a:t>
            </a:r>
          </a:p>
          <a:p>
            <a:pPr lvl="2"/>
            <a:r>
              <a:rPr lang="en-US" sz="2000" dirty="0"/>
              <a:t>used to select the employee(s) to be paid at the current pay date</a:t>
            </a:r>
          </a:p>
        </p:txBody>
      </p:sp>
      <p:pic>
        <p:nvPicPr>
          <p:cNvPr id="8" name="Picture 7" descr="Enter Payroll Information Window">
            <a:extLst>
              <a:ext uri="{FF2B5EF4-FFF2-40B4-BE49-F238E27FC236}">
                <a16:creationId xmlns:a16="http://schemas.microsoft.com/office/drawing/2014/main" id="{0A807798-8783-4CB2-9A04-6411131BE5B9}"/>
              </a:ext>
            </a:extLst>
          </p:cNvPr>
          <p:cNvPicPr>
            <a:picLocks noChangeAspect="1"/>
          </p:cNvPicPr>
          <p:nvPr/>
        </p:nvPicPr>
        <p:blipFill>
          <a:blip r:embed="rId2"/>
          <a:stretch>
            <a:fillRect/>
          </a:stretch>
        </p:blipFill>
        <p:spPr>
          <a:xfrm>
            <a:off x="2222545" y="3117837"/>
            <a:ext cx="4698909" cy="3238513"/>
          </a:xfrm>
          <a:prstGeom prst="rect">
            <a:avLst/>
          </a:prstGeom>
        </p:spPr>
      </p:pic>
    </p:spTree>
    <p:extLst>
      <p:ext uri="{BB962C8B-B14F-4D97-AF65-F5344CB8AC3E}">
        <p14:creationId xmlns:p14="http://schemas.microsoft.com/office/powerpoint/2010/main" val="2895434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Pay Employees Windows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25</a:t>
            </a:fld>
            <a:endParaRPr lang="en-US" dirty="0"/>
          </a:p>
        </p:txBody>
      </p:sp>
      <p:sp>
        <p:nvSpPr>
          <p:cNvPr id="3" name="Content Placeholder 2"/>
          <p:cNvSpPr>
            <a:spLocks noGrp="1"/>
          </p:cNvSpPr>
          <p:nvPr>
            <p:ph idx="1"/>
          </p:nvPr>
        </p:nvSpPr>
        <p:spPr/>
        <p:txBody>
          <a:bodyPr/>
          <a:lstStyle/>
          <a:p>
            <a:r>
              <a:rPr lang="en-US" sz="2800" dirty="0"/>
              <a:t>Once an employee(s) is selected, you move to the Preview Paycheck window.</a:t>
            </a:r>
          </a:p>
          <a:p>
            <a:pPr lvl="1"/>
            <a:r>
              <a:rPr lang="en-US" sz="2400" dirty="0"/>
              <a:t>allows you to enter pay and tax information both for company-imposed taxes and employee deductions</a:t>
            </a:r>
          </a:p>
          <a:p>
            <a:endParaRPr lang="en-US" sz="2800" dirty="0"/>
          </a:p>
        </p:txBody>
      </p:sp>
      <p:pic>
        <p:nvPicPr>
          <p:cNvPr id="8" name="Picture 7" descr="Preview Paycheck Window">
            <a:extLst>
              <a:ext uri="{FF2B5EF4-FFF2-40B4-BE49-F238E27FC236}">
                <a16:creationId xmlns:a16="http://schemas.microsoft.com/office/drawing/2014/main" id="{DDDC5409-9B0E-4929-8C9D-42BDEB8770DD}"/>
              </a:ext>
            </a:extLst>
          </p:cNvPr>
          <p:cNvPicPr>
            <a:picLocks noChangeAspect="1"/>
          </p:cNvPicPr>
          <p:nvPr/>
        </p:nvPicPr>
        <p:blipFill>
          <a:blip r:embed="rId2"/>
          <a:stretch>
            <a:fillRect/>
          </a:stretch>
        </p:blipFill>
        <p:spPr>
          <a:xfrm>
            <a:off x="2387523" y="3201090"/>
            <a:ext cx="4368952" cy="3023530"/>
          </a:xfrm>
          <a:prstGeom prst="rect">
            <a:avLst/>
          </a:prstGeom>
        </p:spPr>
      </p:pic>
    </p:spTree>
    <p:extLst>
      <p:ext uri="{BB962C8B-B14F-4D97-AF65-F5344CB8AC3E}">
        <p14:creationId xmlns:p14="http://schemas.microsoft.com/office/powerpoint/2010/main" val="1374712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Pay Employees Windows Cont.</a:t>
            </a:r>
          </a:p>
        </p:txBody>
      </p:sp>
      <p:sp>
        <p:nvSpPr>
          <p:cNvPr id="3" name="Content Placeholder 2"/>
          <p:cNvSpPr>
            <a:spLocks noGrp="1"/>
          </p:cNvSpPr>
          <p:nvPr>
            <p:ph idx="1"/>
          </p:nvPr>
        </p:nvSpPr>
        <p:spPr>
          <a:xfrm>
            <a:off x="349292" y="1446051"/>
            <a:ext cx="7892332" cy="4649736"/>
          </a:xfrm>
        </p:spPr>
        <p:txBody>
          <a:bodyPr/>
          <a:lstStyle/>
          <a:p>
            <a:r>
              <a:rPr lang="en-US" sz="2800" dirty="0"/>
              <a:t>The Review and Create Paychecks window allows you to review gross pay and deductions computations before creating a paycheck</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26</a:t>
            </a:fld>
            <a:endParaRPr lang="en-US" dirty="0"/>
          </a:p>
        </p:txBody>
      </p:sp>
      <p:pic>
        <p:nvPicPr>
          <p:cNvPr id="8" name="Picture 7" descr="Review and Create Paychecks Window">
            <a:extLst>
              <a:ext uri="{FF2B5EF4-FFF2-40B4-BE49-F238E27FC236}">
                <a16:creationId xmlns:a16="http://schemas.microsoft.com/office/drawing/2014/main" id="{82325B0B-B5C8-461A-9062-717E9D345519}"/>
              </a:ext>
            </a:extLst>
          </p:cNvPr>
          <p:cNvPicPr>
            <a:picLocks noChangeAspect="1"/>
          </p:cNvPicPr>
          <p:nvPr/>
        </p:nvPicPr>
        <p:blipFill>
          <a:blip r:embed="rId2"/>
          <a:stretch>
            <a:fillRect/>
          </a:stretch>
        </p:blipFill>
        <p:spPr>
          <a:xfrm>
            <a:off x="2097877" y="2914483"/>
            <a:ext cx="4993965" cy="3441867"/>
          </a:xfrm>
          <a:prstGeom prst="rect">
            <a:avLst/>
          </a:prstGeom>
        </p:spPr>
      </p:pic>
    </p:spTree>
    <p:extLst>
      <p:ext uri="{BB962C8B-B14F-4D97-AF65-F5344CB8AC3E}">
        <p14:creationId xmlns:p14="http://schemas.microsoft.com/office/powerpoint/2010/main" val="3276576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Paying an Employee</a:t>
            </a:r>
          </a:p>
        </p:txBody>
      </p:sp>
      <p:sp>
        <p:nvSpPr>
          <p:cNvPr id="3" name="Content Placeholder 2"/>
          <p:cNvSpPr>
            <a:spLocks noGrp="1"/>
          </p:cNvSpPr>
          <p:nvPr>
            <p:ph idx="1"/>
          </p:nvPr>
        </p:nvSpPr>
        <p:spPr>
          <a:xfrm>
            <a:off x="369736" y="1293014"/>
            <a:ext cx="3721973" cy="5063336"/>
          </a:xfrm>
        </p:spPr>
        <p:txBody>
          <a:bodyPr/>
          <a:lstStyle/>
          <a:p>
            <a:pPr marL="0" indent="0">
              <a:buNone/>
            </a:pPr>
            <a:r>
              <a:rPr lang="en-US" sz="1800" b="1" dirty="0"/>
              <a:t>To pay an employee: </a:t>
            </a:r>
            <a:endParaRPr lang="en-US" sz="1800" dirty="0"/>
          </a:p>
          <a:p>
            <a:r>
              <a:rPr lang="en-US" sz="1800" dirty="0"/>
              <a:t>Click Employees and then click </a:t>
            </a:r>
            <a:r>
              <a:rPr lang="en-US" sz="1800" i="1" dirty="0"/>
              <a:t>Pay Employees</a:t>
            </a:r>
            <a:r>
              <a:rPr lang="en-US" sz="1800" dirty="0"/>
              <a:t>.</a:t>
            </a:r>
          </a:p>
          <a:p>
            <a:r>
              <a:rPr lang="en-US" sz="1800" dirty="0"/>
              <a:t>At the </a:t>
            </a:r>
            <a:r>
              <a:rPr lang="en-US" sz="1800" i="1" dirty="0"/>
              <a:t>PAY PERIOD ENDS </a:t>
            </a:r>
            <a:r>
              <a:rPr lang="en-US" sz="1800" dirty="0"/>
              <a:t>and </a:t>
            </a:r>
            <a:r>
              <a:rPr lang="en-US" sz="1800" i="1" dirty="0"/>
              <a:t>CHECK DATE </a:t>
            </a:r>
            <a:r>
              <a:rPr lang="en-US" sz="1800" dirty="0"/>
              <a:t>fields, choose the appropriate dates. </a:t>
            </a:r>
          </a:p>
          <a:p>
            <a:r>
              <a:rPr lang="en-US" sz="1800" dirty="0"/>
              <a:t>At the </a:t>
            </a:r>
            <a:r>
              <a:rPr lang="en-US" sz="1800" i="1" dirty="0"/>
              <a:t>BANK ACCOUNT </a:t>
            </a:r>
            <a:r>
              <a:rPr lang="en-US" sz="1800" dirty="0"/>
              <a:t>field, click </a:t>
            </a:r>
            <a:r>
              <a:rPr lang="en-US" sz="1800" i="1" dirty="0"/>
              <a:t>1020 Cash - Payroll</a:t>
            </a:r>
            <a:r>
              <a:rPr lang="en-US" sz="1800" dirty="0"/>
              <a:t>. </a:t>
            </a:r>
          </a:p>
          <a:p>
            <a:r>
              <a:rPr lang="en-US" sz="1800" dirty="0"/>
              <a:t>At the CHECK OPTIONS section, choose the </a:t>
            </a:r>
            <a:r>
              <a:rPr lang="en-US" sz="1800" i="1" dirty="0"/>
              <a:t>Handwrite &amp; Assign check numbers </a:t>
            </a:r>
            <a:r>
              <a:rPr lang="en-US" sz="1800" dirty="0"/>
              <a:t>option and type </a:t>
            </a:r>
            <a:r>
              <a:rPr lang="en-US" sz="1800" b="1" dirty="0"/>
              <a:t>1 </a:t>
            </a:r>
            <a:r>
              <a:rPr lang="en-US" sz="1800" dirty="0"/>
              <a:t>in the </a:t>
            </a:r>
            <a:r>
              <a:rPr lang="en-US" sz="1800" i="1" dirty="0"/>
              <a:t>First Check# </a:t>
            </a:r>
            <a:r>
              <a:rPr lang="en-US" sz="1800" dirty="0"/>
              <a:t>field. </a:t>
            </a:r>
          </a:p>
          <a:p>
            <a:r>
              <a:rPr lang="en-US" sz="1800" dirty="0"/>
              <a:t>Select employee by placing a check mark next to the name.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27</a:t>
            </a:fld>
            <a:endParaRPr lang="en-US" dirty="0"/>
          </a:p>
        </p:txBody>
      </p:sp>
      <p:sp>
        <p:nvSpPr>
          <p:cNvPr id="4" name="TextBox 3">
            <a:extLst>
              <a:ext uri="{FF2B5EF4-FFF2-40B4-BE49-F238E27FC236}">
                <a16:creationId xmlns:a16="http://schemas.microsoft.com/office/drawing/2014/main" id="{B4D30444-C0F5-41B8-8C8F-B99F639FC907}"/>
              </a:ext>
            </a:extLst>
          </p:cNvPr>
          <p:cNvSpPr txBox="1"/>
          <p:nvPr/>
        </p:nvSpPr>
        <p:spPr>
          <a:xfrm>
            <a:off x="2811230" y="5760077"/>
            <a:ext cx="1280479" cy="369332"/>
          </a:xfrm>
          <a:prstGeom prst="rect">
            <a:avLst/>
          </a:prstGeom>
          <a:noFill/>
        </p:spPr>
        <p:txBody>
          <a:bodyPr wrap="none" rtlCol="0">
            <a:spAutoFit/>
          </a:bodyPr>
          <a:lstStyle/>
          <a:p>
            <a:r>
              <a:rPr lang="en-US" i="1" dirty="0"/>
              <a:t>Continues…</a:t>
            </a:r>
          </a:p>
        </p:txBody>
      </p:sp>
      <p:pic>
        <p:nvPicPr>
          <p:cNvPr id="9" name="Picture 8" descr="Enter Payroll Information Window - Completed">
            <a:extLst>
              <a:ext uri="{FF2B5EF4-FFF2-40B4-BE49-F238E27FC236}">
                <a16:creationId xmlns:a16="http://schemas.microsoft.com/office/drawing/2014/main" id="{26BDD01F-F9F9-46FC-84B7-D85EBCAA0278}"/>
              </a:ext>
            </a:extLst>
          </p:cNvPr>
          <p:cNvPicPr>
            <a:picLocks noChangeAspect="1"/>
          </p:cNvPicPr>
          <p:nvPr/>
        </p:nvPicPr>
        <p:blipFill>
          <a:blip r:embed="rId2"/>
          <a:stretch>
            <a:fillRect/>
          </a:stretch>
        </p:blipFill>
        <p:spPr>
          <a:xfrm>
            <a:off x="4179297" y="2022321"/>
            <a:ext cx="4747806" cy="3272213"/>
          </a:xfrm>
          <a:prstGeom prst="rect">
            <a:avLst/>
          </a:prstGeom>
        </p:spPr>
      </p:pic>
    </p:spTree>
    <p:extLst>
      <p:ext uri="{BB962C8B-B14F-4D97-AF65-F5344CB8AC3E}">
        <p14:creationId xmlns:p14="http://schemas.microsoft.com/office/powerpoint/2010/main" val="991234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Paying an Employee Cont.</a:t>
            </a:r>
          </a:p>
        </p:txBody>
      </p:sp>
      <p:sp>
        <p:nvSpPr>
          <p:cNvPr id="3" name="Content Placeholder 2"/>
          <p:cNvSpPr>
            <a:spLocks noGrp="1"/>
          </p:cNvSpPr>
          <p:nvPr>
            <p:ph idx="1"/>
          </p:nvPr>
        </p:nvSpPr>
        <p:spPr>
          <a:xfrm>
            <a:off x="369736" y="1293014"/>
            <a:ext cx="8317063" cy="4649736"/>
          </a:xfrm>
        </p:spPr>
        <p:txBody>
          <a:bodyPr/>
          <a:lstStyle/>
          <a:p>
            <a:r>
              <a:rPr lang="en-US" sz="1800" dirty="0"/>
              <a:t>Click the Open Paycheck Detail button. The Preview Paycheck window appears. </a:t>
            </a:r>
          </a:p>
          <a:p>
            <a:r>
              <a:rPr lang="en-US" sz="1800" dirty="0"/>
              <a:t>Make sure the </a:t>
            </a:r>
            <a:r>
              <a:rPr lang="en-US" sz="1800" i="1" dirty="0"/>
              <a:t>ITEM NAME </a:t>
            </a:r>
            <a:r>
              <a:rPr lang="en-US" sz="1800" dirty="0"/>
              <a:t>field lists </a:t>
            </a:r>
            <a:r>
              <a:rPr lang="en-US" sz="1800" i="1" dirty="0"/>
              <a:t>Salary </a:t>
            </a:r>
            <a:r>
              <a:rPr lang="en-US" sz="1800" dirty="0"/>
              <a:t>in the EARNINGS section</a:t>
            </a:r>
            <a:r>
              <a:rPr lang="en-US" sz="1800" i="1" dirty="0"/>
              <a:t>, </a:t>
            </a:r>
            <a:r>
              <a:rPr lang="en-US" sz="1800" dirty="0"/>
              <a:t>the </a:t>
            </a:r>
            <a:r>
              <a:rPr lang="en-US" sz="1800" i="1" dirty="0"/>
              <a:t>RATE </a:t>
            </a:r>
            <a:r>
              <a:rPr lang="en-US" sz="1800" dirty="0"/>
              <a:t>field shows the correct amount, and the </a:t>
            </a:r>
            <a:r>
              <a:rPr lang="en-US" sz="1800" i="1" dirty="0"/>
              <a:t>PAY PERIOD </a:t>
            </a:r>
            <a:r>
              <a:rPr lang="en-US" sz="1800" dirty="0"/>
              <a:t>fields display the correct dates. </a:t>
            </a:r>
          </a:p>
          <a:p>
            <a:r>
              <a:rPr lang="en-US" sz="1800" dirty="0"/>
              <a:t>Move to the Company Summary (adjusted) section. </a:t>
            </a:r>
          </a:p>
          <a:p>
            <a:r>
              <a:rPr lang="en-US" sz="1800" dirty="0"/>
              <a:t>Enter the employer’s taxes in the Company Summary (adjusted) section.</a:t>
            </a:r>
          </a:p>
          <a:p>
            <a:r>
              <a:rPr lang="en-US" sz="1800" dirty="0"/>
              <a:t>Move to the Employee Summary (adjusted) section. </a:t>
            </a:r>
          </a:p>
          <a:p>
            <a:r>
              <a:rPr lang="en-US" sz="1800" dirty="0"/>
              <a:t>Enter the employee’s taxes in the Employee Summary (adjusted) section.</a:t>
            </a:r>
          </a:p>
          <a:p>
            <a:r>
              <a:rPr lang="en-US" sz="1800" dirty="0"/>
              <a:t>Click Save &amp; Close. You return to the Enter Payroll Information window. </a:t>
            </a:r>
          </a:p>
          <a:p>
            <a:r>
              <a:rPr lang="en-US" sz="1800" dirty="0"/>
              <a:t>Click Continue. You move to the Review and Create Paychecks window with the taxes columns completed.</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28</a:t>
            </a:fld>
            <a:endParaRPr lang="en-US" dirty="0"/>
          </a:p>
        </p:txBody>
      </p:sp>
      <p:sp>
        <p:nvSpPr>
          <p:cNvPr id="8" name="TextBox 7">
            <a:extLst>
              <a:ext uri="{FF2B5EF4-FFF2-40B4-BE49-F238E27FC236}">
                <a16:creationId xmlns:a16="http://schemas.microsoft.com/office/drawing/2014/main" id="{243C23EB-125F-494C-8E03-B1615DB75E1D}"/>
              </a:ext>
            </a:extLst>
          </p:cNvPr>
          <p:cNvSpPr txBox="1"/>
          <p:nvPr/>
        </p:nvSpPr>
        <p:spPr>
          <a:xfrm>
            <a:off x="7406320" y="5987018"/>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37454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Paying an Employee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29</a:t>
            </a:fld>
            <a:endParaRPr lang="en-US" dirty="0"/>
          </a:p>
        </p:txBody>
      </p:sp>
      <p:pic>
        <p:nvPicPr>
          <p:cNvPr id="5" name="Picture 4" descr="Preview Paycheck Window - Completed">
            <a:extLst>
              <a:ext uri="{FF2B5EF4-FFF2-40B4-BE49-F238E27FC236}">
                <a16:creationId xmlns:a16="http://schemas.microsoft.com/office/drawing/2014/main" id="{F9540B62-E629-4E5F-A1C5-96004896D81A}"/>
              </a:ext>
            </a:extLst>
          </p:cNvPr>
          <p:cNvPicPr>
            <a:picLocks noChangeAspect="1"/>
          </p:cNvPicPr>
          <p:nvPr/>
        </p:nvPicPr>
        <p:blipFill>
          <a:blip r:embed="rId2"/>
          <a:stretch>
            <a:fillRect/>
          </a:stretch>
        </p:blipFill>
        <p:spPr>
          <a:xfrm>
            <a:off x="1263398" y="1260904"/>
            <a:ext cx="6662923" cy="4611071"/>
          </a:xfrm>
          <a:prstGeom prst="rect">
            <a:avLst/>
          </a:prstGeom>
        </p:spPr>
      </p:pic>
      <p:sp>
        <p:nvSpPr>
          <p:cNvPr id="8" name="TextBox 7">
            <a:extLst>
              <a:ext uri="{FF2B5EF4-FFF2-40B4-BE49-F238E27FC236}">
                <a16:creationId xmlns:a16="http://schemas.microsoft.com/office/drawing/2014/main" id="{8A3BB19D-18C9-4862-AA10-25C94E96B041}"/>
              </a:ext>
            </a:extLst>
          </p:cNvPr>
          <p:cNvSpPr txBox="1"/>
          <p:nvPr/>
        </p:nvSpPr>
        <p:spPr>
          <a:xfrm>
            <a:off x="7406320" y="5987018"/>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77585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3" name="Content Placeholder 2"/>
          <p:cNvSpPr>
            <a:spLocks noGrp="1"/>
          </p:cNvSpPr>
          <p:nvPr>
            <p:ph idx="1"/>
          </p:nvPr>
        </p:nvSpPr>
        <p:spPr>
          <a:xfrm>
            <a:off x="310148" y="1997710"/>
            <a:ext cx="8579852" cy="4521200"/>
          </a:xfrm>
        </p:spPr>
        <p:txBody>
          <a:bodyPr>
            <a:noAutofit/>
          </a:bodyPr>
          <a:lstStyle/>
          <a:p>
            <a:pPr marL="342900" indent="-342900">
              <a:buFont typeface="Arial" panose="020B0604020202020204" pitchFamily="34" charset="0"/>
              <a:buChar char="•"/>
            </a:pPr>
            <a:r>
              <a:rPr lang="en-US" sz="2400" dirty="0"/>
              <a:t>Review accounting for payroll transactions</a:t>
            </a:r>
          </a:p>
          <a:p>
            <a:pPr marL="342900" indent="-342900">
              <a:buFont typeface="Arial" panose="020B0604020202020204" pitchFamily="34" charset="0"/>
              <a:buChar char="•"/>
            </a:pPr>
            <a:r>
              <a:rPr lang="en-US" sz="2400" dirty="0"/>
              <a:t>Update the Employee Center</a:t>
            </a:r>
          </a:p>
          <a:p>
            <a:pPr marL="342900" indent="-342900">
              <a:buFont typeface="Arial" panose="020B0604020202020204" pitchFamily="34" charset="0"/>
              <a:buChar char="•"/>
            </a:pPr>
            <a:r>
              <a:rPr lang="en-US" sz="2400" dirty="0"/>
              <a:t>Record payroll in the Pay Employees windows</a:t>
            </a:r>
          </a:p>
          <a:p>
            <a:pPr marL="342900" indent="-342900">
              <a:buFont typeface="Arial" panose="020B0604020202020204" pitchFamily="34" charset="0"/>
              <a:buChar char="•"/>
            </a:pPr>
            <a:r>
              <a:rPr lang="en-US" sz="2400" dirty="0"/>
              <a:t>Record payments of payroll taxes in the Pay Liabilities window</a:t>
            </a:r>
          </a:p>
          <a:p>
            <a:pPr marL="342900" indent="-342900">
              <a:buFont typeface="Arial" panose="020B0604020202020204" pitchFamily="34" charset="0"/>
              <a:buChar char="•"/>
            </a:pPr>
            <a:r>
              <a:rPr lang="en-US" sz="2400" dirty="0"/>
              <a:t>Display and print payroll-related reports, accounting reports, and financial statements</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AD88444F-2AF5-6340-B273-790BF994D442}" type="slidenum">
              <a:rPr lang="en-US" smtClean="0"/>
              <a:t>3</a:t>
            </a:fld>
            <a:endParaRPr lang="en-US" dirty="0"/>
          </a:p>
        </p:txBody>
      </p:sp>
    </p:spTree>
    <p:extLst>
      <p:ext uri="{BB962C8B-B14F-4D97-AF65-F5344CB8AC3E}">
        <p14:creationId xmlns:p14="http://schemas.microsoft.com/office/powerpoint/2010/main" val="329115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Paying an Employee Cont.</a:t>
            </a:r>
          </a:p>
        </p:txBody>
      </p:sp>
      <p:sp>
        <p:nvSpPr>
          <p:cNvPr id="3" name="Content Placeholder 2"/>
          <p:cNvSpPr>
            <a:spLocks noGrp="1"/>
          </p:cNvSpPr>
          <p:nvPr>
            <p:ph idx="1"/>
          </p:nvPr>
        </p:nvSpPr>
        <p:spPr>
          <a:xfrm>
            <a:off x="369737" y="1293014"/>
            <a:ext cx="7594820" cy="768324"/>
          </a:xfrm>
        </p:spPr>
        <p:txBody>
          <a:bodyPr/>
          <a:lstStyle/>
          <a:p>
            <a:r>
              <a:rPr lang="en-US" sz="2000" dirty="0"/>
              <a:t>Click the Create Paychecks button. </a:t>
            </a:r>
          </a:p>
          <a:p>
            <a:r>
              <a:rPr lang="en-US" sz="2000" dirty="0"/>
              <a:t>At the Confirmation and Next Steps window, click Close.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30</a:t>
            </a:fld>
            <a:endParaRPr lang="en-US" dirty="0"/>
          </a:p>
        </p:txBody>
      </p:sp>
      <p:pic>
        <p:nvPicPr>
          <p:cNvPr id="9" name="Picture 8" descr="Review and Create Paychecks Window - Completed">
            <a:extLst>
              <a:ext uri="{FF2B5EF4-FFF2-40B4-BE49-F238E27FC236}">
                <a16:creationId xmlns:a16="http://schemas.microsoft.com/office/drawing/2014/main" id="{E8D54C57-8EF6-433A-83D7-96DBD9CB017D}"/>
              </a:ext>
            </a:extLst>
          </p:cNvPr>
          <p:cNvPicPr>
            <a:picLocks noChangeAspect="1"/>
          </p:cNvPicPr>
          <p:nvPr/>
        </p:nvPicPr>
        <p:blipFill>
          <a:blip r:embed="rId2"/>
          <a:stretch>
            <a:fillRect/>
          </a:stretch>
        </p:blipFill>
        <p:spPr>
          <a:xfrm>
            <a:off x="1623214" y="2176525"/>
            <a:ext cx="5897571" cy="4064637"/>
          </a:xfrm>
          <a:prstGeom prst="rect">
            <a:avLst/>
          </a:prstGeom>
        </p:spPr>
      </p:pic>
    </p:spTree>
    <p:extLst>
      <p:ext uri="{BB962C8B-B14F-4D97-AF65-F5344CB8AC3E}">
        <p14:creationId xmlns:p14="http://schemas.microsoft.com/office/powerpoint/2010/main" val="4240433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an Error in a Paycheck</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31</a:t>
            </a:fld>
            <a:endParaRPr lang="en-US" dirty="0"/>
          </a:p>
        </p:txBody>
      </p:sp>
      <p:sp>
        <p:nvSpPr>
          <p:cNvPr id="3" name="Content Placeholder 2"/>
          <p:cNvSpPr>
            <a:spLocks noGrp="1"/>
          </p:cNvSpPr>
          <p:nvPr>
            <p:ph idx="1"/>
          </p:nvPr>
        </p:nvSpPr>
        <p:spPr/>
        <p:txBody>
          <a:bodyPr/>
          <a:lstStyle/>
          <a:p>
            <a:r>
              <a:rPr lang="en-US" sz="2400" dirty="0"/>
              <a:t>If you discover an error in a paycheck after you have created the check, you cannot correct the error in the Pay Employees window.</a:t>
            </a:r>
          </a:p>
          <a:p>
            <a:pPr lvl="1"/>
            <a:r>
              <a:rPr lang="en-US" sz="2000" dirty="0"/>
              <a:t>You have to use the Paycheck – Cash – Payroll window to edit or, if necessary, delete the paycheck and start over.</a:t>
            </a:r>
          </a:p>
          <a:p>
            <a:r>
              <a:rPr lang="en-US" sz="2400" dirty="0"/>
              <a:t>As an alternative to correcting any errors, you can delete the entire paycheck.</a:t>
            </a:r>
          </a:p>
          <a:p>
            <a:r>
              <a:rPr lang="en-US" sz="2400" dirty="0"/>
              <a:t>Click </a:t>
            </a:r>
            <a:r>
              <a:rPr lang="en-US" sz="2400" i="1" dirty="0"/>
              <a:t>Write Checks </a:t>
            </a:r>
            <a:r>
              <a:rPr lang="en-US" sz="2400" dirty="0"/>
              <a:t>from the Banking menu, select the </a:t>
            </a:r>
            <a:r>
              <a:rPr lang="en-US" sz="2400" i="1" dirty="0"/>
              <a:t>Cash – Payroll </a:t>
            </a:r>
            <a:r>
              <a:rPr lang="en-US" sz="2400" dirty="0"/>
              <a:t>account, click Previous until the paycheck is displayed, and then use the Edit menu to delete or void the paycheck.</a:t>
            </a:r>
          </a:p>
        </p:txBody>
      </p:sp>
    </p:spTree>
    <p:extLst>
      <p:ext uri="{BB962C8B-B14F-4D97-AF65-F5344CB8AC3E}">
        <p14:creationId xmlns:p14="http://schemas.microsoft.com/office/powerpoint/2010/main" val="3077437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normAutofit/>
          </a:bodyPr>
          <a:lstStyle/>
          <a:p>
            <a:r>
              <a:rPr lang="en-US" dirty="0"/>
              <a:t>Correcting an Error in a Paycheck Cont.</a:t>
            </a:r>
          </a:p>
        </p:txBody>
      </p:sp>
      <p:sp>
        <p:nvSpPr>
          <p:cNvPr id="3" name="Content Placeholder 2"/>
          <p:cNvSpPr>
            <a:spLocks noGrp="1"/>
          </p:cNvSpPr>
          <p:nvPr>
            <p:ph idx="1"/>
          </p:nvPr>
        </p:nvSpPr>
        <p:spPr>
          <a:xfrm>
            <a:off x="369736" y="1293014"/>
            <a:ext cx="3936323" cy="4649736"/>
          </a:xfrm>
        </p:spPr>
        <p:txBody>
          <a:bodyPr/>
          <a:lstStyle/>
          <a:p>
            <a:pPr marL="0" indent="0">
              <a:buNone/>
            </a:pPr>
            <a:r>
              <a:rPr lang="en-US" sz="2000" b="1" dirty="0"/>
              <a:t>To correct a paycheck: </a:t>
            </a:r>
            <a:endParaRPr lang="en-US" sz="2000" dirty="0"/>
          </a:p>
          <a:p>
            <a:r>
              <a:rPr lang="en-US" sz="2000" dirty="0"/>
              <a:t>Click Banking and then click </a:t>
            </a:r>
            <a:r>
              <a:rPr lang="en-US" sz="2000" i="1" dirty="0"/>
              <a:t>Write Checks</a:t>
            </a:r>
            <a:r>
              <a:rPr lang="en-US" sz="2000" dirty="0"/>
              <a:t>. </a:t>
            </a:r>
          </a:p>
          <a:p>
            <a:r>
              <a:rPr lang="en-US" sz="2000" dirty="0"/>
              <a:t>At the BANK ACCOUNT drop-down list, click </a:t>
            </a:r>
            <a:r>
              <a:rPr lang="en-US" sz="2000" i="1" dirty="0"/>
              <a:t>1020 Cash - Payroll. </a:t>
            </a:r>
            <a:r>
              <a:rPr lang="en-US" sz="2000" dirty="0"/>
              <a:t>At the Setting Default Accounts message, place a check mark in the box to the left of </a:t>
            </a:r>
            <a:r>
              <a:rPr lang="en-US" sz="2000" i="1" dirty="0"/>
              <a:t>Do not display this message in the future, </a:t>
            </a:r>
            <a:r>
              <a:rPr lang="en-US" sz="2000" dirty="0"/>
              <a:t>and then click OK. </a:t>
            </a:r>
          </a:p>
          <a:p>
            <a:r>
              <a:rPr lang="en-US" sz="2000" dirty="0"/>
              <a:t>Click the Previous arrow until you arrive at the check for the employee.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32</a:t>
            </a:fld>
            <a:endParaRPr lang="en-US" dirty="0"/>
          </a:p>
        </p:txBody>
      </p:sp>
      <p:pic>
        <p:nvPicPr>
          <p:cNvPr id="8" name="Picture 7" descr="Paycheck - Cash - Payroll Window">
            <a:extLst>
              <a:ext uri="{FF2B5EF4-FFF2-40B4-BE49-F238E27FC236}">
                <a16:creationId xmlns:a16="http://schemas.microsoft.com/office/drawing/2014/main" id="{72516B08-1784-4026-8AB8-01A6B0D93BE9}"/>
              </a:ext>
            </a:extLst>
          </p:cNvPr>
          <p:cNvPicPr>
            <a:picLocks noChangeAspect="1"/>
          </p:cNvPicPr>
          <p:nvPr/>
        </p:nvPicPr>
        <p:blipFill>
          <a:blip r:embed="rId3"/>
          <a:stretch>
            <a:fillRect/>
          </a:stretch>
        </p:blipFill>
        <p:spPr>
          <a:xfrm>
            <a:off x="4351732" y="2010932"/>
            <a:ext cx="4788561" cy="3213900"/>
          </a:xfrm>
          <a:prstGeom prst="rect">
            <a:avLst/>
          </a:prstGeom>
        </p:spPr>
      </p:pic>
      <p:sp>
        <p:nvSpPr>
          <p:cNvPr id="9" name="TextBox 8">
            <a:extLst>
              <a:ext uri="{FF2B5EF4-FFF2-40B4-BE49-F238E27FC236}">
                <a16:creationId xmlns:a16="http://schemas.microsoft.com/office/drawing/2014/main" id="{07571368-192D-4FE3-A848-D7145E60069A}"/>
              </a:ext>
            </a:extLst>
          </p:cNvPr>
          <p:cNvSpPr txBox="1"/>
          <p:nvPr/>
        </p:nvSpPr>
        <p:spPr>
          <a:xfrm>
            <a:off x="3025580" y="5928045"/>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621160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normAutofit/>
          </a:bodyPr>
          <a:lstStyle/>
          <a:p>
            <a:r>
              <a:rPr lang="en-US" dirty="0"/>
              <a:t>Correcting an Error in a Paycheck Cont.</a:t>
            </a:r>
          </a:p>
        </p:txBody>
      </p:sp>
      <p:sp>
        <p:nvSpPr>
          <p:cNvPr id="3" name="Content Placeholder 2"/>
          <p:cNvSpPr>
            <a:spLocks noGrp="1"/>
          </p:cNvSpPr>
          <p:nvPr>
            <p:ph idx="1"/>
          </p:nvPr>
        </p:nvSpPr>
        <p:spPr>
          <a:xfrm>
            <a:off x="369736" y="1293014"/>
            <a:ext cx="3617801" cy="4649736"/>
          </a:xfrm>
        </p:spPr>
        <p:txBody>
          <a:bodyPr/>
          <a:lstStyle/>
          <a:p>
            <a:r>
              <a:rPr lang="en-US" sz="2000" dirty="0"/>
              <a:t>Click the Paycheck Detail button. The Review Paycheck window appears. </a:t>
            </a:r>
          </a:p>
          <a:p>
            <a:r>
              <a:rPr lang="en-US" sz="2000" dirty="0"/>
              <a:t>Correct any errors and then click OK. You are returned to the Paycheck - Cash - Payroll window. </a:t>
            </a:r>
          </a:p>
          <a:p>
            <a:r>
              <a:rPr lang="en-US" sz="2000" dirty="0"/>
              <a:t>Click Save &amp; Close.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33</a:t>
            </a:fld>
            <a:endParaRPr lang="en-US" dirty="0"/>
          </a:p>
        </p:txBody>
      </p:sp>
      <p:pic>
        <p:nvPicPr>
          <p:cNvPr id="5" name="Picture 4" descr="Review Paycheck Window">
            <a:extLst>
              <a:ext uri="{FF2B5EF4-FFF2-40B4-BE49-F238E27FC236}">
                <a16:creationId xmlns:a16="http://schemas.microsoft.com/office/drawing/2014/main" id="{60AD8EA3-A1FC-4C84-A1D9-05D897B03A12}"/>
              </a:ext>
            </a:extLst>
          </p:cNvPr>
          <p:cNvPicPr>
            <a:picLocks noChangeAspect="1"/>
          </p:cNvPicPr>
          <p:nvPr/>
        </p:nvPicPr>
        <p:blipFill>
          <a:blip r:embed="rId3"/>
          <a:stretch>
            <a:fillRect/>
          </a:stretch>
        </p:blipFill>
        <p:spPr>
          <a:xfrm>
            <a:off x="3987537" y="1681707"/>
            <a:ext cx="4858384" cy="3362241"/>
          </a:xfrm>
          <a:prstGeom prst="rect">
            <a:avLst/>
          </a:prstGeom>
        </p:spPr>
      </p:pic>
    </p:spTree>
    <p:extLst>
      <p:ext uri="{BB962C8B-B14F-4D97-AF65-F5344CB8AC3E}">
        <p14:creationId xmlns:p14="http://schemas.microsoft.com/office/powerpoint/2010/main" val="1458196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Pay Liabilities Window</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34</a:t>
            </a:fld>
            <a:endParaRPr lang="en-US" dirty="0"/>
          </a:p>
        </p:txBody>
      </p:sp>
      <p:sp>
        <p:nvSpPr>
          <p:cNvPr id="3" name="Content Placeholder 2"/>
          <p:cNvSpPr>
            <a:spLocks noGrp="1"/>
          </p:cNvSpPr>
          <p:nvPr>
            <p:ph idx="1"/>
          </p:nvPr>
        </p:nvSpPr>
        <p:spPr/>
        <p:txBody>
          <a:bodyPr/>
          <a:lstStyle/>
          <a:p>
            <a:r>
              <a:rPr lang="en-US" sz="2000" dirty="0"/>
              <a:t>Activities identified as paying employees are recorded in the Pay Employees window.</a:t>
            </a:r>
          </a:p>
          <a:p>
            <a:r>
              <a:rPr lang="en-US" sz="2000" dirty="0"/>
              <a:t>Activities identified as paying payroll liabilities are recorded in the Pay Liabilities window.</a:t>
            </a:r>
          </a:p>
          <a:p>
            <a:r>
              <a:rPr lang="en-US" sz="2000" dirty="0"/>
              <a:t>As you process paychecks in the Pay Employees windows, QuickBooks tracks all payroll liabilities as they accumulate from each paycheck.</a:t>
            </a:r>
          </a:p>
          <a:p>
            <a:r>
              <a:rPr lang="en-US" sz="2000" dirty="0"/>
              <a:t>The Pay Liabilities window displays all payroll liabilities existing at a specified date and allows you to pay each to its appropriate tax-collecting agency.</a:t>
            </a:r>
          </a:p>
          <a:p>
            <a:r>
              <a:rPr lang="en-US" sz="2000" dirty="0"/>
              <a:t>The Pay Liabilities window is designed for the payment of federal and state payroll tax liabilities.</a:t>
            </a:r>
          </a:p>
          <a:p>
            <a:pPr lvl="1"/>
            <a:r>
              <a:rPr lang="en-US" sz="1800" dirty="0"/>
              <a:t>Default accounts are the various payroll tax liability accounts that have been credited during the payroll processing in the Pay Employees window.</a:t>
            </a:r>
          </a:p>
        </p:txBody>
      </p:sp>
    </p:spTree>
    <p:extLst>
      <p:ext uri="{BB962C8B-B14F-4D97-AF65-F5344CB8AC3E}">
        <p14:creationId xmlns:p14="http://schemas.microsoft.com/office/powerpoint/2010/main" val="3117975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Pay Liabilities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35</a:t>
            </a:fld>
            <a:endParaRPr lang="en-US" dirty="0"/>
          </a:p>
        </p:txBody>
      </p:sp>
      <p:pic>
        <p:nvPicPr>
          <p:cNvPr id="9" name="Picture 8" descr="Pay Liabilities Window">
            <a:extLst>
              <a:ext uri="{FF2B5EF4-FFF2-40B4-BE49-F238E27FC236}">
                <a16:creationId xmlns:a16="http://schemas.microsoft.com/office/drawing/2014/main" id="{1FB06334-E3A6-4DE7-A918-03E98690E344}"/>
              </a:ext>
            </a:extLst>
          </p:cNvPr>
          <p:cNvPicPr>
            <a:picLocks noChangeAspect="1"/>
          </p:cNvPicPr>
          <p:nvPr/>
        </p:nvPicPr>
        <p:blipFill>
          <a:blip r:embed="rId3"/>
          <a:stretch>
            <a:fillRect/>
          </a:stretch>
        </p:blipFill>
        <p:spPr>
          <a:xfrm>
            <a:off x="1589449" y="2671373"/>
            <a:ext cx="5965101" cy="3684977"/>
          </a:xfrm>
          <a:prstGeom prst="rect">
            <a:avLst/>
          </a:prstGeom>
        </p:spPr>
      </p:pic>
      <p:sp>
        <p:nvSpPr>
          <p:cNvPr id="15" name="Content Placeholder 14">
            <a:extLst>
              <a:ext uri="{FF2B5EF4-FFF2-40B4-BE49-F238E27FC236}">
                <a16:creationId xmlns:a16="http://schemas.microsoft.com/office/drawing/2014/main" id="{B3B6F21C-B57A-49D1-838E-55BF27A6EFDE}"/>
              </a:ext>
            </a:extLst>
          </p:cNvPr>
          <p:cNvSpPr>
            <a:spLocks noGrp="1"/>
          </p:cNvSpPr>
          <p:nvPr>
            <p:ph idx="1"/>
          </p:nvPr>
        </p:nvSpPr>
        <p:spPr>
          <a:xfrm>
            <a:off x="350520" y="1443154"/>
            <a:ext cx="7844322" cy="630973"/>
          </a:xfrm>
        </p:spPr>
        <p:txBody>
          <a:bodyPr/>
          <a:lstStyle/>
          <a:p>
            <a:pPr>
              <a:spcBef>
                <a:spcPts val="0"/>
              </a:spcBef>
            </a:pPr>
            <a:r>
              <a:rPr lang="en-US" sz="1800" dirty="0">
                <a:solidFill>
                  <a:srgbClr val="000000"/>
                </a:solidFill>
                <a:latin typeface="Helvetica" panose="020B0604020202020204" pitchFamily="34" charset="0"/>
                <a:cs typeface="Helvetica" panose="020B0604020202020204" pitchFamily="34" charset="0"/>
              </a:rPr>
              <a:t>Once a liability is selected for payment, the transaction is recorded as follows:</a:t>
            </a:r>
            <a:endParaRPr lang="en-US" sz="1800" dirty="0">
              <a:solidFill>
                <a:prstClr val="black"/>
              </a:solidFill>
              <a:latin typeface="Helvetica" panose="020B0604020202020204" pitchFamily="34" charset="0"/>
              <a:cs typeface="Helvetica" panose="020B0604020202020204" pitchFamily="34" charset="0"/>
            </a:endParaRPr>
          </a:p>
        </p:txBody>
      </p:sp>
      <p:pic>
        <p:nvPicPr>
          <p:cNvPr id="16" name="Content Placeholder 3" descr="debit to payroll tax payable, credit to cash - payroll">
            <a:extLst>
              <a:ext uri="{FF2B5EF4-FFF2-40B4-BE49-F238E27FC236}">
                <a16:creationId xmlns:a16="http://schemas.microsoft.com/office/drawing/2014/main" id="{188F66DD-26B1-42E6-81F3-6C092CB1479F}"/>
              </a:ext>
            </a:extLst>
          </p:cNvPr>
          <p:cNvPicPr>
            <a:picLocks noChangeAspect="1"/>
          </p:cNvPicPr>
          <p:nvPr/>
        </p:nvPicPr>
        <p:blipFill>
          <a:blip r:embed="rId4"/>
          <a:stretch>
            <a:fillRect/>
          </a:stretch>
        </p:blipFill>
        <p:spPr>
          <a:xfrm>
            <a:off x="1304925" y="2074127"/>
            <a:ext cx="6534150" cy="514350"/>
          </a:xfrm>
          <a:prstGeom prst="rect">
            <a:avLst/>
          </a:prstGeom>
        </p:spPr>
      </p:pic>
    </p:spTree>
    <p:extLst>
      <p:ext uri="{BB962C8B-B14F-4D97-AF65-F5344CB8AC3E}">
        <p14:creationId xmlns:p14="http://schemas.microsoft.com/office/powerpoint/2010/main" val="3377064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Pay Liabilities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36</a:t>
            </a:fld>
            <a:endParaRPr lang="en-US" dirty="0"/>
          </a:p>
        </p:txBody>
      </p:sp>
      <p:sp>
        <p:nvSpPr>
          <p:cNvPr id="10" name="Content Placeholder 9">
            <a:extLst>
              <a:ext uri="{FF2B5EF4-FFF2-40B4-BE49-F238E27FC236}">
                <a16:creationId xmlns:a16="http://schemas.microsoft.com/office/drawing/2014/main" id="{020A360F-BF5F-42B4-B6CC-7617357749D8}"/>
              </a:ext>
            </a:extLst>
          </p:cNvPr>
          <p:cNvSpPr>
            <a:spLocks noGrp="1"/>
          </p:cNvSpPr>
          <p:nvPr>
            <p:ph idx="1"/>
          </p:nvPr>
        </p:nvSpPr>
        <p:spPr>
          <a:xfrm>
            <a:off x="350520" y="1182029"/>
            <a:ext cx="7844322" cy="4910861"/>
          </a:xfrm>
        </p:spPr>
        <p:txBody>
          <a:bodyPr/>
          <a:lstStyle/>
          <a:p>
            <a:pPr marL="0" lvl="0" indent="0">
              <a:spcBef>
                <a:spcPts val="0"/>
              </a:spcBef>
              <a:buNone/>
            </a:pPr>
            <a:r>
              <a:rPr lang="en-US" sz="1800" b="1" dirty="0">
                <a:solidFill>
                  <a:prstClr val="black"/>
                </a:solidFill>
                <a:latin typeface="Helvetica" panose="020B0604020202020204" pitchFamily="34" charset="0"/>
                <a:cs typeface="Helvetica" panose="020B0604020202020204" pitchFamily="34" charset="0"/>
              </a:rPr>
              <a:t>To pay federal payroll tax liabilities: </a:t>
            </a:r>
            <a:endParaRPr lang="en-US" sz="1800" dirty="0">
              <a:solidFill>
                <a:prstClr val="black"/>
              </a:solidFill>
              <a:latin typeface="Helvetica" panose="020B0604020202020204" pitchFamily="34" charset="0"/>
              <a:cs typeface="Helvetica" panose="020B0604020202020204" pitchFamily="34" charset="0"/>
            </a:endParaRPr>
          </a:p>
          <a:p>
            <a:pPr lvl="0">
              <a:spcBef>
                <a:spcPts val="0"/>
              </a:spcBef>
              <a:buFont typeface="Arial" panose="020B0604020202020204" pitchFamily="34" charset="0"/>
              <a:buChar char="•"/>
            </a:pPr>
            <a:r>
              <a:rPr lang="en-US" sz="1800" dirty="0">
                <a:solidFill>
                  <a:prstClr val="black"/>
                </a:solidFill>
                <a:latin typeface="Helvetica" panose="020B0604020202020204" pitchFamily="34" charset="0"/>
                <a:cs typeface="Helvetica" panose="020B0604020202020204" pitchFamily="34" charset="0"/>
              </a:rPr>
              <a:t>Click Employees and then click </a:t>
            </a:r>
            <a:r>
              <a:rPr lang="en-US" sz="1800" i="1" dirty="0">
                <a:solidFill>
                  <a:prstClr val="black"/>
                </a:solidFill>
                <a:latin typeface="Helvetica" panose="020B0604020202020204" pitchFamily="34" charset="0"/>
                <a:cs typeface="Helvetica" panose="020B0604020202020204" pitchFamily="34" charset="0"/>
              </a:rPr>
              <a:t>Payroll Taxes and Liabilities</a:t>
            </a:r>
            <a:r>
              <a:rPr lang="en-US" sz="1800" dirty="0">
                <a:solidFill>
                  <a:prstClr val="black"/>
                </a:solidFill>
                <a:latin typeface="Helvetica" panose="020B0604020202020204" pitchFamily="34" charset="0"/>
                <a:cs typeface="Helvetica" panose="020B0604020202020204" pitchFamily="34" charset="0"/>
              </a:rPr>
              <a:t>. </a:t>
            </a:r>
          </a:p>
          <a:p>
            <a:pPr lvl="0">
              <a:spcBef>
                <a:spcPts val="0"/>
              </a:spcBef>
              <a:buFont typeface="Arial" panose="020B0604020202020204" pitchFamily="34" charset="0"/>
              <a:buChar char="•"/>
            </a:pPr>
            <a:r>
              <a:rPr lang="en-US" sz="1800" dirty="0">
                <a:solidFill>
                  <a:prstClr val="black"/>
                </a:solidFill>
                <a:latin typeface="Helvetica" panose="020B0604020202020204" pitchFamily="34" charset="0"/>
                <a:cs typeface="Helvetica" panose="020B0604020202020204" pitchFamily="34" charset="0"/>
              </a:rPr>
              <a:t>At the Payroll Taxes and Liabilities submenu, click </a:t>
            </a:r>
            <a:r>
              <a:rPr lang="en-US" sz="1800" i="1" dirty="0">
                <a:solidFill>
                  <a:prstClr val="black"/>
                </a:solidFill>
                <a:latin typeface="Helvetica" panose="020B0604020202020204" pitchFamily="34" charset="0"/>
                <a:cs typeface="Helvetica" panose="020B0604020202020204" pitchFamily="34" charset="0"/>
              </a:rPr>
              <a:t>Pay Payroll Liabilities</a:t>
            </a:r>
            <a:r>
              <a:rPr lang="en-US" sz="1800" dirty="0">
                <a:solidFill>
                  <a:prstClr val="black"/>
                </a:solidFill>
                <a:latin typeface="Helvetica" panose="020B0604020202020204" pitchFamily="34" charset="0"/>
                <a:cs typeface="Helvetica" panose="020B0604020202020204" pitchFamily="34" charset="0"/>
              </a:rPr>
              <a:t>. </a:t>
            </a:r>
          </a:p>
          <a:p>
            <a:pPr lvl="0">
              <a:spcBef>
                <a:spcPts val="0"/>
              </a:spcBef>
              <a:buFont typeface="Arial" panose="020B0604020202020204" pitchFamily="34" charset="0"/>
              <a:buChar char="•"/>
            </a:pPr>
            <a:r>
              <a:rPr lang="en-US" sz="1800" dirty="0">
                <a:solidFill>
                  <a:prstClr val="black"/>
                </a:solidFill>
                <a:latin typeface="Helvetica" panose="020B0604020202020204" pitchFamily="34" charset="0"/>
                <a:cs typeface="Helvetica" panose="020B0604020202020204" pitchFamily="34" charset="0"/>
              </a:rPr>
              <a:t>At the Select Date Range For Liabilities dialog box, choose the appropriate date range and then click OK. </a:t>
            </a:r>
          </a:p>
          <a:p>
            <a:pPr lvl="0">
              <a:spcBef>
                <a:spcPts val="0"/>
              </a:spcBef>
              <a:buFont typeface="Arial" panose="020B0604020202020204" pitchFamily="34" charset="0"/>
              <a:buChar char="•"/>
            </a:pPr>
            <a:r>
              <a:rPr lang="en-US" sz="1800" dirty="0">
                <a:solidFill>
                  <a:prstClr val="black"/>
                </a:solidFill>
                <a:latin typeface="Helvetica" panose="020B0604020202020204" pitchFamily="34" charset="0"/>
                <a:cs typeface="Helvetica" panose="020B0604020202020204" pitchFamily="34" charset="0"/>
              </a:rPr>
              <a:t>Make sure the </a:t>
            </a:r>
            <a:r>
              <a:rPr lang="en-US" sz="1800" i="1" dirty="0">
                <a:solidFill>
                  <a:prstClr val="black"/>
                </a:solidFill>
                <a:latin typeface="Helvetica" panose="020B0604020202020204" pitchFamily="34" charset="0"/>
                <a:cs typeface="Helvetica" panose="020B0604020202020204" pitchFamily="34" charset="0"/>
              </a:rPr>
              <a:t>To be printed </a:t>
            </a:r>
            <a:r>
              <a:rPr lang="en-US" sz="1800" dirty="0">
                <a:solidFill>
                  <a:prstClr val="black"/>
                </a:solidFill>
                <a:latin typeface="Helvetica" panose="020B0604020202020204" pitchFamily="34" charset="0"/>
                <a:cs typeface="Helvetica" panose="020B0604020202020204" pitchFamily="34" charset="0"/>
              </a:rPr>
              <a:t>box is unchecked, the </a:t>
            </a:r>
            <a:r>
              <a:rPr lang="en-US" sz="1800" i="1" dirty="0">
                <a:solidFill>
                  <a:prstClr val="black"/>
                </a:solidFill>
                <a:latin typeface="Helvetica" panose="020B0604020202020204" pitchFamily="34" charset="0"/>
                <a:cs typeface="Helvetica" panose="020B0604020202020204" pitchFamily="34" charset="0"/>
              </a:rPr>
              <a:t>Review liability check to enter expenses/penalties </a:t>
            </a:r>
            <a:r>
              <a:rPr lang="en-US" sz="1800" dirty="0">
                <a:solidFill>
                  <a:prstClr val="black"/>
                </a:solidFill>
                <a:latin typeface="Helvetica" panose="020B0604020202020204" pitchFamily="34" charset="0"/>
                <a:cs typeface="Helvetica" panose="020B0604020202020204" pitchFamily="34" charset="0"/>
              </a:rPr>
              <a:t>option is selected, and the correct date range appears. </a:t>
            </a:r>
          </a:p>
          <a:p>
            <a:pPr lvl="0">
              <a:spcBef>
                <a:spcPts val="0"/>
              </a:spcBef>
              <a:buFont typeface="Arial" panose="020B0604020202020204" pitchFamily="34" charset="0"/>
              <a:buChar char="•"/>
            </a:pPr>
            <a:r>
              <a:rPr lang="en-US" sz="1800" dirty="0">
                <a:solidFill>
                  <a:prstClr val="black"/>
                </a:solidFill>
                <a:latin typeface="Helvetica" panose="020B0604020202020204" pitchFamily="34" charset="0"/>
                <a:cs typeface="Helvetica" panose="020B0604020202020204" pitchFamily="34" charset="0"/>
              </a:rPr>
              <a:t>At the Bank Account drop-down list, click </a:t>
            </a:r>
            <a:r>
              <a:rPr lang="en-US" sz="1800" i="1" dirty="0">
                <a:solidFill>
                  <a:prstClr val="black"/>
                </a:solidFill>
                <a:latin typeface="Helvetica" panose="020B0604020202020204" pitchFamily="34" charset="0"/>
                <a:cs typeface="Helvetica" panose="020B0604020202020204" pitchFamily="34" charset="0"/>
              </a:rPr>
              <a:t>1020 Cash - Payroll</a:t>
            </a:r>
            <a:r>
              <a:rPr lang="en-US" sz="1800" dirty="0">
                <a:solidFill>
                  <a:prstClr val="black"/>
                </a:solidFill>
                <a:latin typeface="Helvetica" panose="020B0604020202020204" pitchFamily="34" charset="0"/>
                <a:cs typeface="Helvetica" panose="020B0604020202020204" pitchFamily="34" charset="0"/>
              </a:rPr>
              <a:t>. </a:t>
            </a:r>
          </a:p>
          <a:p>
            <a:pPr lvl="0">
              <a:spcBef>
                <a:spcPts val="0"/>
              </a:spcBef>
              <a:buFont typeface="Arial" panose="020B0604020202020204" pitchFamily="34" charset="0"/>
              <a:buChar char="•"/>
            </a:pPr>
            <a:r>
              <a:rPr lang="en-US" sz="1800" dirty="0">
                <a:solidFill>
                  <a:prstClr val="black"/>
                </a:solidFill>
                <a:latin typeface="Helvetica" panose="020B0604020202020204" pitchFamily="34" charset="0"/>
                <a:cs typeface="Helvetica" panose="020B0604020202020204" pitchFamily="34" charset="0"/>
              </a:rPr>
              <a:t>At the </a:t>
            </a:r>
            <a:r>
              <a:rPr lang="en-US" sz="1800" i="1" dirty="0">
                <a:solidFill>
                  <a:prstClr val="black"/>
                </a:solidFill>
                <a:latin typeface="Helvetica" panose="020B0604020202020204" pitchFamily="34" charset="0"/>
                <a:cs typeface="Helvetica" panose="020B0604020202020204" pitchFamily="34" charset="0"/>
              </a:rPr>
              <a:t>Check Date </a:t>
            </a:r>
            <a:r>
              <a:rPr lang="en-US" sz="1800" dirty="0">
                <a:solidFill>
                  <a:prstClr val="black"/>
                </a:solidFill>
                <a:latin typeface="Helvetica" panose="020B0604020202020204" pitchFamily="34" charset="0"/>
                <a:cs typeface="Helvetica" panose="020B0604020202020204" pitchFamily="34" charset="0"/>
              </a:rPr>
              <a:t>field, choose the appropriate date. </a:t>
            </a:r>
          </a:p>
          <a:p>
            <a:pPr lvl="0">
              <a:spcBef>
                <a:spcPts val="0"/>
              </a:spcBef>
              <a:buFont typeface="Arial" panose="020B0604020202020204" pitchFamily="34" charset="0"/>
              <a:buChar char="•"/>
            </a:pPr>
            <a:r>
              <a:rPr lang="en-US" sz="1800" dirty="0">
                <a:solidFill>
                  <a:prstClr val="black"/>
                </a:solidFill>
                <a:latin typeface="Helvetica" panose="020B0604020202020204" pitchFamily="34" charset="0"/>
                <a:cs typeface="Helvetica" panose="020B0604020202020204" pitchFamily="34" charset="0"/>
              </a:rPr>
              <a:t>Place a check mark next to the liabilities listed below, all of which are payable to the United States Treasury:</a:t>
            </a:r>
          </a:p>
          <a:p>
            <a:pPr lvl="1">
              <a:spcBef>
                <a:spcPts val="0"/>
              </a:spcBef>
              <a:buFont typeface="Arial" panose="020B0604020202020204" pitchFamily="34" charset="0"/>
              <a:buChar char="•"/>
            </a:pPr>
            <a:r>
              <a:rPr lang="en-US" sz="1600" i="1" dirty="0">
                <a:solidFill>
                  <a:prstClr val="black"/>
                </a:solidFill>
                <a:latin typeface="Helvetica" panose="020B0604020202020204" pitchFamily="34" charset="0"/>
                <a:cs typeface="Helvetica" panose="020B0604020202020204" pitchFamily="34" charset="0"/>
              </a:rPr>
              <a:t>Federal Unemployment</a:t>
            </a:r>
            <a:endParaRPr lang="en-US" sz="1600" dirty="0">
              <a:solidFill>
                <a:prstClr val="black"/>
              </a:solidFill>
              <a:latin typeface="Helvetica" panose="020B0604020202020204" pitchFamily="34" charset="0"/>
              <a:cs typeface="Helvetica" panose="020B0604020202020204" pitchFamily="34" charset="0"/>
            </a:endParaRPr>
          </a:p>
          <a:p>
            <a:pPr lvl="1">
              <a:spcBef>
                <a:spcPts val="0"/>
              </a:spcBef>
              <a:buFont typeface="Arial" panose="020B0604020202020204" pitchFamily="34" charset="0"/>
              <a:buChar char="•"/>
            </a:pPr>
            <a:r>
              <a:rPr lang="en-US" sz="1600" i="1" dirty="0">
                <a:solidFill>
                  <a:prstClr val="black"/>
                </a:solidFill>
                <a:latin typeface="Helvetica" panose="020B0604020202020204" pitchFamily="34" charset="0"/>
                <a:cs typeface="Helvetica" panose="020B0604020202020204" pitchFamily="34" charset="0"/>
              </a:rPr>
              <a:t>Federal Withholding</a:t>
            </a:r>
            <a:endParaRPr lang="en-US" sz="1600" dirty="0">
              <a:solidFill>
                <a:prstClr val="black"/>
              </a:solidFill>
              <a:latin typeface="Helvetica" panose="020B0604020202020204" pitchFamily="34" charset="0"/>
              <a:cs typeface="Helvetica" panose="020B0604020202020204" pitchFamily="34" charset="0"/>
            </a:endParaRPr>
          </a:p>
          <a:p>
            <a:pPr lvl="1">
              <a:spcBef>
                <a:spcPts val="0"/>
              </a:spcBef>
              <a:buFont typeface="Arial" panose="020B0604020202020204" pitchFamily="34" charset="0"/>
              <a:buChar char="•"/>
            </a:pPr>
            <a:r>
              <a:rPr lang="en-US" sz="1600" i="1" dirty="0">
                <a:solidFill>
                  <a:prstClr val="black"/>
                </a:solidFill>
                <a:latin typeface="Helvetica" panose="020B0604020202020204" pitchFamily="34" charset="0"/>
                <a:cs typeface="Helvetica" panose="020B0604020202020204" pitchFamily="34" charset="0"/>
              </a:rPr>
              <a:t>Medicare Company</a:t>
            </a:r>
            <a:endParaRPr lang="en-US" sz="1600" dirty="0">
              <a:solidFill>
                <a:prstClr val="black"/>
              </a:solidFill>
              <a:latin typeface="Helvetica" panose="020B0604020202020204" pitchFamily="34" charset="0"/>
              <a:cs typeface="Helvetica" panose="020B0604020202020204" pitchFamily="34" charset="0"/>
            </a:endParaRPr>
          </a:p>
          <a:p>
            <a:pPr lvl="1">
              <a:spcBef>
                <a:spcPts val="0"/>
              </a:spcBef>
              <a:buFont typeface="Arial" panose="020B0604020202020204" pitchFamily="34" charset="0"/>
              <a:buChar char="•"/>
            </a:pPr>
            <a:r>
              <a:rPr lang="en-US" sz="1600" i="1" dirty="0">
                <a:solidFill>
                  <a:prstClr val="black"/>
                </a:solidFill>
                <a:latin typeface="Helvetica" panose="020B0604020202020204" pitchFamily="34" charset="0"/>
                <a:cs typeface="Helvetica" panose="020B0604020202020204" pitchFamily="34" charset="0"/>
              </a:rPr>
              <a:t>Medicare Employee</a:t>
            </a:r>
            <a:endParaRPr lang="en-US" sz="1600" dirty="0">
              <a:solidFill>
                <a:prstClr val="black"/>
              </a:solidFill>
              <a:latin typeface="Helvetica" panose="020B0604020202020204" pitchFamily="34" charset="0"/>
              <a:cs typeface="Helvetica" panose="020B0604020202020204" pitchFamily="34" charset="0"/>
            </a:endParaRPr>
          </a:p>
          <a:p>
            <a:pPr lvl="1">
              <a:spcBef>
                <a:spcPts val="0"/>
              </a:spcBef>
              <a:buFont typeface="Arial" panose="020B0604020202020204" pitchFamily="34" charset="0"/>
              <a:buChar char="•"/>
            </a:pPr>
            <a:r>
              <a:rPr lang="en-US" sz="1600" i="1" dirty="0">
                <a:solidFill>
                  <a:prstClr val="black"/>
                </a:solidFill>
                <a:latin typeface="Helvetica" panose="020B0604020202020204" pitchFamily="34" charset="0"/>
                <a:cs typeface="Helvetica" panose="020B0604020202020204" pitchFamily="34" charset="0"/>
              </a:rPr>
              <a:t>Social Security Company</a:t>
            </a:r>
            <a:endParaRPr lang="en-US" sz="1600" dirty="0">
              <a:solidFill>
                <a:prstClr val="black"/>
              </a:solidFill>
              <a:latin typeface="Helvetica" panose="020B0604020202020204" pitchFamily="34" charset="0"/>
              <a:cs typeface="Helvetica" panose="020B0604020202020204" pitchFamily="34" charset="0"/>
            </a:endParaRPr>
          </a:p>
          <a:p>
            <a:pPr lvl="1">
              <a:spcBef>
                <a:spcPts val="0"/>
              </a:spcBef>
              <a:buFont typeface="Arial" panose="020B0604020202020204" pitchFamily="34" charset="0"/>
              <a:buChar char="•"/>
            </a:pPr>
            <a:r>
              <a:rPr lang="en-US" sz="1600" i="1" dirty="0">
                <a:solidFill>
                  <a:prstClr val="black"/>
                </a:solidFill>
                <a:latin typeface="Helvetica" panose="020B0604020202020204" pitchFamily="34" charset="0"/>
                <a:cs typeface="Helvetica" panose="020B0604020202020204" pitchFamily="34" charset="0"/>
              </a:rPr>
              <a:t>Social Security Employee </a:t>
            </a:r>
            <a:endParaRPr lang="en-US" sz="1600" dirty="0">
              <a:solidFill>
                <a:prstClr val="black"/>
              </a:solidFill>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6904586C-8582-4C07-8DC2-A8CB330384FB}"/>
              </a:ext>
            </a:extLst>
          </p:cNvPr>
          <p:cNvSpPr txBox="1"/>
          <p:nvPr/>
        </p:nvSpPr>
        <p:spPr>
          <a:xfrm>
            <a:off x="7406321" y="5987018"/>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4146685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Pay Liabilities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37</a:t>
            </a:fld>
            <a:endParaRPr lang="en-US" dirty="0"/>
          </a:p>
        </p:txBody>
      </p:sp>
      <p:sp>
        <p:nvSpPr>
          <p:cNvPr id="13" name="Content Placeholder 12">
            <a:extLst>
              <a:ext uri="{FF2B5EF4-FFF2-40B4-BE49-F238E27FC236}">
                <a16:creationId xmlns:a16="http://schemas.microsoft.com/office/drawing/2014/main" id="{3EB5695C-CF0A-493C-ADED-77381E9EB67F}"/>
              </a:ext>
            </a:extLst>
          </p:cNvPr>
          <p:cNvSpPr>
            <a:spLocks noGrp="1"/>
          </p:cNvSpPr>
          <p:nvPr>
            <p:ph idx="1"/>
          </p:nvPr>
        </p:nvSpPr>
        <p:spPr>
          <a:xfrm>
            <a:off x="350520" y="1443154"/>
            <a:ext cx="7844322" cy="965200"/>
          </a:xfrm>
        </p:spPr>
        <p:txBody>
          <a:bodyPr/>
          <a:lstStyle/>
          <a:p>
            <a:pPr lvl="0">
              <a:spcBef>
                <a:spcPts val="0"/>
              </a:spcBef>
              <a:buFont typeface="Arial" panose="020B0604020202020204" pitchFamily="34" charset="0"/>
              <a:buChar char="•"/>
            </a:pPr>
            <a:r>
              <a:rPr lang="en-US" sz="1800" dirty="0">
                <a:solidFill>
                  <a:prstClr val="black"/>
                </a:solidFill>
                <a:latin typeface="Helvetica" panose="020B0604020202020204" pitchFamily="34" charset="0"/>
                <a:cs typeface="Helvetica" panose="020B0604020202020204" pitchFamily="34" charset="0"/>
              </a:rPr>
              <a:t>Click the Create button. The Liability Check - Cash - Payroll window is displayed. </a:t>
            </a:r>
          </a:p>
          <a:p>
            <a:pPr lvl="0">
              <a:spcBef>
                <a:spcPts val="0"/>
              </a:spcBef>
              <a:buFont typeface="Arial" panose="020B0604020202020204" pitchFamily="34" charset="0"/>
              <a:buChar char="•"/>
            </a:pPr>
            <a:r>
              <a:rPr lang="en-US" sz="1800" dirty="0">
                <a:solidFill>
                  <a:prstClr val="black"/>
                </a:solidFill>
                <a:latin typeface="Helvetica" panose="020B0604020202020204" pitchFamily="34" charset="0"/>
                <a:cs typeface="Helvetica" panose="020B0604020202020204" pitchFamily="34" charset="0"/>
              </a:rPr>
              <a:t>Click Save &amp; Close.</a:t>
            </a:r>
          </a:p>
        </p:txBody>
      </p:sp>
      <p:pic>
        <p:nvPicPr>
          <p:cNvPr id="8" name="Picture 7" descr="Pay Liabilities Window - Completed">
            <a:extLst>
              <a:ext uri="{FF2B5EF4-FFF2-40B4-BE49-F238E27FC236}">
                <a16:creationId xmlns:a16="http://schemas.microsoft.com/office/drawing/2014/main" id="{6B0855BB-FE0E-43FA-9762-F0E8E8FB9CCB}"/>
              </a:ext>
            </a:extLst>
          </p:cNvPr>
          <p:cNvPicPr>
            <a:picLocks noChangeAspect="1"/>
          </p:cNvPicPr>
          <p:nvPr/>
        </p:nvPicPr>
        <p:blipFill>
          <a:blip r:embed="rId3"/>
          <a:stretch>
            <a:fillRect/>
          </a:stretch>
        </p:blipFill>
        <p:spPr>
          <a:xfrm>
            <a:off x="1977328" y="2417952"/>
            <a:ext cx="5189343" cy="3928799"/>
          </a:xfrm>
          <a:prstGeom prst="rect">
            <a:avLst/>
          </a:prstGeom>
        </p:spPr>
      </p:pic>
      <p:sp>
        <p:nvSpPr>
          <p:cNvPr id="9" name="TextBox 8">
            <a:extLst>
              <a:ext uri="{FF2B5EF4-FFF2-40B4-BE49-F238E27FC236}">
                <a16:creationId xmlns:a16="http://schemas.microsoft.com/office/drawing/2014/main" id="{33713609-94C5-4B40-8744-4C0483A6959C}"/>
              </a:ext>
            </a:extLst>
          </p:cNvPr>
          <p:cNvSpPr txBox="1"/>
          <p:nvPr/>
        </p:nvSpPr>
        <p:spPr>
          <a:xfrm>
            <a:off x="7406321" y="5987018"/>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129187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Pay Liabilities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38</a:t>
            </a:fld>
            <a:endParaRPr lang="en-US" dirty="0"/>
          </a:p>
        </p:txBody>
      </p:sp>
      <p:sp>
        <p:nvSpPr>
          <p:cNvPr id="12" name="Content Placeholder 11">
            <a:extLst>
              <a:ext uri="{FF2B5EF4-FFF2-40B4-BE49-F238E27FC236}">
                <a16:creationId xmlns:a16="http://schemas.microsoft.com/office/drawing/2014/main" id="{14851B41-6CC2-4616-929B-C0095606A3B0}"/>
              </a:ext>
            </a:extLst>
          </p:cNvPr>
          <p:cNvSpPr>
            <a:spLocks noGrp="1"/>
          </p:cNvSpPr>
          <p:nvPr>
            <p:ph idx="1"/>
          </p:nvPr>
        </p:nvSpPr>
        <p:spPr>
          <a:xfrm>
            <a:off x="350520" y="1443154"/>
            <a:ext cx="7844322" cy="1121626"/>
          </a:xfrm>
        </p:spPr>
        <p:txBody>
          <a:bodyPr/>
          <a:lstStyle/>
          <a:p>
            <a:pPr marL="285750" lvl="0" indent="-285750">
              <a:spcBef>
                <a:spcPts val="0"/>
              </a:spcBef>
              <a:buFont typeface="Arial" panose="020B0604020202020204" pitchFamily="34" charset="0"/>
              <a:buChar char="•"/>
            </a:pPr>
            <a:r>
              <a:rPr lang="en-US" sz="1800" dirty="0">
                <a:solidFill>
                  <a:prstClr val="black"/>
                </a:solidFill>
                <a:latin typeface="Helvetica" panose="020B0604020202020204" pitchFamily="34" charset="0"/>
                <a:cs typeface="Helvetica" panose="020B0604020202020204" pitchFamily="34" charset="0"/>
              </a:rPr>
              <a:t>Like other Write Check windows in QuickBooks, even though a check is not printed, the liability is considered paid and a check is recorded in the system.</a:t>
            </a:r>
          </a:p>
        </p:txBody>
      </p:sp>
      <p:pic>
        <p:nvPicPr>
          <p:cNvPr id="4" name="Picture 3" descr="Liability Check - Cash - Payroll Window">
            <a:extLst>
              <a:ext uri="{FF2B5EF4-FFF2-40B4-BE49-F238E27FC236}">
                <a16:creationId xmlns:a16="http://schemas.microsoft.com/office/drawing/2014/main" id="{D4FE276B-FDBF-4D2D-A8B2-8805928F5D86}"/>
              </a:ext>
            </a:extLst>
          </p:cNvPr>
          <p:cNvPicPr>
            <a:picLocks noChangeAspect="1"/>
          </p:cNvPicPr>
          <p:nvPr/>
        </p:nvPicPr>
        <p:blipFill>
          <a:blip r:embed="rId3"/>
          <a:stretch>
            <a:fillRect/>
          </a:stretch>
        </p:blipFill>
        <p:spPr>
          <a:xfrm>
            <a:off x="1916786" y="2226243"/>
            <a:ext cx="5310428" cy="4021382"/>
          </a:xfrm>
          <a:prstGeom prst="rect">
            <a:avLst/>
          </a:prstGeom>
        </p:spPr>
      </p:pic>
    </p:spTree>
    <p:extLst>
      <p:ext uri="{BB962C8B-B14F-4D97-AF65-F5344CB8AC3E}">
        <p14:creationId xmlns:p14="http://schemas.microsoft.com/office/powerpoint/2010/main" val="2491430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39</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8" y="1997710"/>
            <a:ext cx="8052650" cy="4525963"/>
          </a:xfrm>
        </p:spPr>
        <p:txBody>
          <a:bodyPr/>
          <a:lstStyle/>
          <a:p>
            <a:pPr>
              <a:buFont typeface="+mj-lt"/>
              <a:buAutoNum type="arabicPeriod" startAt="2"/>
            </a:pPr>
            <a:r>
              <a:rPr lang="en-US" sz="2400" dirty="0"/>
              <a:t>When payroll tax liabilities are paid, which QuickBooks window is used to record the transaction? </a:t>
            </a:r>
          </a:p>
          <a:p>
            <a:pPr lvl="1"/>
            <a:r>
              <a:rPr lang="en-US" sz="2400" dirty="0"/>
              <a:t>Pay Liabilities window</a:t>
            </a:r>
          </a:p>
          <a:p>
            <a:pPr lvl="1"/>
            <a:r>
              <a:rPr lang="en-US" sz="2400" dirty="0"/>
              <a:t>General journal</a:t>
            </a:r>
          </a:p>
          <a:p>
            <a:pPr lvl="1"/>
            <a:r>
              <a:rPr lang="en-US" sz="2400" dirty="0"/>
              <a:t>Register for Cash – Payroll</a:t>
            </a:r>
          </a:p>
          <a:p>
            <a:pPr lvl="1"/>
            <a:r>
              <a:rPr lang="en-US" sz="2400" dirty="0"/>
              <a:t>Pay Bills window</a:t>
            </a:r>
          </a:p>
        </p:txBody>
      </p:sp>
    </p:spTree>
    <p:extLst>
      <p:ext uri="{BB962C8B-B14F-4D97-AF65-F5344CB8AC3E}">
        <p14:creationId xmlns:p14="http://schemas.microsoft.com/office/powerpoint/2010/main" val="7127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1" end="1"/>
                                            </p:txEl>
                                          </p:spTgt>
                                        </p:tgtEl>
                                        <p:attrNameLst>
                                          <p:attrName>style.color</p:attrName>
                                        </p:attrNameLst>
                                      </p:cBhvr>
                                      <p:to>
                                        <a:srgbClr val="00B050"/>
                                      </p:to>
                                    </p:animClr>
                                    <p:animClr clrSpc="rgb" dir="cw">
                                      <p:cBhvr>
                                        <p:cTn id="31" dur="500" fill="hold"/>
                                        <p:tgtEl>
                                          <p:spTgt spid="5">
                                            <p:txEl>
                                              <p:pRg st="1" end="1"/>
                                            </p:txEl>
                                          </p:spTgt>
                                        </p:tgtEl>
                                        <p:attrNameLst>
                                          <p:attrName>fillcolor</p:attrName>
                                        </p:attrNameLst>
                                      </p:cBhvr>
                                      <p:to>
                                        <a:srgbClr val="00B050"/>
                                      </p:to>
                                    </p:animClr>
                                    <p:set>
                                      <p:cBhvr>
                                        <p:cTn id="32" dur="500" fill="hold"/>
                                        <p:tgtEl>
                                          <p:spTgt spid="5">
                                            <p:txEl>
                                              <p:pRg st="1" end="1"/>
                                            </p:txEl>
                                          </p:spTgt>
                                        </p:tgtEl>
                                        <p:attrNameLst>
                                          <p:attrName>fill.type</p:attrName>
                                        </p:attrNameLst>
                                      </p:cBhvr>
                                      <p:to>
                                        <p:strVal val="solid"/>
                                      </p:to>
                                    </p:set>
                                    <p:set>
                                      <p:cBhvr>
                                        <p:cTn id="33" dur="500" fill="hold"/>
                                        <p:tgtEl>
                                          <p:spTgt spid="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4</a:t>
            </a:fld>
            <a:endParaRPr lang="en-US" dirty="0"/>
          </a:p>
        </p:txBody>
      </p:sp>
      <p:sp>
        <p:nvSpPr>
          <p:cNvPr id="3" name="Subtitle 2"/>
          <p:cNvSpPr>
            <a:spLocks noGrp="1"/>
          </p:cNvSpPr>
          <p:nvPr>
            <p:ph idx="1"/>
          </p:nvPr>
        </p:nvSpPr>
        <p:spPr/>
        <p:txBody>
          <a:bodyPr/>
          <a:lstStyle/>
          <a:p>
            <a:r>
              <a:rPr lang="en-US" sz="1800" dirty="0"/>
              <a:t>QuickBooks allows you to process payroll and track payroll information for your company’s employees.</a:t>
            </a:r>
          </a:p>
          <a:p>
            <a:pPr lvl="0"/>
            <a:r>
              <a:rPr lang="en-US" sz="1800" dirty="0"/>
              <a:t>You can establish a file for each employee and then process payroll transactions.</a:t>
            </a:r>
          </a:p>
          <a:p>
            <a:pPr lvl="1"/>
            <a:r>
              <a:rPr lang="en-US" sz="1800" dirty="0"/>
              <a:t>These employee files comprise the Employee Center.</a:t>
            </a:r>
          </a:p>
          <a:p>
            <a:r>
              <a:rPr lang="en-US" sz="1800" dirty="0"/>
              <a:t>Once you have established an employee file, you can enter transactions for payroll (Activities) in the windows:</a:t>
            </a:r>
          </a:p>
          <a:p>
            <a:pPr lvl="1"/>
            <a:r>
              <a:rPr lang="en-US" sz="1800" dirty="0"/>
              <a:t>Pay Employees </a:t>
            </a:r>
          </a:p>
          <a:p>
            <a:pPr lvl="1"/>
            <a:r>
              <a:rPr lang="en-US" sz="1800" dirty="0"/>
              <a:t>Pay Liabilities </a:t>
            </a:r>
          </a:p>
          <a:p>
            <a:pPr lvl="0"/>
            <a:r>
              <a:rPr lang="en-US" sz="1800" dirty="0"/>
              <a:t>Every time a company processes payroll for employees in the activities windows, QuickBooks simultaneously updates the information in the Employee Center.</a:t>
            </a:r>
          </a:p>
          <a:p>
            <a:pPr lvl="0"/>
            <a:r>
              <a:rPr lang="en-US" sz="1800" dirty="0"/>
              <a:t>QuickBooks changes balance sheet and income statement accounts based upon payroll transactions entered in the payroll activities windows.</a:t>
            </a:r>
          </a:p>
        </p:txBody>
      </p:sp>
    </p:spTree>
    <p:extLst>
      <p:ext uri="{BB962C8B-B14F-4D97-AF65-F5344CB8AC3E}">
        <p14:creationId xmlns:p14="http://schemas.microsoft.com/office/powerpoint/2010/main" val="153741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965200"/>
          </a:xfrm>
        </p:spPr>
        <p:txBody>
          <a:bodyPr/>
          <a:lstStyle/>
          <a:p>
            <a:r>
              <a:rPr lang="en-US" sz="3600" dirty="0"/>
              <a:t>Payroll Reports, Accounting Reports, and Financial Statements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40</a:t>
            </a:fld>
            <a:endParaRPr lang="en-US" dirty="0"/>
          </a:p>
        </p:txBody>
      </p:sp>
      <p:sp>
        <p:nvSpPr>
          <p:cNvPr id="9" name="Content Placeholder 8"/>
          <p:cNvSpPr>
            <a:spLocks noGrp="1"/>
          </p:cNvSpPr>
          <p:nvPr>
            <p:ph idx="1"/>
          </p:nvPr>
        </p:nvSpPr>
        <p:spPr/>
        <p:txBody>
          <a:bodyPr/>
          <a:lstStyle/>
          <a:p>
            <a:pPr marL="285750" indent="-285750">
              <a:buFont typeface="Arial" panose="020B0604020202020204" pitchFamily="34" charset="0"/>
              <a:buChar char="•"/>
            </a:pPr>
            <a:r>
              <a:rPr lang="en-US" sz="2400" dirty="0">
                <a:latin typeface="Helvetica" panose="020B0604020202020204" pitchFamily="34" charset="0"/>
                <a:cs typeface="Helvetica" panose="020B0604020202020204" pitchFamily="34" charset="0"/>
              </a:rPr>
              <a:t>Payroll management reports provide the company with valuable information concerning payroll costs, such as </a:t>
            </a:r>
          </a:p>
          <a:p>
            <a:pPr marL="685800" lvl="1">
              <a:buFont typeface="Arial" panose="020B0604020202020204" pitchFamily="34" charset="0"/>
              <a:buChar char="•"/>
            </a:pPr>
            <a:r>
              <a:rPr lang="en-US" sz="2000" dirty="0">
                <a:latin typeface="Helvetica" panose="020B0604020202020204" pitchFamily="34" charset="0"/>
                <a:cs typeface="Helvetica" panose="020B0604020202020204" pitchFamily="34" charset="0"/>
              </a:rPr>
              <a:t>gross pay</a:t>
            </a:r>
          </a:p>
          <a:p>
            <a:pPr marL="685800" lvl="1">
              <a:buFont typeface="Arial" panose="020B0604020202020204" pitchFamily="34" charset="0"/>
              <a:buChar char="•"/>
            </a:pPr>
            <a:r>
              <a:rPr lang="en-US" sz="2000" dirty="0">
                <a:latin typeface="Helvetica" panose="020B0604020202020204" pitchFamily="34" charset="0"/>
                <a:cs typeface="Helvetica" panose="020B0604020202020204" pitchFamily="34" charset="0"/>
              </a:rPr>
              <a:t>payroll liabilities and withholding</a:t>
            </a:r>
          </a:p>
          <a:p>
            <a:pPr marL="685800" lvl="1">
              <a:buFont typeface="Arial" panose="020B0604020202020204" pitchFamily="34" charset="0"/>
              <a:buChar char="•"/>
            </a:pPr>
            <a:r>
              <a:rPr lang="en-US" sz="2000" dirty="0">
                <a:latin typeface="Helvetica" panose="020B0604020202020204" pitchFamily="34" charset="0"/>
                <a:cs typeface="Helvetica" panose="020B0604020202020204" pitchFamily="34" charset="0"/>
              </a:rPr>
              <a:t>employer payroll taxes</a:t>
            </a:r>
          </a:p>
          <a:p>
            <a:pPr marL="285750" indent="-285750">
              <a:buFont typeface="Arial" panose="020B0604020202020204" pitchFamily="34" charset="0"/>
              <a:buChar char="•"/>
            </a:pPr>
            <a:r>
              <a:rPr lang="en-US" sz="2400" dirty="0">
                <a:latin typeface="Helvetica" panose="020B0604020202020204" pitchFamily="34" charset="0"/>
                <a:cs typeface="Helvetica" panose="020B0604020202020204" pitchFamily="34" charset="0"/>
              </a:rPr>
              <a:t>Government compliance reports (Forms 941, W-2, and 940) are replications of </a:t>
            </a:r>
          </a:p>
          <a:p>
            <a:pPr marL="685800" lvl="1">
              <a:buFont typeface="Arial" panose="020B0604020202020204" pitchFamily="34" charset="0"/>
              <a:buChar char="•"/>
            </a:pPr>
            <a:r>
              <a:rPr lang="en-US" sz="2000" dirty="0">
                <a:latin typeface="Helvetica" panose="020B0604020202020204" pitchFamily="34" charset="0"/>
                <a:cs typeface="Helvetica" panose="020B0604020202020204" pitchFamily="34" charset="0"/>
              </a:rPr>
              <a:t>federal form 941 </a:t>
            </a:r>
          </a:p>
          <a:p>
            <a:pPr marL="1085850" lvl="2">
              <a:buFont typeface="Arial" panose="020B0604020202020204" pitchFamily="34" charset="0"/>
              <a:buChar char="•"/>
            </a:pPr>
            <a:r>
              <a:rPr lang="en-US" sz="1600" dirty="0">
                <a:latin typeface="Helvetica" panose="020B0604020202020204" pitchFamily="34" charset="0"/>
                <a:cs typeface="Helvetica" panose="020B0604020202020204" pitchFamily="34" charset="0"/>
              </a:rPr>
              <a:t>filed quarterly </a:t>
            </a:r>
          </a:p>
          <a:p>
            <a:pPr lvl="1">
              <a:buFont typeface="Arial" panose="020B0604020202020204" pitchFamily="34" charset="0"/>
              <a:buChar char="•"/>
            </a:pPr>
            <a:r>
              <a:rPr lang="en-US" sz="2000" dirty="0">
                <a:latin typeface="Helvetica" panose="020B0604020202020204" pitchFamily="34" charset="0"/>
                <a:cs typeface="Helvetica" panose="020B0604020202020204" pitchFamily="34" charset="0"/>
              </a:rPr>
              <a:t>federal forms W-2 and 940</a:t>
            </a:r>
          </a:p>
          <a:p>
            <a:pPr lvl="2">
              <a:buFont typeface="Arial" panose="020B0604020202020204" pitchFamily="34" charset="0"/>
              <a:buChar char="•"/>
            </a:pPr>
            <a:r>
              <a:rPr lang="en-US" sz="1600" dirty="0">
                <a:latin typeface="Helvetica" panose="020B0604020202020204" pitchFamily="34" charset="0"/>
                <a:cs typeface="Helvetica" panose="020B0604020202020204" pitchFamily="34" charset="0"/>
              </a:rPr>
              <a:t>filed annually</a:t>
            </a:r>
          </a:p>
          <a:p>
            <a:pPr marL="685800" lvl="1">
              <a:buFont typeface="Arial" panose="020B0604020202020204" pitchFamily="34" charset="0"/>
              <a:buChar char="•"/>
            </a:pPr>
            <a:r>
              <a:rPr lang="en-US" sz="2000" dirty="0">
                <a:latin typeface="Helvetica" panose="020B0604020202020204" pitchFamily="34" charset="0"/>
                <a:cs typeface="Helvetica" panose="020B0604020202020204" pitchFamily="34" charset="0"/>
              </a:rPr>
              <a:t>only available with a QuickBooks Payroll Service subscription</a:t>
            </a:r>
            <a:endParaRPr lang="en-US" dirty="0"/>
          </a:p>
        </p:txBody>
      </p:sp>
    </p:spTree>
    <p:extLst>
      <p:ext uri="{BB962C8B-B14F-4D97-AF65-F5344CB8AC3E}">
        <p14:creationId xmlns:p14="http://schemas.microsoft.com/office/powerpoint/2010/main" val="3649116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Management Reports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41</a:t>
            </a:fld>
            <a:endParaRPr lang="en-US" dirty="0"/>
          </a:p>
        </p:txBody>
      </p:sp>
      <p:sp>
        <p:nvSpPr>
          <p:cNvPr id="9" name="Content Placeholder 8">
            <a:extLst>
              <a:ext uri="{FF2B5EF4-FFF2-40B4-BE49-F238E27FC236}">
                <a16:creationId xmlns:a16="http://schemas.microsoft.com/office/drawing/2014/main" id="{D7672CDA-26F3-4BE4-9AF4-704CDACF60C6}"/>
              </a:ext>
            </a:extLst>
          </p:cNvPr>
          <p:cNvSpPr>
            <a:spLocks noGrp="1"/>
          </p:cNvSpPr>
          <p:nvPr>
            <p:ph idx="1"/>
          </p:nvPr>
        </p:nvSpPr>
        <p:spPr/>
        <p:txBody>
          <a:bodyPr/>
          <a:lstStyle/>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The following reports are available in QuickBooks to assist the company in managing and tracking the payroll process:</a:t>
            </a:r>
          </a:p>
          <a:p>
            <a:pPr lvl="1">
              <a:buFont typeface="Arial" panose="020B0604020202020204" pitchFamily="34" charset="0"/>
              <a:buChar char="•"/>
            </a:pPr>
            <a:r>
              <a:rPr lang="en-US" sz="1600" dirty="0">
                <a:latin typeface="Helvetica" panose="020B0604020202020204" pitchFamily="34" charset="0"/>
                <a:cs typeface="Helvetica" panose="020B0604020202020204" pitchFamily="34" charset="0"/>
              </a:rPr>
              <a:t>Payroll Summary, Payroll Liabilities Balances, Payroll Transaction Detail, Employee State Taxes Detail</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These reports are accessed from the Employees and Payroll submenu of the Reports menu.</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They are not required by law and therefore are not forwarded to a government agency.</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Information contained in these reports is sometimes used to complete government-mandated payroll reports, especially at the state or local level.</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You can also view payroll management reports from the Reports menu of the Payroll Item List or the Employee Center window.</a:t>
            </a:r>
          </a:p>
        </p:txBody>
      </p:sp>
    </p:spTree>
    <p:extLst>
      <p:ext uri="{BB962C8B-B14F-4D97-AF65-F5344CB8AC3E}">
        <p14:creationId xmlns:p14="http://schemas.microsoft.com/office/powerpoint/2010/main" val="316977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Payroll Management Reports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42</a:t>
            </a:fld>
            <a:endParaRPr lang="en-US" dirty="0"/>
          </a:p>
        </p:txBody>
      </p:sp>
      <p:sp>
        <p:nvSpPr>
          <p:cNvPr id="9" name="Content Placeholder 8"/>
          <p:cNvSpPr>
            <a:spLocks noGrp="1"/>
          </p:cNvSpPr>
          <p:nvPr>
            <p:ph idx="1"/>
          </p:nvPr>
        </p:nvSpPr>
        <p:spPr/>
        <p:txBody>
          <a:bodyPr/>
          <a:lstStyle/>
          <a:p>
            <a:r>
              <a:rPr lang="en-US" sz="2400" i="1" dirty="0">
                <a:latin typeface="Helvetica" panose="020B0604020202020204" pitchFamily="34" charset="0"/>
                <a:cs typeface="Helvetica" panose="020B0604020202020204" pitchFamily="34" charset="0"/>
              </a:rPr>
              <a:t>Payroll Summary </a:t>
            </a:r>
            <a:r>
              <a:rPr lang="en-US" sz="2400" dirty="0">
                <a:latin typeface="Helvetica" panose="020B0604020202020204" pitchFamily="34" charset="0"/>
                <a:cs typeface="Helvetica" panose="020B0604020202020204" pitchFamily="34" charset="0"/>
              </a:rPr>
              <a:t>report</a:t>
            </a:r>
          </a:p>
          <a:p>
            <a:pPr lvl="1"/>
            <a:r>
              <a:rPr lang="en-US" sz="2000" dirty="0">
                <a:latin typeface="Helvetica" panose="020B0604020202020204" pitchFamily="34" charset="0"/>
                <a:cs typeface="Helvetica" panose="020B0604020202020204" pitchFamily="34" charset="0"/>
              </a:rPr>
              <a:t>Lists the earnings, deductions, and employer payroll taxes for each employee for a specified period of time.</a:t>
            </a:r>
          </a:p>
          <a:p>
            <a:pPr marL="0" indent="0">
              <a:buNone/>
            </a:pPr>
            <a:r>
              <a:rPr lang="en-US" sz="2000" b="1" dirty="0">
                <a:latin typeface="Helvetica" panose="020B0604020202020204" pitchFamily="34" charset="0"/>
                <a:cs typeface="Helvetica" panose="020B0604020202020204" pitchFamily="34" charset="0"/>
              </a:rPr>
              <a:t>To view and print the </a:t>
            </a:r>
            <a:r>
              <a:rPr lang="en-US" sz="2000" b="1" i="1" dirty="0">
                <a:latin typeface="Helvetica" panose="020B0604020202020204" pitchFamily="34" charset="0"/>
                <a:cs typeface="Helvetica" panose="020B0604020202020204" pitchFamily="34" charset="0"/>
              </a:rPr>
              <a:t>Payroll Summary </a:t>
            </a:r>
            <a:r>
              <a:rPr lang="en-US" sz="2000" b="1" dirty="0">
                <a:latin typeface="Helvetica" panose="020B0604020202020204" pitchFamily="34" charset="0"/>
                <a:cs typeface="Helvetica" panose="020B0604020202020204" pitchFamily="34" charset="0"/>
              </a:rPr>
              <a:t>report: </a:t>
            </a:r>
            <a:endParaRPr lang="en-US" sz="20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Click Reports and then click </a:t>
            </a:r>
            <a:r>
              <a:rPr lang="en-US" sz="2000" i="1" dirty="0">
                <a:latin typeface="Helvetica" panose="020B0604020202020204" pitchFamily="34" charset="0"/>
                <a:cs typeface="Helvetica" panose="020B0604020202020204" pitchFamily="34" charset="0"/>
              </a:rPr>
              <a:t>Employees &amp; Payroll</a:t>
            </a:r>
            <a:r>
              <a:rPr lang="en-US" sz="2000" dirty="0">
                <a:latin typeface="Helvetica" panose="020B0604020202020204" pitchFamily="34" charset="0"/>
                <a:cs typeface="Helvetica" panose="020B0604020202020204" pitchFamily="34" charset="0"/>
              </a:rPr>
              <a:t>. </a:t>
            </a:r>
          </a:p>
          <a:p>
            <a:r>
              <a:rPr lang="en-US" sz="2000" dirty="0">
                <a:latin typeface="Helvetica" panose="020B0604020202020204" pitchFamily="34" charset="0"/>
                <a:cs typeface="Helvetica" panose="020B0604020202020204" pitchFamily="34" charset="0"/>
              </a:rPr>
              <a:t>At the Employees &amp; Payroll submenu, click </a:t>
            </a:r>
            <a:r>
              <a:rPr lang="en-US" sz="2000" i="1" dirty="0">
                <a:latin typeface="Helvetica" panose="020B0604020202020204" pitchFamily="34" charset="0"/>
                <a:cs typeface="Helvetica" panose="020B0604020202020204" pitchFamily="34" charset="0"/>
              </a:rPr>
              <a:t>Payroll Summary</a:t>
            </a:r>
            <a:r>
              <a:rPr lang="en-US" sz="2000" dirty="0">
                <a:latin typeface="Helvetica" panose="020B0604020202020204" pitchFamily="34" charset="0"/>
                <a:cs typeface="Helvetica" panose="020B0604020202020204" pitchFamily="34" charset="0"/>
              </a:rPr>
              <a:t>. </a:t>
            </a:r>
          </a:p>
          <a:p>
            <a:r>
              <a:rPr lang="en-US" sz="2000" dirty="0">
                <a:latin typeface="Helvetica" panose="020B0604020202020204" pitchFamily="34" charset="0"/>
                <a:cs typeface="Helvetica" panose="020B0604020202020204" pitchFamily="34" charset="0"/>
              </a:rPr>
              <a:t>At the </a:t>
            </a:r>
            <a:r>
              <a:rPr lang="en-US" sz="2000" i="1" dirty="0">
                <a:latin typeface="Helvetica" panose="020B0604020202020204" pitchFamily="34" charset="0"/>
                <a:cs typeface="Helvetica" panose="020B0604020202020204" pitchFamily="34" charset="0"/>
              </a:rPr>
              <a:t>From </a:t>
            </a:r>
            <a:r>
              <a:rPr lang="en-US" sz="2000" dirty="0">
                <a:latin typeface="Helvetica" panose="020B0604020202020204" pitchFamily="34" charset="0"/>
                <a:cs typeface="Helvetica" panose="020B0604020202020204" pitchFamily="34" charset="0"/>
              </a:rPr>
              <a:t>and </a:t>
            </a:r>
            <a:r>
              <a:rPr lang="en-US" sz="2000" i="1" dirty="0">
                <a:latin typeface="Helvetica" panose="020B0604020202020204" pitchFamily="34" charset="0"/>
                <a:cs typeface="Helvetica" panose="020B0604020202020204" pitchFamily="34" charset="0"/>
              </a:rPr>
              <a:t>To </a:t>
            </a:r>
            <a:r>
              <a:rPr lang="en-US" sz="2000" dirty="0">
                <a:latin typeface="Helvetica" panose="020B0604020202020204" pitchFamily="34" charset="0"/>
                <a:cs typeface="Helvetica" panose="020B0604020202020204" pitchFamily="34" charset="0"/>
              </a:rPr>
              <a:t>fields, choose a range of dates and then click Refresh. The report is displayed for the period. </a:t>
            </a:r>
          </a:p>
          <a:p>
            <a:r>
              <a:rPr lang="en-US" sz="2000" dirty="0">
                <a:latin typeface="Helvetica" panose="020B0604020202020204" pitchFamily="34" charset="0"/>
                <a:cs typeface="Helvetica" panose="020B0604020202020204" pitchFamily="34" charset="0"/>
              </a:rPr>
              <a:t>To print the report, click the Print button at the top of the report.</a:t>
            </a:r>
          </a:p>
          <a:p>
            <a:r>
              <a:rPr lang="en-US" sz="2000" dirty="0">
                <a:latin typeface="Helvetica" panose="020B0604020202020204" pitchFamily="34" charset="0"/>
                <a:cs typeface="Helvetica" panose="020B0604020202020204" pitchFamily="34" charset="0"/>
              </a:rPr>
              <a:t>Close the report.</a:t>
            </a:r>
            <a:endParaRPr lang="en-US" dirty="0"/>
          </a:p>
        </p:txBody>
      </p:sp>
    </p:spTree>
    <p:extLst>
      <p:ext uri="{BB962C8B-B14F-4D97-AF65-F5344CB8AC3E}">
        <p14:creationId xmlns:p14="http://schemas.microsoft.com/office/powerpoint/2010/main" val="3424421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Payroll Management Reports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t>43</a:t>
            </a:fld>
            <a:endParaRPr lang="en-US" dirty="0"/>
          </a:p>
        </p:txBody>
      </p:sp>
      <p:pic>
        <p:nvPicPr>
          <p:cNvPr id="6" name="Picture 5" descr="Payroll Summary Report">
            <a:extLst>
              <a:ext uri="{FF2B5EF4-FFF2-40B4-BE49-F238E27FC236}">
                <a16:creationId xmlns:a16="http://schemas.microsoft.com/office/drawing/2014/main" id="{07F5E3B9-7C72-49B7-A572-9CF63D425773}"/>
              </a:ext>
            </a:extLst>
          </p:cNvPr>
          <p:cNvPicPr>
            <a:picLocks noChangeAspect="1"/>
          </p:cNvPicPr>
          <p:nvPr/>
        </p:nvPicPr>
        <p:blipFill rotWithShape="1">
          <a:blip r:embed="rId2"/>
          <a:srcRect l="8960" t="3855" r="7862" b="38205"/>
          <a:stretch/>
        </p:blipFill>
        <p:spPr>
          <a:xfrm>
            <a:off x="487871" y="1390388"/>
            <a:ext cx="8168257" cy="4396637"/>
          </a:xfrm>
          <a:prstGeom prst="rect">
            <a:avLst/>
          </a:prstGeom>
          <a:ln>
            <a:solidFill>
              <a:schemeClr val="tx1"/>
            </a:solidFill>
          </a:ln>
        </p:spPr>
      </p:pic>
    </p:spTree>
    <p:extLst>
      <p:ext uri="{BB962C8B-B14F-4D97-AF65-F5344CB8AC3E}">
        <p14:creationId xmlns:p14="http://schemas.microsoft.com/office/powerpoint/2010/main" val="1793808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Payroll Management Reports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44</a:t>
            </a:fld>
            <a:endParaRPr lang="en-US" dirty="0"/>
          </a:p>
        </p:txBody>
      </p:sp>
      <p:sp>
        <p:nvSpPr>
          <p:cNvPr id="9" name="Content Placeholder 8"/>
          <p:cNvSpPr>
            <a:spLocks noGrp="1"/>
          </p:cNvSpPr>
          <p:nvPr>
            <p:ph idx="1"/>
          </p:nvPr>
        </p:nvSpPr>
        <p:spPr/>
        <p:txBody>
          <a:bodyPr/>
          <a:lstStyle/>
          <a:p>
            <a:r>
              <a:rPr lang="en-US" sz="2000" i="1" dirty="0">
                <a:latin typeface="Helvetica" panose="020B0604020202020204" pitchFamily="34" charset="0"/>
                <a:cs typeface="Helvetica" panose="020B0604020202020204" pitchFamily="34" charset="0"/>
              </a:rPr>
              <a:t>Payroll Liability Balances </a:t>
            </a:r>
            <a:r>
              <a:rPr lang="en-US" sz="2000" dirty="0">
                <a:latin typeface="Helvetica" panose="020B0604020202020204" pitchFamily="34" charset="0"/>
                <a:cs typeface="Helvetica" panose="020B0604020202020204" pitchFamily="34" charset="0"/>
              </a:rPr>
              <a:t>report</a:t>
            </a:r>
          </a:p>
          <a:p>
            <a:pPr lvl="1"/>
            <a:r>
              <a:rPr lang="en-US" sz="1800" dirty="0">
                <a:latin typeface="Helvetica" panose="020B0604020202020204" pitchFamily="34" charset="0"/>
                <a:cs typeface="Helvetica" panose="020B0604020202020204" pitchFamily="34" charset="0"/>
              </a:rPr>
              <a:t>Lists all payroll liabilities owed and unpaid for a specified period of time. If liabilities have been accrued and paid, a zero will appear for that liability.</a:t>
            </a:r>
          </a:p>
          <a:p>
            <a:pPr marL="0" indent="0">
              <a:buNone/>
            </a:pPr>
            <a:r>
              <a:rPr lang="en-US" sz="2000" b="1" dirty="0">
                <a:latin typeface="Helvetica" panose="020B0604020202020204" pitchFamily="34" charset="0"/>
                <a:cs typeface="Helvetica" panose="020B0604020202020204" pitchFamily="34" charset="0"/>
              </a:rPr>
              <a:t>To view and print the </a:t>
            </a:r>
            <a:r>
              <a:rPr lang="en-US" sz="2000" b="1" i="1" dirty="0">
                <a:latin typeface="Helvetica" panose="020B0604020202020204" pitchFamily="34" charset="0"/>
                <a:cs typeface="Helvetica" panose="020B0604020202020204" pitchFamily="34" charset="0"/>
              </a:rPr>
              <a:t>Payroll Liability Balances </a:t>
            </a:r>
            <a:r>
              <a:rPr lang="en-US" sz="2000" b="1" dirty="0">
                <a:latin typeface="Helvetica" panose="020B0604020202020204" pitchFamily="34" charset="0"/>
                <a:cs typeface="Helvetica" panose="020B0604020202020204" pitchFamily="34" charset="0"/>
              </a:rPr>
              <a:t>report: </a:t>
            </a:r>
            <a:endParaRPr lang="en-US" sz="20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Click Reports and then click </a:t>
            </a:r>
            <a:r>
              <a:rPr lang="en-US" sz="2000" i="1" dirty="0">
                <a:latin typeface="Helvetica" panose="020B0604020202020204" pitchFamily="34" charset="0"/>
                <a:cs typeface="Helvetica" panose="020B0604020202020204" pitchFamily="34" charset="0"/>
              </a:rPr>
              <a:t>Employees &amp; Payroll</a:t>
            </a:r>
            <a:r>
              <a:rPr lang="en-US" sz="2000" dirty="0">
                <a:latin typeface="Helvetica" panose="020B0604020202020204" pitchFamily="34" charset="0"/>
                <a:cs typeface="Helvetica" panose="020B0604020202020204" pitchFamily="34" charset="0"/>
              </a:rPr>
              <a:t>. </a:t>
            </a:r>
          </a:p>
          <a:p>
            <a:r>
              <a:rPr lang="en-US" sz="2000" dirty="0">
                <a:latin typeface="Helvetica" panose="020B0604020202020204" pitchFamily="34" charset="0"/>
                <a:cs typeface="Helvetica" panose="020B0604020202020204" pitchFamily="34" charset="0"/>
              </a:rPr>
              <a:t>At the Employees &amp; Payroll submenu, click </a:t>
            </a:r>
            <a:r>
              <a:rPr lang="en-US" sz="2000" i="1" dirty="0">
                <a:latin typeface="Helvetica" panose="020B0604020202020204" pitchFamily="34" charset="0"/>
                <a:cs typeface="Helvetica" panose="020B0604020202020204" pitchFamily="34" charset="0"/>
              </a:rPr>
              <a:t>Payroll Liability Balances</a:t>
            </a:r>
            <a:r>
              <a:rPr lang="en-US" sz="2000" dirty="0">
                <a:latin typeface="Helvetica" panose="020B0604020202020204" pitchFamily="34" charset="0"/>
                <a:cs typeface="Helvetica" panose="020B0604020202020204" pitchFamily="34" charset="0"/>
              </a:rPr>
              <a:t>. </a:t>
            </a:r>
          </a:p>
          <a:p>
            <a:r>
              <a:rPr lang="en-US" sz="2000" dirty="0">
                <a:latin typeface="Helvetica" panose="020B0604020202020204" pitchFamily="34" charset="0"/>
                <a:cs typeface="Helvetica" panose="020B0604020202020204" pitchFamily="34" charset="0"/>
              </a:rPr>
              <a:t>At the </a:t>
            </a:r>
            <a:r>
              <a:rPr lang="en-US" sz="2000" i="1" dirty="0">
                <a:latin typeface="Helvetica" panose="020B0604020202020204" pitchFamily="34" charset="0"/>
                <a:cs typeface="Helvetica" panose="020B0604020202020204" pitchFamily="34" charset="0"/>
              </a:rPr>
              <a:t>From </a:t>
            </a:r>
            <a:r>
              <a:rPr lang="en-US" sz="2000" dirty="0">
                <a:latin typeface="Helvetica" panose="020B0604020202020204" pitchFamily="34" charset="0"/>
                <a:cs typeface="Helvetica" panose="020B0604020202020204" pitchFamily="34" charset="0"/>
              </a:rPr>
              <a:t>and </a:t>
            </a:r>
            <a:r>
              <a:rPr lang="en-US" sz="2000" i="1" dirty="0">
                <a:latin typeface="Helvetica" panose="020B0604020202020204" pitchFamily="34" charset="0"/>
                <a:cs typeface="Helvetica" panose="020B0604020202020204" pitchFamily="34" charset="0"/>
              </a:rPr>
              <a:t>To </a:t>
            </a:r>
            <a:r>
              <a:rPr lang="en-US" sz="2000" dirty="0">
                <a:latin typeface="Helvetica" panose="020B0604020202020204" pitchFamily="34" charset="0"/>
                <a:cs typeface="Helvetica" panose="020B0604020202020204" pitchFamily="34" charset="0"/>
              </a:rPr>
              <a:t>fields, choose a range of dates and then click Refresh. </a:t>
            </a:r>
          </a:p>
          <a:p>
            <a:r>
              <a:rPr lang="en-US" sz="2000" dirty="0">
                <a:latin typeface="Helvetica" panose="020B0604020202020204" pitchFamily="34" charset="0"/>
                <a:cs typeface="Helvetica" panose="020B0604020202020204" pitchFamily="34" charset="0"/>
              </a:rPr>
              <a:t>Click the Print button at the top of the report, check the settings in the Print Reports dialog box, and then click Print. </a:t>
            </a:r>
          </a:p>
          <a:p>
            <a:r>
              <a:rPr lang="en-US" sz="2000" dirty="0">
                <a:latin typeface="Helvetica" panose="020B0604020202020204" pitchFamily="34" charset="0"/>
                <a:cs typeface="Helvetica" panose="020B0604020202020204" pitchFamily="34" charset="0"/>
              </a:rPr>
              <a:t>Close the report.</a:t>
            </a:r>
          </a:p>
        </p:txBody>
      </p:sp>
    </p:spTree>
    <p:extLst>
      <p:ext uri="{BB962C8B-B14F-4D97-AF65-F5344CB8AC3E}">
        <p14:creationId xmlns:p14="http://schemas.microsoft.com/office/powerpoint/2010/main" val="2291497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Payroll Management Reports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t>45</a:t>
            </a:fld>
            <a:endParaRPr lang="en-US" dirty="0"/>
          </a:p>
        </p:txBody>
      </p:sp>
      <p:pic>
        <p:nvPicPr>
          <p:cNvPr id="7" name="Picture 6" descr="Payroll Liability Balances Report">
            <a:extLst>
              <a:ext uri="{FF2B5EF4-FFF2-40B4-BE49-F238E27FC236}">
                <a16:creationId xmlns:a16="http://schemas.microsoft.com/office/drawing/2014/main" id="{E468BC2A-CBE8-48C2-A4B6-053B0FAC3E8D}"/>
              </a:ext>
            </a:extLst>
          </p:cNvPr>
          <p:cNvPicPr>
            <a:picLocks noChangeAspect="1"/>
          </p:cNvPicPr>
          <p:nvPr/>
        </p:nvPicPr>
        <p:blipFill>
          <a:blip r:embed="rId2"/>
          <a:stretch>
            <a:fillRect/>
          </a:stretch>
        </p:blipFill>
        <p:spPr>
          <a:xfrm>
            <a:off x="807753" y="1440000"/>
            <a:ext cx="7528492" cy="3978000"/>
          </a:xfrm>
          <a:prstGeom prst="rect">
            <a:avLst/>
          </a:prstGeom>
        </p:spPr>
      </p:pic>
    </p:spTree>
    <p:extLst>
      <p:ext uri="{BB962C8B-B14F-4D97-AF65-F5344CB8AC3E}">
        <p14:creationId xmlns:p14="http://schemas.microsoft.com/office/powerpoint/2010/main" val="564657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Payroll Management Reports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46</a:t>
            </a:fld>
            <a:endParaRPr lang="en-US" dirty="0"/>
          </a:p>
        </p:txBody>
      </p:sp>
      <p:sp>
        <p:nvSpPr>
          <p:cNvPr id="9" name="Content Placeholder 8"/>
          <p:cNvSpPr>
            <a:spLocks noGrp="1"/>
          </p:cNvSpPr>
          <p:nvPr>
            <p:ph idx="1"/>
          </p:nvPr>
        </p:nvSpPr>
        <p:spPr/>
        <p:txBody>
          <a:bodyPr/>
          <a:lstStyle/>
          <a:p>
            <a:r>
              <a:rPr lang="en-US" sz="2200" i="1" dirty="0">
                <a:latin typeface="Helvetica" panose="020B0604020202020204" pitchFamily="34" charset="0"/>
                <a:cs typeface="Helvetica" panose="020B0604020202020204" pitchFamily="34" charset="0"/>
              </a:rPr>
              <a:t>Payroll Transaction Detail </a:t>
            </a:r>
            <a:r>
              <a:rPr lang="en-US" sz="2200" dirty="0">
                <a:latin typeface="Helvetica" panose="020B0604020202020204" pitchFamily="34" charset="0"/>
                <a:cs typeface="Helvetica" panose="020B0604020202020204" pitchFamily="34" charset="0"/>
              </a:rPr>
              <a:t>report</a:t>
            </a:r>
          </a:p>
          <a:p>
            <a:pPr lvl="1"/>
            <a:r>
              <a:rPr lang="en-US" sz="1800" dirty="0">
                <a:latin typeface="Helvetica" panose="020B0604020202020204" pitchFamily="34" charset="0"/>
                <a:cs typeface="Helvetica" panose="020B0604020202020204" pitchFamily="34" charset="0"/>
              </a:rPr>
              <a:t>Provides detailed information for each payroll transaction (paychecks and payroll liability payments) recorded during the period, such as employee salary per paycheck, tax withholding, net pay, employer-paid taxes, and taxes remitted</a:t>
            </a:r>
          </a:p>
          <a:p>
            <a:pPr marL="0" indent="0">
              <a:buNone/>
            </a:pPr>
            <a:r>
              <a:rPr lang="en-US" sz="1800" b="1" dirty="0">
                <a:latin typeface="Helvetica" panose="020B0604020202020204" pitchFamily="34" charset="0"/>
                <a:cs typeface="Helvetica" panose="020B0604020202020204" pitchFamily="34" charset="0"/>
              </a:rPr>
              <a:t>To view and print the </a:t>
            </a:r>
            <a:r>
              <a:rPr lang="en-US" sz="1800" b="1" i="1" dirty="0">
                <a:latin typeface="Helvetica" panose="020B0604020202020204" pitchFamily="34" charset="0"/>
                <a:cs typeface="Helvetica" panose="020B0604020202020204" pitchFamily="34" charset="0"/>
              </a:rPr>
              <a:t>Payroll Transaction Detail </a:t>
            </a:r>
            <a:r>
              <a:rPr lang="en-US" sz="1800" b="1" dirty="0">
                <a:latin typeface="Helvetica" panose="020B0604020202020204" pitchFamily="34" charset="0"/>
                <a:cs typeface="Helvetica" panose="020B0604020202020204" pitchFamily="34" charset="0"/>
              </a:rPr>
              <a:t>report: </a:t>
            </a:r>
            <a:endParaRPr lang="en-US" sz="1800" dirty="0">
              <a:latin typeface="Helvetica" panose="020B0604020202020204" pitchFamily="34" charset="0"/>
              <a:cs typeface="Helvetica" panose="020B0604020202020204" pitchFamily="34" charset="0"/>
            </a:endParaRPr>
          </a:p>
          <a:p>
            <a:r>
              <a:rPr lang="en-US" sz="1800" dirty="0">
                <a:latin typeface="Helvetica" panose="020B0604020202020204" pitchFamily="34" charset="0"/>
                <a:cs typeface="Helvetica" panose="020B0604020202020204" pitchFamily="34" charset="0"/>
              </a:rPr>
              <a:t>Click Reports and then click </a:t>
            </a:r>
            <a:r>
              <a:rPr lang="en-US" sz="1800" i="1" dirty="0">
                <a:latin typeface="Helvetica" panose="020B0604020202020204" pitchFamily="34" charset="0"/>
                <a:cs typeface="Helvetica" panose="020B0604020202020204" pitchFamily="34" charset="0"/>
              </a:rPr>
              <a:t>Employees &amp; Payroll</a:t>
            </a:r>
            <a:r>
              <a:rPr lang="en-US" sz="1800" dirty="0">
                <a:latin typeface="Helvetica" panose="020B0604020202020204" pitchFamily="34" charset="0"/>
                <a:cs typeface="Helvetica" panose="020B0604020202020204" pitchFamily="34" charset="0"/>
              </a:rPr>
              <a:t>. </a:t>
            </a:r>
          </a:p>
          <a:p>
            <a:r>
              <a:rPr lang="en-US" sz="1800" dirty="0">
                <a:latin typeface="Helvetica" panose="020B0604020202020204" pitchFamily="34" charset="0"/>
                <a:cs typeface="Helvetica" panose="020B0604020202020204" pitchFamily="34" charset="0"/>
              </a:rPr>
              <a:t>At the Employees &amp; Payroll submenu, click </a:t>
            </a:r>
            <a:r>
              <a:rPr lang="en-US" sz="1800" i="1" dirty="0">
                <a:latin typeface="Helvetica" panose="020B0604020202020204" pitchFamily="34" charset="0"/>
                <a:cs typeface="Helvetica" panose="020B0604020202020204" pitchFamily="34" charset="0"/>
              </a:rPr>
              <a:t>Payroll Transaction Detail</a:t>
            </a:r>
            <a:r>
              <a:rPr lang="en-US" sz="1800" dirty="0">
                <a:latin typeface="Helvetica" panose="020B0604020202020204" pitchFamily="34" charset="0"/>
                <a:cs typeface="Helvetica" panose="020B0604020202020204" pitchFamily="34" charset="0"/>
              </a:rPr>
              <a:t>. </a:t>
            </a:r>
          </a:p>
          <a:p>
            <a:r>
              <a:rPr lang="en-US" sz="1800" dirty="0">
                <a:latin typeface="Helvetica" panose="020B0604020202020204" pitchFamily="34" charset="0"/>
                <a:cs typeface="Helvetica" panose="020B0604020202020204" pitchFamily="34" charset="0"/>
              </a:rPr>
              <a:t>At the </a:t>
            </a:r>
            <a:r>
              <a:rPr lang="en-US" sz="1800" i="1" dirty="0">
                <a:latin typeface="Helvetica" panose="020B0604020202020204" pitchFamily="34" charset="0"/>
                <a:cs typeface="Helvetica" panose="020B0604020202020204" pitchFamily="34" charset="0"/>
              </a:rPr>
              <a:t>To </a:t>
            </a:r>
            <a:r>
              <a:rPr lang="en-US" sz="1800" dirty="0">
                <a:latin typeface="Helvetica" panose="020B0604020202020204" pitchFamily="34" charset="0"/>
                <a:cs typeface="Helvetica" panose="020B0604020202020204" pitchFamily="34" charset="0"/>
              </a:rPr>
              <a:t>and </a:t>
            </a:r>
            <a:r>
              <a:rPr lang="en-US" sz="1800" i="1" dirty="0">
                <a:latin typeface="Helvetica" panose="020B0604020202020204" pitchFamily="34" charset="0"/>
                <a:cs typeface="Helvetica" panose="020B0604020202020204" pitchFamily="34" charset="0"/>
              </a:rPr>
              <a:t>From </a:t>
            </a:r>
            <a:r>
              <a:rPr lang="en-US" sz="1800" dirty="0">
                <a:latin typeface="Helvetica" panose="020B0604020202020204" pitchFamily="34" charset="0"/>
                <a:cs typeface="Helvetica" panose="020B0604020202020204" pitchFamily="34" charset="0"/>
              </a:rPr>
              <a:t>fields, choose a range of dates</a:t>
            </a:r>
            <a:r>
              <a:rPr lang="en-US" sz="1800" i="1" dirty="0">
                <a:latin typeface="Helvetica" panose="020B0604020202020204" pitchFamily="34" charset="0"/>
                <a:cs typeface="Helvetica" panose="020B0604020202020204" pitchFamily="34" charset="0"/>
              </a:rPr>
              <a:t>, </a:t>
            </a:r>
            <a:r>
              <a:rPr lang="en-US" sz="1800" dirty="0">
                <a:latin typeface="Helvetica" panose="020B0604020202020204" pitchFamily="34" charset="0"/>
                <a:cs typeface="Helvetica" panose="020B0604020202020204" pitchFamily="34" charset="0"/>
              </a:rPr>
              <a:t>then click Refresh. The report displays all payroll transactions recorded during the specified period. </a:t>
            </a:r>
          </a:p>
          <a:p>
            <a:r>
              <a:rPr lang="en-US" sz="1800" dirty="0">
                <a:latin typeface="Helvetica" panose="020B0604020202020204" pitchFamily="34" charset="0"/>
                <a:cs typeface="Helvetica" panose="020B0604020202020204" pitchFamily="34" charset="0"/>
              </a:rPr>
              <a:t>Click the Print button at the top of the report, click </a:t>
            </a:r>
            <a:r>
              <a:rPr lang="en-US" sz="1800" i="1" dirty="0">
                <a:latin typeface="Helvetica" panose="020B0604020202020204" pitchFamily="34" charset="0"/>
                <a:cs typeface="Helvetica" panose="020B0604020202020204" pitchFamily="34" charset="0"/>
              </a:rPr>
              <a:t>Report, </a:t>
            </a:r>
            <a:r>
              <a:rPr lang="en-US" sz="1800" dirty="0">
                <a:latin typeface="Helvetica" panose="020B0604020202020204" pitchFamily="34" charset="0"/>
                <a:cs typeface="Helvetica" panose="020B0604020202020204" pitchFamily="34" charset="0"/>
              </a:rPr>
              <a:t>check the settings in the Print Reports dialog box, and then click Print. </a:t>
            </a:r>
          </a:p>
          <a:p>
            <a:r>
              <a:rPr lang="en-US" sz="1800" dirty="0">
                <a:latin typeface="Helvetica" panose="020B0604020202020204" pitchFamily="34" charset="0"/>
                <a:cs typeface="Helvetica" panose="020B0604020202020204" pitchFamily="34" charset="0"/>
              </a:rPr>
              <a:t>Close the report.</a:t>
            </a:r>
          </a:p>
        </p:txBody>
      </p:sp>
    </p:spTree>
    <p:extLst>
      <p:ext uri="{BB962C8B-B14F-4D97-AF65-F5344CB8AC3E}">
        <p14:creationId xmlns:p14="http://schemas.microsoft.com/office/powerpoint/2010/main" val="720462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Payroll Management Reports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t>47</a:t>
            </a:fld>
            <a:endParaRPr lang="en-US" dirty="0"/>
          </a:p>
        </p:txBody>
      </p:sp>
      <p:pic>
        <p:nvPicPr>
          <p:cNvPr id="7" name="Picture 6" descr="Payroll Transaction Detail Report">
            <a:extLst>
              <a:ext uri="{FF2B5EF4-FFF2-40B4-BE49-F238E27FC236}">
                <a16:creationId xmlns:a16="http://schemas.microsoft.com/office/drawing/2014/main" id="{3E7729E9-35A0-4AFB-B468-A07381DB0E9B}"/>
              </a:ext>
            </a:extLst>
          </p:cNvPr>
          <p:cNvPicPr>
            <a:picLocks noChangeAspect="1"/>
          </p:cNvPicPr>
          <p:nvPr/>
        </p:nvPicPr>
        <p:blipFill>
          <a:blip r:embed="rId3"/>
          <a:stretch>
            <a:fillRect/>
          </a:stretch>
        </p:blipFill>
        <p:spPr>
          <a:xfrm>
            <a:off x="1296615" y="1294392"/>
            <a:ext cx="6550769" cy="5061957"/>
          </a:xfrm>
          <a:prstGeom prst="rect">
            <a:avLst/>
          </a:prstGeom>
          <a:ln>
            <a:solidFill>
              <a:schemeClr val="tx1"/>
            </a:solidFill>
          </a:ln>
        </p:spPr>
      </p:pic>
    </p:spTree>
    <p:extLst>
      <p:ext uri="{BB962C8B-B14F-4D97-AF65-F5344CB8AC3E}">
        <p14:creationId xmlns:p14="http://schemas.microsoft.com/office/powerpoint/2010/main" val="2081150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Payroll Management Reports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48</a:t>
            </a:fld>
            <a:endParaRPr lang="en-US" dirty="0"/>
          </a:p>
        </p:txBody>
      </p:sp>
      <p:sp>
        <p:nvSpPr>
          <p:cNvPr id="9" name="Content Placeholder 8"/>
          <p:cNvSpPr>
            <a:spLocks noGrp="1"/>
          </p:cNvSpPr>
          <p:nvPr>
            <p:ph idx="1"/>
          </p:nvPr>
        </p:nvSpPr>
        <p:spPr/>
        <p:txBody>
          <a:bodyPr/>
          <a:lstStyle/>
          <a:p>
            <a:r>
              <a:rPr lang="en-US" sz="1800" i="1" dirty="0"/>
              <a:t>Employee State Taxes Detail </a:t>
            </a:r>
            <a:r>
              <a:rPr lang="en-US" sz="1800" dirty="0"/>
              <a:t>report</a:t>
            </a:r>
          </a:p>
          <a:p>
            <a:pPr lvl="1"/>
            <a:r>
              <a:rPr lang="en-US" sz="1600" dirty="0"/>
              <a:t>Provides most information most states will require a company to submit periodically, such as type of state tax, amount of income subject to tax, and amount of each tax</a:t>
            </a:r>
          </a:p>
          <a:p>
            <a:pPr marL="0" indent="0">
              <a:buNone/>
            </a:pPr>
            <a:r>
              <a:rPr lang="en-US" sz="1800" b="1" dirty="0"/>
              <a:t>To view and print the </a:t>
            </a:r>
            <a:r>
              <a:rPr lang="en-US" sz="1800" b="1" i="1" dirty="0"/>
              <a:t>Employee State Taxes Detail </a:t>
            </a:r>
            <a:r>
              <a:rPr lang="en-US" sz="1800" b="1" dirty="0"/>
              <a:t>report: </a:t>
            </a:r>
            <a:endParaRPr lang="en-US" sz="1800" dirty="0"/>
          </a:p>
          <a:p>
            <a:r>
              <a:rPr lang="en-US" sz="1800" dirty="0"/>
              <a:t>Click Reports and then click </a:t>
            </a:r>
            <a:r>
              <a:rPr lang="en-US" sz="1800" i="1" dirty="0"/>
              <a:t>Employees &amp; Payroll. </a:t>
            </a:r>
            <a:endParaRPr lang="en-US" sz="1800" dirty="0"/>
          </a:p>
          <a:p>
            <a:r>
              <a:rPr lang="en-US" sz="1800" dirty="0"/>
              <a:t>At the Employees &amp; Payroll submenu, click </a:t>
            </a:r>
            <a:r>
              <a:rPr lang="en-US" sz="1800" i="1" dirty="0"/>
              <a:t>Employee State Taxes Detail</a:t>
            </a:r>
            <a:r>
              <a:rPr lang="en-US" sz="1800" dirty="0"/>
              <a:t>. </a:t>
            </a:r>
          </a:p>
          <a:p>
            <a:r>
              <a:rPr lang="en-US" sz="1800" dirty="0"/>
              <a:t>At the </a:t>
            </a:r>
            <a:r>
              <a:rPr lang="en-US" sz="1800" i="1" dirty="0"/>
              <a:t>To </a:t>
            </a:r>
            <a:r>
              <a:rPr lang="en-US" sz="1800" dirty="0"/>
              <a:t>and </a:t>
            </a:r>
            <a:r>
              <a:rPr lang="en-US" sz="1800" i="1" dirty="0"/>
              <a:t>From </a:t>
            </a:r>
            <a:r>
              <a:rPr lang="en-US" sz="1800" dirty="0"/>
              <a:t>fields, choose a range of dates</a:t>
            </a:r>
            <a:r>
              <a:rPr lang="en-US" sz="1800" i="1" dirty="0"/>
              <a:t>, </a:t>
            </a:r>
            <a:r>
              <a:rPr lang="en-US" sz="1800" dirty="0"/>
              <a:t>and then click Refresh. </a:t>
            </a:r>
            <a:endParaRPr lang="en-US" sz="1800" i="1" dirty="0"/>
          </a:p>
          <a:p>
            <a:r>
              <a:rPr lang="en-US" sz="1800" dirty="0"/>
              <a:t>Click the Print button at the top of the report, click </a:t>
            </a:r>
            <a:r>
              <a:rPr lang="en-US" sz="1800" i="1" dirty="0"/>
              <a:t>Report, </a:t>
            </a:r>
            <a:r>
              <a:rPr lang="en-US" sz="1800" dirty="0"/>
              <a:t>check the settings in the Print Reports dialog box, and then click Print. </a:t>
            </a:r>
          </a:p>
          <a:p>
            <a:r>
              <a:rPr lang="en-US" sz="1800" dirty="0"/>
              <a:t>Close the report.</a:t>
            </a:r>
            <a:r>
              <a:rPr lang="en-US" sz="1800" i="1" dirty="0"/>
              <a:t> </a:t>
            </a:r>
            <a:endParaRPr lang="en-US" sz="1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46972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Payroll Management Reports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t>49</a:t>
            </a:fld>
            <a:endParaRPr lang="en-US" dirty="0"/>
          </a:p>
        </p:txBody>
      </p:sp>
      <p:pic>
        <p:nvPicPr>
          <p:cNvPr id="7" name="Picture 6" descr="Employee State Taxes Detail Report">
            <a:extLst>
              <a:ext uri="{FF2B5EF4-FFF2-40B4-BE49-F238E27FC236}">
                <a16:creationId xmlns:a16="http://schemas.microsoft.com/office/drawing/2014/main" id="{627A979F-4DDE-41D6-A333-7D7D364F7338}"/>
              </a:ext>
            </a:extLst>
          </p:cNvPr>
          <p:cNvPicPr>
            <a:picLocks noChangeAspect="1"/>
          </p:cNvPicPr>
          <p:nvPr/>
        </p:nvPicPr>
        <p:blipFill>
          <a:blip r:embed="rId3"/>
          <a:stretch>
            <a:fillRect/>
          </a:stretch>
        </p:blipFill>
        <p:spPr>
          <a:xfrm>
            <a:off x="464759" y="1318956"/>
            <a:ext cx="8214480" cy="3846463"/>
          </a:xfrm>
          <a:prstGeom prst="rect">
            <a:avLst/>
          </a:prstGeom>
        </p:spPr>
      </p:pic>
    </p:spTree>
    <p:extLst>
      <p:ext uri="{BB962C8B-B14F-4D97-AF65-F5344CB8AC3E}">
        <p14:creationId xmlns:p14="http://schemas.microsoft.com/office/powerpoint/2010/main" val="329806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v. Manual Accounting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a:t>
            </a:fld>
            <a:endParaRPr lang="en-US" dirty="0"/>
          </a:p>
        </p:txBody>
      </p:sp>
      <p:sp>
        <p:nvSpPr>
          <p:cNvPr id="3" name="Content Placeholder 2"/>
          <p:cNvSpPr>
            <a:spLocks noGrp="1"/>
          </p:cNvSpPr>
          <p:nvPr>
            <p:ph idx="1"/>
          </p:nvPr>
        </p:nvSpPr>
        <p:spPr/>
        <p:txBody>
          <a:bodyPr/>
          <a:lstStyle/>
          <a:p>
            <a:pPr lvl="0"/>
            <a:r>
              <a:rPr lang="en-US" sz="1800" dirty="0"/>
              <a:t>In a manual accounting system, employee pay transactions are usually recorded in a payroll journal or register:</a:t>
            </a:r>
          </a:p>
          <a:p>
            <a:pPr lvl="1"/>
            <a:r>
              <a:rPr lang="en-US" sz="1800" dirty="0"/>
              <a:t>employee’s gross pay</a:t>
            </a:r>
          </a:p>
          <a:p>
            <a:pPr lvl="1"/>
            <a:r>
              <a:rPr lang="en-US" sz="1800" dirty="0"/>
              <a:t>tax withholding</a:t>
            </a:r>
          </a:p>
          <a:p>
            <a:pPr lvl="1"/>
            <a:r>
              <a:rPr lang="en-US" sz="1800" dirty="0"/>
              <a:t>other payroll deductions </a:t>
            </a:r>
          </a:p>
          <a:p>
            <a:r>
              <a:rPr lang="en-US" sz="1800" dirty="0"/>
              <a:t>The transactions use the applicable tax schedules and the employee’s background information:</a:t>
            </a:r>
          </a:p>
          <a:p>
            <a:pPr lvl="1"/>
            <a:r>
              <a:rPr lang="en-US" sz="1800" dirty="0"/>
              <a:t>pay rate</a:t>
            </a:r>
          </a:p>
          <a:p>
            <a:pPr lvl="1"/>
            <a:r>
              <a:rPr lang="en-US" sz="1800" dirty="0"/>
              <a:t>marital status</a:t>
            </a:r>
          </a:p>
          <a:p>
            <a:pPr lvl="1"/>
            <a:r>
              <a:rPr lang="en-US" sz="1800" dirty="0"/>
              <a:t>state of residency, and so on</a:t>
            </a:r>
          </a:p>
          <a:p>
            <a:pPr lvl="0"/>
            <a:r>
              <a:rPr lang="en-US" sz="1800" dirty="0"/>
              <a:t>Payroll checks and tax remittance checks are usually recorded in the cash payments journal.</a:t>
            </a:r>
          </a:p>
          <a:p>
            <a:pPr lvl="0"/>
            <a:r>
              <a:rPr lang="en-US" sz="1800" dirty="0"/>
              <a:t>In QuickBooks, the Employee Center contains background information for each employee, such as name, address, Social Security number, pay rate, tax deductions.</a:t>
            </a:r>
          </a:p>
        </p:txBody>
      </p:sp>
    </p:spTree>
    <p:extLst>
      <p:ext uri="{BB962C8B-B14F-4D97-AF65-F5344CB8AC3E}">
        <p14:creationId xmlns:p14="http://schemas.microsoft.com/office/powerpoint/2010/main" val="3382474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Payroll Government Compliance Reports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50</a:t>
            </a:fld>
            <a:endParaRPr lang="en-US" dirty="0"/>
          </a:p>
        </p:txBody>
      </p:sp>
      <p:sp>
        <p:nvSpPr>
          <p:cNvPr id="9" name="Content Placeholder 8"/>
          <p:cNvSpPr>
            <a:spLocks noGrp="1"/>
          </p:cNvSpPr>
          <p:nvPr>
            <p:ph idx="1"/>
          </p:nvPr>
        </p:nvSpPr>
        <p:spPr/>
        <p:txBody>
          <a:bodyPr/>
          <a:lstStyle/>
          <a:p>
            <a:r>
              <a:rPr lang="en-US" sz="2000" dirty="0"/>
              <a:t>The Employees menu contains the basic government compliance reports that all companies with payroll are required to file with the federal government (IRS).</a:t>
            </a:r>
          </a:p>
          <a:p>
            <a:r>
              <a:rPr lang="en-US" sz="2000" dirty="0"/>
              <a:t>You will need to subscribe to a QuickBooks Payroll Service in order to print these reports.</a:t>
            </a:r>
          </a:p>
          <a:p>
            <a:r>
              <a:rPr lang="en-US" sz="2000" b="1" dirty="0"/>
              <a:t>Form 941 – Employer’s Quarterly Federal Tax Return </a:t>
            </a:r>
          </a:p>
          <a:p>
            <a:pPr lvl="1"/>
            <a:r>
              <a:rPr lang="en-US" sz="1800" dirty="0"/>
              <a:t>forwarded to the Internal Revenue Service quarterly</a:t>
            </a:r>
          </a:p>
          <a:p>
            <a:pPr lvl="1"/>
            <a:r>
              <a:rPr lang="en-US" sz="1800" dirty="0"/>
              <a:t>Summarizes the following:</a:t>
            </a:r>
          </a:p>
          <a:p>
            <a:pPr lvl="2"/>
            <a:r>
              <a:rPr lang="en-US" sz="1800" dirty="0"/>
              <a:t>total wages paid to all employees for the quarter</a:t>
            </a:r>
          </a:p>
          <a:p>
            <a:pPr lvl="2"/>
            <a:r>
              <a:rPr lang="en-US" sz="1800" dirty="0"/>
              <a:t>federal tax withheld </a:t>
            </a:r>
          </a:p>
          <a:p>
            <a:pPr lvl="2"/>
            <a:r>
              <a:rPr lang="en-US" sz="1800" dirty="0"/>
              <a:t>employer’s and employees’ Social Security and Medicare tax liabilities</a:t>
            </a:r>
          </a:p>
        </p:txBody>
      </p:sp>
    </p:spTree>
    <p:extLst>
      <p:ext uri="{BB962C8B-B14F-4D97-AF65-F5344CB8AC3E}">
        <p14:creationId xmlns:p14="http://schemas.microsoft.com/office/powerpoint/2010/main" val="1051332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43662"/>
            <a:ext cx="7844322" cy="965200"/>
          </a:xfrm>
        </p:spPr>
        <p:txBody>
          <a:bodyPr/>
          <a:lstStyle/>
          <a:p>
            <a:r>
              <a:rPr lang="en-US" sz="3600" dirty="0"/>
              <a:t>Payroll Government Compliance Reports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51</a:t>
            </a:fld>
            <a:endParaRPr lang="en-US" dirty="0"/>
          </a:p>
        </p:txBody>
      </p:sp>
      <p:sp>
        <p:nvSpPr>
          <p:cNvPr id="9" name="Content Placeholder 8"/>
          <p:cNvSpPr>
            <a:spLocks noGrp="1"/>
          </p:cNvSpPr>
          <p:nvPr>
            <p:ph idx="1"/>
          </p:nvPr>
        </p:nvSpPr>
        <p:spPr/>
        <p:txBody>
          <a:bodyPr/>
          <a:lstStyle/>
          <a:p>
            <a:r>
              <a:rPr lang="en-US" sz="2400" b="1" dirty="0">
                <a:latin typeface="Helvetica" panose="020B0604020202020204" pitchFamily="34" charset="0"/>
                <a:cs typeface="Helvetica" panose="020B0604020202020204" pitchFamily="34" charset="0"/>
              </a:rPr>
              <a:t>Form 940</a:t>
            </a:r>
          </a:p>
          <a:p>
            <a:pPr lvl="1">
              <a:buFont typeface="Arial" panose="020B0604020202020204" pitchFamily="34" charset="0"/>
              <a:buChar char="•"/>
            </a:pPr>
            <a:r>
              <a:rPr lang="en-US" sz="1800" dirty="0"/>
              <a:t>filed annually with the IRS</a:t>
            </a:r>
          </a:p>
          <a:p>
            <a:pPr lvl="1">
              <a:buFont typeface="Arial" panose="020B0604020202020204" pitchFamily="34" charset="0"/>
              <a:buChar char="•"/>
            </a:pPr>
            <a:r>
              <a:rPr lang="en-US" sz="1800" dirty="0"/>
              <a:t>computes the FUTA tax liability for the company for the year and reconciles the amount to the tax payments made by the company toward the tax during the year</a:t>
            </a:r>
          </a:p>
          <a:p>
            <a:r>
              <a:rPr lang="en-US" sz="2400" b="1" dirty="0">
                <a:latin typeface="Helvetica" panose="020B0604020202020204" pitchFamily="34" charset="0"/>
                <a:cs typeface="Helvetica" panose="020B0604020202020204" pitchFamily="34" charset="0"/>
              </a:rPr>
              <a:t>Form W-2</a:t>
            </a:r>
          </a:p>
          <a:p>
            <a:pPr marL="685800" lvl="1">
              <a:buFont typeface="Arial" panose="020B0604020202020204" pitchFamily="34" charset="0"/>
              <a:buChar char="•"/>
            </a:pPr>
            <a:r>
              <a:rPr lang="en-US" sz="1800" dirty="0"/>
              <a:t>prepared annually and furnished to the employee</a:t>
            </a:r>
          </a:p>
          <a:p>
            <a:pPr marL="685800" lvl="1">
              <a:buFont typeface="Arial" panose="020B0604020202020204" pitchFamily="34" charset="0"/>
              <a:buChar char="•"/>
            </a:pPr>
            <a:r>
              <a:rPr lang="en-US" sz="1800" dirty="0"/>
              <a:t>totals the employee’s earnings and tax withholding for the year</a:t>
            </a:r>
          </a:p>
          <a:p>
            <a:pPr marL="685800" lvl="1">
              <a:buFont typeface="Arial" panose="020B0604020202020204" pitchFamily="34" charset="0"/>
              <a:buChar char="•"/>
            </a:pPr>
            <a:r>
              <a:rPr lang="en-US" sz="1800" dirty="0"/>
              <a:t>used by employee to complete personal income tax return</a:t>
            </a:r>
          </a:p>
          <a:p>
            <a:pPr marL="685800" lvl="1">
              <a:buFont typeface="Arial" panose="020B0604020202020204" pitchFamily="34" charset="0"/>
              <a:buChar char="•"/>
            </a:pPr>
            <a:r>
              <a:rPr lang="en-US" sz="1800" dirty="0"/>
              <a:t>A copy of this form is also forwarded to the federal government to be reconciled with the quarterly Form 941 filings and the employee’s tax return.</a:t>
            </a:r>
          </a:p>
          <a:p>
            <a:pPr marL="685800" lvl="1">
              <a:buFont typeface="Arial" panose="020B0604020202020204" pitchFamily="34" charset="0"/>
              <a:buChar char="•"/>
            </a:pPr>
            <a:r>
              <a:rPr lang="en-US" sz="1800" dirty="0"/>
              <a:t>accessed from the Employees menu using similar steps to those used to access Form 941</a:t>
            </a:r>
          </a:p>
        </p:txBody>
      </p:sp>
    </p:spTree>
    <p:extLst>
      <p:ext uri="{BB962C8B-B14F-4D97-AF65-F5344CB8AC3E}">
        <p14:creationId xmlns:p14="http://schemas.microsoft.com/office/powerpoint/2010/main" val="798118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2323"/>
            <a:ext cx="7844322" cy="965200"/>
          </a:xfrm>
        </p:spPr>
        <p:txBody>
          <a:bodyPr/>
          <a:lstStyle/>
          <a:p>
            <a:r>
              <a:rPr lang="en-US" sz="3600" dirty="0"/>
              <a:t>Accounting Reports and Financial Statements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52</a:t>
            </a:fld>
            <a:endParaRPr lang="en-US" dirty="0"/>
          </a:p>
        </p:txBody>
      </p:sp>
      <p:sp>
        <p:nvSpPr>
          <p:cNvPr id="10" name="Content Placeholder 9"/>
          <p:cNvSpPr>
            <a:spLocks noGrp="1"/>
          </p:cNvSpPr>
          <p:nvPr>
            <p:ph idx="1"/>
          </p:nvPr>
        </p:nvSpPr>
        <p:spPr>
          <a:xfrm>
            <a:off x="350520" y="1293092"/>
            <a:ext cx="7844322" cy="2530764"/>
          </a:xfrm>
        </p:spPr>
        <p:txBody>
          <a:bodyPr/>
          <a:lstStyle/>
          <a:p>
            <a:pPr marL="285750" indent="-285750">
              <a:buFont typeface="Arial" panose="020B0604020202020204" pitchFamily="34" charset="0"/>
              <a:buChar char="•"/>
            </a:pPr>
            <a:r>
              <a:rPr lang="en-US" sz="2200" dirty="0">
                <a:latin typeface="Helvetica" panose="020B0604020202020204" pitchFamily="34" charset="0"/>
                <a:cs typeface="Helvetica" panose="020B0604020202020204" pitchFamily="34" charset="0"/>
              </a:rPr>
              <a:t>At the end of the month, the following reports should be displayed and printed:</a:t>
            </a:r>
          </a:p>
          <a:p>
            <a:pPr lvl="1">
              <a:buFont typeface="Arial" panose="020B0604020202020204" pitchFamily="34" charset="0"/>
              <a:buChar char="•"/>
            </a:pPr>
            <a:r>
              <a:rPr lang="en-US" sz="1800" i="1" dirty="0">
                <a:latin typeface="Helvetica" panose="020B0604020202020204" pitchFamily="34" charset="0"/>
                <a:cs typeface="Helvetica" panose="020B0604020202020204" pitchFamily="34" charset="0"/>
              </a:rPr>
              <a:t>Journal </a:t>
            </a:r>
            <a:r>
              <a:rPr lang="en-US" sz="1800" dirty="0">
                <a:latin typeface="Helvetica" panose="020B0604020202020204" pitchFamily="34" charset="0"/>
                <a:cs typeface="Helvetica" panose="020B0604020202020204" pitchFamily="34" charset="0"/>
              </a:rPr>
              <a:t>report</a:t>
            </a:r>
          </a:p>
          <a:p>
            <a:pPr lvl="1">
              <a:buFont typeface="Arial" panose="020B0604020202020204" pitchFamily="34" charset="0"/>
              <a:buChar char="•"/>
            </a:pPr>
            <a:r>
              <a:rPr lang="en-US" sz="1800" i="1" dirty="0">
                <a:latin typeface="Helvetica" panose="020B0604020202020204" pitchFamily="34" charset="0"/>
                <a:cs typeface="Helvetica" panose="020B0604020202020204" pitchFamily="34" charset="0"/>
              </a:rPr>
              <a:t>Profit &amp; Loss standard </a:t>
            </a:r>
            <a:r>
              <a:rPr lang="en-US" sz="1800" dirty="0">
                <a:latin typeface="Helvetica" panose="020B0604020202020204" pitchFamily="34" charset="0"/>
                <a:cs typeface="Helvetica" panose="020B0604020202020204" pitchFamily="34" charset="0"/>
              </a:rPr>
              <a:t>report</a:t>
            </a:r>
          </a:p>
          <a:p>
            <a:pPr lvl="1">
              <a:buFont typeface="Arial" panose="020B0604020202020204" pitchFamily="34" charset="0"/>
              <a:buChar char="•"/>
            </a:pPr>
            <a:r>
              <a:rPr lang="en-US" sz="1800" i="1" dirty="0">
                <a:latin typeface="Helvetica" panose="020B0604020202020204" pitchFamily="34" charset="0"/>
                <a:cs typeface="Helvetica" panose="020B0604020202020204" pitchFamily="34" charset="0"/>
              </a:rPr>
              <a:t>Balance Sheet standard</a:t>
            </a:r>
            <a:r>
              <a:rPr lang="en-US" sz="1800" dirty="0">
                <a:latin typeface="Helvetica" panose="020B0604020202020204" pitchFamily="34" charset="0"/>
                <a:cs typeface="Helvetica" panose="020B0604020202020204" pitchFamily="34" charset="0"/>
              </a:rPr>
              <a:t> report</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The general journal transaction types described below:</a:t>
            </a:r>
          </a:p>
        </p:txBody>
      </p:sp>
      <p:graphicFrame>
        <p:nvGraphicFramePr>
          <p:cNvPr id="8" name="Table 7" descr="general journal transaction types">
            <a:extLst>
              <a:ext uri="{FF2B5EF4-FFF2-40B4-BE49-F238E27FC236}">
                <a16:creationId xmlns:a16="http://schemas.microsoft.com/office/drawing/2014/main" id="{9A0D9932-FDC5-4ABE-8105-C9C134CD39B0}"/>
              </a:ext>
            </a:extLst>
          </p:cNvPr>
          <p:cNvGraphicFramePr>
            <a:graphicFrameLocks noGrp="1"/>
          </p:cNvGraphicFramePr>
          <p:nvPr>
            <p:extLst>
              <p:ext uri="{D42A27DB-BD31-4B8C-83A1-F6EECF244321}">
                <p14:modId xmlns:p14="http://schemas.microsoft.com/office/powerpoint/2010/main" val="3587681043"/>
              </p:ext>
            </p:extLst>
          </p:nvPr>
        </p:nvGraphicFramePr>
        <p:xfrm>
          <a:off x="457200" y="3591749"/>
          <a:ext cx="8116956" cy="2844800"/>
        </p:xfrm>
        <a:graphic>
          <a:graphicData uri="http://schemas.openxmlformats.org/drawingml/2006/table">
            <a:tbl>
              <a:tblPr firstRow="1" bandRow="1">
                <a:tableStyleId>{5C22544A-7EE6-4342-B048-85BDC9FD1C3A}</a:tableStyleId>
              </a:tblPr>
              <a:tblGrid>
                <a:gridCol w="2029239">
                  <a:extLst>
                    <a:ext uri="{9D8B030D-6E8A-4147-A177-3AD203B41FA5}">
                      <a16:colId xmlns:a16="http://schemas.microsoft.com/office/drawing/2014/main" val="20000"/>
                    </a:ext>
                  </a:extLst>
                </a:gridCol>
                <a:gridCol w="2029239">
                  <a:extLst>
                    <a:ext uri="{9D8B030D-6E8A-4147-A177-3AD203B41FA5}">
                      <a16:colId xmlns:a16="http://schemas.microsoft.com/office/drawing/2014/main" val="20001"/>
                    </a:ext>
                  </a:extLst>
                </a:gridCol>
                <a:gridCol w="2029239">
                  <a:extLst>
                    <a:ext uri="{9D8B030D-6E8A-4147-A177-3AD203B41FA5}">
                      <a16:colId xmlns:a16="http://schemas.microsoft.com/office/drawing/2014/main" val="20002"/>
                    </a:ext>
                  </a:extLst>
                </a:gridCol>
                <a:gridCol w="2029239">
                  <a:extLst>
                    <a:ext uri="{9D8B030D-6E8A-4147-A177-3AD203B41FA5}">
                      <a16:colId xmlns:a16="http://schemas.microsoft.com/office/drawing/2014/main" val="20003"/>
                    </a:ext>
                  </a:extLst>
                </a:gridCol>
              </a:tblGrid>
              <a:tr h="370840">
                <a:tc>
                  <a:txBody>
                    <a:bodyPr/>
                    <a:lstStyle/>
                    <a:p>
                      <a:r>
                        <a:rPr lang="en-US" dirty="0"/>
                        <a:t>TYPE</a:t>
                      </a:r>
                    </a:p>
                  </a:txBody>
                  <a:tcPr/>
                </a:tc>
                <a:tc>
                  <a:txBody>
                    <a:bodyPr/>
                    <a:lstStyle/>
                    <a:p>
                      <a:r>
                        <a:rPr lang="en-US" dirty="0"/>
                        <a:t>Activity Window</a:t>
                      </a:r>
                    </a:p>
                  </a:txBody>
                  <a:tcPr/>
                </a:tc>
                <a:tc gridSpan="2">
                  <a:txBody>
                    <a:bodyPr/>
                    <a:lstStyle/>
                    <a:p>
                      <a:r>
                        <a:rPr lang="en-US" b="1" dirty="0"/>
                        <a:t>SYSTEM</a:t>
                      </a:r>
                      <a:r>
                        <a:rPr lang="en-US" b="1" baseline="0" dirty="0"/>
                        <a:t> DEFAULT ACCOUNT</a:t>
                      </a:r>
                      <a:endParaRPr lang="en-US" b="1"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r>
                        <a:rPr lang="en-US" b="1" dirty="0"/>
                        <a:t>DEBIT</a:t>
                      </a:r>
                    </a:p>
                  </a:txBody>
                  <a:tcPr/>
                </a:tc>
                <a:tc>
                  <a:txBody>
                    <a:bodyPr/>
                    <a:lstStyle/>
                    <a:p>
                      <a:r>
                        <a:rPr lang="en-US" b="1" dirty="0"/>
                        <a:t>CREDIT</a:t>
                      </a:r>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Paycheck</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Pay Employees 	</a:t>
                      </a:r>
                    </a:p>
                    <a:p>
                      <a:endParaRPr lang="en-US" dirty="0"/>
                    </a:p>
                  </a:txBody>
                  <a:tcPr/>
                </a:tc>
                <a:tc>
                  <a:txBody>
                    <a:bodyPr/>
                    <a:lstStyle/>
                    <a:p>
                      <a:pPr rtl="0"/>
                      <a:r>
                        <a:rPr lang="en-US" sz="1800" b="0" i="0" u="none" strike="noStrike" kern="1200" baseline="0" dirty="0">
                          <a:solidFill>
                            <a:schemeClr val="dk1"/>
                          </a:solidFill>
                          <a:latin typeface="+mn-lt"/>
                          <a:ea typeface="+mn-ea"/>
                          <a:cs typeface="+mn-cs"/>
                        </a:rPr>
                        <a:t>Salaries and Wages Expense </a:t>
                      </a:r>
                    </a:p>
                    <a:p>
                      <a:pPr rtl="0"/>
                      <a:r>
                        <a:rPr lang="en-US" sz="1800" b="0" i="0" u="none" strike="noStrike" kern="1200" baseline="0" dirty="0">
                          <a:solidFill>
                            <a:schemeClr val="dk1"/>
                          </a:solidFill>
                          <a:latin typeface="+mn-lt"/>
                          <a:ea typeface="+mn-ea"/>
                          <a:cs typeface="+mn-cs"/>
                        </a:rPr>
                        <a:t>Payroll Tax Expenses</a:t>
                      </a:r>
                      <a:endParaRPr lang="en-US" dirty="0"/>
                    </a:p>
                  </a:txBody>
                  <a:tcPr/>
                </a:tc>
                <a:tc>
                  <a:txBody>
                    <a:bodyPr/>
                    <a:lstStyle/>
                    <a:p>
                      <a:pPr rtl="0"/>
                      <a:r>
                        <a:rPr lang="en-US" sz="1800" b="0" i="0" u="none" strike="noStrike" kern="1200" baseline="0" dirty="0">
                          <a:solidFill>
                            <a:schemeClr val="dk1"/>
                          </a:solidFill>
                          <a:latin typeface="+mn-lt"/>
                          <a:ea typeface="+mn-ea"/>
                          <a:cs typeface="+mn-cs"/>
                        </a:rPr>
                        <a:t>Payroll Withholdings Liabilities </a:t>
                      </a:r>
                    </a:p>
                    <a:p>
                      <a:pPr rtl="0"/>
                      <a:r>
                        <a:rPr lang="en-US" sz="1800" b="0" i="0" u="none" strike="noStrike" kern="1200" baseline="0" dirty="0">
                          <a:solidFill>
                            <a:schemeClr val="dk1"/>
                          </a:solidFill>
                          <a:latin typeface="+mn-lt"/>
                          <a:ea typeface="+mn-ea"/>
                          <a:cs typeface="+mn-cs"/>
                        </a:rPr>
                        <a:t>Cash – Payroll</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Liability Check</a:t>
                      </a:r>
                      <a:endParaRPr lang="en-US" dirty="0"/>
                    </a:p>
                  </a:txBody>
                  <a:tcPr/>
                </a:tc>
                <a:tc>
                  <a:txBody>
                    <a:bodyPr/>
                    <a:lstStyle/>
                    <a:p>
                      <a:r>
                        <a:rPr lang="en-US" sz="1800" b="0" i="0" u="none" strike="noStrike" kern="1200" baseline="0" dirty="0">
                          <a:solidFill>
                            <a:schemeClr val="dk1"/>
                          </a:solidFill>
                          <a:latin typeface="+mn-lt"/>
                          <a:ea typeface="+mn-ea"/>
                          <a:cs typeface="+mn-cs"/>
                        </a:rPr>
                        <a:t>Pay Payroll Liabilities</a:t>
                      </a:r>
                      <a:endParaRPr lang="en-US" dirty="0"/>
                    </a:p>
                  </a:txBody>
                  <a:tcPr/>
                </a:tc>
                <a:tc>
                  <a:txBody>
                    <a:bodyPr/>
                    <a:lstStyle/>
                    <a:p>
                      <a:r>
                        <a:rPr lang="en-US" sz="1800" b="0" i="0" u="none" strike="noStrike" kern="1200" baseline="0" dirty="0">
                          <a:solidFill>
                            <a:schemeClr val="dk1"/>
                          </a:solidFill>
                          <a:latin typeface="+mn-lt"/>
                          <a:ea typeface="+mn-ea"/>
                          <a:cs typeface="+mn-cs"/>
                        </a:rPr>
                        <a:t>Payroll Withholdings Liabilities</a:t>
                      </a:r>
                      <a:endParaRPr lang="en-US" dirty="0"/>
                    </a:p>
                  </a:txBody>
                  <a:tcPr/>
                </a:tc>
                <a:tc>
                  <a:txBody>
                    <a:bodyPr/>
                    <a:lstStyle/>
                    <a:p>
                      <a:r>
                        <a:rPr lang="en-US" sz="1800" b="0" i="0" u="none" strike="noStrike" kern="1200" baseline="0" dirty="0">
                          <a:solidFill>
                            <a:schemeClr val="dk1"/>
                          </a:solidFill>
                          <a:latin typeface="+mn-lt"/>
                          <a:ea typeface="+mn-ea"/>
                          <a:cs typeface="+mn-cs"/>
                        </a:rPr>
                        <a:t>Cash – Payroll</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5624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7B6DD230-76CC-9F4F-A452-B5DD642C0308}" type="slidenum">
              <a:rPr lang="en-US" smtClean="0"/>
              <a:pPr/>
              <a:t>53</a:t>
            </a:fld>
            <a:endParaRPr lang="en-US" dirty="0"/>
          </a:p>
        </p:txBody>
      </p:sp>
      <p:sp>
        <p:nvSpPr>
          <p:cNvPr id="9" name="Subtitle 8">
            <a:extLst>
              <a:ext uri="{FF2B5EF4-FFF2-40B4-BE49-F238E27FC236}">
                <a16:creationId xmlns:a16="http://schemas.microsoft.com/office/drawing/2014/main" id="{C9F5EF9F-570F-456C-8B48-BD4CA63A6943}"/>
              </a:ext>
            </a:extLst>
          </p:cNvPr>
          <p:cNvSpPr>
            <a:spLocks noGrp="1"/>
          </p:cNvSpPr>
          <p:nvPr>
            <p:ph type="subTitle" idx="1"/>
          </p:nvPr>
        </p:nvSpPr>
        <p:spPr/>
        <p:txBody>
          <a:bodyPr/>
          <a:lstStyle/>
          <a:p>
            <a:r>
              <a:rPr lang="en-US" sz="2400" b="1" dirty="0"/>
              <a:t>employee </a:t>
            </a:r>
            <a:r>
              <a:rPr lang="en-US" sz="2400" dirty="0"/>
              <a:t>Someone hired by the company who will receive salary or wages on a regular basis.</a:t>
            </a:r>
            <a:r>
              <a:rPr lang="en-US" sz="2400" dirty="0">
                <a:solidFill>
                  <a:srgbClr val="000000"/>
                </a:solidFill>
                <a:latin typeface="Calibri" panose="020F0502020204030204" pitchFamily="34" charset="0"/>
              </a:rPr>
              <a:t>	</a:t>
            </a:r>
          </a:p>
          <a:p>
            <a:r>
              <a:rPr lang="en-US" sz="2400" b="1" dirty="0"/>
              <a:t>payroll journal (register)</a:t>
            </a:r>
            <a:r>
              <a:rPr lang="en-US" sz="2400" dirty="0">
                <a:solidFill>
                  <a:srgbClr val="000000"/>
                </a:solidFill>
                <a:latin typeface="Calibri" panose="020F0502020204030204" pitchFamily="34" charset="0"/>
              </a:rPr>
              <a:t> </a:t>
            </a:r>
            <a:r>
              <a:rPr lang="en-US" sz="2400" dirty="0"/>
              <a:t>A journal used to calculate payroll and record payroll entries for each employee.</a:t>
            </a:r>
            <a:r>
              <a:rPr lang="en-US" sz="2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64212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7844322" cy="965200"/>
          </a:xfrm>
        </p:spPr>
        <p:txBody>
          <a:bodyPr/>
          <a:lstStyle/>
          <a:p>
            <a:r>
              <a:rPr lang="en-US" sz="3600" dirty="0"/>
              <a:t>QuickBooks v. Manual Accounting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a:t>
            </a:fld>
            <a:endParaRPr lang="en-US" dirty="0"/>
          </a:p>
        </p:txBody>
      </p:sp>
      <p:sp>
        <p:nvSpPr>
          <p:cNvPr id="3" name="Content Placeholder 2"/>
          <p:cNvSpPr>
            <a:spLocks noGrp="1"/>
          </p:cNvSpPr>
          <p:nvPr>
            <p:ph idx="1"/>
          </p:nvPr>
        </p:nvSpPr>
        <p:spPr/>
        <p:txBody>
          <a:bodyPr/>
          <a:lstStyle/>
          <a:p>
            <a:r>
              <a:rPr lang="en-US" sz="2000" dirty="0"/>
              <a:t>When the company processes payroll, the transactions are recorded in the Pay Employees window.</a:t>
            </a:r>
          </a:p>
          <a:p>
            <a:pPr lvl="1"/>
            <a:r>
              <a:rPr lang="en-US" sz="2000" dirty="0"/>
              <a:t>QuickBooks uses the information entered in the Employee Center along with the items on the Payroll Item List applicable to the employee to determine gross pay, payroll deductions, and net pay in the Pay Employees window.</a:t>
            </a:r>
          </a:p>
          <a:p>
            <a:r>
              <a:rPr lang="en-US" sz="2000" dirty="0"/>
              <a:t>When payroll tax liabilities are paid, the Pay Liabilities window is used to record the transaction.</a:t>
            </a:r>
          </a:p>
          <a:p>
            <a:r>
              <a:rPr lang="en-US" sz="2000" dirty="0"/>
              <a:t>These transactions update the Chart of Accounts List (general ledger) while at the same time updating the employee’s file.</a:t>
            </a:r>
          </a:p>
          <a:p>
            <a:r>
              <a:rPr lang="en-US" sz="2000" dirty="0"/>
              <a:t>In both manual and computerized systems, payroll reports will be generated and forwarded periodically to the appropriate federal and state tax authorities.</a:t>
            </a:r>
          </a:p>
        </p:txBody>
      </p:sp>
    </p:spTree>
    <p:extLst>
      <p:ext uri="{BB962C8B-B14F-4D97-AF65-F5344CB8AC3E}">
        <p14:creationId xmlns:p14="http://schemas.microsoft.com/office/powerpoint/2010/main" val="283391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normAutofit/>
          </a:bodyPr>
          <a:lstStyle/>
          <a:p>
            <a:r>
              <a:rPr lang="en-US" dirty="0"/>
              <a:t>QuickBooks v. Manual Accounting Cont.</a:t>
            </a:r>
          </a:p>
        </p:txBody>
      </p:sp>
      <p:sp>
        <p:nvSpPr>
          <p:cNvPr id="3" name="Content Placeholder 2"/>
          <p:cNvSpPr>
            <a:spLocks noGrp="1"/>
          </p:cNvSpPr>
          <p:nvPr>
            <p:ph idx="1"/>
          </p:nvPr>
        </p:nvSpPr>
        <p:spPr/>
        <p:txBody>
          <a:bodyPr/>
          <a:lstStyle/>
          <a:p>
            <a:r>
              <a:rPr lang="en-US" sz="2000" dirty="0"/>
              <a:t>In QuickBooks, these payroll forms are prepared using the Process Payroll Forms window if you subscribe to a QuickBooks payroll service.</a:t>
            </a:r>
          </a:p>
          <a:p>
            <a:r>
              <a:rPr lang="en-US" sz="2000" dirty="0"/>
              <a:t>Below is a comparison of manual accounting ledger and journals with QuickBooks functions: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7</a:t>
            </a:fld>
            <a:endParaRPr lang="en-US" dirty="0"/>
          </a:p>
        </p:txBody>
      </p:sp>
      <p:graphicFrame>
        <p:nvGraphicFramePr>
          <p:cNvPr id="4" name="Table 3" descr="Manual accounting: payroll journal or register&#10;Quickbooks: pay employees windows" title="quickbooks vs. manual accounting"/>
          <p:cNvGraphicFramePr>
            <a:graphicFrameLocks noGrp="1"/>
          </p:cNvGraphicFramePr>
          <p:nvPr>
            <p:extLst>
              <p:ext uri="{D42A27DB-BD31-4B8C-83A1-F6EECF244321}">
                <p14:modId xmlns:p14="http://schemas.microsoft.com/office/powerpoint/2010/main" val="2313970216"/>
              </p:ext>
            </p:extLst>
          </p:nvPr>
        </p:nvGraphicFramePr>
        <p:xfrm>
          <a:off x="1524000" y="3397182"/>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Manual Accounting</a:t>
                      </a:r>
                    </a:p>
                  </a:txBody>
                  <a:tcPr/>
                </a:tc>
                <a:tc>
                  <a:txBody>
                    <a:bodyPr/>
                    <a:lstStyle/>
                    <a:p>
                      <a:r>
                        <a:rPr lang="en-US" dirty="0"/>
                        <a:t>QuickBooks</a:t>
                      </a:r>
                    </a:p>
                  </a:txBody>
                  <a:tcPr/>
                </a:tc>
                <a:extLst>
                  <a:ext uri="{0D108BD9-81ED-4DB2-BD59-A6C34878D82A}">
                    <a16:rowId xmlns:a16="http://schemas.microsoft.com/office/drawing/2014/main" val="10000"/>
                  </a:ext>
                </a:extLst>
              </a:tr>
              <a:tr h="370840">
                <a:tc>
                  <a:txBody>
                    <a:bodyPr/>
                    <a:lstStyle/>
                    <a:p>
                      <a:r>
                        <a:rPr lang="en-US" dirty="0"/>
                        <a:t>Payroll Journal or Register</a:t>
                      </a:r>
                    </a:p>
                  </a:txBody>
                  <a:tcPr/>
                </a:tc>
                <a:tc>
                  <a:txBody>
                    <a:bodyPr/>
                    <a:lstStyle/>
                    <a:p>
                      <a:r>
                        <a:rPr lang="en-US" dirty="0"/>
                        <a:t>Pay Employees</a:t>
                      </a:r>
                      <a:r>
                        <a:rPr lang="en-US" baseline="0" dirty="0"/>
                        <a:t> Windows</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445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Accounting for Payroll Transactions </a:t>
            </a:r>
          </a:p>
        </p:txBody>
      </p:sp>
      <p:sp>
        <p:nvSpPr>
          <p:cNvPr id="3" name="Content Placeholder 2"/>
          <p:cNvSpPr>
            <a:spLocks noGrp="1"/>
          </p:cNvSpPr>
          <p:nvPr>
            <p:ph idx="1"/>
          </p:nvPr>
        </p:nvSpPr>
        <p:spPr/>
        <p:txBody>
          <a:bodyPr/>
          <a:lstStyle/>
          <a:p>
            <a:r>
              <a:rPr lang="en-US" sz="2400" dirty="0"/>
              <a:t>When a company generates a paycheck, the transaction affects a number of expense and liability accounts:</a:t>
            </a:r>
          </a:p>
          <a:p>
            <a:pPr lvl="1"/>
            <a:r>
              <a:rPr lang="en-US" sz="2000" dirty="0"/>
              <a:t>The employee’s gross pay is an expense the company records at the payroll date.</a:t>
            </a:r>
          </a:p>
          <a:p>
            <a:pPr lvl="1"/>
            <a:r>
              <a:rPr lang="en-US" sz="2000" dirty="0"/>
              <a:t>Additional expenses for the company include the various taxes imposed on the employer, including, but not limited to the following items, which are recorded in the appropriate expense accounts at the payroll date: </a:t>
            </a:r>
          </a:p>
          <a:p>
            <a:pPr lvl="2"/>
            <a:r>
              <a:rPr lang="en-US" sz="1600" dirty="0"/>
              <a:t>Social Security tax (FICA)</a:t>
            </a:r>
          </a:p>
          <a:p>
            <a:pPr lvl="2"/>
            <a:r>
              <a:rPr lang="en-US" sz="1600" dirty="0"/>
              <a:t>Medicare tax</a:t>
            </a:r>
          </a:p>
          <a:p>
            <a:pPr lvl="2"/>
            <a:r>
              <a:rPr lang="en-US" sz="1600" dirty="0"/>
              <a:t>Federal Unemployment Insurance (FUTA)</a:t>
            </a:r>
          </a:p>
          <a:p>
            <a:pPr lvl="2"/>
            <a:r>
              <a:rPr lang="en-US" sz="1600" dirty="0"/>
              <a:t>State Unemployment Insurance (SUI)</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8</a:t>
            </a:fld>
            <a:endParaRPr lang="en-US" dirty="0"/>
          </a:p>
        </p:txBody>
      </p:sp>
    </p:spTree>
    <p:extLst>
      <p:ext uri="{BB962C8B-B14F-4D97-AF65-F5344CB8AC3E}">
        <p14:creationId xmlns:p14="http://schemas.microsoft.com/office/powerpoint/2010/main" val="351504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488680" cy="1260904"/>
          </a:xfrm>
        </p:spPr>
        <p:txBody>
          <a:bodyPr anchor="ctr">
            <a:normAutofit fontScale="90000"/>
          </a:bodyPr>
          <a:lstStyle/>
          <a:p>
            <a:r>
              <a:rPr lang="en-US" dirty="0"/>
              <a:t>Accounting for Payroll Transactions Cont. </a:t>
            </a:r>
          </a:p>
        </p:txBody>
      </p:sp>
      <p:sp>
        <p:nvSpPr>
          <p:cNvPr id="3" name="Content Placeholder 2"/>
          <p:cNvSpPr>
            <a:spLocks noGrp="1"/>
          </p:cNvSpPr>
          <p:nvPr>
            <p:ph idx="1"/>
          </p:nvPr>
        </p:nvSpPr>
        <p:spPr/>
        <p:txBody>
          <a:bodyPr/>
          <a:lstStyle/>
          <a:p>
            <a:r>
              <a:rPr lang="en-US" sz="2000" dirty="0"/>
              <a:t>The employee, at a minimum, will have amounts deducted from his or her paycheck by the employer for </a:t>
            </a:r>
          </a:p>
          <a:p>
            <a:pPr lvl="1"/>
            <a:r>
              <a:rPr lang="en-US" sz="1800" dirty="0"/>
              <a:t>FICA, Medicare, Federal income tax, State income tax (if applicable)</a:t>
            </a:r>
          </a:p>
          <a:p>
            <a:r>
              <a:rPr lang="en-US" sz="2000" dirty="0"/>
              <a:t>These withheld taxes, along with the taxes imposed on the employer, are recorded as liabilities on the books of the company because the company is responsible for remitting these taxes to the appropriate governmental tax-collecting agency at a later date.</a:t>
            </a:r>
          </a:p>
          <a:p>
            <a:r>
              <a:rPr lang="en-US" sz="2000" dirty="0"/>
              <a:t>Gross pay less the employee deductions results in a net payroll check to the employee.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9</a:t>
            </a:fld>
            <a:endParaRPr lang="en-US" dirty="0"/>
          </a:p>
        </p:txBody>
      </p:sp>
      <p:pic>
        <p:nvPicPr>
          <p:cNvPr id="4" name="Picture 3" descr="$2000 debited to Salaries Expense, $153 credited to Social Sec/Medicare Tax Payable ($124+$29); $300 credited to FIT Payable; $100 credited to SIT Payable; $1447 credited to Cash-Payroll" title="net payroll check"/>
          <p:cNvPicPr>
            <a:picLocks noChangeAspect="1"/>
          </p:cNvPicPr>
          <p:nvPr/>
        </p:nvPicPr>
        <p:blipFill>
          <a:blip r:embed="rId2"/>
          <a:stretch>
            <a:fillRect/>
          </a:stretch>
        </p:blipFill>
        <p:spPr>
          <a:xfrm>
            <a:off x="1843087" y="4873690"/>
            <a:ext cx="5457825" cy="1219200"/>
          </a:xfrm>
          <a:prstGeom prst="rect">
            <a:avLst/>
          </a:prstGeom>
        </p:spPr>
      </p:pic>
    </p:spTree>
    <p:extLst>
      <p:ext uri="{BB962C8B-B14F-4D97-AF65-F5344CB8AC3E}">
        <p14:creationId xmlns:p14="http://schemas.microsoft.com/office/powerpoint/2010/main" val="1083928314"/>
      </p:ext>
    </p:extLst>
  </p:cSld>
  <p:clrMapOvr>
    <a:masterClrMapping/>
  </p:clrMapOvr>
</p:sld>
</file>

<file path=ppt/theme/theme1.xml><?xml version="1.0" encoding="utf-8"?>
<a:theme xmlns:a="http://schemas.openxmlformats.org/drawingml/2006/main" name="0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2_Chapter Ope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3 Learning Objective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4_Chapter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5_Quick Chec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6_Term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7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3762</Words>
  <Application>Microsoft Office PowerPoint</Application>
  <PresentationFormat>On-screen Show (4:3)</PresentationFormat>
  <Paragraphs>448</Paragraphs>
  <Slides>53</Slides>
  <Notes>21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53</vt:i4>
      </vt:variant>
    </vt:vector>
  </HeadingPairs>
  <TitlesOfParts>
    <vt:vector size="64" baseType="lpstr">
      <vt:lpstr>Arial</vt:lpstr>
      <vt:lpstr>B Helvetica Bold</vt:lpstr>
      <vt:lpstr>Calibri</vt:lpstr>
      <vt:lpstr>Helvetica</vt:lpstr>
      <vt:lpstr>01_Cover Slide</vt:lpstr>
      <vt:lpstr>02_Chapter Opener Slide</vt:lpstr>
      <vt:lpstr>03 Learning Objectives Slide</vt:lpstr>
      <vt:lpstr>04_Chapter Content Slide</vt:lpstr>
      <vt:lpstr>05_Quick Check Slide</vt:lpstr>
      <vt:lpstr>06_Terms Slide</vt:lpstr>
      <vt:lpstr>07_Blank Slide</vt:lpstr>
      <vt:lpstr>PowerPoint Presentation</vt:lpstr>
      <vt:lpstr>Payroll Processing</vt:lpstr>
      <vt:lpstr>Objectives</vt:lpstr>
      <vt:lpstr>Introduction</vt:lpstr>
      <vt:lpstr>QuickBooks v. Manual Accounting</vt:lpstr>
      <vt:lpstr>QuickBooks v. Manual Accounting Cont.</vt:lpstr>
      <vt:lpstr>QuickBooks v. Manual Accounting Cont.</vt:lpstr>
      <vt:lpstr>Accounting for Payroll Transactions </vt:lpstr>
      <vt:lpstr>Accounting for Payroll Transactions Cont. </vt:lpstr>
      <vt:lpstr>Quick Check</vt:lpstr>
      <vt:lpstr>Accounting for Payroll Transactions Cont. </vt:lpstr>
      <vt:lpstr>Accounting for Payroll Transactions Cont. </vt:lpstr>
      <vt:lpstr>Accounting for Payroll Transactions Cont. </vt:lpstr>
      <vt:lpstr>The Employee Center</vt:lpstr>
      <vt:lpstr>The Employee Center Cont.</vt:lpstr>
      <vt:lpstr>The Employee Center Cont.</vt:lpstr>
      <vt:lpstr>The Employee Center Cont.</vt:lpstr>
      <vt:lpstr>The Employee Center Cont.</vt:lpstr>
      <vt:lpstr>The Employee Center Cont.</vt:lpstr>
      <vt:lpstr>The Employee Center Cont.</vt:lpstr>
      <vt:lpstr>The Employee Center Cont.</vt:lpstr>
      <vt:lpstr>The Employee Center Cont.</vt:lpstr>
      <vt:lpstr>The Pay Employees Windows</vt:lpstr>
      <vt:lpstr>The Pay Employees Windows Cont.</vt:lpstr>
      <vt:lpstr>The Pay Employees Windows Cont.</vt:lpstr>
      <vt:lpstr>The Pay Employees Windows Cont.</vt:lpstr>
      <vt:lpstr>Paying an Employee</vt:lpstr>
      <vt:lpstr>Paying an Employee Cont.</vt:lpstr>
      <vt:lpstr>Paying an Employee Cont.</vt:lpstr>
      <vt:lpstr>Paying an Employee Cont.</vt:lpstr>
      <vt:lpstr>Correcting an Error in a Paycheck</vt:lpstr>
      <vt:lpstr>Correcting an Error in a Paycheck Cont.</vt:lpstr>
      <vt:lpstr>Correcting an Error in a Paycheck Cont.</vt:lpstr>
      <vt:lpstr>The Pay Liabilities Window</vt:lpstr>
      <vt:lpstr>The Pay Liabilities Window Cont.</vt:lpstr>
      <vt:lpstr>The Pay Liabilities Window Cont.</vt:lpstr>
      <vt:lpstr>The Pay Liabilities Window Cont.</vt:lpstr>
      <vt:lpstr>The Pay Liabilities Window Cont.</vt:lpstr>
      <vt:lpstr>Quick Check</vt:lpstr>
      <vt:lpstr>Payroll Reports, Accounting Reports, and Financial Statements</vt:lpstr>
      <vt:lpstr>Payroll Management Reports</vt:lpstr>
      <vt:lpstr>Payroll Management Reports Cont.</vt:lpstr>
      <vt:lpstr>Payroll Management Reports Cont.</vt:lpstr>
      <vt:lpstr>Payroll Management Reports Cont.</vt:lpstr>
      <vt:lpstr>Payroll Management Reports Cont.</vt:lpstr>
      <vt:lpstr>Payroll Management Reports Cont.</vt:lpstr>
      <vt:lpstr>Payroll Management Reports Cont.</vt:lpstr>
      <vt:lpstr>Payroll Management Reports Cont.</vt:lpstr>
      <vt:lpstr>Payroll Management Reports Cont.</vt:lpstr>
      <vt:lpstr>Payroll Government Compliance Reports</vt:lpstr>
      <vt:lpstr>Payroll Government Compliance Reports Cont.</vt:lpstr>
      <vt:lpstr>Accounting Reports and Financial Statements</vt:lpstr>
      <vt:lpstr>Terms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2016-02-04T21:49:56Z</dcterms:created>
  <dcterms:modified xsi:type="dcterms:W3CDTF">2019-04-17T18:57:43Z</dcterms:modified>
</cp:coreProperties>
</file>