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49"/>
  </p:notesMasterIdLst>
  <p:handoutMasterIdLst>
    <p:handoutMasterId r:id="rId50"/>
  </p:handoutMasterIdLst>
  <p:sldIdLst>
    <p:sldId id="256" r:id="rId8"/>
    <p:sldId id="257" r:id="rId9"/>
    <p:sldId id="258" r:id="rId10"/>
    <p:sldId id="259" r:id="rId11"/>
    <p:sldId id="260" r:id="rId12"/>
    <p:sldId id="261" r:id="rId13"/>
    <p:sldId id="328" r:id="rId14"/>
    <p:sldId id="329" r:id="rId15"/>
    <p:sldId id="330" r:id="rId16"/>
    <p:sldId id="331" r:id="rId17"/>
    <p:sldId id="264" r:id="rId18"/>
    <p:sldId id="311" r:id="rId19"/>
    <p:sldId id="332" r:id="rId20"/>
    <p:sldId id="333" r:id="rId21"/>
    <p:sldId id="351" r:id="rId22"/>
    <p:sldId id="334" r:id="rId23"/>
    <p:sldId id="335" r:id="rId24"/>
    <p:sldId id="336" r:id="rId25"/>
    <p:sldId id="337" r:id="rId26"/>
    <p:sldId id="338" r:id="rId27"/>
    <p:sldId id="339" r:id="rId28"/>
    <p:sldId id="340" r:id="rId29"/>
    <p:sldId id="359" r:id="rId30"/>
    <p:sldId id="360" r:id="rId31"/>
    <p:sldId id="294" r:id="rId32"/>
    <p:sldId id="343" r:id="rId33"/>
    <p:sldId id="341" r:id="rId34"/>
    <p:sldId id="342" r:id="rId35"/>
    <p:sldId id="352" r:id="rId36"/>
    <p:sldId id="353" r:id="rId37"/>
    <p:sldId id="344" r:id="rId38"/>
    <p:sldId id="354" r:id="rId39"/>
    <p:sldId id="356" r:id="rId40"/>
    <p:sldId id="357" r:id="rId41"/>
    <p:sldId id="346" r:id="rId42"/>
    <p:sldId id="347" r:id="rId43"/>
    <p:sldId id="348" r:id="rId44"/>
    <p:sldId id="349" r:id="rId45"/>
    <p:sldId id="295" r:id="rId46"/>
    <p:sldId id="278" r:id="rId47"/>
    <p:sldId id="35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1E2E1"/>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4" autoAdjust="0"/>
    <p:restoredTop sz="94679" autoAdjust="0"/>
  </p:normalViewPr>
  <p:slideViewPr>
    <p:cSldViewPr snapToGrid="0" snapToObjects="1">
      <p:cViewPr varScale="1">
        <p:scale>
          <a:sx n="62" d="100"/>
          <a:sy n="62" d="100"/>
        </p:scale>
        <p:origin x="67"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257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4/18/2019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4/18/2019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Tree>
    <p:extLst>
      <p:ext uri="{BB962C8B-B14F-4D97-AF65-F5344CB8AC3E}">
        <p14:creationId xmlns:p14="http://schemas.microsoft.com/office/powerpoint/2010/main" val="403802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21</a:t>
            </a:fld>
            <a:endParaRPr lang="en-US" dirty="0"/>
          </a:p>
        </p:txBody>
      </p:sp>
    </p:spTree>
    <p:extLst>
      <p:ext uri="{BB962C8B-B14F-4D97-AF65-F5344CB8AC3E}">
        <p14:creationId xmlns:p14="http://schemas.microsoft.com/office/powerpoint/2010/main" val="173035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22</a:t>
            </a:fld>
            <a:endParaRPr lang="en-US" dirty="0"/>
          </a:p>
        </p:txBody>
      </p:sp>
    </p:spTree>
    <p:extLst>
      <p:ext uri="{BB962C8B-B14F-4D97-AF65-F5344CB8AC3E}">
        <p14:creationId xmlns:p14="http://schemas.microsoft.com/office/powerpoint/2010/main" val="276062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23</a:t>
            </a:fld>
            <a:endParaRPr lang="en-US" dirty="0"/>
          </a:p>
        </p:txBody>
      </p:sp>
    </p:spTree>
    <p:extLst>
      <p:ext uri="{BB962C8B-B14F-4D97-AF65-F5344CB8AC3E}">
        <p14:creationId xmlns:p14="http://schemas.microsoft.com/office/powerpoint/2010/main" val="357044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24</a:t>
            </a:fld>
            <a:endParaRPr lang="en-US" dirty="0"/>
          </a:p>
        </p:txBody>
      </p:sp>
    </p:spTree>
    <p:extLst>
      <p:ext uri="{BB962C8B-B14F-4D97-AF65-F5344CB8AC3E}">
        <p14:creationId xmlns:p14="http://schemas.microsoft.com/office/powerpoint/2010/main" val="364708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26</a:t>
            </a:fld>
            <a:endParaRPr lang="en-US" dirty="0"/>
          </a:p>
        </p:txBody>
      </p:sp>
    </p:spTree>
    <p:extLst>
      <p:ext uri="{BB962C8B-B14F-4D97-AF65-F5344CB8AC3E}">
        <p14:creationId xmlns:p14="http://schemas.microsoft.com/office/powerpoint/2010/main" val="246817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27</a:t>
            </a:fld>
            <a:endParaRPr lang="en-US" dirty="0"/>
          </a:p>
        </p:txBody>
      </p:sp>
    </p:spTree>
    <p:extLst>
      <p:ext uri="{BB962C8B-B14F-4D97-AF65-F5344CB8AC3E}">
        <p14:creationId xmlns:p14="http://schemas.microsoft.com/office/powerpoint/2010/main" val="169780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28</a:t>
            </a:fld>
            <a:endParaRPr lang="en-US" dirty="0"/>
          </a:p>
        </p:txBody>
      </p:sp>
    </p:spTree>
    <p:extLst>
      <p:ext uri="{BB962C8B-B14F-4D97-AF65-F5344CB8AC3E}">
        <p14:creationId xmlns:p14="http://schemas.microsoft.com/office/powerpoint/2010/main" val="290061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29</a:t>
            </a:fld>
            <a:endParaRPr lang="en-US" dirty="0"/>
          </a:p>
        </p:txBody>
      </p:sp>
    </p:spTree>
    <p:extLst>
      <p:ext uri="{BB962C8B-B14F-4D97-AF65-F5344CB8AC3E}">
        <p14:creationId xmlns:p14="http://schemas.microsoft.com/office/powerpoint/2010/main" val="127220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30</a:t>
            </a:fld>
            <a:endParaRPr lang="en-US" dirty="0"/>
          </a:p>
        </p:txBody>
      </p:sp>
    </p:spTree>
    <p:extLst>
      <p:ext uri="{BB962C8B-B14F-4D97-AF65-F5344CB8AC3E}">
        <p14:creationId xmlns:p14="http://schemas.microsoft.com/office/powerpoint/2010/main" val="329396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31</a:t>
            </a:fld>
            <a:endParaRPr lang="en-US" dirty="0"/>
          </a:p>
        </p:txBody>
      </p:sp>
    </p:spTree>
    <p:extLst>
      <p:ext uri="{BB962C8B-B14F-4D97-AF65-F5344CB8AC3E}">
        <p14:creationId xmlns:p14="http://schemas.microsoft.com/office/powerpoint/2010/main" val="425962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Tree>
    <p:extLst>
      <p:ext uri="{BB962C8B-B14F-4D97-AF65-F5344CB8AC3E}">
        <p14:creationId xmlns:p14="http://schemas.microsoft.com/office/powerpoint/2010/main" val="3771320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32</a:t>
            </a:fld>
            <a:endParaRPr lang="en-US" dirty="0"/>
          </a:p>
        </p:txBody>
      </p:sp>
    </p:spTree>
    <p:extLst>
      <p:ext uri="{BB962C8B-B14F-4D97-AF65-F5344CB8AC3E}">
        <p14:creationId xmlns:p14="http://schemas.microsoft.com/office/powerpoint/2010/main" val="274977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33</a:t>
            </a:fld>
            <a:endParaRPr lang="en-US" dirty="0"/>
          </a:p>
        </p:txBody>
      </p:sp>
    </p:spTree>
    <p:extLst>
      <p:ext uri="{BB962C8B-B14F-4D97-AF65-F5344CB8AC3E}">
        <p14:creationId xmlns:p14="http://schemas.microsoft.com/office/powerpoint/2010/main" val="3693120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34</a:t>
            </a:fld>
            <a:endParaRPr lang="en-US" dirty="0"/>
          </a:p>
        </p:txBody>
      </p:sp>
    </p:spTree>
    <p:extLst>
      <p:ext uri="{BB962C8B-B14F-4D97-AF65-F5344CB8AC3E}">
        <p14:creationId xmlns:p14="http://schemas.microsoft.com/office/powerpoint/2010/main" val="206553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35</a:t>
            </a:fld>
            <a:endParaRPr lang="en-US" dirty="0"/>
          </a:p>
        </p:txBody>
      </p:sp>
    </p:spTree>
    <p:extLst>
      <p:ext uri="{BB962C8B-B14F-4D97-AF65-F5344CB8AC3E}">
        <p14:creationId xmlns:p14="http://schemas.microsoft.com/office/powerpoint/2010/main" val="244763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36</a:t>
            </a:fld>
            <a:endParaRPr lang="en-US" dirty="0"/>
          </a:p>
        </p:txBody>
      </p:sp>
    </p:spTree>
    <p:extLst>
      <p:ext uri="{BB962C8B-B14F-4D97-AF65-F5344CB8AC3E}">
        <p14:creationId xmlns:p14="http://schemas.microsoft.com/office/powerpoint/2010/main" val="4176491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37</a:t>
            </a:fld>
            <a:endParaRPr lang="en-US" dirty="0"/>
          </a:p>
        </p:txBody>
      </p:sp>
    </p:spTree>
    <p:extLst>
      <p:ext uri="{BB962C8B-B14F-4D97-AF65-F5344CB8AC3E}">
        <p14:creationId xmlns:p14="http://schemas.microsoft.com/office/powerpoint/2010/main" val="6731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38</a:t>
            </a:fld>
            <a:endParaRPr lang="en-US" dirty="0"/>
          </a:p>
        </p:txBody>
      </p:sp>
    </p:spTree>
    <p:extLst>
      <p:ext uri="{BB962C8B-B14F-4D97-AF65-F5344CB8AC3E}">
        <p14:creationId xmlns:p14="http://schemas.microsoft.com/office/powerpoint/2010/main" val="2356631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41</a:t>
            </a:fld>
            <a:endParaRPr lang="en-US" dirty="0"/>
          </a:p>
        </p:txBody>
      </p:sp>
    </p:spTree>
    <p:extLst>
      <p:ext uri="{BB962C8B-B14F-4D97-AF65-F5344CB8AC3E}">
        <p14:creationId xmlns:p14="http://schemas.microsoft.com/office/powerpoint/2010/main" val="397851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Tree>
    <p:extLst>
      <p:ext uri="{BB962C8B-B14F-4D97-AF65-F5344CB8AC3E}">
        <p14:creationId xmlns:p14="http://schemas.microsoft.com/office/powerpoint/2010/main" val="29135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12</a:t>
            </a:fld>
            <a:endParaRPr lang="en-US" dirty="0"/>
          </a:p>
        </p:txBody>
      </p:sp>
    </p:spTree>
    <p:extLst>
      <p:ext uri="{BB962C8B-B14F-4D97-AF65-F5344CB8AC3E}">
        <p14:creationId xmlns:p14="http://schemas.microsoft.com/office/powerpoint/2010/main" val="192199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16</a:t>
            </a:fld>
            <a:endParaRPr lang="en-US" dirty="0"/>
          </a:p>
        </p:txBody>
      </p:sp>
    </p:spTree>
    <p:extLst>
      <p:ext uri="{BB962C8B-B14F-4D97-AF65-F5344CB8AC3E}">
        <p14:creationId xmlns:p14="http://schemas.microsoft.com/office/powerpoint/2010/main" val="245684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17</a:t>
            </a:fld>
            <a:endParaRPr lang="en-US" dirty="0"/>
          </a:p>
        </p:txBody>
      </p:sp>
    </p:spTree>
    <p:extLst>
      <p:ext uri="{BB962C8B-B14F-4D97-AF65-F5344CB8AC3E}">
        <p14:creationId xmlns:p14="http://schemas.microsoft.com/office/powerpoint/2010/main" val="169158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18</a:t>
            </a:fld>
            <a:endParaRPr lang="en-US" dirty="0"/>
          </a:p>
        </p:txBody>
      </p:sp>
    </p:spTree>
    <p:extLst>
      <p:ext uri="{BB962C8B-B14F-4D97-AF65-F5344CB8AC3E}">
        <p14:creationId xmlns:p14="http://schemas.microsoft.com/office/powerpoint/2010/main" val="320399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19</a:t>
            </a:fld>
            <a:endParaRPr lang="en-US" dirty="0"/>
          </a:p>
        </p:txBody>
      </p:sp>
    </p:spTree>
    <p:extLst>
      <p:ext uri="{BB962C8B-B14F-4D97-AF65-F5344CB8AC3E}">
        <p14:creationId xmlns:p14="http://schemas.microsoft.com/office/powerpoint/2010/main" val="325862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20</a:t>
            </a:fld>
            <a:endParaRPr lang="en-US" dirty="0"/>
          </a:p>
        </p:txBody>
      </p:sp>
    </p:spTree>
    <p:extLst>
      <p:ext uri="{BB962C8B-B14F-4D97-AF65-F5344CB8AC3E}">
        <p14:creationId xmlns:p14="http://schemas.microsoft.com/office/powerpoint/2010/main" val="183168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B Helvetica Bold"/>
                <a:cs typeface="B Helvetica Bold"/>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911657"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t>Chapter</a:t>
            </a:r>
          </a:p>
        </p:txBody>
      </p:sp>
      <p:sp>
        <p:nvSpPr>
          <p:cNvPr id="10" name="Title Placeholder 1"/>
          <p:cNvSpPr txBox="1">
            <a:spLocks/>
          </p:cNvSpPr>
          <p:nvPr userDrawn="1"/>
        </p:nvSpPr>
        <p:spPr>
          <a:xfrm>
            <a:off x="7424382" y="157655"/>
            <a:ext cx="1610436"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t>10</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2199564"/>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295704"/>
            <a:ext cx="7844322" cy="965200"/>
          </a:xfrm>
          <a:prstGeom prst="rect">
            <a:avLst/>
          </a:prstGeom>
        </p:spPr>
        <p:txBody>
          <a:bodyPr/>
          <a:lstStyle>
            <a:lvl1pPr algn="l">
              <a:defRPr sz="4000" b="0" i="0" baseline="0">
                <a:solidFill>
                  <a:schemeClr val="bg1"/>
                </a:solidFill>
                <a:latin typeface="B Helvetica Bold"/>
                <a:cs typeface="B Helvetica Bold"/>
              </a:defRPr>
            </a:lvl1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20B4BF65-5512-8C40-A284-ADA36BF81673}" type="slidenum">
              <a:rPr lang="en-US" smtClean="0"/>
              <a:t>‹#›</a:t>
            </a:fld>
            <a:endParaRPr lang="en-US" dirty="0"/>
          </a:p>
        </p:txBody>
      </p:sp>
      <p:sp>
        <p:nvSpPr>
          <p:cNvPr id="11" name="Content Placeholder 2"/>
          <p:cNvSpPr>
            <a:spLocks noGrp="1"/>
          </p:cNvSpPr>
          <p:nvPr>
            <p:ph idx="1"/>
          </p:nvPr>
        </p:nvSpPr>
        <p:spPr>
          <a:xfrm>
            <a:off x="350520" y="1443154"/>
            <a:ext cx="7844322" cy="4649736"/>
          </a:xfrm>
          <a:prstGeom prst="rect">
            <a:avLst/>
          </a:prstGeom>
        </p:spPr>
        <p:txBody>
          <a:bodyPr/>
          <a:lstStyle>
            <a:lvl1pPr>
              <a:defRPr>
                <a:latin typeface="Helvetica"/>
                <a:cs typeface="Helvetica"/>
              </a:defRPr>
            </a:lvl1pPr>
            <a:lvl2pPr>
              <a:defRPr sz="3000">
                <a:latin typeface="Helvetica"/>
                <a:cs typeface="Helvetica"/>
              </a:defRPr>
            </a:lvl2pPr>
            <a:lvl3pPr>
              <a:defRPr sz="2800">
                <a:latin typeface="Helvetica"/>
                <a:cs typeface="Helvetica"/>
              </a:defRPr>
            </a:lvl3pPr>
            <a:lvl4pPr>
              <a:defRPr sz="2600">
                <a:latin typeface="Helvetica"/>
                <a:cs typeface="Helvetica"/>
              </a:defRPr>
            </a:lvl4pPr>
            <a:lvl5pPr>
              <a:defRPr sz="240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B Helvetica Bold"/>
                <a:cs typeface="B Helvetica Bold"/>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B Helvetica Bold"/>
                <a:cs typeface="B Helvetica Bold"/>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B Helvetica Bold"/>
                <a:cs typeface="B Helvetica Bold"/>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D3A7E052-406A-43AE-B9A6-ABC387C4A14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125BFCD8-5128-4C51-831A-2B81255FA5CF}"/>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3" name="Picture 2" descr="A close up of a mans face&#10;&#10;Description automatically generated">
            <a:extLst>
              <a:ext uri="{FF2B5EF4-FFF2-40B4-BE49-F238E27FC236}">
                <a16:creationId xmlns:a16="http://schemas.microsoft.com/office/drawing/2014/main" id="{FAB4D15A-7123-4876-ADFD-5F3E4B6C8929}"/>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3" name="Picture 2">
            <a:extLst>
              <a:ext uri="{FF2B5EF4-FFF2-40B4-BE49-F238E27FC236}">
                <a16:creationId xmlns:a16="http://schemas.microsoft.com/office/drawing/2014/main" id="{A3F7D467-0631-4FF9-BE7E-9F801E79782C}"/>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3" name="Picture 2">
            <a:extLst>
              <a:ext uri="{FF2B5EF4-FFF2-40B4-BE49-F238E27FC236}">
                <a16:creationId xmlns:a16="http://schemas.microsoft.com/office/drawing/2014/main" id="{E0D0EC9E-4A3B-4461-AC6A-F888BB064FBF}"/>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3" name="Picture 2" descr="A close up of a flower&#10;&#10;Description automatically generated">
            <a:extLst>
              <a:ext uri="{FF2B5EF4-FFF2-40B4-BE49-F238E27FC236}">
                <a16:creationId xmlns:a16="http://schemas.microsoft.com/office/drawing/2014/main" id="{76ED4097-6FFA-438F-9F08-13B8D8C62CA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03945" y="30480"/>
            <a:ext cx="381000" cy="179070"/>
          </a:xfrm>
          <a:prstGeom prst="rect">
            <a:avLst/>
          </a:prstGeom>
        </p:spPr>
        <p:txBody>
          <a:bodyPr/>
          <a:lstStyle/>
          <a:p>
            <a:r>
              <a:rPr lang="en-US" sz="200" dirty="0">
                <a:solidFill>
                  <a:srgbClr val="E6E6E6"/>
                </a:solidFill>
              </a:rPr>
              <a:t>Computerized Accounting with</a:t>
            </a:r>
            <a:r>
              <a:rPr lang="en-US" sz="200" baseline="0" dirty="0">
                <a:solidFill>
                  <a:srgbClr val="E6E6E6"/>
                </a:solidFill>
              </a:rPr>
              <a:t> QuickBooks 2019</a:t>
            </a:r>
            <a:endParaRPr lang="en-US" sz="200" dirty="0">
              <a:solidFill>
                <a:srgbClr val="E6E6E6"/>
              </a:solidFill>
            </a:endParaRPr>
          </a:p>
        </p:txBody>
      </p:sp>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88680" cy="965200"/>
          </a:xfrm>
        </p:spPr>
        <p:txBody>
          <a:bodyPr/>
          <a:lstStyle/>
          <a:p>
            <a:r>
              <a:rPr lang="en-US" sz="3600" dirty="0"/>
              <a:t>QuickBooks v. Manual Accounting Cont.</a:t>
            </a:r>
          </a:p>
        </p:txBody>
      </p:sp>
      <p:sp>
        <p:nvSpPr>
          <p:cNvPr id="3" name="Content Placeholder 2"/>
          <p:cNvSpPr>
            <a:spLocks noGrp="1"/>
          </p:cNvSpPr>
          <p:nvPr>
            <p:ph idx="1"/>
          </p:nvPr>
        </p:nvSpPr>
        <p:spPr>
          <a:xfrm>
            <a:off x="350520" y="1252629"/>
            <a:ext cx="8488680" cy="4649736"/>
          </a:xfrm>
        </p:spPr>
        <p:txBody>
          <a:bodyPr/>
          <a:lstStyle/>
          <a:p>
            <a:pPr marL="0" indent="0">
              <a:buNone/>
            </a:pPr>
            <a:r>
              <a:rPr lang="en-US" sz="2400" b="1" dirty="0"/>
              <a:t>Credit Card Charges</a:t>
            </a:r>
          </a:p>
          <a:p>
            <a:pPr lvl="0"/>
            <a:r>
              <a:rPr lang="en-US" sz="2400" dirty="0"/>
              <a:t>In QuickBooks:</a:t>
            </a:r>
          </a:p>
          <a:p>
            <a:pPr lvl="1"/>
            <a:r>
              <a:rPr lang="en-US" sz="2000" dirty="0"/>
              <a:t>A credit card charge can be recorded immediately when it is incurred by using the Enter Credit Card Charges window.</a:t>
            </a:r>
          </a:p>
          <a:p>
            <a:pPr lvl="1"/>
            <a:r>
              <a:rPr lang="en-US" sz="2000" dirty="0"/>
              <a:t>QuickBooks tracks the resulting credit card liability, which will be paid at a later date and separate from accounts payable.</a:t>
            </a:r>
          </a:p>
          <a:p>
            <a:r>
              <a:rPr lang="en-US" sz="2400" dirty="0"/>
              <a:t>In a manual accounting system:</a:t>
            </a:r>
          </a:p>
          <a:p>
            <a:pPr lvl="1"/>
            <a:r>
              <a:rPr lang="en-US" sz="2000" dirty="0"/>
              <a:t>A credit card charge is usually recorded when the bill is paid by the company or tracked as part of accounts payable.</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t>10</a:t>
            </a:fld>
            <a:endParaRPr lang="en-US" dirty="0"/>
          </a:p>
        </p:txBody>
      </p:sp>
    </p:spTree>
    <p:extLst>
      <p:ext uri="{BB962C8B-B14F-4D97-AF65-F5344CB8AC3E}">
        <p14:creationId xmlns:p14="http://schemas.microsoft.com/office/powerpoint/2010/main" val="54592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295704"/>
            <a:ext cx="8614371" cy="965200"/>
          </a:xfrm>
        </p:spPr>
        <p:txBody>
          <a:bodyPr/>
          <a:lstStyle/>
          <a:p>
            <a:r>
              <a:rPr lang="en-US" sz="3600" dirty="0"/>
              <a:t>Updating the Chart of Accounts List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11</a:t>
            </a:fld>
            <a:endParaRPr lang="en-US" dirty="0"/>
          </a:p>
        </p:txBody>
      </p:sp>
      <p:sp>
        <p:nvSpPr>
          <p:cNvPr id="3" name="Content Placeholder 2"/>
          <p:cNvSpPr>
            <a:spLocks noGrp="1"/>
          </p:cNvSpPr>
          <p:nvPr>
            <p:ph idx="1"/>
          </p:nvPr>
        </p:nvSpPr>
        <p:spPr/>
        <p:txBody>
          <a:bodyPr/>
          <a:lstStyle/>
          <a:p>
            <a:pPr lvl="0"/>
            <a:r>
              <a:rPr lang="en-US" sz="2400" dirty="0"/>
              <a:t>Lists/Centers need to be revised periodically when:</a:t>
            </a:r>
          </a:p>
          <a:p>
            <a:pPr lvl="1"/>
            <a:r>
              <a:rPr lang="en-US" sz="2000" dirty="0"/>
              <a:t>new accounts need to be added</a:t>
            </a:r>
          </a:p>
          <a:p>
            <a:pPr lvl="1"/>
            <a:r>
              <a:rPr lang="en-US" sz="2000" dirty="0"/>
              <a:t>accounts not used in the business need to be deleted </a:t>
            </a:r>
          </a:p>
          <a:p>
            <a:pPr lvl="1"/>
            <a:r>
              <a:rPr lang="en-US" sz="2000" dirty="0"/>
              <a:t>modifications need to be made to an account</a:t>
            </a:r>
          </a:p>
          <a:p>
            <a:pPr lvl="0"/>
            <a:r>
              <a:rPr lang="en-US" sz="2400" dirty="0"/>
              <a:t>When you make these revisions to the accounts, you are updating the Chart of Accounts List.</a:t>
            </a:r>
          </a:p>
          <a:p>
            <a:pPr lvl="0"/>
            <a:r>
              <a:rPr lang="en-US" sz="2400" dirty="0"/>
              <a:t>The Chart of Accounts List is the list of accounts a company uses as it conducts its business.</a:t>
            </a:r>
          </a:p>
        </p:txBody>
      </p:sp>
    </p:spTree>
    <p:extLst>
      <p:ext uri="{BB962C8B-B14F-4D97-AF65-F5344CB8AC3E}">
        <p14:creationId xmlns:p14="http://schemas.microsoft.com/office/powerpoint/2010/main" val="164221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Updating the Chart of Accounts List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12</a:t>
            </a:fld>
            <a:endParaRPr lang="en-US" dirty="0"/>
          </a:p>
        </p:txBody>
      </p:sp>
      <p:sp>
        <p:nvSpPr>
          <p:cNvPr id="3" name="Content Placeholder 2"/>
          <p:cNvSpPr>
            <a:spLocks noGrp="1"/>
          </p:cNvSpPr>
          <p:nvPr>
            <p:ph idx="1"/>
          </p:nvPr>
        </p:nvSpPr>
        <p:spPr/>
        <p:txBody>
          <a:bodyPr/>
          <a:lstStyle/>
          <a:p>
            <a:pPr lvl="0"/>
            <a:r>
              <a:rPr lang="en-US" sz="2400" dirty="0"/>
              <a:t>In an accounting system, all of the individual accounts are placed together in a book called the general ledger.</a:t>
            </a:r>
          </a:p>
          <a:p>
            <a:pPr lvl="1"/>
            <a:r>
              <a:rPr lang="en-US" sz="2000" dirty="0"/>
              <a:t>shows all increases and decreases in the account, reflected as debits and credits, and the balance in each account</a:t>
            </a:r>
          </a:p>
          <a:p>
            <a:r>
              <a:rPr lang="en-US" sz="2400" dirty="0"/>
              <a:t>The Chart of Accounts List displays the balance next to each account name and consists of:</a:t>
            </a:r>
          </a:p>
          <a:p>
            <a:pPr lvl="1"/>
            <a:r>
              <a:rPr lang="en-US" sz="2000" dirty="0"/>
              <a:t>Account number</a:t>
            </a:r>
          </a:p>
          <a:p>
            <a:pPr lvl="1"/>
            <a:r>
              <a:rPr lang="en-US" sz="2000" dirty="0"/>
              <a:t>Name </a:t>
            </a:r>
          </a:p>
          <a:p>
            <a:pPr lvl="1"/>
            <a:r>
              <a:rPr lang="en-US" sz="2000" dirty="0"/>
              <a:t>Type </a:t>
            </a:r>
          </a:p>
          <a:p>
            <a:pPr lvl="1"/>
            <a:r>
              <a:rPr lang="en-US" sz="2000" dirty="0"/>
              <a:t>Balance</a:t>
            </a:r>
            <a:endParaRPr lang="en-US" sz="2400" dirty="0"/>
          </a:p>
        </p:txBody>
      </p:sp>
    </p:spTree>
    <p:extLst>
      <p:ext uri="{BB962C8B-B14F-4D97-AF65-F5344CB8AC3E}">
        <p14:creationId xmlns:p14="http://schemas.microsoft.com/office/powerpoint/2010/main" val="202920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Transfer Funds Window</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13</a:t>
            </a:fld>
            <a:endParaRPr lang="en-US" dirty="0"/>
          </a:p>
        </p:txBody>
      </p:sp>
      <p:sp>
        <p:nvSpPr>
          <p:cNvPr id="9" name="Content Placeholder 8"/>
          <p:cNvSpPr>
            <a:spLocks noGrp="1"/>
          </p:cNvSpPr>
          <p:nvPr>
            <p:ph idx="1"/>
          </p:nvPr>
        </p:nvSpPr>
        <p:spPr/>
        <p:txBody>
          <a:bodyPr/>
          <a:lstStyle/>
          <a:p>
            <a:r>
              <a:rPr lang="en-US" sz="2400" dirty="0"/>
              <a:t>Write Checks window:</a:t>
            </a:r>
          </a:p>
          <a:p>
            <a:pPr lvl="1"/>
            <a:r>
              <a:rPr lang="en-US" sz="2000" dirty="0"/>
              <a:t>use to transfer funds by writing a check from one cash account to be deposited into another cash account</a:t>
            </a:r>
          </a:p>
          <a:p>
            <a:r>
              <a:rPr lang="en-US" sz="2400" dirty="0"/>
              <a:t>Transfer Funds Between Accounts window:</a:t>
            </a:r>
          </a:p>
          <a:p>
            <a:pPr lvl="1"/>
            <a:r>
              <a:rPr lang="en-US" sz="2000" dirty="0"/>
              <a:t>use to record the movement of funds among the cash accounts of a business</a:t>
            </a:r>
          </a:p>
          <a:p>
            <a:pPr lvl="1"/>
            <a:r>
              <a:rPr lang="en-US" sz="2000" dirty="0"/>
              <a:t>use to record the transaction when you transfer funds via bank memo, telephone, or online services</a:t>
            </a:r>
          </a:p>
          <a:p>
            <a:r>
              <a:rPr lang="en-US" sz="2400" dirty="0"/>
              <a:t>The transaction is recorded as follows:</a:t>
            </a:r>
          </a:p>
        </p:txBody>
      </p:sp>
      <p:pic>
        <p:nvPicPr>
          <p:cNvPr id="11" name="Picture 10" descr="debit to Transferee Cash Account; credit to Transferor Cash Account" title="general ledger posting"/>
          <p:cNvPicPr>
            <a:picLocks noChangeAspect="1"/>
          </p:cNvPicPr>
          <p:nvPr/>
        </p:nvPicPr>
        <p:blipFill>
          <a:blip r:embed="rId2"/>
          <a:stretch>
            <a:fillRect/>
          </a:stretch>
        </p:blipFill>
        <p:spPr>
          <a:xfrm>
            <a:off x="848413" y="4926938"/>
            <a:ext cx="7277492" cy="504237"/>
          </a:xfrm>
          <a:prstGeom prst="rect">
            <a:avLst/>
          </a:prstGeom>
        </p:spPr>
      </p:pic>
    </p:spTree>
    <p:extLst>
      <p:ext uri="{BB962C8B-B14F-4D97-AF65-F5344CB8AC3E}">
        <p14:creationId xmlns:p14="http://schemas.microsoft.com/office/powerpoint/2010/main" val="254414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001628" cy="965200"/>
          </a:xfrm>
        </p:spPr>
        <p:txBody>
          <a:bodyPr/>
          <a:lstStyle/>
          <a:p>
            <a:r>
              <a:rPr lang="en-US" dirty="0"/>
              <a:t>The Transfer Funds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14</a:t>
            </a:fld>
            <a:endParaRPr lang="en-US" dirty="0"/>
          </a:p>
        </p:txBody>
      </p:sp>
      <p:sp>
        <p:nvSpPr>
          <p:cNvPr id="3" name="Content Placeholder 2"/>
          <p:cNvSpPr>
            <a:spLocks noGrp="1"/>
          </p:cNvSpPr>
          <p:nvPr>
            <p:ph idx="1"/>
          </p:nvPr>
        </p:nvSpPr>
        <p:spPr/>
        <p:txBody>
          <a:bodyPr/>
          <a:lstStyle/>
          <a:p>
            <a:pPr lvl="0"/>
            <a:r>
              <a:rPr lang="en-US" sz="2800" dirty="0"/>
              <a:t>The Transfer Funds Between Accounts window allows you to identify the following:</a:t>
            </a:r>
          </a:p>
          <a:p>
            <a:pPr lvl="1"/>
            <a:r>
              <a:rPr lang="en-US" sz="2400" dirty="0"/>
              <a:t>the source (transferor) cash account</a:t>
            </a:r>
          </a:p>
          <a:p>
            <a:pPr lvl="1"/>
            <a:r>
              <a:rPr lang="en-US" sz="2400" dirty="0"/>
              <a:t>the receiving (transferee) account</a:t>
            </a:r>
          </a:p>
          <a:p>
            <a:pPr lvl="1"/>
            <a:r>
              <a:rPr lang="en-US" sz="2400" dirty="0"/>
              <a:t>the amount to be transferred</a:t>
            </a:r>
          </a:p>
          <a:p>
            <a:pPr lvl="0"/>
            <a:r>
              <a:rPr lang="en-US" sz="2800" dirty="0"/>
              <a:t>This window displays the current balance of the source amount</a:t>
            </a:r>
          </a:p>
          <a:p>
            <a:pPr lvl="1"/>
            <a:r>
              <a:rPr lang="en-US" sz="2400" dirty="0"/>
              <a:t>prevents you from overdrawing it</a:t>
            </a:r>
          </a:p>
        </p:txBody>
      </p:sp>
    </p:spTree>
    <p:extLst>
      <p:ext uri="{BB962C8B-B14F-4D97-AF65-F5344CB8AC3E}">
        <p14:creationId xmlns:p14="http://schemas.microsoft.com/office/powerpoint/2010/main" val="64985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114750" cy="965200"/>
          </a:xfrm>
        </p:spPr>
        <p:txBody>
          <a:bodyPr/>
          <a:lstStyle/>
          <a:p>
            <a:r>
              <a:rPr lang="en-US" dirty="0"/>
              <a:t>The Transfer Funds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15</a:t>
            </a:fld>
            <a:endParaRPr lang="en-US" dirty="0"/>
          </a:p>
        </p:txBody>
      </p:sp>
      <p:sp>
        <p:nvSpPr>
          <p:cNvPr id="3" name="Content Placeholder 2"/>
          <p:cNvSpPr>
            <a:spLocks noGrp="1"/>
          </p:cNvSpPr>
          <p:nvPr>
            <p:ph idx="1"/>
          </p:nvPr>
        </p:nvSpPr>
        <p:spPr/>
        <p:txBody>
          <a:bodyPr/>
          <a:lstStyle/>
          <a:p>
            <a:pPr marL="0" lvl="0" indent="0">
              <a:buNone/>
            </a:pPr>
            <a:r>
              <a:rPr lang="en-US" sz="2000" b="1" dirty="0"/>
              <a:t>To transfer funds:</a:t>
            </a:r>
          </a:p>
          <a:p>
            <a:r>
              <a:rPr lang="en-US" sz="2000" dirty="0"/>
              <a:t>Click Banking and then click </a:t>
            </a:r>
            <a:r>
              <a:rPr lang="en-US" sz="2000" i="1" dirty="0"/>
              <a:t>Transfer Funds</a:t>
            </a:r>
            <a:r>
              <a:rPr lang="en-US" sz="2000" dirty="0"/>
              <a:t>.</a:t>
            </a:r>
          </a:p>
          <a:p>
            <a:pPr lvl="0"/>
            <a:r>
              <a:rPr lang="en-US" sz="2000" dirty="0"/>
              <a:t>Choose the date.</a:t>
            </a:r>
          </a:p>
          <a:p>
            <a:pPr lvl="0"/>
            <a:r>
              <a:rPr lang="en-US" sz="2000" dirty="0"/>
              <a:t>Click the account from which you want to transfer funds. The balance in the account is displayed.</a:t>
            </a:r>
          </a:p>
          <a:p>
            <a:pPr lvl="0"/>
            <a:r>
              <a:rPr lang="en-US" sz="2000" dirty="0"/>
              <a:t>Click the account you want to receive the transferred funds.</a:t>
            </a:r>
          </a:p>
          <a:p>
            <a:pPr lvl="0"/>
            <a:r>
              <a:rPr lang="en-US" sz="2000" dirty="0"/>
              <a:t>Type the transfer amount. </a:t>
            </a:r>
          </a:p>
          <a:p>
            <a:pPr lvl="0"/>
            <a:r>
              <a:rPr lang="en-US" sz="2000" dirty="0"/>
              <a:t>Click Save &amp; New.</a:t>
            </a:r>
          </a:p>
        </p:txBody>
      </p:sp>
      <p:pic>
        <p:nvPicPr>
          <p:cNvPr id="8" name="Picture 7" descr="Transfer Funds Between Accounts Window">
            <a:extLst>
              <a:ext uri="{FF2B5EF4-FFF2-40B4-BE49-F238E27FC236}">
                <a16:creationId xmlns:a16="http://schemas.microsoft.com/office/drawing/2014/main" id="{501AEA0F-1B79-4D1F-8619-64D4615C155A}"/>
              </a:ext>
            </a:extLst>
          </p:cNvPr>
          <p:cNvPicPr>
            <a:picLocks noChangeAspect="1"/>
          </p:cNvPicPr>
          <p:nvPr/>
        </p:nvPicPr>
        <p:blipFill>
          <a:blip r:embed="rId2"/>
          <a:stretch>
            <a:fillRect/>
          </a:stretch>
        </p:blipFill>
        <p:spPr>
          <a:xfrm>
            <a:off x="3906982" y="3626777"/>
            <a:ext cx="5117349" cy="2466112"/>
          </a:xfrm>
          <a:prstGeom prst="rect">
            <a:avLst/>
          </a:prstGeom>
        </p:spPr>
      </p:pic>
    </p:spTree>
    <p:extLst>
      <p:ext uri="{BB962C8B-B14F-4D97-AF65-F5344CB8AC3E}">
        <p14:creationId xmlns:p14="http://schemas.microsoft.com/office/powerpoint/2010/main" val="270080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16</a:t>
            </a:fld>
            <a:endParaRPr lang="en-US" dirty="0"/>
          </a:p>
        </p:txBody>
      </p:sp>
      <p:sp>
        <p:nvSpPr>
          <p:cNvPr id="3" name="Content Placeholder 2"/>
          <p:cNvSpPr>
            <a:spLocks noGrp="1"/>
          </p:cNvSpPr>
          <p:nvPr>
            <p:ph idx="1"/>
          </p:nvPr>
        </p:nvSpPr>
        <p:spPr/>
        <p:txBody>
          <a:bodyPr/>
          <a:lstStyle/>
          <a:p>
            <a:r>
              <a:rPr lang="en-US" sz="2400" dirty="0"/>
              <a:t>The reconciliation procedure in QuickBooks accomplishes two purposes:</a:t>
            </a:r>
          </a:p>
          <a:p>
            <a:pPr lvl="1"/>
            <a:r>
              <a:rPr lang="en-US" sz="2000" dirty="0"/>
              <a:t>It ensures that the company’s cash records are correct and agree with that of the bank.</a:t>
            </a:r>
          </a:p>
          <a:p>
            <a:pPr lvl="1"/>
            <a:r>
              <a:rPr lang="en-US" sz="2000" dirty="0"/>
              <a:t>Transactions missing from the company’s records that are discovered during the reconciling process can be recorded at this time.</a:t>
            </a:r>
          </a:p>
          <a:p>
            <a:r>
              <a:rPr lang="en-US" sz="2400" dirty="0"/>
              <a:t>The Reconcile windows display:</a:t>
            </a:r>
          </a:p>
          <a:p>
            <a:pPr lvl="1"/>
            <a:r>
              <a:rPr lang="en-US" sz="2000" dirty="0"/>
              <a:t>all additions to a given account, such as deposits and transfers in</a:t>
            </a:r>
          </a:p>
          <a:p>
            <a:pPr lvl="1"/>
            <a:r>
              <a:rPr lang="en-US" sz="2000" dirty="0"/>
              <a:t>all reductions to the account, such as checks written and transfers out</a:t>
            </a:r>
          </a:p>
        </p:txBody>
      </p:sp>
    </p:spTree>
    <p:extLst>
      <p:ext uri="{BB962C8B-B14F-4D97-AF65-F5344CB8AC3E}">
        <p14:creationId xmlns:p14="http://schemas.microsoft.com/office/powerpoint/2010/main" val="55678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17</a:t>
            </a:fld>
            <a:endParaRPr lang="en-US" dirty="0"/>
          </a:p>
        </p:txBody>
      </p:sp>
      <p:sp>
        <p:nvSpPr>
          <p:cNvPr id="3" name="Content Placeholder 2"/>
          <p:cNvSpPr>
            <a:spLocks noGrp="1"/>
          </p:cNvSpPr>
          <p:nvPr>
            <p:ph idx="1"/>
          </p:nvPr>
        </p:nvSpPr>
        <p:spPr/>
        <p:txBody>
          <a:bodyPr/>
          <a:lstStyle/>
          <a:p>
            <a:r>
              <a:rPr lang="en-US" sz="2400" dirty="0"/>
              <a:t>Compare the information for each account with the bank statement for that account.</a:t>
            </a:r>
          </a:p>
          <a:p>
            <a:pPr lvl="1"/>
            <a:r>
              <a:rPr lang="en-US" sz="2000" dirty="0"/>
              <a:t>Indicate the transactions that have cleared the bank by placing a check mark next to the transaction</a:t>
            </a:r>
          </a:p>
          <a:p>
            <a:pPr lvl="1"/>
            <a:r>
              <a:rPr lang="en-US" sz="2000" dirty="0"/>
              <a:t>Add transactions recorded on the bank statement that are not yet on the company’s books.</a:t>
            </a:r>
          </a:p>
          <a:p>
            <a:r>
              <a:rPr lang="en-US" sz="2400" dirty="0"/>
              <a:t>As part of the reconciling process, you may need to make adjustments to the cash account. For example:</a:t>
            </a:r>
          </a:p>
          <a:p>
            <a:pPr lvl="1"/>
            <a:r>
              <a:rPr lang="en-US" sz="2000" dirty="0"/>
              <a:t>service charges</a:t>
            </a:r>
          </a:p>
          <a:p>
            <a:pPr lvl="1"/>
            <a:r>
              <a:rPr lang="en-US" sz="2000" dirty="0"/>
              <a:t>interest income</a:t>
            </a:r>
          </a:p>
          <a:p>
            <a:pPr lvl="1"/>
            <a:r>
              <a:rPr lang="en-US" sz="2000" dirty="0"/>
              <a:t>NSF checks</a:t>
            </a:r>
          </a:p>
          <a:p>
            <a:r>
              <a:rPr lang="en-US" sz="2400" dirty="0"/>
              <a:t>You have the opportunity to identify and record these transactions and then adjust the company’s accounts.</a:t>
            </a:r>
          </a:p>
        </p:txBody>
      </p:sp>
    </p:spTree>
    <p:extLst>
      <p:ext uri="{BB962C8B-B14F-4D97-AF65-F5344CB8AC3E}">
        <p14:creationId xmlns:p14="http://schemas.microsoft.com/office/powerpoint/2010/main" val="121470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18</a:t>
            </a:fld>
            <a:endParaRPr lang="en-US" dirty="0"/>
          </a:p>
        </p:txBody>
      </p:sp>
      <p:sp>
        <p:nvSpPr>
          <p:cNvPr id="3" name="Content Placeholder 2"/>
          <p:cNvSpPr>
            <a:spLocks noGrp="1"/>
          </p:cNvSpPr>
          <p:nvPr>
            <p:ph idx="1"/>
          </p:nvPr>
        </p:nvSpPr>
        <p:spPr/>
        <p:txBody>
          <a:bodyPr/>
          <a:lstStyle/>
          <a:p>
            <a:r>
              <a:rPr lang="en-US" sz="2400" dirty="0"/>
              <a:t>When you add service charges, the default accounts are the Bank Service Charges account and the Cash account. QuickBooks records the transaction as follows:</a:t>
            </a:r>
          </a:p>
          <a:p>
            <a:endParaRPr lang="en-US" sz="2400" dirty="0"/>
          </a:p>
          <a:p>
            <a:endParaRPr lang="en-US" sz="2400" dirty="0"/>
          </a:p>
          <a:p>
            <a:r>
              <a:rPr lang="en-US" sz="2400" dirty="0"/>
              <a:t>When you record interest income, the default accounts are the Cash account and the Interest Income account. QuickBooks records the transaction as follows:</a:t>
            </a:r>
          </a:p>
        </p:txBody>
      </p:sp>
      <p:pic>
        <p:nvPicPr>
          <p:cNvPr id="13" name="Picture 12" descr="debit to Bank Service Charges (expense) account; credit to Cash account" title="general ledger posting"/>
          <p:cNvPicPr>
            <a:picLocks noChangeAspect="1"/>
          </p:cNvPicPr>
          <p:nvPr/>
        </p:nvPicPr>
        <p:blipFill>
          <a:blip r:embed="rId3"/>
          <a:stretch>
            <a:fillRect/>
          </a:stretch>
        </p:blipFill>
        <p:spPr>
          <a:xfrm>
            <a:off x="848413" y="3056617"/>
            <a:ext cx="7274728" cy="508891"/>
          </a:xfrm>
          <a:prstGeom prst="rect">
            <a:avLst/>
          </a:prstGeom>
        </p:spPr>
      </p:pic>
      <p:pic>
        <p:nvPicPr>
          <p:cNvPr id="14" name="Picture 13" descr="debit to Cash account; credit to Interest Income account" title="general ledger posting"/>
          <p:cNvPicPr>
            <a:picLocks noChangeAspect="1"/>
          </p:cNvPicPr>
          <p:nvPr/>
        </p:nvPicPr>
        <p:blipFill>
          <a:blip r:embed="rId4"/>
          <a:stretch>
            <a:fillRect/>
          </a:stretch>
        </p:blipFill>
        <p:spPr>
          <a:xfrm>
            <a:off x="848414" y="5464773"/>
            <a:ext cx="7274728" cy="504045"/>
          </a:xfrm>
          <a:prstGeom prst="rect">
            <a:avLst/>
          </a:prstGeom>
        </p:spPr>
      </p:pic>
    </p:spTree>
    <p:extLst>
      <p:ext uri="{BB962C8B-B14F-4D97-AF65-F5344CB8AC3E}">
        <p14:creationId xmlns:p14="http://schemas.microsoft.com/office/powerpoint/2010/main" val="309908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19</a:t>
            </a:fld>
            <a:endParaRPr lang="en-US" dirty="0"/>
          </a:p>
        </p:txBody>
      </p:sp>
      <p:sp>
        <p:nvSpPr>
          <p:cNvPr id="3" name="Content Placeholder 2"/>
          <p:cNvSpPr>
            <a:spLocks noGrp="1"/>
          </p:cNvSpPr>
          <p:nvPr>
            <p:ph idx="1"/>
          </p:nvPr>
        </p:nvSpPr>
        <p:spPr/>
        <p:txBody>
          <a:bodyPr/>
          <a:lstStyle/>
          <a:p>
            <a:r>
              <a:rPr lang="en-US" sz="2400" dirty="0"/>
              <a:t>If the bank records an NSF check from a customer:</a:t>
            </a:r>
          </a:p>
          <a:p>
            <a:pPr lvl="1"/>
            <a:r>
              <a:rPr lang="en-US" sz="2000" dirty="0"/>
              <a:t>QuickBooks does not automatically record the transaction.</a:t>
            </a:r>
          </a:p>
          <a:p>
            <a:pPr lvl="1"/>
            <a:r>
              <a:rPr lang="en-US" sz="2000" dirty="0"/>
              <a:t>You must record the transaction in the Create Invoices window to reestablish the accounts receivable for this customer and deduct the cash that was never actually collected.</a:t>
            </a:r>
          </a:p>
          <a:p>
            <a:pPr lvl="2"/>
            <a:r>
              <a:rPr lang="en-US" sz="1800" dirty="0"/>
              <a:t>system default account is a debit to Accounts Receivable</a:t>
            </a:r>
          </a:p>
          <a:p>
            <a:pPr lvl="2"/>
            <a:r>
              <a:rPr lang="en-US" sz="1800" dirty="0"/>
              <a:t>when you select an item, revenue account is credited</a:t>
            </a:r>
          </a:p>
          <a:p>
            <a:pPr lvl="2"/>
            <a:r>
              <a:rPr lang="en-US" sz="1800" dirty="0"/>
              <a:t>you create an item for NSFs in the Item List and identify default account as Cash</a:t>
            </a:r>
          </a:p>
          <a:p>
            <a:pPr lvl="2"/>
            <a:r>
              <a:rPr lang="en-US" sz="1800" dirty="0"/>
              <a:t>Accounts Receivable is debited for the amount of the NSF still due to the company; the corresponding credit, based on the NSF item, will be to Cash</a:t>
            </a:r>
          </a:p>
        </p:txBody>
      </p:sp>
    </p:spTree>
    <p:extLst>
      <p:ext uri="{BB962C8B-B14F-4D97-AF65-F5344CB8AC3E}">
        <p14:creationId xmlns:p14="http://schemas.microsoft.com/office/powerpoint/2010/main" val="206050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Banking</a:t>
            </a:r>
          </a:p>
        </p:txBody>
      </p:sp>
      <p:sp>
        <p:nvSpPr>
          <p:cNvPr id="3" name="Subtitle 2"/>
          <p:cNvSpPr>
            <a:spLocks noGrp="1"/>
          </p:cNvSpPr>
          <p:nvPr>
            <p:ph type="subTitle" idx="1"/>
          </p:nvPr>
        </p:nvSpPr>
        <p:spPr>
          <a:xfrm>
            <a:off x="1522444" y="2930321"/>
            <a:ext cx="6099111" cy="2120084"/>
          </a:xfrm>
        </p:spPr>
        <p:txBody>
          <a:bodyPr/>
          <a:lstStyle/>
          <a:p>
            <a:r>
              <a:rPr lang="en-US" dirty="0"/>
              <a:t> Transferring Funds, Reconciling Accounts, and Entering Credit Card Charges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20</a:t>
            </a:fld>
            <a:endParaRPr lang="en-US" dirty="0"/>
          </a:p>
        </p:txBody>
      </p:sp>
      <p:sp>
        <p:nvSpPr>
          <p:cNvPr id="3" name="Content Placeholder 2"/>
          <p:cNvSpPr>
            <a:spLocks noGrp="1"/>
          </p:cNvSpPr>
          <p:nvPr>
            <p:ph idx="1"/>
          </p:nvPr>
        </p:nvSpPr>
        <p:spPr/>
        <p:txBody>
          <a:bodyPr/>
          <a:lstStyle/>
          <a:p>
            <a:r>
              <a:rPr lang="en-US" sz="2400" dirty="0"/>
              <a:t>The QuickBooks Reconcile window consists of two parts:</a:t>
            </a:r>
          </a:p>
          <a:p>
            <a:pPr lvl="1"/>
            <a:r>
              <a:rPr lang="en-US" sz="2000" dirty="0"/>
              <a:t>Begin Reconciliation window</a:t>
            </a:r>
          </a:p>
          <a:p>
            <a:pPr lvl="1"/>
            <a:r>
              <a:rPr lang="en-US" sz="2000" dirty="0"/>
              <a:t>Reconcile window</a:t>
            </a:r>
          </a:p>
          <a:p>
            <a:r>
              <a:rPr lang="en-US" sz="2400" dirty="0"/>
              <a:t>If there are errors in a previous bank reconciliation, QuickBooks allows you to undo that reconciliation and make corrections.</a:t>
            </a:r>
          </a:p>
        </p:txBody>
      </p:sp>
    </p:spTree>
    <p:extLst>
      <p:ext uri="{BB962C8B-B14F-4D97-AF65-F5344CB8AC3E}">
        <p14:creationId xmlns:p14="http://schemas.microsoft.com/office/powerpoint/2010/main" val="329521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3" name="Content Placeholder 2"/>
          <p:cNvSpPr>
            <a:spLocks noGrp="1"/>
          </p:cNvSpPr>
          <p:nvPr>
            <p:ph idx="1"/>
          </p:nvPr>
        </p:nvSpPr>
        <p:spPr>
          <a:xfrm>
            <a:off x="350520" y="1260904"/>
            <a:ext cx="7844322" cy="4649736"/>
          </a:xfrm>
        </p:spPr>
        <p:txBody>
          <a:bodyPr/>
          <a:lstStyle/>
          <a:p>
            <a:r>
              <a:rPr lang="en-US" sz="2400" dirty="0"/>
              <a:t>The Begin Reconciliation window allows you to:</a:t>
            </a:r>
          </a:p>
          <a:p>
            <a:pPr lvl="1"/>
            <a:r>
              <a:rPr lang="en-US" sz="2000" dirty="0"/>
              <a:t>select a bank account to reconcile</a:t>
            </a:r>
          </a:p>
          <a:p>
            <a:pPr lvl="1"/>
            <a:r>
              <a:rPr lang="en-US" sz="2000" dirty="0"/>
              <a:t>add transactions such as service charges and interest income</a:t>
            </a:r>
          </a:p>
          <a:p>
            <a:pPr lvl="1"/>
            <a:r>
              <a:rPr lang="en-US" sz="2000" dirty="0"/>
              <a:t>enter the bank statement balance</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21</a:t>
            </a:fld>
            <a:endParaRPr lang="en-US" dirty="0"/>
          </a:p>
        </p:txBody>
      </p:sp>
      <p:pic>
        <p:nvPicPr>
          <p:cNvPr id="8" name="Picture 7" descr="Begin Reconciliation Window">
            <a:extLst>
              <a:ext uri="{FF2B5EF4-FFF2-40B4-BE49-F238E27FC236}">
                <a16:creationId xmlns:a16="http://schemas.microsoft.com/office/drawing/2014/main" id="{8186E35C-9FB8-4592-96EA-13FB4ACF335D}"/>
              </a:ext>
            </a:extLst>
          </p:cNvPr>
          <p:cNvPicPr>
            <a:picLocks noChangeAspect="1"/>
          </p:cNvPicPr>
          <p:nvPr/>
        </p:nvPicPr>
        <p:blipFill>
          <a:blip r:embed="rId3"/>
          <a:stretch>
            <a:fillRect/>
          </a:stretch>
        </p:blipFill>
        <p:spPr>
          <a:xfrm>
            <a:off x="1488739" y="3195781"/>
            <a:ext cx="6166521" cy="3095913"/>
          </a:xfrm>
          <a:prstGeom prst="rect">
            <a:avLst/>
          </a:prstGeom>
        </p:spPr>
      </p:pic>
    </p:spTree>
    <p:extLst>
      <p:ext uri="{BB962C8B-B14F-4D97-AF65-F5344CB8AC3E}">
        <p14:creationId xmlns:p14="http://schemas.microsoft.com/office/powerpoint/2010/main" val="239287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3" name="Content Placeholder 2"/>
          <p:cNvSpPr>
            <a:spLocks noGrp="1"/>
          </p:cNvSpPr>
          <p:nvPr>
            <p:ph idx="1"/>
          </p:nvPr>
        </p:nvSpPr>
        <p:spPr>
          <a:xfrm>
            <a:off x="350520" y="1260904"/>
            <a:ext cx="3557601" cy="4649736"/>
          </a:xfrm>
        </p:spPr>
        <p:txBody>
          <a:bodyPr/>
          <a:lstStyle/>
          <a:p>
            <a:r>
              <a:rPr lang="en-US" sz="2400" dirty="0"/>
              <a:t>The Reconcile window is used to indicate which transactions recorded on the company’s books have cleared the bank.</a:t>
            </a:r>
          </a:p>
          <a:p>
            <a:r>
              <a:rPr lang="en-US" sz="2400" dirty="0"/>
              <a:t>Once all cleared or missing transactions have been accounted for, the difference amount should be zero.</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22</a:t>
            </a:fld>
            <a:endParaRPr lang="en-US" dirty="0"/>
          </a:p>
        </p:txBody>
      </p:sp>
      <p:pic>
        <p:nvPicPr>
          <p:cNvPr id="7" name="Picture 6" descr="Reconcile - Cash - Operating Window with Cleared Deposits">
            <a:extLst>
              <a:ext uri="{FF2B5EF4-FFF2-40B4-BE49-F238E27FC236}">
                <a16:creationId xmlns:a16="http://schemas.microsoft.com/office/drawing/2014/main" id="{C3C77B32-CC8C-41EC-94E2-41F76EEB5EBD}"/>
              </a:ext>
            </a:extLst>
          </p:cNvPr>
          <p:cNvPicPr>
            <a:picLocks noChangeAspect="1"/>
          </p:cNvPicPr>
          <p:nvPr/>
        </p:nvPicPr>
        <p:blipFill>
          <a:blip r:embed="rId3"/>
          <a:stretch>
            <a:fillRect/>
          </a:stretch>
        </p:blipFill>
        <p:spPr>
          <a:xfrm>
            <a:off x="4154434" y="1260904"/>
            <a:ext cx="4797531" cy="3694356"/>
          </a:xfrm>
          <a:prstGeom prst="rect">
            <a:avLst/>
          </a:prstGeom>
        </p:spPr>
      </p:pic>
    </p:spTree>
    <p:extLst>
      <p:ext uri="{BB962C8B-B14F-4D97-AF65-F5344CB8AC3E}">
        <p14:creationId xmlns:p14="http://schemas.microsoft.com/office/powerpoint/2010/main" val="381549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3" name="Content Placeholder 2"/>
          <p:cNvSpPr>
            <a:spLocks noGrp="1"/>
          </p:cNvSpPr>
          <p:nvPr>
            <p:ph idx="1"/>
          </p:nvPr>
        </p:nvSpPr>
        <p:spPr>
          <a:xfrm>
            <a:off x="350520" y="1260904"/>
            <a:ext cx="8336280" cy="4649736"/>
          </a:xfrm>
        </p:spPr>
        <p:txBody>
          <a:bodyPr/>
          <a:lstStyle/>
          <a:p>
            <a:r>
              <a:rPr lang="en-US" sz="2000" dirty="0"/>
              <a:t>When the difference is zero, click the Reconcile Now button. You will have the chance to print a </a:t>
            </a:r>
            <a:r>
              <a:rPr lang="en-US" sz="2000" i="1" dirty="0"/>
              <a:t>Reconciliation Detail</a:t>
            </a:r>
            <a:r>
              <a:rPr lang="en-US" sz="2000" dirty="0"/>
              <a:t> report (next slide).</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23</a:t>
            </a:fld>
            <a:endParaRPr lang="en-US" dirty="0"/>
          </a:p>
        </p:txBody>
      </p:sp>
      <p:pic>
        <p:nvPicPr>
          <p:cNvPr id="7" name="Picture 6" descr="Reconcile - Cash - Operating Window with Cleared Checks and Payments">
            <a:extLst>
              <a:ext uri="{FF2B5EF4-FFF2-40B4-BE49-F238E27FC236}">
                <a16:creationId xmlns:a16="http://schemas.microsoft.com/office/drawing/2014/main" id="{C3C77B32-CC8C-41EC-94E2-41F76EEB5EBD}"/>
              </a:ext>
            </a:extLst>
          </p:cNvPr>
          <p:cNvPicPr>
            <a:picLocks noChangeAspect="1"/>
          </p:cNvPicPr>
          <p:nvPr/>
        </p:nvPicPr>
        <p:blipFill>
          <a:blip r:embed="rId3"/>
          <a:stretch>
            <a:fillRect/>
          </a:stretch>
        </p:blipFill>
        <p:spPr>
          <a:xfrm>
            <a:off x="1877161" y="1983155"/>
            <a:ext cx="5389677" cy="4150340"/>
          </a:xfrm>
          <a:prstGeom prst="rect">
            <a:avLst/>
          </a:prstGeom>
        </p:spPr>
      </p:pic>
    </p:spTree>
    <p:extLst>
      <p:ext uri="{BB962C8B-B14F-4D97-AF65-F5344CB8AC3E}">
        <p14:creationId xmlns:p14="http://schemas.microsoft.com/office/powerpoint/2010/main" val="407557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Reconcile Windows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24</a:t>
            </a:fld>
            <a:endParaRPr lang="en-US" dirty="0"/>
          </a:p>
        </p:txBody>
      </p:sp>
      <p:pic>
        <p:nvPicPr>
          <p:cNvPr id="10" name="Content Placeholder 9" descr="Reconciliation Detail Report - Cash - Operating Account">
            <a:extLst>
              <a:ext uri="{FF2B5EF4-FFF2-40B4-BE49-F238E27FC236}">
                <a16:creationId xmlns:a16="http://schemas.microsoft.com/office/drawing/2014/main" id="{3CF10158-EEC3-478F-BC70-250CA50BE32A}"/>
              </a:ext>
            </a:extLst>
          </p:cNvPr>
          <p:cNvPicPr>
            <a:picLocks noGrp="1" noChangeAspect="1"/>
          </p:cNvPicPr>
          <p:nvPr>
            <p:ph idx="1"/>
          </p:nvPr>
        </p:nvPicPr>
        <p:blipFill rotWithShape="1">
          <a:blip r:embed="rId3"/>
          <a:srcRect l="17137" t="4999" r="15048" b="7486"/>
          <a:stretch/>
        </p:blipFill>
        <p:spPr>
          <a:xfrm>
            <a:off x="2124205" y="1356087"/>
            <a:ext cx="4895589" cy="4881876"/>
          </a:xfrm>
          <a:ln>
            <a:solidFill>
              <a:schemeClr val="tx1"/>
            </a:solidFill>
          </a:ln>
        </p:spPr>
      </p:pic>
    </p:spTree>
    <p:extLst>
      <p:ext uri="{BB962C8B-B14F-4D97-AF65-F5344CB8AC3E}">
        <p14:creationId xmlns:p14="http://schemas.microsoft.com/office/powerpoint/2010/main" val="184943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pPr/>
              <a:t>25</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p:txBody>
          <a:bodyPr/>
          <a:lstStyle/>
          <a:p>
            <a:r>
              <a:rPr lang="en-US" sz="2800" dirty="0"/>
              <a:t>Reconciling items do </a:t>
            </a:r>
            <a:r>
              <a:rPr lang="en-US" sz="2800" i="1" dirty="0"/>
              <a:t>not</a:t>
            </a:r>
            <a:r>
              <a:rPr lang="en-US" sz="2800" dirty="0"/>
              <a:t> include:</a:t>
            </a:r>
          </a:p>
          <a:p>
            <a:pPr lvl="1"/>
            <a:r>
              <a:rPr lang="en-US" sz="2400" dirty="0"/>
              <a:t>timing differences, such as deposits in transit or outstanding checks</a:t>
            </a:r>
          </a:p>
          <a:p>
            <a:pPr lvl="1"/>
            <a:r>
              <a:rPr lang="en-US" sz="2400" dirty="0"/>
              <a:t>omissions, such as the interest recorded by the bank not yet recorded by the company</a:t>
            </a:r>
          </a:p>
          <a:p>
            <a:pPr lvl="1"/>
            <a:r>
              <a:rPr lang="en-US" sz="2400" dirty="0"/>
              <a:t>errors by either party</a:t>
            </a:r>
          </a:p>
          <a:p>
            <a:pPr lvl="1"/>
            <a:r>
              <a:rPr lang="en-US" sz="2400" dirty="0"/>
              <a:t>items that have no differences</a:t>
            </a:r>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5">
                                            <p:txEl>
                                              <p:pRg st="4" end="4"/>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Enter Credit Card Charges Window</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t>26</a:t>
            </a:fld>
            <a:endParaRPr lang="en-US" dirty="0"/>
          </a:p>
        </p:txBody>
      </p:sp>
      <p:pic>
        <p:nvPicPr>
          <p:cNvPr id="7" name="Picture 6" descr="Enter Credit Card Charges Window">
            <a:extLst>
              <a:ext uri="{FF2B5EF4-FFF2-40B4-BE49-F238E27FC236}">
                <a16:creationId xmlns:a16="http://schemas.microsoft.com/office/drawing/2014/main" id="{645DC9BC-3E0C-4579-BD1E-930105BD0762}"/>
              </a:ext>
            </a:extLst>
          </p:cNvPr>
          <p:cNvPicPr>
            <a:picLocks noChangeAspect="1"/>
          </p:cNvPicPr>
          <p:nvPr/>
        </p:nvPicPr>
        <p:blipFill>
          <a:blip r:embed="rId3"/>
          <a:stretch>
            <a:fillRect/>
          </a:stretch>
        </p:blipFill>
        <p:spPr>
          <a:xfrm>
            <a:off x="1529172" y="1243567"/>
            <a:ext cx="6085655" cy="5130121"/>
          </a:xfrm>
          <a:prstGeom prst="rect">
            <a:avLst/>
          </a:prstGeom>
        </p:spPr>
      </p:pic>
    </p:spTree>
    <p:extLst>
      <p:ext uri="{BB962C8B-B14F-4D97-AF65-F5344CB8AC3E}">
        <p14:creationId xmlns:p14="http://schemas.microsoft.com/office/powerpoint/2010/main" val="4031183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295704"/>
            <a:ext cx="8525123" cy="965200"/>
          </a:xfrm>
        </p:spPr>
        <p:txBody>
          <a:bodyPr/>
          <a:lstStyle/>
          <a:p>
            <a:r>
              <a:rPr lang="en-US" sz="3200" dirty="0"/>
              <a:t>The Enter Credit Card Charges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27</a:t>
            </a:fld>
            <a:endParaRPr lang="en-US" dirty="0"/>
          </a:p>
        </p:txBody>
      </p:sp>
      <p:sp>
        <p:nvSpPr>
          <p:cNvPr id="3" name="Content Placeholder 2"/>
          <p:cNvSpPr>
            <a:spLocks noGrp="1"/>
          </p:cNvSpPr>
          <p:nvPr>
            <p:ph idx="1"/>
          </p:nvPr>
        </p:nvSpPr>
        <p:spPr/>
        <p:txBody>
          <a:bodyPr/>
          <a:lstStyle/>
          <a:p>
            <a:r>
              <a:rPr lang="en-US" sz="2400" dirty="0"/>
              <a:t>Activities identified as credit card purchases of goods or services are recorded in the Enter Credit Card Charges window.</a:t>
            </a:r>
          </a:p>
          <a:p>
            <a:r>
              <a:rPr lang="en-US" sz="2400" dirty="0"/>
              <a:t>The asset purchased or expense incurred is recorded as if the goods were purchased with cash or on account.</a:t>
            </a:r>
          </a:p>
          <a:p>
            <a:pPr lvl="1"/>
            <a:r>
              <a:rPr lang="en-US" sz="2400" dirty="0"/>
              <a:t>purchase creates a liability in the form of a credit card balance to be paid at a later date</a:t>
            </a:r>
          </a:p>
          <a:p>
            <a:pPr lvl="1"/>
            <a:r>
              <a:rPr lang="en-US" sz="2400" dirty="0"/>
              <a:t>default account is Credit Card Liability account</a:t>
            </a:r>
          </a:p>
          <a:p>
            <a:r>
              <a:rPr lang="en-US" sz="2400" dirty="0"/>
              <a:t>The transaction is recorded as follows:</a:t>
            </a:r>
          </a:p>
        </p:txBody>
      </p:sp>
      <p:pic>
        <p:nvPicPr>
          <p:cNvPr id="11" name="Picture 10" descr="debit to Asset/Expense; credit to Credit Card Liability" title="general ledger posting"/>
          <p:cNvPicPr>
            <a:picLocks noChangeAspect="1"/>
          </p:cNvPicPr>
          <p:nvPr/>
        </p:nvPicPr>
        <p:blipFill>
          <a:blip r:embed="rId3"/>
          <a:stretch>
            <a:fillRect/>
          </a:stretch>
        </p:blipFill>
        <p:spPr>
          <a:xfrm>
            <a:off x="848413" y="5567624"/>
            <a:ext cx="7274729" cy="504045"/>
          </a:xfrm>
          <a:prstGeom prst="rect">
            <a:avLst/>
          </a:prstGeom>
        </p:spPr>
      </p:pic>
    </p:spTree>
    <p:extLst>
      <p:ext uri="{BB962C8B-B14F-4D97-AF65-F5344CB8AC3E}">
        <p14:creationId xmlns:p14="http://schemas.microsoft.com/office/powerpoint/2010/main" val="1697587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63542" cy="965200"/>
          </a:xfrm>
        </p:spPr>
        <p:txBody>
          <a:bodyPr/>
          <a:lstStyle/>
          <a:p>
            <a:r>
              <a:rPr lang="en-US" sz="3200" dirty="0"/>
              <a:t>The Enter Credit Card Charges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28</a:t>
            </a:fld>
            <a:endParaRPr lang="en-US" dirty="0"/>
          </a:p>
        </p:txBody>
      </p:sp>
      <p:sp>
        <p:nvSpPr>
          <p:cNvPr id="3" name="Content Placeholder 2"/>
          <p:cNvSpPr>
            <a:spLocks noGrp="1"/>
          </p:cNvSpPr>
          <p:nvPr>
            <p:ph idx="1"/>
          </p:nvPr>
        </p:nvSpPr>
        <p:spPr/>
        <p:txBody>
          <a:bodyPr/>
          <a:lstStyle/>
          <a:p>
            <a:r>
              <a:rPr lang="en-US" sz="2800" dirty="0"/>
              <a:t>When the credit card bill is paid, the credit card liability is reduced by a cash payment.</a:t>
            </a:r>
          </a:p>
          <a:p>
            <a:pPr lvl="1"/>
            <a:r>
              <a:rPr lang="en-US" sz="2400" dirty="0"/>
              <a:t>default accounts are the Credit Card Liability account and the Cash account</a:t>
            </a:r>
          </a:p>
        </p:txBody>
      </p:sp>
      <p:pic>
        <p:nvPicPr>
          <p:cNvPr id="8" name="Picture 7" descr="debit to Credit Card Liability; credit to Cash - Operating" title="general ledger posting"/>
          <p:cNvPicPr>
            <a:picLocks noChangeAspect="1"/>
          </p:cNvPicPr>
          <p:nvPr/>
        </p:nvPicPr>
        <p:blipFill>
          <a:blip r:embed="rId3"/>
          <a:stretch>
            <a:fillRect/>
          </a:stretch>
        </p:blipFill>
        <p:spPr>
          <a:xfrm>
            <a:off x="848412" y="3307353"/>
            <a:ext cx="7274729" cy="504045"/>
          </a:xfrm>
          <a:prstGeom prst="rect">
            <a:avLst/>
          </a:prstGeom>
        </p:spPr>
      </p:pic>
    </p:spTree>
    <p:extLst>
      <p:ext uri="{BB962C8B-B14F-4D97-AF65-F5344CB8AC3E}">
        <p14:creationId xmlns:p14="http://schemas.microsoft.com/office/powerpoint/2010/main" val="208581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75428" cy="965200"/>
          </a:xfrm>
        </p:spPr>
        <p:txBody>
          <a:bodyPr/>
          <a:lstStyle/>
          <a:p>
            <a:r>
              <a:rPr lang="en-US" sz="3200" dirty="0"/>
              <a:t>The Enter Credit Card Charges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29</a:t>
            </a:fld>
            <a:endParaRPr lang="en-US" dirty="0"/>
          </a:p>
        </p:txBody>
      </p:sp>
      <p:sp>
        <p:nvSpPr>
          <p:cNvPr id="3" name="Content Placeholder 2"/>
          <p:cNvSpPr>
            <a:spLocks noGrp="1"/>
          </p:cNvSpPr>
          <p:nvPr>
            <p:ph idx="1"/>
          </p:nvPr>
        </p:nvSpPr>
        <p:spPr>
          <a:xfrm>
            <a:off x="350520" y="1443154"/>
            <a:ext cx="8199120" cy="4649736"/>
          </a:xfrm>
        </p:spPr>
        <p:txBody>
          <a:bodyPr/>
          <a:lstStyle/>
          <a:p>
            <a:pPr marL="0" indent="0">
              <a:buNone/>
            </a:pPr>
            <a:r>
              <a:rPr lang="en-US" sz="2200" b="1" dirty="0"/>
              <a:t>To enter a credit card charge: </a:t>
            </a:r>
          </a:p>
          <a:p>
            <a:r>
              <a:rPr lang="en-US" sz="2200" dirty="0"/>
              <a:t>Click Banking and then click </a:t>
            </a:r>
            <a:r>
              <a:rPr lang="en-US" sz="2200" i="1" dirty="0"/>
              <a:t>Enter Credit Card Charges</a:t>
            </a:r>
            <a:r>
              <a:rPr lang="en-US" sz="2200" dirty="0"/>
              <a:t>. </a:t>
            </a:r>
          </a:p>
          <a:p>
            <a:r>
              <a:rPr lang="en-US" sz="2200" dirty="0"/>
              <a:t>Select the credit card. </a:t>
            </a:r>
          </a:p>
          <a:p>
            <a:r>
              <a:rPr lang="en-US" sz="2200" dirty="0"/>
              <a:t>At the PURCHASED FROM drop-down list, click the vendor. </a:t>
            </a:r>
          </a:p>
          <a:p>
            <a:r>
              <a:rPr lang="en-US" sz="2200" dirty="0"/>
              <a:t>Choose the date.</a:t>
            </a:r>
          </a:p>
          <a:p>
            <a:r>
              <a:rPr lang="en-US" sz="2200" dirty="0"/>
              <a:t>Enter the reference number.</a:t>
            </a:r>
          </a:p>
          <a:p>
            <a:r>
              <a:rPr lang="en-US" sz="2200" dirty="0"/>
              <a:t>Click the </a:t>
            </a:r>
            <a:r>
              <a:rPr lang="en-US" sz="2200" i="1" dirty="0"/>
              <a:t>Purchase/Charge </a:t>
            </a:r>
            <a:r>
              <a:rPr lang="en-US" sz="2200" dirty="0"/>
              <a:t>option if not already selected.</a:t>
            </a:r>
          </a:p>
          <a:p>
            <a:r>
              <a:rPr lang="en-US" sz="2200" dirty="0"/>
              <a:t>Enter the amount.</a:t>
            </a:r>
          </a:p>
          <a:p>
            <a:r>
              <a:rPr lang="en-US" sz="2200" dirty="0"/>
              <a:t>On the Expenses tab, select the account.</a:t>
            </a:r>
          </a:p>
          <a:p>
            <a:r>
              <a:rPr lang="en-US" sz="2200" dirty="0"/>
              <a:t>Click Save &amp; Close.</a:t>
            </a:r>
          </a:p>
        </p:txBody>
      </p:sp>
    </p:spTree>
    <p:extLst>
      <p:ext uri="{BB962C8B-B14F-4D97-AF65-F5344CB8AC3E}">
        <p14:creationId xmlns:p14="http://schemas.microsoft.com/office/powerpoint/2010/main" val="168031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pPr/>
              <a:t>3</a:t>
            </a:fld>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000" dirty="0"/>
              <a:t>Transfer funds between accounts using the Transfer Funds between Accounts window</a:t>
            </a:r>
          </a:p>
          <a:p>
            <a:pPr marL="457200" indent="-457200">
              <a:buFont typeface="Arial" panose="020B0604020202020204" pitchFamily="34" charset="0"/>
              <a:buChar char="•"/>
            </a:pPr>
            <a:r>
              <a:rPr lang="en-US" sz="2000" dirty="0"/>
              <a:t>Reconcile cash accounts using the Reconcile window</a:t>
            </a:r>
          </a:p>
          <a:p>
            <a:pPr marL="457200" indent="-457200">
              <a:buFont typeface="Arial" panose="020B0604020202020204" pitchFamily="34" charset="0"/>
              <a:buChar char="•"/>
            </a:pPr>
            <a:r>
              <a:rPr lang="en-US" sz="2000" dirty="0"/>
              <a:t>Enter credit card charges using the Enter Credit Card Charges window</a:t>
            </a:r>
          </a:p>
          <a:p>
            <a:pPr marL="457200" indent="-457200">
              <a:buFont typeface="Arial" panose="020B0604020202020204" pitchFamily="34" charset="0"/>
              <a:buChar char="•"/>
            </a:pPr>
            <a:r>
              <a:rPr lang="en-US" sz="2000" dirty="0"/>
              <a:t>Pay credit card charges using the Write Checks window</a:t>
            </a:r>
          </a:p>
          <a:p>
            <a:pPr marL="457200" indent="-457200">
              <a:buFont typeface="Arial" panose="020B0604020202020204" pitchFamily="34" charset="0"/>
              <a:buChar char="•"/>
            </a:pPr>
            <a:r>
              <a:rPr lang="en-US" sz="2000" dirty="0"/>
              <a:t>Display and print banking-related reports, accounting reports, and financial statements</a:t>
            </a:r>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295704"/>
            <a:ext cx="8505245" cy="965200"/>
          </a:xfrm>
        </p:spPr>
        <p:txBody>
          <a:bodyPr/>
          <a:lstStyle/>
          <a:p>
            <a:r>
              <a:rPr lang="en-US" sz="3200" dirty="0"/>
              <a:t>The Enter Credit Card Charges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30</a:t>
            </a:fld>
            <a:endParaRPr lang="en-US" dirty="0"/>
          </a:p>
        </p:txBody>
      </p:sp>
      <p:sp>
        <p:nvSpPr>
          <p:cNvPr id="9" name="Content Placeholder 8"/>
          <p:cNvSpPr>
            <a:spLocks noGrp="1"/>
          </p:cNvSpPr>
          <p:nvPr>
            <p:ph idx="1"/>
          </p:nvPr>
        </p:nvSpPr>
        <p:spPr>
          <a:xfrm>
            <a:off x="350520" y="1443154"/>
            <a:ext cx="7844322" cy="644264"/>
          </a:xfrm>
        </p:spPr>
        <p:txBody>
          <a:bodyPr/>
          <a:lstStyle/>
          <a:p>
            <a:r>
              <a:rPr lang="en-US" sz="2000" dirty="0"/>
              <a:t>Example of a completed Enter Credit Card Charges window:</a:t>
            </a:r>
          </a:p>
        </p:txBody>
      </p:sp>
      <p:pic>
        <p:nvPicPr>
          <p:cNvPr id="7" name="Picture 6" descr="Enter Credit Card Charges Window - Completed">
            <a:extLst>
              <a:ext uri="{FF2B5EF4-FFF2-40B4-BE49-F238E27FC236}">
                <a16:creationId xmlns:a16="http://schemas.microsoft.com/office/drawing/2014/main" id="{5AE9C990-D0FD-418B-8564-3471AC1A2800}"/>
              </a:ext>
            </a:extLst>
          </p:cNvPr>
          <p:cNvPicPr>
            <a:picLocks noChangeAspect="1"/>
          </p:cNvPicPr>
          <p:nvPr/>
        </p:nvPicPr>
        <p:blipFill>
          <a:blip r:embed="rId3"/>
          <a:stretch>
            <a:fillRect/>
          </a:stretch>
        </p:blipFill>
        <p:spPr>
          <a:xfrm>
            <a:off x="1727496" y="1901193"/>
            <a:ext cx="5090370" cy="4291110"/>
          </a:xfrm>
          <a:prstGeom prst="rect">
            <a:avLst/>
          </a:prstGeom>
        </p:spPr>
      </p:pic>
    </p:spTree>
    <p:extLst>
      <p:ext uri="{BB962C8B-B14F-4D97-AF65-F5344CB8AC3E}">
        <p14:creationId xmlns:p14="http://schemas.microsoft.com/office/powerpoint/2010/main" val="3239646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295704"/>
            <a:ext cx="8465489" cy="965200"/>
          </a:xfrm>
        </p:spPr>
        <p:txBody>
          <a:bodyPr/>
          <a:lstStyle/>
          <a:p>
            <a:r>
              <a:rPr lang="en-US" sz="3200" dirty="0"/>
              <a:t>The Enter Credit Card Charges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31</a:t>
            </a:fld>
            <a:endParaRPr lang="en-US" dirty="0"/>
          </a:p>
        </p:txBody>
      </p:sp>
      <p:sp>
        <p:nvSpPr>
          <p:cNvPr id="3" name="Content Placeholder 2"/>
          <p:cNvSpPr>
            <a:spLocks noGrp="1"/>
          </p:cNvSpPr>
          <p:nvPr>
            <p:ph idx="1"/>
          </p:nvPr>
        </p:nvSpPr>
        <p:spPr/>
        <p:txBody>
          <a:bodyPr/>
          <a:lstStyle/>
          <a:p>
            <a:pPr marL="0" indent="0">
              <a:buNone/>
            </a:pPr>
            <a:r>
              <a:rPr lang="en-US" sz="2000" b="1" dirty="0"/>
              <a:t>To pay a credit card charge: </a:t>
            </a:r>
          </a:p>
          <a:p>
            <a:r>
              <a:rPr lang="en-US" sz="2000" dirty="0"/>
              <a:t>Click Banking and then click </a:t>
            </a:r>
            <a:r>
              <a:rPr lang="en-US" sz="2000" i="1" dirty="0"/>
              <a:t>Write Checks</a:t>
            </a:r>
            <a:r>
              <a:rPr lang="en-US" sz="2000" dirty="0"/>
              <a:t>. </a:t>
            </a:r>
          </a:p>
          <a:p>
            <a:r>
              <a:rPr lang="en-US" sz="2000" dirty="0"/>
              <a:t>Select the bank account. </a:t>
            </a:r>
          </a:p>
          <a:p>
            <a:r>
              <a:rPr lang="en-US" sz="2000" dirty="0"/>
              <a:t>Choose the date. </a:t>
            </a:r>
          </a:p>
          <a:p>
            <a:r>
              <a:rPr lang="en-US" sz="2000" dirty="0"/>
              <a:t>At the PAY TO THE ORDER OF drop-down list, click the appropriate account (e.g., </a:t>
            </a:r>
            <a:r>
              <a:rPr lang="en-US" sz="2000" i="1" dirty="0"/>
              <a:t>American Travel Card</a:t>
            </a:r>
            <a:r>
              <a:rPr lang="en-US" sz="2000" dirty="0"/>
              <a:t>). </a:t>
            </a:r>
          </a:p>
          <a:p>
            <a:r>
              <a:rPr lang="en-US" sz="2000" dirty="0"/>
              <a:t>Enter the amount. </a:t>
            </a:r>
          </a:p>
          <a:p>
            <a:r>
              <a:rPr lang="en-US" sz="2000" dirty="0"/>
              <a:t>On the Expenses tab, at the </a:t>
            </a:r>
            <a:r>
              <a:rPr lang="en-US" sz="2000" i="1" dirty="0"/>
              <a:t>ACCOUNT</a:t>
            </a:r>
            <a:r>
              <a:rPr lang="en-US" sz="2000" dirty="0"/>
              <a:t> field, click the credit card liability account. </a:t>
            </a:r>
          </a:p>
          <a:p>
            <a:r>
              <a:rPr lang="en-US" sz="2000" dirty="0"/>
              <a:t>Click Save &amp; Close.</a:t>
            </a:r>
          </a:p>
          <a:p>
            <a:r>
              <a:rPr lang="en-US" sz="2000" i="1" dirty="0"/>
              <a:t>Remember that since the vendor was paid via a credit card, the liability for the charge is now with the credit card company.</a:t>
            </a:r>
          </a:p>
        </p:txBody>
      </p:sp>
    </p:spTree>
    <p:extLst>
      <p:ext uri="{BB962C8B-B14F-4D97-AF65-F5344CB8AC3E}">
        <p14:creationId xmlns:p14="http://schemas.microsoft.com/office/powerpoint/2010/main" val="68805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445610" cy="965200"/>
          </a:xfrm>
        </p:spPr>
        <p:txBody>
          <a:bodyPr/>
          <a:lstStyle/>
          <a:p>
            <a:r>
              <a:rPr lang="en-US" sz="3200" dirty="0"/>
              <a:t>The Enter Credit Card Charges Window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32</a:t>
            </a:fld>
            <a:endParaRPr lang="en-US" dirty="0"/>
          </a:p>
        </p:txBody>
      </p:sp>
      <p:sp>
        <p:nvSpPr>
          <p:cNvPr id="9" name="Content Placeholder 8"/>
          <p:cNvSpPr>
            <a:spLocks noGrp="1"/>
          </p:cNvSpPr>
          <p:nvPr>
            <p:ph idx="1"/>
          </p:nvPr>
        </p:nvSpPr>
        <p:spPr/>
        <p:txBody>
          <a:bodyPr/>
          <a:lstStyle/>
          <a:p>
            <a:r>
              <a:rPr lang="en-US" sz="2000" dirty="0"/>
              <a:t>Example of a completed Write Checks window:</a:t>
            </a:r>
          </a:p>
        </p:txBody>
      </p:sp>
      <p:pic>
        <p:nvPicPr>
          <p:cNvPr id="7" name="Picture 6" descr="Write Checks Window - Completed">
            <a:extLst>
              <a:ext uri="{FF2B5EF4-FFF2-40B4-BE49-F238E27FC236}">
                <a16:creationId xmlns:a16="http://schemas.microsoft.com/office/drawing/2014/main" id="{5FB2D8AA-4992-4232-BDDA-8CABAD6BA6D0}"/>
              </a:ext>
            </a:extLst>
          </p:cNvPr>
          <p:cNvPicPr>
            <a:picLocks noChangeAspect="1"/>
          </p:cNvPicPr>
          <p:nvPr/>
        </p:nvPicPr>
        <p:blipFill>
          <a:blip r:embed="rId3"/>
          <a:stretch>
            <a:fillRect/>
          </a:stretch>
        </p:blipFill>
        <p:spPr>
          <a:xfrm>
            <a:off x="1742177" y="2023550"/>
            <a:ext cx="5659646" cy="4285831"/>
          </a:xfrm>
          <a:prstGeom prst="rect">
            <a:avLst/>
          </a:prstGeom>
        </p:spPr>
      </p:pic>
    </p:spTree>
    <p:extLst>
      <p:ext uri="{BB962C8B-B14F-4D97-AF65-F5344CB8AC3E}">
        <p14:creationId xmlns:p14="http://schemas.microsoft.com/office/powerpoint/2010/main" val="72410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Banking Reports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33</a:t>
            </a:fld>
            <a:endParaRPr lang="en-US" dirty="0"/>
          </a:p>
        </p:txBody>
      </p:sp>
      <p:sp>
        <p:nvSpPr>
          <p:cNvPr id="3" name="Content Placeholder 2"/>
          <p:cNvSpPr>
            <a:spLocks noGrp="1"/>
          </p:cNvSpPr>
          <p:nvPr>
            <p:ph idx="1"/>
          </p:nvPr>
        </p:nvSpPr>
        <p:spPr/>
        <p:txBody>
          <a:bodyPr/>
          <a:lstStyle/>
          <a:p>
            <a:r>
              <a:rPr lang="en-US" sz="2800" dirty="0"/>
              <a:t>The </a:t>
            </a:r>
            <a:r>
              <a:rPr lang="en-US" sz="2800" i="1" dirty="0"/>
              <a:t>Reconciliation Detail </a:t>
            </a:r>
            <a:r>
              <a:rPr lang="en-US" sz="2800" dirty="0"/>
              <a:t>report is printed as part of the reconciliation process.</a:t>
            </a:r>
          </a:p>
          <a:p>
            <a:r>
              <a:rPr lang="en-US" sz="2800" dirty="0"/>
              <a:t>In addition a company may use the following reports:</a:t>
            </a:r>
          </a:p>
          <a:p>
            <a:pPr lvl="1"/>
            <a:r>
              <a:rPr lang="en-US" sz="2800" i="1" dirty="0"/>
              <a:t>Deposit Detail </a:t>
            </a:r>
            <a:r>
              <a:rPr lang="en-US" sz="2800" dirty="0"/>
              <a:t>report</a:t>
            </a:r>
          </a:p>
          <a:p>
            <a:pPr lvl="1"/>
            <a:r>
              <a:rPr lang="en-US" sz="2800" i="1" dirty="0"/>
              <a:t>Missing Checks </a:t>
            </a:r>
            <a:r>
              <a:rPr lang="en-US" sz="2800" dirty="0"/>
              <a:t>report</a:t>
            </a:r>
          </a:p>
        </p:txBody>
      </p:sp>
    </p:spTree>
    <p:extLst>
      <p:ext uri="{BB962C8B-B14F-4D97-AF65-F5344CB8AC3E}">
        <p14:creationId xmlns:p14="http://schemas.microsoft.com/office/powerpoint/2010/main" val="52730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Banking Reports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34</a:t>
            </a:fld>
            <a:endParaRPr lang="en-US" dirty="0"/>
          </a:p>
        </p:txBody>
      </p:sp>
      <p:sp>
        <p:nvSpPr>
          <p:cNvPr id="3" name="Content Placeholder 2"/>
          <p:cNvSpPr>
            <a:spLocks noGrp="1"/>
          </p:cNvSpPr>
          <p:nvPr>
            <p:ph idx="1"/>
          </p:nvPr>
        </p:nvSpPr>
        <p:spPr>
          <a:xfrm>
            <a:off x="350520" y="1443154"/>
            <a:ext cx="2773680" cy="4649736"/>
          </a:xfrm>
        </p:spPr>
        <p:txBody>
          <a:bodyPr/>
          <a:lstStyle/>
          <a:p>
            <a:pPr marL="0" indent="0">
              <a:buNone/>
            </a:pPr>
            <a:r>
              <a:rPr lang="en-US" sz="2000" b="1" i="1" dirty="0"/>
              <a:t>Deposit Detail</a:t>
            </a:r>
            <a:r>
              <a:rPr lang="en-US" sz="2000" b="1" dirty="0"/>
              <a:t> report</a:t>
            </a:r>
            <a:endParaRPr lang="en-US" sz="2000" b="1" i="1" dirty="0"/>
          </a:p>
          <a:p>
            <a:r>
              <a:rPr lang="en-US" sz="2000" dirty="0"/>
              <a:t>displays the components of all deposits to each cash account for a specified period of time</a:t>
            </a:r>
          </a:p>
          <a:p>
            <a:r>
              <a:rPr lang="en-US" sz="2000" dirty="0"/>
              <a:t>is helpful in tracing a collection from a customer to the actual bank deposit</a:t>
            </a:r>
          </a:p>
        </p:txBody>
      </p:sp>
      <p:pic>
        <p:nvPicPr>
          <p:cNvPr id="8" name="Picture 7" descr="Deposit Detail Report">
            <a:extLst>
              <a:ext uri="{FF2B5EF4-FFF2-40B4-BE49-F238E27FC236}">
                <a16:creationId xmlns:a16="http://schemas.microsoft.com/office/drawing/2014/main" id="{1F4C3406-8F13-4F54-B2FE-5CE6716373EA}"/>
              </a:ext>
            </a:extLst>
          </p:cNvPr>
          <p:cNvPicPr>
            <a:picLocks noChangeAspect="1"/>
          </p:cNvPicPr>
          <p:nvPr/>
        </p:nvPicPr>
        <p:blipFill rotWithShape="1">
          <a:blip r:embed="rId3"/>
          <a:srcRect l="17034" t="5184" r="15887" b="38608"/>
          <a:stretch/>
        </p:blipFill>
        <p:spPr>
          <a:xfrm>
            <a:off x="3437799" y="1443154"/>
            <a:ext cx="5249001" cy="3398778"/>
          </a:xfrm>
          <a:prstGeom prst="rect">
            <a:avLst/>
          </a:prstGeom>
          <a:ln>
            <a:solidFill>
              <a:schemeClr val="tx1"/>
            </a:solidFill>
          </a:ln>
        </p:spPr>
      </p:pic>
    </p:spTree>
    <p:extLst>
      <p:ext uri="{BB962C8B-B14F-4D97-AF65-F5344CB8AC3E}">
        <p14:creationId xmlns:p14="http://schemas.microsoft.com/office/powerpoint/2010/main" val="2375730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Banking Reports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35</a:t>
            </a:fld>
            <a:endParaRPr lang="en-US" dirty="0"/>
          </a:p>
        </p:txBody>
      </p:sp>
      <p:sp>
        <p:nvSpPr>
          <p:cNvPr id="3" name="Content Placeholder 2"/>
          <p:cNvSpPr>
            <a:spLocks noGrp="1"/>
          </p:cNvSpPr>
          <p:nvPr>
            <p:ph idx="1"/>
          </p:nvPr>
        </p:nvSpPr>
        <p:spPr/>
        <p:txBody>
          <a:bodyPr/>
          <a:lstStyle/>
          <a:p>
            <a:pPr marL="0" indent="0">
              <a:buNone/>
            </a:pPr>
            <a:r>
              <a:rPr lang="en-US" sz="2000" b="1" i="1" dirty="0"/>
              <a:t>Missing Checks </a:t>
            </a:r>
            <a:r>
              <a:rPr lang="en-US" sz="2000" b="1" dirty="0"/>
              <a:t>report</a:t>
            </a:r>
          </a:p>
          <a:p>
            <a:r>
              <a:rPr lang="en-US" sz="2000" dirty="0"/>
              <a:t>displays detailed information for all checks written from a specified cash account</a:t>
            </a:r>
          </a:p>
          <a:p>
            <a:r>
              <a:rPr lang="en-US" sz="2000" dirty="0"/>
              <a:t>is helpful in finding missing or duplicate checks</a:t>
            </a:r>
          </a:p>
        </p:txBody>
      </p:sp>
      <p:pic>
        <p:nvPicPr>
          <p:cNvPr id="8" name="Picture 7" descr="Missing Checks Report">
            <a:extLst>
              <a:ext uri="{FF2B5EF4-FFF2-40B4-BE49-F238E27FC236}">
                <a16:creationId xmlns:a16="http://schemas.microsoft.com/office/drawing/2014/main" id="{C5314BDD-8A4B-4EF1-AE3D-2B36DBD28EE7}"/>
              </a:ext>
            </a:extLst>
          </p:cNvPr>
          <p:cNvPicPr>
            <a:picLocks noChangeAspect="1"/>
          </p:cNvPicPr>
          <p:nvPr/>
        </p:nvPicPr>
        <p:blipFill>
          <a:blip r:embed="rId3"/>
          <a:stretch>
            <a:fillRect/>
          </a:stretch>
        </p:blipFill>
        <p:spPr>
          <a:xfrm>
            <a:off x="1704109" y="3042858"/>
            <a:ext cx="5735782" cy="3187815"/>
          </a:xfrm>
          <a:prstGeom prst="rect">
            <a:avLst/>
          </a:prstGeom>
        </p:spPr>
      </p:pic>
    </p:spTree>
    <p:extLst>
      <p:ext uri="{BB962C8B-B14F-4D97-AF65-F5344CB8AC3E}">
        <p14:creationId xmlns:p14="http://schemas.microsoft.com/office/powerpoint/2010/main" val="2143586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Banking Reports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36</a:t>
            </a:fld>
            <a:endParaRPr lang="en-US" dirty="0"/>
          </a:p>
        </p:txBody>
      </p:sp>
      <p:sp>
        <p:nvSpPr>
          <p:cNvPr id="3" name="Content Placeholder 2"/>
          <p:cNvSpPr>
            <a:spLocks noGrp="1"/>
          </p:cNvSpPr>
          <p:nvPr>
            <p:ph idx="1"/>
          </p:nvPr>
        </p:nvSpPr>
        <p:spPr>
          <a:xfrm>
            <a:off x="350520" y="1443154"/>
            <a:ext cx="3054417" cy="4649736"/>
          </a:xfrm>
        </p:spPr>
        <p:txBody>
          <a:bodyPr/>
          <a:lstStyle/>
          <a:p>
            <a:pPr marL="0" indent="0">
              <a:buNone/>
            </a:pPr>
            <a:r>
              <a:rPr lang="en-US" sz="2000" b="1" i="1" dirty="0"/>
              <a:t>QuickReport</a:t>
            </a:r>
          </a:p>
          <a:p>
            <a:r>
              <a:rPr lang="en-US" sz="2000" dirty="0"/>
              <a:t>Once you access a List, you can view a list of available reports by clicking the Reports button in the List window.</a:t>
            </a:r>
          </a:p>
          <a:p>
            <a:r>
              <a:rPr lang="en-US" sz="2000" dirty="0"/>
              <a:t>The </a:t>
            </a:r>
            <a:r>
              <a:rPr lang="en-US" sz="2000" i="1" dirty="0"/>
              <a:t>QuickReport </a:t>
            </a:r>
            <a:r>
              <a:rPr lang="en-US" sz="2000" dirty="0"/>
              <a:t>of a cash account displays all the activity affecting the account.</a:t>
            </a:r>
          </a:p>
        </p:txBody>
      </p:sp>
      <p:pic>
        <p:nvPicPr>
          <p:cNvPr id="8" name="Picture 7" descr="Account QuickReport - 1010 Cash - Operating">
            <a:extLst>
              <a:ext uri="{FF2B5EF4-FFF2-40B4-BE49-F238E27FC236}">
                <a16:creationId xmlns:a16="http://schemas.microsoft.com/office/drawing/2014/main" id="{CA27AED2-C3CD-43F8-9F93-DD9904EC002F}"/>
              </a:ext>
            </a:extLst>
          </p:cNvPr>
          <p:cNvPicPr>
            <a:picLocks noChangeAspect="1"/>
          </p:cNvPicPr>
          <p:nvPr/>
        </p:nvPicPr>
        <p:blipFill>
          <a:blip r:embed="rId3"/>
          <a:stretch>
            <a:fillRect/>
          </a:stretch>
        </p:blipFill>
        <p:spPr>
          <a:xfrm>
            <a:off x="3554932" y="1633020"/>
            <a:ext cx="5438977" cy="4270003"/>
          </a:xfrm>
          <a:prstGeom prst="rect">
            <a:avLst/>
          </a:prstGeom>
        </p:spPr>
      </p:pic>
    </p:spTree>
    <p:extLst>
      <p:ext uri="{BB962C8B-B14F-4D97-AF65-F5344CB8AC3E}">
        <p14:creationId xmlns:p14="http://schemas.microsoft.com/office/powerpoint/2010/main" val="150189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0"/>
            <a:ext cx="7844322" cy="1260904"/>
          </a:xfrm>
        </p:spPr>
        <p:txBody>
          <a:bodyPr/>
          <a:lstStyle/>
          <a:p>
            <a:r>
              <a:rPr lang="en-US" sz="3600" dirty="0"/>
              <a:t>Accounting Reports and Financial Statements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37</a:t>
            </a:fld>
            <a:endParaRPr lang="en-US" dirty="0"/>
          </a:p>
        </p:txBody>
      </p:sp>
      <p:sp>
        <p:nvSpPr>
          <p:cNvPr id="3" name="Content Placeholder 2"/>
          <p:cNvSpPr>
            <a:spLocks noGrp="1"/>
          </p:cNvSpPr>
          <p:nvPr>
            <p:ph idx="1"/>
          </p:nvPr>
        </p:nvSpPr>
        <p:spPr>
          <a:xfrm>
            <a:off x="350520" y="1443154"/>
            <a:ext cx="3054417" cy="4649736"/>
          </a:xfrm>
        </p:spPr>
        <p:txBody>
          <a:bodyPr/>
          <a:lstStyle/>
          <a:p>
            <a:pPr marL="0" indent="0">
              <a:buNone/>
            </a:pPr>
            <a:r>
              <a:rPr lang="en-US" sz="2000" b="1" i="1" dirty="0"/>
              <a:t>Transaction Detail by Account </a:t>
            </a:r>
            <a:r>
              <a:rPr lang="en-US" sz="2000" b="1" dirty="0"/>
              <a:t>report</a:t>
            </a:r>
          </a:p>
          <a:p>
            <a:r>
              <a:rPr lang="en-US" sz="2000" dirty="0"/>
              <a:t>displays, for the cash accounts, all checks written by the company</a:t>
            </a:r>
          </a:p>
          <a:p>
            <a:r>
              <a:rPr lang="en-US" sz="2000" dirty="0"/>
              <a:t>indicates if checks have cleared the bank</a:t>
            </a:r>
          </a:p>
          <a:p>
            <a:r>
              <a:rPr lang="en-US" sz="2000" dirty="0"/>
              <a:t>similar to the </a:t>
            </a:r>
            <a:r>
              <a:rPr lang="en-US" sz="2000" i="1" dirty="0"/>
              <a:t>General Ledger </a:t>
            </a:r>
            <a:r>
              <a:rPr lang="en-US" sz="2000" dirty="0"/>
              <a:t>report</a:t>
            </a:r>
          </a:p>
        </p:txBody>
      </p:sp>
      <p:pic>
        <p:nvPicPr>
          <p:cNvPr id="8" name="Picture 7" descr="Transaction Detail by Account Report - Partial">
            <a:extLst>
              <a:ext uri="{FF2B5EF4-FFF2-40B4-BE49-F238E27FC236}">
                <a16:creationId xmlns:a16="http://schemas.microsoft.com/office/drawing/2014/main" id="{F8C6E53F-91C4-4B92-AAB2-4F9B2D382D92}"/>
              </a:ext>
            </a:extLst>
          </p:cNvPr>
          <p:cNvPicPr>
            <a:picLocks noChangeAspect="1"/>
          </p:cNvPicPr>
          <p:nvPr/>
        </p:nvPicPr>
        <p:blipFill>
          <a:blip r:embed="rId3"/>
          <a:stretch>
            <a:fillRect/>
          </a:stretch>
        </p:blipFill>
        <p:spPr>
          <a:xfrm>
            <a:off x="3575382" y="1865745"/>
            <a:ext cx="5209690" cy="3658382"/>
          </a:xfrm>
          <a:prstGeom prst="rect">
            <a:avLst/>
          </a:prstGeom>
        </p:spPr>
      </p:pic>
    </p:spTree>
    <p:extLst>
      <p:ext uri="{BB962C8B-B14F-4D97-AF65-F5344CB8AC3E}">
        <p14:creationId xmlns:p14="http://schemas.microsoft.com/office/powerpoint/2010/main" val="1616863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19" y="0"/>
            <a:ext cx="8469389" cy="1260904"/>
          </a:xfrm>
        </p:spPr>
        <p:txBody>
          <a:bodyPr/>
          <a:lstStyle/>
          <a:p>
            <a:r>
              <a:rPr lang="en-US" sz="3600" dirty="0"/>
              <a:t>Accounting Reports and Financial Statements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38</a:t>
            </a:fld>
            <a:endParaRPr lang="en-US" dirty="0"/>
          </a:p>
        </p:txBody>
      </p:sp>
      <p:sp>
        <p:nvSpPr>
          <p:cNvPr id="3" name="Content Placeholder 2"/>
          <p:cNvSpPr>
            <a:spLocks noGrp="1"/>
          </p:cNvSpPr>
          <p:nvPr>
            <p:ph idx="1"/>
          </p:nvPr>
        </p:nvSpPr>
        <p:spPr/>
        <p:txBody>
          <a:bodyPr/>
          <a:lstStyle/>
          <a:p>
            <a:r>
              <a:rPr lang="en-US" sz="2800" dirty="0"/>
              <a:t>At the end of each month, the following reports should be viewed and printed:</a:t>
            </a:r>
          </a:p>
          <a:p>
            <a:pPr lvl="1"/>
            <a:r>
              <a:rPr lang="en-US" sz="2400" i="1" dirty="0"/>
              <a:t>Journal</a:t>
            </a:r>
          </a:p>
          <a:p>
            <a:pPr lvl="1"/>
            <a:r>
              <a:rPr lang="en-US" sz="2400" i="1" dirty="0"/>
              <a:t>Profit &amp; Loss Standard</a:t>
            </a:r>
          </a:p>
          <a:p>
            <a:pPr lvl="1"/>
            <a:r>
              <a:rPr lang="en-US" sz="2400" i="1" dirty="0"/>
              <a:t>Balance Sheet Standard</a:t>
            </a:r>
          </a:p>
        </p:txBody>
      </p:sp>
    </p:spTree>
    <p:extLst>
      <p:ext uri="{BB962C8B-B14F-4D97-AF65-F5344CB8AC3E}">
        <p14:creationId xmlns:p14="http://schemas.microsoft.com/office/powerpoint/2010/main" val="429034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pPr/>
              <a:t>39</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2180272"/>
            <a:ext cx="7734258" cy="4525963"/>
          </a:xfrm>
        </p:spPr>
        <p:txBody>
          <a:bodyPr/>
          <a:lstStyle/>
          <a:p>
            <a:pPr>
              <a:buFont typeface="+mj-lt"/>
              <a:buAutoNum type="arabicPeriod" startAt="2"/>
            </a:pPr>
            <a:r>
              <a:rPr lang="en-US" sz="2800" dirty="0"/>
              <a:t>When a credit card bill is paid,</a:t>
            </a:r>
          </a:p>
          <a:p>
            <a:pPr lvl="1"/>
            <a:r>
              <a:rPr lang="en-US" sz="2400" dirty="0"/>
              <a:t>the Enter Credit Card Charges window is used.</a:t>
            </a:r>
          </a:p>
          <a:p>
            <a:pPr lvl="1"/>
            <a:r>
              <a:rPr lang="en-US" sz="2400" dirty="0"/>
              <a:t>the default accounts are the vendor’s Accounts Payable account and the Cash account.</a:t>
            </a:r>
          </a:p>
          <a:p>
            <a:pPr lvl="1"/>
            <a:r>
              <a:rPr lang="en-US" sz="2400" dirty="0"/>
              <a:t>the credit card liability is reduced by a cash payment.</a:t>
            </a:r>
          </a:p>
          <a:p>
            <a:pPr lvl="1"/>
            <a:r>
              <a:rPr lang="en-US" sz="2400" dirty="0"/>
              <a:t>the goods purchased are entered as expenses.</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3" end="3"/>
                                            </p:txEl>
                                          </p:spTgt>
                                        </p:tgtEl>
                                        <p:attrNameLst>
                                          <p:attrName>style.color</p:attrName>
                                        </p:attrNameLst>
                                      </p:cBhvr>
                                      <p:to>
                                        <a:srgbClr val="00B050"/>
                                      </p:to>
                                    </p:animClr>
                                    <p:animClr clrSpc="rgb" dir="cw">
                                      <p:cBhvr>
                                        <p:cTn id="31" dur="500" fill="hold"/>
                                        <p:tgtEl>
                                          <p:spTgt spid="5">
                                            <p:txEl>
                                              <p:pRg st="3" end="3"/>
                                            </p:txEl>
                                          </p:spTgt>
                                        </p:tgtEl>
                                        <p:attrNameLst>
                                          <p:attrName>fillcolor</p:attrName>
                                        </p:attrNameLst>
                                      </p:cBhvr>
                                      <p:to>
                                        <a:srgbClr val="00B050"/>
                                      </p:to>
                                    </p:animClr>
                                    <p:set>
                                      <p:cBhvr>
                                        <p:cTn id="32" dur="500" fill="hold"/>
                                        <p:tgtEl>
                                          <p:spTgt spid="5">
                                            <p:txEl>
                                              <p:pRg st="3" end="3"/>
                                            </p:txEl>
                                          </p:spTgt>
                                        </p:tgtEl>
                                        <p:attrNameLst>
                                          <p:attrName>fill.type</p:attrName>
                                        </p:attrNameLst>
                                      </p:cBhvr>
                                      <p:to>
                                        <p:strVal val="solid"/>
                                      </p:to>
                                    </p:set>
                                    <p:set>
                                      <p:cBhvr>
                                        <p:cTn id="33"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4</a:t>
            </a:fld>
            <a:endParaRPr lang="en-US" dirty="0"/>
          </a:p>
        </p:txBody>
      </p:sp>
      <p:sp>
        <p:nvSpPr>
          <p:cNvPr id="3" name="Subtitle 2"/>
          <p:cNvSpPr>
            <a:spLocks noGrp="1"/>
          </p:cNvSpPr>
          <p:nvPr>
            <p:ph idx="1"/>
          </p:nvPr>
        </p:nvSpPr>
        <p:spPr/>
        <p:txBody>
          <a:bodyPr/>
          <a:lstStyle/>
          <a:p>
            <a:pPr lvl="0"/>
            <a:r>
              <a:rPr lang="en-US" sz="2400" dirty="0"/>
              <a:t>An integral part of operating any business is effectively managing cash. This usually involves:</a:t>
            </a:r>
          </a:p>
          <a:p>
            <a:pPr lvl="1"/>
            <a:r>
              <a:rPr lang="en-US" sz="2000" dirty="0"/>
              <a:t>maintaining cash in one or more bank accounts</a:t>
            </a:r>
          </a:p>
          <a:p>
            <a:pPr lvl="1"/>
            <a:r>
              <a:rPr lang="en-US" sz="2000" dirty="0"/>
              <a:t>transferring funds among the bank accounts</a:t>
            </a:r>
          </a:p>
          <a:p>
            <a:pPr lvl="1"/>
            <a:r>
              <a:rPr lang="en-US" sz="2000" dirty="0"/>
              <a:t>reconciling account balances</a:t>
            </a:r>
          </a:p>
          <a:p>
            <a:pPr lvl="1"/>
            <a:r>
              <a:rPr lang="en-US" sz="2000" dirty="0"/>
              <a:t>utilizing credit cards for business purchases</a:t>
            </a:r>
          </a:p>
          <a:p>
            <a:pPr lvl="1"/>
            <a:r>
              <a:rPr lang="en-US" sz="2000" dirty="0"/>
              <a:t>making credit card payments</a:t>
            </a:r>
          </a:p>
          <a:p>
            <a:pPr lvl="0"/>
            <a:r>
              <a:rPr lang="en-US" sz="2400" dirty="0"/>
              <a:t>QuickBooks allows you to:</a:t>
            </a:r>
          </a:p>
          <a:p>
            <a:pPr lvl="1"/>
            <a:r>
              <a:rPr lang="en-US" sz="2000" dirty="0"/>
              <a:t>transfer funds from one bank account to another</a:t>
            </a:r>
          </a:p>
          <a:p>
            <a:pPr lvl="1"/>
            <a:r>
              <a:rPr lang="en-US" sz="2000" dirty="0"/>
              <a:t>process the month-end bank reconciliation</a:t>
            </a:r>
          </a:p>
          <a:p>
            <a:pPr lvl="1"/>
            <a:r>
              <a:rPr lang="en-US" sz="2000" dirty="0"/>
              <a:t>enter and pay credit card charges</a:t>
            </a:r>
          </a:p>
        </p:txBody>
      </p:sp>
    </p:spTree>
    <p:extLst>
      <p:ext uri="{BB962C8B-B14F-4D97-AF65-F5344CB8AC3E}">
        <p14:creationId xmlns:p14="http://schemas.microsoft.com/office/powerpoint/2010/main" val="15374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40</a:t>
            </a:fld>
            <a:endParaRPr lang="en-US" dirty="0"/>
          </a:p>
        </p:txBody>
      </p:sp>
      <p:sp>
        <p:nvSpPr>
          <p:cNvPr id="13" name="Subtitle 12"/>
          <p:cNvSpPr>
            <a:spLocks noGrp="1"/>
          </p:cNvSpPr>
          <p:nvPr>
            <p:ph type="subTitle" idx="1"/>
          </p:nvPr>
        </p:nvSpPr>
        <p:spPr/>
        <p:txBody>
          <a:bodyPr/>
          <a:lstStyle/>
          <a:p>
            <a:r>
              <a:rPr lang="en-US" sz="2400" b="1" dirty="0">
                <a:solidFill>
                  <a:srgbClr val="000000"/>
                </a:solidFill>
                <a:latin typeface="Helvetica" panose="020B0604020202020204" pitchFamily="34" charset="0"/>
                <a:cs typeface="Helvetica" panose="020B0604020202020204" pitchFamily="34" charset="0"/>
              </a:rPr>
              <a:t>bank reconciliation  </a:t>
            </a:r>
            <a:r>
              <a:rPr lang="en-US" sz="2400" dirty="0">
                <a:solidFill>
                  <a:srgbClr val="000000"/>
                </a:solidFill>
                <a:latin typeface="Helvetica" panose="020B0604020202020204" pitchFamily="34" charset="0"/>
                <a:cs typeface="Helvetica" panose="020B0604020202020204" pitchFamily="34" charset="0"/>
              </a:rPr>
              <a:t>Procedure used to determine the correct cash balance in an account by comparing the activity recorded in the account to the activity recorded on the bank statement.</a:t>
            </a:r>
          </a:p>
          <a:p>
            <a:r>
              <a:rPr lang="en-US" sz="2400" b="1" dirty="0">
                <a:solidFill>
                  <a:srgbClr val="000000"/>
                </a:solidFill>
                <a:latin typeface="Helvetica" panose="020B0604020202020204" pitchFamily="34" charset="0"/>
                <a:cs typeface="Helvetica" panose="020B0604020202020204" pitchFamily="34" charset="0"/>
              </a:rPr>
              <a:t>credit card charges  </a:t>
            </a:r>
            <a:r>
              <a:rPr lang="en-US" sz="2400" dirty="0">
                <a:solidFill>
                  <a:srgbClr val="000000"/>
                </a:solidFill>
                <a:latin typeface="Helvetica" panose="020B0604020202020204" pitchFamily="34" charset="0"/>
                <a:cs typeface="Helvetica" panose="020B0604020202020204" pitchFamily="34" charset="0"/>
              </a:rPr>
              <a:t>Expenditures charged to a credit card to be paid at a later date.</a:t>
            </a:r>
          </a:p>
          <a:p>
            <a:r>
              <a:rPr lang="en-US" sz="2400" b="1" dirty="0">
                <a:solidFill>
                  <a:srgbClr val="000000"/>
                </a:solidFill>
                <a:latin typeface="Helvetica" panose="020B0604020202020204" pitchFamily="34" charset="0"/>
                <a:cs typeface="Helvetica" panose="020B0604020202020204" pitchFamily="34" charset="0"/>
              </a:rPr>
              <a:t>deposit in transit  </a:t>
            </a:r>
            <a:r>
              <a:rPr lang="en-US" sz="2400" dirty="0">
                <a:solidFill>
                  <a:srgbClr val="000000"/>
                </a:solidFill>
                <a:latin typeface="Helvetica" panose="020B0604020202020204" pitchFamily="34" charset="0"/>
                <a:cs typeface="Helvetica" panose="020B0604020202020204" pitchFamily="34" charset="0"/>
              </a:rPr>
              <a:t>A deposit recorded on the company’s books, usually at the end of the month, yet deposited too late to be on the current month’s bank statement.</a:t>
            </a:r>
          </a:p>
        </p:txBody>
      </p:sp>
    </p:spTree>
    <p:extLst>
      <p:ext uri="{BB962C8B-B14F-4D97-AF65-F5344CB8AC3E}">
        <p14:creationId xmlns:p14="http://schemas.microsoft.com/office/powerpoint/2010/main" val="3642122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41</a:t>
            </a:fld>
            <a:endParaRPr lang="en-US" dirty="0"/>
          </a:p>
        </p:txBody>
      </p:sp>
      <p:sp>
        <p:nvSpPr>
          <p:cNvPr id="13" name="Subtitle 12"/>
          <p:cNvSpPr>
            <a:spLocks noGrp="1"/>
          </p:cNvSpPr>
          <p:nvPr>
            <p:ph type="subTitle" idx="1"/>
          </p:nvPr>
        </p:nvSpPr>
        <p:spPr/>
        <p:txBody>
          <a:bodyPr/>
          <a:lstStyle/>
          <a:p>
            <a:r>
              <a:rPr lang="en-US" sz="2400" b="1" dirty="0">
                <a:solidFill>
                  <a:srgbClr val="000000"/>
                </a:solidFill>
                <a:latin typeface="Helvetica" panose="020B0604020202020204" pitchFamily="34" charset="0"/>
                <a:cs typeface="Helvetica" panose="020B0604020202020204" pitchFamily="34" charset="0"/>
              </a:rPr>
              <a:t>outstanding check  </a:t>
            </a:r>
            <a:r>
              <a:rPr lang="en-US" sz="2400" dirty="0">
                <a:solidFill>
                  <a:srgbClr val="000000"/>
                </a:solidFill>
                <a:latin typeface="Helvetica" panose="020B0604020202020204" pitchFamily="34" charset="0"/>
                <a:cs typeface="Helvetica" panose="020B0604020202020204" pitchFamily="34" charset="0"/>
              </a:rPr>
              <a:t>A check written and recorded by the company that has not yet been paid by the bank.</a:t>
            </a:r>
          </a:p>
          <a:p>
            <a:r>
              <a:rPr lang="en-US" sz="2400" b="1" dirty="0">
                <a:solidFill>
                  <a:srgbClr val="000000"/>
                </a:solidFill>
                <a:latin typeface="Helvetica" panose="020B0604020202020204" pitchFamily="34" charset="0"/>
                <a:cs typeface="Helvetica" panose="020B0604020202020204" pitchFamily="34" charset="0"/>
              </a:rPr>
              <a:t>reconciling items  </a:t>
            </a:r>
            <a:r>
              <a:rPr lang="en-US" sz="2400" dirty="0">
                <a:solidFill>
                  <a:srgbClr val="000000"/>
                </a:solidFill>
                <a:latin typeface="Helvetica" panose="020B0604020202020204" pitchFamily="34" charset="0"/>
                <a:cs typeface="Helvetica" panose="020B0604020202020204" pitchFamily="34" charset="0"/>
              </a:rPr>
              <a:t>Differences between the bank statement and the company’s records that have to be reconciled in order to have the cash balance in the company’s accounting records agree with the balance in its bank statement.</a:t>
            </a:r>
          </a:p>
          <a:p>
            <a:r>
              <a:rPr lang="en-US" sz="2400" b="1" dirty="0">
                <a:solidFill>
                  <a:srgbClr val="000000"/>
                </a:solidFill>
                <a:latin typeface="Helvetica" panose="020B0604020202020204" pitchFamily="34" charset="0"/>
                <a:cs typeface="Helvetica" panose="020B0604020202020204" pitchFamily="34" charset="0"/>
              </a:rPr>
              <a:t>transfer funds </a:t>
            </a:r>
            <a:r>
              <a:rPr lang="en-US" sz="2400" dirty="0">
                <a:solidFill>
                  <a:srgbClr val="000000"/>
                </a:solidFill>
                <a:latin typeface="Helvetica" panose="020B0604020202020204" pitchFamily="34" charset="0"/>
                <a:cs typeface="Helvetica" panose="020B0604020202020204" pitchFamily="34" charset="0"/>
              </a:rPr>
              <a:t>The movement of money from one account to another account.</a:t>
            </a:r>
          </a:p>
        </p:txBody>
      </p:sp>
    </p:spTree>
    <p:extLst>
      <p:ext uri="{BB962C8B-B14F-4D97-AF65-F5344CB8AC3E}">
        <p14:creationId xmlns:p14="http://schemas.microsoft.com/office/powerpoint/2010/main" val="307422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5</a:t>
            </a:fld>
            <a:endParaRPr lang="en-US" dirty="0"/>
          </a:p>
        </p:txBody>
      </p:sp>
      <p:sp>
        <p:nvSpPr>
          <p:cNvPr id="3" name="Content Placeholder 2"/>
          <p:cNvSpPr>
            <a:spLocks noGrp="1"/>
          </p:cNvSpPr>
          <p:nvPr>
            <p:ph idx="1"/>
          </p:nvPr>
        </p:nvSpPr>
        <p:spPr/>
        <p:txBody>
          <a:bodyPr/>
          <a:lstStyle/>
          <a:p>
            <a:pPr lvl="0"/>
            <a:r>
              <a:rPr lang="en-US" sz="2400" dirty="0"/>
              <a:t>Many companies have more than one checking account.</a:t>
            </a:r>
          </a:p>
          <a:p>
            <a:pPr lvl="1"/>
            <a:r>
              <a:rPr lang="en-US" sz="2400" dirty="0"/>
              <a:t>regular checking account (operating)</a:t>
            </a:r>
          </a:p>
          <a:p>
            <a:pPr lvl="2"/>
            <a:r>
              <a:rPr lang="en-US" sz="2000" dirty="0"/>
              <a:t>used to pay bills and collect and deposit receivables and other funds</a:t>
            </a:r>
          </a:p>
          <a:p>
            <a:pPr lvl="1"/>
            <a:r>
              <a:rPr lang="en-US" sz="2400" dirty="0"/>
              <a:t>payroll checking account</a:t>
            </a:r>
          </a:p>
          <a:p>
            <a:pPr lvl="2"/>
            <a:r>
              <a:rPr lang="en-US" sz="2400" dirty="0"/>
              <a:t>used to pay employees and payroll taxes</a:t>
            </a:r>
          </a:p>
          <a:p>
            <a:pPr lvl="1"/>
            <a:r>
              <a:rPr lang="en-US" sz="2400" dirty="0"/>
              <a:t>special purpose accounts</a:t>
            </a:r>
          </a:p>
          <a:p>
            <a:pPr lvl="2"/>
            <a:r>
              <a:rPr lang="en-US" sz="2400" dirty="0"/>
              <a:t>needed when a business grows in complexity (e.g., interest-bearing money market accounts)</a:t>
            </a:r>
          </a:p>
        </p:txBody>
      </p:sp>
    </p:spTree>
    <p:extLst>
      <p:ext uri="{BB962C8B-B14F-4D97-AF65-F5344CB8AC3E}">
        <p14:creationId xmlns:p14="http://schemas.microsoft.com/office/powerpoint/2010/main" val="16949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v. Manual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a:t>
            </a:fld>
            <a:endParaRPr lang="en-US" dirty="0"/>
          </a:p>
        </p:txBody>
      </p:sp>
      <p:sp>
        <p:nvSpPr>
          <p:cNvPr id="3" name="Content Placeholder 2"/>
          <p:cNvSpPr>
            <a:spLocks noGrp="1"/>
          </p:cNvSpPr>
          <p:nvPr>
            <p:ph idx="1"/>
          </p:nvPr>
        </p:nvSpPr>
        <p:spPr/>
        <p:txBody>
          <a:bodyPr/>
          <a:lstStyle/>
          <a:p>
            <a:pPr lvl="0"/>
            <a:r>
              <a:rPr lang="en-US" sz="2400" dirty="0"/>
              <a:t>Banking activities in both manual and computerized accounting systems require a company to:</a:t>
            </a:r>
          </a:p>
          <a:p>
            <a:pPr lvl="1"/>
            <a:r>
              <a:rPr lang="en-US" sz="2000" dirty="0"/>
              <a:t>record transfers of funds among bank accounts</a:t>
            </a:r>
          </a:p>
          <a:p>
            <a:pPr lvl="1"/>
            <a:r>
              <a:rPr lang="en-US" sz="2000" dirty="0"/>
              <a:t>reconcile each bank account balance to the company’s balances</a:t>
            </a:r>
          </a:p>
          <a:p>
            <a:pPr lvl="1"/>
            <a:r>
              <a:rPr lang="en-US" sz="2000" dirty="0"/>
              <a:t>track charges and payments by credit card</a:t>
            </a:r>
          </a:p>
        </p:txBody>
      </p:sp>
    </p:spTree>
    <p:extLst>
      <p:ext uri="{BB962C8B-B14F-4D97-AF65-F5344CB8AC3E}">
        <p14:creationId xmlns:p14="http://schemas.microsoft.com/office/powerpoint/2010/main" val="338247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336280" cy="965200"/>
          </a:xfrm>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a:t>
            </a:fld>
            <a:endParaRPr lang="en-US" dirty="0"/>
          </a:p>
        </p:txBody>
      </p:sp>
      <p:sp>
        <p:nvSpPr>
          <p:cNvPr id="3" name="Content Placeholder 2"/>
          <p:cNvSpPr>
            <a:spLocks noGrp="1"/>
          </p:cNvSpPr>
          <p:nvPr>
            <p:ph idx="1"/>
          </p:nvPr>
        </p:nvSpPr>
        <p:spPr/>
        <p:txBody>
          <a:bodyPr/>
          <a:lstStyle/>
          <a:p>
            <a:pPr marL="0" lvl="0" indent="0">
              <a:buNone/>
            </a:pPr>
            <a:r>
              <a:rPr lang="en-US" sz="2400" b="1" dirty="0"/>
              <a:t>Transfer Funds</a:t>
            </a:r>
          </a:p>
          <a:p>
            <a:pPr lvl="0"/>
            <a:r>
              <a:rPr lang="en-US" sz="2400" dirty="0"/>
              <a:t>Manual accounting system:</a:t>
            </a:r>
          </a:p>
          <a:p>
            <a:pPr lvl="1"/>
            <a:r>
              <a:rPr lang="en-US" sz="2000" dirty="0"/>
              <a:t>Transfers from the company’s operating account can be recorded in the cash payments journal or general journal.</a:t>
            </a:r>
          </a:p>
          <a:p>
            <a:pPr lvl="0"/>
            <a:r>
              <a:rPr lang="en-US" sz="2400" dirty="0"/>
              <a:t>QuickBooks:</a:t>
            </a:r>
          </a:p>
          <a:p>
            <a:pPr lvl="1"/>
            <a:r>
              <a:rPr lang="en-US" sz="2000" dirty="0"/>
              <a:t>Transfers among bank accounts, if not done by check, are recorded in the Transfer Funds Between Accounts activity window.</a:t>
            </a:r>
          </a:p>
          <a:p>
            <a:pPr lvl="1"/>
            <a:r>
              <a:rPr lang="en-US" sz="2000" dirty="0"/>
              <a:t>This window indicates:</a:t>
            </a:r>
          </a:p>
          <a:p>
            <a:pPr lvl="2"/>
            <a:r>
              <a:rPr lang="en-US" sz="1800" dirty="0"/>
              <a:t>cash accounts involved in the transfer</a:t>
            </a:r>
          </a:p>
          <a:p>
            <a:pPr lvl="2"/>
            <a:r>
              <a:rPr lang="en-US" sz="1800" dirty="0"/>
              <a:t>amount of the transfer</a:t>
            </a:r>
          </a:p>
        </p:txBody>
      </p:sp>
    </p:spTree>
    <p:extLst>
      <p:ext uri="{BB962C8B-B14F-4D97-AF65-F5344CB8AC3E}">
        <p14:creationId xmlns:p14="http://schemas.microsoft.com/office/powerpoint/2010/main" val="80333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336280" cy="965200"/>
          </a:xfrm>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8</a:t>
            </a:fld>
            <a:endParaRPr lang="en-US" dirty="0"/>
          </a:p>
        </p:txBody>
      </p:sp>
      <p:sp>
        <p:nvSpPr>
          <p:cNvPr id="3" name="Content Placeholder 2"/>
          <p:cNvSpPr>
            <a:spLocks noGrp="1"/>
          </p:cNvSpPr>
          <p:nvPr>
            <p:ph idx="1"/>
          </p:nvPr>
        </p:nvSpPr>
        <p:spPr/>
        <p:txBody>
          <a:bodyPr/>
          <a:lstStyle/>
          <a:p>
            <a:pPr marL="0" indent="0">
              <a:buNone/>
            </a:pPr>
            <a:r>
              <a:rPr lang="en-US" sz="2800" b="1" dirty="0"/>
              <a:t>Bank Reconciliation</a:t>
            </a:r>
          </a:p>
          <a:p>
            <a:pPr lvl="0"/>
            <a:r>
              <a:rPr lang="en-US" sz="2800" dirty="0"/>
              <a:t>In QuickBooks:</a:t>
            </a:r>
          </a:p>
          <a:p>
            <a:pPr lvl="1"/>
            <a:r>
              <a:rPr lang="en-US" sz="2400" dirty="0"/>
              <a:t>bank reconciliation procedure is carried out using the Reconcile windows</a:t>
            </a:r>
          </a:p>
          <a:p>
            <a:pPr lvl="1"/>
            <a:r>
              <a:rPr lang="en-US" sz="2400" dirty="0"/>
              <a:t>windows display all activity in the account, including debits and credits</a:t>
            </a:r>
          </a:p>
          <a:p>
            <a:pPr lvl="1"/>
            <a:r>
              <a:rPr lang="en-US" sz="2400" dirty="0"/>
              <a:t>information is compared with the bank statement to reconcile the account</a:t>
            </a:r>
          </a:p>
        </p:txBody>
      </p:sp>
    </p:spTree>
    <p:extLst>
      <p:ext uri="{BB962C8B-B14F-4D97-AF65-F5344CB8AC3E}">
        <p14:creationId xmlns:p14="http://schemas.microsoft.com/office/powerpoint/2010/main" val="218762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95704"/>
            <a:ext cx="8336280" cy="965200"/>
          </a:xfrm>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9</a:t>
            </a:fld>
            <a:endParaRPr lang="en-US" dirty="0"/>
          </a:p>
        </p:txBody>
      </p:sp>
      <p:sp>
        <p:nvSpPr>
          <p:cNvPr id="3" name="Content Placeholder 2"/>
          <p:cNvSpPr>
            <a:spLocks noGrp="1"/>
          </p:cNvSpPr>
          <p:nvPr>
            <p:ph idx="1"/>
          </p:nvPr>
        </p:nvSpPr>
        <p:spPr/>
        <p:txBody>
          <a:bodyPr/>
          <a:lstStyle/>
          <a:p>
            <a:pPr marL="0" indent="0">
              <a:buNone/>
            </a:pPr>
            <a:r>
              <a:rPr lang="en-US" sz="2400" b="1" dirty="0"/>
              <a:t>Bank Reconciliation Cont.</a:t>
            </a:r>
          </a:p>
          <a:p>
            <a:pPr lvl="0"/>
            <a:r>
              <a:rPr lang="en-US" sz="2400" dirty="0"/>
              <a:t>In a manual accounting system:</a:t>
            </a:r>
          </a:p>
          <a:p>
            <a:pPr lvl="1"/>
            <a:r>
              <a:rPr lang="en-US" sz="2000" dirty="0"/>
              <a:t>company receives a statement from the bank detailing the activity in the account for the month</a:t>
            </a:r>
          </a:p>
          <a:p>
            <a:pPr lvl="1"/>
            <a:r>
              <a:rPr lang="en-US" sz="2000" dirty="0"/>
              <a:t>bank statement is compared to company’s accounting records and any differences identified</a:t>
            </a:r>
          </a:p>
          <a:p>
            <a:pPr lvl="1"/>
            <a:r>
              <a:rPr lang="en-US" sz="2000" dirty="0"/>
              <a:t>if no errors, the adjusted bank balances will agree with the adjusted balance for the company’s books</a:t>
            </a:r>
          </a:p>
          <a:p>
            <a:pPr lvl="2"/>
            <a:r>
              <a:rPr lang="en-US" sz="1800" dirty="0"/>
              <a:t>account is then reconciled</a:t>
            </a:r>
          </a:p>
          <a:p>
            <a:pPr lvl="1"/>
            <a:r>
              <a:rPr lang="en-US" sz="2000" dirty="0"/>
              <a:t>if there is an error, a difference will remain until the source of the mistake is found</a:t>
            </a:r>
          </a:p>
          <a:p>
            <a:pPr lvl="2"/>
            <a:r>
              <a:rPr lang="en-US" sz="1800" dirty="0"/>
              <a:t>when mistake is corrected and the difference is zero, the account is then reconciled</a:t>
            </a:r>
          </a:p>
        </p:txBody>
      </p:sp>
    </p:spTree>
    <p:extLst>
      <p:ext uri="{BB962C8B-B14F-4D97-AF65-F5344CB8AC3E}">
        <p14:creationId xmlns:p14="http://schemas.microsoft.com/office/powerpoint/2010/main" val="4225848427"/>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On-screen Show (4:3)</PresentationFormat>
  <Paragraphs>335</Paragraphs>
  <Slides>41</Slides>
  <Notes>27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41</vt:i4>
      </vt:variant>
    </vt:vector>
  </HeadingPairs>
  <TitlesOfParts>
    <vt:vector size="52" baseType="lpstr">
      <vt:lpstr>Arial</vt:lpstr>
      <vt:lpstr>B Helvetica Bold</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Computerized Accounting with QuickBooks 2019</vt:lpstr>
      <vt:lpstr>Banking</vt:lpstr>
      <vt:lpstr>Objectives</vt:lpstr>
      <vt:lpstr>Introduction</vt:lpstr>
      <vt:lpstr>Introduction Cont.</vt:lpstr>
      <vt:lpstr>QuickBooks v. Manual Accounting</vt:lpstr>
      <vt:lpstr>QuickBooks v. Manual Accounting Cont.</vt:lpstr>
      <vt:lpstr>QuickBooks v. Manual Accounting Cont.</vt:lpstr>
      <vt:lpstr>QuickBooks v. Manual Accounting Cont.</vt:lpstr>
      <vt:lpstr>QuickBooks v. Manual Accounting Cont.</vt:lpstr>
      <vt:lpstr>Updating the Chart of Accounts List</vt:lpstr>
      <vt:lpstr>Updating the Chart of Accounts List Cont.</vt:lpstr>
      <vt:lpstr>The Transfer Funds Window</vt:lpstr>
      <vt:lpstr>The Transfer Funds Window Cont.</vt:lpstr>
      <vt:lpstr>The Transfer Funds Window Cont.</vt:lpstr>
      <vt:lpstr>The Reconcile Windows</vt:lpstr>
      <vt:lpstr>The Reconcile Windows Cont.</vt:lpstr>
      <vt:lpstr>The Reconcile Windows Cont.</vt:lpstr>
      <vt:lpstr>The Reconcile Windows Cont.</vt:lpstr>
      <vt:lpstr>The Reconcile Windows Cont.</vt:lpstr>
      <vt:lpstr>The Reconcile Windows Cont.</vt:lpstr>
      <vt:lpstr>The Reconcile Windows Cont.</vt:lpstr>
      <vt:lpstr>The Reconcile Windows Cont.</vt:lpstr>
      <vt:lpstr>The Reconcile Windows Cont.</vt:lpstr>
      <vt:lpstr>Quick Check</vt:lpstr>
      <vt:lpstr>The Enter Credit Card Charges Window</vt:lpstr>
      <vt:lpstr>The Enter Credit Card Charges Window Cont.</vt:lpstr>
      <vt:lpstr>The Enter Credit Card Charges Window Cont.</vt:lpstr>
      <vt:lpstr>The Enter Credit Card Charges Window Cont.</vt:lpstr>
      <vt:lpstr>The Enter Credit Card Charges Window Cont.</vt:lpstr>
      <vt:lpstr>The Enter Credit Card Charges Window Cont.</vt:lpstr>
      <vt:lpstr>The Enter Credit Card Charges Window Cont.</vt:lpstr>
      <vt:lpstr>Banking Reports</vt:lpstr>
      <vt:lpstr>Banking Reports Cont.</vt:lpstr>
      <vt:lpstr>Banking Reports Cont.</vt:lpstr>
      <vt:lpstr>Banking Reports Cont.</vt:lpstr>
      <vt:lpstr>Accounting Reports and Financial Statements</vt:lpstr>
      <vt:lpstr>Accounting Reports and Financial Statements Cont.</vt:lpstr>
      <vt:lpstr>Quick Check</vt:lpstr>
      <vt:lpstr>Terms</vt:lpstr>
      <vt:lpstr>Terms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2015-12-17T22:32:08Z</dcterms:created>
  <dcterms:modified xsi:type="dcterms:W3CDTF">2019-04-18T13:52:46Z</dcterms:modified>
</cp:coreProperties>
</file>