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702" r:id="rId2"/>
    <p:sldMasterId id="2147483675" r:id="rId3"/>
    <p:sldMasterId id="2147483668" r:id="rId4"/>
    <p:sldMasterId id="2147483680" r:id="rId5"/>
    <p:sldMasterId id="2147483696" r:id="rId6"/>
    <p:sldMasterId id="2147483705" r:id="rId7"/>
  </p:sldMasterIdLst>
  <p:notesMasterIdLst>
    <p:notesMasterId r:id="rId47"/>
  </p:notesMasterIdLst>
  <p:handoutMasterIdLst>
    <p:handoutMasterId r:id="rId48"/>
  </p:handoutMasterIdLst>
  <p:sldIdLst>
    <p:sldId id="256" r:id="rId8"/>
    <p:sldId id="257" r:id="rId9"/>
    <p:sldId id="258" r:id="rId10"/>
    <p:sldId id="259" r:id="rId11"/>
    <p:sldId id="260" r:id="rId12"/>
    <p:sldId id="372" r:id="rId13"/>
    <p:sldId id="261" r:id="rId14"/>
    <p:sldId id="332" r:id="rId15"/>
    <p:sldId id="373" r:id="rId16"/>
    <p:sldId id="374" r:id="rId17"/>
    <p:sldId id="375" r:id="rId18"/>
    <p:sldId id="376" r:id="rId19"/>
    <p:sldId id="378" r:id="rId20"/>
    <p:sldId id="379" r:id="rId21"/>
    <p:sldId id="380" r:id="rId22"/>
    <p:sldId id="382" r:id="rId23"/>
    <p:sldId id="406" r:id="rId24"/>
    <p:sldId id="383" r:id="rId25"/>
    <p:sldId id="294" r:id="rId26"/>
    <p:sldId id="384" r:id="rId27"/>
    <p:sldId id="385" r:id="rId28"/>
    <p:sldId id="386" r:id="rId29"/>
    <p:sldId id="387" r:id="rId30"/>
    <p:sldId id="388" r:id="rId31"/>
    <p:sldId id="389" r:id="rId32"/>
    <p:sldId id="390" r:id="rId33"/>
    <p:sldId id="392" r:id="rId34"/>
    <p:sldId id="405" r:id="rId35"/>
    <p:sldId id="396" r:id="rId36"/>
    <p:sldId id="395" r:id="rId37"/>
    <p:sldId id="397" r:id="rId38"/>
    <p:sldId id="398" r:id="rId39"/>
    <p:sldId id="295" r:id="rId40"/>
    <p:sldId id="400" r:id="rId41"/>
    <p:sldId id="401" r:id="rId42"/>
    <p:sldId id="402" r:id="rId43"/>
    <p:sldId id="404" r:id="rId44"/>
    <p:sldId id="403" r:id="rId45"/>
    <p:sldId id="278"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9400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51" autoAdjust="0"/>
    <p:restoredTop sz="94700" autoAdjust="0"/>
  </p:normalViewPr>
  <p:slideViewPr>
    <p:cSldViewPr snapToGrid="0" snapToObjects="1">
      <p:cViewPr varScale="1">
        <p:scale>
          <a:sx n="62" d="100"/>
          <a:sy n="62" d="100"/>
        </p:scale>
        <p:origin x="62" y="168"/>
      </p:cViewPr>
      <p:guideLst>
        <p:guide orient="horz" pos="2160"/>
        <p:guide pos="2880"/>
      </p:guideLst>
    </p:cSldViewPr>
  </p:slideViewPr>
  <p:outlineViewPr>
    <p:cViewPr>
      <p:scale>
        <a:sx n="33" d="100"/>
        <a:sy n="33" d="100"/>
      </p:scale>
      <p:origin x="0" y="-25782"/>
    </p:cViewPr>
  </p:outlineViewPr>
  <p:notesTextViewPr>
    <p:cViewPr>
      <p:scale>
        <a:sx n="100" d="100"/>
        <a:sy n="100" d="100"/>
      </p:scale>
      <p:origin x="0" y="0"/>
    </p:cViewPr>
  </p:notesTextViewPr>
  <p:notesViewPr>
    <p:cSldViewPr snapToGrid="0" snapToObjects="1">
      <p:cViewPr varScale="1">
        <p:scale>
          <a:sx n="79" d="100"/>
          <a:sy n="79" d="100"/>
        </p:scale>
        <p:origin x="20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i="1" dirty="0"/>
              <a:t>Computerized Accounting with QuickBooks 2019</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55F27D-7291-427B-A350-F3DB9042BE2F}" type="datetimeFigureOut">
              <a:rPr lang="en-US" smtClean="0"/>
              <a:t>4/18/2019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Paradigm Publishing, LLC</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4F4AC1-F8EF-4959-8144-FA13A8A625AC}" type="slidenum">
              <a:rPr lang="en-US" smtClean="0"/>
              <a:t>‹#›</a:t>
            </a:fld>
            <a:endParaRPr lang="en-US" dirty="0"/>
          </a:p>
        </p:txBody>
      </p:sp>
    </p:spTree>
    <p:extLst>
      <p:ext uri="{BB962C8B-B14F-4D97-AF65-F5344CB8AC3E}">
        <p14:creationId xmlns:p14="http://schemas.microsoft.com/office/powerpoint/2010/main" val="199499746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i="1"/>
            </a:lvl1pPr>
          </a:lstStyle>
          <a:p>
            <a:r>
              <a:rPr lang="en-US" dirty="0"/>
              <a:t>Computerized Accounting with QuickBooks 2019</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B778F-71A8-48E4-BDC1-6A6F0CF4740F}" type="datetimeFigureOut">
              <a:rPr lang="en-US" smtClean="0"/>
              <a:t>4/18/2019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Paradigm Publishing, LLC</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D489E-AA15-4837-8C29-87808A0EBE4C}" type="slidenum">
              <a:rPr lang="en-US" smtClean="0"/>
              <a:t>‹#›</a:t>
            </a:fld>
            <a:endParaRPr lang="en-US" dirty="0"/>
          </a:p>
        </p:txBody>
      </p:sp>
    </p:spTree>
    <p:extLst>
      <p:ext uri="{BB962C8B-B14F-4D97-AF65-F5344CB8AC3E}">
        <p14:creationId xmlns:p14="http://schemas.microsoft.com/office/powerpoint/2010/main" val="250758895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1</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4038024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3</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3771320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4</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2913566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47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219679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349062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203252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 Paradigm Publishing, LLC</a:t>
            </a:r>
          </a:p>
        </p:txBody>
      </p:sp>
      <p:sp>
        <p:nvSpPr>
          <p:cNvPr id="9" name="Slide Number Placeholder 8"/>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016479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2877159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260077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3569195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401852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560027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41777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lvl1pPr>
              <a:defRPr>
                <a:solidFill>
                  <a:srgbClr val="898989"/>
                </a:solidFill>
              </a:defRPr>
            </a:lvl1pPr>
          </a:lstStyle>
          <a:p>
            <a:fld id="{430A07D0-4B6C-EF41-9A43-6576EA47312D}" type="slidenum">
              <a:rPr lang="en-US" smtClean="0"/>
              <a:pPr/>
              <a:t>‹#›</a:t>
            </a:fld>
            <a:endParaRPr lang="en-US" dirty="0"/>
          </a:p>
        </p:txBody>
      </p:sp>
      <p:sp>
        <p:nvSpPr>
          <p:cNvPr id="7" name="Title 1"/>
          <p:cNvSpPr>
            <a:spLocks noGrp="1"/>
          </p:cNvSpPr>
          <p:nvPr>
            <p:ph type="ctrTitle" hasCustomPrompt="1"/>
          </p:nvPr>
        </p:nvSpPr>
        <p:spPr>
          <a:xfrm>
            <a:off x="685800" y="1419215"/>
            <a:ext cx="7772400" cy="609131"/>
          </a:xfrm>
          <a:prstGeom prst="rect">
            <a:avLst/>
          </a:prstGeom>
          <a:noFill/>
          <a:ln>
            <a:noFill/>
          </a:ln>
        </p:spPr>
        <p:txBody>
          <a:bodyPr/>
          <a:lstStyle>
            <a:lvl1pPr algn="ctr">
              <a:defRPr sz="4000" b="0" i="0">
                <a:ln>
                  <a:noFill/>
                </a:ln>
                <a:solidFill>
                  <a:srgbClr val="FFFFFF"/>
                </a:solidFill>
                <a:latin typeface="B Helvetica Bold"/>
                <a:cs typeface="B Helvetica Bold"/>
              </a:defRPr>
            </a:lvl1pPr>
          </a:lstStyle>
          <a:p>
            <a:r>
              <a:rPr lang="en-US" dirty="0"/>
              <a:t>Chapter Title goes Here</a:t>
            </a:r>
          </a:p>
        </p:txBody>
      </p:sp>
      <p:sp>
        <p:nvSpPr>
          <p:cNvPr id="8" name="Subtitle 2"/>
          <p:cNvSpPr>
            <a:spLocks noGrp="1"/>
          </p:cNvSpPr>
          <p:nvPr>
            <p:ph type="subTitle" idx="1" hasCustomPrompt="1"/>
          </p:nvPr>
        </p:nvSpPr>
        <p:spPr>
          <a:xfrm>
            <a:off x="703794" y="2772758"/>
            <a:ext cx="5004522" cy="2120084"/>
          </a:xfrm>
          <a:prstGeom prst="rect">
            <a:avLst/>
          </a:prstGeom>
          <a:ln>
            <a:noFill/>
          </a:ln>
        </p:spPr>
        <p:txBody>
          <a:bodyPr/>
          <a:lstStyle>
            <a:lvl1pPr marL="0" indent="0" algn="ctr">
              <a:buNone/>
              <a:defRPr sz="2800" b="0" i="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Chapter Subtitle goes here</a:t>
            </a:r>
          </a:p>
        </p:txBody>
      </p:sp>
      <p:sp>
        <p:nvSpPr>
          <p:cNvPr id="9" name="Title Placeholder 1"/>
          <p:cNvSpPr txBox="1">
            <a:spLocks/>
          </p:cNvSpPr>
          <p:nvPr userDrawn="1"/>
        </p:nvSpPr>
        <p:spPr>
          <a:xfrm>
            <a:off x="703794" y="385763"/>
            <a:ext cx="6621566" cy="399230"/>
          </a:xfrm>
          <a:prstGeom prst="rect">
            <a:avLst/>
          </a:prstGeom>
          <a:ln>
            <a:noFill/>
          </a:ln>
        </p:spPr>
        <p:txBody>
          <a:bodyPr vert="horz" lIns="91440" tIns="45720" rIns="91440" bIns="45720" rtlCol="0" anchor="ctr">
            <a:noAutofit/>
          </a:bodyPr>
          <a:lstStyle>
            <a:lvl1pPr algn="r" defTabSz="457200" rtl="0" eaLnBrk="1" latinLnBrk="0" hangingPunct="1">
              <a:spcBef>
                <a:spcPct val="0"/>
              </a:spcBef>
              <a:buNone/>
              <a:defRPr sz="2000" b="0" i="0" kern="1200" baseline="0">
                <a:solidFill>
                  <a:schemeClr val="bg1"/>
                </a:solidFill>
                <a:latin typeface="B Helvetica Bold"/>
                <a:ea typeface="+mj-ea"/>
                <a:cs typeface="B Helvetica Bold"/>
              </a:defRPr>
            </a:lvl1pPr>
          </a:lstStyle>
          <a:p>
            <a:r>
              <a:rPr lang="en-US" dirty="0"/>
              <a:t>Chapter</a:t>
            </a:r>
          </a:p>
        </p:txBody>
      </p:sp>
      <p:sp>
        <p:nvSpPr>
          <p:cNvPr id="10" name="Title Placeholder 1"/>
          <p:cNvSpPr txBox="1">
            <a:spLocks/>
          </p:cNvSpPr>
          <p:nvPr userDrawn="1"/>
        </p:nvSpPr>
        <p:spPr>
          <a:xfrm>
            <a:off x="7193280" y="157655"/>
            <a:ext cx="1493520" cy="1143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8000" b="0" i="0" kern="1200" baseline="0">
                <a:solidFill>
                  <a:schemeClr val="bg1"/>
                </a:solidFill>
                <a:latin typeface="B Helvetica Bold"/>
                <a:ea typeface="+mj-ea"/>
                <a:cs typeface="B Helvetica Bold"/>
              </a:defRPr>
            </a:lvl1pPr>
          </a:lstStyle>
          <a:p>
            <a:pPr algn="ctr"/>
            <a:r>
              <a:rPr lang="en-US" sz="9600" dirty="0"/>
              <a:t>11</a:t>
            </a:r>
          </a:p>
        </p:txBody>
      </p:sp>
    </p:spTree>
    <p:extLst>
      <p:ext uri="{BB962C8B-B14F-4D97-AF65-F5344CB8AC3E}">
        <p14:creationId xmlns:p14="http://schemas.microsoft.com/office/powerpoint/2010/main" val="130737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2877" y="968376"/>
            <a:ext cx="8490281" cy="702678"/>
          </a:xfrm>
          <a:prstGeom prst="rect">
            <a:avLst/>
          </a:prstGeom>
        </p:spPr>
        <p:txBody>
          <a:bodyPr/>
          <a:lstStyle>
            <a:lvl1pPr algn="l">
              <a:defRPr sz="3200" b="0" i="0" baseline="0">
                <a:solidFill>
                  <a:srgbClr val="FFFFFF"/>
                </a:solidFill>
                <a:latin typeface="B Helvetica Bold"/>
                <a:cs typeface="B Helvetica Bold"/>
              </a:defRPr>
            </a:lvl1pPr>
          </a:lstStyle>
          <a:p>
            <a:r>
              <a:rPr lang="en-US" dirty="0"/>
              <a:t>Learning Objectives List Here</a:t>
            </a:r>
          </a:p>
        </p:txBody>
      </p:sp>
      <p:sp>
        <p:nvSpPr>
          <p:cNvPr id="3" name="Subtitle 2"/>
          <p:cNvSpPr>
            <a:spLocks noGrp="1"/>
          </p:cNvSpPr>
          <p:nvPr>
            <p:ph type="subTitle" idx="1" hasCustomPrompt="1"/>
          </p:nvPr>
        </p:nvSpPr>
        <p:spPr>
          <a:xfrm>
            <a:off x="332877" y="2085474"/>
            <a:ext cx="7327228" cy="2994526"/>
          </a:xfrm>
          <a:prstGeom prst="rect">
            <a:avLst/>
          </a:prstGeom>
        </p:spPr>
        <p:txBody>
          <a:bodyPr/>
          <a:lstStyle>
            <a:lvl1pPr marL="0" indent="0" algn="l">
              <a:buNone/>
              <a:defRPr sz="2800"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Chapter content</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AD88444F-2AF5-6340-B273-790BF994D442}" type="slidenum">
              <a:rPr lang="en-US" smtClean="0"/>
              <a:t>‹#›</a:t>
            </a:fld>
            <a:endParaRPr lang="en-US" dirty="0"/>
          </a:p>
        </p:txBody>
      </p:sp>
    </p:spTree>
    <p:extLst>
      <p:ext uri="{BB962C8B-B14F-4D97-AF65-F5344CB8AC3E}">
        <p14:creationId xmlns:p14="http://schemas.microsoft.com/office/powerpoint/2010/main" val="4262830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148" y="854710"/>
            <a:ext cx="8579852" cy="1143000"/>
          </a:xfrm>
          <a:prstGeom prst="rect">
            <a:avLst/>
          </a:prstGeom>
        </p:spPr>
        <p:txBody>
          <a:bodyPr/>
          <a:lstStyle>
            <a:lvl1pPr algn="l">
              <a:defRPr sz="4000" b="0" i="0">
                <a:solidFill>
                  <a:srgbClr val="FFFFFF"/>
                </a:solidFill>
                <a:latin typeface="B Helvetica Bold"/>
                <a:cs typeface="B Helvetica Bold"/>
              </a:defRPr>
            </a:lvl1pPr>
          </a:lstStyle>
          <a:p>
            <a:r>
              <a:rPr lang="en-US" dirty="0"/>
              <a:t>Chapter Title</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AD88444F-2AF5-6340-B273-790BF994D442}" type="slidenum">
              <a:rPr lang="en-US" smtClean="0"/>
              <a:t>‹#›</a:t>
            </a:fld>
            <a:endParaRPr lang="en-US" dirty="0"/>
          </a:p>
        </p:txBody>
      </p:sp>
      <p:sp>
        <p:nvSpPr>
          <p:cNvPr id="7" name="Text Placeholder 2"/>
          <p:cNvSpPr>
            <a:spLocks noGrp="1"/>
          </p:cNvSpPr>
          <p:nvPr>
            <p:ph idx="1"/>
          </p:nvPr>
        </p:nvSpPr>
        <p:spPr>
          <a:xfrm>
            <a:off x="310148" y="2199564"/>
            <a:ext cx="7844322" cy="4521911"/>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a:latin typeface="Helvetica"/>
                <a:cs typeface="Helvetica"/>
              </a:defRPr>
            </a:lvl1pPr>
            <a:lvl2pPr marL="742950" indent="0">
              <a:buNone/>
              <a:defRPr/>
            </a:lvl2pPr>
          </a:lstStyle>
          <a:p>
            <a:pPr lvl="0"/>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p:txBody>
      </p:sp>
    </p:spTree>
    <p:extLst>
      <p:ext uri="{BB962C8B-B14F-4D97-AF65-F5344CB8AC3E}">
        <p14:creationId xmlns:p14="http://schemas.microsoft.com/office/powerpoint/2010/main" val="397726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520" y="295704"/>
            <a:ext cx="7844322" cy="965200"/>
          </a:xfrm>
          <a:prstGeom prst="rect">
            <a:avLst/>
          </a:prstGeom>
        </p:spPr>
        <p:txBody>
          <a:bodyPr/>
          <a:lstStyle>
            <a:lvl1pPr algn="l">
              <a:defRPr sz="4000" b="0" i="0" baseline="0">
                <a:solidFill>
                  <a:schemeClr val="bg1"/>
                </a:solidFill>
                <a:latin typeface="B Helvetica Bold"/>
                <a:cs typeface="B Helvetica Bold"/>
              </a:defRPr>
            </a:lvl1pPr>
          </a:lstStyle>
          <a:p>
            <a:r>
              <a:rPr lang="en-US" dirty="0"/>
              <a:t>Chapter Content</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20B4BF65-5512-8C40-A284-ADA36BF81673}" type="slidenum">
              <a:rPr lang="en-US" smtClean="0"/>
              <a:t>‹#›</a:t>
            </a:fld>
            <a:endParaRPr lang="en-US" dirty="0"/>
          </a:p>
        </p:txBody>
      </p:sp>
      <p:sp>
        <p:nvSpPr>
          <p:cNvPr id="11" name="Content Placeholder 2"/>
          <p:cNvSpPr>
            <a:spLocks noGrp="1"/>
          </p:cNvSpPr>
          <p:nvPr>
            <p:ph idx="1"/>
          </p:nvPr>
        </p:nvSpPr>
        <p:spPr>
          <a:xfrm>
            <a:off x="350520" y="1443154"/>
            <a:ext cx="7844322" cy="4649736"/>
          </a:xfrm>
          <a:prstGeom prst="rect">
            <a:avLst/>
          </a:prstGeom>
        </p:spPr>
        <p:txBody>
          <a:bodyPr/>
          <a:lstStyle>
            <a:lvl1pPr>
              <a:defRPr>
                <a:latin typeface="Helvetica"/>
                <a:cs typeface="Helvetica"/>
              </a:defRPr>
            </a:lvl1pPr>
            <a:lvl2pPr>
              <a:defRPr sz="3000">
                <a:latin typeface="Helvetica"/>
                <a:cs typeface="Helvetica"/>
              </a:defRPr>
            </a:lvl2pPr>
            <a:lvl3pPr>
              <a:defRPr sz="2800">
                <a:latin typeface="Helvetica"/>
                <a:cs typeface="Helvetica"/>
              </a:defRPr>
            </a:lvl3pPr>
            <a:lvl4pPr>
              <a:defRPr sz="2600">
                <a:latin typeface="Helvetica"/>
                <a:cs typeface="Helvetica"/>
              </a:defRPr>
            </a:lvl4pPr>
            <a:lvl5pPr>
              <a:defRPr sz="240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9636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A91D5F25-E773-134E-A8C3-7D392FCF8EB9}" type="slidenum">
              <a:rPr lang="en-US" smtClean="0"/>
              <a:t>‹#›</a:t>
            </a:fld>
            <a:endParaRPr lang="en-US" dirty="0"/>
          </a:p>
        </p:txBody>
      </p:sp>
      <p:sp>
        <p:nvSpPr>
          <p:cNvPr id="8" name="Title 1"/>
          <p:cNvSpPr>
            <a:spLocks noGrp="1"/>
          </p:cNvSpPr>
          <p:nvPr>
            <p:ph type="ctrTitle" hasCustomPrompt="1"/>
          </p:nvPr>
        </p:nvSpPr>
        <p:spPr>
          <a:xfrm>
            <a:off x="332877" y="968376"/>
            <a:ext cx="8490281" cy="702678"/>
          </a:xfrm>
          <a:prstGeom prst="rect">
            <a:avLst/>
          </a:prstGeom>
        </p:spPr>
        <p:txBody>
          <a:bodyPr/>
          <a:lstStyle>
            <a:lvl1pPr algn="l">
              <a:defRPr sz="3200" b="0" i="0" baseline="0">
                <a:solidFill>
                  <a:srgbClr val="FFFFFF"/>
                </a:solidFill>
                <a:latin typeface="B Helvetica Bold"/>
                <a:cs typeface="B Helvetica Bold"/>
              </a:defRPr>
            </a:lvl1pPr>
          </a:lstStyle>
          <a:p>
            <a:r>
              <a:rPr lang="en-US" dirty="0"/>
              <a:t>Quick Check</a:t>
            </a:r>
          </a:p>
        </p:txBody>
      </p:sp>
      <p:sp>
        <p:nvSpPr>
          <p:cNvPr id="9" name="Subtitle 2"/>
          <p:cNvSpPr>
            <a:spLocks noGrp="1"/>
          </p:cNvSpPr>
          <p:nvPr>
            <p:ph type="subTitle" idx="1" hasCustomPrompt="1"/>
          </p:nvPr>
        </p:nvSpPr>
        <p:spPr>
          <a:xfrm>
            <a:off x="332877" y="2085474"/>
            <a:ext cx="7327228" cy="2994526"/>
          </a:xfrm>
          <a:prstGeom prst="rect">
            <a:avLst/>
          </a:prstGeom>
        </p:spPr>
        <p:txBody>
          <a:bodyPr/>
          <a:lstStyle>
            <a:lvl1pPr marL="0" indent="0" algn="l">
              <a:buNone/>
              <a:defRPr sz="2800"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Quiz content</a:t>
            </a:r>
          </a:p>
        </p:txBody>
      </p:sp>
    </p:spTree>
    <p:extLst>
      <p:ext uri="{BB962C8B-B14F-4D97-AF65-F5344CB8AC3E}">
        <p14:creationId xmlns:p14="http://schemas.microsoft.com/office/powerpoint/2010/main" val="1000127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Paradigm Publishing, LLC</a:t>
            </a:r>
          </a:p>
        </p:txBody>
      </p:sp>
      <p:sp>
        <p:nvSpPr>
          <p:cNvPr id="4" name="Slide Number Placeholder 3"/>
          <p:cNvSpPr>
            <a:spLocks noGrp="1"/>
          </p:cNvSpPr>
          <p:nvPr>
            <p:ph type="sldNum" sz="quarter" idx="11"/>
          </p:nvPr>
        </p:nvSpPr>
        <p:spPr/>
        <p:txBody>
          <a:bodyPr/>
          <a:lstStyle/>
          <a:p>
            <a:fld id="{A91D5F25-E773-134E-A8C3-7D392FCF8EB9}" type="slidenum">
              <a:rPr lang="en-US" smtClean="0"/>
              <a:t>‹#›</a:t>
            </a:fld>
            <a:endParaRPr lang="en-US" dirty="0"/>
          </a:p>
        </p:txBody>
      </p:sp>
      <p:sp>
        <p:nvSpPr>
          <p:cNvPr id="5" name="Title 1"/>
          <p:cNvSpPr>
            <a:spLocks noGrp="1"/>
          </p:cNvSpPr>
          <p:nvPr>
            <p:ph type="title" hasCustomPrompt="1"/>
          </p:nvPr>
        </p:nvSpPr>
        <p:spPr>
          <a:xfrm>
            <a:off x="310148" y="854710"/>
            <a:ext cx="8579852" cy="1143000"/>
          </a:xfrm>
          <a:prstGeom prst="rect">
            <a:avLst/>
          </a:prstGeom>
        </p:spPr>
        <p:txBody>
          <a:bodyPr/>
          <a:lstStyle>
            <a:lvl1pPr algn="l">
              <a:defRPr sz="4000" b="0" i="0">
                <a:solidFill>
                  <a:srgbClr val="FFFFFF"/>
                </a:solidFill>
                <a:latin typeface="B Helvetica Bold"/>
                <a:cs typeface="B Helvetica Bold"/>
              </a:defRPr>
            </a:lvl1pPr>
          </a:lstStyle>
          <a:p>
            <a:r>
              <a:rPr lang="en-US" dirty="0"/>
              <a:t>Quick Check</a:t>
            </a:r>
          </a:p>
        </p:txBody>
      </p:sp>
      <p:sp>
        <p:nvSpPr>
          <p:cNvPr id="6" name="Content Placeholder 2"/>
          <p:cNvSpPr>
            <a:spLocks noGrp="1"/>
          </p:cNvSpPr>
          <p:nvPr>
            <p:ph idx="1"/>
          </p:nvPr>
        </p:nvSpPr>
        <p:spPr>
          <a:xfrm>
            <a:off x="310147" y="2180272"/>
            <a:ext cx="7390063" cy="4525963"/>
          </a:xfrm>
          <a:prstGeom prst="rect">
            <a:avLst/>
          </a:prstGeom>
        </p:spPr>
        <p:txBody>
          <a:bodyPr/>
          <a:lstStyle>
            <a:lvl1pPr marL="514350" indent="-514350">
              <a:buFont typeface="+mj-lt"/>
              <a:buAutoNum type="arabicPeriod"/>
              <a:defRPr>
                <a:latin typeface="Helvetica"/>
                <a:cs typeface="Helvetica"/>
              </a:defRPr>
            </a:lvl1pPr>
            <a:lvl2pPr marL="971550" indent="-514350">
              <a:buFont typeface="+mj-lt"/>
              <a:buAutoNum type="alphaLcPeriod"/>
              <a:defRPr>
                <a:latin typeface="Helvetica"/>
                <a:cs typeface="Helvetica"/>
              </a:defRPr>
            </a:lvl2pPr>
            <a:lvl3pPr marL="1371600" indent="-457200">
              <a:buFont typeface="+mj-lt"/>
              <a:buAutoNum type="arabicPeriod"/>
              <a:defRPr>
                <a:latin typeface="Helvetica"/>
                <a:cs typeface="Helvetica"/>
              </a:defRPr>
            </a:lvl3pPr>
            <a:lvl4pPr marL="1828800" indent="-457200">
              <a:buFont typeface="+mj-lt"/>
              <a:buAutoNum type="arabicPeriod"/>
              <a:defRPr>
                <a:latin typeface="Helvetica"/>
                <a:cs typeface="Helvetica"/>
              </a:defRPr>
            </a:lvl4pPr>
            <a:lvl5pPr marL="2286000" indent="-457200">
              <a:buFont typeface="+mj-lt"/>
              <a:buAutoNum type="arabicPeriod"/>
              <a:defRPr>
                <a:latin typeface="Helvetica"/>
                <a:cs typeface="Helvetica"/>
              </a:defRPr>
            </a:lvl5pPr>
          </a:lstStyle>
          <a:p>
            <a:pPr lvl="0"/>
            <a:r>
              <a:rPr lang="en-US" dirty="0"/>
              <a:t>Click to edit Master text styles</a:t>
            </a:r>
          </a:p>
          <a:p>
            <a:pPr lvl="1"/>
            <a:r>
              <a:rPr lang="en-US" dirty="0"/>
              <a:t>Second level</a:t>
            </a:r>
          </a:p>
          <a:p>
            <a:pPr lvl="1"/>
            <a:endParaRPr lang="en-US" dirty="0"/>
          </a:p>
        </p:txBody>
      </p:sp>
    </p:spTree>
    <p:extLst>
      <p:ext uri="{BB962C8B-B14F-4D97-AF65-F5344CB8AC3E}">
        <p14:creationId xmlns:p14="http://schemas.microsoft.com/office/powerpoint/2010/main" val="255032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54038"/>
            <a:ext cx="7011737" cy="1143000"/>
          </a:xfrm>
          <a:prstGeom prst="rect">
            <a:avLst/>
          </a:prstGeom>
        </p:spPr>
        <p:txBody>
          <a:bodyPr/>
          <a:lstStyle>
            <a:lvl1pPr algn="l">
              <a:defRPr sz="4000" b="0" i="0">
                <a:latin typeface="B Helvetica Bold"/>
                <a:cs typeface="B Helvetica Bold"/>
              </a:defRPr>
            </a:lvl1pPr>
          </a:lstStyle>
          <a:p>
            <a:r>
              <a:rPr lang="en-US" dirty="0"/>
              <a:t>Terms</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7B6DD230-76CC-9F4F-A452-B5DD642C0308}" type="slidenum">
              <a:rPr lang="en-US" smtClean="0"/>
              <a:t>‹#›</a:t>
            </a:fld>
            <a:endParaRPr lang="en-US" dirty="0"/>
          </a:p>
        </p:txBody>
      </p:sp>
      <p:sp>
        <p:nvSpPr>
          <p:cNvPr id="7" name="Subtitle 2"/>
          <p:cNvSpPr>
            <a:spLocks noGrp="1"/>
          </p:cNvSpPr>
          <p:nvPr>
            <p:ph type="subTitle" idx="1" hasCustomPrompt="1"/>
          </p:nvPr>
        </p:nvSpPr>
        <p:spPr>
          <a:xfrm>
            <a:off x="1219200" y="1869574"/>
            <a:ext cx="7011737" cy="3870826"/>
          </a:xfrm>
          <a:prstGeom prst="rect">
            <a:avLst/>
          </a:prstGeom>
        </p:spPr>
        <p:txBody>
          <a:bodyPr/>
          <a:lstStyle>
            <a:lvl1pPr marL="0" indent="0" algn="l">
              <a:buNone/>
              <a:defRPr sz="2800"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Definitions</a:t>
            </a:r>
          </a:p>
        </p:txBody>
      </p:sp>
    </p:spTree>
    <p:extLst>
      <p:ext uri="{BB962C8B-B14F-4D97-AF65-F5344CB8AC3E}">
        <p14:creationId xmlns:p14="http://schemas.microsoft.com/office/powerpoint/2010/main" val="23957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200858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7.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close up of food&#10;&#10;Description automatically generated">
            <a:extLst>
              <a:ext uri="{FF2B5EF4-FFF2-40B4-BE49-F238E27FC236}">
                <a16:creationId xmlns:a16="http://schemas.microsoft.com/office/drawing/2014/main" id="{3838DC86-2862-46CD-8CAD-11AD45AB9E1E}"/>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17646233"/>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om with white walls&#10;&#10;Description automatically generated">
            <a:extLst>
              <a:ext uri="{FF2B5EF4-FFF2-40B4-BE49-F238E27FC236}">
                <a16:creationId xmlns:a16="http://schemas.microsoft.com/office/drawing/2014/main" id="{ABC3656B-4990-4AF7-9A0F-A6DBF85D4E14}"/>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fld id="{430A07D0-4B6C-EF41-9A43-6576EA47312D}" type="slidenum">
              <a:rPr lang="en-US" smtClean="0"/>
              <a:pPr/>
              <a:t>‹#›</a:t>
            </a:fld>
            <a:endParaRPr lang="en-US" dirty="0"/>
          </a:p>
        </p:txBody>
      </p:sp>
    </p:spTree>
    <p:extLst>
      <p:ext uri="{BB962C8B-B14F-4D97-AF65-F5344CB8AC3E}">
        <p14:creationId xmlns:p14="http://schemas.microsoft.com/office/powerpoint/2010/main" val="815956631"/>
      </p:ext>
    </p:extLst>
  </p:cSld>
  <p:clrMap bg1="lt1" tx1="dk1" bg2="lt2" tx2="dk2" accent1="accent1" accent2="accent2" accent3="accent3" accent4="accent4" accent5="accent5" accent6="accent6" hlink="hlink" folHlink="folHlink"/>
  <p:sldLayoutIdLst>
    <p:sldLayoutId id="2147483703"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8444F-2AF5-6340-B273-790BF994D442}" type="slidenum">
              <a:rPr lang="en-US" smtClean="0"/>
              <a:t>‹#›</a:t>
            </a:fld>
            <a:endParaRPr lang="en-US" dirty="0"/>
          </a:p>
        </p:txBody>
      </p:sp>
      <p:pic>
        <p:nvPicPr>
          <p:cNvPr id="3" name="Picture 2" descr="A close up of a mans face&#10;&#10;Description automatically generated">
            <a:extLst>
              <a:ext uri="{FF2B5EF4-FFF2-40B4-BE49-F238E27FC236}">
                <a16:creationId xmlns:a16="http://schemas.microsoft.com/office/drawing/2014/main" id="{006CB6E3-58E5-4B59-839B-9A1FE8470EF5}"/>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647588884"/>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4BF65-5512-8C40-A284-ADA36BF81673}" type="slidenum">
              <a:rPr lang="en-US" smtClean="0"/>
              <a:t>‹#›</a:t>
            </a:fld>
            <a:endParaRPr lang="en-US" dirty="0"/>
          </a:p>
        </p:txBody>
      </p:sp>
      <p:pic>
        <p:nvPicPr>
          <p:cNvPr id="3" name="Picture 2">
            <a:extLst>
              <a:ext uri="{FF2B5EF4-FFF2-40B4-BE49-F238E27FC236}">
                <a16:creationId xmlns:a16="http://schemas.microsoft.com/office/drawing/2014/main" id="{287E63F8-27E9-4EE3-8EEF-EFD7F538FD30}"/>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03092046"/>
      </p:ext>
    </p:extLst>
  </p:cSld>
  <p:clrMap bg1="lt1" tx1="dk1" bg2="lt2" tx2="dk2" accent1="accent1" accent2="accent2" accent3="accent3" accent4="accent4" accent5="accent5" accent6="accent6" hlink="hlink" folHlink="folHlink"/>
  <p:sldLayoutIdLst>
    <p:sldLayoutId id="2147483670"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D5F25-E773-134E-A8C3-7D392FCF8EB9}" type="slidenum">
              <a:rPr lang="en-US" smtClean="0"/>
              <a:t>‹#›</a:t>
            </a:fld>
            <a:endParaRPr lang="en-US" dirty="0"/>
          </a:p>
        </p:txBody>
      </p:sp>
      <p:pic>
        <p:nvPicPr>
          <p:cNvPr id="3" name="Picture 2">
            <a:extLst>
              <a:ext uri="{FF2B5EF4-FFF2-40B4-BE49-F238E27FC236}">
                <a16:creationId xmlns:a16="http://schemas.microsoft.com/office/drawing/2014/main" id="{CF001602-1631-491B-A3D1-768E83BA33E4}"/>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930637236"/>
      </p:ext>
    </p:extLst>
  </p:cSld>
  <p:clrMap bg1="lt1" tx1="dk1" bg2="lt2" tx2="dk2" accent1="accent1" accent2="accent2" accent3="accent3" accent4="accent4" accent5="accent5" accent6="accent6" hlink="hlink" folHlink="folHlink"/>
  <p:sldLayoutIdLst>
    <p:sldLayoutId id="2147483682" r:id="rId1"/>
    <p:sldLayoutId id="2147483704"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DD230-76CC-9F4F-A452-B5DD642C0308}" type="slidenum">
              <a:rPr lang="en-US" smtClean="0"/>
              <a:t>‹#›</a:t>
            </a:fld>
            <a:endParaRPr lang="en-US" dirty="0"/>
          </a:p>
        </p:txBody>
      </p:sp>
      <p:pic>
        <p:nvPicPr>
          <p:cNvPr id="3" name="Picture 2" descr="A close up of a flower&#10;&#10;Description automatically generated">
            <a:extLst>
              <a:ext uri="{FF2B5EF4-FFF2-40B4-BE49-F238E27FC236}">
                <a16:creationId xmlns:a16="http://schemas.microsoft.com/office/drawing/2014/main" id="{223250E7-D91A-4E7F-BF82-DF2452FA0D69}"/>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3921987"/>
      </p:ext>
    </p:extLst>
  </p:cSld>
  <p:clrMap bg1="lt1" tx1="dk1" bg2="lt2" tx2="dk2" accent1="accent1" accent2="accent2" accent3="accent3" accent4="accent4" accent5="accent5" accent6="accent6" hlink="hlink" folHlink="folHlink"/>
  <p:sldLayoutIdLst>
    <p:sldLayoutId id="2147483698"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QB-2015-16-17-BlankSlid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85789-3EEF-1540-9C3F-B413FF361E42}" type="slidenum">
              <a:rPr lang="en-US" smtClean="0"/>
              <a:t>‹#›</a:t>
            </a:fld>
            <a:endParaRPr lang="en-US" dirty="0"/>
          </a:p>
        </p:txBody>
      </p:sp>
    </p:spTree>
    <p:extLst>
      <p:ext uri="{BB962C8B-B14F-4D97-AF65-F5344CB8AC3E}">
        <p14:creationId xmlns:p14="http://schemas.microsoft.com/office/powerpoint/2010/main" val="223761365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986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The Customer Center Cont.</a:t>
            </a:r>
          </a:p>
        </p:txBody>
      </p:sp>
      <p:sp>
        <p:nvSpPr>
          <p:cNvPr id="3" name="Content Placeholder 2"/>
          <p:cNvSpPr>
            <a:spLocks noGrp="1"/>
          </p:cNvSpPr>
          <p:nvPr>
            <p:ph idx="1"/>
          </p:nvPr>
        </p:nvSpPr>
        <p:spPr>
          <a:xfrm>
            <a:off x="350520" y="1181896"/>
            <a:ext cx="7844322" cy="4649736"/>
          </a:xfrm>
        </p:spPr>
        <p:txBody>
          <a:bodyPr/>
          <a:lstStyle/>
          <a:p>
            <a:pPr marL="0" indent="0">
              <a:buNone/>
            </a:pPr>
            <a:r>
              <a:rPr lang="en-US" sz="2000" b="1" dirty="0"/>
              <a:t>To add a job: </a:t>
            </a:r>
            <a:endParaRPr lang="en-US" sz="2000" dirty="0"/>
          </a:p>
          <a:p>
            <a:r>
              <a:rPr lang="en-US" sz="2000" dirty="0"/>
              <a:t>Click Customers and then click </a:t>
            </a:r>
            <a:r>
              <a:rPr lang="en-US" sz="2000" i="1" dirty="0"/>
              <a:t>Customer Center. </a:t>
            </a:r>
            <a:endParaRPr lang="en-US" sz="2000" dirty="0"/>
          </a:p>
          <a:p>
            <a:r>
              <a:rPr lang="en-US" sz="2000" dirty="0"/>
              <a:t>At the Customer Center window, select (highlight) the customer</a:t>
            </a:r>
            <a:r>
              <a:rPr lang="en-US" sz="2000" i="1" dirty="0"/>
              <a:t>, </a:t>
            </a:r>
            <a:r>
              <a:rPr lang="en-US" sz="2000" dirty="0"/>
              <a:t>but do not open the file.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10</a:t>
            </a:fld>
            <a:endParaRPr lang="en-US" dirty="0"/>
          </a:p>
        </p:txBody>
      </p:sp>
      <p:pic>
        <p:nvPicPr>
          <p:cNvPr id="8" name="Picture 7" descr="Hamilton Hotels File Selected">
            <a:extLst>
              <a:ext uri="{FF2B5EF4-FFF2-40B4-BE49-F238E27FC236}">
                <a16:creationId xmlns:a16="http://schemas.microsoft.com/office/drawing/2014/main" id="{C217454D-EA17-4FAF-8FA7-B3EA9A37964E}"/>
              </a:ext>
            </a:extLst>
          </p:cNvPr>
          <p:cNvPicPr>
            <a:picLocks noChangeAspect="1"/>
          </p:cNvPicPr>
          <p:nvPr/>
        </p:nvPicPr>
        <p:blipFill>
          <a:blip r:embed="rId2"/>
          <a:stretch>
            <a:fillRect/>
          </a:stretch>
        </p:blipFill>
        <p:spPr>
          <a:xfrm>
            <a:off x="1588655" y="2653055"/>
            <a:ext cx="6419272" cy="3237154"/>
          </a:xfrm>
          <a:prstGeom prst="rect">
            <a:avLst/>
          </a:prstGeom>
        </p:spPr>
      </p:pic>
      <p:sp>
        <p:nvSpPr>
          <p:cNvPr id="9" name="TextBox 8">
            <a:extLst>
              <a:ext uri="{FF2B5EF4-FFF2-40B4-BE49-F238E27FC236}">
                <a16:creationId xmlns:a16="http://schemas.microsoft.com/office/drawing/2014/main" id="{6629AF98-A427-4FE6-B84C-D3E5472954D3}"/>
              </a:ext>
            </a:extLst>
          </p:cNvPr>
          <p:cNvSpPr txBox="1"/>
          <p:nvPr/>
        </p:nvSpPr>
        <p:spPr>
          <a:xfrm>
            <a:off x="7406321" y="6051144"/>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3614786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The Customer Center Cont.</a:t>
            </a:r>
          </a:p>
        </p:txBody>
      </p:sp>
      <p:sp>
        <p:nvSpPr>
          <p:cNvPr id="3" name="Content Placeholder 2"/>
          <p:cNvSpPr>
            <a:spLocks noGrp="1"/>
          </p:cNvSpPr>
          <p:nvPr>
            <p:ph idx="1"/>
          </p:nvPr>
        </p:nvSpPr>
        <p:spPr>
          <a:xfrm>
            <a:off x="350520" y="1181896"/>
            <a:ext cx="3611880" cy="4649736"/>
          </a:xfrm>
        </p:spPr>
        <p:txBody>
          <a:bodyPr/>
          <a:lstStyle/>
          <a:p>
            <a:r>
              <a:rPr lang="en-US" sz="1800" dirty="0"/>
              <a:t>Click the New Customer &amp; Job button. </a:t>
            </a:r>
          </a:p>
          <a:p>
            <a:r>
              <a:rPr lang="en-US" sz="1800" dirty="0"/>
              <a:t>At the New Customer &amp; Job menu, click </a:t>
            </a:r>
            <a:r>
              <a:rPr lang="en-US" sz="1800" i="1" dirty="0"/>
              <a:t>Add Job</a:t>
            </a:r>
            <a:r>
              <a:rPr lang="en-US" sz="1800" dirty="0"/>
              <a:t>. The New Job window opens. </a:t>
            </a:r>
          </a:p>
          <a:p>
            <a:r>
              <a:rPr lang="en-US" sz="1800" dirty="0"/>
              <a:t>At the </a:t>
            </a:r>
            <a:r>
              <a:rPr lang="en-US" sz="1800" i="1" dirty="0"/>
              <a:t>JOB NAME </a:t>
            </a:r>
            <a:r>
              <a:rPr lang="en-US" sz="1800" dirty="0"/>
              <a:t>field, add a new job name. </a:t>
            </a:r>
          </a:p>
          <a:p>
            <a:r>
              <a:rPr lang="en-US" sz="1800" dirty="0"/>
              <a:t>On the Job Info tab, complete the following fields: </a:t>
            </a:r>
            <a:r>
              <a:rPr lang="en-US" sz="1800" i="1" dirty="0"/>
              <a:t>JOB DESCRIPTION, JOB STATUS, START DATE, PROJECTED END DATE.</a:t>
            </a:r>
            <a:endParaRPr lang="en-US" sz="1800" b="1" dirty="0"/>
          </a:p>
          <a:p>
            <a:r>
              <a:rPr lang="en-US" sz="1800" dirty="0"/>
              <a:t>Click OK.</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11</a:t>
            </a:fld>
            <a:endParaRPr lang="en-US" dirty="0"/>
          </a:p>
        </p:txBody>
      </p:sp>
      <p:pic>
        <p:nvPicPr>
          <p:cNvPr id="5" name="Picture 4" descr="New Job Window">
            <a:extLst>
              <a:ext uri="{FF2B5EF4-FFF2-40B4-BE49-F238E27FC236}">
                <a16:creationId xmlns:a16="http://schemas.microsoft.com/office/drawing/2014/main" id="{89C5A806-EFB7-43B6-8B8A-B4130E9F7DB9}"/>
              </a:ext>
            </a:extLst>
          </p:cNvPr>
          <p:cNvPicPr>
            <a:picLocks noChangeAspect="1"/>
          </p:cNvPicPr>
          <p:nvPr/>
        </p:nvPicPr>
        <p:blipFill>
          <a:blip r:embed="rId2"/>
          <a:stretch>
            <a:fillRect/>
          </a:stretch>
        </p:blipFill>
        <p:spPr>
          <a:xfrm>
            <a:off x="3966855" y="1657591"/>
            <a:ext cx="5052258" cy="3542818"/>
          </a:xfrm>
          <a:prstGeom prst="rect">
            <a:avLst/>
          </a:prstGeom>
        </p:spPr>
      </p:pic>
    </p:spTree>
    <p:extLst>
      <p:ext uri="{BB962C8B-B14F-4D97-AF65-F5344CB8AC3E}">
        <p14:creationId xmlns:p14="http://schemas.microsoft.com/office/powerpoint/2010/main" val="2478287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Customer Center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12</a:t>
            </a:fld>
            <a:endParaRPr lang="en-US" dirty="0"/>
          </a:p>
        </p:txBody>
      </p:sp>
      <p:sp>
        <p:nvSpPr>
          <p:cNvPr id="3" name="Content Placeholder 2"/>
          <p:cNvSpPr>
            <a:spLocks noGrp="1"/>
          </p:cNvSpPr>
          <p:nvPr>
            <p:ph idx="1"/>
          </p:nvPr>
        </p:nvSpPr>
        <p:spPr/>
        <p:txBody>
          <a:bodyPr/>
          <a:lstStyle/>
          <a:p>
            <a:r>
              <a:rPr lang="en-US" sz="2000" dirty="0"/>
              <a:t>Notice the three jobs indented under the customer name, Hamilton Hotels, with which those jobs are associated. </a:t>
            </a:r>
          </a:p>
        </p:txBody>
      </p:sp>
      <p:pic>
        <p:nvPicPr>
          <p:cNvPr id="14" name="Picture 13" descr="Updated Customer Center">
            <a:extLst>
              <a:ext uri="{FF2B5EF4-FFF2-40B4-BE49-F238E27FC236}">
                <a16:creationId xmlns:a16="http://schemas.microsoft.com/office/drawing/2014/main" id="{074914BC-9982-4C07-ABE4-33131F336403}"/>
              </a:ext>
            </a:extLst>
          </p:cNvPr>
          <p:cNvPicPr>
            <a:picLocks noChangeAspect="1"/>
          </p:cNvPicPr>
          <p:nvPr/>
        </p:nvPicPr>
        <p:blipFill>
          <a:blip r:embed="rId2"/>
          <a:stretch>
            <a:fillRect/>
          </a:stretch>
        </p:blipFill>
        <p:spPr>
          <a:xfrm>
            <a:off x="831272" y="2343737"/>
            <a:ext cx="7481455" cy="3527888"/>
          </a:xfrm>
          <a:prstGeom prst="rect">
            <a:avLst/>
          </a:prstGeom>
        </p:spPr>
      </p:pic>
    </p:spTree>
    <p:extLst>
      <p:ext uri="{BB962C8B-B14F-4D97-AF65-F5344CB8AC3E}">
        <p14:creationId xmlns:p14="http://schemas.microsoft.com/office/powerpoint/2010/main" val="1024692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The Item List</a:t>
            </a:r>
          </a:p>
        </p:txBody>
      </p:sp>
      <p:sp>
        <p:nvSpPr>
          <p:cNvPr id="3" name="Content Placeholder 2"/>
          <p:cNvSpPr>
            <a:spLocks noGrp="1"/>
          </p:cNvSpPr>
          <p:nvPr>
            <p:ph idx="1"/>
          </p:nvPr>
        </p:nvSpPr>
        <p:spPr>
          <a:xfrm>
            <a:off x="350520" y="1181896"/>
            <a:ext cx="8488680" cy="1847631"/>
          </a:xfrm>
        </p:spPr>
        <p:txBody>
          <a:bodyPr/>
          <a:lstStyle/>
          <a:p>
            <a:r>
              <a:rPr lang="en-US" sz="2200" dirty="0"/>
              <a:t>To bill customers at different rates depending on who is doing the work, separate items have to be set up for each rate in the Item List.</a:t>
            </a:r>
          </a:p>
          <a:p>
            <a:pPr lvl="0"/>
            <a:r>
              <a:rPr lang="en-US" sz="2200" dirty="0"/>
              <a:t>Note the two different rates for Decorating Services and Design Services below.</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13</a:t>
            </a:fld>
            <a:endParaRPr lang="en-US" dirty="0"/>
          </a:p>
        </p:txBody>
      </p:sp>
      <p:pic>
        <p:nvPicPr>
          <p:cNvPr id="10" name="Picture 9" descr="Item List">
            <a:extLst>
              <a:ext uri="{FF2B5EF4-FFF2-40B4-BE49-F238E27FC236}">
                <a16:creationId xmlns:a16="http://schemas.microsoft.com/office/drawing/2014/main" id="{39B3B80E-AAB2-4DA1-9EDC-DB022F99B880}"/>
              </a:ext>
            </a:extLst>
          </p:cNvPr>
          <p:cNvPicPr>
            <a:picLocks noChangeAspect="1"/>
          </p:cNvPicPr>
          <p:nvPr/>
        </p:nvPicPr>
        <p:blipFill>
          <a:blip r:embed="rId2"/>
          <a:stretch>
            <a:fillRect/>
          </a:stretch>
        </p:blipFill>
        <p:spPr>
          <a:xfrm>
            <a:off x="327660" y="3235982"/>
            <a:ext cx="8488680" cy="2703490"/>
          </a:xfrm>
          <a:prstGeom prst="rect">
            <a:avLst/>
          </a:prstGeom>
        </p:spPr>
      </p:pic>
    </p:spTree>
    <p:extLst>
      <p:ext uri="{BB962C8B-B14F-4D97-AF65-F5344CB8AC3E}">
        <p14:creationId xmlns:p14="http://schemas.microsoft.com/office/powerpoint/2010/main" val="3646947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Allocating Payroll Expenses to a Job</a:t>
            </a:r>
          </a:p>
        </p:txBody>
      </p:sp>
      <p:sp>
        <p:nvSpPr>
          <p:cNvPr id="3" name="Content Placeholder 2"/>
          <p:cNvSpPr>
            <a:spLocks noGrp="1"/>
          </p:cNvSpPr>
          <p:nvPr>
            <p:ph idx="1"/>
          </p:nvPr>
        </p:nvSpPr>
        <p:spPr>
          <a:xfrm>
            <a:off x="350520" y="1181896"/>
            <a:ext cx="8488680" cy="4649736"/>
          </a:xfrm>
        </p:spPr>
        <p:txBody>
          <a:bodyPr/>
          <a:lstStyle/>
          <a:p>
            <a:pPr lvl="0"/>
            <a:r>
              <a:rPr lang="en-US" sz="2200" dirty="0"/>
              <a:t>Kristin Raina has two employees</a:t>
            </a:r>
          </a:p>
          <a:p>
            <a:pPr lvl="1"/>
            <a:r>
              <a:rPr lang="en-US" sz="1800" u="sng" dirty="0"/>
              <a:t>Harry Renee</a:t>
            </a:r>
            <a:r>
              <a:rPr lang="en-US" sz="1800" dirty="0"/>
              <a:t>: an administrative assistant whose time is not billable</a:t>
            </a:r>
          </a:p>
          <a:p>
            <a:pPr lvl="1"/>
            <a:r>
              <a:rPr lang="en-US" sz="1800" u="sng" dirty="0"/>
              <a:t>Richard Henderson</a:t>
            </a:r>
            <a:r>
              <a:rPr lang="en-US" sz="1800" dirty="0"/>
              <a:t>: a design assistant who, along with the owner Kristin Raina, provides design and decorating services to customers</a:t>
            </a:r>
          </a:p>
          <a:p>
            <a:pPr lvl="0"/>
            <a:r>
              <a:rPr lang="en-US" sz="2200" dirty="0"/>
              <a:t>Both Richard Henderson and Kristin Raina will be spending time working on the Hamilton Hotels projects.</a:t>
            </a:r>
          </a:p>
          <a:p>
            <a:pPr lvl="0"/>
            <a:r>
              <a:rPr lang="en-US" sz="2200" dirty="0"/>
              <a:t>Kristin Raina wishes to charge the payroll expense to each project in order to measure the profitability of each project.</a:t>
            </a:r>
          </a:p>
          <a:p>
            <a:pPr lvl="0"/>
            <a:r>
              <a:rPr lang="en-US" sz="2200" dirty="0"/>
              <a:t>For the first payroll in May, Kristin Raina has kept track of the hours spent on each job, by both Richard Henderson and herself, on a manual system.</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14</a:t>
            </a:fld>
            <a:endParaRPr lang="en-US" dirty="0"/>
          </a:p>
        </p:txBody>
      </p:sp>
    </p:spTree>
    <p:extLst>
      <p:ext uri="{BB962C8B-B14F-4D97-AF65-F5344CB8AC3E}">
        <p14:creationId xmlns:p14="http://schemas.microsoft.com/office/powerpoint/2010/main" val="1476485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7546571" cy="1260904"/>
          </a:xfrm>
        </p:spPr>
        <p:txBody>
          <a:bodyPr>
            <a:normAutofit fontScale="90000"/>
          </a:bodyPr>
          <a:lstStyle/>
          <a:p>
            <a:r>
              <a:rPr lang="en-US" dirty="0"/>
              <a:t>Allocating Payroll Expenses to a Job Cont.</a:t>
            </a:r>
          </a:p>
        </p:txBody>
      </p:sp>
      <p:sp>
        <p:nvSpPr>
          <p:cNvPr id="3" name="Content Placeholder 2"/>
          <p:cNvSpPr>
            <a:spLocks noGrp="1"/>
          </p:cNvSpPr>
          <p:nvPr>
            <p:ph idx="1"/>
          </p:nvPr>
        </p:nvSpPr>
        <p:spPr>
          <a:xfrm>
            <a:off x="350520" y="1181896"/>
            <a:ext cx="8488680" cy="4649736"/>
          </a:xfrm>
        </p:spPr>
        <p:txBody>
          <a:bodyPr/>
          <a:lstStyle/>
          <a:p>
            <a:pPr marL="0" indent="0">
              <a:buNone/>
            </a:pPr>
            <a:r>
              <a:rPr lang="en-US" sz="1800" b="1" dirty="0"/>
              <a:t>To pay an employee and allocate to jobs: </a:t>
            </a:r>
            <a:endParaRPr lang="en-US" sz="1800" dirty="0"/>
          </a:p>
          <a:p>
            <a:r>
              <a:rPr lang="en-US" sz="1800" dirty="0"/>
              <a:t>Click Employees and then click </a:t>
            </a:r>
            <a:r>
              <a:rPr lang="en-US" sz="1800" i="1" dirty="0"/>
              <a:t>Pay Employees</a:t>
            </a:r>
            <a:r>
              <a:rPr lang="en-US" sz="1800" dirty="0"/>
              <a:t>. The Enter Payroll Information window appears. </a:t>
            </a:r>
          </a:p>
          <a:p>
            <a:r>
              <a:rPr lang="en-US" sz="1800" dirty="0"/>
              <a:t>At the </a:t>
            </a:r>
            <a:r>
              <a:rPr lang="en-US" sz="1800" i="1" dirty="0"/>
              <a:t>PAY PERIOD ENDS </a:t>
            </a:r>
            <a:r>
              <a:rPr lang="en-US" sz="1800" dirty="0"/>
              <a:t>and </a:t>
            </a:r>
            <a:r>
              <a:rPr lang="en-US" sz="1800" i="1" dirty="0"/>
              <a:t>CHECK DATE </a:t>
            </a:r>
            <a:r>
              <a:rPr lang="en-US" sz="1800" dirty="0"/>
              <a:t>fields, choose the appropriate dates</a:t>
            </a:r>
            <a:r>
              <a:rPr lang="en-US" sz="1800" i="1" dirty="0"/>
              <a:t>. </a:t>
            </a:r>
            <a:endParaRPr lang="en-US" sz="1800" dirty="0"/>
          </a:p>
          <a:p>
            <a:r>
              <a:rPr lang="en-US" sz="1800" dirty="0"/>
              <a:t>At the </a:t>
            </a:r>
            <a:r>
              <a:rPr lang="en-US" sz="1800" i="1" dirty="0"/>
              <a:t>BANK ACCOUNT </a:t>
            </a:r>
            <a:r>
              <a:rPr lang="en-US" sz="1800" dirty="0"/>
              <a:t>field, make a selection (e.g., </a:t>
            </a:r>
            <a:r>
              <a:rPr lang="en-US" sz="1800" i="1" dirty="0"/>
              <a:t>1020 Cash – Payroll). </a:t>
            </a:r>
            <a:endParaRPr lang="en-US" sz="1800" dirty="0"/>
          </a:p>
          <a:p>
            <a:r>
              <a:rPr lang="en-US" sz="1800" dirty="0"/>
              <a:t>Confirm the number in the </a:t>
            </a:r>
            <a:r>
              <a:rPr lang="en-US" sz="1800" i="1" dirty="0"/>
              <a:t>First Check# </a:t>
            </a:r>
            <a:r>
              <a:rPr lang="en-US" sz="1800" dirty="0"/>
              <a:t>box</a:t>
            </a:r>
            <a:r>
              <a:rPr lang="en-US" sz="1800" i="1" dirty="0"/>
              <a:t>. </a:t>
            </a:r>
            <a:endParaRPr lang="en-US" sz="1800" dirty="0"/>
          </a:p>
          <a:p>
            <a:r>
              <a:rPr lang="en-US" sz="1800" dirty="0"/>
              <a:t>Select an employee by placing a check mark next to the name. </a:t>
            </a:r>
          </a:p>
          <a:p>
            <a:r>
              <a:rPr lang="en-US" sz="1800" dirty="0"/>
              <a:t>Click the Open Paycheck Detail button</a:t>
            </a:r>
            <a:r>
              <a:rPr lang="en-US" sz="1800" i="1" dirty="0"/>
              <a:t>. </a:t>
            </a:r>
            <a:r>
              <a:rPr lang="en-US" sz="1800" dirty="0"/>
              <a:t>You move to the Preview Paycheck window. </a:t>
            </a:r>
          </a:p>
          <a:p>
            <a:r>
              <a:rPr lang="en-US" sz="1800" dirty="0"/>
              <a:t>Check the item name, the rate, and the pay period.</a:t>
            </a:r>
          </a:p>
          <a:p>
            <a:r>
              <a:rPr lang="en-US" sz="1800" dirty="0"/>
              <a:t>At the first line of the </a:t>
            </a:r>
            <a:r>
              <a:rPr lang="en-US" sz="1800" i="1" dirty="0"/>
              <a:t>HOURS </a:t>
            </a:r>
            <a:r>
              <a:rPr lang="en-US" sz="1800" dirty="0"/>
              <a:t>column, select an amount. </a:t>
            </a:r>
          </a:p>
          <a:p>
            <a:r>
              <a:rPr lang="en-US" sz="1800" dirty="0"/>
              <a:t>At the CUSTOMER:JOB drop-down list, select the job name</a:t>
            </a:r>
            <a:r>
              <a:rPr lang="en-US" sz="1800" i="1" dirty="0"/>
              <a:t>. </a:t>
            </a:r>
          </a:p>
          <a:p>
            <a:r>
              <a:rPr lang="en-US" sz="1800" dirty="0"/>
              <a:t>Repeat for any additional jobs and hours completed for the employee.</a:t>
            </a:r>
          </a:p>
          <a:p>
            <a:r>
              <a:rPr lang="en-US" sz="1800" dirty="0"/>
              <a:t>Enter the company and employee taxes.</a:t>
            </a:r>
          </a:p>
          <a:p>
            <a:r>
              <a:rPr lang="en-US" sz="1800" dirty="0"/>
              <a:t>Click Save &amp; Close.</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15</a:t>
            </a:fld>
            <a:endParaRPr lang="en-US" dirty="0"/>
          </a:p>
        </p:txBody>
      </p:sp>
      <p:sp>
        <p:nvSpPr>
          <p:cNvPr id="4" name="TextBox 3">
            <a:extLst>
              <a:ext uri="{FF2B5EF4-FFF2-40B4-BE49-F238E27FC236}">
                <a16:creationId xmlns:a16="http://schemas.microsoft.com/office/drawing/2014/main" id="{DE270FC8-E4AF-4129-8BC0-C86CCD1087ED}"/>
              </a:ext>
            </a:extLst>
          </p:cNvPr>
          <p:cNvSpPr txBox="1"/>
          <p:nvPr/>
        </p:nvSpPr>
        <p:spPr>
          <a:xfrm>
            <a:off x="7406321" y="6086825"/>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2141740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7555807" cy="1260904"/>
          </a:xfrm>
        </p:spPr>
        <p:txBody>
          <a:bodyPr>
            <a:normAutofit fontScale="90000"/>
          </a:bodyPr>
          <a:lstStyle/>
          <a:p>
            <a:r>
              <a:rPr lang="en-US" dirty="0"/>
              <a:t>Allocating Payroll Expenses to a Job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16</a:t>
            </a:fld>
            <a:endParaRPr lang="en-US" dirty="0"/>
          </a:p>
        </p:txBody>
      </p:sp>
      <p:pic>
        <p:nvPicPr>
          <p:cNvPr id="10" name="Picture 9" descr="Preview Paycheck Window - Completed">
            <a:extLst>
              <a:ext uri="{FF2B5EF4-FFF2-40B4-BE49-F238E27FC236}">
                <a16:creationId xmlns:a16="http://schemas.microsoft.com/office/drawing/2014/main" id="{272E7C20-EDC1-48B7-BB6D-87834059BDAF}"/>
              </a:ext>
            </a:extLst>
          </p:cNvPr>
          <p:cNvPicPr>
            <a:picLocks noChangeAspect="1"/>
          </p:cNvPicPr>
          <p:nvPr/>
        </p:nvPicPr>
        <p:blipFill>
          <a:blip r:embed="rId2"/>
          <a:stretch>
            <a:fillRect/>
          </a:stretch>
        </p:blipFill>
        <p:spPr>
          <a:xfrm>
            <a:off x="978434" y="1260904"/>
            <a:ext cx="7187131" cy="4973849"/>
          </a:xfrm>
          <a:prstGeom prst="rect">
            <a:avLst/>
          </a:prstGeom>
        </p:spPr>
      </p:pic>
    </p:spTree>
    <p:extLst>
      <p:ext uri="{BB962C8B-B14F-4D97-AF65-F5344CB8AC3E}">
        <p14:creationId xmlns:p14="http://schemas.microsoft.com/office/powerpoint/2010/main" val="3483490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7435735" cy="1260904"/>
          </a:xfrm>
        </p:spPr>
        <p:txBody>
          <a:bodyPr>
            <a:normAutofit fontScale="90000"/>
          </a:bodyPr>
          <a:lstStyle/>
          <a:p>
            <a:r>
              <a:rPr lang="en-US" dirty="0"/>
              <a:t>Allocating Payroll Expenses to a Job Cont.</a:t>
            </a:r>
          </a:p>
        </p:txBody>
      </p:sp>
      <p:sp>
        <p:nvSpPr>
          <p:cNvPr id="3" name="Content Placeholder 2"/>
          <p:cNvSpPr>
            <a:spLocks noGrp="1"/>
          </p:cNvSpPr>
          <p:nvPr>
            <p:ph idx="1"/>
          </p:nvPr>
        </p:nvSpPr>
        <p:spPr>
          <a:xfrm>
            <a:off x="350520" y="1181896"/>
            <a:ext cx="8488680" cy="4649736"/>
          </a:xfrm>
        </p:spPr>
        <p:txBody>
          <a:bodyPr/>
          <a:lstStyle/>
          <a:p>
            <a:r>
              <a:rPr lang="en-US" sz="2000" dirty="0"/>
              <a:t>After you click Save &amp; Close, you return to the Enter Payroll Information window.</a:t>
            </a:r>
          </a:p>
          <a:p>
            <a:r>
              <a:rPr lang="en-US" sz="2000" dirty="0"/>
              <a:t>Click Continue. You move to the Review and Create Paychecks window, and the deductions and net pay columns are now completed.</a:t>
            </a:r>
          </a:p>
          <a:p>
            <a:r>
              <a:rPr lang="en-US" sz="2000" dirty="0"/>
              <a:t>Click the Create Paychecks button.</a:t>
            </a:r>
          </a:p>
          <a:p>
            <a:r>
              <a:rPr lang="en-US" sz="2000" dirty="0"/>
              <a:t>At the Confirmation and Next Steps window, click Close.</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17</a:t>
            </a:fld>
            <a:endParaRPr lang="en-US" dirty="0"/>
          </a:p>
        </p:txBody>
      </p:sp>
    </p:spTree>
    <p:extLst>
      <p:ext uri="{BB962C8B-B14F-4D97-AF65-F5344CB8AC3E}">
        <p14:creationId xmlns:p14="http://schemas.microsoft.com/office/powerpoint/2010/main" val="2205560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Invoice for a Job</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18</a:t>
            </a:fld>
            <a:endParaRPr lang="en-US" dirty="0"/>
          </a:p>
        </p:txBody>
      </p:sp>
      <p:sp>
        <p:nvSpPr>
          <p:cNvPr id="3" name="Content Placeholder 2"/>
          <p:cNvSpPr>
            <a:spLocks noGrp="1"/>
          </p:cNvSpPr>
          <p:nvPr>
            <p:ph idx="1"/>
          </p:nvPr>
        </p:nvSpPr>
        <p:spPr/>
        <p:txBody>
          <a:bodyPr/>
          <a:lstStyle/>
          <a:p>
            <a:pPr lvl="0"/>
            <a:r>
              <a:rPr lang="en-US" sz="2000" dirty="0"/>
              <a:t>When invoices are prepared for specific jobs, you select the Job rather than the Customer at the Customer:Job drop-down list.</a:t>
            </a:r>
          </a:p>
        </p:txBody>
      </p:sp>
      <p:pic>
        <p:nvPicPr>
          <p:cNvPr id="8" name="Picture 7" descr="Create Invoices Window - Completed">
            <a:extLst>
              <a:ext uri="{FF2B5EF4-FFF2-40B4-BE49-F238E27FC236}">
                <a16:creationId xmlns:a16="http://schemas.microsoft.com/office/drawing/2014/main" id="{8C6F8204-68AB-4081-935B-8903EFBE74C0}"/>
              </a:ext>
            </a:extLst>
          </p:cNvPr>
          <p:cNvPicPr>
            <a:picLocks noChangeAspect="1"/>
          </p:cNvPicPr>
          <p:nvPr/>
        </p:nvPicPr>
        <p:blipFill>
          <a:blip r:embed="rId2"/>
          <a:stretch>
            <a:fillRect/>
          </a:stretch>
        </p:blipFill>
        <p:spPr>
          <a:xfrm>
            <a:off x="1315591" y="2158888"/>
            <a:ext cx="6512818" cy="4065732"/>
          </a:xfrm>
          <a:prstGeom prst="rect">
            <a:avLst/>
          </a:prstGeom>
        </p:spPr>
      </p:pic>
    </p:spTree>
    <p:extLst>
      <p:ext uri="{BB962C8B-B14F-4D97-AF65-F5344CB8AC3E}">
        <p14:creationId xmlns:p14="http://schemas.microsoft.com/office/powerpoint/2010/main" val="1028585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 Paradigm Publishing, LLC</a:t>
            </a:r>
          </a:p>
        </p:txBody>
      </p:sp>
      <p:sp>
        <p:nvSpPr>
          <p:cNvPr id="3" name="Slide Number Placeholder 2"/>
          <p:cNvSpPr>
            <a:spLocks noGrp="1"/>
          </p:cNvSpPr>
          <p:nvPr>
            <p:ph type="sldNum" sz="quarter" idx="11"/>
          </p:nvPr>
        </p:nvSpPr>
        <p:spPr/>
        <p:txBody>
          <a:bodyPr/>
          <a:lstStyle/>
          <a:p>
            <a:fld id="{A91D5F25-E773-134E-A8C3-7D392FCF8EB9}" type="slidenum">
              <a:rPr lang="en-US" smtClean="0"/>
              <a:t>19</a:t>
            </a:fld>
            <a:endParaRPr lang="en-US" dirty="0"/>
          </a:p>
        </p:txBody>
      </p:sp>
      <p:sp>
        <p:nvSpPr>
          <p:cNvPr id="4" name="Title 3"/>
          <p:cNvSpPr>
            <a:spLocks noGrp="1"/>
          </p:cNvSpPr>
          <p:nvPr>
            <p:ph type="title"/>
          </p:nvPr>
        </p:nvSpPr>
        <p:spPr/>
        <p:txBody>
          <a:bodyPr/>
          <a:lstStyle/>
          <a:p>
            <a:r>
              <a:rPr lang="en-US" dirty="0"/>
              <a:t>Quick Check</a:t>
            </a:r>
          </a:p>
        </p:txBody>
      </p:sp>
      <p:sp>
        <p:nvSpPr>
          <p:cNvPr id="5" name="Content Placeholder 4"/>
          <p:cNvSpPr>
            <a:spLocks noGrp="1"/>
          </p:cNvSpPr>
          <p:nvPr>
            <p:ph idx="1"/>
          </p:nvPr>
        </p:nvSpPr>
        <p:spPr/>
        <p:txBody>
          <a:bodyPr/>
          <a:lstStyle/>
          <a:p>
            <a:r>
              <a:rPr lang="en-US" sz="2400" dirty="0"/>
              <a:t>What is a job?</a:t>
            </a:r>
          </a:p>
          <a:p>
            <a:pPr lvl="1"/>
            <a:r>
              <a:rPr lang="en-US" sz="2400" dirty="0"/>
              <a:t>process by which a company maintains records of time worked by employees for various customers</a:t>
            </a:r>
          </a:p>
          <a:p>
            <a:pPr lvl="1"/>
            <a:r>
              <a:rPr lang="en-US" sz="2400" dirty="0"/>
              <a:t>a category on the Lists menu</a:t>
            </a:r>
          </a:p>
          <a:p>
            <a:pPr lvl="1"/>
            <a:r>
              <a:rPr lang="en-US" sz="2400" dirty="0"/>
              <a:t>a project, assignment, or any identifiable segment of work for a customer</a:t>
            </a:r>
          </a:p>
          <a:p>
            <a:pPr lvl="1"/>
            <a:r>
              <a:rPr lang="en-US" sz="2400" dirty="0"/>
              <a:t>time worked by company personnel that can be billed to customers</a:t>
            </a:r>
          </a:p>
        </p:txBody>
      </p:sp>
    </p:spTree>
    <p:extLst>
      <p:ext uri="{BB962C8B-B14F-4D97-AF65-F5344CB8AC3E}">
        <p14:creationId xmlns:p14="http://schemas.microsoft.com/office/powerpoint/2010/main" val="158209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mph" presetSubtype="0" fill="hold" nodeType="clickEffect">
                                  <p:stCondLst>
                                    <p:cond delay="0"/>
                                  </p:stCondLst>
                                  <p:childTnLst>
                                    <p:animClr clrSpc="rgb" dir="cw">
                                      <p:cBhvr override="childStyle">
                                        <p:cTn id="30" dur="500" fill="hold"/>
                                        <p:tgtEl>
                                          <p:spTgt spid="5">
                                            <p:txEl>
                                              <p:pRg st="3" end="3"/>
                                            </p:txEl>
                                          </p:spTgt>
                                        </p:tgtEl>
                                        <p:attrNameLst>
                                          <p:attrName>style.color</p:attrName>
                                        </p:attrNameLst>
                                      </p:cBhvr>
                                      <p:to>
                                        <a:srgbClr val="00B050"/>
                                      </p:to>
                                    </p:animClr>
                                    <p:animClr clrSpc="rgb" dir="cw">
                                      <p:cBhvr>
                                        <p:cTn id="31" dur="500" fill="hold"/>
                                        <p:tgtEl>
                                          <p:spTgt spid="5">
                                            <p:txEl>
                                              <p:pRg st="3" end="3"/>
                                            </p:txEl>
                                          </p:spTgt>
                                        </p:tgtEl>
                                        <p:attrNameLst>
                                          <p:attrName>fillcolor</p:attrName>
                                        </p:attrNameLst>
                                      </p:cBhvr>
                                      <p:to>
                                        <a:srgbClr val="00B050"/>
                                      </p:to>
                                    </p:animClr>
                                    <p:set>
                                      <p:cBhvr>
                                        <p:cTn id="32" dur="500" fill="hold"/>
                                        <p:tgtEl>
                                          <p:spTgt spid="5">
                                            <p:txEl>
                                              <p:pRg st="3" end="3"/>
                                            </p:txEl>
                                          </p:spTgt>
                                        </p:tgtEl>
                                        <p:attrNameLst>
                                          <p:attrName>fill.type</p:attrName>
                                        </p:attrNameLst>
                                      </p:cBhvr>
                                      <p:to>
                                        <p:strVal val="solid"/>
                                      </p:to>
                                    </p:set>
                                    <p:set>
                                      <p:cBhvr>
                                        <p:cTn id="33" dur="500" fill="hold"/>
                                        <p:tgtEl>
                                          <p:spTgt spid="5">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30042"/>
            <a:ext cx="7772400" cy="609131"/>
          </a:xfrm>
        </p:spPr>
        <p:txBody>
          <a:bodyPr/>
          <a:lstStyle/>
          <a:p>
            <a:r>
              <a:rPr lang="en-US" dirty="0"/>
              <a:t>Jobs and Time Tracking</a:t>
            </a:r>
          </a:p>
        </p:txBody>
      </p:sp>
      <p:sp>
        <p:nvSpPr>
          <p:cNvPr id="3" name="Subtitle 2"/>
          <p:cNvSpPr>
            <a:spLocks noGrp="1"/>
          </p:cNvSpPr>
          <p:nvPr>
            <p:ph type="subTitle" idx="1"/>
          </p:nvPr>
        </p:nvSpPr>
        <p:spPr>
          <a:xfrm>
            <a:off x="1905202" y="2930321"/>
            <a:ext cx="5333596" cy="2120084"/>
          </a:xfrm>
        </p:spPr>
        <p:txBody>
          <a:bodyPr/>
          <a:lstStyle/>
          <a:p>
            <a:r>
              <a:rPr lang="en-US" dirty="0"/>
              <a:t>Recording Job Income and Job Payroll Expenses; Tracking Time for Employees and Jobs; and Creating Customer Statements</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430A07D0-4B6C-EF41-9A43-6576EA47312D}" type="slidenum">
              <a:rPr lang="en-US" smtClean="0"/>
              <a:t>2</a:t>
            </a:fld>
            <a:endParaRPr lang="en-US" dirty="0"/>
          </a:p>
        </p:txBody>
      </p:sp>
    </p:spTree>
    <p:extLst>
      <p:ext uri="{BB962C8B-B14F-4D97-AF65-F5344CB8AC3E}">
        <p14:creationId xmlns:p14="http://schemas.microsoft.com/office/powerpoint/2010/main" val="2770406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Setting up Time Tracking</a:t>
            </a:r>
          </a:p>
        </p:txBody>
      </p:sp>
      <p:sp>
        <p:nvSpPr>
          <p:cNvPr id="3" name="Content Placeholder 2"/>
          <p:cNvSpPr>
            <a:spLocks noGrp="1"/>
          </p:cNvSpPr>
          <p:nvPr>
            <p:ph idx="1"/>
          </p:nvPr>
        </p:nvSpPr>
        <p:spPr>
          <a:xfrm>
            <a:off x="350520" y="1181896"/>
            <a:ext cx="8336280" cy="4649736"/>
          </a:xfrm>
        </p:spPr>
        <p:txBody>
          <a:bodyPr/>
          <a:lstStyle/>
          <a:p>
            <a:pPr lvl="0"/>
            <a:r>
              <a:rPr lang="en-US" sz="2000" dirty="0"/>
              <a:t>The Time-Tracking feature allows you to track hours worked by both employees and owners.</a:t>
            </a:r>
          </a:p>
          <a:p>
            <a:pPr lvl="0"/>
            <a:r>
              <a:rPr lang="en-US" sz="2000" dirty="0"/>
              <a:t>Tracking time means recording the hours worked by company personnel while identifying the customer or job for which they spend their working hours.</a:t>
            </a:r>
          </a:p>
          <a:p>
            <a:pPr lvl="0"/>
            <a:r>
              <a:rPr lang="en-US" sz="2000" dirty="0"/>
              <a:t>QuickBooks’ Time-Tracking feature automates that process and enables you to use the resulting data in a number of ways; you can use it to </a:t>
            </a:r>
          </a:p>
          <a:p>
            <a:pPr lvl="1"/>
            <a:r>
              <a:rPr lang="en-US" sz="1800" dirty="0"/>
              <a:t>bill clients by job for work done by the company’s personnel</a:t>
            </a:r>
          </a:p>
          <a:p>
            <a:pPr lvl="1"/>
            <a:r>
              <a:rPr lang="en-US" sz="1800" dirty="0"/>
              <a:t>allocate income and expenses to jobs</a:t>
            </a:r>
          </a:p>
          <a:p>
            <a:pPr lvl="1"/>
            <a:r>
              <a:rPr lang="en-US" sz="1800" dirty="0"/>
              <a:t>process payroll by job</a:t>
            </a:r>
          </a:p>
          <a:p>
            <a:pPr lvl="0"/>
            <a:r>
              <a:rPr lang="en-US" sz="2000" dirty="0"/>
              <a:t>Set up the Time-Tracking feature in the Preferences window.</a:t>
            </a:r>
          </a:p>
          <a:p>
            <a:pPr lvl="0"/>
            <a:r>
              <a:rPr lang="en-US" sz="2000" dirty="0"/>
              <a:t>Once you have done that, the Weekly Timesheet window is available and you can input hourly and daily work activity for customers and/or jobs.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20</a:t>
            </a:fld>
            <a:endParaRPr lang="en-US" dirty="0"/>
          </a:p>
        </p:txBody>
      </p:sp>
    </p:spTree>
    <p:extLst>
      <p:ext uri="{BB962C8B-B14F-4D97-AF65-F5344CB8AC3E}">
        <p14:creationId xmlns:p14="http://schemas.microsoft.com/office/powerpoint/2010/main" val="1579379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Setting up Time Tracking Cont.</a:t>
            </a:r>
          </a:p>
        </p:txBody>
      </p:sp>
      <p:sp>
        <p:nvSpPr>
          <p:cNvPr id="3" name="Content Placeholder 2"/>
          <p:cNvSpPr>
            <a:spLocks noGrp="1"/>
          </p:cNvSpPr>
          <p:nvPr>
            <p:ph idx="1"/>
          </p:nvPr>
        </p:nvSpPr>
        <p:spPr>
          <a:xfrm>
            <a:off x="350520" y="1181896"/>
            <a:ext cx="3383280" cy="4649736"/>
          </a:xfrm>
        </p:spPr>
        <p:txBody>
          <a:bodyPr/>
          <a:lstStyle/>
          <a:p>
            <a:pPr marL="0" indent="0">
              <a:buNone/>
            </a:pPr>
            <a:r>
              <a:rPr lang="en-US" sz="2000" b="1" dirty="0"/>
              <a:t>To set up the Time-Tracking feature: </a:t>
            </a:r>
            <a:endParaRPr lang="en-US" sz="2000" dirty="0"/>
          </a:p>
          <a:p>
            <a:r>
              <a:rPr lang="en-US" sz="1800" dirty="0"/>
              <a:t>Click Edit and then click </a:t>
            </a:r>
            <a:r>
              <a:rPr lang="en-US" sz="1800" i="1" dirty="0"/>
              <a:t>Preferences</a:t>
            </a:r>
            <a:r>
              <a:rPr lang="en-US" sz="1800" dirty="0"/>
              <a:t>. </a:t>
            </a:r>
          </a:p>
          <a:p>
            <a:r>
              <a:rPr lang="en-US" sz="1800" dirty="0"/>
              <a:t>Along the left frame of the Preferences window, click the Time &amp; Expenses icon. </a:t>
            </a:r>
          </a:p>
          <a:p>
            <a:r>
              <a:rPr lang="en-US" sz="1800" dirty="0"/>
              <a:t>Click the Company Preferences tab. </a:t>
            </a:r>
          </a:p>
          <a:p>
            <a:r>
              <a:rPr lang="en-US" sz="1800" dirty="0"/>
              <a:t>At the </a:t>
            </a:r>
            <a:r>
              <a:rPr lang="en-US" sz="1800" i="1" dirty="0"/>
              <a:t>Do you track time? </a:t>
            </a:r>
            <a:r>
              <a:rPr lang="en-US" sz="1800" dirty="0"/>
              <a:t>field, click </a:t>
            </a:r>
            <a:r>
              <a:rPr lang="en-US" sz="1800" i="1" dirty="0"/>
              <a:t>Yes. </a:t>
            </a:r>
            <a:r>
              <a:rPr lang="en-US" sz="1800" dirty="0"/>
              <a:t>Accept </a:t>
            </a:r>
            <a:r>
              <a:rPr lang="en-US" sz="1800" i="1" dirty="0"/>
              <a:t>Monday </a:t>
            </a:r>
            <a:r>
              <a:rPr lang="en-US" sz="1800" dirty="0"/>
              <a:t>at the </a:t>
            </a:r>
            <a:r>
              <a:rPr lang="en-US" sz="1800" i="1" dirty="0"/>
              <a:t>First Day of Work Week </a:t>
            </a:r>
            <a:r>
              <a:rPr lang="en-US" sz="1800" dirty="0"/>
              <a:t>field. </a:t>
            </a:r>
          </a:p>
          <a:p>
            <a:r>
              <a:rPr lang="en-US" sz="1800" dirty="0"/>
              <a:t>Place a check mark in the box </a:t>
            </a:r>
            <a:r>
              <a:rPr lang="en-US" sz="1800" i="1" dirty="0"/>
              <a:t>Mark all time entries as billable</a:t>
            </a:r>
            <a:r>
              <a:rPr lang="en-US" sz="1800" dirty="0"/>
              <a:t>. </a:t>
            </a:r>
          </a:p>
          <a:p>
            <a:r>
              <a:rPr lang="en-US" sz="1800" dirty="0"/>
              <a:t>Click OK.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21</a:t>
            </a:fld>
            <a:endParaRPr lang="en-US" dirty="0"/>
          </a:p>
        </p:txBody>
      </p:sp>
      <p:pic>
        <p:nvPicPr>
          <p:cNvPr id="8" name="Picture 7" descr="Preferences Window - Time &amp; Expenses - Company Preferences Tab">
            <a:extLst>
              <a:ext uri="{FF2B5EF4-FFF2-40B4-BE49-F238E27FC236}">
                <a16:creationId xmlns:a16="http://schemas.microsoft.com/office/drawing/2014/main" id="{B0BFA001-9467-45C5-98D4-721149348264}"/>
              </a:ext>
            </a:extLst>
          </p:cNvPr>
          <p:cNvPicPr>
            <a:picLocks noChangeAspect="1"/>
          </p:cNvPicPr>
          <p:nvPr/>
        </p:nvPicPr>
        <p:blipFill>
          <a:blip r:embed="rId2"/>
          <a:stretch>
            <a:fillRect/>
          </a:stretch>
        </p:blipFill>
        <p:spPr>
          <a:xfrm>
            <a:off x="3738621" y="2110021"/>
            <a:ext cx="5302361" cy="3397211"/>
          </a:xfrm>
          <a:prstGeom prst="rect">
            <a:avLst/>
          </a:prstGeom>
        </p:spPr>
      </p:pic>
    </p:spTree>
    <p:extLst>
      <p:ext uri="{BB962C8B-B14F-4D97-AF65-F5344CB8AC3E}">
        <p14:creationId xmlns:p14="http://schemas.microsoft.com/office/powerpoint/2010/main" val="1126399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The Weekly Timesheet Window</a:t>
            </a:r>
          </a:p>
        </p:txBody>
      </p:sp>
      <p:sp>
        <p:nvSpPr>
          <p:cNvPr id="3" name="Content Placeholder 2"/>
          <p:cNvSpPr>
            <a:spLocks noGrp="1"/>
          </p:cNvSpPr>
          <p:nvPr>
            <p:ph idx="1"/>
          </p:nvPr>
        </p:nvSpPr>
        <p:spPr>
          <a:xfrm>
            <a:off x="350520" y="1181896"/>
            <a:ext cx="8336280" cy="4649736"/>
          </a:xfrm>
        </p:spPr>
        <p:txBody>
          <a:bodyPr/>
          <a:lstStyle/>
          <a:p>
            <a:pPr lvl="0"/>
            <a:r>
              <a:rPr lang="en-US" sz="2200" dirty="0"/>
              <a:t>You can use the Weekly Timesheet window to enter the daily work activity of employees and owners on a weekly basis.</a:t>
            </a:r>
          </a:p>
          <a:p>
            <a:pPr lvl="1"/>
            <a:r>
              <a:rPr lang="en-US" sz="1800" dirty="0"/>
              <a:t>Each employee or owner indicates the number of hours worked for a customer or job.</a:t>
            </a:r>
          </a:p>
          <a:p>
            <a:pPr lvl="1"/>
            <a:r>
              <a:rPr lang="en-US" sz="1800" dirty="0"/>
              <a:t>You then enter the daily hours along with the customer or job name and the type of service that is performed.</a:t>
            </a:r>
          </a:p>
          <a:p>
            <a:pPr lvl="0"/>
            <a:r>
              <a:rPr lang="en-US" sz="2200" dirty="0"/>
              <a:t>This information does not in itself generate a transaction or journal entry.</a:t>
            </a:r>
          </a:p>
          <a:p>
            <a:pPr lvl="1"/>
            <a:r>
              <a:rPr lang="en-US" sz="1800" dirty="0"/>
              <a:t>Instead, when you wish to invoice a customer for the work and to prepare the payroll for the employees, QuickBooks uses the information in the Weekly Timesheet to automatically complete fields in the these windows</a:t>
            </a:r>
            <a:r>
              <a:rPr lang="en-US" sz="2000" dirty="0"/>
              <a:t>:</a:t>
            </a:r>
          </a:p>
          <a:p>
            <a:pPr lvl="2"/>
            <a:r>
              <a:rPr lang="en-US" sz="1600" dirty="0"/>
              <a:t>Create Invoices</a:t>
            </a:r>
          </a:p>
          <a:p>
            <a:pPr lvl="2"/>
            <a:r>
              <a:rPr lang="en-US" sz="1600" dirty="0"/>
              <a:t>Enter Sales Receipts</a:t>
            </a:r>
          </a:p>
          <a:p>
            <a:pPr lvl="2"/>
            <a:r>
              <a:rPr lang="en-US" sz="1600" dirty="0"/>
              <a:t>Pay Employee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22</a:t>
            </a:fld>
            <a:endParaRPr lang="en-US" dirty="0"/>
          </a:p>
        </p:txBody>
      </p:sp>
    </p:spTree>
    <p:extLst>
      <p:ext uri="{BB962C8B-B14F-4D97-AF65-F5344CB8AC3E}">
        <p14:creationId xmlns:p14="http://schemas.microsoft.com/office/powerpoint/2010/main" val="1604511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normAutofit/>
          </a:bodyPr>
          <a:lstStyle/>
          <a:p>
            <a:r>
              <a:rPr lang="en-US" dirty="0"/>
              <a:t>The Weekly Timesheet Window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23</a:t>
            </a:fld>
            <a:endParaRPr lang="en-US" dirty="0"/>
          </a:p>
        </p:txBody>
      </p:sp>
      <p:pic>
        <p:nvPicPr>
          <p:cNvPr id="5" name="Picture 4" descr="Weekly Timesheet Window">
            <a:extLst>
              <a:ext uri="{FF2B5EF4-FFF2-40B4-BE49-F238E27FC236}">
                <a16:creationId xmlns:a16="http://schemas.microsoft.com/office/drawing/2014/main" id="{D03D8EF7-7B41-461A-B31A-33DB5A85ECF4}"/>
              </a:ext>
            </a:extLst>
          </p:cNvPr>
          <p:cNvPicPr>
            <a:picLocks noChangeAspect="1"/>
          </p:cNvPicPr>
          <p:nvPr/>
        </p:nvPicPr>
        <p:blipFill>
          <a:blip r:embed="rId2"/>
          <a:stretch>
            <a:fillRect/>
          </a:stretch>
        </p:blipFill>
        <p:spPr>
          <a:xfrm>
            <a:off x="716303" y="1389784"/>
            <a:ext cx="7711393" cy="3742055"/>
          </a:xfrm>
          <a:prstGeom prst="rect">
            <a:avLst/>
          </a:prstGeom>
        </p:spPr>
      </p:pic>
    </p:spTree>
    <p:extLst>
      <p:ext uri="{BB962C8B-B14F-4D97-AF65-F5344CB8AC3E}">
        <p14:creationId xmlns:p14="http://schemas.microsoft.com/office/powerpoint/2010/main" val="2424157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normAutofit/>
          </a:bodyPr>
          <a:lstStyle/>
          <a:p>
            <a:r>
              <a:rPr lang="en-US" dirty="0"/>
              <a:t>The Weekly Timesheet Window Cont.</a:t>
            </a:r>
          </a:p>
        </p:txBody>
      </p:sp>
      <p:sp>
        <p:nvSpPr>
          <p:cNvPr id="3" name="Content Placeholder 2"/>
          <p:cNvSpPr>
            <a:spLocks noGrp="1"/>
          </p:cNvSpPr>
          <p:nvPr>
            <p:ph idx="1"/>
          </p:nvPr>
        </p:nvSpPr>
        <p:spPr>
          <a:xfrm>
            <a:off x="350520" y="1181896"/>
            <a:ext cx="8336280" cy="4649736"/>
          </a:xfrm>
        </p:spPr>
        <p:txBody>
          <a:bodyPr/>
          <a:lstStyle/>
          <a:p>
            <a:pPr lvl="0"/>
            <a:r>
              <a:rPr lang="en-US" sz="2200" dirty="0"/>
              <a:t>The Weekly Timesheet window allows you to select the </a:t>
            </a:r>
          </a:p>
          <a:p>
            <a:pPr lvl="1"/>
            <a:r>
              <a:rPr lang="en-US" sz="1800" dirty="0"/>
              <a:t>name of the employee or owner doing the work</a:t>
            </a:r>
          </a:p>
          <a:p>
            <a:pPr lvl="1"/>
            <a:r>
              <a:rPr lang="en-US" sz="1800" dirty="0"/>
              <a:t>type of service to be invoiced</a:t>
            </a:r>
          </a:p>
          <a:p>
            <a:pPr lvl="1"/>
            <a:r>
              <a:rPr lang="en-US" sz="1800" dirty="0"/>
              <a:t>type of payroll item (salary or hourly pay)</a:t>
            </a:r>
          </a:p>
          <a:p>
            <a:pPr lvl="1"/>
            <a:r>
              <a:rPr lang="en-US" sz="1800" dirty="0"/>
              <a:t>daily hours spent for each customer or job</a:t>
            </a:r>
          </a:p>
          <a:p>
            <a:pPr lvl="0"/>
            <a:r>
              <a:rPr lang="en-US" sz="2200" dirty="0"/>
              <a:t>This information is entered daily by the employee or owner.</a:t>
            </a:r>
          </a:p>
          <a:p>
            <a:pPr lvl="1"/>
            <a:r>
              <a:rPr lang="en-US" sz="1800" dirty="0"/>
              <a:t>In this chapter you will enter the data for an entire pay period at one time.</a:t>
            </a:r>
          </a:p>
          <a:p>
            <a:pPr lvl="0"/>
            <a:r>
              <a:rPr lang="en-US" sz="2200" dirty="0"/>
              <a:t>Check the box on the right side of the window to indicate if the hours are billable.</a:t>
            </a:r>
            <a:endParaRPr lang="en-US" sz="1800"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24</a:t>
            </a:fld>
            <a:endParaRPr lang="en-US" dirty="0"/>
          </a:p>
        </p:txBody>
      </p:sp>
    </p:spTree>
    <p:extLst>
      <p:ext uri="{BB962C8B-B14F-4D97-AF65-F5344CB8AC3E}">
        <p14:creationId xmlns:p14="http://schemas.microsoft.com/office/powerpoint/2010/main" val="521428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normAutofit/>
          </a:bodyPr>
          <a:lstStyle/>
          <a:p>
            <a:r>
              <a:rPr lang="en-US" dirty="0"/>
              <a:t>The Weekly Timesheet Window Cont.</a:t>
            </a:r>
          </a:p>
        </p:txBody>
      </p:sp>
      <p:sp>
        <p:nvSpPr>
          <p:cNvPr id="3" name="Content Placeholder 2"/>
          <p:cNvSpPr>
            <a:spLocks noGrp="1"/>
          </p:cNvSpPr>
          <p:nvPr>
            <p:ph idx="1"/>
          </p:nvPr>
        </p:nvSpPr>
        <p:spPr>
          <a:xfrm>
            <a:off x="350519" y="1181896"/>
            <a:ext cx="8586651" cy="4649736"/>
          </a:xfrm>
        </p:spPr>
        <p:txBody>
          <a:bodyPr/>
          <a:lstStyle/>
          <a:p>
            <a:pPr marL="0" indent="0">
              <a:buNone/>
            </a:pPr>
            <a:r>
              <a:rPr lang="en-US" sz="2000" b="1" dirty="0"/>
              <a:t>Entering Time Tracking data: </a:t>
            </a:r>
            <a:endParaRPr lang="en-US" sz="2000" dirty="0"/>
          </a:p>
          <a:p>
            <a:r>
              <a:rPr lang="en-US" sz="2000" dirty="0"/>
              <a:t>Click Employees and then click </a:t>
            </a:r>
            <a:r>
              <a:rPr lang="en-US" sz="2000" i="1" dirty="0"/>
              <a:t>Enter Time. </a:t>
            </a:r>
            <a:endParaRPr lang="en-US" sz="2000" dirty="0"/>
          </a:p>
          <a:p>
            <a:r>
              <a:rPr lang="en-US" sz="2000" dirty="0"/>
              <a:t>At the Enter Time submenu, click </a:t>
            </a:r>
            <a:r>
              <a:rPr lang="en-US" sz="2000" i="1" dirty="0"/>
              <a:t>Use Weekly Timesheet. </a:t>
            </a:r>
            <a:endParaRPr lang="en-US" sz="2000" dirty="0"/>
          </a:p>
          <a:p>
            <a:r>
              <a:rPr lang="en-US" sz="2000" dirty="0"/>
              <a:t>At the NAME drop-down list, click the employee name and then click </a:t>
            </a:r>
            <a:r>
              <a:rPr lang="en-US" sz="2000" i="1" dirty="0"/>
              <a:t>Yes </a:t>
            </a:r>
            <a:r>
              <a:rPr lang="en-US" sz="2000" dirty="0"/>
              <a:t>at the Transfer Activities to Payroll message box. </a:t>
            </a:r>
          </a:p>
          <a:p>
            <a:r>
              <a:rPr lang="en-US" sz="2000" dirty="0"/>
              <a:t>Click the calendar icon. The Set Date dialog box appears. </a:t>
            </a:r>
          </a:p>
          <a:p>
            <a:r>
              <a:rPr lang="en-US" sz="2000" dirty="0"/>
              <a:t>Choose the start date. </a:t>
            </a:r>
          </a:p>
          <a:p>
            <a:r>
              <a:rPr lang="en-US" sz="2000" dirty="0"/>
              <a:t>At the first line of the CUSTOMER:JOB drop-down list, click the job name. </a:t>
            </a:r>
          </a:p>
          <a:p>
            <a:r>
              <a:rPr lang="en-US" sz="2000" dirty="0"/>
              <a:t>At the SERVICE ITEM drop-down list, click the service item. </a:t>
            </a:r>
          </a:p>
          <a:p>
            <a:r>
              <a:rPr lang="en-US" sz="2000" dirty="0"/>
              <a:t>At the PAYROLL ITEM drop-down list, click the payroll item for this employee. </a:t>
            </a:r>
          </a:p>
          <a:p>
            <a:r>
              <a:rPr lang="en-US" sz="2000" dirty="0"/>
              <a:t>In the column for first day of work, enter the hours for that job.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25</a:t>
            </a:fld>
            <a:endParaRPr lang="en-US" dirty="0"/>
          </a:p>
        </p:txBody>
      </p:sp>
      <p:sp>
        <p:nvSpPr>
          <p:cNvPr id="4" name="TextBox 3">
            <a:extLst>
              <a:ext uri="{FF2B5EF4-FFF2-40B4-BE49-F238E27FC236}">
                <a16:creationId xmlns:a16="http://schemas.microsoft.com/office/drawing/2014/main" id="{59FA1FC3-3C9E-4626-AB32-C1B155DB3244}"/>
              </a:ext>
            </a:extLst>
          </p:cNvPr>
          <p:cNvSpPr txBox="1"/>
          <p:nvPr/>
        </p:nvSpPr>
        <p:spPr>
          <a:xfrm>
            <a:off x="7558721" y="5987018"/>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3450865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normAutofit/>
          </a:bodyPr>
          <a:lstStyle/>
          <a:p>
            <a:r>
              <a:rPr lang="en-US" dirty="0"/>
              <a:t>The Weekly Timesheet Window Cont.</a:t>
            </a:r>
          </a:p>
        </p:txBody>
      </p:sp>
      <p:sp>
        <p:nvSpPr>
          <p:cNvPr id="3" name="Content Placeholder 2"/>
          <p:cNvSpPr>
            <a:spLocks noGrp="1"/>
          </p:cNvSpPr>
          <p:nvPr>
            <p:ph idx="1"/>
          </p:nvPr>
        </p:nvSpPr>
        <p:spPr>
          <a:xfrm>
            <a:off x="350519" y="1181896"/>
            <a:ext cx="8586651" cy="4649736"/>
          </a:xfrm>
        </p:spPr>
        <p:txBody>
          <a:bodyPr/>
          <a:lstStyle/>
          <a:p>
            <a:r>
              <a:rPr lang="en-US" sz="2000" dirty="0"/>
              <a:t>Continue entering the hours for that job for the period of time displayed. </a:t>
            </a:r>
          </a:p>
          <a:p>
            <a:r>
              <a:rPr lang="en-US" sz="2000" dirty="0"/>
              <a:t>Move to the second line of the </a:t>
            </a:r>
            <a:r>
              <a:rPr lang="en-US" sz="2000" i="1" dirty="0"/>
              <a:t>CUSTOMER:JOB </a:t>
            </a:r>
            <a:r>
              <a:rPr lang="en-US" sz="2000" dirty="0"/>
              <a:t>field and click the second job from the drop-down list. </a:t>
            </a:r>
          </a:p>
          <a:p>
            <a:r>
              <a:rPr lang="en-US" sz="2000" dirty="0"/>
              <a:t>Repeat the process for all successive jobs for this time period. </a:t>
            </a:r>
          </a:p>
          <a:p>
            <a:pPr marL="857250" lvl="1" indent="-457200"/>
            <a:r>
              <a:rPr lang="en-US" sz="1800" dirty="0"/>
              <a:t>Note the </a:t>
            </a:r>
            <a:r>
              <a:rPr lang="en-US" sz="1800" i="1" dirty="0"/>
              <a:t>Billable? </a:t>
            </a:r>
            <a:r>
              <a:rPr lang="en-US" sz="1800" dirty="0"/>
              <a:t>box is checked. </a:t>
            </a:r>
          </a:p>
          <a:p>
            <a:r>
              <a:rPr lang="en-US" sz="2000" dirty="0"/>
              <a:t>Click the Next arrow. </a:t>
            </a:r>
          </a:p>
          <a:p>
            <a:r>
              <a:rPr lang="en-US" sz="2000" dirty="0"/>
              <a:t>Repeat the process for the employee for the next week. </a:t>
            </a:r>
          </a:p>
          <a:p>
            <a:r>
              <a:rPr lang="en-US" sz="2000" dirty="0"/>
              <a:t>Click Save &amp; Close.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26</a:t>
            </a:fld>
            <a:endParaRPr lang="en-US" dirty="0"/>
          </a:p>
        </p:txBody>
      </p:sp>
      <p:sp>
        <p:nvSpPr>
          <p:cNvPr id="8" name="TextBox 7">
            <a:extLst>
              <a:ext uri="{FF2B5EF4-FFF2-40B4-BE49-F238E27FC236}">
                <a16:creationId xmlns:a16="http://schemas.microsoft.com/office/drawing/2014/main" id="{36B881B4-AD74-4357-A100-EB9655FC558A}"/>
              </a:ext>
            </a:extLst>
          </p:cNvPr>
          <p:cNvSpPr txBox="1"/>
          <p:nvPr/>
        </p:nvSpPr>
        <p:spPr>
          <a:xfrm>
            <a:off x="7558721" y="5987018"/>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1245966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normAutofit/>
          </a:bodyPr>
          <a:lstStyle/>
          <a:p>
            <a:r>
              <a:rPr lang="en-US" dirty="0"/>
              <a:t>The Weekly Timesheet Window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27</a:t>
            </a:fld>
            <a:endParaRPr lang="en-US" dirty="0"/>
          </a:p>
        </p:txBody>
      </p:sp>
      <p:sp>
        <p:nvSpPr>
          <p:cNvPr id="12" name="Content Placeholder 11">
            <a:extLst>
              <a:ext uri="{FF2B5EF4-FFF2-40B4-BE49-F238E27FC236}">
                <a16:creationId xmlns:a16="http://schemas.microsoft.com/office/drawing/2014/main" id="{3829F3A9-0F34-4315-8B39-2078E4F247E0}"/>
              </a:ext>
            </a:extLst>
          </p:cNvPr>
          <p:cNvSpPr>
            <a:spLocks noGrp="1"/>
          </p:cNvSpPr>
          <p:nvPr>
            <p:ph idx="1"/>
          </p:nvPr>
        </p:nvSpPr>
        <p:spPr>
          <a:xfrm>
            <a:off x="350520" y="1136073"/>
            <a:ext cx="7844322" cy="4956817"/>
          </a:xfrm>
        </p:spPr>
        <p:txBody>
          <a:bodyPr/>
          <a:lstStyle/>
          <a:p>
            <a:pPr>
              <a:buFont typeface="Arial" panose="020B0604020202020204" pitchFamily="34" charset="0"/>
              <a:buChar char="•"/>
            </a:pPr>
            <a:r>
              <a:rPr lang="en-US" sz="1800" dirty="0"/>
              <a:t>When you bill the customer for the work done, QuickBooks will retrieve this information to assist in calculating billable time as part of creating an invoice for the work. </a:t>
            </a:r>
          </a:p>
          <a:p>
            <a:pPr>
              <a:buFont typeface="Arial" panose="020B0604020202020204" pitchFamily="34" charset="0"/>
              <a:buChar char="•"/>
            </a:pPr>
            <a:r>
              <a:rPr lang="en-US" sz="1800" dirty="0"/>
              <a:t>This information will be part of the payroll processing and job allocation procedures. Since the time is billable, this information will be needed to create invoices for this customer.</a:t>
            </a:r>
          </a:p>
        </p:txBody>
      </p:sp>
      <p:pic>
        <p:nvPicPr>
          <p:cNvPr id="14" name="Picture 13" descr="Weekly Timesheet Window - Completed">
            <a:extLst>
              <a:ext uri="{FF2B5EF4-FFF2-40B4-BE49-F238E27FC236}">
                <a16:creationId xmlns:a16="http://schemas.microsoft.com/office/drawing/2014/main" id="{EFF869C7-5F69-401C-A4C5-B47AA112A3D8}"/>
              </a:ext>
            </a:extLst>
          </p:cNvPr>
          <p:cNvPicPr>
            <a:picLocks noChangeAspect="1"/>
          </p:cNvPicPr>
          <p:nvPr/>
        </p:nvPicPr>
        <p:blipFill>
          <a:blip r:embed="rId2"/>
          <a:stretch>
            <a:fillRect/>
          </a:stretch>
        </p:blipFill>
        <p:spPr>
          <a:xfrm>
            <a:off x="599679" y="2977741"/>
            <a:ext cx="7944641" cy="3246879"/>
          </a:xfrm>
          <a:prstGeom prst="rect">
            <a:avLst/>
          </a:prstGeom>
        </p:spPr>
      </p:pic>
    </p:spTree>
    <p:extLst>
      <p:ext uri="{BB962C8B-B14F-4D97-AF65-F5344CB8AC3E}">
        <p14:creationId xmlns:p14="http://schemas.microsoft.com/office/powerpoint/2010/main" val="2524380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7844322" cy="1260904"/>
          </a:xfrm>
        </p:spPr>
        <p:txBody>
          <a:bodyPr/>
          <a:lstStyle/>
          <a:p>
            <a:r>
              <a:rPr lang="en-US" sz="3600" dirty="0"/>
              <a:t>Paying an Employee and Allocating Payroll Expenses to a Job</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28</a:t>
            </a:fld>
            <a:endParaRPr lang="en-US" dirty="0"/>
          </a:p>
        </p:txBody>
      </p:sp>
      <p:sp>
        <p:nvSpPr>
          <p:cNvPr id="9" name="Content Placeholder 8">
            <a:extLst>
              <a:ext uri="{FF2B5EF4-FFF2-40B4-BE49-F238E27FC236}">
                <a16:creationId xmlns:a16="http://schemas.microsoft.com/office/drawing/2014/main" id="{1A2B346A-5F56-413B-9EB9-B72169034C04}"/>
              </a:ext>
            </a:extLst>
          </p:cNvPr>
          <p:cNvSpPr>
            <a:spLocks noGrp="1"/>
          </p:cNvSpPr>
          <p:nvPr>
            <p:ph idx="1"/>
          </p:nvPr>
        </p:nvSpPr>
        <p:spPr>
          <a:xfrm>
            <a:off x="350520" y="1260904"/>
            <a:ext cx="8442960" cy="4831986"/>
          </a:xfrm>
        </p:spPr>
        <p:txBody>
          <a:bodyPr/>
          <a:lstStyle/>
          <a:p>
            <a:pPr marL="0" indent="0">
              <a:buNone/>
            </a:pPr>
            <a:r>
              <a:rPr lang="en-US" sz="1800" b="1" dirty="0"/>
              <a:t>Paying an employee and allocating time with Time Tracking: </a:t>
            </a:r>
            <a:endParaRPr lang="en-US" sz="1800" dirty="0"/>
          </a:p>
          <a:p>
            <a:pPr marL="457200" indent="-457200">
              <a:buFont typeface="Arial" panose="020B0604020202020204" pitchFamily="34" charset="0"/>
              <a:buChar char="•"/>
            </a:pPr>
            <a:r>
              <a:rPr lang="en-US" sz="1800" dirty="0"/>
              <a:t>Click Employees and then click </a:t>
            </a:r>
            <a:r>
              <a:rPr lang="en-US" sz="1800" i="1" dirty="0"/>
              <a:t>Pay Employees</a:t>
            </a:r>
            <a:r>
              <a:rPr lang="en-US" sz="1800" dirty="0"/>
              <a:t>. </a:t>
            </a:r>
          </a:p>
          <a:p>
            <a:pPr marL="457200" indent="-457200">
              <a:buFont typeface="Arial" panose="020B0604020202020204" pitchFamily="34" charset="0"/>
              <a:buChar char="•"/>
            </a:pPr>
            <a:r>
              <a:rPr lang="en-US" sz="1800" dirty="0"/>
              <a:t>Enter the appropriate dates in the </a:t>
            </a:r>
            <a:r>
              <a:rPr lang="en-US" sz="1800" i="1" dirty="0"/>
              <a:t>PAY PERIOD ENDS </a:t>
            </a:r>
            <a:r>
              <a:rPr lang="en-US" sz="1800" dirty="0"/>
              <a:t>and </a:t>
            </a:r>
            <a:r>
              <a:rPr lang="en-US" sz="1800" i="1" dirty="0"/>
              <a:t>CHECK DATE </a:t>
            </a:r>
            <a:r>
              <a:rPr lang="en-US" sz="1800" dirty="0"/>
              <a:t>fields. At the Pay Period Change window, click Yes to update the hours for the new pay period. </a:t>
            </a:r>
          </a:p>
          <a:p>
            <a:pPr marL="457200" indent="-457200">
              <a:buFont typeface="Arial" panose="020B0604020202020204" pitchFamily="34" charset="0"/>
              <a:buChar char="•"/>
            </a:pPr>
            <a:r>
              <a:rPr lang="en-US" sz="1800" dirty="0"/>
              <a:t>At the </a:t>
            </a:r>
            <a:r>
              <a:rPr lang="en-US" sz="1800" i="1" dirty="0"/>
              <a:t>BANK ACCOUNT </a:t>
            </a:r>
            <a:r>
              <a:rPr lang="en-US" sz="1800" dirty="0"/>
              <a:t>field, click the appropriate bank account. </a:t>
            </a:r>
          </a:p>
          <a:p>
            <a:pPr marL="457200" indent="-457200">
              <a:buFont typeface="Arial" panose="020B0604020202020204" pitchFamily="34" charset="0"/>
              <a:buChar char="•"/>
            </a:pPr>
            <a:r>
              <a:rPr lang="en-US" sz="1800" dirty="0"/>
              <a:t>Select the appropriate employee by placing a check mark next to the name. </a:t>
            </a:r>
          </a:p>
          <a:p>
            <a:pPr marL="457200" indent="-457200">
              <a:buFont typeface="Arial" panose="020B0604020202020204" pitchFamily="34" charset="0"/>
              <a:buChar char="•"/>
            </a:pPr>
            <a:r>
              <a:rPr lang="en-US" sz="1800" dirty="0"/>
              <a:t>Click the Open Paycheck Detail button. You move to the Preview Paycheck window. Notice that the data for the hours worked on each job and the pay amount have been filled automatically. </a:t>
            </a:r>
          </a:p>
          <a:p>
            <a:pPr marL="457200" indent="-457200">
              <a:buFont typeface="Arial" panose="020B0604020202020204" pitchFamily="34" charset="0"/>
              <a:buChar char="•"/>
            </a:pPr>
            <a:r>
              <a:rPr lang="en-US" sz="1800" dirty="0"/>
              <a:t>Complete the tax information in the usual manner. </a:t>
            </a:r>
          </a:p>
          <a:p>
            <a:pPr marL="457200" indent="-457200">
              <a:buFont typeface="Arial" panose="020B0604020202020204" pitchFamily="34" charset="0"/>
              <a:buChar char="•"/>
            </a:pPr>
            <a:r>
              <a:rPr lang="en-US" sz="1800" dirty="0"/>
              <a:t>Click Save &amp; Close. You return to the Enter Payroll Information window. </a:t>
            </a:r>
          </a:p>
          <a:p>
            <a:pPr marL="457200" indent="-457200">
              <a:buFont typeface="Arial" panose="020B0604020202020204" pitchFamily="34" charset="0"/>
              <a:buChar char="•"/>
            </a:pPr>
            <a:r>
              <a:rPr lang="en-US" sz="1800" dirty="0"/>
              <a:t>Click Continue. The Review and Create Paychecks window appears with the taxes columns completed. </a:t>
            </a:r>
          </a:p>
          <a:p>
            <a:pPr marL="457200" indent="-457200">
              <a:buFont typeface="Arial" panose="020B0604020202020204" pitchFamily="34" charset="0"/>
              <a:buChar char="•"/>
            </a:pPr>
            <a:r>
              <a:rPr lang="en-US" sz="1800" dirty="0"/>
              <a:t>Click the Create Paychecks button. </a:t>
            </a:r>
          </a:p>
          <a:p>
            <a:pPr marL="457200" indent="-457200">
              <a:buFont typeface="Arial" panose="020B0604020202020204" pitchFamily="34" charset="0"/>
              <a:buChar char="•"/>
            </a:pPr>
            <a:r>
              <a:rPr lang="en-US" sz="1800" dirty="0"/>
              <a:t>At the Confirmation and Next Steps window, click Close.  </a:t>
            </a:r>
          </a:p>
        </p:txBody>
      </p:sp>
    </p:spTree>
    <p:extLst>
      <p:ext uri="{BB962C8B-B14F-4D97-AF65-F5344CB8AC3E}">
        <p14:creationId xmlns:p14="http://schemas.microsoft.com/office/powerpoint/2010/main" val="3834447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1790"/>
            <a:ext cx="8488680" cy="965200"/>
          </a:xfrm>
        </p:spPr>
        <p:txBody>
          <a:bodyPr/>
          <a:lstStyle/>
          <a:p>
            <a:r>
              <a:rPr lang="en-US" sz="3200" dirty="0"/>
              <a:t>Paying an Employee and Allocating Payroll Expenses to a Job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29</a:t>
            </a:fld>
            <a:endParaRPr lang="en-US" dirty="0"/>
          </a:p>
        </p:txBody>
      </p:sp>
      <p:pic>
        <p:nvPicPr>
          <p:cNvPr id="5" name="Picture 4" descr="Preview Paycheck Window - Partially Completed">
            <a:extLst>
              <a:ext uri="{FF2B5EF4-FFF2-40B4-BE49-F238E27FC236}">
                <a16:creationId xmlns:a16="http://schemas.microsoft.com/office/drawing/2014/main" id="{BE3CF4E0-AA38-4F67-8D67-6CE6BFCF2AB3}"/>
              </a:ext>
            </a:extLst>
          </p:cNvPr>
          <p:cNvPicPr>
            <a:picLocks noChangeAspect="1"/>
          </p:cNvPicPr>
          <p:nvPr/>
        </p:nvPicPr>
        <p:blipFill>
          <a:blip r:embed="rId2"/>
          <a:stretch>
            <a:fillRect/>
          </a:stretch>
        </p:blipFill>
        <p:spPr>
          <a:xfrm>
            <a:off x="996876" y="1335644"/>
            <a:ext cx="7150247" cy="4948323"/>
          </a:xfrm>
          <a:prstGeom prst="rect">
            <a:avLst/>
          </a:prstGeom>
        </p:spPr>
      </p:pic>
    </p:spTree>
    <p:extLst>
      <p:ext uri="{BB962C8B-B14F-4D97-AF65-F5344CB8AC3E}">
        <p14:creationId xmlns:p14="http://schemas.microsoft.com/office/powerpoint/2010/main" val="3265007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Objectives</a:t>
            </a:r>
          </a:p>
        </p:txBody>
      </p:sp>
      <p:sp>
        <p:nvSpPr>
          <p:cNvPr id="3" name="Content Placeholder 2"/>
          <p:cNvSpPr>
            <a:spLocks noGrp="1"/>
          </p:cNvSpPr>
          <p:nvPr>
            <p:ph idx="1"/>
          </p:nvPr>
        </p:nvSpPr>
        <p:spPr>
          <a:xfrm>
            <a:off x="310148" y="1997710"/>
            <a:ext cx="8579852" cy="4521200"/>
          </a:xfrm>
        </p:spPr>
        <p:txBody>
          <a:bodyPr>
            <a:noAutofit/>
          </a:bodyPr>
          <a:lstStyle/>
          <a:p>
            <a:pPr marL="342900" indent="-342900">
              <a:buFont typeface="Arial" panose="020B0604020202020204" pitchFamily="34" charset="0"/>
              <a:buChar char="•"/>
            </a:pPr>
            <a:r>
              <a:rPr lang="en-US" sz="2000" dirty="0"/>
              <a:t>Add a job to the Customer Center </a:t>
            </a:r>
          </a:p>
          <a:p>
            <a:pPr marL="342900" indent="-342900">
              <a:buFont typeface="Arial" panose="020B0604020202020204" pitchFamily="34" charset="0"/>
              <a:buChar char="•"/>
            </a:pPr>
            <a:r>
              <a:rPr lang="en-US" sz="2000" dirty="0"/>
              <a:t>Record and allocate payroll incurred for a specific job in the Pay Employees windows </a:t>
            </a:r>
          </a:p>
          <a:p>
            <a:pPr marL="342900" indent="-342900">
              <a:buFont typeface="Arial" panose="020B0604020202020204" pitchFamily="34" charset="0"/>
              <a:buChar char="•"/>
            </a:pPr>
            <a:r>
              <a:rPr lang="en-US" sz="2000" dirty="0"/>
              <a:t>Record and allocate services rendered for a specific job in the Create Invoices windows </a:t>
            </a:r>
          </a:p>
          <a:p>
            <a:pPr marL="342900" indent="-342900">
              <a:buFont typeface="Arial" panose="020B0604020202020204" pitchFamily="34" charset="0"/>
              <a:buChar char="•"/>
            </a:pPr>
            <a:r>
              <a:rPr lang="en-US" sz="2000" dirty="0"/>
              <a:t>Set up Time Tracking </a:t>
            </a:r>
          </a:p>
          <a:p>
            <a:pPr marL="342900" indent="-342900">
              <a:buFont typeface="Arial" panose="020B0604020202020204" pitchFamily="34" charset="0"/>
              <a:buChar char="•"/>
            </a:pPr>
            <a:r>
              <a:rPr lang="en-US" sz="2000" dirty="0"/>
              <a:t>Track employee time for each job using the Weekly Timesheet window </a:t>
            </a:r>
          </a:p>
          <a:p>
            <a:pPr marL="342900" indent="-342900">
              <a:buFont typeface="Arial" panose="020B0604020202020204" pitchFamily="34" charset="0"/>
              <a:buChar char="•"/>
            </a:pPr>
            <a:r>
              <a:rPr lang="en-US" sz="2000" dirty="0"/>
              <a:t>Pay employees using Time Tracking data </a:t>
            </a:r>
          </a:p>
          <a:p>
            <a:pPr marL="342900" indent="-342900">
              <a:buFont typeface="Arial" panose="020B0604020202020204" pitchFamily="34" charset="0"/>
              <a:buChar char="•"/>
            </a:pPr>
            <a:r>
              <a:rPr lang="en-US" sz="2000" dirty="0"/>
              <a:t>Create invoices using Time Tracking data </a:t>
            </a:r>
          </a:p>
          <a:p>
            <a:pPr marL="342900" indent="-342900">
              <a:buFont typeface="Arial" panose="020B0604020202020204" pitchFamily="34" charset="0"/>
              <a:buChar char="•"/>
            </a:pPr>
            <a:r>
              <a:rPr lang="en-US" sz="2000" dirty="0"/>
              <a:t>Create customer statements </a:t>
            </a:r>
          </a:p>
          <a:p>
            <a:pPr marL="342900" indent="-342900">
              <a:buFont typeface="Arial" panose="020B0604020202020204" pitchFamily="34" charset="0"/>
              <a:buChar char="•"/>
            </a:pPr>
            <a:r>
              <a:rPr lang="en-US" sz="2000" dirty="0"/>
              <a:t>Display and print job and Time-Tracking reports, accounting reports, and financial statements </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AD88444F-2AF5-6340-B273-790BF994D442}" type="slidenum">
              <a:rPr lang="en-US" smtClean="0"/>
              <a:t>3</a:t>
            </a:fld>
            <a:endParaRPr lang="en-US" dirty="0"/>
          </a:p>
        </p:txBody>
      </p:sp>
    </p:spTree>
    <p:extLst>
      <p:ext uri="{BB962C8B-B14F-4D97-AF65-F5344CB8AC3E}">
        <p14:creationId xmlns:p14="http://schemas.microsoft.com/office/powerpoint/2010/main" val="3291153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326830"/>
            <a:ext cx="8488680" cy="965200"/>
          </a:xfrm>
        </p:spPr>
        <p:txBody>
          <a:bodyPr/>
          <a:lstStyle/>
          <a:p>
            <a:r>
              <a:rPr lang="en-US" sz="3600" dirty="0"/>
              <a:t>Creating an Invoice with Time Tracking</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30</a:t>
            </a:fld>
            <a:endParaRPr lang="en-US" dirty="0"/>
          </a:p>
        </p:txBody>
      </p:sp>
      <p:pic>
        <p:nvPicPr>
          <p:cNvPr id="9" name="Picture 8" descr="Billable Time/Costs Window">
            <a:extLst>
              <a:ext uri="{FF2B5EF4-FFF2-40B4-BE49-F238E27FC236}">
                <a16:creationId xmlns:a16="http://schemas.microsoft.com/office/drawing/2014/main" id="{75B6FD47-3AB7-41EE-9985-6B8739FCE1DF}"/>
              </a:ext>
            </a:extLst>
          </p:cNvPr>
          <p:cNvPicPr>
            <a:picLocks noChangeAspect="1"/>
          </p:cNvPicPr>
          <p:nvPr/>
        </p:nvPicPr>
        <p:blipFill>
          <a:blip r:embed="rId2"/>
          <a:stretch>
            <a:fillRect/>
          </a:stretch>
        </p:blipFill>
        <p:spPr>
          <a:xfrm>
            <a:off x="168344" y="1292030"/>
            <a:ext cx="3924181" cy="1657506"/>
          </a:xfrm>
          <a:prstGeom prst="rect">
            <a:avLst/>
          </a:prstGeom>
        </p:spPr>
      </p:pic>
      <p:pic>
        <p:nvPicPr>
          <p:cNvPr id="11" name="Picture 10" descr="Choose Billable Time and Costs Window - Time Tab">
            <a:extLst>
              <a:ext uri="{FF2B5EF4-FFF2-40B4-BE49-F238E27FC236}">
                <a16:creationId xmlns:a16="http://schemas.microsoft.com/office/drawing/2014/main" id="{466F47C4-0162-4303-8BC5-86667369A07C}"/>
              </a:ext>
            </a:extLst>
          </p:cNvPr>
          <p:cNvPicPr>
            <a:picLocks noChangeAspect="1"/>
          </p:cNvPicPr>
          <p:nvPr/>
        </p:nvPicPr>
        <p:blipFill>
          <a:blip r:embed="rId3"/>
          <a:stretch>
            <a:fillRect/>
          </a:stretch>
        </p:blipFill>
        <p:spPr>
          <a:xfrm>
            <a:off x="498763" y="2662235"/>
            <a:ext cx="5521037" cy="3508159"/>
          </a:xfrm>
          <a:prstGeom prst="rect">
            <a:avLst/>
          </a:prstGeom>
        </p:spPr>
      </p:pic>
      <p:pic>
        <p:nvPicPr>
          <p:cNvPr id="13" name="Picture 12" descr="Create Invoices Window - Completed">
            <a:extLst>
              <a:ext uri="{FF2B5EF4-FFF2-40B4-BE49-F238E27FC236}">
                <a16:creationId xmlns:a16="http://schemas.microsoft.com/office/drawing/2014/main" id="{16C7908B-7001-4CE4-8CBB-BE7037C63725}"/>
              </a:ext>
            </a:extLst>
          </p:cNvPr>
          <p:cNvPicPr>
            <a:picLocks noChangeAspect="1"/>
          </p:cNvPicPr>
          <p:nvPr/>
        </p:nvPicPr>
        <p:blipFill>
          <a:blip r:embed="rId4"/>
          <a:stretch>
            <a:fillRect/>
          </a:stretch>
        </p:blipFill>
        <p:spPr>
          <a:xfrm>
            <a:off x="4582153" y="1292030"/>
            <a:ext cx="4266375" cy="3606799"/>
          </a:xfrm>
          <a:prstGeom prst="rect">
            <a:avLst/>
          </a:prstGeom>
        </p:spPr>
      </p:pic>
    </p:spTree>
    <p:extLst>
      <p:ext uri="{BB962C8B-B14F-4D97-AF65-F5344CB8AC3E}">
        <p14:creationId xmlns:p14="http://schemas.microsoft.com/office/powerpoint/2010/main" val="2024261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7844322" cy="1260904"/>
          </a:xfrm>
        </p:spPr>
        <p:txBody>
          <a:bodyPr/>
          <a:lstStyle/>
          <a:p>
            <a:r>
              <a:rPr lang="en-US" sz="3600" dirty="0"/>
              <a:t>Creating an Invoice with Time Tracking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31</a:t>
            </a:fld>
            <a:endParaRPr lang="en-US" dirty="0"/>
          </a:p>
        </p:txBody>
      </p:sp>
      <p:sp>
        <p:nvSpPr>
          <p:cNvPr id="9" name="Content Placeholder 8">
            <a:extLst>
              <a:ext uri="{FF2B5EF4-FFF2-40B4-BE49-F238E27FC236}">
                <a16:creationId xmlns:a16="http://schemas.microsoft.com/office/drawing/2014/main" id="{26571314-A002-4EFE-A39C-7E6304F46CA2}"/>
              </a:ext>
            </a:extLst>
          </p:cNvPr>
          <p:cNvSpPr>
            <a:spLocks noGrp="1"/>
          </p:cNvSpPr>
          <p:nvPr>
            <p:ph idx="1"/>
          </p:nvPr>
        </p:nvSpPr>
        <p:spPr>
          <a:xfrm>
            <a:off x="350520" y="1191491"/>
            <a:ext cx="7844322" cy="4901399"/>
          </a:xfrm>
        </p:spPr>
        <p:txBody>
          <a:bodyPr/>
          <a:lstStyle/>
          <a:p>
            <a:pPr lvl="0">
              <a:spcBef>
                <a:spcPts val="0"/>
              </a:spcBef>
              <a:buFont typeface="Arial" panose="020B0604020202020204" pitchFamily="34" charset="0"/>
              <a:buChar char="•"/>
              <a:tabLst>
                <a:tab pos="630555" algn="l"/>
              </a:tabLst>
            </a:pPr>
            <a:r>
              <a:rPr lang="en-US" sz="2400" dirty="0">
                <a:latin typeface="Helvetica" panose="020B0604020202020204" pitchFamily="34" charset="0"/>
                <a:ea typeface="Times New Roman" panose="02020603050405020304" pitchFamily="18" charset="0"/>
                <a:cs typeface="Helvetica" panose="020B0604020202020204" pitchFamily="34" charset="0"/>
              </a:rPr>
              <a:t>Daily work information is entered in the Weekly Timesheet window.</a:t>
            </a:r>
          </a:p>
          <a:p>
            <a:pPr lvl="0">
              <a:spcBef>
                <a:spcPts val="0"/>
              </a:spcBef>
              <a:buFont typeface="Arial" panose="020B0604020202020204" pitchFamily="34" charset="0"/>
              <a:buChar char="•"/>
              <a:tabLst>
                <a:tab pos="630555" algn="l"/>
              </a:tabLst>
            </a:pPr>
            <a:r>
              <a:rPr lang="en-US" sz="2400" dirty="0">
                <a:latin typeface="Helvetica" panose="020B0604020202020204" pitchFamily="34" charset="0"/>
                <a:ea typeface="Times New Roman" panose="02020603050405020304" pitchFamily="18" charset="0"/>
                <a:cs typeface="Helvetica" panose="020B0604020202020204" pitchFamily="34" charset="0"/>
              </a:rPr>
              <a:t>When the payroll is processed, QuickBooks uses the information from the Weekly Timesheet window to total the hours spent on each job and to allocate the payroll expense accordingly.</a:t>
            </a:r>
          </a:p>
          <a:p>
            <a:pPr lvl="0">
              <a:spcBef>
                <a:spcPts val="0"/>
              </a:spcBef>
              <a:buFont typeface="Arial" panose="020B0604020202020204" pitchFamily="34" charset="0"/>
              <a:buChar char="•"/>
              <a:tabLst>
                <a:tab pos="630555" algn="l"/>
              </a:tabLst>
            </a:pPr>
            <a:r>
              <a:rPr lang="en-US" sz="2400" dirty="0">
                <a:latin typeface="Helvetica" panose="020B0604020202020204" pitchFamily="34" charset="0"/>
                <a:ea typeface="Times New Roman" panose="02020603050405020304" pitchFamily="18" charset="0"/>
                <a:cs typeface="Helvetica" panose="020B0604020202020204" pitchFamily="34" charset="0"/>
              </a:rPr>
              <a:t>QuickBooks also uses the timesheet data to bill customers for services rendered and to allocate revenue earned to each job.</a:t>
            </a:r>
            <a:endParaRPr lang="en-US" sz="2400" dirty="0"/>
          </a:p>
        </p:txBody>
      </p:sp>
    </p:spTree>
    <p:extLst>
      <p:ext uri="{BB962C8B-B14F-4D97-AF65-F5344CB8AC3E}">
        <p14:creationId xmlns:p14="http://schemas.microsoft.com/office/powerpoint/2010/main" val="157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7844322" cy="1260904"/>
          </a:xfrm>
        </p:spPr>
        <p:txBody>
          <a:bodyPr/>
          <a:lstStyle/>
          <a:p>
            <a:r>
              <a:rPr lang="en-US" sz="3600" dirty="0"/>
              <a:t>Creating an Invoice with Time Tracking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32</a:t>
            </a:fld>
            <a:endParaRPr lang="en-US" dirty="0"/>
          </a:p>
        </p:txBody>
      </p:sp>
      <p:sp>
        <p:nvSpPr>
          <p:cNvPr id="9" name="Content Placeholder 8">
            <a:extLst>
              <a:ext uri="{FF2B5EF4-FFF2-40B4-BE49-F238E27FC236}">
                <a16:creationId xmlns:a16="http://schemas.microsoft.com/office/drawing/2014/main" id="{BF9BA2E0-FD1D-4DC6-A0B5-7C5433F87501}"/>
              </a:ext>
            </a:extLst>
          </p:cNvPr>
          <p:cNvSpPr>
            <a:spLocks noGrp="1"/>
          </p:cNvSpPr>
          <p:nvPr>
            <p:ph idx="1"/>
          </p:nvPr>
        </p:nvSpPr>
        <p:spPr>
          <a:xfrm>
            <a:off x="350520" y="1260904"/>
            <a:ext cx="7844322" cy="4831986"/>
          </a:xfrm>
        </p:spPr>
        <p:txBody>
          <a:bodyPr/>
          <a:lstStyle/>
          <a:p>
            <a:pPr marL="0" indent="0">
              <a:buNone/>
            </a:pPr>
            <a:r>
              <a:rPr lang="en-US" sz="2000" b="1" dirty="0"/>
              <a:t>To create an invoice with Time Tracking: </a:t>
            </a:r>
            <a:endParaRPr lang="en-US" sz="2000" dirty="0"/>
          </a:p>
          <a:p>
            <a:r>
              <a:rPr lang="en-US" sz="2000" dirty="0"/>
              <a:t>Click Customers and then click </a:t>
            </a:r>
            <a:r>
              <a:rPr lang="en-US" sz="2000" i="1" dirty="0"/>
              <a:t>Create Invoices. </a:t>
            </a:r>
            <a:endParaRPr lang="en-US" sz="2000" dirty="0"/>
          </a:p>
          <a:p>
            <a:r>
              <a:rPr lang="en-US" sz="2000" dirty="0"/>
              <a:t>Select the date, invoice number, and template. </a:t>
            </a:r>
          </a:p>
          <a:p>
            <a:r>
              <a:rPr lang="en-US" sz="2000" dirty="0"/>
              <a:t>At the CUSTOMER:JOB drop-down list, click the job name. </a:t>
            </a:r>
          </a:p>
          <a:p>
            <a:r>
              <a:rPr lang="en-US" sz="2000" dirty="0"/>
              <a:t>At the Billable Time/Costs window, choose the first option: </a:t>
            </a:r>
            <a:r>
              <a:rPr lang="en-US" sz="2000" i="1" dirty="0"/>
              <a:t>Select the outstanding billable time and costs to add to this invoice? </a:t>
            </a:r>
            <a:endParaRPr lang="en-US" sz="2000" dirty="0"/>
          </a:p>
          <a:p>
            <a:r>
              <a:rPr lang="en-US" sz="2000" dirty="0"/>
              <a:t>Click OK. The Choose Billable Time and Costs window appears, and the hours billed by all company employees for the job are displayed. </a:t>
            </a:r>
          </a:p>
          <a:p>
            <a:r>
              <a:rPr lang="en-US" sz="2000" dirty="0"/>
              <a:t>Click Select All. A check mark is placed next to all items listed. </a:t>
            </a:r>
          </a:p>
          <a:p>
            <a:r>
              <a:rPr lang="en-US" sz="2000" dirty="0"/>
              <a:t>Click OK and then click OK at the message. You return to the Create Invoices window with all billable hours entered at the appropriate rate and time. </a:t>
            </a:r>
          </a:p>
          <a:p>
            <a:r>
              <a:rPr lang="en-US" sz="2000" dirty="0"/>
              <a:t>Click Save &amp; Close. </a:t>
            </a:r>
            <a:endParaRPr lang="en-US" sz="2000" dirty="0">
              <a:latin typeface="Helvetica" panose="020B0604020202020204" pitchFamily="34" charset="0"/>
              <a:ea typeface="Times New Roman" panose="02020603050405020304" pitchFamily="18" charset="0"/>
              <a:cs typeface="Helvetica" panose="020B0604020202020204" pitchFamily="34" charset="0"/>
            </a:endParaRPr>
          </a:p>
          <a:p>
            <a:endParaRPr lang="en-US" sz="2000" dirty="0"/>
          </a:p>
        </p:txBody>
      </p:sp>
    </p:spTree>
    <p:extLst>
      <p:ext uri="{BB962C8B-B14F-4D97-AF65-F5344CB8AC3E}">
        <p14:creationId xmlns:p14="http://schemas.microsoft.com/office/powerpoint/2010/main" val="77022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 Paradigm Publishing, LLC</a:t>
            </a:r>
          </a:p>
        </p:txBody>
      </p:sp>
      <p:sp>
        <p:nvSpPr>
          <p:cNvPr id="3" name="Slide Number Placeholder 2"/>
          <p:cNvSpPr>
            <a:spLocks noGrp="1"/>
          </p:cNvSpPr>
          <p:nvPr>
            <p:ph type="sldNum" sz="quarter" idx="11"/>
          </p:nvPr>
        </p:nvSpPr>
        <p:spPr/>
        <p:txBody>
          <a:bodyPr/>
          <a:lstStyle/>
          <a:p>
            <a:fld id="{A91D5F25-E773-134E-A8C3-7D392FCF8EB9}" type="slidenum">
              <a:rPr lang="en-US" smtClean="0"/>
              <a:t>33</a:t>
            </a:fld>
            <a:endParaRPr lang="en-US" dirty="0"/>
          </a:p>
        </p:txBody>
      </p:sp>
      <p:sp>
        <p:nvSpPr>
          <p:cNvPr id="4" name="Title 3"/>
          <p:cNvSpPr>
            <a:spLocks noGrp="1"/>
          </p:cNvSpPr>
          <p:nvPr>
            <p:ph type="title"/>
          </p:nvPr>
        </p:nvSpPr>
        <p:spPr/>
        <p:txBody>
          <a:bodyPr/>
          <a:lstStyle/>
          <a:p>
            <a:r>
              <a:rPr lang="en-US" dirty="0"/>
              <a:t>Quick Check</a:t>
            </a:r>
          </a:p>
        </p:txBody>
      </p:sp>
      <p:sp>
        <p:nvSpPr>
          <p:cNvPr id="5" name="Content Placeholder 4"/>
          <p:cNvSpPr>
            <a:spLocks noGrp="1"/>
          </p:cNvSpPr>
          <p:nvPr>
            <p:ph idx="1"/>
          </p:nvPr>
        </p:nvSpPr>
        <p:spPr>
          <a:xfrm>
            <a:off x="310147" y="1997710"/>
            <a:ext cx="7390063" cy="4525963"/>
          </a:xfrm>
        </p:spPr>
        <p:txBody>
          <a:bodyPr/>
          <a:lstStyle/>
          <a:p>
            <a:pPr>
              <a:buFont typeface="+mj-lt"/>
              <a:buAutoNum type="arabicPeriod" startAt="2"/>
            </a:pPr>
            <a:r>
              <a:rPr lang="en-US" sz="2400" dirty="0"/>
              <a:t>What is billable time?</a:t>
            </a:r>
          </a:p>
          <a:p>
            <a:pPr lvl="1"/>
            <a:r>
              <a:rPr lang="en-US" sz="2400" dirty="0"/>
              <a:t>job revenue less job expenses</a:t>
            </a:r>
          </a:p>
          <a:p>
            <a:pPr lvl="1"/>
            <a:r>
              <a:rPr lang="en-US" sz="2400" dirty="0"/>
              <a:t>the process by which a company maintains records of time worked by employees for various customers or jobs</a:t>
            </a:r>
          </a:p>
          <a:p>
            <a:pPr lvl="1"/>
            <a:r>
              <a:rPr lang="en-US" sz="2400" dirty="0"/>
              <a:t>a project, assignment, or any identifiable segment of work for a customer</a:t>
            </a:r>
          </a:p>
          <a:p>
            <a:pPr lvl="1"/>
            <a:r>
              <a:rPr lang="en-US" sz="2400" dirty="0"/>
              <a:t>time worked by company personnel that can be billed to customers</a:t>
            </a:r>
          </a:p>
        </p:txBody>
      </p:sp>
    </p:spTree>
    <p:extLst>
      <p:ext uri="{BB962C8B-B14F-4D97-AF65-F5344CB8AC3E}">
        <p14:creationId xmlns:p14="http://schemas.microsoft.com/office/powerpoint/2010/main" val="71274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mph" presetSubtype="0" fill="hold" nodeType="clickEffect">
                                  <p:stCondLst>
                                    <p:cond delay="0"/>
                                  </p:stCondLst>
                                  <p:childTnLst>
                                    <p:animClr clrSpc="rgb" dir="cw">
                                      <p:cBhvr override="childStyle">
                                        <p:cTn id="30" dur="500" fill="hold"/>
                                        <p:tgtEl>
                                          <p:spTgt spid="5">
                                            <p:txEl>
                                              <p:pRg st="4" end="4"/>
                                            </p:txEl>
                                          </p:spTgt>
                                        </p:tgtEl>
                                        <p:attrNameLst>
                                          <p:attrName>style.color</p:attrName>
                                        </p:attrNameLst>
                                      </p:cBhvr>
                                      <p:to>
                                        <a:srgbClr val="00B050"/>
                                      </p:to>
                                    </p:animClr>
                                    <p:animClr clrSpc="rgb" dir="cw">
                                      <p:cBhvr>
                                        <p:cTn id="31" dur="500" fill="hold"/>
                                        <p:tgtEl>
                                          <p:spTgt spid="5">
                                            <p:txEl>
                                              <p:pRg st="4" end="4"/>
                                            </p:txEl>
                                          </p:spTgt>
                                        </p:tgtEl>
                                        <p:attrNameLst>
                                          <p:attrName>fillcolor</p:attrName>
                                        </p:attrNameLst>
                                      </p:cBhvr>
                                      <p:to>
                                        <a:srgbClr val="00B050"/>
                                      </p:to>
                                    </p:animClr>
                                    <p:set>
                                      <p:cBhvr>
                                        <p:cTn id="32" dur="500" fill="hold"/>
                                        <p:tgtEl>
                                          <p:spTgt spid="5">
                                            <p:txEl>
                                              <p:pRg st="4" end="4"/>
                                            </p:txEl>
                                          </p:spTgt>
                                        </p:tgtEl>
                                        <p:attrNameLst>
                                          <p:attrName>fill.type</p:attrName>
                                        </p:attrNameLst>
                                      </p:cBhvr>
                                      <p:to>
                                        <p:strVal val="solid"/>
                                      </p:to>
                                    </p:set>
                                    <p:set>
                                      <p:cBhvr>
                                        <p:cTn id="33" dur="500" fill="hold"/>
                                        <p:tgtEl>
                                          <p:spTgt spid="5">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Customer Statement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34</a:t>
            </a:fld>
            <a:endParaRPr lang="en-US" dirty="0"/>
          </a:p>
        </p:txBody>
      </p:sp>
      <p:sp>
        <p:nvSpPr>
          <p:cNvPr id="10" name="Content Placeholder 9">
            <a:extLst>
              <a:ext uri="{FF2B5EF4-FFF2-40B4-BE49-F238E27FC236}">
                <a16:creationId xmlns:a16="http://schemas.microsoft.com/office/drawing/2014/main" id="{7D0DEA90-8E57-47B1-88AD-AAF96650FAD1}"/>
              </a:ext>
            </a:extLst>
          </p:cNvPr>
          <p:cNvSpPr>
            <a:spLocks noGrp="1"/>
          </p:cNvSpPr>
          <p:nvPr>
            <p:ph idx="1"/>
          </p:nvPr>
        </p:nvSpPr>
        <p:spPr>
          <a:xfrm>
            <a:off x="350520" y="1443154"/>
            <a:ext cx="4031909" cy="4649736"/>
          </a:xfrm>
        </p:spPr>
        <p:txBody>
          <a:bodyPr/>
          <a:lstStyle/>
          <a:p>
            <a:pPr lvl="0">
              <a:buFont typeface="Arial" panose="020B0604020202020204" pitchFamily="34" charset="0"/>
              <a:buChar char="•"/>
            </a:pPr>
            <a:r>
              <a:rPr lang="en-US" sz="2400" dirty="0"/>
              <a:t>Companies generate customer statements as part of the receivable management process.</a:t>
            </a:r>
          </a:p>
          <a:p>
            <a:pPr lvl="0">
              <a:buFont typeface="Arial" panose="020B0604020202020204" pitchFamily="34" charset="0"/>
              <a:buChar char="•"/>
            </a:pPr>
            <a:r>
              <a:rPr lang="en-US" sz="2400" dirty="0"/>
              <a:t>In QuickBooks, customer statements are prepared using the Create Statements window.</a:t>
            </a:r>
          </a:p>
        </p:txBody>
      </p:sp>
      <p:pic>
        <p:nvPicPr>
          <p:cNvPr id="12" name="Picture 11" descr="Customer Statement - Hamilton Hotels">
            <a:extLst>
              <a:ext uri="{FF2B5EF4-FFF2-40B4-BE49-F238E27FC236}">
                <a16:creationId xmlns:a16="http://schemas.microsoft.com/office/drawing/2014/main" id="{213380E1-4351-42C6-833E-7E55AC4563A0}"/>
              </a:ext>
            </a:extLst>
          </p:cNvPr>
          <p:cNvPicPr>
            <a:picLocks noChangeAspect="1"/>
          </p:cNvPicPr>
          <p:nvPr/>
        </p:nvPicPr>
        <p:blipFill>
          <a:blip r:embed="rId2"/>
          <a:stretch>
            <a:fillRect/>
          </a:stretch>
        </p:blipFill>
        <p:spPr>
          <a:xfrm>
            <a:off x="4976353" y="1347514"/>
            <a:ext cx="3817127" cy="4922224"/>
          </a:xfrm>
          <a:prstGeom prst="rect">
            <a:avLst/>
          </a:prstGeom>
        </p:spPr>
      </p:pic>
    </p:spTree>
    <p:extLst>
      <p:ext uri="{BB962C8B-B14F-4D97-AF65-F5344CB8AC3E}">
        <p14:creationId xmlns:p14="http://schemas.microsoft.com/office/powerpoint/2010/main" val="923163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and Time Tracking Reports </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t>35</a:t>
            </a:fld>
            <a:endParaRPr lang="en-US" dirty="0"/>
          </a:p>
        </p:txBody>
      </p:sp>
      <p:sp>
        <p:nvSpPr>
          <p:cNvPr id="5" name="Content Placeholder 4"/>
          <p:cNvSpPr>
            <a:spLocks noGrp="1"/>
          </p:cNvSpPr>
          <p:nvPr>
            <p:ph idx="1"/>
          </p:nvPr>
        </p:nvSpPr>
        <p:spPr>
          <a:xfrm>
            <a:off x="350520" y="1341489"/>
            <a:ext cx="7844322" cy="1466366"/>
          </a:xfrm>
        </p:spPr>
        <p:txBody>
          <a:bodyPr/>
          <a:lstStyle/>
          <a:p>
            <a:pPr marL="0" indent="0">
              <a:buNone/>
            </a:pPr>
            <a:r>
              <a:rPr lang="en-US" sz="2200" b="1" i="1" dirty="0"/>
              <a:t>Profit &amp; Loss by Job </a:t>
            </a:r>
            <a:r>
              <a:rPr lang="en-US" sz="2200" b="1" dirty="0"/>
              <a:t>report</a:t>
            </a:r>
          </a:p>
          <a:p>
            <a:pPr lvl="0"/>
            <a:r>
              <a:rPr lang="en-US" sz="1800" dirty="0"/>
              <a:t>provides information on the profitability of customer and job activity</a:t>
            </a:r>
          </a:p>
          <a:p>
            <a:pPr lvl="0"/>
            <a:r>
              <a:rPr lang="en-US" sz="1800" dirty="0"/>
              <a:t>shows the type of revenue earned and the expenses incurred for each job for a specified period of time</a:t>
            </a:r>
          </a:p>
        </p:txBody>
      </p:sp>
      <p:pic>
        <p:nvPicPr>
          <p:cNvPr id="10" name="Picture 9" descr="Profit &amp; Loss by Job Report">
            <a:extLst>
              <a:ext uri="{FF2B5EF4-FFF2-40B4-BE49-F238E27FC236}">
                <a16:creationId xmlns:a16="http://schemas.microsoft.com/office/drawing/2014/main" id="{67C1FADE-A996-4C99-8113-44E18C69587E}"/>
              </a:ext>
            </a:extLst>
          </p:cNvPr>
          <p:cNvPicPr>
            <a:picLocks noChangeAspect="1"/>
          </p:cNvPicPr>
          <p:nvPr/>
        </p:nvPicPr>
        <p:blipFill rotWithShape="1">
          <a:blip r:embed="rId2"/>
          <a:srcRect l="3243" t="3160" r="12107" b="45593"/>
          <a:stretch/>
        </p:blipFill>
        <p:spPr>
          <a:xfrm>
            <a:off x="1478071" y="2807855"/>
            <a:ext cx="6812040" cy="3186683"/>
          </a:xfrm>
          <a:prstGeom prst="rect">
            <a:avLst/>
          </a:prstGeom>
          <a:ln>
            <a:solidFill>
              <a:schemeClr val="tx1"/>
            </a:solidFill>
          </a:ln>
        </p:spPr>
      </p:pic>
    </p:spTree>
    <p:extLst>
      <p:ext uri="{BB962C8B-B14F-4D97-AF65-F5344CB8AC3E}">
        <p14:creationId xmlns:p14="http://schemas.microsoft.com/office/powerpoint/2010/main" val="300343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Job and Time Tracking Reports Cont. </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t>36</a:t>
            </a:fld>
            <a:endParaRPr lang="en-US" dirty="0"/>
          </a:p>
        </p:txBody>
      </p:sp>
      <p:sp>
        <p:nvSpPr>
          <p:cNvPr id="5" name="Content Placeholder 4"/>
          <p:cNvSpPr>
            <a:spLocks noGrp="1"/>
          </p:cNvSpPr>
          <p:nvPr>
            <p:ph idx="1"/>
          </p:nvPr>
        </p:nvSpPr>
        <p:spPr>
          <a:xfrm>
            <a:off x="175259" y="1340906"/>
            <a:ext cx="8793481" cy="1345733"/>
          </a:xfrm>
        </p:spPr>
        <p:txBody>
          <a:bodyPr/>
          <a:lstStyle/>
          <a:p>
            <a:pPr marL="0" indent="0">
              <a:buNone/>
            </a:pPr>
            <a:r>
              <a:rPr lang="en-US" sz="2200" b="1" i="1" dirty="0"/>
              <a:t>Time by Job Summary </a:t>
            </a:r>
            <a:r>
              <a:rPr lang="en-US" sz="2200" b="1" dirty="0"/>
              <a:t>report</a:t>
            </a:r>
          </a:p>
          <a:p>
            <a:pPr lvl="0"/>
            <a:r>
              <a:rPr lang="en-US" sz="2200" dirty="0"/>
              <a:t>lists hours spent by job for a specified period of time</a:t>
            </a:r>
          </a:p>
          <a:p>
            <a:pPr lvl="0"/>
            <a:r>
              <a:rPr lang="en-US" sz="2200" dirty="0"/>
              <a:t>lists the job and the time each employee devoted to it</a:t>
            </a:r>
          </a:p>
        </p:txBody>
      </p:sp>
      <p:pic>
        <p:nvPicPr>
          <p:cNvPr id="8" name="Picture 7" descr="Time by Job Summary Report">
            <a:extLst>
              <a:ext uri="{FF2B5EF4-FFF2-40B4-BE49-F238E27FC236}">
                <a16:creationId xmlns:a16="http://schemas.microsoft.com/office/drawing/2014/main" id="{CEB098F9-1CEE-46D1-B90F-73C2467C097E}"/>
              </a:ext>
            </a:extLst>
          </p:cNvPr>
          <p:cNvPicPr>
            <a:picLocks noChangeAspect="1"/>
          </p:cNvPicPr>
          <p:nvPr/>
        </p:nvPicPr>
        <p:blipFill>
          <a:blip r:embed="rId2"/>
          <a:stretch>
            <a:fillRect/>
          </a:stretch>
        </p:blipFill>
        <p:spPr>
          <a:xfrm>
            <a:off x="1675943" y="2910043"/>
            <a:ext cx="5792111" cy="3446307"/>
          </a:xfrm>
          <a:prstGeom prst="rect">
            <a:avLst/>
          </a:prstGeom>
        </p:spPr>
      </p:pic>
    </p:spTree>
    <p:extLst>
      <p:ext uri="{BB962C8B-B14F-4D97-AF65-F5344CB8AC3E}">
        <p14:creationId xmlns:p14="http://schemas.microsoft.com/office/powerpoint/2010/main" val="2593509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Reconciliation of Data to Reports</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t>37</a:t>
            </a:fld>
            <a:endParaRPr lang="en-US" dirty="0"/>
          </a:p>
        </p:txBody>
      </p:sp>
      <p:sp>
        <p:nvSpPr>
          <p:cNvPr id="5" name="Content Placeholder 4"/>
          <p:cNvSpPr>
            <a:spLocks noGrp="1"/>
          </p:cNvSpPr>
          <p:nvPr>
            <p:ph idx="1"/>
          </p:nvPr>
        </p:nvSpPr>
        <p:spPr>
          <a:xfrm>
            <a:off x="350520" y="1241018"/>
            <a:ext cx="8336280" cy="4649736"/>
          </a:xfrm>
        </p:spPr>
        <p:txBody>
          <a:bodyPr/>
          <a:lstStyle/>
          <a:p>
            <a:pPr lvl="0"/>
            <a:r>
              <a:rPr lang="en-US" sz="2000" dirty="0"/>
              <a:t>Income and expenses can be allocated to jobs either by entering data directly into the Create Invoices window and Payroll window, or by activating the Time-Tracking feature and utilizing the Weekly Timesheet.</a:t>
            </a:r>
          </a:p>
        </p:txBody>
      </p:sp>
      <p:pic>
        <p:nvPicPr>
          <p:cNvPr id="8" name="Picture 7" descr="Reconciliation of Data to Reports">
            <a:extLst>
              <a:ext uri="{FF2B5EF4-FFF2-40B4-BE49-F238E27FC236}">
                <a16:creationId xmlns:a16="http://schemas.microsoft.com/office/drawing/2014/main" id="{A916BAE3-4A71-4D27-A491-FF8A03890B71}"/>
              </a:ext>
            </a:extLst>
          </p:cNvPr>
          <p:cNvPicPr>
            <a:picLocks noChangeAspect="1"/>
          </p:cNvPicPr>
          <p:nvPr/>
        </p:nvPicPr>
        <p:blipFill rotWithShape="1">
          <a:blip r:embed="rId2"/>
          <a:srcRect r="2105" b="36012"/>
          <a:stretch/>
        </p:blipFill>
        <p:spPr>
          <a:xfrm>
            <a:off x="1206373" y="2777581"/>
            <a:ext cx="6624574" cy="3345971"/>
          </a:xfrm>
          <a:prstGeom prst="rect">
            <a:avLst/>
          </a:prstGeom>
          <a:ln>
            <a:solidFill>
              <a:schemeClr val="tx1"/>
            </a:solidFill>
          </a:ln>
        </p:spPr>
      </p:pic>
    </p:spTree>
    <p:extLst>
      <p:ext uri="{BB962C8B-B14F-4D97-AF65-F5344CB8AC3E}">
        <p14:creationId xmlns:p14="http://schemas.microsoft.com/office/powerpoint/2010/main" val="1532763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Reconciliation of Data to Reports Cont.</a:t>
            </a:r>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20B4BF65-5512-8C40-A284-ADA36BF81673}" type="slidenum">
              <a:rPr lang="en-US" smtClean="0"/>
              <a:t>38</a:t>
            </a:fld>
            <a:endParaRPr lang="en-US" dirty="0"/>
          </a:p>
        </p:txBody>
      </p:sp>
      <p:sp>
        <p:nvSpPr>
          <p:cNvPr id="5" name="Content Placeholder 4"/>
          <p:cNvSpPr>
            <a:spLocks noGrp="1"/>
          </p:cNvSpPr>
          <p:nvPr>
            <p:ph idx="1"/>
          </p:nvPr>
        </p:nvSpPr>
        <p:spPr>
          <a:xfrm>
            <a:off x="350520" y="1260904"/>
            <a:ext cx="7844322" cy="1759387"/>
          </a:xfrm>
        </p:spPr>
        <p:txBody>
          <a:bodyPr/>
          <a:lstStyle/>
          <a:p>
            <a:pPr lvl="0"/>
            <a:r>
              <a:rPr lang="en-US" sz="2000" dirty="0"/>
              <a:t>When data is entered manually or into the Weekly Timesheet, QuickBooks, behind the scenes, calculates the amounts per job that appear in the Create Invoices window, Payroll windows, Job files, and Job reports.</a:t>
            </a:r>
          </a:p>
        </p:txBody>
      </p:sp>
      <p:pic>
        <p:nvPicPr>
          <p:cNvPr id="7" name="Picture 6" descr="Reconciliation of Data to Reports">
            <a:extLst>
              <a:ext uri="{FF2B5EF4-FFF2-40B4-BE49-F238E27FC236}">
                <a16:creationId xmlns:a16="http://schemas.microsoft.com/office/drawing/2014/main" id="{5F94C056-1279-4EDC-99FE-AFE44F6B9066}"/>
              </a:ext>
            </a:extLst>
          </p:cNvPr>
          <p:cNvPicPr>
            <a:picLocks noChangeAspect="1"/>
          </p:cNvPicPr>
          <p:nvPr/>
        </p:nvPicPr>
        <p:blipFill rotWithShape="1">
          <a:blip r:embed="rId2"/>
          <a:srcRect t="63128" r="2319"/>
          <a:stretch/>
        </p:blipFill>
        <p:spPr>
          <a:xfrm>
            <a:off x="876003" y="3020291"/>
            <a:ext cx="7318839" cy="2134775"/>
          </a:xfrm>
          <a:prstGeom prst="rect">
            <a:avLst/>
          </a:prstGeom>
          <a:ln>
            <a:solidFill>
              <a:schemeClr val="tx1"/>
            </a:solidFill>
          </a:ln>
        </p:spPr>
      </p:pic>
    </p:spTree>
    <p:extLst>
      <p:ext uri="{BB962C8B-B14F-4D97-AF65-F5344CB8AC3E}">
        <p14:creationId xmlns:p14="http://schemas.microsoft.com/office/powerpoint/2010/main" val="1395565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7B6DD230-76CC-9F4F-A452-B5DD642C0308}" type="slidenum">
              <a:rPr lang="en-US" smtClean="0"/>
              <a:pPr/>
              <a:t>39</a:t>
            </a:fld>
            <a:endParaRPr lang="en-US" dirty="0"/>
          </a:p>
        </p:txBody>
      </p:sp>
      <p:sp>
        <p:nvSpPr>
          <p:cNvPr id="10" name="Subtitle 9"/>
          <p:cNvSpPr>
            <a:spLocks noGrp="1"/>
          </p:cNvSpPr>
          <p:nvPr>
            <p:ph type="subTitle" idx="1"/>
          </p:nvPr>
        </p:nvSpPr>
        <p:spPr>
          <a:xfrm>
            <a:off x="1219199" y="1351508"/>
            <a:ext cx="7011737" cy="3870826"/>
          </a:xfrm>
        </p:spPr>
        <p:txBody>
          <a:bodyPr/>
          <a:lstStyle/>
          <a:p>
            <a:r>
              <a:rPr lang="en-US" sz="2200" b="1" dirty="0"/>
              <a:t>job </a:t>
            </a:r>
            <a:r>
              <a:rPr lang="en-US" sz="2200" dirty="0"/>
              <a:t>A project, assignment, or any identifiable segment of work for a customer.</a:t>
            </a:r>
            <a:endParaRPr lang="en-US" sz="2200" dirty="0">
              <a:solidFill>
                <a:srgbClr val="00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42122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Subtitle 2"/>
          <p:cNvSpPr>
            <a:spLocks noGrp="1"/>
          </p:cNvSpPr>
          <p:nvPr>
            <p:ph idx="1"/>
          </p:nvPr>
        </p:nvSpPr>
        <p:spPr>
          <a:xfrm>
            <a:off x="350838" y="1167876"/>
            <a:ext cx="7843837" cy="4649787"/>
          </a:xfrm>
        </p:spPr>
        <p:txBody>
          <a:bodyPr/>
          <a:lstStyle/>
          <a:p>
            <a:pPr lvl="0"/>
            <a:r>
              <a:rPr lang="en-US" sz="2400" dirty="0"/>
              <a:t>QuickBooks allows you to allocate income and expenses for a specific job for a customer.</a:t>
            </a:r>
          </a:p>
          <a:p>
            <a:pPr lvl="0"/>
            <a:r>
              <a:rPr lang="en-US" sz="2400" dirty="0"/>
              <a:t>A job is a project, assignment, or any identifiable segment of work for a customer.</a:t>
            </a:r>
          </a:p>
          <a:p>
            <a:pPr lvl="0"/>
            <a:r>
              <a:rPr lang="en-US" sz="2400" dirty="0"/>
              <a:t>Identifying jobs allows the company to measure the profitability of individual customer projects or assignments.</a:t>
            </a:r>
          </a:p>
          <a:p>
            <a:pPr lvl="1"/>
            <a:r>
              <a:rPr lang="en-US" sz="2000" dirty="0"/>
              <a:t>When you record revenue in windows such as the Create Invoices or Enter Sales Receipts windows, you can indicate the job for which the revenue was earned.</a:t>
            </a:r>
          </a:p>
          <a:p>
            <a:pPr lvl="1"/>
            <a:r>
              <a:rPr lang="en-US" sz="2000" dirty="0"/>
              <a:t>When you record expenses such as payroll in the Pay Employees window, you can also allocate employee pay and payroll tax expenses to a job.</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t>4</a:t>
            </a:fld>
            <a:endParaRPr lang="en-US" dirty="0"/>
          </a:p>
        </p:txBody>
      </p:sp>
    </p:spTree>
    <p:extLst>
      <p:ext uri="{BB962C8B-B14F-4D97-AF65-F5344CB8AC3E}">
        <p14:creationId xmlns:p14="http://schemas.microsoft.com/office/powerpoint/2010/main" val="153741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Cont. </a:t>
            </a:r>
          </a:p>
        </p:txBody>
      </p:sp>
      <p:sp>
        <p:nvSpPr>
          <p:cNvPr id="3" name="Content Placeholder 2"/>
          <p:cNvSpPr>
            <a:spLocks noGrp="1"/>
          </p:cNvSpPr>
          <p:nvPr>
            <p:ph idx="1"/>
          </p:nvPr>
        </p:nvSpPr>
        <p:spPr>
          <a:xfrm>
            <a:off x="350520" y="1161752"/>
            <a:ext cx="8485008" cy="4649787"/>
          </a:xfrm>
        </p:spPr>
        <p:txBody>
          <a:bodyPr/>
          <a:lstStyle/>
          <a:p>
            <a:pPr lvl="0"/>
            <a:r>
              <a:rPr lang="en-US" sz="2400" dirty="0"/>
              <a:t>Most service businesses track employee hours as part of the invoicing process.</a:t>
            </a:r>
          </a:p>
          <a:p>
            <a:pPr lvl="0"/>
            <a:r>
              <a:rPr lang="en-US" sz="2400" dirty="0"/>
              <a:t>Customers are billed, usually at an hourly rate, for services provided by various company personnel.</a:t>
            </a:r>
          </a:p>
          <a:p>
            <a:pPr lvl="0"/>
            <a:r>
              <a:rPr lang="en-US" sz="2400" dirty="0"/>
              <a:t>Time tracking mechanisms can vary from a simple manual system using handwritten timesheets, to stand-alone time-and-billing software.</a:t>
            </a:r>
          </a:p>
          <a:p>
            <a:pPr lvl="0"/>
            <a:r>
              <a:rPr lang="en-US" sz="2400" dirty="0"/>
              <a:t>Billable hours are used to</a:t>
            </a:r>
          </a:p>
          <a:p>
            <a:pPr lvl="1"/>
            <a:r>
              <a:rPr lang="en-US" sz="2000" dirty="0"/>
              <a:t>allocate expenses to a job</a:t>
            </a:r>
          </a:p>
          <a:p>
            <a:pPr lvl="1"/>
            <a:r>
              <a:rPr lang="en-US" sz="2000" dirty="0"/>
              <a:t>determine the invoice to be billed for the job </a:t>
            </a:r>
          </a:p>
          <a:p>
            <a:pPr lvl="1"/>
            <a:r>
              <a:rPr lang="en-US" sz="2000" dirty="0"/>
              <a:t>determine the profit (job revenue less job expenses) for the job</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t>5</a:t>
            </a:fld>
            <a:endParaRPr lang="en-US" dirty="0"/>
          </a:p>
        </p:txBody>
      </p:sp>
    </p:spTree>
    <p:extLst>
      <p:ext uri="{BB962C8B-B14F-4D97-AF65-F5344CB8AC3E}">
        <p14:creationId xmlns:p14="http://schemas.microsoft.com/office/powerpoint/2010/main" val="16949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Cont. </a:t>
            </a:r>
          </a:p>
        </p:txBody>
      </p:sp>
      <p:sp>
        <p:nvSpPr>
          <p:cNvPr id="3" name="Content Placeholder 2"/>
          <p:cNvSpPr>
            <a:spLocks noGrp="1"/>
          </p:cNvSpPr>
          <p:nvPr>
            <p:ph idx="1"/>
          </p:nvPr>
        </p:nvSpPr>
        <p:spPr>
          <a:xfrm>
            <a:off x="350520" y="1161752"/>
            <a:ext cx="8485008" cy="4649787"/>
          </a:xfrm>
        </p:spPr>
        <p:txBody>
          <a:bodyPr/>
          <a:lstStyle/>
          <a:p>
            <a:pPr lvl="0"/>
            <a:r>
              <a:rPr lang="en-US" sz="2400" dirty="0"/>
              <a:t>To allocate the revenue and expenses to a specific job, you can </a:t>
            </a:r>
          </a:p>
          <a:p>
            <a:pPr lvl="1"/>
            <a:r>
              <a:rPr lang="en-US" sz="2000" dirty="0"/>
              <a:t>maintain the details manually </a:t>
            </a:r>
          </a:p>
          <a:p>
            <a:pPr lvl="1"/>
            <a:r>
              <a:rPr lang="en-US" sz="2000" dirty="0"/>
              <a:t>utilize QuickBooks’ Time-Tracking feature</a:t>
            </a:r>
          </a:p>
          <a:p>
            <a:pPr lvl="0"/>
            <a:r>
              <a:rPr lang="en-US" sz="2400" dirty="0"/>
              <a:t>When activated, this feature allows you to record time spent by company personnel for customers and specific jobs by entering data in the Weekly Timesheet window.</a:t>
            </a:r>
          </a:p>
          <a:p>
            <a:pPr lvl="0"/>
            <a:r>
              <a:rPr lang="en-US" sz="2400" dirty="0"/>
              <a:t>This data is then used to allocate payroll expenses to those jobs and to bill customers for work done.</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t>6</a:t>
            </a:fld>
            <a:endParaRPr lang="en-US" dirty="0"/>
          </a:p>
        </p:txBody>
      </p:sp>
    </p:spTree>
    <p:extLst>
      <p:ext uri="{BB962C8B-B14F-4D97-AF65-F5344CB8AC3E}">
        <p14:creationId xmlns:p14="http://schemas.microsoft.com/office/powerpoint/2010/main" val="581590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QuickBooks v.  Manual Accounting</a:t>
            </a:r>
          </a:p>
        </p:txBody>
      </p:sp>
      <p:sp>
        <p:nvSpPr>
          <p:cNvPr id="3" name="Content Placeholder 2"/>
          <p:cNvSpPr>
            <a:spLocks noGrp="1"/>
          </p:cNvSpPr>
          <p:nvPr>
            <p:ph idx="1"/>
          </p:nvPr>
        </p:nvSpPr>
        <p:spPr>
          <a:xfrm>
            <a:off x="350520" y="1145309"/>
            <a:ext cx="7844322" cy="5084041"/>
          </a:xfrm>
        </p:spPr>
        <p:txBody>
          <a:bodyPr/>
          <a:lstStyle/>
          <a:p>
            <a:pPr lvl="0"/>
            <a:r>
              <a:rPr lang="en-US" sz="2000" dirty="0"/>
              <a:t>In a manual accounting system, when revenue is recorded in a sales or cash receipts journal, an additional step must be taken to identify the job earning the revenue and to record that revenue in a jobs subsidiary ledger.</a:t>
            </a:r>
          </a:p>
          <a:p>
            <a:pPr lvl="0"/>
            <a:r>
              <a:rPr lang="en-US" sz="2000" dirty="0"/>
              <a:t>Similarly, when job expenses are recorded in the purchases, cash payments, or payroll journals, they also must be posted to the jobs subsidiary ledger.</a:t>
            </a:r>
          </a:p>
          <a:p>
            <a:pPr lvl="1"/>
            <a:r>
              <a:rPr lang="en-US" sz="1600" dirty="0"/>
              <a:t>These steps must be taken in addition to posting to the customer and vendor subsidiary ledgers.</a:t>
            </a:r>
          </a:p>
          <a:p>
            <a:pPr lvl="0"/>
            <a:r>
              <a:rPr lang="en-US" sz="2000" dirty="0"/>
              <a:t>In QuickBooks, the job file of the Customer Center serves as the jobs subsidiary ledger for the company.</a:t>
            </a:r>
          </a:p>
          <a:p>
            <a:r>
              <a:rPr lang="en-US" sz="2000" dirty="0"/>
              <a:t>When the company earns revenue from the job, the revenue is recorded in much the same manner as previously recorded in the Create Invoices window or the Enter Sales Receipts window.</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7</a:t>
            </a:fld>
            <a:endParaRPr lang="en-US" dirty="0"/>
          </a:p>
        </p:txBody>
      </p:sp>
    </p:spTree>
    <p:extLst>
      <p:ext uri="{BB962C8B-B14F-4D97-AF65-F5344CB8AC3E}">
        <p14:creationId xmlns:p14="http://schemas.microsoft.com/office/powerpoint/2010/main" val="3382474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normAutofit/>
          </a:bodyPr>
          <a:lstStyle/>
          <a:p>
            <a:r>
              <a:rPr lang="en-US" dirty="0"/>
              <a:t>QuickBooks v.  Manual Accounting Cont.</a:t>
            </a:r>
          </a:p>
        </p:txBody>
      </p:sp>
      <p:sp>
        <p:nvSpPr>
          <p:cNvPr id="3" name="Content Placeholder 2"/>
          <p:cNvSpPr>
            <a:spLocks noGrp="1"/>
          </p:cNvSpPr>
          <p:nvPr>
            <p:ph idx="1"/>
          </p:nvPr>
        </p:nvSpPr>
        <p:spPr>
          <a:xfrm>
            <a:off x="350520" y="1136073"/>
            <a:ext cx="7844322" cy="3842327"/>
          </a:xfrm>
        </p:spPr>
        <p:txBody>
          <a:bodyPr/>
          <a:lstStyle/>
          <a:p>
            <a:r>
              <a:rPr lang="en-US" sz="2000" dirty="0"/>
              <a:t>When the revenue is identified with a particular job in each window, it is automatically allocated to the job while the transaction is recorded. These transactions simultaneously update</a:t>
            </a:r>
          </a:p>
          <a:p>
            <a:pPr lvl="1"/>
            <a:r>
              <a:rPr lang="en-US" sz="1600" dirty="0"/>
              <a:t>the general ledger for the revenue earned</a:t>
            </a:r>
          </a:p>
          <a:p>
            <a:pPr lvl="1"/>
            <a:r>
              <a:rPr lang="en-US" sz="1600" dirty="0"/>
              <a:t>the customer file for the account receivable (in the Create Invoices window) </a:t>
            </a:r>
          </a:p>
          <a:p>
            <a:pPr lvl="1"/>
            <a:r>
              <a:rPr lang="en-US" sz="1600" dirty="0"/>
              <a:t>the job file for the job revenue</a:t>
            </a:r>
          </a:p>
          <a:p>
            <a:pPr lvl="0"/>
            <a:r>
              <a:rPr lang="en-US" sz="2000" dirty="0"/>
              <a:t>If employees work on a specific job, the Pay Employees windows allow you to identify the time spent or salary expense related to the job.</a:t>
            </a:r>
          </a:p>
          <a:p>
            <a:r>
              <a:rPr lang="en-US" sz="2000" dirty="0"/>
              <a:t>Below is a comparison of manual accounting ledger and journals with QuickBooks functions: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8</a:t>
            </a:fld>
            <a:endParaRPr lang="en-US" dirty="0"/>
          </a:p>
        </p:txBody>
      </p:sp>
      <p:graphicFrame>
        <p:nvGraphicFramePr>
          <p:cNvPr id="4" name="Table 3" descr="Manual accounting system v. quickbooks"/>
          <p:cNvGraphicFramePr>
            <a:graphicFrameLocks noGrp="1"/>
          </p:cNvGraphicFramePr>
          <p:nvPr>
            <p:extLst>
              <p:ext uri="{D42A27DB-BD31-4B8C-83A1-F6EECF244321}">
                <p14:modId xmlns:p14="http://schemas.microsoft.com/office/powerpoint/2010/main" val="623099443"/>
              </p:ext>
            </p:extLst>
          </p:nvPr>
        </p:nvGraphicFramePr>
        <p:xfrm>
          <a:off x="1524000" y="5077089"/>
          <a:ext cx="6096000" cy="741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marL="0" marR="0" algn="l">
                        <a:spcBef>
                          <a:spcPts val="0"/>
                        </a:spcBef>
                        <a:spcAft>
                          <a:spcPts val="0"/>
                        </a:spcAft>
                      </a:pPr>
                      <a:r>
                        <a:rPr lang="en-US" sz="1600" b="1" dirty="0">
                          <a:effectLst/>
                          <a:latin typeface="Helvetica" panose="020B0604020202020204" pitchFamily="34" charset="0"/>
                          <a:ea typeface="Times New Roman" panose="02020603050405020304" pitchFamily="18" charset="0"/>
                          <a:cs typeface="Helvetica" panose="020B0604020202020204" pitchFamily="34" charset="0"/>
                        </a:rPr>
                        <a:t>Manual Accounting System</a:t>
                      </a:r>
                      <a:endParaRPr lang="en-US" sz="1600" dirty="0">
                        <a:effectLst/>
                        <a:latin typeface="Helvetica" panose="020B0604020202020204" pitchFamily="34" charset="0"/>
                        <a:ea typeface="Times New Roman" panose="02020603050405020304" pitchFamily="18" charset="0"/>
                        <a:cs typeface="Helvetica" panose="020B0604020202020204" pitchFamily="34" charset="0"/>
                      </a:endParaRPr>
                    </a:p>
                  </a:txBody>
                  <a:tcPr marL="68580" marR="68580" marT="0" marB="0" anchor="ctr"/>
                </a:tc>
                <a:tc>
                  <a:txBody>
                    <a:bodyPr/>
                    <a:lstStyle/>
                    <a:p>
                      <a:pPr marL="0" marR="0" algn="l">
                        <a:spcBef>
                          <a:spcPts val="0"/>
                        </a:spcBef>
                        <a:spcAft>
                          <a:spcPts val="0"/>
                        </a:spcAft>
                      </a:pPr>
                      <a:r>
                        <a:rPr lang="en-US" sz="1600" b="1" dirty="0">
                          <a:effectLst/>
                          <a:latin typeface="Helvetica" panose="020B0604020202020204" pitchFamily="34" charset="0"/>
                          <a:ea typeface="Times New Roman" panose="02020603050405020304" pitchFamily="18" charset="0"/>
                          <a:cs typeface="Helvetica" panose="020B0604020202020204" pitchFamily="34" charset="0"/>
                        </a:rPr>
                        <a:t>QuickBooks </a:t>
                      </a:r>
                      <a:endParaRPr lang="en-US" sz="1600" dirty="0">
                        <a:effectLst/>
                        <a:latin typeface="Helvetica" panose="020B0604020202020204" pitchFamily="34" charset="0"/>
                        <a:ea typeface="Times New Roman" panose="02020603050405020304" pitchFamily="18" charset="0"/>
                        <a:cs typeface="Helvetica" panose="020B0604020202020204" pitchFamily="34" charset="0"/>
                      </a:endParaRPr>
                    </a:p>
                  </a:txBody>
                  <a:tcPr marL="68580" marR="68580" marT="0" marB="0" anchor="ctr"/>
                </a:tc>
                <a:extLst>
                  <a:ext uri="{0D108BD9-81ED-4DB2-BD59-A6C34878D82A}">
                    <a16:rowId xmlns:a16="http://schemas.microsoft.com/office/drawing/2014/main" val="10000"/>
                  </a:ext>
                </a:extLst>
              </a:tr>
              <a:tr h="370840">
                <a:tc>
                  <a:txBody>
                    <a:bodyPr/>
                    <a:lstStyle/>
                    <a:p>
                      <a:pPr marL="0" marR="0" algn="l">
                        <a:spcBef>
                          <a:spcPts val="0"/>
                        </a:spcBef>
                        <a:spcAft>
                          <a:spcPts val="0"/>
                        </a:spcAft>
                      </a:pPr>
                      <a:r>
                        <a:rPr lang="en-US" sz="1600" dirty="0">
                          <a:effectLst/>
                          <a:latin typeface="Helvetica" panose="020B0604020202020204" pitchFamily="34" charset="0"/>
                          <a:ea typeface="Times New Roman" panose="02020603050405020304" pitchFamily="18" charset="0"/>
                          <a:cs typeface="Helvetica" panose="020B0604020202020204" pitchFamily="34" charset="0"/>
                        </a:rPr>
                        <a:t>Job Subsidiary Ledger</a:t>
                      </a:r>
                    </a:p>
                  </a:txBody>
                  <a:tcPr marL="68580" marR="68580" marT="0" marB="0" anchor="ctr"/>
                </a:tc>
                <a:tc>
                  <a:txBody>
                    <a:bodyPr/>
                    <a:lstStyle/>
                    <a:p>
                      <a:pPr marL="0" marR="0" algn="l">
                        <a:spcBef>
                          <a:spcPts val="0"/>
                        </a:spcBef>
                        <a:spcAft>
                          <a:spcPts val="0"/>
                        </a:spcAft>
                      </a:pPr>
                      <a:r>
                        <a:rPr lang="en-US" sz="1600" dirty="0">
                          <a:effectLst/>
                          <a:latin typeface="Helvetica" panose="020B0604020202020204" pitchFamily="34" charset="0"/>
                          <a:ea typeface="Times New Roman" panose="02020603050405020304" pitchFamily="18" charset="0"/>
                          <a:cs typeface="Helvetica" panose="020B0604020202020204" pitchFamily="34" charset="0"/>
                        </a:rPr>
                        <a:t>Customer Center</a:t>
                      </a:r>
                    </a:p>
                  </a:txBody>
                  <a:tcPr marL="68580" marR="6858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16614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The Customer Center</a:t>
            </a:r>
          </a:p>
        </p:txBody>
      </p:sp>
      <p:sp>
        <p:nvSpPr>
          <p:cNvPr id="3" name="Content Placeholder 2"/>
          <p:cNvSpPr>
            <a:spLocks noGrp="1"/>
          </p:cNvSpPr>
          <p:nvPr>
            <p:ph idx="1"/>
          </p:nvPr>
        </p:nvSpPr>
        <p:spPr>
          <a:xfrm>
            <a:off x="350520" y="1173018"/>
            <a:ext cx="7844322" cy="4919872"/>
          </a:xfrm>
        </p:spPr>
        <p:txBody>
          <a:bodyPr/>
          <a:lstStyle/>
          <a:p>
            <a:pPr lvl="0"/>
            <a:r>
              <a:rPr lang="en-US" sz="2200" dirty="0"/>
              <a:t>The Customer Center contains a file for each customer with which the company does business.</a:t>
            </a:r>
          </a:p>
          <a:p>
            <a:pPr lvl="0"/>
            <a:r>
              <a:rPr lang="en-US" sz="2200" dirty="0"/>
              <a:t>If there are specific jobs for a customer, or multiple jobs for that customer, identify those jobs in the customer file.</a:t>
            </a:r>
          </a:p>
          <a:p>
            <a:pPr lvl="0"/>
            <a:r>
              <a:rPr lang="en-US" sz="2200" dirty="0"/>
              <a:t>A job must always be associated with a customer.</a:t>
            </a:r>
          </a:p>
          <a:p>
            <a:pPr lvl="0"/>
            <a:r>
              <a:rPr lang="en-US" sz="2200" dirty="0"/>
              <a:t>Once a job is added it will have its own file</a:t>
            </a:r>
            <a:r>
              <a:rPr lang="en-US" sz="2200" dirty="0">
                <a:latin typeface="Calibri" panose="020F0502020204030204" pitchFamily="34" charset="0"/>
              </a:rPr>
              <a:t>—</a:t>
            </a:r>
            <a:r>
              <a:rPr lang="en-US" sz="2200" dirty="0"/>
              <a:t>separate from but part of the customer’s file.</a:t>
            </a:r>
          </a:p>
          <a:p>
            <a:pPr lvl="1"/>
            <a:r>
              <a:rPr lang="en-US" sz="1800" dirty="0"/>
              <a:t>The job file carries over the customer information from the customer’s file (name, address, telephone, and so on).</a:t>
            </a:r>
          </a:p>
          <a:p>
            <a:pPr lvl="1"/>
            <a:r>
              <a:rPr lang="en-US" sz="1800" dirty="0"/>
              <a:t>In addition, the job file will contain important information such as job name, description, start and expected completion dates, and status.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9</a:t>
            </a:fld>
            <a:endParaRPr lang="en-US" dirty="0"/>
          </a:p>
        </p:txBody>
      </p:sp>
    </p:spTree>
    <p:extLst>
      <p:ext uri="{BB962C8B-B14F-4D97-AF65-F5344CB8AC3E}">
        <p14:creationId xmlns:p14="http://schemas.microsoft.com/office/powerpoint/2010/main" val="3515046935"/>
      </p:ext>
    </p:extLst>
  </p:cSld>
  <p:clrMapOvr>
    <a:masterClrMapping/>
  </p:clrMapOvr>
</p:sld>
</file>

<file path=ppt/theme/theme1.xml><?xml version="1.0" encoding="utf-8"?>
<a:theme xmlns:a="http://schemas.openxmlformats.org/drawingml/2006/main" name="01_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02_Chapter Open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03 Learning Objectives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04_Chapter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05_Quick Chec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06_Terms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07_Blan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3025</Words>
  <Application>Microsoft Office PowerPoint</Application>
  <PresentationFormat>On-screen Show (4:3)</PresentationFormat>
  <Paragraphs>304</Paragraphs>
  <Slides>39</Slides>
  <Notes>3</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39</vt:i4>
      </vt:variant>
    </vt:vector>
  </HeadingPairs>
  <TitlesOfParts>
    <vt:vector size="50" baseType="lpstr">
      <vt:lpstr>Arial</vt:lpstr>
      <vt:lpstr>B Helvetica Bold</vt:lpstr>
      <vt:lpstr>Calibri</vt:lpstr>
      <vt:lpstr>Helvetica</vt:lpstr>
      <vt:lpstr>01_Cover Slide</vt:lpstr>
      <vt:lpstr>02_Chapter Opener Slide</vt:lpstr>
      <vt:lpstr>03 Learning Objectives Slide</vt:lpstr>
      <vt:lpstr>04_Chapter Content Slide</vt:lpstr>
      <vt:lpstr>05_Quick Check Slide</vt:lpstr>
      <vt:lpstr>06_Terms Slide</vt:lpstr>
      <vt:lpstr>07_Blank Slide</vt:lpstr>
      <vt:lpstr>PowerPoint Presentation</vt:lpstr>
      <vt:lpstr>Jobs and Time Tracking</vt:lpstr>
      <vt:lpstr>Objectives</vt:lpstr>
      <vt:lpstr>Introduction</vt:lpstr>
      <vt:lpstr>Introduction Cont. </vt:lpstr>
      <vt:lpstr>Introduction Cont. </vt:lpstr>
      <vt:lpstr>QuickBooks v.  Manual Accounting</vt:lpstr>
      <vt:lpstr>QuickBooks v.  Manual Accounting Cont.</vt:lpstr>
      <vt:lpstr>The Customer Center</vt:lpstr>
      <vt:lpstr>The Customer Center Cont.</vt:lpstr>
      <vt:lpstr>The Customer Center Cont.</vt:lpstr>
      <vt:lpstr>The Customer Center Cont.</vt:lpstr>
      <vt:lpstr>The Item List</vt:lpstr>
      <vt:lpstr>Allocating Payroll Expenses to a Job</vt:lpstr>
      <vt:lpstr>Allocating Payroll Expenses to a Job Cont.</vt:lpstr>
      <vt:lpstr>Allocating Payroll Expenses to a Job Cont.</vt:lpstr>
      <vt:lpstr>Allocating Payroll Expenses to a Job Cont.</vt:lpstr>
      <vt:lpstr>Creating an Invoice for a Job</vt:lpstr>
      <vt:lpstr>Quick Check</vt:lpstr>
      <vt:lpstr>Setting up Time Tracking</vt:lpstr>
      <vt:lpstr>Setting up Time Tracking Cont.</vt:lpstr>
      <vt:lpstr>The Weekly Timesheet Window</vt:lpstr>
      <vt:lpstr>The Weekly Timesheet Window Cont.</vt:lpstr>
      <vt:lpstr>The Weekly Timesheet Window Cont.</vt:lpstr>
      <vt:lpstr>The Weekly Timesheet Window Cont.</vt:lpstr>
      <vt:lpstr>The Weekly Timesheet Window Cont.</vt:lpstr>
      <vt:lpstr>The Weekly Timesheet Window Cont.</vt:lpstr>
      <vt:lpstr>Paying an Employee and Allocating Payroll Expenses to a Job</vt:lpstr>
      <vt:lpstr>Paying an Employee and Allocating Payroll Expenses to a Job Cont.</vt:lpstr>
      <vt:lpstr>Creating an Invoice with Time Tracking</vt:lpstr>
      <vt:lpstr>Creating an Invoice with Time Tracking Cont.</vt:lpstr>
      <vt:lpstr>Creating an Invoice with Time Tracking Cont.</vt:lpstr>
      <vt:lpstr>Quick Check</vt:lpstr>
      <vt:lpstr>Creating a Customer Statement</vt:lpstr>
      <vt:lpstr>Job and Time Tracking Reports </vt:lpstr>
      <vt:lpstr>Job and Time Tracking Reports Cont. </vt:lpstr>
      <vt:lpstr>Reconciliation of Data to Reports</vt:lpstr>
      <vt:lpstr>Reconciliation of Data to Reports Cont.</vt:lpstr>
      <vt:lpstr>Terms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2016-02-22T21:02:17Z</dcterms:created>
  <dcterms:modified xsi:type="dcterms:W3CDTF">2019-04-18T14:02:42Z</dcterms:modified>
</cp:coreProperties>
</file>