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702" r:id="rId2"/>
    <p:sldMasterId id="2147483675" r:id="rId3"/>
    <p:sldMasterId id="2147483668" r:id="rId4"/>
    <p:sldMasterId id="2147483680" r:id="rId5"/>
    <p:sldMasterId id="2147483696" r:id="rId6"/>
    <p:sldMasterId id="2147483705" r:id="rId7"/>
  </p:sldMasterIdLst>
  <p:notesMasterIdLst>
    <p:notesMasterId r:id="rId76"/>
  </p:notesMasterIdLst>
  <p:handoutMasterIdLst>
    <p:handoutMasterId r:id="rId77"/>
  </p:handoutMasterIdLst>
  <p:sldIdLst>
    <p:sldId id="256" r:id="rId8"/>
    <p:sldId id="257" r:id="rId9"/>
    <p:sldId id="258" r:id="rId10"/>
    <p:sldId id="259" r:id="rId11"/>
    <p:sldId id="373" r:id="rId12"/>
    <p:sldId id="374" r:id="rId13"/>
    <p:sldId id="377" r:id="rId14"/>
    <p:sldId id="375" r:id="rId15"/>
    <p:sldId id="376" r:id="rId16"/>
    <p:sldId id="378" r:id="rId17"/>
    <p:sldId id="379" r:id="rId18"/>
    <p:sldId id="380" r:id="rId19"/>
    <p:sldId id="381" r:id="rId20"/>
    <p:sldId id="382" r:id="rId21"/>
    <p:sldId id="383" r:id="rId22"/>
    <p:sldId id="384" r:id="rId23"/>
    <p:sldId id="386" r:id="rId24"/>
    <p:sldId id="389" r:id="rId25"/>
    <p:sldId id="388" r:id="rId26"/>
    <p:sldId id="387" r:id="rId27"/>
    <p:sldId id="390" r:id="rId28"/>
    <p:sldId id="391" r:id="rId29"/>
    <p:sldId id="392" r:id="rId30"/>
    <p:sldId id="393" r:id="rId31"/>
    <p:sldId id="396" r:id="rId32"/>
    <p:sldId id="397" r:id="rId33"/>
    <p:sldId id="395" r:id="rId34"/>
    <p:sldId id="294" r:id="rId35"/>
    <p:sldId id="394" r:id="rId36"/>
    <p:sldId id="400" r:id="rId37"/>
    <p:sldId id="401" r:id="rId38"/>
    <p:sldId id="398" r:id="rId39"/>
    <p:sldId id="403" r:id="rId40"/>
    <p:sldId id="405" r:id="rId41"/>
    <p:sldId id="406" r:id="rId42"/>
    <p:sldId id="409" r:id="rId43"/>
    <p:sldId id="408" r:id="rId44"/>
    <p:sldId id="407" r:id="rId45"/>
    <p:sldId id="410" r:id="rId46"/>
    <p:sldId id="411" r:id="rId47"/>
    <p:sldId id="413" r:id="rId48"/>
    <p:sldId id="414" r:id="rId49"/>
    <p:sldId id="415" r:id="rId50"/>
    <p:sldId id="416" r:id="rId51"/>
    <p:sldId id="417" r:id="rId52"/>
    <p:sldId id="295" r:id="rId53"/>
    <p:sldId id="418" r:id="rId54"/>
    <p:sldId id="419" r:id="rId55"/>
    <p:sldId id="420" r:id="rId56"/>
    <p:sldId id="421" r:id="rId57"/>
    <p:sldId id="422" r:id="rId58"/>
    <p:sldId id="423" r:id="rId59"/>
    <p:sldId id="424" r:id="rId60"/>
    <p:sldId id="426" r:id="rId61"/>
    <p:sldId id="427" r:id="rId62"/>
    <p:sldId id="428" r:id="rId63"/>
    <p:sldId id="429" r:id="rId64"/>
    <p:sldId id="430" r:id="rId65"/>
    <p:sldId id="431" r:id="rId66"/>
    <p:sldId id="432" r:id="rId67"/>
    <p:sldId id="433" r:id="rId68"/>
    <p:sldId id="434" r:id="rId69"/>
    <p:sldId id="435" r:id="rId70"/>
    <p:sldId id="436" r:id="rId71"/>
    <p:sldId id="438" r:id="rId72"/>
    <p:sldId id="437" r:id="rId73"/>
    <p:sldId id="439" r:id="rId74"/>
    <p:sldId id="278"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9400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94700" autoAdjust="0"/>
  </p:normalViewPr>
  <p:slideViewPr>
    <p:cSldViewPr snapToGrid="0" snapToObjects="1">
      <p:cViewPr varScale="1">
        <p:scale>
          <a:sx n="67" d="100"/>
          <a:sy n="67" d="100"/>
        </p:scale>
        <p:origin x="1162" y="62"/>
      </p:cViewPr>
      <p:guideLst>
        <p:guide orient="horz" pos="2160"/>
        <p:guide pos="2880"/>
      </p:guideLst>
    </p:cSldViewPr>
  </p:slideViewPr>
  <p:outlineViewPr>
    <p:cViewPr>
      <p:scale>
        <a:sx n="33" d="100"/>
        <a:sy n="33" d="100"/>
      </p:scale>
      <p:origin x="0" y="-67680"/>
    </p:cViewPr>
  </p:outlineViewPr>
  <p:notesTextViewPr>
    <p:cViewPr>
      <p:scale>
        <a:sx n="100" d="100"/>
        <a:sy n="100" d="100"/>
      </p:scale>
      <p:origin x="0" y="0"/>
    </p:cViewPr>
  </p:notesTextViewPr>
  <p:notesViewPr>
    <p:cSldViewPr snapToGrid="0" snapToObjects="1">
      <p:cViewPr varScale="1">
        <p:scale>
          <a:sx n="84" d="100"/>
          <a:sy n="84"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i="1" dirty="0"/>
              <a:t>Computerized Accounting with QuickBooks 2019</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5F27D-7291-427B-A350-F3DB9042BE2F}" type="datetimeFigureOut">
              <a:rPr lang="en-US" smtClean="0"/>
              <a:t>4/18/2019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Paradigm Publishing, LLC</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4F4AC1-F8EF-4959-8144-FA13A8A625AC}" type="slidenum">
              <a:rPr lang="en-US" smtClean="0"/>
              <a:t>‹#›</a:t>
            </a:fld>
            <a:endParaRPr lang="en-US" dirty="0"/>
          </a:p>
        </p:txBody>
      </p:sp>
    </p:spTree>
    <p:extLst>
      <p:ext uri="{BB962C8B-B14F-4D97-AF65-F5344CB8AC3E}">
        <p14:creationId xmlns:p14="http://schemas.microsoft.com/office/powerpoint/2010/main" val="199499746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i="1"/>
            </a:lvl1pPr>
          </a:lstStyle>
          <a:p>
            <a:r>
              <a:rPr lang="en-US" dirty="0"/>
              <a:t>Computerized Accounting with QuickBooks 2019</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B778F-71A8-48E4-BDC1-6A6F0CF4740F}" type="datetimeFigureOut">
              <a:rPr lang="en-US" smtClean="0"/>
              <a:t>4/18/2019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Paradigm Publishing, LLC</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D489E-AA15-4837-8C29-87808A0EBE4C}" type="slidenum">
              <a:rPr lang="en-US" smtClean="0"/>
              <a:t>‹#›</a:t>
            </a:fld>
            <a:endParaRPr lang="en-US" dirty="0"/>
          </a:p>
        </p:txBody>
      </p:sp>
    </p:spTree>
    <p:extLst>
      <p:ext uri="{BB962C8B-B14F-4D97-AF65-F5344CB8AC3E}">
        <p14:creationId xmlns:p14="http://schemas.microsoft.com/office/powerpoint/2010/main" val="250758895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403802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377132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291356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Computerized Accounting with QuickBooks 2019</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3ED489E-AA15-4837-8C29-87808A0EBE4C}" type="slidenum">
              <a:rPr lang="en-US" smtClean="0"/>
              <a:t>19</a:t>
            </a:fld>
            <a:endParaRPr lang="en-US" dirty="0"/>
          </a:p>
        </p:txBody>
      </p:sp>
    </p:spTree>
    <p:extLst>
      <p:ext uri="{BB962C8B-B14F-4D97-AF65-F5344CB8AC3E}">
        <p14:creationId xmlns:p14="http://schemas.microsoft.com/office/powerpoint/2010/main" val="2434429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47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219679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349062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03252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 Paradigm Publishing, LLC</a:t>
            </a:r>
          </a:p>
        </p:txBody>
      </p:sp>
      <p:sp>
        <p:nvSpPr>
          <p:cNvPr id="9" name="Slide Number Placeholder 8"/>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016479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287715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6007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356919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401852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560027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4177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lvl1pPr>
              <a:defRPr>
                <a:solidFill>
                  <a:srgbClr val="898989"/>
                </a:solidFill>
              </a:defRPr>
            </a:lvl1pPr>
          </a:lstStyle>
          <a:p>
            <a:fld id="{430A07D0-4B6C-EF41-9A43-6576EA47312D}" type="slidenum">
              <a:rPr lang="en-US" smtClean="0"/>
              <a:pPr/>
              <a:t>‹#›</a:t>
            </a:fld>
            <a:endParaRPr lang="en-US" dirty="0"/>
          </a:p>
        </p:txBody>
      </p:sp>
      <p:sp>
        <p:nvSpPr>
          <p:cNvPr id="7" name="Title 1"/>
          <p:cNvSpPr>
            <a:spLocks noGrp="1"/>
          </p:cNvSpPr>
          <p:nvPr>
            <p:ph type="ctrTitle" hasCustomPrompt="1"/>
          </p:nvPr>
        </p:nvSpPr>
        <p:spPr>
          <a:xfrm>
            <a:off x="685800" y="1419215"/>
            <a:ext cx="7772400" cy="609131"/>
          </a:xfrm>
          <a:prstGeom prst="rect">
            <a:avLst/>
          </a:prstGeom>
          <a:noFill/>
          <a:ln>
            <a:noFill/>
          </a:ln>
        </p:spPr>
        <p:txBody>
          <a:bodyPr/>
          <a:lstStyle>
            <a:lvl1pPr algn="ctr">
              <a:defRPr sz="4000" b="0" i="0">
                <a:ln>
                  <a:noFill/>
                </a:ln>
                <a:solidFill>
                  <a:srgbClr val="FFFFFF"/>
                </a:solidFill>
                <a:latin typeface="B Helvetica Bold"/>
                <a:cs typeface="B Helvetica Bold"/>
              </a:defRPr>
            </a:lvl1pPr>
          </a:lstStyle>
          <a:p>
            <a:r>
              <a:rPr lang="en-US" dirty="0"/>
              <a:t>Chapter Title goes Here</a:t>
            </a:r>
          </a:p>
        </p:txBody>
      </p:sp>
      <p:sp>
        <p:nvSpPr>
          <p:cNvPr id="8" name="Subtitle 2"/>
          <p:cNvSpPr>
            <a:spLocks noGrp="1"/>
          </p:cNvSpPr>
          <p:nvPr>
            <p:ph type="subTitle" idx="1" hasCustomPrompt="1"/>
          </p:nvPr>
        </p:nvSpPr>
        <p:spPr>
          <a:xfrm>
            <a:off x="703794" y="2772758"/>
            <a:ext cx="5004522" cy="2120084"/>
          </a:xfrm>
          <a:prstGeom prst="rect">
            <a:avLst/>
          </a:prstGeom>
          <a:ln>
            <a:noFill/>
          </a:ln>
        </p:spPr>
        <p:txBody>
          <a:bodyPr/>
          <a:lstStyle>
            <a:lvl1pPr marL="0" indent="0" algn="ctr">
              <a:buNone/>
              <a:defRPr sz="2800" b="0"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Subtitle goes here</a:t>
            </a:r>
          </a:p>
        </p:txBody>
      </p:sp>
      <p:sp>
        <p:nvSpPr>
          <p:cNvPr id="9" name="Title Placeholder 1"/>
          <p:cNvSpPr txBox="1">
            <a:spLocks/>
          </p:cNvSpPr>
          <p:nvPr userDrawn="1"/>
        </p:nvSpPr>
        <p:spPr>
          <a:xfrm>
            <a:off x="703794" y="385763"/>
            <a:ext cx="6621566" cy="399230"/>
          </a:xfrm>
          <a:prstGeom prst="rect">
            <a:avLst/>
          </a:prstGeom>
          <a:ln>
            <a:noFill/>
          </a:ln>
        </p:spPr>
        <p:txBody>
          <a:bodyPr vert="horz" lIns="91440" tIns="45720" rIns="91440" bIns="45720" rtlCol="0" anchor="ctr">
            <a:noAutofit/>
          </a:bodyPr>
          <a:lstStyle>
            <a:lvl1pPr algn="r" defTabSz="457200" rtl="0" eaLnBrk="1" latinLnBrk="0" hangingPunct="1">
              <a:spcBef>
                <a:spcPct val="0"/>
              </a:spcBef>
              <a:buNone/>
              <a:defRPr sz="2000" b="0" i="0" kern="1200" baseline="0">
                <a:solidFill>
                  <a:schemeClr val="bg1"/>
                </a:solidFill>
                <a:latin typeface="B Helvetica Bold"/>
                <a:ea typeface="+mj-ea"/>
                <a:cs typeface="B Helvetica Bold"/>
              </a:defRPr>
            </a:lvl1pPr>
          </a:lstStyle>
          <a:p>
            <a:r>
              <a:rPr lang="en-US" dirty="0"/>
              <a:t>Chapter</a:t>
            </a:r>
          </a:p>
        </p:txBody>
      </p:sp>
      <p:sp>
        <p:nvSpPr>
          <p:cNvPr id="10" name="Title Placeholder 1"/>
          <p:cNvSpPr txBox="1">
            <a:spLocks/>
          </p:cNvSpPr>
          <p:nvPr userDrawn="1"/>
        </p:nvSpPr>
        <p:spPr>
          <a:xfrm>
            <a:off x="7077205" y="157655"/>
            <a:ext cx="1609595" cy="1143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8000" b="0" i="0" kern="1200" baseline="0">
                <a:solidFill>
                  <a:schemeClr val="bg1"/>
                </a:solidFill>
                <a:latin typeface="B Helvetica Bold"/>
                <a:ea typeface="+mj-ea"/>
                <a:cs typeface="B Helvetica Bold"/>
              </a:defRPr>
            </a:lvl1pPr>
          </a:lstStyle>
          <a:p>
            <a:pPr algn="ctr"/>
            <a:r>
              <a:rPr lang="en-US" sz="9400" dirty="0"/>
              <a:t>12</a:t>
            </a:r>
          </a:p>
        </p:txBody>
      </p:sp>
    </p:spTree>
    <p:extLst>
      <p:ext uri="{BB962C8B-B14F-4D97-AF65-F5344CB8AC3E}">
        <p14:creationId xmlns:p14="http://schemas.microsoft.com/office/powerpoint/2010/main" val="130737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2877" y="968376"/>
            <a:ext cx="8490281" cy="702678"/>
          </a:xfrm>
          <a:prstGeom prst="rect">
            <a:avLst/>
          </a:prstGeom>
        </p:spPr>
        <p:txBody>
          <a:bodyPr/>
          <a:lstStyle>
            <a:lvl1pPr algn="l">
              <a:defRPr sz="3200" b="0" i="0" baseline="0">
                <a:solidFill>
                  <a:srgbClr val="FFFFFF"/>
                </a:solidFill>
                <a:latin typeface="B Helvetica Bold"/>
                <a:cs typeface="B Helvetica Bold"/>
              </a:defRPr>
            </a:lvl1pPr>
          </a:lstStyle>
          <a:p>
            <a:r>
              <a:rPr lang="en-US" dirty="0"/>
              <a:t>Learning Objectives List Here</a:t>
            </a:r>
          </a:p>
        </p:txBody>
      </p:sp>
      <p:sp>
        <p:nvSpPr>
          <p:cNvPr id="3" name="Subtitle 2"/>
          <p:cNvSpPr>
            <a:spLocks noGrp="1"/>
          </p:cNvSpPr>
          <p:nvPr>
            <p:ph type="subTitle" idx="1" hasCustomPrompt="1"/>
          </p:nvPr>
        </p:nvSpPr>
        <p:spPr>
          <a:xfrm>
            <a:off x="332877" y="2085474"/>
            <a:ext cx="7327228" cy="29945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content</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D88444F-2AF5-6340-B273-790BF994D442}" type="slidenum">
              <a:rPr lang="en-US" smtClean="0"/>
              <a:t>‹#›</a:t>
            </a:fld>
            <a:endParaRPr lang="en-US" dirty="0"/>
          </a:p>
        </p:txBody>
      </p:sp>
    </p:spTree>
    <p:extLst>
      <p:ext uri="{BB962C8B-B14F-4D97-AF65-F5344CB8AC3E}">
        <p14:creationId xmlns:p14="http://schemas.microsoft.com/office/powerpoint/2010/main" val="426283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2074" y="691080"/>
            <a:ext cx="8579852" cy="1143000"/>
          </a:xfrm>
          <a:prstGeom prst="rect">
            <a:avLst/>
          </a:prstGeom>
        </p:spPr>
        <p:txBody>
          <a:bodyPr anchor="ctr"/>
          <a:lstStyle>
            <a:lvl1pPr algn="ctr">
              <a:defRPr sz="4000" b="0" i="0">
                <a:solidFill>
                  <a:srgbClr val="FFFFFF"/>
                </a:solidFill>
                <a:latin typeface="B Helvetica Bold"/>
                <a:cs typeface="B Helvetica Bold"/>
              </a:defRPr>
            </a:lvl1pPr>
          </a:lstStyle>
          <a:p>
            <a:r>
              <a:rPr lang="en-US" dirty="0"/>
              <a:t>Chapter Title</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D88444F-2AF5-6340-B273-790BF994D442}" type="slidenum">
              <a:rPr lang="en-US" smtClean="0"/>
              <a:t>‹#›</a:t>
            </a:fld>
            <a:endParaRPr lang="en-US" dirty="0"/>
          </a:p>
        </p:txBody>
      </p:sp>
      <p:sp>
        <p:nvSpPr>
          <p:cNvPr id="7" name="Text Placeholder 2"/>
          <p:cNvSpPr>
            <a:spLocks noGrp="1"/>
          </p:cNvSpPr>
          <p:nvPr>
            <p:ph idx="1"/>
          </p:nvPr>
        </p:nvSpPr>
        <p:spPr>
          <a:xfrm>
            <a:off x="310148" y="2199564"/>
            <a:ext cx="7844322" cy="452191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atin typeface="Helvetica"/>
                <a:cs typeface="Helvetica"/>
              </a:defRPr>
            </a:lvl1pPr>
            <a:lvl2pPr marL="742950" indent="0">
              <a:buNone/>
              <a:defRPr/>
            </a:lvl2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p:txBody>
      </p:sp>
    </p:spTree>
    <p:extLst>
      <p:ext uri="{BB962C8B-B14F-4D97-AF65-F5344CB8AC3E}">
        <p14:creationId xmlns:p14="http://schemas.microsoft.com/office/powerpoint/2010/main" val="397726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520" y="-1"/>
            <a:ext cx="7844322" cy="1106905"/>
          </a:xfrm>
          <a:prstGeom prst="rect">
            <a:avLst/>
          </a:prstGeom>
        </p:spPr>
        <p:txBody>
          <a:bodyPr anchor="ctr"/>
          <a:lstStyle>
            <a:lvl1pPr algn="l">
              <a:defRPr sz="4000" b="0" i="0" baseline="0">
                <a:solidFill>
                  <a:schemeClr val="bg1"/>
                </a:solidFill>
                <a:latin typeface="B Helvetica Bold"/>
                <a:cs typeface="B Helvetica Bold"/>
              </a:defRPr>
            </a:lvl1pPr>
          </a:lstStyle>
          <a:p>
            <a:r>
              <a:rPr lang="en-US" dirty="0"/>
              <a:t>Chapter Content</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20B4BF65-5512-8C40-A284-ADA36BF81673}" type="slidenum">
              <a:rPr lang="en-US" smtClean="0"/>
              <a:t>‹#›</a:t>
            </a:fld>
            <a:endParaRPr lang="en-US" dirty="0"/>
          </a:p>
        </p:txBody>
      </p:sp>
      <p:sp>
        <p:nvSpPr>
          <p:cNvPr id="11" name="Content Placeholder 2"/>
          <p:cNvSpPr>
            <a:spLocks noGrp="1"/>
          </p:cNvSpPr>
          <p:nvPr>
            <p:ph idx="1"/>
          </p:nvPr>
        </p:nvSpPr>
        <p:spPr>
          <a:xfrm>
            <a:off x="350520" y="1106904"/>
            <a:ext cx="7844322" cy="4985986"/>
          </a:xfrm>
          <a:prstGeom prst="rect">
            <a:avLst/>
          </a:prstGeom>
        </p:spPr>
        <p:txBody>
          <a:bodyPr/>
          <a:lstStyle>
            <a:lvl1pPr>
              <a:defRPr sz="2200">
                <a:latin typeface="Helvetica"/>
                <a:cs typeface="Helvetica"/>
              </a:defRPr>
            </a:lvl1pPr>
            <a:lvl2pPr>
              <a:defRPr sz="1800">
                <a:latin typeface="Helvetica"/>
                <a:cs typeface="Helvetica"/>
              </a:defRPr>
            </a:lvl2pPr>
            <a:lvl3pPr>
              <a:defRPr sz="1600">
                <a:latin typeface="Helvetica"/>
                <a:cs typeface="Helvetica"/>
              </a:defRPr>
            </a:lvl3pPr>
            <a:lvl4pPr>
              <a:defRPr sz="2600">
                <a:latin typeface="Helvetica"/>
                <a:cs typeface="Helvetica"/>
              </a:defRPr>
            </a:lvl4pPr>
            <a:lvl5pPr>
              <a:defRPr sz="240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9636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91D5F25-E773-134E-A8C3-7D392FCF8EB9}" type="slidenum">
              <a:rPr lang="en-US" smtClean="0"/>
              <a:t>‹#›</a:t>
            </a:fld>
            <a:endParaRPr lang="en-US" dirty="0"/>
          </a:p>
        </p:txBody>
      </p:sp>
      <p:sp>
        <p:nvSpPr>
          <p:cNvPr id="8" name="Title 1"/>
          <p:cNvSpPr>
            <a:spLocks noGrp="1"/>
          </p:cNvSpPr>
          <p:nvPr>
            <p:ph type="ctrTitle" hasCustomPrompt="1"/>
          </p:nvPr>
        </p:nvSpPr>
        <p:spPr>
          <a:xfrm>
            <a:off x="332877" y="968376"/>
            <a:ext cx="8490281" cy="702678"/>
          </a:xfrm>
          <a:prstGeom prst="rect">
            <a:avLst/>
          </a:prstGeom>
        </p:spPr>
        <p:txBody>
          <a:bodyPr/>
          <a:lstStyle>
            <a:lvl1pPr algn="l">
              <a:defRPr sz="3200" b="0" i="0" baseline="0">
                <a:solidFill>
                  <a:srgbClr val="FFFFFF"/>
                </a:solidFill>
                <a:latin typeface="B Helvetica Bold"/>
                <a:cs typeface="B Helvetica Bold"/>
              </a:defRPr>
            </a:lvl1pPr>
          </a:lstStyle>
          <a:p>
            <a:r>
              <a:rPr lang="en-US" dirty="0"/>
              <a:t>Quick Check</a:t>
            </a:r>
          </a:p>
        </p:txBody>
      </p:sp>
      <p:sp>
        <p:nvSpPr>
          <p:cNvPr id="9" name="Subtitle 2"/>
          <p:cNvSpPr>
            <a:spLocks noGrp="1"/>
          </p:cNvSpPr>
          <p:nvPr>
            <p:ph type="subTitle" idx="1" hasCustomPrompt="1"/>
          </p:nvPr>
        </p:nvSpPr>
        <p:spPr>
          <a:xfrm>
            <a:off x="332877" y="2085474"/>
            <a:ext cx="7327228" cy="29945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Quiz content</a:t>
            </a:r>
          </a:p>
        </p:txBody>
      </p:sp>
    </p:spTree>
    <p:extLst>
      <p:ext uri="{BB962C8B-B14F-4D97-AF65-F5344CB8AC3E}">
        <p14:creationId xmlns:p14="http://schemas.microsoft.com/office/powerpoint/2010/main" val="100012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Paradigm Publishing, LLC</a:t>
            </a:r>
          </a:p>
        </p:txBody>
      </p:sp>
      <p:sp>
        <p:nvSpPr>
          <p:cNvPr id="4" name="Slide Number Placeholder 3"/>
          <p:cNvSpPr>
            <a:spLocks noGrp="1"/>
          </p:cNvSpPr>
          <p:nvPr>
            <p:ph type="sldNum" sz="quarter" idx="11"/>
          </p:nvPr>
        </p:nvSpPr>
        <p:spPr/>
        <p:txBody>
          <a:bodyPr/>
          <a:lstStyle/>
          <a:p>
            <a:fld id="{A91D5F25-E773-134E-A8C3-7D392FCF8EB9}" type="slidenum">
              <a:rPr lang="en-US" smtClean="0"/>
              <a:t>‹#›</a:t>
            </a:fld>
            <a:endParaRPr lang="en-US" dirty="0"/>
          </a:p>
        </p:txBody>
      </p:sp>
      <p:sp>
        <p:nvSpPr>
          <p:cNvPr id="5" name="Title 1"/>
          <p:cNvSpPr>
            <a:spLocks noGrp="1"/>
          </p:cNvSpPr>
          <p:nvPr>
            <p:ph type="title" hasCustomPrompt="1"/>
          </p:nvPr>
        </p:nvSpPr>
        <p:spPr>
          <a:xfrm>
            <a:off x="310148" y="854710"/>
            <a:ext cx="8579852" cy="1143000"/>
          </a:xfrm>
          <a:prstGeom prst="rect">
            <a:avLst/>
          </a:prstGeom>
        </p:spPr>
        <p:txBody>
          <a:bodyPr/>
          <a:lstStyle>
            <a:lvl1pPr algn="l">
              <a:defRPr sz="4000" b="0" i="0">
                <a:solidFill>
                  <a:srgbClr val="FFFFFF"/>
                </a:solidFill>
                <a:latin typeface="B Helvetica Bold"/>
                <a:cs typeface="B Helvetica Bold"/>
              </a:defRPr>
            </a:lvl1pPr>
          </a:lstStyle>
          <a:p>
            <a:r>
              <a:rPr lang="en-US" dirty="0"/>
              <a:t>Quick Check</a:t>
            </a:r>
          </a:p>
        </p:txBody>
      </p:sp>
      <p:sp>
        <p:nvSpPr>
          <p:cNvPr id="6" name="Content Placeholder 2"/>
          <p:cNvSpPr>
            <a:spLocks noGrp="1"/>
          </p:cNvSpPr>
          <p:nvPr>
            <p:ph idx="1"/>
          </p:nvPr>
        </p:nvSpPr>
        <p:spPr>
          <a:xfrm>
            <a:off x="310147" y="2180272"/>
            <a:ext cx="7390063" cy="4525963"/>
          </a:xfrm>
          <a:prstGeom prst="rect">
            <a:avLst/>
          </a:prstGeom>
        </p:spPr>
        <p:txBody>
          <a:bodyPr/>
          <a:lstStyle>
            <a:lvl1pPr marL="514350" indent="-514350">
              <a:buFont typeface="+mj-lt"/>
              <a:buAutoNum type="arabicPeriod"/>
              <a:defRPr>
                <a:latin typeface="Helvetica"/>
                <a:cs typeface="Helvetica"/>
              </a:defRPr>
            </a:lvl1pPr>
            <a:lvl2pPr marL="971550" indent="-514350">
              <a:buFont typeface="+mj-lt"/>
              <a:buAutoNum type="alphaLcPeriod"/>
              <a:defRPr>
                <a:latin typeface="Helvetica"/>
                <a:cs typeface="Helvetica"/>
              </a:defRPr>
            </a:lvl2pPr>
            <a:lvl3pPr marL="1371600" indent="-457200">
              <a:buFont typeface="+mj-lt"/>
              <a:buAutoNum type="arabicPeriod"/>
              <a:defRPr>
                <a:latin typeface="Helvetica"/>
                <a:cs typeface="Helvetica"/>
              </a:defRPr>
            </a:lvl3pPr>
            <a:lvl4pPr marL="1828800" indent="-457200">
              <a:buFont typeface="+mj-lt"/>
              <a:buAutoNum type="arabicPeriod"/>
              <a:defRPr>
                <a:latin typeface="Helvetica"/>
                <a:cs typeface="Helvetica"/>
              </a:defRPr>
            </a:lvl4pPr>
            <a:lvl5pPr marL="2286000" indent="-457200">
              <a:buFont typeface="+mj-lt"/>
              <a:buAutoNum type="arabicPeriod"/>
              <a:defRPr>
                <a:latin typeface="Helvetica"/>
                <a:cs typeface="Helvetica"/>
              </a:defRPr>
            </a:lvl5pPr>
          </a:lstStyle>
          <a:p>
            <a:pPr lvl="0"/>
            <a:r>
              <a:rPr lang="en-US" dirty="0"/>
              <a:t>Click to edit Master text styles</a:t>
            </a:r>
          </a:p>
          <a:p>
            <a:pPr lvl="1"/>
            <a:r>
              <a:rPr lang="en-US" dirty="0"/>
              <a:t>Second level</a:t>
            </a:r>
          </a:p>
          <a:p>
            <a:pPr lvl="1"/>
            <a:endParaRPr lang="en-US" dirty="0"/>
          </a:p>
        </p:txBody>
      </p:sp>
    </p:spTree>
    <p:extLst>
      <p:ext uri="{BB962C8B-B14F-4D97-AF65-F5344CB8AC3E}">
        <p14:creationId xmlns:p14="http://schemas.microsoft.com/office/powerpoint/2010/main" val="255032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54038"/>
            <a:ext cx="7011737" cy="1143000"/>
          </a:xfrm>
          <a:prstGeom prst="rect">
            <a:avLst/>
          </a:prstGeom>
        </p:spPr>
        <p:txBody>
          <a:bodyPr/>
          <a:lstStyle>
            <a:lvl1pPr algn="l">
              <a:defRPr sz="4000" b="0" i="0">
                <a:latin typeface="B Helvetica Bold"/>
                <a:cs typeface="B Helvetica Bold"/>
              </a:defRPr>
            </a:lvl1pPr>
          </a:lstStyle>
          <a:p>
            <a:r>
              <a:rPr lang="en-US" dirty="0"/>
              <a:t>Terms</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7B6DD230-76CC-9F4F-A452-B5DD642C0308}" type="slidenum">
              <a:rPr lang="en-US" smtClean="0"/>
              <a:t>‹#›</a:t>
            </a:fld>
            <a:endParaRPr lang="en-US" dirty="0"/>
          </a:p>
        </p:txBody>
      </p:sp>
      <p:sp>
        <p:nvSpPr>
          <p:cNvPr id="7" name="Subtitle 2"/>
          <p:cNvSpPr>
            <a:spLocks noGrp="1"/>
          </p:cNvSpPr>
          <p:nvPr>
            <p:ph type="subTitle" idx="1" hasCustomPrompt="1"/>
          </p:nvPr>
        </p:nvSpPr>
        <p:spPr>
          <a:xfrm>
            <a:off x="1219200" y="1869574"/>
            <a:ext cx="7011737" cy="38708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Definitions</a:t>
            </a:r>
          </a:p>
        </p:txBody>
      </p:sp>
    </p:spTree>
    <p:extLst>
      <p:ext uri="{BB962C8B-B14F-4D97-AF65-F5344CB8AC3E}">
        <p14:creationId xmlns:p14="http://schemas.microsoft.com/office/powerpoint/2010/main" val="23957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00858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7.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close up of food&#10;&#10;Description automatically generated">
            <a:extLst>
              <a:ext uri="{FF2B5EF4-FFF2-40B4-BE49-F238E27FC236}">
                <a16:creationId xmlns:a16="http://schemas.microsoft.com/office/drawing/2014/main" id="{0C26AFA9-9E4B-4427-B7BF-ED520231E30F}"/>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17646233"/>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om with white walls&#10;&#10;Description automatically generated">
            <a:extLst>
              <a:ext uri="{FF2B5EF4-FFF2-40B4-BE49-F238E27FC236}">
                <a16:creationId xmlns:a16="http://schemas.microsoft.com/office/drawing/2014/main" id="{498B0D43-D6EB-41A9-94C9-9DD1B3815D61}"/>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fld id="{430A07D0-4B6C-EF41-9A43-6576EA47312D}" type="slidenum">
              <a:rPr lang="en-US" smtClean="0"/>
              <a:pPr/>
              <a:t>‹#›</a:t>
            </a:fld>
            <a:endParaRPr lang="en-US" dirty="0"/>
          </a:p>
        </p:txBody>
      </p:sp>
    </p:spTree>
    <p:extLst>
      <p:ext uri="{BB962C8B-B14F-4D97-AF65-F5344CB8AC3E}">
        <p14:creationId xmlns:p14="http://schemas.microsoft.com/office/powerpoint/2010/main" val="815956631"/>
      </p:ext>
    </p:extLst>
  </p:cSld>
  <p:clrMap bg1="lt1" tx1="dk1" bg2="lt2" tx2="dk2" accent1="accent1" accent2="accent2" accent3="accent3" accent4="accent4" accent5="accent5" accent6="accent6" hlink="hlink" folHlink="folHlink"/>
  <p:sldLayoutIdLst>
    <p:sldLayoutId id="2147483703"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8444F-2AF5-6340-B273-790BF994D442}" type="slidenum">
              <a:rPr lang="en-US" smtClean="0"/>
              <a:t>‹#›</a:t>
            </a:fld>
            <a:endParaRPr lang="en-US" dirty="0"/>
          </a:p>
        </p:txBody>
      </p:sp>
      <p:pic>
        <p:nvPicPr>
          <p:cNvPr id="3" name="Picture 2" descr="A close up of a mans face&#10;&#10;Description automatically generated">
            <a:extLst>
              <a:ext uri="{FF2B5EF4-FFF2-40B4-BE49-F238E27FC236}">
                <a16:creationId xmlns:a16="http://schemas.microsoft.com/office/drawing/2014/main" id="{25D4C38E-C03A-4E5A-8F2F-C6D511F7AC83}"/>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647588884"/>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4BF65-5512-8C40-A284-ADA36BF81673}" type="slidenum">
              <a:rPr lang="en-US" smtClean="0"/>
              <a:t>‹#›</a:t>
            </a:fld>
            <a:endParaRPr lang="en-US" dirty="0"/>
          </a:p>
        </p:txBody>
      </p:sp>
      <p:pic>
        <p:nvPicPr>
          <p:cNvPr id="3" name="Picture 2">
            <a:extLst>
              <a:ext uri="{FF2B5EF4-FFF2-40B4-BE49-F238E27FC236}">
                <a16:creationId xmlns:a16="http://schemas.microsoft.com/office/drawing/2014/main" id="{D42507F4-0ECF-4959-9753-BCB252FF5C49}"/>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03092046"/>
      </p:ext>
    </p:extLst>
  </p:cSld>
  <p:clrMap bg1="lt1" tx1="dk1" bg2="lt2" tx2="dk2" accent1="accent1" accent2="accent2" accent3="accent3" accent4="accent4" accent5="accent5" accent6="accent6" hlink="hlink" folHlink="folHlink"/>
  <p:sldLayoutIdLst>
    <p:sldLayoutId id="2147483670"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D5F25-E773-134E-A8C3-7D392FCF8EB9}" type="slidenum">
              <a:rPr lang="en-US" smtClean="0"/>
              <a:t>‹#›</a:t>
            </a:fld>
            <a:endParaRPr lang="en-US" dirty="0"/>
          </a:p>
        </p:txBody>
      </p:sp>
      <p:pic>
        <p:nvPicPr>
          <p:cNvPr id="3" name="Picture 2">
            <a:extLst>
              <a:ext uri="{FF2B5EF4-FFF2-40B4-BE49-F238E27FC236}">
                <a16:creationId xmlns:a16="http://schemas.microsoft.com/office/drawing/2014/main" id="{7D32ADBC-95DB-4E94-9B23-52835F6A14AC}"/>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930637236"/>
      </p:ext>
    </p:extLst>
  </p:cSld>
  <p:clrMap bg1="lt1" tx1="dk1" bg2="lt2" tx2="dk2" accent1="accent1" accent2="accent2" accent3="accent3" accent4="accent4" accent5="accent5" accent6="accent6" hlink="hlink" folHlink="folHlink"/>
  <p:sldLayoutIdLst>
    <p:sldLayoutId id="2147483682" r:id="rId1"/>
    <p:sldLayoutId id="214748370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DD230-76CC-9F4F-A452-B5DD642C0308}" type="slidenum">
              <a:rPr lang="en-US" smtClean="0"/>
              <a:t>‹#›</a:t>
            </a:fld>
            <a:endParaRPr lang="en-US" dirty="0"/>
          </a:p>
        </p:txBody>
      </p:sp>
      <p:pic>
        <p:nvPicPr>
          <p:cNvPr id="3" name="Picture 2" descr="A close up of a flower&#10;&#10;Description automatically generated">
            <a:extLst>
              <a:ext uri="{FF2B5EF4-FFF2-40B4-BE49-F238E27FC236}">
                <a16:creationId xmlns:a16="http://schemas.microsoft.com/office/drawing/2014/main" id="{426B3A8B-274E-4AB5-9EBE-CFDE7F11B409}"/>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3921987"/>
      </p:ext>
    </p:extLst>
  </p:cSld>
  <p:clrMap bg1="lt1" tx1="dk1" bg2="lt2" tx2="dk2" accent1="accent1" accent2="accent2" accent3="accent3" accent4="accent4" accent5="accent5" accent6="accent6" hlink="hlink" folHlink="folHlink"/>
  <p:sldLayoutIdLst>
    <p:sldLayoutId id="2147483698"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QB-2015-16-17-BlankSlid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85789-3EEF-1540-9C3F-B413FF361E42}" type="slidenum">
              <a:rPr lang="en-US" smtClean="0"/>
              <a:t>‹#›</a:t>
            </a:fld>
            <a:endParaRPr lang="en-US" dirty="0"/>
          </a:p>
        </p:txBody>
      </p:sp>
    </p:spTree>
    <p:extLst>
      <p:ext uri="{BB962C8B-B14F-4D97-AF65-F5344CB8AC3E}">
        <p14:creationId xmlns:p14="http://schemas.microsoft.com/office/powerpoint/2010/main" val="22376136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98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the Home Page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10</a:t>
            </a:fld>
            <a:endParaRPr lang="en-US" dirty="0"/>
          </a:p>
        </p:txBody>
      </p:sp>
      <p:sp>
        <p:nvSpPr>
          <p:cNvPr id="3" name="Content Placeholder 2"/>
          <p:cNvSpPr>
            <a:spLocks noGrp="1"/>
          </p:cNvSpPr>
          <p:nvPr>
            <p:ph idx="1"/>
          </p:nvPr>
        </p:nvSpPr>
        <p:spPr/>
        <p:txBody>
          <a:bodyPr/>
          <a:lstStyle/>
          <a:p>
            <a:r>
              <a:rPr lang="en-US" dirty="0"/>
              <a:t>In Chapter 12, most preferences for our sample company Kristin Raina Interior Designs have been enabled.</a:t>
            </a:r>
          </a:p>
          <a:p>
            <a:r>
              <a:rPr lang="en-US" dirty="0"/>
              <a:t>If you look at the Home page for a company file in the earlier chapters, you will see fewer icons on the Home page.</a:t>
            </a:r>
          </a:p>
          <a:p>
            <a:pPr lvl="1"/>
            <a:r>
              <a:rPr lang="en-US" dirty="0"/>
              <a:t>For example, look at Figure 1–H in Chapter 1.</a:t>
            </a:r>
          </a:p>
          <a:p>
            <a:r>
              <a:rPr lang="en-US" dirty="0"/>
              <a:t>Currently, Kristin Raina is not using Estimates.</a:t>
            </a:r>
          </a:p>
          <a:p>
            <a:r>
              <a:rPr lang="en-US" dirty="0"/>
              <a:t>Look at the Home page and observe in the CUSTOMERS section that there is not an Estimates icon.</a:t>
            </a:r>
          </a:p>
          <a:p>
            <a:r>
              <a:rPr lang="en-US" dirty="0"/>
              <a:t>Upon enabling the Estimates preference, the icon will appear on the Home page.</a:t>
            </a:r>
          </a:p>
        </p:txBody>
      </p:sp>
    </p:spTree>
    <p:extLst>
      <p:ext uri="{BB962C8B-B14F-4D97-AF65-F5344CB8AC3E}">
        <p14:creationId xmlns:p14="http://schemas.microsoft.com/office/powerpoint/2010/main" val="3047432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the Home Page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11</a:t>
            </a:fld>
            <a:endParaRPr lang="en-US" dirty="0"/>
          </a:p>
        </p:txBody>
      </p:sp>
      <p:cxnSp>
        <p:nvCxnSpPr>
          <p:cNvPr id="8" name="Straight Arrow Connector 7" descr="arrow"/>
          <p:cNvCxnSpPr/>
          <p:nvPr/>
        </p:nvCxnSpPr>
        <p:spPr>
          <a:xfrm>
            <a:off x="2850204" y="4162027"/>
            <a:ext cx="57393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 name="Content Placeholder 9" descr="Preferences Window - Desktop View - Company Preferences Tab">
            <a:extLst>
              <a:ext uri="{FF2B5EF4-FFF2-40B4-BE49-F238E27FC236}">
                <a16:creationId xmlns:a16="http://schemas.microsoft.com/office/drawing/2014/main" id="{76F7B125-AFBA-437A-9BBC-562208041B58}"/>
              </a:ext>
            </a:extLst>
          </p:cNvPr>
          <p:cNvPicPr>
            <a:picLocks noGrp="1" noChangeAspect="1"/>
          </p:cNvPicPr>
          <p:nvPr>
            <p:ph idx="1"/>
          </p:nvPr>
        </p:nvPicPr>
        <p:blipFill>
          <a:blip r:embed="rId2"/>
          <a:stretch>
            <a:fillRect/>
          </a:stretch>
        </p:blipFill>
        <p:spPr>
          <a:xfrm>
            <a:off x="680666" y="1238458"/>
            <a:ext cx="7782667" cy="4986336"/>
          </a:xfrm>
        </p:spPr>
      </p:pic>
    </p:spTree>
    <p:extLst>
      <p:ext uri="{BB962C8B-B14F-4D97-AF65-F5344CB8AC3E}">
        <p14:creationId xmlns:p14="http://schemas.microsoft.com/office/powerpoint/2010/main" val="338718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the Home Page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12</a:t>
            </a:fld>
            <a:endParaRPr lang="en-US" dirty="0"/>
          </a:p>
        </p:txBody>
      </p:sp>
      <p:sp>
        <p:nvSpPr>
          <p:cNvPr id="3" name="Content Placeholder 2"/>
          <p:cNvSpPr>
            <a:spLocks noGrp="1"/>
          </p:cNvSpPr>
          <p:nvPr>
            <p:ph idx="1"/>
          </p:nvPr>
        </p:nvSpPr>
        <p:spPr/>
        <p:txBody>
          <a:bodyPr/>
          <a:lstStyle/>
          <a:p>
            <a:r>
              <a:rPr lang="en-US" dirty="0"/>
              <a:t>Along the right side of the Home page are three areas of information titled: </a:t>
            </a:r>
          </a:p>
          <a:p>
            <a:pPr lvl="1"/>
            <a:r>
              <a:rPr lang="en-US" cap="all" dirty="0"/>
              <a:t>Account Balances</a:t>
            </a:r>
          </a:p>
          <a:p>
            <a:pPr lvl="1"/>
            <a:r>
              <a:rPr lang="en-US" cap="all" dirty="0"/>
              <a:t>Do More with QuickBooks</a:t>
            </a:r>
          </a:p>
          <a:p>
            <a:pPr lvl="1"/>
            <a:r>
              <a:rPr lang="en-US" cap="all" dirty="0"/>
              <a:t>Backup Status</a:t>
            </a:r>
          </a:p>
          <a:p>
            <a:r>
              <a:rPr lang="en-US" dirty="0"/>
              <a:t>While you cannot remove these categories from the Home page, you can minimize the detail below each heading by clicking the up arrow.</a:t>
            </a:r>
          </a:p>
          <a:p>
            <a:pPr lvl="1"/>
            <a:r>
              <a:rPr lang="en-US" dirty="0"/>
              <a:t>When you click this arrow, only the information title is displayed.</a:t>
            </a:r>
          </a:p>
          <a:p>
            <a:pPr lvl="1"/>
            <a:r>
              <a:rPr lang="en-US" dirty="0"/>
              <a:t>To see the information below the title, click the down arrow.</a:t>
            </a:r>
          </a:p>
          <a:p>
            <a:r>
              <a:rPr lang="en-US" dirty="0"/>
              <a:t>The Preferences window is used to change the default setting for displaying the Home page when opening a new company file.</a:t>
            </a:r>
          </a:p>
        </p:txBody>
      </p:sp>
    </p:spTree>
    <p:extLst>
      <p:ext uri="{BB962C8B-B14F-4D97-AF65-F5344CB8AC3E}">
        <p14:creationId xmlns:p14="http://schemas.microsoft.com/office/powerpoint/2010/main" val="143664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
            <a:ext cx="7844322" cy="1106905"/>
          </a:xfrm>
        </p:spPr>
        <p:txBody>
          <a:bodyPr>
            <a:normAutofit fontScale="90000"/>
          </a:bodyPr>
          <a:lstStyle/>
          <a:p>
            <a:r>
              <a:rPr lang="en-US" dirty="0"/>
              <a:t>Changing the Default for the Home Page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13</a:t>
            </a:fld>
            <a:endParaRPr lang="en-US" dirty="0"/>
          </a:p>
        </p:txBody>
      </p:sp>
      <p:sp>
        <p:nvSpPr>
          <p:cNvPr id="3" name="Content Placeholder 2"/>
          <p:cNvSpPr>
            <a:spLocks noGrp="1"/>
          </p:cNvSpPr>
          <p:nvPr>
            <p:ph idx="1"/>
          </p:nvPr>
        </p:nvSpPr>
        <p:spPr/>
        <p:txBody>
          <a:bodyPr/>
          <a:lstStyle/>
          <a:p>
            <a:pPr marL="0" indent="0">
              <a:buNone/>
            </a:pPr>
            <a:r>
              <a:rPr lang="en-US" b="1" dirty="0"/>
              <a:t>To change the default setting for the Home page: </a:t>
            </a:r>
          </a:p>
          <a:p>
            <a:r>
              <a:rPr lang="en-US" dirty="0"/>
              <a:t>Click Edit and then click </a:t>
            </a:r>
            <a:r>
              <a:rPr lang="en-US" i="1" dirty="0"/>
              <a:t>Preferences</a:t>
            </a:r>
            <a:r>
              <a:rPr lang="en-US" dirty="0"/>
              <a:t>. The Preferences window appears. </a:t>
            </a:r>
          </a:p>
          <a:p>
            <a:r>
              <a:rPr lang="en-US" dirty="0"/>
              <a:t>Along the left frame of the Preferences window, click the Desktop View icon. </a:t>
            </a:r>
          </a:p>
          <a:p>
            <a:r>
              <a:rPr lang="en-US" dirty="0"/>
              <a:t>Click the My Preferences tab. </a:t>
            </a:r>
          </a:p>
          <a:p>
            <a:r>
              <a:rPr lang="en-US" dirty="0"/>
              <a:t>Depending on your preference, place or remove a check mark in the box to the left of </a:t>
            </a:r>
            <a:r>
              <a:rPr lang="en-US" i="1" dirty="0"/>
              <a:t>Show Home page when opening a company file. </a:t>
            </a:r>
          </a:p>
          <a:p>
            <a:r>
              <a:rPr lang="en-US" dirty="0"/>
              <a:t>Click OK to save the setting. </a:t>
            </a:r>
          </a:p>
          <a:p>
            <a:r>
              <a:rPr lang="en-US" dirty="0"/>
              <a:t>Close the Home page.</a:t>
            </a:r>
          </a:p>
        </p:txBody>
      </p:sp>
    </p:spTree>
    <p:extLst>
      <p:ext uri="{BB962C8B-B14F-4D97-AF65-F5344CB8AC3E}">
        <p14:creationId xmlns:p14="http://schemas.microsoft.com/office/powerpoint/2010/main" val="746745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Icon Bars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14</a:t>
            </a:fld>
            <a:endParaRPr lang="en-US" dirty="0"/>
          </a:p>
        </p:txBody>
      </p:sp>
      <p:sp>
        <p:nvSpPr>
          <p:cNvPr id="3" name="Content Placeholder 2"/>
          <p:cNvSpPr>
            <a:spLocks noGrp="1"/>
          </p:cNvSpPr>
          <p:nvPr>
            <p:ph idx="1"/>
          </p:nvPr>
        </p:nvSpPr>
        <p:spPr/>
        <p:txBody>
          <a:bodyPr/>
          <a:lstStyle/>
          <a:p>
            <a:r>
              <a:rPr lang="en-US" dirty="0"/>
              <a:t>In addition to the Home page, the Icon bars can be used to access Lists/Centers, Activities windows, and Reports.</a:t>
            </a:r>
          </a:p>
          <a:p>
            <a:pPr marL="0" indent="0">
              <a:buNone/>
            </a:pPr>
            <a:r>
              <a:rPr lang="en-US" b="1" dirty="0"/>
              <a:t>Left Icon Bar</a:t>
            </a:r>
          </a:p>
          <a:p>
            <a:r>
              <a:rPr lang="en-US" dirty="0"/>
              <a:t>Four sections on the Left Icon bar: </a:t>
            </a:r>
          </a:p>
          <a:p>
            <a:pPr lvl="1"/>
            <a:r>
              <a:rPr lang="en-US" dirty="0"/>
              <a:t>Search, Content, Categories, Do More With QuickBooks</a:t>
            </a:r>
          </a:p>
          <a:p>
            <a:r>
              <a:rPr lang="en-US" dirty="0"/>
              <a:t>Information in the Content section changes depending on which Category is selected.</a:t>
            </a:r>
          </a:p>
          <a:p>
            <a:r>
              <a:rPr lang="en-US" dirty="0"/>
              <a:t>By default, the My Shortcuts category is selected.</a:t>
            </a:r>
          </a:p>
          <a:p>
            <a:r>
              <a:rPr lang="en-US" dirty="0"/>
              <a:t>Next to each icon in the Content section is part of the text name for the icon.</a:t>
            </a:r>
          </a:p>
          <a:p>
            <a:r>
              <a:rPr lang="en-US" dirty="0"/>
              <a:t>Move the mouse pointer over the icons in the Content section and the entire text name for each icon is displayed.</a:t>
            </a:r>
          </a:p>
          <a:p>
            <a:pPr lvl="1"/>
            <a:r>
              <a:rPr lang="en-US" dirty="0"/>
              <a:t>The Left Icon bar can be customized to add, delete, or edit the icons in the My Shortcuts Content list.</a:t>
            </a:r>
          </a:p>
        </p:txBody>
      </p:sp>
    </p:spTree>
    <p:extLst>
      <p:ext uri="{BB962C8B-B14F-4D97-AF65-F5344CB8AC3E}">
        <p14:creationId xmlns:p14="http://schemas.microsoft.com/office/powerpoint/2010/main" val="3775500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Icon Bars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15</a:t>
            </a:fld>
            <a:endParaRPr lang="en-US" dirty="0"/>
          </a:p>
        </p:txBody>
      </p:sp>
      <p:sp>
        <p:nvSpPr>
          <p:cNvPr id="3" name="Content Placeholder 2"/>
          <p:cNvSpPr>
            <a:spLocks noGrp="1"/>
          </p:cNvSpPr>
          <p:nvPr>
            <p:ph idx="1"/>
          </p:nvPr>
        </p:nvSpPr>
        <p:spPr/>
        <p:txBody>
          <a:bodyPr/>
          <a:lstStyle/>
          <a:p>
            <a:pPr marL="0" indent="0">
              <a:buNone/>
            </a:pPr>
            <a:r>
              <a:rPr lang="en-US" sz="1800" b="1" dirty="0"/>
              <a:t>To view the Left Icon bar: </a:t>
            </a:r>
          </a:p>
          <a:p>
            <a:r>
              <a:rPr lang="en-US" sz="1800" dirty="0"/>
              <a:t>Click View on the main menu bar. On the View drop-down menu, when a check mark appears to the left of </a:t>
            </a:r>
            <a:r>
              <a:rPr lang="en-US" sz="1800" i="1" dirty="0"/>
              <a:t>Left Icon Bar</a:t>
            </a:r>
            <a:r>
              <a:rPr lang="en-US" sz="1800" dirty="0"/>
              <a:t>, the Left Icon bar is enabled. If there is no check mark, the Left Icon bar is disabled. </a:t>
            </a:r>
          </a:p>
          <a:p>
            <a:r>
              <a:rPr lang="en-US" sz="1800" dirty="0"/>
              <a:t>Click </a:t>
            </a:r>
            <a:r>
              <a:rPr lang="en-US" sz="1800" i="1" dirty="0"/>
              <a:t>Left Icon Bar </a:t>
            </a:r>
            <a:r>
              <a:rPr lang="en-US" sz="1800" dirty="0"/>
              <a:t>if there is no check mark. </a:t>
            </a:r>
          </a:p>
          <a:p>
            <a:pPr marL="0" indent="0">
              <a:buNone/>
            </a:pPr>
            <a:r>
              <a:rPr lang="en-US" sz="1800" b="1" dirty="0"/>
              <a:t>To add an icon to an Icon bar:</a:t>
            </a:r>
            <a:r>
              <a:rPr lang="en-US" sz="1800" dirty="0"/>
              <a:t> </a:t>
            </a:r>
          </a:p>
          <a:p>
            <a:r>
              <a:rPr lang="en-US" sz="1800" dirty="0"/>
              <a:t>Click View and then click </a:t>
            </a:r>
            <a:r>
              <a:rPr lang="en-US" sz="1800" i="1" dirty="0"/>
              <a:t>Customize Icon Bar</a:t>
            </a:r>
            <a:r>
              <a:rPr lang="en-US" sz="1800" dirty="0"/>
              <a:t>. The Customize Icon Bar window appears. </a:t>
            </a:r>
          </a:p>
          <a:p>
            <a:r>
              <a:rPr lang="en-US" sz="1800" dirty="0"/>
              <a:t>In the Customize Icon Bar window, click the Add button. The Add Icon Bar Item window appears. </a:t>
            </a:r>
          </a:p>
          <a:p>
            <a:r>
              <a:rPr lang="en-US" sz="1800" dirty="0"/>
              <a:t>At the Add Icon Bar Item window, scroll through the list on the left until you see the icon you wish to add. </a:t>
            </a:r>
          </a:p>
          <a:p>
            <a:r>
              <a:rPr lang="en-US" sz="1800" dirty="0"/>
              <a:t>Click the icon you wish to add. </a:t>
            </a:r>
          </a:p>
          <a:p>
            <a:r>
              <a:rPr lang="en-US" sz="1800" dirty="0"/>
              <a:t>Click OK at the Add Icon Bar Item window, and then click OK at the Customize Icon Bar window to save the changes.</a:t>
            </a:r>
          </a:p>
        </p:txBody>
      </p:sp>
    </p:spTree>
    <p:extLst>
      <p:ext uri="{BB962C8B-B14F-4D97-AF65-F5344CB8AC3E}">
        <p14:creationId xmlns:p14="http://schemas.microsoft.com/office/powerpoint/2010/main" val="254298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Icon Bars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16</a:t>
            </a:fld>
            <a:endParaRPr lang="en-US" dirty="0"/>
          </a:p>
        </p:txBody>
      </p:sp>
      <p:sp>
        <p:nvSpPr>
          <p:cNvPr id="3" name="Content Placeholder 2"/>
          <p:cNvSpPr>
            <a:spLocks noGrp="1"/>
          </p:cNvSpPr>
          <p:nvPr>
            <p:ph idx="1"/>
          </p:nvPr>
        </p:nvSpPr>
        <p:spPr>
          <a:xfrm>
            <a:off x="350520" y="1106904"/>
            <a:ext cx="4821844" cy="4985986"/>
          </a:xfrm>
        </p:spPr>
        <p:txBody>
          <a:bodyPr/>
          <a:lstStyle/>
          <a:p>
            <a:pPr marL="0" indent="0">
              <a:buNone/>
            </a:pPr>
            <a:r>
              <a:rPr lang="en-US" sz="1800" b="1" dirty="0"/>
              <a:t>To edit an icon on an Icon bar: </a:t>
            </a:r>
          </a:p>
          <a:p>
            <a:pPr marL="457200" indent="-457200">
              <a:buFont typeface="+mj-lt"/>
              <a:buAutoNum type="arabicPeriod"/>
            </a:pPr>
            <a:r>
              <a:rPr lang="en-US" sz="1800" dirty="0"/>
              <a:t>Click View and then click </a:t>
            </a:r>
            <a:r>
              <a:rPr lang="en-US" sz="1800" i="1" dirty="0"/>
              <a:t>Customize Icon Bar</a:t>
            </a:r>
            <a:r>
              <a:rPr lang="en-US" sz="1800" dirty="0"/>
              <a:t>. The Customize Icon Bar window appears. </a:t>
            </a:r>
          </a:p>
          <a:p>
            <a:pPr marL="457200" indent="-457200">
              <a:buFont typeface="+mj-lt"/>
              <a:buAutoNum type="arabicPeriod"/>
            </a:pPr>
            <a:r>
              <a:rPr lang="en-US" sz="1800" dirty="0"/>
              <a:t>In the Customize Icon Bar window, in the ICON BAR CONTENT section, scroll through the list and click once on the icon you wish to edit to highlight it. </a:t>
            </a:r>
          </a:p>
          <a:p>
            <a:pPr marL="457200" indent="-457200">
              <a:buFont typeface="+mj-lt"/>
              <a:buAutoNum type="arabicPeriod"/>
            </a:pPr>
            <a:r>
              <a:rPr lang="en-US" sz="1800" dirty="0"/>
              <a:t>Click the Edit button. </a:t>
            </a:r>
          </a:p>
          <a:p>
            <a:pPr marL="457200" indent="-457200">
              <a:buFont typeface="+mj-lt"/>
              <a:buAutoNum type="arabicPeriod"/>
            </a:pPr>
            <a:r>
              <a:rPr lang="en-US" sz="1800" dirty="0"/>
              <a:t>At the Edit Icon Bar Item window, in the </a:t>
            </a:r>
            <a:r>
              <a:rPr lang="en-US" sz="1800" i="1" dirty="0"/>
              <a:t>Label</a:t>
            </a:r>
            <a:r>
              <a:rPr lang="en-US" sz="1800" dirty="0"/>
              <a:t> field, delete the name and then enter the new name. </a:t>
            </a:r>
          </a:p>
          <a:p>
            <a:pPr marL="457200" indent="-457200">
              <a:buFont typeface="+mj-lt"/>
              <a:buAutoNum type="arabicPeriod"/>
            </a:pPr>
            <a:r>
              <a:rPr lang="en-US" sz="1800" dirty="0"/>
              <a:t>Click OK in the Edit Icon Bar window and then click OK in the Customize Icon Bar window. In the Content section of the Left Icon bar, the icon text is updated to the new name. </a:t>
            </a:r>
          </a:p>
        </p:txBody>
      </p:sp>
      <p:pic>
        <p:nvPicPr>
          <p:cNvPr id="8" name="Picture 7" descr="Customize Icon Bar Window">
            <a:extLst>
              <a:ext uri="{FF2B5EF4-FFF2-40B4-BE49-F238E27FC236}">
                <a16:creationId xmlns:a16="http://schemas.microsoft.com/office/drawing/2014/main" id="{6B3C194D-D657-4124-8258-66AF7F7B900C}"/>
              </a:ext>
            </a:extLst>
          </p:cNvPr>
          <p:cNvPicPr>
            <a:picLocks noChangeAspect="1"/>
          </p:cNvPicPr>
          <p:nvPr/>
        </p:nvPicPr>
        <p:blipFill>
          <a:blip r:embed="rId2"/>
          <a:stretch>
            <a:fillRect/>
          </a:stretch>
        </p:blipFill>
        <p:spPr>
          <a:xfrm>
            <a:off x="5609478" y="1326885"/>
            <a:ext cx="3012234" cy="4546022"/>
          </a:xfrm>
          <a:prstGeom prst="rect">
            <a:avLst/>
          </a:prstGeom>
        </p:spPr>
      </p:pic>
    </p:spTree>
    <p:extLst>
      <p:ext uri="{BB962C8B-B14F-4D97-AF65-F5344CB8AC3E}">
        <p14:creationId xmlns:p14="http://schemas.microsoft.com/office/powerpoint/2010/main" val="2590309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Icon Bars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17</a:t>
            </a:fld>
            <a:endParaRPr lang="en-US" dirty="0"/>
          </a:p>
        </p:txBody>
      </p:sp>
      <p:sp>
        <p:nvSpPr>
          <p:cNvPr id="3" name="Content Placeholder 2"/>
          <p:cNvSpPr>
            <a:spLocks noGrp="1"/>
          </p:cNvSpPr>
          <p:nvPr>
            <p:ph idx="1"/>
          </p:nvPr>
        </p:nvSpPr>
        <p:spPr>
          <a:xfrm>
            <a:off x="350520" y="1606848"/>
            <a:ext cx="7844322" cy="4486041"/>
          </a:xfrm>
        </p:spPr>
        <p:txBody>
          <a:bodyPr/>
          <a:lstStyle/>
          <a:p>
            <a:r>
              <a:rPr lang="en-US" sz="1800" dirty="0"/>
              <a:t>The Top Icon bar can be customized to add, edit, and delete icons the same way the Left Icon bar was customized.</a:t>
            </a:r>
          </a:p>
          <a:p>
            <a:r>
              <a:rPr lang="en-US" sz="1800" dirty="0"/>
              <a:t>Changes made to the icons on the Left Icon bar are carried over to the Top Icon bar.</a:t>
            </a:r>
          </a:p>
          <a:p>
            <a:r>
              <a:rPr lang="en-US" sz="1800" dirty="0"/>
              <a:t>In addition, the Top Icon bar can be customized to add a space and vertical line between the icons.</a:t>
            </a:r>
          </a:p>
          <a:p>
            <a:r>
              <a:rPr lang="en-US" sz="1800" dirty="0"/>
              <a:t>This is done using the Add Separator button in the Customize Icon Bar window.</a:t>
            </a:r>
          </a:p>
          <a:p>
            <a:pPr lvl="0"/>
            <a:r>
              <a:rPr lang="en-US" sz="1800" dirty="0"/>
              <a:t>Only one Icon bar can be displayed.</a:t>
            </a:r>
          </a:p>
          <a:p>
            <a:pPr marL="0" indent="0">
              <a:buNone/>
            </a:pPr>
            <a:r>
              <a:rPr lang="en-US" sz="1800" b="1" dirty="0"/>
              <a:t>To view the Top Icon bar: </a:t>
            </a:r>
          </a:p>
          <a:p>
            <a:r>
              <a:rPr lang="en-US" sz="1800" dirty="0"/>
              <a:t>Click View at the main menu bar. On the View drop-down menu, when a check mark appears to the left of </a:t>
            </a:r>
            <a:r>
              <a:rPr lang="en-US" sz="1800" i="1" dirty="0"/>
              <a:t>Top Icon Bar</a:t>
            </a:r>
            <a:r>
              <a:rPr lang="en-US" sz="1800" dirty="0"/>
              <a:t>, the top icon bar is enabled. If there is no check mark, then the Top Icon bar is disabled. </a:t>
            </a:r>
          </a:p>
          <a:p>
            <a:r>
              <a:rPr lang="en-US" sz="1800" dirty="0"/>
              <a:t>Click </a:t>
            </a:r>
            <a:r>
              <a:rPr lang="en-US" sz="1800" i="1" dirty="0"/>
              <a:t>Top Icon Bar </a:t>
            </a:r>
            <a:r>
              <a:rPr lang="en-US" sz="1800" dirty="0"/>
              <a:t>if there is no check mark.</a:t>
            </a:r>
          </a:p>
        </p:txBody>
      </p:sp>
      <p:pic>
        <p:nvPicPr>
          <p:cNvPr id="8" name="Picture 7" descr="Top Icon Bar">
            <a:extLst>
              <a:ext uri="{FF2B5EF4-FFF2-40B4-BE49-F238E27FC236}">
                <a16:creationId xmlns:a16="http://schemas.microsoft.com/office/drawing/2014/main" id="{F78DB9AD-A30E-44ED-AA3F-54C62F7E39C8}"/>
              </a:ext>
            </a:extLst>
          </p:cNvPr>
          <p:cNvPicPr>
            <a:picLocks noChangeAspect="1"/>
          </p:cNvPicPr>
          <p:nvPr/>
        </p:nvPicPr>
        <p:blipFill>
          <a:blip r:embed="rId2"/>
          <a:stretch>
            <a:fillRect/>
          </a:stretch>
        </p:blipFill>
        <p:spPr>
          <a:xfrm>
            <a:off x="64990" y="1186393"/>
            <a:ext cx="9014020" cy="313986"/>
          </a:xfrm>
          <a:prstGeom prst="rect">
            <a:avLst/>
          </a:prstGeom>
        </p:spPr>
      </p:pic>
    </p:spTree>
    <p:extLst>
      <p:ext uri="{BB962C8B-B14F-4D97-AF65-F5344CB8AC3E}">
        <p14:creationId xmlns:p14="http://schemas.microsoft.com/office/powerpoint/2010/main" val="26827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Subaccounts Presentation</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18</a:t>
            </a:fld>
            <a:endParaRPr lang="en-US" dirty="0"/>
          </a:p>
        </p:txBody>
      </p:sp>
      <p:sp>
        <p:nvSpPr>
          <p:cNvPr id="3" name="Content Placeholder 2"/>
          <p:cNvSpPr>
            <a:spLocks noGrp="1"/>
          </p:cNvSpPr>
          <p:nvPr>
            <p:ph idx="1"/>
          </p:nvPr>
        </p:nvSpPr>
        <p:spPr/>
        <p:txBody>
          <a:bodyPr/>
          <a:lstStyle/>
          <a:p>
            <a:r>
              <a:rPr lang="en-US" sz="2000" dirty="0"/>
              <a:t>Accounts in the Chart of Accounts List can be denoted as subaccounts.</a:t>
            </a:r>
          </a:p>
          <a:p>
            <a:r>
              <a:rPr lang="en-US" sz="2000" dirty="0"/>
              <a:t>Accounts are marked as subaccounts for the primary purpose of showing a subtotal or net amount of the parent account on the financial statements.</a:t>
            </a:r>
          </a:p>
          <a:p>
            <a:r>
              <a:rPr lang="en-US" sz="2000" dirty="0"/>
              <a:t>This was illustrated with fixed assets where the accumulated depreciation account (subaccount) was deducted from the fixed asset cost account (subaccount) to show the net book value of the fixed asset account (parent) on the </a:t>
            </a:r>
            <a:r>
              <a:rPr lang="en-US" sz="2000" i="1" dirty="0"/>
              <a:t>Balance Sheet</a:t>
            </a:r>
            <a:r>
              <a:rPr lang="en-US" sz="2000" dirty="0"/>
              <a:t>.</a:t>
            </a:r>
          </a:p>
          <a:p>
            <a:r>
              <a:rPr lang="en-US" sz="2000" dirty="0"/>
              <a:t>Sometimes when you are reviewing the </a:t>
            </a:r>
            <a:r>
              <a:rPr lang="en-US" sz="2000" i="1" dirty="0"/>
              <a:t>Account Listing </a:t>
            </a:r>
            <a:r>
              <a:rPr lang="en-US" sz="2000" dirty="0"/>
              <a:t>report, or choosing an account in an Activity window, the default listing of first the parent account followed by the subaccount is cumbersome.</a:t>
            </a:r>
          </a:p>
          <a:p>
            <a:r>
              <a:rPr lang="en-US" sz="2000" dirty="0"/>
              <a:t>You can change the default settings to simplify the presentation of the parent and subaccounts.</a:t>
            </a:r>
          </a:p>
        </p:txBody>
      </p:sp>
    </p:spTree>
    <p:extLst>
      <p:ext uri="{BB962C8B-B14F-4D97-AF65-F5344CB8AC3E}">
        <p14:creationId xmlns:p14="http://schemas.microsoft.com/office/powerpoint/2010/main" val="4140483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of Accounts List Window Presentation</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19</a:t>
            </a:fld>
            <a:endParaRPr lang="en-US" dirty="0"/>
          </a:p>
        </p:txBody>
      </p:sp>
      <p:sp>
        <p:nvSpPr>
          <p:cNvPr id="11" name="Content Placeholder 10">
            <a:extLst>
              <a:ext uri="{FF2B5EF4-FFF2-40B4-BE49-F238E27FC236}">
                <a16:creationId xmlns:a16="http://schemas.microsoft.com/office/drawing/2014/main" id="{CB3D4A03-647A-474C-A711-7D248084877B}"/>
              </a:ext>
            </a:extLst>
          </p:cNvPr>
          <p:cNvSpPr>
            <a:spLocks noGrp="1"/>
          </p:cNvSpPr>
          <p:nvPr>
            <p:ph idx="1"/>
          </p:nvPr>
        </p:nvSpPr>
        <p:spPr>
          <a:xfrm>
            <a:off x="350520" y="1106904"/>
            <a:ext cx="3715294" cy="4985986"/>
          </a:xfrm>
        </p:spPr>
        <p:txBody>
          <a:bodyPr/>
          <a:lstStyle/>
          <a:p>
            <a:pPr marL="0" indent="0">
              <a:buNone/>
            </a:pPr>
            <a:r>
              <a:rPr lang="en-US" sz="1800" b="1" dirty="0"/>
              <a:t>To change to flat or hierarchical view: </a:t>
            </a:r>
          </a:p>
          <a:p>
            <a:r>
              <a:rPr lang="en-US" sz="1800" dirty="0"/>
              <a:t>In the Chart of Accounts List window, click the Account menu button. Notice that </a:t>
            </a:r>
            <a:r>
              <a:rPr lang="en-US" sz="1800" i="1" dirty="0"/>
              <a:t>Hierarchical View </a:t>
            </a:r>
            <a:r>
              <a:rPr lang="en-US" sz="1800" dirty="0"/>
              <a:t>is checked. </a:t>
            </a:r>
          </a:p>
          <a:p>
            <a:r>
              <a:rPr lang="en-US" sz="1800" dirty="0"/>
              <a:t>Click </a:t>
            </a:r>
            <a:r>
              <a:rPr lang="en-US" sz="1800" i="1" dirty="0"/>
              <a:t>Flat View. </a:t>
            </a:r>
          </a:p>
          <a:p>
            <a:r>
              <a:rPr lang="en-US" sz="1800" dirty="0"/>
              <a:t>The subaccounts are no longer indented; they are now left-aligned in the window. Notice each line lists both the parent account and subaccount. </a:t>
            </a:r>
          </a:p>
        </p:txBody>
      </p:sp>
      <p:sp>
        <p:nvSpPr>
          <p:cNvPr id="9" name="TextBox 8"/>
          <p:cNvSpPr txBox="1"/>
          <p:nvPr/>
        </p:nvSpPr>
        <p:spPr>
          <a:xfrm>
            <a:off x="5815655" y="1139104"/>
            <a:ext cx="1883228" cy="369332"/>
          </a:xfrm>
          <a:prstGeom prst="rect">
            <a:avLst/>
          </a:prstGeom>
          <a:noFill/>
        </p:spPr>
        <p:txBody>
          <a:bodyPr wrap="square" rtlCol="0">
            <a:spAutoFit/>
          </a:bodyPr>
          <a:lstStyle/>
          <a:p>
            <a:r>
              <a:rPr lang="en-US" b="1" dirty="0">
                <a:solidFill>
                  <a:srgbClr val="0070C0"/>
                </a:solidFill>
              </a:rPr>
              <a:t>Hierarchical View</a:t>
            </a:r>
          </a:p>
        </p:txBody>
      </p:sp>
      <p:sp>
        <p:nvSpPr>
          <p:cNvPr id="10" name="Rectangle 9"/>
          <p:cNvSpPr/>
          <p:nvPr/>
        </p:nvSpPr>
        <p:spPr>
          <a:xfrm>
            <a:off x="6222539" y="3740988"/>
            <a:ext cx="1069460" cy="369332"/>
          </a:xfrm>
          <a:prstGeom prst="rect">
            <a:avLst/>
          </a:prstGeom>
        </p:spPr>
        <p:txBody>
          <a:bodyPr wrap="none">
            <a:spAutoFit/>
          </a:bodyPr>
          <a:lstStyle/>
          <a:p>
            <a:r>
              <a:rPr lang="en-US" b="1" dirty="0">
                <a:solidFill>
                  <a:srgbClr val="0070C0"/>
                </a:solidFill>
              </a:rPr>
              <a:t>Flat View</a:t>
            </a:r>
          </a:p>
        </p:txBody>
      </p:sp>
      <p:pic>
        <p:nvPicPr>
          <p:cNvPr id="19" name="Picture 18" descr="Chart of Accounts Window - Hierarchical View">
            <a:extLst>
              <a:ext uri="{FF2B5EF4-FFF2-40B4-BE49-F238E27FC236}">
                <a16:creationId xmlns:a16="http://schemas.microsoft.com/office/drawing/2014/main" id="{5739E76D-CD65-4151-B718-E2412857A33F}"/>
              </a:ext>
            </a:extLst>
          </p:cNvPr>
          <p:cNvPicPr>
            <a:picLocks noChangeAspect="1"/>
          </p:cNvPicPr>
          <p:nvPr/>
        </p:nvPicPr>
        <p:blipFill>
          <a:blip r:embed="rId3"/>
          <a:stretch>
            <a:fillRect/>
          </a:stretch>
        </p:blipFill>
        <p:spPr>
          <a:xfrm>
            <a:off x="4978508" y="1518130"/>
            <a:ext cx="3384301" cy="2222858"/>
          </a:xfrm>
          <a:prstGeom prst="rect">
            <a:avLst/>
          </a:prstGeom>
        </p:spPr>
      </p:pic>
      <p:pic>
        <p:nvPicPr>
          <p:cNvPr id="21" name="Picture 20" descr="Chart of Accounts Window - Flat View">
            <a:extLst>
              <a:ext uri="{FF2B5EF4-FFF2-40B4-BE49-F238E27FC236}">
                <a16:creationId xmlns:a16="http://schemas.microsoft.com/office/drawing/2014/main" id="{2C8118A3-A759-4DEB-A871-6828687A2962}"/>
              </a:ext>
            </a:extLst>
          </p:cNvPr>
          <p:cNvPicPr>
            <a:picLocks noChangeAspect="1"/>
          </p:cNvPicPr>
          <p:nvPr/>
        </p:nvPicPr>
        <p:blipFill>
          <a:blip r:embed="rId4"/>
          <a:stretch>
            <a:fillRect/>
          </a:stretch>
        </p:blipFill>
        <p:spPr>
          <a:xfrm>
            <a:off x="4738255" y="4215127"/>
            <a:ext cx="3864808" cy="1980848"/>
          </a:xfrm>
          <a:prstGeom prst="rect">
            <a:avLst/>
          </a:prstGeom>
        </p:spPr>
      </p:pic>
    </p:spTree>
    <p:extLst>
      <p:ext uri="{BB962C8B-B14F-4D97-AF65-F5344CB8AC3E}">
        <p14:creationId xmlns:p14="http://schemas.microsoft.com/office/powerpoint/2010/main" val="59594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1994" y="1220911"/>
            <a:ext cx="6100011" cy="609131"/>
          </a:xfrm>
        </p:spPr>
        <p:txBody>
          <a:bodyPr/>
          <a:lstStyle/>
          <a:p>
            <a:r>
              <a:rPr lang="en-US" dirty="0"/>
              <a:t>Customization of Your</a:t>
            </a:r>
            <a:r>
              <a:rPr lang="en-US" baseline="0" dirty="0"/>
              <a:t> </a:t>
            </a:r>
            <a:r>
              <a:rPr lang="en-US" dirty="0"/>
              <a:t>Company File</a:t>
            </a:r>
          </a:p>
        </p:txBody>
      </p:sp>
      <p:sp>
        <p:nvSpPr>
          <p:cNvPr id="3" name="Subtitle 2"/>
          <p:cNvSpPr>
            <a:spLocks noGrp="1"/>
          </p:cNvSpPr>
          <p:nvPr>
            <p:ph type="subTitle" idx="1"/>
          </p:nvPr>
        </p:nvSpPr>
        <p:spPr>
          <a:xfrm>
            <a:off x="1905202" y="2930321"/>
            <a:ext cx="5333596" cy="2120084"/>
          </a:xfrm>
        </p:spPr>
        <p:txBody>
          <a:bodyPr/>
          <a:lstStyle/>
          <a:p>
            <a:r>
              <a:rPr lang="en-US" dirty="0"/>
              <a:t>Customizing the Desktop, Invoices, Letters, Memorized Transactions, Graphs, and Fiscal Year</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430A07D0-4B6C-EF41-9A43-6576EA47312D}" type="slidenum">
              <a:rPr lang="en-US" smtClean="0"/>
              <a:t>2</a:t>
            </a:fld>
            <a:endParaRPr lang="en-US" dirty="0"/>
          </a:p>
        </p:txBody>
      </p:sp>
    </p:spTree>
    <p:extLst>
      <p:ext uri="{BB962C8B-B14F-4D97-AF65-F5344CB8AC3E}">
        <p14:creationId xmlns:p14="http://schemas.microsoft.com/office/powerpoint/2010/main" val="2770406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Lists and Activities Windows Presentation</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20</a:t>
            </a:fld>
            <a:endParaRPr lang="en-US" dirty="0"/>
          </a:p>
        </p:txBody>
      </p:sp>
      <p:pic>
        <p:nvPicPr>
          <p:cNvPr id="8" name="Content Placeholder 7" descr="Account Listing Report - Parent Accounts Listed to Left of Subaccounts">
            <a:extLst>
              <a:ext uri="{FF2B5EF4-FFF2-40B4-BE49-F238E27FC236}">
                <a16:creationId xmlns:a16="http://schemas.microsoft.com/office/drawing/2014/main" id="{6AD95D09-A6D8-4DEA-B6A5-D56475D22166}"/>
              </a:ext>
            </a:extLst>
          </p:cNvPr>
          <p:cNvPicPr>
            <a:picLocks noGrp="1" noChangeAspect="1"/>
          </p:cNvPicPr>
          <p:nvPr>
            <p:ph idx="1"/>
          </p:nvPr>
        </p:nvPicPr>
        <p:blipFill>
          <a:blip r:embed="rId2"/>
          <a:stretch>
            <a:fillRect/>
          </a:stretch>
        </p:blipFill>
        <p:spPr>
          <a:xfrm>
            <a:off x="650081" y="1208754"/>
            <a:ext cx="7843837" cy="4781804"/>
          </a:xfrm>
        </p:spPr>
      </p:pic>
    </p:spTree>
    <p:extLst>
      <p:ext uri="{BB962C8B-B14F-4D97-AF65-F5344CB8AC3E}">
        <p14:creationId xmlns:p14="http://schemas.microsoft.com/office/powerpoint/2010/main" val="1914813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Lists and Activities Windows Presentation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21</a:t>
            </a:fld>
            <a:endParaRPr lang="en-US" dirty="0"/>
          </a:p>
        </p:txBody>
      </p:sp>
      <p:sp>
        <p:nvSpPr>
          <p:cNvPr id="3" name="Content Placeholder 2"/>
          <p:cNvSpPr>
            <a:spLocks noGrp="1"/>
          </p:cNvSpPr>
          <p:nvPr>
            <p:ph idx="1"/>
          </p:nvPr>
        </p:nvSpPr>
        <p:spPr/>
        <p:txBody>
          <a:bodyPr/>
          <a:lstStyle/>
          <a:p>
            <a:r>
              <a:rPr lang="en-US" sz="1800" dirty="0"/>
              <a:t>In the Lists, Activities, and Reports windows, the default setting is to display the subaccounts after the parent account.</a:t>
            </a:r>
          </a:p>
          <a:p>
            <a:r>
              <a:rPr lang="en-US" sz="1800" dirty="0"/>
              <a:t>The </a:t>
            </a:r>
            <a:r>
              <a:rPr lang="en-US" sz="1800" i="1" dirty="0"/>
              <a:t>Account </a:t>
            </a:r>
            <a:r>
              <a:rPr lang="en-US" sz="1800" dirty="0"/>
              <a:t>field is typically small in an Activity window (e.g., Make General Journal Entries window), and you see the parent account and only part of the subaccount.</a:t>
            </a:r>
          </a:p>
          <a:p>
            <a:r>
              <a:rPr lang="en-US" sz="1800" dirty="0"/>
              <a:t>The default setting can be changed in the Preferences window.</a:t>
            </a:r>
          </a:p>
          <a:p>
            <a:pPr marL="0" indent="0">
              <a:buNone/>
            </a:pPr>
            <a:r>
              <a:rPr lang="en-US" sz="1800" b="1" dirty="0"/>
              <a:t>To change the default setting of subaccounts: </a:t>
            </a:r>
          </a:p>
          <a:p>
            <a:r>
              <a:rPr lang="en-US" sz="1800" dirty="0"/>
              <a:t>Click Edit and then click </a:t>
            </a:r>
            <a:r>
              <a:rPr lang="en-US" sz="1800" i="1" dirty="0"/>
              <a:t>Preferences</a:t>
            </a:r>
            <a:r>
              <a:rPr lang="en-US" sz="1800" dirty="0"/>
              <a:t>. </a:t>
            </a:r>
          </a:p>
          <a:p>
            <a:r>
              <a:rPr lang="en-US" sz="1800" dirty="0"/>
              <a:t>Along the left frame of the Preferences window, click the Accounting icon. </a:t>
            </a:r>
          </a:p>
          <a:p>
            <a:r>
              <a:rPr lang="en-US" sz="1800" dirty="0"/>
              <a:t>Click the Company Preferences tab. </a:t>
            </a:r>
          </a:p>
          <a:p>
            <a:r>
              <a:rPr lang="en-US" sz="1800" dirty="0"/>
              <a:t>In the ACCOUNTS section, place a check mark in the box to the left of </a:t>
            </a:r>
            <a:r>
              <a:rPr lang="en-US" sz="1800" i="1" dirty="0"/>
              <a:t>Show lowest subaccount only</a:t>
            </a:r>
            <a:r>
              <a:rPr lang="en-US" sz="1800" dirty="0"/>
              <a:t>. </a:t>
            </a:r>
          </a:p>
        </p:txBody>
      </p:sp>
    </p:spTree>
    <p:extLst>
      <p:ext uri="{BB962C8B-B14F-4D97-AF65-F5344CB8AC3E}">
        <p14:creationId xmlns:p14="http://schemas.microsoft.com/office/powerpoint/2010/main" val="985709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Lists and Activities Windows Presentation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22</a:t>
            </a:fld>
            <a:endParaRPr lang="en-US" dirty="0"/>
          </a:p>
        </p:txBody>
      </p:sp>
      <p:pic>
        <p:nvPicPr>
          <p:cNvPr id="9" name="Content Placeholder 8" descr="Preferences Window - Accounting - Company Preferences Tab">
            <a:extLst>
              <a:ext uri="{FF2B5EF4-FFF2-40B4-BE49-F238E27FC236}">
                <a16:creationId xmlns:a16="http://schemas.microsoft.com/office/drawing/2014/main" id="{D0A76548-0782-4662-B019-2FEB1F9586A4}"/>
              </a:ext>
            </a:extLst>
          </p:cNvPr>
          <p:cNvPicPr>
            <a:picLocks noGrp="1" noChangeAspect="1"/>
          </p:cNvPicPr>
          <p:nvPr>
            <p:ph idx="1"/>
          </p:nvPr>
        </p:nvPicPr>
        <p:blipFill>
          <a:blip r:embed="rId2"/>
          <a:stretch>
            <a:fillRect/>
          </a:stretch>
        </p:blipFill>
        <p:spPr>
          <a:xfrm>
            <a:off x="381347" y="1238458"/>
            <a:ext cx="7782667" cy="4986336"/>
          </a:xfrm>
        </p:spPr>
      </p:pic>
    </p:spTree>
    <p:extLst>
      <p:ext uri="{BB962C8B-B14F-4D97-AF65-F5344CB8AC3E}">
        <p14:creationId xmlns:p14="http://schemas.microsoft.com/office/powerpoint/2010/main" val="1869052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Entries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23</a:t>
            </a:fld>
            <a:endParaRPr lang="en-US" dirty="0"/>
          </a:p>
        </p:txBody>
      </p:sp>
      <p:sp>
        <p:nvSpPr>
          <p:cNvPr id="3" name="Content Placeholder 2"/>
          <p:cNvSpPr>
            <a:spLocks noGrp="1"/>
          </p:cNvSpPr>
          <p:nvPr>
            <p:ph idx="1"/>
          </p:nvPr>
        </p:nvSpPr>
        <p:spPr/>
        <p:txBody>
          <a:bodyPr/>
          <a:lstStyle/>
          <a:p>
            <a:r>
              <a:rPr lang="en-US" sz="1800" dirty="0"/>
              <a:t>You can combine, or merge, vendors, customers, accounts, service items, and inventory part items </a:t>
            </a:r>
          </a:p>
          <a:p>
            <a:r>
              <a:rPr lang="en-US" sz="1800" dirty="0"/>
              <a:t>Simply use a name or number already in use and QuickBooks will inquire if you wish to merge two items.</a:t>
            </a:r>
          </a:p>
          <a:p>
            <a:pPr marL="0" indent="0">
              <a:spcBef>
                <a:spcPts val="200"/>
              </a:spcBef>
              <a:buNone/>
            </a:pPr>
            <a:r>
              <a:rPr lang="en-US" sz="1800" b="1" dirty="0"/>
              <a:t>To merge two accounts: </a:t>
            </a:r>
          </a:p>
          <a:p>
            <a:pPr>
              <a:spcBef>
                <a:spcPts val="200"/>
              </a:spcBef>
            </a:pPr>
            <a:r>
              <a:rPr lang="en-US" sz="1800" dirty="0"/>
              <a:t>Open the Chart of Accounts List. </a:t>
            </a:r>
          </a:p>
          <a:p>
            <a:r>
              <a:rPr lang="en-US" sz="1800" dirty="0"/>
              <a:t>Select the account you wish to merge but do not open it. </a:t>
            </a:r>
          </a:p>
          <a:p>
            <a:r>
              <a:rPr lang="en-US" sz="1800" dirty="0"/>
              <a:t>Click the Account button and then click Edit Account. The Edit Account window opens. </a:t>
            </a:r>
          </a:p>
          <a:p>
            <a:r>
              <a:rPr lang="en-US" sz="1800" dirty="0"/>
              <a:t>In the account number field, change the name or number to the desired account to merge, and then click Save &amp; Close. A Merge message informs you the account is already in use and asks if you wish to merge the accounts. </a:t>
            </a:r>
          </a:p>
          <a:p>
            <a:r>
              <a:rPr lang="en-US" sz="1800" dirty="0"/>
              <a:t>At the Merge message, click Yes. The two accounts are merged. All information in QuickBooks is updated accordingly. </a:t>
            </a:r>
          </a:p>
          <a:p>
            <a:r>
              <a:rPr lang="en-US" sz="1800" dirty="0"/>
              <a:t>Close the Chart of Account List.</a:t>
            </a:r>
          </a:p>
        </p:txBody>
      </p:sp>
    </p:spTree>
    <p:extLst>
      <p:ext uri="{BB962C8B-B14F-4D97-AF65-F5344CB8AC3E}">
        <p14:creationId xmlns:p14="http://schemas.microsoft.com/office/powerpoint/2010/main" val="1634773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Custom Fields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24</a:t>
            </a:fld>
            <a:endParaRPr lang="en-US" dirty="0"/>
          </a:p>
        </p:txBody>
      </p:sp>
      <p:sp>
        <p:nvSpPr>
          <p:cNvPr id="3" name="Content Placeholder 2"/>
          <p:cNvSpPr>
            <a:spLocks noGrp="1"/>
          </p:cNvSpPr>
          <p:nvPr>
            <p:ph idx="1"/>
          </p:nvPr>
        </p:nvSpPr>
        <p:spPr/>
        <p:txBody>
          <a:bodyPr/>
          <a:lstStyle/>
          <a:p>
            <a:r>
              <a:rPr lang="en-US" dirty="0"/>
              <a:t>QuickBooks allows you add your own fields of information to display in reports.</a:t>
            </a:r>
          </a:p>
          <a:p>
            <a:r>
              <a:rPr lang="en-US" dirty="0"/>
              <a:t>Custom fields can be created for customers, vendors, employees, or items.</a:t>
            </a:r>
          </a:p>
          <a:p>
            <a:r>
              <a:rPr lang="en-US" dirty="0"/>
              <a:t>For example, you could create a field to sort customers by regions or cities and then filter the Customer Center to list only the customers in a specific region or city.</a:t>
            </a:r>
          </a:p>
        </p:txBody>
      </p:sp>
    </p:spTree>
    <p:extLst>
      <p:ext uri="{BB962C8B-B14F-4D97-AF65-F5344CB8AC3E}">
        <p14:creationId xmlns:p14="http://schemas.microsoft.com/office/powerpoint/2010/main" val="4261891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Custom Fields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25</a:t>
            </a:fld>
            <a:endParaRPr lang="en-US" dirty="0"/>
          </a:p>
        </p:txBody>
      </p:sp>
      <p:sp>
        <p:nvSpPr>
          <p:cNvPr id="3" name="Content Placeholder 2"/>
          <p:cNvSpPr>
            <a:spLocks noGrp="1"/>
          </p:cNvSpPr>
          <p:nvPr>
            <p:ph idx="1"/>
          </p:nvPr>
        </p:nvSpPr>
        <p:spPr>
          <a:xfrm>
            <a:off x="350520" y="1106904"/>
            <a:ext cx="3724669" cy="4985986"/>
          </a:xfrm>
        </p:spPr>
        <p:txBody>
          <a:bodyPr/>
          <a:lstStyle/>
          <a:p>
            <a:pPr marL="0" indent="0">
              <a:buNone/>
            </a:pPr>
            <a:r>
              <a:rPr lang="en-US" sz="1800" b="1" dirty="0"/>
              <a:t>To create a custom field: </a:t>
            </a:r>
          </a:p>
          <a:p>
            <a:r>
              <a:rPr lang="en-US" sz="1800" dirty="0"/>
              <a:t>Open a Center and choose a customer or vendor by double-clicking the name. The Edit window appears. </a:t>
            </a:r>
          </a:p>
          <a:p>
            <a:r>
              <a:rPr lang="en-US" sz="1800" dirty="0"/>
              <a:t>Click the Additional Info tab. </a:t>
            </a:r>
          </a:p>
          <a:p>
            <a:r>
              <a:rPr lang="en-US" sz="1800" dirty="0"/>
              <a:t>On the Additional Info tab, in the CUSTOM FIELDS section, click the Define Fields button. The Set up Custom Fields for Names window appears. </a:t>
            </a:r>
          </a:p>
          <a:p>
            <a:r>
              <a:rPr lang="en-US" sz="1800" dirty="0"/>
              <a:t>On the first line in the </a:t>
            </a:r>
            <a:r>
              <a:rPr lang="en-US" sz="1800" i="1" dirty="0"/>
              <a:t>Label</a:t>
            </a:r>
            <a:r>
              <a:rPr lang="en-US" sz="1800" dirty="0"/>
              <a:t> column, enter the name of the new field you wish to create. </a:t>
            </a:r>
          </a:p>
          <a:p>
            <a:r>
              <a:rPr lang="en-US" sz="1800" dirty="0"/>
              <a:t>In the </a:t>
            </a:r>
            <a:r>
              <a:rPr lang="en-US" sz="1800" i="1" dirty="0"/>
              <a:t>Use for: </a:t>
            </a:r>
            <a:r>
              <a:rPr lang="en-US" sz="1800" dirty="0"/>
              <a:t>field, place a check mark in the appropriate column. </a:t>
            </a:r>
          </a:p>
        </p:txBody>
      </p:sp>
      <p:pic>
        <p:nvPicPr>
          <p:cNvPr id="4" name="Picture 3" descr="Set Up Custom Fields for Names Window"/>
          <p:cNvPicPr>
            <a:picLocks noChangeAspect="1"/>
          </p:cNvPicPr>
          <p:nvPr/>
        </p:nvPicPr>
        <p:blipFill>
          <a:blip r:embed="rId2"/>
          <a:stretch>
            <a:fillRect/>
          </a:stretch>
        </p:blipFill>
        <p:spPr>
          <a:xfrm>
            <a:off x="4075189" y="1566257"/>
            <a:ext cx="4896533" cy="3621967"/>
          </a:xfrm>
          <a:prstGeom prst="rect">
            <a:avLst/>
          </a:prstGeom>
        </p:spPr>
      </p:pic>
      <p:sp>
        <p:nvSpPr>
          <p:cNvPr id="5" name="TextBox 4">
            <a:extLst>
              <a:ext uri="{FF2B5EF4-FFF2-40B4-BE49-F238E27FC236}">
                <a16:creationId xmlns:a16="http://schemas.microsoft.com/office/drawing/2014/main" id="{C9DCB81C-0945-43B5-8A43-45878EC6FD12}"/>
              </a:ext>
            </a:extLst>
          </p:cNvPr>
          <p:cNvSpPr txBox="1"/>
          <p:nvPr/>
        </p:nvSpPr>
        <p:spPr>
          <a:xfrm>
            <a:off x="2794710" y="6062071"/>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3332497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Custom Fields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26</a:t>
            </a:fld>
            <a:endParaRPr lang="en-US" dirty="0"/>
          </a:p>
        </p:txBody>
      </p:sp>
      <p:sp>
        <p:nvSpPr>
          <p:cNvPr id="3" name="Content Placeholder 2"/>
          <p:cNvSpPr>
            <a:spLocks noGrp="1"/>
          </p:cNvSpPr>
          <p:nvPr>
            <p:ph idx="1"/>
          </p:nvPr>
        </p:nvSpPr>
        <p:spPr>
          <a:xfrm>
            <a:off x="350519" y="1106904"/>
            <a:ext cx="8089145" cy="4985986"/>
          </a:xfrm>
        </p:spPr>
        <p:txBody>
          <a:bodyPr/>
          <a:lstStyle/>
          <a:p>
            <a:r>
              <a:rPr lang="en-US" sz="2000" dirty="0"/>
              <a:t>Click OK. </a:t>
            </a:r>
          </a:p>
          <a:p>
            <a:r>
              <a:rPr lang="en-US" sz="2000" dirty="0"/>
              <a:t>At the Information message, place a check mark in the box to the left of </a:t>
            </a:r>
            <a:r>
              <a:rPr lang="en-US" sz="2000" i="1" dirty="0"/>
              <a:t>Do not display this message in the future </a:t>
            </a:r>
            <a:r>
              <a:rPr lang="en-US" sz="2000" dirty="0"/>
              <a:t>and then click OK. The new field now displays in the CUSTOM FIELDS section on the Additional Info tab. </a:t>
            </a:r>
          </a:p>
          <a:p>
            <a:r>
              <a:rPr lang="en-US" sz="2000" dirty="0"/>
              <a:t>You can now enter data in </a:t>
            </a:r>
            <a:br>
              <a:rPr lang="en-US" sz="2000" dirty="0"/>
            </a:br>
            <a:r>
              <a:rPr lang="en-US" sz="2000" dirty="0"/>
              <a:t>the custom field. </a:t>
            </a:r>
          </a:p>
          <a:p>
            <a:r>
              <a:rPr lang="en-US" sz="2000" dirty="0"/>
              <a:t>Click OK to save the</a:t>
            </a:r>
            <a:br>
              <a:rPr lang="en-US" sz="2000" dirty="0"/>
            </a:br>
            <a:r>
              <a:rPr lang="en-US" sz="2000" dirty="0"/>
              <a:t>information. </a:t>
            </a:r>
          </a:p>
          <a:p>
            <a:r>
              <a:rPr lang="en-US" sz="2000" dirty="0"/>
              <a:t>Edit each file to update the </a:t>
            </a:r>
            <a:br>
              <a:rPr lang="en-US" sz="2000" dirty="0"/>
            </a:br>
            <a:r>
              <a:rPr lang="en-US" sz="2000" dirty="0"/>
              <a:t>new field on the Additional </a:t>
            </a:r>
            <a:br>
              <a:rPr lang="en-US" sz="2000" dirty="0"/>
            </a:br>
            <a:r>
              <a:rPr lang="en-US" sz="2000" dirty="0"/>
              <a:t>Info tab. </a:t>
            </a:r>
          </a:p>
          <a:p>
            <a:r>
              <a:rPr lang="en-US" sz="2000" dirty="0"/>
              <a:t>Close the Center. </a:t>
            </a:r>
          </a:p>
        </p:txBody>
      </p:sp>
      <p:pic>
        <p:nvPicPr>
          <p:cNvPr id="8" name="Picture 7" descr="Edit Customer Window - Additional Info Tab - REGION Text Box Added and Completed"/>
          <p:cNvPicPr>
            <a:picLocks noChangeAspect="1"/>
          </p:cNvPicPr>
          <p:nvPr/>
        </p:nvPicPr>
        <p:blipFill>
          <a:blip r:embed="rId2"/>
          <a:stretch>
            <a:fillRect/>
          </a:stretch>
        </p:blipFill>
        <p:spPr>
          <a:xfrm>
            <a:off x="4059743" y="2620285"/>
            <a:ext cx="4733738" cy="3307773"/>
          </a:xfrm>
          <a:prstGeom prst="rect">
            <a:avLst/>
          </a:prstGeom>
        </p:spPr>
      </p:pic>
    </p:spTree>
    <p:extLst>
      <p:ext uri="{BB962C8B-B14F-4D97-AF65-F5344CB8AC3E}">
        <p14:creationId xmlns:p14="http://schemas.microsoft.com/office/powerpoint/2010/main" val="507666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Custom Fields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27</a:t>
            </a:fld>
            <a:endParaRPr lang="en-US" dirty="0"/>
          </a:p>
        </p:txBody>
      </p:sp>
      <p:sp>
        <p:nvSpPr>
          <p:cNvPr id="3" name="Content Placeholder 2"/>
          <p:cNvSpPr>
            <a:spLocks noGrp="1"/>
          </p:cNvSpPr>
          <p:nvPr>
            <p:ph idx="1"/>
          </p:nvPr>
        </p:nvSpPr>
        <p:spPr>
          <a:xfrm>
            <a:off x="350520" y="1106904"/>
            <a:ext cx="4795627" cy="4985986"/>
          </a:xfrm>
        </p:spPr>
        <p:txBody>
          <a:bodyPr/>
          <a:lstStyle/>
          <a:p>
            <a:pPr marL="0" indent="0">
              <a:buNone/>
            </a:pPr>
            <a:r>
              <a:rPr lang="en-US" sz="2000" b="1" dirty="0"/>
              <a:t>To filter a center by the custom field: </a:t>
            </a:r>
          </a:p>
          <a:p>
            <a:r>
              <a:rPr lang="en-US" sz="2000" dirty="0"/>
              <a:t>Open the Center. </a:t>
            </a:r>
          </a:p>
          <a:p>
            <a:r>
              <a:rPr lang="en-US" sz="2000" dirty="0"/>
              <a:t>Click the Search icon. The Custom Filter dialog box appears. </a:t>
            </a:r>
          </a:p>
          <a:p>
            <a:r>
              <a:rPr lang="en-US" sz="2000" dirty="0"/>
              <a:t>In the dialog box, make selections in the </a:t>
            </a:r>
            <a:r>
              <a:rPr lang="en-US" sz="2000" i="1" dirty="0"/>
              <a:t>Search, in, </a:t>
            </a:r>
            <a:r>
              <a:rPr lang="en-US" sz="2000" dirty="0"/>
              <a:t>and </a:t>
            </a:r>
            <a:r>
              <a:rPr lang="en-US" sz="2000" i="1" dirty="0"/>
              <a:t>For</a:t>
            </a:r>
            <a:r>
              <a:rPr lang="en-US" sz="2000" dirty="0"/>
              <a:t> fields. </a:t>
            </a:r>
          </a:p>
          <a:p>
            <a:r>
              <a:rPr lang="en-US" sz="2000" dirty="0"/>
              <a:t>Click Go. The Center is updated to display only the files that have been identified for the custom field on the Additional Info tab. </a:t>
            </a:r>
          </a:p>
          <a:p>
            <a:r>
              <a:rPr lang="en-US" sz="2000" dirty="0"/>
              <a:t>To remove the Custom Filter, click the X that replaced the Search icon. </a:t>
            </a:r>
          </a:p>
          <a:p>
            <a:r>
              <a:rPr lang="en-US" sz="2000" dirty="0"/>
              <a:t>Close the Center. </a:t>
            </a:r>
          </a:p>
        </p:txBody>
      </p:sp>
      <p:pic>
        <p:nvPicPr>
          <p:cNvPr id="5" name="Picture 4" descr="filter a center by the custom field">
            <a:extLst>
              <a:ext uri="{FF2B5EF4-FFF2-40B4-BE49-F238E27FC236}">
                <a16:creationId xmlns:a16="http://schemas.microsoft.com/office/drawing/2014/main" id="{5DD88457-1ED4-404E-8A7A-F816F54388A1}"/>
              </a:ext>
            </a:extLst>
          </p:cNvPr>
          <p:cNvPicPr>
            <a:picLocks noChangeAspect="1"/>
          </p:cNvPicPr>
          <p:nvPr/>
        </p:nvPicPr>
        <p:blipFill rotWithShape="1">
          <a:blip r:embed="rId2"/>
          <a:srcRect r="69580"/>
          <a:stretch/>
        </p:blipFill>
        <p:spPr>
          <a:xfrm>
            <a:off x="5891346" y="1304324"/>
            <a:ext cx="2795454" cy="4591146"/>
          </a:xfrm>
          <a:prstGeom prst="rect">
            <a:avLst/>
          </a:prstGeom>
        </p:spPr>
      </p:pic>
    </p:spTree>
    <p:extLst>
      <p:ext uri="{BB962C8B-B14F-4D97-AF65-F5344CB8AC3E}">
        <p14:creationId xmlns:p14="http://schemas.microsoft.com/office/powerpoint/2010/main" val="1093720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Paradigm Publishing, LLC</a:t>
            </a:r>
          </a:p>
        </p:txBody>
      </p:sp>
      <p:sp>
        <p:nvSpPr>
          <p:cNvPr id="3" name="Slide Number Placeholder 2"/>
          <p:cNvSpPr>
            <a:spLocks noGrp="1"/>
          </p:cNvSpPr>
          <p:nvPr>
            <p:ph type="sldNum" sz="quarter" idx="11"/>
          </p:nvPr>
        </p:nvSpPr>
        <p:spPr/>
        <p:txBody>
          <a:bodyPr/>
          <a:lstStyle/>
          <a:p>
            <a:fld id="{A91D5F25-E773-134E-A8C3-7D392FCF8EB9}" type="slidenum">
              <a:rPr lang="en-US" smtClean="0"/>
              <a:t>28</a:t>
            </a:fld>
            <a:endParaRPr lang="en-US" dirty="0"/>
          </a:p>
        </p:txBody>
      </p:sp>
      <p:sp>
        <p:nvSpPr>
          <p:cNvPr id="4" name="Title 3"/>
          <p:cNvSpPr>
            <a:spLocks noGrp="1"/>
          </p:cNvSpPr>
          <p:nvPr>
            <p:ph type="title"/>
          </p:nvPr>
        </p:nvSpPr>
        <p:spPr/>
        <p:txBody>
          <a:bodyPr/>
          <a:lstStyle/>
          <a:p>
            <a:r>
              <a:rPr lang="en-US" dirty="0"/>
              <a:t>Quick Check</a:t>
            </a:r>
          </a:p>
        </p:txBody>
      </p:sp>
      <p:sp>
        <p:nvSpPr>
          <p:cNvPr id="5" name="Content Placeholder 4"/>
          <p:cNvSpPr>
            <a:spLocks noGrp="1"/>
          </p:cNvSpPr>
          <p:nvPr>
            <p:ph idx="1"/>
          </p:nvPr>
        </p:nvSpPr>
        <p:spPr>
          <a:xfrm>
            <a:off x="310147" y="1997710"/>
            <a:ext cx="7390063" cy="4708525"/>
          </a:xfrm>
        </p:spPr>
        <p:txBody>
          <a:bodyPr/>
          <a:lstStyle/>
          <a:p>
            <a:r>
              <a:rPr lang="en-US" sz="2400" dirty="0"/>
              <a:t>What is the process to include a custom field in the Vendor Center?</a:t>
            </a:r>
          </a:p>
          <a:p>
            <a:pPr lvl="1"/>
            <a:r>
              <a:rPr lang="en-US" sz="2000" dirty="0"/>
              <a:t>Open any vendor in the Edit Vendor window, then on the Additional Info tab, click the Define Fields button.</a:t>
            </a:r>
          </a:p>
          <a:p>
            <a:pPr lvl="1"/>
            <a:r>
              <a:rPr lang="en-US" sz="2000" dirty="0"/>
              <a:t>Open the QuickReport for any vendor and click Customize Report.</a:t>
            </a:r>
          </a:p>
          <a:p>
            <a:pPr lvl="1"/>
            <a:r>
              <a:rPr lang="en-US" sz="2000" dirty="0"/>
              <a:t>Open the Vendor Center and click the Define Fields button.</a:t>
            </a:r>
          </a:p>
          <a:p>
            <a:pPr lvl="1"/>
            <a:r>
              <a:rPr lang="en-US" sz="2000" dirty="0"/>
              <a:t>Add the field as an item in the Item List.</a:t>
            </a:r>
          </a:p>
        </p:txBody>
      </p:sp>
    </p:spTree>
    <p:extLst>
      <p:ext uri="{BB962C8B-B14F-4D97-AF65-F5344CB8AC3E}">
        <p14:creationId xmlns:p14="http://schemas.microsoft.com/office/powerpoint/2010/main" val="158209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5">
                                            <p:txEl>
                                              <p:pRg st="1" end="1"/>
                                            </p:txEl>
                                          </p:spTgt>
                                        </p:tgtEl>
                                        <p:attrNameLst>
                                          <p:attrName>style.color</p:attrName>
                                        </p:attrNameLst>
                                      </p:cBhvr>
                                      <p:to>
                                        <a:srgbClr val="00B050"/>
                                      </p:to>
                                    </p:animClr>
                                    <p:animClr clrSpc="rgb" dir="cw">
                                      <p:cBhvr>
                                        <p:cTn id="31" dur="500" fill="hold"/>
                                        <p:tgtEl>
                                          <p:spTgt spid="5">
                                            <p:txEl>
                                              <p:pRg st="1" end="1"/>
                                            </p:txEl>
                                          </p:spTgt>
                                        </p:tgtEl>
                                        <p:attrNameLst>
                                          <p:attrName>fillcolor</p:attrName>
                                        </p:attrNameLst>
                                      </p:cBhvr>
                                      <p:to>
                                        <a:srgbClr val="00B050"/>
                                      </p:to>
                                    </p:animClr>
                                    <p:set>
                                      <p:cBhvr>
                                        <p:cTn id="32" dur="500" fill="hold"/>
                                        <p:tgtEl>
                                          <p:spTgt spid="5">
                                            <p:txEl>
                                              <p:pRg st="1" end="1"/>
                                            </p:txEl>
                                          </p:spTgt>
                                        </p:tgtEl>
                                        <p:attrNameLst>
                                          <p:attrName>fill.type</p:attrName>
                                        </p:attrNameLst>
                                      </p:cBhvr>
                                      <p:to>
                                        <p:strVal val="solid"/>
                                      </p:to>
                                    </p:set>
                                    <p:set>
                                      <p:cBhvr>
                                        <p:cTn id="33" dur="500" fill="hold"/>
                                        <p:tgtEl>
                                          <p:spTgt spid="5">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Activities Windows and Printed Documents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29</a:t>
            </a:fld>
            <a:endParaRPr lang="en-US" dirty="0"/>
          </a:p>
        </p:txBody>
      </p:sp>
      <p:sp>
        <p:nvSpPr>
          <p:cNvPr id="3" name="Content Placeholder 2"/>
          <p:cNvSpPr>
            <a:spLocks noGrp="1"/>
          </p:cNvSpPr>
          <p:nvPr>
            <p:ph idx="1"/>
          </p:nvPr>
        </p:nvSpPr>
        <p:spPr/>
        <p:txBody>
          <a:bodyPr/>
          <a:lstStyle/>
          <a:p>
            <a:r>
              <a:rPr lang="en-US" dirty="0"/>
              <a:t>QuickBooks allows you to change the default settings of a </a:t>
            </a:r>
          </a:p>
          <a:p>
            <a:pPr lvl="1"/>
            <a:r>
              <a:rPr lang="en-US" dirty="0"/>
              <a:t>A window</a:t>
            </a:r>
          </a:p>
          <a:p>
            <a:pPr lvl="1"/>
            <a:r>
              <a:rPr lang="en-US" dirty="0"/>
              <a:t>A document that can be printed as a result of data entered in a window</a:t>
            </a:r>
          </a:p>
          <a:p>
            <a:r>
              <a:rPr lang="en-US" dirty="0"/>
              <a:t>Recall that in Chapter 11 when you used time tracking, the data you entered in the Weekly Timesheet window was carried forward to the Create Invoices window.</a:t>
            </a:r>
          </a:p>
          <a:p>
            <a:pPr lvl="1"/>
            <a:r>
              <a:rPr lang="en-US" dirty="0"/>
              <a:t>The Create Invoices window displayed by default did not display all relevant information carried over to that window.</a:t>
            </a:r>
          </a:p>
          <a:p>
            <a:r>
              <a:rPr lang="en-US" dirty="0"/>
              <a:t>By changing the default settings in the Create Invoices window, you can display more of the important information.</a:t>
            </a:r>
          </a:p>
        </p:txBody>
      </p:sp>
    </p:spTree>
    <p:extLst>
      <p:ext uri="{BB962C8B-B14F-4D97-AF65-F5344CB8AC3E}">
        <p14:creationId xmlns:p14="http://schemas.microsoft.com/office/powerpoint/2010/main" val="229518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310148" y="1997710"/>
            <a:ext cx="8579852" cy="4521200"/>
          </a:xfrm>
        </p:spPr>
        <p:txBody>
          <a:bodyPr>
            <a:noAutofit/>
          </a:bodyPr>
          <a:lstStyle/>
          <a:p>
            <a:pPr marL="342900" indent="-342900">
              <a:buFont typeface="Arial" panose="020B0604020202020204" pitchFamily="34" charset="0"/>
              <a:buChar char="•"/>
            </a:pPr>
            <a:r>
              <a:rPr lang="en-US" sz="2000" dirty="0"/>
              <a:t>Customize the desktop with the Home page and Icon bars </a:t>
            </a:r>
          </a:p>
          <a:p>
            <a:pPr marL="342900" indent="-342900">
              <a:buFont typeface="Arial" panose="020B0604020202020204" pitchFamily="34" charset="0"/>
              <a:buChar char="•"/>
            </a:pPr>
            <a:r>
              <a:rPr lang="en-US" sz="2000" dirty="0"/>
              <a:t>Customize Lists/Centers (including subaccounts), merge entries, and create custom fields </a:t>
            </a:r>
          </a:p>
          <a:p>
            <a:pPr marL="342900" indent="-342900">
              <a:buFont typeface="Arial" panose="020B0604020202020204" pitchFamily="34" charset="0"/>
              <a:buChar char="•"/>
            </a:pPr>
            <a:r>
              <a:rPr lang="en-US" sz="2000" dirty="0"/>
              <a:t>Customize Activities (including an Activity window display and related invoice), prepare QuickBooks Letter in Microsoft Word, and memorize transactions </a:t>
            </a:r>
          </a:p>
          <a:p>
            <a:pPr marL="342900" indent="-342900">
              <a:buFont typeface="Arial" panose="020B0604020202020204" pitchFamily="34" charset="0"/>
              <a:buChar char="•"/>
            </a:pPr>
            <a:r>
              <a:rPr lang="en-US" sz="2000" dirty="0"/>
              <a:t>Customize Reports (including the appearance of reports) memorize settings, export a report into Microsoft Excel, process multiple reports, change report default settings, view and print a graph </a:t>
            </a:r>
          </a:p>
          <a:p>
            <a:pPr marL="342900" indent="-342900">
              <a:buFont typeface="Arial" panose="020B0604020202020204" pitchFamily="34" charset="0"/>
              <a:buChar char="•"/>
            </a:pPr>
            <a:r>
              <a:rPr lang="en-US" sz="2000" dirty="0"/>
              <a:t>View fiscal year closing, set closing date, prepare for new fiscal year </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AD88444F-2AF5-6340-B273-790BF994D442}" type="slidenum">
              <a:rPr lang="en-US" smtClean="0"/>
              <a:t>3</a:t>
            </a:fld>
            <a:endParaRPr lang="en-US" dirty="0"/>
          </a:p>
        </p:txBody>
      </p:sp>
    </p:spTree>
    <p:extLst>
      <p:ext uri="{BB962C8B-B14F-4D97-AF65-F5344CB8AC3E}">
        <p14:creationId xmlns:p14="http://schemas.microsoft.com/office/powerpoint/2010/main" val="3291153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Activities Windows and Printed Documents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30</a:t>
            </a:fld>
            <a:endParaRPr lang="en-US" dirty="0"/>
          </a:p>
        </p:txBody>
      </p:sp>
      <p:sp>
        <p:nvSpPr>
          <p:cNvPr id="3" name="Content Placeholder 2"/>
          <p:cNvSpPr>
            <a:spLocks noGrp="1"/>
          </p:cNvSpPr>
          <p:nvPr>
            <p:ph idx="1"/>
          </p:nvPr>
        </p:nvSpPr>
        <p:spPr/>
        <p:txBody>
          <a:bodyPr/>
          <a:lstStyle/>
          <a:p>
            <a:r>
              <a:rPr lang="en-US" dirty="0"/>
              <a:t>Both the Create Invoices window and the invoice itself do not display all the detailed information.</a:t>
            </a:r>
          </a:p>
          <a:p>
            <a:pPr lvl="1"/>
            <a:r>
              <a:rPr lang="en-US" dirty="0"/>
              <a:t>Not an invoice you would want to send to a customer</a:t>
            </a:r>
          </a:p>
          <a:p>
            <a:r>
              <a:rPr lang="en-US" dirty="0"/>
              <a:t>You can customize both the Activities window and the invoice so that all detailed information is adequately displayed.</a:t>
            </a:r>
          </a:p>
          <a:p>
            <a:r>
              <a:rPr lang="en-US" dirty="0"/>
              <a:t>Two QuickBooks pre-established invoices include</a:t>
            </a:r>
          </a:p>
          <a:p>
            <a:pPr lvl="1"/>
            <a:r>
              <a:rPr lang="en-US" dirty="0"/>
              <a:t>Intuit Service Invoice </a:t>
            </a:r>
          </a:p>
          <a:p>
            <a:pPr lvl="1"/>
            <a:r>
              <a:rPr lang="en-US" dirty="0"/>
              <a:t>Intuit Product Invoice</a:t>
            </a:r>
          </a:p>
          <a:p>
            <a:r>
              <a:rPr lang="en-US" dirty="0"/>
              <a:t>Create your own invoice by customizing a template.</a:t>
            </a:r>
          </a:p>
          <a:p>
            <a:pPr lvl="1"/>
            <a:r>
              <a:rPr lang="en-US" dirty="0"/>
              <a:t>To do this you first make a copy of the existing template and then customize the copy.</a:t>
            </a:r>
          </a:p>
          <a:p>
            <a:pPr lvl="1"/>
            <a:r>
              <a:rPr lang="en-US" dirty="0"/>
              <a:t>This is done using the Manage Templates icon on the Formatting tab in the Create Invoices window.</a:t>
            </a:r>
          </a:p>
        </p:txBody>
      </p:sp>
    </p:spTree>
    <p:extLst>
      <p:ext uri="{BB962C8B-B14F-4D97-AF65-F5344CB8AC3E}">
        <p14:creationId xmlns:p14="http://schemas.microsoft.com/office/powerpoint/2010/main" val="234660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Activities Windows and Printed Documents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31</a:t>
            </a:fld>
            <a:endParaRPr lang="en-US" dirty="0"/>
          </a:p>
        </p:txBody>
      </p:sp>
      <p:sp>
        <p:nvSpPr>
          <p:cNvPr id="3" name="Content Placeholder 2"/>
          <p:cNvSpPr>
            <a:spLocks noGrp="1"/>
          </p:cNvSpPr>
          <p:nvPr>
            <p:ph idx="1"/>
          </p:nvPr>
        </p:nvSpPr>
        <p:spPr/>
        <p:txBody>
          <a:bodyPr/>
          <a:lstStyle/>
          <a:p>
            <a:r>
              <a:rPr lang="en-US" dirty="0"/>
              <a:t>After creating the template, save the invoice.</a:t>
            </a:r>
          </a:p>
          <a:p>
            <a:r>
              <a:rPr lang="en-US" dirty="0"/>
              <a:t>The Columns tab lists the pre-established settings for the service invoice.</a:t>
            </a:r>
          </a:p>
          <a:p>
            <a:r>
              <a:rPr lang="en-US" dirty="0"/>
              <a:t>There are four columns with boxes listed next to each of the pre-established settings.</a:t>
            </a:r>
          </a:p>
          <a:p>
            <a:pPr lvl="1"/>
            <a:r>
              <a:rPr lang="en-US" dirty="0"/>
              <a:t>The first column of boxes applies to the Screen, that is, which settings appear in the Create Invoices window.</a:t>
            </a:r>
          </a:p>
          <a:p>
            <a:pPr lvl="1"/>
            <a:r>
              <a:rPr lang="en-US" dirty="0"/>
              <a:t>The second column of boxes applies to the settings which appear on the printed invoice.</a:t>
            </a:r>
          </a:p>
          <a:p>
            <a:pPr lvl="1"/>
            <a:r>
              <a:rPr lang="en-US" dirty="0"/>
              <a:t>The third column applies to the Order of display both on the screen and on the printed copy.</a:t>
            </a:r>
          </a:p>
          <a:p>
            <a:pPr lvl="1"/>
            <a:r>
              <a:rPr lang="en-US" dirty="0"/>
              <a:t>The fourth column is the title for the column.</a:t>
            </a:r>
          </a:p>
          <a:p>
            <a:r>
              <a:rPr lang="en-US" dirty="0"/>
              <a:t>A check mark indicates the setting will appear on the screen or on the printed invoice.</a:t>
            </a:r>
          </a:p>
        </p:txBody>
      </p:sp>
    </p:spTree>
    <p:extLst>
      <p:ext uri="{BB962C8B-B14F-4D97-AF65-F5344CB8AC3E}">
        <p14:creationId xmlns:p14="http://schemas.microsoft.com/office/powerpoint/2010/main" val="216666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Activities Windows and Printed Documents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32</a:t>
            </a:fld>
            <a:endParaRPr lang="en-US" dirty="0"/>
          </a:p>
        </p:txBody>
      </p:sp>
      <p:sp>
        <p:nvSpPr>
          <p:cNvPr id="3" name="Content Placeholder 2"/>
          <p:cNvSpPr>
            <a:spLocks noGrp="1"/>
          </p:cNvSpPr>
          <p:nvPr>
            <p:ph idx="1"/>
          </p:nvPr>
        </p:nvSpPr>
        <p:spPr/>
        <p:txBody>
          <a:bodyPr/>
          <a:lstStyle/>
          <a:p>
            <a:pPr marL="0" indent="0">
              <a:buNone/>
            </a:pPr>
            <a:r>
              <a:rPr lang="en-US" sz="1800" b="1" dirty="0"/>
              <a:t>To customize the Create Invoices window and a printed invoice: </a:t>
            </a:r>
          </a:p>
          <a:p>
            <a:r>
              <a:rPr lang="en-US" sz="1800" dirty="0"/>
              <a:t>With the Create Invoices window open, on the Formatting tab, click Manage Templates. </a:t>
            </a:r>
          </a:p>
          <a:p>
            <a:r>
              <a:rPr lang="en-US" sz="1800" dirty="0"/>
              <a:t>In the SELECT TEMPLATE section, select an invoice and then click the Copy button. </a:t>
            </a:r>
          </a:p>
          <a:p>
            <a:r>
              <a:rPr lang="en-US" sz="1800" dirty="0"/>
              <a:t>In the PREVIEW section, at the </a:t>
            </a:r>
            <a:r>
              <a:rPr lang="en-US" sz="1800" i="1" dirty="0"/>
              <a:t>Template Name </a:t>
            </a:r>
            <a:r>
              <a:rPr lang="en-US" sz="1800" dirty="0"/>
              <a:t>field, enter a new name. </a:t>
            </a:r>
          </a:p>
          <a:p>
            <a:r>
              <a:rPr lang="en-US" sz="1800" dirty="0"/>
              <a:t>Click OK. </a:t>
            </a:r>
          </a:p>
          <a:p>
            <a:r>
              <a:rPr lang="en-US" sz="1800" dirty="0"/>
              <a:t>At the Basic Customization dialog box, click Additional Customization. </a:t>
            </a:r>
          </a:p>
          <a:p>
            <a:r>
              <a:rPr lang="en-US" sz="1800" dirty="0"/>
              <a:t>At the Additional Customization dialog box, click the Columns tab. </a:t>
            </a:r>
          </a:p>
          <a:p>
            <a:r>
              <a:rPr lang="en-US" sz="1800" dirty="0"/>
              <a:t>Add or remove check marks for the different fields of information. </a:t>
            </a:r>
          </a:p>
          <a:p>
            <a:r>
              <a:rPr lang="en-US" sz="1800" dirty="0"/>
              <a:t>Change the order of the fields, if desired. </a:t>
            </a:r>
          </a:p>
          <a:p>
            <a:r>
              <a:rPr lang="en-US" sz="1800" dirty="0"/>
              <a:t>Click OK at the Additional Customization and Basic Customization dialog boxes. </a:t>
            </a:r>
          </a:p>
          <a:p>
            <a:r>
              <a:rPr lang="en-US" sz="1800" dirty="0"/>
              <a:t>In the Create Invoices window, click Save &amp; Close.</a:t>
            </a:r>
          </a:p>
        </p:txBody>
      </p:sp>
    </p:spTree>
    <p:extLst>
      <p:ext uri="{BB962C8B-B14F-4D97-AF65-F5344CB8AC3E}">
        <p14:creationId xmlns:p14="http://schemas.microsoft.com/office/powerpoint/2010/main" val="1802804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Activities Windows and Printed Documents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33</a:t>
            </a:fld>
            <a:endParaRPr lang="en-US" dirty="0"/>
          </a:p>
        </p:txBody>
      </p:sp>
      <p:pic>
        <p:nvPicPr>
          <p:cNvPr id="8" name="Content Placeholder 7" descr="Manage Templates Window - Template Name - Copy of: Intuit Service Invoice">
            <a:extLst>
              <a:ext uri="{FF2B5EF4-FFF2-40B4-BE49-F238E27FC236}">
                <a16:creationId xmlns:a16="http://schemas.microsoft.com/office/drawing/2014/main" id="{94C77802-5593-452E-9532-C84C6EF1E87C}"/>
              </a:ext>
            </a:extLst>
          </p:cNvPr>
          <p:cNvPicPr>
            <a:picLocks noGrp="1" noChangeAspect="1"/>
          </p:cNvPicPr>
          <p:nvPr>
            <p:ph idx="1"/>
          </p:nvPr>
        </p:nvPicPr>
        <p:blipFill>
          <a:blip r:embed="rId2"/>
          <a:stretch>
            <a:fillRect/>
          </a:stretch>
        </p:blipFill>
        <p:spPr>
          <a:xfrm>
            <a:off x="352052" y="1226560"/>
            <a:ext cx="4480835" cy="3279487"/>
          </a:xfrm>
        </p:spPr>
      </p:pic>
      <p:pic>
        <p:nvPicPr>
          <p:cNvPr id="11" name="Picture 10" descr="Additional Customization Window - Columns Tab">
            <a:extLst>
              <a:ext uri="{FF2B5EF4-FFF2-40B4-BE49-F238E27FC236}">
                <a16:creationId xmlns:a16="http://schemas.microsoft.com/office/drawing/2014/main" id="{382FC8C7-0EBD-4C2B-BE5C-DA6F46DF5CB6}"/>
              </a:ext>
            </a:extLst>
          </p:cNvPr>
          <p:cNvPicPr>
            <a:picLocks noChangeAspect="1"/>
          </p:cNvPicPr>
          <p:nvPr/>
        </p:nvPicPr>
        <p:blipFill>
          <a:blip r:embed="rId3"/>
          <a:stretch>
            <a:fillRect/>
          </a:stretch>
        </p:blipFill>
        <p:spPr>
          <a:xfrm>
            <a:off x="3693513" y="2466108"/>
            <a:ext cx="5200960" cy="3803939"/>
          </a:xfrm>
          <a:prstGeom prst="rect">
            <a:avLst/>
          </a:prstGeom>
        </p:spPr>
      </p:pic>
    </p:spTree>
    <p:extLst>
      <p:ext uri="{BB962C8B-B14F-4D97-AF65-F5344CB8AC3E}">
        <p14:creationId xmlns:p14="http://schemas.microsoft.com/office/powerpoint/2010/main" val="3700191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QuickBooks Letters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34</a:t>
            </a:fld>
            <a:endParaRPr lang="en-US" dirty="0"/>
          </a:p>
        </p:txBody>
      </p:sp>
      <p:sp>
        <p:nvSpPr>
          <p:cNvPr id="3" name="Content Placeholder 2"/>
          <p:cNvSpPr>
            <a:spLocks noGrp="1"/>
          </p:cNvSpPr>
          <p:nvPr>
            <p:ph idx="1"/>
          </p:nvPr>
        </p:nvSpPr>
        <p:spPr>
          <a:xfrm>
            <a:off x="350520" y="1106904"/>
            <a:ext cx="3362498" cy="4985986"/>
          </a:xfrm>
        </p:spPr>
        <p:txBody>
          <a:bodyPr/>
          <a:lstStyle/>
          <a:p>
            <a:r>
              <a:rPr lang="en-US" sz="2000" dirty="0"/>
              <a:t>QuickBooks provides preformatted letters that may be used in certain business circumstances.</a:t>
            </a:r>
          </a:p>
          <a:p>
            <a:r>
              <a:rPr lang="en-US" sz="2000" dirty="0"/>
              <a:t>You can use these letters as they are or customize them based on your personal preferences.</a:t>
            </a:r>
          </a:p>
          <a:p>
            <a:r>
              <a:rPr lang="en-US" sz="2000" dirty="0"/>
              <a:t>You must have Microsoft Word on your computer to use this feature.</a:t>
            </a:r>
          </a:p>
        </p:txBody>
      </p:sp>
      <p:pic>
        <p:nvPicPr>
          <p:cNvPr id="8" name="Picture 7" descr="QuickBooks Bounced Check Letter Exported to Microsoft Word">
            <a:extLst>
              <a:ext uri="{FF2B5EF4-FFF2-40B4-BE49-F238E27FC236}">
                <a16:creationId xmlns:a16="http://schemas.microsoft.com/office/drawing/2014/main" id="{96B250BB-11FC-4456-B3F2-76FC12A3056A}"/>
              </a:ext>
            </a:extLst>
          </p:cNvPr>
          <p:cNvPicPr>
            <a:picLocks noChangeAspect="1"/>
          </p:cNvPicPr>
          <p:nvPr/>
        </p:nvPicPr>
        <p:blipFill>
          <a:blip r:embed="rId2"/>
          <a:stretch>
            <a:fillRect/>
          </a:stretch>
        </p:blipFill>
        <p:spPr>
          <a:xfrm>
            <a:off x="4168485" y="1327777"/>
            <a:ext cx="4769429" cy="4807699"/>
          </a:xfrm>
          <a:prstGeom prst="rect">
            <a:avLst/>
          </a:prstGeom>
        </p:spPr>
      </p:pic>
    </p:spTree>
    <p:extLst>
      <p:ext uri="{BB962C8B-B14F-4D97-AF65-F5344CB8AC3E}">
        <p14:creationId xmlns:p14="http://schemas.microsoft.com/office/powerpoint/2010/main" val="3059818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QuickBooks Letters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35</a:t>
            </a:fld>
            <a:endParaRPr lang="en-US" dirty="0"/>
          </a:p>
        </p:txBody>
      </p:sp>
      <p:sp>
        <p:nvSpPr>
          <p:cNvPr id="3" name="Content Placeholder 2"/>
          <p:cNvSpPr>
            <a:spLocks noGrp="1"/>
          </p:cNvSpPr>
          <p:nvPr>
            <p:ph idx="1"/>
          </p:nvPr>
        </p:nvSpPr>
        <p:spPr/>
        <p:txBody>
          <a:bodyPr/>
          <a:lstStyle/>
          <a:p>
            <a:pPr marL="0" indent="0">
              <a:buNone/>
            </a:pPr>
            <a:r>
              <a:rPr lang="en-US" sz="2000" b="1" dirty="0"/>
              <a:t>To prepare a business letter using QuickBooks Letters: </a:t>
            </a:r>
          </a:p>
          <a:p>
            <a:r>
              <a:rPr lang="en-US" sz="2000" dirty="0"/>
              <a:t>Click Company and then click </a:t>
            </a:r>
            <a:r>
              <a:rPr lang="en-US" sz="2000" i="1" dirty="0"/>
              <a:t>Prepare Letters with Envelopes</a:t>
            </a:r>
            <a:r>
              <a:rPr lang="en-US" sz="2000" dirty="0"/>
              <a:t>. </a:t>
            </a:r>
          </a:p>
          <a:p>
            <a:r>
              <a:rPr lang="en-US" sz="2000" dirty="0"/>
              <a:t>At the Prepare Letters with Envelopes submenu, click </a:t>
            </a:r>
            <a:r>
              <a:rPr lang="en-US" sz="2000" i="1" dirty="0"/>
              <a:t>Customer Letters</a:t>
            </a:r>
            <a:r>
              <a:rPr lang="en-US" sz="2000" dirty="0"/>
              <a:t>. If the Find Letter Templates message appears, click Copy. The Letters and Envelopes window appears. </a:t>
            </a:r>
          </a:p>
          <a:p>
            <a:r>
              <a:rPr lang="en-US" sz="2000" dirty="0"/>
              <a:t>At the Review and Edit Recipients page, click Unmark All to remove all check marks from the customer names. </a:t>
            </a:r>
          </a:p>
          <a:p>
            <a:r>
              <a:rPr lang="en-US" sz="2000" dirty="0"/>
              <a:t>Select the desired name and then click Next. </a:t>
            </a:r>
          </a:p>
          <a:p>
            <a:r>
              <a:rPr lang="en-US" sz="2000" dirty="0"/>
              <a:t>At the Choose a Letter Template page, select a letter and then click Next. </a:t>
            </a:r>
          </a:p>
          <a:p>
            <a:r>
              <a:rPr lang="en-US" sz="2000" dirty="0"/>
              <a:t>At the Enter a Name and Title page, enter the appropriate data. </a:t>
            </a:r>
          </a:p>
          <a:p>
            <a:r>
              <a:rPr lang="en-US" sz="2000" dirty="0"/>
              <a:t>Click Next. Microsoft Word opens, and the chosen letter is displayed with your company name, the current date, and customer name included. </a:t>
            </a:r>
          </a:p>
          <a:p>
            <a:r>
              <a:rPr lang="en-US" sz="2000" dirty="0"/>
              <a:t>Save and print the letter and then close Microsoft Word. </a:t>
            </a:r>
          </a:p>
        </p:txBody>
      </p:sp>
    </p:spTree>
    <p:extLst>
      <p:ext uri="{BB962C8B-B14F-4D97-AF65-F5344CB8AC3E}">
        <p14:creationId xmlns:p14="http://schemas.microsoft.com/office/powerpoint/2010/main" val="28531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Memorized Transactions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36</a:t>
            </a:fld>
            <a:endParaRPr lang="en-US" dirty="0"/>
          </a:p>
        </p:txBody>
      </p:sp>
      <p:sp>
        <p:nvSpPr>
          <p:cNvPr id="3" name="Content Placeholder 2"/>
          <p:cNvSpPr>
            <a:spLocks noGrp="1"/>
          </p:cNvSpPr>
          <p:nvPr>
            <p:ph idx="1"/>
          </p:nvPr>
        </p:nvSpPr>
        <p:spPr>
          <a:xfrm>
            <a:off x="350520" y="1106904"/>
            <a:ext cx="8031480" cy="4985986"/>
          </a:xfrm>
        </p:spPr>
        <p:txBody>
          <a:bodyPr/>
          <a:lstStyle/>
          <a:p>
            <a:r>
              <a:rPr lang="en-US" sz="2000" dirty="0"/>
              <a:t>Many routine business activities are repeated often at daily, weekly, and monthly intervals.</a:t>
            </a:r>
          </a:p>
          <a:p>
            <a:r>
              <a:rPr lang="en-US" sz="2000" dirty="0"/>
              <a:t>QuickBooks allows you to memorize repetitive transactions.</a:t>
            </a:r>
          </a:p>
          <a:p>
            <a:r>
              <a:rPr lang="en-US" sz="2000" dirty="0"/>
              <a:t>Once a transaction is memorized, you can </a:t>
            </a:r>
          </a:p>
          <a:p>
            <a:pPr lvl="1"/>
            <a:r>
              <a:rPr lang="en-US" dirty="0"/>
              <a:t>Recall the transaction at the appropriate time to record it.</a:t>
            </a:r>
          </a:p>
          <a:p>
            <a:pPr lvl="1"/>
            <a:r>
              <a:rPr lang="en-US" dirty="0"/>
              <a:t>Have QuickBooks automatically record the transaction on certain dates.</a:t>
            </a:r>
          </a:p>
          <a:p>
            <a:pPr marL="0" indent="0">
              <a:buNone/>
            </a:pPr>
            <a:r>
              <a:rPr lang="en-US" sz="2000" b="1" dirty="0"/>
              <a:t>To set up and memorize a transaction: </a:t>
            </a:r>
          </a:p>
          <a:p>
            <a:r>
              <a:rPr lang="en-US" sz="2000" dirty="0"/>
              <a:t>Record a transaction, but do not click Save. </a:t>
            </a:r>
          </a:p>
          <a:p>
            <a:r>
              <a:rPr lang="en-US" sz="2000" dirty="0"/>
              <a:t>Click Edit on the main menu bar and then click </a:t>
            </a:r>
            <a:r>
              <a:rPr lang="en-US" sz="2000" i="1" dirty="0"/>
              <a:t>Memorize Check</a:t>
            </a:r>
            <a:r>
              <a:rPr lang="en-US" sz="2000" dirty="0"/>
              <a:t>. </a:t>
            </a:r>
          </a:p>
          <a:p>
            <a:r>
              <a:rPr lang="en-US" sz="2000" dirty="0"/>
              <a:t>In the </a:t>
            </a:r>
            <a:r>
              <a:rPr lang="en-US" sz="2000" i="1" dirty="0"/>
              <a:t>How Often </a:t>
            </a:r>
            <a:r>
              <a:rPr lang="en-US" sz="2000" dirty="0"/>
              <a:t>field, select an interval such as </a:t>
            </a:r>
            <a:r>
              <a:rPr lang="en-US" sz="2000" i="1" dirty="0"/>
              <a:t>Monthly</a:t>
            </a:r>
            <a:r>
              <a:rPr lang="en-US" sz="2000" dirty="0"/>
              <a:t>. </a:t>
            </a:r>
          </a:p>
          <a:p>
            <a:r>
              <a:rPr lang="en-US" sz="2000" dirty="0"/>
              <a:t>In the </a:t>
            </a:r>
            <a:r>
              <a:rPr lang="en-US" sz="2000" i="1" dirty="0"/>
              <a:t>Next Date </a:t>
            </a:r>
            <a:r>
              <a:rPr lang="en-US" sz="2000" dirty="0"/>
              <a:t>field, choose the date to start the memorized transaction. </a:t>
            </a:r>
          </a:p>
          <a:p>
            <a:r>
              <a:rPr lang="en-US" sz="2000" dirty="0"/>
              <a:t>Click OK. The transaction is memorized. </a:t>
            </a:r>
          </a:p>
          <a:p>
            <a:r>
              <a:rPr lang="en-US" sz="2000" dirty="0"/>
              <a:t>At the Activity window, click Save &amp; Close. </a:t>
            </a:r>
          </a:p>
        </p:txBody>
      </p:sp>
    </p:spTree>
    <p:extLst>
      <p:ext uri="{BB962C8B-B14F-4D97-AF65-F5344CB8AC3E}">
        <p14:creationId xmlns:p14="http://schemas.microsoft.com/office/powerpoint/2010/main" val="3787890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Memorized Transactions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37</a:t>
            </a:fld>
            <a:endParaRPr lang="en-US" dirty="0"/>
          </a:p>
        </p:txBody>
      </p:sp>
      <p:sp>
        <p:nvSpPr>
          <p:cNvPr id="16" name="Content Placeholder 15"/>
          <p:cNvSpPr>
            <a:spLocks noGrp="1"/>
          </p:cNvSpPr>
          <p:nvPr>
            <p:ph idx="1"/>
          </p:nvPr>
        </p:nvSpPr>
        <p:spPr>
          <a:xfrm>
            <a:off x="350520" y="3936832"/>
            <a:ext cx="7844322" cy="2290547"/>
          </a:xfrm>
        </p:spPr>
        <p:txBody>
          <a:bodyPr/>
          <a:lstStyle/>
          <a:p>
            <a:pPr marL="0" indent="0">
              <a:buNone/>
            </a:pPr>
            <a:r>
              <a:rPr lang="en-US" sz="1600" b="1" dirty="0">
                <a:latin typeface="Helvetica" panose="020B0604020202020204" pitchFamily="34" charset="0"/>
                <a:cs typeface="Helvetica" panose="020B0604020202020204" pitchFamily="34" charset="0"/>
              </a:rPr>
              <a:t>To recall a memorized transaction: </a:t>
            </a:r>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Click Lists and then click </a:t>
            </a:r>
            <a:r>
              <a:rPr lang="en-US" sz="1600" i="1" dirty="0">
                <a:latin typeface="Helvetica" panose="020B0604020202020204" pitchFamily="34" charset="0"/>
                <a:cs typeface="Helvetica" panose="020B0604020202020204" pitchFamily="34" charset="0"/>
              </a:rPr>
              <a:t>Memorized Transaction List. </a:t>
            </a:r>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At the Memorized Transaction List window, select the transaction you wish to record and then click the Enter Transaction button. </a:t>
            </a:r>
          </a:p>
          <a:p>
            <a:r>
              <a:rPr lang="en-US" sz="1600" dirty="0">
                <a:latin typeface="Helvetica" panose="020B0604020202020204" pitchFamily="34" charset="0"/>
                <a:cs typeface="Helvetica" panose="020B0604020202020204" pitchFamily="34" charset="0"/>
              </a:rPr>
              <a:t>The Activity window appears with the correct date and other information automatically entered. You may make changes if necessary. </a:t>
            </a:r>
          </a:p>
          <a:p>
            <a:r>
              <a:rPr lang="en-US" sz="1600" dirty="0">
                <a:latin typeface="Helvetica" panose="020B0604020202020204" pitchFamily="34" charset="0"/>
                <a:cs typeface="Helvetica" panose="020B0604020202020204" pitchFamily="34" charset="0"/>
              </a:rPr>
              <a:t>Click Save &amp; Close to record the transaction. </a:t>
            </a:r>
          </a:p>
          <a:p>
            <a:r>
              <a:rPr lang="en-US" sz="1600" dirty="0">
                <a:latin typeface="Helvetica" panose="020B0604020202020204" pitchFamily="34" charset="0"/>
                <a:cs typeface="Helvetica" panose="020B0604020202020204" pitchFamily="34" charset="0"/>
              </a:rPr>
              <a:t>Close the Memorized Transaction List window. </a:t>
            </a:r>
          </a:p>
        </p:txBody>
      </p:sp>
      <p:pic>
        <p:nvPicPr>
          <p:cNvPr id="9" name="Picture 8" descr="Memorize Transaction Dialog Box">
            <a:extLst>
              <a:ext uri="{FF2B5EF4-FFF2-40B4-BE49-F238E27FC236}">
                <a16:creationId xmlns:a16="http://schemas.microsoft.com/office/drawing/2014/main" id="{77B60CA4-10A7-4792-996E-EF938E1F02A8}"/>
              </a:ext>
            </a:extLst>
          </p:cNvPr>
          <p:cNvPicPr>
            <a:picLocks noChangeAspect="1"/>
          </p:cNvPicPr>
          <p:nvPr/>
        </p:nvPicPr>
        <p:blipFill>
          <a:blip r:embed="rId2"/>
          <a:stretch>
            <a:fillRect/>
          </a:stretch>
        </p:blipFill>
        <p:spPr>
          <a:xfrm>
            <a:off x="203250" y="1235875"/>
            <a:ext cx="5539819" cy="1974843"/>
          </a:xfrm>
          <a:prstGeom prst="rect">
            <a:avLst/>
          </a:prstGeom>
        </p:spPr>
      </p:pic>
      <p:pic>
        <p:nvPicPr>
          <p:cNvPr id="4" name="Picture 3" descr="Memorized Transaction List Window">
            <a:extLst>
              <a:ext uri="{FF2B5EF4-FFF2-40B4-BE49-F238E27FC236}">
                <a16:creationId xmlns:a16="http://schemas.microsoft.com/office/drawing/2014/main" id="{AC0903C6-8019-47C5-BCEA-2BAF40635EAE}"/>
              </a:ext>
            </a:extLst>
          </p:cNvPr>
          <p:cNvPicPr>
            <a:picLocks noChangeAspect="1"/>
          </p:cNvPicPr>
          <p:nvPr/>
        </p:nvPicPr>
        <p:blipFill>
          <a:blip r:embed="rId3"/>
          <a:stretch>
            <a:fillRect/>
          </a:stretch>
        </p:blipFill>
        <p:spPr>
          <a:xfrm>
            <a:off x="3306618" y="2281591"/>
            <a:ext cx="5759011" cy="1416030"/>
          </a:xfrm>
          <a:prstGeom prst="rect">
            <a:avLst/>
          </a:prstGeom>
        </p:spPr>
      </p:pic>
    </p:spTree>
    <p:extLst>
      <p:ext uri="{BB962C8B-B14F-4D97-AF65-F5344CB8AC3E}">
        <p14:creationId xmlns:p14="http://schemas.microsoft.com/office/powerpoint/2010/main" val="2911691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
            <a:ext cx="7844322" cy="1106905"/>
          </a:xfrm>
        </p:spPr>
        <p:txBody>
          <a:bodyPr>
            <a:normAutofit fontScale="90000"/>
          </a:bodyPr>
          <a:lstStyle/>
          <a:p>
            <a:r>
              <a:rPr lang="en-US" dirty="0"/>
              <a:t>Customize the Appearance of Reports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38</a:t>
            </a:fld>
            <a:endParaRPr lang="en-US" dirty="0"/>
          </a:p>
        </p:txBody>
      </p:sp>
      <p:sp>
        <p:nvSpPr>
          <p:cNvPr id="3" name="Content Placeholder 2"/>
          <p:cNvSpPr>
            <a:spLocks noGrp="1"/>
          </p:cNvSpPr>
          <p:nvPr>
            <p:ph idx="1"/>
          </p:nvPr>
        </p:nvSpPr>
        <p:spPr/>
        <p:txBody>
          <a:bodyPr/>
          <a:lstStyle/>
          <a:p>
            <a:r>
              <a:rPr lang="en-US" dirty="0"/>
              <a:t>As you have seen, QuickBooks contains a large variety of pre-established management reports, accounting reports, and financial statements, many of which you have displayed and printed.</a:t>
            </a:r>
          </a:p>
          <a:p>
            <a:r>
              <a:rPr lang="en-US" dirty="0"/>
              <a:t>When you display a report, there is a row of buttons along the top of the report.</a:t>
            </a:r>
          </a:p>
          <a:p>
            <a:r>
              <a:rPr lang="en-US" dirty="0"/>
              <a:t>These buttons can be used to </a:t>
            </a:r>
          </a:p>
          <a:p>
            <a:pPr lvl="1"/>
            <a:r>
              <a:rPr lang="en-US" dirty="0"/>
              <a:t>Customize the presentation of a report</a:t>
            </a:r>
          </a:p>
          <a:p>
            <a:pPr lvl="1"/>
            <a:r>
              <a:rPr lang="en-US" dirty="0"/>
              <a:t>Make comments (notes) on a report</a:t>
            </a:r>
          </a:p>
          <a:p>
            <a:pPr lvl="1"/>
            <a:r>
              <a:rPr lang="en-US" dirty="0"/>
              <a:t>Share a customized report template</a:t>
            </a:r>
          </a:p>
          <a:p>
            <a:pPr lvl="1"/>
            <a:r>
              <a:rPr lang="en-US" dirty="0"/>
              <a:t>Memorize settings in a report </a:t>
            </a:r>
          </a:p>
          <a:p>
            <a:pPr lvl="1"/>
            <a:r>
              <a:rPr lang="en-US" dirty="0"/>
              <a:t>Email a report</a:t>
            </a:r>
          </a:p>
          <a:p>
            <a:pPr lvl="1"/>
            <a:r>
              <a:rPr lang="en-US" dirty="0"/>
              <a:t>Export a report into an Excel spreadsheet</a:t>
            </a:r>
          </a:p>
          <a:p>
            <a:pPr lvl="1"/>
            <a:r>
              <a:rPr lang="en-US" dirty="0"/>
              <a:t>Hide the header of a report</a:t>
            </a:r>
          </a:p>
          <a:p>
            <a:pPr lvl="1"/>
            <a:r>
              <a:rPr lang="en-US" dirty="0"/>
              <a:t>Collapse or expand the numbers in a report</a:t>
            </a:r>
          </a:p>
        </p:txBody>
      </p:sp>
    </p:spTree>
    <p:extLst>
      <p:ext uri="{BB962C8B-B14F-4D97-AF65-F5344CB8AC3E}">
        <p14:creationId xmlns:p14="http://schemas.microsoft.com/office/powerpoint/2010/main" val="1181797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the Report Button</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39</a:t>
            </a:fld>
            <a:endParaRPr lang="en-US" dirty="0"/>
          </a:p>
        </p:txBody>
      </p:sp>
      <p:sp>
        <p:nvSpPr>
          <p:cNvPr id="3" name="Content Placeholder 2"/>
          <p:cNvSpPr>
            <a:spLocks noGrp="1"/>
          </p:cNvSpPr>
          <p:nvPr>
            <p:ph idx="1"/>
          </p:nvPr>
        </p:nvSpPr>
        <p:spPr>
          <a:xfrm>
            <a:off x="350520" y="1106904"/>
            <a:ext cx="7844322" cy="1645532"/>
          </a:xfrm>
        </p:spPr>
        <p:txBody>
          <a:bodyPr/>
          <a:lstStyle/>
          <a:p>
            <a:pPr lvl="0"/>
            <a:r>
              <a:rPr lang="en-US" dirty="0"/>
              <a:t>The Customize Report button at the top of the report is used to adjust the appearance of the report.</a:t>
            </a:r>
          </a:p>
          <a:p>
            <a:pPr lvl="0"/>
            <a:r>
              <a:rPr lang="en-US" dirty="0"/>
              <a:t>The Customize Report button moves you to the Modify Report dialog box which consists of four tabs:</a:t>
            </a:r>
          </a:p>
        </p:txBody>
      </p:sp>
      <p:graphicFrame>
        <p:nvGraphicFramePr>
          <p:cNvPr id="4" name="Table 3" descr="modify report dialog box tabs and descriptions"/>
          <p:cNvGraphicFramePr>
            <a:graphicFrameLocks noGrp="1"/>
          </p:cNvGraphicFramePr>
          <p:nvPr>
            <p:extLst>
              <p:ext uri="{D42A27DB-BD31-4B8C-83A1-F6EECF244321}">
                <p14:modId xmlns:p14="http://schemas.microsoft.com/office/powerpoint/2010/main" val="45519620"/>
              </p:ext>
            </p:extLst>
          </p:nvPr>
        </p:nvGraphicFramePr>
        <p:xfrm>
          <a:off x="867159" y="2880360"/>
          <a:ext cx="7409681" cy="2656840"/>
        </p:xfrm>
        <a:graphic>
          <a:graphicData uri="http://schemas.openxmlformats.org/drawingml/2006/table">
            <a:tbl>
              <a:tblPr firstRow="1" bandRow="1">
                <a:tableStyleId>{5C22544A-7EE6-4342-B048-85BDC9FD1C3A}</a:tableStyleId>
              </a:tblPr>
              <a:tblGrid>
                <a:gridCol w="1916128">
                  <a:extLst>
                    <a:ext uri="{9D8B030D-6E8A-4147-A177-3AD203B41FA5}">
                      <a16:colId xmlns:a16="http://schemas.microsoft.com/office/drawing/2014/main" val="20000"/>
                    </a:ext>
                  </a:extLst>
                </a:gridCol>
                <a:gridCol w="5493553">
                  <a:extLst>
                    <a:ext uri="{9D8B030D-6E8A-4147-A177-3AD203B41FA5}">
                      <a16:colId xmlns:a16="http://schemas.microsoft.com/office/drawing/2014/main" val="20001"/>
                    </a:ext>
                  </a:extLst>
                </a:gridCol>
              </a:tblGrid>
              <a:tr h="370840">
                <a:tc>
                  <a:txBody>
                    <a:bodyPr/>
                    <a:lstStyle/>
                    <a:p>
                      <a:r>
                        <a:rPr lang="en-US" sz="1800" dirty="0">
                          <a:solidFill>
                            <a:schemeClr val="bg1"/>
                          </a:solidFill>
                          <a:latin typeface="Helvetica" panose="020B0604020202020204" pitchFamily="34" charset="0"/>
                          <a:cs typeface="Helvetica" panose="020B0604020202020204" pitchFamily="34" charset="0"/>
                        </a:rPr>
                        <a:t>Tab</a:t>
                      </a:r>
                    </a:p>
                  </a:txBody>
                  <a:tcPr anchor="ctr"/>
                </a:tc>
                <a:tc>
                  <a:txBody>
                    <a:bodyPr/>
                    <a:lstStyle/>
                    <a:p>
                      <a:pPr marL="0" marR="0" indent="0">
                        <a:spcBef>
                          <a:spcPts val="0"/>
                        </a:spcBef>
                        <a:spcAft>
                          <a:spcPts val="0"/>
                        </a:spcAft>
                        <a:tabLst>
                          <a:tab pos="639445" algn="l"/>
                        </a:tabLst>
                      </a:pPr>
                      <a:r>
                        <a:rPr lang="en-US" sz="1800" dirty="0">
                          <a:effectLst/>
                          <a:latin typeface="Helvetica" panose="020B0604020202020204" pitchFamily="34" charset="0"/>
                          <a:ea typeface="Times New Roman" panose="02020603050405020304" pitchFamily="18" charset="0"/>
                          <a:cs typeface="Helvetica" panose="020B0604020202020204" pitchFamily="34" charset="0"/>
                        </a:rPr>
                        <a:t>Description</a:t>
                      </a:r>
                    </a:p>
                  </a:txBody>
                  <a:tcPr marL="68580" marR="68580" marT="0" marB="0" anchor="ctr"/>
                </a:tc>
                <a:extLst>
                  <a:ext uri="{0D108BD9-81ED-4DB2-BD59-A6C34878D82A}">
                    <a16:rowId xmlns:a16="http://schemas.microsoft.com/office/drawing/2014/main" val="2449913647"/>
                  </a:ext>
                </a:extLst>
              </a:tr>
              <a:tr h="370840">
                <a:tc>
                  <a:txBody>
                    <a:bodyPr/>
                    <a:lstStyle/>
                    <a:p>
                      <a:r>
                        <a:rPr lang="en-US" sz="1800" b="1" kern="1200" dirty="0">
                          <a:solidFill>
                            <a:schemeClr val="tx1"/>
                          </a:solidFill>
                          <a:effectLst/>
                          <a:latin typeface="Helvetica" panose="020B0604020202020204" pitchFamily="34" charset="0"/>
                          <a:ea typeface="+mn-ea"/>
                          <a:cs typeface="Helvetica" panose="020B0604020202020204" pitchFamily="34" charset="0"/>
                        </a:rPr>
                        <a:t>Display</a:t>
                      </a:r>
                      <a:endParaRPr lang="en-US" sz="1800"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spcBef>
                          <a:spcPts val="0"/>
                        </a:spcBef>
                        <a:spcAft>
                          <a:spcPts val="0"/>
                        </a:spcAft>
                        <a:tabLst>
                          <a:tab pos="639445" algn="l"/>
                        </a:tabLst>
                      </a:pPr>
                      <a:r>
                        <a:rPr lang="en-US" sz="1800" dirty="0">
                          <a:effectLst/>
                          <a:latin typeface="Helvetica" panose="020B0604020202020204" pitchFamily="34" charset="0"/>
                          <a:ea typeface="Times New Roman" panose="02020603050405020304" pitchFamily="18" charset="0"/>
                          <a:cs typeface="Helvetica" panose="020B0604020202020204" pitchFamily="34" charset="0"/>
                        </a:rPr>
                        <a:t>add or delete fields of information displayed in a report</a:t>
                      </a:r>
                    </a:p>
                  </a:txBody>
                  <a:tcPr marL="68580" marR="68580" marT="0" marB="0"/>
                </a:tc>
                <a:extLst>
                  <a:ext uri="{0D108BD9-81ED-4DB2-BD59-A6C34878D82A}">
                    <a16:rowId xmlns:a16="http://schemas.microsoft.com/office/drawing/2014/main" val="10000"/>
                  </a:ext>
                </a:extLst>
              </a:tr>
              <a:tr h="370840">
                <a:tc>
                  <a:txBody>
                    <a:bodyPr/>
                    <a:lstStyle/>
                    <a:p>
                      <a:r>
                        <a:rPr lang="en-US" sz="1800" b="1" kern="1200" dirty="0">
                          <a:solidFill>
                            <a:schemeClr val="dk1"/>
                          </a:solidFill>
                          <a:effectLst/>
                          <a:latin typeface="Helvetica" panose="020B0604020202020204" pitchFamily="34" charset="0"/>
                          <a:ea typeface="+mn-ea"/>
                          <a:cs typeface="Helvetica" panose="020B0604020202020204" pitchFamily="34" charset="0"/>
                        </a:rPr>
                        <a:t>Filters</a:t>
                      </a:r>
                      <a:endParaRPr lang="en-US" sz="1800" dirty="0">
                        <a:latin typeface="Helvetica" panose="020B0604020202020204" pitchFamily="34" charset="0"/>
                        <a:cs typeface="Helvetica" panose="020B0604020202020204" pitchFamily="34" charset="0"/>
                      </a:endParaRPr>
                    </a:p>
                  </a:txBody>
                  <a:tcPr/>
                </a:tc>
                <a:tc>
                  <a:txBody>
                    <a:bodyPr/>
                    <a:lstStyle/>
                    <a:p>
                      <a:pPr marL="0" marR="0" indent="0">
                        <a:spcBef>
                          <a:spcPts val="0"/>
                        </a:spcBef>
                        <a:spcAft>
                          <a:spcPts val="0"/>
                        </a:spcAft>
                        <a:tabLst>
                          <a:tab pos="639445" algn="l"/>
                        </a:tabLst>
                      </a:pPr>
                      <a:r>
                        <a:rPr lang="en-US" sz="1800" dirty="0">
                          <a:effectLst/>
                          <a:latin typeface="Helvetica" panose="020B0604020202020204" pitchFamily="34" charset="0"/>
                          <a:ea typeface="Times New Roman" panose="02020603050405020304" pitchFamily="18" charset="0"/>
                          <a:cs typeface="Helvetica" panose="020B0604020202020204" pitchFamily="34" charset="0"/>
                        </a:rPr>
                        <a:t>filter (select) which categories of information should be included in a report</a:t>
                      </a:r>
                    </a:p>
                  </a:txBody>
                  <a:tcPr marL="68580" marR="68580" marT="0" marB="0"/>
                </a:tc>
                <a:extLst>
                  <a:ext uri="{0D108BD9-81ED-4DB2-BD59-A6C34878D82A}">
                    <a16:rowId xmlns:a16="http://schemas.microsoft.com/office/drawing/2014/main" val="10001"/>
                  </a:ext>
                </a:extLst>
              </a:tr>
              <a:tr h="370840">
                <a:tc>
                  <a:txBody>
                    <a:bodyPr/>
                    <a:lstStyle/>
                    <a:p>
                      <a:r>
                        <a:rPr lang="en-US" sz="1800" b="1" kern="1200" dirty="0">
                          <a:solidFill>
                            <a:schemeClr val="dk1"/>
                          </a:solidFill>
                          <a:effectLst/>
                          <a:latin typeface="Helvetica" panose="020B0604020202020204" pitchFamily="34" charset="0"/>
                          <a:ea typeface="+mn-ea"/>
                          <a:cs typeface="Helvetica" panose="020B0604020202020204" pitchFamily="34" charset="0"/>
                        </a:rPr>
                        <a:t>Header/Footer</a:t>
                      </a:r>
                      <a:endParaRPr lang="en-US" sz="1800" dirty="0">
                        <a:latin typeface="Helvetica" panose="020B0604020202020204" pitchFamily="34" charset="0"/>
                        <a:cs typeface="Helvetica" panose="020B0604020202020204" pitchFamily="34" charset="0"/>
                      </a:endParaRPr>
                    </a:p>
                  </a:txBody>
                  <a:tcPr/>
                </a:tc>
                <a:tc>
                  <a:txBody>
                    <a:bodyPr/>
                    <a:lstStyle/>
                    <a:p>
                      <a:pPr marL="0" marR="0" indent="0">
                        <a:spcBef>
                          <a:spcPts val="0"/>
                        </a:spcBef>
                        <a:spcAft>
                          <a:spcPts val="0"/>
                        </a:spcAft>
                        <a:tabLst>
                          <a:tab pos="639445" algn="l"/>
                        </a:tabLst>
                      </a:pPr>
                      <a:r>
                        <a:rPr lang="en-US" sz="1800" dirty="0">
                          <a:effectLst/>
                          <a:latin typeface="Helvetica" panose="020B0604020202020204" pitchFamily="34" charset="0"/>
                          <a:ea typeface="Times New Roman" panose="02020603050405020304" pitchFamily="18" charset="0"/>
                          <a:cs typeface="Helvetica" panose="020B0604020202020204" pitchFamily="34" charset="0"/>
                        </a:rPr>
                        <a:t>indicate which information should be displayed in the headers or footers</a:t>
                      </a:r>
                    </a:p>
                  </a:txBody>
                  <a:tcPr marL="68580" marR="68580" marT="0" marB="0"/>
                </a:tc>
                <a:extLst>
                  <a:ext uri="{0D108BD9-81ED-4DB2-BD59-A6C34878D82A}">
                    <a16:rowId xmlns:a16="http://schemas.microsoft.com/office/drawing/2014/main" val="10002"/>
                  </a:ext>
                </a:extLst>
              </a:tr>
              <a:tr h="370840">
                <a:tc>
                  <a:txBody>
                    <a:bodyPr/>
                    <a:lstStyle/>
                    <a:p>
                      <a:r>
                        <a:rPr lang="en-US" sz="1800" b="1" kern="1200" dirty="0">
                          <a:solidFill>
                            <a:schemeClr val="dk1"/>
                          </a:solidFill>
                          <a:effectLst/>
                          <a:latin typeface="Helvetica" panose="020B0604020202020204" pitchFamily="34" charset="0"/>
                          <a:ea typeface="+mn-ea"/>
                          <a:cs typeface="Helvetica" panose="020B0604020202020204" pitchFamily="34" charset="0"/>
                        </a:rPr>
                        <a:t>Fonts &amp; Numbers</a:t>
                      </a:r>
                      <a:endParaRPr lang="en-US" sz="1800" dirty="0">
                        <a:latin typeface="Helvetica" panose="020B0604020202020204" pitchFamily="34" charset="0"/>
                        <a:cs typeface="Helvetica" panose="020B0604020202020204" pitchFamily="34" charset="0"/>
                      </a:endParaRPr>
                    </a:p>
                  </a:txBody>
                  <a:tcPr/>
                </a:tc>
                <a:tc>
                  <a:txBody>
                    <a:bodyPr/>
                    <a:lstStyle/>
                    <a:p>
                      <a:pPr marL="0" marR="0" indent="0">
                        <a:spcBef>
                          <a:spcPts val="0"/>
                        </a:spcBef>
                        <a:spcAft>
                          <a:spcPts val="0"/>
                        </a:spcAft>
                        <a:tabLst>
                          <a:tab pos="639445" algn="l"/>
                        </a:tabLst>
                      </a:pPr>
                      <a:r>
                        <a:rPr lang="en-US" sz="1800" dirty="0">
                          <a:effectLst/>
                          <a:latin typeface="Helvetica" panose="020B0604020202020204" pitchFamily="34" charset="0"/>
                          <a:ea typeface="Times New Roman" panose="02020603050405020304" pitchFamily="18" charset="0"/>
                          <a:cs typeface="Helvetica" panose="020B0604020202020204" pitchFamily="34" charset="0"/>
                        </a:rPr>
                        <a:t>indicate the fonts and formats of the numbers in the reports</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255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4</a:t>
            </a:fld>
            <a:endParaRPr lang="en-US" dirty="0"/>
          </a:p>
        </p:txBody>
      </p:sp>
      <p:sp>
        <p:nvSpPr>
          <p:cNvPr id="3" name="Subtitle 2"/>
          <p:cNvSpPr>
            <a:spLocks noGrp="1"/>
          </p:cNvSpPr>
          <p:nvPr>
            <p:ph idx="1"/>
          </p:nvPr>
        </p:nvSpPr>
        <p:spPr>
          <a:xfrm>
            <a:off x="350520" y="1106904"/>
            <a:ext cx="8233410" cy="4985986"/>
          </a:xfrm>
        </p:spPr>
        <p:txBody>
          <a:bodyPr/>
          <a:lstStyle/>
          <a:p>
            <a:r>
              <a:rPr lang="en-US" sz="2000" dirty="0"/>
              <a:t>In this final chapter, you will learn how to customize the desktop; customize Lists/Centers by changing subaccount default settings, merging entries, and creating custom fields; and customize Activities by personalizing the Create Invoices window and related printed invoices. </a:t>
            </a:r>
          </a:p>
          <a:p>
            <a:r>
              <a:rPr lang="en-US" sz="2000" dirty="0"/>
              <a:t>Then you will learn how to prepare a QuickBooks Letter in Microsoft Word and memorize transactions. </a:t>
            </a:r>
          </a:p>
          <a:p>
            <a:r>
              <a:rPr lang="en-US" sz="2000" dirty="0"/>
              <a:t>Next you will learn how to customize Reports and memorize the settings, export a report to Microsoft Excel, process multiple reports, change report default settings, and view and print graphs. </a:t>
            </a:r>
          </a:p>
          <a:p>
            <a:pPr lvl="0"/>
            <a:r>
              <a:rPr lang="en-US" sz="2000" dirty="0"/>
              <a:t>Finally, you will conclude the accounting cycle in QuickBooks by viewing fiscal year closing, setting the closing date, and preparing for the new fiscal year.</a:t>
            </a:r>
          </a:p>
        </p:txBody>
      </p:sp>
    </p:spTree>
    <p:extLst>
      <p:ext uri="{BB962C8B-B14F-4D97-AF65-F5344CB8AC3E}">
        <p14:creationId xmlns:p14="http://schemas.microsoft.com/office/powerpoint/2010/main" val="153741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the Report Button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40</a:t>
            </a:fld>
            <a:endParaRPr lang="en-US" dirty="0"/>
          </a:p>
        </p:txBody>
      </p:sp>
      <p:sp>
        <p:nvSpPr>
          <p:cNvPr id="3" name="Content Placeholder 2"/>
          <p:cNvSpPr>
            <a:spLocks noGrp="1"/>
          </p:cNvSpPr>
          <p:nvPr>
            <p:ph idx="1"/>
          </p:nvPr>
        </p:nvSpPr>
        <p:spPr>
          <a:xfrm>
            <a:off x="350520" y="1106904"/>
            <a:ext cx="3233189" cy="4985986"/>
          </a:xfrm>
        </p:spPr>
        <p:txBody>
          <a:bodyPr/>
          <a:lstStyle/>
          <a:p>
            <a:pPr marL="0" indent="0">
              <a:buNone/>
            </a:pPr>
            <a:r>
              <a:rPr lang="en-US" b="1" dirty="0"/>
              <a:t>Modify Report—Display Tab</a:t>
            </a:r>
          </a:p>
          <a:p>
            <a:r>
              <a:rPr lang="en-US" dirty="0"/>
              <a:t>The Modify Report dialog box–Display tab displays the fields of information that can be displayed in the columns of a report.</a:t>
            </a:r>
          </a:p>
          <a:p>
            <a:r>
              <a:rPr lang="en-US" dirty="0"/>
              <a:t>Any column title that is checked off is displayed.</a:t>
            </a:r>
          </a:p>
        </p:txBody>
      </p:sp>
      <p:pic>
        <p:nvPicPr>
          <p:cNvPr id="9" name="Picture 8" descr="Modify Report: Account Listing - Display Tab">
            <a:extLst>
              <a:ext uri="{FF2B5EF4-FFF2-40B4-BE49-F238E27FC236}">
                <a16:creationId xmlns:a16="http://schemas.microsoft.com/office/drawing/2014/main" id="{B93611B2-29AF-46EE-BD75-376AC2955B68}"/>
              </a:ext>
            </a:extLst>
          </p:cNvPr>
          <p:cNvPicPr>
            <a:picLocks noChangeAspect="1"/>
          </p:cNvPicPr>
          <p:nvPr/>
        </p:nvPicPr>
        <p:blipFill>
          <a:blip r:embed="rId2"/>
          <a:stretch>
            <a:fillRect/>
          </a:stretch>
        </p:blipFill>
        <p:spPr>
          <a:xfrm>
            <a:off x="3544434" y="1597013"/>
            <a:ext cx="5495387" cy="4005767"/>
          </a:xfrm>
          <a:prstGeom prst="rect">
            <a:avLst/>
          </a:prstGeom>
        </p:spPr>
      </p:pic>
    </p:spTree>
    <p:extLst>
      <p:ext uri="{BB962C8B-B14F-4D97-AF65-F5344CB8AC3E}">
        <p14:creationId xmlns:p14="http://schemas.microsoft.com/office/powerpoint/2010/main" val="3302741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the Report Button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41</a:t>
            </a:fld>
            <a:endParaRPr lang="en-US" dirty="0"/>
          </a:p>
        </p:txBody>
      </p:sp>
      <p:sp>
        <p:nvSpPr>
          <p:cNvPr id="3" name="Content Placeholder 2"/>
          <p:cNvSpPr>
            <a:spLocks noGrp="1"/>
          </p:cNvSpPr>
          <p:nvPr>
            <p:ph idx="1"/>
          </p:nvPr>
        </p:nvSpPr>
        <p:spPr/>
        <p:txBody>
          <a:bodyPr/>
          <a:lstStyle/>
          <a:p>
            <a:pPr marL="0" indent="0">
              <a:buNone/>
            </a:pPr>
            <a:r>
              <a:rPr lang="en-US" sz="2000" b="1" i="1" dirty="0"/>
              <a:t>Modify Report—Header/Footer Tab</a:t>
            </a:r>
          </a:p>
          <a:p>
            <a:r>
              <a:rPr lang="en-US" sz="2000" dirty="0"/>
              <a:t>Header/Footer tab is used to establish the </a:t>
            </a:r>
          </a:p>
          <a:p>
            <a:pPr lvl="1"/>
            <a:r>
              <a:rPr lang="en-US" dirty="0"/>
              <a:t>Headers (including titles)</a:t>
            </a:r>
          </a:p>
          <a:p>
            <a:pPr lvl="1"/>
            <a:r>
              <a:rPr lang="en-US" dirty="0"/>
              <a:t>Footers (including page numbers) to be displayed in a report</a:t>
            </a:r>
          </a:p>
          <a:p>
            <a:r>
              <a:rPr lang="en-US" sz="2000" dirty="0"/>
              <a:t>Two items in the heading of a report you can format are the </a:t>
            </a:r>
            <a:r>
              <a:rPr lang="en-US" sz="2000" i="1" dirty="0"/>
              <a:t>Date Prepared</a:t>
            </a:r>
            <a:r>
              <a:rPr lang="en-US" sz="2000" dirty="0"/>
              <a:t> and </a:t>
            </a:r>
            <a:r>
              <a:rPr lang="en-US" sz="2000" i="1" dirty="0"/>
              <a:t>Time Prepared </a:t>
            </a:r>
            <a:r>
              <a:rPr lang="en-US" sz="2000" dirty="0"/>
              <a:t>items.</a:t>
            </a:r>
          </a:p>
          <a:p>
            <a:pPr lvl="1"/>
            <a:r>
              <a:rPr lang="en-US" dirty="0"/>
              <a:t>By default, the date and time the report is prepared always displays in the upper left corner.</a:t>
            </a:r>
          </a:p>
          <a:p>
            <a:r>
              <a:rPr lang="en-US" sz="2000" dirty="0"/>
              <a:t>If you print reports often, it is useful to have the date and time you print a report listed to avoid confusion.</a:t>
            </a:r>
          </a:p>
          <a:p>
            <a:pPr lvl="1"/>
            <a:r>
              <a:rPr lang="en-US" dirty="0"/>
              <a:t>There may be times you don’t want the date or time displayed on the report.</a:t>
            </a:r>
          </a:p>
          <a:p>
            <a:pPr lvl="1"/>
            <a:r>
              <a:rPr lang="en-US" dirty="0"/>
              <a:t>Printouts reproduced in this text did not include a current date or time because the Date Prepared and Time Prepared fields default were disabled.</a:t>
            </a:r>
          </a:p>
        </p:txBody>
      </p:sp>
    </p:spTree>
    <p:extLst>
      <p:ext uri="{BB962C8B-B14F-4D97-AF65-F5344CB8AC3E}">
        <p14:creationId xmlns:p14="http://schemas.microsoft.com/office/powerpoint/2010/main" val="1371852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the Report Button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42</a:t>
            </a:fld>
            <a:endParaRPr lang="en-US" dirty="0"/>
          </a:p>
        </p:txBody>
      </p:sp>
      <p:sp>
        <p:nvSpPr>
          <p:cNvPr id="3" name="Content Placeholder 2"/>
          <p:cNvSpPr>
            <a:spLocks noGrp="1"/>
          </p:cNvSpPr>
          <p:nvPr>
            <p:ph idx="1"/>
          </p:nvPr>
        </p:nvSpPr>
        <p:spPr/>
        <p:txBody>
          <a:bodyPr/>
          <a:lstStyle/>
          <a:p>
            <a:pPr marL="0" indent="0">
              <a:buNone/>
            </a:pPr>
            <a:r>
              <a:rPr lang="en-US" sz="2000" b="1" dirty="0"/>
              <a:t>To disable or change the format of the </a:t>
            </a:r>
            <a:r>
              <a:rPr lang="en-US" sz="2000" b="1" i="1" dirty="0"/>
              <a:t>Date Prepared </a:t>
            </a:r>
            <a:r>
              <a:rPr lang="en-US" sz="2000" b="1" dirty="0"/>
              <a:t>and </a:t>
            </a:r>
            <a:r>
              <a:rPr lang="en-US" sz="2000" b="1" i="1" dirty="0"/>
              <a:t>Time Prepared </a:t>
            </a:r>
            <a:r>
              <a:rPr lang="en-US" sz="2000" b="1" dirty="0"/>
              <a:t>fields and change a subtitle in a report: </a:t>
            </a:r>
          </a:p>
          <a:p>
            <a:r>
              <a:rPr lang="en-US" sz="2000" dirty="0"/>
              <a:t>Open the report and then click the Customize Report button at the top of the report. </a:t>
            </a:r>
          </a:p>
          <a:p>
            <a:r>
              <a:rPr lang="en-US" sz="2000" dirty="0"/>
              <a:t>In the Modify Report dialog box, click the Header/Footer tab. </a:t>
            </a:r>
          </a:p>
          <a:p>
            <a:r>
              <a:rPr lang="en-US" sz="2000" dirty="0"/>
              <a:t>Remove the check mark from the box to the left of the </a:t>
            </a:r>
            <a:r>
              <a:rPr lang="en-US" sz="2000" i="1" dirty="0"/>
              <a:t>Date Prepared </a:t>
            </a:r>
            <a:r>
              <a:rPr lang="en-US" sz="2000" dirty="0"/>
              <a:t>and </a:t>
            </a:r>
            <a:r>
              <a:rPr lang="en-US" sz="2000" i="1" dirty="0"/>
              <a:t>Time Prepared </a:t>
            </a:r>
            <a:r>
              <a:rPr lang="en-US" sz="2000" dirty="0"/>
              <a:t>fields.</a:t>
            </a:r>
          </a:p>
          <a:p>
            <a:r>
              <a:rPr lang="en-US" sz="2000" dirty="0"/>
              <a:t>In the </a:t>
            </a:r>
            <a:r>
              <a:rPr lang="en-US" sz="2000" i="1" dirty="0"/>
              <a:t>Subtitle</a:t>
            </a:r>
            <a:r>
              <a:rPr lang="en-US" sz="2000" dirty="0"/>
              <a:t> field, delete the date provided and then enter the new subtitle. </a:t>
            </a:r>
          </a:p>
          <a:p>
            <a:r>
              <a:rPr lang="en-US" sz="2000" dirty="0"/>
              <a:t>Click OK at the Modify Report dialog box. </a:t>
            </a:r>
          </a:p>
          <a:p>
            <a:r>
              <a:rPr lang="en-US" sz="2000" dirty="0"/>
              <a:t>Memorize the report if desired and then close the report. </a:t>
            </a:r>
          </a:p>
        </p:txBody>
      </p:sp>
    </p:spTree>
    <p:extLst>
      <p:ext uri="{BB962C8B-B14F-4D97-AF65-F5344CB8AC3E}">
        <p14:creationId xmlns:p14="http://schemas.microsoft.com/office/powerpoint/2010/main" val="918747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the Report Button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43</a:t>
            </a:fld>
            <a:endParaRPr lang="en-US" dirty="0"/>
          </a:p>
        </p:txBody>
      </p:sp>
      <p:pic>
        <p:nvPicPr>
          <p:cNvPr id="8" name="Content Placeholder 7" descr="Modify Report: Account Listing - Header/Footer Tab">
            <a:extLst>
              <a:ext uri="{FF2B5EF4-FFF2-40B4-BE49-F238E27FC236}">
                <a16:creationId xmlns:a16="http://schemas.microsoft.com/office/drawing/2014/main" id="{FDAFBD80-328D-4B1D-A423-4BF47E81EE4A}"/>
              </a:ext>
            </a:extLst>
          </p:cNvPr>
          <p:cNvPicPr>
            <a:picLocks noGrp="1" noChangeAspect="1"/>
          </p:cNvPicPr>
          <p:nvPr>
            <p:ph idx="1"/>
          </p:nvPr>
        </p:nvPicPr>
        <p:blipFill>
          <a:blip r:embed="rId2"/>
          <a:stretch>
            <a:fillRect/>
          </a:stretch>
        </p:blipFill>
        <p:spPr>
          <a:xfrm>
            <a:off x="953725" y="1180306"/>
            <a:ext cx="6638062" cy="4838700"/>
          </a:xfrm>
        </p:spPr>
      </p:pic>
    </p:spTree>
    <p:extLst>
      <p:ext uri="{BB962C8B-B14F-4D97-AF65-F5344CB8AC3E}">
        <p14:creationId xmlns:p14="http://schemas.microsoft.com/office/powerpoint/2010/main" val="684504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Memorize Button</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44</a:t>
            </a:fld>
            <a:endParaRPr lang="en-US" dirty="0"/>
          </a:p>
        </p:txBody>
      </p:sp>
      <p:sp>
        <p:nvSpPr>
          <p:cNvPr id="3" name="Content Placeholder 2"/>
          <p:cNvSpPr>
            <a:spLocks noGrp="1"/>
          </p:cNvSpPr>
          <p:nvPr>
            <p:ph idx="1"/>
          </p:nvPr>
        </p:nvSpPr>
        <p:spPr/>
        <p:txBody>
          <a:bodyPr/>
          <a:lstStyle/>
          <a:p>
            <a:r>
              <a:rPr lang="en-US" sz="2000" dirty="0"/>
              <a:t>Changes just made to a report remain in place as long as the report is displayed.</a:t>
            </a:r>
          </a:p>
          <a:p>
            <a:r>
              <a:rPr lang="en-US" sz="2000" dirty="0"/>
              <a:t>But as soon as you close the report, those changes are lost.</a:t>
            </a:r>
          </a:p>
          <a:p>
            <a:r>
              <a:rPr lang="en-US" sz="2000" dirty="0"/>
              <a:t>When you reopen the report, the original default settings again display.</a:t>
            </a:r>
          </a:p>
          <a:p>
            <a:r>
              <a:rPr lang="en-US" sz="2000" dirty="0"/>
              <a:t>Instead of having to change the settings each time you open the report, you can save the changes to a report by using the Memorize button at the top of the report.</a:t>
            </a:r>
          </a:p>
          <a:p>
            <a:pPr marL="0" indent="0">
              <a:buNone/>
            </a:pPr>
            <a:r>
              <a:rPr lang="en-US" sz="2000" b="1" dirty="0"/>
              <a:t>To memorize the settings for a report: </a:t>
            </a:r>
          </a:p>
          <a:p>
            <a:r>
              <a:rPr lang="en-US" sz="2000" dirty="0"/>
              <a:t>Open the report and make the desired changes. </a:t>
            </a:r>
          </a:p>
          <a:p>
            <a:r>
              <a:rPr lang="en-US" sz="2000" dirty="0"/>
              <a:t>Click the Memorize button at the top of the report. </a:t>
            </a:r>
          </a:p>
          <a:p>
            <a:r>
              <a:rPr lang="en-US" sz="2000" dirty="0"/>
              <a:t>At the Memorize Report dialog box, enter the new report name. </a:t>
            </a:r>
          </a:p>
          <a:p>
            <a:r>
              <a:rPr lang="en-US" sz="2000" dirty="0"/>
              <a:t>Click OK. </a:t>
            </a:r>
          </a:p>
          <a:p>
            <a:r>
              <a:rPr lang="en-US" sz="2000" dirty="0"/>
              <a:t>Close the report. </a:t>
            </a:r>
          </a:p>
        </p:txBody>
      </p:sp>
    </p:spTree>
    <p:extLst>
      <p:ext uri="{BB962C8B-B14F-4D97-AF65-F5344CB8AC3E}">
        <p14:creationId xmlns:p14="http://schemas.microsoft.com/office/powerpoint/2010/main" val="800317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Memorize Button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45</a:t>
            </a:fld>
            <a:endParaRPr lang="en-US" dirty="0"/>
          </a:p>
        </p:txBody>
      </p:sp>
      <p:sp>
        <p:nvSpPr>
          <p:cNvPr id="12" name="Content Placeholder 11"/>
          <p:cNvSpPr>
            <a:spLocks noGrp="1"/>
          </p:cNvSpPr>
          <p:nvPr>
            <p:ph idx="1"/>
          </p:nvPr>
        </p:nvSpPr>
        <p:spPr>
          <a:xfrm>
            <a:off x="350520" y="4089400"/>
            <a:ext cx="7844322" cy="2003490"/>
          </a:xfrm>
        </p:spPr>
        <p:txBody>
          <a:bodyPr/>
          <a:lstStyle/>
          <a:p>
            <a:pPr marL="0" indent="0">
              <a:buNone/>
            </a:pPr>
            <a:r>
              <a:rPr lang="en-US" b="1" dirty="0">
                <a:latin typeface="Helvetica" panose="020B0604020202020204" pitchFamily="34" charset="0"/>
                <a:cs typeface="Helvetica" panose="020B0604020202020204" pitchFamily="34" charset="0"/>
              </a:rPr>
              <a:t>To open a memorized report: </a:t>
            </a:r>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Click Reports and then click </a:t>
            </a:r>
            <a:r>
              <a:rPr lang="en-US" i="1" dirty="0">
                <a:latin typeface="Helvetica" panose="020B0604020202020204" pitchFamily="34" charset="0"/>
                <a:cs typeface="Helvetica" panose="020B0604020202020204" pitchFamily="34" charset="0"/>
              </a:rPr>
              <a:t>Memorized Reports. </a:t>
            </a:r>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At the Memorized Reports submenu, click </a:t>
            </a:r>
            <a:r>
              <a:rPr lang="en-US" i="1" dirty="0">
                <a:latin typeface="Helvetica" panose="020B0604020202020204" pitchFamily="34" charset="0"/>
                <a:cs typeface="Helvetica" panose="020B0604020202020204" pitchFamily="34" charset="0"/>
              </a:rPr>
              <a:t>Memorized Report List</a:t>
            </a:r>
            <a:r>
              <a:rPr lang="en-US" dirty="0">
                <a:latin typeface="Helvetica" panose="020B0604020202020204" pitchFamily="34" charset="0"/>
                <a:cs typeface="Helvetica" panose="020B0604020202020204" pitchFamily="34" charset="0"/>
              </a:rPr>
              <a:t>. The Memorized Reports List appears. </a:t>
            </a:r>
          </a:p>
          <a:p>
            <a:r>
              <a:rPr lang="en-US" dirty="0">
                <a:latin typeface="Helvetica" panose="020B0604020202020204" pitchFamily="34" charset="0"/>
                <a:cs typeface="Helvetica" panose="020B0604020202020204" pitchFamily="34" charset="0"/>
              </a:rPr>
              <a:t>In the Memorized Reports List, double-click the desired report. The memorized report appears. </a:t>
            </a:r>
          </a:p>
        </p:txBody>
      </p:sp>
      <p:pic>
        <p:nvPicPr>
          <p:cNvPr id="8" name="Picture 7" descr="Memorized Report List"/>
          <p:cNvPicPr>
            <a:picLocks noChangeAspect="1"/>
          </p:cNvPicPr>
          <p:nvPr/>
        </p:nvPicPr>
        <p:blipFill>
          <a:blip r:embed="rId2"/>
          <a:stretch>
            <a:fillRect/>
          </a:stretch>
        </p:blipFill>
        <p:spPr>
          <a:xfrm>
            <a:off x="4955836" y="1230504"/>
            <a:ext cx="3914286" cy="3076190"/>
          </a:xfrm>
          <a:prstGeom prst="rect">
            <a:avLst/>
          </a:prstGeom>
        </p:spPr>
      </p:pic>
      <p:pic>
        <p:nvPicPr>
          <p:cNvPr id="4" name="Picture 3" descr="Memorize Report Dialog Box">
            <a:extLst>
              <a:ext uri="{FF2B5EF4-FFF2-40B4-BE49-F238E27FC236}">
                <a16:creationId xmlns:a16="http://schemas.microsoft.com/office/drawing/2014/main" id="{3C1BD149-11D0-4927-B89A-3AFFCA0CA860}"/>
              </a:ext>
            </a:extLst>
          </p:cNvPr>
          <p:cNvPicPr>
            <a:picLocks noChangeAspect="1"/>
          </p:cNvPicPr>
          <p:nvPr/>
        </p:nvPicPr>
        <p:blipFill>
          <a:blip r:embed="rId3"/>
          <a:stretch>
            <a:fillRect/>
          </a:stretch>
        </p:blipFill>
        <p:spPr>
          <a:xfrm>
            <a:off x="440548" y="1201933"/>
            <a:ext cx="3896643" cy="1752600"/>
          </a:xfrm>
          <a:prstGeom prst="rect">
            <a:avLst/>
          </a:prstGeom>
        </p:spPr>
      </p:pic>
    </p:spTree>
    <p:extLst>
      <p:ext uri="{BB962C8B-B14F-4D97-AF65-F5344CB8AC3E}">
        <p14:creationId xmlns:p14="http://schemas.microsoft.com/office/powerpoint/2010/main" val="2499615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Paradigm Publishing, LLC</a:t>
            </a:r>
          </a:p>
        </p:txBody>
      </p:sp>
      <p:sp>
        <p:nvSpPr>
          <p:cNvPr id="3" name="Slide Number Placeholder 2"/>
          <p:cNvSpPr>
            <a:spLocks noGrp="1"/>
          </p:cNvSpPr>
          <p:nvPr>
            <p:ph type="sldNum" sz="quarter" idx="11"/>
          </p:nvPr>
        </p:nvSpPr>
        <p:spPr/>
        <p:txBody>
          <a:bodyPr/>
          <a:lstStyle/>
          <a:p>
            <a:fld id="{A91D5F25-E773-134E-A8C3-7D392FCF8EB9}" type="slidenum">
              <a:rPr lang="en-US" smtClean="0"/>
              <a:t>46</a:t>
            </a:fld>
            <a:endParaRPr lang="en-US" dirty="0"/>
          </a:p>
        </p:txBody>
      </p:sp>
      <p:sp>
        <p:nvSpPr>
          <p:cNvPr id="4" name="Title 3"/>
          <p:cNvSpPr>
            <a:spLocks noGrp="1"/>
          </p:cNvSpPr>
          <p:nvPr>
            <p:ph type="title"/>
          </p:nvPr>
        </p:nvSpPr>
        <p:spPr/>
        <p:txBody>
          <a:bodyPr/>
          <a:lstStyle/>
          <a:p>
            <a:r>
              <a:rPr lang="en-US" dirty="0"/>
              <a:t>Quick Check</a:t>
            </a:r>
          </a:p>
        </p:txBody>
      </p:sp>
      <p:sp>
        <p:nvSpPr>
          <p:cNvPr id="5" name="Content Placeholder 4"/>
          <p:cNvSpPr>
            <a:spLocks noGrp="1"/>
          </p:cNvSpPr>
          <p:nvPr>
            <p:ph idx="1"/>
          </p:nvPr>
        </p:nvSpPr>
        <p:spPr>
          <a:xfrm>
            <a:off x="310147" y="1997710"/>
            <a:ext cx="7390063" cy="4525963"/>
          </a:xfrm>
        </p:spPr>
        <p:txBody>
          <a:bodyPr/>
          <a:lstStyle/>
          <a:p>
            <a:pPr>
              <a:buFont typeface="+mj-lt"/>
              <a:buAutoNum type="arabicPeriod" startAt="2"/>
            </a:pPr>
            <a:r>
              <a:rPr lang="en-US" sz="2800" dirty="0"/>
              <a:t>If you wish to see a customized report again,</a:t>
            </a:r>
          </a:p>
          <a:p>
            <a:pPr lvl="1"/>
            <a:r>
              <a:rPr lang="en-US" sz="2400" dirty="0"/>
              <a:t>open the report from the Reports menu.</a:t>
            </a:r>
          </a:p>
          <a:p>
            <a:pPr lvl="1"/>
            <a:r>
              <a:rPr lang="en-US" sz="2400" dirty="0"/>
              <a:t>export the report to Excel.</a:t>
            </a:r>
          </a:p>
          <a:p>
            <a:pPr lvl="1"/>
            <a:r>
              <a:rPr lang="en-US" sz="2400" dirty="0"/>
              <a:t>first memorize the report and then open the memorized report.</a:t>
            </a:r>
          </a:p>
          <a:p>
            <a:pPr lvl="1"/>
            <a:r>
              <a:rPr lang="en-US" sz="2400" dirty="0"/>
              <a:t>change the settings each time you open the report.</a:t>
            </a:r>
          </a:p>
        </p:txBody>
      </p:sp>
    </p:spTree>
    <p:extLst>
      <p:ext uri="{BB962C8B-B14F-4D97-AF65-F5344CB8AC3E}">
        <p14:creationId xmlns:p14="http://schemas.microsoft.com/office/powerpoint/2010/main" val="71274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5">
                                            <p:txEl>
                                              <p:pRg st="3" end="3"/>
                                            </p:txEl>
                                          </p:spTgt>
                                        </p:tgtEl>
                                        <p:attrNameLst>
                                          <p:attrName>style.color</p:attrName>
                                        </p:attrNameLst>
                                      </p:cBhvr>
                                      <p:to>
                                        <a:srgbClr val="00B050"/>
                                      </p:to>
                                    </p:animClr>
                                    <p:animClr clrSpc="rgb" dir="cw">
                                      <p:cBhvr>
                                        <p:cTn id="31" dur="500" fill="hold"/>
                                        <p:tgtEl>
                                          <p:spTgt spid="5">
                                            <p:txEl>
                                              <p:pRg st="3" end="3"/>
                                            </p:txEl>
                                          </p:spTgt>
                                        </p:tgtEl>
                                        <p:attrNameLst>
                                          <p:attrName>fillcolor</p:attrName>
                                        </p:attrNameLst>
                                      </p:cBhvr>
                                      <p:to>
                                        <a:srgbClr val="00B050"/>
                                      </p:to>
                                    </p:animClr>
                                    <p:set>
                                      <p:cBhvr>
                                        <p:cTn id="32" dur="500" fill="hold"/>
                                        <p:tgtEl>
                                          <p:spTgt spid="5">
                                            <p:txEl>
                                              <p:pRg st="3" end="3"/>
                                            </p:txEl>
                                          </p:spTgt>
                                        </p:tgtEl>
                                        <p:attrNameLst>
                                          <p:attrName>fill.type</p:attrName>
                                        </p:attrNameLst>
                                      </p:cBhvr>
                                      <p:to>
                                        <p:strVal val="solid"/>
                                      </p:to>
                                    </p:set>
                                    <p:set>
                                      <p:cBhvr>
                                        <p:cTn id="33" dur="500" fill="hold"/>
                                        <p:tgtEl>
                                          <p:spTgt spid="5">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Collapse/Expand Button</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47</a:t>
            </a:fld>
            <a:endParaRPr lang="en-US" dirty="0"/>
          </a:p>
        </p:txBody>
      </p:sp>
      <p:sp>
        <p:nvSpPr>
          <p:cNvPr id="3" name="Content Placeholder 2"/>
          <p:cNvSpPr>
            <a:spLocks noGrp="1"/>
          </p:cNvSpPr>
          <p:nvPr>
            <p:ph idx="1"/>
          </p:nvPr>
        </p:nvSpPr>
        <p:spPr>
          <a:xfrm>
            <a:off x="350520" y="1106904"/>
            <a:ext cx="7844322" cy="3914197"/>
          </a:xfrm>
        </p:spPr>
        <p:txBody>
          <a:bodyPr/>
          <a:lstStyle/>
          <a:p>
            <a:r>
              <a:rPr lang="en-US" dirty="0"/>
              <a:t>There are two formats for a printed report</a:t>
            </a:r>
          </a:p>
          <a:p>
            <a:pPr lvl="1"/>
            <a:r>
              <a:rPr lang="en-US" dirty="0"/>
              <a:t>Expanded format</a:t>
            </a:r>
          </a:p>
          <a:p>
            <a:pPr lvl="1"/>
            <a:r>
              <a:rPr lang="en-US" dirty="0"/>
              <a:t>Collapsed format</a:t>
            </a:r>
          </a:p>
          <a:p>
            <a:pPr marL="0" indent="0">
              <a:buNone/>
            </a:pPr>
            <a:r>
              <a:rPr lang="en-US" b="1" dirty="0"/>
              <a:t>To collapse and expand the numbers in a report: </a:t>
            </a:r>
          </a:p>
          <a:p>
            <a:r>
              <a:rPr lang="en-US" dirty="0"/>
              <a:t>Open the report and then click the Collapse button on the top of the report. Any account that has subaccounts is collapsed into one amount. </a:t>
            </a:r>
          </a:p>
          <a:p>
            <a:r>
              <a:rPr lang="en-US" dirty="0"/>
              <a:t>To expand the numbers, click the Expand button at the top of the report. The report returns to the original presentation. </a:t>
            </a:r>
          </a:p>
          <a:p>
            <a:r>
              <a:rPr lang="en-US" dirty="0"/>
              <a:t>Close the report. </a:t>
            </a:r>
          </a:p>
        </p:txBody>
      </p:sp>
      <p:pic>
        <p:nvPicPr>
          <p:cNvPr id="8" name="Picture 7" descr="Balance Sheet Standard Report - Fixed Assets Collapsed">
            <a:extLst>
              <a:ext uri="{FF2B5EF4-FFF2-40B4-BE49-F238E27FC236}">
                <a16:creationId xmlns:a16="http://schemas.microsoft.com/office/drawing/2014/main" id="{4A9DDC62-60B9-4D36-A409-FBD03D0571C3}"/>
              </a:ext>
            </a:extLst>
          </p:cNvPr>
          <p:cNvPicPr>
            <a:picLocks noChangeAspect="1"/>
          </p:cNvPicPr>
          <p:nvPr/>
        </p:nvPicPr>
        <p:blipFill>
          <a:blip r:embed="rId2"/>
          <a:stretch>
            <a:fillRect/>
          </a:stretch>
        </p:blipFill>
        <p:spPr>
          <a:xfrm>
            <a:off x="3205375" y="4632882"/>
            <a:ext cx="5481425" cy="998686"/>
          </a:xfrm>
          <a:prstGeom prst="rect">
            <a:avLst/>
          </a:prstGeom>
          <a:ln>
            <a:solidFill>
              <a:schemeClr val="tx1"/>
            </a:solidFill>
          </a:ln>
        </p:spPr>
      </p:pic>
    </p:spTree>
    <p:extLst>
      <p:ext uri="{BB962C8B-B14F-4D97-AF65-F5344CB8AC3E}">
        <p14:creationId xmlns:p14="http://schemas.microsoft.com/office/powerpoint/2010/main" val="1748673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Template Button</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48</a:t>
            </a:fld>
            <a:endParaRPr lang="en-US" dirty="0"/>
          </a:p>
        </p:txBody>
      </p:sp>
      <p:sp>
        <p:nvSpPr>
          <p:cNvPr id="3" name="Content Placeholder 2"/>
          <p:cNvSpPr>
            <a:spLocks noGrp="1"/>
          </p:cNvSpPr>
          <p:nvPr>
            <p:ph idx="1"/>
          </p:nvPr>
        </p:nvSpPr>
        <p:spPr/>
        <p:txBody>
          <a:bodyPr/>
          <a:lstStyle/>
          <a:p>
            <a:r>
              <a:rPr lang="en-US" sz="2000" dirty="0"/>
              <a:t>The Report Center provides the same choices of reports that appear on the Reports menu.</a:t>
            </a:r>
          </a:p>
          <a:p>
            <a:r>
              <a:rPr lang="en-US" sz="2000" dirty="0"/>
              <a:t>The Report Center provides a forum where customized report templates can be shared among QuickBooks users.</a:t>
            </a:r>
          </a:p>
          <a:p>
            <a:pPr lvl="1"/>
            <a:r>
              <a:rPr lang="en-US" sz="1600" dirty="0"/>
              <a:t>Customized report templates are provided by Intuit and QuickBooks users.</a:t>
            </a:r>
          </a:p>
          <a:p>
            <a:pPr lvl="1"/>
            <a:r>
              <a:rPr lang="en-US" sz="1600" dirty="0"/>
              <a:t>An internet connection is required to use the Report Center.</a:t>
            </a:r>
          </a:p>
          <a:p>
            <a:pPr lvl="1"/>
            <a:r>
              <a:rPr lang="en-US" sz="1600" dirty="0"/>
              <a:t>To access the Report Center, click Reports and then click </a:t>
            </a:r>
            <a:r>
              <a:rPr lang="en-US" sz="1600" i="1" dirty="0"/>
              <a:t>Report Center</a:t>
            </a:r>
            <a:r>
              <a:rPr lang="en-US" sz="1600" dirty="0"/>
              <a:t>.</a:t>
            </a:r>
          </a:p>
          <a:p>
            <a:pPr lvl="1"/>
            <a:r>
              <a:rPr lang="en-US" sz="1600" dirty="0"/>
              <a:t>Customized report templates are accessed on the Contributed tab in the Report Center.</a:t>
            </a:r>
          </a:p>
          <a:p>
            <a:r>
              <a:rPr lang="en-US" sz="2000" dirty="0"/>
              <a:t>By default, the Intuit report templates are displayed.</a:t>
            </a:r>
          </a:p>
          <a:p>
            <a:pPr lvl="1"/>
            <a:r>
              <a:rPr lang="en-US" sz="1600" dirty="0"/>
              <a:t>To access report templates prepared by other QuickBooks users, in the Report Center – on the Contributed tab – in the </a:t>
            </a:r>
            <a:r>
              <a:rPr lang="en-US" sz="1600" i="1" dirty="0"/>
              <a:t>SORT BY </a:t>
            </a:r>
            <a:r>
              <a:rPr lang="en-US" sz="1600" dirty="0"/>
              <a:t>field, choose </a:t>
            </a:r>
            <a:r>
              <a:rPr lang="en-US" sz="1600" i="1" dirty="0"/>
              <a:t>Community created </a:t>
            </a:r>
            <a:r>
              <a:rPr lang="en-US" sz="1600" dirty="0"/>
              <a:t>on the drop-down menu. </a:t>
            </a:r>
          </a:p>
          <a:p>
            <a:r>
              <a:rPr lang="en-US" sz="2000" dirty="0"/>
              <a:t>When you customize any of your reports, the Share Template button in the report is activated which allows you to share your report with the community.</a:t>
            </a:r>
          </a:p>
          <a:p>
            <a:r>
              <a:rPr lang="en-US" sz="2000" dirty="0"/>
              <a:t>Only the format of a report is shared, not the financial details.</a:t>
            </a:r>
          </a:p>
        </p:txBody>
      </p:sp>
    </p:spTree>
    <p:extLst>
      <p:ext uri="{BB962C8B-B14F-4D97-AF65-F5344CB8AC3E}">
        <p14:creationId xmlns:p14="http://schemas.microsoft.com/office/powerpoint/2010/main" val="2063144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Button</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49</a:t>
            </a:fld>
            <a:endParaRPr lang="en-US" dirty="0"/>
          </a:p>
        </p:txBody>
      </p:sp>
      <p:sp>
        <p:nvSpPr>
          <p:cNvPr id="3" name="Content Placeholder 2"/>
          <p:cNvSpPr>
            <a:spLocks noGrp="1"/>
          </p:cNvSpPr>
          <p:nvPr>
            <p:ph idx="1"/>
          </p:nvPr>
        </p:nvSpPr>
        <p:spPr>
          <a:xfrm>
            <a:off x="350519" y="1106904"/>
            <a:ext cx="3223953" cy="4985986"/>
          </a:xfrm>
        </p:spPr>
        <p:txBody>
          <a:bodyPr>
            <a:normAutofit fontScale="92500"/>
          </a:bodyPr>
          <a:lstStyle/>
          <a:p>
            <a:r>
              <a:rPr lang="en-US" dirty="0"/>
              <a:t>QuickBooks allows you to export reports to a Microsoft Excel worksheet where you can incorporate the report into other Excel files you may have or you can create a new spreadsheet.</a:t>
            </a:r>
          </a:p>
          <a:p>
            <a:r>
              <a:rPr lang="en-US" dirty="0"/>
              <a:t>You can then utilize Excel to further customize the report.</a:t>
            </a:r>
          </a:p>
          <a:p>
            <a:r>
              <a:rPr lang="en-US" dirty="0"/>
              <a:t>Excel must be installed on your computer to export the report.</a:t>
            </a:r>
          </a:p>
        </p:txBody>
      </p:sp>
      <p:pic>
        <p:nvPicPr>
          <p:cNvPr id="8" name="Picture 7" descr="Send Report to Excel Dialog Box">
            <a:extLst>
              <a:ext uri="{FF2B5EF4-FFF2-40B4-BE49-F238E27FC236}">
                <a16:creationId xmlns:a16="http://schemas.microsoft.com/office/drawing/2014/main" id="{3FC4999F-19F1-4CCA-8F77-310020342442}"/>
              </a:ext>
            </a:extLst>
          </p:cNvPr>
          <p:cNvPicPr>
            <a:picLocks noChangeAspect="1"/>
          </p:cNvPicPr>
          <p:nvPr/>
        </p:nvPicPr>
        <p:blipFill>
          <a:blip r:embed="rId2"/>
          <a:stretch>
            <a:fillRect/>
          </a:stretch>
        </p:blipFill>
        <p:spPr>
          <a:xfrm>
            <a:off x="3965719" y="1523447"/>
            <a:ext cx="4962525" cy="4152900"/>
          </a:xfrm>
          <a:prstGeom prst="rect">
            <a:avLst/>
          </a:prstGeom>
        </p:spPr>
      </p:pic>
    </p:spTree>
    <p:extLst>
      <p:ext uri="{BB962C8B-B14F-4D97-AF65-F5344CB8AC3E}">
        <p14:creationId xmlns:p14="http://schemas.microsoft.com/office/powerpoint/2010/main" val="2506677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The Desktop</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a:t>
            </a:fld>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You may have observed that there are many different ways to access Lists/Centers, Activities windows, and Reports in QuickBooks.</a:t>
            </a:r>
          </a:p>
          <a:p>
            <a:pPr>
              <a:buFont typeface="Arial" panose="020B0604020202020204" pitchFamily="34" charset="0"/>
              <a:buChar char="•"/>
            </a:pPr>
            <a:r>
              <a:rPr lang="en-US" sz="2000" dirty="0"/>
              <a:t>Throughout the text only the main menu bar was used to illustrate accessing the Lists/Center, Activities windows, and Reports.</a:t>
            </a:r>
          </a:p>
          <a:p>
            <a:pPr>
              <a:buFont typeface="Arial" panose="020B0604020202020204" pitchFamily="34" charset="0"/>
              <a:buChar char="•"/>
            </a:pPr>
            <a:r>
              <a:rPr lang="en-US" sz="2000" dirty="0"/>
              <a:t>You can customize your desktop to use the Home page and/or the Icon bars as alternative ways to access these items.</a:t>
            </a:r>
          </a:p>
        </p:txBody>
      </p:sp>
    </p:spTree>
    <p:extLst>
      <p:ext uri="{BB962C8B-B14F-4D97-AF65-F5344CB8AC3E}">
        <p14:creationId xmlns:p14="http://schemas.microsoft.com/office/powerpoint/2010/main" val="3515046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Button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50</a:t>
            </a:fld>
            <a:endParaRPr lang="en-US" dirty="0"/>
          </a:p>
        </p:txBody>
      </p:sp>
      <p:sp>
        <p:nvSpPr>
          <p:cNvPr id="3" name="Content Placeholder 2"/>
          <p:cNvSpPr>
            <a:spLocks noGrp="1"/>
          </p:cNvSpPr>
          <p:nvPr>
            <p:ph idx="1"/>
          </p:nvPr>
        </p:nvSpPr>
        <p:spPr/>
        <p:txBody>
          <a:bodyPr/>
          <a:lstStyle/>
          <a:p>
            <a:pPr marL="0" indent="0">
              <a:buNone/>
            </a:pPr>
            <a:r>
              <a:rPr lang="en-US" sz="2000" b="1" dirty="0"/>
              <a:t>To export a report to a new Microsoft Excel worksheet: </a:t>
            </a:r>
          </a:p>
          <a:p>
            <a:pPr>
              <a:spcBef>
                <a:spcPts val="300"/>
              </a:spcBef>
            </a:pPr>
            <a:r>
              <a:rPr lang="en-US" sz="2000" dirty="0"/>
              <a:t>Open the report and then click the Excel button at the top of the report. </a:t>
            </a:r>
          </a:p>
          <a:p>
            <a:pPr>
              <a:spcBef>
                <a:spcPts val="300"/>
              </a:spcBef>
            </a:pPr>
            <a:r>
              <a:rPr lang="en-US" sz="2000" dirty="0"/>
              <a:t>Click </a:t>
            </a:r>
            <a:r>
              <a:rPr lang="en-US" sz="2000" i="1" dirty="0"/>
              <a:t>Create new worksheet</a:t>
            </a:r>
            <a:r>
              <a:rPr lang="en-US" sz="2000" dirty="0"/>
              <a:t>. The Send Report to Excel dialog box appears. </a:t>
            </a:r>
          </a:p>
          <a:p>
            <a:pPr>
              <a:spcBef>
                <a:spcPts val="300"/>
              </a:spcBef>
            </a:pPr>
            <a:r>
              <a:rPr lang="en-US" sz="2000" dirty="0"/>
              <a:t>Click the Advanced button if you wish to review any Excel options, and then click OK or Cancel. </a:t>
            </a:r>
          </a:p>
          <a:p>
            <a:pPr>
              <a:spcBef>
                <a:spcPts val="300"/>
              </a:spcBef>
            </a:pPr>
            <a:r>
              <a:rPr lang="en-US" sz="2000" dirty="0"/>
              <a:t>At the Send Report to Excel dialog box, with </a:t>
            </a:r>
            <a:r>
              <a:rPr lang="en-US" sz="2000" i="1" dirty="0"/>
              <a:t>Create a new worksheet </a:t>
            </a:r>
            <a:r>
              <a:rPr lang="en-US" sz="2000" dirty="0"/>
              <a:t>and </a:t>
            </a:r>
            <a:r>
              <a:rPr lang="en-US" sz="2000" i="1" dirty="0"/>
              <a:t>in new workbook </a:t>
            </a:r>
            <a:r>
              <a:rPr lang="en-US" sz="2000" dirty="0"/>
              <a:t>selected, click Export. Excel opens and a worksheet is prepared using the report. </a:t>
            </a:r>
          </a:p>
          <a:p>
            <a:pPr>
              <a:spcBef>
                <a:spcPts val="300"/>
              </a:spcBef>
            </a:pPr>
            <a:r>
              <a:rPr lang="en-US" sz="2000" dirty="0"/>
              <a:t>Save and close the Excel report.</a:t>
            </a:r>
          </a:p>
        </p:txBody>
      </p:sp>
    </p:spTree>
    <p:extLst>
      <p:ext uri="{BB962C8B-B14F-4D97-AF65-F5344CB8AC3E}">
        <p14:creationId xmlns:p14="http://schemas.microsoft.com/office/powerpoint/2010/main" val="4235257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Button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51</a:t>
            </a:fld>
            <a:endParaRPr lang="en-US" dirty="0"/>
          </a:p>
        </p:txBody>
      </p:sp>
      <p:sp>
        <p:nvSpPr>
          <p:cNvPr id="3" name="Content Placeholder 2"/>
          <p:cNvSpPr>
            <a:spLocks noGrp="1"/>
          </p:cNvSpPr>
          <p:nvPr>
            <p:ph idx="1"/>
          </p:nvPr>
        </p:nvSpPr>
        <p:spPr/>
        <p:txBody>
          <a:bodyPr/>
          <a:lstStyle/>
          <a:p>
            <a:pPr marL="0" indent="0">
              <a:buNone/>
            </a:pPr>
            <a:r>
              <a:rPr lang="en-US" sz="1800" b="1" dirty="0"/>
              <a:t>To export a report to an existing Microsoft Excel worksheet: </a:t>
            </a:r>
          </a:p>
          <a:p>
            <a:r>
              <a:rPr lang="en-US" sz="1800" dirty="0"/>
              <a:t>Open the report and enter the correct dates. </a:t>
            </a:r>
          </a:p>
          <a:p>
            <a:r>
              <a:rPr lang="en-US" sz="1800" dirty="0"/>
              <a:t>Click the Excel button. </a:t>
            </a:r>
          </a:p>
          <a:p>
            <a:r>
              <a:rPr lang="en-US" sz="1800" dirty="0"/>
              <a:t>Click </a:t>
            </a:r>
            <a:r>
              <a:rPr lang="en-US" sz="1800" i="1" dirty="0"/>
              <a:t>Update Existing Worksheet</a:t>
            </a:r>
            <a:r>
              <a:rPr lang="en-US" sz="1800" dirty="0"/>
              <a:t>. The Send Report to Excel dialog box appears.</a:t>
            </a:r>
          </a:p>
          <a:p>
            <a:r>
              <a:rPr lang="en-US" sz="1800" dirty="0"/>
              <a:t>At the Send Report to Excel dialog box, with </a:t>
            </a:r>
            <a:r>
              <a:rPr lang="en-US" sz="1800" i="1" dirty="0"/>
              <a:t>Update Existing Worksheet </a:t>
            </a:r>
            <a:r>
              <a:rPr lang="en-US" sz="1800" dirty="0"/>
              <a:t>selected, click the Browse button. You are moved to the Open Microsoft Excel File dialog box. </a:t>
            </a:r>
          </a:p>
          <a:p>
            <a:r>
              <a:rPr lang="en-US" sz="1800" dirty="0"/>
              <a:t>Select the folder where you save your files, select the file, and then click Open. You return to the Send Report to Excel dialog box with the path filled in the first box in the </a:t>
            </a:r>
            <a:r>
              <a:rPr lang="en-US" sz="1800" i="1" dirty="0"/>
              <a:t>Select workbook </a:t>
            </a:r>
            <a:r>
              <a:rPr lang="en-US" sz="1800" dirty="0"/>
              <a:t>field. </a:t>
            </a:r>
          </a:p>
          <a:p>
            <a:r>
              <a:rPr lang="en-US" sz="1800" dirty="0"/>
              <a:t>In the second box in the </a:t>
            </a:r>
            <a:r>
              <a:rPr lang="en-US" sz="1800" i="1" dirty="0"/>
              <a:t>Select workbook </a:t>
            </a:r>
            <a:r>
              <a:rPr lang="en-US" sz="1800" dirty="0"/>
              <a:t>field, choose </a:t>
            </a:r>
            <a:r>
              <a:rPr lang="en-US" sz="1800" i="1" dirty="0"/>
              <a:t>Sheet1 </a:t>
            </a:r>
            <a:r>
              <a:rPr lang="en-US" sz="1800" dirty="0"/>
              <a:t>from the drop-down list, and then click Export. </a:t>
            </a:r>
          </a:p>
          <a:p>
            <a:r>
              <a:rPr lang="en-US" sz="1800" dirty="0"/>
              <a:t>At the Export Alert message, click Yes. Excel opens the existing worksheet updated with the new data. Any previous changes in the formatting of the Excel worksheet would be retained. </a:t>
            </a:r>
          </a:p>
          <a:p>
            <a:r>
              <a:rPr lang="en-US" sz="1800" dirty="0"/>
              <a:t>Save the report, close Excel, and then close the report. </a:t>
            </a:r>
          </a:p>
        </p:txBody>
      </p:sp>
    </p:spTree>
    <p:extLst>
      <p:ext uri="{BB962C8B-B14F-4D97-AF65-F5344CB8AC3E}">
        <p14:creationId xmlns:p14="http://schemas.microsoft.com/office/powerpoint/2010/main" val="2721463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Button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52</a:t>
            </a:fld>
            <a:endParaRPr lang="en-US" dirty="0"/>
          </a:p>
        </p:txBody>
      </p:sp>
      <p:pic>
        <p:nvPicPr>
          <p:cNvPr id="9" name="Content Placeholder 8" descr="Advanced Excel Options Dialog Box.">
            <a:extLst>
              <a:ext uri="{FF2B5EF4-FFF2-40B4-BE49-F238E27FC236}">
                <a16:creationId xmlns:a16="http://schemas.microsoft.com/office/drawing/2014/main" id="{C51ACF31-DB6D-473E-AC0D-6888F89CC328}"/>
              </a:ext>
            </a:extLst>
          </p:cNvPr>
          <p:cNvPicPr>
            <a:picLocks noGrp="1" noChangeAspect="1"/>
          </p:cNvPicPr>
          <p:nvPr>
            <p:ph idx="1"/>
          </p:nvPr>
        </p:nvPicPr>
        <p:blipFill>
          <a:blip r:embed="rId2"/>
          <a:stretch>
            <a:fillRect/>
          </a:stretch>
        </p:blipFill>
        <p:spPr>
          <a:xfrm>
            <a:off x="2138262" y="1245602"/>
            <a:ext cx="4867475" cy="4972050"/>
          </a:xfrm>
        </p:spPr>
      </p:pic>
    </p:spTree>
    <p:extLst>
      <p:ext uri="{BB962C8B-B14F-4D97-AF65-F5344CB8AC3E}">
        <p14:creationId xmlns:p14="http://schemas.microsoft.com/office/powerpoint/2010/main" val="569842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Multiple Reports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53</a:t>
            </a:fld>
            <a:endParaRPr lang="en-US" dirty="0"/>
          </a:p>
        </p:txBody>
      </p:sp>
      <p:sp>
        <p:nvSpPr>
          <p:cNvPr id="3" name="Content Placeholder 2"/>
          <p:cNvSpPr>
            <a:spLocks noGrp="1"/>
          </p:cNvSpPr>
          <p:nvPr>
            <p:ph idx="1"/>
          </p:nvPr>
        </p:nvSpPr>
        <p:spPr>
          <a:xfrm>
            <a:off x="350520" y="1106904"/>
            <a:ext cx="8039100" cy="4985986"/>
          </a:xfrm>
        </p:spPr>
        <p:txBody>
          <a:bodyPr/>
          <a:lstStyle/>
          <a:p>
            <a:pPr marL="0" indent="0">
              <a:buNone/>
            </a:pPr>
            <a:r>
              <a:rPr lang="en-US" sz="1800" b="1" dirty="0"/>
              <a:t>To display multiple reports: </a:t>
            </a:r>
          </a:p>
          <a:p>
            <a:r>
              <a:rPr lang="en-US" sz="1800" dirty="0"/>
              <a:t>Click Reports and then click </a:t>
            </a:r>
            <a:r>
              <a:rPr lang="en-US" sz="1800" i="1" dirty="0"/>
              <a:t>Process Multiple Reports</a:t>
            </a:r>
            <a:r>
              <a:rPr lang="en-US" sz="1800" dirty="0"/>
              <a:t>. The Process Multiple Reports window is displayed. </a:t>
            </a:r>
          </a:p>
          <a:p>
            <a:r>
              <a:rPr lang="en-US" sz="1800" dirty="0"/>
              <a:t>In the </a:t>
            </a:r>
            <a:r>
              <a:rPr lang="en-US" sz="1800" i="1" dirty="0"/>
              <a:t>Select Memorized Reports From</a:t>
            </a:r>
            <a:r>
              <a:rPr lang="en-US" sz="1800" dirty="0"/>
              <a:t> drop-down list, click </a:t>
            </a:r>
            <a:r>
              <a:rPr lang="en-US" sz="1800" i="1" dirty="0"/>
              <a:t>&lt;All Reports&gt;</a:t>
            </a:r>
            <a:r>
              <a:rPr lang="en-US" sz="1800" dirty="0"/>
              <a:t>. </a:t>
            </a:r>
          </a:p>
          <a:p>
            <a:r>
              <a:rPr lang="en-US" sz="1800" dirty="0"/>
              <a:t>Place a check mark to the</a:t>
            </a:r>
            <a:br>
              <a:rPr lang="en-US" sz="1800" dirty="0"/>
            </a:br>
            <a:r>
              <a:rPr lang="en-US" sz="1800" dirty="0"/>
              <a:t> left of the reports you wish </a:t>
            </a:r>
            <a:br>
              <a:rPr lang="en-US" sz="1800" dirty="0"/>
            </a:br>
            <a:r>
              <a:rPr lang="en-US" sz="1800" dirty="0"/>
              <a:t>to view. </a:t>
            </a:r>
          </a:p>
          <a:p>
            <a:r>
              <a:rPr lang="en-US" sz="1800" dirty="0"/>
              <a:t>In the </a:t>
            </a:r>
            <a:r>
              <a:rPr lang="en-US" sz="1800" i="1" dirty="0"/>
              <a:t>From</a:t>
            </a:r>
            <a:r>
              <a:rPr lang="en-US" sz="1800" dirty="0"/>
              <a:t> and </a:t>
            </a:r>
            <a:r>
              <a:rPr lang="en-US" sz="1800" i="1" dirty="0"/>
              <a:t>To</a:t>
            </a:r>
            <a:r>
              <a:rPr lang="en-US" sz="1800" dirty="0"/>
              <a:t> fields for</a:t>
            </a:r>
            <a:br>
              <a:rPr lang="en-US" sz="1800" dirty="0"/>
            </a:br>
            <a:r>
              <a:rPr lang="en-US" sz="1800" dirty="0"/>
              <a:t>each of these reports, choose </a:t>
            </a:r>
            <a:br>
              <a:rPr lang="en-US" sz="1800" dirty="0"/>
            </a:br>
            <a:r>
              <a:rPr lang="en-US" sz="1800" dirty="0"/>
              <a:t>the appropriate dates and then </a:t>
            </a:r>
            <a:br>
              <a:rPr lang="en-US" sz="1800" dirty="0"/>
            </a:br>
            <a:r>
              <a:rPr lang="en-US" sz="1800" dirty="0"/>
              <a:t>click Display. All reports are </a:t>
            </a:r>
            <a:br>
              <a:rPr lang="en-US" sz="1800" dirty="0"/>
            </a:br>
            <a:r>
              <a:rPr lang="en-US" sz="1800" dirty="0"/>
              <a:t>displayed for the period of time </a:t>
            </a:r>
            <a:br>
              <a:rPr lang="en-US" sz="1800" dirty="0"/>
            </a:br>
            <a:r>
              <a:rPr lang="en-US" sz="1800" dirty="0"/>
              <a:t>indicated. </a:t>
            </a:r>
          </a:p>
          <a:p>
            <a:r>
              <a:rPr lang="en-US" sz="1800" dirty="0"/>
              <a:t>Close all the reports. </a:t>
            </a:r>
          </a:p>
        </p:txBody>
      </p:sp>
      <p:pic>
        <p:nvPicPr>
          <p:cNvPr id="5" name="Picture 4" descr="Process Multiple Reports Window">
            <a:extLst>
              <a:ext uri="{FF2B5EF4-FFF2-40B4-BE49-F238E27FC236}">
                <a16:creationId xmlns:a16="http://schemas.microsoft.com/office/drawing/2014/main" id="{C779C48B-4E57-40A7-A7EC-8FEA3D7DF98D}"/>
              </a:ext>
            </a:extLst>
          </p:cNvPr>
          <p:cNvPicPr>
            <a:picLocks noChangeAspect="1"/>
          </p:cNvPicPr>
          <p:nvPr/>
        </p:nvPicPr>
        <p:blipFill>
          <a:blip r:embed="rId2"/>
          <a:stretch>
            <a:fillRect/>
          </a:stretch>
        </p:blipFill>
        <p:spPr>
          <a:xfrm>
            <a:off x="4008623" y="2724929"/>
            <a:ext cx="4906274" cy="3196511"/>
          </a:xfrm>
          <a:prstGeom prst="rect">
            <a:avLst/>
          </a:prstGeom>
        </p:spPr>
      </p:pic>
    </p:spTree>
    <p:extLst>
      <p:ext uri="{BB962C8B-B14F-4D97-AF65-F5344CB8AC3E}">
        <p14:creationId xmlns:p14="http://schemas.microsoft.com/office/powerpoint/2010/main" val="2926171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Default Settings in Reports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54</a:t>
            </a:fld>
            <a:endParaRPr lang="en-US" dirty="0"/>
          </a:p>
        </p:txBody>
      </p:sp>
      <p:sp>
        <p:nvSpPr>
          <p:cNvPr id="3" name="Content Placeholder 2"/>
          <p:cNvSpPr>
            <a:spLocks noGrp="1"/>
          </p:cNvSpPr>
          <p:nvPr>
            <p:ph idx="1"/>
          </p:nvPr>
        </p:nvSpPr>
        <p:spPr/>
        <p:txBody>
          <a:bodyPr/>
          <a:lstStyle/>
          <a:p>
            <a:pPr lvl="0"/>
            <a:r>
              <a:rPr lang="en-US" sz="2000" dirty="0"/>
              <a:t>Each time you display a report, you can modify the display using the buttons at the top of the report.</a:t>
            </a:r>
          </a:p>
          <a:p>
            <a:pPr lvl="1"/>
            <a:r>
              <a:rPr lang="en-US" sz="1600" dirty="0"/>
              <a:t>Customize Report (Display, Filter, Header/Footer tabs)</a:t>
            </a:r>
          </a:p>
          <a:p>
            <a:pPr lvl="1"/>
            <a:r>
              <a:rPr lang="en-US" sz="1600" dirty="0"/>
              <a:t>Collapse/Expand </a:t>
            </a:r>
          </a:p>
          <a:p>
            <a:r>
              <a:rPr lang="en-US" sz="2000" dirty="0"/>
              <a:t>These changes are only temporary.</a:t>
            </a:r>
          </a:p>
          <a:p>
            <a:pPr lvl="1"/>
            <a:r>
              <a:rPr lang="en-US" sz="1600" dirty="0"/>
              <a:t>To save the changes, you can memorize the report.</a:t>
            </a:r>
          </a:p>
          <a:p>
            <a:pPr lvl="1"/>
            <a:r>
              <a:rPr lang="en-US" sz="1600" dirty="0"/>
              <a:t>As an alternative, you can change the default settings of all reports using the Preferences window</a:t>
            </a:r>
          </a:p>
          <a:p>
            <a:pPr lvl="0"/>
            <a:r>
              <a:rPr lang="en-US" sz="2000" dirty="0"/>
              <a:t>Steps used to disable the </a:t>
            </a:r>
            <a:r>
              <a:rPr lang="en-US" sz="2000" i="1" dirty="0"/>
              <a:t>Date Prepared </a:t>
            </a:r>
            <a:r>
              <a:rPr lang="en-US" sz="2000" dirty="0"/>
              <a:t>and </a:t>
            </a:r>
            <a:r>
              <a:rPr lang="en-US" sz="2000" i="1" dirty="0"/>
              <a:t>Time Prepared </a:t>
            </a:r>
            <a:r>
              <a:rPr lang="en-US" sz="2000" dirty="0"/>
              <a:t>items using the Preferences window are the same steps taken when you disabled the </a:t>
            </a:r>
            <a:r>
              <a:rPr lang="en-US" sz="2000" i="1" dirty="0"/>
              <a:t>Date Prepared </a:t>
            </a:r>
            <a:r>
              <a:rPr lang="en-US" sz="2000" dirty="0"/>
              <a:t>and </a:t>
            </a:r>
            <a:r>
              <a:rPr lang="en-US" sz="2000" i="1" dirty="0"/>
              <a:t>Time Prepared </a:t>
            </a:r>
            <a:r>
              <a:rPr lang="en-US" sz="2000" dirty="0"/>
              <a:t>items while a report is opened.</a:t>
            </a:r>
          </a:p>
          <a:p>
            <a:pPr lvl="1"/>
            <a:r>
              <a:rPr lang="en-US" sz="1600" dirty="0"/>
              <a:t>This changes the default setting.</a:t>
            </a:r>
          </a:p>
          <a:p>
            <a:pPr lvl="0"/>
            <a:r>
              <a:rPr lang="en-US" sz="2000" dirty="0"/>
              <a:t>Now, each time you open any report, the date or time will no longer display.</a:t>
            </a:r>
          </a:p>
          <a:p>
            <a:pPr lvl="1"/>
            <a:r>
              <a:rPr lang="en-US" sz="1600" dirty="0"/>
              <a:t>If you wish to see the date or time prepared in an individual report, you can activate it for the specific report.</a:t>
            </a:r>
          </a:p>
        </p:txBody>
      </p:sp>
    </p:spTree>
    <p:extLst>
      <p:ext uri="{BB962C8B-B14F-4D97-AF65-F5344CB8AC3E}">
        <p14:creationId xmlns:p14="http://schemas.microsoft.com/office/powerpoint/2010/main" val="3649935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Default Settings in Reports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55</a:t>
            </a:fld>
            <a:endParaRPr lang="en-US" dirty="0"/>
          </a:p>
        </p:txBody>
      </p:sp>
      <p:sp>
        <p:nvSpPr>
          <p:cNvPr id="3" name="Content Placeholder 2"/>
          <p:cNvSpPr>
            <a:spLocks noGrp="1"/>
          </p:cNvSpPr>
          <p:nvPr>
            <p:ph idx="1"/>
          </p:nvPr>
        </p:nvSpPr>
        <p:spPr/>
        <p:txBody>
          <a:bodyPr/>
          <a:lstStyle/>
          <a:p>
            <a:pPr marL="0" indent="0">
              <a:buNone/>
            </a:pPr>
            <a:r>
              <a:rPr lang="en-US" sz="1800" b="1" dirty="0"/>
              <a:t>To disable or change the Date Prepared and Time Prepared items default settings: </a:t>
            </a:r>
          </a:p>
          <a:p>
            <a:r>
              <a:rPr lang="en-US" sz="1800" dirty="0"/>
              <a:t>Click Edit and then click </a:t>
            </a:r>
            <a:r>
              <a:rPr lang="en-US" sz="1800" i="1" dirty="0"/>
              <a:t>Preferences</a:t>
            </a:r>
            <a:r>
              <a:rPr lang="en-US" sz="1800" dirty="0"/>
              <a:t>. </a:t>
            </a:r>
          </a:p>
          <a:p>
            <a:r>
              <a:rPr lang="en-US" sz="1800" dirty="0"/>
              <a:t>Click the Reports &amp; Graphs icon. </a:t>
            </a:r>
          </a:p>
          <a:p>
            <a:r>
              <a:rPr lang="en-US" sz="1800" dirty="0"/>
              <a:t>Click the Company Preferences tab. </a:t>
            </a:r>
          </a:p>
          <a:p>
            <a:r>
              <a:rPr lang="en-US" sz="1800" dirty="0"/>
              <a:t>Click the Format button. </a:t>
            </a:r>
          </a:p>
          <a:p>
            <a:r>
              <a:rPr lang="en-US" sz="1800" dirty="0"/>
              <a:t>Click the Header/Footer tab. You can change the default formats or disable any field of information for all reports in this dialog box. </a:t>
            </a:r>
          </a:p>
          <a:p>
            <a:r>
              <a:rPr lang="en-US" sz="1800" dirty="0"/>
              <a:t>To disable the Date Prepared item, remove the check mark from the box to the left of the </a:t>
            </a:r>
            <a:r>
              <a:rPr lang="en-US" sz="1800" i="1" dirty="0"/>
              <a:t>Date Prepared </a:t>
            </a:r>
            <a:r>
              <a:rPr lang="en-US" sz="1800" dirty="0"/>
              <a:t>field. </a:t>
            </a:r>
          </a:p>
          <a:p>
            <a:r>
              <a:rPr lang="en-US" sz="1800" dirty="0"/>
              <a:t>To disable the Time Prepared item, remove the check mark from the box to the left of the </a:t>
            </a:r>
            <a:r>
              <a:rPr lang="en-US" sz="1800" i="1" dirty="0"/>
              <a:t>Time Prepared </a:t>
            </a:r>
            <a:r>
              <a:rPr lang="en-US" sz="1800" dirty="0"/>
              <a:t>field. </a:t>
            </a:r>
          </a:p>
          <a:p>
            <a:r>
              <a:rPr lang="en-US" sz="1800" dirty="0"/>
              <a:t>Click OK at the Report Format Preferences dialog box. You are returned to the Preferences window. </a:t>
            </a:r>
          </a:p>
          <a:p>
            <a:r>
              <a:rPr lang="en-US" sz="1800" dirty="0"/>
              <a:t>Click OK. </a:t>
            </a:r>
          </a:p>
        </p:txBody>
      </p:sp>
    </p:spTree>
    <p:extLst>
      <p:ext uri="{BB962C8B-B14F-4D97-AF65-F5344CB8AC3E}">
        <p14:creationId xmlns:p14="http://schemas.microsoft.com/office/powerpoint/2010/main" val="977521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Default Settings in Reports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56</a:t>
            </a:fld>
            <a:endParaRPr lang="en-US" dirty="0"/>
          </a:p>
        </p:txBody>
      </p:sp>
      <p:pic>
        <p:nvPicPr>
          <p:cNvPr id="14" name="Picture 13" descr="Preferences Window - Reports &amp; Graphs - Company Preferences Tab">
            <a:extLst>
              <a:ext uri="{FF2B5EF4-FFF2-40B4-BE49-F238E27FC236}">
                <a16:creationId xmlns:a16="http://schemas.microsoft.com/office/drawing/2014/main" id="{6B72A50B-FA5F-4A69-8D75-EE9EA5464F58}"/>
              </a:ext>
            </a:extLst>
          </p:cNvPr>
          <p:cNvPicPr>
            <a:picLocks noChangeAspect="1"/>
          </p:cNvPicPr>
          <p:nvPr/>
        </p:nvPicPr>
        <p:blipFill>
          <a:blip r:embed="rId2"/>
          <a:stretch>
            <a:fillRect/>
          </a:stretch>
        </p:blipFill>
        <p:spPr>
          <a:xfrm>
            <a:off x="121632" y="1269043"/>
            <a:ext cx="5068754" cy="3247538"/>
          </a:xfrm>
          <a:prstGeom prst="rect">
            <a:avLst/>
          </a:prstGeom>
        </p:spPr>
      </p:pic>
      <p:pic>
        <p:nvPicPr>
          <p:cNvPr id="12" name="Content Placeholder 11" descr="Report Format Preferences Dialog Box - Header/Footer Tab - Date Prepared and Time Prepared Items Disabled">
            <a:extLst>
              <a:ext uri="{FF2B5EF4-FFF2-40B4-BE49-F238E27FC236}">
                <a16:creationId xmlns:a16="http://schemas.microsoft.com/office/drawing/2014/main" id="{110E870F-2CDD-4828-AF72-C378C4ACAE88}"/>
              </a:ext>
            </a:extLst>
          </p:cNvPr>
          <p:cNvPicPr>
            <a:picLocks noGrp="1" noChangeAspect="1"/>
          </p:cNvPicPr>
          <p:nvPr>
            <p:ph idx="1"/>
          </p:nvPr>
        </p:nvPicPr>
        <p:blipFill>
          <a:blip r:embed="rId3"/>
          <a:stretch>
            <a:fillRect/>
          </a:stretch>
        </p:blipFill>
        <p:spPr>
          <a:xfrm>
            <a:off x="3779253" y="2575574"/>
            <a:ext cx="5186729" cy="3780775"/>
          </a:xfrm>
        </p:spPr>
      </p:pic>
    </p:spTree>
    <p:extLst>
      <p:ext uri="{BB962C8B-B14F-4D97-AF65-F5344CB8AC3E}">
        <p14:creationId xmlns:p14="http://schemas.microsoft.com/office/powerpoint/2010/main" val="4394764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57</a:t>
            </a:fld>
            <a:endParaRPr lang="en-US" dirty="0"/>
          </a:p>
        </p:txBody>
      </p:sp>
      <p:sp>
        <p:nvSpPr>
          <p:cNvPr id="3" name="Content Placeholder 2"/>
          <p:cNvSpPr>
            <a:spLocks noGrp="1"/>
          </p:cNvSpPr>
          <p:nvPr>
            <p:ph idx="1"/>
          </p:nvPr>
        </p:nvSpPr>
        <p:spPr/>
        <p:txBody>
          <a:bodyPr/>
          <a:lstStyle/>
          <a:p>
            <a:r>
              <a:rPr lang="en-US" sz="1800" dirty="0"/>
              <a:t>QuickBooks allows you to display financial information in graph format.</a:t>
            </a:r>
          </a:p>
          <a:p>
            <a:r>
              <a:rPr lang="en-US" sz="1800" dirty="0"/>
              <a:t>Graph presentations are available for the following reports</a:t>
            </a:r>
          </a:p>
          <a:p>
            <a:pPr lvl="1"/>
            <a:r>
              <a:rPr lang="en-US" sz="1400" i="1" dirty="0"/>
              <a:t>Income and Expense, Net Worth, Accounts Receivable, Sales , Accounts Payable, Budget vs. Actual</a:t>
            </a:r>
          </a:p>
          <a:p>
            <a:r>
              <a:rPr lang="en-US" sz="1800" dirty="0"/>
              <a:t>All graphs are displayed in the same manner.</a:t>
            </a:r>
          </a:p>
          <a:p>
            <a:pPr marL="0" indent="0">
              <a:buNone/>
            </a:pPr>
            <a:r>
              <a:rPr lang="en-US" sz="1800" b="1" dirty="0"/>
              <a:t>To view a graph: </a:t>
            </a:r>
          </a:p>
          <a:p>
            <a:r>
              <a:rPr lang="en-US" sz="1800" dirty="0"/>
              <a:t>Use the Reports menu from the main menu bar or the Reports button in a List window to choose a graph. </a:t>
            </a:r>
          </a:p>
          <a:p>
            <a:r>
              <a:rPr lang="en-US" sz="1800" dirty="0"/>
              <a:t>Click the Dates button. </a:t>
            </a:r>
          </a:p>
          <a:p>
            <a:r>
              <a:rPr lang="en-US" sz="1800" dirty="0"/>
              <a:t>Choose the dates and then click OK. The graph for that period of time is displayed. </a:t>
            </a:r>
          </a:p>
          <a:p>
            <a:r>
              <a:rPr lang="en-US" sz="1800" dirty="0"/>
              <a:t>At the Income and Expense graph, to display the income as a pie chart, click the Income button. The pie chart changes to display the income analysis. </a:t>
            </a:r>
          </a:p>
          <a:p>
            <a:r>
              <a:rPr lang="en-US" sz="1800" dirty="0"/>
              <a:t>Close the graph.</a:t>
            </a:r>
          </a:p>
        </p:txBody>
      </p:sp>
    </p:spTree>
    <p:extLst>
      <p:ext uri="{BB962C8B-B14F-4D97-AF65-F5344CB8AC3E}">
        <p14:creationId xmlns:p14="http://schemas.microsoft.com/office/powerpoint/2010/main" val="2252461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Year</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58</a:t>
            </a:fld>
            <a:endParaRPr lang="en-US" dirty="0"/>
          </a:p>
        </p:txBody>
      </p:sp>
      <p:sp>
        <p:nvSpPr>
          <p:cNvPr id="3" name="Content Placeholder 2"/>
          <p:cNvSpPr>
            <a:spLocks noGrp="1"/>
          </p:cNvSpPr>
          <p:nvPr>
            <p:ph idx="1"/>
          </p:nvPr>
        </p:nvSpPr>
        <p:spPr/>
        <p:txBody>
          <a:bodyPr/>
          <a:lstStyle/>
          <a:p>
            <a:r>
              <a:rPr lang="en-US" sz="1800" dirty="0"/>
              <a:t>Businesses must prepare their financial statements, including the </a:t>
            </a:r>
            <a:r>
              <a:rPr lang="en-US" sz="1800" i="1" dirty="0"/>
              <a:t>Profit &amp; Loss </a:t>
            </a:r>
            <a:r>
              <a:rPr lang="en-US" sz="1800" dirty="0"/>
              <a:t>report and the </a:t>
            </a:r>
            <a:r>
              <a:rPr lang="en-US" sz="1800" i="1" dirty="0"/>
              <a:t>Balance Sheet </a:t>
            </a:r>
            <a:r>
              <a:rPr lang="en-US" sz="1800" dirty="0"/>
              <a:t>report, at least once a year.</a:t>
            </a:r>
          </a:p>
          <a:p>
            <a:r>
              <a:rPr lang="en-US" sz="1800" dirty="0"/>
              <a:t>The fiscal year can be the calendar year or any other 12-month period.</a:t>
            </a:r>
          </a:p>
          <a:p>
            <a:r>
              <a:rPr lang="en-US" sz="1800" dirty="0"/>
              <a:t>In QuickBooks, the start of the fiscal year is displayed in the Company Information – Report Information window.</a:t>
            </a:r>
          </a:p>
          <a:p>
            <a:pPr marL="0" indent="0">
              <a:buNone/>
            </a:pPr>
            <a:r>
              <a:rPr lang="en-US" sz="1800" b="1" dirty="0"/>
              <a:t>To view the fiscal year: </a:t>
            </a:r>
          </a:p>
          <a:p>
            <a:r>
              <a:rPr lang="en-US" sz="1800" dirty="0"/>
              <a:t>Click Company and then click </a:t>
            </a:r>
            <a:r>
              <a:rPr lang="en-US" sz="1800" i="1" dirty="0"/>
              <a:t>My Company</a:t>
            </a:r>
            <a:r>
              <a:rPr lang="en-US" sz="1800" dirty="0"/>
              <a:t>. </a:t>
            </a:r>
          </a:p>
          <a:p>
            <a:r>
              <a:rPr lang="en-US" sz="1800" dirty="0"/>
              <a:t>At the My Company window, click the Edit icon. The Company Information window appears. </a:t>
            </a:r>
          </a:p>
          <a:p>
            <a:r>
              <a:rPr lang="en-US" sz="1800" dirty="0"/>
              <a:t>At the Company Information window, click </a:t>
            </a:r>
            <a:r>
              <a:rPr lang="en-US" sz="1800" i="1" dirty="0"/>
              <a:t>Report Information</a:t>
            </a:r>
            <a:r>
              <a:rPr lang="en-US" sz="1800" dirty="0"/>
              <a:t>. </a:t>
            </a:r>
          </a:p>
          <a:p>
            <a:r>
              <a:rPr lang="en-US" sz="1800" dirty="0"/>
              <a:t>Close the Company Information and My Company windows. </a:t>
            </a:r>
          </a:p>
        </p:txBody>
      </p:sp>
    </p:spTree>
    <p:extLst>
      <p:ext uri="{BB962C8B-B14F-4D97-AF65-F5344CB8AC3E}">
        <p14:creationId xmlns:p14="http://schemas.microsoft.com/office/powerpoint/2010/main" val="1987476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Year Closing</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59</a:t>
            </a:fld>
            <a:endParaRPr lang="en-US" dirty="0"/>
          </a:p>
        </p:txBody>
      </p:sp>
      <p:sp>
        <p:nvSpPr>
          <p:cNvPr id="3" name="Content Placeholder 2"/>
          <p:cNvSpPr>
            <a:spLocks noGrp="1"/>
          </p:cNvSpPr>
          <p:nvPr>
            <p:ph idx="1"/>
          </p:nvPr>
        </p:nvSpPr>
        <p:spPr/>
        <p:txBody>
          <a:bodyPr/>
          <a:lstStyle/>
          <a:p>
            <a:r>
              <a:rPr lang="en-US" sz="1800" dirty="0"/>
              <a:t>When the books are closed at fiscal year-end, temporary accounts are brought to a zero balance, usually</a:t>
            </a:r>
          </a:p>
          <a:p>
            <a:pPr lvl="1"/>
            <a:r>
              <a:rPr lang="en-US" sz="1600" dirty="0"/>
              <a:t>Revenues</a:t>
            </a:r>
          </a:p>
          <a:p>
            <a:pPr lvl="1"/>
            <a:r>
              <a:rPr lang="en-US" sz="1600" dirty="0"/>
              <a:t>Expenses </a:t>
            </a:r>
          </a:p>
          <a:p>
            <a:pPr lvl="1"/>
            <a:r>
              <a:rPr lang="en-US" sz="1600" dirty="0"/>
              <a:t>Some equity accounts</a:t>
            </a:r>
          </a:p>
          <a:p>
            <a:r>
              <a:rPr lang="en-US" sz="1800" dirty="0"/>
              <a:t>Net income for the year is transferred into a capital or retained earnings equity account for the next year.</a:t>
            </a:r>
          </a:p>
          <a:p>
            <a:r>
              <a:rPr lang="en-US" sz="1800" dirty="0"/>
              <a:t>After the books are closed, preclosing balances in the temporary accounts are no longer accessible.</a:t>
            </a:r>
          </a:p>
          <a:p>
            <a:r>
              <a:rPr lang="en-US" sz="1800" dirty="0"/>
              <a:t>QuickBooks does not require you to close the books on fiscal year-end.</a:t>
            </a:r>
          </a:p>
          <a:p>
            <a:r>
              <a:rPr lang="en-US" sz="1800" dirty="0"/>
              <a:t>QuickBooks automatically creates an Owner’s Equity system default account and at the start of a new fiscal year automatically transfers the net income for the previous fiscal year into it.</a:t>
            </a:r>
          </a:p>
          <a:p>
            <a:r>
              <a:rPr lang="en-US" sz="1800" dirty="0"/>
              <a:t>At the beginning of the new fiscal year, QuickBooks begins all revenue and expense accounts with a zero balance so the net income for the new fiscal year can be accumulated.</a:t>
            </a:r>
          </a:p>
        </p:txBody>
      </p:sp>
    </p:spTree>
    <p:extLst>
      <p:ext uri="{BB962C8B-B14F-4D97-AF65-F5344CB8AC3E}">
        <p14:creationId xmlns:p14="http://schemas.microsoft.com/office/powerpoint/2010/main" val="363117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Home Page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a:t>
            </a:fld>
            <a:endParaRPr lang="en-US" dirty="0"/>
          </a:p>
        </p:txBody>
      </p:sp>
      <p:pic>
        <p:nvPicPr>
          <p:cNvPr id="9" name="Content Placeholder 8" descr="Home Page - Home Page Tab">
            <a:extLst>
              <a:ext uri="{FF2B5EF4-FFF2-40B4-BE49-F238E27FC236}">
                <a16:creationId xmlns:a16="http://schemas.microsoft.com/office/drawing/2014/main" id="{E15544B3-F23E-42AA-86D2-0B664ED5EB17}"/>
              </a:ext>
            </a:extLst>
          </p:cNvPr>
          <p:cNvPicPr>
            <a:picLocks noGrp="1" noChangeAspect="1"/>
          </p:cNvPicPr>
          <p:nvPr>
            <p:ph idx="1"/>
          </p:nvPr>
        </p:nvPicPr>
        <p:blipFill>
          <a:blip r:embed="rId2"/>
          <a:stretch>
            <a:fillRect/>
          </a:stretch>
        </p:blipFill>
        <p:spPr>
          <a:xfrm>
            <a:off x="483220" y="1359482"/>
            <a:ext cx="8177560" cy="4301769"/>
          </a:xfrm>
        </p:spPr>
      </p:pic>
    </p:spTree>
    <p:extLst>
      <p:ext uri="{BB962C8B-B14F-4D97-AF65-F5344CB8AC3E}">
        <p14:creationId xmlns:p14="http://schemas.microsoft.com/office/powerpoint/2010/main" val="6983152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Year Closing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60</a:t>
            </a:fld>
            <a:endParaRPr lang="en-US" dirty="0"/>
          </a:p>
        </p:txBody>
      </p:sp>
      <p:sp>
        <p:nvSpPr>
          <p:cNvPr id="3" name="Content Placeholder 2"/>
          <p:cNvSpPr>
            <a:spLocks noGrp="1"/>
          </p:cNvSpPr>
          <p:nvPr>
            <p:ph idx="1"/>
          </p:nvPr>
        </p:nvSpPr>
        <p:spPr/>
        <p:txBody>
          <a:bodyPr/>
          <a:lstStyle/>
          <a:p>
            <a:r>
              <a:rPr lang="en-US" dirty="0"/>
              <a:t>When the new company file was created for Kristin Raina Interior Designs, the fiscal year was designated as beginning on January 1.</a:t>
            </a:r>
          </a:p>
          <a:p>
            <a:r>
              <a:rPr lang="en-US" dirty="0"/>
              <a:t>New Company Setup (Chapters 6 and 7), the Owner’s Equity system default account created by QuickBooks was renamed Accumulated Earnings.</a:t>
            </a:r>
          </a:p>
          <a:p>
            <a:r>
              <a:rPr lang="en-US" dirty="0"/>
              <a:t>When you move to the new fiscal year, January 1, 2020, QuickBooks transfers the net income for 2019 into the equity account called Accumulated Earnings.</a:t>
            </a:r>
          </a:p>
          <a:p>
            <a:pPr lvl="1"/>
            <a:r>
              <a:rPr lang="en-US" dirty="0"/>
              <a:t>For example, see text for the Profit &amp; Loss Standard report for the period 01/01/2019 to 06/30/2019, there is a net income of $8,357.58.</a:t>
            </a:r>
          </a:p>
          <a:p>
            <a:pPr lvl="1"/>
            <a:r>
              <a:rPr lang="en-US" dirty="0"/>
              <a:t>Net income is carried over to the Balance Sheet standard report.</a:t>
            </a:r>
          </a:p>
        </p:txBody>
      </p:sp>
    </p:spTree>
    <p:extLst>
      <p:ext uri="{BB962C8B-B14F-4D97-AF65-F5344CB8AC3E}">
        <p14:creationId xmlns:p14="http://schemas.microsoft.com/office/powerpoint/2010/main" val="9928577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Year Closing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61</a:t>
            </a:fld>
            <a:endParaRPr lang="en-US" dirty="0"/>
          </a:p>
        </p:txBody>
      </p:sp>
      <p:sp>
        <p:nvSpPr>
          <p:cNvPr id="3" name="Content Placeholder 2"/>
          <p:cNvSpPr>
            <a:spLocks noGrp="1"/>
          </p:cNvSpPr>
          <p:nvPr>
            <p:ph idx="1"/>
          </p:nvPr>
        </p:nvSpPr>
        <p:spPr/>
        <p:txBody>
          <a:bodyPr/>
          <a:lstStyle/>
          <a:p>
            <a:r>
              <a:rPr lang="en-US" dirty="0"/>
              <a:t>Assuming no other activity for the year 2019, look at the </a:t>
            </a:r>
            <a:r>
              <a:rPr lang="en-US" i="1" dirty="0"/>
              <a:t>Balance Sheet Standard </a:t>
            </a:r>
            <a:r>
              <a:rPr lang="en-US" dirty="0"/>
              <a:t>and </a:t>
            </a:r>
            <a:r>
              <a:rPr lang="en-US" i="1" dirty="0"/>
              <a:t>Profit &amp; Loss Standard </a:t>
            </a:r>
            <a:r>
              <a:rPr lang="en-US" dirty="0"/>
              <a:t>reports for the first day of the new fiscal year, January 1, 2020.</a:t>
            </a:r>
          </a:p>
          <a:p>
            <a:pPr lvl="1"/>
            <a:r>
              <a:rPr lang="en-US" dirty="0"/>
              <a:t>Notice there is no longer a line for net income, but the $8,357.58 has been transferred into the new Accumulated Earnings account.</a:t>
            </a:r>
          </a:p>
          <a:p>
            <a:pPr lvl="1"/>
            <a:r>
              <a:rPr lang="en-US" dirty="0"/>
              <a:t>In addition, the revenue and expenses all begin with a zero balance for the start of the new fiscal year.</a:t>
            </a:r>
          </a:p>
          <a:p>
            <a:pPr lvl="1"/>
            <a:r>
              <a:rPr lang="en-US" dirty="0"/>
              <a:t>Since there are no revenues or expenses on January 1, 2020, there is no income.</a:t>
            </a:r>
          </a:p>
          <a:p>
            <a:r>
              <a:rPr lang="en-US" dirty="0"/>
              <a:t>At this point, if you wanted to close the Drawings account, you would have to record an adjusting journal entry in the Make General Journal Entries window.</a:t>
            </a:r>
          </a:p>
        </p:txBody>
      </p:sp>
    </p:spTree>
    <p:extLst>
      <p:ext uri="{BB962C8B-B14F-4D97-AF65-F5344CB8AC3E}">
        <p14:creationId xmlns:p14="http://schemas.microsoft.com/office/powerpoint/2010/main" val="1826975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Closing Date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62</a:t>
            </a:fld>
            <a:endParaRPr lang="en-US" dirty="0"/>
          </a:p>
        </p:txBody>
      </p:sp>
      <p:sp>
        <p:nvSpPr>
          <p:cNvPr id="3" name="Content Placeholder 2"/>
          <p:cNvSpPr>
            <a:spLocks noGrp="1"/>
          </p:cNvSpPr>
          <p:nvPr>
            <p:ph idx="1"/>
          </p:nvPr>
        </p:nvSpPr>
        <p:spPr>
          <a:xfrm>
            <a:off x="350520" y="1106904"/>
            <a:ext cx="8234680" cy="4985986"/>
          </a:xfrm>
        </p:spPr>
        <p:txBody>
          <a:bodyPr/>
          <a:lstStyle/>
          <a:p>
            <a:r>
              <a:rPr lang="en-US" sz="1800" dirty="0"/>
              <a:t>Because QuickBooks does not actually close the books, you still have access to all records for prior years.</a:t>
            </a:r>
          </a:p>
          <a:p>
            <a:r>
              <a:rPr lang="en-US" sz="1800" dirty="0"/>
              <a:t>You can protect the data for a fiscal year by restricting access to the records so no changes can be made after fiscal year-end.</a:t>
            </a:r>
          </a:p>
          <a:p>
            <a:pPr marL="0" indent="0">
              <a:buNone/>
            </a:pPr>
            <a:r>
              <a:rPr lang="en-US" sz="1800" b="1" dirty="0"/>
              <a:t>To set the closing date: </a:t>
            </a:r>
          </a:p>
          <a:p>
            <a:r>
              <a:rPr lang="en-US" sz="1800" dirty="0"/>
              <a:t>Click Company and then click </a:t>
            </a:r>
            <a:r>
              <a:rPr lang="en-US" sz="1800" i="1" dirty="0"/>
              <a:t>Set Closing Date</a:t>
            </a:r>
            <a:r>
              <a:rPr lang="en-US" sz="1800" dirty="0"/>
              <a:t>. The Preferences window appears on the Accounting page – Company Preferences. </a:t>
            </a:r>
          </a:p>
          <a:p>
            <a:r>
              <a:rPr lang="en-US" sz="1800" dirty="0"/>
              <a:t>Click the Set Date/Password button. The Set Closing Date and Password dialog box appears. </a:t>
            </a:r>
          </a:p>
          <a:p>
            <a:r>
              <a:rPr lang="en-US" sz="1800" dirty="0"/>
              <a:t>In the </a:t>
            </a:r>
            <a:r>
              <a:rPr lang="en-US" sz="1800" i="1" dirty="0"/>
              <a:t>Closing Date </a:t>
            </a:r>
            <a:r>
              <a:rPr lang="en-US" sz="1800" dirty="0"/>
              <a:t>field, choose the closing date. </a:t>
            </a:r>
          </a:p>
          <a:p>
            <a:r>
              <a:rPr lang="en-US" sz="1800" dirty="0"/>
              <a:t>In the </a:t>
            </a:r>
            <a:r>
              <a:rPr lang="en-US" sz="1800" i="1" dirty="0"/>
              <a:t>Closing Date Password </a:t>
            </a:r>
            <a:r>
              <a:rPr lang="en-US" sz="1800" dirty="0"/>
              <a:t>and </a:t>
            </a:r>
            <a:r>
              <a:rPr lang="en-US" sz="1800" i="1" dirty="0"/>
              <a:t>Confirm Password </a:t>
            </a:r>
            <a:r>
              <a:rPr lang="en-US" sz="1800" dirty="0"/>
              <a:t>fields, enter a password of your choosing. </a:t>
            </a:r>
          </a:p>
          <a:p>
            <a:r>
              <a:rPr lang="en-US" sz="1800" dirty="0"/>
              <a:t>Click OK. </a:t>
            </a:r>
          </a:p>
          <a:p>
            <a:r>
              <a:rPr lang="en-US" sz="1800" dirty="0"/>
              <a:t>At the Preferences window, click OK. </a:t>
            </a:r>
          </a:p>
        </p:txBody>
      </p:sp>
    </p:spTree>
    <p:extLst>
      <p:ext uri="{BB962C8B-B14F-4D97-AF65-F5344CB8AC3E}">
        <p14:creationId xmlns:p14="http://schemas.microsoft.com/office/powerpoint/2010/main" val="18368412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Closing Date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63</a:t>
            </a:fld>
            <a:endParaRPr lang="en-US" dirty="0"/>
          </a:p>
        </p:txBody>
      </p:sp>
      <p:pic>
        <p:nvPicPr>
          <p:cNvPr id="5" name="Picture 4" descr="Set Closing Date and Password  Dialog Box">
            <a:extLst>
              <a:ext uri="{FF2B5EF4-FFF2-40B4-BE49-F238E27FC236}">
                <a16:creationId xmlns:a16="http://schemas.microsoft.com/office/drawing/2014/main" id="{43B14E4A-D4CB-4CAC-B118-3BCF51A58B7B}"/>
              </a:ext>
            </a:extLst>
          </p:cNvPr>
          <p:cNvPicPr>
            <a:picLocks noChangeAspect="1"/>
          </p:cNvPicPr>
          <p:nvPr/>
        </p:nvPicPr>
        <p:blipFill>
          <a:blip r:embed="rId2"/>
          <a:stretch>
            <a:fillRect/>
          </a:stretch>
        </p:blipFill>
        <p:spPr>
          <a:xfrm>
            <a:off x="1500187" y="1433512"/>
            <a:ext cx="6143625" cy="3990975"/>
          </a:xfrm>
          <a:prstGeom prst="rect">
            <a:avLst/>
          </a:prstGeom>
        </p:spPr>
      </p:pic>
    </p:spTree>
    <p:extLst>
      <p:ext uri="{BB962C8B-B14F-4D97-AF65-F5344CB8AC3E}">
        <p14:creationId xmlns:p14="http://schemas.microsoft.com/office/powerpoint/2010/main" val="148346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Fiscal Year</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64</a:t>
            </a:fld>
            <a:endParaRPr lang="en-US" dirty="0"/>
          </a:p>
        </p:txBody>
      </p:sp>
      <p:sp>
        <p:nvSpPr>
          <p:cNvPr id="3" name="Content Placeholder 2"/>
          <p:cNvSpPr>
            <a:spLocks noGrp="1"/>
          </p:cNvSpPr>
          <p:nvPr>
            <p:ph idx="1"/>
          </p:nvPr>
        </p:nvSpPr>
        <p:spPr/>
        <p:txBody>
          <a:bodyPr/>
          <a:lstStyle/>
          <a:p>
            <a:pPr lvl="0"/>
            <a:r>
              <a:rPr lang="en-US" sz="2000" dirty="0"/>
              <a:t>In QuickBooks the accounting records aren’t closed, so all the activities previously recorded will be retained in the company files.</a:t>
            </a:r>
          </a:p>
          <a:p>
            <a:pPr lvl="0"/>
            <a:r>
              <a:rPr lang="en-US" sz="2000" dirty="0"/>
              <a:t>If you wish to continue with the company file in the new fiscal year, but do not want to carry forward the prior fiscal year activities into the new fiscal year, QuickBooks provides a utility called Condense Data.</a:t>
            </a:r>
          </a:p>
          <a:p>
            <a:pPr lvl="0"/>
            <a:r>
              <a:rPr lang="en-US" sz="2000" dirty="0"/>
              <a:t>When you condense the data in a company file, the prior year activities are removed from the company file but all preferences previously established remain intact.</a:t>
            </a:r>
          </a:p>
          <a:p>
            <a:pPr lvl="0"/>
            <a:r>
              <a:rPr lang="en-US" sz="2000" dirty="0"/>
              <a:t>As part of the process, QuickBooks will make a copy of the company file before the company file is condensed.</a:t>
            </a:r>
          </a:p>
          <a:p>
            <a:pPr lvl="0"/>
            <a:r>
              <a:rPr lang="en-US" sz="2000" dirty="0"/>
              <a:t>Note that this process is normally done in the year after the fiscal year-end.</a:t>
            </a:r>
          </a:p>
        </p:txBody>
      </p:sp>
    </p:spTree>
    <p:extLst>
      <p:ext uri="{BB962C8B-B14F-4D97-AF65-F5344CB8AC3E}">
        <p14:creationId xmlns:p14="http://schemas.microsoft.com/office/powerpoint/2010/main" val="2725960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Fiscal Year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65</a:t>
            </a:fld>
            <a:endParaRPr lang="en-US" dirty="0"/>
          </a:p>
        </p:txBody>
      </p:sp>
      <p:sp>
        <p:nvSpPr>
          <p:cNvPr id="3" name="Content Placeholder 2"/>
          <p:cNvSpPr>
            <a:spLocks noGrp="1"/>
          </p:cNvSpPr>
          <p:nvPr>
            <p:ph idx="1"/>
          </p:nvPr>
        </p:nvSpPr>
        <p:spPr/>
        <p:txBody>
          <a:bodyPr/>
          <a:lstStyle/>
          <a:p>
            <a:pPr marL="0" indent="0">
              <a:buNone/>
            </a:pPr>
            <a:r>
              <a:rPr lang="en-US" sz="1800" b="1" dirty="0"/>
              <a:t>To condense the company file to prepare for the new fiscal year:</a:t>
            </a:r>
          </a:p>
          <a:p>
            <a:r>
              <a:rPr lang="en-US" sz="1800" dirty="0"/>
              <a:t>Click File and then click </a:t>
            </a:r>
            <a:r>
              <a:rPr lang="en-US" sz="1800" i="1" dirty="0"/>
              <a:t>Utilities</a:t>
            </a:r>
            <a:r>
              <a:rPr lang="en-US" sz="1800" dirty="0"/>
              <a:t>. </a:t>
            </a:r>
          </a:p>
          <a:p>
            <a:r>
              <a:rPr lang="en-US" sz="1800" dirty="0"/>
              <a:t>At the Utilities menu, click </a:t>
            </a:r>
            <a:r>
              <a:rPr lang="en-US" sz="1800" i="1" dirty="0"/>
              <a:t>Condense Data</a:t>
            </a:r>
            <a:r>
              <a:rPr lang="en-US" sz="1800" dirty="0"/>
              <a:t>. The Condense your company file window appears with the How do you want to condense your company file? page displayed.</a:t>
            </a:r>
          </a:p>
          <a:p>
            <a:r>
              <a:rPr lang="en-US" sz="1800" dirty="0"/>
              <a:t>Accept the default </a:t>
            </a:r>
            <a:r>
              <a:rPr lang="en-US" sz="1800" i="1" dirty="0"/>
              <a:t>Remove the transactions you select from your company file</a:t>
            </a:r>
            <a:r>
              <a:rPr lang="en-US" sz="1800" dirty="0"/>
              <a:t> and click Next.</a:t>
            </a:r>
          </a:p>
          <a:p>
            <a:r>
              <a:rPr lang="en-US" sz="1800" dirty="0"/>
              <a:t>Choose the </a:t>
            </a:r>
            <a:r>
              <a:rPr lang="en-US" sz="1800" i="1" dirty="0"/>
              <a:t>Transactions before a specific date </a:t>
            </a:r>
            <a:r>
              <a:rPr lang="en-US" sz="1800" dirty="0"/>
              <a:t>option, select the date of the new fiscal year, and then click Next. </a:t>
            </a:r>
          </a:p>
          <a:p>
            <a:r>
              <a:rPr lang="en-US" sz="1800" dirty="0"/>
              <a:t>At the How Should Transactions Be Summarized page, accept the default </a:t>
            </a:r>
            <a:r>
              <a:rPr lang="en-US" sz="1800" i="1" dirty="0"/>
              <a:t>Create one summary journal entry (recommended)</a:t>
            </a:r>
            <a:r>
              <a:rPr lang="en-US" sz="1800" dirty="0"/>
              <a:t> and then click Next. </a:t>
            </a:r>
          </a:p>
          <a:p>
            <a:r>
              <a:rPr lang="en-US" sz="1800" dirty="0"/>
              <a:t>At the How Should Inventory Be Condensed? page, accept the default </a:t>
            </a:r>
            <a:r>
              <a:rPr lang="en-US" sz="1800" i="1" dirty="0"/>
              <a:t>Summarize inventory transactions (recommended)</a:t>
            </a:r>
            <a:r>
              <a:rPr lang="en-US" sz="1800" dirty="0"/>
              <a:t>, and then click Next. </a:t>
            </a:r>
          </a:p>
        </p:txBody>
      </p:sp>
      <p:sp>
        <p:nvSpPr>
          <p:cNvPr id="4" name="TextBox 3">
            <a:extLst>
              <a:ext uri="{FF2B5EF4-FFF2-40B4-BE49-F238E27FC236}">
                <a16:creationId xmlns:a16="http://schemas.microsoft.com/office/drawing/2014/main" id="{C495D407-EC7A-4A1C-9741-C159D5675B17}"/>
              </a:ext>
            </a:extLst>
          </p:cNvPr>
          <p:cNvSpPr txBox="1"/>
          <p:nvPr/>
        </p:nvSpPr>
        <p:spPr>
          <a:xfrm>
            <a:off x="7406321" y="5908224"/>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29819271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Fiscal Year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66</a:t>
            </a:fld>
            <a:endParaRPr lang="en-US" dirty="0"/>
          </a:p>
        </p:txBody>
      </p:sp>
      <p:sp>
        <p:nvSpPr>
          <p:cNvPr id="3" name="Content Placeholder 2"/>
          <p:cNvSpPr>
            <a:spLocks noGrp="1"/>
          </p:cNvSpPr>
          <p:nvPr>
            <p:ph idx="1"/>
          </p:nvPr>
        </p:nvSpPr>
        <p:spPr/>
        <p:txBody>
          <a:bodyPr/>
          <a:lstStyle/>
          <a:p>
            <a:r>
              <a:rPr lang="en-US" sz="2000" dirty="0"/>
              <a:t>At the Do You Want To Remove The Following Transactions page, accept the defaults and then click Next.</a:t>
            </a:r>
          </a:p>
          <a:p>
            <a:r>
              <a:rPr lang="en-US" sz="2000" dirty="0"/>
              <a:t>At the Do You Want To Remove Unused List Entries? page, accept the defaults and then click Next. </a:t>
            </a:r>
          </a:p>
          <a:p>
            <a:r>
              <a:rPr lang="en-US" sz="2000" dirty="0"/>
              <a:t>At the Begin Condense page, click Begin Condense. It will take several minutes and then you will see a QuickBooks Information message. Note that QuickBooks made a copy of the company file. </a:t>
            </a:r>
          </a:p>
          <a:p>
            <a:r>
              <a:rPr lang="en-US" sz="2000" dirty="0"/>
              <a:t>At the QuickBooks Desktop Information message, click OK. </a:t>
            </a:r>
          </a:p>
          <a:p>
            <a:r>
              <a:rPr lang="en-US" sz="2000" dirty="0"/>
              <a:t>In the condensed company file, QuickBooks creates an equity account 32000 Retained Earnings. Edit the account in the Chart of Accounts List to match the company’s pattern for numbering accounts. </a:t>
            </a:r>
          </a:p>
        </p:txBody>
      </p:sp>
    </p:spTree>
    <p:extLst>
      <p:ext uri="{BB962C8B-B14F-4D97-AF65-F5344CB8AC3E}">
        <p14:creationId xmlns:p14="http://schemas.microsoft.com/office/powerpoint/2010/main" val="225006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Fiscal Year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67</a:t>
            </a:fld>
            <a:endParaRPr lang="en-US" dirty="0"/>
          </a:p>
        </p:txBody>
      </p:sp>
      <p:pic>
        <p:nvPicPr>
          <p:cNvPr id="5" name="Picture 4" descr="Condense Data Dialog Box">
            <a:extLst>
              <a:ext uri="{FF2B5EF4-FFF2-40B4-BE49-F238E27FC236}">
                <a16:creationId xmlns:a16="http://schemas.microsoft.com/office/drawing/2014/main" id="{9335C75B-8501-4853-9A09-EAC185497B77}"/>
              </a:ext>
            </a:extLst>
          </p:cNvPr>
          <p:cNvPicPr>
            <a:picLocks noChangeAspect="1"/>
          </p:cNvPicPr>
          <p:nvPr/>
        </p:nvPicPr>
        <p:blipFill>
          <a:blip r:embed="rId2"/>
          <a:stretch>
            <a:fillRect/>
          </a:stretch>
        </p:blipFill>
        <p:spPr>
          <a:xfrm>
            <a:off x="219797" y="1211657"/>
            <a:ext cx="6524625" cy="3848100"/>
          </a:xfrm>
          <a:prstGeom prst="rect">
            <a:avLst/>
          </a:prstGeom>
        </p:spPr>
      </p:pic>
      <p:pic>
        <p:nvPicPr>
          <p:cNvPr id="10" name="Picture 9" descr="QuickBooks Desktop Information Window - Condense Complete">
            <a:extLst>
              <a:ext uri="{FF2B5EF4-FFF2-40B4-BE49-F238E27FC236}">
                <a16:creationId xmlns:a16="http://schemas.microsoft.com/office/drawing/2014/main" id="{6AE98EEF-1D31-4F99-B7C2-EFDB21A57E86}"/>
              </a:ext>
            </a:extLst>
          </p:cNvPr>
          <p:cNvPicPr>
            <a:picLocks noChangeAspect="1"/>
          </p:cNvPicPr>
          <p:nvPr/>
        </p:nvPicPr>
        <p:blipFill>
          <a:blip r:embed="rId3"/>
          <a:stretch>
            <a:fillRect/>
          </a:stretch>
        </p:blipFill>
        <p:spPr>
          <a:xfrm>
            <a:off x="4023737" y="3708400"/>
            <a:ext cx="4771732" cy="2647950"/>
          </a:xfrm>
          <a:prstGeom prst="rect">
            <a:avLst/>
          </a:prstGeom>
        </p:spPr>
      </p:pic>
    </p:spTree>
    <p:extLst>
      <p:ext uri="{BB962C8B-B14F-4D97-AF65-F5344CB8AC3E}">
        <p14:creationId xmlns:p14="http://schemas.microsoft.com/office/powerpoint/2010/main" val="32146924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7B6DD230-76CC-9F4F-A452-B5DD642C0308}" type="slidenum">
              <a:rPr lang="en-US" smtClean="0"/>
              <a:pPr/>
              <a:t>68</a:t>
            </a:fld>
            <a:endParaRPr lang="en-US" dirty="0"/>
          </a:p>
        </p:txBody>
      </p:sp>
      <p:sp>
        <p:nvSpPr>
          <p:cNvPr id="10" name="Subtitle 9"/>
          <p:cNvSpPr>
            <a:spLocks noGrp="1"/>
          </p:cNvSpPr>
          <p:nvPr>
            <p:ph type="subTitle" idx="1"/>
          </p:nvPr>
        </p:nvSpPr>
        <p:spPr>
          <a:xfrm>
            <a:off x="1219200" y="1351508"/>
            <a:ext cx="7011737" cy="4388892"/>
          </a:xfrm>
        </p:spPr>
        <p:txBody>
          <a:bodyPr/>
          <a:lstStyle/>
          <a:p>
            <a:r>
              <a:rPr lang="en-US" sz="2000" b="1" dirty="0">
                <a:latin typeface="Helvetica" panose="020B0604020202020204" pitchFamily="34" charset="0"/>
                <a:cs typeface="Helvetica" panose="020B0604020202020204" pitchFamily="34" charset="0"/>
              </a:rPr>
              <a:t>Fiscal year</a:t>
            </a:r>
            <a:r>
              <a:rPr lang="en-US" sz="2000" dirty="0"/>
              <a:t>  </a:t>
            </a:r>
            <a:r>
              <a:rPr lang="en-US" sz="2000" dirty="0">
                <a:latin typeface="Helvetica" panose="020B0604020202020204" pitchFamily="34" charset="0"/>
                <a:cs typeface="Helvetica" panose="020B0604020202020204" pitchFamily="34" charset="0"/>
              </a:rPr>
              <a:t>The 12-month financial reporting year of the company. It can be the calendar year or any other 12-month period.</a:t>
            </a:r>
            <a:endParaRPr lang="en-US" sz="2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4212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Home Page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7</a:t>
            </a:fld>
            <a:endParaRPr lang="en-US" dirty="0"/>
          </a:p>
        </p:txBody>
      </p:sp>
      <p:sp>
        <p:nvSpPr>
          <p:cNvPr id="3" name="Content Placeholder 2"/>
          <p:cNvSpPr>
            <a:spLocks noGrp="1"/>
          </p:cNvSpPr>
          <p:nvPr>
            <p:ph idx="1"/>
          </p:nvPr>
        </p:nvSpPr>
        <p:spPr/>
        <p:txBody>
          <a:bodyPr/>
          <a:lstStyle/>
          <a:p>
            <a:r>
              <a:rPr lang="en-US" dirty="0"/>
              <a:t>By default, when you create a new company file, and each time you open a company file, the Home page is displayed.</a:t>
            </a:r>
          </a:p>
          <a:p>
            <a:r>
              <a:rPr lang="en-US" dirty="0"/>
              <a:t>If the default was changed and the Home page is not automatically displayed, it can be accessed for the current work session or the default can be changed so that the Home page displays each time the company file is opened.</a:t>
            </a:r>
          </a:p>
          <a:p>
            <a:r>
              <a:rPr lang="en-US" dirty="0"/>
              <a:t>In addition, the Home page can be customized to your choices.</a:t>
            </a:r>
          </a:p>
        </p:txBody>
      </p:sp>
    </p:spTree>
    <p:extLst>
      <p:ext uri="{BB962C8B-B14F-4D97-AF65-F5344CB8AC3E}">
        <p14:creationId xmlns:p14="http://schemas.microsoft.com/office/powerpoint/2010/main" val="7017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Home Page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8</a:t>
            </a:fld>
            <a:endParaRPr lang="en-US" dirty="0"/>
          </a:p>
        </p:txBody>
      </p:sp>
      <p:sp>
        <p:nvSpPr>
          <p:cNvPr id="3" name="Content Placeholder 2"/>
          <p:cNvSpPr>
            <a:spLocks noGrp="1"/>
          </p:cNvSpPr>
          <p:nvPr>
            <p:ph idx="1"/>
          </p:nvPr>
        </p:nvSpPr>
        <p:spPr>
          <a:xfrm>
            <a:off x="350520" y="1106904"/>
            <a:ext cx="7844322" cy="5031006"/>
          </a:xfrm>
        </p:spPr>
        <p:txBody>
          <a:bodyPr/>
          <a:lstStyle/>
          <a:p>
            <a:r>
              <a:rPr lang="en-US" dirty="0"/>
              <a:t>QuickBooks offers two tabs on the Home page</a:t>
            </a:r>
          </a:p>
          <a:p>
            <a:r>
              <a:rPr lang="en-US" dirty="0"/>
              <a:t>Home page tab</a:t>
            </a:r>
          </a:p>
          <a:p>
            <a:pPr lvl="1"/>
            <a:r>
              <a:rPr lang="en-US" dirty="0"/>
              <a:t>Five sections of the Home page are labeled with tabs: </a:t>
            </a:r>
          </a:p>
          <a:p>
            <a:pPr lvl="2"/>
            <a:r>
              <a:rPr lang="en-US" sz="1800" dirty="0"/>
              <a:t>VENDORS</a:t>
            </a:r>
          </a:p>
          <a:p>
            <a:pPr lvl="2"/>
            <a:r>
              <a:rPr lang="en-US" sz="1800" dirty="0"/>
              <a:t>CUSTOMERS</a:t>
            </a:r>
          </a:p>
          <a:p>
            <a:pPr lvl="2"/>
            <a:r>
              <a:rPr lang="en-US" sz="1800" dirty="0"/>
              <a:t>EMPLOYEES</a:t>
            </a:r>
          </a:p>
          <a:p>
            <a:pPr lvl="2"/>
            <a:r>
              <a:rPr lang="en-US" sz="1800" dirty="0"/>
              <a:t>COMPANY</a:t>
            </a:r>
          </a:p>
          <a:p>
            <a:pPr lvl="2"/>
            <a:r>
              <a:rPr lang="en-US" sz="1800" dirty="0"/>
              <a:t>BANKING</a:t>
            </a:r>
          </a:p>
          <a:p>
            <a:r>
              <a:rPr lang="en-US" dirty="0"/>
              <a:t>Insights tab</a:t>
            </a:r>
          </a:p>
          <a:p>
            <a:pPr lvl="1"/>
            <a:r>
              <a:rPr lang="en-US" dirty="0"/>
              <a:t>Provides information about the company at a glance.</a:t>
            </a:r>
          </a:p>
          <a:p>
            <a:pPr lvl="2"/>
            <a:r>
              <a:rPr lang="en-US" sz="1800" dirty="0"/>
              <a:t>Profit &amp; Loss</a:t>
            </a:r>
          </a:p>
          <a:p>
            <a:pPr lvl="2"/>
            <a:r>
              <a:rPr lang="en-US" sz="1800" dirty="0"/>
              <a:t>Income</a:t>
            </a:r>
          </a:p>
          <a:p>
            <a:pPr lvl="2"/>
            <a:r>
              <a:rPr lang="en-US" sz="1800" dirty="0"/>
              <a:t>Expenses</a:t>
            </a:r>
          </a:p>
        </p:txBody>
      </p:sp>
    </p:spTree>
    <p:extLst>
      <p:ext uri="{BB962C8B-B14F-4D97-AF65-F5344CB8AC3E}">
        <p14:creationId xmlns:p14="http://schemas.microsoft.com/office/powerpoint/2010/main" val="3218598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 the Home Page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9</a:t>
            </a:fld>
            <a:endParaRPr lang="en-US" dirty="0"/>
          </a:p>
        </p:txBody>
      </p:sp>
      <p:sp>
        <p:nvSpPr>
          <p:cNvPr id="3" name="Content Placeholder 2"/>
          <p:cNvSpPr>
            <a:spLocks noGrp="1"/>
          </p:cNvSpPr>
          <p:nvPr>
            <p:ph idx="1"/>
          </p:nvPr>
        </p:nvSpPr>
        <p:spPr/>
        <p:txBody>
          <a:bodyPr/>
          <a:lstStyle/>
          <a:p>
            <a:r>
              <a:rPr lang="en-US" dirty="0"/>
              <a:t>Icons are added or removed from the Home page depending on the preferences for the company file.</a:t>
            </a:r>
          </a:p>
          <a:p>
            <a:r>
              <a:rPr lang="en-US" dirty="0"/>
              <a:t>Recall in the New Company Setup chapters, that when you create a new company file, the QuickBooks preferences, or features, are turned on (enabled) or turned off (disabled).</a:t>
            </a:r>
          </a:p>
          <a:p>
            <a:pPr lvl="1"/>
            <a:r>
              <a:rPr lang="en-US" dirty="0"/>
              <a:t>In Chapter 6, the preferences were enabled or disabled as you answered questions in the EasyStep Interview window.</a:t>
            </a:r>
          </a:p>
          <a:p>
            <a:pPr lvl="1"/>
            <a:r>
              <a:rPr lang="en-US" dirty="0"/>
              <a:t>In Chapter 7, you went directly to the Preferences window to enable or disable preferences.</a:t>
            </a:r>
          </a:p>
          <a:p>
            <a:r>
              <a:rPr lang="en-US" dirty="0"/>
              <a:t>As a preference is enabled, choices appear on the drop-down menus on the main menu bar and also on the Home page.</a:t>
            </a:r>
          </a:p>
          <a:p>
            <a:r>
              <a:rPr lang="en-US" dirty="0"/>
              <a:t>If a preference is enabled, you cannot remove the icon from the Home page.</a:t>
            </a:r>
          </a:p>
        </p:txBody>
      </p:sp>
    </p:spTree>
    <p:extLst>
      <p:ext uri="{BB962C8B-B14F-4D97-AF65-F5344CB8AC3E}">
        <p14:creationId xmlns:p14="http://schemas.microsoft.com/office/powerpoint/2010/main" val="2869354168"/>
      </p:ext>
    </p:extLst>
  </p:cSld>
  <p:clrMapOvr>
    <a:masterClrMapping/>
  </p:clrMapOvr>
</p:sld>
</file>

<file path=ppt/theme/theme1.xml><?xml version="1.0" encoding="utf-8"?>
<a:theme xmlns:a="http://schemas.openxmlformats.org/drawingml/2006/main" name="01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02_Chapter Open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03 Learning Objectives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04_Chapter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05_Quick Chec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06_Terms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07_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6635</Words>
  <Application>Microsoft Office PowerPoint</Application>
  <PresentationFormat>On-screen Show (4:3)</PresentationFormat>
  <Paragraphs>608</Paragraphs>
  <Slides>68</Slides>
  <Notes>4</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68</vt:i4>
      </vt:variant>
    </vt:vector>
  </HeadingPairs>
  <TitlesOfParts>
    <vt:vector size="79" baseType="lpstr">
      <vt:lpstr>Arial</vt:lpstr>
      <vt:lpstr>B Helvetica Bold</vt:lpstr>
      <vt:lpstr>Calibri</vt:lpstr>
      <vt:lpstr>Helvetica</vt:lpstr>
      <vt:lpstr>01_Cover Slide</vt:lpstr>
      <vt:lpstr>02_Chapter Opener Slide</vt:lpstr>
      <vt:lpstr>03 Learning Objectives Slide</vt:lpstr>
      <vt:lpstr>04_Chapter Content Slide</vt:lpstr>
      <vt:lpstr>05_Quick Check Slide</vt:lpstr>
      <vt:lpstr>06_Terms Slide</vt:lpstr>
      <vt:lpstr>07_Blank Slide</vt:lpstr>
      <vt:lpstr>PowerPoint Presentation</vt:lpstr>
      <vt:lpstr>Customization of Your Company File</vt:lpstr>
      <vt:lpstr>Objectives</vt:lpstr>
      <vt:lpstr>Introduction</vt:lpstr>
      <vt:lpstr>Customize The Desktop</vt:lpstr>
      <vt:lpstr>Using the Home Page</vt:lpstr>
      <vt:lpstr>Using the Home Page Cont.</vt:lpstr>
      <vt:lpstr>Using the Home Page Cont.</vt:lpstr>
      <vt:lpstr>Customize the Home Page</vt:lpstr>
      <vt:lpstr>Customize the Home Page Cont.</vt:lpstr>
      <vt:lpstr>Customize the Home Page Cont.</vt:lpstr>
      <vt:lpstr>Customize the Home Page Cont.</vt:lpstr>
      <vt:lpstr>Changing the Default for the Home Page</vt:lpstr>
      <vt:lpstr>Icon Bars</vt:lpstr>
      <vt:lpstr>Icon Bars Cont.</vt:lpstr>
      <vt:lpstr>Icon Bars Cont.</vt:lpstr>
      <vt:lpstr>Icon Bars Cont.</vt:lpstr>
      <vt:lpstr>Customize Subaccounts Presentation</vt:lpstr>
      <vt:lpstr>Chart of Accounts List Window Presentation</vt:lpstr>
      <vt:lpstr>Lists and Activities Windows Presentation</vt:lpstr>
      <vt:lpstr>Lists and Activities Windows Presentation Cont.</vt:lpstr>
      <vt:lpstr>Lists and Activities Windows Presentation Cont.</vt:lpstr>
      <vt:lpstr>Merge Entries</vt:lpstr>
      <vt:lpstr>Create Custom Fields</vt:lpstr>
      <vt:lpstr>Create Custom Fields Cont.</vt:lpstr>
      <vt:lpstr>Create Custom Fields Cont.</vt:lpstr>
      <vt:lpstr>Create Custom Fields Cont.</vt:lpstr>
      <vt:lpstr>Quick Check</vt:lpstr>
      <vt:lpstr>Customize Activities Windows and Printed Documents</vt:lpstr>
      <vt:lpstr>Customize Activities Windows and Printed Documents Cont.</vt:lpstr>
      <vt:lpstr>Customize Activities Windows and Printed Documents Cont.</vt:lpstr>
      <vt:lpstr>Customize Activities Windows and Printed Documents Cont.</vt:lpstr>
      <vt:lpstr>Customize Activities Windows and Printed Documents Cont.</vt:lpstr>
      <vt:lpstr>QuickBooks Letters</vt:lpstr>
      <vt:lpstr>QuickBooks Letters Cont.</vt:lpstr>
      <vt:lpstr>Memorized Transactions</vt:lpstr>
      <vt:lpstr>Memorized Transactions Cont.</vt:lpstr>
      <vt:lpstr>Customize the Appearance of Reports</vt:lpstr>
      <vt:lpstr>Customize the Report Button</vt:lpstr>
      <vt:lpstr>Customize the Report Button Cont.</vt:lpstr>
      <vt:lpstr>Customize the Report Button Cont.</vt:lpstr>
      <vt:lpstr>Customize the Report Button Cont.</vt:lpstr>
      <vt:lpstr>Customize the Report Button Cont.</vt:lpstr>
      <vt:lpstr>Memorize Button</vt:lpstr>
      <vt:lpstr>Memorize Button Cont.</vt:lpstr>
      <vt:lpstr>Quick Check</vt:lpstr>
      <vt:lpstr>Collapse/Expand Button</vt:lpstr>
      <vt:lpstr>Share Template Button</vt:lpstr>
      <vt:lpstr>Excel Button</vt:lpstr>
      <vt:lpstr>Excel Button Cont.</vt:lpstr>
      <vt:lpstr>Excel Button Cont.</vt:lpstr>
      <vt:lpstr>Excel Button Cont.</vt:lpstr>
      <vt:lpstr>Process Multiple Reports</vt:lpstr>
      <vt:lpstr>Set Default Settings in Reports</vt:lpstr>
      <vt:lpstr>Set Default Settings in Reports Cont.</vt:lpstr>
      <vt:lpstr>Set Default Settings in Reports Cont.</vt:lpstr>
      <vt:lpstr>Graphs</vt:lpstr>
      <vt:lpstr>Fiscal Year</vt:lpstr>
      <vt:lpstr>Fiscal Year Closing</vt:lpstr>
      <vt:lpstr>Fiscal Year Closing Cont.</vt:lpstr>
      <vt:lpstr>Fiscal Year Closing Cont.</vt:lpstr>
      <vt:lpstr>Set Closing Date</vt:lpstr>
      <vt:lpstr>Set Closing Date Cont.</vt:lpstr>
      <vt:lpstr>New Fiscal Year</vt:lpstr>
      <vt:lpstr>New Fiscal Year Cont.</vt:lpstr>
      <vt:lpstr>New Fiscal Year Cont.</vt:lpstr>
      <vt:lpstr>New Fiscal Year Cont.</vt:lpstr>
      <vt:lpstr>Terms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2016-02-25T16:50:11Z</dcterms:created>
  <dcterms:modified xsi:type="dcterms:W3CDTF">2019-04-18T14:28:45Z</dcterms:modified>
</cp:coreProperties>
</file>