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slideLayouts/slideLayout20.xml" ContentType="application/vnd.openxmlformats-officedocument.presentationml.slideLayout+xml"/>
  <Override PartName="/ppt/theme/theme2.xml" ContentType="application/vnd.openxmlformats-officedocument.theme+xml"/>
  <Override PartName="/ppt/tags/tag15.xml" ContentType="application/vnd.openxmlformats-officedocument.presentationml.tags+xml"/>
  <Override PartName="/ppt/tags/tag16.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17.xml" ContentType="application/vnd.openxmlformats-officedocument.presentationml.tags+xml"/>
  <Override PartName="/ppt/tags/tag18.xml" ContentType="application/vnd.openxmlformats-officedocument.presentationml.tags+xml"/>
  <Override PartName="/ppt/notesSlides/notesSlide1.xml" ContentType="application/vnd.openxmlformats-officedocument.presentationml.notesSlide+xml"/>
  <Override PartName="/ppt/tags/tag19.xml" ContentType="application/vnd.openxmlformats-officedocument.presentationml.tags+xml"/>
  <Override PartName="/ppt/notesSlides/notesSlide2.xml" ContentType="application/vnd.openxmlformats-officedocument.presentationml.notesSlide+xml"/>
  <Override PartName="/ppt/tags/tag20.xml" ContentType="application/vnd.openxmlformats-officedocument.presentationml.tags+xml"/>
  <Override PartName="/ppt/notesSlides/notesSlide3.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3.xml" ContentType="application/vnd.openxmlformats-officedocument.presentationml.tags+xml"/>
  <Override PartName="/ppt/notesSlides/notesSlide8.xml" ContentType="application/vnd.openxmlformats-officedocument.presentationml.notesSlide+xml"/>
  <Override PartName="/ppt/tags/tag24.xml" ContentType="application/vnd.openxmlformats-officedocument.presentationml.tags+xml"/>
  <Override PartName="/ppt/notesSlides/notesSlide9.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10.xml" ContentType="application/vnd.openxmlformats-officedocument.presentationml.notesSlide+xml"/>
  <Override PartName="/ppt/tags/tag27.xml" ContentType="application/vnd.openxmlformats-officedocument.presentationml.tags+xml"/>
  <Override PartName="/ppt/notesSlides/notesSlide11.xml" ContentType="application/vnd.openxmlformats-officedocument.presentationml.notesSlide+xml"/>
  <Override PartName="/ppt/tags/tag28.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29.xml" ContentType="application/vnd.openxmlformats-officedocument.presentationml.tags+xml"/>
  <Override PartName="/ppt/notesSlides/notesSlide16.xml" ContentType="application/vnd.openxmlformats-officedocument.presentationml.notesSlide+xml"/>
  <Override PartName="/ppt/tags/tag30.xml" ContentType="application/vnd.openxmlformats-officedocument.presentationml.tags+xml"/>
  <Override PartName="/ppt/notesSlides/notesSlide17.xml" ContentType="application/vnd.openxmlformats-officedocument.presentationml.notesSlide+xml"/>
  <Override PartName="/ppt/tags/tag31.xml" ContentType="application/vnd.openxmlformats-officedocument.presentationml.tags+xml"/>
  <Override PartName="/ppt/notesSlides/notesSlide18.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4"/>
    <p:sldMasterId id="2147483739" r:id="rId5"/>
  </p:sldMasterIdLst>
  <p:notesMasterIdLst>
    <p:notesMasterId r:id="rId72"/>
  </p:notesMasterIdLst>
  <p:handoutMasterIdLst>
    <p:handoutMasterId r:id="rId73"/>
  </p:handoutMasterIdLst>
  <p:sldIdLst>
    <p:sldId id="266" r:id="rId6"/>
    <p:sldId id="296" r:id="rId7"/>
    <p:sldId id="334" r:id="rId8"/>
    <p:sldId id="384" r:id="rId9"/>
    <p:sldId id="335" r:id="rId10"/>
    <p:sldId id="385" r:id="rId11"/>
    <p:sldId id="401" r:id="rId12"/>
    <p:sldId id="342" r:id="rId13"/>
    <p:sldId id="340" r:id="rId14"/>
    <p:sldId id="386" r:id="rId15"/>
    <p:sldId id="343" r:id="rId16"/>
    <p:sldId id="402" r:id="rId17"/>
    <p:sldId id="403" r:id="rId18"/>
    <p:sldId id="344" r:id="rId19"/>
    <p:sldId id="345" r:id="rId20"/>
    <p:sldId id="346" r:id="rId21"/>
    <p:sldId id="347" r:id="rId22"/>
    <p:sldId id="348" r:id="rId23"/>
    <p:sldId id="387" r:id="rId24"/>
    <p:sldId id="389" r:id="rId25"/>
    <p:sldId id="408" r:id="rId26"/>
    <p:sldId id="394" r:id="rId27"/>
    <p:sldId id="395" r:id="rId28"/>
    <p:sldId id="353" r:id="rId29"/>
    <p:sldId id="404" r:id="rId30"/>
    <p:sldId id="405" r:id="rId31"/>
    <p:sldId id="354" r:id="rId32"/>
    <p:sldId id="356" r:id="rId33"/>
    <p:sldId id="357" r:id="rId34"/>
    <p:sldId id="358" r:id="rId35"/>
    <p:sldId id="277" r:id="rId36"/>
    <p:sldId id="278" r:id="rId37"/>
    <p:sldId id="360" r:id="rId38"/>
    <p:sldId id="359" r:id="rId39"/>
    <p:sldId id="362" r:id="rId40"/>
    <p:sldId id="363" r:id="rId41"/>
    <p:sldId id="290" r:id="rId42"/>
    <p:sldId id="295" r:id="rId43"/>
    <p:sldId id="364" r:id="rId44"/>
    <p:sldId id="365" r:id="rId45"/>
    <p:sldId id="366" r:id="rId46"/>
    <p:sldId id="396" r:id="rId47"/>
    <p:sldId id="397" r:id="rId48"/>
    <p:sldId id="367" r:id="rId49"/>
    <p:sldId id="368" r:id="rId50"/>
    <p:sldId id="369" r:id="rId51"/>
    <p:sldId id="378" r:id="rId52"/>
    <p:sldId id="382" r:id="rId53"/>
    <p:sldId id="381" r:id="rId54"/>
    <p:sldId id="390" r:id="rId55"/>
    <p:sldId id="370" r:id="rId56"/>
    <p:sldId id="371" r:id="rId57"/>
    <p:sldId id="391" r:id="rId58"/>
    <p:sldId id="398" r:id="rId59"/>
    <p:sldId id="407" r:id="rId60"/>
    <p:sldId id="372" r:id="rId61"/>
    <p:sldId id="373" r:id="rId62"/>
    <p:sldId id="374" r:id="rId63"/>
    <p:sldId id="376" r:id="rId64"/>
    <p:sldId id="393" r:id="rId65"/>
    <p:sldId id="283" r:id="rId66"/>
    <p:sldId id="377" r:id="rId67"/>
    <p:sldId id="282" r:id="rId68"/>
    <p:sldId id="400" r:id="rId69"/>
    <p:sldId id="309" r:id="rId70"/>
    <p:sldId id="399" r:id="rId71"/>
  </p:sldIdLst>
  <p:sldSz cx="12192000" cy="6858000"/>
  <p:notesSz cx="6858000" cy="9144000"/>
  <p:custDataLst>
    <p:tags r:id="rId74"/>
  </p:custDataLst>
  <p:defaultTextStyle>
    <a:defPPr>
      <a:defRPr lang="en-US"/>
    </a:defPPr>
    <a:lvl1pPr algn="l" rtl="0" eaLnBrk="0" fontAlgn="base" hangingPunct="0">
      <a:spcBef>
        <a:spcPct val="0"/>
      </a:spcBef>
      <a:spcAft>
        <a:spcPct val="0"/>
      </a:spcAft>
      <a:defRPr kern="1200">
        <a:solidFill>
          <a:schemeClr val="tx1"/>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iola, Courtney A" initials="TCA" lastIdx="1" clrIdx="0">
    <p:extLst>
      <p:ext uri="{19B8F6BF-5375-455C-9EA6-DF929625EA0E}">
        <p15:presenceInfo xmlns:p15="http://schemas.microsoft.com/office/powerpoint/2012/main" userId="S-1-5-21-4027829005-1107895287-290554039-156439" providerId="AD"/>
      </p:ext>
    </p:extLst>
  </p:cmAuthor>
  <p:cmAuthor id="2" name="N Williams" initials="NW" lastIdx="1" clrIdx="1">
    <p:extLst>
      <p:ext uri="{19B8F6BF-5375-455C-9EA6-DF929625EA0E}">
        <p15:presenceInfo xmlns:p15="http://schemas.microsoft.com/office/powerpoint/2012/main" userId="N Williams" providerId="None"/>
      </p:ext>
    </p:extLst>
  </p:cmAuthor>
  <p:cmAuthor id="3" name="GJS" initials="GJS" lastIdx="20" clrIdx="2">
    <p:extLst>
      <p:ext uri="{19B8F6BF-5375-455C-9EA6-DF929625EA0E}">
        <p15:presenceInfo xmlns:p15="http://schemas.microsoft.com/office/powerpoint/2012/main" userId="GJS" providerId="None"/>
      </p:ext>
    </p:extLst>
  </p:cmAuthor>
  <p:cmAuthor id="4" name="Julie Angel" initials="JA" lastIdx="3" clrIdx="3">
    <p:extLst>
      <p:ext uri="{19B8F6BF-5375-455C-9EA6-DF929625EA0E}">
        <p15:presenceInfo xmlns:p15="http://schemas.microsoft.com/office/powerpoint/2012/main" userId="fec48bcc1f86994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5"/>
    <a:srgbClr val="0098D4"/>
    <a:srgbClr val="F2F2F2"/>
    <a:srgbClr val="000000"/>
    <a:srgbClr val="004A78"/>
    <a:srgbClr val="006298"/>
    <a:srgbClr val="FF6300"/>
    <a:srgbClr val="E9255F"/>
    <a:srgbClr val="00B8E7"/>
    <a:srgbClr val="81D0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B54A29-8813-4B69-805A-29AF7041543E}" v="4" dt="2021-01-20T19:37:04.5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2500" autoAdjust="0"/>
    <p:restoredTop sz="90680" autoAdjust="0"/>
  </p:normalViewPr>
  <p:slideViewPr>
    <p:cSldViewPr snapToGrid="0" snapToObjects="1">
      <p:cViewPr varScale="1">
        <p:scale>
          <a:sx n="64" d="100"/>
          <a:sy n="64" d="100"/>
        </p:scale>
        <p:origin x="776" y="44"/>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60"/>
    </p:cViewPr>
  </p:sorterViewPr>
  <p:notesViewPr>
    <p:cSldViewPr snapToGrid="0" snapToObjects="1">
      <p:cViewPr varScale="1">
        <p:scale>
          <a:sx n="47" d="100"/>
          <a:sy n="47" d="100"/>
        </p:scale>
        <p:origin x="2784" y="6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16" Type="http://schemas.openxmlformats.org/officeDocument/2006/relationships/slide" Target="slides/slide11.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tags" Target="tags/tag1.xml"/><Relationship Id="rId79" Type="http://schemas.openxmlformats.org/officeDocument/2006/relationships/tableStyles" Target="tableStyles.xml"/><Relationship Id="rId5" Type="http://schemas.openxmlformats.org/officeDocument/2006/relationships/slideMaster" Target="slideMasters/slideMaster2.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notesMaster" Target="notesMasters/notesMaster1.xml"/><Relationship Id="rId80" Type="http://schemas.microsoft.com/office/2016/11/relationships/changesInfo" Target="changesInfos/changesInfo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handoutMaster" Target="handoutMasters/handoutMaster1.xml"/><Relationship Id="rId78" Type="http://schemas.openxmlformats.org/officeDocument/2006/relationships/theme" Target="theme/theme1.xml"/><Relationship Id="rId8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presProps" Target="presProps.xml"/><Relationship Id="rId7" Type="http://schemas.openxmlformats.org/officeDocument/2006/relationships/slide" Target="slides/slide2.xml"/><Relationship Id="rId71" Type="http://schemas.openxmlformats.org/officeDocument/2006/relationships/slide" Target="slides/slide66.xml"/><Relationship Id="rId2" Type="http://schemas.openxmlformats.org/officeDocument/2006/relationships/customXml" Target="../customXml/item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umelaire, Justin M" userId="1e2c4e72-1d93-464e-b7f3-25ec78b5a8bb" providerId="ADAL" clId="{15B54A29-8813-4B69-805A-29AF7041543E}"/>
    <pc:docChg chg="undo modSld modMainMaster">
      <pc:chgData name="Tumelaire, Justin M" userId="1e2c4e72-1d93-464e-b7f3-25ec78b5a8bb" providerId="ADAL" clId="{15B54A29-8813-4B69-805A-29AF7041543E}" dt="2021-01-20T19:37:04.579" v="23" actId="207"/>
      <pc:docMkLst>
        <pc:docMk/>
      </pc:docMkLst>
      <pc:sldChg chg="modSp">
        <pc:chgData name="Tumelaire, Justin M" userId="1e2c4e72-1d93-464e-b7f3-25ec78b5a8bb" providerId="ADAL" clId="{15B54A29-8813-4B69-805A-29AF7041543E}" dt="2021-01-20T19:36:55.974" v="22" actId="207"/>
        <pc:sldMkLst>
          <pc:docMk/>
          <pc:sldMk cId="405864211" sldId="266"/>
        </pc:sldMkLst>
        <pc:spChg chg="mod">
          <ac:chgData name="Tumelaire, Justin M" userId="1e2c4e72-1d93-464e-b7f3-25ec78b5a8bb" providerId="ADAL" clId="{15B54A29-8813-4B69-805A-29AF7041543E}" dt="2021-01-20T19:36:55.974" v="22" actId="207"/>
          <ac:spMkLst>
            <pc:docMk/>
            <pc:sldMk cId="405864211" sldId="266"/>
            <ac:spMk id="7" creationId="{7267FC34-E282-4CF7-ABC1-09DFE437C20C}"/>
          </ac:spMkLst>
        </pc:spChg>
      </pc:sldChg>
      <pc:sldMasterChg chg="modSp">
        <pc:chgData name="Tumelaire, Justin M" userId="1e2c4e72-1d93-464e-b7f3-25ec78b5a8bb" providerId="ADAL" clId="{15B54A29-8813-4B69-805A-29AF7041543E}" dt="2021-01-20T19:37:04.579" v="23" actId="207"/>
        <pc:sldMasterMkLst>
          <pc:docMk/>
          <pc:sldMasterMk cId="682046013" sldId="2147483725"/>
        </pc:sldMasterMkLst>
        <pc:spChg chg="mod">
          <ac:chgData name="Tumelaire, Justin M" userId="1e2c4e72-1d93-464e-b7f3-25ec78b5a8bb" providerId="ADAL" clId="{15B54A29-8813-4B69-805A-29AF7041543E}" dt="2021-01-20T19:37:04.579" v="23" actId="207"/>
          <ac:spMkLst>
            <pc:docMk/>
            <pc:sldMasterMk cId="682046013" sldId="2147483725"/>
            <ac:spMk id="8" creationId="{0E6636BF-D3CC-4DFC-A057-41CF18719446}"/>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ags" Target="../tags/tag17.xml"/><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6075504" y="8685213"/>
            <a:ext cx="646682" cy="458787"/>
          </a:xfrm>
          <a:prstGeom prst="rect">
            <a:avLst/>
          </a:prstGeom>
        </p:spPr>
        <p:txBody>
          <a:bodyPr vert="horz" lIns="91440" tIns="45720" rIns="91440" bIns="45720" rtlCol="0" anchor="b"/>
          <a:lstStyle>
            <a:lvl1pPr algn="r">
              <a:defRPr sz="1200"/>
            </a:lvl1pPr>
          </a:lstStyle>
          <a:p>
            <a:fld id="{6767803E-66EE-42CE-8DFB-98553954E472}" type="slidenum">
              <a:rPr lang="en-US" sz="1000" smtClean="0">
                <a:solidFill>
                  <a:schemeClr val="bg1">
                    <a:lumMod val="50000"/>
                  </a:schemeClr>
                </a:solidFill>
                <a:latin typeface="Arial" panose="020B0604020202020204" pitchFamily="34" charset="0"/>
                <a:cs typeface="Arial" panose="020B0604020202020204" pitchFamily="34" charset="0"/>
              </a:rPr>
              <a:t>‹#›</a:t>
            </a:fld>
            <a:endParaRPr lang="en-US" sz="1000" dirty="0">
              <a:solidFill>
                <a:schemeClr val="bg1">
                  <a:lumMod val="50000"/>
                </a:schemeClr>
              </a:solidFill>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455392BA-16D5-4BCB-8BB3-D7B53B67DB8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74311" y="155512"/>
            <a:ext cx="1262321" cy="2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D947FD3A-2300-48D5-81E3-9406328116EE}"/>
              </a:ext>
            </a:extLst>
          </p:cNvPr>
          <p:cNvSpPr txBox="1"/>
          <p:nvPr/>
        </p:nvSpPr>
        <p:spPr>
          <a:xfrm>
            <a:off x="135896" y="8922557"/>
            <a:ext cx="6262949" cy="200055"/>
          </a:xfrm>
          <a:prstGeom prst="rect">
            <a:avLst/>
          </a:prstGeom>
          <a:noFill/>
        </p:spPr>
        <p:txBody>
          <a:bodyPr wrap="square" rtlCol="0">
            <a:spAutoFit/>
          </a:bodyPr>
          <a:lstStyle/>
          <a:p>
            <a:pPr algn="ctr"/>
            <a:r>
              <a:rPr lang="en-US" sz="700" dirty="0">
                <a:solidFill>
                  <a:schemeClr val="bg1">
                    <a:lumMod val="50000"/>
                  </a:schemeClr>
                </a:solidFill>
                <a:latin typeface="Arial" panose="020B0604020202020204" pitchFamily="34" charset="0"/>
                <a:cs typeface="Arial" panose="020B0604020202020204" pitchFamily="34" charset="0"/>
              </a:rPr>
              <a:t>©2019</a:t>
            </a:r>
            <a:r>
              <a:rPr lang="en-US" sz="700" baseline="0" dirty="0">
                <a:solidFill>
                  <a:schemeClr val="bg1">
                    <a:lumMod val="50000"/>
                  </a:schemeClr>
                </a:solidFill>
                <a:latin typeface="Arial" panose="020B0604020202020204" pitchFamily="34" charset="0"/>
                <a:cs typeface="Arial" panose="020B0604020202020204" pitchFamily="34" charset="0"/>
              </a:rPr>
              <a:t> </a:t>
            </a:r>
            <a:r>
              <a:rPr lang="en-US" sz="700" dirty="0">
                <a:solidFill>
                  <a:schemeClr val="bg1">
                    <a:lumMod val="50000"/>
                  </a:schemeClr>
                </a:solidFill>
                <a:latin typeface="Arial" panose="020B0604020202020204" pitchFamily="34" charset="0"/>
                <a:cs typeface="Arial" panose="020B0604020202020204" pitchFamily="34" charset="0"/>
              </a:rPr>
              <a:t>Cengage Learning. All Rights Reserved. May not be scanned, copied or duplicated, or posted to a publicly accessible website, in whole or in part.</a:t>
            </a:r>
          </a:p>
        </p:txBody>
      </p:sp>
    </p:spTree>
    <p:custDataLst>
      <p:tags r:id="rId2"/>
    </p:custDataLst>
    <p:extLst>
      <p:ext uri="{BB962C8B-B14F-4D97-AF65-F5344CB8AC3E}">
        <p14:creationId xmlns:p14="http://schemas.microsoft.com/office/powerpoint/2010/main" val="21762102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85800" y="630237"/>
            <a:ext cx="3778647" cy="2125489"/>
          </a:xfrm>
          <a:prstGeom prst="rect">
            <a:avLst/>
          </a:prstGeom>
          <a:noFill/>
          <a:ln w="12700">
            <a:solidFill>
              <a:schemeClr val="bg1">
                <a:lumMod val="65000"/>
              </a:schemeClr>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2993721"/>
            <a:ext cx="5486400" cy="5520042"/>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7" name="Slide Number Placeholder 6"/>
          <p:cNvSpPr>
            <a:spLocks noGrp="1"/>
          </p:cNvSpPr>
          <p:nvPr>
            <p:ph type="sldNum" sz="quarter" idx="5"/>
          </p:nvPr>
        </p:nvSpPr>
        <p:spPr>
          <a:xfrm>
            <a:off x="6063017" y="8685213"/>
            <a:ext cx="684212" cy="458787"/>
          </a:xfrm>
          <a:prstGeom prst="rect">
            <a:avLst/>
          </a:prstGeom>
        </p:spPr>
        <p:txBody>
          <a:bodyPr vert="horz" lIns="91440" tIns="45720" rIns="91440" bIns="45720" rtlCol="0" anchor="b"/>
          <a:lstStyle>
            <a:lvl1pPr algn="r" eaLnBrk="1" fontAlgn="auto" hangingPunct="1">
              <a:spcBef>
                <a:spcPts val="0"/>
              </a:spcBef>
              <a:spcAft>
                <a:spcPts val="0"/>
              </a:spcAft>
              <a:defRPr sz="1000">
                <a:solidFill>
                  <a:schemeClr val="bg1">
                    <a:lumMod val="50000"/>
                  </a:schemeClr>
                </a:solidFill>
                <a:latin typeface="Arial" panose="020B0604020202020204" pitchFamily="34" charset="0"/>
                <a:cs typeface="Arial" panose="020B0604020202020204" pitchFamily="34" charset="0"/>
              </a:defRPr>
            </a:lvl1pPr>
          </a:lstStyle>
          <a:p>
            <a:pPr>
              <a:defRPr/>
            </a:pPr>
            <a:fld id="{91CAE60C-72A0-D14D-8733-C13212F694AD}" type="slidenum">
              <a:rPr lang="en-US" smtClean="0"/>
              <a:pPr>
                <a:defRPr/>
              </a:pPr>
              <a:t>‹#›</a:t>
            </a:fld>
            <a:endParaRPr lang="en-US" dirty="0"/>
          </a:p>
        </p:txBody>
      </p:sp>
      <p:pic>
        <p:nvPicPr>
          <p:cNvPr id="8" name="Picture 7">
            <a:extLst>
              <a:ext uri="{FF2B5EF4-FFF2-40B4-BE49-F238E27FC236}">
                <a16:creationId xmlns:a16="http://schemas.microsoft.com/office/drawing/2014/main" id="{A75DDB2F-32A5-4136-BC2E-0D7E0518B4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74311" y="155512"/>
            <a:ext cx="1262321" cy="2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037E5B37-4A58-4B32-B9B0-D824A69A3D97}"/>
              </a:ext>
            </a:extLst>
          </p:cNvPr>
          <p:cNvSpPr txBox="1"/>
          <p:nvPr/>
        </p:nvSpPr>
        <p:spPr>
          <a:xfrm>
            <a:off x="135896" y="8922557"/>
            <a:ext cx="6262949" cy="200055"/>
          </a:xfrm>
          <a:prstGeom prst="rect">
            <a:avLst/>
          </a:prstGeom>
          <a:noFill/>
        </p:spPr>
        <p:txBody>
          <a:bodyPr wrap="square" rtlCol="0">
            <a:spAutoFit/>
          </a:bodyPr>
          <a:lstStyle/>
          <a:p>
            <a:pPr algn="ctr"/>
            <a:r>
              <a:rPr lang="en-US" sz="700" dirty="0">
                <a:solidFill>
                  <a:schemeClr val="bg1">
                    <a:lumMod val="50000"/>
                  </a:schemeClr>
                </a:solidFill>
                <a:latin typeface="Arial" panose="020B0604020202020204" pitchFamily="34" charset="0"/>
                <a:cs typeface="Arial" panose="020B0604020202020204" pitchFamily="34" charset="0"/>
              </a:rPr>
              <a:t>©2019</a:t>
            </a:r>
            <a:r>
              <a:rPr lang="en-US" sz="700" baseline="0" dirty="0">
                <a:solidFill>
                  <a:schemeClr val="bg1">
                    <a:lumMod val="50000"/>
                  </a:schemeClr>
                </a:solidFill>
                <a:latin typeface="Arial" panose="020B0604020202020204" pitchFamily="34" charset="0"/>
                <a:cs typeface="Arial" panose="020B0604020202020204" pitchFamily="34" charset="0"/>
              </a:rPr>
              <a:t> </a:t>
            </a:r>
            <a:r>
              <a:rPr lang="en-US" sz="700" dirty="0">
                <a:solidFill>
                  <a:schemeClr val="bg1">
                    <a:lumMod val="50000"/>
                  </a:schemeClr>
                </a:solidFill>
                <a:latin typeface="Arial" panose="020B0604020202020204" pitchFamily="34" charset="0"/>
                <a:cs typeface="Arial" panose="020B0604020202020204" pitchFamily="34" charset="0"/>
              </a:rPr>
              <a:t>Cengage Learning. All Rights Reserved. May not be scanned, copied or duplicated, or posted to a publicly accessible website, in whole or in part.</a:t>
            </a:r>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225425" indent="-225425" algn="l" rtl="0" eaLnBrk="0" fontAlgn="base" hangingPunct="0">
      <a:spcBef>
        <a:spcPct val="30000"/>
      </a:spcBef>
      <a:spcAft>
        <a:spcPct val="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2pPr>
    <a:lvl3pPr marL="688975" indent="-225425" algn="l" rtl="0" eaLnBrk="0" fontAlgn="base" hangingPunct="0">
      <a:spcBef>
        <a:spcPct val="30000"/>
      </a:spcBef>
      <a:spcAft>
        <a:spcPct val="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3pPr>
    <a:lvl4pPr marL="1139825" indent="-225425" algn="l" rtl="0" eaLnBrk="0" fontAlgn="base" hangingPunct="0">
      <a:spcBef>
        <a:spcPct val="30000"/>
      </a:spcBef>
      <a:spcAft>
        <a:spcPct val="0"/>
      </a:spcAft>
      <a:buFont typeface="Wingdings" panose="05000000000000000000" pitchFamily="2" charset="2"/>
      <a:buChar char="§"/>
      <a:defRPr sz="1200" kern="1200">
        <a:solidFill>
          <a:schemeClr val="tx1"/>
        </a:solidFill>
        <a:latin typeface="Arial" panose="020B0604020202020204" pitchFamily="34" charset="0"/>
        <a:ea typeface="+mn-ea"/>
        <a:cs typeface="Arial" panose="020B0604020202020204" pitchFamily="34" charset="0"/>
      </a:defRPr>
    </a:lvl4pPr>
    <a:lvl5pPr marL="1603375" indent="-225425" algn="l" rtl="0" eaLnBrk="0" fontAlgn="base" hangingPunct="0">
      <a:spcBef>
        <a:spcPct val="30000"/>
      </a:spcBef>
      <a:spcAft>
        <a:spcPct val="0"/>
      </a:spcAft>
      <a:buFont typeface="Courier New" panose="02070309020205020404" pitchFamily="49" charset="0"/>
      <a:buChar char="o"/>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Add</a:t>
            </a:r>
            <a:r>
              <a:rPr lang="en-US" baseline="0" dirty="0"/>
              <a:t> slide notes here</a:t>
            </a:r>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a:t>
            </a:fld>
            <a:endParaRPr lang="en-US" dirty="0"/>
          </a:p>
        </p:txBody>
      </p:sp>
    </p:spTree>
    <p:extLst>
      <p:ext uri="{BB962C8B-B14F-4D97-AF65-F5344CB8AC3E}">
        <p14:creationId xmlns:p14="http://schemas.microsoft.com/office/powerpoint/2010/main" val="12057033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The correct answer is C. In this case, the taxpayer is still married, so cannot file as single. Since the taxpayer does not have information about the spouse, he would file a separate return.</a:t>
            </a:r>
          </a:p>
          <a:p>
            <a:endParaRPr lang="en-US" dirty="0"/>
          </a:p>
        </p:txBody>
      </p:sp>
      <p:sp>
        <p:nvSpPr>
          <p:cNvPr id="4" name="Slide Number Placeholder 3"/>
          <p:cNvSpPr>
            <a:spLocks noGrp="1"/>
          </p:cNvSpPr>
          <p:nvPr>
            <p:ph type="sldNum" sz="quarter" idx="10"/>
          </p:nvPr>
        </p:nvSpPr>
        <p:spPr/>
        <p:txBody>
          <a:bodyPr/>
          <a:lstStyle/>
          <a:p>
            <a:pPr>
              <a:defRPr/>
            </a:pPr>
            <a:fld id="{91CAE60C-72A0-D14D-8733-C13212F694AD}" type="slidenum">
              <a:rPr lang="en-US" smtClean="0"/>
              <a:pPr>
                <a:defRPr/>
              </a:pPr>
              <a:t>32</a:t>
            </a:fld>
            <a:endParaRPr lang="en-US" dirty="0"/>
          </a:p>
        </p:txBody>
      </p:sp>
    </p:spTree>
    <p:extLst>
      <p:ext uri="{BB962C8B-B14F-4D97-AF65-F5344CB8AC3E}">
        <p14:creationId xmlns:p14="http://schemas.microsoft.com/office/powerpoint/2010/main" val="25696641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37</a:t>
            </a:fld>
            <a:endParaRPr lang="en-US" dirty="0"/>
          </a:p>
        </p:txBody>
      </p:sp>
    </p:spTree>
    <p:extLst>
      <p:ext uri="{BB962C8B-B14F-4D97-AF65-F5344CB8AC3E}">
        <p14:creationId xmlns:p14="http://schemas.microsoft.com/office/powerpoint/2010/main" val="26442917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38</a:t>
            </a:fld>
            <a:endParaRPr lang="en-US" dirty="0"/>
          </a:p>
        </p:txBody>
      </p:sp>
    </p:spTree>
    <p:extLst>
      <p:ext uri="{BB962C8B-B14F-4D97-AF65-F5344CB8AC3E}">
        <p14:creationId xmlns:p14="http://schemas.microsoft.com/office/powerpoint/2010/main" val="11197912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54</a:t>
            </a:fld>
            <a:endParaRPr lang="en-US" dirty="0"/>
          </a:p>
        </p:txBody>
      </p:sp>
    </p:spTree>
    <p:extLst>
      <p:ext uri="{BB962C8B-B14F-4D97-AF65-F5344CB8AC3E}">
        <p14:creationId xmlns:p14="http://schemas.microsoft.com/office/powerpoint/2010/main" val="2950037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55</a:t>
            </a:fld>
            <a:endParaRPr lang="en-US" dirty="0"/>
          </a:p>
        </p:txBody>
      </p:sp>
    </p:spTree>
    <p:extLst>
      <p:ext uri="{BB962C8B-B14F-4D97-AF65-F5344CB8AC3E}">
        <p14:creationId xmlns:p14="http://schemas.microsoft.com/office/powerpoint/2010/main" val="2271027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57</a:t>
            </a:fld>
            <a:endParaRPr lang="en-US" dirty="0"/>
          </a:p>
        </p:txBody>
      </p:sp>
    </p:spTree>
    <p:extLst>
      <p:ext uri="{BB962C8B-B14F-4D97-AF65-F5344CB8AC3E}">
        <p14:creationId xmlns:p14="http://schemas.microsoft.com/office/powerpoint/2010/main" val="38078917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There is no correct answer. The IRS website may be the most comprehensive resource, because of the ability to search for and download needed forms, instructions, and publications. However, any of the other platforms might be a first stop, depending upon the type of information sought.</a:t>
            </a:r>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61</a:t>
            </a:fld>
            <a:endParaRPr lang="en-US" dirty="0"/>
          </a:p>
        </p:txBody>
      </p:sp>
    </p:spTree>
    <p:extLst>
      <p:ext uri="{BB962C8B-B14F-4D97-AF65-F5344CB8AC3E}">
        <p14:creationId xmlns:p14="http://schemas.microsoft.com/office/powerpoint/2010/main" val="3439769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63</a:t>
            </a:fld>
            <a:endParaRPr lang="en-US" dirty="0"/>
          </a:p>
        </p:txBody>
      </p:sp>
    </p:spTree>
    <p:extLst>
      <p:ext uri="{BB962C8B-B14F-4D97-AF65-F5344CB8AC3E}">
        <p14:creationId xmlns:p14="http://schemas.microsoft.com/office/powerpoint/2010/main" val="14758103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64</a:t>
            </a:fld>
            <a:endParaRPr lang="en-US" dirty="0"/>
          </a:p>
        </p:txBody>
      </p:sp>
    </p:spTree>
    <p:extLst>
      <p:ext uri="{BB962C8B-B14F-4D97-AF65-F5344CB8AC3E}">
        <p14:creationId xmlns:p14="http://schemas.microsoft.com/office/powerpoint/2010/main" val="1793932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2</a:t>
            </a:fld>
            <a:endParaRPr lang="en-US" dirty="0"/>
          </a:p>
        </p:txBody>
      </p:sp>
    </p:spTree>
    <p:extLst>
      <p:ext uri="{BB962C8B-B14F-4D97-AF65-F5344CB8AC3E}">
        <p14:creationId xmlns:p14="http://schemas.microsoft.com/office/powerpoint/2010/main" val="3559592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An argument could be made for each of the answers. It would depend on the priorities of the individual answering the question. The current economic needs of the country may also influence the importance of each goal.</a:t>
            </a:r>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7</a:t>
            </a:fld>
            <a:endParaRPr lang="en-US" dirty="0"/>
          </a:p>
        </p:txBody>
      </p:sp>
    </p:spTree>
    <p:extLst>
      <p:ext uri="{BB962C8B-B14F-4D97-AF65-F5344CB8AC3E}">
        <p14:creationId xmlns:p14="http://schemas.microsoft.com/office/powerpoint/2010/main" val="3095099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Form 1040 is the correct form for an individual tax return, and Schedule B is used for interest and dividend income. Form 1120 is for a corporate tax return. Schedule C is used for profit or loss from a business.</a:t>
            </a:r>
            <a:endParaRPr lang="en-US" dirty="0"/>
          </a:p>
        </p:txBody>
      </p:sp>
      <p:sp>
        <p:nvSpPr>
          <p:cNvPr id="4" name="Slide Number Placeholder 3"/>
          <p:cNvSpPr>
            <a:spLocks noGrp="1"/>
          </p:cNvSpPr>
          <p:nvPr>
            <p:ph type="sldNum" sz="quarter" idx="10"/>
          </p:nvPr>
        </p:nvSpPr>
        <p:spPr/>
        <p:txBody>
          <a:bodyPr/>
          <a:lstStyle/>
          <a:p>
            <a:pPr>
              <a:defRPr/>
            </a:pPr>
            <a:fld id="{91CAE60C-72A0-D14D-8733-C13212F694AD}" type="slidenum">
              <a:rPr lang="en-US" smtClean="0"/>
              <a:pPr>
                <a:defRPr/>
              </a:pPr>
              <a:t>13</a:t>
            </a:fld>
            <a:endParaRPr lang="en-US" dirty="0"/>
          </a:p>
        </p:txBody>
      </p:sp>
    </p:spTree>
    <p:extLst>
      <p:ext uri="{BB962C8B-B14F-4D97-AF65-F5344CB8AC3E}">
        <p14:creationId xmlns:p14="http://schemas.microsoft.com/office/powerpoint/2010/main" val="821080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17</a:t>
            </a:fld>
            <a:endParaRPr lang="en-US" dirty="0"/>
          </a:p>
        </p:txBody>
      </p:sp>
    </p:spTree>
    <p:extLst>
      <p:ext uri="{BB962C8B-B14F-4D97-AF65-F5344CB8AC3E}">
        <p14:creationId xmlns:p14="http://schemas.microsoft.com/office/powerpoint/2010/main" val="3640803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p:txBody>
          <a:bodyPr/>
          <a:lstStyle/>
          <a:p>
            <a:pPr algn="l"/>
            <a:r>
              <a:rPr lang="en-US" sz="1800" b="0" i="1" u="none" strike="noStrike" baseline="0" dirty="0">
                <a:latin typeface="TimesNewRomanPS-ItalicMT"/>
              </a:rPr>
              <a:t>*If you were born on January 1, 1956, you are considered to be age 65 at the end of 2020. (If your spouse died in 2020 or if you are preparing a return for someone who died in 2020, see Pub. 501.)</a:t>
            </a:r>
          </a:p>
          <a:p>
            <a:pPr algn="l"/>
            <a:r>
              <a:rPr lang="en-US" sz="1800" b="0" i="1" u="none" strike="noStrike" baseline="0" dirty="0">
                <a:latin typeface="TimesNewRomanPS-ItalicMT"/>
              </a:rPr>
              <a:t>**</a:t>
            </a:r>
            <a:r>
              <a:rPr lang="en-US" sz="1800" b="1" i="1" u="none" strike="noStrike" baseline="0" dirty="0">
                <a:latin typeface="TimesNewRomanPS-BoldItalicMT"/>
              </a:rPr>
              <a:t>Gross income </a:t>
            </a:r>
            <a:r>
              <a:rPr lang="en-US" sz="1800" b="0" i="1" u="none" strike="noStrike" baseline="0" dirty="0">
                <a:latin typeface="TimesNewRomanPS-ItalicMT"/>
              </a:rPr>
              <a:t>means all income you received in the form of money, goods, property, and services that isn't exempt from tax, including any income from sources outside the United States or from the sale of your main home (even if you can exclude part or all of it). Don’t include any social security benefits unless (a) you are married filing a separate return and you lived with your spouse at any time in 2020, or (b) one-half of your social security benefits plus your other gross income and any tax-exempt interest is more than $25,000 ($32,000 if married filing jointly). If (a) or (b) applies, see the instructions for lines 6a and 6b to figure the taxable part of social security benefits you must include in gross income.</a:t>
            </a:r>
          </a:p>
          <a:p>
            <a:pPr algn="l"/>
            <a:r>
              <a:rPr lang="en-US" sz="1800" b="0" i="1" u="none" strike="noStrike" baseline="0" dirty="0">
                <a:latin typeface="TimesNewRomanPS-ItalicMT"/>
              </a:rPr>
              <a:t>Gross income includes gains, but not losses, reported on Form 8949 or Schedule D. Gross income from a business means, for example, the amount on Schedule C, line 7, or Schedule F, line 9. But, in figuring gross income, don’t reduce your income by any losses, including any loss on Schedule C, line 7, or Schedule F, line 9.</a:t>
            </a:r>
          </a:p>
          <a:p>
            <a:pPr algn="l"/>
            <a:r>
              <a:rPr lang="en-US" sz="1800" b="0" i="1" u="none" strike="noStrike" baseline="0" dirty="0">
                <a:latin typeface="TimesNewRomanPS-ItalicMT"/>
              </a:rPr>
              <a:t>***If you didn't live with your spouse at the end of 2020 (or on the date your spouse died) and your gross income was at least $5, you must file a return regardless of your age.</a:t>
            </a:r>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21</a:t>
            </a:fld>
            <a:endParaRPr lang="en-US" dirty="0"/>
          </a:p>
        </p:txBody>
      </p:sp>
    </p:spTree>
    <p:extLst>
      <p:ext uri="{BB962C8B-B14F-4D97-AF65-F5344CB8AC3E}">
        <p14:creationId xmlns:p14="http://schemas.microsoft.com/office/powerpoint/2010/main" val="914953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p:txBody>
          <a:bodyPr/>
          <a:lstStyle/>
          <a:p>
            <a:pPr algn="l"/>
            <a:r>
              <a:rPr lang="en-US" sz="1800" b="1" i="0" u="none" strike="noStrike" baseline="0" dirty="0">
                <a:latin typeface="TimesNewRomanPS-BoldMT"/>
              </a:rPr>
              <a:t>Single dependents. </a:t>
            </a:r>
            <a:r>
              <a:rPr lang="en-US" sz="1800" b="0" i="0" u="none" strike="noStrike" baseline="0" dirty="0">
                <a:latin typeface="TimesNewRomanPSMT"/>
              </a:rPr>
              <a:t>Were you </a:t>
            </a:r>
            <a:r>
              <a:rPr lang="en-US" sz="1800" b="1" i="0" u="none" strike="noStrike" baseline="0" dirty="0">
                <a:latin typeface="TimesNewRomanPS-BoldMT"/>
              </a:rPr>
              <a:t>either </a:t>
            </a:r>
            <a:r>
              <a:rPr lang="en-US" sz="1800" b="0" i="0" u="none" strike="noStrike" baseline="0" dirty="0">
                <a:latin typeface="TimesNewRomanPSMT"/>
              </a:rPr>
              <a:t>age 65 or older </a:t>
            </a:r>
            <a:r>
              <a:rPr lang="en-US" sz="1800" b="1" i="0" u="none" strike="noStrike" baseline="0" dirty="0">
                <a:latin typeface="TimesNewRomanPS-BoldMT"/>
              </a:rPr>
              <a:t>or </a:t>
            </a:r>
            <a:r>
              <a:rPr lang="en-US" sz="1800" b="0" i="0" u="none" strike="noStrike" baseline="0" dirty="0">
                <a:latin typeface="TimesNewRomanPSMT"/>
              </a:rPr>
              <a:t>blind?</a:t>
            </a:r>
          </a:p>
          <a:p>
            <a:pPr algn="l"/>
            <a:r>
              <a:rPr lang="en-US" sz="1800" b="1" i="0" u="none" strike="noStrike" baseline="0" dirty="0">
                <a:latin typeface="TimesNewRomanPS-BoldMT"/>
              </a:rPr>
              <a:t>No. </a:t>
            </a:r>
            <a:r>
              <a:rPr lang="en-US" sz="1800" b="0" i="0" u="none" strike="noStrike" baseline="0" dirty="0">
                <a:latin typeface="TimesNewRomanPSMT"/>
              </a:rPr>
              <a:t>You must file a return if </a:t>
            </a:r>
            <a:r>
              <a:rPr lang="en-US" sz="1800" b="1" i="0" u="none" strike="noStrike" baseline="0" dirty="0">
                <a:latin typeface="TimesNewRomanPS-BoldMT"/>
              </a:rPr>
              <a:t>any </a:t>
            </a:r>
            <a:r>
              <a:rPr lang="en-US" sz="1800" b="0" i="0" u="none" strike="noStrike" baseline="0" dirty="0">
                <a:latin typeface="TimesNewRomanPSMT"/>
              </a:rPr>
              <a:t>of the following apply.</a:t>
            </a:r>
          </a:p>
          <a:p>
            <a:pPr algn="l"/>
            <a:r>
              <a:rPr lang="en-US" sz="1800" b="0" i="0" u="none" strike="noStrike" baseline="0" dirty="0">
                <a:latin typeface="TimesNewRomanPSMT"/>
              </a:rPr>
              <a:t>• Your unearned income was over $1,100.</a:t>
            </a:r>
          </a:p>
          <a:p>
            <a:pPr algn="l"/>
            <a:r>
              <a:rPr lang="en-US" sz="1800" b="0" i="0" u="none" strike="noStrike" baseline="0" dirty="0">
                <a:latin typeface="TimesNewRomanPSMT"/>
              </a:rPr>
              <a:t>• Your earned income was over $12,400.</a:t>
            </a:r>
          </a:p>
          <a:p>
            <a:pPr algn="l"/>
            <a:r>
              <a:rPr lang="en-US" sz="1800" b="0" i="0" u="none" strike="noStrike" baseline="0" dirty="0">
                <a:latin typeface="TimesNewRomanPSMT"/>
              </a:rPr>
              <a:t>• Your gross income was more than the </a:t>
            </a:r>
            <a:r>
              <a:rPr lang="en-US" sz="1800" b="1" i="0" u="none" strike="noStrike" baseline="0" dirty="0">
                <a:latin typeface="TimesNewRomanPS-BoldMT"/>
              </a:rPr>
              <a:t>larger </a:t>
            </a:r>
            <a:r>
              <a:rPr lang="en-US" sz="1800" b="0" i="0" u="none" strike="noStrike" baseline="0" dirty="0">
                <a:latin typeface="TimesNewRomanPSMT"/>
              </a:rPr>
              <a:t>of—</a:t>
            </a:r>
          </a:p>
          <a:p>
            <a:pPr algn="l"/>
            <a:r>
              <a:rPr lang="en-US" sz="1800" b="0" i="0" u="none" strike="noStrike" baseline="0" dirty="0">
                <a:latin typeface="TimesNewRomanPSMT"/>
              </a:rPr>
              <a:t>• $1,100, or</a:t>
            </a:r>
          </a:p>
          <a:p>
            <a:pPr algn="l"/>
            <a:r>
              <a:rPr lang="en-US" sz="1800" b="0" i="0" u="none" strike="noStrike" baseline="0" dirty="0">
                <a:latin typeface="TimesNewRomanPSMT"/>
              </a:rPr>
              <a:t>• Your earned income (up to $12,050) plus $350.</a:t>
            </a:r>
          </a:p>
          <a:p>
            <a:pPr algn="l"/>
            <a:r>
              <a:rPr lang="en-US" sz="1800" b="1" i="0" u="none" strike="noStrike" baseline="0" dirty="0">
                <a:latin typeface="TimesNewRomanPS-BoldMT"/>
              </a:rPr>
              <a:t>Yes. </a:t>
            </a:r>
            <a:r>
              <a:rPr lang="en-US" sz="1800" b="0" i="0" u="none" strike="noStrike" baseline="0" dirty="0">
                <a:latin typeface="TimesNewRomanPSMT"/>
              </a:rPr>
              <a:t>You must file a return if </a:t>
            </a:r>
            <a:r>
              <a:rPr lang="en-US" sz="1800" b="1" i="0" u="none" strike="noStrike" baseline="0" dirty="0">
                <a:latin typeface="TimesNewRomanPS-BoldMT"/>
              </a:rPr>
              <a:t>any </a:t>
            </a:r>
            <a:r>
              <a:rPr lang="en-US" sz="1800" b="0" i="0" u="none" strike="noStrike" baseline="0" dirty="0">
                <a:latin typeface="TimesNewRomanPSMT"/>
              </a:rPr>
              <a:t>of the following apply.</a:t>
            </a:r>
          </a:p>
          <a:p>
            <a:pPr algn="l"/>
            <a:r>
              <a:rPr lang="en-US" sz="1800" b="0" i="0" u="none" strike="noStrike" baseline="0" dirty="0">
                <a:latin typeface="TimesNewRomanPSMT"/>
              </a:rPr>
              <a:t>• Your unearned income was over $2,750 ($4,400 if 65 or older </a:t>
            </a:r>
            <a:r>
              <a:rPr lang="en-US" sz="1800" b="1" i="0" u="none" strike="noStrike" baseline="0" dirty="0">
                <a:latin typeface="TimesNewRomanPS-BoldMT"/>
              </a:rPr>
              <a:t>and </a:t>
            </a:r>
            <a:r>
              <a:rPr lang="en-US" sz="1800" b="0" i="0" u="none" strike="noStrike" baseline="0" dirty="0">
                <a:latin typeface="TimesNewRomanPSMT"/>
              </a:rPr>
              <a:t>blind).</a:t>
            </a:r>
          </a:p>
          <a:p>
            <a:pPr algn="l"/>
            <a:r>
              <a:rPr lang="en-US" sz="1800" b="0" i="0" u="none" strike="noStrike" baseline="0" dirty="0">
                <a:latin typeface="TimesNewRomanPSMT"/>
              </a:rPr>
              <a:t>• Your earned income was over $14,050 ($15,700 if 65 or older </a:t>
            </a:r>
            <a:r>
              <a:rPr lang="en-US" sz="1800" b="1" i="0" u="none" strike="noStrike" baseline="0" dirty="0">
                <a:latin typeface="TimesNewRomanPS-BoldMT"/>
              </a:rPr>
              <a:t>and </a:t>
            </a:r>
            <a:r>
              <a:rPr lang="en-US" sz="1800" b="0" i="0" u="none" strike="noStrike" baseline="0" dirty="0">
                <a:latin typeface="TimesNewRomanPSMT"/>
              </a:rPr>
              <a:t>blind).</a:t>
            </a:r>
          </a:p>
          <a:p>
            <a:pPr algn="l"/>
            <a:r>
              <a:rPr lang="en-US" sz="1800" b="0" i="0" u="none" strike="noStrike" baseline="0" dirty="0">
                <a:latin typeface="TimesNewRomanPSMT"/>
              </a:rPr>
              <a:t>• Your gross income was more than the </a:t>
            </a:r>
            <a:r>
              <a:rPr lang="en-US" sz="1800" b="1" i="0" u="none" strike="noStrike" baseline="0" dirty="0">
                <a:latin typeface="TimesNewRomanPS-BoldMT"/>
              </a:rPr>
              <a:t>larger </a:t>
            </a:r>
            <a:r>
              <a:rPr lang="en-US" sz="1800" b="0" i="0" u="none" strike="noStrike" baseline="0" dirty="0">
                <a:latin typeface="TimesNewRomanPSMT"/>
              </a:rPr>
              <a:t>of—</a:t>
            </a:r>
          </a:p>
          <a:p>
            <a:pPr algn="l"/>
            <a:r>
              <a:rPr lang="en-US" sz="1800" b="0" i="0" u="none" strike="noStrike" baseline="0" dirty="0">
                <a:latin typeface="TimesNewRomanPSMT"/>
              </a:rPr>
              <a:t>• $2,750 ($4,400 if 65 or older </a:t>
            </a:r>
            <a:r>
              <a:rPr lang="en-US" sz="1800" b="1" i="0" u="none" strike="noStrike" baseline="0" dirty="0">
                <a:latin typeface="TimesNewRomanPS-BoldMT"/>
              </a:rPr>
              <a:t>and </a:t>
            </a:r>
            <a:r>
              <a:rPr lang="en-US" sz="1800" b="0" i="0" u="none" strike="noStrike" baseline="0" dirty="0">
                <a:latin typeface="TimesNewRomanPSMT"/>
              </a:rPr>
              <a:t>blind), or</a:t>
            </a:r>
          </a:p>
          <a:p>
            <a:pPr algn="l"/>
            <a:r>
              <a:rPr lang="en-US" sz="1800" b="0" i="0" u="none" strike="noStrike" baseline="0" dirty="0">
                <a:latin typeface="TimesNewRomanPSMT"/>
              </a:rPr>
              <a:t>• Your earned income (up to $12,050) plus $2,000 ($3,650 if 65 or older </a:t>
            </a:r>
            <a:r>
              <a:rPr lang="en-US" sz="1800" b="1" i="0" u="none" strike="noStrike" baseline="0" dirty="0">
                <a:latin typeface="TimesNewRomanPS-BoldMT"/>
              </a:rPr>
              <a:t>and </a:t>
            </a:r>
            <a:r>
              <a:rPr lang="en-US" sz="1800" b="0" i="0" u="none" strike="noStrike" baseline="0" dirty="0">
                <a:latin typeface="TimesNewRomanPSMT"/>
              </a:rPr>
              <a:t>blind).</a:t>
            </a:r>
          </a:p>
          <a:p>
            <a:pPr algn="l"/>
            <a:r>
              <a:rPr lang="en-US" sz="1800" b="1" i="0" u="none" strike="noStrike" baseline="0" dirty="0">
                <a:latin typeface="TimesNewRomanPS-BoldMT"/>
              </a:rPr>
              <a:t>Married dependents. </a:t>
            </a:r>
            <a:r>
              <a:rPr lang="en-US" sz="1800" b="0" i="0" u="none" strike="noStrike" baseline="0" dirty="0">
                <a:latin typeface="TimesNewRomanPSMT"/>
              </a:rPr>
              <a:t>Were you </a:t>
            </a:r>
            <a:r>
              <a:rPr lang="en-US" sz="1800" b="1" i="0" u="none" strike="noStrike" baseline="0" dirty="0">
                <a:latin typeface="TimesNewRomanPS-BoldMT"/>
              </a:rPr>
              <a:t>either </a:t>
            </a:r>
            <a:r>
              <a:rPr lang="en-US" sz="1800" b="0" i="0" u="none" strike="noStrike" baseline="0" dirty="0">
                <a:latin typeface="TimesNewRomanPSMT"/>
              </a:rPr>
              <a:t>age 65 or older </a:t>
            </a:r>
            <a:r>
              <a:rPr lang="en-US" sz="1800" b="1" i="0" u="none" strike="noStrike" baseline="0" dirty="0">
                <a:latin typeface="TimesNewRomanPS-BoldMT"/>
              </a:rPr>
              <a:t>or </a:t>
            </a:r>
            <a:r>
              <a:rPr lang="en-US" sz="1800" b="0" i="0" u="none" strike="noStrike" baseline="0" dirty="0">
                <a:latin typeface="TimesNewRomanPSMT"/>
              </a:rPr>
              <a:t>blind?</a:t>
            </a:r>
          </a:p>
          <a:p>
            <a:pPr algn="l"/>
            <a:r>
              <a:rPr lang="en-US" sz="1800" b="1" i="0" u="none" strike="noStrike" baseline="0" dirty="0">
                <a:latin typeface="TimesNewRomanPS-BoldMT"/>
              </a:rPr>
              <a:t>No. </a:t>
            </a:r>
            <a:r>
              <a:rPr lang="en-US" sz="1800" b="0" i="0" u="none" strike="noStrike" baseline="0" dirty="0">
                <a:latin typeface="TimesNewRomanPSMT"/>
              </a:rPr>
              <a:t>You must file a return if </a:t>
            </a:r>
            <a:r>
              <a:rPr lang="en-US" sz="1800" b="1" i="0" u="none" strike="noStrike" baseline="0" dirty="0">
                <a:latin typeface="TimesNewRomanPS-BoldMT"/>
              </a:rPr>
              <a:t>any </a:t>
            </a:r>
            <a:r>
              <a:rPr lang="en-US" sz="1800" b="0" i="0" u="none" strike="noStrike" baseline="0" dirty="0">
                <a:latin typeface="TimesNewRomanPSMT"/>
              </a:rPr>
              <a:t>of the following apply.</a:t>
            </a:r>
          </a:p>
          <a:p>
            <a:pPr algn="l"/>
            <a:r>
              <a:rPr lang="en-US" sz="1800" b="0" i="0" u="none" strike="noStrike" baseline="0" dirty="0">
                <a:latin typeface="TimesNewRomanPSMT"/>
              </a:rPr>
              <a:t>• Your unearned income was over $1,100.</a:t>
            </a:r>
          </a:p>
          <a:p>
            <a:pPr algn="l"/>
            <a:r>
              <a:rPr lang="en-US" sz="1800" b="0" i="0" u="none" strike="noStrike" baseline="0" dirty="0">
                <a:latin typeface="TimesNewRomanPSMT"/>
              </a:rPr>
              <a:t>• Your earned income was over $12,400.</a:t>
            </a:r>
          </a:p>
          <a:p>
            <a:pPr algn="l"/>
            <a:r>
              <a:rPr lang="en-US" sz="1800" b="0" i="0" u="none" strike="noStrike" baseline="0" dirty="0">
                <a:latin typeface="TimesNewRomanPSMT"/>
              </a:rPr>
              <a:t>• Your gross income was at least $5 and your spouse files a separate return and itemizes deductions.</a:t>
            </a:r>
          </a:p>
          <a:p>
            <a:pPr algn="l"/>
            <a:r>
              <a:rPr lang="en-US" sz="1800" b="0" i="0" u="none" strike="noStrike" baseline="0" dirty="0">
                <a:latin typeface="TimesNewRomanPSMT"/>
              </a:rPr>
              <a:t>• Your gross income was more than the </a:t>
            </a:r>
            <a:r>
              <a:rPr lang="en-US" sz="1800" b="1" i="0" u="none" strike="noStrike" baseline="0" dirty="0">
                <a:latin typeface="TimesNewRomanPS-BoldMT"/>
              </a:rPr>
              <a:t>larger </a:t>
            </a:r>
            <a:r>
              <a:rPr lang="en-US" sz="1800" b="0" i="0" u="none" strike="noStrike" baseline="0" dirty="0">
                <a:latin typeface="TimesNewRomanPSMT"/>
              </a:rPr>
              <a:t>of—</a:t>
            </a:r>
          </a:p>
          <a:p>
            <a:pPr algn="l"/>
            <a:r>
              <a:rPr lang="en-US" sz="1800" b="0" i="0" u="none" strike="noStrike" baseline="0" dirty="0">
                <a:latin typeface="TimesNewRomanPSMT"/>
              </a:rPr>
              <a:t>• $1,100, or</a:t>
            </a:r>
          </a:p>
          <a:p>
            <a:pPr algn="l"/>
            <a:r>
              <a:rPr lang="en-US" sz="1800" b="0" i="0" u="none" strike="noStrike" baseline="0" dirty="0">
                <a:latin typeface="TimesNewRomanPSMT"/>
              </a:rPr>
              <a:t>• Your earned income (up to $12,050) plus $350.</a:t>
            </a:r>
          </a:p>
          <a:p>
            <a:pPr algn="l"/>
            <a:r>
              <a:rPr lang="en-US" sz="1800" b="1" i="0" u="none" strike="noStrike" baseline="0" dirty="0">
                <a:latin typeface="TimesNewRomanPS-BoldMT"/>
              </a:rPr>
              <a:t>Yes. </a:t>
            </a:r>
            <a:r>
              <a:rPr lang="en-US" sz="1800" b="0" i="0" u="none" strike="noStrike" baseline="0" dirty="0">
                <a:latin typeface="TimesNewRomanPSMT"/>
              </a:rPr>
              <a:t>You must file a return if </a:t>
            </a:r>
            <a:r>
              <a:rPr lang="en-US" sz="1800" b="1" i="0" u="none" strike="noStrike" baseline="0" dirty="0">
                <a:latin typeface="TimesNewRomanPS-BoldMT"/>
              </a:rPr>
              <a:t>any </a:t>
            </a:r>
            <a:r>
              <a:rPr lang="en-US" sz="1800" b="0" i="0" u="none" strike="noStrike" baseline="0" dirty="0">
                <a:latin typeface="TimesNewRomanPSMT"/>
              </a:rPr>
              <a:t>of the following apply.</a:t>
            </a:r>
          </a:p>
          <a:p>
            <a:pPr algn="l"/>
            <a:r>
              <a:rPr lang="en-US" sz="1800" b="0" i="0" u="none" strike="noStrike" baseline="0" dirty="0">
                <a:latin typeface="TimesNewRomanPSMT"/>
              </a:rPr>
              <a:t>• Your unearned income was over $2,400 ($3,700 if 65 or older </a:t>
            </a:r>
            <a:r>
              <a:rPr lang="en-US" sz="1800" b="1" i="0" u="none" strike="noStrike" baseline="0" dirty="0">
                <a:latin typeface="TimesNewRomanPS-BoldMT"/>
              </a:rPr>
              <a:t>and </a:t>
            </a:r>
            <a:r>
              <a:rPr lang="en-US" sz="1800" b="0" i="0" u="none" strike="noStrike" baseline="0" dirty="0">
                <a:latin typeface="TimesNewRomanPSMT"/>
              </a:rPr>
              <a:t>blind).</a:t>
            </a:r>
          </a:p>
          <a:p>
            <a:pPr algn="l"/>
            <a:r>
              <a:rPr lang="en-US" sz="1800" b="0" i="0" u="none" strike="noStrike" baseline="0" dirty="0">
                <a:latin typeface="TimesNewRomanPSMT"/>
              </a:rPr>
              <a:t>• Your earned income was over $13,700 ($15,000 if 65 or older </a:t>
            </a:r>
            <a:r>
              <a:rPr lang="en-US" sz="1800" b="1" i="0" u="none" strike="noStrike" baseline="0" dirty="0">
                <a:latin typeface="TimesNewRomanPS-BoldMT"/>
              </a:rPr>
              <a:t>and </a:t>
            </a:r>
            <a:r>
              <a:rPr lang="en-US" sz="1800" b="0" i="0" u="none" strike="noStrike" baseline="0" dirty="0">
                <a:latin typeface="TimesNewRomanPSMT"/>
              </a:rPr>
              <a:t>blind).</a:t>
            </a:r>
          </a:p>
          <a:p>
            <a:pPr algn="l"/>
            <a:r>
              <a:rPr lang="en-US" sz="1800" b="0" i="0" u="none" strike="noStrike" baseline="0" dirty="0">
                <a:latin typeface="TimesNewRomanPSMT"/>
              </a:rPr>
              <a:t>• Your gross income was at least $5 and your spouse files a separate return and itemizes deductions.</a:t>
            </a:r>
          </a:p>
          <a:p>
            <a:pPr algn="l"/>
            <a:r>
              <a:rPr lang="en-US" sz="1800" b="0" i="0" u="none" strike="noStrike" baseline="0" dirty="0">
                <a:latin typeface="TimesNewRomanPSMT"/>
              </a:rPr>
              <a:t>• Your gross income was more than the </a:t>
            </a:r>
            <a:r>
              <a:rPr lang="en-US" sz="1800" b="1" i="0" u="none" strike="noStrike" baseline="0" dirty="0">
                <a:latin typeface="TimesNewRomanPS-BoldMT"/>
              </a:rPr>
              <a:t>larger </a:t>
            </a:r>
            <a:r>
              <a:rPr lang="en-US" sz="1800" b="0" i="0" u="none" strike="noStrike" baseline="0" dirty="0">
                <a:latin typeface="TimesNewRomanPSMT"/>
              </a:rPr>
              <a:t>of—</a:t>
            </a:r>
          </a:p>
          <a:p>
            <a:pPr algn="l"/>
            <a:r>
              <a:rPr lang="en-US" sz="1800" b="0" i="0" u="none" strike="noStrike" baseline="0" dirty="0">
                <a:latin typeface="TimesNewRomanPSMT"/>
              </a:rPr>
              <a:t>• $2,400 ($3,700 if 65 or older </a:t>
            </a:r>
            <a:r>
              <a:rPr lang="en-US" sz="1800" b="1" i="0" u="none" strike="noStrike" baseline="0" dirty="0">
                <a:latin typeface="TimesNewRomanPS-BoldMT"/>
              </a:rPr>
              <a:t>and </a:t>
            </a:r>
            <a:r>
              <a:rPr lang="en-US" sz="1800" b="0" i="0" u="none" strike="noStrike" baseline="0" dirty="0">
                <a:latin typeface="TimesNewRomanPSMT"/>
              </a:rPr>
              <a:t>blind), or</a:t>
            </a:r>
          </a:p>
          <a:p>
            <a:pPr algn="l"/>
            <a:r>
              <a:rPr lang="en-US" sz="1800" b="0" i="0" u="none" strike="noStrike" baseline="0" dirty="0">
                <a:latin typeface="TimesNewRomanPSMT"/>
              </a:rPr>
              <a:t>• Your earned income (up to $12,050) plus $1,650 ($2,950 if 65 or older </a:t>
            </a:r>
            <a:r>
              <a:rPr lang="en-US" sz="1800" b="1" i="0" u="none" strike="noStrike" baseline="0" dirty="0">
                <a:latin typeface="TimesNewRomanPS-BoldMT"/>
              </a:rPr>
              <a:t>and </a:t>
            </a:r>
            <a:r>
              <a:rPr lang="en-US" sz="1800" b="0" i="0" u="none" strike="noStrike" baseline="0" dirty="0">
                <a:latin typeface="TimesNewRomanPSMT"/>
              </a:rPr>
              <a:t>blind).</a:t>
            </a:r>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22</a:t>
            </a:fld>
            <a:endParaRPr lang="en-US" dirty="0"/>
          </a:p>
        </p:txBody>
      </p:sp>
    </p:spTree>
    <p:extLst>
      <p:ext uri="{BB962C8B-B14F-4D97-AF65-F5344CB8AC3E}">
        <p14:creationId xmlns:p14="http://schemas.microsoft.com/office/powerpoint/2010/main" val="152960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25</a:t>
            </a:fld>
            <a:endParaRPr lang="en-US" dirty="0"/>
          </a:p>
        </p:txBody>
      </p:sp>
    </p:spTree>
    <p:extLst>
      <p:ext uri="{BB962C8B-B14F-4D97-AF65-F5344CB8AC3E}">
        <p14:creationId xmlns:p14="http://schemas.microsoft.com/office/powerpoint/2010/main" val="2616574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30238"/>
            <a:ext cx="3778250" cy="2125662"/>
          </a:xfrm>
        </p:spPr>
      </p:sp>
      <p:sp>
        <p:nvSpPr>
          <p:cNvPr id="3" name="Notes Placeholder 2"/>
          <p:cNvSpPr>
            <a:spLocks noGrp="1"/>
          </p:cNvSpPr>
          <p:nvPr>
            <p:ph type="body" idx="1"/>
          </p:nvPr>
        </p:nvSpPr>
        <p:spPr>
          <a:xfrm>
            <a:off x="685800" y="2993721"/>
            <a:ext cx="5486400" cy="5520042"/>
          </a:xfrm>
          <a:prstGeom prst="rect">
            <a:avLst/>
          </a:prstGeom>
        </p:spPr>
        <p:txBody>
          <a:bodyPr/>
          <a:lstStyle/>
          <a:p>
            <a:endParaRPr lang="en-US"/>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26</a:t>
            </a:fld>
            <a:endParaRPr lang="en-US" dirty="0"/>
          </a:p>
        </p:txBody>
      </p:sp>
    </p:spTree>
    <p:extLst>
      <p:ext uri="{BB962C8B-B14F-4D97-AF65-F5344CB8AC3E}">
        <p14:creationId xmlns:p14="http://schemas.microsoft.com/office/powerpoint/2010/main" val="41541639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6.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 name="Title"/>
          <p:cNvSpPr>
            <a:spLocks noGrp="1"/>
          </p:cNvSpPr>
          <p:nvPr>
            <p:ph type="ctrTitle" hasCustomPrompt="1"/>
          </p:nvPr>
        </p:nvSpPr>
        <p:spPr>
          <a:xfrm>
            <a:off x="6096000" y="1122363"/>
            <a:ext cx="5654722" cy="2387600"/>
          </a:xfrm>
        </p:spPr>
        <p:txBody>
          <a:bodyPr anchor="b"/>
          <a:lstStyle>
            <a:lvl1pPr algn="ctr">
              <a:defRPr sz="4800" baseline="0"/>
            </a:lvl1pPr>
          </a:lstStyle>
          <a:p>
            <a:r>
              <a:rPr lang="en-US" dirty="0"/>
              <a:t>Title Slide</a:t>
            </a:r>
          </a:p>
        </p:txBody>
      </p:sp>
      <p:sp>
        <p:nvSpPr>
          <p:cNvPr id="3" name="Subtitle 2"/>
          <p:cNvSpPr>
            <a:spLocks noGrp="1"/>
          </p:cNvSpPr>
          <p:nvPr>
            <p:ph type="subTitle" idx="1" hasCustomPrompt="1"/>
          </p:nvPr>
        </p:nvSpPr>
        <p:spPr>
          <a:xfrm>
            <a:off x="6096000" y="3578888"/>
            <a:ext cx="5654722" cy="1655762"/>
          </a:xfrm>
          <a:solidFill>
            <a:schemeClr val="tx2"/>
          </a:solidFill>
        </p:spPr>
        <p:txBody>
          <a:bodyPr anchor="ctr"/>
          <a:lstStyle>
            <a:lvl1pPr marL="0" indent="0" algn="ctr">
              <a:lnSpc>
                <a:spcPct val="100000"/>
              </a:lnSpc>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p>
        </p:txBody>
      </p:sp>
      <p:sp>
        <p:nvSpPr>
          <p:cNvPr id="5" name="Content Placeholder 2">
            <a:extLst>
              <a:ext uri="{FF2B5EF4-FFF2-40B4-BE49-F238E27FC236}">
                <a16:creationId xmlns:a16="http://schemas.microsoft.com/office/drawing/2014/main" id="{9C6DFBD9-0F5A-487A-A4BC-A4BB6E259D0B}"/>
              </a:ext>
            </a:extLst>
          </p:cNvPr>
          <p:cNvSpPr>
            <a:spLocks noGrp="1"/>
          </p:cNvSpPr>
          <p:nvPr>
            <p:ph sz="half" idx="10" hasCustomPrompt="1"/>
          </p:nvPr>
        </p:nvSpPr>
        <p:spPr>
          <a:xfrm>
            <a:off x="476843" y="655093"/>
            <a:ext cx="5378047" cy="5568286"/>
          </a:xfrm>
        </p:spPr>
        <p:txBody>
          <a:bodyPr/>
          <a:lstStyle>
            <a:lvl1pPr marL="0" indent="0">
              <a:buNone/>
              <a:defRPr sz="2400"/>
            </a:lvl1pPr>
            <a:lvl2pPr>
              <a:defRPr sz="2400" b="0"/>
            </a:lvl2pPr>
            <a:lvl3pPr>
              <a:defRPr sz="2400" b="0"/>
            </a:lvl3pPr>
          </a:lstStyle>
          <a:p>
            <a:pPr lvl="0"/>
            <a:r>
              <a:rPr lang="en-US" dirty="0"/>
              <a:t>Insert textbook image here</a:t>
            </a:r>
          </a:p>
        </p:txBody>
      </p:sp>
      <p:sp>
        <p:nvSpPr>
          <p:cNvPr id="6" name="Rectangle 5">
            <a:extLst>
              <a:ext uri="{FF2B5EF4-FFF2-40B4-BE49-F238E27FC236}">
                <a16:creationId xmlns:a16="http://schemas.microsoft.com/office/drawing/2014/main" id="{4588AE3E-88D2-4C97-95D7-EF8DE60BFF5A}"/>
              </a:ext>
              <a:ext uri="{C183D7F6-B498-43B3-948B-1728B52AA6E4}">
                <adec:decorative xmlns:adec="http://schemas.microsoft.com/office/drawing/2017/decorative" val="1"/>
              </a:ext>
            </a:extLst>
          </p:cNvPr>
          <p:cNvSpPr/>
          <p:nvPr userDrawn="1"/>
        </p:nvSpPr>
        <p:spPr>
          <a:xfrm>
            <a:off x="0" y="3579177"/>
            <a:ext cx="6096000" cy="16557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1DCCA4C-1139-41AD-B2DF-27D39E0A6365}"/>
              </a:ext>
              <a:ext uri="{C183D7F6-B498-43B3-948B-1728B52AA6E4}">
                <adec:decorative xmlns:adec="http://schemas.microsoft.com/office/drawing/2017/decorative" val="1"/>
              </a:ext>
            </a:extLst>
          </p:cNvPr>
          <p:cNvSpPr/>
          <p:nvPr userDrawn="1"/>
        </p:nvSpPr>
        <p:spPr>
          <a:xfrm>
            <a:off x="11940541" y="2442136"/>
            <a:ext cx="256032" cy="1930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F8F4110-6D3B-4177-939B-284AD19BBBB0}"/>
              </a:ext>
              <a:ext uri="{C183D7F6-B498-43B3-948B-1728B52AA6E4}">
                <adec:decorative xmlns:adec="http://schemas.microsoft.com/office/drawing/2017/decorative" val="1"/>
              </a:ext>
            </a:extLst>
          </p:cNvPr>
          <p:cNvSpPr/>
          <p:nvPr userDrawn="1"/>
        </p:nvSpPr>
        <p:spPr>
          <a:xfrm>
            <a:off x="2418735" y="6504039"/>
            <a:ext cx="8037871" cy="23597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803553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Image/Two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2045728"/>
          </a:xfrm>
        </p:spPr>
        <p:txBody>
          <a:bodyPr/>
          <a:lstStyle>
            <a:lvl1pPr marL="0" indent="0" algn="l">
              <a:buNone/>
              <a:defRPr/>
            </a:lvl1pPr>
            <a:lvl2pPr marL="457200" indent="0">
              <a:buNone/>
              <a:defRPr/>
            </a:lvl2pPr>
            <a:lvl3pPr marL="914400" indent="0">
              <a:buNone/>
              <a:defRPr/>
            </a:lvl3pPr>
          </a:lstStyle>
          <a:p>
            <a:pPr lvl="0"/>
            <a:r>
              <a:rPr lang="en-US" dirty="0"/>
              <a:t>Image 1</a:t>
            </a:r>
          </a:p>
        </p:txBody>
      </p:sp>
      <p:sp>
        <p:nvSpPr>
          <p:cNvPr id="9" name="Content Placeholder Top"/>
          <p:cNvSpPr>
            <a:spLocks noGrp="1"/>
          </p:cNvSpPr>
          <p:nvPr>
            <p:ph sz="half" idx="2" hasCustomPrompt="1"/>
          </p:nvPr>
        </p:nvSpPr>
        <p:spPr>
          <a:xfrm>
            <a:off x="3624200" y="1825625"/>
            <a:ext cx="8090957" cy="2045728"/>
          </a:xfrm>
        </p:spPr>
        <p:txBody>
          <a:bodyPr/>
          <a:lstStyle>
            <a:lvl1pPr>
              <a:spcAft>
                <a:spcPts val="800"/>
              </a:spcAft>
              <a:defRPr sz="2400" b="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
        <p:nvSpPr>
          <p:cNvPr id="7" name="Image Placeholder 2">
            <a:extLst>
              <a:ext uri="{FF2B5EF4-FFF2-40B4-BE49-F238E27FC236}">
                <a16:creationId xmlns:a16="http://schemas.microsoft.com/office/drawing/2014/main" id="{9100EECD-9921-43E0-9472-84C089BD629F}"/>
              </a:ext>
            </a:extLst>
          </p:cNvPr>
          <p:cNvSpPr>
            <a:spLocks noGrp="1"/>
          </p:cNvSpPr>
          <p:nvPr>
            <p:ph sz="half" idx="14" hasCustomPrompt="1"/>
          </p:nvPr>
        </p:nvSpPr>
        <p:spPr>
          <a:xfrm>
            <a:off x="476843" y="4132558"/>
            <a:ext cx="2875957" cy="2045727"/>
          </a:xfrm>
        </p:spPr>
        <p:txBody>
          <a:bodyPr/>
          <a:lstStyle>
            <a:lvl1pPr marL="0" indent="0" algn="l">
              <a:buNone/>
              <a:defRPr/>
            </a:lvl1pPr>
            <a:lvl2pPr marL="457200" indent="0">
              <a:buNone/>
              <a:defRPr/>
            </a:lvl2pPr>
            <a:lvl3pPr marL="914400" indent="0">
              <a:buNone/>
              <a:defRPr/>
            </a:lvl3pPr>
          </a:lstStyle>
          <a:p>
            <a:pPr lvl="0"/>
            <a:r>
              <a:rPr lang="en-US" dirty="0"/>
              <a:t>Image 2</a:t>
            </a:r>
          </a:p>
        </p:txBody>
      </p:sp>
      <p:sp>
        <p:nvSpPr>
          <p:cNvPr id="6" name="Content Placeholder Bottom">
            <a:extLst>
              <a:ext uri="{FF2B5EF4-FFF2-40B4-BE49-F238E27FC236}">
                <a16:creationId xmlns:a16="http://schemas.microsoft.com/office/drawing/2014/main" id="{4003AB72-C071-4875-8D31-00FB47092143}"/>
              </a:ext>
            </a:extLst>
          </p:cNvPr>
          <p:cNvSpPr>
            <a:spLocks noGrp="1"/>
          </p:cNvSpPr>
          <p:nvPr>
            <p:ph sz="half" idx="15" hasCustomPrompt="1"/>
          </p:nvPr>
        </p:nvSpPr>
        <p:spPr>
          <a:xfrm>
            <a:off x="3624199" y="4136860"/>
            <a:ext cx="8090957" cy="2045728"/>
          </a:xfrm>
        </p:spPr>
        <p:txBody>
          <a:bodyPr/>
          <a:lstStyle>
            <a:lvl1pPr>
              <a:spcAft>
                <a:spcPts val="800"/>
              </a:spcAft>
              <a:defRPr sz="2400" b="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2728650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Image/Thre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1217447"/>
          </a:xfrm>
        </p:spPr>
        <p:txBody>
          <a:bodyPr/>
          <a:lstStyle>
            <a:lvl1pPr marL="0" indent="0" algn="l">
              <a:buNone/>
              <a:defRPr/>
            </a:lvl1pPr>
            <a:lvl2pPr marL="457200" indent="0">
              <a:buNone/>
              <a:defRPr/>
            </a:lvl2pPr>
            <a:lvl3pPr marL="914400" indent="0">
              <a:buNone/>
              <a:defRPr/>
            </a:lvl3pPr>
          </a:lstStyle>
          <a:p>
            <a:pPr lvl="0"/>
            <a:r>
              <a:rPr lang="en-US" dirty="0"/>
              <a:t>Image 1</a:t>
            </a:r>
          </a:p>
        </p:txBody>
      </p:sp>
      <p:sp>
        <p:nvSpPr>
          <p:cNvPr id="9" name="Content Placeholder Top"/>
          <p:cNvSpPr>
            <a:spLocks noGrp="1"/>
          </p:cNvSpPr>
          <p:nvPr>
            <p:ph sz="half" idx="2" hasCustomPrompt="1"/>
          </p:nvPr>
        </p:nvSpPr>
        <p:spPr>
          <a:xfrm>
            <a:off x="3624200" y="1825625"/>
            <a:ext cx="8090957" cy="1217450"/>
          </a:xfrm>
        </p:spPr>
        <p:txBody>
          <a:bodyPr/>
          <a:lstStyle>
            <a:lvl1pPr>
              <a:spcAft>
                <a:spcPts val="800"/>
              </a:spcAft>
              <a:defRPr sz="1800" b="0"/>
            </a:lvl1pPr>
            <a:lvl2pPr>
              <a:spcAft>
                <a:spcPts val="800"/>
              </a:spcAft>
              <a:defRPr sz="1800" b="0"/>
            </a:lvl2pPr>
            <a:lvl3pPr>
              <a:spcAft>
                <a:spcPts val="800"/>
              </a:spcAft>
              <a:defRPr sz="1800" b="0"/>
            </a:lvl3pPr>
          </a:lstStyle>
          <a:p>
            <a:pPr lvl="0"/>
            <a:r>
              <a:rPr lang="en-US" dirty="0"/>
              <a:t>First Level</a:t>
            </a:r>
          </a:p>
          <a:p>
            <a:pPr lvl="1"/>
            <a:r>
              <a:rPr lang="en-US" dirty="0"/>
              <a:t>Second level</a:t>
            </a:r>
          </a:p>
          <a:p>
            <a:pPr lvl="2"/>
            <a:r>
              <a:rPr lang="en-US" dirty="0"/>
              <a:t>Third level</a:t>
            </a:r>
          </a:p>
        </p:txBody>
      </p:sp>
      <p:sp>
        <p:nvSpPr>
          <p:cNvPr id="14" name="Image Placeholder 2">
            <a:extLst>
              <a:ext uri="{FF2B5EF4-FFF2-40B4-BE49-F238E27FC236}">
                <a16:creationId xmlns:a16="http://schemas.microsoft.com/office/drawing/2014/main" id="{329BB347-70F5-49B3-A1D7-9C05C8ED5028}"/>
              </a:ext>
            </a:extLst>
          </p:cNvPr>
          <p:cNvSpPr>
            <a:spLocks noGrp="1"/>
          </p:cNvSpPr>
          <p:nvPr>
            <p:ph sz="half" idx="14" hasCustomPrompt="1"/>
          </p:nvPr>
        </p:nvSpPr>
        <p:spPr>
          <a:xfrm>
            <a:off x="479343" y="3207219"/>
            <a:ext cx="2875957" cy="1217447"/>
          </a:xfrm>
        </p:spPr>
        <p:txBody>
          <a:bodyPr/>
          <a:lstStyle>
            <a:lvl1pPr marL="0" indent="0" algn="l">
              <a:buNone/>
              <a:defRPr/>
            </a:lvl1pPr>
            <a:lvl2pPr marL="457200" indent="0">
              <a:buNone/>
              <a:defRPr/>
            </a:lvl2pPr>
            <a:lvl3pPr marL="914400" indent="0">
              <a:buNone/>
              <a:defRPr/>
            </a:lvl3pPr>
          </a:lstStyle>
          <a:p>
            <a:pPr lvl="0"/>
            <a:r>
              <a:rPr lang="en-US" dirty="0"/>
              <a:t>Image 2</a:t>
            </a:r>
          </a:p>
        </p:txBody>
      </p:sp>
      <p:sp>
        <p:nvSpPr>
          <p:cNvPr id="15" name="Content Placeholder Middle">
            <a:extLst>
              <a:ext uri="{FF2B5EF4-FFF2-40B4-BE49-F238E27FC236}">
                <a16:creationId xmlns:a16="http://schemas.microsoft.com/office/drawing/2014/main" id="{E344C337-1A6E-4BE6-8E9E-7076FBBEEFAC}"/>
              </a:ext>
            </a:extLst>
          </p:cNvPr>
          <p:cNvSpPr>
            <a:spLocks noGrp="1"/>
          </p:cNvSpPr>
          <p:nvPr>
            <p:ph sz="half" idx="15" hasCustomPrompt="1"/>
          </p:nvPr>
        </p:nvSpPr>
        <p:spPr>
          <a:xfrm>
            <a:off x="3626700" y="3207216"/>
            <a:ext cx="8090957" cy="1217450"/>
          </a:xfrm>
        </p:spPr>
        <p:txBody>
          <a:bodyPr/>
          <a:lstStyle>
            <a:lvl1pPr>
              <a:spcAft>
                <a:spcPts val="800"/>
              </a:spcAft>
              <a:defRPr sz="1800" b="0"/>
            </a:lvl1pPr>
            <a:lvl2pPr>
              <a:spcAft>
                <a:spcPts val="800"/>
              </a:spcAft>
              <a:defRPr sz="1800" b="0"/>
            </a:lvl2pPr>
            <a:lvl3pPr>
              <a:spcAft>
                <a:spcPts val="800"/>
              </a:spcAft>
              <a:defRPr sz="1800" b="0"/>
            </a:lvl3pPr>
          </a:lstStyle>
          <a:p>
            <a:pPr lvl="0"/>
            <a:r>
              <a:rPr lang="en-US" dirty="0"/>
              <a:t>First Level</a:t>
            </a:r>
          </a:p>
          <a:p>
            <a:pPr lvl="1"/>
            <a:r>
              <a:rPr lang="en-US" dirty="0"/>
              <a:t>Second level</a:t>
            </a:r>
          </a:p>
          <a:p>
            <a:pPr lvl="2"/>
            <a:r>
              <a:rPr lang="en-US" dirty="0"/>
              <a:t>Third level</a:t>
            </a:r>
          </a:p>
        </p:txBody>
      </p:sp>
      <p:sp>
        <p:nvSpPr>
          <p:cNvPr id="16" name="Image Placeholder 3">
            <a:extLst>
              <a:ext uri="{FF2B5EF4-FFF2-40B4-BE49-F238E27FC236}">
                <a16:creationId xmlns:a16="http://schemas.microsoft.com/office/drawing/2014/main" id="{A70ED764-0931-4273-A125-CE2D6E0F8A8D}"/>
              </a:ext>
            </a:extLst>
          </p:cNvPr>
          <p:cNvSpPr>
            <a:spLocks noGrp="1"/>
          </p:cNvSpPr>
          <p:nvPr>
            <p:ph sz="half" idx="16" hasCustomPrompt="1"/>
          </p:nvPr>
        </p:nvSpPr>
        <p:spPr>
          <a:xfrm>
            <a:off x="479343" y="4631282"/>
            <a:ext cx="2875957" cy="1217447"/>
          </a:xfrm>
        </p:spPr>
        <p:txBody>
          <a:bodyPr/>
          <a:lstStyle>
            <a:lvl1pPr marL="0" indent="0" algn="l">
              <a:buNone/>
              <a:defRPr/>
            </a:lvl1pPr>
            <a:lvl2pPr marL="457200" indent="0">
              <a:buNone/>
              <a:defRPr/>
            </a:lvl2pPr>
            <a:lvl3pPr marL="914400" indent="0">
              <a:buNone/>
              <a:defRPr/>
            </a:lvl3pPr>
          </a:lstStyle>
          <a:p>
            <a:pPr lvl="0"/>
            <a:r>
              <a:rPr lang="en-US" dirty="0"/>
              <a:t>Image 3</a:t>
            </a:r>
          </a:p>
        </p:txBody>
      </p:sp>
      <p:sp>
        <p:nvSpPr>
          <p:cNvPr id="17" name="Content Placeholder Bottom">
            <a:extLst>
              <a:ext uri="{FF2B5EF4-FFF2-40B4-BE49-F238E27FC236}">
                <a16:creationId xmlns:a16="http://schemas.microsoft.com/office/drawing/2014/main" id="{1A924411-097F-4689-AC4D-9173B40A69F2}"/>
              </a:ext>
            </a:extLst>
          </p:cNvPr>
          <p:cNvSpPr>
            <a:spLocks noGrp="1"/>
          </p:cNvSpPr>
          <p:nvPr>
            <p:ph sz="half" idx="17" hasCustomPrompt="1"/>
          </p:nvPr>
        </p:nvSpPr>
        <p:spPr>
          <a:xfrm>
            <a:off x="3626700" y="4631279"/>
            <a:ext cx="8090957" cy="1217450"/>
          </a:xfrm>
        </p:spPr>
        <p:txBody>
          <a:bodyPr/>
          <a:lstStyle>
            <a:lvl1pPr>
              <a:spcAft>
                <a:spcPts val="800"/>
              </a:spcAft>
              <a:defRPr sz="1800" b="0"/>
            </a:lvl1pPr>
            <a:lvl2pPr>
              <a:spcAft>
                <a:spcPts val="800"/>
              </a:spcAft>
              <a:defRPr sz="1800" b="0"/>
            </a:lvl2pPr>
            <a:lvl3pPr>
              <a:spcAft>
                <a:spcPts val="800"/>
              </a:spcAft>
              <a:defRPr sz="1800" b="0"/>
            </a:lvl3pPr>
          </a:lstStyle>
          <a:p>
            <a:pPr lvl="0"/>
            <a:r>
              <a:rPr lang="en-US" dirty="0"/>
              <a:t>First Level</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950828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our Image/Four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899814"/>
          </a:xfrm>
        </p:spPr>
        <p:txBody>
          <a:bodyPr/>
          <a:lstStyle>
            <a:lvl1pPr marL="0" indent="0" algn="l">
              <a:buNone/>
              <a:defRPr/>
            </a:lvl1pPr>
            <a:lvl2pPr marL="457200" indent="0">
              <a:buNone/>
              <a:defRPr/>
            </a:lvl2pPr>
            <a:lvl3pPr marL="914400" indent="0">
              <a:buNone/>
              <a:defRPr/>
            </a:lvl3pPr>
          </a:lstStyle>
          <a:p>
            <a:pPr lvl="0"/>
            <a:r>
              <a:rPr lang="en-US" dirty="0"/>
              <a:t>Image 1</a:t>
            </a:r>
          </a:p>
        </p:txBody>
      </p:sp>
      <p:sp>
        <p:nvSpPr>
          <p:cNvPr id="9" name="Content Placeholder 1"/>
          <p:cNvSpPr>
            <a:spLocks noGrp="1"/>
          </p:cNvSpPr>
          <p:nvPr>
            <p:ph sz="half" idx="2" hasCustomPrompt="1"/>
          </p:nvPr>
        </p:nvSpPr>
        <p:spPr>
          <a:xfrm>
            <a:off x="3624200" y="1825625"/>
            <a:ext cx="8090957" cy="895515"/>
          </a:xfrm>
        </p:spPr>
        <p:txBody>
          <a:bodyPr/>
          <a:lstStyle>
            <a:lvl1pPr>
              <a:spcAft>
                <a:spcPts val="800"/>
              </a:spcAft>
              <a:defRPr sz="1800" b="0"/>
            </a:lvl1pPr>
            <a:lvl2pPr>
              <a:spcAft>
                <a:spcPts val="800"/>
              </a:spcAft>
              <a:defRPr sz="1800" b="0"/>
            </a:lvl2pPr>
            <a:lvl3pPr>
              <a:spcAft>
                <a:spcPts val="800"/>
              </a:spcAft>
              <a:defRPr sz="1800" b="0"/>
            </a:lvl3pPr>
          </a:lstStyle>
          <a:p>
            <a:pPr lvl="0"/>
            <a:r>
              <a:rPr lang="en-US" dirty="0"/>
              <a:t>First Level</a:t>
            </a:r>
          </a:p>
          <a:p>
            <a:pPr lvl="1"/>
            <a:r>
              <a:rPr lang="en-US" dirty="0"/>
              <a:t>Second level</a:t>
            </a:r>
          </a:p>
        </p:txBody>
      </p:sp>
      <p:sp>
        <p:nvSpPr>
          <p:cNvPr id="10" name="Image Placeholder 2">
            <a:extLst>
              <a:ext uri="{FF2B5EF4-FFF2-40B4-BE49-F238E27FC236}">
                <a16:creationId xmlns:a16="http://schemas.microsoft.com/office/drawing/2014/main" id="{02C25FD2-E251-4DC4-8F30-3EDA9A61D7DC}"/>
              </a:ext>
            </a:extLst>
          </p:cNvPr>
          <p:cNvSpPr>
            <a:spLocks noGrp="1"/>
          </p:cNvSpPr>
          <p:nvPr>
            <p:ph sz="half" idx="14" hasCustomPrompt="1"/>
          </p:nvPr>
        </p:nvSpPr>
        <p:spPr>
          <a:xfrm>
            <a:off x="476843" y="2941438"/>
            <a:ext cx="2875957" cy="899814"/>
          </a:xfrm>
        </p:spPr>
        <p:txBody>
          <a:bodyPr/>
          <a:lstStyle>
            <a:lvl1pPr marL="0" indent="0" algn="l">
              <a:buNone/>
              <a:defRPr/>
            </a:lvl1pPr>
            <a:lvl2pPr marL="457200" indent="0">
              <a:buNone/>
              <a:defRPr/>
            </a:lvl2pPr>
            <a:lvl3pPr marL="914400" indent="0">
              <a:buNone/>
              <a:defRPr/>
            </a:lvl3pPr>
          </a:lstStyle>
          <a:p>
            <a:pPr lvl="0"/>
            <a:r>
              <a:rPr lang="en-US" dirty="0"/>
              <a:t>Image 2</a:t>
            </a:r>
          </a:p>
        </p:txBody>
      </p:sp>
      <p:sp>
        <p:nvSpPr>
          <p:cNvPr id="11" name="Content Placeholder 2">
            <a:extLst>
              <a:ext uri="{FF2B5EF4-FFF2-40B4-BE49-F238E27FC236}">
                <a16:creationId xmlns:a16="http://schemas.microsoft.com/office/drawing/2014/main" id="{6FFE322F-E595-4582-997C-0A06F238C8D3}"/>
              </a:ext>
            </a:extLst>
          </p:cNvPr>
          <p:cNvSpPr>
            <a:spLocks noGrp="1"/>
          </p:cNvSpPr>
          <p:nvPr>
            <p:ph sz="half" idx="15" hasCustomPrompt="1"/>
          </p:nvPr>
        </p:nvSpPr>
        <p:spPr>
          <a:xfrm>
            <a:off x="3624200" y="2941435"/>
            <a:ext cx="8090957" cy="895515"/>
          </a:xfrm>
        </p:spPr>
        <p:txBody>
          <a:bodyPr/>
          <a:lstStyle>
            <a:lvl1pPr>
              <a:spcAft>
                <a:spcPts val="800"/>
              </a:spcAft>
              <a:defRPr sz="1800" b="0"/>
            </a:lvl1pPr>
            <a:lvl2pPr>
              <a:spcAft>
                <a:spcPts val="800"/>
              </a:spcAft>
              <a:defRPr sz="1800" b="0"/>
            </a:lvl2pPr>
            <a:lvl3pPr>
              <a:spcAft>
                <a:spcPts val="800"/>
              </a:spcAft>
              <a:defRPr sz="1800" b="0"/>
            </a:lvl3pPr>
          </a:lstStyle>
          <a:p>
            <a:pPr lvl="0"/>
            <a:r>
              <a:rPr lang="en-US" dirty="0"/>
              <a:t>First Level</a:t>
            </a:r>
          </a:p>
          <a:p>
            <a:pPr lvl="1"/>
            <a:r>
              <a:rPr lang="en-US" dirty="0"/>
              <a:t>Second level</a:t>
            </a:r>
          </a:p>
        </p:txBody>
      </p:sp>
      <p:sp>
        <p:nvSpPr>
          <p:cNvPr id="12" name="Image Placeholder 3">
            <a:extLst>
              <a:ext uri="{FF2B5EF4-FFF2-40B4-BE49-F238E27FC236}">
                <a16:creationId xmlns:a16="http://schemas.microsoft.com/office/drawing/2014/main" id="{647E63CA-E745-4DE2-B25A-D398F113EFA6}"/>
              </a:ext>
            </a:extLst>
          </p:cNvPr>
          <p:cNvSpPr>
            <a:spLocks noGrp="1"/>
          </p:cNvSpPr>
          <p:nvPr>
            <p:ph sz="half" idx="16" hasCustomPrompt="1"/>
          </p:nvPr>
        </p:nvSpPr>
        <p:spPr>
          <a:xfrm>
            <a:off x="480444" y="4065961"/>
            <a:ext cx="2875957" cy="899814"/>
          </a:xfrm>
        </p:spPr>
        <p:txBody>
          <a:bodyPr/>
          <a:lstStyle>
            <a:lvl1pPr marL="0" indent="0" algn="l">
              <a:buNone/>
              <a:defRPr/>
            </a:lvl1pPr>
            <a:lvl2pPr marL="457200" indent="0">
              <a:buNone/>
              <a:defRPr/>
            </a:lvl2pPr>
            <a:lvl3pPr marL="914400" indent="0">
              <a:buNone/>
              <a:defRPr/>
            </a:lvl3pPr>
          </a:lstStyle>
          <a:p>
            <a:pPr lvl="0"/>
            <a:r>
              <a:rPr lang="en-US" dirty="0"/>
              <a:t>Image 3</a:t>
            </a:r>
          </a:p>
        </p:txBody>
      </p:sp>
      <p:sp>
        <p:nvSpPr>
          <p:cNvPr id="13" name="Content Placeholder 3">
            <a:extLst>
              <a:ext uri="{FF2B5EF4-FFF2-40B4-BE49-F238E27FC236}">
                <a16:creationId xmlns:a16="http://schemas.microsoft.com/office/drawing/2014/main" id="{EFE66096-5B65-4DD6-9AD6-9E55675E34CD}"/>
              </a:ext>
            </a:extLst>
          </p:cNvPr>
          <p:cNvSpPr>
            <a:spLocks noGrp="1"/>
          </p:cNvSpPr>
          <p:nvPr>
            <p:ph sz="half" idx="17" hasCustomPrompt="1"/>
          </p:nvPr>
        </p:nvSpPr>
        <p:spPr>
          <a:xfrm>
            <a:off x="3627801" y="4065958"/>
            <a:ext cx="8090957" cy="895515"/>
          </a:xfrm>
        </p:spPr>
        <p:txBody>
          <a:bodyPr/>
          <a:lstStyle>
            <a:lvl1pPr>
              <a:spcAft>
                <a:spcPts val="800"/>
              </a:spcAft>
              <a:defRPr sz="1800" b="0"/>
            </a:lvl1pPr>
            <a:lvl2pPr>
              <a:spcAft>
                <a:spcPts val="800"/>
              </a:spcAft>
              <a:defRPr sz="1800" b="0"/>
            </a:lvl2pPr>
            <a:lvl3pPr>
              <a:spcAft>
                <a:spcPts val="800"/>
              </a:spcAft>
              <a:defRPr sz="1800" b="0"/>
            </a:lvl3pPr>
          </a:lstStyle>
          <a:p>
            <a:pPr lvl="0"/>
            <a:r>
              <a:rPr lang="en-US" dirty="0"/>
              <a:t>First Level</a:t>
            </a:r>
          </a:p>
          <a:p>
            <a:pPr lvl="1"/>
            <a:r>
              <a:rPr lang="en-US" dirty="0"/>
              <a:t>Second level</a:t>
            </a:r>
          </a:p>
        </p:txBody>
      </p:sp>
      <p:sp>
        <p:nvSpPr>
          <p:cNvPr id="14" name="Image Placeholder 4">
            <a:extLst>
              <a:ext uri="{FF2B5EF4-FFF2-40B4-BE49-F238E27FC236}">
                <a16:creationId xmlns:a16="http://schemas.microsoft.com/office/drawing/2014/main" id="{765390A9-B975-43C8-86E6-45E636A649C5}"/>
              </a:ext>
            </a:extLst>
          </p:cNvPr>
          <p:cNvSpPr>
            <a:spLocks noGrp="1"/>
          </p:cNvSpPr>
          <p:nvPr>
            <p:ph sz="half" idx="18" hasCustomPrompt="1"/>
          </p:nvPr>
        </p:nvSpPr>
        <p:spPr>
          <a:xfrm>
            <a:off x="480444" y="5181771"/>
            <a:ext cx="2875957" cy="899814"/>
          </a:xfrm>
        </p:spPr>
        <p:txBody>
          <a:bodyPr/>
          <a:lstStyle>
            <a:lvl1pPr marL="0" indent="0" algn="l">
              <a:buNone/>
              <a:defRPr/>
            </a:lvl1pPr>
            <a:lvl2pPr marL="457200" indent="0">
              <a:buNone/>
              <a:defRPr/>
            </a:lvl2pPr>
            <a:lvl3pPr marL="914400" indent="0">
              <a:buNone/>
              <a:defRPr/>
            </a:lvl3pPr>
          </a:lstStyle>
          <a:p>
            <a:pPr lvl="0"/>
            <a:r>
              <a:rPr lang="en-US" dirty="0"/>
              <a:t>Image 4</a:t>
            </a:r>
          </a:p>
        </p:txBody>
      </p:sp>
      <p:sp>
        <p:nvSpPr>
          <p:cNvPr id="15" name="Content Placeholder 4">
            <a:extLst>
              <a:ext uri="{FF2B5EF4-FFF2-40B4-BE49-F238E27FC236}">
                <a16:creationId xmlns:a16="http://schemas.microsoft.com/office/drawing/2014/main" id="{04B6F74B-2775-4949-A70C-BCBBFE20C3A2}"/>
              </a:ext>
            </a:extLst>
          </p:cNvPr>
          <p:cNvSpPr>
            <a:spLocks noGrp="1"/>
          </p:cNvSpPr>
          <p:nvPr>
            <p:ph sz="half" idx="19" hasCustomPrompt="1"/>
          </p:nvPr>
        </p:nvSpPr>
        <p:spPr>
          <a:xfrm>
            <a:off x="3627801" y="5181768"/>
            <a:ext cx="8090957" cy="895515"/>
          </a:xfrm>
        </p:spPr>
        <p:txBody>
          <a:bodyPr/>
          <a:lstStyle>
            <a:lvl1pPr>
              <a:spcAft>
                <a:spcPts val="800"/>
              </a:spcAft>
              <a:defRPr sz="1800" b="0"/>
            </a:lvl1pPr>
            <a:lvl2pPr>
              <a:spcAft>
                <a:spcPts val="800"/>
              </a:spcAft>
              <a:defRPr sz="1800" b="0"/>
            </a:lvl2pPr>
            <a:lvl3pPr>
              <a:spcAft>
                <a:spcPts val="800"/>
              </a:spcAft>
              <a:defRPr sz="1800" b="0"/>
            </a:lvl3pPr>
          </a:lstStyle>
          <a:p>
            <a:pPr lvl="0"/>
            <a:r>
              <a:rPr lang="en-US" dirty="0"/>
              <a:t>First Level</a:t>
            </a:r>
          </a:p>
          <a:p>
            <a:pPr lvl="1"/>
            <a:r>
              <a:rPr lang="en-US" dirty="0"/>
              <a:t>Second level</a:t>
            </a:r>
          </a:p>
        </p:txBody>
      </p:sp>
    </p:spTree>
    <p:custDataLst>
      <p:tags r:id="rId1"/>
    </p:custDataLst>
    <p:extLst>
      <p:ext uri="{BB962C8B-B14F-4D97-AF65-F5344CB8AC3E}">
        <p14:creationId xmlns:p14="http://schemas.microsoft.com/office/powerpoint/2010/main" val="2645674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007BA4"/>
                </a:solidFill>
              </a:defRPr>
            </a:lvl1pPr>
          </a:lstStyle>
          <a:p>
            <a:r>
              <a:rPr lang="en-US" dirty="0"/>
              <a:t>Click to edit Master title style</a:t>
            </a:r>
          </a:p>
        </p:txBody>
      </p:sp>
      <p:sp>
        <p:nvSpPr>
          <p:cNvPr id="12" name="Text Placeholder 11"/>
          <p:cNvSpPr>
            <a:spLocks noGrp="1"/>
          </p:cNvSpPr>
          <p:nvPr>
            <p:ph type="body" sz="quarter" idx="17" hasCustomPrompt="1"/>
          </p:nvPr>
        </p:nvSpPr>
        <p:spPr>
          <a:xfrm>
            <a:off x="743576" y="1491915"/>
            <a:ext cx="10711543" cy="4728411"/>
          </a:xfrm>
        </p:spPr>
        <p:txBody>
          <a:bodyPr>
            <a:normAutofit/>
          </a:bodyPr>
          <a:lstStyle>
            <a:lvl1pPr marL="342900" indent="-342900">
              <a:lnSpc>
                <a:spcPct val="100000"/>
              </a:lnSpc>
              <a:spcBef>
                <a:spcPts val="600"/>
              </a:spcBef>
              <a:buClrTx/>
              <a:buFont typeface="Arial" charset="0"/>
              <a:buChar char="•"/>
              <a:defRPr sz="2800">
                <a:solidFill>
                  <a:srgbClr val="000000"/>
                </a:solidFill>
              </a:defRPr>
            </a:lvl1pPr>
            <a:lvl2pPr marL="685800" marR="0" indent="-2286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sz="2400" baseline="0">
                <a:solidFill>
                  <a:srgbClr val="000000"/>
                </a:solidFill>
              </a:defRPr>
            </a:lvl2pPr>
            <a:lvl3pPr marL="1143000" indent="-228600">
              <a:lnSpc>
                <a:spcPct val="100000"/>
              </a:lnSpc>
              <a:spcBef>
                <a:spcPts val="600"/>
              </a:spcBef>
              <a:buClrTx/>
              <a:buFont typeface="Arial" panose="020B0604020202020204" pitchFamily="34" charset="0"/>
              <a:buChar char="•"/>
              <a:defRPr sz="2000">
                <a:solidFill>
                  <a:srgbClr val="000000"/>
                </a:solidFill>
              </a:defRPr>
            </a:lvl3pPr>
            <a:lvl4pPr marL="1600200" indent="-228600">
              <a:lnSpc>
                <a:spcPct val="100000"/>
              </a:lnSpc>
              <a:spcBef>
                <a:spcPts val="600"/>
              </a:spcBef>
              <a:buClrTx/>
              <a:buSzPct val="100000"/>
              <a:buFont typeface="Arial" panose="020B0604020202020204" pitchFamily="34" charset="0"/>
              <a:buChar char="•"/>
              <a:defRPr sz="1800">
                <a:solidFill>
                  <a:srgbClr val="000000"/>
                </a:solidFill>
              </a:defRPr>
            </a:lvl4pPr>
            <a:lvl5pPr marL="2057400" indent="-228600">
              <a:buClr>
                <a:srgbClr val="000000"/>
              </a:buClr>
              <a:buFont typeface="Helvetica" charset="0"/>
              <a:buChar char="⁃"/>
              <a:defRPr sz="2000"/>
            </a:lvl5p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5" name="Footer"/>
          <p:cNvSpPr txBox="1"/>
          <p:nvPr userDrawn="1"/>
        </p:nvSpPr>
        <p:spPr>
          <a:xfrm>
            <a:off x="3007866" y="6538743"/>
            <a:ext cx="8956009" cy="261610"/>
          </a:xfrm>
          <a:prstGeom prst="rect">
            <a:avLst/>
          </a:prstGeom>
          <a:noFill/>
          <a:effectLst/>
        </p:spPr>
        <p:txBody>
          <a:bodyPr wrap="square" lIns="0" tIns="0" r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Learning. </a:t>
            </a:r>
          </a:p>
        </p:txBody>
      </p:sp>
    </p:spTree>
    <p:extLst>
      <p:ext uri="{BB962C8B-B14F-4D97-AF65-F5344CB8AC3E}">
        <p14:creationId xmlns:p14="http://schemas.microsoft.com/office/powerpoint/2010/main" val="29107477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007BA4"/>
                </a:solidFill>
              </a:defRPr>
            </a:lvl1pPr>
          </a:lstStyle>
          <a:p>
            <a:r>
              <a:rPr lang="en-US" dirty="0"/>
              <a:t>Click to edit Master title style</a:t>
            </a:r>
          </a:p>
        </p:txBody>
      </p:sp>
      <p:sp>
        <p:nvSpPr>
          <p:cNvPr id="12" name="Text Placeholder 11"/>
          <p:cNvSpPr>
            <a:spLocks noGrp="1"/>
          </p:cNvSpPr>
          <p:nvPr>
            <p:ph type="body" sz="quarter" idx="17" hasCustomPrompt="1"/>
          </p:nvPr>
        </p:nvSpPr>
        <p:spPr>
          <a:xfrm>
            <a:off x="743576" y="1491916"/>
            <a:ext cx="10711543" cy="613610"/>
          </a:xfrm>
        </p:spPr>
        <p:txBody>
          <a:bodyPr>
            <a:normAutofit/>
          </a:bodyPr>
          <a:lstStyle>
            <a:lvl1pPr marL="342900" indent="-342900">
              <a:lnSpc>
                <a:spcPct val="100000"/>
              </a:lnSpc>
              <a:spcBef>
                <a:spcPts val="600"/>
              </a:spcBef>
              <a:buClrTx/>
              <a:buFont typeface="Arial" charset="0"/>
              <a:buChar char="•"/>
              <a:defRPr sz="2800">
                <a:solidFill>
                  <a:srgbClr val="000000"/>
                </a:solidFill>
              </a:defRPr>
            </a:lvl1pPr>
            <a:lvl2pPr marL="685800" marR="0" indent="-2286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sz="2400" baseline="0">
                <a:solidFill>
                  <a:srgbClr val="000000"/>
                </a:solidFill>
              </a:defRPr>
            </a:lvl2pPr>
            <a:lvl3pPr marL="1143000" indent="-228600">
              <a:lnSpc>
                <a:spcPct val="100000"/>
              </a:lnSpc>
              <a:spcBef>
                <a:spcPts val="600"/>
              </a:spcBef>
              <a:buClrTx/>
              <a:buFont typeface="Arial" panose="020B0604020202020204" pitchFamily="34" charset="0"/>
              <a:buChar char="•"/>
              <a:defRPr sz="2000">
                <a:solidFill>
                  <a:srgbClr val="000000"/>
                </a:solidFill>
              </a:defRPr>
            </a:lvl3pPr>
            <a:lvl4pPr marL="1600200" indent="-228600">
              <a:lnSpc>
                <a:spcPct val="100000"/>
              </a:lnSpc>
              <a:spcBef>
                <a:spcPts val="600"/>
              </a:spcBef>
              <a:buClrTx/>
              <a:buSzPct val="100000"/>
              <a:buFont typeface="Arial" panose="020B0604020202020204" pitchFamily="34" charset="0"/>
              <a:buChar char="•"/>
              <a:defRPr sz="1800">
                <a:solidFill>
                  <a:srgbClr val="000000"/>
                </a:solidFill>
              </a:defRPr>
            </a:lvl4pPr>
            <a:lvl5pPr marL="2057400" indent="-228600">
              <a:buClr>
                <a:srgbClr val="000000"/>
              </a:buClr>
              <a:buFont typeface="Helvetica" charset="0"/>
              <a:buChar char="⁃"/>
              <a:defRPr sz="2000"/>
            </a:lvl5pPr>
          </a:lstStyle>
          <a:p>
            <a:pPr lvl="0"/>
            <a:r>
              <a:rPr lang="en-US" dirty="0"/>
              <a:t>First level</a:t>
            </a:r>
          </a:p>
        </p:txBody>
      </p:sp>
      <p:sp>
        <p:nvSpPr>
          <p:cNvPr id="5" name="Footer"/>
          <p:cNvSpPr txBox="1"/>
          <p:nvPr userDrawn="1"/>
        </p:nvSpPr>
        <p:spPr>
          <a:xfrm>
            <a:off x="3007866" y="6538743"/>
            <a:ext cx="8956009" cy="261610"/>
          </a:xfrm>
          <a:prstGeom prst="rect">
            <a:avLst/>
          </a:prstGeom>
          <a:noFill/>
          <a:effectLst/>
        </p:spPr>
        <p:txBody>
          <a:bodyPr wrap="square" lIns="0" tIns="0" r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Learning. </a:t>
            </a:r>
          </a:p>
        </p:txBody>
      </p:sp>
      <p:sp>
        <p:nvSpPr>
          <p:cNvPr id="4" name="Table Placeholder 3"/>
          <p:cNvSpPr>
            <a:spLocks noGrp="1"/>
          </p:cNvSpPr>
          <p:nvPr>
            <p:ph type="tbl" sz="quarter" idx="18"/>
          </p:nvPr>
        </p:nvSpPr>
        <p:spPr>
          <a:xfrm>
            <a:off x="742950" y="2382838"/>
            <a:ext cx="10712450" cy="3873500"/>
          </a:xfrm>
        </p:spPr>
        <p:txBody>
          <a:bodyPr/>
          <a:lstStyle/>
          <a:p>
            <a:endParaRPr lang="en-US" dirty="0"/>
          </a:p>
        </p:txBody>
      </p:sp>
    </p:spTree>
    <p:extLst>
      <p:ext uri="{BB962C8B-B14F-4D97-AF65-F5344CB8AC3E}">
        <p14:creationId xmlns:p14="http://schemas.microsoft.com/office/powerpoint/2010/main" val="3494693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007BA4"/>
                </a:solidFill>
              </a:defRPr>
            </a:lvl1pPr>
          </a:lstStyle>
          <a:p>
            <a:r>
              <a:rPr lang="en-US" dirty="0"/>
              <a:t>Click to edit Master title style</a:t>
            </a:r>
          </a:p>
        </p:txBody>
      </p:sp>
      <p:sp>
        <p:nvSpPr>
          <p:cNvPr id="12" name="Text Placeholder 11"/>
          <p:cNvSpPr>
            <a:spLocks noGrp="1"/>
          </p:cNvSpPr>
          <p:nvPr>
            <p:ph type="body" sz="quarter" idx="17" hasCustomPrompt="1"/>
          </p:nvPr>
        </p:nvSpPr>
        <p:spPr>
          <a:xfrm>
            <a:off x="743576" y="1491916"/>
            <a:ext cx="10711543" cy="613610"/>
          </a:xfrm>
        </p:spPr>
        <p:txBody>
          <a:bodyPr>
            <a:normAutofit/>
          </a:bodyPr>
          <a:lstStyle>
            <a:lvl1pPr marL="342900" indent="-342900">
              <a:lnSpc>
                <a:spcPct val="100000"/>
              </a:lnSpc>
              <a:spcBef>
                <a:spcPts val="600"/>
              </a:spcBef>
              <a:buClrTx/>
              <a:buFont typeface="Arial" charset="0"/>
              <a:buChar char="•"/>
              <a:defRPr sz="2800">
                <a:solidFill>
                  <a:srgbClr val="000000"/>
                </a:solidFill>
              </a:defRPr>
            </a:lvl1pPr>
            <a:lvl2pPr marL="685800" marR="0" indent="-2286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sz="2400" baseline="0">
                <a:solidFill>
                  <a:srgbClr val="000000"/>
                </a:solidFill>
              </a:defRPr>
            </a:lvl2pPr>
            <a:lvl3pPr marL="1143000" indent="-228600">
              <a:lnSpc>
                <a:spcPct val="100000"/>
              </a:lnSpc>
              <a:spcBef>
                <a:spcPts val="600"/>
              </a:spcBef>
              <a:buClrTx/>
              <a:buFont typeface="Arial" panose="020B0604020202020204" pitchFamily="34" charset="0"/>
              <a:buChar char="•"/>
              <a:defRPr sz="2000">
                <a:solidFill>
                  <a:srgbClr val="000000"/>
                </a:solidFill>
              </a:defRPr>
            </a:lvl3pPr>
            <a:lvl4pPr marL="1600200" indent="-228600">
              <a:lnSpc>
                <a:spcPct val="100000"/>
              </a:lnSpc>
              <a:spcBef>
                <a:spcPts val="600"/>
              </a:spcBef>
              <a:buClrTx/>
              <a:buSzPct val="100000"/>
              <a:buFont typeface="Arial" panose="020B0604020202020204" pitchFamily="34" charset="0"/>
              <a:buChar char="•"/>
              <a:defRPr sz="1800">
                <a:solidFill>
                  <a:srgbClr val="000000"/>
                </a:solidFill>
              </a:defRPr>
            </a:lvl4pPr>
            <a:lvl5pPr marL="2057400" indent="-228600">
              <a:buClr>
                <a:srgbClr val="000000"/>
              </a:buClr>
              <a:buFont typeface="Helvetica" charset="0"/>
              <a:buChar char="⁃"/>
              <a:defRPr sz="2000"/>
            </a:lvl5pPr>
          </a:lstStyle>
          <a:p>
            <a:pPr lvl="0"/>
            <a:r>
              <a:rPr lang="en-US" dirty="0"/>
              <a:t>First level</a:t>
            </a:r>
          </a:p>
        </p:txBody>
      </p:sp>
      <p:sp>
        <p:nvSpPr>
          <p:cNvPr id="5" name="Footer"/>
          <p:cNvSpPr txBox="1"/>
          <p:nvPr userDrawn="1"/>
        </p:nvSpPr>
        <p:spPr>
          <a:xfrm>
            <a:off x="3007866" y="6538743"/>
            <a:ext cx="8956009" cy="261610"/>
          </a:xfrm>
          <a:prstGeom prst="rect">
            <a:avLst/>
          </a:prstGeom>
          <a:noFill/>
          <a:effectLst/>
        </p:spPr>
        <p:txBody>
          <a:bodyPr wrap="square" lIns="0" tIns="0" r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Learning. </a:t>
            </a:r>
          </a:p>
        </p:txBody>
      </p:sp>
      <p:sp>
        <p:nvSpPr>
          <p:cNvPr id="6" name="Picture Placeholder 5"/>
          <p:cNvSpPr>
            <a:spLocks noGrp="1"/>
          </p:cNvSpPr>
          <p:nvPr>
            <p:ph type="pic" sz="quarter" idx="18"/>
          </p:nvPr>
        </p:nvSpPr>
        <p:spPr>
          <a:xfrm>
            <a:off x="742950" y="2333625"/>
            <a:ext cx="10712450" cy="3814763"/>
          </a:xfrm>
        </p:spPr>
        <p:txBody>
          <a:bodyPr/>
          <a:lstStyle/>
          <a:p>
            <a:endParaRPr lang="en-US" dirty="0"/>
          </a:p>
        </p:txBody>
      </p:sp>
    </p:spTree>
    <p:extLst>
      <p:ext uri="{BB962C8B-B14F-4D97-AF65-F5344CB8AC3E}">
        <p14:creationId xmlns:p14="http://schemas.microsoft.com/office/powerpoint/2010/main" val="2620323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007BA4"/>
                </a:solidFill>
              </a:defRPr>
            </a:lvl1pPr>
          </a:lstStyle>
          <a:p>
            <a:r>
              <a:rPr lang="en-US" dirty="0"/>
              <a:t>Click to edit Master title style</a:t>
            </a:r>
          </a:p>
        </p:txBody>
      </p:sp>
      <p:sp>
        <p:nvSpPr>
          <p:cNvPr id="12" name="Text Placeholder 11"/>
          <p:cNvSpPr>
            <a:spLocks noGrp="1"/>
          </p:cNvSpPr>
          <p:nvPr>
            <p:ph type="body" sz="quarter" idx="17" hasCustomPrompt="1"/>
          </p:nvPr>
        </p:nvSpPr>
        <p:spPr>
          <a:xfrm>
            <a:off x="743576" y="1491916"/>
            <a:ext cx="10711543" cy="818148"/>
          </a:xfrm>
        </p:spPr>
        <p:txBody>
          <a:bodyPr>
            <a:normAutofit/>
          </a:bodyPr>
          <a:lstStyle>
            <a:lvl1pPr marL="342900" indent="-342900">
              <a:lnSpc>
                <a:spcPct val="100000"/>
              </a:lnSpc>
              <a:spcBef>
                <a:spcPts val="600"/>
              </a:spcBef>
              <a:buClrTx/>
              <a:buFont typeface="Arial" charset="0"/>
              <a:buChar char="•"/>
              <a:defRPr sz="2800">
                <a:solidFill>
                  <a:srgbClr val="000000"/>
                </a:solidFill>
              </a:defRPr>
            </a:lvl1pPr>
            <a:lvl2pPr marL="685800" marR="0" indent="-2286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sz="2400" baseline="0">
                <a:solidFill>
                  <a:srgbClr val="000000"/>
                </a:solidFill>
              </a:defRPr>
            </a:lvl2pPr>
            <a:lvl3pPr marL="1143000" indent="-228600">
              <a:lnSpc>
                <a:spcPct val="100000"/>
              </a:lnSpc>
              <a:spcBef>
                <a:spcPts val="600"/>
              </a:spcBef>
              <a:buClrTx/>
              <a:buFont typeface="Arial" panose="020B0604020202020204" pitchFamily="34" charset="0"/>
              <a:buChar char="•"/>
              <a:defRPr sz="2000">
                <a:solidFill>
                  <a:srgbClr val="000000"/>
                </a:solidFill>
              </a:defRPr>
            </a:lvl3pPr>
            <a:lvl4pPr marL="1600200" indent="-228600">
              <a:lnSpc>
                <a:spcPct val="100000"/>
              </a:lnSpc>
              <a:spcBef>
                <a:spcPts val="600"/>
              </a:spcBef>
              <a:buClrTx/>
              <a:buSzPct val="100000"/>
              <a:buFont typeface="Arial" panose="020B0604020202020204" pitchFamily="34" charset="0"/>
              <a:buChar char="•"/>
              <a:defRPr sz="1800">
                <a:solidFill>
                  <a:srgbClr val="000000"/>
                </a:solidFill>
              </a:defRPr>
            </a:lvl4pPr>
            <a:lvl5pPr marL="2057400" indent="-228600">
              <a:buClr>
                <a:srgbClr val="000000"/>
              </a:buClr>
              <a:buFont typeface="Helvetica" charset="0"/>
              <a:buChar char="⁃"/>
              <a:defRPr sz="2000"/>
            </a:lvl5p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5" name="Footer"/>
          <p:cNvSpPr txBox="1"/>
          <p:nvPr userDrawn="1"/>
        </p:nvSpPr>
        <p:spPr>
          <a:xfrm>
            <a:off x="3007866" y="6538743"/>
            <a:ext cx="8956009" cy="261610"/>
          </a:xfrm>
          <a:prstGeom prst="rect">
            <a:avLst/>
          </a:prstGeom>
          <a:noFill/>
          <a:effectLst/>
        </p:spPr>
        <p:txBody>
          <a:bodyPr wrap="square" lIns="0" tIns="0" r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Learning. </a:t>
            </a:r>
          </a:p>
        </p:txBody>
      </p:sp>
      <p:sp>
        <p:nvSpPr>
          <p:cNvPr id="4" name="Table Placeholder 3"/>
          <p:cNvSpPr>
            <a:spLocks noGrp="1"/>
          </p:cNvSpPr>
          <p:nvPr>
            <p:ph type="tbl" sz="quarter" idx="18"/>
          </p:nvPr>
        </p:nvSpPr>
        <p:spPr>
          <a:xfrm>
            <a:off x="742950" y="2755900"/>
            <a:ext cx="10610850" cy="2008188"/>
          </a:xfrm>
        </p:spPr>
        <p:txBody>
          <a:bodyPr/>
          <a:lstStyle/>
          <a:p>
            <a:endParaRPr lang="en-US" dirty="0"/>
          </a:p>
        </p:txBody>
      </p:sp>
      <p:sp>
        <p:nvSpPr>
          <p:cNvPr id="9" name="Text Placeholder 11"/>
          <p:cNvSpPr>
            <a:spLocks noGrp="1"/>
          </p:cNvSpPr>
          <p:nvPr>
            <p:ph type="body" sz="quarter" idx="19" hasCustomPrompt="1"/>
          </p:nvPr>
        </p:nvSpPr>
        <p:spPr>
          <a:xfrm>
            <a:off x="740228" y="5013158"/>
            <a:ext cx="10711543" cy="818148"/>
          </a:xfrm>
        </p:spPr>
        <p:txBody>
          <a:bodyPr>
            <a:normAutofit/>
          </a:bodyPr>
          <a:lstStyle>
            <a:lvl1pPr marL="342900" indent="-342900">
              <a:lnSpc>
                <a:spcPct val="100000"/>
              </a:lnSpc>
              <a:spcBef>
                <a:spcPts val="600"/>
              </a:spcBef>
              <a:buClrTx/>
              <a:buFont typeface="Arial" charset="0"/>
              <a:buChar char="•"/>
              <a:defRPr sz="2800">
                <a:solidFill>
                  <a:srgbClr val="000000"/>
                </a:solidFill>
              </a:defRPr>
            </a:lvl1pPr>
            <a:lvl2pPr marL="685800" marR="0" indent="-2286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sz="2400" baseline="0">
                <a:solidFill>
                  <a:srgbClr val="000000"/>
                </a:solidFill>
              </a:defRPr>
            </a:lvl2pPr>
            <a:lvl3pPr marL="1143000" indent="-228600">
              <a:lnSpc>
                <a:spcPct val="100000"/>
              </a:lnSpc>
              <a:spcBef>
                <a:spcPts val="600"/>
              </a:spcBef>
              <a:buClrTx/>
              <a:buFont typeface="Arial" panose="020B0604020202020204" pitchFamily="34" charset="0"/>
              <a:buChar char="•"/>
              <a:defRPr sz="2000">
                <a:solidFill>
                  <a:srgbClr val="000000"/>
                </a:solidFill>
              </a:defRPr>
            </a:lvl3pPr>
            <a:lvl4pPr marL="1600200" indent="-228600">
              <a:lnSpc>
                <a:spcPct val="100000"/>
              </a:lnSpc>
              <a:spcBef>
                <a:spcPts val="600"/>
              </a:spcBef>
              <a:buClrTx/>
              <a:buSzPct val="100000"/>
              <a:buFont typeface="Arial" panose="020B0604020202020204" pitchFamily="34" charset="0"/>
              <a:buChar char="•"/>
              <a:defRPr sz="1800">
                <a:solidFill>
                  <a:srgbClr val="000000"/>
                </a:solidFill>
              </a:defRPr>
            </a:lvl4pPr>
            <a:lvl5pPr marL="2057400" indent="-228600">
              <a:buClr>
                <a:srgbClr val="000000"/>
              </a:buClr>
              <a:buFont typeface="Helvetica" charset="0"/>
              <a:buChar char="⁃"/>
              <a:defRPr sz="2000"/>
            </a:lvl5pPr>
          </a:lstStyle>
          <a:p>
            <a:pPr lvl="0"/>
            <a:r>
              <a:rPr lang="en-US" dirty="0"/>
              <a:t>First level</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6813894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BA4"/>
                </a:solidFill>
              </a:defRPr>
            </a:lvl1pPr>
          </a:lstStyle>
          <a:p>
            <a:r>
              <a:rPr lang="en-US" dirty="0"/>
              <a:t>Click to edit Master title style</a:t>
            </a:r>
          </a:p>
        </p:txBody>
      </p:sp>
      <p:sp>
        <p:nvSpPr>
          <p:cNvPr id="5" name="Table Placeholder 4"/>
          <p:cNvSpPr>
            <a:spLocks noGrp="1"/>
          </p:cNvSpPr>
          <p:nvPr>
            <p:ph type="tbl" sz="quarter" idx="10"/>
          </p:nvPr>
        </p:nvSpPr>
        <p:spPr>
          <a:xfrm>
            <a:off x="2032000" y="2019868"/>
            <a:ext cx="8128000" cy="1613669"/>
          </a:xfrm>
        </p:spPr>
        <p:txBody>
          <a:bodyPr/>
          <a:lstStyle/>
          <a:p>
            <a:r>
              <a:rPr lang="en-US" dirty="0"/>
              <a:t>Click icon to add table</a:t>
            </a:r>
          </a:p>
        </p:txBody>
      </p:sp>
      <p:sp>
        <p:nvSpPr>
          <p:cNvPr id="6" name="Footer"/>
          <p:cNvSpPr txBox="1"/>
          <p:nvPr userDrawn="1"/>
        </p:nvSpPr>
        <p:spPr>
          <a:xfrm>
            <a:off x="3007866" y="6538743"/>
            <a:ext cx="8956009" cy="261610"/>
          </a:xfrm>
          <a:prstGeom prst="rect">
            <a:avLst/>
          </a:prstGeom>
          <a:noFill/>
          <a:effectLst/>
        </p:spPr>
        <p:txBody>
          <a:bodyPr wrap="square" lIns="0" tIns="0" r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Learning.</a:t>
            </a:r>
          </a:p>
        </p:txBody>
      </p:sp>
      <p:sp>
        <p:nvSpPr>
          <p:cNvPr id="4" name="Table Placeholder 3"/>
          <p:cNvSpPr>
            <a:spLocks noGrp="1"/>
          </p:cNvSpPr>
          <p:nvPr>
            <p:ph type="tbl" sz="quarter" idx="11"/>
          </p:nvPr>
        </p:nvSpPr>
        <p:spPr>
          <a:xfrm>
            <a:off x="2032000" y="3838575"/>
            <a:ext cx="8128000" cy="2092325"/>
          </a:xfrm>
        </p:spPr>
        <p:txBody>
          <a:bodyPr/>
          <a:lstStyle/>
          <a:p>
            <a:endParaRPr lang="en-US" dirty="0"/>
          </a:p>
        </p:txBody>
      </p:sp>
      <p:sp>
        <p:nvSpPr>
          <p:cNvPr id="8" name="Text Placeholder 7"/>
          <p:cNvSpPr>
            <a:spLocks noGrp="1"/>
          </p:cNvSpPr>
          <p:nvPr>
            <p:ph type="body" sz="quarter" idx="12"/>
          </p:nvPr>
        </p:nvSpPr>
        <p:spPr>
          <a:xfrm>
            <a:off x="2032000" y="1576388"/>
            <a:ext cx="8128000" cy="4429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336360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rgbClr val="007BA4"/>
                </a:solidFill>
              </a:defRPr>
            </a:lvl1pPr>
          </a:lstStyle>
          <a:p>
            <a:r>
              <a:rPr lang="en-US" dirty="0"/>
              <a:t>Click to edit Master title style</a:t>
            </a:r>
          </a:p>
        </p:txBody>
      </p:sp>
      <p:sp>
        <p:nvSpPr>
          <p:cNvPr id="12" name="Text Placeholder 11"/>
          <p:cNvSpPr>
            <a:spLocks noGrp="1"/>
          </p:cNvSpPr>
          <p:nvPr>
            <p:ph type="body" sz="quarter" idx="17" hasCustomPrompt="1"/>
          </p:nvPr>
        </p:nvSpPr>
        <p:spPr>
          <a:xfrm>
            <a:off x="743576" y="1491915"/>
            <a:ext cx="10711543" cy="2057401"/>
          </a:xfrm>
        </p:spPr>
        <p:txBody>
          <a:bodyPr>
            <a:normAutofit/>
          </a:bodyPr>
          <a:lstStyle>
            <a:lvl1pPr marL="342900" indent="-342900">
              <a:lnSpc>
                <a:spcPct val="100000"/>
              </a:lnSpc>
              <a:spcBef>
                <a:spcPts val="600"/>
              </a:spcBef>
              <a:buClrTx/>
              <a:buFont typeface="Arial" charset="0"/>
              <a:buChar char="•"/>
              <a:defRPr sz="2800">
                <a:solidFill>
                  <a:srgbClr val="000000"/>
                </a:solidFill>
              </a:defRPr>
            </a:lvl1pPr>
            <a:lvl2pPr marL="685800" marR="0" indent="-2286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sz="2400" baseline="0">
                <a:solidFill>
                  <a:srgbClr val="000000"/>
                </a:solidFill>
              </a:defRPr>
            </a:lvl2pPr>
            <a:lvl3pPr marL="1143000" indent="-228600">
              <a:lnSpc>
                <a:spcPct val="100000"/>
              </a:lnSpc>
              <a:spcBef>
                <a:spcPts val="600"/>
              </a:spcBef>
              <a:buClrTx/>
              <a:buFont typeface="Arial" panose="020B0604020202020204" pitchFamily="34" charset="0"/>
              <a:buChar char="•"/>
              <a:defRPr sz="2000">
                <a:solidFill>
                  <a:srgbClr val="000000"/>
                </a:solidFill>
              </a:defRPr>
            </a:lvl3pPr>
            <a:lvl4pPr marL="1600200" indent="-228600">
              <a:lnSpc>
                <a:spcPct val="100000"/>
              </a:lnSpc>
              <a:spcBef>
                <a:spcPts val="600"/>
              </a:spcBef>
              <a:buClrTx/>
              <a:buSzPct val="100000"/>
              <a:buFont typeface="Arial" panose="020B0604020202020204" pitchFamily="34" charset="0"/>
              <a:buChar char="•"/>
              <a:defRPr sz="1800">
                <a:solidFill>
                  <a:srgbClr val="000000"/>
                </a:solidFill>
              </a:defRPr>
            </a:lvl4pPr>
            <a:lvl5pPr marL="2057400" indent="-228600">
              <a:buClr>
                <a:srgbClr val="000000"/>
              </a:buClr>
              <a:buFont typeface="Helvetica" charset="0"/>
              <a:buChar char="⁃"/>
              <a:defRPr sz="2000"/>
            </a:lvl5p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5" name="Footer"/>
          <p:cNvSpPr txBox="1"/>
          <p:nvPr userDrawn="1"/>
        </p:nvSpPr>
        <p:spPr>
          <a:xfrm>
            <a:off x="3007866" y="6538743"/>
            <a:ext cx="8956009" cy="261610"/>
          </a:xfrm>
          <a:prstGeom prst="rect">
            <a:avLst/>
          </a:prstGeom>
          <a:noFill/>
          <a:effectLst/>
        </p:spPr>
        <p:txBody>
          <a:bodyPr wrap="square" lIns="0" tIns="0" r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Learning. </a:t>
            </a:r>
          </a:p>
        </p:txBody>
      </p:sp>
      <p:sp>
        <p:nvSpPr>
          <p:cNvPr id="6" name="Text Placeholder 11"/>
          <p:cNvSpPr>
            <a:spLocks noGrp="1"/>
          </p:cNvSpPr>
          <p:nvPr>
            <p:ph type="body" sz="quarter" idx="18" hasCustomPrompt="1"/>
          </p:nvPr>
        </p:nvSpPr>
        <p:spPr>
          <a:xfrm>
            <a:off x="743576" y="3894220"/>
            <a:ext cx="10711543" cy="2057401"/>
          </a:xfrm>
        </p:spPr>
        <p:txBody>
          <a:bodyPr>
            <a:normAutofit/>
          </a:bodyPr>
          <a:lstStyle>
            <a:lvl1pPr marL="342900" indent="-342900">
              <a:lnSpc>
                <a:spcPct val="100000"/>
              </a:lnSpc>
              <a:spcBef>
                <a:spcPts val="600"/>
              </a:spcBef>
              <a:buClrTx/>
              <a:buFont typeface="Arial" charset="0"/>
              <a:buChar char="•"/>
              <a:defRPr sz="2800">
                <a:solidFill>
                  <a:srgbClr val="000000"/>
                </a:solidFill>
              </a:defRPr>
            </a:lvl1pPr>
            <a:lvl2pPr marL="685800" marR="0" indent="-2286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sz="2400" baseline="0">
                <a:solidFill>
                  <a:srgbClr val="000000"/>
                </a:solidFill>
              </a:defRPr>
            </a:lvl2pPr>
            <a:lvl3pPr marL="1143000" indent="-228600">
              <a:lnSpc>
                <a:spcPct val="100000"/>
              </a:lnSpc>
              <a:spcBef>
                <a:spcPts val="600"/>
              </a:spcBef>
              <a:buClrTx/>
              <a:buFont typeface="Arial" panose="020B0604020202020204" pitchFamily="34" charset="0"/>
              <a:buChar char="•"/>
              <a:defRPr sz="2000">
                <a:solidFill>
                  <a:srgbClr val="000000"/>
                </a:solidFill>
              </a:defRPr>
            </a:lvl3pPr>
            <a:lvl4pPr marL="1600200" indent="-228600">
              <a:lnSpc>
                <a:spcPct val="100000"/>
              </a:lnSpc>
              <a:spcBef>
                <a:spcPts val="600"/>
              </a:spcBef>
              <a:buClrTx/>
              <a:buSzPct val="100000"/>
              <a:buFont typeface="Arial" panose="020B0604020202020204" pitchFamily="34" charset="0"/>
              <a:buChar char="•"/>
              <a:defRPr sz="1800">
                <a:solidFill>
                  <a:srgbClr val="000000"/>
                </a:solidFill>
              </a:defRPr>
            </a:lvl4pPr>
            <a:lvl5pPr marL="2057400" indent="-228600">
              <a:buClr>
                <a:srgbClr val="000000"/>
              </a:buClr>
              <a:buFont typeface="Helvetica" charset="0"/>
              <a:buChar char="⁃"/>
              <a:defRPr sz="2000"/>
            </a:lvl5pPr>
          </a:lstStyle>
          <a:p>
            <a:pPr lvl="0"/>
            <a:r>
              <a:rPr lang="en-US" dirty="0"/>
              <a:t>First level</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157774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4_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BA4"/>
                </a:solidFill>
              </a:defRPr>
            </a:lvl1pPr>
          </a:lstStyle>
          <a:p>
            <a:r>
              <a:rPr lang="en-US" dirty="0"/>
              <a:t>Click to edit Master title style</a:t>
            </a:r>
          </a:p>
        </p:txBody>
      </p:sp>
      <p:sp>
        <p:nvSpPr>
          <p:cNvPr id="5" name="Table Placeholder 4"/>
          <p:cNvSpPr>
            <a:spLocks noGrp="1"/>
          </p:cNvSpPr>
          <p:nvPr>
            <p:ph type="tbl" sz="quarter" idx="10"/>
          </p:nvPr>
        </p:nvSpPr>
        <p:spPr>
          <a:xfrm>
            <a:off x="2032000" y="2019868"/>
            <a:ext cx="8128000" cy="836637"/>
          </a:xfrm>
        </p:spPr>
        <p:txBody>
          <a:bodyPr/>
          <a:lstStyle/>
          <a:p>
            <a:r>
              <a:rPr lang="en-US" dirty="0"/>
              <a:t>Click icon to add table</a:t>
            </a:r>
          </a:p>
        </p:txBody>
      </p:sp>
      <p:sp>
        <p:nvSpPr>
          <p:cNvPr id="6" name="Footer"/>
          <p:cNvSpPr txBox="1"/>
          <p:nvPr userDrawn="1"/>
        </p:nvSpPr>
        <p:spPr>
          <a:xfrm>
            <a:off x="3007866" y="6538743"/>
            <a:ext cx="8956009" cy="261610"/>
          </a:xfrm>
          <a:prstGeom prst="rect">
            <a:avLst/>
          </a:prstGeom>
          <a:noFill/>
          <a:effectLst/>
        </p:spPr>
        <p:txBody>
          <a:bodyPr wrap="square" lIns="0" tIns="0" rIns="0" rtlCol="0" anchor="b">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4A78"/>
                </a:solidFill>
                <a:effectLst/>
                <a:uLnTx/>
                <a:uFillTx/>
                <a:latin typeface="arial" charset="0"/>
                <a:ea typeface="+mn-ea"/>
                <a:cs typeface="+mn-cs"/>
              </a:rPr>
              <a:t>© 2020 Cengage Learning.</a:t>
            </a:r>
          </a:p>
        </p:txBody>
      </p:sp>
      <p:sp>
        <p:nvSpPr>
          <p:cNvPr id="4" name="Table Placeholder 3"/>
          <p:cNvSpPr>
            <a:spLocks noGrp="1"/>
          </p:cNvSpPr>
          <p:nvPr>
            <p:ph type="tbl" sz="quarter" idx="11"/>
          </p:nvPr>
        </p:nvSpPr>
        <p:spPr>
          <a:xfrm>
            <a:off x="2032000" y="2905134"/>
            <a:ext cx="8128000" cy="1462330"/>
          </a:xfrm>
        </p:spPr>
        <p:txBody>
          <a:bodyPr/>
          <a:lstStyle/>
          <a:p>
            <a:endParaRPr lang="en-US" dirty="0"/>
          </a:p>
        </p:txBody>
      </p:sp>
      <p:sp>
        <p:nvSpPr>
          <p:cNvPr id="8" name="Text Placeholder 7"/>
          <p:cNvSpPr>
            <a:spLocks noGrp="1"/>
          </p:cNvSpPr>
          <p:nvPr>
            <p:ph type="body" sz="quarter" idx="12"/>
          </p:nvPr>
        </p:nvSpPr>
        <p:spPr>
          <a:xfrm>
            <a:off x="2032000" y="1576388"/>
            <a:ext cx="8128000" cy="4429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able Placeholder 3"/>
          <p:cNvSpPr>
            <a:spLocks noGrp="1"/>
          </p:cNvSpPr>
          <p:nvPr>
            <p:ph type="tbl" sz="quarter" idx="13"/>
          </p:nvPr>
        </p:nvSpPr>
        <p:spPr>
          <a:xfrm>
            <a:off x="2032000" y="4497314"/>
            <a:ext cx="8128000" cy="1462330"/>
          </a:xfrm>
        </p:spPr>
        <p:txBody>
          <a:bodyPr/>
          <a:lstStyle/>
          <a:p>
            <a:endParaRPr lang="en-US" dirty="0"/>
          </a:p>
        </p:txBody>
      </p:sp>
    </p:spTree>
    <p:extLst>
      <p:ext uri="{BB962C8B-B14F-4D97-AF65-F5344CB8AC3E}">
        <p14:creationId xmlns:p14="http://schemas.microsoft.com/office/powerpoint/2010/main" val="1423786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Placeholder">
            <a:extLst>
              <a:ext uri="{FF2B5EF4-FFF2-40B4-BE49-F238E27FC236}">
                <a16:creationId xmlns:a16="http://schemas.microsoft.com/office/drawing/2014/main" id="{D469E211-00F4-4FD0-BC72-B3E95435FB68}"/>
              </a:ext>
            </a:extLst>
          </p:cNvPr>
          <p:cNvSpPr>
            <a:spLocks noGrp="1"/>
          </p:cNvSpPr>
          <p:nvPr>
            <p:ph type="title"/>
          </p:nvPr>
        </p:nvSpPr>
        <p:spPr>
          <a:xfrm>
            <a:off x="476843" y="473245"/>
            <a:ext cx="11241915" cy="1217447"/>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Content Placeholder"/>
          <p:cNvSpPr>
            <a:spLocks noGrp="1"/>
          </p:cNvSpPr>
          <p:nvPr>
            <p:ph idx="1" hasCustomPrompt="1"/>
          </p:nvPr>
        </p:nvSpPr>
        <p:spPr>
          <a:xfrm>
            <a:off x="476843" y="1825625"/>
            <a:ext cx="9324740"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pic>
        <p:nvPicPr>
          <p:cNvPr id="10" name="Decorative Graphic">
            <a:extLst>
              <a:ext uri="{FF2B5EF4-FFF2-40B4-BE49-F238E27FC236}">
                <a16:creationId xmlns:a16="http://schemas.microsoft.com/office/drawing/2014/main" id="{D9F3AE94-249A-4A1E-BCBD-6A9003E3ADBE}"/>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9801583" y="4681709"/>
            <a:ext cx="2062163" cy="1682723"/>
          </a:xfrm>
          <a:prstGeom prst="rect">
            <a:avLst/>
          </a:prstGeom>
        </p:spPr>
      </p:pic>
    </p:spTree>
    <p:custDataLst>
      <p:tags r:id="rId1"/>
    </p:custDataLst>
    <p:extLst>
      <p:ext uri="{BB962C8B-B14F-4D97-AF65-F5344CB8AC3E}">
        <p14:creationId xmlns:p14="http://schemas.microsoft.com/office/powerpoint/2010/main" val="22160432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Section">
    <p:bg>
      <p:bgPr>
        <a:solidFill>
          <a:schemeClr val="accent1"/>
        </a:solidFill>
        <a:effectLst/>
      </p:bgPr>
    </p:bg>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838200" y="2820280"/>
            <a:ext cx="10515600" cy="1217447"/>
          </a:xfrm>
        </p:spPr>
        <p:txBody>
          <a:bodyPr/>
          <a:lstStyle>
            <a:lvl1pPr>
              <a:defRPr sz="6000">
                <a:solidFill>
                  <a:schemeClr val="bg1"/>
                </a:solidFill>
              </a:defRPr>
            </a:lvl1pPr>
          </a:lstStyle>
          <a:p>
            <a:r>
              <a:rPr lang="en-US" dirty="0"/>
              <a:t>Section Title</a:t>
            </a:r>
          </a:p>
        </p:txBody>
      </p:sp>
    </p:spTree>
    <p:custDataLst>
      <p:tags r:id="rId1"/>
    </p:custDataLst>
    <p:extLst>
      <p:ext uri="{BB962C8B-B14F-4D97-AF65-F5344CB8AC3E}">
        <p14:creationId xmlns:p14="http://schemas.microsoft.com/office/powerpoint/2010/main" val="2761707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3" name="Content Placeholder"/>
          <p:cNvSpPr>
            <a:spLocks noGrp="1"/>
          </p:cNvSpPr>
          <p:nvPr>
            <p:ph idx="1" hasCustomPrompt="1"/>
          </p:nvPr>
        </p:nvSpPr>
        <p:spPr/>
        <p:txBody>
          <a:bodyPr/>
          <a:lstStyle>
            <a:lvl1pPr>
              <a:spcAft>
                <a:spcPts val="800"/>
              </a:spcAft>
              <a:defRPr sz="240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3066196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3" name="Content Placeholder Left"/>
          <p:cNvSpPr>
            <a:spLocks noGrp="1"/>
          </p:cNvSpPr>
          <p:nvPr>
            <p:ph sz="half" idx="1" hasCustomPrompt="1"/>
          </p:nvPr>
        </p:nvSpPr>
        <p:spPr>
          <a:xfrm>
            <a:off x="476843" y="1825625"/>
            <a:ext cx="5542957"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
        <p:nvSpPr>
          <p:cNvPr id="4" name="Content Placeholder Right"/>
          <p:cNvSpPr>
            <a:spLocks noGrp="1"/>
          </p:cNvSpPr>
          <p:nvPr>
            <p:ph sz="half" idx="2" hasCustomPrompt="1"/>
          </p:nvPr>
        </p:nvSpPr>
        <p:spPr>
          <a:xfrm>
            <a:off x="6172200" y="1825625"/>
            <a:ext cx="5542956"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834274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3" name="Content Placeholder Left"/>
          <p:cNvSpPr>
            <a:spLocks noGrp="1"/>
          </p:cNvSpPr>
          <p:nvPr>
            <p:ph sz="half" idx="1" hasCustomPrompt="1"/>
          </p:nvPr>
        </p:nvSpPr>
        <p:spPr>
          <a:xfrm>
            <a:off x="476844" y="1825625"/>
            <a:ext cx="3344530"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
        <p:nvSpPr>
          <p:cNvPr id="5" name="Content Placeholder Middle">
            <a:extLst>
              <a:ext uri="{FF2B5EF4-FFF2-40B4-BE49-F238E27FC236}">
                <a16:creationId xmlns:a16="http://schemas.microsoft.com/office/drawing/2014/main" id="{1D13BCCE-AB68-426C-9401-BABA201385F3}"/>
              </a:ext>
            </a:extLst>
          </p:cNvPr>
          <p:cNvSpPr>
            <a:spLocks noGrp="1"/>
          </p:cNvSpPr>
          <p:nvPr>
            <p:ph sz="half" idx="10" hasCustomPrompt="1"/>
          </p:nvPr>
        </p:nvSpPr>
        <p:spPr>
          <a:xfrm>
            <a:off x="4423735" y="1829037"/>
            <a:ext cx="3344530"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
        <p:nvSpPr>
          <p:cNvPr id="4" name="Content Placeholder Right"/>
          <p:cNvSpPr>
            <a:spLocks noGrp="1"/>
          </p:cNvSpPr>
          <p:nvPr>
            <p:ph sz="half" idx="2" hasCustomPrompt="1"/>
          </p:nvPr>
        </p:nvSpPr>
        <p:spPr>
          <a:xfrm>
            <a:off x="8370626" y="1825625"/>
            <a:ext cx="3344530" cy="4351338"/>
          </a:xfrm>
        </p:spPr>
        <p:txBody>
          <a:bodyPr/>
          <a:lstStyle>
            <a:lvl1pPr>
              <a:spcAft>
                <a:spcPts val="800"/>
              </a:spcAft>
              <a:defRPr sz="240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1489189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Subtitle">
    <p:spTree>
      <p:nvGrpSpPr>
        <p:cNvPr id="1" name=""/>
        <p:cNvGrpSpPr/>
        <p:nvPr/>
      </p:nvGrpSpPr>
      <p:grpSpPr>
        <a:xfrm>
          <a:off x="0" y="0"/>
          <a:ext cx="0" cy="0"/>
          <a:chOff x="0" y="0"/>
          <a:chExt cx="0" cy="0"/>
        </a:xfrm>
      </p:grpSpPr>
      <p:sp>
        <p:nvSpPr>
          <p:cNvPr id="8" name="Title"/>
          <p:cNvSpPr>
            <a:spLocks noGrp="1"/>
          </p:cNvSpPr>
          <p:nvPr>
            <p:ph type="title" hasCustomPrompt="1"/>
          </p:nvPr>
        </p:nvSpPr>
        <p:spPr/>
        <p:txBody>
          <a:bodyPr/>
          <a:lstStyle>
            <a:lvl1pPr>
              <a:defRPr/>
            </a:lvl1pPr>
          </a:lstStyle>
          <a:p>
            <a:r>
              <a:rPr lang="en-US" dirty="0"/>
              <a:t>Slide Title</a:t>
            </a:r>
          </a:p>
        </p:txBody>
      </p:sp>
      <p:sp>
        <p:nvSpPr>
          <p:cNvPr id="3" name="Subtitle"/>
          <p:cNvSpPr>
            <a:spLocks noGrp="1"/>
          </p:cNvSpPr>
          <p:nvPr>
            <p:ph sz="half" idx="1" hasCustomPrompt="1"/>
          </p:nvPr>
        </p:nvSpPr>
        <p:spPr>
          <a:xfrm>
            <a:off x="476843" y="1887674"/>
            <a:ext cx="11241915" cy="691143"/>
          </a:xfrm>
        </p:spPr>
        <p:txBody>
          <a:bodyPr/>
          <a:lstStyle>
            <a:lvl1pPr marL="0" indent="0">
              <a:buNone/>
              <a:defRPr sz="2800" b="1"/>
            </a:lvl1pPr>
            <a:lvl2pPr>
              <a:defRPr sz="2800" b="0"/>
            </a:lvl2pPr>
            <a:lvl3pPr>
              <a:defRPr sz="2400" b="0"/>
            </a:lvl3pPr>
          </a:lstStyle>
          <a:p>
            <a:pPr lvl="0"/>
            <a:r>
              <a:rPr lang="en-US" dirty="0"/>
              <a:t>Click to add subtitle</a:t>
            </a:r>
          </a:p>
        </p:txBody>
      </p:sp>
      <p:sp>
        <p:nvSpPr>
          <p:cNvPr id="4" name="Content Placeholder"/>
          <p:cNvSpPr>
            <a:spLocks noGrp="1"/>
          </p:cNvSpPr>
          <p:nvPr>
            <p:ph sz="half" idx="2" hasCustomPrompt="1"/>
          </p:nvPr>
        </p:nvSpPr>
        <p:spPr>
          <a:xfrm>
            <a:off x="476843" y="2677888"/>
            <a:ext cx="11241915" cy="2621900"/>
          </a:xfrm>
        </p:spPr>
        <p:txBody>
          <a:bodyPr/>
          <a:lstStyle>
            <a:lvl1pPr>
              <a:spcAft>
                <a:spcPts val="800"/>
              </a:spcAft>
              <a:defRPr sz="2400" b="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
        <p:nvSpPr>
          <p:cNvPr id="10" name="Content Placeholder Bottom"/>
          <p:cNvSpPr>
            <a:spLocks noGrp="1"/>
          </p:cNvSpPr>
          <p:nvPr>
            <p:ph type="body" sz="quarter" idx="13" hasCustomPrompt="1"/>
          </p:nvPr>
        </p:nvSpPr>
        <p:spPr>
          <a:xfrm>
            <a:off x="476844" y="5395327"/>
            <a:ext cx="11241914" cy="951787"/>
          </a:xfrm>
        </p:spPr>
        <p:txBody>
          <a:bodyPr/>
          <a:lstStyle>
            <a:lvl1pPr marL="112713" indent="-112713">
              <a:defRPr sz="900" b="0"/>
            </a:lvl1pPr>
            <a:lvl2pPr marL="336550" indent="-112713">
              <a:defRPr sz="900" b="0"/>
            </a:lvl2pPr>
            <a:lvl3pPr marL="685800" indent="-168275">
              <a:defRPr sz="900" b="0"/>
            </a:lvl3pPr>
            <a:lvl4pPr>
              <a:defRPr sz="900" b="0"/>
            </a:lvl4pPr>
            <a:lvl5pPr>
              <a:defRPr sz="900" b="0"/>
            </a:lvl5pPr>
          </a:lstStyle>
          <a:p>
            <a:pPr lvl="0"/>
            <a:r>
              <a:rPr lang="en-US" dirty="0"/>
              <a:t>Click to edit Master text styles</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2380733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Subtitle/Images">
    <p:spTree>
      <p:nvGrpSpPr>
        <p:cNvPr id="1" name=""/>
        <p:cNvGrpSpPr/>
        <p:nvPr/>
      </p:nvGrpSpPr>
      <p:grpSpPr>
        <a:xfrm>
          <a:off x="0" y="0"/>
          <a:ext cx="0" cy="0"/>
          <a:chOff x="0" y="0"/>
          <a:chExt cx="0" cy="0"/>
        </a:xfrm>
      </p:grpSpPr>
      <p:sp>
        <p:nvSpPr>
          <p:cNvPr id="8" name="Title"/>
          <p:cNvSpPr>
            <a:spLocks noGrp="1"/>
          </p:cNvSpPr>
          <p:nvPr>
            <p:ph type="title" hasCustomPrompt="1"/>
          </p:nvPr>
        </p:nvSpPr>
        <p:spPr>
          <a:xfrm>
            <a:off x="476843" y="368315"/>
            <a:ext cx="11241915" cy="1217447"/>
          </a:xfrm>
        </p:spPr>
        <p:txBody>
          <a:bodyPr/>
          <a:lstStyle>
            <a:lvl1pPr>
              <a:defRPr/>
            </a:lvl1pPr>
          </a:lstStyle>
          <a:p>
            <a:r>
              <a:rPr lang="en-US" dirty="0"/>
              <a:t>Slide Title</a:t>
            </a:r>
          </a:p>
        </p:txBody>
      </p:sp>
      <p:sp>
        <p:nvSpPr>
          <p:cNvPr id="3" name="Subtitle"/>
          <p:cNvSpPr>
            <a:spLocks noGrp="1"/>
          </p:cNvSpPr>
          <p:nvPr>
            <p:ph sz="half" idx="1" hasCustomPrompt="1"/>
          </p:nvPr>
        </p:nvSpPr>
        <p:spPr>
          <a:xfrm>
            <a:off x="476843" y="1857694"/>
            <a:ext cx="11241915" cy="691143"/>
          </a:xfrm>
        </p:spPr>
        <p:txBody>
          <a:bodyPr/>
          <a:lstStyle>
            <a:lvl1pPr marL="0" indent="0">
              <a:buNone/>
              <a:defRPr sz="2800" b="1"/>
            </a:lvl1pPr>
            <a:lvl2pPr>
              <a:defRPr sz="2800" b="0"/>
            </a:lvl2pPr>
            <a:lvl3pPr>
              <a:defRPr sz="2400" b="0"/>
            </a:lvl3pPr>
          </a:lstStyle>
          <a:p>
            <a:pPr lvl="0"/>
            <a:r>
              <a:rPr lang="en-US" dirty="0"/>
              <a:t>Click to add subtitle</a:t>
            </a:r>
          </a:p>
        </p:txBody>
      </p:sp>
      <p:sp>
        <p:nvSpPr>
          <p:cNvPr id="4" name="Content Placeholder"/>
          <p:cNvSpPr>
            <a:spLocks noGrp="1"/>
          </p:cNvSpPr>
          <p:nvPr>
            <p:ph sz="half" idx="2" hasCustomPrompt="1"/>
          </p:nvPr>
        </p:nvSpPr>
        <p:spPr>
          <a:xfrm>
            <a:off x="476843" y="2677888"/>
            <a:ext cx="11241915" cy="1505492"/>
          </a:xfrm>
        </p:spPr>
        <p:txBody>
          <a:bodyPr/>
          <a:lstStyle>
            <a:lvl1pPr>
              <a:spcAft>
                <a:spcPts val="800"/>
              </a:spcAft>
              <a:defRPr sz="2400" b="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
        <p:nvSpPr>
          <p:cNvPr id="6" name="Content Placeholder 1">
            <a:extLst>
              <a:ext uri="{FF2B5EF4-FFF2-40B4-BE49-F238E27FC236}">
                <a16:creationId xmlns:a16="http://schemas.microsoft.com/office/drawing/2014/main" id="{B7E0CC24-A3CA-45F3-BF2B-B8EB09000563}"/>
              </a:ext>
            </a:extLst>
          </p:cNvPr>
          <p:cNvSpPr>
            <a:spLocks noGrp="1"/>
          </p:cNvSpPr>
          <p:nvPr>
            <p:ph idx="10" hasCustomPrompt="1"/>
          </p:nvPr>
        </p:nvSpPr>
        <p:spPr>
          <a:xfrm>
            <a:off x="476844" y="4310385"/>
            <a:ext cx="2563240" cy="2024480"/>
          </a:xfrm>
        </p:spPr>
        <p:txBody>
          <a:bodyPr/>
          <a:lstStyle>
            <a:lvl1pPr marL="0" indent="0" algn="ctr">
              <a:buNone/>
              <a:defRPr/>
            </a:lvl1pPr>
          </a:lstStyle>
          <a:p>
            <a:pPr lvl="0"/>
            <a:r>
              <a:rPr lang="en-US" dirty="0"/>
              <a:t>Insert here 1</a:t>
            </a:r>
          </a:p>
        </p:txBody>
      </p:sp>
      <p:sp>
        <p:nvSpPr>
          <p:cNvPr id="7" name="Content Placeholder 2">
            <a:extLst>
              <a:ext uri="{FF2B5EF4-FFF2-40B4-BE49-F238E27FC236}">
                <a16:creationId xmlns:a16="http://schemas.microsoft.com/office/drawing/2014/main" id="{0065DFA3-2F0A-45C7-8124-3D672EB9205A}"/>
              </a:ext>
            </a:extLst>
          </p:cNvPr>
          <p:cNvSpPr>
            <a:spLocks noGrp="1"/>
          </p:cNvSpPr>
          <p:nvPr>
            <p:ph idx="11" hasCustomPrompt="1"/>
          </p:nvPr>
        </p:nvSpPr>
        <p:spPr>
          <a:xfrm>
            <a:off x="3382488" y="4310385"/>
            <a:ext cx="2563240" cy="2024480"/>
          </a:xfrm>
        </p:spPr>
        <p:txBody>
          <a:bodyPr/>
          <a:lstStyle>
            <a:lvl1pPr marL="0" indent="0" algn="ctr">
              <a:buNone/>
              <a:defRPr/>
            </a:lvl1pPr>
          </a:lstStyle>
          <a:p>
            <a:pPr lvl="0"/>
            <a:r>
              <a:rPr lang="en-US" dirty="0"/>
              <a:t>Insert here 2</a:t>
            </a:r>
          </a:p>
        </p:txBody>
      </p:sp>
      <p:sp>
        <p:nvSpPr>
          <p:cNvPr id="9" name="Content Placeholder 3">
            <a:extLst>
              <a:ext uri="{FF2B5EF4-FFF2-40B4-BE49-F238E27FC236}">
                <a16:creationId xmlns:a16="http://schemas.microsoft.com/office/drawing/2014/main" id="{5EAAA4B2-2F70-4899-9014-89954C200D50}"/>
              </a:ext>
            </a:extLst>
          </p:cNvPr>
          <p:cNvSpPr>
            <a:spLocks noGrp="1"/>
          </p:cNvSpPr>
          <p:nvPr>
            <p:ph idx="13" hasCustomPrompt="1"/>
          </p:nvPr>
        </p:nvSpPr>
        <p:spPr>
          <a:xfrm>
            <a:off x="6281896" y="4319291"/>
            <a:ext cx="2563240" cy="2024480"/>
          </a:xfrm>
        </p:spPr>
        <p:txBody>
          <a:bodyPr/>
          <a:lstStyle>
            <a:lvl1pPr marL="0" indent="0" algn="ctr">
              <a:buNone/>
              <a:defRPr/>
            </a:lvl1pPr>
          </a:lstStyle>
          <a:p>
            <a:pPr lvl="0"/>
            <a:r>
              <a:rPr lang="en-US" dirty="0"/>
              <a:t>Insert here 3</a:t>
            </a:r>
          </a:p>
        </p:txBody>
      </p:sp>
      <p:sp>
        <p:nvSpPr>
          <p:cNvPr id="11" name="Content Placeholder 4">
            <a:extLst>
              <a:ext uri="{FF2B5EF4-FFF2-40B4-BE49-F238E27FC236}">
                <a16:creationId xmlns:a16="http://schemas.microsoft.com/office/drawing/2014/main" id="{138B1A98-C967-4B94-B1F7-E158393317F4}"/>
              </a:ext>
            </a:extLst>
          </p:cNvPr>
          <p:cNvSpPr>
            <a:spLocks noGrp="1"/>
          </p:cNvSpPr>
          <p:nvPr>
            <p:ph idx="15" hasCustomPrompt="1"/>
          </p:nvPr>
        </p:nvSpPr>
        <p:spPr>
          <a:xfrm>
            <a:off x="9151916" y="4319291"/>
            <a:ext cx="2563240" cy="2024480"/>
          </a:xfrm>
        </p:spPr>
        <p:txBody>
          <a:bodyPr/>
          <a:lstStyle>
            <a:lvl1pPr marL="0" indent="0" algn="ctr">
              <a:buNone/>
              <a:defRPr/>
            </a:lvl1pPr>
          </a:lstStyle>
          <a:p>
            <a:pPr lvl="0"/>
            <a:r>
              <a:rPr lang="en-US" dirty="0"/>
              <a:t>Insert here 4</a:t>
            </a:r>
          </a:p>
        </p:txBody>
      </p:sp>
    </p:spTree>
    <p:custDataLst>
      <p:tags r:id="rId1"/>
    </p:custDataLst>
    <p:extLst>
      <p:ext uri="{BB962C8B-B14F-4D97-AF65-F5344CB8AC3E}">
        <p14:creationId xmlns:p14="http://schemas.microsoft.com/office/powerpoint/2010/main" val="3888260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ulti Image/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3" name="Content Placeholder 1"/>
          <p:cNvSpPr>
            <a:spLocks noGrp="1"/>
          </p:cNvSpPr>
          <p:nvPr>
            <p:ph idx="1" hasCustomPrompt="1"/>
          </p:nvPr>
        </p:nvSpPr>
        <p:spPr>
          <a:xfrm>
            <a:off x="476844" y="1944375"/>
            <a:ext cx="2563240" cy="2024480"/>
          </a:xfrm>
        </p:spPr>
        <p:txBody>
          <a:bodyPr/>
          <a:lstStyle>
            <a:lvl1pPr marL="0" indent="0" algn="ctr">
              <a:buNone/>
              <a:defRPr/>
            </a:lvl1pPr>
          </a:lstStyle>
          <a:p>
            <a:pPr lvl="0"/>
            <a:r>
              <a:rPr lang="en-US" dirty="0"/>
              <a:t>Insert here 1</a:t>
            </a:r>
          </a:p>
        </p:txBody>
      </p:sp>
      <p:sp>
        <p:nvSpPr>
          <p:cNvPr id="15" name="Content Placeholder 2">
            <a:extLst>
              <a:ext uri="{FF2B5EF4-FFF2-40B4-BE49-F238E27FC236}">
                <a16:creationId xmlns:a16="http://schemas.microsoft.com/office/drawing/2014/main" id="{A951D41C-52EA-4F3C-BC8E-A9309F4EB627}"/>
              </a:ext>
            </a:extLst>
          </p:cNvPr>
          <p:cNvSpPr>
            <a:spLocks noGrp="1"/>
          </p:cNvSpPr>
          <p:nvPr>
            <p:ph idx="11" hasCustomPrompt="1"/>
          </p:nvPr>
        </p:nvSpPr>
        <p:spPr>
          <a:xfrm>
            <a:off x="3382488" y="1944375"/>
            <a:ext cx="2563240" cy="2024480"/>
          </a:xfrm>
        </p:spPr>
        <p:txBody>
          <a:bodyPr/>
          <a:lstStyle>
            <a:lvl1pPr marL="0" indent="0" algn="ctr">
              <a:buNone/>
              <a:defRPr/>
            </a:lvl1pPr>
          </a:lstStyle>
          <a:p>
            <a:pPr lvl="0"/>
            <a:r>
              <a:rPr lang="en-US" dirty="0"/>
              <a:t>Insert here 2</a:t>
            </a:r>
          </a:p>
        </p:txBody>
      </p:sp>
      <p:sp>
        <p:nvSpPr>
          <p:cNvPr id="17" name="Content Placeholder 3">
            <a:extLst>
              <a:ext uri="{FF2B5EF4-FFF2-40B4-BE49-F238E27FC236}">
                <a16:creationId xmlns:a16="http://schemas.microsoft.com/office/drawing/2014/main" id="{1CD2ACDE-E8DF-4B19-9DBB-017510EECF31}"/>
              </a:ext>
            </a:extLst>
          </p:cNvPr>
          <p:cNvSpPr>
            <a:spLocks noGrp="1"/>
          </p:cNvSpPr>
          <p:nvPr>
            <p:ph idx="13" hasCustomPrompt="1"/>
          </p:nvPr>
        </p:nvSpPr>
        <p:spPr>
          <a:xfrm>
            <a:off x="6281896" y="1953281"/>
            <a:ext cx="2563240" cy="2024480"/>
          </a:xfrm>
        </p:spPr>
        <p:txBody>
          <a:bodyPr/>
          <a:lstStyle>
            <a:lvl1pPr marL="0" indent="0" algn="ctr">
              <a:buNone/>
              <a:defRPr/>
            </a:lvl1pPr>
          </a:lstStyle>
          <a:p>
            <a:pPr lvl="0"/>
            <a:r>
              <a:rPr lang="en-US" dirty="0"/>
              <a:t>Insert here 3</a:t>
            </a:r>
          </a:p>
        </p:txBody>
      </p:sp>
      <p:sp>
        <p:nvSpPr>
          <p:cNvPr id="19" name="Content Placeholder 4">
            <a:extLst>
              <a:ext uri="{FF2B5EF4-FFF2-40B4-BE49-F238E27FC236}">
                <a16:creationId xmlns:a16="http://schemas.microsoft.com/office/drawing/2014/main" id="{F18F8C24-8F67-4A0C-8E2F-54E8026EAD00}"/>
              </a:ext>
            </a:extLst>
          </p:cNvPr>
          <p:cNvSpPr>
            <a:spLocks noGrp="1"/>
          </p:cNvSpPr>
          <p:nvPr>
            <p:ph idx="15" hasCustomPrompt="1"/>
          </p:nvPr>
        </p:nvSpPr>
        <p:spPr>
          <a:xfrm>
            <a:off x="9151916" y="1953281"/>
            <a:ext cx="2563240" cy="2024480"/>
          </a:xfrm>
        </p:spPr>
        <p:txBody>
          <a:bodyPr/>
          <a:lstStyle>
            <a:lvl1pPr marL="0" indent="0" algn="ctr">
              <a:buNone/>
              <a:defRPr/>
            </a:lvl1pPr>
          </a:lstStyle>
          <a:p>
            <a:pPr lvl="0"/>
            <a:r>
              <a:rPr lang="en-US" dirty="0"/>
              <a:t>Insert here 4</a:t>
            </a:r>
          </a:p>
        </p:txBody>
      </p:sp>
      <p:sp>
        <p:nvSpPr>
          <p:cNvPr id="9" name="Content Placeholder 5">
            <a:extLst>
              <a:ext uri="{FF2B5EF4-FFF2-40B4-BE49-F238E27FC236}">
                <a16:creationId xmlns:a16="http://schemas.microsoft.com/office/drawing/2014/main" id="{1950DDEC-E898-4F6D-A7F2-930A23B3C11F}"/>
              </a:ext>
            </a:extLst>
          </p:cNvPr>
          <p:cNvSpPr>
            <a:spLocks noGrp="1"/>
          </p:cNvSpPr>
          <p:nvPr>
            <p:ph idx="10" hasCustomPrompt="1"/>
          </p:nvPr>
        </p:nvSpPr>
        <p:spPr>
          <a:xfrm>
            <a:off x="476843" y="4128059"/>
            <a:ext cx="2563241" cy="2024480"/>
          </a:xfrm>
        </p:spPr>
        <p:txBody>
          <a:bodyPr/>
          <a:lstStyle>
            <a:lvl1pPr marL="0" indent="0" algn="ctr">
              <a:buNone/>
              <a:defRPr/>
            </a:lvl1pPr>
          </a:lstStyle>
          <a:p>
            <a:pPr lvl="0"/>
            <a:r>
              <a:rPr lang="en-US" dirty="0"/>
              <a:t>Insert here 5</a:t>
            </a:r>
          </a:p>
        </p:txBody>
      </p:sp>
      <p:sp>
        <p:nvSpPr>
          <p:cNvPr id="16" name="Content Placeholder 6">
            <a:extLst>
              <a:ext uri="{FF2B5EF4-FFF2-40B4-BE49-F238E27FC236}">
                <a16:creationId xmlns:a16="http://schemas.microsoft.com/office/drawing/2014/main" id="{B7548D5A-3DFF-4FF5-A587-74246B76C1A7}"/>
              </a:ext>
            </a:extLst>
          </p:cNvPr>
          <p:cNvSpPr>
            <a:spLocks noGrp="1"/>
          </p:cNvSpPr>
          <p:nvPr>
            <p:ph idx="12" hasCustomPrompt="1"/>
          </p:nvPr>
        </p:nvSpPr>
        <p:spPr>
          <a:xfrm>
            <a:off x="3382487" y="4128059"/>
            <a:ext cx="2563241" cy="2024480"/>
          </a:xfrm>
        </p:spPr>
        <p:txBody>
          <a:bodyPr/>
          <a:lstStyle>
            <a:lvl1pPr marL="0" indent="0" algn="ctr">
              <a:buNone/>
              <a:defRPr/>
            </a:lvl1pPr>
          </a:lstStyle>
          <a:p>
            <a:pPr lvl="0"/>
            <a:r>
              <a:rPr lang="en-US" dirty="0"/>
              <a:t>Insert here 6</a:t>
            </a:r>
          </a:p>
        </p:txBody>
      </p:sp>
      <p:sp>
        <p:nvSpPr>
          <p:cNvPr id="18" name="Content Placeholder 7">
            <a:extLst>
              <a:ext uri="{FF2B5EF4-FFF2-40B4-BE49-F238E27FC236}">
                <a16:creationId xmlns:a16="http://schemas.microsoft.com/office/drawing/2014/main" id="{A24E382A-7ED1-49CB-8053-85276CAEB9B2}"/>
              </a:ext>
            </a:extLst>
          </p:cNvPr>
          <p:cNvSpPr>
            <a:spLocks noGrp="1"/>
          </p:cNvSpPr>
          <p:nvPr>
            <p:ph idx="14" hasCustomPrompt="1"/>
          </p:nvPr>
        </p:nvSpPr>
        <p:spPr>
          <a:xfrm>
            <a:off x="6281895" y="4136965"/>
            <a:ext cx="2563241" cy="2024480"/>
          </a:xfrm>
        </p:spPr>
        <p:txBody>
          <a:bodyPr/>
          <a:lstStyle>
            <a:lvl1pPr marL="0" indent="0" algn="ctr">
              <a:buNone/>
              <a:defRPr/>
            </a:lvl1pPr>
          </a:lstStyle>
          <a:p>
            <a:pPr lvl="0"/>
            <a:r>
              <a:rPr lang="en-US" dirty="0"/>
              <a:t>Insert here 7</a:t>
            </a:r>
          </a:p>
        </p:txBody>
      </p:sp>
      <p:sp>
        <p:nvSpPr>
          <p:cNvPr id="20" name="Content Placeholder 8">
            <a:extLst>
              <a:ext uri="{FF2B5EF4-FFF2-40B4-BE49-F238E27FC236}">
                <a16:creationId xmlns:a16="http://schemas.microsoft.com/office/drawing/2014/main" id="{AC6187B3-59CD-4356-83E5-962B5ACC4AEB}"/>
              </a:ext>
            </a:extLst>
          </p:cNvPr>
          <p:cNvSpPr>
            <a:spLocks noGrp="1"/>
          </p:cNvSpPr>
          <p:nvPr>
            <p:ph idx="16" hasCustomPrompt="1"/>
          </p:nvPr>
        </p:nvSpPr>
        <p:spPr>
          <a:xfrm>
            <a:off x="9151915" y="4136965"/>
            <a:ext cx="2563241" cy="2024480"/>
          </a:xfrm>
        </p:spPr>
        <p:txBody>
          <a:bodyPr/>
          <a:lstStyle>
            <a:lvl1pPr marL="0" indent="0" algn="ctr">
              <a:buNone/>
              <a:defRPr/>
            </a:lvl1pPr>
          </a:lstStyle>
          <a:p>
            <a:pPr lvl="0"/>
            <a:r>
              <a:rPr lang="en-US" dirty="0"/>
              <a:t>Insert here 8</a:t>
            </a:r>
          </a:p>
        </p:txBody>
      </p:sp>
    </p:spTree>
    <p:custDataLst>
      <p:tags r:id="rId1"/>
    </p:custDataLst>
    <p:extLst>
      <p:ext uri="{BB962C8B-B14F-4D97-AF65-F5344CB8AC3E}">
        <p14:creationId xmlns:p14="http://schemas.microsoft.com/office/powerpoint/2010/main" val="295870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Image/On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2045728"/>
          </a:xfrm>
        </p:spPr>
        <p:txBody>
          <a:bodyPr/>
          <a:lstStyle>
            <a:lvl1pPr marL="0" indent="0" algn="l">
              <a:buNone/>
              <a:defRPr/>
            </a:lvl1pPr>
            <a:lvl2pPr marL="457200" indent="0">
              <a:buNone/>
              <a:defRPr/>
            </a:lvl2pPr>
            <a:lvl3pPr marL="914400" indent="0">
              <a:buNone/>
              <a:defRPr/>
            </a:lvl3pPr>
          </a:lstStyle>
          <a:p>
            <a:pPr lvl="0"/>
            <a:r>
              <a:rPr lang="en-US" dirty="0"/>
              <a:t>Image 1</a:t>
            </a:r>
          </a:p>
        </p:txBody>
      </p:sp>
      <p:sp>
        <p:nvSpPr>
          <p:cNvPr id="7" name="Image Placeholder 2">
            <a:extLst>
              <a:ext uri="{FF2B5EF4-FFF2-40B4-BE49-F238E27FC236}">
                <a16:creationId xmlns:a16="http://schemas.microsoft.com/office/drawing/2014/main" id="{9100EECD-9921-43E0-9472-84C089BD629F}"/>
              </a:ext>
            </a:extLst>
          </p:cNvPr>
          <p:cNvSpPr>
            <a:spLocks noGrp="1"/>
          </p:cNvSpPr>
          <p:nvPr>
            <p:ph sz="half" idx="14" hasCustomPrompt="1"/>
          </p:nvPr>
        </p:nvSpPr>
        <p:spPr>
          <a:xfrm>
            <a:off x="476843" y="4132558"/>
            <a:ext cx="2875957" cy="2045727"/>
          </a:xfrm>
        </p:spPr>
        <p:txBody>
          <a:bodyPr/>
          <a:lstStyle>
            <a:lvl1pPr marL="0" indent="0" algn="l">
              <a:buNone/>
              <a:defRPr/>
            </a:lvl1pPr>
            <a:lvl2pPr marL="457200" indent="0">
              <a:buNone/>
              <a:defRPr/>
            </a:lvl2pPr>
            <a:lvl3pPr marL="914400" indent="0">
              <a:buNone/>
              <a:defRPr/>
            </a:lvl3pPr>
          </a:lstStyle>
          <a:p>
            <a:pPr lvl="0"/>
            <a:r>
              <a:rPr lang="en-US" dirty="0"/>
              <a:t>Image 2</a:t>
            </a:r>
          </a:p>
        </p:txBody>
      </p:sp>
      <p:sp>
        <p:nvSpPr>
          <p:cNvPr id="9" name="Content Placeholder"/>
          <p:cNvSpPr>
            <a:spLocks noGrp="1"/>
          </p:cNvSpPr>
          <p:nvPr>
            <p:ph sz="half" idx="2" hasCustomPrompt="1"/>
          </p:nvPr>
        </p:nvSpPr>
        <p:spPr>
          <a:xfrm>
            <a:off x="3624200" y="1825625"/>
            <a:ext cx="8090957" cy="4351338"/>
          </a:xfrm>
        </p:spPr>
        <p:txBody>
          <a:bodyPr/>
          <a:lstStyle>
            <a:lvl1pPr>
              <a:spcAft>
                <a:spcPts val="800"/>
              </a:spcAft>
              <a:defRPr sz="2400" b="0"/>
            </a:lvl1pPr>
            <a:lvl2pPr>
              <a:spcAft>
                <a:spcPts val="800"/>
              </a:spcAft>
              <a:defRPr sz="2400" b="0"/>
            </a:lvl2pPr>
            <a:lvl3pPr>
              <a:spcAft>
                <a:spcPts val="800"/>
              </a:spcAft>
              <a:defRPr sz="2400" b="0"/>
            </a:lvl3pPr>
          </a:lstStyle>
          <a:p>
            <a:pPr lvl="0"/>
            <a:r>
              <a:rPr lang="en-US" dirty="0"/>
              <a:t>First Level</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228807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ags" Target="../tags/tag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heme" Target="../theme/theme2.xml"/><Relationship Id="rId1" Type="http://schemas.openxmlformats.org/officeDocument/2006/relationships/slideLayout" Target="../slideLayouts/slideLayout20.xml"/><Relationship Id="rId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DF3CEB08-7511-4ACD-A0D7-6D08EF1B42A9}"/>
              </a:ext>
            </a:extLst>
          </p:cNvPr>
          <p:cNvSpPr txBox="1">
            <a:spLocks/>
          </p:cNvSpPr>
          <p:nvPr userDrawn="1"/>
        </p:nvSpPr>
        <p:spPr>
          <a:xfrm>
            <a:off x="11082189" y="6449054"/>
            <a:ext cx="734291" cy="36576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a:lstStyle>
          <a:p>
            <a:fld id="{963FCBED-9BC8-44C8-B578-C394BC67F972}" type="slidenum">
              <a:rPr lang="en-US" sz="1000" smtClean="0">
                <a:solidFill>
                  <a:schemeClr val="tx1">
                    <a:lumMod val="60000"/>
                    <a:lumOff val="40000"/>
                  </a:schemeClr>
                </a:solidFill>
                <a:latin typeface="+mn-lt"/>
              </a:rPr>
              <a:pPr/>
              <a:t>‹#›</a:t>
            </a:fld>
            <a:endParaRPr lang="en-US" sz="1000" dirty="0">
              <a:solidFill>
                <a:schemeClr val="tx1">
                  <a:lumMod val="60000"/>
                  <a:lumOff val="40000"/>
                </a:schemeClr>
              </a:solidFill>
              <a:latin typeface="+mn-lt"/>
            </a:endParaRPr>
          </a:p>
        </p:txBody>
      </p:sp>
      <p:sp>
        <p:nvSpPr>
          <p:cNvPr id="2" name="Title Placeholder"/>
          <p:cNvSpPr>
            <a:spLocks noGrp="1"/>
          </p:cNvSpPr>
          <p:nvPr>
            <p:ph type="title"/>
          </p:nvPr>
        </p:nvSpPr>
        <p:spPr>
          <a:xfrm>
            <a:off x="476843" y="473245"/>
            <a:ext cx="11241915" cy="1217447"/>
          </a:xfrm>
          <a:prstGeom prst="rect">
            <a:avLst/>
          </a:prstGeom>
        </p:spPr>
        <p:txBody>
          <a:bodyPr vert="horz" lIns="91440" tIns="45720" rIns="91440" bIns="45720" rtlCol="0" anchor="t">
            <a:noAutofit/>
          </a:bodyPr>
          <a:lstStyle/>
          <a:p>
            <a:r>
              <a:rPr lang="en-US" dirty="0"/>
              <a:t>Slide Title</a:t>
            </a:r>
            <a:br>
              <a:rPr lang="en-US" dirty="0"/>
            </a:br>
            <a:endParaRPr lang="en-US" dirty="0"/>
          </a:p>
        </p:txBody>
      </p:sp>
      <p:sp>
        <p:nvSpPr>
          <p:cNvPr id="3" name="Text Placeholder 2"/>
          <p:cNvSpPr>
            <a:spLocks noGrp="1"/>
          </p:cNvSpPr>
          <p:nvPr>
            <p:ph type="body" idx="1"/>
          </p:nvPr>
        </p:nvSpPr>
        <p:spPr>
          <a:xfrm>
            <a:off x="476843" y="1825625"/>
            <a:ext cx="11241915" cy="4351338"/>
          </a:xfrm>
          <a:prstGeom prst="rect">
            <a:avLst/>
          </a:prstGeom>
        </p:spPr>
        <p:txBody>
          <a:bodyPr vert="horz" lIns="91440" tIns="45720" rIns="91440" bIns="45720" rtlCol="0">
            <a:noAutofit/>
          </a:bodyPr>
          <a:lstStyle/>
          <a:p>
            <a:pPr lvl="0"/>
            <a:r>
              <a:rPr lang="en-US" dirty="0"/>
              <a:t>First Level</a:t>
            </a:r>
          </a:p>
          <a:p>
            <a:pPr lvl="1"/>
            <a:r>
              <a:rPr lang="en-US" dirty="0"/>
              <a:t>Second level</a:t>
            </a:r>
          </a:p>
          <a:p>
            <a:pPr lvl="2"/>
            <a:r>
              <a:rPr lang="en-US" dirty="0"/>
              <a:t>Third level</a:t>
            </a:r>
          </a:p>
        </p:txBody>
      </p:sp>
      <p:pic>
        <p:nvPicPr>
          <p:cNvPr id="5" name="Logo">
            <a:extLst>
              <a:ext uri="{FF2B5EF4-FFF2-40B4-BE49-F238E27FC236}">
                <a16:creationId xmlns:a16="http://schemas.microsoft.com/office/drawing/2014/main" id="{7D9DE7A7-3324-4B9D-A406-42B62C5A8F9E}"/>
              </a:ext>
              <a:ext uri="{C183D7F6-B498-43B3-948B-1728B52AA6E4}">
                <adec:decorative xmlns:adec="http://schemas.microsoft.com/office/drawing/2017/decorative" val="1"/>
              </a:ext>
            </a:extLst>
          </p:cNvPr>
          <p:cNvPicPr>
            <a:picLocks noChangeAspect="1"/>
          </p:cNvPicPr>
          <p:nvPr userDrawn="1"/>
        </p:nvPicPr>
        <p:blipFill>
          <a:blip r:embed="rId22">
            <a:extLst>
              <a:ext uri="{28A0092B-C50C-407E-A947-70E740481C1C}">
                <a14:useLocalDpi xmlns:a14="http://schemas.microsoft.com/office/drawing/2010/main" val="0"/>
              </a:ext>
            </a:extLst>
          </a:blip>
          <a:srcRect/>
          <a:stretch>
            <a:fillRect/>
          </a:stretch>
        </p:blipFill>
        <p:spPr bwMode="auto">
          <a:xfrm>
            <a:off x="422286" y="6444088"/>
            <a:ext cx="1262321" cy="2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pyright">
            <a:extLst>
              <a:ext uri="{FF2B5EF4-FFF2-40B4-BE49-F238E27FC236}">
                <a16:creationId xmlns:a16="http://schemas.microsoft.com/office/drawing/2014/main" id="{0E6636BF-D3CC-4DFC-A057-41CF18719446}"/>
              </a:ext>
              <a:ext uri="{C183D7F6-B498-43B3-948B-1728B52AA6E4}">
                <adec:decorative xmlns:adec="http://schemas.microsoft.com/office/drawing/2017/decorative" val="1"/>
              </a:ext>
            </a:extLst>
          </p:cNvPr>
          <p:cNvSpPr txBox="1"/>
          <p:nvPr userDrawn="1"/>
        </p:nvSpPr>
        <p:spPr>
          <a:xfrm>
            <a:off x="1662894" y="6509546"/>
            <a:ext cx="9607613" cy="230832"/>
          </a:xfrm>
          <a:prstGeom prst="rect">
            <a:avLst/>
          </a:prstGeom>
          <a:noFill/>
        </p:spPr>
        <p:txBody>
          <a:bodyPr wrap="square" rtlCol="0">
            <a:spAutoFit/>
          </a:bodyPr>
          <a:lstStyle/>
          <a:p>
            <a:pPr algn="ctr"/>
            <a:r>
              <a:rPr lang="en-US" sz="900" dirty="0">
                <a:solidFill>
                  <a:schemeClr val="tx1">
                    <a:lumMod val="50000"/>
                  </a:schemeClr>
                </a:solidFill>
                <a:latin typeface="+mn-lt"/>
              </a:rPr>
              <a:t>©2021</a:t>
            </a:r>
            <a:r>
              <a:rPr lang="en-US" sz="900" baseline="0" dirty="0">
                <a:solidFill>
                  <a:schemeClr val="tx1">
                    <a:lumMod val="50000"/>
                  </a:schemeClr>
                </a:solidFill>
                <a:latin typeface="+mn-lt"/>
              </a:rPr>
              <a:t> </a:t>
            </a:r>
            <a:r>
              <a:rPr lang="en-US" sz="900" dirty="0">
                <a:solidFill>
                  <a:schemeClr val="tx1">
                    <a:lumMod val="50000"/>
                  </a:schemeClr>
                </a:solidFill>
                <a:latin typeface="+mn-lt"/>
              </a:rPr>
              <a:t>Cengage Learning. All Rights Reserved. May not be scanned, copied or duplicated, or posted to a publicly accessible website, in whole or in part.</a:t>
            </a:r>
          </a:p>
        </p:txBody>
      </p:sp>
      <p:sp>
        <p:nvSpPr>
          <p:cNvPr id="9" name="Rectangle 8">
            <a:extLst>
              <a:ext uri="{FF2B5EF4-FFF2-40B4-BE49-F238E27FC236}">
                <a16:creationId xmlns:a16="http://schemas.microsoft.com/office/drawing/2014/main" id="{69B8FC9A-ED05-42CA-9228-35082338CFF6}"/>
              </a:ext>
              <a:ext uri="{C183D7F6-B498-43B3-948B-1728B52AA6E4}">
                <adec:decorative xmlns:adec="http://schemas.microsoft.com/office/drawing/2017/decorative" val="1"/>
              </a:ext>
            </a:extLst>
          </p:cNvPr>
          <p:cNvSpPr/>
          <p:nvPr userDrawn="1"/>
        </p:nvSpPr>
        <p:spPr>
          <a:xfrm>
            <a:off x="11937872" y="0"/>
            <a:ext cx="25412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FC69483-BC4E-456F-B0B8-D2823A424DD5}"/>
              </a:ext>
              <a:ext uri="{C183D7F6-B498-43B3-948B-1728B52AA6E4}">
                <adec:decorative xmlns:adec="http://schemas.microsoft.com/office/drawing/2017/decorative" val="1"/>
              </a:ext>
            </a:extLst>
          </p:cNvPr>
          <p:cNvSpPr/>
          <p:nvPr userDrawn="1"/>
        </p:nvSpPr>
        <p:spPr>
          <a:xfrm>
            <a:off x="11939209" y="2444919"/>
            <a:ext cx="256032" cy="1927055"/>
          </a:xfrm>
          <a:prstGeom prst="rect">
            <a:avLst/>
          </a:prstGeom>
          <a:solidFill>
            <a:srgbClr val="0098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D74B821-92A8-4FA3-91FE-CA155C46F51E}"/>
              </a:ext>
              <a:ext uri="{C183D7F6-B498-43B3-948B-1728B52AA6E4}">
                <adec:decorative xmlns:adec="http://schemas.microsoft.com/office/drawing/2017/decorative" val="1"/>
              </a:ext>
            </a:extLst>
          </p:cNvPr>
          <p:cNvSpPr/>
          <p:nvPr userDrawn="1"/>
        </p:nvSpPr>
        <p:spPr>
          <a:xfrm>
            <a:off x="11940541" y="2442136"/>
            <a:ext cx="256032" cy="1930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248EB65-A8B8-4FAA-AE70-6C7C6AC4BE68}"/>
              </a:ext>
              <a:ext uri="{C183D7F6-B498-43B3-948B-1728B52AA6E4}">
                <adec:decorative xmlns:adec="http://schemas.microsoft.com/office/drawing/2017/decorative" val="1"/>
              </a:ext>
            </a:extLst>
          </p:cNvPr>
          <p:cNvSpPr/>
          <p:nvPr userDrawn="1"/>
        </p:nvSpPr>
        <p:spPr>
          <a:xfrm>
            <a:off x="11937872" y="2444919"/>
            <a:ext cx="257369" cy="1927055"/>
          </a:xfrm>
          <a:prstGeom prst="rect">
            <a:avLst/>
          </a:prstGeom>
          <a:solidFill>
            <a:srgbClr val="0098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1"/>
    </p:custDataLst>
    <p:extLst>
      <p:ext uri="{BB962C8B-B14F-4D97-AF65-F5344CB8AC3E}">
        <p14:creationId xmlns:p14="http://schemas.microsoft.com/office/powerpoint/2010/main" val="682046013"/>
      </p:ext>
    </p:extLst>
  </p:cSld>
  <p:clrMap bg1="lt1" tx1="dk1" bg2="lt2" tx2="dk2" accent1="accent1" accent2="accent2" accent3="accent3" accent4="accent4" accent5="accent5" accent6="accent6" hlink="hlink" folHlink="folHlink"/>
  <p:sldLayoutIdLst>
    <p:sldLayoutId id="2147483763" r:id="rId1"/>
    <p:sldLayoutId id="2147483727" r:id="rId2"/>
    <p:sldLayoutId id="2147483753" r:id="rId3"/>
    <p:sldLayoutId id="2147483728" r:id="rId4"/>
    <p:sldLayoutId id="2147483736" r:id="rId5"/>
    <p:sldLayoutId id="2147483729" r:id="rId6"/>
    <p:sldLayoutId id="2147483760" r:id="rId7"/>
    <p:sldLayoutId id="2147483730" r:id="rId8"/>
    <p:sldLayoutId id="2147483732" r:id="rId9"/>
    <p:sldLayoutId id="2147483761" r:id="rId10"/>
    <p:sldLayoutId id="2147483737" r:id="rId11"/>
    <p:sldLayoutId id="2147483762" r:id="rId12"/>
    <p:sldLayoutId id="2147483764" r:id="rId13"/>
    <p:sldLayoutId id="2147483765" r:id="rId14"/>
    <p:sldLayoutId id="2147483766" r:id="rId15"/>
    <p:sldLayoutId id="2147483767" r:id="rId16"/>
    <p:sldLayoutId id="2147483768" r:id="rId17"/>
    <p:sldLayoutId id="2147483769" r:id="rId18"/>
    <p:sldLayoutId id="2147483770" r:id="rId19"/>
  </p:sldLayoutIdLst>
  <p:hf hdr="0" ftr="0" dt="0"/>
  <p:txStyles>
    <p:titleStyle>
      <a:lvl1pPr algn="ctr" defTabSz="914400" rtl="0" eaLnBrk="1" latinLnBrk="0" hangingPunct="1">
        <a:lnSpc>
          <a:spcPct val="90000"/>
        </a:lnSpc>
        <a:spcBef>
          <a:spcPct val="0"/>
        </a:spcBef>
        <a:buNone/>
        <a:defRPr sz="4000" b="1" kern="120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800"/>
        </a:spcAft>
        <a:buClr>
          <a:schemeClr val="accent1"/>
        </a:buClr>
        <a:buFont typeface="Arial" panose="020B0604020202020204" pitchFamily="34" charset="0"/>
        <a:buChar char="•"/>
        <a:defRPr sz="2400" b="0" kern="1200">
          <a:solidFill>
            <a:schemeClr val="accent1"/>
          </a:solidFill>
          <a:latin typeface="+mn-lt"/>
          <a:ea typeface="+mn-ea"/>
          <a:cs typeface="+mn-cs"/>
        </a:defRPr>
      </a:lvl1pPr>
      <a:lvl2pPr marL="685800" indent="-228600" algn="l" defTabSz="914400" rtl="0" eaLnBrk="1" latinLnBrk="0" hangingPunct="1">
        <a:lnSpc>
          <a:spcPct val="100000"/>
        </a:lnSpc>
        <a:spcBef>
          <a:spcPts val="500"/>
        </a:spcBef>
        <a:spcAft>
          <a:spcPts val="800"/>
        </a:spcAft>
        <a:buClr>
          <a:schemeClr val="accent1"/>
        </a:buClr>
        <a:buFont typeface="Arial" panose="020B0604020202020204" pitchFamily="34" charset="0"/>
        <a:buChar char="−"/>
        <a:defRPr sz="2400" b="0" kern="1200">
          <a:solidFill>
            <a:schemeClr val="accent1"/>
          </a:solidFill>
          <a:latin typeface="+mn-lt"/>
          <a:ea typeface="+mn-ea"/>
          <a:cs typeface="+mn-cs"/>
        </a:defRPr>
      </a:lvl2pPr>
      <a:lvl3pPr marL="1143000" indent="-228600" algn="l" defTabSz="914400" rtl="0" eaLnBrk="1" latinLnBrk="0" hangingPunct="1">
        <a:lnSpc>
          <a:spcPct val="100000"/>
        </a:lnSpc>
        <a:spcBef>
          <a:spcPts val="500"/>
        </a:spcBef>
        <a:spcAft>
          <a:spcPts val="800"/>
        </a:spcAft>
        <a:buClr>
          <a:schemeClr val="accent1"/>
        </a:buClr>
        <a:buSzPct val="80000"/>
        <a:buFont typeface="Wingdings" panose="05000000000000000000" pitchFamily="2" charset="2"/>
        <a:buChar char="§"/>
        <a:defRPr sz="2400" b="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DF3CEB08-7511-4ACD-A0D7-6D08EF1B42A9}"/>
              </a:ext>
            </a:extLst>
          </p:cNvPr>
          <p:cNvSpPr txBox="1">
            <a:spLocks/>
          </p:cNvSpPr>
          <p:nvPr userDrawn="1"/>
        </p:nvSpPr>
        <p:spPr>
          <a:xfrm>
            <a:off x="11082189" y="6449054"/>
            <a:ext cx="734291" cy="36576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a:lstStyle>
          <a:p>
            <a:fld id="{963FCBED-9BC8-44C8-B578-C394BC67F972}" type="slidenum">
              <a:rPr lang="en-US" sz="1000" smtClean="0">
                <a:solidFill>
                  <a:schemeClr val="bg1"/>
                </a:solidFill>
                <a:latin typeface="+mn-lt"/>
              </a:rPr>
              <a:pPr/>
              <a:t>‹#›</a:t>
            </a:fld>
            <a:endParaRPr lang="en-US" sz="1000" dirty="0">
              <a:solidFill>
                <a:schemeClr val="bg1"/>
              </a:solidFill>
              <a:latin typeface="+mn-lt"/>
            </a:endParaRPr>
          </a:p>
        </p:txBody>
      </p:sp>
      <p:sp>
        <p:nvSpPr>
          <p:cNvPr id="2" name="Title Placeholder 1"/>
          <p:cNvSpPr>
            <a:spLocks noGrp="1"/>
          </p:cNvSpPr>
          <p:nvPr>
            <p:ph type="title"/>
          </p:nvPr>
        </p:nvSpPr>
        <p:spPr>
          <a:xfrm>
            <a:off x="476843" y="427525"/>
            <a:ext cx="11241915" cy="1217447"/>
          </a:xfrm>
          <a:prstGeom prst="rect">
            <a:avLst/>
          </a:prstGeom>
        </p:spPr>
        <p:txBody>
          <a:bodyPr vert="horz" lIns="91440" tIns="45720" rIns="91440" bIns="45720" rtlCol="0" anchor="t">
            <a:noAutofit/>
          </a:bodyPr>
          <a:lstStyle/>
          <a:p>
            <a:r>
              <a:rPr lang="en-US" dirty="0"/>
              <a:t>Slide Title</a:t>
            </a:r>
            <a:br>
              <a:rPr lang="en-US" dirty="0"/>
            </a:br>
            <a:endParaRPr lang="en-US" dirty="0"/>
          </a:p>
        </p:txBody>
      </p:sp>
      <p:sp>
        <p:nvSpPr>
          <p:cNvPr id="3" name="Text Placeholder 2"/>
          <p:cNvSpPr>
            <a:spLocks noGrp="1"/>
          </p:cNvSpPr>
          <p:nvPr>
            <p:ph type="body" idx="1"/>
          </p:nvPr>
        </p:nvSpPr>
        <p:spPr>
          <a:xfrm>
            <a:off x="476843" y="1825625"/>
            <a:ext cx="11241915" cy="4351338"/>
          </a:xfrm>
          <a:prstGeom prst="rect">
            <a:avLst/>
          </a:prstGeom>
        </p:spPr>
        <p:txBody>
          <a:bodyPr vert="horz" lIns="91440" tIns="45720" rIns="91440" bIns="45720" rtlCol="0">
            <a:noAutofit/>
          </a:bodyPr>
          <a:lstStyle/>
          <a:p>
            <a:pPr lvl="0"/>
            <a:r>
              <a:rPr lang="en-US" dirty="0"/>
              <a:t>First Level</a:t>
            </a:r>
          </a:p>
          <a:p>
            <a:pPr lvl="1"/>
            <a:r>
              <a:rPr lang="en-US" dirty="0"/>
              <a:t>Second level</a:t>
            </a:r>
          </a:p>
          <a:p>
            <a:pPr lvl="2"/>
            <a:r>
              <a:rPr lang="en-US" dirty="0"/>
              <a:t>Third level</a:t>
            </a:r>
          </a:p>
        </p:txBody>
      </p:sp>
      <p:sp>
        <p:nvSpPr>
          <p:cNvPr id="8" name="TextBox 7">
            <a:extLst>
              <a:ext uri="{FF2B5EF4-FFF2-40B4-BE49-F238E27FC236}">
                <a16:creationId xmlns:a16="http://schemas.microsoft.com/office/drawing/2014/main" id="{0E6636BF-D3CC-4DFC-A057-41CF18719446}"/>
              </a:ext>
              <a:ext uri="{C183D7F6-B498-43B3-948B-1728B52AA6E4}">
                <adec:decorative xmlns:adec="http://schemas.microsoft.com/office/drawing/2017/decorative" val="1"/>
              </a:ext>
            </a:extLst>
          </p:cNvPr>
          <p:cNvSpPr txBox="1"/>
          <p:nvPr userDrawn="1"/>
        </p:nvSpPr>
        <p:spPr>
          <a:xfrm>
            <a:off x="1662894" y="6509546"/>
            <a:ext cx="9607613" cy="230832"/>
          </a:xfrm>
          <a:prstGeom prst="rect">
            <a:avLst/>
          </a:prstGeom>
          <a:noFill/>
        </p:spPr>
        <p:txBody>
          <a:bodyPr wrap="square" rtlCol="0">
            <a:spAutoFit/>
          </a:bodyPr>
          <a:lstStyle/>
          <a:p>
            <a:pPr algn="ctr"/>
            <a:r>
              <a:rPr lang="en-US" sz="900" dirty="0">
                <a:solidFill>
                  <a:schemeClr val="bg1"/>
                </a:solidFill>
                <a:latin typeface="+mn-lt"/>
              </a:rPr>
              <a:t>©2021</a:t>
            </a:r>
            <a:r>
              <a:rPr lang="en-US" sz="900" baseline="0" dirty="0">
                <a:solidFill>
                  <a:schemeClr val="bg1"/>
                </a:solidFill>
                <a:latin typeface="+mn-lt"/>
              </a:rPr>
              <a:t> </a:t>
            </a:r>
            <a:r>
              <a:rPr lang="en-US" sz="900" dirty="0">
                <a:solidFill>
                  <a:schemeClr val="bg1"/>
                </a:solidFill>
                <a:latin typeface="+mn-lt"/>
              </a:rPr>
              <a:t>Cengage Learning. All Rights Reserved. May not be scanned, copied or duplicated, or posted to a publicly accessible website, in whole or in part.</a:t>
            </a:r>
          </a:p>
        </p:txBody>
      </p:sp>
      <p:pic>
        <p:nvPicPr>
          <p:cNvPr id="9" name="Picture 7">
            <a:extLst>
              <a:ext uri="{FF2B5EF4-FFF2-40B4-BE49-F238E27FC236}">
                <a16:creationId xmlns:a16="http://schemas.microsoft.com/office/drawing/2014/main" id="{6EB0E797-ABD1-47E4-8425-A051A5069818}"/>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4860" y="6444486"/>
            <a:ext cx="1261872" cy="28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3"/>
    </p:custDataLst>
    <p:extLst>
      <p:ext uri="{BB962C8B-B14F-4D97-AF65-F5344CB8AC3E}">
        <p14:creationId xmlns:p14="http://schemas.microsoft.com/office/powerpoint/2010/main" val="43327421"/>
      </p:ext>
    </p:extLst>
  </p:cSld>
  <p:clrMap bg1="lt1" tx1="dk1" bg2="lt2" tx2="dk2" accent1="accent1" accent2="accent2" accent3="accent3" accent4="accent4" accent5="accent5" accent6="accent6" hlink="hlink" folHlink="folHlink"/>
  <p:sldLayoutIdLst>
    <p:sldLayoutId id="2147483751" r:id="rId1"/>
  </p:sldLayoutIdLst>
  <p:hf hdr="0" ftr="0" dt="0"/>
  <p:txStyles>
    <p:titleStyle>
      <a:lvl1pPr algn="ctr" defTabSz="914400" rtl="0" eaLnBrk="1" latinLnBrk="0" hangingPunct="1">
        <a:lnSpc>
          <a:spcPct val="90000"/>
        </a:lnSpc>
        <a:spcBef>
          <a:spcPct val="0"/>
        </a:spcBef>
        <a:buNone/>
        <a:defRPr sz="4000" b="1" kern="120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800"/>
        </a:spcAft>
        <a:buClr>
          <a:schemeClr val="accent1"/>
        </a:buClr>
        <a:buFont typeface="Arial" panose="020B0604020202020204" pitchFamily="34" charset="0"/>
        <a:buChar char="•"/>
        <a:defRPr sz="2400" b="0" kern="1200">
          <a:solidFill>
            <a:schemeClr val="accent1"/>
          </a:solidFill>
          <a:latin typeface="+mn-lt"/>
          <a:ea typeface="+mn-ea"/>
          <a:cs typeface="+mn-cs"/>
        </a:defRPr>
      </a:lvl1pPr>
      <a:lvl2pPr marL="685800" indent="-228600" algn="l" defTabSz="914400" rtl="0" eaLnBrk="1" latinLnBrk="0" hangingPunct="1">
        <a:lnSpc>
          <a:spcPct val="100000"/>
        </a:lnSpc>
        <a:spcBef>
          <a:spcPts val="500"/>
        </a:spcBef>
        <a:spcAft>
          <a:spcPts val="800"/>
        </a:spcAft>
        <a:buClr>
          <a:schemeClr val="accent1"/>
        </a:buClr>
        <a:buFont typeface="Arial" panose="020B0604020202020204" pitchFamily="34" charset="0"/>
        <a:buChar char="−"/>
        <a:defRPr sz="2400" b="0" kern="1200">
          <a:solidFill>
            <a:schemeClr val="accent1"/>
          </a:solidFill>
          <a:latin typeface="+mn-lt"/>
          <a:ea typeface="+mn-ea"/>
          <a:cs typeface="+mn-cs"/>
        </a:defRPr>
      </a:lvl2pPr>
      <a:lvl3pPr marL="1143000" indent="-228600" algn="l" defTabSz="914400" rtl="0" eaLnBrk="1" latinLnBrk="0" hangingPunct="1">
        <a:lnSpc>
          <a:spcPct val="100000"/>
        </a:lnSpc>
        <a:spcBef>
          <a:spcPts val="500"/>
        </a:spcBef>
        <a:spcAft>
          <a:spcPts val="800"/>
        </a:spcAft>
        <a:buClr>
          <a:schemeClr val="accent1"/>
        </a:buClr>
        <a:buSzPct val="80000"/>
        <a:buFont typeface="Wingdings" panose="05000000000000000000" pitchFamily="2" charset="2"/>
        <a:buChar char="§"/>
        <a:defRPr sz="2400" b="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8.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3.xml"/><Relationship Id="rId1" Type="http://schemas.openxmlformats.org/officeDocument/2006/relationships/tags" Target="../tags/tag2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2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19.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9.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23.xml"/><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24.xml"/><Relationship Id="rId4" Type="http://schemas.openxmlformats.org/officeDocument/2006/relationships/image" Target="../media/image1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3.xml"/><Relationship Id="rId1" Type="http://schemas.openxmlformats.org/officeDocument/2006/relationships/tags" Target="../tags/tag25.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26.xml"/><Relationship Id="rId4" Type="http://schemas.openxmlformats.org/officeDocument/2006/relationships/image" Target="../media/image1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27.xml"/><Relationship Id="rId4" Type="http://schemas.openxmlformats.org/officeDocument/2006/relationships/image" Target="../media/image10.png"/></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28.xml"/><Relationship Id="rId4" Type="http://schemas.openxmlformats.org/officeDocument/2006/relationships/image" Target="../media/image11.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13.w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image" Target="../media/image14.wmf"/></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5.xml"/><Relationship Id="rId1" Type="http://schemas.openxmlformats.org/officeDocument/2006/relationships/vmlDrawing" Target="../drawings/vmlDrawing4.vml"/><Relationship Id="rId4" Type="http://schemas.openxmlformats.org/officeDocument/2006/relationships/image" Target="../media/image15.w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4.xml"/><Relationship Id="rId1" Type="http://schemas.openxmlformats.org/officeDocument/2006/relationships/vmlDrawing" Target="../drawings/vmlDrawing5.vml"/><Relationship Id="rId4" Type="http://schemas.openxmlformats.org/officeDocument/2006/relationships/image" Target="../media/image16.wmf"/></Relationships>
</file>

<file path=ppt/slides/_rels/slide59.xml.rels><?xml version="1.0" encoding="UTF-8" standalone="yes"?>
<Relationships xmlns="http://schemas.openxmlformats.org/package/2006/relationships"><Relationship Id="rId2" Type="http://schemas.openxmlformats.org/officeDocument/2006/relationships/hyperlink" Target="http://www.irs.gov/"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tags" Target="../tags/tag29.xml"/><Relationship Id="rId4" Type="http://schemas.openxmlformats.org/officeDocument/2006/relationships/image" Target="../media/image6.pn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tags" Target="../tags/tag30.xml"/><Relationship Id="rId4" Type="http://schemas.openxmlformats.org/officeDocument/2006/relationships/image" Target="../media/image17.png"/></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tags" Target="../tags/tag31.xml"/><Relationship Id="rId4" Type="http://schemas.openxmlformats.org/officeDocument/2006/relationships/image" Target="../media/image17.png"/></Relationships>
</file>

<file path=ppt/slides/_rels/slide6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3.xml"/><Relationship Id="rId1" Type="http://schemas.openxmlformats.org/officeDocument/2006/relationships/tags" Target="../tags/tag32.xml"/></Relationships>
</file>

<file path=ppt/slides/_rels/slide6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3.xml"/><Relationship Id="rId1" Type="http://schemas.openxmlformats.org/officeDocument/2006/relationships/tags" Target="../tags/tag3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20.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267FC34-E282-4CF7-ABC1-09DFE437C20C}"/>
              </a:ext>
              <a:ext uri="{C183D7F6-B498-43B3-948B-1728B52AA6E4}">
                <adec:decorative xmlns:adec="http://schemas.microsoft.com/office/drawing/2017/decorative" val="1"/>
              </a:ext>
            </a:extLst>
          </p:cNvPr>
          <p:cNvSpPr txBox="1"/>
          <p:nvPr/>
        </p:nvSpPr>
        <p:spPr>
          <a:xfrm>
            <a:off x="1662894" y="6509546"/>
            <a:ext cx="9607613" cy="230832"/>
          </a:xfrm>
          <a:prstGeom prst="rect">
            <a:avLst/>
          </a:prstGeom>
          <a:noFill/>
        </p:spPr>
        <p:txBody>
          <a:bodyPr wrap="square" rtlCol="0">
            <a:spAutoFit/>
          </a:bodyPr>
          <a:lstStyle/>
          <a:p>
            <a:pPr algn="ctr"/>
            <a:r>
              <a:rPr lang="en-US" sz="900" dirty="0">
                <a:solidFill>
                  <a:schemeClr val="tx1">
                    <a:lumMod val="50000"/>
                  </a:schemeClr>
                </a:solidFill>
                <a:latin typeface="Arial" panose="020B0604020202020204" pitchFamily="34" charset="0"/>
                <a:cs typeface="Arial" panose="020B0604020202020204" pitchFamily="34" charset="0"/>
              </a:rPr>
              <a:t>©2021</a:t>
            </a:r>
            <a:r>
              <a:rPr lang="en-US" sz="900" baseline="0" dirty="0">
                <a:solidFill>
                  <a:schemeClr val="tx1">
                    <a:lumMod val="50000"/>
                  </a:schemeClr>
                </a:solidFill>
                <a:latin typeface="Arial" panose="020B0604020202020204" pitchFamily="34" charset="0"/>
                <a:cs typeface="Arial" panose="020B0604020202020204" pitchFamily="34" charset="0"/>
              </a:rPr>
              <a:t> </a:t>
            </a:r>
            <a:r>
              <a:rPr lang="en-US" sz="900" dirty="0">
                <a:solidFill>
                  <a:schemeClr val="tx1">
                    <a:lumMod val="50000"/>
                  </a:schemeClr>
                </a:solidFill>
                <a:latin typeface="Arial" panose="020B0604020202020204" pitchFamily="34" charset="0"/>
                <a:cs typeface="Arial" panose="020B0604020202020204" pitchFamily="34" charset="0"/>
              </a:rPr>
              <a:t>Cengage Learning. All Rights Reserved. May not be scanned, copied or duplicated, or posted to a publicly accessible website, in whole or in part.</a:t>
            </a:r>
          </a:p>
        </p:txBody>
      </p:sp>
      <p:sp>
        <p:nvSpPr>
          <p:cNvPr id="4" name="Title 3">
            <a:extLst>
              <a:ext uri="{FF2B5EF4-FFF2-40B4-BE49-F238E27FC236}">
                <a16:creationId xmlns:a16="http://schemas.microsoft.com/office/drawing/2014/main" id="{47666AC4-5298-40B8-89B9-798F572C0746}"/>
              </a:ext>
            </a:extLst>
          </p:cNvPr>
          <p:cNvSpPr>
            <a:spLocks noGrp="1"/>
          </p:cNvSpPr>
          <p:nvPr>
            <p:ph type="ctrTitle"/>
          </p:nvPr>
        </p:nvSpPr>
        <p:spPr/>
        <p:txBody>
          <a:bodyPr/>
          <a:lstStyle/>
          <a:p>
            <a:r>
              <a:rPr lang="en-US" dirty="0"/>
              <a:t>Chapter 1</a:t>
            </a:r>
          </a:p>
        </p:txBody>
      </p:sp>
      <p:sp>
        <p:nvSpPr>
          <p:cNvPr id="6" name="Subtitle 5">
            <a:extLst>
              <a:ext uri="{FF2B5EF4-FFF2-40B4-BE49-F238E27FC236}">
                <a16:creationId xmlns:a16="http://schemas.microsoft.com/office/drawing/2014/main" id="{58A9DF71-C318-45A7-A3DD-82B73B066F43}"/>
              </a:ext>
            </a:extLst>
          </p:cNvPr>
          <p:cNvSpPr>
            <a:spLocks noGrp="1"/>
          </p:cNvSpPr>
          <p:nvPr>
            <p:ph type="subTitle" idx="1"/>
          </p:nvPr>
        </p:nvSpPr>
        <p:spPr/>
        <p:txBody>
          <a:bodyPr/>
          <a:lstStyle/>
          <a:p>
            <a:r>
              <a:rPr lang="en-US" dirty="0"/>
              <a:t>The Individual Income Tax Return</a:t>
            </a:r>
          </a:p>
        </p:txBody>
      </p:sp>
      <p:pic>
        <p:nvPicPr>
          <p:cNvPr id="9" name="Content Placeholder 8">
            <a:extLst>
              <a:ext uri="{FF2B5EF4-FFF2-40B4-BE49-F238E27FC236}">
                <a16:creationId xmlns:a16="http://schemas.microsoft.com/office/drawing/2014/main" id="{9A526C7F-D9D9-4224-B98D-54765D23312C}"/>
              </a:ext>
              <a:ext uri="{C183D7F6-B498-43B3-948B-1728B52AA6E4}">
                <adec:decorative xmlns:adec="http://schemas.microsoft.com/office/drawing/2017/decorative" val="1"/>
              </a:ext>
            </a:extLst>
          </p:cNvPr>
          <p:cNvPicPr>
            <a:picLocks noGrp="1" noChangeAspect="1"/>
          </p:cNvPicPr>
          <p:nvPr>
            <p:ph sz="half" idx="10"/>
          </p:nvPr>
        </p:nvPicPr>
        <p:blipFill>
          <a:blip r:embed="rId4"/>
          <a:stretch>
            <a:fillRect/>
          </a:stretch>
        </p:blipFill>
        <p:spPr>
          <a:xfrm>
            <a:off x="1072605" y="655638"/>
            <a:ext cx="4185740" cy="5567362"/>
          </a:xfrm>
          <a:prstGeom prst="rect">
            <a:avLst/>
          </a:prstGeom>
        </p:spPr>
      </p:pic>
    </p:spTree>
    <p:custDataLst>
      <p:tags r:id="rId1"/>
    </p:custDataLst>
    <p:extLst>
      <p:ext uri="{BB962C8B-B14F-4D97-AF65-F5344CB8AC3E}">
        <p14:creationId xmlns:p14="http://schemas.microsoft.com/office/powerpoint/2010/main" val="405864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Reporting and Taxable Entities </a:t>
            </a:r>
            <a:br>
              <a:rPr lang="en-US" dirty="0"/>
            </a:br>
            <a:r>
              <a:rPr lang="en-US" sz="2000" dirty="0"/>
              <a:t>(3 of 4)</a:t>
            </a:r>
          </a:p>
        </p:txBody>
      </p:sp>
      <p:sp>
        <p:nvSpPr>
          <p:cNvPr id="5" name="Text Placeholder 4"/>
          <p:cNvSpPr>
            <a:spLocks noGrp="1"/>
          </p:cNvSpPr>
          <p:nvPr>
            <p:ph idx="1"/>
          </p:nvPr>
        </p:nvSpPr>
        <p:spPr/>
        <p:txBody>
          <a:bodyPr/>
          <a:lstStyle/>
          <a:p>
            <a:pPr lvl="1">
              <a:spcBef>
                <a:spcPts val="0"/>
              </a:spcBef>
              <a:spcAft>
                <a:spcPts val="0"/>
              </a:spcAft>
            </a:pPr>
            <a:r>
              <a:rPr lang="en-US" dirty="0"/>
              <a:t>Schedule D</a:t>
            </a:r>
          </a:p>
          <a:p>
            <a:pPr lvl="2">
              <a:spcBef>
                <a:spcPts val="0"/>
              </a:spcBef>
              <a:spcAft>
                <a:spcPts val="0"/>
              </a:spcAft>
            </a:pPr>
            <a:r>
              <a:rPr lang="en-US" dirty="0"/>
              <a:t>To report capital gains and losses</a:t>
            </a:r>
          </a:p>
          <a:p>
            <a:pPr lvl="1">
              <a:spcBef>
                <a:spcPts val="0"/>
              </a:spcBef>
              <a:spcAft>
                <a:spcPts val="0"/>
              </a:spcAft>
            </a:pPr>
            <a:r>
              <a:rPr lang="en-US" dirty="0"/>
              <a:t>Schedule E</a:t>
            </a:r>
          </a:p>
          <a:p>
            <a:pPr lvl="2">
              <a:spcBef>
                <a:spcPts val="0"/>
              </a:spcBef>
              <a:spcAft>
                <a:spcPts val="0"/>
              </a:spcAft>
            </a:pPr>
            <a:r>
              <a:rPr lang="en-US" dirty="0"/>
              <a:t>To report rental and royalty income or pass-through income</a:t>
            </a:r>
          </a:p>
          <a:p>
            <a:pPr lvl="1">
              <a:spcBef>
                <a:spcPts val="0"/>
              </a:spcBef>
              <a:spcAft>
                <a:spcPts val="0"/>
              </a:spcAft>
            </a:pPr>
            <a:r>
              <a:rPr lang="en-US" dirty="0"/>
              <a:t>Schedule F</a:t>
            </a:r>
          </a:p>
          <a:p>
            <a:pPr lvl="2">
              <a:spcBef>
                <a:spcPts val="0"/>
              </a:spcBef>
              <a:spcAft>
                <a:spcPts val="0"/>
              </a:spcAft>
            </a:pPr>
            <a:r>
              <a:rPr lang="en-US" dirty="0"/>
              <a:t>To report farm and ranch income</a:t>
            </a:r>
          </a:p>
        </p:txBody>
      </p:sp>
    </p:spTree>
    <p:extLst>
      <p:ext uri="{BB962C8B-B14F-4D97-AF65-F5344CB8AC3E}">
        <p14:creationId xmlns:p14="http://schemas.microsoft.com/office/powerpoint/2010/main" val="3316797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Reporting and Taxable Entities </a:t>
            </a:r>
            <a:br>
              <a:rPr lang="en-US" dirty="0"/>
            </a:br>
            <a:r>
              <a:rPr lang="en-US" sz="2000" dirty="0"/>
              <a:t>(4 of 4)</a:t>
            </a:r>
          </a:p>
        </p:txBody>
      </p:sp>
      <p:sp>
        <p:nvSpPr>
          <p:cNvPr id="5" name="Text Placeholder 4"/>
          <p:cNvSpPr>
            <a:spLocks noGrp="1"/>
          </p:cNvSpPr>
          <p:nvPr>
            <p:ph idx="1"/>
          </p:nvPr>
        </p:nvSpPr>
        <p:spPr/>
        <p:txBody>
          <a:bodyPr/>
          <a:lstStyle/>
          <a:p>
            <a:pPr marL="0" indent="0">
              <a:spcBef>
                <a:spcPts val="0"/>
              </a:spcBef>
              <a:spcAft>
                <a:spcPts val="600"/>
              </a:spcAft>
              <a:buNone/>
            </a:pPr>
            <a:r>
              <a:rPr lang="en-US" sz="2200" b="1" dirty="0"/>
              <a:t>The Corporation</a:t>
            </a:r>
          </a:p>
          <a:p>
            <a:pPr>
              <a:spcBef>
                <a:spcPts val="0"/>
              </a:spcBef>
              <a:spcAft>
                <a:spcPts val="600"/>
              </a:spcAft>
            </a:pPr>
            <a:r>
              <a:rPr lang="en-US" sz="2200" dirty="0"/>
              <a:t>Taxed at a flat rate of 21 percent</a:t>
            </a:r>
          </a:p>
          <a:p>
            <a:pPr>
              <a:spcBef>
                <a:spcPts val="0"/>
              </a:spcBef>
              <a:spcAft>
                <a:spcPts val="600"/>
              </a:spcAft>
            </a:pPr>
            <a:r>
              <a:rPr lang="en-US" sz="2200" dirty="0"/>
              <a:t>Need to file Form 11 20</a:t>
            </a:r>
          </a:p>
          <a:p>
            <a:pPr>
              <a:spcBef>
                <a:spcPts val="0"/>
              </a:spcBef>
              <a:spcAft>
                <a:spcPts val="600"/>
              </a:spcAft>
            </a:pPr>
            <a:r>
              <a:rPr lang="en-US" sz="2200" dirty="0"/>
              <a:t>Form 11 20 S is used by corporations that elect S corporation status.</a:t>
            </a:r>
          </a:p>
          <a:p>
            <a:pPr lvl="1">
              <a:spcBef>
                <a:spcPts val="0"/>
              </a:spcBef>
              <a:spcAft>
                <a:spcPts val="600"/>
              </a:spcAft>
            </a:pPr>
            <a:r>
              <a:rPr lang="en-US" sz="2200" dirty="0"/>
              <a:t>Does not generally pay regular corporate income taxes; instead, passes through items of income or loss to shareholders</a:t>
            </a:r>
          </a:p>
          <a:p>
            <a:pPr marL="0" indent="0">
              <a:spcBef>
                <a:spcPts val="0"/>
              </a:spcBef>
              <a:spcAft>
                <a:spcPts val="600"/>
              </a:spcAft>
              <a:buNone/>
            </a:pPr>
            <a:r>
              <a:rPr lang="en-US" sz="2200" b="1" dirty="0"/>
              <a:t>The Partnership</a:t>
            </a:r>
          </a:p>
          <a:p>
            <a:pPr>
              <a:spcBef>
                <a:spcPts val="0"/>
              </a:spcBef>
              <a:spcAft>
                <a:spcPts val="600"/>
              </a:spcAft>
            </a:pPr>
            <a:r>
              <a:rPr lang="en-US" sz="2200" dirty="0"/>
              <a:t>Reporting entity, not taxable entity</a:t>
            </a:r>
          </a:p>
          <a:p>
            <a:pPr>
              <a:spcBef>
                <a:spcPts val="0"/>
              </a:spcBef>
              <a:spcAft>
                <a:spcPts val="600"/>
              </a:spcAft>
            </a:pPr>
            <a:r>
              <a:rPr lang="en-US" sz="2200" dirty="0"/>
              <a:t>Form 10 65 reports partnership income or loss and allocation to partners.</a:t>
            </a:r>
          </a:p>
          <a:p>
            <a:pPr lvl="1">
              <a:spcBef>
                <a:spcPts val="0"/>
              </a:spcBef>
              <a:spcAft>
                <a:spcPts val="600"/>
              </a:spcAft>
            </a:pPr>
            <a:r>
              <a:rPr lang="en-US" sz="2200" dirty="0"/>
              <a:t>Passes through items of income or loss to partners</a:t>
            </a:r>
          </a:p>
        </p:txBody>
      </p:sp>
    </p:spTree>
    <p:extLst>
      <p:ext uri="{BB962C8B-B14F-4D97-AF65-F5344CB8AC3E}">
        <p14:creationId xmlns:p14="http://schemas.microsoft.com/office/powerpoint/2010/main" val="1895975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C8EF677-1DB0-47F4-9ABD-96AAFFC0904F}"/>
              </a:ext>
            </a:extLst>
          </p:cNvPr>
          <p:cNvSpPr>
            <a:spLocks noGrp="1"/>
          </p:cNvSpPr>
          <p:nvPr>
            <p:ph type="title"/>
          </p:nvPr>
        </p:nvSpPr>
        <p:spPr/>
        <p:txBody>
          <a:bodyPr/>
          <a:lstStyle/>
          <a:p>
            <a:r>
              <a:rPr lang="en-US" dirty="0"/>
              <a:t>Knowledge Check 1</a:t>
            </a:r>
          </a:p>
        </p:txBody>
      </p:sp>
      <p:sp>
        <p:nvSpPr>
          <p:cNvPr id="8" name="Content Placeholder 7">
            <a:extLst>
              <a:ext uri="{FF2B5EF4-FFF2-40B4-BE49-F238E27FC236}">
                <a16:creationId xmlns:a16="http://schemas.microsoft.com/office/drawing/2014/main" id="{2862BDD4-9045-4FE5-BF3D-3444BF40A20D}"/>
              </a:ext>
            </a:extLst>
          </p:cNvPr>
          <p:cNvSpPr>
            <a:spLocks noGrp="1"/>
          </p:cNvSpPr>
          <p:nvPr>
            <p:ph idx="1"/>
          </p:nvPr>
        </p:nvSpPr>
        <p:spPr/>
        <p:txBody>
          <a:bodyPr/>
          <a:lstStyle/>
          <a:p>
            <a:pPr marL="0" indent="0">
              <a:buNone/>
            </a:pPr>
            <a:r>
              <a:rPr lang="en-US" dirty="0"/>
              <a:t>Which is/are the most appropriate form(s) and/or schedule(s) for a taxpayer who receives dividends of $2,000 and does not itemize deductions? Choose all that apply.</a:t>
            </a:r>
          </a:p>
          <a:p>
            <a:pPr marL="0" indent="0">
              <a:buNone/>
            </a:pPr>
            <a:r>
              <a:rPr lang="en-US" dirty="0"/>
              <a:t>a. Form 1040</a:t>
            </a:r>
          </a:p>
          <a:p>
            <a:pPr marL="0" indent="0">
              <a:buNone/>
            </a:pPr>
            <a:r>
              <a:rPr lang="en-US" dirty="0"/>
              <a:t>b. Form 1120</a:t>
            </a:r>
          </a:p>
          <a:p>
            <a:pPr marL="0" indent="0">
              <a:buNone/>
            </a:pPr>
            <a:r>
              <a:rPr lang="en-US" dirty="0"/>
              <a:t>c. Schedule B</a:t>
            </a:r>
          </a:p>
          <a:p>
            <a:pPr marL="0" indent="0">
              <a:buNone/>
            </a:pPr>
            <a:r>
              <a:rPr lang="en-US" dirty="0"/>
              <a:t>d. Schedule C</a:t>
            </a:r>
          </a:p>
        </p:txBody>
      </p:sp>
      <p:pic>
        <p:nvPicPr>
          <p:cNvPr id="4" name="Content Placeholder 14">
            <a:extLst>
              <a:ext uri="{FF2B5EF4-FFF2-40B4-BE49-F238E27FC236}">
                <a16:creationId xmlns:a16="http://schemas.microsoft.com/office/drawing/2014/main" id="{767EB28F-54A4-EF49-862A-0712F0BBEB37}"/>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056901" y="4735842"/>
            <a:ext cx="1658256" cy="1648913"/>
          </a:xfrm>
          <a:prstGeom prst="rect">
            <a:avLst/>
          </a:prstGeom>
        </p:spPr>
      </p:pic>
    </p:spTree>
    <p:custDataLst>
      <p:tags r:id="rId1"/>
    </p:custDataLst>
    <p:extLst>
      <p:ext uri="{BB962C8B-B14F-4D97-AF65-F5344CB8AC3E}">
        <p14:creationId xmlns:p14="http://schemas.microsoft.com/office/powerpoint/2010/main" val="2905040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C8EF677-1DB0-47F4-9ABD-96AAFFC0904F}"/>
              </a:ext>
            </a:extLst>
          </p:cNvPr>
          <p:cNvSpPr>
            <a:spLocks noGrp="1"/>
          </p:cNvSpPr>
          <p:nvPr>
            <p:ph type="title"/>
          </p:nvPr>
        </p:nvSpPr>
        <p:spPr/>
        <p:txBody>
          <a:bodyPr/>
          <a:lstStyle/>
          <a:p>
            <a:r>
              <a:rPr lang="en-US" dirty="0"/>
              <a:t>Knowledge Check 1: Answer</a:t>
            </a:r>
          </a:p>
        </p:txBody>
      </p:sp>
      <p:sp>
        <p:nvSpPr>
          <p:cNvPr id="8" name="Content Placeholder 7">
            <a:extLst>
              <a:ext uri="{FF2B5EF4-FFF2-40B4-BE49-F238E27FC236}">
                <a16:creationId xmlns:a16="http://schemas.microsoft.com/office/drawing/2014/main" id="{2862BDD4-9045-4FE5-BF3D-3444BF40A20D}"/>
              </a:ext>
            </a:extLst>
          </p:cNvPr>
          <p:cNvSpPr>
            <a:spLocks noGrp="1"/>
          </p:cNvSpPr>
          <p:nvPr>
            <p:ph idx="1"/>
          </p:nvPr>
        </p:nvSpPr>
        <p:spPr/>
        <p:txBody>
          <a:bodyPr/>
          <a:lstStyle/>
          <a:p>
            <a:pPr marL="0" indent="0">
              <a:buNone/>
            </a:pPr>
            <a:r>
              <a:rPr lang="en-US" dirty="0"/>
              <a:t>Which is/are the most appropriate form(s) and/or schedule(s) for a taxpayer who receives dividends of $2,000 and does not itemize deductions? Choose all that apply.</a:t>
            </a:r>
          </a:p>
          <a:p>
            <a:pPr marL="0" indent="0">
              <a:buNone/>
            </a:pPr>
            <a:r>
              <a:rPr lang="en-US" b="1" dirty="0"/>
              <a:t>a. Form 1040</a:t>
            </a:r>
          </a:p>
          <a:p>
            <a:pPr marL="0" indent="0">
              <a:buNone/>
            </a:pPr>
            <a:r>
              <a:rPr lang="en-US" dirty="0"/>
              <a:t>b. Form 1120</a:t>
            </a:r>
          </a:p>
          <a:p>
            <a:pPr marL="0" indent="0">
              <a:buNone/>
            </a:pPr>
            <a:r>
              <a:rPr lang="en-US" b="1" dirty="0"/>
              <a:t>c. Schedule B</a:t>
            </a:r>
          </a:p>
          <a:p>
            <a:pPr marL="0" indent="0">
              <a:buNone/>
            </a:pPr>
            <a:r>
              <a:rPr lang="en-US" dirty="0"/>
              <a:t>d. Schedule C</a:t>
            </a:r>
          </a:p>
        </p:txBody>
      </p:sp>
      <p:pic>
        <p:nvPicPr>
          <p:cNvPr id="4" name="Content Placeholder 14">
            <a:extLst>
              <a:ext uri="{FF2B5EF4-FFF2-40B4-BE49-F238E27FC236}">
                <a16:creationId xmlns:a16="http://schemas.microsoft.com/office/drawing/2014/main" id="{767EB28F-54A4-EF49-862A-0712F0BBEB37}"/>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056901" y="4735842"/>
            <a:ext cx="1658256" cy="1648913"/>
          </a:xfrm>
          <a:prstGeom prst="rect">
            <a:avLst/>
          </a:prstGeom>
        </p:spPr>
      </p:pic>
    </p:spTree>
    <p:custDataLst>
      <p:tags r:id="rId1"/>
    </p:custDataLst>
    <p:extLst>
      <p:ext uri="{BB962C8B-B14F-4D97-AF65-F5344CB8AC3E}">
        <p14:creationId xmlns:p14="http://schemas.microsoft.com/office/powerpoint/2010/main" val="2310793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Tax Formula for Individuals </a:t>
            </a:r>
            <a:br>
              <a:rPr lang="en-US" dirty="0"/>
            </a:br>
            <a:r>
              <a:rPr lang="en-US" sz="2000" dirty="0"/>
              <a:t>(1 of 7)</a:t>
            </a:r>
          </a:p>
        </p:txBody>
      </p:sp>
      <p:sp>
        <p:nvSpPr>
          <p:cNvPr id="5" name="Text Placeholder 4"/>
          <p:cNvSpPr>
            <a:spLocks noGrp="1"/>
          </p:cNvSpPr>
          <p:nvPr>
            <p:ph sz="half" idx="1"/>
          </p:nvPr>
        </p:nvSpPr>
        <p:spPr>
          <a:xfrm>
            <a:off x="476843" y="1825625"/>
            <a:ext cx="11241915" cy="952299"/>
          </a:xfrm>
        </p:spPr>
        <p:txBody>
          <a:bodyPr/>
          <a:lstStyle/>
          <a:p>
            <a:r>
              <a:rPr lang="en-US" dirty="0"/>
              <a:t>This tax formula for individuals follows Form 10 40:</a:t>
            </a:r>
          </a:p>
        </p:txBody>
      </p:sp>
      <p:pic>
        <p:nvPicPr>
          <p:cNvPr id="12" name="Picture Placeholder 11" descr="Individual taxpayers calculate their tax in accordance with the following tax formula: Gross Income minus Deductions for Adjusted Gross Income equals Adjusted Gross Income minus Greater of Itemized Deductions or the Standard Deduction minus Qualified Business Income Deduction equals Taxable Income multiplied by Tax Rate, left parenthesis, using appropriate tax tables or rate schedules, right parenthesis, equals Gross Income Tax Liability and Additional Taxes minus Tax Credits and Prepayments equals Tax Due or Refund."/>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2884580" y="2514763"/>
            <a:ext cx="6422839" cy="3130628"/>
          </a:xfrm>
        </p:spPr>
      </p:pic>
    </p:spTree>
    <p:extLst>
      <p:ext uri="{BB962C8B-B14F-4D97-AF65-F5344CB8AC3E}">
        <p14:creationId xmlns:p14="http://schemas.microsoft.com/office/powerpoint/2010/main" val="76804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Tax Formula for Individuals</a:t>
            </a:r>
            <a:br>
              <a:rPr lang="en-US" dirty="0"/>
            </a:br>
            <a:r>
              <a:rPr lang="en-US" sz="2000" dirty="0"/>
              <a:t>(2 of 7)</a:t>
            </a:r>
          </a:p>
        </p:txBody>
      </p:sp>
      <p:sp>
        <p:nvSpPr>
          <p:cNvPr id="5" name="Text Placeholder 4"/>
          <p:cNvSpPr>
            <a:spLocks noGrp="1"/>
          </p:cNvSpPr>
          <p:nvPr>
            <p:ph idx="1"/>
          </p:nvPr>
        </p:nvSpPr>
        <p:spPr/>
        <p:txBody>
          <a:bodyPr/>
          <a:lstStyle/>
          <a:p>
            <a:pPr marL="0" indent="0">
              <a:buNone/>
            </a:pPr>
            <a:r>
              <a:rPr lang="en-US" b="1" dirty="0"/>
              <a:t>Gross Income</a:t>
            </a:r>
          </a:p>
          <a:p>
            <a:r>
              <a:rPr lang="en-US" dirty="0"/>
              <a:t>Gross income from all of the following are reported directly on Form 10 40:</a:t>
            </a:r>
          </a:p>
          <a:p>
            <a:pPr lvl="1"/>
            <a:r>
              <a:rPr lang="en-US" dirty="0"/>
              <a:t>Wages</a:t>
            </a:r>
          </a:p>
          <a:p>
            <a:pPr lvl="1"/>
            <a:r>
              <a:rPr lang="en-US" dirty="0"/>
              <a:t>Interest</a:t>
            </a:r>
          </a:p>
          <a:p>
            <a:pPr lvl="1"/>
            <a:r>
              <a:rPr lang="en-US" dirty="0"/>
              <a:t>Dividends</a:t>
            </a:r>
          </a:p>
          <a:p>
            <a:pPr lvl="1"/>
            <a:r>
              <a:rPr lang="en-US" dirty="0"/>
              <a:t>Pensions</a:t>
            </a:r>
          </a:p>
          <a:p>
            <a:pPr lvl="1"/>
            <a:r>
              <a:rPr lang="en-US" dirty="0"/>
              <a:t>Social Security</a:t>
            </a:r>
          </a:p>
          <a:p>
            <a:pPr lvl="1"/>
            <a:r>
              <a:rPr lang="en-US" dirty="0"/>
              <a:t>Capital gains and losses</a:t>
            </a:r>
          </a:p>
        </p:txBody>
      </p:sp>
    </p:spTree>
    <p:extLst>
      <p:ext uri="{BB962C8B-B14F-4D97-AF65-F5344CB8AC3E}">
        <p14:creationId xmlns:p14="http://schemas.microsoft.com/office/powerpoint/2010/main" val="1005831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Tax Formula for Individuals </a:t>
            </a:r>
            <a:br>
              <a:rPr lang="en-US" dirty="0"/>
            </a:br>
            <a:r>
              <a:rPr lang="en-US" sz="2000" dirty="0"/>
              <a:t>(3 of 7)</a:t>
            </a:r>
          </a:p>
        </p:txBody>
      </p:sp>
      <p:sp>
        <p:nvSpPr>
          <p:cNvPr id="5" name="Text Placeholder 4"/>
          <p:cNvSpPr>
            <a:spLocks noGrp="1"/>
          </p:cNvSpPr>
          <p:nvPr>
            <p:ph idx="1"/>
          </p:nvPr>
        </p:nvSpPr>
        <p:spPr>
          <a:xfrm>
            <a:off x="476843" y="1825625"/>
            <a:ext cx="11241915" cy="4559130"/>
          </a:xfrm>
        </p:spPr>
        <p:txBody>
          <a:bodyPr/>
          <a:lstStyle/>
          <a:p>
            <a:pPr marL="0" indent="0">
              <a:spcBef>
                <a:spcPts val="0"/>
              </a:spcBef>
              <a:spcAft>
                <a:spcPts val="300"/>
              </a:spcAft>
              <a:buNone/>
            </a:pPr>
            <a:r>
              <a:rPr lang="en-US" sz="2200" b="1" dirty="0"/>
              <a:t>Deductions for Adjusted Gross Income</a:t>
            </a:r>
          </a:p>
          <a:p>
            <a:pPr>
              <a:spcBef>
                <a:spcPts val="0"/>
              </a:spcBef>
              <a:spcAft>
                <a:spcPts val="300"/>
              </a:spcAft>
            </a:pPr>
            <a:r>
              <a:rPr lang="en-US" sz="2200" dirty="0"/>
              <a:t>Deductions for adjusted gross income include:</a:t>
            </a:r>
          </a:p>
          <a:p>
            <a:pPr lvl="1">
              <a:spcBef>
                <a:spcPts val="0"/>
              </a:spcBef>
              <a:spcAft>
                <a:spcPts val="300"/>
              </a:spcAft>
            </a:pPr>
            <a:r>
              <a:rPr lang="en-US" sz="2200" dirty="0"/>
              <a:t>Certain trade or business expenses</a:t>
            </a:r>
          </a:p>
          <a:p>
            <a:pPr lvl="1">
              <a:spcBef>
                <a:spcPts val="0"/>
              </a:spcBef>
              <a:spcAft>
                <a:spcPts val="300"/>
              </a:spcAft>
            </a:pPr>
            <a:r>
              <a:rPr lang="en-US" sz="2200" dirty="0"/>
              <a:t>Certain reimbursed employee business expenses paid under an accountable plan</a:t>
            </a:r>
          </a:p>
          <a:p>
            <a:pPr lvl="1">
              <a:spcBef>
                <a:spcPts val="0"/>
              </a:spcBef>
              <a:spcAft>
                <a:spcPts val="300"/>
              </a:spcAft>
            </a:pPr>
            <a:r>
              <a:rPr lang="en-US" sz="2200" dirty="0"/>
              <a:t>Pre-2019 alimony payments</a:t>
            </a:r>
          </a:p>
          <a:p>
            <a:pPr lvl="1">
              <a:spcBef>
                <a:spcPts val="0"/>
              </a:spcBef>
              <a:spcAft>
                <a:spcPts val="300"/>
              </a:spcAft>
            </a:pPr>
            <a:r>
              <a:rPr lang="en-US" sz="2200" dirty="0"/>
              <a:t>Student loan interest</a:t>
            </a:r>
          </a:p>
          <a:p>
            <a:pPr lvl="1">
              <a:spcBef>
                <a:spcPts val="0"/>
              </a:spcBef>
              <a:spcAft>
                <a:spcPts val="300"/>
              </a:spcAft>
            </a:pPr>
            <a:r>
              <a:rPr lang="en-US" sz="2200" dirty="0"/>
              <a:t>The penalty on early withdrawal from savings</a:t>
            </a:r>
          </a:p>
          <a:p>
            <a:pPr lvl="1">
              <a:spcBef>
                <a:spcPts val="0"/>
              </a:spcBef>
              <a:spcAft>
                <a:spcPts val="300"/>
              </a:spcAft>
            </a:pPr>
            <a:r>
              <a:rPr lang="en-US" sz="2200" dirty="0"/>
              <a:t>Contributions to qualified retirement plans</a:t>
            </a:r>
          </a:p>
          <a:p>
            <a:pPr lvl="1">
              <a:spcBef>
                <a:spcPts val="0"/>
              </a:spcBef>
              <a:spcAft>
                <a:spcPts val="300"/>
              </a:spcAft>
            </a:pPr>
            <a:r>
              <a:rPr lang="en-US" sz="2200" dirty="0"/>
              <a:t>Certain educator expenses</a:t>
            </a:r>
          </a:p>
          <a:p>
            <a:pPr marL="0" indent="0">
              <a:spcBef>
                <a:spcPts val="0"/>
              </a:spcBef>
              <a:spcAft>
                <a:spcPts val="300"/>
              </a:spcAft>
              <a:buNone/>
            </a:pPr>
            <a:r>
              <a:rPr lang="en-US" sz="2200" b="1" dirty="0"/>
              <a:t>Adjusted Gross Income (A G I)</a:t>
            </a:r>
          </a:p>
          <a:p>
            <a:pPr>
              <a:spcBef>
                <a:spcPts val="0"/>
              </a:spcBef>
              <a:spcAft>
                <a:spcPts val="300"/>
              </a:spcAft>
            </a:pPr>
            <a:r>
              <a:rPr lang="en-US" sz="2200" dirty="0"/>
              <a:t>Sometimes referred to as the “magic line,” since it is the basis for several deduction limitations</a:t>
            </a:r>
          </a:p>
        </p:txBody>
      </p:sp>
    </p:spTree>
    <p:extLst>
      <p:ext uri="{BB962C8B-B14F-4D97-AF65-F5344CB8AC3E}">
        <p14:creationId xmlns:p14="http://schemas.microsoft.com/office/powerpoint/2010/main" val="726110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Tax Formula for Individuals </a:t>
            </a:r>
            <a:br>
              <a:rPr lang="en-US" dirty="0"/>
            </a:br>
            <a:r>
              <a:rPr lang="en-US" sz="2000" dirty="0"/>
              <a:t>(4 of 7)</a:t>
            </a:r>
          </a:p>
        </p:txBody>
      </p:sp>
      <p:sp>
        <p:nvSpPr>
          <p:cNvPr id="5" name="Text Placeholder 4"/>
          <p:cNvSpPr>
            <a:spLocks noGrp="1"/>
          </p:cNvSpPr>
          <p:nvPr>
            <p:ph sz="half" idx="2"/>
          </p:nvPr>
        </p:nvSpPr>
        <p:spPr>
          <a:xfrm>
            <a:off x="476843" y="1825626"/>
            <a:ext cx="11238315" cy="824978"/>
          </a:xfrm>
        </p:spPr>
        <p:txBody>
          <a:bodyPr/>
          <a:lstStyle/>
          <a:p>
            <a:pPr marL="0" indent="0">
              <a:spcBef>
                <a:spcPts val="0"/>
              </a:spcBef>
              <a:spcAft>
                <a:spcPts val="600"/>
              </a:spcAft>
              <a:buNone/>
            </a:pPr>
            <a:r>
              <a:rPr lang="en-US" sz="2200" b="1" dirty="0"/>
              <a:t>Standard Deduction or Itemized Deductions</a:t>
            </a:r>
          </a:p>
          <a:p>
            <a:pPr>
              <a:spcBef>
                <a:spcPts val="0"/>
              </a:spcBef>
              <a:spcAft>
                <a:spcPts val="600"/>
              </a:spcAft>
            </a:pPr>
            <a:r>
              <a:rPr lang="en-US" sz="2200" dirty="0"/>
              <a:t>The following table gives the standard deduction amounts for 2019:</a:t>
            </a:r>
          </a:p>
        </p:txBody>
      </p:sp>
      <p:graphicFrame>
        <p:nvGraphicFramePr>
          <p:cNvPr id="6" name="Table Placeholder 5" title="2019 Standard Deduction Amounts"/>
          <p:cNvGraphicFramePr>
            <a:graphicFrameLocks noGrp="1"/>
          </p:cNvGraphicFramePr>
          <p:nvPr>
            <p:ph sz="half" idx="13"/>
            <p:extLst>
              <p:ext uri="{D42A27DB-BD31-4B8C-83A1-F6EECF244321}">
                <p14:modId xmlns:p14="http://schemas.microsoft.com/office/powerpoint/2010/main" val="3605476979"/>
              </p:ext>
            </p:extLst>
          </p:nvPr>
        </p:nvGraphicFramePr>
        <p:xfrm>
          <a:off x="2700292" y="2782031"/>
          <a:ext cx="6790230" cy="2217781"/>
        </p:xfrm>
        <a:graphic>
          <a:graphicData uri="http://schemas.openxmlformats.org/drawingml/2006/table">
            <a:tbl>
              <a:tblPr firstRow="1" bandRow="1">
                <a:tableStyleId>{5C22544A-7EE6-4342-B048-85BDC9FD1C3A}</a:tableStyleId>
              </a:tblPr>
              <a:tblGrid>
                <a:gridCol w="3464682">
                  <a:extLst>
                    <a:ext uri="{9D8B030D-6E8A-4147-A177-3AD203B41FA5}">
                      <a16:colId xmlns:a16="http://schemas.microsoft.com/office/drawing/2014/main" val="20000"/>
                    </a:ext>
                  </a:extLst>
                </a:gridCol>
                <a:gridCol w="3325548">
                  <a:extLst>
                    <a:ext uri="{9D8B030D-6E8A-4147-A177-3AD203B41FA5}">
                      <a16:colId xmlns:a16="http://schemas.microsoft.com/office/drawing/2014/main" val="20001"/>
                    </a:ext>
                  </a:extLst>
                </a:gridCol>
              </a:tblGrid>
              <a:tr h="272287">
                <a:tc>
                  <a:txBody>
                    <a:bodyPr/>
                    <a:lstStyle/>
                    <a:p>
                      <a:r>
                        <a:rPr lang="en-US" dirty="0">
                          <a:solidFill>
                            <a:schemeClr val="tx2"/>
                          </a:solidFill>
                          <a:latin typeface="Arial" panose="020B0604020202020204" pitchFamily="34" charset="0"/>
                          <a:cs typeface="Arial" panose="020B0604020202020204" pitchFamily="34" charset="0"/>
                        </a:rPr>
                        <a:t>Filing Status</a:t>
                      </a:r>
                    </a:p>
                  </a:txBody>
                  <a:tcPr>
                    <a:lnB w="12700" cap="flat" cmpd="sng" algn="ctr">
                      <a:solidFill>
                        <a:srgbClr val="000000"/>
                      </a:solidFill>
                      <a:prstDash val="solid"/>
                      <a:round/>
                      <a:headEnd type="none" w="med" len="med"/>
                      <a:tailEnd type="none" w="med" len="med"/>
                    </a:lnB>
                    <a:noFill/>
                  </a:tcPr>
                </a:tc>
                <a:tc>
                  <a:txBody>
                    <a:bodyPr/>
                    <a:lstStyle/>
                    <a:p>
                      <a:pPr algn="ctr"/>
                      <a:r>
                        <a:rPr lang="en-US" dirty="0">
                          <a:solidFill>
                            <a:schemeClr val="tx2"/>
                          </a:solidFill>
                          <a:latin typeface="Arial" panose="020B0604020202020204" pitchFamily="34" charset="0"/>
                          <a:cs typeface="Arial" panose="020B0604020202020204" pitchFamily="34" charset="0"/>
                        </a:rPr>
                        <a:t>Standard Deduction</a:t>
                      </a:r>
                    </a:p>
                  </a:txBody>
                  <a:tcPr>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157753">
                <a:tc>
                  <a:txBody>
                    <a:bodyPr/>
                    <a:lstStyle/>
                    <a:p>
                      <a:r>
                        <a:rPr lang="en-US" dirty="0">
                          <a:solidFill>
                            <a:schemeClr val="tx2"/>
                          </a:solidFill>
                          <a:latin typeface="Arial" panose="020B0604020202020204" pitchFamily="34" charset="0"/>
                          <a:cs typeface="Arial" panose="020B0604020202020204" pitchFamily="34" charset="0"/>
                        </a:rPr>
                        <a:t>Single</a:t>
                      </a:r>
                    </a:p>
                  </a:txBody>
                  <a:tcPr>
                    <a:lnT w="12700" cap="flat" cmpd="sng" algn="ctr">
                      <a:solidFill>
                        <a:srgbClr val="000000"/>
                      </a:solidFill>
                      <a:prstDash val="solid"/>
                      <a:round/>
                      <a:headEnd type="none" w="med" len="med"/>
                      <a:tailEnd type="none" w="med" len="med"/>
                    </a:lnT>
                    <a:noFill/>
                  </a:tcPr>
                </a:tc>
                <a:tc>
                  <a:txBody>
                    <a:bodyPr/>
                    <a:lstStyle/>
                    <a:p>
                      <a:pPr algn="l">
                        <a:tabLst>
                          <a:tab pos="1768475" algn="r"/>
                        </a:tabLst>
                      </a:pPr>
                      <a:r>
                        <a:rPr lang="en-US" dirty="0">
                          <a:solidFill>
                            <a:schemeClr val="tx2"/>
                          </a:solidFill>
                          <a:latin typeface="Arial" panose="020B0604020202020204" pitchFamily="34" charset="0"/>
                          <a:cs typeface="Arial" panose="020B0604020202020204" pitchFamily="34" charset="0"/>
                        </a:rPr>
                        <a:t>	$12,400</a:t>
                      </a:r>
                    </a:p>
                  </a:txBody>
                  <a:tcPr>
                    <a:lnT w="12700" cap="flat" cmpd="sng" algn="ctr">
                      <a:solidFill>
                        <a:srgbClr val="000000"/>
                      </a:solidFill>
                      <a:prstDash val="solid"/>
                      <a:round/>
                      <a:headEnd type="none" w="med" len="med"/>
                      <a:tailEnd type="none" w="med" len="med"/>
                    </a:lnT>
                    <a:noFill/>
                  </a:tcPr>
                </a:tc>
                <a:extLst>
                  <a:ext uri="{0D108BD9-81ED-4DB2-BD59-A6C34878D82A}">
                    <a16:rowId xmlns:a16="http://schemas.microsoft.com/office/drawing/2014/main" val="10001"/>
                  </a:ext>
                </a:extLst>
              </a:tr>
              <a:tr h="272287">
                <a:tc>
                  <a:txBody>
                    <a:bodyPr/>
                    <a:lstStyle/>
                    <a:p>
                      <a:r>
                        <a:rPr lang="en-US" dirty="0">
                          <a:solidFill>
                            <a:schemeClr val="tx2"/>
                          </a:solidFill>
                          <a:latin typeface="Arial" panose="020B0604020202020204" pitchFamily="34" charset="0"/>
                          <a:cs typeface="Arial" panose="020B0604020202020204" pitchFamily="34" charset="0"/>
                        </a:rPr>
                        <a:t>Married, filing jointly</a:t>
                      </a:r>
                    </a:p>
                  </a:txBody>
                  <a:tcPr>
                    <a:noFill/>
                  </a:tcPr>
                </a:tc>
                <a:tc>
                  <a:txBody>
                    <a:bodyPr/>
                    <a:lstStyle/>
                    <a:p>
                      <a:pPr>
                        <a:tabLst>
                          <a:tab pos="1768475" algn="r"/>
                        </a:tabLst>
                      </a:pPr>
                      <a:r>
                        <a:rPr lang="en-US" dirty="0">
                          <a:solidFill>
                            <a:schemeClr val="tx2"/>
                          </a:solidFill>
                          <a:latin typeface="Arial" panose="020B0604020202020204" pitchFamily="34" charset="0"/>
                          <a:cs typeface="Arial" panose="020B0604020202020204" pitchFamily="34" charset="0"/>
                        </a:rPr>
                        <a:t>	24,800</a:t>
                      </a:r>
                    </a:p>
                  </a:txBody>
                  <a:tcPr>
                    <a:noFill/>
                  </a:tcPr>
                </a:tc>
                <a:extLst>
                  <a:ext uri="{0D108BD9-81ED-4DB2-BD59-A6C34878D82A}">
                    <a16:rowId xmlns:a16="http://schemas.microsoft.com/office/drawing/2014/main" val="10002"/>
                  </a:ext>
                </a:extLst>
              </a:tr>
              <a:tr h="388981">
                <a:tc>
                  <a:txBody>
                    <a:bodyPr/>
                    <a:lstStyle/>
                    <a:p>
                      <a:r>
                        <a:rPr lang="en-US" dirty="0">
                          <a:solidFill>
                            <a:schemeClr val="tx2"/>
                          </a:solidFill>
                          <a:latin typeface="Arial" panose="020B0604020202020204" pitchFamily="34" charset="0"/>
                          <a:cs typeface="Arial" panose="020B0604020202020204" pitchFamily="34" charset="0"/>
                        </a:rPr>
                        <a:t>Married, filing separately</a:t>
                      </a:r>
                    </a:p>
                  </a:txBody>
                  <a:tcPr>
                    <a:noFill/>
                  </a:tcPr>
                </a:tc>
                <a:tc>
                  <a:txBody>
                    <a:bodyPr/>
                    <a:lstStyle/>
                    <a:p>
                      <a:pPr>
                        <a:tabLst>
                          <a:tab pos="1768475" algn="r"/>
                        </a:tabLst>
                      </a:pPr>
                      <a:r>
                        <a:rPr lang="en-US" dirty="0">
                          <a:solidFill>
                            <a:schemeClr val="tx2"/>
                          </a:solidFill>
                          <a:latin typeface="Arial" panose="020B0604020202020204" pitchFamily="34" charset="0"/>
                          <a:cs typeface="Arial" panose="020B0604020202020204" pitchFamily="34" charset="0"/>
                        </a:rPr>
                        <a:t>	12,400</a:t>
                      </a:r>
                    </a:p>
                  </a:txBody>
                  <a:tcPr>
                    <a:noFill/>
                  </a:tcPr>
                </a:tc>
                <a:extLst>
                  <a:ext uri="{0D108BD9-81ED-4DB2-BD59-A6C34878D82A}">
                    <a16:rowId xmlns:a16="http://schemas.microsoft.com/office/drawing/2014/main" val="10003"/>
                  </a:ext>
                </a:extLst>
              </a:tr>
              <a:tr h="272287">
                <a:tc>
                  <a:txBody>
                    <a:bodyPr/>
                    <a:lstStyle/>
                    <a:p>
                      <a:r>
                        <a:rPr lang="en-US" dirty="0">
                          <a:solidFill>
                            <a:schemeClr val="tx2"/>
                          </a:solidFill>
                          <a:latin typeface="Arial" panose="020B0604020202020204" pitchFamily="34" charset="0"/>
                          <a:cs typeface="Arial" panose="020B0604020202020204" pitchFamily="34" charset="0"/>
                        </a:rPr>
                        <a:t>Head of household</a:t>
                      </a:r>
                    </a:p>
                  </a:txBody>
                  <a:tcPr>
                    <a:noFill/>
                  </a:tcPr>
                </a:tc>
                <a:tc>
                  <a:txBody>
                    <a:bodyPr/>
                    <a:lstStyle/>
                    <a:p>
                      <a:pPr>
                        <a:tabLst>
                          <a:tab pos="1768475" algn="r"/>
                        </a:tabLst>
                      </a:pPr>
                      <a:r>
                        <a:rPr lang="en-US" dirty="0">
                          <a:solidFill>
                            <a:schemeClr val="tx2"/>
                          </a:solidFill>
                          <a:latin typeface="Arial" panose="020B0604020202020204" pitchFamily="34" charset="0"/>
                          <a:cs typeface="Arial" panose="020B0604020202020204" pitchFamily="34" charset="0"/>
                        </a:rPr>
                        <a:t>	18,650</a:t>
                      </a:r>
                    </a:p>
                  </a:txBody>
                  <a:tcPr>
                    <a:noFill/>
                  </a:tcPr>
                </a:tc>
                <a:extLst>
                  <a:ext uri="{0D108BD9-81ED-4DB2-BD59-A6C34878D82A}">
                    <a16:rowId xmlns:a16="http://schemas.microsoft.com/office/drawing/2014/main" val="10004"/>
                  </a:ext>
                </a:extLst>
              </a:tr>
              <a:tr h="272287">
                <a:tc>
                  <a:txBody>
                    <a:bodyPr/>
                    <a:lstStyle/>
                    <a:p>
                      <a:r>
                        <a:rPr lang="en-US" dirty="0">
                          <a:solidFill>
                            <a:schemeClr val="tx2"/>
                          </a:solidFill>
                          <a:latin typeface="Arial" panose="020B0604020202020204" pitchFamily="34" charset="0"/>
                          <a:cs typeface="Arial" panose="020B0604020202020204" pitchFamily="34" charset="0"/>
                        </a:rPr>
                        <a:t>Qualifying widow(er)</a:t>
                      </a:r>
                    </a:p>
                  </a:txBody>
                  <a:tcPr>
                    <a:noFill/>
                  </a:tcPr>
                </a:tc>
                <a:tc>
                  <a:txBody>
                    <a:bodyPr/>
                    <a:lstStyle/>
                    <a:p>
                      <a:pPr>
                        <a:tabLst>
                          <a:tab pos="1768475" algn="r"/>
                        </a:tabLst>
                      </a:pPr>
                      <a:r>
                        <a:rPr lang="en-US" dirty="0">
                          <a:solidFill>
                            <a:schemeClr val="tx2"/>
                          </a:solidFill>
                          <a:latin typeface="Arial" panose="020B0604020202020204" pitchFamily="34" charset="0"/>
                          <a:cs typeface="Arial" panose="020B0604020202020204" pitchFamily="34" charset="0"/>
                        </a:rPr>
                        <a:t>	24,800</a:t>
                      </a:r>
                    </a:p>
                  </a:txBody>
                  <a:tcPr>
                    <a:noFill/>
                  </a:tcPr>
                </a:tc>
                <a:extLst>
                  <a:ext uri="{0D108BD9-81ED-4DB2-BD59-A6C34878D82A}">
                    <a16:rowId xmlns:a16="http://schemas.microsoft.com/office/drawing/2014/main" val="10005"/>
                  </a:ext>
                </a:extLst>
              </a:tr>
            </a:tbl>
          </a:graphicData>
        </a:graphic>
      </p:graphicFrame>
      <p:sp>
        <p:nvSpPr>
          <p:cNvPr id="4" name="Text Placeholder 3"/>
          <p:cNvSpPr>
            <a:spLocks noGrp="1"/>
          </p:cNvSpPr>
          <p:nvPr>
            <p:ph sz="half" idx="14"/>
          </p:nvPr>
        </p:nvSpPr>
        <p:spPr>
          <a:xfrm>
            <a:off x="476250" y="5119664"/>
            <a:ext cx="11238314" cy="1531739"/>
          </a:xfrm>
        </p:spPr>
        <p:txBody>
          <a:bodyPr/>
          <a:lstStyle/>
          <a:p>
            <a:pPr>
              <a:spcBef>
                <a:spcPts val="0"/>
              </a:spcBef>
              <a:spcAft>
                <a:spcPts val="600"/>
              </a:spcAft>
            </a:pPr>
            <a:r>
              <a:rPr lang="en-US" sz="2200" dirty="0"/>
              <a:t>Additional amounts for blindness or over age 65:</a:t>
            </a:r>
          </a:p>
          <a:p>
            <a:pPr marL="231775" indent="-231775">
              <a:spcBef>
                <a:spcPts val="0"/>
              </a:spcBef>
              <a:spcAft>
                <a:spcPts val="600"/>
              </a:spcAft>
              <a:buFont typeface="Arial" panose="020B0604020202020204" pitchFamily="34" charset="0"/>
              <a:buChar char="•"/>
            </a:pPr>
            <a:r>
              <a:rPr lang="en-US" sz="2200" dirty="0"/>
              <a:t>$1,650 for unmarried taxpayers</a:t>
            </a:r>
          </a:p>
          <a:p>
            <a:pPr marL="231775" indent="-231775">
              <a:spcBef>
                <a:spcPts val="0"/>
              </a:spcBef>
              <a:spcAft>
                <a:spcPts val="600"/>
              </a:spcAft>
              <a:buFont typeface="Arial" panose="020B0604020202020204" pitchFamily="34" charset="0"/>
              <a:buChar char="•"/>
            </a:pPr>
            <a:r>
              <a:rPr lang="en-US" sz="2200" dirty="0"/>
              <a:t>$1,300 for married taxpayers and surviving spouses</a:t>
            </a:r>
          </a:p>
        </p:txBody>
      </p:sp>
    </p:spTree>
    <p:extLst>
      <p:ext uri="{BB962C8B-B14F-4D97-AF65-F5344CB8AC3E}">
        <p14:creationId xmlns:p14="http://schemas.microsoft.com/office/powerpoint/2010/main" val="285594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Tax Formula for Individuals</a:t>
            </a:r>
            <a:br>
              <a:rPr lang="en-US" dirty="0"/>
            </a:br>
            <a:r>
              <a:rPr lang="en-US" sz="2000" dirty="0"/>
              <a:t>(5 of 7)</a:t>
            </a:r>
          </a:p>
        </p:txBody>
      </p:sp>
      <p:sp>
        <p:nvSpPr>
          <p:cNvPr id="5" name="Text Placeholder 4"/>
          <p:cNvSpPr>
            <a:spLocks noGrp="1"/>
          </p:cNvSpPr>
          <p:nvPr>
            <p:ph idx="1"/>
          </p:nvPr>
        </p:nvSpPr>
        <p:spPr/>
        <p:txBody>
          <a:bodyPr/>
          <a:lstStyle/>
          <a:p>
            <a:pPr marL="0" indent="0">
              <a:buNone/>
            </a:pPr>
            <a:r>
              <a:rPr lang="en-US" b="1" dirty="0"/>
              <a:t>Exemptions</a:t>
            </a:r>
          </a:p>
          <a:p>
            <a:r>
              <a:rPr lang="en-US" dirty="0"/>
              <a:t>Prior to the T C J A, taxpayers received a deduction called an exemption for themselves, spouse (if married filing jointly), and dependents.</a:t>
            </a:r>
          </a:p>
          <a:p>
            <a:r>
              <a:rPr lang="en-US" dirty="0"/>
              <a:t>Exemptions were suspended starting in 2018 to the end of 2025.</a:t>
            </a:r>
          </a:p>
          <a:p>
            <a:pPr marL="0" indent="0">
              <a:buNone/>
            </a:pPr>
            <a:r>
              <a:rPr lang="en-US" b="1" dirty="0"/>
              <a:t>The Gross Tax Liability</a:t>
            </a:r>
          </a:p>
          <a:p>
            <a:r>
              <a:rPr lang="en-US" dirty="0"/>
              <a:t>Obtained by reference to the tax table or by use of a tax rate schedule</a:t>
            </a:r>
          </a:p>
        </p:txBody>
      </p:sp>
    </p:spTree>
    <p:extLst>
      <p:ext uri="{BB962C8B-B14F-4D97-AF65-F5344CB8AC3E}">
        <p14:creationId xmlns:p14="http://schemas.microsoft.com/office/powerpoint/2010/main" val="1552786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Tax Formula for Individuals</a:t>
            </a:r>
            <a:br>
              <a:rPr lang="en-US" dirty="0"/>
            </a:br>
            <a:r>
              <a:rPr lang="en-US" sz="2000" dirty="0"/>
              <a:t>(6 of 7)</a:t>
            </a:r>
          </a:p>
        </p:txBody>
      </p:sp>
      <p:sp>
        <p:nvSpPr>
          <p:cNvPr id="4" name="Content Placeholder 3">
            <a:extLst>
              <a:ext uri="{FF2B5EF4-FFF2-40B4-BE49-F238E27FC236}">
                <a16:creationId xmlns:a16="http://schemas.microsoft.com/office/drawing/2014/main" id="{BDFD2235-73B2-428A-8D28-85359107BF57}"/>
              </a:ext>
            </a:extLst>
          </p:cNvPr>
          <p:cNvSpPr>
            <a:spLocks noGrp="1"/>
          </p:cNvSpPr>
          <p:nvPr>
            <p:ph sz="half" idx="2"/>
          </p:nvPr>
        </p:nvSpPr>
        <p:spPr>
          <a:xfrm>
            <a:off x="473244" y="1825625"/>
            <a:ext cx="11241914" cy="1217447"/>
          </a:xfrm>
        </p:spPr>
        <p:txBody>
          <a:bodyPr/>
          <a:lstStyle/>
          <a:p>
            <a:pPr marL="0" indent="0" algn="ctr">
              <a:buNone/>
            </a:pPr>
            <a:r>
              <a:rPr lang="en-US" b="1" dirty="0"/>
              <a:t>Self-Study Problem 1.3</a:t>
            </a:r>
          </a:p>
        </p:txBody>
      </p:sp>
      <p:graphicFrame>
        <p:nvGraphicFramePr>
          <p:cNvPr id="20" name="Table Placeholder 8" title="Self-Study Problem 1.3 - Narrative">
            <a:extLst>
              <a:ext uri="{FF2B5EF4-FFF2-40B4-BE49-F238E27FC236}">
                <a16:creationId xmlns:a16="http://schemas.microsoft.com/office/drawing/2014/main" id="{7CA94FEA-DD16-4A96-BC20-22139F5377B1}"/>
              </a:ext>
            </a:extLst>
          </p:cNvPr>
          <p:cNvGraphicFramePr>
            <a:graphicFrameLocks noGrp="1"/>
          </p:cNvGraphicFramePr>
          <p:nvPr>
            <p:ph sz="half" idx="13"/>
            <p:extLst>
              <p:ext uri="{D42A27DB-BD31-4B8C-83A1-F6EECF244321}">
                <p14:modId xmlns:p14="http://schemas.microsoft.com/office/powerpoint/2010/main" val="3448340731"/>
              </p:ext>
            </p:extLst>
          </p:nvPr>
        </p:nvGraphicFramePr>
        <p:xfrm>
          <a:off x="479850" y="2645504"/>
          <a:ext cx="11238908" cy="954224"/>
        </p:xfrm>
        <a:graphic>
          <a:graphicData uri="http://schemas.openxmlformats.org/drawingml/2006/table">
            <a:tbl>
              <a:tblPr firstRow="1" bandRow="1">
                <a:tableStyleId>{5C22544A-7EE6-4342-B048-85BDC9FD1C3A}</a:tableStyleId>
              </a:tblPr>
              <a:tblGrid>
                <a:gridCol w="11238908">
                  <a:extLst>
                    <a:ext uri="{9D8B030D-6E8A-4147-A177-3AD203B41FA5}">
                      <a16:colId xmlns:a16="http://schemas.microsoft.com/office/drawing/2014/main" val="20000"/>
                    </a:ext>
                  </a:extLst>
                </a:gridCol>
              </a:tblGrid>
              <a:tr h="954224">
                <a:tc>
                  <a:txBody>
                    <a:bodyPr/>
                    <a:lstStyle/>
                    <a:p>
                      <a:r>
                        <a:rPr lang="en-US" b="0" dirty="0">
                          <a:solidFill>
                            <a:srgbClr val="000000"/>
                          </a:solidFill>
                          <a:latin typeface="Arial" panose="020B0604020202020204" pitchFamily="34" charset="0"/>
                          <a:cs typeface="Arial" panose="020B0604020202020204" pitchFamily="34" charset="0"/>
                        </a:rPr>
                        <a:t>Bill is a single taxpayer, age 27. In 2020, his salary is $29,000 and he has</a:t>
                      </a:r>
                      <a:r>
                        <a:rPr lang="en-US" b="0" baseline="0" dirty="0">
                          <a:solidFill>
                            <a:srgbClr val="000000"/>
                          </a:solidFill>
                          <a:latin typeface="Arial" panose="020B0604020202020204" pitchFamily="34" charset="0"/>
                          <a:cs typeface="Arial" panose="020B0604020202020204" pitchFamily="34" charset="0"/>
                        </a:rPr>
                        <a:t> interest income of $1,500. In addition, he has deductions for adjusted gross income of $2,200 and he has $6,500 of itemized deductions. Calculate the following amounts:</a:t>
                      </a:r>
                      <a:endParaRPr lang="en-US" b="0" dirty="0">
                        <a:solidFill>
                          <a:srgbClr val="000000"/>
                        </a:solidFill>
                        <a:latin typeface="Arial" panose="020B0604020202020204" pitchFamily="34" charset="0"/>
                        <a:cs typeface="Arial" panose="020B0604020202020204" pitchFamily="34" charset="0"/>
                      </a:endParaRPr>
                    </a:p>
                  </a:txBody>
                  <a:tcPr>
                    <a:solidFill>
                      <a:srgbClr val="FFF3C4"/>
                    </a:solidFill>
                  </a:tcPr>
                </a:tc>
                <a:extLst>
                  <a:ext uri="{0D108BD9-81ED-4DB2-BD59-A6C34878D82A}">
                    <a16:rowId xmlns:a16="http://schemas.microsoft.com/office/drawing/2014/main" val="10000"/>
                  </a:ext>
                </a:extLst>
              </a:tr>
            </a:tbl>
          </a:graphicData>
        </a:graphic>
      </p:graphicFrame>
      <p:graphicFrame>
        <p:nvGraphicFramePr>
          <p:cNvPr id="25" name="Table Placeholder 10" title="Self-Study Problem 1.3 - Questions">
            <a:extLst>
              <a:ext uri="{FF2B5EF4-FFF2-40B4-BE49-F238E27FC236}">
                <a16:creationId xmlns:a16="http://schemas.microsoft.com/office/drawing/2014/main" id="{70A1515A-612A-4DCC-B5BB-434F949BD690}"/>
              </a:ext>
            </a:extLst>
          </p:cNvPr>
          <p:cNvGraphicFramePr>
            <a:graphicFrameLocks noGrp="1"/>
          </p:cNvGraphicFramePr>
          <p:nvPr>
            <p:ph sz="half" idx="14"/>
            <p:extLst>
              <p:ext uri="{D42A27DB-BD31-4B8C-83A1-F6EECF244321}">
                <p14:modId xmlns:p14="http://schemas.microsoft.com/office/powerpoint/2010/main" val="1093877588"/>
              </p:ext>
            </p:extLst>
          </p:nvPr>
        </p:nvGraphicFramePr>
        <p:xfrm>
          <a:off x="472484" y="3599728"/>
          <a:ext cx="11242674" cy="1483360"/>
        </p:xfrm>
        <a:graphic>
          <a:graphicData uri="http://schemas.openxmlformats.org/drawingml/2006/table">
            <a:tbl>
              <a:tblPr firstRow="1" bandRow="1">
                <a:tableStyleId>{5C22544A-7EE6-4342-B048-85BDC9FD1C3A}</a:tableStyleId>
              </a:tblPr>
              <a:tblGrid>
                <a:gridCol w="8156487">
                  <a:extLst>
                    <a:ext uri="{9D8B030D-6E8A-4147-A177-3AD203B41FA5}">
                      <a16:colId xmlns:a16="http://schemas.microsoft.com/office/drawing/2014/main" val="20000"/>
                    </a:ext>
                  </a:extLst>
                </a:gridCol>
                <a:gridCol w="3086187">
                  <a:extLst>
                    <a:ext uri="{9D8B030D-6E8A-4147-A177-3AD203B41FA5}">
                      <a16:colId xmlns:a16="http://schemas.microsoft.com/office/drawing/2014/main" val="20001"/>
                    </a:ext>
                  </a:extLst>
                </a:gridCol>
              </a:tblGrid>
              <a:tr h="370840">
                <a:tc>
                  <a:txBody>
                    <a:bodyPr/>
                    <a:lstStyle/>
                    <a:p>
                      <a:pPr marL="288925" indent="-288925">
                        <a:buFont typeface="+mj-lt"/>
                        <a:buAutoNum type="arabicPeriod"/>
                      </a:pPr>
                      <a:r>
                        <a:rPr lang="en-US" b="0" dirty="0">
                          <a:solidFill>
                            <a:srgbClr val="000000"/>
                          </a:solidFill>
                          <a:latin typeface="Arial" panose="020B0604020202020204" pitchFamily="34" charset="0"/>
                          <a:cs typeface="Arial" panose="020B0604020202020204" pitchFamily="34" charset="0"/>
                        </a:rPr>
                        <a:t>Gross</a:t>
                      </a:r>
                      <a:r>
                        <a:rPr lang="en-US" b="0" baseline="0" dirty="0">
                          <a:solidFill>
                            <a:srgbClr val="000000"/>
                          </a:solidFill>
                          <a:latin typeface="Arial" panose="020B0604020202020204" pitchFamily="34" charset="0"/>
                          <a:cs typeface="Arial" panose="020B0604020202020204" pitchFamily="34" charset="0"/>
                        </a:rPr>
                        <a:t> income</a:t>
                      </a:r>
                      <a:endParaRPr lang="en-US" b="0" dirty="0">
                        <a:solidFill>
                          <a:srgbClr val="00000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3C4"/>
                    </a:solidFill>
                  </a:tcPr>
                </a:tc>
                <a:tc>
                  <a:txBody>
                    <a:bodyPr/>
                    <a:lstStyle/>
                    <a:p>
                      <a:r>
                        <a:rPr lang="en-US" b="0" dirty="0">
                          <a:solidFill>
                            <a:srgbClr val="000000"/>
                          </a:solidFill>
                          <a:latin typeface="Arial" panose="020B0604020202020204" pitchFamily="34" charset="0"/>
                          <a:cs typeface="Arial" panose="020B0604020202020204" pitchFamily="34" charset="0"/>
                        </a:rPr>
                        <a:t>$_______________</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3C4"/>
                    </a:solidFill>
                  </a:tcPr>
                </a:tc>
                <a:extLst>
                  <a:ext uri="{0D108BD9-81ED-4DB2-BD59-A6C34878D82A}">
                    <a16:rowId xmlns:a16="http://schemas.microsoft.com/office/drawing/2014/main" val="10000"/>
                  </a:ext>
                </a:extLst>
              </a:tr>
              <a:tr h="370840">
                <a:tc>
                  <a:txBody>
                    <a:bodyPr/>
                    <a:lstStyle/>
                    <a:p>
                      <a:pPr marL="288925" indent="-288925">
                        <a:buFont typeface="+mj-lt"/>
                        <a:buAutoNum type="arabicPeriod" startAt="2"/>
                      </a:pPr>
                      <a:r>
                        <a:rPr lang="en-US" b="0" dirty="0">
                          <a:solidFill>
                            <a:srgbClr val="000000"/>
                          </a:solidFill>
                          <a:latin typeface="Arial" panose="020B0604020202020204" pitchFamily="34" charset="0"/>
                          <a:cs typeface="Arial" panose="020B0604020202020204" pitchFamily="34" charset="0"/>
                        </a:rPr>
                        <a:t>Adjusted gross income</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FF3C4"/>
                    </a:solidFill>
                  </a:tcPr>
                </a:tc>
                <a:tc>
                  <a:txBody>
                    <a:bodyPr/>
                    <a:lstStyle/>
                    <a:p>
                      <a:r>
                        <a:rPr lang="en-US" b="0" dirty="0">
                          <a:solidFill>
                            <a:srgbClr val="000000"/>
                          </a:solidFill>
                          <a:latin typeface="Arial" panose="020B0604020202020204" pitchFamily="34" charset="0"/>
                          <a:cs typeface="Arial" panose="020B0604020202020204" pitchFamily="34" charset="0"/>
                        </a:rPr>
                        <a:t>$_______________</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FF3C4"/>
                    </a:solidFill>
                  </a:tcPr>
                </a:tc>
                <a:extLst>
                  <a:ext uri="{0D108BD9-81ED-4DB2-BD59-A6C34878D82A}">
                    <a16:rowId xmlns:a16="http://schemas.microsoft.com/office/drawing/2014/main" val="10001"/>
                  </a:ext>
                </a:extLst>
              </a:tr>
              <a:tr h="370840">
                <a:tc>
                  <a:txBody>
                    <a:bodyPr/>
                    <a:lstStyle/>
                    <a:p>
                      <a:pPr marL="288925" indent="-288925">
                        <a:buFont typeface="+mj-lt"/>
                        <a:buAutoNum type="arabicPeriod" startAt="3"/>
                      </a:pPr>
                      <a:r>
                        <a:rPr lang="en-US" b="0" dirty="0">
                          <a:solidFill>
                            <a:srgbClr val="000000"/>
                          </a:solidFill>
                          <a:latin typeface="Arial" panose="020B0604020202020204" pitchFamily="34" charset="0"/>
                          <a:cs typeface="Arial" panose="020B0604020202020204" pitchFamily="34" charset="0"/>
                        </a:rPr>
                        <a:t>Standard deduction or itemized deduction amount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3C4"/>
                    </a:solidFill>
                  </a:tcPr>
                </a:tc>
                <a:tc>
                  <a:txBody>
                    <a:bodyPr/>
                    <a:lstStyle/>
                    <a:p>
                      <a:r>
                        <a:rPr lang="en-US" b="0" dirty="0">
                          <a:solidFill>
                            <a:srgbClr val="000000"/>
                          </a:solidFill>
                          <a:latin typeface="Arial" panose="020B0604020202020204" pitchFamily="34" charset="0"/>
                          <a:cs typeface="Arial" panose="020B0604020202020204" pitchFamily="34" charset="0"/>
                        </a:rPr>
                        <a:t>$_______________</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3C4"/>
                    </a:solidFill>
                  </a:tcPr>
                </a:tc>
                <a:extLst>
                  <a:ext uri="{0D108BD9-81ED-4DB2-BD59-A6C34878D82A}">
                    <a16:rowId xmlns:a16="http://schemas.microsoft.com/office/drawing/2014/main" val="10002"/>
                  </a:ext>
                </a:extLst>
              </a:tr>
              <a:tr h="370840">
                <a:tc>
                  <a:txBody>
                    <a:bodyPr/>
                    <a:lstStyle/>
                    <a:p>
                      <a:pPr marL="288925" indent="-288925">
                        <a:buFont typeface="+mj-lt"/>
                        <a:buAutoNum type="arabicPeriod" startAt="4"/>
                      </a:pPr>
                      <a:r>
                        <a:rPr lang="en-US" b="0" dirty="0">
                          <a:solidFill>
                            <a:srgbClr val="000000"/>
                          </a:solidFill>
                          <a:latin typeface="Arial" panose="020B0604020202020204" pitchFamily="34" charset="0"/>
                          <a:cs typeface="Arial" panose="020B0604020202020204" pitchFamily="34" charset="0"/>
                        </a:rPr>
                        <a:t>Taxable income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3C4"/>
                    </a:solidFill>
                  </a:tcPr>
                </a:tc>
                <a:tc>
                  <a:txBody>
                    <a:bodyPr/>
                    <a:lstStyle/>
                    <a:p>
                      <a:r>
                        <a:rPr lang="en-US" b="0" dirty="0">
                          <a:solidFill>
                            <a:srgbClr val="000000"/>
                          </a:solidFill>
                          <a:latin typeface="Arial" panose="020B0604020202020204" pitchFamily="34" charset="0"/>
                          <a:cs typeface="Arial" panose="020B0604020202020204" pitchFamily="34" charset="0"/>
                        </a:rPr>
                        <a:t>$_______________</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3C4"/>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83942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Icebreaker</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457200" indent="-457200">
              <a:buFont typeface="+mj-lt"/>
              <a:buAutoNum type="arabicPeriod"/>
            </a:pPr>
            <a:r>
              <a:rPr lang="en-US" dirty="0"/>
              <a:t>Pair up with another student, introduce yourself, and consider the following questions:</a:t>
            </a:r>
          </a:p>
          <a:p>
            <a:pPr lvl="1"/>
            <a:r>
              <a:rPr lang="en-US" sz="2200" dirty="0"/>
              <a:t>What do you think the current goals of the income tax system are?</a:t>
            </a:r>
          </a:p>
          <a:p>
            <a:pPr lvl="1"/>
            <a:r>
              <a:rPr lang="en-US" sz="2200" dirty="0"/>
              <a:t>What do you think the goals of the system should be?</a:t>
            </a:r>
          </a:p>
          <a:p>
            <a:pPr lvl="1"/>
            <a:r>
              <a:rPr lang="en-US" sz="2200" dirty="0"/>
              <a:t>How well do you think current income tax system meets its goals? Does it meet the goals you envision for it?</a:t>
            </a:r>
          </a:p>
          <a:p>
            <a:pPr marL="457200" indent="-457200">
              <a:buFont typeface="+mj-lt"/>
              <a:buAutoNum type="arabicPeriod"/>
            </a:pPr>
            <a:r>
              <a:rPr lang="en-US" dirty="0"/>
              <a:t>Introduce your student partner to the rest of the class.</a:t>
            </a:r>
          </a:p>
        </p:txBody>
      </p:sp>
      <p:pic>
        <p:nvPicPr>
          <p:cNvPr id="6" name="Content Placeholder 18">
            <a:extLst>
              <a:ext uri="{FF2B5EF4-FFF2-40B4-BE49-F238E27FC236}">
                <a16:creationId xmlns:a16="http://schemas.microsoft.com/office/drawing/2014/main" id="{E57B6135-F8BA-5A43-A0F6-1EFA7A0C70C8}"/>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9477731" y="4878912"/>
            <a:ext cx="2237426" cy="1505843"/>
          </a:xfrm>
          <a:prstGeom prst="rect">
            <a:avLst/>
          </a:prstGeom>
        </p:spPr>
      </p:pic>
    </p:spTree>
    <p:custDataLst>
      <p:tags r:id="rId1"/>
    </p:custDataLst>
    <p:extLst>
      <p:ext uri="{BB962C8B-B14F-4D97-AF65-F5344CB8AC3E}">
        <p14:creationId xmlns:p14="http://schemas.microsoft.com/office/powerpoint/2010/main" val="30506489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Tax Formula for Individuals</a:t>
            </a:r>
            <a:br>
              <a:rPr lang="en-US" dirty="0"/>
            </a:br>
            <a:r>
              <a:rPr lang="en-US" sz="2000" dirty="0"/>
              <a:t>(7 of 7)</a:t>
            </a:r>
          </a:p>
        </p:txBody>
      </p:sp>
      <p:sp>
        <p:nvSpPr>
          <p:cNvPr id="4" name="Content Placeholder 3">
            <a:extLst>
              <a:ext uri="{FF2B5EF4-FFF2-40B4-BE49-F238E27FC236}">
                <a16:creationId xmlns:a16="http://schemas.microsoft.com/office/drawing/2014/main" id="{BDFD2235-73B2-428A-8D28-85359107BF57}"/>
              </a:ext>
            </a:extLst>
          </p:cNvPr>
          <p:cNvSpPr>
            <a:spLocks noGrp="1"/>
          </p:cNvSpPr>
          <p:nvPr>
            <p:ph sz="half" idx="1"/>
          </p:nvPr>
        </p:nvSpPr>
        <p:spPr>
          <a:xfrm>
            <a:off x="476843" y="1825625"/>
            <a:ext cx="11241915" cy="4351338"/>
          </a:xfrm>
        </p:spPr>
        <p:txBody>
          <a:bodyPr/>
          <a:lstStyle/>
          <a:p>
            <a:pPr marL="0" indent="0" algn="ctr">
              <a:buNone/>
            </a:pPr>
            <a:r>
              <a:rPr lang="en-US" b="1" dirty="0"/>
              <a:t>Self-Study Problem 1.3 Solution</a:t>
            </a:r>
          </a:p>
        </p:txBody>
      </p:sp>
      <p:graphicFrame>
        <p:nvGraphicFramePr>
          <p:cNvPr id="9" name="Content Placeholder 8" descr="1. Gross income equals $29,000 plus $1,500 equals $30,500.&#10;2. Adjusted gross income equals $30,500 minus $2,200 equals $28,300.&#10;3. Standard deduction equals $12,400 (exceeds his itemized deduction amount of $6,500)&#10;4. Taxable income equals $28,000 minus $12,400 equals $15,900.">
            <a:extLst>
              <a:ext uri="{FF2B5EF4-FFF2-40B4-BE49-F238E27FC236}">
                <a16:creationId xmlns:a16="http://schemas.microsoft.com/office/drawing/2014/main" id="{1740E73E-A8A6-4AFC-B6AE-45999760057C}"/>
              </a:ext>
            </a:extLst>
          </p:cNvPr>
          <p:cNvGraphicFramePr>
            <a:graphicFrameLocks noGrp="1" noChangeAspect="1"/>
          </p:cNvGraphicFramePr>
          <p:nvPr>
            <p:ph sz="half" idx="2"/>
            <p:extLst>
              <p:ext uri="{D42A27DB-BD31-4B8C-83A1-F6EECF244321}">
                <p14:modId xmlns:p14="http://schemas.microsoft.com/office/powerpoint/2010/main" val="3969252257"/>
              </p:ext>
            </p:extLst>
          </p:nvPr>
        </p:nvGraphicFramePr>
        <p:xfrm>
          <a:off x="776288" y="2711450"/>
          <a:ext cx="10639425" cy="1633538"/>
        </p:xfrm>
        <a:graphic>
          <a:graphicData uri="http://schemas.openxmlformats.org/presentationml/2006/ole">
            <mc:AlternateContent xmlns:mc="http://schemas.openxmlformats.org/markup-compatibility/2006">
              <mc:Choice xmlns:v="urn:schemas-microsoft-com:vml" Requires="v">
                <p:oleObj spid="_x0000_s1026" name="Equation" r:id="rId3" imgW="5790960" imgH="888840" progId="Equation.DSMT4">
                  <p:embed/>
                </p:oleObj>
              </mc:Choice>
              <mc:Fallback>
                <p:oleObj name="Equation" r:id="rId3" imgW="5790960" imgH="888840" progId="Equation.DSMT4">
                  <p:embed/>
                  <p:pic>
                    <p:nvPicPr>
                      <p:cNvPr id="9" name="Content Placeholder 8" descr="1. Gross income equals $29,000 plus $1,500 equals $30,500.&#10;2. Adjusted gross income equals $30,500 minus $2,200 equals $28,300.&#10;3. Standard deduction equals $12,400 (exceeds his itemized deduction amount of $6,500)&#10;4. Taxable income equals $28,000 minus $12,400 equals $15,900.">
                        <a:extLst>
                          <a:ext uri="{FF2B5EF4-FFF2-40B4-BE49-F238E27FC236}">
                            <a16:creationId xmlns:a16="http://schemas.microsoft.com/office/drawing/2014/main" id="{1740E73E-A8A6-4AFC-B6AE-45999760057C}"/>
                          </a:ext>
                        </a:extLst>
                      </p:cNvPr>
                      <p:cNvPicPr/>
                      <p:nvPr/>
                    </p:nvPicPr>
                    <p:blipFill>
                      <a:blip r:embed="rId4"/>
                      <a:stretch>
                        <a:fillRect/>
                      </a:stretch>
                    </p:blipFill>
                    <p:spPr>
                      <a:xfrm>
                        <a:off x="776288" y="2711450"/>
                        <a:ext cx="10639425" cy="1633538"/>
                      </a:xfrm>
                      <a:prstGeom prst="rect">
                        <a:avLst/>
                      </a:prstGeom>
                    </p:spPr>
                  </p:pic>
                </p:oleObj>
              </mc:Fallback>
            </mc:AlternateContent>
          </a:graphicData>
        </a:graphic>
      </p:graphicFrame>
    </p:spTree>
    <p:extLst>
      <p:ext uri="{BB962C8B-B14F-4D97-AF65-F5344CB8AC3E}">
        <p14:creationId xmlns:p14="http://schemas.microsoft.com/office/powerpoint/2010/main" val="15258430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Who Must File</a:t>
            </a:r>
            <a:br>
              <a:rPr lang="en-US" dirty="0"/>
            </a:br>
            <a:r>
              <a:rPr lang="en-US" sz="2000" dirty="0"/>
              <a:t>(1 of 4)</a:t>
            </a:r>
          </a:p>
        </p:txBody>
      </p:sp>
      <p:graphicFrame>
        <p:nvGraphicFramePr>
          <p:cNvPr id="6" name="Table 6">
            <a:extLst>
              <a:ext uri="{FF2B5EF4-FFF2-40B4-BE49-F238E27FC236}">
                <a16:creationId xmlns:a16="http://schemas.microsoft.com/office/drawing/2014/main" id="{0204AEC3-AE46-40B0-BCB9-26B9ABF5CA01}"/>
              </a:ext>
            </a:extLst>
          </p:cNvPr>
          <p:cNvGraphicFramePr>
            <a:graphicFrameLocks noGrp="1"/>
          </p:cNvGraphicFramePr>
          <p:nvPr>
            <p:ph idx="1"/>
            <p:extLst>
              <p:ext uri="{D42A27DB-BD31-4B8C-83A1-F6EECF244321}">
                <p14:modId xmlns:p14="http://schemas.microsoft.com/office/powerpoint/2010/main" val="2728293191"/>
              </p:ext>
            </p:extLst>
          </p:nvPr>
        </p:nvGraphicFramePr>
        <p:xfrm>
          <a:off x="476250" y="1825625"/>
          <a:ext cx="11242674" cy="3845560"/>
        </p:xfrm>
        <a:graphic>
          <a:graphicData uri="http://schemas.openxmlformats.org/drawingml/2006/table">
            <a:tbl>
              <a:tblPr firstRow="1" bandRow="1">
                <a:tableStyleId>{5940675A-B579-460E-94D1-54222C63F5DA}</a:tableStyleId>
              </a:tblPr>
              <a:tblGrid>
                <a:gridCol w="3747558">
                  <a:extLst>
                    <a:ext uri="{9D8B030D-6E8A-4147-A177-3AD203B41FA5}">
                      <a16:colId xmlns:a16="http://schemas.microsoft.com/office/drawing/2014/main" val="3629816941"/>
                    </a:ext>
                  </a:extLst>
                </a:gridCol>
                <a:gridCol w="3747558">
                  <a:extLst>
                    <a:ext uri="{9D8B030D-6E8A-4147-A177-3AD203B41FA5}">
                      <a16:colId xmlns:a16="http://schemas.microsoft.com/office/drawing/2014/main" val="1065359933"/>
                    </a:ext>
                  </a:extLst>
                </a:gridCol>
                <a:gridCol w="3747558">
                  <a:extLst>
                    <a:ext uri="{9D8B030D-6E8A-4147-A177-3AD203B41FA5}">
                      <a16:colId xmlns:a16="http://schemas.microsoft.com/office/drawing/2014/main" val="3483252397"/>
                    </a:ext>
                  </a:extLst>
                </a:gridCol>
              </a:tblGrid>
              <a:tr h="370840">
                <a:tc>
                  <a:txBody>
                    <a:bodyPr/>
                    <a:lstStyle/>
                    <a:p>
                      <a:r>
                        <a:rPr lang="en-US" b="1" dirty="0">
                          <a:solidFill>
                            <a:schemeClr val="tx2"/>
                          </a:solidFill>
                        </a:rPr>
                        <a:t>If filing status is ...</a:t>
                      </a:r>
                    </a:p>
                  </a:txBody>
                  <a:tcPr anchor="b"/>
                </a:tc>
                <a:tc>
                  <a:txBody>
                    <a:bodyPr/>
                    <a:lstStyle/>
                    <a:p>
                      <a:r>
                        <a:rPr lang="en-US" b="1" dirty="0">
                          <a:solidFill>
                            <a:schemeClr val="tx2"/>
                          </a:solidFill>
                        </a:rPr>
                        <a:t>And at the end of 2020 you were*...</a:t>
                      </a:r>
                    </a:p>
                  </a:txBody>
                  <a:tcPr anchor="b"/>
                </a:tc>
                <a:tc>
                  <a:txBody>
                    <a:bodyPr/>
                    <a:lstStyle/>
                    <a:p>
                      <a:r>
                        <a:rPr lang="en-US" b="1" dirty="0">
                          <a:solidFill>
                            <a:schemeClr val="tx2"/>
                          </a:solidFill>
                        </a:rPr>
                        <a:t>Then file a return if your gross income** was at least...</a:t>
                      </a:r>
                    </a:p>
                  </a:txBody>
                  <a:tcPr anchor="b"/>
                </a:tc>
                <a:extLst>
                  <a:ext uri="{0D108BD9-81ED-4DB2-BD59-A6C34878D82A}">
                    <a16:rowId xmlns:a16="http://schemas.microsoft.com/office/drawing/2014/main" val="4256654307"/>
                  </a:ext>
                </a:extLst>
              </a:tr>
              <a:tr h="370840">
                <a:tc>
                  <a:txBody>
                    <a:bodyPr/>
                    <a:lstStyle/>
                    <a:p>
                      <a:r>
                        <a:rPr lang="en-US" dirty="0">
                          <a:solidFill>
                            <a:schemeClr val="tx2"/>
                          </a:solidFill>
                        </a:rPr>
                        <a:t>Single</a:t>
                      </a:r>
                    </a:p>
                  </a:txBody>
                  <a:tcPr/>
                </a:tc>
                <a:tc>
                  <a:txBody>
                    <a:bodyPr/>
                    <a:lstStyle/>
                    <a:p>
                      <a:r>
                        <a:rPr lang="en-US" dirty="0">
                          <a:solidFill>
                            <a:schemeClr val="tx2"/>
                          </a:solidFill>
                        </a:rPr>
                        <a:t>under 65</a:t>
                      </a:r>
                    </a:p>
                    <a:p>
                      <a:r>
                        <a:rPr lang="en-US" dirty="0">
                          <a:solidFill>
                            <a:schemeClr val="tx2"/>
                          </a:solidFill>
                        </a:rPr>
                        <a:t>65 or older</a:t>
                      </a:r>
                    </a:p>
                  </a:txBody>
                  <a:tcPr/>
                </a:tc>
                <a:tc>
                  <a:txBody>
                    <a:bodyPr/>
                    <a:lstStyle/>
                    <a:p>
                      <a:pPr algn="ctr"/>
                      <a:r>
                        <a:rPr lang="en-US" dirty="0">
                          <a:solidFill>
                            <a:schemeClr val="tx2"/>
                          </a:solidFill>
                        </a:rPr>
                        <a:t>$12,400</a:t>
                      </a:r>
                    </a:p>
                    <a:p>
                      <a:pPr algn="ctr"/>
                      <a:r>
                        <a:rPr lang="en-US" dirty="0">
                          <a:solidFill>
                            <a:schemeClr val="tx2"/>
                          </a:solidFill>
                        </a:rPr>
                        <a:t>$14,050</a:t>
                      </a:r>
                    </a:p>
                  </a:txBody>
                  <a:tcPr/>
                </a:tc>
                <a:extLst>
                  <a:ext uri="{0D108BD9-81ED-4DB2-BD59-A6C34878D82A}">
                    <a16:rowId xmlns:a16="http://schemas.microsoft.com/office/drawing/2014/main" val="2782057176"/>
                  </a:ext>
                </a:extLst>
              </a:tr>
              <a:tr h="370840">
                <a:tc>
                  <a:txBody>
                    <a:bodyPr/>
                    <a:lstStyle/>
                    <a:p>
                      <a:r>
                        <a:rPr lang="en-US" dirty="0">
                          <a:solidFill>
                            <a:schemeClr val="tx2"/>
                          </a:solidFill>
                        </a:rPr>
                        <a:t>Married filing jointly***</a:t>
                      </a:r>
                    </a:p>
                  </a:txBody>
                  <a:tcPr/>
                </a:tc>
                <a:tc>
                  <a:txBody>
                    <a:bodyPr/>
                    <a:lstStyle/>
                    <a:p>
                      <a:r>
                        <a:rPr lang="en-US" dirty="0">
                          <a:solidFill>
                            <a:schemeClr val="tx2"/>
                          </a:solidFill>
                        </a:rPr>
                        <a:t>under 65 (both spouses)</a:t>
                      </a:r>
                    </a:p>
                    <a:p>
                      <a:r>
                        <a:rPr lang="en-US" dirty="0">
                          <a:solidFill>
                            <a:schemeClr val="tx2"/>
                          </a:solidFill>
                        </a:rPr>
                        <a:t>65 or older (one spouse)</a:t>
                      </a:r>
                    </a:p>
                    <a:p>
                      <a:r>
                        <a:rPr lang="en-US" dirty="0">
                          <a:solidFill>
                            <a:schemeClr val="tx2"/>
                          </a:solidFill>
                        </a:rPr>
                        <a:t>65 or older (both spouses)</a:t>
                      </a:r>
                    </a:p>
                  </a:txBody>
                  <a:tcPr/>
                </a:tc>
                <a:tc>
                  <a:txBody>
                    <a:bodyPr/>
                    <a:lstStyle/>
                    <a:p>
                      <a:pPr algn="ctr"/>
                      <a:r>
                        <a:rPr lang="en-US" dirty="0">
                          <a:solidFill>
                            <a:schemeClr val="tx2"/>
                          </a:solidFill>
                        </a:rPr>
                        <a:t>$24,800</a:t>
                      </a:r>
                    </a:p>
                    <a:p>
                      <a:pPr algn="ctr"/>
                      <a:r>
                        <a:rPr lang="en-US" dirty="0">
                          <a:solidFill>
                            <a:schemeClr val="tx2"/>
                          </a:solidFill>
                        </a:rPr>
                        <a:t>$26,100</a:t>
                      </a:r>
                    </a:p>
                    <a:p>
                      <a:pPr algn="ctr"/>
                      <a:r>
                        <a:rPr lang="en-US" dirty="0">
                          <a:solidFill>
                            <a:schemeClr val="tx2"/>
                          </a:solidFill>
                        </a:rPr>
                        <a:t>$27,400</a:t>
                      </a:r>
                    </a:p>
                  </a:txBody>
                  <a:tcPr/>
                </a:tc>
                <a:extLst>
                  <a:ext uri="{0D108BD9-81ED-4DB2-BD59-A6C34878D82A}">
                    <a16:rowId xmlns:a16="http://schemas.microsoft.com/office/drawing/2014/main" val="1389080939"/>
                  </a:ext>
                </a:extLst>
              </a:tr>
              <a:tr h="370840">
                <a:tc>
                  <a:txBody>
                    <a:bodyPr/>
                    <a:lstStyle/>
                    <a:p>
                      <a:r>
                        <a:rPr lang="en-US" dirty="0">
                          <a:solidFill>
                            <a:schemeClr val="tx2"/>
                          </a:solidFill>
                        </a:rPr>
                        <a:t>Married filing separately</a:t>
                      </a:r>
                    </a:p>
                  </a:txBody>
                  <a:tcPr/>
                </a:tc>
                <a:tc>
                  <a:txBody>
                    <a:bodyPr/>
                    <a:lstStyle/>
                    <a:p>
                      <a:r>
                        <a:rPr lang="en-US" dirty="0">
                          <a:solidFill>
                            <a:schemeClr val="tx2"/>
                          </a:solidFill>
                        </a:rPr>
                        <a:t>any age</a:t>
                      </a:r>
                    </a:p>
                  </a:txBody>
                  <a:tcPr/>
                </a:tc>
                <a:tc>
                  <a:txBody>
                    <a:bodyPr/>
                    <a:lstStyle/>
                    <a:p>
                      <a:pPr algn="ctr"/>
                      <a:r>
                        <a:rPr lang="en-US" dirty="0">
                          <a:solidFill>
                            <a:schemeClr val="tx2"/>
                          </a:solidFill>
                        </a:rPr>
                        <a:t>        $5</a:t>
                      </a:r>
                    </a:p>
                  </a:txBody>
                  <a:tcPr/>
                </a:tc>
                <a:extLst>
                  <a:ext uri="{0D108BD9-81ED-4DB2-BD59-A6C34878D82A}">
                    <a16:rowId xmlns:a16="http://schemas.microsoft.com/office/drawing/2014/main" val="3785787294"/>
                  </a:ext>
                </a:extLst>
              </a:tr>
              <a:tr h="370840">
                <a:tc>
                  <a:txBody>
                    <a:bodyPr/>
                    <a:lstStyle/>
                    <a:p>
                      <a:r>
                        <a:rPr lang="en-US" dirty="0">
                          <a:solidFill>
                            <a:schemeClr val="tx2"/>
                          </a:solidFill>
                        </a:rPr>
                        <a:t>Head of household</a:t>
                      </a:r>
                    </a:p>
                  </a:txBody>
                  <a:tcPr/>
                </a:tc>
                <a:tc>
                  <a:txBody>
                    <a:bodyPr/>
                    <a:lstStyle/>
                    <a:p>
                      <a:r>
                        <a:rPr lang="en-US" dirty="0">
                          <a:solidFill>
                            <a:schemeClr val="tx2"/>
                          </a:solidFill>
                        </a:rPr>
                        <a:t>under 65</a:t>
                      </a:r>
                    </a:p>
                    <a:p>
                      <a:r>
                        <a:rPr lang="en-US" dirty="0">
                          <a:solidFill>
                            <a:schemeClr val="tx2"/>
                          </a:solidFill>
                        </a:rPr>
                        <a:t>65 or older</a:t>
                      </a:r>
                    </a:p>
                  </a:txBody>
                  <a:tcPr/>
                </a:tc>
                <a:tc>
                  <a:txBody>
                    <a:bodyPr/>
                    <a:lstStyle/>
                    <a:p>
                      <a:pPr algn="ctr"/>
                      <a:r>
                        <a:rPr lang="en-US" dirty="0">
                          <a:solidFill>
                            <a:schemeClr val="tx2"/>
                          </a:solidFill>
                        </a:rPr>
                        <a:t>$18,650</a:t>
                      </a:r>
                    </a:p>
                    <a:p>
                      <a:pPr algn="ctr"/>
                      <a:r>
                        <a:rPr lang="en-US" dirty="0">
                          <a:solidFill>
                            <a:schemeClr val="tx2"/>
                          </a:solidFill>
                        </a:rPr>
                        <a:t>$20,300</a:t>
                      </a:r>
                    </a:p>
                  </a:txBody>
                  <a:tcPr/>
                </a:tc>
                <a:extLst>
                  <a:ext uri="{0D108BD9-81ED-4DB2-BD59-A6C34878D82A}">
                    <a16:rowId xmlns:a16="http://schemas.microsoft.com/office/drawing/2014/main" val="3116212742"/>
                  </a:ext>
                </a:extLst>
              </a:tr>
              <a:tr h="370840">
                <a:tc>
                  <a:txBody>
                    <a:bodyPr/>
                    <a:lstStyle/>
                    <a:p>
                      <a:r>
                        <a:rPr lang="en-US" dirty="0">
                          <a:solidFill>
                            <a:schemeClr val="tx2"/>
                          </a:solidFill>
                        </a:rPr>
                        <a:t>Qualifying widow(er)</a:t>
                      </a:r>
                    </a:p>
                  </a:txBody>
                  <a:tcPr/>
                </a:tc>
                <a:tc>
                  <a:txBody>
                    <a:bodyPr/>
                    <a:lstStyle/>
                    <a:p>
                      <a:r>
                        <a:rPr lang="en-US" dirty="0">
                          <a:solidFill>
                            <a:schemeClr val="tx2"/>
                          </a:solidFill>
                        </a:rPr>
                        <a:t>under 65</a:t>
                      </a:r>
                    </a:p>
                    <a:p>
                      <a:r>
                        <a:rPr lang="en-US" dirty="0">
                          <a:solidFill>
                            <a:schemeClr val="tx2"/>
                          </a:solidFill>
                        </a:rPr>
                        <a:t>65 or older</a:t>
                      </a:r>
                    </a:p>
                  </a:txBody>
                  <a:tcPr/>
                </a:tc>
                <a:tc>
                  <a:txBody>
                    <a:bodyPr/>
                    <a:lstStyle/>
                    <a:p>
                      <a:pPr algn="ctr"/>
                      <a:r>
                        <a:rPr lang="en-US" dirty="0">
                          <a:solidFill>
                            <a:schemeClr val="tx2"/>
                          </a:solidFill>
                        </a:rPr>
                        <a:t>$24,800</a:t>
                      </a:r>
                    </a:p>
                    <a:p>
                      <a:pPr algn="ctr"/>
                      <a:r>
                        <a:rPr lang="en-US" dirty="0">
                          <a:solidFill>
                            <a:schemeClr val="tx2"/>
                          </a:solidFill>
                        </a:rPr>
                        <a:t>$26,100</a:t>
                      </a:r>
                    </a:p>
                  </a:txBody>
                  <a:tcPr/>
                </a:tc>
                <a:extLst>
                  <a:ext uri="{0D108BD9-81ED-4DB2-BD59-A6C34878D82A}">
                    <a16:rowId xmlns:a16="http://schemas.microsoft.com/office/drawing/2014/main" val="638014004"/>
                  </a:ext>
                </a:extLst>
              </a:tr>
            </a:tbl>
          </a:graphicData>
        </a:graphic>
      </p:graphicFrame>
    </p:spTree>
    <p:extLst>
      <p:ext uri="{BB962C8B-B14F-4D97-AF65-F5344CB8AC3E}">
        <p14:creationId xmlns:p14="http://schemas.microsoft.com/office/powerpoint/2010/main" val="1266729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Who Must File</a:t>
            </a:r>
            <a:br>
              <a:rPr lang="en-US" dirty="0"/>
            </a:br>
            <a:r>
              <a:rPr lang="en-US" sz="2000" dirty="0"/>
              <a:t>(2 of 4)</a:t>
            </a:r>
          </a:p>
        </p:txBody>
      </p:sp>
      <p:sp>
        <p:nvSpPr>
          <p:cNvPr id="5" name="Text Placeholder 4"/>
          <p:cNvSpPr>
            <a:spLocks noGrp="1"/>
          </p:cNvSpPr>
          <p:nvPr>
            <p:ph idx="1"/>
          </p:nvPr>
        </p:nvSpPr>
        <p:spPr/>
        <p:txBody>
          <a:bodyPr/>
          <a:lstStyle/>
          <a:p>
            <a:pPr marL="0" indent="0">
              <a:spcBef>
                <a:spcPts val="0"/>
              </a:spcBef>
              <a:spcAft>
                <a:spcPts val="600"/>
              </a:spcAft>
              <a:buNone/>
            </a:pPr>
            <a:r>
              <a:rPr lang="en-US" sz="2000" dirty="0"/>
              <a:t>If a parent or someone else can claim you as a dependent, you still may have to file a return. For example, a single dependent who is not age 65 or older or blind must file a return if any of the following apply:</a:t>
            </a:r>
          </a:p>
          <a:p>
            <a:pPr algn="l">
              <a:spcBef>
                <a:spcPts val="0"/>
              </a:spcBef>
              <a:spcAft>
                <a:spcPts val="600"/>
              </a:spcAft>
            </a:pPr>
            <a:r>
              <a:rPr lang="en-US" sz="2000" b="0" i="0" u="none" strike="noStrike" baseline="0" dirty="0"/>
              <a:t>Your unearned income was over $2,750 ($4,400 if 65 or older </a:t>
            </a:r>
            <a:r>
              <a:rPr lang="en-US" sz="2000" b="1" i="0" u="none" strike="noStrike" baseline="0" dirty="0"/>
              <a:t>and </a:t>
            </a:r>
            <a:r>
              <a:rPr lang="en-US" sz="2000" b="0" i="0" u="none" strike="noStrike" baseline="0" dirty="0"/>
              <a:t>blind).</a:t>
            </a:r>
          </a:p>
          <a:p>
            <a:pPr algn="l">
              <a:spcBef>
                <a:spcPts val="0"/>
              </a:spcBef>
              <a:spcAft>
                <a:spcPts val="600"/>
              </a:spcAft>
            </a:pPr>
            <a:r>
              <a:rPr lang="en-US" sz="2000" b="0" i="0" u="none" strike="noStrike" baseline="0" dirty="0"/>
              <a:t>Your earned income was over $14,050 ($15,700 if 65 or older </a:t>
            </a:r>
            <a:r>
              <a:rPr lang="en-US" sz="2000" b="1" i="0" u="none" strike="noStrike" baseline="0" dirty="0"/>
              <a:t>and </a:t>
            </a:r>
            <a:r>
              <a:rPr lang="en-US" sz="2000" b="0" i="0" u="none" strike="noStrike" baseline="0" dirty="0"/>
              <a:t>blind).</a:t>
            </a:r>
          </a:p>
          <a:p>
            <a:pPr algn="l">
              <a:spcBef>
                <a:spcPts val="0"/>
              </a:spcBef>
              <a:spcAft>
                <a:spcPts val="600"/>
              </a:spcAft>
            </a:pPr>
            <a:r>
              <a:rPr lang="en-US" sz="2000" b="0" i="0" u="none" strike="noStrike" baseline="0" dirty="0"/>
              <a:t>Your gross income was more than the </a:t>
            </a:r>
            <a:r>
              <a:rPr lang="en-US" sz="2000" b="1" i="0" u="none" strike="noStrike" baseline="0" dirty="0"/>
              <a:t>larger </a:t>
            </a:r>
            <a:r>
              <a:rPr lang="en-US" sz="2000" b="0" i="0" u="none" strike="noStrike" baseline="0" dirty="0"/>
              <a:t>of—</a:t>
            </a:r>
          </a:p>
          <a:p>
            <a:pPr lvl="1">
              <a:spcBef>
                <a:spcPts val="0"/>
              </a:spcBef>
              <a:spcAft>
                <a:spcPts val="600"/>
              </a:spcAft>
            </a:pPr>
            <a:r>
              <a:rPr lang="en-US" sz="2000" b="0" i="0" u="none" strike="noStrike" baseline="0" dirty="0"/>
              <a:t>$2,750 ($4,400 if 65 or older </a:t>
            </a:r>
            <a:r>
              <a:rPr lang="en-US" sz="2000" b="1" i="0" u="none" strike="noStrike" baseline="0" dirty="0"/>
              <a:t>and </a:t>
            </a:r>
            <a:r>
              <a:rPr lang="en-US" sz="2000" b="0" i="0" u="none" strike="noStrike" baseline="0" dirty="0"/>
              <a:t>blind), or</a:t>
            </a:r>
          </a:p>
          <a:p>
            <a:pPr lvl="1">
              <a:spcBef>
                <a:spcPts val="0"/>
              </a:spcBef>
              <a:spcAft>
                <a:spcPts val="600"/>
              </a:spcAft>
            </a:pPr>
            <a:r>
              <a:rPr lang="en-US" sz="2000" b="0" i="0" u="none" strike="noStrike" baseline="0" dirty="0"/>
              <a:t>Your earned income (up to $12,050) plus $2,000 ($3,650 if 65 or older </a:t>
            </a:r>
            <a:r>
              <a:rPr lang="en-US" sz="2000" b="1" i="0" u="none" strike="noStrike" baseline="0" dirty="0"/>
              <a:t>and </a:t>
            </a:r>
            <a:r>
              <a:rPr lang="en-US" sz="2000" b="0" i="0" u="none" strike="noStrike" baseline="0" dirty="0"/>
              <a:t>blind).</a:t>
            </a:r>
          </a:p>
          <a:p>
            <a:pPr marL="0" lvl="1" indent="0">
              <a:spcBef>
                <a:spcPts val="0"/>
              </a:spcBef>
              <a:spcAft>
                <a:spcPts val="600"/>
              </a:spcAft>
              <a:buNone/>
            </a:pPr>
            <a:r>
              <a:rPr lang="en-US" sz="2000" dirty="0"/>
              <a:t>There are several other conditions that exist when determining whether a dependent must file, based on age, earned/unearned income level, married or single, and if the dependent is blind.</a:t>
            </a:r>
          </a:p>
        </p:txBody>
      </p:sp>
    </p:spTree>
    <p:extLst>
      <p:ext uri="{BB962C8B-B14F-4D97-AF65-F5344CB8AC3E}">
        <p14:creationId xmlns:p14="http://schemas.microsoft.com/office/powerpoint/2010/main" val="1295275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Who Must File</a:t>
            </a:r>
            <a:br>
              <a:rPr lang="en-US" dirty="0"/>
            </a:br>
            <a:r>
              <a:rPr lang="en-US" sz="2000" dirty="0"/>
              <a:t>(3 of 4)</a:t>
            </a:r>
          </a:p>
        </p:txBody>
      </p:sp>
      <p:sp>
        <p:nvSpPr>
          <p:cNvPr id="5" name="Text Placeholder 4"/>
          <p:cNvSpPr>
            <a:spLocks noGrp="1"/>
          </p:cNvSpPr>
          <p:nvPr>
            <p:ph idx="1"/>
          </p:nvPr>
        </p:nvSpPr>
        <p:spPr/>
        <p:txBody>
          <a:bodyPr/>
          <a:lstStyle/>
          <a:p>
            <a:pPr marL="0" indent="0">
              <a:buNone/>
            </a:pPr>
            <a:r>
              <a:rPr lang="en-US" dirty="0"/>
              <a:t>Other situations when you must file include:</a:t>
            </a:r>
          </a:p>
          <a:p>
            <a:pPr marL="342900" marR="0" lvl="0" indent="-342900" hangingPunct="0">
              <a:spcBef>
                <a:spcPts val="0"/>
              </a:spcBef>
              <a:spcAft>
                <a:spcPts val="0"/>
              </a:spcAft>
              <a:buFont typeface="Symbol" panose="05050102010706020507" pitchFamily="18" charset="2"/>
              <a:buChar char=""/>
            </a:pPr>
            <a:r>
              <a:rPr lang="en-US" sz="2200" kern="1400" dirty="0">
                <a:effectLst/>
                <a:latin typeface="+mj-lt"/>
                <a:ea typeface="Times New Roman" panose="02020603050405020304" pitchFamily="18" charset="0"/>
              </a:rPr>
              <a:t>You owe any special taxes, such as Social Security and Medicare tax on tips.</a:t>
            </a:r>
          </a:p>
          <a:p>
            <a:pPr marL="342900" marR="0" lvl="0" indent="-342900" hangingPunct="0">
              <a:spcBef>
                <a:spcPts val="0"/>
              </a:spcBef>
              <a:spcAft>
                <a:spcPts val="0"/>
              </a:spcAft>
              <a:buFont typeface="Symbol" panose="05050102010706020507" pitchFamily="18" charset="2"/>
              <a:buChar char=""/>
            </a:pPr>
            <a:r>
              <a:rPr lang="en-US" sz="2200" kern="1400" dirty="0">
                <a:effectLst/>
                <a:latin typeface="+mj-lt"/>
                <a:ea typeface="Times New Roman" panose="02020603050405020304" pitchFamily="18" charset="0"/>
              </a:rPr>
              <a:t>You have to pay alternative minimum tax, tax on an individual retirement account, or recapture of taxes or the first-time homebuyer credit.  </a:t>
            </a:r>
          </a:p>
          <a:p>
            <a:pPr marL="342900" marR="0" lvl="0" indent="-342900" hangingPunct="0">
              <a:spcBef>
                <a:spcPts val="0"/>
              </a:spcBef>
              <a:spcAft>
                <a:spcPts val="0"/>
              </a:spcAft>
              <a:buFont typeface="Symbol" panose="05050102010706020507" pitchFamily="18" charset="2"/>
              <a:buChar char=""/>
            </a:pPr>
            <a:r>
              <a:rPr lang="en-US" sz="2200" kern="1400" dirty="0">
                <a:effectLst/>
                <a:latin typeface="+mj-lt"/>
                <a:ea typeface="Times New Roman" panose="02020603050405020304" pitchFamily="18" charset="0"/>
              </a:rPr>
              <a:t>You (or your spouse if filing jointly) received health savings account, Archer MSA, or Medicare Advantage MSA distributions.</a:t>
            </a:r>
          </a:p>
          <a:p>
            <a:pPr marL="342900" marR="0" lvl="0" indent="-342900" hangingPunct="0">
              <a:spcBef>
                <a:spcPts val="0"/>
              </a:spcBef>
              <a:spcAft>
                <a:spcPts val="0"/>
              </a:spcAft>
              <a:buFont typeface="Symbol" panose="05050102010706020507" pitchFamily="18" charset="2"/>
              <a:buChar char=""/>
            </a:pPr>
            <a:r>
              <a:rPr lang="en-US" sz="2200" kern="1400" dirty="0">
                <a:effectLst/>
                <a:latin typeface="+mj-lt"/>
                <a:ea typeface="Times New Roman" panose="02020603050405020304" pitchFamily="18" charset="0"/>
              </a:rPr>
              <a:t>You had net earnings of $400 or more from self-employment.  </a:t>
            </a:r>
          </a:p>
          <a:p>
            <a:pPr marL="342900" marR="0" lvl="0" indent="-342900" hangingPunct="0">
              <a:spcBef>
                <a:spcPts val="0"/>
              </a:spcBef>
              <a:spcAft>
                <a:spcPts val="0"/>
              </a:spcAft>
              <a:buFont typeface="Symbol" panose="05050102010706020507" pitchFamily="18" charset="2"/>
              <a:buChar char=""/>
            </a:pPr>
            <a:r>
              <a:rPr lang="en-US" sz="2200" kern="1400" dirty="0">
                <a:effectLst/>
                <a:latin typeface="+mj-lt"/>
                <a:ea typeface="Times New Roman" panose="02020603050405020304" pitchFamily="18" charset="0"/>
              </a:rPr>
              <a:t>You had wages of $108.28 or more from a church or qualified church-controlled organization that is exempt from employer Social Security and Medicare taxes.</a:t>
            </a:r>
          </a:p>
          <a:p>
            <a:pPr marL="342900" marR="0" lvl="0" indent="-342900" hangingPunct="0">
              <a:spcBef>
                <a:spcPts val="0"/>
              </a:spcBef>
              <a:spcAft>
                <a:spcPts val="0"/>
              </a:spcAft>
              <a:buFont typeface="Symbol" panose="05050102010706020507" pitchFamily="18" charset="2"/>
              <a:buChar char=""/>
            </a:pPr>
            <a:r>
              <a:rPr lang="en-US" sz="2200" kern="1400" dirty="0">
                <a:effectLst/>
                <a:latin typeface="+mj-lt"/>
                <a:ea typeface="Times New Roman" panose="02020603050405020304" pitchFamily="18" charset="0"/>
              </a:rPr>
              <a:t>Advance payments of the premium tax credit or health coverage tax credit were made for you.</a:t>
            </a:r>
          </a:p>
          <a:p>
            <a:pPr marL="342900" marR="0" lvl="0" indent="-342900" hangingPunct="0">
              <a:spcBef>
                <a:spcPts val="0"/>
              </a:spcBef>
              <a:spcAft>
                <a:spcPts val="0"/>
              </a:spcAft>
              <a:buFont typeface="Symbol" panose="05050102010706020507" pitchFamily="18" charset="2"/>
              <a:buChar char=""/>
            </a:pPr>
            <a:r>
              <a:rPr lang="en-US" sz="2200" kern="1400" dirty="0">
                <a:effectLst/>
                <a:latin typeface="+mj-lt"/>
                <a:ea typeface="Times New Roman" panose="02020603050405020304" pitchFamily="18" charset="0"/>
              </a:rPr>
              <a:t>You are required to include amounts in income under Section 965.</a:t>
            </a:r>
          </a:p>
          <a:p>
            <a:pPr marL="0" indent="0">
              <a:buNone/>
            </a:pPr>
            <a:endParaRPr lang="en-US" dirty="0"/>
          </a:p>
        </p:txBody>
      </p:sp>
    </p:spTree>
    <p:extLst>
      <p:ext uri="{BB962C8B-B14F-4D97-AF65-F5344CB8AC3E}">
        <p14:creationId xmlns:p14="http://schemas.microsoft.com/office/powerpoint/2010/main" val="1768192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Who Must File </a:t>
            </a:r>
            <a:br>
              <a:rPr lang="en-US" dirty="0"/>
            </a:br>
            <a:r>
              <a:rPr lang="en-US" sz="2000" dirty="0"/>
              <a:t>(4 of 4)</a:t>
            </a:r>
          </a:p>
        </p:txBody>
      </p:sp>
      <p:sp>
        <p:nvSpPr>
          <p:cNvPr id="5" name="Text Placeholder 4"/>
          <p:cNvSpPr>
            <a:spLocks noGrp="1"/>
          </p:cNvSpPr>
          <p:nvPr>
            <p:ph idx="1"/>
          </p:nvPr>
        </p:nvSpPr>
        <p:spPr/>
        <p:txBody>
          <a:bodyPr/>
          <a:lstStyle/>
          <a:p>
            <a:r>
              <a:rPr lang="en-US" dirty="0"/>
              <a:t>Must file hard copy at I R S Campus Processing Site or e-file</a:t>
            </a:r>
          </a:p>
          <a:p>
            <a:r>
              <a:rPr lang="en-US" dirty="0"/>
              <a:t>Generally, due 15th day of 4th month of year following close of tax year</a:t>
            </a:r>
          </a:p>
          <a:p>
            <a:pPr lvl="1"/>
            <a:r>
              <a:rPr lang="en-US" dirty="0"/>
              <a:t>If 15th falls on weekend, returns are due next business day</a:t>
            </a:r>
          </a:p>
          <a:p>
            <a:pPr lvl="2"/>
            <a:r>
              <a:rPr lang="en-US" dirty="0"/>
              <a:t>Two exceptions:</a:t>
            </a:r>
          </a:p>
          <a:p>
            <a:pPr lvl="3">
              <a:spcAft>
                <a:spcPts val="600"/>
              </a:spcAft>
            </a:pPr>
            <a:r>
              <a:rPr lang="en-US" sz="2400" b="0" dirty="0"/>
              <a:t>In Maine and Massachusetts, Patriots’ Day may fall on April 15; thus, returns are not due until April 16.</a:t>
            </a:r>
          </a:p>
          <a:p>
            <a:pPr lvl="3"/>
            <a:r>
              <a:rPr lang="en-US" sz="2400" b="0" dirty="0"/>
              <a:t>In the District of Columbia, Emancipation Day is observed on April 16; if that falls on a Saturday, it is observed on April 15, and filing day is extended.</a:t>
            </a:r>
          </a:p>
        </p:txBody>
      </p:sp>
    </p:spTree>
    <p:extLst>
      <p:ext uri="{BB962C8B-B14F-4D97-AF65-F5344CB8AC3E}">
        <p14:creationId xmlns:p14="http://schemas.microsoft.com/office/powerpoint/2010/main" val="15709700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Discussion 1</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Describe a situation in which you would not have to file taxes if you are a single person.</a:t>
            </a:r>
          </a:p>
          <a:p>
            <a:pPr marL="0" indent="0">
              <a:buNone/>
            </a:pPr>
            <a:r>
              <a:rPr lang="en-US" dirty="0"/>
              <a:t>Is it possible for two people who are the same age and have the same earned income and marital status, that one is required to file and one is not?</a:t>
            </a:r>
          </a:p>
        </p:txBody>
      </p:sp>
      <p:pic>
        <p:nvPicPr>
          <p:cNvPr id="4" name="Content Placeholder 12">
            <a:extLst>
              <a:ext uri="{FF2B5EF4-FFF2-40B4-BE49-F238E27FC236}">
                <a16:creationId xmlns:a16="http://schemas.microsoft.com/office/drawing/2014/main" id="{36828F57-D4A8-124C-9C9D-5154225B36DF}"/>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9699212" y="5089125"/>
            <a:ext cx="2015945" cy="1295630"/>
          </a:xfrm>
          <a:prstGeom prst="rect">
            <a:avLst/>
          </a:prstGeom>
        </p:spPr>
      </p:pic>
    </p:spTree>
    <p:custDataLst>
      <p:tags r:id="rId1"/>
    </p:custDataLst>
    <p:extLst>
      <p:ext uri="{BB962C8B-B14F-4D97-AF65-F5344CB8AC3E}">
        <p14:creationId xmlns:p14="http://schemas.microsoft.com/office/powerpoint/2010/main" val="3536994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Discussion 1 Debrief</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Describe a situation in which you would not have to file taxes if you are a single person. </a:t>
            </a:r>
          </a:p>
          <a:p>
            <a:pPr marL="0" indent="0">
              <a:buNone/>
            </a:pPr>
            <a:r>
              <a:rPr lang="en-US" dirty="0"/>
              <a:t>Is it possible that for two people who are the same age and have the same earned income and marital status, one is required to file and one is not?</a:t>
            </a:r>
          </a:p>
          <a:p>
            <a:pPr lvl="1"/>
            <a:r>
              <a:rPr lang="en-US" sz="1800" dirty="0"/>
              <a:t>A single person would not have to file taxes if his or her gross income was </a:t>
            </a:r>
            <a:r>
              <a:rPr lang="en-US" sz="1800"/>
              <a:t>beneath $12,400, </a:t>
            </a:r>
            <a:r>
              <a:rPr lang="en-US" sz="1800" dirty="0"/>
              <a:t>assuming the requirements for dependents also apply.</a:t>
            </a:r>
          </a:p>
          <a:p>
            <a:pPr lvl="1"/>
            <a:r>
              <a:rPr lang="en-US" sz="1800" dirty="0"/>
              <a:t>Two people of the same age, earned income, and marital status could have a different filing status based on a number of factors. The primary factor is what their gross income is. For </a:t>
            </a:r>
            <a:br>
              <a:rPr lang="en-US" sz="1800" dirty="0"/>
            </a:br>
            <a:r>
              <a:rPr lang="en-US" sz="1800" dirty="0"/>
              <a:t>example, one individual may have more unearned income, which raises the gross </a:t>
            </a:r>
            <a:br>
              <a:rPr lang="en-US" sz="1800" dirty="0"/>
            </a:br>
            <a:r>
              <a:rPr lang="en-US" sz="1800" dirty="0"/>
              <a:t>income over the minimum limit. Another factor could be if either person is a dependent. </a:t>
            </a:r>
            <a:br>
              <a:rPr lang="en-US" sz="1800" dirty="0"/>
            </a:br>
            <a:r>
              <a:rPr lang="en-US" sz="1800" dirty="0"/>
              <a:t>Another factor is if the person is blind.</a:t>
            </a:r>
          </a:p>
          <a:p>
            <a:pPr marL="457200" lvl="1" indent="0">
              <a:buNone/>
            </a:pPr>
            <a:endParaRPr lang="en-US" dirty="0"/>
          </a:p>
        </p:txBody>
      </p:sp>
      <p:pic>
        <p:nvPicPr>
          <p:cNvPr id="4" name="Content Placeholder 16">
            <a:extLst>
              <a:ext uri="{FF2B5EF4-FFF2-40B4-BE49-F238E27FC236}">
                <a16:creationId xmlns:a16="http://schemas.microsoft.com/office/drawing/2014/main" id="{E5DF8C8D-BD79-C84C-AD98-3B9948E89711}"/>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462177" y="4732595"/>
            <a:ext cx="1252980" cy="1652160"/>
          </a:xfrm>
          <a:prstGeom prst="rect">
            <a:avLst/>
          </a:prstGeom>
        </p:spPr>
      </p:pic>
    </p:spTree>
    <p:custDataLst>
      <p:tags r:id="rId1"/>
    </p:custDataLst>
    <p:extLst>
      <p:ext uri="{BB962C8B-B14F-4D97-AF65-F5344CB8AC3E}">
        <p14:creationId xmlns:p14="http://schemas.microsoft.com/office/powerpoint/2010/main" val="86634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Filing Status and Tax Computation</a:t>
            </a:r>
            <a:br>
              <a:rPr lang="en-US" dirty="0"/>
            </a:br>
            <a:r>
              <a:rPr lang="en-US" sz="2000" dirty="0"/>
              <a:t>(1 of 4)</a:t>
            </a:r>
          </a:p>
        </p:txBody>
      </p:sp>
      <p:sp>
        <p:nvSpPr>
          <p:cNvPr id="5" name="Text Placeholder 4"/>
          <p:cNvSpPr>
            <a:spLocks noGrp="1"/>
          </p:cNvSpPr>
          <p:nvPr>
            <p:ph idx="1"/>
          </p:nvPr>
        </p:nvSpPr>
        <p:spPr/>
        <p:txBody>
          <a:bodyPr/>
          <a:lstStyle/>
          <a:p>
            <a:pPr marL="0" indent="0">
              <a:spcBef>
                <a:spcPts val="0"/>
              </a:spcBef>
              <a:spcAft>
                <a:spcPts val="600"/>
              </a:spcAft>
              <a:buNone/>
            </a:pPr>
            <a:r>
              <a:rPr lang="en-US" sz="2200" b="1" dirty="0"/>
              <a:t>Single Filing Status</a:t>
            </a:r>
          </a:p>
          <a:p>
            <a:pPr>
              <a:spcBef>
                <a:spcPts val="0"/>
              </a:spcBef>
              <a:spcAft>
                <a:spcPts val="600"/>
              </a:spcAft>
            </a:pPr>
            <a:r>
              <a:rPr lang="en-US" sz="2200" dirty="0"/>
              <a:t>Unmarried or legally separated as of December 31</a:t>
            </a:r>
          </a:p>
          <a:p>
            <a:pPr>
              <a:spcBef>
                <a:spcPts val="0"/>
              </a:spcBef>
              <a:spcAft>
                <a:spcPts val="600"/>
              </a:spcAft>
            </a:pPr>
            <a:r>
              <a:rPr lang="en-US" sz="2200" dirty="0"/>
              <a:t>Not qualified as married filing separately, head of household, or qualifying widow(er)</a:t>
            </a:r>
          </a:p>
          <a:p>
            <a:pPr marL="0" indent="0">
              <a:spcBef>
                <a:spcPts val="1200"/>
              </a:spcBef>
              <a:spcAft>
                <a:spcPts val="600"/>
              </a:spcAft>
              <a:buNone/>
            </a:pPr>
            <a:r>
              <a:rPr lang="en-US" sz="2200" b="1" dirty="0"/>
              <a:t>Married Filing Jointly</a:t>
            </a:r>
          </a:p>
          <a:p>
            <a:pPr>
              <a:spcBef>
                <a:spcPts val="0"/>
              </a:spcBef>
              <a:spcAft>
                <a:spcPts val="600"/>
              </a:spcAft>
            </a:pPr>
            <a:r>
              <a:rPr lang="en-US" sz="2200" dirty="0"/>
              <a:t>If married on December 31, even if didn’t live together entire year</a:t>
            </a:r>
          </a:p>
          <a:p>
            <a:pPr>
              <a:spcBef>
                <a:spcPts val="0"/>
              </a:spcBef>
              <a:spcAft>
                <a:spcPts val="600"/>
              </a:spcAft>
            </a:pPr>
            <a:r>
              <a:rPr lang="en-US" sz="2200" dirty="0"/>
              <a:t>If spouse dies during year, file as married filing jointly in current year</a:t>
            </a:r>
          </a:p>
          <a:p>
            <a:pPr marL="0" indent="0">
              <a:spcBef>
                <a:spcPts val="1200"/>
              </a:spcBef>
              <a:spcAft>
                <a:spcPts val="600"/>
              </a:spcAft>
              <a:buNone/>
            </a:pPr>
            <a:r>
              <a:rPr lang="en-US" sz="2200" b="1" dirty="0"/>
              <a:t>Married Filing Separately</a:t>
            </a:r>
          </a:p>
          <a:p>
            <a:pPr>
              <a:spcBef>
                <a:spcPts val="0"/>
              </a:spcBef>
              <a:spcAft>
                <a:spcPts val="600"/>
              </a:spcAft>
            </a:pPr>
            <a:r>
              <a:rPr lang="en-US" sz="2200" dirty="0"/>
              <a:t>Each file separate returns</a:t>
            </a:r>
          </a:p>
          <a:p>
            <a:pPr>
              <a:spcBef>
                <a:spcPts val="0"/>
              </a:spcBef>
              <a:spcAft>
                <a:spcPts val="600"/>
              </a:spcAft>
            </a:pPr>
            <a:r>
              <a:rPr lang="en-US" sz="2200" dirty="0"/>
              <a:t>Must compute taxes the same way; both itemize or both use standard</a:t>
            </a:r>
          </a:p>
          <a:p>
            <a:pPr>
              <a:spcBef>
                <a:spcPts val="0"/>
              </a:spcBef>
              <a:spcAft>
                <a:spcPts val="600"/>
              </a:spcAft>
            </a:pPr>
            <a:r>
              <a:rPr lang="en-US" sz="2200" dirty="0"/>
              <a:t>If living in community property state, must follow state law</a:t>
            </a:r>
          </a:p>
        </p:txBody>
      </p:sp>
    </p:spTree>
    <p:extLst>
      <p:ext uri="{BB962C8B-B14F-4D97-AF65-F5344CB8AC3E}">
        <p14:creationId xmlns:p14="http://schemas.microsoft.com/office/powerpoint/2010/main" val="8949071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Filing Status and Tax Computation</a:t>
            </a:r>
            <a:br>
              <a:rPr lang="en-US" dirty="0"/>
            </a:br>
            <a:r>
              <a:rPr lang="en-US" sz="2000" dirty="0"/>
              <a:t>(2 of 4)</a:t>
            </a:r>
          </a:p>
        </p:txBody>
      </p:sp>
      <p:sp>
        <p:nvSpPr>
          <p:cNvPr id="5" name="Text Placeholder 4"/>
          <p:cNvSpPr>
            <a:spLocks noGrp="1"/>
          </p:cNvSpPr>
          <p:nvPr>
            <p:ph idx="1"/>
          </p:nvPr>
        </p:nvSpPr>
        <p:spPr/>
        <p:txBody>
          <a:bodyPr/>
          <a:lstStyle/>
          <a:p>
            <a:pPr marL="0" indent="0">
              <a:buNone/>
            </a:pPr>
            <a:r>
              <a:rPr lang="en-US" b="1" dirty="0"/>
              <a:t>Head of Household</a:t>
            </a:r>
          </a:p>
          <a:p>
            <a:r>
              <a:rPr lang="en-US" dirty="0"/>
              <a:t>Tax tables have lower rates for single or married filing separately status.</a:t>
            </a:r>
          </a:p>
          <a:p>
            <a:pPr lvl="1"/>
            <a:r>
              <a:rPr lang="en-US" dirty="0"/>
              <a:t>Unmarried or abandoned as of December 31 </a:t>
            </a:r>
          </a:p>
          <a:p>
            <a:pPr lvl="1"/>
            <a:r>
              <a:rPr lang="en-US" dirty="0"/>
              <a:t>Paid more than 50 percent of cost of keeping up home that was principal place of residence of dependent child or other qualifying dependent relative</a:t>
            </a:r>
          </a:p>
          <a:p>
            <a:pPr lvl="2"/>
            <a:r>
              <a:rPr lang="en-US" dirty="0"/>
              <a:t>There is one exception to principal residence requirement: If dependent is taxpayer’s parent, he or she does not need not to live with taxpayer.</a:t>
            </a:r>
          </a:p>
        </p:txBody>
      </p:sp>
    </p:spTree>
    <p:extLst>
      <p:ext uri="{BB962C8B-B14F-4D97-AF65-F5344CB8AC3E}">
        <p14:creationId xmlns:p14="http://schemas.microsoft.com/office/powerpoint/2010/main" val="8927631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Filing Status and Tax Computation</a:t>
            </a:r>
            <a:br>
              <a:rPr lang="en-US" dirty="0"/>
            </a:br>
            <a:r>
              <a:rPr lang="en-US" sz="2000" dirty="0"/>
              <a:t>(3 of 4)</a:t>
            </a:r>
          </a:p>
        </p:txBody>
      </p:sp>
      <p:sp>
        <p:nvSpPr>
          <p:cNvPr id="5" name="Text Placeholder 4"/>
          <p:cNvSpPr>
            <a:spLocks noGrp="1"/>
          </p:cNvSpPr>
          <p:nvPr>
            <p:ph idx="1"/>
          </p:nvPr>
        </p:nvSpPr>
        <p:spPr/>
        <p:txBody>
          <a:bodyPr/>
          <a:lstStyle/>
          <a:p>
            <a:pPr marL="0" indent="0">
              <a:buNone/>
            </a:pPr>
            <a:r>
              <a:rPr lang="en-US" b="1" dirty="0"/>
              <a:t>Qualifying Widow(er) with Dependent Child</a:t>
            </a:r>
          </a:p>
          <a:p>
            <a:r>
              <a:rPr lang="en-US" dirty="0"/>
              <a:t>May continue to benefit from the joint return rates for 2 years after the death of a spouse</a:t>
            </a:r>
          </a:p>
          <a:p>
            <a:pPr lvl="1"/>
            <a:r>
              <a:rPr lang="en-US" dirty="0"/>
              <a:t>To qualify to use joint return rates, widow(er) must pay over half the cost of maintaining household where dependent child, stepchild, adopted child, or foster child lives</a:t>
            </a:r>
          </a:p>
        </p:txBody>
      </p:sp>
    </p:spTree>
    <p:extLst>
      <p:ext uri="{BB962C8B-B14F-4D97-AF65-F5344CB8AC3E}">
        <p14:creationId xmlns:p14="http://schemas.microsoft.com/office/powerpoint/2010/main" val="2435955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br>
              <a:rPr lang="en-US" dirty="0"/>
            </a:br>
            <a:r>
              <a:rPr lang="en-US" sz="2000" dirty="0"/>
              <a:t>(1 of 2)</a:t>
            </a:r>
          </a:p>
        </p:txBody>
      </p:sp>
      <p:sp>
        <p:nvSpPr>
          <p:cNvPr id="3" name="Text Placeholder 2"/>
          <p:cNvSpPr>
            <a:spLocks noGrp="1"/>
          </p:cNvSpPr>
          <p:nvPr>
            <p:ph idx="1"/>
          </p:nvPr>
        </p:nvSpPr>
        <p:spPr/>
        <p:txBody>
          <a:bodyPr/>
          <a:lstStyle/>
          <a:p>
            <a:pPr marL="0" indent="0">
              <a:spcAft>
                <a:spcPts val="600"/>
              </a:spcAft>
              <a:buNone/>
            </a:pPr>
            <a:r>
              <a:rPr lang="en-US" dirty="0"/>
              <a:t>By the end of this chapter, you should be able to:</a:t>
            </a:r>
          </a:p>
          <a:p>
            <a:pPr marL="457200" indent="-457200">
              <a:spcAft>
                <a:spcPts val="600"/>
              </a:spcAft>
              <a:buFont typeface="+mj-lt"/>
              <a:buAutoNum type="arabicPeriod"/>
            </a:pPr>
            <a:r>
              <a:rPr lang="en-US" dirty="0"/>
              <a:t>Explain the history and objectives of U.S. tax law.</a:t>
            </a:r>
          </a:p>
          <a:p>
            <a:pPr marL="457200" indent="-457200">
              <a:spcAft>
                <a:spcPts val="600"/>
              </a:spcAft>
              <a:buFont typeface="+mj-lt"/>
              <a:buAutoNum type="arabicPeriod"/>
            </a:pPr>
            <a:r>
              <a:rPr lang="en-US" dirty="0"/>
              <a:t>Describe the different entities subject to tax and reporting requirements.</a:t>
            </a:r>
          </a:p>
          <a:p>
            <a:pPr marL="457200" indent="-457200">
              <a:spcAft>
                <a:spcPts val="600"/>
              </a:spcAft>
              <a:buFont typeface="+mj-lt"/>
              <a:buAutoNum type="arabicPeriod"/>
            </a:pPr>
            <a:r>
              <a:rPr lang="en-US" dirty="0"/>
              <a:t>Apply the tax formula for individuals.</a:t>
            </a:r>
          </a:p>
          <a:p>
            <a:pPr marL="457200" indent="-457200">
              <a:spcAft>
                <a:spcPts val="600"/>
              </a:spcAft>
              <a:buFont typeface="+mj-lt"/>
              <a:buAutoNum type="arabicPeriod"/>
            </a:pPr>
            <a:r>
              <a:rPr lang="en-US" dirty="0"/>
              <a:t>Identify individuals who must file tax returns.</a:t>
            </a:r>
          </a:p>
          <a:p>
            <a:pPr marL="457200" indent="-457200">
              <a:spcAft>
                <a:spcPts val="600"/>
              </a:spcAft>
              <a:buFont typeface="+mj-lt"/>
              <a:buAutoNum type="arabicPeriod"/>
            </a:pPr>
            <a:r>
              <a:rPr lang="en-US" dirty="0"/>
              <a:t>Determine filing status and understand the calculation of tax according to filing status.</a:t>
            </a:r>
          </a:p>
        </p:txBody>
      </p:sp>
    </p:spTree>
    <p:extLst>
      <p:ext uri="{BB962C8B-B14F-4D97-AF65-F5344CB8AC3E}">
        <p14:creationId xmlns:p14="http://schemas.microsoft.com/office/powerpoint/2010/main" val="42274176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Filing Status and Tax Computation</a:t>
            </a:r>
            <a:br>
              <a:rPr lang="en-US" dirty="0"/>
            </a:br>
            <a:r>
              <a:rPr lang="en-US" sz="2000" dirty="0"/>
              <a:t>(4 of 4)</a:t>
            </a:r>
          </a:p>
        </p:txBody>
      </p:sp>
      <p:sp>
        <p:nvSpPr>
          <p:cNvPr id="5" name="Text Placeholder 4"/>
          <p:cNvSpPr>
            <a:spLocks noGrp="1"/>
          </p:cNvSpPr>
          <p:nvPr>
            <p:ph idx="1"/>
          </p:nvPr>
        </p:nvSpPr>
        <p:spPr/>
        <p:txBody>
          <a:bodyPr/>
          <a:lstStyle/>
          <a:p>
            <a:pPr marL="0" indent="0">
              <a:spcBef>
                <a:spcPts val="0"/>
              </a:spcBef>
              <a:spcAft>
                <a:spcPts val="600"/>
              </a:spcAft>
              <a:buNone/>
            </a:pPr>
            <a:r>
              <a:rPr lang="en-US" b="1" dirty="0"/>
              <a:t>Tax Computation</a:t>
            </a:r>
          </a:p>
          <a:p>
            <a:pPr>
              <a:spcBef>
                <a:spcPts val="0"/>
              </a:spcBef>
              <a:spcAft>
                <a:spcPts val="600"/>
              </a:spcAft>
            </a:pPr>
            <a:r>
              <a:rPr lang="en-US" dirty="0"/>
              <a:t>For 2020, seven brackets:</a:t>
            </a:r>
          </a:p>
          <a:p>
            <a:pPr lvl="1">
              <a:spcBef>
                <a:spcPts val="0"/>
              </a:spcBef>
              <a:spcAft>
                <a:spcPts val="600"/>
              </a:spcAft>
            </a:pPr>
            <a:r>
              <a:rPr lang="en-US" dirty="0"/>
              <a:t>10 percent</a:t>
            </a:r>
          </a:p>
          <a:p>
            <a:pPr lvl="1">
              <a:spcBef>
                <a:spcPts val="0"/>
              </a:spcBef>
              <a:spcAft>
                <a:spcPts val="600"/>
              </a:spcAft>
            </a:pPr>
            <a:r>
              <a:rPr lang="en-US" dirty="0"/>
              <a:t>12 percent</a:t>
            </a:r>
          </a:p>
          <a:p>
            <a:pPr lvl="1">
              <a:spcBef>
                <a:spcPts val="0"/>
              </a:spcBef>
              <a:spcAft>
                <a:spcPts val="600"/>
              </a:spcAft>
            </a:pPr>
            <a:r>
              <a:rPr lang="en-US" dirty="0"/>
              <a:t>22 percent</a:t>
            </a:r>
          </a:p>
          <a:p>
            <a:pPr lvl="1">
              <a:spcBef>
                <a:spcPts val="0"/>
              </a:spcBef>
              <a:spcAft>
                <a:spcPts val="600"/>
              </a:spcAft>
            </a:pPr>
            <a:r>
              <a:rPr lang="en-US" dirty="0"/>
              <a:t>24 percent</a:t>
            </a:r>
          </a:p>
          <a:p>
            <a:pPr lvl="1">
              <a:spcBef>
                <a:spcPts val="0"/>
              </a:spcBef>
              <a:spcAft>
                <a:spcPts val="600"/>
              </a:spcAft>
            </a:pPr>
            <a:r>
              <a:rPr lang="en-US" dirty="0"/>
              <a:t>32 percent</a:t>
            </a:r>
          </a:p>
          <a:p>
            <a:pPr lvl="1">
              <a:spcBef>
                <a:spcPts val="0"/>
              </a:spcBef>
              <a:spcAft>
                <a:spcPts val="600"/>
              </a:spcAft>
            </a:pPr>
            <a:r>
              <a:rPr lang="en-US" dirty="0"/>
              <a:t>35 percent</a:t>
            </a:r>
          </a:p>
          <a:p>
            <a:pPr lvl="1">
              <a:spcBef>
                <a:spcPts val="0"/>
              </a:spcBef>
              <a:spcAft>
                <a:spcPts val="600"/>
              </a:spcAft>
            </a:pPr>
            <a:r>
              <a:rPr lang="en-US" dirty="0"/>
              <a:t>37 percent</a:t>
            </a:r>
          </a:p>
          <a:p>
            <a:pPr>
              <a:spcBef>
                <a:spcPts val="0"/>
              </a:spcBef>
              <a:spcAft>
                <a:spcPts val="600"/>
              </a:spcAft>
            </a:pPr>
            <a:r>
              <a:rPr lang="en-US" dirty="0"/>
              <a:t>Rates based on income level</a:t>
            </a:r>
          </a:p>
        </p:txBody>
      </p:sp>
    </p:spTree>
    <p:extLst>
      <p:ext uri="{BB962C8B-B14F-4D97-AF65-F5344CB8AC3E}">
        <p14:creationId xmlns:p14="http://schemas.microsoft.com/office/powerpoint/2010/main" val="13594025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C8EF677-1DB0-47F4-9ABD-96AAFFC0904F}"/>
              </a:ext>
            </a:extLst>
          </p:cNvPr>
          <p:cNvSpPr>
            <a:spLocks noGrp="1"/>
          </p:cNvSpPr>
          <p:nvPr>
            <p:ph type="title"/>
          </p:nvPr>
        </p:nvSpPr>
        <p:spPr/>
        <p:txBody>
          <a:bodyPr/>
          <a:lstStyle/>
          <a:p>
            <a:r>
              <a:rPr lang="en-US" dirty="0"/>
              <a:t>Knowledge Check 2</a:t>
            </a:r>
          </a:p>
        </p:txBody>
      </p:sp>
      <p:sp>
        <p:nvSpPr>
          <p:cNvPr id="8" name="Content Placeholder 7">
            <a:extLst>
              <a:ext uri="{FF2B5EF4-FFF2-40B4-BE49-F238E27FC236}">
                <a16:creationId xmlns:a16="http://schemas.microsoft.com/office/drawing/2014/main" id="{2862BDD4-9045-4FE5-BF3D-3444BF40A20D}"/>
              </a:ext>
            </a:extLst>
          </p:cNvPr>
          <p:cNvSpPr>
            <a:spLocks noGrp="1"/>
          </p:cNvSpPr>
          <p:nvPr>
            <p:ph idx="1"/>
          </p:nvPr>
        </p:nvSpPr>
        <p:spPr/>
        <p:txBody>
          <a:bodyPr/>
          <a:lstStyle/>
          <a:p>
            <a:pPr marL="0" indent="0">
              <a:buNone/>
            </a:pPr>
            <a:r>
              <a:rPr lang="en-US" dirty="0"/>
              <a:t>Ricardo is married and has no dependents. In June, his wife, Katrina, leaves him and essentially disappears. What should his filing status be?</a:t>
            </a:r>
          </a:p>
          <a:p>
            <a:pPr marL="0" indent="0">
              <a:buNone/>
            </a:pPr>
            <a:r>
              <a:rPr lang="en-US" dirty="0"/>
              <a:t>a. Single</a:t>
            </a:r>
          </a:p>
          <a:p>
            <a:pPr marL="0" indent="0">
              <a:buNone/>
            </a:pPr>
            <a:r>
              <a:rPr lang="en-US" dirty="0"/>
              <a:t>b. Married, filing a joint return</a:t>
            </a:r>
          </a:p>
          <a:p>
            <a:pPr marL="0" indent="0">
              <a:buNone/>
            </a:pPr>
            <a:r>
              <a:rPr lang="en-US" dirty="0"/>
              <a:t>c. Married, filing separate returns</a:t>
            </a:r>
          </a:p>
          <a:p>
            <a:pPr marL="0" indent="0">
              <a:buNone/>
            </a:pPr>
            <a:r>
              <a:rPr lang="en-US" dirty="0"/>
              <a:t>d. Head of household</a:t>
            </a:r>
          </a:p>
          <a:p>
            <a:pPr marL="0" indent="0">
              <a:buNone/>
            </a:pPr>
            <a:r>
              <a:rPr lang="en-US" dirty="0"/>
              <a:t>e. Qualifying widower</a:t>
            </a:r>
          </a:p>
        </p:txBody>
      </p:sp>
      <p:pic>
        <p:nvPicPr>
          <p:cNvPr id="4" name="Content Placeholder 14">
            <a:extLst>
              <a:ext uri="{FF2B5EF4-FFF2-40B4-BE49-F238E27FC236}">
                <a16:creationId xmlns:a16="http://schemas.microsoft.com/office/drawing/2014/main" id="{767EB28F-54A4-EF49-862A-0712F0BBEB37}"/>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056901" y="4735842"/>
            <a:ext cx="1658256" cy="1648913"/>
          </a:xfrm>
          <a:prstGeom prst="rect">
            <a:avLst/>
          </a:prstGeom>
        </p:spPr>
      </p:pic>
    </p:spTree>
    <p:custDataLst>
      <p:tags r:id="rId1"/>
    </p:custDataLst>
    <p:extLst>
      <p:ext uri="{BB962C8B-B14F-4D97-AF65-F5344CB8AC3E}">
        <p14:creationId xmlns:p14="http://schemas.microsoft.com/office/powerpoint/2010/main" val="25259985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2B29661-E6CA-4342-AC91-6DB2452D485E}"/>
              </a:ext>
            </a:extLst>
          </p:cNvPr>
          <p:cNvSpPr>
            <a:spLocks noGrp="1"/>
          </p:cNvSpPr>
          <p:nvPr>
            <p:ph type="title"/>
          </p:nvPr>
        </p:nvSpPr>
        <p:spPr/>
        <p:txBody>
          <a:bodyPr/>
          <a:lstStyle/>
          <a:p>
            <a:r>
              <a:rPr lang="en-US" dirty="0"/>
              <a:t>Knowledge Check 2: Answer</a:t>
            </a:r>
          </a:p>
        </p:txBody>
      </p:sp>
      <p:sp>
        <p:nvSpPr>
          <p:cNvPr id="8" name="Content Placeholder 7">
            <a:extLst>
              <a:ext uri="{FF2B5EF4-FFF2-40B4-BE49-F238E27FC236}">
                <a16:creationId xmlns:a16="http://schemas.microsoft.com/office/drawing/2014/main" id="{C0349B04-6A1C-4104-92BE-DD0649625071}"/>
              </a:ext>
            </a:extLst>
          </p:cNvPr>
          <p:cNvSpPr>
            <a:spLocks noGrp="1"/>
          </p:cNvSpPr>
          <p:nvPr>
            <p:ph idx="1"/>
          </p:nvPr>
        </p:nvSpPr>
        <p:spPr/>
        <p:txBody>
          <a:bodyPr/>
          <a:lstStyle/>
          <a:p>
            <a:pPr marL="0" indent="0">
              <a:buNone/>
            </a:pPr>
            <a:r>
              <a:rPr lang="en-US" dirty="0"/>
              <a:t>Ricardo is married and has no dependents. In June, his wife, Katrina, leaves him and essentially disappears. What should his filing status be?</a:t>
            </a:r>
          </a:p>
          <a:p>
            <a:pPr marL="0" indent="0">
              <a:buNone/>
            </a:pPr>
            <a:r>
              <a:rPr lang="en-US" dirty="0"/>
              <a:t>a. Single</a:t>
            </a:r>
          </a:p>
          <a:p>
            <a:pPr marL="0" indent="0">
              <a:buNone/>
            </a:pPr>
            <a:r>
              <a:rPr lang="en-US" dirty="0"/>
              <a:t>b. Married, filing a joint return</a:t>
            </a:r>
          </a:p>
          <a:p>
            <a:pPr marL="0" indent="0">
              <a:buNone/>
            </a:pPr>
            <a:r>
              <a:rPr lang="en-US" b="1" dirty="0"/>
              <a:t>c. Married, filing separate returns</a:t>
            </a:r>
          </a:p>
          <a:p>
            <a:pPr marL="0" indent="0">
              <a:buNone/>
            </a:pPr>
            <a:r>
              <a:rPr lang="en-US" dirty="0"/>
              <a:t>d. Head of household</a:t>
            </a:r>
          </a:p>
          <a:p>
            <a:pPr marL="0" indent="0">
              <a:buNone/>
            </a:pPr>
            <a:r>
              <a:rPr lang="en-US" dirty="0"/>
              <a:t>e. Qualifying widower</a:t>
            </a:r>
          </a:p>
        </p:txBody>
      </p:sp>
      <p:pic>
        <p:nvPicPr>
          <p:cNvPr id="6" name="Content Placeholder 12">
            <a:extLst>
              <a:ext uri="{FF2B5EF4-FFF2-40B4-BE49-F238E27FC236}">
                <a16:creationId xmlns:a16="http://schemas.microsoft.com/office/drawing/2014/main" id="{DD7CBEEF-24D7-2E41-A919-3D40F13672D0}"/>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351971" y="4683824"/>
            <a:ext cx="1363186" cy="1700931"/>
          </a:xfrm>
          <a:prstGeom prst="rect">
            <a:avLst/>
          </a:prstGeom>
        </p:spPr>
      </p:pic>
    </p:spTree>
    <p:custDataLst>
      <p:tags r:id="rId1"/>
    </p:custDataLst>
    <p:extLst>
      <p:ext uri="{BB962C8B-B14F-4D97-AF65-F5344CB8AC3E}">
        <p14:creationId xmlns:p14="http://schemas.microsoft.com/office/powerpoint/2010/main" val="3866923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Qualifying Dependents</a:t>
            </a:r>
            <a:br>
              <a:rPr lang="en-US" dirty="0"/>
            </a:br>
            <a:r>
              <a:rPr lang="en-US" sz="2000" dirty="0"/>
              <a:t>(1 of 7)</a:t>
            </a:r>
          </a:p>
        </p:txBody>
      </p:sp>
      <p:sp>
        <p:nvSpPr>
          <p:cNvPr id="5" name="Text Placeholder 4"/>
          <p:cNvSpPr>
            <a:spLocks noGrp="1"/>
          </p:cNvSpPr>
          <p:nvPr>
            <p:ph idx="1"/>
          </p:nvPr>
        </p:nvSpPr>
        <p:spPr/>
        <p:txBody>
          <a:bodyPr/>
          <a:lstStyle/>
          <a:p>
            <a:pPr marL="0" indent="0">
              <a:buNone/>
            </a:pPr>
            <a:r>
              <a:rPr lang="en-US" b="1" dirty="0"/>
              <a:t>Dependents</a:t>
            </a:r>
          </a:p>
          <a:p>
            <a:r>
              <a:rPr lang="en-US" dirty="0"/>
              <a:t>Prior to the T C J A, exemptions could be taken for self, spouse (if married filing jointly), and any dependents.</a:t>
            </a:r>
          </a:p>
          <a:p>
            <a:r>
              <a:rPr lang="en-US" dirty="0"/>
              <a:t>Those exemptions are no longer available; however, dependents are important for credits and head of household status.</a:t>
            </a:r>
          </a:p>
          <a:p>
            <a:r>
              <a:rPr lang="en-US" dirty="0"/>
              <a:t>A dependent can qualify as either:</a:t>
            </a:r>
          </a:p>
          <a:p>
            <a:pPr lvl="1"/>
            <a:r>
              <a:rPr lang="en-US" dirty="0"/>
              <a:t>A qualifying child </a:t>
            </a:r>
          </a:p>
          <a:p>
            <a:pPr lvl="1"/>
            <a:r>
              <a:rPr lang="en-US" dirty="0"/>
              <a:t>A qualifying relative</a:t>
            </a:r>
          </a:p>
        </p:txBody>
      </p:sp>
    </p:spTree>
    <p:extLst>
      <p:ext uri="{BB962C8B-B14F-4D97-AF65-F5344CB8AC3E}">
        <p14:creationId xmlns:p14="http://schemas.microsoft.com/office/powerpoint/2010/main" val="15585337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Qualifying Dependents</a:t>
            </a:r>
            <a:br>
              <a:rPr lang="en-US" dirty="0"/>
            </a:br>
            <a:r>
              <a:rPr lang="en-US" sz="2000" dirty="0"/>
              <a:t>(2 of 7)</a:t>
            </a:r>
          </a:p>
        </p:txBody>
      </p:sp>
      <p:sp>
        <p:nvSpPr>
          <p:cNvPr id="5" name="Text Placeholder 4"/>
          <p:cNvSpPr>
            <a:spLocks noGrp="1"/>
          </p:cNvSpPr>
          <p:nvPr>
            <p:ph idx="1"/>
          </p:nvPr>
        </p:nvSpPr>
        <p:spPr/>
        <p:txBody>
          <a:bodyPr/>
          <a:lstStyle/>
          <a:p>
            <a:pPr marL="0" indent="0">
              <a:spcBef>
                <a:spcPts val="0"/>
              </a:spcBef>
              <a:spcAft>
                <a:spcPts val="300"/>
              </a:spcAft>
              <a:buNone/>
            </a:pPr>
            <a:r>
              <a:rPr lang="en-US" sz="2100" b="1" dirty="0"/>
              <a:t>Qualifying Child</a:t>
            </a:r>
          </a:p>
          <a:p>
            <a:pPr>
              <a:spcBef>
                <a:spcPts val="0"/>
              </a:spcBef>
              <a:spcAft>
                <a:spcPts val="300"/>
              </a:spcAft>
            </a:pPr>
            <a:r>
              <a:rPr lang="en-US" sz="2100" dirty="0"/>
              <a:t>Qualifying child dependency allowed when six tests are met:</a:t>
            </a:r>
          </a:p>
          <a:p>
            <a:pPr lvl="1">
              <a:spcBef>
                <a:spcPts val="0"/>
              </a:spcBef>
              <a:spcAft>
                <a:spcPts val="300"/>
              </a:spcAft>
            </a:pPr>
            <a:r>
              <a:rPr lang="en-US" sz="2100" dirty="0"/>
              <a:t>Relationship Test</a:t>
            </a:r>
          </a:p>
          <a:p>
            <a:pPr lvl="2">
              <a:spcBef>
                <a:spcPts val="0"/>
              </a:spcBef>
              <a:spcAft>
                <a:spcPts val="300"/>
              </a:spcAft>
            </a:pPr>
            <a:r>
              <a:rPr lang="en-US" sz="2100" dirty="0"/>
              <a:t>Child is taxpayer’s child, stepchild, adopted child, or sibling, half- or stepsibling, or a descendant of any of these.</a:t>
            </a:r>
          </a:p>
          <a:p>
            <a:pPr lvl="2">
              <a:spcBef>
                <a:spcPts val="0"/>
              </a:spcBef>
              <a:spcAft>
                <a:spcPts val="300"/>
              </a:spcAft>
            </a:pPr>
            <a:r>
              <a:rPr lang="en-US" sz="2100" dirty="0"/>
              <a:t>Foster child may also qualify.</a:t>
            </a:r>
          </a:p>
          <a:p>
            <a:pPr lvl="2">
              <a:spcBef>
                <a:spcPts val="0"/>
              </a:spcBef>
              <a:spcAft>
                <a:spcPts val="300"/>
              </a:spcAft>
            </a:pPr>
            <a:r>
              <a:rPr lang="en-US" sz="2100" dirty="0"/>
              <a:t>Taxpayer must be older than the child unless the child is permanently disabled.</a:t>
            </a:r>
          </a:p>
          <a:p>
            <a:pPr lvl="1">
              <a:spcBef>
                <a:spcPts val="0"/>
              </a:spcBef>
              <a:spcAft>
                <a:spcPts val="300"/>
              </a:spcAft>
            </a:pPr>
            <a:r>
              <a:rPr lang="en-US" sz="2100" dirty="0"/>
              <a:t>Domicile Test</a:t>
            </a:r>
          </a:p>
          <a:p>
            <a:pPr lvl="2">
              <a:spcBef>
                <a:spcPts val="0"/>
              </a:spcBef>
              <a:spcAft>
                <a:spcPts val="300"/>
              </a:spcAft>
            </a:pPr>
            <a:r>
              <a:rPr lang="en-US" sz="2100" dirty="0"/>
              <a:t>Child has same principal place of abode as taxpayer for more than half the year.</a:t>
            </a:r>
          </a:p>
          <a:p>
            <a:pPr lvl="1">
              <a:spcBef>
                <a:spcPts val="0"/>
              </a:spcBef>
              <a:spcAft>
                <a:spcPts val="300"/>
              </a:spcAft>
            </a:pPr>
            <a:r>
              <a:rPr lang="en-US" sz="2100" dirty="0"/>
              <a:t>Age Test</a:t>
            </a:r>
          </a:p>
          <a:p>
            <a:pPr lvl="2">
              <a:spcBef>
                <a:spcPts val="0"/>
              </a:spcBef>
              <a:spcAft>
                <a:spcPts val="300"/>
              </a:spcAft>
            </a:pPr>
            <a:r>
              <a:rPr lang="en-US" sz="2100" dirty="0"/>
              <a:t>Child is under 19 or a full-time student under 24 (enrolled at least 5 months of year).</a:t>
            </a:r>
          </a:p>
        </p:txBody>
      </p:sp>
    </p:spTree>
    <p:extLst>
      <p:ext uri="{BB962C8B-B14F-4D97-AF65-F5344CB8AC3E}">
        <p14:creationId xmlns:p14="http://schemas.microsoft.com/office/powerpoint/2010/main" val="5231461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Qualifying Dependents</a:t>
            </a:r>
            <a:br>
              <a:rPr lang="en-US" dirty="0"/>
            </a:br>
            <a:r>
              <a:rPr lang="en-US" sz="2000" dirty="0"/>
              <a:t>(3 of 7)</a:t>
            </a:r>
            <a:endParaRPr lang="en-US" dirty="0"/>
          </a:p>
        </p:txBody>
      </p:sp>
      <p:sp>
        <p:nvSpPr>
          <p:cNvPr id="5" name="Text Placeholder 4"/>
          <p:cNvSpPr>
            <a:spLocks noGrp="1"/>
          </p:cNvSpPr>
          <p:nvPr>
            <p:ph idx="1"/>
          </p:nvPr>
        </p:nvSpPr>
        <p:spPr/>
        <p:txBody>
          <a:bodyPr/>
          <a:lstStyle/>
          <a:p>
            <a:pPr lvl="1">
              <a:spcBef>
                <a:spcPts val="0"/>
              </a:spcBef>
              <a:spcAft>
                <a:spcPts val="600"/>
              </a:spcAft>
            </a:pPr>
            <a:r>
              <a:rPr lang="en-US" sz="2100" dirty="0"/>
              <a:t>Joint Return Test</a:t>
            </a:r>
          </a:p>
          <a:p>
            <a:pPr lvl="2">
              <a:spcBef>
                <a:spcPts val="0"/>
              </a:spcBef>
              <a:spcAft>
                <a:spcPts val="600"/>
              </a:spcAft>
            </a:pPr>
            <a:r>
              <a:rPr lang="en-US" sz="2100" dirty="0"/>
              <a:t>Child does not file a joint return with spouse (unless return is filed merely to claim refund).</a:t>
            </a:r>
          </a:p>
          <a:p>
            <a:pPr lvl="1">
              <a:spcBef>
                <a:spcPts val="0"/>
              </a:spcBef>
              <a:spcAft>
                <a:spcPts val="600"/>
              </a:spcAft>
            </a:pPr>
            <a:r>
              <a:rPr lang="en-US" sz="2100" dirty="0"/>
              <a:t>Citizenship Test</a:t>
            </a:r>
          </a:p>
          <a:p>
            <a:pPr lvl="2">
              <a:spcBef>
                <a:spcPts val="0"/>
              </a:spcBef>
              <a:spcAft>
                <a:spcPts val="600"/>
              </a:spcAft>
            </a:pPr>
            <a:r>
              <a:rPr lang="en-US" sz="2100" dirty="0"/>
              <a:t>Child is a U.S. citizen; a resident of the United States, Canada or Mexico; or an alien child adopted by and living with a U.S. citizen.</a:t>
            </a:r>
          </a:p>
          <a:p>
            <a:pPr lvl="1">
              <a:spcBef>
                <a:spcPts val="0"/>
              </a:spcBef>
              <a:spcAft>
                <a:spcPts val="600"/>
              </a:spcAft>
            </a:pPr>
            <a:r>
              <a:rPr lang="en-US" sz="2200" dirty="0"/>
              <a:t>Self-Support Test</a:t>
            </a:r>
          </a:p>
          <a:p>
            <a:pPr lvl="2">
              <a:spcBef>
                <a:spcPts val="0"/>
              </a:spcBef>
              <a:spcAft>
                <a:spcPts val="600"/>
              </a:spcAft>
            </a:pPr>
            <a:r>
              <a:rPr lang="en-US" sz="2200" dirty="0"/>
              <a:t>Child who provides more than half his or her own support cannot be claimed as a dependent of someone else.</a:t>
            </a:r>
          </a:p>
          <a:p>
            <a:pPr lvl="2">
              <a:spcBef>
                <a:spcPts val="0"/>
              </a:spcBef>
              <a:spcAft>
                <a:spcPts val="600"/>
              </a:spcAft>
            </a:pPr>
            <a:r>
              <a:rPr lang="en-US" sz="2200" dirty="0"/>
              <a:t>Funds received by students as scholarships are excluded from support test.</a:t>
            </a:r>
          </a:p>
        </p:txBody>
      </p:sp>
    </p:spTree>
    <p:extLst>
      <p:ext uri="{BB962C8B-B14F-4D97-AF65-F5344CB8AC3E}">
        <p14:creationId xmlns:p14="http://schemas.microsoft.com/office/powerpoint/2010/main" val="41567781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Qualifying Dependents</a:t>
            </a:r>
            <a:br>
              <a:rPr lang="en-US" dirty="0"/>
            </a:br>
            <a:r>
              <a:rPr lang="en-US" sz="2000" dirty="0"/>
              <a:t>(4 of 7)</a:t>
            </a:r>
            <a:endParaRPr lang="en-US" dirty="0"/>
          </a:p>
        </p:txBody>
      </p:sp>
      <p:sp>
        <p:nvSpPr>
          <p:cNvPr id="5" name="Text Placeholder 4"/>
          <p:cNvSpPr>
            <a:spLocks noGrp="1"/>
          </p:cNvSpPr>
          <p:nvPr>
            <p:ph idx="1"/>
          </p:nvPr>
        </p:nvSpPr>
        <p:spPr/>
        <p:txBody>
          <a:bodyPr/>
          <a:lstStyle/>
          <a:p>
            <a:pPr>
              <a:spcBef>
                <a:spcPts val="0"/>
              </a:spcBef>
              <a:spcAft>
                <a:spcPts val="600"/>
              </a:spcAft>
            </a:pPr>
            <a:r>
              <a:rPr lang="en-US" sz="2200" dirty="0"/>
              <a:t>What if the child meets the dependency requirement for more than one taxpayer?</a:t>
            </a:r>
          </a:p>
          <a:p>
            <a:pPr lvl="1">
              <a:spcBef>
                <a:spcPts val="0"/>
              </a:spcBef>
              <a:spcAft>
                <a:spcPts val="600"/>
              </a:spcAft>
            </a:pPr>
            <a:r>
              <a:rPr lang="en-US" sz="2200" dirty="0"/>
              <a:t>If one of the parties is a parent, he or she can claim child.</a:t>
            </a:r>
          </a:p>
          <a:p>
            <a:pPr lvl="1">
              <a:spcBef>
                <a:spcPts val="0"/>
              </a:spcBef>
              <a:spcAft>
                <a:spcPts val="600"/>
              </a:spcAft>
            </a:pPr>
            <a:r>
              <a:rPr lang="en-US" sz="2200" dirty="0"/>
              <a:t>If both parties are a parent, then the parent with whom the child resides longest can claim child.</a:t>
            </a:r>
          </a:p>
          <a:p>
            <a:pPr lvl="2">
              <a:spcBef>
                <a:spcPts val="0"/>
              </a:spcBef>
              <a:spcAft>
                <a:spcPts val="600"/>
              </a:spcAft>
            </a:pPr>
            <a:r>
              <a:rPr lang="en-US" sz="2200" dirty="0"/>
              <a:t>If not ascertainable, parent with highest A G I may claim child.</a:t>
            </a:r>
          </a:p>
          <a:p>
            <a:pPr lvl="1">
              <a:spcBef>
                <a:spcPts val="0"/>
              </a:spcBef>
              <a:spcAft>
                <a:spcPts val="600"/>
              </a:spcAft>
            </a:pPr>
            <a:r>
              <a:rPr lang="en-US" sz="2200" dirty="0"/>
              <a:t>If no parents are involved, person with highest A G I may claim child.</a:t>
            </a:r>
          </a:p>
          <a:p>
            <a:pPr lvl="1">
              <a:spcBef>
                <a:spcPts val="0"/>
              </a:spcBef>
              <a:spcAft>
                <a:spcPts val="600"/>
              </a:spcAft>
            </a:pPr>
            <a:r>
              <a:rPr lang="en-US" sz="2200" dirty="0"/>
              <a:t>If parents are legally separated or divorced, person with whom child resides more than 6 months may claim child.</a:t>
            </a:r>
          </a:p>
          <a:p>
            <a:pPr lvl="2">
              <a:spcBef>
                <a:spcPts val="0"/>
              </a:spcBef>
              <a:spcAft>
                <a:spcPts val="600"/>
              </a:spcAft>
            </a:pPr>
            <a:r>
              <a:rPr lang="en-US" sz="2200" dirty="0"/>
              <a:t>However, dependency can shift if the custodial parent signs Form 83 32, and the form is attached to the noncustodial parent’s tax return.</a:t>
            </a:r>
          </a:p>
        </p:txBody>
      </p:sp>
    </p:spTree>
    <p:extLst>
      <p:ext uri="{BB962C8B-B14F-4D97-AF65-F5344CB8AC3E}">
        <p14:creationId xmlns:p14="http://schemas.microsoft.com/office/powerpoint/2010/main" val="5730853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Discussion 2</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Owen is 12 years old. He lives in the same house with his mother, Leah and his aunt, Christina. </a:t>
            </a:r>
          </a:p>
          <a:p>
            <a:pPr marL="0" indent="0">
              <a:buNone/>
            </a:pPr>
            <a:r>
              <a:rPr lang="en-US" dirty="0"/>
              <a:t>Under what circumstances would Christina be able to claim Owen as a dependent? Why might Leah and Christina want Christina to claim Owen?</a:t>
            </a:r>
          </a:p>
          <a:p>
            <a:pPr marL="0" indent="0">
              <a:buNone/>
            </a:pPr>
            <a:endParaRPr lang="en-US" dirty="0"/>
          </a:p>
        </p:txBody>
      </p:sp>
      <p:pic>
        <p:nvPicPr>
          <p:cNvPr id="4" name="Content Placeholder 12">
            <a:extLst>
              <a:ext uri="{FF2B5EF4-FFF2-40B4-BE49-F238E27FC236}">
                <a16:creationId xmlns:a16="http://schemas.microsoft.com/office/drawing/2014/main" id="{36828F57-D4A8-124C-9C9D-5154225B36DF}"/>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9699212" y="5089125"/>
            <a:ext cx="2015945" cy="1295630"/>
          </a:xfrm>
          <a:prstGeom prst="rect">
            <a:avLst/>
          </a:prstGeom>
        </p:spPr>
      </p:pic>
    </p:spTree>
    <p:custDataLst>
      <p:tags r:id="rId1"/>
    </p:custDataLst>
    <p:extLst>
      <p:ext uri="{BB962C8B-B14F-4D97-AF65-F5344CB8AC3E}">
        <p14:creationId xmlns:p14="http://schemas.microsoft.com/office/powerpoint/2010/main" val="7443876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Discussion 2 Debrief</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Owen is 12 years old. He lives in the same house with his mother, Leah and his aunt, Christina. </a:t>
            </a:r>
          </a:p>
          <a:p>
            <a:pPr marL="0" indent="0">
              <a:buNone/>
            </a:pPr>
            <a:r>
              <a:rPr lang="en-US" dirty="0"/>
              <a:t>Under what circumstances would Christina be able to claim Owen as a dependent? Why might Leah and Christina want Christina to claim Owen?</a:t>
            </a:r>
          </a:p>
          <a:p>
            <a:pPr lvl="1"/>
            <a:r>
              <a:rPr lang="en-US" sz="2000" dirty="0"/>
              <a:t>Since Leah is Owen’s mother, she has the right to claim Owen as a dependent. The tie-breaking rules are not necessary if the taxpayer who can claim the dependent does not claim the dependent. Hence, Christina can claim Owen as a dependent if Leah does not claim him. Depending on the income of each woman, it may be financially </a:t>
            </a:r>
            <a:br>
              <a:rPr lang="en-US" sz="2000" dirty="0"/>
            </a:br>
            <a:r>
              <a:rPr lang="en-US" sz="2000" dirty="0"/>
              <a:t>advantageous for Christina, rather than Leah, to claim Owen as a dependent in </a:t>
            </a:r>
            <a:br>
              <a:rPr lang="en-US" sz="2000" dirty="0"/>
            </a:br>
            <a:r>
              <a:rPr lang="en-US" sz="2000" dirty="0"/>
              <a:t>order to lower their total tax burden.</a:t>
            </a:r>
          </a:p>
        </p:txBody>
      </p:sp>
      <p:pic>
        <p:nvPicPr>
          <p:cNvPr id="4" name="Content Placeholder 16">
            <a:extLst>
              <a:ext uri="{FF2B5EF4-FFF2-40B4-BE49-F238E27FC236}">
                <a16:creationId xmlns:a16="http://schemas.microsoft.com/office/drawing/2014/main" id="{E5DF8C8D-BD79-C84C-AD98-3B9948E89711}"/>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462177" y="4732595"/>
            <a:ext cx="1252980" cy="1652160"/>
          </a:xfrm>
          <a:prstGeom prst="rect">
            <a:avLst/>
          </a:prstGeom>
        </p:spPr>
      </p:pic>
    </p:spTree>
    <p:custDataLst>
      <p:tags r:id="rId1"/>
    </p:custDataLst>
    <p:extLst>
      <p:ext uri="{BB962C8B-B14F-4D97-AF65-F5344CB8AC3E}">
        <p14:creationId xmlns:p14="http://schemas.microsoft.com/office/powerpoint/2010/main" val="34244133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Qualifying Dependents</a:t>
            </a:r>
            <a:br>
              <a:rPr lang="en-US" dirty="0"/>
            </a:br>
            <a:r>
              <a:rPr lang="en-US" sz="2000" dirty="0"/>
              <a:t>(5 of 7)</a:t>
            </a:r>
            <a:endParaRPr lang="en-US" dirty="0"/>
          </a:p>
        </p:txBody>
      </p:sp>
      <p:sp>
        <p:nvSpPr>
          <p:cNvPr id="5" name="Text Placeholder 4"/>
          <p:cNvSpPr>
            <a:spLocks noGrp="1"/>
          </p:cNvSpPr>
          <p:nvPr>
            <p:ph idx="1"/>
          </p:nvPr>
        </p:nvSpPr>
        <p:spPr/>
        <p:txBody>
          <a:bodyPr/>
          <a:lstStyle/>
          <a:p>
            <a:pPr marL="0" indent="0">
              <a:spcBef>
                <a:spcPts val="0"/>
              </a:spcBef>
              <a:spcAft>
                <a:spcPts val="600"/>
              </a:spcAft>
              <a:buNone/>
            </a:pPr>
            <a:r>
              <a:rPr lang="en-US" sz="2200" b="1" dirty="0"/>
              <a:t>Qualifying Relative</a:t>
            </a:r>
          </a:p>
          <a:p>
            <a:pPr>
              <a:spcBef>
                <a:spcPts val="0"/>
              </a:spcBef>
              <a:spcAft>
                <a:spcPts val="600"/>
              </a:spcAft>
            </a:pPr>
            <a:r>
              <a:rPr lang="en-US" sz="2200" dirty="0"/>
              <a:t>Dependency exemption may be granted for a qualifying relative (who is not a qualifying child) based on the following five tests:</a:t>
            </a:r>
          </a:p>
          <a:p>
            <a:pPr lvl="1">
              <a:spcBef>
                <a:spcPts val="0"/>
              </a:spcBef>
              <a:spcAft>
                <a:spcPts val="600"/>
              </a:spcAft>
            </a:pPr>
            <a:r>
              <a:rPr lang="en-US" sz="2200" dirty="0"/>
              <a:t>Relationship or Member of Household Test</a:t>
            </a:r>
          </a:p>
          <a:p>
            <a:pPr lvl="2">
              <a:spcBef>
                <a:spcPts val="0"/>
              </a:spcBef>
              <a:spcAft>
                <a:spcPts val="600"/>
              </a:spcAft>
            </a:pPr>
            <a:r>
              <a:rPr lang="en-US" sz="2200" dirty="0"/>
              <a:t>Individual must either be a relative of taxpayer or member of household for entire year.</a:t>
            </a:r>
          </a:p>
          <a:p>
            <a:pPr lvl="3">
              <a:spcBef>
                <a:spcPts val="0"/>
              </a:spcBef>
              <a:spcAft>
                <a:spcPts val="600"/>
              </a:spcAft>
            </a:pPr>
            <a:r>
              <a:rPr lang="en-US" sz="2200" b="0" dirty="0"/>
              <a:t>Broad list of qualifying relatives</a:t>
            </a:r>
          </a:p>
          <a:p>
            <a:pPr lvl="1">
              <a:spcBef>
                <a:spcPts val="0"/>
              </a:spcBef>
              <a:spcAft>
                <a:spcPts val="600"/>
              </a:spcAft>
            </a:pPr>
            <a:r>
              <a:rPr lang="en-US" sz="2200" dirty="0"/>
              <a:t>Gross Income Test</a:t>
            </a:r>
          </a:p>
          <a:p>
            <a:pPr lvl="2">
              <a:spcBef>
                <a:spcPts val="0"/>
              </a:spcBef>
              <a:spcAft>
                <a:spcPts val="600"/>
              </a:spcAft>
            </a:pPr>
            <a:r>
              <a:rPr lang="en-US" sz="2200" dirty="0"/>
              <a:t>Individual may not have gross income equal to or in excess of $4,300.</a:t>
            </a:r>
          </a:p>
          <a:p>
            <a:pPr lvl="1">
              <a:spcBef>
                <a:spcPts val="0"/>
              </a:spcBef>
              <a:spcAft>
                <a:spcPts val="600"/>
              </a:spcAft>
            </a:pPr>
            <a:r>
              <a:rPr lang="en-US" sz="2200" dirty="0"/>
              <a:t>Support Test</a:t>
            </a:r>
          </a:p>
          <a:p>
            <a:pPr lvl="2">
              <a:spcBef>
                <a:spcPts val="0"/>
              </a:spcBef>
              <a:spcAft>
                <a:spcPts val="600"/>
              </a:spcAft>
            </a:pPr>
            <a:r>
              <a:rPr lang="en-US" sz="2200" dirty="0"/>
              <a:t>Dependent must receive over half of his or her support from taxpayer.</a:t>
            </a:r>
          </a:p>
        </p:txBody>
      </p:sp>
    </p:spTree>
    <p:extLst>
      <p:ext uri="{BB962C8B-B14F-4D97-AF65-F5344CB8AC3E}">
        <p14:creationId xmlns:p14="http://schemas.microsoft.com/office/powerpoint/2010/main" val="3642252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br>
              <a:rPr lang="en-US" dirty="0"/>
            </a:br>
            <a:r>
              <a:rPr lang="en-US" sz="2000" dirty="0"/>
              <a:t>(2 of 2)</a:t>
            </a:r>
          </a:p>
        </p:txBody>
      </p:sp>
      <p:sp>
        <p:nvSpPr>
          <p:cNvPr id="3" name="Text Placeholder 2"/>
          <p:cNvSpPr>
            <a:spLocks noGrp="1"/>
          </p:cNvSpPr>
          <p:nvPr>
            <p:ph idx="1"/>
          </p:nvPr>
        </p:nvSpPr>
        <p:spPr/>
        <p:txBody>
          <a:bodyPr/>
          <a:lstStyle/>
          <a:p>
            <a:pPr marL="457200" indent="-457200">
              <a:spcAft>
                <a:spcPts val="600"/>
              </a:spcAft>
              <a:buFont typeface="+mj-lt"/>
              <a:buAutoNum type="arabicPeriod" startAt="6"/>
            </a:pPr>
            <a:r>
              <a:rPr lang="en-US" dirty="0"/>
              <a:t>Define qualifying dependents.</a:t>
            </a:r>
          </a:p>
          <a:p>
            <a:pPr marL="457200" indent="-457200">
              <a:spcAft>
                <a:spcPts val="600"/>
              </a:spcAft>
              <a:buFont typeface="+mj-lt"/>
              <a:buAutoNum type="arabicPeriod" startAt="6"/>
            </a:pPr>
            <a:r>
              <a:rPr lang="en-US" dirty="0"/>
              <a:t>Determine the tax impact of the economic impact payment and the recovery rebate credit.</a:t>
            </a:r>
          </a:p>
          <a:p>
            <a:pPr marL="457200" indent="-457200">
              <a:spcAft>
                <a:spcPts val="600"/>
              </a:spcAft>
              <a:buFont typeface="+mj-lt"/>
              <a:buAutoNum type="arabicPeriod" startAt="6"/>
            </a:pPr>
            <a:r>
              <a:rPr lang="en-US" dirty="0"/>
              <a:t>Calculate the correct standard or itemized deduction amount for taxpayers.</a:t>
            </a:r>
          </a:p>
          <a:p>
            <a:pPr marL="457200" indent="-457200">
              <a:spcAft>
                <a:spcPts val="600"/>
              </a:spcAft>
              <a:buFont typeface="+mj-lt"/>
              <a:buAutoNum type="arabicPeriod" startAt="6"/>
            </a:pPr>
            <a:r>
              <a:rPr lang="en-US" dirty="0"/>
              <a:t>Compute basic capital gains and losses.</a:t>
            </a:r>
          </a:p>
          <a:p>
            <a:pPr marL="457200" indent="-457200">
              <a:spcAft>
                <a:spcPts val="600"/>
              </a:spcAft>
              <a:buFont typeface="+mj-lt"/>
              <a:buAutoNum type="arabicPeriod" startAt="6"/>
            </a:pPr>
            <a:r>
              <a:rPr lang="en-US" dirty="0"/>
              <a:t>Access and use various Internet tax resources.</a:t>
            </a:r>
          </a:p>
          <a:p>
            <a:pPr marL="457200" indent="-457200">
              <a:spcAft>
                <a:spcPts val="600"/>
              </a:spcAft>
              <a:buFont typeface="+mj-lt"/>
              <a:buAutoNum type="arabicPeriod" startAt="6"/>
            </a:pPr>
            <a:r>
              <a:rPr lang="en-US" dirty="0"/>
              <a:t>Describe the basics of electronic filing (e-filing).</a:t>
            </a:r>
          </a:p>
        </p:txBody>
      </p:sp>
    </p:spTree>
    <p:extLst>
      <p:ext uri="{BB962C8B-B14F-4D97-AF65-F5344CB8AC3E}">
        <p14:creationId xmlns:p14="http://schemas.microsoft.com/office/powerpoint/2010/main" val="7834333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Qualifying Dependents</a:t>
            </a:r>
            <a:br>
              <a:rPr lang="en-US" dirty="0"/>
            </a:br>
            <a:r>
              <a:rPr lang="en-US" sz="2000" dirty="0"/>
              <a:t>(6 of 7)</a:t>
            </a:r>
            <a:endParaRPr lang="en-US" dirty="0"/>
          </a:p>
        </p:txBody>
      </p:sp>
      <p:sp>
        <p:nvSpPr>
          <p:cNvPr id="5" name="Text Placeholder 4"/>
          <p:cNvSpPr>
            <a:spLocks noGrp="1"/>
          </p:cNvSpPr>
          <p:nvPr>
            <p:ph idx="1"/>
          </p:nvPr>
        </p:nvSpPr>
        <p:spPr/>
        <p:txBody>
          <a:bodyPr/>
          <a:lstStyle/>
          <a:p>
            <a:pPr lvl="1">
              <a:spcBef>
                <a:spcPts val="0"/>
              </a:spcBef>
              <a:spcAft>
                <a:spcPts val="600"/>
              </a:spcAft>
            </a:pPr>
            <a:r>
              <a:rPr lang="en-US" sz="2200" dirty="0"/>
              <a:t>Joint Return Test</a:t>
            </a:r>
          </a:p>
          <a:p>
            <a:pPr lvl="2">
              <a:spcBef>
                <a:spcPts val="0"/>
              </a:spcBef>
              <a:spcAft>
                <a:spcPts val="600"/>
              </a:spcAft>
            </a:pPr>
            <a:r>
              <a:rPr lang="en-US" sz="2200" dirty="0"/>
              <a:t>Dependent may not file a joint return unless it is merely to claim refund.</a:t>
            </a:r>
          </a:p>
          <a:p>
            <a:pPr lvl="1">
              <a:spcBef>
                <a:spcPts val="0"/>
              </a:spcBef>
              <a:spcAft>
                <a:spcPts val="600"/>
              </a:spcAft>
            </a:pPr>
            <a:r>
              <a:rPr lang="en-US" sz="2200" dirty="0"/>
              <a:t>Citizenship Test</a:t>
            </a:r>
          </a:p>
          <a:p>
            <a:pPr lvl="2">
              <a:spcBef>
                <a:spcPts val="0"/>
              </a:spcBef>
              <a:spcAft>
                <a:spcPts val="600"/>
              </a:spcAft>
            </a:pPr>
            <a:r>
              <a:rPr lang="en-US" sz="2200" dirty="0"/>
              <a:t>Child is a U.S. citizen; a resident of the United States, Canada or Mexico; or an alien child adopted by and living with a U.S. citizen.</a:t>
            </a:r>
          </a:p>
          <a:p>
            <a:pPr>
              <a:spcBef>
                <a:spcPts val="0"/>
              </a:spcBef>
              <a:spcAft>
                <a:spcPts val="600"/>
              </a:spcAft>
            </a:pPr>
            <a:r>
              <a:rPr lang="en-US" sz="2200" dirty="0"/>
              <a:t>A taxpayer’s child who does not meet qualifying child tests may meet qualifying relative tests.</a:t>
            </a:r>
          </a:p>
        </p:txBody>
      </p:sp>
    </p:spTree>
    <p:extLst>
      <p:ext uri="{BB962C8B-B14F-4D97-AF65-F5344CB8AC3E}">
        <p14:creationId xmlns:p14="http://schemas.microsoft.com/office/powerpoint/2010/main" val="39911028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Qualifying Dependents</a:t>
            </a:r>
            <a:br>
              <a:rPr lang="en-US" dirty="0"/>
            </a:br>
            <a:r>
              <a:rPr lang="en-US" sz="2000" dirty="0"/>
              <a:t>(7 of 7)</a:t>
            </a:r>
            <a:endParaRPr lang="en-US" dirty="0"/>
          </a:p>
        </p:txBody>
      </p:sp>
      <p:sp>
        <p:nvSpPr>
          <p:cNvPr id="5" name="Text Placeholder 4"/>
          <p:cNvSpPr>
            <a:spLocks noGrp="1"/>
          </p:cNvSpPr>
          <p:nvPr>
            <p:ph idx="1"/>
          </p:nvPr>
        </p:nvSpPr>
        <p:spPr/>
        <p:txBody>
          <a:bodyPr/>
          <a:lstStyle/>
          <a:p>
            <a:pPr marL="0" indent="0">
              <a:buNone/>
            </a:pPr>
            <a:r>
              <a:rPr lang="en-US" b="1" dirty="0"/>
              <a:t>Credits for Dependents</a:t>
            </a:r>
          </a:p>
          <a:p>
            <a:r>
              <a:rPr lang="en-US" dirty="0"/>
              <a:t>Deductions for personal exemptions are not permitted from 2018 through 2025.</a:t>
            </a:r>
          </a:p>
          <a:p>
            <a:r>
              <a:rPr lang="en-US" dirty="0"/>
              <a:t>Significant tax credits are available.</a:t>
            </a:r>
          </a:p>
          <a:p>
            <a:r>
              <a:rPr lang="en-US" dirty="0"/>
              <a:t>A tax credit differs from a tax deduction.</a:t>
            </a:r>
          </a:p>
          <a:p>
            <a:pPr lvl="1"/>
            <a:r>
              <a:rPr lang="en-US" dirty="0"/>
              <a:t>A tax deduction serves to lower the taxable income of the taxpayer.</a:t>
            </a:r>
          </a:p>
          <a:p>
            <a:pPr lvl="1"/>
            <a:r>
              <a:rPr lang="en-US" dirty="0"/>
              <a:t>A tax credit is a dollar-for-dollar reduction of tax liability.</a:t>
            </a:r>
          </a:p>
          <a:p>
            <a:pPr lvl="2"/>
            <a:r>
              <a:rPr lang="en-US" dirty="0"/>
              <a:t>Thus, a credit is generally more advantageous than a deduction.</a:t>
            </a:r>
          </a:p>
          <a:p>
            <a:r>
              <a:rPr lang="en-US" dirty="0"/>
              <a:t>Tax credits are covered in detail in Chapter 7.</a:t>
            </a:r>
          </a:p>
        </p:txBody>
      </p:sp>
    </p:spTree>
    <p:extLst>
      <p:ext uri="{BB962C8B-B14F-4D97-AF65-F5344CB8AC3E}">
        <p14:creationId xmlns:p14="http://schemas.microsoft.com/office/powerpoint/2010/main" val="32841686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Economic Impact Payment and Recovery Rebate Credit</a:t>
            </a:r>
            <a:br>
              <a:rPr lang="en-US" dirty="0"/>
            </a:br>
            <a:r>
              <a:rPr lang="en-US" sz="2000" dirty="0"/>
              <a:t>(1 of 2)</a:t>
            </a:r>
            <a:endParaRPr lang="en-US" dirty="0"/>
          </a:p>
        </p:txBody>
      </p:sp>
      <p:sp>
        <p:nvSpPr>
          <p:cNvPr id="5" name="Text Placeholder 4"/>
          <p:cNvSpPr>
            <a:spLocks noGrp="1"/>
          </p:cNvSpPr>
          <p:nvPr>
            <p:ph idx="1"/>
          </p:nvPr>
        </p:nvSpPr>
        <p:spPr>
          <a:xfrm>
            <a:off x="476843" y="2155371"/>
            <a:ext cx="11241915" cy="4021592"/>
          </a:xfrm>
        </p:spPr>
        <p:txBody>
          <a:bodyPr/>
          <a:lstStyle/>
          <a:p>
            <a:pPr marL="0" indent="0">
              <a:buNone/>
            </a:pPr>
            <a:r>
              <a:rPr lang="en-US" b="1" dirty="0"/>
              <a:t>One-time actions in response to economic impact of COVID-19 pandemic</a:t>
            </a:r>
          </a:p>
          <a:p>
            <a:r>
              <a:rPr lang="en-US" dirty="0"/>
              <a:t>Economic impact payment (E I P) is a direct payment to certain taxpayers authorized by the CARES Act</a:t>
            </a:r>
          </a:p>
          <a:p>
            <a:pPr lvl="1"/>
            <a:r>
              <a:rPr lang="en-US" dirty="0"/>
              <a:t>Starts at $1,200; $2,400 for married filing jointly; additional $500 for each qualifying child</a:t>
            </a:r>
          </a:p>
          <a:p>
            <a:pPr lvl="1"/>
            <a:r>
              <a:rPr lang="en-US" dirty="0"/>
              <a:t>Phases out at 5 percent of taxpayer’s A G I that exceeds specified amount</a:t>
            </a:r>
          </a:p>
        </p:txBody>
      </p:sp>
    </p:spTree>
    <p:extLst>
      <p:ext uri="{BB962C8B-B14F-4D97-AF65-F5344CB8AC3E}">
        <p14:creationId xmlns:p14="http://schemas.microsoft.com/office/powerpoint/2010/main" val="37972791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Economic Impact Payment and Recovery Rebate Credit</a:t>
            </a:r>
            <a:br>
              <a:rPr lang="en-US" dirty="0"/>
            </a:br>
            <a:r>
              <a:rPr lang="en-US" sz="2000" dirty="0"/>
              <a:t>(2 of 2)</a:t>
            </a:r>
            <a:endParaRPr lang="en-US" dirty="0"/>
          </a:p>
        </p:txBody>
      </p:sp>
      <p:sp>
        <p:nvSpPr>
          <p:cNvPr id="5" name="Text Placeholder 4"/>
          <p:cNvSpPr>
            <a:spLocks noGrp="1"/>
          </p:cNvSpPr>
          <p:nvPr>
            <p:ph idx="1"/>
          </p:nvPr>
        </p:nvSpPr>
        <p:spPr>
          <a:xfrm>
            <a:off x="476843" y="2111829"/>
            <a:ext cx="11241915" cy="4065134"/>
          </a:xfrm>
        </p:spPr>
        <p:txBody>
          <a:bodyPr/>
          <a:lstStyle/>
          <a:p>
            <a:r>
              <a:rPr lang="en-US" dirty="0"/>
              <a:t>Recovery rebate credit (R </a:t>
            </a:r>
            <a:r>
              <a:rPr lang="en-US" dirty="0" err="1"/>
              <a:t>R</a:t>
            </a:r>
            <a:r>
              <a:rPr lang="en-US" dirty="0"/>
              <a:t> C) applies when E I P is not representative of taxpayer’s tax position</a:t>
            </a:r>
          </a:p>
          <a:p>
            <a:pPr lvl="1"/>
            <a:r>
              <a:rPr lang="en-US" dirty="0"/>
              <a:t>Same amount as the E I P</a:t>
            </a:r>
          </a:p>
          <a:p>
            <a:pPr lvl="1"/>
            <a:r>
              <a:rPr lang="en-US" dirty="0"/>
              <a:t>Same phase out limits as the E I P</a:t>
            </a:r>
          </a:p>
          <a:p>
            <a:pPr marL="228600" lvl="1">
              <a:spcBef>
                <a:spcPts val="1000"/>
              </a:spcBef>
              <a:buFont typeface="Arial" panose="020B0604020202020204" pitchFamily="34" charset="0"/>
              <a:buChar char="•"/>
            </a:pPr>
            <a:r>
              <a:rPr lang="en-US" dirty="0"/>
              <a:t>E I P is considered an advance refund of the R </a:t>
            </a:r>
            <a:r>
              <a:rPr lang="en-US" dirty="0" err="1"/>
              <a:t>R</a:t>
            </a:r>
            <a:r>
              <a:rPr lang="en-US" dirty="0"/>
              <a:t> C</a:t>
            </a:r>
          </a:p>
          <a:p>
            <a:pPr lvl="1"/>
            <a:r>
              <a:rPr lang="en-US" dirty="0"/>
              <a:t>If E I P exceeded the R </a:t>
            </a:r>
            <a:r>
              <a:rPr lang="en-US" dirty="0" err="1"/>
              <a:t>R</a:t>
            </a:r>
            <a:r>
              <a:rPr lang="en-US" dirty="0"/>
              <a:t> C, taxpayer is not required to pay back excess</a:t>
            </a:r>
          </a:p>
          <a:p>
            <a:pPr lvl="1"/>
            <a:r>
              <a:rPr lang="en-US" dirty="0"/>
              <a:t>If E I P is less than R </a:t>
            </a:r>
            <a:r>
              <a:rPr lang="en-US" dirty="0" err="1"/>
              <a:t>R</a:t>
            </a:r>
            <a:r>
              <a:rPr lang="en-US" dirty="0"/>
              <a:t> C, taxpayer can claim additional refundable credit</a:t>
            </a:r>
          </a:p>
        </p:txBody>
      </p:sp>
    </p:spTree>
    <p:extLst>
      <p:ext uri="{BB962C8B-B14F-4D97-AF65-F5344CB8AC3E}">
        <p14:creationId xmlns:p14="http://schemas.microsoft.com/office/powerpoint/2010/main" val="10450864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Standard Deduction</a:t>
            </a:r>
            <a:br>
              <a:rPr lang="en-US" dirty="0"/>
            </a:br>
            <a:r>
              <a:rPr lang="en-US" sz="2000" dirty="0"/>
              <a:t>(1 of 7)</a:t>
            </a:r>
          </a:p>
        </p:txBody>
      </p:sp>
      <p:sp>
        <p:nvSpPr>
          <p:cNvPr id="5" name="Text Placeholder 4"/>
          <p:cNvSpPr>
            <a:spLocks noGrp="1"/>
          </p:cNvSpPr>
          <p:nvPr>
            <p:ph sz="half" idx="1"/>
          </p:nvPr>
        </p:nvSpPr>
        <p:spPr>
          <a:xfrm>
            <a:off x="476843" y="1825625"/>
            <a:ext cx="11241915" cy="1021747"/>
          </a:xfrm>
        </p:spPr>
        <p:txBody>
          <a:bodyPr/>
          <a:lstStyle/>
          <a:p>
            <a:pPr marL="0" indent="0">
              <a:buNone/>
            </a:pPr>
            <a:r>
              <a:rPr lang="en-US" dirty="0"/>
              <a:t>The 2020 standard deduction amounts are presented below:</a:t>
            </a:r>
          </a:p>
        </p:txBody>
      </p:sp>
      <p:graphicFrame>
        <p:nvGraphicFramePr>
          <p:cNvPr id="6" name="Table Placeholder 5"/>
          <p:cNvGraphicFramePr>
            <a:graphicFrameLocks noGrp="1"/>
          </p:cNvGraphicFramePr>
          <p:nvPr>
            <p:ph sz="half" idx="2"/>
            <p:extLst>
              <p:ext uri="{D42A27DB-BD31-4B8C-83A1-F6EECF244321}">
                <p14:modId xmlns:p14="http://schemas.microsoft.com/office/powerpoint/2010/main" val="1987551337"/>
              </p:ext>
            </p:extLst>
          </p:nvPr>
        </p:nvGraphicFramePr>
        <p:xfrm>
          <a:off x="3324225" y="2669509"/>
          <a:ext cx="5543549" cy="2682240"/>
        </p:xfrm>
        <a:graphic>
          <a:graphicData uri="http://schemas.openxmlformats.org/drawingml/2006/table">
            <a:tbl>
              <a:tblPr firstRow="1" bandRow="1">
                <a:tableStyleId>{5C22544A-7EE6-4342-B048-85BDC9FD1C3A}</a:tableStyleId>
              </a:tblPr>
              <a:tblGrid>
                <a:gridCol w="2828568">
                  <a:extLst>
                    <a:ext uri="{9D8B030D-6E8A-4147-A177-3AD203B41FA5}">
                      <a16:colId xmlns:a16="http://schemas.microsoft.com/office/drawing/2014/main" val="20000"/>
                    </a:ext>
                  </a:extLst>
                </a:gridCol>
                <a:gridCol w="2714981">
                  <a:extLst>
                    <a:ext uri="{9D8B030D-6E8A-4147-A177-3AD203B41FA5}">
                      <a16:colId xmlns:a16="http://schemas.microsoft.com/office/drawing/2014/main" val="20001"/>
                    </a:ext>
                  </a:extLst>
                </a:gridCol>
              </a:tblGrid>
              <a:tr h="370840">
                <a:tc>
                  <a:txBody>
                    <a:bodyPr/>
                    <a:lstStyle/>
                    <a:p>
                      <a:r>
                        <a:rPr lang="en-US" sz="2000" dirty="0">
                          <a:solidFill>
                            <a:srgbClr val="003865"/>
                          </a:solidFill>
                          <a:latin typeface="Arial" panose="020B0604020202020204" pitchFamily="34" charset="0"/>
                          <a:cs typeface="Arial" panose="020B0604020202020204" pitchFamily="34" charset="0"/>
                        </a:rPr>
                        <a:t>Filing Status</a:t>
                      </a:r>
                    </a:p>
                  </a:txBody>
                  <a:tcPr>
                    <a:lnB w="12700" cap="flat" cmpd="sng" algn="ctr">
                      <a:solidFill>
                        <a:srgbClr val="000000"/>
                      </a:solidFill>
                      <a:prstDash val="solid"/>
                      <a:round/>
                      <a:headEnd type="none" w="med" len="med"/>
                      <a:tailEnd type="none" w="med" len="med"/>
                    </a:lnB>
                    <a:noFill/>
                  </a:tcPr>
                </a:tc>
                <a:tc>
                  <a:txBody>
                    <a:bodyPr/>
                    <a:lstStyle/>
                    <a:p>
                      <a:pPr algn="ctr"/>
                      <a:r>
                        <a:rPr lang="en-US" sz="2000" dirty="0">
                          <a:solidFill>
                            <a:srgbClr val="003865"/>
                          </a:solidFill>
                          <a:latin typeface="Arial" panose="020B0604020202020204" pitchFamily="34" charset="0"/>
                          <a:cs typeface="Arial" panose="020B0604020202020204" pitchFamily="34" charset="0"/>
                        </a:rPr>
                        <a:t>Standard Deduction</a:t>
                      </a:r>
                    </a:p>
                  </a:txBody>
                  <a:tcPr>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r>
                        <a:rPr lang="en-US" sz="2000" dirty="0">
                          <a:solidFill>
                            <a:srgbClr val="003865"/>
                          </a:solidFill>
                          <a:latin typeface="Arial" panose="020B0604020202020204" pitchFamily="34" charset="0"/>
                          <a:cs typeface="Arial" panose="020B0604020202020204" pitchFamily="34" charset="0"/>
                        </a:rPr>
                        <a:t>Single</a:t>
                      </a:r>
                    </a:p>
                  </a:txBody>
                  <a:tcPr>
                    <a:lnT w="12700" cap="flat" cmpd="sng" algn="ctr">
                      <a:solidFill>
                        <a:srgbClr val="000000"/>
                      </a:solidFill>
                      <a:prstDash val="solid"/>
                      <a:round/>
                      <a:headEnd type="none" w="med" len="med"/>
                      <a:tailEnd type="none" w="med" len="med"/>
                    </a:lnT>
                    <a:noFill/>
                  </a:tcPr>
                </a:tc>
                <a:tc>
                  <a:txBody>
                    <a:bodyPr/>
                    <a:lstStyle/>
                    <a:p>
                      <a:pPr algn="l">
                        <a:tabLst>
                          <a:tab pos="1768475" algn="r"/>
                        </a:tabLst>
                      </a:pPr>
                      <a:r>
                        <a:rPr lang="en-US" sz="2000" dirty="0">
                          <a:solidFill>
                            <a:srgbClr val="003865"/>
                          </a:solidFill>
                          <a:latin typeface="Arial" panose="020B0604020202020204" pitchFamily="34" charset="0"/>
                          <a:cs typeface="Arial" panose="020B0604020202020204" pitchFamily="34" charset="0"/>
                        </a:rPr>
                        <a:t>	$12,400</a:t>
                      </a:r>
                    </a:p>
                  </a:txBody>
                  <a:tcPr>
                    <a:lnT w="12700" cap="flat" cmpd="sng" algn="ctr">
                      <a:solidFill>
                        <a:srgbClr val="000000"/>
                      </a:solidFill>
                      <a:prstDash val="solid"/>
                      <a:round/>
                      <a:headEnd type="none" w="med" len="med"/>
                      <a:tailEnd type="none" w="med" len="med"/>
                    </a:lnT>
                    <a:noFill/>
                  </a:tcPr>
                </a:tc>
                <a:extLst>
                  <a:ext uri="{0D108BD9-81ED-4DB2-BD59-A6C34878D82A}">
                    <a16:rowId xmlns:a16="http://schemas.microsoft.com/office/drawing/2014/main" val="10001"/>
                  </a:ext>
                </a:extLst>
              </a:tr>
              <a:tr h="370840">
                <a:tc>
                  <a:txBody>
                    <a:bodyPr/>
                    <a:lstStyle/>
                    <a:p>
                      <a:r>
                        <a:rPr lang="en-US" sz="2000" dirty="0">
                          <a:solidFill>
                            <a:srgbClr val="003865"/>
                          </a:solidFill>
                          <a:latin typeface="Arial" panose="020B0604020202020204" pitchFamily="34" charset="0"/>
                          <a:cs typeface="Arial" panose="020B0604020202020204" pitchFamily="34" charset="0"/>
                        </a:rPr>
                        <a:t>Married, filing jointly</a:t>
                      </a:r>
                    </a:p>
                  </a:txBody>
                  <a:tcPr>
                    <a:noFill/>
                  </a:tcPr>
                </a:tc>
                <a:tc>
                  <a:txBody>
                    <a:bodyPr/>
                    <a:lstStyle/>
                    <a:p>
                      <a:pPr>
                        <a:tabLst>
                          <a:tab pos="1768475" algn="r"/>
                        </a:tabLst>
                      </a:pPr>
                      <a:r>
                        <a:rPr lang="en-US" sz="2000" dirty="0">
                          <a:solidFill>
                            <a:srgbClr val="003865"/>
                          </a:solidFill>
                          <a:latin typeface="Arial" panose="020B0604020202020204" pitchFamily="34" charset="0"/>
                          <a:cs typeface="Arial" panose="020B0604020202020204" pitchFamily="34" charset="0"/>
                        </a:rPr>
                        <a:t>	24,800</a:t>
                      </a:r>
                    </a:p>
                  </a:txBody>
                  <a:tcPr>
                    <a:noFill/>
                  </a:tcPr>
                </a:tc>
                <a:extLst>
                  <a:ext uri="{0D108BD9-81ED-4DB2-BD59-A6C34878D82A}">
                    <a16:rowId xmlns:a16="http://schemas.microsoft.com/office/drawing/2014/main" val="10002"/>
                  </a:ext>
                </a:extLst>
              </a:tr>
              <a:tr h="370840">
                <a:tc>
                  <a:txBody>
                    <a:bodyPr/>
                    <a:lstStyle/>
                    <a:p>
                      <a:r>
                        <a:rPr lang="en-US" sz="2000" dirty="0">
                          <a:solidFill>
                            <a:srgbClr val="003865"/>
                          </a:solidFill>
                          <a:latin typeface="Arial" panose="020B0604020202020204" pitchFamily="34" charset="0"/>
                          <a:cs typeface="Arial" panose="020B0604020202020204" pitchFamily="34" charset="0"/>
                        </a:rPr>
                        <a:t>Married, filing separately</a:t>
                      </a:r>
                    </a:p>
                  </a:txBody>
                  <a:tcPr>
                    <a:noFill/>
                  </a:tcPr>
                </a:tc>
                <a:tc>
                  <a:txBody>
                    <a:bodyPr/>
                    <a:lstStyle/>
                    <a:p>
                      <a:pPr>
                        <a:tabLst>
                          <a:tab pos="1768475" algn="r"/>
                        </a:tabLst>
                      </a:pPr>
                      <a:r>
                        <a:rPr lang="en-US" sz="2000" dirty="0">
                          <a:solidFill>
                            <a:srgbClr val="003865"/>
                          </a:solidFill>
                          <a:latin typeface="Arial" panose="020B0604020202020204" pitchFamily="34" charset="0"/>
                          <a:cs typeface="Arial" panose="020B0604020202020204" pitchFamily="34" charset="0"/>
                        </a:rPr>
                        <a:t>	12,400</a:t>
                      </a:r>
                    </a:p>
                  </a:txBody>
                  <a:tcPr>
                    <a:noFill/>
                  </a:tcPr>
                </a:tc>
                <a:extLst>
                  <a:ext uri="{0D108BD9-81ED-4DB2-BD59-A6C34878D82A}">
                    <a16:rowId xmlns:a16="http://schemas.microsoft.com/office/drawing/2014/main" val="10003"/>
                  </a:ext>
                </a:extLst>
              </a:tr>
              <a:tr h="370840">
                <a:tc>
                  <a:txBody>
                    <a:bodyPr/>
                    <a:lstStyle/>
                    <a:p>
                      <a:r>
                        <a:rPr lang="en-US" sz="2000" dirty="0">
                          <a:solidFill>
                            <a:srgbClr val="003865"/>
                          </a:solidFill>
                          <a:latin typeface="Arial" panose="020B0604020202020204" pitchFamily="34" charset="0"/>
                          <a:cs typeface="Arial" panose="020B0604020202020204" pitchFamily="34" charset="0"/>
                        </a:rPr>
                        <a:t>Head of household</a:t>
                      </a:r>
                    </a:p>
                  </a:txBody>
                  <a:tcPr>
                    <a:noFill/>
                  </a:tcPr>
                </a:tc>
                <a:tc>
                  <a:txBody>
                    <a:bodyPr/>
                    <a:lstStyle/>
                    <a:p>
                      <a:pPr>
                        <a:tabLst>
                          <a:tab pos="1768475" algn="r"/>
                        </a:tabLst>
                      </a:pPr>
                      <a:r>
                        <a:rPr lang="en-US" sz="2000" dirty="0">
                          <a:solidFill>
                            <a:srgbClr val="003865"/>
                          </a:solidFill>
                          <a:latin typeface="Arial" panose="020B0604020202020204" pitchFamily="34" charset="0"/>
                          <a:cs typeface="Arial" panose="020B0604020202020204" pitchFamily="34" charset="0"/>
                        </a:rPr>
                        <a:t>	18,650</a:t>
                      </a:r>
                    </a:p>
                  </a:txBody>
                  <a:tcPr>
                    <a:noFill/>
                  </a:tcPr>
                </a:tc>
                <a:extLst>
                  <a:ext uri="{0D108BD9-81ED-4DB2-BD59-A6C34878D82A}">
                    <a16:rowId xmlns:a16="http://schemas.microsoft.com/office/drawing/2014/main" val="10004"/>
                  </a:ext>
                </a:extLst>
              </a:tr>
              <a:tr h="370840">
                <a:tc>
                  <a:txBody>
                    <a:bodyPr/>
                    <a:lstStyle/>
                    <a:p>
                      <a:r>
                        <a:rPr lang="en-US" sz="2000" dirty="0">
                          <a:solidFill>
                            <a:srgbClr val="003865"/>
                          </a:solidFill>
                          <a:latin typeface="Arial" panose="020B0604020202020204" pitchFamily="34" charset="0"/>
                          <a:cs typeface="Arial" panose="020B0604020202020204" pitchFamily="34" charset="0"/>
                        </a:rPr>
                        <a:t>Qualifying widow(er)</a:t>
                      </a:r>
                    </a:p>
                  </a:txBody>
                  <a:tcPr>
                    <a:noFill/>
                  </a:tcPr>
                </a:tc>
                <a:tc>
                  <a:txBody>
                    <a:bodyPr/>
                    <a:lstStyle/>
                    <a:p>
                      <a:pPr>
                        <a:tabLst>
                          <a:tab pos="1768475" algn="r"/>
                        </a:tabLst>
                      </a:pPr>
                      <a:r>
                        <a:rPr lang="en-US" sz="2000" dirty="0">
                          <a:solidFill>
                            <a:srgbClr val="003865"/>
                          </a:solidFill>
                          <a:latin typeface="Arial" panose="020B0604020202020204" pitchFamily="34" charset="0"/>
                          <a:cs typeface="Arial" panose="020B0604020202020204" pitchFamily="34" charset="0"/>
                        </a:rPr>
                        <a:t>	24,800</a:t>
                      </a:r>
                    </a:p>
                  </a:txBody>
                  <a:tcP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551460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Standard Deduction </a:t>
            </a:r>
            <a:br>
              <a:rPr lang="en-US" dirty="0"/>
            </a:br>
            <a:r>
              <a:rPr lang="en-US" sz="2000" dirty="0"/>
              <a:t>(2 of 7)</a:t>
            </a:r>
          </a:p>
        </p:txBody>
      </p:sp>
      <p:sp>
        <p:nvSpPr>
          <p:cNvPr id="5" name="Text Placeholder 4"/>
          <p:cNvSpPr>
            <a:spLocks noGrp="1"/>
          </p:cNvSpPr>
          <p:nvPr>
            <p:ph idx="1"/>
          </p:nvPr>
        </p:nvSpPr>
        <p:spPr/>
        <p:txBody>
          <a:bodyPr/>
          <a:lstStyle/>
          <a:p>
            <a:pPr marL="0" indent="0">
              <a:spcBef>
                <a:spcPts val="0"/>
              </a:spcBef>
              <a:spcAft>
                <a:spcPts val="600"/>
              </a:spcAft>
              <a:buNone/>
            </a:pPr>
            <a:r>
              <a:rPr lang="en-US" b="1" dirty="0"/>
              <a:t>Additional Amounts for Old Age and Blindness</a:t>
            </a:r>
          </a:p>
          <a:p>
            <a:pPr>
              <a:spcBef>
                <a:spcPts val="0"/>
              </a:spcBef>
              <a:spcAft>
                <a:spcPts val="600"/>
              </a:spcAft>
            </a:pPr>
            <a:r>
              <a:rPr lang="en-US" dirty="0"/>
              <a:t>Additional amounts for blindness or over age 65:</a:t>
            </a:r>
          </a:p>
          <a:p>
            <a:pPr lvl="1">
              <a:spcBef>
                <a:spcPts val="0"/>
              </a:spcBef>
              <a:spcAft>
                <a:spcPts val="600"/>
              </a:spcAft>
            </a:pPr>
            <a:r>
              <a:rPr lang="en-US" dirty="0"/>
              <a:t>$1,650 for unmarried taxpayers </a:t>
            </a:r>
          </a:p>
          <a:p>
            <a:pPr lvl="1">
              <a:spcBef>
                <a:spcPts val="0"/>
              </a:spcBef>
              <a:spcAft>
                <a:spcPts val="600"/>
              </a:spcAft>
            </a:pPr>
            <a:r>
              <a:rPr lang="en-US" dirty="0"/>
              <a:t>$1,300 for married taxpayers and qualifying widows or widowers</a:t>
            </a:r>
          </a:p>
          <a:p>
            <a:pPr marL="0" indent="0">
              <a:spcBef>
                <a:spcPts val="1200"/>
              </a:spcBef>
              <a:spcAft>
                <a:spcPts val="600"/>
              </a:spcAft>
              <a:buNone/>
            </a:pPr>
            <a:r>
              <a:rPr lang="en-US" b="1" dirty="0"/>
              <a:t>Individuals Not Eligible for the Standard Deduction</a:t>
            </a:r>
          </a:p>
          <a:p>
            <a:pPr>
              <a:spcBef>
                <a:spcPts val="0"/>
              </a:spcBef>
              <a:spcAft>
                <a:spcPts val="600"/>
              </a:spcAft>
            </a:pPr>
            <a:r>
              <a:rPr lang="en-US" dirty="0"/>
              <a:t>Taxpayer cannot use standard deduction and must itemize if:</a:t>
            </a:r>
          </a:p>
          <a:p>
            <a:pPr lvl="1">
              <a:spcBef>
                <a:spcPts val="0"/>
              </a:spcBef>
              <a:spcAft>
                <a:spcPts val="600"/>
              </a:spcAft>
            </a:pPr>
            <a:r>
              <a:rPr lang="en-US" dirty="0"/>
              <a:t>Married filing separately and spouse itemizes</a:t>
            </a:r>
          </a:p>
          <a:p>
            <a:pPr lvl="1">
              <a:spcBef>
                <a:spcPts val="0"/>
              </a:spcBef>
              <a:spcAft>
                <a:spcPts val="600"/>
              </a:spcAft>
            </a:pPr>
            <a:r>
              <a:rPr lang="en-US" dirty="0"/>
              <a:t>A nonresident alien</a:t>
            </a:r>
          </a:p>
          <a:p>
            <a:pPr lvl="1">
              <a:spcBef>
                <a:spcPts val="0"/>
              </a:spcBef>
              <a:spcAft>
                <a:spcPts val="600"/>
              </a:spcAft>
            </a:pPr>
            <a:r>
              <a:rPr lang="en-US" dirty="0"/>
              <a:t>Filing a short-period tax return</a:t>
            </a:r>
          </a:p>
        </p:txBody>
      </p:sp>
    </p:spTree>
    <p:extLst>
      <p:ext uri="{BB962C8B-B14F-4D97-AF65-F5344CB8AC3E}">
        <p14:creationId xmlns:p14="http://schemas.microsoft.com/office/powerpoint/2010/main" val="12448398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Standard Deduction</a:t>
            </a:r>
            <a:br>
              <a:rPr lang="en-US" dirty="0"/>
            </a:br>
            <a:r>
              <a:rPr lang="en-US" sz="2000" dirty="0"/>
              <a:t>(3 of 7)</a:t>
            </a:r>
          </a:p>
        </p:txBody>
      </p:sp>
      <p:sp>
        <p:nvSpPr>
          <p:cNvPr id="5" name="Text Placeholder 4"/>
          <p:cNvSpPr>
            <a:spLocks noGrp="1"/>
          </p:cNvSpPr>
          <p:nvPr>
            <p:ph idx="1"/>
          </p:nvPr>
        </p:nvSpPr>
        <p:spPr/>
        <p:txBody>
          <a:bodyPr/>
          <a:lstStyle/>
          <a:p>
            <a:pPr marL="0" indent="0">
              <a:buNone/>
            </a:pPr>
            <a:r>
              <a:rPr lang="en-US" b="1" dirty="0"/>
              <a:t>Special Limitations for Dependents</a:t>
            </a:r>
          </a:p>
          <a:p>
            <a:r>
              <a:rPr lang="en-US" dirty="0"/>
              <a:t>The standard deduction is limited for the tax return of a dependent.</a:t>
            </a:r>
          </a:p>
          <a:p>
            <a:r>
              <a:rPr lang="en-US" dirty="0"/>
              <a:t>The total standard deduction may not exceed the greater of $1,100 or the sum of $350 plus the dependent’s earned income up to the basic standard deduction amount of $12,400.</a:t>
            </a:r>
          </a:p>
        </p:txBody>
      </p:sp>
    </p:spTree>
    <p:extLst>
      <p:ext uri="{BB962C8B-B14F-4D97-AF65-F5344CB8AC3E}">
        <p14:creationId xmlns:p14="http://schemas.microsoft.com/office/powerpoint/2010/main" val="23666229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Standard Deduction </a:t>
            </a:r>
            <a:br>
              <a:rPr lang="en-US" dirty="0"/>
            </a:br>
            <a:r>
              <a:rPr lang="en-US" sz="2000" dirty="0"/>
              <a:t>(4 of 7)</a:t>
            </a:r>
          </a:p>
        </p:txBody>
      </p:sp>
      <p:sp>
        <p:nvSpPr>
          <p:cNvPr id="5" name="Text Placeholder 4"/>
          <p:cNvSpPr>
            <a:spLocks noGrp="1"/>
          </p:cNvSpPr>
          <p:nvPr>
            <p:ph idx="1"/>
          </p:nvPr>
        </p:nvSpPr>
        <p:spPr/>
        <p:txBody>
          <a:bodyPr/>
          <a:lstStyle/>
          <a:p>
            <a:pPr marL="0" indent="0">
              <a:buNone/>
            </a:pPr>
            <a:r>
              <a:rPr lang="en-US" b="1" dirty="0"/>
              <a:t>Special Limitations for Dependents </a:t>
            </a:r>
          </a:p>
          <a:p>
            <a:r>
              <a:rPr lang="en-US" dirty="0"/>
              <a:t>EXAMPLE: As a child model, 8-year-old Penzer earned $17,000 in 2020. He is claimed as a dependent by his parents. How much is his taxable income?</a:t>
            </a:r>
          </a:p>
        </p:txBody>
      </p:sp>
    </p:spTree>
    <p:extLst>
      <p:ext uri="{BB962C8B-B14F-4D97-AF65-F5344CB8AC3E}">
        <p14:creationId xmlns:p14="http://schemas.microsoft.com/office/powerpoint/2010/main" val="41121358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Standard Deduction</a:t>
            </a:r>
            <a:br>
              <a:rPr lang="en-US" dirty="0"/>
            </a:br>
            <a:r>
              <a:rPr lang="en-US" sz="2000" dirty="0"/>
              <a:t>(5 of 7)</a:t>
            </a:r>
          </a:p>
        </p:txBody>
      </p:sp>
      <p:sp>
        <p:nvSpPr>
          <p:cNvPr id="5" name="Text Placeholder 4"/>
          <p:cNvSpPr>
            <a:spLocks noGrp="1"/>
          </p:cNvSpPr>
          <p:nvPr>
            <p:ph sz="half" idx="1"/>
          </p:nvPr>
        </p:nvSpPr>
        <p:spPr>
          <a:xfrm>
            <a:off x="476843" y="1825625"/>
            <a:ext cx="11241915" cy="2746375"/>
          </a:xfrm>
        </p:spPr>
        <p:txBody>
          <a:bodyPr/>
          <a:lstStyle/>
          <a:p>
            <a:pPr marL="0" indent="0">
              <a:buNone/>
            </a:pPr>
            <a:r>
              <a:rPr lang="en-US" b="1" dirty="0"/>
              <a:t>Special Limitations for Dependents </a:t>
            </a:r>
          </a:p>
          <a:p>
            <a:r>
              <a:rPr lang="en-US" dirty="0"/>
              <a:t>EXAMPLE: As a child model, 8-year-old Penzer earned $17,000 in 2020. He is claimed as a dependent by his parents. How much is his taxable income?</a:t>
            </a:r>
          </a:p>
          <a:p>
            <a:r>
              <a:rPr lang="en-US" b="1" dirty="0"/>
              <a:t>Solution:</a:t>
            </a:r>
          </a:p>
        </p:txBody>
      </p:sp>
      <p:graphicFrame>
        <p:nvGraphicFramePr>
          <p:cNvPr id="9" name="Content Placeholder 8" descr="Begin equation: Earned income minus standard deduction equals taxable income. $17,000 minus $12,400 equals $4,600.">
            <a:extLst>
              <a:ext uri="{FF2B5EF4-FFF2-40B4-BE49-F238E27FC236}">
                <a16:creationId xmlns:a16="http://schemas.microsoft.com/office/drawing/2014/main" id="{1CEF6AF8-33CF-4395-9195-C6189383EA54}"/>
              </a:ext>
            </a:extLst>
          </p:cNvPr>
          <p:cNvGraphicFramePr>
            <a:graphicFrameLocks noGrp="1" noChangeAspect="1"/>
          </p:cNvGraphicFramePr>
          <p:nvPr>
            <p:ph sz="half" idx="2"/>
            <p:extLst>
              <p:ext uri="{D42A27DB-BD31-4B8C-83A1-F6EECF244321}">
                <p14:modId xmlns:p14="http://schemas.microsoft.com/office/powerpoint/2010/main" val="1424661251"/>
              </p:ext>
            </p:extLst>
          </p:nvPr>
        </p:nvGraphicFramePr>
        <p:xfrm>
          <a:off x="2295525" y="4138613"/>
          <a:ext cx="7600950" cy="866775"/>
        </p:xfrm>
        <a:graphic>
          <a:graphicData uri="http://schemas.openxmlformats.org/presentationml/2006/ole">
            <mc:AlternateContent xmlns:mc="http://schemas.openxmlformats.org/markup-compatibility/2006">
              <mc:Choice xmlns:v="urn:schemas-microsoft-com:vml" Requires="v">
                <p:oleObj spid="_x0000_s2050" name="Equation" r:id="rId3" imgW="3784320" imgH="431640" progId="Equation.DSMT4">
                  <p:embed/>
                </p:oleObj>
              </mc:Choice>
              <mc:Fallback>
                <p:oleObj name="Equation" r:id="rId3" imgW="3784320" imgH="431640" progId="Equation.DSMT4">
                  <p:embed/>
                  <p:pic>
                    <p:nvPicPr>
                      <p:cNvPr id="9" name="Content Placeholder 8" descr="Begin equation: Earned income minus standard deduction equals taxable income. $17,000 minus $12,400 equals $4,600.">
                        <a:extLst>
                          <a:ext uri="{FF2B5EF4-FFF2-40B4-BE49-F238E27FC236}">
                            <a16:creationId xmlns:a16="http://schemas.microsoft.com/office/drawing/2014/main" id="{1CEF6AF8-33CF-4395-9195-C6189383EA54}"/>
                          </a:ext>
                        </a:extLst>
                      </p:cNvPr>
                      <p:cNvPicPr/>
                      <p:nvPr/>
                    </p:nvPicPr>
                    <p:blipFill>
                      <a:blip r:embed="rId4"/>
                      <a:stretch>
                        <a:fillRect/>
                      </a:stretch>
                    </p:blipFill>
                    <p:spPr>
                      <a:xfrm>
                        <a:off x="2295525" y="4138613"/>
                        <a:ext cx="7600950" cy="866775"/>
                      </a:xfrm>
                      <a:prstGeom prst="rect">
                        <a:avLst/>
                      </a:prstGeom>
                    </p:spPr>
                  </p:pic>
                </p:oleObj>
              </mc:Fallback>
            </mc:AlternateContent>
          </a:graphicData>
        </a:graphic>
      </p:graphicFrame>
    </p:spTree>
    <p:extLst>
      <p:ext uri="{BB962C8B-B14F-4D97-AF65-F5344CB8AC3E}">
        <p14:creationId xmlns:p14="http://schemas.microsoft.com/office/powerpoint/2010/main" val="11003637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Standard Deduction </a:t>
            </a:r>
            <a:br>
              <a:rPr lang="en-US" dirty="0"/>
            </a:br>
            <a:r>
              <a:rPr lang="en-US" sz="2000" dirty="0"/>
              <a:t>(6 of 7)</a:t>
            </a:r>
          </a:p>
        </p:txBody>
      </p:sp>
      <p:sp>
        <p:nvSpPr>
          <p:cNvPr id="5" name="Text Placeholder 4"/>
          <p:cNvSpPr>
            <a:spLocks noGrp="1"/>
          </p:cNvSpPr>
          <p:nvPr>
            <p:ph idx="1"/>
          </p:nvPr>
        </p:nvSpPr>
        <p:spPr/>
        <p:txBody>
          <a:bodyPr/>
          <a:lstStyle/>
          <a:p>
            <a:pPr marL="0" indent="0">
              <a:buNone/>
            </a:pPr>
            <a:r>
              <a:rPr lang="en-US" b="1" dirty="0"/>
              <a:t>Special Limitations for Dependents </a:t>
            </a:r>
          </a:p>
          <a:p>
            <a:r>
              <a:rPr lang="en-US" dirty="0"/>
              <a:t>EXAMPLE: Geoffrey, a 4-year-old, is claimed as a dependent by his parents. He earned $6,500 in interest income from a large bank account left to him by his grandmother. How much is his taxable income?</a:t>
            </a:r>
          </a:p>
        </p:txBody>
      </p:sp>
    </p:spTree>
    <p:extLst>
      <p:ext uri="{BB962C8B-B14F-4D97-AF65-F5344CB8AC3E}">
        <p14:creationId xmlns:p14="http://schemas.microsoft.com/office/powerpoint/2010/main" val="465888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History and Objectives of the Tax System </a:t>
            </a:r>
            <a:br>
              <a:rPr lang="en-US" dirty="0"/>
            </a:br>
            <a:r>
              <a:rPr lang="en-US" sz="2000" dirty="0"/>
              <a:t>(1 of 2)</a:t>
            </a:r>
          </a:p>
        </p:txBody>
      </p:sp>
      <p:sp>
        <p:nvSpPr>
          <p:cNvPr id="5" name="Text Placeholder 4"/>
          <p:cNvSpPr>
            <a:spLocks noGrp="1"/>
          </p:cNvSpPr>
          <p:nvPr>
            <p:ph idx="1"/>
          </p:nvPr>
        </p:nvSpPr>
        <p:spPr/>
        <p:txBody>
          <a:bodyPr/>
          <a:lstStyle/>
          <a:p>
            <a:pPr marL="0" indent="0">
              <a:spcBef>
                <a:spcPts val="0"/>
              </a:spcBef>
              <a:spcAft>
                <a:spcPts val="300"/>
              </a:spcAft>
              <a:buNone/>
            </a:pPr>
            <a:r>
              <a:rPr lang="en-US" b="1" dirty="0"/>
              <a:t>Tax Law History and Objectives</a:t>
            </a:r>
          </a:p>
          <a:p>
            <a:pPr>
              <a:spcBef>
                <a:spcPts val="0"/>
              </a:spcBef>
              <a:spcAft>
                <a:spcPts val="300"/>
              </a:spcAft>
            </a:pPr>
            <a:r>
              <a:rPr lang="en-US" sz="2200" dirty="0"/>
              <a:t>Since 1913, when the Sixteenth Amendment was passed, the constitutionality of the income tax has not been questioned by the federal courts.</a:t>
            </a:r>
          </a:p>
          <a:p>
            <a:pPr>
              <a:spcBef>
                <a:spcPts val="0"/>
              </a:spcBef>
              <a:spcAft>
                <a:spcPts val="300"/>
              </a:spcAft>
            </a:pPr>
            <a:r>
              <a:rPr lang="en-US" sz="2200" dirty="0"/>
              <a:t>The income tax serves a multitude of purposes, such as:</a:t>
            </a:r>
          </a:p>
          <a:p>
            <a:pPr lvl="1">
              <a:spcBef>
                <a:spcPts val="0"/>
              </a:spcBef>
              <a:spcAft>
                <a:spcPts val="300"/>
              </a:spcAft>
            </a:pPr>
            <a:r>
              <a:rPr lang="en-US" sz="2200" dirty="0"/>
              <a:t>To raise revenue</a:t>
            </a:r>
          </a:p>
          <a:p>
            <a:pPr lvl="1">
              <a:spcBef>
                <a:spcPts val="0"/>
              </a:spcBef>
              <a:spcAft>
                <a:spcPts val="300"/>
              </a:spcAft>
            </a:pPr>
            <a:r>
              <a:rPr lang="en-US" sz="2200" dirty="0"/>
              <a:t>To stimulate the economy (economic goals)</a:t>
            </a:r>
          </a:p>
          <a:p>
            <a:pPr lvl="2">
              <a:spcBef>
                <a:spcPts val="0"/>
              </a:spcBef>
              <a:spcAft>
                <a:spcPts val="300"/>
              </a:spcAft>
            </a:pPr>
            <a:r>
              <a:rPr lang="en-US" sz="2200" dirty="0"/>
              <a:t>Reduce unemployment</a:t>
            </a:r>
          </a:p>
          <a:p>
            <a:pPr lvl="2">
              <a:spcBef>
                <a:spcPts val="0"/>
              </a:spcBef>
              <a:spcAft>
                <a:spcPts val="300"/>
              </a:spcAft>
            </a:pPr>
            <a:r>
              <a:rPr lang="en-US" sz="2200" dirty="0"/>
              <a:t>Expand investment in productive (capital) assets</a:t>
            </a:r>
          </a:p>
          <a:p>
            <a:pPr lvl="2">
              <a:spcBef>
                <a:spcPts val="0"/>
              </a:spcBef>
              <a:spcAft>
                <a:spcPts val="300"/>
              </a:spcAft>
            </a:pPr>
            <a:r>
              <a:rPr lang="en-US" sz="2200" dirty="0"/>
              <a:t>Control inflation</a:t>
            </a:r>
          </a:p>
          <a:p>
            <a:pPr lvl="2">
              <a:spcBef>
                <a:spcPts val="0"/>
              </a:spcBef>
              <a:spcAft>
                <a:spcPts val="300"/>
              </a:spcAft>
            </a:pPr>
            <a:r>
              <a:rPr lang="en-US" sz="2200" dirty="0"/>
              <a:t>Encourage certain business activities and industries</a:t>
            </a:r>
          </a:p>
          <a:p>
            <a:pPr lvl="1">
              <a:spcBef>
                <a:spcPts val="0"/>
              </a:spcBef>
              <a:spcAft>
                <a:spcPts val="300"/>
              </a:spcAft>
            </a:pPr>
            <a:r>
              <a:rPr lang="en-US" sz="2200" dirty="0"/>
              <a:t>To encourage taxpayers to undertake activities that benefit themselves and society (social goals)</a:t>
            </a:r>
          </a:p>
        </p:txBody>
      </p:sp>
    </p:spTree>
    <p:extLst>
      <p:ext uri="{BB962C8B-B14F-4D97-AF65-F5344CB8AC3E}">
        <p14:creationId xmlns:p14="http://schemas.microsoft.com/office/powerpoint/2010/main" val="36415688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Standard Deduction</a:t>
            </a:r>
            <a:br>
              <a:rPr lang="en-US" dirty="0"/>
            </a:br>
            <a:r>
              <a:rPr lang="en-US" sz="2000" dirty="0"/>
              <a:t>(7 of 7)</a:t>
            </a:r>
          </a:p>
        </p:txBody>
      </p:sp>
      <p:sp>
        <p:nvSpPr>
          <p:cNvPr id="5" name="Text Placeholder 4"/>
          <p:cNvSpPr>
            <a:spLocks noGrp="1"/>
          </p:cNvSpPr>
          <p:nvPr>
            <p:ph sz="half" idx="1"/>
          </p:nvPr>
        </p:nvSpPr>
        <p:spPr>
          <a:xfrm>
            <a:off x="476843" y="1825625"/>
            <a:ext cx="11238907" cy="2440097"/>
          </a:xfrm>
        </p:spPr>
        <p:txBody>
          <a:bodyPr/>
          <a:lstStyle/>
          <a:p>
            <a:pPr marL="0" indent="0">
              <a:buNone/>
            </a:pPr>
            <a:r>
              <a:rPr lang="en-US" b="1" dirty="0"/>
              <a:t>Special Limitations for Dependents </a:t>
            </a:r>
          </a:p>
          <a:p>
            <a:r>
              <a:rPr lang="en-US" dirty="0"/>
              <a:t>EXAMPLE: Geoffrey, a 4-year-old, is claimed as a dependent by his parents. He earned $6,500 in interest income from a large bank account left to him by his grandmother. How much is his taxable income?</a:t>
            </a:r>
          </a:p>
          <a:p>
            <a:r>
              <a:rPr lang="en-US" b="1" dirty="0"/>
              <a:t>Solution:</a:t>
            </a:r>
          </a:p>
        </p:txBody>
      </p:sp>
      <p:graphicFrame>
        <p:nvGraphicFramePr>
          <p:cNvPr id="11" name="Content Placeholder 10" descr="Begin equation. Interest income minus Standard deduction equals Taxable income; $6,500 minus $1,100 equals $5,400. End equation.">
            <a:extLst>
              <a:ext uri="{FF2B5EF4-FFF2-40B4-BE49-F238E27FC236}">
                <a16:creationId xmlns:a16="http://schemas.microsoft.com/office/drawing/2014/main" id="{39576D69-FC39-4AAD-A835-026DFC57CD5F}"/>
              </a:ext>
            </a:extLst>
          </p:cNvPr>
          <p:cNvGraphicFramePr>
            <a:graphicFrameLocks noGrp="1" noChangeAspect="1"/>
          </p:cNvGraphicFramePr>
          <p:nvPr>
            <p:ph sz="half" idx="2"/>
            <p:extLst>
              <p:ext uri="{D42A27DB-BD31-4B8C-83A1-F6EECF244321}">
                <p14:modId xmlns:p14="http://schemas.microsoft.com/office/powerpoint/2010/main" val="2873800606"/>
              </p:ext>
            </p:extLst>
          </p:nvPr>
        </p:nvGraphicFramePr>
        <p:xfrm>
          <a:off x="2057400" y="4402138"/>
          <a:ext cx="8077200" cy="762000"/>
        </p:xfrm>
        <a:graphic>
          <a:graphicData uri="http://schemas.openxmlformats.org/presentationml/2006/ole">
            <mc:AlternateContent xmlns:mc="http://schemas.openxmlformats.org/markup-compatibility/2006">
              <mc:Choice xmlns:v="urn:schemas-microsoft-com:vml" Requires="v">
                <p:oleObj spid="_x0000_s3074" name="Equation" r:id="rId3" imgW="7543800" imgH="711000" progId="Equation.DSMT4">
                  <p:embed/>
                </p:oleObj>
              </mc:Choice>
              <mc:Fallback>
                <p:oleObj name="Equation" r:id="rId3" imgW="7543800" imgH="711000" progId="Equation.DSMT4">
                  <p:embed/>
                  <p:pic>
                    <p:nvPicPr>
                      <p:cNvPr id="11" name="Content Placeholder 10" descr="Begin equation. Interest income minus Standard deduction equals Taxable income; $6,500 minus $1,100 equals $5,400. End equation.">
                        <a:extLst>
                          <a:ext uri="{FF2B5EF4-FFF2-40B4-BE49-F238E27FC236}">
                            <a16:creationId xmlns:a16="http://schemas.microsoft.com/office/drawing/2014/main" id="{39576D69-FC39-4AAD-A835-026DFC57CD5F}"/>
                          </a:ext>
                        </a:extLst>
                      </p:cNvPr>
                      <p:cNvPicPr/>
                      <p:nvPr/>
                    </p:nvPicPr>
                    <p:blipFill>
                      <a:blip r:embed="rId4"/>
                      <a:stretch>
                        <a:fillRect/>
                      </a:stretch>
                    </p:blipFill>
                    <p:spPr>
                      <a:xfrm>
                        <a:off x="2057400" y="4402138"/>
                        <a:ext cx="8077200" cy="762000"/>
                      </a:xfrm>
                      <a:prstGeom prst="rect">
                        <a:avLst/>
                      </a:prstGeom>
                    </p:spPr>
                  </p:pic>
                </p:oleObj>
              </mc:Fallback>
            </mc:AlternateContent>
          </a:graphicData>
        </a:graphic>
      </p:graphicFrame>
    </p:spTree>
    <p:extLst>
      <p:ext uri="{BB962C8B-B14F-4D97-AF65-F5344CB8AC3E}">
        <p14:creationId xmlns:p14="http://schemas.microsoft.com/office/powerpoint/2010/main" val="12674024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 Brief Overview of Capital Gains and Losses </a:t>
            </a:r>
            <a:br>
              <a:rPr lang="en-US" dirty="0"/>
            </a:br>
            <a:r>
              <a:rPr lang="en-US" sz="2000" dirty="0"/>
              <a:t>(1 of 8)</a:t>
            </a:r>
          </a:p>
        </p:txBody>
      </p:sp>
      <p:sp>
        <p:nvSpPr>
          <p:cNvPr id="5" name="Text Placeholder 4"/>
          <p:cNvSpPr>
            <a:spLocks noGrp="1"/>
          </p:cNvSpPr>
          <p:nvPr>
            <p:ph sz="half" idx="1"/>
          </p:nvPr>
        </p:nvSpPr>
        <p:spPr>
          <a:xfrm>
            <a:off x="476843" y="1825625"/>
            <a:ext cx="11238311" cy="1123583"/>
          </a:xfrm>
        </p:spPr>
        <p:txBody>
          <a:bodyPr/>
          <a:lstStyle/>
          <a:p>
            <a:r>
              <a:rPr lang="en-US" dirty="0"/>
              <a:t>When a taxpayer sells an asset for a gain or loss, the type of asset determines tax consequences.</a:t>
            </a:r>
          </a:p>
          <a:p>
            <a:r>
              <a:rPr lang="en-US" dirty="0"/>
              <a:t>The formula for calculating the gain or loss can be stated as follows:</a:t>
            </a:r>
          </a:p>
        </p:txBody>
      </p:sp>
      <p:graphicFrame>
        <p:nvGraphicFramePr>
          <p:cNvPr id="13" name="Content Placeholder 12" descr="Begin equation. Gain or loss realized equals Amount realized minus Adjusted basis. An asterisk is shown after the words &quot;Amount realized,&quot; and two asterisks are shown after the words &quot;Adjusted basis.&quot;&#10;Single asterisk: Sales price minus sales expenses&#10;Double asterisk: Cost minus accumulated depreciation">
            <a:extLst>
              <a:ext uri="{FF2B5EF4-FFF2-40B4-BE49-F238E27FC236}">
                <a16:creationId xmlns:a16="http://schemas.microsoft.com/office/drawing/2014/main" id="{89E1E06C-3AA1-45AC-9976-F6EED9C3A9ED}"/>
              </a:ext>
            </a:extLst>
          </p:cNvPr>
          <p:cNvGraphicFramePr>
            <a:graphicFrameLocks noGrp="1" noChangeAspect="1"/>
          </p:cNvGraphicFramePr>
          <p:nvPr>
            <p:ph sz="half" idx="10"/>
            <p:extLst>
              <p:ext uri="{D42A27DB-BD31-4B8C-83A1-F6EECF244321}">
                <p14:modId xmlns:p14="http://schemas.microsoft.com/office/powerpoint/2010/main" val="3429610391"/>
              </p:ext>
            </p:extLst>
          </p:nvPr>
        </p:nvGraphicFramePr>
        <p:xfrm>
          <a:off x="2092247" y="3622431"/>
          <a:ext cx="8007505" cy="1477107"/>
        </p:xfrm>
        <a:graphic>
          <a:graphicData uri="http://schemas.openxmlformats.org/presentationml/2006/ole">
            <mc:AlternateContent xmlns:mc="http://schemas.openxmlformats.org/markup-compatibility/2006">
              <mc:Choice xmlns:v="urn:schemas-microsoft-com:vml" Requires="v">
                <p:oleObj spid="_x0000_s4098" name="Equation" r:id="rId3" imgW="8127720" imgH="1498320" progId="Equation.DSMT4">
                  <p:embed/>
                </p:oleObj>
              </mc:Choice>
              <mc:Fallback>
                <p:oleObj name="Equation" r:id="rId3" imgW="8127720" imgH="1498320" progId="Equation.DSMT4">
                  <p:embed/>
                  <p:pic>
                    <p:nvPicPr>
                      <p:cNvPr id="13" name="Content Placeholder 12" descr="Begin equation. Gain or loss realized equals Amount realized minus Adjusted basis. An asterisk is shown after the words &quot;Amount realized,&quot; and two asterisks are shown after the words &quot;Adjusted basis.&quot;&#10;Single asterisk: Sales price minus sales expenses&#10;Double asterisk: Cost minus accumulated depreciation">
                        <a:extLst>
                          <a:ext uri="{FF2B5EF4-FFF2-40B4-BE49-F238E27FC236}">
                            <a16:creationId xmlns:a16="http://schemas.microsoft.com/office/drawing/2014/main" id="{89E1E06C-3AA1-45AC-9976-F6EED9C3A9ED}"/>
                          </a:ext>
                        </a:extLst>
                      </p:cNvPr>
                      <p:cNvPicPr/>
                      <p:nvPr/>
                    </p:nvPicPr>
                    <p:blipFill>
                      <a:blip r:embed="rId4"/>
                      <a:stretch>
                        <a:fillRect/>
                      </a:stretch>
                    </p:blipFill>
                    <p:spPr>
                      <a:xfrm>
                        <a:off x="2092247" y="3622431"/>
                        <a:ext cx="8007505" cy="1477107"/>
                      </a:xfrm>
                      <a:prstGeom prst="rect">
                        <a:avLst/>
                      </a:prstGeom>
                    </p:spPr>
                  </p:pic>
                </p:oleObj>
              </mc:Fallback>
            </mc:AlternateContent>
          </a:graphicData>
        </a:graphic>
      </p:graphicFrame>
      <p:sp>
        <p:nvSpPr>
          <p:cNvPr id="4" name="Text Placeholder 3"/>
          <p:cNvSpPr>
            <a:spLocks noGrp="1"/>
          </p:cNvSpPr>
          <p:nvPr>
            <p:ph sz="half" idx="2"/>
          </p:nvPr>
        </p:nvSpPr>
        <p:spPr>
          <a:xfrm>
            <a:off x="473240" y="5345723"/>
            <a:ext cx="11241915" cy="831240"/>
          </a:xfrm>
        </p:spPr>
        <p:txBody>
          <a:bodyPr/>
          <a:lstStyle/>
          <a:p>
            <a:pPr lvl="1"/>
            <a:r>
              <a:rPr lang="en-US" dirty="0"/>
              <a:t>Most gains and losses realized are also recognized (i.e., included in taxpayer’s income).</a:t>
            </a:r>
          </a:p>
        </p:txBody>
      </p:sp>
    </p:spTree>
    <p:extLst>
      <p:ext uri="{BB962C8B-B14F-4D97-AF65-F5344CB8AC3E}">
        <p14:creationId xmlns:p14="http://schemas.microsoft.com/office/powerpoint/2010/main" val="9288364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 Brief Overview of Capital Gains and Losses </a:t>
            </a:r>
            <a:br>
              <a:rPr lang="en-US" dirty="0"/>
            </a:br>
            <a:r>
              <a:rPr lang="en-US" sz="2000" dirty="0"/>
              <a:t>(2 of 8)</a:t>
            </a:r>
            <a:endParaRPr lang="en-US" dirty="0"/>
          </a:p>
        </p:txBody>
      </p:sp>
      <p:sp>
        <p:nvSpPr>
          <p:cNvPr id="5" name="Text Placeholder 4"/>
          <p:cNvSpPr>
            <a:spLocks noGrp="1"/>
          </p:cNvSpPr>
          <p:nvPr>
            <p:ph idx="1"/>
          </p:nvPr>
        </p:nvSpPr>
        <p:spPr/>
        <p:txBody>
          <a:bodyPr/>
          <a:lstStyle/>
          <a:p>
            <a:pPr marL="0" indent="0">
              <a:spcBef>
                <a:spcPts val="600"/>
              </a:spcBef>
              <a:spcAft>
                <a:spcPts val="600"/>
              </a:spcAft>
              <a:buNone/>
            </a:pPr>
            <a:r>
              <a:rPr lang="en-US" b="1" dirty="0"/>
              <a:t>Capital Gains and Losses</a:t>
            </a:r>
          </a:p>
          <a:p>
            <a:pPr>
              <a:spcBef>
                <a:spcPts val="600"/>
              </a:spcBef>
              <a:spcAft>
                <a:spcPts val="600"/>
              </a:spcAft>
            </a:pPr>
            <a:r>
              <a:rPr lang="en-US" dirty="0"/>
              <a:t>A capital asset is any property (either personal or investment) held by a taxpayer, with certain exceptions as listed in the tax law.</a:t>
            </a:r>
          </a:p>
          <a:p>
            <a:pPr lvl="1">
              <a:spcBef>
                <a:spcPts val="600"/>
              </a:spcBef>
              <a:spcAft>
                <a:spcPts val="600"/>
              </a:spcAft>
            </a:pPr>
            <a:r>
              <a:rPr lang="en-US" dirty="0"/>
              <a:t>Examples: Stocks, bonds, land, cars, boats, and other items held as investments or for personal use</a:t>
            </a:r>
          </a:p>
        </p:txBody>
      </p:sp>
    </p:spTree>
    <p:extLst>
      <p:ext uri="{BB962C8B-B14F-4D97-AF65-F5344CB8AC3E}">
        <p14:creationId xmlns:p14="http://schemas.microsoft.com/office/powerpoint/2010/main" val="22356318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 Brief Overview of Capital Gains and Losses </a:t>
            </a:r>
            <a:br>
              <a:rPr lang="en-US" dirty="0"/>
            </a:br>
            <a:r>
              <a:rPr lang="en-US" sz="2000" dirty="0"/>
              <a:t>(3 of 8)</a:t>
            </a:r>
            <a:endParaRPr lang="en-US" dirty="0"/>
          </a:p>
        </p:txBody>
      </p:sp>
      <p:sp>
        <p:nvSpPr>
          <p:cNvPr id="5" name="Text Placeholder 4"/>
          <p:cNvSpPr>
            <a:spLocks noGrp="1"/>
          </p:cNvSpPr>
          <p:nvPr>
            <p:ph idx="1"/>
          </p:nvPr>
        </p:nvSpPr>
        <p:spPr/>
        <p:txBody>
          <a:bodyPr/>
          <a:lstStyle/>
          <a:p>
            <a:pPr>
              <a:spcBef>
                <a:spcPts val="600"/>
              </a:spcBef>
              <a:spcAft>
                <a:spcPts val="600"/>
              </a:spcAft>
            </a:pPr>
            <a:r>
              <a:rPr lang="en-US" dirty="0"/>
              <a:t>Capital gains and losses receive special tax treatment.</a:t>
            </a:r>
          </a:p>
          <a:p>
            <a:pPr lvl="1">
              <a:spcBef>
                <a:spcPts val="600"/>
              </a:spcBef>
              <a:spcAft>
                <a:spcPts val="600"/>
              </a:spcAft>
            </a:pPr>
            <a:r>
              <a:rPr lang="en-US" dirty="0"/>
              <a:t>The holding period of the asset determines the treatment.</a:t>
            </a:r>
          </a:p>
          <a:p>
            <a:pPr lvl="2">
              <a:spcBef>
                <a:spcPts val="600"/>
              </a:spcBef>
              <a:spcAft>
                <a:spcPts val="600"/>
              </a:spcAft>
            </a:pPr>
            <a:r>
              <a:rPr lang="en-US" dirty="0"/>
              <a:t>Short-term (held 12 months or less) capital gains are taxed at ordinary income rates.</a:t>
            </a:r>
          </a:p>
          <a:p>
            <a:pPr lvl="2">
              <a:spcBef>
                <a:spcPts val="600"/>
              </a:spcBef>
              <a:spcAft>
                <a:spcPts val="600"/>
              </a:spcAft>
            </a:pPr>
            <a:r>
              <a:rPr lang="en-US" dirty="0"/>
              <a:t>Long-term (held more than 12 months) capital gains are taxed depending upon the taxpayer’s bracket.</a:t>
            </a:r>
          </a:p>
        </p:txBody>
      </p:sp>
    </p:spTree>
    <p:extLst>
      <p:ext uri="{BB962C8B-B14F-4D97-AF65-F5344CB8AC3E}">
        <p14:creationId xmlns:p14="http://schemas.microsoft.com/office/powerpoint/2010/main" val="13706032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 Brief Overview of Capital Gains and Losses </a:t>
            </a:r>
            <a:br>
              <a:rPr lang="en-US" dirty="0"/>
            </a:br>
            <a:r>
              <a:rPr lang="en-US" sz="2000" dirty="0"/>
              <a:t>(4 of 8)</a:t>
            </a:r>
            <a:endParaRPr lang="en-US" dirty="0"/>
          </a:p>
        </p:txBody>
      </p:sp>
      <p:sp>
        <p:nvSpPr>
          <p:cNvPr id="5" name="Text Placeholder 4"/>
          <p:cNvSpPr>
            <a:spLocks noGrp="1"/>
          </p:cNvSpPr>
          <p:nvPr>
            <p:ph sz="half" idx="1"/>
          </p:nvPr>
        </p:nvSpPr>
        <p:spPr>
          <a:xfrm>
            <a:off x="476843" y="1825625"/>
            <a:ext cx="11241915" cy="803275"/>
          </a:xfrm>
        </p:spPr>
        <p:txBody>
          <a:bodyPr/>
          <a:lstStyle/>
          <a:p>
            <a:pPr marL="457200" lvl="1" indent="0">
              <a:spcBef>
                <a:spcPts val="600"/>
              </a:spcBef>
              <a:spcAft>
                <a:spcPts val="600"/>
              </a:spcAft>
              <a:buNone/>
            </a:pPr>
            <a:r>
              <a:rPr lang="en-US" dirty="0"/>
              <a:t>This table summarizes the tax rates on long-term capital gains.</a:t>
            </a:r>
            <a:endParaRPr lang="en-US" sz="1200" dirty="0"/>
          </a:p>
          <a:p>
            <a:pPr marL="457200" lvl="1" indent="0">
              <a:spcBef>
                <a:spcPts val="600"/>
              </a:spcBef>
              <a:spcAft>
                <a:spcPts val="600"/>
              </a:spcAft>
              <a:buNone/>
            </a:pPr>
            <a:endParaRPr lang="en-US" dirty="0"/>
          </a:p>
        </p:txBody>
      </p:sp>
      <p:graphicFrame>
        <p:nvGraphicFramePr>
          <p:cNvPr id="4" name="Table 5">
            <a:extLst>
              <a:ext uri="{FF2B5EF4-FFF2-40B4-BE49-F238E27FC236}">
                <a16:creationId xmlns:a16="http://schemas.microsoft.com/office/drawing/2014/main" id="{13C2AF22-9A0B-4AA1-8142-ACFC236F158C}"/>
              </a:ext>
            </a:extLst>
          </p:cNvPr>
          <p:cNvGraphicFramePr>
            <a:graphicFrameLocks noGrp="1"/>
          </p:cNvGraphicFramePr>
          <p:nvPr>
            <p:ph sz="half" idx="2"/>
            <p:extLst>
              <p:ext uri="{D42A27DB-BD31-4B8C-83A1-F6EECF244321}">
                <p14:modId xmlns:p14="http://schemas.microsoft.com/office/powerpoint/2010/main" val="3250033988"/>
              </p:ext>
            </p:extLst>
          </p:nvPr>
        </p:nvGraphicFramePr>
        <p:xfrm>
          <a:off x="2312028" y="2407830"/>
          <a:ext cx="8660772" cy="3764461"/>
        </p:xfrm>
        <a:graphic>
          <a:graphicData uri="http://schemas.openxmlformats.org/drawingml/2006/table">
            <a:tbl>
              <a:tblPr firstRow="1" bandRow="1">
                <a:tableStyleId>{5940675A-B579-460E-94D1-54222C63F5DA}</a:tableStyleId>
              </a:tblPr>
              <a:tblGrid>
                <a:gridCol w="3161652">
                  <a:extLst>
                    <a:ext uri="{9D8B030D-6E8A-4147-A177-3AD203B41FA5}">
                      <a16:colId xmlns:a16="http://schemas.microsoft.com/office/drawing/2014/main" val="3804607377"/>
                    </a:ext>
                  </a:extLst>
                </a:gridCol>
                <a:gridCol w="5499120">
                  <a:extLst>
                    <a:ext uri="{9D8B030D-6E8A-4147-A177-3AD203B41FA5}">
                      <a16:colId xmlns:a16="http://schemas.microsoft.com/office/drawing/2014/main" val="3748358538"/>
                    </a:ext>
                  </a:extLst>
                </a:gridCol>
              </a:tblGrid>
              <a:tr h="370840">
                <a:tc>
                  <a:txBody>
                    <a:bodyPr/>
                    <a:lstStyle/>
                    <a:p>
                      <a:r>
                        <a:rPr lang="en-US" sz="2000" b="1" dirty="0">
                          <a:solidFill>
                            <a:srgbClr val="003865"/>
                          </a:solidFill>
                        </a:rPr>
                        <a:t>Income level</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b="1" dirty="0">
                          <a:solidFill>
                            <a:srgbClr val="003865"/>
                          </a:solidFill>
                        </a:rPr>
                        <a:t>2020 Long-Term Capital Gain Rate</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84148704"/>
                  </a:ext>
                </a:extLst>
              </a:tr>
              <a:tr h="370840">
                <a:tc>
                  <a:txBody>
                    <a:bodyPr/>
                    <a:lstStyle/>
                    <a:p>
                      <a:r>
                        <a:rPr lang="en-US" sz="2000" b="1" dirty="0">
                          <a:solidFill>
                            <a:srgbClr val="003865"/>
                          </a:solidFill>
                        </a:rPr>
                        <a:t>Married filing jointly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2000" dirty="0">
                        <a:solidFill>
                          <a:srgbClr val="003865"/>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21066562"/>
                  </a:ext>
                </a:extLst>
              </a:tr>
              <a:tr h="370840">
                <a:tc>
                  <a:txBody>
                    <a:bodyPr/>
                    <a:lstStyle/>
                    <a:p>
                      <a:r>
                        <a:rPr lang="en-US" sz="2000" dirty="0">
                          <a:solidFill>
                            <a:srgbClr val="003865"/>
                          </a:solidFill>
                        </a:rPr>
                        <a:t>$0–$80,000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tabLst/>
                      </a:pPr>
                      <a:r>
                        <a:rPr lang="en-US" sz="2000" dirty="0">
                          <a:solidFill>
                            <a:srgbClr val="003865"/>
                          </a:solidFill>
                        </a:rPr>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22370793"/>
                  </a:ext>
                </a:extLst>
              </a:tr>
              <a:tr h="370840">
                <a:tc>
                  <a:txBody>
                    <a:bodyPr/>
                    <a:lstStyle/>
                    <a:p>
                      <a:r>
                        <a:rPr lang="en-US" sz="2000" dirty="0">
                          <a:solidFill>
                            <a:srgbClr val="003865"/>
                          </a:solidFill>
                        </a:rPr>
                        <a:t>$80,001–$496,600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a:solidFill>
                            <a:srgbClr val="003865"/>
                          </a:solidFill>
                        </a:rPr>
                        <a:t>15%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15808387"/>
                  </a:ext>
                </a:extLst>
              </a:tr>
              <a:tr h="370840">
                <a:tc>
                  <a:txBody>
                    <a:bodyPr/>
                    <a:lstStyle/>
                    <a:p>
                      <a:r>
                        <a:rPr lang="en-US" sz="2000" dirty="0">
                          <a:solidFill>
                            <a:srgbClr val="003865"/>
                          </a:solidFill>
                        </a:rPr>
                        <a:t>&gt;$496,600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a:solidFill>
                            <a:srgbClr val="003865"/>
                          </a:solidFill>
                        </a:rPr>
                        <a:t>20%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30731428"/>
                  </a:ext>
                </a:extLst>
              </a:tr>
              <a:tr h="594541">
                <a:tc>
                  <a:txBody>
                    <a:bodyPr/>
                    <a:lstStyle/>
                    <a:p>
                      <a:r>
                        <a:rPr lang="en-US" sz="2000" b="1" dirty="0">
                          <a:solidFill>
                            <a:srgbClr val="003865"/>
                          </a:solidFill>
                        </a:rPr>
                        <a:t>Single</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solidFill>
                          <a:srgbClr val="003865"/>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57964458"/>
                  </a:ext>
                </a:extLst>
              </a:tr>
              <a:tr h="370840">
                <a:tc>
                  <a:txBody>
                    <a:bodyPr/>
                    <a:lstStyle/>
                    <a:p>
                      <a:r>
                        <a:rPr lang="en-US" sz="2000" dirty="0">
                          <a:solidFill>
                            <a:srgbClr val="003865"/>
                          </a:solidFill>
                        </a:rPr>
                        <a:t>$0–$40,000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a:solidFill>
                            <a:srgbClr val="003865"/>
                          </a:solidFill>
                        </a:rPr>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69169547"/>
                  </a:ext>
                </a:extLst>
              </a:tr>
              <a:tr h="370840">
                <a:tc>
                  <a:txBody>
                    <a:bodyPr/>
                    <a:lstStyle/>
                    <a:p>
                      <a:r>
                        <a:rPr lang="en-US" sz="2000" dirty="0">
                          <a:solidFill>
                            <a:srgbClr val="003865"/>
                          </a:solidFill>
                        </a:rPr>
                        <a:t>$40,001–$441,450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a:solidFill>
                            <a:srgbClr val="003865"/>
                          </a:solidFill>
                        </a:rPr>
                        <a:t>15%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77399799"/>
                  </a:ext>
                </a:extLst>
              </a:tr>
              <a:tr h="370840">
                <a:tc>
                  <a:txBody>
                    <a:bodyPr/>
                    <a:lstStyle/>
                    <a:p>
                      <a:r>
                        <a:rPr lang="en-US" sz="2000" dirty="0">
                          <a:solidFill>
                            <a:srgbClr val="003865"/>
                          </a:solidFill>
                        </a:rPr>
                        <a:t>&gt;$441,450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a:solidFill>
                            <a:srgbClr val="003865"/>
                          </a:solidFill>
                        </a:rPr>
                        <a:t>20%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28305767"/>
                  </a:ext>
                </a:extLst>
              </a:tr>
            </a:tbl>
          </a:graphicData>
        </a:graphic>
      </p:graphicFrame>
    </p:spTree>
    <p:extLst>
      <p:ext uri="{BB962C8B-B14F-4D97-AF65-F5344CB8AC3E}">
        <p14:creationId xmlns:p14="http://schemas.microsoft.com/office/powerpoint/2010/main" val="44581765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 Brief Overview of Capital Gains and Losses </a:t>
            </a:r>
            <a:br>
              <a:rPr lang="en-US" dirty="0"/>
            </a:br>
            <a:r>
              <a:rPr lang="en-US" sz="2000" dirty="0"/>
              <a:t>(5 of 8)</a:t>
            </a:r>
            <a:endParaRPr lang="en-US" dirty="0"/>
          </a:p>
        </p:txBody>
      </p:sp>
      <p:sp>
        <p:nvSpPr>
          <p:cNvPr id="5" name="Text Placeholder 4"/>
          <p:cNvSpPr>
            <a:spLocks noGrp="1"/>
          </p:cNvSpPr>
          <p:nvPr>
            <p:ph sz="half" idx="1"/>
          </p:nvPr>
        </p:nvSpPr>
        <p:spPr>
          <a:xfrm>
            <a:off x="476843" y="1825625"/>
            <a:ext cx="11241915" cy="803275"/>
          </a:xfrm>
        </p:spPr>
        <p:txBody>
          <a:bodyPr/>
          <a:lstStyle/>
          <a:p>
            <a:pPr marL="457200" lvl="1" indent="0">
              <a:spcBef>
                <a:spcPts val="600"/>
              </a:spcBef>
              <a:spcAft>
                <a:spcPts val="600"/>
              </a:spcAft>
              <a:buNone/>
            </a:pPr>
            <a:r>
              <a:rPr lang="en-US" dirty="0"/>
              <a:t>This table summarizes the tax rates on long-term capital gains.</a:t>
            </a:r>
            <a:endParaRPr lang="en-US" sz="1200" dirty="0"/>
          </a:p>
          <a:p>
            <a:pPr marL="457200" lvl="1" indent="0">
              <a:spcBef>
                <a:spcPts val="600"/>
              </a:spcBef>
              <a:spcAft>
                <a:spcPts val="600"/>
              </a:spcAft>
              <a:buNone/>
            </a:pPr>
            <a:endParaRPr lang="en-US" dirty="0"/>
          </a:p>
        </p:txBody>
      </p:sp>
      <p:graphicFrame>
        <p:nvGraphicFramePr>
          <p:cNvPr id="4" name="Table 5">
            <a:extLst>
              <a:ext uri="{FF2B5EF4-FFF2-40B4-BE49-F238E27FC236}">
                <a16:creationId xmlns:a16="http://schemas.microsoft.com/office/drawing/2014/main" id="{13C2AF22-9A0B-4AA1-8142-ACFC236F158C}"/>
              </a:ext>
            </a:extLst>
          </p:cNvPr>
          <p:cNvGraphicFramePr>
            <a:graphicFrameLocks noGrp="1"/>
          </p:cNvGraphicFramePr>
          <p:nvPr>
            <p:ph sz="half" idx="2"/>
            <p:extLst>
              <p:ext uri="{D42A27DB-BD31-4B8C-83A1-F6EECF244321}">
                <p14:modId xmlns:p14="http://schemas.microsoft.com/office/powerpoint/2010/main" val="4005273994"/>
              </p:ext>
            </p:extLst>
          </p:nvPr>
        </p:nvGraphicFramePr>
        <p:xfrm>
          <a:off x="2312028" y="2411061"/>
          <a:ext cx="8649886" cy="3764461"/>
        </p:xfrm>
        <a:graphic>
          <a:graphicData uri="http://schemas.openxmlformats.org/drawingml/2006/table">
            <a:tbl>
              <a:tblPr firstRow="1" bandRow="1">
                <a:tableStyleId>{5940675A-B579-460E-94D1-54222C63F5DA}</a:tableStyleId>
              </a:tblPr>
              <a:tblGrid>
                <a:gridCol w="3157678">
                  <a:extLst>
                    <a:ext uri="{9D8B030D-6E8A-4147-A177-3AD203B41FA5}">
                      <a16:colId xmlns:a16="http://schemas.microsoft.com/office/drawing/2014/main" val="3804607377"/>
                    </a:ext>
                  </a:extLst>
                </a:gridCol>
                <a:gridCol w="5492208">
                  <a:extLst>
                    <a:ext uri="{9D8B030D-6E8A-4147-A177-3AD203B41FA5}">
                      <a16:colId xmlns:a16="http://schemas.microsoft.com/office/drawing/2014/main" val="3748358538"/>
                    </a:ext>
                  </a:extLst>
                </a:gridCol>
              </a:tblGrid>
              <a:tr h="370840">
                <a:tc>
                  <a:txBody>
                    <a:bodyPr/>
                    <a:lstStyle/>
                    <a:p>
                      <a:r>
                        <a:rPr lang="en-US" sz="2000" b="1" dirty="0">
                          <a:solidFill>
                            <a:srgbClr val="003865"/>
                          </a:solidFill>
                        </a:rPr>
                        <a:t>Income level</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b="1" dirty="0">
                          <a:solidFill>
                            <a:srgbClr val="003865"/>
                          </a:solidFill>
                        </a:rPr>
                        <a:t>2020 Long-Term Capital Gain Rate</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84148704"/>
                  </a:ext>
                </a:extLst>
              </a:tr>
              <a:tr h="370840">
                <a:tc>
                  <a:txBody>
                    <a:bodyPr/>
                    <a:lstStyle/>
                    <a:p>
                      <a:r>
                        <a:rPr lang="en-US" sz="2000" b="1" dirty="0">
                          <a:solidFill>
                            <a:srgbClr val="003865"/>
                          </a:solidFill>
                        </a:rPr>
                        <a:t>Head of household</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2000" dirty="0">
                        <a:solidFill>
                          <a:srgbClr val="003865"/>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21066562"/>
                  </a:ext>
                </a:extLst>
              </a:tr>
              <a:tr h="370840">
                <a:tc>
                  <a:txBody>
                    <a:bodyPr/>
                    <a:lstStyle/>
                    <a:p>
                      <a:r>
                        <a:rPr lang="en-US" sz="2000" dirty="0">
                          <a:solidFill>
                            <a:srgbClr val="003865"/>
                          </a:solidFill>
                        </a:rPr>
                        <a:t>$0–$53,600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tabLst/>
                      </a:pPr>
                      <a:r>
                        <a:rPr lang="en-US" sz="2000" dirty="0">
                          <a:solidFill>
                            <a:srgbClr val="003865"/>
                          </a:solidFill>
                        </a:rPr>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22370793"/>
                  </a:ext>
                </a:extLst>
              </a:tr>
              <a:tr h="370840">
                <a:tc>
                  <a:txBody>
                    <a:bodyPr/>
                    <a:lstStyle/>
                    <a:p>
                      <a:r>
                        <a:rPr lang="en-US" sz="2000" dirty="0">
                          <a:solidFill>
                            <a:srgbClr val="003865"/>
                          </a:solidFill>
                        </a:rPr>
                        <a:t>$53,601–$469,050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a:solidFill>
                            <a:srgbClr val="003865"/>
                          </a:solidFill>
                        </a:rPr>
                        <a:t>15%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15808387"/>
                  </a:ext>
                </a:extLst>
              </a:tr>
              <a:tr h="370840">
                <a:tc>
                  <a:txBody>
                    <a:bodyPr/>
                    <a:lstStyle/>
                    <a:p>
                      <a:r>
                        <a:rPr lang="en-US" sz="2000" dirty="0">
                          <a:solidFill>
                            <a:srgbClr val="003865"/>
                          </a:solidFill>
                        </a:rPr>
                        <a:t>&gt;$469,050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a:solidFill>
                            <a:srgbClr val="003865"/>
                          </a:solidFill>
                        </a:rPr>
                        <a:t>20%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30731428"/>
                  </a:ext>
                </a:extLst>
              </a:tr>
              <a:tr h="594541">
                <a:tc>
                  <a:txBody>
                    <a:bodyPr/>
                    <a:lstStyle/>
                    <a:p>
                      <a:r>
                        <a:rPr lang="en-US" sz="2000" b="1" dirty="0">
                          <a:solidFill>
                            <a:srgbClr val="003865"/>
                          </a:solidFill>
                        </a:rPr>
                        <a:t>Married filing separate</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2000" dirty="0">
                        <a:solidFill>
                          <a:srgbClr val="003865"/>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57964458"/>
                  </a:ext>
                </a:extLst>
              </a:tr>
              <a:tr h="370840">
                <a:tc>
                  <a:txBody>
                    <a:bodyPr/>
                    <a:lstStyle/>
                    <a:p>
                      <a:r>
                        <a:rPr lang="en-US" sz="2000" dirty="0">
                          <a:solidFill>
                            <a:srgbClr val="003865"/>
                          </a:solidFill>
                        </a:rPr>
                        <a:t>$0–$40,000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a:solidFill>
                            <a:srgbClr val="003865"/>
                          </a:solidFill>
                        </a:rPr>
                        <a:t>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69169547"/>
                  </a:ext>
                </a:extLst>
              </a:tr>
              <a:tr h="370840">
                <a:tc>
                  <a:txBody>
                    <a:bodyPr/>
                    <a:lstStyle/>
                    <a:p>
                      <a:r>
                        <a:rPr lang="en-US" sz="2000" dirty="0">
                          <a:solidFill>
                            <a:srgbClr val="003865"/>
                          </a:solidFill>
                        </a:rPr>
                        <a:t>$40,001–$248,300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a:solidFill>
                            <a:srgbClr val="003865"/>
                          </a:solidFill>
                        </a:rPr>
                        <a:t>15%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77399799"/>
                  </a:ext>
                </a:extLst>
              </a:tr>
              <a:tr h="370840">
                <a:tc>
                  <a:txBody>
                    <a:bodyPr/>
                    <a:lstStyle/>
                    <a:p>
                      <a:r>
                        <a:rPr lang="en-US" sz="2000" dirty="0">
                          <a:solidFill>
                            <a:srgbClr val="003865"/>
                          </a:solidFill>
                        </a:rPr>
                        <a:t>&gt;$248,300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a:solidFill>
                            <a:srgbClr val="003865"/>
                          </a:solidFill>
                        </a:rPr>
                        <a:t>20%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28305767"/>
                  </a:ext>
                </a:extLst>
              </a:tr>
            </a:tbl>
          </a:graphicData>
        </a:graphic>
      </p:graphicFrame>
    </p:spTree>
    <p:extLst>
      <p:ext uri="{BB962C8B-B14F-4D97-AF65-F5344CB8AC3E}">
        <p14:creationId xmlns:p14="http://schemas.microsoft.com/office/powerpoint/2010/main" val="33509336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 Brief Overview of Capital Gains and Losses </a:t>
            </a:r>
            <a:br>
              <a:rPr lang="en-US" dirty="0"/>
            </a:br>
            <a:r>
              <a:rPr lang="en-US" sz="2000" dirty="0"/>
              <a:t>(6 of 8)</a:t>
            </a:r>
            <a:endParaRPr lang="en-US" dirty="0"/>
          </a:p>
        </p:txBody>
      </p:sp>
      <p:sp>
        <p:nvSpPr>
          <p:cNvPr id="5" name="Text Placeholder 4"/>
          <p:cNvSpPr>
            <a:spLocks noGrp="1"/>
          </p:cNvSpPr>
          <p:nvPr>
            <p:ph idx="1"/>
          </p:nvPr>
        </p:nvSpPr>
        <p:spPr/>
        <p:txBody>
          <a:bodyPr/>
          <a:lstStyle/>
          <a:p>
            <a:r>
              <a:rPr lang="en-US" dirty="0"/>
              <a:t>Long-term capital losses are only allowed $3,000 per year against ordinary income.</a:t>
            </a:r>
          </a:p>
          <a:p>
            <a:pPr lvl="1"/>
            <a:r>
              <a:rPr lang="en-US" dirty="0"/>
              <a:t>May carry forward any unused balance</a:t>
            </a:r>
          </a:p>
          <a:p>
            <a:r>
              <a:rPr lang="en-US" dirty="0"/>
              <a:t>Capital gains and losses are covered in detail in Chapter 4.</a:t>
            </a:r>
          </a:p>
        </p:txBody>
      </p:sp>
    </p:spTree>
    <p:extLst>
      <p:ext uri="{BB962C8B-B14F-4D97-AF65-F5344CB8AC3E}">
        <p14:creationId xmlns:p14="http://schemas.microsoft.com/office/powerpoint/2010/main" val="32243816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 Brief Overview of Capital Gains and Losses </a:t>
            </a:r>
            <a:br>
              <a:rPr lang="en-US" dirty="0"/>
            </a:br>
            <a:r>
              <a:rPr lang="en-US" sz="2000" dirty="0"/>
              <a:t>(7 of 8)</a:t>
            </a:r>
            <a:endParaRPr lang="en-US" sz="1050" dirty="0"/>
          </a:p>
        </p:txBody>
      </p:sp>
      <p:sp>
        <p:nvSpPr>
          <p:cNvPr id="16" name="Text Placeholder 15"/>
          <p:cNvSpPr>
            <a:spLocks noGrp="1"/>
          </p:cNvSpPr>
          <p:nvPr>
            <p:ph sz="half" idx="14"/>
          </p:nvPr>
        </p:nvSpPr>
        <p:spPr>
          <a:xfrm>
            <a:off x="476250" y="1841902"/>
            <a:ext cx="11238906" cy="504756"/>
          </a:xfrm>
        </p:spPr>
        <p:txBody>
          <a:bodyPr/>
          <a:lstStyle/>
          <a:p>
            <a:pPr marL="0" indent="0" algn="ctr">
              <a:buNone/>
            </a:pPr>
            <a:r>
              <a:rPr lang="en-US" sz="2400" b="1" dirty="0"/>
              <a:t>Self-Study Problem 1.9</a:t>
            </a:r>
          </a:p>
        </p:txBody>
      </p:sp>
      <p:graphicFrame>
        <p:nvGraphicFramePr>
          <p:cNvPr id="9" name="Table Placeholder 8" title="Self-Study Problem 1.8 - Narrative"/>
          <p:cNvGraphicFramePr>
            <a:graphicFrameLocks noGrp="1"/>
          </p:cNvGraphicFramePr>
          <p:nvPr>
            <p:ph sz="half" idx="2"/>
            <p:extLst>
              <p:ext uri="{D42A27DB-BD31-4B8C-83A1-F6EECF244321}">
                <p14:modId xmlns:p14="http://schemas.microsoft.com/office/powerpoint/2010/main" val="3362496294"/>
              </p:ext>
            </p:extLst>
          </p:nvPr>
        </p:nvGraphicFramePr>
        <p:xfrm>
          <a:off x="2049959" y="2507949"/>
          <a:ext cx="8091487" cy="921052"/>
        </p:xfrm>
        <a:graphic>
          <a:graphicData uri="http://schemas.openxmlformats.org/drawingml/2006/table">
            <a:tbl>
              <a:tblPr firstRow="1" bandRow="1">
                <a:tableStyleId>{5C22544A-7EE6-4342-B048-85BDC9FD1C3A}</a:tableStyleId>
              </a:tblPr>
              <a:tblGrid>
                <a:gridCol w="8091487">
                  <a:extLst>
                    <a:ext uri="{9D8B030D-6E8A-4147-A177-3AD203B41FA5}">
                      <a16:colId xmlns:a16="http://schemas.microsoft.com/office/drawing/2014/main" val="20000"/>
                    </a:ext>
                  </a:extLst>
                </a:gridCol>
              </a:tblGrid>
              <a:tr h="921052">
                <a:tc>
                  <a:txBody>
                    <a:bodyPr/>
                    <a:lstStyle/>
                    <a:p>
                      <a:r>
                        <a:rPr lang="en-US" b="0" dirty="0">
                          <a:solidFill>
                            <a:srgbClr val="000000"/>
                          </a:solidFill>
                          <a:latin typeface="Arial" panose="020B0604020202020204" pitchFamily="34" charset="0"/>
                          <a:cs typeface="Arial" panose="020B0604020202020204" pitchFamily="34" charset="0"/>
                        </a:rPr>
                        <a:t>Erin purchased stock in J</a:t>
                      </a:r>
                      <a:r>
                        <a:rPr lang="en-US" b="0" spc="-1000" baseline="0" dirty="0">
                          <a:solidFill>
                            <a:srgbClr val="000000"/>
                          </a:solidFill>
                          <a:latin typeface="Arial" panose="020B0604020202020204" pitchFamily="34" charset="0"/>
                          <a:cs typeface="Arial" panose="020B0604020202020204" pitchFamily="34" charset="0"/>
                        </a:rPr>
                        <a:t> </a:t>
                      </a:r>
                      <a:r>
                        <a:rPr lang="en-US" b="0" dirty="0">
                          <a:solidFill>
                            <a:srgbClr val="000000"/>
                          </a:solidFill>
                          <a:latin typeface="Arial" panose="020B0604020202020204" pitchFamily="34" charset="0"/>
                          <a:cs typeface="Arial" panose="020B0604020202020204" pitchFamily="34" charset="0"/>
                        </a:rPr>
                        <a:t>K</a:t>
                      </a:r>
                      <a:r>
                        <a:rPr lang="en-US" b="0" spc="-1000" baseline="0" dirty="0">
                          <a:solidFill>
                            <a:srgbClr val="000000"/>
                          </a:solidFill>
                          <a:latin typeface="Arial" panose="020B0604020202020204" pitchFamily="34" charset="0"/>
                          <a:cs typeface="Arial" panose="020B0604020202020204" pitchFamily="34" charset="0"/>
                        </a:rPr>
                        <a:t> </a:t>
                      </a:r>
                      <a:r>
                        <a:rPr lang="en-US" b="0" dirty="0">
                          <a:solidFill>
                            <a:srgbClr val="000000"/>
                          </a:solidFill>
                          <a:latin typeface="Arial" panose="020B0604020202020204" pitchFamily="34" charset="0"/>
                          <a:cs typeface="Arial" panose="020B0604020202020204" pitchFamily="34" charset="0"/>
                        </a:rPr>
                        <a:t>L Corporation</a:t>
                      </a:r>
                      <a:r>
                        <a:rPr lang="en-US" b="0" baseline="0" dirty="0">
                          <a:solidFill>
                            <a:srgbClr val="000000"/>
                          </a:solidFill>
                          <a:latin typeface="Arial" panose="020B0604020202020204" pitchFamily="34" charset="0"/>
                          <a:cs typeface="Arial" panose="020B0604020202020204" pitchFamily="34" charset="0"/>
                        </a:rPr>
                        <a:t> several years ago for $8,750. In the current year, she sold the same stock for $12,800. She paid a $200 sales commission to her stockbroker.</a:t>
                      </a:r>
                      <a:endParaRPr lang="en-US" b="0" dirty="0">
                        <a:solidFill>
                          <a:srgbClr val="00000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3C4"/>
                    </a:solidFill>
                  </a:tcPr>
                </a:tc>
                <a:extLst>
                  <a:ext uri="{0D108BD9-81ED-4DB2-BD59-A6C34878D82A}">
                    <a16:rowId xmlns:a16="http://schemas.microsoft.com/office/drawing/2014/main" val="10000"/>
                  </a:ext>
                </a:extLst>
              </a:tr>
            </a:tbl>
          </a:graphicData>
        </a:graphic>
      </p:graphicFrame>
      <p:graphicFrame>
        <p:nvGraphicFramePr>
          <p:cNvPr id="11" name="Table Placeholder 10" title="Self-Study Problem 1.8 - Questions 1 through 4"/>
          <p:cNvGraphicFramePr>
            <a:graphicFrameLocks noGrp="1"/>
          </p:cNvGraphicFramePr>
          <p:nvPr>
            <p:ph sz="half" idx="13"/>
            <p:extLst>
              <p:ext uri="{D42A27DB-BD31-4B8C-83A1-F6EECF244321}">
                <p14:modId xmlns:p14="http://schemas.microsoft.com/office/powerpoint/2010/main" val="3111145205"/>
              </p:ext>
            </p:extLst>
          </p:nvPr>
        </p:nvGraphicFramePr>
        <p:xfrm>
          <a:off x="2049959" y="3416621"/>
          <a:ext cx="8091487" cy="1483360"/>
        </p:xfrm>
        <a:graphic>
          <a:graphicData uri="http://schemas.openxmlformats.org/drawingml/2006/table">
            <a:tbl>
              <a:tblPr firstRow="1" bandRow="1">
                <a:tableStyleId>{5C22544A-7EE6-4342-B048-85BDC9FD1C3A}</a:tableStyleId>
              </a:tblPr>
              <a:tblGrid>
                <a:gridCol w="5870323">
                  <a:extLst>
                    <a:ext uri="{9D8B030D-6E8A-4147-A177-3AD203B41FA5}">
                      <a16:colId xmlns:a16="http://schemas.microsoft.com/office/drawing/2014/main" val="20000"/>
                    </a:ext>
                  </a:extLst>
                </a:gridCol>
                <a:gridCol w="2221164">
                  <a:extLst>
                    <a:ext uri="{9D8B030D-6E8A-4147-A177-3AD203B41FA5}">
                      <a16:colId xmlns:a16="http://schemas.microsoft.com/office/drawing/2014/main" val="20001"/>
                    </a:ext>
                  </a:extLst>
                </a:gridCol>
              </a:tblGrid>
              <a:tr h="370840">
                <a:tc>
                  <a:txBody>
                    <a:bodyPr/>
                    <a:lstStyle/>
                    <a:p>
                      <a:pPr marL="288925" indent="-288925">
                        <a:buFont typeface="+mj-lt"/>
                        <a:buAutoNum type="arabicPeriod"/>
                      </a:pPr>
                      <a:r>
                        <a:rPr lang="en-US" b="0" dirty="0">
                          <a:solidFill>
                            <a:srgbClr val="000000"/>
                          </a:solidFill>
                          <a:latin typeface="Arial" panose="020B0604020202020204" pitchFamily="34" charset="0"/>
                          <a:cs typeface="Arial" panose="020B0604020202020204" pitchFamily="34" charset="0"/>
                        </a:rPr>
                        <a:t>What is Erin’s</a:t>
                      </a:r>
                      <a:r>
                        <a:rPr lang="en-US" b="0" baseline="0" dirty="0">
                          <a:solidFill>
                            <a:srgbClr val="000000"/>
                          </a:solidFill>
                          <a:latin typeface="Arial" panose="020B0604020202020204" pitchFamily="34" charset="0"/>
                          <a:cs typeface="Arial" panose="020B0604020202020204" pitchFamily="34" charset="0"/>
                        </a:rPr>
                        <a:t> amount realized?</a:t>
                      </a:r>
                      <a:endParaRPr lang="en-US" b="0" dirty="0">
                        <a:solidFill>
                          <a:srgbClr val="00000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3C4"/>
                    </a:solidFill>
                  </a:tcPr>
                </a:tc>
                <a:tc>
                  <a:txBody>
                    <a:bodyPr/>
                    <a:lstStyle/>
                    <a:p>
                      <a:r>
                        <a:rPr lang="en-US" b="0" dirty="0">
                          <a:solidFill>
                            <a:srgbClr val="000000"/>
                          </a:solidFill>
                          <a:latin typeface="Arial" panose="020B0604020202020204" pitchFamily="34" charset="0"/>
                          <a:cs typeface="Arial" panose="020B0604020202020204" pitchFamily="34" charset="0"/>
                        </a:rPr>
                        <a:t>$_______________</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3C4"/>
                    </a:solidFill>
                  </a:tcPr>
                </a:tc>
                <a:extLst>
                  <a:ext uri="{0D108BD9-81ED-4DB2-BD59-A6C34878D82A}">
                    <a16:rowId xmlns:a16="http://schemas.microsoft.com/office/drawing/2014/main" val="10000"/>
                  </a:ext>
                </a:extLst>
              </a:tr>
              <a:tr h="370840">
                <a:tc>
                  <a:txBody>
                    <a:bodyPr/>
                    <a:lstStyle/>
                    <a:p>
                      <a:pPr marL="288925" indent="-288925">
                        <a:buFont typeface="+mj-lt"/>
                        <a:buAutoNum type="arabicPeriod" startAt="2"/>
                      </a:pPr>
                      <a:r>
                        <a:rPr lang="en-US" b="0" dirty="0">
                          <a:solidFill>
                            <a:srgbClr val="000000"/>
                          </a:solidFill>
                          <a:latin typeface="Arial" panose="020B0604020202020204" pitchFamily="34" charset="0"/>
                          <a:cs typeface="Arial" panose="020B0604020202020204" pitchFamily="34" charset="0"/>
                        </a:rPr>
                        <a:t>What is Erin’s adjusted basis?</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FF3C4"/>
                    </a:solidFill>
                  </a:tcPr>
                </a:tc>
                <a:tc>
                  <a:txBody>
                    <a:bodyPr/>
                    <a:lstStyle/>
                    <a:p>
                      <a:r>
                        <a:rPr lang="en-US" b="0" dirty="0">
                          <a:solidFill>
                            <a:srgbClr val="000000"/>
                          </a:solidFill>
                          <a:latin typeface="Arial" panose="020B0604020202020204" pitchFamily="34" charset="0"/>
                          <a:cs typeface="Arial" panose="020B0604020202020204" pitchFamily="34" charset="0"/>
                        </a:rPr>
                        <a:t>$_______________</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FF3C4"/>
                    </a:solidFill>
                  </a:tcPr>
                </a:tc>
                <a:extLst>
                  <a:ext uri="{0D108BD9-81ED-4DB2-BD59-A6C34878D82A}">
                    <a16:rowId xmlns:a16="http://schemas.microsoft.com/office/drawing/2014/main" val="10001"/>
                  </a:ext>
                </a:extLst>
              </a:tr>
              <a:tr h="370840">
                <a:tc>
                  <a:txBody>
                    <a:bodyPr/>
                    <a:lstStyle/>
                    <a:p>
                      <a:pPr marL="288925" indent="-288925">
                        <a:buFont typeface="+mj-lt"/>
                        <a:buAutoNum type="arabicPeriod" startAt="3"/>
                      </a:pPr>
                      <a:r>
                        <a:rPr lang="en-US" b="0" dirty="0">
                          <a:solidFill>
                            <a:srgbClr val="000000"/>
                          </a:solidFill>
                          <a:latin typeface="Arial" panose="020B0604020202020204" pitchFamily="34" charset="0"/>
                          <a:cs typeface="Arial" panose="020B0604020202020204" pitchFamily="34" charset="0"/>
                        </a:rPr>
                        <a:t>What</a:t>
                      </a:r>
                      <a:r>
                        <a:rPr lang="en-US" b="0" baseline="0" dirty="0">
                          <a:solidFill>
                            <a:srgbClr val="000000"/>
                          </a:solidFill>
                          <a:latin typeface="Arial" panose="020B0604020202020204" pitchFamily="34" charset="0"/>
                          <a:cs typeface="Arial" panose="020B0604020202020204" pitchFamily="34" charset="0"/>
                        </a:rPr>
                        <a:t> is Ern’s realized gain or loss?</a:t>
                      </a:r>
                      <a:endParaRPr lang="en-US" b="0" dirty="0">
                        <a:solidFill>
                          <a:srgbClr val="00000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3C4"/>
                    </a:solidFill>
                  </a:tcPr>
                </a:tc>
                <a:tc>
                  <a:txBody>
                    <a:bodyPr/>
                    <a:lstStyle/>
                    <a:p>
                      <a:r>
                        <a:rPr lang="en-US" b="0" dirty="0">
                          <a:solidFill>
                            <a:srgbClr val="000000"/>
                          </a:solidFill>
                          <a:latin typeface="Arial" panose="020B0604020202020204" pitchFamily="34" charset="0"/>
                          <a:cs typeface="Arial" panose="020B0604020202020204" pitchFamily="34" charset="0"/>
                        </a:rPr>
                        <a:t>$_______________</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3C4"/>
                    </a:solidFill>
                  </a:tcPr>
                </a:tc>
                <a:extLst>
                  <a:ext uri="{0D108BD9-81ED-4DB2-BD59-A6C34878D82A}">
                    <a16:rowId xmlns:a16="http://schemas.microsoft.com/office/drawing/2014/main" val="10002"/>
                  </a:ext>
                </a:extLst>
              </a:tr>
              <a:tr h="370840">
                <a:tc>
                  <a:txBody>
                    <a:bodyPr/>
                    <a:lstStyle/>
                    <a:p>
                      <a:pPr marL="288925" indent="-288925">
                        <a:buFont typeface="+mj-lt"/>
                        <a:buAutoNum type="arabicPeriod" startAt="4"/>
                      </a:pPr>
                      <a:r>
                        <a:rPr lang="en-US" b="0" dirty="0">
                          <a:solidFill>
                            <a:srgbClr val="000000"/>
                          </a:solidFill>
                          <a:latin typeface="Arial" panose="020B0604020202020204" pitchFamily="34" charset="0"/>
                          <a:cs typeface="Arial" panose="020B0604020202020204" pitchFamily="34" charset="0"/>
                        </a:rPr>
                        <a:t>What is Erin’s recognized gain or loss?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3C4"/>
                    </a:solidFill>
                  </a:tcPr>
                </a:tc>
                <a:tc>
                  <a:txBody>
                    <a:bodyPr/>
                    <a:lstStyle/>
                    <a:p>
                      <a:r>
                        <a:rPr lang="en-US" b="0" dirty="0">
                          <a:solidFill>
                            <a:srgbClr val="000000"/>
                          </a:solidFill>
                          <a:latin typeface="Arial" panose="020B0604020202020204" pitchFamily="34" charset="0"/>
                          <a:cs typeface="Arial" panose="020B0604020202020204" pitchFamily="34" charset="0"/>
                        </a:rPr>
                        <a:t>$_______________</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3C4"/>
                    </a:solidFill>
                  </a:tcPr>
                </a:tc>
                <a:extLst>
                  <a:ext uri="{0D108BD9-81ED-4DB2-BD59-A6C34878D82A}">
                    <a16:rowId xmlns:a16="http://schemas.microsoft.com/office/drawing/2014/main" val="10003"/>
                  </a:ext>
                </a:extLst>
              </a:tr>
            </a:tbl>
          </a:graphicData>
        </a:graphic>
      </p:graphicFrame>
      <p:graphicFrame>
        <p:nvGraphicFramePr>
          <p:cNvPr id="4" name="Table Placeholder 3" title="Self-Study Problem 1.8 - Question 5"/>
          <p:cNvGraphicFramePr>
            <a:graphicFrameLocks noGrp="1"/>
          </p:cNvGraphicFramePr>
          <p:nvPr>
            <p:ph sz="half" idx="15"/>
            <p:extLst>
              <p:ext uri="{D42A27DB-BD31-4B8C-83A1-F6EECF244321}">
                <p14:modId xmlns:p14="http://schemas.microsoft.com/office/powerpoint/2010/main" val="1262453466"/>
              </p:ext>
            </p:extLst>
          </p:nvPr>
        </p:nvGraphicFramePr>
        <p:xfrm>
          <a:off x="2049959" y="4899981"/>
          <a:ext cx="8091487" cy="1188720"/>
        </p:xfrm>
        <a:graphic>
          <a:graphicData uri="http://schemas.openxmlformats.org/drawingml/2006/table">
            <a:tbl>
              <a:tblPr firstRow="1" bandRow="1">
                <a:tableStyleId>{5C22544A-7EE6-4342-B048-85BDC9FD1C3A}</a:tableStyleId>
              </a:tblPr>
              <a:tblGrid>
                <a:gridCol w="8091487">
                  <a:extLst>
                    <a:ext uri="{9D8B030D-6E8A-4147-A177-3AD203B41FA5}">
                      <a16:colId xmlns:a16="http://schemas.microsoft.com/office/drawing/2014/main" val="20000"/>
                    </a:ext>
                  </a:extLst>
                </a:gridCol>
              </a:tblGrid>
              <a:tr h="370840">
                <a:tc>
                  <a:txBody>
                    <a:bodyPr/>
                    <a:lstStyle/>
                    <a:p>
                      <a:pPr marL="288925" indent="-288925">
                        <a:buFont typeface="+mj-lt"/>
                        <a:buAutoNum type="arabicPeriod" startAt="5"/>
                      </a:pPr>
                      <a:r>
                        <a:rPr lang="en-US" b="0" dirty="0">
                          <a:solidFill>
                            <a:srgbClr val="000000"/>
                          </a:solidFill>
                          <a:latin typeface="Arial" panose="020B0604020202020204" pitchFamily="34" charset="0"/>
                          <a:cs typeface="Arial" panose="020B0604020202020204" pitchFamily="34" charset="0"/>
                        </a:rPr>
                        <a:t>How is the gain or loss treated for tax purposes (if any)?</a:t>
                      </a:r>
                    </a:p>
                    <a:p>
                      <a:pPr marL="288925" indent="0">
                        <a:buFont typeface="+mj-lt"/>
                        <a:buNone/>
                      </a:pPr>
                      <a:r>
                        <a:rPr lang="en-US" b="0" dirty="0">
                          <a:solidFill>
                            <a:srgbClr val="000000"/>
                          </a:solidFill>
                          <a:latin typeface="Arial" panose="020B0604020202020204" pitchFamily="34" charset="0"/>
                          <a:cs typeface="Arial" panose="020B0604020202020204" pitchFamily="34" charset="0"/>
                        </a:rPr>
                        <a:t>_________________________________________________________________________________________________________________________________________________________________________________</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F3C4"/>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0406633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 Brief Overview of Capital Gains and Losses </a:t>
            </a:r>
            <a:br>
              <a:rPr lang="en-US" dirty="0"/>
            </a:br>
            <a:r>
              <a:rPr lang="en-US" sz="2000" dirty="0"/>
              <a:t>(8 of 8)</a:t>
            </a:r>
            <a:endParaRPr lang="en-US" dirty="0"/>
          </a:p>
        </p:txBody>
      </p:sp>
      <p:sp>
        <p:nvSpPr>
          <p:cNvPr id="16" name="Text Placeholder 15"/>
          <p:cNvSpPr>
            <a:spLocks noGrp="1"/>
          </p:cNvSpPr>
          <p:nvPr>
            <p:ph sz="half" idx="1"/>
          </p:nvPr>
        </p:nvSpPr>
        <p:spPr>
          <a:xfrm>
            <a:off x="476843" y="1825625"/>
            <a:ext cx="11241915" cy="591004"/>
          </a:xfrm>
        </p:spPr>
        <p:txBody>
          <a:bodyPr/>
          <a:lstStyle/>
          <a:p>
            <a:pPr marL="0" indent="0" algn="ctr">
              <a:buNone/>
            </a:pPr>
            <a:r>
              <a:rPr lang="en-US" b="1" dirty="0"/>
              <a:t>Self-Study Problem 1.9 SOLUTION</a:t>
            </a:r>
          </a:p>
        </p:txBody>
      </p:sp>
      <p:graphicFrame>
        <p:nvGraphicFramePr>
          <p:cNvPr id="8" name="Content Placeholder 7" descr="The following solution is given to Self-Study Problem 1.8:&#10;&#10;1. $12,600 equals $12,800 minus $200.&#10;&#10;2. $8,750.&#10;&#10;3. $3,850 equals $12,800 minus $200 minus $8,750.&#10;&#10;4. $3,850 equals $12,800 minus $200 minus $8,750&#10;&#10;5. Because the stock has been held for more than a year, the gain is a long-term capital gain. The long-term capital gain will be taxed at 0, 15, or 20 percent, depending on the taxpayer's income. A net investment income tax of 3.8 percent may also apply to certain high-income taxpayers.">
            <a:extLst>
              <a:ext uri="{FF2B5EF4-FFF2-40B4-BE49-F238E27FC236}">
                <a16:creationId xmlns:a16="http://schemas.microsoft.com/office/drawing/2014/main" id="{B813F684-3BF9-4756-B558-4370F20CB6CF}"/>
              </a:ext>
            </a:extLst>
          </p:cNvPr>
          <p:cNvGraphicFramePr>
            <a:graphicFrameLocks noGrp="1" noChangeAspect="1"/>
          </p:cNvGraphicFramePr>
          <p:nvPr>
            <p:ph sz="half" idx="2"/>
            <p:extLst>
              <p:ext uri="{D42A27DB-BD31-4B8C-83A1-F6EECF244321}">
                <p14:modId xmlns:p14="http://schemas.microsoft.com/office/powerpoint/2010/main" val="811294339"/>
              </p:ext>
            </p:extLst>
          </p:nvPr>
        </p:nvGraphicFramePr>
        <p:xfrm>
          <a:off x="2400565" y="2551562"/>
          <a:ext cx="7390870" cy="3043977"/>
        </p:xfrm>
        <a:graphic>
          <a:graphicData uri="http://schemas.openxmlformats.org/presentationml/2006/ole">
            <mc:AlternateContent xmlns:mc="http://schemas.openxmlformats.org/markup-compatibility/2006">
              <mc:Choice xmlns:v="urn:schemas-microsoft-com:vml" Requires="v">
                <p:oleObj spid="_x0000_s5122" name="Equation" r:id="rId3" imgW="8140680" imgH="3352680" progId="Equation.DSMT4">
                  <p:embed/>
                </p:oleObj>
              </mc:Choice>
              <mc:Fallback>
                <p:oleObj name="Equation" r:id="rId3" imgW="8140680" imgH="3352680" progId="Equation.DSMT4">
                  <p:embed/>
                  <p:pic>
                    <p:nvPicPr>
                      <p:cNvPr id="8" name="Content Placeholder 7" descr="The following solution is given to Self-Study Problem 1.8:&#10;&#10;1. $12,600 equals $12,800 minus $200.&#10;&#10;2. $8,750.&#10;&#10;3. $3,850 equals $12,800 minus $200 minus $8,750.&#10;&#10;4. $3,850 equals $12,800 minus $200 minus $8,750&#10;&#10;5. Because the stock has been held for more than a year, the gain is a long-term capital gain. The long-term capital gain will be taxed at 0, 15, or 20 percent, depending on the taxpayer's income. A net investment income tax of 3.8 percent may also apply to certain high-income taxpayers.">
                        <a:extLst>
                          <a:ext uri="{FF2B5EF4-FFF2-40B4-BE49-F238E27FC236}">
                            <a16:creationId xmlns:a16="http://schemas.microsoft.com/office/drawing/2014/main" id="{B813F684-3BF9-4756-B558-4370F20CB6CF}"/>
                          </a:ext>
                        </a:extLst>
                      </p:cNvPr>
                      <p:cNvPicPr/>
                      <p:nvPr/>
                    </p:nvPicPr>
                    <p:blipFill>
                      <a:blip r:embed="rId4"/>
                      <a:stretch>
                        <a:fillRect/>
                      </a:stretch>
                    </p:blipFill>
                    <p:spPr>
                      <a:xfrm>
                        <a:off x="2400565" y="2551562"/>
                        <a:ext cx="7390870" cy="3043977"/>
                      </a:xfrm>
                      <a:prstGeom prst="rect">
                        <a:avLst/>
                      </a:prstGeom>
                      <a:solidFill>
                        <a:srgbClr val="FFF3C4"/>
                      </a:solidFill>
                    </p:spPr>
                  </p:pic>
                </p:oleObj>
              </mc:Fallback>
            </mc:AlternateContent>
          </a:graphicData>
        </a:graphic>
      </p:graphicFrame>
    </p:spTree>
    <p:extLst>
      <p:ext uri="{BB962C8B-B14F-4D97-AF65-F5344CB8AC3E}">
        <p14:creationId xmlns:p14="http://schemas.microsoft.com/office/powerpoint/2010/main" val="16984914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Tax and the Internet</a:t>
            </a:r>
            <a:br>
              <a:rPr lang="en-US" dirty="0"/>
            </a:br>
            <a:r>
              <a:rPr lang="en-US" sz="2000" dirty="0"/>
              <a:t>(1 of 2)</a:t>
            </a:r>
          </a:p>
        </p:txBody>
      </p:sp>
      <p:sp>
        <p:nvSpPr>
          <p:cNvPr id="5" name="Text Placeholder 4"/>
          <p:cNvSpPr>
            <a:spLocks noGrp="1"/>
          </p:cNvSpPr>
          <p:nvPr>
            <p:ph idx="1"/>
          </p:nvPr>
        </p:nvSpPr>
        <p:spPr/>
        <p:txBody>
          <a:bodyPr/>
          <a:lstStyle/>
          <a:p>
            <a:pPr marL="0" indent="0">
              <a:buNone/>
            </a:pPr>
            <a:r>
              <a:rPr lang="en-US" dirty="0"/>
              <a:t>The I R S Website</a:t>
            </a:r>
          </a:p>
          <a:p>
            <a:r>
              <a:rPr lang="en-US" dirty="0"/>
              <a:t>The </a:t>
            </a:r>
            <a:r>
              <a:rPr lang="en-US" dirty="0">
                <a:hlinkClick r:id="rId2"/>
              </a:rPr>
              <a:t>I R S website</a:t>
            </a:r>
            <a:r>
              <a:rPr lang="en-US" dirty="0"/>
              <a:t> is one of the most useful websites containing tax information.</a:t>
            </a:r>
          </a:p>
          <a:p>
            <a:pPr lvl="1"/>
            <a:r>
              <a:rPr lang="en-US" dirty="0"/>
              <a:t>Allows the user to conduct common tasks, such as check refund status or make a tax payment</a:t>
            </a:r>
          </a:p>
          <a:p>
            <a:pPr lvl="1"/>
            <a:r>
              <a:rPr lang="en-US" dirty="0"/>
              <a:t>The Forms and Publications search function allows the user to download tax forms, instructions, and publications available from the I R S.</a:t>
            </a:r>
          </a:p>
        </p:txBody>
      </p:sp>
    </p:spTree>
    <p:extLst>
      <p:ext uri="{BB962C8B-B14F-4D97-AF65-F5344CB8AC3E}">
        <p14:creationId xmlns:p14="http://schemas.microsoft.com/office/powerpoint/2010/main" val="2028579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History and Objectives of the Tax System </a:t>
            </a:r>
            <a:br>
              <a:rPr lang="en-US" dirty="0"/>
            </a:br>
            <a:r>
              <a:rPr lang="en-US" sz="2000" dirty="0"/>
              <a:t>(2 of 2)</a:t>
            </a:r>
          </a:p>
        </p:txBody>
      </p:sp>
      <p:sp>
        <p:nvSpPr>
          <p:cNvPr id="5" name="Text Placeholder 4"/>
          <p:cNvSpPr>
            <a:spLocks noGrp="1"/>
          </p:cNvSpPr>
          <p:nvPr>
            <p:ph idx="1"/>
          </p:nvPr>
        </p:nvSpPr>
        <p:spPr/>
        <p:txBody>
          <a:bodyPr/>
          <a:lstStyle/>
          <a:p>
            <a:pPr marL="0" indent="0">
              <a:spcBef>
                <a:spcPts val="0"/>
              </a:spcBef>
              <a:spcAft>
                <a:spcPts val="300"/>
              </a:spcAft>
              <a:buNone/>
            </a:pPr>
            <a:r>
              <a:rPr lang="en-US" b="1" dirty="0"/>
              <a:t>The Tax Cuts and Jobs Act of 2017</a:t>
            </a:r>
          </a:p>
          <a:p>
            <a:pPr>
              <a:spcBef>
                <a:spcPts val="0"/>
              </a:spcBef>
              <a:spcAft>
                <a:spcPts val="300"/>
              </a:spcAft>
            </a:pPr>
            <a:r>
              <a:rPr lang="en-US" dirty="0"/>
              <a:t>Signed into law in December 2017, the Tax Cuts and Jobs Act (T C J A) includes the following provisions, as well as others:</a:t>
            </a:r>
          </a:p>
          <a:p>
            <a:pPr lvl="1">
              <a:spcBef>
                <a:spcPts val="0"/>
              </a:spcBef>
              <a:spcAft>
                <a:spcPts val="300"/>
              </a:spcAft>
            </a:pPr>
            <a:r>
              <a:rPr lang="en-US" dirty="0"/>
              <a:t>Reduction of individual tax rates</a:t>
            </a:r>
          </a:p>
          <a:p>
            <a:pPr lvl="1">
              <a:spcBef>
                <a:spcPts val="0"/>
              </a:spcBef>
              <a:spcAft>
                <a:spcPts val="300"/>
              </a:spcAft>
            </a:pPr>
            <a:r>
              <a:rPr lang="en-US" dirty="0"/>
              <a:t>Increased standard deduction</a:t>
            </a:r>
          </a:p>
          <a:p>
            <a:pPr lvl="1">
              <a:spcBef>
                <a:spcPts val="0"/>
              </a:spcBef>
              <a:spcAft>
                <a:spcPts val="300"/>
              </a:spcAft>
            </a:pPr>
            <a:r>
              <a:rPr lang="en-US" dirty="0"/>
              <a:t>Suspension of personal exemptions</a:t>
            </a:r>
          </a:p>
          <a:p>
            <a:pPr lvl="1">
              <a:spcBef>
                <a:spcPts val="0"/>
              </a:spcBef>
              <a:spcAft>
                <a:spcPts val="300"/>
              </a:spcAft>
            </a:pPr>
            <a:r>
              <a:rPr lang="en-US" dirty="0"/>
              <a:t>Qualified business income deduction</a:t>
            </a:r>
          </a:p>
          <a:p>
            <a:pPr lvl="1">
              <a:spcBef>
                <a:spcPts val="0"/>
              </a:spcBef>
              <a:spcAft>
                <a:spcPts val="300"/>
              </a:spcAft>
            </a:pPr>
            <a:r>
              <a:rPr lang="en-US" dirty="0"/>
              <a:t>Suspension of itemized deduction phase-out</a:t>
            </a:r>
          </a:p>
          <a:p>
            <a:pPr lvl="1">
              <a:spcBef>
                <a:spcPts val="0"/>
              </a:spcBef>
              <a:spcAft>
                <a:spcPts val="300"/>
              </a:spcAft>
            </a:pPr>
            <a:r>
              <a:rPr lang="en-US" dirty="0"/>
              <a:t>Temporary cap on state and local taxes</a:t>
            </a:r>
          </a:p>
          <a:p>
            <a:pPr lvl="1">
              <a:spcBef>
                <a:spcPts val="0"/>
              </a:spcBef>
              <a:spcAft>
                <a:spcPts val="300"/>
              </a:spcAft>
            </a:pPr>
            <a:r>
              <a:rPr lang="en-US" dirty="0"/>
              <a:t>Reduced limits on mortgage interest deduction</a:t>
            </a:r>
          </a:p>
          <a:p>
            <a:pPr lvl="1">
              <a:spcBef>
                <a:spcPts val="0"/>
              </a:spcBef>
              <a:spcAft>
                <a:spcPts val="300"/>
              </a:spcAft>
            </a:pPr>
            <a:r>
              <a:rPr lang="en-US" dirty="0"/>
              <a:t>Increased child tax credit</a:t>
            </a:r>
          </a:p>
        </p:txBody>
      </p:sp>
    </p:spTree>
    <p:extLst>
      <p:ext uri="{BB962C8B-B14F-4D97-AF65-F5344CB8AC3E}">
        <p14:creationId xmlns:p14="http://schemas.microsoft.com/office/powerpoint/2010/main" val="300644635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Tax and the Internet</a:t>
            </a:r>
            <a:br>
              <a:rPr lang="en-US" dirty="0"/>
            </a:br>
            <a:r>
              <a:rPr lang="en-US" sz="2000" dirty="0"/>
              <a:t>(2 of 2)</a:t>
            </a:r>
          </a:p>
        </p:txBody>
      </p:sp>
      <p:sp>
        <p:nvSpPr>
          <p:cNvPr id="5" name="Text Placeholder 4"/>
          <p:cNvSpPr>
            <a:spLocks noGrp="1"/>
          </p:cNvSpPr>
          <p:nvPr>
            <p:ph idx="1"/>
          </p:nvPr>
        </p:nvSpPr>
        <p:spPr/>
        <p:txBody>
          <a:bodyPr/>
          <a:lstStyle/>
          <a:p>
            <a:pPr lvl="1">
              <a:spcBef>
                <a:spcPts val="0"/>
              </a:spcBef>
              <a:spcAft>
                <a:spcPts val="600"/>
              </a:spcAft>
            </a:pPr>
            <a:r>
              <a:rPr lang="en-US" dirty="0"/>
              <a:t>The I R S has also launched:</a:t>
            </a:r>
          </a:p>
          <a:p>
            <a:pPr lvl="2">
              <a:spcBef>
                <a:spcPts val="0"/>
              </a:spcBef>
              <a:spcAft>
                <a:spcPts val="600"/>
              </a:spcAft>
            </a:pPr>
            <a:r>
              <a:rPr lang="en-US" dirty="0"/>
              <a:t>A YouTube video channel that features numerous educational videos covering a number of tax-related topics, including how to obtain a refund or how to file a tax return extension</a:t>
            </a:r>
          </a:p>
          <a:p>
            <a:pPr lvl="2">
              <a:spcBef>
                <a:spcPts val="0"/>
              </a:spcBef>
              <a:spcAft>
                <a:spcPts val="600"/>
              </a:spcAft>
            </a:pPr>
            <a:r>
              <a:rPr lang="en-US" dirty="0"/>
              <a:t>A podcast and a Twitter account</a:t>
            </a:r>
          </a:p>
          <a:p>
            <a:pPr lvl="2">
              <a:spcBef>
                <a:spcPts val="0"/>
              </a:spcBef>
              <a:spcAft>
                <a:spcPts val="600"/>
              </a:spcAft>
            </a:pPr>
            <a:r>
              <a:rPr lang="en-US" dirty="0" err="1"/>
              <a:t>Linkedin</a:t>
            </a:r>
            <a:r>
              <a:rPr lang="en-US" dirty="0"/>
              <a:t>, Instagram, and Face book pages</a:t>
            </a:r>
          </a:p>
          <a:p>
            <a:pPr lvl="2">
              <a:spcBef>
                <a:spcPts val="0"/>
              </a:spcBef>
              <a:spcAft>
                <a:spcPts val="600"/>
              </a:spcAft>
            </a:pPr>
            <a:r>
              <a:rPr lang="en-US" dirty="0"/>
              <a:t>A mobile phone application (I R S 2 GO)</a:t>
            </a:r>
          </a:p>
          <a:p>
            <a:pPr marL="0" lvl="1" indent="0">
              <a:spcBef>
                <a:spcPts val="600"/>
              </a:spcBef>
              <a:spcAft>
                <a:spcPts val="600"/>
              </a:spcAft>
              <a:buNone/>
            </a:pPr>
            <a:r>
              <a:rPr lang="en-US" b="1" dirty="0"/>
              <a:t>Intuit’s Pro Connect Tax Online</a:t>
            </a:r>
          </a:p>
          <a:p>
            <a:pPr lvl="1">
              <a:spcBef>
                <a:spcPts val="0"/>
              </a:spcBef>
              <a:spcAft>
                <a:spcPts val="600"/>
              </a:spcAft>
            </a:pPr>
            <a:r>
              <a:rPr lang="en-US" dirty="0"/>
              <a:t>Intuit offers tax prep products such as Pro Connect Tax, Lacerte, and Turbo Tax.</a:t>
            </a:r>
          </a:p>
        </p:txBody>
      </p:sp>
    </p:spTree>
    <p:extLst>
      <p:ext uri="{BB962C8B-B14F-4D97-AF65-F5344CB8AC3E}">
        <p14:creationId xmlns:p14="http://schemas.microsoft.com/office/powerpoint/2010/main" val="11453134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Poll 2</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Which resource would you go to first for online help or information from the I R S?</a:t>
            </a:r>
          </a:p>
          <a:p>
            <a:pPr marL="0" indent="0">
              <a:buNone/>
            </a:pPr>
            <a:r>
              <a:rPr lang="en-US" dirty="0"/>
              <a:t>a. I R S website</a:t>
            </a:r>
          </a:p>
          <a:p>
            <a:pPr marL="0" indent="0">
              <a:buNone/>
            </a:pPr>
            <a:r>
              <a:rPr lang="en-US" dirty="0"/>
              <a:t>b. You Tube channel</a:t>
            </a:r>
          </a:p>
          <a:p>
            <a:pPr marL="0" indent="0">
              <a:buNone/>
            </a:pPr>
            <a:r>
              <a:rPr lang="en-US" dirty="0"/>
              <a:t>c. Twitter</a:t>
            </a:r>
          </a:p>
          <a:p>
            <a:pPr marL="0" indent="0">
              <a:buNone/>
            </a:pPr>
            <a:r>
              <a:rPr lang="en-US" dirty="0"/>
              <a:t>d. Instagram</a:t>
            </a:r>
          </a:p>
          <a:p>
            <a:pPr marL="0" indent="0">
              <a:buNone/>
            </a:pPr>
            <a:r>
              <a:rPr lang="en-US" dirty="0"/>
              <a:t>e. Facebook</a:t>
            </a:r>
          </a:p>
          <a:p>
            <a:pPr marL="0" indent="0">
              <a:buNone/>
            </a:pPr>
            <a:endParaRPr lang="en-US" dirty="0"/>
          </a:p>
        </p:txBody>
      </p:sp>
      <p:pic>
        <p:nvPicPr>
          <p:cNvPr id="4" name="Content Placeholder 14">
            <a:extLst>
              <a:ext uri="{FF2B5EF4-FFF2-40B4-BE49-F238E27FC236}">
                <a16:creationId xmlns:a16="http://schemas.microsoft.com/office/drawing/2014/main" id="{6DD04D8D-27B8-984B-B6F0-0C18FB8C0784}"/>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073976" y="4732596"/>
            <a:ext cx="1641181" cy="1652159"/>
          </a:xfrm>
          <a:prstGeom prst="rect">
            <a:avLst/>
          </a:prstGeom>
        </p:spPr>
      </p:pic>
    </p:spTree>
    <p:custDataLst>
      <p:tags r:id="rId1"/>
    </p:custDataLst>
    <p:extLst>
      <p:ext uri="{BB962C8B-B14F-4D97-AF65-F5344CB8AC3E}">
        <p14:creationId xmlns:p14="http://schemas.microsoft.com/office/powerpoint/2010/main" val="17015089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Electronic Filing (E-Filing)</a:t>
            </a:r>
          </a:p>
        </p:txBody>
      </p:sp>
      <p:sp>
        <p:nvSpPr>
          <p:cNvPr id="5" name="Text Placeholder 4"/>
          <p:cNvSpPr>
            <a:spLocks noGrp="1"/>
          </p:cNvSpPr>
          <p:nvPr>
            <p:ph idx="1"/>
          </p:nvPr>
        </p:nvSpPr>
        <p:spPr/>
        <p:txBody>
          <a:bodyPr/>
          <a:lstStyle/>
          <a:p>
            <a:r>
              <a:rPr lang="en-US" dirty="0"/>
              <a:t>Two methods of e-filing:</a:t>
            </a:r>
          </a:p>
          <a:p>
            <a:pPr lvl="1"/>
            <a:r>
              <a:rPr lang="en-US" dirty="0"/>
              <a:t>Using a personal computer device and tax preparation software</a:t>
            </a:r>
          </a:p>
          <a:p>
            <a:pPr lvl="1"/>
            <a:r>
              <a:rPr lang="en-US" dirty="0"/>
              <a:t>Using the services of a paid provider, such as a certified public accountant or a tax attorney, who employs the I R S tax professional e-filing program</a:t>
            </a:r>
          </a:p>
          <a:p>
            <a:r>
              <a:rPr lang="en-US" dirty="0"/>
              <a:t>More than 90 percent of all individual taxpayers now e-file.</a:t>
            </a:r>
          </a:p>
          <a:p>
            <a:r>
              <a:rPr lang="en-US" dirty="0"/>
              <a:t>In the future, e-filing will likely be required for most tax returns filed.</a:t>
            </a:r>
          </a:p>
        </p:txBody>
      </p:sp>
    </p:spTree>
    <p:extLst>
      <p:ext uri="{BB962C8B-B14F-4D97-AF65-F5344CB8AC3E}">
        <p14:creationId xmlns:p14="http://schemas.microsoft.com/office/powerpoint/2010/main" val="33403822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Case Study 1 </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Jerry, age 23, is a full-time student and is not disabled. He lives with William and Sheila Carson. Jerry is William’s older brother. Jerry is single, a U.S. citizen, and does not provide more than one-half of his own support. William and Sheila are both 21 and file a joint return. </a:t>
            </a:r>
          </a:p>
          <a:p>
            <a:pPr marL="0" indent="0">
              <a:buNone/>
            </a:pPr>
            <a:r>
              <a:rPr lang="en-US" dirty="0"/>
              <a:t>Can William and Sheila claim Jerry as a qualifying child?</a:t>
            </a:r>
          </a:p>
          <a:p>
            <a:pPr marL="0" indent="0">
              <a:buNone/>
            </a:pPr>
            <a:r>
              <a:rPr lang="en-US" dirty="0"/>
              <a:t>Go to the I R S website (</a:t>
            </a:r>
            <a:r>
              <a:rPr lang="en-US" b="1" dirty="0"/>
              <a:t>www.irs.gov</a:t>
            </a:r>
            <a:r>
              <a:rPr lang="en-US" dirty="0"/>
              <a:t>) and review Publication 501. Write a </a:t>
            </a:r>
            <a:br>
              <a:rPr lang="en-US" dirty="0"/>
            </a:br>
            <a:r>
              <a:rPr lang="en-US" dirty="0"/>
              <a:t>letter to William and Sheila that explains to the why they are, or are not, </a:t>
            </a:r>
            <a:br>
              <a:rPr lang="en-US" dirty="0"/>
            </a:br>
            <a:r>
              <a:rPr lang="en-US" dirty="0"/>
              <a:t>allowed to claim Jerry as a qualifying child.</a:t>
            </a:r>
          </a:p>
        </p:txBody>
      </p:sp>
      <p:pic>
        <p:nvPicPr>
          <p:cNvPr id="4" name="Content Placeholder 14">
            <a:extLst>
              <a:ext uri="{FF2B5EF4-FFF2-40B4-BE49-F238E27FC236}">
                <a16:creationId xmlns:a16="http://schemas.microsoft.com/office/drawing/2014/main" id="{A66BF4AE-CF66-E64C-8D23-B402B82C6D09}"/>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056901" y="4732596"/>
            <a:ext cx="1658256" cy="1652159"/>
          </a:xfrm>
          <a:prstGeom prst="rect">
            <a:avLst/>
          </a:prstGeom>
        </p:spPr>
      </p:pic>
    </p:spTree>
    <p:custDataLst>
      <p:tags r:id="rId1"/>
    </p:custDataLst>
    <p:extLst>
      <p:ext uri="{BB962C8B-B14F-4D97-AF65-F5344CB8AC3E}">
        <p14:creationId xmlns:p14="http://schemas.microsoft.com/office/powerpoint/2010/main" val="34136129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Case Study 2 </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Jason and Mary Wells, friends of yours, were married on December 30, 2020. They know you are studying taxes and have sent you an e-mail with a question concerning their filing status. </a:t>
            </a:r>
          </a:p>
          <a:p>
            <a:pPr marL="0" indent="0">
              <a:buNone/>
            </a:pPr>
            <a:r>
              <a:rPr lang="en-US" dirty="0"/>
              <a:t>Jason and Mary would each like to file single for tax year 2020. Jason has prepared their taxes both as single and as married filing jointly, and he has realized that the couple will get a larger combined refund if they each file single. Jason argues “It’s not as if we were married for very long in 2020.” </a:t>
            </a:r>
          </a:p>
          <a:p>
            <a:pPr marL="0" indent="0">
              <a:buNone/>
            </a:pPr>
            <a:r>
              <a:rPr lang="en-US" dirty="0"/>
              <a:t>Prepare an e-mail to respond to Jason and Mary’s inquiry.</a:t>
            </a:r>
          </a:p>
        </p:txBody>
      </p:sp>
      <p:pic>
        <p:nvPicPr>
          <p:cNvPr id="4" name="Content Placeholder 14">
            <a:extLst>
              <a:ext uri="{FF2B5EF4-FFF2-40B4-BE49-F238E27FC236}">
                <a16:creationId xmlns:a16="http://schemas.microsoft.com/office/drawing/2014/main" id="{A66BF4AE-CF66-E64C-8D23-B402B82C6D09}"/>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056901" y="4732596"/>
            <a:ext cx="1658256" cy="1652159"/>
          </a:xfrm>
          <a:prstGeom prst="rect">
            <a:avLst/>
          </a:prstGeom>
        </p:spPr>
      </p:pic>
    </p:spTree>
    <p:custDataLst>
      <p:tags r:id="rId1"/>
    </p:custDataLst>
    <p:extLst>
      <p:ext uri="{BB962C8B-B14F-4D97-AF65-F5344CB8AC3E}">
        <p14:creationId xmlns:p14="http://schemas.microsoft.com/office/powerpoint/2010/main" val="297391422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D30D3-9EBC-4FB6-B508-306FA93C2E4F}"/>
              </a:ext>
            </a:extLst>
          </p:cNvPr>
          <p:cNvSpPr>
            <a:spLocks noGrp="1"/>
          </p:cNvSpPr>
          <p:nvPr>
            <p:ph type="title"/>
          </p:nvPr>
        </p:nvSpPr>
        <p:spPr/>
        <p:txBody>
          <a:bodyPr/>
          <a:lstStyle/>
          <a:p>
            <a:r>
              <a:rPr lang="en-US" dirty="0"/>
              <a:t>Summary</a:t>
            </a:r>
            <a:br>
              <a:rPr lang="en-US" dirty="0"/>
            </a:br>
            <a:r>
              <a:rPr lang="en-US" sz="2000" dirty="0"/>
              <a:t>(1 of 2)</a:t>
            </a:r>
          </a:p>
        </p:txBody>
      </p:sp>
      <p:sp>
        <p:nvSpPr>
          <p:cNvPr id="3" name="Content Placeholder 2">
            <a:extLst>
              <a:ext uri="{FF2B5EF4-FFF2-40B4-BE49-F238E27FC236}">
                <a16:creationId xmlns:a16="http://schemas.microsoft.com/office/drawing/2014/main" id="{036D4A9A-B027-496B-856F-9DEACFA7D4AD}"/>
              </a:ext>
            </a:extLst>
          </p:cNvPr>
          <p:cNvSpPr>
            <a:spLocks noGrp="1"/>
          </p:cNvSpPr>
          <p:nvPr>
            <p:ph idx="1"/>
          </p:nvPr>
        </p:nvSpPr>
        <p:spPr>
          <a:xfrm>
            <a:off x="476844" y="1825625"/>
            <a:ext cx="9564304" cy="4351338"/>
          </a:xfrm>
        </p:spPr>
        <p:txBody>
          <a:bodyPr/>
          <a:lstStyle/>
          <a:p>
            <a:pPr marL="0" indent="0">
              <a:buNone/>
            </a:pPr>
            <a:r>
              <a:rPr lang="en-US" dirty="0"/>
              <a:t>Now that the lesson has ended, you should have learned how to:</a:t>
            </a:r>
          </a:p>
          <a:p>
            <a:pPr marL="457200" indent="-457200">
              <a:spcAft>
                <a:spcPts val="600"/>
              </a:spcAft>
              <a:buFont typeface="+mj-lt"/>
              <a:buAutoNum type="arabicPeriod"/>
            </a:pPr>
            <a:r>
              <a:rPr lang="en-US" dirty="0"/>
              <a:t>Explain the history and objectives of U.S. tax law.</a:t>
            </a:r>
          </a:p>
          <a:p>
            <a:pPr marL="457200" indent="-457200">
              <a:spcAft>
                <a:spcPts val="600"/>
              </a:spcAft>
              <a:buFont typeface="+mj-lt"/>
              <a:buAutoNum type="arabicPeriod"/>
            </a:pPr>
            <a:r>
              <a:rPr lang="en-US" dirty="0"/>
              <a:t>Describe the different entities subject to tax and reporting requirements.</a:t>
            </a:r>
          </a:p>
          <a:p>
            <a:pPr marL="457200" indent="-457200">
              <a:spcAft>
                <a:spcPts val="600"/>
              </a:spcAft>
              <a:buFont typeface="+mj-lt"/>
              <a:buAutoNum type="arabicPeriod"/>
            </a:pPr>
            <a:r>
              <a:rPr lang="en-US" dirty="0"/>
              <a:t>Apply the tax formula for individuals.</a:t>
            </a:r>
          </a:p>
          <a:p>
            <a:pPr marL="457200" indent="-457200">
              <a:spcAft>
                <a:spcPts val="600"/>
              </a:spcAft>
              <a:buFont typeface="+mj-lt"/>
              <a:buAutoNum type="arabicPeriod"/>
            </a:pPr>
            <a:r>
              <a:rPr lang="en-US" dirty="0"/>
              <a:t>Identify individuals who must file tax returns.</a:t>
            </a:r>
          </a:p>
          <a:p>
            <a:pPr marL="457200" indent="-457200">
              <a:spcAft>
                <a:spcPts val="600"/>
              </a:spcAft>
              <a:buFont typeface="+mj-lt"/>
              <a:buAutoNum type="arabicPeriod"/>
            </a:pPr>
            <a:r>
              <a:rPr lang="en-US" dirty="0"/>
              <a:t>Determine filing status and understand the calculation of tax according to filing status.</a:t>
            </a:r>
          </a:p>
        </p:txBody>
      </p:sp>
      <p:pic>
        <p:nvPicPr>
          <p:cNvPr id="4" name="Content Placeholder 14">
            <a:extLst>
              <a:ext uri="{FF2B5EF4-FFF2-40B4-BE49-F238E27FC236}">
                <a16:creationId xmlns:a16="http://schemas.microsoft.com/office/drawing/2014/main" id="{282D3309-6524-4B47-BD36-35F65CB8508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167335" y="4962011"/>
            <a:ext cx="1547822" cy="1422744"/>
          </a:xfrm>
          <a:prstGeom prst="rect">
            <a:avLst/>
          </a:prstGeom>
        </p:spPr>
      </p:pic>
    </p:spTree>
    <p:custDataLst>
      <p:tags r:id="rId1"/>
    </p:custDataLst>
    <p:extLst>
      <p:ext uri="{BB962C8B-B14F-4D97-AF65-F5344CB8AC3E}">
        <p14:creationId xmlns:p14="http://schemas.microsoft.com/office/powerpoint/2010/main" val="292973900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D30D3-9EBC-4FB6-B508-306FA93C2E4F}"/>
              </a:ext>
            </a:extLst>
          </p:cNvPr>
          <p:cNvSpPr>
            <a:spLocks noGrp="1"/>
          </p:cNvSpPr>
          <p:nvPr>
            <p:ph type="title"/>
          </p:nvPr>
        </p:nvSpPr>
        <p:spPr/>
        <p:txBody>
          <a:bodyPr/>
          <a:lstStyle/>
          <a:p>
            <a:r>
              <a:rPr lang="en-US" dirty="0"/>
              <a:t>Summary</a:t>
            </a:r>
            <a:br>
              <a:rPr lang="en-US" dirty="0"/>
            </a:br>
            <a:r>
              <a:rPr lang="en-US" sz="2000" dirty="0"/>
              <a:t>(2 of 2)</a:t>
            </a:r>
          </a:p>
        </p:txBody>
      </p:sp>
      <p:sp>
        <p:nvSpPr>
          <p:cNvPr id="3" name="Content Placeholder 2">
            <a:extLst>
              <a:ext uri="{FF2B5EF4-FFF2-40B4-BE49-F238E27FC236}">
                <a16:creationId xmlns:a16="http://schemas.microsoft.com/office/drawing/2014/main" id="{036D4A9A-B027-496B-856F-9DEACFA7D4AD}"/>
              </a:ext>
            </a:extLst>
          </p:cNvPr>
          <p:cNvSpPr>
            <a:spLocks noGrp="1"/>
          </p:cNvSpPr>
          <p:nvPr>
            <p:ph idx="1"/>
          </p:nvPr>
        </p:nvSpPr>
        <p:spPr/>
        <p:txBody>
          <a:bodyPr/>
          <a:lstStyle/>
          <a:p>
            <a:pPr marL="457200" indent="-457200">
              <a:spcAft>
                <a:spcPts val="600"/>
              </a:spcAft>
              <a:buFont typeface="+mj-lt"/>
              <a:buAutoNum type="arabicPeriod" startAt="6"/>
            </a:pPr>
            <a:r>
              <a:rPr lang="en-US" dirty="0"/>
              <a:t>Define qualifying dependents.</a:t>
            </a:r>
          </a:p>
          <a:p>
            <a:pPr marL="457200" indent="-457200">
              <a:spcAft>
                <a:spcPts val="600"/>
              </a:spcAft>
              <a:buFont typeface="+mj-lt"/>
              <a:buAutoNum type="arabicPeriod" startAt="6"/>
            </a:pPr>
            <a:r>
              <a:rPr lang="en-US" dirty="0"/>
              <a:t>Determine the tax impact of the economic impact payment and the recovery rebate credit.</a:t>
            </a:r>
          </a:p>
          <a:p>
            <a:pPr marL="457200" indent="-457200">
              <a:spcAft>
                <a:spcPts val="600"/>
              </a:spcAft>
              <a:buFont typeface="+mj-lt"/>
              <a:buAutoNum type="arabicPeriod" startAt="6"/>
            </a:pPr>
            <a:r>
              <a:rPr lang="en-US" dirty="0"/>
              <a:t>Calculate the correct standard or itemized deduction amount for taxpayers.</a:t>
            </a:r>
          </a:p>
          <a:p>
            <a:pPr marL="457200" indent="-457200">
              <a:spcAft>
                <a:spcPts val="600"/>
              </a:spcAft>
              <a:buFont typeface="+mj-lt"/>
              <a:buAutoNum type="arabicPeriod" startAt="6"/>
            </a:pPr>
            <a:r>
              <a:rPr lang="en-US" dirty="0"/>
              <a:t>Compute basic capital gains and losses.</a:t>
            </a:r>
          </a:p>
          <a:p>
            <a:pPr marL="457200" indent="-457200">
              <a:spcAft>
                <a:spcPts val="600"/>
              </a:spcAft>
              <a:buFont typeface="+mj-lt"/>
              <a:buAutoNum type="arabicPeriod" startAt="6"/>
            </a:pPr>
            <a:r>
              <a:rPr lang="en-US" dirty="0"/>
              <a:t>Access and use various Internet tax resources.</a:t>
            </a:r>
          </a:p>
          <a:p>
            <a:pPr marL="457200" indent="-457200">
              <a:spcAft>
                <a:spcPts val="600"/>
              </a:spcAft>
              <a:buFont typeface="+mj-lt"/>
              <a:buAutoNum type="arabicPeriod" startAt="6"/>
            </a:pPr>
            <a:r>
              <a:rPr lang="en-US" dirty="0"/>
              <a:t>Describe the basics of electronic filing (e-filing).</a:t>
            </a:r>
          </a:p>
        </p:txBody>
      </p:sp>
      <p:pic>
        <p:nvPicPr>
          <p:cNvPr id="4" name="Content Placeholder 14">
            <a:extLst>
              <a:ext uri="{FF2B5EF4-FFF2-40B4-BE49-F238E27FC236}">
                <a16:creationId xmlns:a16="http://schemas.microsoft.com/office/drawing/2014/main" id="{282D3309-6524-4B47-BD36-35F65CB8508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167335" y="4962011"/>
            <a:ext cx="1547822" cy="1422744"/>
          </a:xfrm>
          <a:prstGeom prst="rect">
            <a:avLst/>
          </a:prstGeom>
        </p:spPr>
      </p:pic>
    </p:spTree>
    <p:custDataLst>
      <p:tags r:id="rId1"/>
    </p:custDataLst>
    <p:extLst>
      <p:ext uri="{BB962C8B-B14F-4D97-AF65-F5344CB8AC3E}">
        <p14:creationId xmlns:p14="http://schemas.microsoft.com/office/powerpoint/2010/main" val="1725609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F5D-85FC-4DCF-9852-5DB67BA800B6}"/>
              </a:ext>
            </a:extLst>
          </p:cNvPr>
          <p:cNvSpPr>
            <a:spLocks noGrp="1"/>
          </p:cNvSpPr>
          <p:nvPr>
            <p:ph type="title"/>
          </p:nvPr>
        </p:nvSpPr>
        <p:spPr/>
        <p:txBody>
          <a:bodyPr/>
          <a:lstStyle/>
          <a:p>
            <a:r>
              <a:rPr lang="en-US" dirty="0"/>
              <a:t>Poll 1</a:t>
            </a:r>
          </a:p>
        </p:txBody>
      </p:sp>
      <p:sp>
        <p:nvSpPr>
          <p:cNvPr id="3" name="Content Placeholder 2">
            <a:extLst>
              <a:ext uri="{FF2B5EF4-FFF2-40B4-BE49-F238E27FC236}">
                <a16:creationId xmlns:a16="http://schemas.microsoft.com/office/drawing/2014/main" id="{0EB8A59C-269E-4E9A-8BA8-6F11DAE70E28}"/>
              </a:ext>
            </a:extLst>
          </p:cNvPr>
          <p:cNvSpPr>
            <a:spLocks noGrp="1"/>
          </p:cNvSpPr>
          <p:nvPr>
            <p:ph idx="1"/>
          </p:nvPr>
        </p:nvSpPr>
        <p:spPr/>
        <p:txBody>
          <a:bodyPr/>
          <a:lstStyle/>
          <a:p>
            <a:pPr marL="0" indent="0">
              <a:buNone/>
            </a:pPr>
            <a:r>
              <a:rPr lang="en-US" dirty="0"/>
              <a:t>Which of the following do you think is the most important goal of the income tax system?</a:t>
            </a:r>
          </a:p>
          <a:p>
            <a:pPr marL="457200" indent="-457200">
              <a:buFont typeface="+mj-lt"/>
              <a:buAutoNum type="alphaLcPeriod"/>
            </a:pPr>
            <a:r>
              <a:rPr lang="en-US" dirty="0"/>
              <a:t>Raising revenue to operate the government</a:t>
            </a:r>
          </a:p>
          <a:p>
            <a:pPr marL="457200" indent="-457200">
              <a:buFont typeface="+mj-lt"/>
              <a:buAutoNum type="alphaLcPeriod"/>
            </a:pPr>
            <a:r>
              <a:rPr lang="en-US" dirty="0"/>
              <a:t>Providing incentives for certain business and economic goals, such as higher employment rates, through business-favorable tax provisions</a:t>
            </a:r>
          </a:p>
          <a:p>
            <a:pPr marL="457200" indent="-457200">
              <a:buFont typeface="+mj-lt"/>
              <a:buAutoNum type="alphaLcPeriod"/>
            </a:pPr>
            <a:r>
              <a:rPr lang="en-US" dirty="0"/>
              <a:t>Providing incentives for certain social goals, such as charitable giving, by allowing tax deductions, exclusions, or credits for selected activities</a:t>
            </a:r>
          </a:p>
        </p:txBody>
      </p:sp>
      <p:pic>
        <p:nvPicPr>
          <p:cNvPr id="4" name="Content Placeholder 14">
            <a:extLst>
              <a:ext uri="{FF2B5EF4-FFF2-40B4-BE49-F238E27FC236}">
                <a16:creationId xmlns:a16="http://schemas.microsoft.com/office/drawing/2014/main" id="{6DD04D8D-27B8-984B-B6F0-0C18FB8C0784}"/>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0073976" y="4732596"/>
            <a:ext cx="1641181" cy="1652159"/>
          </a:xfrm>
          <a:prstGeom prst="rect">
            <a:avLst/>
          </a:prstGeom>
        </p:spPr>
      </p:pic>
    </p:spTree>
    <p:custDataLst>
      <p:tags r:id="rId1"/>
    </p:custDataLst>
    <p:extLst>
      <p:ext uri="{BB962C8B-B14F-4D97-AF65-F5344CB8AC3E}">
        <p14:creationId xmlns:p14="http://schemas.microsoft.com/office/powerpoint/2010/main" val="2857260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Reporting and Taxable Entities </a:t>
            </a:r>
            <a:br>
              <a:rPr lang="en-US" dirty="0"/>
            </a:br>
            <a:r>
              <a:rPr lang="en-US" sz="2000" dirty="0"/>
              <a:t>(1 of 4)</a:t>
            </a:r>
          </a:p>
        </p:txBody>
      </p:sp>
      <p:sp>
        <p:nvSpPr>
          <p:cNvPr id="5" name="Text Placeholder 4"/>
          <p:cNvSpPr>
            <a:spLocks noGrp="1"/>
          </p:cNvSpPr>
          <p:nvPr>
            <p:ph idx="1"/>
          </p:nvPr>
        </p:nvSpPr>
        <p:spPr/>
        <p:txBody>
          <a:bodyPr/>
          <a:lstStyle/>
          <a:p>
            <a:pPr marL="0" indent="0">
              <a:spcAft>
                <a:spcPts val="0"/>
              </a:spcAft>
              <a:buNone/>
            </a:pPr>
            <a:r>
              <a:rPr lang="en-US" b="1" dirty="0"/>
              <a:t>The Individual</a:t>
            </a:r>
          </a:p>
          <a:p>
            <a:pPr>
              <a:spcBef>
                <a:spcPts val="0"/>
              </a:spcBef>
              <a:spcAft>
                <a:spcPts val="600"/>
              </a:spcAft>
            </a:pPr>
            <a:r>
              <a:rPr lang="en-US" dirty="0"/>
              <a:t>Most individual taxpayers file Form 10 40, which contains three possible schedules:</a:t>
            </a:r>
          </a:p>
          <a:p>
            <a:pPr lvl="1">
              <a:spcBef>
                <a:spcPts val="0"/>
              </a:spcBef>
              <a:spcAft>
                <a:spcPts val="600"/>
              </a:spcAft>
            </a:pPr>
            <a:r>
              <a:rPr lang="en-US" dirty="0"/>
              <a:t>Schedule 1</a:t>
            </a:r>
          </a:p>
          <a:p>
            <a:pPr lvl="2">
              <a:spcBef>
                <a:spcPts val="0"/>
              </a:spcBef>
              <a:spcAft>
                <a:spcPts val="600"/>
              </a:spcAft>
            </a:pPr>
            <a:r>
              <a:rPr lang="en-US" dirty="0"/>
              <a:t>Additional forms of income and many deductions for adjusted gross income</a:t>
            </a:r>
          </a:p>
          <a:p>
            <a:pPr lvl="1">
              <a:spcBef>
                <a:spcPts val="0"/>
              </a:spcBef>
              <a:spcAft>
                <a:spcPts val="600"/>
              </a:spcAft>
            </a:pPr>
            <a:r>
              <a:rPr lang="en-US" dirty="0"/>
              <a:t>Schedule 2</a:t>
            </a:r>
          </a:p>
          <a:p>
            <a:pPr lvl="2">
              <a:spcBef>
                <a:spcPts val="0"/>
              </a:spcBef>
              <a:spcAft>
                <a:spcPts val="600"/>
              </a:spcAft>
            </a:pPr>
            <a:r>
              <a:rPr lang="en-US" dirty="0"/>
              <a:t>Additional taxes (such as alternative minimum tax)</a:t>
            </a:r>
          </a:p>
          <a:p>
            <a:pPr lvl="1">
              <a:spcBef>
                <a:spcPts val="0"/>
              </a:spcBef>
              <a:spcAft>
                <a:spcPts val="600"/>
              </a:spcAft>
            </a:pPr>
            <a:r>
              <a:rPr lang="en-US" dirty="0"/>
              <a:t>Schedule 3</a:t>
            </a:r>
          </a:p>
          <a:p>
            <a:pPr lvl="2">
              <a:spcBef>
                <a:spcPts val="0"/>
              </a:spcBef>
            </a:pPr>
            <a:r>
              <a:rPr lang="en-US" dirty="0"/>
              <a:t>Credits and payments other than withholding</a:t>
            </a:r>
          </a:p>
        </p:txBody>
      </p:sp>
    </p:spTree>
    <p:extLst>
      <p:ext uri="{BB962C8B-B14F-4D97-AF65-F5344CB8AC3E}">
        <p14:creationId xmlns:p14="http://schemas.microsoft.com/office/powerpoint/2010/main" val="912592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Reporting and Taxable Entities </a:t>
            </a:r>
            <a:br>
              <a:rPr lang="en-US" dirty="0"/>
            </a:br>
            <a:r>
              <a:rPr lang="en-US" sz="2000" dirty="0"/>
              <a:t>(2 of 4)</a:t>
            </a:r>
          </a:p>
        </p:txBody>
      </p:sp>
      <p:sp>
        <p:nvSpPr>
          <p:cNvPr id="5" name="Text Placeholder 4"/>
          <p:cNvSpPr>
            <a:spLocks noGrp="1"/>
          </p:cNvSpPr>
          <p:nvPr>
            <p:ph idx="1"/>
          </p:nvPr>
        </p:nvSpPr>
        <p:spPr/>
        <p:txBody>
          <a:bodyPr/>
          <a:lstStyle/>
          <a:p>
            <a:pPr>
              <a:spcBef>
                <a:spcPts val="0"/>
              </a:spcBef>
              <a:spcAft>
                <a:spcPts val="600"/>
              </a:spcAft>
            </a:pPr>
            <a:r>
              <a:rPr lang="en-US" dirty="0"/>
              <a:t>In addition to Schedules 1–3, six schedules identify certain types of income and deductions that must be reported:</a:t>
            </a:r>
          </a:p>
          <a:p>
            <a:pPr lvl="1">
              <a:spcBef>
                <a:spcPts val="0"/>
              </a:spcBef>
              <a:spcAft>
                <a:spcPts val="0"/>
              </a:spcAft>
            </a:pPr>
            <a:r>
              <a:rPr lang="en-US" dirty="0"/>
              <a:t>Schedule A</a:t>
            </a:r>
          </a:p>
          <a:p>
            <a:pPr lvl="2">
              <a:spcBef>
                <a:spcPts val="0"/>
              </a:spcBef>
              <a:spcAft>
                <a:spcPts val="0"/>
              </a:spcAft>
            </a:pPr>
            <a:r>
              <a:rPr lang="en-US" dirty="0"/>
              <a:t>To itemize deductions</a:t>
            </a:r>
          </a:p>
          <a:p>
            <a:pPr lvl="1">
              <a:spcBef>
                <a:spcPts val="0"/>
              </a:spcBef>
              <a:spcAft>
                <a:spcPts val="0"/>
              </a:spcAft>
            </a:pPr>
            <a:r>
              <a:rPr lang="en-US" dirty="0"/>
              <a:t>Schedule B</a:t>
            </a:r>
          </a:p>
          <a:p>
            <a:pPr lvl="2">
              <a:spcBef>
                <a:spcPts val="0"/>
              </a:spcBef>
              <a:spcAft>
                <a:spcPts val="0"/>
              </a:spcAft>
            </a:pPr>
            <a:r>
              <a:rPr lang="en-US" dirty="0"/>
              <a:t>To report dividend income and interest income greater than $1,500</a:t>
            </a:r>
          </a:p>
          <a:p>
            <a:pPr lvl="1">
              <a:spcBef>
                <a:spcPts val="0"/>
              </a:spcBef>
              <a:spcAft>
                <a:spcPts val="0"/>
              </a:spcAft>
            </a:pPr>
            <a:r>
              <a:rPr lang="en-US" dirty="0"/>
              <a:t>Schedule C</a:t>
            </a:r>
          </a:p>
          <a:p>
            <a:pPr lvl="2">
              <a:spcBef>
                <a:spcPts val="0"/>
              </a:spcBef>
              <a:spcAft>
                <a:spcPts val="0"/>
              </a:spcAft>
            </a:pPr>
            <a:r>
              <a:rPr lang="en-US" dirty="0"/>
              <a:t>To report trade or business income</a:t>
            </a:r>
          </a:p>
        </p:txBody>
      </p:sp>
    </p:spTree>
    <p:extLst>
      <p:ext uri="{BB962C8B-B14F-4D97-AF65-F5344CB8AC3E}">
        <p14:creationId xmlns:p14="http://schemas.microsoft.com/office/powerpoint/2010/main" val="4804815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DESIGN_ID_FULL TEXT TEMPLATE MASTER" val="7pb33sBP"/>
  <p:tag name="ARTICULATE_DESIGN_ID_FULL TEXT TEMPLATE MASTER (CONT.)" val="V3Eg5WUK"/>
  <p:tag name="ARTICULATE_DESIGN_ID_OPTIMIZED TEMPLATE MASTER" val="rzwWCka7"/>
  <p:tag name="ARTICULATE_DESIGN_ID_OPTIMIZED TEMPLATE MASTER (CONT.)" val="klKJ3eZ5"/>
  <p:tag name="ARTICULATE_SLIDE_COUNT" val="32"/>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ptimized Template Master">
  <a:themeElements>
    <a:clrScheme name="Cengage">
      <a:dk1>
        <a:srgbClr val="53565A"/>
      </a:dk1>
      <a:lt1>
        <a:srgbClr val="FFFFFF"/>
      </a:lt1>
      <a:dk2>
        <a:srgbClr val="003865"/>
      </a:dk2>
      <a:lt2>
        <a:srgbClr val="E7E6E6"/>
      </a:lt2>
      <a:accent1>
        <a:srgbClr val="003865"/>
      </a:accent1>
      <a:accent2>
        <a:srgbClr val="0085CA"/>
      </a:accent2>
      <a:accent3>
        <a:srgbClr val="E0004D"/>
      </a:accent3>
      <a:accent4>
        <a:srgbClr val="FC4C02"/>
      </a:accent4>
      <a:accent5>
        <a:srgbClr val="F2A900"/>
      </a:accent5>
      <a:accent6>
        <a:srgbClr val="92278F"/>
      </a:accent6>
      <a:hlink>
        <a:srgbClr val="0563C1"/>
      </a:hlink>
      <a:folHlink>
        <a:srgbClr val="92278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cture Slide Template 110519.pptx" id="{FB57E4F6-C376-411E-9BA4-5ED39F071A6C}" vid="{C179C5D7-DA99-4AA5-8DB0-1FA642D8FB8B}"/>
    </a:ext>
  </a:extLst>
</a:theme>
</file>

<file path=ppt/theme/theme2.xml><?xml version="1.0" encoding="utf-8"?>
<a:theme xmlns:a="http://schemas.openxmlformats.org/drawingml/2006/main" name="Optimized Template Master (cont.)">
  <a:themeElements>
    <a:clrScheme name="TSA">
      <a:dk1>
        <a:srgbClr val="53565A"/>
      </a:dk1>
      <a:lt1>
        <a:srgbClr val="FFFFFF"/>
      </a:lt1>
      <a:dk2>
        <a:srgbClr val="003865"/>
      </a:dk2>
      <a:lt2>
        <a:srgbClr val="E7E6E6"/>
      </a:lt2>
      <a:accent1>
        <a:srgbClr val="003865"/>
      </a:accent1>
      <a:accent2>
        <a:srgbClr val="A7A8AA"/>
      </a:accent2>
      <a:accent3>
        <a:srgbClr val="53565A"/>
      </a:accent3>
      <a:accent4>
        <a:srgbClr val="A6192E"/>
      </a:accent4>
      <a:accent5>
        <a:srgbClr val="006BA6"/>
      </a:accent5>
      <a:accent6>
        <a:srgbClr val="658D1B"/>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cture Slide Template 110519.pptx" id="{FB57E4F6-C376-411E-9BA4-5ED39F071A6C}" vid="{99058E2F-7ED2-4983-8031-712A8ADC934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4762e784-4cc6-44fa-aa0e-c3d5b83ab511">
      <UserInfo>
        <DisplayName/>
        <AccountId xsi:nil="true"/>
        <AccountType/>
      </UserInfo>
    </SharedWithUsers>
    <Grouping xmlns="88723500-728c-4f10-9c4c-19b0a4d53fba" xsi:nil="true"/>
    <Discipline xmlns="88723500-728c-4f10-9c4c-19b0a4d53fb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656F3EBCC6A2E4CB2B83F4810F1B3D3" ma:contentTypeVersion="26" ma:contentTypeDescription="Create a new document." ma:contentTypeScope="" ma:versionID="742c99643472b346545501ed1cbb99ad">
  <xsd:schema xmlns:xsd="http://www.w3.org/2001/XMLSchema" xmlns:xs="http://www.w3.org/2001/XMLSchema" xmlns:p="http://schemas.microsoft.com/office/2006/metadata/properties" xmlns:ns2="88723500-728c-4f10-9c4c-19b0a4d53fba" xmlns:ns3="4762e784-4cc6-44fa-aa0e-c3d5b83ab511" targetNamespace="http://schemas.microsoft.com/office/2006/metadata/properties" ma:root="true" ma:fieldsID="9e88be370e89fd5dc289fcc28c4c73e1" ns2:_="" ns3:_="">
    <xsd:import namespace="88723500-728c-4f10-9c4c-19b0a4d53fba"/>
    <xsd:import namespace="4762e784-4cc6-44fa-aa0e-c3d5b83ab511"/>
    <xsd:element name="properties">
      <xsd:complexType>
        <xsd:sequence>
          <xsd:element name="documentManagement">
            <xsd:complexType>
              <xsd:all>
                <xsd:element ref="ns2:Discipline" minOccurs="0"/>
                <xsd:element ref="ns2:Grouping" minOccurs="0"/>
                <xsd:element ref="ns2:MediaServiceMetadata" minOccurs="0"/>
                <xsd:element ref="ns2:MediaServiceFastMetadata" minOccurs="0"/>
                <xsd:element ref="ns3:SharedWithUsers" minOccurs="0"/>
                <xsd:element ref="ns3:SharedWithDetails" minOccurs="0"/>
                <xsd:element ref="ns2:MediaServiceEventHashCode" minOccurs="0"/>
                <xsd:element ref="ns2:MediaServiceGenerationTime" minOccurs="0"/>
                <xsd:element ref="ns2:MediaServiceAutoTags" minOccurs="0"/>
                <xsd:element ref="ns2:MediaServiceOCR"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723500-728c-4f10-9c4c-19b0a4d53fba" elementFormDefault="qualified">
    <xsd:import namespace="http://schemas.microsoft.com/office/2006/documentManagement/types"/>
    <xsd:import namespace="http://schemas.microsoft.com/office/infopath/2007/PartnerControls"/>
    <xsd:element name="Discipline" ma:index="8" nillable="true" ma:displayName="Discipline" ma:format="Dropdown" ma:internalName="Discipline">
      <xsd:simpleType>
        <xsd:restriction base="dms:Choice">
          <xsd:enumeration value="Accounting"/>
          <xsd:enumeration value="Agriculture"/>
          <xsd:enumeration value="Anthropology"/>
          <xsd:enumeration value="Art/Humanities"/>
          <xsd:enumeration value="Astronomy"/>
          <xsd:enumeration value="Athletic Training/Sport Sciences"/>
          <xsd:enumeration value="Automotive"/>
          <xsd:enumeration value="Aviation"/>
          <xsd:enumeration value="Basic Health Science"/>
          <xsd:enumeration value="Basic Sci Nrsg/AH"/>
          <xsd:enumeration value="Beauty &amp; Wellness"/>
          <xsd:enumeration value="Biology"/>
          <xsd:enumeration value="Blueprint Reading"/>
          <xsd:enumeration value="Building Trades"/>
          <xsd:enumeration value="Business Education"/>
          <xsd:enumeration value="Business Law"/>
          <xsd:enumeration value="Business Mathematics"/>
          <xsd:enumeration value="Business Statistics"/>
          <xsd:enumeration value="Business/Profssnl Development"/>
          <xsd:enumeration value="CAD"/>
          <xsd:enumeration value="Chem Engineering"/>
          <xsd:enumeration value="Chemistry"/>
          <xsd:enumeration value="Civil Engineering"/>
          <xsd:enumeration value="College Success"/>
          <xsd:enumeration value="Communications"/>
          <xsd:enumeration value="Computer Engineering"/>
          <xsd:enumeration value="Computer Science"/>
          <xsd:enumeration value="Computing"/>
          <xsd:enumeration value="Construction"/>
          <xsd:enumeration value="Consumer Personal Computing"/>
          <xsd:enumeration value="Counseling"/>
          <xsd:enumeration value="Course Technology PTR"/>
          <xsd:enumeration value="Criminal Justice"/>
          <xsd:enumeration value="Data / Telecommunications"/>
          <xsd:enumeration value="Databases"/>
          <xsd:enumeration value="Decision Sciences"/>
          <xsd:enumeration value="Dental Assisting"/>
          <xsd:enumeration value="Developmental English"/>
          <xsd:enumeration value="Developmental Math"/>
          <xsd:enumeration value="Drafting"/>
          <xsd:enumeration value="Driver Education"/>
          <xsd:enumeration value="Early Childhood"/>
          <xsd:enumeration value="Earth &amp; Envir Scnc"/>
          <xsd:enumeration value="Ecommerce"/>
          <xsd:enumeration value="Economics"/>
          <xsd:enumeration value="Education"/>
          <xsd:enumeration value="Elec Engineering"/>
          <xsd:enumeration value="Electrical Trades"/>
          <xsd:enumeration value="Electronic Tech"/>
          <xsd:enumeration value="Emergency Medical Services"/>
          <xsd:enumeration value="Engineering"/>
          <xsd:enumeration value="Engineering Tech"/>
          <xsd:enumeration value="English"/>
          <xsd:enumeration value="English Literature"/>
          <xsd:enumeration value="Environmental Science"/>
          <xsd:enumeration value="Family Studies"/>
          <xsd:enumeration value="Finance"/>
          <xsd:enumeration value="Fire/Rescue"/>
          <xsd:enumeration value="French"/>
          <xsd:enumeration value="Game Development"/>
          <xsd:enumeration value="General ESL"/>
          <xsd:enumeration value="Geography"/>
          <xsd:enumeration value="Geology"/>
          <xsd:enumeration value="German"/>
          <xsd:enumeration value="Graphic Communications"/>
          <xsd:enumeration value="Graphical Information Systems"/>
          <xsd:enumeration value="Health and Physical Education"/>
          <xsd:enumeration value="Health Information Management"/>
          <xsd:enumeration value="Health Occupations"/>
          <xsd:enumeration value="Health Services Administration"/>
          <xsd:enumeration value="Help Desk / Desktop Support"/>
          <xsd:enumeration value="History"/>
          <xsd:enumeration value="Home Health Care"/>
          <xsd:enumeration value="Hosp/Culinary/Trav/Tour"/>
          <xsd:enumeration value="HVAC"/>
          <xsd:enumeration value="Ind Engineering"/>
          <xsd:enumeration value="Information Systems"/>
          <xsd:enumeration value="Insurance and Coding"/>
          <xsd:enumeration value="Italian"/>
          <xsd:enumeration value="Journalism"/>
          <xsd:enumeration value="Languages"/>
          <xsd:enumeration value="Mach Trds/Mech Tech"/>
          <xsd:enumeration value="Management"/>
          <xsd:enumeration value="Marketing"/>
          <xsd:enumeration value="Massage Therapy"/>
          <xsd:enumeration value="Math for Trades/Applied Math"/>
          <xsd:enumeration value="Mathematics"/>
          <xsd:enumeration value="Mechanical Engnrng"/>
          <xsd:enumeration value="Mechanical Technology"/>
          <xsd:enumeration value="Media Arts &amp; Design"/>
          <xsd:enumeration value="Medical Assisting"/>
          <xsd:enumeration value="Medical Laboratory Technician"/>
          <xsd:enumeration value="Medical Terminology"/>
          <xsd:enumeration value="Medical Transcription"/>
          <xsd:enumeration value="MIS"/>
          <xsd:enumeration value="Mortuary Science"/>
          <xsd:enumeration value="Multimedia Educatn"/>
          <xsd:enumeration value="Music"/>
          <xsd:enumeration value="Music Technology-PRO"/>
          <xsd:enumeration value="Networking &amp; Security"/>
          <xsd:enumeration value="Nursing"/>
          <xsd:enumeration value="Nursing Assistant"/>
          <xsd:enumeration value="Nutrition"/>
          <xsd:enumeration value="Occupational Therapy"/>
          <xsd:enumeration value="Oceanography"/>
          <xsd:enumeration value="Office Technology"/>
          <xsd:enumeration value="Paralegal"/>
          <xsd:enumeration value="Patient Care Technician"/>
          <xsd:enumeration value="PC Repair / A+"/>
          <xsd:enumeration value="Pharmacy Technician"/>
          <xsd:enumeration value="Philosophy"/>
          <xsd:enumeration value="Physical Therapy"/>
          <xsd:enumeration value="Physics"/>
          <xsd:enumeration value="Physics &amp; Astronomy"/>
          <xsd:enumeration value="Political Science"/>
          <xsd:enumeration value="Programming"/>
          <xsd:enumeration value="Project Management"/>
          <xsd:enumeration value="Psychology"/>
          <xsd:enumeration value="Public Admin"/>
          <xsd:enumeration value="Radiographic Technology"/>
          <xsd:enumeration value="Real Estate"/>
          <xsd:enumeration value="Religion"/>
          <xsd:enumeration value="Renewable Energy"/>
          <xsd:enumeration value="Respiratory Care"/>
          <xsd:enumeration value="Safety Training (ST)"/>
          <xsd:enumeration value="Security"/>
          <xsd:enumeration value="Social Psychology"/>
          <xsd:enumeration value="Social Work"/>
          <xsd:enumeration value="Sociology"/>
          <xsd:enumeration value="Spanish"/>
          <xsd:enumeration value="Special Education"/>
          <xsd:enumeration value="Speech &amp; Theatre"/>
          <xsd:enumeration value="Statistics"/>
          <xsd:enumeration value="Surgical Technology"/>
          <xsd:enumeration value="Taxation"/>
          <xsd:enumeration value="Tech Ed/Careers/Co-op"/>
          <xsd:enumeration value="Technical Skills"/>
          <xsd:enumeration value="Theatre"/>
          <xsd:enumeration value="Trucking"/>
          <xsd:enumeration value="Veterinary Technology"/>
          <xsd:enumeration value="Voice Speech Recognition"/>
          <xsd:enumeration value="Web Design &amp; Development"/>
          <xsd:enumeration value="Welding"/>
          <xsd:enumeration value="Other"/>
        </xsd:restriction>
      </xsd:simpleType>
    </xsd:element>
    <xsd:element name="Grouping" ma:index="9" nillable="true" ma:displayName="Grouping" ma:format="Dropdown" ma:internalName="Grouping">
      <xsd:simpleType>
        <xsd:restriction base="dms:Choice">
          <xsd:enumeration value="SSBH"/>
          <xsd:enumeration value="STEM"/>
          <xsd:enumeration value="Skills"/>
        </xsd:restriction>
      </xsd:simpleType>
    </xsd:element>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62e784-4cc6-44fa-aa0e-c3d5b83ab511"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9BA192-EF86-48DF-982C-2C526A268392}">
  <ds:schemaRefs>
    <ds:schemaRef ds:uri="http://schemas.microsoft.com/office/2006/metadata/properties"/>
    <ds:schemaRef ds:uri="http://schemas.microsoft.com/office/infopath/2007/PartnerControls"/>
    <ds:schemaRef ds:uri="4762e784-4cc6-44fa-aa0e-c3d5b83ab511"/>
    <ds:schemaRef ds:uri="88723500-728c-4f10-9c4c-19b0a4d53fba"/>
  </ds:schemaRefs>
</ds:datastoreItem>
</file>

<file path=customXml/itemProps2.xml><?xml version="1.0" encoding="utf-8"?>
<ds:datastoreItem xmlns:ds="http://schemas.openxmlformats.org/officeDocument/2006/customXml" ds:itemID="{6003874A-DB36-4542-85E0-50F7D031F8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723500-728c-4f10-9c4c-19b0a4d53fba"/>
    <ds:schemaRef ds:uri="4762e784-4cc6-44fa-aa0e-c3d5b83ab5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32CFAA7-E308-4DCB-89CD-C84C20E9024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POTX TEMPLATE Lecture Slides</Template>
  <TotalTime>5109</TotalTime>
  <Words>5903</Words>
  <Application>Microsoft Office PowerPoint</Application>
  <PresentationFormat>Widescreen</PresentationFormat>
  <Paragraphs>554</Paragraphs>
  <Slides>66</Slides>
  <Notes>18</Notes>
  <HiddenSlides>0</HiddenSlides>
  <MMClips>0</MMClips>
  <ScaleCrop>false</ScaleCrop>
  <HeadingPairs>
    <vt:vector size="8" baseType="variant">
      <vt:variant>
        <vt:lpstr>Fonts Used</vt:lpstr>
      </vt:variant>
      <vt:variant>
        <vt:i4>11</vt:i4>
      </vt:variant>
      <vt:variant>
        <vt:lpstr>Theme</vt:lpstr>
      </vt:variant>
      <vt:variant>
        <vt:i4>2</vt:i4>
      </vt:variant>
      <vt:variant>
        <vt:lpstr>Embedded OLE Servers</vt:lpstr>
      </vt:variant>
      <vt:variant>
        <vt:i4>1</vt:i4>
      </vt:variant>
      <vt:variant>
        <vt:lpstr>Slide Titles</vt:lpstr>
      </vt:variant>
      <vt:variant>
        <vt:i4>66</vt:i4>
      </vt:variant>
    </vt:vector>
  </HeadingPairs>
  <TitlesOfParts>
    <vt:vector size="80" baseType="lpstr">
      <vt:lpstr>Arial</vt:lpstr>
      <vt:lpstr>Arial</vt:lpstr>
      <vt:lpstr>Calibri</vt:lpstr>
      <vt:lpstr>Courier New</vt:lpstr>
      <vt:lpstr>Helvetica</vt:lpstr>
      <vt:lpstr>Symbol</vt:lpstr>
      <vt:lpstr>TimesNewRomanPS-BoldItalicMT</vt:lpstr>
      <vt:lpstr>TimesNewRomanPS-BoldMT</vt:lpstr>
      <vt:lpstr>TimesNewRomanPS-ItalicMT</vt:lpstr>
      <vt:lpstr>TimesNewRomanPSMT</vt:lpstr>
      <vt:lpstr>Wingdings</vt:lpstr>
      <vt:lpstr>Optimized Template Master</vt:lpstr>
      <vt:lpstr>Optimized Template Master (cont.)</vt:lpstr>
      <vt:lpstr>Equation</vt:lpstr>
      <vt:lpstr>Chapter 1</vt:lpstr>
      <vt:lpstr>Icebreaker</vt:lpstr>
      <vt:lpstr>Learning Objectives (1 of 2)</vt:lpstr>
      <vt:lpstr>Learning Objectives (2 of 2)</vt:lpstr>
      <vt:lpstr>History and Objectives of the Tax System  (1 of 2)</vt:lpstr>
      <vt:lpstr>History and Objectives of the Tax System  (2 of 2)</vt:lpstr>
      <vt:lpstr>Poll 1</vt:lpstr>
      <vt:lpstr>Reporting and Taxable Entities  (1 of 4)</vt:lpstr>
      <vt:lpstr>Reporting and Taxable Entities  (2 of 4)</vt:lpstr>
      <vt:lpstr>Reporting and Taxable Entities  (3 of 4)</vt:lpstr>
      <vt:lpstr>Reporting and Taxable Entities  (4 of 4)</vt:lpstr>
      <vt:lpstr>Knowledge Check 1</vt:lpstr>
      <vt:lpstr>Knowledge Check 1: Answer</vt:lpstr>
      <vt:lpstr>The Tax Formula for Individuals  (1 of 7)</vt:lpstr>
      <vt:lpstr>The Tax Formula for Individuals (2 of 7)</vt:lpstr>
      <vt:lpstr>The Tax Formula for Individuals  (3 of 7)</vt:lpstr>
      <vt:lpstr>The Tax Formula for Individuals  (4 of 7)</vt:lpstr>
      <vt:lpstr>The Tax Formula for Individuals (5 of 7)</vt:lpstr>
      <vt:lpstr>The Tax Formula for Individuals (6 of 7)</vt:lpstr>
      <vt:lpstr>The Tax Formula for Individuals (7 of 7)</vt:lpstr>
      <vt:lpstr>Who Must File (1 of 4)</vt:lpstr>
      <vt:lpstr>Who Must File (2 of 4)</vt:lpstr>
      <vt:lpstr>Who Must File (3 of 4)</vt:lpstr>
      <vt:lpstr>Who Must File  (4 of 4)</vt:lpstr>
      <vt:lpstr>Discussion 1</vt:lpstr>
      <vt:lpstr>Discussion 1 Debrief</vt:lpstr>
      <vt:lpstr>Filing Status and Tax Computation (1 of 4)</vt:lpstr>
      <vt:lpstr>Filing Status and Tax Computation (2 of 4)</vt:lpstr>
      <vt:lpstr>Filing Status and Tax Computation (3 of 4)</vt:lpstr>
      <vt:lpstr>Filing Status and Tax Computation (4 of 4)</vt:lpstr>
      <vt:lpstr>Knowledge Check 2</vt:lpstr>
      <vt:lpstr>Knowledge Check 2: Answer</vt:lpstr>
      <vt:lpstr>Qualifying Dependents (1 of 7)</vt:lpstr>
      <vt:lpstr>Qualifying Dependents (2 of 7)</vt:lpstr>
      <vt:lpstr>Qualifying Dependents (3 of 7)</vt:lpstr>
      <vt:lpstr>Qualifying Dependents (4 of 7)</vt:lpstr>
      <vt:lpstr>Discussion 2</vt:lpstr>
      <vt:lpstr>Discussion 2 Debrief</vt:lpstr>
      <vt:lpstr>Qualifying Dependents (5 of 7)</vt:lpstr>
      <vt:lpstr>Qualifying Dependents (6 of 7)</vt:lpstr>
      <vt:lpstr>Qualifying Dependents (7 of 7)</vt:lpstr>
      <vt:lpstr>Economic Impact Payment and Recovery Rebate Credit (1 of 2)</vt:lpstr>
      <vt:lpstr>Economic Impact Payment and Recovery Rebate Credit (2 of 2)</vt:lpstr>
      <vt:lpstr>The Standard Deduction (1 of 7)</vt:lpstr>
      <vt:lpstr>The Standard Deduction  (2 of 7)</vt:lpstr>
      <vt:lpstr>The Standard Deduction (3 of 7)</vt:lpstr>
      <vt:lpstr>The Standard Deduction  (4 of 7)</vt:lpstr>
      <vt:lpstr>The Standard Deduction (5 of 7)</vt:lpstr>
      <vt:lpstr>The Standard Deduction  (6 of 7)</vt:lpstr>
      <vt:lpstr>The Standard Deduction (7 of 7)</vt:lpstr>
      <vt:lpstr>A Brief Overview of Capital Gains and Losses  (1 of 8)</vt:lpstr>
      <vt:lpstr>A Brief Overview of Capital Gains and Losses  (2 of 8)</vt:lpstr>
      <vt:lpstr>A Brief Overview of Capital Gains and Losses  (3 of 8)</vt:lpstr>
      <vt:lpstr>A Brief Overview of Capital Gains and Losses  (4 of 8)</vt:lpstr>
      <vt:lpstr>A Brief Overview of Capital Gains and Losses  (5 of 8)</vt:lpstr>
      <vt:lpstr>A Brief Overview of Capital Gains and Losses  (6 of 8)</vt:lpstr>
      <vt:lpstr>A Brief Overview of Capital Gains and Losses  (7 of 8)</vt:lpstr>
      <vt:lpstr>A Brief Overview of Capital Gains and Losses  (8 of 8)</vt:lpstr>
      <vt:lpstr>Tax and the Internet (1 of 2)</vt:lpstr>
      <vt:lpstr>Tax and the Internet (2 of 2)</vt:lpstr>
      <vt:lpstr>Poll 2</vt:lpstr>
      <vt:lpstr>Electronic Filing (E-Filing)</vt:lpstr>
      <vt:lpstr>Case Study 1 </vt:lpstr>
      <vt:lpstr>Case Study 2 </vt:lpstr>
      <vt:lpstr>Summary (1 of 2)</vt:lpstr>
      <vt:lpstr>Summary (2 of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Meere, Kristen</dc:creator>
  <cp:lastModifiedBy>Tumelaire, Justin M</cp:lastModifiedBy>
  <cp:revision>66</cp:revision>
  <cp:lastPrinted>2016-10-03T15:29:39Z</cp:lastPrinted>
  <dcterms:created xsi:type="dcterms:W3CDTF">2020-02-19T19:33:27Z</dcterms:created>
  <dcterms:modified xsi:type="dcterms:W3CDTF">2021-01-20T19:37:05Z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0x0101008656F3EBCC6A2E4CB2B83F4810F1B3D3</vt:lpwstr>
  </property>
  <property fmtid="{D5CDD505-2E9C-101B-9397-08002B2CF9AE}" pid="3" name="Order">
    <vt:r8>112600</vt:r8>
  </property>
  <property fmtid="{D5CDD505-2E9C-101B-9397-08002B2CF9AE}" pid="4" name="Category">
    <vt:lpwstr>Accessibility</vt:lpwstr>
  </property>
  <property fmtid="{D5CDD505-2E9C-101B-9397-08002B2CF9AE}" pid="5" name="xd_Signature">
    <vt:bool>false</vt:bool>
  </property>
  <property fmtid="{D5CDD505-2E9C-101B-9397-08002B2CF9AE}" pid="6" name="xd_ProgID">
    <vt:lpwstr/>
  </property>
  <property fmtid="{D5CDD505-2E9C-101B-9397-08002B2CF9AE}" pid="7" name="Document Type">
    <vt:lpwstr>Template</vt:lpwstr>
  </property>
  <property fmtid="{D5CDD505-2E9C-101B-9397-08002B2CF9AE}" pid="8" name="Audience">
    <vt:lpwstr>Content Developer</vt:lpwstr>
  </property>
  <property fmtid="{D5CDD505-2E9C-101B-9397-08002B2CF9AE}" pid="9" name="Department">
    <vt:lpwstr>GPM Training</vt:lpwstr>
  </property>
  <property fmtid="{D5CDD505-2E9C-101B-9397-08002B2CF9AE}" pid="10" name="ComplianceAssetId">
    <vt:lpwstr/>
  </property>
  <property fmtid="{D5CDD505-2E9C-101B-9397-08002B2CF9AE}" pid="11" name="TemplateUrl">
    <vt:lpwstr/>
  </property>
  <property fmtid="{D5CDD505-2E9C-101B-9397-08002B2CF9AE}" pid="12" name="ArticulateGUID">
    <vt:lpwstr>DA3FD099-5DDC-49B7-BC70-6C2871AE2813</vt:lpwstr>
  </property>
  <property fmtid="{D5CDD505-2E9C-101B-9397-08002B2CF9AE}" pid="13" name="ArticulatePath">
    <vt:lpwstr>Presentation3</vt:lpwstr>
  </property>
</Properties>
</file>