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slideLayouts/slideLayout20.xml" ContentType="application/vnd.openxmlformats-officedocument.presentationml.slideLayout+xml"/>
  <Override PartName="/ppt/theme/theme2.xml" ContentType="application/vnd.openxmlformats-officedocument.theme+xml"/>
  <Override PartName="/ppt/tags/tag15.xml" ContentType="application/vnd.openxmlformats-officedocument.presentationml.tags+xml"/>
  <Override PartName="/ppt/tags/tag16.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17.xml" ContentType="application/vnd.openxmlformats-officedocument.presentationml.tags+xml"/>
  <Override PartName="/ppt/tags/tag18.xml" ContentType="application/vnd.openxmlformats-officedocument.presentationml.tags+xml"/>
  <Override PartName="/ppt/notesSlides/notesSlide1.xml" ContentType="application/vnd.openxmlformats-officedocument.presentationml.notesSlide+xml"/>
  <Override PartName="/ppt/tags/tag19.xml" ContentType="application/vnd.openxmlformats-officedocument.presentationml.tags+xml"/>
  <Override PartName="/ppt/notesSlides/notesSlide2.xml" ContentType="application/vnd.openxmlformats-officedocument.presentationml.notesSlide+xml"/>
  <Override PartName="/ppt/tags/tag20.xml" ContentType="application/vnd.openxmlformats-officedocument.presentationml.tags+xml"/>
  <Override PartName="/ppt/notesSlides/notesSlide3.xml" ContentType="application/vnd.openxmlformats-officedocument.presentationml.notesSlide+xml"/>
  <Override PartName="/ppt/tags/tag2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6.xml" ContentType="application/vnd.openxmlformats-officedocument.presentationml.notesSlide+xml"/>
  <Override PartName="/ppt/tags/tag27.xml" ContentType="application/vnd.openxmlformats-officedocument.presentationml.tags+xml"/>
  <Override PartName="/ppt/notesSlides/notesSlide7.xml" ContentType="application/vnd.openxmlformats-officedocument.presentationml.notesSlide+xml"/>
  <Override PartName="/ppt/tags/tag28.xml" ContentType="application/vnd.openxmlformats-officedocument.presentationml.tags+xml"/>
  <Override PartName="/ppt/notesSlides/notesSlide8.xml" ContentType="application/vnd.openxmlformats-officedocument.presentationml.notesSlide+xml"/>
  <Override PartName="/ppt/tags/tag29.xml" ContentType="application/vnd.openxmlformats-officedocument.presentationml.tags+xml"/>
  <Override PartName="/ppt/notesSlides/notesSlide9.xml" ContentType="application/vnd.openxmlformats-officedocument.presentationml.notesSlide+xml"/>
  <Override PartName="/ppt/tags/tag30.xml" ContentType="application/vnd.openxmlformats-officedocument.presentationml.tags+xml"/>
  <Override PartName="/ppt/notesSlides/notesSlide10.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4"/>
    <p:sldMasterId id="2147483739" r:id="rId5"/>
  </p:sldMasterIdLst>
  <p:notesMasterIdLst>
    <p:notesMasterId r:id="rId67"/>
  </p:notesMasterIdLst>
  <p:handoutMasterIdLst>
    <p:handoutMasterId r:id="rId68"/>
  </p:handoutMasterIdLst>
  <p:sldIdLst>
    <p:sldId id="503" r:id="rId6"/>
    <p:sldId id="485" r:id="rId7"/>
    <p:sldId id="487" r:id="rId8"/>
    <p:sldId id="335" r:id="rId9"/>
    <p:sldId id="427" r:id="rId10"/>
    <p:sldId id="454" r:id="rId11"/>
    <p:sldId id="455" r:id="rId12"/>
    <p:sldId id="498" r:id="rId13"/>
    <p:sldId id="499" r:id="rId14"/>
    <p:sldId id="343" r:id="rId15"/>
    <p:sldId id="496" r:id="rId16"/>
    <p:sldId id="500" r:id="rId17"/>
    <p:sldId id="385" r:id="rId18"/>
    <p:sldId id="456" r:id="rId19"/>
    <p:sldId id="457" r:id="rId20"/>
    <p:sldId id="435" r:id="rId21"/>
    <p:sldId id="458" r:id="rId22"/>
    <p:sldId id="488" r:id="rId23"/>
    <p:sldId id="501" r:id="rId24"/>
    <p:sldId id="502" r:id="rId25"/>
    <p:sldId id="459" r:id="rId26"/>
    <p:sldId id="460" r:id="rId27"/>
    <p:sldId id="461" r:id="rId28"/>
    <p:sldId id="462" r:id="rId29"/>
    <p:sldId id="489" r:id="rId30"/>
    <p:sldId id="378" r:id="rId31"/>
    <p:sldId id="463" r:id="rId32"/>
    <p:sldId id="440" r:id="rId33"/>
    <p:sldId id="464" r:id="rId34"/>
    <p:sldId id="465" r:id="rId35"/>
    <p:sldId id="490" r:id="rId36"/>
    <p:sldId id="466" r:id="rId37"/>
    <p:sldId id="467" r:id="rId38"/>
    <p:sldId id="468" r:id="rId39"/>
    <p:sldId id="469" r:id="rId40"/>
    <p:sldId id="491" r:id="rId41"/>
    <p:sldId id="471" r:id="rId42"/>
    <p:sldId id="277" r:id="rId43"/>
    <p:sldId id="278" r:id="rId44"/>
    <p:sldId id="472" r:id="rId45"/>
    <p:sldId id="473" r:id="rId46"/>
    <p:sldId id="290" r:id="rId47"/>
    <p:sldId id="295" r:id="rId48"/>
    <p:sldId id="474" r:id="rId49"/>
    <p:sldId id="475" r:id="rId50"/>
    <p:sldId id="476" r:id="rId51"/>
    <p:sldId id="492" r:id="rId52"/>
    <p:sldId id="283" r:id="rId53"/>
    <p:sldId id="478" r:id="rId54"/>
    <p:sldId id="479" r:id="rId55"/>
    <p:sldId id="480" r:id="rId56"/>
    <p:sldId id="493" r:id="rId57"/>
    <p:sldId id="482" r:id="rId58"/>
    <p:sldId id="494" r:id="rId59"/>
    <p:sldId id="483" r:id="rId60"/>
    <p:sldId id="393" r:id="rId61"/>
    <p:sldId id="484" r:id="rId62"/>
    <p:sldId id="282" r:id="rId63"/>
    <p:sldId id="497" r:id="rId64"/>
    <p:sldId id="309" r:id="rId65"/>
    <p:sldId id="495" r:id="rId66"/>
  </p:sldIdLst>
  <p:sldSz cx="12192000" cy="6858000"/>
  <p:notesSz cx="6858000" cy="9144000"/>
  <p:custDataLst>
    <p:tags r:id="rId69"/>
  </p:custDataLst>
  <p:defaultTextStyle>
    <a:defPPr>
      <a:defRPr lang="en-US"/>
    </a:defPPr>
    <a:lvl1pPr algn="l" rtl="0" eaLnBrk="0" fontAlgn="base" hangingPunct="0">
      <a:spcBef>
        <a:spcPct val="0"/>
      </a:spcBef>
      <a:spcAft>
        <a:spcPct val="0"/>
      </a:spcAft>
      <a:defRPr kern="1200">
        <a:solidFill>
          <a:schemeClr val="tx1"/>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iola, Courtney A" initials="TCA" lastIdx="1" clrIdx="0">
    <p:extLst>
      <p:ext uri="{19B8F6BF-5375-455C-9EA6-DF929625EA0E}">
        <p15:presenceInfo xmlns:p15="http://schemas.microsoft.com/office/powerpoint/2012/main" userId="S-1-5-21-4027829005-1107895287-290554039-156439" providerId="AD"/>
      </p:ext>
    </p:extLst>
  </p:cmAuthor>
  <p:cmAuthor id="2" name="N Williams" initials="NW" lastIdx="1" clrIdx="1">
    <p:extLst>
      <p:ext uri="{19B8F6BF-5375-455C-9EA6-DF929625EA0E}">
        <p15:presenceInfo xmlns:p15="http://schemas.microsoft.com/office/powerpoint/2012/main" userId="N William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8D4"/>
    <a:srgbClr val="F2F2F2"/>
    <a:srgbClr val="003865"/>
    <a:srgbClr val="000000"/>
    <a:srgbClr val="004A78"/>
    <a:srgbClr val="006298"/>
    <a:srgbClr val="FF6300"/>
    <a:srgbClr val="E9255F"/>
    <a:srgbClr val="00B8E7"/>
    <a:srgbClr val="81D0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0A0394-C972-4D16-A6C1-D9C414594AC5}" v="2" dt="2021-01-20T19:38:04.6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742" autoAdjust="0"/>
    <p:restoredTop sz="81325" autoAdjust="0"/>
  </p:normalViewPr>
  <p:slideViewPr>
    <p:cSldViewPr snapToGrid="0" snapToObjects="1">
      <p:cViewPr varScale="1">
        <p:scale>
          <a:sx n="51" d="100"/>
          <a:sy n="51" d="100"/>
        </p:scale>
        <p:origin x="812" y="40"/>
      </p:cViewPr>
      <p:guideLst/>
    </p:cSldViewPr>
  </p:slideViewPr>
  <p:outlineViewPr>
    <p:cViewPr>
      <p:scale>
        <a:sx n="33" d="100"/>
        <a:sy n="33" d="100"/>
      </p:scale>
      <p:origin x="0" y="-2938"/>
    </p:cViewPr>
  </p:outlineViewPr>
  <p:notesTextViewPr>
    <p:cViewPr>
      <p:scale>
        <a:sx n="100" d="100"/>
        <a:sy n="100" d="100"/>
      </p:scale>
      <p:origin x="0" y="0"/>
    </p:cViewPr>
  </p:notesTextViewPr>
  <p:sorterViewPr>
    <p:cViewPr>
      <p:scale>
        <a:sx n="100" d="100"/>
        <a:sy n="100" d="100"/>
      </p:scale>
      <p:origin x="0" y="-960"/>
    </p:cViewPr>
  </p:sorterViewPr>
  <p:notesViewPr>
    <p:cSldViewPr snapToGrid="0" snapToObjects="1">
      <p:cViewPr varScale="1">
        <p:scale>
          <a:sx n="47" d="100"/>
          <a:sy n="47" d="100"/>
        </p:scale>
        <p:origin x="2784" y="6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tableStyles" Target="tableStyles.xml"/><Relationship Id="rId5" Type="http://schemas.openxmlformats.org/officeDocument/2006/relationships/slideMaster" Target="slideMasters/slideMaster2.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tags" Target="tags/tag1.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notesMaster" Target="notesMasters/notesMaster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commentAuthors" Target="commentAuthors.xml"/><Relationship Id="rId75"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microsoft.com/office/2015/10/relationships/revisionInfo" Target="revisionInfo.xml"/><Relationship Id="rId7" Type="http://schemas.openxmlformats.org/officeDocument/2006/relationships/slide" Target="slides/slide2.xml"/><Relationship Id="rId7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umelaire, Justin M" userId="1e2c4e72-1d93-464e-b7f3-25ec78b5a8bb" providerId="ADAL" clId="{000A0394-C972-4D16-A6C1-D9C414594AC5}"/>
    <pc:docChg chg="modSld modMainMaster">
      <pc:chgData name="Tumelaire, Justin M" userId="1e2c4e72-1d93-464e-b7f3-25ec78b5a8bb" providerId="ADAL" clId="{000A0394-C972-4D16-A6C1-D9C414594AC5}" dt="2021-01-20T19:38:04.691" v="1" actId="207"/>
      <pc:docMkLst>
        <pc:docMk/>
      </pc:docMkLst>
      <pc:sldChg chg="modSp">
        <pc:chgData name="Tumelaire, Justin M" userId="1e2c4e72-1d93-464e-b7f3-25ec78b5a8bb" providerId="ADAL" clId="{000A0394-C972-4D16-A6C1-D9C414594AC5}" dt="2021-01-20T19:37:49.727" v="0" actId="207"/>
        <pc:sldMkLst>
          <pc:docMk/>
          <pc:sldMk cId="2184191653" sldId="503"/>
        </pc:sldMkLst>
        <pc:spChg chg="mod">
          <ac:chgData name="Tumelaire, Justin M" userId="1e2c4e72-1d93-464e-b7f3-25ec78b5a8bb" providerId="ADAL" clId="{000A0394-C972-4D16-A6C1-D9C414594AC5}" dt="2021-01-20T19:37:49.727" v="0" actId="207"/>
          <ac:spMkLst>
            <pc:docMk/>
            <pc:sldMk cId="2184191653" sldId="503"/>
            <ac:spMk id="7" creationId="{7267FC34-E282-4CF7-ABC1-09DFE437C20C}"/>
          </ac:spMkLst>
        </pc:spChg>
      </pc:sldChg>
      <pc:sldMasterChg chg="modSp">
        <pc:chgData name="Tumelaire, Justin M" userId="1e2c4e72-1d93-464e-b7f3-25ec78b5a8bb" providerId="ADAL" clId="{000A0394-C972-4D16-A6C1-D9C414594AC5}" dt="2021-01-20T19:38:04.691" v="1" actId="207"/>
        <pc:sldMasterMkLst>
          <pc:docMk/>
          <pc:sldMasterMk cId="682046013" sldId="2147483725"/>
        </pc:sldMasterMkLst>
        <pc:spChg chg="mod">
          <ac:chgData name="Tumelaire, Justin M" userId="1e2c4e72-1d93-464e-b7f3-25ec78b5a8bb" providerId="ADAL" clId="{000A0394-C972-4D16-A6C1-D9C414594AC5}" dt="2021-01-20T19:38:04.691" v="1" actId="207"/>
          <ac:spMkLst>
            <pc:docMk/>
            <pc:sldMasterMk cId="682046013" sldId="2147483725"/>
            <ac:spMk id="8" creationId="{0E6636BF-D3CC-4DFC-A057-41CF18719446}"/>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ags" Target="../tags/tag17.xml"/><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6075504" y="8685213"/>
            <a:ext cx="646682" cy="458787"/>
          </a:xfrm>
          <a:prstGeom prst="rect">
            <a:avLst/>
          </a:prstGeom>
        </p:spPr>
        <p:txBody>
          <a:bodyPr vert="horz" lIns="91440" tIns="45720" rIns="91440" bIns="45720" rtlCol="0" anchor="b"/>
          <a:lstStyle>
            <a:lvl1pPr algn="r">
              <a:defRPr sz="1200"/>
            </a:lvl1pPr>
          </a:lstStyle>
          <a:p>
            <a:fld id="{6767803E-66EE-42CE-8DFB-98553954E472}" type="slidenum">
              <a:rPr lang="en-US" sz="1000" smtClean="0">
                <a:solidFill>
                  <a:schemeClr val="bg1">
                    <a:lumMod val="50000"/>
                  </a:schemeClr>
                </a:solidFill>
                <a:latin typeface="Arial" panose="020B0604020202020204" pitchFamily="34" charset="0"/>
                <a:cs typeface="Arial" panose="020B0604020202020204" pitchFamily="34" charset="0"/>
              </a:rPr>
              <a:t>‹#›</a:t>
            </a:fld>
            <a:endParaRPr lang="en-US" sz="1000" dirty="0">
              <a:solidFill>
                <a:schemeClr val="bg1">
                  <a:lumMod val="50000"/>
                </a:schemeClr>
              </a:solidFill>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455392BA-16D5-4BCB-8BB3-D7B53B67DB8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74311" y="155512"/>
            <a:ext cx="1262321" cy="2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D947FD3A-2300-48D5-81E3-9406328116EE}"/>
              </a:ext>
            </a:extLst>
          </p:cNvPr>
          <p:cNvSpPr txBox="1"/>
          <p:nvPr/>
        </p:nvSpPr>
        <p:spPr>
          <a:xfrm>
            <a:off x="135896" y="8922557"/>
            <a:ext cx="6262949" cy="200055"/>
          </a:xfrm>
          <a:prstGeom prst="rect">
            <a:avLst/>
          </a:prstGeom>
          <a:noFill/>
        </p:spPr>
        <p:txBody>
          <a:bodyPr wrap="square" rtlCol="0">
            <a:spAutoFit/>
          </a:bodyPr>
          <a:lstStyle/>
          <a:p>
            <a:pPr algn="ctr"/>
            <a:r>
              <a:rPr lang="en-US" sz="700" dirty="0">
                <a:solidFill>
                  <a:schemeClr val="bg1">
                    <a:lumMod val="50000"/>
                  </a:schemeClr>
                </a:solidFill>
                <a:latin typeface="Arial" panose="020B0604020202020204" pitchFamily="34" charset="0"/>
                <a:cs typeface="Arial" panose="020B0604020202020204" pitchFamily="34" charset="0"/>
              </a:rPr>
              <a:t>©2019</a:t>
            </a:r>
            <a:r>
              <a:rPr lang="en-US" sz="700" baseline="0" dirty="0">
                <a:solidFill>
                  <a:schemeClr val="bg1">
                    <a:lumMod val="50000"/>
                  </a:schemeClr>
                </a:solidFill>
                <a:latin typeface="Arial" panose="020B0604020202020204" pitchFamily="34" charset="0"/>
                <a:cs typeface="Arial" panose="020B0604020202020204" pitchFamily="34" charset="0"/>
              </a:rPr>
              <a:t> </a:t>
            </a:r>
            <a:r>
              <a:rPr lang="en-US" sz="700" dirty="0">
                <a:solidFill>
                  <a:schemeClr val="bg1">
                    <a:lumMod val="50000"/>
                  </a:schemeClr>
                </a:solidFill>
                <a:latin typeface="Arial" panose="020B0604020202020204" pitchFamily="34" charset="0"/>
                <a:cs typeface="Arial" panose="020B0604020202020204" pitchFamily="34" charset="0"/>
              </a:rPr>
              <a:t>Cengage Learning. All Rights Reserved. May not be scanned, copied or duplicated, or posted to a publicly accessible website, in whole or in part.</a:t>
            </a:r>
          </a:p>
        </p:txBody>
      </p:sp>
    </p:spTree>
    <p:custDataLst>
      <p:tags r:id="rId2"/>
    </p:custDataLst>
    <p:extLst>
      <p:ext uri="{BB962C8B-B14F-4D97-AF65-F5344CB8AC3E}">
        <p14:creationId xmlns:p14="http://schemas.microsoft.com/office/powerpoint/2010/main" val="21762102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685800" y="630237"/>
            <a:ext cx="3778647" cy="2125489"/>
          </a:xfrm>
          <a:prstGeom prst="rect">
            <a:avLst/>
          </a:prstGeom>
          <a:noFill/>
          <a:ln w="12700">
            <a:solidFill>
              <a:schemeClr val="bg1">
                <a:lumMod val="65000"/>
              </a:schemeClr>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2993721"/>
            <a:ext cx="5486400" cy="5520042"/>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7" name="Slide Number Placeholder 6"/>
          <p:cNvSpPr>
            <a:spLocks noGrp="1"/>
          </p:cNvSpPr>
          <p:nvPr>
            <p:ph type="sldNum" sz="quarter" idx="5"/>
          </p:nvPr>
        </p:nvSpPr>
        <p:spPr>
          <a:xfrm>
            <a:off x="6063017" y="8685213"/>
            <a:ext cx="684212" cy="458787"/>
          </a:xfrm>
          <a:prstGeom prst="rect">
            <a:avLst/>
          </a:prstGeom>
        </p:spPr>
        <p:txBody>
          <a:bodyPr vert="horz" lIns="91440" tIns="45720" rIns="91440" bIns="45720" rtlCol="0" anchor="b"/>
          <a:lstStyle>
            <a:lvl1pPr algn="r" eaLnBrk="1" fontAlgn="auto" hangingPunct="1">
              <a:spcBef>
                <a:spcPts val="0"/>
              </a:spcBef>
              <a:spcAft>
                <a:spcPts val="0"/>
              </a:spcAft>
              <a:defRPr sz="1000">
                <a:solidFill>
                  <a:schemeClr val="bg1">
                    <a:lumMod val="50000"/>
                  </a:schemeClr>
                </a:solidFill>
                <a:latin typeface="Arial" panose="020B0604020202020204" pitchFamily="34" charset="0"/>
                <a:cs typeface="Arial" panose="020B0604020202020204" pitchFamily="34" charset="0"/>
              </a:defRPr>
            </a:lvl1pPr>
          </a:lstStyle>
          <a:p>
            <a:pPr>
              <a:defRPr/>
            </a:pPr>
            <a:fld id="{91CAE60C-72A0-D14D-8733-C13212F694AD}" type="slidenum">
              <a:rPr lang="en-US" smtClean="0"/>
              <a:pPr>
                <a:defRPr/>
              </a:pPr>
              <a:t>‹#›</a:t>
            </a:fld>
            <a:endParaRPr lang="en-US" dirty="0"/>
          </a:p>
        </p:txBody>
      </p:sp>
      <p:pic>
        <p:nvPicPr>
          <p:cNvPr id="8" name="Picture 7">
            <a:extLst>
              <a:ext uri="{FF2B5EF4-FFF2-40B4-BE49-F238E27FC236}">
                <a16:creationId xmlns:a16="http://schemas.microsoft.com/office/drawing/2014/main" id="{A75DDB2F-32A5-4136-BC2E-0D7E0518B4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74311" y="155512"/>
            <a:ext cx="1262321" cy="2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037E5B37-4A58-4B32-B9B0-D824A69A3D97}"/>
              </a:ext>
            </a:extLst>
          </p:cNvPr>
          <p:cNvSpPr txBox="1"/>
          <p:nvPr/>
        </p:nvSpPr>
        <p:spPr>
          <a:xfrm>
            <a:off x="135896" y="8922557"/>
            <a:ext cx="6262949" cy="200055"/>
          </a:xfrm>
          <a:prstGeom prst="rect">
            <a:avLst/>
          </a:prstGeom>
          <a:noFill/>
        </p:spPr>
        <p:txBody>
          <a:bodyPr wrap="square" rtlCol="0">
            <a:spAutoFit/>
          </a:bodyPr>
          <a:lstStyle/>
          <a:p>
            <a:pPr algn="ctr"/>
            <a:r>
              <a:rPr lang="en-US" sz="700" dirty="0">
                <a:solidFill>
                  <a:schemeClr val="bg1">
                    <a:lumMod val="50000"/>
                  </a:schemeClr>
                </a:solidFill>
                <a:latin typeface="Arial" panose="020B0604020202020204" pitchFamily="34" charset="0"/>
                <a:cs typeface="Arial" panose="020B0604020202020204" pitchFamily="34" charset="0"/>
              </a:rPr>
              <a:t>©2019</a:t>
            </a:r>
            <a:r>
              <a:rPr lang="en-US" sz="700" baseline="0" dirty="0">
                <a:solidFill>
                  <a:schemeClr val="bg1">
                    <a:lumMod val="50000"/>
                  </a:schemeClr>
                </a:solidFill>
                <a:latin typeface="Arial" panose="020B0604020202020204" pitchFamily="34" charset="0"/>
                <a:cs typeface="Arial" panose="020B0604020202020204" pitchFamily="34" charset="0"/>
              </a:rPr>
              <a:t> </a:t>
            </a:r>
            <a:r>
              <a:rPr lang="en-US" sz="700" dirty="0">
                <a:solidFill>
                  <a:schemeClr val="bg1">
                    <a:lumMod val="50000"/>
                  </a:schemeClr>
                </a:solidFill>
                <a:latin typeface="Arial" panose="020B0604020202020204" pitchFamily="34" charset="0"/>
                <a:cs typeface="Arial" panose="020B0604020202020204" pitchFamily="34" charset="0"/>
              </a:rPr>
              <a:t>Cengage Learning. All Rights Reserved. May not be scanned, copied or duplicated, or posted to a publicly accessible website, in whole or in part.</a:t>
            </a:r>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225425" indent="-225425" algn="l" rtl="0" eaLnBrk="0" fontAlgn="base" hangingPunct="0">
      <a:spcBef>
        <a:spcPct val="30000"/>
      </a:spcBef>
      <a:spcAft>
        <a:spcPct val="0"/>
      </a:spcAft>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2pPr>
    <a:lvl3pPr marL="688975" indent="-225425" algn="l" rtl="0" eaLnBrk="0" fontAlgn="base" hangingPunct="0">
      <a:spcBef>
        <a:spcPct val="30000"/>
      </a:spcBef>
      <a:spcAft>
        <a:spcPct val="0"/>
      </a:spcAft>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3pPr>
    <a:lvl4pPr marL="1139825" indent="-225425" algn="l" rtl="0" eaLnBrk="0" fontAlgn="base" hangingPunct="0">
      <a:spcBef>
        <a:spcPct val="30000"/>
      </a:spcBef>
      <a:spcAft>
        <a:spcPct val="0"/>
      </a:spcAft>
      <a:buFont typeface="Wingdings" panose="05000000000000000000" pitchFamily="2" charset="2"/>
      <a:buChar char="§"/>
      <a:defRPr sz="1200" kern="1200">
        <a:solidFill>
          <a:schemeClr val="tx1"/>
        </a:solidFill>
        <a:latin typeface="Arial" panose="020B0604020202020204" pitchFamily="34" charset="0"/>
        <a:ea typeface="+mn-ea"/>
        <a:cs typeface="Arial" panose="020B0604020202020204" pitchFamily="34" charset="0"/>
      </a:defRPr>
    </a:lvl4pPr>
    <a:lvl5pPr marL="1603375" indent="-225425" algn="l" rtl="0" eaLnBrk="0" fontAlgn="base" hangingPunct="0">
      <a:spcBef>
        <a:spcPct val="30000"/>
      </a:spcBef>
      <a:spcAft>
        <a:spcPct val="0"/>
      </a:spcAft>
      <a:buFont typeface="Courier New" panose="02070309020205020404" pitchFamily="49" charset="0"/>
      <a:buChar char="o"/>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Add</a:t>
            </a:r>
            <a:r>
              <a:rPr lang="en-US" baseline="0" dirty="0"/>
              <a:t> slide notes here</a:t>
            </a:r>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a:t>
            </a:fld>
            <a:endParaRPr lang="en-US" dirty="0"/>
          </a:p>
        </p:txBody>
      </p:sp>
    </p:spTree>
    <p:extLst>
      <p:ext uri="{BB962C8B-B14F-4D97-AF65-F5344CB8AC3E}">
        <p14:creationId xmlns:p14="http://schemas.microsoft.com/office/powerpoint/2010/main" val="12057033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59</a:t>
            </a:fld>
            <a:endParaRPr lang="en-US" dirty="0"/>
          </a:p>
        </p:txBody>
      </p:sp>
    </p:spTree>
    <p:extLst>
      <p:ext uri="{BB962C8B-B14F-4D97-AF65-F5344CB8AC3E}">
        <p14:creationId xmlns:p14="http://schemas.microsoft.com/office/powerpoint/2010/main" val="4187579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8</a:t>
            </a:fld>
            <a:endParaRPr lang="en-US" dirty="0"/>
          </a:p>
        </p:txBody>
      </p:sp>
    </p:spTree>
    <p:extLst>
      <p:ext uri="{BB962C8B-B14F-4D97-AF65-F5344CB8AC3E}">
        <p14:creationId xmlns:p14="http://schemas.microsoft.com/office/powerpoint/2010/main" val="2841943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9</a:t>
            </a:fld>
            <a:endParaRPr lang="en-US" dirty="0"/>
          </a:p>
        </p:txBody>
      </p:sp>
    </p:spTree>
    <p:extLst>
      <p:ext uri="{BB962C8B-B14F-4D97-AF65-F5344CB8AC3E}">
        <p14:creationId xmlns:p14="http://schemas.microsoft.com/office/powerpoint/2010/main" val="1855281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r>
              <a:rPr lang="en-US" dirty="0"/>
              <a:t>Assuming that all inventory was purchased at the same price, there is no</a:t>
            </a:r>
            <a:r>
              <a:rPr lang="en-US" baseline="0" dirty="0"/>
              <a:t> correct answer. One needs to also consider the cost of inventory at each purchase point when making this decision. </a:t>
            </a:r>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During periods of rising inventory prices, taxpayers have lower taxable income and pay less tax if they use the LIFO inventory valuation method.</a:t>
            </a:r>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12</a:t>
            </a:fld>
            <a:endParaRPr lang="en-US" dirty="0"/>
          </a:p>
        </p:txBody>
      </p:sp>
    </p:spTree>
    <p:extLst>
      <p:ext uri="{BB962C8B-B14F-4D97-AF65-F5344CB8AC3E}">
        <p14:creationId xmlns:p14="http://schemas.microsoft.com/office/powerpoint/2010/main" val="2909426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1CAE60C-72A0-D14D-8733-C13212F694AD}" type="slidenum">
              <a:rPr lang="en-US" smtClean="0"/>
              <a:pPr>
                <a:defRPr/>
              </a:pPr>
              <a:t>13</a:t>
            </a:fld>
            <a:endParaRPr lang="en-US" dirty="0"/>
          </a:p>
        </p:txBody>
      </p:sp>
    </p:spTree>
    <p:extLst>
      <p:ext uri="{BB962C8B-B14F-4D97-AF65-F5344CB8AC3E}">
        <p14:creationId xmlns:p14="http://schemas.microsoft.com/office/powerpoint/2010/main" val="865686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42</a:t>
            </a:fld>
            <a:endParaRPr lang="en-US" dirty="0"/>
          </a:p>
        </p:txBody>
      </p:sp>
    </p:spTree>
    <p:extLst>
      <p:ext uri="{BB962C8B-B14F-4D97-AF65-F5344CB8AC3E}">
        <p14:creationId xmlns:p14="http://schemas.microsoft.com/office/powerpoint/2010/main" val="2644291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43</a:t>
            </a:fld>
            <a:endParaRPr lang="en-US" dirty="0"/>
          </a:p>
        </p:txBody>
      </p:sp>
    </p:spTree>
    <p:extLst>
      <p:ext uri="{BB962C8B-B14F-4D97-AF65-F5344CB8AC3E}">
        <p14:creationId xmlns:p14="http://schemas.microsoft.com/office/powerpoint/2010/main" val="1119791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r>
              <a:rPr lang="en-US" dirty="0"/>
              <a:t>There is no </a:t>
            </a:r>
            <a:r>
              <a:rPr lang="en-US" baseline="0" dirty="0"/>
              <a:t>correct answer to this question. If payment dates have passed with non-payment, and Tom has documentation of that, as well as proof of his attempts to collect payment, that would help to support a decision to sign </a:t>
            </a:r>
            <a:r>
              <a:rPr lang="en-US" baseline="0"/>
              <a:t>the form. </a:t>
            </a:r>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48</a:t>
            </a:fld>
            <a:endParaRPr lang="en-US" dirty="0"/>
          </a:p>
        </p:txBody>
      </p:sp>
    </p:spTree>
    <p:extLst>
      <p:ext uri="{BB962C8B-B14F-4D97-AF65-F5344CB8AC3E}">
        <p14:creationId xmlns:p14="http://schemas.microsoft.com/office/powerpoint/2010/main" val="343976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58</a:t>
            </a:fld>
            <a:endParaRPr lang="en-US" dirty="0"/>
          </a:p>
        </p:txBody>
      </p:sp>
    </p:spTree>
    <p:extLst>
      <p:ext uri="{BB962C8B-B14F-4D97-AF65-F5344CB8AC3E}">
        <p14:creationId xmlns:p14="http://schemas.microsoft.com/office/powerpoint/2010/main" val="14758103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6.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 name="Title"/>
          <p:cNvSpPr>
            <a:spLocks noGrp="1"/>
          </p:cNvSpPr>
          <p:nvPr>
            <p:ph type="ctrTitle" hasCustomPrompt="1"/>
          </p:nvPr>
        </p:nvSpPr>
        <p:spPr>
          <a:xfrm>
            <a:off x="6096000" y="1122363"/>
            <a:ext cx="5654722" cy="2387600"/>
          </a:xfrm>
        </p:spPr>
        <p:txBody>
          <a:bodyPr anchor="b"/>
          <a:lstStyle>
            <a:lvl1pPr algn="ctr">
              <a:defRPr sz="4800" baseline="0"/>
            </a:lvl1pPr>
          </a:lstStyle>
          <a:p>
            <a:r>
              <a:rPr lang="en-US" dirty="0"/>
              <a:t>Title Slide</a:t>
            </a:r>
          </a:p>
        </p:txBody>
      </p:sp>
      <p:sp>
        <p:nvSpPr>
          <p:cNvPr id="3" name="Subtitle 2"/>
          <p:cNvSpPr>
            <a:spLocks noGrp="1"/>
          </p:cNvSpPr>
          <p:nvPr>
            <p:ph type="subTitle" idx="1" hasCustomPrompt="1"/>
          </p:nvPr>
        </p:nvSpPr>
        <p:spPr>
          <a:xfrm>
            <a:off x="6096000" y="3578888"/>
            <a:ext cx="5654722" cy="1655762"/>
          </a:xfrm>
          <a:solidFill>
            <a:schemeClr val="tx2"/>
          </a:solidFill>
        </p:spPr>
        <p:txBody>
          <a:bodyPr anchor="ctr"/>
          <a:lstStyle>
            <a:lvl1pPr marL="0" indent="0" algn="ctr">
              <a:lnSpc>
                <a:spcPct val="100000"/>
              </a:lnSpc>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p>
        </p:txBody>
      </p:sp>
      <p:sp>
        <p:nvSpPr>
          <p:cNvPr id="5" name="Content Placeholder 2">
            <a:extLst>
              <a:ext uri="{FF2B5EF4-FFF2-40B4-BE49-F238E27FC236}">
                <a16:creationId xmlns:a16="http://schemas.microsoft.com/office/drawing/2014/main" id="{9C6DFBD9-0F5A-487A-A4BC-A4BB6E259D0B}"/>
              </a:ext>
            </a:extLst>
          </p:cNvPr>
          <p:cNvSpPr>
            <a:spLocks noGrp="1"/>
          </p:cNvSpPr>
          <p:nvPr>
            <p:ph sz="half" idx="10" hasCustomPrompt="1"/>
          </p:nvPr>
        </p:nvSpPr>
        <p:spPr>
          <a:xfrm>
            <a:off x="476843" y="655093"/>
            <a:ext cx="5378047" cy="5568286"/>
          </a:xfrm>
        </p:spPr>
        <p:txBody>
          <a:bodyPr/>
          <a:lstStyle>
            <a:lvl1pPr marL="0" indent="0">
              <a:buNone/>
              <a:defRPr sz="2400"/>
            </a:lvl1pPr>
            <a:lvl2pPr>
              <a:defRPr sz="2400" b="0"/>
            </a:lvl2pPr>
            <a:lvl3pPr>
              <a:defRPr sz="2400" b="0"/>
            </a:lvl3pPr>
          </a:lstStyle>
          <a:p>
            <a:pPr lvl="0"/>
            <a:r>
              <a:rPr lang="en-US" dirty="0"/>
              <a:t>Insert textbook image here</a:t>
            </a:r>
          </a:p>
        </p:txBody>
      </p:sp>
      <p:sp>
        <p:nvSpPr>
          <p:cNvPr id="6" name="Rectangle 5">
            <a:extLst>
              <a:ext uri="{FF2B5EF4-FFF2-40B4-BE49-F238E27FC236}">
                <a16:creationId xmlns:a16="http://schemas.microsoft.com/office/drawing/2014/main" id="{4588AE3E-88D2-4C97-95D7-EF8DE60BFF5A}"/>
              </a:ext>
              <a:ext uri="{C183D7F6-B498-43B3-948B-1728B52AA6E4}">
                <adec:decorative xmlns:adec="http://schemas.microsoft.com/office/drawing/2017/decorative" val="1"/>
              </a:ext>
            </a:extLst>
          </p:cNvPr>
          <p:cNvSpPr/>
          <p:nvPr userDrawn="1"/>
        </p:nvSpPr>
        <p:spPr>
          <a:xfrm>
            <a:off x="0" y="3579177"/>
            <a:ext cx="6096000" cy="16557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1DCCA4C-1139-41AD-B2DF-27D39E0A6365}"/>
              </a:ext>
              <a:ext uri="{C183D7F6-B498-43B3-948B-1728B52AA6E4}">
                <adec:decorative xmlns:adec="http://schemas.microsoft.com/office/drawing/2017/decorative" val="1"/>
              </a:ext>
            </a:extLst>
          </p:cNvPr>
          <p:cNvSpPr/>
          <p:nvPr userDrawn="1"/>
        </p:nvSpPr>
        <p:spPr>
          <a:xfrm>
            <a:off x="11940541" y="2442136"/>
            <a:ext cx="256032" cy="1930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F8F4110-6D3B-4177-939B-284AD19BBBB0}"/>
              </a:ext>
              <a:ext uri="{C183D7F6-B498-43B3-948B-1728B52AA6E4}">
                <adec:decorative xmlns:adec="http://schemas.microsoft.com/office/drawing/2017/decorative" val="1"/>
              </a:ext>
            </a:extLst>
          </p:cNvPr>
          <p:cNvSpPr/>
          <p:nvPr userDrawn="1"/>
        </p:nvSpPr>
        <p:spPr>
          <a:xfrm>
            <a:off x="2418735" y="6504039"/>
            <a:ext cx="8037871" cy="235974"/>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803553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Image/Two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2045728"/>
          </a:xfrm>
        </p:spPr>
        <p:txBody>
          <a:bodyPr/>
          <a:lstStyle>
            <a:lvl1pPr marL="0" indent="0" algn="l">
              <a:buNone/>
              <a:defRPr/>
            </a:lvl1pPr>
            <a:lvl2pPr marL="457200" indent="0">
              <a:buNone/>
              <a:defRPr/>
            </a:lvl2pPr>
            <a:lvl3pPr marL="914400" indent="0">
              <a:buNone/>
              <a:defRPr/>
            </a:lvl3pPr>
          </a:lstStyle>
          <a:p>
            <a:pPr lvl="0"/>
            <a:r>
              <a:rPr lang="en-US" dirty="0"/>
              <a:t>Image 1</a:t>
            </a:r>
          </a:p>
        </p:txBody>
      </p:sp>
      <p:sp>
        <p:nvSpPr>
          <p:cNvPr id="9" name="Content Placeholder Top"/>
          <p:cNvSpPr>
            <a:spLocks noGrp="1"/>
          </p:cNvSpPr>
          <p:nvPr>
            <p:ph sz="half" idx="2" hasCustomPrompt="1"/>
          </p:nvPr>
        </p:nvSpPr>
        <p:spPr>
          <a:xfrm>
            <a:off x="3624200" y="1825625"/>
            <a:ext cx="8090957" cy="2045728"/>
          </a:xfrm>
        </p:spPr>
        <p:txBody>
          <a:bodyPr/>
          <a:lstStyle>
            <a:lvl1pPr>
              <a:spcAft>
                <a:spcPts val="800"/>
              </a:spcAft>
              <a:defRPr sz="2400" b="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
        <p:nvSpPr>
          <p:cNvPr id="7" name="Image Placeholder 2">
            <a:extLst>
              <a:ext uri="{FF2B5EF4-FFF2-40B4-BE49-F238E27FC236}">
                <a16:creationId xmlns:a16="http://schemas.microsoft.com/office/drawing/2014/main" id="{9100EECD-9921-43E0-9472-84C089BD629F}"/>
              </a:ext>
            </a:extLst>
          </p:cNvPr>
          <p:cNvSpPr>
            <a:spLocks noGrp="1"/>
          </p:cNvSpPr>
          <p:nvPr>
            <p:ph sz="half" idx="14" hasCustomPrompt="1"/>
          </p:nvPr>
        </p:nvSpPr>
        <p:spPr>
          <a:xfrm>
            <a:off x="476843" y="4132558"/>
            <a:ext cx="2875957" cy="2045727"/>
          </a:xfrm>
        </p:spPr>
        <p:txBody>
          <a:bodyPr/>
          <a:lstStyle>
            <a:lvl1pPr marL="0" indent="0" algn="l">
              <a:buNone/>
              <a:defRPr/>
            </a:lvl1pPr>
            <a:lvl2pPr marL="457200" indent="0">
              <a:buNone/>
              <a:defRPr/>
            </a:lvl2pPr>
            <a:lvl3pPr marL="914400" indent="0">
              <a:buNone/>
              <a:defRPr/>
            </a:lvl3pPr>
          </a:lstStyle>
          <a:p>
            <a:pPr lvl="0"/>
            <a:r>
              <a:rPr lang="en-US" dirty="0"/>
              <a:t>Image 2</a:t>
            </a:r>
          </a:p>
        </p:txBody>
      </p:sp>
      <p:sp>
        <p:nvSpPr>
          <p:cNvPr id="6" name="Content Placeholder Bottom">
            <a:extLst>
              <a:ext uri="{FF2B5EF4-FFF2-40B4-BE49-F238E27FC236}">
                <a16:creationId xmlns:a16="http://schemas.microsoft.com/office/drawing/2014/main" id="{4003AB72-C071-4875-8D31-00FB47092143}"/>
              </a:ext>
            </a:extLst>
          </p:cNvPr>
          <p:cNvSpPr>
            <a:spLocks noGrp="1"/>
          </p:cNvSpPr>
          <p:nvPr>
            <p:ph sz="half" idx="15" hasCustomPrompt="1"/>
          </p:nvPr>
        </p:nvSpPr>
        <p:spPr>
          <a:xfrm>
            <a:off x="3624199" y="4136860"/>
            <a:ext cx="8090957" cy="2045728"/>
          </a:xfrm>
        </p:spPr>
        <p:txBody>
          <a:bodyPr/>
          <a:lstStyle>
            <a:lvl1pPr>
              <a:spcAft>
                <a:spcPts val="800"/>
              </a:spcAft>
              <a:defRPr sz="2400" b="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2728650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Image/Thre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1217447"/>
          </a:xfrm>
        </p:spPr>
        <p:txBody>
          <a:bodyPr/>
          <a:lstStyle>
            <a:lvl1pPr marL="0" indent="0" algn="l">
              <a:buNone/>
              <a:defRPr/>
            </a:lvl1pPr>
            <a:lvl2pPr marL="457200" indent="0">
              <a:buNone/>
              <a:defRPr/>
            </a:lvl2pPr>
            <a:lvl3pPr marL="914400" indent="0">
              <a:buNone/>
              <a:defRPr/>
            </a:lvl3pPr>
          </a:lstStyle>
          <a:p>
            <a:pPr lvl="0"/>
            <a:r>
              <a:rPr lang="en-US" dirty="0"/>
              <a:t>Image 1</a:t>
            </a:r>
          </a:p>
        </p:txBody>
      </p:sp>
      <p:sp>
        <p:nvSpPr>
          <p:cNvPr id="9" name="Content Placeholder Top"/>
          <p:cNvSpPr>
            <a:spLocks noGrp="1"/>
          </p:cNvSpPr>
          <p:nvPr>
            <p:ph sz="half" idx="2" hasCustomPrompt="1"/>
          </p:nvPr>
        </p:nvSpPr>
        <p:spPr>
          <a:xfrm>
            <a:off x="3624200" y="1825625"/>
            <a:ext cx="8090957" cy="1217450"/>
          </a:xfrm>
        </p:spPr>
        <p:txBody>
          <a:bodyPr/>
          <a:lstStyle>
            <a:lvl1pPr>
              <a:spcAft>
                <a:spcPts val="800"/>
              </a:spcAft>
              <a:defRPr sz="1800" b="0"/>
            </a:lvl1pPr>
            <a:lvl2pPr>
              <a:spcAft>
                <a:spcPts val="800"/>
              </a:spcAft>
              <a:defRPr sz="1800" b="0"/>
            </a:lvl2pPr>
            <a:lvl3pPr>
              <a:spcAft>
                <a:spcPts val="800"/>
              </a:spcAft>
              <a:defRPr sz="1800" b="0"/>
            </a:lvl3pPr>
          </a:lstStyle>
          <a:p>
            <a:pPr lvl="0"/>
            <a:r>
              <a:rPr lang="en-US" dirty="0"/>
              <a:t>First Level</a:t>
            </a:r>
          </a:p>
          <a:p>
            <a:pPr lvl="1"/>
            <a:r>
              <a:rPr lang="en-US" dirty="0"/>
              <a:t>Second level</a:t>
            </a:r>
          </a:p>
          <a:p>
            <a:pPr lvl="2"/>
            <a:r>
              <a:rPr lang="en-US" dirty="0"/>
              <a:t>Third level</a:t>
            </a:r>
          </a:p>
        </p:txBody>
      </p:sp>
      <p:sp>
        <p:nvSpPr>
          <p:cNvPr id="14" name="Image Placeholder 2">
            <a:extLst>
              <a:ext uri="{FF2B5EF4-FFF2-40B4-BE49-F238E27FC236}">
                <a16:creationId xmlns:a16="http://schemas.microsoft.com/office/drawing/2014/main" id="{329BB347-70F5-49B3-A1D7-9C05C8ED5028}"/>
              </a:ext>
            </a:extLst>
          </p:cNvPr>
          <p:cNvSpPr>
            <a:spLocks noGrp="1"/>
          </p:cNvSpPr>
          <p:nvPr>
            <p:ph sz="half" idx="14" hasCustomPrompt="1"/>
          </p:nvPr>
        </p:nvSpPr>
        <p:spPr>
          <a:xfrm>
            <a:off x="479343" y="3207219"/>
            <a:ext cx="2875957" cy="1217447"/>
          </a:xfrm>
        </p:spPr>
        <p:txBody>
          <a:bodyPr/>
          <a:lstStyle>
            <a:lvl1pPr marL="0" indent="0" algn="l">
              <a:buNone/>
              <a:defRPr/>
            </a:lvl1pPr>
            <a:lvl2pPr marL="457200" indent="0">
              <a:buNone/>
              <a:defRPr/>
            </a:lvl2pPr>
            <a:lvl3pPr marL="914400" indent="0">
              <a:buNone/>
              <a:defRPr/>
            </a:lvl3pPr>
          </a:lstStyle>
          <a:p>
            <a:pPr lvl="0"/>
            <a:r>
              <a:rPr lang="en-US" dirty="0"/>
              <a:t>Image 2</a:t>
            </a:r>
          </a:p>
        </p:txBody>
      </p:sp>
      <p:sp>
        <p:nvSpPr>
          <p:cNvPr id="15" name="Content Placeholder Middle">
            <a:extLst>
              <a:ext uri="{FF2B5EF4-FFF2-40B4-BE49-F238E27FC236}">
                <a16:creationId xmlns:a16="http://schemas.microsoft.com/office/drawing/2014/main" id="{E344C337-1A6E-4BE6-8E9E-7076FBBEEFAC}"/>
              </a:ext>
            </a:extLst>
          </p:cNvPr>
          <p:cNvSpPr>
            <a:spLocks noGrp="1"/>
          </p:cNvSpPr>
          <p:nvPr>
            <p:ph sz="half" idx="15" hasCustomPrompt="1"/>
          </p:nvPr>
        </p:nvSpPr>
        <p:spPr>
          <a:xfrm>
            <a:off x="3626700" y="3207216"/>
            <a:ext cx="8090957" cy="1217450"/>
          </a:xfrm>
        </p:spPr>
        <p:txBody>
          <a:bodyPr/>
          <a:lstStyle>
            <a:lvl1pPr>
              <a:spcAft>
                <a:spcPts val="800"/>
              </a:spcAft>
              <a:defRPr sz="1800" b="0"/>
            </a:lvl1pPr>
            <a:lvl2pPr>
              <a:spcAft>
                <a:spcPts val="800"/>
              </a:spcAft>
              <a:defRPr sz="1800" b="0"/>
            </a:lvl2pPr>
            <a:lvl3pPr>
              <a:spcAft>
                <a:spcPts val="800"/>
              </a:spcAft>
              <a:defRPr sz="1800" b="0"/>
            </a:lvl3pPr>
          </a:lstStyle>
          <a:p>
            <a:pPr lvl="0"/>
            <a:r>
              <a:rPr lang="en-US" dirty="0"/>
              <a:t>First Level</a:t>
            </a:r>
          </a:p>
          <a:p>
            <a:pPr lvl="1"/>
            <a:r>
              <a:rPr lang="en-US" dirty="0"/>
              <a:t>Second level</a:t>
            </a:r>
          </a:p>
          <a:p>
            <a:pPr lvl="2"/>
            <a:r>
              <a:rPr lang="en-US" dirty="0"/>
              <a:t>Third level</a:t>
            </a:r>
          </a:p>
        </p:txBody>
      </p:sp>
      <p:sp>
        <p:nvSpPr>
          <p:cNvPr id="16" name="Image Placeholder 3">
            <a:extLst>
              <a:ext uri="{FF2B5EF4-FFF2-40B4-BE49-F238E27FC236}">
                <a16:creationId xmlns:a16="http://schemas.microsoft.com/office/drawing/2014/main" id="{A70ED764-0931-4273-A125-CE2D6E0F8A8D}"/>
              </a:ext>
            </a:extLst>
          </p:cNvPr>
          <p:cNvSpPr>
            <a:spLocks noGrp="1"/>
          </p:cNvSpPr>
          <p:nvPr>
            <p:ph sz="half" idx="16" hasCustomPrompt="1"/>
          </p:nvPr>
        </p:nvSpPr>
        <p:spPr>
          <a:xfrm>
            <a:off x="479343" y="4631282"/>
            <a:ext cx="2875957" cy="1217447"/>
          </a:xfrm>
        </p:spPr>
        <p:txBody>
          <a:bodyPr/>
          <a:lstStyle>
            <a:lvl1pPr marL="0" indent="0" algn="l">
              <a:buNone/>
              <a:defRPr/>
            </a:lvl1pPr>
            <a:lvl2pPr marL="457200" indent="0">
              <a:buNone/>
              <a:defRPr/>
            </a:lvl2pPr>
            <a:lvl3pPr marL="914400" indent="0">
              <a:buNone/>
              <a:defRPr/>
            </a:lvl3pPr>
          </a:lstStyle>
          <a:p>
            <a:pPr lvl="0"/>
            <a:r>
              <a:rPr lang="en-US" dirty="0"/>
              <a:t>Image 3</a:t>
            </a:r>
          </a:p>
        </p:txBody>
      </p:sp>
      <p:sp>
        <p:nvSpPr>
          <p:cNvPr id="17" name="Content Placeholder Bottom">
            <a:extLst>
              <a:ext uri="{FF2B5EF4-FFF2-40B4-BE49-F238E27FC236}">
                <a16:creationId xmlns:a16="http://schemas.microsoft.com/office/drawing/2014/main" id="{1A924411-097F-4689-AC4D-9173B40A69F2}"/>
              </a:ext>
            </a:extLst>
          </p:cNvPr>
          <p:cNvSpPr>
            <a:spLocks noGrp="1"/>
          </p:cNvSpPr>
          <p:nvPr>
            <p:ph sz="half" idx="17" hasCustomPrompt="1"/>
          </p:nvPr>
        </p:nvSpPr>
        <p:spPr>
          <a:xfrm>
            <a:off x="3626700" y="4631279"/>
            <a:ext cx="8090957" cy="1217450"/>
          </a:xfrm>
        </p:spPr>
        <p:txBody>
          <a:bodyPr/>
          <a:lstStyle>
            <a:lvl1pPr>
              <a:spcAft>
                <a:spcPts val="800"/>
              </a:spcAft>
              <a:defRPr sz="1800" b="0"/>
            </a:lvl1pPr>
            <a:lvl2pPr>
              <a:spcAft>
                <a:spcPts val="800"/>
              </a:spcAft>
              <a:defRPr sz="1800" b="0"/>
            </a:lvl2pPr>
            <a:lvl3pPr>
              <a:spcAft>
                <a:spcPts val="800"/>
              </a:spcAft>
              <a:defRPr sz="1800" b="0"/>
            </a:lvl3pPr>
          </a:lstStyle>
          <a:p>
            <a:pPr lvl="0"/>
            <a:r>
              <a:rPr lang="en-US" dirty="0"/>
              <a:t>First Level</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950828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our Image/Four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899814"/>
          </a:xfrm>
        </p:spPr>
        <p:txBody>
          <a:bodyPr/>
          <a:lstStyle>
            <a:lvl1pPr marL="0" indent="0" algn="l">
              <a:buNone/>
              <a:defRPr/>
            </a:lvl1pPr>
            <a:lvl2pPr marL="457200" indent="0">
              <a:buNone/>
              <a:defRPr/>
            </a:lvl2pPr>
            <a:lvl3pPr marL="914400" indent="0">
              <a:buNone/>
              <a:defRPr/>
            </a:lvl3pPr>
          </a:lstStyle>
          <a:p>
            <a:pPr lvl="0"/>
            <a:r>
              <a:rPr lang="en-US" dirty="0"/>
              <a:t>Image 1</a:t>
            </a:r>
          </a:p>
        </p:txBody>
      </p:sp>
      <p:sp>
        <p:nvSpPr>
          <p:cNvPr id="9" name="Content Placeholder 1"/>
          <p:cNvSpPr>
            <a:spLocks noGrp="1"/>
          </p:cNvSpPr>
          <p:nvPr>
            <p:ph sz="half" idx="2" hasCustomPrompt="1"/>
          </p:nvPr>
        </p:nvSpPr>
        <p:spPr>
          <a:xfrm>
            <a:off x="3624200" y="1825625"/>
            <a:ext cx="8090957" cy="895515"/>
          </a:xfrm>
        </p:spPr>
        <p:txBody>
          <a:bodyPr/>
          <a:lstStyle>
            <a:lvl1pPr>
              <a:spcAft>
                <a:spcPts val="800"/>
              </a:spcAft>
              <a:defRPr sz="1800" b="0"/>
            </a:lvl1pPr>
            <a:lvl2pPr>
              <a:spcAft>
                <a:spcPts val="800"/>
              </a:spcAft>
              <a:defRPr sz="1800" b="0"/>
            </a:lvl2pPr>
            <a:lvl3pPr>
              <a:spcAft>
                <a:spcPts val="800"/>
              </a:spcAft>
              <a:defRPr sz="1800" b="0"/>
            </a:lvl3pPr>
          </a:lstStyle>
          <a:p>
            <a:pPr lvl="0"/>
            <a:r>
              <a:rPr lang="en-US" dirty="0"/>
              <a:t>First Level</a:t>
            </a:r>
          </a:p>
          <a:p>
            <a:pPr lvl="1"/>
            <a:r>
              <a:rPr lang="en-US" dirty="0"/>
              <a:t>Second level</a:t>
            </a:r>
          </a:p>
        </p:txBody>
      </p:sp>
      <p:sp>
        <p:nvSpPr>
          <p:cNvPr id="10" name="Image Placeholder 2">
            <a:extLst>
              <a:ext uri="{FF2B5EF4-FFF2-40B4-BE49-F238E27FC236}">
                <a16:creationId xmlns:a16="http://schemas.microsoft.com/office/drawing/2014/main" id="{02C25FD2-E251-4DC4-8F30-3EDA9A61D7DC}"/>
              </a:ext>
            </a:extLst>
          </p:cNvPr>
          <p:cNvSpPr>
            <a:spLocks noGrp="1"/>
          </p:cNvSpPr>
          <p:nvPr>
            <p:ph sz="half" idx="14" hasCustomPrompt="1"/>
          </p:nvPr>
        </p:nvSpPr>
        <p:spPr>
          <a:xfrm>
            <a:off x="476843" y="2941438"/>
            <a:ext cx="2875957" cy="899814"/>
          </a:xfrm>
        </p:spPr>
        <p:txBody>
          <a:bodyPr/>
          <a:lstStyle>
            <a:lvl1pPr marL="0" indent="0" algn="l">
              <a:buNone/>
              <a:defRPr/>
            </a:lvl1pPr>
            <a:lvl2pPr marL="457200" indent="0">
              <a:buNone/>
              <a:defRPr/>
            </a:lvl2pPr>
            <a:lvl3pPr marL="914400" indent="0">
              <a:buNone/>
              <a:defRPr/>
            </a:lvl3pPr>
          </a:lstStyle>
          <a:p>
            <a:pPr lvl="0"/>
            <a:r>
              <a:rPr lang="en-US" dirty="0"/>
              <a:t>Image 2</a:t>
            </a:r>
          </a:p>
        </p:txBody>
      </p:sp>
      <p:sp>
        <p:nvSpPr>
          <p:cNvPr id="11" name="Content Placeholder 2">
            <a:extLst>
              <a:ext uri="{FF2B5EF4-FFF2-40B4-BE49-F238E27FC236}">
                <a16:creationId xmlns:a16="http://schemas.microsoft.com/office/drawing/2014/main" id="{6FFE322F-E595-4582-997C-0A06F238C8D3}"/>
              </a:ext>
            </a:extLst>
          </p:cNvPr>
          <p:cNvSpPr>
            <a:spLocks noGrp="1"/>
          </p:cNvSpPr>
          <p:nvPr>
            <p:ph sz="half" idx="15" hasCustomPrompt="1"/>
          </p:nvPr>
        </p:nvSpPr>
        <p:spPr>
          <a:xfrm>
            <a:off x="3624200" y="2941435"/>
            <a:ext cx="8090957" cy="895515"/>
          </a:xfrm>
        </p:spPr>
        <p:txBody>
          <a:bodyPr/>
          <a:lstStyle>
            <a:lvl1pPr>
              <a:spcAft>
                <a:spcPts val="800"/>
              </a:spcAft>
              <a:defRPr sz="1800" b="0"/>
            </a:lvl1pPr>
            <a:lvl2pPr>
              <a:spcAft>
                <a:spcPts val="800"/>
              </a:spcAft>
              <a:defRPr sz="1800" b="0"/>
            </a:lvl2pPr>
            <a:lvl3pPr>
              <a:spcAft>
                <a:spcPts val="800"/>
              </a:spcAft>
              <a:defRPr sz="1800" b="0"/>
            </a:lvl3pPr>
          </a:lstStyle>
          <a:p>
            <a:pPr lvl="0"/>
            <a:r>
              <a:rPr lang="en-US" dirty="0"/>
              <a:t>First Level</a:t>
            </a:r>
          </a:p>
          <a:p>
            <a:pPr lvl="1"/>
            <a:r>
              <a:rPr lang="en-US" dirty="0"/>
              <a:t>Second level</a:t>
            </a:r>
          </a:p>
        </p:txBody>
      </p:sp>
      <p:sp>
        <p:nvSpPr>
          <p:cNvPr id="12" name="Image Placeholder 3">
            <a:extLst>
              <a:ext uri="{FF2B5EF4-FFF2-40B4-BE49-F238E27FC236}">
                <a16:creationId xmlns:a16="http://schemas.microsoft.com/office/drawing/2014/main" id="{647E63CA-E745-4DE2-B25A-D398F113EFA6}"/>
              </a:ext>
            </a:extLst>
          </p:cNvPr>
          <p:cNvSpPr>
            <a:spLocks noGrp="1"/>
          </p:cNvSpPr>
          <p:nvPr>
            <p:ph sz="half" idx="16" hasCustomPrompt="1"/>
          </p:nvPr>
        </p:nvSpPr>
        <p:spPr>
          <a:xfrm>
            <a:off x="480444" y="4065961"/>
            <a:ext cx="2875957" cy="899814"/>
          </a:xfrm>
        </p:spPr>
        <p:txBody>
          <a:bodyPr/>
          <a:lstStyle>
            <a:lvl1pPr marL="0" indent="0" algn="l">
              <a:buNone/>
              <a:defRPr/>
            </a:lvl1pPr>
            <a:lvl2pPr marL="457200" indent="0">
              <a:buNone/>
              <a:defRPr/>
            </a:lvl2pPr>
            <a:lvl3pPr marL="914400" indent="0">
              <a:buNone/>
              <a:defRPr/>
            </a:lvl3pPr>
          </a:lstStyle>
          <a:p>
            <a:pPr lvl="0"/>
            <a:r>
              <a:rPr lang="en-US" dirty="0"/>
              <a:t>Image 3</a:t>
            </a:r>
          </a:p>
        </p:txBody>
      </p:sp>
      <p:sp>
        <p:nvSpPr>
          <p:cNvPr id="13" name="Content Placeholder 3">
            <a:extLst>
              <a:ext uri="{FF2B5EF4-FFF2-40B4-BE49-F238E27FC236}">
                <a16:creationId xmlns:a16="http://schemas.microsoft.com/office/drawing/2014/main" id="{EFE66096-5B65-4DD6-9AD6-9E55675E34CD}"/>
              </a:ext>
            </a:extLst>
          </p:cNvPr>
          <p:cNvSpPr>
            <a:spLocks noGrp="1"/>
          </p:cNvSpPr>
          <p:nvPr>
            <p:ph sz="half" idx="17" hasCustomPrompt="1"/>
          </p:nvPr>
        </p:nvSpPr>
        <p:spPr>
          <a:xfrm>
            <a:off x="3627801" y="4065958"/>
            <a:ext cx="8090957" cy="895515"/>
          </a:xfrm>
        </p:spPr>
        <p:txBody>
          <a:bodyPr/>
          <a:lstStyle>
            <a:lvl1pPr>
              <a:spcAft>
                <a:spcPts val="800"/>
              </a:spcAft>
              <a:defRPr sz="1800" b="0"/>
            </a:lvl1pPr>
            <a:lvl2pPr>
              <a:spcAft>
                <a:spcPts val="800"/>
              </a:spcAft>
              <a:defRPr sz="1800" b="0"/>
            </a:lvl2pPr>
            <a:lvl3pPr>
              <a:spcAft>
                <a:spcPts val="800"/>
              </a:spcAft>
              <a:defRPr sz="1800" b="0"/>
            </a:lvl3pPr>
          </a:lstStyle>
          <a:p>
            <a:pPr lvl="0"/>
            <a:r>
              <a:rPr lang="en-US" dirty="0"/>
              <a:t>First Level</a:t>
            </a:r>
          </a:p>
          <a:p>
            <a:pPr lvl="1"/>
            <a:r>
              <a:rPr lang="en-US" dirty="0"/>
              <a:t>Second level</a:t>
            </a:r>
          </a:p>
        </p:txBody>
      </p:sp>
      <p:sp>
        <p:nvSpPr>
          <p:cNvPr id="14" name="Image Placeholder 4">
            <a:extLst>
              <a:ext uri="{FF2B5EF4-FFF2-40B4-BE49-F238E27FC236}">
                <a16:creationId xmlns:a16="http://schemas.microsoft.com/office/drawing/2014/main" id="{765390A9-B975-43C8-86E6-45E636A649C5}"/>
              </a:ext>
            </a:extLst>
          </p:cNvPr>
          <p:cNvSpPr>
            <a:spLocks noGrp="1"/>
          </p:cNvSpPr>
          <p:nvPr>
            <p:ph sz="half" idx="18" hasCustomPrompt="1"/>
          </p:nvPr>
        </p:nvSpPr>
        <p:spPr>
          <a:xfrm>
            <a:off x="480444" y="5181771"/>
            <a:ext cx="2875957" cy="899814"/>
          </a:xfrm>
        </p:spPr>
        <p:txBody>
          <a:bodyPr/>
          <a:lstStyle>
            <a:lvl1pPr marL="0" indent="0" algn="l">
              <a:buNone/>
              <a:defRPr/>
            </a:lvl1pPr>
            <a:lvl2pPr marL="457200" indent="0">
              <a:buNone/>
              <a:defRPr/>
            </a:lvl2pPr>
            <a:lvl3pPr marL="914400" indent="0">
              <a:buNone/>
              <a:defRPr/>
            </a:lvl3pPr>
          </a:lstStyle>
          <a:p>
            <a:pPr lvl="0"/>
            <a:r>
              <a:rPr lang="en-US" dirty="0"/>
              <a:t>Image 4</a:t>
            </a:r>
          </a:p>
        </p:txBody>
      </p:sp>
      <p:sp>
        <p:nvSpPr>
          <p:cNvPr id="15" name="Content Placeholder 4">
            <a:extLst>
              <a:ext uri="{FF2B5EF4-FFF2-40B4-BE49-F238E27FC236}">
                <a16:creationId xmlns:a16="http://schemas.microsoft.com/office/drawing/2014/main" id="{04B6F74B-2775-4949-A70C-BCBBFE20C3A2}"/>
              </a:ext>
            </a:extLst>
          </p:cNvPr>
          <p:cNvSpPr>
            <a:spLocks noGrp="1"/>
          </p:cNvSpPr>
          <p:nvPr>
            <p:ph sz="half" idx="19" hasCustomPrompt="1"/>
          </p:nvPr>
        </p:nvSpPr>
        <p:spPr>
          <a:xfrm>
            <a:off x="3627801" y="5181768"/>
            <a:ext cx="8090957" cy="895515"/>
          </a:xfrm>
        </p:spPr>
        <p:txBody>
          <a:bodyPr/>
          <a:lstStyle>
            <a:lvl1pPr>
              <a:spcAft>
                <a:spcPts val="800"/>
              </a:spcAft>
              <a:defRPr sz="1800" b="0"/>
            </a:lvl1pPr>
            <a:lvl2pPr>
              <a:spcAft>
                <a:spcPts val="800"/>
              </a:spcAft>
              <a:defRPr sz="1800" b="0"/>
            </a:lvl2pPr>
            <a:lvl3pPr>
              <a:spcAft>
                <a:spcPts val="800"/>
              </a:spcAft>
              <a:defRPr sz="1800" b="0"/>
            </a:lvl3pPr>
          </a:lstStyle>
          <a:p>
            <a:pPr lvl="0"/>
            <a:r>
              <a:rPr lang="en-US" dirty="0"/>
              <a:t>First Level</a:t>
            </a:r>
          </a:p>
          <a:p>
            <a:pPr lvl="1"/>
            <a:r>
              <a:rPr lang="en-US" dirty="0"/>
              <a:t>Second level</a:t>
            </a:r>
          </a:p>
        </p:txBody>
      </p:sp>
    </p:spTree>
    <p:custDataLst>
      <p:tags r:id="rId1"/>
    </p:custDataLst>
    <p:extLst>
      <p:ext uri="{BB962C8B-B14F-4D97-AF65-F5344CB8AC3E}">
        <p14:creationId xmlns:p14="http://schemas.microsoft.com/office/powerpoint/2010/main" val="2645674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rgbClr val="007BA4"/>
                </a:solidFill>
              </a:defRPr>
            </a:lvl1pPr>
          </a:lstStyle>
          <a:p>
            <a:r>
              <a:rPr lang="en-US" dirty="0"/>
              <a:t>Click to edit Master title style</a:t>
            </a:r>
          </a:p>
        </p:txBody>
      </p:sp>
      <p:sp>
        <p:nvSpPr>
          <p:cNvPr id="12" name="Text Placeholder 11"/>
          <p:cNvSpPr>
            <a:spLocks noGrp="1"/>
          </p:cNvSpPr>
          <p:nvPr>
            <p:ph type="body" sz="quarter" idx="17" hasCustomPrompt="1"/>
          </p:nvPr>
        </p:nvSpPr>
        <p:spPr>
          <a:xfrm>
            <a:off x="743576" y="1491915"/>
            <a:ext cx="10711543" cy="4728411"/>
          </a:xfrm>
        </p:spPr>
        <p:txBody>
          <a:bodyPr>
            <a:normAutofit/>
          </a:bodyPr>
          <a:lstStyle>
            <a:lvl1pPr marL="342900" indent="-342900">
              <a:lnSpc>
                <a:spcPct val="100000"/>
              </a:lnSpc>
              <a:spcBef>
                <a:spcPts val="600"/>
              </a:spcBef>
              <a:buClrTx/>
              <a:buFont typeface="Arial" charset="0"/>
              <a:buChar char="•"/>
              <a:defRPr sz="2800">
                <a:solidFill>
                  <a:srgbClr val="000000"/>
                </a:solidFill>
              </a:defRPr>
            </a:lvl1pPr>
            <a:lvl2pPr marL="685800" marR="0" indent="-2286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sz="2400" baseline="0">
                <a:solidFill>
                  <a:srgbClr val="000000"/>
                </a:solidFill>
              </a:defRPr>
            </a:lvl2pPr>
            <a:lvl3pPr marL="1143000" indent="-228600">
              <a:lnSpc>
                <a:spcPct val="100000"/>
              </a:lnSpc>
              <a:spcBef>
                <a:spcPts val="600"/>
              </a:spcBef>
              <a:buClrTx/>
              <a:buFont typeface="Arial" panose="020B0604020202020204" pitchFamily="34" charset="0"/>
              <a:buChar char="•"/>
              <a:defRPr sz="2000">
                <a:solidFill>
                  <a:srgbClr val="000000"/>
                </a:solidFill>
              </a:defRPr>
            </a:lvl3pPr>
            <a:lvl4pPr marL="1600200" indent="-228600">
              <a:lnSpc>
                <a:spcPct val="100000"/>
              </a:lnSpc>
              <a:spcBef>
                <a:spcPts val="600"/>
              </a:spcBef>
              <a:buClrTx/>
              <a:buSzPct val="100000"/>
              <a:buFont typeface="Arial" panose="020B0604020202020204" pitchFamily="34" charset="0"/>
              <a:buChar char="•"/>
              <a:defRPr sz="1800">
                <a:solidFill>
                  <a:srgbClr val="000000"/>
                </a:solidFill>
              </a:defRPr>
            </a:lvl4pPr>
            <a:lvl5pPr marL="2057400" indent="-228600">
              <a:buClr>
                <a:srgbClr val="000000"/>
              </a:buClr>
              <a:buFont typeface="Helvetica" charset="0"/>
              <a:buChar char="⁃"/>
              <a:defRPr sz="2000"/>
            </a:lvl5p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5" name="Footer"/>
          <p:cNvSpPr txBox="1"/>
          <p:nvPr userDrawn="1"/>
        </p:nvSpPr>
        <p:spPr>
          <a:xfrm>
            <a:off x="3007866" y="6538743"/>
            <a:ext cx="8956009" cy="261610"/>
          </a:xfrm>
          <a:prstGeom prst="rect">
            <a:avLst/>
          </a:prstGeom>
          <a:noFill/>
          <a:effectLst/>
        </p:spPr>
        <p:txBody>
          <a:bodyPr wrap="square" lIns="0" tIns="0" r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Learning. </a:t>
            </a:r>
          </a:p>
        </p:txBody>
      </p:sp>
    </p:spTree>
    <p:extLst>
      <p:ext uri="{BB962C8B-B14F-4D97-AF65-F5344CB8AC3E}">
        <p14:creationId xmlns:p14="http://schemas.microsoft.com/office/powerpoint/2010/main" val="29107477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rgbClr val="007BA4"/>
                </a:solidFill>
              </a:defRPr>
            </a:lvl1pPr>
          </a:lstStyle>
          <a:p>
            <a:r>
              <a:rPr lang="en-US" dirty="0"/>
              <a:t>Click to edit Master title style</a:t>
            </a:r>
          </a:p>
        </p:txBody>
      </p:sp>
      <p:sp>
        <p:nvSpPr>
          <p:cNvPr id="12" name="Text Placeholder 11"/>
          <p:cNvSpPr>
            <a:spLocks noGrp="1"/>
          </p:cNvSpPr>
          <p:nvPr>
            <p:ph type="body" sz="quarter" idx="17" hasCustomPrompt="1"/>
          </p:nvPr>
        </p:nvSpPr>
        <p:spPr>
          <a:xfrm>
            <a:off x="743576" y="1491916"/>
            <a:ext cx="10711543" cy="613610"/>
          </a:xfrm>
        </p:spPr>
        <p:txBody>
          <a:bodyPr>
            <a:normAutofit/>
          </a:bodyPr>
          <a:lstStyle>
            <a:lvl1pPr marL="342900" indent="-342900">
              <a:lnSpc>
                <a:spcPct val="100000"/>
              </a:lnSpc>
              <a:spcBef>
                <a:spcPts val="600"/>
              </a:spcBef>
              <a:buClrTx/>
              <a:buFont typeface="Arial" charset="0"/>
              <a:buChar char="•"/>
              <a:defRPr sz="2800">
                <a:solidFill>
                  <a:srgbClr val="000000"/>
                </a:solidFill>
              </a:defRPr>
            </a:lvl1pPr>
            <a:lvl2pPr marL="685800" marR="0" indent="-2286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sz="2400" baseline="0">
                <a:solidFill>
                  <a:srgbClr val="000000"/>
                </a:solidFill>
              </a:defRPr>
            </a:lvl2pPr>
            <a:lvl3pPr marL="1143000" indent="-228600">
              <a:lnSpc>
                <a:spcPct val="100000"/>
              </a:lnSpc>
              <a:spcBef>
                <a:spcPts val="600"/>
              </a:spcBef>
              <a:buClrTx/>
              <a:buFont typeface="Arial" panose="020B0604020202020204" pitchFamily="34" charset="0"/>
              <a:buChar char="•"/>
              <a:defRPr sz="2000">
                <a:solidFill>
                  <a:srgbClr val="000000"/>
                </a:solidFill>
              </a:defRPr>
            </a:lvl3pPr>
            <a:lvl4pPr marL="1600200" indent="-228600">
              <a:lnSpc>
                <a:spcPct val="100000"/>
              </a:lnSpc>
              <a:spcBef>
                <a:spcPts val="600"/>
              </a:spcBef>
              <a:buClrTx/>
              <a:buSzPct val="100000"/>
              <a:buFont typeface="Arial" panose="020B0604020202020204" pitchFamily="34" charset="0"/>
              <a:buChar char="•"/>
              <a:defRPr sz="1800">
                <a:solidFill>
                  <a:srgbClr val="000000"/>
                </a:solidFill>
              </a:defRPr>
            </a:lvl4pPr>
            <a:lvl5pPr marL="2057400" indent="-228600">
              <a:buClr>
                <a:srgbClr val="000000"/>
              </a:buClr>
              <a:buFont typeface="Helvetica" charset="0"/>
              <a:buChar char="⁃"/>
              <a:defRPr sz="2000"/>
            </a:lvl5pPr>
          </a:lstStyle>
          <a:p>
            <a:pPr lvl="0"/>
            <a:r>
              <a:rPr lang="en-US" dirty="0"/>
              <a:t>First level</a:t>
            </a:r>
          </a:p>
        </p:txBody>
      </p:sp>
      <p:sp>
        <p:nvSpPr>
          <p:cNvPr id="5" name="Footer"/>
          <p:cNvSpPr txBox="1"/>
          <p:nvPr userDrawn="1"/>
        </p:nvSpPr>
        <p:spPr>
          <a:xfrm>
            <a:off x="3007866" y="6538743"/>
            <a:ext cx="8956009" cy="261610"/>
          </a:xfrm>
          <a:prstGeom prst="rect">
            <a:avLst/>
          </a:prstGeom>
          <a:noFill/>
          <a:effectLst/>
        </p:spPr>
        <p:txBody>
          <a:bodyPr wrap="square" lIns="0" tIns="0" r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Learning. </a:t>
            </a:r>
          </a:p>
        </p:txBody>
      </p:sp>
      <p:sp>
        <p:nvSpPr>
          <p:cNvPr id="4" name="Table Placeholder 3"/>
          <p:cNvSpPr>
            <a:spLocks noGrp="1"/>
          </p:cNvSpPr>
          <p:nvPr>
            <p:ph type="tbl" sz="quarter" idx="18"/>
          </p:nvPr>
        </p:nvSpPr>
        <p:spPr>
          <a:xfrm>
            <a:off x="742950" y="2382838"/>
            <a:ext cx="10712450" cy="3873500"/>
          </a:xfrm>
        </p:spPr>
        <p:txBody>
          <a:bodyPr/>
          <a:lstStyle/>
          <a:p>
            <a:endParaRPr lang="en-US" dirty="0"/>
          </a:p>
        </p:txBody>
      </p:sp>
    </p:spTree>
    <p:extLst>
      <p:ext uri="{BB962C8B-B14F-4D97-AF65-F5344CB8AC3E}">
        <p14:creationId xmlns:p14="http://schemas.microsoft.com/office/powerpoint/2010/main" val="3494693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rgbClr val="007BA4"/>
                </a:solidFill>
              </a:defRPr>
            </a:lvl1pPr>
          </a:lstStyle>
          <a:p>
            <a:r>
              <a:rPr lang="en-US" dirty="0"/>
              <a:t>Click to edit Master title style</a:t>
            </a:r>
          </a:p>
        </p:txBody>
      </p:sp>
      <p:sp>
        <p:nvSpPr>
          <p:cNvPr id="12" name="Text Placeholder 11"/>
          <p:cNvSpPr>
            <a:spLocks noGrp="1"/>
          </p:cNvSpPr>
          <p:nvPr>
            <p:ph type="body" sz="quarter" idx="17" hasCustomPrompt="1"/>
          </p:nvPr>
        </p:nvSpPr>
        <p:spPr>
          <a:xfrm>
            <a:off x="743576" y="1491916"/>
            <a:ext cx="10711543" cy="613610"/>
          </a:xfrm>
        </p:spPr>
        <p:txBody>
          <a:bodyPr>
            <a:normAutofit/>
          </a:bodyPr>
          <a:lstStyle>
            <a:lvl1pPr marL="342900" indent="-342900">
              <a:lnSpc>
                <a:spcPct val="100000"/>
              </a:lnSpc>
              <a:spcBef>
                <a:spcPts val="600"/>
              </a:spcBef>
              <a:buClrTx/>
              <a:buFont typeface="Arial" charset="0"/>
              <a:buChar char="•"/>
              <a:defRPr sz="2800">
                <a:solidFill>
                  <a:srgbClr val="000000"/>
                </a:solidFill>
              </a:defRPr>
            </a:lvl1pPr>
            <a:lvl2pPr marL="685800" marR="0" indent="-2286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sz="2400" baseline="0">
                <a:solidFill>
                  <a:srgbClr val="000000"/>
                </a:solidFill>
              </a:defRPr>
            </a:lvl2pPr>
            <a:lvl3pPr marL="1143000" indent="-228600">
              <a:lnSpc>
                <a:spcPct val="100000"/>
              </a:lnSpc>
              <a:spcBef>
                <a:spcPts val="600"/>
              </a:spcBef>
              <a:buClrTx/>
              <a:buFont typeface="Arial" panose="020B0604020202020204" pitchFamily="34" charset="0"/>
              <a:buChar char="•"/>
              <a:defRPr sz="2000">
                <a:solidFill>
                  <a:srgbClr val="000000"/>
                </a:solidFill>
              </a:defRPr>
            </a:lvl3pPr>
            <a:lvl4pPr marL="1600200" indent="-228600">
              <a:lnSpc>
                <a:spcPct val="100000"/>
              </a:lnSpc>
              <a:spcBef>
                <a:spcPts val="600"/>
              </a:spcBef>
              <a:buClrTx/>
              <a:buSzPct val="100000"/>
              <a:buFont typeface="Arial" panose="020B0604020202020204" pitchFamily="34" charset="0"/>
              <a:buChar char="•"/>
              <a:defRPr sz="1800">
                <a:solidFill>
                  <a:srgbClr val="000000"/>
                </a:solidFill>
              </a:defRPr>
            </a:lvl4pPr>
            <a:lvl5pPr marL="2057400" indent="-228600">
              <a:buClr>
                <a:srgbClr val="000000"/>
              </a:buClr>
              <a:buFont typeface="Helvetica" charset="0"/>
              <a:buChar char="⁃"/>
              <a:defRPr sz="2000"/>
            </a:lvl5pPr>
          </a:lstStyle>
          <a:p>
            <a:pPr lvl="0"/>
            <a:r>
              <a:rPr lang="en-US" dirty="0"/>
              <a:t>First level</a:t>
            </a:r>
          </a:p>
        </p:txBody>
      </p:sp>
      <p:sp>
        <p:nvSpPr>
          <p:cNvPr id="5" name="Footer"/>
          <p:cNvSpPr txBox="1"/>
          <p:nvPr userDrawn="1"/>
        </p:nvSpPr>
        <p:spPr>
          <a:xfrm>
            <a:off x="3007866" y="6538743"/>
            <a:ext cx="8956009" cy="261610"/>
          </a:xfrm>
          <a:prstGeom prst="rect">
            <a:avLst/>
          </a:prstGeom>
          <a:noFill/>
          <a:effectLst/>
        </p:spPr>
        <p:txBody>
          <a:bodyPr wrap="square" lIns="0" tIns="0" r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Learning. </a:t>
            </a:r>
          </a:p>
        </p:txBody>
      </p:sp>
      <p:sp>
        <p:nvSpPr>
          <p:cNvPr id="6" name="Picture Placeholder 5"/>
          <p:cNvSpPr>
            <a:spLocks noGrp="1"/>
          </p:cNvSpPr>
          <p:nvPr>
            <p:ph type="pic" sz="quarter" idx="18"/>
          </p:nvPr>
        </p:nvSpPr>
        <p:spPr>
          <a:xfrm>
            <a:off x="742950" y="2333625"/>
            <a:ext cx="10712450" cy="3814763"/>
          </a:xfrm>
        </p:spPr>
        <p:txBody>
          <a:bodyPr/>
          <a:lstStyle/>
          <a:p>
            <a:endParaRPr lang="en-US" dirty="0"/>
          </a:p>
        </p:txBody>
      </p:sp>
    </p:spTree>
    <p:extLst>
      <p:ext uri="{BB962C8B-B14F-4D97-AF65-F5344CB8AC3E}">
        <p14:creationId xmlns:p14="http://schemas.microsoft.com/office/powerpoint/2010/main" val="2620323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rgbClr val="007BA4"/>
                </a:solidFill>
              </a:defRPr>
            </a:lvl1pPr>
          </a:lstStyle>
          <a:p>
            <a:r>
              <a:rPr lang="en-US" dirty="0"/>
              <a:t>Click to edit Master title style</a:t>
            </a:r>
          </a:p>
        </p:txBody>
      </p:sp>
      <p:sp>
        <p:nvSpPr>
          <p:cNvPr id="12" name="Text Placeholder 11"/>
          <p:cNvSpPr>
            <a:spLocks noGrp="1"/>
          </p:cNvSpPr>
          <p:nvPr>
            <p:ph type="body" sz="quarter" idx="17" hasCustomPrompt="1"/>
          </p:nvPr>
        </p:nvSpPr>
        <p:spPr>
          <a:xfrm>
            <a:off x="743576" y="1491916"/>
            <a:ext cx="10711543" cy="818148"/>
          </a:xfrm>
        </p:spPr>
        <p:txBody>
          <a:bodyPr>
            <a:normAutofit/>
          </a:bodyPr>
          <a:lstStyle>
            <a:lvl1pPr marL="342900" indent="-342900">
              <a:lnSpc>
                <a:spcPct val="100000"/>
              </a:lnSpc>
              <a:spcBef>
                <a:spcPts val="600"/>
              </a:spcBef>
              <a:buClrTx/>
              <a:buFont typeface="Arial" charset="0"/>
              <a:buChar char="•"/>
              <a:defRPr sz="2800">
                <a:solidFill>
                  <a:srgbClr val="000000"/>
                </a:solidFill>
              </a:defRPr>
            </a:lvl1pPr>
            <a:lvl2pPr marL="685800" marR="0" indent="-2286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sz="2400" baseline="0">
                <a:solidFill>
                  <a:srgbClr val="000000"/>
                </a:solidFill>
              </a:defRPr>
            </a:lvl2pPr>
            <a:lvl3pPr marL="1143000" indent="-228600">
              <a:lnSpc>
                <a:spcPct val="100000"/>
              </a:lnSpc>
              <a:spcBef>
                <a:spcPts val="600"/>
              </a:spcBef>
              <a:buClrTx/>
              <a:buFont typeface="Arial" panose="020B0604020202020204" pitchFamily="34" charset="0"/>
              <a:buChar char="•"/>
              <a:defRPr sz="2000">
                <a:solidFill>
                  <a:srgbClr val="000000"/>
                </a:solidFill>
              </a:defRPr>
            </a:lvl3pPr>
            <a:lvl4pPr marL="1600200" indent="-228600">
              <a:lnSpc>
                <a:spcPct val="100000"/>
              </a:lnSpc>
              <a:spcBef>
                <a:spcPts val="600"/>
              </a:spcBef>
              <a:buClrTx/>
              <a:buSzPct val="100000"/>
              <a:buFont typeface="Arial" panose="020B0604020202020204" pitchFamily="34" charset="0"/>
              <a:buChar char="•"/>
              <a:defRPr sz="1800">
                <a:solidFill>
                  <a:srgbClr val="000000"/>
                </a:solidFill>
              </a:defRPr>
            </a:lvl4pPr>
            <a:lvl5pPr marL="2057400" indent="-228600">
              <a:buClr>
                <a:srgbClr val="000000"/>
              </a:buClr>
              <a:buFont typeface="Helvetica" charset="0"/>
              <a:buChar char="⁃"/>
              <a:defRPr sz="2000"/>
            </a:lvl5p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5" name="Footer"/>
          <p:cNvSpPr txBox="1"/>
          <p:nvPr userDrawn="1"/>
        </p:nvSpPr>
        <p:spPr>
          <a:xfrm>
            <a:off x="3007866" y="6538743"/>
            <a:ext cx="8956009" cy="261610"/>
          </a:xfrm>
          <a:prstGeom prst="rect">
            <a:avLst/>
          </a:prstGeom>
          <a:noFill/>
          <a:effectLst/>
        </p:spPr>
        <p:txBody>
          <a:bodyPr wrap="square" lIns="0" tIns="0" r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Learning. </a:t>
            </a:r>
          </a:p>
        </p:txBody>
      </p:sp>
      <p:sp>
        <p:nvSpPr>
          <p:cNvPr id="4" name="Table Placeholder 3"/>
          <p:cNvSpPr>
            <a:spLocks noGrp="1"/>
          </p:cNvSpPr>
          <p:nvPr>
            <p:ph type="tbl" sz="quarter" idx="18"/>
          </p:nvPr>
        </p:nvSpPr>
        <p:spPr>
          <a:xfrm>
            <a:off x="742950" y="2755900"/>
            <a:ext cx="10610850" cy="2008188"/>
          </a:xfrm>
        </p:spPr>
        <p:txBody>
          <a:bodyPr/>
          <a:lstStyle/>
          <a:p>
            <a:endParaRPr lang="en-US" dirty="0"/>
          </a:p>
        </p:txBody>
      </p:sp>
      <p:sp>
        <p:nvSpPr>
          <p:cNvPr id="9" name="Text Placeholder 11"/>
          <p:cNvSpPr>
            <a:spLocks noGrp="1"/>
          </p:cNvSpPr>
          <p:nvPr>
            <p:ph type="body" sz="quarter" idx="19" hasCustomPrompt="1"/>
          </p:nvPr>
        </p:nvSpPr>
        <p:spPr>
          <a:xfrm>
            <a:off x="740228" y="5013158"/>
            <a:ext cx="10711543" cy="818148"/>
          </a:xfrm>
        </p:spPr>
        <p:txBody>
          <a:bodyPr>
            <a:normAutofit/>
          </a:bodyPr>
          <a:lstStyle>
            <a:lvl1pPr marL="342900" indent="-342900">
              <a:lnSpc>
                <a:spcPct val="100000"/>
              </a:lnSpc>
              <a:spcBef>
                <a:spcPts val="600"/>
              </a:spcBef>
              <a:buClrTx/>
              <a:buFont typeface="Arial" charset="0"/>
              <a:buChar char="•"/>
              <a:defRPr sz="2800">
                <a:solidFill>
                  <a:srgbClr val="000000"/>
                </a:solidFill>
              </a:defRPr>
            </a:lvl1pPr>
            <a:lvl2pPr marL="685800" marR="0" indent="-2286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sz="2400" baseline="0">
                <a:solidFill>
                  <a:srgbClr val="000000"/>
                </a:solidFill>
              </a:defRPr>
            </a:lvl2pPr>
            <a:lvl3pPr marL="1143000" indent="-228600">
              <a:lnSpc>
                <a:spcPct val="100000"/>
              </a:lnSpc>
              <a:spcBef>
                <a:spcPts val="600"/>
              </a:spcBef>
              <a:buClrTx/>
              <a:buFont typeface="Arial" panose="020B0604020202020204" pitchFamily="34" charset="0"/>
              <a:buChar char="•"/>
              <a:defRPr sz="2000">
                <a:solidFill>
                  <a:srgbClr val="000000"/>
                </a:solidFill>
              </a:defRPr>
            </a:lvl3pPr>
            <a:lvl4pPr marL="1600200" indent="-228600">
              <a:lnSpc>
                <a:spcPct val="100000"/>
              </a:lnSpc>
              <a:spcBef>
                <a:spcPts val="600"/>
              </a:spcBef>
              <a:buClrTx/>
              <a:buSzPct val="100000"/>
              <a:buFont typeface="Arial" panose="020B0604020202020204" pitchFamily="34" charset="0"/>
              <a:buChar char="•"/>
              <a:defRPr sz="1800">
                <a:solidFill>
                  <a:srgbClr val="000000"/>
                </a:solidFill>
              </a:defRPr>
            </a:lvl4pPr>
            <a:lvl5pPr marL="2057400" indent="-228600">
              <a:buClr>
                <a:srgbClr val="000000"/>
              </a:buClr>
              <a:buFont typeface="Helvetica" charset="0"/>
              <a:buChar char="⁃"/>
              <a:defRPr sz="2000"/>
            </a:lvl5pPr>
          </a:lstStyle>
          <a:p>
            <a:pPr lvl="0"/>
            <a:r>
              <a:rPr lang="en-US" dirty="0"/>
              <a:t>First level</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6813894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BA4"/>
                </a:solidFill>
              </a:defRPr>
            </a:lvl1pPr>
          </a:lstStyle>
          <a:p>
            <a:r>
              <a:rPr lang="en-US" dirty="0"/>
              <a:t>Click to edit Master title style</a:t>
            </a:r>
          </a:p>
        </p:txBody>
      </p:sp>
      <p:sp>
        <p:nvSpPr>
          <p:cNvPr id="5" name="Table Placeholder 4"/>
          <p:cNvSpPr>
            <a:spLocks noGrp="1"/>
          </p:cNvSpPr>
          <p:nvPr>
            <p:ph type="tbl" sz="quarter" idx="10"/>
          </p:nvPr>
        </p:nvSpPr>
        <p:spPr>
          <a:xfrm>
            <a:off x="2032000" y="2019868"/>
            <a:ext cx="8128000" cy="1613669"/>
          </a:xfrm>
        </p:spPr>
        <p:txBody>
          <a:bodyPr/>
          <a:lstStyle/>
          <a:p>
            <a:r>
              <a:rPr lang="en-US" dirty="0"/>
              <a:t>Click icon to add table</a:t>
            </a:r>
          </a:p>
        </p:txBody>
      </p:sp>
      <p:sp>
        <p:nvSpPr>
          <p:cNvPr id="6" name="Footer"/>
          <p:cNvSpPr txBox="1"/>
          <p:nvPr userDrawn="1"/>
        </p:nvSpPr>
        <p:spPr>
          <a:xfrm>
            <a:off x="3007866" y="6538743"/>
            <a:ext cx="8956009" cy="261610"/>
          </a:xfrm>
          <a:prstGeom prst="rect">
            <a:avLst/>
          </a:prstGeom>
          <a:noFill/>
          <a:effectLst/>
        </p:spPr>
        <p:txBody>
          <a:bodyPr wrap="square" lIns="0" tIns="0" r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Learning.</a:t>
            </a:r>
          </a:p>
        </p:txBody>
      </p:sp>
      <p:sp>
        <p:nvSpPr>
          <p:cNvPr id="4" name="Table Placeholder 3"/>
          <p:cNvSpPr>
            <a:spLocks noGrp="1"/>
          </p:cNvSpPr>
          <p:nvPr>
            <p:ph type="tbl" sz="quarter" idx="11"/>
          </p:nvPr>
        </p:nvSpPr>
        <p:spPr>
          <a:xfrm>
            <a:off x="2032000" y="3838575"/>
            <a:ext cx="8128000" cy="2092325"/>
          </a:xfrm>
        </p:spPr>
        <p:txBody>
          <a:bodyPr/>
          <a:lstStyle/>
          <a:p>
            <a:endParaRPr lang="en-US" dirty="0"/>
          </a:p>
        </p:txBody>
      </p:sp>
      <p:sp>
        <p:nvSpPr>
          <p:cNvPr id="8" name="Text Placeholder 7"/>
          <p:cNvSpPr>
            <a:spLocks noGrp="1"/>
          </p:cNvSpPr>
          <p:nvPr>
            <p:ph type="body" sz="quarter" idx="12"/>
          </p:nvPr>
        </p:nvSpPr>
        <p:spPr>
          <a:xfrm>
            <a:off x="2032000" y="1576388"/>
            <a:ext cx="8128000" cy="4429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336360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BA4"/>
                </a:solidFill>
              </a:defRPr>
            </a:lvl1pPr>
          </a:lstStyle>
          <a:p>
            <a:r>
              <a:rPr lang="en-US" dirty="0"/>
              <a:t>Click to edit Master title style</a:t>
            </a:r>
          </a:p>
        </p:txBody>
      </p:sp>
      <p:sp>
        <p:nvSpPr>
          <p:cNvPr id="5" name="Table Placeholder 4"/>
          <p:cNvSpPr>
            <a:spLocks noGrp="1"/>
          </p:cNvSpPr>
          <p:nvPr>
            <p:ph type="tbl" sz="quarter" idx="10"/>
          </p:nvPr>
        </p:nvSpPr>
        <p:spPr>
          <a:xfrm>
            <a:off x="2032000" y="2019868"/>
            <a:ext cx="8128000" cy="836637"/>
          </a:xfrm>
        </p:spPr>
        <p:txBody>
          <a:bodyPr/>
          <a:lstStyle/>
          <a:p>
            <a:r>
              <a:rPr lang="en-US" dirty="0"/>
              <a:t>Click icon to add table</a:t>
            </a:r>
          </a:p>
        </p:txBody>
      </p:sp>
      <p:sp>
        <p:nvSpPr>
          <p:cNvPr id="6" name="Footer"/>
          <p:cNvSpPr txBox="1"/>
          <p:nvPr userDrawn="1"/>
        </p:nvSpPr>
        <p:spPr>
          <a:xfrm>
            <a:off x="3007866" y="6538743"/>
            <a:ext cx="8956009" cy="261610"/>
          </a:xfrm>
          <a:prstGeom prst="rect">
            <a:avLst/>
          </a:prstGeom>
          <a:noFill/>
          <a:effectLst/>
        </p:spPr>
        <p:txBody>
          <a:bodyPr wrap="square" lIns="0" tIns="0" r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Learning.</a:t>
            </a:r>
          </a:p>
        </p:txBody>
      </p:sp>
      <p:sp>
        <p:nvSpPr>
          <p:cNvPr id="4" name="Table Placeholder 3"/>
          <p:cNvSpPr>
            <a:spLocks noGrp="1"/>
          </p:cNvSpPr>
          <p:nvPr>
            <p:ph type="tbl" sz="quarter" idx="11"/>
          </p:nvPr>
        </p:nvSpPr>
        <p:spPr>
          <a:xfrm>
            <a:off x="2032000" y="2905134"/>
            <a:ext cx="8128000" cy="1462330"/>
          </a:xfrm>
        </p:spPr>
        <p:txBody>
          <a:bodyPr/>
          <a:lstStyle/>
          <a:p>
            <a:endParaRPr lang="en-US" dirty="0"/>
          </a:p>
        </p:txBody>
      </p:sp>
      <p:sp>
        <p:nvSpPr>
          <p:cNvPr id="8" name="Text Placeholder 7"/>
          <p:cNvSpPr>
            <a:spLocks noGrp="1"/>
          </p:cNvSpPr>
          <p:nvPr>
            <p:ph type="body" sz="quarter" idx="12"/>
          </p:nvPr>
        </p:nvSpPr>
        <p:spPr>
          <a:xfrm>
            <a:off x="2032000" y="1576388"/>
            <a:ext cx="8128000" cy="4429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able Placeholder 3"/>
          <p:cNvSpPr>
            <a:spLocks noGrp="1"/>
          </p:cNvSpPr>
          <p:nvPr>
            <p:ph type="tbl" sz="quarter" idx="13"/>
          </p:nvPr>
        </p:nvSpPr>
        <p:spPr>
          <a:xfrm>
            <a:off x="2032000" y="4497314"/>
            <a:ext cx="8128000" cy="1462330"/>
          </a:xfrm>
        </p:spPr>
        <p:txBody>
          <a:bodyPr/>
          <a:lstStyle/>
          <a:p>
            <a:endParaRPr lang="en-US" dirty="0"/>
          </a:p>
        </p:txBody>
      </p:sp>
    </p:spTree>
    <p:extLst>
      <p:ext uri="{BB962C8B-B14F-4D97-AF65-F5344CB8AC3E}">
        <p14:creationId xmlns:p14="http://schemas.microsoft.com/office/powerpoint/2010/main" val="14237861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4_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rgbClr val="007BA4"/>
                </a:solidFill>
              </a:defRPr>
            </a:lvl1pPr>
          </a:lstStyle>
          <a:p>
            <a:r>
              <a:rPr lang="en-US" dirty="0"/>
              <a:t>Click to edit Master title style</a:t>
            </a:r>
          </a:p>
        </p:txBody>
      </p:sp>
      <p:sp>
        <p:nvSpPr>
          <p:cNvPr id="12" name="Text Placeholder 11"/>
          <p:cNvSpPr>
            <a:spLocks noGrp="1"/>
          </p:cNvSpPr>
          <p:nvPr>
            <p:ph type="body" sz="quarter" idx="17" hasCustomPrompt="1"/>
          </p:nvPr>
        </p:nvSpPr>
        <p:spPr>
          <a:xfrm>
            <a:off x="743576" y="1491915"/>
            <a:ext cx="10711543" cy="2057401"/>
          </a:xfrm>
        </p:spPr>
        <p:txBody>
          <a:bodyPr>
            <a:normAutofit/>
          </a:bodyPr>
          <a:lstStyle>
            <a:lvl1pPr marL="342900" indent="-342900">
              <a:lnSpc>
                <a:spcPct val="100000"/>
              </a:lnSpc>
              <a:spcBef>
                <a:spcPts val="600"/>
              </a:spcBef>
              <a:buClrTx/>
              <a:buFont typeface="Arial" charset="0"/>
              <a:buChar char="•"/>
              <a:defRPr sz="2800">
                <a:solidFill>
                  <a:srgbClr val="000000"/>
                </a:solidFill>
              </a:defRPr>
            </a:lvl1pPr>
            <a:lvl2pPr marL="685800" marR="0" indent="-2286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sz="2400" baseline="0">
                <a:solidFill>
                  <a:srgbClr val="000000"/>
                </a:solidFill>
              </a:defRPr>
            </a:lvl2pPr>
            <a:lvl3pPr marL="1143000" indent="-228600">
              <a:lnSpc>
                <a:spcPct val="100000"/>
              </a:lnSpc>
              <a:spcBef>
                <a:spcPts val="600"/>
              </a:spcBef>
              <a:buClrTx/>
              <a:buFont typeface="Arial" panose="020B0604020202020204" pitchFamily="34" charset="0"/>
              <a:buChar char="•"/>
              <a:defRPr sz="2000">
                <a:solidFill>
                  <a:srgbClr val="000000"/>
                </a:solidFill>
              </a:defRPr>
            </a:lvl3pPr>
            <a:lvl4pPr marL="1600200" indent="-228600">
              <a:lnSpc>
                <a:spcPct val="100000"/>
              </a:lnSpc>
              <a:spcBef>
                <a:spcPts val="600"/>
              </a:spcBef>
              <a:buClrTx/>
              <a:buSzPct val="100000"/>
              <a:buFont typeface="Arial" panose="020B0604020202020204" pitchFamily="34" charset="0"/>
              <a:buChar char="•"/>
              <a:defRPr sz="1800">
                <a:solidFill>
                  <a:srgbClr val="000000"/>
                </a:solidFill>
              </a:defRPr>
            </a:lvl4pPr>
            <a:lvl5pPr marL="2057400" indent="-228600">
              <a:buClr>
                <a:srgbClr val="000000"/>
              </a:buClr>
              <a:buFont typeface="Helvetica" charset="0"/>
              <a:buChar char="⁃"/>
              <a:defRPr sz="2000"/>
            </a:lvl5p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5" name="Footer"/>
          <p:cNvSpPr txBox="1"/>
          <p:nvPr userDrawn="1"/>
        </p:nvSpPr>
        <p:spPr>
          <a:xfrm>
            <a:off x="3007866" y="6538743"/>
            <a:ext cx="8956009" cy="261610"/>
          </a:xfrm>
          <a:prstGeom prst="rect">
            <a:avLst/>
          </a:prstGeom>
          <a:noFill/>
          <a:effectLst/>
        </p:spPr>
        <p:txBody>
          <a:bodyPr wrap="square" lIns="0" tIns="0" r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Learning. </a:t>
            </a:r>
          </a:p>
        </p:txBody>
      </p:sp>
      <p:sp>
        <p:nvSpPr>
          <p:cNvPr id="6" name="Text Placeholder 11"/>
          <p:cNvSpPr>
            <a:spLocks noGrp="1"/>
          </p:cNvSpPr>
          <p:nvPr>
            <p:ph type="body" sz="quarter" idx="18" hasCustomPrompt="1"/>
          </p:nvPr>
        </p:nvSpPr>
        <p:spPr>
          <a:xfrm>
            <a:off x="743576" y="3894220"/>
            <a:ext cx="10711543" cy="2057401"/>
          </a:xfrm>
        </p:spPr>
        <p:txBody>
          <a:bodyPr>
            <a:normAutofit/>
          </a:bodyPr>
          <a:lstStyle>
            <a:lvl1pPr marL="342900" indent="-342900">
              <a:lnSpc>
                <a:spcPct val="100000"/>
              </a:lnSpc>
              <a:spcBef>
                <a:spcPts val="600"/>
              </a:spcBef>
              <a:buClrTx/>
              <a:buFont typeface="Arial" charset="0"/>
              <a:buChar char="•"/>
              <a:defRPr sz="2800">
                <a:solidFill>
                  <a:srgbClr val="000000"/>
                </a:solidFill>
              </a:defRPr>
            </a:lvl1pPr>
            <a:lvl2pPr marL="685800" marR="0" indent="-2286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sz="2400" baseline="0">
                <a:solidFill>
                  <a:srgbClr val="000000"/>
                </a:solidFill>
              </a:defRPr>
            </a:lvl2pPr>
            <a:lvl3pPr marL="1143000" indent="-228600">
              <a:lnSpc>
                <a:spcPct val="100000"/>
              </a:lnSpc>
              <a:spcBef>
                <a:spcPts val="600"/>
              </a:spcBef>
              <a:buClrTx/>
              <a:buFont typeface="Arial" panose="020B0604020202020204" pitchFamily="34" charset="0"/>
              <a:buChar char="•"/>
              <a:defRPr sz="2000">
                <a:solidFill>
                  <a:srgbClr val="000000"/>
                </a:solidFill>
              </a:defRPr>
            </a:lvl3pPr>
            <a:lvl4pPr marL="1600200" indent="-228600">
              <a:lnSpc>
                <a:spcPct val="100000"/>
              </a:lnSpc>
              <a:spcBef>
                <a:spcPts val="600"/>
              </a:spcBef>
              <a:buClrTx/>
              <a:buSzPct val="100000"/>
              <a:buFont typeface="Arial" panose="020B0604020202020204" pitchFamily="34" charset="0"/>
              <a:buChar char="•"/>
              <a:defRPr sz="1800">
                <a:solidFill>
                  <a:srgbClr val="000000"/>
                </a:solidFill>
              </a:defRPr>
            </a:lvl4pPr>
            <a:lvl5pPr marL="2057400" indent="-228600">
              <a:buClr>
                <a:srgbClr val="000000"/>
              </a:buClr>
              <a:buFont typeface="Helvetica" charset="0"/>
              <a:buChar char="⁃"/>
              <a:defRPr sz="2000"/>
            </a:lvl5pPr>
          </a:lstStyle>
          <a:p>
            <a:pPr lvl="0"/>
            <a:r>
              <a:rPr lang="en-US" dirty="0"/>
              <a:t>First level</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78450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Placeholder">
            <a:extLst>
              <a:ext uri="{FF2B5EF4-FFF2-40B4-BE49-F238E27FC236}">
                <a16:creationId xmlns:a16="http://schemas.microsoft.com/office/drawing/2014/main" id="{D469E211-00F4-4FD0-BC72-B3E95435FB68}"/>
              </a:ext>
            </a:extLst>
          </p:cNvPr>
          <p:cNvSpPr>
            <a:spLocks noGrp="1"/>
          </p:cNvSpPr>
          <p:nvPr>
            <p:ph type="title"/>
          </p:nvPr>
        </p:nvSpPr>
        <p:spPr>
          <a:xfrm>
            <a:off x="476843" y="473245"/>
            <a:ext cx="11241915" cy="1217447"/>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Content Placeholder"/>
          <p:cNvSpPr>
            <a:spLocks noGrp="1"/>
          </p:cNvSpPr>
          <p:nvPr>
            <p:ph idx="1" hasCustomPrompt="1"/>
          </p:nvPr>
        </p:nvSpPr>
        <p:spPr>
          <a:xfrm>
            <a:off x="476843" y="1825625"/>
            <a:ext cx="9324740"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pic>
        <p:nvPicPr>
          <p:cNvPr id="10" name="Decorative Graphic">
            <a:extLst>
              <a:ext uri="{FF2B5EF4-FFF2-40B4-BE49-F238E27FC236}">
                <a16:creationId xmlns:a16="http://schemas.microsoft.com/office/drawing/2014/main" id="{D9F3AE94-249A-4A1E-BCBD-6A9003E3ADBE}"/>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9801583" y="4681709"/>
            <a:ext cx="2062163" cy="1682723"/>
          </a:xfrm>
          <a:prstGeom prst="rect">
            <a:avLst/>
          </a:prstGeom>
        </p:spPr>
      </p:pic>
    </p:spTree>
    <p:custDataLst>
      <p:tags r:id="rId1"/>
    </p:custDataLst>
    <p:extLst>
      <p:ext uri="{BB962C8B-B14F-4D97-AF65-F5344CB8AC3E}">
        <p14:creationId xmlns:p14="http://schemas.microsoft.com/office/powerpoint/2010/main" val="22160432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Section">
    <p:bg>
      <p:bgPr>
        <a:solidFill>
          <a:schemeClr val="accent1"/>
        </a:solidFill>
        <a:effectLst/>
      </p:bgPr>
    </p:bg>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838200" y="2820280"/>
            <a:ext cx="10515600" cy="1217447"/>
          </a:xfrm>
        </p:spPr>
        <p:txBody>
          <a:bodyPr/>
          <a:lstStyle>
            <a:lvl1pPr>
              <a:defRPr sz="6000">
                <a:solidFill>
                  <a:schemeClr val="bg1"/>
                </a:solidFill>
              </a:defRPr>
            </a:lvl1pPr>
          </a:lstStyle>
          <a:p>
            <a:r>
              <a:rPr lang="en-US" dirty="0"/>
              <a:t>Section Title</a:t>
            </a:r>
          </a:p>
        </p:txBody>
      </p:sp>
    </p:spTree>
    <p:custDataLst>
      <p:tags r:id="rId1"/>
    </p:custDataLst>
    <p:extLst>
      <p:ext uri="{BB962C8B-B14F-4D97-AF65-F5344CB8AC3E}">
        <p14:creationId xmlns:p14="http://schemas.microsoft.com/office/powerpoint/2010/main" val="2761707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3" name="Content Placeholder"/>
          <p:cNvSpPr>
            <a:spLocks noGrp="1"/>
          </p:cNvSpPr>
          <p:nvPr>
            <p:ph idx="1" hasCustomPrompt="1"/>
          </p:nvPr>
        </p:nvSpPr>
        <p:spPr/>
        <p:txBody>
          <a:bodyPr/>
          <a:lstStyle>
            <a:lvl1pPr>
              <a:spcAft>
                <a:spcPts val="800"/>
              </a:spcAft>
              <a:defRPr sz="240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3066196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3" name="Content Placeholder Left"/>
          <p:cNvSpPr>
            <a:spLocks noGrp="1"/>
          </p:cNvSpPr>
          <p:nvPr>
            <p:ph sz="half" idx="1" hasCustomPrompt="1"/>
          </p:nvPr>
        </p:nvSpPr>
        <p:spPr>
          <a:xfrm>
            <a:off x="476843" y="1825625"/>
            <a:ext cx="5542957"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
        <p:nvSpPr>
          <p:cNvPr id="4" name="Content Placeholder Right"/>
          <p:cNvSpPr>
            <a:spLocks noGrp="1"/>
          </p:cNvSpPr>
          <p:nvPr>
            <p:ph sz="half" idx="2" hasCustomPrompt="1"/>
          </p:nvPr>
        </p:nvSpPr>
        <p:spPr>
          <a:xfrm>
            <a:off x="6172200" y="1825625"/>
            <a:ext cx="5542956"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834274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3" name="Content Placeholder Left"/>
          <p:cNvSpPr>
            <a:spLocks noGrp="1"/>
          </p:cNvSpPr>
          <p:nvPr>
            <p:ph sz="half" idx="1" hasCustomPrompt="1"/>
          </p:nvPr>
        </p:nvSpPr>
        <p:spPr>
          <a:xfrm>
            <a:off x="476844" y="1825625"/>
            <a:ext cx="3344530"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
        <p:nvSpPr>
          <p:cNvPr id="5" name="Content Placeholder Middle">
            <a:extLst>
              <a:ext uri="{FF2B5EF4-FFF2-40B4-BE49-F238E27FC236}">
                <a16:creationId xmlns:a16="http://schemas.microsoft.com/office/drawing/2014/main" id="{1D13BCCE-AB68-426C-9401-BABA201385F3}"/>
              </a:ext>
            </a:extLst>
          </p:cNvPr>
          <p:cNvSpPr>
            <a:spLocks noGrp="1"/>
          </p:cNvSpPr>
          <p:nvPr>
            <p:ph sz="half" idx="10" hasCustomPrompt="1"/>
          </p:nvPr>
        </p:nvSpPr>
        <p:spPr>
          <a:xfrm>
            <a:off x="4423735" y="1829037"/>
            <a:ext cx="3344530"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
        <p:nvSpPr>
          <p:cNvPr id="4" name="Content Placeholder Right"/>
          <p:cNvSpPr>
            <a:spLocks noGrp="1"/>
          </p:cNvSpPr>
          <p:nvPr>
            <p:ph sz="half" idx="2" hasCustomPrompt="1"/>
          </p:nvPr>
        </p:nvSpPr>
        <p:spPr>
          <a:xfrm>
            <a:off x="8370626" y="1825625"/>
            <a:ext cx="3344530"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1489189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Subtitle">
    <p:spTree>
      <p:nvGrpSpPr>
        <p:cNvPr id="1" name=""/>
        <p:cNvGrpSpPr/>
        <p:nvPr/>
      </p:nvGrpSpPr>
      <p:grpSpPr>
        <a:xfrm>
          <a:off x="0" y="0"/>
          <a:ext cx="0" cy="0"/>
          <a:chOff x="0" y="0"/>
          <a:chExt cx="0" cy="0"/>
        </a:xfrm>
      </p:grpSpPr>
      <p:sp>
        <p:nvSpPr>
          <p:cNvPr id="8" name="Title"/>
          <p:cNvSpPr>
            <a:spLocks noGrp="1"/>
          </p:cNvSpPr>
          <p:nvPr>
            <p:ph type="title" hasCustomPrompt="1"/>
          </p:nvPr>
        </p:nvSpPr>
        <p:spPr/>
        <p:txBody>
          <a:bodyPr/>
          <a:lstStyle>
            <a:lvl1pPr>
              <a:defRPr/>
            </a:lvl1pPr>
          </a:lstStyle>
          <a:p>
            <a:r>
              <a:rPr lang="en-US" dirty="0"/>
              <a:t>Slide Title</a:t>
            </a:r>
          </a:p>
        </p:txBody>
      </p:sp>
      <p:sp>
        <p:nvSpPr>
          <p:cNvPr id="3" name="Subtitle"/>
          <p:cNvSpPr>
            <a:spLocks noGrp="1"/>
          </p:cNvSpPr>
          <p:nvPr>
            <p:ph sz="half" idx="1" hasCustomPrompt="1"/>
          </p:nvPr>
        </p:nvSpPr>
        <p:spPr>
          <a:xfrm>
            <a:off x="476843" y="1887674"/>
            <a:ext cx="11241915" cy="691143"/>
          </a:xfrm>
        </p:spPr>
        <p:txBody>
          <a:bodyPr/>
          <a:lstStyle>
            <a:lvl1pPr marL="0" indent="0">
              <a:buNone/>
              <a:defRPr sz="2800" b="1"/>
            </a:lvl1pPr>
            <a:lvl2pPr>
              <a:defRPr sz="2800" b="0"/>
            </a:lvl2pPr>
            <a:lvl3pPr>
              <a:defRPr sz="2400" b="0"/>
            </a:lvl3pPr>
          </a:lstStyle>
          <a:p>
            <a:pPr lvl="0"/>
            <a:r>
              <a:rPr lang="en-US" dirty="0"/>
              <a:t>Click to add subtitle</a:t>
            </a:r>
          </a:p>
        </p:txBody>
      </p:sp>
      <p:sp>
        <p:nvSpPr>
          <p:cNvPr id="4" name="Content Placeholder"/>
          <p:cNvSpPr>
            <a:spLocks noGrp="1"/>
          </p:cNvSpPr>
          <p:nvPr>
            <p:ph sz="half" idx="2" hasCustomPrompt="1"/>
          </p:nvPr>
        </p:nvSpPr>
        <p:spPr>
          <a:xfrm>
            <a:off x="476843" y="2677888"/>
            <a:ext cx="11241915" cy="2621900"/>
          </a:xfrm>
        </p:spPr>
        <p:txBody>
          <a:bodyPr/>
          <a:lstStyle>
            <a:lvl1pPr>
              <a:spcAft>
                <a:spcPts val="800"/>
              </a:spcAft>
              <a:defRPr sz="2400" b="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
        <p:nvSpPr>
          <p:cNvPr id="10" name="Content Placeholder Bottom"/>
          <p:cNvSpPr>
            <a:spLocks noGrp="1"/>
          </p:cNvSpPr>
          <p:nvPr>
            <p:ph type="body" sz="quarter" idx="13" hasCustomPrompt="1"/>
          </p:nvPr>
        </p:nvSpPr>
        <p:spPr>
          <a:xfrm>
            <a:off x="476844" y="5395327"/>
            <a:ext cx="11241914" cy="951787"/>
          </a:xfrm>
        </p:spPr>
        <p:txBody>
          <a:bodyPr/>
          <a:lstStyle>
            <a:lvl1pPr marL="112713" indent="-112713">
              <a:defRPr sz="900" b="0"/>
            </a:lvl1pPr>
            <a:lvl2pPr marL="336550" indent="-112713">
              <a:defRPr sz="900" b="0"/>
            </a:lvl2pPr>
            <a:lvl3pPr marL="685800" indent="-168275">
              <a:defRPr sz="900" b="0"/>
            </a:lvl3pPr>
            <a:lvl4pPr>
              <a:defRPr sz="900" b="0"/>
            </a:lvl4pPr>
            <a:lvl5pPr>
              <a:defRPr sz="900" b="0"/>
            </a:lvl5pPr>
          </a:lstStyle>
          <a:p>
            <a:pPr lvl="0"/>
            <a:r>
              <a:rPr lang="en-US" dirty="0"/>
              <a:t>Click to edit Master text styles</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2380733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Subtitle/Images">
    <p:spTree>
      <p:nvGrpSpPr>
        <p:cNvPr id="1" name=""/>
        <p:cNvGrpSpPr/>
        <p:nvPr/>
      </p:nvGrpSpPr>
      <p:grpSpPr>
        <a:xfrm>
          <a:off x="0" y="0"/>
          <a:ext cx="0" cy="0"/>
          <a:chOff x="0" y="0"/>
          <a:chExt cx="0" cy="0"/>
        </a:xfrm>
      </p:grpSpPr>
      <p:sp>
        <p:nvSpPr>
          <p:cNvPr id="8" name="Title"/>
          <p:cNvSpPr>
            <a:spLocks noGrp="1"/>
          </p:cNvSpPr>
          <p:nvPr>
            <p:ph type="title" hasCustomPrompt="1"/>
          </p:nvPr>
        </p:nvSpPr>
        <p:spPr>
          <a:xfrm>
            <a:off x="476843" y="368315"/>
            <a:ext cx="11241915" cy="1217447"/>
          </a:xfrm>
        </p:spPr>
        <p:txBody>
          <a:bodyPr/>
          <a:lstStyle>
            <a:lvl1pPr>
              <a:defRPr/>
            </a:lvl1pPr>
          </a:lstStyle>
          <a:p>
            <a:r>
              <a:rPr lang="en-US" dirty="0"/>
              <a:t>Slide Title</a:t>
            </a:r>
          </a:p>
        </p:txBody>
      </p:sp>
      <p:sp>
        <p:nvSpPr>
          <p:cNvPr id="3" name="Subtitle"/>
          <p:cNvSpPr>
            <a:spLocks noGrp="1"/>
          </p:cNvSpPr>
          <p:nvPr>
            <p:ph sz="half" idx="1" hasCustomPrompt="1"/>
          </p:nvPr>
        </p:nvSpPr>
        <p:spPr>
          <a:xfrm>
            <a:off x="476843" y="1857694"/>
            <a:ext cx="11241915" cy="691143"/>
          </a:xfrm>
        </p:spPr>
        <p:txBody>
          <a:bodyPr/>
          <a:lstStyle>
            <a:lvl1pPr marL="0" indent="0">
              <a:buNone/>
              <a:defRPr sz="2800" b="1"/>
            </a:lvl1pPr>
            <a:lvl2pPr>
              <a:defRPr sz="2800" b="0"/>
            </a:lvl2pPr>
            <a:lvl3pPr>
              <a:defRPr sz="2400" b="0"/>
            </a:lvl3pPr>
          </a:lstStyle>
          <a:p>
            <a:pPr lvl="0"/>
            <a:r>
              <a:rPr lang="en-US" dirty="0"/>
              <a:t>Click to add subtitle</a:t>
            </a:r>
          </a:p>
        </p:txBody>
      </p:sp>
      <p:sp>
        <p:nvSpPr>
          <p:cNvPr id="4" name="Content Placeholder"/>
          <p:cNvSpPr>
            <a:spLocks noGrp="1"/>
          </p:cNvSpPr>
          <p:nvPr>
            <p:ph sz="half" idx="2" hasCustomPrompt="1"/>
          </p:nvPr>
        </p:nvSpPr>
        <p:spPr>
          <a:xfrm>
            <a:off x="476843" y="2677888"/>
            <a:ext cx="11241915" cy="1505492"/>
          </a:xfrm>
        </p:spPr>
        <p:txBody>
          <a:bodyPr/>
          <a:lstStyle>
            <a:lvl1pPr>
              <a:spcAft>
                <a:spcPts val="800"/>
              </a:spcAft>
              <a:defRPr sz="2400" b="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
        <p:nvSpPr>
          <p:cNvPr id="6" name="Content Placeholder 1">
            <a:extLst>
              <a:ext uri="{FF2B5EF4-FFF2-40B4-BE49-F238E27FC236}">
                <a16:creationId xmlns:a16="http://schemas.microsoft.com/office/drawing/2014/main" id="{B7E0CC24-A3CA-45F3-BF2B-B8EB09000563}"/>
              </a:ext>
            </a:extLst>
          </p:cNvPr>
          <p:cNvSpPr>
            <a:spLocks noGrp="1"/>
          </p:cNvSpPr>
          <p:nvPr>
            <p:ph idx="10" hasCustomPrompt="1"/>
          </p:nvPr>
        </p:nvSpPr>
        <p:spPr>
          <a:xfrm>
            <a:off x="476844" y="4310385"/>
            <a:ext cx="2563240" cy="2024480"/>
          </a:xfrm>
        </p:spPr>
        <p:txBody>
          <a:bodyPr/>
          <a:lstStyle>
            <a:lvl1pPr marL="0" indent="0" algn="ctr">
              <a:buNone/>
              <a:defRPr/>
            </a:lvl1pPr>
          </a:lstStyle>
          <a:p>
            <a:pPr lvl="0"/>
            <a:r>
              <a:rPr lang="en-US" dirty="0"/>
              <a:t>Insert here 1</a:t>
            </a:r>
          </a:p>
        </p:txBody>
      </p:sp>
      <p:sp>
        <p:nvSpPr>
          <p:cNvPr id="7" name="Content Placeholder 2">
            <a:extLst>
              <a:ext uri="{FF2B5EF4-FFF2-40B4-BE49-F238E27FC236}">
                <a16:creationId xmlns:a16="http://schemas.microsoft.com/office/drawing/2014/main" id="{0065DFA3-2F0A-45C7-8124-3D672EB9205A}"/>
              </a:ext>
            </a:extLst>
          </p:cNvPr>
          <p:cNvSpPr>
            <a:spLocks noGrp="1"/>
          </p:cNvSpPr>
          <p:nvPr>
            <p:ph idx="11" hasCustomPrompt="1"/>
          </p:nvPr>
        </p:nvSpPr>
        <p:spPr>
          <a:xfrm>
            <a:off x="3382488" y="4310385"/>
            <a:ext cx="2563240" cy="2024480"/>
          </a:xfrm>
        </p:spPr>
        <p:txBody>
          <a:bodyPr/>
          <a:lstStyle>
            <a:lvl1pPr marL="0" indent="0" algn="ctr">
              <a:buNone/>
              <a:defRPr/>
            </a:lvl1pPr>
          </a:lstStyle>
          <a:p>
            <a:pPr lvl="0"/>
            <a:r>
              <a:rPr lang="en-US" dirty="0"/>
              <a:t>Insert here 2</a:t>
            </a:r>
          </a:p>
        </p:txBody>
      </p:sp>
      <p:sp>
        <p:nvSpPr>
          <p:cNvPr id="9" name="Content Placeholder 3">
            <a:extLst>
              <a:ext uri="{FF2B5EF4-FFF2-40B4-BE49-F238E27FC236}">
                <a16:creationId xmlns:a16="http://schemas.microsoft.com/office/drawing/2014/main" id="{5EAAA4B2-2F70-4899-9014-89954C200D50}"/>
              </a:ext>
            </a:extLst>
          </p:cNvPr>
          <p:cNvSpPr>
            <a:spLocks noGrp="1"/>
          </p:cNvSpPr>
          <p:nvPr>
            <p:ph idx="13" hasCustomPrompt="1"/>
          </p:nvPr>
        </p:nvSpPr>
        <p:spPr>
          <a:xfrm>
            <a:off x="6281896" y="4319291"/>
            <a:ext cx="2563240" cy="2024480"/>
          </a:xfrm>
        </p:spPr>
        <p:txBody>
          <a:bodyPr/>
          <a:lstStyle>
            <a:lvl1pPr marL="0" indent="0" algn="ctr">
              <a:buNone/>
              <a:defRPr/>
            </a:lvl1pPr>
          </a:lstStyle>
          <a:p>
            <a:pPr lvl="0"/>
            <a:r>
              <a:rPr lang="en-US" dirty="0"/>
              <a:t>Insert here 3</a:t>
            </a:r>
          </a:p>
        </p:txBody>
      </p:sp>
      <p:sp>
        <p:nvSpPr>
          <p:cNvPr id="11" name="Content Placeholder 4">
            <a:extLst>
              <a:ext uri="{FF2B5EF4-FFF2-40B4-BE49-F238E27FC236}">
                <a16:creationId xmlns:a16="http://schemas.microsoft.com/office/drawing/2014/main" id="{138B1A98-C967-4B94-B1F7-E158393317F4}"/>
              </a:ext>
            </a:extLst>
          </p:cNvPr>
          <p:cNvSpPr>
            <a:spLocks noGrp="1"/>
          </p:cNvSpPr>
          <p:nvPr>
            <p:ph idx="15" hasCustomPrompt="1"/>
          </p:nvPr>
        </p:nvSpPr>
        <p:spPr>
          <a:xfrm>
            <a:off x="9151916" y="4319291"/>
            <a:ext cx="2563240" cy="2024480"/>
          </a:xfrm>
        </p:spPr>
        <p:txBody>
          <a:bodyPr/>
          <a:lstStyle>
            <a:lvl1pPr marL="0" indent="0" algn="ctr">
              <a:buNone/>
              <a:defRPr/>
            </a:lvl1pPr>
          </a:lstStyle>
          <a:p>
            <a:pPr lvl="0"/>
            <a:r>
              <a:rPr lang="en-US" dirty="0"/>
              <a:t>Insert here 4</a:t>
            </a:r>
          </a:p>
        </p:txBody>
      </p:sp>
    </p:spTree>
    <p:custDataLst>
      <p:tags r:id="rId1"/>
    </p:custDataLst>
    <p:extLst>
      <p:ext uri="{BB962C8B-B14F-4D97-AF65-F5344CB8AC3E}">
        <p14:creationId xmlns:p14="http://schemas.microsoft.com/office/powerpoint/2010/main" val="3888260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ulti Image/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3" name="Content Placeholder 1"/>
          <p:cNvSpPr>
            <a:spLocks noGrp="1"/>
          </p:cNvSpPr>
          <p:nvPr>
            <p:ph idx="1" hasCustomPrompt="1"/>
          </p:nvPr>
        </p:nvSpPr>
        <p:spPr>
          <a:xfrm>
            <a:off x="476844" y="1944375"/>
            <a:ext cx="2563240" cy="2024480"/>
          </a:xfrm>
        </p:spPr>
        <p:txBody>
          <a:bodyPr/>
          <a:lstStyle>
            <a:lvl1pPr marL="0" indent="0" algn="ctr">
              <a:buNone/>
              <a:defRPr/>
            </a:lvl1pPr>
          </a:lstStyle>
          <a:p>
            <a:pPr lvl="0"/>
            <a:r>
              <a:rPr lang="en-US" dirty="0"/>
              <a:t>Insert here 1</a:t>
            </a:r>
          </a:p>
        </p:txBody>
      </p:sp>
      <p:sp>
        <p:nvSpPr>
          <p:cNvPr id="15" name="Content Placeholder 2">
            <a:extLst>
              <a:ext uri="{FF2B5EF4-FFF2-40B4-BE49-F238E27FC236}">
                <a16:creationId xmlns:a16="http://schemas.microsoft.com/office/drawing/2014/main" id="{A951D41C-52EA-4F3C-BC8E-A9309F4EB627}"/>
              </a:ext>
            </a:extLst>
          </p:cNvPr>
          <p:cNvSpPr>
            <a:spLocks noGrp="1"/>
          </p:cNvSpPr>
          <p:nvPr>
            <p:ph idx="11" hasCustomPrompt="1"/>
          </p:nvPr>
        </p:nvSpPr>
        <p:spPr>
          <a:xfrm>
            <a:off x="3382488" y="1944375"/>
            <a:ext cx="2563240" cy="2024480"/>
          </a:xfrm>
        </p:spPr>
        <p:txBody>
          <a:bodyPr/>
          <a:lstStyle>
            <a:lvl1pPr marL="0" indent="0" algn="ctr">
              <a:buNone/>
              <a:defRPr/>
            </a:lvl1pPr>
          </a:lstStyle>
          <a:p>
            <a:pPr lvl="0"/>
            <a:r>
              <a:rPr lang="en-US" dirty="0"/>
              <a:t>Insert here 2</a:t>
            </a:r>
          </a:p>
        </p:txBody>
      </p:sp>
      <p:sp>
        <p:nvSpPr>
          <p:cNvPr id="17" name="Content Placeholder 3">
            <a:extLst>
              <a:ext uri="{FF2B5EF4-FFF2-40B4-BE49-F238E27FC236}">
                <a16:creationId xmlns:a16="http://schemas.microsoft.com/office/drawing/2014/main" id="{1CD2ACDE-E8DF-4B19-9DBB-017510EECF31}"/>
              </a:ext>
            </a:extLst>
          </p:cNvPr>
          <p:cNvSpPr>
            <a:spLocks noGrp="1"/>
          </p:cNvSpPr>
          <p:nvPr>
            <p:ph idx="13" hasCustomPrompt="1"/>
          </p:nvPr>
        </p:nvSpPr>
        <p:spPr>
          <a:xfrm>
            <a:off x="6281896" y="1953281"/>
            <a:ext cx="2563240" cy="2024480"/>
          </a:xfrm>
        </p:spPr>
        <p:txBody>
          <a:bodyPr/>
          <a:lstStyle>
            <a:lvl1pPr marL="0" indent="0" algn="ctr">
              <a:buNone/>
              <a:defRPr/>
            </a:lvl1pPr>
          </a:lstStyle>
          <a:p>
            <a:pPr lvl="0"/>
            <a:r>
              <a:rPr lang="en-US" dirty="0"/>
              <a:t>Insert here 3</a:t>
            </a:r>
          </a:p>
        </p:txBody>
      </p:sp>
      <p:sp>
        <p:nvSpPr>
          <p:cNvPr id="19" name="Content Placeholder 4">
            <a:extLst>
              <a:ext uri="{FF2B5EF4-FFF2-40B4-BE49-F238E27FC236}">
                <a16:creationId xmlns:a16="http://schemas.microsoft.com/office/drawing/2014/main" id="{F18F8C24-8F67-4A0C-8E2F-54E8026EAD00}"/>
              </a:ext>
            </a:extLst>
          </p:cNvPr>
          <p:cNvSpPr>
            <a:spLocks noGrp="1"/>
          </p:cNvSpPr>
          <p:nvPr>
            <p:ph idx="15" hasCustomPrompt="1"/>
          </p:nvPr>
        </p:nvSpPr>
        <p:spPr>
          <a:xfrm>
            <a:off x="9151916" y="1953281"/>
            <a:ext cx="2563240" cy="2024480"/>
          </a:xfrm>
        </p:spPr>
        <p:txBody>
          <a:bodyPr/>
          <a:lstStyle>
            <a:lvl1pPr marL="0" indent="0" algn="ctr">
              <a:buNone/>
              <a:defRPr/>
            </a:lvl1pPr>
          </a:lstStyle>
          <a:p>
            <a:pPr lvl="0"/>
            <a:r>
              <a:rPr lang="en-US" dirty="0"/>
              <a:t>Insert here 4</a:t>
            </a:r>
          </a:p>
        </p:txBody>
      </p:sp>
      <p:sp>
        <p:nvSpPr>
          <p:cNvPr id="9" name="Content Placeholder 5">
            <a:extLst>
              <a:ext uri="{FF2B5EF4-FFF2-40B4-BE49-F238E27FC236}">
                <a16:creationId xmlns:a16="http://schemas.microsoft.com/office/drawing/2014/main" id="{1950DDEC-E898-4F6D-A7F2-930A23B3C11F}"/>
              </a:ext>
            </a:extLst>
          </p:cNvPr>
          <p:cNvSpPr>
            <a:spLocks noGrp="1"/>
          </p:cNvSpPr>
          <p:nvPr>
            <p:ph idx="10" hasCustomPrompt="1"/>
          </p:nvPr>
        </p:nvSpPr>
        <p:spPr>
          <a:xfrm>
            <a:off x="476843" y="4128059"/>
            <a:ext cx="2563241" cy="2024480"/>
          </a:xfrm>
        </p:spPr>
        <p:txBody>
          <a:bodyPr/>
          <a:lstStyle>
            <a:lvl1pPr marL="0" indent="0" algn="ctr">
              <a:buNone/>
              <a:defRPr/>
            </a:lvl1pPr>
          </a:lstStyle>
          <a:p>
            <a:pPr lvl="0"/>
            <a:r>
              <a:rPr lang="en-US" dirty="0"/>
              <a:t>Insert here 5</a:t>
            </a:r>
          </a:p>
        </p:txBody>
      </p:sp>
      <p:sp>
        <p:nvSpPr>
          <p:cNvPr id="16" name="Content Placeholder 6">
            <a:extLst>
              <a:ext uri="{FF2B5EF4-FFF2-40B4-BE49-F238E27FC236}">
                <a16:creationId xmlns:a16="http://schemas.microsoft.com/office/drawing/2014/main" id="{B7548D5A-3DFF-4FF5-A587-74246B76C1A7}"/>
              </a:ext>
            </a:extLst>
          </p:cNvPr>
          <p:cNvSpPr>
            <a:spLocks noGrp="1"/>
          </p:cNvSpPr>
          <p:nvPr>
            <p:ph idx="12" hasCustomPrompt="1"/>
          </p:nvPr>
        </p:nvSpPr>
        <p:spPr>
          <a:xfrm>
            <a:off x="3382487" y="4128059"/>
            <a:ext cx="2563241" cy="2024480"/>
          </a:xfrm>
        </p:spPr>
        <p:txBody>
          <a:bodyPr/>
          <a:lstStyle>
            <a:lvl1pPr marL="0" indent="0" algn="ctr">
              <a:buNone/>
              <a:defRPr/>
            </a:lvl1pPr>
          </a:lstStyle>
          <a:p>
            <a:pPr lvl="0"/>
            <a:r>
              <a:rPr lang="en-US" dirty="0"/>
              <a:t>Insert here 6</a:t>
            </a:r>
          </a:p>
        </p:txBody>
      </p:sp>
      <p:sp>
        <p:nvSpPr>
          <p:cNvPr id="18" name="Content Placeholder 7">
            <a:extLst>
              <a:ext uri="{FF2B5EF4-FFF2-40B4-BE49-F238E27FC236}">
                <a16:creationId xmlns:a16="http://schemas.microsoft.com/office/drawing/2014/main" id="{A24E382A-7ED1-49CB-8053-85276CAEB9B2}"/>
              </a:ext>
            </a:extLst>
          </p:cNvPr>
          <p:cNvSpPr>
            <a:spLocks noGrp="1"/>
          </p:cNvSpPr>
          <p:nvPr>
            <p:ph idx="14" hasCustomPrompt="1"/>
          </p:nvPr>
        </p:nvSpPr>
        <p:spPr>
          <a:xfrm>
            <a:off x="6281895" y="4136965"/>
            <a:ext cx="2563241" cy="2024480"/>
          </a:xfrm>
        </p:spPr>
        <p:txBody>
          <a:bodyPr/>
          <a:lstStyle>
            <a:lvl1pPr marL="0" indent="0" algn="ctr">
              <a:buNone/>
              <a:defRPr/>
            </a:lvl1pPr>
          </a:lstStyle>
          <a:p>
            <a:pPr lvl="0"/>
            <a:r>
              <a:rPr lang="en-US" dirty="0"/>
              <a:t>Insert here 7</a:t>
            </a:r>
          </a:p>
        </p:txBody>
      </p:sp>
      <p:sp>
        <p:nvSpPr>
          <p:cNvPr id="20" name="Content Placeholder 8">
            <a:extLst>
              <a:ext uri="{FF2B5EF4-FFF2-40B4-BE49-F238E27FC236}">
                <a16:creationId xmlns:a16="http://schemas.microsoft.com/office/drawing/2014/main" id="{AC6187B3-59CD-4356-83E5-962B5ACC4AEB}"/>
              </a:ext>
            </a:extLst>
          </p:cNvPr>
          <p:cNvSpPr>
            <a:spLocks noGrp="1"/>
          </p:cNvSpPr>
          <p:nvPr>
            <p:ph idx="16" hasCustomPrompt="1"/>
          </p:nvPr>
        </p:nvSpPr>
        <p:spPr>
          <a:xfrm>
            <a:off x="9151915" y="4136965"/>
            <a:ext cx="2563241" cy="2024480"/>
          </a:xfrm>
        </p:spPr>
        <p:txBody>
          <a:bodyPr/>
          <a:lstStyle>
            <a:lvl1pPr marL="0" indent="0" algn="ctr">
              <a:buNone/>
              <a:defRPr/>
            </a:lvl1pPr>
          </a:lstStyle>
          <a:p>
            <a:pPr lvl="0"/>
            <a:r>
              <a:rPr lang="en-US" dirty="0"/>
              <a:t>Insert here 8</a:t>
            </a:r>
          </a:p>
        </p:txBody>
      </p:sp>
    </p:spTree>
    <p:custDataLst>
      <p:tags r:id="rId1"/>
    </p:custDataLst>
    <p:extLst>
      <p:ext uri="{BB962C8B-B14F-4D97-AF65-F5344CB8AC3E}">
        <p14:creationId xmlns:p14="http://schemas.microsoft.com/office/powerpoint/2010/main" val="295870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Image/On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2045728"/>
          </a:xfrm>
        </p:spPr>
        <p:txBody>
          <a:bodyPr/>
          <a:lstStyle>
            <a:lvl1pPr marL="0" indent="0" algn="l">
              <a:buNone/>
              <a:defRPr/>
            </a:lvl1pPr>
            <a:lvl2pPr marL="457200" indent="0">
              <a:buNone/>
              <a:defRPr/>
            </a:lvl2pPr>
            <a:lvl3pPr marL="914400" indent="0">
              <a:buNone/>
              <a:defRPr/>
            </a:lvl3pPr>
          </a:lstStyle>
          <a:p>
            <a:pPr lvl="0"/>
            <a:r>
              <a:rPr lang="en-US" dirty="0"/>
              <a:t>Image 1</a:t>
            </a:r>
          </a:p>
        </p:txBody>
      </p:sp>
      <p:sp>
        <p:nvSpPr>
          <p:cNvPr id="7" name="Image Placeholder 2">
            <a:extLst>
              <a:ext uri="{FF2B5EF4-FFF2-40B4-BE49-F238E27FC236}">
                <a16:creationId xmlns:a16="http://schemas.microsoft.com/office/drawing/2014/main" id="{9100EECD-9921-43E0-9472-84C089BD629F}"/>
              </a:ext>
            </a:extLst>
          </p:cNvPr>
          <p:cNvSpPr>
            <a:spLocks noGrp="1"/>
          </p:cNvSpPr>
          <p:nvPr>
            <p:ph sz="half" idx="14" hasCustomPrompt="1"/>
          </p:nvPr>
        </p:nvSpPr>
        <p:spPr>
          <a:xfrm>
            <a:off x="476843" y="4132558"/>
            <a:ext cx="2875957" cy="2045727"/>
          </a:xfrm>
        </p:spPr>
        <p:txBody>
          <a:bodyPr/>
          <a:lstStyle>
            <a:lvl1pPr marL="0" indent="0" algn="l">
              <a:buNone/>
              <a:defRPr/>
            </a:lvl1pPr>
            <a:lvl2pPr marL="457200" indent="0">
              <a:buNone/>
              <a:defRPr/>
            </a:lvl2pPr>
            <a:lvl3pPr marL="914400" indent="0">
              <a:buNone/>
              <a:defRPr/>
            </a:lvl3pPr>
          </a:lstStyle>
          <a:p>
            <a:pPr lvl="0"/>
            <a:r>
              <a:rPr lang="en-US" dirty="0"/>
              <a:t>Image 2</a:t>
            </a:r>
          </a:p>
        </p:txBody>
      </p:sp>
      <p:sp>
        <p:nvSpPr>
          <p:cNvPr id="9" name="Content Placeholder"/>
          <p:cNvSpPr>
            <a:spLocks noGrp="1"/>
          </p:cNvSpPr>
          <p:nvPr>
            <p:ph sz="half" idx="2" hasCustomPrompt="1"/>
          </p:nvPr>
        </p:nvSpPr>
        <p:spPr>
          <a:xfrm>
            <a:off x="3624200" y="1825625"/>
            <a:ext cx="8090957" cy="4351338"/>
          </a:xfrm>
        </p:spPr>
        <p:txBody>
          <a:bodyPr/>
          <a:lstStyle>
            <a:lvl1pPr>
              <a:spcAft>
                <a:spcPts val="800"/>
              </a:spcAft>
              <a:defRPr sz="2400" b="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228807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ags" Target="../tags/tag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heme" Target="../theme/theme2.xml"/><Relationship Id="rId1" Type="http://schemas.openxmlformats.org/officeDocument/2006/relationships/slideLayout" Target="../slideLayouts/slideLayout20.xml"/><Relationship Id="rId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DF3CEB08-7511-4ACD-A0D7-6D08EF1B42A9}"/>
              </a:ext>
            </a:extLst>
          </p:cNvPr>
          <p:cNvSpPr txBox="1">
            <a:spLocks/>
          </p:cNvSpPr>
          <p:nvPr userDrawn="1"/>
        </p:nvSpPr>
        <p:spPr>
          <a:xfrm>
            <a:off x="11082189" y="6449054"/>
            <a:ext cx="734291" cy="36576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a:lstStyle>
          <a:p>
            <a:fld id="{963FCBED-9BC8-44C8-B578-C394BC67F972}" type="slidenum">
              <a:rPr lang="en-US" sz="1000" smtClean="0">
                <a:solidFill>
                  <a:schemeClr val="tx1">
                    <a:lumMod val="60000"/>
                    <a:lumOff val="40000"/>
                  </a:schemeClr>
                </a:solidFill>
                <a:latin typeface="+mn-lt"/>
              </a:rPr>
              <a:pPr/>
              <a:t>‹#›</a:t>
            </a:fld>
            <a:endParaRPr lang="en-US" sz="1000" dirty="0">
              <a:solidFill>
                <a:schemeClr val="tx1">
                  <a:lumMod val="60000"/>
                  <a:lumOff val="40000"/>
                </a:schemeClr>
              </a:solidFill>
              <a:latin typeface="+mn-lt"/>
            </a:endParaRPr>
          </a:p>
        </p:txBody>
      </p:sp>
      <p:sp>
        <p:nvSpPr>
          <p:cNvPr id="2" name="Title Placeholder"/>
          <p:cNvSpPr>
            <a:spLocks noGrp="1"/>
          </p:cNvSpPr>
          <p:nvPr>
            <p:ph type="title"/>
          </p:nvPr>
        </p:nvSpPr>
        <p:spPr>
          <a:xfrm>
            <a:off x="476843" y="473245"/>
            <a:ext cx="11241915" cy="1217447"/>
          </a:xfrm>
          <a:prstGeom prst="rect">
            <a:avLst/>
          </a:prstGeom>
        </p:spPr>
        <p:txBody>
          <a:bodyPr vert="horz" lIns="91440" tIns="45720" rIns="91440" bIns="45720" rtlCol="0" anchor="t">
            <a:noAutofit/>
          </a:bodyPr>
          <a:lstStyle/>
          <a:p>
            <a:r>
              <a:rPr lang="en-US" dirty="0"/>
              <a:t>Slide Title</a:t>
            </a:r>
            <a:br>
              <a:rPr lang="en-US" dirty="0"/>
            </a:br>
            <a:endParaRPr lang="en-US" dirty="0"/>
          </a:p>
        </p:txBody>
      </p:sp>
      <p:sp>
        <p:nvSpPr>
          <p:cNvPr id="3" name="Text Placeholder 2"/>
          <p:cNvSpPr>
            <a:spLocks noGrp="1"/>
          </p:cNvSpPr>
          <p:nvPr>
            <p:ph type="body" idx="1"/>
          </p:nvPr>
        </p:nvSpPr>
        <p:spPr>
          <a:xfrm>
            <a:off x="476843" y="1825625"/>
            <a:ext cx="11241915" cy="4351338"/>
          </a:xfrm>
          <a:prstGeom prst="rect">
            <a:avLst/>
          </a:prstGeom>
        </p:spPr>
        <p:txBody>
          <a:bodyPr vert="horz" lIns="91440" tIns="45720" rIns="91440" bIns="45720" rtlCol="0">
            <a:noAutofit/>
          </a:bodyPr>
          <a:lstStyle/>
          <a:p>
            <a:pPr lvl="0"/>
            <a:r>
              <a:rPr lang="en-US" dirty="0"/>
              <a:t>First Level</a:t>
            </a:r>
          </a:p>
          <a:p>
            <a:pPr lvl="1"/>
            <a:r>
              <a:rPr lang="en-US" dirty="0"/>
              <a:t>Second level</a:t>
            </a:r>
          </a:p>
          <a:p>
            <a:pPr lvl="2"/>
            <a:r>
              <a:rPr lang="en-US" dirty="0"/>
              <a:t>Third level</a:t>
            </a:r>
          </a:p>
        </p:txBody>
      </p:sp>
      <p:pic>
        <p:nvPicPr>
          <p:cNvPr id="5" name="Logo">
            <a:extLst>
              <a:ext uri="{FF2B5EF4-FFF2-40B4-BE49-F238E27FC236}">
                <a16:creationId xmlns:a16="http://schemas.microsoft.com/office/drawing/2014/main" id="{7D9DE7A7-3324-4B9D-A406-42B62C5A8F9E}"/>
              </a:ext>
              <a:ext uri="{C183D7F6-B498-43B3-948B-1728B52AA6E4}">
                <adec:decorative xmlns:adec="http://schemas.microsoft.com/office/drawing/2017/decorative" val="1"/>
              </a:ext>
            </a:extLst>
          </p:cNvPr>
          <p:cNvPicPr>
            <a:picLocks noChangeAspect="1"/>
          </p:cNvPicPr>
          <p:nvPr userDrawn="1"/>
        </p:nvPicPr>
        <p:blipFill>
          <a:blip r:embed="rId22">
            <a:extLst>
              <a:ext uri="{28A0092B-C50C-407E-A947-70E740481C1C}">
                <a14:useLocalDpi xmlns:a14="http://schemas.microsoft.com/office/drawing/2010/main" val="0"/>
              </a:ext>
            </a:extLst>
          </a:blip>
          <a:srcRect/>
          <a:stretch>
            <a:fillRect/>
          </a:stretch>
        </p:blipFill>
        <p:spPr bwMode="auto">
          <a:xfrm>
            <a:off x="422286" y="6444088"/>
            <a:ext cx="1262321" cy="2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pyright">
            <a:extLst>
              <a:ext uri="{FF2B5EF4-FFF2-40B4-BE49-F238E27FC236}">
                <a16:creationId xmlns:a16="http://schemas.microsoft.com/office/drawing/2014/main" id="{0E6636BF-D3CC-4DFC-A057-41CF18719446}"/>
              </a:ext>
              <a:ext uri="{C183D7F6-B498-43B3-948B-1728B52AA6E4}">
                <adec:decorative xmlns:adec="http://schemas.microsoft.com/office/drawing/2017/decorative" val="1"/>
              </a:ext>
            </a:extLst>
          </p:cNvPr>
          <p:cNvSpPr txBox="1"/>
          <p:nvPr userDrawn="1"/>
        </p:nvSpPr>
        <p:spPr>
          <a:xfrm>
            <a:off x="1662894" y="6509546"/>
            <a:ext cx="9607613" cy="230832"/>
          </a:xfrm>
          <a:prstGeom prst="rect">
            <a:avLst/>
          </a:prstGeom>
          <a:noFill/>
        </p:spPr>
        <p:txBody>
          <a:bodyPr wrap="square" rtlCol="0">
            <a:spAutoFit/>
          </a:bodyPr>
          <a:lstStyle/>
          <a:p>
            <a:pPr algn="ctr"/>
            <a:r>
              <a:rPr lang="en-US" sz="900" dirty="0">
                <a:solidFill>
                  <a:schemeClr val="tx1">
                    <a:lumMod val="50000"/>
                  </a:schemeClr>
                </a:solidFill>
                <a:latin typeface="+mn-lt"/>
              </a:rPr>
              <a:t>©2021</a:t>
            </a:r>
            <a:r>
              <a:rPr lang="en-US" sz="900" baseline="0" dirty="0">
                <a:solidFill>
                  <a:schemeClr val="tx1">
                    <a:lumMod val="50000"/>
                  </a:schemeClr>
                </a:solidFill>
                <a:latin typeface="+mn-lt"/>
              </a:rPr>
              <a:t> </a:t>
            </a:r>
            <a:r>
              <a:rPr lang="en-US" sz="900" dirty="0">
                <a:solidFill>
                  <a:schemeClr val="tx1">
                    <a:lumMod val="50000"/>
                  </a:schemeClr>
                </a:solidFill>
                <a:latin typeface="+mn-lt"/>
              </a:rPr>
              <a:t>Cengage Learning. All Rights Reserved. May not be scanned, copied or duplicated, or posted to a publicly accessible website, in whole or in part.</a:t>
            </a:r>
          </a:p>
        </p:txBody>
      </p:sp>
      <p:sp>
        <p:nvSpPr>
          <p:cNvPr id="9" name="Rectangle 8">
            <a:extLst>
              <a:ext uri="{FF2B5EF4-FFF2-40B4-BE49-F238E27FC236}">
                <a16:creationId xmlns:a16="http://schemas.microsoft.com/office/drawing/2014/main" id="{69B8FC9A-ED05-42CA-9228-35082338CFF6}"/>
              </a:ext>
              <a:ext uri="{C183D7F6-B498-43B3-948B-1728B52AA6E4}">
                <adec:decorative xmlns:adec="http://schemas.microsoft.com/office/drawing/2017/decorative" val="1"/>
              </a:ext>
            </a:extLst>
          </p:cNvPr>
          <p:cNvSpPr/>
          <p:nvPr userDrawn="1"/>
        </p:nvSpPr>
        <p:spPr>
          <a:xfrm>
            <a:off x="11937872" y="0"/>
            <a:ext cx="25412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FC69483-BC4E-456F-B0B8-D2823A424DD5}"/>
              </a:ext>
              <a:ext uri="{C183D7F6-B498-43B3-948B-1728B52AA6E4}">
                <adec:decorative xmlns:adec="http://schemas.microsoft.com/office/drawing/2017/decorative" val="1"/>
              </a:ext>
            </a:extLst>
          </p:cNvPr>
          <p:cNvSpPr/>
          <p:nvPr userDrawn="1"/>
        </p:nvSpPr>
        <p:spPr>
          <a:xfrm>
            <a:off x="11939209" y="2444919"/>
            <a:ext cx="256032" cy="1927055"/>
          </a:xfrm>
          <a:prstGeom prst="rect">
            <a:avLst/>
          </a:prstGeom>
          <a:solidFill>
            <a:srgbClr val="0098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D74B821-92A8-4FA3-91FE-CA155C46F51E}"/>
              </a:ext>
              <a:ext uri="{C183D7F6-B498-43B3-948B-1728B52AA6E4}">
                <adec:decorative xmlns:adec="http://schemas.microsoft.com/office/drawing/2017/decorative" val="1"/>
              </a:ext>
            </a:extLst>
          </p:cNvPr>
          <p:cNvSpPr/>
          <p:nvPr userDrawn="1"/>
        </p:nvSpPr>
        <p:spPr>
          <a:xfrm>
            <a:off x="11940541" y="2442136"/>
            <a:ext cx="256032" cy="1930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248EB65-A8B8-4FAA-AE70-6C7C6AC4BE68}"/>
              </a:ext>
              <a:ext uri="{C183D7F6-B498-43B3-948B-1728B52AA6E4}">
                <adec:decorative xmlns:adec="http://schemas.microsoft.com/office/drawing/2017/decorative" val="1"/>
              </a:ext>
            </a:extLst>
          </p:cNvPr>
          <p:cNvSpPr/>
          <p:nvPr userDrawn="1"/>
        </p:nvSpPr>
        <p:spPr>
          <a:xfrm>
            <a:off x="11937872" y="2444919"/>
            <a:ext cx="257369" cy="1927055"/>
          </a:xfrm>
          <a:prstGeom prst="rect">
            <a:avLst/>
          </a:prstGeom>
          <a:solidFill>
            <a:srgbClr val="0098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1"/>
    </p:custDataLst>
    <p:extLst>
      <p:ext uri="{BB962C8B-B14F-4D97-AF65-F5344CB8AC3E}">
        <p14:creationId xmlns:p14="http://schemas.microsoft.com/office/powerpoint/2010/main" val="682046013"/>
      </p:ext>
    </p:extLst>
  </p:cSld>
  <p:clrMap bg1="lt1" tx1="dk1" bg2="lt2" tx2="dk2" accent1="accent1" accent2="accent2" accent3="accent3" accent4="accent4" accent5="accent5" accent6="accent6" hlink="hlink" folHlink="folHlink"/>
  <p:sldLayoutIdLst>
    <p:sldLayoutId id="2147483763" r:id="rId1"/>
    <p:sldLayoutId id="2147483727" r:id="rId2"/>
    <p:sldLayoutId id="2147483753" r:id="rId3"/>
    <p:sldLayoutId id="2147483728" r:id="rId4"/>
    <p:sldLayoutId id="2147483736" r:id="rId5"/>
    <p:sldLayoutId id="2147483729" r:id="rId6"/>
    <p:sldLayoutId id="2147483760" r:id="rId7"/>
    <p:sldLayoutId id="2147483730" r:id="rId8"/>
    <p:sldLayoutId id="2147483732" r:id="rId9"/>
    <p:sldLayoutId id="2147483761" r:id="rId10"/>
    <p:sldLayoutId id="2147483737" r:id="rId11"/>
    <p:sldLayoutId id="2147483762" r:id="rId12"/>
    <p:sldLayoutId id="2147483764" r:id="rId13"/>
    <p:sldLayoutId id="2147483765" r:id="rId14"/>
    <p:sldLayoutId id="2147483766" r:id="rId15"/>
    <p:sldLayoutId id="2147483767" r:id="rId16"/>
    <p:sldLayoutId id="2147483768" r:id="rId17"/>
    <p:sldLayoutId id="2147483770" r:id="rId18"/>
    <p:sldLayoutId id="2147483771" r:id="rId19"/>
  </p:sldLayoutIdLst>
  <p:hf hdr="0" ftr="0" dt="0"/>
  <p:txStyles>
    <p:titleStyle>
      <a:lvl1pPr algn="ctr" defTabSz="914400" rtl="0" eaLnBrk="1" latinLnBrk="0" hangingPunct="1">
        <a:lnSpc>
          <a:spcPct val="90000"/>
        </a:lnSpc>
        <a:spcBef>
          <a:spcPct val="0"/>
        </a:spcBef>
        <a:buNone/>
        <a:defRPr sz="4000" b="1" kern="120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800"/>
        </a:spcAft>
        <a:buClr>
          <a:schemeClr val="accent1"/>
        </a:buClr>
        <a:buFont typeface="Arial" panose="020B0604020202020204" pitchFamily="34" charset="0"/>
        <a:buChar char="•"/>
        <a:defRPr sz="2400" b="0" kern="1200">
          <a:solidFill>
            <a:schemeClr val="accent1"/>
          </a:solidFill>
          <a:latin typeface="+mn-lt"/>
          <a:ea typeface="+mn-ea"/>
          <a:cs typeface="+mn-cs"/>
        </a:defRPr>
      </a:lvl1pPr>
      <a:lvl2pPr marL="685800" indent="-228600" algn="l" defTabSz="914400" rtl="0" eaLnBrk="1" latinLnBrk="0" hangingPunct="1">
        <a:lnSpc>
          <a:spcPct val="100000"/>
        </a:lnSpc>
        <a:spcBef>
          <a:spcPts val="500"/>
        </a:spcBef>
        <a:spcAft>
          <a:spcPts val="800"/>
        </a:spcAft>
        <a:buClr>
          <a:schemeClr val="accent1"/>
        </a:buClr>
        <a:buFont typeface="Arial" panose="020B0604020202020204" pitchFamily="34" charset="0"/>
        <a:buChar char="−"/>
        <a:defRPr sz="2400" b="0" kern="1200">
          <a:solidFill>
            <a:schemeClr val="accent1"/>
          </a:solidFill>
          <a:latin typeface="+mn-lt"/>
          <a:ea typeface="+mn-ea"/>
          <a:cs typeface="+mn-cs"/>
        </a:defRPr>
      </a:lvl2pPr>
      <a:lvl3pPr marL="1143000" indent="-228600" algn="l" defTabSz="914400" rtl="0" eaLnBrk="1" latinLnBrk="0" hangingPunct="1">
        <a:lnSpc>
          <a:spcPct val="100000"/>
        </a:lnSpc>
        <a:spcBef>
          <a:spcPts val="500"/>
        </a:spcBef>
        <a:spcAft>
          <a:spcPts val="800"/>
        </a:spcAft>
        <a:buClr>
          <a:schemeClr val="accent1"/>
        </a:buClr>
        <a:buSzPct val="80000"/>
        <a:buFont typeface="Wingdings" panose="05000000000000000000" pitchFamily="2" charset="2"/>
        <a:buChar char="§"/>
        <a:defRPr sz="2400" b="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DF3CEB08-7511-4ACD-A0D7-6D08EF1B42A9}"/>
              </a:ext>
            </a:extLst>
          </p:cNvPr>
          <p:cNvSpPr txBox="1">
            <a:spLocks/>
          </p:cNvSpPr>
          <p:nvPr userDrawn="1"/>
        </p:nvSpPr>
        <p:spPr>
          <a:xfrm>
            <a:off x="11082189" y="6449054"/>
            <a:ext cx="734291" cy="36576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a:lstStyle>
          <a:p>
            <a:fld id="{963FCBED-9BC8-44C8-B578-C394BC67F972}" type="slidenum">
              <a:rPr lang="en-US" sz="1000" smtClean="0">
                <a:solidFill>
                  <a:schemeClr val="bg1"/>
                </a:solidFill>
                <a:latin typeface="+mn-lt"/>
              </a:rPr>
              <a:pPr/>
              <a:t>‹#›</a:t>
            </a:fld>
            <a:endParaRPr lang="en-US" sz="1000" dirty="0">
              <a:solidFill>
                <a:schemeClr val="bg1"/>
              </a:solidFill>
              <a:latin typeface="+mn-lt"/>
            </a:endParaRPr>
          </a:p>
        </p:txBody>
      </p:sp>
      <p:sp>
        <p:nvSpPr>
          <p:cNvPr id="2" name="Title Placeholder 1"/>
          <p:cNvSpPr>
            <a:spLocks noGrp="1"/>
          </p:cNvSpPr>
          <p:nvPr>
            <p:ph type="title"/>
          </p:nvPr>
        </p:nvSpPr>
        <p:spPr>
          <a:xfrm>
            <a:off x="476843" y="427525"/>
            <a:ext cx="11241915" cy="1217447"/>
          </a:xfrm>
          <a:prstGeom prst="rect">
            <a:avLst/>
          </a:prstGeom>
        </p:spPr>
        <p:txBody>
          <a:bodyPr vert="horz" lIns="91440" tIns="45720" rIns="91440" bIns="45720" rtlCol="0" anchor="t">
            <a:noAutofit/>
          </a:bodyPr>
          <a:lstStyle/>
          <a:p>
            <a:r>
              <a:rPr lang="en-US" dirty="0"/>
              <a:t>Slide Title</a:t>
            </a:r>
            <a:br>
              <a:rPr lang="en-US" dirty="0"/>
            </a:br>
            <a:endParaRPr lang="en-US" dirty="0"/>
          </a:p>
        </p:txBody>
      </p:sp>
      <p:sp>
        <p:nvSpPr>
          <p:cNvPr id="3" name="Text Placeholder 2"/>
          <p:cNvSpPr>
            <a:spLocks noGrp="1"/>
          </p:cNvSpPr>
          <p:nvPr>
            <p:ph type="body" idx="1"/>
          </p:nvPr>
        </p:nvSpPr>
        <p:spPr>
          <a:xfrm>
            <a:off x="476843" y="1825625"/>
            <a:ext cx="11241915" cy="4351338"/>
          </a:xfrm>
          <a:prstGeom prst="rect">
            <a:avLst/>
          </a:prstGeom>
        </p:spPr>
        <p:txBody>
          <a:bodyPr vert="horz" lIns="91440" tIns="45720" rIns="91440" bIns="45720" rtlCol="0">
            <a:noAutofit/>
          </a:bodyPr>
          <a:lstStyle/>
          <a:p>
            <a:pPr lvl="0"/>
            <a:r>
              <a:rPr lang="en-US" dirty="0"/>
              <a:t>First Level</a:t>
            </a:r>
          </a:p>
          <a:p>
            <a:pPr lvl="1"/>
            <a:r>
              <a:rPr lang="en-US" dirty="0"/>
              <a:t>Second level</a:t>
            </a:r>
          </a:p>
          <a:p>
            <a:pPr lvl="2"/>
            <a:r>
              <a:rPr lang="en-US" dirty="0"/>
              <a:t>Third level</a:t>
            </a:r>
          </a:p>
        </p:txBody>
      </p:sp>
      <p:sp>
        <p:nvSpPr>
          <p:cNvPr id="8" name="TextBox 7">
            <a:extLst>
              <a:ext uri="{FF2B5EF4-FFF2-40B4-BE49-F238E27FC236}">
                <a16:creationId xmlns:a16="http://schemas.microsoft.com/office/drawing/2014/main" id="{0E6636BF-D3CC-4DFC-A057-41CF18719446}"/>
              </a:ext>
              <a:ext uri="{C183D7F6-B498-43B3-948B-1728B52AA6E4}">
                <adec:decorative xmlns:adec="http://schemas.microsoft.com/office/drawing/2017/decorative" val="1"/>
              </a:ext>
            </a:extLst>
          </p:cNvPr>
          <p:cNvSpPr txBox="1"/>
          <p:nvPr userDrawn="1"/>
        </p:nvSpPr>
        <p:spPr>
          <a:xfrm>
            <a:off x="1662894" y="6509546"/>
            <a:ext cx="9607613" cy="230832"/>
          </a:xfrm>
          <a:prstGeom prst="rect">
            <a:avLst/>
          </a:prstGeom>
          <a:noFill/>
        </p:spPr>
        <p:txBody>
          <a:bodyPr wrap="square" rtlCol="0">
            <a:spAutoFit/>
          </a:bodyPr>
          <a:lstStyle/>
          <a:p>
            <a:pPr algn="ctr"/>
            <a:r>
              <a:rPr lang="en-US" sz="900" dirty="0">
                <a:solidFill>
                  <a:schemeClr val="bg1"/>
                </a:solidFill>
                <a:latin typeface="+mn-lt"/>
              </a:rPr>
              <a:t>©2021</a:t>
            </a:r>
            <a:r>
              <a:rPr lang="en-US" sz="900" baseline="0" dirty="0">
                <a:solidFill>
                  <a:schemeClr val="bg1"/>
                </a:solidFill>
                <a:latin typeface="+mn-lt"/>
              </a:rPr>
              <a:t> </a:t>
            </a:r>
            <a:r>
              <a:rPr lang="en-US" sz="900" dirty="0">
                <a:solidFill>
                  <a:schemeClr val="bg1"/>
                </a:solidFill>
                <a:latin typeface="+mn-lt"/>
              </a:rPr>
              <a:t>Cengage Learning. All Rights Reserved. May not be scanned, copied or duplicated, or posted to a publicly accessible website, in whole or in part.</a:t>
            </a:r>
          </a:p>
        </p:txBody>
      </p:sp>
      <p:pic>
        <p:nvPicPr>
          <p:cNvPr id="9" name="Picture 7">
            <a:extLst>
              <a:ext uri="{FF2B5EF4-FFF2-40B4-BE49-F238E27FC236}">
                <a16:creationId xmlns:a16="http://schemas.microsoft.com/office/drawing/2014/main" id="{6EB0E797-ABD1-47E4-8425-A051A5069818}"/>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4860" y="6444486"/>
            <a:ext cx="1261872" cy="28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3"/>
    </p:custDataLst>
    <p:extLst>
      <p:ext uri="{BB962C8B-B14F-4D97-AF65-F5344CB8AC3E}">
        <p14:creationId xmlns:p14="http://schemas.microsoft.com/office/powerpoint/2010/main" val="43327421"/>
      </p:ext>
    </p:extLst>
  </p:cSld>
  <p:clrMap bg1="lt1" tx1="dk1" bg2="lt2" tx2="dk2" accent1="accent1" accent2="accent2" accent3="accent3" accent4="accent4" accent5="accent5" accent6="accent6" hlink="hlink" folHlink="folHlink"/>
  <p:sldLayoutIdLst>
    <p:sldLayoutId id="2147483751" r:id="rId1"/>
  </p:sldLayoutIdLst>
  <p:hf hdr="0" ftr="0" dt="0"/>
  <p:txStyles>
    <p:titleStyle>
      <a:lvl1pPr algn="ctr" defTabSz="914400" rtl="0" eaLnBrk="1" latinLnBrk="0" hangingPunct="1">
        <a:lnSpc>
          <a:spcPct val="90000"/>
        </a:lnSpc>
        <a:spcBef>
          <a:spcPct val="0"/>
        </a:spcBef>
        <a:buNone/>
        <a:defRPr sz="4000" b="1" kern="120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800"/>
        </a:spcAft>
        <a:buClr>
          <a:schemeClr val="accent1"/>
        </a:buClr>
        <a:buFont typeface="Arial" panose="020B0604020202020204" pitchFamily="34" charset="0"/>
        <a:buChar char="•"/>
        <a:defRPr sz="2400" b="0" kern="1200">
          <a:solidFill>
            <a:schemeClr val="accent1"/>
          </a:solidFill>
          <a:latin typeface="+mn-lt"/>
          <a:ea typeface="+mn-ea"/>
          <a:cs typeface="+mn-cs"/>
        </a:defRPr>
      </a:lvl1pPr>
      <a:lvl2pPr marL="685800" indent="-228600" algn="l" defTabSz="914400" rtl="0" eaLnBrk="1" latinLnBrk="0" hangingPunct="1">
        <a:lnSpc>
          <a:spcPct val="100000"/>
        </a:lnSpc>
        <a:spcBef>
          <a:spcPts val="500"/>
        </a:spcBef>
        <a:spcAft>
          <a:spcPts val="800"/>
        </a:spcAft>
        <a:buClr>
          <a:schemeClr val="accent1"/>
        </a:buClr>
        <a:buFont typeface="Arial" panose="020B0604020202020204" pitchFamily="34" charset="0"/>
        <a:buChar char="−"/>
        <a:defRPr sz="2400" b="0" kern="1200">
          <a:solidFill>
            <a:schemeClr val="accent1"/>
          </a:solidFill>
          <a:latin typeface="+mn-lt"/>
          <a:ea typeface="+mn-ea"/>
          <a:cs typeface="+mn-cs"/>
        </a:defRPr>
      </a:lvl2pPr>
      <a:lvl3pPr marL="1143000" indent="-228600" algn="l" defTabSz="914400" rtl="0" eaLnBrk="1" latinLnBrk="0" hangingPunct="1">
        <a:lnSpc>
          <a:spcPct val="100000"/>
        </a:lnSpc>
        <a:spcBef>
          <a:spcPts val="500"/>
        </a:spcBef>
        <a:spcAft>
          <a:spcPts val="800"/>
        </a:spcAft>
        <a:buClr>
          <a:schemeClr val="accent1"/>
        </a:buClr>
        <a:buSzPct val="80000"/>
        <a:buFont typeface="Wingdings" panose="05000000000000000000" pitchFamily="2" charset="2"/>
        <a:buChar char="§"/>
        <a:defRPr sz="2400" b="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8.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21.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5.xml"/><Relationship Id="rId1" Type="http://schemas.openxmlformats.org/officeDocument/2006/relationships/vmlDrawing" Target="../drawings/vmlDrawing1.vml"/><Relationship Id="rId4" Type="http://schemas.openxmlformats.org/officeDocument/2006/relationships/image" Target="../media/image8.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3.xml"/><Relationship Id="rId1" Type="http://schemas.openxmlformats.org/officeDocument/2006/relationships/tags" Target="../tags/tag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3.xml"/><Relationship Id="rId1" Type="http://schemas.openxmlformats.org/officeDocument/2006/relationships/tags" Target="../tags/tag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11.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gsa.gov/" TargetMode="Externa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3.xml"/><Relationship Id="rId1" Type="http://schemas.openxmlformats.org/officeDocument/2006/relationships/tags" Target="../tags/tag24.xml"/></Relationships>
</file>

<file path=ppt/slides/_rels/slide3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3.xml"/><Relationship Id="rId1" Type="http://schemas.openxmlformats.org/officeDocument/2006/relationships/tags" Target="../tags/tag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26.xml"/><Relationship Id="rId4" Type="http://schemas.openxmlformats.org/officeDocument/2006/relationships/image" Target="../media/image5.png"/></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27.xml"/><Relationship Id="rId4" Type="http://schemas.openxmlformats.org/officeDocument/2006/relationships/image" Target="../media/image6.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28.xml"/><Relationship Id="rId4" Type="http://schemas.openxmlformats.org/officeDocument/2006/relationships/image" Target="../media/image7.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5.xml"/><Relationship Id="rId1" Type="http://schemas.openxmlformats.org/officeDocument/2006/relationships/vmlDrawing" Target="../drawings/vmlDrawing3.vml"/><Relationship Id="rId4" Type="http://schemas.openxmlformats.org/officeDocument/2006/relationships/image" Target="../media/image12.wmf"/></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29.xml"/><Relationship Id="rId4" Type="http://schemas.openxmlformats.org/officeDocument/2006/relationships/image" Target="../media/image13.png"/></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30.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3.xml"/><Relationship Id="rId1" Type="http://schemas.openxmlformats.org/officeDocument/2006/relationships/tags" Target="../tags/tag31.xml"/></Relationships>
</file>

<file path=ppt/slides/_rels/slide6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3.xml"/><Relationship Id="rId1" Type="http://schemas.openxmlformats.org/officeDocument/2006/relationships/tags" Target="../tags/tag3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19.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20.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267FC34-E282-4CF7-ABC1-09DFE437C20C}"/>
              </a:ext>
              <a:ext uri="{C183D7F6-B498-43B3-948B-1728B52AA6E4}">
                <adec:decorative xmlns:adec="http://schemas.microsoft.com/office/drawing/2017/decorative" val="1"/>
              </a:ext>
            </a:extLst>
          </p:cNvPr>
          <p:cNvSpPr txBox="1"/>
          <p:nvPr/>
        </p:nvSpPr>
        <p:spPr>
          <a:xfrm>
            <a:off x="1662894" y="6509546"/>
            <a:ext cx="9607613" cy="230832"/>
          </a:xfrm>
          <a:prstGeom prst="rect">
            <a:avLst/>
          </a:prstGeom>
          <a:noFill/>
        </p:spPr>
        <p:txBody>
          <a:bodyPr wrap="square" rtlCol="0">
            <a:spAutoFit/>
          </a:bodyPr>
          <a:lstStyle/>
          <a:p>
            <a:pPr algn="ctr"/>
            <a:r>
              <a:rPr lang="en-US" sz="900" dirty="0">
                <a:solidFill>
                  <a:schemeClr val="tx1">
                    <a:lumMod val="50000"/>
                  </a:schemeClr>
                </a:solidFill>
                <a:latin typeface="Arial" panose="020B0604020202020204" pitchFamily="34" charset="0"/>
                <a:cs typeface="Arial" panose="020B0604020202020204" pitchFamily="34" charset="0"/>
              </a:rPr>
              <a:t>©2021</a:t>
            </a:r>
            <a:r>
              <a:rPr lang="en-US" sz="900" baseline="0" dirty="0">
                <a:solidFill>
                  <a:schemeClr val="tx1">
                    <a:lumMod val="50000"/>
                  </a:schemeClr>
                </a:solidFill>
                <a:latin typeface="Arial" panose="020B0604020202020204" pitchFamily="34" charset="0"/>
                <a:cs typeface="Arial" panose="020B0604020202020204" pitchFamily="34" charset="0"/>
              </a:rPr>
              <a:t> </a:t>
            </a:r>
            <a:r>
              <a:rPr lang="en-US" sz="900" dirty="0">
                <a:solidFill>
                  <a:schemeClr val="tx1">
                    <a:lumMod val="50000"/>
                  </a:schemeClr>
                </a:solidFill>
                <a:latin typeface="Arial" panose="020B0604020202020204" pitchFamily="34" charset="0"/>
                <a:cs typeface="Arial" panose="020B0604020202020204" pitchFamily="34" charset="0"/>
              </a:rPr>
              <a:t>Cengage Learning. All Rights Reserved. May not be scanned, copied or duplicated, or posted to a publicly accessible website, in whole or in part.</a:t>
            </a:r>
          </a:p>
        </p:txBody>
      </p:sp>
      <p:sp>
        <p:nvSpPr>
          <p:cNvPr id="4" name="Title 3">
            <a:extLst>
              <a:ext uri="{FF2B5EF4-FFF2-40B4-BE49-F238E27FC236}">
                <a16:creationId xmlns:a16="http://schemas.microsoft.com/office/drawing/2014/main" id="{47666AC4-5298-40B8-89B9-798F572C0746}"/>
              </a:ext>
            </a:extLst>
          </p:cNvPr>
          <p:cNvSpPr>
            <a:spLocks noGrp="1"/>
          </p:cNvSpPr>
          <p:nvPr>
            <p:ph type="ctrTitle"/>
          </p:nvPr>
        </p:nvSpPr>
        <p:spPr/>
        <p:txBody>
          <a:bodyPr/>
          <a:lstStyle/>
          <a:p>
            <a:r>
              <a:rPr lang="en-US" dirty="0"/>
              <a:t>Chapter 3</a:t>
            </a:r>
          </a:p>
        </p:txBody>
      </p:sp>
      <p:sp>
        <p:nvSpPr>
          <p:cNvPr id="6" name="Subtitle 5">
            <a:extLst>
              <a:ext uri="{FF2B5EF4-FFF2-40B4-BE49-F238E27FC236}">
                <a16:creationId xmlns:a16="http://schemas.microsoft.com/office/drawing/2014/main" id="{58A9DF71-C318-45A7-A3DD-82B73B066F43}"/>
              </a:ext>
            </a:extLst>
          </p:cNvPr>
          <p:cNvSpPr>
            <a:spLocks noGrp="1"/>
          </p:cNvSpPr>
          <p:nvPr>
            <p:ph type="subTitle" idx="1"/>
          </p:nvPr>
        </p:nvSpPr>
        <p:spPr/>
        <p:txBody>
          <a:bodyPr/>
          <a:lstStyle/>
          <a:p>
            <a:r>
              <a:rPr lang="en-US" dirty="0"/>
              <a:t>Business Income and Expenses</a:t>
            </a:r>
          </a:p>
        </p:txBody>
      </p:sp>
      <p:pic>
        <p:nvPicPr>
          <p:cNvPr id="10" name="Content Placeholder 7">
            <a:extLst>
              <a:ext uri="{FF2B5EF4-FFF2-40B4-BE49-F238E27FC236}">
                <a16:creationId xmlns:a16="http://schemas.microsoft.com/office/drawing/2014/main" id="{4DFF0E7F-4915-4789-A1D1-D2BEF0B2C77C}"/>
              </a:ext>
              <a:ext uri="{C183D7F6-B498-43B3-948B-1728B52AA6E4}">
                <adec:decorative xmlns:adec="http://schemas.microsoft.com/office/drawing/2017/decorative" val="1"/>
              </a:ext>
            </a:extLst>
          </p:cNvPr>
          <p:cNvPicPr>
            <a:picLocks noGrp="1" noChangeAspect="1"/>
          </p:cNvPicPr>
          <p:nvPr>
            <p:ph sz="half" idx="10"/>
          </p:nvPr>
        </p:nvPicPr>
        <p:blipFill>
          <a:blip r:embed="rId4"/>
          <a:stretch>
            <a:fillRect/>
          </a:stretch>
        </p:blipFill>
        <p:spPr>
          <a:xfrm>
            <a:off x="441278" y="551338"/>
            <a:ext cx="4334256" cy="5755324"/>
          </a:xfrm>
          <a:prstGeom prst="rect">
            <a:avLst/>
          </a:prstGeom>
        </p:spPr>
      </p:pic>
    </p:spTree>
    <p:custDataLst>
      <p:tags r:id="rId1"/>
    </p:custDataLst>
    <p:extLst>
      <p:ext uri="{BB962C8B-B14F-4D97-AF65-F5344CB8AC3E}">
        <p14:creationId xmlns:p14="http://schemas.microsoft.com/office/powerpoint/2010/main" val="2184191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Inventories</a:t>
            </a:r>
            <a:br>
              <a:rPr lang="en-US" dirty="0"/>
            </a:br>
            <a:r>
              <a:rPr lang="en-US" sz="2000" dirty="0"/>
              <a:t>(1 of 2)</a:t>
            </a:r>
          </a:p>
        </p:txBody>
      </p:sp>
      <p:sp>
        <p:nvSpPr>
          <p:cNvPr id="5" name="Text Placeholder 4"/>
          <p:cNvSpPr>
            <a:spLocks noGrp="1"/>
          </p:cNvSpPr>
          <p:nvPr>
            <p:ph sz="half" idx="1"/>
          </p:nvPr>
        </p:nvSpPr>
        <p:spPr>
          <a:xfrm>
            <a:off x="476844" y="1825625"/>
            <a:ext cx="11238312" cy="4638237"/>
          </a:xfrm>
        </p:spPr>
        <p:txBody>
          <a:bodyPr/>
          <a:lstStyle/>
          <a:p>
            <a:pPr>
              <a:spcBef>
                <a:spcPts val="0"/>
              </a:spcBef>
              <a:spcAft>
                <a:spcPts val="600"/>
              </a:spcAft>
            </a:pPr>
            <a:r>
              <a:rPr lang="en-US" sz="2200" dirty="0"/>
              <a:t>Inventory is the stock of goods a material holds in order to sell and make a profit.</a:t>
            </a:r>
          </a:p>
          <a:p>
            <a:pPr lvl="1">
              <a:spcBef>
                <a:spcPts val="0"/>
              </a:spcBef>
              <a:spcAft>
                <a:spcPts val="600"/>
              </a:spcAft>
            </a:pPr>
            <a:r>
              <a:rPr lang="en-US" sz="2200" dirty="0"/>
              <a:t>Cost of goods sold is often the largest expense for manufacturers, retailers, and wholesalers.</a:t>
            </a:r>
          </a:p>
          <a:p>
            <a:pPr lvl="1">
              <a:spcBef>
                <a:spcPts val="0"/>
              </a:spcBef>
              <a:spcAft>
                <a:spcPts val="600"/>
              </a:spcAft>
            </a:pPr>
            <a:r>
              <a:rPr lang="en-US" sz="2200" dirty="0"/>
              <a:t>Inventory accounting involves measuring ending inventory by doing an actual count</a:t>
            </a:r>
          </a:p>
          <a:p>
            <a:pPr>
              <a:spcBef>
                <a:spcPts val="0"/>
              </a:spcBef>
              <a:spcAft>
                <a:spcPts val="300"/>
              </a:spcAft>
            </a:pPr>
            <a:r>
              <a:rPr lang="en-US" sz="2200" dirty="0"/>
              <a:t>Small businesses, with gross receipts less than $26 million, can use cash method to account for inventory. There are three options:</a:t>
            </a:r>
          </a:p>
          <a:p>
            <a:pPr lvl="1">
              <a:spcBef>
                <a:spcPts val="0"/>
              </a:spcBef>
              <a:spcAft>
                <a:spcPts val="300"/>
              </a:spcAft>
            </a:pPr>
            <a:r>
              <a:rPr lang="en-US" sz="2200" dirty="0"/>
              <a:t>Treat it as non-incidental materials and supplies</a:t>
            </a:r>
          </a:p>
          <a:p>
            <a:pPr lvl="1">
              <a:spcBef>
                <a:spcPts val="0"/>
              </a:spcBef>
              <a:spcAft>
                <a:spcPts val="300"/>
              </a:spcAft>
            </a:pPr>
            <a:r>
              <a:rPr lang="en-US" sz="2200" dirty="0"/>
              <a:t>Treat it the same as on the applicable financial statements of the business</a:t>
            </a:r>
          </a:p>
          <a:p>
            <a:pPr lvl="1">
              <a:spcBef>
                <a:spcPts val="0"/>
              </a:spcBef>
              <a:spcAft>
                <a:spcPts val="300"/>
              </a:spcAft>
            </a:pPr>
            <a:r>
              <a:rPr lang="en-US" sz="2200" dirty="0"/>
              <a:t>Treat it as conforms with the business books and records</a:t>
            </a:r>
          </a:p>
          <a:p>
            <a:pPr>
              <a:spcBef>
                <a:spcPts val="0"/>
              </a:spcBef>
              <a:spcAft>
                <a:spcPts val="300"/>
              </a:spcAft>
            </a:pPr>
            <a:r>
              <a:rPr lang="en-US" sz="2200" dirty="0"/>
              <a:t>The cash-basis method applies only to a business that pays little attention to inventory.</a:t>
            </a:r>
          </a:p>
          <a:p>
            <a:pPr>
              <a:spcBef>
                <a:spcPts val="0"/>
              </a:spcBef>
              <a:spcAft>
                <a:spcPts val="600"/>
              </a:spcAft>
            </a:pPr>
            <a:endParaRPr lang="en-US" sz="2200" dirty="0"/>
          </a:p>
        </p:txBody>
      </p:sp>
    </p:spTree>
    <p:extLst>
      <p:ext uri="{BB962C8B-B14F-4D97-AF65-F5344CB8AC3E}">
        <p14:creationId xmlns:p14="http://schemas.microsoft.com/office/powerpoint/2010/main" val="1895975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Inventories</a:t>
            </a:r>
            <a:br>
              <a:rPr lang="en-US" dirty="0"/>
            </a:br>
            <a:r>
              <a:rPr lang="en-US" sz="2000" dirty="0"/>
              <a:t>(2 of 2)</a:t>
            </a:r>
          </a:p>
        </p:txBody>
      </p:sp>
      <p:sp>
        <p:nvSpPr>
          <p:cNvPr id="5" name="Text Placeholder 4"/>
          <p:cNvSpPr>
            <a:spLocks noGrp="1"/>
          </p:cNvSpPr>
          <p:nvPr>
            <p:ph sz="half" idx="1"/>
          </p:nvPr>
        </p:nvSpPr>
        <p:spPr>
          <a:xfrm>
            <a:off x="476844" y="1825625"/>
            <a:ext cx="11238312" cy="4638237"/>
          </a:xfrm>
        </p:spPr>
        <p:txBody>
          <a:bodyPr/>
          <a:lstStyle/>
          <a:p>
            <a:pPr>
              <a:spcBef>
                <a:spcPts val="0"/>
              </a:spcBef>
              <a:spcAft>
                <a:spcPts val="600"/>
              </a:spcAft>
            </a:pPr>
            <a:r>
              <a:rPr lang="en-US" sz="2200" dirty="0"/>
              <a:t>Most businesses must determine value of beginning and ending inventories to calculate cost of goods sold </a:t>
            </a:r>
          </a:p>
          <a:p>
            <a:pPr lvl="1">
              <a:spcBef>
                <a:spcPts val="0"/>
              </a:spcBef>
              <a:spcAft>
                <a:spcPts val="600"/>
              </a:spcAft>
            </a:pPr>
            <a:r>
              <a:rPr lang="en-US" sz="2200" dirty="0"/>
              <a:t>Inventory accounting involves measuring ending inventory by doing an actual count</a:t>
            </a:r>
          </a:p>
          <a:p>
            <a:pPr lvl="1">
              <a:spcBef>
                <a:spcPts val="0"/>
              </a:spcBef>
              <a:spcAft>
                <a:spcPts val="300"/>
              </a:spcAft>
            </a:pPr>
            <a:r>
              <a:rPr lang="en-US" sz="2200" dirty="0"/>
              <a:t>There are two commonly used methods of inventory flow:</a:t>
            </a:r>
          </a:p>
          <a:p>
            <a:pPr marL="1371600" lvl="2" indent="-457200">
              <a:spcBef>
                <a:spcPts val="0"/>
              </a:spcBef>
              <a:spcAft>
                <a:spcPts val="300"/>
              </a:spcAft>
              <a:buFont typeface="+mj-lt"/>
              <a:buAutoNum type="arabicPeriod"/>
            </a:pPr>
            <a:r>
              <a:rPr lang="en-US" sz="2200" dirty="0"/>
              <a:t>First in, first out (FI FO)</a:t>
            </a:r>
          </a:p>
          <a:p>
            <a:pPr marL="1371600" lvl="2" indent="-457200">
              <a:spcBef>
                <a:spcPts val="0"/>
              </a:spcBef>
              <a:spcAft>
                <a:spcPts val="300"/>
              </a:spcAft>
              <a:buFont typeface="+mj-lt"/>
              <a:buAutoNum type="arabicPeriod"/>
            </a:pPr>
            <a:r>
              <a:rPr lang="en-US" sz="2200" dirty="0"/>
              <a:t>Last in, first out (LI FO)</a:t>
            </a:r>
          </a:p>
          <a:p>
            <a:pPr>
              <a:spcBef>
                <a:spcPts val="0"/>
              </a:spcBef>
              <a:spcAft>
                <a:spcPts val="600"/>
              </a:spcAft>
            </a:pPr>
            <a:r>
              <a:rPr lang="en-US" sz="2200" dirty="0"/>
              <a:t>A taxpayer may adopt the LI FO method by using it in a tax return and attaching Form 970.</a:t>
            </a:r>
          </a:p>
          <a:p>
            <a:pPr>
              <a:spcBef>
                <a:spcPts val="0"/>
              </a:spcBef>
              <a:spcAft>
                <a:spcPts val="600"/>
              </a:spcAft>
            </a:pPr>
            <a:r>
              <a:rPr lang="en-US" sz="2200" dirty="0"/>
              <a:t>If the LI FO election is made for reporting taxable income, it must also be used for preparing financial statements.</a:t>
            </a:r>
          </a:p>
        </p:txBody>
      </p:sp>
    </p:spTree>
    <p:extLst>
      <p:ext uri="{BB962C8B-B14F-4D97-AF65-F5344CB8AC3E}">
        <p14:creationId xmlns:p14="http://schemas.microsoft.com/office/powerpoint/2010/main" val="864107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Poll 1</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dirty="0"/>
              <a:t>Paige made the following purchases of a particular inventory item during the current year:</a:t>
            </a:r>
          </a:p>
          <a:p>
            <a:pPr lvl="1"/>
            <a:r>
              <a:rPr lang="en-US" dirty="0"/>
              <a:t>March 1 50 units </a:t>
            </a:r>
          </a:p>
          <a:p>
            <a:pPr lvl="1"/>
            <a:r>
              <a:rPr lang="en-US" dirty="0"/>
              <a:t>August 1 40 units </a:t>
            </a:r>
          </a:p>
          <a:p>
            <a:pPr lvl="1"/>
            <a:r>
              <a:rPr lang="en-US" dirty="0"/>
              <a:t>December 1 25 units</a:t>
            </a:r>
          </a:p>
          <a:p>
            <a:pPr marL="0" indent="0">
              <a:buNone/>
            </a:pPr>
            <a:r>
              <a:rPr lang="en-US" dirty="0"/>
              <a:t>Her ending inventory is 60 units. Should Paige use the FI FO or LI FO</a:t>
            </a:r>
            <a:br>
              <a:rPr lang="en-US" dirty="0"/>
            </a:br>
            <a:r>
              <a:rPr lang="en-US" dirty="0"/>
              <a:t>method of inventory flow?</a:t>
            </a:r>
          </a:p>
        </p:txBody>
      </p:sp>
      <p:pic>
        <p:nvPicPr>
          <p:cNvPr id="4" name="Content Placeholder 14">
            <a:extLst>
              <a:ext uri="{FF2B5EF4-FFF2-40B4-BE49-F238E27FC236}">
                <a16:creationId xmlns:a16="http://schemas.microsoft.com/office/drawing/2014/main" id="{6DD04D8D-27B8-984B-B6F0-0C18FB8C0784}"/>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073976" y="4732596"/>
            <a:ext cx="1641181" cy="1652159"/>
          </a:xfrm>
          <a:prstGeom prst="rect">
            <a:avLst/>
          </a:prstGeom>
        </p:spPr>
      </p:pic>
    </p:spTree>
    <p:custDataLst>
      <p:tags r:id="rId1"/>
    </p:custDataLst>
    <p:extLst>
      <p:ext uri="{BB962C8B-B14F-4D97-AF65-F5344CB8AC3E}">
        <p14:creationId xmlns:p14="http://schemas.microsoft.com/office/powerpoint/2010/main" val="1059472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Transportation</a:t>
            </a:r>
            <a:br>
              <a:rPr lang="en-US" dirty="0"/>
            </a:br>
            <a:r>
              <a:rPr lang="en-US" sz="2000" dirty="0"/>
              <a:t>(1 of 6)</a:t>
            </a:r>
          </a:p>
        </p:txBody>
      </p:sp>
      <p:sp>
        <p:nvSpPr>
          <p:cNvPr id="5" name="Text Placeholder 4"/>
          <p:cNvSpPr>
            <a:spLocks noGrp="1"/>
          </p:cNvSpPr>
          <p:nvPr>
            <p:ph idx="1"/>
          </p:nvPr>
        </p:nvSpPr>
        <p:spPr/>
        <p:txBody>
          <a:bodyPr/>
          <a:lstStyle/>
          <a:p>
            <a:r>
              <a:rPr lang="en-US" dirty="0"/>
              <a:t>Certain transportation expenses for business purposes are deductible by taxpayers.</a:t>
            </a:r>
          </a:p>
          <a:p>
            <a:pPr lvl="1"/>
            <a:r>
              <a:rPr lang="en-US" dirty="0"/>
              <a:t>Deductible expenses include:</a:t>
            </a:r>
          </a:p>
          <a:p>
            <a:pPr lvl="2"/>
            <a:r>
              <a:rPr lang="en-US" dirty="0"/>
              <a:t>Travel by airplane, rail, or bus</a:t>
            </a:r>
          </a:p>
          <a:p>
            <a:pPr lvl="2"/>
            <a:r>
              <a:rPr lang="en-US" dirty="0"/>
              <a:t>The cost of operating and maintaining an automobile</a:t>
            </a:r>
          </a:p>
          <a:p>
            <a:pPr lvl="1"/>
            <a:r>
              <a:rPr lang="en-US" dirty="0"/>
              <a:t>Transportation expenses may be deducted even if taxpayer is not away from his or her tax home.</a:t>
            </a:r>
          </a:p>
        </p:txBody>
      </p:sp>
    </p:spTree>
    <p:extLst>
      <p:ext uri="{BB962C8B-B14F-4D97-AF65-F5344CB8AC3E}">
        <p14:creationId xmlns:p14="http://schemas.microsoft.com/office/powerpoint/2010/main" val="3101376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Transportation</a:t>
            </a:r>
            <a:br>
              <a:rPr lang="en-US" dirty="0"/>
            </a:br>
            <a:r>
              <a:rPr lang="en-US" sz="2000" dirty="0"/>
              <a:t>(2 of 6)</a:t>
            </a:r>
            <a:endParaRPr lang="en-US" dirty="0"/>
          </a:p>
        </p:txBody>
      </p:sp>
      <p:sp>
        <p:nvSpPr>
          <p:cNvPr id="5" name="Text Placeholder 4"/>
          <p:cNvSpPr>
            <a:spLocks noGrp="1"/>
          </p:cNvSpPr>
          <p:nvPr>
            <p:ph idx="1"/>
          </p:nvPr>
        </p:nvSpPr>
        <p:spPr/>
        <p:txBody>
          <a:bodyPr/>
          <a:lstStyle/>
          <a:p>
            <a:pPr>
              <a:spcBef>
                <a:spcPts val="0"/>
              </a:spcBef>
              <a:spcAft>
                <a:spcPts val="600"/>
              </a:spcAft>
            </a:pPr>
            <a:r>
              <a:rPr lang="en-US" dirty="0"/>
              <a:t>Commuting is generally not deductible, except in the following three circumstances:</a:t>
            </a:r>
          </a:p>
          <a:p>
            <a:pPr marL="914400" lvl="1" indent="-457200">
              <a:spcBef>
                <a:spcPts val="0"/>
              </a:spcBef>
              <a:spcAft>
                <a:spcPts val="600"/>
              </a:spcAft>
              <a:buFont typeface="+mj-lt"/>
              <a:buAutoNum type="arabicPeriod"/>
            </a:pPr>
            <a:r>
              <a:rPr lang="en-US" dirty="0"/>
              <a:t>Travel between taxpayer’s home and work locations outside the metro area where taxpayer lives and normally works</a:t>
            </a:r>
          </a:p>
          <a:p>
            <a:pPr marL="914400" lvl="1" indent="-457200">
              <a:spcBef>
                <a:spcPts val="0"/>
              </a:spcBef>
              <a:spcAft>
                <a:spcPts val="600"/>
              </a:spcAft>
              <a:buFont typeface="+mj-lt"/>
              <a:buAutoNum type="arabicPeriod"/>
            </a:pPr>
            <a:r>
              <a:rPr lang="en-US" dirty="0"/>
              <a:t>Travel between taxpayer’s home and temporary work locations if taxpayer has regular place of business </a:t>
            </a:r>
          </a:p>
          <a:p>
            <a:pPr marL="914400" lvl="1" indent="-457200">
              <a:spcBef>
                <a:spcPts val="0"/>
              </a:spcBef>
              <a:spcAft>
                <a:spcPts val="600"/>
              </a:spcAft>
              <a:buFont typeface="+mj-lt"/>
              <a:buAutoNum type="arabicPeriod"/>
            </a:pPr>
            <a:r>
              <a:rPr lang="en-US" dirty="0"/>
              <a:t>Travel between taxpayer’s home and other regular or temporary locations if taxpayer’s home is his or her principal place of business</a:t>
            </a:r>
          </a:p>
          <a:p>
            <a:pPr>
              <a:spcBef>
                <a:spcPts val="0"/>
              </a:spcBef>
              <a:spcAft>
                <a:spcPts val="600"/>
              </a:spcAft>
            </a:pPr>
            <a:r>
              <a:rPr lang="en-US" dirty="0"/>
              <a:t>In all cases, taxpayers can deduct additional costs of hauling tools and equipment.</a:t>
            </a:r>
          </a:p>
        </p:txBody>
      </p:sp>
    </p:spTree>
    <p:extLst>
      <p:ext uri="{BB962C8B-B14F-4D97-AF65-F5344CB8AC3E}">
        <p14:creationId xmlns:p14="http://schemas.microsoft.com/office/powerpoint/2010/main" val="2061152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Transportation</a:t>
            </a:r>
            <a:br>
              <a:rPr lang="en-US" dirty="0"/>
            </a:br>
            <a:r>
              <a:rPr lang="en-US" sz="2000" dirty="0"/>
              <a:t>(3 of 6)</a:t>
            </a:r>
            <a:endParaRPr lang="en-US" dirty="0"/>
          </a:p>
        </p:txBody>
      </p:sp>
      <p:sp>
        <p:nvSpPr>
          <p:cNvPr id="5" name="Text Placeholder 4"/>
          <p:cNvSpPr>
            <a:spLocks noGrp="1"/>
          </p:cNvSpPr>
          <p:nvPr>
            <p:ph idx="1"/>
          </p:nvPr>
        </p:nvSpPr>
        <p:spPr/>
        <p:txBody>
          <a:bodyPr/>
          <a:lstStyle/>
          <a:p>
            <a:pPr>
              <a:spcBef>
                <a:spcPts val="0"/>
              </a:spcBef>
              <a:spcAft>
                <a:spcPts val="600"/>
              </a:spcAft>
            </a:pPr>
            <a:r>
              <a:rPr lang="en-US" dirty="0"/>
              <a:t>Taxpayers may use standard mileage rate to calculate deduction of transportation expenses.</a:t>
            </a:r>
          </a:p>
          <a:p>
            <a:pPr lvl="1">
              <a:spcBef>
                <a:spcPts val="0"/>
              </a:spcBef>
              <a:spcAft>
                <a:spcPts val="600"/>
              </a:spcAft>
            </a:pPr>
            <a:r>
              <a:rPr lang="en-US" dirty="0"/>
              <a:t>Standard mileage rate: 57.5 cents per mile</a:t>
            </a:r>
          </a:p>
          <a:p>
            <a:pPr lvl="1">
              <a:spcBef>
                <a:spcPts val="0"/>
              </a:spcBef>
              <a:spcAft>
                <a:spcPts val="600"/>
              </a:spcAft>
            </a:pPr>
            <a:r>
              <a:rPr lang="en-US" dirty="0"/>
              <a:t>The following costs associated with the operation of an automobile are built into the standard mileage rate:</a:t>
            </a:r>
          </a:p>
          <a:p>
            <a:pPr lvl="2">
              <a:spcBef>
                <a:spcPts val="0"/>
              </a:spcBef>
              <a:spcAft>
                <a:spcPts val="600"/>
              </a:spcAft>
            </a:pPr>
            <a:r>
              <a:rPr lang="en-US" dirty="0"/>
              <a:t>Gasoline and oil</a:t>
            </a:r>
          </a:p>
          <a:p>
            <a:pPr lvl="2">
              <a:spcBef>
                <a:spcPts val="0"/>
              </a:spcBef>
              <a:spcAft>
                <a:spcPts val="600"/>
              </a:spcAft>
            </a:pPr>
            <a:r>
              <a:rPr lang="en-US" dirty="0"/>
              <a:t>Insurance</a:t>
            </a:r>
          </a:p>
          <a:p>
            <a:pPr lvl="2">
              <a:spcBef>
                <a:spcPts val="0"/>
              </a:spcBef>
              <a:spcAft>
                <a:spcPts val="600"/>
              </a:spcAft>
            </a:pPr>
            <a:r>
              <a:rPr lang="en-US" dirty="0"/>
              <a:t>Repairs and maintenance</a:t>
            </a:r>
          </a:p>
          <a:p>
            <a:pPr lvl="2">
              <a:spcBef>
                <a:spcPts val="0"/>
              </a:spcBef>
              <a:spcAft>
                <a:spcPts val="600"/>
              </a:spcAft>
            </a:pPr>
            <a:r>
              <a:rPr lang="en-US" dirty="0"/>
              <a:t>Depreciation</a:t>
            </a:r>
          </a:p>
        </p:txBody>
      </p:sp>
    </p:spTree>
    <p:extLst>
      <p:ext uri="{BB962C8B-B14F-4D97-AF65-F5344CB8AC3E}">
        <p14:creationId xmlns:p14="http://schemas.microsoft.com/office/powerpoint/2010/main" val="2995779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Transportation</a:t>
            </a:r>
            <a:br>
              <a:rPr lang="en-US" dirty="0"/>
            </a:br>
            <a:r>
              <a:rPr lang="en-US" sz="2000" dirty="0"/>
              <a:t>(4 of 6)</a:t>
            </a:r>
            <a:endParaRPr lang="en-US" dirty="0"/>
          </a:p>
        </p:txBody>
      </p:sp>
      <p:sp>
        <p:nvSpPr>
          <p:cNvPr id="5" name="Text Placeholder 4"/>
          <p:cNvSpPr>
            <a:spLocks noGrp="1"/>
          </p:cNvSpPr>
          <p:nvPr>
            <p:ph idx="1"/>
          </p:nvPr>
        </p:nvSpPr>
        <p:spPr/>
        <p:txBody>
          <a:bodyPr/>
          <a:lstStyle/>
          <a:p>
            <a:pPr lvl="1">
              <a:spcBef>
                <a:spcPts val="0"/>
              </a:spcBef>
              <a:spcAft>
                <a:spcPts val="0"/>
              </a:spcAft>
            </a:pPr>
            <a:r>
              <a:rPr lang="en-US" sz="2200" dirty="0"/>
              <a:t>Deductions for all of the following are determined separately:</a:t>
            </a:r>
          </a:p>
          <a:p>
            <a:pPr lvl="2">
              <a:spcBef>
                <a:spcPts val="0"/>
              </a:spcBef>
              <a:spcAft>
                <a:spcPts val="0"/>
              </a:spcAft>
            </a:pPr>
            <a:r>
              <a:rPr lang="en-US" sz="2200" dirty="0"/>
              <a:t>Parking and toll fees related to business transportation</a:t>
            </a:r>
          </a:p>
          <a:p>
            <a:pPr lvl="2">
              <a:spcBef>
                <a:spcPts val="0"/>
              </a:spcBef>
              <a:spcAft>
                <a:spcPts val="0"/>
              </a:spcAft>
            </a:pPr>
            <a:r>
              <a:rPr lang="en-US" sz="2200" dirty="0"/>
              <a:t>Interest on car loans</a:t>
            </a:r>
          </a:p>
          <a:p>
            <a:pPr lvl="2">
              <a:spcBef>
                <a:spcPts val="0"/>
              </a:spcBef>
              <a:spcAft>
                <a:spcPts val="0"/>
              </a:spcAft>
            </a:pPr>
            <a:r>
              <a:rPr lang="en-US" sz="2200" dirty="0"/>
              <a:t>Personal property taxes</a:t>
            </a:r>
          </a:p>
          <a:p>
            <a:pPr lvl="1">
              <a:spcBef>
                <a:spcPts val="0"/>
              </a:spcBef>
              <a:spcAft>
                <a:spcPts val="0"/>
              </a:spcAft>
            </a:pPr>
            <a:r>
              <a:rPr lang="en-US" sz="2200" dirty="0"/>
              <a:t>To use standard mileage method, taxpayer must:</a:t>
            </a:r>
          </a:p>
          <a:p>
            <a:pPr marL="1371600" lvl="2" indent="-457200">
              <a:spcBef>
                <a:spcPts val="0"/>
              </a:spcBef>
              <a:spcAft>
                <a:spcPts val="0"/>
              </a:spcAft>
              <a:buSzPct val="100000"/>
              <a:buFont typeface="+mj-lt"/>
              <a:buAutoNum type="arabicPeriod"/>
            </a:pPr>
            <a:r>
              <a:rPr lang="en-US" sz="2200" dirty="0"/>
              <a:t>Own or lease the automobile</a:t>
            </a:r>
          </a:p>
          <a:p>
            <a:pPr marL="1371600" lvl="2" indent="-457200">
              <a:spcBef>
                <a:spcPts val="0"/>
              </a:spcBef>
              <a:spcAft>
                <a:spcPts val="0"/>
              </a:spcAft>
              <a:buSzPct val="100000"/>
              <a:buFont typeface="+mj-lt"/>
              <a:buAutoNum type="arabicPeriod"/>
            </a:pPr>
            <a:r>
              <a:rPr lang="en-US" sz="2200" dirty="0"/>
              <a:t>Not operate a fleet of automobiles, using five or more simultaneously</a:t>
            </a:r>
          </a:p>
          <a:p>
            <a:pPr marL="1371600" lvl="2" indent="-457200">
              <a:spcBef>
                <a:spcPts val="0"/>
              </a:spcBef>
              <a:spcAft>
                <a:spcPts val="0"/>
              </a:spcAft>
              <a:buSzPct val="100000"/>
              <a:buFont typeface="+mj-lt"/>
              <a:buAutoNum type="arabicPeriod"/>
            </a:pPr>
            <a:r>
              <a:rPr lang="en-US" sz="2200" dirty="0"/>
              <a:t>Not have claimed depreciation on the automobile using any method other than straight-line depreciation</a:t>
            </a:r>
          </a:p>
          <a:p>
            <a:pPr marL="1371600" lvl="2" indent="-457200">
              <a:spcBef>
                <a:spcPts val="0"/>
              </a:spcBef>
              <a:spcAft>
                <a:spcPts val="0"/>
              </a:spcAft>
              <a:buSzPct val="100000"/>
              <a:buFont typeface="+mj-lt"/>
              <a:buAutoNum type="arabicPeriod"/>
            </a:pPr>
            <a:r>
              <a:rPr lang="en-US" sz="2200" dirty="0"/>
              <a:t>Not have claimed Section 179 depreciation or bonus depreciation on the automobile</a:t>
            </a:r>
          </a:p>
          <a:p>
            <a:pPr lvl="1">
              <a:spcBef>
                <a:spcPts val="0"/>
              </a:spcBef>
              <a:spcAft>
                <a:spcPts val="0"/>
              </a:spcAft>
            </a:pPr>
            <a:r>
              <a:rPr lang="en-US" sz="2200" dirty="0"/>
              <a:t>If taxpayer does not use standard mileage method in first year, it is not available for any subsequent year.</a:t>
            </a:r>
          </a:p>
        </p:txBody>
      </p:sp>
    </p:spTree>
    <p:extLst>
      <p:ext uri="{BB962C8B-B14F-4D97-AF65-F5344CB8AC3E}">
        <p14:creationId xmlns:p14="http://schemas.microsoft.com/office/powerpoint/2010/main" val="458742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Transportation </a:t>
            </a:r>
            <a:br>
              <a:rPr lang="en-US" dirty="0"/>
            </a:br>
            <a:r>
              <a:rPr lang="en-US" sz="2000" dirty="0"/>
              <a:t>(5 of 6)</a:t>
            </a:r>
          </a:p>
        </p:txBody>
      </p:sp>
      <p:sp>
        <p:nvSpPr>
          <p:cNvPr id="5" name="Text Placeholder 4"/>
          <p:cNvSpPr>
            <a:spLocks noGrp="1"/>
          </p:cNvSpPr>
          <p:nvPr>
            <p:ph sz="half" idx="1"/>
          </p:nvPr>
        </p:nvSpPr>
        <p:spPr>
          <a:xfrm>
            <a:off x="476844" y="1825625"/>
            <a:ext cx="11238312" cy="1755775"/>
          </a:xfrm>
        </p:spPr>
        <p:txBody>
          <a:bodyPr/>
          <a:lstStyle/>
          <a:p>
            <a:r>
              <a:rPr lang="en-US" dirty="0"/>
              <a:t>Taxpayers may choose to deduct actual expenses of transportation.</a:t>
            </a:r>
          </a:p>
          <a:p>
            <a:pPr lvl="1"/>
            <a:r>
              <a:rPr lang="en-US" dirty="0"/>
              <a:t>Taxpayers may change from standard mileage method to actual cost method in any year.</a:t>
            </a:r>
          </a:p>
          <a:p>
            <a:pPr lvl="2"/>
            <a:r>
              <a:rPr lang="en-US" dirty="0"/>
              <a:t>If change from standard mileage method to actual cost method is made, must use straight-line depreciation on the automobile</a:t>
            </a:r>
          </a:p>
          <a:p>
            <a:pPr lvl="1"/>
            <a:r>
              <a:rPr lang="en-US" dirty="0"/>
              <a:t>Taxpayers who use actual cost method must keep adequate cost records.</a:t>
            </a:r>
          </a:p>
          <a:p>
            <a:pPr lvl="1"/>
            <a:r>
              <a:rPr lang="en-US" dirty="0"/>
              <a:t>The following formula is used to calculate the deduction when using actual cost method:</a:t>
            </a:r>
          </a:p>
        </p:txBody>
      </p:sp>
      <p:graphicFrame>
        <p:nvGraphicFramePr>
          <p:cNvPr id="7" name="Content Placeholder 6" descr="The following equation is shown:&#10;Actual expenses times business-use percentage asterisk. After an asterisk is the following equation: Business miles driven divided by Total miles driven.">
            <a:extLst>
              <a:ext uri="{FF2B5EF4-FFF2-40B4-BE49-F238E27FC236}">
                <a16:creationId xmlns:a16="http://schemas.microsoft.com/office/drawing/2014/main" id="{AA77AA03-508E-4F6C-99FA-A80E4AECC8DC}"/>
              </a:ext>
            </a:extLst>
          </p:cNvPr>
          <p:cNvGraphicFramePr>
            <a:graphicFrameLocks noGrp="1" noChangeAspect="1"/>
          </p:cNvGraphicFramePr>
          <p:nvPr>
            <p:ph sz="half" idx="10"/>
            <p:extLst>
              <p:ext uri="{D42A27DB-BD31-4B8C-83A1-F6EECF244321}">
                <p14:modId xmlns:p14="http://schemas.microsoft.com/office/powerpoint/2010/main" val="751840342"/>
              </p:ext>
            </p:extLst>
          </p:nvPr>
        </p:nvGraphicFramePr>
        <p:xfrm>
          <a:off x="3103278" y="5500691"/>
          <a:ext cx="5985444" cy="744046"/>
        </p:xfrm>
        <a:graphic>
          <a:graphicData uri="http://schemas.openxmlformats.org/presentationml/2006/ole">
            <mc:AlternateContent xmlns:mc="http://schemas.openxmlformats.org/markup-compatibility/2006">
              <mc:Choice xmlns:v="urn:schemas-microsoft-com:vml" Requires="v">
                <p:oleObj spid="_x0000_s1026" name="Equation" r:id="rId3" imgW="4597200" imgH="571320" progId="Equation.DSMT4">
                  <p:embed/>
                </p:oleObj>
              </mc:Choice>
              <mc:Fallback>
                <p:oleObj name="Equation" r:id="rId3" imgW="4597200" imgH="571320" progId="Equation.DSMT4">
                  <p:embed/>
                  <p:pic>
                    <p:nvPicPr>
                      <p:cNvPr id="7" name="Content Placeholder 6" descr="The following equation is shown:&#10;Actual expenses times business-use percentage asterisk. After an asterisk is the following equation: Business miles driven divided by Total miles driven.">
                        <a:extLst>
                          <a:ext uri="{FF2B5EF4-FFF2-40B4-BE49-F238E27FC236}">
                            <a16:creationId xmlns:a16="http://schemas.microsoft.com/office/drawing/2014/main" id="{AA77AA03-508E-4F6C-99FA-A80E4AECC8DC}"/>
                          </a:ext>
                        </a:extLst>
                      </p:cNvPr>
                      <p:cNvPicPr/>
                      <p:nvPr/>
                    </p:nvPicPr>
                    <p:blipFill>
                      <a:blip r:embed="rId4"/>
                      <a:stretch>
                        <a:fillRect/>
                      </a:stretch>
                    </p:blipFill>
                    <p:spPr>
                      <a:xfrm>
                        <a:off x="3103278" y="5500691"/>
                        <a:ext cx="5985444" cy="744046"/>
                      </a:xfrm>
                      <a:prstGeom prst="rect">
                        <a:avLst/>
                      </a:prstGeom>
                    </p:spPr>
                  </p:pic>
                </p:oleObj>
              </mc:Fallback>
            </mc:AlternateContent>
          </a:graphicData>
        </a:graphic>
      </p:graphicFrame>
    </p:spTree>
    <p:extLst>
      <p:ext uri="{BB962C8B-B14F-4D97-AF65-F5344CB8AC3E}">
        <p14:creationId xmlns:p14="http://schemas.microsoft.com/office/powerpoint/2010/main" val="1336474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Transportation </a:t>
            </a:r>
            <a:br>
              <a:rPr lang="en-US" dirty="0"/>
            </a:br>
            <a:r>
              <a:rPr lang="en-US" sz="2000" dirty="0"/>
              <a:t>(6 of 6)</a:t>
            </a:r>
          </a:p>
        </p:txBody>
      </p:sp>
      <p:sp>
        <p:nvSpPr>
          <p:cNvPr id="5" name="Text Placeholder 4"/>
          <p:cNvSpPr>
            <a:spLocks noGrp="1"/>
          </p:cNvSpPr>
          <p:nvPr>
            <p:ph idx="1"/>
          </p:nvPr>
        </p:nvSpPr>
        <p:spPr/>
        <p:txBody>
          <a:bodyPr/>
          <a:lstStyle/>
          <a:p>
            <a:pPr lvl="2"/>
            <a:r>
              <a:rPr lang="en-US" dirty="0"/>
              <a:t>Business-use percentage is applied to total automobile expenses for the year (gasoline, oil, repairs, depreciation, insurance, etc.).</a:t>
            </a:r>
          </a:p>
          <a:p>
            <a:pPr lvl="2"/>
            <a:r>
              <a:rPr lang="en-US" dirty="0"/>
              <a:t>Deductions for parking and toll fees, interest on car loans, and personal property taxes are determined separately.</a:t>
            </a:r>
          </a:p>
          <a:p>
            <a:pPr lvl="1"/>
            <a:r>
              <a:rPr lang="en-US" dirty="0"/>
              <a:t>Vehicle expenses are reported on Form 2106 and are carried over to Schedule C or other forms.</a:t>
            </a:r>
          </a:p>
        </p:txBody>
      </p:sp>
    </p:spTree>
    <p:extLst>
      <p:ext uri="{BB962C8B-B14F-4D97-AF65-F5344CB8AC3E}">
        <p14:creationId xmlns:p14="http://schemas.microsoft.com/office/powerpoint/2010/main" val="1805021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C8EF677-1DB0-47F4-9ABD-96AAFFC0904F}"/>
              </a:ext>
            </a:extLst>
          </p:cNvPr>
          <p:cNvSpPr>
            <a:spLocks noGrp="1"/>
          </p:cNvSpPr>
          <p:nvPr>
            <p:ph type="title"/>
          </p:nvPr>
        </p:nvSpPr>
        <p:spPr/>
        <p:txBody>
          <a:bodyPr/>
          <a:lstStyle/>
          <a:p>
            <a:r>
              <a:rPr lang="en-US" dirty="0"/>
              <a:t>Knowledge Check 1</a:t>
            </a:r>
          </a:p>
        </p:txBody>
      </p:sp>
      <p:sp>
        <p:nvSpPr>
          <p:cNvPr id="8" name="Content Placeholder 7">
            <a:extLst>
              <a:ext uri="{FF2B5EF4-FFF2-40B4-BE49-F238E27FC236}">
                <a16:creationId xmlns:a16="http://schemas.microsoft.com/office/drawing/2014/main" id="{2862BDD4-9045-4FE5-BF3D-3444BF40A20D}"/>
              </a:ext>
            </a:extLst>
          </p:cNvPr>
          <p:cNvSpPr>
            <a:spLocks noGrp="1"/>
          </p:cNvSpPr>
          <p:nvPr>
            <p:ph idx="1"/>
          </p:nvPr>
        </p:nvSpPr>
        <p:spPr/>
        <p:txBody>
          <a:bodyPr/>
          <a:lstStyle/>
          <a:p>
            <a:pPr marL="0" indent="0">
              <a:buNone/>
            </a:pPr>
            <a:r>
              <a:rPr lang="en-US" dirty="0"/>
              <a:t>Which of the following costs is built in to the standard mileage rate?</a:t>
            </a:r>
          </a:p>
          <a:p>
            <a:pPr marL="0" indent="0">
              <a:buNone/>
            </a:pPr>
            <a:r>
              <a:rPr lang="en-US" dirty="0"/>
              <a:t>a. Depreciation</a:t>
            </a:r>
          </a:p>
          <a:p>
            <a:pPr marL="0" indent="0">
              <a:buNone/>
            </a:pPr>
            <a:r>
              <a:rPr lang="en-US" dirty="0"/>
              <a:t>b. Parking and toll fees</a:t>
            </a:r>
          </a:p>
          <a:p>
            <a:pPr marL="0" indent="0">
              <a:buNone/>
            </a:pPr>
            <a:r>
              <a:rPr lang="en-US" dirty="0"/>
              <a:t>c. Interest on car loans</a:t>
            </a:r>
          </a:p>
          <a:p>
            <a:pPr marL="0" indent="0">
              <a:buNone/>
            </a:pPr>
            <a:r>
              <a:rPr lang="en-US" dirty="0"/>
              <a:t>d. Personal property taxes</a:t>
            </a:r>
          </a:p>
        </p:txBody>
      </p:sp>
      <p:pic>
        <p:nvPicPr>
          <p:cNvPr id="4" name="Content Placeholder 14">
            <a:extLst>
              <a:ext uri="{FF2B5EF4-FFF2-40B4-BE49-F238E27FC236}">
                <a16:creationId xmlns:a16="http://schemas.microsoft.com/office/drawing/2014/main" id="{767EB28F-54A4-EF49-862A-0712F0BBEB37}"/>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056901" y="4735842"/>
            <a:ext cx="1658256" cy="1648913"/>
          </a:xfrm>
          <a:prstGeom prst="rect">
            <a:avLst/>
          </a:prstGeom>
        </p:spPr>
      </p:pic>
    </p:spTree>
    <p:custDataLst>
      <p:tags r:id="rId1"/>
    </p:custDataLst>
    <p:extLst>
      <p:ext uri="{BB962C8B-B14F-4D97-AF65-F5344CB8AC3E}">
        <p14:creationId xmlns:p14="http://schemas.microsoft.com/office/powerpoint/2010/main" val="1371923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br>
              <a:rPr lang="en-US" dirty="0"/>
            </a:br>
            <a:r>
              <a:rPr lang="en-US" sz="2000" dirty="0"/>
              <a:t>(1 of 2)</a:t>
            </a:r>
          </a:p>
        </p:txBody>
      </p:sp>
      <p:sp>
        <p:nvSpPr>
          <p:cNvPr id="3" name="Text Placeholder 2"/>
          <p:cNvSpPr>
            <a:spLocks noGrp="1"/>
          </p:cNvSpPr>
          <p:nvPr>
            <p:ph idx="1"/>
          </p:nvPr>
        </p:nvSpPr>
        <p:spPr/>
        <p:txBody>
          <a:bodyPr/>
          <a:lstStyle/>
          <a:p>
            <a:pPr marL="0" indent="0">
              <a:spcBef>
                <a:spcPts val="0"/>
              </a:spcBef>
              <a:spcAft>
                <a:spcPts val="600"/>
              </a:spcAft>
              <a:buNone/>
            </a:pPr>
            <a:r>
              <a:rPr lang="en-US" dirty="0"/>
              <a:t>By the end of this chapter, you should be able to:</a:t>
            </a:r>
          </a:p>
          <a:p>
            <a:pPr marL="457200" indent="-457200">
              <a:spcBef>
                <a:spcPts val="0"/>
              </a:spcBef>
              <a:spcAft>
                <a:spcPts val="600"/>
              </a:spcAft>
              <a:buFont typeface="+mj-lt"/>
              <a:buAutoNum type="arabicPeriod"/>
            </a:pPr>
            <a:r>
              <a:rPr lang="en-US" dirty="0"/>
              <a:t>Complete a basic Schedule C (Profit or Loss from Business).</a:t>
            </a:r>
          </a:p>
          <a:p>
            <a:pPr marL="457200" indent="-457200">
              <a:spcBef>
                <a:spcPts val="0"/>
              </a:spcBef>
              <a:spcAft>
                <a:spcPts val="600"/>
              </a:spcAft>
              <a:buFont typeface="+mj-lt"/>
              <a:buAutoNum type="arabicPeriod"/>
            </a:pPr>
            <a:r>
              <a:rPr lang="en-US" dirty="0"/>
              <a:t>Describe the tax treatment of inventories and cost of goods sold.</a:t>
            </a:r>
          </a:p>
          <a:p>
            <a:pPr marL="457200" indent="-457200">
              <a:spcBef>
                <a:spcPts val="0"/>
              </a:spcBef>
              <a:spcAft>
                <a:spcPts val="600"/>
              </a:spcAft>
              <a:buFont typeface="+mj-lt"/>
              <a:buAutoNum type="arabicPeriod"/>
            </a:pPr>
            <a:r>
              <a:rPr lang="en-US" dirty="0"/>
              <a:t>Identify the requirements for deducting transportation expenses.</a:t>
            </a:r>
          </a:p>
          <a:p>
            <a:pPr marL="457200" indent="-457200">
              <a:spcBef>
                <a:spcPts val="0"/>
              </a:spcBef>
              <a:spcAft>
                <a:spcPts val="600"/>
              </a:spcAft>
              <a:buFont typeface="+mj-lt"/>
              <a:buAutoNum type="arabicPeriod"/>
            </a:pPr>
            <a:r>
              <a:rPr lang="en-US" dirty="0"/>
              <a:t>Identify the requirements for deducting travel expenses.</a:t>
            </a:r>
          </a:p>
          <a:p>
            <a:pPr marL="457200" indent="-457200">
              <a:spcBef>
                <a:spcPts val="0"/>
              </a:spcBef>
              <a:spcAft>
                <a:spcPts val="600"/>
              </a:spcAft>
              <a:buFont typeface="+mj-lt"/>
              <a:buAutoNum type="arabicPeriod"/>
            </a:pPr>
            <a:r>
              <a:rPr lang="en-US" dirty="0"/>
              <a:t>Determine the requirements for deducting meals.</a:t>
            </a:r>
          </a:p>
          <a:p>
            <a:pPr marL="457200" indent="-457200">
              <a:spcBef>
                <a:spcPts val="0"/>
              </a:spcBef>
              <a:spcAft>
                <a:spcPts val="600"/>
              </a:spcAft>
              <a:buFont typeface="+mj-lt"/>
              <a:buAutoNum type="arabicPeriod"/>
            </a:pPr>
            <a:r>
              <a:rPr lang="en-US" dirty="0"/>
              <a:t>Identify the requirements for claiming business education expenses.</a:t>
            </a:r>
          </a:p>
        </p:txBody>
      </p:sp>
    </p:spTree>
    <p:extLst>
      <p:ext uri="{BB962C8B-B14F-4D97-AF65-F5344CB8AC3E}">
        <p14:creationId xmlns:p14="http://schemas.microsoft.com/office/powerpoint/2010/main" val="3396802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2B29661-E6CA-4342-AC91-6DB2452D485E}"/>
              </a:ext>
            </a:extLst>
          </p:cNvPr>
          <p:cNvSpPr>
            <a:spLocks noGrp="1"/>
          </p:cNvSpPr>
          <p:nvPr>
            <p:ph type="title"/>
          </p:nvPr>
        </p:nvSpPr>
        <p:spPr/>
        <p:txBody>
          <a:bodyPr/>
          <a:lstStyle/>
          <a:p>
            <a:r>
              <a:rPr lang="en-US" dirty="0"/>
              <a:t>Knowledge Check 1: Answer</a:t>
            </a:r>
          </a:p>
        </p:txBody>
      </p:sp>
      <p:sp>
        <p:nvSpPr>
          <p:cNvPr id="8" name="Content Placeholder 7">
            <a:extLst>
              <a:ext uri="{FF2B5EF4-FFF2-40B4-BE49-F238E27FC236}">
                <a16:creationId xmlns:a16="http://schemas.microsoft.com/office/drawing/2014/main" id="{C0349B04-6A1C-4104-92BE-DD0649625071}"/>
              </a:ext>
            </a:extLst>
          </p:cNvPr>
          <p:cNvSpPr>
            <a:spLocks noGrp="1"/>
          </p:cNvSpPr>
          <p:nvPr>
            <p:ph idx="1"/>
          </p:nvPr>
        </p:nvSpPr>
        <p:spPr/>
        <p:txBody>
          <a:bodyPr/>
          <a:lstStyle/>
          <a:p>
            <a:pPr marL="0" indent="0">
              <a:buNone/>
            </a:pPr>
            <a:r>
              <a:rPr lang="en-US" dirty="0"/>
              <a:t>Which of the following costs is built in to the standard mileage rate?</a:t>
            </a:r>
          </a:p>
          <a:p>
            <a:pPr marL="0" indent="0">
              <a:buNone/>
            </a:pPr>
            <a:r>
              <a:rPr lang="en-US" b="1" dirty="0"/>
              <a:t>a. Depreciation</a:t>
            </a:r>
            <a:endParaRPr lang="en-US" dirty="0"/>
          </a:p>
          <a:p>
            <a:pPr marL="0" indent="0">
              <a:buNone/>
            </a:pPr>
            <a:r>
              <a:rPr lang="en-US" dirty="0"/>
              <a:t>b. Parking and toll fees</a:t>
            </a:r>
          </a:p>
          <a:p>
            <a:pPr marL="0" indent="0">
              <a:buNone/>
            </a:pPr>
            <a:r>
              <a:rPr lang="en-US" dirty="0"/>
              <a:t>c. Interest on car loans</a:t>
            </a:r>
          </a:p>
          <a:p>
            <a:pPr marL="0" indent="0">
              <a:buNone/>
            </a:pPr>
            <a:r>
              <a:rPr lang="en-US" dirty="0"/>
              <a:t>d. Personal property taxes</a:t>
            </a:r>
          </a:p>
        </p:txBody>
      </p:sp>
      <p:pic>
        <p:nvPicPr>
          <p:cNvPr id="6" name="Content Placeholder 12">
            <a:extLst>
              <a:ext uri="{FF2B5EF4-FFF2-40B4-BE49-F238E27FC236}">
                <a16:creationId xmlns:a16="http://schemas.microsoft.com/office/drawing/2014/main" id="{DD7CBEEF-24D7-2E41-A919-3D40F13672D0}"/>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351971" y="4683824"/>
            <a:ext cx="1363186" cy="1700931"/>
          </a:xfrm>
          <a:prstGeom prst="rect">
            <a:avLst/>
          </a:prstGeom>
        </p:spPr>
      </p:pic>
    </p:spTree>
    <p:custDataLst>
      <p:tags r:id="rId1"/>
    </p:custDataLst>
    <p:extLst>
      <p:ext uri="{BB962C8B-B14F-4D97-AF65-F5344CB8AC3E}">
        <p14:creationId xmlns:p14="http://schemas.microsoft.com/office/powerpoint/2010/main" val="1296275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Travel Expenses</a:t>
            </a:r>
            <a:br>
              <a:rPr lang="en-US" dirty="0"/>
            </a:br>
            <a:r>
              <a:rPr lang="en-US" sz="2000" dirty="0"/>
              <a:t>(1 of 11)</a:t>
            </a:r>
          </a:p>
        </p:txBody>
      </p:sp>
      <p:sp>
        <p:nvSpPr>
          <p:cNvPr id="5" name="Text Placeholder 4"/>
          <p:cNvSpPr>
            <a:spLocks noGrp="1"/>
          </p:cNvSpPr>
          <p:nvPr>
            <p:ph idx="1"/>
          </p:nvPr>
        </p:nvSpPr>
        <p:spPr/>
        <p:txBody>
          <a:bodyPr/>
          <a:lstStyle/>
          <a:p>
            <a:pPr>
              <a:spcBef>
                <a:spcPts val="0"/>
              </a:spcBef>
              <a:spcAft>
                <a:spcPts val="600"/>
              </a:spcAft>
            </a:pPr>
            <a:r>
              <a:rPr lang="en-US" sz="2200" dirty="0"/>
              <a:t>To be deductible, travel expenses must result from a documented business reason.</a:t>
            </a:r>
          </a:p>
          <a:p>
            <a:pPr lvl="1">
              <a:spcBef>
                <a:spcPts val="0"/>
              </a:spcBef>
              <a:spcAft>
                <a:spcPts val="600"/>
              </a:spcAft>
            </a:pPr>
            <a:r>
              <a:rPr lang="en-US" sz="2200" dirty="0"/>
              <a:t>Deductible travel expenses include:</a:t>
            </a:r>
          </a:p>
          <a:p>
            <a:pPr lvl="2">
              <a:spcBef>
                <a:spcPts val="0"/>
              </a:spcBef>
              <a:spcAft>
                <a:spcPts val="600"/>
              </a:spcAft>
            </a:pPr>
            <a:r>
              <a:rPr lang="en-US" sz="2200" dirty="0"/>
              <a:t>Meals</a:t>
            </a:r>
          </a:p>
          <a:p>
            <a:pPr lvl="3">
              <a:spcBef>
                <a:spcPts val="0"/>
              </a:spcBef>
              <a:spcAft>
                <a:spcPts val="600"/>
              </a:spcAft>
            </a:pPr>
            <a:r>
              <a:rPr lang="en-US" sz="2200" b="0" dirty="0"/>
              <a:t>The cost of meals is only 50 percent deductible.</a:t>
            </a:r>
          </a:p>
          <a:p>
            <a:pPr lvl="4">
              <a:spcBef>
                <a:spcPts val="0"/>
              </a:spcBef>
              <a:spcAft>
                <a:spcPts val="600"/>
              </a:spcAft>
            </a:pPr>
            <a:r>
              <a:rPr lang="en-US" sz="2200" b="0" dirty="0"/>
              <a:t>If an employer reimburses an employee for the cost of meals, 50 percent limitation applies (i.e., employer can deduct only 50 percent of the expense).</a:t>
            </a:r>
          </a:p>
          <a:p>
            <a:pPr lvl="2">
              <a:spcBef>
                <a:spcPts val="0"/>
              </a:spcBef>
              <a:spcAft>
                <a:spcPts val="600"/>
              </a:spcAft>
            </a:pPr>
            <a:r>
              <a:rPr lang="en-US" sz="2200" dirty="0"/>
              <a:t>Lodging</a:t>
            </a:r>
          </a:p>
          <a:p>
            <a:pPr lvl="2">
              <a:spcBef>
                <a:spcPts val="0"/>
              </a:spcBef>
              <a:spcAft>
                <a:spcPts val="600"/>
              </a:spcAft>
            </a:pPr>
            <a:r>
              <a:rPr lang="en-US" sz="2200" dirty="0"/>
              <a:t>Taxis</a:t>
            </a:r>
          </a:p>
          <a:p>
            <a:pPr lvl="2">
              <a:spcBef>
                <a:spcPts val="0"/>
              </a:spcBef>
              <a:spcAft>
                <a:spcPts val="600"/>
              </a:spcAft>
            </a:pPr>
            <a:r>
              <a:rPr lang="en-US" sz="2200" dirty="0"/>
              <a:t>Tips</a:t>
            </a:r>
          </a:p>
          <a:p>
            <a:pPr lvl="2">
              <a:spcBef>
                <a:spcPts val="0"/>
              </a:spcBef>
              <a:spcAft>
                <a:spcPts val="600"/>
              </a:spcAft>
            </a:pPr>
            <a:r>
              <a:rPr lang="en-US" sz="2200" dirty="0"/>
              <a:t>Laundry</a:t>
            </a:r>
          </a:p>
        </p:txBody>
      </p:sp>
    </p:spTree>
    <p:extLst>
      <p:ext uri="{BB962C8B-B14F-4D97-AF65-F5344CB8AC3E}">
        <p14:creationId xmlns:p14="http://schemas.microsoft.com/office/powerpoint/2010/main" val="10445479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Travel Expenses</a:t>
            </a:r>
            <a:br>
              <a:rPr lang="en-US" dirty="0"/>
            </a:br>
            <a:r>
              <a:rPr lang="en-US" sz="2000" dirty="0"/>
              <a:t>(2 of 11)</a:t>
            </a:r>
            <a:endParaRPr lang="en-US" dirty="0"/>
          </a:p>
        </p:txBody>
      </p:sp>
      <p:sp>
        <p:nvSpPr>
          <p:cNvPr id="5" name="Text Placeholder 4"/>
          <p:cNvSpPr>
            <a:spLocks noGrp="1"/>
          </p:cNvSpPr>
          <p:nvPr>
            <p:ph idx="1"/>
          </p:nvPr>
        </p:nvSpPr>
        <p:spPr/>
        <p:txBody>
          <a:bodyPr/>
          <a:lstStyle/>
          <a:p>
            <a:r>
              <a:rPr lang="en-US" dirty="0"/>
              <a:t>Travel expenses are deductible as long as:</a:t>
            </a:r>
          </a:p>
          <a:p>
            <a:pPr lvl="1"/>
            <a:r>
              <a:rPr lang="en-US" dirty="0"/>
              <a:t>They can be substantiated.</a:t>
            </a:r>
          </a:p>
          <a:p>
            <a:pPr lvl="1"/>
            <a:r>
              <a:rPr lang="en-US" dirty="0"/>
              <a:t>They are not lavish or extravagant.</a:t>
            </a:r>
          </a:p>
          <a:p>
            <a:pPr lvl="1"/>
            <a:r>
              <a:rPr lang="en-US" dirty="0"/>
              <a:t>The taxpayer is away from his or her tax home overnight.</a:t>
            </a:r>
          </a:p>
          <a:p>
            <a:pPr lvl="2"/>
            <a:r>
              <a:rPr lang="en-US" dirty="0"/>
              <a:t>“Overnight” does not literally mean 24 hours; it is defined as a period of time longer than an ordinary work day in which rest or relief from work is required.</a:t>
            </a:r>
          </a:p>
          <a:p>
            <a:pPr lvl="2"/>
            <a:r>
              <a:rPr lang="en-US" dirty="0"/>
              <a:t>A tax home is defined as the taxpayer’s principal place of business and is not necessarily the same location as his or her family residence.</a:t>
            </a:r>
          </a:p>
        </p:txBody>
      </p:sp>
    </p:spTree>
    <p:extLst>
      <p:ext uri="{BB962C8B-B14F-4D97-AF65-F5344CB8AC3E}">
        <p14:creationId xmlns:p14="http://schemas.microsoft.com/office/powerpoint/2010/main" val="13685999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Travel Expenses</a:t>
            </a:r>
            <a:br>
              <a:rPr lang="en-US" dirty="0"/>
            </a:br>
            <a:r>
              <a:rPr lang="en-US" sz="2000" dirty="0"/>
              <a:t>(3 of 11)</a:t>
            </a:r>
            <a:endParaRPr lang="en-US" dirty="0"/>
          </a:p>
        </p:txBody>
      </p:sp>
      <p:sp>
        <p:nvSpPr>
          <p:cNvPr id="5" name="Text Placeholder 4"/>
          <p:cNvSpPr>
            <a:spLocks noGrp="1"/>
          </p:cNvSpPr>
          <p:nvPr>
            <p:ph idx="1"/>
          </p:nvPr>
        </p:nvSpPr>
        <p:spPr/>
        <p:txBody>
          <a:bodyPr/>
          <a:lstStyle/>
          <a:p>
            <a:r>
              <a:rPr lang="en-US" dirty="0"/>
              <a:t>Expenses of temporary assignments are deductible if it is not practical to return home at the end of each day’s work.</a:t>
            </a:r>
          </a:p>
          <a:p>
            <a:r>
              <a:rPr lang="en-US" dirty="0"/>
              <a:t>Long-term or indefinite assignments (generally more than 1 year) may require reclassification of new tax home for taxpayer.</a:t>
            </a:r>
          </a:p>
        </p:txBody>
      </p:sp>
    </p:spTree>
    <p:extLst>
      <p:ext uri="{BB962C8B-B14F-4D97-AF65-F5344CB8AC3E}">
        <p14:creationId xmlns:p14="http://schemas.microsoft.com/office/powerpoint/2010/main" val="36432839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Travel Expenses</a:t>
            </a:r>
            <a:br>
              <a:rPr lang="en-US" dirty="0"/>
            </a:br>
            <a:r>
              <a:rPr lang="en-US" sz="2000" dirty="0"/>
              <a:t>(4 of 11)</a:t>
            </a:r>
            <a:endParaRPr lang="en-US" dirty="0"/>
          </a:p>
        </p:txBody>
      </p:sp>
      <p:sp>
        <p:nvSpPr>
          <p:cNvPr id="5" name="Text Placeholder 4"/>
          <p:cNvSpPr>
            <a:spLocks noGrp="1"/>
          </p:cNvSpPr>
          <p:nvPr>
            <p:ph idx="1"/>
          </p:nvPr>
        </p:nvSpPr>
        <p:spPr/>
        <p:txBody>
          <a:bodyPr/>
          <a:lstStyle/>
          <a:p>
            <a:r>
              <a:rPr lang="en-US" dirty="0"/>
              <a:t>Deductibility is dependent on whether a trip is classified as business, pleasure, or a combination.</a:t>
            </a:r>
          </a:p>
          <a:p>
            <a:pPr lvl="1"/>
            <a:r>
              <a:rPr lang="en-US" dirty="0"/>
              <a:t>If primarily business trip within United States:</a:t>
            </a:r>
          </a:p>
          <a:p>
            <a:pPr lvl="2"/>
            <a:r>
              <a:rPr lang="en-US" dirty="0"/>
              <a:t>All travel costs to and from destination are deductible.</a:t>
            </a:r>
          </a:p>
          <a:p>
            <a:pPr lvl="2"/>
            <a:r>
              <a:rPr lang="en-US" dirty="0"/>
              <a:t>Only business portion of meals, lodging, local transportation, and incidental expenses are deductible.</a:t>
            </a:r>
          </a:p>
        </p:txBody>
      </p:sp>
    </p:spTree>
    <p:extLst>
      <p:ext uri="{BB962C8B-B14F-4D97-AF65-F5344CB8AC3E}">
        <p14:creationId xmlns:p14="http://schemas.microsoft.com/office/powerpoint/2010/main" val="1447611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Travel Expenses</a:t>
            </a:r>
            <a:br>
              <a:rPr lang="en-US" dirty="0"/>
            </a:br>
            <a:r>
              <a:rPr lang="en-US" sz="2000" dirty="0"/>
              <a:t>(5 of 11)</a:t>
            </a:r>
            <a:endParaRPr lang="en-US" dirty="0"/>
          </a:p>
        </p:txBody>
      </p:sp>
      <p:sp>
        <p:nvSpPr>
          <p:cNvPr id="5" name="Text Placeholder 4"/>
          <p:cNvSpPr>
            <a:spLocks noGrp="1"/>
          </p:cNvSpPr>
          <p:nvPr>
            <p:ph idx="1"/>
          </p:nvPr>
        </p:nvSpPr>
        <p:spPr/>
        <p:txBody>
          <a:bodyPr/>
          <a:lstStyle/>
          <a:p>
            <a:pPr lvl="1"/>
            <a:r>
              <a:rPr lang="en-US" dirty="0"/>
              <a:t>If primarily business trip outside United States:</a:t>
            </a:r>
          </a:p>
          <a:p>
            <a:pPr lvl="2"/>
            <a:r>
              <a:rPr lang="en-US" dirty="0"/>
              <a:t>Travel costs to and from destination are split between business and personal based on number of days.</a:t>
            </a:r>
          </a:p>
          <a:p>
            <a:pPr lvl="2"/>
            <a:r>
              <a:rPr lang="en-US" dirty="0"/>
              <a:t>Any business-related expenses incurred while at destination are deductible.</a:t>
            </a:r>
          </a:p>
          <a:p>
            <a:pPr lvl="1"/>
            <a:r>
              <a:rPr lang="en-US" dirty="0"/>
              <a:t>If primarily pleasure trip (within or outside United States):</a:t>
            </a:r>
          </a:p>
          <a:p>
            <a:pPr lvl="2"/>
            <a:r>
              <a:rPr lang="en-US" dirty="0"/>
              <a:t>Travel costs to and from destination are not deductible.</a:t>
            </a:r>
          </a:p>
          <a:p>
            <a:pPr lvl="2"/>
            <a:r>
              <a:rPr lang="en-US" dirty="0"/>
              <a:t>Any business-related expenses incurred while at destination are deductible.</a:t>
            </a:r>
          </a:p>
        </p:txBody>
      </p:sp>
    </p:spTree>
    <p:extLst>
      <p:ext uri="{BB962C8B-B14F-4D97-AF65-F5344CB8AC3E}">
        <p14:creationId xmlns:p14="http://schemas.microsoft.com/office/powerpoint/2010/main" val="3688428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Travel Expenses</a:t>
            </a:r>
            <a:br>
              <a:rPr lang="en-US" dirty="0"/>
            </a:br>
            <a:r>
              <a:rPr lang="en-US" sz="2000" dirty="0"/>
              <a:t>(6 of 11)</a:t>
            </a:r>
            <a:endParaRPr lang="en-US" dirty="0"/>
          </a:p>
        </p:txBody>
      </p:sp>
      <p:sp>
        <p:nvSpPr>
          <p:cNvPr id="5" name="Text Placeholder 4"/>
          <p:cNvSpPr>
            <a:spLocks noGrp="1"/>
          </p:cNvSpPr>
          <p:nvPr>
            <p:ph idx="1"/>
          </p:nvPr>
        </p:nvSpPr>
        <p:spPr/>
        <p:txBody>
          <a:bodyPr/>
          <a:lstStyle/>
          <a:p>
            <a:pPr marL="0" indent="0">
              <a:buNone/>
            </a:pPr>
            <a:r>
              <a:rPr lang="en-US" sz="2200" b="1" dirty="0"/>
              <a:t>Travel Expenses</a:t>
            </a:r>
          </a:p>
          <a:p>
            <a:r>
              <a:rPr lang="en-US" sz="2200" dirty="0"/>
              <a:t>EXAMPLE: Gretchen, a sustainability director, travels from Idaho to New Mexico for a business trip and pays $380 for airfare. The lodging and meal costs are $330 and $150, respectively, for the business portion of the trip. While in New Mexico, she goes on a personal sightseeing tour of the Turquoise Trail and spends $400 on car rental and lodging and $85 on meals. What amount may she deduct for business travel?</a:t>
            </a:r>
          </a:p>
        </p:txBody>
      </p:sp>
    </p:spTree>
    <p:extLst>
      <p:ext uri="{BB962C8B-B14F-4D97-AF65-F5344CB8AC3E}">
        <p14:creationId xmlns:p14="http://schemas.microsoft.com/office/powerpoint/2010/main" val="41121358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Travel Expenses </a:t>
            </a:r>
            <a:br>
              <a:rPr lang="en-US" dirty="0"/>
            </a:br>
            <a:r>
              <a:rPr lang="en-US" sz="2000" dirty="0"/>
              <a:t>(7 of 11)</a:t>
            </a:r>
          </a:p>
        </p:txBody>
      </p:sp>
      <p:sp>
        <p:nvSpPr>
          <p:cNvPr id="5" name="Text Placeholder 4"/>
          <p:cNvSpPr>
            <a:spLocks noGrp="1"/>
          </p:cNvSpPr>
          <p:nvPr>
            <p:ph sz="half" idx="1"/>
          </p:nvPr>
        </p:nvSpPr>
        <p:spPr>
          <a:xfrm>
            <a:off x="476843" y="1825625"/>
            <a:ext cx="11241915" cy="2289175"/>
          </a:xfrm>
        </p:spPr>
        <p:txBody>
          <a:bodyPr/>
          <a:lstStyle/>
          <a:p>
            <a:pPr marL="0" indent="0">
              <a:buNone/>
            </a:pPr>
            <a:r>
              <a:rPr lang="en-US" sz="2200" b="1" dirty="0"/>
              <a:t>Travel Expenses</a:t>
            </a:r>
          </a:p>
          <a:p>
            <a:r>
              <a:rPr lang="en-US" sz="2200" dirty="0"/>
              <a:t>EXAMPLE: Gretchen, a sustainability director, travels from Idaho to New Mexico for a business trip and pays $380 for airfare. The lodging and meal costs are $330 and $150, respectively, for the business portion of the trip. While in New Mexico, she goes on a personal sightseeing tour of the Turquoise Trail and spends $400 on car rental and lodging and $85 on meals. What amount may she deduct for business travel?</a:t>
            </a:r>
          </a:p>
          <a:p>
            <a:r>
              <a:rPr lang="en-US" sz="2200" b="1" dirty="0"/>
              <a:t>Solution: </a:t>
            </a:r>
            <a:r>
              <a:rPr lang="en-US" sz="2200" dirty="0"/>
              <a:t>Since the trip was primarily for business and in the United States, all of the airfare is deductible. The lodging of $330 and 50 percent of the $150 business meals are also deductible. None of the personal expenses are deductible.</a:t>
            </a:r>
          </a:p>
          <a:p>
            <a:endParaRPr lang="en-US" sz="2200" dirty="0"/>
          </a:p>
        </p:txBody>
      </p:sp>
      <p:graphicFrame>
        <p:nvGraphicFramePr>
          <p:cNvPr id="10" name="Content Placeholder 9" descr="The following calculation is shown: Deduction equals $380 plus $330 plus $75 equals $785.">
            <a:extLst>
              <a:ext uri="{FF2B5EF4-FFF2-40B4-BE49-F238E27FC236}">
                <a16:creationId xmlns:a16="http://schemas.microsoft.com/office/drawing/2014/main" id="{F53B8360-7CA5-4E1B-A817-E7E8A230C0BA}"/>
              </a:ext>
            </a:extLst>
          </p:cNvPr>
          <p:cNvGraphicFramePr>
            <a:graphicFrameLocks noGrp="1" noChangeAspect="1"/>
          </p:cNvGraphicFramePr>
          <p:nvPr>
            <p:ph sz="half" idx="2"/>
            <p:extLst>
              <p:ext uri="{D42A27DB-BD31-4B8C-83A1-F6EECF244321}">
                <p14:modId xmlns:p14="http://schemas.microsoft.com/office/powerpoint/2010/main" val="448928706"/>
              </p:ext>
            </p:extLst>
          </p:nvPr>
        </p:nvGraphicFramePr>
        <p:xfrm>
          <a:off x="3488531" y="5611812"/>
          <a:ext cx="5214938" cy="334535"/>
        </p:xfrm>
        <a:graphic>
          <a:graphicData uri="http://schemas.openxmlformats.org/presentationml/2006/ole">
            <mc:AlternateContent xmlns:mc="http://schemas.openxmlformats.org/markup-compatibility/2006">
              <mc:Choice xmlns:v="urn:schemas-microsoft-com:vml" Requires="v">
                <p:oleObj spid="_x0000_s2050" name="Equation" r:id="rId3" imgW="4343400" imgH="279360" progId="Equation.DSMT4">
                  <p:embed/>
                </p:oleObj>
              </mc:Choice>
              <mc:Fallback>
                <p:oleObj name="Equation" r:id="rId3" imgW="4343400" imgH="279360" progId="Equation.DSMT4">
                  <p:embed/>
                  <p:pic>
                    <p:nvPicPr>
                      <p:cNvPr id="10" name="Content Placeholder 9" descr="The following calculation is shown: Deduction equals $380 plus $330 plus $75 equals $785.">
                        <a:extLst>
                          <a:ext uri="{FF2B5EF4-FFF2-40B4-BE49-F238E27FC236}">
                            <a16:creationId xmlns:a16="http://schemas.microsoft.com/office/drawing/2014/main" id="{F53B8360-7CA5-4E1B-A817-E7E8A230C0BA}"/>
                          </a:ext>
                        </a:extLst>
                      </p:cNvPr>
                      <p:cNvPicPr/>
                      <p:nvPr/>
                    </p:nvPicPr>
                    <p:blipFill>
                      <a:blip r:embed="rId4"/>
                      <a:stretch>
                        <a:fillRect/>
                      </a:stretch>
                    </p:blipFill>
                    <p:spPr>
                      <a:xfrm>
                        <a:off x="3488531" y="5611812"/>
                        <a:ext cx="5214938" cy="334535"/>
                      </a:xfrm>
                      <a:prstGeom prst="rect">
                        <a:avLst/>
                      </a:prstGeom>
                    </p:spPr>
                  </p:pic>
                </p:oleObj>
              </mc:Fallback>
            </mc:AlternateContent>
          </a:graphicData>
        </a:graphic>
      </p:graphicFrame>
    </p:spTree>
    <p:extLst>
      <p:ext uri="{BB962C8B-B14F-4D97-AF65-F5344CB8AC3E}">
        <p14:creationId xmlns:p14="http://schemas.microsoft.com/office/powerpoint/2010/main" val="10575552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Travel Expenses</a:t>
            </a:r>
            <a:br>
              <a:rPr lang="en-US" dirty="0"/>
            </a:br>
            <a:r>
              <a:rPr lang="en-US" sz="2000" dirty="0"/>
              <a:t>(8 of 11)</a:t>
            </a:r>
          </a:p>
        </p:txBody>
      </p:sp>
      <p:sp>
        <p:nvSpPr>
          <p:cNvPr id="5" name="Text Placeholder 4"/>
          <p:cNvSpPr>
            <a:spLocks noGrp="1"/>
          </p:cNvSpPr>
          <p:nvPr>
            <p:ph idx="1"/>
          </p:nvPr>
        </p:nvSpPr>
        <p:spPr/>
        <p:txBody>
          <a:bodyPr/>
          <a:lstStyle/>
          <a:p>
            <a:r>
              <a:rPr lang="en-US" dirty="0"/>
              <a:t>No deduction for travel expenses is allowed unless taxpayer keeps proper records.</a:t>
            </a:r>
          </a:p>
          <a:p>
            <a:pPr lvl="1"/>
            <a:r>
              <a:rPr lang="en-US" dirty="0"/>
              <a:t>Taxpayers must substantiate the following:</a:t>
            </a:r>
          </a:p>
          <a:p>
            <a:pPr lvl="2"/>
            <a:r>
              <a:rPr lang="en-US" dirty="0"/>
              <a:t>Amount of each separate expenditure, such as airfare and lodging</a:t>
            </a:r>
          </a:p>
          <a:p>
            <a:pPr lvl="2"/>
            <a:r>
              <a:rPr lang="en-US" dirty="0"/>
              <a:t>Dates of departure and return for each trip and number of business days on trip</a:t>
            </a:r>
          </a:p>
          <a:p>
            <a:pPr lvl="2"/>
            <a:r>
              <a:rPr lang="en-US" dirty="0"/>
              <a:t>Name of city or town of travel destination</a:t>
            </a:r>
          </a:p>
          <a:p>
            <a:pPr lvl="2"/>
            <a:r>
              <a:rPr lang="en-US" dirty="0"/>
              <a:t>Business reason for the travel</a:t>
            </a:r>
          </a:p>
        </p:txBody>
      </p:sp>
    </p:spTree>
    <p:extLst>
      <p:ext uri="{BB962C8B-B14F-4D97-AF65-F5344CB8AC3E}">
        <p14:creationId xmlns:p14="http://schemas.microsoft.com/office/powerpoint/2010/main" val="5264125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Travel Expenses</a:t>
            </a:r>
            <a:br>
              <a:rPr lang="en-US" dirty="0"/>
            </a:br>
            <a:r>
              <a:rPr lang="en-US" sz="2000" dirty="0"/>
              <a:t>(9 of 11)</a:t>
            </a:r>
          </a:p>
        </p:txBody>
      </p:sp>
      <p:sp>
        <p:nvSpPr>
          <p:cNvPr id="5" name="Text Placeholder 4"/>
          <p:cNvSpPr>
            <a:spLocks noGrp="1"/>
          </p:cNvSpPr>
          <p:nvPr>
            <p:ph idx="1"/>
          </p:nvPr>
        </p:nvSpPr>
        <p:spPr/>
        <p:txBody>
          <a:bodyPr/>
          <a:lstStyle/>
          <a:p>
            <a:pPr marL="0" indent="0">
              <a:buNone/>
            </a:pPr>
            <a:r>
              <a:rPr lang="en-US" b="1" dirty="0"/>
              <a:t>Per Diem Substantiation</a:t>
            </a:r>
          </a:p>
          <a:p>
            <a:r>
              <a:rPr lang="en-US" dirty="0"/>
              <a:t>As an alternative to reporting actual expenses, employers who reimburse employees for travel expenses may choose a per diem method of substantiation.</a:t>
            </a:r>
          </a:p>
          <a:p>
            <a:r>
              <a:rPr lang="en-US" dirty="0"/>
              <a:t>Per diem eliminates the necessity of keeping copious records for travel expenses.</a:t>
            </a:r>
          </a:p>
          <a:p>
            <a:r>
              <a:rPr lang="en-US" dirty="0"/>
              <a:t>Employers can use per diem for all travel expenses (lodging, meals, and incidentals) or only for meals and incidentals.</a:t>
            </a:r>
          </a:p>
          <a:p>
            <a:r>
              <a:rPr lang="en-US" dirty="0"/>
              <a:t>Self-employed taxpayers may only use per diem for meals and incidentals.</a:t>
            </a:r>
          </a:p>
        </p:txBody>
      </p:sp>
    </p:spTree>
    <p:extLst>
      <p:ext uri="{BB962C8B-B14F-4D97-AF65-F5344CB8AC3E}">
        <p14:creationId xmlns:p14="http://schemas.microsoft.com/office/powerpoint/2010/main" val="3003091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br>
              <a:rPr lang="en-US" dirty="0"/>
            </a:br>
            <a:r>
              <a:rPr lang="en-US" sz="2000" dirty="0"/>
              <a:t>(2 of 2)</a:t>
            </a:r>
          </a:p>
        </p:txBody>
      </p:sp>
      <p:sp>
        <p:nvSpPr>
          <p:cNvPr id="3" name="Text Placeholder 2"/>
          <p:cNvSpPr>
            <a:spLocks noGrp="1"/>
          </p:cNvSpPr>
          <p:nvPr>
            <p:ph idx="1"/>
          </p:nvPr>
        </p:nvSpPr>
        <p:spPr/>
        <p:txBody>
          <a:bodyPr/>
          <a:lstStyle/>
          <a:p>
            <a:pPr marL="457200" indent="-457200">
              <a:spcBef>
                <a:spcPts val="0"/>
              </a:spcBef>
              <a:spcAft>
                <a:spcPts val="600"/>
              </a:spcAft>
              <a:buFont typeface="+mj-lt"/>
              <a:buAutoNum type="arabicPeriod" startAt="7"/>
            </a:pPr>
            <a:r>
              <a:rPr lang="en-US" dirty="0"/>
              <a:t>Identify the tax treatment of dues and subscriptions.</a:t>
            </a:r>
          </a:p>
          <a:p>
            <a:pPr marL="457200" indent="-457200">
              <a:spcBef>
                <a:spcPts val="0"/>
              </a:spcBef>
              <a:spcAft>
                <a:spcPts val="600"/>
              </a:spcAft>
              <a:buFont typeface="+mj-lt"/>
              <a:buAutoNum type="arabicPeriod" startAt="7"/>
            </a:pPr>
            <a:r>
              <a:rPr lang="en-US" dirty="0"/>
              <a:t>Determine which clothing and uniforms may be treated as tax deductions.</a:t>
            </a:r>
          </a:p>
          <a:p>
            <a:pPr marL="457200" indent="-457200">
              <a:spcBef>
                <a:spcPts val="0"/>
              </a:spcBef>
              <a:spcAft>
                <a:spcPts val="600"/>
              </a:spcAft>
              <a:buFont typeface="+mj-lt"/>
              <a:buAutoNum type="arabicPeriod" startAt="7"/>
            </a:pPr>
            <a:r>
              <a:rPr lang="en-US" dirty="0"/>
              <a:t>Explain the special limits for business gift deductions.</a:t>
            </a:r>
          </a:p>
          <a:p>
            <a:pPr marL="457200" indent="-457200">
              <a:spcBef>
                <a:spcPts val="0"/>
              </a:spcBef>
              <a:spcAft>
                <a:spcPts val="600"/>
              </a:spcAft>
              <a:buFont typeface="+mj-lt"/>
              <a:buAutoNum type="arabicPeriod" startAt="7"/>
            </a:pPr>
            <a:r>
              <a:rPr lang="en-US" dirty="0"/>
              <a:t>Explain the tax treatment of bad debt deductions.</a:t>
            </a:r>
          </a:p>
          <a:p>
            <a:pPr marL="457200" indent="-457200">
              <a:spcBef>
                <a:spcPts val="0"/>
              </a:spcBef>
              <a:spcAft>
                <a:spcPts val="600"/>
              </a:spcAft>
              <a:buFont typeface="+mj-lt"/>
              <a:buAutoNum type="arabicPeriod" startAt="7"/>
            </a:pPr>
            <a:r>
              <a:rPr lang="en-US" dirty="0"/>
              <a:t>Ascertain when a home office deduction may be claimed and how the deduction is computed.</a:t>
            </a:r>
          </a:p>
          <a:p>
            <a:pPr marL="457200" indent="-457200">
              <a:spcBef>
                <a:spcPts val="0"/>
              </a:spcBef>
              <a:spcAft>
                <a:spcPts val="600"/>
              </a:spcAft>
              <a:buFont typeface="+mj-lt"/>
              <a:buAutoNum type="arabicPeriod" startAt="7"/>
            </a:pPr>
            <a:r>
              <a:rPr lang="en-US" dirty="0"/>
              <a:t>Apply the factors used to determine whether an activity is a hobby, and understand the tax treatment of hobby losses.</a:t>
            </a:r>
          </a:p>
        </p:txBody>
      </p:sp>
    </p:spTree>
    <p:extLst>
      <p:ext uri="{BB962C8B-B14F-4D97-AF65-F5344CB8AC3E}">
        <p14:creationId xmlns:p14="http://schemas.microsoft.com/office/powerpoint/2010/main" val="8881597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Travel Expenses</a:t>
            </a:r>
            <a:br>
              <a:rPr lang="en-US" dirty="0"/>
            </a:br>
            <a:r>
              <a:rPr lang="en-US" sz="2000" dirty="0"/>
              <a:t>(10 of 11)</a:t>
            </a:r>
          </a:p>
        </p:txBody>
      </p:sp>
      <p:sp>
        <p:nvSpPr>
          <p:cNvPr id="5" name="Text Placeholder 4"/>
          <p:cNvSpPr>
            <a:spLocks noGrp="1"/>
          </p:cNvSpPr>
          <p:nvPr>
            <p:ph idx="1"/>
          </p:nvPr>
        </p:nvSpPr>
        <p:spPr/>
        <p:txBody>
          <a:bodyPr/>
          <a:lstStyle/>
          <a:p>
            <a:r>
              <a:rPr lang="en-US" dirty="0"/>
              <a:t>Two pier diem methods to substantiate travel expenses:</a:t>
            </a:r>
          </a:p>
          <a:p>
            <a:pPr lvl="1"/>
            <a:r>
              <a:rPr lang="en-US" dirty="0"/>
              <a:t>The Standard Federal Rate Method</a:t>
            </a:r>
          </a:p>
          <a:p>
            <a:pPr lvl="2"/>
            <a:r>
              <a:rPr lang="en-US" dirty="0"/>
              <a:t>Employee is allowed a per diem amount for travel equal to current federal per diem rate, which varies based on travel location.</a:t>
            </a:r>
          </a:p>
          <a:p>
            <a:pPr lvl="2"/>
            <a:r>
              <a:rPr lang="en-US" dirty="0"/>
              <a:t>Per diem amounts for each area of the United States are available at </a:t>
            </a:r>
            <a:r>
              <a:rPr lang="en-US" dirty="0">
                <a:hlinkClick r:id="rId2"/>
              </a:rPr>
              <a:t>U.S. General Services Administration website</a:t>
            </a:r>
            <a:r>
              <a:rPr lang="en-US" dirty="0"/>
              <a:t>.</a:t>
            </a:r>
          </a:p>
        </p:txBody>
      </p:sp>
    </p:spTree>
    <p:extLst>
      <p:ext uri="{BB962C8B-B14F-4D97-AF65-F5344CB8AC3E}">
        <p14:creationId xmlns:p14="http://schemas.microsoft.com/office/powerpoint/2010/main" val="29102196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Travel Expenses</a:t>
            </a:r>
            <a:br>
              <a:rPr lang="en-US" dirty="0"/>
            </a:br>
            <a:r>
              <a:rPr lang="en-US" sz="2000" dirty="0"/>
              <a:t>(11 of 11)</a:t>
            </a:r>
          </a:p>
        </p:txBody>
      </p:sp>
      <p:sp>
        <p:nvSpPr>
          <p:cNvPr id="5" name="Text Placeholder 4"/>
          <p:cNvSpPr>
            <a:spLocks noGrp="1"/>
          </p:cNvSpPr>
          <p:nvPr>
            <p:ph idx="1"/>
          </p:nvPr>
        </p:nvSpPr>
        <p:spPr/>
        <p:txBody>
          <a:bodyPr/>
          <a:lstStyle/>
          <a:p>
            <a:pPr lvl="1"/>
            <a:r>
              <a:rPr lang="en-US" dirty="0"/>
              <a:t>The High-Low Method</a:t>
            </a:r>
          </a:p>
          <a:p>
            <a:pPr lvl="2"/>
            <a:r>
              <a:rPr lang="en-US" dirty="0"/>
              <a:t>Is easier to use if employees travel extensively</a:t>
            </a:r>
          </a:p>
          <a:p>
            <a:pPr lvl="2"/>
            <a:r>
              <a:rPr lang="en-US" dirty="0"/>
              <a:t>Provides simplified way of computing federal per diem rate for travel within United States: A small number of locations are designated as high-cost localities ($297 per day), and all other locations are low-cost areas ($200 per day).</a:t>
            </a:r>
          </a:p>
          <a:p>
            <a:pPr lvl="2"/>
            <a:r>
              <a:rPr lang="en-US" dirty="0"/>
              <a:t>Once this method is chosen by an employer for an employee, its use must continue throughout the calendar year.</a:t>
            </a:r>
          </a:p>
        </p:txBody>
      </p:sp>
    </p:spTree>
    <p:extLst>
      <p:ext uri="{BB962C8B-B14F-4D97-AF65-F5344CB8AC3E}">
        <p14:creationId xmlns:p14="http://schemas.microsoft.com/office/powerpoint/2010/main" val="21172390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Meals and Entertainment</a:t>
            </a:r>
            <a:endParaRPr lang="en-US" sz="600" dirty="0"/>
          </a:p>
        </p:txBody>
      </p:sp>
      <p:sp>
        <p:nvSpPr>
          <p:cNvPr id="5" name="Text Placeholder 4"/>
          <p:cNvSpPr>
            <a:spLocks noGrp="1"/>
          </p:cNvSpPr>
          <p:nvPr>
            <p:ph idx="1"/>
          </p:nvPr>
        </p:nvSpPr>
        <p:spPr/>
        <p:txBody>
          <a:bodyPr>
            <a:normAutofit/>
          </a:bodyPr>
          <a:lstStyle/>
          <a:p>
            <a:r>
              <a:rPr lang="en-US" dirty="0"/>
              <a:t>Entertainment costs related to recreation, social, or similar activities for the benefit of employees are deductible.</a:t>
            </a:r>
          </a:p>
          <a:p>
            <a:r>
              <a:rPr lang="en-US" dirty="0"/>
              <a:t>A meal related to an entertainment event is deductible only if the meal is purchased separately.</a:t>
            </a:r>
          </a:p>
          <a:p>
            <a:r>
              <a:rPr lang="en-US" dirty="0"/>
              <a:t>Dues paid to professional organizations or to civic or public organizations are allowed as legitimate business deductions.</a:t>
            </a:r>
          </a:p>
        </p:txBody>
      </p:sp>
    </p:spTree>
    <p:extLst>
      <p:ext uri="{BB962C8B-B14F-4D97-AF65-F5344CB8AC3E}">
        <p14:creationId xmlns:p14="http://schemas.microsoft.com/office/powerpoint/2010/main" val="28500977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Educational Expenses </a:t>
            </a:r>
            <a:br>
              <a:rPr lang="en-US" dirty="0"/>
            </a:br>
            <a:r>
              <a:rPr lang="en-US" sz="2000" dirty="0"/>
              <a:t>(1 of 4)</a:t>
            </a:r>
          </a:p>
        </p:txBody>
      </p:sp>
      <p:sp>
        <p:nvSpPr>
          <p:cNvPr id="5" name="Text Placeholder 4"/>
          <p:cNvSpPr>
            <a:spLocks noGrp="1"/>
          </p:cNvSpPr>
          <p:nvPr>
            <p:ph idx="1"/>
          </p:nvPr>
        </p:nvSpPr>
        <p:spPr/>
        <p:txBody>
          <a:bodyPr/>
          <a:lstStyle/>
          <a:p>
            <a:r>
              <a:rPr lang="en-US" dirty="0"/>
              <a:t>Note: Tax law for educational expenses has become very complex, so this section deals primarily with the deduction of continuing education expenses incurred by self-employed taxpayers. Qualified tuition programs, educational savings accounts, education tax credits, and education loan interest are discussed in other chapters of the text. </a:t>
            </a:r>
          </a:p>
          <a:p>
            <a:r>
              <a:rPr lang="en-US" dirty="0"/>
              <a:t>The suspension of the deduction for miscellaneous expenses subject to 2 percent of A G I has effectively eliminated the deduction of unreimbursed educational costs for employees.</a:t>
            </a:r>
          </a:p>
        </p:txBody>
      </p:sp>
    </p:spTree>
    <p:extLst>
      <p:ext uri="{BB962C8B-B14F-4D97-AF65-F5344CB8AC3E}">
        <p14:creationId xmlns:p14="http://schemas.microsoft.com/office/powerpoint/2010/main" val="11207620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Educational Expenses</a:t>
            </a:r>
            <a:br>
              <a:rPr lang="en-US" dirty="0"/>
            </a:br>
            <a:r>
              <a:rPr lang="en-US" sz="2000" dirty="0"/>
              <a:t>(2 of 4)</a:t>
            </a:r>
          </a:p>
        </p:txBody>
      </p:sp>
      <p:sp>
        <p:nvSpPr>
          <p:cNvPr id="5" name="Text Placeholder 4"/>
          <p:cNvSpPr>
            <a:spLocks noGrp="1"/>
          </p:cNvSpPr>
          <p:nvPr>
            <p:ph idx="1"/>
          </p:nvPr>
        </p:nvSpPr>
        <p:spPr/>
        <p:txBody>
          <a:bodyPr/>
          <a:lstStyle/>
          <a:p>
            <a:r>
              <a:rPr lang="en-US" dirty="0"/>
              <a:t>Educational expenses may be deductible if one of two tests is met:</a:t>
            </a:r>
          </a:p>
          <a:p>
            <a:pPr marL="914400" lvl="1" indent="-457200">
              <a:buFont typeface="+mj-lt"/>
              <a:buAutoNum type="arabicPeriod"/>
            </a:pPr>
            <a:r>
              <a:rPr lang="en-US" dirty="0"/>
              <a:t>The educational expenses must be paid to meet the requirements of the taxpayer’s employer or the requirements of law or regulation for keeping the taxpayer’s salary, status, or job.</a:t>
            </a:r>
          </a:p>
          <a:p>
            <a:pPr marL="914400" lvl="1" indent="-457200">
              <a:buFont typeface="+mj-lt"/>
              <a:buAutoNum type="arabicPeriod"/>
            </a:pPr>
            <a:r>
              <a:rPr lang="en-US" dirty="0"/>
              <a:t>The educational expenses must be paid to maintain or improve existing skills required in performing the duties of the taxpayer’s present work.</a:t>
            </a:r>
          </a:p>
          <a:p>
            <a:pPr marL="0" indent="0">
              <a:buNone/>
            </a:pPr>
            <a:r>
              <a:rPr lang="en-US" b="1" dirty="0"/>
              <a:t>Expenses of Travel for Educational Purposes</a:t>
            </a:r>
          </a:p>
          <a:p>
            <a:pPr lvl="1"/>
            <a:r>
              <a:rPr lang="en-US" dirty="0"/>
              <a:t>Travel expenses incurred while away from home for trips that are primarily to obtain qualifying education are deductible.</a:t>
            </a:r>
          </a:p>
        </p:txBody>
      </p:sp>
    </p:spTree>
    <p:extLst>
      <p:ext uri="{BB962C8B-B14F-4D97-AF65-F5344CB8AC3E}">
        <p14:creationId xmlns:p14="http://schemas.microsoft.com/office/powerpoint/2010/main" val="5135102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Educational Expenses</a:t>
            </a:r>
            <a:br>
              <a:rPr lang="en-US" dirty="0"/>
            </a:br>
            <a:r>
              <a:rPr lang="en-US" sz="2000" dirty="0"/>
              <a:t>(3 of 4)</a:t>
            </a:r>
          </a:p>
        </p:txBody>
      </p:sp>
      <p:sp>
        <p:nvSpPr>
          <p:cNvPr id="5" name="Text Placeholder 4"/>
          <p:cNvSpPr>
            <a:spLocks noGrp="1"/>
          </p:cNvSpPr>
          <p:nvPr>
            <p:ph idx="1"/>
          </p:nvPr>
        </p:nvSpPr>
        <p:spPr/>
        <p:txBody>
          <a:bodyPr/>
          <a:lstStyle/>
          <a:p>
            <a:pPr marL="0" indent="0">
              <a:buNone/>
            </a:pPr>
            <a:r>
              <a:rPr lang="en-US" sz="2200" b="1" dirty="0"/>
              <a:t>Educational Expenses</a:t>
            </a:r>
          </a:p>
          <a:p>
            <a:r>
              <a:rPr lang="en-US" sz="2200" dirty="0"/>
              <a:t>EXAMPLE: Roberta is a paralegal who attends law school at night at the University of Texas at El Paso. Are her educational expenses deductible? Assume that 30 hours per year of continuing education are required for paralegals to maintain certification in Texas. If Roberta flew from her home in El Paso to a continuing education conference for paralegals in Dallas, are her expenses deductible?</a:t>
            </a:r>
          </a:p>
        </p:txBody>
      </p:sp>
    </p:spTree>
    <p:extLst>
      <p:ext uri="{BB962C8B-B14F-4D97-AF65-F5344CB8AC3E}">
        <p14:creationId xmlns:p14="http://schemas.microsoft.com/office/powerpoint/2010/main" val="29985129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Educational Expenses</a:t>
            </a:r>
            <a:br>
              <a:rPr lang="en-US" dirty="0"/>
            </a:br>
            <a:r>
              <a:rPr lang="en-US" sz="2000" dirty="0"/>
              <a:t>(4 of 4)</a:t>
            </a:r>
          </a:p>
        </p:txBody>
      </p:sp>
      <p:sp>
        <p:nvSpPr>
          <p:cNvPr id="5" name="Text Placeholder 4"/>
          <p:cNvSpPr>
            <a:spLocks noGrp="1"/>
          </p:cNvSpPr>
          <p:nvPr>
            <p:ph idx="1"/>
          </p:nvPr>
        </p:nvSpPr>
        <p:spPr/>
        <p:txBody>
          <a:bodyPr/>
          <a:lstStyle/>
          <a:p>
            <a:pPr marL="0" indent="0">
              <a:buNone/>
            </a:pPr>
            <a:r>
              <a:rPr lang="en-US" sz="2200" b="1" dirty="0"/>
              <a:t>Educational Expenses</a:t>
            </a:r>
          </a:p>
          <a:p>
            <a:r>
              <a:rPr lang="en-US" sz="2200" dirty="0"/>
              <a:t>EXAMPLE: Roberta is a paralegal who attends law school at night at the University of Texas at El Paso. Are her educational expenses deductible? Assume that 30 hours per year of continuing education are required for paralegals to maintain certification in Texas. If Roberta flew from her home in El Paso to a continuing education conference for paralegals in Dallas, are her expenses deductible?</a:t>
            </a:r>
          </a:p>
          <a:p>
            <a:pPr marL="0" indent="0">
              <a:buNone/>
            </a:pPr>
            <a:r>
              <a:rPr lang="en-US" sz="2200" b="1" dirty="0"/>
              <a:t>Solution: </a:t>
            </a:r>
            <a:r>
              <a:rPr lang="en-US" sz="2200" dirty="0"/>
              <a:t>The costs of attending law school are nondeductible, because the education would qualify Roberta for a new trade or business as an attorney. Her expenses at the conference would be deductible (meals and entertainment at 50 percent only), since she is complying with requirements to maintain her existing job.</a:t>
            </a:r>
          </a:p>
          <a:p>
            <a:endParaRPr lang="en-US" sz="2200" dirty="0"/>
          </a:p>
        </p:txBody>
      </p:sp>
    </p:spTree>
    <p:extLst>
      <p:ext uri="{BB962C8B-B14F-4D97-AF65-F5344CB8AC3E}">
        <p14:creationId xmlns:p14="http://schemas.microsoft.com/office/powerpoint/2010/main" val="26288799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Dues, Subscriptions, and Publications</a:t>
            </a:r>
            <a:endParaRPr lang="en-US" sz="100" dirty="0"/>
          </a:p>
        </p:txBody>
      </p:sp>
      <p:sp>
        <p:nvSpPr>
          <p:cNvPr id="5" name="Text Placeholder 4"/>
          <p:cNvSpPr>
            <a:spLocks noGrp="1"/>
          </p:cNvSpPr>
          <p:nvPr>
            <p:ph idx="1"/>
          </p:nvPr>
        </p:nvSpPr>
        <p:spPr/>
        <p:txBody>
          <a:bodyPr>
            <a:normAutofit/>
          </a:bodyPr>
          <a:lstStyle/>
          <a:p>
            <a:r>
              <a:rPr lang="en-US" dirty="0"/>
              <a:t>Professionals (doctors, lawyers, accountants, etc.) engaged in practice or employed may deduct the cost of related dues, subscriptions, and publications.</a:t>
            </a:r>
          </a:p>
          <a:p>
            <a:pPr lvl="1"/>
            <a:r>
              <a:rPr lang="en-US" dirty="0"/>
              <a:t>Included in this category of deductions are items such as:</a:t>
            </a:r>
          </a:p>
          <a:p>
            <a:pPr lvl="2"/>
            <a:r>
              <a:rPr lang="en-US" dirty="0"/>
              <a:t>Dues to professional associations</a:t>
            </a:r>
          </a:p>
          <a:p>
            <a:pPr lvl="2"/>
            <a:r>
              <a:rPr lang="en-US" dirty="0"/>
              <a:t>Cost of subscriptions to any journal that is directly related to the taxpayer’s profession</a:t>
            </a:r>
          </a:p>
        </p:txBody>
      </p:sp>
    </p:spTree>
    <p:extLst>
      <p:ext uri="{BB962C8B-B14F-4D97-AF65-F5344CB8AC3E}">
        <p14:creationId xmlns:p14="http://schemas.microsoft.com/office/powerpoint/2010/main" val="13541011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C8EF677-1DB0-47F4-9ABD-96AAFFC0904F}"/>
              </a:ext>
            </a:extLst>
          </p:cNvPr>
          <p:cNvSpPr>
            <a:spLocks noGrp="1"/>
          </p:cNvSpPr>
          <p:nvPr>
            <p:ph type="title"/>
          </p:nvPr>
        </p:nvSpPr>
        <p:spPr/>
        <p:txBody>
          <a:bodyPr/>
          <a:lstStyle/>
          <a:p>
            <a:r>
              <a:rPr lang="en-US" dirty="0"/>
              <a:t>Knowledge Check 2</a:t>
            </a:r>
          </a:p>
        </p:txBody>
      </p:sp>
      <p:sp>
        <p:nvSpPr>
          <p:cNvPr id="8" name="Content Placeholder 7">
            <a:extLst>
              <a:ext uri="{FF2B5EF4-FFF2-40B4-BE49-F238E27FC236}">
                <a16:creationId xmlns:a16="http://schemas.microsoft.com/office/drawing/2014/main" id="{2862BDD4-9045-4FE5-BF3D-3444BF40A20D}"/>
              </a:ext>
            </a:extLst>
          </p:cNvPr>
          <p:cNvSpPr>
            <a:spLocks noGrp="1"/>
          </p:cNvSpPr>
          <p:nvPr>
            <p:ph idx="1"/>
          </p:nvPr>
        </p:nvSpPr>
        <p:spPr/>
        <p:txBody>
          <a:bodyPr/>
          <a:lstStyle/>
          <a:p>
            <a:pPr marL="0" indent="0">
              <a:buNone/>
            </a:pPr>
            <a:r>
              <a:rPr lang="en-US" dirty="0"/>
              <a:t>Which of the following would be deductible?</a:t>
            </a:r>
          </a:p>
          <a:p>
            <a:pPr marL="344488" indent="-344488">
              <a:buNone/>
            </a:pPr>
            <a:r>
              <a:rPr lang="en-US" dirty="0"/>
              <a:t>a. Dues to a health spa paid by a lawyer. </a:t>
            </a:r>
          </a:p>
          <a:p>
            <a:pPr marL="344488" indent="-344488">
              <a:buNone/>
            </a:pPr>
            <a:r>
              <a:rPr lang="en-US" dirty="0"/>
              <a:t>b. A subscription to a tax journal paid for by an accounting professor. </a:t>
            </a:r>
          </a:p>
          <a:p>
            <a:pPr marL="344488" indent="-344488">
              <a:buNone/>
            </a:pPr>
            <a:r>
              <a:rPr lang="en-US" dirty="0"/>
              <a:t>c. Subscription to Motor Trend magazine paid for by a registered nurse.</a:t>
            </a:r>
          </a:p>
          <a:p>
            <a:pPr marL="344488" indent="-344488">
              <a:buNone/>
            </a:pPr>
            <a:r>
              <a:rPr lang="en-US" dirty="0"/>
              <a:t>d. Union dues paid by a carpenter that works for a large construction </a:t>
            </a:r>
            <a:br>
              <a:rPr lang="en-US" dirty="0"/>
            </a:br>
            <a:r>
              <a:rPr lang="en-US" dirty="0"/>
              <a:t>company.</a:t>
            </a:r>
          </a:p>
          <a:p>
            <a:pPr marL="344488" indent="-344488">
              <a:buNone/>
            </a:pPr>
            <a:r>
              <a:rPr lang="en-US" dirty="0"/>
              <a:t>e. Dues to the American Medical Association paid by a </a:t>
            </a:r>
            <a:br>
              <a:rPr lang="en-US" dirty="0"/>
            </a:br>
            <a:r>
              <a:rPr lang="en-US" dirty="0"/>
              <a:t>self-employed physician.</a:t>
            </a:r>
          </a:p>
        </p:txBody>
      </p:sp>
      <p:pic>
        <p:nvPicPr>
          <p:cNvPr id="4" name="Content Placeholder 14">
            <a:extLst>
              <a:ext uri="{FF2B5EF4-FFF2-40B4-BE49-F238E27FC236}">
                <a16:creationId xmlns:a16="http://schemas.microsoft.com/office/drawing/2014/main" id="{767EB28F-54A4-EF49-862A-0712F0BBEB37}"/>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056901" y="4735842"/>
            <a:ext cx="1658256" cy="1648913"/>
          </a:xfrm>
          <a:prstGeom prst="rect">
            <a:avLst/>
          </a:prstGeom>
        </p:spPr>
      </p:pic>
    </p:spTree>
    <p:custDataLst>
      <p:tags r:id="rId1"/>
    </p:custDataLst>
    <p:extLst>
      <p:ext uri="{BB962C8B-B14F-4D97-AF65-F5344CB8AC3E}">
        <p14:creationId xmlns:p14="http://schemas.microsoft.com/office/powerpoint/2010/main" val="25259985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2B29661-E6CA-4342-AC91-6DB2452D485E}"/>
              </a:ext>
            </a:extLst>
          </p:cNvPr>
          <p:cNvSpPr>
            <a:spLocks noGrp="1"/>
          </p:cNvSpPr>
          <p:nvPr>
            <p:ph type="title"/>
          </p:nvPr>
        </p:nvSpPr>
        <p:spPr/>
        <p:txBody>
          <a:bodyPr/>
          <a:lstStyle/>
          <a:p>
            <a:r>
              <a:rPr lang="en-US" dirty="0"/>
              <a:t>Knowledge </a:t>
            </a:r>
            <a:r>
              <a:rPr lang="en-US"/>
              <a:t>Check 2: </a:t>
            </a:r>
            <a:r>
              <a:rPr lang="en-US" dirty="0"/>
              <a:t>Answer</a:t>
            </a:r>
          </a:p>
        </p:txBody>
      </p:sp>
      <p:sp>
        <p:nvSpPr>
          <p:cNvPr id="8" name="Content Placeholder 7">
            <a:extLst>
              <a:ext uri="{FF2B5EF4-FFF2-40B4-BE49-F238E27FC236}">
                <a16:creationId xmlns:a16="http://schemas.microsoft.com/office/drawing/2014/main" id="{C0349B04-6A1C-4104-92BE-DD0649625071}"/>
              </a:ext>
            </a:extLst>
          </p:cNvPr>
          <p:cNvSpPr>
            <a:spLocks noGrp="1"/>
          </p:cNvSpPr>
          <p:nvPr>
            <p:ph idx="1"/>
          </p:nvPr>
        </p:nvSpPr>
        <p:spPr/>
        <p:txBody>
          <a:bodyPr/>
          <a:lstStyle/>
          <a:p>
            <a:pPr marL="0" indent="0">
              <a:buNone/>
            </a:pPr>
            <a:r>
              <a:rPr lang="en-US" dirty="0"/>
              <a:t>Which of the following would be deductible?</a:t>
            </a:r>
          </a:p>
          <a:p>
            <a:pPr marL="344488" indent="-344488">
              <a:buNone/>
            </a:pPr>
            <a:r>
              <a:rPr lang="en-US" dirty="0"/>
              <a:t>a. Dues to a health spa paid by a lawyer. </a:t>
            </a:r>
          </a:p>
          <a:p>
            <a:pPr marL="344488" indent="-344488">
              <a:buNone/>
            </a:pPr>
            <a:r>
              <a:rPr lang="en-US" dirty="0"/>
              <a:t>b. A subscription to a tax journal paid for by an accounting professor. </a:t>
            </a:r>
          </a:p>
          <a:p>
            <a:pPr marL="344488" indent="-344488">
              <a:buNone/>
            </a:pPr>
            <a:r>
              <a:rPr lang="en-US" dirty="0"/>
              <a:t>c. Subscription to Motor Trend magazine paid for by a registered nurse.</a:t>
            </a:r>
          </a:p>
          <a:p>
            <a:pPr marL="344488" indent="-344488">
              <a:buNone/>
            </a:pPr>
            <a:r>
              <a:rPr lang="en-US" dirty="0"/>
              <a:t>d. Union dues paid by a carpenter that works for a large construction </a:t>
            </a:r>
            <a:br>
              <a:rPr lang="en-US" dirty="0"/>
            </a:br>
            <a:r>
              <a:rPr lang="en-US" dirty="0"/>
              <a:t>company.</a:t>
            </a:r>
          </a:p>
          <a:p>
            <a:pPr marL="344488" indent="-344488">
              <a:buNone/>
            </a:pPr>
            <a:r>
              <a:rPr lang="en-US" b="1" dirty="0"/>
              <a:t>e. Dues to the American Medical Association paid by a </a:t>
            </a:r>
            <a:br>
              <a:rPr lang="en-US" b="1" dirty="0"/>
            </a:br>
            <a:r>
              <a:rPr lang="en-US" b="1" dirty="0"/>
              <a:t>self-employed physician.</a:t>
            </a:r>
            <a:endParaRPr lang="en-US" dirty="0"/>
          </a:p>
          <a:p>
            <a:pPr marL="0" indent="0">
              <a:buNone/>
            </a:pPr>
            <a:r>
              <a:rPr lang="en-US" dirty="0"/>
              <a:t>.</a:t>
            </a:r>
          </a:p>
        </p:txBody>
      </p:sp>
      <p:pic>
        <p:nvPicPr>
          <p:cNvPr id="6" name="Content Placeholder 12">
            <a:extLst>
              <a:ext uri="{FF2B5EF4-FFF2-40B4-BE49-F238E27FC236}">
                <a16:creationId xmlns:a16="http://schemas.microsoft.com/office/drawing/2014/main" id="{DD7CBEEF-24D7-2E41-A919-3D40F13672D0}"/>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351971" y="4683824"/>
            <a:ext cx="1363186" cy="1700931"/>
          </a:xfrm>
          <a:prstGeom prst="rect">
            <a:avLst/>
          </a:prstGeom>
        </p:spPr>
      </p:pic>
    </p:spTree>
    <p:custDataLst>
      <p:tags r:id="rId1"/>
    </p:custDataLst>
    <p:extLst>
      <p:ext uri="{BB962C8B-B14F-4D97-AF65-F5344CB8AC3E}">
        <p14:creationId xmlns:p14="http://schemas.microsoft.com/office/powerpoint/2010/main" val="386692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Schedule C </a:t>
            </a:r>
            <a:br>
              <a:rPr lang="en-US" dirty="0"/>
            </a:br>
            <a:r>
              <a:rPr lang="en-US" sz="2000" dirty="0"/>
              <a:t>(1 of 4)</a:t>
            </a:r>
          </a:p>
        </p:txBody>
      </p:sp>
      <p:sp>
        <p:nvSpPr>
          <p:cNvPr id="5" name="Text Placeholder 4"/>
          <p:cNvSpPr>
            <a:spLocks noGrp="1"/>
          </p:cNvSpPr>
          <p:nvPr>
            <p:ph idx="1"/>
          </p:nvPr>
        </p:nvSpPr>
        <p:spPr/>
        <p:txBody>
          <a:bodyPr/>
          <a:lstStyle/>
          <a:p>
            <a:pPr marL="0" indent="0">
              <a:buNone/>
            </a:pPr>
            <a:r>
              <a:rPr lang="en-US" b="1" dirty="0"/>
              <a:t>Trade or Business</a:t>
            </a:r>
          </a:p>
          <a:p>
            <a:r>
              <a:rPr lang="en-US" dirty="0"/>
              <a:t>A “trade” or “business” is not formally defined in the Internal Revenue Code (the Code) but is generally any activity engaged in for profit.</a:t>
            </a:r>
          </a:p>
          <a:p>
            <a:pPr marL="0" indent="0">
              <a:buNone/>
            </a:pPr>
            <a:r>
              <a:rPr lang="en-US" b="1" dirty="0"/>
              <a:t>Tests for Deductibility</a:t>
            </a:r>
          </a:p>
          <a:p>
            <a:pPr>
              <a:spcBef>
                <a:spcPts val="0"/>
              </a:spcBef>
              <a:spcAft>
                <a:spcPts val="600"/>
              </a:spcAft>
            </a:pPr>
            <a:r>
              <a:rPr lang="en-US" dirty="0"/>
              <a:t>For an expense to be generally considered deductible for a trade or business, it must:</a:t>
            </a:r>
          </a:p>
          <a:p>
            <a:pPr marL="914400" lvl="1" indent="-457200">
              <a:spcBef>
                <a:spcPts val="0"/>
              </a:spcBef>
              <a:spcAft>
                <a:spcPts val="300"/>
              </a:spcAft>
              <a:buFont typeface="+mj-lt"/>
              <a:buAutoNum type="arabicPeriod"/>
            </a:pPr>
            <a:r>
              <a:rPr lang="en-US" sz="2200" dirty="0"/>
              <a:t>Be ordinary and necessary</a:t>
            </a:r>
          </a:p>
          <a:p>
            <a:pPr marL="914400" lvl="1" indent="-457200">
              <a:spcBef>
                <a:spcPts val="0"/>
              </a:spcBef>
              <a:spcAft>
                <a:spcPts val="300"/>
              </a:spcAft>
              <a:buFont typeface="+mj-lt"/>
              <a:buAutoNum type="arabicPeriod"/>
            </a:pPr>
            <a:r>
              <a:rPr lang="en-US" sz="2200" dirty="0"/>
              <a:t>Have a legitimate business purpose</a:t>
            </a:r>
          </a:p>
          <a:p>
            <a:pPr marL="914400" lvl="1" indent="-457200">
              <a:spcBef>
                <a:spcPts val="0"/>
              </a:spcBef>
              <a:spcAft>
                <a:spcPts val="300"/>
              </a:spcAft>
              <a:buFont typeface="+mj-lt"/>
              <a:buAutoNum type="arabicPeriod"/>
            </a:pPr>
            <a:r>
              <a:rPr lang="en-US" sz="2200" dirty="0"/>
              <a:t>Be reasonable, in light of the fees that are generated as a result of the expense</a:t>
            </a:r>
          </a:p>
        </p:txBody>
      </p:sp>
    </p:spTree>
    <p:extLst>
      <p:ext uri="{BB962C8B-B14F-4D97-AF65-F5344CB8AC3E}">
        <p14:creationId xmlns:p14="http://schemas.microsoft.com/office/powerpoint/2010/main" val="36415688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Special Clothing and Uniforms</a:t>
            </a:r>
          </a:p>
        </p:txBody>
      </p:sp>
      <p:sp>
        <p:nvSpPr>
          <p:cNvPr id="5" name="Text Placeholder 4"/>
          <p:cNvSpPr>
            <a:spLocks noGrp="1"/>
          </p:cNvSpPr>
          <p:nvPr>
            <p:ph idx="1"/>
          </p:nvPr>
        </p:nvSpPr>
        <p:spPr/>
        <p:txBody>
          <a:bodyPr/>
          <a:lstStyle/>
          <a:p>
            <a:r>
              <a:rPr lang="en-US" dirty="0"/>
              <a:t>Special clothing and uniforms are deductible if:</a:t>
            </a:r>
          </a:p>
          <a:p>
            <a:pPr lvl="1"/>
            <a:r>
              <a:rPr lang="en-US" dirty="0"/>
              <a:t>They are required as a condition of employment.</a:t>
            </a:r>
          </a:p>
          <a:p>
            <a:pPr lvl="1"/>
            <a:r>
              <a:rPr lang="en-US" dirty="0"/>
              <a:t>They are not suitable for everyday use.</a:t>
            </a:r>
          </a:p>
          <a:p>
            <a:r>
              <a:rPr lang="en-US" dirty="0"/>
              <a:t>If the clothing or uniforms qualify, the costs of purchase, alterations, and laundry are deductible.</a:t>
            </a:r>
          </a:p>
        </p:txBody>
      </p:sp>
    </p:spTree>
    <p:extLst>
      <p:ext uri="{BB962C8B-B14F-4D97-AF65-F5344CB8AC3E}">
        <p14:creationId xmlns:p14="http://schemas.microsoft.com/office/powerpoint/2010/main" val="8735297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Business Gifts</a:t>
            </a:r>
            <a:endParaRPr lang="en-US" sz="100" dirty="0"/>
          </a:p>
        </p:txBody>
      </p:sp>
      <p:sp>
        <p:nvSpPr>
          <p:cNvPr id="5" name="Text Placeholder 4"/>
          <p:cNvSpPr>
            <a:spLocks noGrp="1"/>
          </p:cNvSpPr>
          <p:nvPr>
            <p:ph idx="1"/>
          </p:nvPr>
        </p:nvSpPr>
        <p:spPr/>
        <p:txBody>
          <a:bodyPr>
            <a:noAutofit/>
          </a:bodyPr>
          <a:lstStyle/>
          <a:p>
            <a:pPr>
              <a:spcBef>
                <a:spcPts val="0"/>
              </a:spcBef>
              <a:spcAft>
                <a:spcPts val="600"/>
              </a:spcAft>
            </a:pPr>
            <a:r>
              <a:rPr lang="en-US" sz="2200" dirty="0"/>
              <a:t>Taxpayers may deduct business gifts up to $25 (plus costs of gift wrapping and shipping) per year per donee.</a:t>
            </a:r>
          </a:p>
          <a:p>
            <a:pPr lvl="1">
              <a:spcBef>
                <a:spcPts val="0"/>
              </a:spcBef>
              <a:spcAft>
                <a:spcPts val="600"/>
              </a:spcAft>
            </a:pPr>
            <a:r>
              <a:rPr lang="en-US" sz="2200" dirty="0"/>
              <a:t>Husband and wife count as one donee (unless both clients).</a:t>
            </a:r>
          </a:p>
          <a:p>
            <a:pPr>
              <a:spcBef>
                <a:spcPts val="0"/>
              </a:spcBef>
              <a:spcAft>
                <a:spcPts val="600"/>
              </a:spcAft>
            </a:pPr>
            <a:r>
              <a:rPr lang="en-US" sz="2200" dirty="0"/>
              <a:t>No limitation for small business gifts up to $4 each if taxpayer’s name or company name imprinted on gift items</a:t>
            </a:r>
          </a:p>
          <a:p>
            <a:pPr>
              <a:spcBef>
                <a:spcPts val="0"/>
              </a:spcBef>
              <a:spcAft>
                <a:spcPts val="600"/>
              </a:spcAft>
            </a:pPr>
            <a:r>
              <a:rPr lang="en-US" sz="2200" dirty="0"/>
              <a:t>A deduction for gifts of tangible personal property made to employees for length of service on the job and safety achievement may be deducted up to a limit of $400 per employee per year.</a:t>
            </a:r>
          </a:p>
          <a:p>
            <a:pPr lvl="1">
              <a:spcBef>
                <a:spcPts val="0"/>
              </a:spcBef>
              <a:spcAft>
                <a:spcPts val="600"/>
              </a:spcAft>
            </a:pPr>
            <a:r>
              <a:rPr lang="en-US" sz="2200" dirty="0"/>
              <a:t>If the gift is made in conjunction with a “qualified plan,” the limit is $1,600.</a:t>
            </a:r>
          </a:p>
          <a:p>
            <a:pPr>
              <a:spcBef>
                <a:spcPts val="0"/>
              </a:spcBef>
              <a:spcAft>
                <a:spcPts val="600"/>
              </a:spcAft>
            </a:pPr>
            <a:r>
              <a:rPr lang="en-US" sz="2200" dirty="0"/>
              <a:t>Gifts to a taxpayer’s supervisor are not deductible.</a:t>
            </a:r>
          </a:p>
        </p:txBody>
      </p:sp>
    </p:spTree>
    <p:extLst>
      <p:ext uri="{BB962C8B-B14F-4D97-AF65-F5344CB8AC3E}">
        <p14:creationId xmlns:p14="http://schemas.microsoft.com/office/powerpoint/2010/main" val="41155864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Discussion 2</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dirty="0"/>
              <a:t>Marc is a salesperson who gives gifts to his clients. During the year, Marc gives Mr. Alford a gift costing $20 and Mrs. Alford (not a client) a gift costing $15. He also gives Ms. Bland a gift that cost $24 plus $2 for wrapping. </a:t>
            </a:r>
          </a:p>
          <a:p>
            <a:pPr marL="0" indent="0">
              <a:buNone/>
            </a:pPr>
            <a:r>
              <a:rPr lang="en-US" dirty="0"/>
              <a:t>How much can Marc deduct? What suggestions, if any, might you make to Marc to maximize the deductible amount of his gift expenditures?</a:t>
            </a:r>
          </a:p>
        </p:txBody>
      </p:sp>
      <p:pic>
        <p:nvPicPr>
          <p:cNvPr id="4" name="Content Placeholder 12">
            <a:extLst>
              <a:ext uri="{FF2B5EF4-FFF2-40B4-BE49-F238E27FC236}">
                <a16:creationId xmlns:a16="http://schemas.microsoft.com/office/drawing/2014/main" id="{36828F57-D4A8-124C-9C9D-5154225B36DF}"/>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9699212" y="5089125"/>
            <a:ext cx="2015945" cy="1295630"/>
          </a:xfrm>
          <a:prstGeom prst="rect">
            <a:avLst/>
          </a:prstGeom>
        </p:spPr>
      </p:pic>
    </p:spTree>
    <p:custDataLst>
      <p:tags r:id="rId1"/>
    </p:custDataLst>
    <p:extLst>
      <p:ext uri="{BB962C8B-B14F-4D97-AF65-F5344CB8AC3E}">
        <p14:creationId xmlns:p14="http://schemas.microsoft.com/office/powerpoint/2010/main" val="7443876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Discussion 2: Debrief</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dirty="0"/>
              <a:t>Marc is a salesperson who gives gifts to his clients. During the year, Marc gives Mr. Alford a gift costing $20 and Mrs. Alford (not a client) a gift costing $15. He also gives Ms. Bland a gift that cost $24 plus $2 for wrapping. </a:t>
            </a:r>
          </a:p>
          <a:p>
            <a:pPr marL="0" indent="0">
              <a:buNone/>
            </a:pPr>
            <a:r>
              <a:rPr lang="en-US" dirty="0"/>
              <a:t>How much can Marc deduct? What suggestions, if any, might you make to Marc to maximize the deductible amount of his gift expenditures?</a:t>
            </a:r>
          </a:p>
          <a:p>
            <a:pPr lvl="1"/>
            <a:r>
              <a:rPr lang="en-US" sz="2000" dirty="0"/>
              <a:t>Marc may deduct a total of $25 for the two gifts to Mr. and Mrs. Alford, </a:t>
            </a:r>
            <a:br>
              <a:rPr lang="en-US" sz="2000" dirty="0"/>
            </a:br>
            <a:r>
              <a:rPr lang="en-US" sz="2000" dirty="0"/>
              <a:t>and $26 for the gift to Ms. Bland. The $2 gift-wrapping charge is not included </a:t>
            </a:r>
            <a:br>
              <a:rPr lang="en-US" sz="2000" dirty="0"/>
            </a:br>
            <a:r>
              <a:rPr lang="en-US" sz="2000" dirty="0"/>
              <a:t>as part of the $25 limitation on the gift to Ms. Bland.</a:t>
            </a:r>
          </a:p>
          <a:p>
            <a:pPr marL="0" indent="0">
              <a:buNone/>
            </a:pPr>
            <a:endParaRPr lang="en-US" dirty="0"/>
          </a:p>
        </p:txBody>
      </p:sp>
      <p:pic>
        <p:nvPicPr>
          <p:cNvPr id="4" name="Content Placeholder 16">
            <a:extLst>
              <a:ext uri="{FF2B5EF4-FFF2-40B4-BE49-F238E27FC236}">
                <a16:creationId xmlns:a16="http://schemas.microsoft.com/office/drawing/2014/main" id="{E5DF8C8D-BD79-C84C-AD98-3B9948E89711}"/>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462177" y="4732595"/>
            <a:ext cx="1252980" cy="1652160"/>
          </a:xfrm>
          <a:prstGeom prst="rect">
            <a:avLst/>
          </a:prstGeom>
        </p:spPr>
      </p:pic>
    </p:spTree>
    <p:custDataLst>
      <p:tags r:id="rId1"/>
    </p:custDataLst>
    <p:extLst>
      <p:ext uri="{BB962C8B-B14F-4D97-AF65-F5344CB8AC3E}">
        <p14:creationId xmlns:p14="http://schemas.microsoft.com/office/powerpoint/2010/main" val="34244133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Bad Debts </a:t>
            </a:r>
            <a:br>
              <a:rPr lang="en-US" dirty="0"/>
            </a:br>
            <a:r>
              <a:rPr lang="en-US" sz="2000" dirty="0"/>
              <a:t>(1 of 4)</a:t>
            </a:r>
          </a:p>
        </p:txBody>
      </p:sp>
      <p:sp>
        <p:nvSpPr>
          <p:cNvPr id="5" name="Text Placeholder 4"/>
          <p:cNvSpPr>
            <a:spLocks noGrp="1"/>
          </p:cNvSpPr>
          <p:nvPr>
            <p:ph idx="1"/>
          </p:nvPr>
        </p:nvSpPr>
        <p:spPr/>
        <p:txBody>
          <a:bodyPr/>
          <a:lstStyle/>
          <a:p>
            <a:r>
              <a:rPr lang="en-US" dirty="0"/>
              <a:t>Bad debts arise when a taxpayer sells goods or services on credit and the accounts receivable later become uncollectible.</a:t>
            </a:r>
          </a:p>
          <a:p>
            <a:pPr lvl="1"/>
            <a:r>
              <a:rPr lang="en-US" dirty="0"/>
              <a:t>A deduction for bad debts is allowed up to the amount that was previously included in income.</a:t>
            </a:r>
          </a:p>
          <a:p>
            <a:r>
              <a:rPr lang="en-US" dirty="0"/>
              <a:t>Taxpayers must use the specific charge-off method.</a:t>
            </a:r>
          </a:p>
          <a:p>
            <a:pPr lvl="1"/>
            <a:r>
              <a:rPr lang="en-US" dirty="0"/>
              <a:t>The I R S requires proof that the debt is worthless as well as the amount of worthlessness.</a:t>
            </a:r>
          </a:p>
        </p:txBody>
      </p:sp>
    </p:spTree>
    <p:extLst>
      <p:ext uri="{BB962C8B-B14F-4D97-AF65-F5344CB8AC3E}">
        <p14:creationId xmlns:p14="http://schemas.microsoft.com/office/powerpoint/2010/main" val="19676123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Bad Debts </a:t>
            </a:r>
            <a:br>
              <a:rPr lang="en-US" dirty="0"/>
            </a:br>
            <a:r>
              <a:rPr lang="en-US" sz="2000" dirty="0"/>
              <a:t>(2 of 4)</a:t>
            </a:r>
            <a:endParaRPr lang="en-US" dirty="0"/>
          </a:p>
        </p:txBody>
      </p:sp>
      <p:sp>
        <p:nvSpPr>
          <p:cNvPr id="5" name="Text Placeholder 4"/>
          <p:cNvSpPr>
            <a:spLocks noGrp="1"/>
          </p:cNvSpPr>
          <p:nvPr>
            <p:ph idx="1"/>
          </p:nvPr>
        </p:nvSpPr>
        <p:spPr/>
        <p:txBody>
          <a:bodyPr/>
          <a:lstStyle/>
          <a:p>
            <a:pPr marL="0" indent="0">
              <a:spcBef>
                <a:spcPts val="0"/>
              </a:spcBef>
              <a:spcAft>
                <a:spcPts val="600"/>
              </a:spcAft>
              <a:buNone/>
            </a:pPr>
            <a:r>
              <a:rPr lang="en-US" b="1" dirty="0"/>
              <a:t>Business and Nonbusiness Bad Debts</a:t>
            </a:r>
          </a:p>
          <a:p>
            <a:pPr>
              <a:spcBef>
                <a:spcPts val="0"/>
              </a:spcBef>
              <a:spcAft>
                <a:spcPts val="600"/>
              </a:spcAft>
            </a:pPr>
            <a:r>
              <a:rPr lang="en-US" dirty="0"/>
              <a:t>Debts arising from a taxpayer’s trade or business are classified as business bad debts.</a:t>
            </a:r>
          </a:p>
          <a:p>
            <a:pPr>
              <a:spcBef>
                <a:spcPts val="0"/>
              </a:spcBef>
              <a:spcAft>
                <a:spcPts val="600"/>
              </a:spcAft>
            </a:pPr>
            <a:r>
              <a:rPr lang="en-US" dirty="0"/>
              <a:t>All other debts are considered nonbusiness bad debts.</a:t>
            </a:r>
          </a:p>
          <a:p>
            <a:pPr>
              <a:spcBef>
                <a:spcPts val="0"/>
              </a:spcBef>
              <a:spcAft>
                <a:spcPts val="600"/>
              </a:spcAft>
            </a:pPr>
            <a:r>
              <a:rPr lang="en-US" dirty="0"/>
              <a:t>Business bad debts are ordinary deductions.</a:t>
            </a:r>
          </a:p>
          <a:p>
            <a:pPr>
              <a:spcBef>
                <a:spcPts val="0"/>
              </a:spcBef>
              <a:spcAft>
                <a:spcPts val="600"/>
              </a:spcAft>
            </a:pPr>
            <a:r>
              <a:rPr lang="en-US" dirty="0"/>
              <a:t>Nonbusiness bad debts are short-term capital losses, which are netted against other capital gains and losses.</a:t>
            </a:r>
          </a:p>
          <a:p>
            <a:pPr lvl="1">
              <a:spcBef>
                <a:spcPts val="0"/>
              </a:spcBef>
              <a:spcAft>
                <a:spcPts val="600"/>
              </a:spcAft>
            </a:pPr>
            <a:r>
              <a:rPr lang="en-US" dirty="0"/>
              <a:t>Subject to $3,000 per year loss limitation</a:t>
            </a:r>
          </a:p>
          <a:p>
            <a:pPr>
              <a:spcBef>
                <a:spcPts val="0"/>
              </a:spcBef>
              <a:spcAft>
                <a:spcPts val="600"/>
              </a:spcAft>
            </a:pPr>
            <a:r>
              <a:rPr lang="en-US" dirty="0"/>
              <a:t>The treatment of capital gains and losses is discussed in detail in Chapter 4.</a:t>
            </a:r>
          </a:p>
        </p:txBody>
      </p:sp>
    </p:spTree>
    <p:extLst>
      <p:ext uri="{BB962C8B-B14F-4D97-AF65-F5344CB8AC3E}">
        <p14:creationId xmlns:p14="http://schemas.microsoft.com/office/powerpoint/2010/main" val="15930934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Bad Debts </a:t>
            </a:r>
            <a:br>
              <a:rPr lang="en-US" dirty="0"/>
            </a:br>
            <a:r>
              <a:rPr lang="en-US" sz="2000" dirty="0"/>
              <a:t>(3 of 4)</a:t>
            </a:r>
          </a:p>
        </p:txBody>
      </p:sp>
      <p:sp>
        <p:nvSpPr>
          <p:cNvPr id="5" name="Text Placeholder 4"/>
          <p:cNvSpPr>
            <a:spLocks noGrp="1"/>
          </p:cNvSpPr>
          <p:nvPr>
            <p:ph idx="1"/>
          </p:nvPr>
        </p:nvSpPr>
        <p:spPr/>
        <p:txBody>
          <a:bodyPr/>
          <a:lstStyle/>
          <a:p>
            <a:pPr marL="0" indent="0">
              <a:buNone/>
            </a:pPr>
            <a:r>
              <a:rPr lang="en-US" b="1" dirty="0"/>
              <a:t>Bad Debt</a:t>
            </a:r>
          </a:p>
          <a:p>
            <a:r>
              <a:rPr lang="en-US" dirty="0"/>
              <a:t>EXAMPLE: Keiko (a dentist) loaned her friend, Lars, $20,000 to start an upholstery business. Subsequently, Lars cannot repay Keiko. Is this a business or nonbusiness bad debt? How much may Keiko deduct in the current year?</a:t>
            </a:r>
          </a:p>
        </p:txBody>
      </p:sp>
    </p:spTree>
    <p:extLst>
      <p:ext uri="{BB962C8B-B14F-4D97-AF65-F5344CB8AC3E}">
        <p14:creationId xmlns:p14="http://schemas.microsoft.com/office/powerpoint/2010/main" val="4481603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Bad Debts </a:t>
            </a:r>
            <a:br>
              <a:rPr lang="en-US" dirty="0"/>
            </a:br>
            <a:r>
              <a:rPr lang="en-US" sz="2000" dirty="0"/>
              <a:t>(4 of 4)</a:t>
            </a:r>
          </a:p>
        </p:txBody>
      </p:sp>
      <p:sp>
        <p:nvSpPr>
          <p:cNvPr id="5" name="Text Placeholder 4"/>
          <p:cNvSpPr>
            <a:spLocks noGrp="1"/>
          </p:cNvSpPr>
          <p:nvPr>
            <p:ph idx="1"/>
          </p:nvPr>
        </p:nvSpPr>
        <p:spPr/>
        <p:txBody>
          <a:bodyPr/>
          <a:lstStyle/>
          <a:p>
            <a:pPr marL="0" indent="0">
              <a:buNone/>
            </a:pPr>
            <a:r>
              <a:rPr lang="en-US" b="1" dirty="0"/>
              <a:t>Bad Debt</a:t>
            </a:r>
          </a:p>
          <a:p>
            <a:r>
              <a:rPr lang="en-US" dirty="0"/>
              <a:t>EXAMPLE: Keiko (a dentist) loaned her friend, Lars, $20,000 to start an upholstery business. Subsequently, Lars cannot repay Keiko. Is this a business or nonbusiness bad debt? How much may Keiko deduct in the current year?</a:t>
            </a:r>
          </a:p>
          <a:p>
            <a:r>
              <a:rPr lang="en-US" b="1" dirty="0"/>
              <a:t>Solution: </a:t>
            </a:r>
            <a:r>
              <a:rPr lang="en-US" dirty="0"/>
              <a:t>This is a nonbusiness bad debt as Keiko is not in the business of loaning money. It is a short-term capital loss (limited to $3,000 of deduction against ordinary income in any one year).</a:t>
            </a:r>
          </a:p>
          <a:p>
            <a:endParaRPr lang="en-US" dirty="0"/>
          </a:p>
        </p:txBody>
      </p:sp>
    </p:spTree>
    <p:extLst>
      <p:ext uri="{BB962C8B-B14F-4D97-AF65-F5344CB8AC3E}">
        <p14:creationId xmlns:p14="http://schemas.microsoft.com/office/powerpoint/2010/main" val="36989292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a:t>Poll 2</a:t>
            </a:r>
            <a:endParaRPr lang="en-US" dirty="0"/>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dirty="0"/>
              <a:t>Your clients, Tom and Teri Trendy, have a son, Tim (age 27). Tim lives in Hawaii, where he studies the effects of sunscreens on his ability to surf. Last year, Tim was out of money and wanted to move back home. To prevent this, Tom lent Tim $20,000 with the understanding that he would stay in Hawaii. Tom had Tim sign a formal note, including a stated interest rate and payment due dates. Tom has a substantial portfolio and has generated a significant amount of capital gains in the current year. He concluded that Tim is a deadbeat and the $20,000 note is worthless. Tom wants to report Tim’s bad debt on his and Teri’s current </a:t>
            </a:r>
            <a:br>
              <a:rPr lang="en-US" dirty="0"/>
            </a:br>
            <a:r>
              <a:rPr lang="en-US" dirty="0"/>
              <a:t>tax return and net it against his other capital gains and losses. Would </a:t>
            </a:r>
            <a:br>
              <a:rPr lang="en-US" dirty="0"/>
            </a:br>
            <a:r>
              <a:rPr lang="en-US" dirty="0"/>
              <a:t>you sign the Paid Preparer’s declaration on this return? </a:t>
            </a:r>
          </a:p>
        </p:txBody>
      </p:sp>
      <p:pic>
        <p:nvPicPr>
          <p:cNvPr id="4" name="Content Placeholder 14">
            <a:extLst>
              <a:ext uri="{FF2B5EF4-FFF2-40B4-BE49-F238E27FC236}">
                <a16:creationId xmlns:a16="http://schemas.microsoft.com/office/drawing/2014/main" id="{6DD04D8D-27B8-984B-B6F0-0C18FB8C0784}"/>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073976" y="4732596"/>
            <a:ext cx="1641181" cy="1652159"/>
          </a:xfrm>
          <a:prstGeom prst="rect">
            <a:avLst/>
          </a:prstGeom>
        </p:spPr>
      </p:pic>
    </p:spTree>
    <p:custDataLst>
      <p:tags r:id="rId1"/>
    </p:custDataLst>
    <p:extLst>
      <p:ext uri="{BB962C8B-B14F-4D97-AF65-F5344CB8AC3E}">
        <p14:creationId xmlns:p14="http://schemas.microsoft.com/office/powerpoint/2010/main" val="17015089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Office in the Home </a:t>
            </a:r>
            <a:br>
              <a:rPr lang="en-US" dirty="0"/>
            </a:br>
            <a:r>
              <a:rPr lang="en-US" sz="2000" dirty="0"/>
              <a:t>(1 of 6)</a:t>
            </a:r>
          </a:p>
        </p:txBody>
      </p:sp>
      <p:sp>
        <p:nvSpPr>
          <p:cNvPr id="5" name="Text Placeholder 4"/>
          <p:cNvSpPr>
            <a:spLocks noGrp="1"/>
          </p:cNvSpPr>
          <p:nvPr>
            <p:ph idx="1"/>
          </p:nvPr>
        </p:nvSpPr>
        <p:spPr/>
        <p:txBody>
          <a:bodyPr/>
          <a:lstStyle/>
          <a:p>
            <a:r>
              <a:rPr lang="en-US" dirty="0"/>
              <a:t>A home office is generally not deductible; however, deduction for business use of a home is allowed if: </a:t>
            </a:r>
          </a:p>
          <a:p>
            <a:pPr marL="914400" lvl="1" indent="-457200">
              <a:buFont typeface="+mj-lt"/>
              <a:buAutoNum type="arabicPeriod"/>
            </a:pPr>
            <a:r>
              <a:rPr lang="en-US" sz="2200" dirty="0"/>
              <a:t>The home office is used by the self-employed taxpayer as his or her principal place of business.</a:t>
            </a:r>
          </a:p>
          <a:p>
            <a:pPr marL="914400" lvl="1" indent="-457200">
              <a:buFont typeface="+mj-lt"/>
              <a:buAutoNum type="arabicPeriod"/>
            </a:pPr>
            <a:r>
              <a:rPr lang="en-US" sz="2200" dirty="0"/>
              <a:t>The home office is used exclusively and on a regular basis by patients, clients, or customers in meetings or dealings with the taxpayer in the normal course of a trade or business.</a:t>
            </a:r>
          </a:p>
          <a:p>
            <a:pPr marL="914400" lvl="1" indent="-457200">
              <a:buFont typeface="+mj-lt"/>
              <a:buAutoNum type="arabicPeriod"/>
            </a:pPr>
            <a:r>
              <a:rPr lang="en-US" sz="2200" dirty="0"/>
              <a:t>The home office is a separate structure not attached to the dwelling unit and is used exclusively and on a regular basis in the taxpayer’s trade or business.</a:t>
            </a:r>
          </a:p>
          <a:p>
            <a:pPr marL="914400" lvl="1" indent="-457200">
              <a:buFont typeface="+mj-lt"/>
              <a:buAutoNum type="arabicPeriod"/>
            </a:pPr>
            <a:r>
              <a:rPr lang="en-US" sz="2200" dirty="0"/>
              <a:t>The home office is the storage space of business inventory or product samples.</a:t>
            </a:r>
          </a:p>
        </p:txBody>
      </p:sp>
    </p:spTree>
    <p:extLst>
      <p:ext uri="{BB962C8B-B14F-4D97-AF65-F5344CB8AC3E}">
        <p14:creationId xmlns:p14="http://schemas.microsoft.com/office/powerpoint/2010/main" val="1065338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Schedule C </a:t>
            </a:r>
            <a:br>
              <a:rPr lang="en-US" dirty="0"/>
            </a:br>
            <a:r>
              <a:rPr lang="en-US" sz="2000" dirty="0"/>
              <a:t>(2 of 4)</a:t>
            </a:r>
            <a:endParaRPr lang="en-US" dirty="0"/>
          </a:p>
        </p:txBody>
      </p:sp>
      <p:sp>
        <p:nvSpPr>
          <p:cNvPr id="5" name="Text Placeholder 4"/>
          <p:cNvSpPr>
            <a:spLocks noGrp="1"/>
          </p:cNvSpPr>
          <p:nvPr>
            <p:ph idx="1"/>
          </p:nvPr>
        </p:nvSpPr>
        <p:spPr/>
        <p:txBody>
          <a:bodyPr/>
          <a:lstStyle/>
          <a:p>
            <a:pPr>
              <a:spcBef>
                <a:spcPts val="0"/>
              </a:spcBef>
              <a:spcAft>
                <a:spcPts val="300"/>
              </a:spcAft>
            </a:pPr>
            <a:r>
              <a:rPr lang="en-US" dirty="0"/>
              <a:t>The Code restricts the deduction of certain expenses, such as:</a:t>
            </a:r>
          </a:p>
          <a:p>
            <a:pPr lvl="1">
              <a:spcBef>
                <a:spcPts val="0"/>
              </a:spcBef>
              <a:spcAft>
                <a:spcPts val="600"/>
              </a:spcAft>
            </a:pPr>
            <a:r>
              <a:rPr lang="en-US" sz="2200" dirty="0"/>
              <a:t>Personal, living, and family expenses</a:t>
            </a:r>
          </a:p>
          <a:p>
            <a:pPr lvl="1">
              <a:spcBef>
                <a:spcPts val="0"/>
              </a:spcBef>
              <a:spcAft>
                <a:spcPts val="600"/>
              </a:spcAft>
            </a:pPr>
            <a:r>
              <a:rPr lang="en-US" sz="2200" dirty="0"/>
              <a:t>Capital expenditures</a:t>
            </a:r>
          </a:p>
          <a:p>
            <a:pPr lvl="1">
              <a:spcBef>
                <a:spcPts val="0"/>
              </a:spcBef>
              <a:spcAft>
                <a:spcPts val="600"/>
              </a:spcAft>
            </a:pPr>
            <a:r>
              <a:rPr lang="en-US" sz="2200" dirty="0"/>
              <a:t>Expenses related to tax-exempt income</a:t>
            </a:r>
          </a:p>
          <a:p>
            <a:pPr lvl="1">
              <a:spcBef>
                <a:spcPts val="0"/>
              </a:spcBef>
              <a:spcAft>
                <a:spcPts val="600"/>
              </a:spcAft>
            </a:pPr>
            <a:r>
              <a:rPr lang="en-US" sz="2200" dirty="0"/>
              <a:t>Expenditures related to the sale of illegal drugs</a:t>
            </a:r>
          </a:p>
          <a:p>
            <a:pPr lvl="1">
              <a:spcBef>
                <a:spcPts val="0"/>
              </a:spcBef>
              <a:spcAft>
                <a:spcPts val="600"/>
              </a:spcAft>
            </a:pPr>
            <a:r>
              <a:rPr lang="en-US" sz="2200" dirty="0"/>
              <a:t>Illegal bribes and kickbacks</a:t>
            </a:r>
          </a:p>
          <a:p>
            <a:pPr lvl="1">
              <a:spcBef>
                <a:spcPts val="0"/>
              </a:spcBef>
              <a:spcAft>
                <a:spcPts val="600"/>
              </a:spcAft>
            </a:pPr>
            <a:r>
              <a:rPr lang="en-US" sz="2200" dirty="0"/>
              <a:t>Fines, penalties, and other payments to governments related to the violation of law</a:t>
            </a:r>
          </a:p>
          <a:p>
            <a:pPr lvl="1">
              <a:spcBef>
                <a:spcPts val="0"/>
              </a:spcBef>
              <a:spcAft>
                <a:spcPts val="600"/>
              </a:spcAft>
            </a:pPr>
            <a:r>
              <a:rPr lang="en-US" sz="2200" dirty="0"/>
              <a:t>Lobbying and political expenditures</a:t>
            </a:r>
          </a:p>
          <a:p>
            <a:pPr lvl="1"/>
            <a:r>
              <a:rPr lang="en-US" sz="2200" dirty="0"/>
              <a:t>Settlement or attorney fees related to sexual abuse or harassment if subject to a nondisclosure agreement</a:t>
            </a:r>
          </a:p>
        </p:txBody>
      </p:sp>
    </p:spTree>
    <p:extLst>
      <p:ext uri="{BB962C8B-B14F-4D97-AF65-F5344CB8AC3E}">
        <p14:creationId xmlns:p14="http://schemas.microsoft.com/office/powerpoint/2010/main" val="27263392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Office in the Home </a:t>
            </a:r>
            <a:br>
              <a:rPr lang="en-US" dirty="0"/>
            </a:br>
            <a:r>
              <a:rPr lang="en-US" sz="2000" dirty="0"/>
              <a:t>(2 of 6)</a:t>
            </a:r>
            <a:endParaRPr lang="en-US" dirty="0"/>
          </a:p>
        </p:txBody>
      </p:sp>
      <p:sp>
        <p:nvSpPr>
          <p:cNvPr id="5" name="Text Placeholder 4"/>
          <p:cNvSpPr>
            <a:spLocks noGrp="1"/>
          </p:cNvSpPr>
          <p:nvPr>
            <p:ph idx="1"/>
          </p:nvPr>
        </p:nvSpPr>
        <p:spPr/>
        <p:txBody>
          <a:bodyPr/>
          <a:lstStyle/>
          <a:p>
            <a:pPr marL="0" indent="0">
              <a:buNone/>
            </a:pPr>
            <a:r>
              <a:rPr lang="en-US" b="1" dirty="0"/>
              <a:t>The Income Limitation</a:t>
            </a:r>
          </a:p>
          <a:p>
            <a:pPr>
              <a:spcBef>
                <a:spcPts val="0"/>
              </a:spcBef>
              <a:spcAft>
                <a:spcPts val="300"/>
              </a:spcAft>
            </a:pPr>
            <a:r>
              <a:rPr lang="en-US" sz="2000" dirty="0"/>
              <a:t>The home office deduction cannot be used to create a net loss for the business, except if the loss is due to the allocable portion of mortgage interest and property taxes (which are generally tax deductible anyway).</a:t>
            </a:r>
          </a:p>
          <a:p>
            <a:pPr>
              <a:spcBef>
                <a:spcPts val="0"/>
              </a:spcBef>
              <a:spcAft>
                <a:spcPts val="300"/>
              </a:spcAft>
            </a:pPr>
            <a:r>
              <a:rPr lang="en-US" sz="2000" dirty="0"/>
              <a:t>The other costs of operating a home, which are included in the home office allocation, include:</a:t>
            </a:r>
          </a:p>
          <a:p>
            <a:pPr lvl="1">
              <a:spcBef>
                <a:spcPts val="0"/>
              </a:spcBef>
              <a:spcAft>
                <a:spcPts val="300"/>
              </a:spcAft>
            </a:pPr>
            <a:r>
              <a:rPr lang="en-US" sz="1800" dirty="0"/>
              <a:t>Rent</a:t>
            </a:r>
          </a:p>
          <a:p>
            <a:pPr lvl="1">
              <a:spcBef>
                <a:spcPts val="0"/>
              </a:spcBef>
              <a:spcAft>
                <a:spcPts val="300"/>
              </a:spcAft>
            </a:pPr>
            <a:r>
              <a:rPr lang="en-US" sz="1800" dirty="0"/>
              <a:t>Home insurance</a:t>
            </a:r>
          </a:p>
          <a:p>
            <a:pPr lvl="1">
              <a:spcBef>
                <a:spcPts val="0"/>
              </a:spcBef>
              <a:spcAft>
                <a:spcPts val="300"/>
              </a:spcAft>
            </a:pPr>
            <a:r>
              <a:rPr lang="en-US" sz="1800" dirty="0"/>
              <a:t>Repairs</a:t>
            </a:r>
          </a:p>
          <a:p>
            <a:pPr lvl="1">
              <a:spcBef>
                <a:spcPts val="0"/>
              </a:spcBef>
              <a:spcAft>
                <a:spcPts val="300"/>
              </a:spcAft>
            </a:pPr>
            <a:r>
              <a:rPr lang="en-US" sz="1800" dirty="0"/>
              <a:t>Cleaning</a:t>
            </a:r>
          </a:p>
          <a:p>
            <a:pPr lvl="1">
              <a:spcBef>
                <a:spcPts val="0"/>
              </a:spcBef>
              <a:spcAft>
                <a:spcPts val="300"/>
              </a:spcAft>
            </a:pPr>
            <a:r>
              <a:rPr lang="en-US" sz="1800" dirty="0"/>
              <a:t>Utilities and other services</a:t>
            </a:r>
          </a:p>
          <a:p>
            <a:pPr lvl="1">
              <a:spcBef>
                <a:spcPts val="0"/>
              </a:spcBef>
              <a:spcAft>
                <a:spcPts val="300"/>
              </a:spcAft>
            </a:pPr>
            <a:r>
              <a:rPr lang="en-US" sz="1800" dirty="0"/>
              <a:t>Homeowners’ association dues</a:t>
            </a:r>
          </a:p>
          <a:p>
            <a:pPr lvl="1">
              <a:spcBef>
                <a:spcPts val="0"/>
              </a:spcBef>
              <a:spcAft>
                <a:spcPts val="300"/>
              </a:spcAft>
            </a:pPr>
            <a:r>
              <a:rPr lang="en-US" sz="1800" dirty="0"/>
              <a:t>Depreciation on the cost of the home</a:t>
            </a:r>
          </a:p>
          <a:p>
            <a:pPr>
              <a:spcBef>
                <a:spcPts val="0"/>
              </a:spcBef>
              <a:spcAft>
                <a:spcPts val="300"/>
              </a:spcAft>
            </a:pPr>
            <a:r>
              <a:rPr lang="en-US" sz="2000" dirty="0"/>
              <a:t>Any unused deductions can be carried forward to offset income in future years.</a:t>
            </a:r>
          </a:p>
        </p:txBody>
      </p:sp>
    </p:spTree>
    <p:extLst>
      <p:ext uri="{BB962C8B-B14F-4D97-AF65-F5344CB8AC3E}">
        <p14:creationId xmlns:p14="http://schemas.microsoft.com/office/powerpoint/2010/main" val="18048503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Office in the Home </a:t>
            </a:r>
            <a:br>
              <a:rPr lang="en-US" dirty="0"/>
            </a:br>
            <a:r>
              <a:rPr lang="en-US" sz="2000" dirty="0"/>
              <a:t>(3 of 6)</a:t>
            </a:r>
            <a:endParaRPr lang="en-US" dirty="0"/>
          </a:p>
        </p:txBody>
      </p:sp>
      <p:sp>
        <p:nvSpPr>
          <p:cNvPr id="5" name="Text Placeholder 4"/>
          <p:cNvSpPr>
            <a:spLocks noGrp="1"/>
          </p:cNvSpPr>
          <p:nvPr>
            <p:ph idx="1"/>
          </p:nvPr>
        </p:nvSpPr>
        <p:spPr/>
        <p:txBody>
          <a:bodyPr/>
          <a:lstStyle/>
          <a:p>
            <a:pPr marL="0" indent="0">
              <a:buNone/>
            </a:pPr>
            <a:r>
              <a:rPr lang="en-US" b="1" dirty="0"/>
              <a:t>Office in the Home</a:t>
            </a:r>
          </a:p>
          <a:p>
            <a:r>
              <a:rPr lang="en-US" sz="2000" dirty="0"/>
              <a:t>EXAMPLE: Kitty, a part-time cartographer, maintains an office in her home where she coordinates G I S projects and keeps client records. She allocates $12,000 in mortgage interest and taxes to her home office and collects $11,000 in fees. Assuming no other business expenses, what is her current year home office deduction? Will she have a home office carryforward? How would this change if she also allocated $2,500 in maintenance and utilities? (Assume Kitty does not use the simplified method.)</a:t>
            </a:r>
          </a:p>
        </p:txBody>
      </p:sp>
    </p:spTree>
    <p:extLst>
      <p:ext uri="{BB962C8B-B14F-4D97-AF65-F5344CB8AC3E}">
        <p14:creationId xmlns:p14="http://schemas.microsoft.com/office/powerpoint/2010/main" val="38127693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Office in the Home </a:t>
            </a:r>
            <a:br>
              <a:rPr lang="en-US" dirty="0"/>
            </a:br>
            <a:r>
              <a:rPr lang="en-US" sz="2000" dirty="0"/>
              <a:t>(4 of 6)</a:t>
            </a:r>
          </a:p>
        </p:txBody>
      </p:sp>
      <p:sp>
        <p:nvSpPr>
          <p:cNvPr id="5" name="Text Placeholder 4"/>
          <p:cNvSpPr>
            <a:spLocks noGrp="1"/>
          </p:cNvSpPr>
          <p:nvPr>
            <p:ph idx="1"/>
          </p:nvPr>
        </p:nvSpPr>
        <p:spPr/>
        <p:txBody>
          <a:bodyPr/>
          <a:lstStyle/>
          <a:p>
            <a:pPr marL="0" indent="0">
              <a:buNone/>
            </a:pPr>
            <a:r>
              <a:rPr lang="en-US" b="1" dirty="0"/>
              <a:t>Office in the Home</a:t>
            </a:r>
          </a:p>
          <a:p>
            <a:r>
              <a:rPr lang="en-US" sz="2000" dirty="0"/>
              <a:t>EXAMPLE: Kitty, a part-time cartographer, maintains an office in her home where she coordinates G I S projects and keeps client records. She allocates $12,000 in mortgage interest and taxes to her home office and collects $11,000 in fees. Assuming no other business expenses, what is her current year home office deduction? Will she have a home office carryforward? How would this change if she also allocated $2,500 in maintenance and utilities? (Assume Kitty does not use the simplified method.)</a:t>
            </a:r>
          </a:p>
          <a:p>
            <a:r>
              <a:rPr lang="en-US" sz="2000" b="1" dirty="0"/>
              <a:t>SOLUTION: </a:t>
            </a:r>
            <a:r>
              <a:rPr lang="en-US" sz="2000" dirty="0"/>
              <a:t>Assuming no other business expenses, Kitty’s current year home office deduction would be the entire $12,000 with no loss carryforward. However, she would not be able to deduct the additional $2,500 in maintenance and utilities, as she is limited to the gross income derived from the trade or business, resulting in a $2,500 home office carryforward.</a:t>
            </a:r>
          </a:p>
          <a:p>
            <a:endParaRPr lang="en-US" dirty="0"/>
          </a:p>
        </p:txBody>
      </p:sp>
    </p:spTree>
    <p:extLst>
      <p:ext uri="{BB962C8B-B14F-4D97-AF65-F5344CB8AC3E}">
        <p14:creationId xmlns:p14="http://schemas.microsoft.com/office/powerpoint/2010/main" val="33805657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Office in the Home </a:t>
            </a:r>
            <a:br>
              <a:rPr lang="en-US" dirty="0"/>
            </a:br>
            <a:r>
              <a:rPr lang="en-US" sz="2000" dirty="0"/>
              <a:t>(5 of 6)</a:t>
            </a:r>
            <a:endParaRPr lang="en-US" dirty="0"/>
          </a:p>
        </p:txBody>
      </p:sp>
      <p:sp>
        <p:nvSpPr>
          <p:cNvPr id="5" name="Text Placeholder 4"/>
          <p:cNvSpPr>
            <a:spLocks noGrp="1"/>
          </p:cNvSpPr>
          <p:nvPr>
            <p:ph sz="half" idx="1"/>
          </p:nvPr>
        </p:nvSpPr>
        <p:spPr>
          <a:xfrm>
            <a:off x="476844" y="1825625"/>
            <a:ext cx="11238312" cy="2232025"/>
          </a:xfrm>
        </p:spPr>
        <p:txBody>
          <a:bodyPr/>
          <a:lstStyle/>
          <a:p>
            <a:pPr marL="0" indent="0">
              <a:buNone/>
            </a:pPr>
            <a:r>
              <a:rPr lang="en-US" b="1" dirty="0"/>
              <a:t>The Home Office Allocation</a:t>
            </a:r>
          </a:p>
          <a:p>
            <a:r>
              <a:rPr lang="en-US" dirty="0"/>
              <a:t>The calculation of home office expenses involves the allocation of the total expenses of a self-employed taxpayer’s dwelling between business and personal use.</a:t>
            </a:r>
          </a:p>
          <a:p>
            <a:pPr lvl="1"/>
            <a:r>
              <a:rPr lang="en-US" dirty="0"/>
              <a:t>The allocation percentage is calculated on the basis of square footage:</a:t>
            </a:r>
          </a:p>
          <a:p>
            <a:endParaRPr lang="en-US" dirty="0"/>
          </a:p>
          <a:p>
            <a:endParaRPr lang="en-US" dirty="0"/>
          </a:p>
        </p:txBody>
      </p:sp>
      <p:graphicFrame>
        <p:nvGraphicFramePr>
          <p:cNvPr id="8" name="Content Placeholder 7" descr="The following equation is shown: Percentage equals Home office square footage divided by Total home square footage.">
            <a:extLst>
              <a:ext uri="{FF2B5EF4-FFF2-40B4-BE49-F238E27FC236}">
                <a16:creationId xmlns:a16="http://schemas.microsoft.com/office/drawing/2014/main" id="{E8ED5058-53DD-4E66-B557-2421B54D4687}"/>
              </a:ext>
            </a:extLst>
          </p:cNvPr>
          <p:cNvGraphicFramePr>
            <a:graphicFrameLocks noGrp="1" noChangeAspect="1"/>
          </p:cNvGraphicFramePr>
          <p:nvPr>
            <p:ph sz="half" idx="10"/>
            <p:extLst>
              <p:ext uri="{D42A27DB-BD31-4B8C-83A1-F6EECF244321}">
                <p14:modId xmlns:p14="http://schemas.microsoft.com/office/powerpoint/2010/main" val="1612782940"/>
              </p:ext>
            </p:extLst>
          </p:nvPr>
        </p:nvGraphicFramePr>
        <p:xfrm>
          <a:off x="1341953" y="4314602"/>
          <a:ext cx="9508093" cy="366335"/>
        </p:xfrm>
        <a:graphic>
          <a:graphicData uri="http://schemas.openxmlformats.org/presentationml/2006/ole">
            <mc:AlternateContent xmlns:mc="http://schemas.openxmlformats.org/markup-compatibility/2006">
              <mc:Choice xmlns:v="urn:schemas-microsoft-com:vml" Requires="v">
                <p:oleObj spid="_x0000_s3074" name="Equation" r:id="rId3" imgW="7251480" imgH="279360" progId="Equation.DSMT4">
                  <p:embed/>
                </p:oleObj>
              </mc:Choice>
              <mc:Fallback>
                <p:oleObj name="Equation" r:id="rId3" imgW="7251480" imgH="279360" progId="Equation.DSMT4">
                  <p:embed/>
                  <p:pic>
                    <p:nvPicPr>
                      <p:cNvPr id="8" name="Content Placeholder 7" descr="The following equation is shown: Percentage equals Home office square footage divided by Total home square footage.">
                        <a:extLst>
                          <a:ext uri="{FF2B5EF4-FFF2-40B4-BE49-F238E27FC236}">
                            <a16:creationId xmlns:a16="http://schemas.microsoft.com/office/drawing/2014/main" id="{E8ED5058-53DD-4E66-B557-2421B54D4687}"/>
                          </a:ext>
                        </a:extLst>
                      </p:cNvPr>
                      <p:cNvPicPr/>
                      <p:nvPr/>
                    </p:nvPicPr>
                    <p:blipFill>
                      <a:blip r:embed="rId4"/>
                      <a:stretch>
                        <a:fillRect/>
                      </a:stretch>
                    </p:blipFill>
                    <p:spPr>
                      <a:xfrm>
                        <a:off x="1341953" y="4314602"/>
                        <a:ext cx="9508093" cy="366335"/>
                      </a:xfrm>
                      <a:prstGeom prst="rect">
                        <a:avLst/>
                      </a:prstGeom>
                    </p:spPr>
                  </p:pic>
                </p:oleObj>
              </mc:Fallback>
            </mc:AlternateContent>
          </a:graphicData>
        </a:graphic>
      </p:graphicFrame>
      <p:sp>
        <p:nvSpPr>
          <p:cNvPr id="2" name="Text Placeholder 1"/>
          <p:cNvSpPr>
            <a:spLocks noGrp="1"/>
          </p:cNvSpPr>
          <p:nvPr>
            <p:ph sz="half" idx="2"/>
          </p:nvPr>
        </p:nvSpPr>
        <p:spPr>
          <a:xfrm>
            <a:off x="473241" y="4959515"/>
            <a:ext cx="11241915" cy="1217448"/>
          </a:xfrm>
        </p:spPr>
        <p:txBody>
          <a:bodyPr/>
          <a:lstStyle/>
          <a:p>
            <a:r>
              <a:rPr lang="en-US" dirty="0"/>
              <a:t>Self-employed taxpayers claiming a deduction for home expenses are required to file Form 88 29, Expenses for Business Use of Your Home.</a:t>
            </a:r>
          </a:p>
        </p:txBody>
      </p:sp>
    </p:spTree>
    <p:extLst>
      <p:ext uri="{BB962C8B-B14F-4D97-AF65-F5344CB8AC3E}">
        <p14:creationId xmlns:p14="http://schemas.microsoft.com/office/powerpoint/2010/main" val="24026757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Office in the Home </a:t>
            </a:r>
            <a:br>
              <a:rPr lang="en-US" dirty="0"/>
            </a:br>
            <a:r>
              <a:rPr lang="en-US" sz="2000" dirty="0"/>
              <a:t>(6 of 6)</a:t>
            </a:r>
            <a:endParaRPr lang="en-US" dirty="0"/>
          </a:p>
        </p:txBody>
      </p:sp>
      <p:sp>
        <p:nvSpPr>
          <p:cNvPr id="5" name="Text Placeholder 4"/>
          <p:cNvSpPr>
            <a:spLocks noGrp="1"/>
          </p:cNvSpPr>
          <p:nvPr>
            <p:ph sz="half" idx="1"/>
          </p:nvPr>
        </p:nvSpPr>
        <p:spPr>
          <a:xfrm>
            <a:off x="476844" y="1825625"/>
            <a:ext cx="11238312" cy="2232025"/>
          </a:xfrm>
        </p:spPr>
        <p:txBody>
          <a:bodyPr/>
          <a:lstStyle/>
          <a:p>
            <a:pPr marL="0" indent="0">
              <a:buNone/>
            </a:pPr>
            <a:r>
              <a:rPr lang="en-US" b="1" dirty="0"/>
              <a:t>Optional Safe Harbor Method</a:t>
            </a:r>
          </a:p>
          <a:p>
            <a:r>
              <a:rPr lang="en-US" dirty="0"/>
              <a:t>A simplified home office deduction is now available that allows the taxpayer to take $5 per square foot as a home office deduction, with a maximum of $1,500.</a:t>
            </a:r>
          </a:p>
          <a:p>
            <a:pPr lvl="1"/>
            <a:r>
              <a:rPr lang="en-US" dirty="0"/>
              <a:t>Any deduction in excess of the income limit may not be carried forward.</a:t>
            </a:r>
          </a:p>
          <a:p>
            <a:endParaRPr lang="en-US" dirty="0"/>
          </a:p>
        </p:txBody>
      </p:sp>
    </p:spTree>
    <p:extLst>
      <p:ext uri="{BB962C8B-B14F-4D97-AF65-F5344CB8AC3E}">
        <p14:creationId xmlns:p14="http://schemas.microsoft.com/office/powerpoint/2010/main" val="9016130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Hobby Losses</a:t>
            </a:r>
            <a:br>
              <a:rPr lang="en-US" dirty="0"/>
            </a:br>
            <a:r>
              <a:rPr lang="en-US" sz="2000" dirty="0"/>
              <a:t>(1 of 3)</a:t>
            </a:r>
          </a:p>
        </p:txBody>
      </p:sp>
      <p:sp>
        <p:nvSpPr>
          <p:cNvPr id="5" name="Text Placeholder 4"/>
          <p:cNvSpPr>
            <a:spLocks noGrp="1"/>
          </p:cNvSpPr>
          <p:nvPr>
            <p:ph idx="1"/>
          </p:nvPr>
        </p:nvSpPr>
        <p:spPr/>
        <p:txBody>
          <a:bodyPr/>
          <a:lstStyle/>
          <a:p>
            <a:r>
              <a:rPr lang="en-US" dirty="0"/>
              <a:t>Under hobby loss provisions, taxpayers may not show a loss from an activity that is not engaged in for profit.</a:t>
            </a:r>
          </a:p>
          <a:p>
            <a:r>
              <a:rPr lang="en-US" dirty="0"/>
              <a:t>Hobby income is reported as Other Income on Line 8 on Schedule 1 of Form 10 40.</a:t>
            </a:r>
          </a:p>
        </p:txBody>
      </p:sp>
    </p:spTree>
    <p:extLst>
      <p:ext uri="{BB962C8B-B14F-4D97-AF65-F5344CB8AC3E}">
        <p14:creationId xmlns:p14="http://schemas.microsoft.com/office/powerpoint/2010/main" val="4661306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Hobby Losses</a:t>
            </a:r>
            <a:br>
              <a:rPr lang="en-US" dirty="0"/>
            </a:br>
            <a:r>
              <a:rPr lang="en-US" sz="2000" dirty="0"/>
              <a:t>(2 of 3)</a:t>
            </a:r>
            <a:endParaRPr lang="en-US" dirty="0"/>
          </a:p>
        </p:txBody>
      </p:sp>
      <p:sp>
        <p:nvSpPr>
          <p:cNvPr id="5" name="Text Placeholder 4"/>
          <p:cNvSpPr>
            <a:spLocks noGrp="1"/>
          </p:cNvSpPr>
          <p:nvPr>
            <p:ph idx="1"/>
          </p:nvPr>
        </p:nvSpPr>
        <p:spPr/>
        <p:txBody>
          <a:bodyPr/>
          <a:lstStyle/>
          <a:p>
            <a:pPr marL="0" indent="0">
              <a:buNone/>
            </a:pPr>
            <a:r>
              <a:rPr lang="en-US" b="1" dirty="0"/>
              <a:t>Operational Rules</a:t>
            </a:r>
          </a:p>
          <a:p>
            <a:pPr>
              <a:spcBef>
                <a:spcPts val="0"/>
              </a:spcBef>
              <a:spcAft>
                <a:spcPts val="300"/>
              </a:spcAft>
            </a:pPr>
            <a:r>
              <a:rPr lang="en-US" sz="2000" dirty="0"/>
              <a:t>Taxpayers can avoid hobby loss rules if they can show that the activity was conducted with the intent to earn a profit.</a:t>
            </a:r>
          </a:p>
          <a:p>
            <a:pPr lvl="1">
              <a:spcBef>
                <a:spcPts val="0"/>
              </a:spcBef>
              <a:spcAft>
                <a:spcPts val="300"/>
              </a:spcAft>
            </a:pPr>
            <a:r>
              <a:rPr lang="en-US" sz="2000" dirty="0"/>
              <a:t>Factors that help determine the profit motive are as follows:</a:t>
            </a:r>
          </a:p>
          <a:p>
            <a:pPr lvl="2">
              <a:spcBef>
                <a:spcPts val="0"/>
              </a:spcBef>
              <a:spcAft>
                <a:spcPts val="300"/>
              </a:spcAft>
            </a:pPr>
            <a:r>
              <a:rPr lang="en-US" sz="2000" dirty="0"/>
              <a:t>Whether the activity is conducted as a business</a:t>
            </a:r>
          </a:p>
          <a:p>
            <a:pPr lvl="2">
              <a:spcBef>
                <a:spcPts val="0"/>
              </a:spcBef>
              <a:spcAft>
                <a:spcPts val="300"/>
              </a:spcAft>
            </a:pPr>
            <a:r>
              <a:rPr lang="en-US" sz="2000" dirty="0"/>
              <a:t>The time and effort expended</a:t>
            </a:r>
          </a:p>
          <a:p>
            <a:pPr lvl="2">
              <a:spcBef>
                <a:spcPts val="0"/>
              </a:spcBef>
              <a:spcAft>
                <a:spcPts val="300"/>
              </a:spcAft>
            </a:pPr>
            <a:r>
              <a:rPr lang="en-US" sz="2000" dirty="0"/>
              <a:t>Dependence on the income for the taxpayer’s livelihood</a:t>
            </a:r>
          </a:p>
          <a:p>
            <a:pPr lvl="2">
              <a:spcBef>
                <a:spcPts val="0"/>
              </a:spcBef>
              <a:spcAft>
                <a:spcPts val="300"/>
              </a:spcAft>
            </a:pPr>
            <a:r>
              <a:rPr lang="en-US" sz="2000" dirty="0"/>
              <a:t>Whether losses are due to circumstances beyond control</a:t>
            </a:r>
          </a:p>
          <a:p>
            <a:pPr lvl="2">
              <a:spcBef>
                <a:spcPts val="0"/>
              </a:spcBef>
              <a:spcAft>
                <a:spcPts val="300"/>
              </a:spcAft>
            </a:pPr>
            <a:r>
              <a:rPr lang="en-US" sz="2000" dirty="0"/>
              <a:t>Attempts to change methods of operation to improve profitability</a:t>
            </a:r>
          </a:p>
          <a:p>
            <a:pPr lvl="2">
              <a:spcBef>
                <a:spcPts val="0"/>
              </a:spcBef>
              <a:spcAft>
                <a:spcPts val="300"/>
              </a:spcAft>
            </a:pPr>
            <a:r>
              <a:rPr lang="en-US" sz="2000" dirty="0"/>
              <a:t>Previous success of the taxpayer in similar activities in the past</a:t>
            </a:r>
          </a:p>
          <a:p>
            <a:pPr lvl="2">
              <a:spcBef>
                <a:spcPts val="0"/>
              </a:spcBef>
              <a:spcAft>
                <a:spcPts val="300"/>
              </a:spcAft>
            </a:pPr>
            <a:r>
              <a:rPr lang="en-US" sz="2000" dirty="0"/>
              <a:t>Whether the activity makes a profit in some years</a:t>
            </a:r>
          </a:p>
          <a:p>
            <a:pPr lvl="2">
              <a:spcBef>
                <a:spcPts val="0"/>
              </a:spcBef>
              <a:spcAft>
                <a:spcPts val="300"/>
              </a:spcAft>
            </a:pPr>
            <a:r>
              <a:rPr lang="en-US" sz="2000" dirty="0"/>
              <a:t>Whether the activity is expected to make a future profit from the appreciation of the assets used in the activity</a:t>
            </a:r>
          </a:p>
        </p:txBody>
      </p:sp>
    </p:spTree>
    <p:extLst>
      <p:ext uri="{BB962C8B-B14F-4D97-AF65-F5344CB8AC3E}">
        <p14:creationId xmlns:p14="http://schemas.microsoft.com/office/powerpoint/2010/main" val="374614745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Hobby Losses</a:t>
            </a:r>
            <a:br>
              <a:rPr lang="en-US" dirty="0"/>
            </a:br>
            <a:r>
              <a:rPr lang="en-US" sz="2000" dirty="0"/>
              <a:t>(3 of 3)</a:t>
            </a:r>
            <a:endParaRPr lang="en-US" dirty="0"/>
          </a:p>
        </p:txBody>
      </p:sp>
      <p:sp>
        <p:nvSpPr>
          <p:cNvPr id="5" name="Text Placeholder 4"/>
          <p:cNvSpPr>
            <a:spLocks noGrp="1"/>
          </p:cNvSpPr>
          <p:nvPr>
            <p:ph idx="1"/>
          </p:nvPr>
        </p:nvSpPr>
        <p:spPr/>
        <p:txBody>
          <a:bodyPr/>
          <a:lstStyle/>
          <a:p>
            <a:r>
              <a:rPr lang="en-US" dirty="0"/>
              <a:t>Tax law provides a rebuttable presumption that if taxpayer can show a profit from the activity for 3 out of the 5 previous years (2 of the 7 previous years for activities involving horses), then the activity is engaged in for profit.</a:t>
            </a:r>
          </a:p>
          <a:p>
            <a:pPr marL="0" indent="0">
              <a:buNone/>
            </a:pPr>
            <a:r>
              <a:rPr lang="en-US" b="1" dirty="0"/>
              <a:t>Loss Limitations</a:t>
            </a:r>
          </a:p>
          <a:p>
            <a:pPr lvl="1"/>
            <a:r>
              <a:rPr lang="en-US" dirty="0"/>
              <a:t>Miscellaneous hobby expenses are no longer deductible.</a:t>
            </a:r>
          </a:p>
        </p:txBody>
      </p:sp>
    </p:spTree>
    <p:extLst>
      <p:ext uri="{BB962C8B-B14F-4D97-AF65-F5344CB8AC3E}">
        <p14:creationId xmlns:p14="http://schemas.microsoft.com/office/powerpoint/2010/main" val="154802620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Case Study 1 </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dirty="0"/>
              <a:t>Braden Reynolds, a new client of yours, is a self-employed caterer in Santa Fe, New Mexico. Braden drives his personal van when delivering catered meals to customers. You have asked him to provide the amount of business miles driven using his vehicle. You are planning on using the standard mileage method to calculate Braden’s deduction for transportation costs. Braden has responded by saying, “Well, I don’t really keep track of my miles. I guess I drove around 3,000 miles last year for the business.” What would you say to Braden?</a:t>
            </a:r>
          </a:p>
        </p:txBody>
      </p:sp>
      <p:pic>
        <p:nvPicPr>
          <p:cNvPr id="4" name="Content Placeholder 14">
            <a:extLst>
              <a:ext uri="{FF2B5EF4-FFF2-40B4-BE49-F238E27FC236}">
                <a16:creationId xmlns:a16="http://schemas.microsoft.com/office/drawing/2014/main" id="{A66BF4AE-CF66-E64C-8D23-B402B82C6D09}"/>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056901" y="4732596"/>
            <a:ext cx="1658256" cy="1652159"/>
          </a:xfrm>
          <a:prstGeom prst="rect">
            <a:avLst/>
          </a:prstGeom>
        </p:spPr>
      </p:pic>
    </p:spTree>
    <p:custDataLst>
      <p:tags r:id="rId1"/>
    </p:custDataLst>
    <p:extLst>
      <p:ext uri="{BB962C8B-B14F-4D97-AF65-F5344CB8AC3E}">
        <p14:creationId xmlns:p14="http://schemas.microsoft.com/office/powerpoint/2010/main" val="34136129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Case Study 2 </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sz="2200" dirty="0"/>
              <a:t>Your supervisor has asked you to research a potential tax deduction for a client, Ren Stevens. Ren is a self-employed loan agent in Portland, Maine. His specialty is marine loans; in particular, loans for the renovation of classic boats. Over the years, Ren has developed a very unique expertise in valuation of classic boats and is considered a global expert in the field. In 2020, Ren is hoping to attend the North American Classic Marine Boat Show that takes place in </a:t>
            </a:r>
            <a:r>
              <a:rPr lang="en-US" sz="2200" dirty="0" err="1"/>
              <a:t>Zihuatanejo</a:t>
            </a:r>
            <a:r>
              <a:rPr lang="en-US" sz="2200" dirty="0"/>
              <a:t>, Mexico. Ren attends the show most years to stay current on classic boat valuations. Interested parties from around the world attend the show. Ren’s costs to attend are $800 for show registration, $1,750 for airfare from Portland to </a:t>
            </a:r>
            <a:r>
              <a:rPr lang="en-US" sz="2200" dirty="0" err="1"/>
              <a:t>Zihuatanejo</a:t>
            </a:r>
            <a:r>
              <a:rPr lang="en-US" sz="2200" dirty="0"/>
              <a:t>, $2,400 for lodging. Meals are estimated at </a:t>
            </a:r>
            <a:br>
              <a:rPr lang="en-US" sz="2200" dirty="0"/>
            </a:br>
            <a:r>
              <a:rPr lang="en-US" sz="2200" dirty="0"/>
              <a:t>$600. Prepare a letter for Ren that describes the issues he will face when </a:t>
            </a:r>
            <a:br>
              <a:rPr lang="en-US" sz="2200" dirty="0"/>
            </a:br>
            <a:r>
              <a:rPr lang="en-US" sz="2200" dirty="0"/>
              <a:t>attempting to deduct the cost of attending the show. Use IRS Publication </a:t>
            </a:r>
            <a:br>
              <a:rPr lang="en-US" sz="2200" dirty="0"/>
            </a:br>
            <a:r>
              <a:rPr lang="en-US" sz="2200" dirty="0"/>
              <a:t>463 to assist you.</a:t>
            </a:r>
          </a:p>
        </p:txBody>
      </p:sp>
      <p:pic>
        <p:nvPicPr>
          <p:cNvPr id="4" name="Content Placeholder 14">
            <a:extLst>
              <a:ext uri="{FF2B5EF4-FFF2-40B4-BE49-F238E27FC236}">
                <a16:creationId xmlns:a16="http://schemas.microsoft.com/office/drawing/2014/main" id="{A66BF4AE-CF66-E64C-8D23-B402B82C6D09}"/>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056901" y="4732596"/>
            <a:ext cx="1658256" cy="1652159"/>
          </a:xfrm>
          <a:prstGeom prst="rect">
            <a:avLst/>
          </a:prstGeom>
        </p:spPr>
      </p:pic>
    </p:spTree>
    <p:custDataLst>
      <p:tags r:id="rId1"/>
    </p:custDataLst>
    <p:extLst>
      <p:ext uri="{BB962C8B-B14F-4D97-AF65-F5344CB8AC3E}">
        <p14:creationId xmlns:p14="http://schemas.microsoft.com/office/powerpoint/2010/main" val="446177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Schedule C </a:t>
            </a:r>
            <a:br>
              <a:rPr lang="en-US" dirty="0"/>
            </a:br>
            <a:r>
              <a:rPr lang="en-US" sz="2000" dirty="0"/>
              <a:t>(3 of 4)</a:t>
            </a:r>
            <a:endParaRPr lang="en-US" dirty="0"/>
          </a:p>
        </p:txBody>
      </p:sp>
      <p:sp>
        <p:nvSpPr>
          <p:cNvPr id="5" name="Text Placeholder 4"/>
          <p:cNvSpPr>
            <a:spLocks noGrp="1"/>
          </p:cNvSpPr>
          <p:nvPr>
            <p:ph idx="1"/>
          </p:nvPr>
        </p:nvSpPr>
        <p:spPr/>
        <p:txBody>
          <a:bodyPr/>
          <a:lstStyle/>
          <a:p>
            <a:pPr marL="0" indent="0">
              <a:spcBef>
                <a:spcPts val="0"/>
              </a:spcBef>
              <a:spcAft>
                <a:spcPts val="600"/>
              </a:spcAft>
              <a:buNone/>
            </a:pPr>
            <a:r>
              <a:rPr lang="en-US" b="1" dirty="0"/>
              <a:t>Schedule C</a:t>
            </a:r>
          </a:p>
          <a:p>
            <a:pPr>
              <a:spcBef>
                <a:spcPts val="0"/>
              </a:spcBef>
            </a:pPr>
            <a:r>
              <a:rPr lang="en-US" sz="2200" dirty="0"/>
              <a:t>Taxpayers who operate a business as a sole proprietorship must file Schedule C to report profit or loss.</a:t>
            </a:r>
          </a:p>
          <a:p>
            <a:pPr>
              <a:spcBef>
                <a:spcPts val="0"/>
              </a:spcBef>
              <a:spcAft>
                <a:spcPts val="300"/>
              </a:spcAft>
            </a:pPr>
            <a:r>
              <a:rPr lang="en-US" sz="2200" dirty="0"/>
              <a:t>Five parts of Schedule C:</a:t>
            </a:r>
          </a:p>
          <a:p>
            <a:pPr marL="914400" lvl="1" indent="-457200">
              <a:spcBef>
                <a:spcPts val="0"/>
              </a:spcBef>
              <a:spcAft>
                <a:spcPts val="600"/>
              </a:spcAft>
              <a:buFont typeface="+mj-lt"/>
              <a:buAutoNum type="arabicPeriod"/>
            </a:pPr>
            <a:r>
              <a:rPr lang="en-US" sz="2200" dirty="0"/>
              <a:t>Income (Part I)</a:t>
            </a:r>
          </a:p>
          <a:p>
            <a:pPr marL="914400" lvl="1" indent="-457200">
              <a:spcBef>
                <a:spcPts val="0"/>
              </a:spcBef>
              <a:spcAft>
                <a:spcPts val="600"/>
              </a:spcAft>
              <a:buFont typeface="+mj-lt"/>
              <a:buAutoNum type="arabicPeriod"/>
            </a:pPr>
            <a:r>
              <a:rPr lang="en-US" sz="2200" dirty="0"/>
              <a:t>Expenses (Part II)</a:t>
            </a:r>
          </a:p>
          <a:p>
            <a:pPr marL="914400" lvl="1" indent="-457200">
              <a:spcBef>
                <a:spcPts val="0"/>
              </a:spcBef>
              <a:spcAft>
                <a:spcPts val="600"/>
              </a:spcAft>
              <a:buFont typeface="+mj-lt"/>
              <a:buAutoNum type="arabicPeriod"/>
            </a:pPr>
            <a:r>
              <a:rPr lang="en-US" sz="2200" dirty="0"/>
              <a:t>Cost of Goods Sold (Part III)</a:t>
            </a:r>
          </a:p>
          <a:p>
            <a:pPr marL="914400" lvl="1" indent="-457200">
              <a:spcBef>
                <a:spcPts val="0"/>
              </a:spcBef>
              <a:spcAft>
                <a:spcPts val="600"/>
              </a:spcAft>
              <a:buFont typeface="+mj-lt"/>
              <a:buAutoNum type="arabicPeriod"/>
            </a:pPr>
            <a:r>
              <a:rPr lang="en-US" sz="2200" dirty="0"/>
              <a:t>Vehicle Information (Part IV)</a:t>
            </a:r>
          </a:p>
          <a:p>
            <a:pPr marL="914400" lvl="1" indent="-457200">
              <a:spcBef>
                <a:spcPts val="0"/>
              </a:spcBef>
              <a:spcAft>
                <a:spcPts val="300"/>
              </a:spcAft>
              <a:buFont typeface="+mj-lt"/>
              <a:buAutoNum type="arabicPeriod"/>
            </a:pPr>
            <a:r>
              <a:rPr lang="en-US" sz="2200" dirty="0"/>
              <a:t>Other Expenses (Part V)</a:t>
            </a:r>
          </a:p>
        </p:txBody>
      </p:sp>
    </p:spTree>
    <p:extLst>
      <p:ext uri="{BB962C8B-B14F-4D97-AF65-F5344CB8AC3E}">
        <p14:creationId xmlns:p14="http://schemas.microsoft.com/office/powerpoint/2010/main" val="321479922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D30D3-9EBC-4FB6-B508-306FA93C2E4F}"/>
              </a:ext>
            </a:extLst>
          </p:cNvPr>
          <p:cNvSpPr>
            <a:spLocks noGrp="1"/>
          </p:cNvSpPr>
          <p:nvPr>
            <p:ph type="title"/>
          </p:nvPr>
        </p:nvSpPr>
        <p:spPr/>
        <p:txBody>
          <a:bodyPr/>
          <a:lstStyle/>
          <a:p>
            <a:r>
              <a:rPr lang="en-US" dirty="0"/>
              <a:t>Summary</a:t>
            </a:r>
            <a:br>
              <a:rPr lang="en-US" dirty="0"/>
            </a:br>
            <a:r>
              <a:rPr lang="en-US" sz="2000" dirty="0"/>
              <a:t>(1 of 2)</a:t>
            </a:r>
          </a:p>
        </p:txBody>
      </p:sp>
      <p:sp>
        <p:nvSpPr>
          <p:cNvPr id="3" name="Content Placeholder 2">
            <a:extLst>
              <a:ext uri="{FF2B5EF4-FFF2-40B4-BE49-F238E27FC236}">
                <a16:creationId xmlns:a16="http://schemas.microsoft.com/office/drawing/2014/main" id="{036D4A9A-B027-496B-856F-9DEACFA7D4AD}"/>
              </a:ext>
            </a:extLst>
          </p:cNvPr>
          <p:cNvSpPr>
            <a:spLocks noGrp="1"/>
          </p:cNvSpPr>
          <p:nvPr>
            <p:ph idx="1"/>
          </p:nvPr>
        </p:nvSpPr>
        <p:spPr/>
        <p:txBody>
          <a:bodyPr/>
          <a:lstStyle/>
          <a:p>
            <a:pPr marL="0" indent="0">
              <a:buNone/>
            </a:pPr>
            <a:r>
              <a:rPr lang="en-US" dirty="0"/>
              <a:t>Now that the lesson has ended, you should have learned how to:</a:t>
            </a:r>
          </a:p>
          <a:p>
            <a:pPr marL="457200" indent="-457200">
              <a:spcBef>
                <a:spcPts val="0"/>
              </a:spcBef>
              <a:spcAft>
                <a:spcPts val="600"/>
              </a:spcAft>
              <a:buFont typeface="+mj-lt"/>
              <a:buAutoNum type="arabicPeriod"/>
            </a:pPr>
            <a:r>
              <a:rPr lang="en-US" dirty="0"/>
              <a:t>Complete a basic Schedule C (Profit or Loss from Business).</a:t>
            </a:r>
          </a:p>
          <a:p>
            <a:pPr marL="457200" indent="-457200">
              <a:spcBef>
                <a:spcPts val="0"/>
              </a:spcBef>
              <a:spcAft>
                <a:spcPts val="600"/>
              </a:spcAft>
              <a:buFont typeface="+mj-lt"/>
              <a:buAutoNum type="arabicPeriod"/>
            </a:pPr>
            <a:r>
              <a:rPr lang="en-US" dirty="0"/>
              <a:t>Describe the tax treatment of inventories and cost of goods sold.</a:t>
            </a:r>
          </a:p>
          <a:p>
            <a:pPr marL="457200" indent="-457200">
              <a:spcBef>
                <a:spcPts val="0"/>
              </a:spcBef>
              <a:spcAft>
                <a:spcPts val="600"/>
              </a:spcAft>
              <a:buFont typeface="+mj-lt"/>
              <a:buAutoNum type="arabicPeriod"/>
            </a:pPr>
            <a:r>
              <a:rPr lang="en-US" dirty="0"/>
              <a:t>Identify the requirements for deducting transportation expenses.</a:t>
            </a:r>
          </a:p>
          <a:p>
            <a:pPr marL="457200" indent="-457200">
              <a:spcBef>
                <a:spcPts val="0"/>
              </a:spcBef>
              <a:spcAft>
                <a:spcPts val="600"/>
              </a:spcAft>
              <a:buFont typeface="+mj-lt"/>
              <a:buAutoNum type="arabicPeriod"/>
            </a:pPr>
            <a:r>
              <a:rPr lang="en-US" dirty="0"/>
              <a:t>Identify the requirements for deducting travel expenses.</a:t>
            </a:r>
          </a:p>
          <a:p>
            <a:pPr marL="457200" indent="-457200">
              <a:spcBef>
                <a:spcPts val="0"/>
              </a:spcBef>
              <a:spcAft>
                <a:spcPts val="600"/>
              </a:spcAft>
              <a:buFont typeface="+mj-lt"/>
              <a:buAutoNum type="arabicPeriod"/>
            </a:pPr>
            <a:r>
              <a:rPr lang="en-US" dirty="0"/>
              <a:t>Determine the requirements for deducting meals.</a:t>
            </a:r>
          </a:p>
          <a:p>
            <a:pPr marL="457200" indent="-457200">
              <a:spcBef>
                <a:spcPts val="0"/>
              </a:spcBef>
              <a:spcAft>
                <a:spcPts val="600"/>
              </a:spcAft>
              <a:buFont typeface="+mj-lt"/>
              <a:buAutoNum type="arabicPeriod"/>
            </a:pPr>
            <a:r>
              <a:rPr lang="en-US" dirty="0"/>
              <a:t>Identify the requirements for claiming business education expenses.</a:t>
            </a:r>
          </a:p>
          <a:p>
            <a:endParaRPr lang="en-US" dirty="0"/>
          </a:p>
        </p:txBody>
      </p:sp>
      <p:pic>
        <p:nvPicPr>
          <p:cNvPr id="4" name="Content Placeholder 14">
            <a:extLst>
              <a:ext uri="{FF2B5EF4-FFF2-40B4-BE49-F238E27FC236}">
                <a16:creationId xmlns:a16="http://schemas.microsoft.com/office/drawing/2014/main" id="{282D3309-6524-4B47-BD36-35F65CB8508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167335" y="4962011"/>
            <a:ext cx="1547822" cy="1422744"/>
          </a:xfrm>
          <a:prstGeom prst="rect">
            <a:avLst/>
          </a:prstGeom>
        </p:spPr>
      </p:pic>
    </p:spTree>
    <p:custDataLst>
      <p:tags r:id="rId1"/>
    </p:custDataLst>
    <p:extLst>
      <p:ext uri="{BB962C8B-B14F-4D97-AF65-F5344CB8AC3E}">
        <p14:creationId xmlns:p14="http://schemas.microsoft.com/office/powerpoint/2010/main" val="29297390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D30D3-9EBC-4FB6-B508-306FA93C2E4F}"/>
              </a:ext>
            </a:extLst>
          </p:cNvPr>
          <p:cNvSpPr>
            <a:spLocks noGrp="1"/>
          </p:cNvSpPr>
          <p:nvPr>
            <p:ph type="title"/>
          </p:nvPr>
        </p:nvSpPr>
        <p:spPr/>
        <p:txBody>
          <a:bodyPr/>
          <a:lstStyle/>
          <a:p>
            <a:r>
              <a:rPr lang="en-US" dirty="0"/>
              <a:t>Summary</a:t>
            </a:r>
            <a:br>
              <a:rPr lang="en-US" dirty="0"/>
            </a:br>
            <a:r>
              <a:rPr lang="en-US" sz="2000" dirty="0"/>
              <a:t>(2 of 2)</a:t>
            </a:r>
          </a:p>
        </p:txBody>
      </p:sp>
      <p:sp>
        <p:nvSpPr>
          <p:cNvPr id="3" name="Content Placeholder 2">
            <a:extLst>
              <a:ext uri="{FF2B5EF4-FFF2-40B4-BE49-F238E27FC236}">
                <a16:creationId xmlns:a16="http://schemas.microsoft.com/office/drawing/2014/main" id="{036D4A9A-B027-496B-856F-9DEACFA7D4AD}"/>
              </a:ext>
            </a:extLst>
          </p:cNvPr>
          <p:cNvSpPr>
            <a:spLocks noGrp="1"/>
          </p:cNvSpPr>
          <p:nvPr>
            <p:ph idx="1"/>
          </p:nvPr>
        </p:nvSpPr>
        <p:spPr/>
        <p:txBody>
          <a:bodyPr/>
          <a:lstStyle/>
          <a:p>
            <a:pPr marL="457200" indent="-457200">
              <a:spcBef>
                <a:spcPts val="0"/>
              </a:spcBef>
              <a:spcAft>
                <a:spcPts val="600"/>
              </a:spcAft>
              <a:buFont typeface="+mj-lt"/>
              <a:buAutoNum type="arabicPeriod" startAt="7"/>
            </a:pPr>
            <a:r>
              <a:rPr lang="en-US" dirty="0"/>
              <a:t>Identify the tax treatment of dues and subscriptions.</a:t>
            </a:r>
          </a:p>
          <a:p>
            <a:pPr marL="457200" indent="-457200">
              <a:spcBef>
                <a:spcPts val="0"/>
              </a:spcBef>
              <a:spcAft>
                <a:spcPts val="600"/>
              </a:spcAft>
              <a:buFont typeface="+mj-lt"/>
              <a:buAutoNum type="arabicPeriod" startAt="7"/>
            </a:pPr>
            <a:r>
              <a:rPr lang="en-US" dirty="0"/>
              <a:t>Determine which clothing and uniforms may be treated as tax deductions.</a:t>
            </a:r>
          </a:p>
          <a:p>
            <a:pPr marL="457200" indent="-457200">
              <a:spcBef>
                <a:spcPts val="0"/>
              </a:spcBef>
              <a:spcAft>
                <a:spcPts val="600"/>
              </a:spcAft>
              <a:buFont typeface="+mj-lt"/>
              <a:buAutoNum type="arabicPeriod" startAt="7"/>
            </a:pPr>
            <a:r>
              <a:rPr lang="en-US" dirty="0"/>
              <a:t>Explain the special limits for business gift deductions.</a:t>
            </a:r>
          </a:p>
          <a:p>
            <a:pPr marL="457200" indent="-457200">
              <a:spcBef>
                <a:spcPts val="0"/>
              </a:spcBef>
              <a:spcAft>
                <a:spcPts val="600"/>
              </a:spcAft>
              <a:buFont typeface="+mj-lt"/>
              <a:buAutoNum type="arabicPeriod" startAt="7"/>
            </a:pPr>
            <a:r>
              <a:rPr lang="en-US" dirty="0"/>
              <a:t>Explain the tax treatment of bad debt deductions.</a:t>
            </a:r>
          </a:p>
          <a:p>
            <a:pPr marL="457200" indent="-457200">
              <a:spcBef>
                <a:spcPts val="0"/>
              </a:spcBef>
              <a:spcAft>
                <a:spcPts val="600"/>
              </a:spcAft>
              <a:buFont typeface="+mj-lt"/>
              <a:buAutoNum type="arabicPeriod" startAt="7"/>
            </a:pPr>
            <a:r>
              <a:rPr lang="en-US" dirty="0"/>
              <a:t>Ascertain when a home office deduction may be claimed and how the deduction is computed.</a:t>
            </a:r>
          </a:p>
          <a:p>
            <a:pPr marL="457200" indent="-457200">
              <a:spcBef>
                <a:spcPts val="0"/>
              </a:spcBef>
              <a:spcAft>
                <a:spcPts val="600"/>
              </a:spcAft>
              <a:buFont typeface="+mj-lt"/>
              <a:buAutoNum type="arabicPeriod" startAt="7"/>
            </a:pPr>
            <a:r>
              <a:rPr lang="en-US" dirty="0"/>
              <a:t>Apply the factors used to determine whether an activity is a hobby, and understand the tax treatment of hobby losses.</a:t>
            </a:r>
          </a:p>
          <a:p>
            <a:endParaRPr lang="en-US" dirty="0"/>
          </a:p>
        </p:txBody>
      </p:sp>
      <p:pic>
        <p:nvPicPr>
          <p:cNvPr id="4" name="Content Placeholder 14">
            <a:extLst>
              <a:ext uri="{FF2B5EF4-FFF2-40B4-BE49-F238E27FC236}">
                <a16:creationId xmlns:a16="http://schemas.microsoft.com/office/drawing/2014/main" id="{282D3309-6524-4B47-BD36-35F65CB8508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167335" y="4962011"/>
            <a:ext cx="1547822" cy="1422744"/>
          </a:xfrm>
          <a:prstGeom prst="rect">
            <a:avLst/>
          </a:prstGeom>
        </p:spPr>
      </p:pic>
    </p:spTree>
    <p:custDataLst>
      <p:tags r:id="rId1"/>
    </p:custDataLst>
    <p:extLst>
      <p:ext uri="{BB962C8B-B14F-4D97-AF65-F5344CB8AC3E}">
        <p14:creationId xmlns:p14="http://schemas.microsoft.com/office/powerpoint/2010/main" val="3196018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Schedule C </a:t>
            </a:r>
            <a:br>
              <a:rPr lang="en-US" dirty="0"/>
            </a:br>
            <a:r>
              <a:rPr lang="en-US" sz="2000" dirty="0"/>
              <a:t>(4 of 4)</a:t>
            </a:r>
            <a:endParaRPr lang="en-US" dirty="0"/>
          </a:p>
        </p:txBody>
      </p:sp>
      <p:sp>
        <p:nvSpPr>
          <p:cNvPr id="5" name="Text Placeholder 4"/>
          <p:cNvSpPr>
            <a:spLocks noGrp="1"/>
          </p:cNvSpPr>
          <p:nvPr>
            <p:ph idx="1"/>
          </p:nvPr>
        </p:nvSpPr>
        <p:spPr/>
        <p:txBody>
          <a:bodyPr/>
          <a:lstStyle/>
          <a:p>
            <a:pPr marL="0" indent="0">
              <a:spcBef>
                <a:spcPts val="0"/>
              </a:spcBef>
              <a:spcAft>
                <a:spcPts val="600"/>
              </a:spcAft>
              <a:buNone/>
            </a:pPr>
            <a:r>
              <a:rPr lang="en-US" sz="2200" b="1" dirty="0"/>
              <a:t>Self-Employment Tax</a:t>
            </a:r>
          </a:p>
          <a:p>
            <a:pPr>
              <a:spcBef>
                <a:spcPts val="0"/>
              </a:spcBef>
              <a:spcAft>
                <a:spcPts val="300"/>
              </a:spcAft>
            </a:pPr>
            <a:r>
              <a:rPr lang="en-US" sz="2200" dirty="0"/>
              <a:t>Taxpayers with net earnings of $400 or more must pay a self-employment tax.</a:t>
            </a:r>
          </a:p>
          <a:p>
            <a:pPr lvl="1">
              <a:spcBef>
                <a:spcPts val="0"/>
              </a:spcBef>
              <a:spcAft>
                <a:spcPts val="300"/>
              </a:spcAft>
            </a:pPr>
            <a:r>
              <a:rPr lang="en-US" sz="2200" dirty="0"/>
              <a:t>They must file Schedule S E with Form 10 40.</a:t>
            </a:r>
          </a:p>
          <a:p>
            <a:pPr>
              <a:spcBef>
                <a:spcPts val="0"/>
              </a:spcBef>
              <a:spcAft>
                <a:spcPts val="300"/>
              </a:spcAft>
            </a:pPr>
            <a:r>
              <a:rPr lang="en-US" sz="2200" dirty="0"/>
              <a:t>Self-employment tax is made up of two taxes:</a:t>
            </a:r>
          </a:p>
          <a:p>
            <a:pPr marL="914400" lvl="1" indent="-457200">
              <a:spcBef>
                <a:spcPts val="0"/>
              </a:spcBef>
              <a:spcAft>
                <a:spcPts val="300"/>
              </a:spcAft>
              <a:buFont typeface="+mj-lt"/>
              <a:buAutoNum type="arabicPeriod"/>
            </a:pPr>
            <a:r>
              <a:rPr lang="en-US" sz="2200" dirty="0"/>
              <a:t>Social Security tax (12.4 percent on the first $137,700 of net self-employment income)</a:t>
            </a:r>
          </a:p>
          <a:p>
            <a:pPr marL="914400" lvl="1" indent="-457200">
              <a:spcBef>
                <a:spcPts val="0"/>
              </a:spcBef>
              <a:spcAft>
                <a:spcPts val="300"/>
              </a:spcAft>
              <a:buFont typeface="+mj-lt"/>
              <a:buAutoNum type="arabicPeriod"/>
            </a:pPr>
            <a:r>
              <a:rPr lang="en-US" sz="2200" dirty="0"/>
              <a:t>Medicare tax (2.9 percent on all net self-employment income)</a:t>
            </a:r>
          </a:p>
          <a:p>
            <a:pPr>
              <a:spcBef>
                <a:spcPts val="0"/>
              </a:spcBef>
              <a:spcAft>
                <a:spcPts val="600"/>
              </a:spcAft>
            </a:pPr>
            <a:r>
              <a:rPr lang="en-US" sz="2200" dirty="0"/>
              <a:t>Taxpayer gets a deduction for adjusted gross income (A G I) equal to half of the self-employment tax.</a:t>
            </a:r>
          </a:p>
          <a:p>
            <a:pPr>
              <a:spcBef>
                <a:spcPts val="0"/>
              </a:spcBef>
              <a:spcAft>
                <a:spcPts val="600"/>
              </a:spcAft>
            </a:pPr>
            <a:r>
              <a:rPr lang="en-US" sz="2200" dirty="0"/>
              <a:t>Social Security and Medicare taxes are covered in detail in Chapter 6.</a:t>
            </a:r>
          </a:p>
          <a:p>
            <a:pPr>
              <a:spcBef>
                <a:spcPts val="0"/>
              </a:spcBef>
              <a:spcAft>
                <a:spcPts val="600"/>
              </a:spcAft>
            </a:pPr>
            <a:r>
              <a:rPr lang="en-US" sz="2200" dirty="0"/>
              <a:t>COVID-19 led to temporary provisions to provide financial assistance that are covered in Chapter 9.</a:t>
            </a:r>
          </a:p>
        </p:txBody>
      </p:sp>
    </p:spTree>
    <p:extLst>
      <p:ext uri="{BB962C8B-B14F-4D97-AF65-F5344CB8AC3E}">
        <p14:creationId xmlns:p14="http://schemas.microsoft.com/office/powerpoint/2010/main" val="2102371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Discussion 1</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dirty="0"/>
              <a:t>Derek owns a small business and takes one of his clients, who is also a friend, to an expensive business dinner every week. They enjoy a variety of restaurants and fine wines, and always spend some time talking about their joint business interests. The yearly cost of the meetings and meals is $20,000, and Derek generates $15,000 of fees from his friend each year. Is this yearly cost deductible? If not, what could Derek do with his friend that would be deductible?</a:t>
            </a:r>
          </a:p>
        </p:txBody>
      </p:sp>
      <p:pic>
        <p:nvPicPr>
          <p:cNvPr id="4" name="Content Placeholder 12">
            <a:extLst>
              <a:ext uri="{FF2B5EF4-FFF2-40B4-BE49-F238E27FC236}">
                <a16:creationId xmlns:a16="http://schemas.microsoft.com/office/drawing/2014/main" id="{36828F57-D4A8-124C-9C9D-5154225B36DF}"/>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9699212" y="5089125"/>
            <a:ext cx="2015945" cy="1295630"/>
          </a:xfrm>
          <a:prstGeom prst="rect">
            <a:avLst/>
          </a:prstGeom>
        </p:spPr>
      </p:pic>
    </p:spTree>
    <p:custDataLst>
      <p:tags r:id="rId1"/>
    </p:custDataLst>
    <p:extLst>
      <p:ext uri="{BB962C8B-B14F-4D97-AF65-F5344CB8AC3E}">
        <p14:creationId xmlns:p14="http://schemas.microsoft.com/office/powerpoint/2010/main" val="1900147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Discussion 1: Debrief</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dirty="0"/>
              <a:t>Derek owns a small business and takes one of his clients, who is also a friend, to an expensive business dinner every week. They enjoy a variety of restaurants and fine wines, and always spend some time talking about their joint business interests. The yearly cost of the meetings and meals is $20,000, and Derek generates $15,000 of fees from his friend each year. Is this yearly cost deductible? If not, what could Derek do with his friend that would be deductible?</a:t>
            </a:r>
          </a:p>
          <a:p>
            <a:pPr lvl="1"/>
            <a:r>
              <a:rPr lang="en-US" sz="2000" dirty="0"/>
              <a:t>This lavish and extravagant business entertainment would likely not be considered reasonable given the circumstances. </a:t>
            </a:r>
          </a:p>
          <a:p>
            <a:pPr lvl="1"/>
            <a:r>
              <a:rPr lang="en-US" sz="2000" dirty="0"/>
              <a:t>If they had met for pizza and a business discussion every week, the expense </a:t>
            </a:r>
            <a:br>
              <a:rPr lang="en-US" sz="2000" dirty="0"/>
            </a:br>
            <a:r>
              <a:rPr lang="en-US" sz="2000" dirty="0"/>
              <a:t>would likely be considered reasonable and deductible.</a:t>
            </a:r>
          </a:p>
        </p:txBody>
      </p:sp>
      <p:pic>
        <p:nvPicPr>
          <p:cNvPr id="4" name="Content Placeholder 16">
            <a:extLst>
              <a:ext uri="{FF2B5EF4-FFF2-40B4-BE49-F238E27FC236}">
                <a16:creationId xmlns:a16="http://schemas.microsoft.com/office/drawing/2014/main" id="{E5DF8C8D-BD79-C84C-AD98-3B9948E89711}"/>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462177" y="4732595"/>
            <a:ext cx="1252980" cy="1652160"/>
          </a:xfrm>
          <a:prstGeom prst="rect">
            <a:avLst/>
          </a:prstGeom>
        </p:spPr>
      </p:pic>
    </p:spTree>
    <p:custDataLst>
      <p:tags r:id="rId1"/>
    </p:custDataLst>
    <p:extLst>
      <p:ext uri="{BB962C8B-B14F-4D97-AF65-F5344CB8AC3E}">
        <p14:creationId xmlns:p14="http://schemas.microsoft.com/office/powerpoint/2010/main" val="142946465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DESIGN_ID_FULL TEXT TEMPLATE MASTER" val="7pb33sBP"/>
  <p:tag name="ARTICULATE_DESIGN_ID_FULL TEXT TEMPLATE MASTER (CONT.)" val="V3Eg5WUK"/>
  <p:tag name="ARTICULATE_DESIGN_ID_OPTIMIZED TEMPLATE MASTER" val="rzwWCka7"/>
  <p:tag name="ARTICULATE_DESIGN_ID_OPTIMIZED TEMPLATE MASTER (CONT.)" val="klKJ3eZ5"/>
  <p:tag name="ARTICULATE_SLIDE_COUNT" val="32"/>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ptimized Template Master">
  <a:themeElements>
    <a:clrScheme name="Cengage">
      <a:dk1>
        <a:srgbClr val="53565A"/>
      </a:dk1>
      <a:lt1>
        <a:srgbClr val="FFFFFF"/>
      </a:lt1>
      <a:dk2>
        <a:srgbClr val="003865"/>
      </a:dk2>
      <a:lt2>
        <a:srgbClr val="E7E6E6"/>
      </a:lt2>
      <a:accent1>
        <a:srgbClr val="003865"/>
      </a:accent1>
      <a:accent2>
        <a:srgbClr val="0085CA"/>
      </a:accent2>
      <a:accent3>
        <a:srgbClr val="E0004D"/>
      </a:accent3>
      <a:accent4>
        <a:srgbClr val="FC4C02"/>
      </a:accent4>
      <a:accent5>
        <a:srgbClr val="F2A900"/>
      </a:accent5>
      <a:accent6>
        <a:srgbClr val="92278F"/>
      </a:accent6>
      <a:hlink>
        <a:srgbClr val="0563C1"/>
      </a:hlink>
      <a:folHlink>
        <a:srgbClr val="92278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cture Slide Template 110519.pptx" id="{FB57E4F6-C376-411E-9BA4-5ED39F071A6C}" vid="{C179C5D7-DA99-4AA5-8DB0-1FA642D8FB8B}"/>
    </a:ext>
  </a:extLst>
</a:theme>
</file>

<file path=ppt/theme/theme2.xml><?xml version="1.0" encoding="utf-8"?>
<a:theme xmlns:a="http://schemas.openxmlformats.org/drawingml/2006/main" name="Optimized Template Master (cont.)">
  <a:themeElements>
    <a:clrScheme name="TSA">
      <a:dk1>
        <a:srgbClr val="53565A"/>
      </a:dk1>
      <a:lt1>
        <a:srgbClr val="FFFFFF"/>
      </a:lt1>
      <a:dk2>
        <a:srgbClr val="003865"/>
      </a:dk2>
      <a:lt2>
        <a:srgbClr val="E7E6E6"/>
      </a:lt2>
      <a:accent1>
        <a:srgbClr val="003865"/>
      </a:accent1>
      <a:accent2>
        <a:srgbClr val="A7A8AA"/>
      </a:accent2>
      <a:accent3>
        <a:srgbClr val="53565A"/>
      </a:accent3>
      <a:accent4>
        <a:srgbClr val="A6192E"/>
      </a:accent4>
      <a:accent5>
        <a:srgbClr val="006BA6"/>
      </a:accent5>
      <a:accent6>
        <a:srgbClr val="658D1B"/>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cture Slide Template 110519.pptx" id="{FB57E4F6-C376-411E-9BA4-5ED39F071A6C}" vid="{99058E2F-7ED2-4983-8031-712A8ADC934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4762e784-4cc6-44fa-aa0e-c3d5b83ab511">
      <UserInfo>
        <DisplayName/>
        <AccountId xsi:nil="true"/>
        <AccountType/>
      </UserInfo>
    </SharedWithUsers>
    <Grouping xmlns="88723500-728c-4f10-9c4c-19b0a4d53fba" xsi:nil="true"/>
    <Discipline xmlns="88723500-728c-4f10-9c4c-19b0a4d53fb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656F3EBCC6A2E4CB2B83F4810F1B3D3" ma:contentTypeVersion="26" ma:contentTypeDescription="Create a new document." ma:contentTypeScope="" ma:versionID="742c99643472b346545501ed1cbb99ad">
  <xsd:schema xmlns:xsd="http://www.w3.org/2001/XMLSchema" xmlns:xs="http://www.w3.org/2001/XMLSchema" xmlns:p="http://schemas.microsoft.com/office/2006/metadata/properties" xmlns:ns2="88723500-728c-4f10-9c4c-19b0a4d53fba" xmlns:ns3="4762e784-4cc6-44fa-aa0e-c3d5b83ab511" targetNamespace="http://schemas.microsoft.com/office/2006/metadata/properties" ma:root="true" ma:fieldsID="9e88be370e89fd5dc289fcc28c4c73e1" ns2:_="" ns3:_="">
    <xsd:import namespace="88723500-728c-4f10-9c4c-19b0a4d53fba"/>
    <xsd:import namespace="4762e784-4cc6-44fa-aa0e-c3d5b83ab511"/>
    <xsd:element name="properties">
      <xsd:complexType>
        <xsd:sequence>
          <xsd:element name="documentManagement">
            <xsd:complexType>
              <xsd:all>
                <xsd:element ref="ns2:Discipline" minOccurs="0"/>
                <xsd:element ref="ns2:Grouping" minOccurs="0"/>
                <xsd:element ref="ns2:MediaServiceMetadata" minOccurs="0"/>
                <xsd:element ref="ns2:MediaServiceFastMetadata" minOccurs="0"/>
                <xsd:element ref="ns3:SharedWithUsers" minOccurs="0"/>
                <xsd:element ref="ns3:SharedWithDetails" minOccurs="0"/>
                <xsd:element ref="ns2:MediaServiceEventHashCode" minOccurs="0"/>
                <xsd:element ref="ns2:MediaServiceGenerationTime" minOccurs="0"/>
                <xsd:element ref="ns2:MediaServiceAutoTags" minOccurs="0"/>
                <xsd:element ref="ns2:MediaServiceOCR"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723500-728c-4f10-9c4c-19b0a4d53fba" elementFormDefault="qualified">
    <xsd:import namespace="http://schemas.microsoft.com/office/2006/documentManagement/types"/>
    <xsd:import namespace="http://schemas.microsoft.com/office/infopath/2007/PartnerControls"/>
    <xsd:element name="Discipline" ma:index="8" nillable="true" ma:displayName="Discipline" ma:format="Dropdown" ma:internalName="Discipline">
      <xsd:simpleType>
        <xsd:restriction base="dms:Choice">
          <xsd:enumeration value="Accounting"/>
          <xsd:enumeration value="Agriculture"/>
          <xsd:enumeration value="Anthropology"/>
          <xsd:enumeration value="Art/Humanities"/>
          <xsd:enumeration value="Astronomy"/>
          <xsd:enumeration value="Athletic Training/Sport Sciences"/>
          <xsd:enumeration value="Automotive"/>
          <xsd:enumeration value="Aviation"/>
          <xsd:enumeration value="Basic Health Science"/>
          <xsd:enumeration value="Basic Sci Nrsg/AH"/>
          <xsd:enumeration value="Beauty &amp; Wellness"/>
          <xsd:enumeration value="Biology"/>
          <xsd:enumeration value="Blueprint Reading"/>
          <xsd:enumeration value="Building Trades"/>
          <xsd:enumeration value="Business Education"/>
          <xsd:enumeration value="Business Law"/>
          <xsd:enumeration value="Business Mathematics"/>
          <xsd:enumeration value="Business Statistics"/>
          <xsd:enumeration value="Business/Profssnl Development"/>
          <xsd:enumeration value="CAD"/>
          <xsd:enumeration value="Chem Engineering"/>
          <xsd:enumeration value="Chemistry"/>
          <xsd:enumeration value="Civil Engineering"/>
          <xsd:enumeration value="College Success"/>
          <xsd:enumeration value="Communications"/>
          <xsd:enumeration value="Computer Engineering"/>
          <xsd:enumeration value="Computer Science"/>
          <xsd:enumeration value="Computing"/>
          <xsd:enumeration value="Construction"/>
          <xsd:enumeration value="Consumer Personal Computing"/>
          <xsd:enumeration value="Counseling"/>
          <xsd:enumeration value="Course Technology PTR"/>
          <xsd:enumeration value="Criminal Justice"/>
          <xsd:enumeration value="Data / Telecommunications"/>
          <xsd:enumeration value="Databases"/>
          <xsd:enumeration value="Decision Sciences"/>
          <xsd:enumeration value="Dental Assisting"/>
          <xsd:enumeration value="Developmental English"/>
          <xsd:enumeration value="Developmental Math"/>
          <xsd:enumeration value="Drafting"/>
          <xsd:enumeration value="Driver Education"/>
          <xsd:enumeration value="Early Childhood"/>
          <xsd:enumeration value="Earth &amp; Envir Scnc"/>
          <xsd:enumeration value="Ecommerce"/>
          <xsd:enumeration value="Economics"/>
          <xsd:enumeration value="Education"/>
          <xsd:enumeration value="Elec Engineering"/>
          <xsd:enumeration value="Electrical Trades"/>
          <xsd:enumeration value="Electronic Tech"/>
          <xsd:enumeration value="Emergency Medical Services"/>
          <xsd:enumeration value="Engineering"/>
          <xsd:enumeration value="Engineering Tech"/>
          <xsd:enumeration value="English"/>
          <xsd:enumeration value="English Literature"/>
          <xsd:enumeration value="Environmental Science"/>
          <xsd:enumeration value="Family Studies"/>
          <xsd:enumeration value="Finance"/>
          <xsd:enumeration value="Fire/Rescue"/>
          <xsd:enumeration value="French"/>
          <xsd:enumeration value="Game Development"/>
          <xsd:enumeration value="General ESL"/>
          <xsd:enumeration value="Geography"/>
          <xsd:enumeration value="Geology"/>
          <xsd:enumeration value="German"/>
          <xsd:enumeration value="Graphic Communications"/>
          <xsd:enumeration value="Graphical Information Systems"/>
          <xsd:enumeration value="Health and Physical Education"/>
          <xsd:enumeration value="Health Information Management"/>
          <xsd:enumeration value="Health Occupations"/>
          <xsd:enumeration value="Health Services Administration"/>
          <xsd:enumeration value="Help Desk / Desktop Support"/>
          <xsd:enumeration value="History"/>
          <xsd:enumeration value="Home Health Care"/>
          <xsd:enumeration value="Hosp/Culinary/Trav/Tour"/>
          <xsd:enumeration value="HVAC"/>
          <xsd:enumeration value="Ind Engineering"/>
          <xsd:enumeration value="Information Systems"/>
          <xsd:enumeration value="Insurance and Coding"/>
          <xsd:enumeration value="Italian"/>
          <xsd:enumeration value="Journalism"/>
          <xsd:enumeration value="Languages"/>
          <xsd:enumeration value="Mach Trds/Mech Tech"/>
          <xsd:enumeration value="Management"/>
          <xsd:enumeration value="Marketing"/>
          <xsd:enumeration value="Massage Therapy"/>
          <xsd:enumeration value="Math for Trades/Applied Math"/>
          <xsd:enumeration value="Mathematics"/>
          <xsd:enumeration value="Mechanical Engnrng"/>
          <xsd:enumeration value="Mechanical Technology"/>
          <xsd:enumeration value="Media Arts &amp; Design"/>
          <xsd:enumeration value="Medical Assisting"/>
          <xsd:enumeration value="Medical Laboratory Technician"/>
          <xsd:enumeration value="Medical Terminology"/>
          <xsd:enumeration value="Medical Transcription"/>
          <xsd:enumeration value="MIS"/>
          <xsd:enumeration value="Mortuary Science"/>
          <xsd:enumeration value="Multimedia Educatn"/>
          <xsd:enumeration value="Music"/>
          <xsd:enumeration value="Music Technology-PRO"/>
          <xsd:enumeration value="Networking &amp; Security"/>
          <xsd:enumeration value="Nursing"/>
          <xsd:enumeration value="Nursing Assistant"/>
          <xsd:enumeration value="Nutrition"/>
          <xsd:enumeration value="Occupational Therapy"/>
          <xsd:enumeration value="Oceanography"/>
          <xsd:enumeration value="Office Technology"/>
          <xsd:enumeration value="Paralegal"/>
          <xsd:enumeration value="Patient Care Technician"/>
          <xsd:enumeration value="PC Repair / A+"/>
          <xsd:enumeration value="Pharmacy Technician"/>
          <xsd:enumeration value="Philosophy"/>
          <xsd:enumeration value="Physical Therapy"/>
          <xsd:enumeration value="Physics"/>
          <xsd:enumeration value="Physics &amp; Astronomy"/>
          <xsd:enumeration value="Political Science"/>
          <xsd:enumeration value="Programming"/>
          <xsd:enumeration value="Project Management"/>
          <xsd:enumeration value="Psychology"/>
          <xsd:enumeration value="Public Admin"/>
          <xsd:enumeration value="Radiographic Technology"/>
          <xsd:enumeration value="Real Estate"/>
          <xsd:enumeration value="Religion"/>
          <xsd:enumeration value="Renewable Energy"/>
          <xsd:enumeration value="Respiratory Care"/>
          <xsd:enumeration value="Safety Training (ST)"/>
          <xsd:enumeration value="Security"/>
          <xsd:enumeration value="Social Psychology"/>
          <xsd:enumeration value="Social Work"/>
          <xsd:enumeration value="Sociology"/>
          <xsd:enumeration value="Spanish"/>
          <xsd:enumeration value="Special Education"/>
          <xsd:enumeration value="Speech &amp; Theatre"/>
          <xsd:enumeration value="Statistics"/>
          <xsd:enumeration value="Surgical Technology"/>
          <xsd:enumeration value="Taxation"/>
          <xsd:enumeration value="Tech Ed/Careers/Co-op"/>
          <xsd:enumeration value="Technical Skills"/>
          <xsd:enumeration value="Theatre"/>
          <xsd:enumeration value="Trucking"/>
          <xsd:enumeration value="Veterinary Technology"/>
          <xsd:enumeration value="Voice Speech Recognition"/>
          <xsd:enumeration value="Web Design &amp; Development"/>
          <xsd:enumeration value="Welding"/>
          <xsd:enumeration value="Other"/>
        </xsd:restriction>
      </xsd:simpleType>
    </xsd:element>
    <xsd:element name="Grouping" ma:index="9" nillable="true" ma:displayName="Grouping" ma:format="Dropdown" ma:internalName="Grouping">
      <xsd:simpleType>
        <xsd:restriction base="dms:Choice">
          <xsd:enumeration value="SSBH"/>
          <xsd:enumeration value="STEM"/>
          <xsd:enumeration value="Skills"/>
        </xsd:restriction>
      </xsd:simpleType>
    </xsd:element>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62e784-4cc6-44fa-aa0e-c3d5b83ab511"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9BA192-EF86-48DF-982C-2C526A268392}">
  <ds:schemaRefs>
    <ds:schemaRef ds:uri="http://schemas.microsoft.com/office/2006/metadata/properties"/>
    <ds:schemaRef ds:uri="http://schemas.microsoft.com/office/infopath/2007/PartnerControls"/>
    <ds:schemaRef ds:uri="4762e784-4cc6-44fa-aa0e-c3d5b83ab511"/>
    <ds:schemaRef ds:uri="88723500-728c-4f10-9c4c-19b0a4d53fba"/>
  </ds:schemaRefs>
</ds:datastoreItem>
</file>

<file path=customXml/itemProps2.xml><?xml version="1.0" encoding="utf-8"?>
<ds:datastoreItem xmlns:ds="http://schemas.openxmlformats.org/officeDocument/2006/customXml" ds:itemID="{6003874A-DB36-4542-85E0-50F7D031F8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723500-728c-4f10-9c4c-19b0a4d53fba"/>
    <ds:schemaRef ds:uri="4762e784-4cc6-44fa-aa0e-c3d5b83ab5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32CFAA7-E308-4DCB-89CD-C84C20E9024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POTX TEMPLATE Lecture Slides</Template>
  <TotalTime>7095</TotalTime>
  <Words>5530</Words>
  <Application>Microsoft Office PowerPoint</Application>
  <PresentationFormat>Widescreen</PresentationFormat>
  <Paragraphs>365</Paragraphs>
  <Slides>61</Slides>
  <Notes>10</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61</vt:i4>
      </vt:variant>
    </vt:vector>
  </HeadingPairs>
  <TitlesOfParts>
    <vt:vector size="70" baseType="lpstr">
      <vt:lpstr>Arial</vt:lpstr>
      <vt:lpstr>Arial</vt:lpstr>
      <vt:lpstr>Calibri</vt:lpstr>
      <vt:lpstr>Courier New</vt:lpstr>
      <vt:lpstr>Helvetica</vt:lpstr>
      <vt:lpstr>Wingdings</vt:lpstr>
      <vt:lpstr>Optimized Template Master</vt:lpstr>
      <vt:lpstr>Optimized Template Master (cont.)</vt:lpstr>
      <vt:lpstr>Equation</vt:lpstr>
      <vt:lpstr>Chapter 3</vt:lpstr>
      <vt:lpstr>Learning Objectives (1 of 2)</vt:lpstr>
      <vt:lpstr>Learning Objectives (2 of 2)</vt:lpstr>
      <vt:lpstr>Schedule C  (1 of 4)</vt:lpstr>
      <vt:lpstr>Schedule C  (2 of 4)</vt:lpstr>
      <vt:lpstr>Schedule C  (3 of 4)</vt:lpstr>
      <vt:lpstr>Schedule C  (4 of 4)</vt:lpstr>
      <vt:lpstr>Discussion 1</vt:lpstr>
      <vt:lpstr>Discussion 1: Debrief</vt:lpstr>
      <vt:lpstr>Inventories (1 of 2)</vt:lpstr>
      <vt:lpstr>Inventories (2 of 2)</vt:lpstr>
      <vt:lpstr>Poll 1</vt:lpstr>
      <vt:lpstr>Transportation (1 of 6)</vt:lpstr>
      <vt:lpstr>Transportation (2 of 6)</vt:lpstr>
      <vt:lpstr>Transportation (3 of 6)</vt:lpstr>
      <vt:lpstr>Transportation (4 of 6)</vt:lpstr>
      <vt:lpstr>Transportation  (5 of 6)</vt:lpstr>
      <vt:lpstr>Transportation  (6 of 6)</vt:lpstr>
      <vt:lpstr>Knowledge Check 1</vt:lpstr>
      <vt:lpstr>Knowledge Check 1: Answer</vt:lpstr>
      <vt:lpstr>Travel Expenses (1 of 11)</vt:lpstr>
      <vt:lpstr>Travel Expenses (2 of 11)</vt:lpstr>
      <vt:lpstr>Travel Expenses (3 of 11)</vt:lpstr>
      <vt:lpstr>Travel Expenses (4 of 11)</vt:lpstr>
      <vt:lpstr>Travel Expenses (5 of 11)</vt:lpstr>
      <vt:lpstr>Travel Expenses (6 of 11)</vt:lpstr>
      <vt:lpstr>Travel Expenses  (7 of 11)</vt:lpstr>
      <vt:lpstr>Travel Expenses (8 of 11)</vt:lpstr>
      <vt:lpstr>Travel Expenses (9 of 11)</vt:lpstr>
      <vt:lpstr>Travel Expenses (10 of 11)</vt:lpstr>
      <vt:lpstr>Travel Expenses (11 of 11)</vt:lpstr>
      <vt:lpstr>Meals and Entertainment</vt:lpstr>
      <vt:lpstr>Educational Expenses  (1 of 4)</vt:lpstr>
      <vt:lpstr>Educational Expenses (2 of 4)</vt:lpstr>
      <vt:lpstr>Educational Expenses (3 of 4)</vt:lpstr>
      <vt:lpstr>Educational Expenses (4 of 4)</vt:lpstr>
      <vt:lpstr>Dues, Subscriptions, and Publications</vt:lpstr>
      <vt:lpstr>Knowledge Check 2</vt:lpstr>
      <vt:lpstr>Knowledge Check 2: Answer</vt:lpstr>
      <vt:lpstr>Special Clothing and Uniforms</vt:lpstr>
      <vt:lpstr>Business Gifts</vt:lpstr>
      <vt:lpstr>Discussion 2</vt:lpstr>
      <vt:lpstr>Discussion 2: Debrief</vt:lpstr>
      <vt:lpstr>Bad Debts  (1 of 4)</vt:lpstr>
      <vt:lpstr>Bad Debts  (2 of 4)</vt:lpstr>
      <vt:lpstr>Bad Debts  (3 of 4)</vt:lpstr>
      <vt:lpstr>Bad Debts  (4 of 4)</vt:lpstr>
      <vt:lpstr>Poll 2</vt:lpstr>
      <vt:lpstr>Office in the Home  (1 of 6)</vt:lpstr>
      <vt:lpstr>Office in the Home  (2 of 6)</vt:lpstr>
      <vt:lpstr>Office in the Home  (3 of 6)</vt:lpstr>
      <vt:lpstr>Office in the Home  (4 of 6)</vt:lpstr>
      <vt:lpstr>Office in the Home  (5 of 6)</vt:lpstr>
      <vt:lpstr>Office in the Home  (6 of 6)</vt:lpstr>
      <vt:lpstr>Hobby Losses (1 of 3)</vt:lpstr>
      <vt:lpstr>Hobby Losses (2 of 3)</vt:lpstr>
      <vt:lpstr>Hobby Losses (3 of 3)</vt:lpstr>
      <vt:lpstr>Case Study 1 </vt:lpstr>
      <vt:lpstr>Case Study 2 </vt:lpstr>
      <vt:lpstr>Summary (1 of 2)</vt:lpstr>
      <vt:lpstr>Summary (2 of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Meere, Kristen</dc:creator>
  <cp:lastModifiedBy>Tumelaire, Justin M</cp:lastModifiedBy>
  <cp:revision>78</cp:revision>
  <cp:lastPrinted>2016-10-03T15:29:39Z</cp:lastPrinted>
  <dcterms:created xsi:type="dcterms:W3CDTF">2020-02-19T19:33:27Z</dcterms:created>
  <dcterms:modified xsi:type="dcterms:W3CDTF">2021-01-20T19:38:15Z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0x0101008656F3EBCC6A2E4CB2B83F4810F1B3D3</vt:lpwstr>
  </property>
  <property fmtid="{D5CDD505-2E9C-101B-9397-08002B2CF9AE}" pid="3" name="Order">
    <vt:r8>112600</vt:r8>
  </property>
  <property fmtid="{D5CDD505-2E9C-101B-9397-08002B2CF9AE}" pid="4" name="Category">
    <vt:lpwstr>Accessibility</vt:lpwstr>
  </property>
  <property fmtid="{D5CDD505-2E9C-101B-9397-08002B2CF9AE}" pid="5" name="xd_Signature">
    <vt:bool>false</vt:bool>
  </property>
  <property fmtid="{D5CDD505-2E9C-101B-9397-08002B2CF9AE}" pid="6" name="xd_ProgID">
    <vt:lpwstr/>
  </property>
  <property fmtid="{D5CDD505-2E9C-101B-9397-08002B2CF9AE}" pid="7" name="Document Type">
    <vt:lpwstr>Template</vt:lpwstr>
  </property>
  <property fmtid="{D5CDD505-2E9C-101B-9397-08002B2CF9AE}" pid="8" name="Audience">
    <vt:lpwstr>Content Developer</vt:lpwstr>
  </property>
  <property fmtid="{D5CDD505-2E9C-101B-9397-08002B2CF9AE}" pid="9" name="Department">
    <vt:lpwstr>GPM Training</vt:lpwstr>
  </property>
  <property fmtid="{D5CDD505-2E9C-101B-9397-08002B2CF9AE}" pid="10" name="ComplianceAssetId">
    <vt:lpwstr/>
  </property>
  <property fmtid="{D5CDD505-2E9C-101B-9397-08002B2CF9AE}" pid="11" name="TemplateUrl">
    <vt:lpwstr/>
  </property>
  <property fmtid="{D5CDD505-2E9C-101B-9397-08002B2CF9AE}" pid="12" name="ArticulateGUID">
    <vt:lpwstr>DA3FD099-5DDC-49B7-BC70-6C2871AE2813</vt:lpwstr>
  </property>
  <property fmtid="{D5CDD505-2E9C-101B-9397-08002B2CF9AE}" pid="13" name="ArticulatePath">
    <vt:lpwstr>Presentation3</vt:lpwstr>
  </property>
</Properties>
</file>