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23.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39" r:id="rId5"/>
  </p:sldMasterIdLst>
  <p:notesMasterIdLst>
    <p:notesMasterId r:id="rId92"/>
  </p:notesMasterIdLst>
  <p:handoutMasterIdLst>
    <p:handoutMasterId r:id="rId93"/>
  </p:handoutMasterIdLst>
  <p:sldIdLst>
    <p:sldId id="266" r:id="rId6"/>
    <p:sldId id="334" r:id="rId7"/>
    <p:sldId id="563" r:id="rId8"/>
    <p:sldId id="335" r:id="rId9"/>
    <p:sldId id="466" r:id="rId10"/>
    <p:sldId id="465" r:id="rId11"/>
    <p:sldId id="467" r:id="rId12"/>
    <p:sldId id="283" r:id="rId13"/>
    <p:sldId id="468" r:id="rId14"/>
    <p:sldId id="469" r:id="rId15"/>
    <p:sldId id="530" r:id="rId16"/>
    <p:sldId id="471" r:id="rId17"/>
    <p:sldId id="472" r:id="rId18"/>
    <p:sldId id="473" r:id="rId19"/>
    <p:sldId id="378" r:id="rId20"/>
    <p:sldId id="443" r:id="rId21"/>
    <p:sldId id="474" r:id="rId22"/>
    <p:sldId id="475" r:id="rId23"/>
    <p:sldId id="427" r:id="rId24"/>
    <p:sldId id="476" r:id="rId25"/>
    <p:sldId id="568" r:id="rId26"/>
    <p:sldId id="531" r:id="rId27"/>
    <p:sldId id="277" r:id="rId28"/>
    <p:sldId id="278" r:id="rId29"/>
    <p:sldId id="532" r:id="rId30"/>
    <p:sldId id="478" r:id="rId31"/>
    <p:sldId id="480" r:id="rId32"/>
    <p:sldId id="533" r:id="rId33"/>
    <p:sldId id="482" r:id="rId34"/>
    <p:sldId id="483" r:id="rId35"/>
    <p:sldId id="484" r:id="rId36"/>
    <p:sldId id="534" r:id="rId37"/>
    <p:sldId id="290" r:id="rId38"/>
    <p:sldId id="295" r:id="rId39"/>
    <p:sldId id="429" r:id="rId40"/>
    <p:sldId id="535" r:id="rId41"/>
    <p:sldId id="564" r:id="rId42"/>
    <p:sldId id="570" r:id="rId43"/>
    <p:sldId id="487" r:id="rId44"/>
    <p:sldId id="385" r:id="rId45"/>
    <p:sldId id="489" r:id="rId46"/>
    <p:sldId id="488" r:id="rId47"/>
    <p:sldId id="490" r:id="rId48"/>
    <p:sldId id="575" r:id="rId49"/>
    <p:sldId id="536" r:id="rId50"/>
    <p:sldId id="492" r:id="rId51"/>
    <p:sldId id="493" r:id="rId52"/>
    <p:sldId id="571" r:id="rId53"/>
    <p:sldId id="572" r:id="rId54"/>
    <p:sldId id="494" r:id="rId55"/>
    <p:sldId id="537" r:id="rId56"/>
    <p:sldId id="538" r:id="rId57"/>
    <p:sldId id="539" r:id="rId58"/>
    <p:sldId id="540" r:id="rId59"/>
    <p:sldId id="541" r:id="rId60"/>
    <p:sldId id="542" r:id="rId61"/>
    <p:sldId id="543" r:id="rId62"/>
    <p:sldId id="544" r:id="rId63"/>
    <p:sldId id="573" r:id="rId64"/>
    <p:sldId id="574" r:id="rId65"/>
    <p:sldId id="545" r:id="rId66"/>
    <p:sldId id="546" r:id="rId67"/>
    <p:sldId id="547" r:id="rId68"/>
    <p:sldId id="436" r:id="rId69"/>
    <p:sldId id="548" r:id="rId70"/>
    <p:sldId id="549" r:id="rId71"/>
    <p:sldId id="550" r:id="rId72"/>
    <p:sldId id="551" r:id="rId73"/>
    <p:sldId id="552" r:id="rId74"/>
    <p:sldId id="438" r:id="rId75"/>
    <p:sldId id="569" r:id="rId76"/>
    <p:sldId id="553" r:id="rId77"/>
    <p:sldId id="554" r:id="rId78"/>
    <p:sldId id="555" r:id="rId79"/>
    <p:sldId id="556" r:id="rId80"/>
    <p:sldId id="557" r:id="rId81"/>
    <p:sldId id="558" r:id="rId82"/>
    <p:sldId id="439" r:id="rId83"/>
    <p:sldId id="559" r:id="rId84"/>
    <p:sldId id="560" r:id="rId85"/>
    <p:sldId id="561" r:id="rId86"/>
    <p:sldId id="562" r:id="rId87"/>
    <p:sldId id="282" r:id="rId88"/>
    <p:sldId id="567" r:id="rId89"/>
    <p:sldId id="565" r:id="rId90"/>
    <p:sldId id="566" r:id="rId91"/>
  </p:sldIdLst>
  <p:sldSz cx="12192000" cy="6858000"/>
  <p:notesSz cx="6858000" cy="9144000"/>
  <p:custDataLst>
    <p:tags r:id="rId94"/>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 id="3" name="Julie Angel" initials="JA" lastIdx="2" clrIdx="2">
    <p:extLst>
      <p:ext uri="{19B8F6BF-5375-455C-9EA6-DF929625EA0E}">
        <p15:presenceInfo xmlns:p15="http://schemas.microsoft.com/office/powerpoint/2012/main" userId="fec48bcc1f869946" providerId="Windows Live"/>
      </p:ext>
    </p:extLst>
  </p:cmAuthor>
  <p:cmAuthor id="4" name="GJS" initials="GJS" lastIdx="8" clrIdx="3">
    <p:extLst>
      <p:ext uri="{19B8F6BF-5375-455C-9EA6-DF929625EA0E}">
        <p15:presenceInfo xmlns:p15="http://schemas.microsoft.com/office/powerpoint/2012/main" userId="GJ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98D4"/>
    <a:srgbClr val="F2F2F2"/>
    <a:srgbClr val="000000"/>
    <a:srgbClr val="004A78"/>
    <a:srgbClr val="006298"/>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85E0C-EAD9-4479-97BC-4A710D9437A6}" v="2" dt="2021-01-20T19:39:09.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3330" autoAdjust="0"/>
    <p:restoredTop sz="90237" autoAdjust="0"/>
  </p:normalViewPr>
  <p:slideViewPr>
    <p:cSldViewPr snapToGrid="0" snapToObjects="1">
      <p:cViewPr varScale="1">
        <p:scale>
          <a:sx n="64" d="100"/>
          <a:sy n="64" d="100"/>
        </p:scale>
        <p:origin x="360" y="44"/>
      </p:cViewPr>
      <p:guideLst/>
    </p:cSldViewPr>
  </p:slideViewPr>
  <p:outlineViewPr>
    <p:cViewPr>
      <p:scale>
        <a:sx n="33" d="100"/>
        <a:sy n="33" d="100"/>
      </p:scale>
      <p:origin x="0" y="-169651"/>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47" d="100"/>
          <a:sy n="47" d="100"/>
        </p:scale>
        <p:origin x="2784"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commentAuthors" Target="commentAuthors.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tags" Target="tags/tag1.xml"/><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microsoft.com/office/2016/11/relationships/changesInfo" Target="changesInfos/changesInfo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handoutMaster" Target="handoutMasters/handoutMaster1.xml"/><Relationship Id="rId98" Type="http://schemas.openxmlformats.org/officeDocument/2006/relationships/theme" Target="theme/them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elaire, Justin M" userId="1e2c4e72-1d93-464e-b7f3-25ec78b5a8bb" providerId="ADAL" clId="{30185E0C-EAD9-4479-97BC-4A710D9437A6}"/>
    <pc:docChg chg="modSld modMainMaster">
      <pc:chgData name="Tumelaire, Justin M" userId="1e2c4e72-1d93-464e-b7f3-25ec78b5a8bb" providerId="ADAL" clId="{30185E0C-EAD9-4479-97BC-4A710D9437A6}" dt="2021-01-20T19:39:09.972" v="1" actId="207"/>
      <pc:docMkLst>
        <pc:docMk/>
      </pc:docMkLst>
      <pc:sldChg chg="modSp">
        <pc:chgData name="Tumelaire, Justin M" userId="1e2c4e72-1d93-464e-b7f3-25ec78b5a8bb" providerId="ADAL" clId="{30185E0C-EAD9-4479-97BC-4A710D9437A6}" dt="2021-01-20T19:39:01.296" v="0" actId="207"/>
        <pc:sldMkLst>
          <pc:docMk/>
          <pc:sldMk cId="405864211" sldId="266"/>
        </pc:sldMkLst>
        <pc:spChg chg="mod">
          <ac:chgData name="Tumelaire, Justin M" userId="1e2c4e72-1d93-464e-b7f3-25ec78b5a8bb" providerId="ADAL" clId="{30185E0C-EAD9-4479-97BC-4A710D9437A6}" dt="2021-01-20T19:39:01.296" v="0" actId="207"/>
          <ac:spMkLst>
            <pc:docMk/>
            <pc:sldMk cId="405864211" sldId="266"/>
            <ac:spMk id="7" creationId="{7267FC34-E282-4CF7-ABC1-09DFE437C20C}"/>
          </ac:spMkLst>
        </pc:spChg>
      </pc:sldChg>
      <pc:sldMasterChg chg="modSp">
        <pc:chgData name="Tumelaire, Justin M" userId="1e2c4e72-1d93-464e-b7f3-25ec78b5a8bb" providerId="ADAL" clId="{30185E0C-EAD9-4479-97BC-4A710D9437A6}" dt="2021-01-20T19:39:09.972" v="1" actId="207"/>
        <pc:sldMasterMkLst>
          <pc:docMk/>
          <pc:sldMasterMk cId="682046013" sldId="2147483725"/>
        </pc:sldMasterMkLst>
        <pc:spChg chg="mod">
          <ac:chgData name="Tumelaire, Justin M" userId="1e2c4e72-1d93-464e-b7f3-25ec78b5a8bb" providerId="ADAL" clId="{30185E0C-EAD9-4479-97BC-4A710D9437A6}" dt="2021-01-20T19:39:09.972" v="1" actId="207"/>
          <ac:spMkLst>
            <pc:docMk/>
            <pc:sldMasterMk cId="682046013" sldId="2147483725"/>
            <ac:spMk id="8" creationId="{0E6636BF-D3CC-4DFC-A057-41CF18719446}"/>
          </ac:spMkLst>
        </pc:spChg>
      </pc:sldMaster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7.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120570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86</a:t>
            </a:fld>
            <a:endParaRPr lang="en-US" dirty="0"/>
          </a:p>
        </p:txBody>
      </p:sp>
    </p:spTree>
    <p:extLst>
      <p:ext uri="{BB962C8B-B14F-4D97-AF65-F5344CB8AC3E}">
        <p14:creationId xmlns:p14="http://schemas.microsoft.com/office/powerpoint/2010/main" val="45494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There is no correct answer. If Gabriel needs the money this year to pay nonmedical expenses, it would not make sense to contribute to an HSA. But if he does not need it, he could reduce his AGI and his current-year taxes. Any amount he leaves in the HSA account will accumulate earnings tax free and carry forward to be available for payment of qualifying medical expenses in the future. And after he turns 65, he can withdraw it without penalty for other expenses, and just have to pay the taxes. So this may be a good vehicle for him to save for the future.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33</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34</a:t>
            </a:fld>
            <a:endParaRPr lang="en-US" dirty="0"/>
          </a:p>
        </p:txBody>
      </p:sp>
    </p:spTree>
    <p:extLst>
      <p:ext uri="{BB962C8B-B14F-4D97-AF65-F5344CB8AC3E}">
        <p14:creationId xmlns:p14="http://schemas.microsoft.com/office/powerpoint/2010/main" val="1119791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This seems somewhat</a:t>
            </a:r>
            <a:r>
              <a:rPr lang="en-US" sz="1200" kern="1200" baseline="0" dirty="0">
                <a:solidFill>
                  <a:schemeClr val="tx1"/>
                </a:solidFill>
                <a:effectLst/>
                <a:latin typeface="Arial" panose="020B0604020202020204" pitchFamily="34" charset="0"/>
                <a:ea typeface="+mn-ea"/>
                <a:cs typeface="Arial" panose="020B0604020202020204" pitchFamily="34" charset="0"/>
              </a:rPr>
              <a:t> questionable. However, the argument could be made for signing the form, if the Hollands can document that some supplies were shared and may have been used by either one of them.</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38</a:t>
            </a:fld>
            <a:endParaRPr lang="en-US" dirty="0"/>
          </a:p>
        </p:txBody>
      </p:sp>
    </p:spTree>
    <p:extLst>
      <p:ext uri="{BB962C8B-B14F-4D97-AF65-F5344CB8AC3E}">
        <p14:creationId xmlns:p14="http://schemas.microsoft.com/office/powerpoint/2010/main" val="1872934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59</a:t>
            </a:fld>
            <a:endParaRPr lang="en-US" dirty="0"/>
          </a:p>
        </p:txBody>
      </p:sp>
    </p:spTree>
    <p:extLst>
      <p:ext uri="{BB962C8B-B14F-4D97-AF65-F5344CB8AC3E}">
        <p14:creationId xmlns:p14="http://schemas.microsoft.com/office/powerpoint/2010/main" val="1714329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60</a:t>
            </a:fld>
            <a:endParaRPr lang="en-US" dirty="0"/>
          </a:p>
        </p:txBody>
      </p:sp>
    </p:spTree>
    <p:extLst>
      <p:ext uri="{BB962C8B-B14F-4D97-AF65-F5344CB8AC3E}">
        <p14:creationId xmlns:p14="http://schemas.microsoft.com/office/powerpoint/2010/main" val="48886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83</a:t>
            </a:fld>
            <a:endParaRPr lang="en-US" dirty="0"/>
          </a:p>
        </p:txBody>
      </p:sp>
    </p:spTree>
    <p:extLst>
      <p:ext uri="{BB962C8B-B14F-4D97-AF65-F5344CB8AC3E}">
        <p14:creationId xmlns:p14="http://schemas.microsoft.com/office/powerpoint/2010/main" val="1475810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84</a:t>
            </a:fld>
            <a:endParaRPr lang="en-US" dirty="0"/>
          </a:p>
        </p:txBody>
      </p:sp>
    </p:spTree>
    <p:extLst>
      <p:ext uri="{BB962C8B-B14F-4D97-AF65-F5344CB8AC3E}">
        <p14:creationId xmlns:p14="http://schemas.microsoft.com/office/powerpoint/2010/main" val="4186390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6096000" y="1122363"/>
            <a:ext cx="5654722" cy="2387600"/>
          </a:xfrm>
        </p:spPr>
        <p:txBody>
          <a:bodyPr anchor="b"/>
          <a:lstStyle>
            <a:lvl1pPr algn="ctr">
              <a:defRPr sz="4800" baseline="0"/>
            </a:lvl1pPr>
          </a:lstStyle>
          <a:p>
            <a:r>
              <a:rPr lang="en-US" dirty="0"/>
              <a:t>Title Slide</a:t>
            </a:r>
          </a:p>
        </p:txBody>
      </p:sp>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dirty="0"/>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F8F4110-6D3B-4177-939B-284AD19BBBB0}"/>
              </a:ext>
              <a:ext uri="{C183D7F6-B498-43B3-948B-1728B52AA6E4}">
                <adec:decorative xmlns:adec="http://schemas.microsoft.com/office/drawing/2017/decorative" val="1"/>
              </a:ext>
            </a:extLst>
          </p:cNvPr>
          <p:cNvSpPr/>
          <p:nvPr userDrawn="1"/>
        </p:nvSpPr>
        <p:spPr>
          <a:xfrm>
            <a:off x="2418735" y="6504039"/>
            <a:ext cx="8037871" cy="2359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472841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Tree>
    <p:extLst>
      <p:ext uri="{BB962C8B-B14F-4D97-AF65-F5344CB8AC3E}">
        <p14:creationId xmlns:p14="http://schemas.microsoft.com/office/powerpoint/2010/main" val="2910747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382838"/>
            <a:ext cx="10712450" cy="3873500"/>
          </a:xfrm>
        </p:spPr>
        <p:txBody>
          <a:bodyPr/>
          <a:lstStyle/>
          <a:p>
            <a:endParaRPr lang="en-US" dirty="0"/>
          </a:p>
        </p:txBody>
      </p:sp>
    </p:spTree>
    <p:extLst>
      <p:ext uri="{BB962C8B-B14F-4D97-AF65-F5344CB8AC3E}">
        <p14:creationId xmlns:p14="http://schemas.microsoft.com/office/powerpoint/2010/main" val="3494693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Picture Placeholder 5"/>
          <p:cNvSpPr>
            <a:spLocks noGrp="1"/>
          </p:cNvSpPr>
          <p:nvPr>
            <p:ph type="pic" sz="quarter" idx="18"/>
          </p:nvPr>
        </p:nvSpPr>
        <p:spPr>
          <a:xfrm>
            <a:off x="742950" y="2333625"/>
            <a:ext cx="10712450" cy="3814763"/>
          </a:xfrm>
        </p:spPr>
        <p:txBody>
          <a:bodyPr/>
          <a:lstStyle/>
          <a:p>
            <a:endParaRPr lang="en-US" dirty="0"/>
          </a:p>
        </p:txBody>
      </p:sp>
    </p:spTree>
    <p:extLst>
      <p:ext uri="{BB962C8B-B14F-4D97-AF65-F5344CB8AC3E}">
        <p14:creationId xmlns:p14="http://schemas.microsoft.com/office/powerpoint/2010/main" val="262032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755900"/>
            <a:ext cx="10610850" cy="2008188"/>
          </a:xfrm>
        </p:spPr>
        <p:txBody>
          <a:bodyPr/>
          <a:lstStyle/>
          <a:p>
            <a:endParaRPr lang="en-US" dirty="0"/>
          </a:p>
        </p:txBody>
      </p:sp>
      <p:sp>
        <p:nvSpPr>
          <p:cNvPr id="9" name="Text Placeholder 11"/>
          <p:cNvSpPr>
            <a:spLocks noGrp="1"/>
          </p:cNvSpPr>
          <p:nvPr>
            <p:ph type="body" sz="quarter" idx="19" hasCustomPrompt="1"/>
          </p:nvPr>
        </p:nvSpPr>
        <p:spPr>
          <a:xfrm>
            <a:off x="740228" y="5013158"/>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81389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1613669"/>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3838575"/>
            <a:ext cx="8128000" cy="2092325"/>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3636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836637"/>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2905134"/>
            <a:ext cx="8128000" cy="1462330"/>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able Placeholder 3"/>
          <p:cNvSpPr>
            <a:spLocks noGrp="1"/>
          </p:cNvSpPr>
          <p:nvPr>
            <p:ph type="tbl" sz="quarter" idx="13"/>
          </p:nvPr>
        </p:nvSpPr>
        <p:spPr>
          <a:xfrm>
            <a:off x="2032000" y="4497314"/>
            <a:ext cx="8128000" cy="1462330"/>
          </a:xfrm>
        </p:spPr>
        <p:txBody>
          <a:bodyPr/>
          <a:lstStyle/>
          <a:p>
            <a:endParaRPr lang="en-US" dirty="0"/>
          </a:p>
        </p:txBody>
      </p:sp>
    </p:spTree>
    <p:extLst>
      <p:ext uri="{BB962C8B-B14F-4D97-AF65-F5344CB8AC3E}">
        <p14:creationId xmlns:p14="http://schemas.microsoft.com/office/powerpoint/2010/main" val="142378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Text Placeholder 11"/>
          <p:cNvSpPr>
            <a:spLocks noGrp="1"/>
          </p:cNvSpPr>
          <p:nvPr>
            <p:ph type="body" sz="quarter" idx="18" hasCustomPrompt="1"/>
          </p:nvPr>
        </p:nvSpPr>
        <p:spPr>
          <a:xfrm>
            <a:off x="743576" y="3894220"/>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845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2216043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755900"/>
            <a:ext cx="10610850" cy="769353"/>
          </a:xfrm>
        </p:spPr>
        <p:txBody>
          <a:bodyPr/>
          <a:lstStyle/>
          <a:p>
            <a:endParaRPr lang="en-US" dirty="0"/>
          </a:p>
        </p:txBody>
      </p:sp>
      <p:sp>
        <p:nvSpPr>
          <p:cNvPr id="9" name="Text Placeholder 11"/>
          <p:cNvSpPr>
            <a:spLocks noGrp="1"/>
          </p:cNvSpPr>
          <p:nvPr>
            <p:ph type="body" sz="quarter" idx="19" hasCustomPrompt="1"/>
          </p:nvPr>
        </p:nvSpPr>
        <p:spPr>
          <a:xfrm>
            <a:off x="743576" y="3971089"/>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7" name="Table Placeholder 3"/>
          <p:cNvSpPr>
            <a:spLocks noGrp="1"/>
          </p:cNvSpPr>
          <p:nvPr>
            <p:ph type="tbl" sz="quarter" idx="20"/>
          </p:nvPr>
        </p:nvSpPr>
        <p:spPr>
          <a:xfrm>
            <a:off x="742950" y="5186278"/>
            <a:ext cx="10610850" cy="769353"/>
          </a:xfrm>
        </p:spPr>
        <p:txBody>
          <a:bodyPr/>
          <a:lstStyle/>
          <a:p>
            <a:endParaRPr lang="en-US" dirty="0"/>
          </a:p>
        </p:txBody>
      </p:sp>
    </p:spTree>
    <p:extLst>
      <p:ext uri="{BB962C8B-B14F-4D97-AF65-F5344CB8AC3E}">
        <p14:creationId xmlns:p14="http://schemas.microsoft.com/office/powerpoint/2010/main" val="932760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755900"/>
            <a:ext cx="10610850" cy="1130300"/>
          </a:xfrm>
        </p:spPr>
        <p:txBody>
          <a:bodyPr/>
          <a:lstStyle/>
          <a:p>
            <a:endParaRPr lang="en-US" dirty="0"/>
          </a:p>
        </p:txBody>
      </p:sp>
      <p:sp>
        <p:nvSpPr>
          <p:cNvPr id="9" name="Text Placeholder 11"/>
          <p:cNvSpPr>
            <a:spLocks noGrp="1"/>
          </p:cNvSpPr>
          <p:nvPr>
            <p:ph type="body" sz="quarter" idx="19" hasCustomPrompt="1"/>
          </p:nvPr>
        </p:nvSpPr>
        <p:spPr>
          <a:xfrm>
            <a:off x="740228" y="4140449"/>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7" name="Text Placeholder 11"/>
          <p:cNvSpPr>
            <a:spLocks noGrp="1"/>
          </p:cNvSpPr>
          <p:nvPr>
            <p:ph type="body" sz="quarter" idx="20" hasCustomPrompt="1"/>
          </p:nvPr>
        </p:nvSpPr>
        <p:spPr>
          <a:xfrm>
            <a:off x="740227" y="521284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02581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128738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Text Placeholder 11"/>
          <p:cNvSpPr>
            <a:spLocks noGrp="1"/>
          </p:cNvSpPr>
          <p:nvPr>
            <p:ph type="body" sz="quarter" idx="18" hasCustomPrompt="1"/>
          </p:nvPr>
        </p:nvSpPr>
        <p:spPr>
          <a:xfrm>
            <a:off x="743576" y="2991852"/>
            <a:ext cx="10711543" cy="1483895"/>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7" name="Text Placeholder 11"/>
          <p:cNvSpPr>
            <a:spLocks noGrp="1"/>
          </p:cNvSpPr>
          <p:nvPr>
            <p:ph type="body" sz="quarter" idx="19" hasCustomPrompt="1"/>
          </p:nvPr>
        </p:nvSpPr>
        <p:spPr>
          <a:xfrm>
            <a:off x="740228" y="4596062"/>
            <a:ext cx="10711543" cy="1483895"/>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991393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ection">
    <p:bg>
      <p:bgPr>
        <a:solidFill>
          <a:schemeClr val="accent1"/>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838200" y="2820280"/>
            <a:ext cx="10515600" cy="1217447"/>
          </a:xfrm>
        </p:spPr>
        <p:txBody>
          <a:bodyPr/>
          <a:lstStyle>
            <a:lvl1pPr>
              <a:defRPr sz="6000">
                <a:solidFill>
                  <a:schemeClr val="bg1"/>
                </a:solidFill>
              </a:defRPr>
            </a:lvl1pPr>
          </a:lstStyle>
          <a:p>
            <a:r>
              <a:rPr lang="en-US" dirty="0"/>
              <a:t>Section Title</a:t>
            </a:r>
          </a:p>
        </p:txBody>
      </p:sp>
    </p:spTree>
    <p:custDataLst>
      <p:tags r:id="rId1"/>
    </p:custDataLst>
    <p:extLst>
      <p:ext uri="{BB962C8B-B14F-4D97-AF65-F5344CB8AC3E}">
        <p14:creationId xmlns:p14="http://schemas.microsoft.com/office/powerpoint/2010/main" val="276170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lvl1pPr>
            <a:lvl2pPr marL="336550" indent="-112713">
              <a:defRPr sz="900" b="0"/>
            </a:lvl2pPr>
            <a:lvl3pPr marL="685800" indent="-168275">
              <a:defRPr sz="900" b="0"/>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heme" Target="../theme/theme2.xml"/><Relationship Id="rId1" Type="http://schemas.openxmlformats.org/officeDocument/2006/relationships/slideLayout" Target="../slideLayouts/slideLayout23.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tx1">
                    <a:lumMod val="60000"/>
                    <a:lumOff val="40000"/>
                  </a:schemeClr>
                </a:solidFill>
                <a:latin typeface="+mn-lt"/>
              </a:rPr>
              <a:pPr/>
              <a:t>‹#›</a:t>
            </a:fld>
            <a:endParaRPr lang="en-US" sz="1000" dirty="0">
              <a:solidFill>
                <a:schemeClr val="tx1">
                  <a:lumMod val="60000"/>
                  <a:lumOff val="4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mn-lt"/>
              </a:rPr>
              <a:t>©2021</a:t>
            </a:r>
            <a:r>
              <a:rPr lang="en-US" sz="900" baseline="0" dirty="0">
                <a:solidFill>
                  <a:schemeClr val="tx1">
                    <a:lumMod val="50000"/>
                  </a:schemeClr>
                </a:solidFill>
                <a:latin typeface="+mn-lt"/>
              </a:rPr>
              <a:t> </a:t>
            </a:r>
            <a:r>
              <a:rPr lang="en-US" sz="900" dirty="0">
                <a:solidFill>
                  <a:schemeClr val="tx1">
                    <a:lumMod val="50000"/>
                  </a:schemeClr>
                </a:solidFill>
                <a:latin typeface="+mn-lt"/>
              </a:rPr>
              <a:t>Cengage Learning. All Rights Reserved. May not be scanned, copied or duplicated, or posted to a publicly accessible website, in whole or in part.</a:t>
            </a:r>
          </a:p>
        </p:txBody>
      </p:sp>
      <p:sp>
        <p:nvSpPr>
          <p:cNvPr id="9" name="Rectangle 8">
            <a:extLst>
              <a:ext uri="{FF2B5EF4-FFF2-40B4-BE49-F238E27FC236}">
                <a16:creationId xmlns:a16="http://schemas.microsoft.com/office/drawing/2014/main" id="{69B8FC9A-ED05-42CA-9228-35082338CFF6}"/>
              </a:ext>
              <a:ext uri="{C183D7F6-B498-43B3-948B-1728B52AA6E4}">
                <adec:decorative xmlns:adec="http://schemas.microsoft.com/office/drawing/2017/decorative" val="1"/>
              </a:ext>
            </a:extLst>
          </p:cNvPr>
          <p:cNvSpPr/>
          <p:nvPr userDrawn="1"/>
        </p:nvSpPr>
        <p:spPr>
          <a:xfrm>
            <a:off x="11937872" y="0"/>
            <a:ext cx="2541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C69483-BC4E-456F-B0B8-D2823A424DD5}"/>
              </a:ext>
              <a:ext uri="{C183D7F6-B498-43B3-948B-1728B52AA6E4}">
                <adec:decorative xmlns:adec="http://schemas.microsoft.com/office/drawing/2017/decorative" val="1"/>
              </a:ext>
            </a:extLst>
          </p:cNvPr>
          <p:cNvSpPr/>
          <p:nvPr userDrawn="1"/>
        </p:nvSpPr>
        <p:spPr>
          <a:xfrm>
            <a:off x="11939209" y="2444919"/>
            <a:ext cx="256032"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74B821-92A8-4FA3-91FE-CA155C46F51E}"/>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48EB65-A8B8-4FAA-AE70-6C7C6AC4BE68}"/>
              </a:ext>
              <a:ext uri="{C183D7F6-B498-43B3-948B-1728B52AA6E4}">
                <adec:decorative xmlns:adec="http://schemas.microsoft.com/office/drawing/2017/decorative" val="1"/>
              </a:ext>
            </a:extLst>
          </p:cNvPr>
          <p:cNvSpPr/>
          <p:nvPr userDrawn="1"/>
        </p:nvSpPr>
        <p:spPr>
          <a:xfrm>
            <a:off x="11937872" y="2444919"/>
            <a:ext cx="257369"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4"/>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3" r:id="rId1"/>
    <p:sldLayoutId id="2147483727"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4" r:id="rId13"/>
    <p:sldLayoutId id="2147483765" r:id="rId14"/>
    <p:sldLayoutId id="2147483766" r:id="rId15"/>
    <p:sldLayoutId id="2147483767" r:id="rId16"/>
    <p:sldLayoutId id="2147483768" r:id="rId17"/>
    <p:sldLayoutId id="2147483770" r:id="rId18"/>
    <p:sldLayoutId id="2147483771" r:id="rId19"/>
    <p:sldLayoutId id="2147483772" r:id="rId20"/>
    <p:sldLayoutId id="2147483773" r:id="rId21"/>
    <p:sldLayoutId id="2147483774" r:id="rId22"/>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bg1"/>
                </a:solidFill>
                <a:latin typeface="+mn-lt"/>
              </a:rPr>
              <a:pPr/>
              <a:t>‹#›</a:t>
            </a:fld>
            <a:endParaRPr lang="en-US" sz="1000" dirty="0">
              <a:solidFill>
                <a:schemeClr val="bg1"/>
              </a:solidFill>
              <a:latin typeface="+mn-lt"/>
            </a:endParaRPr>
          </a:p>
        </p:txBody>
      </p:sp>
      <p:sp>
        <p:nvSpPr>
          <p:cNvPr id="2" name="Title Placeholder 1"/>
          <p:cNvSpPr>
            <a:spLocks noGrp="1"/>
          </p:cNvSpPr>
          <p:nvPr>
            <p:ph type="title"/>
          </p:nvPr>
        </p:nvSpPr>
        <p:spPr>
          <a:xfrm>
            <a:off x="476843" y="42752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bg1"/>
                </a:solidFill>
                <a:latin typeface="+mn-lt"/>
              </a:rPr>
              <a:t>©2021</a:t>
            </a:r>
            <a:r>
              <a:rPr lang="en-US" sz="900" baseline="0" dirty="0">
                <a:solidFill>
                  <a:schemeClr val="bg1"/>
                </a:solidFill>
                <a:latin typeface="+mn-lt"/>
              </a:rPr>
              <a:t> </a:t>
            </a:r>
            <a:r>
              <a:rPr lang="en-US" sz="900" dirty="0">
                <a:solidFill>
                  <a:schemeClr val="bg1"/>
                </a:solidFill>
                <a:latin typeface="+mn-lt"/>
              </a:rPr>
              <a:t>Cengage Learning. All Rights Reserved. May not be scanned, copied or duplicated, or posted to a publicly accessible website, in whole or in part.</a:t>
            </a:r>
          </a:p>
        </p:txBody>
      </p:sp>
      <p:pic>
        <p:nvPicPr>
          <p:cNvPr id="9" name="Picture 7">
            <a:extLst>
              <a:ext uri="{FF2B5EF4-FFF2-40B4-BE49-F238E27FC236}">
                <a16:creationId xmlns:a16="http://schemas.microsoft.com/office/drawing/2014/main" id="{6EB0E797-ABD1-47E4-8425-A051A5069818}"/>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extLst>
      <p:ext uri="{BB962C8B-B14F-4D97-AF65-F5344CB8AC3E}">
        <p14:creationId xmlns:p14="http://schemas.microsoft.com/office/powerpoint/2010/main" val="43327421"/>
      </p:ext>
    </p:extLst>
  </p:cSld>
  <p:clrMap bg1="lt1" tx1="dk1" bg2="lt2" tx2="dk2" accent1="accent1" accent2="accent2" accent3="accent3" accent4="accent4" accent5="accent5" accent6="accent6" hlink="hlink" folHlink="folHlink"/>
  <p:sldLayoutIdLst>
    <p:sldLayoutId id="2147483751" r:id="rId1"/>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2.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image" Target="../media/image1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5.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9.xml"/><Relationship Id="rId4" Type="http://schemas.openxmlformats.org/officeDocument/2006/relationships/image" Target="../media/image19.png"/></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30.xml"/><Relationship Id="rId4" Type="http://schemas.openxmlformats.org/officeDocument/2006/relationships/image" Target="../media/image19.png"/></Relationships>
</file>

<file path=ppt/slides/_rels/slide8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p:txBody>
          <a:bodyPr/>
          <a:lstStyle/>
          <a:p>
            <a:r>
              <a:rPr lang="en-US" dirty="0"/>
              <a:t>Chapter 5</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p:txBody>
          <a:bodyPr/>
          <a:lstStyle/>
          <a:p>
            <a:r>
              <a:rPr lang="en-US" dirty="0"/>
              <a:t>Deductions for and from AGI</a:t>
            </a:r>
          </a:p>
        </p:txBody>
      </p:sp>
      <p:pic>
        <p:nvPicPr>
          <p:cNvPr id="9" name="Content Placeholder 8">
            <a:extLst>
              <a:ext uri="{FF2B5EF4-FFF2-40B4-BE49-F238E27FC236}">
                <a16:creationId xmlns:a16="http://schemas.microsoft.com/office/drawing/2014/main" id="{9A526C7F-D9D9-4224-B98D-54765D23312C}"/>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1072605" y="655638"/>
            <a:ext cx="4185740" cy="5567362"/>
          </a:xfrm>
          <a:prstGeom prst="rect">
            <a:avLst/>
          </a:prstGeom>
        </p:spPr>
      </p:pic>
      <p:sp>
        <p:nvSpPr>
          <p:cNvPr id="7" name="TextBox 6">
            <a:extLst>
              <a:ext uri="{FF2B5EF4-FFF2-40B4-BE49-F238E27FC236}">
                <a16:creationId xmlns:a16="http://schemas.microsoft.com/office/drawing/2014/main" id="{7267FC34-E282-4CF7-ABC1-09DFE437C20C}"/>
              </a:ext>
              <a:ext uri="{C183D7F6-B498-43B3-948B-1728B52AA6E4}">
                <adec:decorative xmlns:adec="http://schemas.microsoft.com/office/drawing/2017/decorative" val="1"/>
              </a:ext>
            </a:extLst>
          </p:cNvPr>
          <p:cNvSpPr txBox="1"/>
          <p:nvPr/>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Arial" panose="020B0604020202020204" pitchFamily="34" charset="0"/>
                <a:cs typeface="Arial" panose="020B0604020202020204" pitchFamily="34" charset="0"/>
              </a:rPr>
              <a:t>©2021</a:t>
            </a:r>
            <a:r>
              <a:rPr lang="en-US" sz="900" baseline="0" dirty="0">
                <a:solidFill>
                  <a:schemeClr val="tx1">
                    <a:lumMod val="50000"/>
                  </a:schemeClr>
                </a:solidFill>
                <a:latin typeface="Arial" panose="020B0604020202020204" pitchFamily="34" charset="0"/>
                <a:cs typeface="Arial" panose="020B0604020202020204" pitchFamily="34" charset="0"/>
              </a:rPr>
              <a:t> </a:t>
            </a:r>
            <a:r>
              <a:rPr lang="en-US" sz="900" dirty="0">
                <a:solidFill>
                  <a:schemeClr val="tx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40586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Self-Employed Health Insurance Deduction </a:t>
            </a:r>
            <a:br>
              <a:rPr lang="en-US" dirty="0"/>
            </a:br>
            <a:r>
              <a:rPr lang="en-US" sz="2000" dirty="0"/>
              <a:t>(2 of 2)</a:t>
            </a:r>
            <a:endParaRPr lang="en-US" dirty="0"/>
          </a:p>
        </p:txBody>
      </p:sp>
      <p:sp>
        <p:nvSpPr>
          <p:cNvPr id="5" name="Text Placeholder 4"/>
          <p:cNvSpPr>
            <a:spLocks noGrp="1"/>
          </p:cNvSpPr>
          <p:nvPr>
            <p:ph idx="1"/>
          </p:nvPr>
        </p:nvSpPr>
        <p:spPr/>
        <p:txBody>
          <a:bodyPr/>
          <a:lstStyle/>
          <a:p>
            <a:pPr>
              <a:spcBef>
                <a:spcPts val="0"/>
              </a:spcBef>
              <a:spcAft>
                <a:spcPts val="600"/>
              </a:spcAft>
            </a:pPr>
            <a:r>
              <a:rPr lang="en-US" sz="2000" dirty="0"/>
              <a:t>The self-employed health insurance deduction is limited by the following special rules:</a:t>
            </a:r>
          </a:p>
          <a:p>
            <a:pPr lvl="1">
              <a:spcBef>
                <a:spcPts val="0"/>
              </a:spcBef>
              <a:spcAft>
                <a:spcPts val="600"/>
              </a:spcAft>
            </a:pPr>
            <a:r>
              <a:rPr lang="en-US" sz="2000" dirty="0"/>
              <a:t>The deduction is not allowed for any months in which the taxpayer is eligible to participate in an employer-sponsored health care plan.</a:t>
            </a:r>
          </a:p>
          <a:p>
            <a:pPr lvl="1">
              <a:spcBef>
                <a:spcPts val="0"/>
              </a:spcBef>
              <a:spcAft>
                <a:spcPts val="600"/>
              </a:spcAft>
            </a:pPr>
            <a:r>
              <a:rPr lang="en-US" sz="2000" dirty="0"/>
              <a:t>The deduction cannot exceed the taxpayer’s net self-employed earned income.</a:t>
            </a:r>
          </a:p>
          <a:p>
            <a:pPr lvl="1">
              <a:spcBef>
                <a:spcPts val="0"/>
              </a:spcBef>
              <a:spcAft>
                <a:spcPts val="600"/>
              </a:spcAft>
            </a:pPr>
            <a:r>
              <a:rPr lang="en-US" sz="2000" dirty="0"/>
              <a:t>There are individual limitations on the deduction for long-term care premiums.</a:t>
            </a:r>
          </a:p>
          <a:p>
            <a:pPr lvl="1">
              <a:spcBef>
                <a:spcPts val="0"/>
              </a:spcBef>
              <a:spcAft>
                <a:spcPts val="600"/>
              </a:spcAft>
            </a:pPr>
            <a:r>
              <a:rPr lang="en-US" sz="2000" dirty="0"/>
              <a:t>Taxpayers that report income on Schedule C are generally considered self-employed; however, taxpayers with income from certain partnerships, S corporations, limited liability companies (L L C s), and farm businesses may also be considered self-employed and eligible for the self-employed health deduction.</a:t>
            </a:r>
          </a:p>
          <a:p>
            <a:pPr lvl="1">
              <a:spcBef>
                <a:spcPts val="0"/>
              </a:spcBef>
              <a:spcAft>
                <a:spcPts val="600"/>
              </a:spcAft>
            </a:pPr>
            <a:r>
              <a:rPr lang="en-US" sz="2000" dirty="0"/>
              <a:t>Self-employed taxpayers that receive advance premium tax credits under the Affordable Care Act (A C A) may deduct only the portion paid out of pocket, not the portion covered by the premium tax credit.</a:t>
            </a:r>
          </a:p>
        </p:txBody>
      </p:sp>
    </p:spTree>
    <p:extLst>
      <p:ext uri="{BB962C8B-B14F-4D97-AF65-F5344CB8AC3E}">
        <p14:creationId xmlns:p14="http://schemas.microsoft.com/office/powerpoint/2010/main" val="126152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(1 of 12)</a:t>
            </a:r>
          </a:p>
        </p:txBody>
      </p:sp>
      <p:sp>
        <p:nvSpPr>
          <p:cNvPr id="5" name="Text Placeholder 4"/>
          <p:cNvSpPr>
            <a:spLocks noGrp="1"/>
          </p:cNvSpPr>
          <p:nvPr>
            <p:ph idx="1"/>
          </p:nvPr>
        </p:nvSpPr>
        <p:spPr/>
        <p:txBody>
          <a:bodyPr/>
          <a:lstStyle/>
          <a:p>
            <a:r>
              <a:rPr lang="en-US" dirty="0"/>
              <a:t>Two principal types of I R A s in the United States:</a:t>
            </a:r>
          </a:p>
          <a:p>
            <a:pPr marL="914400" lvl="1" indent="-457200">
              <a:spcBef>
                <a:spcPts val="0"/>
              </a:spcBef>
              <a:spcAft>
                <a:spcPts val="600"/>
              </a:spcAft>
              <a:buFont typeface="+mj-lt"/>
              <a:buAutoNum type="arabicPeriod"/>
            </a:pPr>
            <a:r>
              <a:rPr lang="en-US" dirty="0"/>
              <a:t>Traditional I R A</a:t>
            </a:r>
          </a:p>
          <a:p>
            <a:pPr lvl="2">
              <a:spcBef>
                <a:spcPts val="0"/>
              </a:spcBef>
              <a:spcAft>
                <a:spcPts val="600"/>
              </a:spcAft>
            </a:pPr>
            <a:r>
              <a:rPr lang="en-US" dirty="0"/>
              <a:t>Annual contributions are deductible.</a:t>
            </a:r>
          </a:p>
          <a:p>
            <a:pPr lvl="2">
              <a:spcBef>
                <a:spcPts val="0"/>
              </a:spcBef>
              <a:spcAft>
                <a:spcPts val="600"/>
              </a:spcAft>
            </a:pPr>
            <a:r>
              <a:rPr lang="en-US" dirty="0"/>
              <a:t>Retirement distributions are taxable.</a:t>
            </a:r>
          </a:p>
          <a:p>
            <a:pPr lvl="2">
              <a:spcBef>
                <a:spcPts val="0"/>
              </a:spcBef>
              <a:spcAft>
                <a:spcPts val="600"/>
              </a:spcAft>
            </a:pPr>
            <a:r>
              <a:rPr lang="en-US" dirty="0"/>
              <a:t>Earnings are not taxable in the current year.</a:t>
            </a:r>
          </a:p>
          <a:p>
            <a:pPr marL="914400" lvl="1" indent="-457200">
              <a:spcBef>
                <a:spcPts val="1200"/>
              </a:spcBef>
              <a:spcAft>
                <a:spcPts val="600"/>
              </a:spcAft>
              <a:buFont typeface="+mj-lt"/>
              <a:buAutoNum type="arabicPeriod"/>
            </a:pPr>
            <a:r>
              <a:rPr lang="en-US" dirty="0"/>
              <a:t>Roth I R A</a:t>
            </a:r>
          </a:p>
          <a:p>
            <a:pPr lvl="2">
              <a:spcBef>
                <a:spcPts val="0"/>
              </a:spcBef>
              <a:spcAft>
                <a:spcPts val="600"/>
              </a:spcAft>
            </a:pPr>
            <a:r>
              <a:rPr lang="en-US" dirty="0"/>
              <a:t>Annual contributions are not deductible.</a:t>
            </a:r>
          </a:p>
          <a:p>
            <a:pPr lvl="2">
              <a:spcBef>
                <a:spcPts val="0"/>
              </a:spcBef>
              <a:spcAft>
                <a:spcPts val="600"/>
              </a:spcAft>
            </a:pPr>
            <a:r>
              <a:rPr lang="en-US" dirty="0"/>
              <a:t>Retirement distributions are nontaxable.</a:t>
            </a:r>
          </a:p>
          <a:p>
            <a:pPr lvl="2">
              <a:spcBef>
                <a:spcPts val="0"/>
              </a:spcBef>
              <a:spcAft>
                <a:spcPts val="600"/>
              </a:spcAft>
            </a:pPr>
            <a:r>
              <a:rPr lang="en-US" dirty="0"/>
              <a:t>Earnings are not taxable in the current year.</a:t>
            </a:r>
          </a:p>
        </p:txBody>
      </p:sp>
    </p:spTree>
    <p:extLst>
      <p:ext uri="{BB962C8B-B14F-4D97-AF65-F5344CB8AC3E}">
        <p14:creationId xmlns:p14="http://schemas.microsoft.com/office/powerpoint/2010/main" val="340331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(2 of 12)</a:t>
            </a:r>
            <a:endParaRPr lang="en-US" dirty="0"/>
          </a:p>
        </p:txBody>
      </p:sp>
      <p:sp>
        <p:nvSpPr>
          <p:cNvPr id="5" name="Text Placeholder 4"/>
          <p:cNvSpPr>
            <a:spLocks noGrp="1"/>
          </p:cNvSpPr>
          <p:nvPr>
            <p:ph idx="1"/>
          </p:nvPr>
        </p:nvSpPr>
        <p:spPr/>
        <p:txBody>
          <a:bodyPr/>
          <a:lstStyle/>
          <a:p>
            <a:pPr marL="0" indent="0">
              <a:buNone/>
            </a:pPr>
            <a:r>
              <a:rPr lang="en-US" b="1" dirty="0"/>
              <a:t>I R A Annual Contributions and Deductions</a:t>
            </a:r>
          </a:p>
          <a:p>
            <a:r>
              <a:rPr lang="en-US" dirty="0"/>
              <a:t>Roth or traditional I R A contribution is limited to either:</a:t>
            </a:r>
          </a:p>
          <a:p>
            <a:pPr marL="914400" lvl="1" indent="-457200">
              <a:buFont typeface="+mj-lt"/>
              <a:buAutoNum type="arabicPeriod"/>
            </a:pPr>
            <a:r>
              <a:rPr lang="en-US" dirty="0"/>
              <a:t>Lesser of 100 percent of taxpayer’s earned income, or </a:t>
            </a:r>
          </a:p>
          <a:p>
            <a:pPr marL="914400" lvl="1" indent="-457200">
              <a:buFont typeface="+mj-lt"/>
              <a:buAutoNum type="arabicPeriod"/>
            </a:pPr>
            <a:r>
              <a:rPr lang="en-US" dirty="0"/>
              <a:t>$6,000 ($12,000 if additional $6,000 is contributed to I R A of spouse that has no earned income)</a:t>
            </a:r>
          </a:p>
          <a:p>
            <a:r>
              <a:rPr lang="en-US" dirty="0"/>
              <a:t>Maximum contribution to spouse’s I R A: $6,000</a:t>
            </a:r>
          </a:p>
          <a:p>
            <a:pPr lvl="1"/>
            <a:r>
              <a:rPr lang="en-US" dirty="0"/>
              <a:t>In 2020, taxpayers and spouses age 50 and over can contribute an additional $1,000 annual “catch-up” contribution, increasing the maximum contribution to $7,000.</a:t>
            </a:r>
          </a:p>
        </p:txBody>
      </p:sp>
    </p:spTree>
    <p:extLst>
      <p:ext uri="{BB962C8B-B14F-4D97-AF65-F5344CB8AC3E}">
        <p14:creationId xmlns:p14="http://schemas.microsoft.com/office/powerpoint/2010/main" val="278963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(3 of 12)</a:t>
            </a:r>
            <a:endParaRPr lang="en-US" dirty="0"/>
          </a:p>
        </p:txBody>
      </p:sp>
      <p:sp>
        <p:nvSpPr>
          <p:cNvPr id="5" name="Text Placeholder 4"/>
          <p:cNvSpPr>
            <a:spLocks noGrp="1"/>
          </p:cNvSpPr>
          <p:nvPr>
            <p:ph idx="1"/>
          </p:nvPr>
        </p:nvSpPr>
        <p:spPr/>
        <p:txBody>
          <a:bodyPr/>
          <a:lstStyle/>
          <a:p>
            <a:r>
              <a:rPr lang="en-US" dirty="0"/>
              <a:t>Annual deduction maximums are reduced for traditional I R A s if taxpayer participates in another qualified retirement plan.</a:t>
            </a:r>
          </a:p>
          <a:p>
            <a:r>
              <a:rPr lang="en-US" dirty="0"/>
              <a:t>Annual contribution for Roth I R A s are reduced for all taxpayers over certain income levels but is not affected by taxpayer’s participation in another qualified retirement plan.</a:t>
            </a:r>
          </a:p>
          <a:p>
            <a:r>
              <a:rPr lang="en-US" dirty="0"/>
              <a:t>In each case, maximum annual contribution is phased out proportionately between certain A G I ranges.</a:t>
            </a:r>
          </a:p>
        </p:txBody>
      </p:sp>
    </p:spTree>
    <p:extLst>
      <p:ext uri="{BB962C8B-B14F-4D97-AF65-F5344CB8AC3E}">
        <p14:creationId xmlns:p14="http://schemas.microsoft.com/office/powerpoint/2010/main" val="199331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(4 of 12)</a:t>
            </a:r>
            <a:endParaRPr lang="en-US" dirty="0"/>
          </a:p>
        </p:txBody>
      </p:sp>
      <p:sp>
        <p:nvSpPr>
          <p:cNvPr id="5" name="Text Placeholder 4"/>
          <p:cNvSpPr>
            <a:spLocks noGrp="1"/>
          </p:cNvSpPr>
          <p:nvPr>
            <p:ph idx="1"/>
          </p:nvPr>
        </p:nvSpPr>
        <p:spPr/>
        <p:txBody>
          <a:bodyPr/>
          <a:lstStyle/>
          <a:p>
            <a:r>
              <a:rPr lang="en-US" dirty="0"/>
              <a:t>If taxpayer contributes to both traditional and Roth I R A s, combined contributions cannot exceed $6,000 ($7,000 if age 50 or older).</a:t>
            </a:r>
          </a:p>
          <a:p>
            <a:r>
              <a:rPr lang="en-US" dirty="0"/>
              <a:t>Taxpayers with income over the phase-out ranges may contribute to nondeductible traditional I R A s.</a:t>
            </a:r>
          </a:p>
        </p:txBody>
      </p:sp>
    </p:spTree>
    <p:extLst>
      <p:ext uri="{BB962C8B-B14F-4D97-AF65-F5344CB8AC3E}">
        <p14:creationId xmlns:p14="http://schemas.microsoft.com/office/powerpoint/2010/main" val="139486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(5 of 12)</a:t>
            </a:r>
            <a:endParaRPr lang="en-US" dirty="0"/>
          </a:p>
        </p:txBody>
      </p:sp>
      <p:sp>
        <p:nvSpPr>
          <p:cNvPr id="5" name="Text Placeholder 4"/>
          <p:cNvSpPr>
            <a:spLocks noGrp="1"/>
          </p:cNvSpPr>
          <p:nvPr>
            <p:ph idx="1"/>
          </p:nvPr>
        </p:nvSpPr>
        <p:spPr>
          <a:xfrm>
            <a:off x="476844" y="1825625"/>
            <a:ext cx="11047500" cy="4351338"/>
          </a:xfrm>
        </p:spPr>
        <p:txBody>
          <a:bodyPr/>
          <a:lstStyle/>
          <a:p>
            <a:pPr marL="0" indent="0">
              <a:buNone/>
            </a:pPr>
            <a:r>
              <a:rPr lang="en-US" b="1" dirty="0"/>
              <a:t>Roth I R A Contribution</a:t>
            </a:r>
          </a:p>
          <a:p>
            <a:r>
              <a:rPr lang="en-US" sz="2200" dirty="0"/>
              <a:t>EXAMPLE: Noah, age 42, is single and wants to contribute the maximum to his Roth I R A. His A G I is $126,000; thus, his contribution will be limited. Using the </a:t>
            </a:r>
            <a:r>
              <a:rPr lang="en-US" sz="2000" dirty="0"/>
              <a:t>2020 A G I Phase-Out Ranges for Roth I R A Contributions table</a:t>
            </a:r>
            <a:r>
              <a:rPr lang="en-US" sz="2200" dirty="0"/>
              <a:t>, calculate how much Noah can contribute to his Roth I R A. What amount could he contribute if he was age 62?</a:t>
            </a:r>
          </a:p>
        </p:txBody>
      </p:sp>
    </p:spTree>
    <p:extLst>
      <p:ext uri="{BB962C8B-B14F-4D97-AF65-F5344CB8AC3E}">
        <p14:creationId xmlns:p14="http://schemas.microsoft.com/office/powerpoint/2010/main" val="411213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(6 of 12)</a:t>
            </a:r>
            <a:endParaRPr lang="en-US" dirty="0"/>
          </a:p>
        </p:txBody>
      </p:sp>
      <p:sp>
        <p:nvSpPr>
          <p:cNvPr id="5" name="Text Placeholder 4"/>
          <p:cNvSpPr>
            <a:spLocks noGrp="1"/>
          </p:cNvSpPr>
          <p:nvPr>
            <p:ph idx="1"/>
          </p:nvPr>
        </p:nvSpPr>
        <p:spPr>
          <a:xfrm>
            <a:off x="476844" y="1830075"/>
            <a:ext cx="11032985" cy="2024480"/>
          </a:xfrm>
        </p:spPr>
        <p:txBody>
          <a:bodyPr/>
          <a:lstStyle/>
          <a:p>
            <a:pPr algn="l"/>
            <a:r>
              <a:rPr lang="en-US" b="1" dirty="0"/>
              <a:t>Roth I R A Contribution</a:t>
            </a:r>
          </a:p>
          <a:p>
            <a:pPr marL="228600" indent="-228600" algn="l">
              <a:buFont typeface="Arial" panose="020B0604020202020204" pitchFamily="34" charset="0"/>
              <a:buChar char="•"/>
            </a:pPr>
            <a:r>
              <a:rPr lang="en-US" sz="2200" dirty="0"/>
              <a:t>EXAMPLE: Noah, age 42, is single and wants to contribute the maximum to his Roth </a:t>
            </a:r>
            <a:br>
              <a:rPr lang="en-US" sz="2200" dirty="0"/>
            </a:br>
            <a:r>
              <a:rPr lang="en-US" sz="2200" dirty="0"/>
              <a:t>I R A. His A G I is $126,000; thus, his contribution will be limited. Using the </a:t>
            </a:r>
            <a:r>
              <a:rPr lang="en-US" sz="2000" dirty="0"/>
              <a:t>2020 A G I Phase-Out Ranges for Roth I R A Contributions table</a:t>
            </a:r>
            <a:r>
              <a:rPr lang="en-US" sz="2200" dirty="0"/>
              <a:t>, calculate how much Noah can contribute to his Roth I R A. What amount could he contribute if he was age 62?</a:t>
            </a:r>
          </a:p>
          <a:p>
            <a:pPr marL="228600" indent="-228600" algn="l">
              <a:buFont typeface="Arial" panose="020B0604020202020204" pitchFamily="34" charset="0"/>
              <a:buChar char="•"/>
            </a:pPr>
            <a:r>
              <a:rPr lang="en-US" b="1" dirty="0"/>
              <a:t>Solution:</a:t>
            </a:r>
          </a:p>
        </p:txBody>
      </p:sp>
      <p:graphicFrame>
        <p:nvGraphicFramePr>
          <p:cNvPr id="23" name="Content Placeholder 22" descr="The following calculation is shown: The quotient of the difference between $139,000 minus $126,000 divided by $15,000 multiplied by $6,000 equals $5,200 allowed Roth I R A contribution.">
            <a:extLst>
              <a:ext uri="{FF2B5EF4-FFF2-40B4-BE49-F238E27FC236}">
                <a16:creationId xmlns:a16="http://schemas.microsoft.com/office/drawing/2014/main" id="{23DCB549-87AB-4A04-8AC4-CF844587B312}"/>
              </a:ext>
            </a:extLst>
          </p:cNvPr>
          <p:cNvGraphicFramePr>
            <a:graphicFrameLocks noGrp="1" noChangeAspect="1"/>
          </p:cNvGraphicFramePr>
          <p:nvPr>
            <p:ph idx="12"/>
            <p:extLst>
              <p:ext uri="{D42A27DB-BD31-4B8C-83A1-F6EECF244321}">
                <p14:modId xmlns:p14="http://schemas.microsoft.com/office/powerpoint/2010/main" val="1863748329"/>
              </p:ext>
            </p:extLst>
          </p:nvPr>
        </p:nvGraphicFramePr>
        <p:xfrm>
          <a:off x="2464974" y="4145962"/>
          <a:ext cx="8361363" cy="679806"/>
        </p:xfrm>
        <a:graphic>
          <a:graphicData uri="http://schemas.openxmlformats.org/presentationml/2006/ole">
            <mc:AlternateContent xmlns:mc="http://schemas.openxmlformats.org/markup-compatibility/2006">
              <mc:Choice xmlns:v="urn:schemas-microsoft-com:vml" Requires="v">
                <p:oleObj spid="_x0000_s1026" name="Equation" r:id="rId3" imgW="8115120" imgH="660240" progId="Equation.DSMT4">
                  <p:embed/>
                </p:oleObj>
              </mc:Choice>
              <mc:Fallback>
                <p:oleObj name="Equation" r:id="rId3" imgW="8115120" imgH="660240" progId="Equation.DSMT4">
                  <p:embed/>
                  <p:pic>
                    <p:nvPicPr>
                      <p:cNvPr id="23" name="Content Placeholder 22" descr="The following calculation is shown: The quotient of the difference between $139,000 minus $126,000 divided by $15,000 multiplied by $6,000 equals $5,200 allowed Roth I R A contribution.">
                        <a:extLst>
                          <a:ext uri="{FF2B5EF4-FFF2-40B4-BE49-F238E27FC236}">
                            <a16:creationId xmlns:a16="http://schemas.microsoft.com/office/drawing/2014/main" id="{23DCB549-87AB-4A04-8AC4-CF844587B312}"/>
                          </a:ext>
                        </a:extLst>
                      </p:cNvPr>
                      <p:cNvPicPr/>
                      <p:nvPr/>
                    </p:nvPicPr>
                    <p:blipFill>
                      <a:blip r:embed="rId4"/>
                      <a:stretch>
                        <a:fillRect/>
                      </a:stretch>
                    </p:blipFill>
                    <p:spPr>
                      <a:xfrm>
                        <a:off x="2464974" y="4145962"/>
                        <a:ext cx="8361363" cy="679806"/>
                      </a:xfrm>
                      <a:prstGeom prst="rect">
                        <a:avLst/>
                      </a:prstGeom>
                    </p:spPr>
                  </p:pic>
                </p:oleObj>
              </mc:Fallback>
            </mc:AlternateContent>
          </a:graphicData>
        </a:graphic>
      </p:graphicFrame>
      <p:sp>
        <p:nvSpPr>
          <p:cNvPr id="8" name="Text Placeholder 7"/>
          <p:cNvSpPr>
            <a:spLocks noGrp="1"/>
          </p:cNvSpPr>
          <p:nvPr>
            <p:ph idx="11"/>
          </p:nvPr>
        </p:nvSpPr>
        <p:spPr>
          <a:xfrm>
            <a:off x="476842" y="4912314"/>
            <a:ext cx="11241913" cy="657878"/>
          </a:xfrm>
        </p:spPr>
        <p:txBody>
          <a:bodyPr/>
          <a:lstStyle/>
          <a:p>
            <a:pPr marL="228600" algn="l"/>
            <a:r>
              <a:rPr lang="en-US" sz="2200" dirty="0"/>
              <a:t>If Noah was age 62:</a:t>
            </a:r>
          </a:p>
        </p:txBody>
      </p:sp>
      <p:graphicFrame>
        <p:nvGraphicFramePr>
          <p:cNvPr id="26" name="Content Placeholder 25" descr="The following calculation is shown: The quotient of the difference between $139,000 minus $126,000 divided by $15,000 multiplied by $7,000 equals $6,067 allowed Roth I R A contribution.">
            <a:extLst>
              <a:ext uri="{FF2B5EF4-FFF2-40B4-BE49-F238E27FC236}">
                <a16:creationId xmlns:a16="http://schemas.microsoft.com/office/drawing/2014/main" id="{529D8C15-8401-42AE-B3A8-97619F6D449A}"/>
              </a:ext>
            </a:extLst>
          </p:cNvPr>
          <p:cNvGraphicFramePr>
            <a:graphicFrameLocks noGrp="1" noChangeAspect="1"/>
          </p:cNvGraphicFramePr>
          <p:nvPr>
            <p:ph idx="16"/>
            <p:extLst>
              <p:ext uri="{D42A27DB-BD31-4B8C-83A1-F6EECF244321}">
                <p14:modId xmlns:p14="http://schemas.microsoft.com/office/powerpoint/2010/main" val="3307361200"/>
              </p:ext>
            </p:extLst>
          </p:nvPr>
        </p:nvGraphicFramePr>
        <p:xfrm>
          <a:off x="2465388" y="5570538"/>
          <a:ext cx="8342312" cy="679450"/>
        </p:xfrm>
        <a:graphic>
          <a:graphicData uri="http://schemas.openxmlformats.org/presentationml/2006/ole">
            <mc:AlternateContent xmlns:mc="http://schemas.openxmlformats.org/markup-compatibility/2006">
              <mc:Choice xmlns:v="urn:schemas-microsoft-com:vml" Requires="v">
                <p:oleObj spid="_x0000_s1027" name="Equation" r:id="rId5" imgW="8102520" imgH="660240" progId="Equation.DSMT4">
                  <p:embed/>
                </p:oleObj>
              </mc:Choice>
              <mc:Fallback>
                <p:oleObj name="Equation" r:id="rId5" imgW="8102520" imgH="660240" progId="Equation.DSMT4">
                  <p:embed/>
                  <p:pic>
                    <p:nvPicPr>
                      <p:cNvPr id="26" name="Content Placeholder 25" descr="The following calculation is shown: The quotient of the difference between $139,000 minus $126,000 divided by $15,000 multiplied by $7,000 equals $6,067 allowed Roth I R A contribution.">
                        <a:extLst>
                          <a:ext uri="{FF2B5EF4-FFF2-40B4-BE49-F238E27FC236}">
                            <a16:creationId xmlns:a16="http://schemas.microsoft.com/office/drawing/2014/main" id="{529D8C15-8401-42AE-B3A8-97619F6D449A}"/>
                          </a:ext>
                        </a:extLst>
                      </p:cNvPr>
                      <p:cNvPicPr/>
                      <p:nvPr/>
                    </p:nvPicPr>
                    <p:blipFill>
                      <a:blip r:embed="rId6"/>
                      <a:stretch>
                        <a:fillRect/>
                      </a:stretch>
                    </p:blipFill>
                    <p:spPr>
                      <a:xfrm>
                        <a:off x="2465388" y="5570538"/>
                        <a:ext cx="8342312" cy="679450"/>
                      </a:xfrm>
                      <a:prstGeom prst="rect">
                        <a:avLst/>
                      </a:prstGeom>
                    </p:spPr>
                  </p:pic>
                </p:oleObj>
              </mc:Fallback>
            </mc:AlternateContent>
          </a:graphicData>
        </a:graphic>
      </p:graphicFrame>
    </p:spTree>
    <p:extLst>
      <p:ext uri="{BB962C8B-B14F-4D97-AF65-F5344CB8AC3E}">
        <p14:creationId xmlns:p14="http://schemas.microsoft.com/office/powerpoint/2010/main" val="1057555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(7 of 12)</a:t>
            </a:r>
            <a:endParaRPr lang="en-US" dirty="0"/>
          </a:p>
        </p:txBody>
      </p:sp>
      <p:sp>
        <p:nvSpPr>
          <p:cNvPr id="5" name="Text Placeholder 4"/>
          <p:cNvSpPr>
            <a:spLocks noGrp="1"/>
          </p:cNvSpPr>
          <p:nvPr>
            <p:ph idx="1"/>
          </p:nvPr>
        </p:nvSpPr>
        <p:spPr/>
        <p:txBody>
          <a:bodyPr/>
          <a:lstStyle/>
          <a:p>
            <a:pPr marL="0" indent="0">
              <a:buNone/>
            </a:pPr>
            <a:r>
              <a:rPr lang="en-US" b="1" dirty="0"/>
              <a:t>Traditional I R A Contribution</a:t>
            </a:r>
          </a:p>
          <a:p>
            <a:r>
              <a:rPr lang="en-US" sz="1800" dirty="0"/>
              <a:t>EXAMPLE: Liza and Mikal are married and are both 41 years old. They file their taxes jointly. Liza is covered by a 4 0 1 (k) plan at work and earns $96,000. Mikal is not covered by a plan at work and earns $30,000. Using the 2020 A G I Phase-Out Ranges for Deductible Traditional I R A Contributions table, how much can each of them contribute to a traditional I R A?</a:t>
            </a:r>
          </a:p>
        </p:txBody>
      </p:sp>
    </p:spTree>
    <p:extLst>
      <p:ext uri="{BB962C8B-B14F-4D97-AF65-F5344CB8AC3E}">
        <p14:creationId xmlns:p14="http://schemas.microsoft.com/office/powerpoint/2010/main" val="1644718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(8 of 12)</a:t>
            </a:r>
            <a:endParaRPr lang="en-US" dirty="0"/>
          </a:p>
        </p:txBody>
      </p:sp>
      <p:sp>
        <p:nvSpPr>
          <p:cNvPr id="5" name="Text Placeholder 4"/>
          <p:cNvSpPr>
            <a:spLocks noGrp="1"/>
          </p:cNvSpPr>
          <p:nvPr>
            <p:ph idx="1"/>
          </p:nvPr>
        </p:nvSpPr>
        <p:spPr/>
        <p:txBody>
          <a:bodyPr/>
          <a:lstStyle/>
          <a:p>
            <a:pPr marL="0" indent="0">
              <a:buNone/>
            </a:pPr>
            <a:r>
              <a:rPr lang="en-US" b="1" dirty="0"/>
              <a:t>Traditional I R A Contribution</a:t>
            </a:r>
          </a:p>
          <a:p>
            <a:r>
              <a:rPr lang="en-US" sz="1800" dirty="0"/>
              <a:t>EXAMPLE: Liza and Mikal are married and are both 41 years old. They file their taxes jointly. Liza is covered by a 4 0 1 (k) plan at work and earns $96,000. Mikal is not covered by a plan at work and earns $30,000. Using the 2020 A G I Phase-Out Ranges for Deductible Traditional I R A Contributions table, how much can each of them contribute to a traditional I R A?</a:t>
            </a:r>
          </a:p>
          <a:p>
            <a:r>
              <a:rPr lang="en-US" sz="1800" b="1" dirty="0"/>
              <a:t>Solution: </a:t>
            </a:r>
            <a:r>
              <a:rPr lang="en-US" sz="1800" dirty="0"/>
              <a:t>When one spouse is an active participant in a retirement plan and the other is not, two separate income limitations apply. The active participant spouse may make a full deductible I R A contribution unless the $104,000–$124,000 phase-out range applies to the couple’s joint income. The spouse who is not an active participant may make a full deductible I R A contribution unless the higher $196,000–$206,000 phase-out range applies to the couple’s joint income.</a:t>
            </a:r>
          </a:p>
          <a:p>
            <a:r>
              <a:rPr lang="en-US" sz="1800" dirty="0"/>
              <a:t>Liza and Mikal’s joint income is $126,000. Since it exceeds the $104,000–$124,000 phase-out range, Liza cannot make a deductible contribution to a traditional I R A. However, since their joint income does not exceed the $196,000–$206,000 range, Mikal can make the full $6,000 traditional I R A contribution.</a:t>
            </a:r>
          </a:p>
          <a:p>
            <a:endParaRPr lang="en-US" dirty="0"/>
          </a:p>
        </p:txBody>
      </p:sp>
    </p:spTree>
    <p:extLst>
      <p:ext uri="{BB962C8B-B14F-4D97-AF65-F5344CB8AC3E}">
        <p14:creationId xmlns:p14="http://schemas.microsoft.com/office/powerpoint/2010/main" val="467470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(9 of 12)</a:t>
            </a:r>
            <a:endParaRPr lang="en-US" dirty="0"/>
          </a:p>
        </p:txBody>
      </p:sp>
      <p:sp>
        <p:nvSpPr>
          <p:cNvPr id="5" name="Text Placeholder 4"/>
          <p:cNvSpPr>
            <a:spLocks noGrp="1"/>
          </p:cNvSpPr>
          <p:nvPr>
            <p:ph idx="1"/>
          </p:nvPr>
        </p:nvSpPr>
        <p:spPr/>
        <p:txBody>
          <a:bodyPr/>
          <a:lstStyle/>
          <a:p>
            <a:pPr marL="0" indent="0">
              <a:buNone/>
            </a:pPr>
            <a:r>
              <a:rPr lang="en-US" b="1" dirty="0"/>
              <a:t>Roth I R A Conversions</a:t>
            </a:r>
          </a:p>
          <a:p>
            <a:pPr>
              <a:spcBef>
                <a:spcPts val="0"/>
              </a:spcBef>
              <a:spcAft>
                <a:spcPts val="600"/>
              </a:spcAft>
            </a:pPr>
            <a:r>
              <a:rPr lang="en-US" dirty="0"/>
              <a:t>Taxpayers who may wish to convert traditional I R A s to Roth I R A s include those with:</a:t>
            </a:r>
          </a:p>
          <a:p>
            <a:pPr lvl="1">
              <a:spcBef>
                <a:spcPts val="0"/>
              </a:spcBef>
              <a:spcAft>
                <a:spcPts val="600"/>
              </a:spcAft>
            </a:pPr>
            <a:r>
              <a:rPr lang="en-US" sz="2200" dirty="0"/>
              <a:t>Many years to retirement </a:t>
            </a:r>
          </a:p>
          <a:p>
            <a:pPr lvl="1">
              <a:spcBef>
                <a:spcPts val="0"/>
              </a:spcBef>
              <a:spcAft>
                <a:spcPts val="600"/>
              </a:spcAft>
            </a:pPr>
            <a:r>
              <a:rPr lang="en-US" sz="2200" dirty="0"/>
              <a:t>A low current tax bracket</a:t>
            </a:r>
          </a:p>
          <a:p>
            <a:pPr lvl="1">
              <a:spcBef>
                <a:spcPts val="0"/>
              </a:spcBef>
              <a:spcAft>
                <a:spcPts val="600"/>
              </a:spcAft>
            </a:pPr>
            <a:r>
              <a:rPr lang="en-US" sz="2200" dirty="0"/>
              <a:t>A high expected tax bracket in retirement</a:t>
            </a:r>
          </a:p>
          <a:p>
            <a:pPr lvl="1">
              <a:spcBef>
                <a:spcPts val="0"/>
              </a:spcBef>
              <a:spcAft>
                <a:spcPts val="600"/>
              </a:spcAft>
            </a:pPr>
            <a:r>
              <a:rPr lang="en-US" sz="2200" dirty="0"/>
              <a:t>Negative taxable income</a:t>
            </a:r>
          </a:p>
          <a:p>
            <a:pPr>
              <a:spcBef>
                <a:spcPts val="0"/>
              </a:spcBef>
              <a:spcAft>
                <a:spcPts val="600"/>
              </a:spcAft>
            </a:pPr>
            <a:r>
              <a:rPr lang="en-US" dirty="0"/>
              <a:t>Income generated by the conversion is subject to current income tax.</a:t>
            </a:r>
          </a:p>
          <a:p>
            <a:pPr>
              <a:spcBef>
                <a:spcPts val="0"/>
              </a:spcBef>
              <a:spcAft>
                <a:spcPts val="600"/>
              </a:spcAft>
            </a:pPr>
            <a:r>
              <a:rPr lang="en-US" dirty="0"/>
              <a:t>There is no longer a rule that taxpayer must have $100,000 or less in A G I to convert traditional I R A s to Roth I R A s.</a:t>
            </a:r>
          </a:p>
        </p:txBody>
      </p:sp>
    </p:spTree>
    <p:extLst>
      <p:ext uri="{BB962C8B-B14F-4D97-AF65-F5344CB8AC3E}">
        <p14:creationId xmlns:p14="http://schemas.microsoft.com/office/powerpoint/2010/main" val="272633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(1 of 2)</a:t>
            </a:r>
          </a:p>
        </p:txBody>
      </p:sp>
      <p:sp>
        <p:nvSpPr>
          <p:cNvPr id="3" name="Text Placeholder 2"/>
          <p:cNvSpPr>
            <a:spLocks noGrp="1"/>
          </p:cNvSpPr>
          <p:nvPr>
            <p:ph idx="1"/>
          </p:nvPr>
        </p:nvSpPr>
        <p:spPr>
          <a:xfrm>
            <a:off x="476842" y="1825625"/>
            <a:ext cx="9465443" cy="4351338"/>
          </a:xfrm>
        </p:spPr>
        <p:txBody>
          <a:bodyPr/>
          <a:lstStyle/>
          <a:p>
            <a:pPr marL="0" indent="0">
              <a:buNone/>
            </a:pPr>
            <a:r>
              <a:rPr lang="en-US" dirty="0"/>
              <a:t>By the end of this chapter, you should be able to:</a:t>
            </a:r>
          </a:p>
          <a:p>
            <a:pPr marL="457200" indent="-457200">
              <a:buFont typeface="+mj-lt"/>
              <a:buAutoNum type="arabicPeriod"/>
            </a:pPr>
            <a:r>
              <a:rPr lang="en-US" dirty="0"/>
              <a:t>Explain how Health Savings Accounts (H  S  A s) can be used for tax-advantaged medical care.</a:t>
            </a:r>
          </a:p>
          <a:p>
            <a:pPr marL="457200" indent="-457200">
              <a:buFont typeface="+mj-lt"/>
              <a:buAutoNum type="arabicPeriod"/>
            </a:pPr>
            <a:r>
              <a:rPr lang="en-US" dirty="0"/>
              <a:t>Describe the self-employed health insurance deduction.</a:t>
            </a:r>
          </a:p>
          <a:p>
            <a:pPr marL="457200" indent="-457200">
              <a:buFont typeface="+mj-lt"/>
              <a:buAutoNum type="arabicPeriod"/>
            </a:pPr>
            <a:r>
              <a:rPr lang="en-US" dirty="0"/>
              <a:t>Explain the treatment of Individual Retirement Accounts (I R A s), including Roth I R A s.</a:t>
            </a:r>
          </a:p>
          <a:p>
            <a:pPr marL="457200" indent="-457200">
              <a:buFont typeface="+mj-lt"/>
              <a:buAutoNum type="arabicPeriod"/>
            </a:pPr>
            <a:r>
              <a:rPr lang="en-US" dirty="0"/>
              <a:t>Explain the general contribution rules for small business and </a:t>
            </a:r>
            <a:br>
              <a:rPr lang="en-US" dirty="0"/>
            </a:br>
            <a:r>
              <a:rPr lang="en-US" dirty="0"/>
              <a:t>self-employed retirement plans.</a:t>
            </a:r>
          </a:p>
        </p:txBody>
      </p:sp>
    </p:spTree>
    <p:extLst>
      <p:ext uri="{BB962C8B-B14F-4D97-AF65-F5344CB8AC3E}">
        <p14:creationId xmlns:p14="http://schemas.microsoft.com/office/powerpoint/2010/main" val="4227417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(10 of 12)</a:t>
            </a:r>
            <a:endParaRPr lang="en-US" dirty="0"/>
          </a:p>
        </p:txBody>
      </p:sp>
      <p:sp>
        <p:nvSpPr>
          <p:cNvPr id="5" name="Text Placeholder 4"/>
          <p:cNvSpPr>
            <a:spLocks noGrp="1"/>
          </p:cNvSpPr>
          <p:nvPr>
            <p:ph idx="1"/>
          </p:nvPr>
        </p:nvSpPr>
        <p:spPr/>
        <p:txBody>
          <a:bodyPr/>
          <a:lstStyle/>
          <a:p>
            <a:pPr marL="0" indent="0">
              <a:spcBef>
                <a:spcPts val="0"/>
              </a:spcBef>
              <a:spcAft>
                <a:spcPts val="300"/>
              </a:spcAft>
              <a:buNone/>
            </a:pPr>
            <a:r>
              <a:rPr lang="en-US" sz="1800" b="1" dirty="0"/>
              <a:t>Traditional I R A Distributions</a:t>
            </a:r>
          </a:p>
          <a:p>
            <a:pPr>
              <a:spcBef>
                <a:spcPts val="0"/>
              </a:spcBef>
              <a:spcAft>
                <a:spcPts val="300"/>
              </a:spcAft>
            </a:pPr>
            <a:r>
              <a:rPr lang="en-US" sz="1800" dirty="0"/>
              <a:t>Money taken from traditional I R A s is taxable as ordinary income and may be subject to 10 percent early withdrawal penalty if taken before age 59 ½.</a:t>
            </a:r>
          </a:p>
          <a:p>
            <a:pPr lvl="1">
              <a:spcBef>
                <a:spcPts val="0"/>
              </a:spcBef>
              <a:spcAft>
                <a:spcPts val="300"/>
              </a:spcAft>
            </a:pPr>
            <a:r>
              <a:rPr lang="en-US" sz="1800" dirty="0"/>
              <a:t>However, penalty-free withdrawals may be made by taxpayers under age 59 ½ who are:</a:t>
            </a:r>
          </a:p>
          <a:p>
            <a:pPr lvl="2">
              <a:spcBef>
                <a:spcPts val="0"/>
              </a:spcBef>
              <a:spcAft>
                <a:spcPts val="300"/>
              </a:spcAft>
            </a:pPr>
            <a:r>
              <a:rPr lang="en-US" sz="1800" dirty="0"/>
              <a:t>Disabled</a:t>
            </a:r>
          </a:p>
          <a:p>
            <a:pPr lvl="2">
              <a:spcBef>
                <a:spcPts val="0"/>
              </a:spcBef>
              <a:spcAft>
                <a:spcPts val="300"/>
              </a:spcAft>
            </a:pPr>
            <a:r>
              <a:rPr lang="en-US" sz="1800" dirty="0"/>
              <a:t>Using a special level payment option</a:t>
            </a:r>
          </a:p>
          <a:p>
            <a:pPr lvl="2">
              <a:spcBef>
                <a:spcPts val="0"/>
              </a:spcBef>
              <a:spcAft>
                <a:spcPts val="300"/>
              </a:spcAft>
            </a:pPr>
            <a:r>
              <a:rPr lang="en-US" sz="1800" dirty="0"/>
              <a:t>Using the withdrawals for unreimbursed medical expenses in excess of 7.5 percent of A G I</a:t>
            </a:r>
          </a:p>
          <a:p>
            <a:pPr lvl="2">
              <a:spcBef>
                <a:spcPts val="0"/>
              </a:spcBef>
              <a:spcAft>
                <a:spcPts val="300"/>
              </a:spcAft>
            </a:pPr>
            <a:r>
              <a:rPr lang="en-US" sz="1800" dirty="0"/>
              <a:t>Recipients of at least 12 weeks of unemployment compensation and paying medical insurance premiums for their dependents</a:t>
            </a:r>
          </a:p>
          <a:p>
            <a:pPr lvl="2">
              <a:spcBef>
                <a:spcPts val="0"/>
              </a:spcBef>
              <a:spcAft>
                <a:spcPts val="300"/>
              </a:spcAft>
            </a:pPr>
            <a:r>
              <a:rPr lang="en-US" sz="1800" dirty="0"/>
              <a:t>Paying higher education costs (tuition, fees, room and board, etc.)</a:t>
            </a:r>
          </a:p>
          <a:p>
            <a:pPr lvl="2">
              <a:spcBef>
                <a:spcPts val="0"/>
              </a:spcBef>
              <a:spcAft>
                <a:spcPts val="300"/>
              </a:spcAft>
            </a:pPr>
            <a:r>
              <a:rPr lang="en-US" sz="1800" dirty="0"/>
              <a:t>Purchasing a home for the first time (up to a $10,000)</a:t>
            </a:r>
          </a:p>
          <a:p>
            <a:pPr lvl="2">
              <a:spcBef>
                <a:spcPts val="0"/>
              </a:spcBef>
              <a:spcAft>
                <a:spcPts val="300"/>
              </a:spcAft>
            </a:pPr>
            <a:r>
              <a:rPr lang="en-US" sz="1800" dirty="0"/>
              <a:t>Beneficiaries due to death of I R A owner</a:t>
            </a:r>
          </a:p>
          <a:p>
            <a:pPr lvl="2">
              <a:spcBef>
                <a:spcPts val="0"/>
              </a:spcBef>
              <a:spcAft>
                <a:spcPts val="300"/>
              </a:spcAft>
            </a:pPr>
            <a:r>
              <a:rPr lang="en-US" sz="1800" dirty="0"/>
              <a:t>Withdrawing funds due to an Internal Revenue Service (I R S) levy</a:t>
            </a:r>
          </a:p>
          <a:p>
            <a:pPr lvl="2">
              <a:spcBef>
                <a:spcPts val="0"/>
              </a:spcBef>
              <a:spcAft>
                <a:spcPts val="300"/>
              </a:spcAft>
            </a:pPr>
            <a:r>
              <a:rPr lang="en-US" sz="1800" dirty="0"/>
              <a:t>A qualified reservist</a:t>
            </a:r>
          </a:p>
        </p:txBody>
      </p:sp>
    </p:spTree>
    <p:extLst>
      <p:ext uri="{BB962C8B-B14F-4D97-AF65-F5344CB8AC3E}">
        <p14:creationId xmlns:p14="http://schemas.microsoft.com/office/powerpoint/2010/main" val="2564107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(11 of 12)</a:t>
            </a:r>
            <a:endParaRPr lang="en-US" dirty="0"/>
          </a:p>
        </p:txBody>
      </p:sp>
      <p:sp>
        <p:nvSpPr>
          <p:cNvPr id="5" name="Text Placeholder 4"/>
          <p:cNvSpPr>
            <a:spLocks noGrp="1"/>
          </p:cNvSpPr>
          <p:nvPr>
            <p:ph idx="1"/>
          </p:nvPr>
        </p:nvSpPr>
        <p:spPr/>
        <p:txBody>
          <a:bodyPr/>
          <a:lstStyle/>
          <a:p>
            <a:r>
              <a:rPr lang="en-US" sz="1800" dirty="0"/>
              <a:t>The CARES Act extends the 10 percent penalty tax exemption to distributions of up to $100,000 made on or after March 27, 2020 and before December 31, 2020 to the following:</a:t>
            </a:r>
          </a:p>
          <a:p>
            <a:pPr lvl="1"/>
            <a:r>
              <a:rPr lang="en-US" sz="1800" dirty="0"/>
              <a:t>a taxpayer (or spouse or dependent) diagnosed with COVID-19 (using a CDC-approved test) or to </a:t>
            </a:r>
          </a:p>
          <a:p>
            <a:pPr lvl="1"/>
            <a:r>
              <a:rPr lang="en-US" sz="1800" dirty="0"/>
              <a:t>a taxpayer that experiences adverse financial consequences as a result of quarantine, business closure, layoff, or reduced hours due to the virus. </a:t>
            </a:r>
          </a:p>
          <a:p>
            <a:r>
              <a:rPr lang="en-US" sz="1800" dirty="0"/>
              <a:t>Two special rules apply: </a:t>
            </a:r>
          </a:p>
          <a:p>
            <a:pPr lvl="1"/>
            <a:r>
              <a:rPr lang="en-US" sz="1800" dirty="0"/>
              <a:t>taxpayer may include the income ratably over a three-year period starting in 2020. </a:t>
            </a:r>
          </a:p>
          <a:p>
            <a:pPr lvl="1"/>
            <a:r>
              <a:rPr lang="en-US" sz="1800" dirty="0"/>
              <a:t>amounts recontributed to the qualified retirement plan within three years can be treated as a rollover and thus the original distribution would not be subject to tax.</a:t>
            </a:r>
          </a:p>
          <a:p>
            <a:r>
              <a:rPr lang="en-US" sz="1800" dirty="0"/>
              <a:t>No R M Ds are required in 2020 for taxpayers who have reached age 70 ½.</a:t>
            </a:r>
          </a:p>
          <a:p>
            <a:r>
              <a:rPr lang="en-US" sz="1800" dirty="0"/>
              <a:t>For taxpayers younger than 70 ½, R M Ds begin by April of the year after the taxpayer turns 72.</a:t>
            </a:r>
          </a:p>
        </p:txBody>
      </p:sp>
    </p:spTree>
    <p:extLst>
      <p:ext uri="{BB962C8B-B14F-4D97-AF65-F5344CB8AC3E}">
        <p14:creationId xmlns:p14="http://schemas.microsoft.com/office/powerpoint/2010/main" val="3731259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Individual Retirement Accounts </a:t>
            </a:r>
            <a:br>
              <a:rPr lang="en-US" dirty="0"/>
            </a:br>
            <a:r>
              <a:rPr lang="en-US" sz="2000" dirty="0"/>
              <a:t>(12 of 12)</a:t>
            </a:r>
            <a:endParaRPr lang="en-US" dirty="0"/>
          </a:p>
        </p:txBody>
      </p:sp>
      <p:sp>
        <p:nvSpPr>
          <p:cNvPr id="5" name="Text Placeholder 4"/>
          <p:cNvSpPr>
            <a:spLocks noGrp="1"/>
          </p:cNvSpPr>
          <p:nvPr>
            <p:ph idx="1"/>
          </p:nvPr>
        </p:nvSpPr>
        <p:spPr/>
        <p:txBody>
          <a:bodyPr/>
          <a:lstStyle/>
          <a:p>
            <a:pPr marL="0" indent="0">
              <a:buNone/>
            </a:pPr>
            <a:r>
              <a:rPr lang="en-US" b="1" dirty="0"/>
              <a:t>Roth I R A Distributions</a:t>
            </a:r>
          </a:p>
          <a:p>
            <a:r>
              <a:rPr lang="en-US" sz="1800" dirty="0"/>
              <a:t>Withdrawals are tax free as long as the Roth I R A was open for 5 years and any of the following requirements are met:</a:t>
            </a:r>
          </a:p>
          <a:p>
            <a:pPr lvl="1"/>
            <a:r>
              <a:rPr lang="en-US" sz="1800" dirty="0"/>
              <a:t>Distribution is made on or after date participant turns 59 ½.</a:t>
            </a:r>
          </a:p>
          <a:p>
            <a:pPr lvl="1"/>
            <a:r>
              <a:rPr lang="en-US" sz="1800" dirty="0"/>
              <a:t>Distribution is made to beneficiary on or after participant’s death.</a:t>
            </a:r>
          </a:p>
          <a:p>
            <a:pPr lvl="1"/>
            <a:r>
              <a:rPr lang="en-US" sz="1800" dirty="0"/>
              <a:t>Participant becomes disabled.</a:t>
            </a:r>
          </a:p>
          <a:p>
            <a:pPr lvl="1"/>
            <a:r>
              <a:rPr lang="en-US" sz="1800" dirty="0"/>
              <a:t>Distribution is used to pay for qualified first-time home-buyer’s expenses.</a:t>
            </a:r>
          </a:p>
          <a:p>
            <a:r>
              <a:rPr lang="en-US" sz="1800" dirty="0"/>
              <a:t>Distributions may be taxable if any of the requirements are not satisfied.</a:t>
            </a:r>
          </a:p>
          <a:p>
            <a:pPr lvl="1"/>
            <a:r>
              <a:rPr lang="en-US" sz="1800" dirty="0"/>
              <a:t>The part of the distributions that represents a return of capital is tax free, and the part that represents a payout of earnings is taxable.</a:t>
            </a:r>
          </a:p>
        </p:txBody>
      </p:sp>
    </p:spTree>
    <p:extLst>
      <p:ext uri="{BB962C8B-B14F-4D97-AF65-F5344CB8AC3E}">
        <p14:creationId xmlns:p14="http://schemas.microsoft.com/office/powerpoint/2010/main" val="3214799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these are features of a traditional I R A?</a:t>
            </a:r>
          </a:p>
          <a:p>
            <a:pPr marL="0" indent="0">
              <a:buNone/>
            </a:pPr>
            <a:r>
              <a:rPr lang="en-US" dirty="0"/>
              <a:t>a. Annual contributions are deductible.</a:t>
            </a:r>
          </a:p>
          <a:p>
            <a:pPr marL="0" indent="0">
              <a:buNone/>
            </a:pPr>
            <a:r>
              <a:rPr lang="en-US" dirty="0"/>
              <a:t>b. Annual contributions are not deductible.</a:t>
            </a:r>
          </a:p>
          <a:p>
            <a:pPr marL="0" indent="0">
              <a:buNone/>
            </a:pPr>
            <a:r>
              <a:rPr lang="en-US" dirty="0"/>
              <a:t>c. Retirement distributions are taxable.</a:t>
            </a:r>
          </a:p>
          <a:p>
            <a:pPr marL="0" indent="0">
              <a:buNone/>
            </a:pPr>
            <a:r>
              <a:rPr lang="en-US" dirty="0"/>
              <a:t>d. Retirement distributions are nontaxable.</a:t>
            </a:r>
          </a:p>
          <a:p>
            <a:pPr marL="0" indent="0">
              <a:buNone/>
            </a:pPr>
            <a:r>
              <a:rPr lang="en-US" dirty="0"/>
              <a:t>e. Earnings are taxable in the current year.</a:t>
            </a:r>
          </a:p>
          <a:p>
            <a:pPr marL="0" indent="0">
              <a:buNone/>
            </a:pPr>
            <a:r>
              <a:rPr lang="en-US" dirty="0"/>
              <a:t>f. Earnings are not taxable in the current year.</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52599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29661-E6CA-4342-AC91-6DB2452D485E}"/>
              </a:ext>
            </a:extLst>
          </p:cNvPr>
          <p:cNvSpPr>
            <a:spLocks noGrp="1"/>
          </p:cNvSpPr>
          <p:nvPr>
            <p:ph type="title"/>
          </p:nvPr>
        </p:nvSpPr>
        <p:spPr/>
        <p:txBody>
          <a:bodyPr/>
          <a:lstStyle/>
          <a:p>
            <a:r>
              <a:rPr lang="en-US" dirty="0"/>
              <a:t>Knowledge Check 1: Answer</a:t>
            </a:r>
          </a:p>
        </p:txBody>
      </p:sp>
      <p:sp>
        <p:nvSpPr>
          <p:cNvPr id="8" name="Content Placeholder 7">
            <a:extLst>
              <a:ext uri="{FF2B5EF4-FFF2-40B4-BE49-F238E27FC236}">
                <a16:creationId xmlns:a16="http://schemas.microsoft.com/office/drawing/2014/main" id="{C0349B04-6A1C-4104-92BE-DD0649625071}"/>
              </a:ext>
            </a:extLst>
          </p:cNvPr>
          <p:cNvSpPr>
            <a:spLocks noGrp="1"/>
          </p:cNvSpPr>
          <p:nvPr>
            <p:ph idx="1"/>
          </p:nvPr>
        </p:nvSpPr>
        <p:spPr/>
        <p:txBody>
          <a:bodyPr/>
          <a:lstStyle/>
          <a:p>
            <a:pPr marL="0" indent="0">
              <a:buNone/>
            </a:pPr>
            <a:r>
              <a:rPr lang="en-US" dirty="0"/>
              <a:t>Which of these are features of a traditional I R A?</a:t>
            </a:r>
          </a:p>
          <a:p>
            <a:pPr marL="0" indent="0">
              <a:buNone/>
            </a:pPr>
            <a:r>
              <a:rPr lang="en-US" dirty="0"/>
              <a:t>a. Annual contributions are deductible.</a:t>
            </a:r>
          </a:p>
          <a:p>
            <a:pPr marL="0" indent="0">
              <a:buNone/>
            </a:pPr>
            <a:r>
              <a:rPr lang="en-US" dirty="0"/>
              <a:t>c. Retirement distributions are taxable.</a:t>
            </a:r>
          </a:p>
          <a:p>
            <a:pPr marL="0" indent="0">
              <a:buNone/>
            </a:pPr>
            <a:r>
              <a:rPr lang="en-US" dirty="0"/>
              <a:t>f. Earnings are not taxable in the current year.</a:t>
            </a:r>
          </a:p>
        </p:txBody>
      </p:sp>
      <p:pic>
        <p:nvPicPr>
          <p:cNvPr id="6" name="Content Placeholder 12">
            <a:extLst>
              <a:ext uri="{FF2B5EF4-FFF2-40B4-BE49-F238E27FC236}">
                <a16:creationId xmlns:a16="http://schemas.microsoft.com/office/drawing/2014/main" id="{DD7CBEEF-24D7-2E41-A919-3D40F13672D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51971" y="4683824"/>
            <a:ext cx="1363186" cy="1700931"/>
          </a:xfrm>
          <a:prstGeom prst="rect">
            <a:avLst/>
          </a:prstGeom>
        </p:spPr>
      </p:pic>
    </p:spTree>
    <p:custDataLst>
      <p:tags r:id="rId1"/>
    </p:custDataLst>
    <p:extLst>
      <p:ext uri="{BB962C8B-B14F-4D97-AF65-F5344CB8AC3E}">
        <p14:creationId xmlns:p14="http://schemas.microsoft.com/office/powerpoint/2010/main" val="386692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(1 of 8)</a:t>
            </a:r>
          </a:p>
        </p:txBody>
      </p:sp>
      <p:sp>
        <p:nvSpPr>
          <p:cNvPr id="5" name="Text Placeholder 4"/>
          <p:cNvSpPr>
            <a:spLocks noGrp="1"/>
          </p:cNvSpPr>
          <p:nvPr>
            <p:ph idx="1"/>
          </p:nvPr>
        </p:nvSpPr>
        <p:spPr/>
        <p:txBody>
          <a:bodyPr/>
          <a:lstStyle/>
          <a:p>
            <a:r>
              <a:rPr lang="en-US" dirty="0"/>
              <a:t>Tax law provides favorable tax treatment to contributions by or for employees, to qualified retirement plans.</a:t>
            </a:r>
          </a:p>
          <a:p>
            <a:pPr lvl="1"/>
            <a:r>
              <a:rPr lang="en-US" dirty="0"/>
              <a:t>Employers may claim deduction in current year.</a:t>
            </a:r>
          </a:p>
          <a:p>
            <a:pPr lvl="1"/>
            <a:r>
              <a:rPr lang="en-US" dirty="0"/>
              <a:t>Employees do not include employer contributions in income until contributed amounts are distributed.</a:t>
            </a:r>
          </a:p>
          <a:p>
            <a:pPr lvl="1"/>
            <a:r>
              <a:rPr lang="en-US" dirty="0"/>
              <a:t>Tax on earnings on amounts contributed is deferred.</a:t>
            </a:r>
          </a:p>
        </p:txBody>
      </p:sp>
    </p:spTree>
    <p:extLst>
      <p:ext uri="{BB962C8B-B14F-4D97-AF65-F5344CB8AC3E}">
        <p14:creationId xmlns:p14="http://schemas.microsoft.com/office/powerpoint/2010/main" val="4209900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(2 of 8)</a:t>
            </a:r>
            <a:endParaRPr lang="en-US" dirty="0"/>
          </a:p>
        </p:txBody>
      </p:sp>
      <p:sp>
        <p:nvSpPr>
          <p:cNvPr id="5" name="Text Placeholder 4"/>
          <p:cNvSpPr>
            <a:spLocks noGrp="1"/>
          </p:cNvSpPr>
          <p:nvPr>
            <p:ph idx="1"/>
          </p:nvPr>
        </p:nvSpPr>
        <p:spPr/>
        <p:txBody>
          <a:bodyPr/>
          <a:lstStyle/>
          <a:p>
            <a:pPr lvl="1">
              <a:spcBef>
                <a:spcPts val="0"/>
              </a:spcBef>
              <a:spcAft>
                <a:spcPts val="600"/>
              </a:spcAft>
            </a:pPr>
            <a:r>
              <a:rPr lang="en-US" sz="2200" dirty="0"/>
              <a:t>Most retirement plans have a number of requirements in order to be classified as “qualified”:</a:t>
            </a:r>
          </a:p>
          <a:p>
            <a:pPr marL="1371600" lvl="2" indent="-457200">
              <a:spcBef>
                <a:spcPts val="0"/>
              </a:spcBef>
              <a:spcAft>
                <a:spcPts val="600"/>
              </a:spcAft>
              <a:buSzPct val="100000"/>
              <a:buFont typeface="+mj-lt"/>
              <a:buAutoNum type="arabicPeriod"/>
            </a:pPr>
            <a:r>
              <a:rPr lang="en-US" sz="2000" dirty="0"/>
              <a:t>Most require the benefit to be extended to all employees.</a:t>
            </a:r>
          </a:p>
          <a:p>
            <a:pPr marL="1371600" lvl="2" indent="-457200">
              <a:spcBef>
                <a:spcPts val="0"/>
              </a:spcBef>
              <a:spcAft>
                <a:spcPts val="600"/>
              </a:spcAft>
              <a:buSzPct val="100000"/>
              <a:buFont typeface="+mj-lt"/>
              <a:buAutoNum type="arabicPeriod"/>
            </a:pPr>
            <a:r>
              <a:rPr lang="en-US" sz="2000" dirty="0"/>
              <a:t>Most require a separate account to hold retirement assets, typically handled by a bank or financial institution.</a:t>
            </a:r>
          </a:p>
          <a:p>
            <a:pPr marL="1371600" lvl="2" indent="-457200">
              <a:spcBef>
                <a:spcPts val="0"/>
              </a:spcBef>
              <a:spcAft>
                <a:spcPts val="600"/>
              </a:spcAft>
              <a:buSzPct val="100000"/>
              <a:buFont typeface="+mj-lt"/>
              <a:buAutoNum type="arabicPeriod"/>
            </a:pPr>
            <a:r>
              <a:rPr lang="en-US" sz="2000" dirty="0"/>
              <a:t>Most penalize or prohibit early withdrawals.</a:t>
            </a:r>
          </a:p>
          <a:p>
            <a:pPr marL="1371600" lvl="2" indent="-457200">
              <a:spcBef>
                <a:spcPts val="0"/>
              </a:spcBef>
              <a:spcAft>
                <a:spcPts val="600"/>
              </a:spcAft>
              <a:buSzPct val="100000"/>
              <a:buFont typeface="+mj-lt"/>
              <a:buAutoNum type="arabicPeriod"/>
            </a:pPr>
            <a:r>
              <a:rPr lang="en-US" sz="2000" dirty="0"/>
              <a:t>Some require immediate “vesting” of contributions (i.e., contributions are immediately set aside for employee and not returned to employer even if employee leaves).</a:t>
            </a:r>
          </a:p>
          <a:p>
            <a:pPr marL="0" indent="0">
              <a:spcAft>
                <a:spcPts val="0"/>
              </a:spcAft>
              <a:buNone/>
            </a:pPr>
            <a:r>
              <a:rPr lang="en-US" b="1" dirty="0"/>
              <a:t>Self-Employed and Small Business Retirement Plan Options</a:t>
            </a:r>
          </a:p>
          <a:p>
            <a:pPr>
              <a:spcBef>
                <a:spcPts val="600"/>
              </a:spcBef>
            </a:pPr>
            <a:r>
              <a:rPr lang="en-US" sz="2200" dirty="0"/>
              <a:t>Over time, tax law has created various retirement plans aimed at small business owners and self-employed sole proprietors.</a:t>
            </a:r>
          </a:p>
        </p:txBody>
      </p:sp>
    </p:spTree>
    <p:extLst>
      <p:ext uri="{BB962C8B-B14F-4D97-AF65-F5344CB8AC3E}">
        <p14:creationId xmlns:p14="http://schemas.microsoft.com/office/powerpoint/2010/main" val="1903012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(3 of 8)</a:t>
            </a:r>
            <a:endParaRPr lang="en-US" dirty="0"/>
          </a:p>
        </p:txBody>
      </p:sp>
      <p:sp>
        <p:nvSpPr>
          <p:cNvPr id="5" name="Text Placeholder 4"/>
          <p:cNvSpPr>
            <a:spLocks noGrp="1"/>
          </p:cNvSpPr>
          <p:nvPr>
            <p:ph idx="1"/>
          </p:nvPr>
        </p:nvSpPr>
        <p:spPr/>
        <p:txBody>
          <a:bodyPr/>
          <a:lstStyle/>
          <a:p>
            <a:pPr marL="0" indent="0">
              <a:buNone/>
            </a:pPr>
            <a:r>
              <a:rPr lang="en-US" b="1" dirty="0"/>
              <a:t>I R A-Based Plans</a:t>
            </a:r>
          </a:p>
          <a:p>
            <a:pPr>
              <a:spcBef>
                <a:spcPts val="0"/>
              </a:spcBef>
              <a:spcAft>
                <a:spcPts val="600"/>
              </a:spcAft>
            </a:pPr>
            <a:r>
              <a:rPr lang="en-US" sz="2000" dirty="0"/>
              <a:t>Simplified Employee Pension (SEP) I R A</a:t>
            </a:r>
          </a:p>
          <a:p>
            <a:pPr lvl="1">
              <a:spcBef>
                <a:spcPts val="0"/>
              </a:spcBef>
              <a:spcAft>
                <a:spcPts val="300"/>
              </a:spcAft>
            </a:pPr>
            <a:r>
              <a:rPr lang="en-US" sz="1800" dirty="0"/>
              <a:t>Is available to any employer</a:t>
            </a:r>
          </a:p>
          <a:p>
            <a:pPr lvl="1">
              <a:spcBef>
                <a:spcPts val="0"/>
              </a:spcBef>
              <a:spcAft>
                <a:spcPts val="300"/>
              </a:spcAft>
            </a:pPr>
            <a:r>
              <a:rPr lang="en-US" sz="1800" dirty="0"/>
              <a:t>Contribution amounts can change from year-to-year.</a:t>
            </a:r>
          </a:p>
          <a:p>
            <a:pPr lvl="1">
              <a:spcBef>
                <a:spcPts val="0"/>
              </a:spcBef>
              <a:spcAft>
                <a:spcPts val="300"/>
              </a:spcAft>
            </a:pPr>
            <a:r>
              <a:rPr lang="en-US" sz="1800" dirty="0"/>
              <a:t>Participants must meet requirements for minimum age and years of service.</a:t>
            </a:r>
          </a:p>
          <a:p>
            <a:pPr lvl="1">
              <a:spcBef>
                <a:spcPts val="0"/>
              </a:spcBef>
              <a:spcAft>
                <a:spcPts val="300"/>
              </a:spcAft>
            </a:pPr>
            <a:r>
              <a:rPr lang="en-US" sz="1800" dirty="0"/>
              <a:t>Contributions and deductions are limited under different rules for employees versus self-employed business owners.</a:t>
            </a:r>
          </a:p>
          <a:p>
            <a:pPr lvl="2">
              <a:spcBef>
                <a:spcPts val="0"/>
              </a:spcBef>
              <a:spcAft>
                <a:spcPts val="300"/>
              </a:spcAft>
            </a:pPr>
            <a:r>
              <a:rPr lang="en-US" sz="1800" dirty="0"/>
              <a:t>Maximum contribution made for employee and related deduction cannot exceed the lesser of 25 percent of employee’s compensation or $57,000.</a:t>
            </a:r>
          </a:p>
          <a:p>
            <a:pPr lvl="2">
              <a:spcBef>
                <a:spcPts val="0"/>
              </a:spcBef>
              <a:spcAft>
                <a:spcPts val="300"/>
              </a:spcAft>
            </a:pPr>
            <a:r>
              <a:rPr lang="en-US" sz="1800" dirty="0"/>
              <a:t>Maximum contribution for self-employed business owner is same as for employees; however, the deduction limit considers net self-employment income after consideration of the deduction for contribution to the SEP.</a:t>
            </a:r>
          </a:p>
        </p:txBody>
      </p:sp>
    </p:spTree>
    <p:extLst>
      <p:ext uri="{BB962C8B-B14F-4D97-AF65-F5344CB8AC3E}">
        <p14:creationId xmlns:p14="http://schemas.microsoft.com/office/powerpoint/2010/main" val="299925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(4 of 8)</a:t>
            </a:r>
            <a:endParaRPr lang="en-US" dirty="0"/>
          </a:p>
        </p:txBody>
      </p:sp>
      <p:sp>
        <p:nvSpPr>
          <p:cNvPr id="5" name="Text Placeholder 4"/>
          <p:cNvSpPr>
            <a:spLocks noGrp="1"/>
          </p:cNvSpPr>
          <p:nvPr>
            <p:ph idx="1"/>
          </p:nvPr>
        </p:nvSpPr>
        <p:spPr/>
        <p:txBody>
          <a:bodyPr/>
          <a:lstStyle/>
          <a:p>
            <a:r>
              <a:rPr lang="en-US" dirty="0"/>
              <a:t>Payroll Deduction I R A</a:t>
            </a:r>
          </a:p>
          <a:p>
            <a:pPr lvl="1"/>
            <a:r>
              <a:rPr lang="en-US" dirty="0"/>
              <a:t>Is probably easiest plan to offer</a:t>
            </a:r>
          </a:p>
          <a:p>
            <a:pPr lvl="1"/>
            <a:r>
              <a:rPr lang="en-US" dirty="0"/>
              <a:t>Contributions are withheld from employee’s pay and directed into a traditional I R A account.</a:t>
            </a:r>
          </a:p>
          <a:p>
            <a:r>
              <a:rPr lang="en-US" dirty="0"/>
              <a:t>SIMPLE I R A</a:t>
            </a:r>
          </a:p>
          <a:p>
            <a:pPr lvl="1"/>
            <a:r>
              <a:rPr lang="en-US" dirty="0"/>
              <a:t>Is available to employers with 100 or fewer employees (including a self-employed individual)</a:t>
            </a:r>
          </a:p>
          <a:p>
            <a:pPr lvl="1"/>
            <a:r>
              <a:rPr lang="en-US" dirty="0"/>
              <a:t>Both employer and employee are eligible to contribute an annual limit of $13,500 ($16,500 for taxpayers age 50 and older).</a:t>
            </a:r>
          </a:p>
        </p:txBody>
      </p:sp>
    </p:spTree>
    <p:extLst>
      <p:ext uri="{BB962C8B-B14F-4D97-AF65-F5344CB8AC3E}">
        <p14:creationId xmlns:p14="http://schemas.microsoft.com/office/powerpoint/2010/main" val="578093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(5 of 8)</a:t>
            </a:r>
            <a:endParaRPr lang="en-US" dirty="0"/>
          </a:p>
        </p:txBody>
      </p:sp>
      <p:sp>
        <p:nvSpPr>
          <p:cNvPr id="5" name="Text Placeholder 4"/>
          <p:cNvSpPr>
            <a:spLocks noGrp="1"/>
          </p:cNvSpPr>
          <p:nvPr>
            <p:ph idx="1"/>
          </p:nvPr>
        </p:nvSpPr>
        <p:spPr/>
        <p:txBody>
          <a:bodyPr/>
          <a:lstStyle/>
          <a:p>
            <a:pPr marL="0" indent="0">
              <a:buNone/>
            </a:pPr>
            <a:r>
              <a:rPr lang="en-US" b="1" dirty="0"/>
              <a:t>4 0 1 (k)-Based Plans</a:t>
            </a:r>
          </a:p>
          <a:p>
            <a:r>
              <a:rPr lang="en-US" sz="2200" dirty="0"/>
              <a:t>Section 4 0 1 (k) plans permit employee to either:</a:t>
            </a:r>
          </a:p>
          <a:p>
            <a:pPr marL="914400" lvl="1" indent="-457200">
              <a:buFont typeface="+mj-lt"/>
              <a:buAutoNum type="arabicPeriod"/>
            </a:pPr>
            <a:r>
              <a:rPr lang="en-US" sz="2200" dirty="0"/>
              <a:t>Receive a direct payment of compensation in cash</a:t>
            </a:r>
          </a:p>
          <a:p>
            <a:pPr marL="914400" lvl="1" indent="-457200">
              <a:buFont typeface="+mj-lt"/>
              <a:buAutoNum type="arabicPeriod"/>
            </a:pPr>
            <a:r>
              <a:rPr lang="en-US" sz="2200" dirty="0"/>
              <a:t>Defer the amount through an employer contribution made on employee’s behalf to a profit-sharing or stock bonus plan</a:t>
            </a:r>
          </a:p>
          <a:p>
            <a:r>
              <a:rPr lang="en-US" sz="2200" dirty="0"/>
              <a:t>Such a plan may be structured as a salary reduction agreement.</a:t>
            </a:r>
          </a:p>
          <a:p>
            <a:pPr lvl="1"/>
            <a:r>
              <a:rPr lang="en-US" sz="2200" dirty="0"/>
              <a:t>Employee may be allowed to reduce his or her compensation or forgo an increase in compensation, with the amount contributed to a qualified retirement plan, thereby deferring tax on the compensation.</a:t>
            </a:r>
          </a:p>
        </p:txBody>
      </p:sp>
    </p:spTree>
    <p:extLst>
      <p:ext uri="{BB962C8B-B14F-4D97-AF65-F5344CB8AC3E}">
        <p14:creationId xmlns:p14="http://schemas.microsoft.com/office/powerpoint/2010/main" val="388016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br>
              <a:rPr lang="en-US" dirty="0"/>
            </a:br>
            <a:r>
              <a:rPr lang="en-US" sz="2000" dirty="0"/>
              <a:t>(2 of 2)</a:t>
            </a:r>
          </a:p>
        </p:txBody>
      </p:sp>
      <p:sp>
        <p:nvSpPr>
          <p:cNvPr id="3" name="Text Placeholder 2"/>
          <p:cNvSpPr>
            <a:spLocks noGrp="1"/>
          </p:cNvSpPr>
          <p:nvPr>
            <p:ph idx="1"/>
          </p:nvPr>
        </p:nvSpPr>
        <p:spPr/>
        <p:txBody>
          <a:bodyPr/>
          <a:lstStyle/>
          <a:p>
            <a:pPr marL="457200" indent="-457200">
              <a:buFont typeface="+mj-lt"/>
              <a:buAutoNum type="arabicPeriod" startAt="5"/>
            </a:pPr>
            <a:r>
              <a:rPr lang="en-US" dirty="0"/>
              <a:t>Describe other adjustments for adjusted gross income.</a:t>
            </a:r>
          </a:p>
          <a:p>
            <a:pPr marL="457200" indent="-457200">
              <a:buFont typeface="+mj-lt"/>
              <a:buAutoNum type="arabicPeriod" startAt="5"/>
            </a:pPr>
            <a:r>
              <a:rPr lang="en-US" dirty="0"/>
              <a:t>Calculate the itemized deductions for medical expenses.</a:t>
            </a:r>
          </a:p>
          <a:p>
            <a:pPr marL="457200" indent="-457200">
              <a:buFont typeface="+mj-lt"/>
              <a:buAutoNum type="arabicPeriod" startAt="5"/>
            </a:pPr>
            <a:r>
              <a:rPr lang="en-US" dirty="0"/>
              <a:t>Calculate the itemized deduction for taxes.</a:t>
            </a:r>
          </a:p>
          <a:p>
            <a:pPr marL="457200" indent="-457200">
              <a:buFont typeface="+mj-lt"/>
              <a:buAutoNum type="arabicPeriod" startAt="5"/>
            </a:pPr>
            <a:r>
              <a:rPr lang="en-US" dirty="0"/>
              <a:t>Apply the rules for an individual taxpayer’s interest deduction.</a:t>
            </a:r>
          </a:p>
          <a:p>
            <a:pPr marL="457200" indent="-457200">
              <a:buFont typeface="+mj-lt"/>
              <a:buAutoNum type="arabicPeriod" startAt="5"/>
            </a:pPr>
            <a:r>
              <a:rPr lang="en-US" dirty="0"/>
              <a:t>Determine the charitable contributions deduction.</a:t>
            </a:r>
          </a:p>
          <a:p>
            <a:pPr marL="457200" indent="-457200">
              <a:buFont typeface="+mj-lt"/>
              <a:buAutoNum type="arabicPeriod" startAt="5"/>
            </a:pPr>
            <a:r>
              <a:rPr lang="en-US" dirty="0"/>
              <a:t>Describe other itemized deductions.</a:t>
            </a:r>
          </a:p>
        </p:txBody>
      </p:sp>
    </p:spTree>
    <p:extLst>
      <p:ext uri="{BB962C8B-B14F-4D97-AF65-F5344CB8AC3E}">
        <p14:creationId xmlns:p14="http://schemas.microsoft.com/office/powerpoint/2010/main" val="1391075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(6 of 8)</a:t>
            </a:r>
            <a:endParaRPr lang="en-US" dirty="0"/>
          </a:p>
        </p:txBody>
      </p:sp>
      <p:sp>
        <p:nvSpPr>
          <p:cNvPr id="5" name="Text Placeholder 4"/>
          <p:cNvSpPr>
            <a:spLocks noGrp="1"/>
          </p:cNvSpPr>
          <p:nvPr>
            <p:ph idx="1"/>
          </p:nvPr>
        </p:nvSpPr>
        <p:spPr/>
        <p:txBody>
          <a:bodyPr/>
          <a:lstStyle/>
          <a:p>
            <a:pPr>
              <a:spcBef>
                <a:spcPts val="0"/>
              </a:spcBef>
              <a:spcAft>
                <a:spcPts val="600"/>
              </a:spcAft>
            </a:pPr>
            <a:r>
              <a:rPr lang="en-US" sz="2000" dirty="0"/>
              <a:t>Employees choose percentage of their pay to be withheld and contributed to plan.</a:t>
            </a:r>
          </a:p>
          <a:p>
            <a:pPr lvl="1">
              <a:spcBef>
                <a:spcPts val="0"/>
              </a:spcBef>
              <a:spcAft>
                <a:spcPts val="600"/>
              </a:spcAft>
            </a:pPr>
            <a:r>
              <a:rPr lang="en-US" sz="2000" dirty="0"/>
              <a:t>Employers may match employee contributions up to a certain percentage in order to encourage participation.</a:t>
            </a:r>
          </a:p>
          <a:p>
            <a:pPr>
              <a:spcBef>
                <a:spcPts val="0"/>
              </a:spcBef>
              <a:spcAft>
                <a:spcPts val="600"/>
              </a:spcAft>
            </a:pPr>
            <a:r>
              <a:rPr lang="en-US" sz="2000" dirty="0"/>
              <a:t>In all 4 0 1 (k) plans, contributions are limited in two ways:</a:t>
            </a:r>
          </a:p>
          <a:p>
            <a:pPr marL="914400" lvl="1" indent="-457200">
              <a:spcBef>
                <a:spcPts val="0"/>
              </a:spcBef>
              <a:spcAft>
                <a:spcPts val="600"/>
              </a:spcAft>
              <a:buFont typeface="+mj-lt"/>
              <a:buAutoNum type="arabicPeriod"/>
            </a:pPr>
            <a:r>
              <a:rPr lang="en-US" sz="2000" dirty="0"/>
              <a:t>Annual contribution cannot exceed $19,500 ($26,000 for taxpayers age 50 or older).</a:t>
            </a:r>
          </a:p>
          <a:p>
            <a:pPr lvl="2">
              <a:spcBef>
                <a:spcPts val="0"/>
              </a:spcBef>
              <a:spcAft>
                <a:spcPts val="600"/>
              </a:spcAft>
            </a:pPr>
            <a:r>
              <a:rPr lang="en-US" sz="2000" dirty="0"/>
              <a:t>Is reduced dollar for dollar for amounts contributed to other salary reduction plans offered by employer</a:t>
            </a:r>
          </a:p>
          <a:p>
            <a:pPr marL="914400" lvl="1" indent="-457200">
              <a:spcBef>
                <a:spcPts val="0"/>
              </a:spcBef>
              <a:spcAft>
                <a:spcPts val="600"/>
              </a:spcAft>
              <a:buFont typeface="+mj-lt"/>
              <a:buAutoNum type="arabicPeriod"/>
            </a:pPr>
            <a:r>
              <a:rPr lang="en-US" sz="2000" dirty="0"/>
              <a:t>Contribution amounts are subject to limitations applicable to all qualified plans (25 percent of compensation subject to a limit of $57,000, $63,000 if over age 50).</a:t>
            </a:r>
          </a:p>
        </p:txBody>
      </p:sp>
    </p:spTree>
    <p:extLst>
      <p:ext uri="{BB962C8B-B14F-4D97-AF65-F5344CB8AC3E}">
        <p14:creationId xmlns:p14="http://schemas.microsoft.com/office/powerpoint/2010/main" val="1969844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(7 of 8)</a:t>
            </a:r>
            <a:endParaRPr lang="en-US" dirty="0"/>
          </a:p>
        </p:txBody>
      </p:sp>
      <p:sp>
        <p:nvSpPr>
          <p:cNvPr id="5" name="Text Placeholder 4"/>
          <p:cNvSpPr>
            <a:spLocks noGrp="1"/>
          </p:cNvSpPr>
          <p:nvPr>
            <p:ph idx="1"/>
          </p:nvPr>
        </p:nvSpPr>
        <p:spPr/>
        <p:txBody>
          <a:bodyPr/>
          <a:lstStyle/>
          <a:p>
            <a:pPr>
              <a:spcBef>
                <a:spcPts val="0"/>
              </a:spcBef>
              <a:spcAft>
                <a:spcPts val="300"/>
              </a:spcAft>
            </a:pPr>
            <a:r>
              <a:rPr lang="en-US" sz="2000" dirty="0"/>
              <a:t>Self-employed 4 0 1 (k) or solo 4 0 1 (k) plans are designed for self-employed individuals with no employees.</a:t>
            </a:r>
          </a:p>
          <a:p>
            <a:pPr>
              <a:spcBef>
                <a:spcPts val="0"/>
              </a:spcBef>
              <a:spcAft>
                <a:spcPts val="300"/>
              </a:spcAft>
            </a:pPr>
            <a:r>
              <a:rPr lang="en-US" sz="2000" dirty="0"/>
              <a:t>Traditional 4 0 1 (k) plans can be used by any type of company but are more appropriate for businesses with at least 20 employees.</a:t>
            </a:r>
          </a:p>
          <a:p>
            <a:pPr>
              <a:spcBef>
                <a:spcPts val="0"/>
              </a:spcBef>
              <a:spcAft>
                <a:spcPts val="300"/>
              </a:spcAft>
            </a:pPr>
            <a:r>
              <a:rPr lang="en-US" sz="2000" dirty="0"/>
              <a:t>In addition to general qualification requirements for all qualified plans, Section 4 0 1 (k) plans must meet the following requirements:</a:t>
            </a:r>
          </a:p>
          <a:p>
            <a:pPr marL="914400" lvl="1" indent="-457200">
              <a:spcBef>
                <a:spcPts val="0"/>
              </a:spcBef>
              <a:spcAft>
                <a:spcPts val="300"/>
              </a:spcAft>
              <a:buFont typeface="+mj-lt"/>
              <a:buAutoNum type="arabicPeriod"/>
            </a:pPr>
            <a:r>
              <a:rPr lang="en-US" sz="2000" dirty="0"/>
              <a:t>Amount deferred must be 100 percent vested.</a:t>
            </a:r>
          </a:p>
          <a:p>
            <a:pPr marL="914400" lvl="1" indent="-457200">
              <a:spcBef>
                <a:spcPts val="0"/>
              </a:spcBef>
              <a:spcAft>
                <a:spcPts val="300"/>
              </a:spcAft>
              <a:buFont typeface="+mj-lt"/>
              <a:buAutoNum type="arabicPeriod"/>
            </a:pPr>
            <a:r>
              <a:rPr lang="en-US" sz="2000" dirty="0"/>
              <a:t>Amount deferred may be distributed only upon:</a:t>
            </a:r>
          </a:p>
          <a:p>
            <a:pPr lvl="2">
              <a:spcBef>
                <a:spcPts val="0"/>
              </a:spcBef>
              <a:spcAft>
                <a:spcPts val="300"/>
              </a:spcAft>
            </a:pPr>
            <a:r>
              <a:rPr lang="en-US" sz="2000" dirty="0"/>
              <a:t>Retirement or separation of service</a:t>
            </a:r>
          </a:p>
          <a:p>
            <a:pPr lvl="2">
              <a:spcBef>
                <a:spcPts val="0"/>
              </a:spcBef>
              <a:spcAft>
                <a:spcPts val="300"/>
              </a:spcAft>
            </a:pPr>
            <a:r>
              <a:rPr lang="en-US" sz="2000" dirty="0"/>
              <a:t>Death</a:t>
            </a:r>
          </a:p>
          <a:p>
            <a:pPr lvl="2">
              <a:spcBef>
                <a:spcPts val="0"/>
              </a:spcBef>
              <a:spcAft>
                <a:spcPts val="300"/>
              </a:spcAft>
            </a:pPr>
            <a:r>
              <a:rPr lang="en-US" sz="2000" dirty="0"/>
              <a:t>Disability</a:t>
            </a:r>
          </a:p>
          <a:p>
            <a:pPr lvl="2">
              <a:spcBef>
                <a:spcPts val="0"/>
              </a:spcBef>
              <a:spcAft>
                <a:spcPts val="300"/>
              </a:spcAft>
            </a:pPr>
            <a:r>
              <a:rPr lang="en-US" sz="2000" dirty="0"/>
              <a:t>Attainment of age 59 ½ </a:t>
            </a:r>
          </a:p>
          <a:p>
            <a:pPr lvl="2">
              <a:spcBef>
                <a:spcPts val="0"/>
              </a:spcBef>
              <a:spcAft>
                <a:spcPts val="300"/>
              </a:spcAft>
            </a:pPr>
            <a:r>
              <a:rPr lang="en-US" sz="2000" dirty="0"/>
              <a:t>Hardship</a:t>
            </a:r>
          </a:p>
        </p:txBody>
      </p:sp>
    </p:spTree>
    <p:extLst>
      <p:ext uri="{BB962C8B-B14F-4D97-AF65-F5344CB8AC3E}">
        <p14:creationId xmlns:p14="http://schemas.microsoft.com/office/powerpoint/2010/main" val="1535631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Small Business and Self-Employed Retirement Plans </a:t>
            </a:r>
            <a:r>
              <a:rPr lang="en-US" sz="2000" dirty="0"/>
              <a:t>(8 of 8)</a:t>
            </a:r>
            <a:endParaRPr lang="en-US" dirty="0"/>
          </a:p>
        </p:txBody>
      </p:sp>
      <p:sp>
        <p:nvSpPr>
          <p:cNvPr id="5" name="Text Placeholder 4"/>
          <p:cNvSpPr>
            <a:spLocks noGrp="1"/>
          </p:cNvSpPr>
          <p:nvPr>
            <p:ph idx="1"/>
          </p:nvPr>
        </p:nvSpPr>
        <p:spPr/>
        <p:txBody>
          <a:bodyPr/>
          <a:lstStyle/>
          <a:p>
            <a:r>
              <a:rPr lang="en-US" dirty="0"/>
              <a:t>Safe harbor 4 0 1 (k) plans are for small businesses with employees. They operate like other 4 0 1 (k) plans with one exception: They require immediate vesting for employer contributions.</a:t>
            </a:r>
          </a:p>
          <a:p>
            <a:r>
              <a:rPr lang="en-US" dirty="0"/>
              <a:t>Amounts set aside for Roth 4 0 1 (k) plans are the same as regular 4 0 1 (k) plans, except the dollars paid in do not reduce employees’ taxable income.</a:t>
            </a:r>
          </a:p>
          <a:p>
            <a:r>
              <a:rPr lang="en-US" dirty="0"/>
              <a:t>Withdrawals, including earnings, are generally tax free for Roth 4 0 1 (k) plans.</a:t>
            </a:r>
          </a:p>
          <a:p>
            <a:r>
              <a:rPr lang="en-US" dirty="0"/>
              <a:t>Roth 4 0 1 (k) plans are popular for the following reasons:</a:t>
            </a:r>
          </a:p>
          <a:p>
            <a:pPr marL="914400" lvl="1" indent="-457200">
              <a:buFont typeface="+mj-lt"/>
              <a:buAutoNum type="arabicPeriod"/>
            </a:pPr>
            <a:r>
              <a:rPr lang="en-US" dirty="0"/>
              <a:t>They allow significantly higher contributions than Roth I R A s.</a:t>
            </a:r>
          </a:p>
          <a:p>
            <a:pPr marL="914400" lvl="1" indent="-457200">
              <a:buFont typeface="+mj-lt"/>
              <a:buAutoNum type="arabicPeriod"/>
            </a:pPr>
            <a:r>
              <a:rPr lang="en-US" dirty="0"/>
              <a:t>There is no A G I limitation.</a:t>
            </a:r>
          </a:p>
        </p:txBody>
      </p:sp>
    </p:spTree>
    <p:extLst>
      <p:ext uri="{BB962C8B-B14F-4D97-AF65-F5344CB8AC3E}">
        <p14:creationId xmlns:p14="http://schemas.microsoft.com/office/powerpoint/2010/main" val="4127468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What is the difference between a Roth 4 0 1 (k) plan and the other types? What are the advantages of each?</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744387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What is the difference between a Roth 4 0 1 (k) plan and the other types of </a:t>
            </a:r>
            <a:br>
              <a:rPr lang="en-US" dirty="0"/>
            </a:br>
            <a:r>
              <a:rPr lang="en-US" dirty="0"/>
              <a:t>4 0 1 (k) plans and Roth I R A s? What are the advantages of each?</a:t>
            </a:r>
          </a:p>
          <a:p>
            <a:pPr lvl="1"/>
            <a:r>
              <a:rPr lang="en-US" dirty="0"/>
              <a:t>A major difference is that contributions to Roth plans, both 4 0 1 (k)s and </a:t>
            </a:r>
            <a:br>
              <a:rPr lang="en-US" dirty="0"/>
            </a:br>
            <a:r>
              <a:rPr lang="en-US" dirty="0"/>
              <a:t>I R A s, are made with after-tax dollars. This means that they do not reduce the taxpayer’s taxable income, whereas traditional plans do.</a:t>
            </a:r>
          </a:p>
          <a:p>
            <a:pPr lvl="1"/>
            <a:r>
              <a:rPr lang="en-US" dirty="0"/>
              <a:t>Withdrawals, including earnings, are generally tax free for </a:t>
            </a:r>
            <a:br>
              <a:rPr lang="en-US" dirty="0"/>
            </a:br>
            <a:r>
              <a:rPr lang="en-US" dirty="0"/>
              <a:t>Roth 4 0 1 (k) plans, while withdrawals from traditional plans </a:t>
            </a:r>
            <a:br>
              <a:rPr lang="en-US" dirty="0"/>
            </a:br>
            <a:r>
              <a:rPr lang="en-US" dirty="0"/>
              <a:t>are taxable.</a:t>
            </a:r>
          </a:p>
          <a:p>
            <a:pPr lvl="1"/>
            <a:r>
              <a:rPr lang="en-US" dirty="0"/>
              <a:t>Roth 4 0 1 (k) plans higher contributions than Roth I R A s,</a:t>
            </a:r>
            <a:br>
              <a:rPr lang="en-US" dirty="0"/>
            </a:br>
            <a:r>
              <a:rPr lang="en-US" dirty="0"/>
              <a:t> and there is no A G I limitation.</a:t>
            </a:r>
          </a:p>
          <a:p>
            <a:pPr lvl="1"/>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3424413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For A G I Deductions </a:t>
            </a:r>
            <a:br>
              <a:rPr lang="en-US" dirty="0"/>
            </a:br>
            <a:r>
              <a:rPr lang="en-US" sz="2000" dirty="0"/>
              <a:t>(1 of 3)</a:t>
            </a:r>
          </a:p>
        </p:txBody>
      </p:sp>
      <p:sp>
        <p:nvSpPr>
          <p:cNvPr id="5" name="Text Placeholder 4"/>
          <p:cNvSpPr>
            <a:spLocks noGrp="1"/>
          </p:cNvSpPr>
          <p:nvPr>
            <p:ph idx="1"/>
          </p:nvPr>
        </p:nvSpPr>
        <p:spPr/>
        <p:txBody>
          <a:bodyPr/>
          <a:lstStyle/>
          <a:p>
            <a:pPr marL="0" indent="0">
              <a:buNone/>
            </a:pPr>
            <a:r>
              <a:rPr lang="en-US" b="1" dirty="0"/>
              <a:t>Educator Expenses</a:t>
            </a:r>
          </a:p>
          <a:p>
            <a:r>
              <a:rPr lang="en-US" dirty="0"/>
              <a:t>Eligible educators may deduct up to $250 for unreimbursed cost of classroom materials (books, computer equipment, etc.) as a deduction in arriving at A G I.</a:t>
            </a:r>
          </a:p>
          <a:p>
            <a:pPr lvl="1"/>
            <a:r>
              <a:rPr lang="en-US" dirty="0"/>
              <a:t>An eligible educator is a kindergarten through grade 12 teacher, instructor, counselor, principal, or aide for at least 900 hours a school year in a school that provides elementary or secondary education.</a:t>
            </a:r>
          </a:p>
          <a:p>
            <a:r>
              <a:rPr lang="en-US" dirty="0"/>
              <a:t>If a married filing jointly couple are both eligible educators, total deduction is up to $500 (but not more than $250 per spouse).</a:t>
            </a:r>
          </a:p>
        </p:txBody>
      </p:sp>
    </p:spTree>
    <p:extLst>
      <p:ext uri="{BB962C8B-B14F-4D97-AF65-F5344CB8AC3E}">
        <p14:creationId xmlns:p14="http://schemas.microsoft.com/office/powerpoint/2010/main" val="2102371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For A G I Deductions </a:t>
            </a:r>
            <a:br>
              <a:rPr lang="en-US" dirty="0"/>
            </a:br>
            <a:r>
              <a:rPr lang="en-US" sz="2000" dirty="0"/>
              <a:t>(2 of 3)</a:t>
            </a:r>
            <a:endParaRPr lang="en-US" dirty="0"/>
          </a:p>
        </p:txBody>
      </p:sp>
      <p:sp>
        <p:nvSpPr>
          <p:cNvPr id="5" name="Text Placeholder 4"/>
          <p:cNvSpPr>
            <a:spLocks noGrp="1"/>
          </p:cNvSpPr>
          <p:nvPr>
            <p:ph idx="1"/>
          </p:nvPr>
        </p:nvSpPr>
        <p:spPr/>
        <p:txBody>
          <a:bodyPr/>
          <a:lstStyle/>
          <a:p>
            <a:pPr marL="0" indent="0">
              <a:buNone/>
            </a:pPr>
            <a:r>
              <a:rPr lang="en-US" b="1" dirty="0"/>
              <a:t>Unreimbursed Business Expenses for Performing Artists and Others</a:t>
            </a:r>
          </a:p>
          <a:p>
            <a:r>
              <a:rPr lang="en-US" dirty="0"/>
              <a:t>Three different types of taxpayers eligible for deducting unreimbursed business expenses as a for A G I deduction:</a:t>
            </a:r>
          </a:p>
          <a:p>
            <a:pPr marL="914400" lvl="1" indent="-457200">
              <a:buFont typeface="+mj-lt"/>
              <a:buAutoNum type="arabicPeriod"/>
            </a:pPr>
            <a:r>
              <a:rPr lang="en-US" dirty="0"/>
              <a:t>Performing artists who worked for at least two employers during the year, received at least $200 each for any two of these employers, had business expenses of more than 10 percent of gross income, and had A G I of $16,000 or less after deducting those expenses</a:t>
            </a:r>
          </a:p>
          <a:p>
            <a:pPr marL="914400" lvl="1" indent="-457200">
              <a:buFont typeface="+mj-lt"/>
              <a:buAutoNum type="arabicPeriod"/>
            </a:pPr>
            <a:r>
              <a:rPr lang="en-US" dirty="0"/>
              <a:t>National Guard or Reserve members who travel more than 100 miles away from home in connection with services in the reserves</a:t>
            </a:r>
          </a:p>
          <a:p>
            <a:pPr marL="914400" lvl="1" indent="-457200">
              <a:buFont typeface="+mj-lt"/>
              <a:buAutoNum type="arabicPeriod"/>
            </a:pPr>
            <a:r>
              <a:rPr lang="en-US" dirty="0"/>
              <a:t>State or local fee-based government officials</a:t>
            </a:r>
          </a:p>
        </p:txBody>
      </p:sp>
    </p:spTree>
    <p:extLst>
      <p:ext uri="{BB962C8B-B14F-4D97-AF65-F5344CB8AC3E}">
        <p14:creationId xmlns:p14="http://schemas.microsoft.com/office/powerpoint/2010/main" val="3074251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For A G I Deductions </a:t>
            </a:r>
            <a:r>
              <a:rPr lang="en-US" sz="2000" dirty="0"/>
              <a:t>(3 of 3)</a:t>
            </a:r>
            <a:endParaRPr lang="en-US" dirty="0"/>
          </a:p>
        </p:txBody>
      </p:sp>
      <p:sp>
        <p:nvSpPr>
          <p:cNvPr id="5" name="Text Placeholder 4"/>
          <p:cNvSpPr>
            <a:spLocks noGrp="1"/>
          </p:cNvSpPr>
          <p:nvPr>
            <p:ph idx="1"/>
          </p:nvPr>
        </p:nvSpPr>
        <p:spPr/>
        <p:txBody>
          <a:bodyPr/>
          <a:lstStyle/>
          <a:p>
            <a:pPr marL="0" indent="0">
              <a:buNone/>
            </a:pPr>
            <a:r>
              <a:rPr lang="en-US" b="1" dirty="0"/>
              <a:t>Moving Expenses</a:t>
            </a:r>
          </a:p>
          <a:p>
            <a:r>
              <a:rPr lang="en-US" dirty="0"/>
              <a:t>In 2018, the Tax Cut and Jobs Act (T C J A) repealed the ability for taxpayers to deduct job-related moving expenses. </a:t>
            </a:r>
          </a:p>
          <a:p>
            <a:pPr lvl="1"/>
            <a:r>
              <a:rPr lang="en-US" dirty="0"/>
              <a:t>The only exception is for members of the Armed Forces pursuant to a military order and permanent change of station.</a:t>
            </a:r>
          </a:p>
        </p:txBody>
      </p:sp>
    </p:spTree>
    <p:extLst>
      <p:ext uri="{BB962C8B-B14F-4D97-AF65-F5344CB8AC3E}">
        <p14:creationId xmlns:p14="http://schemas.microsoft.com/office/powerpoint/2010/main" val="3200750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Glen and Iris Holland are a married couple that files jointly and both are high school teachers. In 2020, Glen and Iris spent $270 and $120 on various school supplies, respectively. After reviewing their records, you explain to the Hollands that they are eligible for a $370 ($250 + $120) educator expense for A G I deduction. Since some of the supplies they purchased could easily be used by either one of them, they have re-classified some of their receipts so that Glen now spend $240 and Iris spent $150, and they want to claim a $390 educator expense for A G I deduction. As a paid preparer, would you sign their form?</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3679355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(1 of 6)</a:t>
            </a:r>
          </a:p>
        </p:txBody>
      </p:sp>
      <p:sp>
        <p:nvSpPr>
          <p:cNvPr id="5" name="Text Placeholder 4"/>
          <p:cNvSpPr>
            <a:spLocks noGrp="1"/>
          </p:cNvSpPr>
          <p:nvPr>
            <p:ph sz="half" idx="1"/>
          </p:nvPr>
        </p:nvSpPr>
        <p:spPr>
          <a:xfrm>
            <a:off x="476843" y="1825625"/>
            <a:ext cx="11241915" cy="5032375"/>
          </a:xfrm>
        </p:spPr>
        <p:txBody>
          <a:bodyPr/>
          <a:lstStyle/>
          <a:p>
            <a:pPr>
              <a:spcBef>
                <a:spcPts val="0"/>
              </a:spcBef>
              <a:spcAft>
                <a:spcPts val="600"/>
              </a:spcAft>
            </a:pPr>
            <a:r>
              <a:rPr lang="en-US" sz="2000" dirty="0"/>
              <a:t>Medical expenses are the first itemized deduction on Schedule A.</a:t>
            </a:r>
          </a:p>
          <a:p>
            <a:pPr>
              <a:spcBef>
                <a:spcPts val="0"/>
              </a:spcBef>
              <a:spcAft>
                <a:spcPts val="600"/>
              </a:spcAft>
            </a:pPr>
            <a:r>
              <a:rPr lang="en-US" sz="2000" dirty="0"/>
              <a:t>Taxpayers are allowed a deduction for medical expenses paid for themselves, spouse, and dependents.</a:t>
            </a:r>
          </a:p>
          <a:p>
            <a:pPr>
              <a:spcBef>
                <a:spcPts val="0"/>
              </a:spcBef>
              <a:spcAft>
                <a:spcPts val="600"/>
              </a:spcAft>
            </a:pPr>
            <a:r>
              <a:rPr lang="en-US" sz="2000" dirty="0"/>
              <a:t>Unreimbursed medical expenses can only be deducted to extent that they exceed 7.5 percent of taxpayer’s A G I.</a:t>
            </a:r>
          </a:p>
          <a:p>
            <a:pPr>
              <a:spcBef>
                <a:spcPts val="0"/>
              </a:spcBef>
              <a:spcAft>
                <a:spcPts val="600"/>
              </a:spcAft>
            </a:pPr>
            <a:r>
              <a:rPr lang="en-US" sz="2000" dirty="0"/>
              <a:t>The formula for calculating the deduction for medical expenses is as follows:</a:t>
            </a:r>
          </a:p>
          <a:p>
            <a:pPr marL="1371600" indent="-457200" defTabSz="922338">
              <a:spcBef>
                <a:spcPts val="0"/>
              </a:spcBef>
              <a:spcAft>
                <a:spcPts val="0"/>
              </a:spcAft>
              <a:buNone/>
              <a:tabLst>
                <a:tab pos="7315200" algn="r"/>
              </a:tabLst>
            </a:pPr>
            <a:r>
              <a:rPr lang="en-US" sz="1800" dirty="0"/>
              <a:t>Prescription medicines and drugs, insulin, doctors, 	</a:t>
            </a:r>
          </a:p>
          <a:p>
            <a:pPr marL="1371600" indent="-457200" defTabSz="922338">
              <a:spcBef>
                <a:spcPts val="0"/>
              </a:spcBef>
              <a:spcAft>
                <a:spcPts val="0"/>
              </a:spcAft>
              <a:buNone/>
              <a:tabLst>
                <a:tab pos="7315200" algn="r"/>
              </a:tabLst>
            </a:pPr>
            <a:r>
              <a:rPr lang="en-US" sz="1800" dirty="0"/>
              <a:t>	dentists, hospitals, medical insurance premiums	 $ xxx</a:t>
            </a:r>
          </a:p>
          <a:p>
            <a:pPr marL="1371600" indent="-457200" defTabSz="922338">
              <a:spcBef>
                <a:spcPts val="0"/>
              </a:spcBef>
              <a:spcAft>
                <a:spcPts val="0"/>
              </a:spcAft>
              <a:buNone/>
              <a:tabLst>
                <a:tab pos="7315200" algn="r"/>
              </a:tabLst>
            </a:pPr>
            <a:r>
              <a:rPr lang="en-US" sz="1800" dirty="0"/>
              <a:t>Other medical and dental expenses, such as lodging, 	</a:t>
            </a:r>
          </a:p>
          <a:p>
            <a:pPr marL="1371600" indent="-457200" defTabSz="922338">
              <a:spcBef>
                <a:spcPts val="0"/>
              </a:spcBef>
              <a:spcAft>
                <a:spcPts val="0"/>
              </a:spcAft>
              <a:buNone/>
              <a:tabLst>
                <a:tab pos="7315200" algn="r"/>
              </a:tabLst>
            </a:pPr>
            <a:r>
              <a:rPr lang="fr-FR" sz="1800" dirty="0"/>
              <a:t>	transportation, </a:t>
            </a:r>
            <a:r>
              <a:rPr lang="fr-FR" sz="1800" dirty="0" err="1"/>
              <a:t>eyeglasses</a:t>
            </a:r>
            <a:r>
              <a:rPr lang="fr-FR" sz="1800" dirty="0"/>
              <a:t>, contact </a:t>
            </a:r>
            <a:r>
              <a:rPr lang="fr-FR" sz="1800" dirty="0" err="1"/>
              <a:t>lenses</a:t>
            </a:r>
            <a:r>
              <a:rPr lang="fr-FR" sz="1800" dirty="0"/>
              <a:t>, etc.	</a:t>
            </a:r>
            <a:r>
              <a:rPr lang="en-US" sz="1800" dirty="0"/>
              <a:t> xxx</a:t>
            </a:r>
            <a:endParaRPr lang="fr-FR" sz="1800" dirty="0"/>
          </a:p>
          <a:p>
            <a:pPr marL="1371600" indent="-457200" defTabSz="922338">
              <a:spcBef>
                <a:spcPts val="0"/>
              </a:spcBef>
              <a:spcAft>
                <a:spcPts val="0"/>
              </a:spcAft>
              <a:buNone/>
              <a:tabLst>
                <a:tab pos="7375525" algn="r"/>
              </a:tabLst>
            </a:pPr>
            <a:r>
              <a:rPr lang="en-US" sz="1800" dirty="0"/>
              <a:t>Less: insurance reimbursements 	 </a:t>
            </a:r>
            <a:r>
              <a:rPr lang="en-US" sz="1800" u="sng" dirty="0"/>
              <a:t> (xxx)</a:t>
            </a:r>
          </a:p>
          <a:p>
            <a:pPr marL="1371600" indent="-457200" defTabSz="922338">
              <a:spcBef>
                <a:spcPts val="0"/>
              </a:spcBef>
              <a:spcAft>
                <a:spcPts val="0"/>
              </a:spcAft>
              <a:buNone/>
              <a:tabLst>
                <a:tab pos="7315200" algn="r"/>
              </a:tabLst>
            </a:pPr>
            <a:r>
              <a:rPr lang="en-US" sz="1800" dirty="0"/>
              <a:t>	Subtotal 	xxx</a:t>
            </a:r>
          </a:p>
          <a:p>
            <a:pPr marL="1371600" indent="-457200" defTabSz="922338">
              <a:spcBef>
                <a:spcPts val="0"/>
              </a:spcBef>
              <a:spcAft>
                <a:spcPts val="0"/>
              </a:spcAft>
              <a:buNone/>
              <a:tabLst>
                <a:tab pos="7375525" algn="r"/>
              </a:tabLst>
            </a:pPr>
            <a:r>
              <a:rPr lang="en-US" sz="1800" dirty="0"/>
              <a:t>Less: 7.5 percent of adjusted gross income 	</a:t>
            </a:r>
            <a:r>
              <a:rPr lang="en-US" sz="1800" u="sng" dirty="0"/>
              <a:t> (xxx)</a:t>
            </a:r>
          </a:p>
          <a:p>
            <a:pPr marL="1371600" indent="-457200" defTabSz="922338">
              <a:spcBef>
                <a:spcPts val="0"/>
              </a:spcBef>
              <a:spcAft>
                <a:spcPts val="0"/>
              </a:spcAft>
              <a:buNone/>
              <a:tabLst>
                <a:tab pos="7315200" algn="r"/>
              </a:tabLst>
            </a:pPr>
            <a:r>
              <a:rPr lang="en-US" sz="1800" dirty="0"/>
              <a:t>Excess expenses qualifying for the medical deduction 	</a:t>
            </a:r>
            <a:r>
              <a:rPr lang="en-US" sz="1800" u="dbl" dirty="0"/>
              <a:t>$ xxx</a:t>
            </a:r>
          </a:p>
        </p:txBody>
      </p:sp>
    </p:spTree>
    <p:extLst>
      <p:ext uri="{BB962C8B-B14F-4D97-AF65-F5344CB8AC3E}">
        <p14:creationId xmlns:p14="http://schemas.microsoft.com/office/powerpoint/2010/main" val="354880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Savings Accounts </a:t>
            </a:r>
            <a:br>
              <a:rPr lang="en-US" dirty="0"/>
            </a:br>
            <a:r>
              <a:rPr lang="en-US" sz="2000" dirty="0"/>
              <a:t>(1 of 4)</a:t>
            </a:r>
          </a:p>
        </p:txBody>
      </p:sp>
      <p:sp>
        <p:nvSpPr>
          <p:cNvPr id="5" name="Text Placeholder 4"/>
          <p:cNvSpPr>
            <a:spLocks noGrp="1"/>
          </p:cNvSpPr>
          <p:nvPr>
            <p:ph idx="1"/>
          </p:nvPr>
        </p:nvSpPr>
        <p:spPr/>
        <p:txBody>
          <a:bodyPr/>
          <a:lstStyle/>
          <a:p>
            <a:pPr>
              <a:spcBef>
                <a:spcPts val="0"/>
              </a:spcBef>
              <a:spcAft>
                <a:spcPts val="300"/>
              </a:spcAft>
            </a:pPr>
            <a:r>
              <a:rPr lang="en-US" sz="2000" dirty="0"/>
              <a:t>Four types of tax-favored medical spending plans available to taxpayers:</a:t>
            </a:r>
          </a:p>
          <a:p>
            <a:pPr marL="914400" lvl="1" indent="-457200">
              <a:spcBef>
                <a:spcPts val="0"/>
              </a:spcBef>
              <a:spcAft>
                <a:spcPts val="300"/>
              </a:spcAft>
              <a:buFont typeface="+mj-lt"/>
              <a:buAutoNum type="arabicPeriod"/>
            </a:pPr>
            <a:r>
              <a:rPr lang="en-US" sz="2000" dirty="0"/>
              <a:t>Health care flexible spending arrangements (F S A s)</a:t>
            </a:r>
          </a:p>
          <a:p>
            <a:pPr lvl="2">
              <a:spcBef>
                <a:spcPts val="0"/>
              </a:spcBef>
              <a:spcAft>
                <a:spcPts val="300"/>
              </a:spcAft>
            </a:pPr>
            <a:r>
              <a:rPr lang="en-US" sz="2000" dirty="0"/>
              <a:t>Employees set aside money to cover medical expenses.</a:t>
            </a:r>
          </a:p>
          <a:p>
            <a:pPr marL="914400" lvl="1" indent="-457200">
              <a:spcBef>
                <a:spcPts val="0"/>
              </a:spcBef>
              <a:spcAft>
                <a:spcPts val="300"/>
              </a:spcAft>
              <a:buFont typeface="+mj-lt"/>
              <a:buAutoNum type="arabicPeriod"/>
            </a:pPr>
            <a:r>
              <a:rPr lang="en-US" sz="2000" dirty="0"/>
              <a:t>Health Reimbursements Arrangements (H R A s)</a:t>
            </a:r>
          </a:p>
          <a:p>
            <a:pPr lvl="2">
              <a:spcBef>
                <a:spcPts val="0"/>
              </a:spcBef>
              <a:spcAft>
                <a:spcPts val="300"/>
              </a:spcAft>
            </a:pPr>
            <a:r>
              <a:rPr lang="en-US" sz="2000" dirty="0"/>
              <a:t>Employer funds an account that can be used by employees for medical expenses.</a:t>
            </a:r>
          </a:p>
          <a:p>
            <a:pPr marL="914400" lvl="1" indent="-457200">
              <a:spcBef>
                <a:spcPts val="0"/>
              </a:spcBef>
              <a:spcAft>
                <a:spcPts val="300"/>
              </a:spcAft>
              <a:buFont typeface="+mj-lt"/>
              <a:buAutoNum type="arabicPeriod"/>
            </a:pPr>
            <a:r>
              <a:rPr lang="en-US" sz="2000" dirty="0"/>
              <a:t>Medical Savings Accounts (M S A s)</a:t>
            </a:r>
          </a:p>
          <a:p>
            <a:pPr lvl="2">
              <a:spcBef>
                <a:spcPts val="0"/>
              </a:spcBef>
              <a:spcAft>
                <a:spcPts val="300"/>
              </a:spcAft>
            </a:pPr>
            <a:r>
              <a:rPr lang="en-US" sz="2000" dirty="0"/>
              <a:t>Permit deductions for amounts contributed to an account established for medical expenses</a:t>
            </a:r>
          </a:p>
          <a:p>
            <a:pPr lvl="2">
              <a:spcBef>
                <a:spcPts val="0"/>
              </a:spcBef>
              <a:spcAft>
                <a:spcPts val="300"/>
              </a:spcAft>
            </a:pPr>
            <a:r>
              <a:rPr lang="en-US" sz="2000" dirty="0"/>
              <a:t>For small business and self-employed individuals</a:t>
            </a:r>
          </a:p>
          <a:p>
            <a:pPr lvl="2">
              <a:spcBef>
                <a:spcPts val="0"/>
              </a:spcBef>
              <a:spcAft>
                <a:spcPts val="300"/>
              </a:spcAft>
            </a:pPr>
            <a:r>
              <a:rPr lang="en-US" sz="2000" dirty="0"/>
              <a:t>Effective January 1, 2008, no new M S A accounts may be established.</a:t>
            </a:r>
          </a:p>
          <a:p>
            <a:pPr marL="914400" lvl="1" indent="-457200">
              <a:spcBef>
                <a:spcPts val="0"/>
              </a:spcBef>
              <a:spcAft>
                <a:spcPts val="300"/>
              </a:spcAft>
              <a:buFont typeface="+mj-lt"/>
              <a:buAutoNum type="arabicPeriod"/>
            </a:pPr>
            <a:r>
              <a:rPr lang="en-US" sz="2000" dirty="0"/>
              <a:t>Health Savings Accounts (H S A s)</a:t>
            </a:r>
          </a:p>
          <a:p>
            <a:pPr lvl="2">
              <a:spcBef>
                <a:spcPts val="0"/>
              </a:spcBef>
              <a:spcAft>
                <a:spcPts val="300"/>
              </a:spcAft>
            </a:pPr>
            <a:r>
              <a:rPr lang="en-US" sz="2000" dirty="0"/>
              <a:t>A type of savings account established for paying unreimbursed medical expenses by taxpayers who carry qualifying high-deductible health insurance</a:t>
            </a:r>
          </a:p>
        </p:txBody>
      </p:sp>
    </p:spTree>
    <p:extLst>
      <p:ext uri="{BB962C8B-B14F-4D97-AF65-F5344CB8AC3E}">
        <p14:creationId xmlns:p14="http://schemas.microsoft.com/office/powerpoint/2010/main" val="3641568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(2 of 6)</a:t>
            </a:r>
            <a:endParaRPr lang="en-US" dirty="0"/>
          </a:p>
        </p:txBody>
      </p:sp>
      <p:sp>
        <p:nvSpPr>
          <p:cNvPr id="5" name="Text Placeholder 4"/>
          <p:cNvSpPr>
            <a:spLocks noGrp="1"/>
          </p:cNvSpPr>
          <p:nvPr>
            <p:ph idx="1"/>
          </p:nvPr>
        </p:nvSpPr>
        <p:spPr/>
        <p:txBody>
          <a:bodyPr/>
          <a:lstStyle/>
          <a:p>
            <a:pPr marL="0" indent="0">
              <a:buNone/>
            </a:pPr>
            <a:r>
              <a:rPr lang="en-US" b="1" dirty="0"/>
              <a:t>What Qualifies as a Medical Expense?</a:t>
            </a:r>
          </a:p>
          <a:p>
            <a:pPr>
              <a:spcBef>
                <a:spcPts val="0"/>
              </a:spcBef>
              <a:spcAft>
                <a:spcPts val="600"/>
              </a:spcAft>
            </a:pPr>
            <a:r>
              <a:rPr lang="en-US" sz="2000" dirty="0"/>
              <a:t>Qualified medical expenses include:</a:t>
            </a:r>
          </a:p>
          <a:p>
            <a:pPr lvl="1">
              <a:spcBef>
                <a:spcPts val="0"/>
              </a:spcBef>
              <a:spcAft>
                <a:spcPts val="600"/>
              </a:spcAft>
            </a:pPr>
            <a:r>
              <a:rPr lang="en-US" sz="2000" dirty="0"/>
              <a:t>Prescription medicine and drugs and insulin</a:t>
            </a:r>
          </a:p>
          <a:p>
            <a:pPr lvl="1">
              <a:spcBef>
                <a:spcPts val="0"/>
              </a:spcBef>
              <a:spcAft>
                <a:spcPts val="600"/>
              </a:spcAft>
            </a:pPr>
            <a:r>
              <a:rPr lang="en-US" sz="2000" dirty="0"/>
              <a:t>Fees for doctors, dentists, nurses, and other medical professionals</a:t>
            </a:r>
          </a:p>
          <a:p>
            <a:pPr lvl="1">
              <a:spcBef>
                <a:spcPts val="0"/>
              </a:spcBef>
              <a:spcAft>
                <a:spcPts val="600"/>
              </a:spcAft>
            </a:pPr>
            <a:r>
              <a:rPr lang="en-US" sz="2000" dirty="0"/>
              <a:t>Hospital fees</a:t>
            </a:r>
          </a:p>
          <a:p>
            <a:pPr lvl="1">
              <a:spcBef>
                <a:spcPts val="0"/>
              </a:spcBef>
              <a:spcAft>
                <a:spcPts val="600"/>
              </a:spcAft>
            </a:pPr>
            <a:r>
              <a:rPr lang="en-US" sz="2000" dirty="0"/>
              <a:t>Hearing aids, dentures, prescription eyeglasses, and contact lenses</a:t>
            </a:r>
          </a:p>
          <a:p>
            <a:pPr lvl="1">
              <a:spcBef>
                <a:spcPts val="0"/>
              </a:spcBef>
              <a:spcAft>
                <a:spcPts val="600"/>
              </a:spcAft>
            </a:pPr>
            <a:r>
              <a:rPr lang="en-US" sz="2000" dirty="0"/>
              <a:t>Medical transportation</a:t>
            </a:r>
          </a:p>
          <a:p>
            <a:pPr lvl="2">
              <a:spcBef>
                <a:spcPts val="0"/>
              </a:spcBef>
              <a:spcAft>
                <a:spcPts val="600"/>
              </a:spcAft>
            </a:pPr>
            <a:r>
              <a:rPr lang="en-US" sz="2000" dirty="0"/>
              <a:t>Includes amounts paid for taxis, buses, airplanes, etc.</a:t>
            </a:r>
          </a:p>
          <a:p>
            <a:pPr lvl="2">
              <a:spcBef>
                <a:spcPts val="0"/>
              </a:spcBef>
              <a:spcAft>
                <a:spcPts val="600"/>
              </a:spcAft>
            </a:pPr>
            <a:r>
              <a:rPr lang="en-US" sz="2000" dirty="0"/>
              <a:t>Includes out-of-pocket expenses for gas if personal automobile is used</a:t>
            </a:r>
          </a:p>
          <a:p>
            <a:pPr lvl="2">
              <a:spcBef>
                <a:spcPts val="0"/>
              </a:spcBef>
              <a:spcAft>
                <a:spcPts val="600"/>
              </a:spcAft>
            </a:pPr>
            <a:r>
              <a:rPr lang="en-US" sz="2000" dirty="0"/>
              <a:t>Includes parking and toll fees</a:t>
            </a:r>
          </a:p>
          <a:p>
            <a:pPr lvl="2">
              <a:spcBef>
                <a:spcPts val="0"/>
              </a:spcBef>
              <a:spcAft>
                <a:spcPts val="600"/>
              </a:spcAft>
            </a:pPr>
            <a:r>
              <a:rPr lang="en-US" sz="2000" dirty="0"/>
              <a:t>Standard mileage rate: 17 cents per mile</a:t>
            </a:r>
          </a:p>
        </p:txBody>
      </p:sp>
    </p:spTree>
    <p:extLst>
      <p:ext uri="{BB962C8B-B14F-4D97-AF65-F5344CB8AC3E}">
        <p14:creationId xmlns:p14="http://schemas.microsoft.com/office/powerpoint/2010/main" val="1185474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(3 of 6)</a:t>
            </a:r>
            <a:endParaRPr lang="en-US" dirty="0"/>
          </a:p>
        </p:txBody>
      </p:sp>
      <p:sp>
        <p:nvSpPr>
          <p:cNvPr id="5" name="Text Placeholder 4"/>
          <p:cNvSpPr>
            <a:spLocks noGrp="1"/>
          </p:cNvSpPr>
          <p:nvPr>
            <p:ph idx="1"/>
          </p:nvPr>
        </p:nvSpPr>
        <p:spPr/>
        <p:txBody>
          <a:bodyPr/>
          <a:lstStyle/>
          <a:p>
            <a:pPr lvl="1">
              <a:spcBef>
                <a:spcPts val="0"/>
              </a:spcBef>
              <a:spcAft>
                <a:spcPts val="300"/>
              </a:spcAft>
            </a:pPr>
            <a:r>
              <a:rPr lang="en-US" sz="2000" dirty="0"/>
              <a:t>Lodging</a:t>
            </a:r>
          </a:p>
          <a:p>
            <a:pPr lvl="2">
              <a:spcBef>
                <a:spcPts val="0"/>
              </a:spcBef>
              <a:spcAft>
                <a:spcPts val="300"/>
              </a:spcAft>
            </a:pPr>
            <a:r>
              <a:rPr lang="en-US" sz="2000" dirty="0"/>
              <a:t>Up to $50 per night per person</a:t>
            </a:r>
          </a:p>
          <a:p>
            <a:pPr lvl="1">
              <a:spcBef>
                <a:spcPts val="0"/>
              </a:spcBef>
              <a:spcAft>
                <a:spcPts val="300"/>
              </a:spcAft>
            </a:pPr>
            <a:r>
              <a:rPr lang="en-US" sz="2000" dirty="0"/>
              <a:t>Medical aids (e.g., crutches, wheelchairs, guide dogs)</a:t>
            </a:r>
          </a:p>
          <a:p>
            <a:pPr lvl="1">
              <a:spcBef>
                <a:spcPts val="0"/>
              </a:spcBef>
              <a:spcAft>
                <a:spcPts val="300"/>
              </a:spcAft>
            </a:pPr>
            <a:r>
              <a:rPr lang="en-US" sz="2000" dirty="0"/>
              <a:t>Birth control prescriptions</a:t>
            </a:r>
          </a:p>
          <a:p>
            <a:pPr lvl="1">
              <a:spcBef>
                <a:spcPts val="0"/>
              </a:spcBef>
              <a:spcAft>
                <a:spcPts val="300"/>
              </a:spcAft>
            </a:pPr>
            <a:r>
              <a:rPr lang="en-US" sz="2000" dirty="0"/>
              <a:t>Acupuncture</a:t>
            </a:r>
          </a:p>
          <a:p>
            <a:pPr lvl="1">
              <a:spcBef>
                <a:spcPts val="0"/>
              </a:spcBef>
              <a:spcAft>
                <a:spcPts val="300"/>
              </a:spcAft>
            </a:pPr>
            <a:r>
              <a:rPr lang="en-US" sz="2000" dirty="0"/>
              <a:t>Psychiatric care</a:t>
            </a:r>
          </a:p>
          <a:p>
            <a:pPr lvl="1">
              <a:spcBef>
                <a:spcPts val="0"/>
              </a:spcBef>
              <a:spcAft>
                <a:spcPts val="300"/>
              </a:spcAft>
            </a:pPr>
            <a:r>
              <a:rPr lang="en-US" sz="2000" dirty="0"/>
              <a:t>Medical insurance premiums </a:t>
            </a:r>
          </a:p>
          <a:p>
            <a:pPr lvl="2">
              <a:spcBef>
                <a:spcPts val="0"/>
              </a:spcBef>
              <a:spcAft>
                <a:spcPts val="300"/>
              </a:spcAft>
            </a:pPr>
            <a:r>
              <a:rPr lang="en-US" sz="2000" dirty="0"/>
              <a:t>Includes Medicare premiums </a:t>
            </a:r>
          </a:p>
          <a:p>
            <a:pPr lvl="2">
              <a:spcBef>
                <a:spcPts val="0"/>
              </a:spcBef>
              <a:spcAft>
                <a:spcPts val="300"/>
              </a:spcAft>
            </a:pPr>
            <a:r>
              <a:rPr lang="en-US" sz="2000" dirty="0"/>
              <a:t>Includes premiums paid for qualified long-term care insurance (up to specified limits that change yearly and are based on taxpayer’s age)</a:t>
            </a:r>
          </a:p>
          <a:p>
            <a:pPr lvl="1">
              <a:spcBef>
                <a:spcPts val="0"/>
              </a:spcBef>
              <a:spcAft>
                <a:spcPts val="300"/>
              </a:spcAft>
            </a:pPr>
            <a:r>
              <a:rPr lang="en-US" sz="2000" dirty="0"/>
              <a:t>Certain capital expenditures deemed medically necessary by a doctor (e.g., support railings, medically necessary swimming pools)</a:t>
            </a:r>
          </a:p>
          <a:p>
            <a:pPr lvl="1">
              <a:spcBef>
                <a:spcPts val="0"/>
              </a:spcBef>
              <a:spcAft>
                <a:spcPts val="300"/>
              </a:spcAft>
            </a:pPr>
            <a:r>
              <a:rPr lang="en-US" sz="2000" dirty="0"/>
              <a:t>Nursing home care for the chronically ill</a:t>
            </a:r>
          </a:p>
        </p:txBody>
      </p:sp>
    </p:spTree>
    <p:extLst>
      <p:ext uri="{BB962C8B-B14F-4D97-AF65-F5344CB8AC3E}">
        <p14:creationId xmlns:p14="http://schemas.microsoft.com/office/powerpoint/2010/main" val="7559019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(4 of 6)</a:t>
            </a:r>
            <a:endParaRPr lang="en-US" dirty="0"/>
          </a:p>
        </p:txBody>
      </p:sp>
      <p:sp>
        <p:nvSpPr>
          <p:cNvPr id="5" name="Text Placeholder 4"/>
          <p:cNvSpPr>
            <a:spLocks noGrp="1"/>
          </p:cNvSpPr>
          <p:nvPr>
            <p:ph idx="1"/>
          </p:nvPr>
        </p:nvSpPr>
        <p:spPr/>
        <p:txBody>
          <a:bodyPr/>
          <a:lstStyle/>
          <a:p>
            <a:r>
              <a:rPr lang="en-US" dirty="0"/>
              <a:t>Certain medical expenses that are not deductible include:</a:t>
            </a:r>
          </a:p>
          <a:p>
            <a:pPr lvl="1"/>
            <a:r>
              <a:rPr lang="en-US" dirty="0"/>
              <a:t>Cost of travel for general improvement of health</a:t>
            </a:r>
          </a:p>
          <a:p>
            <a:pPr lvl="1"/>
            <a:r>
              <a:rPr lang="en-US" dirty="0"/>
              <a:t>Cost of weight-loss programs</a:t>
            </a:r>
          </a:p>
          <a:p>
            <a:pPr lvl="1"/>
            <a:r>
              <a:rPr lang="en-US" dirty="0"/>
              <a:t>Cost of marriage counseling</a:t>
            </a:r>
          </a:p>
          <a:p>
            <a:pPr lvl="1"/>
            <a:r>
              <a:rPr lang="en-US" dirty="0"/>
              <a:t>Cosmetic surgery (if unnecessary)</a:t>
            </a:r>
          </a:p>
          <a:p>
            <a:pPr lvl="1"/>
            <a:r>
              <a:rPr lang="en-US" dirty="0"/>
              <a:t>Nonprescription medicines</a:t>
            </a:r>
          </a:p>
          <a:p>
            <a:pPr lvl="1"/>
            <a:r>
              <a:rPr lang="en-US" dirty="0"/>
              <a:t>Drugs purchased illegally from abroad</a:t>
            </a:r>
          </a:p>
          <a:p>
            <a:pPr lvl="1"/>
            <a:r>
              <a:rPr lang="en-US" dirty="0"/>
              <a:t>Meal costs on trips for medical care</a:t>
            </a:r>
          </a:p>
        </p:txBody>
      </p:sp>
    </p:spTree>
    <p:extLst>
      <p:ext uri="{BB962C8B-B14F-4D97-AF65-F5344CB8AC3E}">
        <p14:creationId xmlns:p14="http://schemas.microsoft.com/office/powerpoint/2010/main" val="2060667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(5 of 6)</a:t>
            </a:r>
            <a:endParaRPr lang="en-US" dirty="0"/>
          </a:p>
        </p:txBody>
      </p:sp>
      <p:sp>
        <p:nvSpPr>
          <p:cNvPr id="5" name="Text Placeholder 4"/>
          <p:cNvSpPr>
            <a:spLocks noGrp="1"/>
          </p:cNvSpPr>
          <p:nvPr>
            <p:ph sz="half" idx="1"/>
          </p:nvPr>
        </p:nvSpPr>
        <p:spPr>
          <a:xfrm>
            <a:off x="476844" y="1825625"/>
            <a:ext cx="11241914" cy="1723391"/>
          </a:xfrm>
        </p:spPr>
        <p:txBody>
          <a:bodyPr/>
          <a:lstStyle/>
          <a:p>
            <a:pPr marL="0" indent="0">
              <a:buNone/>
            </a:pPr>
            <a:r>
              <a:rPr lang="en-US" b="1" dirty="0"/>
              <a:t>Medical Expenses</a:t>
            </a:r>
          </a:p>
          <a:p>
            <a:r>
              <a:rPr lang="en-US" sz="2000" dirty="0"/>
              <a:t>EXAMPLE: During the year, Frieda and José paid the following medical expenses:</a:t>
            </a:r>
          </a:p>
        </p:txBody>
      </p:sp>
      <p:graphicFrame>
        <p:nvGraphicFramePr>
          <p:cNvPr id="6" name="Table Placeholder 5" title="Medical Expenses Data"/>
          <p:cNvGraphicFramePr>
            <a:graphicFrameLocks noGrp="1"/>
          </p:cNvGraphicFramePr>
          <p:nvPr>
            <p:ph sz="half" idx="2"/>
            <p:extLst>
              <p:ext uri="{D42A27DB-BD31-4B8C-83A1-F6EECF244321}">
                <p14:modId xmlns:p14="http://schemas.microsoft.com/office/powerpoint/2010/main" val="120657388"/>
              </p:ext>
            </p:extLst>
          </p:nvPr>
        </p:nvGraphicFramePr>
        <p:xfrm>
          <a:off x="3086100" y="3036651"/>
          <a:ext cx="6019799" cy="1483360"/>
        </p:xfrm>
        <a:graphic>
          <a:graphicData uri="http://schemas.openxmlformats.org/drawingml/2006/table">
            <a:tbl>
              <a:tblPr firstRow="1" bandRow="1">
                <a:tableStyleId>{5C22544A-7EE6-4342-B048-85BDC9FD1C3A}</a:tableStyleId>
              </a:tblPr>
              <a:tblGrid>
                <a:gridCol w="4015067">
                  <a:extLst>
                    <a:ext uri="{9D8B030D-6E8A-4147-A177-3AD203B41FA5}">
                      <a16:colId xmlns:a16="http://schemas.microsoft.com/office/drawing/2014/main" val="20000"/>
                    </a:ext>
                  </a:extLst>
                </a:gridCol>
                <a:gridCol w="2004732">
                  <a:extLst>
                    <a:ext uri="{9D8B030D-6E8A-4147-A177-3AD203B41FA5}">
                      <a16:colId xmlns:a16="http://schemas.microsoft.com/office/drawing/2014/main" val="20001"/>
                    </a:ext>
                  </a:extLst>
                </a:gridCol>
              </a:tblGrid>
              <a:tr h="370840">
                <a:tc>
                  <a:txBody>
                    <a:bodyPr/>
                    <a:lstStyle/>
                    <a:p>
                      <a:r>
                        <a:rPr lang="en-US" b="0" dirty="0">
                          <a:solidFill>
                            <a:schemeClr val="tx2"/>
                          </a:solidFill>
                          <a:latin typeface="Arial" panose="020B0604020202020204" pitchFamily="34" charset="0"/>
                          <a:cs typeface="Arial" panose="020B0604020202020204" pitchFamily="34" charset="0"/>
                        </a:rPr>
                        <a:t>Contact lenses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   120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0" dirty="0">
                          <a:solidFill>
                            <a:schemeClr val="tx2"/>
                          </a:solidFill>
                          <a:latin typeface="Arial" panose="020B0604020202020204" pitchFamily="34" charset="0"/>
                          <a:cs typeface="Arial" panose="020B0604020202020204" pitchFamily="34" charset="0"/>
                        </a:rPr>
                        <a:t>Facelift</a:t>
                      </a:r>
                      <a:r>
                        <a:rPr lang="en-US" b="0" baseline="0" dirty="0">
                          <a:solidFill>
                            <a:schemeClr val="tx2"/>
                          </a:solidFill>
                          <a:latin typeface="Arial" panose="020B0604020202020204" pitchFamily="34" charset="0"/>
                          <a:cs typeface="Arial" panose="020B0604020202020204" pitchFamily="34" charset="0"/>
                        </a:rPr>
                        <a:t> for cosmetic purposes</a:t>
                      </a:r>
                      <a:endParaRPr lang="en-US" b="0" dirty="0">
                        <a:solidFill>
                          <a:schemeClr val="tx2"/>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2,900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b="0" dirty="0">
                          <a:solidFill>
                            <a:schemeClr val="tx2"/>
                          </a:solidFill>
                          <a:latin typeface="Arial" panose="020B0604020202020204" pitchFamily="34" charset="0"/>
                          <a:cs typeface="Arial" panose="020B0604020202020204" pitchFamily="34" charset="0"/>
                        </a:rPr>
                        <a:t>Doctor bills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1,600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b="0" dirty="0">
                          <a:solidFill>
                            <a:schemeClr val="tx2"/>
                          </a:solidFill>
                          <a:latin typeface="Arial" panose="020B0604020202020204" pitchFamily="34" charset="0"/>
                          <a:cs typeface="Arial" panose="020B0604020202020204" pitchFamily="34" charset="0"/>
                        </a:rPr>
                        <a:t>Medical</a:t>
                      </a:r>
                      <a:r>
                        <a:rPr lang="en-US" b="0" baseline="0" dirty="0">
                          <a:solidFill>
                            <a:schemeClr val="tx2"/>
                          </a:solidFill>
                          <a:latin typeface="Arial" panose="020B0604020202020204" pitchFamily="34" charset="0"/>
                          <a:cs typeface="Arial" panose="020B0604020202020204" pitchFamily="34" charset="0"/>
                        </a:rPr>
                        <a:t> </a:t>
                      </a:r>
                      <a:r>
                        <a:rPr lang="en-US" b="0" dirty="0">
                          <a:solidFill>
                            <a:schemeClr val="tx2"/>
                          </a:solidFill>
                          <a:latin typeface="Arial" panose="020B0604020202020204" pitchFamily="34" charset="0"/>
                          <a:cs typeface="Arial" panose="020B0604020202020204" pitchFamily="34" charset="0"/>
                        </a:rPr>
                        <a:t>insurance premiums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4,800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Text Placeholder 3"/>
          <p:cNvSpPr>
            <a:spLocks noGrp="1"/>
          </p:cNvSpPr>
          <p:nvPr>
            <p:ph sz="half" idx="10"/>
          </p:nvPr>
        </p:nvSpPr>
        <p:spPr>
          <a:xfrm>
            <a:off x="476842" y="4861003"/>
            <a:ext cx="11241913" cy="789225"/>
          </a:xfrm>
        </p:spPr>
        <p:txBody>
          <a:bodyPr/>
          <a:lstStyle/>
          <a:p>
            <a:pPr indent="0">
              <a:buNone/>
            </a:pPr>
            <a:r>
              <a:rPr lang="en-US" sz="2000" dirty="0"/>
              <a:t>They also drove 260 miles to see a cardiologist in July in their personal automobile. Their insurance company reimbursed Frieda and José $1,000 during the year for the medical expenses. If their A G I is $31,200, calculate their medical expense deduction.</a:t>
            </a:r>
          </a:p>
        </p:txBody>
      </p:sp>
    </p:spTree>
    <p:extLst>
      <p:ext uri="{BB962C8B-B14F-4D97-AF65-F5344CB8AC3E}">
        <p14:creationId xmlns:p14="http://schemas.microsoft.com/office/powerpoint/2010/main" val="1564436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(6 of 6)</a:t>
            </a:r>
            <a:endParaRPr lang="en-US" dirty="0"/>
          </a:p>
        </p:txBody>
      </p:sp>
      <p:sp>
        <p:nvSpPr>
          <p:cNvPr id="5" name="Text Placeholder 4"/>
          <p:cNvSpPr>
            <a:spLocks noGrp="1"/>
          </p:cNvSpPr>
          <p:nvPr>
            <p:ph sz="half" idx="2"/>
          </p:nvPr>
        </p:nvSpPr>
        <p:spPr>
          <a:xfrm>
            <a:off x="473244" y="1825625"/>
            <a:ext cx="11241914" cy="2045728"/>
          </a:xfrm>
        </p:spPr>
        <p:txBody>
          <a:bodyPr/>
          <a:lstStyle/>
          <a:p>
            <a:pPr marL="0" indent="0">
              <a:buNone/>
            </a:pPr>
            <a:r>
              <a:rPr lang="en-US" b="1" dirty="0"/>
              <a:t>Medical Expenses</a:t>
            </a:r>
          </a:p>
          <a:p>
            <a:r>
              <a:rPr lang="en-US" sz="2000" b="1" dirty="0"/>
              <a:t>Solution</a:t>
            </a:r>
          </a:p>
        </p:txBody>
      </p:sp>
      <p:graphicFrame>
        <p:nvGraphicFramePr>
          <p:cNvPr id="6" name="Table Placeholder 5"/>
          <p:cNvGraphicFramePr>
            <a:graphicFrameLocks noGrp="1"/>
          </p:cNvGraphicFramePr>
          <p:nvPr>
            <p:ph sz="half" idx="13"/>
            <p:extLst>
              <p:ext uri="{D42A27DB-BD31-4B8C-83A1-F6EECF244321}">
                <p14:modId xmlns:p14="http://schemas.microsoft.com/office/powerpoint/2010/main" val="3184460676"/>
              </p:ext>
            </p:extLst>
          </p:nvPr>
        </p:nvGraphicFramePr>
        <p:xfrm>
          <a:off x="2495549" y="2848489"/>
          <a:ext cx="8110007" cy="2654180"/>
        </p:xfrm>
        <a:graphic>
          <a:graphicData uri="http://schemas.openxmlformats.org/drawingml/2006/table">
            <a:tbl>
              <a:tblPr firstRow="1" bandRow="1">
                <a:tableStyleId>{5C22544A-7EE6-4342-B048-85BDC9FD1C3A}</a:tableStyleId>
              </a:tblPr>
              <a:tblGrid>
                <a:gridCol w="5451825">
                  <a:extLst>
                    <a:ext uri="{9D8B030D-6E8A-4147-A177-3AD203B41FA5}">
                      <a16:colId xmlns:a16="http://schemas.microsoft.com/office/drawing/2014/main" val="20000"/>
                    </a:ext>
                  </a:extLst>
                </a:gridCol>
                <a:gridCol w="2658182">
                  <a:extLst>
                    <a:ext uri="{9D8B030D-6E8A-4147-A177-3AD203B41FA5}">
                      <a16:colId xmlns:a16="http://schemas.microsoft.com/office/drawing/2014/main" val="20001"/>
                    </a:ext>
                  </a:extLst>
                </a:gridCol>
              </a:tblGrid>
              <a:tr h="302734">
                <a:tc>
                  <a:txBody>
                    <a:bodyPr/>
                    <a:lstStyle/>
                    <a:p>
                      <a:r>
                        <a:rPr lang="en-US" b="0" dirty="0">
                          <a:solidFill>
                            <a:schemeClr val="tx2"/>
                          </a:solidFill>
                          <a:latin typeface="Arial" panose="020B0604020202020204" pitchFamily="34" charset="0"/>
                          <a:cs typeface="Arial" panose="020B0604020202020204" pitchFamily="34" charset="0"/>
                        </a:rPr>
                        <a:t>Contact lenses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     120</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734">
                <a:tc>
                  <a:txBody>
                    <a:bodyPr/>
                    <a:lstStyle/>
                    <a:p>
                      <a:r>
                        <a:rPr lang="en-US" b="0" dirty="0">
                          <a:solidFill>
                            <a:schemeClr val="tx2"/>
                          </a:solidFill>
                          <a:latin typeface="Arial" panose="020B0604020202020204" pitchFamily="34" charset="0"/>
                          <a:cs typeface="Arial" panose="020B0604020202020204" pitchFamily="34" charset="0"/>
                        </a:rPr>
                        <a:t>Doctor bills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1,600</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7992">
                <a:tc>
                  <a:txBody>
                    <a:bodyPr/>
                    <a:lstStyle/>
                    <a:p>
                      <a:r>
                        <a:rPr lang="en-US" b="0" dirty="0">
                          <a:solidFill>
                            <a:schemeClr val="tx2"/>
                          </a:solidFill>
                          <a:latin typeface="Arial" panose="020B0604020202020204" pitchFamily="34" charset="0"/>
                          <a:cs typeface="Arial" panose="020B0604020202020204" pitchFamily="34" charset="0"/>
                        </a:rPr>
                        <a:t>Medical</a:t>
                      </a:r>
                      <a:r>
                        <a:rPr lang="en-US" b="0" baseline="0" dirty="0">
                          <a:solidFill>
                            <a:schemeClr val="tx2"/>
                          </a:solidFill>
                          <a:latin typeface="Arial" panose="020B0604020202020204" pitchFamily="34" charset="0"/>
                          <a:cs typeface="Arial" panose="020B0604020202020204" pitchFamily="34" charset="0"/>
                        </a:rPr>
                        <a:t> </a:t>
                      </a:r>
                      <a:r>
                        <a:rPr lang="en-US" b="0" dirty="0">
                          <a:solidFill>
                            <a:schemeClr val="tx2"/>
                          </a:solidFill>
                          <a:latin typeface="Arial" panose="020B0604020202020204" pitchFamily="34" charset="0"/>
                          <a:cs typeface="Arial" panose="020B0604020202020204" pitchFamily="34" charset="0"/>
                        </a:rPr>
                        <a:t>insurance premiums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4,800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2734">
                <a:tc>
                  <a:txBody>
                    <a:bodyPr/>
                    <a:lstStyle/>
                    <a:p>
                      <a:r>
                        <a:rPr lang="en-US" b="0" dirty="0">
                          <a:solidFill>
                            <a:schemeClr val="tx2"/>
                          </a:solidFill>
                          <a:latin typeface="Arial" panose="020B0604020202020204" pitchFamily="34" charset="0"/>
                          <a:cs typeface="Arial" panose="020B0604020202020204" pitchFamily="34" charset="0"/>
                        </a:rPr>
                        <a:t>Transportation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44*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734">
                <a:tc>
                  <a:txBody>
                    <a:bodyPr/>
                    <a:lstStyle/>
                    <a:p>
                      <a:r>
                        <a:rPr lang="en-US" b="0" dirty="0">
                          <a:solidFill>
                            <a:schemeClr val="tx2"/>
                          </a:solidFill>
                          <a:latin typeface="Arial" panose="020B0604020202020204" pitchFamily="34" charset="0"/>
                          <a:cs typeface="Arial" panose="020B0604020202020204" pitchFamily="34" charset="0"/>
                        </a:rPr>
                        <a:t>Less: insurance reimbursements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a:t>
                      </a:r>
                      <a:r>
                        <a:rPr lang="en-US" b="0" u="sng" dirty="0">
                          <a:solidFill>
                            <a:schemeClr val="tx2"/>
                          </a:solidFill>
                          <a:latin typeface="Arial" panose="020B0604020202020204" pitchFamily="34" charset="0"/>
                          <a:cs typeface="Arial" panose="020B0604020202020204" pitchFamily="34" charset="0"/>
                        </a:rPr>
                        <a:t>  (1,000)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2734">
                <a:tc>
                  <a:txBody>
                    <a:bodyPr/>
                    <a:lstStyle/>
                    <a:p>
                      <a:pPr marL="228600" indent="0"/>
                      <a:r>
                        <a:rPr lang="en-US" b="0" dirty="0">
                          <a:solidFill>
                            <a:schemeClr val="tx2"/>
                          </a:solidFill>
                          <a:latin typeface="Arial" panose="020B0604020202020204" pitchFamily="34" charset="0"/>
                          <a:cs typeface="Arial" panose="020B0604020202020204" pitchFamily="34" charset="0"/>
                        </a:rPr>
                        <a:t>Subtotal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$ 5,564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2734">
                <a:tc>
                  <a:txBody>
                    <a:bodyPr/>
                    <a:lstStyle/>
                    <a:p>
                      <a:r>
                        <a:rPr lang="en-US" b="0" dirty="0">
                          <a:solidFill>
                            <a:schemeClr val="tx2"/>
                          </a:solidFill>
                          <a:latin typeface="Arial" panose="020B0604020202020204" pitchFamily="34" charset="0"/>
                          <a:cs typeface="Arial" panose="020B0604020202020204" pitchFamily="34" charset="0"/>
                        </a:rPr>
                        <a:t>Less: 7.5 percent of A G I</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a:t>
                      </a:r>
                      <a:r>
                        <a:rPr lang="en-US" b="0" u="sng" dirty="0">
                          <a:solidFill>
                            <a:schemeClr val="tx2"/>
                          </a:solidFill>
                          <a:latin typeface="Arial" panose="020B0604020202020204" pitchFamily="34" charset="0"/>
                          <a:cs typeface="Arial" panose="020B0604020202020204" pitchFamily="34" charset="0"/>
                        </a:rPr>
                        <a:t>   2,340</a:t>
                      </a:r>
                      <a:r>
                        <a:rPr lang="en-US" b="0" dirty="0">
                          <a:solidFill>
                            <a:schemeClr val="tx2"/>
                          </a:solidFill>
                          <a:latin typeface="Arial" panose="020B0604020202020204" pitchFamily="34" charset="0"/>
                          <a:cs typeface="Arial" panose="020B0604020202020204"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29784">
                <a:tc>
                  <a:txBody>
                    <a:bodyPr/>
                    <a:lstStyle/>
                    <a:p>
                      <a:r>
                        <a:rPr lang="en-US" b="0" dirty="0">
                          <a:solidFill>
                            <a:schemeClr val="tx2"/>
                          </a:solidFill>
                          <a:latin typeface="Arial" panose="020B0604020202020204" pitchFamily="34" charset="0"/>
                          <a:cs typeface="Arial" panose="020B0604020202020204" pitchFamily="34" charset="0"/>
                        </a:rPr>
                        <a:t>Excess expenses qualifying for the medical deduction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a:t>
                      </a:r>
                      <a:r>
                        <a:rPr lang="en-US" b="0" u="dbl" baseline="0" dirty="0">
                          <a:solidFill>
                            <a:schemeClr val="tx2"/>
                          </a:solidFill>
                          <a:latin typeface="Arial" panose="020B0604020202020204" pitchFamily="34" charset="0"/>
                          <a:cs typeface="Arial" panose="020B0604020202020204" pitchFamily="34" charset="0"/>
                        </a:rPr>
                        <a:t>$ 3,224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graphicFrame>
        <p:nvGraphicFramePr>
          <p:cNvPr id="16" name="Content Placeholder 15" descr="The following calculation is shown after one asterisk: 260 miles multiplied by 17 cents equals $44.20 (rounded down to $44).">
            <a:extLst>
              <a:ext uri="{FF2B5EF4-FFF2-40B4-BE49-F238E27FC236}">
                <a16:creationId xmlns:a16="http://schemas.microsoft.com/office/drawing/2014/main" id="{5E6BB0A6-AF9E-47EB-9E44-CFE9496C5653}"/>
              </a:ext>
            </a:extLst>
          </p:cNvPr>
          <p:cNvGraphicFramePr>
            <a:graphicFrameLocks noGrp="1" noChangeAspect="1"/>
          </p:cNvGraphicFramePr>
          <p:nvPr>
            <p:ph sz="half" idx="14"/>
            <p:extLst>
              <p:ext uri="{D42A27DB-BD31-4B8C-83A1-F6EECF244321}">
                <p14:modId xmlns:p14="http://schemas.microsoft.com/office/powerpoint/2010/main" val="1341981385"/>
              </p:ext>
            </p:extLst>
          </p:nvPr>
        </p:nvGraphicFramePr>
        <p:xfrm>
          <a:off x="1246188" y="5606701"/>
          <a:ext cx="5459412" cy="298291"/>
        </p:xfrm>
        <a:graphic>
          <a:graphicData uri="http://schemas.openxmlformats.org/presentationml/2006/ole">
            <mc:AlternateContent xmlns:mc="http://schemas.openxmlformats.org/markup-compatibility/2006">
              <mc:Choice xmlns:v="urn:schemas-microsoft-com:vml" Requires="v">
                <p:oleObj spid="_x0000_s2050" name="Equation" r:id="rId3" imgW="5105160" imgH="279360" progId="Equation.DSMT4">
                  <p:embed/>
                </p:oleObj>
              </mc:Choice>
              <mc:Fallback>
                <p:oleObj name="Equation" r:id="rId3" imgW="5105160" imgH="279360" progId="Equation.DSMT4">
                  <p:embed/>
                  <p:pic>
                    <p:nvPicPr>
                      <p:cNvPr id="16" name="Content Placeholder 15" descr="The following calculation is shown after one asterisk: 260 miles multiplied by 17 cents equals $44.20 (rounded down to $44).">
                        <a:extLst>
                          <a:ext uri="{FF2B5EF4-FFF2-40B4-BE49-F238E27FC236}">
                            <a16:creationId xmlns:a16="http://schemas.microsoft.com/office/drawing/2014/main" id="{5E6BB0A6-AF9E-47EB-9E44-CFE9496C5653}"/>
                          </a:ext>
                        </a:extLst>
                      </p:cNvPr>
                      <p:cNvPicPr/>
                      <p:nvPr/>
                    </p:nvPicPr>
                    <p:blipFill>
                      <a:blip r:embed="rId4"/>
                      <a:stretch>
                        <a:fillRect/>
                      </a:stretch>
                    </p:blipFill>
                    <p:spPr>
                      <a:xfrm>
                        <a:off x="1246188" y="5606701"/>
                        <a:ext cx="5459412" cy="298291"/>
                      </a:xfrm>
                      <a:prstGeom prst="rect">
                        <a:avLst/>
                      </a:prstGeom>
                    </p:spPr>
                  </p:pic>
                </p:oleObj>
              </mc:Fallback>
            </mc:AlternateContent>
          </a:graphicData>
        </a:graphic>
      </p:graphicFrame>
      <p:graphicFrame>
        <p:nvGraphicFramePr>
          <p:cNvPr id="19" name="Content Placeholder 18" descr="The following calculation is shown after two asterisks: $31,200 multiplied by 0.075 equals $2,340.">
            <a:extLst>
              <a:ext uri="{FF2B5EF4-FFF2-40B4-BE49-F238E27FC236}">
                <a16:creationId xmlns:a16="http://schemas.microsoft.com/office/drawing/2014/main" id="{881A6F41-9A7F-4180-8A63-C3765AF3C5AB}"/>
              </a:ext>
            </a:extLst>
          </p:cNvPr>
          <p:cNvGraphicFramePr>
            <a:graphicFrameLocks noGrp="1" noChangeAspect="1"/>
          </p:cNvGraphicFramePr>
          <p:nvPr>
            <p:ph sz="half" idx="15"/>
            <p:extLst>
              <p:ext uri="{D42A27DB-BD31-4B8C-83A1-F6EECF244321}">
                <p14:modId xmlns:p14="http://schemas.microsoft.com/office/powerpoint/2010/main" val="3405717729"/>
              </p:ext>
            </p:extLst>
          </p:nvPr>
        </p:nvGraphicFramePr>
        <p:xfrm>
          <a:off x="1052513" y="6013450"/>
          <a:ext cx="3151748" cy="298291"/>
        </p:xfrm>
        <a:graphic>
          <a:graphicData uri="http://schemas.openxmlformats.org/presentationml/2006/ole">
            <mc:AlternateContent xmlns:mc="http://schemas.openxmlformats.org/markup-compatibility/2006">
              <mc:Choice xmlns:v="urn:schemas-microsoft-com:vml" Requires="v">
                <p:oleObj spid="_x0000_s2051" name="Equation" r:id="rId5" imgW="2819160" imgH="266400" progId="Equation.DSMT4">
                  <p:embed/>
                </p:oleObj>
              </mc:Choice>
              <mc:Fallback>
                <p:oleObj name="Equation" r:id="rId5" imgW="2819160" imgH="266400" progId="Equation.DSMT4">
                  <p:embed/>
                  <p:pic>
                    <p:nvPicPr>
                      <p:cNvPr id="19" name="Content Placeholder 18" descr="The following calculation is shown after two asterisks: $31,200 multiplied by 0.075 equals $2,340.">
                        <a:extLst>
                          <a:ext uri="{FF2B5EF4-FFF2-40B4-BE49-F238E27FC236}">
                            <a16:creationId xmlns:a16="http://schemas.microsoft.com/office/drawing/2014/main" id="{881A6F41-9A7F-4180-8A63-C3765AF3C5AB}"/>
                          </a:ext>
                        </a:extLst>
                      </p:cNvPr>
                      <p:cNvPicPr/>
                      <p:nvPr/>
                    </p:nvPicPr>
                    <p:blipFill>
                      <a:blip r:embed="rId6"/>
                      <a:stretch>
                        <a:fillRect/>
                      </a:stretch>
                    </p:blipFill>
                    <p:spPr>
                      <a:xfrm>
                        <a:off x="1052513" y="6013450"/>
                        <a:ext cx="3151748" cy="298291"/>
                      </a:xfrm>
                      <a:prstGeom prst="rect">
                        <a:avLst/>
                      </a:prstGeom>
                    </p:spPr>
                  </p:pic>
                </p:oleObj>
              </mc:Fallback>
            </mc:AlternateContent>
          </a:graphicData>
        </a:graphic>
      </p:graphicFrame>
    </p:spTree>
    <p:extLst>
      <p:ext uri="{BB962C8B-B14F-4D97-AF65-F5344CB8AC3E}">
        <p14:creationId xmlns:p14="http://schemas.microsoft.com/office/powerpoint/2010/main" val="3153688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(1 of 10)</a:t>
            </a:r>
          </a:p>
        </p:txBody>
      </p:sp>
      <p:sp>
        <p:nvSpPr>
          <p:cNvPr id="5" name="Text Placeholder 4"/>
          <p:cNvSpPr>
            <a:spLocks noGrp="1"/>
          </p:cNvSpPr>
          <p:nvPr>
            <p:ph idx="1"/>
          </p:nvPr>
        </p:nvSpPr>
        <p:spPr/>
        <p:txBody>
          <a:bodyPr/>
          <a:lstStyle/>
          <a:p>
            <a:r>
              <a:rPr lang="en-US" sz="2000" dirty="0"/>
              <a:t>Taxes are generally deductible; fees are not deductible.</a:t>
            </a:r>
          </a:p>
          <a:p>
            <a:pPr lvl="1"/>
            <a:r>
              <a:rPr lang="en-US" sz="2000" dirty="0"/>
              <a:t>Taxes are imposed by a government to raise revenue for general public purposes.</a:t>
            </a:r>
          </a:p>
          <a:p>
            <a:pPr lvl="1"/>
            <a:r>
              <a:rPr lang="en-US" sz="2000" dirty="0"/>
              <a:t>Fees are charges with direct benefits to those paying the fees.</a:t>
            </a:r>
          </a:p>
          <a:p>
            <a:r>
              <a:rPr lang="en-US" sz="2000" dirty="0"/>
              <a:t>Examples of deductible taxes on Schedule A:</a:t>
            </a:r>
          </a:p>
          <a:p>
            <a:pPr lvl="1"/>
            <a:r>
              <a:rPr lang="en-US" sz="2000" dirty="0"/>
              <a:t>State, local, and foreign income taxes</a:t>
            </a:r>
          </a:p>
          <a:p>
            <a:pPr lvl="1"/>
            <a:r>
              <a:rPr lang="en-US" sz="2000" dirty="0"/>
              <a:t>Sales taxes (in lieu of state and local income taxes)</a:t>
            </a:r>
          </a:p>
          <a:p>
            <a:pPr lvl="1"/>
            <a:r>
              <a:rPr lang="en-US" sz="2000" dirty="0"/>
              <a:t>State, local, and foreign real property taxes</a:t>
            </a:r>
          </a:p>
          <a:p>
            <a:pPr lvl="1"/>
            <a:r>
              <a:rPr lang="en-US" sz="2000" dirty="0"/>
              <a:t>State, local and foreign personal property taxes</a:t>
            </a:r>
          </a:p>
          <a:p>
            <a:pPr lvl="2"/>
            <a:r>
              <a:rPr lang="en-US" sz="2000" dirty="0"/>
              <a:t>Foreign property taxes only deductible if incurred in carrying on a business or for production of income (e.g., rental activity)</a:t>
            </a:r>
          </a:p>
        </p:txBody>
      </p:sp>
    </p:spTree>
    <p:extLst>
      <p:ext uri="{BB962C8B-B14F-4D97-AF65-F5344CB8AC3E}">
        <p14:creationId xmlns:p14="http://schemas.microsoft.com/office/powerpoint/2010/main" val="2061152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(2 of 10)</a:t>
            </a:r>
          </a:p>
        </p:txBody>
      </p:sp>
      <p:sp>
        <p:nvSpPr>
          <p:cNvPr id="5" name="Text Placeholder 4"/>
          <p:cNvSpPr>
            <a:spLocks noGrp="1"/>
          </p:cNvSpPr>
          <p:nvPr>
            <p:ph idx="1"/>
          </p:nvPr>
        </p:nvSpPr>
        <p:spPr/>
        <p:txBody>
          <a:bodyPr/>
          <a:lstStyle/>
          <a:p>
            <a:pPr>
              <a:spcBef>
                <a:spcPts val="0"/>
              </a:spcBef>
              <a:spcAft>
                <a:spcPts val="600"/>
              </a:spcAft>
            </a:pPr>
            <a:r>
              <a:rPr lang="en-US" sz="2000" dirty="0"/>
              <a:t>Aggregate amount of deduction is $10,000 ($5,000 if married filing separately) for all of the following:</a:t>
            </a:r>
          </a:p>
          <a:p>
            <a:pPr lvl="1">
              <a:spcBef>
                <a:spcPts val="0"/>
              </a:spcBef>
              <a:spcAft>
                <a:spcPts val="600"/>
              </a:spcAft>
            </a:pPr>
            <a:r>
              <a:rPr lang="en-US" sz="2000" dirty="0"/>
              <a:t>State and local real property taxes</a:t>
            </a:r>
          </a:p>
          <a:p>
            <a:pPr lvl="1">
              <a:spcBef>
                <a:spcPts val="0"/>
              </a:spcBef>
              <a:spcAft>
                <a:spcPts val="600"/>
              </a:spcAft>
            </a:pPr>
            <a:r>
              <a:rPr lang="en-US" sz="2000" dirty="0"/>
              <a:t>State and local personal property taxes</a:t>
            </a:r>
          </a:p>
          <a:p>
            <a:pPr lvl="1">
              <a:spcBef>
                <a:spcPts val="0"/>
              </a:spcBef>
              <a:spcAft>
                <a:spcPts val="600"/>
              </a:spcAft>
            </a:pPr>
            <a:r>
              <a:rPr lang="en-US" sz="2000" dirty="0"/>
              <a:t>State, local, and foreign income taxes</a:t>
            </a:r>
          </a:p>
          <a:p>
            <a:pPr lvl="1">
              <a:spcBef>
                <a:spcPts val="0"/>
              </a:spcBef>
              <a:spcAft>
                <a:spcPts val="600"/>
              </a:spcAft>
            </a:pPr>
            <a:r>
              <a:rPr lang="en-US" sz="2000" dirty="0"/>
              <a:t>Sales taxes</a:t>
            </a:r>
          </a:p>
          <a:p>
            <a:pPr>
              <a:spcBef>
                <a:spcPts val="0"/>
              </a:spcBef>
              <a:spcAft>
                <a:spcPts val="600"/>
              </a:spcAft>
            </a:pPr>
            <a:r>
              <a:rPr lang="en-US" sz="2000" dirty="0"/>
              <a:t>If taxes are paid or accrued in carrying on a business or for production of income, the $10,000 aggregate limitation rule does not apply to any of the following:</a:t>
            </a:r>
          </a:p>
          <a:p>
            <a:pPr lvl="1">
              <a:spcBef>
                <a:spcPts val="0"/>
              </a:spcBef>
              <a:spcAft>
                <a:spcPts val="600"/>
              </a:spcAft>
            </a:pPr>
            <a:r>
              <a:rPr lang="en-US" sz="2000" dirty="0"/>
              <a:t>Foreign income taxes</a:t>
            </a:r>
          </a:p>
          <a:p>
            <a:pPr lvl="1">
              <a:spcBef>
                <a:spcPts val="0"/>
              </a:spcBef>
              <a:spcAft>
                <a:spcPts val="600"/>
              </a:spcAft>
            </a:pPr>
            <a:r>
              <a:rPr lang="en-US" sz="2000" dirty="0"/>
              <a:t>State, local, and foreign real property taxes</a:t>
            </a:r>
          </a:p>
          <a:p>
            <a:pPr lvl="1">
              <a:spcBef>
                <a:spcPts val="0"/>
              </a:spcBef>
              <a:spcAft>
                <a:spcPts val="600"/>
              </a:spcAft>
            </a:pPr>
            <a:r>
              <a:rPr lang="en-US" sz="2000" dirty="0"/>
              <a:t>State and local personal property taxes</a:t>
            </a:r>
          </a:p>
        </p:txBody>
      </p:sp>
    </p:spTree>
    <p:extLst>
      <p:ext uri="{BB962C8B-B14F-4D97-AF65-F5344CB8AC3E}">
        <p14:creationId xmlns:p14="http://schemas.microsoft.com/office/powerpoint/2010/main" val="4063416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(3 of 10)</a:t>
            </a:r>
          </a:p>
        </p:txBody>
      </p:sp>
      <p:sp>
        <p:nvSpPr>
          <p:cNvPr id="5" name="Text Placeholder 4"/>
          <p:cNvSpPr>
            <a:spLocks noGrp="1"/>
          </p:cNvSpPr>
          <p:nvPr>
            <p:ph idx="1"/>
          </p:nvPr>
        </p:nvSpPr>
        <p:spPr/>
        <p:txBody>
          <a:bodyPr/>
          <a:lstStyle/>
          <a:p>
            <a:r>
              <a:rPr lang="en-US" dirty="0"/>
              <a:t>Examples of nondeductible taxes:</a:t>
            </a:r>
          </a:p>
          <a:p>
            <a:pPr lvl="1"/>
            <a:r>
              <a:rPr lang="en-US" dirty="0"/>
              <a:t>Federal income taxes</a:t>
            </a:r>
          </a:p>
          <a:p>
            <a:pPr lvl="1"/>
            <a:r>
              <a:rPr lang="en-US" dirty="0"/>
              <a:t>Employee portion of Social Security taxes</a:t>
            </a:r>
          </a:p>
          <a:p>
            <a:pPr lvl="1"/>
            <a:r>
              <a:rPr lang="en-US" dirty="0"/>
              <a:t>Estate, inheritance, and gift taxes</a:t>
            </a:r>
          </a:p>
          <a:p>
            <a:pPr lvl="1"/>
            <a:r>
              <a:rPr lang="en-US" dirty="0"/>
              <a:t>Excise taxes and gasoline taxes (except when business-related)</a:t>
            </a:r>
          </a:p>
          <a:p>
            <a:pPr lvl="1"/>
            <a:r>
              <a:rPr lang="en-US" dirty="0"/>
              <a:t>Foreign income taxes (if taxpayer elects a foreign tax credit)</a:t>
            </a:r>
          </a:p>
        </p:txBody>
      </p:sp>
    </p:spTree>
    <p:extLst>
      <p:ext uri="{BB962C8B-B14F-4D97-AF65-F5344CB8AC3E}">
        <p14:creationId xmlns:p14="http://schemas.microsoft.com/office/powerpoint/2010/main" val="2051828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these is a deductible tax?</a:t>
            </a:r>
          </a:p>
          <a:p>
            <a:pPr marL="0" indent="0">
              <a:buNone/>
            </a:pPr>
            <a:r>
              <a:rPr lang="en-US" dirty="0"/>
              <a:t>a. Federal income taxes</a:t>
            </a:r>
          </a:p>
          <a:p>
            <a:pPr marL="0" indent="0">
              <a:buNone/>
            </a:pPr>
            <a:r>
              <a:rPr lang="en-US" dirty="0"/>
              <a:t>b. State and local income taxes</a:t>
            </a:r>
          </a:p>
          <a:p>
            <a:pPr marL="0" indent="0">
              <a:buNone/>
            </a:pPr>
            <a:r>
              <a:rPr lang="en-US" dirty="0"/>
              <a:t>c. Estate, inheritance, and gift taxes</a:t>
            </a:r>
          </a:p>
          <a:p>
            <a:pPr marL="0" indent="0">
              <a:buNone/>
            </a:pPr>
            <a:r>
              <a:rPr lang="en-US" dirty="0"/>
              <a:t>d. Employee portion of Social Security taxes</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3233343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29661-E6CA-4342-AC91-6DB2452D485E}"/>
              </a:ext>
            </a:extLst>
          </p:cNvPr>
          <p:cNvSpPr>
            <a:spLocks noGrp="1"/>
          </p:cNvSpPr>
          <p:nvPr>
            <p:ph type="title"/>
          </p:nvPr>
        </p:nvSpPr>
        <p:spPr/>
        <p:txBody>
          <a:bodyPr/>
          <a:lstStyle/>
          <a:p>
            <a:r>
              <a:rPr lang="en-US" dirty="0"/>
              <a:t>Knowledge Check 2: Answer</a:t>
            </a:r>
          </a:p>
        </p:txBody>
      </p:sp>
      <p:sp>
        <p:nvSpPr>
          <p:cNvPr id="8" name="Content Placeholder 7">
            <a:extLst>
              <a:ext uri="{FF2B5EF4-FFF2-40B4-BE49-F238E27FC236}">
                <a16:creationId xmlns:a16="http://schemas.microsoft.com/office/drawing/2014/main" id="{C0349B04-6A1C-4104-92BE-DD0649625071}"/>
              </a:ext>
            </a:extLst>
          </p:cNvPr>
          <p:cNvSpPr>
            <a:spLocks noGrp="1"/>
          </p:cNvSpPr>
          <p:nvPr>
            <p:ph idx="1"/>
          </p:nvPr>
        </p:nvSpPr>
        <p:spPr/>
        <p:txBody>
          <a:bodyPr/>
          <a:lstStyle/>
          <a:p>
            <a:pPr marL="0" indent="0">
              <a:buNone/>
            </a:pPr>
            <a:r>
              <a:rPr lang="en-US" dirty="0"/>
              <a:t>Which of these is a deductible tax?</a:t>
            </a:r>
          </a:p>
          <a:p>
            <a:pPr marL="0" indent="0">
              <a:buNone/>
            </a:pPr>
            <a:r>
              <a:rPr lang="en-US" dirty="0"/>
              <a:t>b. State and local income taxes</a:t>
            </a:r>
          </a:p>
        </p:txBody>
      </p:sp>
      <p:pic>
        <p:nvPicPr>
          <p:cNvPr id="6" name="Content Placeholder 12">
            <a:extLst>
              <a:ext uri="{FF2B5EF4-FFF2-40B4-BE49-F238E27FC236}">
                <a16:creationId xmlns:a16="http://schemas.microsoft.com/office/drawing/2014/main" id="{DD7CBEEF-24D7-2E41-A919-3D40F13672D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51971" y="4683824"/>
            <a:ext cx="1363186" cy="1700931"/>
          </a:xfrm>
          <a:prstGeom prst="rect">
            <a:avLst/>
          </a:prstGeom>
        </p:spPr>
      </p:pic>
    </p:spTree>
    <p:custDataLst>
      <p:tags r:id="rId1"/>
    </p:custDataLst>
    <p:extLst>
      <p:ext uri="{BB962C8B-B14F-4D97-AF65-F5344CB8AC3E}">
        <p14:creationId xmlns:p14="http://schemas.microsoft.com/office/powerpoint/2010/main" val="1300127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Savings Accounts </a:t>
            </a:r>
            <a:br>
              <a:rPr lang="en-US" dirty="0"/>
            </a:br>
            <a:r>
              <a:rPr lang="en-US" sz="2000" dirty="0"/>
              <a:t>(2 of 4)</a:t>
            </a:r>
          </a:p>
        </p:txBody>
      </p:sp>
      <p:sp>
        <p:nvSpPr>
          <p:cNvPr id="5" name="Text Placeholder 4"/>
          <p:cNvSpPr>
            <a:spLocks noGrp="1"/>
          </p:cNvSpPr>
          <p:nvPr>
            <p:ph idx="1"/>
          </p:nvPr>
        </p:nvSpPr>
        <p:spPr/>
        <p:txBody>
          <a:bodyPr/>
          <a:lstStyle/>
          <a:p>
            <a:r>
              <a:rPr lang="en-US" dirty="0"/>
              <a:t>Contributions to H S A s:</a:t>
            </a:r>
          </a:p>
          <a:p>
            <a:pPr lvl="1"/>
            <a:r>
              <a:rPr lang="en-US" dirty="0"/>
              <a:t>Are deductions for adjusted gross income (A G I)</a:t>
            </a:r>
          </a:p>
          <a:p>
            <a:pPr lvl="1"/>
            <a:r>
              <a:rPr lang="en-US" dirty="0"/>
              <a:t>Are limited to certain dollar amounts depending on age and whether high-deductible insurance covers an individual or family</a:t>
            </a:r>
          </a:p>
          <a:p>
            <a:r>
              <a:rPr lang="en-US" dirty="0"/>
              <a:t>Earnings and unused contributions accumulated in an H S A are not taxed.</a:t>
            </a:r>
          </a:p>
          <a:p>
            <a:r>
              <a:rPr lang="en-US" dirty="0"/>
              <a:t>Distributions to cover medical expenses are not taxed or penalized.</a:t>
            </a:r>
          </a:p>
        </p:txBody>
      </p:sp>
    </p:spTree>
    <p:extLst>
      <p:ext uri="{BB962C8B-B14F-4D97-AF65-F5344CB8AC3E}">
        <p14:creationId xmlns:p14="http://schemas.microsoft.com/office/powerpoint/2010/main" val="20469707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(4 of 10)</a:t>
            </a:r>
          </a:p>
        </p:txBody>
      </p:sp>
      <p:sp>
        <p:nvSpPr>
          <p:cNvPr id="5" name="Text Placeholder 4"/>
          <p:cNvSpPr>
            <a:spLocks noGrp="1"/>
          </p:cNvSpPr>
          <p:nvPr>
            <p:ph idx="1"/>
          </p:nvPr>
        </p:nvSpPr>
        <p:spPr/>
        <p:txBody>
          <a:bodyPr/>
          <a:lstStyle/>
          <a:p>
            <a:pPr marL="0" indent="0">
              <a:buNone/>
            </a:pPr>
            <a:r>
              <a:rPr lang="en-US" b="1" dirty="0"/>
              <a:t>Income Taxes and Sales Taxes</a:t>
            </a:r>
          </a:p>
          <a:p>
            <a:pPr>
              <a:spcBef>
                <a:spcPts val="0"/>
              </a:spcBef>
              <a:spcAft>
                <a:spcPts val="300"/>
              </a:spcAft>
            </a:pPr>
            <a:r>
              <a:rPr lang="en-US" sz="1800" dirty="0"/>
              <a:t>Taxpayers may elect to deduct either of the following as itemized deductions:</a:t>
            </a:r>
          </a:p>
          <a:p>
            <a:pPr marL="914400" lvl="1" indent="-457200">
              <a:spcBef>
                <a:spcPts val="0"/>
              </a:spcBef>
              <a:spcAft>
                <a:spcPts val="300"/>
              </a:spcAft>
              <a:buFont typeface="+mj-lt"/>
              <a:buAutoNum type="arabicPeriod"/>
            </a:pPr>
            <a:r>
              <a:rPr lang="en-US" sz="1800" dirty="0"/>
              <a:t>State and local sales and use taxes </a:t>
            </a:r>
          </a:p>
          <a:p>
            <a:pPr marL="914400" lvl="1" indent="-457200">
              <a:spcBef>
                <a:spcPts val="0"/>
              </a:spcBef>
              <a:spcAft>
                <a:spcPts val="300"/>
              </a:spcAft>
              <a:buFont typeface="+mj-lt"/>
              <a:buAutoNum type="arabicPeriod"/>
            </a:pPr>
            <a:r>
              <a:rPr lang="en-US" sz="1800" dirty="0"/>
              <a:t>State and local income taxes</a:t>
            </a:r>
          </a:p>
          <a:p>
            <a:pPr>
              <a:spcBef>
                <a:spcPts val="0"/>
              </a:spcBef>
              <a:spcAft>
                <a:spcPts val="300"/>
              </a:spcAft>
            </a:pPr>
            <a:r>
              <a:rPr lang="en-US" sz="1800" dirty="0"/>
              <a:t>For taxpayers that deduct state and local income taxes paid during current year, deduction amount is total amount of state and local taxes withheld from pay plus any amounts actually paid during year, even if tax payments are from prior year.</a:t>
            </a:r>
          </a:p>
          <a:p>
            <a:pPr>
              <a:spcBef>
                <a:spcPts val="0"/>
              </a:spcBef>
              <a:spcAft>
                <a:spcPts val="300"/>
              </a:spcAft>
            </a:pPr>
            <a:r>
              <a:rPr lang="en-US" sz="1800" dirty="0"/>
              <a:t>If taxpayer receives refund of taxes deducted in prior year, refund must generally be included in gross income in year that the refund is received.</a:t>
            </a:r>
          </a:p>
          <a:p>
            <a:pPr>
              <a:spcBef>
                <a:spcPts val="0"/>
              </a:spcBef>
              <a:spcAft>
                <a:spcPts val="300"/>
              </a:spcAft>
            </a:pPr>
            <a:r>
              <a:rPr lang="en-US" sz="1800" dirty="0"/>
              <a:t>Taxes that do not provide any tax benefit in year paid are not required to be included in income in year received as refund.</a:t>
            </a:r>
          </a:p>
          <a:p>
            <a:pPr>
              <a:spcBef>
                <a:spcPts val="0"/>
              </a:spcBef>
              <a:spcAft>
                <a:spcPts val="300"/>
              </a:spcAft>
            </a:pPr>
            <a:r>
              <a:rPr lang="en-US" sz="1800" dirty="0"/>
              <a:t>To calculate deduction for sales taxes, taxpayers may use either:</a:t>
            </a:r>
          </a:p>
          <a:p>
            <a:pPr marL="914400" lvl="1" indent="-457200">
              <a:spcBef>
                <a:spcPts val="0"/>
              </a:spcBef>
              <a:spcAft>
                <a:spcPts val="300"/>
              </a:spcAft>
              <a:buFont typeface="+mj-lt"/>
              <a:buAutoNum type="arabicPeriod"/>
            </a:pPr>
            <a:r>
              <a:rPr lang="en-US" sz="1800" dirty="0"/>
              <a:t>Actual sales taxes paid </a:t>
            </a:r>
          </a:p>
          <a:p>
            <a:pPr marL="914400" lvl="1" indent="-457200">
              <a:spcBef>
                <a:spcPts val="0"/>
              </a:spcBef>
              <a:spcAft>
                <a:spcPts val="300"/>
              </a:spcAft>
              <a:buFont typeface="+mj-lt"/>
              <a:buAutoNum type="arabicPeriod"/>
            </a:pPr>
            <a:r>
              <a:rPr lang="en-US" sz="1800" dirty="0"/>
              <a:t>Estimated sales taxes from IRS table</a:t>
            </a:r>
          </a:p>
        </p:txBody>
      </p:sp>
    </p:spTree>
    <p:extLst>
      <p:ext uri="{BB962C8B-B14F-4D97-AF65-F5344CB8AC3E}">
        <p14:creationId xmlns:p14="http://schemas.microsoft.com/office/powerpoint/2010/main" val="736825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(5 of 10)</a:t>
            </a:r>
          </a:p>
        </p:txBody>
      </p:sp>
      <p:sp>
        <p:nvSpPr>
          <p:cNvPr id="5" name="Text Placeholder 4"/>
          <p:cNvSpPr>
            <a:spLocks noGrp="1"/>
          </p:cNvSpPr>
          <p:nvPr>
            <p:ph idx="1"/>
          </p:nvPr>
        </p:nvSpPr>
        <p:spPr/>
        <p:txBody>
          <a:bodyPr/>
          <a:lstStyle/>
          <a:p>
            <a:pPr marL="0" indent="0">
              <a:buNone/>
            </a:pPr>
            <a:r>
              <a:rPr lang="en-US" b="1" dirty="0"/>
              <a:t>Income Tax Deduction</a:t>
            </a:r>
          </a:p>
          <a:p>
            <a:pPr>
              <a:spcBef>
                <a:spcPts val="0"/>
              </a:spcBef>
              <a:spcAft>
                <a:spcPts val="600"/>
              </a:spcAft>
            </a:pPr>
            <a:r>
              <a:rPr lang="en-US" sz="2000" dirty="0"/>
              <a:t>EXAMPLE: Colleen amends her 2017 state income tax return and must pay an additional $843 state income tax in 2020. Of the $843 she owes, $93 is for penalties and interest. Colleen has $660 of state income taxes withheld from her wages during 2020. During the year, she also paid quarterly estimated state income tax payments as follows:</a:t>
            </a:r>
          </a:p>
          <a:p>
            <a:pPr lvl="1">
              <a:spcBef>
                <a:spcPts val="0"/>
              </a:spcBef>
              <a:spcAft>
                <a:spcPts val="600"/>
              </a:spcAft>
            </a:pPr>
            <a:r>
              <a:rPr lang="en-US" sz="2000" dirty="0"/>
              <a:t>$200 each on April 15, June 15, and August 15 of the current year and January 15 of the next year</a:t>
            </a:r>
          </a:p>
          <a:p>
            <a:pPr lvl="1">
              <a:spcBef>
                <a:spcPts val="0"/>
              </a:spcBef>
              <a:spcAft>
                <a:spcPts val="600"/>
              </a:spcAft>
            </a:pPr>
            <a:r>
              <a:rPr lang="en-US" sz="2000" dirty="0"/>
              <a:t>$155 fourth-quarter estimate from the prior year on January 15 of the current year</a:t>
            </a:r>
          </a:p>
          <a:p>
            <a:pPr>
              <a:spcBef>
                <a:spcPts val="0"/>
              </a:spcBef>
              <a:spcAft>
                <a:spcPts val="600"/>
              </a:spcAft>
            </a:pPr>
            <a:r>
              <a:rPr lang="en-US" sz="2000" dirty="0"/>
              <a:t>Based on this information, how much can Colleen take for taxes as an itemized deduction?</a:t>
            </a:r>
          </a:p>
        </p:txBody>
      </p:sp>
    </p:spTree>
    <p:extLst>
      <p:ext uri="{BB962C8B-B14F-4D97-AF65-F5344CB8AC3E}">
        <p14:creationId xmlns:p14="http://schemas.microsoft.com/office/powerpoint/2010/main" val="2480013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(6 of 10)</a:t>
            </a:r>
          </a:p>
        </p:txBody>
      </p:sp>
      <p:sp>
        <p:nvSpPr>
          <p:cNvPr id="5" name="Text Placeholder 4"/>
          <p:cNvSpPr>
            <a:spLocks noGrp="1"/>
          </p:cNvSpPr>
          <p:nvPr>
            <p:ph sz="half" idx="1"/>
          </p:nvPr>
        </p:nvSpPr>
        <p:spPr>
          <a:xfrm>
            <a:off x="476843" y="1825625"/>
            <a:ext cx="11241915" cy="3635375"/>
          </a:xfrm>
        </p:spPr>
        <p:txBody>
          <a:bodyPr/>
          <a:lstStyle/>
          <a:p>
            <a:pPr marL="0" indent="0">
              <a:buNone/>
            </a:pPr>
            <a:r>
              <a:rPr lang="en-US" b="1" dirty="0"/>
              <a:t>Income Tax Deduction</a:t>
            </a:r>
          </a:p>
          <a:p>
            <a:pPr>
              <a:spcBef>
                <a:spcPts val="0"/>
              </a:spcBef>
              <a:spcAft>
                <a:spcPts val="600"/>
              </a:spcAft>
            </a:pPr>
            <a:r>
              <a:rPr lang="en-US" sz="2000" dirty="0"/>
              <a:t>EXAMPLE: Colleen amends her 2017 state income tax return and must pay an additional $843 state income tax in 2020. Of the $843 she owes, $93 is for penalties and interest. Colleen has $660 of state income taxes withheld from her wages during 2020. During the year, she also paid quarterly estimated state income tax payments as follows:</a:t>
            </a:r>
          </a:p>
          <a:p>
            <a:pPr lvl="1">
              <a:spcBef>
                <a:spcPts val="0"/>
              </a:spcBef>
              <a:spcAft>
                <a:spcPts val="600"/>
              </a:spcAft>
            </a:pPr>
            <a:r>
              <a:rPr lang="en-US" sz="2000" dirty="0"/>
              <a:t>$200 each on April 15, June 15, and August 15 of the current year and January 15 of the next year</a:t>
            </a:r>
          </a:p>
          <a:p>
            <a:pPr lvl="1">
              <a:spcBef>
                <a:spcPts val="0"/>
              </a:spcBef>
              <a:spcAft>
                <a:spcPts val="600"/>
              </a:spcAft>
            </a:pPr>
            <a:r>
              <a:rPr lang="en-US" sz="2000" dirty="0"/>
              <a:t>$155 fourth-quarter estimate from the prior year on January 15 of the current year</a:t>
            </a:r>
          </a:p>
          <a:p>
            <a:pPr>
              <a:spcBef>
                <a:spcPts val="0"/>
              </a:spcBef>
              <a:spcAft>
                <a:spcPts val="600"/>
              </a:spcAft>
            </a:pPr>
            <a:r>
              <a:rPr lang="en-US" sz="2000" dirty="0"/>
              <a:t>Based on this information, how much can Colleen take for taxes as an itemized deduction?</a:t>
            </a:r>
          </a:p>
          <a:p>
            <a:pPr>
              <a:spcBef>
                <a:spcPts val="0"/>
              </a:spcBef>
              <a:spcAft>
                <a:spcPts val="600"/>
              </a:spcAft>
            </a:pPr>
            <a:r>
              <a:rPr lang="en-US" sz="2000" b="1" dirty="0"/>
              <a:t>Solution: </a:t>
            </a:r>
            <a:r>
              <a:rPr lang="en-US" sz="2000" dirty="0"/>
              <a:t>Colleen may deduct the actual amounts paid in 2020, limited to $10,000, on her Schedule A.</a:t>
            </a:r>
          </a:p>
        </p:txBody>
      </p:sp>
      <p:graphicFrame>
        <p:nvGraphicFramePr>
          <p:cNvPr id="10" name="Content Placeholder 9" descr="The following calculation is shown: $750 plus $660 plus $200 plus $200 plus $200 plus $155 equals $2,165 itemized deduction for state income taxes.">
            <a:extLst>
              <a:ext uri="{FF2B5EF4-FFF2-40B4-BE49-F238E27FC236}">
                <a16:creationId xmlns:a16="http://schemas.microsoft.com/office/drawing/2014/main" id="{0821D9F0-5C66-4A5B-BD0D-52BC9D511044}"/>
              </a:ext>
            </a:extLst>
          </p:cNvPr>
          <p:cNvGraphicFramePr>
            <a:graphicFrameLocks noGrp="1" noChangeAspect="1"/>
          </p:cNvGraphicFramePr>
          <p:nvPr>
            <p:ph sz="half" idx="2"/>
            <p:extLst>
              <p:ext uri="{D42A27DB-BD31-4B8C-83A1-F6EECF244321}">
                <p14:modId xmlns:p14="http://schemas.microsoft.com/office/powerpoint/2010/main" val="3744935660"/>
              </p:ext>
            </p:extLst>
          </p:nvPr>
        </p:nvGraphicFramePr>
        <p:xfrm>
          <a:off x="1532365" y="5943600"/>
          <a:ext cx="9127270" cy="258762"/>
        </p:xfrm>
        <a:graphic>
          <a:graphicData uri="http://schemas.openxmlformats.org/presentationml/2006/ole">
            <mc:AlternateContent xmlns:mc="http://schemas.openxmlformats.org/markup-compatibility/2006">
              <mc:Choice xmlns:v="urn:schemas-microsoft-com:vml" Requires="v">
                <p:oleObj spid="_x0000_s3074" name="Equation" r:id="rId3" imgW="9423360" imgH="266400" progId="Equation.DSMT4">
                  <p:embed/>
                </p:oleObj>
              </mc:Choice>
              <mc:Fallback>
                <p:oleObj name="Equation" r:id="rId3" imgW="9423360" imgH="266400" progId="Equation.DSMT4">
                  <p:embed/>
                  <p:pic>
                    <p:nvPicPr>
                      <p:cNvPr id="10" name="Content Placeholder 9" descr="The following calculation is shown: $750 plus $660 plus $200 plus $200 plus $200 plus $155 equals $2,165 itemized deduction for state income taxes.">
                        <a:extLst>
                          <a:ext uri="{FF2B5EF4-FFF2-40B4-BE49-F238E27FC236}">
                            <a16:creationId xmlns:a16="http://schemas.microsoft.com/office/drawing/2014/main" id="{0821D9F0-5C66-4A5B-BD0D-52BC9D511044}"/>
                          </a:ext>
                        </a:extLst>
                      </p:cNvPr>
                      <p:cNvPicPr/>
                      <p:nvPr/>
                    </p:nvPicPr>
                    <p:blipFill>
                      <a:blip r:embed="rId4"/>
                      <a:stretch>
                        <a:fillRect/>
                      </a:stretch>
                    </p:blipFill>
                    <p:spPr>
                      <a:xfrm>
                        <a:off x="1532365" y="5943600"/>
                        <a:ext cx="9127270" cy="258762"/>
                      </a:xfrm>
                      <a:prstGeom prst="rect">
                        <a:avLst/>
                      </a:prstGeom>
                    </p:spPr>
                  </p:pic>
                </p:oleObj>
              </mc:Fallback>
            </mc:AlternateContent>
          </a:graphicData>
        </a:graphic>
      </p:graphicFrame>
    </p:spTree>
    <p:extLst>
      <p:ext uri="{BB962C8B-B14F-4D97-AF65-F5344CB8AC3E}">
        <p14:creationId xmlns:p14="http://schemas.microsoft.com/office/powerpoint/2010/main" val="4086376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(7 of 10)</a:t>
            </a:r>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Property Taxes</a:t>
            </a:r>
          </a:p>
          <a:p>
            <a:pPr>
              <a:spcBef>
                <a:spcPts val="0"/>
              </a:spcBef>
              <a:spcAft>
                <a:spcPts val="600"/>
              </a:spcAft>
            </a:pPr>
            <a:r>
              <a:rPr lang="en-US" sz="2200" dirty="0"/>
              <a:t>Taxes levied on state and local real property for general public welfare are deductible.</a:t>
            </a:r>
          </a:p>
          <a:p>
            <a:pPr>
              <a:spcBef>
                <a:spcPts val="0"/>
              </a:spcBef>
              <a:spcAft>
                <a:spcPts val="600"/>
              </a:spcAft>
            </a:pPr>
            <a:r>
              <a:rPr lang="en-US" sz="2200" dirty="0"/>
              <a:t>Nondeductible property taxes include:</a:t>
            </a:r>
          </a:p>
          <a:p>
            <a:pPr lvl="1">
              <a:spcBef>
                <a:spcPts val="0"/>
              </a:spcBef>
              <a:spcAft>
                <a:spcPts val="600"/>
              </a:spcAft>
            </a:pPr>
            <a:r>
              <a:rPr lang="en-US" sz="2200" dirty="0"/>
              <a:t>Special assessments charged to provide benefits to local property owners</a:t>
            </a:r>
          </a:p>
          <a:p>
            <a:pPr lvl="2">
              <a:spcBef>
                <a:spcPts val="0"/>
              </a:spcBef>
              <a:spcAft>
                <a:spcPts val="600"/>
              </a:spcAft>
            </a:pPr>
            <a:r>
              <a:rPr lang="en-US" sz="2200" dirty="0"/>
              <a:t>These amounts increase basis of taxpayer’s property.</a:t>
            </a:r>
          </a:p>
          <a:p>
            <a:pPr lvl="1">
              <a:spcBef>
                <a:spcPts val="0"/>
              </a:spcBef>
              <a:spcAft>
                <a:spcPts val="600"/>
              </a:spcAft>
            </a:pPr>
            <a:r>
              <a:rPr lang="en-US" sz="2200" dirty="0"/>
              <a:t>Service fees (e.g., garbage fees, homeowner association fees)</a:t>
            </a:r>
          </a:p>
          <a:p>
            <a:pPr>
              <a:spcBef>
                <a:spcPts val="0"/>
              </a:spcBef>
              <a:spcAft>
                <a:spcPts val="600"/>
              </a:spcAft>
            </a:pPr>
            <a:r>
              <a:rPr lang="en-US" sz="2200" dirty="0"/>
              <a:t>For real estate sold during year, buyer and seller must allocate taxes based on number of days property was held by each during year.</a:t>
            </a:r>
          </a:p>
          <a:p>
            <a:pPr lvl="1">
              <a:spcBef>
                <a:spcPts val="0"/>
              </a:spcBef>
              <a:spcAft>
                <a:spcPts val="600"/>
              </a:spcAft>
            </a:pPr>
            <a:r>
              <a:rPr lang="en-US" sz="2200" dirty="0"/>
              <a:t>Allocation is generally made by escrow company or closing agent.</a:t>
            </a:r>
          </a:p>
          <a:p>
            <a:pPr lvl="1">
              <a:spcBef>
                <a:spcPts val="0"/>
              </a:spcBef>
              <a:spcAft>
                <a:spcPts val="600"/>
              </a:spcAft>
            </a:pPr>
            <a:r>
              <a:rPr lang="en-US" sz="2200" dirty="0"/>
              <a:t>Allocation amounts are itemized on closing settlements for the sale.</a:t>
            </a:r>
          </a:p>
        </p:txBody>
      </p:sp>
    </p:spTree>
    <p:extLst>
      <p:ext uri="{BB962C8B-B14F-4D97-AF65-F5344CB8AC3E}">
        <p14:creationId xmlns:p14="http://schemas.microsoft.com/office/powerpoint/2010/main" val="5677304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(8 of 10)</a:t>
            </a:r>
          </a:p>
        </p:txBody>
      </p:sp>
      <p:sp>
        <p:nvSpPr>
          <p:cNvPr id="5" name="Text Placeholder 4"/>
          <p:cNvSpPr>
            <a:spLocks noGrp="1"/>
          </p:cNvSpPr>
          <p:nvPr>
            <p:ph idx="1"/>
          </p:nvPr>
        </p:nvSpPr>
        <p:spPr/>
        <p:txBody>
          <a:bodyPr/>
          <a:lstStyle/>
          <a:p>
            <a:pPr marL="0" indent="0">
              <a:buNone/>
            </a:pPr>
            <a:r>
              <a:rPr lang="en-US" b="1" dirty="0"/>
              <a:t>Personal Property Taxes</a:t>
            </a:r>
          </a:p>
          <a:p>
            <a:r>
              <a:rPr lang="en-US" dirty="0"/>
              <a:t>To be deductible, personal property taxes must be levied based on the property’s value.</a:t>
            </a:r>
          </a:p>
          <a:p>
            <a:pPr lvl="1"/>
            <a:r>
              <a:rPr lang="en-US" dirty="0"/>
              <a:t>Taxes of a fixed amount or those calculated on a basis other than value (such as weight) are not deductible.</a:t>
            </a:r>
          </a:p>
        </p:txBody>
      </p:sp>
    </p:spTree>
    <p:extLst>
      <p:ext uri="{BB962C8B-B14F-4D97-AF65-F5344CB8AC3E}">
        <p14:creationId xmlns:p14="http://schemas.microsoft.com/office/powerpoint/2010/main" val="15489451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(9 of 10)</a:t>
            </a:r>
          </a:p>
        </p:txBody>
      </p:sp>
      <p:sp>
        <p:nvSpPr>
          <p:cNvPr id="5" name="Text Placeholder 4"/>
          <p:cNvSpPr>
            <a:spLocks noGrp="1"/>
          </p:cNvSpPr>
          <p:nvPr>
            <p:ph idx="1"/>
          </p:nvPr>
        </p:nvSpPr>
        <p:spPr/>
        <p:txBody>
          <a:bodyPr/>
          <a:lstStyle/>
          <a:p>
            <a:pPr marL="0" indent="0">
              <a:buNone/>
            </a:pPr>
            <a:r>
              <a:rPr lang="en-US" b="1" dirty="0"/>
              <a:t>Comprehensive Tax Deduction</a:t>
            </a:r>
          </a:p>
          <a:p>
            <a:pPr>
              <a:spcBef>
                <a:spcPts val="0"/>
              </a:spcBef>
              <a:spcAft>
                <a:spcPts val="600"/>
              </a:spcAft>
            </a:pPr>
            <a:r>
              <a:rPr lang="en-US" sz="2200" dirty="0"/>
              <a:t>EXAMPLE: Selma has A G I of $31,300 for 2020. She itemizes her deductions and, therefore, deducts the allowable amount of tax. Federal income taxes withheld for the year are $2,150, state income taxes withheld are $1,500, and Social Security taxes are $1,768. Selma paid property taxes on her house of $3,300 for the year, and paid garbage fees of $867. She paid an automobile registration fee of $210, of which $30 is based on the weight of the automobile and the balance on the value of the automobile. How much may Selma show as an itemized deduction for taxes in 2020?</a:t>
            </a:r>
          </a:p>
        </p:txBody>
      </p:sp>
    </p:spTree>
    <p:extLst>
      <p:ext uri="{BB962C8B-B14F-4D97-AF65-F5344CB8AC3E}">
        <p14:creationId xmlns:p14="http://schemas.microsoft.com/office/powerpoint/2010/main" val="659936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(10 of 10)</a:t>
            </a:r>
          </a:p>
        </p:txBody>
      </p:sp>
      <p:sp>
        <p:nvSpPr>
          <p:cNvPr id="5" name="Text Placeholder 4"/>
          <p:cNvSpPr>
            <a:spLocks noGrp="1"/>
          </p:cNvSpPr>
          <p:nvPr>
            <p:ph sz="half" idx="1"/>
          </p:nvPr>
        </p:nvSpPr>
        <p:spPr>
          <a:xfrm>
            <a:off x="476843" y="1825625"/>
            <a:ext cx="11241915" cy="2886075"/>
          </a:xfrm>
        </p:spPr>
        <p:txBody>
          <a:bodyPr/>
          <a:lstStyle/>
          <a:p>
            <a:pPr marL="0" indent="0">
              <a:buNone/>
            </a:pPr>
            <a:r>
              <a:rPr lang="en-US" b="1" dirty="0"/>
              <a:t>Comprehensive Tax Deduction</a:t>
            </a:r>
          </a:p>
          <a:p>
            <a:r>
              <a:rPr lang="en-US" sz="2200" dirty="0"/>
              <a:t>EXAMPLE: Selma has A G I of $31,300 for 2019. She itemizes her deductions and, therefore, deducts the allowable amount of tax. Federal income taxes withheld for the year are $2,150, state income taxes withheld are $1,500, and Social Security taxes are $1,768. Selma paid property taxes on her house of $3,300 for the year, and paid garbage fees of $867. She paid an automobile registration fee of $210, of which $30 is based on the weight of the automobile and the balance on the value of the automobile. How much may Selma show as an itemized deduction for taxes in 2019?</a:t>
            </a:r>
          </a:p>
          <a:p>
            <a:r>
              <a:rPr lang="en-US" sz="2200" b="1" dirty="0"/>
              <a:t>Solution:</a:t>
            </a:r>
          </a:p>
        </p:txBody>
      </p:sp>
      <p:graphicFrame>
        <p:nvGraphicFramePr>
          <p:cNvPr id="10" name="Content Placeholder 9" descr="The following calculation is shown: $1,500 plus $3,300 plus $180 equals $4,980 itemized deduction for taxes.">
            <a:extLst>
              <a:ext uri="{FF2B5EF4-FFF2-40B4-BE49-F238E27FC236}">
                <a16:creationId xmlns:a16="http://schemas.microsoft.com/office/drawing/2014/main" id="{9BC3B4F1-5866-441D-BDD5-F4B0A7F60F4E}"/>
              </a:ext>
            </a:extLst>
          </p:cNvPr>
          <p:cNvGraphicFramePr>
            <a:graphicFrameLocks noGrp="1" noChangeAspect="1"/>
          </p:cNvGraphicFramePr>
          <p:nvPr>
            <p:ph sz="half" idx="2"/>
            <p:extLst>
              <p:ext uri="{D42A27DB-BD31-4B8C-83A1-F6EECF244321}">
                <p14:modId xmlns:p14="http://schemas.microsoft.com/office/powerpoint/2010/main" val="1830737787"/>
              </p:ext>
            </p:extLst>
          </p:nvPr>
        </p:nvGraphicFramePr>
        <p:xfrm>
          <a:off x="1924758" y="5549730"/>
          <a:ext cx="8342483" cy="336854"/>
        </p:xfrm>
        <a:graphic>
          <a:graphicData uri="http://schemas.openxmlformats.org/presentationml/2006/ole">
            <mc:AlternateContent xmlns:mc="http://schemas.openxmlformats.org/markup-compatibility/2006">
              <mc:Choice xmlns:v="urn:schemas-microsoft-com:vml" Requires="v">
                <p:oleObj spid="_x0000_s4098" name="Equation" r:id="rId3" imgW="6933960" imgH="279360" progId="Equation.DSMT4">
                  <p:embed/>
                </p:oleObj>
              </mc:Choice>
              <mc:Fallback>
                <p:oleObj name="Equation" r:id="rId3" imgW="6933960" imgH="279360" progId="Equation.DSMT4">
                  <p:embed/>
                  <p:pic>
                    <p:nvPicPr>
                      <p:cNvPr id="10" name="Content Placeholder 9" descr="The following calculation is shown: $1,500 plus $3,300 plus $180 equals $4,980 itemized deduction for taxes.">
                        <a:extLst>
                          <a:ext uri="{FF2B5EF4-FFF2-40B4-BE49-F238E27FC236}">
                            <a16:creationId xmlns:a16="http://schemas.microsoft.com/office/drawing/2014/main" id="{9BC3B4F1-5866-441D-BDD5-F4B0A7F60F4E}"/>
                          </a:ext>
                        </a:extLst>
                      </p:cNvPr>
                      <p:cNvPicPr/>
                      <p:nvPr/>
                    </p:nvPicPr>
                    <p:blipFill>
                      <a:blip r:embed="rId4"/>
                      <a:stretch>
                        <a:fillRect/>
                      </a:stretch>
                    </p:blipFill>
                    <p:spPr>
                      <a:xfrm>
                        <a:off x="1924758" y="5549730"/>
                        <a:ext cx="8342483" cy="336854"/>
                      </a:xfrm>
                      <a:prstGeom prst="rect">
                        <a:avLst/>
                      </a:prstGeom>
                    </p:spPr>
                  </p:pic>
                </p:oleObj>
              </mc:Fallback>
            </mc:AlternateContent>
          </a:graphicData>
        </a:graphic>
      </p:graphicFrame>
    </p:spTree>
    <p:extLst>
      <p:ext uri="{BB962C8B-B14F-4D97-AF65-F5344CB8AC3E}">
        <p14:creationId xmlns:p14="http://schemas.microsoft.com/office/powerpoint/2010/main" val="2564853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(1 of 5)</a:t>
            </a:r>
          </a:p>
        </p:txBody>
      </p:sp>
      <p:sp>
        <p:nvSpPr>
          <p:cNvPr id="5" name="Text Placeholder 4"/>
          <p:cNvSpPr>
            <a:spLocks noGrp="1"/>
          </p:cNvSpPr>
          <p:nvPr>
            <p:ph idx="1"/>
          </p:nvPr>
        </p:nvSpPr>
        <p:spPr/>
        <p:txBody>
          <a:bodyPr/>
          <a:lstStyle/>
          <a:p>
            <a:r>
              <a:rPr lang="en-US" dirty="0"/>
              <a:t>Interest is an amount paid for the use of borrowed funds.</a:t>
            </a:r>
          </a:p>
          <a:p>
            <a:r>
              <a:rPr lang="en-US" dirty="0"/>
              <a:t>Deductible personal interest includes:</a:t>
            </a:r>
          </a:p>
          <a:p>
            <a:pPr lvl="1"/>
            <a:r>
              <a:rPr lang="en-US" dirty="0"/>
              <a:t>Qualified residence interest (mortgage interest)</a:t>
            </a:r>
          </a:p>
          <a:p>
            <a:pPr lvl="1"/>
            <a:r>
              <a:rPr lang="en-US" dirty="0"/>
              <a:t>Mortgage interest prepayment penalties</a:t>
            </a:r>
          </a:p>
          <a:p>
            <a:pPr lvl="1"/>
            <a:r>
              <a:rPr lang="en-US" dirty="0"/>
              <a:t>Investment interest</a:t>
            </a:r>
          </a:p>
          <a:p>
            <a:pPr lvl="1"/>
            <a:r>
              <a:rPr lang="en-US" dirty="0"/>
              <a:t>Certain interest associated with passive activities</a:t>
            </a:r>
          </a:p>
          <a:p>
            <a:r>
              <a:rPr lang="en-US" dirty="0"/>
              <a:t>Consumer interest is not deductible and includes interest on any loan in which the proceeds are used for personal purposes.</a:t>
            </a:r>
          </a:p>
        </p:txBody>
      </p:sp>
    </p:spTree>
    <p:extLst>
      <p:ext uri="{BB962C8B-B14F-4D97-AF65-F5344CB8AC3E}">
        <p14:creationId xmlns:p14="http://schemas.microsoft.com/office/powerpoint/2010/main" val="29957797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(2 of 5)</a:t>
            </a:r>
            <a:endParaRPr lang="en-US" dirty="0"/>
          </a:p>
        </p:txBody>
      </p:sp>
      <p:sp>
        <p:nvSpPr>
          <p:cNvPr id="5" name="Text Placeholder 4"/>
          <p:cNvSpPr>
            <a:spLocks noGrp="1"/>
          </p:cNvSpPr>
          <p:nvPr>
            <p:ph idx="1"/>
          </p:nvPr>
        </p:nvSpPr>
        <p:spPr/>
        <p:txBody>
          <a:bodyPr/>
          <a:lstStyle/>
          <a:p>
            <a:pPr marL="0" indent="0">
              <a:buNone/>
            </a:pPr>
            <a:r>
              <a:rPr lang="en-US" b="1" dirty="0"/>
              <a:t>Taxpayer’s Obligation</a:t>
            </a:r>
          </a:p>
          <a:p>
            <a:r>
              <a:rPr lang="en-US" sz="2200" dirty="0"/>
              <a:t>To deduct interest on debt, taxpayer must be legally liable for the debt.</a:t>
            </a:r>
          </a:p>
          <a:p>
            <a:pPr marL="0" indent="0">
              <a:buNone/>
            </a:pPr>
            <a:r>
              <a:rPr lang="en-US" b="1" dirty="0"/>
              <a:t>Prepaid Interest</a:t>
            </a:r>
          </a:p>
          <a:p>
            <a:r>
              <a:rPr lang="en-US" sz="2200" dirty="0"/>
              <a:t>Cash basis taxpayers are required to use accrual basis for deducting prepaid interest.</a:t>
            </a:r>
          </a:p>
          <a:p>
            <a:r>
              <a:rPr lang="en-US" sz="2200" dirty="0"/>
              <a:t>Prepaid interest must be capitalized.</a:t>
            </a:r>
          </a:p>
          <a:p>
            <a:r>
              <a:rPr lang="en-US" sz="2200" dirty="0"/>
              <a:t>Deduction must be spread over life of loan. </a:t>
            </a:r>
          </a:p>
          <a:p>
            <a:pPr lvl="1"/>
            <a:r>
              <a:rPr lang="en-US" sz="2200" dirty="0"/>
              <a:t>Exception: Points on a mortgage loan for purchasing or improving taxpayer’s principal residence may be deducted in year they are paid.</a:t>
            </a:r>
          </a:p>
        </p:txBody>
      </p:sp>
    </p:spTree>
    <p:extLst>
      <p:ext uri="{BB962C8B-B14F-4D97-AF65-F5344CB8AC3E}">
        <p14:creationId xmlns:p14="http://schemas.microsoft.com/office/powerpoint/2010/main" val="1866568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Bill makes a payment on his son’s home mortgage since his son is unable to make the current payment. Can either Bill or his son deduct the interest? Why or why not?</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2555936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Savings Accounts </a:t>
            </a:r>
            <a:br>
              <a:rPr lang="en-US" dirty="0"/>
            </a:br>
            <a:r>
              <a:rPr lang="en-US" sz="2000" dirty="0"/>
              <a:t>(3 of 4)</a:t>
            </a:r>
            <a:endParaRPr lang="en-US" dirty="0"/>
          </a:p>
        </p:txBody>
      </p:sp>
      <p:sp>
        <p:nvSpPr>
          <p:cNvPr id="5" name="Text Placeholder 4"/>
          <p:cNvSpPr>
            <a:spLocks noGrp="1"/>
          </p:cNvSpPr>
          <p:nvPr>
            <p:ph sz="half" idx="1"/>
          </p:nvPr>
        </p:nvSpPr>
        <p:spPr>
          <a:xfrm>
            <a:off x="476843" y="1825625"/>
            <a:ext cx="11238905" cy="1374775"/>
          </a:xfrm>
        </p:spPr>
        <p:txBody>
          <a:bodyPr/>
          <a:lstStyle/>
          <a:p>
            <a:pPr marL="0" indent="0">
              <a:buNone/>
            </a:pPr>
            <a:r>
              <a:rPr lang="en-US" b="1" dirty="0"/>
              <a:t>Deductions for Contributions to H S A s</a:t>
            </a:r>
          </a:p>
          <a:p>
            <a:r>
              <a:rPr lang="en-US" dirty="0"/>
              <a:t>2020 contribution limits for H S A s are as follows:</a:t>
            </a:r>
          </a:p>
        </p:txBody>
      </p:sp>
      <p:graphicFrame>
        <p:nvGraphicFramePr>
          <p:cNvPr id="6" name="Table Placeholder 5" title="2019 Contribution Limits for HSAs"/>
          <p:cNvGraphicFramePr>
            <a:graphicFrameLocks noGrp="1"/>
          </p:cNvGraphicFramePr>
          <p:nvPr>
            <p:ph sz="half" idx="2"/>
            <p:extLst>
              <p:ext uri="{D42A27DB-BD31-4B8C-83A1-F6EECF244321}">
                <p14:modId xmlns:p14="http://schemas.microsoft.com/office/powerpoint/2010/main" val="3427941777"/>
              </p:ext>
            </p:extLst>
          </p:nvPr>
        </p:nvGraphicFramePr>
        <p:xfrm>
          <a:off x="800100" y="3109057"/>
          <a:ext cx="10915649" cy="2103120"/>
        </p:xfrm>
        <a:graphic>
          <a:graphicData uri="http://schemas.openxmlformats.org/drawingml/2006/table">
            <a:tbl>
              <a:tblPr firstRow="1" bandRow="1">
                <a:tableStyleId>{5C22544A-7EE6-4342-B048-85BDC9FD1C3A}</a:tableStyleId>
              </a:tblPr>
              <a:tblGrid>
                <a:gridCol w="5485546">
                  <a:extLst>
                    <a:ext uri="{9D8B030D-6E8A-4147-A177-3AD203B41FA5}">
                      <a16:colId xmlns:a16="http://schemas.microsoft.com/office/drawing/2014/main" val="20000"/>
                    </a:ext>
                  </a:extLst>
                </a:gridCol>
                <a:gridCol w="3156183">
                  <a:extLst>
                    <a:ext uri="{9D8B030D-6E8A-4147-A177-3AD203B41FA5}">
                      <a16:colId xmlns:a16="http://schemas.microsoft.com/office/drawing/2014/main" val="20001"/>
                    </a:ext>
                  </a:extLst>
                </a:gridCol>
                <a:gridCol w="2273920">
                  <a:extLst>
                    <a:ext uri="{9D8B030D-6E8A-4147-A177-3AD203B41FA5}">
                      <a16:colId xmlns:a16="http://schemas.microsoft.com/office/drawing/2014/main" val="20002"/>
                    </a:ext>
                  </a:extLst>
                </a:gridCol>
              </a:tblGrid>
              <a:tr h="212488">
                <a:tc>
                  <a:txBody>
                    <a:bodyPr/>
                    <a:lstStyle/>
                    <a:p>
                      <a:endParaRPr lang="en-US" dirty="0">
                        <a:solidFill>
                          <a:schemeClr val="tx2"/>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tabLst>
                          <a:tab pos="1263650" algn="ctr"/>
                        </a:tabLst>
                      </a:pPr>
                      <a:r>
                        <a:rPr lang="en-US" dirty="0">
                          <a:solidFill>
                            <a:schemeClr val="tx2"/>
                          </a:solidFill>
                          <a:latin typeface="Arial" panose="020B0604020202020204" pitchFamily="34" charset="0"/>
                          <a:cs typeface="Arial" panose="020B0604020202020204" pitchFamily="34" charset="0"/>
                        </a:rPr>
                        <a:t>	Family</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2"/>
                          </a:solidFill>
                          <a:latin typeface="Arial" panose="020B0604020202020204" pitchFamily="34" charset="0"/>
                          <a:cs typeface="Arial" panose="020B0604020202020204" pitchFamily="34" charset="0"/>
                        </a:rPr>
                        <a:t>Self-Only</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2488">
                <a:tc>
                  <a:txBody>
                    <a:bodyPr/>
                    <a:lstStyle/>
                    <a:p>
                      <a:r>
                        <a:rPr lang="en-US" dirty="0">
                          <a:solidFill>
                            <a:schemeClr val="tx2"/>
                          </a:solidFill>
                          <a:latin typeface="Arial" panose="020B0604020202020204" pitchFamily="34" charset="0"/>
                          <a:cs typeface="Arial" panose="020B0604020202020204" pitchFamily="34" charset="0"/>
                        </a:rPr>
                        <a:t>Contribution limit</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539875" algn="r"/>
                        </a:tabLst>
                      </a:pPr>
                      <a:r>
                        <a:rPr lang="en-US" dirty="0">
                          <a:solidFill>
                            <a:schemeClr val="tx2"/>
                          </a:solidFill>
                          <a:latin typeface="Arial" panose="020B0604020202020204" pitchFamily="34" charset="0"/>
                          <a:cs typeface="Arial" panose="020B0604020202020204" pitchFamily="34" charset="0"/>
                        </a:rPr>
                        <a:t>	$  7,100</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solidFill>
                            <a:schemeClr val="tx2"/>
                          </a:solidFill>
                          <a:latin typeface="Arial" panose="020B0604020202020204" pitchFamily="34" charset="0"/>
                          <a:cs typeface="Arial" panose="020B0604020202020204" pitchFamily="34" charset="0"/>
                        </a:rPr>
                        <a:t>$3,550</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99460">
                <a:tc>
                  <a:txBody>
                    <a:bodyPr/>
                    <a:lstStyle/>
                    <a:p>
                      <a:r>
                        <a:rPr lang="en-US" dirty="0">
                          <a:solidFill>
                            <a:schemeClr val="tx2"/>
                          </a:solidFill>
                          <a:latin typeface="Arial" panose="020B0604020202020204" pitchFamily="34" charset="0"/>
                          <a:cs typeface="Arial" panose="020B0604020202020204" pitchFamily="34" charset="0"/>
                        </a:rPr>
                        <a:t>Additional catch-up contribution for taxpayer age 55 or older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974725" indent="-974725">
                        <a:tabLst>
                          <a:tab pos="974725" algn="l"/>
                        </a:tabLst>
                      </a:pPr>
                      <a:r>
                        <a:rPr lang="en-US" dirty="0">
                          <a:solidFill>
                            <a:schemeClr val="tx2"/>
                          </a:solidFill>
                          <a:latin typeface="Arial" panose="020B0604020202020204" pitchFamily="34" charset="0"/>
                          <a:cs typeface="Arial" panose="020B0604020202020204" pitchFamily="34" charset="0"/>
                        </a:rPr>
                        <a:t>	1,000 per qualifying spouse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1,000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2488">
                <a:tc>
                  <a:txBody>
                    <a:bodyPr/>
                    <a:lstStyle/>
                    <a:p>
                      <a:r>
                        <a:rPr lang="en-US" dirty="0">
                          <a:solidFill>
                            <a:schemeClr val="tx2"/>
                          </a:solidFill>
                          <a:latin typeface="Arial" panose="020B0604020202020204" pitchFamily="34" charset="0"/>
                          <a:cs typeface="Arial" panose="020B0604020202020204" pitchFamily="34" charset="0"/>
                        </a:rPr>
                        <a:t>Maximum health insurance deductible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539875" algn="r"/>
                        </a:tabLst>
                      </a:pPr>
                      <a:r>
                        <a:rPr lang="en-US" dirty="0">
                          <a:solidFill>
                            <a:schemeClr val="tx2"/>
                          </a:solidFill>
                          <a:latin typeface="Arial" panose="020B0604020202020204" pitchFamily="34" charset="0"/>
                          <a:cs typeface="Arial" panose="020B0604020202020204" pitchFamily="34" charset="0"/>
                        </a:rPr>
                        <a:t>	2,800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1,400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2488">
                <a:tc>
                  <a:txBody>
                    <a:bodyPr/>
                    <a:lstStyle/>
                    <a:p>
                      <a:r>
                        <a:rPr lang="en-US" dirty="0">
                          <a:solidFill>
                            <a:schemeClr val="tx2"/>
                          </a:solidFill>
                          <a:latin typeface="Arial" panose="020B0604020202020204" pitchFamily="34" charset="0"/>
                          <a:cs typeface="Arial" panose="020B0604020202020204" pitchFamily="34" charset="0"/>
                        </a:rPr>
                        <a:t>Maximum health insurance out-of-pocket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539875" algn="r"/>
                        </a:tabLst>
                      </a:pPr>
                      <a:r>
                        <a:rPr lang="en-US" dirty="0">
                          <a:solidFill>
                            <a:schemeClr val="tx2"/>
                          </a:solidFill>
                          <a:latin typeface="Arial" panose="020B0604020202020204" pitchFamily="34" charset="0"/>
                          <a:cs typeface="Arial" panose="020B0604020202020204" pitchFamily="34" charset="0"/>
                        </a:rPr>
                        <a:t>	13,800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6,900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4" name="Text Placeholder 3"/>
          <p:cNvSpPr>
            <a:spLocks noGrp="1"/>
          </p:cNvSpPr>
          <p:nvPr>
            <p:ph sz="half" idx="10"/>
          </p:nvPr>
        </p:nvSpPr>
        <p:spPr>
          <a:xfrm>
            <a:off x="476843" y="5522503"/>
            <a:ext cx="11238905" cy="862252"/>
          </a:xfrm>
        </p:spPr>
        <p:txBody>
          <a:bodyPr/>
          <a:lstStyle/>
          <a:p>
            <a:r>
              <a:rPr lang="en-US" dirty="0"/>
              <a:t>H S A contributions must be made by April 15 of the year following the year for which the contribution is made.</a:t>
            </a:r>
          </a:p>
        </p:txBody>
      </p:sp>
    </p:spTree>
    <p:extLst>
      <p:ext uri="{BB962C8B-B14F-4D97-AF65-F5344CB8AC3E}">
        <p14:creationId xmlns:p14="http://schemas.microsoft.com/office/powerpoint/2010/main" val="1211216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Bill makes a payment on his son’s home mortgage since his son is unable to make the current payment. Can either Bill or his son deduct the interest? Why or why not?</a:t>
            </a:r>
          </a:p>
          <a:p>
            <a:pPr lvl="1"/>
            <a:r>
              <a:rPr lang="en-US" dirty="0"/>
              <a:t>Neither one of them can deduct the interest. </a:t>
            </a:r>
          </a:p>
          <a:p>
            <a:pPr lvl="1"/>
            <a:r>
              <a:rPr lang="en-US" dirty="0"/>
              <a:t>The interest included in the mortgage payment is not deductible </a:t>
            </a:r>
            <a:br>
              <a:rPr lang="en-US" dirty="0"/>
            </a:br>
            <a:r>
              <a:rPr lang="en-US" dirty="0"/>
              <a:t>by Bill since the mortgage is not his obligation. </a:t>
            </a:r>
          </a:p>
          <a:p>
            <a:pPr lvl="1"/>
            <a:r>
              <a:rPr lang="en-US" dirty="0"/>
              <a:t>Bill’s son cannot deduct the interest since he did not make the </a:t>
            </a:r>
            <a:br>
              <a:rPr lang="en-US" dirty="0"/>
            </a:br>
            <a:r>
              <a:rPr lang="en-US" dirty="0"/>
              <a:t>payment.</a:t>
            </a:r>
          </a:p>
          <a:p>
            <a:pPr lvl="1"/>
            <a:endParaRPr lang="en-US" dirty="0"/>
          </a:p>
          <a:p>
            <a:pPr lvl="1"/>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41130552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(3 of 5)</a:t>
            </a:r>
            <a:endParaRPr lang="en-US" dirty="0"/>
          </a:p>
        </p:txBody>
      </p:sp>
      <p:sp>
        <p:nvSpPr>
          <p:cNvPr id="5" name="Text Placeholder 4"/>
          <p:cNvSpPr>
            <a:spLocks noGrp="1"/>
          </p:cNvSpPr>
          <p:nvPr>
            <p:ph idx="1"/>
          </p:nvPr>
        </p:nvSpPr>
        <p:spPr/>
        <p:txBody>
          <a:bodyPr/>
          <a:lstStyle/>
          <a:p>
            <a:pPr marL="0" indent="0">
              <a:buNone/>
            </a:pPr>
            <a:r>
              <a:rPr lang="en-US" b="1" dirty="0"/>
              <a:t>Qualified Residence, Home Equity, and Consumer Interest</a:t>
            </a:r>
          </a:p>
          <a:p>
            <a:r>
              <a:rPr lang="en-US" sz="2000" dirty="0"/>
              <a:t>“Qualified residence interest” is interest paid on “qualified residence acquisition debt.”</a:t>
            </a:r>
          </a:p>
          <a:p>
            <a:pPr lvl="1"/>
            <a:r>
              <a:rPr lang="en-US" sz="2000" dirty="0"/>
              <a:t>“Qualified residence acquisition debt” is debt that results from acquiring, constructing, or substantially improving a taxpayer’s principal or second residence.</a:t>
            </a:r>
          </a:p>
          <a:p>
            <a:r>
              <a:rPr lang="en-US" sz="2000" dirty="0"/>
              <a:t>Interest deduction for qualified mortgage debt has been lowered from</a:t>
            </a:r>
            <a:br>
              <a:rPr lang="en-US" sz="2000" dirty="0"/>
            </a:br>
            <a:r>
              <a:rPr lang="en-US" sz="2000" dirty="0"/>
              <a:t>$1 million to $750,000 through 2025.</a:t>
            </a:r>
          </a:p>
          <a:p>
            <a:pPr lvl="1"/>
            <a:r>
              <a:rPr lang="en-US" sz="2000" dirty="0"/>
              <a:t>For qualified mortgage debt incurred on or before December 15, 2017, the $1 million ($500,000 for married filing separately) limit still applies.</a:t>
            </a:r>
          </a:p>
          <a:p>
            <a:r>
              <a:rPr lang="en-US" sz="2000" dirty="0"/>
              <a:t>Interest deduction up to $100,000 of home equity debt has been suspended through 2025 (unless home equity debt is qualified acquisition debt).</a:t>
            </a:r>
          </a:p>
        </p:txBody>
      </p:sp>
    </p:spTree>
    <p:extLst>
      <p:ext uri="{BB962C8B-B14F-4D97-AF65-F5344CB8AC3E}">
        <p14:creationId xmlns:p14="http://schemas.microsoft.com/office/powerpoint/2010/main" val="33842516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(4 of 5)</a:t>
            </a:r>
            <a:endParaRPr lang="en-US" dirty="0"/>
          </a:p>
        </p:txBody>
      </p:sp>
      <p:sp>
        <p:nvSpPr>
          <p:cNvPr id="5" name="Text Placeholder 4"/>
          <p:cNvSpPr>
            <a:spLocks noGrp="1"/>
          </p:cNvSpPr>
          <p:nvPr>
            <p:ph idx="1"/>
          </p:nvPr>
        </p:nvSpPr>
        <p:spPr/>
        <p:txBody>
          <a:bodyPr/>
          <a:lstStyle/>
          <a:p>
            <a:pPr marL="0" indent="0">
              <a:buNone/>
            </a:pPr>
            <a:r>
              <a:rPr lang="en-US" b="1" dirty="0"/>
              <a:t>Education Loan Interest</a:t>
            </a:r>
          </a:p>
          <a:p>
            <a:r>
              <a:rPr lang="en-US" dirty="0"/>
              <a:t>Taxpayers are allowed deduction for A G I (above the line) for certain interest paid on qualified education loans.</a:t>
            </a:r>
          </a:p>
          <a:p>
            <a:pPr lvl="1"/>
            <a:r>
              <a:rPr lang="en-US" dirty="0"/>
              <a:t>Deduction limit: $2,500</a:t>
            </a:r>
          </a:p>
          <a:p>
            <a:pPr lvl="1"/>
            <a:r>
              <a:rPr lang="en-US" dirty="0"/>
              <a:t>Is phased out for:</a:t>
            </a:r>
          </a:p>
          <a:p>
            <a:pPr lvl="2"/>
            <a:r>
              <a:rPr lang="en-US" dirty="0"/>
              <a:t>Single taxpayers with modified A G I of $70,000 to $85,000</a:t>
            </a:r>
          </a:p>
          <a:p>
            <a:pPr lvl="2"/>
            <a:r>
              <a:rPr lang="en-US" dirty="0"/>
              <a:t>Married taxpayers with modified A G I of $140,000 to $170,000</a:t>
            </a:r>
          </a:p>
        </p:txBody>
      </p:sp>
    </p:spTree>
    <p:extLst>
      <p:ext uri="{BB962C8B-B14F-4D97-AF65-F5344CB8AC3E}">
        <p14:creationId xmlns:p14="http://schemas.microsoft.com/office/powerpoint/2010/main" val="19688128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(5 of 5)</a:t>
            </a:r>
            <a:endParaRPr lang="en-US" dirty="0"/>
          </a:p>
        </p:txBody>
      </p:sp>
      <p:sp>
        <p:nvSpPr>
          <p:cNvPr id="5" name="Text Placeholder 4"/>
          <p:cNvSpPr>
            <a:spLocks noGrp="1"/>
          </p:cNvSpPr>
          <p:nvPr>
            <p:ph sz="half" idx="1"/>
          </p:nvPr>
        </p:nvSpPr>
        <p:spPr>
          <a:xfrm>
            <a:off x="476844" y="1825625"/>
            <a:ext cx="11238312" cy="1287463"/>
          </a:xfrm>
        </p:spPr>
        <p:txBody>
          <a:bodyPr/>
          <a:lstStyle/>
          <a:p>
            <a:pPr marL="0" indent="0">
              <a:buNone/>
            </a:pPr>
            <a:r>
              <a:rPr lang="en-US" b="1" dirty="0"/>
              <a:t>Investment Interest</a:t>
            </a:r>
          </a:p>
          <a:p>
            <a:r>
              <a:rPr lang="en-US" sz="2200" dirty="0"/>
              <a:t>Investment interest deduction limited to taxpayer’s net investment income</a:t>
            </a:r>
          </a:p>
        </p:txBody>
      </p:sp>
      <p:graphicFrame>
        <p:nvGraphicFramePr>
          <p:cNvPr id="12" name="Content Placeholder 11" descr="The following formula is given: Net investment income equals Investment income, left parenthesis, dividends and interest, right parenthesis, minus Investment expenses.">
            <a:extLst>
              <a:ext uri="{FF2B5EF4-FFF2-40B4-BE49-F238E27FC236}">
                <a16:creationId xmlns:a16="http://schemas.microsoft.com/office/drawing/2014/main" id="{439E26E5-7644-4A45-8DDE-9852A934B03A}"/>
              </a:ext>
            </a:extLst>
          </p:cNvPr>
          <p:cNvGraphicFramePr>
            <a:graphicFrameLocks noGrp="1" noChangeAspect="1"/>
          </p:cNvGraphicFramePr>
          <p:nvPr>
            <p:ph sz="half" idx="10"/>
            <p:extLst>
              <p:ext uri="{D42A27DB-BD31-4B8C-83A1-F6EECF244321}">
                <p14:modId xmlns:p14="http://schemas.microsoft.com/office/powerpoint/2010/main" val="4170206132"/>
              </p:ext>
            </p:extLst>
          </p:nvPr>
        </p:nvGraphicFramePr>
        <p:xfrm>
          <a:off x="806449" y="3181492"/>
          <a:ext cx="10217151" cy="298311"/>
        </p:xfrm>
        <a:graphic>
          <a:graphicData uri="http://schemas.openxmlformats.org/presentationml/2006/ole">
            <mc:AlternateContent xmlns:mc="http://schemas.openxmlformats.org/markup-compatibility/2006">
              <mc:Choice xmlns:v="urn:schemas-microsoft-com:vml" Requires="v">
                <p:oleObj spid="_x0000_s5122" name="Equation" r:id="rId3" imgW="10439280" imgH="304560" progId="Equation.DSMT4">
                  <p:embed/>
                </p:oleObj>
              </mc:Choice>
              <mc:Fallback>
                <p:oleObj name="Equation" r:id="rId3" imgW="10439280" imgH="304560" progId="Equation.DSMT4">
                  <p:embed/>
                  <p:pic>
                    <p:nvPicPr>
                      <p:cNvPr id="12" name="Content Placeholder 11" descr="The following formula is given: Net investment income equals Investment income, left parenthesis, dividends and interest, right parenthesis, minus Investment expenses.">
                        <a:extLst>
                          <a:ext uri="{FF2B5EF4-FFF2-40B4-BE49-F238E27FC236}">
                            <a16:creationId xmlns:a16="http://schemas.microsoft.com/office/drawing/2014/main" id="{439E26E5-7644-4A45-8DDE-9852A934B03A}"/>
                          </a:ext>
                        </a:extLst>
                      </p:cNvPr>
                      <p:cNvPicPr/>
                      <p:nvPr/>
                    </p:nvPicPr>
                    <p:blipFill>
                      <a:blip r:embed="rId4"/>
                      <a:stretch>
                        <a:fillRect/>
                      </a:stretch>
                    </p:blipFill>
                    <p:spPr>
                      <a:xfrm>
                        <a:off x="806449" y="3181492"/>
                        <a:ext cx="10217151" cy="298311"/>
                      </a:xfrm>
                      <a:prstGeom prst="rect">
                        <a:avLst/>
                      </a:prstGeom>
                    </p:spPr>
                  </p:pic>
                </p:oleObj>
              </mc:Fallback>
            </mc:AlternateContent>
          </a:graphicData>
        </a:graphic>
      </p:graphicFrame>
      <p:sp>
        <p:nvSpPr>
          <p:cNvPr id="4" name="Text Placeholder 3"/>
          <p:cNvSpPr>
            <a:spLocks noGrp="1"/>
          </p:cNvSpPr>
          <p:nvPr>
            <p:ph sz="half" idx="2"/>
          </p:nvPr>
        </p:nvSpPr>
        <p:spPr>
          <a:xfrm>
            <a:off x="473241" y="3744913"/>
            <a:ext cx="11241915" cy="2432049"/>
          </a:xfrm>
        </p:spPr>
        <p:txBody>
          <a:bodyPr/>
          <a:lstStyle/>
          <a:p>
            <a:r>
              <a:rPr lang="en-US" sz="2200" dirty="0"/>
              <a:t>Dividends and capital gains may only be included as investment income if taxpayer calculates tax on them at ordinary income rates.</a:t>
            </a:r>
          </a:p>
          <a:p>
            <a:r>
              <a:rPr lang="en-US" sz="2200" dirty="0"/>
              <a:t>Any unused investment interest expense can be carried forward and deducted in future years, but only to extent that taxpayer’s net investment income exceeds investment interest expense for that year.</a:t>
            </a:r>
          </a:p>
          <a:p>
            <a:r>
              <a:rPr lang="en-US" sz="2200" dirty="0"/>
              <a:t>Investment income deduction is reported on Form 49 52.</a:t>
            </a:r>
          </a:p>
        </p:txBody>
      </p:sp>
    </p:spTree>
    <p:extLst>
      <p:ext uri="{BB962C8B-B14F-4D97-AF65-F5344CB8AC3E}">
        <p14:creationId xmlns:p14="http://schemas.microsoft.com/office/powerpoint/2010/main" val="39188104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 of 14)</a:t>
            </a:r>
          </a:p>
        </p:txBody>
      </p:sp>
      <p:sp>
        <p:nvSpPr>
          <p:cNvPr id="5" name="Text Placeholder 4"/>
          <p:cNvSpPr>
            <a:spLocks noGrp="1"/>
          </p:cNvSpPr>
          <p:nvPr>
            <p:ph idx="1"/>
          </p:nvPr>
        </p:nvSpPr>
        <p:spPr/>
        <p:txBody>
          <a:bodyPr/>
          <a:lstStyle/>
          <a:p>
            <a:r>
              <a:rPr lang="en-US" dirty="0"/>
              <a:t>Charitable contributions are allowed as a deduction.</a:t>
            </a:r>
          </a:p>
          <a:p>
            <a:pPr lvl="1"/>
            <a:r>
              <a:rPr lang="en-US" dirty="0"/>
              <a:t>To be deductible, donation must be cash or property.</a:t>
            </a:r>
          </a:p>
          <a:p>
            <a:pPr lvl="2"/>
            <a:r>
              <a:rPr lang="en-US" dirty="0"/>
              <a:t>Value of free use of taxpayer’s property by the charitable organization is not deductible.</a:t>
            </a:r>
          </a:p>
          <a:p>
            <a:r>
              <a:rPr lang="en-US" dirty="0"/>
              <a:t>Out-of-pocket expenses related to qualified charitable activities are deductible.</a:t>
            </a:r>
          </a:p>
          <a:p>
            <a:pPr lvl="1"/>
            <a:r>
              <a:rPr lang="en-US" dirty="0"/>
              <a:t>Mileage deduction: 14 cents per mile</a:t>
            </a:r>
          </a:p>
        </p:txBody>
      </p:sp>
    </p:spTree>
    <p:extLst>
      <p:ext uri="{BB962C8B-B14F-4D97-AF65-F5344CB8AC3E}">
        <p14:creationId xmlns:p14="http://schemas.microsoft.com/office/powerpoint/2010/main" val="37421086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(2 of 14)</a:t>
            </a:r>
            <a:endParaRPr lang="en-US" dirty="0"/>
          </a:p>
        </p:txBody>
      </p:sp>
      <p:sp>
        <p:nvSpPr>
          <p:cNvPr id="5" name="Text Placeholder 4"/>
          <p:cNvSpPr>
            <a:spLocks noGrp="1"/>
          </p:cNvSpPr>
          <p:nvPr>
            <p:ph idx="1"/>
          </p:nvPr>
        </p:nvSpPr>
        <p:spPr/>
        <p:txBody>
          <a:bodyPr/>
          <a:lstStyle/>
          <a:p>
            <a:pPr>
              <a:spcBef>
                <a:spcPts val="0"/>
              </a:spcBef>
              <a:spcAft>
                <a:spcPts val="300"/>
              </a:spcAft>
            </a:pPr>
            <a:r>
              <a:rPr lang="en-US" sz="2200" dirty="0"/>
              <a:t>To be deductible, the donation must be made to a qualified recipient, such as:</a:t>
            </a:r>
          </a:p>
          <a:p>
            <a:pPr marL="914400" lvl="1" indent="-457200">
              <a:spcBef>
                <a:spcPts val="0"/>
              </a:spcBef>
              <a:spcAft>
                <a:spcPts val="300"/>
              </a:spcAft>
              <a:buFont typeface="+mj-lt"/>
              <a:buAutoNum type="arabicPeriod"/>
            </a:pPr>
            <a:r>
              <a:rPr lang="en-US" sz="2200" dirty="0"/>
              <a:t>The United States, a state, or political subdivision thereof (if the donation is made for exclusively public purposes)</a:t>
            </a:r>
          </a:p>
          <a:p>
            <a:pPr marL="914400" lvl="1" indent="-457200">
              <a:spcBef>
                <a:spcPts val="0"/>
              </a:spcBef>
              <a:spcAft>
                <a:spcPts val="300"/>
              </a:spcAft>
              <a:buFont typeface="+mj-lt"/>
              <a:buAutoNum type="arabicPeriod"/>
            </a:pPr>
            <a:r>
              <a:rPr lang="en-US" sz="2200" dirty="0"/>
              <a:t>Domestic organizations formed and operated exclusively for charitable, religious, educational, scientific, or literary purposes, or for prevention of cruelty to children or animals</a:t>
            </a:r>
          </a:p>
          <a:p>
            <a:pPr marL="914400" lvl="1" indent="-457200">
              <a:spcBef>
                <a:spcPts val="0"/>
              </a:spcBef>
              <a:spcAft>
                <a:spcPts val="300"/>
              </a:spcAft>
              <a:buFont typeface="+mj-lt"/>
              <a:buAutoNum type="arabicPeriod"/>
            </a:pPr>
            <a:r>
              <a:rPr lang="en-US" sz="2200" dirty="0"/>
              <a:t>Church, synagogue, or other religious organizations</a:t>
            </a:r>
          </a:p>
          <a:p>
            <a:pPr marL="914400" lvl="1" indent="-457200">
              <a:spcBef>
                <a:spcPts val="0"/>
              </a:spcBef>
              <a:spcAft>
                <a:spcPts val="300"/>
              </a:spcAft>
              <a:buFont typeface="+mj-lt"/>
              <a:buAutoNum type="arabicPeriod"/>
            </a:pPr>
            <a:r>
              <a:rPr lang="en-US" sz="2200" dirty="0"/>
              <a:t>War veterans’ organizations</a:t>
            </a:r>
          </a:p>
          <a:p>
            <a:pPr marL="914400" lvl="1" indent="-457200">
              <a:spcBef>
                <a:spcPts val="0"/>
              </a:spcBef>
              <a:spcAft>
                <a:spcPts val="300"/>
              </a:spcAft>
              <a:buFont typeface="+mj-lt"/>
              <a:buAutoNum type="arabicPeriod"/>
            </a:pPr>
            <a:r>
              <a:rPr lang="en-US" sz="2200" dirty="0"/>
              <a:t>Civil defense organizations</a:t>
            </a:r>
          </a:p>
          <a:p>
            <a:pPr marL="914400" lvl="1" indent="-457200">
              <a:spcBef>
                <a:spcPts val="0"/>
              </a:spcBef>
              <a:spcAft>
                <a:spcPts val="300"/>
              </a:spcAft>
              <a:buFont typeface="+mj-lt"/>
              <a:buAutoNum type="arabicPeriod"/>
            </a:pPr>
            <a:r>
              <a:rPr lang="en-US" sz="2200" dirty="0"/>
              <a:t>Fraternal societies operating under the lodge system (only if contribution is used for one or more of the charitable purposes listed in (2) above)</a:t>
            </a:r>
          </a:p>
          <a:p>
            <a:pPr marL="914400" lvl="1" indent="-457200">
              <a:spcBef>
                <a:spcPts val="0"/>
              </a:spcBef>
              <a:spcAft>
                <a:spcPts val="300"/>
              </a:spcAft>
              <a:buFont typeface="+mj-lt"/>
              <a:buAutoNum type="arabicPeriod"/>
            </a:pPr>
            <a:r>
              <a:rPr lang="en-US" sz="2200" dirty="0"/>
              <a:t>Certain nonprofit cemetery companies</a:t>
            </a:r>
          </a:p>
        </p:txBody>
      </p:sp>
    </p:spTree>
    <p:extLst>
      <p:ext uri="{BB962C8B-B14F-4D97-AF65-F5344CB8AC3E}">
        <p14:creationId xmlns:p14="http://schemas.microsoft.com/office/powerpoint/2010/main" val="18211467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(3 of 14)</a:t>
            </a:r>
            <a:endParaRPr lang="en-US" dirty="0"/>
          </a:p>
        </p:txBody>
      </p:sp>
      <p:sp>
        <p:nvSpPr>
          <p:cNvPr id="5" name="Text Placeholder 4"/>
          <p:cNvSpPr>
            <a:spLocks noGrp="1"/>
          </p:cNvSpPr>
          <p:nvPr>
            <p:ph idx="1"/>
          </p:nvPr>
        </p:nvSpPr>
        <p:spPr/>
        <p:txBody>
          <a:bodyPr/>
          <a:lstStyle/>
          <a:p>
            <a:r>
              <a:rPr lang="en-US" dirty="0"/>
              <a:t>The following contributions are not deductible:</a:t>
            </a:r>
          </a:p>
          <a:p>
            <a:pPr marL="914400" lvl="1" indent="-457200">
              <a:buFont typeface="+mj-lt"/>
              <a:buAutoNum type="arabicPeriod"/>
            </a:pPr>
            <a:r>
              <a:rPr lang="en-US" dirty="0"/>
              <a:t>Gifts to nonqualified recipients (e.g., needy individuals, labor unions, political parties)</a:t>
            </a:r>
          </a:p>
          <a:p>
            <a:pPr marL="914400" lvl="1" indent="-457200">
              <a:buFont typeface="+mj-lt"/>
              <a:buAutoNum type="arabicPeriod"/>
            </a:pPr>
            <a:r>
              <a:rPr lang="en-US" dirty="0"/>
              <a:t>Contributions of time, service, the use of property, or blood</a:t>
            </a:r>
          </a:p>
          <a:p>
            <a:pPr marL="914400" lvl="1" indent="-457200">
              <a:buFont typeface="+mj-lt"/>
              <a:buAutoNum type="arabicPeriod"/>
            </a:pPr>
            <a:r>
              <a:rPr lang="en-US" dirty="0"/>
              <a:t>Contributions where benefit is received from contribution (e.g., tuition at a parochial school)</a:t>
            </a:r>
          </a:p>
          <a:p>
            <a:pPr marL="914400" lvl="1" indent="-457200">
              <a:buFont typeface="+mj-lt"/>
              <a:buAutoNum type="arabicPeriod"/>
            </a:pPr>
            <a:r>
              <a:rPr lang="en-US" dirty="0"/>
              <a:t>Wagering losses (e.g., church bingo, raffle tickets)</a:t>
            </a:r>
          </a:p>
        </p:txBody>
      </p:sp>
    </p:spTree>
    <p:extLst>
      <p:ext uri="{BB962C8B-B14F-4D97-AF65-F5344CB8AC3E}">
        <p14:creationId xmlns:p14="http://schemas.microsoft.com/office/powerpoint/2010/main" val="14055862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(4 of 14)</a:t>
            </a:r>
            <a:endParaRPr lang="en-US" dirty="0"/>
          </a:p>
        </p:txBody>
      </p:sp>
      <p:sp>
        <p:nvSpPr>
          <p:cNvPr id="5" name="Text Placeholder 4"/>
          <p:cNvSpPr>
            <a:spLocks noGrp="1"/>
          </p:cNvSpPr>
          <p:nvPr>
            <p:ph idx="1"/>
          </p:nvPr>
        </p:nvSpPr>
        <p:spPr/>
        <p:txBody>
          <a:bodyPr/>
          <a:lstStyle/>
          <a:p>
            <a:r>
              <a:rPr lang="en-US" sz="2000" dirty="0"/>
              <a:t>If taxpayer donates cash, deduction is equal to cash amount.</a:t>
            </a:r>
          </a:p>
          <a:p>
            <a:r>
              <a:rPr lang="en-US" sz="2000" dirty="0"/>
              <a:t>If taxpayer donates property, deduction is equal to fair market value of property at time of donation.</a:t>
            </a:r>
          </a:p>
          <a:p>
            <a:pPr lvl="1"/>
            <a:r>
              <a:rPr lang="en-US" sz="2000" dirty="0"/>
              <a:t>Exception: If donated property would have resulted in ordinary income or short-term capital gain, deduction is equal to property’s fair market value less amount of ordinary income or short-term capital gain that would have resulted if property had been sold.</a:t>
            </a:r>
          </a:p>
          <a:p>
            <a:r>
              <a:rPr lang="en-US" sz="2000" dirty="0"/>
              <a:t>If property sale would have produced a long-term capital gain, deduction is generally equal to fair market value of property at time of donation.</a:t>
            </a:r>
          </a:p>
          <a:p>
            <a:pPr lvl="1"/>
            <a:r>
              <a:rPr lang="en-US" sz="2000" dirty="0"/>
              <a:t>Exception: If donation is tangible personal property made to an organization that uses the property for a purpose unrelated to the organization’s primary purpose, deduction is equal to property’s fair market value less potential amount of long-term capital gain.</a:t>
            </a:r>
          </a:p>
        </p:txBody>
      </p:sp>
    </p:spTree>
    <p:extLst>
      <p:ext uri="{BB962C8B-B14F-4D97-AF65-F5344CB8AC3E}">
        <p14:creationId xmlns:p14="http://schemas.microsoft.com/office/powerpoint/2010/main" val="34076926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(5 of 14)</a:t>
            </a:r>
            <a:endParaRPr lang="en-US" dirty="0"/>
          </a:p>
        </p:txBody>
      </p:sp>
      <p:sp>
        <p:nvSpPr>
          <p:cNvPr id="5" name="Text Placeholder 4"/>
          <p:cNvSpPr>
            <a:spLocks noGrp="1"/>
          </p:cNvSpPr>
          <p:nvPr>
            <p:ph idx="1"/>
          </p:nvPr>
        </p:nvSpPr>
        <p:spPr/>
        <p:txBody>
          <a:bodyPr/>
          <a:lstStyle/>
          <a:p>
            <a:pPr marL="0" indent="0">
              <a:buNone/>
            </a:pPr>
            <a:r>
              <a:rPr lang="en-US" b="1" dirty="0"/>
              <a:t>Charitable Contribution</a:t>
            </a:r>
          </a:p>
          <a:p>
            <a:pPr>
              <a:spcBef>
                <a:spcPts val="0"/>
              </a:spcBef>
              <a:spcAft>
                <a:spcPts val="600"/>
              </a:spcAft>
            </a:pPr>
            <a:r>
              <a:rPr lang="en-US" sz="2000" dirty="0"/>
              <a:t>EXAMPLE: Bea donates an antique couch to a nonprofit that provides housing items to battered women. The couch cost $2,500 and is now worth $4,000. How much may Bea deduct for contributions? Would Bea’s deduction change if she had donated the couch to an environmental organization?</a:t>
            </a:r>
          </a:p>
        </p:txBody>
      </p:sp>
    </p:spTree>
    <p:extLst>
      <p:ext uri="{BB962C8B-B14F-4D97-AF65-F5344CB8AC3E}">
        <p14:creationId xmlns:p14="http://schemas.microsoft.com/office/powerpoint/2010/main" val="37232278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(6 of 14)</a:t>
            </a:r>
            <a:endParaRPr lang="en-US" dirty="0"/>
          </a:p>
        </p:txBody>
      </p:sp>
      <p:sp>
        <p:nvSpPr>
          <p:cNvPr id="5" name="Text Placeholder 4"/>
          <p:cNvSpPr>
            <a:spLocks noGrp="1"/>
          </p:cNvSpPr>
          <p:nvPr>
            <p:ph sz="half" idx="1"/>
          </p:nvPr>
        </p:nvSpPr>
        <p:spPr>
          <a:xfrm>
            <a:off x="476843" y="1825625"/>
            <a:ext cx="11241915" cy="2543175"/>
          </a:xfrm>
        </p:spPr>
        <p:txBody>
          <a:bodyPr/>
          <a:lstStyle/>
          <a:p>
            <a:pPr marL="0" indent="0">
              <a:buNone/>
            </a:pPr>
            <a:r>
              <a:rPr lang="en-US" b="1" dirty="0"/>
              <a:t>Charitable Contribution</a:t>
            </a:r>
          </a:p>
          <a:p>
            <a:pPr>
              <a:spcBef>
                <a:spcPts val="0"/>
              </a:spcBef>
              <a:spcAft>
                <a:spcPts val="600"/>
              </a:spcAft>
            </a:pPr>
            <a:r>
              <a:rPr lang="en-US" sz="2000" dirty="0"/>
              <a:t>EXAMPLE: Bea donates an antique couch to a nonprofit that provides housing items to battered women. The couch cost $2,500 and is now worth $4,000. How much may Bea deduct for contributions? Would Bea’s deduction change if she had donated the couch to an environmental organization?</a:t>
            </a:r>
          </a:p>
          <a:p>
            <a:pPr>
              <a:spcBef>
                <a:spcPts val="0"/>
              </a:spcBef>
              <a:spcAft>
                <a:spcPts val="600"/>
              </a:spcAft>
            </a:pPr>
            <a:r>
              <a:rPr lang="en-US" sz="2000" b="1" dirty="0"/>
              <a:t>Solution: </a:t>
            </a:r>
            <a:r>
              <a:rPr lang="en-US" sz="2000" dirty="0"/>
              <a:t>Since the couch is being put to a use related to the organization’s primary purpose, the deduction is equal to the fair market value of the couch ($4,000).</a:t>
            </a:r>
          </a:p>
          <a:p>
            <a:pPr>
              <a:spcBef>
                <a:spcPts val="0"/>
              </a:spcBef>
              <a:spcAft>
                <a:spcPts val="600"/>
              </a:spcAft>
            </a:pPr>
            <a:r>
              <a:rPr lang="en-US" sz="2000" dirty="0"/>
              <a:t>If Bea donated the couch to an environmental organization, the purpose is unrelated; therefore, she must reduce her deduction by the amount of the long-term capital gain that would have resulted if the item had been sold.</a:t>
            </a:r>
          </a:p>
        </p:txBody>
      </p:sp>
      <p:graphicFrame>
        <p:nvGraphicFramePr>
          <p:cNvPr id="10" name="Content Placeholder 9" descr="The following calculation is shown: $4,000 minus $1,500 equals $2,500 deduction.">
            <a:extLst>
              <a:ext uri="{FF2B5EF4-FFF2-40B4-BE49-F238E27FC236}">
                <a16:creationId xmlns:a16="http://schemas.microsoft.com/office/drawing/2014/main" id="{E26D7FAD-5E28-4BB3-ACD0-B539A3DE8FF6}"/>
              </a:ext>
            </a:extLst>
          </p:cNvPr>
          <p:cNvGraphicFramePr>
            <a:graphicFrameLocks noGrp="1" noChangeAspect="1"/>
          </p:cNvGraphicFramePr>
          <p:nvPr>
            <p:ph sz="half" idx="2"/>
            <p:extLst>
              <p:ext uri="{D42A27DB-BD31-4B8C-83A1-F6EECF244321}">
                <p14:modId xmlns:p14="http://schemas.microsoft.com/office/powerpoint/2010/main" val="483240551"/>
              </p:ext>
            </p:extLst>
          </p:nvPr>
        </p:nvGraphicFramePr>
        <p:xfrm>
          <a:off x="4083050" y="5526088"/>
          <a:ext cx="4025900" cy="277812"/>
        </p:xfrm>
        <a:graphic>
          <a:graphicData uri="http://schemas.openxmlformats.org/presentationml/2006/ole">
            <mc:AlternateContent xmlns:mc="http://schemas.openxmlformats.org/markup-compatibility/2006">
              <mc:Choice xmlns:v="urn:schemas-microsoft-com:vml" Requires="v">
                <p:oleObj spid="_x0000_s6146" name="Equation" r:id="rId3" imgW="4038480" imgH="279360" progId="Equation.DSMT4">
                  <p:embed/>
                </p:oleObj>
              </mc:Choice>
              <mc:Fallback>
                <p:oleObj name="Equation" r:id="rId3" imgW="4038480" imgH="279360" progId="Equation.DSMT4">
                  <p:embed/>
                  <p:pic>
                    <p:nvPicPr>
                      <p:cNvPr id="10" name="Content Placeholder 9" descr="The following calculation is shown: $4,000 minus $1,500 equals $2,500 deduction.">
                        <a:extLst>
                          <a:ext uri="{FF2B5EF4-FFF2-40B4-BE49-F238E27FC236}">
                            <a16:creationId xmlns:a16="http://schemas.microsoft.com/office/drawing/2014/main" id="{E26D7FAD-5E28-4BB3-ACD0-B539A3DE8FF6}"/>
                          </a:ext>
                        </a:extLst>
                      </p:cNvPr>
                      <p:cNvPicPr/>
                      <p:nvPr/>
                    </p:nvPicPr>
                    <p:blipFill>
                      <a:blip r:embed="rId4"/>
                      <a:stretch>
                        <a:fillRect/>
                      </a:stretch>
                    </p:blipFill>
                    <p:spPr>
                      <a:xfrm>
                        <a:off x="4083050" y="5526088"/>
                        <a:ext cx="4025900" cy="277812"/>
                      </a:xfrm>
                      <a:prstGeom prst="rect">
                        <a:avLst/>
                      </a:prstGeom>
                    </p:spPr>
                  </p:pic>
                </p:oleObj>
              </mc:Fallback>
            </mc:AlternateContent>
          </a:graphicData>
        </a:graphic>
      </p:graphicFrame>
    </p:spTree>
    <p:extLst>
      <p:ext uri="{BB962C8B-B14F-4D97-AF65-F5344CB8AC3E}">
        <p14:creationId xmlns:p14="http://schemas.microsoft.com/office/powerpoint/2010/main" val="3139213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Savings Accounts </a:t>
            </a:r>
            <a:br>
              <a:rPr lang="en-US" dirty="0"/>
            </a:br>
            <a:r>
              <a:rPr lang="en-US" sz="2000" dirty="0"/>
              <a:t>(4 of 4)</a:t>
            </a:r>
          </a:p>
        </p:txBody>
      </p:sp>
      <p:sp>
        <p:nvSpPr>
          <p:cNvPr id="5" name="Text Placeholder 4"/>
          <p:cNvSpPr>
            <a:spLocks noGrp="1"/>
          </p:cNvSpPr>
          <p:nvPr>
            <p:ph idx="1"/>
          </p:nvPr>
        </p:nvSpPr>
        <p:spPr/>
        <p:txBody>
          <a:bodyPr/>
          <a:lstStyle/>
          <a:p>
            <a:pPr marL="0" indent="0">
              <a:buNone/>
            </a:pPr>
            <a:r>
              <a:rPr lang="en-US" b="1" dirty="0"/>
              <a:t>Distributions</a:t>
            </a:r>
          </a:p>
          <a:p>
            <a:pPr>
              <a:spcBef>
                <a:spcPts val="0"/>
              </a:spcBef>
              <a:spcAft>
                <a:spcPts val="600"/>
              </a:spcAft>
            </a:pPr>
            <a:r>
              <a:rPr lang="en-US" dirty="0"/>
              <a:t>Distributions from H S A s are tax free when used to pay for qualified medical expenses.</a:t>
            </a:r>
          </a:p>
          <a:p>
            <a:pPr>
              <a:spcBef>
                <a:spcPts val="0"/>
              </a:spcBef>
              <a:spcAft>
                <a:spcPts val="600"/>
              </a:spcAft>
            </a:pPr>
            <a:r>
              <a:rPr lang="en-US" dirty="0"/>
              <a:t>Distributions not used to pay for qualified medical expenses are subject to income tax and 20 percent penalty.</a:t>
            </a:r>
          </a:p>
          <a:p>
            <a:pPr lvl="1">
              <a:spcBef>
                <a:spcPts val="0"/>
              </a:spcBef>
              <a:spcAft>
                <a:spcPts val="600"/>
              </a:spcAft>
            </a:pPr>
            <a:r>
              <a:rPr lang="en-US" dirty="0"/>
              <a:t>However, once taxpayer is 65 years old, distributions taken for nonmedical expenses are subject to income tax, but not 20 percent penalty.</a:t>
            </a:r>
          </a:p>
          <a:p>
            <a:pPr>
              <a:spcBef>
                <a:spcPts val="0"/>
              </a:spcBef>
              <a:spcAft>
                <a:spcPts val="600"/>
              </a:spcAft>
            </a:pPr>
            <a:r>
              <a:rPr lang="en-US" dirty="0"/>
              <a:t>Distributions from H S A s are reported on Form 10 99-S A.</a:t>
            </a:r>
          </a:p>
          <a:p>
            <a:pPr marL="0" indent="0">
              <a:buNone/>
            </a:pPr>
            <a:r>
              <a:rPr lang="en-US" b="1" dirty="0"/>
              <a:t>Guidance</a:t>
            </a:r>
          </a:p>
          <a:p>
            <a:pPr>
              <a:spcBef>
                <a:spcPts val="0"/>
              </a:spcBef>
              <a:spcAft>
                <a:spcPts val="600"/>
              </a:spcAft>
            </a:pPr>
            <a:r>
              <a:rPr lang="en-US" dirty="0"/>
              <a:t>Publication 9 69 is a good source of information for H S A s.</a:t>
            </a:r>
          </a:p>
        </p:txBody>
      </p:sp>
    </p:spTree>
    <p:extLst>
      <p:ext uri="{BB962C8B-B14F-4D97-AF65-F5344CB8AC3E}">
        <p14:creationId xmlns:p14="http://schemas.microsoft.com/office/powerpoint/2010/main" val="1998973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(7 of 14)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Above-The-Line Deduction for Charitable Contributions</a:t>
            </a:r>
          </a:p>
          <a:p>
            <a:pPr marL="0" indent="0">
              <a:spcBef>
                <a:spcPts val="0"/>
              </a:spcBef>
              <a:spcAft>
                <a:spcPts val="600"/>
              </a:spcAft>
              <a:buNone/>
            </a:pPr>
            <a:r>
              <a:rPr lang="en-US" sz="2200" dirty="0"/>
              <a:t>This is a </a:t>
            </a:r>
            <a:r>
              <a:rPr lang="en-US" sz="2000" dirty="0"/>
              <a:t>temporary COVID-related provision </a:t>
            </a:r>
          </a:p>
          <a:p>
            <a:pPr>
              <a:spcBef>
                <a:spcPts val="0"/>
              </a:spcBef>
              <a:spcAft>
                <a:spcPts val="600"/>
              </a:spcAft>
            </a:pPr>
            <a:r>
              <a:rPr lang="en-US" sz="2000" dirty="0"/>
              <a:t>For 2020 tax year, an up to $300 above-the-line deduction (adjusted for A G I) for cash charitable contributions </a:t>
            </a:r>
          </a:p>
          <a:p>
            <a:pPr lvl="1"/>
            <a:r>
              <a:rPr lang="en-US" sz="2000" dirty="0"/>
              <a:t>This deduction is not</a:t>
            </a:r>
            <a:r>
              <a:rPr lang="en-US" sz="2000" i="1" dirty="0"/>
              <a:t> </a:t>
            </a:r>
            <a:r>
              <a:rPr lang="en-US" sz="2000" dirty="0"/>
              <a:t>available if the taxpayer itemizes deductions. </a:t>
            </a:r>
          </a:p>
          <a:p>
            <a:pPr lvl="1"/>
            <a:r>
              <a:rPr lang="en-US" sz="2000" dirty="0"/>
              <a:t>The $300 maximum applies to all filing statuses.</a:t>
            </a:r>
          </a:p>
          <a:p>
            <a:pPr lvl="1"/>
            <a:r>
              <a:rPr lang="en-US" sz="2000" dirty="0"/>
              <a:t>The deduction is reported on Line 10b of the 2020 Form 10 40.</a:t>
            </a:r>
            <a:endParaRPr lang="en-US" sz="2200" dirty="0"/>
          </a:p>
        </p:txBody>
      </p:sp>
    </p:spTree>
    <p:extLst>
      <p:ext uri="{BB962C8B-B14F-4D97-AF65-F5344CB8AC3E}">
        <p14:creationId xmlns:p14="http://schemas.microsoft.com/office/powerpoint/2010/main" val="10445479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(8 of 14)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Percentage Limitations</a:t>
            </a:r>
          </a:p>
          <a:p>
            <a:pPr>
              <a:spcBef>
                <a:spcPts val="0"/>
              </a:spcBef>
              <a:spcAft>
                <a:spcPts val="600"/>
              </a:spcAft>
            </a:pPr>
            <a:r>
              <a:rPr lang="en-US" sz="2200" dirty="0"/>
              <a:t>Generally, a deduction for charitable contributions is limited to 50 percent of the taxpayer’s A G I.</a:t>
            </a:r>
          </a:p>
          <a:p>
            <a:pPr lvl="1">
              <a:spcBef>
                <a:spcPts val="0"/>
              </a:spcBef>
              <a:spcAft>
                <a:spcPts val="600"/>
              </a:spcAft>
            </a:pPr>
            <a:r>
              <a:rPr lang="en-US" sz="2200" dirty="0"/>
              <a:t>This 50 percent limitation applies to donations to:</a:t>
            </a:r>
          </a:p>
          <a:p>
            <a:pPr lvl="2">
              <a:spcBef>
                <a:spcPts val="0"/>
              </a:spcBef>
              <a:spcAft>
                <a:spcPts val="600"/>
              </a:spcAft>
            </a:pPr>
            <a:r>
              <a:rPr lang="en-US" sz="2200" dirty="0"/>
              <a:t>All public charities</a:t>
            </a:r>
          </a:p>
          <a:p>
            <a:pPr lvl="2">
              <a:spcBef>
                <a:spcPts val="0"/>
              </a:spcBef>
              <a:spcAft>
                <a:spcPts val="600"/>
              </a:spcAft>
            </a:pPr>
            <a:r>
              <a:rPr lang="en-US" sz="2200" dirty="0"/>
              <a:t>All private operating foundations</a:t>
            </a:r>
          </a:p>
          <a:p>
            <a:pPr lvl="2">
              <a:spcBef>
                <a:spcPts val="0"/>
              </a:spcBef>
              <a:spcAft>
                <a:spcPts val="600"/>
              </a:spcAft>
            </a:pPr>
            <a:r>
              <a:rPr lang="en-US" sz="2200" dirty="0"/>
              <a:t>Private non operating foundations if they distribute the contributions to public charities within a specified time period</a:t>
            </a:r>
          </a:p>
          <a:p>
            <a:pPr>
              <a:spcBef>
                <a:spcPts val="0"/>
              </a:spcBef>
              <a:spcAft>
                <a:spcPts val="600"/>
              </a:spcAft>
            </a:pPr>
            <a:r>
              <a:rPr lang="en-US" sz="2200" dirty="0"/>
              <a:t>The T C J A increased the 50 percent limit to 60 percent for cash contributions to public charities and other 50 percent organizations.</a:t>
            </a:r>
          </a:p>
          <a:p>
            <a:pPr lvl="1">
              <a:spcBef>
                <a:spcPts val="0"/>
              </a:spcBef>
              <a:spcAft>
                <a:spcPts val="600"/>
              </a:spcAft>
            </a:pPr>
            <a:r>
              <a:rPr lang="en-US" sz="2200" dirty="0"/>
              <a:t>Noncash contributions remain subject to the 50 percent limit.</a:t>
            </a:r>
          </a:p>
        </p:txBody>
      </p:sp>
    </p:spTree>
    <p:extLst>
      <p:ext uri="{BB962C8B-B14F-4D97-AF65-F5344CB8AC3E}">
        <p14:creationId xmlns:p14="http://schemas.microsoft.com/office/powerpoint/2010/main" val="13886051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(9 of 14)</a:t>
            </a:r>
            <a:endParaRPr lang="en-US" dirty="0"/>
          </a:p>
        </p:txBody>
      </p:sp>
      <p:sp>
        <p:nvSpPr>
          <p:cNvPr id="5" name="Text Placeholder 4"/>
          <p:cNvSpPr>
            <a:spLocks noGrp="1"/>
          </p:cNvSpPr>
          <p:nvPr>
            <p:ph idx="1"/>
          </p:nvPr>
        </p:nvSpPr>
        <p:spPr/>
        <p:txBody>
          <a:bodyPr/>
          <a:lstStyle/>
          <a:p>
            <a:r>
              <a:rPr lang="en-US" dirty="0"/>
              <a:t>Gifts to organizations such as certain private non operating foundations, fraternal societies, and veterans’ organizations are limited to 30 percent of A G I.</a:t>
            </a:r>
          </a:p>
          <a:p>
            <a:r>
              <a:rPr lang="en-US" dirty="0"/>
              <a:t>For contributions of long-term capital gain property, the contribution limit is 30 percent if full fair market value of property is deducted and contribution is to a 50 percent organization.</a:t>
            </a:r>
          </a:p>
          <a:p>
            <a:pPr lvl="1"/>
            <a:r>
              <a:rPr lang="en-US" dirty="0"/>
              <a:t>Long-term capital gain property donated to other than a 50 percent organization is subject to 20 percent A G I limitation.</a:t>
            </a:r>
          </a:p>
          <a:p>
            <a:r>
              <a:rPr lang="en-US" dirty="0"/>
              <a:t>No charitable contribution deduction is allowed for payment to a college or university in exchange for the right to purchase tickets or seating at an athletic event.</a:t>
            </a:r>
          </a:p>
        </p:txBody>
      </p:sp>
    </p:spTree>
    <p:extLst>
      <p:ext uri="{BB962C8B-B14F-4D97-AF65-F5344CB8AC3E}">
        <p14:creationId xmlns:p14="http://schemas.microsoft.com/office/powerpoint/2010/main" val="33038939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(10 of 14)</a:t>
            </a:r>
            <a:endParaRPr lang="en-US" dirty="0"/>
          </a:p>
        </p:txBody>
      </p:sp>
      <p:sp>
        <p:nvSpPr>
          <p:cNvPr id="5" name="Text Placeholder 4"/>
          <p:cNvSpPr>
            <a:spLocks noGrp="1"/>
          </p:cNvSpPr>
          <p:nvPr>
            <p:ph idx="1"/>
          </p:nvPr>
        </p:nvSpPr>
        <p:spPr/>
        <p:txBody>
          <a:bodyPr/>
          <a:lstStyle/>
          <a:p>
            <a:pPr marL="0" indent="0">
              <a:buNone/>
            </a:pPr>
            <a:r>
              <a:rPr lang="en-US" b="1" dirty="0"/>
              <a:t>Substantiation Rules</a:t>
            </a:r>
          </a:p>
          <a:p>
            <a:pPr>
              <a:spcBef>
                <a:spcPts val="0"/>
              </a:spcBef>
              <a:spcAft>
                <a:spcPts val="600"/>
              </a:spcAft>
            </a:pPr>
            <a:r>
              <a:rPr lang="en-US" sz="2000" dirty="0"/>
              <a:t>No charitable deduction is allowed for contributions of $250 or more unless written substantiation from the recipient is provided.</a:t>
            </a:r>
          </a:p>
          <a:p>
            <a:pPr lvl="1">
              <a:spcBef>
                <a:spcPts val="0"/>
              </a:spcBef>
              <a:spcAft>
                <a:spcPts val="600"/>
              </a:spcAft>
            </a:pPr>
            <a:r>
              <a:rPr lang="en-US" sz="2000" dirty="0"/>
              <a:t>No particular form needed for written acknowledgment</a:t>
            </a:r>
          </a:p>
          <a:p>
            <a:pPr lvl="1">
              <a:spcBef>
                <a:spcPts val="0"/>
              </a:spcBef>
              <a:spcAft>
                <a:spcPts val="600"/>
              </a:spcAft>
            </a:pPr>
            <a:r>
              <a:rPr lang="en-US" sz="2000" dirty="0"/>
              <a:t>Acknowledgment must be obtained on or before date the tax return for the tax year of the contribution is filed.</a:t>
            </a:r>
          </a:p>
          <a:p>
            <a:pPr lvl="1">
              <a:spcBef>
                <a:spcPts val="0"/>
              </a:spcBef>
              <a:spcAft>
                <a:spcPts val="600"/>
              </a:spcAft>
            </a:pPr>
            <a:r>
              <a:rPr lang="en-US" sz="2000" dirty="0"/>
              <a:t>If charity knowingly provides a false written acknowledgment, it is subject to a penalty (generally $1,000).</a:t>
            </a:r>
          </a:p>
          <a:p>
            <a:pPr>
              <a:spcBef>
                <a:spcPts val="0"/>
              </a:spcBef>
              <a:spcAft>
                <a:spcPts val="600"/>
              </a:spcAft>
            </a:pPr>
            <a:r>
              <a:rPr lang="en-US" sz="2000" dirty="0"/>
              <a:t>Taxpayers donating cash less than $250 must keep a cancelled check or written communication from the charity.</a:t>
            </a:r>
          </a:p>
          <a:p>
            <a:pPr>
              <a:spcBef>
                <a:spcPts val="0"/>
              </a:spcBef>
              <a:spcAft>
                <a:spcPts val="600"/>
              </a:spcAft>
            </a:pPr>
            <a:r>
              <a:rPr lang="en-US" sz="2000" dirty="0"/>
              <a:t>Taxpayers who itemize deductions should use checks instead of cash for church and similar cash donations.</a:t>
            </a:r>
          </a:p>
        </p:txBody>
      </p:sp>
    </p:spTree>
    <p:extLst>
      <p:ext uri="{BB962C8B-B14F-4D97-AF65-F5344CB8AC3E}">
        <p14:creationId xmlns:p14="http://schemas.microsoft.com/office/powerpoint/2010/main" val="15586272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(11 of 14)</a:t>
            </a:r>
            <a:endParaRPr lang="en-US" dirty="0"/>
          </a:p>
        </p:txBody>
      </p:sp>
      <p:sp>
        <p:nvSpPr>
          <p:cNvPr id="5" name="Text Placeholder 4"/>
          <p:cNvSpPr>
            <a:spLocks noGrp="1"/>
          </p:cNvSpPr>
          <p:nvPr>
            <p:ph idx="1"/>
          </p:nvPr>
        </p:nvSpPr>
        <p:spPr/>
        <p:txBody>
          <a:bodyPr/>
          <a:lstStyle/>
          <a:p>
            <a:r>
              <a:rPr lang="en-US" dirty="0"/>
              <a:t>Gifts of clothing and household items (furnishings, electronics, appliances) must be in “good” condition or better to qualify for a deduction.</a:t>
            </a:r>
          </a:p>
          <a:p>
            <a:r>
              <a:rPr lang="en-US" dirty="0"/>
              <a:t>Deduction for a donated vehicle, boat, or plane is limited to the amount for which the charity sells the property.</a:t>
            </a:r>
          </a:p>
          <a:p>
            <a:pPr lvl="1"/>
            <a:r>
              <a:rPr lang="en-US" dirty="0"/>
              <a:t>Charity is required to provide resale information on Form 10 98-C and send to taxpayers, who must attach Form 10 98-C to their tax returns for deduction substantiation.</a:t>
            </a:r>
          </a:p>
          <a:p>
            <a:pPr lvl="1"/>
            <a:r>
              <a:rPr lang="en-US" dirty="0"/>
              <a:t>Taxpayer may claim the estimated value if charity uses the donated property rather than selling it or donating it to a needy individual.</a:t>
            </a:r>
          </a:p>
        </p:txBody>
      </p:sp>
    </p:spTree>
    <p:extLst>
      <p:ext uri="{BB962C8B-B14F-4D97-AF65-F5344CB8AC3E}">
        <p14:creationId xmlns:p14="http://schemas.microsoft.com/office/powerpoint/2010/main" val="2859867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(12 of 14)</a:t>
            </a:r>
            <a:endParaRPr lang="en-US" dirty="0"/>
          </a:p>
        </p:txBody>
      </p:sp>
      <p:sp>
        <p:nvSpPr>
          <p:cNvPr id="5" name="Text Placeholder 4"/>
          <p:cNvSpPr>
            <a:spLocks noGrp="1"/>
          </p:cNvSpPr>
          <p:nvPr>
            <p:ph idx="1"/>
          </p:nvPr>
        </p:nvSpPr>
        <p:spPr/>
        <p:txBody>
          <a:bodyPr/>
          <a:lstStyle/>
          <a:p>
            <a:r>
              <a:rPr lang="en-US" dirty="0"/>
              <a:t>For quid pro quo contributions (donations involving receipt of goods or services by the donee) of more than $75, charities must provide donors with written disclosures.</a:t>
            </a:r>
          </a:p>
          <a:p>
            <a:pPr lvl="1"/>
            <a:r>
              <a:rPr lang="en-US" dirty="0"/>
              <a:t>Disclosures must:</a:t>
            </a:r>
          </a:p>
          <a:p>
            <a:pPr lvl="2"/>
            <a:r>
              <a:rPr lang="en-US" dirty="0"/>
              <a:t>Provide donors with good-faith estimates of the value of the goods and services</a:t>
            </a:r>
          </a:p>
          <a:p>
            <a:pPr lvl="2"/>
            <a:r>
              <a:rPr lang="en-US" dirty="0"/>
              <a:t>Inform donors that only contribution amounts in excess of the value of the goods and services are deductible</a:t>
            </a:r>
          </a:p>
          <a:p>
            <a:pPr lvl="1"/>
            <a:r>
              <a:rPr lang="en-US" dirty="0"/>
              <a:t>A penalty of $10 per contribution per event, capped at $5,000, may be imposed on charities that fail to make required disclosures.</a:t>
            </a:r>
          </a:p>
        </p:txBody>
      </p:sp>
    </p:spTree>
    <p:extLst>
      <p:ext uri="{BB962C8B-B14F-4D97-AF65-F5344CB8AC3E}">
        <p14:creationId xmlns:p14="http://schemas.microsoft.com/office/powerpoint/2010/main" val="1158818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(13 of 14)</a:t>
            </a:r>
            <a:endParaRPr lang="en-US" dirty="0"/>
          </a:p>
        </p:txBody>
      </p:sp>
      <p:sp>
        <p:nvSpPr>
          <p:cNvPr id="5" name="Text Placeholder 4"/>
          <p:cNvSpPr>
            <a:spLocks noGrp="1"/>
          </p:cNvSpPr>
          <p:nvPr>
            <p:ph idx="1"/>
          </p:nvPr>
        </p:nvSpPr>
        <p:spPr/>
        <p:txBody>
          <a:bodyPr/>
          <a:lstStyle/>
          <a:p>
            <a:pPr marL="0" indent="0">
              <a:buNone/>
            </a:pPr>
            <a:r>
              <a:rPr lang="en-US" b="1" dirty="0"/>
              <a:t>Charitable Contribution</a:t>
            </a:r>
          </a:p>
          <a:p>
            <a:pPr>
              <a:spcBef>
                <a:spcPts val="0"/>
              </a:spcBef>
              <a:spcAft>
                <a:spcPts val="600"/>
              </a:spcAft>
            </a:pPr>
            <a:r>
              <a:rPr lang="en-US" sz="2000" dirty="0"/>
              <a:t>EXAMPLE: During the current year, Clem donates $1,260 to his synagogue’s youth group, allows the youth group to use his lake cabin (valued at $500), drives 1,000 miles on behalf of the Y W C A, and donates a vehicle (valued at $950) to the Battered Women’s Shelter. The shelter sells the automobile for $750 and issues a Form 10 98-C to Clem. What is Clem’s charitable contribution deduction if his A G I is $33,200?</a:t>
            </a:r>
          </a:p>
        </p:txBody>
      </p:sp>
    </p:spTree>
    <p:extLst>
      <p:ext uri="{BB962C8B-B14F-4D97-AF65-F5344CB8AC3E}">
        <p14:creationId xmlns:p14="http://schemas.microsoft.com/office/powerpoint/2010/main" val="27804315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(14 of 14)</a:t>
            </a:r>
            <a:endParaRPr lang="en-US" dirty="0"/>
          </a:p>
        </p:txBody>
      </p:sp>
      <p:sp>
        <p:nvSpPr>
          <p:cNvPr id="5" name="Text Placeholder 4"/>
          <p:cNvSpPr>
            <a:spLocks noGrp="1"/>
          </p:cNvSpPr>
          <p:nvPr>
            <p:ph sz="half" idx="1"/>
          </p:nvPr>
        </p:nvSpPr>
        <p:spPr>
          <a:xfrm>
            <a:off x="476843" y="1825625"/>
            <a:ext cx="11241915" cy="3813175"/>
          </a:xfrm>
        </p:spPr>
        <p:txBody>
          <a:bodyPr/>
          <a:lstStyle/>
          <a:p>
            <a:pPr marL="0" indent="0">
              <a:buNone/>
            </a:pPr>
            <a:r>
              <a:rPr lang="en-US" b="1" dirty="0"/>
              <a:t>Charitable Contribution</a:t>
            </a:r>
          </a:p>
          <a:p>
            <a:pPr>
              <a:spcBef>
                <a:spcPts val="0"/>
              </a:spcBef>
              <a:spcAft>
                <a:spcPts val="600"/>
              </a:spcAft>
            </a:pPr>
            <a:r>
              <a:rPr lang="en-US" sz="2000" dirty="0"/>
              <a:t>EXAMPLE: During the current year, Clem donates $1,260 to his synagogue’s youth group, allows the youth group to use his lake cabin (valued at $500), drives 1,000 miles on behalf of the Y W C A, and donates a vehicle (valued at $950) to the Battered Women’s Shelter. The shelter sells the automobile for $750 and issues a Form 10 98-C to Clem. What is Clem’s charitable contribution deduction if his A G I is $33,200?</a:t>
            </a:r>
          </a:p>
          <a:p>
            <a:r>
              <a:rPr lang="en-US" sz="2000" b="1" dirty="0"/>
              <a:t>Solution</a:t>
            </a:r>
          </a:p>
        </p:txBody>
      </p:sp>
      <p:graphicFrame>
        <p:nvGraphicFramePr>
          <p:cNvPr id="10" name="Content Placeholder 9" descr="The following calculation is shown: $1,260 plus the product of 1,000 miles multiplied by 14 cents plus $750 equals $2,150 deduction.">
            <a:extLst>
              <a:ext uri="{FF2B5EF4-FFF2-40B4-BE49-F238E27FC236}">
                <a16:creationId xmlns:a16="http://schemas.microsoft.com/office/drawing/2014/main" id="{DB0747C5-F216-4686-8F96-5429B65516A8}"/>
              </a:ext>
            </a:extLst>
          </p:cNvPr>
          <p:cNvGraphicFramePr>
            <a:graphicFrameLocks noGrp="1" noChangeAspect="1"/>
          </p:cNvGraphicFramePr>
          <p:nvPr>
            <p:ph sz="half" idx="2"/>
            <p:extLst>
              <p:ext uri="{D42A27DB-BD31-4B8C-83A1-F6EECF244321}">
                <p14:modId xmlns:p14="http://schemas.microsoft.com/office/powerpoint/2010/main" val="1820838164"/>
              </p:ext>
            </p:extLst>
          </p:nvPr>
        </p:nvGraphicFramePr>
        <p:xfrm>
          <a:off x="2835275" y="4843457"/>
          <a:ext cx="6521450" cy="306277"/>
        </p:xfrm>
        <a:graphic>
          <a:graphicData uri="http://schemas.openxmlformats.org/presentationml/2006/ole">
            <mc:AlternateContent xmlns:mc="http://schemas.openxmlformats.org/markup-compatibility/2006">
              <mc:Choice xmlns:v="urn:schemas-microsoft-com:vml" Requires="v">
                <p:oleObj spid="_x0000_s7170" name="Equation" r:id="rId3" imgW="6489360" imgH="304560" progId="Equation.DSMT4">
                  <p:embed/>
                </p:oleObj>
              </mc:Choice>
              <mc:Fallback>
                <p:oleObj name="Equation" r:id="rId3" imgW="6489360" imgH="304560" progId="Equation.DSMT4">
                  <p:embed/>
                  <p:pic>
                    <p:nvPicPr>
                      <p:cNvPr id="10" name="Content Placeholder 9" descr="The following calculation is shown: $1,260 plus the product of 1,000 miles multiplied by 14 cents plus $750 equals $2,150 deduction.">
                        <a:extLst>
                          <a:ext uri="{FF2B5EF4-FFF2-40B4-BE49-F238E27FC236}">
                            <a16:creationId xmlns:a16="http://schemas.microsoft.com/office/drawing/2014/main" id="{DB0747C5-F216-4686-8F96-5429B65516A8}"/>
                          </a:ext>
                        </a:extLst>
                      </p:cNvPr>
                      <p:cNvPicPr/>
                      <p:nvPr/>
                    </p:nvPicPr>
                    <p:blipFill>
                      <a:blip r:embed="rId4"/>
                      <a:stretch>
                        <a:fillRect/>
                      </a:stretch>
                    </p:blipFill>
                    <p:spPr>
                      <a:xfrm>
                        <a:off x="2835275" y="4843457"/>
                        <a:ext cx="6521450" cy="306277"/>
                      </a:xfrm>
                      <a:prstGeom prst="rect">
                        <a:avLst/>
                      </a:prstGeom>
                    </p:spPr>
                  </p:pic>
                </p:oleObj>
              </mc:Fallback>
            </mc:AlternateContent>
          </a:graphicData>
        </a:graphic>
      </p:graphicFrame>
    </p:spTree>
    <p:extLst>
      <p:ext uri="{BB962C8B-B14F-4D97-AF65-F5344CB8AC3E}">
        <p14:creationId xmlns:p14="http://schemas.microsoft.com/office/powerpoint/2010/main" val="3641949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Itemized Deductions </a:t>
            </a:r>
            <a:br>
              <a:rPr lang="en-US" dirty="0"/>
            </a:br>
            <a:r>
              <a:rPr lang="en-US" sz="2000" dirty="0"/>
              <a:t>(1 of 5)</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Casualty and Theft Losses</a:t>
            </a:r>
          </a:p>
          <a:p>
            <a:pPr>
              <a:spcBef>
                <a:spcPts val="0"/>
              </a:spcBef>
              <a:spcAft>
                <a:spcPts val="600"/>
              </a:spcAft>
            </a:pPr>
            <a:r>
              <a:rPr lang="en-US" sz="2000" dirty="0"/>
              <a:t>Deductions are allowed for casualty and theft losses.</a:t>
            </a:r>
          </a:p>
          <a:p>
            <a:pPr lvl="1">
              <a:spcBef>
                <a:spcPts val="0"/>
              </a:spcBef>
              <a:spcAft>
                <a:spcPts val="600"/>
              </a:spcAft>
            </a:pPr>
            <a:r>
              <a:rPr lang="en-US" sz="2000" dirty="0"/>
              <a:t>Deductions may be either:</a:t>
            </a:r>
          </a:p>
          <a:p>
            <a:pPr lvl="2">
              <a:spcBef>
                <a:spcPts val="0"/>
              </a:spcBef>
              <a:spcAft>
                <a:spcPts val="600"/>
              </a:spcAft>
            </a:pPr>
            <a:r>
              <a:rPr lang="en-US" sz="2000" dirty="0"/>
              <a:t>Itemized deductions</a:t>
            </a:r>
          </a:p>
          <a:p>
            <a:pPr lvl="2">
              <a:spcBef>
                <a:spcPts val="0"/>
              </a:spcBef>
              <a:spcAft>
                <a:spcPts val="600"/>
              </a:spcAft>
            </a:pPr>
            <a:r>
              <a:rPr lang="en-US" sz="2000" dirty="0"/>
              <a:t>Deductions for A G I (if business-related)</a:t>
            </a:r>
          </a:p>
          <a:p>
            <a:pPr>
              <a:spcBef>
                <a:spcPts val="0"/>
              </a:spcBef>
              <a:spcAft>
                <a:spcPts val="600"/>
              </a:spcAft>
            </a:pPr>
            <a:r>
              <a:rPr lang="en-US" sz="2000" dirty="0"/>
              <a:t>A casualty is a complete or partial destruction of property resulting from an identifiable event of a sudden, unexpected, or unusual nature.</a:t>
            </a:r>
          </a:p>
          <a:p>
            <a:pPr lvl="1">
              <a:spcBef>
                <a:spcPts val="0"/>
              </a:spcBef>
              <a:spcAft>
                <a:spcPts val="600"/>
              </a:spcAft>
            </a:pPr>
            <a:r>
              <a:rPr lang="en-US" sz="2000" dirty="0"/>
              <a:t>Examples: Property damage from storms, floods, fires, and vandalism</a:t>
            </a:r>
          </a:p>
          <a:p>
            <a:pPr>
              <a:spcBef>
                <a:spcPts val="0"/>
              </a:spcBef>
              <a:spcAft>
                <a:spcPts val="600"/>
              </a:spcAft>
            </a:pPr>
            <a:r>
              <a:rPr lang="en-US" sz="2000" dirty="0"/>
              <a:t>Theft losses are deductible if taxpayer can prove theft occurred.</a:t>
            </a:r>
          </a:p>
          <a:p>
            <a:pPr>
              <a:spcBef>
                <a:spcPts val="0"/>
              </a:spcBef>
              <a:spcAft>
                <a:spcPts val="600"/>
              </a:spcAft>
            </a:pPr>
            <a:r>
              <a:rPr lang="en-US" sz="2000" dirty="0"/>
              <a:t>Casualty losses are deductible in year of occurrence (except for federally declared disaster area losses); theft losses are deductible in year theft is discovered.</a:t>
            </a:r>
          </a:p>
        </p:txBody>
      </p:sp>
    </p:spTree>
    <p:extLst>
      <p:ext uri="{BB962C8B-B14F-4D97-AF65-F5344CB8AC3E}">
        <p14:creationId xmlns:p14="http://schemas.microsoft.com/office/powerpoint/2010/main" val="13685999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Itemized Deductions </a:t>
            </a:r>
            <a:br>
              <a:rPr lang="en-US" dirty="0"/>
            </a:br>
            <a:r>
              <a:rPr lang="en-US" sz="2000" dirty="0"/>
              <a:t>(2 of 5)</a:t>
            </a:r>
            <a:endParaRPr lang="en-US" dirty="0"/>
          </a:p>
        </p:txBody>
      </p:sp>
      <p:sp>
        <p:nvSpPr>
          <p:cNvPr id="5" name="Text Placeholder 4"/>
          <p:cNvSpPr>
            <a:spLocks noGrp="1"/>
          </p:cNvSpPr>
          <p:nvPr>
            <p:ph idx="1"/>
          </p:nvPr>
        </p:nvSpPr>
        <p:spPr/>
        <p:txBody>
          <a:bodyPr/>
          <a:lstStyle/>
          <a:p>
            <a:pPr marL="0" indent="0">
              <a:buNone/>
            </a:pPr>
            <a:r>
              <a:rPr lang="en-US" b="1" dirty="0"/>
              <a:t>Measuring the Loss</a:t>
            </a:r>
          </a:p>
          <a:p>
            <a:r>
              <a:rPr lang="en-US" sz="2200" dirty="0"/>
              <a:t>The amount of the casualty or theft loss is measured by one of the following two rules:</a:t>
            </a:r>
          </a:p>
          <a:p>
            <a:pPr marL="914400" lvl="1" indent="-457200">
              <a:buFont typeface="+mj-lt"/>
              <a:buAutoNum type="arabicPeriod"/>
            </a:pPr>
            <a:r>
              <a:rPr lang="en-US" sz="2200" dirty="0"/>
              <a:t>Rule A—The deduction is based on the decrease in fair market value of the property, not to exceed the adjusted basis of the property.</a:t>
            </a:r>
          </a:p>
          <a:p>
            <a:pPr lvl="2"/>
            <a:r>
              <a:rPr lang="en-US" sz="2200" dirty="0"/>
              <a:t>Applies to:</a:t>
            </a:r>
          </a:p>
          <a:p>
            <a:pPr lvl="3"/>
            <a:r>
              <a:rPr lang="en-US" sz="2200" b="0" dirty="0"/>
              <a:t>Partial destruction of business or investment property </a:t>
            </a:r>
          </a:p>
          <a:p>
            <a:pPr lvl="3"/>
            <a:r>
              <a:rPr lang="en-US" sz="2200" b="0" dirty="0"/>
              <a:t>Partial or complete destruction of personal property</a:t>
            </a:r>
          </a:p>
          <a:p>
            <a:pPr marL="914400" lvl="1" indent="-457200">
              <a:buFont typeface="+mj-lt"/>
              <a:buAutoNum type="arabicPeriod"/>
            </a:pPr>
            <a:r>
              <a:rPr lang="en-US" sz="2200" dirty="0"/>
              <a:t>Rule B—The deduction is based on the adjusted basis of the property.</a:t>
            </a:r>
          </a:p>
          <a:p>
            <a:pPr lvl="2"/>
            <a:r>
              <a:rPr lang="en-US" sz="2200" dirty="0"/>
              <a:t>Applies to complete destruction of business and investment property</a:t>
            </a:r>
          </a:p>
        </p:txBody>
      </p:sp>
    </p:spTree>
    <p:extLst>
      <p:ext uri="{BB962C8B-B14F-4D97-AF65-F5344CB8AC3E}">
        <p14:creationId xmlns:p14="http://schemas.microsoft.com/office/powerpoint/2010/main" val="419735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Gabriel is 35 years old and carries self-only coverage in a qualifying high-deductible health insurance plan during 2020. Gabriel may contribute up to $3,550 to his H S A and deduct this amount for A G I. Gabriel may use some or all of the contributions to pay medical expenses he has incurred. However, Gabriel considers himself pretty healthy, and does not engage in any typically high-risk activities. Should Gabriel contribute to an H S A? </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7015089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Itemized Deductions </a:t>
            </a:r>
            <a:br>
              <a:rPr lang="en-US" dirty="0"/>
            </a:br>
            <a:r>
              <a:rPr lang="en-US" sz="2000" dirty="0"/>
              <a:t>(3 of 5)</a:t>
            </a:r>
            <a:endParaRPr lang="en-US" dirty="0"/>
          </a:p>
        </p:txBody>
      </p:sp>
      <p:sp>
        <p:nvSpPr>
          <p:cNvPr id="5" name="Text Placeholder 4"/>
          <p:cNvSpPr>
            <a:spLocks noGrp="1"/>
          </p:cNvSpPr>
          <p:nvPr>
            <p:ph idx="1"/>
          </p:nvPr>
        </p:nvSpPr>
        <p:spPr/>
        <p:txBody>
          <a:bodyPr/>
          <a:lstStyle/>
          <a:p>
            <a:pPr marL="0" indent="0">
              <a:buNone/>
            </a:pPr>
            <a:r>
              <a:rPr lang="en-US" b="1" dirty="0"/>
              <a:t>Deduction Limitations</a:t>
            </a:r>
          </a:p>
          <a:p>
            <a:r>
              <a:rPr lang="en-US" dirty="0"/>
              <a:t>The T C J A suspended the allowable loss for personal casualty losses except when the loss is attributable to a federally declared disaster.</a:t>
            </a:r>
          </a:p>
          <a:p>
            <a:pPr lvl="1"/>
            <a:r>
              <a:rPr lang="en-US" dirty="0"/>
              <a:t>Such losses are subject to a $100 floor per casualty and must exceed</a:t>
            </a:r>
            <a:br>
              <a:rPr lang="en-US" dirty="0"/>
            </a:br>
            <a:r>
              <a:rPr lang="en-US" dirty="0"/>
              <a:t>10 percent of A G I to be deducted.</a:t>
            </a:r>
          </a:p>
        </p:txBody>
      </p:sp>
    </p:spTree>
    <p:extLst>
      <p:ext uri="{BB962C8B-B14F-4D97-AF65-F5344CB8AC3E}">
        <p14:creationId xmlns:p14="http://schemas.microsoft.com/office/powerpoint/2010/main" val="34017400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Itemized Deductions </a:t>
            </a:r>
            <a:br>
              <a:rPr lang="en-US" dirty="0"/>
            </a:br>
            <a:r>
              <a:rPr lang="en-US" sz="2000" dirty="0"/>
              <a:t>(4 of 5)</a:t>
            </a:r>
            <a:endParaRPr lang="en-US" dirty="0"/>
          </a:p>
        </p:txBody>
      </p:sp>
      <p:sp>
        <p:nvSpPr>
          <p:cNvPr id="5" name="Text Placeholder 4"/>
          <p:cNvSpPr>
            <a:spLocks noGrp="1"/>
          </p:cNvSpPr>
          <p:nvPr>
            <p:ph idx="1"/>
          </p:nvPr>
        </p:nvSpPr>
        <p:spPr/>
        <p:txBody>
          <a:bodyPr/>
          <a:lstStyle/>
          <a:p>
            <a:pPr marL="0" indent="0">
              <a:buNone/>
            </a:pPr>
            <a:r>
              <a:rPr lang="en-US" b="1" dirty="0"/>
              <a:t>Miscellaneous Expenses</a:t>
            </a:r>
          </a:p>
          <a:p>
            <a:pPr>
              <a:spcBef>
                <a:spcPts val="0"/>
              </a:spcBef>
              <a:spcAft>
                <a:spcPts val="600"/>
              </a:spcAft>
            </a:pPr>
            <a:r>
              <a:rPr lang="en-US" sz="2000" dirty="0"/>
              <a:t>Two types of miscellaneous itemized deductions:</a:t>
            </a:r>
          </a:p>
          <a:p>
            <a:pPr marL="914400" lvl="1" indent="-457200">
              <a:spcBef>
                <a:spcPts val="0"/>
              </a:spcBef>
              <a:spcAft>
                <a:spcPts val="600"/>
              </a:spcAft>
              <a:buFont typeface="+mj-lt"/>
              <a:buAutoNum type="arabicPeriod"/>
            </a:pPr>
            <a:r>
              <a:rPr lang="en-US" sz="2000" dirty="0"/>
              <a:t>Those subject to the 2 percent of A G I floor</a:t>
            </a:r>
          </a:p>
          <a:p>
            <a:pPr marL="914400" lvl="1" indent="-457200">
              <a:spcBef>
                <a:spcPts val="0"/>
              </a:spcBef>
              <a:spcAft>
                <a:spcPts val="600"/>
              </a:spcAft>
              <a:buFont typeface="+mj-lt"/>
              <a:buAutoNum type="arabicPeriod"/>
            </a:pPr>
            <a:r>
              <a:rPr lang="en-US" sz="2000" dirty="0"/>
              <a:t>Those not subject to the 2 percent of A G I floor</a:t>
            </a:r>
          </a:p>
          <a:p>
            <a:pPr>
              <a:spcBef>
                <a:spcPts val="0"/>
              </a:spcBef>
              <a:spcAft>
                <a:spcPts val="600"/>
              </a:spcAft>
            </a:pPr>
            <a:r>
              <a:rPr lang="en-US" sz="2000" dirty="0"/>
              <a:t>The most common deductions subject to the 2 percent of A G I rule are:</a:t>
            </a:r>
          </a:p>
          <a:p>
            <a:pPr marL="914400" lvl="1" indent="-457200">
              <a:spcBef>
                <a:spcPts val="0"/>
              </a:spcBef>
              <a:spcAft>
                <a:spcPts val="600"/>
              </a:spcAft>
              <a:buFont typeface="+mj-lt"/>
              <a:buAutoNum type="arabicPeriod"/>
            </a:pPr>
            <a:r>
              <a:rPr lang="en-US" sz="2000" dirty="0"/>
              <a:t>Unreimbursed employee business expenses and employee expenses reimbursed under a non accountable plan</a:t>
            </a:r>
          </a:p>
          <a:p>
            <a:pPr marL="914400" lvl="1" indent="-457200">
              <a:spcBef>
                <a:spcPts val="0"/>
              </a:spcBef>
              <a:spcAft>
                <a:spcPts val="600"/>
              </a:spcAft>
              <a:buFont typeface="+mj-lt"/>
              <a:buAutoNum type="arabicPeriod"/>
            </a:pPr>
            <a:r>
              <a:rPr lang="en-US" sz="2000" dirty="0"/>
              <a:t>Investment expenses</a:t>
            </a:r>
          </a:p>
          <a:p>
            <a:pPr marL="914400" lvl="1" indent="-457200">
              <a:spcBef>
                <a:spcPts val="0"/>
              </a:spcBef>
              <a:spcAft>
                <a:spcPts val="600"/>
              </a:spcAft>
              <a:buFont typeface="+mj-lt"/>
              <a:buAutoNum type="arabicPeriod"/>
            </a:pPr>
            <a:r>
              <a:rPr lang="en-US" sz="2000" dirty="0"/>
              <a:t>Other miscellaneous expenses including the all-important tax preparation fees</a:t>
            </a:r>
          </a:p>
          <a:p>
            <a:pPr>
              <a:spcBef>
                <a:spcPts val="0"/>
              </a:spcBef>
              <a:spcAft>
                <a:spcPts val="600"/>
              </a:spcAft>
            </a:pPr>
            <a:r>
              <a:rPr lang="en-US" sz="2000" dirty="0"/>
              <a:t>The T C J A suspended the deduction of all miscellaneous itemized deductions subject to the 2 percent of A G I rule.</a:t>
            </a:r>
          </a:p>
          <a:p>
            <a:pPr lvl="1">
              <a:spcBef>
                <a:spcPts val="0"/>
              </a:spcBef>
              <a:spcAft>
                <a:spcPts val="600"/>
              </a:spcAft>
            </a:pPr>
            <a:r>
              <a:rPr lang="en-US" sz="2000" dirty="0"/>
              <a:t>Miscellaneous itemized deductions not subject to the 2 percent floor were not affected.</a:t>
            </a:r>
          </a:p>
        </p:txBody>
      </p:sp>
    </p:spTree>
    <p:extLst>
      <p:ext uri="{BB962C8B-B14F-4D97-AF65-F5344CB8AC3E}">
        <p14:creationId xmlns:p14="http://schemas.microsoft.com/office/powerpoint/2010/main" val="15954724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Other Itemized Deductions </a:t>
            </a:r>
            <a:br>
              <a:rPr lang="en-US" dirty="0"/>
            </a:br>
            <a:r>
              <a:rPr lang="en-US" sz="2000" dirty="0"/>
              <a:t>(5 of 5)</a:t>
            </a:r>
            <a:endParaRPr lang="en-US" dirty="0"/>
          </a:p>
        </p:txBody>
      </p:sp>
      <p:sp>
        <p:nvSpPr>
          <p:cNvPr id="5" name="Text Placeholder 4"/>
          <p:cNvSpPr>
            <a:spLocks noGrp="1"/>
          </p:cNvSpPr>
          <p:nvPr>
            <p:ph idx="1"/>
          </p:nvPr>
        </p:nvSpPr>
        <p:spPr/>
        <p:txBody>
          <a:bodyPr/>
          <a:lstStyle/>
          <a:p>
            <a:pPr marL="0" indent="0">
              <a:buNone/>
            </a:pPr>
            <a:r>
              <a:rPr lang="en-US" sz="2000" b="1" dirty="0"/>
              <a:t>Phase-out of Itemized Deductions</a:t>
            </a:r>
          </a:p>
          <a:p>
            <a:r>
              <a:rPr lang="en-US" sz="2000" dirty="0"/>
              <a:t>Prior to 2018, certain high-income taxpayers were subject to limits on the amount of itemized deductions.</a:t>
            </a:r>
          </a:p>
          <a:p>
            <a:pPr lvl="1"/>
            <a:r>
              <a:rPr lang="en-US" sz="2000" dirty="0"/>
              <a:t>Certain A G I limits for different filing status triggered a reduction in itemized deductions by the lesser of either:</a:t>
            </a:r>
          </a:p>
          <a:p>
            <a:pPr lvl="2"/>
            <a:r>
              <a:rPr lang="en-US" sz="2000" dirty="0"/>
              <a:t>3 percent of the excess of the taxpayer’s A G I over the threshold amount, or</a:t>
            </a:r>
          </a:p>
          <a:p>
            <a:pPr lvl="2"/>
            <a:r>
              <a:rPr lang="en-US" sz="2000" dirty="0"/>
              <a:t>80 percent of itemized deductions (excluding deductions for medical expenses, investment interest expense, casualty and theft losses, and gambling losses to the extent of gambling income)</a:t>
            </a:r>
          </a:p>
          <a:p>
            <a:r>
              <a:rPr lang="en-US" sz="2000" dirty="0"/>
              <a:t>The T C J A suspended the phase-out.</a:t>
            </a:r>
          </a:p>
        </p:txBody>
      </p:sp>
    </p:spTree>
    <p:extLst>
      <p:ext uri="{BB962C8B-B14F-4D97-AF65-F5344CB8AC3E}">
        <p14:creationId xmlns:p14="http://schemas.microsoft.com/office/powerpoint/2010/main" val="21782568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1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2000" dirty="0"/>
              <a:t>While preparing Massie Miller’s 2020 Schedule A, you review the following list of possible charitable deductions provided by Massie:</a:t>
            </a:r>
          </a:p>
          <a:p>
            <a:pPr marL="465138" indent="0">
              <a:spcBef>
                <a:spcPts val="600"/>
              </a:spcBef>
              <a:spcAft>
                <a:spcPts val="0"/>
              </a:spcAft>
              <a:buNone/>
              <a:tabLst>
                <a:tab pos="9144000" algn="r"/>
              </a:tabLst>
            </a:pPr>
            <a:r>
              <a:rPr lang="en-US" sz="2000" dirty="0"/>
              <a:t>Cash contribution to a family whose house burned down 	$1,000</a:t>
            </a:r>
          </a:p>
          <a:p>
            <a:pPr marL="465138" indent="0">
              <a:spcBef>
                <a:spcPts val="600"/>
              </a:spcBef>
              <a:spcAft>
                <a:spcPts val="0"/>
              </a:spcAft>
              <a:buNone/>
              <a:tabLst>
                <a:tab pos="9144000" algn="r"/>
              </a:tabLst>
            </a:pPr>
            <a:r>
              <a:rPr lang="en-US" sz="2000" dirty="0"/>
              <a:t>Time while working as a volunteer at Food Bank</a:t>
            </a:r>
            <a:br>
              <a:rPr lang="en-US" sz="2000" dirty="0"/>
            </a:br>
            <a:r>
              <a:rPr lang="en-US" sz="2000" dirty="0"/>
              <a:t>(5 hours @ $50/hour) 	250</a:t>
            </a:r>
          </a:p>
          <a:p>
            <a:pPr marL="465138" indent="0">
              <a:spcBef>
                <a:spcPts val="600"/>
              </a:spcBef>
              <a:spcAft>
                <a:spcPts val="0"/>
              </a:spcAft>
              <a:buNone/>
              <a:tabLst>
                <a:tab pos="9144000" algn="r"/>
              </a:tabLst>
            </a:pPr>
            <a:r>
              <a:rPr lang="en-US" sz="2000" dirty="0"/>
              <a:t>Cash contribution to United Methodist Church (receipt provided) 	800</a:t>
            </a:r>
          </a:p>
          <a:p>
            <a:pPr marL="465138" indent="0">
              <a:spcBef>
                <a:spcPts val="600"/>
              </a:spcBef>
              <a:spcAft>
                <a:spcPts val="0"/>
              </a:spcAft>
              <a:buNone/>
              <a:tabLst>
                <a:tab pos="9144000" algn="r"/>
              </a:tabLst>
            </a:pPr>
            <a:r>
              <a:rPr lang="en-US" sz="2000" dirty="0"/>
              <a:t>Cash contribution to Salvation Army </a:t>
            </a:r>
            <a:r>
              <a:rPr lang="en-US" sz="2000" i="1" dirty="0"/>
              <a:t>(note from Massie: “I can’t </a:t>
            </a:r>
            <a:br>
              <a:rPr lang="en-US" sz="2000" i="1" dirty="0"/>
            </a:br>
            <a:r>
              <a:rPr lang="en-US" sz="2000" i="1" dirty="0"/>
              <a:t>remember exactly the amount that I gave and I can’t find the </a:t>
            </a:r>
            <a:br>
              <a:rPr lang="en-US" sz="2000" i="1" dirty="0"/>
            </a:br>
            <a:r>
              <a:rPr lang="en-US" sz="2000" i="1" dirty="0"/>
              <a:t>receipt. I think it was around $500.”) 	</a:t>
            </a:r>
            <a:r>
              <a:rPr lang="en-US" sz="2000" u="sng" dirty="0"/>
              <a:t>500</a:t>
            </a:r>
          </a:p>
          <a:p>
            <a:pPr marL="465138" indent="0">
              <a:spcBef>
                <a:spcPts val="600"/>
              </a:spcBef>
              <a:spcAft>
                <a:spcPts val="0"/>
              </a:spcAft>
              <a:buNone/>
              <a:tabLst>
                <a:tab pos="914400" algn="l"/>
                <a:tab pos="9144000" algn="r"/>
              </a:tabLst>
            </a:pPr>
            <a:r>
              <a:rPr lang="en-US" sz="2000" dirty="0"/>
              <a:t>	Total 	</a:t>
            </a:r>
            <a:r>
              <a:rPr lang="en-US" sz="2000" u="dbl" dirty="0"/>
              <a:t>$2,550</a:t>
            </a:r>
          </a:p>
          <a:p>
            <a:pPr marL="0" indent="0">
              <a:buNone/>
            </a:pPr>
            <a:r>
              <a:rPr lang="en-US" sz="2000" dirty="0"/>
              <a:t>What would you say to Massie regarding her listed deductions? How much </a:t>
            </a:r>
            <a:br>
              <a:rPr lang="en-US" sz="2000" dirty="0"/>
            </a:br>
            <a:r>
              <a:rPr lang="en-US" sz="2000" dirty="0"/>
              <a:t>of the deduction is allowed for charitable contributions?</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34136129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2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1800" dirty="0"/>
              <a:t>In 2020, Gale and Cathy Alexander hosted an exchange student, Axel Muller, for 9 months. Axel was part of International Student Exchange Programs (a qualified organization). Axel attended tenth grade at the local school. Gale and Cathy did not claim Axel as a dependent but paid the following items for Axel’s well-being:</a:t>
            </a:r>
          </a:p>
          <a:p>
            <a:pPr marL="465138" indent="0">
              <a:spcBef>
                <a:spcPts val="600"/>
              </a:spcBef>
              <a:spcAft>
                <a:spcPts val="0"/>
              </a:spcAft>
              <a:buNone/>
              <a:tabLst>
                <a:tab pos="914400" algn="l"/>
                <a:tab pos="5486400" algn="r"/>
              </a:tabLst>
            </a:pPr>
            <a:r>
              <a:rPr lang="en-US" sz="1800" dirty="0"/>
              <a:t>Food and clothing 	$1,500</a:t>
            </a:r>
          </a:p>
          <a:p>
            <a:pPr marL="465138" indent="0">
              <a:spcBef>
                <a:spcPts val="600"/>
              </a:spcBef>
              <a:spcAft>
                <a:spcPts val="0"/>
              </a:spcAft>
              <a:buNone/>
              <a:tabLst>
                <a:tab pos="914400" algn="l"/>
                <a:tab pos="5486400" algn="r"/>
              </a:tabLst>
            </a:pPr>
            <a:r>
              <a:rPr lang="en-US" sz="1800" dirty="0"/>
              <a:t>Medical care 	200</a:t>
            </a:r>
          </a:p>
          <a:p>
            <a:pPr marL="465138" indent="0">
              <a:spcBef>
                <a:spcPts val="600"/>
              </a:spcBef>
              <a:spcAft>
                <a:spcPts val="0"/>
              </a:spcAft>
              <a:buNone/>
              <a:tabLst>
                <a:tab pos="914400" algn="l"/>
                <a:tab pos="5486400" algn="r"/>
              </a:tabLst>
            </a:pPr>
            <a:r>
              <a:rPr lang="en-US" sz="1800" dirty="0"/>
              <a:t>Fair market value of lodging 	2,700</a:t>
            </a:r>
          </a:p>
          <a:p>
            <a:pPr marL="465138" indent="0">
              <a:spcBef>
                <a:spcPts val="600"/>
              </a:spcBef>
              <a:spcAft>
                <a:spcPts val="0"/>
              </a:spcAft>
              <a:buNone/>
              <a:tabLst>
                <a:tab pos="914400" algn="l"/>
                <a:tab pos="5486400" algn="r"/>
              </a:tabLst>
            </a:pPr>
            <a:r>
              <a:rPr lang="en-US" sz="1800" dirty="0"/>
              <a:t>Entertainment 	</a:t>
            </a:r>
            <a:r>
              <a:rPr lang="en-US" sz="1800" u="sng" dirty="0"/>
              <a:t>100</a:t>
            </a:r>
          </a:p>
          <a:p>
            <a:pPr marL="465138" indent="0">
              <a:spcBef>
                <a:spcPts val="600"/>
              </a:spcBef>
              <a:spcAft>
                <a:spcPts val="0"/>
              </a:spcAft>
              <a:buNone/>
              <a:tabLst>
                <a:tab pos="914400" algn="l"/>
                <a:tab pos="5486400" algn="r"/>
              </a:tabLst>
            </a:pPr>
            <a:r>
              <a:rPr lang="en-US" sz="1800" dirty="0"/>
              <a:t>Total 	</a:t>
            </a:r>
            <a:r>
              <a:rPr lang="en-US" sz="1800" u="dbl" dirty="0"/>
              <a:t>$4,500</a:t>
            </a:r>
          </a:p>
          <a:p>
            <a:pPr marL="0" indent="0">
              <a:buNone/>
            </a:pPr>
            <a:r>
              <a:rPr lang="en-US" sz="1800" dirty="0"/>
              <a:t>Gale and Cathy have asked for your help in determining if any of the $4,500 can be deducted </a:t>
            </a:r>
            <a:br>
              <a:rPr lang="en-US" sz="1800" dirty="0"/>
            </a:br>
            <a:r>
              <a:rPr lang="en-US" sz="1800" dirty="0"/>
              <a:t>as a charitable contribution.</a:t>
            </a:r>
          </a:p>
          <a:p>
            <a:pPr marL="0" indent="0">
              <a:buNone/>
            </a:pPr>
            <a:r>
              <a:rPr lang="en-US" sz="1800" dirty="0"/>
              <a:t>Go to the IRS website and locate Publication 526. Write a letter to Gale and Cathy </a:t>
            </a:r>
            <a:br>
              <a:rPr lang="en-US" sz="1800" dirty="0"/>
            </a:br>
            <a:r>
              <a:rPr lang="en-US" sz="1800" dirty="0"/>
              <a:t>answering their question. If they can claim a deduction, be sure to include in your letter </a:t>
            </a:r>
            <a:br>
              <a:rPr lang="en-US" sz="1800" dirty="0"/>
            </a:br>
            <a:r>
              <a:rPr lang="en-US" sz="1800" dirty="0"/>
              <a:t>the amount that can be deducted and any substantiation requirements.</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12994765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a:xfrm>
            <a:off x="476843" y="1825625"/>
            <a:ext cx="9900871" cy="4351338"/>
          </a:xfrm>
        </p:spPr>
        <p:txBody>
          <a:bodyPr/>
          <a:lstStyle/>
          <a:p>
            <a:pPr marL="0" indent="0">
              <a:buNone/>
            </a:pPr>
            <a:r>
              <a:rPr lang="en-US" dirty="0"/>
              <a:t>Now that the lesson has ended, you should have learned how to:</a:t>
            </a:r>
          </a:p>
          <a:p>
            <a:pPr marL="457200" indent="-457200">
              <a:buFont typeface="+mj-lt"/>
              <a:buAutoNum type="arabicPeriod"/>
            </a:pPr>
            <a:r>
              <a:rPr lang="en-US" dirty="0"/>
              <a:t>Explain how Health Savings Accounts (H  S  A s) can be used for tax-advantaged medical care.</a:t>
            </a:r>
          </a:p>
          <a:p>
            <a:pPr marL="457200" indent="-457200">
              <a:buFont typeface="+mj-lt"/>
              <a:buAutoNum type="arabicPeriod"/>
            </a:pPr>
            <a:r>
              <a:rPr lang="en-US" dirty="0"/>
              <a:t>Describe the self-employed health insurance deduction.</a:t>
            </a:r>
          </a:p>
          <a:p>
            <a:pPr marL="457200" indent="-457200">
              <a:buFont typeface="+mj-lt"/>
              <a:buAutoNum type="arabicPeriod"/>
            </a:pPr>
            <a:r>
              <a:rPr lang="en-US" dirty="0"/>
              <a:t>Explain the treatment of Individual Retirement Accounts (I R A s), including Roth I R A s.</a:t>
            </a:r>
          </a:p>
          <a:p>
            <a:pPr marL="457200" indent="-457200">
              <a:buFont typeface="+mj-lt"/>
              <a:buAutoNum type="arabicPeriod"/>
            </a:pPr>
            <a:r>
              <a:rPr lang="en-US" dirty="0"/>
              <a:t>Explain the general contribution rules for small business and </a:t>
            </a:r>
            <a:br>
              <a:rPr lang="en-US" dirty="0"/>
            </a:br>
            <a:r>
              <a:rPr lang="en-US" dirty="0"/>
              <a:t>self-employed retirement plans.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40475525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457200" indent="-457200">
              <a:buFont typeface="+mj-lt"/>
              <a:buAutoNum type="arabicPeriod" startAt="5"/>
            </a:pPr>
            <a:r>
              <a:rPr lang="en-US" dirty="0"/>
              <a:t>Describe other adjustments for adjusted gross income.</a:t>
            </a:r>
          </a:p>
          <a:p>
            <a:pPr marL="457200" indent="-457200">
              <a:buFont typeface="+mj-lt"/>
              <a:buAutoNum type="arabicPeriod" startAt="5"/>
            </a:pPr>
            <a:r>
              <a:rPr lang="en-US" dirty="0"/>
              <a:t>Calculate the itemized deductions for medical expenses.</a:t>
            </a:r>
          </a:p>
          <a:p>
            <a:pPr marL="457200" indent="-457200">
              <a:buFont typeface="+mj-lt"/>
              <a:buAutoNum type="arabicPeriod" startAt="5"/>
            </a:pPr>
            <a:r>
              <a:rPr lang="en-US" dirty="0"/>
              <a:t>Calculate the itemized deduction for taxes.</a:t>
            </a:r>
          </a:p>
          <a:p>
            <a:pPr marL="457200" indent="-457200">
              <a:buFont typeface="+mj-lt"/>
              <a:buAutoNum type="arabicPeriod" startAt="5"/>
            </a:pPr>
            <a:r>
              <a:rPr lang="en-US" dirty="0"/>
              <a:t>Apply the rules for an individual taxpayer’s interest deduction.</a:t>
            </a:r>
          </a:p>
          <a:p>
            <a:pPr marL="457200" indent="-457200">
              <a:buFont typeface="+mj-lt"/>
              <a:buAutoNum type="arabicPeriod" startAt="5"/>
            </a:pPr>
            <a:r>
              <a:rPr lang="en-US" dirty="0"/>
              <a:t>Determine the charitable contributions deduction.</a:t>
            </a:r>
          </a:p>
          <a:p>
            <a:pPr marL="457200" indent="-457200">
              <a:buFont typeface="+mj-lt"/>
              <a:buAutoNum type="arabicPeriod" startAt="5"/>
            </a:pPr>
            <a:r>
              <a:rPr lang="en-US" dirty="0"/>
              <a:t>Describe other itemized deductions.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172597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Self-Employed Health Insurance Deduction </a:t>
            </a:r>
            <a:br>
              <a:rPr lang="en-US" dirty="0"/>
            </a:br>
            <a:r>
              <a:rPr lang="en-US" sz="2000" dirty="0"/>
              <a:t>(1 of 2)</a:t>
            </a:r>
          </a:p>
        </p:txBody>
      </p:sp>
      <p:sp>
        <p:nvSpPr>
          <p:cNvPr id="5" name="Text Placeholder 4"/>
          <p:cNvSpPr>
            <a:spLocks noGrp="1"/>
          </p:cNvSpPr>
          <p:nvPr>
            <p:ph idx="1"/>
          </p:nvPr>
        </p:nvSpPr>
        <p:spPr/>
        <p:txBody>
          <a:bodyPr/>
          <a:lstStyle/>
          <a:p>
            <a:r>
              <a:rPr lang="en-US" dirty="0"/>
              <a:t>Deductible insurance includes the following:</a:t>
            </a:r>
          </a:p>
          <a:p>
            <a:pPr lvl="1"/>
            <a:r>
              <a:rPr lang="en-US" dirty="0"/>
              <a:t>Medical and dental insurance paid to cover self-employed taxpayer, his or her spouse, and dependents</a:t>
            </a:r>
          </a:p>
          <a:p>
            <a:pPr lvl="1"/>
            <a:r>
              <a:rPr lang="en-US" dirty="0"/>
              <a:t>Medical and dental insurance paid for children under the age of 27 who are not dependents</a:t>
            </a:r>
          </a:p>
          <a:p>
            <a:pPr lvl="1"/>
            <a:r>
              <a:rPr lang="en-US" dirty="0"/>
              <a:t>Medicare premiums</a:t>
            </a:r>
          </a:p>
          <a:p>
            <a:pPr lvl="1"/>
            <a:r>
              <a:rPr lang="en-US" dirty="0"/>
              <a:t>Long-term care insurance paid for taxpayer and his or her family (within certain dollar limitations)</a:t>
            </a:r>
          </a:p>
        </p:txBody>
      </p:sp>
    </p:spTree>
    <p:extLst>
      <p:ext uri="{BB962C8B-B14F-4D97-AF65-F5344CB8AC3E}">
        <p14:creationId xmlns:p14="http://schemas.microsoft.com/office/powerpoint/2010/main" val="2784767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C179C5D7-DA99-4AA5-8DB0-1FA642D8FB8B}"/>
    </a:ext>
  </a:extLst>
</a:theme>
</file>

<file path=ppt/theme/theme2.xml><?xml version="1.0" encoding="utf-8"?>
<a:theme xmlns:a="http://schemas.openxmlformats.org/drawingml/2006/main" name="Optimized Template Master (cont.)">
  <a:themeElements>
    <a:clrScheme name="TSA">
      <a:dk1>
        <a:srgbClr val="53565A"/>
      </a:dk1>
      <a:lt1>
        <a:srgbClr val="FFFFFF"/>
      </a:lt1>
      <a:dk2>
        <a:srgbClr val="003865"/>
      </a:dk2>
      <a:lt2>
        <a:srgbClr val="E7E6E6"/>
      </a:lt2>
      <a:accent1>
        <a:srgbClr val="003865"/>
      </a:accent1>
      <a:accent2>
        <a:srgbClr val="A7A8AA"/>
      </a:accent2>
      <a:accent3>
        <a:srgbClr val="53565A"/>
      </a:accent3>
      <a:accent4>
        <a:srgbClr val="A6192E"/>
      </a:accent4>
      <a:accent5>
        <a:srgbClr val="006BA6"/>
      </a:accent5>
      <a:accent6>
        <a:srgbClr val="658D1B"/>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99058E2F-7ED2-4983-8031-712A8ADC93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56F3EBCC6A2E4CB2B83F4810F1B3D3" ma:contentTypeVersion="26" ma:contentTypeDescription="Create a new document." ma:contentTypeScope="" ma:versionID="742c99643472b346545501ed1cbb99ad">
  <xsd:schema xmlns:xsd="http://www.w3.org/2001/XMLSchema" xmlns:xs="http://www.w3.org/2001/XMLSchema" xmlns:p="http://schemas.microsoft.com/office/2006/metadata/properties" xmlns:ns2="88723500-728c-4f10-9c4c-19b0a4d53fba" xmlns:ns3="4762e784-4cc6-44fa-aa0e-c3d5b83ab511" targetNamespace="http://schemas.microsoft.com/office/2006/metadata/properties" ma:root="true" ma:fieldsID="9e88be370e89fd5dc289fcc28c4c73e1" ns2:_="" ns3:_="">
    <xsd:import namespace="88723500-728c-4f10-9c4c-19b0a4d53fba"/>
    <xsd:import namespace="4762e784-4cc6-44fa-aa0e-c3d5b83ab511"/>
    <xsd:element name="properties">
      <xsd:complexType>
        <xsd:sequence>
          <xsd:element name="documentManagement">
            <xsd:complexType>
              <xsd:all>
                <xsd:element ref="ns2:Discipline" minOccurs="0"/>
                <xsd:element ref="ns2:Grouping" minOccurs="0"/>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23500-728c-4f10-9c4c-19b0a4d53fba" elementFormDefault="qualified">
    <xsd:import namespace="http://schemas.microsoft.com/office/2006/documentManagement/types"/>
    <xsd:import namespace="http://schemas.microsoft.com/office/infopath/2007/PartnerControls"/>
    <xsd:element name="Discipline" ma:index="8" nillable="true" ma:displayName="Discipline" ma:format="Dropdown" ma:internalName="Discipline">
      <xsd:simpleType>
        <xsd:restriction base="dms:Choice">
          <xsd:enumeration value="Accounting"/>
          <xsd:enumeration value="Agriculture"/>
          <xsd:enumeration value="Anthropology"/>
          <xsd:enumeration value="Art/Humanities"/>
          <xsd:enumeration value="Astronomy"/>
          <xsd:enumeration value="Athletic Training/Sport Sciences"/>
          <xsd:enumeration value="Automotive"/>
          <xsd:enumeration value="Aviation"/>
          <xsd:enumeration value="Basic Health Science"/>
          <xsd:enumeration value="Basic Sci Nrsg/AH"/>
          <xsd:enumeration value="Beauty &amp; Wellness"/>
          <xsd:enumeration value="Biology"/>
          <xsd:enumeration value="Blueprint Reading"/>
          <xsd:enumeration value="Building Trades"/>
          <xsd:enumeration value="Business Education"/>
          <xsd:enumeration value="Business Law"/>
          <xsd:enumeration value="Business Mathematics"/>
          <xsd:enumeration value="Business Statistics"/>
          <xsd:enumeration value="Business/Profssnl Development"/>
          <xsd:enumeration value="CAD"/>
          <xsd:enumeration value="Chem Engineering"/>
          <xsd:enumeration value="Chemistry"/>
          <xsd:enumeration value="Civil Engineering"/>
          <xsd:enumeration value="College Success"/>
          <xsd:enumeration value="Communications"/>
          <xsd:enumeration value="Computer Engineering"/>
          <xsd:enumeration value="Computer Science"/>
          <xsd:enumeration value="Computing"/>
          <xsd:enumeration value="Construction"/>
          <xsd:enumeration value="Consumer Personal Computing"/>
          <xsd:enumeration value="Counseling"/>
          <xsd:enumeration value="Course Technology PTR"/>
          <xsd:enumeration value="Criminal Justice"/>
          <xsd:enumeration value="Data / Telecommunications"/>
          <xsd:enumeration value="Databases"/>
          <xsd:enumeration value="Decision Sciences"/>
          <xsd:enumeration value="Dental Assisting"/>
          <xsd:enumeration value="Developmental English"/>
          <xsd:enumeration value="Developmental Math"/>
          <xsd:enumeration value="Drafting"/>
          <xsd:enumeration value="Driver Education"/>
          <xsd:enumeration value="Early Childhood"/>
          <xsd:enumeration value="Earth &amp; Envir Scnc"/>
          <xsd:enumeration value="Ecommerce"/>
          <xsd:enumeration value="Economics"/>
          <xsd:enumeration value="Education"/>
          <xsd:enumeration value="Elec Engineering"/>
          <xsd:enumeration value="Electrical Trades"/>
          <xsd:enumeration value="Electronic Tech"/>
          <xsd:enumeration value="Emergency Medical Services"/>
          <xsd:enumeration value="Engineering"/>
          <xsd:enumeration value="Engineering Tech"/>
          <xsd:enumeration value="English"/>
          <xsd:enumeration value="English Literature"/>
          <xsd:enumeration value="Environmental Science"/>
          <xsd:enumeration value="Family Studies"/>
          <xsd:enumeration value="Finance"/>
          <xsd:enumeration value="Fire/Rescue"/>
          <xsd:enumeration value="French"/>
          <xsd:enumeration value="Game Development"/>
          <xsd:enumeration value="General ESL"/>
          <xsd:enumeration value="Geography"/>
          <xsd:enumeration value="Geology"/>
          <xsd:enumeration value="German"/>
          <xsd:enumeration value="Graphic Communications"/>
          <xsd:enumeration value="Graphical Information Systems"/>
          <xsd:enumeration value="Health and Physical Education"/>
          <xsd:enumeration value="Health Information Management"/>
          <xsd:enumeration value="Health Occupations"/>
          <xsd:enumeration value="Health Services Administration"/>
          <xsd:enumeration value="Help Desk / Desktop Support"/>
          <xsd:enumeration value="History"/>
          <xsd:enumeration value="Home Health Care"/>
          <xsd:enumeration value="Hosp/Culinary/Trav/Tour"/>
          <xsd:enumeration value="HVAC"/>
          <xsd:enumeration value="Ind Engineering"/>
          <xsd:enumeration value="Information Systems"/>
          <xsd:enumeration value="Insurance and Coding"/>
          <xsd:enumeration value="Italian"/>
          <xsd:enumeration value="Journalism"/>
          <xsd:enumeration value="Languages"/>
          <xsd:enumeration value="Mach Trds/Mech Tech"/>
          <xsd:enumeration value="Management"/>
          <xsd:enumeration value="Marketing"/>
          <xsd:enumeration value="Massage Therapy"/>
          <xsd:enumeration value="Math for Trades/Applied Math"/>
          <xsd:enumeration value="Mathematics"/>
          <xsd:enumeration value="Mechanical Engnrng"/>
          <xsd:enumeration value="Mechanical Technology"/>
          <xsd:enumeration value="Media Arts &amp; Design"/>
          <xsd:enumeration value="Medical Assisting"/>
          <xsd:enumeration value="Medical Laboratory Technician"/>
          <xsd:enumeration value="Medical Terminology"/>
          <xsd:enumeration value="Medical Transcription"/>
          <xsd:enumeration value="MIS"/>
          <xsd:enumeration value="Mortuary Science"/>
          <xsd:enumeration value="Multimedia Educatn"/>
          <xsd:enumeration value="Music"/>
          <xsd:enumeration value="Music Technology-PRO"/>
          <xsd:enumeration value="Networking &amp; Security"/>
          <xsd:enumeration value="Nursing"/>
          <xsd:enumeration value="Nursing Assistant"/>
          <xsd:enumeration value="Nutrition"/>
          <xsd:enumeration value="Occupational Therapy"/>
          <xsd:enumeration value="Oceanography"/>
          <xsd:enumeration value="Office Technology"/>
          <xsd:enumeration value="Paralegal"/>
          <xsd:enumeration value="Patient Care Technician"/>
          <xsd:enumeration value="PC Repair / A+"/>
          <xsd:enumeration value="Pharmacy Technician"/>
          <xsd:enumeration value="Philosophy"/>
          <xsd:enumeration value="Physical Therapy"/>
          <xsd:enumeration value="Physics"/>
          <xsd:enumeration value="Physics &amp; Astronomy"/>
          <xsd:enumeration value="Political Science"/>
          <xsd:enumeration value="Programming"/>
          <xsd:enumeration value="Project Management"/>
          <xsd:enumeration value="Psychology"/>
          <xsd:enumeration value="Public Admin"/>
          <xsd:enumeration value="Radiographic Technology"/>
          <xsd:enumeration value="Real Estate"/>
          <xsd:enumeration value="Religion"/>
          <xsd:enumeration value="Renewable Energy"/>
          <xsd:enumeration value="Respiratory Care"/>
          <xsd:enumeration value="Safety Training (ST)"/>
          <xsd:enumeration value="Security"/>
          <xsd:enumeration value="Social Psychology"/>
          <xsd:enumeration value="Social Work"/>
          <xsd:enumeration value="Sociology"/>
          <xsd:enumeration value="Spanish"/>
          <xsd:enumeration value="Special Education"/>
          <xsd:enumeration value="Speech &amp; Theatre"/>
          <xsd:enumeration value="Statistics"/>
          <xsd:enumeration value="Surgical Technology"/>
          <xsd:enumeration value="Taxation"/>
          <xsd:enumeration value="Tech Ed/Careers/Co-op"/>
          <xsd:enumeration value="Technical Skills"/>
          <xsd:enumeration value="Theatre"/>
          <xsd:enumeration value="Trucking"/>
          <xsd:enumeration value="Veterinary Technology"/>
          <xsd:enumeration value="Voice Speech Recognition"/>
          <xsd:enumeration value="Web Design &amp; Development"/>
          <xsd:enumeration value="Welding"/>
          <xsd:enumeration value="Other"/>
        </xsd:restriction>
      </xsd:simpleType>
    </xsd:element>
    <xsd:element name="Grouping" ma:index="9" nillable="true" ma:displayName="Grouping" ma:format="Dropdown" ma:internalName="Grouping">
      <xsd:simpleType>
        <xsd:restriction base="dms:Choice">
          <xsd:enumeration value="SSBH"/>
          <xsd:enumeration value="STEM"/>
          <xsd:enumeration value="Skills"/>
        </xsd:restriction>
      </xsd:simple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62e784-4cc6-44fa-aa0e-c3d5b83ab511"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762e784-4cc6-44fa-aa0e-c3d5b83ab511">
      <UserInfo>
        <DisplayName/>
        <AccountId xsi:nil="true"/>
        <AccountType/>
      </UserInfo>
    </SharedWithUsers>
    <Grouping xmlns="88723500-728c-4f10-9c4c-19b0a4d53fba" xsi:nil="true"/>
    <Discipline xmlns="88723500-728c-4f10-9c4c-19b0a4d53fba" xsi:nil="true"/>
  </documentManagement>
</p:properties>
</file>

<file path=customXml/itemProps1.xml><?xml version="1.0" encoding="utf-8"?>
<ds:datastoreItem xmlns:ds="http://schemas.openxmlformats.org/officeDocument/2006/customXml" ds:itemID="{6003874A-DB36-4542-85E0-50F7D031F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23500-728c-4f10-9c4c-19b0a4d53fba"/>
    <ds:schemaRef ds:uri="4762e784-4cc6-44fa-aa0e-c3d5b83ab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3.xml><?xml version="1.0" encoding="utf-8"?>
<ds:datastoreItem xmlns:ds="http://schemas.openxmlformats.org/officeDocument/2006/customXml" ds:itemID="{BA9BA192-EF86-48DF-982C-2C526A268392}">
  <ds:schemaRefs>
    <ds:schemaRef ds:uri="http://schemas.microsoft.com/office/2006/metadata/properties"/>
    <ds:schemaRef ds:uri="http://schemas.microsoft.com/office/infopath/2007/PartnerControls"/>
    <ds:schemaRef ds:uri="4762e784-4cc6-44fa-aa0e-c3d5b83ab511"/>
    <ds:schemaRef ds:uri="88723500-728c-4f10-9c4c-19b0a4d53fba"/>
  </ds:schemaRefs>
</ds:datastoreItem>
</file>

<file path=docProps/app.xml><?xml version="1.0" encoding="utf-8"?>
<Properties xmlns="http://schemas.openxmlformats.org/officeDocument/2006/extended-properties" xmlns:vt="http://schemas.openxmlformats.org/officeDocument/2006/docPropsVTypes">
  <Template>POTX TEMPLATE Lecture Slides</Template>
  <TotalTime>9962</TotalTime>
  <Words>8644</Words>
  <Application>Microsoft Office PowerPoint</Application>
  <PresentationFormat>Widescreen</PresentationFormat>
  <Paragraphs>620</Paragraphs>
  <Slides>86</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86</vt:i4>
      </vt:variant>
    </vt:vector>
  </HeadingPairs>
  <TitlesOfParts>
    <vt:vector size="95" baseType="lpstr">
      <vt:lpstr>Arial</vt:lpstr>
      <vt:lpstr>Arial</vt:lpstr>
      <vt:lpstr>Calibri</vt:lpstr>
      <vt:lpstr>Courier New</vt:lpstr>
      <vt:lpstr>Helvetica</vt:lpstr>
      <vt:lpstr>Wingdings</vt:lpstr>
      <vt:lpstr>Optimized Template Master</vt:lpstr>
      <vt:lpstr>Optimized Template Master (cont.)</vt:lpstr>
      <vt:lpstr>Equation</vt:lpstr>
      <vt:lpstr>Chapter 5</vt:lpstr>
      <vt:lpstr>Learning Objectives (1 of 2)</vt:lpstr>
      <vt:lpstr>Learning Objectives  (2 of 2)</vt:lpstr>
      <vt:lpstr>Health Savings Accounts  (1 of 4)</vt:lpstr>
      <vt:lpstr>Health Savings Accounts  (2 of 4)</vt:lpstr>
      <vt:lpstr>Health Savings Accounts  (3 of 4)</vt:lpstr>
      <vt:lpstr>Health Savings Accounts  (4 of 4)</vt:lpstr>
      <vt:lpstr>Poll 1</vt:lpstr>
      <vt:lpstr>Self-Employed Health Insurance Deduction  (1 of 2)</vt:lpstr>
      <vt:lpstr>Self-Employed Health Insurance Deduction  (2 of 2)</vt:lpstr>
      <vt:lpstr>Individual Retirement Accounts  (1 of 12)</vt:lpstr>
      <vt:lpstr>Individual Retirement Accounts  (2 of 12)</vt:lpstr>
      <vt:lpstr>Individual Retirement Accounts  (3 of 12)</vt:lpstr>
      <vt:lpstr>Individual Retirement Accounts  (4 of 12)</vt:lpstr>
      <vt:lpstr>Individual Retirement Accounts  (5 of 12)</vt:lpstr>
      <vt:lpstr>Individual Retirement Accounts  (6 of 12)</vt:lpstr>
      <vt:lpstr>Individual Retirement Accounts  (7 of 12)</vt:lpstr>
      <vt:lpstr>Individual Retirement Accounts  (8 of 12)</vt:lpstr>
      <vt:lpstr>Individual Retirement Accounts  (9 of 12)</vt:lpstr>
      <vt:lpstr>Individual Retirement Accounts  (10 of 12)</vt:lpstr>
      <vt:lpstr>Individual Retirement Accounts  (11 of 12)</vt:lpstr>
      <vt:lpstr>Individual Retirement Accounts  (12 of 12)</vt:lpstr>
      <vt:lpstr>Knowledge Check 1</vt:lpstr>
      <vt:lpstr>Knowledge Check 1: Answer</vt:lpstr>
      <vt:lpstr>Small Business and Self-Employed Retirement Plans (1 of 8)</vt:lpstr>
      <vt:lpstr>Small Business and Self-Employed Retirement Plans (2 of 8)</vt:lpstr>
      <vt:lpstr>Small Business and Self-Employed Retirement Plans (3 of 8)</vt:lpstr>
      <vt:lpstr>Small Business and Self-Employed Retirement Plans (4 of 8)</vt:lpstr>
      <vt:lpstr>Small Business and Self-Employed Retirement Plans (5 of 8)</vt:lpstr>
      <vt:lpstr>Small Business and Self-Employed Retirement Plans (6 of 8)</vt:lpstr>
      <vt:lpstr>Small Business and Self-Employed Retirement Plans (7 of 8)</vt:lpstr>
      <vt:lpstr>Small Business and Self-Employed Retirement Plans (8 of 8)</vt:lpstr>
      <vt:lpstr>Discussion 1</vt:lpstr>
      <vt:lpstr>Discussion 1: Debrief</vt:lpstr>
      <vt:lpstr>Other For A G I Deductions  (1 of 3)</vt:lpstr>
      <vt:lpstr>Other For A G I Deductions  (2 of 3)</vt:lpstr>
      <vt:lpstr>Other For A G I Deductions (3 of 3)</vt:lpstr>
      <vt:lpstr>Poll 2</vt:lpstr>
      <vt:lpstr>Medical Expenses  (1 of 6)</vt:lpstr>
      <vt:lpstr>Medical Expenses  (2 of 6)</vt:lpstr>
      <vt:lpstr>Medical Expenses  (3 of 6)</vt:lpstr>
      <vt:lpstr>Medical Expenses  (4 of 6)</vt:lpstr>
      <vt:lpstr>Medical Expenses  (5 of 6)</vt:lpstr>
      <vt:lpstr>Medical Expenses  (6 of 6)</vt:lpstr>
      <vt:lpstr>Taxes  (1 of 10)</vt:lpstr>
      <vt:lpstr>Taxes  (2 of 10)</vt:lpstr>
      <vt:lpstr>Taxes  (3 of 10)</vt:lpstr>
      <vt:lpstr>Knowledge Check 2</vt:lpstr>
      <vt:lpstr>Knowledge Check 2: Answer</vt:lpstr>
      <vt:lpstr>Taxes  (4 of 10)</vt:lpstr>
      <vt:lpstr>Taxes  (5 of 10)</vt:lpstr>
      <vt:lpstr>Taxes  (6 of 10)</vt:lpstr>
      <vt:lpstr>Taxes  (7 of 10)</vt:lpstr>
      <vt:lpstr>Taxes  (8 of 10)</vt:lpstr>
      <vt:lpstr>Taxes  (9 of 10)</vt:lpstr>
      <vt:lpstr>Taxes  (10 of 10)</vt:lpstr>
      <vt:lpstr>Interest  (1 of 5)</vt:lpstr>
      <vt:lpstr>Interest  (2 of 5)</vt:lpstr>
      <vt:lpstr>Discussion 2</vt:lpstr>
      <vt:lpstr>Discussion 2: Debrief</vt:lpstr>
      <vt:lpstr>Interest  (3 of 5)</vt:lpstr>
      <vt:lpstr>Interest  (4 of 5)</vt:lpstr>
      <vt:lpstr>Interest  (5 of 5)</vt:lpstr>
      <vt:lpstr>Charitable Contributions  (1 of 14)</vt:lpstr>
      <vt:lpstr>Charitable Contributions  (2 of 14)</vt:lpstr>
      <vt:lpstr>Charitable Contributions  (3 of 14)</vt:lpstr>
      <vt:lpstr>Charitable Contributions  (4 of 14)</vt:lpstr>
      <vt:lpstr>Charitable Contributions  (5 of 14)</vt:lpstr>
      <vt:lpstr>Charitable Contributions  (6 of 14)</vt:lpstr>
      <vt:lpstr>Charitable Contributions  (7 of 14)</vt:lpstr>
      <vt:lpstr>Charitable Contributions  (8 of 14)</vt:lpstr>
      <vt:lpstr>Charitable Contributions  (9 of 14)</vt:lpstr>
      <vt:lpstr>Charitable Contributions  (10 of 14)</vt:lpstr>
      <vt:lpstr>Charitable Contributions  (11 of 14)</vt:lpstr>
      <vt:lpstr>Charitable Contributions  (12 of 14)</vt:lpstr>
      <vt:lpstr>Charitable Contributions  (13 of 14)</vt:lpstr>
      <vt:lpstr>Charitable Contributions  (14 of 14)</vt:lpstr>
      <vt:lpstr>Other Itemized Deductions  (1 of 5)</vt:lpstr>
      <vt:lpstr>Other Itemized Deductions  (2 of 5)</vt:lpstr>
      <vt:lpstr>Other Itemized Deductions  (3 of 5)</vt:lpstr>
      <vt:lpstr>Other Itemized Deductions  (4 of 5)</vt:lpstr>
      <vt:lpstr>Other Itemized Deductions  (5 of 5)</vt:lpstr>
      <vt:lpstr>Case Study 1 </vt:lpstr>
      <vt:lpstr>Case Study 2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Meere, Kristen</dc:creator>
  <cp:lastModifiedBy>Tumelaire, Justin M</cp:lastModifiedBy>
  <cp:revision>121</cp:revision>
  <cp:lastPrinted>2016-10-03T15:29:39Z</cp:lastPrinted>
  <dcterms:created xsi:type="dcterms:W3CDTF">2020-02-19T19:33:27Z</dcterms:created>
  <dcterms:modified xsi:type="dcterms:W3CDTF">2021-01-20T19:39:10Z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0x0101008656F3EBCC6A2E4CB2B83F4810F1B3D3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ies>
</file>