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8.xml" ContentType="application/vnd.openxmlformats-officedocument.presentationml.tags+xml"/>
  <Override PartName="/ppt/tags/tag9.xml" ContentType="application/vnd.openxmlformats-officedocument.presentationml.tags+xml"/>
  <Override PartName="/ppt/notesSlides/notesSlide1.xml" ContentType="application/vnd.openxmlformats-officedocument.presentationml.notesSlide+xml"/>
  <Override PartName="/ppt/tags/tag10.xml" ContentType="application/vnd.openxmlformats-officedocument.presentationml.tags+xml"/>
  <Override PartName="/ppt/notesSlides/notesSlide2.xml" ContentType="application/vnd.openxmlformats-officedocument.presentationml.notesSlide+xml"/>
  <Override PartName="/ppt/tags/tag11.xml" ContentType="application/vnd.openxmlformats-officedocument.presentationml.tags+xml"/>
  <Override PartName="/ppt/notesSlides/notesSlide3.xml" ContentType="application/vnd.openxmlformats-officedocument.presentationml.notesSlide+xml"/>
  <Override PartName="/ppt/tags/tag12.xml" ContentType="application/vnd.openxmlformats-officedocument.presentationml.tags+xml"/>
  <Override PartName="/ppt/notesSlides/notesSlide4.xml" ContentType="application/vnd.openxmlformats-officedocument.presentationml.notesSlide+xml"/>
  <Override PartName="/ppt/tags/tag13.xml" ContentType="application/vnd.openxmlformats-officedocument.presentationml.tags+xml"/>
  <Override PartName="/ppt/notesSlides/notesSlide5.xml" ContentType="application/vnd.openxmlformats-officedocument.presentationml.notesSlide+xml"/>
  <Override PartName="/ppt/tags/tag14.xml" ContentType="application/vnd.openxmlformats-officedocument.presentationml.tags+xml"/>
  <Override PartName="/ppt/notesSlides/notesSlide6.xml" ContentType="application/vnd.openxmlformats-officedocument.presentationml.notesSlide+xml"/>
  <Override PartName="/ppt/tags/tag15.xml" ContentType="application/vnd.openxmlformats-officedocument.presentationml.tags+xml"/>
  <Override PartName="/ppt/notesSlides/notesSlide7.xml" ContentType="application/vnd.openxmlformats-officedocument.presentationml.notesSlide+xml"/>
  <Override PartName="/ppt/tags/tag16.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17.xml" ContentType="application/vnd.openxmlformats-officedocument.presentationml.tags+xml"/>
  <Override PartName="/ppt/notesSlides/notesSlide10.xml" ContentType="application/vnd.openxmlformats-officedocument.presentationml.notesSlide+xml"/>
  <Override PartName="/ppt/tags/tag18.xml" ContentType="application/vnd.openxmlformats-officedocument.presentationml.tags+xml"/>
  <Override PartName="/ppt/notesSlides/notesSlide11.xml" ContentType="application/vnd.openxmlformats-officedocument.presentationml.notesSlide+xml"/>
  <Override PartName="/ppt/tags/tag19.xml" ContentType="application/vnd.openxmlformats-officedocument.presentationml.tags+xml"/>
  <Override PartName="/ppt/notesSlides/notesSlide12.xml" ContentType="application/vnd.openxmlformats-officedocument.presentationml.notesSlide+xml"/>
  <Override PartName="/ppt/tags/tag20.xml" ContentType="application/vnd.openxmlformats-officedocument.presentationml.tags+xml"/>
  <Override PartName="/ppt/notesSlides/notesSlide13.xml" ContentType="application/vnd.openxmlformats-officedocument.presentationml.notesSlide+xml"/>
  <Override PartName="/ppt/tags/tag21.xml" ContentType="application/vnd.openxmlformats-officedocument.presentationml.tags+xml"/>
  <Override PartName="/ppt/tags/tag22.xml" ContentType="application/vnd.openxmlformats-officedocument.presentationml.tag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63" r:id="rId4"/>
  </p:sldMasterIdLst>
  <p:notesMasterIdLst>
    <p:notesMasterId r:id="rId76"/>
  </p:notesMasterIdLst>
  <p:handoutMasterIdLst>
    <p:handoutMasterId r:id="rId77"/>
  </p:handoutMasterIdLst>
  <p:sldIdLst>
    <p:sldId id="328" r:id="rId5"/>
    <p:sldId id="257" r:id="rId6"/>
    <p:sldId id="443" r:id="rId7"/>
    <p:sldId id="444" r:id="rId8"/>
    <p:sldId id="456" r:id="rId9"/>
    <p:sldId id="457" r:id="rId10"/>
    <p:sldId id="336" r:id="rId11"/>
    <p:sldId id="458" r:id="rId12"/>
    <p:sldId id="428" r:id="rId13"/>
    <p:sldId id="462" r:id="rId14"/>
    <p:sldId id="464" r:id="rId15"/>
    <p:sldId id="459" r:id="rId16"/>
    <p:sldId id="465" r:id="rId17"/>
    <p:sldId id="466" r:id="rId18"/>
    <p:sldId id="429" r:id="rId19"/>
    <p:sldId id="430" r:id="rId20"/>
    <p:sldId id="431" r:id="rId21"/>
    <p:sldId id="467" r:id="rId22"/>
    <p:sldId id="432" r:id="rId23"/>
    <p:sldId id="468" r:id="rId24"/>
    <p:sldId id="433" r:id="rId25"/>
    <p:sldId id="434" r:id="rId26"/>
    <p:sldId id="445" r:id="rId27"/>
    <p:sldId id="469" r:id="rId28"/>
    <p:sldId id="392" r:id="rId29"/>
    <p:sldId id="436" r:id="rId30"/>
    <p:sldId id="437" r:id="rId31"/>
    <p:sldId id="438" r:id="rId32"/>
    <p:sldId id="439" r:id="rId33"/>
    <p:sldId id="446" r:id="rId34"/>
    <p:sldId id="441" r:id="rId35"/>
    <p:sldId id="470" r:id="rId36"/>
    <p:sldId id="447" r:id="rId37"/>
    <p:sldId id="471" r:id="rId38"/>
    <p:sldId id="472" r:id="rId39"/>
    <p:sldId id="473" r:id="rId40"/>
    <p:sldId id="448" r:id="rId41"/>
    <p:sldId id="474" r:id="rId42"/>
    <p:sldId id="475" r:id="rId43"/>
    <p:sldId id="449" r:id="rId44"/>
    <p:sldId id="476" r:id="rId45"/>
    <p:sldId id="477" r:id="rId46"/>
    <p:sldId id="478" r:id="rId47"/>
    <p:sldId id="460" r:id="rId48"/>
    <p:sldId id="479" r:id="rId49"/>
    <p:sldId id="450" r:id="rId50"/>
    <p:sldId id="480" r:id="rId51"/>
    <p:sldId id="482" r:id="rId52"/>
    <p:sldId id="483" r:id="rId53"/>
    <p:sldId id="451" r:id="rId54"/>
    <p:sldId id="484" r:id="rId55"/>
    <p:sldId id="485" r:id="rId56"/>
    <p:sldId id="486" r:id="rId57"/>
    <p:sldId id="487" r:id="rId58"/>
    <p:sldId id="488" r:id="rId59"/>
    <p:sldId id="489" r:id="rId60"/>
    <p:sldId id="490" r:id="rId61"/>
    <p:sldId id="491" r:id="rId62"/>
    <p:sldId id="452" r:id="rId63"/>
    <p:sldId id="492" r:id="rId64"/>
    <p:sldId id="421" r:id="rId65"/>
    <p:sldId id="422" r:id="rId66"/>
    <p:sldId id="423" r:id="rId67"/>
    <p:sldId id="424" r:id="rId68"/>
    <p:sldId id="442" r:id="rId69"/>
    <p:sldId id="375" r:id="rId70"/>
    <p:sldId id="426" r:id="rId71"/>
    <p:sldId id="461" r:id="rId72"/>
    <p:sldId id="493" r:id="rId73"/>
    <p:sldId id="454" r:id="rId74"/>
    <p:sldId id="455" r:id="rId75"/>
  </p:sldIdLst>
  <p:sldSz cx="12192000" cy="6858000"/>
  <p:notesSz cx="6858000" cy="9144000"/>
  <p:custDataLst>
    <p:tags r:id="rId78"/>
  </p:custDataLst>
  <p:defaultTextStyle>
    <a:defPPr>
      <a:defRPr lang="en-US"/>
    </a:defPPr>
    <a:lvl1pPr algn="l" rtl="0" eaLnBrk="0" fontAlgn="base" hangingPunct="0">
      <a:spcBef>
        <a:spcPct val="0"/>
      </a:spcBef>
      <a:spcAft>
        <a:spcPct val="0"/>
      </a:spcAft>
      <a:defRPr kern="1200">
        <a:solidFill>
          <a:schemeClr val="tx1"/>
        </a:solidFill>
        <a:latin typeface="Calibri" charset="0"/>
        <a:ea typeface="+mn-ea"/>
        <a:cs typeface="+mn-cs"/>
      </a:defRPr>
    </a:lvl1pPr>
    <a:lvl2pPr marL="457200" algn="l" rtl="0" eaLnBrk="0" fontAlgn="base" hangingPunct="0">
      <a:spcBef>
        <a:spcPct val="0"/>
      </a:spcBef>
      <a:spcAft>
        <a:spcPct val="0"/>
      </a:spcAft>
      <a:defRPr kern="1200">
        <a:solidFill>
          <a:schemeClr val="tx1"/>
        </a:solidFill>
        <a:latin typeface="Calibri" charset="0"/>
        <a:ea typeface="+mn-ea"/>
        <a:cs typeface="+mn-cs"/>
      </a:defRPr>
    </a:lvl2pPr>
    <a:lvl3pPr marL="914400" algn="l" rtl="0" eaLnBrk="0" fontAlgn="base" hangingPunct="0">
      <a:spcBef>
        <a:spcPct val="0"/>
      </a:spcBef>
      <a:spcAft>
        <a:spcPct val="0"/>
      </a:spcAft>
      <a:defRPr kern="1200">
        <a:solidFill>
          <a:schemeClr val="tx1"/>
        </a:solidFill>
        <a:latin typeface="Calibri" charset="0"/>
        <a:ea typeface="+mn-ea"/>
        <a:cs typeface="+mn-cs"/>
      </a:defRPr>
    </a:lvl3pPr>
    <a:lvl4pPr marL="1371600" algn="l" rtl="0" eaLnBrk="0" fontAlgn="base" hangingPunct="0">
      <a:spcBef>
        <a:spcPct val="0"/>
      </a:spcBef>
      <a:spcAft>
        <a:spcPct val="0"/>
      </a:spcAft>
      <a:defRPr kern="1200">
        <a:solidFill>
          <a:schemeClr val="tx1"/>
        </a:solidFill>
        <a:latin typeface="Calibri" charset="0"/>
        <a:ea typeface="+mn-ea"/>
        <a:cs typeface="+mn-cs"/>
      </a:defRPr>
    </a:lvl4pPr>
    <a:lvl5pPr marL="1828800" algn="l" rtl="0" eaLnBrk="0" fontAlgn="base" hangingPunct="0">
      <a:spcBef>
        <a:spcPct val="0"/>
      </a:spcBef>
      <a:spcAft>
        <a:spcPct val="0"/>
      </a:spcAft>
      <a:defRPr kern="1200">
        <a:solidFill>
          <a:schemeClr val="tx1"/>
        </a:solidFill>
        <a:latin typeface="Calibri" charset="0"/>
        <a:ea typeface="+mn-ea"/>
        <a:cs typeface="+mn-cs"/>
      </a:defRPr>
    </a:lvl5pPr>
    <a:lvl6pPr marL="2286000" algn="l" defTabSz="914400" rtl="0" eaLnBrk="1" latinLnBrk="0" hangingPunct="1">
      <a:defRPr kern="1200">
        <a:solidFill>
          <a:schemeClr val="tx1"/>
        </a:solidFill>
        <a:latin typeface="Calibri" charset="0"/>
        <a:ea typeface="+mn-ea"/>
        <a:cs typeface="+mn-cs"/>
      </a:defRPr>
    </a:lvl6pPr>
    <a:lvl7pPr marL="2743200" algn="l" defTabSz="914400" rtl="0" eaLnBrk="1" latinLnBrk="0" hangingPunct="1">
      <a:defRPr kern="1200">
        <a:solidFill>
          <a:schemeClr val="tx1"/>
        </a:solidFill>
        <a:latin typeface="Calibri" charset="0"/>
        <a:ea typeface="+mn-ea"/>
        <a:cs typeface="+mn-cs"/>
      </a:defRPr>
    </a:lvl7pPr>
    <a:lvl8pPr marL="3200400" algn="l" defTabSz="914400" rtl="0" eaLnBrk="1" latinLnBrk="0" hangingPunct="1">
      <a:defRPr kern="1200">
        <a:solidFill>
          <a:schemeClr val="tx1"/>
        </a:solidFill>
        <a:latin typeface="Calibri" charset="0"/>
        <a:ea typeface="+mn-ea"/>
        <a:cs typeface="+mn-cs"/>
      </a:defRPr>
    </a:lvl8pPr>
    <a:lvl9pPr marL="3657600" algn="l" defTabSz="914400" rtl="0" eaLnBrk="1" latinLnBrk="0" hangingPunct="1">
      <a:defRPr kern="1200">
        <a:solidFill>
          <a:schemeClr val="tx1"/>
        </a:solidFill>
        <a:latin typeface="Calibri"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0F9C51E-71A7-76F7-79F4-338CB8BF1DE0}" name="Julie Angel" initials="JA" userId="fec48bcc1f869946" providerId="Windows Liv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Triola, Courtney A" initials="TCA" lastIdx="1" clrIdx="0">
    <p:extLst>
      <p:ext uri="{19B8F6BF-5375-455C-9EA6-DF929625EA0E}">
        <p15:presenceInfo xmlns:p15="http://schemas.microsoft.com/office/powerpoint/2012/main" userId="S-1-5-21-4027829005-1107895287-290554039-156439" providerId="AD"/>
      </p:ext>
    </p:extLst>
  </p:cmAuthor>
  <p:cmAuthor id="2" name="N Williams" initials="NW" lastIdx="1" clrIdx="1">
    <p:extLst>
      <p:ext uri="{19B8F6BF-5375-455C-9EA6-DF929625EA0E}">
        <p15:presenceInfo xmlns:p15="http://schemas.microsoft.com/office/powerpoint/2012/main" userId="N Williams" providerId="None"/>
      </p:ext>
    </p:extLst>
  </p:cmAuthor>
  <p:cmAuthor id="3" name="CE" initials="CE" lastIdx="2" clrIdx="2">
    <p:extLst>
      <p:ext uri="{19B8F6BF-5375-455C-9EA6-DF929625EA0E}">
        <p15:presenceInfo xmlns:p15="http://schemas.microsoft.com/office/powerpoint/2012/main" userId="C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865"/>
    <a:srgbClr val="000000"/>
    <a:srgbClr val="006298"/>
    <a:srgbClr val="0098D4"/>
    <a:srgbClr val="F2F2F2"/>
    <a:srgbClr val="004A78"/>
    <a:srgbClr val="FF6300"/>
    <a:srgbClr val="E9255F"/>
    <a:srgbClr val="00B8E7"/>
    <a:srgbClr val="81D0E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88" autoAdjust="0"/>
    <p:restoredTop sz="69202" autoAdjust="0"/>
  </p:normalViewPr>
  <p:slideViewPr>
    <p:cSldViewPr snapToGrid="0">
      <p:cViewPr varScale="1">
        <p:scale>
          <a:sx n="50" d="100"/>
          <a:sy n="50" d="100"/>
        </p:scale>
        <p:origin x="221" y="48"/>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68" Type="http://schemas.openxmlformats.org/officeDocument/2006/relationships/slide" Target="slides/slide64.xml"/><Relationship Id="rId76" Type="http://schemas.openxmlformats.org/officeDocument/2006/relationships/notesMaster" Target="notesMasters/notesMaster1.xml"/><Relationship Id="rId84" Type="http://schemas.microsoft.com/office/2018/10/relationships/authors" Target="authors.xml"/><Relationship Id="rId7" Type="http://schemas.openxmlformats.org/officeDocument/2006/relationships/slide" Target="slides/slide3.xml"/><Relationship Id="rId71" Type="http://schemas.openxmlformats.org/officeDocument/2006/relationships/slide" Target="slides/slide67.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slide" Target="slides/slide70.xml"/><Relationship Id="rId79" Type="http://schemas.openxmlformats.org/officeDocument/2006/relationships/commentAuthors" Target="commentAuthors.xml"/><Relationship Id="rId5" Type="http://schemas.openxmlformats.org/officeDocument/2006/relationships/slide" Target="slides/slide1.xml"/><Relationship Id="rId61" Type="http://schemas.openxmlformats.org/officeDocument/2006/relationships/slide" Target="slides/slide57.xml"/><Relationship Id="rId82"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tags" Target="tags/tag1.xml"/><Relationship Id="rId8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handoutMaster" Target="handoutMasters/handoutMaster1.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presProps" Target="presProp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83"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6.emf"/></Relationships>
</file>

<file path=ppt/handoutMasters/_rels/handoutMaster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tags" Target="../tags/tag8.xml"/><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p:cNvSpPr>
            <a:spLocks noGrp="1"/>
          </p:cNvSpPr>
          <p:nvPr>
            <p:ph type="sldNum" sz="quarter" idx="3"/>
          </p:nvPr>
        </p:nvSpPr>
        <p:spPr>
          <a:xfrm>
            <a:off x="6075504" y="8685213"/>
            <a:ext cx="646682" cy="458787"/>
          </a:xfrm>
          <a:prstGeom prst="rect">
            <a:avLst/>
          </a:prstGeom>
        </p:spPr>
        <p:txBody>
          <a:bodyPr vert="horz" lIns="91440" tIns="45720" rIns="91440" bIns="45720" rtlCol="0" anchor="b"/>
          <a:lstStyle>
            <a:lvl1pPr algn="r">
              <a:defRPr sz="1200"/>
            </a:lvl1pPr>
          </a:lstStyle>
          <a:p>
            <a:fld id="{6767803E-66EE-42CE-8DFB-98553954E472}" type="slidenum">
              <a:rPr lang="en-US" sz="1000" smtClean="0">
                <a:solidFill>
                  <a:schemeClr val="bg1">
                    <a:lumMod val="50000"/>
                  </a:schemeClr>
                </a:solidFill>
                <a:latin typeface="Arial" panose="020B0604020202020204" pitchFamily="34" charset="0"/>
                <a:cs typeface="Arial" panose="020B0604020202020204" pitchFamily="34" charset="0"/>
              </a:rPr>
              <a:t>‹#›</a:t>
            </a:fld>
            <a:endParaRPr lang="en-US" sz="1000" dirty="0">
              <a:solidFill>
                <a:schemeClr val="bg1">
                  <a:lumMod val="50000"/>
                </a:schemeClr>
              </a:solidFill>
              <a:latin typeface="Arial" panose="020B0604020202020204" pitchFamily="34" charset="0"/>
              <a:cs typeface="Arial" panose="020B0604020202020204" pitchFamily="34" charset="0"/>
            </a:endParaRPr>
          </a:p>
        </p:txBody>
      </p:sp>
      <p:pic>
        <p:nvPicPr>
          <p:cNvPr id="6" name="Picture 5">
            <a:extLst>
              <a:ext uri="{FF2B5EF4-FFF2-40B4-BE49-F238E27FC236}">
                <a16:creationId xmlns:a16="http://schemas.microsoft.com/office/drawing/2014/main" id="{455392BA-16D5-4BCB-8BB3-D7B53B67DB8D}"/>
              </a:ext>
            </a:extLst>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5274311" y="155512"/>
            <a:ext cx="1262321" cy="282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a:extLst>
              <a:ext uri="{FF2B5EF4-FFF2-40B4-BE49-F238E27FC236}">
                <a16:creationId xmlns:a16="http://schemas.microsoft.com/office/drawing/2014/main" id="{D947FD3A-2300-48D5-81E3-9406328116EE}"/>
              </a:ext>
            </a:extLst>
          </p:cNvPr>
          <p:cNvSpPr txBox="1"/>
          <p:nvPr/>
        </p:nvSpPr>
        <p:spPr>
          <a:xfrm>
            <a:off x="135896" y="8922557"/>
            <a:ext cx="6262949" cy="200055"/>
          </a:xfrm>
          <a:prstGeom prst="rect">
            <a:avLst/>
          </a:prstGeom>
          <a:noFill/>
        </p:spPr>
        <p:txBody>
          <a:bodyPr wrap="square" rtlCol="0">
            <a:spAutoFit/>
          </a:bodyPr>
          <a:lstStyle/>
          <a:p>
            <a:pPr algn="ctr"/>
            <a:r>
              <a:rPr lang="en-US" sz="700" dirty="0">
                <a:solidFill>
                  <a:schemeClr val="bg1">
                    <a:lumMod val="50000"/>
                  </a:schemeClr>
                </a:solidFill>
                <a:latin typeface="Arial" panose="020B0604020202020204" pitchFamily="34" charset="0"/>
                <a:cs typeface="Arial" panose="020B0604020202020204" pitchFamily="34" charset="0"/>
              </a:rPr>
              <a:t>©2019</a:t>
            </a:r>
            <a:r>
              <a:rPr lang="en-US" sz="700" baseline="0" dirty="0">
                <a:solidFill>
                  <a:schemeClr val="bg1">
                    <a:lumMod val="50000"/>
                  </a:schemeClr>
                </a:solidFill>
                <a:latin typeface="Arial" panose="020B0604020202020204" pitchFamily="34" charset="0"/>
                <a:cs typeface="Arial" panose="020B0604020202020204" pitchFamily="34" charset="0"/>
              </a:rPr>
              <a:t> </a:t>
            </a:r>
            <a:r>
              <a:rPr lang="en-US" sz="700" dirty="0">
                <a:solidFill>
                  <a:schemeClr val="bg1">
                    <a:lumMod val="50000"/>
                  </a:schemeClr>
                </a:solidFill>
                <a:latin typeface="Arial" panose="020B0604020202020204" pitchFamily="34" charset="0"/>
                <a:cs typeface="Arial" panose="020B0604020202020204" pitchFamily="34" charset="0"/>
              </a:rPr>
              <a:t>Cengage Learning. All Rights Reserved. May not be scanned, copied or duplicated, or posted to a publicly accessible website, in whole or in part.</a:t>
            </a:r>
          </a:p>
        </p:txBody>
      </p:sp>
    </p:spTree>
    <p:custDataLst>
      <p:tags r:id="rId2"/>
    </p:custDataLst>
    <p:extLst>
      <p:ext uri="{BB962C8B-B14F-4D97-AF65-F5344CB8AC3E}">
        <p14:creationId xmlns:p14="http://schemas.microsoft.com/office/powerpoint/2010/main" val="21762102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685800" y="630237"/>
            <a:ext cx="3778647" cy="2125489"/>
          </a:xfrm>
          <a:prstGeom prst="rect">
            <a:avLst/>
          </a:prstGeom>
          <a:noFill/>
          <a:ln w="12700">
            <a:solidFill>
              <a:schemeClr val="bg1">
                <a:lumMod val="65000"/>
              </a:schemeClr>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2993721"/>
            <a:ext cx="5486400" cy="5520042"/>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 name="Slide Number Placeholder 6"/>
          <p:cNvSpPr>
            <a:spLocks noGrp="1"/>
          </p:cNvSpPr>
          <p:nvPr>
            <p:ph type="sldNum" sz="quarter" idx="5"/>
          </p:nvPr>
        </p:nvSpPr>
        <p:spPr>
          <a:xfrm>
            <a:off x="6063017" y="8685213"/>
            <a:ext cx="684212" cy="458787"/>
          </a:xfrm>
          <a:prstGeom prst="rect">
            <a:avLst/>
          </a:prstGeom>
        </p:spPr>
        <p:txBody>
          <a:bodyPr vert="horz" lIns="91440" tIns="45720" rIns="91440" bIns="45720" rtlCol="0" anchor="b"/>
          <a:lstStyle>
            <a:lvl1pPr algn="r" eaLnBrk="1" fontAlgn="auto" hangingPunct="1">
              <a:spcBef>
                <a:spcPts val="0"/>
              </a:spcBef>
              <a:spcAft>
                <a:spcPts val="0"/>
              </a:spcAft>
              <a:defRPr sz="1000">
                <a:solidFill>
                  <a:schemeClr val="bg1">
                    <a:lumMod val="50000"/>
                  </a:schemeClr>
                </a:solidFill>
                <a:latin typeface="Arial" panose="020B0604020202020204" pitchFamily="34" charset="0"/>
                <a:cs typeface="Arial" panose="020B0604020202020204" pitchFamily="34" charset="0"/>
              </a:defRPr>
            </a:lvl1pPr>
          </a:lstStyle>
          <a:p>
            <a:pPr>
              <a:defRPr/>
            </a:pPr>
            <a:fld id="{91CAE60C-72A0-D14D-8733-C13212F694AD}" type="slidenum">
              <a:rPr lang="en-US" smtClean="0"/>
              <a:pPr>
                <a:defRPr/>
              </a:pPr>
              <a:t>‹#›</a:t>
            </a:fld>
            <a:endParaRPr lang="en-US" dirty="0"/>
          </a:p>
        </p:txBody>
      </p:sp>
      <p:pic>
        <p:nvPicPr>
          <p:cNvPr id="8" name="Picture 7">
            <a:extLst>
              <a:ext uri="{FF2B5EF4-FFF2-40B4-BE49-F238E27FC236}">
                <a16:creationId xmlns:a16="http://schemas.microsoft.com/office/drawing/2014/main" id="{A75DDB2F-32A5-4136-BC2E-0D7E0518B46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274311" y="155512"/>
            <a:ext cx="1262321" cy="282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a:extLst>
              <a:ext uri="{FF2B5EF4-FFF2-40B4-BE49-F238E27FC236}">
                <a16:creationId xmlns:a16="http://schemas.microsoft.com/office/drawing/2014/main" id="{037E5B37-4A58-4B32-B9B0-D824A69A3D97}"/>
              </a:ext>
            </a:extLst>
          </p:cNvPr>
          <p:cNvSpPr txBox="1"/>
          <p:nvPr/>
        </p:nvSpPr>
        <p:spPr>
          <a:xfrm>
            <a:off x="135896" y="8922557"/>
            <a:ext cx="6262949" cy="200055"/>
          </a:xfrm>
          <a:prstGeom prst="rect">
            <a:avLst/>
          </a:prstGeom>
          <a:noFill/>
        </p:spPr>
        <p:txBody>
          <a:bodyPr wrap="square" rtlCol="0">
            <a:spAutoFit/>
          </a:bodyPr>
          <a:lstStyle/>
          <a:p>
            <a:pPr algn="ctr"/>
            <a:r>
              <a:rPr lang="en-US" sz="700" dirty="0">
                <a:solidFill>
                  <a:schemeClr val="bg1">
                    <a:lumMod val="50000"/>
                  </a:schemeClr>
                </a:solidFill>
                <a:latin typeface="Arial" panose="020B0604020202020204" pitchFamily="34" charset="0"/>
                <a:cs typeface="Arial" panose="020B0604020202020204" pitchFamily="34" charset="0"/>
              </a:rPr>
              <a:t>©2019</a:t>
            </a:r>
            <a:r>
              <a:rPr lang="en-US" sz="700" baseline="0" dirty="0">
                <a:solidFill>
                  <a:schemeClr val="bg1">
                    <a:lumMod val="50000"/>
                  </a:schemeClr>
                </a:solidFill>
                <a:latin typeface="Arial" panose="020B0604020202020204" pitchFamily="34" charset="0"/>
                <a:cs typeface="Arial" panose="020B0604020202020204" pitchFamily="34" charset="0"/>
              </a:rPr>
              <a:t> </a:t>
            </a:r>
            <a:r>
              <a:rPr lang="en-US" sz="700" dirty="0">
                <a:solidFill>
                  <a:schemeClr val="bg1">
                    <a:lumMod val="50000"/>
                  </a:schemeClr>
                </a:solidFill>
                <a:latin typeface="Arial" panose="020B0604020202020204" pitchFamily="34" charset="0"/>
                <a:cs typeface="Arial" panose="020B0604020202020204" pitchFamily="34" charset="0"/>
              </a:rPr>
              <a:t>Cengage Learning. All Rights Reserved. May not be scanned, copied or duplicated, or posted to a publicly accessible website, in whole or in part.</a:t>
            </a:r>
          </a:p>
        </p:txBody>
      </p:sp>
    </p:spTree>
    <p:extLst>
      <p:ext uri="{BB962C8B-B14F-4D97-AF65-F5344CB8AC3E}">
        <p14:creationId xmlns:p14="http://schemas.microsoft.com/office/powerpoint/2010/main" val="123380552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225425" indent="-225425" algn="l" rtl="0" eaLnBrk="0" fontAlgn="base" hangingPunct="0">
      <a:spcBef>
        <a:spcPct val="30000"/>
      </a:spcBef>
      <a:spcAft>
        <a:spcPct val="0"/>
      </a:spcAft>
      <a:buFont typeface="Arial" panose="020B0604020202020204" pitchFamily="34" charset="0"/>
      <a:buChar char="•"/>
      <a:defRPr sz="1200" kern="1200">
        <a:solidFill>
          <a:schemeClr val="tx1"/>
        </a:solidFill>
        <a:latin typeface="Arial" panose="020B0604020202020204" pitchFamily="34" charset="0"/>
        <a:ea typeface="+mn-ea"/>
        <a:cs typeface="Arial" panose="020B0604020202020204" pitchFamily="34" charset="0"/>
      </a:defRPr>
    </a:lvl2pPr>
    <a:lvl3pPr marL="688975" indent="-225425" algn="l" rtl="0" eaLnBrk="0" fontAlgn="base" hangingPunct="0">
      <a:spcBef>
        <a:spcPct val="30000"/>
      </a:spcBef>
      <a:spcAft>
        <a:spcPct val="0"/>
      </a:spcAft>
      <a:buFont typeface="Arial" panose="020B0604020202020204" pitchFamily="34" charset="0"/>
      <a:buChar char="–"/>
      <a:defRPr sz="1200" kern="1200">
        <a:solidFill>
          <a:schemeClr val="tx1"/>
        </a:solidFill>
        <a:latin typeface="Arial" panose="020B0604020202020204" pitchFamily="34" charset="0"/>
        <a:ea typeface="+mn-ea"/>
        <a:cs typeface="Arial" panose="020B0604020202020204" pitchFamily="34" charset="0"/>
      </a:defRPr>
    </a:lvl3pPr>
    <a:lvl4pPr marL="1139825" indent="-225425" algn="l" rtl="0" eaLnBrk="0" fontAlgn="base" hangingPunct="0">
      <a:spcBef>
        <a:spcPct val="30000"/>
      </a:spcBef>
      <a:spcAft>
        <a:spcPct val="0"/>
      </a:spcAft>
      <a:buFont typeface="Wingdings" panose="05000000000000000000" pitchFamily="2" charset="2"/>
      <a:buChar char="§"/>
      <a:defRPr sz="1200" kern="1200">
        <a:solidFill>
          <a:schemeClr val="tx1"/>
        </a:solidFill>
        <a:latin typeface="Arial" panose="020B0604020202020204" pitchFamily="34" charset="0"/>
        <a:ea typeface="+mn-ea"/>
        <a:cs typeface="Arial" panose="020B0604020202020204" pitchFamily="34" charset="0"/>
      </a:defRPr>
    </a:lvl4pPr>
    <a:lvl5pPr marL="1603375" indent="-225425" algn="l" rtl="0" eaLnBrk="0" fontAlgn="base" hangingPunct="0">
      <a:spcBef>
        <a:spcPct val="30000"/>
      </a:spcBef>
      <a:spcAft>
        <a:spcPct val="0"/>
      </a:spcAft>
      <a:buFont typeface="Courier New" panose="02070309020205020404" pitchFamily="49" charset="0"/>
      <a:buChar char="o"/>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30238"/>
            <a:ext cx="3778250" cy="2125662"/>
          </a:xfrm>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Add</a:t>
            </a:r>
            <a:r>
              <a:rPr lang="en-US" baseline="0" dirty="0"/>
              <a:t> slide notes here</a:t>
            </a:r>
            <a:endParaRPr lang="en-US" dirty="0"/>
          </a:p>
        </p:txBody>
      </p:sp>
      <p:sp>
        <p:nvSpPr>
          <p:cNvPr id="4" name="Slide Number Placeholder 3"/>
          <p:cNvSpPr>
            <a:spLocks noGrp="1"/>
          </p:cNvSpPr>
          <p:nvPr>
            <p:ph type="sldNum" sz="quarter" idx="5"/>
          </p:nvPr>
        </p:nvSpPr>
        <p:spPr/>
        <p:txBody>
          <a:bodyPr/>
          <a:lstStyle/>
          <a:p>
            <a:pPr>
              <a:defRPr/>
            </a:pPr>
            <a:fld id="{91CAE60C-72A0-D14D-8733-C13212F694AD}" type="slidenum">
              <a:rPr lang="en-US" smtClean="0"/>
              <a:pPr>
                <a:defRPr/>
              </a:pPr>
              <a:t>1</a:t>
            </a:fld>
            <a:endParaRPr lang="en-US" dirty="0"/>
          </a:p>
        </p:txBody>
      </p:sp>
    </p:spTree>
    <p:extLst>
      <p:ext uri="{BB962C8B-B14F-4D97-AF65-F5344CB8AC3E}">
        <p14:creationId xmlns:p14="http://schemas.microsoft.com/office/powerpoint/2010/main" val="26462349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correct answer is b. The most common</a:t>
            </a:r>
            <a:r>
              <a:rPr lang="en-US" baseline="0" dirty="0"/>
              <a:t> way for a corporation to distribute money to shareholders is through ordinary dividends.</a:t>
            </a:r>
            <a:endParaRPr lang="en-US" dirty="0"/>
          </a:p>
        </p:txBody>
      </p:sp>
      <p:sp>
        <p:nvSpPr>
          <p:cNvPr id="4" name="Slide Number Placeholder 3"/>
          <p:cNvSpPr>
            <a:spLocks noGrp="1"/>
          </p:cNvSpPr>
          <p:nvPr>
            <p:ph type="sldNum" sz="quarter" idx="10"/>
          </p:nvPr>
        </p:nvSpPr>
        <p:spPr/>
        <p:txBody>
          <a:bodyPr/>
          <a:lstStyle/>
          <a:p>
            <a:pPr>
              <a:defRPr/>
            </a:pPr>
            <a:fld id="{91CAE60C-72A0-D14D-8733-C13212F694AD}" type="slidenum">
              <a:rPr lang="en-US" smtClean="0"/>
              <a:pPr>
                <a:defRPr/>
              </a:pPr>
              <a:t>47</a:t>
            </a:fld>
            <a:endParaRPr lang="en-US" dirty="0"/>
          </a:p>
        </p:txBody>
      </p:sp>
    </p:spTree>
    <p:extLst>
      <p:ext uri="{BB962C8B-B14F-4D97-AF65-F5344CB8AC3E}">
        <p14:creationId xmlns:p14="http://schemas.microsoft.com/office/powerpoint/2010/main" val="6797106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30238"/>
            <a:ext cx="3778250" cy="2125662"/>
          </a:xfrm>
        </p:spPr>
      </p:sp>
      <p:sp>
        <p:nvSpPr>
          <p:cNvPr id="3" name="Notes Placeholder 2"/>
          <p:cNvSpPr>
            <a:spLocks noGrp="1"/>
          </p:cNvSpPr>
          <p:nvPr>
            <p:ph type="body" idx="1"/>
          </p:nvPr>
        </p:nvSpPr>
        <p:spPr>
          <a:xfrm>
            <a:off x="685800" y="2993721"/>
            <a:ext cx="5486400" cy="5520042"/>
          </a:xfrm>
          <a:prstGeom prst="rect">
            <a:avLst/>
          </a:prstGeom>
        </p:spPr>
        <p:txBody>
          <a:bodyPr/>
          <a:lstStyle/>
          <a:p>
            <a:endParaRPr lang="en-US" dirty="0"/>
          </a:p>
        </p:txBody>
      </p:sp>
      <p:sp>
        <p:nvSpPr>
          <p:cNvPr id="4" name="Slide Number Placeholder 3"/>
          <p:cNvSpPr>
            <a:spLocks noGrp="1"/>
          </p:cNvSpPr>
          <p:nvPr>
            <p:ph type="sldNum" sz="quarter" idx="5"/>
          </p:nvPr>
        </p:nvSpPr>
        <p:spPr/>
        <p:txBody>
          <a:bodyPr/>
          <a:lstStyle/>
          <a:p>
            <a:pPr>
              <a:defRPr/>
            </a:pPr>
            <a:fld id="{91CAE60C-72A0-D14D-8733-C13212F694AD}" type="slidenum">
              <a:rPr lang="en-US" smtClean="0"/>
              <a:pPr>
                <a:defRPr/>
              </a:pPr>
              <a:t>52</a:t>
            </a:fld>
            <a:endParaRPr lang="en-US" dirty="0"/>
          </a:p>
        </p:txBody>
      </p:sp>
    </p:spTree>
    <p:extLst>
      <p:ext uri="{BB962C8B-B14F-4D97-AF65-F5344CB8AC3E}">
        <p14:creationId xmlns:p14="http://schemas.microsoft.com/office/powerpoint/2010/main" val="26442917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30238"/>
            <a:ext cx="3778250" cy="2125662"/>
          </a:xfrm>
        </p:spPr>
      </p:sp>
      <p:sp>
        <p:nvSpPr>
          <p:cNvPr id="3" name="Notes Placeholder 2"/>
          <p:cNvSpPr>
            <a:spLocks noGrp="1"/>
          </p:cNvSpPr>
          <p:nvPr>
            <p:ph type="body" idx="1"/>
          </p:nvPr>
        </p:nvSpPr>
        <p:spPr>
          <a:xfrm>
            <a:off x="685800" y="2993721"/>
            <a:ext cx="5486400" cy="5520042"/>
          </a:xfrm>
          <a:prstGeom prst="rect">
            <a:avLst/>
          </a:prstGeom>
        </p:spPr>
        <p:txBody>
          <a:bodyPr/>
          <a:lstStyle/>
          <a:p>
            <a:endParaRPr lang="en-US" dirty="0"/>
          </a:p>
        </p:txBody>
      </p:sp>
      <p:sp>
        <p:nvSpPr>
          <p:cNvPr id="4" name="Slide Number Placeholder 3"/>
          <p:cNvSpPr>
            <a:spLocks noGrp="1"/>
          </p:cNvSpPr>
          <p:nvPr>
            <p:ph type="sldNum" sz="quarter" idx="5"/>
          </p:nvPr>
        </p:nvSpPr>
        <p:spPr/>
        <p:txBody>
          <a:bodyPr/>
          <a:lstStyle/>
          <a:p>
            <a:pPr>
              <a:defRPr/>
            </a:pPr>
            <a:fld id="{91CAE60C-72A0-D14D-8733-C13212F694AD}" type="slidenum">
              <a:rPr lang="en-US" smtClean="0"/>
              <a:pPr>
                <a:defRPr/>
              </a:pPr>
              <a:t>53</a:t>
            </a:fld>
            <a:endParaRPr lang="en-US" dirty="0"/>
          </a:p>
        </p:txBody>
      </p:sp>
    </p:spTree>
    <p:extLst>
      <p:ext uri="{BB962C8B-B14F-4D97-AF65-F5344CB8AC3E}">
        <p14:creationId xmlns:p14="http://schemas.microsoft.com/office/powerpoint/2010/main" val="11197912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30238"/>
            <a:ext cx="3778250" cy="2125662"/>
          </a:xfrm>
        </p:spPr>
      </p:sp>
      <p:sp>
        <p:nvSpPr>
          <p:cNvPr id="3" name="Notes Placeholder 2"/>
          <p:cNvSpPr>
            <a:spLocks noGrp="1"/>
          </p:cNvSpPr>
          <p:nvPr>
            <p:ph type="body" idx="1"/>
          </p:nvPr>
        </p:nvSpPr>
        <p:spPr>
          <a:xfrm>
            <a:off x="685800" y="2993721"/>
            <a:ext cx="5486400" cy="5520042"/>
          </a:xfrm>
          <a:prstGeom prst="rect">
            <a:avLst/>
          </a:prstGeom>
        </p:spPr>
        <p:txBody>
          <a:bodyPr/>
          <a:lstStyle/>
          <a:p>
            <a:endParaRPr lang="en-US" dirty="0"/>
          </a:p>
        </p:txBody>
      </p:sp>
      <p:sp>
        <p:nvSpPr>
          <p:cNvPr id="4" name="Slide Number Placeholder 3"/>
          <p:cNvSpPr>
            <a:spLocks noGrp="1"/>
          </p:cNvSpPr>
          <p:nvPr>
            <p:ph type="sldNum" sz="quarter" idx="5"/>
          </p:nvPr>
        </p:nvSpPr>
        <p:spPr/>
        <p:txBody>
          <a:bodyPr/>
          <a:lstStyle/>
          <a:p>
            <a:pPr>
              <a:defRPr/>
            </a:pPr>
            <a:fld id="{91CAE60C-72A0-D14D-8733-C13212F694AD}" type="slidenum">
              <a:rPr lang="en-US" smtClean="0"/>
              <a:pPr>
                <a:defRPr/>
              </a:pPr>
              <a:t>69</a:t>
            </a:fld>
            <a:endParaRPr lang="en-US" dirty="0"/>
          </a:p>
        </p:txBody>
      </p:sp>
    </p:spTree>
    <p:extLst>
      <p:ext uri="{BB962C8B-B14F-4D97-AF65-F5344CB8AC3E}">
        <p14:creationId xmlns:p14="http://schemas.microsoft.com/office/powerpoint/2010/main" val="14758103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30238"/>
            <a:ext cx="3778250" cy="2125662"/>
          </a:xfrm>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Add</a:t>
            </a:r>
            <a:r>
              <a:rPr lang="en-US" baseline="0" dirty="0"/>
              <a:t> slide notes here</a:t>
            </a:r>
            <a:endParaRPr lang="en-US" dirty="0"/>
          </a:p>
        </p:txBody>
      </p:sp>
      <p:sp>
        <p:nvSpPr>
          <p:cNvPr id="4" name="Slide Number Placeholder 3"/>
          <p:cNvSpPr>
            <a:spLocks noGrp="1"/>
          </p:cNvSpPr>
          <p:nvPr>
            <p:ph type="sldNum" sz="quarter" idx="5"/>
          </p:nvPr>
        </p:nvSpPr>
        <p:spPr/>
        <p:txBody>
          <a:bodyPr/>
          <a:lstStyle/>
          <a:p>
            <a:pPr>
              <a:defRPr/>
            </a:pPr>
            <a:fld id="{91CAE60C-72A0-D14D-8733-C13212F694AD}" type="slidenum">
              <a:rPr lang="en-US" smtClean="0"/>
              <a:pPr>
                <a:defRPr/>
              </a:pPr>
              <a:t>2</a:t>
            </a:fld>
            <a:endParaRPr lang="en-US" dirty="0"/>
          </a:p>
        </p:txBody>
      </p:sp>
    </p:spTree>
    <p:extLst>
      <p:ext uri="{BB962C8B-B14F-4D97-AF65-F5344CB8AC3E}">
        <p14:creationId xmlns:p14="http://schemas.microsoft.com/office/powerpoint/2010/main" val="16223486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30238"/>
            <a:ext cx="3778250" cy="2125662"/>
          </a:xfrm>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Add</a:t>
            </a:r>
            <a:r>
              <a:rPr lang="en-US" baseline="0" dirty="0"/>
              <a:t> slide notes here</a:t>
            </a:r>
            <a:endParaRPr lang="en-US" dirty="0"/>
          </a:p>
        </p:txBody>
      </p:sp>
      <p:sp>
        <p:nvSpPr>
          <p:cNvPr id="4" name="Slide Number Placeholder 3"/>
          <p:cNvSpPr>
            <a:spLocks noGrp="1"/>
          </p:cNvSpPr>
          <p:nvPr>
            <p:ph type="sldNum" sz="quarter" idx="5"/>
          </p:nvPr>
        </p:nvSpPr>
        <p:spPr/>
        <p:txBody>
          <a:bodyPr/>
          <a:lstStyle/>
          <a:p>
            <a:pPr>
              <a:defRPr/>
            </a:pPr>
            <a:fld id="{91CAE60C-72A0-D14D-8733-C13212F694AD}" type="slidenum">
              <a:rPr lang="en-US" smtClean="0"/>
              <a:pPr>
                <a:defRPr/>
              </a:pPr>
              <a:t>3</a:t>
            </a:fld>
            <a:endParaRPr lang="en-US" dirty="0"/>
          </a:p>
        </p:txBody>
      </p:sp>
    </p:spTree>
    <p:extLst>
      <p:ext uri="{BB962C8B-B14F-4D97-AF65-F5344CB8AC3E}">
        <p14:creationId xmlns:p14="http://schemas.microsoft.com/office/powerpoint/2010/main" val="20811901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30238"/>
            <a:ext cx="3778250" cy="2125662"/>
          </a:xfrm>
        </p:spPr>
      </p:sp>
      <p:sp>
        <p:nvSpPr>
          <p:cNvPr id="3" name="Notes Placeholder 2"/>
          <p:cNvSpPr>
            <a:spLocks noGrp="1"/>
          </p:cNvSpPr>
          <p:nvPr>
            <p:ph type="body" idx="1"/>
          </p:nvPr>
        </p:nvSpPr>
        <p:spPr/>
        <p:txBody>
          <a:bodyPr/>
          <a:lstStyle/>
          <a:p>
            <a:r>
              <a:rPr lang="en-US" dirty="0"/>
              <a:t>The correct answer is d. Federal income tax withheld is recorded in</a:t>
            </a:r>
            <a:r>
              <a:rPr lang="en-US" baseline="0" dirty="0"/>
              <a:t> Box 2 on a W-2 form.</a:t>
            </a:r>
            <a:endParaRPr lang="en-US" dirty="0"/>
          </a:p>
        </p:txBody>
      </p:sp>
      <p:sp>
        <p:nvSpPr>
          <p:cNvPr id="4" name="Slide Number Placeholder 3"/>
          <p:cNvSpPr>
            <a:spLocks noGrp="1"/>
          </p:cNvSpPr>
          <p:nvPr>
            <p:ph type="sldNum" sz="quarter" idx="10"/>
          </p:nvPr>
        </p:nvSpPr>
        <p:spPr/>
        <p:txBody>
          <a:bodyPr/>
          <a:lstStyle/>
          <a:p>
            <a:pPr>
              <a:defRPr/>
            </a:pPr>
            <a:fld id="{91CAE60C-72A0-D14D-8733-C13212F694AD}" type="slidenum">
              <a:rPr lang="en-US" smtClean="0"/>
              <a:pPr>
                <a:defRPr/>
              </a:pPr>
              <a:t>10</a:t>
            </a:fld>
            <a:endParaRPr lang="en-US" dirty="0"/>
          </a:p>
        </p:txBody>
      </p:sp>
    </p:spTree>
    <p:extLst>
      <p:ext uri="{BB962C8B-B14F-4D97-AF65-F5344CB8AC3E}">
        <p14:creationId xmlns:p14="http://schemas.microsoft.com/office/powerpoint/2010/main" val="39030772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30238"/>
            <a:ext cx="3778250" cy="2125662"/>
          </a:xfrm>
        </p:spPr>
      </p:sp>
      <p:sp>
        <p:nvSpPr>
          <p:cNvPr id="3" name="Notes Placeholder 2"/>
          <p:cNvSpPr>
            <a:spLocks noGrp="1"/>
          </p:cNvSpPr>
          <p:nvPr>
            <p:ph type="body" idx="1"/>
          </p:nvPr>
        </p:nvSpPr>
        <p:spPr>
          <a:xfrm>
            <a:off x="685800" y="2993721"/>
            <a:ext cx="5486400" cy="5520042"/>
          </a:xfrm>
          <a:prstGeom prst="rect">
            <a:avLst/>
          </a:prstGeom>
        </p:spPr>
        <p:txBody>
          <a:bodyPr/>
          <a:lstStyle/>
          <a:p>
            <a:endParaRPr lang="en-US" dirty="0"/>
          </a:p>
        </p:txBody>
      </p:sp>
      <p:sp>
        <p:nvSpPr>
          <p:cNvPr id="4" name="Slide Number Placeholder 3"/>
          <p:cNvSpPr>
            <a:spLocks noGrp="1"/>
          </p:cNvSpPr>
          <p:nvPr>
            <p:ph type="sldNum" sz="quarter" idx="5"/>
          </p:nvPr>
        </p:nvSpPr>
        <p:spPr/>
        <p:txBody>
          <a:bodyPr/>
          <a:lstStyle/>
          <a:p>
            <a:pPr>
              <a:defRPr/>
            </a:pPr>
            <a:fld id="{91CAE60C-72A0-D14D-8733-C13212F694AD}" type="slidenum">
              <a:rPr lang="en-US" smtClean="0"/>
              <a:pPr>
                <a:defRPr/>
              </a:pPr>
              <a:t>13</a:t>
            </a:fld>
            <a:endParaRPr lang="en-US" dirty="0"/>
          </a:p>
        </p:txBody>
      </p:sp>
    </p:spTree>
    <p:extLst>
      <p:ext uri="{BB962C8B-B14F-4D97-AF65-F5344CB8AC3E}">
        <p14:creationId xmlns:p14="http://schemas.microsoft.com/office/powerpoint/2010/main" val="23888410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30238"/>
            <a:ext cx="3778250" cy="2125662"/>
          </a:xfrm>
        </p:spPr>
      </p:sp>
      <p:sp>
        <p:nvSpPr>
          <p:cNvPr id="3" name="Notes Placeholder 2"/>
          <p:cNvSpPr>
            <a:spLocks noGrp="1"/>
          </p:cNvSpPr>
          <p:nvPr>
            <p:ph type="body" idx="1"/>
          </p:nvPr>
        </p:nvSpPr>
        <p:spPr>
          <a:xfrm>
            <a:off x="685800" y="2993721"/>
            <a:ext cx="5486400" cy="5520042"/>
          </a:xfrm>
          <a:prstGeom prst="rect">
            <a:avLst/>
          </a:prstGeom>
        </p:spPr>
        <p:txBody>
          <a:bodyPr/>
          <a:lstStyle/>
          <a:p>
            <a:endParaRPr lang="en-US" dirty="0"/>
          </a:p>
        </p:txBody>
      </p:sp>
      <p:sp>
        <p:nvSpPr>
          <p:cNvPr id="4" name="Slide Number Placeholder 3"/>
          <p:cNvSpPr>
            <a:spLocks noGrp="1"/>
          </p:cNvSpPr>
          <p:nvPr>
            <p:ph type="sldNum" sz="quarter" idx="5"/>
          </p:nvPr>
        </p:nvSpPr>
        <p:spPr/>
        <p:txBody>
          <a:bodyPr/>
          <a:lstStyle/>
          <a:p>
            <a:pPr>
              <a:defRPr/>
            </a:pPr>
            <a:fld id="{91CAE60C-72A0-D14D-8733-C13212F694AD}" type="slidenum">
              <a:rPr lang="en-US" smtClean="0"/>
              <a:pPr>
                <a:defRPr/>
              </a:pPr>
              <a:t>14</a:t>
            </a:fld>
            <a:endParaRPr lang="en-US" dirty="0"/>
          </a:p>
        </p:txBody>
      </p:sp>
    </p:spTree>
    <p:extLst>
      <p:ext uri="{BB962C8B-B14F-4D97-AF65-F5344CB8AC3E}">
        <p14:creationId xmlns:p14="http://schemas.microsoft.com/office/powerpoint/2010/main" val="29466784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30238"/>
            <a:ext cx="3778250" cy="2125662"/>
          </a:xfrm>
        </p:spPr>
      </p:sp>
      <p:sp>
        <p:nvSpPr>
          <p:cNvPr id="3" name="Notes Placeholder 2"/>
          <p:cNvSpPr>
            <a:spLocks noGrp="1"/>
          </p:cNvSpPr>
          <p:nvPr>
            <p:ph type="body" idx="1"/>
          </p:nvPr>
        </p:nvSpPr>
        <p:spPr>
          <a:xfrm>
            <a:off x="685800" y="2993721"/>
            <a:ext cx="5486400" cy="5520042"/>
          </a:xfrm>
          <a:prstGeom prst="rect">
            <a:avLst/>
          </a:prstGeom>
        </p:spPr>
        <p:txBody>
          <a:bodyPr/>
          <a:lstStyle/>
          <a:p>
            <a:r>
              <a:rPr lang="en-US" dirty="0"/>
              <a:t>There</a:t>
            </a:r>
            <a:r>
              <a:rPr lang="en-US" baseline="0" dirty="0"/>
              <a:t> is no correct answer. The FSAs have a “use-it-or-lose-it” policy, so those would be riskier choices if they are not certain that they would spend all the money by the deadline. But if they are sure to have over $2,000 in either health care or dependent care expenses, it might make more sense to pay for one of those with pre-tax dollars. This would also allow them to essentially move what they have allocated for these items to a different line item on their budget, freeing up that money to put elsewhere. In other words, it might not actually use that “extra” money at all.</a:t>
            </a:r>
            <a:endParaRPr lang="en-US" dirty="0"/>
          </a:p>
        </p:txBody>
      </p:sp>
      <p:sp>
        <p:nvSpPr>
          <p:cNvPr id="4" name="Slide Number Placeholder 3"/>
          <p:cNvSpPr>
            <a:spLocks noGrp="1"/>
          </p:cNvSpPr>
          <p:nvPr>
            <p:ph type="sldNum" sz="quarter" idx="5"/>
          </p:nvPr>
        </p:nvSpPr>
        <p:spPr/>
        <p:txBody>
          <a:bodyPr/>
          <a:lstStyle/>
          <a:p>
            <a:pPr>
              <a:defRPr/>
            </a:pPr>
            <a:fld id="{91CAE60C-72A0-D14D-8733-C13212F694AD}" type="slidenum">
              <a:rPr lang="en-US" smtClean="0"/>
              <a:pPr>
                <a:defRPr/>
              </a:pPr>
              <a:t>20</a:t>
            </a:fld>
            <a:endParaRPr lang="en-US" dirty="0"/>
          </a:p>
        </p:txBody>
      </p:sp>
    </p:spTree>
    <p:extLst>
      <p:ext uri="{BB962C8B-B14F-4D97-AF65-F5344CB8AC3E}">
        <p14:creationId xmlns:p14="http://schemas.microsoft.com/office/powerpoint/2010/main" val="3439769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30238"/>
            <a:ext cx="3778250" cy="2125662"/>
          </a:xfrm>
        </p:spPr>
      </p:sp>
      <p:sp>
        <p:nvSpPr>
          <p:cNvPr id="3" name="Notes Placeholder 2"/>
          <p:cNvSpPr>
            <a:spLocks noGrp="1"/>
          </p:cNvSpPr>
          <p:nvPr>
            <p:ph type="body" idx="1"/>
          </p:nvPr>
        </p:nvSpPr>
        <p:spPr>
          <a:xfrm>
            <a:off x="685800" y="2993721"/>
            <a:ext cx="5486400" cy="5520042"/>
          </a:xfrm>
          <a:prstGeom prst="rect">
            <a:avLst/>
          </a:prstGeom>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effectLst/>
                <a:latin typeface="Arial" panose="020B0604020202020204" pitchFamily="34" charset="0"/>
                <a:ea typeface="+mn-ea"/>
                <a:cs typeface="Arial" panose="020B0604020202020204" pitchFamily="34" charset="0"/>
              </a:rPr>
              <a:t>There is no correct answer. Eden will have to pay taxes on the value of the prize. If she has the money available to pay the taxes on the value of the car, that might be the better choice. However, if it would be difficult to raise the extra money, she may be better off taking the lower-value cash prize, as she can pay the taxes out of that money.</a:t>
            </a:r>
            <a:r>
              <a:rPr lang="en-US" sz="1200" kern="1200" baseline="0" dirty="0">
                <a:solidFill>
                  <a:schemeClr val="tx1"/>
                </a:solidFill>
                <a:effectLst/>
                <a:latin typeface="Arial" panose="020B0604020202020204" pitchFamily="34" charset="0"/>
                <a:ea typeface="+mn-ea"/>
                <a:cs typeface="Arial" panose="020B0604020202020204" pitchFamily="34" charset="0"/>
              </a:rPr>
              <a:t> Alternatively, if she feels she can sell the car for the value listed, and she does not actually want that specific car, she might want to take the car and then sell it and use some of the proceeds to pay the taxes.</a:t>
            </a:r>
            <a:endParaRPr lang="en-US" sz="1200" kern="1200" dirty="0">
              <a:solidFill>
                <a:schemeClr val="tx1"/>
              </a:solidFill>
              <a:effectLst/>
              <a:latin typeface="Arial" panose="020B0604020202020204" pitchFamily="34" charset="0"/>
              <a:ea typeface="+mn-ea"/>
              <a:cs typeface="Arial" panose="020B0604020202020204" pitchFamily="34" charset="0"/>
            </a:endParaRPr>
          </a:p>
        </p:txBody>
      </p:sp>
      <p:sp>
        <p:nvSpPr>
          <p:cNvPr id="4" name="Slide Number Placeholder 3"/>
          <p:cNvSpPr>
            <a:spLocks noGrp="1"/>
          </p:cNvSpPr>
          <p:nvPr>
            <p:ph type="sldNum" sz="quarter" idx="5"/>
          </p:nvPr>
        </p:nvSpPr>
        <p:spPr/>
        <p:txBody>
          <a:bodyPr/>
          <a:lstStyle/>
          <a:p>
            <a:pPr>
              <a:defRPr/>
            </a:pPr>
            <a:fld id="{91CAE60C-72A0-D14D-8733-C13212F694AD}" type="slidenum">
              <a:rPr lang="en-US" smtClean="0"/>
              <a:pPr>
                <a:defRPr/>
              </a:pPr>
              <a:t>24</a:t>
            </a:fld>
            <a:endParaRPr lang="en-US" dirty="0"/>
          </a:p>
        </p:txBody>
      </p:sp>
    </p:spTree>
    <p:extLst>
      <p:ext uri="{BB962C8B-B14F-4D97-AF65-F5344CB8AC3E}">
        <p14:creationId xmlns:p14="http://schemas.microsoft.com/office/powerpoint/2010/main" val="30975861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30238"/>
            <a:ext cx="3778250" cy="212566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1CAE60C-72A0-D14D-8733-C13212F694AD}" type="slidenum">
              <a:rPr lang="en-US" smtClean="0"/>
              <a:pPr>
                <a:defRPr/>
              </a:pPr>
              <a:t>30</a:t>
            </a:fld>
            <a:endParaRPr lang="en-US" dirty="0"/>
          </a:p>
        </p:txBody>
      </p:sp>
    </p:spTree>
    <p:extLst>
      <p:ext uri="{BB962C8B-B14F-4D97-AF65-F5344CB8AC3E}">
        <p14:creationId xmlns:p14="http://schemas.microsoft.com/office/powerpoint/2010/main" val="420538030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92" y="16"/>
            <a:ext cx="12191807" cy="6865874"/>
          </a:xfrm>
          <a:prstGeom prst="rect">
            <a:avLst/>
          </a:prstGeom>
        </p:spPr>
      </p:pic>
      <p:sp>
        <p:nvSpPr>
          <p:cNvPr id="2" name="Title 1"/>
          <p:cNvSpPr>
            <a:spLocks noGrp="1"/>
          </p:cNvSpPr>
          <p:nvPr>
            <p:ph type="title"/>
          </p:nvPr>
        </p:nvSpPr>
        <p:spPr>
          <a:xfrm>
            <a:off x="838200" y="2291187"/>
            <a:ext cx="10515600" cy="684026"/>
          </a:xfrm>
        </p:spPr>
        <p:txBody>
          <a:bodyPr/>
          <a:lstStyle>
            <a:lvl1pPr>
              <a:defRPr>
                <a:solidFill>
                  <a:schemeClr val="bg1"/>
                </a:solidFill>
              </a:defRPr>
            </a:lvl1pPr>
          </a:lstStyle>
          <a:p>
            <a:r>
              <a:rPr lang="en-US"/>
              <a:t>Click to edit Master title style</a:t>
            </a:r>
          </a:p>
        </p:txBody>
      </p:sp>
      <p:sp>
        <p:nvSpPr>
          <p:cNvPr id="3" name="Text Placeholder 2"/>
          <p:cNvSpPr>
            <a:spLocks noGrp="1"/>
          </p:cNvSpPr>
          <p:nvPr>
            <p:ph type="body" sz="quarter" idx="10" hasCustomPrompt="1"/>
          </p:nvPr>
        </p:nvSpPr>
        <p:spPr>
          <a:xfrm>
            <a:off x="4867275" y="3619985"/>
            <a:ext cx="2457450" cy="597477"/>
          </a:xfrm>
        </p:spPr>
        <p:txBody>
          <a:bodyPr>
            <a:normAutofit/>
          </a:bodyPr>
          <a:lstStyle>
            <a:lvl1pPr marL="0" indent="0" algn="ctr">
              <a:buNone/>
              <a:defRPr sz="2000" b="0" i="0">
                <a:solidFill>
                  <a:schemeClr val="bg1"/>
                </a:solidFill>
                <a:latin typeface="Arial" charset="0"/>
                <a:ea typeface="Arial" charset="0"/>
                <a:cs typeface="Arial" charset="0"/>
              </a:defRPr>
            </a:lvl1pPr>
          </a:lstStyle>
          <a:p>
            <a:pPr lvl="0"/>
            <a:r>
              <a:rPr lang="en-US"/>
              <a:t>Click to edit date</a:t>
            </a:r>
          </a:p>
        </p:txBody>
      </p:sp>
      <p:pic>
        <p:nvPicPr>
          <p:cNvPr id="9" name="Picture 7"/>
          <p:cNvPicPr>
            <a:picLocks noChangeAspect="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424861" y="6356350"/>
            <a:ext cx="1699425" cy="383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066117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ulleted Li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2" name="Text Placeholder 11"/>
          <p:cNvSpPr>
            <a:spLocks noGrp="1"/>
          </p:cNvSpPr>
          <p:nvPr>
            <p:ph type="body" sz="quarter" idx="17" hasCustomPrompt="1"/>
          </p:nvPr>
        </p:nvSpPr>
        <p:spPr>
          <a:xfrm>
            <a:off x="743576" y="1638300"/>
            <a:ext cx="10711543" cy="4394200"/>
          </a:xfrm>
        </p:spPr>
        <p:txBody>
          <a:bodyPr>
            <a:normAutofit/>
          </a:bodyPr>
          <a:lstStyle>
            <a:lvl1pPr marL="342900" indent="-342900">
              <a:buClr>
                <a:srgbClr val="004A78"/>
              </a:buClr>
              <a:buFont typeface="Arial" charset="0"/>
              <a:buChar char="•"/>
              <a:defRPr sz="2000">
                <a:solidFill>
                  <a:srgbClr val="000000"/>
                </a:solidFill>
              </a:defRPr>
            </a:lvl1pPr>
            <a:lvl2pPr marL="685800" marR="0" indent="-228600" algn="l" defTabSz="914400" rtl="0" eaLnBrk="1" fontAlgn="base" latinLnBrk="0" hangingPunct="1">
              <a:lnSpc>
                <a:spcPct val="90000"/>
              </a:lnSpc>
              <a:spcBef>
                <a:spcPts val="500"/>
              </a:spcBef>
              <a:spcAft>
                <a:spcPct val="0"/>
              </a:spcAft>
              <a:buClr>
                <a:srgbClr val="FF6300"/>
              </a:buClr>
              <a:buSzTx/>
              <a:buFont typeface="Arial" charset="0"/>
              <a:buChar char="•"/>
              <a:tabLst/>
              <a:defRPr sz="2000" baseline="0"/>
            </a:lvl2pPr>
            <a:lvl3pPr marL="1143000" indent="-228600">
              <a:buClr>
                <a:srgbClr val="000000"/>
              </a:buClr>
              <a:buFont typeface="Arial" charset="0"/>
              <a:buChar char="•"/>
              <a:defRPr sz="2000"/>
            </a:lvl3pPr>
            <a:lvl4pPr marL="1600200" indent="-228600">
              <a:buClr>
                <a:srgbClr val="000000"/>
              </a:buClr>
              <a:buSzPct val="50000"/>
              <a:buFont typeface="Calibri" charset="0"/>
              <a:buChar char="▶"/>
              <a:defRPr sz="2000"/>
            </a:lvl4pPr>
            <a:lvl5pPr marL="2057400" indent="-228600">
              <a:buClr>
                <a:srgbClr val="000000"/>
              </a:buClr>
              <a:buFont typeface="Helvetica" charset="0"/>
              <a:buChar char="⁃"/>
              <a:defRPr sz="2000"/>
            </a:lvl5pPr>
          </a:lstStyle>
          <a:p>
            <a:pPr lvl="0"/>
            <a:r>
              <a:rPr lang="en-US"/>
              <a:t>Click to add text here. Lorem ipsum dolor sit </a:t>
            </a:r>
            <a:r>
              <a:rPr lang="en-US" err="1"/>
              <a:t>amet</a:t>
            </a:r>
            <a:r>
              <a:rPr lang="en-US"/>
              <a:t>, </a:t>
            </a:r>
            <a:r>
              <a:rPr lang="en-US" err="1"/>
              <a:t>consectetur</a:t>
            </a:r>
            <a:r>
              <a:rPr lang="en-US"/>
              <a:t> </a:t>
            </a:r>
            <a:r>
              <a:rPr lang="en-US" err="1"/>
              <a:t>adipiscing</a:t>
            </a:r>
            <a:r>
              <a:rPr lang="en-US"/>
              <a:t> </a:t>
            </a:r>
            <a:r>
              <a:rPr lang="en-US" err="1"/>
              <a:t>elit</a:t>
            </a:r>
            <a:r>
              <a:rPr lang="en-US"/>
              <a:t>, </a:t>
            </a:r>
            <a:r>
              <a:rPr lang="en-US" err="1"/>
              <a:t>sed</a:t>
            </a:r>
            <a:r>
              <a:rPr lang="en-US"/>
              <a:t> do </a:t>
            </a:r>
            <a:r>
              <a:rPr lang="en-US" err="1"/>
              <a:t>eiusmod</a:t>
            </a:r>
            <a:r>
              <a:rPr lang="en-US"/>
              <a:t> </a:t>
            </a:r>
            <a:r>
              <a:rPr lang="en-US" err="1"/>
              <a:t>tempor</a:t>
            </a:r>
            <a:r>
              <a:rPr lang="en-US"/>
              <a:t> </a:t>
            </a:r>
            <a:r>
              <a:rPr lang="en-US" err="1"/>
              <a:t>incididunt</a:t>
            </a:r>
            <a:r>
              <a:rPr lang="en-US"/>
              <a:t> </a:t>
            </a:r>
            <a:r>
              <a:rPr lang="en-US" err="1"/>
              <a:t>ut</a:t>
            </a:r>
            <a:r>
              <a:rPr lang="en-US"/>
              <a:t> </a:t>
            </a:r>
            <a:r>
              <a:rPr lang="en-US" err="1"/>
              <a:t>labore</a:t>
            </a:r>
            <a:r>
              <a:rPr lang="en-US"/>
              <a:t> et </a:t>
            </a:r>
            <a:r>
              <a:rPr lang="en-US" err="1"/>
              <a:t>dolore</a:t>
            </a:r>
            <a:r>
              <a:rPr lang="en-US"/>
              <a:t> magna </a:t>
            </a:r>
            <a:r>
              <a:rPr lang="en-US" err="1"/>
              <a:t>aliqua</a:t>
            </a:r>
            <a:r>
              <a:rPr lang="en-US"/>
              <a:t>. </a:t>
            </a:r>
            <a:r>
              <a:rPr lang="en-US" err="1"/>
              <a:t>Faucibus</a:t>
            </a:r>
            <a:r>
              <a:rPr lang="en-US"/>
              <a:t> </a:t>
            </a:r>
            <a:r>
              <a:rPr lang="en-US" err="1"/>
              <a:t>nisl</a:t>
            </a:r>
            <a:r>
              <a:rPr lang="en-US"/>
              <a:t> </a:t>
            </a:r>
            <a:r>
              <a:rPr lang="en-US" err="1"/>
              <a:t>tincidunt</a:t>
            </a:r>
            <a:r>
              <a:rPr lang="en-US"/>
              <a:t> </a:t>
            </a:r>
            <a:r>
              <a:rPr lang="en-US" err="1"/>
              <a:t>eget</a:t>
            </a:r>
            <a:r>
              <a:rPr lang="en-US"/>
              <a:t> </a:t>
            </a:r>
            <a:r>
              <a:rPr lang="en-US" err="1"/>
              <a:t>nullam</a:t>
            </a:r>
            <a:r>
              <a:rPr lang="en-US"/>
              <a:t> non.</a:t>
            </a:r>
          </a:p>
          <a:p>
            <a:pPr lvl="0"/>
            <a:r>
              <a:rPr lang="en-US" err="1"/>
              <a:t>Mauris</a:t>
            </a:r>
            <a:r>
              <a:rPr lang="en-US"/>
              <a:t> a </a:t>
            </a:r>
            <a:r>
              <a:rPr lang="en-US" err="1"/>
              <a:t>diam</a:t>
            </a:r>
            <a:r>
              <a:rPr lang="en-US"/>
              <a:t> </a:t>
            </a:r>
            <a:r>
              <a:rPr lang="en-US" err="1"/>
              <a:t>maecenas</a:t>
            </a:r>
            <a:r>
              <a:rPr lang="en-US"/>
              <a:t> </a:t>
            </a:r>
            <a:r>
              <a:rPr lang="en-US" err="1"/>
              <a:t>sed</a:t>
            </a:r>
            <a:r>
              <a:rPr lang="en-US"/>
              <a:t> </a:t>
            </a:r>
            <a:r>
              <a:rPr lang="en-US" err="1"/>
              <a:t>enim</a:t>
            </a:r>
            <a:r>
              <a:rPr lang="en-US"/>
              <a:t> </a:t>
            </a:r>
            <a:r>
              <a:rPr lang="en-US" err="1"/>
              <a:t>ut</a:t>
            </a:r>
            <a:r>
              <a:rPr lang="en-US"/>
              <a:t> </a:t>
            </a:r>
            <a:r>
              <a:rPr lang="en-US" err="1"/>
              <a:t>sem</a:t>
            </a:r>
            <a:r>
              <a:rPr lang="en-US"/>
              <a:t> </a:t>
            </a:r>
            <a:r>
              <a:rPr lang="en-US" err="1"/>
              <a:t>viverra</a:t>
            </a:r>
            <a:r>
              <a:rPr lang="en-US"/>
              <a:t>.</a:t>
            </a:r>
          </a:p>
          <a:p>
            <a:pPr lvl="0"/>
            <a:r>
              <a:rPr lang="en-US" err="1"/>
              <a:t>Sed</a:t>
            </a:r>
            <a:r>
              <a:rPr lang="en-US"/>
              <a:t> </a:t>
            </a:r>
            <a:r>
              <a:rPr lang="en-US" err="1"/>
              <a:t>ullamcorper</a:t>
            </a:r>
            <a:r>
              <a:rPr lang="en-US"/>
              <a:t> </a:t>
            </a:r>
            <a:r>
              <a:rPr lang="en-US" err="1"/>
              <a:t>morbi</a:t>
            </a:r>
            <a:r>
              <a:rPr lang="en-US"/>
              <a:t> </a:t>
            </a:r>
            <a:r>
              <a:rPr lang="en-US" err="1"/>
              <a:t>tincidunt</a:t>
            </a:r>
            <a:r>
              <a:rPr lang="en-US"/>
              <a:t> </a:t>
            </a:r>
            <a:r>
              <a:rPr lang="en-US" err="1"/>
              <a:t>ornare</a:t>
            </a:r>
            <a:r>
              <a:rPr lang="en-US"/>
              <a:t>. Sit </a:t>
            </a:r>
            <a:r>
              <a:rPr lang="en-US" err="1"/>
              <a:t>amet</a:t>
            </a:r>
            <a:r>
              <a:rPr lang="en-US"/>
              <a:t> </a:t>
            </a:r>
            <a:r>
              <a:rPr lang="en-US" err="1"/>
              <a:t>volutpat</a:t>
            </a:r>
            <a:r>
              <a:rPr lang="en-US"/>
              <a:t> </a:t>
            </a:r>
            <a:r>
              <a:rPr lang="en-US" err="1"/>
              <a:t>consequat</a:t>
            </a:r>
            <a:r>
              <a:rPr lang="en-US"/>
              <a:t> </a:t>
            </a:r>
            <a:r>
              <a:rPr lang="en-US" err="1"/>
              <a:t>mauris</a:t>
            </a:r>
            <a:r>
              <a:rPr lang="en-US"/>
              <a:t> </a:t>
            </a:r>
            <a:r>
              <a:rPr lang="en-US" err="1"/>
              <a:t>nunc</a:t>
            </a:r>
            <a:r>
              <a:rPr lang="en-US"/>
              <a:t> </a:t>
            </a:r>
            <a:r>
              <a:rPr lang="en-US" err="1"/>
              <a:t>congue</a:t>
            </a:r>
            <a:r>
              <a:rPr lang="en-US"/>
              <a:t> nisi. </a:t>
            </a:r>
            <a:r>
              <a:rPr lang="en-US" err="1"/>
              <a:t>Mauris</a:t>
            </a:r>
            <a:r>
              <a:rPr lang="en-US"/>
              <a:t> sit </a:t>
            </a:r>
            <a:r>
              <a:rPr lang="en-US" err="1"/>
              <a:t>amet</a:t>
            </a:r>
            <a:r>
              <a:rPr lang="en-US"/>
              <a:t> </a:t>
            </a:r>
            <a:r>
              <a:rPr lang="en-US" err="1"/>
              <a:t>massa</a:t>
            </a:r>
            <a:r>
              <a:rPr lang="en-US"/>
              <a:t> vitae.</a:t>
            </a:r>
          </a:p>
          <a:p>
            <a:pPr lvl="0"/>
            <a:r>
              <a:rPr lang="en-US" err="1"/>
              <a:t>Consectetur</a:t>
            </a:r>
            <a:r>
              <a:rPr lang="en-US"/>
              <a:t> libero id </a:t>
            </a:r>
            <a:r>
              <a:rPr lang="en-US" err="1"/>
              <a:t>faucibus</a:t>
            </a:r>
            <a:r>
              <a:rPr lang="en-US"/>
              <a:t> </a:t>
            </a:r>
            <a:r>
              <a:rPr lang="en-US" err="1"/>
              <a:t>nisl</a:t>
            </a:r>
            <a:r>
              <a:rPr lang="en-US"/>
              <a:t> </a:t>
            </a:r>
            <a:r>
              <a:rPr lang="en-US" err="1"/>
              <a:t>tincidunt</a:t>
            </a:r>
            <a:r>
              <a:rPr lang="en-US"/>
              <a:t> </a:t>
            </a:r>
            <a:r>
              <a:rPr lang="en-US" err="1"/>
              <a:t>eget</a:t>
            </a:r>
            <a:r>
              <a:rPr lang="en-US"/>
              <a:t>.</a:t>
            </a:r>
          </a:p>
          <a:p>
            <a:pPr lvl="0"/>
            <a:r>
              <a:rPr lang="en-US" err="1"/>
              <a:t>Nulla</a:t>
            </a:r>
            <a:r>
              <a:rPr lang="en-US"/>
              <a:t> </a:t>
            </a:r>
            <a:r>
              <a:rPr lang="en-US" err="1"/>
              <a:t>facilisi</a:t>
            </a:r>
            <a:r>
              <a:rPr lang="en-US"/>
              <a:t> </a:t>
            </a:r>
            <a:r>
              <a:rPr lang="en-US" err="1"/>
              <a:t>morbi</a:t>
            </a:r>
            <a:r>
              <a:rPr lang="en-US"/>
              <a:t> tempus </a:t>
            </a:r>
            <a:r>
              <a:rPr lang="en-US" err="1"/>
              <a:t>iaculis</a:t>
            </a:r>
            <a:r>
              <a:rPr lang="en-US"/>
              <a:t> </a:t>
            </a:r>
            <a:r>
              <a:rPr lang="en-US" err="1"/>
              <a:t>urna</a:t>
            </a:r>
            <a:r>
              <a:rPr lang="en-US"/>
              <a:t> id </a:t>
            </a:r>
            <a:r>
              <a:rPr lang="en-US" err="1"/>
              <a:t>volutpat</a:t>
            </a:r>
            <a:r>
              <a:rPr lang="en-US"/>
              <a:t> lacus. </a:t>
            </a:r>
            <a:r>
              <a:rPr lang="en-US" err="1"/>
              <a:t>Imperdiet</a:t>
            </a:r>
            <a:r>
              <a:rPr lang="en-US"/>
              <a:t> </a:t>
            </a:r>
            <a:r>
              <a:rPr lang="en-US" err="1"/>
              <a:t>nulla</a:t>
            </a:r>
            <a:r>
              <a:rPr lang="en-US"/>
              <a:t> </a:t>
            </a:r>
            <a:r>
              <a:rPr lang="en-US" err="1"/>
              <a:t>malesuada</a:t>
            </a:r>
            <a:r>
              <a:rPr lang="en-US"/>
              <a:t> </a:t>
            </a:r>
            <a:r>
              <a:rPr lang="en-US" err="1"/>
              <a:t>pellentesque</a:t>
            </a:r>
            <a:r>
              <a:rPr lang="en-US"/>
              <a:t> </a:t>
            </a:r>
            <a:r>
              <a:rPr lang="en-US" err="1"/>
              <a:t>elit</a:t>
            </a:r>
            <a:r>
              <a:rPr lang="en-US"/>
              <a:t> </a:t>
            </a:r>
            <a:r>
              <a:rPr lang="en-US" err="1"/>
              <a:t>eget</a:t>
            </a:r>
            <a:r>
              <a:rPr lang="en-US"/>
              <a:t> gravida cum </a:t>
            </a:r>
            <a:r>
              <a:rPr lang="en-US" err="1"/>
              <a:t>sociis</a:t>
            </a:r>
            <a:r>
              <a:rPr lang="en-US"/>
              <a:t>.</a:t>
            </a:r>
          </a:p>
          <a:p>
            <a:pPr lvl="0"/>
            <a:r>
              <a:rPr lang="en-US" err="1"/>
              <a:t>Sed</a:t>
            </a:r>
            <a:r>
              <a:rPr lang="en-US"/>
              <a:t> </a:t>
            </a:r>
            <a:r>
              <a:rPr lang="en-US" err="1"/>
              <a:t>velit</a:t>
            </a:r>
            <a:r>
              <a:rPr lang="en-US"/>
              <a:t> </a:t>
            </a:r>
            <a:r>
              <a:rPr lang="en-US" err="1"/>
              <a:t>dignissim</a:t>
            </a:r>
            <a:r>
              <a:rPr lang="en-US"/>
              <a:t> </a:t>
            </a:r>
            <a:r>
              <a:rPr lang="en-US" err="1"/>
              <a:t>sodales</a:t>
            </a:r>
            <a:r>
              <a:rPr lang="en-US"/>
              <a:t> </a:t>
            </a:r>
            <a:r>
              <a:rPr lang="en-US" err="1"/>
              <a:t>ut.</a:t>
            </a:r>
            <a:endParaRPr lang="en-US"/>
          </a:p>
        </p:txBody>
      </p:sp>
    </p:spTree>
    <p:extLst>
      <p:ext uri="{BB962C8B-B14F-4D97-AF65-F5344CB8AC3E}">
        <p14:creationId xmlns:p14="http://schemas.microsoft.com/office/powerpoint/2010/main" val="2255930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Numbered Li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2" name="Text Placeholder 11"/>
          <p:cNvSpPr>
            <a:spLocks noGrp="1"/>
          </p:cNvSpPr>
          <p:nvPr>
            <p:ph type="body" sz="quarter" idx="17" hasCustomPrompt="1"/>
          </p:nvPr>
        </p:nvSpPr>
        <p:spPr>
          <a:xfrm>
            <a:off x="743576" y="1638300"/>
            <a:ext cx="10711543" cy="4394200"/>
          </a:xfrm>
        </p:spPr>
        <p:txBody>
          <a:bodyPr>
            <a:normAutofit/>
          </a:bodyPr>
          <a:lstStyle>
            <a:lvl1pPr marL="457200" indent="-457200">
              <a:buClr>
                <a:srgbClr val="004A78"/>
              </a:buClr>
              <a:buFont typeface="+mj-lt"/>
              <a:buAutoNum type="arabicPeriod"/>
              <a:defRPr sz="2000">
                <a:solidFill>
                  <a:srgbClr val="000000"/>
                </a:solidFill>
              </a:defRPr>
            </a:lvl1pPr>
            <a:lvl2pPr marL="457200" marR="0" indent="0" algn="l" defTabSz="914400" rtl="0" eaLnBrk="1" fontAlgn="base" latinLnBrk="0" hangingPunct="1">
              <a:lnSpc>
                <a:spcPct val="90000"/>
              </a:lnSpc>
              <a:spcBef>
                <a:spcPts val="500"/>
              </a:spcBef>
              <a:spcAft>
                <a:spcPct val="0"/>
              </a:spcAft>
              <a:buClr>
                <a:srgbClr val="006298"/>
              </a:buClr>
              <a:buSzTx/>
              <a:buFont typeface="Arial" charset="0"/>
              <a:buNone/>
              <a:tabLst/>
              <a:defRPr sz="2000" baseline="0"/>
            </a:lvl2pPr>
            <a:lvl3pPr marL="1143000" indent="-228600">
              <a:buClr>
                <a:srgbClr val="000000"/>
              </a:buClr>
              <a:buFont typeface="Arial" charset="0"/>
              <a:buChar char="•"/>
              <a:defRPr sz="2000"/>
            </a:lvl3pPr>
            <a:lvl4pPr marL="1600200" indent="-228600">
              <a:buClr>
                <a:srgbClr val="000000"/>
              </a:buClr>
              <a:buSzPct val="50000"/>
              <a:buFont typeface="Calibri" charset="0"/>
              <a:buChar char="▶"/>
              <a:defRPr sz="2000"/>
            </a:lvl4pPr>
            <a:lvl5pPr marL="2057400" indent="-228600">
              <a:buClr>
                <a:srgbClr val="000000"/>
              </a:buClr>
              <a:buFont typeface="Helvetica" charset="0"/>
              <a:buChar char="⁃"/>
              <a:defRPr sz="2000"/>
            </a:lvl5pPr>
          </a:lstStyle>
          <a:p>
            <a:pPr lvl="0"/>
            <a:r>
              <a:rPr lang="en-US"/>
              <a:t>Click to add text here. Lorem ipsum dolor sit </a:t>
            </a:r>
            <a:r>
              <a:rPr lang="en-US" err="1"/>
              <a:t>amet</a:t>
            </a:r>
            <a:r>
              <a:rPr lang="en-US"/>
              <a:t>, </a:t>
            </a:r>
            <a:r>
              <a:rPr lang="en-US" err="1"/>
              <a:t>consectetur</a:t>
            </a:r>
            <a:r>
              <a:rPr lang="en-US"/>
              <a:t> </a:t>
            </a:r>
            <a:r>
              <a:rPr lang="en-US" err="1"/>
              <a:t>adipiscing</a:t>
            </a:r>
            <a:r>
              <a:rPr lang="en-US"/>
              <a:t> </a:t>
            </a:r>
            <a:r>
              <a:rPr lang="en-US" err="1"/>
              <a:t>elit</a:t>
            </a:r>
            <a:r>
              <a:rPr lang="en-US"/>
              <a:t>, </a:t>
            </a:r>
            <a:r>
              <a:rPr lang="en-US" err="1"/>
              <a:t>sed</a:t>
            </a:r>
            <a:r>
              <a:rPr lang="en-US"/>
              <a:t> do </a:t>
            </a:r>
            <a:r>
              <a:rPr lang="en-US" err="1"/>
              <a:t>eiusmod</a:t>
            </a:r>
            <a:r>
              <a:rPr lang="en-US"/>
              <a:t> </a:t>
            </a:r>
            <a:r>
              <a:rPr lang="en-US" err="1"/>
              <a:t>tempor</a:t>
            </a:r>
            <a:r>
              <a:rPr lang="en-US"/>
              <a:t> </a:t>
            </a:r>
            <a:r>
              <a:rPr lang="en-US" err="1"/>
              <a:t>incididunt</a:t>
            </a:r>
            <a:r>
              <a:rPr lang="en-US"/>
              <a:t> </a:t>
            </a:r>
            <a:r>
              <a:rPr lang="en-US" err="1"/>
              <a:t>ut</a:t>
            </a:r>
            <a:r>
              <a:rPr lang="en-US"/>
              <a:t> </a:t>
            </a:r>
            <a:r>
              <a:rPr lang="en-US" err="1"/>
              <a:t>labore</a:t>
            </a:r>
            <a:r>
              <a:rPr lang="en-US"/>
              <a:t> et </a:t>
            </a:r>
            <a:r>
              <a:rPr lang="en-US" err="1"/>
              <a:t>dolore</a:t>
            </a:r>
            <a:r>
              <a:rPr lang="en-US"/>
              <a:t> magna </a:t>
            </a:r>
            <a:r>
              <a:rPr lang="en-US" err="1"/>
              <a:t>aliqua</a:t>
            </a:r>
            <a:r>
              <a:rPr lang="en-US"/>
              <a:t>. </a:t>
            </a:r>
            <a:r>
              <a:rPr lang="en-US" err="1"/>
              <a:t>Faucibus</a:t>
            </a:r>
            <a:r>
              <a:rPr lang="en-US"/>
              <a:t> </a:t>
            </a:r>
            <a:r>
              <a:rPr lang="en-US" err="1"/>
              <a:t>nisl</a:t>
            </a:r>
            <a:r>
              <a:rPr lang="en-US"/>
              <a:t> </a:t>
            </a:r>
            <a:r>
              <a:rPr lang="en-US" err="1"/>
              <a:t>tincidunt</a:t>
            </a:r>
            <a:r>
              <a:rPr lang="en-US"/>
              <a:t> </a:t>
            </a:r>
            <a:r>
              <a:rPr lang="en-US" err="1"/>
              <a:t>eget</a:t>
            </a:r>
            <a:r>
              <a:rPr lang="en-US"/>
              <a:t> </a:t>
            </a:r>
            <a:r>
              <a:rPr lang="en-US" err="1"/>
              <a:t>nullam</a:t>
            </a:r>
            <a:r>
              <a:rPr lang="en-US"/>
              <a:t> non.</a:t>
            </a:r>
          </a:p>
          <a:p>
            <a:pPr lvl="0"/>
            <a:r>
              <a:rPr lang="en-US" err="1"/>
              <a:t>Mauris</a:t>
            </a:r>
            <a:r>
              <a:rPr lang="en-US"/>
              <a:t> a </a:t>
            </a:r>
            <a:r>
              <a:rPr lang="en-US" err="1"/>
              <a:t>diam</a:t>
            </a:r>
            <a:r>
              <a:rPr lang="en-US"/>
              <a:t> </a:t>
            </a:r>
            <a:r>
              <a:rPr lang="en-US" err="1"/>
              <a:t>maecenas</a:t>
            </a:r>
            <a:r>
              <a:rPr lang="en-US"/>
              <a:t> </a:t>
            </a:r>
            <a:r>
              <a:rPr lang="en-US" err="1"/>
              <a:t>sed</a:t>
            </a:r>
            <a:r>
              <a:rPr lang="en-US"/>
              <a:t> </a:t>
            </a:r>
            <a:r>
              <a:rPr lang="en-US" err="1"/>
              <a:t>enim</a:t>
            </a:r>
            <a:r>
              <a:rPr lang="en-US"/>
              <a:t> </a:t>
            </a:r>
            <a:r>
              <a:rPr lang="en-US" err="1"/>
              <a:t>ut</a:t>
            </a:r>
            <a:r>
              <a:rPr lang="en-US"/>
              <a:t> </a:t>
            </a:r>
            <a:r>
              <a:rPr lang="en-US" err="1"/>
              <a:t>sem</a:t>
            </a:r>
            <a:r>
              <a:rPr lang="en-US"/>
              <a:t> </a:t>
            </a:r>
            <a:r>
              <a:rPr lang="en-US" err="1"/>
              <a:t>viverra</a:t>
            </a:r>
            <a:r>
              <a:rPr lang="en-US"/>
              <a:t>.</a:t>
            </a:r>
          </a:p>
          <a:p>
            <a:pPr lvl="0"/>
            <a:r>
              <a:rPr lang="en-US" err="1"/>
              <a:t>Sed</a:t>
            </a:r>
            <a:r>
              <a:rPr lang="en-US"/>
              <a:t> </a:t>
            </a:r>
            <a:r>
              <a:rPr lang="en-US" err="1"/>
              <a:t>ullamcorper</a:t>
            </a:r>
            <a:r>
              <a:rPr lang="en-US"/>
              <a:t> </a:t>
            </a:r>
            <a:r>
              <a:rPr lang="en-US" err="1"/>
              <a:t>morbi</a:t>
            </a:r>
            <a:r>
              <a:rPr lang="en-US"/>
              <a:t> </a:t>
            </a:r>
            <a:r>
              <a:rPr lang="en-US" err="1"/>
              <a:t>tincidunt</a:t>
            </a:r>
            <a:r>
              <a:rPr lang="en-US"/>
              <a:t> </a:t>
            </a:r>
            <a:r>
              <a:rPr lang="en-US" err="1"/>
              <a:t>ornare</a:t>
            </a:r>
            <a:r>
              <a:rPr lang="en-US"/>
              <a:t>. Sit </a:t>
            </a:r>
            <a:r>
              <a:rPr lang="en-US" err="1"/>
              <a:t>amet</a:t>
            </a:r>
            <a:r>
              <a:rPr lang="en-US"/>
              <a:t> </a:t>
            </a:r>
            <a:r>
              <a:rPr lang="en-US" err="1"/>
              <a:t>volutpat</a:t>
            </a:r>
            <a:r>
              <a:rPr lang="en-US"/>
              <a:t> </a:t>
            </a:r>
            <a:r>
              <a:rPr lang="en-US" err="1"/>
              <a:t>consequat</a:t>
            </a:r>
            <a:r>
              <a:rPr lang="en-US"/>
              <a:t> </a:t>
            </a:r>
            <a:r>
              <a:rPr lang="en-US" err="1"/>
              <a:t>mauris</a:t>
            </a:r>
            <a:r>
              <a:rPr lang="en-US"/>
              <a:t> </a:t>
            </a:r>
            <a:r>
              <a:rPr lang="en-US" err="1"/>
              <a:t>nunc</a:t>
            </a:r>
            <a:r>
              <a:rPr lang="en-US"/>
              <a:t> </a:t>
            </a:r>
            <a:r>
              <a:rPr lang="en-US" err="1"/>
              <a:t>congue</a:t>
            </a:r>
            <a:r>
              <a:rPr lang="en-US"/>
              <a:t> nisi. </a:t>
            </a:r>
            <a:r>
              <a:rPr lang="en-US" err="1"/>
              <a:t>Mauris</a:t>
            </a:r>
            <a:r>
              <a:rPr lang="en-US"/>
              <a:t> sit </a:t>
            </a:r>
            <a:r>
              <a:rPr lang="en-US" err="1"/>
              <a:t>amet</a:t>
            </a:r>
            <a:r>
              <a:rPr lang="en-US"/>
              <a:t> </a:t>
            </a:r>
            <a:r>
              <a:rPr lang="en-US" err="1"/>
              <a:t>massa</a:t>
            </a:r>
            <a:r>
              <a:rPr lang="en-US"/>
              <a:t> vitae.</a:t>
            </a:r>
          </a:p>
          <a:p>
            <a:pPr lvl="0"/>
            <a:r>
              <a:rPr lang="en-US" err="1"/>
              <a:t>Consectetur</a:t>
            </a:r>
            <a:r>
              <a:rPr lang="en-US"/>
              <a:t> libero id </a:t>
            </a:r>
            <a:r>
              <a:rPr lang="en-US" err="1"/>
              <a:t>faucibus</a:t>
            </a:r>
            <a:r>
              <a:rPr lang="en-US"/>
              <a:t> </a:t>
            </a:r>
            <a:r>
              <a:rPr lang="en-US" err="1"/>
              <a:t>nisl</a:t>
            </a:r>
            <a:r>
              <a:rPr lang="en-US"/>
              <a:t> </a:t>
            </a:r>
            <a:r>
              <a:rPr lang="en-US" err="1"/>
              <a:t>tincidunt</a:t>
            </a:r>
            <a:r>
              <a:rPr lang="en-US"/>
              <a:t> </a:t>
            </a:r>
            <a:r>
              <a:rPr lang="en-US" err="1"/>
              <a:t>eget</a:t>
            </a:r>
            <a:r>
              <a:rPr lang="en-US"/>
              <a:t>.</a:t>
            </a:r>
          </a:p>
          <a:p>
            <a:pPr lvl="0"/>
            <a:r>
              <a:rPr lang="en-US" err="1"/>
              <a:t>Nulla</a:t>
            </a:r>
            <a:r>
              <a:rPr lang="en-US"/>
              <a:t> </a:t>
            </a:r>
            <a:r>
              <a:rPr lang="en-US" err="1"/>
              <a:t>facilisi</a:t>
            </a:r>
            <a:r>
              <a:rPr lang="en-US"/>
              <a:t> </a:t>
            </a:r>
            <a:r>
              <a:rPr lang="en-US" err="1"/>
              <a:t>morbi</a:t>
            </a:r>
            <a:r>
              <a:rPr lang="en-US"/>
              <a:t> tempus </a:t>
            </a:r>
            <a:r>
              <a:rPr lang="en-US" err="1"/>
              <a:t>iaculis</a:t>
            </a:r>
            <a:r>
              <a:rPr lang="en-US"/>
              <a:t> </a:t>
            </a:r>
            <a:r>
              <a:rPr lang="en-US" err="1"/>
              <a:t>urna</a:t>
            </a:r>
            <a:r>
              <a:rPr lang="en-US"/>
              <a:t> id </a:t>
            </a:r>
            <a:r>
              <a:rPr lang="en-US" err="1"/>
              <a:t>volutpat</a:t>
            </a:r>
            <a:r>
              <a:rPr lang="en-US"/>
              <a:t> lacus. </a:t>
            </a:r>
            <a:r>
              <a:rPr lang="en-US" err="1"/>
              <a:t>Imperdiet</a:t>
            </a:r>
            <a:r>
              <a:rPr lang="en-US"/>
              <a:t> </a:t>
            </a:r>
            <a:r>
              <a:rPr lang="en-US" err="1"/>
              <a:t>nulla</a:t>
            </a:r>
            <a:r>
              <a:rPr lang="en-US"/>
              <a:t> </a:t>
            </a:r>
            <a:r>
              <a:rPr lang="en-US" err="1"/>
              <a:t>malesuada</a:t>
            </a:r>
            <a:r>
              <a:rPr lang="en-US"/>
              <a:t> </a:t>
            </a:r>
            <a:r>
              <a:rPr lang="en-US" err="1"/>
              <a:t>pellentesque</a:t>
            </a:r>
            <a:r>
              <a:rPr lang="en-US"/>
              <a:t> </a:t>
            </a:r>
            <a:r>
              <a:rPr lang="en-US" err="1"/>
              <a:t>elit</a:t>
            </a:r>
            <a:r>
              <a:rPr lang="en-US"/>
              <a:t> </a:t>
            </a:r>
            <a:r>
              <a:rPr lang="en-US" err="1"/>
              <a:t>eget</a:t>
            </a:r>
            <a:r>
              <a:rPr lang="en-US"/>
              <a:t> gravida cum </a:t>
            </a:r>
            <a:r>
              <a:rPr lang="en-US" err="1"/>
              <a:t>sociis</a:t>
            </a:r>
            <a:r>
              <a:rPr lang="en-US"/>
              <a:t>.</a:t>
            </a:r>
          </a:p>
          <a:p>
            <a:pPr lvl="0"/>
            <a:r>
              <a:rPr lang="en-US"/>
              <a:t>Sed </a:t>
            </a:r>
            <a:r>
              <a:rPr lang="en-US" err="1"/>
              <a:t>velit</a:t>
            </a:r>
            <a:r>
              <a:rPr lang="en-US"/>
              <a:t> </a:t>
            </a:r>
            <a:r>
              <a:rPr lang="en-US" err="1"/>
              <a:t>dignissim</a:t>
            </a:r>
            <a:r>
              <a:rPr lang="en-US"/>
              <a:t> </a:t>
            </a:r>
            <a:r>
              <a:rPr lang="en-US" err="1"/>
              <a:t>sodales</a:t>
            </a:r>
            <a:r>
              <a:rPr lang="en-US"/>
              <a:t> </a:t>
            </a:r>
            <a:r>
              <a:rPr lang="en-US" err="1"/>
              <a:t>ut.</a:t>
            </a:r>
            <a:endParaRPr lang="en-US"/>
          </a:p>
        </p:txBody>
      </p:sp>
    </p:spTree>
    <p:extLst>
      <p:ext uri="{BB962C8B-B14F-4D97-AF65-F5344CB8AC3E}">
        <p14:creationId xmlns:p14="http://schemas.microsoft.com/office/powerpoint/2010/main" val="30791619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Bulle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2" name="Text Placeholder 11"/>
          <p:cNvSpPr>
            <a:spLocks noGrp="1"/>
          </p:cNvSpPr>
          <p:nvPr>
            <p:ph type="body" sz="quarter" idx="17" hasCustomPrompt="1"/>
          </p:nvPr>
        </p:nvSpPr>
        <p:spPr>
          <a:xfrm>
            <a:off x="743576" y="1638300"/>
            <a:ext cx="10711543" cy="4394200"/>
          </a:xfrm>
        </p:spPr>
        <p:txBody>
          <a:bodyPr>
            <a:normAutofit/>
          </a:bodyPr>
          <a:lstStyle>
            <a:lvl1pPr marL="342900" indent="-342900">
              <a:buClr>
                <a:srgbClr val="004A78"/>
              </a:buClr>
              <a:buFont typeface="Arial" charset="0"/>
              <a:buChar char="•"/>
              <a:defRPr sz="2000">
                <a:solidFill>
                  <a:srgbClr val="004A78"/>
                </a:solidFill>
              </a:defRPr>
            </a:lvl1pPr>
            <a:lvl2pPr marL="685800" marR="0" indent="-228600" algn="l" defTabSz="914400" rtl="0" eaLnBrk="1" fontAlgn="base" latinLnBrk="0" hangingPunct="1">
              <a:lnSpc>
                <a:spcPct val="90000"/>
              </a:lnSpc>
              <a:spcBef>
                <a:spcPts val="500"/>
              </a:spcBef>
              <a:spcAft>
                <a:spcPct val="0"/>
              </a:spcAft>
              <a:buClr>
                <a:srgbClr val="006298"/>
              </a:buClr>
              <a:buSzTx/>
              <a:buFont typeface="Arial" charset="0"/>
              <a:buChar char="•"/>
              <a:tabLst/>
              <a:defRPr sz="2000" baseline="0"/>
            </a:lvl2pPr>
            <a:lvl3pPr marL="1143000" indent="-228600">
              <a:buClr>
                <a:srgbClr val="000000"/>
              </a:buClr>
              <a:buFont typeface="Arial" charset="0"/>
              <a:buChar char="•"/>
              <a:defRPr sz="2000"/>
            </a:lvl3pPr>
            <a:lvl4pPr marL="1600200" indent="-228600">
              <a:buClr>
                <a:srgbClr val="000000"/>
              </a:buClr>
              <a:buSzPct val="50000"/>
              <a:buFont typeface="Calibri" charset="0"/>
              <a:buChar char="▶"/>
              <a:defRPr sz="2000"/>
            </a:lvl4pPr>
            <a:lvl5pPr marL="2057400" indent="-228600">
              <a:buClr>
                <a:srgbClr val="000000"/>
              </a:buClr>
              <a:buFont typeface="Helvetica" charset="0"/>
              <a:buChar char="⁃"/>
              <a:defRPr sz="2000"/>
            </a:lvl5pPr>
          </a:lstStyle>
          <a:p>
            <a:pPr lvl="0"/>
            <a:r>
              <a:rPr lang="en-US"/>
              <a:t>First level</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040795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Table Placeholder 4"/>
          <p:cNvSpPr>
            <a:spLocks noGrp="1"/>
          </p:cNvSpPr>
          <p:nvPr>
            <p:ph type="tbl" sz="quarter" idx="10"/>
          </p:nvPr>
        </p:nvSpPr>
        <p:spPr>
          <a:xfrm>
            <a:off x="1895522" y="2019868"/>
            <a:ext cx="8128000" cy="3380095"/>
          </a:xfrm>
        </p:spPr>
        <p:txBody>
          <a:bodyPr/>
          <a:lstStyle/>
          <a:p>
            <a:r>
              <a:rPr lang="en-US" dirty="0"/>
              <a:t>Click icon to add table</a:t>
            </a:r>
          </a:p>
        </p:txBody>
      </p:sp>
    </p:spTree>
    <p:extLst>
      <p:ext uri="{BB962C8B-B14F-4D97-AF65-F5344CB8AC3E}">
        <p14:creationId xmlns:p14="http://schemas.microsoft.com/office/powerpoint/2010/main" val="23471320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Main Titl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6096000" y="3578888"/>
            <a:ext cx="5654722" cy="1655762"/>
          </a:xfrm>
          <a:solidFill>
            <a:schemeClr val="tx2"/>
          </a:solidFill>
        </p:spPr>
        <p:txBody>
          <a:bodyPr anchor="ctr"/>
          <a:lstStyle>
            <a:lvl1pPr marL="0" indent="0" algn="ctr">
              <a:lnSpc>
                <a:spcPct val="100000"/>
              </a:lnSpc>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Subtitle</a:t>
            </a:r>
          </a:p>
        </p:txBody>
      </p:sp>
      <p:sp>
        <p:nvSpPr>
          <p:cNvPr id="5" name="Content Placeholder 2">
            <a:extLst>
              <a:ext uri="{FF2B5EF4-FFF2-40B4-BE49-F238E27FC236}">
                <a16:creationId xmlns:a16="http://schemas.microsoft.com/office/drawing/2014/main" id="{9C6DFBD9-0F5A-487A-A4BC-A4BB6E259D0B}"/>
              </a:ext>
            </a:extLst>
          </p:cNvPr>
          <p:cNvSpPr>
            <a:spLocks noGrp="1"/>
          </p:cNvSpPr>
          <p:nvPr>
            <p:ph sz="half" idx="10" hasCustomPrompt="1"/>
          </p:nvPr>
        </p:nvSpPr>
        <p:spPr>
          <a:xfrm>
            <a:off x="476843" y="655093"/>
            <a:ext cx="5378047" cy="5568286"/>
          </a:xfrm>
        </p:spPr>
        <p:txBody>
          <a:bodyPr/>
          <a:lstStyle>
            <a:lvl1pPr marL="0" indent="0">
              <a:buNone/>
              <a:defRPr sz="2400"/>
            </a:lvl1pPr>
            <a:lvl2pPr>
              <a:defRPr sz="2400" b="0"/>
            </a:lvl2pPr>
            <a:lvl3pPr>
              <a:defRPr sz="2400" b="0"/>
            </a:lvl3pPr>
          </a:lstStyle>
          <a:p>
            <a:pPr lvl="0"/>
            <a:r>
              <a:rPr lang="en-US"/>
              <a:t>Insert textbook image here</a:t>
            </a:r>
          </a:p>
        </p:txBody>
      </p:sp>
      <p:sp>
        <p:nvSpPr>
          <p:cNvPr id="6" name="Rectangle 5">
            <a:extLst>
              <a:ext uri="{FF2B5EF4-FFF2-40B4-BE49-F238E27FC236}">
                <a16:creationId xmlns:a16="http://schemas.microsoft.com/office/drawing/2014/main" id="{4588AE3E-88D2-4C97-95D7-EF8DE60BFF5A}"/>
              </a:ext>
              <a:ext uri="{C183D7F6-B498-43B3-948B-1728B52AA6E4}">
                <adec:decorative xmlns:adec="http://schemas.microsoft.com/office/drawing/2017/decorative" val="1"/>
              </a:ext>
            </a:extLst>
          </p:cNvPr>
          <p:cNvSpPr/>
          <p:nvPr userDrawn="1"/>
        </p:nvSpPr>
        <p:spPr>
          <a:xfrm>
            <a:off x="0" y="3579177"/>
            <a:ext cx="6096000" cy="165576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31DCCA4C-1139-41AD-B2DF-27D39E0A6365}"/>
              </a:ext>
              <a:ext uri="{C183D7F6-B498-43B3-948B-1728B52AA6E4}">
                <adec:decorative xmlns:adec="http://schemas.microsoft.com/office/drawing/2017/decorative" val="1"/>
              </a:ext>
            </a:extLst>
          </p:cNvPr>
          <p:cNvSpPr/>
          <p:nvPr userDrawn="1"/>
        </p:nvSpPr>
        <p:spPr>
          <a:xfrm>
            <a:off x="11940541" y="2442136"/>
            <a:ext cx="256032" cy="1930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a:extLst>
              <a:ext uri="{FF2B5EF4-FFF2-40B4-BE49-F238E27FC236}">
                <a16:creationId xmlns:a16="http://schemas.microsoft.com/office/drawing/2014/main" id="{25FE04DE-A01B-4382-B918-0582DBBD5208}"/>
              </a:ext>
            </a:extLst>
          </p:cNvPr>
          <p:cNvSpPr>
            <a:spLocks noGrp="1"/>
          </p:cNvSpPr>
          <p:nvPr>
            <p:ph type="title"/>
          </p:nvPr>
        </p:nvSpPr>
        <p:spPr/>
        <p:txBody>
          <a:bodyPr/>
          <a:lstStyle/>
          <a:p>
            <a:r>
              <a:rPr lang="en-US"/>
              <a:t>Click to edit Master title style</a:t>
            </a:r>
          </a:p>
        </p:txBody>
      </p:sp>
    </p:spTree>
    <p:custDataLst>
      <p:tags r:id="rId1"/>
    </p:custDataLst>
    <p:extLst>
      <p:ext uri="{BB962C8B-B14F-4D97-AF65-F5344CB8AC3E}">
        <p14:creationId xmlns:p14="http://schemas.microsoft.com/office/powerpoint/2010/main" val="42279479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Learning Objectives">
    <p:spTree>
      <p:nvGrpSpPr>
        <p:cNvPr id="1" name=""/>
        <p:cNvGrpSpPr/>
        <p:nvPr/>
      </p:nvGrpSpPr>
      <p:grpSpPr>
        <a:xfrm>
          <a:off x="0" y="0"/>
          <a:ext cx="0" cy="0"/>
          <a:chOff x="0" y="0"/>
          <a:chExt cx="0" cy="0"/>
        </a:xfrm>
      </p:grpSpPr>
      <p:sp>
        <p:nvSpPr>
          <p:cNvPr id="8" name="Title Placeholder">
            <a:extLst>
              <a:ext uri="{FF2B5EF4-FFF2-40B4-BE49-F238E27FC236}">
                <a16:creationId xmlns:a16="http://schemas.microsoft.com/office/drawing/2014/main" id="{D469E211-00F4-4FD0-BC72-B3E95435FB68}"/>
              </a:ext>
            </a:extLst>
          </p:cNvPr>
          <p:cNvSpPr>
            <a:spLocks noGrp="1"/>
          </p:cNvSpPr>
          <p:nvPr>
            <p:ph type="title"/>
          </p:nvPr>
        </p:nvSpPr>
        <p:spPr>
          <a:xfrm>
            <a:off x="476843" y="473245"/>
            <a:ext cx="11241915" cy="1217447"/>
          </a:xfrm>
          <a:prstGeom prst="rect">
            <a:avLst/>
          </a:prstGeom>
        </p:spPr>
        <p:txBody>
          <a:bodyPr vert="horz" lIns="91440" tIns="45720" rIns="91440" bIns="45720" rtlCol="0" anchor="t">
            <a:noAutofit/>
          </a:bodyPr>
          <a:lstStyle/>
          <a:p>
            <a:r>
              <a:rPr lang="en-US"/>
              <a:t>Click to edit Master title style</a:t>
            </a:r>
          </a:p>
        </p:txBody>
      </p:sp>
      <p:sp>
        <p:nvSpPr>
          <p:cNvPr id="3" name="Content Placeholder"/>
          <p:cNvSpPr>
            <a:spLocks noGrp="1"/>
          </p:cNvSpPr>
          <p:nvPr>
            <p:ph idx="1" hasCustomPrompt="1"/>
          </p:nvPr>
        </p:nvSpPr>
        <p:spPr>
          <a:xfrm>
            <a:off x="476843" y="1825625"/>
            <a:ext cx="9324740" cy="4351338"/>
          </a:xfrm>
        </p:spPr>
        <p:txBody>
          <a:bodyPr/>
          <a:lstStyle>
            <a:lvl1pPr>
              <a:spcAft>
                <a:spcPts val="800"/>
              </a:spcAft>
              <a:defRPr sz="2400"/>
            </a:lvl1pPr>
            <a:lvl2pPr>
              <a:spcAft>
                <a:spcPts val="800"/>
              </a:spcAft>
              <a:defRPr sz="2400" b="0"/>
            </a:lvl2pPr>
            <a:lvl3pPr>
              <a:spcAft>
                <a:spcPts val="800"/>
              </a:spcAft>
              <a:defRPr sz="2400" b="0"/>
            </a:lvl3pPr>
          </a:lstStyle>
          <a:p>
            <a:pPr lvl="0"/>
            <a:r>
              <a:rPr lang="en-US"/>
              <a:t>First Level</a:t>
            </a:r>
          </a:p>
          <a:p>
            <a:pPr lvl="1"/>
            <a:r>
              <a:rPr lang="en-US"/>
              <a:t>Second level</a:t>
            </a:r>
          </a:p>
          <a:p>
            <a:pPr lvl="2"/>
            <a:r>
              <a:rPr lang="en-US"/>
              <a:t>Third level</a:t>
            </a:r>
          </a:p>
        </p:txBody>
      </p:sp>
      <p:pic>
        <p:nvPicPr>
          <p:cNvPr id="10" name="Decorative Graphic">
            <a:extLst>
              <a:ext uri="{FF2B5EF4-FFF2-40B4-BE49-F238E27FC236}">
                <a16:creationId xmlns:a16="http://schemas.microsoft.com/office/drawing/2014/main" id="{D9F3AE94-249A-4A1E-BCBD-6A9003E3ADBE}"/>
              </a:ext>
              <a:ext uri="{C183D7F6-B498-43B3-948B-1728B52AA6E4}">
                <adec:decorative xmlns:adec="http://schemas.microsoft.com/office/drawing/2017/decorative" val="1"/>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9801583" y="4681709"/>
            <a:ext cx="2062163" cy="1682723"/>
          </a:xfrm>
          <a:prstGeom prst="rect">
            <a:avLst/>
          </a:prstGeom>
        </p:spPr>
      </p:pic>
    </p:spTree>
    <p:custDataLst>
      <p:tags r:id="rId1"/>
    </p:custDataLst>
    <p:extLst>
      <p:ext uri="{BB962C8B-B14F-4D97-AF65-F5344CB8AC3E}">
        <p14:creationId xmlns:p14="http://schemas.microsoft.com/office/powerpoint/2010/main" val="30415426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cSld name="Title Content">
    <p:spTree>
      <p:nvGrpSpPr>
        <p:cNvPr id="1" name=""/>
        <p:cNvGrpSpPr/>
        <p:nvPr/>
      </p:nvGrpSpPr>
      <p:grpSpPr>
        <a:xfrm>
          <a:off x="0" y="0"/>
          <a:ext cx="0" cy="0"/>
          <a:chOff x="0" y="0"/>
          <a:chExt cx="0" cy="0"/>
        </a:xfrm>
      </p:grpSpPr>
      <p:sp>
        <p:nvSpPr>
          <p:cNvPr id="2" name="Title"/>
          <p:cNvSpPr>
            <a:spLocks noGrp="1"/>
          </p:cNvSpPr>
          <p:nvPr>
            <p:ph type="title" hasCustomPrompt="1"/>
          </p:nvPr>
        </p:nvSpPr>
        <p:spPr/>
        <p:txBody>
          <a:bodyPr/>
          <a:lstStyle>
            <a:lvl1pPr>
              <a:defRPr/>
            </a:lvl1pPr>
          </a:lstStyle>
          <a:p>
            <a:r>
              <a:rPr lang="en-US"/>
              <a:t>Slide Title</a:t>
            </a:r>
          </a:p>
        </p:txBody>
      </p:sp>
      <p:sp>
        <p:nvSpPr>
          <p:cNvPr id="3" name="Content Placeholder"/>
          <p:cNvSpPr>
            <a:spLocks noGrp="1"/>
          </p:cNvSpPr>
          <p:nvPr>
            <p:ph idx="1" hasCustomPrompt="1"/>
          </p:nvPr>
        </p:nvSpPr>
        <p:spPr/>
        <p:txBody>
          <a:bodyPr/>
          <a:lstStyle>
            <a:lvl1pPr>
              <a:spcAft>
                <a:spcPts val="800"/>
              </a:spcAft>
              <a:defRPr sz="2400"/>
            </a:lvl1pPr>
            <a:lvl2pPr>
              <a:spcAft>
                <a:spcPts val="800"/>
              </a:spcAft>
              <a:defRPr sz="2400" b="0"/>
            </a:lvl2pPr>
            <a:lvl3pPr>
              <a:spcAft>
                <a:spcPts val="800"/>
              </a:spcAft>
              <a:defRPr sz="2400" b="0"/>
            </a:lvl3pPr>
          </a:lstStyle>
          <a:p>
            <a:pPr lvl="0"/>
            <a:r>
              <a:rPr lang="en-US"/>
              <a:t>First Level</a:t>
            </a:r>
          </a:p>
          <a:p>
            <a:pPr lvl="1"/>
            <a:r>
              <a:rPr lang="en-US"/>
              <a:t>Second level</a:t>
            </a:r>
          </a:p>
          <a:p>
            <a:pPr lvl="2"/>
            <a:r>
              <a:rPr lang="en-US"/>
              <a:t>Third level</a:t>
            </a:r>
          </a:p>
        </p:txBody>
      </p:sp>
    </p:spTree>
    <p:custDataLst>
      <p:tags r:id="rId1"/>
    </p:custDataLst>
    <p:extLst>
      <p:ext uri="{BB962C8B-B14F-4D97-AF65-F5344CB8AC3E}">
        <p14:creationId xmlns:p14="http://schemas.microsoft.com/office/powerpoint/2010/main" val="31236993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Two Image/Two Content">
    <p:spTree>
      <p:nvGrpSpPr>
        <p:cNvPr id="1" name=""/>
        <p:cNvGrpSpPr/>
        <p:nvPr/>
      </p:nvGrpSpPr>
      <p:grpSpPr>
        <a:xfrm>
          <a:off x="0" y="0"/>
          <a:ext cx="0" cy="0"/>
          <a:chOff x="0" y="0"/>
          <a:chExt cx="0" cy="0"/>
        </a:xfrm>
      </p:grpSpPr>
      <p:sp>
        <p:nvSpPr>
          <p:cNvPr id="2" name="Title"/>
          <p:cNvSpPr>
            <a:spLocks noGrp="1"/>
          </p:cNvSpPr>
          <p:nvPr>
            <p:ph type="title" hasCustomPrompt="1"/>
          </p:nvPr>
        </p:nvSpPr>
        <p:spPr/>
        <p:txBody>
          <a:bodyPr/>
          <a:lstStyle>
            <a:lvl1pPr>
              <a:defRPr/>
            </a:lvl1pPr>
          </a:lstStyle>
          <a:p>
            <a:r>
              <a:rPr lang="en-US"/>
              <a:t>Slide Title</a:t>
            </a:r>
          </a:p>
        </p:txBody>
      </p:sp>
      <p:sp>
        <p:nvSpPr>
          <p:cNvPr id="8" name="Image Placeholder 1"/>
          <p:cNvSpPr>
            <a:spLocks noGrp="1"/>
          </p:cNvSpPr>
          <p:nvPr>
            <p:ph sz="half" idx="13" hasCustomPrompt="1"/>
          </p:nvPr>
        </p:nvSpPr>
        <p:spPr>
          <a:xfrm>
            <a:off x="476843" y="1825628"/>
            <a:ext cx="2875957" cy="2045728"/>
          </a:xfrm>
        </p:spPr>
        <p:txBody>
          <a:bodyPr/>
          <a:lstStyle>
            <a:lvl1pPr marL="0" indent="0" algn="l">
              <a:buNone/>
              <a:defRPr/>
            </a:lvl1pPr>
            <a:lvl2pPr marL="457200" indent="0">
              <a:buNone/>
              <a:defRPr/>
            </a:lvl2pPr>
            <a:lvl3pPr marL="914400" indent="0">
              <a:buNone/>
              <a:defRPr/>
            </a:lvl3pPr>
          </a:lstStyle>
          <a:p>
            <a:pPr lvl="0"/>
            <a:r>
              <a:rPr lang="en-US"/>
              <a:t>Image 1</a:t>
            </a:r>
          </a:p>
        </p:txBody>
      </p:sp>
      <p:sp>
        <p:nvSpPr>
          <p:cNvPr id="9" name="Content Placeholder Top"/>
          <p:cNvSpPr>
            <a:spLocks noGrp="1"/>
          </p:cNvSpPr>
          <p:nvPr>
            <p:ph sz="half" idx="2" hasCustomPrompt="1"/>
          </p:nvPr>
        </p:nvSpPr>
        <p:spPr>
          <a:xfrm>
            <a:off x="3624200" y="1825625"/>
            <a:ext cx="8090957" cy="2045728"/>
          </a:xfrm>
        </p:spPr>
        <p:txBody>
          <a:bodyPr/>
          <a:lstStyle>
            <a:lvl1pPr>
              <a:spcAft>
                <a:spcPts val="800"/>
              </a:spcAft>
              <a:defRPr sz="2400" b="0"/>
            </a:lvl1pPr>
            <a:lvl2pPr>
              <a:spcAft>
                <a:spcPts val="800"/>
              </a:spcAft>
              <a:defRPr sz="2400" b="0"/>
            </a:lvl2pPr>
            <a:lvl3pPr>
              <a:spcAft>
                <a:spcPts val="800"/>
              </a:spcAft>
              <a:defRPr sz="2400" b="0"/>
            </a:lvl3pPr>
          </a:lstStyle>
          <a:p>
            <a:pPr lvl="0"/>
            <a:r>
              <a:rPr lang="en-US"/>
              <a:t>First Level</a:t>
            </a:r>
          </a:p>
          <a:p>
            <a:pPr lvl="1"/>
            <a:r>
              <a:rPr lang="en-US"/>
              <a:t>Second level</a:t>
            </a:r>
          </a:p>
          <a:p>
            <a:pPr lvl="2"/>
            <a:r>
              <a:rPr lang="en-US"/>
              <a:t>Third level</a:t>
            </a:r>
          </a:p>
        </p:txBody>
      </p:sp>
      <p:sp>
        <p:nvSpPr>
          <p:cNvPr id="7" name="Image Placeholder 2">
            <a:extLst>
              <a:ext uri="{FF2B5EF4-FFF2-40B4-BE49-F238E27FC236}">
                <a16:creationId xmlns:a16="http://schemas.microsoft.com/office/drawing/2014/main" id="{9100EECD-9921-43E0-9472-84C089BD629F}"/>
              </a:ext>
            </a:extLst>
          </p:cNvPr>
          <p:cNvSpPr>
            <a:spLocks noGrp="1"/>
          </p:cNvSpPr>
          <p:nvPr>
            <p:ph sz="half" idx="14" hasCustomPrompt="1"/>
          </p:nvPr>
        </p:nvSpPr>
        <p:spPr>
          <a:xfrm>
            <a:off x="476843" y="4132558"/>
            <a:ext cx="2875957" cy="2045727"/>
          </a:xfrm>
        </p:spPr>
        <p:txBody>
          <a:bodyPr/>
          <a:lstStyle>
            <a:lvl1pPr marL="0" indent="0" algn="l">
              <a:buNone/>
              <a:defRPr/>
            </a:lvl1pPr>
            <a:lvl2pPr marL="457200" indent="0">
              <a:buNone/>
              <a:defRPr/>
            </a:lvl2pPr>
            <a:lvl3pPr marL="914400" indent="0">
              <a:buNone/>
              <a:defRPr/>
            </a:lvl3pPr>
          </a:lstStyle>
          <a:p>
            <a:pPr lvl="0"/>
            <a:r>
              <a:rPr lang="en-US"/>
              <a:t>Image 2</a:t>
            </a:r>
          </a:p>
        </p:txBody>
      </p:sp>
      <p:sp>
        <p:nvSpPr>
          <p:cNvPr id="6" name="Content Placeholder Bottom">
            <a:extLst>
              <a:ext uri="{FF2B5EF4-FFF2-40B4-BE49-F238E27FC236}">
                <a16:creationId xmlns:a16="http://schemas.microsoft.com/office/drawing/2014/main" id="{4003AB72-C071-4875-8D31-00FB47092143}"/>
              </a:ext>
            </a:extLst>
          </p:cNvPr>
          <p:cNvSpPr>
            <a:spLocks noGrp="1"/>
          </p:cNvSpPr>
          <p:nvPr>
            <p:ph sz="half" idx="15" hasCustomPrompt="1"/>
          </p:nvPr>
        </p:nvSpPr>
        <p:spPr>
          <a:xfrm>
            <a:off x="3624199" y="4136860"/>
            <a:ext cx="8090957" cy="2045728"/>
          </a:xfrm>
        </p:spPr>
        <p:txBody>
          <a:bodyPr/>
          <a:lstStyle>
            <a:lvl1pPr>
              <a:spcAft>
                <a:spcPts val="800"/>
              </a:spcAft>
              <a:defRPr sz="2400" b="0"/>
            </a:lvl1pPr>
            <a:lvl2pPr>
              <a:spcAft>
                <a:spcPts val="800"/>
              </a:spcAft>
              <a:defRPr sz="2400" b="0"/>
            </a:lvl2pPr>
            <a:lvl3pPr>
              <a:spcAft>
                <a:spcPts val="800"/>
              </a:spcAft>
              <a:defRPr sz="2400" b="0"/>
            </a:lvl3pPr>
          </a:lstStyle>
          <a:p>
            <a:pPr lvl="0"/>
            <a:r>
              <a:rPr lang="en-US"/>
              <a:t>First Level</a:t>
            </a:r>
          </a:p>
          <a:p>
            <a:pPr lvl="1"/>
            <a:r>
              <a:rPr lang="en-US"/>
              <a:t>Second level</a:t>
            </a:r>
          </a:p>
          <a:p>
            <a:pPr lvl="2"/>
            <a:r>
              <a:rPr lang="en-US"/>
              <a:t>Third level</a:t>
            </a:r>
          </a:p>
        </p:txBody>
      </p:sp>
    </p:spTree>
    <p:custDataLst>
      <p:tags r:id="rId1"/>
    </p:custDataLst>
    <p:extLst>
      <p:ext uri="{BB962C8B-B14F-4D97-AF65-F5344CB8AC3E}">
        <p14:creationId xmlns:p14="http://schemas.microsoft.com/office/powerpoint/2010/main" val="32493462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p:cNvSpPr>
            <a:spLocks noGrp="1"/>
          </p:cNvSpPr>
          <p:nvPr>
            <p:ph type="title" hasCustomPrompt="1"/>
          </p:nvPr>
        </p:nvSpPr>
        <p:spPr/>
        <p:txBody>
          <a:bodyPr/>
          <a:lstStyle>
            <a:lvl1pPr>
              <a:defRPr/>
            </a:lvl1pPr>
          </a:lstStyle>
          <a:p>
            <a:r>
              <a:rPr lang="en-US"/>
              <a:t>Slide Title</a:t>
            </a:r>
          </a:p>
        </p:txBody>
      </p:sp>
      <p:sp>
        <p:nvSpPr>
          <p:cNvPr id="3" name="Content Placeholder Left"/>
          <p:cNvSpPr>
            <a:spLocks noGrp="1"/>
          </p:cNvSpPr>
          <p:nvPr>
            <p:ph sz="half" idx="1" hasCustomPrompt="1"/>
          </p:nvPr>
        </p:nvSpPr>
        <p:spPr>
          <a:xfrm>
            <a:off x="476843" y="1825625"/>
            <a:ext cx="5542957" cy="4351338"/>
          </a:xfrm>
        </p:spPr>
        <p:txBody>
          <a:bodyPr/>
          <a:lstStyle>
            <a:lvl1pPr>
              <a:spcAft>
                <a:spcPts val="800"/>
              </a:spcAft>
              <a:defRPr sz="2400"/>
            </a:lvl1pPr>
            <a:lvl2pPr>
              <a:spcAft>
                <a:spcPts val="800"/>
              </a:spcAft>
              <a:defRPr sz="2400" b="0"/>
            </a:lvl2pPr>
            <a:lvl3pPr>
              <a:spcAft>
                <a:spcPts val="800"/>
              </a:spcAft>
              <a:defRPr sz="2400" b="0"/>
            </a:lvl3pPr>
          </a:lstStyle>
          <a:p>
            <a:pPr lvl="0"/>
            <a:r>
              <a:rPr lang="en-US"/>
              <a:t>First Level</a:t>
            </a:r>
          </a:p>
          <a:p>
            <a:pPr lvl="1"/>
            <a:r>
              <a:rPr lang="en-US"/>
              <a:t>Second level</a:t>
            </a:r>
          </a:p>
          <a:p>
            <a:pPr lvl="2"/>
            <a:r>
              <a:rPr lang="en-US"/>
              <a:t>Third level</a:t>
            </a:r>
          </a:p>
        </p:txBody>
      </p:sp>
      <p:sp>
        <p:nvSpPr>
          <p:cNvPr id="4" name="Content Placeholder Right"/>
          <p:cNvSpPr>
            <a:spLocks noGrp="1"/>
          </p:cNvSpPr>
          <p:nvPr>
            <p:ph sz="half" idx="2" hasCustomPrompt="1"/>
          </p:nvPr>
        </p:nvSpPr>
        <p:spPr>
          <a:xfrm>
            <a:off x="6172200" y="1825625"/>
            <a:ext cx="5542956" cy="4351338"/>
          </a:xfrm>
        </p:spPr>
        <p:txBody>
          <a:bodyPr/>
          <a:lstStyle>
            <a:lvl1pPr>
              <a:spcAft>
                <a:spcPts val="800"/>
              </a:spcAft>
              <a:defRPr sz="2400"/>
            </a:lvl1pPr>
            <a:lvl2pPr>
              <a:spcAft>
                <a:spcPts val="800"/>
              </a:spcAft>
              <a:defRPr sz="2400" b="0"/>
            </a:lvl2pPr>
            <a:lvl3pPr>
              <a:spcAft>
                <a:spcPts val="800"/>
              </a:spcAft>
              <a:defRPr sz="2400" b="0"/>
            </a:lvl3pPr>
          </a:lstStyle>
          <a:p>
            <a:pPr lvl="0"/>
            <a:r>
              <a:rPr lang="en-US"/>
              <a:t>First Level</a:t>
            </a:r>
          </a:p>
          <a:p>
            <a:pPr lvl="1"/>
            <a:r>
              <a:rPr lang="en-US"/>
              <a:t>Second level</a:t>
            </a:r>
          </a:p>
          <a:p>
            <a:pPr lvl="2"/>
            <a:r>
              <a:rPr lang="en-US"/>
              <a:t>Third level</a:t>
            </a:r>
          </a:p>
        </p:txBody>
      </p:sp>
    </p:spTree>
    <p:custDataLst>
      <p:tags r:id="rId1"/>
    </p:custDataLst>
    <p:extLst>
      <p:ext uri="{BB962C8B-B14F-4D97-AF65-F5344CB8AC3E}">
        <p14:creationId xmlns:p14="http://schemas.microsoft.com/office/powerpoint/2010/main" val="203220506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Three Content">
    <p:spTree>
      <p:nvGrpSpPr>
        <p:cNvPr id="1" name=""/>
        <p:cNvGrpSpPr/>
        <p:nvPr/>
      </p:nvGrpSpPr>
      <p:grpSpPr>
        <a:xfrm>
          <a:off x="0" y="0"/>
          <a:ext cx="0" cy="0"/>
          <a:chOff x="0" y="0"/>
          <a:chExt cx="0" cy="0"/>
        </a:xfrm>
      </p:grpSpPr>
      <p:sp>
        <p:nvSpPr>
          <p:cNvPr id="2" name="Title"/>
          <p:cNvSpPr>
            <a:spLocks noGrp="1"/>
          </p:cNvSpPr>
          <p:nvPr>
            <p:ph type="title" hasCustomPrompt="1"/>
          </p:nvPr>
        </p:nvSpPr>
        <p:spPr/>
        <p:txBody>
          <a:bodyPr/>
          <a:lstStyle>
            <a:lvl1pPr>
              <a:defRPr/>
            </a:lvl1pPr>
          </a:lstStyle>
          <a:p>
            <a:r>
              <a:rPr lang="en-US"/>
              <a:t>Slide Title</a:t>
            </a:r>
          </a:p>
        </p:txBody>
      </p:sp>
      <p:sp>
        <p:nvSpPr>
          <p:cNvPr id="3" name="Content Placeholder Left"/>
          <p:cNvSpPr>
            <a:spLocks noGrp="1"/>
          </p:cNvSpPr>
          <p:nvPr>
            <p:ph sz="half" idx="1" hasCustomPrompt="1"/>
          </p:nvPr>
        </p:nvSpPr>
        <p:spPr>
          <a:xfrm>
            <a:off x="476844" y="1825625"/>
            <a:ext cx="3344530" cy="4351338"/>
          </a:xfrm>
        </p:spPr>
        <p:txBody>
          <a:bodyPr/>
          <a:lstStyle>
            <a:lvl1pPr>
              <a:spcAft>
                <a:spcPts val="800"/>
              </a:spcAft>
              <a:defRPr sz="2400"/>
            </a:lvl1pPr>
            <a:lvl2pPr>
              <a:spcAft>
                <a:spcPts val="800"/>
              </a:spcAft>
              <a:defRPr sz="2400" b="0"/>
            </a:lvl2pPr>
            <a:lvl3pPr>
              <a:spcAft>
                <a:spcPts val="800"/>
              </a:spcAft>
              <a:defRPr sz="2400" b="0"/>
            </a:lvl3pPr>
          </a:lstStyle>
          <a:p>
            <a:pPr lvl="0"/>
            <a:r>
              <a:rPr lang="en-US"/>
              <a:t>First Level</a:t>
            </a:r>
          </a:p>
          <a:p>
            <a:pPr lvl="1"/>
            <a:r>
              <a:rPr lang="en-US"/>
              <a:t>Second level</a:t>
            </a:r>
          </a:p>
          <a:p>
            <a:pPr lvl="2"/>
            <a:r>
              <a:rPr lang="en-US"/>
              <a:t>Third level</a:t>
            </a:r>
          </a:p>
        </p:txBody>
      </p:sp>
      <p:sp>
        <p:nvSpPr>
          <p:cNvPr id="5" name="Content Placeholder Middle">
            <a:extLst>
              <a:ext uri="{FF2B5EF4-FFF2-40B4-BE49-F238E27FC236}">
                <a16:creationId xmlns:a16="http://schemas.microsoft.com/office/drawing/2014/main" id="{1D13BCCE-AB68-426C-9401-BABA201385F3}"/>
              </a:ext>
            </a:extLst>
          </p:cNvPr>
          <p:cNvSpPr>
            <a:spLocks noGrp="1"/>
          </p:cNvSpPr>
          <p:nvPr>
            <p:ph sz="half" idx="10" hasCustomPrompt="1"/>
          </p:nvPr>
        </p:nvSpPr>
        <p:spPr>
          <a:xfrm>
            <a:off x="4423735" y="1829037"/>
            <a:ext cx="3344530" cy="4351338"/>
          </a:xfrm>
        </p:spPr>
        <p:txBody>
          <a:bodyPr/>
          <a:lstStyle>
            <a:lvl1pPr>
              <a:spcAft>
                <a:spcPts val="800"/>
              </a:spcAft>
              <a:defRPr sz="2400"/>
            </a:lvl1pPr>
            <a:lvl2pPr>
              <a:spcAft>
                <a:spcPts val="800"/>
              </a:spcAft>
              <a:defRPr sz="2400" b="0"/>
            </a:lvl2pPr>
            <a:lvl3pPr>
              <a:spcAft>
                <a:spcPts val="800"/>
              </a:spcAft>
              <a:defRPr sz="2400" b="0"/>
            </a:lvl3pPr>
          </a:lstStyle>
          <a:p>
            <a:pPr lvl="0"/>
            <a:r>
              <a:rPr lang="en-US"/>
              <a:t>First Level</a:t>
            </a:r>
          </a:p>
          <a:p>
            <a:pPr lvl="1"/>
            <a:r>
              <a:rPr lang="en-US"/>
              <a:t>Second level</a:t>
            </a:r>
          </a:p>
          <a:p>
            <a:pPr lvl="2"/>
            <a:r>
              <a:rPr lang="en-US"/>
              <a:t>Third level</a:t>
            </a:r>
          </a:p>
        </p:txBody>
      </p:sp>
      <p:sp>
        <p:nvSpPr>
          <p:cNvPr id="4" name="Content Placeholder Right"/>
          <p:cNvSpPr>
            <a:spLocks noGrp="1"/>
          </p:cNvSpPr>
          <p:nvPr>
            <p:ph sz="half" idx="2" hasCustomPrompt="1"/>
          </p:nvPr>
        </p:nvSpPr>
        <p:spPr>
          <a:xfrm>
            <a:off x="8370626" y="1825625"/>
            <a:ext cx="3344530" cy="4351338"/>
          </a:xfrm>
        </p:spPr>
        <p:txBody>
          <a:bodyPr/>
          <a:lstStyle>
            <a:lvl1pPr>
              <a:spcAft>
                <a:spcPts val="800"/>
              </a:spcAft>
              <a:defRPr sz="2400"/>
            </a:lvl1pPr>
            <a:lvl2pPr>
              <a:spcAft>
                <a:spcPts val="800"/>
              </a:spcAft>
              <a:defRPr sz="2400" b="0"/>
            </a:lvl2pPr>
            <a:lvl3pPr>
              <a:spcAft>
                <a:spcPts val="800"/>
              </a:spcAft>
              <a:defRPr sz="2400" b="0"/>
            </a:lvl3pPr>
          </a:lstStyle>
          <a:p>
            <a:pPr lvl="0"/>
            <a:r>
              <a:rPr lang="en-US"/>
              <a:t>First Level</a:t>
            </a:r>
          </a:p>
          <a:p>
            <a:pPr lvl="1"/>
            <a:r>
              <a:rPr lang="en-US"/>
              <a:t>Second level</a:t>
            </a:r>
          </a:p>
          <a:p>
            <a:pPr lvl="2"/>
            <a:r>
              <a:rPr lang="en-US"/>
              <a:t>Third level</a:t>
            </a:r>
          </a:p>
        </p:txBody>
      </p:sp>
    </p:spTree>
    <p:custDataLst>
      <p:tags r:id="rId1"/>
    </p:custDataLst>
    <p:extLst>
      <p:ext uri="{BB962C8B-B14F-4D97-AF65-F5344CB8AC3E}">
        <p14:creationId xmlns:p14="http://schemas.microsoft.com/office/powerpoint/2010/main" val="3864443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Unit Slide">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92" y="16"/>
            <a:ext cx="12191807" cy="6865874"/>
          </a:xfrm>
          <a:prstGeom prst="rect">
            <a:avLst/>
          </a:prstGeom>
        </p:spPr>
      </p:pic>
      <p:sp>
        <p:nvSpPr>
          <p:cNvPr id="6" name="Text Placeholder 5"/>
          <p:cNvSpPr>
            <a:spLocks noGrp="1"/>
          </p:cNvSpPr>
          <p:nvPr>
            <p:ph type="body" sz="quarter" idx="11" hasCustomPrompt="1"/>
          </p:nvPr>
        </p:nvSpPr>
        <p:spPr>
          <a:xfrm>
            <a:off x="1274574" y="2193424"/>
            <a:ext cx="9642852" cy="618014"/>
          </a:xfrm>
        </p:spPr>
        <p:txBody>
          <a:bodyPr anchor="b">
            <a:noAutofit/>
          </a:bodyPr>
          <a:lstStyle>
            <a:lvl1pPr marL="0" indent="0" algn="ctr">
              <a:buNone/>
              <a:defRPr sz="5000" b="0" i="0">
                <a:solidFill>
                  <a:schemeClr val="bg1"/>
                </a:solidFill>
                <a:latin typeface="Arial" charset="0"/>
                <a:ea typeface="Arial" charset="0"/>
                <a:cs typeface="Arial" charset="0"/>
              </a:defRPr>
            </a:lvl1pPr>
            <a:lvl2pPr marL="457200" indent="0" algn="ctr">
              <a:buNone/>
              <a:defRPr>
                <a:latin typeface="Summer Font" charset="0"/>
                <a:ea typeface="Summer Font" charset="0"/>
                <a:cs typeface="Summer Font" charset="0"/>
              </a:defRPr>
            </a:lvl2pPr>
            <a:lvl3pPr marL="914400" indent="0" algn="ctr">
              <a:buNone/>
              <a:defRPr>
                <a:latin typeface="Summer Font" charset="0"/>
                <a:ea typeface="Summer Font" charset="0"/>
                <a:cs typeface="Summer Font" charset="0"/>
              </a:defRPr>
            </a:lvl3pPr>
            <a:lvl4pPr marL="1371600" indent="0" algn="ctr">
              <a:buNone/>
              <a:defRPr>
                <a:latin typeface="Summer Font" charset="0"/>
                <a:ea typeface="Summer Font" charset="0"/>
                <a:cs typeface="Summer Font" charset="0"/>
              </a:defRPr>
            </a:lvl4pPr>
          </a:lstStyle>
          <a:p>
            <a:pPr lvl="0"/>
            <a:r>
              <a:rPr lang="en-US"/>
              <a:t>Unit 1</a:t>
            </a:r>
          </a:p>
        </p:txBody>
      </p:sp>
      <p:sp>
        <p:nvSpPr>
          <p:cNvPr id="2" name="Title 1"/>
          <p:cNvSpPr>
            <a:spLocks noGrp="1"/>
          </p:cNvSpPr>
          <p:nvPr>
            <p:ph type="title"/>
          </p:nvPr>
        </p:nvSpPr>
        <p:spPr>
          <a:xfrm>
            <a:off x="838200" y="3096122"/>
            <a:ext cx="10515600" cy="672105"/>
          </a:xfrm>
        </p:spPr>
        <p:txBody>
          <a:bodyPr/>
          <a:lstStyle>
            <a:lvl1pPr>
              <a:defRPr>
                <a:solidFill>
                  <a:schemeClr val="bg1"/>
                </a:solidFill>
              </a:defRPr>
            </a:lvl1pPr>
          </a:lstStyle>
          <a:p>
            <a:r>
              <a:rPr lang="en-US"/>
              <a:t>Click to edit Master title style</a:t>
            </a:r>
          </a:p>
        </p:txBody>
      </p:sp>
      <p:pic>
        <p:nvPicPr>
          <p:cNvPr id="8" name="Picture 7"/>
          <p:cNvPicPr>
            <a:picLocks noChangeAspect="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424861" y="6356350"/>
            <a:ext cx="1699425" cy="383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663671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hapter Slid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92" y="16"/>
            <a:ext cx="12191807" cy="6865874"/>
          </a:xfrm>
          <a:prstGeom prst="rect">
            <a:avLst/>
          </a:prstGeom>
        </p:spPr>
      </p:pic>
      <p:sp>
        <p:nvSpPr>
          <p:cNvPr id="6" name="Text Placeholder 5"/>
          <p:cNvSpPr>
            <a:spLocks noGrp="1"/>
          </p:cNvSpPr>
          <p:nvPr>
            <p:ph type="body" sz="quarter" idx="11" hasCustomPrompt="1"/>
          </p:nvPr>
        </p:nvSpPr>
        <p:spPr>
          <a:xfrm>
            <a:off x="3996910" y="3112899"/>
            <a:ext cx="3297426" cy="618014"/>
          </a:xfrm>
        </p:spPr>
        <p:txBody>
          <a:bodyPr anchor="b">
            <a:noAutofit/>
          </a:bodyPr>
          <a:lstStyle>
            <a:lvl1pPr marL="0" indent="0" algn="l">
              <a:buNone/>
              <a:defRPr sz="3600" b="0" i="0">
                <a:solidFill>
                  <a:schemeClr val="bg1"/>
                </a:solidFill>
                <a:latin typeface="Arial" charset="0"/>
                <a:ea typeface="Arial" charset="0"/>
                <a:cs typeface="Arial" charset="0"/>
              </a:defRPr>
            </a:lvl1pPr>
            <a:lvl2pPr marL="457200" indent="0" algn="ctr">
              <a:buNone/>
              <a:defRPr>
                <a:latin typeface="Summer Font" charset="0"/>
                <a:ea typeface="Summer Font" charset="0"/>
                <a:cs typeface="Summer Font" charset="0"/>
              </a:defRPr>
            </a:lvl2pPr>
            <a:lvl3pPr marL="914400" indent="0" algn="ctr">
              <a:buNone/>
              <a:defRPr>
                <a:latin typeface="Summer Font" charset="0"/>
                <a:ea typeface="Summer Font" charset="0"/>
                <a:cs typeface="Summer Font" charset="0"/>
              </a:defRPr>
            </a:lvl3pPr>
            <a:lvl4pPr marL="1371600" indent="0" algn="ctr">
              <a:buNone/>
              <a:defRPr>
                <a:latin typeface="Summer Font" charset="0"/>
                <a:ea typeface="Summer Font" charset="0"/>
                <a:cs typeface="Summer Font" charset="0"/>
              </a:defRPr>
            </a:lvl4pPr>
          </a:lstStyle>
          <a:p>
            <a:pPr lvl="0"/>
            <a:r>
              <a:rPr lang="en-US"/>
              <a:t>Chapter 1</a:t>
            </a:r>
          </a:p>
        </p:txBody>
      </p:sp>
      <p:sp>
        <p:nvSpPr>
          <p:cNvPr id="5" name="Title 4"/>
          <p:cNvSpPr>
            <a:spLocks noGrp="1"/>
          </p:cNvSpPr>
          <p:nvPr>
            <p:ph type="title"/>
          </p:nvPr>
        </p:nvSpPr>
        <p:spPr>
          <a:xfrm>
            <a:off x="3996910" y="4035474"/>
            <a:ext cx="6402684" cy="672105"/>
          </a:xfrm>
        </p:spPr>
        <p:txBody>
          <a:bodyPr/>
          <a:lstStyle>
            <a:lvl1pPr algn="l">
              <a:defRPr>
                <a:solidFill>
                  <a:schemeClr val="bg1"/>
                </a:solidFill>
              </a:defRPr>
            </a:lvl1pPr>
          </a:lstStyle>
          <a:p>
            <a:r>
              <a:rPr lang="en-US"/>
              <a:t>Click to edit Master title style</a:t>
            </a:r>
          </a:p>
        </p:txBody>
      </p:sp>
      <p:sp>
        <p:nvSpPr>
          <p:cNvPr id="9" name="Picture Placeholder 8"/>
          <p:cNvSpPr>
            <a:spLocks noGrp="1"/>
          </p:cNvSpPr>
          <p:nvPr>
            <p:ph type="pic" sz="quarter" idx="12"/>
          </p:nvPr>
        </p:nvSpPr>
        <p:spPr>
          <a:xfrm>
            <a:off x="246063" y="314482"/>
            <a:ext cx="3343275" cy="4318000"/>
          </a:xfrm>
        </p:spPr>
        <p:txBody>
          <a:bodyPr/>
          <a:lstStyle/>
          <a:p>
            <a:r>
              <a:rPr lang="en-US" dirty="0"/>
              <a:t>Click icon to add picture</a:t>
            </a:r>
          </a:p>
        </p:txBody>
      </p:sp>
      <p:pic>
        <p:nvPicPr>
          <p:cNvPr id="8" name="Picture 7"/>
          <p:cNvPicPr>
            <a:picLocks noChangeAspect="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424861" y="6356350"/>
            <a:ext cx="1699425" cy="383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396023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Text Placeholder 5"/>
          <p:cNvSpPr>
            <a:spLocks noGrp="1"/>
          </p:cNvSpPr>
          <p:nvPr>
            <p:ph type="body" sz="quarter" idx="15" hasCustomPrompt="1"/>
          </p:nvPr>
        </p:nvSpPr>
        <p:spPr>
          <a:xfrm>
            <a:off x="743576" y="1289684"/>
            <a:ext cx="10711543" cy="3732692"/>
          </a:xfrm>
        </p:spPr>
        <p:txBody>
          <a:bodyPr>
            <a:noAutofit/>
          </a:bodyPr>
          <a:lstStyle>
            <a:lvl1pPr marL="0" indent="0" algn="l">
              <a:buFont typeface="Arial" panose="020B0604020202020204" pitchFamily="34" charset="0"/>
              <a:buNone/>
              <a:defRPr sz="2400" b="0" i="0" baseline="0">
                <a:solidFill>
                  <a:srgbClr val="000000"/>
                </a:solidFill>
                <a:latin typeface="Arial" charset="0"/>
                <a:ea typeface="Arial" charset="0"/>
                <a:cs typeface="Arial" charset="0"/>
              </a:defRPr>
            </a:lvl1pPr>
            <a:lvl2pPr>
              <a:defRPr>
                <a:solidFill>
                  <a:srgbClr val="000000"/>
                </a:solidFill>
                <a:latin typeface="Summer Font" charset="0"/>
                <a:ea typeface="Summer Font" charset="0"/>
                <a:cs typeface="Summer Font" charset="0"/>
              </a:defRPr>
            </a:lvl2pPr>
            <a:lvl3pPr>
              <a:defRPr>
                <a:solidFill>
                  <a:schemeClr val="bg1"/>
                </a:solidFill>
                <a:latin typeface="Summer Font" charset="0"/>
                <a:ea typeface="Summer Font" charset="0"/>
                <a:cs typeface="Summer Font" charset="0"/>
              </a:defRPr>
            </a:lvl3pPr>
            <a:lvl4pPr>
              <a:defRPr>
                <a:solidFill>
                  <a:schemeClr val="bg1"/>
                </a:solidFill>
                <a:latin typeface="Summer Font" charset="0"/>
                <a:ea typeface="Summer Font" charset="0"/>
                <a:cs typeface="Summer Font" charset="0"/>
              </a:defRPr>
            </a:lvl4pPr>
            <a:lvl5pPr>
              <a:defRPr>
                <a:solidFill>
                  <a:schemeClr val="bg1"/>
                </a:solidFill>
                <a:latin typeface="Summer Font" charset="0"/>
                <a:ea typeface="Summer Font" charset="0"/>
                <a:cs typeface="Summer Font" charset="0"/>
              </a:defRPr>
            </a:lvl5pPr>
          </a:lstStyle>
          <a:p>
            <a:pPr lvl="0"/>
            <a:r>
              <a:rPr lang="en-US"/>
              <a:t>Click to add text here. Lorem ipsum dolor sit </a:t>
            </a:r>
            <a:r>
              <a:rPr lang="en-US" err="1"/>
              <a:t>amet</a:t>
            </a:r>
            <a:r>
              <a:rPr lang="en-US"/>
              <a:t>, </a:t>
            </a:r>
            <a:r>
              <a:rPr lang="en-US" err="1"/>
              <a:t>consectetur</a:t>
            </a:r>
            <a:r>
              <a:rPr lang="en-US"/>
              <a:t> </a:t>
            </a:r>
            <a:r>
              <a:rPr lang="en-US" err="1"/>
              <a:t>adipiscing</a:t>
            </a:r>
            <a:r>
              <a:rPr lang="en-US"/>
              <a:t> </a:t>
            </a:r>
            <a:r>
              <a:rPr lang="en-US" err="1"/>
              <a:t>elit</a:t>
            </a:r>
            <a:r>
              <a:rPr lang="en-US"/>
              <a:t>, </a:t>
            </a:r>
            <a:r>
              <a:rPr lang="en-US" err="1"/>
              <a:t>sed</a:t>
            </a:r>
            <a:r>
              <a:rPr lang="en-US"/>
              <a:t> do </a:t>
            </a:r>
            <a:r>
              <a:rPr lang="en-US" err="1"/>
              <a:t>eiusmod</a:t>
            </a:r>
            <a:r>
              <a:rPr lang="en-US"/>
              <a:t> </a:t>
            </a:r>
            <a:r>
              <a:rPr lang="en-US" err="1"/>
              <a:t>tempor</a:t>
            </a:r>
            <a:r>
              <a:rPr lang="en-US"/>
              <a:t> </a:t>
            </a:r>
            <a:r>
              <a:rPr lang="en-US" err="1"/>
              <a:t>incididunt</a:t>
            </a:r>
            <a:r>
              <a:rPr lang="en-US"/>
              <a:t> </a:t>
            </a:r>
            <a:r>
              <a:rPr lang="en-US" err="1"/>
              <a:t>ut</a:t>
            </a:r>
            <a:r>
              <a:rPr lang="en-US"/>
              <a:t> </a:t>
            </a:r>
            <a:r>
              <a:rPr lang="en-US" err="1"/>
              <a:t>labore</a:t>
            </a:r>
            <a:r>
              <a:rPr lang="en-US"/>
              <a:t> et </a:t>
            </a:r>
            <a:r>
              <a:rPr lang="en-US" err="1"/>
              <a:t>dolore</a:t>
            </a:r>
            <a:r>
              <a:rPr lang="en-US"/>
              <a:t> magna </a:t>
            </a:r>
            <a:r>
              <a:rPr lang="en-US" err="1"/>
              <a:t>aliqua</a:t>
            </a:r>
            <a:r>
              <a:rPr lang="en-US"/>
              <a:t>. </a:t>
            </a:r>
            <a:r>
              <a:rPr lang="en-US" err="1"/>
              <a:t>Faucibus</a:t>
            </a:r>
            <a:r>
              <a:rPr lang="en-US"/>
              <a:t> </a:t>
            </a:r>
            <a:r>
              <a:rPr lang="en-US" err="1"/>
              <a:t>nisl</a:t>
            </a:r>
            <a:r>
              <a:rPr lang="en-US"/>
              <a:t> </a:t>
            </a:r>
            <a:r>
              <a:rPr lang="en-US" err="1"/>
              <a:t>tincidunt</a:t>
            </a:r>
            <a:r>
              <a:rPr lang="en-US"/>
              <a:t> </a:t>
            </a:r>
            <a:r>
              <a:rPr lang="en-US" err="1"/>
              <a:t>eget</a:t>
            </a:r>
            <a:r>
              <a:rPr lang="en-US"/>
              <a:t> </a:t>
            </a:r>
            <a:r>
              <a:rPr lang="en-US" err="1"/>
              <a:t>nullam</a:t>
            </a:r>
            <a:r>
              <a:rPr lang="en-US"/>
              <a:t> non. </a:t>
            </a:r>
            <a:r>
              <a:rPr lang="en-US" err="1"/>
              <a:t>Mauris</a:t>
            </a:r>
            <a:r>
              <a:rPr lang="en-US"/>
              <a:t> a </a:t>
            </a:r>
            <a:r>
              <a:rPr lang="en-US" err="1"/>
              <a:t>diam</a:t>
            </a:r>
            <a:r>
              <a:rPr lang="en-US"/>
              <a:t> </a:t>
            </a:r>
            <a:r>
              <a:rPr lang="en-US" err="1"/>
              <a:t>maecenas</a:t>
            </a:r>
            <a:r>
              <a:rPr lang="en-US"/>
              <a:t> </a:t>
            </a:r>
            <a:r>
              <a:rPr lang="en-US" err="1"/>
              <a:t>sed</a:t>
            </a:r>
            <a:r>
              <a:rPr lang="en-US"/>
              <a:t> </a:t>
            </a:r>
            <a:r>
              <a:rPr lang="en-US" err="1"/>
              <a:t>enim</a:t>
            </a:r>
            <a:r>
              <a:rPr lang="en-US"/>
              <a:t> </a:t>
            </a:r>
            <a:r>
              <a:rPr lang="en-US" err="1"/>
              <a:t>ut</a:t>
            </a:r>
            <a:r>
              <a:rPr lang="en-US"/>
              <a:t> </a:t>
            </a:r>
            <a:r>
              <a:rPr lang="en-US" err="1"/>
              <a:t>sem</a:t>
            </a:r>
            <a:r>
              <a:rPr lang="en-US"/>
              <a:t> </a:t>
            </a:r>
            <a:r>
              <a:rPr lang="en-US" err="1"/>
              <a:t>viverra</a:t>
            </a:r>
            <a:r>
              <a:rPr lang="en-US"/>
              <a:t>. </a:t>
            </a:r>
            <a:r>
              <a:rPr lang="en-US" err="1"/>
              <a:t>Sed</a:t>
            </a:r>
            <a:r>
              <a:rPr lang="en-US"/>
              <a:t> </a:t>
            </a:r>
            <a:r>
              <a:rPr lang="en-US" err="1"/>
              <a:t>ullamcorper</a:t>
            </a:r>
            <a:r>
              <a:rPr lang="en-US"/>
              <a:t> </a:t>
            </a:r>
            <a:r>
              <a:rPr lang="en-US" err="1"/>
              <a:t>morbi</a:t>
            </a:r>
            <a:r>
              <a:rPr lang="en-US"/>
              <a:t> </a:t>
            </a:r>
            <a:r>
              <a:rPr lang="en-US" err="1"/>
              <a:t>tincidunt</a:t>
            </a:r>
            <a:r>
              <a:rPr lang="en-US"/>
              <a:t> </a:t>
            </a:r>
            <a:r>
              <a:rPr lang="en-US" err="1"/>
              <a:t>ornare</a:t>
            </a:r>
            <a:r>
              <a:rPr lang="en-US"/>
              <a:t>. Sit </a:t>
            </a:r>
            <a:r>
              <a:rPr lang="en-US" err="1"/>
              <a:t>amet</a:t>
            </a:r>
            <a:r>
              <a:rPr lang="en-US"/>
              <a:t> </a:t>
            </a:r>
            <a:r>
              <a:rPr lang="en-US" err="1"/>
              <a:t>volutpat</a:t>
            </a:r>
            <a:r>
              <a:rPr lang="en-US"/>
              <a:t> </a:t>
            </a:r>
            <a:r>
              <a:rPr lang="en-US" err="1"/>
              <a:t>consequat</a:t>
            </a:r>
            <a:r>
              <a:rPr lang="en-US"/>
              <a:t> </a:t>
            </a:r>
            <a:r>
              <a:rPr lang="en-US" err="1"/>
              <a:t>mauris</a:t>
            </a:r>
            <a:r>
              <a:rPr lang="en-US"/>
              <a:t> </a:t>
            </a:r>
            <a:r>
              <a:rPr lang="en-US" err="1"/>
              <a:t>nunc</a:t>
            </a:r>
            <a:r>
              <a:rPr lang="en-US"/>
              <a:t> </a:t>
            </a:r>
            <a:r>
              <a:rPr lang="en-US" err="1"/>
              <a:t>congue</a:t>
            </a:r>
            <a:r>
              <a:rPr lang="en-US"/>
              <a:t> nisi. </a:t>
            </a:r>
            <a:r>
              <a:rPr lang="en-US" err="1"/>
              <a:t>Mauris</a:t>
            </a:r>
            <a:r>
              <a:rPr lang="en-US"/>
              <a:t> sit </a:t>
            </a:r>
            <a:r>
              <a:rPr lang="en-US" err="1"/>
              <a:t>amet</a:t>
            </a:r>
            <a:r>
              <a:rPr lang="en-US"/>
              <a:t> </a:t>
            </a:r>
            <a:r>
              <a:rPr lang="en-US" err="1"/>
              <a:t>massa</a:t>
            </a:r>
            <a:r>
              <a:rPr lang="en-US"/>
              <a:t> vitae. </a:t>
            </a:r>
            <a:r>
              <a:rPr lang="en-US" err="1"/>
              <a:t>Consectetur</a:t>
            </a:r>
            <a:r>
              <a:rPr lang="en-US"/>
              <a:t> libero id </a:t>
            </a:r>
            <a:r>
              <a:rPr lang="en-US" err="1"/>
              <a:t>faucibus</a:t>
            </a:r>
            <a:r>
              <a:rPr lang="en-US"/>
              <a:t> </a:t>
            </a:r>
            <a:r>
              <a:rPr lang="en-US" err="1"/>
              <a:t>nisl</a:t>
            </a:r>
            <a:r>
              <a:rPr lang="en-US"/>
              <a:t> </a:t>
            </a:r>
            <a:r>
              <a:rPr lang="en-US" err="1"/>
              <a:t>tincidunt</a:t>
            </a:r>
            <a:r>
              <a:rPr lang="en-US"/>
              <a:t> </a:t>
            </a:r>
            <a:r>
              <a:rPr lang="en-US" err="1"/>
              <a:t>eget</a:t>
            </a:r>
            <a:r>
              <a:rPr lang="en-US"/>
              <a:t>. </a:t>
            </a:r>
            <a:r>
              <a:rPr lang="en-US" err="1"/>
              <a:t>Nulla</a:t>
            </a:r>
            <a:r>
              <a:rPr lang="en-US"/>
              <a:t> </a:t>
            </a:r>
            <a:r>
              <a:rPr lang="en-US" err="1"/>
              <a:t>facilisi</a:t>
            </a:r>
            <a:r>
              <a:rPr lang="en-US"/>
              <a:t> </a:t>
            </a:r>
            <a:r>
              <a:rPr lang="en-US" err="1"/>
              <a:t>morbi</a:t>
            </a:r>
            <a:r>
              <a:rPr lang="en-US"/>
              <a:t> tempus </a:t>
            </a:r>
            <a:r>
              <a:rPr lang="en-US" err="1"/>
              <a:t>iaculis</a:t>
            </a:r>
            <a:r>
              <a:rPr lang="en-US"/>
              <a:t> </a:t>
            </a:r>
            <a:r>
              <a:rPr lang="en-US" err="1"/>
              <a:t>urna</a:t>
            </a:r>
            <a:r>
              <a:rPr lang="en-US"/>
              <a:t> id </a:t>
            </a:r>
            <a:r>
              <a:rPr lang="en-US" err="1"/>
              <a:t>volutpat</a:t>
            </a:r>
            <a:r>
              <a:rPr lang="en-US"/>
              <a:t> lacus. </a:t>
            </a:r>
            <a:r>
              <a:rPr lang="en-US" err="1"/>
              <a:t>Imperdiet</a:t>
            </a:r>
            <a:r>
              <a:rPr lang="en-US"/>
              <a:t> </a:t>
            </a:r>
            <a:r>
              <a:rPr lang="en-US" err="1"/>
              <a:t>nulla</a:t>
            </a:r>
            <a:r>
              <a:rPr lang="en-US"/>
              <a:t> </a:t>
            </a:r>
            <a:r>
              <a:rPr lang="en-US" err="1"/>
              <a:t>malesuada</a:t>
            </a:r>
            <a:r>
              <a:rPr lang="en-US"/>
              <a:t> </a:t>
            </a:r>
            <a:r>
              <a:rPr lang="en-US" err="1"/>
              <a:t>pellentesque</a:t>
            </a:r>
            <a:r>
              <a:rPr lang="en-US"/>
              <a:t> </a:t>
            </a:r>
            <a:r>
              <a:rPr lang="en-US" err="1"/>
              <a:t>elit</a:t>
            </a:r>
            <a:r>
              <a:rPr lang="en-US"/>
              <a:t> </a:t>
            </a:r>
            <a:r>
              <a:rPr lang="en-US" err="1"/>
              <a:t>eget</a:t>
            </a:r>
            <a:r>
              <a:rPr lang="en-US"/>
              <a:t> gravida cum </a:t>
            </a:r>
            <a:r>
              <a:rPr lang="en-US" err="1"/>
              <a:t>sociis</a:t>
            </a:r>
            <a:r>
              <a:rPr lang="en-US"/>
              <a:t>. Sed </a:t>
            </a:r>
            <a:r>
              <a:rPr lang="en-US" err="1"/>
              <a:t>velit</a:t>
            </a:r>
            <a:r>
              <a:rPr lang="en-US"/>
              <a:t> </a:t>
            </a:r>
            <a:r>
              <a:rPr lang="en-US" err="1"/>
              <a:t>dignissim</a:t>
            </a:r>
            <a:r>
              <a:rPr lang="en-US"/>
              <a:t> </a:t>
            </a:r>
            <a:r>
              <a:rPr lang="en-US" err="1"/>
              <a:t>sodales</a:t>
            </a:r>
            <a:r>
              <a:rPr lang="en-US"/>
              <a:t> </a:t>
            </a:r>
            <a:r>
              <a:rPr lang="en-US" err="1"/>
              <a:t>ut.</a:t>
            </a:r>
            <a:endParaRPr lang="en-US"/>
          </a:p>
        </p:txBody>
      </p:sp>
    </p:spTree>
    <p:extLst>
      <p:ext uri="{BB962C8B-B14F-4D97-AF65-F5344CB8AC3E}">
        <p14:creationId xmlns:p14="http://schemas.microsoft.com/office/powerpoint/2010/main" val="365207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Sections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Text Placeholder 5"/>
          <p:cNvSpPr>
            <a:spLocks noGrp="1"/>
          </p:cNvSpPr>
          <p:nvPr>
            <p:ph type="body" sz="quarter" idx="15" hasCustomPrompt="1"/>
          </p:nvPr>
        </p:nvSpPr>
        <p:spPr>
          <a:xfrm>
            <a:off x="743574" y="1290690"/>
            <a:ext cx="10711543" cy="348047"/>
          </a:xfrm>
        </p:spPr>
        <p:txBody>
          <a:bodyPr>
            <a:noAutofit/>
          </a:bodyPr>
          <a:lstStyle>
            <a:lvl1pPr marL="0" indent="0" algn="l">
              <a:buNone/>
              <a:defRPr sz="2400" b="1" i="0" baseline="0">
                <a:solidFill>
                  <a:srgbClr val="006298"/>
                </a:solidFill>
                <a:latin typeface="Arial" charset="0"/>
                <a:ea typeface="Arial" charset="0"/>
                <a:cs typeface="Arial" charset="0"/>
              </a:defRPr>
            </a:lvl1pPr>
            <a:lvl2pPr>
              <a:defRPr>
                <a:solidFill>
                  <a:schemeClr val="bg1"/>
                </a:solidFill>
                <a:latin typeface="Summer Font" charset="0"/>
                <a:ea typeface="Summer Font" charset="0"/>
                <a:cs typeface="Summer Font" charset="0"/>
              </a:defRPr>
            </a:lvl2pPr>
            <a:lvl3pPr>
              <a:defRPr>
                <a:solidFill>
                  <a:schemeClr val="bg1"/>
                </a:solidFill>
                <a:latin typeface="Summer Font" charset="0"/>
                <a:ea typeface="Summer Font" charset="0"/>
                <a:cs typeface="Summer Font" charset="0"/>
              </a:defRPr>
            </a:lvl3pPr>
            <a:lvl4pPr>
              <a:defRPr>
                <a:solidFill>
                  <a:schemeClr val="bg1"/>
                </a:solidFill>
                <a:latin typeface="Summer Font" charset="0"/>
                <a:ea typeface="Summer Font" charset="0"/>
                <a:cs typeface="Summer Font" charset="0"/>
              </a:defRPr>
            </a:lvl4pPr>
            <a:lvl5pPr>
              <a:defRPr>
                <a:solidFill>
                  <a:schemeClr val="bg1"/>
                </a:solidFill>
                <a:latin typeface="Summer Font" charset="0"/>
                <a:ea typeface="Summer Font" charset="0"/>
                <a:cs typeface="Summer Font" charset="0"/>
              </a:defRPr>
            </a:lvl5pPr>
          </a:lstStyle>
          <a:p>
            <a:pPr lvl="0"/>
            <a:r>
              <a:rPr lang="en-US"/>
              <a:t>Section Header</a:t>
            </a:r>
          </a:p>
        </p:txBody>
      </p:sp>
      <p:sp>
        <p:nvSpPr>
          <p:cNvPr id="11" name="Text Placeholder 5"/>
          <p:cNvSpPr>
            <a:spLocks noGrp="1"/>
          </p:cNvSpPr>
          <p:nvPr>
            <p:ph type="body" sz="quarter" idx="18" hasCustomPrompt="1"/>
          </p:nvPr>
        </p:nvSpPr>
        <p:spPr>
          <a:xfrm>
            <a:off x="740228" y="1737343"/>
            <a:ext cx="10711543" cy="1462674"/>
          </a:xfrm>
        </p:spPr>
        <p:txBody>
          <a:bodyPr>
            <a:noAutofit/>
          </a:bodyPr>
          <a:lstStyle>
            <a:lvl1pPr marL="342900" indent="-342900" algn="l">
              <a:buFont typeface="Arial" panose="020B0604020202020204" pitchFamily="34" charset="0"/>
              <a:buChar char="•"/>
              <a:defRPr sz="2400" b="0" i="0" baseline="0">
                <a:solidFill>
                  <a:srgbClr val="000000"/>
                </a:solidFill>
                <a:latin typeface="Arial" charset="0"/>
                <a:ea typeface="Arial" charset="0"/>
                <a:cs typeface="Arial" charset="0"/>
              </a:defRPr>
            </a:lvl1pPr>
            <a:lvl2pPr marL="457200" indent="0">
              <a:buClr>
                <a:srgbClr val="000000"/>
              </a:buClr>
              <a:buFont typeface="Arial" panose="020B0604020202020204" pitchFamily="34" charset="0"/>
              <a:buNone/>
              <a:defRPr>
                <a:solidFill>
                  <a:srgbClr val="000000"/>
                </a:solidFill>
                <a:latin typeface="Summer Font" charset="0"/>
                <a:ea typeface="Summer Font" charset="0"/>
                <a:cs typeface="Summer Font" charset="0"/>
              </a:defRPr>
            </a:lvl2pPr>
            <a:lvl3pPr>
              <a:defRPr>
                <a:solidFill>
                  <a:schemeClr val="bg1"/>
                </a:solidFill>
                <a:latin typeface="Summer Font" charset="0"/>
                <a:ea typeface="Summer Font" charset="0"/>
                <a:cs typeface="Summer Font" charset="0"/>
              </a:defRPr>
            </a:lvl3pPr>
            <a:lvl4pPr>
              <a:defRPr>
                <a:solidFill>
                  <a:schemeClr val="bg1"/>
                </a:solidFill>
                <a:latin typeface="Summer Font" charset="0"/>
                <a:ea typeface="Summer Font" charset="0"/>
                <a:cs typeface="Summer Font" charset="0"/>
              </a:defRPr>
            </a:lvl4pPr>
            <a:lvl5pPr>
              <a:defRPr>
                <a:solidFill>
                  <a:schemeClr val="bg1"/>
                </a:solidFill>
                <a:latin typeface="Summer Font" charset="0"/>
                <a:ea typeface="Summer Font" charset="0"/>
                <a:cs typeface="Summer Font" charset="0"/>
              </a:defRPr>
            </a:lvl5pPr>
          </a:lstStyle>
          <a:p>
            <a:pPr lvl="0"/>
            <a:r>
              <a:rPr lang="en-US"/>
              <a:t>Click to add text here. Lorem ipsum dolor sit </a:t>
            </a:r>
            <a:r>
              <a:rPr lang="en-US" err="1"/>
              <a:t>amet</a:t>
            </a:r>
            <a:r>
              <a:rPr lang="en-US"/>
              <a:t>, </a:t>
            </a:r>
            <a:r>
              <a:rPr lang="en-US" err="1"/>
              <a:t>consectetur</a:t>
            </a:r>
            <a:r>
              <a:rPr lang="en-US"/>
              <a:t> </a:t>
            </a:r>
            <a:r>
              <a:rPr lang="en-US" err="1"/>
              <a:t>adipiscing</a:t>
            </a:r>
            <a:r>
              <a:rPr lang="en-US"/>
              <a:t> </a:t>
            </a:r>
            <a:r>
              <a:rPr lang="en-US" err="1"/>
              <a:t>elit</a:t>
            </a:r>
            <a:r>
              <a:rPr lang="en-US"/>
              <a:t>, </a:t>
            </a:r>
            <a:r>
              <a:rPr lang="en-US" err="1"/>
              <a:t>sed</a:t>
            </a:r>
            <a:r>
              <a:rPr lang="en-US"/>
              <a:t> do </a:t>
            </a:r>
            <a:r>
              <a:rPr lang="en-US" err="1"/>
              <a:t>eiusmod</a:t>
            </a:r>
            <a:r>
              <a:rPr lang="en-US"/>
              <a:t> </a:t>
            </a:r>
            <a:r>
              <a:rPr lang="en-US" err="1"/>
              <a:t>tempor</a:t>
            </a:r>
            <a:r>
              <a:rPr lang="en-US"/>
              <a:t> </a:t>
            </a:r>
            <a:r>
              <a:rPr lang="en-US" err="1"/>
              <a:t>incididunt</a:t>
            </a:r>
            <a:r>
              <a:rPr lang="en-US"/>
              <a:t> </a:t>
            </a:r>
            <a:r>
              <a:rPr lang="en-US" err="1"/>
              <a:t>ut</a:t>
            </a:r>
            <a:r>
              <a:rPr lang="en-US"/>
              <a:t> </a:t>
            </a:r>
            <a:r>
              <a:rPr lang="en-US" err="1"/>
              <a:t>labore</a:t>
            </a:r>
            <a:r>
              <a:rPr lang="en-US"/>
              <a:t> et </a:t>
            </a:r>
            <a:r>
              <a:rPr lang="en-US" err="1"/>
              <a:t>dolore</a:t>
            </a:r>
            <a:r>
              <a:rPr lang="en-US"/>
              <a:t> magna </a:t>
            </a:r>
            <a:r>
              <a:rPr lang="en-US" err="1"/>
              <a:t>aliqua</a:t>
            </a:r>
            <a:r>
              <a:rPr lang="en-US"/>
              <a:t>. </a:t>
            </a:r>
            <a:r>
              <a:rPr lang="en-US" err="1"/>
              <a:t>Faucibus</a:t>
            </a:r>
            <a:r>
              <a:rPr lang="en-US"/>
              <a:t> </a:t>
            </a:r>
            <a:r>
              <a:rPr lang="en-US" err="1"/>
              <a:t>nisl</a:t>
            </a:r>
            <a:r>
              <a:rPr lang="en-US"/>
              <a:t> </a:t>
            </a:r>
            <a:r>
              <a:rPr lang="en-US" err="1"/>
              <a:t>tincidunt</a:t>
            </a:r>
            <a:r>
              <a:rPr lang="en-US"/>
              <a:t> </a:t>
            </a:r>
            <a:r>
              <a:rPr lang="en-US" err="1"/>
              <a:t>eget</a:t>
            </a:r>
            <a:r>
              <a:rPr lang="en-US"/>
              <a:t> </a:t>
            </a:r>
            <a:r>
              <a:rPr lang="en-US" err="1"/>
              <a:t>nullam</a:t>
            </a:r>
            <a:r>
              <a:rPr lang="en-US"/>
              <a:t> non. </a:t>
            </a:r>
            <a:r>
              <a:rPr lang="en-US" err="1"/>
              <a:t>Mauris</a:t>
            </a:r>
            <a:r>
              <a:rPr lang="en-US"/>
              <a:t> a </a:t>
            </a:r>
            <a:r>
              <a:rPr lang="en-US" err="1"/>
              <a:t>diam</a:t>
            </a:r>
            <a:r>
              <a:rPr lang="en-US"/>
              <a:t> </a:t>
            </a:r>
            <a:r>
              <a:rPr lang="en-US" err="1"/>
              <a:t>maecenas</a:t>
            </a:r>
            <a:r>
              <a:rPr lang="en-US"/>
              <a:t> </a:t>
            </a:r>
            <a:r>
              <a:rPr lang="en-US" err="1"/>
              <a:t>sed</a:t>
            </a:r>
            <a:r>
              <a:rPr lang="en-US"/>
              <a:t> </a:t>
            </a:r>
            <a:r>
              <a:rPr lang="en-US" err="1"/>
              <a:t>enim</a:t>
            </a:r>
            <a:r>
              <a:rPr lang="en-US"/>
              <a:t> </a:t>
            </a:r>
            <a:r>
              <a:rPr lang="en-US" err="1"/>
              <a:t>ut</a:t>
            </a:r>
            <a:r>
              <a:rPr lang="en-US"/>
              <a:t> </a:t>
            </a:r>
            <a:r>
              <a:rPr lang="en-US" err="1"/>
              <a:t>sem</a:t>
            </a:r>
            <a:r>
              <a:rPr lang="en-US"/>
              <a:t> </a:t>
            </a:r>
            <a:r>
              <a:rPr lang="en-US" err="1"/>
              <a:t>viverra</a:t>
            </a:r>
            <a:r>
              <a:rPr lang="en-US"/>
              <a:t>. Sed </a:t>
            </a:r>
            <a:r>
              <a:rPr lang="en-US" err="1"/>
              <a:t>ullamcorper</a:t>
            </a:r>
            <a:r>
              <a:rPr lang="en-US"/>
              <a:t> </a:t>
            </a:r>
            <a:r>
              <a:rPr lang="en-US" err="1"/>
              <a:t>morbi</a:t>
            </a:r>
            <a:r>
              <a:rPr lang="en-US"/>
              <a:t> </a:t>
            </a:r>
            <a:r>
              <a:rPr lang="en-US" err="1"/>
              <a:t>tincidunt</a:t>
            </a:r>
            <a:r>
              <a:rPr lang="en-US"/>
              <a:t> </a:t>
            </a:r>
            <a:r>
              <a:rPr lang="en-US" err="1"/>
              <a:t>ornare</a:t>
            </a:r>
            <a:r>
              <a:rPr lang="en-US"/>
              <a:t>.</a:t>
            </a:r>
          </a:p>
        </p:txBody>
      </p:sp>
      <p:sp>
        <p:nvSpPr>
          <p:cNvPr id="9" name="Text Placeholder 5"/>
          <p:cNvSpPr>
            <a:spLocks noGrp="1"/>
          </p:cNvSpPr>
          <p:nvPr>
            <p:ph type="body" sz="quarter" idx="17" hasCustomPrompt="1"/>
          </p:nvPr>
        </p:nvSpPr>
        <p:spPr>
          <a:xfrm>
            <a:off x="743573" y="3389727"/>
            <a:ext cx="10711543" cy="348047"/>
          </a:xfrm>
        </p:spPr>
        <p:txBody>
          <a:bodyPr>
            <a:noAutofit/>
          </a:bodyPr>
          <a:lstStyle>
            <a:lvl1pPr marL="0" indent="0" algn="l">
              <a:buNone/>
              <a:defRPr sz="2400" b="1" i="0" baseline="0">
                <a:solidFill>
                  <a:srgbClr val="006298"/>
                </a:solidFill>
                <a:latin typeface="Arial" charset="0"/>
                <a:ea typeface="Arial" charset="0"/>
                <a:cs typeface="Arial" charset="0"/>
              </a:defRPr>
            </a:lvl1pPr>
            <a:lvl2pPr>
              <a:defRPr>
                <a:solidFill>
                  <a:schemeClr val="bg1"/>
                </a:solidFill>
                <a:latin typeface="Summer Font" charset="0"/>
                <a:ea typeface="Summer Font" charset="0"/>
                <a:cs typeface="Summer Font" charset="0"/>
              </a:defRPr>
            </a:lvl2pPr>
            <a:lvl3pPr>
              <a:defRPr>
                <a:solidFill>
                  <a:schemeClr val="bg1"/>
                </a:solidFill>
                <a:latin typeface="Summer Font" charset="0"/>
                <a:ea typeface="Summer Font" charset="0"/>
                <a:cs typeface="Summer Font" charset="0"/>
              </a:defRPr>
            </a:lvl3pPr>
            <a:lvl4pPr>
              <a:defRPr>
                <a:solidFill>
                  <a:schemeClr val="bg1"/>
                </a:solidFill>
                <a:latin typeface="Summer Font" charset="0"/>
                <a:ea typeface="Summer Font" charset="0"/>
                <a:cs typeface="Summer Font" charset="0"/>
              </a:defRPr>
            </a:lvl4pPr>
            <a:lvl5pPr>
              <a:defRPr>
                <a:solidFill>
                  <a:schemeClr val="bg1"/>
                </a:solidFill>
                <a:latin typeface="Summer Font" charset="0"/>
                <a:ea typeface="Summer Font" charset="0"/>
                <a:cs typeface="Summer Font" charset="0"/>
              </a:defRPr>
            </a:lvl5pPr>
          </a:lstStyle>
          <a:p>
            <a:pPr lvl="0"/>
            <a:r>
              <a:rPr lang="en-US"/>
              <a:t>Section Header</a:t>
            </a:r>
          </a:p>
        </p:txBody>
      </p:sp>
      <p:sp>
        <p:nvSpPr>
          <p:cNvPr id="8" name="Text Placeholder 5"/>
          <p:cNvSpPr>
            <a:spLocks noGrp="1"/>
          </p:cNvSpPr>
          <p:nvPr>
            <p:ph type="body" sz="quarter" idx="16" hasCustomPrompt="1"/>
          </p:nvPr>
        </p:nvSpPr>
        <p:spPr>
          <a:xfrm>
            <a:off x="743572" y="3856204"/>
            <a:ext cx="10711543" cy="1462674"/>
          </a:xfrm>
        </p:spPr>
        <p:txBody>
          <a:bodyPr>
            <a:noAutofit/>
          </a:bodyPr>
          <a:lstStyle>
            <a:lvl1pPr marL="0" indent="0" algn="l">
              <a:buNone/>
              <a:defRPr sz="2400" b="0" i="0" baseline="0">
                <a:solidFill>
                  <a:srgbClr val="000000"/>
                </a:solidFill>
                <a:latin typeface="Arial" charset="0"/>
                <a:ea typeface="Arial" charset="0"/>
                <a:cs typeface="Arial" charset="0"/>
              </a:defRPr>
            </a:lvl1pPr>
            <a:lvl2pPr>
              <a:defRPr>
                <a:solidFill>
                  <a:schemeClr val="bg1"/>
                </a:solidFill>
                <a:latin typeface="Summer Font" charset="0"/>
                <a:ea typeface="Summer Font" charset="0"/>
                <a:cs typeface="Summer Font" charset="0"/>
              </a:defRPr>
            </a:lvl2pPr>
            <a:lvl3pPr>
              <a:defRPr>
                <a:solidFill>
                  <a:schemeClr val="bg1"/>
                </a:solidFill>
                <a:latin typeface="Summer Font" charset="0"/>
                <a:ea typeface="Summer Font" charset="0"/>
                <a:cs typeface="Summer Font" charset="0"/>
              </a:defRPr>
            </a:lvl3pPr>
            <a:lvl4pPr>
              <a:defRPr>
                <a:solidFill>
                  <a:schemeClr val="bg1"/>
                </a:solidFill>
                <a:latin typeface="Summer Font" charset="0"/>
                <a:ea typeface="Summer Font" charset="0"/>
                <a:cs typeface="Summer Font" charset="0"/>
              </a:defRPr>
            </a:lvl4pPr>
            <a:lvl5pPr>
              <a:defRPr>
                <a:solidFill>
                  <a:schemeClr val="bg1"/>
                </a:solidFill>
                <a:latin typeface="Summer Font" charset="0"/>
                <a:ea typeface="Summer Font" charset="0"/>
                <a:cs typeface="Summer Font" charset="0"/>
              </a:defRPr>
            </a:lvl5pPr>
          </a:lstStyle>
          <a:p>
            <a:pPr lvl="0"/>
            <a:r>
              <a:rPr lang="en-US"/>
              <a:t>Click to add text here. Lorem ipsum dolor sit </a:t>
            </a:r>
            <a:r>
              <a:rPr lang="en-US" err="1"/>
              <a:t>amet</a:t>
            </a:r>
            <a:r>
              <a:rPr lang="en-US"/>
              <a:t>, </a:t>
            </a:r>
            <a:r>
              <a:rPr lang="en-US" err="1"/>
              <a:t>consectetur</a:t>
            </a:r>
            <a:r>
              <a:rPr lang="en-US"/>
              <a:t> </a:t>
            </a:r>
            <a:r>
              <a:rPr lang="en-US" err="1"/>
              <a:t>adipiscing</a:t>
            </a:r>
            <a:r>
              <a:rPr lang="en-US"/>
              <a:t> </a:t>
            </a:r>
            <a:r>
              <a:rPr lang="en-US" err="1"/>
              <a:t>elit</a:t>
            </a:r>
            <a:r>
              <a:rPr lang="en-US"/>
              <a:t>, </a:t>
            </a:r>
            <a:r>
              <a:rPr lang="en-US" err="1"/>
              <a:t>sed</a:t>
            </a:r>
            <a:r>
              <a:rPr lang="en-US"/>
              <a:t> do </a:t>
            </a:r>
            <a:r>
              <a:rPr lang="en-US" err="1"/>
              <a:t>eiusmod</a:t>
            </a:r>
            <a:r>
              <a:rPr lang="en-US"/>
              <a:t> </a:t>
            </a:r>
            <a:r>
              <a:rPr lang="en-US" err="1"/>
              <a:t>tempor</a:t>
            </a:r>
            <a:r>
              <a:rPr lang="en-US"/>
              <a:t> </a:t>
            </a:r>
            <a:r>
              <a:rPr lang="en-US" err="1"/>
              <a:t>incididunt</a:t>
            </a:r>
            <a:r>
              <a:rPr lang="en-US"/>
              <a:t> </a:t>
            </a:r>
            <a:r>
              <a:rPr lang="en-US" err="1"/>
              <a:t>ut</a:t>
            </a:r>
            <a:r>
              <a:rPr lang="en-US"/>
              <a:t> </a:t>
            </a:r>
            <a:r>
              <a:rPr lang="en-US" err="1"/>
              <a:t>labore</a:t>
            </a:r>
            <a:r>
              <a:rPr lang="en-US"/>
              <a:t> et </a:t>
            </a:r>
            <a:r>
              <a:rPr lang="en-US" err="1"/>
              <a:t>dolore</a:t>
            </a:r>
            <a:r>
              <a:rPr lang="en-US"/>
              <a:t> magna </a:t>
            </a:r>
            <a:r>
              <a:rPr lang="en-US" err="1"/>
              <a:t>aliqua</a:t>
            </a:r>
            <a:r>
              <a:rPr lang="en-US"/>
              <a:t>. </a:t>
            </a:r>
            <a:r>
              <a:rPr lang="en-US" err="1"/>
              <a:t>Faucibus</a:t>
            </a:r>
            <a:r>
              <a:rPr lang="en-US"/>
              <a:t> </a:t>
            </a:r>
            <a:r>
              <a:rPr lang="en-US" err="1"/>
              <a:t>nisl</a:t>
            </a:r>
            <a:r>
              <a:rPr lang="en-US"/>
              <a:t> </a:t>
            </a:r>
            <a:r>
              <a:rPr lang="en-US" err="1"/>
              <a:t>tincidunt</a:t>
            </a:r>
            <a:r>
              <a:rPr lang="en-US"/>
              <a:t> </a:t>
            </a:r>
            <a:r>
              <a:rPr lang="en-US" err="1"/>
              <a:t>eget</a:t>
            </a:r>
            <a:r>
              <a:rPr lang="en-US"/>
              <a:t> </a:t>
            </a:r>
            <a:r>
              <a:rPr lang="en-US" err="1"/>
              <a:t>nullam</a:t>
            </a:r>
            <a:r>
              <a:rPr lang="en-US"/>
              <a:t> non. </a:t>
            </a:r>
            <a:r>
              <a:rPr lang="en-US" err="1"/>
              <a:t>Mauris</a:t>
            </a:r>
            <a:r>
              <a:rPr lang="en-US"/>
              <a:t> a </a:t>
            </a:r>
            <a:r>
              <a:rPr lang="en-US" err="1"/>
              <a:t>diam</a:t>
            </a:r>
            <a:r>
              <a:rPr lang="en-US"/>
              <a:t> </a:t>
            </a:r>
            <a:r>
              <a:rPr lang="en-US" err="1"/>
              <a:t>maecenas</a:t>
            </a:r>
            <a:r>
              <a:rPr lang="en-US"/>
              <a:t> </a:t>
            </a:r>
            <a:r>
              <a:rPr lang="en-US" err="1"/>
              <a:t>sed</a:t>
            </a:r>
            <a:r>
              <a:rPr lang="en-US"/>
              <a:t> </a:t>
            </a:r>
            <a:r>
              <a:rPr lang="en-US" err="1"/>
              <a:t>enim</a:t>
            </a:r>
            <a:r>
              <a:rPr lang="en-US"/>
              <a:t> </a:t>
            </a:r>
            <a:r>
              <a:rPr lang="en-US" err="1"/>
              <a:t>ut</a:t>
            </a:r>
            <a:r>
              <a:rPr lang="en-US"/>
              <a:t> </a:t>
            </a:r>
            <a:r>
              <a:rPr lang="en-US" err="1"/>
              <a:t>sem</a:t>
            </a:r>
            <a:r>
              <a:rPr lang="en-US"/>
              <a:t> </a:t>
            </a:r>
            <a:r>
              <a:rPr lang="en-US" err="1"/>
              <a:t>viverra</a:t>
            </a:r>
            <a:r>
              <a:rPr lang="en-US"/>
              <a:t>. </a:t>
            </a:r>
            <a:r>
              <a:rPr lang="en-US" err="1"/>
              <a:t>Sed</a:t>
            </a:r>
            <a:r>
              <a:rPr lang="en-US"/>
              <a:t> </a:t>
            </a:r>
            <a:r>
              <a:rPr lang="en-US" err="1"/>
              <a:t>ullamcorper</a:t>
            </a:r>
            <a:r>
              <a:rPr lang="en-US"/>
              <a:t> </a:t>
            </a:r>
            <a:r>
              <a:rPr lang="en-US" err="1"/>
              <a:t>morbi</a:t>
            </a:r>
            <a:r>
              <a:rPr lang="en-US"/>
              <a:t> </a:t>
            </a:r>
            <a:r>
              <a:rPr lang="en-US" err="1"/>
              <a:t>tincidunt</a:t>
            </a:r>
            <a:r>
              <a:rPr lang="en-US"/>
              <a:t> </a:t>
            </a:r>
            <a:r>
              <a:rPr lang="en-US" err="1"/>
              <a:t>ornare</a:t>
            </a:r>
            <a:r>
              <a:rPr lang="en-US"/>
              <a:t>.</a:t>
            </a:r>
          </a:p>
        </p:txBody>
      </p:sp>
    </p:spTree>
    <p:extLst>
      <p:ext uri="{BB962C8B-B14F-4D97-AF65-F5344CB8AC3E}">
        <p14:creationId xmlns:p14="http://schemas.microsoft.com/office/powerpoint/2010/main" val="15376422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0" name="Content Placeholder 2"/>
          <p:cNvSpPr>
            <a:spLocks noGrp="1"/>
          </p:cNvSpPr>
          <p:nvPr>
            <p:ph idx="1"/>
          </p:nvPr>
        </p:nvSpPr>
        <p:spPr>
          <a:xfrm>
            <a:off x="743576" y="1579015"/>
            <a:ext cx="5084468" cy="492443"/>
          </a:xfrm>
          <a:solidFill>
            <a:schemeClr val="bg1"/>
          </a:solidFill>
          <a:effectLst>
            <a:outerShdw dist="12700" dir="5400000" algn="t" rotWithShape="0">
              <a:prstClr val="black"/>
            </a:outerShdw>
          </a:effectLst>
        </p:spPr>
        <p:txBody>
          <a:bodyPr tIns="91440" bIns="91440" rtlCol="0" anchor="b">
            <a:spAutoFit/>
          </a:bodyPr>
          <a:lstStyle>
            <a:lvl1pPr marL="0" indent="0" algn="ctr">
              <a:lnSpc>
                <a:spcPct val="100000"/>
              </a:lnSpc>
              <a:spcBef>
                <a:spcPts val="0"/>
              </a:spcBef>
              <a:buNone/>
              <a:defRPr lang="en-US" sz="2000" b="1" smtClean="0">
                <a:solidFill>
                  <a:srgbClr val="006298"/>
                </a:solidFill>
              </a:defRPr>
            </a:lvl1pPr>
            <a:lvl2pPr>
              <a:defRPr lang="en-US" smtClean="0">
                <a:solidFill>
                  <a:schemeClr val="tx1"/>
                </a:solidFill>
              </a:defRPr>
            </a:lvl2pPr>
            <a:lvl3pPr>
              <a:defRPr lang="en-US" smtClean="0">
                <a:solidFill>
                  <a:schemeClr val="tx1"/>
                </a:solidFill>
              </a:defRPr>
            </a:lvl3pPr>
          </a:lstStyle>
          <a:p>
            <a:pPr lvl="0"/>
            <a:r>
              <a:rPr lang="en-US"/>
              <a:t>Click to edit Master text styles</a:t>
            </a:r>
          </a:p>
        </p:txBody>
      </p:sp>
      <p:sp>
        <p:nvSpPr>
          <p:cNvPr id="4" name="Text Placeholder 3"/>
          <p:cNvSpPr>
            <a:spLocks noGrp="1"/>
          </p:cNvSpPr>
          <p:nvPr>
            <p:ph type="body" sz="quarter" idx="15" hasCustomPrompt="1"/>
          </p:nvPr>
        </p:nvSpPr>
        <p:spPr>
          <a:xfrm>
            <a:off x="743576" y="2202774"/>
            <a:ext cx="5084468" cy="3953578"/>
          </a:xfrm>
        </p:spPr>
        <p:txBody>
          <a:bodyPr>
            <a:normAutofit/>
          </a:bodyPr>
          <a:lstStyle>
            <a:lvl1pPr marL="0" indent="0">
              <a:buClr>
                <a:srgbClr val="004A78"/>
              </a:buClr>
              <a:buFont typeface="Arial" charset="0"/>
              <a:buNone/>
              <a:defRPr sz="1800">
                <a:solidFill>
                  <a:srgbClr val="000000"/>
                </a:solidFill>
              </a:defRPr>
            </a:lvl1pPr>
            <a:lvl2pPr marL="457200" indent="0">
              <a:buClr>
                <a:srgbClr val="004A78"/>
              </a:buClr>
              <a:buFont typeface="Arial" charset="0"/>
              <a:buNone/>
              <a:defRPr sz="1800">
                <a:solidFill>
                  <a:srgbClr val="000000"/>
                </a:solidFill>
              </a:defRPr>
            </a:lvl2pPr>
            <a:lvl3pPr marL="1143000" indent="-228600">
              <a:buClr>
                <a:srgbClr val="004A78"/>
              </a:buClr>
              <a:buFont typeface="Arial" charset="0"/>
              <a:buChar char="•"/>
              <a:defRPr sz="1800">
                <a:solidFill>
                  <a:srgbClr val="000000"/>
                </a:solidFill>
              </a:defRPr>
            </a:lvl3pPr>
            <a:lvl4pPr marL="1600200" indent="-228600">
              <a:buClr>
                <a:srgbClr val="004A78"/>
              </a:buClr>
              <a:buFont typeface="Arial" charset="0"/>
              <a:buChar char="•"/>
              <a:defRPr sz="1800">
                <a:solidFill>
                  <a:srgbClr val="000000"/>
                </a:solidFill>
              </a:defRPr>
            </a:lvl4pPr>
            <a:lvl5pPr marL="2057400" indent="-228600">
              <a:buClr>
                <a:srgbClr val="004A78"/>
              </a:buClr>
              <a:buFont typeface="Arial" charset="0"/>
              <a:buChar char="•"/>
              <a:defRPr sz="1800">
                <a:solidFill>
                  <a:srgbClr val="000000"/>
                </a:solidFill>
              </a:defRPr>
            </a:lvl5pPr>
          </a:lstStyle>
          <a:p>
            <a:pPr lvl="0"/>
            <a:r>
              <a:rPr lang="en-US"/>
              <a:t>Lorem ipsum dolor sit </a:t>
            </a:r>
            <a:r>
              <a:rPr lang="en-US" err="1"/>
              <a:t>amet</a:t>
            </a:r>
            <a:r>
              <a:rPr lang="en-US"/>
              <a:t>, </a:t>
            </a:r>
            <a:r>
              <a:rPr lang="en-US" err="1"/>
              <a:t>consectetur</a:t>
            </a:r>
            <a:r>
              <a:rPr lang="en-US"/>
              <a:t> </a:t>
            </a:r>
            <a:r>
              <a:rPr lang="en-US" err="1"/>
              <a:t>adipiscing</a:t>
            </a:r>
            <a:r>
              <a:rPr lang="en-US"/>
              <a:t> </a:t>
            </a:r>
            <a:r>
              <a:rPr lang="en-US" err="1"/>
              <a:t>elit</a:t>
            </a:r>
            <a:r>
              <a:rPr lang="en-US"/>
              <a:t>, </a:t>
            </a:r>
            <a:r>
              <a:rPr lang="en-US" err="1"/>
              <a:t>sed</a:t>
            </a:r>
            <a:r>
              <a:rPr lang="en-US"/>
              <a:t> do </a:t>
            </a:r>
            <a:r>
              <a:rPr lang="en-US" err="1"/>
              <a:t>eiusmod</a:t>
            </a:r>
            <a:r>
              <a:rPr lang="en-US"/>
              <a:t> </a:t>
            </a:r>
            <a:r>
              <a:rPr lang="en-US" err="1"/>
              <a:t>tempor</a:t>
            </a:r>
            <a:r>
              <a:rPr lang="en-US"/>
              <a:t> </a:t>
            </a:r>
            <a:r>
              <a:rPr lang="en-US" err="1"/>
              <a:t>incididunt</a:t>
            </a:r>
            <a:r>
              <a:rPr lang="en-US"/>
              <a:t> </a:t>
            </a:r>
            <a:r>
              <a:rPr lang="en-US" err="1"/>
              <a:t>ut</a:t>
            </a:r>
            <a:r>
              <a:rPr lang="en-US"/>
              <a:t> </a:t>
            </a:r>
            <a:r>
              <a:rPr lang="en-US" err="1"/>
              <a:t>labore</a:t>
            </a:r>
            <a:r>
              <a:rPr lang="en-US"/>
              <a:t> et </a:t>
            </a:r>
            <a:r>
              <a:rPr lang="en-US" err="1"/>
              <a:t>dolore</a:t>
            </a:r>
            <a:r>
              <a:rPr lang="en-US"/>
              <a:t> magna </a:t>
            </a:r>
            <a:r>
              <a:rPr lang="en-US" err="1"/>
              <a:t>aliqua</a:t>
            </a:r>
            <a:r>
              <a:rPr lang="en-US"/>
              <a:t>. </a:t>
            </a:r>
            <a:r>
              <a:rPr lang="en-US" err="1"/>
              <a:t>Viverra</a:t>
            </a:r>
            <a:r>
              <a:rPr lang="en-US"/>
              <a:t> vitae </a:t>
            </a:r>
            <a:r>
              <a:rPr lang="en-US" err="1"/>
              <a:t>congue</a:t>
            </a:r>
            <a:r>
              <a:rPr lang="en-US"/>
              <a:t> </a:t>
            </a:r>
            <a:r>
              <a:rPr lang="en-US" err="1"/>
              <a:t>eu</a:t>
            </a:r>
            <a:r>
              <a:rPr lang="en-US"/>
              <a:t> </a:t>
            </a:r>
            <a:r>
              <a:rPr lang="en-US" err="1"/>
              <a:t>consequat</a:t>
            </a:r>
            <a:r>
              <a:rPr lang="en-US"/>
              <a:t> ac </a:t>
            </a:r>
            <a:r>
              <a:rPr lang="en-US" err="1"/>
              <a:t>felis</a:t>
            </a:r>
            <a:r>
              <a:rPr lang="en-US"/>
              <a:t> </a:t>
            </a:r>
            <a:r>
              <a:rPr lang="en-US" err="1"/>
              <a:t>donec</a:t>
            </a:r>
            <a:r>
              <a:rPr lang="en-US"/>
              <a:t> et. </a:t>
            </a:r>
            <a:r>
              <a:rPr lang="en-US" err="1"/>
              <a:t>Magnis</a:t>
            </a:r>
            <a:r>
              <a:rPr lang="en-US"/>
              <a:t> dis parturient </a:t>
            </a:r>
            <a:r>
              <a:rPr lang="en-US" err="1"/>
              <a:t>montes</a:t>
            </a:r>
            <a:r>
              <a:rPr lang="en-US"/>
              <a:t> </a:t>
            </a:r>
            <a:r>
              <a:rPr lang="en-US" err="1"/>
              <a:t>nascetur</a:t>
            </a:r>
            <a:r>
              <a:rPr lang="en-US"/>
              <a:t>. Massa </a:t>
            </a:r>
            <a:r>
              <a:rPr lang="en-US" err="1"/>
              <a:t>tempor</a:t>
            </a:r>
            <a:r>
              <a:rPr lang="en-US"/>
              <a:t> </a:t>
            </a:r>
            <a:r>
              <a:rPr lang="en-US" err="1"/>
              <a:t>nec</a:t>
            </a:r>
            <a:r>
              <a:rPr lang="en-US"/>
              <a:t> </a:t>
            </a:r>
            <a:r>
              <a:rPr lang="en-US" err="1"/>
              <a:t>feugiat</a:t>
            </a:r>
            <a:r>
              <a:rPr lang="en-US"/>
              <a:t> </a:t>
            </a:r>
            <a:r>
              <a:rPr lang="en-US" err="1"/>
              <a:t>nisl</a:t>
            </a:r>
            <a:r>
              <a:rPr lang="en-US"/>
              <a:t> </a:t>
            </a:r>
            <a:r>
              <a:rPr lang="en-US" err="1"/>
              <a:t>pretium</a:t>
            </a:r>
            <a:r>
              <a:rPr lang="en-US"/>
              <a:t> </a:t>
            </a:r>
            <a:r>
              <a:rPr lang="en-US" err="1"/>
              <a:t>fusce</a:t>
            </a:r>
            <a:r>
              <a:rPr lang="en-US"/>
              <a:t> id </a:t>
            </a:r>
            <a:r>
              <a:rPr lang="en-US" err="1"/>
              <a:t>velit</a:t>
            </a:r>
            <a:r>
              <a:rPr lang="en-US"/>
              <a:t>. </a:t>
            </a:r>
            <a:r>
              <a:rPr lang="en-US" err="1"/>
              <a:t>Amet</a:t>
            </a:r>
            <a:r>
              <a:rPr lang="en-US"/>
              <a:t> </a:t>
            </a:r>
            <a:r>
              <a:rPr lang="en-US" err="1"/>
              <a:t>est</a:t>
            </a:r>
            <a:r>
              <a:rPr lang="en-US"/>
              <a:t> </a:t>
            </a:r>
            <a:r>
              <a:rPr lang="en-US" err="1"/>
              <a:t>placerat</a:t>
            </a:r>
            <a:r>
              <a:rPr lang="en-US"/>
              <a:t> in </a:t>
            </a:r>
            <a:r>
              <a:rPr lang="en-US" err="1"/>
              <a:t>egestas</a:t>
            </a:r>
            <a:r>
              <a:rPr lang="en-US"/>
              <a:t> </a:t>
            </a:r>
            <a:r>
              <a:rPr lang="en-US" err="1"/>
              <a:t>erat</a:t>
            </a:r>
            <a:r>
              <a:rPr lang="en-US"/>
              <a:t> </a:t>
            </a:r>
            <a:r>
              <a:rPr lang="en-US" err="1"/>
              <a:t>imperdiet</a:t>
            </a:r>
            <a:r>
              <a:rPr lang="en-US"/>
              <a:t> </a:t>
            </a:r>
            <a:r>
              <a:rPr lang="en-US" err="1"/>
              <a:t>sed</a:t>
            </a:r>
            <a:r>
              <a:rPr lang="en-US"/>
              <a:t> </a:t>
            </a:r>
            <a:r>
              <a:rPr lang="en-US" err="1"/>
              <a:t>euismod</a:t>
            </a:r>
            <a:r>
              <a:rPr lang="en-US"/>
              <a:t>. In </a:t>
            </a:r>
            <a:r>
              <a:rPr lang="en-US" err="1"/>
              <a:t>egestas</a:t>
            </a:r>
            <a:r>
              <a:rPr lang="en-US"/>
              <a:t> </a:t>
            </a:r>
            <a:r>
              <a:rPr lang="en-US" err="1"/>
              <a:t>erat</a:t>
            </a:r>
            <a:r>
              <a:rPr lang="en-US"/>
              <a:t> </a:t>
            </a:r>
            <a:r>
              <a:rPr lang="en-US" err="1"/>
              <a:t>imperdiet</a:t>
            </a:r>
            <a:r>
              <a:rPr lang="en-US"/>
              <a:t> </a:t>
            </a:r>
            <a:r>
              <a:rPr lang="en-US" err="1"/>
              <a:t>sed</a:t>
            </a:r>
            <a:r>
              <a:rPr lang="en-US"/>
              <a:t> </a:t>
            </a:r>
            <a:r>
              <a:rPr lang="en-US" err="1"/>
              <a:t>euismod</a:t>
            </a:r>
            <a:r>
              <a:rPr lang="en-US"/>
              <a:t> nisi porta lorem. </a:t>
            </a:r>
            <a:r>
              <a:rPr lang="en-US" err="1"/>
              <a:t>Fermentum</a:t>
            </a:r>
            <a:r>
              <a:rPr lang="en-US"/>
              <a:t> et </a:t>
            </a:r>
            <a:r>
              <a:rPr lang="en-US" err="1"/>
              <a:t>sollicitudin</a:t>
            </a:r>
            <a:r>
              <a:rPr lang="en-US"/>
              <a:t> ac </a:t>
            </a:r>
            <a:r>
              <a:rPr lang="en-US" err="1"/>
              <a:t>orci</a:t>
            </a:r>
            <a:r>
              <a:rPr lang="en-US"/>
              <a:t> </a:t>
            </a:r>
            <a:r>
              <a:rPr lang="en-US" err="1"/>
              <a:t>phasellus</a:t>
            </a:r>
            <a:r>
              <a:rPr lang="en-US"/>
              <a:t> </a:t>
            </a:r>
            <a:r>
              <a:rPr lang="en-US" err="1"/>
              <a:t>egestas</a:t>
            </a:r>
            <a:r>
              <a:rPr lang="en-US"/>
              <a:t> </a:t>
            </a:r>
            <a:r>
              <a:rPr lang="en-US" err="1"/>
              <a:t>tellus</a:t>
            </a:r>
            <a:r>
              <a:rPr lang="en-US"/>
              <a:t> </a:t>
            </a:r>
            <a:r>
              <a:rPr lang="en-US" err="1"/>
              <a:t>rutrum</a:t>
            </a:r>
            <a:r>
              <a:rPr lang="en-US"/>
              <a:t> </a:t>
            </a:r>
            <a:r>
              <a:rPr lang="en-US" err="1"/>
              <a:t>tellus</a:t>
            </a:r>
            <a:r>
              <a:rPr lang="en-US"/>
              <a:t>. </a:t>
            </a:r>
            <a:r>
              <a:rPr lang="en-US" err="1"/>
              <a:t>Nec</a:t>
            </a:r>
            <a:r>
              <a:rPr lang="en-US"/>
              <a:t> dui </a:t>
            </a:r>
            <a:r>
              <a:rPr lang="en-US" err="1"/>
              <a:t>nunc</a:t>
            </a:r>
            <a:r>
              <a:rPr lang="en-US"/>
              <a:t> </a:t>
            </a:r>
            <a:r>
              <a:rPr lang="en-US" err="1"/>
              <a:t>mattis</a:t>
            </a:r>
            <a:r>
              <a:rPr lang="en-US"/>
              <a:t> </a:t>
            </a:r>
            <a:r>
              <a:rPr lang="en-US" err="1"/>
              <a:t>enim</a:t>
            </a:r>
            <a:r>
              <a:rPr lang="en-US"/>
              <a:t>. </a:t>
            </a:r>
            <a:r>
              <a:rPr lang="en-US" err="1"/>
              <a:t>Nisl</a:t>
            </a:r>
            <a:r>
              <a:rPr lang="en-US"/>
              <a:t> </a:t>
            </a:r>
            <a:r>
              <a:rPr lang="en-US" err="1"/>
              <a:t>condimentum</a:t>
            </a:r>
            <a:r>
              <a:rPr lang="en-US"/>
              <a:t> id </a:t>
            </a:r>
            <a:r>
              <a:rPr lang="en-US" err="1"/>
              <a:t>venenatis</a:t>
            </a:r>
            <a:r>
              <a:rPr lang="en-US"/>
              <a:t> a </a:t>
            </a:r>
            <a:r>
              <a:rPr lang="en-US" err="1"/>
              <a:t>condimentum</a:t>
            </a:r>
            <a:r>
              <a:rPr lang="en-US"/>
              <a:t>. Non </a:t>
            </a:r>
            <a:r>
              <a:rPr lang="en-US" err="1"/>
              <a:t>enim</a:t>
            </a:r>
            <a:r>
              <a:rPr lang="en-US"/>
              <a:t> </a:t>
            </a:r>
            <a:r>
              <a:rPr lang="en-US" err="1"/>
              <a:t>praesent</a:t>
            </a:r>
            <a:r>
              <a:rPr lang="en-US"/>
              <a:t> </a:t>
            </a:r>
            <a:r>
              <a:rPr lang="en-US" err="1"/>
              <a:t>elementum</a:t>
            </a:r>
            <a:r>
              <a:rPr lang="en-US"/>
              <a:t> </a:t>
            </a:r>
            <a:r>
              <a:rPr lang="en-US" err="1"/>
              <a:t>facilisis</a:t>
            </a:r>
            <a:r>
              <a:rPr lang="en-US"/>
              <a:t> </a:t>
            </a:r>
            <a:r>
              <a:rPr lang="en-US" err="1"/>
              <a:t>leo</a:t>
            </a:r>
            <a:r>
              <a:rPr lang="en-US"/>
              <a:t> vel </a:t>
            </a:r>
            <a:r>
              <a:rPr lang="en-US" err="1"/>
              <a:t>fringilla</a:t>
            </a:r>
            <a:r>
              <a:rPr lang="en-US"/>
              <a:t> </a:t>
            </a:r>
            <a:r>
              <a:rPr lang="en-US" err="1"/>
              <a:t>est</a:t>
            </a:r>
            <a:r>
              <a:rPr lang="en-US"/>
              <a:t> </a:t>
            </a:r>
            <a:r>
              <a:rPr lang="en-US" err="1"/>
              <a:t>ullamcorper</a:t>
            </a:r>
            <a:r>
              <a:rPr lang="en-US"/>
              <a:t>.</a:t>
            </a:r>
          </a:p>
        </p:txBody>
      </p:sp>
      <p:sp>
        <p:nvSpPr>
          <p:cNvPr id="12" name="Content Placeholder 2"/>
          <p:cNvSpPr>
            <a:spLocks noGrp="1"/>
          </p:cNvSpPr>
          <p:nvPr>
            <p:ph idx="20"/>
          </p:nvPr>
        </p:nvSpPr>
        <p:spPr>
          <a:xfrm>
            <a:off x="6370651" y="1579015"/>
            <a:ext cx="5084468" cy="492443"/>
          </a:xfrm>
          <a:solidFill>
            <a:schemeClr val="bg1"/>
          </a:solidFill>
          <a:effectLst>
            <a:outerShdw dist="12700" dir="5400000" algn="t" rotWithShape="0">
              <a:prstClr val="black"/>
            </a:outerShdw>
          </a:effectLst>
        </p:spPr>
        <p:txBody>
          <a:bodyPr tIns="91440" bIns="91440" rtlCol="0" anchor="b">
            <a:spAutoFit/>
          </a:bodyPr>
          <a:lstStyle>
            <a:lvl1pPr marL="0" indent="0" algn="ctr">
              <a:lnSpc>
                <a:spcPct val="100000"/>
              </a:lnSpc>
              <a:spcBef>
                <a:spcPts val="0"/>
              </a:spcBef>
              <a:buNone/>
              <a:defRPr lang="en-US" sz="2000" b="1" smtClean="0">
                <a:solidFill>
                  <a:srgbClr val="006298"/>
                </a:solidFill>
              </a:defRPr>
            </a:lvl1pPr>
            <a:lvl2pPr>
              <a:defRPr lang="en-US" smtClean="0">
                <a:solidFill>
                  <a:schemeClr val="tx1"/>
                </a:solidFill>
              </a:defRPr>
            </a:lvl2pPr>
            <a:lvl3pPr>
              <a:defRPr lang="en-US" smtClean="0">
                <a:solidFill>
                  <a:schemeClr val="tx1"/>
                </a:solidFill>
              </a:defRPr>
            </a:lvl3pPr>
          </a:lstStyle>
          <a:p>
            <a:pPr lvl="0"/>
            <a:r>
              <a:rPr lang="en-US"/>
              <a:t>Click to edit Master text styles</a:t>
            </a:r>
          </a:p>
        </p:txBody>
      </p:sp>
      <p:sp>
        <p:nvSpPr>
          <p:cNvPr id="14" name="Text Placeholder 3"/>
          <p:cNvSpPr>
            <a:spLocks noGrp="1"/>
          </p:cNvSpPr>
          <p:nvPr>
            <p:ph type="body" sz="quarter" idx="18" hasCustomPrompt="1"/>
          </p:nvPr>
        </p:nvSpPr>
        <p:spPr>
          <a:xfrm>
            <a:off x="6370651" y="2202774"/>
            <a:ext cx="5084468" cy="3953578"/>
          </a:xfrm>
        </p:spPr>
        <p:txBody>
          <a:bodyPr>
            <a:normAutofit/>
          </a:bodyPr>
          <a:lstStyle>
            <a:lvl1pPr>
              <a:buClr>
                <a:srgbClr val="004A78"/>
              </a:buClr>
              <a:defRPr sz="1800">
                <a:solidFill>
                  <a:srgbClr val="000000"/>
                </a:solidFill>
              </a:defRPr>
            </a:lvl1pPr>
            <a:lvl2pPr marL="685800" indent="-228600">
              <a:buClr>
                <a:srgbClr val="004A78"/>
              </a:buClr>
              <a:buFontTx/>
              <a:buChar char="‒"/>
              <a:defRPr sz="1800">
                <a:solidFill>
                  <a:srgbClr val="000000"/>
                </a:solidFill>
              </a:defRPr>
            </a:lvl2pPr>
            <a:lvl3pPr>
              <a:buClr>
                <a:srgbClr val="004A78"/>
              </a:buClr>
              <a:defRPr sz="1800">
                <a:solidFill>
                  <a:srgbClr val="000000"/>
                </a:solidFill>
              </a:defRPr>
            </a:lvl3pPr>
            <a:lvl4pPr>
              <a:buClr>
                <a:srgbClr val="004A78"/>
              </a:buClr>
              <a:defRPr sz="1800">
                <a:solidFill>
                  <a:srgbClr val="000000"/>
                </a:solidFill>
              </a:defRPr>
            </a:lvl4pPr>
            <a:lvl5pPr>
              <a:buClr>
                <a:srgbClr val="004A78"/>
              </a:buClr>
              <a:defRPr sz="1800">
                <a:solidFill>
                  <a:srgbClr val="000000"/>
                </a:solidFill>
              </a:defRPr>
            </a:lvl5pPr>
          </a:lstStyle>
          <a:p>
            <a:pPr lvl="0"/>
            <a:r>
              <a:rPr lang="en-US"/>
              <a:t>Lorem ipsum dolor sit </a:t>
            </a:r>
            <a:r>
              <a:rPr lang="en-US" err="1"/>
              <a:t>amet</a:t>
            </a:r>
            <a:r>
              <a:rPr lang="en-US"/>
              <a:t>, </a:t>
            </a:r>
            <a:r>
              <a:rPr lang="en-US" err="1"/>
              <a:t>consectetur</a:t>
            </a:r>
            <a:r>
              <a:rPr lang="en-US"/>
              <a:t> </a:t>
            </a:r>
            <a:r>
              <a:rPr lang="en-US" err="1"/>
              <a:t>adipiscing</a:t>
            </a:r>
            <a:r>
              <a:rPr lang="en-US"/>
              <a:t> </a:t>
            </a:r>
            <a:r>
              <a:rPr lang="en-US" err="1"/>
              <a:t>elit</a:t>
            </a:r>
            <a:r>
              <a:rPr lang="en-US"/>
              <a:t>, </a:t>
            </a:r>
            <a:r>
              <a:rPr lang="en-US" err="1"/>
              <a:t>sed</a:t>
            </a:r>
            <a:r>
              <a:rPr lang="en-US"/>
              <a:t> do </a:t>
            </a:r>
            <a:r>
              <a:rPr lang="en-US" err="1"/>
              <a:t>eiusmod</a:t>
            </a:r>
            <a:r>
              <a:rPr lang="en-US"/>
              <a:t> </a:t>
            </a:r>
            <a:r>
              <a:rPr lang="en-US" err="1"/>
              <a:t>tempor</a:t>
            </a:r>
            <a:r>
              <a:rPr lang="en-US"/>
              <a:t> </a:t>
            </a:r>
            <a:r>
              <a:rPr lang="en-US" err="1"/>
              <a:t>incididunt</a:t>
            </a:r>
            <a:r>
              <a:rPr lang="en-US"/>
              <a:t> </a:t>
            </a:r>
            <a:r>
              <a:rPr lang="en-US" err="1"/>
              <a:t>ut</a:t>
            </a:r>
            <a:r>
              <a:rPr lang="en-US"/>
              <a:t> </a:t>
            </a:r>
            <a:r>
              <a:rPr lang="en-US" err="1"/>
              <a:t>labore</a:t>
            </a:r>
            <a:r>
              <a:rPr lang="en-US"/>
              <a:t> et </a:t>
            </a:r>
            <a:r>
              <a:rPr lang="en-US" err="1"/>
              <a:t>dolore</a:t>
            </a:r>
            <a:r>
              <a:rPr lang="en-US"/>
              <a:t> magna </a:t>
            </a:r>
            <a:r>
              <a:rPr lang="en-US" err="1"/>
              <a:t>aliqua</a:t>
            </a:r>
            <a:r>
              <a:rPr lang="en-US"/>
              <a:t>. </a:t>
            </a:r>
          </a:p>
          <a:p>
            <a:pPr lvl="0"/>
            <a:r>
              <a:rPr lang="en-US" err="1"/>
              <a:t>Viverra</a:t>
            </a:r>
            <a:r>
              <a:rPr lang="en-US"/>
              <a:t> vitae </a:t>
            </a:r>
            <a:r>
              <a:rPr lang="en-US" err="1"/>
              <a:t>congue</a:t>
            </a:r>
            <a:r>
              <a:rPr lang="en-US"/>
              <a:t> </a:t>
            </a:r>
            <a:r>
              <a:rPr lang="en-US" err="1"/>
              <a:t>eu</a:t>
            </a:r>
            <a:r>
              <a:rPr lang="en-US"/>
              <a:t> </a:t>
            </a:r>
            <a:r>
              <a:rPr lang="en-US" err="1"/>
              <a:t>consequat</a:t>
            </a:r>
            <a:r>
              <a:rPr lang="en-US"/>
              <a:t> ac </a:t>
            </a:r>
            <a:r>
              <a:rPr lang="en-US" err="1"/>
              <a:t>felis</a:t>
            </a:r>
            <a:r>
              <a:rPr lang="en-US"/>
              <a:t> </a:t>
            </a:r>
            <a:r>
              <a:rPr lang="en-US" err="1"/>
              <a:t>donec</a:t>
            </a:r>
            <a:r>
              <a:rPr lang="en-US"/>
              <a:t> et. </a:t>
            </a:r>
            <a:r>
              <a:rPr lang="en-US" err="1"/>
              <a:t>Magnis</a:t>
            </a:r>
            <a:r>
              <a:rPr lang="en-US"/>
              <a:t> dis parturient </a:t>
            </a:r>
            <a:r>
              <a:rPr lang="en-US" err="1"/>
              <a:t>montes</a:t>
            </a:r>
            <a:r>
              <a:rPr lang="en-US"/>
              <a:t> </a:t>
            </a:r>
            <a:r>
              <a:rPr lang="en-US" err="1"/>
              <a:t>nascetur</a:t>
            </a:r>
            <a:r>
              <a:rPr lang="en-US"/>
              <a:t>. Massa </a:t>
            </a:r>
            <a:r>
              <a:rPr lang="en-US" err="1"/>
              <a:t>tempor</a:t>
            </a:r>
            <a:r>
              <a:rPr lang="en-US"/>
              <a:t> </a:t>
            </a:r>
            <a:r>
              <a:rPr lang="en-US" err="1"/>
              <a:t>nec</a:t>
            </a:r>
            <a:r>
              <a:rPr lang="en-US"/>
              <a:t> </a:t>
            </a:r>
            <a:r>
              <a:rPr lang="en-US" err="1"/>
              <a:t>feugiat</a:t>
            </a:r>
            <a:r>
              <a:rPr lang="en-US"/>
              <a:t> </a:t>
            </a:r>
            <a:r>
              <a:rPr lang="en-US" err="1"/>
              <a:t>nisl</a:t>
            </a:r>
            <a:r>
              <a:rPr lang="en-US"/>
              <a:t> </a:t>
            </a:r>
            <a:r>
              <a:rPr lang="en-US" err="1"/>
              <a:t>pretium</a:t>
            </a:r>
            <a:r>
              <a:rPr lang="en-US"/>
              <a:t> </a:t>
            </a:r>
            <a:r>
              <a:rPr lang="en-US" err="1"/>
              <a:t>fusce</a:t>
            </a:r>
            <a:r>
              <a:rPr lang="en-US"/>
              <a:t> id </a:t>
            </a:r>
            <a:r>
              <a:rPr lang="en-US" err="1"/>
              <a:t>velit</a:t>
            </a:r>
            <a:r>
              <a:rPr lang="en-US"/>
              <a:t>. </a:t>
            </a:r>
          </a:p>
          <a:p>
            <a:pPr lvl="0"/>
            <a:r>
              <a:rPr lang="en-US" err="1"/>
              <a:t>Amet</a:t>
            </a:r>
            <a:r>
              <a:rPr lang="en-US"/>
              <a:t> </a:t>
            </a:r>
            <a:r>
              <a:rPr lang="en-US" err="1"/>
              <a:t>est</a:t>
            </a:r>
            <a:r>
              <a:rPr lang="en-US"/>
              <a:t> </a:t>
            </a:r>
            <a:r>
              <a:rPr lang="en-US" err="1"/>
              <a:t>placerat</a:t>
            </a:r>
            <a:r>
              <a:rPr lang="en-US"/>
              <a:t> in </a:t>
            </a:r>
            <a:r>
              <a:rPr lang="en-US" err="1"/>
              <a:t>egestas</a:t>
            </a:r>
            <a:r>
              <a:rPr lang="en-US"/>
              <a:t> </a:t>
            </a:r>
            <a:r>
              <a:rPr lang="en-US" err="1"/>
              <a:t>erat</a:t>
            </a:r>
            <a:r>
              <a:rPr lang="en-US"/>
              <a:t> </a:t>
            </a:r>
            <a:r>
              <a:rPr lang="en-US" err="1"/>
              <a:t>imperdiet</a:t>
            </a:r>
            <a:r>
              <a:rPr lang="en-US"/>
              <a:t> </a:t>
            </a:r>
            <a:r>
              <a:rPr lang="en-US" err="1"/>
              <a:t>sed</a:t>
            </a:r>
            <a:r>
              <a:rPr lang="en-US"/>
              <a:t> </a:t>
            </a:r>
            <a:r>
              <a:rPr lang="en-US" err="1"/>
              <a:t>euismod</a:t>
            </a:r>
            <a:r>
              <a:rPr lang="en-US"/>
              <a:t>. In </a:t>
            </a:r>
            <a:r>
              <a:rPr lang="en-US" err="1"/>
              <a:t>egestas</a:t>
            </a:r>
            <a:r>
              <a:rPr lang="en-US"/>
              <a:t> </a:t>
            </a:r>
            <a:r>
              <a:rPr lang="en-US" err="1"/>
              <a:t>erat</a:t>
            </a:r>
            <a:r>
              <a:rPr lang="en-US"/>
              <a:t> </a:t>
            </a:r>
            <a:r>
              <a:rPr lang="en-US" err="1"/>
              <a:t>imperdiet</a:t>
            </a:r>
            <a:r>
              <a:rPr lang="en-US"/>
              <a:t> </a:t>
            </a:r>
            <a:r>
              <a:rPr lang="en-US" err="1"/>
              <a:t>sed</a:t>
            </a:r>
            <a:r>
              <a:rPr lang="en-US"/>
              <a:t> </a:t>
            </a:r>
            <a:r>
              <a:rPr lang="en-US" err="1"/>
              <a:t>euismod</a:t>
            </a:r>
            <a:r>
              <a:rPr lang="en-US"/>
              <a:t> nisi porta lorem. </a:t>
            </a:r>
            <a:r>
              <a:rPr lang="en-US" err="1"/>
              <a:t>Fermentum</a:t>
            </a:r>
            <a:r>
              <a:rPr lang="en-US"/>
              <a:t> et </a:t>
            </a:r>
            <a:r>
              <a:rPr lang="en-US" err="1"/>
              <a:t>sollicitudin</a:t>
            </a:r>
            <a:r>
              <a:rPr lang="en-US"/>
              <a:t> ac </a:t>
            </a:r>
            <a:r>
              <a:rPr lang="en-US" err="1"/>
              <a:t>orci</a:t>
            </a:r>
            <a:r>
              <a:rPr lang="en-US"/>
              <a:t> </a:t>
            </a:r>
            <a:r>
              <a:rPr lang="en-US" err="1"/>
              <a:t>phasellus</a:t>
            </a:r>
            <a:r>
              <a:rPr lang="en-US"/>
              <a:t> </a:t>
            </a:r>
            <a:r>
              <a:rPr lang="en-US" err="1"/>
              <a:t>egestas</a:t>
            </a:r>
            <a:r>
              <a:rPr lang="en-US"/>
              <a:t> </a:t>
            </a:r>
            <a:r>
              <a:rPr lang="en-US" err="1"/>
              <a:t>tellus</a:t>
            </a:r>
            <a:r>
              <a:rPr lang="en-US"/>
              <a:t> </a:t>
            </a:r>
            <a:r>
              <a:rPr lang="en-US" err="1"/>
              <a:t>rutrum</a:t>
            </a:r>
            <a:r>
              <a:rPr lang="en-US"/>
              <a:t> </a:t>
            </a:r>
            <a:r>
              <a:rPr lang="en-US" err="1"/>
              <a:t>tellus</a:t>
            </a:r>
            <a:r>
              <a:rPr lang="en-US"/>
              <a:t>. </a:t>
            </a:r>
            <a:r>
              <a:rPr lang="en-US" err="1"/>
              <a:t>Nec</a:t>
            </a:r>
            <a:r>
              <a:rPr lang="en-US"/>
              <a:t> dui </a:t>
            </a:r>
            <a:r>
              <a:rPr lang="en-US" err="1"/>
              <a:t>nunc</a:t>
            </a:r>
            <a:r>
              <a:rPr lang="en-US"/>
              <a:t> </a:t>
            </a:r>
            <a:r>
              <a:rPr lang="en-US" err="1"/>
              <a:t>mattis</a:t>
            </a:r>
            <a:r>
              <a:rPr lang="en-US"/>
              <a:t> </a:t>
            </a:r>
            <a:r>
              <a:rPr lang="en-US" err="1"/>
              <a:t>enim</a:t>
            </a:r>
            <a:r>
              <a:rPr lang="en-US"/>
              <a:t>. </a:t>
            </a:r>
            <a:r>
              <a:rPr lang="en-US" err="1"/>
              <a:t>Nisl</a:t>
            </a:r>
            <a:r>
              <a:rPr lang="en-US"/>
              <a:t> </a:t>
            </a:r>
            <a:r>
              <a:rPr lang="en-US" err="1"/>
              <a:t>condimentum</a:t>
            </a:r>
            <a:r>
              <a:rPr lang="en-US"/>
              <a:t> id </a:t>
            </a:r>
            <a:r>
              <a:rPr lang="en-US" err="1"/>
              <a:t>venenatis</a:t>
            </a:r>
            <a:r>
              <a:rPr lang="en-US"/>
              <a:t> a </a:t>
            </a:r>
            <a:r>
              <a:rPr lang="en-US" err="1"/>
              <a:t>condimentum</a:t>
            </a:r>
            <a:r>
              <a:rPr lang="en-US"/>
              <a:t>. Non </a:t>
            </a:r>
            <a:r>
              <a:rPr lang="en-US" err="1"/>
              <a:t>enim</a:t>
            </a:r>
            <a:r>
              <a:rPr lang="en-US"/>
              <a:t> </a:t>
            </a:r>
            <a:r>
              <a:rPr lang="en-US" err="1"/>
              <a:t>praesent</a:t>
            </a:r>
            <a:r>
              <a:rPr lang="en-US"/>
              <a:t> </a:t>
            </a:r>
            <a:r>
              <a:rPr lang="en-US" err="1"/>
              <a:t>elementum</a:t>
            </a:r>
            <a:r>
              <a:rPr lang="en-US"/>
              <a:t> </a:t>
            </a:r>
            <a:r>
              <a:rPr lang="en-US" err="1"/>
              <a:t>facilisis</a:t>
            </a:r>
            <a:r>
              <a:rPr lang="en-US"/>
              <a:t> </a:t>
            </a:r>
            <a:r>
              <a:rPr lang="en-US" err="1"/>
              <a:t>leo</a:t>
            </a:r>
            <a:r>
              <a:rPr lang="en-US"/>
              <a:t> </a:t>
            </a:r>
            <a:r>
              <a:rPr lang="en-US" err="1"/>
              <a:t>vel</a:t>
            </a:r>
            <a:r>
              <a:rPr lang="en-US"/>
              <a:t> </a:t>
            </a:r>
            <a:r>
              <a:rPr lang="en-US" err="1"/>
              <a:t>fringilla</a:t>
            </a:r>
            <a:r>
              <a:rPr lang="en-US"/>
              <a:t> </a:t>
            </a:r>
            <a:r>
              <a:rPr lang="en-US" err="1"/>
              <a:t>est</a:t>
            </a:r>
            <a:r>
              <a:rPr lang="en-US"/>
              <a:t> </a:t>
            </a:r>
            <a:r>
              <a:rPr lang="en-US" err="1"/>
              <a:t>ullamcorper</a:t>
            </a:r>
            <a:r>
              <a:rPr lang="en-US"/>
              <a:t>.</a:t>
            </a:r>
          </a:p>
        </p:txBody>
      </p:sp>
    </p:spTree>
    <p:extLst>
      <p:ext uri="{BB962C8B-B14F-4D97-AF65-F5344CB8AC3E}">
        <p14:creationId xmlns:p14="http://schemas.microsoft.com/office/powerpoint/2010/main" val="42169118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hree Content 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4" name="Content Placeholder 2"/>
          <p:cNvSpPr>
            <a:spLocks noGrp="1"/>
          </p:cNvSpPr>
          <p:nvPr>
            <p:ph idx="1"/>
          </p:nvPr>
        </p:nvSpPr>
        <p:spPr>
          <a:xfrm>
            <a:off x="743576" y="1579015"/>
            <a:ext cx="3300402" cy="492443"/>
          </a:xfrm>
          <a:solidFill>
            <a:schemeClr val="bg1"/>
          </a:solidFill>
          <a:effectLst>
            <a:outerShdw dist="12700" dir="5400000" algn="t" rotWithShape="0">
              <a:prstClr val="black"/>
            </a:outerShdw>
          </a:effectLst>
        </p:spPr>
        <p:txBody>
          <a:bodyPr tIns="91440" bIns="91440" rtlCol="0" anchor="b">
            <a:spAutoFit/>
          </a:bodyPr>
          <a:lstStyle>
            <a:lvl1pPr marL="0" indent="0" algn="ctr">
              <a:lnSpc>
                <a:spcPct val="100000"/>
              </a:lnSpc>
              <a:spcBef>
                <a:spcPts val="0"/>
              </a:spcBef>
              <a:buNone/>
              <a:defRPr lang="en-US" sz="2000" b="1" smtClean="0">
                <a:solidFill>
                  <a:srgbClr val="006298"/>
                </a:solidFill>
              </a:defRPr>
            </a:lvl1pPr>
            <a:lvl2pPr>
              <a:defRPr lang="en-US" smtClean="0">
                <a:solidFill>
                  <a:schemeClr val="tx1"/>
                </a:solidFill>
              </a:defRPr>
            </a:lvl2pPr>
            <a:lvl3pPr>
              <a:defRPr lang="en-US" smtClean="0">
                <a:solidFill>
                  <a:schemeClr val="tx1"/>
                </a:solidFill>
              </a:defRPr>
            </a:lvl3pPr>
          </a:lstStyle>
          <a:p>
            <a:pPr lvl="0"/>
            <a:r>
              <a:rPr lang="en-US"/>
              <a:t>Click to edit Master text styles</a:t>
            </a:r>
          </a:p>
        </p:txBody>
      </p:sp>
      <p:sp>
        <p:nvSpPr>
          <p:cNvPr id="4" name="Text Placeholder 3"/>
          <p:cNvSpPr>
            <a:spLocks noGrp="1"/>
          </p:cNvSpPr>
          <p:nvPr>
            <p:ph type="body" sz="quarter" idx="15" hasCustomPrompt="1"/>
          </p:nvPr>
        </p:nvSpPr>
        <p:spPr>
          <a:xfrm>
            <a:off x="743576" y="2202774"/>
            <a:ext cx="3300402" cy="3953578"/>
          </a:xfrm>
        </p:spPr>
        <p:txBody>
          <a:bodyPr>
            <a:normAutofit/>
          </a:bodyPr>
          <a:lstStyle>
            <a:lvl1pPr marL="0" indent="0">
              <a:buClr>
                <a:srgbClr val="004A78"/>
              </a:buClr>
              <a:buFont typeface="Arial" panose="020B0604020202020204" pitchFamily="34" charset="0"/>
              <a:buNone/>
              <a:defRPr sz="1800">
                <a:solidFill>
                  <a:srgbClr val="000000"/>
                </a:solidFill>
              </a:defRPr>
            </a:lvl1pPr>
            <a:lvl2pPr marL="685800" indent="-228600">
              <a:buFontTx/>
              <a:buChar char="‒"/>
              <a:defRPr sz="1800"/>
            </a:lvl2pPr>
            <a:lvl3pPr>
              <a:defRPr sz="1800"/>
            </a:lvl3pPr>
            <a:lvl4pPr>
              <a:defRPr sz="1800"/>
            </a:lvl4pPr>
            <a:lvl5pPr>
              <a:defRPr sz="1800"/>
            </a:lvl5pPr>
          </a:lstStyle>
          <a:p>
            <a:pPr lvl="0"/>
            <a:r>
              <a:rPr lang="en-US"/>
              <a:t>Lorem ipsum dolor sit </a:t>
            </a:r>
            <a:r>
              <a:rPr lang="en-US" err="1"/>
              <a:t>amet</a:t>
            </a:r>
            <a:r>
              <a:rPr lang="en-US"/>
              <a:t>, </a:t>
            </a:r>
            <a:r>
              <a:rPr lang="en-US" err="1"/>
              <a:t>consectetur</a:t>
            </a:r>
            <a:r>
              <a:rPr lang="en-US"/>
              <a:t> </a:t>
            </a:r>
            <a:r>
              <a:rPr lang="en-US" err="1"/>
              <a:t>adipiscing</a:t>
            </a:r>
            <a:r>
              <a:rPr lang="en-US"/>
              <a:t> </a:t>
            </a:r>
            <a:r>
              <a:rPr lang="en-US" err="1"/>
              <a:t>elit</a:t>
            </a:r>
            <a:r>
              <a:rPr lang="en-US"/>
              <a:t>, </a:t>
            </a:r>
            <a:r>
              <a:rPr lang="en-US" err="1"/>
              <a:t>sed</a:t>
            </a:r>
            <a:r>
              <a:rPr lang="en-US"/>
              <a:t> do </a:t>
            </a:r>
            <a:r>
              <a:rPr lang="en-US" err="1"/>
              <a:t>eiusmod</a:t>
            </a:r>
            <a:r>
              <a:rPr lang="en-US"/>
              <a:t> </a:t>
            </a:r>
            <a:r>
              <a:rPr lang="en-US" err="1"/>
              <a:t>tempor</a:t>
            </a:r>
            <a:r>
              <a:rPr lang="en-US"/>
              <a:t> </a:t>
            </a:r>
            <a:r>
              <a:rPr lang="en-US" err="1"/>
              <a:t>incididunt</a:t>
            </a:r>
            <a:r>
              <a:rPr lang="en-US"/>
              <a:t> </a:t>
            </a:r>
            <a:r>
              <a:rPr lang="en-US" err="1"/>
              <a:t>ut</a:t>
            </a:r>
            <a:r>
              <a:rPr lang="en-US"/>
              <a:t> </a:t>
            </a:r>
            <a:r>
              <a:rPr lang="en-US" err="1"/>
              <a:t>labore</a:t>
            </a:r>
            <a:r>
              <a:rPr lang="en-US"/>
              <a:t> et </a:t>
            </a:r>
            <a:r>
              <a:rPr lang="en-US" err="1"/>
              <a:t>dolore</a:t>
            </a:r>
            <a:r>
              <a:rPr lang="en-US"/>
              <a:t> magna </a:t>
            </a:r>
            <a:r>
              <a:rPr lang="en-US" err="1"/>
              <a:t>aliqua</a:t>
            </a:r>
            <a:r>
              <a:rPr lang="en-US"/>
              <a:t>. </a:t>
            </a:r>
            <a:r>
              <a:rPr lang="en-US" err="1"/>
              <a:t>Viverra</a:t>
            </a:r>
            <a:r>
              <a:rPr lang="en-US"/>
              <a:t> vitae </a:t>
            </a:r>
            <a:r>
              <a:rPr lang="en-US" err="1"/>
              <a:t>congue</a:t>
            </a:r>
            <a:r>
              <a:rPr lang="en-US"/>
              <a:t> </a:t>
            </a:r>
            <a:r>
              <a:rPr lang="en-US" err="1"/>
              <a:t>eu</a:t>
            </a:r>
            <a:r>
              <a:rPr lang="en-US"/>
              <a:t> </a:t>
            </a:r>
            <a:r>
              <a:rPr lang="en-US" err="1"/>
              <a:t>consequat</a:t>
            </a:r>
            <a:r>
              <a:rPr lang="en-US"/>
              <a:t> ac </a:t>
            </a:r>
            <a:r>
              <a:rPr lang="en-US" err="1"/>
              <a:t>felis</a:t>
            </a:r>
            <a:r>
              <a:rPr lang="en-US"/>
              <a:t> </a:t>
            </a:r>
            <a:r>
              <a:rPr lang="en-US" err="1"/>
              <a:t>donec</a:t>
            </a:r>
            <a:r>
              <a:rPr lang="en-US"/>
              <a:t> et. </a:t>
            </a:r>
            <a:r>
              <a:rPr lang="en-US" err="1"/>
              <a:t>Magnis</a:t>
            </a:r>
            <a:r>
              <a:rPr lang="en-US"/>
              <a:t> dis parturient </a:t>
            </a:r>
            <a:r>
              <a:rPr lang="en-US" err="1"/>
              <a:t>montes</a:t>
            </a:r>
            <a:r>
              <a:rPr lang="en-US"/>
              <a:t> </a:t>
            </a:r>
            <a:r>
              <a:rPr lang="en-US" err="1"/>
              <a:t>nascetur</a:t>
            </a:r>
            <a:r>
              <a:rPr lang="en-US"/>
              <a:t>.</a:t>
            </a:r>
          </a:p>
        </p:txBody>
      </p:sp>
      <p:sp>
        <p:nvSpPr>
          <p:cNvPr id="19" name="Content Placeholder 2"/>
          <p:cNvSpPr>
            <a:spLocks noGrp="1"/>
          </p:cNvSpPr>
          <p:nvPr>
            <p:ph idx="22"/>
          </p:nvPr>
        </p:nvSpPr>
        <p:spPr>
          <a:xfrm>
            <a:off x="4445799" y="1579015"/>
            <a:ext cx="3300402" cy="492443"/>
          </a:xfrm>
          <a:solidFill>
            <a:schemeClr val="bg1"/>
          </a:solidFill>
          <a:effectLst>
            <a:outerShdw dist="12700" dir="5400000" algn="t" rotWithShape="0">
              <a:prstClr val="black"/>
            </a:outerShdw>
          </a:effectLst>
        </p:spPr>
        <p:txBody>
          <a:bodyPr tIns="91440" bIns="91440" rtlCol="0" anchor="b">
            <a:spAutoFit/>
          </a:bodyPr>
          <a:lstStyle>
            <a:lvl1pPr marL="0" indent="0" algn="ctr">
              <a:lnSpc>
                <a:spcPct val="100000"/>
              </a:lnSpc>
              <a:spcBef>
                <a:spcPts val="0"/>
              </a:spcBef>
              <a:buNone/>
              <a:defRPr lang="en-US" sz="2000" b="1" smtClean="0">
                <a:solidFill>
                  <a:srgbClr val="006298"/>
                </a:solidFill>
              </a:defRPr>
            </a:lvl1pPr>
            <a:lvl2pPr>
              <a:defRPr lang="en-US" smtClean="0">
                <a:solidFill>
                  <a:schemeClr val="tx1"/>
                </a:solidFill>
              </a:defRPr>
            </a:lvl2pPr>
            <a:lvl3pPr>
              <a:defRPr lang="en-US" smtClean="0">
                <a:solidFill>
                  <a:schemeClr val="tx1"/>
                </a:solidFill>
              </a:defRPr>
            </a:lvl3pPr>
          </a:lstStyle>
          <a:p>
            <a:pPr lvl="0"/>
            <a:r>
              <a:rPr lang="en-US"/>
              <a:t>Click to edit Master text styles</a:t>
            </a:r>
          </a:p>
        </p:txBody>
      </p:sp>
      <p:sp>
        <p:nvSpPr>
          <p:cNvPr id="16" name="Text Placeholder 3"/>
          <p:cNvSpPr>
            <a:spLocks noGrp="1"/>
          </p:cNvSpPr>
          <p:nvPr>
            <p:ph type="body" sz="quarter" idx="18" hasCustomPrompt="1"/>
          </p:nvPr>
        </p:nvSpPr>
        <p:spPr>
          <a:xfrm>
            <a:off x="4445799" y="2202774"/>
            <a:ext cx="3300402" cy="3953578"/>
          </a:xfrm>
        </p:spPr>
        <p:txBody>
          <a:bodyPr>
            <a:normAutofit/>
          </a:bodyPr>
          <a:lstStyle>
            <a:lvl1pPr>
              <a:buClr>
                <a:srgbClr val="004A78"/>
              </a:buClr>
              <a:defRPr sz="1800">
                <a:solidFill>
                  <a:srgbClr val="000000"/>
                </a:solidFill>
              </a:defRPr>
            </a:lvl1pPr>
            <a:lvl2pPr marL="685800" indent="-228600">
              <a:buFontTx/>
              <a:buChar char="‒"/>
              <a:defRPr sz="1800"/>
            </a:lvl2pPr>
            <a:lvl3pPr>
              <a:defRPr sz="1800"/>
            </a:lvl3pPr>
            <a:lvl4pPr>
              <a:defRPr sz="1800"/>
            </a:lvl4pPr>
            <a:lvl5pPr>
              <a:defRPr sz="1800"/>
            </a:lvl5pPr>
          </a:lstStyle>
          <a:p>
            <a:pPr lvl="0"/>
            <a:r>
              <a:rPr lang="en-US"/>
              <a:t>Lorem ipsum dolor sit </a:t>
            </a:r>
            <a:r>
              <a:rPr lang="en-US" err="1"/>
              <a:t>amet</a:t>
            </a:r>
            <a:r>
              <a:rPr lang="en-US"/>
              <a:t>, </a:t>
            </a:r>
            <a:r>
              <a:rPr lang="en-US" err="1"/>
              <a:t>consectetur</a:t>
            </a:r>
            <a:r>
              <a:rPr lang="en-US"/>
              <a:t> </a:t>
            </a:r>
            <a:r>
              <a:rPr lang="en-US" err="1"/>
              <a:t>adipiscing</a:t>
            </a:r>
            <a:r>
              <a:rPr lang="en-US"/>
              <a:t> </a:t>
            </a:r>
            <a:r>
              <a:rPr lang="en-US" err="1"/>
              <a:t>elit</a:t>
            </a:r>
            <a:r>
              <a:rPr lang="en-US"/>
              <a:t>, </a:t>
            </a:r>
            <a:r>
              <a:rPr lang="en-US" err="1"/>
              <a:t>sed</a:t>
            </a:r>
            <a:r>
              <a:rPr lang="en-US"/>
              <a:t> do </a:t>
            </a:r>
            <a:r>
              <a:rPr lang="en-US" err="1"/>
              <a:t>eiusmod</a:t>
            </a:r>
            <a:r>
              <a:rPr lang="en-US"/>
              <a:t> </a:t>
            </a:r>
            <a:r>
              <a:rPr lang="en-US" err="1"/>
              <a:t>tempor</a:t>
            </a:r>
            <a:r>
              <a:rPr lang="en-US"/>
              <a:t> </a:t>
            </a:r>
            <a:r>
              <a:rPr lang="en-US" err="1"/>
              <a:t>incididunt</a:t>
            </a:r>
            <a:r>
              <a:rPr lang="en-US"/>
              <a:t> </a:t>
            </a:r>
            <a:r>
              <a:rPr lang="en-US" err="1"/>
              <a:t>ut</a:t>
            </a:r>
            <a:r>
              <a:rPr lang="en-US"/>
              <a:t> </a:t>
            </a:r>
            <a:r>
              <a:rPr lang="en-US" err="1"/>
              <a:t>labore</a:t>
            </a:r>
            <a:r>
              <a:rPr lang="en-US"/>
              <a:t> et </a:t>
            </a:r>
            <a:r>
              <a:rPr lang="en-US" err="1"/>
              <a:t>dolore</a:t>
            </a:r>
            <a:r>
              <a:rPr lang="en-US"/>
              <a:t> magna </a:t>
            </a:r>
            <a:r>
              <a:rPr lang="en-US" err="1"/>
              <a:t>aliqua</a:t>
            </a:r>
            <a:r>
              <a:rPr lang="en-US"/>
              <a:t>. </a:t>
            </a:r>
            <a:r>
              <a:rPr lang="en-US" err="1"/>
              <a:t>Viverra</a:t>
            </a:r>
            <a:r>
              <a:rPr lang="en-US"/>
              <a:t> vitae </a:t>
            </a:r>
            <a:r>
              <a:rPr lang="en-US" err="1"/>
              <a:t>congue</a:t>
            </a:r>
            <a:r>
              <a:rPr lang="en-US"/>
              <a:t> </a:t>
            </a:r>
            <a:r>
              <a:rPr lang="en-US" err="1"/>
              <a:t>eu</a:t>
            </a:r>
            <a:r>
              <a:rPr lang="en-US"/>
              <a:t> </a:t>
            </a:r>
            <a:r>
              <a:rPr lang="en-US" err="1"/>
              <a:t>consequat</a:t>
            </a:r>
            <a:r>
              <a:rPr lang="en-US"/>
              <a:t> ac </a:t>
            </a:r>
            <a:r>
              <a:rPr lang="en-US" err="1"/>
              <a:t>felis</a:t>
            </a:r>
            <a:r>
              <a:rPr lang="en-US"/>
              <a:t> </a:t>
            </a:r>
            <a:r>
              <a:rPr lang="en-US" err="1"/>
              <a:t>donec</a:t>
            </a:r>
            <a:r>
              <a:rPr lang="en-US"/>
              <a:t> et. </a:t>
            </a:r>
            <a:r>
              <a:rPr lang="en-US" err="1"/>
              <a:t>Magnis</a:t>
            </a:r>
            <a:r>
              <a:rPr lang="en-US"/>
              <a:t> dis parturient </a:t>
            </a:r>
            <a:r>
              <a:rPr lang="en-US" err="1"/>
              <a:t>montes</a:t>
            </a:r>
            <a:r>
              <a:rPr lang="en-US"/>
              <a:t> </a:t>
            </a:r>
            <a:r>
              <a:rPr lang="en-US" err="1"/>
              <a:t>nascetur</a:t>
            </a:r>
            <a:r>
              <a:rPr lang="en-US"/>
              <a:t>.</a:t>
            </a:r>
          </a:p>
        </p:txBody>
      </p:sp>
      <p:sp>
        <p:nvSpPr>
          <p:cNvPr id="23" name="Content Placeholder 2"/>
          <p:cNvSpPr>
            <a:spLocks noGrp="1"/>
          </p:cNvSpPr>
          <p:nvPr>
            <p:ph idx="23"/>
          </p:nvPr>
        </p:nvSpPr>
        <p:spPr>
          <a:xfrm>
            <a:off x="8145953" y="1579015"/>
            <a:ext cx="3300402" cy="492443"/>
          </a:xfrm>
          <a:solidFill>
            <a:schemeClr val="bg1"/>
          </a:solidFill>
          <a:effectLst>
            <a:outerShdw dist="12700" dir="5400000" algn="t" rotWithShape="0">
              <a:prstClr val="black"/>
            </a:outerShdw>
          </a:effectLst>
        </p:spPr>
        <p:txBody>
          <a:bodyPr tIns="91440" bIns="91440" rtlCol="0" anchor="b">
            <a:spAutoFit/>
          </a:bodyPr>
          <a:lstStyle>
            <a:lvl1pPr marL="0" indent="0" algn="ctr">
              <a:lnSpc>
                <a:spcPct val="100000"/>
              </a:lnSpc>
              <a:spcBef>
                <a:spcPts val="0"/>
              </a:spcBef>
              <a:buNone/>
              <a:defRPr lang="en-US" sz="2000" b="1" smtClean="0">
                <a:solidFill>
                  <a:srgbClr val="006298"/>
                </a:solidFill>
              </a:defRPr>
            </a:lvl1pPr>
            <a:lvl2pPr>
              <a:defRPr lang="en-US" smtClean="0">
                <a:solidFill>
                  <a:schemeClr val="tx1"/>
                </a:solidFill>
              </a:defRPr>
            </a:lvl2pPr>
            <a:lvl3pPr>
              <a:defRPr lang="en-US" smtClean="0">
                <a:solidFill>
                  <a:schemeClr val="tx1"/>
                </a:solidFill>
              </a:defRPr>
            </a:lvl3pPr>
          </a:lstStyle>
          <a:p>
            <a:pPr lvl="0"/>
            <a:r>
              <a:rPr lang="en-US"/>
              <a:t>Click to edit Master text styles</a:t>
            </a:r>
          </a:p>
        </p:txBody>
      </p:sp>
      <p:sp>
        <p:nvSpPr>
          <p:cNvPr id="20" name="Text Placeholder 3"/>
          <p:cNvSpPr>
            <a:spLocks noGrp="1"/>
          </p:cNvSpPr>
          <p:nvPr>
            <p:ph type="body" sz="quarter" idx="20" hasCustomPrompt="1"/>
          </p:nvPr>
        </p:nvSpPr>
        <p:spPr>
          <a:xfrm>
            <a:off x="8154717" y="2202774"/>
            <a:ext cx="3300402" cy="3953578"/>
          </a:xfrm>
        </p:spPr>
        <p:txBody>
          <a:bodyPr>
            <a:normAutofit/>
          </a:bodyPr>
          <a:lstStyle>
            <a:lvl1pPr>
              <a:buClr>
                <a:srgbClr val="004A78"/>
              </a:buClr>
              <a:defRPr sz="1800">
                <a:solidFill>
                  <a:srgbClr val="000000"/>
                </a:solidFill>
              </a:defRPr>
            </a:lvl1pPr>
            <a:lvl2pPr marL="685800" indent="-228600">
              <a:buFontTx/>
              <a:buChar char="‒"/>
              <a:defRPr sz="1800"/>
            </a:lvl2pPr>
            <a:lvl3pPr>
              <a:defRPr sz="1800"/>
            </a:lvl3pPr>
            <a:lvl4pPr>
              <a:defRPr sz="1800"/>
            </a:lvl4pPr>
            <a:lvl5pPr>
              <a:defRPr sz="1800"/>
            </a:lvl5pPr>
          </a:lstStyle>
          <a:p>
            <a:pPr lvl="0"/>
            <a:r>
              <a:rPr lang="en-US"/>
              <a:t>Lorem ipsum dolor sit </a:t>
            </a:r>
            <a:r>
              <a:rPr lang="en-US" err="1"/>
              <a:t>amet</a:t>
            </a:r>
            <a:r>
              <a:rPr lang="en-US"/>
              <a:t>, </a:t>
            </a:r>
            <a:r>
              <a:rPr lang="en-US" err="1"/>
              <a:t>consectetur</a:t>
            </a:r>
            <a:r>
              <a:rPr lang="en-US"/>
              <a:t> </a:t>
            </a:r>
            <a:r>
              <a:rPr lang="en-US" err="1"/>
              <a:t>adipiscing</a:t>
            </a:r>
            <a:r>
              <a:rPr lang="en-US"/>
              <a:t> </a:t>
            </a:r>
            <a:r>
              <a:rPr lang="en-US" err="1"/>
              <a:t>elit</a:t>
            </a:r>
            <a:r>
              <a:rPr lang="en-US"/>
              <a:t>, </a:t>
            </a:r>
            <a:r>
              <a:rPr lang="en-US" err="1"/>
              <a:t>sed</a:t>
            </a:r>
            <a:r>
              <a:rPr lang="en-US"/>
              <a:t> do </a:t>
            </a:r>
            <a:r>
              <a:rPr lang="en-US" err="1"/>
              <a:t>eiusmod</a:t>
            </a:r>
            <a:r>
              <a:rPr lang="en-US"/>
              <a:t> </a:t>
            </a:r>
            <a:r>
              <a:rPr lang="en-US" err="1"/>
              <a:t>tempor</a:t>
            </a:r>
            <a:r>
              <a:rPr lang="en-US"/>
              <a:t> </a:t>
            </a:r>
            <a:r>
              <a:rPr lang="en-US" err="1"/>
              <a:t>incididunt</a:t>
            </a:r>
            <a:r>
              <a:rPr lang="en-US"/>
              <a:t> </a:t>
            </a:r>
            <a:r>
              <a:rPr lang="en-US" err="1"/>
              <a:t>ut</a:t>
            </a:r>
            <a:r>
              <a:rPr lang="en-US"/>
              <a:t> </a:t>
            </a:r>
            <a:r>
              <a:rPr lang="en-US" err="1"/>
              <a:t>labore</a:t>
            </a:r>
            <a:r>
              <a:rPr lang="en-US"/>
              <a:t> et </a:t>
            </a:r>
            <a:r>
              <a:rPr lang="en-US" err="1"/>
              <a:t>dolore</a:t>
            </a:r>
            <a:r>
              <a:rPr lang="en-US"/>
              <a:t> magna </a:t>
            </a:r>
            <a:r>
              <a:rPr lang="en-US" err="1"/>
              <a:t>aliqua</a:t>
            </a:r>
            <a:r>
              <a:rPr lang="en-US"/>
              <a:t>. </a:t>
            </a:r>
            <a:r>
              <a:rPr lang="en-US" err="1"/>
              <a:t>Viverra</a:t>
            </a:r>
            <a:r>
              <a:rPr lang="en-US"/>
              <a:t> vitae </a:t>
            </a:r>
            <a:r>
              <a:rPr lang="en-US" err="1"/>
              <a:t>congue</a:t>
            </a:r>
            <a:r>
              <a:rPr lang="en-US"/>
              <a:t> </a:t>
            </a:r>
            <a:r>
              <a:rPr lang="en-US" err="1"/>
              <a:t>eu</a:t>
            </a:r>
            <a:r>
              <a:rPr lang="en-US"/>
              <a:t> </a:t>
            </a:r>
            <a:r>
              <a:rPr lang="en-US" err="1"/>
              <a:t>consequat</a:t>
            </a:r>
            <a:r>
              <a:rPr lang="en-US"/>
              <a:t> ac </a:t>
            </a:r>
            <a:r>
              <a:rPr lang="en-US" err="1"/>
              <a:t>felis</a:t>
            </a:r>
            <a:r>
              <a:rPr lang="en-US"/>
              <a:t> </a:t>
            </a:r>
            <a:r>
              <a:rPr lang="en-US" err="1"/>
              <a:t>donec</a:t>
            </a:r>
            <a:r>
              <a:rPr lang="en-US"/>
              <a:t> et. </a:t>
            </a:r>
            <a:r>
              <a:rPr lang="en-US" err="1"/>
              <a:t>Magnis</a:t>
            </a:r>
            <a:r>
              <a:rPr lang="en-US"/>
              <a:t> dis parturient </a:t>
            </a:r>
            <a:r>
              <a:rPr lang="en-US" err="1"/>
              <a:t>montes</a:t>
            </a:r>
            <a:r>
              <a:rPr lang="en-US"/>
              <a:t> </a:t>
            </a:r>
            <a:r>
              <a:rPr lang="en-US" err="1"/>
              <a:t>nascetur</a:t>
            </a:r>
            <a:r>
              <a:rPr lang="en-US"/>
              <a:t>.</a:t>
            </a:r>
          </a:p>
        </p:txBody>
      </p:sp>
    </p:spTree>
    <p:extLst>
      <p:ext uri="{BB962C8B-B14F-4D97-AF65-F5344CB8AC3E}">
        <p14:creationId xmlns:p14="http://schemas.microsoft.com/office/powerpoint/2010/main" val="41073809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with Caption">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Click to edit Master title style</a:t>
            </a:r>
          </a:p>
        </p:txBody>
      </p:sp>
      <p:sp>
        <p:nvSpPr>
          <p:cNvPr id="6" name="Text Placeholder 1"/>
          <p:cNvSpPr>
            <a:spLocks noGrp="1"/>
          </p:cNvSpPr>
          <p:nvPr>
            <p:ph type="body" sz="quarter" idx="15" hasCustomPrompt="1"/>
          </p:nvPr>
        </p:nvSpPr>
        <p:spPr>
          <a:xfrm>
            <a:off x="743576" y="1289684"/>
            <a:ext cx="10711543" cy="2750053"/>
          </a:xfrm>
        </p:spPr>
        <p:txBody>
          <a:bodyPr>
            <a:noAutofit/>
          </a:bodyPr>
          <a:lstStyle>
            <a:lvl1pPr marL="0" indent="0" algn="l">
              <a:buFont typeface="Arial" panose="020B0604020202020204" pitchFamily="34" charset="0"/>
              <a:buNone/>
              <a:defRPr sz="2400" b="0" i="0" baseline="0">
                <a:solidFill>
                  <a:srgbClr val="000000"/>
                </a:solidFill>
                <a:latin typeface="Arial" charset="0"/>
                <a:ea typeface="Arial" charset="0"/>
                <a:cs typeface="Arial" charset="0"/>
              </a:defRPr>
            </a:lvl1pPr>
            <a:lvl2pPr marL="457200" indent="0">
              <a:buFont typeface="Arial" panose="020B0604020202020204" pitchFamily="34" charset="0"/>
              <a:buNone/>
              <a:defRPr>
                <a:solidFill>
                  <a:srgbClr val="000000"/>
                </a:solidFill>
                <a:latin typeface="Summer Font" charset="0"/>
                <a:ea typeface="Summer Font" charset="0"/>
                <a:cs typeface="Summer Font" charset="0"/>
              </a:defRPr>
            </a:lvl2pPr>
            <a:lvl3pPr>
              <a:defRPr>
                <a:solidFill>
                  <a:schemeClr val="bg1"/>
                </a:solidFill>
                <a:latin typeface="Summer Font" charset="0"/>
                <a:ea typeface="Summer Font" charset="0"/>
                <a:cs typeface="Summer Font" charset="0"/>
              </a:defRPr>
            </a:lvl3pPr>
            <a:lvl4pPr>
              <a:defRPr>
                <a:solidFill>
                  <a:schemeClr val="bg1"/>
                </a:solidFill>
                <a:latin typeface="Summer Font" charset="0"/>
                <a:ea typeface="Summer Font" charset="0"/>
                <a:cs typeface="Summer Font" charset="0"/>
              </a:defRPr>
            </a:lvl4pPr>
            <a:lvl5pPr>
              <a:defRPr>
                <a:solidFill>
                  <a:schemeClr val="bg1"/>
                </a:solidFill>
                <a:latin typeface="Summer Font" charset="0"/>
                <a:ea typeface="Summer Font" charset="0"/>
                <a:cs typeface="Summer Font" charset="0"/>
              </a:defRPr>
            </a:lvl5pPr>
          </a:lstStyle>
          <a:p>
            <a:pPr lvl="0"/>
            <a:r>
              <a:rPr lang="en-US"/>
              <a:t>Click to add text here. Lorem ipsum dolor sit </a:t>
            </a:r>
            <a:r>
              <a:rPr lang="en-US" err="1"/>
              <a:t>amet</a:t>
            </a:r>
            <a:r>
              <a:rPr lang="en-US"/>
              <a:t>, </a:t>
            </a:r>
            <a:r>
              <a:rPr lang="en-US" err="1"/>
              <a:t>consectetur</a:t>
            </a:r>
            <a:r>
              <a:rPr lang="en-US"/>
              <a:t> </a:t>
            </a:r>
            <a:r>
              <a:rPr lang="en-US" err="1"/>
              <a:t>adipiscing</a:t>
            </a:r>
            <a:r>
              <a:rPr lang="en-US"/>
              <a:t> </a:t>
            </a:r>
            <a:r>
              <a:rPr lang="en-US" err="1"/>
              <a:t>elit</a:t>
            </a:r>
            <a:r>
              <a:rPr lang="en-US"/>
              <a:t>, </a:t>
            </a:r>
            <a:r>
              <a:rPr lang="en-US" err="1"/>
              <a:t>sed</a:t>
            </a:r>
            <a:r>
              <a:rPr lang="en-US"/>
              <a:t> do </a:t>
            </a:r>
            <a:r>
              <a:rPr lang="en-US" err="1"/>
              <a:t>eiusmod</a:t>
            </a:r>
            <a:r>
              <a:rPr lang="en-US"/>
              <a:t> </a:t>
            </a:r>
            <a:r>
              <a:rPr lang="en-US" err="1"/>
              <a:t>tempor</a:t>
            </a:r>
            <a:r>
              <a:rPr lang="en-US"/>
              <a:t> </a:t>
            </a:r>
            <a:r>
              <a:rPr lang="en-US" err="1"/>
              <a:t>incididunt</a:t>
            </a:r>
            <a:r>
              <a:rPr lang="en-US"/>
              <a:t> </a:t>
            </a:r>
            <a:r>
              <a:rPr lang="en-US" err="1"/>
              <a:t>ut</a:t>
            </a:r>
            <a:r>
              <a:rPr lang="en-US"/>
              <a:t> </a:t>
            </a:r>
            <a:r>
              <a:rPr lang="en-US" err="1"/>
              <a:t>labore</a:t>
            </a:r>
            <a:r>
              <a:rPr lang="en-US"/>
              <a:t> et </a:t>
            </a:r>
            <a:r>
              <a:rPr lang="en-US" err="1"/>
              <a:t>dolore</a:t>
            </a:r>
            <a:r>
              <a:rPr lang="en-US"/>
              <a:t> magna </a:t>
            </a:r>
            <a:r>
              <a:rPr lang="en-US" err="1"/>
              <a:t>aliqua</a:t>
            </a:r>
            <a:r>
              <a:rPr lang="en-US"/>
              <a:t>. </a:t>
            </a:r>
            <a:r>
              <a:rPr lang="en-US" err="1"/>
              <a:t>Faucibus</a:t>
            </a:r>
            <a:r>
              <a:rPr lang="en-US"/>
              <a:t> </a:t>
            </a:r>
            <a:r>
              <a:rPr lang="en-US" err="1"/>
              <a:t>nisl</a:t>
            </a:r>
            <a:r>
              <a:rPr lang="en-US"/>
              <a:t> </a:t>
            </a:r>
            <a:r>
              <a:rPr lang="en-US" err="1"/>
              <a:t>tincidunt</a:t>
            </a:r>
            <a:r>
              <a:rPr lang="en-US"/>
              <a:t> </a:t>
            </a:r>
            <a:r>
              <a:rPr lang="en-US" err="1"/>
              <a:t>eget</a:t>
            </a:r>
            <a:r>
              <a:rPr lang="en-US"/>
              <a:t> </a:t>
            </a:r>
            <a:r>
              <a:rPr lang="en-US" err="1"/>
              <a:t>nullam</a:t>
            </a:r>
            <a:r>
              <a:rPr lang="en-US"/>
              <a:t> non. </a:t>
            </a:r>
            <a:r>
              <a:rPr lang="en-US" err="1"/>
              <a:t>Mauris</a:t>
            </a:r>
            <a:r>
              <a:rPr lang="en-US"/>
              <a:t> a </a:t>
            </a:r>
            <a:r>
              <a:rPr lang="en-US" err="1"/>
              <a:t>diam</a:t>
            </a:r>
            <a:r>
              <a:rPr lang="en-US"/>
              <a:t> </a:t>
            </a:r>
            <a:r>
              <a:rPr lang="en-US" err="1"/>
              <a:t>maecenas</a:t>
            </a:r>
            <a:r>
              <a:rPr lang="en-US"/>
              <a:t> </a:t>
            </a:r>
            <a:r>
              <a:rPr lang="en-US" err="1"/>
              <a:t>sed</a:t>
            </a:r>
            <a:r>
              <a:rPr lang="en-US"/>
              <a:t> </a:t>
            </a:r>
            <a:r>
              <a:rPr lang="en-US" err="1"/>
              <a:t>enim</a:t>
            </a:r>
            <a:r>
              <a:rPr lang="en-US"/>
              <a:t> </a:t>
            </a:r>
            <a:r>
              <a:rPr lang="en-US" err="1"/>
              <a:t>ut</a:t>
            </a:r>
            <a:r>
              <a:rPr lang="en-US"/>
              <a:t> </a:t>
            </a:r>
            <a:r>
              <a:rPr lang="en-US" err="1"/>
              <a:t>sem</a:t>
            </a:r>
            <a:r>
              <a:rPr lang="en-US"/>
              <a:t> </a:t>
            </a:r>
            <a:r>
              <a:rPr lang="en-US" err="1"/>
              <a:t>viverra</a:t>
            </a:r>
            <a:r>
              <a:rPr lang="en-US"/>
              <a:t>. </a:t>
            </a:r>
            <a:r>
              <a:rPr lang="en-US" err="1"/>
              <a:t>Sed</a:t>
            </a:r>
            <a:r>
              <a:rPr lang="en-US"/>
              <a:t> </a:t>
            </a:r>
            <a:r>
              <a:rPr lang="en-US" err="1"/>
              <a:t>ullamcorper</a:t>
            </a:r>
            <a:r>
              <a:rPr lang="en-US"/>
              <a:t> </a:t>
            </a:r>
            <a:r>
              <a:rPr lang="en-US" err="1"/>
              <a:t>morbi</a:t>
            </a:r>
            <a:r>
              <a:rPr lang="en-US"/>
              <a:t> </a:t>
            </a:r>
            <a:r>
              <a:rPr lang="en-US" err="1"/>
              <a:t>tincidunt</a:t>
            </a:r>
            <a:r>
              <a:rPr lang="en-US"/>
              <a:t> </a:t>
            </a:r>
            <a:r>
              <a:rPr lang="en-US" err="1"/>
              <a:t>ornare</a:t>
            </a:r>
            <a:r>
              <a:rPr lang="en-US"/>
              <a:t>. Sit </a:t>
            </a:r>
            <a:r>
              <a:rPr lang="en-US" err="1"/>
              <a:t>amet</a:t>
            </a:r>
            <a:r>
              <a:rPr lang="en-US"/>
              <a:t> </a:t>
            </a:r>
            <a:r>
              <a:rPr lang="en-US" err="1"/>
              <a:t>volutpat</a:t>
            </a:r>
            <a:r>
              <a:rPr lang="en-US"/>
              <a:t> </a:t>
            </a:r>
            <a:r>
              <a:rPr lang="en-US" err="1"/>
              <a:t>consequat</a:t>
            </a:r>
            <a:r>
              <a:rPr lang="en-US"/>
              <a:t> </a:t>
            </a:r>
            <a:r>
              <a:rPr lang="en-US" err="1"/>
              <a:t>mauris</a:t>
            </a:r>
            <a:r>
              <a:rPr lang="en-US"/>
              <a:t> </a:t>
            </a:r>
            <a:r>
              <a:rPr lang="en-US" err="1"/>
              <a:t>nunc</a:t>
            </a:r>
            <a:r>
              <a:rPr lang="en-US"/>
              <a:t> </a:t>
            </a:r>
            <a:r>
              <a:rPr lang="en-US" err="1"/>
              <a:t>congue</a:t>
            </a:r>
            <a:r>
              <a:rPr lang="en-US"/>
              <a:t> nisi. </a:t>
            </a:r>
            <a:r>
              <a:rPr lang="en-US" err="1"/>
              <a:t>Mauris</a:t>
            </a:r>
            <a:r>
              <a:rPr lang="en-US"/>
              <a:t> sit </a:t>
            </a:r>
            <a:r>
              <a:rPr lang="en-US" err="1"/>
              <a:t>amet</a:t>
            </a:r>
            <a:r>
              <a:rPr lang="en-US"/>
              <a:t> </a:t>
            </a:r>
            <a:r>
              <a:rPr lang="en-US" err="1"/>
              <a:t>massa</a:t>
            </a:r>
            <a:r>
              <a:rPr lang="en-US"/>
              <a:t> vitae. </a:t>
            </a:r>
            <a:r>
              <a:rPr lang="en-US" err="1"/>
              <a:t>Consectetur</a:t>
            </a:r>
            <a:r>
              <a:rPr lang="en-US"/>
              <a:t> libero id </a:t>
            </a:r>
            <a:r>
              <a:rPr lang="en-US" err="1"/>
              <a:t>faucibus</a:t>
            </a:r>
            <a:r>
              <a:rPr lang="en-US"/>
              <a:t> </a:t>
            </a:r>
            <a:r>
              <a:rPr lang="en-US" err="1"/>
              <a:t>nisl</a:t>
            </a:r>
            <a:r>
              <a:rPr lang="en-US"/>
              <a:t> </a:t>
            </a:r>
            <a:r>
              <a:rPr lang="en-US" err="1"/>
              <a:t>tincidunt</a:t>
            </a:r>
            <a:r>
              <a:rPr lang="en-US"/>
              <a:t> </a:t>
            </a:r>
            <a:r>
              <a:rPr lang="en-US" err="1"/>
              <a:t>eget</a:t>
            </a:r>
            <a:r>
              <a:rPr lang="en-US"/>
              <a:t>. </a:t>
            </a:r>
            <a:r>
              <a:rPr lang="en-US" err="1"/>
              <a:t>Nulla</a:t>
            </a:r>
            <a:r>
              <a:rPr lang="en-US"/>
              <a:t> </a:t>
            </a:r>
            <a:r>
              <a:rPr lang="en-US" err="1"/>
              <a:t>facilisi</a:t>
            </a:r>
            <a:r>
              <a:rPr lang="en-US"/>
              <a:t> </a:t>
            </a:r>
            <a:r>
              <a:rPr lang="en-US" err="1"/>
              <a:t>morbi</a:t>
            </a:r>
            <a:r>
              <a:rPr lang="en-US"/>
              <a:t> tempus </a:t>
            </a:r>
            <a:r>
              <a:rPr lang="en-US" err="1"/>
              <a:t>iaculis</a:t>
            </a:r>
            <a:r>
              <a:rPr lang="en-US"/>
              <a:t> </a:t>
            </a:r>
            <a:r>
              <a:rPr lang="en-US" err="1"/>
              <a:t>urna</a:t>
            </a:r>
            <a:r>
              <a:rPr lang="en-US"/>
              <a:t> id </a:t>
            </a:r>
            <a:r>
              <a:rPr lang="en-US" err="1"/>
              <a:t>volutpat</a:t>
            </a:r>
            <a:r>
              <a:rPr lang="en-US"/>
              <a:t> lacus. </a:t>
            </a:r>
            <a:r>
              <a:rPr lang="en-US" err="1"/>
              <a:t>Imperdiet</a:t>
            </a:r>
            <a:r>
              <a:rPr lang="en-US"/>
              <a:t> </a:t>
            </a:r>
            <a:r>
              <a:rPr lang="en-US" err="1"/>
              <a:t>nulla</a:t>
            </a:r>
            <a:r>
              <a:rPr lang="en-US"/>
              <a:t> </a:t>
            </a:r>
            <a:r>
              <a:rPr lang="en-US" err="1"/>
              <a:t>malesuada</a:t>
            </a:r>
            <a:r>
              <a:rPr lang="en-US"/>
              <a:t> </a:t>
            </a:r>
            <a:r>
              <a:rPr lang="en-US" err="1"/>
              <a:t>pellentesque</a:t>
            </a:r>
            <a:r>
              <a:rPr lang="en-US"/>
              <a:t> </a:t>
            </a:r>
            <a:r>
              <a:rPr lang="en-US" err="1"/>
              <a:t>elit</a:t>
            </a:r>
            <a:r>
              <a:rPr lang="en-US"/>
              <a:t> </a:t>
            </a:r>
            <a:r>
              <a:rPr lang="en-US" err="1"/>
              <a:t>eget</a:t>
            </a:r>
            <a:r>
              <a:rPr lang="en-US"/>
              <a:t> gravida cum </a:t>
            </a:r>
            <a:r>
              <a:rPr lang="en-US" err="1"/>
              <a:t>sociis</a:t>
            </a:r>
            <a:r>
              <a:rPr lang="en-US"/>
              <a:t>. Sed </a:t>
            </a:r>
            <a:r>
              <a:rPr lang="en-US" err="1"/>
              <a:t>velit</a:t>
            </a:r>
            <a:r>
              <a:rPr lang="en-US"/>
              <a:t> </a:t>
            </a:r>
            <a:r>
              <a:rPr lang="en-US" err="1"/>
              <a:t>dignissim</a:t>
            </a:r>
            <a:r>
              <a:rPr lang="en-US"/>
              <a:t> </a:t>
            </a:r>
            <a:r>
              <a:rPr lang="en-US" err="1"/>
              <a:t>sodales</a:t>
            </a:r>
            <a:r>
              <a:rPr lang="en-US"/>
              <a:t> </a:t>
            </a:r>
            <a:r>
              <a:rPr lang="en-US" err="1"/>
              <a:t>ut.</a:t>
            </a:r>
            <a:endParaRPr lang="en-US"/>
          </a:p>
        </p:txBody>
      </p:sp>
      <p:sp>
        <p:nvSpPr>
          <p:cNvPr id="5" name="Text Placeholder 2"/>
          <p:cNvSpPr>
            <a:spLocks noGrp="1"/>
          </p:cNvSpPr>
          <p:nvPr>
            <p:ph type="body" sz="quarter" idx="16" hasCustomPrompt="1"/>
          </p:nvPr>
        </p:nvSpPr>
        <p:spPr>
          <a:xfrm>
            <a:off x="740228" y="4846655"/>
            <a:ext cx="10711543" cy="825500"/>
          </a:xfrm>
        </p:spPr>
        <p:txBody>
          <a:bodyPr/>
          <a:lstStyle>
            <a:lvl1pPr marL="0" marR="0" indent="0" algn="l" defTabSz="914400" rtl="0" eaLnBrk="0" fontAlgn="base" latinLnBrk="0" hangingPunct="0">
              <a:lnSpc>
                <a:spcPct val="100000"/>
              </a:lnSpc>
              <a:spcBef>
                <a:spcPct val="0"/>
              </a:spcBef>
              <a:spcAft>
                <a:spcPct val="0"/>
              </a:spcAft>
              <a:buClrTx/>
              <a:buSzTx/>
              <a:buFontTx/>
              <a:buNone/>
              <a:tabLst/>
              <a:defRPr sz="1800">
                <a:solidFill>
                  <a:srgbClr val="006298"/>
                </a:solidFill>
                <a:latin typeface="Arial" panose="020B0604020202020204" pitchFamily="34" charset="0"/>
                <a:cs typeface="Arial" panose="020B0604020202020204" pitchFamily="34" charset="0"/>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a:ln>
                  <a:noFill/>
                </a:ln>
                <a:solidFill>
                  <a:srgbClr val="006298"/>
                </a:solidFill>
                <a:effectLst/>
                <a:uLnTx/>
                <a:uFillTx/>
                <a:latin typeface="Arial" charset="0"/>
                <a:ea typeface="Arial" charset="0"/>
                <a:cs typeface="Arial" charset="0"/>
              </a:rPr>
              <a:t>Click to add caption to accompany content. Lorem ipsum dolor sit </a:t>
            </a:r>
            <a:r>
              <a:rPr kumimoji="0" lang="en-US" sz="1800" b="0" i="0" u="none" strike="noStrike" kern="1200" cap="none" spc="0" normalizeH="0" baseline="0" noProof="0" err="1">
                <a:ln>
                  <a:noFill/>
                </a:ln>
                <a:solidFill>
                  <a:srgbClr val="006298"/>
                </a:solidFill>
                <a:effectLst/>
                <a:uLnTx/>
                <a:uFillTx/>
                <a:latin typeface="Arial" charset="0"/>
                <a:ea typeface="Arial" charset="0"/>
                <a:cs typeface="Arial" charset="0"/>
              </a:rPr>
              <a:t>amet</a:t>
            </a:r>
            <a:r>
              <a:rPr kumimoji="0" lang="en-US" sz="1800" b="0" i="0" u="none" strike="noStrike" kern="1200" cap="none" spc="0" normalizeH="0" baseline="0" noProof="0">
                <a:ln>
                  <a:noFill/>
                </a:ln>
                <a:solidFill>
                  <a:srgbClr val="006298"/>
                </a:solidFill>
                <a:effectLst/>
                <a:uLnTx/>
                <a:uFillTx/>
                <a:latin typeface="Arial" charset="0"/>
                <a:ea typeface="Arial" charset="0"/>
                <a:cs typeface="Arial" charset="0"/>
              </a:rPr>
              <a:t>, </a:t>
            </a:r>
            <a:r>
              <a:rPr kumimoji="0" lang="en-US" sz="1800" b="0" i="0" u="none" strike="noStrike" kern="1200" cap="none" spc="0" normalizeH="0" baseline="0" noProof="0" err="1">
                <a:ln>
                  <a:noFill/>
                </a:ln>
                <a:solidFill>
                  <a:srgbClr val="006298"/>
                </a:solidFill>
                <a:effectLst/>
                <a:uLnTx/>
                <a:uFillTx/>
                <a:latin typeface="Arial" charset="0"/>
                <a:ea typeface="Arial" charset="0"/>
                <a:cs typeface="Arial" charset="0"/>
              </a:rPr>
              <a:t>consectetur</a:t>
            </a:r>
            <a:r>
              <a:rPr kumimoji="0" lang="en-US" sz="1800" b="0" i="0" u="none" strike="noStrike" kern="1200" cap="none" spc="0" normalizeH="0" baseline="0" noProof="0">
                <a:ln>
                  <a:noFill/>
                </a:ln>
                <a:solidFill>
                  <a:srgbClr val="006298"/>
                </a:solidFill>
                <a:effectLst/>
                <a:uLnTx/>
                <a:uFillTx/>
                <a:latin typeface="Arial" charset="0"/>
                <a:ea typeface="Arial" charset="0"/>
                <a:cs typeface="Arial" charset="0"/>
              </a:rPr>
              <a:t> </a:t>
            </a:r>
            <a:r>
              <a:rPr kumimoji="0" lang="en-US" sz="1800" b="0" i="0" u="none" strike="noStrike" kern="1200" cap="none" spc="0" normalizeH="0" baseline="0" noProof="0" err="1">
                <a:ln>
                  <a:noFill/>
                </a:ln>
                <a:solidFill>
                  <a:srgbClr val="006298"/>
                </a:solidFill>
                <a:effectLst/>
                <a:uLnTx/>
                <a:uFillTx/>
                <a:latin typeface="Arial" charset="0"/>
                <a:ea typeface="Arial" charset="0"/>
                <a:cs typeface="Arial" charset="0"/>
              </a:rPr>
              <a:t>adipiscing</a:t>
            </a:r>
            <a:r>
              <a:rPr kumimoji="0" lang="en-US" sz="1800" b="0" i="0" u="none" strike="noStrike" kern="1200" cap="none" spc="0" normalizeH="0" baseline="0" noProof="0">
                <a:ln>
                  <a:noFill/>
                </a:ln>
                <a:solidFill>
                  <a:srgbClr val="006298"/>
                </a:solidFill>
                <a:effectLst/>
                <a:uLnTx/>
                <a:uFillTx/>
                <a:latin typeface="Arial" charset="0"/>
                <a:ea typeface="Arial" charset="0"/>
                <a:cs typeface="Arial" charset="0"/>
              </a:rPr>
              <a:t> </a:t>
            </a:r>
            <a:r>
              <a:rPr kumimoji="0" lang="en-US" sz="1800" b="0" i="0" u="none" strike="noStrike" kern="1200" cap="none" spc="0" normalizeH="0" baseline="0" noProof="0" err="1">
                <a:ln>
                  <a:noFill/>
                </a:ln>
                <a:solidFill>
                  <a:srgbClr val="006298"/>
                </a:solidFill>
                <a:effectLst/>
                <a:uLnTx/>
                <a:uFillTx/>
                <a:latin typeface="Arial" charset="0"/>
                <a:ea typeface="Arial" charset="0"/>
                <a:cs typeface="Arial" charset="0"/>
              </a:rPr>
              <a:t>elit</a:t>
            </a:r>
            <a:r>
              <a:rPr kumimoji="0" lang="en-US" sz="1800" b="0" i="0" u="none" strike="noStrike" kern="1200" cap="none" spc="0" normalizeH="0" baseline="0" noProof="0">
                <a:ln>
                  <a:noFill/>
                </a:ln>
                <a:solidFill>
                  <a:srgbClr val="006298"/>
                </a:solidFill>
                <a:effectLst/>
                <a:uLnTx/>
                <a:uFillTx/>
                <a:latin typeface="Arial" charset="0"/>
                <a:ea typeface="Arial" charset="0"/>
                <a:cs typeface="Arial" charset="0"/>
              </a:rPr>
              <a:t>, </a:t>
            </a:r>
            <a:r>
              <a:rPr kumimoji="0" lang="en-US" sz="1800" b="0" i="0" u="none" strike="noStrike" kern="1200" cap="none" spc="0" normalizeH="0" baseline="0" noProof="0" err="1">
                <a:ln>
                  <a:noFill/>
                </a:ln>
                <a:solidFill>
                  <a:srgbClr val="006298"/>
                </a:solidFill>
                <a:effectLst/>
                <a:uLnTx/>
                <a:uFillTx/>
                <a:latin typeface="Arial" charset="0"/>
                <a:ea typeface="Arial" charset="0"/>
                <a:cs typeface="Arial" charset="0"/>
              </a:rPr>
              <a:t>sed</a:t>
            </a:r>
            <a:r>
              <a:rPr kumimoji="0" lang="en-US" sz="1800" b="0" i="0" u="none" strike="noStrike" kern="1200" cap="none" spc="0" normalizeH="0" baseline="0" noProof="0">
                <a:ln>
                  <a:noFill/>
                </a:ln>
                <a:solidFill>
                  <a:srgbClr val="006298"/>
                </a:solidFill>
                <a:effectLst/>
                <a:uLnTx/>
                <a:uFillTx/>
                <a:latin typeface="Arial" charset="0"/>
                <a:ea typeface="Arial" charset="0"/>
                <a:cs typeface="Arial" charset="0"/>
              </a:rPr>
              <a:t> do </a:t>
            </a:r>
            <a:r>
              <a:rPr kumimoji="0" lang="en-US" sz="1800" b="0" i="0" u="none" strike="noStrike" kern="1200" cap="none" spc="0" normalizeH="0" baseline="0" noProof="0" err="1">
                <a:ln>
                  <a:noFill/>
                </a:ln>
                <a:solidFill>
                  <a:srgbClr val="006298"/>
                </a:solidFill>
                <a:effectLst/>
                <a:uLnTx/>
                <a:uFillTx/>
                <a:latin typeface="Arial" charset="0"/>
                <a:ea typeface="Arial" charset="0"/>
                <a:cs typeface="Arial" charset="0"/>
              </a:rPr>
              <a:t>eiusmod</a:t>
            </a:r>
            <a:r>
              <a:rPr kumimoji="0" lang="en-US" sz="1800" b="0" i="0" u="none" strike="noStrike" kern="1200" cap="none" spc="0" normalizeH="0" baseline="0" noProof="0">
                <a:ln>
                  <a:noFill/>
                </a:ln>
                <a:solidFill>
                  <a:srgbClr val="006298"/>
                </a:solidFill>
                <a:effectLst/>
                <a:uLnTx/>
                <a:uFillTx/>
                <a:latin typeface="Arial" charset="0"/>
                <a:ea typeface="Arial" charset="0"/>
                <a:cs typeface="Arial" charset="0"/>
              </a:rPr>
              <a:t> </a:t>
            </a:r>
            <a:r>
              <a:rPr kumimoji="0" lang="en-US" sz="1800" b="0" i="0" u="none" strike="noStrike" kern="1200" cap="none" spc="0" normalizeH="0" baseline="0" noProof="0" err="1">
                <a:ln>
                  <a:noFill/>
                </a:ln>
                <a:solidFill>
                  <a:srgbClr val="006298"/>
                </a:solidFill>
                <a:effectLst/>
                <a:uLnTx/>
                <a:uFillTx/>
                <a:latin typeface="Arial" charset="0"/>
                <a:ea typeface="Arial" charset="0"/>
                <a:cs typeface="Arial" charset="0"/>
              </a:rPr>
              <a:t>tempor</a:t>
            </a:r>
            <a:r>
              <a:rPr kumimoji="0" lang="en-US" sz="1800" b="0" i="0" u="none" strike="noStrike" kern="1200" cap="none" spc="0" normalizeH="0" baseline="0" noProof="0">
                <a:ln>
                  <a:noFill/>
                </a:ln>
                <a:solidFill>
                  <a:srgbClr val="006298"/>
                </a:solidFill>
                <a:effectLst/>
                <a:uLnTx/>
                <a:uFillTx/>
                <a:latin typeface="Arial" charset="0"/>
                <a:ea typeface="Arial" charset="0"/>
                <a:cs typeface="Arial" charset="0"/>
              </a:rPr>
              <a:t> </a:t>
            </a:r>
            <a:r>
              <a:rPr kumimoji="0" lang="en-US" sz="1800" b="0" i="0" u="none" strike="noStrike" kern="1200" cap="none" spc="0" normalizeH="0" baseline="0" noProof="0" err="1">
                <a:ln>
                  <a:noFill/>
                </a:ln>
                <a:solidFill>
                  <a:srgbClr val="006298"/>
                </a:solidFill>
                <a:effectLst/>
                <a:uLnTx/>
                <a:uFillTx/>
                <a:latin typeface="Arial" charset="0"/>
                <a:ea typeface="Arial" charset="0"/>
                <a:cs typeface="Arial" charset="0"/>
              </a:rPr>
              <a:t>incididunt</a:t>
            </a:r>
            <a:r>
              <a:rPr kumimoji="0" lang="en-US" sz="1800" b="0" i="0" u="none" strike="noStrike" kern="1200" cap="none" spc="0" normalizeH="0" baseline="0" noProof="0">
                <a:ln>
                  <a:noFill/>
                </a:ln>
                <a:solidFill>
                  <a:srgbClr val="006298"/>
                </a:solidFill>
                <a:effectLst/>
                <a:uLnTx/>
                <a:uFillTx/>
                <a:latin typeface="Arial" charset="0"/>
                <a:ea typeface="Arial" charset="0"/>
                <a:cs typeface="Arial" charset="0"/>
              </a:rPr>
              <a:t> </a:t>
            </a:r>
            <a:r>
              <a:rPr kumimoji="0" lang="en-US" sz="1800" b="0" i="0" u="none" strike="noStrike" kern="1200" cap="none" spc="0" normalizeH="0" baseline="0" noProof="0" err="1">
                <a:ln>
                  <a:noFill/>
                </a:ln>
                <a:solidFill>
                  <a:srgbClr val="006298"/>
                </a:solidFill>
                <a:effectLst/>
                <a:uLnTx/>
                <a:uFillTx/>
                <a:latin typeface="Arial" charset="0"/>
                <a:ea typeface="Arial" charset="0"/>
                <a:cs typeface="Arial" charset="0"/>
              </a:rPr>
              <a:t>ut</a:t>
            </a:r>
            <a:r>
              <a:rPr kumimoji="0" lang="en-US" sz="1800" b="0" i="0" u="none" strike="noStrike" kern="1200" cap="none" spc="0" normalizeH="0" baseline="0" noProof="0">
                <a:ln>
                  <a:noFill/>
                </a:ln>
                <a:solidFill>
                  <a:srgbClr val="006298"/>
                </a:solidFill>
                <a:effectLst/>
                <a:uLnTx/>
                <a:uFillTx/>
                <a:latin typeface="Arial" charset="0"/>
                <a:ea typeface="Arial" charset="0"/>
                <a:cs typeface="Arial" charset="0"/>
              </a:rPr>
              <a:t> </a:t>
            </a:r>
            <a:r>
              <a:rPr kumimoji="0" lang="en-US" sz="1800" b="0" i="0" u="none" strike="noStrike" kern="1200" cap="none" spc="0" normalizeH="0" baseline="0" noProof="0" err="1">
                <a:ln>
                  <a:noFill/>
                </a:ln>
                <a:solidFill>
                  <a:srgbClr val="006298"/>
                </a:solidFill>
                <a:effectLst/>
                <a:uLnTx/>
                <a:uFillTx/>
                <a:latin typeface="Arial" charset="0"/>
                <a:ea typeface="Arial" charset="0"/>
                <a:cs typeface="Arial" charset="0"/>
              </a:rPr>
              <a:t>labore</a:t>
            </a:r>
            <a:r>
              <a:rPr kumimoji="0" lang="en-US" sz="1800" b="0" i="0" u="none" strike="noStrike" kern="1200" cap="none" spc="0" normalizeH="0" baseline="0" noProof="0">
                <a:ln>
                  <a:noFill/>
                </a:ln>
                <a:solidFill>
                  <a:srgbClr val="006298"/>
                </a:solidFill>
                <a:effectLst/>
                <a:uLnTx/>
                <a:uFillTx/>
                <a:latin typeface="Arial" charset="0"/>
                <a:ea typeface="Arial" charset="0"/>
                <a:cs typeface="Arial" charset="0"/>
              </a:rPr>
              <a:t> et </a:t>
            </a:r>
            <a:r>
              <a:rPr kumimoji="0" lang="en-US" sz="1800" b="0" i="0" u="none" strike="noStrike" kern="1200" cap="none" spc="0" normalizeH="0" baseline="0" noProof="0" err="1">
                <a:ln>
                  <a:noFill/>
                </a:ln>
                <a:solidFill>
                  <a:srgbClr val="006298"/>
                </a:solidFill>
                <a:effectLst/>
                <a:uLnTx/>
                <a:uFillTx/>
                <a:latin typeface="Arial" charset="0"/>
                <a:ea typeface="Arial" charset="0"/>
                <a:cs typeface="Arial" charset="0"/>
              </a:rPr>
              <a:t>dolore</a:t>
            </a:r>
            <a:r>
              <a:rPr kumimoji="0" lang="en-US" sz="1800" b="0" i="0" u="none" strike="noStrike" kern="1200" cap="none" spc="0" normalizeH="0" baseline="0" noProof="0">
                <a:ln>
                  <a:noFill/>
                </a:ln>
                <a:solidFill>
                  <a:srgbClr val="006298"/>
                </a:solidFill>
                <a:effectLst/>
                <a:uLnTx/>
                <a:uFillTx/>
                <a:latin typeface="Arial" charset="0"/>
                <a:ea typeface="Arial" charset="0"/>
                <a:cs typeface="Arial" charset="0"/>
              </a:rPr>
              <a:t> magna </a:t>
            </a:r>
            <a:r>
              <a:rPr kumimoji="0" lang="en-US" sz="1800" b="0" i="0" u="none" strike="noStrike" kern="1200" cap="none" spc="0" normalizeH="0" baseline="0" noProof="0" err="1">
                <a:ln>
                  <a:noFill/>
                </a:ln>
                <a:solidFill>
                  <a:srgbClr val="006298"/>
                </a:solidFill>
                <a:effectLst/>
                <a:uLnTx/>
                <a:uFillTx/>
                <a:latin typeface="Arial" charset="0"/>
                <a:ea typeface="Arial" charset="0"/>
                <a:cs typeface="Arial" charset="0"/>
              </a:rPr>
              <a:t>aliqua</a:t>
            </a:r>
            <a:r>
              <a:rPr kumimoji="0" lang="en-US" sz="1800" b="0" i="0" u="none" strike="noStrike" kern="1200" cap="none" spc="0" normalizeH="0" baseline="0" noProof="0">
                <a:ln>
                  <a:noFill/>
                </a:ln>
                <a:solidFill>
                  <a:srgbClr val="006298"/>
                </a:solidFill>
                <a:effectLst/>
                <a:uLnTx/>
                <a:uFillTx/>
                <a:latin typeface="Arial" charset="0"/>
                <a:ea typeface="Arial" charset="0"/>
                <a:cs typeface="Arial" charset="0"/>
              </a:rPr>
              <a:t>. </a:t>
            </a:r>
            <a:r>
              <a:rPr kumimoji="0" lang="en-US" sz="1800" b="0" i="0" u="none" strike="noStrike" kern="1200" cap="none" spc="0" normalizeH="0" baseline="0" noProof="0" err="1">
                <a:ln>
                  <a:noFill/>
                </a:ln>
                <a:solidFill>
                  <a:srgbClr val="006298"/>
                </a:solidFill>
                <a:effectLst/>
                <a:uLnTx/>
                <a:uFillTx/>
                <a:latin typeface="Arial" charset="0"/>
                <a:ea typeface="Arial" charset="0"/>
                <a:cs typeface="Arial" charset="0"/>
              </a:rPr>
              <a:t>Viverra</a:t>
            </a:r>
            <a:r>
              <a:rPr kumimoji="0" lang="en-US" sz="1800" b="0" i="0" u="none" strike="noStrike" kern="1200" cap="none" spc="0" normalizeH="0" baseline="0" noProof="0">
                <a:ln>
                  <a:noFill/>
                </a:ln>
                <a:solidFill>
                  <a:srgbClr val="006298"/>
                </a:solidFill>
                <a:effectLst/>
                <a:uLnTx/>
                <a:uFillTx/>
                <a:latin typeface="Arial" charset="0"/>
                <a:ea typeface="Arial" charset="0"/>
                <a:cs typeface="Arial" charset="0"/>
              </a:rPr>
              <a:t> vitae </a:t>
            </a:r>
            <a:r>
              <a:rPr kumimoji="0" lang="en-US" sz="1800" b="0" i="0" u="none" strike="noStrike" kern="1200" cap="none" spc="0" normalizeH="0" baseline="0" noProof="0" err="1">
                <a:ln>
                  <a:noFill/>
                </a:ln>
                <a:solidFill>
                  <a:srgbClr val="006298"/>
                </a:solidFill>
                <a:effectLst/>
                <a:uLnTx/>
                <a:uFillTx/>
                <a:latin typeface="Arial" charset="0"/>
                <a:ea typeface="Arial" charset="0"/>
                <a:cs typeface="Arial" charset="0"/>
              </a:rPr>
              <a:t>congue</a:t>
            </a:r>
            <a:r>
              <a:rPr kumimoji="0" lang="en-US" sz="1800" b="0" i="0" u="none" strike="noStrike" kern="1200" cap="none" spc="0" normalizeH="0" baseline="0" noProof="0">
                <a:ln>
                  <a:noFill/>
                </a:ln>
                <a:solidFill>
                  <a:srgbClr val="006298"/>
                </a:solidFill>
                <a:effectLst/>
                <a:uLnTx/>
                <a:uFillTx/>
                <a:latin typeface="Arial" charset="0"/>
                <a:ea typeface="Arial" charset="0"/>
                <a:cs typeface="Arial" charset="0"/>
              </a:rPr>
              <a:t> </a:t>
            </a:r>
            <a:r>
              <a:rPr kumimoji="0" lang="en-US" sz="1800" b="0" i="0" u="none" strike="noStrike" kern="1200" cap="none" spc="0" normalizeH="0" baseline="0" noProof="0" err="1">
                <a:ln>
                  <a:noFill/>
                </a:ln>
                <a:solidFill>
                  <a:srgbClr val="006298"/>
                </a:solidFill>
                <a:effectLst/>
                <a:uLnTx/>
                <a:uFillTx/>
                <a:latin typeface="Arial" charset="0"/>
                <a:ea typeface="Arial" charset="0"/>
                <a:cs typeface="Arial" charset="0"/>
              </a:rPr>
              <a:t>eu</a:t>
            </a:r>
            <a:r>
              <a:rPr kumimoji="0" lang="en-US" sz="1800" b="0" i="0" u="none" strike="noStrike" kern="1200" cap="none" spc="0" normalizeH="0" baseline="0" noProof="0">
                <a:ln>
                  <a:noFill/>
                </a:ln>
                <a:solidFill>
                  <a:srgbClr val="006298"/>
                </a:solidFill>
                <a:effectLst/>
                <a:uLnTx/>
                <a:uFillTx/>
                <a:latin typeface="Arial" charset="0"/>
                <a:ea typeface="Arial" charset="0"/>
                <a:cs typeface="Arial" charset="0"/>
              </a:rPr>
              <a:t> </a:t>
            </a:r>
            <a:r>
              <a:rPr kumimoji="0" lang="en-US" sz="1800" b="0" i="0" u="none" strike="noStrike" kern="1200" cap="none" spc="0" normalizeH="0" baseline="0" noProof="0" err="1">
                <a:ln>
                  <a:noFill/>
                </a:ln>
                <a:solidFill>
                  <a:srgbClr val="006298"/>
                </a:solidFill>
                <a:effectLst/>
                <a:uLnTx/>
                <a:uFillTx/>
                <a:latin typeface="Arial" charset="0"/>
                <a:ea typeface="Arial" charset="0"/>
                <a:cs typeface="Arial" charset="0"/>
              </a:rPr>
              <a:t>consequat</a:t>
            </a:r>
            <a:r>
              <a:rPr kumimoji="0" lang="en-US" sz="1800" b="0" i="0" u="none" strike="noStrike" kern="1200" cap="none" spc="0" normalizeH="0" baseline="0" noProof="0">
                <a:ln>
                  <a:noFill/>
                </a:ln>
                <a:solidFill>
                  <a:srgbClr val="006298"/>
                </a:solidFill>
                <a:effectLst/>
                <a:uLnTx/>
                <a:uFillTx/>
                <a:latin typeface="Arial" charset="0"/>
                <a:ea typeface="Arial" charset="0"/>
                <a:cs typeface="Arial" charset="0"/>
              </a:rPr>
              <a:t> ac </a:t>
            </a:r>
            <a:r>
              <a:rPr kumimoji="0" lang="en-US" sz="1800" b="0" i="0" u="none" strike="noStrike" kern="1200" cap="none" spc="0" normalizeH="0" baseline="0" noProof="0" err="1">
                <a:ln>
                  <a:noFill/>
                </a:ln>
                <a:solidFill>
                  <a:srgbClr val="006298"/>
                </a:solidFill>
                <a:effectLst/>
                <a:uLnTx/>
                <a:uFillTx/>
                <a:latin typeface="Arial" charset="0"/>
                <a:ea typeface="Arial" charset="0"/>
                <a:cs typeface="Arial" charset="0"/>
              </a:rPr>
              <a:t>felis</a:t>
            </a:r>
            <a:r>
              <a:rPr kumimoji="0" lang="en-US" sz="1800" b="0" i="0" u="none" strike="noStrike" kern="1200" cap="none" spc="0" normalizeH="0" baseline="0" noProof="0">
                <a:ln>
                  <a:noFill/>
                </a:ln>
                <a:solidFill>
                  <a:srgbClr val="006298"/>
                </a:solidFill>
                <a:effectLst/>
                <a:uLnTx/>
                <a:uFillTx/>
                <a:latin typeface="Arial" charset="0"/>
                <a:ea typeface="Arial" charset="0"/>
                <a:cs typeface="Arial" charset="0"/>
              </a:rPr>
              <a:t> </a:t>
            </a:r>
            <a:r>
              <a:rPr kumimoji="0" lang="en-US" sz="1800" b="0" i="0" u="none" strike="noStrike" kern="1200" cap="none" spc="0" normalizeH="0" baseline="0" noProof="0" err="1">
                <a:ln>
                  <a:noFill/>
                </a:ln>
                <a:solidFill>
                  <a:srgbClr val="006298"/>
                </a:solidFill>
                <a:effectLst/>
                <a:uLnTx/>
                <a:uFillTx/>
                <a:latin typeface="Arial" charset="0"/>
                <a:ea typeface="Arial" charset="0"/>
                <a:cs typeface="Arial" charset="0"/>
              </a:rPr>
              <a:t>donec</a:t>
            </a:r>
            <a:r>
              <a:rPr kumimoji="0" lang="en-US" sz="1800" b="0" i="0" u="none" strike="noStrike" kern="1200" cap="none" spc="0" normalizeH="0" baseline="0" noProof="0">
                <a:ln>
                  <a:noFill/>
                </a:ln>
                <a:solidFill>
                  <a:srgbClr val="006298"/>
                </a:solidFill>
                <a:effectLst/>
                <a:uLnTx/>
                <a:uFillTx/>
                <a:latin typeface="Arial" charset="0"/>
                <a:ea typeface="Arial" charset="0"/>
                <a:cs typeface="Arial" charset="0"/>
              </a:rPr>
              <a:t> et.</a:t>
            </a:r>
          </a:p>
        </p:txBody>
      </p:sp>
    </p:spTree>
    <p:extLst>
      <p:ext uri="{BB962C8B-B14F-4D97-AF65-F5344CB8AC3E}">
        <p14:creationId xmlns:p14="http://schemas.microsoft.com/office/powerpoint/2010/main" val="34762593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mage and Caption">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Click to edit Master title style</a:t>
            </a:r>
          </a:p>
        </p:txBody>
      </p:sp>
      <p:sp>
        <p:nvSpPr>
          <p:cNvPr id="6" name="Picture Placeholder 5"/>
          <p:cNvSpPr>
            <a:spLocks noGrp="1"/>
          </p:cNvSpPr>
          <p:nvPr>
            <p:ph type="pic" sz="quarter" idx="10"/>
          </p:nvPr>
        </p:nvSpPr>
        <p:spPr>
          <a:xfrm>
            <a:off x="733118" y="1619557"/>
            <a:ext cx="6477000" cy="4259263"/>
          </a:xfrm>
        </p:spPr>
        <p:txBody>
          <a:bodyPr/>
          <a:lstStyle/>
          <a:p>
            <a:r>
              <a:rPr lang="en-US" dirty="0"/>
              <a:t>Click icon to add picture</a:t>
            </a:r>
          </a:p>
        </p:txBody>
      </p:sp>
      <p:sp>
        <p:nvSpPr>
          <p:cNvPr id="10" name="Text Placeholder 9"/>
          <p:cNvSpPr>
            <a:spLocks noGrp="1"/>
          </p:cNvSpPr>
          <p:nvPr>
            <p:ph type="body" sz="quarter" idx="11" hasCustomPrompt="1"/>
          </p:nvPr>
        </p:nvSpPr>
        <p:spPr>
          <a:xfrm>
            <a:off x="7478972" y="4070657"/>
            <a:ext cx="3976406" cy="1808163"/>
          </a:xfrm>
        </p:spPr>
        <p:txBody>
          <a:bodyPr/>
          <a:lstStyle>
            <a:lvl1pPr marL="0" marR="0" indent="0" algn="l" defTabSz="914400" rtl="0" eaLnBrk="0" fontAlgn="base" latinLnBrk="0" hangingPunct="0">
              <a:lnSpc>
                <a:spcPct val="100000"/>
              </a:lnSpc>
              <a:spcBef>
                <a:spcPct val="0"/>
              </a:spcBef>
              <a:spcAft>
                <a:spcPct val="0"/>
              </a:spcAft>
              <a:buClrTx/>
              <a:buSzTx/>
              <a:buFontTx/>
              <a:buNone/>
              <a:tabLst/>
              <a:defRPr sz="1800">
                <a:solidFill>
                  <a:srgbClr val="006298"/>
                </a:solidFill>
                <a:latin typeface="Arial" panose="020B0604020202020204" pitchFamily="34" charset="0"/>
                <a:cs typeface="Arial" panose="020B0604020202020204" pitchFamily="34" charset="0"/>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a:ln>
                  <a:noFill/>
                </a:ln>
                <a:solidFill>
                  <a:srgbClr val="006298"/>
                </a:solidFill>
                <a:effectLst/>
                <a:uLnTx/>
                <a:uFillTx/>
                <a:latin typeface="Arial" charset="0"/>
                <a:ea typeface="Arial" charset="0"/>
                <a:cs typeface="Arial" charset="0"/>
              </a:rPr>
              <a:t>Click to add caption to accompany content. Lorem ipsum dolor sit </a:t>
            </a:r>
            <a:r>
              <a:rPr kumimoji="0" lang="en-US" sz="1800" b="0" i="0" u="none" strike="noStrike" kern="1200" cap="none" spc="0" normalizeH="0" baseline="0" noProof="0" err="1">
                <a:ln>
                  <a:noFill/>
                </a:ln>
                <a:solidFill>
                  <a:srgbClr val="006298"/>
                </a:solidFill>
                <a:effectLst/>
                <a:uLnTx/>
                <a:uFillTx/>
                <a:latin typeface="Arial" charset="0"/>
                <a:ea typeface="Arial" charset="0"/>
                <a:cs typeface="Arial" charset="0"/>
              </a:rPr>
              <a:t>amet</a:t>
            </a:r>
            <a:r>
              <a:rPr kumimoji="0" lang="en-US" sz="1800" b="0" i="0" u="none" strike="noStrike" kern="1200" cap="none" spc="0" normalizeH="0" baseline="0" noProof="0">
                <a:ln>
                  <a:noFill/>
                </a:ln>
                <a:solidFill>
                  <a:srgbClr val="006298"/>
                </a:solidFill>
                <a:effectLst/>
                <a:uLnTx/>
                <a:uFillTx/>
                <a:latin typeface="Arial" charset="0"/>
                <a:ea typeface="Arial" charset="0"/>
                <a:cs typeface="Arial" charset="0"/>
              </a:rPr>
              <a:t>, </a:t>
            </a:r>
            <a:r>
              <a:rPr kumimoji="0" lang="en-US" sz="1800" b="0" i="0" u="none" strike="noStrike" kern="1200" cap="none" spc="0" normalizeH="0" baseline="0" noProof="0" err="1">
                <a:ln>
                  <a:noFill/>
                </a:ln>
                <a:solidFill>
                  <a:srgbClr val="006298"/>
                </a:solidFill>
                <a:effectLst/>
                <a:uLnTx/>
                <a:uFillTx/>
                <a:latin typeface="Arial" charset="0"/>
                <a:ea typeface="Arial" charset="0"/>
                <a:cs typeface="Arial" charset="0"/>
              </a:rPr>
              <a:t>consectetur</a:t>
            </a:r>
            <a:r>
              <a:rPr kumimoji="0" lang="en-US" sz="1800" b="0" i="0" u="none" strike="noStrike" kern="1200" cap="none" spc="0" normalizeH="0" baseline="0" noProof="0">
                <a:ln>
                  <a:noFill/>
                </a:ln>
                <a:solidFill>
                  <a:srgbClr val="006298"/>
                </a:solidFill>
                <a:effectLst/>
                <a:uLnTx/>
                <a:uFillTx/>
                <a:latin typeface="Arial" charset="0"/>
                <a:ea typeface="Arial" charset="0"/>
                <a:cs typeface="Arial" charset="0"/>
              </a:rPr>
              <a:t> </a:t>
            </a:r>
            <a:r>
              <a:rPr kumimoji="0" lang="en-US" sz="1800" b="0" i="0" u="none" strike="noStrike" kern="1200" cap="none" spc="0" normalizeH="0" baseline="0" noProof="0" err="1">
                <a:ln>
                  <a:noFill/>
                </a:ln>
                <a:solidFill>
                  <a:srgbClr val="006298"/>
                </a:solidFill>
                <a:effectLst/>
                <a:uLnTx/>
                <a:uFillTx/>
                <a:latin typeface="Arial" charset="0"/>
                <a:ea typeface="Arial" charset="0"/>
                <a:cs typeface="Arial" charset="0"/>
              </a:rPr>
              <a:t>adipiscing</a:t>
            </a:r>
            <a:r>
              <a:rPr kumimoji="0" lang="en-US" sz="1800" b="0" i="0" u="none" strike="noStrike" kern="1200" cap="none" spc="0" normalizeH="0" baseline="0" noProof="0">
                <a:ln>
                  <a:noFill/>
                </a:ln>
                <a:solidFill>
                  <a:srgbClr val="006298"/>
                </a:solidFill>
                <a:effectLst/>
                <a:uLnTx/>
                <a:uFillTx/>
                <a:latin typeface="Arial" charset="0"/>
                <a:ea typeface="Arial" charset="0"/>
                <a:cs typeface="Arial" charset="0"/>
              </a:rPr>
              <a:t> </a:t>
            </a:r>
            <a:r>
              <a:rPr kumimoji="0" lang="en-US" sz="1800" b="0" i="0" u="none" strike="noStrike" kern="1200" cap="none" spc="0" normalizeH="0" baseline="0" noProof="0" err="1">
                <a:ln>
                  <a:noFill/>
                </a:ln>
                <a:solidFill>
                  <a:srgbClr val="006298"/>
                </a:solidFill>
                <a:effectLst/>
                <a:uLnTx/>
                <a:uFillTx/>
                <a:latin typeface="Arial" charset="0"/>
                <a:ea typeface="Arial" charset="0"/>
                <a:cs typeface="Arial" charset="0"/>
              </a:rPr>
              <a:t>elit</a:t>
            </a:r>
            <a:r>
              <a:rPr kumimoji="0" lang="en-US" sz="1800" b="0" i="0" u="none" strike="noStrike" kern="1200" cap="none" spc="0" normalizeH="0" baseline="0" noProof="0">
                <a:ln>
                  <a:noFill/>
                </a:ln>
                <a:solidFill>
                  <a:srgbClr val="006298"/>
                </a:solidFill>
                <a:effectLst/>
                <a:uLnTx/>
                <a:uFillTx/>
                <a:latin typeface="Arial" charset="0"/>
                <a:ea typeface="Arial" charset="0"/>
                <a:cs typeface="Arial" charset="0"/>
              </a:rPr>
              <a:t>, </a:t>
            </a:r>
            <a:r>
              <a:rPr kumimoji="0" lang="en-US" sz="1800" b="0" i="0" u="none" strike="noStrike" kern="1200" cap="none" spc="0" normalizeH="0" baseline="0" noProof="0" err="1">
                <a:ln>
                  <a:noFill/>
                </a:ln>
                <a:solidFill>
                  <a:srgbClr val="006298"/>
                </a:solidFill>
                <a:effectLst/>
                <a:uLnTx/>
                <a:uFillTx/>
                <a:latin typeface="Arial" charset="0"/>
                <a:ea typeface="Arial" charset="0"/>
                <a:cs typeface="Arial" charset="0"/>
              </a:rPr>
              <a:t>sed</a:t>
            </a:r>
            <a:r>
              <a:rPr kumimoji="0" lang="en-US" sz="1800" b="0" i="0" u="none" strike="noStrike" kern="1200" cap="none" spc="0" normalizeH="0" baseline="0" noProof="0">
                <a:ln>
                  <a:noFill/>
                </a:ln>
                <a:solidFill>
                  <a:srgbClr val="006298"/>
                </a:solidFill>
                <a:effectLst/>
                <a:uLnTx/>
                <a:uFillTx/>
                <a:latin typeface="Arial" charset="0"/>
                <a:ea typeface="Arial" charset="0"/>
                <a:cs typeface="Arial" charset="0"/>
              </a:rPr>
              <a:t> do </a:t>
            </a:r>
            <a:r>
              <a:rPr kumimoji="0" lang="en-US" sz="1800" b="0" i="0" u="none" strike="noStrike" kern="1200" cap="none" spc="0" normalizeH="0" baseline="0" noProof="0" err="1">
                <a:ln>
                  <a:noFill/>
                </a:ln>
                <a:solidFill>
                  <a:srgbClr val="006298"/>
                </a:solidFill>
                <a:effectLst/>
                <a:uLnTx/>
                <a:uFillTx/>
                <a:latin typeface="Arial" charset="0"/>
                <a:ea typeface="Arial" charset="0"/>
                <a:cs typeface="Arial" charset="0"/>
              </a:rPr>
              <a:t>eiusmod</a:t>
            </a:r>
            <a:r>
              <a:rPr kumimoji="0" lang="en-US" sz="1800" b="0" i="0" u="none" strike="noStrike" kern="1200" cap="none" spc="0" normalizeH="0" baseline="0" noProof="0">
                <a:ln>
                  <a:noFill/>
                </a:ln>
                <a:solidFill>
                  <a:srgbClr val="006298"/>
                </a:solidFill>
                <a:effectLst/>
                <a:uLnTx/>
                <a:uFillTx/>
                <a:latin typeface="Arial" charset="0"/>
                <a:ea typeface="Arial" charset="0"/>
                <a:cs typeface="Arial" charset="0"/>
              </a:rPr>
              <a:t> </a:t>
            </a:r>
            <a:r>
              <a:rPr kumimoji="0" lang="en-US" sz="1800" b="0" i="0" u="none" strike="noStrike" kern="1200" cap="none" spc="0" normalizeH="0" baseline="0" noProof="0" err="1">
                <a:ln>
                  <a:noFill/>
                </a:ln>
                <a:solidFill>
                  <a:srgbClr val="006298"/>
                </a:solidFill>
                <a:effectLst/>
                <a:uLnTx/>
                <a:uFillTx/>
                <a:latin typeface="Arial" charset="0"/>
                <a:ea typeface="Arial" charset="0"/>
                <a:cs typeface="Arial" charset="0"/>
              </a:rPr>
              <a:t>tempor</a:t>
            </a:r>
            <a:r>
              <a:rPr kumimoji="0" lang="en-US" sz="1800" b="0" i="0" u="none" strike="noStrike" kern="1200" cap="none" spc="0" normalizeH="0" baseline="0" noProof="0">
                <a:ln>
                  <a:noFill/>
                </a:ln>
                <a:solidFill>
                  <a:srgbClr val="006298"/>
                </a:solidFill>
                <a:effectLst/>
                <a:uLnTx/>
                <a:uFillTx/>
                <a:latin typeface="Arial" charset="0"/>
                <a:ea typeface="Arial" charset="0"/>
                <a:cs typeface="Arial" charset="0"/>
              </a:rPr>
              <a:t> </a:t>
            </a:r>
            <a:r>
              <a:rPr kumimoji="0" lang="en-US" sz="1800" b="0" i="0" u="none" strike="noStrike" kern="1200" cap="none" spc="0" normalizeH="0" baseline="0" noProof="0" err="1">
                <a:ln>
                  <a:noFill/>
                </a:ln>
                <a:solidFill>
                  <a:srgbClr val="006298"/>
                </a:solidFill>
                <a:effectLst/>
                <a:uLnTx/>
                <a:uFillTx/>
                <a:latin typeface="Arial" charset="0"/>
                <a:ea typeface="Arial" charset="0"/>
                <a:cs typeface="Arial" charset="0"/>
              </a:rPr>
              <a:t>incididunt</a:t>
            </a:r>
            <a:r>
              <a:rPr kumimoji="0" lang="en-US" sz="1800" b="0" i="0" u="none" strike="noStrike" kern="1200" cap="none" spc="0" normalizeH="0" baseline="0" noProof="0">
                <a:ln>
                  <a:noFill/>
                </a:ln>
                <a:solidFill>
                  <a:srgbClr val="006298"/>
                </a:solidFill>
                <a:effectLst/>
                <a:uLnTx/>
                <a:uFillTx/>
                <a:latin typeface="Arial" charset="0"/>
                <a:ea typeface="Arial" charset="0"/>
                <a:cs typeface="Arial" charset="0"/>
              </a:rPr>
              <a:t> </a:t>
            </a:r>
            <a:r>
              <a:rPr kumimoji="0" lang="en-US" sz="1800" b="0" i="0" u="none" strike="noStrike" kern="1200" cap="none" spc="0" normalizeH="0" baseline="0" noProof="0" err="1">
                <a:ln>
                  <a:noFill/>
                </a:ln>
                <a:solidFill>
                  <a:srgbClr val="006298"/>
                </a:solidFill>
                <a:effectLst/>
                <a:uLnTx/>
                <a:uFillTx/>
                <a:latin typeface="Arial" charset="0"/>
                <a:ea typeface="Arial" charset="0"/>
                <a:cs typeface="Arial" charset="0"/>
              </a:rPr>
              <a:t>ut</a:t>
            </a:r>
            <a:r>
              <a:rPr kumimoji="0" lang="en-US" sz="1800" b="0" i="0" u="none" strike="noStrike" kern="1200" cap="none" spc="0" normalizeH="0" baseline="0" noProof="0">
                <a:ln>
                  <a:noFill/>
                </a:ln>
                <a:solidFill>
                  <a:srgbClr val="006298"/>
                </a:solidFill>
                <a:effectLst/>
                <a:uLnTx/>
                <a:uFillTx/>
                <a:latin typeface="Arial" charset="0"/>
                <a:ea typeface="Arial" charset="0"/>
                <a:cs typeface="Arial" charset="0"/>
              </a:rPr>
              <a:t> </a:t>
            </a:r>
            <a:r>
              <a:rPr kumimoji="0" lang="en-US" sz="1800" b="0" i="0" u="none" strike="noStrike" kern="1200" cap="none" spc="0" normalizeH="0" baseline="0" noProof="0" err="1">
                <a:ln>
                  <a:noFill/>
                </a:ln>
                <a:solidFill>
                  <a:srgbClr val="006298"/>
                </a:solidFill>
                <a:effectLst/>
                <a:uLnTx/>
                <a:uFillTx/>
                <a:latin typeface="Arial" charset="0"/>
                <a:ea typeface="Arial" charset="0"/>
                <a:cs typeface="Arial" charset="0"/>
              </a:rPr>
              <a:t>labore</a:t>
            </a:r>
            <a:r>
              <a:rPr kumimoji="0" lang="en-US" sz="1800" b="0" i="0" u="none" strike="noStrike" kern="1200" cap="none" spc="0" normalizeH="0" baseline="0" noProof="0">
                <a:ln>
                  <a:noFill/>
                </a:ln>
                <a:solidFill>
                  <a:srgbClr val="006298"/>
                </a:solidFill>
                <a:effectLst/>
                <a:uLnTx/>
                <a:uFillTx/>
                <a:latin typeface="Arial" charset="0"/>
                <a:ea typeface="Arial" charset="0"/>
                <a:cs typeface="Arial" charset="0"/>
              </a:rPr>
              <a:t> et </a:t>
            </a:r>
            <a:r>
              <a:rPr kumimoji="0" lang="en-US" sz="1800" b="0" i="0" u="none" strike="noStrike" kern="1200" cap="none" spc="0" normalizeH="0" baseline="0" noProof="0" err="1">
                <a:ln>
                  <a:noFill/>
                </a:ln>
                <a:solidFill>
                  <a:srgbClr val="006298"/>
                </a:solidFill>
                <a:effectLst/>
                <a:uLnTx/>
                <a:uFillTx/>
                <a:latin typeface="Arial" charset="0"/>
                <a:ea typeface="Arial" charset="0"/>
                <a:cs typeface="Arial" charset="0"/>
              </a:rPr>
              <a:t>dolore</a:t>
            </a:r>
            <a:r>
              <a:rPr kumimoji="0" lang="en-US" sz="1800" b="0" i="0" u="none" strike="noStrike" kern="1200" cap="none" spc="0" normalizeH="0" baseline="0" noProof="0">
                <a:ln>
                  <a:noFill/>
                </a:ln>
                <a:solidFill>
                  <a:srgbClr val="006298"/>
                </a:solidFill>
                <a:effectLst/>
                <a:uLnTx/>
                <a:uFillTx/>
                <a:latin typeface="Arial" charset="0"/>
                <a:ea typeface="Arial" charset="0"/>
                <a:cs typeface="Arial" charset="0"/>
              </a:rPr>
              <a:t> magna </a:t>
            </a:r>
            <a:r>
              <a:rPr kumimoji="0" lang="en-US" sz="1800" b="0" i="0" u="none" strike="noStrike" kern="1200" cap="none" spc="0" normalizeH="0" baseline="0" noProof="0" err="1">
                <a:ln>
                  <a:noFill/>
                </a:ln>
                <a:solidFill>
                  <a:srgbClr val="006298"/>
                </a:solidFill>
                <a:effectLst/>
                <a:uLnTx/>
                <a:uFillTx/>
                <a:latin typeface="Arial" charset="0"/>
                <a:ea typeface="Arial" charset="0"/>
                <a:cs typeface="Arial" charset="0"/>
              </a:rPr>
              <a:t>aliqua</a:t>
            </a:r>
            <a:r>
              <a:rPr kumimoji="0" lang="en-US" sz="1800" b="0" i="0" u="none" strike="noStrike" kern="1200" cap="none" spc="0" normalizeH="0" baseline="0" noProof="0">
                <a:ln>
                  <a:noFill/>
                </a:ln>
                <a:solidFill>
                  <a:srgbClr val="006298"/>
                </a:solidFill>
                <a:effectLst/>
                <a:uLnTx/>
                <a:uFillTx/>
                <a:latin typeface="Arial" charset="0"/>
                <a:ea typeface="Arial" charset="0"/>
                <a:cs typeface="Arial" charset="0"/>
              </a:rPr>
              <a:t>. </a:t>
            </a:r>
            <a:r>
              <a:rPr kumimoji="0" lang="en-US" sz="1800" b="0" i="0" u="none" strike="noStrike" kern="1200" cap="none" spc="0" normalizeH="0" baseline="0" noProof="0" err="1">
                <a:ln>
                  <a:noFill/>
                </a:ln>
                <a:solidFill>
                  <a:srgbClr val="006298"/>
                </a:solidFill>
                <a:effectLst/>
                <a:uLnTx/>
                <a:uFillTx/>
                <a:latin typeface="Arial" charset="0"/>
                <a:ea typeface="Arial" charset="0"/>
                <a:cs typeface="Arial" charset="0"/>
              </a:rPr>
              <a:t>Viverra</a:t>
            </a:r>
            <a:r>
              <a:rPr kumimoji="0" lang="en-US" sz="1800" b="0" i="0" u="none" strike="noStrike" kern="1200" cap="none" spc="0" normalizeH="0" baseline="0" noProof="0">
                <a:ln>
                  <a:noFill/>
                </a:ln>
                <a:solidFill>
                  <a:srgbClr val="006298"/>
                </a:solidFill>
                <a:effectLst/>
                <a:uLnTx/>
                <a:uFillTx/>
                <a:latin typeface="Arial" charset="0"/>
                <a:ea typeface="Arial" charset="0"/>
                <a:cs typeface="Arial" charset="0"/>
              </a:rPr>
              <a:t> vitae </a:t>
            </a:r>
            <a:r>
              <a:rPr kumimoji="0" lang="en-US" sz="1800" b="0" i="0" u="none" strike="noStrike" kern="1200" cap="none" spc="0" normalizeH="0" baseline="0" noProof="0" err="1">
                <a:ln>
                  <a:noFill/>
                </a:ln>
                <a:solidFill>
                  <a:srgbClr val="006298"/>
                </a:solidFill>
                <a:effectLst/>
                <a:uLnTx/>
                <a:uFillTx/>
                <a:latin typeface="Arial" charset="0"/>
                <a:ea typeface="Arial" charset="0"/>
                <a:cs typeface="Arial" charset="0"/>
              </a:rPr>
              <a:t>congue</a:t>
            </a:r>
            <a:r>
              <a:rPr kumimoji="0" lang="en-US" sz="1800" b="0" i="0" u="none" strike="noStrike" kern="1200" cap="none" spc="0" normalizeH="0" baseline="0" noProof="0">
                <a:ln>
                  <a:noFill/>
                </a:ln>
                <a:solidFill>
                  <a:srgbClr val="006298"/>
                </a:solidFill>
                <a:effectLst/>
                <a:uLnTx/>
                <a:uFillTx/>
                <a:latin typeface="Arial" charset="0"/>
                <a:ea typeface="Arial" charset="0"/>
                <a:cs typeface="Arial" charset="0"/>
              </a:rPr>
              <a:t> </a:t>
            </a:r>
            <a:r>
              <a:rPr kumimoji="0" lang="en-US" sz="1800" b="0" i="0" u="none" strike="noStrike" kern="1200" cap="none" spc="0" normalizeH="0" baseline="0" noProof="0" err="1">
                <a:ln>
                  <a:noFill/>
                </a:ln>
                <a:solidFill>
                  <a:srgbClr val="006298"/>
                </a:solidFill>
                <a:effectLst/>
                <a:uLnTx/>
                <a:uFillTx/>
                <a:latin typeface="Arial" charset="0"/>
                <a:ea typeface="Arial" charset="0"/>
                <a:cs typeface="Arial" charset="0"/>
              </a:rPr>
              <a:t>eu</a:t>
            </a:r>
            <a:r>
              <a:rPr kumimoji="0" lang="en-US" sz="1800" b="0" i="0" u="none" strike="noStrike" kern="1200" cap="none" spc="0" normalizeH="0" baseline="0" noProof="0">
                <a:ln>
                  <a:noFill/>
                </a:ln>
                <a:solidFill>
                  <a:srgbClr val="006298"/>
                </a:solidFill>
                <a:effectLst/>
                <a:uLnTx/>
                <a:uFillTx/>
                <a:latin typeface="Arial" charset="0"/>
                <a:ea typeface="Arial" charset="0"/>
                <a:cs typeface="Arial" charset="0"/>
              </a:rPr>
              <a:t> </a:t>
            </a:r>
            <a:r>
              <a:rPr kumimoji="0" lang="en-US" sz="1800" b="0" i="0" u="none" strike="noStrike" kern="1200" cap="none" spc="0" normalizeH="0" baseline="0" noProof="0" err="1">
                <a:ln>
                  <a:noFill/>
                </a:ln>
                <a:solidFill>
                  <a:srgbClr val="006298"/>
                </a:solidFill>
                <a:effectLst/>
                <a:uLnTx/>
                <a:uFillTx/>
                <a:latin typeface="Arial" charset="0"/>
                <a:ea typeface="Arial" charset="0"/>
                <a:cs typeface="Arial" charset="0"/>
              </a:rPr>
              <a:t>consequat</a:t>
            </a:r>
            <a:r>
              <a:rPr kumimoji="0" lang="en-US" sz="1800" b="0" i="0" u="none" strike="noStrike" kern="1200" cap="none" spc="0" normalizeH="0" baseline="0" noProof="0">
                <a:ln>
                  <a:noFill/>
                </a:ln>
                <a:solidFill>
                  <a:srgbClr val="006298"/>
                </a:solidFill>
                <a:effectLst/>
                <a:uLnTx/>
                <a:uFillTx/>
                <a:latin typeface="Arial" charset="0"/>
                <a:ea typeface="Arial" charset="0"/>
                <a:cs typeface="Arial" charset="0"/>
              </a:rPr>
              <a:t> ac </a:t>
            </a:r>
            <a:r>
              <a:rPr kumimoji="0" lang="en-US" sz="1800" b="0" i="0" u="none" strike="noStrike" kern="1200" cap="none" spc="0" normalizeH="0" baseline="0" noProof="0" err="1">
                <a:ln>
                  <a:noFill/>
                </a:ln>
                <a:solidFill>
                  <a:srgbClr val="006298"/>
                </a:solidFill>
                <a:effectLst/>
                <a:uLnTx/>
                <a:uFillTx/>
                <a:latin typeface="Arial" charset="0"/>
                <a:ea typeface="Arial" charset="0"/>
                <a:cs typeface="Arial" charset="0"/>
              </a:rPr>
              <a:t>felis</a:t>
            </a:r>
            <a:r>
              <a:rPr kumimoji="0" lang="en-US" sz="1800" b="0" i="0" u="none" strike="noStrike" kern="1200" cap="none" spc="0" normalizeH="0" baseline="0" noProof="0">
                <a:ln>
                  <a:noFill/>
                </a:ln>
                <a:solidFill>
                  <a:srgbClr val="006298"/>
                </a:solidFill>
                <a:effectLst/>
                <a:uLnTx/>
                <a:uFillTx/>
                <a:latin typeface="Arial" charset="0"/>
                <a:ea typeface="Arial" charset="0"/>
                <a:cs typeface="Arial" charset="0"/>
              </a:rPr>
              <a:t> </a:t>
            </a:r>
            <a:r>
              <a:rPr kumimoji="0" lang="en-US" sz="1800" b="0" i="0" u="none" strike="noStrike" kern="1200" cap="none" spc="0" normalizeH="0" baseline="0" noProof="0" err="1">
                <a:ln>
                  <a:noFill/>
                </a:ln>
                <a:solidFill>
                  <a:srgbClr val="006298"/>
                </a:solidFill>
                <a:effectLst/>
                <a:uLnTx/>
                <a:uFillTx/>
                <a:latin typeface="Arial" charset="0"/>
                <a:ea typeface="Arial" charset="0"/>
                <a:cs typeface="Arial" charset="0"/>
              </a:rPr>
              <a:t>donec</a:t>
            </a:r>
            <a:r>
              <a:rPr kumimoji="0" lang="en-US" sz="1800" b="0" i="0" u="none" strike="noStrike" kern="1200" cap="none" spc="0" normalizeH="0" baseline="0" noProof="0">
                <a:ln>
                  <a:noFill/>
                </a:ln>
                <a:solidFill>
                  <a:srgbClr val="006298"/>
                </a:solidFill>
                <a:effectLst/>
                <a:uLnTx/>
                <a:uFillTx/>
                <a:latin typeface="Arial" charset="0"/>
                <a:ea typeface="Arial" charset="0"/>
                <a:cs typeface="Arial" charset="0"/>
              </a:rPr>
              <a:t> et.</a:t>
            </a:r>
          </a:p>
        </p:txBody>
      </p:sp>
    </p:spTree>
    <p:extLst>
      <p:ext uri="{BB962C8B-B14F-4D97-AF65-F5344CB8AC3E}">
        <p14:creationId xmlns:p14="http://schemas.microsoft.com/office/powerpoint/2010/main" val="38595720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200" y="365125"/>
            <a:ext cx="10515600" cy="672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p>
            <a:pPr lvl="0"/>
            <a:r>
              <a:rPr lang="en-US" altLang="en-US" dirty="0"/>
              <a:t>Click to edit Master text styles</a:t>
            </a:r>
          </a:p>
        </p:txBody>
      </p:sp>
      <p:pic>
        <p:nvPicPr>
          <p:cNvPr id="7" name="Picture 6"/>
          <p:cNvPicPr>
            <a:picLocks noChangeAspect="1"/>
          </p:cNvPicPr>
          <p:nvPr userDrawn="1"/>
        </p:nvPicPr>
        <p:blipFill>
          <a:blip r:embed="rId21" cstate="email">
            <a:extLst>
              <a:ext uri="{28A0092B-C50C-407E-A947-70E740481C1C}">
                <a14:useLocalDpi xmlns:a14="http://schemas.microsoft.com/office/drawing/2010/main"/>
              </a:ext>
            </a:extLst>
          </a:blip>
          <a:srcRect/>
          <a:stretch>
            <a:fillRect/>
          </a:stretch>
        </p:blipFill>
        <p:spPr bwMode="auto">
          <a:xfrm>
            <a:off x="476843" y="6356350"/>
            <a:ext cx="1579562" cy="354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opyright">
            <a:extLst>
              <a:ext uri="{FF2B5EF4-FFF2-40B4-BE49-F238E27FC236}">
                <a16:creationId xmlns:a16="http://schemas.microsoft.com/office/drawing/2014/main" id="{67599D07-DEF3-4466-9CF1-DC8E7E49B006}"/>
              </a:ext>
              <a:ext uri="{C183D7F6-B498-43B3-948B-1728B52AA6E4}">
                <adec:decorative xmlns:adec="http://schemas.microsoft.com/office/drawing/2017/decorative" val="1"/>
              </a:ext>
            </a:extLst>
          </p:cNvPr>
          <p:cNvSpPr txBox="1"/>
          <p:nvPr userDrawn="1"/>
        </p:nvSpPr>
        <p:spPr>
          <a:xfrm>
            <a:off x="2714625" y="6356350"/>
            <a:ext cx="8498732" cy="369332"/>
          </a:xfrm>
          <a:prstGeom prst="rect">
            <a:avLst/>
          </a:prstGeom>
          <a:noFill/>
        </p:spPr>
        <p:txBody>
          <a:bodyPr wrap="square" rtlCol="0">
            <a:spAutoFit/>
          </a:bodyPr>
          <a:lstStyle/>
          <a:p>
            <a:r>
              <a:rPr lang="en-US" sz="900" dirty="0">
                <a:solidFill>
                  <a:srgbClr val="004A78"/>
                </a:solidFill>
                <a:latin typeface="Arial" panose="020B0604020202020204" pitchFamily="34" charset="0"/>
                <a:cs typeface="Arial" panose="020B0604020202020204" pitchFamily="34" charset="0"/>
              </a:rPr>
              <a:t>Whittenburg and Gill, Income Tax Fundamentals. © 2022 Cengage. All Rights Reserved. May not be scanned, copied or duplicated, or posted to a publicly accessible website, in whole or in part.</a:t>
            </a:r>
            <a:endParaRPr lang="en-US" sz="900" dirty="0">
              <a:solidFill>
                <a:srgbClr val="004A78"/>
              </a:solidFill>
            </a:endParaRPr>
          </a:p>
        </p:txBody>
      </p:sp>
    </p:spTree>
    <p:extLst>
      <p:ext uri="{BB962C8B-B14F-4D97-AF65-F5344CB8AC3E}">
        <p14:creationId xmlns:p14="http://schemas.microsoft.com/office/powerpoint/2010/main" val="474394997"/>
      </p:ext>
    </p:extLst>
  </p:cSld>
  <p:clrMap bg1="lt1" tx1="dk1" bg2="lt2" tx2="dk2" accent1="accent1" accent2="accent2" accent3="accent3" accent4="accent4" accent5="accent5" accent6="accent6" hlink="hlink" folHlink="folHlink"/>
  <p:sldLayoutIdLst>
    <p:sldLayoutId id="2147483864" r:id="rId1"/>
    <p:sldLayoutId id="2147483865" r:id="rId2"/>
    <p:sldLayoutId id="2147483866" r:id="rId3"/>
    <p:sldLayoutId id="2147483867" r:id="rId4"/>
    <p:sldLayoutId id="2147483868" r:id="rId5"/>
    <p:sldLayoutId id="2147483869" r:id="rId6"/>
    <p:sldLayoutId id="2147483870" r:id="rId7"/>
    <p:sldLayoutId id="2147483871" r:id="rId8"/>
    <p:sldLayoutId id="2147483872" r:id="rId9"/>
    <p:sldLayoutId id="2147483873" r:id="rId10"/>
    <p:sldLayoutId id="2147483874" r:id="rId11"/>
    <p:sldLayoutId id="2147483875" r:id="rId12"/>
    <p:sldLayoutId id="2147483876" r:id="rId13"/>
    <p:sldLayoutId id="2147483877" r:id="rId14"/>
    <p:sldLayoutId id="2147483878" r:id="rId15"/>
    <p:sldLayoutId id="2147483879" r:id="rId16"/>
    <p:sldLayoutId id="2147483881" r:id="rId17"/>
    <p:sldLayoutId id="2147483882" r:id="rId18"/>
    <p:sldLayoutId id="2147483886" r:id="rId19"/>
  </p:sldLayoutIdLst>
  <p:hf sldNum="0" hdr="0" ftr="0" dt="0"/>
  <p:txStyles>
    <p:titleStyle>
      <a:lvl1pPr algn="ctr" rtl="0" eaLnBrk="1" fontAlgn="base" hangingPunct="1">
        <a:lnSpc>
          <a:spcPct val="90000"/>
        </a:lnSpc>
        <a:spcBef>
          <a:spcPct val="0"/>
        </a:spcBef>
        <a:spcAft>
          <a:spcPct val="0"/>
        </a:spcAft>
        <a:defRPr sz="3400" b="1" i="0" kern="1200" baseline="0">
          <a:solidFill>
            <a:srgbClr val="004A78"/>
          </a:solidFill>
          <a:latin typeface="Arial" charset="0"/>
          <a:ea typeface="Arial" charset="0"/>
          <a:cs typeface="Arial" charset="0"/>
        </a:defRPr>
      </a:lvl1pPr>
      <a:lvl2pPr algn="l" rtl="0" eaLnBrk="1" fontAlgn="base" hangingPunct="1">
        <a:lnSpc>
          <a:spcPct val="90000"/>
        </a:lnSpc>
        <a:spcBef>
          <a:spcPct val="0"/>
        </a:spcBef>
        <a:spcAft>
          <a:spcPct val="0"/>
        </a:spcAft>
        <a:defRPr sz="3400">
          <a:solidFill>
            <a:schemeClr val="tx1"/>
          </a:solidFill>
          <a:latin typeface="Open Sans" charset="0"/>
          <a:ea typeface="Open Sans" charset="0"/>
          <a:cs typeface="Open Sans" charset="0"/>
        </a:defRPr>
      </a:lvl2pPr>
      <a:lvl3pPr algn="l" rtl="0" eaLnBrk="1" fontAlgn="base" hangingPunct="1">
        <a:lnSpc>
          <a:spcPct val="90000"/>
        </a:lnSpc>
        <a:spcBef>
          <a:spcPct val="0"/>
        </a:spcBef>
        <a:spcAft>
          <a:spcPct val="0"/>
        </a:spcAft>
        <a:defRPr sz="3400">
          <a:solidFill>
            <a:schemeClr val="tx1"/>
          </a:solidFill>
          <a:latin typeface="Open Sans" charset="0"/>
          <a:ea typeface="Open Sans" charset="0"/>
          <a:cs typeface="Open Sans" charset="0"/>
        </a:defRPr>
      </a:lvl3pPr>
      <a:lvl4pPr algn="l" rtl="0" eaLnBrk="1" fontAlgn="base" hangingPunct="1">
        <a:lnSpc>
          <a:spcPct val="90000"/>
        </a:lnSpc>
        <a:spcBef>
          <a:spcPct val="0"/>
        </a:spcBef>
        <a:spcAft>
          <a:spcPct val="0"/>
        </a:spcAft>
        <a:defRPr sz="3400">
          <a:solidFill>
            <a:schemeClr val="tx1"/>
          </a:solidFill>
          <a:latin typeface="Open Sans" charset="0"/>
          <a:ea typeface="Open Sans" charset="0"/>
          <a:cs typeface="Open Sans" charset="0"/>
        </a:defRPr>
      </a:lvl4pPr>
      <a:lvl5pPr algn="l" rtl="0" eaLnBrk="1" fontAlgn="base" hangingPunct="1">
        <a:lnSpc>
          <a:spcPct val="90000"/>
        </a:lnSpc>
        <a:spcBef>
          <a:spcPct val="0"/>
        </a:spcBef>
        <a:spcAft>
          <a:spcPct val="0"/>
        </a:spcAft>
        <a:defRPr sz="3400">
          <a:solidFill>
            <a:schemeClr val="tx1"/>
          </a:solidFill>
          <a:latin typeface="Open Sans" charset="0"/>
          <a:ea typeface="Open Sans" charset="0"/>
          <a:cs typeface="Open Sans" charset="0"/>
        </a:defRPr>
      </a:lvl5pPr>
      <a:lvl6pPr marL="457200" algn="l" rtl="0" eaLnBrk="1" fontAlgn="base" hangingPunct="1">
        <a:lnSpc>
          <a:spcPct val="90000"/>
        </a:lnSpc>
        <a:spcBef>
          <a:spcPct val="0"/>
        </a:spcBef>
        <a:spcAft>
          <a:spcPct val="0"/>
        </a:spcAft>
        <a:defRPr sz="3400">
          <a:solidFill>
            <a:schemeClr val="tx1"/>
          </a:solidFill>
          <a:latin typeface="Open Sans" charset="0"/>
          <a:ea typeface="Open Sans" charset="0"/>
          <a:cs typeface="Open Sans" charset="0"/>
        </a:defRPr>
      </a:lvl6pPr>
      <a:lvl7pPr marL="914400" algn="l" rtl="0" eaLnBrk="1" fontAlgn="base" hangingPunct="1">
        <a:lnSpc>
          <a:spcPct val="90000"/>
        </a:lnSpc>
        <a:spcBef>
          <a:spcPct val="0"/>
        </a:spcBef>
        <a:spcAft>
          <a:spcPct val="0"/>
        </a:spcAft>
        <a:defRPr sz="3400">
          <a:solidFill>
            <a:schemeClr val="tx1"/>
          </a:solidFill>
          <a:latin typeface="Open Sans" charset="0"/>
          <a:ea typeface="Open Sans" charset="0"/>
          <a:cs typeface="Open Sans" charset="0"/>
        </a:defRPr>
      </a:lvl7pPr>
      <a:lvl8pPr marL="1371600" algn="l" rtl="0" eaLnBrk="1" fontAlgn="base" hangingPunct="1">
        <a:lnSpc>
          <a:spcPct val="90000"/>
        </a:lnSpc>
        <a:spcBef>
          <a:spcPct val="0"/>
        </a:spcBef>
        <a:spcAft>
          <a:spcPct val="0"/>
        </a:spcAft>
        <a:defRPr sz="3400">
          <a:solidFill>
            <a:schemeClr val="tx1"/>
          </a:solidFill>
          <a:latin typeface="Open Sans" charset="0"/>
          <a:ea typeface="Open Sans" charset="0"/>
          <a:cs typeface="Open Sans" charset="0"/>
        </a:defRPr>
      </a:lvl8pPr>
      <a:lvl9pPr marL="1828800" algn="l" rtl="0" eaLnBrk="1" fontAlgn="base" hangingPunct="1">
        <a:lnSpc>
          <a:spcPct val="90000"/>
        </a:lnSpc>
        <a:spcBef>
          <a:spcPct val="0"/>
        </a:spcBef>
        <a:spcAft>
          <a:spcPct val="0"/>
        </a:spcAft>
        <a:defRPr sz="3400">
          <a:solidFill>
            <a:schemeClr val="tx1"/>
          </a:solidFill>
          <a:latin typeface="Open Sans" charset="0"/>
          <a:ea typeface="Open Sans" charset="0"/>
          <a:cs typeface="Open Sans" charset="0"/>
        </a:defRPr>
      </a:lvl9pPr>
    </p:titleStyle>
    <p:bodyStyle>
      <a:lvl1pPr marL="0" indent="0" algn="l" rtl="0" eaLnBrk="1" fontAlgn="base" hangingPunct="1">
        <a:lnSpc>
          <a:spcPct val="90000"/>
        </a:lnSpc>
        <a:spcBef>
          <a:spcPts val="1000"/>
        </a:spcBef>
        <a:spcAft>
          <a:spcPct val="0"/>
        </a:spcAft>
        <a:buFont typeface="Arial" charset="0"/>
        <a:buNone/>
        <a:defRPr sz="2800" kern="1200" baseline="0">
          <a:solidFill>
            <a:srgbClr val="000000"/>
          </a:solidFill>
          <a:latin typeface="Arial" charset="0"/>
          <a:ea typeface="Arial" charset="0"/>
          <a:cs typeface="Arial" charset="0"/>
        </a:defRPr>
      </a:lvl1pPr>
      <a:lvl2pPr marL="685800" indent="-228600" algn="l" rtl="0" eaLnBrk="1" fontAlgn="base" hangingPunct="1">
        <a:lnSpc>
          <a:spcPct val="90000"/>
        </a:lnSpc>
        <a:spcBef>
          <a:spcPts val="500"/>
        </a:spcBef>
        <a:spcAft>
          <a:spcPct val="0"/>
        </a:spcAft>
        <a:buFont typeface="Arial" charset="0"/>
        <a:buChar char="•"/>
        <a:defRPr sz="2400" kern="1200" baseline="0">
          <a:solidFill>
            <a:srgbClr val="004A78"/>
          </a:solidFill>
          <a:latin typeface="Arial" charset="0"/>
          <a:ea typeface="Arial" charset="0"/>
          <a:cs typeface="Arial" charset="0"/>
        </a:defRPr>
      </a:lvl2pPr>
      <a:lvl3pPr marL="1143000" indent="-228600" algn="l" rtl="0" eaLnBrk="1" fontAlgn="base" hangingPunct="1">
        <a:lnSpc>
          <a:spcPct val="90000"/>
        </a:lnSpc>
        <a:spcBef>
          <a:spcPts val="500"/>
        </a:spcBef>
        <a:spcAft>
          <a:spcPct val="0"/>
        </a:spcAft>
        <a:buFont typeface="Arial" charset="0"/>
        <a:buChar char="•"/>
        <a:defRPr sz="2000" kern="1200" baseline="0">
          <a:solidFill>
            <a:srgbClr val="004A78"/>
          </a:solidFill>
          <a:latin typeface="Arial" charset="0"/>
          <a:ea typeface="Arial" charset="0"/>
          <a:cs typeface="Arial" charset="0"/>
        </a:defRPr>
      </a:lvl3pPr>
      <a:lvl4pPr marL="1600200" indent="-228600" algn="l" rtl="0" eaLnBrk="1" fontAlgn="base" hangingPunct="1">
        <a:lnSpc>
          <a:spcPct val="90000"/>
        </a:lnSpc>
        <a:spcBef>
          <a:spcPts val="500"/>
        </a:spcBef>
        <a:spcAft>
          <a:spcPct val="0"/>
        </a:spcAft>
        <a:buFont typeface="Arial" charset="0"/>
        <a:buChar char="•"/>
        <a:defRPr kern="1200" baseline="0">
          <a:solidFill>
            <a:srgbClr val="004A78"/>
          </a:solidFill>
          <a:latin typeface="Arial" charset="0"/>
          <a:ea typeface="Arial" charset="0"/>
          <a:cs typeface="Arial" charset="0"/>
        </a:defRPr>
      </a:lvl4pPr>
      <a:lvl5pPr marL="2057400" indent="-228600" algn="l" rtl="0" eaLnBrk="1" fontAlgn="base" hangingPunct="1">
        <a:lnSpc>
          <a:spcPct val="90000"/>
        </a:lnSpc>
        <a:spcBef>
          <a:spcPts val="500"/>
        </a:spcBef>
        <a:spcAft>
          <a:spcPct val="0"/>
        </a:spcAft>
        <a:buFont typeface="Arial" charset="0"/>
        <a:buChar char="•"/>
        <a:defRPr kern="1200" baseline="0">
          <a:solidFill>
            <a:srgbClr val="004A78"/>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4.xml"/><Relationship Id="rId1" Type="http://schemas.openxmlformats.org/officeDocument/2006/relationships/tags" Target="../tags/tag9.xml"/><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6.xml"/><Relationship Id="rId1" Type="http://schemas.openxmlformats.org/officeDocument/2006/relationships/tags" Target="../tags/tag12.xml"/><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6.xml"/><Relationship Id="rId1" Type="http://schemas.openxmlformats.org/officeDocument/2006/relationships/tags" Target="../tags/tag13.xml"/><Relationship Id="rId4" Type="http://schemas.openxmlformats.org/officeDocument/2006/relationships/image" Target="../media/image9.pn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6.xml"/><Relationship Id="rId1" Type="http://schemas.openxmlformats.org/officeDocument/2006/relationships/tags" Target="../tags/tag14.xml"/><Relationship Id="rId4" Type="http://schemas.openxmlformats.org/officeDocument/2006/relationships/image" Target="../media/image10.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5.xml"/><Relationship Id="rId1" Type="http://schemas.openxmlformats.org/officeDocument/2006/relationships/tags" Target="../tags/tag10.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6.xml"/><Relationship Id="rId1" Type="http://schemas.openxmlformats.org/officeDocument/2006/relationships/tags" Target="../tags/tag15.xml"/><Relationship Id="rId4" Type="http://schemas.openxmlformats.org/officeDocument/2006/relationships/image" Target="../media/image11.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6.xml"/><Relationship Id="rId1" Type="http://schemas.openxmlformats.org/officeDocument/2006/relationships/tags" Target="../tags/tag16.xml"/><Relationship Id="rId4" Type="http://schemas.openxmlformats.org/officeDocument/2006/relationships/image" Target="../media/image11.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8.xml"/><Relationship Id="rId1" Type="http://schemas.openxmlformats.org/officeDocument/2006/relationships/vmlDrawing" Target="../drawings/vmlDrawing1.vml"/><Relationship Id="rId4" Type="http://schemas.openxmlformats.org/officeDocument/2006/relationships/image" Target="../media/image12.wmf"/></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5.xml"/><Relationship Id="rId1" Type="http://schemas.openxmlformats.org/officeDocument/2006/relationships/tags" Target="../tags/tag11.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8.xml"/><Relationship Id="rId1" Type="http://schemas.openxmlformats.org/officeDocument/2006/relationships/vmlDrawing" Target="../drawings/vmlDrawing2.vml"/><Relationship Id="rId5" Type="http://schemas.openxmlformats.org/officeDocument/2006/relationships/image" Target="../media/image13.wmf"/><Relationship Id="rId4" Type="http://schemas.openxmlformats.org/officeDocument/2006/relationships/oleObject" Target="../embeddings/oleObject2.bin"/></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9.xml"/><Relationship Id="rId1" Type="http://schemas.openxmlformats.org/officeDocument/2006/relationships/vmlDrawing" Target="../drawings/vmlDrawing3.vml"/><Relationship Id="rId4" Type="http://schemas.openxmlformats.org/officeDocument/2006/relationships/image" Target="../media/image14.wmf"/></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7.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6.xml"/><Relationship Id="rId1" Type="http://schemas.openxmlformats.org/officeDocument/2006/relationships/tags" Target="../tags/tag17.xml"/><Relationship Id="rId4" Type="http://schemas.openxmlformats.org/officeDocument/2006/relationships/image" Target="../media/image8.png"/></Relationships>
</file>

<file path=ppt/slides/_rels/slide48.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9.xml"/><Relationship Id="rId1" Type="http://schemas.openxmlformats.org/officeDocument/2006/relationships/vmlDrawing" Target="../drawings/vmlDrawing4.vml"/><Relationship Id="rId4" Type="http://schemas.openxmlformats.org/officeDocument/2006/relationships/image" Target="../media/image15.wmf"/></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0.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18.xml"/><Relationship Id="rId1" Type="http://schemas.openxmlformats.org/officeDocument/2006/relationships/vmlDrawing" Target="../drawings/vmlDrawing5.vml"/><Relationship Id="rId4" Type="http://schemas.openxmlformats.org/officeDocument/2006/relationships/image" Target="../media/image16.emf"/></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6.xml"/><Relationship Id="rId1" Type="http://schemas.openxmlformats.org/officeDocument/2006/relationships/tags" Target="../tags/tag18.xml"/><Relationship Id="rId4" Type="http://schemas.openxmlformats.org/officeDocument/2006/relationships/image" Target="../media/image9.png"/></Relationships>
</file>

<file path=ppt/slides/_rels/slide5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6.xml"/><Relationship Id="rId1" Type="http://schemas.openxmlformats.org/officeDocument/2006/relationships/tags" Target="../tags/tag19.xml"/><Relationship Id="rId4" Type="http://schemas.openxmlformats.org/officeDocument/2006/relationships/image" Target="../media/image10.png"/></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9.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6.xml"/><Relationship Id="rId1" Type="http://schemas.openxmlformats.org/officeDocument/2006/relationships/tags" Target="../tags/tag20.xml"/><Relationship Id="rId4" Type="http://schemas.openxmlformats.org/officeDocument/2006/relationships/image" Target="../media/image1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slideLayout" Target="../slideLayouts/slideLayout16.xml"/><Relationship Id="rId1" Type="http://schemas.openxmlformats.org/officeDocument/2006/relationships/tags" Target="../tags/tag21.xml"/></Relationships>
</file>

<file path=ppt/slides/_rels/slide7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slideLayout" Target="../slideLayouts/slideLayout16.xml"/><Relationship Id="rId1" Type="http://schemas.openxmlformats.org/officeDocument/2006/relationships/tags" Target="../tags/tag2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7666AC4-5298-40B8-89B9-798F572C0746}"/>
              </a:ext>
            </a:extLst>
          </p:cNvPr>
          <p:cNvSpPr>
            <a:spLocks noGrp="1"/>
          </p:cNvSpPr>
          <p:nvPr>
            <p:ph type="ctrTitle"/>
          </p:nvPr>
        </p:nvSpPr>
        <p:spPr>
          <a:xfrm>
            <a:off x="6096000" y="1122363"/>
            <a:ext cx="5654722" cy="2387600"/>
          </a:xfrm>
        </p:spPr>
        <p:txBody>
          <a:bodyPr/>
          <a:lstStyle/>
          <a:p>
            <a:r>
              <a:rPr lang="en-US" dirty="0"/>
              <a:t>Income Tax Fundamentals,</a:t>
            </a:r>
            <a:br>
              <a:rPr lang="en-US" dirty="0"/>
            </a:br>
            <a:r>
              <a:rPr lang="en-US" dirty="0"/>
              <a:t>2022</a:t>
            </a:r>
          </a:p>
        </p:txBody>
      </p:sp>
      <p:sp>
        <p:nvSpPr>
          <p:cNvPr id="6" name="Subtitle 5">
            <a:extLst>
              <a:ext uri="{FF2B5EF4-FFF2-40B4-BE49-F238E27FC236}">
                <a16:creationId xmlns:a16="http://schemas.microsoft.com/office/drawing/2014/main" id="{58A9DF71-C318-45A7-A3DD-82B73B066F43}"/>
              </a:ext>
            </a:extLst>
          </p:cNvPr>
          <p:cNvSpPr>
            <a:spLocks noGrp="1"/>
          </p:cNvSpPr>
          <p:nvPr>
            <p:ph type="subTitle" idx="1"/>
          </p:nvPr>
        </p:nvSpPr>
        <p:spPr>
          <a:solidFill>
            <a:schemeClr val="accent3">
              <a:lumMod val="20000"/>
              <a:lumOff val="80000"/>
            </a:schemeClr>
          </a:solidFill>
        </p:spPr>
        <p:txBody>
          <a:bodyPr/>
          <a:lstStyle/>
          <a:p>
            <a:r>
              <a:rPr lang="en-US" b="1" dirty="0">
                <a:solidFill>
                  <a:schemeClr val="tx2"/>
                </a:solidFill>
              </a:rPr>
              <a:t>Chapter 2</a:t>
            </a:r>
            <a:r>
              <a:rPr lang="en-US" dirty="0">
                <a:solidFill>
                  <a:schemeClr val="tx2"/>
                </a:solidFill>
              </a:rPr>
              <a:t>: Gross Income </a:t>
            </a:r>
            <a:br>
              <a:rPr lang="en-US" dirty="0">
                <a:solidFill>
                  <a:schemeClr val="tx2"/>
                </a:solidFill>
              </a:rPr>
            </a:br>
            <a:r>
              <a:rPr lang="en-US" dirty="0">
                <a:solidFill>
                  <a:schemeClr val="tx2"/>
                </a:solidFill>
              </a:rPr>
              <a:t>and Exclusions</a:t>
            </a:r>
          </a:p>
        </p:txBody>
      </p:sp>
      <p:pic>
        <p:nvPicPr>
          <p:cNvPr id="3" name="Content Placeholder 2">
            <a:extLst>
              <a:ext uri="{FF2B5EF4-FFF2-40B4-BE49-F238E27FC236}">
                <a16:creationId xmlns:a16="http://schemas.microsoft.com/office/drawing/2014/main" id="{7B82CFB2-69BD-4E59-A6B8-FDEA3D7C0143}"/>
              </a:ext>
              <a:ext uri="{C183D7F6-B498-43B3-948B-1728B52AA6E4}">
                <adec:decorative xmlns:adec="http://schemas.microsoft.com/office/drawing/2017/decorative" val="1"/>
              </a:ext>
            </a:extLst>
          </p:cNvPr>
          <p:cNvPicPr>
            <a:picLocks noGrp="1" noChangeAspect="1"/>
          </p:cNvPicPr>
          <p:nvPr>
            <p:ph sz="half" idx="10"/>
          </p:nvPr>
        </p:nvPicPr>
        <p:blipFill>
          <a:blip r:embed="rId4"/>
          <a:stretch>
            <a:fillRect/>
          </a:stretch>
        </p:blipFill>
        <p:spPr>
          <a:xfrm>
            <a:off x="1019102" y="655638"/>
            <a:ext cx="4292746" cy="5567362"/>
          </a:xfrm>
          <a:prstGeom prst="rect">
            <a:avLst/>
          </a:prstGeom>
        </p:spPr>
      </p:pic>
    </p:spTree>
    <p:custDataLst>
      <p:tags r:id="rId1"/>
    </p:custDataLst>
    <p:extLst>
      <p:ext uri="{BB962C8B-B14F-4D97-AF65-F5344CB8AC3E}">
        <p14:creationId xmlns:p14="http://schemas.microsoft.com/office/powerpoint/2010/main" val="35575416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C8EF677-1DB0-47F4-9ABD-96AAFFC0904F}"/>
              </a:ext>
            </a:extLst>
          </p:cNvPr>
          <p:cNvSpPr>
            <a:spLocks noGrp="1"/>
          </p:cNvSpPr>
          <p:nvPr>
            <p:ph type="title"/>
          </p:nvPr>
        </p:nvSpPr>
        <p:spPr/>
        <p:txBody>
          <a:bodyPr/>
          <a:lstStyle/>
          <a:p>
            <a:r>
              <a:rPr lang="en-US" dirty="0"/>
              <a:t>Knowledge Check 1</a:t>
            </a:r>
          </a:p>
        </p:txBody>
      </p:sp>
      <p:sp>
        <p:nvSpPr>
          <p:cNvPr id="8" name="Content Placeholder 7">
            <a:extLst>
              <a:ext uri="{FF2B5EF4-FFF2-40B4-BE49-F238E27FC236}">
                <a16:creationId xmlns:a16="http://schemas.microsoft.com/office/drawing/2014/main" id="{2862BDD4-9045-4FE5-BF3D-3444BF40A20D}"/>
              </a:ext>
            </a:extLst>
          </p:cNvPr>
          <p:cNvSpPr>
            <a:spLocks noGrp="1"/>
          </p:cNvSpPr>
          <p:nvPr>
            <p:ph idx="1"/>
          </p:nvPr>
        </p:nvSpPr>
        <p:spPr/>
        <p:txBody>
          <a:bodyPr/>
          <a:lstStyle/>
          <a:p>
            <a:pPr marL="0" indent="0">
              <a:buNone/>
            </a:pPr>
            <a:r>
              <a:rPr lang="en-US" dirty="0"/>
              <a:t>What information is recorded in Box 2 on a W-2 form?</a:t>
            </a:r>
          </a:p>
          <a:p>
            <a:pPr marL="0" indent="0">
              <a:buNone/>
            </a:pPr>
            <a:r>
              <a:rPr lang="en-US" dirty="0"/>
              <a:t>a. Wages subject to Social Security</a:t>
            </a:r>
          </a:p>
          <a:p>
            <a:pPr marL="0" indent="0">
              <a:buNone/>
            </a:pPr>
            <a:r>
              <a:rPr lang="en-US" dirty="0"/>
              <a:t>b. Taxable compensation</a:t>
            </a:r>
          </a:p>
          <a:p>
            <a:pPr marL="0" indent="0">
              <a:buNone/>
            </a:pPr>
            <a:r>
              <a:rPr lang="en-US" dirty="0"/>
              <a:t>c. Flexible spending contributions.</a:t>
            </a:r>
          </a:p>
          <a:p>
            <a:pPr marL="0" indent="0">
              <a:buNone/>
            </a:pPr>
            <a:r>
              <a:rPr lang="en-US" dirty="0"/>
              <a:t>d. Federal income tax withheld</a:t>
            </a:r>
          </a:p>
        </p:txBody>
      </p:sp>
      <p:pic>
        <p:nvPicPr>
          <p:cNvPr id="4" name="Content Placeholder 14">
            <a:extLst>
              <a:ext uri="{FF2B5EF4-FFF2-40B4-BE49-F238E27FC236}">
                <a16:creationId xmlns:a16="http://schemas.microsoft.com/office/drawing/2014/main" id="{767EB28F-54A4-EF49-862A-0712F0BBEB37}"/>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10056901" y="4735842"/>
            <a:ext cx="1658256" cy="1648913"/>
          </a:xfrm>
          <a:prstGeom prst="rect">
            <a:avLst/>
          </a:prstGeom>
        </p:spPr>
      </p:pic>
    </p:spTree>
    <p:custDataLst>
      <p:tags r:id="rId1"/>
    </p:custDataLst>
    <p:extLst>
      <p:ext uri="{BB962C8B-B14F-4D97-AF65-F5344CB8AC3E}">
        <p14:creationId xmlns:p14="http://schemas.microsoft.com/office/powerpoint/2010/main" val="22798574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Employee versus Independent Contractor</a:t>
            </a:r>
            <a:br>
              <a:rPr lang="en-US" dirty="0"/>
            </a:br>
            <a:r>
              <a:rPr lang="en-US" sz="2000" dirty="0"/>
              <a:t>(1 of 2)</a:t>
            </a:r>
          </a:p>
        </p:txBody>
      </p:sp>
      <p:sp>
        <p:nvSpPr>
          <p:cNvPr id="5" name="Text Placeholder 4"/>
          <p:cNvSpPr>
            <a:spLocks noGrp="1"/>
          </p:cNvSpPr>
          <p:nvPr>
            <p:ph idx="1"/>
          </p:nvPr>
        </p:nvSpPr>
        <p:spPr/>
        <p:txBody>
          <a:bodyPr/>
          <a:lstStyle/>
          <a:p>
            <a:pPr marL="342900" indent="-342900">
              <a:buFont typeface="Arial" panose="020B0604020202020204" pitchFamily="34" charset="0"/>
              <a:buChar char="•"/>
            </a:pPr>
            <a:r>
              <a:rPr lang="en-US" dirty="0"/>
              <a:t>Businesses must determine if workers are employees or independent contractors.</a:t>
            </a:r>
          </a:p>
          <a:p>
            <a:pPr marL="342900" indent="-342900">
              <a:buFont typeface="Arial" panose="020B0604020202020204" pitchFamily="34" charset="0"/>
              <a:buChar char="•"/>
            </a:pPr>
            <a:r>
              <a:rPr lang="en-US" dirty="0"/>
              <a:t>Employer withholds income taxes, withholds and pays Social Security and Medicare taxes, and pays unemployment tax on wages paid to an employee.</a:t>
            </a:r>
          </a:p>
          <a:p>
            <a:pPr marL="342900" indent="-342900">
              <a:buFont typeface="Arial" panose="020B0604020202020204" pitchFamily="34" charset="0"/>
              <a:buChar char="•"/>
            </a:pPr>
            <a:r>
              <a:rPr lang="en-US" dirty="0"/>
              <a:t>Businesses do not withhold or pay taxes on payments to contractors; must provide an informational return.</a:t>
            </a:r>
          </a:p>
          <a:p>
            <a:pPr marL="342900" indent="-342900">
              <a:buFont typeface="Arial" panose="020B0604020202020204" pitchFamily="34" charset="0"/>
              <a:buChar char="•"/>
            </a:pPr>
            <a:r>
              <a:rPr lang="en-US" dirty="0"/>
              <a:t>Classification is a function of law, not choice:</a:t>
            </a:r>
          </a:p>
          <a:p>
            <a:pPr lvl="1"/>
            <a:r>
              <a:rPr lang="en-US" dirty="0"/>
              <a:t>Relies on degree of control and independence</a:t>
            </a:r>
          </a:p>
          <a:p>
            <a:endParaRPr lang="en-US" dirty="0"/>
          </a:p>
        </p:txBody>
      </p:sp>
    </p:spTree>
    <p:extLst>
      <p:ext uri="{BB962C8B-B14F-4D97-AF65-F5344CB8AC3E}">
        <p14:creationId xmlns:p14="http://schemas.microsoft.com/office/powerpoint/2010/main" val="39553540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Employee versus Independent Contractor</a:t>
            </a:r>
            <a:br>
              <a:rPr lang="en-US" dirty="0"/>
            </a:br>
            <a:r>
              <a:rPr lang="en-US" sz="2000" dirty="0"/>
              <a:t>(2 of 2)</a:t>
            </a:r>
          </a:p>
        </p:txBody>
      </p:sp>
      <p:sp>
        <p:nvSpPr>
          <p:cNvPr id="5" name="Text Placeholder 4"/>
          <p:cNvSpPr>
            <a:spLocks noGrp="1"/>
          </p:cNvSpPr>
          <p:nvPr>
            <p:ph idx="1"/>
          </p:nvPr>
        </p:nvSpPr>
        <p:spPr/>
        <p:txBody>
          <a:bodyPr/>
          <a:lstStyle/>
          <a:p>
            <a:pPr marL="342900" indent="-342900">
              <a:buFont typeface="Arial" panose="020B0604020202020204" pitchFamily="34" charset="0"/>
              <a:buChar char="•"/>
            </a:pPr>
            <a:r>
              <a:rPr lang="en-US" dirty="0"/>
              <a:t>There are three categories of characteristics that determine control and independence:</a:t>
            </a:r>
          </a:p>
          <a:p>
            <a:pPr lvl="1"/>
            <a:r>
              <a:rPr lang="en-US" i="1" dirty="0"/>
              <a:t>Behavioral: </a:t>
            </a:r>
            <a:r>
              <a:rPr lang="en-US" dirty="0"/>
              <a:t>Does the business control what and how the worker does his or her job?</a:t>
            </a:r>
          </a:p>
          <a:p>
            <a:pPr lvl="1"/>
            <a:r>
              <a:rPr lang="en-US" i="1" dirty="0"/>
              <a:t>Financial: </a:t>
            </a:r>
            <a:r>
              <a:rPr lang="en-US" dirty="0"/>
              <a:t>Are the business aspects of the worker’s job controlled by the payer?</a:t>
            </a:r>
          </a:p>
          <a:p>
            <a:pPr lvl="1"/>
            <a:r>
              <a:rPr lang="en-US" i="1" dirty="0"/>
              <a:t>Relationship: </a:t>
            </a:r>
            <a:r>
              <a:rPr lang="en-US" dirty="0"/>
              <a:t>Are there written contracts or employee benefits? Will the relationship continue and is the work performed a key aspect of the business?</a:t>
            </a:r>
          </a:p>
        </p:txBody>
      </p:sp>
    </p:spTree>
    <p:extLst>
      <p:ext uri="{BB962C8B-B14F-4D97-AF65-F5344CB8AC3E}">
        <p14:creationId xmlns:p14="http://schemas.microsoft.com/office/powerpoint/2010/main" val="315159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C5F5D-85FC-4DCF-9852-5DB67BA800B6}"/>
              </a:ext>
            </a:extLst>
          </p:cNvPr>
          <p:cNvSpPr>
            <a:spLocks noGrp="1"/>
          </p:cNvSpPr>
          <p:nvPr>
            <p:ph type="title"/>
          </p:nvPr>
        </p:nvSpPr>
        <p:spPr/>
        <p:txBody>
          <a:bodyPr/>
          <a:lstStyle/>
          <a:p>
            <a:r>
              <a:rPr lang="en-US" dirty="0"/>
              <a:t>Discussion 1</a:t>
            </a:r>
          </a:p>
        </p:txBody>
      </p:sp>
      <p:sp>
        <p:nvSpPr>
          <p:cNvPr id="3" name="Content Placeholder 2">
            <a:extLst>
              <a:ext uri="{FF2B5EF4-FFF2-40B4-BE49-F238E27FC236}">
                <a16:creationId xmlns:a16="http://schemas.microsoft.com/office/drawing/2014/main" id="{0EB8A59C-269E-4E9A-8BA8-6F11DAE70E28}"/>
              </a:ext>
            </a:extLst>
          </p:cNvPr>
          <p:cNvSpPr>
            <a:spLocks noGrp="1"/>
          </p:cNvSpPr>
          <p:nvPr>
            <p:ph idx="1"/>
          </p:nvPr>
        </p:nvSpPr>
        <p:spPr/>
        <p:txBody>
          <a:bodyPr/>
          <a:lstStyle/>
          <a:p>
            <a:pPr marL="0" indent="0">
              <a:buNone/>
            </a:pPr>
            <a:r>
              <a:rPr lang="en-US" dirty="0"/>
              <a:t>Tara drives her own vehicle for several shared delivery services. She tends to drive for Flying Food on the weekends. She also delivers food for Snax Car and Mobile Munchies. She checks to see which service seems to have more demand at a particular date or time and logs on to work with that company. Tara is paid by the delivery and mile by the services companies and through tips from customers. She only delivers when she feels like it or really needs the money. All the operating expenses, maintenance, and repairs on her vehicle are her costs to bear. Is she an employee, or an independent contractor? Why?</a:t>
            </a:r>
          </a:p>
        </p:txBody>
      </p:sp>
      <p:pic>
        <p:nvPicPr>
          <p:cNvPr id="4" name="Content Placeholder 12">
            <a:extLst>
              <a:ext uri="{FF2B5EF4-FFF2-40B4-BE49-F238E27FC236}">
                <a16:creationId xmlns:a16="http://schemas.microsoft.com/office/drawing/2014/main" id="{36828F57-D4A8-124C-9C9D-5154225B36DF}"/>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9699212" y="5089125"/>
            <a:ext cx="2015945" cy="1295630"/>
          </a:xfrm>
          <a:prstGeom prst="rect">
            <a:avLst/>
          </a:prstGeom>
        </p:spPr>
      </p:pic>
    </p:spTree>
    <p:custDataLst>
      <p:tags r:id="rId1"/>
    </p:custDataLst>
    <p:extLst>
      <p:ext uri="{BB962C8B-B14F-4D97-AF65-F5344CB8AC3E}">
        <p14:creationId xmlns:p14="http://schemas.microsoft.com/office/powerpoint/2010/main" val="18933160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C5F5D-85FC-4DCF-9852-5DB67BA800B6}"/>
              </a:ext>
            </a:extLst>
          </p:cNvPr>
          <p:cNvSpPr>
            <a:spLocks noGrp="1"/>
          </p:cNvSpPr>
          <p:nvPr>
            <p:ph type="title"/>
          </p:nvPr>
        </p:nvSpPr>
        <p:spPr/>
        <p:txBody>
          <a:bodyPr/>
          <a:lstStyle/>
          <a:p>
            <a:r>
              <a:rPr lang="en-US" dirty="0"/>
              <a:t>Discussion 1 Debrief</a:t>
            </a:r>
          </a:p>
        </p:txBody>
      </p:sp>
      <p:sp>
        <p:nvSpPr>
          <p:cNvPr id="3" name="Content Placeholder 2">
            <a:extLst>
              <a:ext uri="{FF2B5EF4-FFF2-40B4-BE49-F238E27FC236}">
                <a16:creationId xmlns:a16="http://schemas.microsoft.com/office/drawing/2014/main" id="{0EB8A59C-269E-4E9A-8BA8-6F11DAE70E28}"/>
              </a:ext>
            </a:extLst>
          </p:cNvPr>
          <p:cNvSpPr>
            <a:spLocks noGrp="1"/>
          </p:cNvSpPr>
          <p:nvPr>
            <p:ph idx="1"/>
          </p:nvPr>
        </p:nvSpPr>
        <p:spPr/>
        <p:txBody>
          <a:bodyPr/>
          <a:lstStyle/>
          <a:p>
            <a:pPr marL="0" indent="0">
              <a:buNone/>
            </a:pPr>
            <a:r>
              <a:rPr lang="en-US" dirty="0"/>
              <a:t>Tara drives her own vehicle for several shared delivery services. She tends to drive for Flying Food on the weekends. She also delivers food for Snax Car and Mobile Munchies. She checks to see which service seems to have more demand at a particular date or time and logs on to work with that company. Tara is paid by the delivery and mile by the services companies and through tips from customers. She only delivers when she feels like it or really needs the money. All the operating expenses, maintenance, and repairs on her vehicle are her costs to bear. Is she an employee, or an independent contractor? Why?</a:t>
            </a:r>
          </a:p>
          <a:p>
            <a:pPr marL="285750" indent="-285750">
              <a:buFont typeface="Arial" panose="020B0604020202020204" pitchFamily="34" charset="0"/>
              <a:buChar char="•"/>
            </a:pPr>
            <a:r>
              <a:rPr lang="en-US" sz="1800" dirty="0">
                <a:solidFill>
                  <a:srgbClr val="003865"/>
                </a:solidFill>
              </a:rPr>
              <a:t>Tara does not appear to be under the behavioral, financial, and relationship control of </a:t>
            </a:r>
            <a:br>
              <a:rPr lang="en-US" sz="1800" dirty="0">
                <a:solidFill>
                  <a:srgbClr val="003865"/>
                </a:solidFill>
              </a:rPr>
            </a:br>
            <a:r>
              <a:rPr lang="en-US" sz="1800" dirty="0">
                <a:solidFill>
                  <a:srgbClr val="003865"/>
                </a:solidFill>
              </a:rPr>
              <a:t>any of the delivery services for which she works. She has more of the characteristics </a:t>
            </a:r>
            <a:br>
              <a:rPr lang="en-US" sz="1800" dirty="0">
                <a:solidFill>
                  <a:srgbClr val="003865"/>
                </a:solidFill>
              </a:rPr>
            </a:br>
            <a:r>
              <a:rPr lang="en-US" sz="1800" dirty="0">
                <a:solidFill>
                  <a:srgbClr val="003865"/>
                </a:solidFill>
              </a:rPr>
              <a:t>associated with an independent contractor. </a:t>
            </a:r>
          </a:p>
        </p:txBody>
      </p:sp>
      <p:pic>
        <p:nvPicPr>
          <p:cNvPr id="4" name="Content Placeholder 16">
            <a:extLst>
              <a:ext uri="{FF2B5EF4-FFF2-40B4-BE49-F238E27FC236}">
                <a16:creationId xmlns:a16="http://schemas.microsoft.com/office/drawing/2014/main" id="{E5DF8C8D-BD79-C84C-AD98-3B9948E89711}"/>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10462177" y="4732595"/>
            <a:ext cx="1252980" cy="1652160"/>
          </a:xfrm>
          <a:prstGeom prst="rect">
            <a:avLst/>
          </a:prstGeom>
        </p:spPr>
      </p:pic>
    </p:spTree>
    <p:custDataLst>
      <p:tags r:id="rId1"/>
    </p:custDataLst>
    <p:extLst>
      <p:ext uri="{BB962C8B-B14F-4D97-AF65-F5344CB8AC3E}">
        <p14:creationId xmlns:p14="http://schemas.microsoft.com/office/powerpoint/2010/main" val="21019626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Accident and Health Insurance</a:t>
            </a:r>
          </a:p>
        </p:txBody>
      </p:sp>
      <p:sp>
        <p:nvSpPr>
          <p:cNvPr id="5" name="Text Placeholder 4"/>
          <p:cNvSpPr>
            <a:spLocks noGrp="1"/>
          </p:cNvSpPr>
          <p:nvPr>
            <p:ph idx="1"/>
          </p:nvPr>
        </p:nvSpPr>
        <p:spPr/>
        <p:txBody>
          <a:bodyPr/>
          <a:lstStyle/>
          <a:p>
            <a:pPr marL="342900" indent="-342900">
              <a:buFont typeface="Arial" panose="020B0604020202020204" pitchFamily="34" charset="0"/>
              <a:buChar char="•"/>
            </a:pPr>
            <a:r>
              <a:rPr lang="en-US" dirty="0"/>
              <a:t>Taxpayers may exclude from income the total amount received for:</a:t>
            </a:r>
          </a:p>
          <a:p>
            <a:pPr lvl="1"/>
            <a:r>
              <a:rPr lang="en-US" dirty="0"/>
              <a:t>Payment of medical care</a:t>
            </a:r>
          </a:p>
          <a:p>
            <a:pPr lvl="1"/>
            <a:r>
              <a:rPr lang="en-US" dirty="0"/>
              <a:t>Payment for loss of use of a member or function of the body</a:t>
            </a:r>
          </a:p>
          <a:p>
            <a:pPr marL="342900" indent="-342900">
              <a:buFont typeface="Arial" panose="020B0604020202020204" pitchFamily="34" charset="0"/>
              <a:buChar char="•"/>
            </a:pPr>
            <a:r>
              <a:rPr lang="en-US" dirty="0"/>
              <a:t>Premiums paid by an employer for an employee’s medical care are excluded from income.</a:t>
            </a:r>
          </a:p>
        </p:txBody>
      </p:sp>
    </p:spTree>
    <p:extLst>
      <p:ext uri="{BB962C8B-B14F-4D97-AF65-F5344CB8AC3E}">
        <p14:creationId xmlns:p14="http://schemas.microsoft.com/office/powerpoint/2010/main" val="5388790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Meals and Lodging</a:t>
            </a:r>
          </a:p>
        </p:txBody>
      </p:sp>
      <p:sp>
        <p:nvSpPr>
          <p:cNvPr id="5" name="Text Placeholder 4"/>
          <p:cNvSpPr>
            <a:spLocks noGrp="1"/>
          </p:cNvSpPr>
          <p:nvPr>
            <p:ph idx="1"/>
          </p:nvPr>
        </p:nvSpPr>
        <p:spPr/>
        <p:txBody>
          <a:bodyPr/>
          <a:lstStyle/>
          <a:p>
            <a:pPr marL="342900" indent="-342900">
              <a:buFont typeface="Arial" panose="020B0604020202020204" pitchFamily="34" charset="0"/>
              <a:buChar char="•"/>
            </a:pPr>
            <a:r>
              <a:rPr lang="en-US" dirty="0"/>
              <a:t>Meals and lodging provided by an employer are generally excluded from income if the following tests are met:</a:t>
            </a:r>
          </a:p>
          <a:p>
            <a:pPr lvl="1"/>
            <a:r>
              <a:rPr lang="en-US" dirty="0"/>
              <a:t>Meals are provided by employer on premises during working hours because the employee must be available for emergency calls or is limited to short meal periods.</a:t>
            </a:r>
          </a:p>
          <a:p>
            <a:pPr lvl="2"/>
            <a:r>
              <a:rPr lang="en-US" dirty="0"/>
              <a:t>The business that pays the cost for meals may only deduct 50 percent of the cost.</a:t>
            </a:r>
          </a:p>
          <a:p>
            <a:pPr lvl="1"/>
            <a:r>
              <a:rPr lang="en-US" dirty="0"/>
              <a:t>Lodging is provided by the employer on premises and must be accepted as a requirement for employment.</a:t>
            </a:r>
          </a:p>
        </p:txBody>
      </p:sp>
    </p:spTree>
    <p:extLst>
      <p:ext uri="{BB962C8B-B14F-4D97-AF65-F5344CB8AC3E}">
        <p14:creationId xmlns:p14="http://schemas.microsoft.com/office/powerpoint/2010/main" val="15799080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Employee Fringe Benefits </a:t>
            </a:r>
            <a:br>
              <a:rPr lang="en-US" dirty="0"/>
            </a:br>
            <a:r>
              <a:rPr lang="en-US" sz="2000" dirty="0"/>
              <a:t>(1 of 3)</a:t>
            </a:r>
          </a:p>
        </p:txBody>
      </p:sp>
      <p:sp>
        <p:nvSpPr>
          <p:cNvPr id="5" name="Text Placeholder 4"/>
          <p:cNvSpPr>
            <a:spLocks noGrp="1"/>
          </p:cNvSpPr>
          <p:nvPr>
            <p:ph idx="1"/>
          </p:nvPr>
        </p:nvSpPr>
        <p:spPr/>
        <p:txBody>
          <a:bodyPr/>
          <a:lstStyle/>
          <a:p>
            <a:pPr marL="0" indent="0">
              <a:spcBef>
                <a:spcPts val="0"/>
              </a:spcBef>
              <a:spcAft>
                <a:spcPts val="600"/>
              </a:spcAft>
              <a:buNone/>
            </a:pPr>
            <a:r>
              <a:rPr lang="en-US" b="1" dirty="0"/>
              <a:t>Flexible Spending Accounts</a:t>
            </a:r>
          </a:p>
          <a:p>
            <a:pPr marL="342900" indent="-342900">
              <a:spcBef>
                <a:spcPts val="0"/>
              </a:spcBef>
              <a:spcAft>
                <a:spcPts val="600"/>
              </a:spcAft>
              <a:buFont typeface="Arial" panose="020B0604020202020204" pitchFamily="34" charset="0"/>
              <a:buChar char="•"/>
            </a:pPr>
            <a:r>
              <a:rPr lang="en-US" dirty="0"/>
              <a:t>Employer-sponsored plans that allows employees to set aside pre-tax money for various expenses:</a:t>
            </a:r>
          </a:p>
          <a:p>
            <a:pPr lvl="1">
              <a:spcBef>
                <a:spcPts val="0"/>
              </a:spcBef>
              <a:spcAft>
                <a:spcPts val="600"/>
              </a:spcAft>
            </a:pPr>
            <a:r>
              <a:rPr lang="en-US" dirty="0"/>
              <a:t>Dependent care flexible spending accounts (F S A s) allow up to $5,000 ($10,500 for 20 21 only) each year to be set aside to cover the costs of caring for a dependent child or aging parent.</a:t>
            </a:r>
          </a:p>
          <a:p>
            <a:pPr lvl="1">
              <a:spcBef>
                <a:spcPts val="0"/>
              </a:spcBef>
              <a:spcAft>
                <a:spcPts val="600"/>
              </a:spcAft>
            </a:pPr>
            <a:r>
              <a:rPr lang="en-US" dirty="0"/>
              <a:t>Health care F S A s allow up to $2,750 each year to be set aside to cover medical expenses such as dental work, optical care, prescription costs, and health insurance copayments.</a:t>
            </a:r>
          </a:p>
        </p:txBody>
      </p:sp>
    </p:spTree>
    <p:extLst>
      <p:ext uri="{BB962C8B-B14F-4D97-AF65-F5344CB8AC3E}">
        <p14:creationId xmlns:p14="http://schemas.microsoft.com/office/powerpoint/2010/main" val="30413133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Employee Fringe Benefits </a:t>
            </a:r>
            <a:br>
              <a:rPr lang="en-US" dirty="0"/>
            </a:br>
            <a:r>
              <a:rPr lang="en-US" sz="2000" dirty="0"/>
              <a:t>(2 of 3)</a:t>
            </a:r>
          </a:p>
        </p:txBody>
      </p:sp>
      <p:sp>
        <p:nvSpPr>
          <p:cNvPr id="5" name="Text Placeholder 4"/>
          <p:cNvSpPr>
            <a:spLocks noGrp="1"/>
          </p:cNvSpPr>
          <p:nvPr>
            <p:ph idx="1"/>
          </p:nvPr>
        </p:nvSpPr>
        <p:spPr/>
        <p:txBody>
          <a:bodyPr/>
          <a:lstStyle/>
          <a:p>
            <a:pPr marL="342900" indent="-342900">
              <a:spcBef>
                <a:spcPts val="0"/>
              </a:spcBef>
              <a:spcAft>
                <a:spcPts val="600"/>
              </a:spcAft>
              <a:buFont typeface="Arial" panose="020B0604020202020204" pitchFamily="34" charset="0"/>
              <a:buChar char="•"/>
            </a:pPr>
            <a:r>
              <a:rPr lang="en-US" dirty="0"/>
              <a:t>Can result in significant tax savings for employees</a:t>
            </a:r>
          </a:p>
          <a:p>
            <a:pPr marL="342900" indent="-342900">
              <a:spcBef>
                <a:spcPts val="0"/>
              </a:spcBef>
              <a:spcAft>
                <a:spcPts val="600"/>
              </a:spcAft>
              <a:buFont typeface="Arial" panose="020B0604020202020204" pitchFamily="34" charset="0"/>
              <a:buChar char="•"/>
            </a:pPr>
            <a:r>
              <a:rPr lang="en-US" dirty="0"/>
              <a:t>Have a “use-it-or-lose-it” provision</a:t>
            </a:r>
          </a:p>
          <a:p>
            <a:pPr lvl="1">
              <a:spcBef>
                <a:spcPts val="0"/>
              </a:spcBef>
              <a:spcAft>
                <a:spcPts val="600"/>
              </a:spcAft>
            </a:pPr>
            <a:r>
              <a:rPr lang="en-US" dirty="0"/>
              <a:t>If amounts are left in F S A s after December 31, the employee loses them.</a:t>
            </a:r>
          </a:p>
          <a:p>
            <a:pPr lvl="2">
              <a:spcBef>
                <a:spcPts val="0"/>
              </a:spcBef>
              <a:spcAft>
                <a:spcPts val="600"/>
              </a:spcAft>
            </a:pPr>
            <a:r>
              <a:rPr lang="en-US" dirty="0"/>
              <a:t>For health care F S A s, employers have the option to allow $550 of the unused balance to carry over to the next year or to offer a 2½-month grace period after year-end to incur additional medical expenses before the employee loses the balance in the account.</a:t>
            </a:r>
          </a:p>
          <a:p>
            <a:pPr lvl="2"/>
            <a:r>
              <a:rPr lang="en-US" dirty="0"/>
              <a:t>For F S A s that permit a grace period, a temporary COVID-19 provision was passed that would allow the grace period to extend to 12 months for both year ends 20 20 and 20 21.</a:t>
            </a:r>
          </a:p>
        </p:txBody>
      </p:sp>
    </p:spTree>
    <p:extLst>
      <p:ext uri="{BB962C8B-B14F-4D97-AF65-F5344CB8AC3E}">
        <p14:creationId xmlns:p14="http://schemas.microsoft.com/office/powerpoint/2010/main" val="36752109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Employee Fringe Benefits </a:t>
            </a:r>
            <a:br>
              <a:rPr lang="en-US" dirty="0"/>
            </a:br>
            <a:r>
              <a:rPr lang="en-US" sz="2000" dirty="0"/>
              <a:t>(3 of 3)</a:t>
            </a:r>
            <a:endParaRPr lang="en-US" dirty="0"/>
          </a:p>
        </p:txBody>
      </p:sp>
      <p:sp>
        <p:nvSpPr>
          <p:cNvPr id="5" name="Text Placeholder 4"/>
          <p:cNvSpPr>
            <a:spLocks noGrp="1"/>
          </p:cNvSpPr>
          <p:nvPr>
            <p:ph idx="1"/>
          </p:nvPr>
        </p:nvSpPr>
        <p:spPr/>
        <p:txBody>
          <a:bodyPr/>
          <a:lstStyle/>
          <a:p>
            <a:pPr marL="342900" indent="-342900">
              <a:spcBef>
                <a:spcPts val="0"/>
              </a:spcBef>
              <a:spcAft>
                <a:spcPts val="300"/>
              </a:spcAft>
              <a:buFont typeface="Arial" panose="020B0604020202020204" pitchFamily="34" charset="0"/>
              <a:buChar char="•"/>
            </a:pPr>
            <a:r>
              <a:rPr lang="en-US" sz="2200" dirty="0"/>
              <a:t>May exclude certain fringe benefits from gross income, such as:</a:t>
            </a:r>
          </a:p>
          <a:p>
            <a:pPr lvl="1">
              <a:spcBef>
                <a:spcPts val="0"/>
              </a:spcBef>
              <a:spcAft>
                <a:spcPts val="300"/>
              </a:spcAft>
            </a:pPr>
            <a:r>
              <a:rPr lang="en-US" sz="2200" dirty="0"/>
              <a:t>Employer-paid premiums for group-term life insurance (up to $50,000)</a:t>
            </a:r>
          </a:p>
          <a:p>
            <a:pPr lvl="1">
              <a:spcBef>
                <a:spcPts val="0"/>
              </a:spcBef>
              <a:spcAft>
                <a:spcPts val="300"/>
              </a:spcAft>
            </a:pPr>
            <a:r>
              <a:rPr lang="en-US" sz="2200" dirty="0"/>
              <a:t>Education assistance plans (up to $5,250)</a:t>
            </a:r>
          </a:p>
          <a:p>
            <a:pPr lvl="1">
              <a:spcBef>
                <a:spcPts val="0"/>
              </a:spcBef>
              <a:spcAft>
                <a:spcPts val="300"/>
              </a:spcAft>
            </a:pPr>
            <a:r>
              <a:rPr lang="en-US" sz="2200" dirty="0"/>
              <a:t>No-additional-cost services (with exceptions)</a:t>
            </a:r>
          </a:p>
          <a:p>
            <a:pPr lvl="1">
              <a:spcBef>
                <a:spcPts val="0"/>
              </a:spcBef>
              <a:spcAft>
                <a:spcPts val="300"/>
              </a:spcAft>
            </a:pPr>
            <a:r>
              <a:rPr lang="en-US" sz="2200" dirty="0"/>
              <a:t>Qualified employee discounts (with exceptions)</a:t>
            </a:r>
          </a:p>
          <a:p>
            <a:pPr lvl="1">
              <a:spcBef>
                <a:spcPts val="0"/>
              </a:spcBef>
              <a:spcAft>
                <a:spcPts val="300"/>
              </a:spcAft>
            </a:pPr>
            <a:r>
              <a:rPr lang="en-US" sz="2200" dirty="0"/>
              <a:t>Working condition fringe benefits (excludable only if taxpayers can deduct items on their own as employees)</a:t>
            </a:r>
          </a:p>
          <a:p>
            <a:pPr lvl="1">
              <a:spcBef>
                <a:spcPts val="0"/>
              </a:spcBef>
              <a:spcAft>
                <a:spcPts val="300"/>
              </a:spcAft>
            </a:pPr>
            <a:r>
              <a:rPr lang="en-US" sz="2200" dirty="0"/>
              <a:t>De minimis fringe benefits (i.e., small benefits that would be impractical to account for)</a:t>
            </a:r>
          </a:p>
          <a:p>
            <a:pPr lvl="1">
              <a:spcBef>
                <a:spcPts val="0"/>
              </a:spcBef>
              <a:spcAft>
                <a:spcPts val="300"/>
              </a:spcAft>
            </a:pPr>
            <a:r>
              <a:rPr lang="en-US" sz="2200" dirty="0"/>
              <a:t>Tuition reduction</a:t>
            </a:r>
          </a:p>
          <a:p>
            <a:pPr lvl="1">
              <a:spcBef>
                <a:spcPts val="0"/>
              </a:spcBef>
              <a:spcAft>
                <a:spcPts val="300"/>
              </a:spcAft>
            </a:pPr>
            <a:r>
              <a:rPr lang="en-US" sz="2200" dirty="0"/>
              <a:t>The value of membership to on-site athletic facilities</a:t>
            </a:r>
          </a:p>
          <a:p>
            <a:pPr lvl="1">
              <a:spcBef>
                <a:spcPts val="0"/>
              </a:spcBef>
              <a:spcAft>
                <a:spcPts val="300"/>
              </a:spcAft>
            </a:pPr>
            <a:r>
              <a:rPr lang="en-US" sz="2200" dirty="0"/>
              <a:t>Retirement planning services</a:t>
            </a:r>
          </a:p>
          <a:p>
            <a:pPr marL="457200" lvl="1" indent="0">
              <a:spcBef>
                <a:spcPts val="0"/>
              </a:spcBef>
              <a:spcAft>
                <a:spcPts val="300"/>
              </a:spcAft>
              <a:buNone/>
            </a:pPr>
            <a:endParaRPr lang="en-US" sz="2000" dirty="0"/>
          </a:p>
        </p:txBody>
      </p:sp>
    </p:spTree>
    <p:extLst>
      <p:ext uri="{BB962C8B-B14F-4D97-AF65-F5344CB8AC3E}">
        <p14:creationId xmlns:p14="http://schemas.microsoft.com/office/powerpoint/2010/main" val="9675220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C5F5D-85FC-4DCF-9852-5DB67BA800B6}"/>
              </a:ext>
            </a:extLst>
          </p:cNvPr>
          <p:cNvSpPr>
            <a:spLocks noGrp="1"/>
          </p:cNvSpPr>
          <p:nvPr>
            <p:ph type="title"/>
          </p:nvPr>
        </p:nvSpPr>
        <p:spPr>
          <a:xfrm>
            <a:off x="476843" y="473245"/>
            <a:ext cx="11241915" cy="1217447"/>
          </a:xfrm>
        </p:spPr>
        <p:txBody>
          <a:bodyPr/>
          <a:lstStyle/>
          <a:p>
            <a:r>
              <a:rPr lang="en-US" dirty="0"/>
              <a:t>Learning Objectives </a:t>
            </a:r>
            <a:br>
              <a:rPr lang="en-US" dirty="0"/>
            </a:br>
            <a:r>
              <a:rPr lang="en-US" sz="2000" dirty="0"/>
              <a:t>(1 of 2)</a:t>
            </a:r>
            <a:endParaRPr lang="en-US" dirty="0"/>
          </a:p>
        </p:txBody>
      </p:sp>
      <p:sp>
        <p:nvSpPr>
          <p:cNvPr id="3" name="Content Placeholder 2">
            <a:extLst>
              <a:ext uri="{FF2B5EF4-FFF2-40B4-BE49-F238E27FC236}">
                <a16:creationId xmlns:a16="http://schemas.microsoft.com/office/drawing/2014/main" id="{0EB8A59C-269E-4E9A-8BA8-6F11DAE70E28}"/>
              </a:ext>
            </a:extLst>
          </p:cNvPr>
          <p:cNvSpPr>
            <a:spLocks noGrp="1"/>
          </p:cNvSpPr>
          <p:nvPr>
            <p:ph idx="1"/>
          </p:nvPr>
        </p:nvSpPr>
        <p:spPr/>
        <p:txBody>
          <a:bodyPr/>
          <a:lstStyle/>
          <a:p>
            <a:pPr marL="0" indent="0">
              <a:spcBef>
                <a:spcPts val="0"/>
              </a:spcBef>
              <a:spcAft>
                <a:spcPts val="300"/>
              </a:spcAft>
              <a:buNone/>
            </a:pPr>
            <a:r>
              <a:rPr lang="en-US" sz="2200" dirty="0"/>
              <a:t>By the end of this chapter, you should be able to:</a:t>
            </a:r>
          </a:p>
          <a:p>
            <a:pPr marL="457200" indent="-457200">
              <a:spcBef>
                <a:spcPts val="0"/>
              </a:spcBef>
              <a:spcAft>
                <a:spcPts val="300"/>
              </a:spcAft>
              <a:buFont typeface="+mj-lt"/>
              <a:buAutoNum type="arabicPeriod"/>
              <a:tabLst>
                <a:tab pos="457200" algn="l"/>
              </a:tabLst>
              <a:defRPr/>
            </a:pPr>
            <a:r>
              <a:rPr lang="en-US" sz="2200" dirty="0"/>
              <a:t>Apply the definition of gross income.</a:t>
            </a:r>
          </a:p>
          <a:p>
            <a:pPr marL="457200" indent="-457200">
              <a:spcBef>
                <a:spcPts val="0"/>
              </a:spcBef>
              <a:spcAft>
                <a:spcPts val="300"/>
              </a:spcAft>
              <a:buFont typeface="+mj-lt"/>
              <a:buAutoNum type="arabicPeriod"/>
              <a:tabLst>
                <a:tab pos="457200" algn="l"/>
              </a:tabLst>
              <a:defRPr/>
            </a:pPr>
            <a:r>
              <a:rPr lang="en-US" sz="2200" dirty="0"/>
              <a:t>Describe salaries and wages income reporting and inclusion in gross income.</a:t>
            </a:r>
          </a:p>
          <a:p>
            <a:pPr marL="457200" indent="-457200">
              <a:spcBef>
                <a:spcPts val="0"/>
              </a:spcBef>
              <a:spcAft>
                <a:spcPts val="300"/>
              </a:spcAft>
              <a:buFont typeface="+mj-lt"/>
              <a:buAutoNum type="arabicPeriod"/>
              <a:tabLst>
                <a:tab pos="457200" algn="l"/>
              </a:tabLst>
              <a:defRPr/>
            </a:pPr>
            <a:r>
              <a:rPr lang="en-US" sz="2200" dirty="0"/>
              <a:t>Explain the general tax treatment of health insurance.</a:t>
            </a:r>
          </a:p>
          <a:p>
            <a:pPr marL="457200" indent="-457200">
              <a:spcBef>
                <a:spcPts val="0"/>
              </a:spcBef>
              <a:spcAft>
                <a:spcPts val="300"/>
              </a:spcAft>
              <a:buFont typeface="+mj-lt"/>
              <a:buAutoNum type="arabicPeriod"/>
              <a:tabLst>
                <a:tab pos="457200" algn="l"/>
              </a:tabLst>
              <a:defRPr/>
            </a:pPr>
            <a:r>
              <a:rPr lang="en-US" sz="2200" dirty="0"/>
              <a:t>Determine when meals and lodging may be excluded from taxable income.</a:t>
            </a:r>
          </a:p>
          <a:p>
            <a:pPr marL="457200" indent="-457200">
              <a:spcBef>
                <a:spcPts val="0"/>
              </a:spcBef>
              <a:spcAft>
                <a:spcPts val="300"/>
              </a:spcAft>
              <a:buFont typeface="+mj-lt"/>
              <a:buAutoNum type="arabicPeriod"/>
              <a:tabLst>
                <a:tab pos="457200" algn="l"/>
              </a:tabLst>
              <a:defRPr/>
            </a:pPr>
            <a:r>
              <a:rPr lang="en-US" sz="2200" dirty="0"/>
              <a:t>Identify the common employee fringe benefit income exclusions.</a:t>
            </a:r>
          </a:p>
          <a:p>
            <a:pPr marL="457200" indent="-457200">
              <a:spcBef>
                <a:spcPts val="0"/>
              </a:spcBef>
              <a:spcAft>
                <a:spcPts val="300"/>
              </a:spcAft>
              <a:buFont typeface="+mj-lt"/>
              <a:buAutoNum type="arabicPeriod"/>
              <a:tabLst>
                <a:tab pos="457200" algn="l"/>
              </a:tabLst>
              <a:defRPr/>
            </a:pPr>
            <a:r>
              <a:rPr lang="en-US" sz="2200" dirty="0"/>
              <a:t>Determine when prizes and awards are included in income.</a:t>
            </a:r>
          </a:p>
          <a:p>
            <a:pPr marL="457200" indent="-457200">
              <a:spcBef>
                <a:spcPts val="0"/>
              </a:spcBef>
              <a:spcAft>
                <a:spcPts val="300"/>
              </a:spcAft>
              <a:buFont typeface="+mj-lt"/>
              <a:buAutoNum type="arabicPeriod"/>
              <a:tabLst>
                <a:tab pos="457200" algn="l"/>
              </a:tabLst>
              <a:defRPr/>
            </a:pPr>
            <a:r>
              <a:rPr lang="en-US" sz="2200" dirty="0"/>
              <a:t>Calculate the taxable and nontaxable portions of annuity payments.</a:t>
            </a:r>
          </a:p>
          <a:p>
            <a:pPr marL="457200" indent="-457200">
              <a:spcBef>
                <a:spcPts val="0"/>
              </a:spcBef>
              <a:spcAft>
                <a:spcPts val="300"/>
              </a:spcAft>
              <a:buFont typeface="+mj-lt"/>
              <a:buAutoNum type="arabicPeriod"/>
              <a:tabLst>
                <a:tab pos="457200" algn="l"/>
              </a:tabLst>
              <a:defRPr/>
            </a:pPr>
            <a:r>
              <a:rPr lang="en-US" sz="2200" dirty="0"/>
              <a:t>Describe the tax treatment of life insurance proceeds.</a:t>
            </a:r>
          </a:p>
          <a:p>
            <a:pPr marL="457200" indent="-457200">
              <a:spcBef>
                <a:spcPts val="0"/>
              </a:spcBef>
              <a:spcAft>
                <a:spcPts val="300"/>
              </a:spcAft>
              <a:buFont typeface="+mj-lt"/>
              <a:buAutoNum type="arabicPeriod"/>
              <a:tabLst>
                <a:tab pos="457200" algn="l"/>
              </a:tabLst>
              <a:defRPr/>
            </a:pPr>
            <a:r>
              <a:rPr lang="en-US" sz="2200" dirty="0"/>
              <a:t>Identify the tax treatment of interest and dividend income.</a:t>
            </a:r>
          </a:p>
        </p:txBody>
      </p:sp>
    </p:spTree>
    <p:custDataLst>
      <p:tags r:id="rId1"/>
    </p:custDataLst>
    <p:extLst>
      <p:ext uri="{BB962C8B-B14F-4D97-AF65-F5344CB8AC3E}">
        <p14:creationId xmlns:p14="http://schemas.microsoft.com/office/powerpoint/2010/main" val="27563173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C5F5D-85FC-4DCF-9852-5DB67BA800B6}"/>
              </a:ext>
            </a:extLst>
          </p:cNvPr>
          <p:cNvSpPr>
            <a:spLocks noGrp="1"/>
          </p:cNvSpPr>
          <p:nvPr>
            <p:ph type="title"/>
          </p:nvPr>
        </p:nvSpPr>
        <p:spPr/>
        <p:txBody>
          <a:bodyPr/>
          <a:lstStyle/>
          <a:p>
            <a:r>
              <a:rPr lang="en-US" dirty="0"/>
              <a:t>Poll 1</a:t>
            </a:r>
          </a:p>
        </p:txBody>
      </p:sp>
      <p:sp>
        <p:nvSpPr>
          <p:cNvPr id="3" name="Content Placeholder 2">
            <a:extLst>
              <a:ext uri="{FF2B5EF4-FFF2-40B4-BE49-F238E27FC236}">
                <a16:creationId xmlns:a16="http://schemas.microsoft.com/office/drawing/2014/main" id="{0EB8A59C-269E-4E9A-8BA8-6F11DAE70E28}"/>
              </a:ext>
            </a:extLst>
          </p:cNvPr>
          <p:cNvSpPr>
            <a:spLocks noGrp="1"/>
          </p:cNvSpPr>
          <p:nvPr>
            <p:ph idx="1"/>
          </p:nvPr>
        </p:nvSpPr>
        <p:spPr/>
        <p:txBody>
          <a:bodyPr/>
          <a:lstStyle/>
          <a:p>
            <a:r>
              <a:rPr lang="en-US" dirty="0"/>
              <a:t>Kristina and Milo have two children, ages 3 and 6. When they are making their annual budget, they determine they will have an "extra" $2,000 over the course of the year. They are considering three options. Kristina's employer allows her to make contributions to a flexible spending account. They are trying to decide if they should put the money in a health care F S A or a dependent care F S A. Or perhaps they should start an educational assistance plan for their children. Where should they put that extra money?</a:t>
            </a:r>
          </a:p>
          <a:p>
            <a:pPr marL="0" indent="0">
              <a:buNone/>
            </a:pPr>
            <a:r>
              <a:rPr lang="en-US" dirty="0"/>
              <a:t>a. Health care F S A </a:t>
            </a:r>
          </a:p>
          <a:p>
            <a:pPr marL="0" indent="0">
              <a:buNone/>
            </a:pPr>
            <a:r>
              <a:rPr lang="en-US" dirty="0"/>
              <a:t>b. Dependent care F S A</a:t>
            </a:r>
          </a:p>
          <a:p>
            <a:pPr marL="0" indent="0">
              <a:buNone/>
            </a:pPr>
            <a:r>
              <a:rPr lang="en-US" dirty="0"/>
              <a:t>c. Educational assistance plan</a:t>
            </a:r>
          </a:p>
        </p:txBody>
      </p:sp>
      <p:pic>
        <p:nvPicPr>
          <p:cNvPr id="4" name="Content Placeholder 14">
            <a:extLst>
              <a:ext uri="{FF2B5EF4-FFF2-40B4-BE49-F238E27FC236}">
                <a16:creationId xmlns:a16="http://schemas.microsoft.com/office/drawing/2014/main" id="{6DD04D8D-27B8-984B-B6F0-0C18FB8C0784}"/>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10073976" y="4732596"/>
            <a:ext cx="1641181" cy="1652159"/>
          </a:xfrm>
          <a:prstGeom prst="rect">
            <a:avLst/>
          </a:prstGeom>
        </p:spPr>
      </p:pic>
    </p:spTree>
    <p:custDataLst>
      <p:tags r:id="rId1"/>
    </p:custDataLst>
    <p:extLst>
      <p:ext uri="{BB962C8B-B14F-4D97-AF65-F5344CB8AC3E}">
        <p14:creationId xmlns:p14="http://schemas.microsoft.com/office/powerpoint/2010/main" val="16179909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Prizes and Awards </a:t>
            </a:r>
            <a:br>
              <a:rPr lang="en-US" dirty="0"/>
            </a:br>
            <a:r>
              <a:rPr lang="en-US" sz="2000" dirty="0"/>
              <a:t>(1 of 3)</a:t>
            </a:r>
          </a:p>
        </p:txBody>
      </p:sp>
      <p:sp>
        <p:nvSpPr>
          <p:cNvPr id="5" name="Text Placeholder 4"/>
          <p:cNvSpPr>
            <a:spLocks noGrp="1"/>
          </p:cNvSpPr>
          <p:nvPr>
            <p:ph idx="1"/>
          </p:nvPr>
        </p:nvSpPr>
        <p:spPr/>
        <p:txBody>
          <a:bodyPr/>
          <a:lstStyle/>
          <a:p>
            <a:pPr marL="342900" indent="-342900">
              <a:buFont typeface="Arial" panose="020B0604020202020204" pitchFamily="34" charset="0"/>
              <a:buChar char="•"/>
            </a:pPr>
            <a:r>
              <a:rPr lang="en-US" dirty="0"/>
              <a:t>Prizes and awards are taxable income.</a:t>
            </a:r>
          </a:p>
          <a:p>
            <a:pPr lvl="1"/>
            <a:r>
              <a:rPr lang="en-US" dirty="0"/>
              <a:t>Examples: Winnings from television or radio shows, door prizes, lotteries</a:t>
            </a:r>
          </a:p>
          <a:p>
            <a:pPr lvl="1"/>
            <a:r>
              <a:rPr lang="en-US" dirty="0"/>
              <a:t>Taxable amount equal to cash amount or fair market value of the property</a:t>
            </a:r>
          </a:p>
          <a:p>
            <a:pPr lvl="1"/>
            <a:r>
              <a:rPr lang="en-US" dirty="0"/>
              <a:t>Exception: Employee awards of tangible personal property received for recognition of length of service or safety achievement are excludable.</a:t>
            </a:r>
          </a:p>
          <a:p>
            <a:pPr lvl="2"/>
            <a:r>
              <a:rPr lang="en-US" dirty="0"/>
              <a:t>Maximum amount excludable: $400 ($1,600 if the award is a “qualified plan award”)</a:t>
            </a:r>
          </a:p>
        </p:txBody>
      </p:sp>
    </p:spTree>
    <p:extLst>
      <p:ext uri="{BB962C8B-B14F-4D97-AF65-F5344CB8AC3E}">
        <p14:creationId xmlns:p14="http://schemas.microsoft.com/office/powerpoint/2010/main" val="11701305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Prizes and Awards </a:t>
            </a:r>
            <a:br>
              <a:rPr lang="en-US" dirty="0"/>
            </a:br>
            <a:r>
              <a:rPr lang="en-US" sz="2000" dirty="0"/>
              <a:t>(2 of 3)</a:t>
            </a:r>
          </a:p>
        </p:txBody>
      </p:sp>
      <p:sp>
        <p:nvSpPr>
          <p:cNvPr id="5" name="Text Placeholder 4"/>
          <p:cNvSpPr>
            <a:spLocks noGrp="1"/>
          </p:cNvSpPr>
          <p:nvPr>
            <p:ph idx="1"/>
          </p:nvPr>
        </p:nvSpPr>
        <p:spPr/>
        <p:txBody>
          <a:bodyPr/>
          <a:lstStyle/>
          <a:p>
            <a:pPr marL="0" indent="0">
              <a:buNone/>
            </a:pPr>
            <a:r>
              <a:rPr lang="en-US" b="1" dirty="0"/>
              <a:t>Awards</a:t>
            </a:r>
          </a:p>
          <a:p>
            <a:pPr marL="342900" indent="-342900">
              <a:buFont typeface="Arial" panose="020B0604020202020204" pitchFamily="34" charset="0"/>
              <a:buChar char="•"/>
            </a:pPr>
            <a:r>
              <a:rPr lang="en-US" dirty="0"/>
              <a:t>EXAMPLE: Jose, an employee of Vesuvius Statuaries L L C, receives a clock for 20 years of service. The clock is valued at $1,500. The award is not considered a “qualified plan award.” How much is excludable from Jose’s gross income?</a:t>
            </a:r>
          </a:p>
        </p:txBody>
      </p:sp>
    </p:spTree>
    <p:extLst>
      <p:ext uri="{BB962C8B-B14F-4D97-AF65-F5344CB8AC3E}">
        <p14:creationId xmlns:p14="http://schemas.microsoft.com/office/powerpoint/2010/main" val="6519770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Prizes and Awards </a:t>
            </a:r>
            <a:br>
              <a:rPr lang="en-US" dirty="0"/>
            </a:br>
            <a:r>
              <a:rPr lang="en-US" sz="2000" dirty="0"/>
              <a:t>(3 of 3)</a:t>
            </a:r>
          </a:p>
        </p:txBody>
      </p:sp>
      <p:sp>
        <p:nvSpPr>
          <p:cNvPr id="5" name="Text Placeholder 4"/>
          <p:cNvSpPr>
            <a:spLocks noGrp="1"/>
          </p:cNvSpPr>
          <p:nvPr>
            <p:ph idx="1"/>
          </p:nvPr>
        </p:nvSpPr>
        <p:spPr/>
        <p:txBody>
          <a:bodyPr/>
          <a:lstStyle/>
          <a:p>
            <a:pPr marL="0" indent="0">
              <a:buNone/>
            </a:pPr>
            <a:r>
              <a:rPr lang="en-US" b="1" dirty="0"/>
              <a:t>Awards</a:t>
            </a:r>
          </a:p>
          <a:p>
            <a:pPr marL="342900" indent="-342900">
              <a:buFont typeface="Arial" panose="020B0604020202020204" pitchFamily="34" charset="0"/>
              <a:buChar char="•"/>
            </a:pPr>
            <a:r>
              <a:rPr lang="en-US" dirty="0"/>
              <a:t>EXAMPLE: Jose, an employee of Vesuvius Statuaries L L C, receives a clock for 20 years of service. The clock is valued at $1,500. The award is not considered a “qualified plan award.” How much is excludable from Jose’s gross income?</a:t>
            </a:r>
          </a:p>
          <a:p>
            <a:pPr marL="342900" indent="-342900">
              <a:buFont typeface="Arial" panose="020B0604020202020204" pitchFamily="34" charset="0"/>
              <a:buChar char="•"/>
            </a:pPr>
            <a:r>
              <a:rPr lang="en-US" b="1" dirty="0"/>
              <a:t>Solution: </a:t>
            </a:r>
            <a:r>
              <a:rPr lang="en-US" dirty="0"/>
              <a:t>$400</a:t>
            </a:r>
          </a:p>
        </p:txBody>
      </p:sp>
    </p:spTree>
    <p:extLst>
      <p:ext uri="{BB962C8B-B14F-4D97-AF65-F5344CB8AC3E}">
        <p14:creationId xmlns:p14="http://schemas.microsoft.com/office/powerpoint/2010/main" val="30008873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C5F5D-85FC-4DCF-9852-5DB67BA800B6}"/>
              </a:ext>
            </a:extLst>
          </p:cNvPr>
          <p:cNvSpPr>
            <a:spLocks noGrp="1"/>
          </p:cNvSpPr>
          <p:nvPr>
            <p:ph type="title"/>
          </p:nvPr>
        </p:nvSpPr>
        <p:spPr/>
        <p:txBody>
          <a:bodyPr/>
          <a:lstStyle/>
          <a:p>
            <a:r>
              <a:rPr lang="en-US" dirty="0"/>
              <a:t>Poll 2</a:t>
            </a:r>
          </a:p>
        </p:txBody>
      </p:sp>
      <p:sp>
        <p:nvSpPr>
          <p:cNvPr id="3" name="Content Placeholder 2">
            <a:extLst>
              <a:ext uri="{FF2B5EF4-FFF2-40B4-BE49-F238E27FC236}">
                <a16:creationId xmlns:a16="http://schemas.microsoft.com/office/drawing/2014/main" id="{0EB8A59C-269E-4E9A-8BA8-6F11DAE70E28}"/>
              </a:ext>
            </a:extLst>
          </p:cNvPr>
          <p:cNvSpPr>
            <a:spLocks noGrp="1"/>
          </p:cNvSpPr>
          <p:nvPr>
            <p:ph idx="1"/>
          </p:nvPr>
        </p:nvSpPr>
        <p:spPr/>
        <p:txBody>
          <a:bodyPr/>
          <a:lstStyle/>
          <a:p>
            <a:pPr marL="342900" indent="-342900">
              <a:buFont typeface="Arial" panose="020B0604020202020204" pitchFamily="34" charset="0"/>
              <a:buChar char="•"/>
            </a:pPr>
            <a:r>
              <a:rPr lang="en-US" dirty="0"/>
              <a:t>A game show allows contestants to select the prize they want to play for in the bonus round. Eden is trying to decide between a car valued at $45,000 and a cash prize of $35,000. Which should she choose?</a:t>
            </a:r>
          </a:p>
        </p:txBody>
      </p:sp>
      <p:pic>
        <p:nvPicPr>
          <p:cNvPr id="4" name="Content Placeholder 14">
            <a:extLst>
              <a:ext uri="{FF2B5EF4-FFF2-40B4-BE49-F238E27FC236}">
                <a16:creationId xmlns:a16="http://schemas.microsoft.com/office/drawing/2014/main" id="{6DD04D8D-27B8-984B-B6F0-0C18FB8C0784}"/>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10073976" y="4732596"/>
            <a:ext cx="1641181" cy="1652159"/>
          </a:xfrm>
          <a:prstGeom prst="rect">
            <a:avLst/>
          </a:prstGeom>
        </p:spPr>
      </p:pic>
    </p:spTree>
    <p:custDataLst>
      <p:tags r:id="rId1"/>
    </p:custDataLst>
    <p:extLst>
      <p:ext uri="{BB962C8B-B14F-4D97-AF65-F5344CB8AC3E}">
        <p14:creationId xmlns:p14="http://schemas.microsoft.com/office/powerpoint/2010/main" val="33851214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Annuities </a:t>
            </a:r>
            <a:br>
              <a:rPr lang="en-US" dirty="0"/>
            </a:br>
            <a:r>
              <a:rPr lang="en-US" sz="2000" dirty="0"/>
              <a:t>(1 of 6)</a:t>
            </a:r>
          </a:p>
        </p:txBody>
      </p:sp>
      <p:sp>
        <p:nvSpPr>
          <p:cNvPr id="5" name="Text Placeholder 4"/>
          <p:cNvSpPr>
            <a:spLocks noGrp="1"/>
          </p:cNvSpPr>
          <p:nvPr>
            <p:ph idx="1"/>
          </p:nvPr>
        </p:nvSpPr>
        <p:spPr/>
        <p:txBody>
          <a:bodyPr/>
          <a:lstStyle/>
          <a:p>
            <a:pPr marL="342900" indent="-342900">
              <a:buFont typeface="Arial" panose="020B0604020202020204" pitchFamily="34" charset="0"/>
              <a:buChar char="•"/>
            </a:pPr>
            <a:r>
              <a:rPr lang="en-US" dirty="0"/>
              <a:t>An annuity is an instrument that a taxpayer buys (usually at retirement) in return for periodic payments for the remainder of his or her life or for a fixed number of years.</a:t>
            </a:r>
          </a:p>
          <a:p>
            <a:pPr lvl="1"/>
            <a:r>
              <a:rPr lang="en-US" dirty="0"/>
              <a:t>The amount of each periodic payment is based on:</a:t>
            </a:r>
          </a:p>
          <a:p>
            <a:pPr lvl="2"/>
            <a:r>
              <a:rPr lang="en-US" dirty="0"/>
              <a:t>Annuity purchase price</a:t>
            </a:r>
          </a:p>
          <a:p>
            <a:pPr lvl="2"/>
            <a:r>
              <a:rPr lang="en-US" dirty="0"/>
              <a:t>Life expectancy of annuitant</a:t>
            </a:r>
          </a:p>
          <a:p>
            <a:pPr lvl="2"/>
            <a:r>
              <a:rPr lang="en-US" dirty="0"/>
              <a:t>Life of annuity contract</a:t>
            </a:r>
          </a:p>
          <a:p>
            <a:pPr lvl="1"/>
            <a:r>
              <a:rPr lang="en-US" dirty="0"/>
              <a:t>Standard mortality tables, based on annuitant’s current age, are used to calculate annuity amount.</a:t>
            </a:r>
          </a:p>
        </p:txBody>
      </p:sp>
    </p:spTree>
    <p:extLst>
      <p:ext uri="{BB962C8B-B14F-4D97-AF65-F5344CB8AC3E}">
        <p14:creationId xmlns:p14="http://schemas.microsoft.com/office/powerpoint/2010/main" val="33253041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Annuities </a:t>
            </a:r>
            <a:br>
              <a:rPr lang="en-US" dirty="0"/>
            </a:br>
            <a:r>
              <a:rPr lang="en-US" sz="2000" dirty="0"/>
              <a:t>(2 of 6)</a:t>
            </a:r>
          </a:p>
        </p:txBody>
      </p:sp>
      <p:sp>
        <p:nvSpPr>
          <p:cNvPr id="5" name="Text Placeholder 4"/>
          <p:cNvSpPr>
            <a:spLocks noGrp="1"/>
          </p:cNvSpPr>
          <p:nvPr>
            <p:ph idx="1"/>
          </p:nvPr>
        </p:nvSpPr>
        <p:spPr/>
        <p:txBody>
          <a:bodyPr/>
          <a:lstStyle/>
          <a:p>
            <a:pPr marL="0" indent="0">
              <a:buNone/>
            </a:pPr>
            <a:r>
              <a:rPr lang="en-US" b="1" dirty="0"/>
              <a:t>The Simplified Method</a:t>
            </a:r>
          </a:p>
          <a:p>
            <a:pPr marL="342900" indent="-342900">
              <a:buFont typeface="Arial" panose="020B0604020202020204" pitchFamily="34" charset="0"/>
              <a:buChar char="•"/>
            </a:pPr>
            <a:r>
              <a:rPr lang="en-US" dirty="0"/>
              <a:t>Individuals are generally required to use the “simplified” method to calculate the taxable amount from an annuity if annuity payments commenced after November 18, 19 96.</a:t>
            </a:r>
          </a:p>
          <a:p>
            <a:pPr lvl="1"/>
            <a:r>
              <a:rPr lang="en-US" dirty="0"/>
              <a:t>To calculate the excluded amount, the I R S provides a Simplified Method Worksheet.</a:t>
            </a:r>
          </a:p>
        </p:txBody>
      </p:sp>
    </p:spTree>
    <p:extLst>
      <p:ext uri="{BB962C8B-B14F-4D97-AF65-F5344CB8AC3E}">
        <p14:creationId xmlns:p14="http://schemas.microsoft.com/office/powerpoint/2010/main" val="36136953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Annuities </a:t>
            </a:r>
            <a:br>
              <a:rPr lang="en-US" dirty="0"/>
            </a:br>
            <a:r>
              <a:rPr lang="en-US" sz="2000" dirty="0"/>
              <a:t>(3 of 6)</a:t>
            </a:r>
          </a:p>
        </p:txBody>
      </p:sp>
      <p:sp>
        <p:nvSpPr>
          <p:cNvPr id="5" name="Text Placeholder 4"/>
          <p:cNvSpPr>
            <a:spLocks noGrp="1"/>
          </p:cNvSpPr>
          <p:nvPr>
            <p:ph sz="half" idx="1"/>
          </p:nvPr>
        </p:nvSpPr>
        <p:spPr>
          <a:xfrm>
            <a:off x="476843" y="1825625"/>
            <a:ext cx="11238907" cy="2253080"/>
          </a:xfrm>
        </p:spPr>
        <p:txBody>
          <a:bodyPr/>
          <a:lstStyle/>
          <a:p>
            <a:pPr marL="0" indent="0">
              <a:buNone/>
            </a:pPr>
            <a:r>
              <a:rPr lang="en-US" b="1" dirty="0"/>
              <a:t>The General Rule</a:t>
            </a:r>
          </a:p>
          <a:p>
            <a:pPr marL="342900" indent="-342900">
              <a:buFont typeface="Arial" panose="020B0604020202020204" pitchFamily="34" charset="0"/>
              <a:buChar char="•"/>
            </a:pPr>
            <a:r>
              <a:rPr lang="en-US" dirty="0"/>
              <a:t>Before implementation of the Simplified Method, the General Rule was used for most annuity calculations.</a:t>
            </a:r>
          </a:p>
          <a:p>
            <a:pPr lvl="1"/>
            <a:r>
              <a:rPr lang="en-US" dirty="0"/>
              <a:t>Taxpayers must calculate amount to exclude from income by using the following equation:</a:t>
            </a:r>
          </a:p>
        </p:txBody>
      </p:sp>
      <p:graphicFrame>
        <p:nvGraphicFramePr>
          <p:cNvPr id="9" name="Content Placeholder 8" descr="The following equation is shown: Amount Excluded equals Amount Received multiplied by the quotient of Investment in Contract divided by the product of Annual Payment multiplied by Life Expectancy.">
            <a:extLst>
              <a:ext uri="{FF2B5EF4-FFF2-40B4-BE49-F238E27FC236}">
                <a16:creationId xmlns:a16="http://schemas.microsoft.com/office/drawing/2014/main" id="{1D29360E-7CA2-405D-9797-D3280558CA04}"/>
              </a:ext>
            </a:extLst>
          </p:cNvPr>
          <p:cNvGraphicFramePr>
            <a:graphicFrameLocks noGrp="1" noChangeAspect="1"/>
          </p:cNvGraphicFramePr>
          <p:nvPr>
            <p:ph sz="half" idx="2"/>
          </p:nvPr>
        </p:nvGraphicFramePr>
        <p:xfrm>
          <a:off x="1337751" y="4455945"/>
          <a:ext cx="9516498" cy="765759"/>
        </p:xfrm>
        <a:graphic>
          <a:graphicData uri="http://schemas.openxmlformats.org/presentationml/2006/ole">
            <mc:AlternateContent xmlns:mc="http://schemas.openxmlformats.org/markup-compatibility/2006">
              <mc:Choice xmlns:v="urn:schemas-microsoft-com:vml" Requires="v">
                <p:oleObj spid="_x0000_s6159" name="Equation" r:id="rId3" imgW="8521560" imgH="685800" progId="Equation.DSMT4">
                  <p:embed/>
                </p:oleObj>
              </mc:Choice>
              <mc:Fallback>
                <p:oleObj name="Equation" r:id="rId3" imgW="8521560" imgH="685800" progId="Equation.DSMT4">
                  <p:embed/>
                  <p:pic>
                    <p:nvPicPr>
                      <p:cNvPr id="9" name="Content Placeholder 8" descr="The following equation is shown: Amount Excluded equals Amount Received multiplied by the quotient of Investment in Contract divided by the product of Annual Payment multiplied by Life Expectancy.">
                        <a:extLst>
                          <a:ext uri="{FF2B5EF4-FFF2-40B4-BE49-F238E27FC236}">
                            <a16:creationId xmlns:a16="http://schemas.microsoft.com/office/drawing/2014/main" id="{1D29360E-7CA2-405D-9797-D3280558CA04}"/>
                          </a:ext>
                        </a:extLst>
                      </p:cNvPr>
                      <p:cNvPicPr/>
                      <p:nvPr/>
                    </p:nvPicPr>
                    <p:blipFill>
                      <a:blip r:embed="rId4"/>
                      <a:stretch>
                        <a:fillRect/>
                      </a:stretch>
                    </p:blipFill>
                    <p:spPr>
                      <a:xfrm>
                        <a:off x="1337751" y="4455945"/>
                        <a:ext cx="9516498" cy="765759"/>
                      </a:xfrm>
                      <a:prstGeom prst="rect">
                        <a:avLst/>
                      </a:prstGeom>
                    </p:spPr>
                  </p:pic>
                </p:oleObj>
              </mc:Fallback>
            </mc:AlternateContent>
          </a:graphicData>
        </a:graphic>
      </p:graphicFrame>
    </p:spTree>
    <p:extLst>
      <p:ext uri="{BB962C8B-B14F-4D97-AF65-F5344CB8AC3E}">
        <p14:creationId xmlns:p14="http://schemas.microsoft.com/office/powerpoint/2010/main" val="18628768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Annuities </a:t>
            </a:r>
            <a:br>
              <a:rPr lang="en-US" dirty="0"/>
            </a:br>
            <a:r>
              <a:rPr lang="en-US" sz="2000" dirty="0"/>
              <a:t>(4 of 6)</a:t>
            </a:r>
            <a:endParaRPr lang="en-US" dirty="0"/>
          </a:p>
        </p:txBody>
      </p:sp>
      <p:sp>
        <p:nvSpPr>
          <p:cNvPr id="5" name="Text Placeholder 4"/>
          <p:cNvSpPr>
            <a:spLocks noGrp="1"/>
          </p:cNvSpPr>
          <p:nvPr>
            <p:ph idx="1"/>
          </p:nvPr>
        </p:nvSpPr>
        <p:spPr/>
        <p:txBody>
          <a:bodyPr/>
          <a:lstStyle/>
          <a:p>
            <a:pPr marL="0" indent="0">
              <a:buNone/>
            </a:pPr>
            <a:r>
              <a:rPr lang="en-US" b="1" dirty="0"/>
              <a:t>Reporting Annuities</a:t>
            </a:r>
          </a:p>
          <a:p>
            <a:pPr marL="342900" indent="-342900">
              <a:buFont typeface="Arial" panose="020B0604020202020204" pitchFamily="34" charset="0"/>
              <a:buChar char="•"/>
            </a:pPr>
            <a:r>
              <a:rPr lang="en-US" dirty="0"/>
              <a:t>Both annuities and pensions are reported to taxpayers on Form 10 99-R</a:t>
            </a:r>
          </a:p>
          <a:p>
            <a:pPr lvl="1"/>
            <a:r>
              <a:rPr lang="en-US" dirty="0"/>
              <a:t>It includes total distributions, taxable portion, and total annuitant contributions.</a:t>
            </a:r>
          </a:p>
          <a:p>
            <a:pPr lvl="1"/>
            <a:r>
              <a:rPr lang="en-US" dirty="0"/>
              <a:t>Any tax withheld is reported on the tax return.</a:t>
            </a:r>
          </a:p>
        </p:txBody>
      </p:sp>
    </p:spTree>
    <p:extLst>
      <p:ext uri="{BB962C8B-B14F-4D97-AF65-F5344CB8AC3E}">
        <p14:creationId xmlns:p14="http://schemas.microsoft.com/office/powerpoint/2010/main" val="36339211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Annuities </a:t>
            </a:r>
            <a:br>
              <a:rPr lang="en-US" dirty="0"/>
            </a:br>
            <a:r>
              <a:rPr lang="en-US" sz="2000" dirty="0"/>
              <a:t>(5 of 6)</a:t>
            </a:r>
            <a:endParaRPr lang="en-US" dirty="0"/>
          </a:p>
        </p:txBody>
      </p:sp>
      <p:sp>
        <p:nvSpPr>
          <p:cNvPr id="5" name="Text Placeholder 4"/>
          <p:cNvSpPr>
            <a:spLocks noGrp="1"/>
          </p:cNvSpPr>
          <p:nvPr>
            <p:ph idx="1"/>
          </p:nvPr>
        </p:nvSpPr>
        <p:spPr/>
        <p:txBody>
          <a:bodyPr/>
          <a:lstStyle/>
          <a:p>
            <a:pPr marL="0" indent="0">
              <a:buNone/>
            </a:pPr>
            <a:r>
              <a:rPr lang="en-US" sz="2200" b="1" dirty="0"/>
              <a:t>Annuity Calculation</a:t>
            </a:r>
          </a:p>
          <a:p>
            <a:pPr marL="342900" indent="-342900">
              <a:buFont typeface="Arial" panose="020B0604020202020204" pitchFamily="34" charset="0"/>
              <a:buChar char="•"/>
            </a:pPr>
            <a:r>
              <a:rPr lang="en-US" sz="2200" dirty="0"/>
              <a:t>EXAMPLE: Dontrell has saved $750,000 in his retirement account and uses it to purchase an annuity. His annuity equals $4,800 per month, and the standard mortality table shows he is expected to live 19 years. How much of Dontrell’s retirement is excludable from tax each year? (Assume that Dontrell is required to use the general rule.)</a:t>
            </a:r>
          </a:p>
        </p:txBody>
      </p:sp>
    </p:spTree>
    <p:extLst>
      <p:ext uri="{BB962C8B-B14F-4D97-AF65-F5344CB8AC3E}">
        <p14:creationId xmlns:p14="http://schemas.microsoft.com/office/powerpoint/2010/main" val="3840827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C5F5D-85FC-4DCF-9852-5DB67BA800B6}"/>
              </a:ext>
            </a:extLst>
          </p:cNvPr>
          <p:cNvSpPr>
            <a:spLocks noGrp="1"/>
          </p:cNvSpPr>
          <p:nvPr>
            <p:ph type="title"/>
          </p:nvPr>
        </p:nvSpPr>
        <p:spPr>
          <a:xfrm>
            <a:off x="476843" y="473245"/>
            <a:ext cx="11241915" cy="1217447"/>
          </a:xfrm>
        </p:spPr>
        <p:txBody>
          <a:bodyPr/>
          <a:lstStyle/>
          <a:p>
            <a:r>
              <a:rPr lang="en-US" dirty="0"/>
              <a:t>Learning Objectives </a:t>
            </a:r>
            <a:br>
              <a:rPr lang="en-US" dirty="0"/>
            </a:br>
            <a:r>
              <a:rPr lang="en-US" sz="2000" dirty="0"/>
              <a:t>(2 of 2)</a:t>
            </a:r>
          </a:p>
        </p:txBody>
      </p:sp>
      <p:sp>
        <p:nvSpPr>
          <p:cNvPr id="3" name="Content Placeholder 2">
            <a:extLst>
              <a:ext uri="{FF2B5EF4-FFF2-40B4-BE49-F238E27FC236}">
                <a16:creationId xmlns:a16="http://schemas.microsoft.com/office/drawing/2014/main" id="{0EB8A59C-269E-4E9A-8BA8-6F11DAE70E28}"/>
              </a:ext>
            </a:extLst>
          </p:cNvPr>
          <p:cNvSpPr>
            <a:spLocks noGrp="1"/>
          </p:cNvSpPr>
          <p:nvPr>
            <p:ph idx="1"/>
          </p:nvPr>
        </p:nvSpPr>
        <p:spPr>
          <a:xfrm>
            <a:off x="476842" y="1825625"/>
            <a:ext cx="9786509" cy="4351338"/>
          </a:xfrm>
        </p:spPr>
        <p:txBody>
          <a:bodyPr/>
          <a:lstStyle/>
          <a:p>
            <a:pPr marL="685800" indent="-685800">
              <a:spcBef>
                <a:spcPts val="0"/>
              </a:spcBef>
              <a:spcAft>
                <a:spcPts val="300"/>
              </a:spcAft>
              <a:buFont typeface="+mj-lt"/>
              <a:buAutoNum type="arabicPeriod" startAt="10"/>
              <a:tabLst>
                <a:tab pos="685800" algn="l"/>
              </a:tabLst>
              <a:defRPr/>
            </a:pPr>
            <a:r>
              <a:rPr lang="en-US" sz="2200" dirty="0"/>
              <a:t>Describe the tax treatment of municipal bond interest.</a:t>
            </a:r>
          </a:p>
          <a:p>
            <a:pPr marL="685800" indent="-685800">
              <a:spcBef>
                <a:spcPts val="0"/>
              </a:spcBef>
              <a:spcAft>
                <a:spcPts val="300"/>
              </a:spcAft>
              <a:buFont typeface="+mj-lt"/>
              <a:buAutoNum type="arabicPeriod" startAt="10"/>
              <a:tabLst>
                <a:tab pos="685800" algn="l"/>
              </a:tabLst>
              <a:defRPr/>
            </a:pPr>
            <a:r>
              <a:rPr lang="en-US" sz="2200" spc="-10" dirty="0"/>
              <a:t>Identify the general rules for the tax treatment of gifts and inheritances.</a:t>
            </a:r>
          </a:p>
          <a:p>
            <a:pPr marL="685800" indent="-685800">
              <a:spcBef>
                <a:spcPts val="0"/>
              </a:spcBef>
              <a:spcAft>
                <a:spcPts val="300"/>
              </a:spcAft>
              <a:buFont typeface="+mj-lt"/>
              <a:buAutoNum type="arabicPeriod" startAt="10"/>
              <a:tabLst>
                <a:tab pos="685800" algn="l"/>
              </a:tabLst>
              <a:defRPr/>
            </a:pPr>
            <a:r>
              <a:rPr lang="en-US" sz="2200" dirty="0"/>
              <a:t>Describe the elements of scholarship income that are excluded from tax.</a:t>
            </a:r>
          </a:p>
          <a:p>
            <a:pPr marL="685800" indent="-685800">
              <a:spcBef>
                <a:spcPts val="0"/>
              </a:spcBef>
              <a:spcAft>
                <a:spcPts val="300"/>
              </a:spcAft>
              <a:buFont typeface="+mj-lt"/>
              <a:buAutoNum type="arabicPeriod" startAt="10"/>
              <a:tabLst>
                <a:tab pos="685800" algn="l"/>
              </a:tabLst>
              <a:defRPr/>
            </a:pPr>
            <a:r>
              <a:rPr lang="en-US" sz="2200" dirty="0"/>
              <a:t>Describe the tax treatment of alimony and child support.</a:t>
            </a:r>
          </a:p>
          <a:p>
            <a:pPr marL="685800" indent="-685800">
              <a:spcBef>
                <a:spcPts val="0"/>
              </a:spcBef>
              <a:spcAft>
                <a:spcPts val="300"/>
              </a:spcAft>
              <a:buFont typeface="+mj-lt"/>
              <a:buAutoNum type="arabicPeriod" startAt="10"/>
              <a:tabLst>
                <a:tab pos="685800" algn="l"/>
              </a:tabLst>
              <a:defRPr/>
            </a:pPr>
            <a:r>
              <a:rPr lang="en-US" sz="2200" dirty="0"/>
              <a:t>Explain the tax implications of using educational savings vehicles.</a:t>
            </a:r>
          </a:p>
          <a:p>
            <a:pPr marL="685800" indent="-685800">
              <a:spcBef>
                <a:spcPts val="0"/>
              </a:spcBef>
              <a:spcAft>
                <a:spcPts val="300"/>
              </a:spcAft>
              <a:buFont typeface="+mj-lt"/>
              <a:buAutoNum type="arabicPeriod" startAt="10"/>
              <a:tabLst>
                <a:tab pos="685800" algn="l"/>
              </a:tabLst>
              <a:defRPr/>
            </a:pPr>
            <a:r>
              <a:rPr lang="en-US" sz="2200" dirty="0"/>
              <a:t>Describe the tax treatment of unemployment compensation.</a:t>
            </a:r>
          </a:p>
          <a:p>
            <a:pPr marL="685800" indent="-685800">
              <a:spcBef>
                <a:spcPts val="0"/>
              </a:spcBef>
              <a:spcAft>
                <a:spcPts val="300"/>
              </a:spcAft>
              <a:buFont typeface="+mj-lt"/>
              <a:buAutoNum type="arabicPeriod" startAt="10"/>
              <a:tabLst>
                <a:tab pos="685800" algn="l"/>
              </a:tabLst>
              <a:defRPr/>
            </a:pPr>
            <a:r>
              <a:rPr lang="en-US" sz="2200" dirty="0"/>
              <a:t>Apply the rules governing inclusion of Social Security benefits in </a:t>
            </a:r>
            <a:br>
              <a:rPr lang="en-US" sz="2200" dirty="0"/>
            </a:br>
            <a:r>
              <a:rPr lang="en-US" sz="2200" dirty="0"/>
              <a:t>gross income.</a:t>
            </a:r>
          </a:p>
          <a:p>
            <a:pPr marL="685800" indent="-685800">
              <a:spcBef>
                <a:spcPts val="0"/>
              </a:spcBef>
              <a:spcAft>
                <a:spcPts val="300"/>
              </a:spcAft>
              <a:buFont typeface="+mj-lt"/>
              <a:buAutoNum type="arabicPeriod" startAt="10"/>
              <a:tabLst>
                <a:tab pos="685800" algn="l"/>
              </a:tabLst>
              <a:defRPr/>
            </a:pPr>
            <a:r>
              <a:rPr lang="en-US" sz="2200" dirty="0"/>
              <a:t>Distinguish between the different rules for married taxpayers </a:t>
            </a:r>
            <a:br>
              <a:rPr lang="en-US" sz="2200" dirty="0"/>
            </a:br>
            <a:r>
              <a:rPr lang="en-US" sz="2200" dirty="0"/>
              <a:t>residing in community property states when filing separate returns.</a:t>
            </a:r>
          </a:p>
          <a:p>
            <a:pPr marL="685800" indent="-685800">
              <a:spcBef>
                <a:spcPts val="0"/>
              </a:spcBef>
              <a:spcAft>
                <a:spcPts val="300"/>
              </a:spcAft>
              <a:buFont typeface="+mj-lt"/>
              <a:buAutoNum type="arabicPeriod" startAt="10"/>
              <a:tabLst>
                <a:tab pos="685800" algn="l"/>
              </a:tabLst>
              <a:defRPr/>
            </a:pPr>
            <a:r>
              <a:rPr lang="en-US" sz="2200" dirty="0"/>
              <a:t>Describe the inclusion and exclusion of cancellation of debt income.</a:t>
            </a:r>
          </a:p>
        </p:txBody>
      </p:sp>
    </p:spTree>
    <p:custDataLst>
      <p:tags r:id="rId1"/>
    </p:custDataLst>
    <p:extLst>
      <p:ext uri="{BB962C8B-B14F-4D97-AF65-F5344CB8AC3E}">
        <p14:creationId xmlns:p14="http://schemas.microsoft.com/office/powerpoint/2010/main" val="307845394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Annuities </a:t>
            </a:r>
            <a:br>
              <a:rPr lang="en-US" dirty="0"/>
            </a:br>
            <a:r>
              <a:rPr lang="en-US" sz="2000" dirty="0"/>
              <a:t>(6 of 6)</a:t>
            </a:r>
            <a:endParaRPr lang="en-US" dirty="0"/>
          </a:p>
        </p:txBody>
      </p:sp>
      <p:sp>
        <p:nvSpPr>
          <p:cNvPr id="5" name="Text Placeholder 4"/>
          <p:cNvSpPr>
            <a:spLocks noGrp="1"/>
          </p:cNvSpPr>
          <p:nvPr>
            <p:ph sz="half" idx="1"/>
          </p:nvPr>
        </p:nvSpPr>
        <p:spPr>
          <a:xfrm>
            <a:off x="476843" y="1825625"/>
            <a:ext cx="11238907" cy="2710280"/>
          </a:xfrm>
        </p:spPr>
        <p:txBody>
          <a:bodyPr/>
          <a:lstStyle/>
          <a:p>
            <a:pPr marL="0" indent="0">
              <a:buNone/>
            </a:pPr>
            <a:r>
              <a:rPr lang="en-US" sz="2200" b="1" dirty="0"/>
              <a:t>Annuity Calculation</a:t>
            </a:r>
          </a:p>
          <a:p>
            <a:pPr marL="342900" indent="-342900">
              <a:spcAft>
                <a:spcPts val="0"/>
              </a:spcAft>
              <a:buFont typeface="Arial" panose="020B0604020202020204" pitchFamily="34" charset="0"/>
              <a:buChar char="•"/>
            </a:pPr>
            <a:r>
              <a:rPr lang="en-US" sz="2200" dirty="0"/>
              <a:t>EXAMPLE: Dontrell has saved $750,000 in his retirement account and uses it to purchase an annuity. His annuity equals $4,800 per month, and the standard mortality table shows he is expected to live 19 years. How much of Dontrell’s retirement is excludable from tax each year? (Assume that Dontrell is required to use the general rule.)</a:t>
            </a:r>
          </a:p>
          <a:p>
            <a:pPr marL="342900" indent="-342900">
              <a:buFont typeface="Arial" panose="020B0604020202020204" pitchFamily="34" charset="0"/>
              <a:buChar char="•"/>
            </a:pPr>
            <a:r>
              <a:rPr lang="en-US" sz="2200" b="1" dirty="0"/>
              <a:t>Solution:</a:t>
            </a:r>
          </a:p>
        </p:txBody>
      </p:sp>
      <p:graphicFrame>
        <p:nvGraphicFramePr>
          <p:cNvPr id="4" name="Content Placeholder 3" descr="The following calculations are shown:&#10;&#10;$750,000 divided by the product of $4,800 multiplied by 12 months multiplied by 19 years equals 0.685, left parenthesis, 68.5 percent of amount is excluded from tax, right parenthesis.&#10;&#10;0.685 multiplied by the product of $4,800 times 12 months equals $39,456 annual exclusion.">
            <a:extLst>
              <a:ext uri="{FF2B5EF4-FFF2-40B4-BE49-F238E27FC236}">
                <a16:creationId xmlns:a16="http://schemas.microsoft.com/office/drawing/2014/main" id="{1C02FA4C-EAAE-4BBD-8BF9-756EB5806BF8}"/>
              </a:ext>
            </a:extLst>
          </p:cNvPr>
          <p:cNvGraphicFramePr>
            <a:graphicFrameLocks noGrp="1" noChangeAspect="1"/>
          </p:cNvGraphicFramePr>
          <p:nvPr>
            <p:ph sz="half" idx="2"/>
            <p:extLst>
              <p:ext uri="{D42A27DB-BD31-4B8C-83A1-F6EECF244321}">
                <p14:modId xmlns:p14="http://schemas.microsoft.com/office/powerpoint/2010/main" val="1527536111"/>
              </p:ext>
            </p:extLst>
          </p:nvPr>
        </p:nvGraphicFramePr>
        <p:xfrm>
          <a:off x="1549400" y="4391025"/>
          <a:ext cx="10017125" cy="1881188"/>
        </p:xfrm>
        <a:graphic>
          <a:graphicData uri="http://schemas.openxmlformats.org/presentationml/2006/ole">
            <mc:AlternateContent xmlns:mc="http://schemas.openxmlformats.org/markup-compatibility/2006">
              <mc:Choice xmlns:v="urn:schemas-microsoft-com:vml" Requires="v">
                <p:oleObj spid="_x0000_s7186" name="Equation" r:id="rId4" imgW="10210680" imgH="1917360" progId="Equation.DSMT4">
                  <p:embed/>
                </p:oleObj>
              </mc:Choice>
              <mc:Fallback>
                <p:oleObj name="Equation" r:id="rId4" imgW="10210680" imgH="1917360" progId="Equation.DSMT4">
                  <p:embed/>
                  <p:pic>
                    <p:nvPicPr>
                      <p:cNvPr id="4" name="Content Placeholder 3" descr="The following calculations are shown:&#10;&#10;$750,000 divided by the product of $4,800 multiplied by 12 months multiplied by 19 years equals 0.685, left parenthesis, 68.5 percent of amount is excluded from tax, right parenthesis.&#10;&#10;0.685 multiplied by the quotient of $4,800 divided by 12 months equals $39,456 annual exclusion.">
                        <a:extLst>
                          <a:ext uri="{FF2B5EF4-FFF2-40B4-BE49-F238E27FC236}">
                            <a16:creationId xmlns:a16="http://schemas.microsoft.com/office/drawing/2014/main" id="{1C02FA4C-EAAE-4BBD-8BF9-756EB5806BF8}"/>
                          </a:ext>
                        </a:extLst>
                      </p:cNvPr>
                      <p:cNvPicPr/>
                      <p:nvPr/>
                    </p:nvPicPr>
                    <p:blipFill>
                      <a:blip r:embed="rId5"/>
                      <a:stretch>
                        <a:fillRect/>
                      </a:stretch>
                    </p:blipFill>
                    <p:spPr>
                      <a:xfrm>
                        <a:off x="1549400" y="4391025"/>
                        <a:ext cx="10017125" cy="1881188"/>
                      </a:xfrm>
                      <a:prstGeom prst="rect">
                        <a:avLst/>
                      </a:prstGeom>
                    </p:spPr>
                  </p:pic>
                </p:oleObj>
              </mc:Fallback>
            </mc:AlternateContent>
          </a:graphicData>
        </a:graphic>
      </p:graphicFrame>
    </p:spTree>
    <p:extLst>
      <p:ext uri="{BB962C8B-B14F-4D97-AF65-F5344CB8AC3E}">
        <p14:creationId xmlns:p14="http://schemas.microsoft.com/office/powerpoint/2010/main" val="25526802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Life Insurance </a:t>
            </a:r>
            <a:br>
              <a:rPr lang="en-US" dirty="0"/>
            </a:br>
            <a:r>
              <a:rPr lang="en-US" sz="2000" dirty="0"/>
              <a:t>(1 of 7)</a:t>
            </a:r>
          </a:p>
        </p:txBody>
      </p:sp>
      <p:sp>
        <p:nvSpPr>
          <p:cNvPr id="5" name="Text Placeholder 4"/>
          <p:cNvSpPr>
            <a:spLocks noGrp="1"/>
          </p:cNvSpPr>
          <p:nvPr>
            <p:ph idx="1"/>
          </p:nvPr>
        </p:nvSpPr>
        <p:spPr/>
        <p:txBody>
          <a:bodyPr/>
          <a:lstStyle/>
          <a:p>
            <a:pPr marL="342900" indent="-342900">
              <a:buFont typeface="Arial" panose="020B0604020202020204" pitchFamily="34" charset="0"/>
              <a:buChar char="•"/>
            </a:pPr>
            <a:r>
              <a:rPr lang="en-US" dirty="0"/>
              <a:t>Life insurance proceeds are excluded from gross income if proceeds are paid to beneficiary by reason of death of the insured.</a:t>
            </a:r>
          </a:p>
          <a:p>
            <a:pPr marL="342900" indent="-342900">
              <a:buFont typeface="Arial" panose="020B0604020202020204" pitchFamily="34" charset="0"/>
              <a:buChar char="•"/>
            </a:pPr>
            <a:r>
              <a:rPr lang="en-US" dirty="0"/>
              <a:t>If proceeds are taken over several years instead of a lump sum, the insurance company pays interest on unpaid proceeds, and the interest is generally taxable income.</a:t>
            </a:r>
          </a:p>
        </p:txBody>
      </p:sp>
    </p:spTree>
    <p:extLst>
      <p:ext uri="{BB962C8B-B14F-4D97-AF65-F5344CB8AC3E}">
        <p14:creationId xmlns:p14="http://schemas.microsoft.com/office/powerpoint/2010/main" val="23854108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Life Insurance </a:t>
            </a:r>
            <a:br>
              <a:rPr lang="en-US" dirty="0"/>
            </a:br>
            <a:r>
              <a:rPr lang="en-US" sz="2000" dirty="0"/>
              <a:t>(2 of 7)</a:t>
            </a:r>
            <a:endParaRPr lang="en-US" dirty="0"/>
          </a:p>
        </p:txBody>
      </p:sp>
      <p:sp>
        <p:nvSpPr>
          <p:cNvPr id="5" name="Text Placeholder 4"/>
          <p:cNvSpPr>
            <a:spLocks noGrp="1"/>
          </p:cNvSpPr>
          <p:nvPr>
            <p:ph idx="1"/>
          </p:nvPr>
        </p:nvSpPr>
        <p:spPr/>
        <p:txBody>
          <a:bodyPr/>
          <a:lstStyle/>
          <a:p>
            <a:pPr marL="0" indent="0">
              <a:buNone/>
            </a:pPr>
            <a:r>
              <a:rPr lang="en-US" b="1" dirty="0"/>
              <a:t>Life Insurance Proceeds</a:t>
            </a:r>
          </a:p>
          <a:p>
            <a:pPr marL="342900" indent="-342900">
              <a:buFont typeface="Arial" panose="020B0604020202020204" pitchFamily="34" charset="0"/>
              <a:buChar char="•"/>
            </a:pPr>
            <a:r>
              <a:rPr lang="en-US" dirty="0"/>
              <a:t>EXAMPLE: Karina dies on June 15, 2018, and leaves Daniel, her husband, a $500,000 life insurance policy, the proceeds of which he elects to receive as $100,000 per year plus interest for 5 years. In the current year, Daniel receives $105,000 ($105,000 + $5,000 interest). How much is taxable to Daniel in the current year?</a:t>
            </a:r>
          </a:p>
        </p:txBody>
      </p:sp>
    </p:spTree>
    <p:extLst>
      <p:ext uri="{BB962C8B-B14F-4D97-AF65-F5344CB8AC3E}">
        <p14:creationId xmlns:p14="http://schemas.microsoft.com/office/powerpoint/2010/main" val="401341758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Life Insurance </a:t>
            </a:r>
            <a:br>
              <a:rPr lang="en-US" dirty="0"/>
            </a:br>
            <a:r>
              <a:rPr lang="en-US" sz="2000" dirty="0"/>
              <a:t>(3 of 7)</a:t>
            </a:r>
            <a:endParaRPr lang="en-US" dirty="0"/>
          </a:p>
        </p:txBody>
      </p:sp>
      <p:sp>
        <p:nvSpPr>
          <p:cNvPr id="5" name="Text Placeholder 4"/>
          <p:cNvSpPr>
            <a:spLocks noGrp="1"/>
          </p:cNvSpPr>
          <p:nvPr>
            <p:ph idx="1"/>
          </p:nvPr>
        </p:nvSpPr>
        <p:spPr/>
        <p:txBody>
          <a:bodyPr/>
          <a:lstStyle/>
          <a:p>
            <a:pPr marL="0" indent="0">
              <a:buNone/>
            </a:pPr>
            <a:r>
              <a:rPr lang="en-US" b="1" dirty="0"/>
              <a:t>Life Insurance Proceeds</a:t>
            </a:r>
          </a:p>
          <a:p>
            <a:pPr marL="342900" indent="-342900">
              <a:buFont typeface="Arial" panose="020B0604020202020204" pitchFamily="34" charset="0"/>
              <a:buChar char="•"/>
            </a:pPr>
            <a:r>
              <a:rPr lang="en-US" dirty="0"/>
              <a:t>EXAMPLE: Karina dies on June 15, 2018, and leaves Daniel, her husband, a $500,000 life insurance policy, the proceeds of which he elects to receive as $100,000 per year plus interest for 5 years. In the current year, Daniel receives $105,000 ($105,000 + $5,000 interest). How much is taxable to Daniel in the current year?</a:t>
            </a:r>
          </a:p>
          <a:p>
            <a:pPr marL="342900" indent="-342900">
              <a:buFont typeface="Arial" panose="020B0604020202020204" pitchFamily="34" charset="0"/>
              <a:buChar char="•"/>
            </a:pPr>
            <a:r>
              <a:rPr lang="en-US" sz="2400" b="1" dirty="0"/>
              <a:t>Solution: </a:t>
            </a:r>
            <a:r>
              <a:rPr lang="en-US" sz="2400" dirty="0"/>
              <a:t>Daniel must include the $5,000 of interest income in his gross income calculation; the face value of $100,000 is not taxable.</a:t>
            </a:r>
          </a:p>
        </p:txBody>
      </p:sp>
    </p:spTree>
    <p:extLst>
      <p:ext uri="{BB962C8B-B14F-4D97-AF65-F5344CB8AC3E}">
        <p14:creationId xmlns:p14="http://schemas.microsoft.com/office/powerpoint/2010/main" val="190544130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Life Insurance </a:t>
            </a:r>
            <a:br>
              <a:rPr lang="en-US" dirty="0"/>
            </a:br>
            <a:r>
              <a:rPr lang="en-US" sz="2000" dirty="0"/>
              <a:t>(4 of 7)</a:t>
            </a:r>
          </a:p>
        </p:txBody>
      </p:sp>
      <p:sp>
        <p:nvSpPr>
          <p:cNvPr id="5" name="Text Placeholder 4"/>
          <p:cNvSpPr>
            <a:spLocks noGrp="1"/>
          </p:cNvSpPr>
          <p:nvPr>
            <p:ph idx="1"/>
          </p:nvPr>
        </p:nvSpPr>
        <p:spPr/>
        <p:txBody>
          <a:bodyPr/>
          <a:lstStyle/>
          <a:p>
            <a:pPr marL="342900" indent="-342900">
              <a:spcBef>
                <a:spcPts val="0"/>
              </a:spcBef>
              <a:spcAft>
                <a:spcPts val="600"/>
              </a:spcAft>
              <a:buFont typeface="Arial" panose="020B0604020202020204" pitchFamily="34" charset="0"/>
              <a:buChar char="•"/>
            </a:pPr>
            <a:r>
              <a:rPr lang="en-US" dirty="0"/>
              <a:t>Early payments of life insurance, also known as accelerated death benefits or viatical settlements, are excludable from gross income in the following situations:</a:t>
            </a:r>
          </a:p>
          <a:p>
            <a:pPr lvl="1">
              <a:spcBef>
                <a:spcPts val="0"/>
              </a:spcBef>
              <a:spcAft>
                <a:spcPts val="600"/>
              </a:spcAft>
            </a:pPr>
            <a:r>
              <a:rPr lang="en-US" dirty="0"/>
              <a:t>A terminally ill or chronically ill taxpayer collects early payout from the insurance company.</a:t>
            </a:r>
          </a:p>
          <a:p>
            <a:pPr lvl="1">
              <a:spcBef>
                <a:spcPts val="0"/>
              </a:spcBef>
              <a:spcAft>
                <a:spcPts val="600"/>
              </a:spcAft>
            </a:pPr>
            <a:r>
              <a:rPr lang="en-US" dirty="0"/>
              <a:t>A terminally ill or chronically ill taxpayer sells or assigns their policy to a viatical settlement provider.</a:t>
            </a:r>
          </a:p>
          <a:p>
            <a:pPr lvl="1">
              <a:spcBef>
                <a:spcPts val="0"/>
              </a:spcBef>
              <a:spcAft>
                <a:spcPts val="600"/>
              </a:spcAft>
            </a:pPr>
            <a:r>
              <a:rPr lang="en-US" dirty="0"/>
              <a:t>Terminally ill patient must have certification from medical doctor stating that he or she is reasonably expected to die within 24 months.</a:t>
            </a:r>
          </a:p>
          <a:p>
            <a:pPr lvl="1">
              <a:spcBef>
                <a:spcPts val="0"/>
              </a:spcBef>
              <a:spcAft>
                <a:spcPts val="600"/>
              </a:spcAft>
            </a:pPr>
            <a:r>
              <a:rPr lang="en-US" dirty="0"/>
              <a:t>Chronically ill patient must have certification from medical doctor stating that he or she is unable to perform daily living activities without assistance.</a:t>
            </a:r>
          </a:p>
        </p:txBody>
      </p:sp>
    </p:spTree>
    <p:extLst>
      <p:ext uri="{BB962C8B-B14F-4D97-AF65-F5344CB8AC3E}">
        <p14:creationId xmlns:p14="http://schemas.microsoft.com/office/powerpoint/2010/main" val="42148054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Life Insurance </a:t>
            </a:r>
            <a:br>
              <a:rPr lang="en-US" dirty="0"/>
            </a:br>
            <a:r>
              <a:rPr lang="en-US" sz="2000" dirty="0"/>
              <a:t>(5 of 7)</a:t>
            </a:r>
          </a:p>
        </p:txBody>
      </p:sp>
      <p:sp>
        <p:nvSpPr>
          <p:cNvPr id="5" name="Text Placeholder 4"/>
          <p:cNvSpPr>
            <a:spLocks noGrp="1"/>
          </p:cNvSpPr>
          <p:nvPr>
            <p:ph idx="1"/>
          </p:nvPr>
        </p:nvSpPr>
        <p:spPr/>
        <p:txBody>
          <a:bodyPr/>
          <a:lstStyle/>
          <a:p>
            <a:pPr marL="342900" indent="-342900">
              <a:spcBef>
                <a:spcPts val="0"/>
              </a:spcBef>
              <a:spcAft>
                <a:spcPts val="600"/>
              </a:spcAft>
              <a:buFont typeface="Arial" panose="020B0604020202020204" pitchFamily="34" charset="0"/>
              <a:buChar char="•"/>
            </a:pPr>
            <a:r>
              <a:rPr lang="en-US" dirty="0"/>
              <a:t>If a policy is transferred for value, all or part of the proceeds may be taxable to the recipient.</a:t>
            </a:r>
          </a:p>
          <a:p>
            <a:pPr lvl="1">
              <a:spcBef>
                <a:spcPts val="0"/>
              </a:spcBef>
              <a:spcAft>
                <a:spcPts val="600"/>
              </a:spcAft>
            </a:pPr>
            <a:r>
              <a:rPr lang="en-US" dirty="0"/>
              <a:t>When a transfer of value occurs, proceeds at the death of the insured are taxable to the extent they exceed the cash surrender value of the policy at the time it was transferred, plus the amount of the insurance premiums paid by the purchaser.</a:t>
            </a:r>
          </a:p>
          <a:p>
            <a:pPr lvl="1">
              <a:spcBef>
                <a:spcPts val="0"/>
              </a:spcBef>
              <a:spcAft>
                <a:spcPts val="600"/>
              </a:spcAft>
            </a:pPr>
            <a:r>
              <a:rPr lang="en-US" dirty="0"/>
              <a:t>Exception: Policy proceeds are not taxable if the policy is transferred for value to any of the following:</a:t>
            </a:r>
          </a:p>
          <a:p>
            <a:pPr lvl="2">
              <a:spcBef>
                <a:spcPts val="0"/>
              </a:spcBef>
              <a:spcAft>
                <a:spcPts val="600"/>
              </a:spcAft>
            </a:pPr>
            <a:r>
              <a:rPr lang="en-US" dirty="0"/>
              <a:t>A partner of the insured</a:t>
            </a:r>
          </a:p>
          <a:p>
            <a:pPr lvl="2">
              <a:spcBef>
                <a:spcPts val="0"/>
              </a:spcBef>
              <a:spcAft>
                <a:spcPts val="600"/>
              </a:spcAft>
            </a:pPr>
            <a:r>
              <a:rPr lang="en-US" dirty="0"/>
              <a:t>A partnership in which the insured is a partner</a:t>
            </a:r>
          </a:p>
          <a:p>
            <a:pPr lvl="2">
              <a:spcBef>
                <a:spcPts val="0"/>
              </a:spcBef>
              <a:spcAft>
                <a:spcPts val="600"/>
              </a:spcAft>
            </a:pPr>
            <a:r>
              <a:rPr lang="en-US" dirty="0"/>
              <a:t>A corporation in which the insured is an officer or a shareholder</a:t>
            </a:r>
          </a:p>
        </p:txBody>
      </p:sp>
    </p:spTree>
    <p:extLst>
      <p:ext uri="{BB962C8B-B14F-4D97-AF65-F5344CB8AC3E}">
        <p14:creationId xmlns:p14="http://schemas.microsoft.com/office/powerpoint/2010/main" val="368590792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Life Insurance </a:t>
            </a:r>
            <a:br>
              <a:rPr lang="en-US" dirty="0"/>
            </a:br>
            <a:r>
              <a:rPr lang="en-US" sz="2000" dirty="0"/>
              <a:t>(6 of 7)</a:t>
            </a:r>
            <a:endParaRPr lang="en-US" dirty="0"/>
          </a:p>
        </p:txBody>
      </p:sp>
      <p:sp>
        <p:nvSpPr>
          <p:cNvPr id="5" name="Text Placeholder 4"/>
          <p:cNvSpPr>
            <a:spLocks noGrp="1"/>
          </p:cNvSpPr>
          <p:nvPr>
            <p:ph idx="1"/>
          </p:nvPr>
        </p:nvSpPr>
        <p:spPr/>
        <p:txBody>
          <a:bodyPr/>
          <a:lstStyle/>
          <a:p>
            <a:pPr marL="0" indent="0">
              <a:buNone/>
            </a:pPr>
            <a:r>
              <a:rPr lang="en-US" sz="2200" b="1" dirty="0"/>
              <a:t>Life Insurance Policy Transfer</a:t>
            </a:r>
          </a:p>
          <a:p>
            <a:pPr marL="342900" indent="-342900">
              <a:buFont typeface="Arial" panose="020B0604020202020204" pitchFamily="34" charset="0"/>
              <a:buChar char="•"/>
            </a:pPr>
            <a:r>
              <a:rPr lang="en-US" sz="2200" dirty="0"/>
              <a:t>EXAMPLE: Briana transfers to Zima an insurance policy with a face value of $25,000 and a cash surrender value of $4,000 for the cancellation of a debt owed to Zima. Zima continues to make payments, and after 3 years Zima has paid $1,500 in premiums. Briana dies and Zima collects the $25,000. How much must Zima include in her gross income? Would this answer differ if Zima and Briana were partners in a partnership? If so, how?</a:t>
            </a:r>
          </a:p>
        </p:txBody>
      </p:sp>
    </p:spTree>
    <p:extLst>
      <p:ext uri="{BB962C8B-B14F-4D97-AF65-F5344CB8AC3E}">
        <p14:creationId xmlns:p14="http://schemas.microsoft.com/office/powerpoint/2010/main" val="36328744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Life Insurance </a:t>
            </a:r>
            <a:br>
              <a:rPr lang="en-US" dirty="0"/>
            </a:br>
            <a:r>
              <a:rPr lang="en-US" sz="2000" dirty="0"/>
              <a:t>(7 of 7)</a:t>
            </a:r>
            <a:endParaRPr lang="en-US" dirty="0"/>
          </a:p>
        </p:txBody>
      </p:sp>
      <p:sp>
        <p:nvSpPr>
          <p:cNvPr id="5" name="Text Placeholder 4"/>
          <p:cNvSpPr>
            <a:spLocks noGrp="1"/>
          </p:cNvSpPr>
          <p:nvPr>
            <p:ph sz="half" idx="1"/>
          </p:nvPr>
        </p:nvSpPr>
        <p:spPr>
          <a:xfrm>
            <a:off x="476844" y="1825625"/>
            <a:ext cx="11241914" cy="2433554"/>
          </a:xfrm>
        </p:spPr>
        <p:txBody>
          <a:bodyPr/>
          <a:lstStyle/>
          <a:p>
            <a:pPr marL="0" indent="0">
              <a:buNone/>
            </a:pPr>
            <a:r>
              <a:rPr lang="en-US" sz="2200" b="1" dirty="0"/>
              <a:t>Life Insurance Policy Transfer</a:t>
            </a:r>
          </a:p>
          <a:p>
            <a:pPr marL="342900" indent="-342900">
              <a:buFont typeface="Arial" panose="020B0604020202020204" pitchFamily="34" charset="0"/>
              <a:buChar char="•"/>
            </a:pPr>
            <a:r>
              <a:rPr lang="en-US" sz="2200" dirty="0"/>
              <a:t>EXAMPLE: Briana transfers to Zima an insurance policy with a face value of $25,000 and a cash surrender value of $4,000 for the cancellation of a debt owed to Zima. Zima continues to make payments, and after 3 years Zima has paid $1,500 in premiums. Briana dies and Zima collects the $25,000. How much must Zima include in her gross income? Would this answer differ if Zima and Briana were partners in a partnership? If so, how?</a:t>
            </a:r>
          </a:p>
          <a:p>
            <a:pPr marL="342900" indent="-342900">
              <a:buFont typeface="Arial" panose="020B0604020202020204" pitchFamily="34" charset="0"/>
              <a:buChar char="•"/>
            </a:pPr>
            <a:r>
              <a:rPr lang="en-US" sz="2200" b="1" dirty="0"/>
              <a:t>Solution: </a:t>
            </a:r>
            <a:r>
              <a:rPr lang="en-US" sz="2200" dirty="0"/>
              <a:t>Zima must include $19,500 in her gross income.</a:t>
            </a:r>
          </a:p>
        </p:txBody>
      </p:sp>
      <p:graphicFrame>
        <p:nvGraphicFramePr>
          <p:cNvPr id="7" name="Content Placeholder 6" descr="The following calculation is shown: $25,000 minus $4,000 minus $1,500 equals $19,500.">
            <a:extLst>
              <a:ext uri="{FF2B5EF4-FFF2-40B4-BE49-F238E27FC236}">
                <a16:creationId xmlns:a16="http://schemas.microsoft.com/office/drawing/2014/main" id="{182A9579-BC50-4569-8BE5-616B63542765}"/>
              </a:ext>
            </a:extLst>
          </p:cNvPr>
          <p:cNvGraphicFramePr>
            <a:graphicFrameLocks noGrp="1" noChangeAspect="1"/>
          </p:cNvGraphicFramePr>
          <p:nvPr>
            <p:ph sz="half" idx="10"/>
            <p:extLst>
              <p:ext uri="{D42A27DB-BD31-4B8C-83A1-F6EECF244321}">
                <p14:modId xmlns:p14="http://schemas.microsoft.com/office/powerpoint/2010/main" val="2260635571"/>
              </p:ext>
            </p:extLst>
          </p:nvPr>
        </p:nvGraphicFramePr>
        <p:xfrm>
          <a:off x="3459117" y="5006671"/>
          <a:ext cx="5273766" cy="353759"/>
        </p:xfrm>
        <a:graphic>
          <a:graphicData uri="http://schemas.openxmlformats.org/presentationml/2006/ole">
            <mc:AlternateContent xmlns:mc="http://schemas.openxmlformats.org/markup-compatibility/2006">
              <mc:Choice xmlns:v="urn:schemas-microsoft-com:vml" Requires="v">
                <p:oleObj spid="_x0000_s8208" name="Equation" r:id="rId3" imgW="4165560" imgH="279360" progId="Equation.DSMT4">
                  <p:embed/>
                </p:oleObj>
              </mc:Choice>
              <mc:Fallback>
                <p:oleObj name="Equation" r:id="rId3" imgW="4165560" imgH="279360" progId="Equation.DSMT4">
                  <p:embed/>
                  <p:pic>
                    <p:nvPicPr>
                      <p:cNvPr id="7" name="Content Placeholder 6" descr="The following calculation is shown: $25,000 minus $4,000 minus $1,500 equals $19,500.">
                        <a:extLst>
                          <a:ext uri="{FF2B5EF4-FFF2-40B4-BE49-F238E27FC236}">
                            <a16:creationId xmlns:a16="http://schemas.microsoft.com/office/drawing/2014/main" id="{182A9579-BC50-4569-8BE5-616B63542765}"/>
                          </a:ext>
                        </a:extLst>
                      </p:cNvPr>
                      <p:cNvPicPr/>
                      <p:nvPr/>
                    </p:nvPicPr>
                    <p:blipFill>
                      <a:blip r:embed="rId4"/>
                      <a:stretch>
                        <a:fillRect/>
                      </a:stretch>
                    </p:blipFill>
                    <p:spPr>
                      <a:xfrm>
                        <a:off x="3459117" y="5006671"/>
                        <a:ext cx="5273766" cy="353759"/>
                      </a:xfrm>
                      <a:prstGeom prst="rect">
                        <a:avLst/>
                      </a:prstGeom>
                    </p:spPr>
                  </p:pic>
                </p:oleObj>
              </mc:Fallback>
            </mc:AlternateContent>
          </a:graphicData>
        </a:graphic>
      </p:graphicFrame>
      <p:sp>
        <p:nvSpPr>
          <p:cNvPr id="2" name="Content Placeholder 1">
            <a:extLst>
              <a:ext uri="{FF2B5EF4-FFF2-40B4-BE49-F238E27FC236}">
                <a16:creationId xmlns:a16="http://schemas.microsoft.com/office/drawing/2014/main" id="{DCC306E6-21A7-43B8-9BF0-C5090B481496}"/>
              </a:ext>
            </a:extLst>
          </p:cNvPr>
          <p:cNvSpPr>
            <a:spLocks noGrp="1"/>
          </p:cNvSpPr>
          <p:nvPr>
            <p:ph sz="half" idx="2"/>
          </p:nvPr>
        </p:nvSpPr>
        <p:spPr>
          <a:xfrm>
            <a:off x="476843" y="5611477"/>
            <a:ext cx="11241915" cy="899863"/>
          </a:xfrm>
        </p:spPr>
        <p:txBody>
          <a:bodyPr/>
          <a:lstStyle/>
          <a:p>
            <a:pPr marL="342900" indent="-342900">
              <a:buFont typeface="Arial" panose="020B0604020202020204" pitchFamily="34" charset="0"/>
              <a:buChar char="•"/>
            </a:pPr>
            <a:r>
              <a:rPr lang="en-US" sz="2200" dirty="0"/>
              <a:t>If Zima and Briana were partners in a partnership, the entire proceeds ($25,000) would be tax free.</a:t>
            </a:r>
          </a:p>
          <a:p>
            <a:endParaRPr lang="en-US" sz="2200" dirty="0"/>
          </a:p>
        </p:txBody>
      </p:sp>
    </p:spTree>
    <p:extLst>
      <p:ext uri="{BB962C8B-B14F-4D97-AF65-F5344CB8AC3E}">
        <p14:creationId xmlns:p14="http://schemas.microsoft.com/office/powerpoint/2010/main" val="127410168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Interest and Dividend Income </a:t>
            </a:r>
            <a:br>
              <a:rPr lang="en-US" dirty="0"/>
            </a:br>
            <a:r>
              <a:rPr lang="en-US" sz="2000" dirty="0"/>
              <a:t>(1 of 9)</a:t>
            </a:r>
          </a:p>
        </p:txBody>
      </p:sp>
      <p:sp>
        <p:nvSpPr>
          <p:cNvPr id="5" name="Text Placeholder 4"/>
          <p:cNvSpPr>
            <a:spLocks noGrp="1"/>
          </p:cNvSpPr>
          <p:nvPr>
            <p:ph idx="1"/>
          </p:nvPr>
        </p:nvSpPr>
        <p:spPr/>
        <p:txBody>
          <a:bodyPr/>
          <a:lstStyle/>
          <a:p>
            <a:pPr marL="342900" indent="-342900">
              <a:buFont typeface="Arial" panose="020B0604020202020204" pitchFamily="34" charset="0"/>
              <a:buChar char="•"/>
            </a:pPr>
            <a:r>
              <a:rPr lang="en-US" dirty="0"/>
              <a:t>If total interest income is more than $1,500, it must be reported on Schedule B of Form 10 40.</a:t>
            </a:r>
          </a:p>
          <a:p>
            <a:pPr lvl="1"/>
            <a:r>
              <a:rPr lang="en-US" dirty="0"/>
              <a:t>The fair market value of gifts or services a taxpayer receives for making long-term deposits or opening an account is taxable interest income.</a:t>
            </a:r>
          </a:p>
          <a:p>
            <a:pPr marL="342900" indent="-342900">
              <a:buFont typeface="Arial" panose="020B0604020202020204" pitchFamily="34" charset="0"/>
              <a:buChar char="•"/>
            </a:pPr>
            <a:r>
              <a:rPr lang="en-US" dirty="0"/>
              <a:t>Interest is reported in the year it is received by a cash basis taxpayer.</a:t>
            </a:r>
          </a:p>
        </p:txBody>
      </p:sp>
    </p:spTree>
    <p:extLst>
      <p:ext uri="{BB962C8B-B14F-4D97-AF65-F5344CB8AC3E}">
        <p14:creationId xmlns:p14="http://schemas.microsoft.com/office/powerpoint/2010/main" val="216415747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Interest and Dividend Income </a:t>
            </a:r>
            <a:br>
              <a:rPr lang="en-US" dirty="0"/>
            </a:br>
            <a:r>
              <a:rPr lang="en-US" sz="2000" dirty="0"/>
              <a:t>(2 of 9)</a:t>
            </a:r>
          </a:p>
        </p:txBody>
      </p:sp>
      <p:sp>
        <p:nvSpPr>
          <p:cNvPr id="5" name="Text Placeholder 4"/>
          <p:cNvSpPr>
            <a:spLocks noGrp="1"/>
          </p:cNvSpPr>
          <p:nvPr>
            <p:ph idx="1"/>
          </p:nvPr>
        </p:nvSpPr>
        <p:spPr/>
        <p:txBody>
          <a:bodyPr/>
          <a:lstStyle/>
          <a:p>
            <a:pPr marL="0" indent="0">
              <a:spcBef>
                <a:spcPts val="0"/>
              </a:spcBef>
              <a:spcAft>
                <a:spcPts val="600"/>
              </a:spcAft>
              <a:buNone/>
            </a:pPr>
            <a:r>
              <a:rPr lang="en-US" b="1" dirty="0"/>
              <a:t>U.S. Savings Bonds</a:t>
            </a:r>
          </a:p>
          <a:p>
            <a:pPr marL="342900" indent="-342900">
              <a:spcBef>
                <a:spcPts val="0"/>
              </a:spcBef>
              <a:spcAft>
                <a:spcPts val="600"/>
              </a:spcAft>
              <a:buFont typeface="Arial" panose="020B0604020202020204" pitchFamily="34" charset="0"/>
              <a:buChar char="•"/>
            </a:pPr>
            <a:r>
              <a:rPr lang="en-US" dirty="0"/>
              <a:t>Series E E Bonds</a:t>
            </a:r>
          </a:p>
          <a:p>
            <a:pPr lvl="1">
              <a:spcBef>
                <a:spcPts val="0"/>
              </a:spcBef>
              <a:spcAft>
                <a:spcPts val="600"/>
              </a:spcAft>
            </a:pPr>
            <a:r>
              <a:rPr lang="en-US" dirty="0"/>
              <a:t>Sold at a discount (before 20 12) or at face value</a:t>
            </a:r>
          </a:p>
          <a:p>
            <a:pPr lvl="1">
              <a:spcBef>
                <a:spcPts val="0"/>
              </a:spcBef>
              <a:spcAft>
                <a:spcPts val="600"/>
              </a:spcAft>
            </a:pPr>
            <a:r>
              <a:rPr lang="en-US" dirty="0"/>
              <a:t>Increase in value over their life</a:t>
            </a:r>
          </a:p>
          <a:p>
            <a:pPr lvl="2">
              <a:spcBef>
                <a:spcPts val="0"/>
              </a:spcBef>
              <a:spcAft>
                <a:spcPts val="600"/>
              </a:spcAft>
            </a:pPr>
            <a:r>
              <a:rPr lang="en-US" dirty="0"/>
              <a:t>Increase in redemption value is generally taxable when the bond is redeemed and interest is paid.</a:t>
            </a:r>
          </a:p>
        </p:txBody>
      </p:sp>
    </p:spTree>
    <p:extLst>
      <p:ext uri="{BB962C8B-B14F-4D97-AF65-F5344CB8AC3E}">
        <p14:creationId xmlns:p14="http://schemas.microsoft.com/office/powerpoint/2010/main" val="40868702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The Nature of Gross Income</a:t>
            </a:r>
            <a:br>
              <a:rPr lang="en-US" dirty="0"/>
            </a:br>
            <a:r>
              <a:rPr lang="en-US" sz="2000" dirty="0"/>
              <a:t>(1 of 3)</a:t>
            </a:r>
          </a:p>
        </p:txBody>
      </p:sp>
      <p:sp>
        <p:nvSpPr>
          <p:cNvPr id="5" name="Text Placeholder 4"/>
          <p:cNvSpPr>
            <a:spLocks noGrp="1"/>
          </p:cNvSpPr>
          <p:nvPr>
            <p:ph idx="1"/>
          </p:nvPr>
        </p:nvSpPr>
        <p:spPr/>
        <p:txBody>
          <a:bodyPr/>
          <a:lstStyle/>
          <a:p>
            <a:pPr marL="342900" indent="-342900">
              <a:buFont typeface="Arial" panose="020B0604020202020204" pitchFamily="34" charset="0"/>
              <a:buChar char="•"/>
            </a:pPr>
            <a:r>
              <a:rPr lang="en-US" dirty="0"/>
              <a:t>Tax code defines gross income as “all income from whatever source derived.”</a:t>
            </a:r>
          </a:p>
          <a:p>
            <a:pPr lvl="1"/>
            <a:r>
              <a:rPr lang="en-US" dirty="0"/>
              <a:t>This means all sources of income are included unless specifically excluded.</a:t>
            </a:r>
          </a:p>
          <a:p>
            <a:pPr lvl="2"/>
            <a:r>
              <a:rPr lang="en-US" dirty="0"/>
              <a:t>Noncash items are included at fair market value.</a:t>
            </a:r>
          </a:p>
          <a:p>
            <a:pPr lvl="2"/>
            <a:r>
              <a:rPr lang="en-US" dirty="0"/>
              <a:t>Barter transactions are includable.</a:t>
            </a:r>
          </a:p>
          <a:p>
            <a:pPr marL="342900" indent="-342900">
              <a:buFont typeface="Arial" panose="020B0604020202020204" pitchFamily="34" charset="0"/>
              <a:buChar char="•"/>
            </a:pPr>
            <a:r>
              <a:rPr lang="en-US" dirty="0"/>
              <a:t>The next two slides are partial lists of inclusions and exclusions. They give a general idea of the types of items that fit into these categories.</a:t>
            </a:r>
          </a:p>
          <a:p>
            <a:endParaRPr lang="en-US" dirty="0"/>
          </a:p>
        </p:txBody>
      </p:sp>
    </p:spTree>
    <p:extLst>
      <p:ext uri="{BB962C8B-B14F-4D97-AF65-F5344CB8AC3E}">
        <p14:creationId xmlns:p14="http://schemas.microsoft.com/office/powerpoint/2010/main" val="383650188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Interest and Dividend Income </a:t>
            </a:r>
            <a:br>
              <a:rPr lang="en-US" dirty="0"/>
            </a:br>
            <a:r>
              <a:rPr lang="en-US" sz="2000" dirty="0"/>
              <a:t>(3 of 9)</a:t>
            </a:r>
          </a:p>
        </p:txBody>
      </p:sp>
      <p:sp>
        <p:nvSpPr>
          <p:cNvPr id="5" name="Text Placeholder 4"/>
          <p:cNvSpPr>
            <a:spLocks noGrp="1"/>
          </p:cNvSpPr>
          <p:nvPr>
            <p:ph idx="1"/>
          </p:nvPr>
        </p:nvSpPr>
        <p:spPr/>
        <p:txBody>
          <a:bodyPr/>
          <a:lstStyle/>
          <a:p>
            <a:pPr marL="0" indent="0">
              <a:spcBef>
                <a:spcPts val="0"/>
              </a:spcBef>
              <a:spcAft>
                <a:spcPts val="600"/>
              </a:spcAft>
              <a:buNone/>
            </a:pPr>
            <a:r>
              <a:rPr lang="en-US" b="1" dirty="0"/>
              <a:t>U.S. Savings Bonds</a:t>
            </a:r>
          </a:p>
          <a:p>
            <a:pPr marL="342900" indent="-342900">
              <a:spcBef>
                <a:spcPts val="0"/>
              </a:spcBef>
              <a:spcAft>
                <a:spcPts val="600"/>
              </a:spcAft>
              <a:buFont typeface="Arial" panose="020B0604020202020204" pitchFamily="34" charset="0"/>
              <a:buChar char="•"/>
            </a:pPr>
            <a:r>
              <a:rPr lang="en-US" dirty="0"/>
              <a:t>Series H H Bonds</a:t>
            </a:r>
          </a:p>
          <a:p>
            <a:pPr lvl="1">
              <a:spcBef>
                <a:spcPts val="0"/>
              </a:spcBef>
              <a:spcAft>
                <a:spcPts val="600"/>
              </a:spcAft>
            </a:pPr>
            <a:r>
              <a:rPr lang="en-US" dirty="0"/>
              <a:t>No longer issued by the Treasury as of August 31, 20 04.</a:t>
            </a:r>
          </a:p>
          <a:p>
            <a:pPr lvl="2">
              <a:spcBef>
                <a:spcPts val="0"/>
              </a:spcBef>
              <a:spcAft>
                <a:spcPts val="600"/>
              </a:spcAft>
            </a:pPr>
            <a:r>
              <a:rPr lang="en-US" dirty="0"/>
              <a:t>Bonds issued before that date are still outstanding and pay interest semiannually.</a:t>
            </a:r>
          </a:p>
          <a:p>
            <a:pPr lvl="1">
              <a:spcBef>
                <a:spcPts val="0"/>
              </a:spcBef>
              <a:spcAft>
                <a:spcPts val="600"/>
              </a:spcAft>
            </a:pPr>
            <a:r>
              <a:rPr lang="en-US" dirty="0"/>
              <a:t>Were issued at face value.</a:t>
            </a:r>
          </a:p>
          <a:p>
            <a:pPr marL="342900" indent="-342900">
              <a:spcBef>
                <a:spcPts val="0"/>
              </a:spcBef>
              <a:spcAft>
                <a:spcPts val="600"/>
              </a:spcAft>
              <a:buFont typeface="Arial" panose="020B0604020202020204" pitchFamily="34" charset="0"/>
              <a:buChar char="•"/>
            </a:pPr>
            <a:r>
              <a:rPr lang="en-US" dirty="0"/>
              <a:t>Series I Bonds</a:t>
            </a:r>
          </a:p>
          <a:p>
            <a:pPr lvl="1">
              <a:spcBef>
                <a:spcPts val="0"/>
              </a:spcBef>
              <a:spcAft>
                <a:spcPts val="600"/>
              </a:spcAft>
            </a:pPr>
            <a:r>
              <a:rPr lang="en-US" dirty="0"/>
              <a:t>Do not pay interest until maturity.</a:t>
            </a:r>
          </a:p>
          <a:p>
            <a:pPr lvl="1">
              <a:spcBef>
                <a:spcPts val="0"/>
              </a:spcBef>
              <a:spcAft>
                <a:spcPts val="600"/>
              </a:spcAft>
            </a:pPr>
            <a:r>
              <a:rPr lang="en-US" dirty="0"/>
              <a:t>Earnings are adjusted semiannually for inflation.</a:t>
            </a:r>
          </a:p>
        </p:txBody>
      </p:sp>
    </p:spTree>
    <p:extLst>
      <p:ext uri="{BB962C8B-B14F-4D97-AF65-F5344CB8AC3E}">
        <p14:creationId xmlns:p14="http://schemas.microsoft.com/office/powerpoint/2010/main" val="119253364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Interest and Dividend Income </a:t>
            </a:r>
            <a:br>
              <a:rPr lang="en-US" dirty="0"/>
            </a:br>
            <a:r>
              <a:rPr lang="en-US" sz="2000" dirty="0"/>
              <a:t>(4 of 9)</a:t>
            </a:r>
            <a:endParaRPr lang="en-US" dirty="0"/>
          </a:p>
        </p:txBody>
      </p:sp>
      <p:sp>
        <p:nvSpPr>
          <p:cNvPr id="5" name="Text Placeholder 4"/>
          <p:cNvSpPr>
            <a:spLocks noGrp="1"/>
          </p:cNvSpPr>
          <p:nvPr>
            <p:ph idx="1"/>
          </p:nvPr>
        </p:nvSpPr>
        <p:spPr/>
        <p:txBody>
          <a:bodyPr/>
          <a:lstStyle/>
          <a:p>
            <a:pPr marL="0" indent="0">
              <a:spcBef>
                <a:spcPts val="0"/>
              </a:spcBef>
              <a:spcAft>
                <a:spcPts val="600"/>
              </a:spcAft>
              <a:buNone/>
            </a:pPr>
            <a:r>
              <a:rPr lang="en-US" b="1" dirty="0"/>
              <a:t>Dividends</a:t>
            </a:r>
          </a:p>
          <a:p>
            <a:pPr marL="342900" indent="-342900">
              <a:spcBef>
                <a:spcPts val="0"/>
              </a:spcBef>
              <a:spcAft>
                <a:spcPts val="600"/>
              </a:spcAft>
              <a:buFont typeface="Arial" panose="020B0604020202020204" pitchFamily="34" charset="0"/>
              <a:buChar char="•"/>
            </a:pPr>
            <a:r>
              <a:rPr lang="en-US" sz="2200" dirty="0"/>
              <a:t>Ordinary dividends </a:t>
            </a:r>
          </a:p>
          <a:p>
            <a:pPr lvl="1">
              <a:spcBef>
                <a:spcPts val="0"/>
              </a:spcBef>
              <a:spcAft>
                <a:spcPts val="600"/>
              </a:spcAft>
            </a:pPr>
            <a:r>
              <a:rPr lang="en-US" sz="2200" dirty="0"/>
              <a:t>Are the most common type of corporate distribution.</a:t>
            </a:r>
          </a:p>
          <a:p>
            <a:pPr lvl="1">
              <a:spcBef>
                <a:spcPts val="0"/>
              </a:spcBef>
              <a:spcAft>
                <a:spcPts val="600"/>
              </a:spcAft>
            </a:pPr>
            <a:r>
              <a:rPr lang="en-US" sz="2200" dirty="0"/>
              <a:t>Are paid from the earnings and profits of the corporation.</a:t>
            </a:r>
          </a:p>
          <a:p>
            <a:pPr lvl="1">
              <a:spcBef>
                <a:spcPts val="0"/>
              </a:spcBef>
              <a:spcAft>
                <a:spcPts val="600"/>
              </a:spcAft>
            </a:pPr>
            <a:r>
              <a:rPr lang="en-US" sz="2200" dirty="0"/>
              <a:t>Are considered qualifying dividends if the stock is held for 60 days and the dividend is issued by a U.S. corporation.</a:t>
            </a:r>
          </a:p>
          <a:p>
            <a:pPr lvl="1">
              <a:spcBef>
                <a:spcPts val="0"/>
              </a:spcBef>
              <a:spcAft>
                <a:spcPts val="600"/>
              </a:spcAft>
            </a:pPr>
            <a:r>
              <a:rPr lang="en-US" sz="2200" dirty="0"/>
              <a:t>Dividends not considered as “qualifying” are taxed at the ordinary income rate.</a:t>
            </a:r>
          </a:p>
          <a:p>
            <a:pPr lvl="1">
              <a:spcBef>
                <a:spcPts val="0"/>
              </a:spcBef>
              <a:spcAft>
                <a:spcPts val="600"/>
              </a:spcAft>
            </a:pPr>
            <a:r>
              <a:rPr lang="en-US" sz="2200" dirty="0"/>
              <a:t>Corporations issuing dividends and brokerage firms holding stock investments for taxpayers are required to classify and report the amount of qualifying dividends to investors.</a:t>
            </a:r>
          </a:p>
        </p:txBody>
      </p:sp>
    </p:spTree>
    <p:extLst>
      <p:ext uri="{BB962C8B-B14F-4D97-AF65-F5344CB8AC3E}">
        <p14:creationId xmlns:p14="http://schemas.microsoft.com/office/powerpoint/2010/main" val="33066680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Interest and Dividend Income </a:t>
            </a:r>
            <a:br>
              <a:rPr lang="en-US" dirty="0"/>
            </a:br>
            <a:r>
              <a:rPr lang="en-US" sz="2000" dirty="0"/>
              <a:t>(5 of 9)</a:t>
            </a:r>
          </a:p>
        </p:txBody>
      </p:sp>
      <p:sp>
        <p:nvSpPr>
          <p:cNvPr id="5" name="Text Placeholder 4"/>
          <p:cNvSpPr>
            <a:spLocks noGrp="1"/>
          </p:cNvSpPr>
          <p:nvPr>
            <p:ph idx="1"/>
          </p:nvPr>
        </p:nvSpPr>
        <p:spPr/>
        <p:txBody>
          <a:bodyPr/>
          <a:lstStyle/>
          <a:p>
            <a:pPr marL="342900" indent="-342900">
              <a:spcBef>
                <a:spcPts val="0"/>
              </a:spcBef>
              <a:spcAft>
                <a:spcPts val="600"/>
              </a:spcAft>
              <a:buFont typeface="Arial" panose="020B0604020202020204" pitchFamily="34" charset="0"/>
              <a:buChar char="•"/>
            </a:pPr>
            <a:r>
              <a:rPr lang="en-US" dirty="0"/>
              <a:t>Nontaxable distributions</a:t>
            </a:r>
          </a:p>
          <a:p>
            <a:pPr lvl="1">
              <a:spcBef>
                <a:spcPts val="0"/>
              </a:spcBef>
              <a:spcAft>
                <a:spcPts val="600"/>
              </a:spcAft>
            </a:pPr>
            <a:r>
              <a:rPr lang="en-US" dirty="0"/>
              <a:t>Are not paid from a corporation’s earnings and profits.</a:t>
            </a:r>
          </a:p>
          <a:p>
            <a:pPr lvl="1">
              <a:spcBef>
                <a:spcPts val="0"/>
              </a:spcBef>
              <a:spcAft>
                <a:spcPts val="600"/>
              </a:spcAft>
            </a:pPr>
            <a:r>
              <a:rPr lang="en-US" dirty="0"/>
              <a:t>Are a return of taxpayer’s original investment.</a:t>
            </a:r>
          </a:p>
          <a:p>
            <a:pPr lvl="1">
              <a:spcBef>
                <a:spcPts val="0"/>
              </a:spcBef>
              <a:spcAft>
                <a:spcPts val="600"/>
              </a:spcAft>
            </a:pPr>
            <a:r>
              <a:rPr lang="en-US" dirty="0"/>
              <a:t>Are not included in taxpayer’s income.</a:t>
            </a:r>
          </a:p>
          <a:p>
            <a:pPr lvl="1">
              <a:spcBef>
                <a:spcPts val="0"/>
              </a:spcBef>
              <a:spcAft>
                <a:spcPts val="600"/>
              </a:spcAft>
            </a:pPr>
            <a:r>
              <a:rPr lang="en-US" dirty="0"/>
              <a:t>Reduce taxpayer’s basis in the stock.</a:t>
            </a:r>
          </a:p>
          <a:p>
            <a:pPr marL="342900" indent="-342900">
              <a:spcBef>
                <a:spcPts val="0"/>
              </a:spcBef>
              <a:spcAft>
                <a:spcPts val="600"/>
              </a:spcAft>
              <a:buFont typeface="Arial" panose="020B0604020202020204" pitchFamily="34" charset="0"/>
              <a:buChar char="•"/>
            </a:pPr>
            <a:r>
              <a:rPr lang="en-US" dirty="0"/>
              <a:t>Capital gain distributions</a:t>
            </a:r>
          </a:p>
          <a:p>
            <a:pPr lvl="1">
              <a:spcBef>
                <a:spcPts val="0"/>
              </a:spcBef>
              <a:spcAft>
                <a:spcPts val="600"/>
              </a:spcAft>
            </a:pPr>
            <a:r>
              <a:rPr lang="en-US" dirty="0"/>
              <a:t>When stock reaches a zero basis, further distributions are taxed as capital gains.</a:t>
            </a:r>
          </a:p>
          <a:p>
            <a:pPr lvl="1">
              <a:spcBef>
                <a:spcPts val="0"/>
              </a:spcBef>
              <a:spcAft>
                <a:spcPts val="600"/>
              </a:spcAft>
            </a:pPr>
            <a:r>
              <a:rPr lang="en-US" dirty="0"/>
              <a:t>Reported on page 1 of Form 10 40 or Schedule D of Form 10 40</a:t>
            </a:r>
          </a:p>
        </p:txBody>
      </p:sp>
    </p:spTree>
    <p:extLst>
      <p:ext uri="{BB962C8B-B14F-4D97-AF65-F5344CB8AC3E}">
        <p14:creationId xmlns:p14="http://schemas.microsoft.com/office/powerpoint/2010/main" val="234463503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Interest and Dividend Income </a:t>
            </a:r>
            <a:br>
              <a:rPr lang="en-US" dirty="0"/>
            </a:br>
            <a:r>
              <a:rPr lang="en-US" sz="2000" dirty="0"/>
              <a:t>(6 of 9)</a:t>
            </a:r>
            <a:endParaRPr lang="en-US" dirty="0"/>
          </a:p>
        </p:txBody>
      </p:sp>
      <p:sp>
        <p:nvSpPr>
          <p:cNvPr id="5" name="Text Placeholder 4"/>
          <p:cNvSpPr>
            <a:spLocks noGrp="1"/>
          </p:cNvSpPr>
          <p:nvPr>
            <p:ph idx="1"/>
          </p:nvPr>
        </p:nvSpPr>
        <p:spPr/>
        <p:txBody>
          <a:bodyPr/>
          <a:lstStyle/>
          <a:p>
            <a:pPr marL="0" indent="0">
              <a:buNone/>
            </a:pPr>
            <a:r>
              <a:rPr lang="en-US" b="1" dirty="0"/>
              <a:t>Current Tax Rates for Dividends</a:t>
            </a:r>
          </a:p>
          <a:p>
            <a:pPr marL="342900" indent="-342900">
              <a:buFont typeface="Arial" panose="020B0604020202020204" pitchFamily="34" charset="0"/>
              <a:buChar char="•"/>
            </a:pPr>
            <a:r>
              <a:rPr lang="en-US" dirty="0"/>
              <a:t>Qualified dividends are taxed at rates ranging from 0 percent to 20 percent and possibly included in the 3.8 percent net investment income tax.</a:t>
            </a:r>
          </a:p>
          <a:p>
            <a:pPr lvl="1"/>
            <a:r>
              <a:rPr lang="en-US" dirty="0"/>
              <a:t>These rates are lower than the rates for ordinary income.</a:t>
            </a:r>
          </a:p>
        </p:txBody>
      </p:sp>
    </p:spTree>
    <p:extLst>
      <p:ext uri="{BB962C8B-B14F-4D97-AF65-F5344CB8AC3E}">
        <p14:creationId xmlns:p14="http://schemas.microsoft.com/office/powerpoint/2010/main" val="10343146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Interest and Dividend Income </a:t>
            </a:r>
            <a:br>
              <a:rPr lang="en-US" dirty="0"/>
            </a:br>
            <a:r>
              <a:rPr lang="en-US" sz="2000" dirty="0"/>
              <a:t>(7 of 9)</a:t>
            </a:r>
            <a:endParaRPr lang="en-US" dirty="0"/>
          </a:p>
        </p:txBody>
      </p:sp>
      <p:graphicFrame>
        <p:nvGraphicFramePr>
          <p:cNvPr id="8" name="Table 3">
            <a:extLst>
              <a:ext uri="{FF2B5EF4-FFF2-40B4-BE49-F238E27FC236}">
                <a16:creationId xmlns:a16="http://schemas.microsoft.com/office/drawing/2014/main" id="{06CEA448-9AAF-4E99-B1CE-CA3A0314F8B9}"/>
              </a:ext>
            </a:extLst>
          </p:cNvPr>
          <p:cNvGraphicFramePr>
            <a:graphicFrameLocks noGrp="1"/>
          </p:cNvGraphicFramePr>
          <p:nvPr>
            <p:ph idx="1"/>
            <p:extLst>
              <p:ext uri="{D42A27DB-BD31-4B8C-83A1-F6EECF244321}">
                <p14:modId xmlns:p14="http://schemas.microsoft.com/office/powerpoint/2010/main" val="4282212114"/>
              </p:ext>
            </p:extLst>
          </p:nvPr>
        </p:nvGraphicFramePr>
        <p:xfrm>
          <a:off x="1662112" y="1825625"/>
          <a:ext cx="8867775" cy="3931920"/>
        </p:xfrm>
        <a:graphic>
          <a:graphicData uri="http://schemas.openxmlformats.org/drawingml/2006/table">
            <a:tbl>
              <a:tblPr firstRow="1" bandRow="1">
                <a:tableStyleId>{5940675A-B579-460E-94D1-54222C63F5DA}</a:tableStyleId>
              </a:tblPr>
              <a:tblGrid>
                <a:gridCol w="3058223">
                  <a:extLst>
                    <a:ext uri="{9D8B030D-6E8A-4147-A177-3AD203B41FA5}">
                      <a16:colId xmlns:a16="http://schemas.microsoft.com/office/drawing/2014/main" val="3693049933"/>
                    </a:ext>
                  </a:extLst>
                </a:gridCol>
                <a:gridCol w="2697802">
                  <a:extLst>
                    <a:ext uri="{9D8B030D-6E8A-4147-A177-3AD203B41FA5}">
                      <a16:colId xmlns:a16="http://schemas.microsoft.com/office/drawing/2014/main" val="4132351256"/>
                    </a:ext>
                  </a:extLst>
                </a:gridCol>
                <a:gridCol w="3111750">
                  <a:extLst>
                    <a:ext uri="{9D8B030D-6E8A-4147-A177-3AD203B41FA5}">
                      <a16:colId xmlns:a16="http://schemas.microsoft.com/office/drawing/2014/main" val="2555751970"/>
                    </a:ext>
                  </a:extLst>
                </a:gridCol>
              </a:tblGrid>
              <a:tr h="370840">
                <a:tc>
                  <a:txBody>
                    <a:bodyPr/>
                    <a:lstStyle/>
                    <a:p>
                      <a:endParaRPr lang="en-US" dirty="0">
                        <a:solidFill>
                          <a:srgbClr val="003865"/>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1800" i="1" dirty="0">
                          <a:solidFill>
                            <a:srgbClr val="003865"/>
                          </a:solidFill>
                          <a:latin typeface="Arial" panose="020B0604020202020204" pitchFamily="34" charset="0"/>
                          <a:cs typeface="Arial" panose="020B0604020202020204" pitchFamily="34" charset="0"/>
                        </a:rPr>
                        <a:t>Income level</a:t>
                      </a:r>
                      <a:endParaRPr lang="en-US" dirty="0">
                        <a:solidFill>
                          <a:srgbClr val="003865"/>
                        </a:solidFill>
                        <a:latin typeface="Arial" panose="020B0604020202020204" pitchFamily="34" charset="0"/>
                        <a:cs typeface="Arial" panose="020B0604020202020204" pitchFamily="34" charset="0"/>
                      </a:endParaRPr>
                    </a:p>
                  </a:txBody>
                  <a:tcPr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1800" i="1" dirty="0">
                          <a:solidFill>
                            <a:srgbClr val="003865"/>
                          </a:solidFill>
                          <a:latin typeface="Arial" panose="020B0604020202020204" pitchFamily="34" charset="0"/>
                          <a:cs typeface="Arial" panose="020B0604020202020204" pitchFamily="34" charset="0"/>
                        </a:rPr>
                        <a:t>Qualified dividends and long-term capital gains rates</a:t>
                      </a:r>
                      <a:endParaRPr lang="en-US" dirty="0">
                        <a:solidFill>
                          <a:srgbClr val="003865"/>
                        </a:solidFill>
                        <a:latin typeface="Arial" panose="020B0604020202020204" pitchFamily="34" charset="0"/>
                        <a:cs typeface="Arial" panose="020B0604020202020204" pitchFamily="34" charset="0"/>
                      </a:endParaRPr>
                    </a:p>
                  </a:txBody>
                  <a:tcPr anchor="b">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989774174"/>
                  </a:ext>
                </a:extLst>
              </a:tr>
              <a:tr h="0">
                <a:tc>
                  <a:txBody>
                    <a:bodyPr/>
                    <a:lstStyle/>
                    <a:p>
                      <a:r>
                        <a:rPr lang="en-US" sz="1800" dirty="0">
                          <a:solidFill>
                            <a:srgbClr val="003865"/>
                          </a:solidFill>
                          <a:latin typeface="Arial" panose="020B0604020202020204" pitchFamily="34" charset="0"/>
                          <a:cs typeface="Arial" panose="020B0604020202020204" pitchFamily="34" charset="0"/>
                        </a:rPr>
                        <a:t>Married filing jointly</a:t>
                      </a:r>
                      <a:endParaRPr lang="en-US" dirty="0">
                        <a:solidFill>
                          <a:srgbClr val="003865"/>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a:r>
                        <a:rPr lang="en-US" sz="1800" dirty="0">
                          <a:solidFill>
                            <a:srgbClr val="003865"/>
                          </a:solidFill>
                          <a:latin typeface="Arial" panose="020B0604020202020204" pitchFamily="34" charset="0"/>
                          <a:cs typeface="Arial" panose="020B0604020202020204" pitchFamily="34" charset="0"/>
                        </a:rPr>
                        <a:t>$0–$80,000 </a:t>
                      </a:r>
                      <a:endParaRPr lang="en-US" dirty="0">
                        <a:solidFill>
                          <a:srgbClr val="003865"/>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1800" dirty="0">
                          <a:solidFill>
                            <a:srgbClr val="003865"/>
                          </a:solidFill>
                          <a:latin typeface="Arial" panose="020B0604020202020204" pitchFamily="34" charset="0"/>
                          <a:cs typeface="Arial" panose="020B0604020202020204" pitchFamily="34" charset="0"/>
                        </a:rPr>
                        <a:t>0%</a:t>
                      </a:r>
                      <a:endParaRPr lang="en-US" dirty="0">
                        <a:solidFill>
                          <a:srgbClr val="003865"/>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296909525"/>
                  </a:ext>
                </a:extLst>
              </a:tr>
              <a:tr h="0">
                <a:tc>
                  <a:txBody>
                    <a:bodyPr/>
                    <a:lstStyle/>
                    <a:p>
                      <a:endParaRPr lang="en-US" dirty="0">
                        <a:solidFill>
                          <a:srgbClr val="003865"/>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a:r>
                        <a:rPr lang="en-US" sz="1800" dirty="0">
                          <a:solidFill>
                            <a:srgbClr val="003865"/>
                          </a:solidFill>
                          <a:latin typeface="Arial" panose="020B0604020202020204" pitchFamily="34" charset="0"/>
                          <a:cs typeface="Arial" panose="020B0604020202020204" pitchFamily="34" charset="0"/>
                        </a:rPr>
                        <a:t>$80,001–$501,600 </a:t>
                      </a:r>
                      <a:endParaRPr lang="en-US" dirty="0">
                        <a:solidFill>
                          <a:srgbClr val="003865"/>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1800" dirty="0">
                          <a:solidFill>
                            <a:srgbClr val="003865"/>
                          </a:solidFill>
                          <a:latin typeface="Arial" panose="020B0604020202020204" pitchFamily="34" charset="0"/>
                          <a:cs typeface="Arial" panose="020B0604020202020204" pitchFamily="34" charset="0"/>
                        </a:rPr>
                        <a:t>15%</a:t>
                      </a:r>
                      <a:endParaRPr lang="en-US" dirty="0">
                        <a:solidFill>
                          <a:srgbClr val="003865"/>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104715192"/>
                  </a:ext>
                </a:extLst>
              </a:tr>
              <a:tr h="0">
                <a:tc>
                  <a:txBody>
                    <a:bodyPr/>
                    <a:lstStyle/>
                    <a:p>
                      <a:endParaRPr lang="en-US" dirty="0">
                        <a:solidFill>
                          <a:srgbClr val="003865"/>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a:r>
                        <a:rPr lang="en-US" sz="1800" dirty="0">
                          <a:solidFill>
                            <a:srgbClr val="003865"/>
                          </a:solidFill>
                          <a:latin typeface="Arial" panose="020B0604020202020204" pitchFamily="34" charset="0"/>
                          <a:cs typeface="Arial" panose="020B0604020202020204" pitchFamily="34" charset="0"/>
                        </a:rPr>
                        <a:t>&gt;$501,600 </a:t>
                      </a:r>
                      <a:endParaRPr lang="en-US" dirty="0">
                        <a:solidFill>
                          <a:srgbClr val="003865"/>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1800" dirty="0">
                          <a:solidFill>
                            <a:srgbClr val="003865"/>
                          </a:solidFill>
                          <a:latin typeface="Arial" panose="020B0604020202020204" pitchFamily="34" charset="0"/>
                          <a:cs typeface="Arial" panose="020B0604020202020204" pitchFamily="34" charset="0"/>
                        </a:rPr>
                        <a:t>20%</a:t>
                      </a:r>
                      <a:endParaRPr lang="en-US" dirty="0">
                        <a:solidFill>
                          <a:srgbClr val="003865"/>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48039459"/>
                  </a:ext>
                </a:extLst>
              </a:tr>
              <a:tr h="0">
                <a:tc>
                  <a:txBody>
                    <a:bodyPr/>
                    <a:lstStyle/>
                    <a:p>
                      <a:r>
                        <a:rPr lang="en-US" dirty="0">
                          <a:solidFill>
                            <a:srgbClr val="003865"/>
                          </a:solidFill>
                          <a:latin typeface="Arial" panose="020B0604020202020204" pitchFamily="34" charset="0"/>
                          <a:cs typeface="Arial" panose="020B0604020202020204" pitchFamily="34" charset="0"/>
                        </a:rPr>
                        <a:t>Single</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a:r>
                        <a:rPr lang="en-US" sz="1800" dirty="0">
                          <a:solidFill>
                            <a:srgbClr val="003865"/>
                          </a:solidFill>
                          <a:latin typeface="Arial" panose="020B0604020202020204" pitchFamily="34" charset="0"/>
                          <a:cs typeface="Arial" panose="020B0604020202020204" pitchFamily="34" charset="0"/>
                        </a:rPr>
                        <a:t>$0–$40,000 </a:t>
                      </a:r>
                      <a:endParaRPr lang="en-US" dirty="0">
                        <a:solidFill>
                          <a:srgbClr val="003865"/>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1800" dirty="0">
                          <a:solidFill>
                            <a:srgbClr val="003865"/>
                          </a:solidFill>
                          <a:latin typeface="Arial" panose="020B0604020202020204" pitchFamily="34" charset="0"/>
                          <a:cs typeface="Arial" panose="020B0604020202020204" pitchFamily="34" charset="0"/>
                        </a:rPr>
                        <a:t>0%</a:t>
                      </a:r>
                      <a:endParaRPr lang="en-US" dirty="0">
                        <a:solidFill>
                          <a:srgbClr val="003865"/>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476304389"/>
                  </a:ext>
                </a:extLst>
              </a:tr>
              <a:tr h="0">
                <a:tc>
                  <a:txBody>
                    <a:bodyPr/>
                    <a:lstStyle/>
                    <a:p>
                      <a:endParaRPr lang="en-US" dirty="0">
                        <a:solidFill>
                          <a:srgbClr val="003865"/>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a:r>
                        <a:rPr lang="en-US" sz="1800" dirty="0">
                          <a:solidFill>
                            <a:srgbClr val="003865"/>
                          </a:solidFill>
                          <a:latin typeface="Arial" panose="020B0604020202020204" pitchFamily="34" charset="0"/>
                          <a:cs typeface="Arial" panose="020B0604020202020204" pitchFamily="34" charset="0"/>
                        </a:rPr>
                        <a:t>$40,001–$445,850 </a:t>
                      </a:r>
                      <a:endParaRPr lang="en-US" dirty="0">
                        <a:solidFill>
                          <a:srgbClr val="003865"/>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1800" dirty="0">
                          <a:solidFill>
                            <a:srgbClr val="003865"/>
                          </a:solidFill>
                          <a:latin typeface="Arial" panose="020B0604020202020204" pitchFamily="34" charset="0"/>
                          <a:cs typeface="Arial" panose="020B0604020202020204" pitchFamily="34" charset="0"/>
                        </a:rPr>
                        <a:t>15%</a:t>
                      </a:r>
                      <a:endParaRPr lang="en-US" dirty="0">
                        <a:solidFill>
                          <a:srgbClr val="003865"/>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284672690"/>
                  </a:ext>
                </a:extLst>
              </a:tr>
              <a:tr h="0">
                <a:tc>
                  <a:txBody>
                    <a:bodyPr/>
                    <a:lstStyle/>
                    <a:p>
                      <a:endParaRPr lang="en-US" dirty="0">
                        <a:solidFill>
                          <a:srgbClr val="003865"/>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a:r>
                        <a:rPr lang="en-US" sz="1800" dirty="0">
                          <a:solidFill>
                            <a:srgbClr val="003865"/>
                          </a:solidFill>
                          <a:latin typeface="Arial" panose="020B0604020202020204" pitchFamily="34" charset="0"/>
                          <a:cs typeface="Arial" panose="020B0604020202020204" pitchFamily="34" charset="0"/>
                        </a:rPr>
                        <a:t>&gt;$445,850 </a:t>
                      </a:r>
                      <a:endParaRPr lang="en-US" dirty="0">
                        <a:solidFill>
                          <a:srgbClr val="003865"/>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1800" dirty="0">
                          <a:solidFill>
                            <a:srgbClr val="003865"/>
                          </a:solidFill>
                          <a:latin typeface="Arial" panose="020B0604020202020204" pitchFamily="34" charset="0"/>
                          <a:cs typeface="Arial" panose="020B0604020202020204" pitchFamily="34" charset="0"/>
                        </a:rPr>
                        <a:t>20%</a:t>
                      </a:r>
                      <a:endParaRPr lang="en-US" dirty="0">
                        <a:solidFill>
                          <a:srgbClr val="003865"/>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49606537"/>
                  </a:ext>
                </a:extLst>
              </a:tr>
              <a:tr h="0">
                <a:tc>
                  <a:txBody>
                    <a:bodyPr/>
                    <a:lstStyle/>
                    <a:p>
                      <a:r>
                        <a:rPr lang="en-US" dirty="0">
                          <a:solidFill>
                            <a:srgbClr val="003865"/>
                          </a:solidFill>
                          <a:latin typeface="Arial" panose="020B0604020202020204" pitchFamily="34" charset="0"/>
                          <a:cs typeface="Arial" panose="020B0604020202020204" pitchFamily="34" charset="0"/>
                        </a:rPr>
                        <a:t>Head of household</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a:r>
                        <a:rPr lang="en-US" sz="1800" dirty="0">
                          <a:solidFill>
                            <a:srgbClr val="003865"/>
                          </a:solidFill>
                          <a:latin typeface="Arial" panose="020B0604020202020204" pitchFamily="34" charset="0"/>
                          <a:cs typeface="Arial" panose="020B0604020202020204" pitchFamily="34" charset="0"/>
                        </a:rPr>
                        <a:t>$0–$54,100 </a:t>
                      </a:r>
                      <a:endParaRPr lang="en-US" dirty="0">
                        <a:solidFill>
                          <a:srgbClr val="003865"/>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1800" dirty="0">
                          <a:solidFill>
                            <a:srgbClr val="003865"/>
                          </a:solidFill>
                          <a:latin typeface="Arial" panose="020B0604020202020204" pitchFamily="34" charset="0"/>
                          <a:cs typeface="Arial" panose="020B0604020202020204" pitchFamily="34" charset="0"/>
                        </a:rPr>
                        <a:t>0%</a:t>
                      </a:r>
                      <a:endParaRPr lang="en-US" dirty="0">
                        <a:solidFill>
                          <a:srgbClr val="003865"/>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677467068"/>
                  </a:ext>
                </a:extLst>
              </a:tr>
              <a:tr h="0">
                <a:tc>
                  <a:txBody>
                    <a:bodyPr/>
                    <a:lstStyle/>
                    <a:p>
                      <a:endParaRPr lang="en-US" dirty="0">
                        <a:solidFill>
                          <a:srgbClr val="003865"/>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a:r>
                        <a:rPr lang="en-US" sz="1800" dirty="0">
                          <a:solidFill>
                            <a:srgbClr val="003865"/>
                          </a:solidFill>
                          <a:latin typeface="Arial" panose="020B0604020202020204" pitchFamily="34" charset="0"/>
                          <a:cs typeface="Arial" panose="020B0604020202020204" pitchFamily="34" charset="0"/>
                        </a:rPr>
                        <a:t>$54,101–$473,750</a:t>
                      </a:r>
                      <a:endParaRPr lang="en-US" dirty="0">
                        <a:solidFill>
                          <a:srgbClr val="003865"/>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1800" dirty="0">
                          <a:solidFill>
                            <a:srgbClr val="003865"/>
                          </a:solidFill>
                          <a:latin typeface="Arial" panose="020B0604020202020204" pitchFamily="34" charset="0"/>
                          <a:cs typeface="Arial" panose="020B0604020202020204" pitchFamily="34" charset="0"/>
                        </a:rPr>
                        <a:t>15%</a:t>
                      </a:r>
                      <a:endParaRPr lang="en-US" dirty="0">
                        <a:solidFill>
                          <a:srgbClr val="003865"/>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871316921"/>
                  </a:ext>
                </a:extLst>
              </a:tr>
              <a:tr h="0">
                <a:tc>
                  <a:txBody>
                    <a:bodyPr/>
                    <a:lstStyle/>
                    <a:p>
                      <a:endParaRPr lang="en-US" dirty="0">
                        <a:solidFill>
                          <a:srgbClr val="003865"/>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a:r>
                        <a:rPr lang="en-US" sz="1800" dirty="0">
                          <a:solidFill>
                            <a:srgbClr val="003865"/>
                          </a:solidFill>
                          <a:latin typeface="Arial" panose="020B0604020202020204" pitchFamily="34" charset="0"/>
                          <a:cs typeface="Arial" panose="020B0604020202020204" pitchFamily="34" charset="0"/>
                        </a:rPr>
                        <a:t>&gt;$473,750 </a:t>
                      </a:r>
                      <a:endParaRPr lang="en-US" dirty="0">
                        <a:solidFill>
                          <a:srgbClr val="003865"/>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1800" dirty="0">
                          <a:solidFill>
                            <a:srgbClr val="003865"/>
                          </a:solidFill>
                          <a:latin typeface="Arial" panose="020B0604020202020204" pitchFamily="34" charset="0"/>
                          <a:cs typeface="Arial" panose="020B0604020202020204" pitchFamily="34" charset="0"/>
                        </a:rPr>
                        <a:t>20%</a:t>
                      </a:r>
                      <a:endParaRPr lang="en-US" dirty="0">
                        <a:solidFill>
                          <a:srgbClr val="003865"/>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709999703"/>
                  </a:ext>
                </a:extLst>
              </a:tr>
            </a:tbl>
          </a:graphicData>
        </a:graphic>
      </p:graphicFrame>
    </p:spTree>
    <p:extLst>
      <p:ext uri="{BB962C8B-B14F-4D97-AF65-F5344CB8AC3E}">
        <p14:creationId xmlns:p14="http://schemas.microsoft.com/office/powerpoint/2010/main" val="302512901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Interest and Dividend Income </a:t>
            </a:r>
            <a:br>
              <a:rPr lang="en-US" dirty="0"/>
            </a:br>
            <a:r>
              <a:rPr lang="en-US" sz="2000" dirty="0"/>
              <a:t>(8 of 9)</a:t>
            </a:r>
          </a:p>
        </p:txBody>
      </p:sp>
      <p:sp>
        <p:nvSpPr>
          <p:cNvPr id="5" name="Text Placeholder 4"/>
          <p:cNvSpPr>
            <a:spLocks noGrp="1"/>
          </p:cNvSpPr>
          <p:nvPr>
            <p:ph idx="1"/>
          </p:nvPr>
        </p:nvSpPr>
        <p:spPr/>
        <p:txBody>
          <a:bodyPr/>
          <a:lstStyle/>
          <a:p>
            <a:pPr marL="0" indent="0">
              <a:buNone/>
            </a:pPr>
            <a:r>
              <a:rPr lang="en-US" b="1" dirty="0"/>
              <a:t>Reporting Interest and Dividend Income</a:t>
            </a:r>
          </a:p>
          <a:p>
            <a:pPr marL="342900" indent="-342900">
              <a:buFont typeface="Arial" panose="020B0604020202020204" pitchFamily="34" charset="0"/>
              <a:buChar char="•"/>
            </a:pPr>
            <a:r>
              <a:rPr lang="en-US" dirty="0"/>
              <a:t>Interest income</a:t>
            </a:r>
          </a:p>
          <a:p>
            <a:pPr lvl="1"/>
            <a:r>
              <a:rPr lang="en-US" dirty="0"/>
              <a:t>Generally, interest income greater than $10 must be reported by payor to recipient on Form 10 99-I N T.</a:t>
            </a:r>
          </a:p>
          <a:p>
            <a:pPr lvl="1"/>
            <a:r>
              <a:rPr lang="en-US" dirty="0"/>
              <a:t>Taxable interest from each payor is reported on Schedule B of Form 10 40 if interest is greater than $1,500.</a:t>
            </a:r>
          </a:p>
          <a:p>
            <a:pPr lvl="1"/>
            <a:r>
              <a:rPr lang="en-US" dirty="0"/>
              <a:t>Tax-exempt interest is reported on Line 2 a of Form 10 40.</a:t>
            </a:r>
          </a:p>
        </p:txBody>
      </p:sp>
    </p:spTree>
    <p:extLst>
      <p:ext uri="{BB962C8B-B14F-4D97-AF65-F5344CB8AC3E}">
        <p14:creationId xmlns:p14="http://schemas.microsoft.com/office/powerpoint/2010/main" val="306640609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Interest and Dividend Income </a:t>
            </a:r>
            <a:br>
              <a:rPr lang="en-US" dirty="0"/>
            </a:br>
            <a:r>
              <a:rPr lang="en-US" sz="2000" dirty="0"/>
              <a:t>(9 of 9)</a:t>
            </a:r>
          </a:p>
        </p:txBody>
      </p:sp>
      <p:sp>
        <p:nvSpPr>
          <p:cNvPr id="5" name="Text Placeholder 4"/>
          <p:cNvSpPr>
            <a:spLocks noGrp="1"/>
          </p:cNvSpPr>
          <p:nvPr>
            <p:ph idx="1"/>
          </p:nvPr>
        </p:nvSpPr>
        <p:spPr/>
        <p:txBody>
          <a:bodyPr/>
          <a:lstStyle/>
          <a:p>
            <a:pPr marL="0" indent="0">
              <a:buNone/>
            </a:pPr>
            <a:r>
              <a:rPr lang="en-US" b="1" dirty="0"/>
              <a:t>Reporting Interest and Dividend Income</a:t>
            </a:r>
          </a:p>
          <a:p>
            <a:pPr marL="342900" indent="-342900">
              <a:buFont typeface="Arial" panose="020B0604020202020204" pitchFamily="34" charset="0"/>
              <a:buChar char="•"/>
            </a:pPr>
            <a:r>
              <a:rPr lang="en-US" dirty="0"/>
              <a:t>Dividend income</a:t>
            </a:r>
          </a:p>
          <a:p>
            <a:pPr lvl="1"/>
            <a:r>
              <a:rPr lang="en-US" dirty="0"/>
              <a:t>Generally, dividend income greater than $10 must be reported by payor to recipient on Form 10 99-D I V.</a:t>
            </a:r>
          </a:p>
          <a:p>
            <a:pPr lvl="1"/>
            <a:r>
              <a:rPr lang="en-US" dirty="0"/>
              <a:t>If more than $1,500 in total, ordinary and qualified dividends are reported on Schedule B.</a:t>
            </a:r>
          </a:p>
          <a:p>
            <a:pPr lvl="1"/>
            <a:r>
              <a:rPr lang="en-US" dirty="0"/>
              <a:t>Capital gains dividends are reported on Schedule D of Form 10 40.</a:t>
            </a:r>
          </a:p>
        </p:txBody>
      </p:sp>
    </p:spTree>
    <p:extLst>
      <p:ext uri="{BB962C8B-B14F-4D97-AF65-F5344CB8AC3E}">
        <p14:creationId xmlns:p14="http://schemas.microsoft.com/office/powerpoint/2010/main" val="289944694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C8EF677-1DB0-47F4-9ABD-96AAFFC0904F}"/>
              </a:ext>
            </a:extLst>
          </p:cNvPr>
          <p:cNvSpPr>
            <a:spLocks noGrp="1"/>
          </p:cNvSpPr>
          <p:nvPr>
            <p:ph type="title"/>
          </p:nvPr>
        </p:nvSpPr>
        <p:spPr/>
        <p:txBody>
          <a:bodyPr/>
          <a:lstStyle/>
          <a:p>
            <a:r>
              <a:rPr lang="en-US" dirty="0"/>
              <a:t>Knowledge Check 2</a:t>
            </a:r>
          </a:p>
        </p:txBody>
      </p:sp>
      <p:sp>
        <p:nvSpPr>
          <p:cNvPr id="8" name="Content Placeholder 7">
            <a:extLst>
              <a:ext uri="{FF2B5EF4-FFF2-40B4-BE49-F238E27FC236}">
                <a16:creationId xmlns:a16="http://schemas.microsoft.com/office/drawing/2014/main" id="{2862BDD4-9045-4FE5-BF3D-3444BF40A20D}"/>
              </a:ext>
            </a:extLst>
          </p:cNvPr>
          <p:cNvSpPr>
            <a:spLocks noGrp="1"/>
          </p:cNvSpPr>
          <p:nvPr>
            <p:ph idx="1"/>
          </p:nvPr>
        </p:nvSpPr>
        <p:spPr/>
        <p:txBody>
          <a:bodyPr/>
          <a:lstStyle/>
          <a:p>
            <a:pPr marL="0" indent="0">
              <a:buNone/>
            </a:pPr>
            <a:r>
              <a:rPr lang="en-US" dirty="0"/>
              <a:t>What is the most common way for a corporation to distribute money to shareholders?</a:t>
            </a:r>
          </a:p>
          <a:p>
            <a:pPr marL="0" indent="0">
              <a:buNone/>
            </a:pPr>
            <a:r>
              <a:rPr lang="en-US" dirty="0"/>
              <a:t>a. Capital gains distributions</a:t>
            </a:r>
          </a:p>
          <a:p>
            <a:pPr marL="0" indent="0">
              <a:buNone/>
            </a:pPr>
            <a:r>
              <a:rPr lang="en-US" dirty="0"/>
              <a:t>b. Ordinary dividends</a:t>
            </a:r>
          </a:p>
          <a:p>
            <a:pPr marL="0" indent="0">
              <a:buNone/>
            </a:pPr>
            <a:r>
              <a:rPr lang="en-US" dirty="0"/>
              <a:t>c. Nontaxable distributions</a:t>
            </a:r>
          </a:p>
          <a:p>
            <a:pPr marL="0" indent="0">
              <a:buNone/>
            </a:pPr>
            <a:r>
              <a:rPr lang="en-US" dirty="0"/>
              <a:t>d. Profit sharing</a:t>
            </a:r>
          </a:p>
        </p:txBody>
      </p:sp>
      <p:pic>
        <p:nvPicPr>
          <p:cNvPr id="4" name="Content Placeholder 14">
            <a:extLst>
              <a:ext uri="{FF2B5EF4-FFF2-40B4-BE49-F238E27FC236}">
                <a16:creationId xmlns:a16="http://schemas.microsoft.com/office/drawing/2014/main" id="{767EB28F-54A4-EF49-862A-0712F0BBEB37}"/>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10056901" y="4735842"/>
            <a:ext cx="1658256" cy="1648913"/>
          </a:xfrm>
          <a:prstGeom prst="rect">
            <a:avLst/>
          </a:prstGeom>
        </p:spPr>
      </p:pic>
    </p:spTree>
    <p:custDataLst>
      <p:tags r:id="rId1"/>
    </p:custDataLst>
    <p:extLst>
      <p:ext uri="{BB962C8B-B14F-4D97-AF65-F5344CB8AC3E}">
        <p14:creationId xmlns:p14="http://schemas.microsoft.com/office/powerpoint/2010/main" val="50576819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Municipal Bond Interest </a:t>
            </a:r>
            <a:br>
              <a:rPr lang="en-US" dirty="0"/>
            </a:br>
            <a:r>
              <a:rPr lang="en-US" sz="2000" dirty="0"/>
              <a:t>(1 of 3)</a:t>
            </a:r>
          </a:p>
        </p:txBody>
      </p:sp>
      <p:sp>
        <p:nvSpPr>
          <p:cNvPr id="5" name="Text Placeholder 4"/>
          <p:cNvSpPr>
            <a:spLocks noGrp="1"/>
          </p:cNvSpPr>
          <p:nvPr>
            <p:ph sz="half" idx="1"/>
          </p:nvPr>
        </p:nvSpPr>
        <p:spPr>
          <a:xfrm>
            <a:off x="476844" y="1825625"/>
            <a:ext cx="11133630" cy="905543"/>
          </a:xfrm>
        </p:spPr>
        <p:txBody>
          <a:bodyPr/>
          <a:lstStyle/>
          <a:p>
            <a:pPr marL="342900" indent="-342900">
              <a:buFont typeface="Arial" panose="020B0604020202020204" pitchFamily="34" charset="0"/>
              <a:buChar char="•"/>
            </a:pPr>
            <a:r>
              <a:rPr lang="en-US" dirty="0"/>
              <a:t>Taxpayers may exclude interest on state and local government obligations from their gross income.</a:t>
            </a:r>
          </a:p>
          <a:p>
            <a:pPr marL="342900" indent="-342900">
              <a:buFont typeface="Arial" panose="020B0604020202020204" pitchFamily="34" charset="0"/>
              <a:buChar char="•"/>
            </a:pPr>
            <a:r>
              <a:rPr lang="en-US" dirty="0"/>
              <a:t>After-tax return for a tax-free bond is calculated as follows:</a:t>
            </a:r>
          </a:p>
        </p:txBody>
      </p:sp>
      <p:graphicFrame>
        <p:nvGraphicFramePr>
          <p:cNvPr id="13" name="Content Placeholder 12" descr="Begin equation. After-tax return equals Tax-free return divided by 1 minus tax rate. End equation.">
            <a:extLst>
              <a:ext uri="{FF2B5EF4-FFF2-40B4-BE49-F238E27FC236}">
                <a16:creationId xmlns:a16="http://schemas.microsoft.com/office/drawing/2014/main" id="{2B4C9168-C729-4F5A-842A-F6A87AA2D3E5}"/>
              </a:ext>
            </a:extLst>
          </p:cNvPr>
          <p:cNvGraphicFramePr>
            <a:graphicFrameLocks noGrp="1" noChangeAspect="1"/>
          </p:cNvGraphicFramePr>
          <p:nvPr>
            <p:ph sz="half" idx="10"/>
            <p:extLst>
              <p:ext uri="{D42A27DB-BD31-4B8C-83A1-F6EECF244321}">
                <p14:modId xmlns:p14="http://schemas.microsoft.com/office/powerpoint/2010/main" val="335150182"/>
              </p:ext>
            </p:extLst>
          </p:nvPr>
        </p:nvGraphicFramePr>
        <p:xfrm>
          <a:off x="2736850" y="3591878"/>
          <a:ext cx="6718300" cy="365125"/>
        </p:xfrm>
        <a:graphic>
          <a:graphicData uri="http://schemas.openxmlformats.org/presentationml/2006/ole">
            <mc:AlternateContent xmlns:mc="http://schemas.openxmlformats.org/markup-compatibility/2006">
              <mc:Choice xmlns:v="urn:schemas-microsoft-com:vml" Requires="v">
                <p:oleObj spid="_x0000_s9231" name="Equation" r:id="rId3" imgW="6298920" imgH="342720" progId="Equation.DSMT4">
                  <p:embed/>
                </p:oleObj>
              </mc:Choice>
              <mc:Fallback>
                <p:oleObj name="Equation" r:id="rId3" imgW="6298920" imgH="342720" progId="Equation.DSMT4">
                  <p:embed/>
                  <p:pic>
                    <p:nvPicPr>
                      <p:cNvPr id="13" name="Content Placeholder 12" descr="Begin equation. After-tax return equals Tax-free return divided by 1 minus tax rate. End equation.">
                        <a:extLst>
                          <a:ext uri="{FF2B5EF4-FFF2-40B4-BE49-F238E27FC236}">
                            <a16:creationId xmlns:a16="http://schemas.microsoft.com/office/drawing/2014/main" id="{2B4C9168-C729-4F5A-842A-F6A87AA2D3E5}"/>
                          </a:ext>
                        </a:extLst>
                      </p:cNvPr>
                      <p:cNvPicPr/>
                      <p:nvPr/>
                    </p:nvPicPr>
                    <p:blipFill>
                      <a:blip r:embed="rId4"/>
                      <a:stretch>
                        <a:fillRect/>
                      </a:stretch>
                    </p:blipFill>
                    <p:spPr>
                      <a:xfrm>
                        <a:off x="2736850" y="3591878"/>
                        <a:ext cx="6718300" cy="365125"/>
                      </a:xfrm>
                      <a:prstGeom prst="rect">
                        <a:avLst/>
                      </a:prstGeom>
                    </p:spPr>
                  </p:pic>
                </p:oleObj>
              </mc:Fallback>
            </mc:AlternateContent>
          </a:graphicData>
        </a:graphic>
      </p:graphicFrame>
      <p:sp>
        <p:nvSpPr>
          <p:cNvPr id="2" name="Text Placeholder 1"/>
          <p:cNvSpPr>
            <a:spLocks noGrp="1"/>
          </p:cNvSpPr>
          <p:nvPr>
            <p:ph sz="half" idx="2"/>
          </p:nvPr>
        </p:nvSpPr>
        <p:spPr>
          <a:xfrm>
            <a:off x="581526" y="4475747"/>
            <a:ext cx="11133630" cy="1701216"/>
          </a:xfrm>
        </p:spPr>
        <p:txBody>
          <a:bodyPr/>
          <a:lstStyle/>
          <a:p>
            <a:pPr marL="342900" indent="-342900">
              <a:buFont typeface="Arial" panose="020B0604020202020204" pitchFamily="34" charset="0"/>
              <a:buChar char="•"/>
            </a:pPr>
            <a:r>
              <a:rPr lang="en-US" dirty="0"/>
              <a:t>Interest rates on municipal bonds generally reflect the after-tax return that compensates high-income taxpayers.</a:t>
            </a:r>
          </a:p>
        </p:txBody>
      </p:sp>
    </p:spTree>
    <p:extLst>
      <p:ext uri="{BB962C8B-B14F-4D97-AF65-F5344CB8AC3E}">
        <p14:creationId xmlns:p14="http://schemas.microsoft.com/office/powerpoint/2010/main" val="414457190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Municipal Bond Interest </a:t>
            </a:r>
            <a:br>
              <a:rPr lang="en-US" dirty="0"/>
            </a:br>
            <a:r>
              <a:rPr lang="en-US" sz="2000" dirty="0"/>
              <a:t>(2 of 3)</a:t>
            </a:r>
          </a:p>
        </p:txBody>
      </p:sp>
      <p:sp>
        <p:nvSpPr>
          <p:cNvPr id="5" name="Text Placeholder 4"/>
          <p:cNvSpPr>
            <a:spLocks noGrp="1"/>
          </p:cNvSpPr>
          <p:nvPr>
            <p:ph idx="1"/>
          </p:nvPr>
        </p:nvSpPr>
        <p:spPr/>
        <p:txBody>
          <a:bodyPr/>
          <a:lstStyle/>
          <a:p>
            <a:pPr marL="0" indent="0">
              <a:buNone/>
            </a:pPr>
            <a:r>
              <a:rPr lang="en-US" b="1" dirty="0"/>
              <a:t>Municipal Bond</a:t>
            </a:r>
          </a:p>
          <a:p>
            <a:pPr marL="342900" indent="-342900">
              <a:buFont typeface="Arial" panose="020B0604020202020204" pitchFamily="34" charset="0"/>
              <a:buChar char="•"/>
            </a:pPr>
            <a:r>
              <a:rPr lang="en-US" dirty="0"/>
              <a:t>EXAMPLE: Faisal is in the 32 percent federal income tax bracket and invests in a Nashville City Bond paying 6 percent. What taxable interest rate will yield the same after-tax return as the municipal bond?</a:t>
            </a:r>
          </a:p>
        </p:txBody>
      </p:sp>
    </p:spTree>
    <p:extLst>
      <p:ext uri="{BB962C8B-B14F-4D97-AF65-F5344CB8AC3E}">
        <p14:creationId xmlns:p14="http://schemas.microsoft.com/office/powerpoint/2010/main" val="24887219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The Nature of Gross Income</a:t>
            </a:r>
            <a:br>
              <a:rPr lang="en-US" dirty="0"/>
            </a:br>
            <a:r>
              <a:rPr lang="en-US" sz="2000" dirty="0"/>
              <a:t>(2 of 3)</a:t>
            </a:r>
          </a:p>
        </p:txBody>
      </p:sp>
      <p:sp>
        <p:nvSpPr>
          <p:cNvPr id="8" name="Content Placeholder 7">
            <a:extLst>
              <a:ext uri="{FF2B5EF4-FFF2-40B4-BE49-F238E27FC236}">
                <a16:creationId xmlns:a16="http://schemas.microsoft.com/office/drawing/2014/main" id="{12C4328B-F6F5-4D16-AC9D-AE54E6FCF4F3}"/>
              </a:ext>
            </a:extLst>
          </p:cNvPr>
          <p:cNvSpPr>
            <a:spLocks noGrp="1"/>
          </p:cNvSpPr>
          <p:nvPr>
            <p:ph sz="half" idx="13"/>
          </p:nvPr>
        </p:nvSpPr>
        <p:spPr>
          <a:xfrm>
            <a:off x="476843" y="1825628"/>
            <a:ext cx="11238313" cy="501785"/>
          </a:xfrm>
        </p:spPr>
        <p:txBody>
          <a:bodyPr/>
          <a:lstStyle/>
          <a:p>
            <a:r>
              <a:rPr lang="en-US" sz="2400" b="1" dirty="0"/>
              <a:t>20 21 Inclusions in Gross Income—Partial List</a:t>
            </a:r>
          </a:p>
        </p:txBody>
      </p:sp>
      <p:sp>
        <p:nvSpPr>
          <p:cNvPr id="5" name="Text Placeholder 4"/>
          <p:cNvSpPr>
            <a:spLocks noGrp="1"/>
          </p:cNvSpPr>
          <p:nvPr>
            <p:ph sz="half" idx="2"/>
          </p:nvPr>
        </p:nvSpPr>
        <p:spPr>
          <a:xfrm>
            <a:off x="476844" y="2321610"/>
            <a:ext cx="3154730" cy="3922405"/>
          </a:xfrm>
        </p:spPr>
        <p:txBody>
          <a:bodyPr/>
          <a:lstStyle/>
          <a:p>
            <a:pPr marL="0" indent="0">
              <a:spcBef>
                <a:spcPts val="0"/>
              </a:spcBef>
              <a:spcAft>
                <a:spcPts val="0"/>
              </a:spcAft>
              <a:buNone/>
            </a:pPr>
            <a:r>
              <a:rPr lang="en-US" sz="2200" dirty="0"/>
              <a:t>Annuities</a:t>
            </a:r>
          </a:p>
          <a:p>
            <a:pPr marL="0" indent="0">
              <a:spcBef>
                <a:spcPts val="0"/>
              </a:spcBef>
              <a:spcAft>
                <a:spcPts val="0"/>
              </a:spcAft>
              <a:buNone/>
            </a:pPr>
            <a:r>
              <a:rPr lang="en-US" sz="2200" dirty="0"/>
              <a:t>Awards</a:t>
            </a:r>
          </a:p>
          <a:p>
            <a:pPr marL="0" indent="0">
              <a:spcBef>
                <a:spcPts val="0"/>
              </a:spcBef>
              <a:spcAft>
                <a:spcPts val="0"/>
              </a:spcAft>
              <a:buNone/>
            </a:pPr>
            <a:r>
              <a:rPr lang="en-US" sz="2200" dirty="0"/>
              <a:t>Back pay</a:t>
            </a:r>
          </a:p>
          <a:p>
            <a:pPr marL="0" indent="0">
              <a:spcBef>
                <a:spcPts val="0"/>
              </a:spcBef>
              <a:spcAft>
                <a:spcPts val="0"/>
              </a:spcAft>
              <a:buNone/>
            </a:pPr>
            <a:r>
              <a:rPr lang="en-US" sz="2200" dirty="0"/>
              <a:t>Bonuses</a:t>
            </a:r>
          </a:p>
          <a:p>
            <a:pPr marL="0" indent="0">
              <a:spcBef>
                <a:spcPts val="0"/>
              </a:spcBef>
              <a:spcAft>
                <a:spcPts val="0"/>
              </a:spcAft>
              <a:buNone/>
            </a:pPr>
            <a:r>
              <a:rPr lang="en-US" sz="2200" dirty="0"/>
              <a:t>Business income</a:t>
            </a:r>
          </a:p>
          <a:p>
            <a:pPr marL="0" indent="0">
              <a:spcBef>
                <a:spcPts val="0"/>
              </a:spcBef>
              <a:spcAft>
                <a:spcPts val="0"/>
              </a:spcAft>
              <a:buNone/>
            </a:pPr>
            <a:r>
              <a:rPr lang="en-US" sz="2200" dirty="0"/>
              <a:t>Clergy fees</a:t>
            </a:r>
          </a:p>
          <a:p>
            <a:pPr marL="0" indent="0">
              <a:spcBef>
                <a:spcPts val="0"/>
              </a:spcBef>
              <a:spcAft>
                <a:spcPts val="0"/>
              </a:spcAft>
              <a:buNone/>
            </a:pPr>
            <a:r>
              <a:rPr lang="en-US" sz="2200" dirty="0"/>
              <a:t>Commissions</a:t>
            </a:r>
          </a:p>
          <a:p>
            <a:pPr marL="0" indent="0">
              <a:spcBef>
                <a:spcPts val="0"/>
              </a:spcBef>
              <a:spcAft>
                <a:spcPts val="0"/>
              </a:spcAft>
              <a:buNone/>
            </a:pPr>
            <a:r>
              <a:rPr lang="en-US" sz="2200" dirty="0"/>
              <a:t>Death benefits</a:t>
            </a:r>
          </a:p>
          <a:p>
            <a:pPr marL="0" indent="0">
              <a:spcBef>
                <a:spcPts val="0"/>
              </a:spcBef>
              <a:spcAft>
                <a:spcPts val="0"/>
              </a:spcAft>
              <a:buNone/>
            </a:pPr>
            <a:r>
              <a:rPr lang="en-US" sz="2200" dirty="0"/>
              <a:t>Debts forgiven</a:t>
            </a:r>
          </a:p>
          <a:p>
            <a:pPr marL="0" indent="0">
              <a:spcBef>
                <a:spcPts val="0"/>
              </a:spcBef>
              <a:spcAft>
                <a:spcPts val="0"/>
              </a:spcAft>
              <a:buNone/>
            </a:pPr>
            <a:r>
              <a:rPr lang="en-US" sz="2200" dirty="0"/>
              <a:t>Dividends</a:t>
            </a:r>
          </a:p>
          <a:p>
            <a:pPr marL="0" indent="0">
              <a:spcBef>
                <a:spcPts val="0"/>
              </a:spcBef>
              <a:spcAft>
                <a:spcPts val="0"/>
              </a:spcAft>
              <a:buNone/>
            </a:pPr>
            <a:r>
              <a:rPr lang="en-US" sz="2200" dirty="0"/>
              <a:t>Employee bonuses</a:t>
            </a:r>
          </a:p>
          <a:p>
            <a:pPr marL="0" indent="0">
              <a:spcBef>
                <a:spcPts val="0"/>
              </a:spcBef>
              <a:spcAft>
                <a:spcPts val="0"/>
              </a:spcAft>
              <a:buNone/>
            </a:pPr>
            <a:endParaRPr lang="en-US" sz="2200" dirty="0"/>
          </a:p>
          <a:p>
            <a:pPr marL="0" indent="0">
              <a:spcBef>
                <a:spcPts val="0"/>
              </a:spcBef>
              <a:spcAft>
                <a:spcPts val="0"/>
              </a:spcAft>
              <a:buNone/>
            </a:pPr>
            <a:endParaRPr lang="en-US" sz="1200" dirty="0"/>
          </a:p>
        </p:txBody>
      </p:sp>
      <p:sp>
        <p:nvSpPr>
          <p:cNvPr id="9" name="Content Placeholder 8">
            <a:extLst>
              <a:ext uri="{FF2B5EF4-FFF2-40B4-BE49-F238E27FC236}">
                <a16:creationId xmlns:a16="http://schemas.microsoft.com/office/drawing/2014/main" id="{351CC3D8-35EE-4115-A23B-450E220BCCAF}"/>
              </a:ext>
            </a:extLst>
          </p:cNvPr>
          <p:cNvSpPr>
            <a:spLocks noGrp="1"/>
          </p:cNvSpPr>
          <p:nvPr>
            <p:ph sz="half" idx="14"/>
          </p:nvPr>
        </p:nvSpPr>
        <p:spPr>
          <a:xfrm>
            <a:off x="4004878" y="2327413"/>
            <a:ext cx="3572643" cy="2045727"/>
          </a:xfrm>
        </p:spPr>
        <p:txBody>
          <a:bodyPr/>
          <a:lstStyle/>
          <a:p>
            <a:pPr eaLnBrk="1" hangingPunct="1">
              <a:spcBef>
                <a:spcPts val="0"/>
              </a:spcBef>
              <a:spcAft>
                <a:spcPts val="0"/>
              </a:spcAft>
              <a:buClr>
                <a:schemeClr val="accent1"/>
              </a:buClr>
            </a:pPr>
            <a:r>
              <a:rPr lang="en-US" sz="2200" dirty="0">
                <a:latin typeface="Arial" panose="020B0604020202020204" pitchFamily="34" charset="0"/>
                <a:cs typeface="Arial" panose="020B0604020202020204" pitchFamily="34" charset="0"/>
              </a:rPr>
              <a:t>Employee stock options</a:t>
            </a:r>
          </a:p>
          <a:p>
            <a:pPr eaLnBrk="1" hangingPunct="1">
              <a:spcBef>
                <a:spcPts val="0"/>
              </a:spcBef>
              <a:spcAft>
                <a:spcPts val="0"/>
              </a:spcAft>
              <a:buClr>
                <a:schemeClr val="accent1"/>
              </a:buClr>
            </a:pPr>
            <a:r>
              <a:rPr lang="en-US" sz="2200" dirty="0">
                <a:latin typeface="Arial" panose="020B0604020202020204" pitchFamily="34" charset="0"/>
                <a:cs typeface="Arial" panose="020B0604020202020204" pitchFamily="34" charset="0"/>
              </a:rPr>
              <a:t>Estate and trust income</a:t>
            </a:r>
          </a:p>
          <a:p>
            <a:pPr eaLnBrk="1" hangingPunct="1">
              <a:spcBef>
                <a:spcPts val="0"/>
              </a:spcBef>
              <a:spcAft>
                <a:spcPts val="0"/>
              </a:spcAft>
              <a:buClr>
                <a:schemeClr val="accent1"/>
              </a:buClr>
            </a:pPr>
            <a:r>
              <a:rPr lang="en-US" sz="2200" dirty="0">
                <a:latin typeface="Arial" panose="020B0604020202020204" pitchFamily="34" charset="0"/>
                <a:cs typeface="Arial" panose="020B0604020202020204" pitchFamily="34" charset="0"/>
              </a:rPr>
              <a:t>Farm income</a:t>
            </a:r>
          </a:p>
          <a:p>
            <a:pPr eaLnBrk="1" hangingPunct="1">
              <a:spcBef>
                <a:spcPts val="0"/>
              </a:spcBef>
              <a:spcAft>
                <a:spcPts val="0"/>
              </a:spcAft>
              <a:buClr>
                <a:schemeClr val="accent1"/>
              </a:buClr>
            </a:pPr>
            <a:r>
              <a:rPr lang="en-US" sz="2200" dirty="0">
                <a:latin typeface="Arial" panose="020B0604020202020204" pitchFamily="34" charset="0"/>
                <a:cs typeface="Arial" panose="020B0604020202020204" pitchFamily="34" charset="0"/>
              </a:rPr>
              <a:t>Fees</a:t>
            </a:r>
          </a:p>
          <a:p>
            <a:pPr eaLnBrk="1" hangingPunct="1">
              <a:spcBef>
                <a:spcPts val="0"/>
              </a:spcBef>
              <a:spcAft>
                <a:spcPts val="0"/>
              </a:spcAft>
              <a:buClr>
                <a:schemeClr val="accent1"/>
              </a:buClr>
            </a:pPr>
            <a:r>
              <a:rPr lang="en-US" sz="2200" dirty="0">
                <a:latin typeface="Arial" panose="020B0604020202020204" pitchFamily="34" charset="0"/>
                <a:cs typeface="Arial" panose="020B0604020202020204" pitchFamily="34" charset="0"/>
              </a:rPr>
              <a:t>Gains from illegal activities</a:t>
            </a:r>
          </a:p>
          <a:p>
            <a:pPr eaLnBrk="1" hangingPunct="1">
              <a:spcBef>
                <a:spcPts val="0"/>
              </a:spcBef>
              <a:spcAft>
                <a:spcPts val="0"/>
              </a:spcAft>
              <a:buClr>
                <a:schemeClr val="accent1"/>
              </a:buClr>
            </a:pPr>
            <a:r>
              <a:rPr lang="en-US" sz="2200" dirty="0">
                <a:latin typeface="Arial" panose="020B0604020202020204" pitchFamily="34" charset="0"/>
                <a:cs typeface="Arial" panose="020B0604020202020204" pitchFamily="34" charset="0"/>
              </a:rPr>
              <a:t>Gambling winnings</a:t>
            </a:r>
          </a:p>
          <a:p>
            <a:pPr marL="0" indent="0" eaLnBrk="1" hangingPunct="1">
              <a:spcBef>
                <a:spcPts val="0"/>
              </a:spcBef>
              <a:spcAft>
                <a:spcPts val="0"/>
              </a:spcAft>
              <a:buClr>
                <a:schemeClr val="accent1"/>
              </a:buClr>
              <a:buNone/>
            </a:pPr>
            <a:r>
              <a:rPr lang="en-US" sz="2200" dirty="0">
                <a:latin typeface="Arial" panose="020B0604020202020204" pitchFamily="34" charset="0"/>
                <a:cs typeface="Arial" panose="020B0604020202020204" pitchFamily="34" charset="0"/>
              </a:rPr>
              <a:t>Hobby income</a:t>
            </a:r>
          </a:p>
          <a:p>
            <a:pPr marL="0" indent="0" eaLnBrk="1" hangingPunct="1">
              <a:spcBef>
                <a:spcPts val="0"/>
              </a:spcBef>
              <a:spcAft>
                <a:spcPts val="0"/>
              </a:spcAft>
              <a:buClr>
                <a:schemeClr val="accent1"/>
              </a:buClr>
              <a:buNone/>
            </a:pPr>
            <a:r>
              <a:rPr lang="en-US" sz="2200" dirty="0">
                <a:latin typeface="Arial" panose="020B0604020202020204" pitchFamily="34" charset="0"/>
                <a:cs typeface="Arial" panose="020B0604020202020204" pitchFamily="34" charset="0"/>
              </a:rPr>
              <a:t>Incentive awards</a:t>
            </a:r>
          </a:p>
          <a:p>
            <a:pPr marL="0" indent="0" eaLnBrk="1" hangingPunct="1">
              <a:spcBef>
                <a:spcPts val="0"/>
              </a:spcBef>
              <a:spcAft>
                <a:spcPts val="0"/>
              </a:spcAft>
              <a:buClr>
                <a:schemeClr val="accent1"/>
              </a:buClr>
              <a:buNone/>
            </a:pPr>
            <a:r>
              <a:rPr lang="en-US" sz="2200" dirty="0">
                <a:latin typeface="Arial" panose="020B0604020202020204" pitchFamily="34" charset="0"/>
                <a:cs typeface="Arial" panose="020B0604020202020204" pitchFamily="34" charset="0"/>
              </a:rPr>
              <a:t>Interest income</a:t>
            </a:r>
          </a:p>
          <a:p>
            <a:pPr marL="0" indent="0" eaLnBrk="1" hangingPunct="1">
              <a:spcBef>
                <a:spcPts val="0"/>
              </a:spcBef>
              <a:spcAft>
                <a:spcPts val="0"/>
              </a:spcAft>
              <a:buClr>
                <a:schemeClr val="accent1"/>
              </a:buClr>
              <a:buNone/>
            </a:pPr>
            <a:r>
              <a:rPr lang="en-US" sz="2200" dirty="0">
                <a:latin typeface="Arial" panose="020B0604020202020204" pitchFamily="34" charset="0"/>
                <a:cs typeface="Arial" panose="020B0604020202020204" pitchFamily="34" charset="0"/>
              </a:rPr>
              <a:t>Jury duty fees</a:t>
            </a:r>
          </a:p>
        </p:txBody>
      </p:sp>
      <p:sp>
        <p:nvSpPr>
          <p:cNvPr id="10" name="Content Placeholder 9">
            <a:extLst>
              <a:ext uri="{FF2B5EF4-FFF2-40B4-BE49-F238E27FC236}">
                <a16:creationId xmlns:a16="http://schemas.microsoft.com/office/drawing/2014/main" id="{2F994A29-5051-4DC3-960F-03CA7A689D40}"/>
              </a:ext>
            </a:extLst>
          </p:cNvPr>
          <p:cNvSpPr>
            <a:spLocks noGrp="1"/>
          </p:cNvSpPr>
          <p:nvPr>
            <p:ph sz="half" idx="15"/>
          </p:nvPr>
        </p:nvSpPr>
        <p:spPr>
          <a:xfrm>
            <a:off x="8207828" y="2327413"/>
            <a:ext cx="3352801" cy="3922406"/>
          </a:xfrm>
        </p:spPr>
        <p:txBody>
          <a:bodyPr/>
          <a:lstStyle/>
          <a:p>
            <a:pPr marL="0" indent="0" eaLnBrk="1" hangingPunct="1">
              <a:spcBef>
                <a:spcPts val="0"/>
              </a:spcBef>
              <a:spcAft>
                <a:spcPts val="0"/>
              </a:spcAft>
              <a:buClr>
                <a:schemeClr val="accent1"/>
              </a:buClr>
              <a:buNone/>
            </a:pPr>
            <a:r>
              <a:rPr lang="en-US" sz="2200" dirty="0">
                <a:latin typeface="Arial" panose="020B0604020202020204" pitchFamily="34" charset="0"/>
                <a:cs typeface="Arial" panose="020B0604020202020204" pitchFamily="34" charset="0"/>
              </a:rPr>
              <a:t>Notary fees</a:t>
            </a:r>
          </a:p>
          <a:p>
            <a:pPr marL="0" indent="0" eaLnBrk="1" hangingPunct="1">
              <a:spcBef>
                <a:spcPts val="0"/>
              </a:spcBef>
              <a:spcAft>
                <a:spcPts val="0"/>
              </a:spcAft>
              <a:buClr>
                <a:schemeClr val="accent1"/>
              </a:buClr>
              <a:buNone/>
            </a:pPr>
            <a:r>
              <a:rPr lang="en-US" sz="2200" dirty="0">
                <a:latin typeface="Arial" panose="020B0604020202020204" pitchFamily="34" charset="0"/>
                <a:cs typeface="Arial" panose="020B0604020202020204" pitchFamily="34" charset="0"/>
              </a:rPr>
              <a:t>Pensions</a:t>
            </a:r>
          </a:p>
          <a:p>
            <a:pPr marL="0" indent="0" eaLnBrk="1" hangingPunct="1">
              <a:spcBef>
                <a:spcPts val="0"/>
              </a:spcBef>
              <a:spcAft>
                <a:spcPts val="0"/>
              </a:spcAft>
              <a:buClr>
                <a:schemeClr val="accent1"/>
              </a:buClr>
              <a:buNone/>
            </a:pPr>
            <a:r>
              <a:rPr lang="en-US" sz="2200" dirty="0">
                <a:latin typeface="Arial" panose="020B0604020202020204" pitchFamily="34" charset="0"/>
                <a:cs typeface="Arial" panose="020B0604020202020204" pitchFamily="34" charset="0"/>
              </a:rPr>
              <a:t>Prizes</a:t>
            </a:r>
          </a:p>
          <a:p>
            <a:pPr marL="0" indent="0" eaLnBrk="1" hangingPunct="1">
              <a:spcBef>
                <a:spcPts val="0"/>
              </a:spcBef>
              <a:spcAft>
                <a:spcPts val="0"/>
              </a:spcAft>
              <a:buClr>
                <a:schemeClr val="accent1"/>
              </a:buClr>
              <a:buNone/>
            </a:pPr>
            <a:r>
              <a:rPr lang="en-US" sz="2200" dirty="0">
                <a:latin typeface="Arial" panose="020B0604020202020204" pitchFamily="34" charset="0"/>
                <a:cs typeface="Arial" panose="020B0604020202020204" pitchFamily="34" charset="0"/>
              </a:rPr>
              <a:t>Punitive damages</a:t>
            </a:r>
          </a:p>
          <a:p>
            <a:pPr marL="0" indent="0" eaLnBrk="1" hangingPunct="1">
              <a:spcBef>
                <a:spcPts val="0"/>
              </a:spcBef>
              <a:spcAft>
                <a:spcPts val="0"/>
              </a:spcAft>
              <a:buClr>
                <a:schemeClr val="accent1"/>
              </a:buClr>
              <a:buNone/>
            </a:pPr>
            <a:r>
              <a:rPr lang="en-US" sz="2200" dirty="0">
                <a:latin typeface="Arial" panose="020B0604020202020204" pitchFamily="34" charset="0"/>
                <a:cs typeface="Arial" panose="020B0604020202020204" pitchFamily="34" charset="0"/>
              </a:rPr>
              <a:t>Rents</a:t>
            </a:r>
          </a:p>
          <a:p>
            <a:pPr marL="0" indent="0" eaLnBrk="1" hangingPunct="1">
              <a:spcBef>
                <a:spcPts val="0"/>
              </a:spcBef>
              <a:spcAft>
                <a:spcPts val="0"/>
              </a:spcAft>
              <a:buClr>
                <a:schemeClr val="accent1"/>
              </a:buClr>
              <a:buNone/>
            </a:pPr>
            <a:r>
              <a:rPr lang="en-US" sz="2200" dirty="0">
                <a:latin typeface="Arial" panose="020B0604020202020204" pitchFamily="34" charset="0"/>
                <a:cs typeface="Arial" panose="020B0604020202020204" pitchFamily="34" charset="0"/>
              </a:rPr>
              <a:t>Retirement pay</a:t>
            </a:r>
          </a:p>
          <a:p>
            <a:pPr marL="0" indent="0" eaLnBrk="1" hangingPunct="1">
              <a:spcBef>
                <a:spcPts val="0"/>
              </a:spcBef>
              <a:spcAft>
                <a:spcPts val="0"/>
              </a:spcAft>
              <a:buClr>
                <a:schemeClr val="accent1"/>
              </a:buClr>
              <a:buNone/>
            </a:pPr>
            <a:r>
              <a:rPr lang="en-US" sz="2200" dirty="0">
                <a:latin typeface="Arial" panose="020B0604020202020204" pitchFamily="34" charset="0"/>
                <a:cs typeface="Arial" panose="020B0604020202020204" pitchFamily="34" charset="0"/>
              </a:rPr>
              <a:t>Rewards</a:t>
            </a:r>
          </a:p>
          <a:p>
            <a:pPr marL="0" indent="0" eaLnBrk="1" hangingPunct="1">
              <a:spcBef>
                <a:spcPts val="0"/>
              </a:spcBef>
              <a:spcAft>
                <a:spcPts val="0"/>
              </a:spcAft>
              <a:buClr>
                <a:schemeClr val="accent1"/>
              </a:buClr>
              <a:buNone/>
            </a:pPr>
            <a:r>
              <a:rPr lang="en-US" sz="2200" dirty="0">
                <a:latin typeface="Arial" panose="020B0604020202020204" pitchFamily="34" charset="0"/>
                <a:cs typeface="Arial" panose="020B0604020202020204" pitchFamily="34" charset="0"/>
              </a:rPr>
              <a:t>Royalties</a:t>
            </a:r>
          </a:p>
          <a:p>
            <a:pPr marL="0" indent="0" eaLnBrk="1" hangingPunct="1">
              <a:spcBef>
                <a:spcPts val="0"/>
              </a:spcBef>
              <a:spcAft>
                <a:spcPts val="0"/>
              </a:spcAft>
              <a:buClr>
                <a:schemeClr val="accent1"/>
              </a:buClr>
              <a:buNone/>
            </a:pPr>
            <a:r>
              <a:rPr lang="en-US" sz="2200" dirty="0">
                <a:latin typeface="Arial" panose="020B0604020202020204" pitchFamily="34" charset="0"/>
                <a:cs typeface="Arial" panose="020B0604020202020204" pitchFamily="34" charset="0"/>
              </a:rPr>
              <a:t>Severance pay</a:t>
            </a:r>
          </a:p>
          <a:p>
            <a:pPr marL="0" indent="0" eaLnBrk="1" hangingPunct="1">
              <a:spcBef>
                <a:spcPts val="0"/>
              </a:spcBef>
              <a:spcAft>
                <a:spcPts val="0"/>
              </a:spcAft>
              <a:buClr>
                <a:schemeClr val="accent1"/>
              </a:buClr>
              <a:buNone/>
            </a:pPr>
            <a:r>
              <a:rPr lang="en-US" sz="2200" dirty="0">
                <a:latin typeface="Arial" panose="020B0604020202020204" pitchFamily="34" charset="0"/>
                <a:cs typeface="Arial" panose="020B0604020202020204" pitchFamily="34" charset="0"/>
              </a:rPr>
              <a:t>Tips and gratuities</a:t>
            </a:r>
          </a:p>
          <a:p>
            <a:pPr marL="0" indent="0" eaLnBrk="1" hangingPunct="1">
              <a:spcBef>
                <a:spcPts val="0"/>
              </a:spcBef>
              <a:spcAft>
                <a:spcPts val="0"/>
              </a:spcAft>
              <a:buClr>
                <a:schemeClr val="accent1"/>
              </a:buClr>
              <a:buNone/>
            </a:pPr>
            <a:r>
              <a:rPr lang="en-US" sz="2200" dirty="0">
                <a:latin typeface="Arial" panose="020B0604020202020204" pitchFamily="34" charset="0"/>
                <a:cs typeface="Arial" panose="020B0604020202020204" pitchFamily="34" charset="0"/>
              </a:rPr>
              <a:t>Wages</a:t>
            </a:r>
          </a:p>
          <a:p>
            <a:endParaRPr lang="en-US" sz="2200" dirty="0">
              <a:latin typeface="Arial" panose="020B0604020202020204" pitchFamily="34" charset="0"/>
              <a:cs typeface="Arial" panose="020B0604020202020204" pitchFamily="34" charset="0"/>
            </a:endParaRPr>
          </a:p>
          <a:p>
            <a:endParaRPr lang="en-US"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0198415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Municipal Bond Interest </a:t>
            </a:r>
            <a:br>
              <a:rPr lang="en-US" dirty="0"/>
            </a:br>
            <a:r>
              <a:rPr lang="en-US" sz="2000" dirty="0"/>
              <a:t>(3 of 3)</a:t>
            </a:r>
          </a:p>
        </p:txBody>
      </p:sp>
      <p:sp>
        <p:nvSpPr>
          <p:cNvPr id="5" name="Text Placeholder 4"/>
          <p:cNvSpPr>
            <a:spLocks noGrp="1"/>
          </p:cNvSpPr>
          <p:nvPr>
            <p:ph sz="half" idx="1"/>
          </p:nvPr>
        </p:nvSpPr>
        <p:spPr>
          <a:xfrm>
            <a:off x="476843" y="1825625"/>
            <a:ext cx="11238907" cy="2301207"/>
          </a:xfrm>
        </p:spPr>
        <p:txBody>
          <a:bodyPr/>
          <a:lstStyle/>
          <a:p>
            <a:pPr marL="0" indent="0">
              <a:buNone/>
            </a:pPr>
            <a:r>
              <a:rPr lang="en-US" b="1" dirty="0"/>
              <a:t>Municipal Bond</a:t>
            </a:r>
          </a:p>
          <a:p>
            <a:pPr marL="342900" indent="-342900">
              <a:buFont typeface="Arial" panose="020B0604020202020204" pitchFamily="34" charset="0"/>
              <a:buChar char="•"/>
            </a:pPr>
            <a:r>
              <a:rPr lang="en-US" dirty="0"/>
              <a:t>EXAMPLE: Faisal is in the 32 percent federal income tax bracket and invests in a Nashville City Bond paying 6 percent. What taxable interest rate will yield the same after-tax return as the municipal bond?</a:t>
            </a:r>
          </a:p>
          <a:p>
            <a:pPr marL="342900" indent="-342900">
              <a:buFont typeface="Arial" panose="020B0604020202020204" pitchFamily="34" charset="0"/>
              <a:buChar char="•"/>
            </a:pPr>
            <a:r>
              <a:rPr lang="en-US" b="1" dirty="0"/>
              <a:t>Solution:</a:t>
            </a:r>
          </a:p>
        </p:txBody>
      </p:sp>
      <p:graphicFrame>
        <p:nvGraphicFramePr>
          <p:cNvPr id="7" name="Content Placeholder 6" descr="Begin equation. After-tax return equals tax-free return divided by 1 minus tax rate equals 0.06 divided by 1 minus 32 equals 0.0882 or 8.82 percent. End equation.">
            <a:extLst>
              <a:ext uri="{FF2B5EF4-FFF2-40B4-BE49-F238E27FC236}">
                <a16:creationId xmlns:a16="http://schemas.microsoft.com/office/drawing/2014/main" id="{8441831A-9F38-44AC-AE44-41EBE13056D3}"/>
              </a:ext>
            </a:extLst>
          </p:cNvPr>
          <p:cNvGraphicFramePr>
            <a:graphicFrameLocks noGrp="1" noChangeAspect="1"/>
          </p:cNvGraphicFramePr>
          <p:nvPr>
            <p:ph sz="half" idx="2"/>
          </p:nvPr>
        </p:nvGraphicFramePr>
        <p:xfrm>
          <a:off x="2737912" y="4358017"/>
          <a:ext cx="6716175" cy="1735811"/>
        </p:xfrm>
        <a:graphic>
          <a:graphicData uri="http://schemas.openxmlformats.org/presentationml/2006/ole">
            <mc:AlternateContent xmlns:mc="http://schemas.openxmlformats.org/markup-compatibility/2006">
              <mc:Choice xmlns:v="urn:schemas-microsoft-com:vml" Requires="v">
                <p:oleObj spid="_x0000_s10256" name="Equation" r:id="rId3" imgW="6338464" imgH="1638546" progId="Equation.DSMT4">
                  <p:embed/>
                </p:oleObj>
              </mc:Choice>
              <mc:Fallback>
                <p:oleObj name="Equation" r:id="rId3" imgW="6338464" imgH="1638546" progId="Equation.DSMT4">
                  <p:embed/>
                  <p:pic>
                    <p:nvPicPr>
                      <p:cNvPr id="7" name="Content Placeholder 6" descr="Begin equation. After-tax return equals tax-free return divided by 1 minus tax rate equals 0.06 divided by 1 minus 32 equals 0.0882 or 8.82 percent. End equation.">
                        <a:extLst>
                          <a:ext uri="{FF2B5EF4-FFF2-40B4-BE49-F238E27FC236}">
                            <a16:creationId xmlns:a16="http://schemas.microsoft.com/office/drawing/2014/main" id="{8441831A-9F38-44AC-AE44-41EBE13056D3}"/>
                          </a:ext>
                        </a:extLst>
                      </p:cNvPr>
                      <p:cNvPicPr/>
                      <p:nvPr/>
                    </p:nvPicPr>
                    <p:blipFill>
                      <a:blip r:embed="rId4"/>
                      <a:stretch>
                        <a:fillRect/>
                      </a:stretch>
                    </p:blipFill>
                    <p:spPr>
                      <a:xfrm>
                        <a:off x="2737912" y="4358017"/>
                        <a:ext cx="6716175" cy="1735811"/>
                      </a:xfrm>
                      <a:prstGeom prst="rect">
                        <a:avLst/>
                      </a:prstGeom>
                    </p:spPr>
                  </p:pic>
                </p:oleObj>
              </mc:Fallback>
            </mc:AlternateContent>
          </a:graphicData>
        </a:graphic>
      </p:graphicFrame>
    </p:spTree>
    <p:extLst>
      <p:ext uri="{BB962C8B-B14F-4D97-AF65-F5344CB8AC3E}">
        <p14:creationId xmlns:p14="http://schemas.microsoft.com/office/powerpoint/2010/main" val="136881138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Gifts and Inheritances</a:t>
            </a:r>
          </a:p>
        </p:txBody>
      </p:sp>
      <p:sp>
        <p:nvSpPr>
          <p:cNvPr id="5" name="Text Placeholder 4"/>
          <p:cNvSpPr>
            <a:spLocks noGrp="1"/>
          </p:cNvSpPr>
          <p:nvPr>
            <p:ph idx="1"/>
          </p:nvPr>
        </p:nvSpPr>
        <p:spPr/>
        <p:txBody>
          <a:bodyPr/>
          <a:lstStyle/>
          <a:p>
            <a:pPr marL="342900" indent="-342900">
              <a:buFont typeface="Arial" panose="020B0604020202020204" pitchFamily="34" charset="0"/>
              <a:buChar char="•"/>
            </a:pPr>
            <a:r>
              <a:rPr lang="en-US" dirty="0"/>
              <a:t>Inheritances are excluded from income.</a:t>
            </a:r>
          </a:p>
          <a:p>
            <a:pPr lvl="1"/>
            <a:r>
              <a:rPr lang="en-US" dirty="0"/>
              <a:t>Any income received from property after transfer is taxable.</a:t>
            </a:r>
          </a:p>
          <a:p>
            <a:pPr marL="342900" indent="-342900">
              <a:buFont typeface="Arial" panose="020B0604020202020204" pitchFamily="34" charset="0"/>
              <a:buChar char="•"/>
            </a:pPr>
            <a:r>
              <a:rPr lang="en-US" dirty="0"/>
              <a:t>Gifts received are excluded from income.</a:t>
            </a:r>
          </a:p>
          <a:p>
            <a:pPr lvl="1"/>
            <a:r>
              <a:rPr lang="en-US" dirty="0"/>
              <a:t>A gift is defined by the courts as a voluntary transfer of property without adequate consideration.</a:t>
            </a:r>
          </a:p>
          <a:p>
            <a:pPr lvl="1"/>
            <a:r>
              <a:rPr lang="en-US" dirty="0"/>
              <a:t>Gifts in business settings are usually considered taxable income.</a:t>
            </a:r>
          </a:p>
          <a:p>
            <a:pPr lvl="1"/>
            <a:r>
              <a:rPr lang="en-US" dirty="0"/>
              <a:t>If a recipient renders services for the gift, the amount is taxable.</a:t>
            </a:r>
          </a:p>
        </p:txBody>
      </p:sp>
    </p:spTree>
    <p:extLst>
      <p:ext uri="{BB962C8B-B14F-4D97-AF65-F5344CB8AC3E}">
        <p14:creationId xmlns:p14="http://schemas.microsoft.com/office/powerpoint/2010/main" val="258893200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C5F5D-85FC-4DCF-9852-5DB67BA800B6}"/>
              </a:ext>
            </a:extLst>
          </p:cNvPr>
          <p:cNvSpPr>
            <a:spLocks noGrp="1"/>
          </p:cNvSpPr>
          <p:nvPr>
            <p:ph type="title"/>
          </p:nvPr>
        </p:nvSpPr>
        <p:spPr/>
        <p:txBody>
          <a:bodyPr/>
          <a:lstStyle/>
          <a:p>
            <a:r>
              <a:rPr lang="en-US" dirty="0"/>
              <a:t>Discussion 2</a:t>
            </a:r>
          </a:p>
        </p:txBody>
      </p:sp>
      <p:sp>
        <p:nvSpPr>
          <p:cNvPr id="3" name="Content Placeholder 2">
            <a:extLst>
              <a:ext uri="{FF2B5EF4-FFF2-40B4-BE49-F238E27FC236}">
                <a16:creationId xmlns:a16="http://schemas.microsoft.com/office/drawing/2014/main" id="{0EB8A59C-269E-4E9A-8BA8-6F11DAE70E28}"/>
              </a:ext>
            </a:extLst>
          </p:cNvPr>
          <p:cNvSpPr>
            <a:spLocks noGrp="1"/>
          </p:cNvSpPr>
          <p:nvPr>
            <p:ph idx="1"/>
          </p:nvPr>
        </p:nvSpPr>
        <p:spPr/>
        <p:txBody>
          <a:bodyPr/>
          <a:lstStyle/>
          <a:p>
            <a:pPr marL="0" indent="0">
              <a:buNone/>
            </a:pPr>
            <a:r>
              <a:rPr lang="en-US" dirty="0"/>
              <a:t>Diego is an attorney who supplied a list of potential clients to a new attorney, Malika. This list aided in the success of Malika’s practice. Malika was very pleased and decided to do something for Diego. In the current year, Malika gives Diego a new car worth $40,000. Malika was not obligated to give this gift to Diego, and she did not expect Diego to perform future services for the gift.</a:t>
            </a:r>
          </a:p>
          <a:p>
            <a:pPr marL="0" indent="0">
              <a:buNone/>
            </a:pPr>
            <a:r>
              <a:rPr lang="en-US" dirty="0"/>
              <a:t>Does Diego have to report any income from this transaction? If yes, how much?</a:t>
            </a:r>
          </a:p>
        </p:txBody>
      </p:sp>
      <p:pic>
        <p:nvPicPr>
          <p:cNvPr id="4" name="Content Placeholder 12">
            <a:extLst>
              <a:ext uri="{FF2B5EF4-FFF2-40B4-BE49-F238E27FC236}">
                <a16:creationId xmlns:a16="http://schemas.microsoft.com/office/drawing/2014/main" id="{36828F57-D4A8-124C-9C9D-5154225B36DF}"/>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9699212" y="5089125"/>
            <a:ext cx="2015945" cy="1295630"/>
          </a:xfrm>
          <a:prstGeom prst="rect">
            <a:avLst/>
          </a:prstGeom>
        </p:spPr>
      </p:pic>
    </p:spTree>
    <p:custDataLst>
      <p:tags r:id="rId1"/>
    </p:custDataLst>
    <p:extLst>
      <p:ext uri="{BB962C8B-B14F-4D97-AF65-F5344CB8AC3E}">
        <p14:creationId xmlns:p14="http://schemas.microsoft.com/office/powerpoint/2010/main" val="140341337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C5F5D-85FC-4DCF-9852-5DB67BA800B6}"/>
              </a:ext>
            </a:extLst>
          </p:cNvPr>
          <p:cNvSpPr>
            <a:spLocks noGrp="1"/>
          </p:cNvSpPr>
          <p:nvPr>
            <p:ph type="title"/>
          </p:nvPr>
        </p:nvSpPr>
        <p:spPr/>
        <p:txBody>
          <a:bodyPr/>
          <a:lstStyle/>
          <a:p>
            <a:r>
              <a:rPr lang="en-US" dirty="0"/>
              <a:t>Discussion 2 Debrief</a:t>
            </a:r>
          </a:p>
        </p:txBody>
      </p:sp>
      <p:sp>
        <p:nvSpPr>
          <p:cNvPr id="3" name="Content Placeholder 2">
            <a:extLst>
              <a:ext uri="{FF2B5EF4-FFF2-40B4-BE49-F238E27FC236}">
                <a16:creationId xmlns:a16="http://schemas.microsoft.com/office/drawing/2014/main" id="{0EB8A59C-269E-4E9A-8BA8-6F11DAE70E28}"/>
              </a:ext>
            </a:extLst>
          </p:cNvPr>
          <p:cNvSpPr>
            <a:spLocks noGrp="1"/>
          </p:cNvSpPr>
          <p:nvPr>
            <p:ph idx="1"/>
          </p:nvPr>
        </p:nvSpPr>
        <p:spPr/>
        <p:txBody>
          <a:bodyPr/>
          <a:lstStyle/>
          <a:p>
            <a:pPr marL="0" indent="0">
              <a:buNone/>
            </a:pPr>
            <a:r>
              <a:rPr lang="en-US" dirty="0"/>
              <a:t>Diego is an attorney who supplied a list of potential clients to a new attorney, Malika. This list aided in the success of Malika’s practice. Malika was very pleased and decided to do something for Diego. In the current year, Malika gives Diego a new car worth $40,000. Malika was not obligated to give this gift to Diego, and she did not expect Diego to perform future services for the gift.</a:t>
            </a:r>
          </a:p>
          <a:p>
            <a:pPr marL="0" indent="0">
              <a:buNone/>
            </a:pPr>
            <a:r>
              <a:rPr lang="en-US" dirty="0"/>
              <a:t>Does Diego have to report any income from this transaction? If yes, how much?</a:t>
            </a:r>
          </a:p>
          <a:p>
            <a:pPr marL="285750" indent="-285750">
              <a:buFont typeface="Arial" panose="020B0604020202020204" pitchFamily="34" charset="0"/>
              <a:buChar char="•"/>
            </a:pPr>
            <a:r>
              <a:rPr lang="en-US" sz="1800" dirty="0">
                <a:solidFill>
                  <a:srgbClr val="003865"/>
                </a:solidFill>
              </a:rPr>
              <a:t>Gifts in a business setting are taxable income, even if there was no obligation to </a:t>
            </a:r>
            <a:br>
              <a:rPr lang="en-US" sz="1800" dirty="0">
                <a:solidFill>
                  <a:srgbClr val="003865"/>
                </a:solidFill>
              </a:rPr>
            </a:br>
            <a:r>
              <a:rPr lang="en-US" sz="1800" dirty="0">
                <a:solidFill>
                  <a:srgbClr val="003865"/>
                </a:solidFill>
              </a:rPr>
              <a:t>make the payment. This problem is similar to the facts of a court case (</a:t>
            </a:r>
            <a:r>
              <a:rPr lang="en-US" sz="1800" i="1" dirty="0">
                <a:solidFill>
                  <a:srgbClr val="003865"/>
                </a:solidFill>
              </a:rPr>
              <a:t>Duberstein</a:t>
            </a:r>
            <a:r>
              <a:rPr lang="en-US" sz="1800" dirty="0">
                <a:solidFill>
                  <a:srgbClr val="003865"/>
                </a:solidFill>
              </a:rPr>
              <a:t>) </a:t>
            </a:r>
            <a:br>
              <a:rPr lang="en-US" sz="1800" dirty="0">
                <a:solidFill>
                  <a:srgbClr val="003865"/>
                </a:solidFill>
              </a:rPr>
            </a:br>
            <a:r>
              <a:rPr lang="en-US" sz="1800" dirty="0">
                <a:solidFill>
                  <a:srgbClr val="003865"/>
                </a:solidFill>
              </a:rPr>
              <a:t>in which the Supreme Court held that the value of the automobile was income, </a:t>
            </a:r>
            <a:br>
              <a:rPr lang="en-US" sz="1800" dirty="0">
                <a:solidFill>
                  <a:srgbClr val="003865"/>
                </a:solidFill>
              </a:rPr>
            </a:br>
            <a:r>
              <a:rPr lang="en-US" sz="1800" dirty="0">
                <a:solidFill>
                  <a:srgbClr val="003865"/>
                </a:solidFill>
              </a:rPr>
              <a:t>even where there was no legal obligation to make the gift. Therefore, Diego should report </a:t>
            </a:r>
            <a:br>
              <a:rPr lang="en-US" sz="1800" dirty="0">
                <a:solidFill>
                  <a:srgbClr val="003865"/>
                </a:solidFill>
              </a:rPr>
            </a:br>
            <a:r>
              <a:rPr lang="en-US" sz="1800" dirty="0">
                <a:solidFill>
                  <a:srgbClr val="003865"/>
                </a:solidFill>
              </a:rPr>
              <a:t>the entire $40,000 as income.</a:t>
            </a:r>
          </a:p>
        </p:txBody>
      </p:sp>
      <p:pic>
        <p:nvPicPr>
          <p:cNvPr id="4" name="Content Placeholder 16">
            <a:extLst>
              <a:ext uri="{FF2B5EF4-FFF2-40B4-BE49-F238E27FC236}">
                <a16:creationId xmlns:a16="http://schemas.microsoft.com/office/drawing/2014/main" id="{E5DF8C8D-BD79-C84C-AD98-3B9948E89711}"/>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10462177" y="4732595"/>
            <a:ext cx="1252980" cy="1652160"/>
          </a:xfrm>
          <a:prstGeom prst="rect">
            <a:avLst/>
          </a:prstGeom>
        </p:spPr>
      </p:pic>
    </p:spTree>
    <p:custDataLst>
      <p:tags r:id="rId1"/>
    </p:custDataLst>
    <p:extLst>
      <p:ext uri="{BB962C8B-B14F-4D97-AF65-F5344CB8AC3E}">
        <p14:creationId xmlns:p14="http://schemas.microsoft.com/office/powerpoint/2010/main" val="141918109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Scholarships</a:t>
            </a:r>
          </a:p>
        </p:txBody>
      </p:sp>
      <p:sp>
        <p:nvSpPr>
          <p:cNvPr id="5" name="Text Placeholder 4"/>
          <p:cNvSpPr>
            <a:spLocks noGrp="1"/>
          </p:cNvSpPr>
          <p:nvPr>
            <p:ph idx="1"/>
          </p:nvPr>
        </p:nvSpPr>
        <p:spPr/>
        <p:txBody>
          <a:bodyPr/>
          <a:lstStyle/>
          <a:p>
            <a:pPr marL="342900" indent="-342900">
              <a:buFont typeface="Arial" panose="020B0604020202020204" pitchFamily="34" charset="0"/>
              <a:buChar char="•"/>
            </a:pPr>
            <a:r>
              <a:rPr lang="en-US" dirty="0"/>
              <a:t>Scholarship amounts spent for tuition, fees, books, and course-required supplies and equipment are excluded from income.</a:t>
            </a:r>
          </a:p>
          <a:p>
            <a:pPr marL="342900" indent="-342900">
              <a:buFont typeface="Arial" panose="020B0604020202020204" pitchFamily="34" charset="0"/>
              <a:buChar char="•"/>
            </a:pPr>
            <a:r>
              <a:rPr lang="en-US" dirty="0"/>
              <a:t>Must include scholarship amounts in income for:</a:t>
            </a:r>
          </a:p>
          <a:p>
            <a:pPr lvl="1"/>
            <a:r>
              <a:rPr lang="en-US" dirty="0"/>
              <a:t>Any amounts applied to room and board</a:t>
            </a:r>
          </a:p>
          <a:p>
            <a:pPr lvl="1"/>
            <a:r>
              <a:rPr lang="en-US" dirty="0"/>
              <a:t>Any amounts received as compensation for required work (including work–study programs)</a:t>
            </a:r>
          </a:p>
        </p:txBody>
      </p:sp>
    </p:spTree>
    <p:extLst>
      <p:ext uri="{BB962C8B-B14F-4D97-AF65-F5344CB8AC3E}">
        <p14:creationId xmlns:p14="http://schemas.microsoft.com/office/powerpoint/2010/main" val="266955349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Alimony </a:t>
            </a:r>
            <a:r>
              <a:rPr lang="en-US" sz="2000" dirty="0"/>
              <a:t>(1 of 2)</a:t>
            </a:r>
          </a:p>
        </p:txBody>
      </p:sp>
      <p:sp>
        <p:nvSpPr>
          <p:cNvPr id="5" name="Text Placeholder 4"/>
          <p:cNvSpPr>
            <a:spLocks noGrp="1"/>
          </p:cNvSpPr>
          <p:nvPr>
            <p:ph idx="1"/>
          </p:nvPr>
        </p:nvSpPr>
        <p:spPr/>
        <p:txBody>
          <a:bodyPr/>
          <a:lstStyle/>
          <a:p>
            <a:pPr marL="342900" indent="-342900">
              <a:buFont typeface="Arial" panose="020B0604020202020204" pitchFamily="34" charset="0"/>
              <a:buChar char="•"/>
            </a:pPr>
            <a:r>
              <a:rPr lang="en-US" dirty="0"/>
              <a:t>In order to be considered alimony, payments must meet the following requirements:</a:t>
            </a:r>
          </a:p>
          <a:p>
            <a:pPr lvl="1"/>
            <a:r>
              <a:rPr lang="en-US" dirty="0"/>
              <a:t>Payments must be in cash and received by the ex-spouse.</a:t>
            </a:r>
          </a:p>
          <a:p>
            <a:pPr lvl="1"/>
            <a:r>
              <a:rPr lang="en-US" dirty="0"/>
              <a:t>Payments must be made under a decree of divorce or separate maintenance or under a written instrument incident to the divorce.</a:t>
            </a:r>
          </a:p>
          <a:p>
            <a:pPr lvl="1"/>
            <a:r>
              <a:rPr lang="en-US" dirty="0"/>
              <a:t>Payments cannot continue after death of the ex-spouse.</a:t>
            </a:r>
          </a:p>
          <a:p>
            <a:pPr lvl="1"/>
            <a:r>
              <a:rPr lang="en-US" dirty="0"/>
              <a:t>Payments cannot be designated as anything other than alimony.</a:t>
            </a:r>
          </a:p>
          <a:p>
            <a:pPr lvl="1"/>
            <a:r>
              <a:rPr lang="en-US" dirty="0"/>
              <a:t>If parties are divorced or legally separated, they must not be members of the same household at the time the payments are made.</a:t>
            </a:r>
          </a:p>
        </p:txBody>
      </p:sp>
    </p:spTree>
    <p:extLst>
      <p:ext uri="{BB962C8B-B14F-4D97-AF65-F5344CB8AC3E}">
        <p14:creationId xmlns:p14="http://schemas.microsoft.com/office/powerpoint/2010/main" val="198523660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Alimony </a:t>
            </a:r>
            <a:r>
              <a:rPr lang="en-US" sz="2000" dirty="0"/>
              <a:t>(2 of 2)</a:t>
            </a:r>
          </a:p>
        </p:txBody>
      </p:sp>
      <p:sp>
        <p:nvSpPr>
          <p:cNvPr id="5" name="Text Placeholder 4"/>
          <p:cNvSpPr>
            <a:spLocks noGrp="1"/>
          </p:cNvSpPr>
          <p:nvPr>
            <p:ph idx="1"/>
          </p:nvPr>
        </p:nvSpPr>
        <p:spPr>
          <a:xfrm>
            <a:off x="838200" y="1825625"/>
            <a:ext cx="10759440" cy="4351338"/>
          </a:xfrm>
        </p:spPr>
        <p:txBody>
          <a:bodyPr/>
          <a:lstStyle/>
          <a:p>
            <a:pPr marL="342900" indent="-342900">
              <a:spcBef>
                <a:spcPts val="0"/>
              </a:spcBef>
              <a:spcAft>
                <a:spcPts val="600"/>
              </a:spcAft>
              <a:buFont typeface="Arial" panose="020B0604020202020204" pitchFamily="34" charset="0"/>
              <a:buChar char="•"/>
            </a:pPr>
            <a:r>
              <a:rPr lang="en-US" sz="2300" dirty="0"/>
              <a:t>Prior to December 31, 20 18, alimony was deductible by the payor and includable in income by the recipient.</a:t>
            </a:r>
          </a:p>
          <a:p>
            <a:pPr marL="342900" indent="-342900">
              <a:spcBef>
                <a:spcPts val="0"/>
              </a:spcBef>
              <a:spcAft>
                <a:spcPts val="600"/>
              </a:spcAft>
              <a:buFont typeface="Arial" panose="020B0604020202020204" pitchFamily="34" charset="0"/>
              <a:buChar char="•"/>
            </a:pPr>
            <a:r>
              <a:rPr lang="en-US" sz="2300" dirty="0"/>
              <a:t>The alimony provisions were repealed and these amounts are no longer deductible or includable for divorce or separation agreements entered after that date.</a:t>
            </a:r>
          </a:p>
          <a:p>
            <a:pPr marL="0" indent="0">
              <a:spcBef>
                <a:spcPts val="0"/>
              </a:spcBef>
              <a:spcAft>
                <a:spcPts val="600"/>
              </a:spcAft>
              <a:buNone/>
            </a:pPr>
            <a:r>
              <a:rPr lang="en-US" sz="2300" b="1" dirty="0"/>
              <a:t>Property Transfers</a:t>
            </a:r>
          </a:p>
          <a:p>
            <a:pPr marL="342900" indent="-342900">
              <a:spcBef>
                <a:spcPts val="0"/>
              </a:spcBef>
              <a:spcAft>
                <a:spcPts val="600"/>
              </a:spcAft>
              <a:buFont typeface="Arial" panose="020B0604020202020204" pitchFamily="34" charset="0"/>
              <a:buChar char="•"/>
            </a:pPr>
            <a:r>
              <a:rPr lang="en-US" sz="2300" dirty="0"/>
              <a:t>A spouse who transfers property in settlement of a marital obligation is not required to recognize any gain as a result of the property’s appreciation.</a:t>
            </a:r>
          </a:p>
          <a:p>
            <a:pPr marL="0" indent="0">
              <a:spcBef>
                <a:spcPts val="0"/>
              </a:spcBef>
              <a:spcAft>
                <a:spcPts val="600"/>
              </a:spcAft>
              <a:buNone/>
            </a:pPr>
            <a:r>
              <a:rPr lang="en-US" sz="2300" b="1" dirty="0"/>
              <a:t>Child Support</a:t>
            </a:r>
          </a:p>
          <a:p>
            <a:pPr marL="342900" indent="-342900">
              <a:spcBef>
                <a:spcPts val="0"/>
              </a:spcBef>
              <a:spcAft>
                <a:spcPts val="600"/>
              </a:spcAft>
              <a:buFont typeface="Arial" panose="020B0604020202020204" pitchFamily="34" charset="0"/>
              <a:buChar char="•"/>
            </a:pPr>
            <a:r>
              <a:rPr lang="en-US" sz="2300" dirty="0"/>
              <a:t>Child support is not deductible by the payor, nor taxable income to the recipient.</a:t>
            </a:r>
          </a:p>
          <a:p>
            <a:pPr lvl="1">
              <a:spcBef>
                <a:spcPts val="0"/>
              </a:spcBef>
              <a:spcAft>
                <a:spcPts val="600"/>
              </a:spcAft>
            </a:pPr>
            <a:r>
              <a:rPr lang="en-US" sz="2300" dirty="0"/>
              <a:t>It is an important factor, however, in determining which spouse gets the dependency exemption.</a:t>
            </a:r>
          </a:p>
        </p:txBody>
      </p:sp>
    </p:spTree>
    <p:extLst>
      <p:ext uri="{BB962C8B-B14F-4D97-AF65-F5344CB8AC3E}">
        <p14:creationId xmlns:p14="http://schemas.microsoft.com/office/powerpoint/2010/main" val="158258711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Educational Incentives </a:t>
            </a:r>
            <a:br>
              <a:rPr lang="en-US" dirty="0"/>
            </a:br>
            <a:r>
              <a:rPr lang="en-US" sz="2000" dirty="0"/>
              <a:t>(1 of 7)</a:t>
            </a:r>
          </a:p>
        </p:txBody>
      </p:sp>
      <p:sp>
        <p:nvSpPr>
          <p:cNvPr id="5" name="Text Placeholder 4"/>
          <p:cNvSpPr>
            <a:spLocks noGrp="1"/>
          </p:cNvSpPr>
          <p:nvPr>
            <p:ph idx="1"/>
          </p:nvPr>
        </p:nvSpPr>
        <p:spPr/>
        <p:txBody>
          <a:bodyPr/>
          <a:lstStyle/>
          <a:p>
            <a:pPr marL="0" indent="0">
              <a:buNone/>
            </a:pPr>
            <a:r>
              <a:rPr lang="en-US" b="1" dirty="0"/>
              <a:t>Qualified Tuition Programs (Q T P)</a:t>
            </a:r>
          </a:p>
          <a:p>
            <a:pPr marL="342900" indent="-342900">
              <a:buFont typeface="Arial" panose="020B0604020202020204" pitchFamily="34" charset="0"/>
              <a:buChar char="•"/>
            </a:pPr>
            <a:r>
              <a:rPr lang="en-US" dirty="0"/>
              <a:t>Q T Ps allow taxpayers to meet qualified higher education expenses by either:</a:t>
            </a:r>
          </a:p>
          <a:p>
            <a:pPr lvl="1"/>
            <a:r>
              <a:rPr lang="en-US" dirty="0"/>
              <a:t>Buying in-kind tuition credits or certificates</a:t>
            </a:r>
          </a:p>
          <a:p>
            <a:pPr lvl="1"/>
            <a:r>
              <a:rPr lang="en-US" dirty="0"/>
              <a:t>Contributing to an established savings-type account</a:t>
            </a:r>
          </a:p>
        </p:txBody>
      </p:sp>
    </p:spTree>
    <p:extLst>
      <p:ext uri="{BB962C8B-B14F-4D97-AF65-F5344CB8AC3E}">
        <p14:creationId xmlns:p14="http://schemas.microsoft.com/office/powerpoint/2010/main" val="206474204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Educational Incentives </a:t>
            </a:r>
            <a:br>
              <a:rPr lang="en-US" dirty="0"/>
            </a:br>
            <a:r>
              <a:rPr lang="en-US" sz="2000" dirty="0"/>
              <a:t>(2 of 7)</a:t>
            </a:r>
            <a:endParaRPr lang="en-US" dirty="0"/>
          </a:p>
        </p:txBody>
      </p:sp>
      <p:sp>
        <p:nvSpPr>
          <p:cNvPr id="5" name="Text Placeholder 4"/>
          <p:cNvSpPr>
            <a:spLocks noGrp="1"/>
          </p:cNvSpPr>
          <p:nvPr>
            <p:ph idx="1"/>
          </p:nvPr>
        </p:nvSpPr>
        <p:spPr/>
        <p:txBody>
          <a:bodyPr/>
          <a:lstStyle/>
          <a:p>
            <a:pPr marL="342900" indent="-342900">
              <a:buFont typeface="Arial" panose="020B0604020202020204" pitchFamily="34" charset="0"/>
              <a:buChar char="•"/>
            </a:pPr>
            <a:r>
              <a:rPr lang="en-US" dirty="0"/>
              <a:t>Distributions are tax free if used for qualified higher education expenses.</a:t>
            </a:r>
          </a:p>
          <a:p>
            <a:pPr lvl="1"/>
            <a:r>
              <a:rPr lang="en-US" dirty="0"/>
              <a:t>Qualified higher education expenses include:</a:t>
            </a:r>
          </a:p>
          <a:p>
            <a:pPr lvl="2"/>
            <a:r>
              <a:rPr lang="en-US" dirty="0"/>
              <a:t>Tuition and fees</a:t>
            </a:r>
          </a:p>
          <a:p>
            <a:pPr lvl="2"/>
            <a:r>
              <a:rPr lang="en-US" dirty="0"/>
              <a:t>Books and supplies</a:t>
            </a:r>
          </a:p>
          <a:p>
            <a:pPr lvl="2"/>
            <a:r>
              <a:rPr lang="en-US" dirty="0"/>
              <a:t>Equipment</a:t>
            </a:r>
          </a:p>
          <a:p>
            <a:pPr lvl="2"/>
            <a:r>
              <a:rPr lang="en-US" dirty="0"/>
              <a:t>Reasonable room and board costs (subject to certain limitations)</a:t>
            </a:r>
          </a:p>
        </p:txBody>
      </p:sp>
    </p:spTree>
    <p:extLst>
      <p:ext uri="{BB962C8B-B14F-4D97-AF65-F5344CB8AC3E}">
        <p14:creationId xmlns:p14="http://schemas.microsoft.com/office/powerpoint/2010/main" val="66591514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Educational Incentives </a:t>
            </a:r>
            <a:br>
              <a:rPr lang="en-US" dirty="0"/>
            </a:br>
            <a:r>
              <a:rPr lang="en-US" sz="2000" dirty="0"/>
              <a:t>(3 of 7)</a:t>
            </a:r>
            <a:endParaRPr lang="en-US" dirty="0"/>
          </a:p>
        </p:txBody>
      </p:sp>
      <p:sp>
        <p:nvSpPr>
          <p:cNvPr id="5" name="Text Placeholder 4"/>
          <p:cNvSpPr>
            <a:spLocks noGrp="1"/>
          </p:cNvSpPr>
          <p:nvPr>
            <p:ph idx="1"/>
          </p:nvPr>
        </p:nvSpPr>
        <p:spPr/>
        <p:txBody>
          <a:bodyPr/>
          <a:lstStyle/>
          <a:p>
            <a:pPr lvl="1"/>
            <a:r>
              <a:rPr lang="en-US" dirty="0"/>
              <a:t>Qualified higher education expenses also include tuition in connection with enrollment or attendance at an elementary or secondary public, private, or religious school.</a:t>
            </a:r>
          </a:p>
          <a:p>
            <a:pPr lvl="2"/>
            <a:r>
              <a:rPr lang="en-US" dirty="0"/>
              <a:t>However, the use of the specific term “tuition” excludes other types of qualifying education expenses such as books, supplies, and equipment for elementary or secondary students.</a:t>
            </a:r>
          </a:p>
          <a:p>
            <a:pPr lvl="2"/>
            <a:r>
              <a:rPr lang="en-US" dirty="0"/>
              <a:t>Maximum exclusion for elementary or secondary education: $10,000 per beneficiary per year.</a:t>
            </a:r>
          </a:p>
          <a:p>
            <a:pPr lvl="2"/>
            <a:r>
              <a:rPr lang="en-US" dirty="0"/>
              <a:t>If not used for purposes outlined, the distributions are taxable and subject to a 10 percent early withdrawal penalty.</a:t>
            </a:r>
          </a:p>
        </p:txBody>
      </p:sp>
    </p:spTree>
    <p:extLst>
      <p:ext uri="{BB962C8B-B14F-4D97-AF65-F5344CB8AC3E}">
        <p14:creationId xmlns:p14="http://schemas.microsoft.com/office/powerpoint/2010/main" val="29703250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The Nature of Gross Income</a:t>
            </a:r>
            <a:br>
              <a:rPr lang="en-US" dirty="0"/>
            </a:br>
            <a:r>
              <a:rPr lang="en-US" sz="2000" dirty="0"/>
              <a:t>(3 of 3)</a:t>
            </a:r>
          </a:p>
        </p:txBody>
      </p:sp>
      <p:sp>
        <p:nvSpPr>
          <p:cNvPr id="5" name="Text Placeholder 4"/>
          <p:cNvSpPr>
            <a:spLocks noGrp="1"/>
          </p:cNvSpPr>
          <p:nvPr>
            <p:ph sz="half" idx="1"/>
          </p:nvPr>
        </p:nvSpPr>
        <p:spPr>
          <a:xfrm>
            <a:off x="476844" y="1825626"/>
            <a:ext cx="11238312" cy="535236"/>
          </a:xfrm>
        </p:spPr>
        <p:txBody>
          <a:bodyPr/>
          <a:lstStyle/>
          <a:p>
            <a:pPr marL="0" indent="0">
              <a:buNone/>
            </a:pPr>
            <a:r>
              <a:rPr lang="en-US" b="1" dirty="0"/>
              <a:t>20 21 Exclusions from Gross Income—Partial List</a:t>
            </a:r>
          </a:p>
          <a:p>
            <a:pPr marL="0" indent="0">
              <a:spcBef>
                <a:spcPts val="0"/>
              </a:spcBef>
              <a:spcAft>
                <a:spcPts val="0"/>
              </a:spcAft>
              <a:buNone/>
            </a:pPr>
            <a:endParaRPr lang="en-US" sz="2200" b="1" dirty="0"/>
          </a:p>
        </p:txBody>
      </p:sp>
      <p:sp>
        <p:nvSpPr>
          <p:cNvPr id="6" name="Content Placeholder 5">
            <a:extLst>
              <a:ext uri="{FF2B5EF4-FFF2-40B4-BE49-F238E27FC236}">
                <a16:creationId xmlns:a16="http://schemas.microsoft.com/office/drawing/2014/main" id="{A2F80CD6-400A-4F15-8482-4C33360B1C85}"/>
              </a:ext>
            </a:extLst>
          </p:cNvPr>
          <p:cNvSpPr>
            <a:spLocks noGrp="1"/>
          </p:cNvSpPr>
          <p:nvPr>
            <p:ph sz="half" idx="10"/>
          </p:nvPr>
        </p:nvSpPr>
        <p:spPr>
          <a:xfrm>
            <a:off x="476843" y="2360861"/>
            <a:ext cx="4994568" cy="3640354"/>
          </a:xfrm>
        </p:spPr>
        <p:txBody>
          <a:bodyPr/>
          <a:lstStyle/>
          <a:p>
            <a:pPr marL="0" indent="0">
              <a:spcBef>
                <a:spcPts val="0"/>
              </a:spcBef>
              <a:spcAft>
                <a:spcPts val="0"/>
              </a:spcAft>
              <a:buNone/>
            </a:pPr>
            <a:r>
              <a:rPr lang="en-US" sz="2200" dirty="0"/>
              <a:t>Accident insurance proceeds</a:t>
            </a:r>
          </a:p>
          <a:p>
            <a:pPr marL="0" indent="0">
              <a:spcBef>
                <a:spcPts val="0"/>
              </a:spcBef>
              <a:spcAft>
                <a:spcPts val="0"/>
              </a:spcAft>
              <a:buNone/>
            </a:pPr>
            <a:r>
              <a:rPr lang="en-US" sz="2200" dirty="0"/>
              <a:t>Alimony (excluded after 2018)</a:t>
            </a:r>
          </a:p>
          <a:p>
            <a:pPr marL="0" indent="0">
              <a:spcBef>
                <a:spcPts val="0"/>
              </a:spcBef>
              <a:spcAft>
                <a:spcPts val="0"/>
              </a:spcAft>
              <a:buNone/>
            </a:pPr>
            <a:r>
              <a:rPr lang="en-US" sz="2200" dirty="0"/>
              <a:t>Annuities (to a limited extent)</a:t>
            </a:r>
          </a:p>
          <a:p>
            <a:pPr marL="0" indent="0">
              <a:spcBef>
                <a:spcPts val="0"/>
              </a:spcBef>
              <a:spcAft>
                <a:spcPts val="0"/>
              </a:spcAft>
              <a:buNone/>
            </a:pPr>
            <a:r>
              <a:rPr lang="en-US" sz="2200" dirty="0"/>
              <a:t>Bequests</a:t>
            </a:r>
          </a:p>
          <a:p>
            <a:pPr marL="0" indent="0">
              <a:spcBef>
                <a:spcPts val="0"/>
              </a:spcBef>
              <a:spcAft>
                <a:spcPts val="0"/>
              </a:spcAft>
              <a:buNone/>
            </a:pPr>
            <a:r>
              <a:rPr lang="en-US" sz="2200" dirty="0"/>
              <a:t>Casualty insurance proceeds</a:t>
            </a:r>
          </a:p>
          <a:p>
            <a:pPr marL="0" indent="0">
              <a:spcBef>
                <a:spcPts val="0"/>
              </a:spcBef>
              <a:spcAft>
                <a:spcPts val="0"/>
              </a:spcAft>
              <a:buNone/>
            </a:pPr>
            <a:r>
              <a:rPr lang="en-US" sz="2200" dirty="0"/>
              <a:t>Child support payments</a:t>
            </a:r>
          </a:p>
          <a:p>
            <a:pPr marL="0" indent="0">
              <a:spcBef>
                <a:spcPts val="0"/>
              </a:spcBef>
              <a:spcAft>
                <a:spcPts val="0"/>
              </a:spcAft>
              <a:buNone/>
            </a:pPr>
            <a:r>
              <a:rPr lang="en-US" sz="2200" dirty="0"/>
              <a:t>Disability benefits (generally)</a:t>
            </a:r>
          </a:p>
          <a:p>
            <a:pPr marL="0" indent="0">
              <a:spcBef>
                <a:spcPts val="0"/>
              </a:spcBef>
              <a:spcAft>
                <a:spcPts val="0"/>
              </a:spcAft>
              <a:buNone/>
            </a:pPr>
            <a:r>
              <a:rPr lang="en-US" sz="2200" dirty="0"/>
              <a:t>Gifts</a:t>
            </a:r>
          </a:p>
          <a:p>
            <a:pPr marL="0" indent="0">
              <a:spcBef>
                <a:spcPts val="0"/>
              </a:spcBef>
              <a:spcAft>
                <a:spcPts val="0"/>
              </a:spcAft>
              <a:buNone/>
            </a:pPr>
            <a:r>
              <a:rPr lang="en-US" sz="2200" dirty="0"/>
              <a:t>Health insurance proceeds</a:t>
            </a:r>
          </a:p>
          <a:p>
            <a:pPr marL="0" indent="0">
              <a:spcBef>
                <a:spcPts val="0"/>
              </a:spcBef>
              <a:spcAft>
                <a:spcPts val="0"/>
              </a:spcAft>
              <a:buNone/>
            </a:pPr>
            <a:r>
              <a:rPr lang="en-US" sz="2200" dirty="0"/>
              <a:t>Inheritances</a:t>
            </a:r>
          </a:p>
          <a:p>
            <a:pPr marL="0" indent="0">
              <a:spcBef>
                <a:spcPts val="0"/>
              </a:spcBef>
              <a:spcAft>
                <a:spcPts val="0"/>
              </a:spcAft>
              <a:buNone/>
            </a:pPr>
            <a:r>
              <a:rPr lang="en-US" sz="2200" dirty="0"/>
              <a:t>Life insurance proceeds</a:t>
            </a:r>
          </a:p>
          <a:p>
            <a:endParaRPr lang="en-US" sz="2200" dirty="0"/>
          </a:p>
        </p:txBody>
      </p:sp>
      <p:sp>
        <p:nvSpPr>
          <p:cNvPr id="4" name="Content Placeholder 3">
            <a:extLst>
              <a:ext uri="{FF2B5EF4-FFF2-40B4-BE49-F238E27FC236}">
                <a16:creationId xmlns:a16="http://schemas.microsoft.com/office/drawing/2014/main" id="{CAB8E699-B88D-4DEA-BF64-A1F07EC8D9FF}"/>
              </a:ext>
            </a:extLst>
          </p:cNvPr>
          <p:cNvSpPr>
            <a:spLocks noGrp="1"/>
          </p:cNvSpPr>
          <p:nvPr>
            <p:ph sz="half" idx="2"/>
          </p:nvPr>
        </p:nvSpPr>
        <p:spPr>
          <a:xfrm>
            <a:off x="6192502" y="2365386"/>
            <a:ext cx="5522654" cy="4351338"/>
          </a:xfrm>
        </p:spPr>
        <p:txBody>
          <a:bodyPr/>
          <a:lstStyle/>
          <a:p>
            <a:pPr marL="0" indent="0" eaLnBrk="1" hangingPunct="1">
              <a:spcBef>
                <a:spcPts val="0"/>
              </a:spcBef>
              <a:spcAft>
                <a:spcPts val="0"/>
              </a:spcAft>
              <a:buClr>
                <a:schemeClr val="accent1"/>
              </a:buClr>
              <a:buNone/>
            </a:pPr>
            <a:r>
              <a:rPr lang="en-US" sz="2200" dirty="0">
                <a:latin typeface="Arial" panose="020B0604020202020204" pitchFamily="34" charset="0"/>
                <a:cs typeface="Arial" panose="020B0604020202020204" pitchFamily="34" charset="0"/>
              </a:rPr>
              <a:t>Military allowances </a:t>
            </a:r>
          </a:p>
          <a:p>
            <a:pPr marL="0" indent="0" eaLnBrk="1" hangingPunct="1">
              <a:spcBef>
                <a:spcPts val="0"/>
              </a:spcBef>
              <a:spcAft>
                <a:spcPts val="0"/>
              </a:spcAft>
              <a:buClr>
                <a:schemeClr val="accent1"/>
              </a:buClr>
              <a:buNone/>
            </a:pPr>
            <a:r>
              <a:rPr lang="en-US" sz="2200" dirty="0">
                <a:latin typeface="Arial" panose="020B0604020202020204" pitchFamily="34" charset="0"/>
                <a:cs typeface="Arial" panose="020B0604020202020204" pitchFamily="34" charset="0"/>
              </a:rPr>
              <a:t>Minister’s dwelling rental value allowance</a:t>
            </a:r>
          </a:p>
          <a:p>
            <a:pPr marL="0" indent="0" eaLnBrk="1" hangingPunct="1">
              <a:spcBef>
                <a:spcPts val="0"/>
              </a:spcBef>
              <a:spcAft>
                <a:spcPts val="0"/>
              </a:spcAft>
              <a:buClr>
                <a:schemeClr val="accent1"/>
              </a:buClr>
              <a:buNone/>
            </a:pPr>
            <a:r>
              <a:rPr lang="en-US" sz="2200" dirty="0">
                <a:latin typeface="Arial" panose="020B0604020202020204" pitchFamily="34" charset="0"/>
                <a:cs typeface="Arial" panose="020B0604020202020204" pitchFamily="34" charset="0"/>
              </a:rPr>
              <a:t>Municipal bond interest</a:t>
            </a:r>
          </a:p>
          <a:p>
            <a:pPr marL="457200" indent="-457200">
              <a:spcBef>
                <a:spcPts val="0"/>
              </a:spcBef>
              <a:spcAft>
                <a:spcPts val="0"/>
              </a:spcAft>
              <a:buNone/>
            </a:pPr>
            <a:r>
              <a:rPr lang="en-US" sz="2200" dirty="0">
                <a:latin typeface="Arial" panose="020B0604020202020204" pitchFamily="34" charset="0"/>
                <a:cs typeface="Arial" panose="020B0604020202020204" pitchFamily="34" charset="0"/>
              </a:rPr>
              <a:t>Olympic medals and cash awards to athletes</a:t>
            </a:r>
          </a:p>
          <a:p>
            <a:pPr marL="0" indent="0" eaLnBrk="1" hangingPunct="1">
              <a:spcBef>
                <a:spcPts val="0"/>
              </a:spcBef>
              <a:spcAft>
                <a:spcPts val="0"/>
              </a:spcAft>
              <a:buClr>
                <a:schemeClr val="accent1"/>
              </a:buClr>
              <a:buNone/>
            </a:pPr>
            <a:r>
              <a:rPr lang="en-US" sz="2200" dirty="0">
                <a:latin typeface="Arial" panose="020B0604020202020204" pitchFamily="34" charset="0"/>
                <a:cs typeface="Arial" panose="020B0604020202020204" pitchFamily="34" charset="0"/>
              </a:rPr>
              <a:t>Relocation payments</a:t>
            </a:r>
          </a:p>
          <a:p>
            <a:pPr marL="0" indent="0" eaLnBrk="1" hangingPunct="1">
              <a:spcBef>
                <a:spcPts val="0"/>
              </a:spcBef>
              <a:spcAft>
                <a:spcPts val="0"/>
              </a:spcAft>
              <a:buClr>
                <a:schemeClr val="accent1"/>
              </a:buClr>
              <a:buNone/>
            </a:pPr>
            <a:r>
              <a:rPr lang="en-US" sz="2200" dirty="0">
                <a:latin typeface="Arial" panose="020B0604020202020204" pitchFamily="34" charset="0"/>
                <a:cs typeface="Arial" panose="020B0604020202020204" pitchFamily="34" charset="0"/>
              </a:rPr>
              <a:t>Scholarships (tuition and books)</a:t>
            </a:r>
          </a:p>
          <a:p>
            <a:pPr marL="0" indent="0" eaLnBrk="1" hangingPunct="1">
              <a:spcBef>
                <a:spcPts val="0"/>
              </a:spcBef>
              <a:spcAft>
                <a:spcPts val="0"/>
              </a:spcAft>
              <a:buClr>
                <a:schemeClr val="accent1"/>
              </a:buClr>
              <a:buNone/>
            </a:pPr>
            <a:r>
              <a:rPr lang="en-US" sz="2200" dirty="0">
                <a:latin typeface="Arial" panose="020B0604020202020204" pitchFamily="34" charset="0"/>
                <a:cs typeface="Arial" panose="020B0604020202020204" pitchFamily="34" charset="0"/>
              </a:rPr>
              <a:t>Social Security benefits (with limits)</a:t>
            </a:r>
          </a:p>
          <a:p>
            <a:pPr marL="0" indent="0" eaLnBrk="1" hangingPunct="1">
              <a:spcBef>
                <a:spcPts val="0"/>
              </a:spcBef>
              <a:spcAft>
                <a:spcPts val="0"/>
              </a:spcAft>
              <a:buClr>
                <a:schemeClr val="accent1"/>
              </a:buClr>
              <a:buNone/>
            </a:pPr>
            <a:r>
              <a:rPr lang="en-US" sz="2200" dirty="0">
                <a:latin typeface="Arial" panose="020B0604020202020204" pitchFamily="34" charset="0"/>
                <a:cs typeface="Arial" panose="020B0604020202020204" pitchFamily="34" charset="0"/>
              </a:rPr>
              <a:t>Veterans’ benefits</a:t>
            </a:r>
          </a:p>
          <a:p>
            <a:pPr marL="0" indent="0" eaLnBrk="1" hangingPunct="1">
              <a:spcBef>
                <a:spcPts val="0"/>
              </a:spcBef>
              <a:spcAft>
                <a:spcPts val="0"/>
              </a:spcAft>
              <a:buClr>
                <a:schemeClr val="accent1"/>
              </a:buClr>
              <a:buNone/>
            </a:pPr>
            <a:r>
              <a:rPr lang="en-US" sz="2200" dirty="0">
                <a:latin typeface="Arial" panose="020B0604020202020204" pitchFamily="34" charset="0"/>
                <a:cs typeface="Arial" panose="020B0604020202020204" pitchFamily="34" charset="0"/>
              </a:rPr>
              <a:t>Welfare payments</a:t>
            </a:r>
          </a:p>
          <a:p>
            <a:pPr marL="0" indent="0" eaLnBrk="1" hangingPunct="1">
              <a:spcBef>
                <a:spcPts val="0"/>
              </a:spcBef>
              <a:spcAft>
                <a:spcPts val="0"/>
              </a:spcAft>
              <a:buClr>
                <a:schemeClr val="accent1"/>
              </a:buClr>
              <a:buNone/>
            </a:pPr>
            <a:r>
              <a:rPr lang="en-US" sz="2200" dirty="0">
                <a:latin typeface="Arial" panose="020B0604020202020204" pitchFamily="34" charset="0"/>
                <a:cs typeface="Arial" panose="020B0604020202020204" pitchFamily="34" charset="0"/>
              </a:rPr>
              <a:t>Workers’ compensation</a:t>
            </a:r>
          </a:p>
        </p:txBody>
      </p:sp>
    </p:spTree>
    <p:extLst>
      <p:ext uri="{BB962C8B-B14F-4D97-AF65-F5344CB8AC3E}">
        <p14:creationId xmlns:p14="http://schemas.microsoft.com/office/powerpoint/2010/main" val="76221018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Educational Incentives </a:t>
            </a:r>
            <a:br>
              <a:rPr lang="en-US" dirty="0"/>
            </a:br>
            <a:r>
              <a:rPr lang="en-US" sz="2000" dirty="0"/>
              <a:t>(4 of 7)</a:t>
            </a:r>
          </a:p>
        </p:txBody>
      </p:sp>
      <p:sp>
        <p:nvSpPr>
          <p:cNvPr id="5" name="Text Placeholder 4"/>
          <p:cNvSpPr>
            <a:spLocks noGrp="1"/>
          </p:cNvSpPr>
          <p:nvPr>
            <p:ph idx="1"/>
          </p:nvPr>
        </p:nvSpPr>
        <p:spPr/>
        <p:txBody>
          <a:bodyPr/>
          <a:lstStyle/>
          <a:p>
            <a:pPr marL="342900" indent="-342900">
              <a:buFont typeface="Arial" panose="020B0604020202020204" pitchFamily="34" charset="0"/>
              <a:buChar char="•"/>
            </a:pPr>
            <a:r>
              <a:rPr lang="en-US" dirty="0"/>
              <a:t>Annual contribution amounts vary.</a:t>
            </a:r>
          </a:p>
          <a:p>
            <a:pPr lvl="1"/>
            <a:r>
              <a:rPr lang="en-US" dirty="0"/>
              <a:t>However, contributions are not deductible.</a:t>
            </a:r>
          </a:p>
          <a:p>
            <a:pPr lvl="2"/>
            <a:r>
              <a:rPr lang="en-US" dirty="0"/>
              <a:t>Any contributions are gifts, and thus subject to gift tax rules.</a:t>
            </a:r>
          </a:p>
          <a:p>
            <a:pPr marL="342900" indent="-342900">
              <a:buFont typeface="Arial" panose="020B0604020202020204" pitchFamily="34" charset="0"/>
              <a:buChar char="•"/>
            </a:pPr>
            <a:r>
              <a:rPr lang="en-US" dirty="0"/>
              <a:t>Taxpayer may claim American Opportunity credit or lifetime learning credit in the same year as a distribution taken from a Q T P on behalf of the same student.</a:t>
            </a:r>
          </a:p>
          <a:p>
            <a:pPr lvl="1"/>
            <a:r>
              <a:rPr lang="en-US" dirty="0"/>
              <a:t>As long as the distribution is not used for the same expenses for which an education credit was claimed.</a:t>
            </a:r>
          </a:p>
          <a:p>
            <a:pPr lvl="1"/>
            <a:r>
              <a:rPr lang="en-US" dirty="0"/>
              <a:t>Must also reduce qualified higher education expenses excluded from income by scholarships, veterans’ benefits, etc.</a:t>
            </a:r>
          </a:p>
        </p:txBody>
      </p:sp>
    </p:spTree>
    <p:extLst>
      <p:ext uri="{BB962C8B-B14F-4D97-AF65-F5344CB8AC3E}">
        <p14:creationId xmlns:p14="http://schemas.microsoft.com/office/powerpoint/2010/main" val="160797407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Educational Incentives </a:t>
            </a:r>
            <a:br>
              <a:rPr lang="en-US" dirty="0"/>
            </a:br>
            <a:r>
              <a:rPr lang="en-US" sz="2000" dirty="0"/>
              <a:t>(5 of 7)</a:t>
            </a:r>
            <a:endParaRPr lang="en-US" dirty="0"/>
          </a:p>
        </p:txBody>
      </p:sp>
      <p:sp>
        <p:nvSpPr>
          <p:cNvPr id="5" name="Text Placeholder 4"/>
          <p:cNvSpPr>
            <a:spLocks noGrp="1"/>
          </p:cNvSpPr>
          <p:nvPr>
            <p:ph idx="1"/>
          </p:nvPr>
        </p:nvSpPr>
        <p:spPr/>
        <p:txBody>
          <a:bodyPr/>
          <a:lstStyle/>
          <a:p>
            <a:pPr marL="0" indent="0">
              <a:buNone/>
            </a:pPr>
            <a:r>
              <a:rPr lang="en-US" b="1" dirty="0"/>
              <a:t>Educational Savings Accounts</a:t>
            </a:r>
          </a:p>
          <a:p>
            <a:pPr marL="342900" indent="-342900">
              <a:spcBef>
                <a:spcPts val="0"/>
              </a:spcBef>
              <a:spcAft>
                <a:spcPts val="600"/>
              </a:spcAft>
              <a:buFont typeface="Arial" panose="020B0604020202020204" pitchFamily="34" charset="0"/>
              <a:buChar char="•"/>
            </a:pPr>
            <a:r>
              <a:rPr lang="en-US" sz="2200" dirty="0"/>
              <a:t>Taxpayers are allowed to set up educational savings accounts to pay for qualified education expenses.</a:t>
            </a:r>
          </a:p>
          <a:p>
            <a:pPr marL="342900" indent="-342900">
              <a:spcBef>
                <a:spcPts val="0"/>
              </a:spcBef>
              <a:spcAft>
                <a:spcPts val="600"/>
              </a:spcAft>
              <a:buFont typeface="Arial" panose="020B0604020202020204" pitchFamily="34" charset="0"/>
              <a:buChar char="•"/>
            </a:pPr>
            <a:r>
              <a:rPr lang="en-US" sz="2200" dirty="0"/>
              <a:t>Contributions to educational savings accounts:</a:t>
            </a:r>
          </a:p>
          <a:p>
            <a:pPr lvl="1">
              <a:spcBef>
                <a:spcPts val="0"/>
              </a:spcBef>
              <a:spcAft>
                <a:spcPts val="600"/>
              </a:spcAft>
            </a:pPr>
            <a:r>
              <a:rPr lang="en-US" sz="2200" dirty="0"/>
              <a:t>Are limited to $2,000 per beneficiary per year</a:t>
            </a:r>
          </a:p>
          <a:p>
            <a:pPr lvl="1">
              <a:spcBef>
                <a:spcPts val="0"/>
              </a:spcBef>
              <a:spcAft>
                <a:spcPts val="600"/>
              </a:spcAft>
            </a:pPr>
            <a:r>
              <a:rPr lang="en-US" sz="2200" dirty="0"/>
              <a:t>Are not deductible</a:t>
            </a:r>
          </a:p>
          <a:p>
            <a:pPr lvl="1">
              <a:spcBef>
                <a:spcPts val="0"/>
              </a:spcBef>
              <a:spcAft>
                <a:spcPts val="600"/>
              </a:spcAft>
            </a:pPr>
            <a:r>
              <a:rPr lang="en-US" sz="2200" dirty="0"/>
              <a:t>Are subject to income limits</a:t>
            </a:r>
          </a:p>
          <a:p>
            <a:pPr lvl="1">
              <a:spcBef>
                <a:spcPts val="0"/>
              </a:spcBef>
              <a:spcAft>
                <a:spcPts val="600"/>
              </a:spcAft>
            </a:pPr>
            <a:r>
              <a:rPr lang="en-US" sz="2200" dirty="0"/>
              <a:t>Cannot be made once beneficiary reaches 18 years old</a:t>
            </a:r>
          </a:p>
          <a:p>
            <a:pPr lvl="1">
              <a:spcBef>
                <a:spcPts val="0"/>
              </a:spcBef>
              <a:spcAft>
                <a:spcPts val="600"/>
              </a:spcAft>
            </a:pPr>
            <a:r>
              <a:rPr lang="en-US" sz="2200" dirty="0"/>
              <a:t>Cannot be made in same year as a Q T P contribution to beneficiary</a:t>
            </a:r>
          </a:p>
          <a:p>
            <a:pPr lvl="1">
              <a:spcBef>
                <a:spcPts val="0"/>
              </a:spcBef>
              <a:spcAft>
                <a:spcPts val="600"/>
              </a:spcAft>
            </a:pPr>
            <a:r>
              <a:rPr lang="en-US" sz="2200" dirty="0"/>
              <a:t>Are phased out between adjusted gross incomes (A G I s) of $95,000 and $110,000 for single taxpayers and $190,000 and $220,000 for married couples who file jointly</a:t>
            </a:r>
          </a:p>
        </p:txBody>
      </p:sp>
    </p:spTree>
    <p:extLst>
      <p:ext uri="{BB962C8B-B14F-4D97-AF65-F5344CB8AC3E}">
        <p14:creationId xmlns:p14="http://schemas.microsoft.com/office/powerpoint/2010/main" val="384745532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Educational Incentives </a:t>
            </a:r>
            <a:br>
              <a:rPr lang="en-US" dirty="0"/>
            </a:br>
            <a:r>
              <a:rPr lang="en-US" sz="2000" dirty="0"/>
              <a:t>(6 of 7)</a:t>
            </a:r>
            <a:endParaRPr lang="en-US" dirty="0"/>
          </a:p>
        </p:txBody>
      </p:sp>
      <p:sp>
        <p:nvSpPr>
          <p:cNvPr id="5" name="Text Placeholder 4"/>
          <p:cNvSpPr>
            <a:spLocks noGrp="1"/>
          </p:cNvSpPr>
          <p:nvPr>
            <p:ph idx="1"/>
          </p:nvPr>
        </p:nvSpPr>
        <p:spPr/>
        <p:txBody>
          <a:bodyPr/>
          <a:lstStyle/>
          <a:p>
            <a:pPr marL="342900" indent="-342900">
              <a:spcBef>
                <a:spcPts val="0"/>
              </a:spcBef>
              <a:spcAft>
                <a:spcPts val="600"/>
              </a:spcAft>
              <a:buFont typeface="Arial" panose="020B0604020202020204" pitchFamily="34" charset="0"/>
              <a:buChar char="•"/>
            </a:pPr>
            <a:r>
              <a:rPr lang="en-US" sz="2200" dirty="0"/>
              <a:t>Distributions are tax free if used for qualified education expenses for college and private, elementary, and secondary schools.</a:t>
            </a:r>
          </a:p>
          <a:p>
            <a:pPr lvl="1">
              <a:spcBef>
                <a:spcPts val="0"/>
              </a:spcBef>
              <a:spcAft>
                <a:spcPts val="600"/>
              </a:spcAft>
            </a:pPr>
            <a:r>
              <a:rPr lang="en-US" sz="2200" dirty="0"/>
              <a:t>Qualified education expenses include:</a:t>
            </a:r>
          </a:p>
          <a:p>
            <a:pPr lvl="2">
              <a:spcBef>
                <a:spcPts val="0"/>
              </a:spcBef>
              <a:spcAft>
                <a:spcPts val="600"/>
              </a:spcAft>
            </a:pPr>
            <a:r>
              <a:rPr lang="en-US" sz="2200" dirty="0"/>
              <a:t>Tuition and fees</a:t>
            </a:r>
          </a:p>
          <a:p>
            <a:pPr lvl="2">
              <a:spcBef>
                <a:spcPts val="0"/>
              </a:spcBef>
              <a:spcAft>
                <a:spcPts val="600"/>
              </a:spcAft>
            </a:pPr>
            <a:r>
              <a:rPr lang="en-US" sz="2200" dirty="0"/>
              <a:t>Books and supplies</a:t>
            </a:r>
          </a:p>
          <a:p>
            <a:pPr lvl="2">
              <a:spcBef>
                <a:spcPts val="0"/>
              </a:spcBef>
              <a:spcAft>
                <a:spcPts val="600"/>
              </a:spcAft>
            </a:pPr>
            <a:r>
              <a:rPr lang="en-US" sz="2200" dirty="0"/>
              <a:t>Equipment</a:t>
            </a:r>
          </a:p>
          <a:p>
            <a:pPr lvl="2">
              <a:spcBef>
                <a:spcPts val="0"/>
              </a:spcBef>
              <a:spcAft>
                <a:spcPts val="600"/>
              </a:spcAft>
            </a:pPr>
            <a:r>
              <a:rPr lang="en-US" sz="2200" dirty="0"/>
              <a:t>Room and board (if student’s course load is at least 50 percent of full-time course load)</a:t>
            </a:r>
          </a:p>
          <a:p>
            <a:pPr marL="342900" indent="-342900">
              <a:spcBef>
                <a:spcPts val="0"/>
              </a:spcBef>
              <a:spcAft>
                <a:spcPts val="600"/>
              </a:spcAft>
              <a:buFont typeface="Arial" panose="020B0604020202020204" pitchFamily="34" charset="0"/>
              <a:buChar char="•"/>
            </a:pPr>
            <a:r>
              <a:rPr lang="en-US" sz="2200" dirty="0"/>
              <a:t>If distributions received during a tax year exceed qualified education expenses, part of distribution will be taxable income.</a:t>
            </a:r>
          </a:p>
          <a:p>
            <a:pPr lvl="1">
              <a:spcBef>
                <a:spcPts val="0"/>
              </a:spcBef>
              <a:spcAft>
                <a:spcPts val="600"/>
              </a:spcAft>
            </a:pPr>
            <a:r>
              <a:rPr lang="en-US" sz="2200" dirty="0"/>
              <a:t>Distribution is presumed to be pro rata from each category.</a:t>
            </a:r>
          </a:p>
        </p:txBody>
      </p:sp>
    </p:spTree>
    <p:extLst>
      <p:ext uri="{BB962C8B-B14F-4D97-AF65-F5344CB8AC3E}">
        <p14:creationId xmlns:p14="http://schemas.microsoft.com/office/powerpoint/2010/main" val="217084364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Educational Incentives </a:t>
            </a:r>
            <a:br>
              <a:rPr lang="en-US" dirty="0"/>
            </a:br>
            <a:r>
              <a:rPr lang="en-US" sz="2000" dirty="0"/>
              <a:t>(7 of 7)</a:t>
            </a:r>
            <a:endParaRPr lang="en-US" dirty="0"/>
          </a:p>
        </p:txBody>
      </p:sp>
      <p:sp>
        <p:nvSpPr>
          <p:cNvPr id="5" name="Text Placeholder 4"/>
          <p:cNvSpPr>
            <a:spLocks noGrp="1"/>
          </p:cNvSpPr>
          <p:nvPr>
            <p:ph idx="1"/>
          </p:nvPr>
        </p:nvSpPr>
        <p:spPr/>
        <p:txBody>
          <a:bodyPr/>
          <a:lstStyle/>
          <a:p>
            <a:pPr marL="0" indent="0">
              <a:buNone/>
            </a:pPr>
            <a:r>
              <a:rPr lang="en-US" b="1" dirty="0"/>
              <a:t>Higher Education Expenses Deduction</a:t>
            </a:r>
          </a:p>
          <a:p>
            <a:pPr marL="342900" indent="-342900">
              <a:buFont typeface="Arial" panose="020B0604020202020204" pitchFamily="34" charset="0"/>
              <a:buChar char="•"/>
            </a:pPr>
            <a:r>
              <a:rPr lang="en-US" dirty="0"/>
              <a:t>This deduction was repealed after 20 20.</a:t>
            </a:r>
          </a:p>
          <a:p>
            <a:pPr marL="342900" indent="-342900">
              <a:buFont typeface="Arial" panose="020B0604020202020204" pitchFamily="34" charset="0"/>
              <a:buChar char="•"/>
            </a:pPr>
            <a:r>
              <a:rPr lang="en-US" dirty="0"/>
              <a:t>It was restored retroactively after previous expirations, but it does not appear likely that it will be restored in the near future.</a:t>
            </a:r>
          </a:p>
        </p:txBody>
      </p:sp>
    </p:spTree>
    <p:extLst>
      <p:ext uri="{BB962C8B-B14F-4D97-AF65-F5344CB8AC3E}">
        <p14:creationId xmlns:p14="http://schemas.microsoft.com/office/powerpoint/2010/main" val="65824870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Unemployment Compensation</a:t>
            </a:r>
          </a:p>
        </p:txBody>
      </p:sp>
      <p:sp>
        <p:nvSpPr>
          <p:cNvPr id="5" name="Text Placeholder 4"/>
          <p:cNvSpPr>
            <a:spLocks noGrp="1"/>
          </p:cNvSpPr>
          <p:nvPr>
            <p:ph idx="1"/>
          </p:nvPr>
        </p:nvSpPr>
        <p:spPr/>
        <p:txBody>
          <a:bodyPr/>
          <a:lstStyle/>
          <a:p>
            <a:pPr marL="342900" indent="-342900">
              <a:buFont typeface="Arial" panose="020B0604020202020204" pitchFamily="34" charset="0"/>
              <a:buChar char="•"/>
            </a:pPr>
            <a:r>
              <a:rPr lang="en-US" dirty="0"/>
              <a:t>Unemployment compensation payments are fully taxable.</a:t>
            </a:r>
          </a:p>
          <a:p>
            <a:pPr marL="342900" indent="-342900">
              <a:buFont typeface="Arial" panose="020B0604020202020204" pitchFamily="34" charset="0"/>
              <a:buChar char="•"/>
            </a:pPr>
            <a:r>
              <a:rPr lang="en-US" dirty="0"/>
              <a:t>Unemployment compensation is generally reported on Form </a:t>
            </a:r>
            <a:br>
              <a:rPr lang="en-US" dirty="0"/>
            </a:br>
            <a:r>
              <a:rPr lang="en-US" dirty="0"/>
              <a:t>10 99-G.</a:t>
            </a:r>
          </a:p>
        </p:txBody>
      </p:sp>
    </p:spTree>
    <p:extLst>
      <p:ext uri="{BB962C8B-B14F-4D97-AF65-F5344CB8AC3E}">
        <p14:creationId xmlns:p14="http://schemas.microsoft.com/office/powerpoint/2010/main" val="51837119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Social Security Benefits</a:t>
            </a:r>
          </a:p>
        </p:txBody>
      </p:sp>
      <p:sp>
        <p:nvSpPr>
          <p:cNvPr id="5" name="Text Placeholder 4"/>
          <p:cNvSpPr>
            <a:spLocks noGrp="1"/>
          </p:cNvSpPr>
          <p:nvPr>
            <p:ph sz="half" idx="1"/>
          </p:nvPr>
        </p:nvSpPr>
        <p:spPr>
          <a:xfrm>
            <a:off x="476843" y="1825625"/>
            <a:ext cx="11241915" cy="2606675"/>
          </a:xfrm>
        </p:spPr>
        <p:txBody>
          <a:bodyPr/>
          <a:lstStyle/>
          <a:p>
            <a:pPr marL="342900" indent="-342900">
              <a:spcBef>
                <a:spcPts val="0"/>
              </a:spcBef>
              <a:spcAft>
                <a:spcPts val="600"/>
              </a:spcAft>
              <a:buFont typeface="Arial" panose="020B0604020202020204" pitchFamily="34" charset="0"/>
              <a:buChar char="•"/>
            </a:pPr>
            <a:r>
              <a:rPr lang="en-US" dirty="0"/>
              <a:t>Part of Social Security benefits may be included in gross income.</a:t>
            </a:r>
          </a:p>
          <a:p>
            <a:pPr lvl="1">
              <a:spcBef>
                <a:spcPts val="0"/>
              </a:spcBef>
              <a:spcAft>
                <a:spcPts val="600"/>
              </a:spcAft>
            </a:pPr>
            <a:r>
              <a:rPr lang="en-US" dirty="0"/>
              <a:t>Maximum inclusion amount: 85 percent</a:t>
            </a:r>
          </a:p>
          <a:p>
            <a:pPr lvl="1">
              <a:spcBef>
                <a:spcPts val="0"/>
              </a:spcBef>
              <a:spcAft>
                <a:spcPts val="600"/>
              </a:spcAft>
            </a:pPr>
            <a:r>
              <a:rPr lang="en-US" dirty="0"/>
              <a:t>Inclusion is based on the taxpayer’s modified A G I.</a:t>
            </a:r>
          </a:p>
          <a:p>
            <a:pPr lvl="1">
              <a:spcBef>
                <a:spcPts val="0"/>
              </a:spcBef>
              <a:spcAft>
                <a:spcPts val="600"/>
              </a:spcAft>
            </a:pPr>
            <a:r>
              <a:rPr lang="en-US" dirty="0"/>
              <a:t>If modified A G I plus 50 percent of Social Security benefits is less than the base amount shown below, benefits are excluded from income.</a:t>
            </a:r>
          </a:p>
        </p:txBody>
      </p:sp>
      <p:graphicFrame>
        <p:nvGraphicFramePr>
          <p:cNvPr id="6" name="Table Placeholder 5" title="Social Security Base Amounts"/>
          <p:cNvGraphicFramePr>
            <a:graphicFrameLocks noGrp="1"/>
          </p:cNvGraphicFramePr>
          <p:nvPr>
            <p:ph sz="half" idx="2"/>
            <p:extLst>
              <p:ext uri="{D42A27DB-BD31-4B8C-83A1-F6EECF244321}">
                <p14:modId xmlns:p14="http://schemas.microsoft.com/office/powerpoint/2010/main" val="1399569003"/>
              </p:ext>
            </p:extLst>
          </p:nvPr>
        </p:nvGraphicFramePr>
        <p:xfrm>
          <a:off x="2260600" y="4271963"/>
          <a:ext cx="7670800" cy="1891022"/>
        </p:xfrm>
        <a:graphic>
          <a:graphicData uri="http://schemas.openxmlformats.org/drawingml/2006/table">
            <a:tbl>
              <a:tblPr firstRow="1" bandRow="1">
                <a:tableStyleId>{5C22544A-7EE6-4342-B048-85BDC9FD1C3A}</a:tableStyleId>
              </a:tblPr>
              <a:tblGrid>
                <a:gridCol w="1975123">
                  <a:extLst>
                    <a:ext uri="{9D8B030D-6E8A-4147-A177-3AD203B41FA5}">
                      <a16:colId xmlns:a16="http://schemas.microsoft.com/office/drawing/2014/main" val="20000"/>
                    </a:ext>
                  </a:extLst>
                </a:gridCol>
                <a:gridCol w="5695677">
                  <a:extLst>
                    <a:ext uri="{9D8B030D-6E8A-4147-A177-3AD203B41FA5}">
                      <a16:colId xmlns:a16="http://schemas.microsoft.com/office/drawing/2014/main" val="20001"/>
                    </a:ext>
                  </a:extLst>
                </a:gridCol>
              </a:tblGrid>
              <a:tr h="445962">
                <a:tc>
                  <a:txBody>
                    <a:bodyPr/>
                    <a:lstStyle/>
                    <a:p>
                      <a:r>
                        <a:rPr lang="en-US" dirty="0">
                          <a:solidFill>
                            <a:srgbClr val="003865"/>
                          </a:solidFill>
                          <a:latin typeface="Arial" panose="020B0604020202020204" pitchFamily="34" charset="0"/>
                          <a:cs typeface="Arial" panose="020B0604020202020204" pitchFamily="34" charset="0"/>
                        </a:rPr>
                        <a:t>Base Amounts</a:t>
                      </a:r>
                    </a:p>
                  </a:txBody>
                  <a:tcPr>
                    <a:lnB w="12700" cap="flat" cmpd="sng" algn="ctr">
                      <a:solidFill>
                        <a:srgbClr val="000000"/>
                      </a:solidFill>
                      <a:prstDash val="solid"/>
                      <a:round/>
                      <a:headEnd type="none" w="med" len="med"/>
                      <a:tailEnd type="none" w="med" len="med"/>
                    </a:lnB>
                    <a:noFill/>
                  </a:tcPr>
                </a:tc>
                <a:tc>
                  <a:txBody>
                    <a:bodyPr/>
                    <a:lstStyle/>
                    <a:p>
                      <a:pPr algn="l"/>
                      <a:r>
                        <a:rPr lang="en-US" dirty="0">
                          <a:solidFill>
                            <a:srgbClr val="003865"/>
                          </a:solidFill>
                          <a:latin typeface="Arial" panose="020B0604020202020204" pitchFamily="34" charset="0"/>
                          <a:cs typeface="Arial" panose="020B0604020202020204" pitchFamily="34" charset="0"/>
                        </a:rPr>
                        <a:t>Applies To</a:t>
                      </a:r>
                    </a:p>
                  </a:txBody>
                  <a:tcPr>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0"/>
                  </a:ext>
                </a:extLst>
              </a:tr>
              <a:tr h="312174">
                <a:tc>
                  <a:txBody>
                    <a:bodyPr/>
                    <a:lstStyle/>
                    <a:p>
                      <a:pPr algn="l">
                        <a:tabLst>
                          <a:tab pos="1263650" algn="r"/>
                        </a:tabLst>
                      </a:pPr>
                      <a:r>
                        <a:rPr lang="en-US" dirty="0">
                          <a:solidFill>
                            <a:srgbClr val="003865"/>
                          </a:solidFill>
                          <a:latin typeface="Arial" panose="020B0604020202020204" pitchFamily="34" charset="0"/>
                          <a:cs typeface="Arial" panose="020B0604020202020204" pitchFamily="34" charset="0"/>
                        </a:rPr>
                        <a:t>	$32,000</a:t>
                      </a:r>
                    </a:p>
                  </a:txBody>
                  <a:tcPr>
                    <a:lnT w="12700" cap="flat" cmpd="sng" algn="ctr">
                      <a:solidFill>
                        <a:srgbClr val="000000"/>
                      </a:solidFill>
                      <a:prstDash val="solid"/>
                      <a:round/>
                      <a:headEnd type="none" w="med" len="med"/>
                      <a:tailEnd type="none" w="med" len="med"/>
                    </a:lnT>
                    <a:noFill/>
                  </a:tcPr>
                </a:tc>
                <a:tc>
                  <a:txBody>
                    <a:bodyPr/>
                    <a:lstStyle/>
                    <a:p>
                      <a:pPr algn="l">
                        <a:tabLst>
                          <a:tab pos="1768475" algn="r"/>
                        </a:tabLst>
                      </a:pPr>
                      <a:r>
                        <a:rPr lang="en-US" dirty="0">
                          <a:solidFill>
                            <a:srgbClr val="003865"/>
                          </a:solidFill>
                          <a:latin typeface="Arial" panose="020B0604020202020204" pitchFamily="34" charset="0"/>
                          <a:cs typeface="Arial" panose="020B0604020202020204" pitchFamily="34" charset="0"/>
                        </a:rPr>
                        <a:t>Married filing jointly</a:t>
                      </a:r>
                    </a:p>
                  </a:txBody>
                  <a:tcPr>
                    <a:lnT w="12700" cap="flat" cmpd="sng" algn="ctr">
                      <a:solidFill>
                        <a:srgbClr val="000000"/>
                      </a:solidFill>
                      <a:prstDash val="solid"/>
                      <a:round/>
                      <a:headEnd type="none" w="med" len="med"/>
                      <a:tailEnd type="none" w="med" len="med"/>
                    </a:lnT>
                    <a:noFill/>
                  </a:tcPr>
                </a:tc>
                <a:extLst>
                  <a:ext uri="{0D108BD9-81ED-4DB2-BD59-A6C34878D82A}">
                    <a16:rowId xmlns:a16="http://schemas.microsoft.com/office/drawing/2014/main" val="10001"/>
                  </a:ext>
                </a:extLst>
              </a:tr>
              <a:tr h="713540">
                <a:tc>
                  <a:txBody>
                    <a:bodyPr/>
                    <a:lstStyle/>
                    <a:p>
                      <a:pPr>
                        <a:tabLst>
                          <a:tab pos="1263650" algn="r"/>
                        </a:tabLst>
                      </a:pPr>
                      <a:r>
                        <a:rPr lang="en-US" dirty="0">
                          <a:solidFill>
                            <a:srgbClr val="003865"/>
                          </a:solidFill>
                          <a:latin typeface="Arial" panose="020B0604020202020204" pitchFamily="34" charset="0"/>
                          <a:cs typeface="Arial" panose="020B0604020202020204" pitchFamily="34" charset="0"/>
                        </a:rPr>
                        <a:t>	0</a:t>
                      </a:r>
                    </a:p>
                  </a:txBody>
                  <a:tcPr>
                    <a:noFill/>
                  </a:tcPr>
                </a:tc>
                <a:tc>
                  <a:txBody>
                    <a:bodyPr/>
                    <a:lstStyle/>
                    <a:p>
                      <a:pPr>
                        <a:tabLst>
                          <a:tab pos="1768475" algn="r"/>
                        </a:tabLst>
                      </a:pPr>
                      <a:r>
                        <a:rPr lang="en-US" dirty="0">
                          <a:solidFill>
                            <a:srgbClr val="003865"/>
                          </a:solidFill>
                          <a:latin typeface="Arial" panose="020B0604020202020204" pitchFamily="34" charset="0"/>
                          <a:cs typeface="Arial" panose="020B0604020202020204" pitchFamily="34" charset="0"/>
                        </a:rPr>
                        <a:t>Married taxpayers who did not live apart for the entire year and still filed separate returns</a:t>
                      </a:r>
                    </a:p>
                  </a:txBody>
                  <a:tcPr>
                    <a:noFill/>
                  </a:tcPr>
                </a:tc>
                <a:extLst>
                  <a:ext uri="{0D108BD9-81ED-4DB2-BD59-A6C34878D82A}">
                    <a16:rowId xmlns:a16="http://schemas.microsoft.com/office/drawing/2014/main" val="10002"/>
                  </a:ext>
                </a:extLst>
              </a:tr>
              <a:tr h="312174">
                <a:tc>
                  <a:txBody>
                    <a:bodyPr/>
                    <a:lstStyle/>
                    <a:p>
                      <a:pPr>
                        <a:tabLst>
                          <a:tab pos="1263650" algn="r"/>
                        </a:tabLst>
                      </a:pPr>
                      <a:r>
                        <a:rPr lang="en-US" dirty="0">
                          <a:solidFill>
                            <a:srgbClr val="003865"/>
                          </a:solidFill>
                          <a:latin typeface="Arial" panose="020B0604020202020204" pitchFamily="34" charset="0"/>
                          <a:cs typeface="Arial" panose="020B0604020202020204" pitchFamily="34" charset="0"/>
                        </a:rPr>
                        <a:t>	25,000</a:t>
                      </a:r>
                    </a:p>
                  </a:txBody>
                  <a:tcPr>
                    <a:noFill/>
                  </a:tcPr>
                </a:tc>
                <a:tc>
                  <a:txBody>
                    <a:bodyPr/>
                    <a:lstStyle/>
                    <a:p>
                      <a:pPr>
                        <a:tabLst>
                          <a:tab pos="1768475" algn="r"/>
                        </a:tabLst>
                      </a:pPr>
                      <a:r>
                        <a:rPr lang="en-US" dirty="0">
                          <a:solidFill>
                            <a:srgbClr val="003865"/>
                          </a:solidFill>
                          <a:latin typeface="Arial" panose="020B0604020202020204" pitchFamily="34" charset="0"/>
                          <a:cs typeface="Arial" panose="020B0604020202020204" pitchFamily="34" charset="0"/>
                        </a:rPr>
                        <a:t>All other taxpayers</a:t>
                      </a:r>
                    </a:p>
                  </a:txBody>
                  <a:tcPr>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22157361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Community Property</a:t>
            </a:r>
            <a:br>
              <a:rPr lang="en-US" dirty="0"/>
            </a:br>
            <a:r>
              <a:rPr lang="en-US" sz="2000" dirty="0"/>
              <a:t>(1 of 2)</a:t>
            </a:r>
          </a:p>
        </p:txBody>
      </p:sp>
      <p:sp>
        <p:nvSpPr>
          <p:cNvPr id="5" name="Text Placeholder 4"/>
          <p:cNvSpPr>
            <a:spLocks noGrp="1"/>
          </p:cNvSpPr>
          <p:nvPr>
            <p:ph idx="1"/>
          </p:nvPr>
        </p:nvSpPr>
        <p:spPr/>
        <p:txBody>
          <a:bodyPr/>
          <a:lstStyle/>
          <a:p>
            <a:pPr marL="342900" indent="-342900">
              <a:spcBef>
                <a:spcPts val="0"/>
              </a:spcBef>
              <a:spcAft>
                <a:spcPts val="600"/>
              </a:spcAft>
              <a:buFont typeface="Arial" panose="020B0604020202020204" pitchFamily="34" charset="0"/>
              <a:buChar char="•"/>
            </a:pPr>
            <a:r>
              <a:rPr lang="en-US" sz="2200" dirty="0"/>
              <a:t>State law governs how income derived from property held by a married couple, either jointly or separately, must be allocated between the spouses.</a:t>
            </a:r>
          </a:p>
          <a:p>
            <a:pPr marL="342900" indent="-342900">
              <a:spcBef>
                <a:spcPts val="0"/>
              </a:spcBef>
              <a:spcAft>
                <a:spcPts val="600"/>
              </a:spcAft>
              <a:buFont typeface="Arial" panose="020B0604020202020204" pitchFamily="34" charset="0"/>
              <a:buChar char="•"/>
            </a:pPr>
            <a:r>
              <a:rPr lang="en-US" sz="2200" dirty="0"/>
              <a:t>Nine states practice the community property system of marital law.</a:t>
            </a:r>
          </a:p>
          <a:p>
            <a:pPr lvl="1">
              <a:spcBef>
                <a:spcPts val="0"/>
              </a:spcBef>
              <a:spcAft>
                <a:spcPts val="600"/>
              </a:spcAft>
            </a:pPr>
            <a:r>
              <a:rPr lang="en-US" sz="2200" dirty="0"/>
              <a:t>Under the community property system, all property is deemed to be either separate property or community property.</a:t>
            </a:r>
          </a:p>
          <a:p>
            <a:pPr lvl="2">
              <a:spcBef>
                <a:spcPts val="0"/>
              </a:spcBef>
              <a:spcAft>
                <a:spcPts val="600"/>
              </a:spcAft>
            </a:pPr>
            <a:r>
              <a:rPr lang="en-US" sz="2200" dirty="0"/>
              <a:t>Separate property includes property acquired by a spouse before marriage or received after marriage as a gift or an inheritance.</a:t>
            </a:r>
          </a:p>
          <a:p>
            <a:pPr lvl="2">
              <a:spcBef>
                <a:spcPts val="0"/>
              </a:spcBef>
              <a:spcAft>
                <a:spcPts val="600"/>
              </a:spcAft>
            </a:pPr>
            <a:r>
              <a:rPr lang="en-US" sz="2200" dirty="0"/>
              <a:t>All other property owned by a married couple is presumed to be community property.</a:t>
            </a:r>
          </a:p>
          <a:p>
            <a:pPr lvl="3">
              <a:spcBef>
                <a:spcPts val="0"/>
              </a:spcBef>
              <a:spcAft>
                <a:spcPts val="600"/>
              </a:spcAft>
            </a:pPr>
            <a:r>
              <a:rPr lang="en-US" sz="2200" b="0" dirty="0"/>
              <a:t>Each spouse is automatically taxed on half of the income from community property.</a:t>
            </a:r>
          </a:p>
        </p:txBody>
      </p:sp>
    </p:spTree>
    <p:extLst>
      <p:ext uri="{BB962C8B-B14F-4D97-AF65-F5344CB8AC3E}">
        <p14:creationId xmlns:p14="http://schemas.microsoft.com/office/powerpoint/2010/main" val="239760450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Community Property </a:t>
            </a:r>
            <a:br>
              <a:rPr lang="en-US" dirty="0"/>
            </a:br>
            <a:r>
              <a:rPr lang="en-US" sz="2000" dirty="0"/>
              <a:t>(2 of 2)</a:t>
            </a:r>
          </a:p>
        </p:txBody>
      </p:sp>
      <p:sp>
        <p:nvSpPr>
          <p:cNvPr id="5" name="Text Placeholder 4"/>
          <p:cNvSpPr>
            <a:spLocks noGrp="1"/>
          </p:cNvSpPr>
          <p:nvPr>
            <p:ph idx="1"/>
          </p:nvPr>
        </p:nvSpPr>
        <p:spPr/>
        <p:txBody>
          <a:bodyPr/>
          <a:lstStyle/>
          <a:p>
            <a:pPr marL="0" indent="0">
              <a:buNone/>
            </a:pPr>
            <a:r>
              <a:rPr lang="en-US" b="1" dirty="0"/>
              <a:t>Spouses Living Apart</a:t>
            </a:r>
          </a:p>
          <a:p>
            <a:pPr marL="342900" indent="-342900">
              <a:buFont typeface="Arial" panose="020B0604020202020204" pitchFamily="34" charset="0"/>
              <a:buChar char="•"/>
            </a:pPr>
            <a:r>
              <a:rPr lang="en-US" dirty="0"/>
              <a:t>When married spouses residing in a community property state do not live together, the tax law contains an exception to the community property rules.</a:t>
            </a:r>
          </a:p>
          <a:p>
            <a:pPr lvl="1"/>
            <a:r>
              <a:rPr lang="en-US" dirty="0"/>
              <a:t>Under this special provision, a spouse will be taxed only on his or her actual earnings from personal services.</a:t>
            </a:r>
          </a:p>
          <a:p>
            <a:pPr lvl="2"/>
            <a:r>
              <a:rPr lang="en-US" dirty="0"/>
              <a:t>For this provision to apply, the following conditions must be satisfied:</a:t>
            </a:r>
          </a:p>
          <a:p>
            <a:pPr lvl="3"/>
            <a:r>
              <a:rPr lang="en-US" sz="2400" b="0" dirty="0"/>
              <a:t>The individuals must live apart for the entire year.</a:t>
            </a:r>
          </a:p>
          <a:p>
            <a:pPr lvl="3"/>
            <a:r>
              <a:rPr lang="en-US" sz="2400" b="0" dirty="0"/>
              <a:t>They must not file a joint return.</a:t>
            </a:r>
          </a:p>
          <a:p>
            <a:pPr lvl="3"/>
            <a:r>
              <a:rPr lang="en-US" sz="2400" b="0" dirty="0"/>
              <a:t>No portion of the earned income may be transferred between the spouses.</a:t>
            </a:r>
          </a:p>
        </p:txBody>
      </p:sp>
    </p:spTree>
    <p:extLst>
      <p:ext uri="{BB962C8B-B14F-4D97-AF65-F5344CB8AC3E}">
        <p14:creationId xmlns:p14="http://schemas.microsoft.com/office/powerpoint/2010/main" val="157071946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Forgiveness of Debt Income</a:t>
            </a:r>
            <a:br>
              <a:rPr lang="en-US" dirty="0"/>
            </a:br>
            <a:endParaRPr lang="en-US" sz="2000" dirty="0"/>
          </a:p>
        </p:txBody>
      </p:sp>
      <p:sp>
        <p:nvSpPr>
          <p:cNvPr id="5" name="Text Placeholder 4"/>
          <p:cNvSpPr>
            <a:spLocks noGrp="1"/>
          </p:cNvSpPr>
          <p:nvPr>
            <p:ph idx="1"/>
          </p:nvPr>
        </p:nvSpPr>
        <p:spPr/>
        <p:txBody>
          <a:bodyPr/>
          <a:lstStyle/>
          <a:p>
            <a:pPr marL="342900" indent="-342900">
              <a:buFont typeface="Arial" panose="020B0604020202020204" pitchFamily="34" charset="0"/>
              <a:buChar char="•"/>
            </a:pPr>
            <a:r>
              <a:rPr lang="en-US" dirty="0"/>
              <a:t>Cancellation of debt is an economic benefit to a person who receives debt relief.</a:t>
            </a:r>
          </a:p>
          <a:p>
            <a:pPr marL="342900" indent="-342900">
              <a:buFont typeface="Arial" panose="020B0604020202020204" pitchFamily="34" charset="0"/>
              <a:buChar char="•"/>
            </a:pPr>
            <a:r>
              <a:rPr lang="en-US" dirty="0"/>
              <a:t>Amount forgiven is considered income, with the following exclusions:</a:t>
            </a:r>
          </a:p>
          <a:p>
            <a:pPr lvl="1"/>
            <a:r>
              <a:rPr lang="en-US" dirty="0"/>
              <a:t>The taxpayer is bankrupt or insolvent at the time the debt is cancelled or reduced.</a:t>
            </a:r>
          </a:p>
          <a:p>
            <a:pPr lvl="1"/>
            <a:r>
              <a:rPr lang="en-US" dirty="0"/>
              <a:t>The debt is qualified real property business debt.</a:t>
            </a:r>
          </a:p>
          <a:p>
            <a:pPr lvl="1"/>
            <a:r>
              <a:rPr lang="en-US" dirty="0"/>
              <a:t>The debt is qualified principal residence debt.</a:t>
            </a:r>
          </a:p>
          <a:p>
            <a:pPr lvl="1"/>
            <a:r>
              <a:rPr lang="en-US" dirty="0"/>
              <a:t>The debt </a:t>
            </a:r>
            <a:r>
              <a:rPr lang="en-US"/>
              <a:t>is a certain type </a:t>
            </a:r>
            <a:r>
              <a:rPr lang="en-US" dirty="0"/>
              <a:t>of student loan debt that is forgiven under certain conditions.</a:t>
            </a:r>
          </a:p>
        </p:txBody>
      </p:sp>
    </p:spTree>
    <p:extLst>
      <p:ext uri="{BB962C8B-B14F-4D97-AF65-F5344CB8AC3E}">
        <p14:creationId xmlns:p14="http://schemas.microsoft.com/office/powerpoint/2010/main" val="300507122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C5F5D-85FC-4DCF-9852-5DB67BA800B6}"/>
              </a:ext>
            </a:extLst>
          </p:cNvPr>
          <p:cNvSpPr>
            <a:spLocks noGrp="1"/>
          </p:cNvSpPr>
          <p:nvPr>
            <p:ph type="title"/>
          </p:nvPr>
        </p:nvSpPr>
        <p:spPr/>
        <p:txBody>
          <a:bodyPr/>
          <a:lstStyle/>
          <a:p>
            <a:r>
              <a:rPr lang="en-US" dirty="0"/>
              <a:t>Case Study </a:t>
            </a:r>
          </a:p>
        </p:txBody>
      </p:sp>
      <p:sp>
        <p:nvSpPr>
          <p:cNvPr id="3" name="Content Placeholder 2">
            <a:extLst>
              <a:ext uri="{FF2B5EF4-FFF2-40B4-BE49-F238E27FC236}">
                <a16:creationId xmlns:a16="http://schemas.microsoft.com/office/drawing/2014/main" id="{0EB8A59C-269E-4E9A-8BA8-6F11DAE70E28}"/>
              </a:ext>
            </a:extLst>
          </p:cNvPr>
          <p:cNvSpPr>
            <a:spLocks noGrp="1"/>
          </p:cNvSpPr>
          <p:nvPr>
            <p:ph idx="1"/>
          </p:nvPr>
        </p:nvSpPr>
        <p:spPr/>
        <p:txBody>
          <a:bodyPr/>
          <a:lstStyle/>
          <a:p>
            <a:pPr marL="0" indent="0">
              <a:buNone/>
            </a:pPr>
            <a:r>
              <a:rPr lang="en-US" dirty="0"/>
              <a:t>Veronica Lazo was accepted into Prestige Private University (PPU). The school offered her a reduced tuition of $13,000 per year (full-time tuition would typically be $43,000 per year). PPU also has a scholarship program. Veronica will receive a scholarship for $20,000. Veronica must use the scholarship first to pay her $13,000 tuition and the remainder is to cover room and board at PPU. PPU also offered Veronica a part-time job on campus as a student lab assistant for which she is paid $1,500. </a:t>
            </a:r>
          </a:p>
          <a:p>
            <a:pPr marL="0" indent="0">
              <a:buNone/>
            </a:pPr>
            <a:r>
              <a:rPr lang="en-US" dirty="0"/>
              <a:t>Go to the IRS website (</a:t>
            </a:r>
            <a:r>
              <a:rPr lang="en-US" b="1" dirty="0"/>
              <a:t>www.irs.gov</a:t>
            </a:r>
            <a:r>
              <a:rPr lang="en-US" dirty="0"/>
              <a:t>) and locate Publication 970. </a:t>
            </a:r>
            <a:br>
              <a:rPr lang="en-US" dirty="0"/>
            </a:br>
            <a:r>
              <a:rPr lang="en-US" dirty="0"/>
              <a:t>Review the section on Scholarships. Write a letter to Veronica </a:t>
            </a:r>
            <a:br>
              <a:rPr lang="en-US" dirty="0"/>
            </a:br>
            <a:r>
              <a:rPr lang="en-US" dirty="0"/>
              <a:t>stating how much of the PPU package for Veronica is taxable.</a:t>
            </a:r>
          </a:p>
        </p:txBody>
      </p:sp>
      <p:pic>
        <p:nvPicPr>
          <p:cNvPr id="4" name="Content Placeholder 14">
            <a:extLst>
              <a:ext uri="{FF2B5EF4-FFF2-40B4-BE49-F238E27FC236}">
                <a16:creationId xmlns:a16="http://schemas.microsoft.com/office/drawing/2014/main" id="{A66BF4AE-CF66-E64C-8D23-B402B82C6D09}"/>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10056901" y="4732596"/>
            <a:ext cx="1658256" cy="1652159"/>
          </a:xfrm>
          <a:prstGeom prst="rect">
            <a:avLst/>
          </a:prstGeom>
        </p:spPr>
      </p:pic>
    </p:spTree>
    <p:custDataLst>
      <p:tags r:id="rId1"/>
    </p:custDataLst>
    <p:extLst>
      <p:ext uri="{BB962C8B-B14F-4D97-AF65-F5344CB8AC3E}">
        <p14:creationId xmlns:p14="http://schemas.microsoft.com/office/powerpoint/2010/main" val="26809377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Salaries and Wages </a:t>
            </a:r>
            <a:br>
              <a:rPr lang="en-US" dirty="0"/>
            </a:br>
            <a:r>
              <a:rPr lang="en-US" sz="2000" dirty="0"/>
              <a:t>(1 of 3)</a:t>
            </a:r>
          </a:p>
        </p:txBody>
      </p:sp>
      <p:sp>
        <p:nvSpPr>
          <p:cNvPr id="5" name="Text Placeholder 4"/>
          <p:cNvSpPr>
            <a:spLocks noGrp="1"/>
          </p:cNvSpPr>
          <p:nvPr>
            <p:ph idx="1"/>
          </p:nvPr>
        </p:nvSpPr>
        <p:spPr/>
        <p:txBody>
          <a:bodyPr/>
          <a:lstStyle/>
          <a:p>
            <a:pPr marL="342900" indent="-342900">
              <a:spcBef>
                <a:spcPts val="0"/>
              </a:spcBef>
              <a:spcAft>
                <a:spcPts val="600"/>
              </a:spcAft>
              <a:buFont typeface="Arial" panose="020B0604020202020204" pitchFamily="34" charset="0"/>
              <a:buChar char="•"/>
            </a:pPr>
            <a:r>
              <a:rPr lang="en-US" dirty="0"/>
              <a:t>More than 80 percent of all individual income tax returns filed include some amount of wage income.</a:t>
            </a:r>
          </a:p>
          <a:p>
            <a:pPr marL="342900" indent="-342900">
              <a:spcBef>
                <a:spcPts val="0"/>
              </a:spcBef>
              <a:spcAft>
                <a:spcPts val="600"/>
              </a:spcAft>
              <a:buFont typeface="Arial" panose="020B0604020202020204" pitchFamily="34" charset="0"/>
              <a:buChar char="•"/>
            </a:pPr>
            <a:r>
              <a:rPr lang="en-US" dirty="0"/>
              <a:t>Employer sends Form W-2 to taxpayer.</a:t>
            </a:r>
          </a:p>
          <a:p>
            <a:pPr lvl="1">
              <a:spcBef>
                <a:spcPts val="0"/>
              </a:spcBef>
              <a:spcAft>
                <a:spcPts val="600"/>
              </a:spcAft>
            </a:pPr>
            <a:r>
              <a:rPr lang="en-US" sz="2200" dirty="0"/>
              <a:t>Box 1 reports taxable compensation (taxable wages, salary, bonuses, awards, commissions) found on Line 1 of taxpayer’s Form 10 40.</a:t>
            </a:r>
          </a:p>
          <a:p>
            <a:pPr lvl="1">
              <a:spcBef>
                <a:spcPts val="0"/>
              </a:spcBef>
              <a:spcAft>
                <a:spcPts val="600"/>
              </a:spcAft>
            </a:pPr>
            <a:r>
              <a:rPr lang="en-US" sz="2200" dirty="0"/>
              <a:t>Box 2 reports amount of federal income tax withheld.</a:t>
            </a:r>
          </a:p>
          <a:p>
            <a:pPr lvl="1">
              <a:spcBef>
                <a:spcPts val="0"/>
              </a:spcBef>
              <a:spcAft>
                <a:spcPts val="600"/>
              </a:spcAft>
            </a:pPr>
            <a:r>
              <a:rPr lang="en-US" sz="2200" dirty="0"/>
              <a:t>Boxes 3 through 6 report wages subject to Social Security and Medicare taxes, as well as taxes.</a:t>
            </a:r>
          </a:p>
          <a:p>
            <a:pPr lvl="1">
              <a:spcBef>
                <a:spcPts val="0"/>
              </a:spcBef>
              <a:spcAft>
                <a:spcPts val="600"/>
              </a:spcAft>
            </a:pPr>
            <a:r>
              <a:rPr lang="en-US" sz="2200" dirty="0"/>
              <a:t>Box 8 reports allocated tips.</a:t>
            </a:r>
          </a:p>
          <a:p>
            <a:pPr lvl="1">
              <a:spcBef>
                <a:spcPts val="0"/>
              </a:spcBef>
              <a:spcAft>
                <a:spcPts val="600"/>
              </a:spcAft>
            </a:pPr>
            <a:r>
              <a:rPr lang="en-US" sz="2200" dirty="0"/>
              <a:t>Box 10 reports flexible spending contributions to a dependent care program.</a:t>
            </a:r>
          </a:p>
        </p:txBody>
      </p:sp>
    </p:spTree>
    <p:extLst>
      <p:ext uri="{BB962C8B-B14F-4D97-AF65-F5344CB8AC3E}">
        <p14:creationId xmlns:p14="http://schemas.microsoft.com/office/powerpoint/2010/main" val="300025400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D30D3-9EBC-4FB6-B508-306FA93C2E4F}"/>
              </a:ext>
            </a:extLst>
          </p:cNvPr>
          <p:cNvSpPr>
            <a:spLocks noGrp="1"/>
          </p:cNvSpPr>
          <p:nvPr>
            <p:ph type="title"/>
          </p:nvPr>
        </p:nvSpPr>
        <p:spPr/>
        <p:txBody>
          <a:bodyPr/>
          <a:lstStyle/>
          <a:p>
            <a:r>
              <a:rPr lang="en-US" dirty="0"/>
              <a:t>Summary</a:t>
            </a:r>
            <a:br>
              <a:rPr lang="en-US" dirty="0"/>
            </a:br>
            <a:r>
              <a:rPr lang="en-US" sz="2000" dirty="0"/>
              <a:t>(1 of 2)</a:t>
            </a:r>
          </a:p>
        </p:txBody>
      </p:sp>
      <p:sp>
        <p:nvSpPr>
          <p:cNvPr id="3" name="Content Placeholder 2">
            <a:extLst>
              <a:ext uri="{FF2B5EF4-FFF2-40B4-BE49-F238E27FC236}">
                <a16:creationId xmlns:a16="http://schemas.microsoft.com/office/drawing/2014/main" id="{036D4A9A-B027-496B-856F-9DEACFA7D4AD}"/>
              </a:ext>
            </a:extLst>
          </p:cNvPr>
          <p:cNvSpPr>
            <a:spLocks noGrp="1"/>
          </p:cNvSpPr>
          <p:nvPr>
            <p:ph idx="1"/>
          </p:nvPr>
        </p:nvSpPr>
        <p:spPr>
          <a:xfrm>
            <a:off x="476844" y="1825625"/>
            <a:ext cx="9564304" cy="4351338"/>
          </a:xfrm>
        </p:spPr>
        <p:txBody>
          <a:bodyPr/>
          <a:lstStyle/>
          <a:p>
            <a:pPr marL="0" indent="0">
              <a:buNone/>
            </a:pPr>
            <a:r>
              <a:rPr lang="en-US" sz="2200" dirty="0"/>
              <a:t>Now that the lesson has ended, you should have learned how to:</a:t>
            </a:r>
          </a:p>
          <a:p>
            <a:pPr marL="457200" indent="-457200">
              <a:spcBef>
                <a:spcPts val="0"/>
              </a:spcBef>
              <a:spcAft>
                <a:spcPts val="300"/>
              </a:spcAft>
              <a:buFont typeface="+mj-lt"/>
              <a:buAutoNum type="arabicPeriod"/>
              <a:tabLst>
                <a:tab pos="457200" algn="l"/>
              </a:tabLst>
              <a:defRPr/>
            </a:pPr>
            <a:r>
              <a:rPr lang="en-US" sz="2200" dirty="0"/>
              <a:t>Apply the definition of gross income.</a:t>
            </a:r>
          </a:p>
          <a:p>
            <a:pPr marL="457200" indent="-457200">
              <a:spcBef>
                <a:spcPts val="0"/>
              </a:spcBef>
              <a:spcAft>
                <a:spcPts val="300"/>
              </a:spcAft>
              <a:buFont typeface="+mj-lt"/>
              <a:buAutoNum type="arabicPeriod"/>
              <a:tabLst>
                <a:tab pos="457200" algn="l"/>
              </a:tabLst>
              <a:defRPr/>
            </a:pPr>
            <a:r>
              <a:rPr lang="en-US" sz="2200" dirty="0"/>
              <a:t>Describe salaries and wages income reporting and inclusion in gross income.</a:t>
            </a:r>
          </a:p>
          <a:p>
            <a:pPr marL="457200" indent="-457200">
              <a:spcBef>
                <a:spcPts val="0"/>
              </a:spcBef>
              <a:spcAft>
                <a:spcPts val="300"/>
              </a:spcAft>
              <a:buFont typeface="+mj-lt"/>
              <a:buAutoNum type="arabicPeriod"/>
              <a:tabLst>
                <a:tab pos="457200" algn="l"/>
              </a:tabLst>
              <a:defRPr/>
            </a:pPr>
            <a:r>
              <a:rPr lang="en-US" sz="2200" dirty="0"/>
              <a:t>Explain the general tax treatment of health insurance.</a:t>
            </a:r>
          </a:p>
          <a:p>
            <a:pPr marL="457200" indent="-457200">
              <a:spcBef>
                <a:spcPts val="0"/>
              </a:spcBef>
              <a:spcAft>
                <a:spcPts val="300"/>
              </a:spcAft>
              <a:buFont typeface="+mj-lt"/>
              <a:buAutoNum type="arabicPeriod"/>
              <a:tabLst>
                <a:tab pos="457200" algn="l"/>
              </a:tabLst>
              <a:defRPr/>
            </a:pPr>
            <a:r>
              <a:rPr lang="en-US" sz="2200" dirty="0"/>
              <a:t>Determine when meals and lodging may be excluded from taxable income.</a:t>
            </a:r>
          </a:p>
          <a:p>
            <a:pPr marL="457200" indent="-457200">
              <a:spcBef>
                <a:spcPts val="0"/>
              </a:spcBef>
              <a:spcAft>
                <a:spcPts val="300"/>
              </a:spcAft>
              <a:buFont typeface="+mj-lt"/>
              <a:buAutoNum type="arabicPeriod"/>
              <a:tabLst>
                <a:tab pos="457200" algn="l"/>
              </a:tabLst>
              <a:defRPr/>
            </a:pPr>
            <a:r>
              <a:rPr lang="en-US" sz="2200" dirty="0"/>
              <a:t>Identify the common employee fringe benefit income exclusions.</a:t>
            </a:r>
          </a:p>
          <a:p>
            <a:pPr marL="457200" indent="-457200">
              <a:spcBef>
                <a:spcPts val="0"/>
              </a:spcBef>
              <a:spcAft>
                <a:spcPts val="300"/>
              </a:spcAft>
              <a:buFont typeface="+mj-lt"/>
              <a:buAutoNum type="arabicPeriod"/>
              <a:tabLst>
                <a:tab pos="457200" algn="l"/>
              </a:tabLst>
              <a:defRPr/>
            </a:pPr>
            <a:r>
              <a:rPr lang="en-US" sz="2200" dirty="0"/>
              <a:t>Determine when prizes and awards are included in income.</a:t>
            </a:r>
          </a:p>
          <a:p>
            <a:pPr marL="457200" indent="-457200">
              <a:spcBef>
                <a:spcPts val="0"/>
              </a:spcBef>
              <a:spcAft>
                <a:spcPts val="300"/>
              </a:spcAft>
              <a:buFont typeface="+mj-lt"/>
              <a:buAutoNum type="arabicPeriod"/>
              <a:tabLst>
                <a:tab pos="457200" algn="l"/>
              </a:tabLst>
              <a:defRPr/>
            </a:pPr>
            <a:r>
              <a:rPr lang="en-US" sz="2200" dirty="0"/>
              <a:t>Calculate the taxable and nontaxable portions of annuity payments.</a:t>
            </a:r>
          </a:p>
          <a:p>
            <a:pPr marL="457200" indent="-457200">
              <a:spcBef>
                <a:spcPts val="0"/>
              </a:spcBef>
              <a:spcAft>
                <a:spcPts val="300"/>
              </a:spcAft>
              <a:buFont typeface="+mj-lt"/>
              <a:buAutoNum type="arabicPeriod"/>
              <a:tabLst>
                <a:tab pos="457200" algn="l"/>
              </a:tabLst>
              <a:defRPr/>
            </a:pPr>
            <a:r>
              <a:rPr lang="en-US" sz="2200" dirty="0"/>
              <a:t>Describe the tax treatment of life insurance proceeds.</a:t>
            </a:r>
          </a:p>
          <a:p>
            <a:pPr marL="457200" indent="-457200">
              <a:spcBef>
                <a:spcPts val="0"/>
              </a:spcBef>
              <a:spcAft>
                <a:spcPts val="300"/>
              </a:spcAft>
              <a:buFont typeface="+mj-lt"/>
              <a:buAutoNum type="arabicPeriod"/>
              <a:tabLst>
                <a:tab pos="457200" algn="l"/>
              </a:tabLst>
              <a:defRPr/>
            </a:pPr>
            <a:r>
              <a:rPr lang="en-US" sz="2200" dirty="0"/>
              <a:t>Identify the tax treatment of interest and dividend income.</a:t>
            </a:r>
          </a:p>
          <a:p>
            <a:pPr marL="0" indent="0">
              <a:buNone/>
            </a:pPr>
            <a:endParaRPr lang="en-US" dirty="0"/>
          </a:p>
        </p:txBody>
      </p:sp>
      <p:pic>
        <p:nvPicPr>
          <p:cNvPr id="4" name="Content Placeholder 14">
            <a:extLst>
              <a:ext uri="{FF2B5EF4-FFF2-40B4-BE49-F238E27FC236}">
                <a16:creationId xmlns:a16="http://schemas.microsoft.com/office/drawing/2014/main" id="{282D3309-6524-4B47-BD36-35F65CB85082}"/>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0167335" y="4962011"/>
            <a:ext cx="1547822" cy="1422744"/>
          </a:xfrm>
          <a:prstGeom prst="rect">
            <a:avLst/>
          </a:prstGeom>
        </p:spPr>
      </p:pic>
    </p:spTree>
    <p:custDataLst>
      <p:tags r:id="rId1"/>
    </p:custDataLst>
    <p:extLst>
      <p:ext uri="{BB962C8B-B14F-4D97-AF65-F5344CB8AC3E}">
        <p14:creationId xmlns:p14="http://schemas.microsoft.com/office/powerpoint/2010/main" val="427929709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D30D3-9EBC-4FB6-B508-306FA93C2E4F}"/>
              </a:ext>
            </a:extLst>
          </p:cNvPr>
          <p:cNvSpPr>
            <a:spLocks noGrp="1"/>
          </p:cNvSpPr>
          <p:nvPr>
            <p:ph type="title"/>
          </p:nvPr>
        </p:nvSpPr>
        <p:spPr/>
        <p:txBody>
          <a:bodyPr/>
          <a:lstStyle/>
          <a:p>
            <a:r>
              <a:rPr lang="en-US" dirty="0"/>
              <a:t>Summary</a:t>
            </a:r>
            <a:br>
              <a:rPr lang="en-US" dirty="0"/>
            </a:br>
            <a:r>
              <a:rPr lang="en-US" sz="2000" dirty="0"/>
              <a:t>(2 of 2)</a:t>
            </a:r>
          </a:p>
        </p:txBody>
      </p:sp>
      <p:sp>
        <p:nvSpPr>
          <p:cNvPr id="3" name="Content Placeholder 2">
            <a:extLst>
              <a:ext uri="{FF2B5EF4-FFF2-40B4-BE49-F238E27FC236}">
                <a16:creationId xmlns:a16="http://schemas.microsoft.com/office/drawing/2014/main" id="{036D4A9A-B027-496B-856F-9DEACFA7D4AD}"/>
              </a:ext>
            </a:extLst>
          </p:cNvPr>
          <p:cNvSpPr>
            <a:spLocks noGrp="1"/>
          </p:cNvSpPr>
          <p:nvPr>
            <p:ph idx="1"/>
          </p:nvPr>
        </p:nvSpPr>
        <p:spPr/>
        <p:txBody>
          <a:bodyPr/>
          <a:lstStyle/>
          <a:p>
            <a:pPr marL="568325" indent="-568325">
              <a:spcBef>
                <a:spcPts val="0"/>
              </a:spcBef>
              <a:spcAft>
                <a:spcPts val="300"/>
              </a:spcAft>
              <a:buFont typeface="+mj-lt"/>
              <a:buAutoNum type="arabicPeriod" startAt="10"/>
              <a:tabLst>
                <a:tab pos="568325" algn="l"/>
              </a:tabLst>
              <a:defRPr/>
            </a:pPr>
            <a:r>
              <a:rPr lang="en-US" sz="2200" dirty="0"/>
              <a:t>Describe the tax treatment of municipal bond interest.</a:t>
            </a:r>
          </a:p>
          <a:p>
            <a:pPr marL="568325" indent="-568325">
              <a:spcBef>
                <a:spcPts val="0"/>
              </a:spcBef>
              <a:spcAft>
                <a:spcPts val="300"/>
              </a:spcAft>
              <a:buFont typeface="+mj-lt"/>
              <a:buAutoNum type="arabicPeriod" startAt="10"/>
              <a:tabLst>
                <a:tab pos="568325" algn="l"/>
              </a:tabLst>
              <a:defRPr/>
            </a:pPr>
            <a:r>
              <a:rPr lang="en-US" sz="2200" spc="-10" dirty="0"/>
              <a:t>Identify the general rules for the tax treatment of gifts and inheritances.</a:t>
            </a:r>
          </a:p>
          <a:p>
            <a:pPr marL="568325" indent="-568325">
              <a:spcBef>
                <a:spcPts val="0"/>
              </a:spcBef>
              <a:spcAft>
                <a:spcPts val="300"/>
              </a:spcAft>
              <a:buFont typeface="+mj-lt"/>
              <a:buAutoNum type="arabicPeriod" startAt="10"/>
              <a:tabLst>
                <a:tab pos="568325" algn="l"/>
              </a:tabLst>
              <a:defRPr/>
            </a:pPr>
            <a:r>
              <a:rPr lang="en-US" sz="2200" dirty="0"/>
              <a:t>Describe the elements of scholarship income that are excluded from tax.</a:t>
            </a:r>
          </a:p>
          <a:p>
            <a:pPr marL="568325" indent="-568325">
              <a:spcBef>
                <a:spcPts val="0"/>
              </a:spcBef>
              <a:spcAft>
                <a:spcPts val="300"/>
              </a:spcAft>
              <a:buFont typeface="+mj-lt"/>
              <a:buAutoNum type="arabicPeriod" startAt="10"/>
              <a:tabLst>
                <a:tab pos="568325" algn="l"/>
              </a:tabLst>
              <a:defRPr/>
            </a:pPr>
            <a:r>
              <a:rPr lang="en-US" sz="2200" dirty="0"/>
              <a:t>Describe the tax treatment of alimony and child support.</a:t>
            </a:r>
          </a:p>
          <a:p>
            <a:pPr marL="568325" indent="-568325">
              <a:spcBef>
                <a:spcPts val="0"/>
              </a:spcBef>
              <a:spcAft>
                <a:spcPts val="300"/>
              </a:spcAft>
              <a:buFont typeface="+mj-lt"/>
              <a:buAutoNum type="arabicPeriod" startAt="10"/>
              <a:tabLst>
                <a:tab pos="568325" algn="l"/>
              </a:tabLst>
              <a:defRPr/>
            </a:pPr>
            <a:r>
              <a:rPr lang="en-US" sz="2200" dirty="0"/>
              <a:t>Explain the tax implications of using educational savings vehicles.</a:t>
            </a:r>
          </a:p>
          <a:p>
            <a:pPr marL="568325" indent="-568325">
              <a:spcBef>
                <a:spcPts val="0"/>
              </a:spcBef>
              <a:spcAft>
                <a:spcPts val="300"/>
              </a:spcAft>
              <a:buFont typeface="+mj-lt"/>
              <a:buAutoNum type="arabicPeriod" startAt="10"/>
              <a:tabLst>
                <a:tab pos="568325" algn="l"/>
              </a:tabLst>
              <a:defRPr/>
            </a:pPr>
            <a:r>
              <a:rPr lang="en-US" sz="2200" dirty="0"/>
              <a:t>Describe the tax treatment of unemployment compensation.</a:t>
            </a:r>
          </a:p>
          <a:p>
            <a:pPr marL="568325" indent="-568325">
              <a:spcBef>
                <a:spcPts val="0"/>
              </a:spcBef>
              <a:spcAft>
                <a:spcPts val="300"/>
              </a:spcAft>
              <a:buFont typeface="+mj-lt"/>
              <a:buAutoNum type="arabicPeriod" startAt="10"/>
              <a:tabLst>
                <a:tab pos="568325" algn="l"/>
              </a:tabLst>
              <a:defRPr/>
            </a:pPr>
            <a:r>
              <a:rPr lang="en-US" sz="2200" dirty="0"/>
              <a:t>Apply the rules governing inclusion of Social Security benefits in </a:t>
            </a:r>
            <a:br>
              <a:rPr lang="en-US" sz="2200" dirty="0"/>
            </a:br>
            <a:r>
              <a:rPr lang="en-US" sz="2200" dirty="0"/>
              <a:t>gross income.</a:t>
            </a:r>
          </a:p>
          <a:p>
            <a:pPr marL="568325" indent="-568325">
              <a:spcBef>
                <a:spcPts val="0"/>
              </a:spcBef>
              <a:spcAft>
                <a:spcPts val="300"/>
              </a:spcAft>
              <a:buFont typeface="+mj-lt"/>
              <a:buAutoNum type="arabicPeriod" startAt="10"/>
              <a:tabLst>
                <a:tab pos="568325" algn="l"/>
              </a:tabLst>
              <a:defRPr/>
            </a:pPr>
            <a:r>
              <a:rPr lang="en-US" sz="2200" dirty="0"/>
              <a:t>Distinguish between the different rules for married taxpayers </a:t>
            </a:r>
            <a:br>
              <a:rPr lang="en-US" sz="2200" dirty="0"/>
            </a:br>
            <a:r>
              <a:rPr lang="en-US" sz="2200" dirty="0"/>
              <a:t>residing in community property states when filing separate returns.</a:t>
            </a:r>
          </a:p>
          <a:p>
            <a:pPr marL="568325" indent="-568325">
              <a:spcBef>
                <a:spcPts val="0"/>
              </a:spcBef>
              <a:spcAft>
                <a:spcPts val="300"/>
              </a:spcAft>
              <a:buFont typeface="+mj-lt"/>
              <a:buAutoNum type="arabicPeriod" startAt="10"/>
              <a:tabLst>
                <a:tab pos="568325" algn="l"/>
              </a:tabLst>
              <a:defRPr/>
            </a:pPr>
            <a:r>
              <a:rPr lang="en-US" sz="2200" dirty="0"/>
              <a:t>Describe the inclusion and exclusion of cancellation of debt income.</a:t>
            </a:r>
          </a:p>
          <a:p>
            <a:pPr marL="0" indent="0">
              <a:buNone/>
            </a:pPr>
            <a:endParaRPr lang="en-US" sz="2200" dirty="0"/>
          </a:p>
        </p:txBody>
      </p:sp>
      <p:pic>
        <p:nvPicPr>
          <p:cNvPr id="4" name="Content Placeholder 14">
            <a:extLst>
              <a:ext uri="{FF2B5EF4-FFF2-40B4-BE49-F238E27FC236}">
                <a16:creationId xmlns:a16="http://schemas.microsoft.com/office/drawing/2014/main" id="{282D3309-6524-4B47-BD36-35F65CB85082}"/>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0167335" y="4962011"/>
            <a:ext cx="1547822" cy="1422744"/>
          </a:xfrm>
          <a:prstGeom prst="rect">
            <a:avLst/>
          </a:prstGeom>
        </p:spPr>
      </p:pic>
    </p:spTree>
    <p:custDataLst>
      <p:tags r:id="rId1"/>
    </p:custDataLst>
    <p:extLst>
      <p:ext uri="{BB962C8B-B14F-4D97-AF65-F5344CB8AC3E}">
        <p14:creationId xmlns:p14="http://schemas.microsoft.com/office/powerpoint/2010/main" val="1041406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Salaries and Wages </a:t>
            </a:r>
            <a:br>
              <a:rPr lang="en-US" dirty="0"/>
            </a:br>
            <a:r>
              <a:rPr lang="en-US" sz="2000" dirty="0"/>
              <a:t>(2 of 3)</a:t>
            </a:r>
          </a:p>
        </p:txBody>
      </p:sp>
      <p:sp>
        <p:nvSpPr>
          <p:cNvPr id="5" name="Text Placeholder 4"/>
          <p:cNvSpPr>
            <a:spLocks noGrp="1"/>
          </p:cNvSpPr>
          <p:nvPr>
            <p:ph idx="1"/>
          </p:nvPr>
        </p:nvSpPr>
        <p:spPr/>
        <p:txBody>
          <a:bodyPr/>
          <a:lstStyle/>
          <a:p>
            <a:pPr lvl="1">
              <a:spcBef>
                <a:spcPts val="0"/>
              </a:spcBef>
              <a:spcAft>
                <a:spcPts val="300"/>
              </a:spcAft>
            </a:pPr>
            <a:r>
              <a:rPr lang="en-US" sz="2200" dirty="0"/>
              <a:t>Box 12 reports various forms of compensation, identified by a code.</a:t>
            </a:r>
          </a:p>
          <a:p>
            <a:pPr lvl="2">
              <a:spcBef>
                <a:spcPts val="0"/>
              </a:spcBef>
              <a:spcAft>
                <a:spcPts val="300"/>
              </a:spcAft>
            </a:pPr>
            <a:r>
              <a:rPr lang="en-US" sz="2200" dirty="0"/>
              <a:t>Code C</a:t>
            </a:r>
          </a:p>
          <a:p>
            <a:pPr lvl="3">
              <a:spcBef>
                <a:spcPts val="0"/>
              </a:spcBef>
              <a:spcAft>
                <a:spcPts val="300"/>
              </a:spcAft>
            </a:pPr>
            <a:r>
              <a:rPr lang="en-US" sz="2200" b="0" dirty="0"/>
              <a:t>Taxable group life insurance</a:t>
            </a:r>
          </a:p>
          <a:p>
            <a:pPr lvl="2">
              <a:spcBef>
                <a:spcPts val="0"/>
              </a:spcBef>
              <a:spcAft>
                <a:spcPts val="300"/>
              </a:spcAft>
            </a:pPr>
            <a:r>
              <a:rPr lang="en-US" sz="2200" dirty="0"/>
              <a:t>Codes D, E, and G</a:t>
            </a:r>
          </a:p>
          <a:p>
            <a:pPr lvl="3">
              <a:spcBef>
                <a:spcPts val="0"/>
              </a:spcBef>
              <a:spcAft>
                <a:spcPts val="300"/>
              </a:spcAft>
            </a:pPr>
            <a:r>
              <a:rPr lang="en-US" sz="2200" b="0" dirty="0"/>
              <a:t>Elective deferrals into retirement plans</a:t>
            </a:r>
          </a:p>
          <a:p>
            <a:pPr lvl="2">
              <a:spcBef>
                <a:spcPts val="0"/>
              </a:spcBef>
              <a:spcAft>
                <a:spcPts val="300"/>
              </a:spcAft>
            </a:pPr>
            <a:r>
              <a:rPr lang="en-US" sz="2200" dirty="0"/>
              <a:t>Code V</a:t>
            </a:r>
          </a:p>
          <a:p>
            <a:pPr lvl="3">
              <a:spcBef>
                <a:spcPts val="0"/>
              </a:spcBef>
              <a:spcAft>
                <a:spcPts val="300"/>
              </a:spcAft>
            </a:pPr>
            <a:r>
              <a:rPr lang="en-US" sz="2200" b="0" dirty="0"/>
              <a:t>Income from </a:t>
            </a:r>
            <a:r>
              <a:rPr lang="en-US" sz="2200" b="0" dirty="0" err="1"/>
              <a:t>nonstatutory</a:t>
            </a:r>
            <a:r>
              <a:rPr lang="en-US" sz="2200" b="0" dirty="0"/>
              <a:t> stock options</a:t>
            </a:r>
          </a:p>
          <a:p>
            <a:pPr lvl="2">
              <a:spcBef>
                <a:spcPts val="0"/>
              </a:spcBef>
              <a:spcAft>
                <a:spcPts val="300"/>
              </a:spcAft>
            </a:pPr>
            <a:r>
              <a:rPr lang="en-US" sz="2200" dirty="0"/>
              <a:t>Code W</a:t>
            </a:r>
          </a:p>
          <a:p>
            <a:pPr lvl="3">
              <a:spcBef>
                <a:spcPts val="0"/>
              </a:spcBef>
              <a:spcAft>
                <a:spcPts val="300"/>
              </a:spcAft>
            </a:pPr>
            <a:r>
              <a:rPr lang="en-US" sz="2200" b="0" dirty="0"/>
              <a:t>Contributions to a health savings account</a:t>
            </a:r>
          </a:p>
          <a:p>
            <a:pPr lvl="2">
              <a:spcBef>
                <a:spcPts val="0"/>
              </a:spcBef>
              <a:spcAft>
                <a:spcPts val="300"/>
              </a:spcAft>
            </a:pPr>
            <a:r>
              <a:rPr lang="en-US" sz="2200" dirty="0"/>
              <a:t>Code D D</a:t>
            </a:r>
          </a:p>
          <a:p>
            <a:pPr lvl="3">
              <a:spcBef>
                <a:spcPts val="0"/>
              </a:spcBef>
              <a:spcAft>
                <a:spcPts val="300"/>
              </a:spcAft>
            </a:pPr>
            <a:r>
              <a:rPr lang="en-US" sz="2200" b="0" dirty="0"/>
              <a:t>Cost of employer-sponsored health care</a:t>
            </a:r>
          </a:p>
        </p:txBody>
      </p:sp>
    </p:spTree>
    <p:extLst>
      <p:ext uri="{BB962C8B-B14F-4D97-AF65-F5344CB8AC3E}">
        <p14:creationId xmlns:p14="http://schemas.microsoft.com/office/powerpoint/2010/main" val="18557477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Salaries and Wages </a:t>
            </a:r>
            <a:br>
              <a:rPr lang="en-US" dirty="0"/>
            </a:br>
            <a:r>
              <a:rPr lang="en-US" sz="2000" dirty="0"/>
              <a:t>(3 of 3)</a:t>
            </a:r>
            <a:endParaRPr lang="en-US" dirty="0"/>
          </a:p>
        </p:txBody>
      </p:sp>
      <p:sp>
        <p:nvSpPr>
          <p:cNvPr id="5" name="Text Placeholder 4"/>
          <p:cNvSpPr>
            <a:spLocks noGrp="1"/>
          </p:cNvSpPr>
          <p:nvPr>
            <p:ph idx="1"/>
          </p:nvPr>
        </p:nvSpPr>
        <p:spPr/>
        <p:txBody>
          <a:bodyPr/>
          <a:lstStyle/>
          <a:p>
            <a:pPr lvl="1"/>
            <a:r>
              <a:rPr lang="en-US" dirty="0"/>
              <a:t>Box 13 will be checked if employee is eligible to participate in a retirement plan.</a:t>
            </a:r>
          </a:p>
          <a:p>
            <a:pPr lvl="1"/>
            <a:r>
              <a:rPr lang="en-US" dirty="0"/>
              <a:t>Box 14 reports other forms of compensation.</a:t>
            </a:r>
          </a:p>
          <a:p>
            <a:pPr lvl="1"/>
            <a:r>
              <a:rPr lang="en-US" dirty="0"/>
              <a:t>Boxes 15 through 20 report state and local tax information.</a:t>
            </a:r>
          </a:p>
        </p:txBody>
      </p:sp>
    </p:spTree>
    <p:extLst>
      <p:ext uri="{BB962C8B-B14F-4D97-AF65-F5344CB8AC3E}">
        <p14:creationId xmlns:p14="http://schemas.microsoft.com/office/powerpoint/2010/main" val="338354700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 name="ARTICULATE_DESIGN_ID_FULL TEXT TEMPLATE MASTER" val="7pb33sBP"/>
  <p:tag name="ARTICULATE_DESIGN_ID_FULL TEXT TEMPLATE MASTER (CONT.)" val="V3Eg5WUK"/>
  <p:tag name="ARTICULATE_DESIGN_ID_OPTIMIZED TEMPLATE MASTER" val="rzwWCka7"/>
  <p:tag name="ARTICULATE_DESIGN_ID_OPTIMIZED TEMPLATE MASTER (CONT.)" val="klKJ3eZ5"/>
  <p:tag name="ARTICULATE_PROJECT_OPEN" val="0"/>
  <p:tag name="ARTICULATE_SLIDE_COUNT" val="35"/>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Custom 1">
      <a:dk1>
        <a:srgbClr val="011892"/>
      </a:dk1>
      <a:lt1>
        <a:srgbClr val="FFFFFF"/>
      </a:lt1>
      <a:dk2>
        <a:srgbClr val="006198"/>
      </a:dk2>
      <a:lt2>
        <a:srgbClr val="E7E6E6"/>
      </a:lt2>
      <a:accent1>
        <a:srgbClr val="0098D4"/>
      </a:accent1>
      <a:accent2>
        <a:srgbClr val="00B7E6"/>
      </a:accent2>
      <a:accent3>
        <a:srgbClr val="81CFEC"/>
      </a:accent3>
      <a:accent4>
        <a:srgbClr val="E8255F"/>
      </a:accent4>
      <a:accent5>
        <a:srgbClr val="FF6300"/>
      </a:accent5>
      <a:accent6>
        <a:srgbClr val="F5B600"/>
      </a:accent6>
      <a:hlink>
        <a:srgbClr val="00B7E6"/>
      </a:hlink>
      <a:folHlink>
        <a:srgbClr val="0098D4"/>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effectLst/>
      </a:spPr>
      <a:bodyPr wrap="square" lIns="0" tIns="0" rIns="0" rtlCol="0" anchor="b">
        <a:spAutoFit/>
      </a:bodyPr>
      <a:lstStyle>
        <a:defPPr>
          <a:defRPr sz="2000" smtClean="0">
            <a:latin typeface="Open Sans" panose="020B0606030504020204" pitchFamily="34" charset="0"/>
            <a:ea typeface="Open Sans" panose="020B0606030504020204" pitchFamily="34" charset="0"/>
            <a:cs typeface="Open Sans" panose="020B0606030504020204" pitchFamily="34" charset="0"/>
          </a:defRPr>
        </a:defPPr>
      </a:lstStyle>
    </a:txDef>
  </a:objectDefaults>
  <a:extraClrSchemeLst/>
  <a:extLst>
    <a:ext uri="{05A4C25C-085E-4340-85A3-A5531E510DB2}">
      <thm15:themeFamily xmlns:thm15="http://schemas.microsoft.com/office/thememl/2012/main" name="Accessible_PPT_Cengage.potx" id="{8657E95E-D601-4622-93AD-E122BF442589}" vid="{BBF71559-ED4F-42B5-98FD-480A317797A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689A9510EA35640BFF9AA65172B1243" ma:contentTypeVersion="10" ma:contentTypeDescription="Create a new document." ma:contentTypeScope="" ma:versionID="320cf9d96ba60ad326f31ca465b90014">
  <xsd:schema xmlns:xsd="http://www.w3.org/2001/XMLSchema" xmlns:xs="http://www.w3.org/2001/XMLSchema" xmlns:p="http://schemas.microsoft.com/office/2006/metadata/properties" xmlns:ns2="0f302c04-584d-4df5-8948-8b6dd1f3c1a5" xmlns:ns3="48fa25a7-52b6-4e1f-81c8-80356bf0725f" targetNamespace="http://schemas.microsoft.com/office/2006/metadata/properties" ma:root="true" ma:fieldsID="b2b56c629f8f824a699d99d0a50051e2" ns2:_="" ns3:_="">
    <xsd:import namespace="0f302c04-584d-4df5-8948-8b6dd1f3c1a5"/>
    <xsd:import namespace="48fa25a7-52b6-4e1f-81c8-80356bf0725f"/>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KeyPoints" minOccurs="0"/>
                <xsd:element ref="ns2:MediaServiceKeyPoints"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f302c04-584d-4df5-8948-8b6dd1f3c1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Status" ma:index="15" nillable="true" ma:displayName="Status" ma:default="1. In development" ma:format="Dropdown" ma:internalName="Status">
      <xsd:simpleType>
        <xsd:restriction base="dms:Choice">
          <xsd:enumeration value="1. In development"/>
          <xsd:enumeration value="2. COH complete"/>
          <xsd:enumeration value="3. Under LCoE Review"/>
          <xsd:enumeration value="4. Ingested into Atlas"/>
        </xsd:restriction>
      </xsd:simpleType>
    </xsd:element>
  </xsd:schema>
  <xsd:schema xmlns:xsd="http://www.w3.org/2001/XMLSchema" xmlns:xs="http://www.w3.org/2001/XMLSchema" xmlns:dms="http://schemas.microsoft.com/office/2006/documentManagement/types" xmlns:pc="http://schemas.microsoft.com/office/infopath/2007/PartnerControls" targetNamespace="48fa25a7-52b6-4e1f-81c8-80356bf0725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48fa25a7-52b6-4e1f-81c8-80356bf0725f">
      <UserInfo>
        <DisplayName/>
        <AccountId xsi:nil="true"/>
        <AccountType/>
      </UserInfo>
    </SharedWithUsers>
    <Status xmlns="0f302c04-584d-4df5-8948-8b6dd1f3c1a5">1. In development</Status>
  </documentManagement>
</p:properties>
</file>

<file path=customXml/itemProps1.xml><?xml version="1.0" encoding="utf-8"?>
<ds:datastoreItem xmlns:ds="http://schemas.openxmlformats.org/officeDocument/2006/customXml" ds:itemID="{E32CFAA7-E308-4DCB-89CD-C84C20E90241}">
  <ds:schemaRefs>
    <ds:schemaRef ds:uri="http://schemas.microsoft.com/sharepoint/v3/contenttype/forms"/>
  </ds:schemaRefs>
</ds:datastoreItem>
</file>

<file path=customXml/itemProps2.xml><?xml version="1.0" encoding="utf-8"?>
<ds:datastoreItem xmlns:ds="http://schemas.openxmlformats.org/officeDocument/2006/customXml" ds:itemID="{8AB42E48-3D74-44F1-A10B-A98675CDD1F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f302c04-584d-4df5-8948-8b6dd1f3c1a5"/>
    <ds:schemaRef ds:uri="48fa25a7-52b6-4e1f-81c8-80356bf0725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A9BA192-EF86-48DF-982C-2C526A268392}">
  <ds:schemaRefs>
    <ds:schemaRef ds:uri="http://purl.org/dc/terms/"/>
    <ds:schemaRef ds:uri="http://schemas.microsoft.com/office/infopath/2007/PartnerControls"/>
    <ds:schemaRef ds:uri="http://schemas.microsoft.com/office/2006/documentManagement/types"/>
    <ds:schemaRef ds:uri="http://schemas.microsoft.com/office/2006/metadata/properties"/>
    <ds:schemaRef ds:uri="http://purl.org/dc/elements/1.1/"/>
    <ds:schemaRef ds:uri="0f302c04-584d-4df5-8948-8b6dd1f3c1a5"/>
    <ds:schemaRef ds:uri="http://schemas.openxmlformats.org/package/2006/metadata/core-properties"/>
    <ds:schemaRef ds:uri="48fa25a7-52b6-4e1f-81c8-80356bf0725f"/>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360</TotalTime>
  <Words>6182</Words>
  <Application>Microsoft Office PowerPoint</Application>
  <PresentationFormat>Widescreen</PresentationFormat>
  <Paragraphs>498</Paragraphs>
  <Slides>71</Slides>
  <Notes>13</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71</vt:i4>
      </vt:variant>
    </vt:vector>
  </HeadingPairs>
  <TitlesOfParts>
    <vt:vector size="80" baseType="lpstr">
      <vt:lpstr>Arial</vt:lpstr>
      <vt:lpstr>Calibri</vt:lpstr>
      <vt:lpstr>Courier New</vt:lpstr>
      <vt:lpstr>Helvetica</vt:lpstr>
      <vt:lpstr>Open Sans</vt:lpstr>
      <vt:lpstr>Summer Font</vt:lpstr>
      <vt:lpstr>Wingdings</vt:lpstr>
      <vt:lpstr>Office Theme</vt:lpstr>
      <vt:lpstr>Equation</vt:lpstr>
      <vt:lpstr>Income Tax Fundamentals, 2022</vt:lpstr>
      <vt:lpstr>Learning Objectives  (1 of 2)</vt:lpstr>
      <vt:lpstr>Learning Objectives  (2 of 2)</vt:lpstr>
      <vt:lpstr>The Nature of Gross Income (1 of 3)</vt:lpstr>
      <vt:lpstr>The Nature of Gross Income (2 of 3)</vt:lpstr>
      <vt:lpstr>The Nature of Gross Income (3 of 3)</vt:lpstr>
      <vt:lpstr>Salaries and Wages  (1 of 3)</vt:lpstr>
      <vt:lpstr>Salaries and Wages  (2 of 3)</vt:lpstr>
      <vt:lpstr>Salaries and Wages  (3 of 3)</vt:lpstr>
      <vt:lpstr>Knowledge Check 1</vt:lpstr>
      <vt:lpstr>Employee versus Independent Contractor (1 of 2)</vt:lpstr>
      <vt:lpstr>Employee versus Independent Contractor (2 of 2)</vt:lpstr>
      <vt:lpstr>Discussion 1</vt:lpstr>
      <vt:lpstr>Discussion 1 Debrief</vt:lpstr>
      <vt:lpstr>Accident and Health Insurance</vt:lpstr>
      <vt:lpstr>Meals and Lodging</vt:lpstr>
      <vt:lpstr>Employee Fringe Benefits  (1 of 3)</vt:lpstr>
      <vt:lpstr>Employee Fringe Benefits  (2 of 3)</vt:lpstr>
      <vt:lpstr>Employee Fringe Benefits  (3 of 3)</vt:lpstr>
      <vt:lpstr>Poll 1</vt:lpstr>
      <vt:lpstr>Prizes and Awards  (1 of 3)</vt:lpstr>
      <vt:lpstr>Prizes and Awards  (2 of 3)</vt:lpstr>
      <vt:lpstr>Prizes and Awards  (3 of 3)</vt:lpstr>
      <vt:lpstr>Poll 2</vt:lpstr>
      <vt:lpstr>Annuities  (1 of 6)</vt:lpstr>
      <vt:lpstr>Annuities  (2 of 6)</vt:lpstr>
      <vt:lpstr>Annuities  (3 of 6)</vt:lpstr>
      <vt:lpstr>Annuities  (4 of 6)</vt:lpstr>
      <vt:lpstr>Annuities  (5 of 6)</vt:lpstr>
      <vt:lpstr>Annuities  (6 of 6)</vt:lpstr>
      <vt:lpstr>Life Insurance  (1 of 7)</vt:lpstr>
      <vt:lpstr>Life Insurance  (2 of 7)</vt:lpstr>
      <vt:lpstr>Life Insurance  (3 of 7)</vt:lpstr>
      <vt:lpstr>Life Insurance  (4 of 7)</vt:lpstr>
      <vt:lpstr>Life Insurance  (5 of 7)</vt:lpstr>
      <vt:lpstr>Life Insurance  (6 of 7)</vt:lpstr>
      <vt:lpstr>Life Insurance  (7 of 7)</vt:lpstr>
      <vt:lpstr>Interest and Dividend Income  (1 of 9)</vt:lpstr>
      <vt:lpstr>Interest and Dividend Income  (2 of 9)</vt:lpstr>
      <vt:lpstr>Interest and Dividend Income  (3 of 9)</vt:lpstr>
      <vt:lpstr>Interest and Dividend Income  (4 of 9)</vt:lpstr>
      <vt:lpstr>Interest and Dividend Income  (5 of 9)</vt:lpstr>
      <vt:lpstr>Interest and Dividend Income  (6 of 9)</vt:lpstr>
      <vt:lpstr>Interest and Dividend Income  (7 of 9)</vt:lpstr>
      <vt:lpstr>Interest and Dividend Income  (8 of 9)</vt:lpstr>
      <vt:lpstr>Interest and Dividend Income  (9 of 9)</vt:lpstr>
      <vt:lpstr>Knowledge Check 2</vt:lpstr>
      <vt:lpstr>Municipal Bond Interest  (1 of 3)</vt:lpstr>
      <vt:lpstr>Municipal Bond Interest  (2 of 3)</vt:lpstr>
      <vt:lpstr>Municipal Bond Interest  (3 of 3)</vt:lpstr>
      <vt:lpstr>Gifts and Inheritances</vt:lpstr>
      <vt:lpstr>Discussion 2</vt:lpstr>
      <vt:lpstr>Discussion 2 Debrief</vt:lpstr>
      <vt:lpstr>Scholarships</vt:lpstr>
      <vt:lpstr>Alimony (1 of 2)</vt:lpstr>
      <vt:lpstr>Alimony (2 of 2)</vt:lpstr>
      <vt:lpstr>Educational Incentives  (1 of 7)</vt:lpstr>
      <vt:lpstr>Educational Incentives  (2 of 7)</vt:lpstr>
      <vt:lpstr>Educational Incentives  (3 of 7)</vt:lpstr>
      <vt:lpstr>Educational Incentives  (4 of 7)</vt:lpstr>
      <vt:lpstr>Educational Incentives  (5 of 7)</vt:lpstr>
      <vt:lpstr>Educational Incentives  (6 of 7)</vt:lpstr>
      <vt:lpstr>Educational Incentives  (7 of 7)</vt:lpstr>
      <vt:lpstr>Unemployment Compensation</vt:lpstr>
      <vt:lpstr>Social Security Benefits</vt:lpstr>
      <vt:lpstr>Community Property (1 of 2)</vt:lpstr>
      <vt:lpstr>Community Property  (2 of 2)</vt:lpstr>
      <vt:lpstr>Forgiveness of Debt Income </vt:lpstr>
      <vt:lpstr>Case Study </vt:lpstr>
      <vt:lpstr>Summary (1 of 2)</vt:lpstr>
      <vt:lpstr>Summary (2 of 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 Williams</dc:creator>
  <cp:lastModifiedBy>Julie Angel</cp:lastModifiedBy>
  <cp:revision>22</cp:revision>
  <cp:lastPrinted>2016-10-03T15:29:39Z</cp:lastPrinted>
  <dcterms:created xsi:type="dcterms:W3CDTF">2019-05-30T21:08:15Z</dcterms:created>
  <dcterms:modified xsi:type="dcterms:W3CDTF">2021-12-02T17:37:14Z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0x0101003689A9510EA35640BFF9AA65172B1243</vt:lpwstr>
  </property>
  <property fmtid="{D5CDD505-2E9C-101B-9397-08002B2CF9AE}" pid="3" name="Order">
    <vt:r8>112600</vt:r8>
  </property>
  <property fmtid="{D5CDD505-2E9C-101B-9397-08002B2CF9AE}" pid="4" name="Category">
    <vt:lpwstr>Accessibility</vt:lpwstr>
  </property>
  <property fmtid="{D5CDD505-2E9C-101B-9397-08002B2CF9AE}" pid="5" name="xd_Signature">
    <vt:bool>false</vt:bool>
  </property>
  <property fmtid="{D5CDD505-2E9C-101B-9397-08002B2CF9AE}" pid="6" name="xd_ProgID">
    <vt:lpwstr/>
  </property>
  <property fmtid="{D5CDD505-2E9C-101B-9397-08002B2CF9AE}" pid="7" name="Document Type">
    <vt:lpwstr>Template</vt:lpwstr>
  </property>
  <property fmtid="{D5CDD505-2E9C-101B-9397-08002B2CF9AE}" pid="8" name="Audience">
    <vt:lpwstr>Content Developer</vt:lpwstr>
  </property>
  <property fmtid="{D5CDD505-2E9C-101B-9397-08002B2CF9AE}" pid="9" name="Department">
    <vt:lpwstr>GPM Training</vt:lpwstr>
  </property>
  <property fmtid="{D5CDD505-2E9C-101B-9397-08002B2CF9AE}" pid="10" name="ComplianceAssetId">
    <vt:lpwstr/>
  </property>
  <property fmtid="{D5CDD505-2E9C-101B-9397-08002B2CF9AE}" pid="11" name="TemplateUrl">
    <vt:lpwstr/>
  </property>
  <property fmtid="{D5CDD505-2E9C-101B-9397-08002B2CF9AE}" pid="12" name="ArticulateGUID">
    <vt:lpwstr>DA3FD099-5DDC-49B7-BC70-6C2871AE2813</vt:lpwstr>
  </property>
  <property fmtid="{D5CDD505-2E9C-101B-9397-08002B2CF9AE}" pid="13" name="ArticulatePath">
    <vt:lpwstr>Presentation3</vt:lpwstr>
  </property>
  <property fmtid="{D5CDD505-2E9C-101B-9397-08002B2CF9AE}" pid="14" name="FilterBy">
    <vt:lpwstr>Folder1</vt:lpwstr>
  </property>
</Properties>
</file>