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3" r:id="rId4"/>
  </p:sldMasterIdLst>
  <p:notesMasterIdLst>
    <p:notesMasterId r:id="rId60"/>
  </p:notesMasterIdLst>
  <p:handoutMasterIdLst>
    <p:handoutMasterId r:id="rId61"/>
  </p:handoutMasterIdLst>
  <p:sldIdLst>
    <p:sldId id="328" r:id="rId5"/>
    <p:sldId id="485" r:id="rId6"/>
    <p:sldId id="540" r:id="rId7"/>
    <p:sldId id="541" r:id="rId8"/>
    <p:sldId id="542" r:id="rId9"/>
    <p:sldId id="544" r:id="rId10"/>
    <p:sldId id="545" r:id="rId11"/>
    <p:sldId id="546" r:id="rId12"/>
    <p:sldId id="547" r:id="rId13"/>
    <p:sldId id="548" r:id="rId14"/>
    <p:sldId id="549" r:id="rId15"/>
    <p:sldId id="428" r:id="rId16"/>
    <p:sldId id="550" r:id="rId17"/>
    <p:sldId id="551" r:id="rId18"/>
    <p:sldId id="552" r:id="rId19"/>
    <p:sldId id="553" r:id="rId20"/>
    <p:sldId id="554" r:id="rId21"/>
    <p:sldId id="555" r:id="rId22"/>
    <p:sldId id="470" r:id="rId23"/>
    <p:sldId id="503" r:id="rId24"/>
    <p:sldId id="556" r:id="rId25"/>
    <p:sldId id="557" r:id="rId26"/>
    <p:sldId id="558" r:id="rId27"/>
    <p:sldId id="559" r:id="rId28"/>
    <p:sldId id="560" r:id="rId29"/>
    <p:sldId id="561" r:id="rId30"/>
    <p:sldId id="477" r:id="rId31"/>
    <p:sldId id="562" r:id="rId32"/>
    <p:sldId id="564" r:id="rId33"/>
    <p:sldId id="565" r:id="rId34"/>
    <p:sldId id="481" r:id="rId35"/>
    <p:sldId id="566" r:id="rId36"/>
    <p:sldId id="567" r:id="rId37"/>
    <p:sldId id="568" r:id="rId38"/>
    <p:sldId id="569" r:id="rId39"/>
    <p:sldId id="570" r:id="rId40"/>
    <p:sldId id="571" r:id="rId41"/>
    <p:sldId id="431" r:id="rId42"/>
    <p:sldId id="572" r:id="rId43"/>
    <p:sldId id="486" r:id="rId44"/>
    <p:sldId id="573" r:id="rId45"/>
    <p:sldId id="574" r:id="rId46"/>
    <p:sldId id="575" r:id="rId47"/>
    <p:sldId id="432" r:id="rId48"/>
    <p:sldId id="576" r:id="rId49"/>
    <p:sldId id="577" r:id="rId50"/>
    <p:sldId id="578" r:id="rId51"/>
    <p:sldId id="579" r:id="rId52"/>
    <p:sldId id="580" r:id="rId53"/>
    <p:sldId id="581" r:id="rId54"/>
    <p:sldId id="582" r:id="rId55"/>
    <p:sldId id="583" r:id="rId56"/>
    <p:sldId id="584" r:id="rId57"/>
    <p:sldId id="585" r:id="rId58"/>
    <p:sldId id="586" r:id="rId59"/>
  </p:sldIdLst>
  <p:sldSz cx="12192000" cy="6858000"/>
  <p:notesSz cx="6858000" cy="9144000"/>
  <p:custDataLst>
    <p:tags r:id="rId62"/>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F9C51E-71A7-76F7-79F4-338CB8BF1DE0}" name="Julie Angel" initials="JA" userId="fec48bcc1f869946"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8"/>
    <a:srgbClr val="003865"/>
    <a:srgbClr val="000000"/>
    <a:srgbClr val="006298"/>
    <a:srgbClr val="0098D4"/>
    <a:srgbClr val="F2F2F2"/>
    <a:srgbClr val="FF6300"/>
    <a:srgbClr val="E9255F"/>
    <a:srgbClr val="00B8E7"/>
    <a:srgbClr val="81D0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55" autoAdjust="0"/>
  </p:normalViewPr>
  <p:slideViewPr>
    <p:cSldViewPr snapToGrid="0">
      <p:cViewPr varScale="1">
        <p:scale>
          <a:sx n="59" d="100"/>
          <a:sy n="59" d="100"/>
        </p:scale>
        <p:origin x="110" y="53"/>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commentAuthors" Target="commentAuthors.xml"/><Relationship Id="rId68"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ags" Target="../tags/tag8.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Add</a:t>
            </a:r>
            <a:r>
              <a:rPr lang="en-US" baseline="0" dirty="0"/>
              <a:t> slide notes here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a:t>
            </a:fld>
            <a:endParaRPr lang="en-US" dirty="0"/>
          </a:p>
        </p:txBody>
      </p:sp>
    </p:spTree>
    <p:extLst>
      <p:ext uri="{BB962C8B-B14F-4D97-AF65-F5344CB8AC3E}">
        <p14:creationId xmlns:p14="http://schemas.microsoft.com/office/powerpoint/2010/main" val="2646234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dirty="0"/>
              <a:t>It</a:t>
            </a:r>
            <a:r>
              <a:rPr lang="en-US" baseline="0" dirty="0"/>
              <a:t> would seem questionable to sign this return, and most students will probably respond “no.” For any who would sign, it would be informative to hear their reasoning. </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47</a:t>
            </a:fld>
            <a:endParaRPr lang="en-US" dirty="0"/>
          </a:p>
        </p:txBody>
      </p:sp>
    </p:spTree>
    <p:extLst>
      <p:ext uri="{BB962C8B-B14F-4D97-AF65-F5344CB8AC3E}">
        <p14:creationId xmlns:p14="http://schemas.microsoft.com/office/powerpoint/2010/main" val="343976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53</a:t>
            </a:fld>
            <a:endParaRPr lang="en-US" dirty="0"/>
          </a:p>
        </p:txBody>
      </p:sp>
    </p:spTree>
    <p:extLst>
      <p:ext uri="{BB962C8B-B14F-4D97-AF65-F5344CB8AC3E}">
        <p14:creationId xmlns:p14="http://schemas.microsoft.com/office/powerpoint/2010/main" val="1475810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55</a:t>
            </a:fld>
            <a:endParaRPr lang="en-US" dirty="0"/>
          </a:p>
        </p:txBody>
      </p:sp>
    </p:spTree>
    <p:extLst>
      <p:ext uri="{BB962C8B-B14F-4D97-AF65-F5344CB8AC3E}">
        <p14:creationId xmlns:p14="http://schemas.microsoft.com/office/powerpoint/2010/main" val="2483463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correct answer is b. A taxpayer’s personal residence is a capital asset.</a:t>
            </a:r>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5</a:t>
            </a:fld>
            <a:endParaRPr lang="en-US" dirty="0"/>
          </a:p>
        </p:txBody>
      </p:sp>
    </p:spTree>
    <p:extLst>
      <p:ext uri="{BB962C8B-B14F-4D97-AF65-F5344CB8AC3E}">
        <p14:creationId xmlns:p14="http://schemas.microsoft.com/office/powerpoint/2010/main" val="3934550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15</a:t>
            </a:fld>
            <a:endParaRPr lang="en-US" dirty="0"/>
          </a:p>
        </p:txBody>
      </p:sp>
    </p:spTree>
    <p:extLst>
      <p:ext uri="{BB962C8B-B14F-4D97-AF65-F5344CB8AC3E}">
        <p14:creationId xmlns:p14="http://schemas.microsoft.com/office/powerpoint/2010/main" val="3753838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16</a:t>
            </a:fld>
            <a:endParaRPr lang="en-US" dirty="0"/>
          </a:p>
        </p:txBody>
      </p:sp>
    </p:spTree>
    <p:extLst>
      <p:ext uri="{BB962C8B-B14F-4D97-AF65-F5344CB8AC3E}">
        <p14:creationId xmlns:p14="http://schemas.microsoft.com/office/powerpoint/2010/main" val="430423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21</a:t>
            </a:fld>
            <a:endParaRPr lang="en-US" dirty="0"/>
          </a:p>
        </p:txBody>
      </p:sp>
    </p:spTree>
    <p:extLst>
      <p:ext uri="{BB962C8B-B14F-4D97-AF65-F5344CB8AC3E}">
        <p14:creationId xmlns:p14="http://schemas.microsoft.com/office/powerpoint/2010/main" val="4070974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There is no correct answer. </a:t>
            </a:r>
            <a:r>
              <a:rPr lang="en-US" sz="1200" kern="1200" dirty="0">
                <a:solidFill>
                  <a:schemeClr val="tx1"/>
                </a:solidFill>
                <a:effectLst/>
                <a:latin typeface="Arial" panose="020B0604020202020204" pitchFamily="34" charset="0"/>
                <a:ea typeface="+mn-ea"/>
                <a:cs typeface="Arial" panose="020B0604020202020204" pitchFamily="34" charset="0"/>
              </a:rPr>
              <a:t>Taxpayers who have recognized a large capital loss during the year may wish to sell stock or other property to generate enough capital gains prior to year-end to use up all but $3,000 of the capital loss. This way, the capital loss in excess of $3,000 will be used in the current period rather than carried forward, and the capital gains will be fully sheltered from tax. </a:t>
            </a:r>
            <a:r>
              <a:rPr lang="en-US" dirty="0"/>
              <a:t>However, it does not necessarily make sense to sell a good stock just to offset a loss. Her entire investment strategy should be reviewed before making this decision.</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25</a:t>
            </a:fld>
            <a:endParaRPr lang="en-US" dirty="0"/>
          </a:p>
        </p:txBody>
      </p:sp>
    </p:spTree>
    <p:extLst>
      <p:ext uri="{BB962C8B-B14F-4D97-AF65-F5344CB8AC3E}">
        <p14:creationId xmlns:p14="http://schemas.microsoft.com/office/powerpoint/2010/main" val="3473256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correct answer is a. Their taxable gain is $0.</a:t>
            </a:r>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28</a:t>
            </a:fld>
            <a:endParaRPr lang="en-US" dirty="0"/>
          </a:p>
        </p:txBody>
      </p:sp>
    </p:spTree>
    <p:extLst>
      <p:ext uri="{BB962C8B-B14F-4D97-AF65-F5344CB8AC3E}">
        <p14:creationId xmlns:p14="http://schemas.microsoft.com/office/powerpoint/2010/main" val="1991832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36</a:t>
            </a:fld>
            <a:endParaRPr lang="en-US" dirty="0"/>
          </a:p>
        </p:txBody>
      </p:sp>
    </p:spTree>
    <p:extLst>
      <p:ext uri="{BB962C8B-B14F-4D97-AF65-F5344CB8AC3E}">
        <p14:creationId xmlns:p14="http://schemas.microsoft.com/office/powerpoint/2010/main" val="2644291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37</a:t>
            </a:fld>
            <a:endParaRPr lang="en-US" dirty="0"/>
          </a:p>
        </p:txBody>
      </p:sp>
    </p:spTree>
    <p:extLst>
      <p:ext uri="{BB962C8B-B14F-4D97-AF65-F5344CB8AC3E}">
        <p14:creationId xmlns:p14="http://schemas.microsoft.com/office/powerpoint/2010/main" val="11197912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 y="16"/>
            <a:ext cx="12191807" cy="6865874"/>
          </a:xfrm>
          <a:prstGeom prst="rect">
            <a:avLst/>
          </a:prstGeom>
        </p:spPr>
      </p:pic>
      <p:sp>
        <p:nvSpPr>
          <p:cNvPr id="2" name="Title 1"/>
          <p:cNvSpPr>
            <a:spLocks noGrp="1"/>
          </p:cNvSpPr>
          <p:nvPr>
            <p:ph type="title"/>
          </p:nvPr>
        </p:nvSpPr>
        <p:spPr>
          <a:xfrm>
            <a:off x="838200" y="2291187"/>
            <a:ext cx="10515600" cy="684026"/>
          </a:xfrm>
        </p:spPr>
        <p:txBody>
          <a:bodyPr/>
          <a:lstStyle>
            <a:lvl1pPr>
              <a:defRPr>
                <a:solidFill>
                  <a:schemeClr val="bg1"/>
                </a:solidFill>
              </a:defRPr>
            </a:lvl1pPr>
          </a:lstStyle>
          <a:p>
            <a:r>
              <a:rPr lang="en-US"/>
              <a:t>Click to edit Master title style</a:t>
            </a:r>
          </a:p>
        </p:txBody>
      </p:sp>
      <p:sp>
        <p:nvSpPr>
          <p:cNvPr id="3" name="Text Placeholder 2"/>
          <p:cNvSpPr>
            <a:spLocks noGrp="1"/>
          </p:cNvSpPr>
          <p:nvPr>
            <p:ph type="body" sz="quarter" idx="10" hasCustomPrompt="1"/>
          </p:nvPr>
        </p:nvSpPr>
        <p:spPr>
          <a:xfrm>
            <a:off x="4867275" y="3619985"/>
            <a:ext cx="2457450" cy="597477"/>
          </a:xfrm>
        </p:spPr>
        <p:txBody>
          <a:bodyPr>
            <a:normAutofit/>
          </a:bodyPr>
          <a:lstStyle>
            <a:lvl1pPr marL="0" indent="0" algn="ctr">
              <a:buNone/>
              <a:defRPr sz="2000" b="0" i="0">
                <a:solidFill>
                  <a:schemeClr val="bg1"/>
                </a:solidFill>
                <a:latin typeface="Arial" charset="0"/>
                <a:ea typeface="Arial" charset="0"/>
                <a:cs typeface="Arial" charset="0"/>
              </a:defRPr>
            </a:lvl1pPr>
          </a:lstStyle>
          <a:p>
            <a:pPr lvl="0"/>
            <a:r>
              <a:rPr lang="en-US"/>
              <a:t>Click to edit date</a:t>
            </a:r>
          </a:p>
        </p:txBody>
      </p:sp>
      <p:pic>
        <p:nvPicPr>
          <p:cNvPr id="9"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661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0000"/>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a:t>
            </a:r>
          </a:p>
          <a:p>
            <a:pPr lvl="0"/>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a:t>
            </a:r>
          </a:p>
          <a:p>
            <a:pPr lvl="0"/>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a:t>
            </a:r>
          </a:p>
          <a:p>
            <a:pPr lvl="0"/>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a:t>
            </a:r>
          </a:p>
          <a:p>
            <a:pPr lvl="0"/>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a:t>
            </a:r>
          </a:p>
          <a:p>
            <a:pPr lvl="0"/>
            <a:r>
              <a:rPr lang="en-US" err="1"/>
              <a:t>Sed</a:t>
            </a:r>
            <a:r>
              <a:rPr lang="en-US"/>
              <a:t> </a:t>
            </a:r>
            <a:r>
              <a:rPr lang="en-US" err="1"/>
              <a:t>velit</a:t>
            </a:r>
            <a:r>
              <a:rPr lang="en-US"/>
              <a:t> </a:t>
            </a:r>
            <a:r>
              <a:rPr lang="en-US" err="1"/>
              <a:t>dignissim</a:t>
            </a:r>
            <a:r>
              <a:rPr lang="en-US"/>
              <a:t> </a:t>
            </a:r>
            <a:r>
              <a:rPr lang="en-US" err="1"/>
              <a:t>sodales</a:t>
            </a:r>
            <a:r>
              <a:rPr lang="en-US"/>
              <a:t> </a:t>
            </a:r>
            <a:r>
              <a:rPr lang="en-US" err="1"/>
              <a:t>ut.</a:t>
            </a:r>
            <a:endParaRPr lang="en-US"/>
          </a:p>
        </p:txBody>
      </p:sp>
    </p:spTree>
    <p:extLst>
      <p:ext uri="{BB962C8B-B14F-4D97-AF65-F5344CB8AC3E}">
        <p14:creationId xmlns:p14="http://schemas.microsoft.com/office/powerpoint/2010/main" val="22559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457200" indent="-457200">
              <a:buClr>
                <a:srgbClr val="004A78"/>
              </a:buClr>
              <a:buFont typeface="+mj-lt"/>
              <a:buAutoNum type="arabicPeriod"/>
              <a:defRPr sz="2000">
                <a:solidFill>
                  <a:srgbClr val="000000"/>
                </a:solidFill>
              </a:defRPr>
            </a:lvl1pPr>
            <a:lvl2pPr marL="457200" marR="0" indent="0" algn="l" defTabSz="914400" rtl="0" eaLnBrk="1" fontAlgn="base" latinLnBrk="0" hangingPunct="1">
              <a:lnSpc>
                <a:spcPct val="90000"/>
              </a:lnSpc>
              <a:spcBef>
                <a:spcPts val="500"/>
              </a:spcBef>
              <a:spcAft>
                <a:spcPct val="0"/>
              </a:spcAft>
              <a:buClr>
                <a:srgbClr val="006298"/>
              </a:buClr>
              <a:buSzTx/>
              <a:buFont typeface="Arial" charset="0"/>
              <a:buNone/>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a:t>
            </a:r>
          </a:p>
          <a:p>
            <a:pPr lvl="0"/>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a:t>
            </a:r>
          </a:p>
          <a:p>
            <a:pPr lvl="0"/>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a:t>
            </a:r>
          </a:p>
          <a:p>
            <a:pPr lvl="0"/>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a:t>
            </a:r>
          </a:p>
          <a:p>
            <a:pPr lvl="0"/>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a:t>
            </a:r>
          </a:p>
          <a:p>
            <a:pPr lvl="0"/>
            <a:r>
              <a:rPr lang="en-US"/>
              <a:t>Sed </a:t>
            </a:r>
            <a:r>
              <a:rPr lang="en-US" err="1"/>
              <a:t>velit</a:t>
            </a:r>
            <a:r>
              <a:rPr lang="en-US"/>
              <a:t> </a:t>
            </a:r>
            <a:r>
              <a:rPr lang="en-US" err="1"/>
              <a:t>dignissim</a:t>
            </a:r>
            <a:r>
              <a:rPr lang="en-US"/>
              <a:t> </a:t>
            </a:r>
            <a:r>
              <a:rPr lang="en-US" err="1"/>
              <a:t>sodales</a:t>
            </a:r>
            <a:r>
              <a:rPr lang="en-US"/>
              <a:t> </a:t>
            </a:r>
            <a:r>
              <a:rPr lang="en-US" err="1"/>
              <a:t>ut.</a:t>
            </a:r>
            <a:endParaRPr lang="en-US"/>
          </a:p>
        </p:txBody>
      </p:sp>
    </p:spTree>
    <p:extLst>
      <p:ext uri="{BB962C8B-B14F-4D97-AF65-F5344CB8AC3E}">
        <p14:creationId xmlns:p14="http://schemas.microsoft.com/office/powerpoint/2010/main" val="3079161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4A78"/>
                </a:solidFill>
              </a:defRPr>
            </a:lvl1pPr>
            <a:lvl2pPr marL="685800" marR="0" indent="-228600" algn="l" defTabSz="914400" rtl="0" eaLnBrk="1" fontAlgn="base" latinLnBrk="0" hangingPunct="1">
              <a:lnSpc>
                <a:spcPct val="90000"/>
              </a:lnSpc>
              <a:spcBef>
                <a:spcPts val="500"/>
              </a:spcBef>
              <a:spcAft>
                <a:spcPct val="0"/>
              </a:spcAft>
              <a:buClr>
                <a:srgbClr val="006298"/>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4079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0"/>
          </p:nvPr>
        </p:nvSpPr>
        <p:spPr>
          <a:xfrm>
            <a:off x="1895522" y="2019868"/>
            <a:ext cx="8128000" cy="3380095"/>
          </a:xfrm>
        </p:spPr>
        <p:txBody>
          <a:bodyPr/>
          <a:lstStyle/>
          <a:p>
            <a:r>
              <a:rPr lang="en-US" dirty="0"/>
              <a:t>Click icon to add table</a:t>
            </a:r>
          </a:p>
        </p:txBody>
      </p:sp>
    </p:spTree>
    <p:extLst>
      <p:ext uri="{BB962C8B-B14F-4D97-AF65-F5344CB8AC3E}">
        <p14:creationId xmlns:p14="http://schemas.microsoft.com/office/powerpoint/2010/main" val="2347132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Main Titl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0" y="3578888"/>
            <a:ext cx="5654722" cy="1655762"/>
          </a:xfrm>
          <a:solidFill>
            <a:schemeClr val="tx2"/>
          </a:solidFill>
        </p:spPr>
        <p:txBody>
          <a:bodyPr anchor="ctr"/>
          <a:lstStyle>
            <a:lvl1pPr marL="0" indent="0" algn="ctr">
              <a:lnSpc>
                <a:spcPct val="100000"/>
              </a:lnSpc>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p>
        </p:txBody>
      </p:sp>
      <p:sp>
        <p:nvSpPr>
          <p:cNvPr id="5" name="Content Placeholder 2">
            <a:extLst>
              <a:ext uri="{FF2B5EF4-FFF2-40B4-BE49-F238E27FC236}">
                <a16:creationId xmlns:a16="http://schemas.microsoft.com/office/drawing/2014/main" id="{9C6DFBD9-0F5A-487A-A4BC-A4BB6E259D0B}"/>
              </a:ext>
            </a:extLst>
          </p:cNvPr>
          <p:cNvSpPr>
            <a:spLocks noGrp="1"/>
          </p:cNvSpPr>
          <p:nvPr>
            <p:ph sz="half" idx="10" hasCustomPrompt="1"/>
          </p:nvPr>
        </p:nvSpPr>
        <p:spPr>
          <a:xfrm>
            <a:off x="476843" y="655093"/>
            <a:ext cx="5378047" cy="5568286"/>
          </a:xfrm>
        </p:spPr>
        <p:txBody>
          <a:bodyPr/>
          <a:lstStyle>
            <a:lvl1pPr marL="0" indent="0">
              <a:buNone/>
              <a:defRPr sz="2400"/>
            </a:lvl1pPr>
            <a:lvl2pPr>
              <a:defRPr sz="2400" b="0"/>
            </a:lvl2pPr>
            <a:lvl3pPr>
              <a:defRPr sz="2400" b="0"/>
            </a:lvl3pPr>
          </a:lstStyle>
          <a:p>
            <a:pPr lvl="0"/>
            <a:r>
              <a:rPr lang="en-US"/>
              <a:t>Insert textbook image here</a:t>
            </a:r>
          </a:p>
        </p:txBody>
      </p:sp>
      <p:sp>
        <p:nvSpPr>
          <p:cNvPr id="6" name="Rectangle 5">
            <a:extLst>
              <a:ext uri="{FF2B5EF4-FFF2-40B4-BE49-F238E27FC236}">
                <a16:creationId xmlns:a16="http://schemas.microsoft.com/office/drawing/2014/main" id="{4588AE3E-88D2-4C97-95D7-EF8DE60BFF5A}"/>
              </a:ext>
              <a:ext uri="{C183D7F6-B498-43B3-948B-1728B52AA6E4}">
                <adec:decorative xmlns:adec="http://schemas.microsoft.com/office/drawing/2017/decorative" val="1"/>
              </a:ext>
            </a:extLst>
          </p:cNvPr>
          <p:cNvSpPr/>
          <p:nvPr userDrawn="1"/>
        </p:nvSpPr>
        <p:spPr>
          <a:xfrm>
            <a:off x="0" y="3579177"/>
            <a:ext cx="6096000" cy="16557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1DCCA4C-1139-41AD-B2DF-27D39E0A6365}"/>
              </a:ext>
              <a:ext uri="{C183D7F6-B498-43B3-948B-1728B52AA6E4}">
                <adec:decorative xmlns:adec="http://schemas.microsoft.com/office/drawing/2017/decorative" val="1"/>
              </a:ext>
            </a:extLst>
          </p:cNvPr>
          <p:cNvSpPr/>
          <p:nvPr userDrawn="1"/>
        </p:nvSpPr>
        <p:spPr>
          <a:xfrm>
            <a:off x="11940541" y="2442136"/>
            <a:ext cx="256032" cy="1930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25FE04DE-A01B-4382-B918-0582DBBD5208}"/>
              </a:ext>
            </a:extLst>
          </p:cNvPr>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4227947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Learning Objectives">
    <p:spTree>
      <p:nvGrpSpPr>
        <p:cNvPr id="1" name=""/>
        <p:cNvGrpSpPr/>
        <p:nvPr/>
      </p:nvGrpSpPr>
      <p:grpSpPr>
        <a:xfrm>
          <a:off x="0" y="0"/>
          <a:ext cx="0" cy="0"/>
          <a:chOff x="0" y="0"/>
          <a:chExt cx="0" cy="0"/>
        </a:xfrm>
      </p:grpSpPr>
      <p:sp>
        <p:nvSpPr>
          <p:cNvPr id="8" name="Title Placeholder">
            <a:extLst>
              <a:ext uri="{FF2B5EF4-FFF2-40B4-BE49-F238E27FC236}">
                <a16:creationId xmlns:a16="http://schemas.microsoft.com/office/drawing/2014/main" id="{D469E211-00F4-4FD0-BC72-B3E95435FB68}"/>
              </a:ext>
            </a:extLst>
          </p:cNvP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a:t>Click to edit Master title style</a:t>
            </a:r>
          </a:p>
        </p:txBody>
      </p:sp>
      <p:sp>
        <p:nvSpPr>
          <p:cNvPr id="3" name="Content Placeholder"/>
          <p:cNvSpPr>
            <a:spLocks noGrp="1"/>
          </p:cNvSpPr>
          <p:nvPr>
            <p:ph idx="1" hasCustomPrompt="1"/>
          </p:nvPr>
        </p:nvSpPr>
        <p:spPr>
          <a:xfrm>
            <a:off x="476843" y="1825625"/>
            <a:ext cx="932474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pic>
        <p:nvPicPr>
          <p:cNvPr id="10" name="Decorative Graphic">
            <a:extLst>
              <a:ext uri="{FF2B5EF4-FFF2-40B4-BE49-F238E27FC236}">
                <a16:creationId xmlns:a16="http://schemas.microsoft.com/office/drawing/2014/main" id="{D9F3AE94-249A-4A1E-BCBD-6A9003E3ADBE}"/>
              </a:ext>
              <a:ext uri="{C183D7F6-B498-43B3-948B-1728B52AA6E4}">
                <adec:decorative xmlns:adec="http://schemas.microsoft.com/office/drawing/2017/decorative" val="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801583" y="4681709"/>
            <a:ext cx="2062163" cy="1682723"/>
          </a:xfrm>
          <a:prstGeom prst="rect">
            <a:avLst/>
          </a:prstGeom>
        </p:spPr>
      </p:pic>
    </p:spTree>
    <p:custDataLst>
      <p:tags r:id="rId1"/>
    </p:custDataLst>
    <p:extLst>
      <p:ext uri="{BB962C8B-B14F-4D97-AF65-F5344CB8AC3E}">
        <p14:creationId xmlns:p14="http://schemas.microsoft.com/office/powerpoint/2010/main" val="3041542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Slide Title</a:t>
            </a:r>
          </a:p>
        </p:txBody>
      </p:sp>
      <p:sp>
        <p:nvSpPr>
          <p:cNvPr id="3" name="Content Placeholder"/>
          <p:cNvSpPr>
            <a:spLocks noGrp="1"/>
          </p:cNvSpPr>
          <p:nvPr>
            <p:ph idx="1" hasCustomPrompt="1"/>
          </p:nvPr>
        </p:nvSpPr>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Tree>
    <p:custDataLst>
      <p:tags r:id="rId1"/>
    </p:custDataLst>
    <p:extLst>
      <p:ext uri="{BB962C8B-B14F-4D97-AF65-F5344CB8AC3E}">
        <p14:creationId xmlns:p14="http://schemas.microsoft.com/office/powerpoint/2010/main" val="3123699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Slide Title</a:t>
            </a:r>
          </a:p>
        </p:txBody>
      </p:sp>
      <p:sp>
        <p:nvSpPr>
          <p:cNvPr id="3" name="Content Placeholder Left"/>
          <p:cNvSpPr>
            <a:spLocks noGrp="1"/>
          </p:cNvSpPr>
          <p:nvPr>
            <p:ph sz="half" idx="1" hasCustomPrompt="1"/>
          </p:nvPr>
        </p:nvSpPr>
        <p:spPr>
          <a:xfrm>
            <a:off x="476843" y="1825625"/>
            <a:ext cx="5542957"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4" name="Content Placeholder Right"/>
          <p:cNvSpPr>
            <a:spLocks noGrp="1"/>
          </p:cNvSpPr>
          <p:nvPr>
            <p:ph sz="half" idx="2" hasCustomPrompt="1"/>
          </p:nvPr>
        </p:nvSpPr>
        <p:spPr>
          <a:xfrm>
            <a:off x="6172200" y="1825625"/>
            <a:ext cx="5542956"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Tree>
    <p:custDataLst>
      <p:tags r:id="rId1"/>
    </p:custDataLst>
    <p:extLst>
      <p:ext uri="{BB962C8B-B14F-4D97-AF65-F5344CB8AC3E}">
        <p14:creationId xmlns:p14="http://schemas.microsoft.com/office/powerpoint/2010/main" val="2032205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Slide Title</a:t>
            </a:r>
          </a:p>
        </p:txBody>
      </p:sp>
      <p:sp>
        <p:nvSpPr>
          <p:cNvPr id="3" name="Content Placeholder Left"/>
          <p:cNvSpPr>
            <a:spLocks noGrp="1"/>
          </p:cNvSpPr>
          <p:nvPr>
            <p:ph sz="half" idx="1" hasCustomPrompt="1"/>
          </p:nvPr>
        </p:nvSpPr>
        <p:spPr>
          <a:xfrm>
            <a:off x="476844"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1829037"/>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4" name="Content Placeholder Right"/>
          <p:cNvSpPr>
            <a:spLocks noGrp="1"/>
          </p:cNvSpPr>
          <p:nvPr>
            <p:ph sz="half" idx="2" hasCustomPrompt="1"/>
          </p:nvPr>
        </p:nvSpPr>
        <p:spPr>
          <a:xfrm>
            <a:off x="8370626"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Tree>
    <p:custDataLst>
      <p:tags r:id="rId1"/>
    </p:custDataLst>
    <p:extLst>
      <p:ext uri="{BB962C8B-B14F-4D97-AF65-F5344CB8AC3E}">
        <p14:creationId xmlns:p14="http://schemas.microsoft.com/office/powerpoint/2010/main" val="386444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lvl1pPr>
          </a:lstStyle>
          <a:p>
            <a:pPr lvl="0"/>
            <a:r>
              <a:rPr lang="en-US" dirty="0"/>
              <a:t>Insert here 8</a:t>
            </a:r>
          </a:p>
        </p:txBody>
      </p:sp>
    </p:spTree>
    <p:custDataLst>
      <p:tags r:id="rId1"/>
    </p:custDataLst>
    <p:extLst>
      <p:ext uri="{BB962C8B-B14F-4D97-AF65-F5344CB8AC3E}">
        <p14:creationId xmlns:p14="http://schemas.microsoft.com/office/powerpoint/2010/main" val="348587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nit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 y="10902"/>
            <a:ext cx="12191807" cy="6865874"/>
          </a:xfrm>
          <a:prstGeom prst="rect">
            <a:avLst/>
          </a:prstGeom>
        </p:spPr>
      </p:pic>
      <p:sp>
        <p:nvSpPr>
          <p:cNvPr id="6" name="Text Placeholder 5"/>
          <p:cNvSpPr>
            <a:spLocks noGrp="1"/>
          </p:cNvSpPr>
          <p:nvPr>
            <p:ph type="body" sz="quarter" idx="11" hasCustomPrompt="1"/>
          </p:nvPr>
        </p:nvSpPr>
        <p:spPr>
          <a:xfrm>
            <a:off x="1274574" y="2193424"/>
            <a:ext cx="9642852" cy="618014"/>
          </a:xfrm>
        </p:spPr>
        <p:txBody>
          <a:bodyPr anchor="b">
            <a:noAutofit/>
          </a:bodyPr>
          <a:lstStyle>
            <a:lvl1pPr marL="0" indent="0" algn="ctr">
              <a:buNone/>
              <a:defRPr sz="50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a:t>Unit 1</a:t>
            </a:r>
          </a:p>
        </p:txBody>
      </p:sp>
      <p:sp>
        <p:nvSpPr>
          <p:cNvPr id="2" name="Title 1"/>
          <p:cNvSpPr>
            <a:spLocks noGrp="1"/>
          </p:cNvSpPr>
          <p:nvPr>
            <p:ph type="title"/>
          </p:nvPr>
        </p:nvSpPr>
        <p:spPr>
          <a:xfrm>
            <a:off x="838200" y="3096122"/>
            <a:ext cx="10515600" cy="672105"/>
          </a:xfrm>
        </p:spPr>
        <p:txBody>
          <a:bodyPr/>
          <a:lstStyle>
            <a:lvl1pPr>
              <a:defRPr>
                <a:solidFill>
                  <a:schemeClr val="bg1"/>
                </a:solidFill>
              </a:defRPr>
            </a:lvl1pPr>
          </a:lstStyle>
          <a:p>
            <a:r>
              <a:rPr lang="en-US"/>
              <a:t>Click to edit Master title style</a:t>
            </a:r>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6367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3996910" y="3112899"/>
            <a:ext cx="3297426" cy="618014"/>
          </a:xfrm>
        </p:spPr>
        <p:txBody>
          <a:bodyPr anchor="b">
            <a:noAutofit/>
          </a:bodyPr>
          <a:lstStyle>
            <a:lvl1pPr marL="0" indent="0" algn="l">
              <a:buNone/>
              <a:defRPr sz="36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a:t>Chapter 1</a:t>
            </a:r>
          </a:p>
        </p:txBody>
      </p:sp>
      <p:sp>
        <p:nvSpPr>
          <p:cNvPr id="5" name="Title 4"/>
          <p:cNvSpPr>
            <a:spLocks noGrp="1"/>
          </p:cNvSpPr>
          <p:nvPr>
            <p:ph type="title"/>
          </p:nvPr>
        </p:nvSpPr>
        <p:spPr>
          <a:xfrm>
            <a:off x="3996910" y="4035474"/>
            <a:ext cx="6402684" cy="672105"/>
          </a:xfrm>
        </p:spPr>
        <p:txBody>
          <a:bodyPr/>
          <a:lstStyle>
            <a:lvl1pPr algn="l">
              <a:defRPr>
                <a:solidFill>
                  <a:schemeClr val="bg1"/>
                </a:solidFill>
              </a:defRPr>
            </a:lvl1pPr>
          </a:lstStyle>
          <a:p>
            <a:r>
              <a:rPr lang="en-US"/>
              <a:t>Click to edit Master title style</a:t>
            </a:r>
          </a:p>
        </p:txBody>
      </p:sp>
      <p:sp>
        <p:nvSpPr>
          <p:cNvPr id="9" name="Picture Placeholder 8"/>
          <p:cNvSpPr>
            <a:spLocks noGrp="1"/>
          </p:cNvSpPr>
          <p:nvPr>
            <p:ph type="pic" sz="quarter" idx="12"/>
          </p:nvPr>
        </p:nvSpPr>
        <p:spPr>
          <a:xfrm>
            <a:off x="246063" y="314482"/>
            <a:ext cx="3343275" cy="4318000"/>
          </a:xfrm>
        </p:spPr>
        <p:txBody>
          <a:bodyPr/>
          <a:lstStyle/>
          <a:p>
            <a:r>
              <a:rPr lang="en-US" dirty="0"/>
              <a:t>Click icon to add picture</a:t>
            </a:r>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60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hasCustomPrompt="1"/>
          </p:nvPr>
        </p:nvSpPr>
        <p:spPr>
          <a:xfrm>
            <a:off x="743576" y="1289684"/>
            <a:ext cx="10711543" cy="3732692"/>
          </a:xfrm>
        </p:spPr>
        <p:txBody>
          <a:bodyPr>
            <a:noAutofit/>
          </a:bodyPr>
          <a:lstStyle>
            <a:lvl1pPr marL="0" indent="0" algn="l">
              <a:buFont typeface="Arial" panose="020B0604020202020204" pitchFamily="34" charset="0"/>
              <a:buNone/>
              <a:defRPr sz="2400" b="0" i="0" baseline="0">
                <a:solidFill>
                  <a:srgbClr val="000000"/>
                </a:solidFill>
                <a:latin typeface="Arial" charset="0"/>
                <a:ea typeface="Arial" charset="0"/>
                <a:cs typeface="Arial" charset="0"/>
              </a:defRPr>
            </a:lvl1pPr>
            <a:lvl2pPr>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a:t>
            </a:r>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 </a:t>
            </a:r>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 Sed </a:t>
            </a:r>
            <a:r>
              <a:rPr lang="en-US" err="1"/>
              <a:t>velit</a:t>
            </a:r>
            <a:r>
              <a:rPr lang="en-US"/>
              <a:t> </a:t>
            </a:r>
            <a:r>
              <a:rPr lang="en-US" err="1"/>
              <a:t>dignissim</a:t>
            </a:r>
            <a:r>
              <a:rPr lang="en-US"/>
              <a:t> </a:t>
            </a:r>
            <a:r>
              <a:rPr lang="en-US" err="1"/>
              <a:t>sodales</a:t>
            </a:r>
            <a:r>
              <a:rPr lang="en-US"/>
              <a:t> </a:t>
            </a:r>
            <a:r>
              <a:rPr lang="en-US" err="1"/>
              <a:t>ut.</a:t>
            </a:r>
            <a:endParaRPr lang="en-US"/>
          </a:p>
        </p:txBody>
      </p:sp>
    </p:spTree>
    <p:extLst>
      <p:ext uri="{BB962C8B-B14F-4D97-AF65-F5344CB8AC3E}">
        <p14:creationId xmlns:p14="http://schemas.microsoft.com/office/powerpoint/2010/main" val="3652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Sections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hasCustomPrompt="1"/>
          </p:nvPr>
        </p:nvSpPr>
        <p:spPr>
          <a:xfrm>
            <a:off x="743574" y="1290690"/>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Section Header</a:t>
            </a:r>
          </a:p>
        </p:txBody>
      </p:sp>
      <p:sp>
        <p:nvSpPr>
          <p:cNvPr id="11" name="Text Placeholder 5"/>
          <p:cNvSpPr>
            <a:spLocks noGrp="1"/>
          </p:cNvSpPr>
          <p:nvPr>
            <p:ph type="body" sz="quarter" idx="18" hasCustomPrompt="1"/>
          </p:nvPr>
        </p:nvSpPr>
        <p:spPr>
          <a:xfrm>
            <a:off x="740228" y="1737343"/>
            <a:ext cx="10711543" cy="1462674"/>
          </a:xfrm>
        </p:spPr>
        <p:txBody>
          <a:bodyPr>
            <a:noAutofit/>
          </a:bodyPr>
          <a:lstStyle>
            <a:lvl1pPr marL="342900" indent="-342900" algn="l">
              <a:buFont typeface="Arial" panose="020B0604020202020204" pitchFamily="34" charset="0"/>
              <a:buChar char="•"/>
              <a:defRPr sz="2400" b="0" i="0" baseline="0">
                <a:solidFill>
                  <a:srgbClr val="000000"/>
                </a:solidFill>
                <a:latin typeface="Arial" charset="0"/>
                <a:ea typeface="Arial" charset="0"/>
                <a:cs typeface="Arial" charset="0"/>
              </a:defRPr>
            </a:lvl1pPr>
            <a:lvl2pPr marL="457200" indent="0">
              <a:buClr>
                <a:srgbClr val="000000"/>
              </a:buClr>
              <a:buFont typeface="Arial" panose="020B0604020202020204" pitchFamily="34" charset="0"/>
              <a:buNone/>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Sed </a:t>
            </a:r>
            <a:r>
              <a:rPr lang="en-US" err="1"/>
              <a:t>ullamcorper</a:t>
            </a:r>
            <a:r>
              <a:rPr lang="en-US"/>
              <a:t> </a:t>
            </a:r>
            <a:r>
              <a:rPr lang="en-US" err="1"/>
              <a:t>morbi</a:t>
            </a:r>
            <a:r>
              <a:rPr lang="en-US"/>
              <a:t> </a:t>
            </a:r>
            <a:r>
              <a:rPr lang="en-US" err="1"/>
              <a:t>tincidunt</a:t>
            </a:r>
            <a:r>
              <a:rPr lang="en-US"/>
              <a:t> </a:t>
            </a:r>
            <a:r>
              <a:rPr lang="en-US" err="1"/>
              <a:t>ornare</a:t>
            </a:r>
            <a:r>
              <a:rPr lang="en-US"/>
              <a:t>.</a:t>
            </a:r>
          </a:p>
        </p:txBody>
      </p:sp>
      <p:sp>
        <p:nvSpPr>
          <p:cNvPr id="9" name="Text Placeholder 5"/>
          <p:cNvSpPr>
            <a:spLocks noGrp="1"/>
          </p:cNvSpPr>
          <p:nvPr>
            <p:ph type="body" sz="quarter" idx="17" hasCustomPrompt="1"/>
          </p:nvPr>
        </p:nvSpPr>
        <p:spPr>
          <a:xfrm>
            <a:off x="743573" y="3389727"/>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Section Header</a:t>
            </a:r>
          </a:p>
        </p:txBody>
      </p:sp>
      <p:sp>
        <p:nvSpPr>
          <p:cNvPr id="8" name="Text Placeholder 5"/>
          <p:cNvSpPr>
            <a:spLocks noGrp="1"/>
          </p:cNvSpPr>
          <p:nvPr>
            <p:ph type="body" sz="quarter" idx="16" hasCustomPrompt="1"/>
          </p:nvPr>
        </p:nvSpPr>
        <p:spPr>
          <a:xfrm>
            <a:off x="743572" y="3856204"/>
            <a:ext cx="10711543"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a:t>
            </a:r>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a:t>
            </a:r>
          </a:p>
        </p:txBody>
      </p:sp>
    </p:spTree>
    <p:extLst>
      <p:ext uri="{BB962C8B-B14F-4D97-AF65-F5344CB8AC3E}">
        <p14:creationId xmlns:p14="http://schemas.microsoft.com/office/powerpoint/2010/main" val="153764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2"/>
          <p:cNvSpPr>
            <a:spLocks noGrp="1"/>
          </p:cNvSpPr>
          <p:nvPr>
            <p:ph idx="1"/>
          </p:nvPr>
        </p:nvSpPr>
        <p:spPr>
          <a:xfrm>
            <a:off x="743576"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hasCustomPrompt="1"/>
          </p:nvPr>
        </p:nvSpPr>
        <p:spPr>
          <a:xfrm>
            <a:off x="743576" y="2202774"/>
            <a:ext cx="5084468" cy="3953578"/>
          </a:xfrm>
        </p:spPr>
        <p:txBody>
          <a:bodyPr>
            <a:normAutofit/>
          </a:bodyPr>
          <a:lstStyle>
            <a:lvl1pPr marL="0" indent="0">
              <a:buClr>
                <a:srgbClr val="004A78"/>
              </a:buClr>
              <a:buFont typeface="Arial" charset="0"/>
              <a:buNone/>
              <a:defRPr sz="1800">
                <a:solidFill>
                  <a:srgbClr val="000000"/>
                </a:solidFill>
              </a:defRPr>
            </a:lvl1pPr>
            <a:lvl2pPr marL="457200" indent="0">
              <a:buClr>
                <a:srgbClr val="004A78"/>
              </a:buClr>
              <a:buFont typeface="Arial" charset="0"/>
              <a:buNone/>
              <a:defRPr sz="1800">
                <a:solidFill>
                  <a:srgbClr val="000000"/>
                </a:solidFill>
              </a:defRPr>
            </a:lvl2pPr>
            <a:lvl3pPr marL="1143000" indent="-228600">
              <a:buClr>
                <a:srgbClr val="004A78"/>
              </a:buClr>
              <a:buFont typeface="Arial" charset="0"/>
              <a:buChar char="•"/>
              <a:defRPr sz="1800">
                <a:solidFill>
                  <a:srgbClr val="000000"/>
                </a:solidFill>
              </a:defRPr>
            </a:lvl3pPr>
            <a:lvl4pPr marL="1600200" indent="-228600">
              <a:buClr>
                <a:srgbClr val="004A78"/>
              </a:buClr>
              <a:buFont typeface="Arial" charset="0"/>
              <a:buChar char="•"/>
              <a:defRPr sz="1800">
                <a:solidFill>
                  <a:srgbClr val="000000"/>
                </a:solidFill>
              </a:defRPr>
            </a:lvl4pPr>
            <a:lvl5pPr marL="2057400" indent="-228600">
              <a:buClr>
                <a:srgbClr val="004A78"/>
              </a:buClr>
              <a:buFont typeface="Arial" charset="0"/>
              <a:buChar char="•"/>
              <a:defRPr sz="1800">
                <a:solidFill>
                  <a:srgbClr val="000000"/>
                </a:solidFill>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 Massa </a:t>
            </a:r>
            <a:r>
              <a:rPr lang="en-US" err="1"/>
              <a:t>tempor</a:t>
            </a:r>
            <a:r>
              <a:rPr lang="en-US"/>
              <a:t> </a:t>
            </a:r>
            <a:r>
              <a:rPr lang="en-US" err="1"/>
              <a:t>nec</a:t>
            </a:r>
            <a:r>
              <a:rPr lang="en-US"/>
              <a:t> </a:t>
            </a:r>
            <a:r>
              <a:rPr lang="en-US" err="1"/>
              <a:t>feugiat</a:t>
            </a:r>
            <a:r>
              <a:rPr lang="en-US"/>
              <a:t> </a:t>
            </a:r>
            <a:r>
              <a:rPr lang="en-US" err="1"/>
              <a:t>nisl</a:t>
            </a:r>
            <a:r>
              <a:rPr lang="en-US"/>
              <a:t> </a:t>
            </a:r>
            <a:r>
              <a:rPr lang="en-US" err="1"/>
              <a:t>pretium</a:t>
            </a:r>
            <a:r>
              <a:rPr lang="en-US"/>
              <a:t> </a:t>
            </a:r>
            <a:r>
              <a:rPr lang="en-US" err="1"/>
              <a:t>fusce</a:t>
            </a:r>
            <a:r>
              <a:rPr lang="en-US"/>
              <a:t> id </a:t>
            </a:r>
            <a:r>
              <a:rPr lang="en-US" err="1"/>
              <a:t>velit</a:t>
            </a:r>
            <a:r>
              <a:rPr lang="en-US"/>
              <a:t>. </a:t>
            </a:r>
            <a:r>
              <a:rPr lang="en-US" err="1"/>
              <a:t>Amet</a:t>
            </a:r>
            <a:r>
              <a:rPr lang="en-US"/>
              <a:t> </a:t>
            </a:r>
            <a:r>
              <a:rPr lang="en-US" err="1"/>
              <a:t>est</a:t>
            </a:r>
            <a:r>
              <a:rPr lang="en-US"/>
              <a:t> </a:t>
            </a:r>
            <a:r>
              <a:rPr lang="en-US" err="1"/>
              <a:t>placerat</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nisi porta lorem. </a:t>
            </a:r>
            <a:r>
              <a:rPr lang="en-US" err="1"/>
              <a:t>Fermentum</a:t>
            </a:r>
            <a:r>
              <a:rPr lang="en-US"/>
              <a:t> et </a:t>
            </a:r>
            <a:r>
              <a:rPr lang="en-US" err="1"/>
              <a:t>sollicitudin</a:t>
            </a:r>
            <a:r>
              <a:rPr lang="en-US"/>
              <a:t> ac </a:t>
            </a:r>
            <a:r>
              <a:rPr lang="en-US" err="1"/>
              <a:t>orci</a:t>
            </a:r>
            <a:r>
              <a:rPr lang="en-US"/>
              <a:t> </a:t>
            </a:r>
            <a:r>
              <a:rPr lang="en-US" err="1"/>
              <a:t>phasellus</a:t>
            </a:r>
            <a:r>
              <a:rPr lang="en-US"/>
              <a:t> </a:t>
            </a:r>
            <a:r>
              <a:rPr lang="en-US" err="1"/>
              <a:t>egestas</a:t>
            </a:r>
            <a:r>
              <a:rPr lang="en-US"/>
              <a:t> </a:t>
            </a:r>
            <a:r>
              <a:rPr lang="en-US" err="1"/>
              <a:t>tellus</a:t>
            </a:r>
            <a:r>
              <a:rPr lang="en-US"/>
              <a:t> </a:t>
            </a:r>
            <a:r>
              <a:rPr lang="en-US" err="1"/>
              <a:t>rutrum</a:t>
            </a:r>
            <a:r>
              <a:rPr lang="en-US"/>
              <a:t> </a:t>
            </a:r>
            <a:r>
              <a:rPr lang="en-US" err="1"/>
              <a:t>tellus</a:t>
            </a:r>
            <a:r>
              <a:rPr lang="en-US"/>
              <a:t>. </a:t>
            </a:r>
            <a:r>
              <a:rPr lang="en-US" err="1"/>
              <a:t>Nec</a:t>
            </a:r>
            <a:r>
              <a:rPr lang="en-US"/>
              <a:t> dui </a:t>
            </a:r>
            <a:r>
              <a:rPr lang="en-US" err="1"/>
              <a:t>nunc</a:t>
            </a:r>
            <a:r>
              <a:rPr lang="en-US"/>
              <a:t> </a:t>
            </a:r>
            <a:r>
              <a:rPr lang="en-US" err="1"/>
              <a:t>mattis</a:t>
            </a:r>
            <a:r>
              <a:rPr lang="en-US"/>
              <a:t> </a:t>
            </a:r>
            <a:r>
              <a:rPr lang="en-US" err="1"/>
              <a:t>enim</a:t>
            </a:r>
            <a:r>
              <a:rPr lang="en-US"/>
              <a:t>. </a:t>
            </a:r>
            <a:r>
              <a:rPr lang="en-US" err="1"/>
              <a:t>Nisl</a:t>
            </a:r>
            <a:r>
              <a:rPr lang="en-US"/>
              <a:t> </a:t>
            </a:r>
            <a:r>
              <a:rPr lang="en-US" err="1"/>
              <a:t>condimentum</a:t>
            </a:r>
            <a:r>
              <a:rPr lang="en-US"/>
              <a:t> id </a:t>
            </a:r>
            <a:r>
              <a:rPr lang="en-US" err="1"/>
              <a:t>venenatis</a:t>
            </a:r>
            <a:r>
              <a:rPr lang="en-US"/>
              <a:t> a </a:t>
            </a:r>
            <a:r>
              <a:rPr lang="en-US" err="1"/>
              <a:t>condimentum</a:t>
            </a:r>
            <a:r>
              <a:rPr lang="en-US"/>
              <a:t>. Non </a:t>
            </a:r>
            <a:r>
              <a:rPr lang="en-US" err="1"/>
              <a:t>enim</a:t>
            </a:r>
            <a:r>
              <a:rPr lang="en-US"/>
              <a:t> </a:t>
            </a:r>
            <a:r>
              <a:rPr lang="en-US" err="1"/>
              <a:t>praesent</a:t>
            </a:r>
            <a:r>
              <a:rPr lang="en-US"/>
              <a:t> </a:t>
            </a:r>
            <a:r>
              <a:rPr lang="en-US" err="1"/>
              <a:t>elementum</a:t>
            </a:r>
            <a:r>
              <a:rPr lang="en-US"/>
              <a:t> </a:t>
            </a:r>
            <a:r>
              <a:rPr lang="en-US" err="1"/>
              <a:t>facilisis</a:t>
            </a:r>
            <a:r>
              <a:rPr lang="en-US"/>
              <a:t> </a:t>
            </a:r>
            <a:r>
              <a:rPr lang="en-US" err="1"/>
              <a:t>leo</a:t>
            </a:r>
            <a:r>
              <a:rPr lang="en-US"/>
              <a:t> vel </a:t>
            </a:r>
            <a:r>
              <a:rPr lang="en-US" err="1"/>
              <a:t>fringilla</a:t>
            </a:r>
            <a:r>
              <a:rPr lang="en-US"/>
              <a:t> </a:t>
            </a:r>
            <a:r>
              <a:rPr lang="en-US" err="1"/>
              <a:t>est</a:t>
            </a:r>
            <a:r>
              <a:rPr lang="en-US"/>
              <a:t> </a:t>
            </a:r>
            <a:r>
              <a:rPr lang="en-US" err="1"/>
              <a:t>ullamcorper</a:t>
            </a:r>
            <a:r>
              <a:rPr lang="en-US"/>
              <a:t>.</a:t>
            </a:r>
          </a:p>
        </p:txBody>
      </p:sp>
      <p:sp>
        <p:nvSpPr>
          <p:cNvPr id="12" name="Content Placeholder 2"/>
          <p:cNvSpPr>
            <a:spLocks noGrp="1"/>
          </p:cNvSpPr>
          <p:nvPr>
            <p:ph idx="20"/>
          </p:nvPr>
        </p:nvSpPr>
        <p:spPr>
          <a:xfrm>
            <a:off x="6370651"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4" name="Text Placeholder 3"/>
          <p:cNvSpPr>
            <a:spLocks noGrp="1"/>
          </p:cNvSpPr>
          <p:nvPr>
            <p:ph type="body" sz="quarter" idx="18" hasCustomPrompt="1"/>
          </p:nvPr>
        </p:nvSpPr>
        <p:spPr>
          <a:xfrm>
            <a:off x="6370651" y="2202774"/>
            <a:ext cx="5084468" cy="3953578"/>
          </a:xfrm>
        </p:spPr>
        <p:txBody>
          <a:bodyPr>
            <a:normAutofit/>
          </a:bodyPr>
          <a:lstStyle>
            <a:lvl1pPr>
              <a:buClr>
                <a:srgbClr val="004A78"/>
              </a:buClr>
              <a:defRPr sz="1800">
                <a:solidFill>
                  <a:srgbClr val="000000"/>
                </a:solidFill>
              </a:defRPr>
            </a:lvl1pPr>
            <a:lvl2pPr marL="685800" indent="-228600">
              <a:buClr>
                <a:srgbClr val="004A78"/>
              </a:buClr>
              <a:buFontTx/>
              <a:buChar char="‒"/>
              <a:defRPr sz="1800">
                <a:solidFill>
                  <a:srgbClr val="000000"/>
                </a:solidFill>
              </a:defRPr>
            </a:lvl2pPr>
            <a:lvl3pPr>
              <a:buClr>
                <a:srgbClr val="004A78"/>
              </a:buClr>
              <a:defRPr sz="1800">
                <a:solidFill>
                  <a:srgbClr val="000000"/>
                </a:solidFill>
              </a:defRPr>
            </a:lvl3pPr>
            <a:lvl4pPr>
              <a:buClr>
                <a:srgbClr val="004A78"/>
              </a:buClr>
              <a:defRPr sz="1800">
                <a:solidFill>
                  <a:srgbClr val="000000"/>
                </a:solidFill>
              </a:defRPr>
            </a:lvl4pPr>
            <a:lvl5pPr>
              <a:buClr>
                <a:srgbClr val="004A78"/>
              </a:buClr>
              <a:defRPr sz="1800">
                <a:solidFill>
                  <a:srgbClr val="000000"/>
                </a:solidFill>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p>
          <a:p>
            <a:pPr lvl="0"/>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 Massa </a:t>
            </a:r>
            <a:r>
              <a:rPr lang="en-US" err="1"/>
              <a:t>tempor</a:t>
            </a:r>
            <a:r>
              <a:rPr lang="en-US"/>
              <a:t> </a:t>
            </a:r>
            <a:r>
              <a:rPr lang="en-US" err="1"/>
              <a:t>nec</a:t>
            </a:r>
            <a:r>
              <a:rPr lang="en-US"/>
              <a:t> </a:t>
            </a:r>
            <a:r>
              <a:rPr lang="en-US" err="1"/>
              <a:t>feugiat</a:t>
            </a:r>
            <a:r>
              <a:rPr lang="en-US"/>
              <a:t> </a:t>
            </a:r>
            <a:r>
              <a:rPr lang="en-US" err="1"/>
              <a:t>nisl</a:t>
            </a:r>
            <a:r>
              <a:rPr lang="en-US"/>
              <a:t> </a:t>
            </a:r>
            <a:r>
              <a:rPr lang="en-US" err="1"/>
              <a:t>pretium</a:t>
            </a:r>
            <a:r>
              <a:rPr lang="en-US"/>
              <a:t> </a:t>
            </a:r>
            <a:r>
              <a:rPr lang="en-US" err="1"/>
              <a:t>fusce</a:t>
            </a:r>
            <a:r>
              <a:rPr lang="en-US"/>
              <a:t> id </a:t>
            </a:r>
            <a:r>
              <a:rPr lang="en-US" err="1"/>
              <a:t>velit</a:t>
            </a:r>
            <a:r>
              <a:rPr lang="en-US"/>
              <a:t>. </a:t>
            </a:r>
          </a:p>
          <a:p>
            <a:pPr lvl="0"/>
            <a:r>
              <a:rPr lang="en-US" err="1"/>
              <a:t>Amet</a:t>
            </a:r>
            <a:r>
              <a:rPr lang="en-US"/>
              <a:t> </a:t>
            </a:r>
            <a:r>
              <a:rPr lang="en-US" err="1"/>
              <a:t>est</a:t>
            </a:r>
            <a:r>
              <a:rPr lang="en-US"/>
              <a:t> </a:t>
            </a:r>
            <a:r>
              <a:rPr lang="en-US" err="1"/>
              <a:t>placerat</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nisi porta lorem. </a:t>
            </a:r>
            <a:r>
              <a:rPr lang="en-US" err="1"/>
              <a:t>Fermentum</a:t>
            </a:r>
            <a:r>
              <a:rPr lang="en-US"/>
              <a:t> et </a:t>
            </a:r>
            <a:r>
              <a:rPr lang="en-US" err="1"/>
              <a:t>sollicitudin</a:t>
            </a:r>
            <a:r>
              <a:rPr lang="en-US"/>
              <a:t> ac </a:t>
            </a:r>
            <a:r>
              <a:rPr lang="en-US" err="1"/>
              <a:t>orci</a:t>
            </a:r>
            <a:r>
              <a:rPr lang="en-US"/>
              <a:t> </a:t>
            </a:r>
            <a:r>
              <a:rPr lang="en-US" err="1"/>
              <a:t>phasellus</a:t>
            </a:r>
            <a:r>
              <a:rPr lang="en-US"/>
              <a:t> </a:t>
            </a:r>
            <a:r>
              <a:rPr lang="en-US" err="1"/>
              <a:t>egestas</a:t>
            </a:r>
            <a:r>
              <a:rPr lang="en-US"/>
              <a:t> </a:t>
            </a:r>
            <a:r>
              <a:rPr lang="en-US" err="1"/>
              <a:t>tellus</a:t>
            </a:r>
            <a:r>
              <a:rPr lang="en-US"/>
              <a:t> </a:t>
            </a:r>
            <a:r>
              <a:rPr lang="en-US" err="1"/>
              <a:t>rutrum</a:t>
            </a:r>
            <a:r>
              <a:rPr lang="en-US"/>
              <a:t> </a:t>
            </a:r>
            <a:r>
              <a:rPr lang="en-US" err="1"/>
              <a:t>tellus</a:t>
            </a:r>
            <a:r>
              <a:rPr lang="en-US"/>
              <a:t>. </a:t>
            </a:r>
            <a:r>
              <a:rPr lang="en-US" err="1"/>
              <a:t>Nec</a:t>
            </a:r>
            <a:r>
              <a:rPr lang="en-US"/>
              <a:t> dui </a:t>
            </a:r>
            <a:r>
              <a:rPr lang="en-US" err="1"/>
              <a:t>nunc</a:t>
            </a:r>
            <a:r>
              <a:rPr lang="en-US"/>
              <a:t> </a:t>
            </a:r>
            <a:r>
              <a:rPr lang="en-US" err="1"/>
              <a:t>mattis</a:t>
            </a:r>
            <a:r>
              <a:rPr lang="en-US"/>
              <a:t> </a:t>
            </a:r>
            <a:r>
              <a:rPr lang="en-US" err="1"/>
              <a:t>enim</a:t>
            </a:r>
            <a:r>
              <a:rPr lang="en-US"/>
              <a:t>. </a:t>
            </a:r>
            <a:r>
              <a:rPr lang="en-US" err="1"/>
              <a:t>Nisl</a:t>
            </a:r>
            <a:r>
              <a:rPr lang="en-US"/>
              <a:t> </a:t>
            </a:r>
            <a:r>
              <a:rPr lang="en-US" err="1"/>
              <a:t>condimentum</a:t>
            </a:r>
            <a:r>
              <a:rPr lang="en-US"/>
              <a:t> id </a:t>
            </a:r>
            <a:r>
              <a:rPr lang="en-US" err="1"/>
              <a:t>venenatis</a:t>
            </a:r>
            <a:r>
              <a:rPr lang="en-US"/>
              <a:t> a </a:t>
            </a:r>
            <a:r>
              <a:rPr lang="en-US" err="1"/>
              <a:t>condimentum</a:t>
            </a:r>
            <a:r>
              <a:rPr lang="en-US"/>
              <a:t>. Non </a:t>
            </a:r>
            <a:r>
              <a:rPr lang="en-US" err="1"/>
              <a:t>enim</a:t>
            </a:r>
            <a:r>
              <a:rPr lang="en-US"/>
              <a:t> </a:t>
            </a:r>
            <a:r>
              <a:rPr lang="en-US" err="1"/>
              <a:t>praesent</a:t>
            </a:r>
            <a:r>
              <a:rPr lang="en-US"/>
              <a:t> </a:t>
            </a:r>
            <a:r>
              <a:rPr lang="en-US" err="1"/>
              <a:t>elementum</a:t>
            </a:r>
            <a:r>
              <a:rPr lang="en-US"/>
              <a:t> </a:t>
            </a:r>
            <a:r>
              <a:rPr lang="en-US" err="1"/>
              <a:t>facilisis</a:t>
            </a:r>
            <a:r>
              <a:rPr lang="en-US"/>
              <a:t> </a:t>
            </a:r>
            <a:r>
              <a:rPr lang="en-US" err="1"/>
              <a:t>leo</a:t>
            </a:r>
            <a:r>
              <a:rPr lang="en-US"/>
              <a:t> </a:t>
            </a:r>
            <a:r>
              <a:rPr lang="en-US" err="1"/>
              <a:t>vel</a:t>
            </a:r>
            <a:r>
              <a:rPr lang="en-US"/>
              <a:t> </a:t>
            </a:r>
            <a:r>
              <a:rPr lang="en-US" err="1"/>
              <a:t>fringilla</a:t>
            </a:r>
            <a:r>
              <a:rPr lang="en-US"/>
              <a:t> </a:t>
            </a:r>
            <a:r>
              <a:rPr lang="en-US" err="1"/>
              <a:t>est</a:t>
            </a:r>
            <a:r>
              <a:rPr lang="en-US"/>
              <a:t> </a:t>
            </a:r>
            <a:r>
              <a:rPr lang="en-US" err="1"/>
              <a:t>ullamcorper</a:t>
            </a:r>
            <a:r>
              <a:rPr lang="en-US"/>
              <a:t>.</a:t>
            </a:r>
          </a:p>
        </p:txBody>
      </p:sp>
    </p:spTree>
    <p:extLst>
      <p:ext uri="{BB962C8B-B14F-4D97-AF65-F5344CB8AC3E}">
        <p14:creationId xmlns:p14="http://schemas.microsoft.com/office/powerpoint/2010/main" val="421691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743576"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hasCustomPrompt="1"/>
          </p:nvPr>
        </p:nvSpPr>
        <p:spPr>
          <a:xfrm>
            <a:off x="743576" y="2202774"/>
            <a:ext cx="3300402" cy="3953578"/>
          </a:xfrm>
        </p:spPr>
        <p:txBody>
          <a:bodyPr>
            <a:normAutofit/>
          </a:bodyPr>
          <a:lstStyle>
            <a:lvl1pPr marL="0" indent="0">
              <a:buClr>
                <a:srgbClr val="004A78"/>
              </a:buClr>
              <a:buFont typeface="Arial" panose="020B0604020202020204" pitchFamily="34" charset="0"/>
              <a:buNone/>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a:t>
            </a:r>
          </a:p>
        </p:txBody>
      </p:sp>
      <p:sp>
        <p:nvSpPr>
          <p:cNvPr id="19" name="Content Placeholder 2"/>
          <p:cNvSpPr>
            <a:spLocks noGrp="1"/>
          </p:cNvSpPr>
          <p:nvPr>
            <p:ph idx="22"/>
          </p:nvPr>
        </p:nvSpPr>
        <p:spPr>
          <a:xfrm>
            <a:off x="4445799"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6" name="Text Placeholder 3"/>
          <p:cNvSpPr>
            <a:spLocks noGrp="1"/>
          </p:cNvSpPr>
          <p:nvPr>
            <p:ph type="body" sz="quarter" idx="18" hasCustomPrompt="1"/>
          </p:nvPr>
        </p:nvSpPr>
        <p:spPr>
          <a:xfrm>
            <a:off x="4445799"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a:t>
            </a:r>
          </a:p>
        </p:txBody>
      </p:sp>
      <p:sp>
        <p:nvSpPr>
          <p:cNvPr id="23" name="Content Placeholder 2"/>
          <p:cNvSpPr>
            <a:spLocks noGrp="1"/>
          </p:cNvSpPr>
          <p:nvPr>
            <p:ph idx="23"/>
          </p:nvPr>
        </p:nvSpPr>
        <p:spPr>
          <a:xfrm>
            <a:off x="8145953"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20" name="Text Placeholder 3"/>
          <p:cNvSpPr>
            <a:spLocks noGrp="1"/>
          </p:cNvSpPr>
          <p:nvPr>
            <p:ph type="body" sz="quarter" idx="20" hasCustomPrompt="1"/>
          </p:nvPr>
        </p:nvSpPr>
        <p:spPr>
          <a:xfrm>
            <a:off x="8154717"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a:t>
            </a:r>
          </a:p>
        </p:txBody>
      </p:sp>
    </p:spTree>
    <p:extLst>
      <p:ext uri="{BB962C8B-B14F-4D97-AF65-F5344CB8AC3E}">
        <p14:creationId xmlns:p14="http://schemas.microsoft.com/office/powerpoint/2010/main" val="410738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with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Text Placeholder 1"/>
          <p:cNvSpPr>
            <a:spLocks noGrp="1"/>
          </p:cNvSpPr>
          <p:nvPr>
            <p:ph type="body" sz="quarter" idx="15" hasCustomPrompt="1"/>
          </p:nvPr>
        </p:nvSpPr>
        <p:spPr>
          <a:xfrm>
            <a:off x="743576" y="1289684"/>
            <a:ext cx="10711543" cy="2750053"/>
          </a:xfrm>
        </p:spPr>
        <p:txBody>
          <a:bodyPr>
            <a:noAutofit/>
          </a:bodyPr>
          <a:lstStyle>
            <a:lvl1pPr marL="0" indent="0" algn="l">
              <a:buFont typeface="Arial" panose="020B0604020202020204" pitchFamily="34" charset="0"/>
              <a:buNone/>
              <a:defRPr sz="2400" b="0" i="0" baseline="0">
                <a:solidFill>
                  <a:srgbClr val="000000"/>
                </a:solidFill>
                <a:latin typeface="Arial" charset="0"/>
                <a:ea typeface="Arial" charset="0"/>
                <a:cs typeface="Arial" charset="0"/>
              </a:defRPr>
            </a:lvl1pPr>
            <a:lvl2pPr marL="457200" indent="0">
              <a:buFont typeface="Arial" panose="020B0604020202020204" pitchFamily="34" charset="0"/>
              <a:buNone/>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a:t>
            </a:r>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 </a:t>
            </a:r>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 Sed </a:t>
            </a:r>
            <a:r>
              <a:rPr lang="en-US" err="1"/>
              <a:t>velit</a:t>
            </a:r>
            <a:r>
              <a:rPr lang="en-US"/>
              <a:t> </a:t>
            </a:r>
            <a:r>
              <a:rPr lang="en-US" err="1"/>
              <a:t>dignissim</a:t>
            </a:r>
            <a:r>
              <a:rPr lang="en-US"/>
              <a:t> </a:t>
            </a:r>
            <a:r>
              <a:rPr lang="en-US" err="1"/>
              <a:t>sodales</a:t>
            </a:r>
            <a:r>
              <a:rPr lang="en-US"/>
              <a:t> </a:t>
            </a:r>
            <a:r>
              <a:rPr lang="en-US" err="1"/>
              <a:t>ut.</a:t>
            </a:r>
            <a:endParaRPr lang="en-US"/>
          </a:p>
        </p:txBody>
      </p:sp>
      <p:sp>
        <p:nvSpPr>
          <p:cNvPr id="5" name="Text Placeholder 2"/>
          <p:cNvSpPr>
            <a:spLocks noGrp="1"/>
          </p:cNvSpPr>
          <p:nvPr>
            <p:ph type="body" sz="quarter" idx="16" hasCustomPrompt="1"/>
          </p:nvPr>
        </p:nvSpPr>
        <p:spPr>
          <a:xfrm>
            <a:off x="740228" y="4846655"/>
            <a:ext cx="10711543" cy="825500"/>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a:t>
            </a:r>
          </a:p>
        </p:txBody>
      </p:sp>
    </p:spTree>
    <p:extLst>
      <p:ext uri="{BB962C8B-B14F-4D97-AF65-F5344CB8AC3E}">
        <p14:creationId xmlns:p14="http://schemas.microsoft.com/office/powerpoint/2010/main" val="347625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0"/>
          </p:nvPr>
        </p:nvSpPr>
        <p:spPr>
          <a:xfrm>
            <a:off x="733118" y="1619557"/>
            <a:ext cx="6477000" cy="4259263"/>
          </a:xfrm>
        </p:spPr>
        <p:txBody>
          <a:bodyPr/>
          <a:lstStyle/>
          <a:p>
            <a:r>
              <a:rPr lang="en-US" dirty="0"/>
              <a:t>Click icon to add picture</a:t>
            </a:r>
          </a:p>
        </p:txBody>
      </p:sp>
      <p:sp>
        <p:nvSpPr>
          <p:cNvPr id="10" name="Text Placeholder 9"/>
          <p:cNvSpPr>
            <a:spLocks noGrp="1"/>
          </p:cNvSpPr>
          <p:nvPr>
            <p:ph type="body" sz="quarter" idx="11" hasCustomPrompt="1"/>
          </p:nvPr>
        </p:nvSpPr>
        <p:spPr>
          <a:xfrm>
            <a:off x="7478972" y="4070657"/>
            <a:ext cx="3976406" cy="1808163"/>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a:t>
            </a:r>
          </a:p>
        </p:txBody>
      </p:sp>
    </p:spTree>
    <p:extLst>
      <p:ext uri="{BB962C8B-B14F-4D97-AF65-F5344CB8AC3E}">
        <p14:creationId xmlns:p14="http://schemas.microsoft.com/office/powerpoint/2010/main" val="38595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67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dirty="0"/>
              <a:t>Click to edit Master text styles</a:t>
            </a:r>
          </a:p>
        </p:txBody>
      </p:sp>
      <p:pic>
        <p:nvPicPr>
          <p:cNvPr id="7" name="Picture 6"/>
          <p:cNvPicPr>
            <a:picLocks noChangeAspect="1"/>
          </p:cNvPicPr>
          <p:nvPr userDrawn="1"/>
        </p:nvPicPr>
        <p:blipFill>
          <a:blip r:embed="rId21" cstate="email">
            <a:extLst>
              <a:ext uri="{28A0092B-C50C-407E-A947-70E740481C1C}">
                <a14:useLocalDpi xmlns:a14="http://schemas.microsoft.com/office/drawing/2010/main"/>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pyright">
            <a:extLst>
              <a:ext uri="{FF2B5EF4-FFF2-40B4-BE49-F238E27FC236}">
                <a16:creationId xmlns:a16="http://schemas.microsoft.com/office/drawing/2014/main" id="{D9AA3BB3-3E54-4748-951C-65C6053B4EC4}"/>
              </a:ext>
              <a:ext uri="{C183D7F6-B498-43B3-948B-1728B52AA6E4}">
                <adec:decorative xmlns:adec="http://schemas.microsoft.com/office/drawing/2017/decorative" val="1"/>
              </a:ext>
            </a:extLst>
          </p:cNvPr>
          <p:cNvSpPr txBox="1"/>
          <p:nvPr userDrawn="1"/>
        </p:nvSpPr>
        <p:spPr>
          <a:xfrm>
            <a:off x="2714625" y="6356350"/>
            <a:ext cx="8498732" cy="369332"/>
          </a:xfrm>
          <a:prstGeom prst="rect">
            <a:avLst/>
          </a:prstGeom>
          <a:noFill/>
        </p:spPr>
        <p:txBody>
          <a:bodyPr wrap="square" rtlCol="0">
            <a:spAutoFit/>
          </a:bodyPr>
          <a:lstStyle/>
          <a:p>
            <a:r>
              <a:rPr lang="en-US" sz="900" dirty="0">
                <a:solidFill>
                  <a:srgbClr val="004A78"/>
                </a:solidFill>
                <a:latin typeface="Arial" panose="020B0604020202020204" pitchFamily="34" charset="0"/>
                <a:cs typeface="Arial" panose="020B0604020202020204" pitchFamily="34" charset="0"/>
              </a:rPr>
              <a:t>Whittenburg and Gill, Income Tax Fundamentals. © 2022 Cengage. All Rights Reserved. May not be scanned, copied or duplicated, or posted to a publicly accessible website, in whole or in part.</a:t>
            </a:r>
            <a:endParaRPr lang="en-US" sz="900" dirty="0">
              <a:solidFill>
                <a:srgbClr val="004A78"/>
              </a:solidFill>
            </a:endParaRPr>
          </a:p>
        </p:txBody>
      </p:sp>
    </p:spTree>
    <p:extLst>
      <p:ext uri="{BB962C8B-B14F-4D97-AF65-F5344CB8AC3E}">
        <p14:creationId xmlns:p14="http://schemas.microsoft.com/office/powerpoint/2010/main" val="474394997"/>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2" r:id="rId17"/>
    <p:sldLayoutId id="2147483886" r:id="rId18"/>
    <p:sldLayoutId id="2147483887" r:id="rId19"/>
  </p:sldLayoutIdLst>
  <p:hf sldNum="0" hdr="0" dt="0"/>
  <p:txStyles>
    <p:titleStyle>
      <a:lvl1pPr algn="ctr" rtl="0" eaLnBrk="1" fontAlgn="base" hangingPunct="1">
        <a:lnSpc>
          <a:spcPct val="90000"/>
        </a:lnSpc>
        <a:spcBef>
          <a:spcPct val="0"/>
        </a:spcBef>
        <a:spcAft>
          <a:spcPct val="0"/>
        </a:spcAft>
        <a:defRPr sz="3400" b="1" i="0" kern="1200" baseline="0">
          <a:solidFill>
            <a:srgbClr val="004A78"/>
          </a:solidFill>
          <a:latin typeface="Arial" charset="0"/>
          <a:ea typeface="Arial" charset="0"/>
          <a:cs typeface="Arial" charset="0"/>
        </a:defRPr>
      </a:lvl1pPr>
      <a:lvl2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2pPr>
      <a:lvl3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3pPr>
      <a:lvl4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4pPr>
      <a:lvl5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5pPr>
      <a:lvl6pPr marL="4572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6pPr>
      <a:lvl7pPr marL="9144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7pPr>
      <a:lvl8pPr marL="13716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8pPr>
      <a:lvl9pPr marL="18288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9pPr>
    </p:titleStyle>
    <p:bodyStyle>
      <a:lvl1pPr marL="0" indent="0" algn="l" rtl="0" eaLnBrk="1" fontAlgn="base" hangingPunct="1">
        <a:lnSpc>
          <a:spcPct val="90000"/>
        </a:lnSpc>
        <a:spcBef>
          <a:spcPts val="1000"/>
        </a:spcBef>
        <a:spcAft>
          <a:spcPct val="0"/>
        </a:spcAft>
        <a:buFont typeface="Arial" charset="0"/>
        <a:buNone/>
        <a:defRPr sz="2800" kern="1200" baseline="0">
          <a:solidFill>
            <a:srgbClr val="000000"/>
          </a:solidFill>
          <a:latin typeface="Arial" charset="0"/>
          <a:ea typeface="Arial" charset="0"/>
          <a:cs typeface="Arial" charset="0"/>
        </a:defRPr>
      </a:lvl1pPr>
      <a:lvl2pPr marL="685800" indent="-228600" algn="l" rtl="0" eaLnBrk="1" fontAlgn="base" hangingPunct="1">
        <a:lnSpc>
          <a:spcPct val="90000"/>
        </a:lnSpc>
        <a:spcBef>
          <a:spcPts val="500"/>
        </a:spcBef>
        <a:spcAft>
          <a:spcPct val="0"/>
        </a:spcAft>
        <a:buFont typeface="Arial" charset="0"/>
        <a:buChar char="•"/>
        <a:defRPr sz="2400" kern="1200" baseline="0">
          <a:solidFill>
            <a:srgbClr val="004A78"/>
          </a:solidFill>
          <a:latin typeface="Arial" charset="0"/>
          <a:ea typeface="Arial" charset="0"/>
          <a:cs typeface="Arial" charset="0"/>
        </a:defRPr>
      </a:lvl2pPr>
      <a:lvl3pPr marL="1143000" indent="-228600" algn="l" rtl="0" eaLnBrk="1" fontAlgn="base" hangingPunct="1">
        <a:lnSpc>
          <a:spcPct val="90000"/>
        </a:lnSpc>
        <a:spcBef>
          <a:spcPts val="500"/>
        </a:spcBef>
        <a:spcAft>
          <a:spcPct val="0"/>
        </a:spcAft>
        <a:buFont typeface="Arial" charset="0"/>
        <a:buChar char="•"/>
        <a:defRPr sz="2000" kern="1200" baseline="0">
          <a:solidFill>
            <a:srgbClr val="004A78"/>
          </a:solidFill>
          <a:latin typeface="Arial" charset="0"/>
          <a:ea typeface="Arial" charset="0"/>
          <a:cs typeface="Arial" charset="0"/>
        </a:defRPr>
      </a:lvl3pPr>
      <a:lvl4pPr marL="16002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4pPr>
      <a:lvl5pPr marL="20574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9.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7.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6.xml"/><Relationship Id="rId1" Type="http://schemas.openxmlformats.org/officeDocument/2006/relationships/tags" Target="../tags/tag11.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6.xml"/><Relationship Id="rId1" Type="http://schemas.openxmlformats.org/officeDocument/2006/relationships/tags" Target="../tags/tag1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9.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5.bin"/><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tags" Target="../tags/tag13.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6.xml"/><Relationship Id="rId1" Type="http://schemas.openxmlformats.org/officeDocument/2006/relationships/tags" Target="../tags/tag14.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8.xml"/><Relationship Id="rId1" Type="http://schemas.openxmlformats.org/officeDocument/2006/relationships/vmlDrawing" Target="../drawings/vmlDrawing5.vml"/><Relationship Id="rId4" Type="http://schemas.openxmlformats.org/officeDocument/2006/relationships/image" Target="../media/image18.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19.xml"/><Relationship Id="rId1" Type="http://schemas.openxmlformats.org/officeDocument/2006/relationships/vmlDrawing" Target="../drawings/vmlDrawing6.vml"/><Relationship Id="rId6" Type="http://schemas.openxmlformats.org/officeDocument/2006/relationships/image" Target="../media/image20.wmf"/><Relationship Id="rId5" Type="http://schemas.openxmlformats.org/officeDocument/2006/relationships/oleObject" Target="../embeddings/oleObject9.bin"/><Relationship Id="rId4" Type="http://schemas.openxmlformats.org/officeDocument/2006/relationships/image" Target="../media/image19.wmf"/></Relationships>
</file>

<file path=ppt/slides/_rels/slide35.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19.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12.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14.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6.xml"/><Relationship Id="rId1" Type="http://schemas.openxmlformats.org/officeDocument/2006/relationships/tags" Target="../tags/tag15.xml"/><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6.xml"/><Relationship Id="rId1" Type="http://schemas.openxmlformats.org/officeDocument/2006/relationships/tags" Target="../tags/tag16.xml"/><Relationship Id="rId4" Type="http://schemas.openxmlformats.org/officeDocument/2006/relationships/image" Target="../media/image1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9.xml"/><Relationship Id="rId1" Type="http://schemas.openxmlformats.org/officeDocument/2006/relationships/vmlDrawing" Target="../drawings/vmlDrawing8.vml"/><Relationship Id="rId6" Type="http://schemas.openxmlformats.org/officeDocument/2006/relationships/image" Target="../media/image27.wmf"/><Relationship Id="rId5" Type="http://schemas.openxmlformats.org/officeDocument/2006/relationships/oleObject" Target="../embeddings/oleObject16.bin"/><Relationship Id="rId4" Type="http://schemas.openxmlformats.org/officeDocument/2006/relationships/image" Target="../media/image26.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6.xml"/><Relationship Id="rId1" Type="http://schemas.openxmlformats.org/officeDocument/2006/relationships/tags" Target="../tags/tag17.xml"/><Relationship Id="rId4" Type="http://schemas.openxmlformats.org/officeDocument/2006/relationships/image" Target="../media/image17.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6.xml"/><Relationship Id="rId1" Type="http://schemas.openxmlformats.org/officeDocument/2006/relationships/tags" Target="../tags/tag10.xml"/><Relationship Id="rId4" Type="http://schemas.openxmlformats.org/officeDocument/2006/relationships/image" Target="../media/image8.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6.xml"/><Relationship Id="rId1" Type="http://schemas.openxmlformats.org/officeDocument/2006/relationships/tags" Target="../tags/tag18.xml"/><Relationship Id="rId4" Type="http://schemas.openxmlformats.org/officeDocument/2006/relationships/image" Target="../media/image28.png"/></Relationships>
</file>

<file path=ppt/slides/_rels/slide5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slideLayout" Target="../slideLayouts/slideLayout16.xml"/><Relationship Id="rId1" Type="http://schemas.openxmlformats.org/officeDocument/2006/relationships/tags" Target="../tags/tag19.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6.xml"/><Relationship Id="rId1" Type="http://schemas.openxmlformats.org/officeDocument/2006/relationships/tags" Target="../tags/tag20.xml"/><Relationship Id="rId4" Type="http://schemas.openxmlformats.org/officeDocument/2006/relationships/image" Target="../media/image2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8.xml"/><Relationship Id="rId1" Type="http://schemas.openxmlformats.org/officeDocument/2006/relationships/vmlDrawing" Target="../drawings/vmlDrawing2.v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666AC4-5298-40B8-89B9-798F572C0746}"/>
              </a:ext>
            </a:extLst>
          </p:cNvPr>
          <p:cNvSpPr>
            <a:spLocks noGrp="1"/>
          </p:cNvSpPr>
          <p:nvPr>
            <p:ph type="ctrTitle"/>
          </p:nvPr>
        </p:nvSpPr>
        <p:spPr>
          <a:xfrm>
            <a:off x="6096000" y="1122363"/>
            <a:ext cx="5654722" cy="2387600"/>
          </a:xfrm>
        </p:spPr>
        <p:txBody>
          <a:bodyPr/>
          <a:lstStyle/>
          <a:p>
            <a:r>
              <a:rPr lang="en-US" dirty="0"/>
              <a:t>Income Tax Fundamentals,</a:t>
            </a:r>
            <a:br>
              <a:rPr lang="en-US" dirty="0"/>
            </a:br>
            <a:r>
              <a:rPr lang="en-US" dirty="0"/>
              <a:t>2022</a:t>
            </a:r>
          </a:p>
        </p:txBody>
      </p:sp>
      <p:sp>
        <p:nvSpPr>
          <p:cNvPr id="6" name="Subtitle 5">
            <a:extLst>
              <a:ext uri="{FF2B5EF4-FFF2-40B4-BE49-F238E27FC236}">
                <a16:creationId xmlns:a16="http://schemas.microsoft.com/office/drawing/2014/main" id="{58A9DF71-C318-45A7-A3DD-82B73B066F43}"/>
              </a:ext>
            </a:extLst>
          </p:cNvPr>
          <p:cNvSpPr>
            <a:spLocks noGrp="1"/>
          </p:cNvSpPr>
          <p:nvPr>
            <p:ph type="subTitle" idx="1"/>
          </p:nvPr>
        </p:nvSpPr>
        <p:spPr>
          <a:solidFill>
            <a:schemeClr val="accent3">
              <a:lumMod val="20000"/>
              <a:lumOff val="80000"/>
            </a:schemeClr>
          </a:solidFill>
        </p:spPr>
        <p:txBody>
          <a:bodyPr/>
          <a:lstStyle/>
          <a:p>
            <a:r>
              <a:rPr lang="en-US" b="1" dirty="0">
                <a:solidFill>
                  <a:schemeClr val="tx2"/>
                </a:solidFill>
              </a:rPr>
              <a:t>Chapter 4</a:t>
            </a:r>
            <a:r>
              <a:rPr lang="en-US" dirty="0">
                <a:solidFill>
                  <a:schemeClr val="tx2"/>
                </a:solidFill>
              </a:rPr>
              <a:t>: Additional Income and the Qualified Business Income Deduction</a:t>
            </a:r>
          </a:p>
        </p:txBody>
      </p:sp>
      <p:pic>
        <p:nvPicPr>
          <p:cNvPr id="3" name="Content Placeholder 2">
            <a:extLst>
              <a:ext uri="{FF2B5EF4-FFF2-40B4-BE49-F238E27FC236}">
                <a16:creationId xmlns:a16="http://schemas.microsoft.com/office/drawing/2014/main" id="{7B82CFB2-69BD-4E59-A6B8-FDEA3D7C0143}"/>
              </a:ext>
              <a:ext uri="{C183D7F6-B498-43B3-948B-1728B52AA6E4}">
                <adec:decorative xmlns:adec="http://schemas.microsoft.com/office/drawing/2017/decorative" val="1"/>
              </a:ext>
            </a:extLst>
          </p:cNvPr>
          <p:cNvPicPr>
            <a:picLocks noGrp="1" noChangeAspect="1"/>
          </p:cNvPicPr>
          <p:nvPr>
            <p:ph sz="half" idx="10"/>
          </p:nvPr>
        </p:nvPicPr>
        <p:blipFill>
          <a:blip r:embed="rId4"/>
          <a:stretch>
            <a:fillRect/>
          </a:stretch>
        </p:blipFill>
        <p:spPr>
          <a:xfrm>
            <a:off x="1019102" y="655638"/>
            <a:ext cx="4292746" cy="5567362"/>
          </a:xfrm>
          <a:prstGeom prst="rect">
            <a:avLst/>
          </a:prstGeom>
        </p:spPr>
      </p:pic>
    </p:spTree>
    <p:custDataLst>
      <p:tags r:id="rId1"/>
    </p:custDataLst>
    <p:extLst>
      <p:ext uri="{BB962C8B-B14F-4D97-AF65-F5344CB8AC3E}">
        <p14:creationId xmlns:p14="http://schemas.microsoft.com/office/powerpoint/2010/main" val="355754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Calculation of Gain or Loss </a:t>
            </a:r>
            <a:br>
              <a:rPr lang="en-US" dirty="0"/>
            </a:br>
            <a:r>
              <a:rPr lang="en-US" sz="2000" dirty="0"/>
              <a:t>(4 of 8)</a:t>
            </a:r>
            <a:endParaRPr lang="en-US" dirty="0"/>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Settlement fees or closing costs included in the basis of real property:</a:t>
            </a:r>
          </a:p>
          <a:p>
            <a:pPr lvl="1">
              <a:spcBef>
                <a:spcPts val="0"/>
              </a:spcBef>
              <a:spcAft>
                <a:spcPts val="600"/>
              </a:spcAft>
            </a:pPr>
            <a:r>
              <a:rPr lang="en-US" dirty="0"/>
              <a:t>Charges for installing utility services</a:t>
            </a:r>
          </a:p>
          <a:p>
            <a:pPr lvl="1">
              <a:spcBef>
                <a:spcPts val="0"/>
              </a:spcBef>
              <a:spcAft>
                <a:spcPts val="600"/>
              </a:spcAft>
            </a:pPr>
            <a:r>
              <a:rPr lang="en-US" dirty="0"/>
              <a:t>Legal fees</a:t>
            </a:r>
          </a:p>
          <a:p>
            <a:pPr lvl="1">
              <a:spcBef>
                <a:spcPts val="0"/>
              </a:spcBef>
              <a:spcAft>
                <a:spcPts val="600"/>
              </a:spcAft>
            </a:pPr>
            <a:r>
              <a:rPr lang="en-US" dirty="0"/>
              <a:t>Recording fees</a:t>
            </a:r>
          </a:p>
          <a:p>
            <a:pPr lvl="1">
              <a:spcBef>
                <a:spcPts val="0"/>
              </a:spcBef>
              <a:spcAft>
                <a:spcPts val="600"/>
              </a:spcAft>
            </a:pPr>
            <a:r>
              <a:rPr lang="en-US" dirty="0"/>
              <a:t>Survey fees</a:t>
            </a:r>
          </a:p>
          <a:p>
            <a:pPr lvl="1">
              <a:spcBef>
                <a:spcPts val="0"/>
              </a:spcBef>
              <a:spcAft>
                <a:spcPts val="600"/>
              </a:spcAft>
            </a:pPr>
            <a:r>
              <a:rPr lang="en-US" dirty="0"/>
              <a:t>Transfer taxes</a:t>
            </a:r>
          </a:p>
          <a:p>
            <a:pPr lvl="1">
              <a:spcBef>
                <a:spcPts val="0"/>
              </a:spcBef>
              <a:spcAft>
                <a:spcPts val="600"/>
              </a:spcAft>
            </a:pPr>
            <a:r>
              <a:rPr lang="en-US" dirty="0"/>
              <a:t>Owner’s title insurance</a:t>
            </a:r>
          </a:p>
          <a:p>
            <a:pPr lvl="1">
              <a:spcBef>
                <a:spcPts val="0"/>
              </a:spcBef>
              <a:spcAft>
                <a:spcPts val="600"/>
              </a:spcAft>
            </a:pPr>
            <a:r>
              <a:rPr lang="en-US" dirty="0"/>
              <a:t>Any amounts the seller owes that the purchaser agrees to pay</a:t>
            </a:r>
          </a:p>
        </p:txBody>
      </p:sp>
    </p:spTree>
    <p:extLst>
      <p:ext uri="{BB962C8B-B14F-4D97-AF65-F5344CB8AC3E}">
        <p14:creationId xmlns:p14="http://schemas.microsoft.com/office/powerpoint/2010/main" val="1589975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Calculation of Gain or Loss </a:t>
            </a:r>
            <a:br>
              <a:rPr lang="en-US" dirty="0"/>
            </a:br>
            <a:r>
              <a:rPr lang="en-US" sz="2000" dirty="0"/>
              <a:t>(5 of 8)</a:t>
            </a:r>
            <a:endParaRPr lang="en-US" dirty="0"/>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Settlement fees or closing fees not included in the basis of property:</a:t>
            </a:r>
          </a:p>
          <a:p>
            <a:pPr lvl="1">
              <a:spcBef>
                <a:spcPts val="0"/>
              </a:spcBef>
              <a:spcAft>
                <a:spcPts val="600"/>
              </a:spcAft>
            </a:pPr>
            <a:r>
              <a:rPr lang="en-US" dirty="0"/>
              <a:t>Amounts placed in escrow for the future payment of items (taxes, insurance, etc.)</a:t>
            </a:r>
          </a:p>
          <a:p>
            <a:pPr lvl="1">
              <a:spcBef>
                <a:spcPts val="0"/>
              </a:spcBef>
              <a:spcAft>
                <a:spcPts val="600"/>
              </a:spcAft>
            </a:pPr>
            <a:r>
              <a:rPr lang="en-US" dirty="0"/>
              <a:t>Casualty insurance premiums</a:t>
            </a:r>
          </a:p>
          <a:p>
            <a:pPr lvl="1">
              <a:spcBef>
                <a:spcPts val="0"/>
              </a:spcBef>
              <a:spcAft>
                <a:spcPts val="600"/>
              </a:spcAft>
            </a:pPr>
            <a:r>
              <a:rPr lang="en-US" dirty="0"/>
              <a:t>Rent for occupancy of the property before closing</a:t>
            </a:r>
          </a:p>
          <a:p>
            <a:pPr lvl="1">
              <a:spcBef>
                <a:spcPts val="0"/>
              </a:spcBef>
              <a:spcAft>
                <a:spcPts val="600"/>
              </a:spcAft>
            </a:pPr>
            <a:r>
              <a:rPr lang="en-US" dirty="0"/>
              <a:t>Charges for utilities or other services related to occupancy of the property before closing</a:t>
            </a:r>
          </a:p>
          <a:p>
            <a:pPr lvl="1">
              <a:spcBef>
                <a:spcPts val="0"/>
              </a:spcBef>
              <a:spcAft>
                <a:spcPts val="600"/>
              </a:spcAft>
            </a:pPr>
            <a:r>
              <a:rPr lang="en-US" dirty="0"/>
              <a:t>Charges connected with getting a loan (e.g., points, loan assumption fees, cost of a credit report, etc.)</a:t>
            </a:r>
          </a:p>
        </p:txBody>
      </p:sp>
    </p:spTree>
    <p:extLst>
      <p:ext uri="{BB962C8B-B14F-4D97-AF65-F5344CB8AC3E}">
        <p14:creationId xmlns:p14="http://schemas.microsoft.com/office/powerpoint/2010/main" val="3339435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Calculation of Gain or Loss </a:t>
            </a:r>
            <a:br>
              <a:rPr lang="en-US" dirty="0"/>
            </a:br>
            <a:r>
              <a:rPr lang="en-US" sz="2000" dirty="0"/>
              <a:t>(6 of 8)</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Basis depends on how property is acquired:</a:t>
            </a:r>
          </a:p>
          <a:p>
            <a:pPr lvl="1"/>
            <a:r>
              <a:rPr lang="en-US" dirty="0"/>
              <a:t>If received as an inheritance, original basis is generally equal to fair market value at time of decedent’s death.</a:t>
            </a:r>
          </a:p>
          <a:p>
            <a:pPr lvl="1"/>
            <a:r>
              <a:rPr lang="en-US" dirty="0"/>
              <a:t>If acquired as a gift, amount of basis depends on whether property is sold for a gain or a loss by the donee.</a:t>
            </a:r>
          </a:p>
        </p:txBody>
      </p:sp>
    </p:spTree>
    <p:extLst>
      <p:ext uri="{BB962C8B-B14F-4D97-AF65-F5344CB8AC3E}">
        <p14:creationId xmlns:p14="http://schemas.microsoft.com/office/powerpoint/2010/main" val="2867410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Calculation of Gain or Loss </a:t>
            </a:r>
            <a:br>
              <a:rPr lang="en-US" dirty="0"/>
            </a:br>
            <a:r>
              <a:rPr lang="en-US" sz="2000" dirty="0"/>
              <a:t>(7 of 8)</a:t>
            </a:r>
            <a:endParaRPr lang="en-US" dirty="0"/>
          </a:p>
        </p:txBody>
      </p:sp>
      <p:sp>
        <p:nvSpPr>
          <p:cNvPr id="5" name="Text Placeholder 4"/>
          <p:cNvSpPr>
            <a:spLocks noGrp="1"/>
          </p:cNvSpPr>
          <p:nvPr>
            <p:ph idx="1"/>
          </p:nvPr>
        </p:nvSpPr>
        <p:spPr/>
        <p:txBody>
          <a:bodyPr/>
          <a:lstStyle/>
          <a:p>
            <a:pPr marL="0" indent="0">
              <a:buNone/>
            </a:pPr>
            <a:r>
              <a:rPr lang="en-US" b="1" dirty="0"/>
              <a:t>Calculating Gain or Loss</a:t>
            </a:r>
          </a:p>
          <a:p>
            <a:pPr marL="342900" indent="-342900">
              <a:buFont typeface="Arial" panose="020B0604020202020204" pitchFamily="34" charset="0"/>
              <a:buChar char="•"/>
            </a:pPr>
            <a:r>
              <a:rPr lang="en-US" dirty="0"/>
              <a:t>EXAMPLE: On August 4, 2021, Juliana sold 326 shares of stock in Nanoplasma L L C that she had purchased on June 18, 2004. Her cost basis is $10,000. She sold the shares for $19,000 and paid a commission of $1,300. Calculate Juliana’s amount realized and realized gain.</a:t>
            </a:r>
          </a:p>
        </p:txBody>
      </p:sp>
    </p:spTree>
    <p:extLst>
      <p:ext uri="{BB962C8B-B14F-4D97-AF65-F5344CB8AC3E}">
        <p14:creationId xmlns:p14="http://schemas.microsoft.com/office/powerpoint/2010/main" val="1032733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Calculation of Gain or Loss </a:t>
            </a:r>
            <a:br>
              <a:rPr lang="en-US" dirty="0"/>
            </a:br>
            <a:r>
              <a:rPr lang="en-US" sz="2000" dirty="0"/>
              <a:t>(8 of 8)</a:t>
            </a:r>
            <a:endParaRPr lang="en-US" dirty="0"/>
          </a:p>
        </p:txBody>
      </p:sp>
      <p:sp>
        <p:nvSpPr>
          <p:cNvPr id="5" name="Text Placeholder 4"/>
          <p:cNvSpPr>
            <a:spLocks noGrp="1"/>
          </p:cNvSpPr>
          <p:nvPr>
            <p:ph sz="half" idx="1"/>
          </p:nvPr>
        </p:nvSpPr>
        <p:spPr>
          <a:xfrm>
            <a:off x="838200" y="1825625"/>
            <a:ext cx="10877550" cy="2113329"/>
          </a:xfrm>
        </p:spPr>
        <p:txBody>
          <a:bodyPr/>
          <a:lstStyle/>
          <a:p>
            <a:pPr marL="0" indent="0">
              <a:buNone/>
            </a:pPr>
            <a:r>
              <a:rPr lang="en-US" b="1" dirty="0"/>
              <a:t>Calculating Gain or Loss</a:t>
            </a:r>
          </a:p>
          <a:p>
            <a:pPr marL="342900" indent="-342900">
              <a:buFont typeface="Arial" panose="020B0604020202020204" pitchFamily="34" charset="0"/>
              <a:buChar char="•"/>
            </a:pPr>
            <a:r>
              <a:rPr lang="en-US" dirty="0"/>
              <a:t>EXAMPLE: On August 4, 2021, Juliana sold 326 shares of stock in Nanoplasma L L C that she had purchased on June 18, 2004. Her cost basis is $10,000. She sold the shares for $19,000 and paid a commission of $1,300. Calculate Juliana’s amount realized and realized gain.</a:t>
            </a:r>
          </a:p>
          <a:p>
            <a:pPr marL="342900" indent="-342900">
              <a:buFont typeface="Arial" panose="020B0604020202020204" pitchFamily="34" charset="0"/>
              <a:buChar char="•"/>
            </a:pPr>
            <a:r>
              <a:rPr lang="en-US" b="1" dirty="0"/>
              <a:t>Solution:</a:t>
            </a:r>
          </a:p>
        </p:txBody>
      </p:sp>
      <p:graphicFrame>
        <p:nvGraphicFramePr>
          <p:cNvPr id="8" name="Content Placeholder 7" descr="The following calculations are shown: Amount realized equals $19,000 minus $1,300 equals $17,700.&#10;Realized gain equals $17,700 minus $10,000 equals $7,700.">
            <a:extLst>
              <a:ext uri="{FF2B5EF4-FFF2-40B4-BE49-F238E27FC236}">
                <a16:creationId xmlns:a16="http://schemas.microsoft.com/office/drawing/2014/main" id="{DB06723B-9DC8-4B1B-90A9-DDAB71F9D858}"/>
              </a:ext>
            </a:extLst>
          </p:cNvPr>
          <p:cNvGraphicFramePr>
            <a:graphicFrameLocks noGrp="1" noChangeAspect="1"/>
          </p:cNvGraphicFramePr>
          <p:nvPr>
            <p:ph sz="half" idx="2"/>
          </p:nvPr>
        </p:nvGraphicFramePr>
        <p:xfrm>
          <a:off x="3159413" y="4738026"/>
          <a:ext cx="5873174" cy="898110"/>
        </p:xfrm>
        <a:graphic>
          <a:graphicData uri="http://schemas.openxmlformats.org/presentationml/2006/ole">
            <mc:AlternateContent xmlns:mc="http://schemas.openxmlformats.org/markup-compatibility/2006">
              <mc:Choice xmlns:v="urn:schemas-microsoft-com:vml" Requires="v">
                <p:oleObj spid="_x0000_s16393" name="Equation" r:id="rId3" imgW="6311880" imgH="965160" progId="Equation.DSMT4">
                  <p:embed/>
                </p:oleObj>
              </mc:Choice>
              <mc:Fallback>
                <p:oleObj name="Equation" r:id="rId3" imgW="6311880" imgH="965160" progId="Equation.DSMT4">
                  <p:embed/>
                  <p:pic>
                    <p:nvPicPr>
                      <p:cNvPr id="8" name="Content Placeholder 7" descr="The following calculations are shown: Amount realized equals $19,000 minus $1,300 equals $17,700.&#10;Realized gain equals $17,700 minus $10,000 equals $7,700.">
                        <a:extLst>
                          <a:ext uri="{FF2B5EF4-FFF2-40B4-BE49-F238E27FC236}">
                            <a16:creationId xmlns:a16="http://schemas.microsoft.com/office/drawing/2014/main" id="{DB06723B-9DC8-4B1B-90A9-DDAB71F9D858}"/>
                          </a:ext>
                        </a:extLst>
                      </p:cNvPr>
                      <p:cNvPicPr/>
                      <p:nvPr/>
                    </p:nvPicPr>
                    <p:blipFill>
                      <a:blip r:embed="rId4"/>
                      <a:stretch>
                        <a:fillRect/>
                      </a:stretch>
                    </p:blipFill>
                    <p:spPr>
                      <a:xfrm>
                        <a:off x="3159413" y="4738026"/>
                        <a:ext cx="5873174" cy="898110"/>
                      </a:xfrm>
                      <a:prstGeom prst="rect">
                        <a:avLst/>
                      </a:prstGeom>
                    </p:spPr>
                  </p:pic>
                </p:oleObj>
              </mc:Fallback>
            </mc:AlternateContent>
          </a:graphicData>
        </a:graphic>
      </p:graphicFrame>
    </p:spTree>
    <p:extLst>
      <p:ext uri="{BB962C8B-B14F-4D97-AF65-F5344CB8AC3E}">
        <p14:creationId xmlns:p14="http://schemas.microsoft.com/office/powerpoint/2010/main" val="4137086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Compare these two cases. How are they different? What is the cost basis for each?</a:t>
            </a:r>
          </a:p>
          <a:p>
            <a:pPr marL="342900" indent="-342900">
              <a:buFont typeface="Arial" panose="020B0604020202020204" pitchFamily="34" charset="0"/>
              <a:buChar char="•"/>
            </a:pPr>
            <a:r>
              <a:rPr lang="en-US" sz="2200" dirty="0"/>
              <a:t>Ryan received A T&amp;T stock upon the death of his grandfather. The stock cost his grandfather $6,000 40 years ago and was worth $97,000 on the date of his grandfather’s death. </a:t>
            </a:r>
          </a:p>
          <a:p>
            <a:pPr marL="342900" indent="-342900">
              <a:buFont typeface="Arial" panose="020B0604020202020204" pitchFamily="34" charset="0"/>
              <a:buChar char="•"/>
            </a:pPr>
            <a:r>
              <a:rPr lang="en-US" sz="2200" dirty="0"/>
              <a:t>Jada received a gift of stock from her mother. The stock cost her mother $9,000 5 years ago and was worth $6,500 on the date of the gift. </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1521993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Compare these two cases. How are they different? What is the cost basis for each?</a:t>
            </a:r>
          </a:p>
          <a:p>
            <a:pPr marL="342900" indent="-342900">
              <a:buFont typeface="Arial" panose="020B0604020202020204" pitchFamily="34" charset="0"/>
              <a:buChar char="•"/>
            </a:pPr>
            <a:r>
              <a:rPr lang="en-US" sz="2200" dirty="0"/>
              <a:t>Ryan received A T&amp;T stock upon the death of his grandfather. The stock cost his grandfather $6,000 40 years ago and was worth $97,000 on the date of his grandfather’s death. </a:t>
            </a:r>
          </a:p>
          <a:p>
            <a:pPr marL="342900" indent="-342900">
              <a:buFont typeface="Arial" panose="020B0604020202020204" pitchFamily="34" charset="0"/>
              <a:buChar char="•"/>
            </a:pPr>
            <a:r>
              <a:rPr lang="en-US" sz="2200" dirty="0"/>
              <a:t>Jada received a gift of stock from her mother. The stock cost her mother $9,000 5 years ago and was worth $6,500 on the date of the gift. </a:t>
            </a:r>
          </a:p>
          <a:p>
            <a:pPr lvl="1"/>
            <a:r>
              <a:rPr lang="en-US" sz="1800" dirty="0"/>
              <a:t>Because Ryan received the stock as an inheritance, his cost basis is its value at that </a:t>
            </a:r>
            <a:br>
              <a:rPr lang="en-US" sz="1800" dirty="0"/>
            </a:br>
            <a:r>
              <a:rPr lang="en-US" sz="1800" dirty="0"/>
              <a:t>time, or $97,000. Because Jada received the stock as a gift, her cost basis depends </a:t>
            </a:r>
            <a:br>
              <a:rPr lang="en-US" sz="1800" dirty="0"/>
            </a:br>
            <a:r>
              <a:rPr lang="en-US" sz="1800" dirty="0"/>
              <a:t>on whether she sells for a gain or a loss. For example, if the stock is sold for $12,000, </a:t>
            </a:r>
            <a:br>
              <a:rPr lang="en-US" sz="1800" dirty="0"/>
            </a:br>
            <a:r>
              <a:rPr lang="en-US" sz="1800" dirty="0"/>
              <a:t>her gain would be $3,000. If the stock is sold for $5,000, the loss would be only $1,500. </a:t>
            </a:r>
            <a:br>
              <a:rPr lang="en-US" sz="1800" dirty="0"/>
            </a:br>
            <a:r>
              <a:rPr lang="en-US" sz="1800" dirty="0"/>
              <a:t>If the stock is sold for an amount between $6,500 and $9,000, no gain or loss is </a:t>
            </a:r>
            <a:br>
              <a:rPr lang="en-US" sz="1800" dirty="0"/>
            </a:br>
            <a:r>
              <a:rPr lang="en-US" sz="1800" dirty="0"/>
              <a:t>recognized.</a:t>
            </a:r>
          </a:p>
          <a:p>
            <a:endParaRPr lang="en-US" dirty="0"/>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2095014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Net Capital Gains </a:t>
            </a:r>
            <a:br>
              <a:rPr lang="en-US" dirty="0"/>
            </a:br>
            <a:r>
              <a:rPr lang="en-US" sz="2000" dirty="0"/>
              <a:t>(1 of 6)</a:t>
            </a:r>
          </a:p>
        </p:txBody>
      </p:sp>
      <p:sp>
        <p:nvSpPr>
          <p:cNvPr id="18" name="Text Placeholder 17"/>
          <p:cNvSpPr>
            <a:spLocks noGrp="1"/>
          </p:cNvSpPr>
          <p:nvPr>
            <p:ph sz="half" idx="1"/>
          </p:nvPr>
        </p:nvSpPr>
        <p:spPr>
          <a:xfrm>
            <a:off x="838200" y="1825625"/>
            <a:ext cx="10877548" cy="1761637"/>
          </a:xfrm>
        </p:spPr>
        <p:txBody>
          <a:bodyPr/>
          <a:lstStyle/>
          <a:p>
            <a:pPr marL="342900" indent="-342900">
              <a:buFont typeface="Arial" panose="020B0604020202020204" pitchFamily="34" charset="0"/>
              <a:buChar char="•"/>
            </a:pPr>
            <a:r>
              <a:rPr lang="en-US" sz="2000" dirty="0"/>
              <a:t>The tax rates on short-term and long-term capital gains are complex.</a:t>
            </a:r>
          </a:p>
          <a:p>
            <a:pPr marL="342900" indent="-342900">
              <a:buFont typeface="Arial" panose="020B0604020202020204" pitchFamily="34" charset="0"/>
              <a:buChar char="•"/>
            </a:pPr>
            <a:r>
              <a:rPr lang="en-US" sz="2000" dirty="0"/>
              <a:t>The 2021 capital gains tax rates are as follows:</a:t>
            </a:r>
          </a:p>
        </p:txBody>
      </p:sp>
      <p:graphicFrame>
        <p:nvGraphicFramePr>
          <p:cNvPr id="21" name="Table Placeholder 20" title="2019 Capital Gains Tax Rates"/>
          <p:cNvGraphicFramePr>
            <a:graphicFrameLocks noGrp="1"/>
          </p:cNvGraphicFramePr>
          <p:nvPr>
            <p:ph sz="half" idx="2"/>
            <p:extLst>
              <p:ext uri="{D42A27DB-BD31-4B8C-83A1-F6EECF244321}">
                <p14:modId xmlns:p14="http://schemas.microsoft.com/office/powerpoint/2010/main" val="2782979404"/>
              </p:ext>
            </p:extLst>
          </p:nvPr>
        </p:nvGraphicFramePr>
        <p:xfrm>
          <a:off x="1156995" y="2817179"/>
          <a:ext cx="10555745" cy="2742208"/>
        </p:xfrm>
        <a:graphic>
          <a:graphicData uri="http://schemas.openxmlformats.org/drawingml/2006/table">
            <a:tbl>
              <a:tblPr firstRow="1" bandRow="1">
                <a:tableStyleId>{5C22544A-7EE6-4342-B048-85BDC9FD1C3A}</a:tableStyleId>
              </a:tblPr>
              <a:tblGrid>
                <a:gridCol w="4802600">
                  <a:extLst>
                    <a:ext uri="{9D8B030D-6E8A-4147-A177-3AD203B41FA5}">
                      <a16:colId xmlns:a16="http://schemas.microsoft.com/office/drawing/2014/main" val="20000"/>
                    </a:ext>
                  </a:extLst>
                </a:gridCol>
                <a:gridCol w="5753145">
                  <a:extLst>
                    <a:ext uri="{9D8B030D-6E8A-4147-A177-3AD203B41FA5}">
                      <a16:colId xmlns:a16="http://schemas.microsoft.com/office/drawing/2014/main" val="20001"/>
                    </a:ext>
                  </a:extLst>
                </a:gridCol>
              </a:tblGrid>
              <a:tr h="308806">
                <a:tc>
                  <a:txBody>
                    <a:bodyPr/>
                    <a:lstStyle/>
                    <a:p>
                      <a:r>
                        <a:rPr lang="en-US" dirty="0">
                          <a:solidFill>
                            <a:srgbClr val="003865"/>
                          </a:solidFill>
                          <a:latin typeface="Arial" panose="020B0604020202020204" pitchFamily="34" charset="0"/>
                          <a:cs typeface="Arial" panose="020B0604020202020204" pitchFamily="34" charset="0"/>
                        </a:rPr>
                        <a:t>Type of Gains</a:t>
                      </a:r>
                    </a:p>
                  </a:txBody>
                  <a:tcP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rgbClr val="003865"/>
                          </a:solidFill>
                          <a:latin typeface="Arial" panose="020B0604020202020204" pitchFamily="34" charset="0"/>
                          <a:cs typeface="Arial" panose="020B0604020202020204" pitchFamily="34" charset="0"/>
                        </a:rPr>
                        <a:t>Tax Rate*</a:t>
                      </a:r>
                    </a:p>
                  </a:txBody>
                  <a:tcP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07193">
                <a:tc>
                  <a:txBody>
                    <a:bodyPr/>
                    <a:lstStyle/>
                    <a:p>
                      <a:r>
                        <a:rPr lang="en-US" dirty="0">
                          <a:solidFill>
                            <a:srgbClr val="003865"/>
                          </a:solidFill>
                          <a:latin typeface="Arial" panose="020B0604020202020204" pitchFamily="34" charset="0"/>
                          <a:cs typeface="Arial" panose="020B0604020202020204" pitchFamily="34" charset="0"/>
                        </a:rPr>
                        <a:t>Short-Term Capital</a:t>
                      </a:r>
                      <a:r>
                        <a:rPr lang="en-US" baseline="0" dirty="0">
                          <a:solidFill>
                            <a:srgbClr val="003865"/>
                          </a:solidFill>
                          <a:latin typeface="Arial" panose="020B0604020202020204" pitchFamily="34" charset="0"/>
                          <a:cs typeface="Arial" panose="020B0604020202020204" pitchFamily="34" charset="0"/>
                        </a:rPr>
                        <a:t> Gains</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dirty="0">
                          <a:solidFill>
                            <a:srgbClr val="003865"/>
                          </a:solidFill>
                          <a:latin typeface="Arial" panose="020B0604020202020204" pitchFamily="34" charset="0"/>
                          <a:cs typeface="Arial" panose="020B0604020202020204" pitchFamily="34" charset="0"/>
                        </a:rPr>
                        <a:t>Taxed at ordinary income rates consistent with filing status</a:t>
                      </a:r>
                    </a:p>
                  </a:txBody>
                  <a:tcPr>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40411">
                <a:tc>
                  <a:txBody>
                    <a:bodyPr/>
                    <a:lstStyle/>
                    <a:p>
                      <a:r>
                        <a:rPr lang="en-US" dirty="0">
                          <a:solidFill>
                            <a:srgbClr val="003865"/>
                          </a:solidFill>
                          <a:latin typeface="Arial" panose="020B0604020202020204" pitchFamily="34" charset="0"/>
                          <a:cs typeface="Arial" panose="020B0604020202020204" pitchFamily="34" charset="0"/>
                        </a:rPr>
                        <a:t>Typical Long-Term Capital Gains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03865"/>
                          </a:solidFill>
                          <a:latin typeface="Arial" panose="020B0604020202020204" pitchFamily="34" charset="0"/>
                          <a:cs typeface="Arial" panose="020B0604020202020204" pitchFamily="34" charset="0"/>
                        </a:rPr>
                        <a:t>Taxed at 0, 15, or</a:t>
                      </a:r>
                      <a:r>
                        <a:rPr lang="en-US" baseline="0" dirty="0">
                          <a:solidFill>
                            <a:srgbClr val="003865"/>
                          </a:solidFill>
                          <a:latin typeface="Arial" panose="020B0604020202020204" pitchFamily="34" charset="0"/>
                          <a:cs typeface="Arial" panose="020B0604020202020204" pitchFamily="34" charset="0"/>
                        </a:rPr>
                        <a:t> 20 percent depending on level of other taxable income</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7193">
                <a:tc>
                  <a:txBody>
                    <a:bodyPr/>
                    <a:lstStyle/>
                    <a:p>
                      <a:r>
                        <a:rPr lang="en-US" dirty="0">
                          <a:solidFill>
                            <a:srgbClr val="003865"/>
                          </a:solidFill>
                          <a:latin typeface="Arial" panose="020B0604020202020204" pitchFamily="34" charset="0"/>
                          <a:cs typeface="Arial" panose="020B0604020202020204" pitchFamily="34" charset="0"/>
                        </a:rPr>
                        <a:t>Long-Term Unrecaptured Section 12 </a:t>
                      </a:r>
                      <a:r>
                        <a:rPr lang="en-US" spc="-1000" baseline="0" dirty="0">
                          <a:solidFill>
                            <a:srgbClr val="003865"/>
                          </a:solidFill>
                          <a:latin typeface="Arial" panose="020B0604020202020204" pitchFamily="34" charset="0"/>
                          <a:cs typeface="Arial" panose="020B0604020202020204" pitchFamily="34" charset="0"/>
                        </a:rPr>
                        <a:t> </a:t>
                      </a:r>
                      <a:r>
                        <a:rPr lang="en-US" dirty="0">
                          <a:solidFill>
                            <a:srgbClr val="003865"/>
                          </a:solidFill>
                          <a:latin typeface="Arial" panose="020B0604020202020204" pitchFamily="34" charset="0"/>
                          <a:cs typeface="Arial" panose="020B0604020202020204" pitchFamily="34" charset="0"/>
                        </a:rPr>
                        <a:t>50 Gain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03865"/>
                          </a:solidFill>
                          <a:latin typeface="Arial" panose="020B0604020202020204" pitchFamily="34" charset="0"/>
                          <a:cs typeface="Arial" panose="020B0604020202020204" pitchFamily="34" charset="0"/>
                        </a:rPr>
                        <a:t>Capped at 25 percent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89095">
                <a:tc>
                  <a:txBody>
                    <a:bodyPr/>
                    <a:lstStyle/>
                    <a:p>
                      <a:r>
                        <a:rPr lang="en-US" dirty="0">
                          <a:solidFill>
                            <a:srgbClr val="003865"/>
                          </a:solidFill>
                          <a:latin typeface="Arial" panose="020B0604020202020204" pitchFamily="34" charset="0"/>
                          <a:cs typeface="Arial" panose="020B0604020202020204" pitchFamily="34" charset="0"/>
                        </a:rPr>
                        <a:t>Long-Term Collectibles Gains (Art, Gems, Coins, Stamps, etc.)</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03865"/>
                          </a:solidFill>
                          <a:latin typeface="Arial" panose="020B0604020202020204" pitchFamily="34" charset="0"/>
                          <a:cs typeface="Arial" panose="020B0604020202020204" pitchFamily="34" charset="0"/>
                        </a:rPr>
                        <a:t>Capped at 28 percent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20" name="Text Placeholder 19"/>
          <p:cNvSpPr>
            <a:spLocks noGrp="1"/>
          </p:cNvSpPr>
          <p:nvPr>
            <p:ph sz="half" idx="10"/>
          </p:nvPr>
        </p:nvSpPr>
        <p:spPr>
          <a:xfrm>
            <a:off x="838200" y="5708161"/>
            <a:ext cx="10880557" cy="543349"/>
          </a:xfrm>
        </p:spPr>
        <p:txBody>
          <a:bodyPr>
            <a:noAutofit/>
          </a:bodyPr>
          <a:lstStyle/>
          <a:p>
            <a:pPr marL="0" indent="0">
              <a:buNone/>
            </a:pPr>
            <a:r>
              <a:rPr lang="en-US" sz="1800" dirty="0"/>
              <a:t>*The 3.8 percent Medicare tax on net investment income, including qualifying dividends, applies to high-income taxpayers with income over certain thresholds.</a:t>
            </a:r>
          </a:p>
        </p:txBody>
      </p:sp>
    </p:spTree>
    <p:extLst>
      <p:ext uri="{BB962C8B-B14F-4D97-AF65-F5344CB8AC3E}">
        <p14:creationId xmlns:p14="http://schemas.microsoft.com/office/powerpoint/2010/main" val="4283256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Net Capital Gains </a:t>
            </a:r>
            <a:br>
              <a:rPr lang="en-US" dirty="0"/>
            </a:br>
            <a:r>
              <a:rPr lang="en-US" sz="2000" dirty="0"/>
              <a:t>(2 of 6)</a:t>
            </a:r>
          </a:p>
        </p:txBody>
      </p:sp>
      <p:sp>
        <p:nvSpPr>
          <p:cNvPr id="5" name="Text Placeholder 4"/>
          <p:cNvSpPr>
            <a:spLocks noGrp="1"/>
          </p:cNvSpPr>
          <p:nvPr>
            <p:ph idx="1"/>
          </p:nvPr>
        </p:nvSpPr>
        <p:spPr/>
        <p:txBody>
          <a:bodyPr/>
          <a:lstStyle/>
          <a:p>
            <a:pPr marL="0" indent="0">
              <a:buNone/>
            </a:pPr>
            <a:r>
              <a:rPr lang="en-US" b="1" dirty="0"/>
              <a:t>Ordering Rules for Capital Gains</a:t>
            </a:r>
          </a:p>
          <a:p>
            <a:pPr marL="342900" indent="-342900">
              <a:buFont typeface="Arial" panose="020B0604020202020204" pitchFamily="34" charset="0"/>
              <a:buChar char="•"/>
            </a:pPr>
            <a:r>
              <a:rPr lang="en-US" dirty="0"/>
              <a:t>Since there are multiple kinds of capital gains on which to calculate tax, it is necessary to order capital gains included in taxable income.</a:t>
            </a:r>
          </a:p>
          <a:p>
            <a:pPr lvl="1"/>
            <a:r>
              <a:rPr lang="en-US" dirty="0"/>
              <a:t>Capital gains are ordered as follows:</a:t>
            </a:r>
          </a:p>
          <a:p>
            <a:pPr lvl="2"/>
            <a:r>
              <a:rPr lang="en-US" dirty="0"/>
              <a:t>Short-term capital gains</a:t>
            </a:r>
          </a:p>
          <a:p>
            <a:pPr lvl="2"/>
            <a:r>
              <a:rPr lang="en-US" dirty="0"/>
              <a:t>Unrecaptured Section 12 50 gains on real estate</a:t>
            </a:r>
          </a:p>
          <a:p>
            <a:pPr lvl="2"/>
            <a:r>
              <a:rPr lang="en-US" dirty="0"/>
              <a:t>Gains on collectibles</a:t>
            </a:r>
          </a:p>
          <a:p>
            <a:pPr lvl="2"/>
            <a:r>
              <a:rPr lang="en-US" dirty="0"/>
              <a:t>Long-term capital gains</a:t>
            </a:r>
          </a:p>
        </p:txBody>
      </p:sp>
    </p:spTree>
    <p:extLst>
      <p:ext uri="{BB962C8B-B14F-4D97-AF65-F5344CB8AC3E}">
        <p14:creationId xmlns:p14="http://schemas.microsoft.com/office/powerpoint/2010/main" val="2620413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Net Capital Gains </a:t>
            </a:r>
            <a:br>
              <a:rPr lang="en-US" dirty="0"/>
            </a:br>
            <a:r>
              <a:rPr lang="en-US" sz="2000" dirty="0"/>
              <a:t>(3 of 6)</a:t>
            </a:r>
            <a:endParaRPr lang="en-US" dirty="0"/>
          </a:p>
        </p:txBody>
      </p:sp>
      <p:sp>
        <p:nvSpPr>
          <p:cNvPr id="5" name="Text Placeholder 4"/>
          <p:cNvSpPr>
            <a:spLocks noGrp="1"/>
          </p:cNvSpPr>
          <p:nvPr>
            <p:ph sz="half" idx="1"/>
          </p:nvPr>
        </p:nvSpPr>
        <p:spPr>
          <a:xfrm>
            <a:off x="838200" y="1825625"/>
            <a:ext cx="10880558" cy="2359513"/>
          </a:xfrm>
        </p:spPr>
        <p:txBody>
          <a:bodyPr/>
          <a:lstStyle/>
          <a:p>
            <a:pPr marL="0" indent="0">
              <a:buNone/>
            </a:pPr>
            <a:r>
              <a:rPr lang="en-US" b="1" dirty="0"/>
              <a:t>Calculation of a Net Capital Position</a:t>
            </a:r>
          </a:p>
          <a:p>
            <a:pPr marL="342900" indent="-342900">
              <a:buFont typeface="Arial" panose="020B0604020202020204" pitchFamily="34" charset="0"/>
              <a:buChar char="•"/>
            </a:pPr>
            <a:r>
              <a:rPr lang="en-US" dirty="0"/>
              <a:t>Step 1: Classify capital gains and losses as long-term or short-term and net by groups.</a:t>
            </a:r>
          </a:p>
        </p:txBody>
      </p:sp>
      <p:graphicFrame>
        <p:nvGraphicFramePr>
          <p:cNvPr id="7" name="Table Placeholder 6" title="Table for Computing Net Long-Term and Short-Term Capital Gain or Loss"/>
          <p:cNvGraphicFramePr>
            <a:graphicFrameLocks noGrp="1"/>
          </p:cNvGraphicFramePr>
          <p:nvPr>
            <p:ph sz="half" idx="2"/>
            <p:extLst>
              <p:ext uri="{D42A27DB-BD31-4B8C-83A1-F6EECF244321}">
                <p14:modId xmlns:p14="http://schemas.microsoft.com/office/powerpoint/2010/main" val="1335909741"/>
              </p:ext>
            </p:extLst>
          </p:nvPr>
        </p:nvGraphicFramePr>
        <p:xfrm>
          <a:off x="1031715" y="3429000"/>
          <a:ext cx="10976603" cy="741680"/>
        </p:xfrm>
        <a:graphic>
          <a:graphicData uri="http://schemas.openxmlformats.org/drawingml/2006/table">
            <a:tbl>
              <a:tblPr firstRow="1" bandRow="1">
                <a:tableStyleId>{5C22544A-7EE6-4342-B048-85BDC9FD1C3A}</a:tableStyleId>
              </a:tblPr>
              <a:tblGrid>
                <a:gridCol w="6323267">
                  <a:extLst>
                    <a:ext uri="{9D8B030D-6E8A-4147-A177-3AD203B41FA5}">
                      <a16:colId xmlns:a16="http://schemas.microsoft.com/office/drawing/2014/main" val="20000"/>
                    </a:ext>
                  </a:extLst>
                </a:gridCol>
                <a:gridCol w="409204">
                  <a:extLst>
                    <a:ext uri="{9D8B030D-6E8A-4147-A177-3AD203B41FA5}">
                      <a16:colId xmlns:a16="http://schemas.microsoft.com/office/drawing/2014/main" val="20001"/>
                    </a:ext>
                  </a:extLst>
                </a:gridCol>
                <a:gridCol w="4244132">
                  <a:extLst>
                    <a:ext uri="{9D8B030D-6E8A-4147-A177-3AD203B41FA5}">
                      <a16:colId xmlns:a16="http://schemas.microsoft.com/office/drawing/2014/main" val="20002"/>
                    </a:ext>
                  </a:extLst>
                </a:gridCol>
              </a:tblGrid>
              <a:tr h="370840">
                <a:tc>
                  <a:txBody>
                    <a:bodyPr/>
                    <a:lstStyle/>
                    <a:p>
                      <a:r>
                        <a:rPr lang="en-US" b="0" dirty="0">
                          <a:solidFill>
                            <a:srgbClr val="003865"/>
                          </a:solidFill>
                          <a:latin typeface="Arial" panose="020B0604020202020204" pitchFamily="34" charset="0"/>
                          <a:cs typeface="Arial" panose="020B0604020202020204" pitchFamily="34" charset="0"/>
                        </a:rPr>
                        <a:t>Long-term capital gains offset by long-term capital losses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b="0" dirty="0">
                          <a:solidFill>
                            <a:srgbClr val="003865"/>
                          </a:solidFill>
                          <a:latin typeface="Arial" panose="020B0604020202020204" pitchFamily="34" charset="0"/>
                          <a:cs typeface="Arial" panose="020B0604020202020204" pitchFamily="34" charset="0"/>
                        </a:rPr>
                        <a: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b="0" dirty="0">
                          <a:solidFill>
                            <a:srgbClr val="003865"/>
                          </a:solidFill>
                          <a:latin typeface="Arial" panose="020B0604020202020204" pitchFamily="34" charset="0"/>
                          <a:cs typeface="Arial" panose="020B0604020202020204" pitchFamily="34" charset="0"/>
                        </a:rPr>
                        <a:t>Net long-term capital gain or loss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b="0" dirty="0">
                          <a:solidFill>
                            <a:srgbClr val="003865"/>
                          </a:solidFill>
                          <a:latin typeface="Arial" panose="020B0604020202020204" pitchFamily="34" charset="0"/>
                          <a:cs typeface="Arial" panose="020B0604020202020204" pitchFamily="34" charset="0"/>
                        </a:rPr>
                        <a:t>Short-term capital gains offset by short-term capital losses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b="0" dirty="0">
                          <a:solidFill>
                            <a:srgbClr val="003865"/>
                          </a:solidFill>
                          <a:latin typeface="Arial" panose="020B0604020202020204" pitchFamily="34" charset="0"/>
                          <a:cs typeface="Arial" panose="020B0604020202020204" pitchFamily="34" charset="0"/>
                        </a:rPr>
                        <a: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b="0" dirty="0">
                          <a:solidFill>
                            <a:srgbClr val="003865"/>
                          </a:solidFill>
                          <a:latin typeface="Arial" panose="020B0604020202020204" pitchFamily="34" charset="0"/>
                          <a:cs typeface="Arial" panose="020B0604020202020204" pitchFamily="34" charset="0"/>
                        </a:rPr>
                        <a:t>Net short-term capital</a:t>
                      </a:r>
                      <a:r>
                        <a:rPr lang="en-US" b="0" baseline="0" dirty="0">
                          <a:solidFill>
                            <a:srgbClr val="003865"/>
                          </a:solidFill>
                          <a:latin typeface="Arial" panose="020B0604020202020204" pitchFamily="34" charset="0"/>
                          <a:cs typeface="Arial" panose="020B0604020202020204" pitchFamily="34" charset="0"/>
                        </a:rPr>
                        <a:t> gain or loss</a:t>
                      </a:r>
                      <a:endParaRPr lang="en-US" b="0" dirty="0">
                        <a:solidFill>
                          <a:srgbClr val="003865"/>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3223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br>
              <a:rPr lang="en-US" dirty="0"/>
            </a:br>
            <a:r>
              <a:rPr lang="en-US" sz="2000" dirty="0"/>
              <a:t>(1 of 2)</a:t>
            </a:r>
          </a:p>
        </p:txBody>
      </p:sp>
      <p:sp>
        <p:nvSpPr>
          <p:cNvPr id="3" name="Text Placeholder 2"/>
          <p:cNvSpPr>
            <a:spLocks noGrp="1"/>
          </p:cNvSpPr>
          <p:nvPr>
            <p:ph idx="1"/>
          </p:nvPr>
        </p:nvSpPr>
        <p:spPr/>
        <p:txBody>
          <a:bodyPr/>
          <a:lstStyle/>
          <a:p>
            <a:pPr marL="0" indent="0">
              <a:spcBef>
                <a:spcPts val="0"/>
              </a:spcBef>
              <a:spcAft>
                <a:spcPts val="600"/>
              </a:spcAft>
              <a:buNone/>
            </a:pPr>
            <a:r>
              <a:rPr lang="en-US" dirty="0"/>
              <a:t>By the end of this chapter, you should be able to:</a:t>
            </a:r>
          </a:p>
          <a:p>
            <a:pPr marL="466725" indent="-466725">
              <a:spcAft>
                <a:spcPts val="0"/>
              </a:spcAft>
              <a:buFont typeface="+mj-lt"/>
              <a:buAutoNum type="arabicPeriod"/>
              <a:tabLst>
                <a:tab pos="466725" algn="l"/>
              </a:tabLst>
              <a:defRPr/>
            </a:pPr>
            <a:r>
              <a:rPr lang="en-US" sz="2400" dirty="0"/>
              <a:t>Define the term “capital asset.”</a:t>
            </a:r>
          </a:p>
          <a:p>
            <a:pPr marL="466725" indent="-466725">
              <a:spcAft>
                <a:spcPts val="0"/>
              </a:spcAft>
              <a:buFont typeface="+mj-lt"/>
              <a:buAutoNum type="arabicPeriod"/>
              <a:tabLst>
                <a:tab pos="466725" algn="l"/>
              </a:tabLst>
              <a:defRPr/>
            </a:pPr>
            <a:r>
              <a:rPr lang="en-US" sz="2400" dirty="0"/>
              <a:t>Apply the holding period for long-term and short-term capital gains and losses.</a:t>
            </a:r>
          </a:p>
          <a:p>
            <a:pPr marL="466725" indent="-466725">
              <a:spcAft>
                <a:spcPts val="0"/>
              </a:spcAft>
              <a:buFont typeface="+mj-lt"/>
              <a:buAutoNum type="arabicPeriod"/>
              <a:tabLst>
                <a:tab pos="466725" algn="l"/>
              </a:tabLst>
              <a:defRPr/>
            </a:pPr>
            <a:r>
              <a:rPr lang="en-US" sz="2400" dirty="0"/>
              <a:t>Calculate the gain or loss on the disposition of an asset.</a:t>
            </a:r>
          </a:p>
          <a:p>
            <a:pPr marL="466725" indent="-466725">
              <a:spcAft>
                <a:spcPts val="0"/>
              </a:spcAft>
              <a:buFont typeface="+mj-lt"/>
              <a:buAutoNum type="arabicPeriod"/>
              <a:tabLst>
                <a:tab pos="466725" algn="l"/>
              </a:tabLst>
              <a:defRPr/>
            </a:pPr>
            <a:r>
              <a:rPr lang="en-US" sz="2400" dirty="0"/>
              <a:t>Compute the tax on capital gains.</a:t>
            </a:r>
          </a:p>
          <a:p>
            <a:pPr marL="466725" indent="-466725">
              <a:spcAft>
                <a:spcPts val="0"/>
              </a:spcAft>
              <a:buFont typeface="+mj-lt"/>
              <a:buAutoNum type="arabicPeriod"/>
              <a:tabLst>
                <a:tab pos="466725" algn="l"/>
              </a:tabLst>
              <a:defRPr/>
            </a:pPr>
            <a:r>
              <a:rPr lang="en-US" sz="2400" dirty="0"/>
              <a:t>Describe the treatment of capital losses.</a:t>
            </a:r>
          </a:p>
        </p:txBody>
      </p:sp>
    </p:spTree>
    <p:extLst>
      <p:ext uri="{BB962C8B-B14F-4D97-AF65-F5344CB8AC3E}">
        <p14:creationId xmlns:p14="http://schemas.microsoft.com/office/powerpoint/2010/main" val="1825677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Net Capital Gains </a:t>
            </a:r>
            <a:br>
              <a:rPr lang="en-US" dirty="0"/>
            </a:br>
            <a:r>
              <a:rPr lang="en-US" sz="2000" dirty="0"/>
              <a:t>(4 of 6)</a:t>
            </a:r>
            <a:endParaRPr lang="en-US" dirty="0"/>
          </a:p>
        </p:txBody>
      </p:sp>
      <p:sp>
        <p:nvSpPr>
          <p:cNvPr id="4" name="Text Placeholder 3"/>
          <p:cNvSpPr>
            <a:spLocks noGrp="1"/>
          </p:cNvSpPr>
          <p:nvPr>
            <p:ph sz="half" idx="1"/>
          </p:nvPr>
        </p:nvSpPr>
        <p:spPr>
          <a:xfrm>
            <a:off x="838200" y="1660735"/>
            <a:ext cx="10878398" cy="1093421"/>
          </a:xfrm>
        </p:spPr>
        <p:txBody>
          <a:bodyPr/>
          <a:lstStyle/>
          <a:p>
            <a:pPr marL="342900" indent="-342900">
              <a:buFont typeface="Arial" panose="020B0604020202020204" pitchFamily="34" charset="0"/>
              <a:buChar char="•"/>
            </a:pPr>
            <a:r>
              <a:rPr lang="en-US" dirty="0"/>
              <a:t>Step 2: Determine the net capital gain or loss.</a:t>
            </a:r>
          </a:p>
        </p:txBody>
      </p:sp>
      <p:graphicFrame>
        <p:nvGraphicFramePr>
          <p:cNvPr id="8" name="Table Placeholder 7" title="Table for Computing Net Capital Position"/>
          <p:cNvGraphicFramePr>
            <a:graphicFrameLocks noGrp="1"/>
          </p:cNvGraphicFramePr>
          <p:nvPr>
            <p:ph sz="half" idx="2"/>
            <p:extLst>
              <p:ext uri="{D42A27DB-BD31-4B8C-83A1-F6EECF244321}">
                <p14:modId xmlns:p14="http://schemas.microsoft.com/office/powerpoint/2010/main" val="783083731"/>
              </p:ext>
            </p:extLst>
          </p:nvPr>
        </p:nvGraphicFramePr>
        <p:xfrm>
          <a:off x="838200" y="2196505"/>
          <a:ext cx="10878399" cy="4023360"/>
        </p:xfrm>
        <a:graphic>
          <a:graphicData uri="http://schemas.openxmlformats.org/drawingml/2006/table">
            <a:tbl>
              <a:tblPr firstRow="1" bandRow="1">
                <a:tableStyleId>{5C22544A-7EE6-4342-B048-85BDC9FD1C3A}</a:tableStyleId>
              </a:tblPr>
              <a:tblGrid>
                <a:gridCol w="3555005">
                  <a:extLst>
                    <a:ext uri="{9D8B030D-6E8A-4147-A177-3AD203B41FA5}">
                      <a16:colId xmlns:a16="http://schemas.microsoft.com/office/drawing/2014/main" val="20000"/>
                    </a:ext>
                  </a:extLst>
                </a:gridCol>
                <a:gridCol w="408657">
                  <a:extLst>
                    <a:ext uri="{9D8B030D-6E8A-4147-A177-3AD203B41FA5}">
                      <a16:colId xmlns:a16="http://schemas.microsoft.com/office/drawing/2014/main" val="20001"/>
                    </a:ext>
                  </a:extLst>
                </a:gridCol>
                <a:gridCol w="6914737">
                  <a:extLst>
                    <a:ext uri="{9D8B030D-6E8A-4147-A177-3AD203B41FA5}">
                      <a16:colId xmlns:a16="http://schemas.microsoft.com/office/drawing/2014/main" val="20002"/>
                    </a:ext>
                  </a:extLst>
                </a:gridCol>
              </a:tblGrid>
              <a:tr h="1608993">
                <a:tc>
                  <a:txBody>
                    <a:bodyPr/>
                    <a:lstStyle/>
                    <a:p>
                      <a:r>
                        <a:rPr lang="en-US" b="0" dirty="0">
                          <a:solidFill>
                            <a:srgbClr val="003865"/>
                          </a:solidFill>
                          <a:latin typeface="Arial" panose="020B0604020202020204" pitchFamily="34" charset="0"/>
                          <a:cs typeface="Arial" panose="020B0604020202020204" pitchFamily="34" charset="0"/>
                        </a:rPr>
                        <a:t>Net long-term capital gain offset by net</a:t>
                      </a:r>
                      <a:r>
                        <a:rPr lang="en-US" b="0" baseline="0" dirty="0">
                          <a:solidFill>
                            <a:srgbClr val="003865"/>
                          </a:solidFill>
                          <a:latin typeface="Arial" panose="020B0604020202020204" pitchFamily="34" charset="0"/>
                          <a:cs typeface="Arial" panose="020B0604020202020204" pitchFamily="34" charset="0"/>
                        </a:rPr>
                        <a:t> short-term capital loss</a:t>
                      </a:r>
                      <a:endParaRPr lang="en-US" b="0" dirty="0">
                        <a:solidFill>
                          <a:srgbClr val="003865"/>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b="0" dirty="0">
                          <a:solidFill>
                            <a:srgbClr val="003865"/>
                          </a:solidFill>
                          <a:latin typeface="Arial" panose="020B0604020202020204" pitchFamily="34" charset="0"/>
                          <a:cs typeface="Arial" panose="020B0604020202020204" pitchFamily="34" charset="0"/>
                        </a:rPr>
                        <a:t>=</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28600" indent="-228600">
                        <a:buFont typeface="Arial" panose="020B0604020202020204" pitchFamily="34" charset="0"/>
                        <a:buChar char="•"/>
                      </a:pPr>
                      <a:r>
                        <a:rPr lang="en-US" b="0" dirty="0">
                          <a:solidFill>
                            <a:srgbClr val="003865"/>
                          </a:solidFill>
                          <a:latin typeface="Arial" panose="020B0604020202020204" pitchFamily="34" charset="0"/>
                          <a:cs typeface="Arial" panose="020B0604020202020204" pitchFamily="34" charset="0"/>
                        </a:rPr>
                        <a:t>Net long-term capital gain </a:t>
                      </a:r>
                      <a:br>
                        <a:rPr lang="en-US" b="0" dirty="0">
                          <a:solidFill>
                            <a:srgbClr val="003865"/>
                          </a:solidFill>
                          <a:latin typeface="Arial" panose="020B0604020202020204" pitchFamily="34" charset="0"/>
                          <a:cs typeface="Arial" panose="020B0604020202020204" pitchFamily="34" charset="0"/>
                        </a:rPr>
                      </a:br>
                      <a:r>
                        <a:rPr lang="en-US" b="0" dirty="0">
                          <a:solidFill>
                            <a:srgbClr val="003865"/>
                          </a:solidFill>
                          <a:latin typeface="Arial" panose="020B0604020202020204" pitchFamily="34" charset="0"/>
                          <a:cs typeface="Arial" panose="020B0604020202020204" pitchFamily="34" charset="0"/>
                        </a:rPr>
                        <a:t>(net long-term capital</a:t>
                      </a:r>
                      <a:r>
                        <a:rPr lang="en-US" b="0" baseline="0" dirty="0">
                          <a:solidFill>
                            <a:srgbClr val="003865"/>
                          </a:solidFill>
                          <a:latin typeface="Arial" panose="020B0604020202020204" pitchFamily="34" charset="0"/>
                          <a:cs typeface="Arial" panose="020B0604020202020204" pitchFamily="34" charset="0"/>
                        </a:rPr>
                        <a:t> gain exceeds net short-term capital loss)</a:t>
                      </a:r>
                    </a:p>
                    <a:p>
                      <a:endParaRPr lang="en-US" b="0" baseline="0" dirty="0">
                        <a:solidFill>
                          <a:srgbClr val="003865"/>
                        </a:solidFill>
                        <a:latin typeface="Arial" panose="020B0604020202020204" pitchFamily="34" charset="0"/>
                        <a:cs typeface="Arial" panose="020B0604020202020204" pitchFamily="34" charset="0"/>
                      </a:endParaRPr>
                    </a:p>
                    <a:p>
                      <a:r>
                        <a:rPr lang="en-US" b="0" baseline="0" dirty="0">
                          <a:solidFill>
                            <a:srgbClr val="003865"/>
                          </a:solidFill>
                          <a:latin typeface="Arial" panose="020B0604020202020204" pitchFamily="34" charset="0"/>
                          <a:cs typeface="Arial" panose="020B0604020202020204" pitchFamily="34" charset="0"/>
                        </a:rPr>
                        <a:t>OR</a:t>
                      </a:r>
                    </a:p>
                    <a:p>
                      <a:endParaRPr lang="en-US" b="0" baseline="0" dirty="0">
                        <a:solidFill>
                          <a:srgbClr val="003865"/>
                        </a:solidFill>
                        <a:latin typeface="Arial" panose="020B0604020202020204" pitchFamily="34" charset="0"/>
                        <a:cs typeface="Arial" panose="020B0604020202020204" pitchFamily="34" charset="0"/>
                      </a:endParaRPr>
                    </a:p>
                    <a:p>
                      <a:pPr marL="228600" indent="-228600">
                        <a:buFont typeface="Arial" panose="020B0604020202020204" pitchFamily="34" charset="0"/>
                        <a:buChar char="•"/>
                      </a:pPr>
                      <a:r>
                        <a:rPr lang="en-US" b="0" baseline="0" dirty="0">
                          <a:solidFill>
                            <a:srgbClr val="003865"/>
                          </a:solidFill>
                          <a:latin typeface="Arial" panose="020B0604020202020204" pitchFamily="34" charset="0"/>
                          <a:cs typeface="Arial" panose="020B0604020202020204" pitchFamily="34" charset="0"/>
                        </a:rPr>
                        <a:t>Net short-term capital loss </a:t>
                      </a:r>
                      <a:br>
                        <a:rPr lang="en-US" b="0" baseline="0" dirty="0">
                          <a:solidFill>
                            <a:srgbClr val="003865"/>
                          </a:solidFill>
                          <a:latin typeface="Arial" panose="020B0604020202020204" pitchFamily="34" charset="0"/>
                          <a:cs typeface="Arial" panose="020B0604020202020204" pitchFamily="34" charset="0"/>
                        </a:rPr>
                      </a:br>
                      <a:r>
                        <a:rPr lang="en-US" b="0" baseline="0" dirty="0">
                          <a:solidFill>
                            <a:srgbClr val="003865"/>
                          </a:solidFill>
                          <a:latin typeface="Arial" panose="020B0604020202020204" pitchFamily="34" charset="0"/>
                          <a:cs typeface="Arial" panose="020B0604020202020204" pitchFamily="34" charset="0"/>
                        </a:rPr>
                        <a:t>(net short-term capital loss exceeds net long-term capital gain)</a:t>
                      </a:r>
                      <a:endParaRPr lang="en-US" b="0" dirty="0">
                        <a:solidFill>
                          <a:srgbClr val="003865"/>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1608993">
                <a:tc>
                  <a:txBody>
                    <a:bodyPr/>
                    <a:lstStyle/>
                    <a:p>
                      <a:r>
                        <a:rPr lang="en-US" b="0" dirty="0">
                          <a:solidFill>
                            <a:srgbClr val="003865"/>
                          </a:solidFill>
                          <a:latin typeface="Arial" panose="020B0604020202020204" pitchFamily="34" charset="0"/>
                          <a:cs typeface="Arial" panose="020B0604020202020204" pitchFamily="34" charset="0"/>
                        </a:rPr>
                        <a:t>Net long-term capital loss offset by net short-term capital gain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b="0" dirty="0">
                          <a:solidFill>
                            <a:srgbClr val="003865"/>
                          </a:solidFill>
                          <a:latin typeface="Arial" panose="020B0604020202020204" pitchFamily="34" charset="0"/>
                          <a:cs typeface="Arial" panose="020B0604020202020204" pitchFamily="34" charset="0"/>
                        </a:rPr>
                        <a:t>=</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28600" indent="-228600">
                        <a:buFont typeface="Arial" panose="020B0604020202020204" pitchFamily="34" charset="0"/>
                        <a:buChar char="•"/>
                      </a:pPr>
                      <a:r>
                        <a:rPr lang="en-US" b="0" dirty="0">
                          <a:solidFill>
                            <a:srgbClr val="003865"/>
                          </a:solidFill>
                          <a:latin typeface="Arial" panose="020B0604020202020204" pitchFamily="34" charset="0"/>
                          <a:cs typeface="Arial" panose="020B0604020202020204" pitchFamily="34" charset="0"/>
                        </a:rPr>
                        <a:t>Net long-term capital loss </a:t>
                      </a:r>
                      <a:br>
                        <a:rPr lang="en-US" b="0" dirty="0">
                          <a:solidFill>
                            <a:srgbClr val="003865"/>
                          </a:solidFill>
                          <a:latin typeface="Arial" panose="020B0604020202020204" pitchFamily="34" charset="0"/>
                          <a:cs typeface="Arial" panose="020B0604020202020204" pitchFamily="34" charset="0"/>
                        </a:rPr>
                      </a:br>
                      <a:r>
                        <a:rPr lang="en-US" b="0" dirty="0">
                          <a:solidFill>
                            <a:srgbClr val="003865"/>
                          </a:solidFill>
                          <a:latin typeface="Arial" panose="020B0604020202020204" pitchFamily="34" charset="0"/>
                          <a:cs typeface="Arial" panose="020B0604020202020204" pitchFamily="34" charset="0"/>
                        </a:rPr>
                        <a:t>(net long-term capital loss exceeds net short-term capital gain)</a:t>
                      </a:r>
                    </a:p>
                    <a:p>
                      <a:endParaRPr lang="en-US" b="0" dirty="0">
                        <a:solidFill>
                          <a:srgbClr val="003865"/>
                        </a:solidFill>
                        <a:latin typeface="Arial" panose="020B0604020202020204" pitchFamily="34" charset="0"/>
                        <a:cs typeface="Arial" panose="020B0604020202020204" pitchFamily="34" charset="0"/>
                      </a:endParaRPr>
                    </a:p>
                    <a:p>
                      <a:r>
                        <a:rPr lang="en-US" b="0" dirty="0">
                          <a:solidFill>
                            <a:srgbClr val="003865"/>
                          </a:solidFill>
                          <a:latin typeface="Arial" panose="020B0604020202020204" pitchFamily="34" charset="0"/>
                          <a:cs typeface="Arial" panose="020B0604020202020204" pitchFamily="34" charset="0"/>
                        </a:rPr>
                        <a:t>OR</a:t>
                      </a:r>
                    </a:p>
                    <a:p>
                      <a:endParaRPr lang="en-US" b="0" dirty="0">
                        <a:solidFill>
                          <a:srgbClr val="003865"/>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0" dirty="0">
                          <a:solidFill>
                            <a:srgbClr val="003865"/>
                          </a:solidFill>
                          <a:latin typeface="Arial" panose="020B0604020202020204" pitchFamily="34" charset="0"/>
                          <a:cs typeface="Arial" panose="020B0604020202020204" pitchFamily="34" charset="0"/>
                        </a:rPr>
                        <a:t>Ordinary income </a:t>
                      </a:r>
                      <a:br>
                        <a:rPr lang="en-US" b="0" dirty="0">
                          <a:solidFill>
                            <a:srgbClr val="003865"/>
                          </a:solidFill>
                          <a:latin typeface="Arial" panose="020B0604020202020204" pitchFamily="34" charset="0"/>
                          <a:cs typeface="Arial" panose="020B0604020202020204" pitchFamily="34" charset="0"/>
                        </a:rPr>
                      </a:br>
                      <a:r>
                        <a:rPr lang="en-US" b="0" spc="-10" baseline="0" dirty="0">
                          <a:solidFill>
                            <a:srgbClr val="003865"/>
                          </a:solidFill>
                          <a:latin typeface="Arial" panose="020B0604020202020204" pitchFamily="34" charset="0"/>
                          <a:cs typeface="Arial" panose="020B0604020202020204" pitchFamily="34" charset="0"/>
                        </a:rPr>
                        <a:t>(net short-term capital gain exceeds net long-term capital loss)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66848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Net Capital Gains </a:t>
            </a:r>
            <a:br>
              <a:rPr lang="en-US" dirty="0"/>
            </a:br>
            <a:r>
              <a:rPr lang="en-US" sz="2000" dirty="0"/>
              <a:t>(5 of 6)</a:t>
            </a:r>
            <a:endParaRPr lang="en-US" dirty="0"/>
          </a:p>
        </p:txBody>
      </p:sp>
      <p:sp>
        <p:nvSpPr>
          <p:cNvPr id="18" name="Text Placeholder 17"/>
          <p:cNvSpPr>
            <a:spLocks noGrp="1"/>
          </p:cNvSpPr>
          <p:nvPr>
            <p:ph sz="half" idx="1"/>
          </p:nvPr>
        </p:nvSpPr>
        <p:spPr>
          <a:xfrm>
            <a:off x="838200" y="1825625"/>
            <a:ext cx="10880558" cy="1230313"/>
          </a:xfrm>
        </p:spPr>
        <p:txBody>
          <a:bodyPr/>
          <a:lstStyle/>
          <a:p>
            <a:pPr marL="0" indent="0">
              <a:buNone/>
            </a:pPr>
            <a:r>
              <a:rPr lang="en-US" b="1" dirty="0"/>
              <a:t>Net Capital Position </a:t>
            </a:r>
          </a:p>
          <a:p>
            <a:pPr marL="342900" indent="-342900">
              <a:buFont typeface="Arial" panose="020B0604020202020204" pitchFamily="34" charset="0"/>
              <a:buChar char="•"/>
            </a:pPr>
            <a:r>
              <a:rPr lang="en-US" dirty="0"/>
              <a:t>EXAMPLE: Shavril has the following capital gains and losses in the current year:</a:t>
            </a:r>
          </a:p>
        </p:txBody>
      </p:sp>
      <p:graphicFrame>
        <p:nvGraphicFramePr>
          <p:cNvPr id="21" name="Table Placeholder 20" title="Net Capital Position Example"/>
          <p:cNvGraphicFramePr>
            <a:graphicFrameLocks noGrp="1"/>
          </p:cNvGraphicFramePr>
          <p:nvPr>
            <p:ph sz="half" idx="2"/>
            <p:extLst>
              <p:ext uri="{D42A27DB-BD31-4B8C-83A1-F6EECF244321}">
                <p14:modId xmlns:p14="http://schemas.microsoft.com/office/powerpoint/2010/main" val="3832963298"/>
              </p:ext>
            </p:extLst>
          </p:nvPr>
        </p:nvGraphicFramePr>
        <p:xfrm>
          <a:off x="1614843" y="3066005"/>
          <a:ext cx="9323669" cy="1188720"/>
        </p:xfrm>
        <a:graphic>
          <a:graphicData uri="http://schemas.openxmlformats.org/drawingml/2006/table">
            <a:tbl>
              <a:tblPr firstRow="1" bandRow="1">
                <a:tableStyleId>{5C22544A-7EE6-4342-B048-85BDC9FD1C3A}</a:tableStyleId>
              </a:tblPr>
              <a:tblGrid>
                <a:gridCol w="6009807">
                  <a:extLst>
                    <a:ext uri="{9D8B030D-6E8A-4147-A177-3AD203B41FA5}">
                      <a16:colId xmlns:a16="http://schemas.microsoft.com/office/drawing/2014/main" val="20000"/>
                    </a:ext>
                  </a:extLst>
                </a:gridCol>
                <a:gridCol w="3313862">
                  <a:extLst>
                    <a:ext uri="{9D8B030D-6E8A-4147-A177-3AD203B41FA5}">
                      <a16:colId xmlns:a16="http://schemas.microsoft.com/office/drawing/2014/main" val="20001"/>
                    </a:ext>
                  </a:extLst>
                </a:gridCol>
              </a:tblGrid>
              <a:tr h="385680">
                <a:tc>
                  <a:txBody>
                    <a:bodyPr/>
                    <a:lstStyle/>
                    <a:p>
                      <a:r>
                        <a:rPr lang="en-US" sz="2000" b="0" dirty="0">
                          <a:solidFill>
                            <a:srgbClr val="003865"/>
                          </a:solidFill>
                          <a:latin typeface="Arial" panose="020B0604020202020204" pitchFamily="34" charset="0"/>
                          <a:cs typeface="Arial" panose="020B0604020202020204" pitchFamily="34" charset="0"/>
                        </a:rPr>
                        <a:t>Short-term</a:t>
                      </a:r>
                      <a:r>
                        <a:rPr lang="en-US" sz="2000" b="0" baseline="0" dirty="0">
                          <a:solidFill>
                            <a:srgbClr val="003865"/>
                          </a:solidFill>
                          <a:latin typeface="Arial" panose="020B0604020202020204" pitchFamily="34" charset="0"/>
                          <a:cs typeface="Arial" panose="020B0604020202020204" pitchFamily="34" charset="0"/>
                        </a:rPr>
                        <a:t> capital loss</a:t>
                      </a:r>
                      <a:endParaRPr lang="en-US" sz="2000" b="0" dirty="0">
                        <a:solidFill>
                          <a:srgbClr val="003865"/>
                        </a:solidFill>
                        <a:latin typeface="Arial" panose="020B0604020202020204" pitchFamily="34" charset="0"/>
                        <a:cs typeface="Arial" panose="020B0604020202020204" pitchFamily="34" charset="0"/>
                      </a:endParaRPr>
                    </a:p>
                  </a:txBody>
                  <a:tcPr marL="168649" marR="168649">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1203325" algn="dec"/>
                        </a:tabLst>
                      </a:pPr>
                      <a:r>
                        <a:rPr lang="en-US" sz="2000" b="0" dirty="0">
                          <a:solidFill>
                            <a:srgbClr val="003865"/>
                          </a:solidFill>
                          <a:latin typeface="Arial" panose="020B0604020202020204" pitchFamily="34" charset="0"/>
                          <a:cs typeface="Arial" panose="020B0604020202020204" pitchFamily="34" charset="0"/>
                        </a:rPr>
                        <a:t>	$ (2,000)</a:t>
                      </a:r>
                    </a:p>
                  </a:txBody>
                  <a:tcPr marL="168649" marR="168649">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85680">
                <a:tc>
                  <a:txBody>
                    <a:bodyPr/>
                    <a:lstStyle/>
                    <a:p>
                      <a:r>
                        <a:rPr lang="en-US" sz="2000" dirty="0">
                          <a:solidFill>
                            <a:srgbClr val="003865"/>
                          </a:solidFill>
                          <a:latin typeface="Arial" panose="020B0604020202020204" pitchFamily="34" charset="0"/>
                          <a:cs typeface="Arial" panose="020B0604020202020204" pitchFamily="34" charset="0"/>
                        </a:rPr>
                        <a:t>Long-term capital gain</a:t>
                      </a:r>
                    </a:p>
                  </a:txBody>
                  <a:tcPr marL="168649" marR="168649">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03325" algn="dec"/>
                        </a:tabLst>
                      </a:pPr>
                      <a:r>
                        <a:rPr lang="en-US" sz="2000" dirty="0">
                          <a:solidFill>
                            <a:srgbClr val="003865"/>
                          </a:solidFill>
                          <a:latin typeface="Arial" panose="020B0604020202020204" pitchFamily="34" charset="0"/>
                          <a:cs typeface="Arial" panose="020B0604020202020204" pitchFamily="34" charset="0"/>
                        </a:rPr>
                        <a:t>	12,000</a:t>
                      </a:r>
                    </a:p>
                  </a:txBody>
                  <a:tcPr marL="168649" marR="168649">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85680">
                <a:tc>
                  <a:txBody>
                    <a:bodyPr/>
                    <a:lstStyle/>
                    <a:p>
                      <a:r>
                        <a:rPr lang="en-US" sz="2000" dirty="0">
                          <a:solidFill>
                            <a:srgbClr val="003865"/>
                          </a:solidFill>
                          <a:latin typeface="Arial" panose="020B0604020202020204" pitchFamily="34" charset="0"/>
                          <a:cs typeface="Arial" panose="020B0604020202020204" pitchFamily="34" charset="0"/>
                        </a:rPr>
                        <a:t>Long-term capital loss carryover</a:t>
                      </a:r>
                    </a:p>
                  </a:txBody>
                  <a:tcPr marL="168649" marR="168649">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203325" algn="dec"/>
                        </a:tabLst>
                      </a:pPr>
                      <a:r>
                        <a:rPr lang="en-US" sz="2000" dirty="0">
                          <a:solidFill>
                            <a:srgbClr val="003865"/>
                          </a:solidFill>
                          <a:latin typeface="Arial" panose="020B0604020202020204" pitchFamily="34" charset="0"/>
                          <a:cs typeface="Arial" panose="020B0604020202020204" pitchFamily="34" charset="0"/>
                        </a:rPr>
                        <a:t>	(7,000)*</a:t>
                      </a:r>
                    </a:p>
                  </a:txBody>
                  <a:tcPr marL="168649" marR="168649">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0" name="Text Placeholder 19"/>
          <p:cNvSpPr>
            <a:spLocks noGrp="1"/>
          </p:cNvSpPr>
          <p:nvPr>
            <p:ph sz="half" idx="10"/>
          </p:nvPr>
        </p:nvSpPr>
        <p:spPr>
          <a:xfrm>
            <a:off x="836399" y="4530204"/>
            <a:ext cx="10880558" cy="1157039"/>
          </a:xfrm>
        </p:spPr>
        <p:txBody>
          <a:bodyPr/>
          <a:lstStyle/>
          <a:p>
            <a:pPr marL="344488">
              <a:buNone/>
            </a:pPr>
            <a:r>
              <a:rPr lang="en-US" sz="2000" dirty="0"/>
              <a:t>*Carried forward from prior year</a:t>
            </a:r>
          </a:p>
          <a:p>
            <a:pPr marL="342900" indent="-342900">
              <a:buFont typeface="Arial" panose="020B0604020202020204" pitchFamily="34" charset="0"/>
              <a:buChar char="•"/>
            </a:pPr>
            <a:r>
              <a:rPr lang="en-US" sz="2200" dirty="0"/>
              <a:t>What is Shavril’s net capital position? In 2021, what are the tax implications for Shavril’s capital activities if he has adjusted gross income (A G I) of $42,445 and his filing status is head of household?</a:t>
            </a:r>
            <a:endParaRPr lang="en-US" sz="2200" b="1" dirty="0"/>
          </a:p>
        </p:txBody>
      </p:sp>
    </p:spTree>
    <p:extLst>
      <p:ext uri="{BB962C8B-B14F-4D97-AF65-F5344CB8AC3E}">
        <p14:creationId xmlns:p14="http://schemas.microsoft.com/office/powerpoint/2010/main" val="3619065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Net Capital Gains </a:t>
            </a:r>
            <a:br>
              <a:rPr lang="en-US" dirty="0"/>
            </a:br>
            <a:r>
              <a:rPr lang="en-US" sz="2000" dirty="0"/>
              <a:t>(6 of 6)</a:t>
            </a:r>
            <a:endParaRPr lang="en-US" dirty="0"/>
          </a:p>
        </p:txBody>
      </p:sp>
      <p:sp>
        <p:nvSpPr>
          <p:cNvPr id="18" name="Text Placeholder 17"/>
          <p:cNvSpPr>
            <a:spLocks noGrp="1"/>
          </p:cNvSpPr>
          <p:nvPr>
            <p:ph idx="1"/>
          </p:nvPr>
        </p:nvSpPr>
        <p:spPr>
          <a:xfrm>
            <a:off x="838200" y="1768839"/>
            <a:ext cx="10880558" cy="911494"/>
          </a:xfrm>
        </p:spPr>
        <p:txBody>
          <a:bodyPr/>
          <a:lstStyle/>
          <a:p>
            <a:pPr algn="l"/>
            <a:r>
              <a:rPr lang="en-US" sz="2400" b="1" dirty="0"/>
              <a:t>Net Capital Position</a:t>
            </a:r>
          </a:p>
          <a:p>
            <a:pPr marL="344488" indent="-344488" algn="l">
              <a:buFont typeface="Arial" panose="020B0604020202020204" pitchFamily="34" charset="0"/>
              <a:buChar char="•"/>
            </a:pPr>
            <a:r>
              <a:rPr lang="en-US" sz="2400" b="1" dirty="0"/>
              <a:t>Solution</a:t>
            </a:r>
          </a:p>
          <a:p>
            <a:pPr marL="793750" lvl="1" indent="-342900">
              <a:buFont typeface="Arial" panose="020B0604020202020204" pitchFamily="34" charset="0"/>
              <a:buChar char="•"/>
            </a:pPr>
            <a:r>
              <a:rPr lang="en-US" sz="2200" dirty="0"/>
              <a:t>Step 1:</a:t>
            </a:r>
          </a:p>
        </p:txBody>
      </p:sp>
      <p:graphicFrame>
        <p:nvGraphicFramePr>
          <p:cNvPr id="24" name="Content Placeholder 23" descr="The following answer is shown: Net short-term capital gain, left parenthesis, or loss, right parenthesis, equals $, left parenthesis, 2,000, right parenthesis.">
            <a:extLst>
              <a:ext uri="{FF2B5EF4-FFF2-40B4-BE49-F238E27FC236}">
                <a16:creationId xmlns:a16="http://schemas.microsoft.com/office/drawing/2014/main" id="{D1907B26-843A-4EA1-AA6B-4D83793E3EFF}"/>
              </a:ext>
            </a:extLst>
          </p:cNvPr>
          <p:cNvGraphicFramePr>
            <a:graphicFrameLocks noGrp="1" noChangeAspect="1"/>
          </p:cNvGraphicFramePr>
          <p:nvPr>
            <p:ph idx="13"/>
            <p:extLst>
              <p:ext uri="{D42A27DB-BD31-4B8C-83A1-F6EECF244321}">
                <p14:modId xmlns:p14="http://schemas.microsoft.com/office/powerpoint/2010/main" val="3141987690"/>
              </p:ext>
            </p:extLst>
          </p:nvPr>
        </p:nvGraphicFramePr>
        <p:xfrm>
          <a:off x="2906382" y="3263492"/>
          <a:ext cx="5828248" cy="331016"/>
        </p:xfrm>
        <a:graphic>
          <a:graphicData uri="http://schemas.openxmlformats.org/presentationml/2006/ole">
            <mc:AlternateContent xmlns:mc="http://schemas.openxmlformats.org/markup-compatibility/2006">
              <mc:Choice xmlns:v="urn:schemas-microsoft-com:vml" Requires="v">
                <p:oleObj spid="_x0000_s17431" name="Equation" r:id="rId3" imgW="6260760" imgH="355320" progId="Equation.DSMT4">
                  <p:embed/>
                </p:oleObj>
              </mc:Choice>
              <mc:Fallback>
                <p:oleObj name="Equation" r:id="rId3" imgW="6260760" imgH="355320" progId="Equation.DSMT4">
                  <p:embed/>
                  <p:pic>
                    <p:nvPicPr>
                      <p:cNvPr id="24" name="Content Placeholder 23" descr="The following answer is shown: Net short-term capital gain, left parenthesis, or loss, right parenthesis, equals $, left parenthesis, 2,000, right parenthesis.">
                        <a:extLst>
                          <a:ext uri="{FF2B5EF4-FFF2-40B4-BE49-F238E27FC236}">
                            <a16:creationId xmlns:a16="http://schemas.microsoft.com/office/drawing/2014/main" id="{D1907B26-843A-4EA1-AA6B-4D83793E3EFF}"/>
                          </a:ext>
                        </a:extLst>
                      </p:cNvPr>
                      <p:cNvPicPr/>
                      <p:nvPr/>
                    </p:nvPicPr>
                    <p:blipFill>
                      <a:blip r:embed="rId4"/>
                      <a:stretch>
                        <a:fillRect/>
                      </a:stretch>
                    </p:blipFill>
                    <p:spPr>
                      <a:xfrm>
                        <a:off x="2906382" y="3263492"/>
                        <a:ext cx="5828248" cy="331016"/>
                      </a:xfrm>
                      <a:prstGeom prst="rect">
                        <a:avLst/>
                      </a:prstGeom>
                    </p:spPr>
                  </p:pic>
                </p:oleObj>
              </mc:Fallback>
            </mc:AlternateContent>
          </a:graphicData>
        </a:graphic>
      </p:graphicFrame>
      <p:graphicFrame>
        <p:nvGraphicFramePr>
          <p:cNvPr id="26" name="Content Placeholder 25" descr="The following calculation  is shown: Net long-term capital gain, left parenthesis, or loss, right parenthesis, equals $12,700 plus left parenthesis, 7,000, right parenthesis, equals $5,000.">
            <a:extLst>
              <a:ext uri="{FF2B5EF4-FFF2-40B4-BE49-F238E27FC236}">
                <a16:creationId xmlns:a16="http://schemas.microsoft.com/office/drawing/2014/main" id="{6F897D27-CB9E-4846-AB56-52A30FB88F52}"/>
              </a:ext>
            </a:extLst>
          </p:cNvPr>
          <p:cNvGraphicFramePr>
            <a:graphicFrameLocks noGrp="1" noChangeAspect="1"/>
          </p:cNvGraphicFramePr>
          <p:nvPr>
            <p:ph idx="15"/>
            <p:extLst>
              <p:ext uri="{D42A27DB-BD31-4B8C-83A1-F6EECF244321}">
                <p14:modId xmlns:p14="http://schemas.microsoft.com/office/powerpoint/2010/main" val="1482590182"/>
              </p:ext>
            </p:extLst>
          </p:nvPr>
        </p:nvGraphicFramePr>
        <p:xfrm>
          <a:off x="2906382" y="3724579"/>
          <a:ext cx="8089354" cy="333581"/>
        </p:xfrm>
        <a:graphic>
          <a:graphicData uri="http://schemas.openxmlformats.org/presentationml/2006/ole">
            <mc:AlternateContent xmlns:mc="http://schemas.openxmlformats.org/markup-compatibility/2006">
              <mc:Choice xmlns:v="urn:schemas-microsoft-com:vml" Requires="v">
                <p:oleObj spid="_x0000_s17432" name="Equation" r:id="rId5" imgW="8623080" imgH="355320" progId="Equation.DSMT4">
                  <p:embed/>
                </p:oleObj>
              </mc:Choice>
              <mc:Fallback>
                <p:oleObj name="Equation" r:id="rId5" imgW="8623080" imgH="355320" progId="Equation.DSMT4">
                  <p:embed/>
                  <p:pic>
                    <p:nvPicPr>
                      <p:cNvPr id="26" name="Content Placeholder 25" descr="The following calculation  is shown: Net long-term capital gain, left parenthesis, or loss, right parenthesis, equals $12,700 plus left parenthesis, 7,000, right parenthesis, equals $5,000.">
                        <a:extLst>
                          <a:ext uri="{FF2B5EF4-FFF2-40B4-BE49-F238E27FC236}">
                            <a16:creationId xmlns:a16="http://schemas.microsoft.com/office/drawing/2014/main" id="{6F897D27-CB9E-4846-AB56-52A30FB88F52}"/>
                          </a:ext>
                        </a:extLst>
                      </p:cNvPr>
                      <p:cNvPicPr/>
                      <p:nvPr/>
                    </p:nvPicPr>
                    <p:blipFill>
                      <a:blip r:embed="rId6"/>
                      <a:stretch>
                        <a:fillRect/>
                      </a:stretch>
                    </p:blipFill>
                    <p:spPr>
                      <a:xfrm>
                        <a:off x="2906382" y="3724579"/>
                        <a:ext cx="8089354" cy="333581"/>
                      </a:xfrm>
                      <a:prstGeom prst="rect">
                        <a:avLst/>
                      </a:prstGeom>
                    </p:spPr>
                  </p:pic>
                </p:oleObj>
              </mc:Fallback>
            </mc:AlternateContent>
          </a:graphicData>
        </a:graphic>
      </p:graphicFrame>
      <p:sp>
        <p:nvSpPr>
          <p:cNvPr id="13" name="Text Placeholder 2"/>
          <p:cNvSpPr>
            <a:spLocks noGrp="1"/>
          </p:cNvSpPr>
          <p:nvPr>
            <p:ph idx="10"/>
          </p:nvPr>
        </p:nvSpPr>
        <p:spPr>
          <a:xfrm>
            <a:off x="838200" y="4358517"/>
            <a:ext cx="10880559" cy="735958"/>
          </a:xfrm>
        </p:spPr>
        <p:txBody>
          <a:bodyPr/>
          <a:lstStyle/>
          <a:p>
            <a:pPr marL="793750" lvl="1" indent="-342900">
              <a:buFont typeface="Arial" panose="020B0604020202020204" pitchFamily="34" charset="0"/>
              <a:buChar char="•"/>
            </a:pPr>
            <a:r>
              <a:rPr lang="en-US" sz="2200" dirty="0"/>
              <a:t>Step 2:</a:t>
            </a:r>
          </a:p>
        </p:txBody>
      </p:sp>
      <p:graphicFrame>
        <p:nvGraphicFramePr>
          <p:cNvPr id="28" name="Content Placeholder 27" descr="The following calculation is shown: Net capital position equals $, left parenthesis, 2,000, right parenthesis, plus $5,000 equals $3,000.">
            <a:extLst>
              <a:ext uri="{FF2B5EF4-FFF2-40B4-BE49-F238E27FC236}">
                <a16:creationId xmlns:a16="http://schemas.microsoft.com/office/drawing/2014/main" id="{C4ED3FE4-AB36-48EE-97DB-D858DCE74981}"/>
              </a:ext>
            </a:extLst>
          </p:cNvPr>
          <p:cNvGraphicFramePr>
            <a:graphicFrameLocks noGrp="1" noChangeAspect="1"/>
          </p:cNvGraphicFramePr>
          <p:nvPr>
            <p:ph idx="12"/>
            <p:extLst>
              <p:ext uri="{D42A27DB-BD31-4B8C-83A1-F6EECF244321}">
                <p14:modId xmlns:p14="http://schemas.microsoft.com/office/powerpoint/2010/main" val="283205221"/>
              </p:ext>
            </p:extLst>
          </p:nvPr>
        </p:nvGraphicFramePr>
        <p:xfrm>
          <a:off x="2906382" y="4822169"/>
          <a:ext cx="6007448" cy="314953"/>
        </p:xfrm>
        <a:graphic>
          <a:graphicData uri="http://schemas.openxmlformats.org/presentationml/2006/ole">
            <mc:AlternateContent xmlns:mc="http://schemas.openxmlformats.org/markup-compatibility/2006">
              <mc:Choice xmlns:v="urn:schemas-microsoft-com:vml" Requires="v">
                <p:oleObj spid="_x0000_s17433" name="Equation" r:id="rId7" imgW="6540480" imgH="342720" progId="Equation.DSMT4">
                  <p:embed/>
                </p:oleObj>
              </mc:Choice>
              <mc:Fallback>
                <p:oleObj name="Equation" r:id="rId7" imgW="6540480" imgH="342720" progId="Equation.DSMT4">
                  <p:embed/>
                  <p:pic>
                    <p:nvPicPr>
                      <p:cNvPr id="28" name="Content Placeholder 27" descr="The following calculation is shown: Net capital position equals $, left parenthesis, 2,000, right parenthesis, plus $5,000 equals $3,000.">
                        <a:extLst>
                          <a:ext uri="{FF2B5EF4-FFF2-40B4-BE49-F238E27FC236}">
                            <a16:creationId xmlns:a16="http://schemas.microsoft.com/office/drawing/2014/main" id="{C4ED3FE4-AB36-48EE-97DB-D858DCE74981}"/>
                          </a:ext>
                        </a:extLst>
                      </p:cNvPr>
                      <p:cNvPicPr/>
                      <p:nvPr/>
                    </p:nvPicPr>
                    <p:blipFill>
                      <a:blip r:embed="rId8"/>
                      <a:stretch>
                        <a:fillRect/>
                      </a:stretch>
                    </p:blipFill>
                    <p:spPr>
                      <a:xfrm>
                        <a:off x="2906382" y="4822169"/>
                        <a:ext cx="6007448" cy="314953"/>
                      </a:xfrm>
                      <a:prstGeom prst="rect">
                        <a:avLst/>
                      </a:prstGeom>
                    </p:spPr>
                  </p:pic>
                </p:oleObj>
              </mc:Fallback>
            </mc:AlternateContent>
          </a:graphicData>
        </a:graphic>
      </p:graphicFrame>
      <p:sp>
        <p:nvSpPr>
          <p:cNvPr id="3" name="Text Placeholder 2"/>
          <p:cNvSpPr>
            <a:spLocks noGrp="1"/>
          </p:cNvSpPr>
          <p:nvPr>
            <p:ph idx="11"/>
          </p:nvPr>
        </p:nvSpPr>
        <p:spPr>
          <a:xfrm>
            <a:off x="838200" y="5362013"/>
            <a:ext cx="10880559" cy="921214"/>
          </a:xfrm>
        </p:spPr>
        <p:txBody>
          <a:bodyPr/>
          <a:lstStyle/>
          <a:p>
            <a:pPr marL="342900" indent="-342900" algn="l">
              <a:buFont typeface="Arial" panose="020B0604020202020204" pitchFamily="34" charset="0"/>
              <a:buChar char="•"/>
            </a:pPr>
            <a:r>
              <a:rPr lang="en-US" sz="2200" dirty="0"/>
              <a:t>Shavril’s $3,000 long-term capital gain will be taxed at 0 percent because he has </a:t>
            </a:r>
            <a:br>
              <a:rPr lang="en-US" sz="2200" dirty="0"/>
            </a:br>
            <a:r>
              <a:rPr lang="en-US" sz="2200" dirty="0"/>
              <a:t>A G I of $42,445 and his filing status is head of household.</a:t>
            </a:r>
          </a:p>
        </p:txBody>
      </p:sp>
    </p:spTree>
    <p:extLst>
      <p:ext uri="{BB962C8B-B14F-4D97-AF65-F5344CB8AC3E}">
        <p14:creationId xmlns:p14="http://schemas.microsoft.com/office/powerpoint/2010/main" val="3435194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Net Capital Losses </a:t>
            </a:r>
            <a:br>
              <a:rPr lang="en-US" dirty="0"/>
            </a:br>
            <a:r>
              <a:rPr lang="en-US" sz="2000" dirty="0"/>
              <a:t>(1 of 2)</a:t>
            </a:r>
            <a:endParaRPr lang="en-US" dirty="0"/>
          </a:p>
        </p:txBody>
      </p:sp>
      <p:sp>
        <p:nvSpPr>
          <p:cNvPr id="5" name="Text Placeholder 4"/>
          <p:cNvSpPr>
            <a:spLocks noGrp="1"/>
          </p:cNvSpPr>
          <p:nvPr>
            <p:ph idx="1"/>
          </p:nvPr>
        </p:nvSpPr>
        <p:spPr/>
        <p:txBody>
          <a:bodyPr/>
          <a:lstStyle/>
          <a:p>
            <a:pPr marL="0" indent="0">
              <a:buNone/>
            </a:pPr>
            <a:r>
              <a:rPr lang="en-US" b="1" dirty="0"/>
              <a:t>Treatment of Net Capital Losses</a:t>
            </a:r>
          </a:p>
          <a:p>
            <a:pPr marL="342900" indent="-342900">
              <a:buFont typeface="Arial" panose="020B0604020202020204" pitchFamily="34" charset="0"/>
              <a:buChar char="•"/>
            </a:pPr>
            <a:r>
              <a:rPr lang="en-US" sz="2200" dirty="0"/>
              <a:t>Net capital losses (short-term and long-term) may be deducted against ordinary income in amounts up to $3,000 per year (with an indefinite carryforward).</a:t>
            </a:r>
          </a:p>
          <a:p>
            <a:pPr marL="342900" indent="-342900">
              <a:buFont typeface="Arial" panose="020B0604020202020204" pitchFamily="34" charset="0"/>
              <a:buChar char="•"/>
            </a:pPr>
            <a:r>
              <a:rPr lang="en-US" sz="2200" dirty="0"/>
              <a:t>The “nature” of the capital loss (short-term or long-term) must be maintained when carrying it forward.</a:t>
            </a:r>
          </a:p>
          <a:p>
            <a:pPr lvl="1"/>
            <a:r>
              <a:rPr lang="en-US" sz="2200" dirty="0"/>
              <a:t>If a taxpayer has both net long-term losses and net short-term losses in the same year, the net short-term losses must be deducted first.</a:t>
            </a:r>
          </a:p>
          <a:p>
            <a:pPr marL="0" indent="0">
              <a:buNone/>
            </a:pPr>
            <a:r>
              <a:rPr lang="en-US" b="1" dirty="0"/>
              <a:t>Personal Capital Losses</a:t>
            </a:r>
          </a:p>
          <a:p>
            <a:pPr marL="342900" indent="-342900">
              <a:buFont typeface="Arial" panose="020B0604020202020204" pitchFamily="34" charset="0"/>
              <a:buChar char="•"/>
            </a:pPr>
            <a:r>
              <a:rPr lang="en-US" sz="2200" dirty="0"/>
              <a:t>Losses from the sale of personal capital assets are not allowed for tax purposes.</a:t>
            </a:r>
          </a:p>
        </p:txBody>
      </p:sp>
    </p:spTree>
    <p:extLst>
      <p:ext uri="{BB962C8B-B14F-4D97-AF65-F5344CB8AC3E}">
        <p14:creationId xmlns:p14="http://schemas.microsoft.com/office/powerpoint/2010/main" val="1579908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Net Capital Losses </a:t>
            </a:r>
            <a:br>
              <a:rPr lang="en-US" dirty="0"/>
            </a:br>
            <a:r>
              <a:rPr lang="en-US" sz="2000" dirty="0"/>
              <a:t>(2 of 2)</a:t>
            </a:r>
            <a:endParaRPr lang="en-US" dirty="0"/>
          </a:p>
        </p:txBody>
      </p:sp>
      <p:sp>
        <p:nvSpPr>
          <p:cNvPr id="5" name="Text Placeholder 4"/>
          <p:cNvSpPr>
            <a:spLocks noGrp="1"/>
          </p:cNvSpPr>
          <p:nvPr>
            <p:ph idx="1"/>
          </p:nvPr>
        </p:nvSpPr>
        <p:spPr/>
        <p:txBody>
          <a:bodyPr/>
          <a:lstStyle/>
          <a:p>
            <a:pPr marL="0" indent="0">
              <a:buNone/>
            </a:pPr>
            <a:r>
              <a:rPr lang="en-US" b="1" dirty="0"/>
              <a:t>Ordering Rules for Capital Losses</a:t>
            </a:r>
          </a:p>
          <a:p>
            <a:pPr marL="342900" indent="-342900">
              <a:buFont typeface="Arial" panose="020B0604020202020204" pitchFamily="34" charset="0"/>
              <a:buChar char="•"/>
            </a:pPr>
            <a:r>
              <a:rPr lang="en-US" dirty="0"/>
              <a:t>When a taxpayer ends up with net capital losses, the losses offset capital gains using the following ordering rules:</a:t>
            </a:r>
          </a:p>
          <a:p>
            <a:pPr lvl="1"/>
            <a:r>
              <a:rPr lang="en-US" dirty="0"/>
              <a:t>Net short-term capital losses first reduce 28 percent gains, then 25 percent gains, then regular long-term capital gains.</a:t>
            </a:r>
          </a:p>
          <a:p>
            <a:pPr lvl="1"/>
            <a:r>
              <a:rPr lang="en-US" dirty="0"/>
              <a:t>Net long-term capital losses first reduce 28 percent gains, then 25 percent gains, then any short-term capital gains.</a:t>
            </a:r>
          </a:p>
        </p:txBody>
      </p:sp>
    </p:spTree>
    <p:extLst>
      <p:ext uri="{BB962C8B-B14F-4D97-AF65-F5344CB8AC3E}">
        <p14:creationId xmlns:p14="http://schemas.microsoft.com/office/powerpoint/2010/main" val="4193259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Poll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Priya has a $15,000 capital loss this year. She is thinking about selling some investments that have a large gain prior to year-end in order to offset $12,000 of that loss. Should she sell, or not?</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3656034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Sale of a Personal Residence </a:t>
            </a:r>
            <a:br>
              <a:rPr lang="en-US" dirty="0"/>
            </a:br>
            <a:r>
              <a:rPr lang="en-US" sz="2000" dirty="0"/>
              <a:t>(1 of 2)</a:t>
            </a:r>
          </a:p>
        </p:txBody>
      </p:sp>
      <p:sp>
        <p:nvSpPr>
          <p:cNvPr id="5" name="Text Placeholder 4"/>
          <p:cNvSpPr>
            <a:spLocks noGrp="1"/>
          </p:cNvSpPr>
          <p:nvPr>
            <p:ph idx="1"/>
          </p:nvPr>
        </p:nvSpPr>
        <p:spPr/>
        <p:txBody>
          <a:bodyPr/>
          <a:lstStyle/>
          <a:p>
            <a:pPr marL="0" indent="0">
              <a:spcBef>
                <a:spcPts val="0"/>
              </a:spcBef>
              <a:spcAft>
                <a:spcPts val="600"/>
              </a:spcAft>
              <a:buNone/>
            </a:pPr>
            <a:r>
              <a:rPr lang="en-US" sz="2200" b="1" dirty="0"/>
              <a:t>Sales After May 6, 19 97</a:t>
            </a:r>
          </a:p>
          <a:p>
            <a:pPr marL="342900" indent="-342900">
              <a:spcBef>
                <a:spcPts val="0"/>
              </a:spcBef>
              <a:spcAft>
                <a:spcPts val="600"/>
              </a:spcAft>
              <a:buFont typeface="Arial" panose="020B0604020202020204" pitchFamily="34" charset="0"/>
              <a:buChar char="•"/>
            </a:pPr>
            <a:r>
              <a:rPr lang="en-US" sz="2000" dirty="0"/>
              <a:t>An exclusion against income for gains on the sale of a personal residence after </a:t>
            </a:r>
            <a:br>
              <a:rPr lang="en-US" sz="2000" dirty="0"/>
            </a:br>
            <a:r>
              <a:rPr lang="en-US" sz="2000" dirty="0"/>
              <a:t>May 6, 19 97, is allowed if the seller has owned and used the home as a principal residence for 2 of the last 5 years before the sale.</a:t>
            </a:r>
          </a:p>
          <a:p>
            <a:pPr lvl="1">
              <a:spcBef>
                <a:spcPts val="0"/>
              </a:spcBef>
              <a:spcAft>
                <a:spcPts val="600"/>
              </a:spcAft>
            </a:pPr>
            <a:r>
              <a:rPr lang="en-US" sz="2000" dirty="0"/>
              <a:t>The gain exclusion is up to $250,000 ($500,000 for joint return filers).</a:t>
            </a:r>
          </a:p>
          <a:p>
            <a:pPr marL="0" indent="0">
              <a:spcBef>
                <a:spcPts val="0"/>
              </a:spcBef>
              <a:spcAft>
                <a:spcPts val="600"/>
              </a:spcAft>
              <a:buNone/>
            </a:pPr>
            <a:r>
              <a:rPr lang="en-US" sz="2200" b="1" dirty="0"/>
              <a:t>Married Taxpayers</a:t>
            </a:r>
          </a:p>
          <a:p>
            <a:pPr marL="342900" indent="-342900">
              <a:spcBef>
                <a:spcPts val="0"/>
              </a:spcBef>
              <a:spcAft>
                <a:spcPts val="600"/>
              </a:spcAft>
              <a:buFont typeface="Arial" panose="020B0604020202020204" pitchFamily="34" charset="0"/>
              <a:buChar char="•"/>
            </a:pPr>
            <a:r>
              <a:rPr lang="en-US" sz="2000" dirty="0"/>
              <a:t>Beginning in 2009, Congress closed a loophole in the residence gain exclusion laws.</a:t>
            </a:r>
          </a:p>
          <a:p>
            <a:pPr lvl="1">
              <a:spcBef>
                <a:spcPts val="0"/>
              </a:spcBef>
              <a:spcAft>
                <a:spcPts val="600"/>
              </a:spcAft>
            </a:pPr>
            <a:r>
              <a:rPr lang="en-US" sz="2000" dirty="0"/>
              <a:t>Prior to 2009, taxpayers with multiple rental properties could move into a previously rented property every 2 years, reside in the property for the required 2-year period, and then sell the property using the $250,000 or $500,000 gain exclusion.</a:t>
            </a:r>
          </a:p>
          <a:p>
            <a:pPr lvl="1">
              <a:spcBef>
                <a:spcPts val="0"/>
              </a:spcBef>
              <a:spcAft>
                <a:spcPts val="600"/>
              </a:spcAft>
            </a:pPr>
            <a:r>
              <a:rPr lang="en-US" sz="2000" dirty="0"/>
              <a:t>Beginning in 2009, taxpayers who rent their residence prior to their 2 years of personal use are generally limited to an exclusion smaller than the full $250,000 or $500,000 amounts.</a:t>
            </a:r>
          </a:p>
        </p:txBody>
      </p:sp>
    </p:spTree>
    <p:extLst>
      <p:ext uri="{BB962C8B-B14F-4D97-AF65-F5344CB8AC3E}">
        <p14:creationId xmlns:p14="http://schemas.microsoft.com/office/powerpoint/2010/main" val="637816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Sale of a Personal Residence </a:t>
            </a:r>
            <a:br>
              <a:rPr lang="en-US" dirty="0"/>
            </a:br>
            <a:r>
              <a:rPr lang="en-US" sz="2000" dirty="0"/>
              <a:t>(2 of 2)</a:t>
            </a:r>
            <a:endParaRPr lang="en-US" dirty="0"/>
          </a:p>
        </p:txBody>
      </p:sp>
      <p:sp>
        <p:nvSpPr>
          <p:cNvPr id="5" name="Text Placeholder 4"/>
          <p:cNvSpPr>
            <a:spLocks noGrp="1"/>
          </p:cNvSpPr>
          <p:nvPr>
            <p:ph idx="1"/>
          </p:nvPr>
        </p:nvSpPr>
        <p:spPr/>
        <p:txBody>
          <a:bodyPr/>
          <a:lstStyle/>
          <a:p>
            <a:pPr marL="0" indent="0">
              <a:buNone/>
            </a:pPr>
            <a:r>
              <a:rPr lang="en-US" sz="2200" b="1" dirty="0"/>
              <a:t>Sales Before May 7, 19 97</a:t>
            </a:r>
          </a:p>
          <a:p>
            <a:pPr marL="342900" indent="-342900">
              <a:buFont typeface="Arial" panose="020B0604020202020204" pitchFamily="34" charset="0"/>
              <a:buChar char="•"/>
            </a:pPr>
            <a:r>
              <a:rPr lang="en-US" sz="2000" dirty="0"/>
              <a:t>Note: The law described below no longer applies to sales of principal residences.</a:t>
            </a:r>
          </a:p>
          <a:p>
            <a:pPr marL="342900" indent="-342900">
              <a:buFont typeface="Arial" panose="020B0604020202020204" pitchFamily="34" charset="0"/>
              <a:buChar char="•"/>
            </a:pPr>
            <a:r>
              <a:rPr lang="en-US" sz="2000" dirty="0"/>
              <a:t>For sales of a personal residence before May 7, 19 97, taxpayers did not have to recognize a gain on the sale if they rolled the gain into a new house with a cost as high as the adjusted sales price of the old residence.</a:t>
            </a:r>
          </a:p>
          <a:p>
            <a:pPr lvl="1"/>
            <a:r>
              <a:rPr lang="en-US" sz="2000" dirty="0"/>
              <a:t>Therefore, many taxpayers who sold one or more principal residences over a period of years under the old law have a principal residence basis that is far lower than the cost of that residence.</a:t>
            </a:r>
          </a:p>
          <a:p>
            <a:pPr lvl="2"/>
            <a:r>
              <a:rPr lang="en-US" sz="2000" dirty="0"/>
              <a:t>Because the current law does not require rollover treatment, these taxpayers get a “fresh basis” equal to the purchase price of the newly purchased residence.</a:t>
            </a:r>
          </a:p>
        </p:txBody>
      </p:sp>
    </p:spTree>
    <p:extLst>
      <p:ext uri="{BB962C8B-B14F-4D97-AF65-F5344CB8AC3E}">
        <p14:creationId xmlns:p14="http://schemas.microsoft.com/office/powerpoint/2010/main" val="2137736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2</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Zach, a single taxpayer, purchased a house 20 years ago for $30,000. Zach married Rosa 3 years ago and she has lived in the house since their marriage. If they sell the house in December 2021 for $350,000, what is their taxable gain on a joint tax return?</a:t>
            </a:r>
          </a:p>
          <a:p>
            <a:pPr marL="0" indent="0">
              <a:buNone/>
            </a:pPr>
            <a:r>
              <a:rPr lang="en-US" dirty="0"/>
              <a:t>a. $0</a:t>
            </a:r>
          </a:p>
          <a:p>
            <a:pPr marL="0" indent="0">
              <a:buNone/>
            </a:pPr>
            <a:r>
              <a:rPr lang="en-US" dirty="0"/>
              <a:t>b. $30,000</a:t>
            </a:r>
          </a:p>
          <a:p>
            <a:pPr marL="0" indent="0">
              <a:buNone/>
            </a:pPr>
            <a:r>
              <a:rPr lang="en-US" dirty="0"/>
              <a:t>c. $70,000</a:t>
            </a:r>
          </a:p>
          <a:p>
            <a:pPr marL="0" indent="0">
              <a:buNone/>
            </a:pPr>
            <a:r>
              <a:rPr lang="en-US" dirty="0"/>
              <a:t>d. $320,000</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1625626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Rental Income and Expenses </a:t>
            </a:r>
            <a:br>
              <a:rPr lang="en-US" dirty="0"/>
            </a:br>
            <a:r>
              <a:rPr lang="en-US" sz="2000" dirty="0"/>
              <a:t>(1 of 7)</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Net rental income or loss is part of a taxpayer’s taxable income.</a:t>
            </a:r>
          </a:p>
          <a:p>
            <a:pPr lvl="1"/>
            <a:r>
              <a:rPr lang="en-US" dirty="0"/>
              <a:t>In most cases, rental income is reported on Schedule E.</a:t>
            </a:r>
          </a:p>
          <a:p>
            <a:pPr marL="0" indent="0">
              <a:buNone/>
            </a:pPr>
            <a:r>
              <a:rPr lang="en-US" b="1" dirty="0"/>
              <a:t>Vacation Homes</a:t>
            </a:r>
          </a:p>
          <a:p>
            <a:pPr marL="342900" indent="-342900">
              <a:buFont typeface="Arial" panose="020B0604020202020204" pitchFamily="34" charset="0"/>
              <a:buChar char="•"/>
            </a:pPr>
            <a:r>
              <a:rPr lang="en-US" dirty="0"/>
              <a:t>The deduction of expenses associated with a vacation home is limited based on the period the residence is used for personal versus rental purposes.</a:t>
            </a:r>
          </a:p>
        </p:txBody>
      </p:sp>
    </p:spTree>
    <p:extLst>
      <p:ext uri="{BB962C8B-B14F-4D97-AF65-F5344CB8AC3E}">
        <p14:creationId xmlns:p14="http://schemas.microsoft.com/office/powerpoint/2010/main" val="305698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br>
              <a:rPr lang="en-US" dirty="0"/>
            </a:br>
            <a:r>
              <a:rPr lang="en-US" sz="2000" dirty="0"/>
              <a:t>(2 of 2)</a:t>
            </a:r>
          </a:p>
        </p:txBody>
      </p:sp>
      <p:sp>
        <p:nvSpPr>
          <p:cNvPr id="3" name="Text Placeholder 2"/>
          <p:cNvSpPr>
            <a:spLocks noGrp="1"/>
          </p:cNvSpPr>
          <p:nvPr>
            <p:ph idx="1"/>
          </p:nvPr>
        </p:nvSpPr>
        <p:spPr/>
        <p:txBody>
          <a:bodyPr/>
          <a:lstStyle/>
          <a:p>
            <a:pPr marL="466725" indent="-466725">
              <a:spcAft>
                <a:spcPts val="0"/>
              </a:spcAft>
              <a:buFont typeface="+mj-lt"/>
              <a:buAutoNum type="arabicPeriod" startAt="6"/>
              <a:tabLst>
                <a:tab pos="466725" algn="l"/>
              </a:tabLst>
              <a:defRPr/>
            </a:pPr>
            <a:r>
              <a:rPr lang="en-US" sz="2400" dirty="0"/>
              <a:t>Apply the exclusion of gain from personal residence sales.</a:t>
            </a:r>
          </a:p>
          <a:p>
            <a:pPr marL="466725" indent="-466725">
              <a:spcAft>
                <a:spcPts val="0"/>
              </a:spcAft>
              <a:buFont typeface="+mj-lt"/>
              <a:buAutoNum type="arabicPeriod" startAt="6"/>
              <a:tabLst>
                <a:tab pos="466725" algn="l"/>
              </a:tabLst>
              <a:defRPr/>
            </a:pPr>
            <a:r>
              <a:rPr lang="en-US" sz="2400" dirty="0"/>
              <a:t>Apply the tax rules for rental property and vacation homes.</a:t>
            </a:r>
          </a:p>
          <a:p>
            <a:pPr marL="466725" indent="-466725">
              <a:spcAft>
                <a:spcPts val="0"/>
              </a:spcAft>
              <a:buFont typeface="+mj-lt"/>
              <a:buAutoNum type="arabicPeriod" startAt="6"/>
              <a:tabLst>
                <a:tab pos="466725" algn="l"/>
              </a:tabLst>
              <a:defRPr/>
            </a:pPr>
            <a:r>
              <a:rPr lang="en-US" sz="2400" dirty="0"/>
              <a:t>Explain the treatment of passive income and losses.</a:t>
            </a:r>
          </a:p>
          <a:p>
            <a:pPr marL="466725" indent="-466725">
              <a:spcAft>
                <a:spcPts val="0"/>
              </a:spcAft>
              <a:buFont typeface="+mj-lt"/>
              <a:buAutoNum type="arabicPeriod" startAt="6"/>
              <a:tabLst>
                <a:tab pos="466725" algn="l"/>
              </a:tabLst>
              <a:defRPr/>
            </a:pPr>
            <a:r>
              <a:rPr lang="en-US" sz="2400" dirty="0"/>
              <a:t>Describe the basic tax treatment of deductions for net operating losses.</a:t>
            </a:r>
          </a:p>
          <a:p>
            <a:pPr marL="466725" indent="-466725">
              <a:spcAft>
                <a:spcPts val="0"/>
              </a:spcAft>
              <a:buFont typeface="+mj-lt"/>
              <a:buAutoNum type="arabicPeriod" startAt="6"/>
              <a:tabLst>
                <a:tab pos="466725" algn="l"/>
              </a:tabLst>
              <a:defRPr/>
            </a:pPr>
            <a:r>
              <a:rPr lang="en-US" sz="2400" dirty="0"/>
              <a:t>Compute the qualified business income (Q B I) deduction.</a:t>
            </a:r>
          </a:p>
        </p:txBody>
      </p:sp>
    </p:spTree>
    <p:extLst>
      <p:ext uri="{BB962C8B-B14F-4D97-AF65-F5344CB8AC3E}">
        <p14:creationId xmlns:p14="http://schemas.microsoft.com/office/powerpoint/2010/main" val="1720864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Rental Income and Expenses </a:t>
            </a:r>
            <a:br>
              <a:rPr lang="en-US" dirty="0"/>
            </a:br>
            <a:r>
              <a:rPr lang="en-US" sz="2000" dirty="0"/>
              <a:t>(2 of 7)</a:t>
            </a:r>
            <a:endParaRPr lang="en-US" dirty="0"/>
          </a:p>
        </p:txBody>
      </p:sp>
      <p:sp>
        <p:nvSpPr>
          <p:cNvPr id="5" name="Text Placeholder 4"/>
          <p:cNvSpPr>
            <a:spLocks noGrp="1"/>
          </p:cNvSpPr>
          <p:nvPr>
            <p:ph idx="1"/>
          </p:nvPr>
        </p:nvSpPr>
        <p:spPr/>
        <p:txBody>
          <a:bodyPr/>
          <a:lstStyle/>
          <a:p>
            <a:pPr marL="342900" indent="-342900">
              <a:spcBef>
                <a:spcPts val="600"/>
              </a:spcBef>
              <a:spcAft>
                <a:spcPts val="600"/>
              </a:spcAft>
              <a:buFont typeface="Arial" panose="020B0604020202020204" pitchFamily="34" charset="0"/>
              <a:buChar char="•"/>
            </a:pPr>
            <a:r>
              <a:rPr lang="en-US" sz="2200" dirty="0"/>
              <a:t>There are three categories of vacation homes, in which the tax treatment differs for each category:</a:t>
            </a:r>
          </a:p>
          <a:p>
            <a:pPr marL="914400" lvl="1" indent="-457200">
              <a:spcBef>
                <a:spcPts val="600"/>
              </a:spcBef>
              <a:spcAft>
                <a:spcPts val="600"/>
              </a:spcAft>
              <a:buFont typeface="+mj-lt"/>
              <a:buAutoNum type="arabicPeriod"/>
            </a:pPr>
            <a:r>
              <a:rPr lang="en-US" sz="2200" dirty="0"/>
              <a:t>Primarily Personal Use</a:t>
            </a:r>
          </a:p>
          <a:p>
            <a:pPr lvl="2">
              <a:spcBef>
                <a:spcPts val="600"/>
              </a:spcBef>
              <a:spcAft>
                <a:spcPts val="600"/>
              </a:spcAft>
            </a:pPr>
            <a:r>
              <a:rPr lang="en-US" sz="2200" dirty="0"/>
              <a:t>Treated as a personal residence if rented for fewer than 15 days during the year</a:t>
            </a:r>
          </a:p>
          <a:p>
            <a:pPr lvl="2">
              <a:spcBef>
                <a:spcPts val="600"/>
              </a:spcBef>
              <a:spcAft>
                <a:spcPts val="600"/>
              </a:spcAft>
            </a:pPr>
            <a:r>
              <a:rPr lang="en-US" sz="2200" dirty="0"/>
              <a:t>Rental period is disregarded.</a:t>
            </a:r>
          </a:p>
          <a:p>
            <a:pPr lvl="3">
              <a:spcBef>
                <a:spcPts val="600"/>
              </a:spcBef>
              <a:spcAft>
                <a:spcPts val="600"/>
              </a:spcAft>
            </a:pPr>
            <a:r>
              <a:rPr lang="en-US" sz="2200" b="0" dirty="0"/>
              <a:t>Rental income is not taxable.</a:t>
            </a:r>
          </a:p>
          <a:p>
            <a:pPr lvl="3">
              <a:spcBef>
                <a:spcPts val="600"/>
              </a:spcBef>
              <a:spcAft>
                <a:spcPts val="600"/>
              </a:spcAft>
            </a:pPr>
            <a:r>
              <a:rPr lang="en-US" sz="2200" b="0" dirty="0"/>
              <a:t>Mortgage interest and real estate taxes are reported as itemized deductions on Schedule A.</a:t>
            </a:r>
          </a:p>
          <a:p>
            <a:pPr lvl="3">
              <a:spcBef>
                <a:spcPts val="600"/>
              </a:spcBef>
              <a:spcAft>
                <a:spcPts val="600"/>
              </a:spcAft>
            </a:pPr>
            <a:r>
              <a:rPr lang="en-US" sz="2200" b="0" dirty="0"/>
              <a:t>Other expenses, such as utilities and maintenance, are nondeductible personal expenses.</a:t>
            </a:r>
          </a:p>
        </p:txBody>
      </p:sp>
    </p:spTree>
    <p:extLst>
      <p:ext uri="{BB962C8B-B14F-4D97-AF65-F5344CB8AC3E}">
        <p14:creationId xmlns:p14="http://schemas.microsoft.com/office/powerpoint/2010/main" val="3299432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Rental Income and Expenses </a:t>
            </a:r>
            <a:br>
              <a:rPr lang="en-US" dirty="0"/>
            </a:br>
            <a:r>
              <a:rPr lang="en-US" sz="2000" dirty="0"/>
              <a:t>(3 of 7)</a:t>
            </a:r>
            <a:endParaRPr lang="en-US" dirty="0"/>
          </a:p>
        </p:txBody>
      </p:sp>
      <p:sp>
        <p:nvSpPr>
          <p:cNvPr id="5" name="Text Placeholder 4"/>
          <p:cNvSpPr>
            <a:spLocks noGrp="1"/>
          </p:cNvSpPr>
          <p:nvPr>
            <p:ph sz="half" idx="1"/>
          </p:nvPr>
        </p:nvSpPr>
        <p:spPr>
          <a:xfrm>
            <a:off x="838200" y="1825625"/>
            <a:ext cx="10876956" cy="1603375"/>
          </a:xfrm>
        </p:spPr>
        <p:txBody>
          <a:bodyPr/>
          <a:lstStyle/>
          <a:p>
            <a:pPr marL="914400" lvl="1" indent="-457200">
              <a:spcBef>
                <a:spcPts val="0"/>
              </a:spcBef>
              <a:spcAft>
                <a:spcPts val="600"/>
              </a:spcAft>
              <a:buFont typeface="+mj-lt"/>
              <a:buAutoNum type="arabicPeriod" startAt="2"/>
            </a:pPr>
            <a:r>
              <a:rPr lang="en-US" sz="2200" dirty="0"/>
              <a:t>Primarily Rental Use</a:t>
            </a:r>
          </a:p>
          <a:p>
            <a:pPr lvl="2">
              <a:spcBef>
                <a:spcPts val="0"/>
              </a:spcBef>
              <a:spcAft>
                <a:spcPts val="600"/>
              </a:spcAft>
            </a:pPr>
            <a:r>
              <a:rPr lang="en-US" sz="2000" dirty="0"/>
              <a:t>Treated as rental property if rented for 15 days or more and used for personal purposes for not more than 14 days or 10 percent of the days rented, whichever is greater</a:t>
            </a:r>
          </a:p>
          <a:p>
            <a:pPr lvl="2">
              <a:spcBef>
                <a:spcPts val="0"/>
              </a:spcBef>
              <a:spcAft>
                <a:spcPts val="600"/>
              </a:spcAft>
            </a:pPr>
            <a:r>
              <a:rPr lang="en-US" sz="2000" dirty="0"/>
              <a:t>Must allocate expenses between personal and rental use:</a:t>
            </a:r>
          </a:p>
        </p:txBody>
      </p:sp>
      <p:graphicFrame>
        <p:nvGraphicFramePr>
          <p:cNvPr id="14" name="Content Placeholder 13" descr="The following equations are given: Personal-use percentage equals Personal days divided by Total days used.&#10;Rental percentage equals Rental days divided by Total days used.&#10;The following equation is shown: Rental deductions equals Expenses multiplied by Rental percentage.">
            <a:extLst>
              <a:ext uri="{FF2B5EF4-FFF2-40B4-BE49-F238E27FC236}">
                <a16:creationId xmlns:a16="http://schemas.microsoft.com/office/drawing/2014/main" id="{9DA302AF-7628-4C56-B4F6-AFAE4E725DD1}"/>
              </a:ext>
            </a:extLst>
          </p:cNvPr>
          <p:cNvGraphicFramePr>
            <a:graphicFrameLocks noGrp="1" noChangeAspect="1"/>
          </p:cNvGraphicFramePr>
          <p:nvPr>
            <p:ph sz="half" idx="10"/>
          </p:nvPr>
        </p:nvGraphicFramePr>
        <p:xfrm>
          <a:off x="2990429" y="3563933"/>
          <a:ext cx="6211141" cy="1207398"/>
        </p:xfrm>
        <a:graphic>
          <a:graphicData uri="http://schemas.openxmlformats.org/presentationml/2006/ole">
            <mc:AlternateContent xmlns:mc="http://schemas.openxmlformats.org/markup-compatibility/2006">
              <mc:Choice xmlns:v="urn:schemas-microsoft-com:vml" Requires="v">
                <p:oleObj spid="_x0000_s18441" name="Equation" r:id="rId3" imgW="6794280" imgH="1320480" progId="Equation.DSMT4">
                  <p:embed/>
                </p:oleObj>
              </mc:Choice>
              <mc:Fallback>
                <p:oleObj name="Equation" r:id="rId3" imgW="6794280" imgH="1320480" progId="Equation.DSMT4">
                  <p:embed/>
                  <p:pic>
                    <p:nvPicPr>
                      <p:cNvPr id="14" name="Content Placeholder 13" descr="The following equations are given: Personal-use percentage equals Personal days divided by Total days used.&#10;Rental percentage equals Rental days divided by Total days used.&#10;The following equation is shown: Rental deductions equals Expenses multiplied by Rental percentage.">
                        <a:extLst>
                          <a:ext uri="{FF2B5EF4-FFF2-40B4-BE49-F238E27FC236}">
                            <a16:creationId xmlns:a16="http://schemas.microsoft.com/office/drawing/2014/main" id="{9DA302AF-7628-4C56-B4F6-AFAE4E725DD1}"/>
                          </a:ext>
                        </a:extLst>
                      </p:cNvPr>
                      <p:cNvPicPr/>
                      <p:nvPr/>
                    </p:nvPicPr>
                    <p:blipFill>
                      <a:blip r:embed="rId4"/>
                      <a:stretch>
                        <a:fillRect/>
                      </a:stretch>
                    </p:blipFill>
                    <p:spPr>
                      <a:xfrm>
                        <a:off x="2990429" y="3563933"/>
                        <a:ext cx="6211141" cy="1207398"/>
                      </a:xfrm>
                      <a:prstGeom prst="rect">
                        <a:avLst/>
                      </a:prstGeom>
                    </p:spPr>
                  </p:pic>
                </p:oleObj>
              </mc:Fallback>
            </mc:AlternateContent>
          </a:graphicData>
        </a:graphic>
      </p:graphicFrame>
      <p:sp>
        <p:nvSpPr>
          <p:cNvPr id="2" name="Text Placeholder 1"/>
          <p:cNvSpPr>
            <a:spLocks noGrp="1"/>
          </p:cNvSpPr>
          <p:nvPr>
            <p:ph sz="half" idx="2"/>
          </p:nvPr>
        </p:nvSpPr>
        <p:spPr>
          <a:xfrm>
            <a:off x="838200" y="4906264"/>
            <a:ext cx="10876956" cy="1207398"/>
          </a:xfrm>
        </p:spPr>
        <p:txBody>
          <a:bodyPr/>
          <a:lstStyle/>
          <a:p>
            <a:pPr lvl="2">
              <a:spcBef>
                <a:spcPts val="0"/>
              </a:spcBef>
              <a:spcAft>
                <a:spcPts val="600"/>
              </a:spcAft>
            </a:pPr>
            <a:r>
              <a:rPr lang="en-US" sz="2000" dirty="0"/>
              <a:t>If rental deductions exceed rental income, taxpayer can deduct loss against other income, subject to passive loss rules.</a:t>
            </a:r>
          </a:p>
          <a:p>
            <a:pPr lvl="2">
              <a:spcBef>
                <a:spcPts val="0"/>
              </a:spcBef>
              <a:spcAft>
                <a:spcPts val="600"/>
              </a:spcAft>
            </a:pPr>
            <a:r>
              <a:rPr lang="en-US" sz="2000" dirty="0"/>
              <a:t>Personal percentage of mortgage interest and real estate taxes are reported as itemized deductions on Schedule A.</a:t>
            </a:r>
          </a:p>
        </p:txBody>
      </p:sp>
    </p:spTree>
    <p:extLst>
      <p:ext uri="{BB962C8B-B14F-4D97-AF65-F5344CB8AC3E}">
        <p14:creationId xmlns:p14="http://schemas.microsoft.com/office/powerpoint/2010/main" val="245903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Rental Income and Expenses </a:t>
            </a:r>
            <a:br>
              <a:rPr lang="en-US" dirty="0"/>
            </a:br>
            <a:r>
              <a:rPr lang="en-US" sz="2000" dirty="0"/>
              <a:t>(4 of 7)</a:t>
            </a:r>
          </a:p>
        </p:txBody>
      </p:sp>
      <p:sp>
        <p:nvSpPr>
          <p:cNvPr id="5" name="Text Placeholder 4"/>
          <p:cNvSpPr>
            <a:spLocks noGrp="1"/>
          </p:cNvSpPr>
          <p:nvPr>
            <p:ph idx="1"/>
          </p:nvPr>
        </p:nvSpPr>
        <p:spPr/>
        <p:txBody>
          <a:bodyPr/>
          <a:lstStyle/>
          <a:p>
            <a:pPr marL="914400" lvl="1" indent="-457200">
              <a:spcBef>
                <a:spcPts val="0"/>
              </a:spcBef>
              <a:spcAft>
                <a:spcPts val="600"/>
              </a:spcAft>
              <a:buFont typeface="+mj-lt"/>
              <a:buAutoNum type="arabicPeriod" startAt="3"/>
            </a:pPr>
            <a:r>
              <a:rPr lang="en-US" sz="2200" dirty="0"/>
              <a:t>Rental/Personal Use</a:t>
            </a:r>
          </a:p>
          <a:p>
            <a:pPr lvl="2">
              <a:spcBef>
                <a:spcPts val="0"/>
              </a:spcBef>
              <a:spcAft>
                <a:spcPts val="600"/>
              </a:spcAft>
            </a:pPr>
            <a:r>
              <a:rPr lang="en-US" sz="2000" dirty="0"/>
              <a:t>Must allocate expenses between rental and personal use (using the formulas on the previous slide) if rented for 15 days or more and used for personal purposes for more than 14 days or 10 percent of the days rented, whichever is greater</a:t>
            </a:r>
          </a:p>
          <a:p>
            <a:pPr lvl="2">
              <a:spcBef>
                <a:spcPts val="0"/>
              </a:spcBef>
              <a:spcAft>
                <a:spcPts val="600"/>
              </a:spcAft>
            </a:pPr>
            <a:r>
              <a:rPr lang="en-US" sz="2000" dirty="0"/>
              <a:t>Allocable rental expenses are deducted in the following order:</a:t>
            </a:r>
          </a:p>
          <a:p>
            <a:pPr marL="1828800" lvl="3" indent="-457200">
              <a:spcBef>
                <a:spcPts val="0"/>
              </a:spcBef>
              <a:spcAft>
                <a:spcPts val="600"/>
              </a:spcAft>
              <a:buFont typeface="+mj-lt"/>
              <a:buAutoNum type="arabicPeriod"/>
            </a:pPr>
            <a:r>
              <a:rPr lang="en-US" sz="2000" b="0" dirty="0"/>
              <a:t>Interest and taxes</a:t>
            </a:r>
          </a:p>
          <a:p>
            <a:pPr marL="1828800" lvl="3" indent="-457200">
              <a:spcBef>
                <a:spcPts val="0"/>
              </a:spcBef>
              <a:spcAft>
                <a:spcPts val="600"/>
              </a:spcAft>
              <a:buFont typeface="+mj-lt"/>
              <a:buAutoNum type="arabicPeriod"/>
            </a:pPr>
            <a:r>
              <a:rPr lang="en-US" sz="2000" b="0" dirty="0"/>
              <a:t>Utilities and maintenance</a:t>
            </a:r>
          </a:p>
          <a:p>
            <a:pPr marL="1828800" lvl="3" indent="-457200">
              <a:spcBef>
                <a:spcPts val="0"/>
              </a:spcBef>
              <a:spcAft>
                <a:spcPts val="600"/>
              </a:spcAft>
              <a:buFont typeface="+mj-lt"/>
              <a:buAutoNum type="arabicPeriod"/>
            </a:pPr>
            <a:r>
              <a:rPr lang="en-US" sz="2000" b="0" dirty="0"/>
              <a:t>Depreciation</a:t>
            </a:r>
          </a:p>
          <a:p>
            <a:pPr lvl="2">
              <a:spcBef>
                <a:spcPts val="0"/>
              </a:spcBef>
              <a:spcAft>
                <a:spcPts val="600"/>
              </a:spcAft>
            </a:pPr>
            <a:r>
              <a:rPr lang="en-US" sz="2000" dirty="0"/>
              <a:t>For utilities, maintenance, and depreciation, must be positive income following the deduction of items in the preceding step(s).</a:t>
            </a:r>
          </a:p>
          <a:p>
            <a:pPr lvl="2">
              <a:spcBef>
                <a:spcPts val="0"/>
              </a:spcBef>
              <a:spcAft>
                <a:spcPts val="600"/>
              </a:spcAft>
            </a:pPr>
            <a:r>
              <a:rPr lang="en-US" sz="2000" dirty="0"/>
              <a:t>Personal percentage of mortgage interest and real estate taxes are reported as itemized deductions on Schedule A.</a:t>
            </a:r>
          </a:p>
        </p:txBody>
      </p:sp>
    </p:spTree>
    <p:extLst>
      <p:ext uri="{BB962C8B-B14F-4D97-AF65-F5344CB8AC3E}">
        <p14:creationId xmlns:p14="http://schemas.microsoft.com/office/powerpoint/2010/main" val="7925132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Rental Income and Expenses </a:t>
            </a:r>
            <a:br>
              <a:rPr lang="en-US" dirty="0"/>
            </a:br>
            <a:r>
              <a:rPr lang="en-US" sz="2000" dirty="0"/>
              <a:t>(5 of 7)</a:t>
            </a:r>
            <a:endParaRPr lang="en-US" dirty="0"/>
          </a:p>
        </p:txBody>
      </p:sp>
      <p:sp>
        <p:nvSpPr>
          <p:cNvPr id="18" name="Text Placeholder 17"/>
          <p:cNvSpPr>
            <a:spLocks noGrp="1"/>
          </p:cNvSpPr>
          <p:nvPr>
            <p:ph sz="half" idx="1"/>
          </p:nvPr>
        </p:nvSpPr>
        <p:spPr>
          <a:xfrm>
            <a:off x="838200" y="1825626"/>
            <a:ext cx="10877548" cy="1931366"/>
          </a:xfrm>
        </p:spPr>
        <p:txBody>
          <a:bodyPr/>
          <a:lstStyle/>
          <a:p>
            <a:pPr marL="0" indent="0">
              <a:buNone/>
            </a:pPr>
            <a:r>
              <a:rPr lang="en-US" b="1" dirty="0"/>
              <a:t>Rental Income and Expenses</a:t>
            </a:r>
          </a:p>
          <a:p>
            <a:pPr marL="342900" indent="-342900">
              <a:buFont typeface="Arial" panose="020B0604020202020204" pitchFamily="34" charset="0"/>
              <a:buChar char="•"/>
            </a:pPr>
            <a:r>
              <a:rPr lang="en-US" sz="2000" dirty="0"/>
              <a:t>EXAMPLE: The </a:t>
            </a:r>
            <a:r>
              <a:rPr lang="en-US" sz="2000" dirty="0" err="1"/>
              <a:t>Mbale</a:t>
            </a:r>
            <a:r>
              <a:rPr lang="en-US" sz="2000" dirty="0"/>
              <a:t> family owns a ski condo in Alta, Utah. In the current year, personal use is 25 days and rental use is 50 days. Data pertaining to the rental are as follows:</a:t>
            </a:r>
          </a:p>
        </p:txBody>
      </p:sp>
      <p:graphicFrame>
        <p:nvGraphicFramePr>
          <p:cNvPr id="21" name="Table Placeholder 20" title="Rental Data Table"/>
          <p:cNvGraphicFramePr>
            <a:graphicFrameLocks noGrp="1"/>
          </p:cNvGraphicFramePr>
          <p:nvPr>
            <p:ph sz="half" idx="2"/>
          </p:nvPr>
        </p:nvGraphicFramePr>
        <p:xfrm>
          <a:off x="2623931" y="3210339"/>
          <a:ext cx="8694253" cy="1920240"/>
        </p:xfrm>
        <a:graphic>
          <a:graphicData uri="http://schemas.openxmlformats.org/drawingml/2006/table">
            <a:tbl>
              <a:tblPr firstRow="1" bandRow="1">
                <a:tableStyleId>{5C22544A-7EE6-4342-B048-85BDC9FD1C3A}</a:tableStyleId>
              </a:tblPr>
              <a:tblGrid>
                <a:gridCol w="5225448">
                  <a:extLst>
                    <a:ext uri="{9D8B030D-6E8A-4147-A177-3AD203B41FA5}">
                      <a16:colId xmlns:a16="http://schemas.microsoft.com/office/drawing/2014/main" val="20000"/>
                    </a:ext>
                  </a:extLst>
                </a:gridCol>
                <a:gridCol w="3468805">
                  <a:extLst>
                    <a:ext uri="{9D8B030D-6E8A-4147-A177-3AD203B41FA5}">
                      <a16:colId xmlns:a16="http://schemas.microsoft.com/office/drawing/2014/main" val="20001"/>
                    </a:ext>
                  </a:extLst>
                </a:gridCol>
              </a:tblGrid>
              <a:tr h="274320">
                <a:tc>
                  <a:txBody>
                    <a:bodyPr/>
                    <a:lstStyle/>
                    <a:p>
                      <a:r>
                        <a:rPr lang="en-US" b="0" dirty="0">
                          <a:solidFill>
                            <a:srgbClr val="003865"/>
                          </a:solidFill>
                          <a:latin typeface="Arial" panose="020B0604020202020204" pitchFamily="34" charset="0"/>
                          <a:cs typeface="Arial" panose="020B0604020202020204" pitchFamily="34" charset="0"/>
                        </a:rPr>
                        <a:t>Rental income</a:t>
                      </a: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914400" algn="r"/>
                        </a:tabLst>
                      </a:pPr>
                      <a:r>
                        <a:rPr lang="en-US" b="0" dirty="0">
                          <a:solidFill>
                            <a:srgbClr val="003865"/>
                          </a:solidFill>
                          <a:latin typeface="Arial" panose="020B0604020202020204" pitchFamily="34" charset="0"/>
                          <a:cs typeface="Arial" panose="020B0604020202020204" pitchFamily="34" charset="0"/>
                        </a:rPr>
                        <a:t>	$10,000</a:t>
                      </a: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r>
                        <a:rPr lang="en-US" dirty="0">
                          <a:solidFill>
                            <a:srgbClr val="003865"/>
                          </a:solidFill>
                          <a:latin typeface="Arial" panose="020B0604020202020204" pitchFamily="34" charset="0"/>
                          <a:cs typeface="Arial" panose="020B0604020202020204" pitchFamily="34" charset="0"/>
                        </a:rPr>
                        <a:t>Interest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914400" algn="r"/>
                        </a:tabLst>
                      </a:pPr>
                      <a:r>
                        <a:rPr lang="en-US" dirty="0">
                          <a:solidFill>
                            <a:srgbClr val="003865"/>
                          </a:solidFill>
                          <a:latin typeface="Arial" panose="020B0604020202020204" pitchFamily="34" charset="0"/>
                          <a:cs typeface="Arial" panose="020B0604020202020204" pitchFamily="34" charset="0"/>
                        </a:rPr>
                        <a:t>	3,000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r>
                        <a:rPr lang="en-US" dirty="0">
                          <a:solidFill>
                            <a:srgbClr val="003865"/>
                          </a:solidFill>
                          <a:latin typeface="Arial" panose="020B0604020202020204" pitchFamily="34" charset="0"/>
                          <a:cs typeface="Arial" panose="020B0604020202020204" pitchFamily="34" charset="0"/>
                        </a:rPr>
                        <a:t>Taxes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r"/>
                        </a:tabLst>
                      </a:pPr>
                      <a:r>
                        <a:rPr lang="en-US" dirty="0">
                          <a:solidFill>
                            <a:srgbClr val="003865"/>
                          </a:solidFill>
                          <a:latin typeface="Arial" panose="020B0604020202020204" pitchFamily="34" charset="0"/>
                          <a:cs typeface="Arial" panose="020B0604020202020204" pitchFamily="34" charset="0"/>
                        </a:rPr>
                        <a:t>	1,500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r>
                        <a:rPr lang="en-US" dirty="0">
                          <a:solidFill>
                            <a:srgbClr val="003865"/>
                          </a:solidFill>
                          <a:latin typeface="Arial" panose="020B0604020202020204" pitchFamily="34" charset="0"/>
                          <a:cs typeface="Arial" panose="020B0604020202020204" pitchFamily="34" charset="0"/>
                        </a:rPr>
                        <a:t>Utilities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r"/>
                        </a:tabLst>
                      </a:pPr>
                      <a:r>
                        <a:rPr lang="en-US" dirty="0">
                          <a:solidFill>
                            <a:srgbClr val="003865"/>
                          </a:solidFill>
                          <a:latin typeface="Arial" panose="020B0604020202020204" pitchFamily="34" charset="0"/>
                          <a:cs typeface="Arial" panose="020B0604020202020204" pitchFamily="34" charset="0"/>
                        </a:rPr>
                        <a:t>	2,000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r>
                        <a:rPr lang="en-US" dirty="0">
                          <a:solidFill>
                            <a:srgbClr val="003865"/>
                          </a:solidFill>
                          <a:latin typeface="Arial" panose="020B0604020202020204" pitchFamily="34" charset="0"/>
                          <a:cs typeface="Arial" panose="020B0604020202020204" pitchFamily="34" charset="0"/>
                        </a:rPr>
                        <a:t>Insurance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r"/>
                        </a:tabLst>
                      </a:pPr>
                      <a:r>
                        <a:rPr lang="en-US" dirty="0">
                          <a:solidFill>
                            <a:srgbClr val="003865"/>
                          </a:solidFill>
                          <a:latin typeface="Arial" panose="020B0604020202020204" pitchFamily="34" charset="0"/>
                          <a:cs typeface="Arial" panose="020B0604020202020204" pitchFamily="34" charset="0"/>
                        </a:rPr>
                        <a:t>	1,500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r>
                        <a:rPr lang="en-US" dirty="0">
                          <a:solidFill>
                            <a:srgbClr val="003865"/>
                          </a:solidFill>
                          <a:latin typeface="Arial" panose="020B0604020202020204" pitchFamily="34" charset="0"/>
                          <a:cs typeface="Arial" panose="020B0604020202020204" pitchFamily="34" charset="0"/>
                        </a:rPr>
                        <a:t>Snow removal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r"/>
                        </a:tabLst>
                      </a:pPr>
                      <a:r>
                        <a:rPr lang="en-US" dirty="0">
                          <a:solidFill>
                            <a:srgbClr val="003865"/>
                          </a:solidFill>
                          <a:latin typeface="Arial" panose="020B0604020202020204" pitchFamily="34" charset="0"/>
                          <a:cs typeface="Arial" panose="020B0604020202020204" pitchFamily="34" charset="0"/>
                        </a:rPr>
                        <a:t>	2,500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r>
                        <a:rPr lang="en-US" dirty="0">
                          <a:solidFill>
                            <a:srgbClr val="003865"/>
                          </a:solidFill>
                          <a:latin typeface="Arial" panose="020B0604020202020204" pitchFamily="34" charset="0"/>
                          <a:cs typeface="Arial" panose="020B0604020202020204" pitchFamily="34" charset="0"/>
                        </a:rPr>
                        <a:t>Depreciation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r"/>
                        </a:tabLst>
                      </a:pPr>
                      <a:r>
                        <a:rPr lang="en-US" dirty="0">
                          <a:solidFill>
                            <a:srgbClr val="003865"/>
                          </a:solidFill>
                          <a:latin typeface="Arial" panose="020B0604020202020204" pitchFamily="34" charset="0"/>
                          <a:cs typeface="Arial" panose="020B0604020202020204" pitchFamily="34" charset="0"/>
                        </a:rPr>
                        <a:t>	12,000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2" name="Text Placeholder 1"/>
          <p:cNvSpPr>
            <a:spLocks noGrp="1"/>
          </p:cNvSpPr>
          <p:nvPr>
            <p:ph sz="half" idx="10"/>
          </p:nvPr>
        </p:nvSpPr>
        <p:spPr>
          <a:xfrm>
            <a:off x="838200" y="5348677"/>
            <a:ext cx="10880558" cy="710930"/>
          </a:xfrm>
        </p:spPr>
        <p:txBody>
          <a:bodyPr/>
          <a:lstStyle/>
          <a:p>
            <a:pPr marL="342900" indent="-342900">
              <a:buFont typeface="Arial" panose="020B0604020202020204" pitchFamily="34" charset="0"/>
              <a:buChar char="•"/>
            </a:pPr>
            <a:r>
              <a:rPr lang="en-US" sz="2000" dirty="0"/>
              <a:t>What amounts will be reported on Schedules A and E for the current year? (Hint: First determine what category the condo is in and then allocate the expenses.)</a:t>
            </a:r>
          </a:p>
        </p:txBody>
      </p:sp>
    </p:spTree>
    <p:extLst>
      <p:ext uri="{BB962C8B-B14F-4D97-AF65-F5344CB8AC3E}">
        <p14:creationId xmlns:p14="http://schemas.microsoft.com/office/powerpoint/2010/main" val="3975698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Rental Income and Expenses </a:t>
            </a:r>
            <a:br>
              <a:rPr lang="en-US" dirty="0"/>
            </a:br>
            <a:r>
              <a:rPr lang="en-US" sz="2000" dirty="0"/>
              <a:t>(6 of 7)</a:t>
            </a:r>
            <a:endParaRPr lang="en-US" dirty="0"/>
          </a:p>
        </p:txBody>
      </p:sp>
      <p:sp>
        <p:nvSpPr>
          <p:cNvPr id="18" name="Text Placeholder 17"/>
          <p:cNvSpPr>
            <a:spLocks noGrp="1"/>
          </p:cNvSpPr>
          <p:nvPr>
            <p:ph idx="1"/>
          </p:nvPr>
        </p:nvSpPr>
        <p:spPr>
          <a:xfrm>
            <a:off x="838200" y="1828801"/>
            <a:ext cx="10876956" cy="1719618"/>
          </a:xfrm>
        </p:spPr>
        <p:txBody>
          <a:bodyPr/>
          <a:lstStyle/>
          <a:p>
            <a:pPr algn="l">
              <a:spcBef>
                <a:spcPts val="0"/>
              </a:spcBef>
              <a:spcAft>
                <a:spcPts val="600"/>
              </a:spcAft>
            </a:pPr>
            <a:r>
              <a:rPr lang="en-US" sz="2400" b="1" dirty="0"/>
              <a:t>Rental Income and Expenses</a:t>
            </a:r>
          </a:p>
          <a:p>
            <a:pPr marL="342900" indent="-342900" algn="l">
              <a:spcBef>
                <a:spcPts val="0"/>
              </a:spcBef>
              <a:spcAft>
                <a:spcPts val="600"/>
              </a:spcAft>
              <a:buFont typeface="Arial" panose="020B0604020202020204" pitchFamily="34" charset="0"/>
              <a:buChar char="•"/>
            </a:pPr>
            <a:r>
              <a:rPr lang="en-US" sz="2000" b="1" dirty="0"/>
              <a:t>Solution</a:t>
            </a:r>
          </a:p>
          <a:p>
            <a:pPr lvl="1">
              <a:spcBef>
                <a:spcPts val="0"/>
              </a:spcBef>
              <a:spcAft>
                <a:spcPts val="600"/>
              </a:spcAft>
            </a:pPr>
            <a:r>
              <a:rPr lang="en-US" sz="2000" dirty="0"/>
              <a:t>Since the condo is rented for 15 days or more and the </a:t>
            </a:r>
            <a:r>
              <a:rPr lang="en-US" sz="2000" dirty="0" err="1"/>
              <a:t>Mbale</a:t>
            </a:r>
            <a:r>
              <a:rPr lang="en-US" sz="2000" dirty="0"/>
              <a:t> family uses it for personal purposes for more than 14 days (or 10 percent of the days rented, if greater), the property is subject to the vacation home limitations. </a:t>
            </a:r>
          </a:p>
        </p:txBody>
      </p:sp>
      <p:graphicFrame>
        <p:nvGraphicFramePr>
          <p:cNvPr id="21" name="Table Placeholder 20" title="Rental Income or Loss Computation"/>
          <p:cNvGraphicFramePr>
            <a:graphicFrameLocks noGrp="1"/>
          </p:cNvGraphicFramePr>
          <p:nvPr>
            <p:ph idx="10"/>
            <p:extLst>
              <p:ext uri="{D42A27DB-BD31-4B8C-83A1-F6EECF244321}">
                <p14:modId xmlns:p14="http://schemas.microsoft.com/office/powerpoint/2010/main" val="2322681154"/>
              </p:ext>
            </p:extLst>
          </p:nvPr>
        </p:nvGraphicFramePr>
        <p:xfrm>
          <a:off x="2729907" y="3663733"/>
          <a:ext cx="8469290" cy="1920240"/>
        </p:xfrm>
        <a:graphic>
          <a:graphicData uri="http://schemas.openxmlformats.org/drawingml/2006/table">
            <a:tbl>
              <a:tblPr firstRow="1" bandRow="1">
                <a:tableStyleId>{5C22544A-7EE6-4342-B048-85BDC9FD1C3A}</a:tableStyleId>
              </a:tblPr>
              <a:tblGrid>
                <a:gridCol w="5090238">
                  <a:extLst>
                    <a:ext uri="{9D8B030D-6E8A-4147-A177-3AD203B41FA5}">
                      <a16:colId xmlns:a16="http://schemas.microsoft.com/office/drawing/2014/main" val="20000"/>
                    </a:ext>
                  </a:extLst>
                </a:gridCol>
                <a:gridCol w="3379052">
                  <a:extLst>
                    <a:ext uri="{9D8B030D-6E8A-4147-A177-3AD203B41FA5}">
                      <a16:colId xmlns:a16="http://schemas.microsoft.com/office/drawing/2014/main" val="20001"/>
                    </a:ext>
                  </a:extLst>
                </a:gridCol>
              </a:tblGrid>
              <a:tr h="274320">
                <a:tc>
                  <a:txBody>
                    <a:bodyPr/>
                    <a:lstStyle/>
                    <a:p>
                      <a:r>
                        <a:rPr lang="en-US" b="0" dirty="0">
                          <a:solidFill>
                            <a:srgbClr val="003865"/>
                          </a:solidFill>
                          <a:latin typeface="Arial" panose="020B0604020202020204" pitchFamily="34" charset="0"/>
                          <a:cs typeface="Arial" panose="020B0604020202020204" pitchFamily="34" charset="0"/>
                        </a:rPr>
                        <a:t>Gross rental income</a:t>
                      </a: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914400" algn="r"/>
                        </a:tabLst>
                      </a:pPr>
                      <a:r>
                        <a:rPr lang="en-US" b="0" dirty="0">
                          <a:solidFill>
                            <a:srgbClr val="003865"/>
                          </a:solidFill>
                          <a:latin typeface="Arial" panose="020B0604020202020204" pitchFamily="34" charset="0"/>
                          <a:cs typeface="Arial" panose="020B0604020202020204" pitchFamily="34" charset="0"/>
                        </a:rPr>
                        <a:t>	$10,000</a:t>
                      </a: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r>
                        <a:rPr lang="en-US" dirty="0">
                          <a:solidFill>
                            <a:srgbClr val="003865"/>
                          </a:solidFill>
                          <a:latin typeface="Arial" panose="020B0604020202020204" pitchFamily="34" charset="0"/>
                          <a:cs typeface="Arial" panose="020B0604020202020204" pitchFamily="34" charset="0"/>
                        </a:rPr>
                        <a:t>Less: interest and taxes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914400" algn="dec"/>
                        </a:tabLst>
                      </a:pPr>
                      <a:r>
                        <a:rPr lang="en-US" dirty="0">
                          <a:solidFill>
                            <a:srgbClr val="003865"/>
                          </a:solidFill>
                          <a:latin typeface="Arial" panose="020B0604020202020204" pitchFamily="34" charset="0"/>
                          <a:cs typeface="Arial" panose="020B0604020202020204" pitchFamily="34" charset="0"/>
                        </a:rPr>
                        <a:t>	</a:t>
                      </a:r>
                      <a:r>
                        <a:rPr lang="en-US" u="sng" dirty="0">
                          <a:solidFill>
                            <a:srgbClr val="003865"/>
                          </a:solidFill>
                          <a:latin typeface="Arial" panose="020B0604020202020204" pitchFamily="34" charset="0"/>
                          <a:cs typeface="Arial" panose="020B0604020202020204" pitchFamily="34" charset="0"/>
                        </a:rPr>
                        <a:t>  (3,000)</a:t>
                      </a:r>
                      <a:r>
                        <a:rPr lang="en-US" dirty="0">
                          <a:solidFill>
                            <a:srgbClr val="003865"/>
                          </a:solidFill>
                          <a:latin typeface="Arial" panose="020B0604020202020204" pitchFamily="34" charset="0"/>
                          <a:cs typeface="Arial" panose="020B0604020202020204"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r>
                        <a:rPr lang="en-US" dirty="0">
                          <a:solidFill>
                            <a:srgbClr val="003865"/>
                          </a:solidFill>
                          <a:latin typeface="Arial" panose="020B0604020202020204" pitchFamily="34" charset="0"/>
                          <a:cs typeface="Arial" panose="020B0604020202020204" pitchFamily="34" charset="0"/>
                        </a:rPr>
                        <a:t>Balance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r"/>
                        </a:tabLst>
                      </a:pPr>
                      <a:r>
                        <a:rPr lang="en-US" dirty="0">
                          <a:solidFill>
                            <a:srgbClr val="003865"/>
                          </a:solidFill>
                          <a:latin typeface="Arial" panose="020B0604020202020204" pitchFamily="34" charset="0"/>
                          <a:cs typeface="Arial" panose="020B0604020202020204" pitchFamily="34" charset="0"/>
                        </a:rPr>
                        <a:t>	7,000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5084">
                <a:tc>
                  <a:txBody>
                    <a:bodyPr/>
                    <a:lstStyle/>
                    <a:p>
                      <a:r>
                        <a:rPr lang="en-US" dirty="0">
                          <a:solidFill>
                            <a:srgbClr val="003865"/>
                          </a:solidFill>
                          <a:latin typeface="Arial" panose="020B0604020202020204" pitchFamily="34" charset="0"/>
                          <a:cs typeface="Arial" panose="020B0604020202020204" pitchFamily="34" charset="0"/>
                        </a:rPr>
                        <a:t>Less: other</a:t>
                      </a:r>
                      <a:r>
                        <a:rPr lang="en-US" baseline="0" dirty="0">
                          <a:solidFill>
                            <a:srgbClr val="003865"/>
                          </a:solidFill>
                          <a:latin typeface="Arial" panose="020B0604020202020204" pitchFamily="34" charset="0"/>
                          <a:cs typeface="Arial" panose="020B0604020202020204" pitchFamily="34" charset="0"/>
                        </a:rPr>
                        <a:t> expenses</a:t>
                      </a:r>
                      <a:endParaRPr lang="en-US" dirty="0">
                        <a:solidFill>
                          <a:srgbClr val="003865"/>
                        </a:solidFill>
                        <a:latin typeface="Arial" panose="020B0604020202020204" pitchFamily="34" charset="0"/>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dec"/>
                        </a:tabLst>
                      </a:pPr>
                      <a:r>
                        <a:rPr lang="en-US" dirty="0">
                          <a:solidFill>
                            <a:srgbClr val="003865"/>
                          </a:solidFill>
                          <a:latin typeface="Arial" panose="020B0604020202020204" pitchFamily="34" charset="0"/>
                          <a:cs typeface="Arial" panose="020B0604020202020204" pitchFamily="34" charset="0"/>
                        </a:rPr>
                        <a:t>	 </a:t>
                      </a:r>
                      <a:r>
                        <a:rPr lang="en-US" u="sng" dirty="0">
                          <a:solidFill>
                            <a:srgbClr val="003865"/>
                          </a:solidFill>
                          <a:latin typeface="Arial" panose="020B0604020202020204" pitchFamily="34" charset="0"/>
                          <a:cs typeface="Arial" panose="020B0604020202020204" pitchFamily="34" charset="0"/>
                        </a:rPr>
                        <a:t> (4,000)</a:t>
                      </a:r>
                      <a:r>
                        <a:rPr lang="en-US" dirty="0">
                          <a:solidFill>
                            <a:srgbClr val="003865"/>
                          </a:solidFill>
                          <a:latin typeface="Arial" panose="020B0604020202020204" pitchFamily="34" charset="0"/>
                          <a:cs typeface="Arial" panose="020B0604020202020204"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r>
                        <a:rPr lang="en-US" dirty="0">
                          <a:solidFill>
                            <a:srgbClr val="003865"/>
                          </a:solidFill>
                          <a:latin typeface="Arial" panose="020B0604020202020204" pitchFamily="34" charset="0"/>
                          <a:cs typeface="Arial" panose="020B0604020202020204" pitchFamily="34" charset="0"/>
                        </a:rPr>
                        <a:t>Balance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r"/>
                        </a:tabLst>
                      </a:pPr>
                      <a:r>
                        <a:rPr lang="en-US" dirty="0">
                          <a:solidFill>
                            <a:srgbClr val="003865"/>
                          </a:solidFill>
                          <a:latin typeface="Arial" panose="020B0604020202020204" pitchFamily="34" charset="0"/>
                          <a:cs typeface="Arial" panose="020B0604020202020204" pitchFamily="34" charset="0"/>
                        </a:rPr>
                        <a:t>	3,000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r>
                        <a:rPr lang="en-US" dirty="0">
                          <a:solidFill>
                            <a:srgbClr val="003865"/>
                          </a:solidFill>
                          <a:latin typeface="Arial" panose="020B0604020202020204" pitchFamily="34" charset="0"/>
                          <a:cs typeface="Arial" panose="020B0604020202020204" pitchFamily="34" charset="0"/>
                        </a:rPr>
                        <a:t>Less: depreciation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dec"/>
                        </a:tabLst>
                      </a:pPr>
                      <a:r>
                        <a:rPr lang="en-US" dirty="0">
                          <a:solidFill>
                            <a:srgbClr val="003865"/>
                          </a:solidFill>
                          <a:latin typeface="Arial" panose="020B0604020202020204" pitchFamily="34" charset="0"/>
                          <a:cs typeface="Arial" panose="020B0604020202020204" pitchFamily="34" charset="0"/>
                        </a:rPr>
                        <a:t>	 </a:t>
                      </a:r>
                      <a:r>
                        <a:rPr lang="en-US" u="sng" dirty="0">
                          <a:solidFill>
                            <a:srgbClr val="003865"/>
                          </a:solidFill>
                          <a:latin typeface="Arial" panose="020B0604020202020204" pitchFamily="34" charset="0"/>
                          <a:cs typeface="Arial" panose="020B0604020202020204" pitchFamily="34" charset="0"/>
                        </a:rPr>
                        <a:t> (3,000)</a:t>
                      </a:r>
                      <a:r>
                        <a:rPr lang="en-US" dirty="0">
                          <a:solidFill>
                            <a:srgbClr val="003865"/>
                          </a:solidFill>
                          <a:latin typeface="Arial" panose="020B0604020202020204" pitchFamily="34" charset="0"/>
                          <a:cs typeface="Arial" panose="020B0604020202020204"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r>
                        <a:rPr lang="en-US" dirty="0">
                          <a:solidFill>
                            <a:srgbClr val="003865"/>
                          </a:solidFill>
                          <a:latin typeface="Arial" panose="020B0604020202020204" pitchFamily="34" charset="0"/>
                          <a:cs typeface="Arial" panose="020B0604020202020204" pitchFamily="34" charset="0"/>
                        </a:rPr>
                        <a:t>Net</a:t>
                      </a:r>
                      <a:r>
                        <a:rPr lang="en-US" baseline="0" dirty="0">
                          <a:solidFill>
                            <a:srgbClr val="003865"/>
                          </a:solidFill>
                          <a:latin typeface="Arial" panose="020B0604020202020204" pitchFamily="34" charset="0"/>
                          <a:cs typeface="Arial" panose="020B0604020202020204" pitchFamily="34" charset="0"/>
                        </a:rPr>
                        <a:t> income</a:t>
                      </a:r>
                      <a:endParaRPr lang="en-US" dirty="0">
                        <a:solidFill>
                          <a:srgbClr val="003865"/>
                        </a:solidFill>
                        <a:latin typeface="Arial" panose="020B0604020202020204" pitchFamily="34" charset="0"/>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914400" algn="r"/>
                        </a:tabLst>
                      </a:pPr>
                      <a:r>
                        <a:rPr lang="en-US" dirty="0">
                          <a:solidFill>
                            <a:srgbClr val="003865"/>
                          </a:solidFill>
                          <a:latin typeface="Arial" panose="020B0604020202020204" pitchFamily="34" charset="0"/>
                          <a:cs typeface="Arial" panose="020B0604020202020204" pitchFamily="34" charset="0"/>
                        </a:rPr>
                        <a:t>	</a:t>
                      </a:r>
                      <a:r>
                        <a:rPr lang="en-US" u="dbl" baseline="0" dirty="0">
                          <a:solidFill>
                            <a:srgbClr val="003865"/>
                          </a:solidFill>
                          <a:latin typeface="Arial" panose="020B0604020202020204" pitchFamily="34" charset="0"/>
                          <a:cs typeface="Arial" panose="020B0604020202020204" pitchFamily="34" charset="0"/>
                        </a:rPr>
                        <a:t>$       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graphicFrame>
        <p:nvGraphicFramePr>
          <p:cNvPr id="24" name="Content Placeholder 23" descr="The following calculation is shown after an asterisk: $4,500 multiplied by the quotient of 50 days divided by 75 days equals $3,000.">
            <a:extLst>
              <a:ext uri="{FF2B5EF4-FFF2-40B4-BE49-F238E27FC236}">
                <a16:creationId xmlns:a16="http://schemas.microsoft.com/office/drawing/2014/main" id="{EBF1F762-CA5E-4006-A353-CBB40E166A8C}"/>
              </a:ext>
            </a:extLst>
          </p:cNvPr>
          <p:cNvGraphicFramePr>
            <a:graphicFrameLocks noGrp="1" noChangeAspect="1"/>
          </p:cNvGraphicFramePr>
          <p:nvPr>
            <p:ph idx="11"/>
            <p:extLst>
              <p:ext uri="{D42A27DB-BD31-4B8C-83A1-F6EECF244321}">
                <p14:modId xmlns:p14="http://schemas.microsoft.com/office/powerpoint/2010/main" val="993664204"/>
              </p:ext>
            </p:extLst>
          </p:nvPr>
        </p:nvGraphicFramePr>
        <p:xfrm>
          <a:off x="1776437" y="5730998"/>
          <a:ext cx="3296181" cy="232672"/>
        </p:xfrm>
        <a:graphic>
          <a:graphicData uri="http://schemas.openxmlformats.org/presentationml/2006/ole">
            <mc:AlternateContent xmlns:mc="http://schemas.openxmlformats.org/markup-compatibility/2006">
              <mc:Choice xmlns:v="urn:schemas-microsoft-com:vml" Requires="v">
                <p:oleObj spid="_x0000_s19479" name="Equation" r:id="rId3" imgW="3949560" imgH="279360" progId="Equation.DSMT4">
                  <p:embed/>
                </p:oleObj>
              </mc:Choice>
              <mc:Fallback>
                <p:oleObj name="Equation" r:id="rId3" imgW="3949560" imgH="279360" progId="Equation.DSMT4">
                  <p:embed/>
                  <p:pic>
                    <p:nvPicPr>
                      <p:cNvPr id="24" name="Content Placeholder 23" descr="The following calculation is shown after an asterisk: $4,500 multiplied by the quotient of 50 days divided by 75 days equals $3,000.">
                        <a:extLst>
                          <a:ext uri="{FF2B5EF4-FFF2-40B4-BE49-F238E27FC236}">
                            <a16:creationId xmlns:a16="http://schemas.microsoft.com/office/drawing/2014/main" id="{EBF1F762-CA5E-4006-A353-CBB40E166A8C}"/>
                          </a:ext>
                        </a:extLst>
                      </p:cNvPr>
                      <p:cNvPicPr/>
                      <p:nvPr/>
                    </p:nvPicPr>
                    <p:blipFill>
                      <a:blip r:embed="rId4"/>
                      <a:stretch>
                        <a:fillRect/>
                      </a:stretch>
                    </p:blipFill>
                    <p:spPr>
                      <a:xfrm>
                        <a:off x="1776437" y="5730998"/>
                        <a:ext cx="3296181" cy="232672"/>
                      </a:xfrm>
                      <a:prstGeom prst="rect">
                        <a:avLst/>
                      </a:prstGeom>
                    </p:spPr>
                  </p:pic>
                </p:oleObj>
              </mc:Fallback>
            </mc:AlternateContent>
          </a:graphicData>
        </a:graphic>
      </p:graphicFrame>
      <p:graphicFrame>
        <p:nvGraphicFramePr>
          <p:cNvPr id="27" name="Content Placeholder 26" descr="The following calculation is shown after two asterisks: $6,000 multiplied by the quotient of 50 days divided by 75 days equals $4,000.">
            <a:extLst>
              <a:ext uri="{FF2B5EF4-FFF2-40B4-BE49-F238E27FC236}">
                <a16:creationId xmlns:a16="http://schemas.microsoft.com/office/drawing/2014/main" id="{C15AA95A-7202-4EC7-832D-2A59FF902F9D}"/>
              </a:ext>
            </a:extLst>
          </p:cNvPr>
          <p:cNvGraphicFramePr>
            <a:graphicFrameLocks noGrp="1" noChangeAspect="1"/>
          </p:cNvGraphicFramePr>
          <p:nvPr>
            <p:ph idx="13"/>
            <p:extLst>
              <p:ext uri="{D42A27DB-BD31-4B8C-83A1-F6EECF244321}">
                <p14:modId xmlns:p14="http://schemas.microsoft.com/office/powerpoint/2010/main" val="4136591261"/>
              </p:ext>
            </p:extLst>
          </p:nvPr>
        </p:nvGraphicFramePr>
        <p:xfrm>
          <a:off x="1641646" y="6039904"/>
          <a:ext cx="3296182" cy="223157"/>
        </p:xfrm>
        <a:graphic>
          <a:graphicData uri="http://schemas.openxmlformats.org/presentationml/2006/ole">
            <mc:AlternateContent xmlns:mc="http://schemas.openxmlformats.org/markup-compatibility/2006">
              <mc:Choice xmlns:v="urn:schemas-microsoft-com:vml" Requires="v">
                <p:oleObj spid="_x0000_s19480" name="Equation" r:id="rId5" imgW="4127400" imgH="279360" progId="Equation.DSMT4">
                  <p:embed/>
                </p:oleObj>
              </mc:Choice>
              <mc:Fallback>
                <p:oleObj name="Equation" r:id="rId5" imgW="4127400" imgH="279360" progId="Equation.DSMT4">
                  <p:embed/>
                  <p:pic>
                    <p:nvPicPr>
                      <p:cNvPr id="27" name="Content Placeholder 26" descr="The following calculation is shown after two asterisks: $6,000 multiplied by the quotient of 50 days divided by 75 days equals $4,000.">
                        <a:extLst>
                          <a:ext uri="{FF2B5EF4-FFF2-40B4-BE49-F238E27FC236}">
                            <a16:creationId xmlns:a16="http://schemas.microsoft.com/office/drawing/2014/main" id="{C15AA95A-7202-4EC7-832D-2A59FF902F9D}"/>
                          </a:ext>
                        </a:extLst>
                      </p:cNvPr>
                      <p:cNvPicPr/>
                      <p:nvPr/>
                    </p:nvPicPr>
                    <p:blipFill>
                      <a:blip r:embed="rId6"/>
                      <a:stretch>
                        <a:fillRect/>
                      </a:stretch>
                    </p:blipFill>
                    <p:spPr>
                      <a:xfrm>
                        <a:off x="1641646" y="6039904"/>
                        <a:ext cx="3296182" cy="223157"/>
                      </a:xfrm>
                      <a:prstGeom prst="rect">
                        <a:avLst/>
                      </a:prstGeom>
                    </p:spPr>
                  </p:pic>
                </p:oleObj>
              </mc:Fallback>
            </mc:AlternateContent>
          </a:graphicData>
        </a:graphic>
      </p:graphicFrame>
      <p:graphicFrame>
        <p:nvGraphicFramePr>
          <p:cNvPr id="29" name="Content Placeholder 28" descr="The following calculation is shown after three asterisks: $12,000 multiplied by the quotient of 50 days divided by 75 days equals $8,000, limited to $3,000.">
            <a:extLst>
              <a:ext uri="{FF2B5EF4-FFF2-40B4-BE49-F238E27FC236}">
                <a16:creationId xmlns:a16="http://schemas.microsoft.com/office/drawing/2014/main" id="{BBA8B1D4-0060-4978-AAE7-E1464A7E832D}"/>
              </a:ext>
            </a:extLst>
          </p:cNvPr>
          <p:cNvGraphicFramePr>
            <a:graphicFrameLocks noGrp="1" noChangeAspect="1"/>
          </p:cNvGraphicFramePr>
          <p:nvPr>
            <p:ph idx="15"/>
            <p:extLst>
              <p:ext uri="{D42A27DB-BD31-4B8C-83A1-F6EECF244321}">
                <p14:modId xmlns:p14="http://schemas.microsoft.com/office/powerpoint/2010/main" val="2805715393"/>
              </p:ext>
            </p:extLst>
          </p:nvPr>
        </p:nvGraphicFramePr>
        <p:xfrm>
          <a:off x="5809128" y="6025633"/>
          <a:ext cx="5129412" cy="232671"/>
        </p:xfrm>
        <a:graphic>
          <a:graphicData uri="http://schemas.openxmlformats.org/presentationml/2006/ole">
            <mc:AlternateContent xmlns:mc="http://schemas.openxmlformats.org/markup-compatibility/2006">
              <mc:Choice xmlns:v="urn:schemas-microsoft-com:vml" Requires="v">
                <p:oleObj spid="_x0000_s19481" name="Equation" r:id="rId7" imgW="6184800" imgH="279360" progId="Equation.DSMT4">
                  <p:embed/>
                </p:oleObj>
              </mc:Choice>
              <mc:Fallback>
                <p:oleObj name="Equation" r:id="rId7" imgW="6184800" imgH="279360" progId="Equation.DSMT4">
                  <p:embed/>
                  <p:pic>
                    <p:nvPicPr>
                      <p:cNvPr id="29" name="Content Placeholder 28" descr="The following calculation is shown after three asterisks: $12,000 multiplied by the quotient of 50 days divided by 75 days equals $8,000, limited to $3,000.">
                        <a:extLst>
                          <a:ext uri="{FF2B5EF4-FFF2-40B4-BE49-F238E27FC236}">
                            <a16:creationId xmlns:a16="http://schemas.microsoft.com/office/drawing/2014/main" id="{BBA8B1D4-0060-4978-AAE7-E1464A7E832D}"/>
                          </a:ext>
                        </a:extLst>
                      </p:cNvPr>
                      <p:cNvPicPr/>
                      <p:nvPr/>
                    </p:nvPicPr>
                    <p:blipFill>
                      <a:blip r:embed="rId8"/>
                      <a:stretch>
                        <a:fillRect/>
                      </a:stretch>
                    </p:blipFill>
                    <p:spPr>
                      <a:xfrm>
                        <a:off x="5809128" y="6025633"/>
                        <a:ext cx="5129412" cy="232671"/>
                      </a:xfrm>
                      <a:prstGeom prst="rect">
                        <a:avLst/>
                      </a:prstGeom>
                    </p:spPr>
                  </p:pic>
                </p:oleObj>
              </mc:Fallback>
            </mc:AlternateContent>
          </a:graphicData>
        </a:graphic>
      </p:graphicFrame>
    </p:spTree>
    <p:extLst>
      <p:ext uri="{BB962C8B-B14F-4D97-AF65-F5344CB8AC3E}">
        <p14:creationId xmlns:p14="http://schemas.microsoft.com/office/powerpoint/2010/main" val="4224435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Rental Income and Expenses </a:t>
            </a:r>
            <a:br>
              <a:rPr lang="en-US" dirty="0"/>
            </a:br>
            <a:r>
              <a:rPr lang="en-US" sz="2000" dirty="0"/>
              <a:t>(7 of 7)</a:t>
            </a:r>
            <a:endParaRPr lang="en-US" dirty="0"/>
          </a:p>
        </p:txBody>
      </p:sp>
      <p:sp>
        <p:nvSpPr>
          <p:cNvPr id="18" name="Text Placeholder 17"/>
          <p:cNvSpPr>
            <a:spLocks noGrp="1"/>
          </p:cNvSpPr>
          <p:nvPr>
            <p:ph idx="1"/>
          </p:nvPr>
        </p:nvSpPr>
        <p:spPr>
          <a:xfrm>
            <a:off x="834598" y="1834921"/>
            <a:ext cx="10880558" cy="2538725"/>
          </a:xfrm>
        </p:spPr>
        <p:txBody>
          <a:bodyPr/>
          <a:lstStyle/>
          <a:p>
            <a:pPr algn="l">
              <a:spcBef>
                <a:spcPts val="0"/>
              </a:spcBef>
              <a:spcAft>
                <a:spcPts val="600"/>
              </a:spcAft>
            </a:pPr>
            <a:r>
              <a:rPr lang="en-US" sz="2400" b="1" dirty="0"/>
              <a:t>Rental Income and Expenses</a:t>
            </a:r>
          </a:p>
          <a:p>
            <a:pPr marL="344488" indent="-344488" algn="l">
              <a:spcBef>
                <a:spcPts val="0"/>
              </a:spcBef>
              <a:spcAft>
                <a:spcPts val="600"/>
              </a:spcAft>
              <a:buFont typeface="Arial" panose="020B0604020202020204" pitchFamily="34" charset="0"/>
              <a:buChar char="•"/>
            </a:pPr>
            <a:r>
              <a:rPr lang="en-US" sz="2000" b="1" dirty="0"/>
              <a:t>Solution</a:t>
            </a:r>
            <a:r>
              <a:rPr lang="en-US" sz="2000" dirty="0"/>
              <a:t> (continued):</a:t>
            </a:r>
          </a:p>
          <a:p>
            <a:pPr lvl="1">
              <a:spcBef>
                <a:spcPts val="0"/>
              </a:spcBef>
              <a:spcAft>
                <a:spcPts val="600"/>
              </a:spcAft>
            </a:pPr>
            <a:r>
              <a:rPr lang="en-US" sz="2000" dirty="0"/>
              <a:t>The interest and taxes allocable to the Mbale family’s personal use of the condo may be deductible as itemized deductions on Schedule A. </a:t>
            </a:r>
          </a:p>
        </p:txBody>
      </p:sp>
      <p:graphicFrame>
        <p:nvGraphicFramePr>
          <p:cNvPr id="25" name="Content Placeholder 24" descr="The following calculation is shown: $4,500 multiplied by the quotient of 25 days divided by 75 days equals $1,500.">
            <a:extLst>
              <a:ext uri="{FF2B5EF4-FFF2-40B4-BE49-F238E27FC236}">
                <a16:creationId xmlns:a16="http://schemas.microsoft.com/office/drawing/2014/main" id="{E8A305F1-1CAB-4DFF-82B5-89120FB640BE}"/>
              </a:ext>
            </a:extLst>
          </p:cNvPr>
          <p:cNvGraphicFramePr>
            <a:graphicFrameLocks noGrp="1" noChangeAspect="1"/>
          </p:cNvGraphicFramePr>
          <p:nvPr>
            <p:ph idx="13"/>
          </p:nvPr>
        </p:nvGraphicFramePr>
        <p:xfrm>
          <a:off x="4178291" y="3500617"/>
          <a:ext cx="4557365" cy="331992"/>
        </p:xfrm>
        <a:graphic>
          <a:graphicData uri="http://schemas.openxmlformats.org/presentationml/2006/ole">
            <mc:AlternateContent xmlns:mc="http://schemas.openxmlformats.org/markup-compatibility/2006">
              <mc:Choice xmlns:v="urn:schemas-microsoft-com:vml" Requires="v">
                <p:oleObj spid="_x0000_s20510" name="Equation" r:id="rId3" imgW="3835080" imgH="279360" progId="Equation.DSMT4">
                  <p:embed/>
                </p:oleObj>
              </mc:Choice>
              <mc:Fallback>
                <p:oleObj name="Equation" r:id="rId3" imgW="3835080" imgH="279360" progId="Equation.DSMT4">
                  <p:embed/>
                  <p:pic>
                    <p:nvPicPr>
                      <p:cNvPr id="25" name="Content Placeholder 24" descr="The following calculation is shown: $4,500 multiplied by the quotient of 25 days divided by 75 days equals $1,500.">
                        <a:extLst>
                          <a:ext uri="{FF2B5EF4-FFF2-40B4-BE49-F238E27FC236}">
                            <a16:creationId xmlns:a16="http://schemas.microsoft.com/office/drawing/2014/main" id="{E8A305F1-1CAB-4DFF-82B5-89120FB640BE}"/>
                          </a:ext>
                        </a:extLst>
                      </p:cNvPr>
                      <p:cNvPicPr/>
                      <p:nvPr/>
                    </p:nvPicPr>
                    <p:blipFill>
                      <a:blip r:embed="rId4"/>
                      <a:stretch>
                        <a:fillRect/>
                      </a:stretch>
                    </p:blipFill>
                    <p:spPr>
                      <a:xfrm>
                        <a:off x="4178291" y="3500617"/>
                        <a:ext cx="4557365" cy="331992"/>
                      </a:xfrm>
                      <a:prstGeom prst="rect">
                        <a:avLst/>
                      </a:prstGeom>
                    </p:spPr>
                  </p:pic>
                </p:oleObj>
              </mc:Fallback>
            </mc:AlternateContent>
          </a:graphicData>
        </a:graphic>
      </p:graphicFrame>
      <p:sp>
        <p:nvSpPr>
          <p:cNvPr id="2" name="Text Placeholder 1"/>
          <p:cNvSpPr>
            <a:spLocks noGrp="1"/>
          </p:cNvSpPr>
          <p:nvPr>
            <p:ph idx="10"/>
          </p:nvPr>
        </p:nvSpPr>
        <p:spPr>
          <a:xfrm>
            <a:off x="834598" y="3832094"/>
            <a:ext cx="10880558" cy="642806"/>
          </a:xfrm>
        </p:spPr>
        <p:txBody>
          <a:bodyPr/>
          <a:lstStyle/>
          <a:p>
            <a:pPr lvl="1"/>
            <a:r>
              <a:rPr lang="en-US" sz="2000" dirty="0"/>
              <a:t>The rental portion of interest and taxes and other expenses (utilities, insurance, and snow removal) are reported on Schedule E. </a:t>
            </a:r>
          </a:p>
        </p:txBody>
      </p:sp>
      <p:graphicFrame>
        <p:nvGraphicFramePr>
          <p:cNvPr id="29" name="Content Placeholder 28" descr="The following calculation is shown: Interest and taxes equals $4,500 multiplied by the quotient of 50 days divided by 75 days equals $3,000.">
            <a:extLst>
              <a:ext uri="{FF2B5EF4-FFF2-40B4-BE49-F238E27FC236}">
                <a16:creationId xmlns:a16="http://schemas.microsoft.com/office/drawing/2014/main" id="{69FE9BC8-722D-4262-8358-CF9E2ACE438B}"/>
              </a:ext>
            </a:extLst>
          </p:cNvPr>
          <p:cNvGraphicFramePr>
            <a:graphicFrameLocks noGrp="1" noChangeAspect="1"/>
          </p:cNvGraphicFramePr>
          <p:nvPr>
            <p:ph idx="12"/>
          </p:nvPr>
        </p:nvGraphicFramePr>
        <p:xfrm>
          <a:off x="3374691" y="4589918"/>
          <a:ext cx="6593156" cy="316701"/>
        </p:xfrm>
        <a:graphic>
          <a:graphicData uri="http://schemas.openxmlformats.org/presentationml/2006/ole">
            <mc:AlternateContent xmlns:mc="http://schemas.openxmlformats.org/markup-compatibility/2006">
              <mc:Choice xmlns:v="urn:schemas-microsoft-com:vml" Requires="v">
                <p:oleObj spid="_x0000_s20511" name="Equation" r:id="rId5" imgW="5816520" imgH="279360" progId="Equation.DSMT4">
                  <p:embed/>
                </p:oleObj>
              </mc:Choice>
              <mc:Fallback>
                <p:oleObj name="Equation" r:id="rId5" imgW="5816520" imgH="279360" progId="Equation.DSMT4">
                  <p:embed/>
                  <p:pic>
                    <p:nvPicPr>
                      <p:cNvPr id="29" name="Content Placeholder 28" descr="The following calculation is shown: Interest and taxes equals $4,500 multiplied by the quotient of 50 days divided by 75 days equals $3,000.">
                        <a:extLst>
                          <a:ext uri="{FF2B5EF4-FFF2-40B4-BE49-F238E27FC236}">
                            <a16:creationId xmlns:a16="http://schemas.microsoft.com/office/drawing/2014/main" id="{69FE9BC8-722D-4262-8358-CF9E2ACE438B}"/>
                          </a:ext>
                        </a:extLst>
                      </p:cNvPr>
                      <p:cNvPicPr/>
                      <p:nvPr/>
                    </p:nvPicPr>
                    <p:blipFill>
                      <a:blip r:embed="rId6"/>
                      <a:stretch>
                        <a:fillRect/>
                      </a:stretch>
                    </p:blipFill>
                    <p:spPr>
                      <a:xfrm>
                        <a:off x="3374691" y="4589918"/>
                        <a:ext cx="6593156" cy="316701"/>
                      </a:xfrm>
                      <a:prstGeom prst="rect">
                        <a:avLst/>
                      </a:prstGeom>
                    </p:spPr>
                  </p:pic>
                </p:oleObj>
              </mc:Fallback>
            </mc:AlternateContent>
          </a:graphicData>
        </a:graphic>
      </p:graphicFrame>
      <p:graphicFrame>
        <p:nvGraphicFramePr>
          <p:cNvPr id="31" name="Content Placeholder 30" descr="The following calculation is shown: Other expenses equals $6,000 multiplied by the quotient of 50 days divided by 75 days equals $4,000.">
            <a:extLst>
              <a:ext uri="{FF2B5EF4-FFF2-40B4-BE49-F238E27FC236}">
                <a16:creationId xmlns:a16="http://schemas.microsoft.com/office/drawing/2014/main" id="{646D6C94-D411-4A40-9213-287B948E00D9}"/>
              </a:ext>
            </a:extLst>
          </p:cNvPr>
          <p:cNvGraphicFramePr>
            <a:graphicFrameLocks noGrp="1" noChangeAspect="1"/>
          </p:cNvGraphicFramePr>
          <p:nvPr>
            <p:ph idx="16"/>
          </p:nvPr>
        </p:nvGraphicFramePr>
        <p:xfrm>
          <a:off x="3374691" y="4978328"/>
          <a:ext cx="6613635" cy="329184"/>
        </p:xfrm>
        <a:graphic>
          <a:graphicData uri="http://schemas.openxmlformats.org/presentationml/2006/ole">
            <mc:AlternateContent xmlns:mc="http://schemas.openxmlformats.org/markup-compatibility/2006">
              <mc:Choice xmlns:v="urn:schemas-microsoft-com:vml" Requires="v">
                <p:oleObj spid="_x0000_s20512" name="Equation" r:id="rId7" imgW="5613120" imgH="279360" progId="Equation.DSMT4">
                  <p:embed/>
                </p:oleObj>
              </mc:Choice>
              <mc:Fallback>
                <p:oleObj name="Equation" r:id="rId7" imgW="5613120" imgH="279360" progId="Equation.DSMT4">
                  <p:embed/>
                  <p:pic>
                    <p:nvPicPr>
                      <p:cNvPr id="31" name="Content Placeholder 30" descr="The following calculation is shown: Other expenses equals $6,000 multiplied by the quotient of 50 days divided by 75 days equals $4,000.">
                        <a:extLst>
                          <a:ext uri="{FF2B5EF4-FFF2-40B4-BE49-F238E27FC236}">
                            <a16:creationId xmlns:a16="http://schemas.microsoft.com/office/drawing/2014/main" id="{646D6C94-D411-4A40-9213-287B948E00D9}"/>
                          </a:ext>
                        </a:extLst>
                      </p:cNvPr>
                      <p:cNvPicPr/>
                      <p:nvPr/>
                    </p:nvPicPr>
                    <p:blipFill>
                      <a:blip r:embed="rId8"/>
                      <a:stretch>
                        <a:fillRect/>
                      </a:stretch>
                    </p:blipFill>
                    <p:spPr>
                      <a:xfrm>
                        <a:off x="3374691" y="4978328"/>
                        <a:ext cx="6613635" cy="329184"/>
                      </a:xfrm>
                      <a:prstGeom prst="rect">
                        <a:avLst/>
                      </a:prstGeom>
                    </p:spPr>
                  </p:pic>
                </p:oleObj>
              </mc:Fallback>
            </mc:AlternateContent>
          </a:graphicData>
        </a:graphic>
      </p:graphicFrame>
      <p:sp>
        <p:nvSpPr>
          <p:cNvPr id="15" name="Text Placeholder 1"/>
          <p:cNvSpPr>
            <a:spLocks noGrp="1"/>
          </p:cNvSpPr>
          <p:nvPr>
            <p:ph idx="11"/>
          </p:nvPr>
        </p:nvSpPr>
        <p:spPr>
          <a:xfrm>
            <a:off x="838200" y="5387384"/>
            <a:ext cx="10379166" cy="809240"/>
          </a:xfrm>
        </p:spPr>
        <p:txBody>
          <a:bodyPr/>
          <a:lstStyle/>
          <a:p>
            <a:pPr lvl="1"/>
            <a:r>
              <a:rPr lang="en-US" sz="2000" dirty="0"/>
              <a:t>The $5,000 nondeductible portion of the depreciation can be carried forward to the next tax year.</a:t>
            </a:r>
          </a:p>
        </p:txBody>
      </p:sp>
      <p:graphicFrame>
        <p:nvGraphicFramePr>
          <p:cNvPr id="33" name="Content Placeholder 32" descr="The following calculation is shown: $8,000 minus $3,000 equals $5,000.">
            <a:extLst>
              <a:ext uri="{FF2B5EF4-FFF2-40B4-BE49-F238E27FC236}">
                <a16:creationId xmlns:a16="http://schemas.microsoft.com/office/drawing/2014/main" id="{CE53CD0D-FC3D-4141-B638-94897BCF2C4C}"/>
              </a:ext>
            </a:extLst>
          </p:cNvPr>
          <p:cNvGraphicFramePr>
            <a:graphicFrameLocks noGrp="1" noChangeAspect="1"/>
          </p:cNvGraphicFramePr>
          <p:nvPr>
            <p:ph idx="14"/>
          </p:nvPr>
        </p:nvGraphicFramePr>
        <p:xfrm>
          <a:off x="5193161" y="5959975"/>
          <a:ext cx="2956216" cy="301032"/>
        </p:xfrm>
        <a:graphic>
          <a:graphicData uri="http://schemas.openxmlformats.org/presentationml/2006/ole">
            <mc:AlternateContent xmlns:mc="http://schemas.openxmlformats.org/markup-compatibility/2006">
              <mc:Choice xmlns:v="urn:schemas-microsoft-com:vml" Requires="v">
                <p:oleObj spid="_x0000_s20513" name="Equation" r:id="rId9" imgW="2616120" imgH="266400" progId="Equation.DSMT4">
                  <p:embed/>
                </p:oleObj>
              </mc:Choice>
              <mc:Fallback>
                <p:oleObj name="Equation" r:id="rId9" imgW="2616120" imgH="266400" progId="Equation.DSMT4">
                  <p:embed/>
                  <p:pic>
                    <p:nvPicPr>
                      <p:cNvPr id="33" name="Content Placeholder 32" descr="The following calculation is shown: $8,000 minus $3,000 equals $5,000.">
                        <a:extLst>
                          <a:ext uri="{FF2B5EF4-FFF2-40B4-BE49-F238E27FC236}">
                            <a16:creationId xmlns:a16="http://schemas.microsoft.com/office/drawing/2014/main" id="{CE53CD0D-FC3D-4141-B638-94897BCF2C4C}"/>
                          </a:ext>
                        </a:extLst>
                      </p:cNvPr>
                      <p:cNvPicPr/>
                      <p:nvPr/>
                    </p:nvPicPr>
                    <p:blipFill>
                      <a:blip r:embed="rId10"/>
                      <a:stretch>
                        <a:fillRect/>
                      </a:stretch>
                    </p:blipFill>
                    <p:spPr>
                      <a:xfrm>
                        <a:off x="5193161" y="5959975"/>
                        <a:ext cx="2956216" cy="301032"/>
                      </a:xfrm>
                      <a:prstGeom prst="rect">
                        <a:avLst/>
                      </a:prstGeom>
                    </p:spPr>
                  </p:pic>
                </p:oleObj>
              </mc:Fallback>
            </mc:AlternateContent>
          </a:graphicData>
        </a:graphic>
      </p:graphicFrame>
    </p:spTree>
    <p:extLst>
      <p:ext uri="{BB962C8B-B14F-4D97-AF65-F5344CB8AC3E}">
        <p14:creationId xmlns:p14="http://schemas.microsoft.com/office/powerpoint/2010/main" val="2352355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sz="2200" dirty="0"/>
              <a:t>Garrett owns a lake home. During the year he rented the home for $1,800 for 2 weeks, lived in the home for 3 months, and left the home vacant during the remainder of the year. The expenses for the lake home included $5,000 in mortgage interest, $700 in property taxes, $2,100 in utilities and maintenance, and $3,000 in depreciation.</a:t>
            </a:r>
          </a:p>
          <a:p>
            <a:pPr marL="0" indent="0">
              <a:buNone/>
            </a:pPr>
            <a:r>
              <a:rPr lang="en-US" sz="2200" dirty="0"/>
              <a:t>Is this home used primarily for personal use, rental use, or a combination? What income does he need to report, and what deductions can he claim? What are examples of specific changes that would make this fit into each of the other two categories?</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1814230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r>
              <a:rPr lang="en-US" sz="2200" dirty="0"/>
              <a:t>Garrett owns a lake home. During the year he rented the home for $1,800 for 2 weeks, lived in the home for 3 months, and left the home vacant during the remainder of the year. The expenses for the lake home included $5,000 in mortgage interest, $700 in property taxes, $2,100 in utilities and maintenance, and $3,000 in depreciation.</a:t>
            </a:r>
          </a:p>
          <a:p>
            <a:pPr marL="0" indent="0">
              <a:buNone/>
            </a:pPr>
            <a:r>
              <a:rPr lang="en-US" sz="2200" dirty="0"/>
              <a:t>Is this home used primarily for personal use, rental use, or a combination? What income does he need to report, and what deductions can he claim? What are examples of specific changes that would make this fit into each of the other two categories?</a:t>
            </a:r>
          </a:p>
          <a:p>
            <a:pPr marL="285750" indent="-285750">
              <a:buFont typeface="Arial" panose="020B0604020202020204" pitchFamily="34" charset="0"/>
              <a:buChar char="•"/>
            </a:pPr>
            <a:r>
              <a:rPr lang="en-US" sz="1800" dirty="0">
                <a:solidFill>
                  <a:srgbClr val="004A78"/>
                </a:solidFill>
              </a:rPr>
              <a:t>Since the lake home was rented for fewer than 15 days, it is primarily personal use. </a:t>
            </a:r>
            <a:br>
              <a:rPr lang="en-US" sz="1800" dirty="0">
                <a:solidFill>
                  <a:srgbClr val="004A78"/>
                </a:solidFill>
              </a:rPr>
            </a:br>
            <a:r>
              <a:rPr lang="en-US" sz="1800" dirty="0">
                <a:solidFill>
                  <a:srgbClr val="004A78"/>
                </a:solidFill>
              </a:rPr>
              <a:t>Garrett would not report the $1,800 of income and would deduct only the interest and </a:t>
            </a:r>
            <a:br>
              <a:rPr lang="en-US" sz="1800" dirty="0">
                <a:solidFill>
                  <a:srgbClr val="004A78"/>
                </a:solidFill>
              </a:rPr>
            </a:br>
            <a:r>
              <a:rPr lang="en-US" sz="1800" dirty="0">
                <a:solidFill>
                  <a:srgbClr val="004A78"/>
                </a:solidFill>
              </a:rPr>
              <a:t>property taxes. The other expenses are nondeductible personal expenses. But if, for </a:t>
            </a:r>
            <a:br>
              <a:rPr lang="en-US" sz="1800" dirty="0">
                <a:solidFill>
                  <a:srgbClr val="004A78"/>
                </a:solidFill>
              </a:rPr>
            </a:br>
            <a:r>
              <a:rPr lang="en-US" sz="1800" dirty="0">
                <a:solidFill>
                  <a:srgbClr val="004A78"/>
                </a:solidFill>
              </a:rPr>
              <a:t>example, he rented it for 20 days and lived in it for only 10, it would become primarily </a:t>
            </a:r>
            <a:br>
              <a:rPr lang="en-US" sz="1800" dirty="0">
                <a:solidFill>
                  <a:srgbClr val="004A78"/>
                </a:solidFill>
              </a:rPr>
            </a:br>
            <a:r>
              <a:rPr lang="en-US" sz="1800" dirty="0">
                <a:solidFill>
                  <a:srgbClr val="004A78"/>
                </a:solidFill>
              </a:rPr>
              <a:t>rental, while if he rented it for 20 and lived in it for 60 it would be rental/personal.</a:t>
            </a:r>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2043097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Passive Loss Limitations </a:t>
            </a:r>
            <a:br>
              <a:rPr lang="en-US" dirty="0"/>
            </a:br>
            <a:r>
              <a:rPr lang="en-US" sz="2000" dirty="0"/>
              <a:t>(1 of 6)</a:t>
            </a:r>
          </a:p>
        </p:txBody>
      </p:sp>
      <p:sp>
        <p:nvSpPr>
          <p:cNvPr id="5" name="Text Placeholder 4"/>
          <p:cNvSpPr>
            <a:spLocks noGrp="1"/>
          </p:cNvSpPr>
          <p:nvPr>
            <p:ph idx="1"/>
          </p:nvPr>
        </p:nvSpPr>
        <p:spPr/>
        <p:txBody>
          <a:bodyPr/>
          <a:lstStyle/>
          <a:p>
            <a:pPr marL="342900" indent="-342900">
              <a:spcBef>
                <a:spcPts val="0"/>
              </a:spcBef>
              <a:spcAft>
                <a:spcPts val="300"/>
              </a:spcAft>
              <a:buFont typeface="Arial" panose="020B0604020202020204" pitchFamily="34" charset="0"/>
              <a:buChar char="•"/>
            </a:pPr>
            <a:r>
              <a:rPr lang="en-US" sz="2200" dirty="0"/>
              <a:t>Three classifications of individual income:</a:t>
            </a:r>
          </a:p>
          <a:p>
            <a:pPr marL="914400" lvl="1" indent="-457200">
              <a:spcBef>
                <a:spcPts val="0"/>
              </a:spcBef>
              <a:spcAft>
                <a:spcPts val="300"/>
              </a:spcAft>
              <a:buFont typeface="+mj-lt"/>
              <a:buAutoNum type="arabicPeriod"/>
            </a:pPr>
            <a:r>
              <a:rPr lang="en-US" sz="2200" dirty="0"/>
              <a:t>Active income</a:t>
            </a:r>
          </a:p>
          <a:p>
            <a:pPr lvl="2">
              <a:spcBef>
                <a:spcPts val="0"/>
              </a:spcBef>
              <a:spcAft>
                <a:spcPts val="300"/>
              </a:spcAft>
            </a:pPr>
            <a:r>
              <a:rPr lang="en-US" sz="2200" dirty="0"/>
              <a:t>Wages</a:t>
            </a:r>
          </a:p>
          <a:p>
            <a:pPr lvl="2">
              <a:spcBef>
                <a:spcPts val="0"/>
              </a:spcBef>
              <a:spcAft>
                <a:spcPts val="300"/>
              </a:spcAft>
            </a:pPr>
            <a:r>
              <a:rPr lang="en-US" sz="2200" dirty="0"/>
              <a:t>Self-employment income</a:t>
            </a:r>
          </a:p>
          <a:p>
            <a:pPr lvl="2">
              <a:spcBef>
                <a:spcPts val="0"/>
              </a:spcBef>
              <a:spcAft>
                <a:spcPts val="300"/>
              </a:spcAft>
            </a:pPr>
            <a:r>
              <a:rPr lang="en-US" sz="2200" dirty="0"/>
              <a:t>Salaries</a:t>
            </a:r>
          </a:p>
          <a:p>
            <a:pPr marL="914400" lvl="1" indent="-457200">
              <a:spcBef>
                <a:spcPts val="0"/>
              </a:spcBef>
              <a:spcAft>
                <a:spcPts val="300"/>
              </a:spcAft>
              <a:buFont typeface="+mj-lt"/>
              <a:buAutoNum type="arabicPeriod"/>
            </a:pPr>
            <a:r>
              <a:rPr lang="en-US" sz="2200" dirty="0"/>
              <a:t>Portfolio income</a:t>
            </a:r>
          </a:p>
          <a:p>
            <a:pPr lvl="2">
              <a:spcBef>
                <a:spcPts val="0"/>
              </a:spcBef>
              <a:spcAft>
                <a:spcPts val="300"/>
              </a:spcAft>
            </a:pPr>
            <a:r>
              <a:rPr lang="en-US" sz="2200" dirty="0"/>
              <a:t>Dividends</a:t>
            </a:r>
          </a:p>
          <a:p>
            <a:pPr lvl="2">
              <a:spcBef>
                <a:spcPts val="0"/>
              </a:spcBef>
              <a:spcAft>
                <a:spcPts val="300"/>
              </a:spcAft>
            </a:pPr>
            <a:r>
              <a:rPr lang="en-US" sz="2200" dirty="0"/>
              <a:t>Interest</a:t>
            </a:r>
          </a:p>
          <a:p>
            <a:pPr marL="914400" lvl="1" indent="-457200">
              <a:spcBef>
                <a:spcPts val="0"/>
              </a:spcBef>
              <a:spcAft>
                <a:spcPts val="300"/>
              </a:spcAft>
              <a:buFont typeface="+mj-lt"/>
              <a:buAutoNum type="arabicPeriod"/>
            </a:pPr>
            <a:r>
              <a:rPr lang="en-US" sz="2200" dirty="0"/>
              <a:t>Passive income and losses</a:t>
            </a:r>
          </a:p>
          <a:p>
            <a:pPr lvl="2">
              <a:spcBef>
                <a:spcPts val="0"/>
              </a:spcBef>
              <a:spcAft>
                <a:spcPts val="300"/>
              </a:spcAft>
            </a:pPr>
            <a:r>
              <a:rPr lang="en-US" sz="2200" dirty="0"/>
              <a:t>Rental real estate income and losses</a:t>
            </a:r>
          </a:p>
          <a:p>
            <a:pPr lvl="2">
              <a:spcBef>
                <a:spcPts val="0"/>
              </a:spcBef>
              <a:spcAft>
                <a:spcPts val="300"/>
              </a:spcAft>
            </a:pPr>
            <a:r>
              <a:rPr lang="en-US" sz="2200" dirty="0"/>
              <a:t>Income and loss passed through from limited partnerships and other ventures in which the taxpayer has minimal or no involvement</a:t>
            </a:r>
          </a:p>
        </p:txBody>
      </p:sp>
    </p:spTree>
    <p:extLst>
      <p:ext uri="{BB962C8B-B14F-4D97-AF65-F5344CB8AC3E}">
        <p14:creationId xmlns:p14="http://schemas.microsoft.com/office/powerpoint/2010/main" val="3243087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Passive Loss Limitations </a:t>
            </a:r>
            <a:br>
              <a:rPr lang="en-US" dirty="0"/>
            </a:br>
            <a:r>
              <a:rPr lang="en-US" sz="2000" dirty="0"/>
              <a:t>(2 of 6)</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When the taxpayer has minimal or no involvement in an activity, generated losses are “passive” and may not be deducted in excess of passive income.</a:t>
            </a:r>
          </a:p>
          <a:p>
            <a:pPr marL="342900" indent="-342900">
              <a:buFont typeface="Arial" panose="020B0604020202020204" pitchFamily="34" charset="0"/>
              <a:buChar char="•"/>
            </a:pPr>
            <a:r>
              <a:rPr lang="en-US" dirty="0"/>
              <a:t>Passive losses generally cannot be used to offset active or portfolio income.</a:t>
            </a:r>
          </a:p>
          <a:p>
            <a:pPr lvl="1"/>
            <a:r>
              <a:rPr lang="en-US" dirty="0"/>
              <a:t>Any unused passive losses can be carried forward and deducted in future years against passive income.</a:t>
            </a:r>
          </a:p>
          <a:p>
            <a:pPr lvl="1"/>
            <a:r>
              <a:rPr lang="en-US" dirty="0"/>
              <a:t>Losses remaining when the taxpayer disposes of his or her entire interest in the passive activity may be used in full.</a:t>
            </a:r>
          </a:p>
        </p:txBody>
      </p:sp>
    </p:spTree>
    <p:extLst>
      <p:ext uri="{BB962C8B-B14F-4D97-AF65-F5344CB8AC3E}">
        <p14:creationId xmlns:p14="http://schemas.microsoft.com/office/powerpoint/2010/main" val="408690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a Capital Asset?</a:t>
            </a:r>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The tax law defines a capital asset as any property, whether used in a trade or business or not, other than:</a:t>
            </a:r>
          </a:p>
          <a:p>
            <a:pPr marL="914400" lvl="1" indent="-457200">
              <a:spcBef>
                <a:spcPts val="0"/>
              </a:spcBef>
              <a:spcAft>
                <a:spcPts val="600"/>
              </a:spcAft>
              <a:buFont typeface="+mj-lt"/>
              <a:buAutoNum type="arabicPeriod"/>
            </a:pPr>
            <a:r>
              <a:rPr lang="en-US" sz="2200" dirty="0"/>
              <a:t>Stock in trade, inventory, or property held primarily for sale to customer in the ordinary course of a trade or business</a:t>
            </a:r>
          </a:p>
          <a:p>
            <a:pPr marL="914400" lvl="1" indent="-457200">
              <a:spcBef>
                <a:spcPts val="0"/>
              </a:spcBef>
              <a:spcAft>
                <a:spcPts val="600"/>
              </a:spcAft>
              <a:buFont typeface="+mj-lt"/>
              <a:buAutoNum type="arabicPeriod"/>
            </a:pPr>
            <a:r>
              <a:rPr lang="en-US" sz="2200" dirty="0"/>
              <a:t>Depreciable property or real property used in a trade or business </a:t>
            </a:r>
            <a:br>
              <a:rPr lang="en-US" sz="2200" dirty="0"/>
            </a:br>
            <a:r>
              <a:rPr lang="en-US" sz="2200" dirty="0"/>
              <a:t>(Section 12 31 assets)</a:t>
            </a:r>
          </a:p>
          <a:p>
            <a:pPr marL="914400" lvl="1" indent="-457200">
              <a:spcBef>
                <a:spcPts val="0"/>
              </a:spcBef>
              <a:spcAft>
                <a:spcPts val="600"/>
              </a:spcAft>
              <a:buFont typeface="+mj-lt"/>
              <a:buAutoNum type="arabicPeriod"/>
            </a:pPr>
            <a:r>
              <a:rPr lang="en-US" sz="2200" dirty="0"/>
              <a:t>A patent, invention, model, or design (whether or not patented), a secret formula or process, a copyright, a literary, musical, or artistic composition, a letter of memorandum, or similar property, if the property is created by the taxpayer</a:t>
            </a:r>
          </a:p>
          <a:p>
            <a:pPr marL="914400" lvl="1" indent="-457200">
              <a:spcBef>
                <a:spcPts val="0"/>
              </a:spcBef>
              <a:spcAft>
                <a:spcPts val="600"/>
              </a:spcAft>
              <a:buFont typeface="+mj-lt"/>
              <a:buAutoNum type="arabicPeriod"/>
            </a:pPr>
            <a:r>
              <a:rPr lang="en-US" sz="2200" dirty="0"/>
              <a:t>Accounts or notes receivable</a:t>
            </a:r>
          </a:p>
          <a:p>
            <a:pPr marL="914400" lvl="1" indent="-457200">
              <a:spcBef>
                <a:spcPts val="0"/>
              </a:spcBef>
              <a:spcAft>
                <a:spcPts val="600"/>
              </a:spcAft>
              <a:buFont typeface="+mj-lt"/>
              <a:buAutoNum type="arabicPeriod"/>
            </a:pPr>
            <a:r>
              <a:rPr lang="en-US" sz="2200" dirty="0"/>
              <a:t>Certain U.S. government publications</a:t>
            </a:r>
          </a:p>
        </p:txBody>
      </p:sp>
    </p:spTree>
    <p:extLst>
      <p:ext uri="{BB962C8B-B14F-4D97-AF65-F5344CB8AC3E}">
        <p14:creationId xmlns:p14="http://schemas.microsoft.com/office/powerpoint/2010/main" val="346762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Passive Loss Limitations </a:t>
            </a:r>
            <a:br>
              <a:rPr lang="en-US" dirty="0"/>
            </a:br>
            <a:r>
              <a:rPr lang="en-US" sz="2000" dirty="0"/>
              <a:t>(3 of 6)</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Rental property is specially designated as passive, even if the taxpayer actively manages property.</a:t>
            </a:r>
          </a:p>
          <a:p>
            <a:pPr marL="342900" indent="-342900">
              <a:buFont typeface="Arial" panose="020B0604020202020204" pitchFamily="34" charset="0"/>
              <a:buChar char="•"/>
            </a:pPr>
            <a:r>
              <a:rPr lang="en-US" dirty="0"/>
              <a:t>However, individual taxpayers may deduct up to $25,000 of rental loss against other income, if they are actively involved in management of property.</a:t>
            </a:r>
          </a:p>
          <a:p>
            <a:pPr lvl="1"/>
            <a:r>
              <a:rPr lang="en-US" dirty="0"/>
              <a:t>The $25,000 loss deduction is reduced by 50 cents for each dollar the taxpayer’s modified A G I exceeds that amount.</a:t>
            </a:r>
          </a:p>
          <a:p>
            <a:pPr lvl="2"/>
            <a:r>
              <a:rPr lang="en-US" dirty="0"/>
              <a:t>Therefore, no deduction is allowed when the taxpayer’s modified A G I reaches $150,000.</a:t>
            </a:r>
          </a:p>
          <a:p>
            <a:pPr marL="342900" indent="-342900">
              <a:buFont typeface="Arial" panose="020B0604020202020204" pitchFamily="34" charset="0"/>
              <a:buChar char="•"/>
            </a:pPr>
            <a:r>
              <a:rPr lang="en-US" dirty="0"/>
              <a:t>Different rules apply if the taxpayer is married filing separately.</a:t>
            </a:r>
          </a:p>
        </p:txBody>
      </p:sp>
    </p:spTree>
    <p:extLst>
      <p:ext uri="{BB962C8B-B14F-4D97-AF65-F5344CB8AC3E}">
        <p14:creationId xmlns:p14="http://schemas.microsoft.com/office/powerpoint/2010/main" val="36023362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Passive Loss Limitations </a:t>
            </a:r>
            <a:br>
              <a:rPr lang="en-US" dirty="0"/>
            </a:br>
            <a:r>
              <a:rPr lang="en-US" sz="2000" dirty="0"/>
              <a:t>(4 of 6)</a:t>
            </a:r>
            <a:endParaRPr lang="en-US" dirty="0"/>
          </a:p>
        </p:txBody>
      </p:sp>
      <p:sp>
        <p:nvSpPr>
          <p:cNvPr id="5" name="Text Placeholder 4"/>
          <p:cNvSpPr>
            <a:spLocks noGrp="1"/>
          </p:cNvSpPr>
          <p:nvPr>
            <p:ph idx="1"/>
          </p:nvPr>
        </p:nvSpPr>
        <p:spPr/>
        <p:txBody>
          <a:bodyPr/>
          <a:lstStyle/>
          <a:p>
            <a:pPr marL="0" indent="0">
              <a:buNone/>
            </a:pPr>
            <a:r>
              <a:rPr lang="en-US" b="1" dirty="0"/>
              <a:t>Real Estate Rental as Trade or Business</a:t>
            </a:r>
          </a:p>
          <a:p>
            <a:pPr marL="342900" indent="-342900">
              <a:buFont typeface="Arial" panose="020B0604020202020204" pitchFamily="34" charset="0"/>
              <a:buChar char="•"/>
            </a:pPr>
            <a:r>
              <a:rPr lang="en-US" sz="2200" dirty="0"/>
              <a:t>Taxpayers heavily involved in real estate rental activities may qualify as having an active business.</a:t>
            </a:r>
          </a:p>
          <a:p>
            <a:pPr lvl="1"/>
            <a:r>
              <a:rPr lang="en-US" sz="2200" dirty="0"/>
              <a:t>For a real estate rental to be considered active, both of the following must be met:</a:t>
            </a:r>
          </a:p>
          <a:p>
            <a:pPr marL="1371600" lvl="2" indent="-457200">
              <a:buSzPct val="100000"/>
              <a:buFont typeface="+mj-lt"/>
              <a:buAutoNum type="arabicPeriod"/>
            </a:pPr>
            <a:r>
              <a:rPr lang="en-US" sz="2200" dirty="0"/>
              <a:t>More than 50 percent of individual’s personal service during tax year is performed in real property trade or business.</a:t>
            </a:r>
          </a:p>
          <a:p>
            <a:pPr marL="1371600" lvl="2" indent="-457200">
              <a:buSzPct val="100000"/>
              <a:buFont typeface="+mj-lt"/>
              <a:buAutoNum type="arabicPeriod"/>
            </a:pPr>
            <a:r>
              <a:rPr lang="en-US" sz="2200" dirty="0"/>
              <a:t>More than 750 hours of service is performed by individual during tax year in real property trade or business.</a:t>
            </a:r>
          </a:p>
          <a:p>
            <a:pPr lvl="1"/>
            <a:r>
              <a:rPr lang="en-US" sz="2200" dirty="0"/>
              <a:t>If both conditions are met, taxpayer may then deduct entire loss on his or her tax return as an active business, not a passive loss.</a:t>
            </a:r>
          </a:p>
        </p:txBody>
      </p:sp>
    </p:spTree>
    <p:extLst>
      <p:ext uri="{BB962C8B-B14F-4D97-AF65-F5344CB8AC3E}">
        <p14:creationId xmlns:p14="http://schemas.microsoft.com/office/powerpoint/2010/main" val="25649076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Passive Loss Limitations </a:t>
            </a:r>
            <a:br>
              <a:rPr lang="en-US" dirty="0"/>
            </a:br>
            <a:r>
              <a:rPr lang="en-US" sz="2000" dirty="0"/>
              <a:t>(5 of 6)</a:t>
            </a:r>
            <a:endParaRPr lang="en-US" dirty="0"/>
          </a:p>
        </p:txBody>
      </p:sp>
      <p:sp>
        <p:nvSpPr>
          <p:cNvPr id="5" name="Text Placeholder 4"/>
          <p:cNvSpPr>
            <a:spLocks noGrp="1"/>
          </p:cNvSpPr>
          <p:nvPr>
            <p:ph idx="1"/>
          </p:nvPr>
        </p:nvSpPr>
        <p:spPr/>
        <p:txBody>
          <a:bodyPr/>
          <a:lstStyle/>
          <a:p>
            <a:pPr marL="0" indent="0">
              <a:buNone/>
            </a:pPr>
            <a:r>
              <a:rPr lang="en-US" b="1" dirty="0"/>
              <a:t>Rental Real Estate Loss</a:t>
            </a:r>
          </a:p>
          <a:p>
            <a:pPr marL="342900" indent="-342900">
              <a:buFont typeface="Arial" panose="020B0604020202020204" pitchFamily="34" charset="0"/>
              <a:buChar char="•"/>
            </a:pPr>
            <a:r>
              <a:rPr lang="en-US" dirty="0"/>
              <a:t>EXAMPLE: Daphne is single and owns a rental duplex that shows a loss of $20,000. Her modified A G I before the loss is $118,000. What amount of the rental loss can be claimed? How much could be claimed if her loss is $2,800?</a:t>
            </a:r>
          </a:p>
        </p:txBody>
      </p:sp>
    </p:spTree>
    <p:extLst>
      <p:ext uri="{BB962C8B-B14F-4D97-AF65-F5344CB8AC3E}">
        <p14:creationId xmlns:p14="http://schemas.microsoft.com/office/powerpoint/2010/main" val="25716848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Passive Loss Limitations </a:t>
            </a:r>
            <a:br>
              <a:rPr lang="en-US" dirty="0"/>
            </a:br>
            <a:r>
              <a:rPr lang="en-US" sz="2000" dirty="0"/>
              <a:t>(6 of 6)</a:t>
            </a:r>
          </a:p>
        </p:txBody>
      </p:sp>
      <p:sp>
        <p:nvSpPr>
          <p:cNvPr id="5" name="Text Placeholder 4"/>
          <p:cNvSpPr>
            <a:spLocks noGrp="1"/>
          </p:cNvSpPr>
          <p:nvPr>
            <p:ph idx="1"/>
          </p:nvPr>
        </p:nvSpPr>
        <p:spPr>
          <a:xfrm>
            <a:off x="838200" y="1821543"/>
            <a:ext cx="10880558" cy="1502081"/>
          </a:xfrm>
        </p:spPr>
        <p:txBody>
          <a:bodyPr/>
          <a:lstStyle/>
          <a:p>
            <a:pPr algn="l"/>
            <a:r>
              <a:rPr lang="en-US" sz="2400" b="1" dirty="0"/>
              <a:t>Rental Real Estate Loss</a:t>
            </a:r>
          </a:p>
          <a:p>
            <a:pPr marL="344488" indent="-344488" algn="l">
              <a:spcBef>
                <a:spcPts val="0"/>
              </a:spcBef>
              <a:spcAft>
                <a:spcPts val="600"/>
              </a:spcAft>
              <a:buFont typeface="Arial" panose="020B0604020202020204" pitchFamily="34" charset="0"/>
              <a:buChar char="•"/>
            </a:pPr>
            <a:r>
              <a:rPr lang="en-US" sz="2200" dirty="0"/>
              <a:t>EXAMPLE: Daphne is single and owns a rental duplex that shows a loss of $20,000. Her modified A G I before the loss is $118,000. What amount of the rental loss can be claimed? How much could be claimed if her loss is $2,800?</a:t>
            </a:r>
          </a:p>
          <a:p>
            <a:pPr marL="344488" indent="-344488" algn="l">
              <a:spcBef>
                <a:spcPts val="0"/>
              </a:spcBef>
              <a:spcAft>
                <a:spcPts val="600"/>
              </a:spcAft>
              <a:buFont typeface="Arial" panose="020B0604020202020204" pitchFamily="34" charset="0"/>
              <a:buChar char="•"/>
            </a:pPr>
            <a:r>
              <a:rPr lang="en-US" sz="2200" b="1" dirty="0"/>
              <a:t>Solution: </a:t>
            </a:r>
          </a:p>
          <a:p>
            <a:pPr marL="682625" lvl="1" indent="-231775">
              <a:spcBef>
                <a:spcPts val="0"/>
              </a:spcBef>
              <a:spcAft>
                <a:spcPts val="600"/>
              </a:spcAft>
              <a:buFont typeface="Arial" panose="020B0604020202020204" pitchFamily="34" charset="0"/>
              <a:buChar char="•"/>
            </a:pPr>
            <a:r>
              <a:rPr lang="en-US" sz="2200" dirty="0"/>
              <a:t>Step 1: Modified A G I exceeds $100,000 ($25,000 total loss capability must be reduced).</a:t>
            </a:r>
          </a:p>
          <a:p>
            <a:pPr marL="682625" lvl="1" indent="-231775">
              <a:buFont typeface="Arial" panose="020B0604020202020204" pitchFamily="34" charset="0"/>
              <a:buChar char="•"/>
            </a:pPr>
            <a:r>
              <a:rPr lang="en-US" sz="2200" dirty="0"/>
              <a:t>Step 2:</a:t>
            </a:r>
          </a:p>
        </p:txBody>
      </p:sp>
      <p:graphicFrame>
        <p:nvGraphicFramePr>
          <p:cNvPr id="24" name="Content Placeholder 23" descr="The following calculation is shown: $118,000 minus $100,000 equals $18,000 excess.">
            <a:extLst>
              <a:ext uri="{FF2B5EF4-FFF2-40B4-BE49-F238E27FC236}">
                <a16:creationId xmlns:a16="http://schemas.microsoft.com/office/drawing/2014/main" id="{D9E94A43-DCF3-4914-A204-46B94E72E14D}"/>
              </a:ext>
            </a:extLst>
          </p:cNvPr>
          <p:cNvGraphicFramePr>
            <a:graphicFrameLocks noGrp="1" noChangeAspect="1"/>
          </p:cNvGraphicFramePr>
          <p:nvPr>
            <p:ph idx="10"/>
            <p:extLst>
              <p:ext uri="{D42A27DB-BD31-4B8C-83A1-F6EECF244321}">
                <p14:modId xmlns:p14="http://schemas.microsoft.com/office/powerpoint/2010/main" val="3745210267"/>
              </p:ext>
            </p:extLst>
          </p:nvPr>
        </p:nvGraphicFramePr>
        <p:xfrm>
          <a:off x="4255068" y="4703467"/>
          <a:ext cx="4527731" cy="299981"/>
        </p:xfrm>
        <a:graphic>
          <a:graphicData uri="http://schemas.openxmlformats.org/presentationml/2006/ole">
            <mc:AlternateContent xmlns:mc="http://schemas.openxmlformats.org/markup-compatibility/2006">
              <mc:Choice xmlns:v="urn:schemas-microsoft-com:vml" Requires="v">
                <p:oleObj spid="_x0000_s21522" name="Equation" r:id="rId3" imgW="4038480" imgH="266400" progId="Equation.DSMT4">
                  <p:embed/>
                </p:oleObj>
              </mc:Choice>
              <mc:Fallback>
                <p:oleObj name="Equation" r:id="rId3" imgW="4038480" imgH="266400" progId="Equation.DSMT4">
                  <p:embed/>
                  <p:pic>
                    <p:nvPicPr>
                      <p:cNvPr id="24" name="Content Placeholder 23" descr="The following calculation is shown: $118,000 minus $100,000 equals $18,000 excess.">
                        <a:extLst>
                          <a:ext uri="{FF2B5EF4-FFF2-40B4-BE49-F238E27FC236}">
                            <a16:creationId xmlns:a16="http://schemas.microsoft.com/office/drawing/2014/main" id="{D9E94A43-DCF3-4914-A204-46B94E72E14D}"/>
                          </a:ext>
                        </a:extLst>
                      </p:cNvPr>
                      <p:cNvPicPr/>
                      <p:nvPr/>
                    </p:nvPicPr>
                    <p:blipFill>
                      <a:blip r:embed="rId4"/>
                      <a:stretch>
                        <a:fillRect/>
                      </a:stretch>
                    </p:blipFill>
                    <p:spPr>
                      <a:xfrm>
                        <a:off x="4255068" y="4703467"/>
                        <a:ext cx="4527731" cy="299981"/>
                      </a:xfrm>
                      <a:prstGeom prst="rect">
                        <a:avLst/>
                      </a:prstGeom>
                    </p:spPr>
                  </p:pic>
                </p:oleObj>
              </mc:Fallback>
            </mc:AlternateContent>
          </a:graphicData>
        </a:graphic>
      </p:graphicFrame>
      <p:graphicFrame>
        <p:nvGraphicFramePr>
          <p:cNvPr id="26" name="Content Placeholder 25" descr="The following calculation is shown: $25,000 minus the product of $18,000 multiplied by 50 percent equals $16,000.">
            <a:extLst>
              <a:ext uri="{FF2B5EF4-FFF2-40B4-BE49-F238E27FC236}">
                <a16:creationId xmlns:a16="http://schemas.microsoft.com/office/drawing/2014/main" id="{AB8C497C-829C-4480-B3B5-87D97F036D75}"/>
              </a:ext>
            </a:extLst>
          </p:cNvPr>
          <p:cNvGraphicFramePr>
            <a:graphicFrameLocks noGrp="1" noChangeAspect="1"/>
          </p:cNvGraphicFramePr>
          <p:nvPr>
            <p:ph idx="12"/>
            <p:extLst>
              <p:ext uri="{D42A27DB-BD31-4B8C-83A1-F6EECF244321}">
                <p14:modId xmlns:p14="http://schemas.microsoft.com/office/powerpoint/2010/main" val="990198990"/>
              </p:ext>
            </p:extLst>
          </p:nvPr>
        </p:nvGraphicFramePr>
        <p:xfrm>
          <a:off x="4380792" y="5100123"/>
          <a:ext cx="4276282" cy="315677"/>
        </p:xfrm>
        <a:graphic>
          <a:graphicData uri="http://schemas.openxmlformats.org/presentationml/2006/ole">
            <mc:AlternateContent xmlns:mc="http://schemas.openxmlformats.org/markup-compatibility/2006">
              <mc:Choice xmlns:v="urn:schemas-microsoft-com:vml" Requires="v">
                <p:oleObj spid="_x0000_s21523" name="Equation" r:id="rId5" imgW="3784320" imgH="279360" progId="Equation.DSMT4">
                  <p:embed/>
                </p:oleObj>
              </mc:Choice>
              <mc:Fallback>
                <p:oleObj name="Equation" r:id="rId5" imgW="3784320" imgH="279360" progId="Equation.DSMT4">
                  <p:embed/>
                  <p:pic>
                    <p:nvPicPr>
                      <p:cNvPr id="26" name="Content Placeholder 25" descr="The following calculation is shown: $25,000 minus the product of $18,000 multiplied by 50 percent equals $16,000.">
                        <a:extLst>
                          <a:ext uri="{FF2B5EF4-FFF2-40B4-BE49-F238E27FC236}">
                            <a16:creationId xmlns:a16="http://schemas.microsoft.com/office/drawing/2014/main" id="{AB8C497C-829C-4480-B3B5-87D97F036D75}"/>
                          </a:ext>
                        </a:extLst>
                      </p:cNvPr>
                      <p:cNvPicPr/>
                      <p:nvPr/>
                    </p:nvPicPr>
                    <p:blipFill>
                      <a:blip r:embed="rId6"/>
                      <a:stretch>
                        <a:fillRect/>
                      </a:stretch>
                    </p:blipFill>
                    <p:spPr>
                      <a:xfrm>
                        <a:off x="4380792" y="5100123"/>
                        <a:ext cx="4276282" cy="315677"/>
                      </a:xfrm>
                      <a:prstGeom prst="rect">
                        <a:avLst/>
                      </a:prstGeom>
                    </p:spPr>
                  </p:pic>
                </p:oleObj>
              </mc:Fallback>
            </mc:AlternateContent>
          </a:graphicData>
        </a:graphic>
      </p:graphicFrame>
      <p:sp>
        <p:nvSpPr>
          <p:cNvPr id="17" name="Content Placeholder 16">
            <a:extLst>
              <a:ext uri="{FF2B5EF4-FFF2-40B4-BE49-F238E27FC236}">
                <a16:creationId xmlns:a16="http://schemas.microsoft.com/office/drawing/2014/main" id="{F0CBD844-C9DA-4CAA-AF88-298BF5C08DF5}"/>
              </a:ext>
            </a:extLst>
          </p:cNvPr>
          <p:cNvSpPr>
            <a:spLocks noGrp="1"/>
          </p:cNvSpPr>
          <p:nvPr>
            <p:ph idx="11"/>
          </p:nvPr>
        </p:nvSpPr>
        <p:spPr>
          <a:xfrm>
            <a:off x="838200" y="5580690"/>
            <a:ext cx="10972726" cy="874516"/>
          </a:xfrm>
        </p:spPr>
        <p:txBody>
          <a:bodyPr/>
          <a:lstStyle/>
          <a:p>
            <a:pPr marL="682625" lvl="1" indent="0">
              <a:buNone/>
            </a:pPr>
            <a:r>
              <a:rPr lang="en-US" sz="2200" dirty="0"/>
              <a:t>Only $16,000 of the rental loss can be deducted. If Bobbi Jo’s loss was $2,800, the full $2,800 can be deducted.</a:t>
            </a:r>
          </a:p>
        </p:txBody>
      </p:sp>
    </p:spTree>
    <p:extLst>
      <p:ext uri="{BB962C8B-B14F-4D97-AF65-F5344CB8AC3E}">
        <p14:creationId xmlns:p14="http://schemas.microsoft.com/office/powerpoint/2010/main" val="31938040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Net Operating Losses </a:t>
            </a:r>
            <a:br>
              <a:rPr lang="en-US" dirty="0"/>
            </a:br>
            <a:r>
              <a:rPr lang="en-US" sz="2000" dirty="0"/>
              <a:t>(1 of 3)</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The Net Operating Loss (N O L) provision is primarily designed to provide relief for losses from trade or business and casualty or theft.</a:t>
            </a:r>
          </a:p>
          <a:p>
            <a:pPr lvl="1"/>
            <a:r>
              <a:rPr lang="en-US" dirty="0"/>
              <a:t>Therefore, all items of income, deductions, gains, and losses must be categorized as either business or nonbusiness related.</a:t>
            </a:r>
          </a:p>
        </p:txBody>
      </p:sp>
    </p:spTree>
    <p:extLst>
      <p:ext uri="{BB962C8B-B14F-4D97-AF65-F5344CB8AC3E}">
        <p14:creationId xmlns:p14="http://schemas.microsoft.com/office/powerpoint/2010/main" val="30975036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Net Operating Losses </a:t>
            </a:r>
            <a:br>
              <a:rPr lang="en-US" dirty="0"/>
            </a:br>
            <a:r>
              <a:rPr lang="en-US" sz="2000" dirty="0"/>
              <a:t>(2 of 3)</a:t>
            </a:r>
            <a:endParaRPr lang="en-US" dirty="0"/>
          </a:p>
        </p:txBody>
      </p:sp>
      <p:sp>
        <p:nvSpPr>
          <p:cNvPr id="5" name="Text Placeholder 4"/>
          <p:cNvSpPr>
            <a:spLocks noGrp="1"/>
          </p:cNvSpPr>
          <p:nvPr>
            <p:ph idx="1"/>
          </p:nvPr>
        </p:nvSpPr>
        <p:spPr>
          <a:xfrm>
            <a:off x="838199" y="1825625"/>
            <a:ext cx="11062063" cy="4351338"/>
          </a:xfrm>
        </p:spPr>
        <p:txBody>
          <a:bodyPr/>
          <a:lstStyle/>
          <a:p>
            <a:pPr marL="0" indent="0">
              <a:spcBef>
                <a:spcPts val="0"/>
              </a:spcBef>
              <a:spcAft>
                <a:spcPts val="600"/>
              </a:spcAft>
              <a:buNone/>
            </a:pPr>
            <a:r>
              <a:rPr lang="en-US" b="1" dirty="0"/>
              <a:t>N O L s Affected by COVID-19 Provisions</a:t>
            </a:r>
          </a:p>
          <a:p>
            <a:pPr marL="342900" indent="-342900">
              <a:spcBef>
                <a:spcPts val="0"/>
              </a:spcBef>
              <a:spcAft>
                <a:spcPts val="600"/>
              </a:spcAft>
              <a:buFont typeface="Arial" panose="020B0604020202020204" pitchFamily="34" charset="0"/>
              <a:buChar char="•"/>
            </a:pPr>
            <a:r>
              <a:rPr lang="en-US" sz="2000" dirty="0"/>
              <a:t>Rules related to N O L s fall into three categories:</a:t>
            </a:r>
          </a:p>
          <a:p>
            <a:pPr lvl="1">
              <a:spcBef>
                <a:spcPts val="0"/>
              </a:spcBef>
              <a:spcAft>
                <a:spcPts val="600"/>
              </a:spcAft>
            </a:pPr>
            <a:r>
              <a:rPr lang="en-US" sz="2000" dirty="0"/>
              <a:t>Pre-2018 period</a:t>
            </a:r>
          </a:p>
          <a:p>
            <a:pPr lvl="2"/>
            <a:r>
              <a:rPr lang="en-US" sz="2000" dirty="0"/>
              <a:t>N O L s eligible to be carried back two years and forward for 20 years.</a:t>
            </a:r>
          </a:p>
          <a:p>
            <a:pPr lvl="2"/>
            <a:r>
              <a:rPr lang="en-US" sz="2000" dirty="0"/>
              <a:t>Carryover or carryback can offset 100 percent of income generated.</a:t>
            </a:r>
          </a:p>
          <a:p>
            <a:pPr lvl="2">
              <a:spcBef>
                <a:spcPts val="0"/>
              </a:spcBef>
              <a:spcAft>
                <a:spcPts val="1200"/>
              </a:spcAft>
            </a:pPr>
            <a:r>
              <a:rPr lang="en-US" sz="2000" dirty="0"/>
              <a:t>N O L s generated in this period can be used in the same manner.</a:t>
            </a:r>
          </a:p>
          <a:p>
            <a:pPr lvl="1">
              <a:spcBef>
                <a:spcPts val="0"/>
              </a:spcBef>
              <a:spcAft>
                <a:spcPts val="600"/>
              </a:spcAft>
            </a:pPr>
            <a:r>
              <a:rPr lang="en-US" sz="2000" dirty="0"/>
              <a:t>COVID-19 pandemic period (2018–2020)</a:t>
            </a:r>
          </a:p>
          <a:p>
            <a:pPr lvl="2"/>
            <a:r>
              <a:rPr lang="en-US" sz="2000" dirty="0"/>
              <a:t>N O L s generated in 2018–2020 have a 5-year carryback and indefinite carryforward.</a:t>
            </a:r>
          </a:p>
          <a:p>
            <a:pPr lvl="2"/>
            <a:r>
              <a:rPr lang="en-US" sz="2000" dirty="0"/>
              <a:t>80 percent income limitation suspended on N O L s generated and used in those years.</a:t>
            </a:r>
          </a:p>
          <a:p>
            <a:pPr lvl="1"/>
            <a:r>
              <a:rPr lang="en-US" sz="2000" dirty="0"/>
              <a:t>Pre-COVID but post-2018 N O L rules will become effective again after 2020.</a:t>
            </a:r>
          </a:p>
        </p:txBody>
      </p:sp>
    </p:spTree>
    <p:extLst>
      <p:ext uri="{BB962C8B-B14F-4D97-AF65-F5344CB8AC3E}">
        <p14:creationId xmlns:p14="http://schemas.microsoft.com/office/powerpoint/2010/main" val="16745295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Net Operating Losses </a:t>
            </a:r>
            <a:br>
              <a:rPr lang="en-US" dirty="0"/>
            </a:br>
            <a:r>
              <a:rPr lang="en-US" sz="2000" dirty="0"/>
              <a:t>(3 of 3)</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Overall Business Loss Limitation</a:t>
            </a:r>
          </a:p>
          <a:p>
            <a:pPr marL="342900" indent="-342900">
              <a:spcBef>
                <a:spcPts val="0"/>
              </a:spcBef>
              <a:spcAft>
                <a:spcPts val="600"/>
              </a:spcAft>
              <a:buFont typeface="Arial" panose="020B0604020202020204" pitchFamily="34" charset="0"/>
              <a:buChar char="•"/>
            </a:pPr>
            <a:r>
              <a:rPr lang="en-US" dirty="0"/>
              <a:t>The tax law places an annual limitation on noncorporate business losses. </a:t>
            </a:r>
          </a:p>
          <a:p>
            <a:pPr lvl="1"/>
            <a:r>
              <a:rPr lang="en-US" dirty="0"/>
              <a:t>After adjusting for inflation, the 2021 limits are $564,000 (for married filing jointly taxpayers) and $262,000 (for all other taxpayers).</a:t>
            </a:r>
          </a:p>
          <a:p>
            <a:pPr lvl="1"/>
            <a:r>
              <a:rPr lang="en-US" dirty="0"/>
              <a:t>The CARES Act suspended the excess loss limitation provisions through the end of 2020. </a:t>
            </a:r>
          </a:p>
          <a:p>
            <a:pPr lvl="1"/>
            <a:r>
              <a:rPr lang="en-US" dirty="0"/>
              <a:t>The business loss limitation is in place for 2021 through the end of 2026.</a:t>
            </a:r>
          </a:p>
        </p:txBody>
      </p:sp>
    </p:spTree>
    <p:extLst>
      <p:ext uri="{BB962C8B-B14F-4D97-AF65-F5344CB8AC3E}">
        <p14:creationId xmlns:p14="http://schemas.microsoft.com/office/powerpoint/2010/main" val="28710149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Poll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sz="2000" dirty="0"/>
              <a:t>Manfred (age 44) and Mary (age 41) Mower are your tax clients. Their two children, Matthew and Molly, live at home. Molly is a senior in high school and Matthew commutes to a local college where he is studying soil management. Manfred owns and operates a lawn maintenance and landscaping business. He has 6 employees and 3 pick-up trucks used for transportation to the job sites. The business has a credit card in its name for use by the employees and Manfred, who fills the trucks with gas almost daily. Manfred gave a business credit card to Mary, Matthew, and Molly and told them to use it to buy gas for their automobiles. In the current year, his wife and children put $5,210 of gasoline in their automobiles using the business credit card. Manfred wants to deduct the $5,210 on his Schedule C. He feels the amount is small compared to the business gas purchases of approximately $28,000. Manfred says the amounts charged are spread throughout </a:t>
            </a:r>
            <a:br>
              <a:rPr lang="en-US" sz="2000" dirty="0"/>
            </a:br>
            <a:r>
              <a:rPr lang="en-US" sz="2000" dirty="0"/>
              <a:t>the credit card statements and would be very difficult for the IRS to detect in an audit.</a:t>
            </a:r>
            <a:br>
              <a:rPr lang="en-US" sz="2000" dirty="0"/>
            </a:br>
            <a:r>
              <a:rPr lang="en-US" sz="2000" dirty="0"/>
              <a:t>Would you sign the Paid Preparer’s declaration on this return? </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142660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Qualified Business Income (Q B I) Deduction </a:t>
            </a:r>
            <a:r>
              <a:rPr lang="en-US" sz="2000" dirty="0"/>
              <a:t>(1 of 5)</a:t>
            </a:r>
          </a:p>
        </p:txBody>
      </p:sp>
      <p:sp>
        <p:nvSpPr>
          <p:cNvPr id="5" name="Text Placeholder 4"/>
          <p:cNvSpPr>
            <a:spLocks noGrp="1"/>
          </p:cNvSpPr>
          <p:nvPr>
            <p:ph idx="1"/>
          </p:nvPr>
        </p:nvSpPr>
        <p:spPr/>
        <p:txBody>
          <a:bodyPr/>
          <a:lstStyle/>
          <a:p>
            <a:pPr marL="0" indent="0">
              <a:buNone/>
            </a:pPr>
            <a:r>
              <a:rPr lang="en-US" b="1" dirty="0"/>
              <a:t>Definition of Qualified Business Income</a:t>
            </a:r>
          </a:p>
          <a:p>
            <a:pPr marL="342900" indent="-342900">
              <a:spcBef>
                <a:spcPts val="0"/>
              </a:spcBef>
              <a:spcAft>
                <a:spcPts val="600"/>
              </a:spcAft>
              <a:buFont typeface="Arial" panose="020B0604020202020204" pitchFamily="34" charset="0"/>
              <a:buChar char="•"/>
            </a:pPr>
            <a:r>
              <a:rPr lang="en-US" sz="2000" dirty="0"/>
              <a:t>Qualified business income (Q B I) for a tax year is the net amount of qualified items of income, gain, deduction, and loss relating to any qualified trade or business of the taxpayer in the United States.</a:t>
            </a:r>
          </a:p>
          <a:p>
            <a:pPr marL="342900" indent="-342900">
              <a:spcBef>
                <a:spcPts val="0"/>
              </a:spcBef>
              <a:spcAft>
                <a:spcPts val="600"/>
              </a:spcAft>
              <a:buFont typeface="Arial" panose="020B0604020202020204" pitchFamily="34" charset="0"/>
              <a:buChar char="•"/>
            </a:pPr>
            <a:r>
              <a:rPr lang="en-US" sz="2000" dirty="0"/>
              <a:t>Q B I excludes the following:</a:t>
            </a:r>
          </a:p>
          <a:p>
            <a:pPr lvl="1">
              <a:spcBef>
                <a:spcPts val="0"/>
              </a:spcBef>
              <a:spcAft>
                <a:spcPts val="600"/>
              </a:spcAft>
            </a:pPr>
            <a:r>
              <a:rPr lang="en-US" sz="2000" dirty="0"/>
              <a:t>Short-term capital gain, short-term capital loss, long-term capital gain, or long-term capital loss</a:t>
            </a:r>
          </a:p>
          <a:p>
            <a:pPr lvl="1">
              <a:spcBef>
                <a:spcPts val="0"/>
              </a:spcBef>
              <a:spcAft>
                <a:spcPts val="600"/>
              </a:spcAft>
            </a:pPr>
            <a:r>
              <a:rPr lang="en-US" sz="2000" dirty="0"/>
              <a:t>Dividend income</a:t>
            </a:r>
          </a:p>
          <a:p>
            <a:pPr lvl="1">
              <a:spcBef>
                <a:spcPts val="0"/>
              </a:spcBef>
              <a:spcAft>
                <a:spcPts val="600"/>
              </a:spcAft>
            </a:pPr>
            <a:r>
              <a:rPr lang="en-US" sz="2000" dirty="0"/>
              <a:t>Interest income </a:t>
            </a:r>
          </a:p>
          <a:p>
            <a:pPr lvl="1">
              <a:spcBef>
                <a:spcPts val="0"/>
              </a:spcBef>
              <a:spcAft>
                <a:spcPts val="600"/>
              </a:spcAft>
            </a:pPr>
            <a:r>
              <a:rPr lang="en-US" sz="2000" dirty="0"/>
              <a:t>Commodity transaction income or foreign currency gain or loss</a:t>
            </a:r>
          </a:p>
          <a:p>
            <a:pPr lvl="1">
              <a:spcBef>
                <a:spcPts val="0"/>
              </a:spcBef>
              <a:spcAft>
                <a:spcPts val="600"/>
              </a:spcAft>
            </a:pPr>
            <a:r>
              <a:rPr lang="en-US" sz="2000" dirty="0"/>
              <a:t>Any item of income, gain, deduction, or loss relating to certain notional principal contracts</a:t>
            </a:r>
          </a:p>
          <a:p>
            <a:pPr lvl="1">
              <a:spcBef>
                <a:spcPts val="0"/>
              </a:spcBef>
              <a:spcAft>
                <a:spcPts val="600"/>
              </a:spcAft>
            </a:pPr>
            <a:r>
              <a:rPr lang="en-US" sz="2000" dirty="0"/>
              <a:t>Amounts received from an annuity not related to the trade or business</a:t>
            </a:r>
          </a:p>
        </p:txBody>
      </p:sp>
    </p:spTree>
    <p:extLst>
      <p:ext uri="{BB962C8B-B14F-4D97-AF65-F5344CB8AC3E}">
        <p14:creationId xmlns:p14="http://schemas.microsoft.com/office/powerpoint/2010/main" val="25693489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Qualified Business Income (Q B I) Deduction </a:t>
            </a:r>
            <a:r>
              <a:rPr lang="en-US" sz="2000" dirty="0"/>
              <a:t>(2 of 5)</a:t>
            </a:r>
            <a:endParaRPr lang="en-US" dirty="0"/>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The tax law provides a safe-harbor under which income from rental real estate (even if treated as passive) can qualify as Q B I.</a:t>
            </a:r>
          </a:p>
          <a:p>
            <a:pPr lvl="1">
              <a:spcBef>
                <a:spcPts val="0"/>
              </a:spcBef>
              <a:spcAft>
                <a:spcPts val="600"/>
              </a:spcAft>
            </a:pPr>
            <a:r>
              <a:rPr lang="en-US" dirty="0"/>
              <a:t>The requirements are:</a:t>
            </a:r>
          </a:p>
          <a:p>
            <a:pPr lvl="2">
              <a:spcBef>
                <a:spcPts val="0"/>
              </a:spcBef>
              <a:spcAft>
                <a:spcPts val="600"/>
              </a:spcAft>
            </a:pPr>
            <a:r>
              <a:rPr lang="en-US" dirty="0"/>
              <a:t>250 hours or more are spent by the taxpayer with respect to the rental activity.</a:t>
            </a:r>
          </a:p>
          <a:p>
            <a:pPr lvl="2">
              <a:spcBef>
                <a:spcPts val="0"/>
              </a:spcBef>
              <a:spcAft>
                <a:spcPts val="600"/>
              </a:spcAft>
            </a:pPr>
            <a:r>
              <a:rPr lang="en-US" dirty="0"/>
              <a:t>Contemporaneous records of the time are maintained.</a:t>
            </a:r>
          </a:p>
          <a:p>
            <a:pPr lvl="2">
              <a:spcBef>
                <a:spcPts val="0"/>
              </a:spcBef>
              <a:spcAft>
                <a:spcPts val="600"/>
              </a:spcAft>
            </a:pPr>
            <a:r>
              <a:rPr lang="en-US" dirty="0"/>
              <a:t>Separate books and records for the rental activity are maintained.</a:t>
            </a:r>
          </a:p>
          <a:p>
            <a:pPr marL="0" indent="0">
              <a:spcBef>
                <a:spcPts val="0"/>
              </a:spcBef>
              <a:spcAft>
                <a:spcPts val="600"/>
              </a:spcAft>
              <a:buNone/>
            </a:pPr>
            <a:r>
              <a:rPr lang="en-US" b="1" dirty="0"/>
              <a:t>Q B I Deduction Taxable Income Limitation</a:t>
            </a:r>
          </a:p>
          <a:p>
            <a:pPr marL="342900" indent="-342900">
              <a:spcBef>
                <a:spcPts val="0"/>
              </a:spcBef>
              <a:spcAft>
                <a:spcPts val="600"/>
              </a:spcAft>
              <a:buFont typeface="Arial" panose="020B0604020202020204" pitchFamily="34" charset="0"/>
              <a:buChar char="•"/>
            </a:pPr>
            <a:r>
              <a:rPr lang="en-US" dirty="0"/>
              <a:t>The Q B I deduction cannot exceed 20 percent of the taxpayer’s taxable income (excluding net long-term capital gains and qualified dividend income).</a:t>
            </a:r>
          </a:p>
        </p:txBody>
      </p:sp>
    </p:spTree>
    <p:extLst>
      <p:ext uri="{BB962C8B-B14F-4D97-AF65-F5344CB8AC3E}">
        <p14:creationId xmlns:p14="http://schemas.microsoft.com/office/powerpoint/2010/main" val="249532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1</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Which of these properties is a capital asset?</a:t>
            </a:r>
          </a:p>
          <a:p>
            <a:pPr marL="0" indent="0">
              <a:buNone/>
            </a:pPr>
            <a:r>
              <a:rPr lang="en-US" dirty="0"/>
              <a:t>a. Shoes held by a shoe store</a:t>
            </a:r>
          </a:p>
          <a:p>
            <a:pPr marL="0" indent="0">
              <a:buNone/>
            </a:pPr>
            <a:r>
              <a:rPr lang="en-US" dirty="0"/>
              <a:t>b. A taxpayer’s personal residence</a:t>
            </a:r>
          </a:p>
          <a:p>
            <a:pPr marL="0" indent="0">
              <a:buNone/>
            </a:pPr>
            <a:r>
              <a:rPr lang="en-US" dirty="0"/>
              <a:t>c. A painting held by the artist</a:t>
            </a:r>
          </a:p>
          <a:p>
            <a:pPr marL="0" indent="0">
              <a:buNone/>
            </a:pPr>
            <a:r>
              <a:rPr lang="en-US" dirty="0"/>
              <a:t>d. Accounts receivable of a dentist</a:t>
            </a:r>
          </a:p>
          <a:p>
            <a:endParaRPr lang="en-US" dirty="0"/>
          </a:p>
          <a:p>
            <a:pPr marL="0" indent="0">
              <a:buNone/>
            </a:pPr>
            <a:endParaRPr lang="en-US" dirty="0"/>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24783289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Qualified Business Income (Q B I) Deduction </a:t>
            </a:r>
            <a:r>
              <a:rPr lang="en-US" sz="2000" dirty="0"/>
              <a:t>(3 of 5)</a:t>
            </a:r>
            <a:endParaRPr lang="en-US" dirty="0"/>
          </a:p>
        </p:txBody>
      </p:sp>
      <p:sp>
        <p:nvSpPr>
          <p:cNvPr id="5" name="Text Placeholder 4"/>
          <p:cNvSpPr>
            <a:spLocks noGrp="1"/>
          </p:cNvSpPr>
          <p:nvPr>
            <p:ph idx="1"/>
          </p:nvPr>
        </p:nvSpPr>
        <p:spPr/>
        <p:txBody>
          <a:bodyPr/>
          <a:lstStyle/>
          <a:p>
            <a:pPr marL="0" indent="0">
              <a:buNone/>
            </a:pPr>
            <a:r>
              <a:rPr lang="en-US" b="1" dirty="0"/>
              <a:t>Wage Limitation</a:t>
            </a:r>
          </a:p>
          <a:p>
            <a:pPr marL="342900" indent="-342900">
              <a:buFont typeface="Arial" panose="020B0604020202020204" pitchFamily="34" charset="0"/>
              <a:buChar char="•"/>
            </a:pPr>
            <a:r>
              <a:rPr lang="en-US" dirty="0"/>
              <a:t>For taxpayers with taxable income above certain threshold amounts ($329,800 for married filing jointly and $164,900 for all other taxpayers), two additional limitations apply and a phase-out occurs.</a:t>
            </a:r>
          </a:p>
          <a:p>
            <a:pPr lvl="1"/>
            <a:r>
              <a:rPr lang="en-US" dirty="0"/>
              <a:t>The wage limit is the greater of:</a:t>
            </a:r>
          </a:p>
          <a:p>
            <a:pPr marL="1255713" lvl="2" indent="-341313">
              <a:buSzPct val="100000"/>
              <a:buFont typeface="+mj-lt"/>
              <a:buAutoNum type="arabicPeriod"/>
            </a:pPr>
            <a:r>
              <a:rPr lang="en-US" dirty="0"/>
              <a:t>50 percent of the allocable share of W-2 wages with respect to the business</a:t>
            </a:r>
          </a:p>
          <a:p>
            <a:pPr marL="1255713" lvl="2" indent="-341313">
              <a:buSzPct val="100000"/>
              <a:buFont typeface="+mj-lt"/>
              <a:buAutoNum type="arabicPeriod"/>
            </a:pPr>
            <a:r>
              <a:rPr lang="en-US" dirty="0"/>
              <a:t>25 percent of the allocable share of W-2 wages with respect to the business plus 2.5 percent of the unadjusted basis for all qualified business property</a:t>
            </a:r>
          </a:p>
        </p:txBody>
      </p:sp>
    </p:spTree>
    <p:extLst>
      <p:ext uri="{BB962C8B-B14F-4D97-AF65-F5344CB8AC3E}">
        <p14:creationId xmlns:p14="http://schemas.microsoft.com/office/powerpoint/2010/main" val="8385917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Qualified Business Income (Q B I) Deduction </a:t>
            </a:r>
            <a:r>
              <a:rPr lang="en-US" sz="2000" dirty="0"/>
              <a:t>(4 of 5)</a:t>
            </a:r>
            <a:endParaRPr lang="en-US" dirty="0"/>
          </a:p>
        </p:txBody>
      </p:sp>
      <p:sp>
        <p:nvSpPr>
          <p:cNvPr id="5" name="Text Placeholder 4"/>
          <p:cNvSpPr>
            <a:spLocks noGrp="1"/>
          </p:cNvSpPr>
          <p:nvPr>
            <p:ph idx="1"/>
          </p:nvPr>
        </p:nvSpPr>
        <p:spPr/>
        <p:txBody>
          <a:bodyPr/>
          <a:lstStyle/>
          <a:p>
            <a:pPr lvl="1"/>
            <a:r>
              <a:rPr lang="en-US" dirty="0"/>
              <a:t>To calculate the phase-out, taxpayers must determine the Q B I deduction with and without the wage limitation.</a:t>
            </a:r>
          </a:p>
          <a:p>
            <a:pPr lvl="2"/>
            <a:r>
              <a:rPr lang="en-US" dirty="0"/>
              <a:t>The excess of the Q B I deduction with no limitation over the Q B I deduction with limitation is known as the “excess amount.”</a:t>
            </a:r>
          </a:p>
          <a:p>
            <a:pPr lvl="3"/>
            <a:r>
              <a:rPr lang="en-US" sz="2200" b="0" dirty="0"/>
              <a:t>The excess amount is subject to a pro rata phase-out based on the taxpayer’s income over the threshold amount.</a:t>
            </a:r>
          </a:p>
          <a:p>
            <a:pPr marL="0" indent="0">
              <a:spcAft>
                <a:spcPts val="0"/>
              </a:spcAft>
              <a:buNone/>
            </a:pPr>
            <a:r>
              <a:rPr lang="en-US" b="1" dirty="0"/>
              <a:t>Specified Service Business Limitation</a:t>
            </a:r>
          </a:p>
          <a:p>
            <a:pPr marL="342900" indent="-342900">
              <a:buFont typeface="Arial" panose="020B0604020202020204" pitchFamily="34" charset="0"/>
              <a:buChar char="•"/>
            </a:pPr>
            <a:r>
              <a:rPr lang="en-US" dirty="0"/>
              <a:t>Q B I from a service-related trade or business may also be subject to limitation if income is in excess of the threshold.</a:t>
            </a:r>
          </a:p>
        </p:txBody>
      </p:sp>
    </p:spTree>
    <p:extLst>
      <p:ext uri="{BB962C8B-B14F-4D97-AF65-F5344CB8AC3E}">
        <p14:creationId xmlns:p14="http://schemas.microsoft.com/office/powerpoint/2010/main" val="22656855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Qualified Business Income (Q B I) Deduction </a:t>
            </a:r>
            <a:r>
              <a:rPr lang="en-US" sz="2000" dirty="0"/>
              <a:t>(5 of 5)</a:t>
            </a:r>
            <a:endParaRPr lang="en-US" dirty="0"/>
          </a:p>
        </p:txBody>
      </p:sp>
      <p:sp>
        <p:nvSpPr>
          <p:cNvPr id="5" name="Text Placeholder 4"/>
          <p:cNvSpPr>
            <a:spLocks noGrp="1"/>
          </p:cNvSpPr>
          <p:nvPr>
            <p:ph idx="1"/>
          </p:nvPr>
        </p:nvSpPr>
        <p:spPr/>
        <p:txBody>
          <a:bodyPr/>
          <a:lstStyle/>
          <a:p>
            <a:pPr marL="0" indent="0">
              <a:buNone/>
            </a:pPr>
            <a:r>
              <a:rPr lang="en-US" b="1" dirty="0"/>
              <a:t>Reporting the Q B I Deduction</a:t>
            </a:r>
          </a:p>
          <a:p>
            <a:pPr marL="342900" indent="-342900">
              <a:buFont typeface="Arial" panose="020B0604020202020204" pitchFamily="34" charset="0"/>
              <a:buChar char="•"/>
            </a:pPr>
            <a:r>
              <a:rPr lang="en-US" dirty="0"/>
              <a:t>Forms 89 95 and 89 95-A are used for reporting the Q B I deduction.</a:t>
            </a:r>
          </a:p>
          <a:p>
            <a:pPr lvl="1"/>
            <a:r>
              <a:rPr lang="en-US" dirty="0"/>
              <a:t>Form 89 95 is for taxpayers whose taxable income before the Q B I deduction does not exceed the phase-out thresholds.</a:t>
            </a:r>
          </a:p>
          <a:p>
            <a:pPr lvl="1"/>
            <a:r>
              <a:rPr lang="en-US" dirty="0"/>
              <a:t>Otherwise, taxpayers must use Form 89 95-A.</a:t>
            </a:r>
          </a:p>
        </p:txBody>
      </p:sp>
    </p:spTree>
    <p:extLst>
      <p:ext uri="{BB962C8B-B14F-4D97-AF65-F5344CB8AC3E}">
        <p14:creationId xmlns:p14="http://schemas.microsoft.com/office/powerpoint/2010/main" val="32082681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Case Study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sz="2200" dirty="0"/>
              <a:t>You recently received the following e-mail from a client and friend:</a:t>
            </a:r>
          </a:p>
          <a:p>
            <a:pPr marL="457200">
              <a:buNone/>
            </a:pPr>
            <a:r>
              <a:rPr lang="en-US" sz="2200" dirty="0"/>
              <a:t>As you recall, I won big at the casino earlier this year. I took the $3,000 I won and bought 100 shares of stock in TriviaAddiction. The stock has done well, and I am thinking of selling before year end now that the price has reached $240 per share. Is there any reason to wait and sell later? If I don’t sell, the price might go down—perhaps to $220 by early next year. </a:t>
            </a:r>
          </a:p>
          <a:p>
            <a:pPr marL="457200">
              <a:buNone/>
            </a:pPr>
            <a:r>
              <a:rPr lang="en-US" sz="2200" dirty="0"/>
              <a:t>My taxable income this year and next year is expected to be $40,000 (not including the stock sale). I think that puts me in the 12 percent tax bracket. Any </a:t>
            </a:r>
            <a:br>
              <a:rPr lang="en-US" sz="2200" dirty="0"/>
            </a:br>
            <a:r>
              <a:rPr lang="en-US" sz="2200" dirty="0"/>
              <a:t>suggestions on what I should do?</a:t>
            </a:r>
          </a:p>
          <a:p>
            <a:pPr marL="0" indent="0">
              <a:buNone/>
            </a:pPr>
            <a:r>
              <a:rPr lang="en-US" sz="2200" dirty="0"/>
              <a:t>Prepare an e-mail to your friend addressing her questions. Be certain </a:t>
            </a:r>
            <a:br>
              <a:rPr lang="en-US" sz="2200" dirty="0"/>
            </a:br>
            <a:r>
              <a:rPr lang="en-US" sz="2200" dirty="0"/>
              <a:t>to include estimates of the different after-tax outcomes she is suggesting.</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9800182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(1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p:txBody>
          <a:bodyPr/>
          <a:lstStyle/>
          <a:p>
            <a:pPr marL="0" indent="0">
              <a:buNone/>
            </a:pPr>
            <a:r>
              <a:rPr lang="en-US" dirty="0"/>
              <a:t>Now that the lesson has ended, you should have learned how to:</a:t>
            </a:r>
          </a:p>
          <a:p>
            <a:pPr marL="466725" indent="-466725">
              <a:spcAft>
                <a:spcPts val="0"/>
              </a:spcAft>
              <a:buFont typeface="+mj-lt"/>
              <a:buAutoNum type="arabicPeriod"/>
              <a:tabLst>
                <a:tab pos="466725" algn="l"/>
              </a:tabLst>
              <a:defRPr/>
            </a:pPr>
            <a:r>
              <a:rPr lang="en-US" dirty="0"/>
              <a:t>Define the term “capital asset.”</a:t>
            </a:r>
          </a:p>
          <a:p>
            <a:pPr marL="466725" indent="-466725">
              <a:spcAft>
                <a:spcPts val="0"/>
              </a:spcAft>
              <a:buFont typeface="+mj-lt"/>
              <a:buAutoNum type="arabicPeriod"/>
              <a:tabLst>
                <a:tab pos="466725" algn="l"/>
              </a:tabLst>
              <a:defRPr/>
            </a:pPr>
            <a:r>
              <a:rPr lang="en-US" dirty="0"/>
              <a:t>Apply the holding period for long-term and short-term capital gains and losses.</a:t>
            </a:r>
          </a:p>
          <a:p>
            <a:pPr marL="466725" indent="-466725">
              <a:spcAft>
                <a:spcPts val="0"/>
              </a:spcAft>
              <a:buFont typeface="+mj-lt"/>
              <a:buAutoNum type="arabicPeriod"/>
              <a:tabLst>
                <a:tab pos="466725" algn="l"/>
              </a:tabLst>
              <a:defRPr/>
            </a:pPr>
            <a:r>
              <a:rPr lang="en-US" dirty="0"/>
              <a:t>Calculate the gain or loss on the disposition of an asset.</a:t>
            </a:r>
          </a:p>
          <a:p>
            <a:pPr marL="466725" indent="-466725">
              <a:spcAft>
                <a:spcPts val="0"/>
              </a:spcAft>
              <a:buFont typeface="+mj-lt"/>
              <a:buAutoNum type="arabicPeriod"/>
              <a:tabLst>
                <a:tab pos="466725" algn="l"/>
              </a:tabLst>
              <a:defRPr/>
            </a:pPr>
            <a:r>
              <a:rPr lang="en-US" dirty="0"/>
              <a:t>Compute the tax on capital gains.</a:t>
            </a:r>
          </a:p>
          <a:p>
            <a:pPr marL="466725" indent="-466725">
              <a:spcAft>
                <a:spcPts val="0"/>
              </a:spcAft>
              <a:buFont typeface="+mj-lt"/>
              <a:buAutoNum type="arabicPeriod"/>
              <a:tabLst>
                <a:tab pos="466725" algn="l"/>
              </a:tabLst>
              <a:defRPr/>
            </a:pPr>
            <a:r>
              <a:rPr lang="en-US" dirty="0"/>
              <a:t>Describe the treatment of capital losses.</a:t>
            </a:r>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40455508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(2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p:txBody>
          <a:bodyPr/>
          <a:lstStyle/>
          <a:p>
            <a:pPr marL="630238" indent="-630238">
              <a:spcAft>
                <a:spcPts val="0"/>
              </a:spcAft>
              <a:buFont typeface="+mj-lt"/>
              <a:buAutoNum type="arabicPeriod" startAt="6"/>
              <a:tabLst>
                <a:tab pos="630238" algn="l"/>
              </a:tabLst>
              <a:defRPr/>
            </a:pPr>
            <a:r>
              <a:rPr lang="en-US" dirty="0"/>
              <a:t>Apply the exclusion of gain from personal residence sales.</a:t>
            </a:r>
          </a:p>
          <a:p>
            <a:pPr marL="630238" indent="-630238">
              <a:spcAft>
                <a:spcPts val="0"/>
              </a:spcAft>
              <a:buFont typeface="+mj-lt"/>
              <a:buAutoNum type="arabicPeriod" startAt="6"/>
              <a:tabLst>
                <a:tab pos="630238" algn="l"/>
              </a:tabLst>
              <a:defRPr/>
            </a:pPr>
            <a:r>
              <a:rPr lang="en-US" dirty="0"/>
              <a:t>Apply the tax rules for rental property and vacation homes.</a:t>
            </a:r>
          </a:p>
          <a:p>
            <a:pPr marL="630238" indent="-630238">
              <a:spcAft>
                <a:spcPts val="0"/>
              </a:spcAft>
              <a:buFont typeface="+mj-lt"/>
              <a:buAutoNum type="arabicPeriod" startAt="6"/>
              <a:tabLst>
                <a:tab pos="630238" algn="l"/>
              </a:tabLst>
              <a:defRPr/>
            </a:pPr>
            <a:r>
              <a:rPr lang="en-US" dirty="0"/>
              <a:t>Explain the treatment of passive income and losses.</a:t>
            </a:r>
          </a:p>
          <a:p>
            <a:pPr marL="630238" indent="-630238">
              <a:spcAft>
                <a:spcPts val="0"/>
              </a:spcAft>
              <a:buFont typeface="+mj-lt"/>
              <a:buAutoNum type="arabicPeriod" startAt="6"/>
              <a:tabLst>
                <a:tab pos="630238" algn="l"/>
              </a:tabLst>
              <a:defRPr/>
            </a:pPr>
            <a:r>
              <a:rPr lang="en-US" dirty="0"/>
              <a:t>Describe the basic tax treatment of deductions for net operating losses.</a:t>
            </a:r>
          </a:p>
          <a:p>
            <a:pPr marL="630238" indent="-630238">
              <a:spcAft>
                <a:spcPts val="0"/>
              </a:spcAft>
              <a:buFont typeface="+mj-lt"/>
              <a:buAutoNum type="arabicPeriod" startAt="6"/>
              <a:tabLst>
                <a:tab pos="630238" algn="l"/>
              </a:tabLst>
              <a:defRPr/>
            </a:pPr>
            <a:r>
              <a:rPr lang="en-US" dirty="0"/>
              <a:t>Compute the qualified business income (Q B I) deduction.</a:t>
            </a:r>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898487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Holding Period</a:t>
            </a:r>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Determining the holding period is the first step in determining tax treatment for assets.</a:t>
            </a:r>
          </a:p>
          <a:p>
            <a:pPr marL="342900" indent="-342900">
              <a:spcBef>
                <a:spcPts val="0"/>
              </a:spcBef>
              <a:spcAft>
                <a:spcPts val="600"/>
              </a:spcAft>
              <a:buFont typeface="Arial" panose="020B0604020202020204" pitchFamily="34" charset="0"/>
              <a:buChar char="•"/>
            </a:pPr>
            <a:r>
              <a:rPr lang="en-US" dirty="0"/>
              <a:t>The holding period for capital assets is how long the taxpayer owned the asset.</a:t>
            </a:r>
          </a:p>
          <a:p>
            <a:pPr lvl="1">
              <a:spcBef>
                <a:spcPts val="0"/>
              </a:spcBef>
              <a:spcAft>
                <a:spcPts val="600"/>
              </a:spcAft>
            </a:pPr>
            <a:r>
              <a:rPr lang="en-US" dirty="0"/>
              <a:t>Long-term assets are held for more than 1 year.</a:t>
            </a:r>
          </a:p>
          <a:p>
            <a:pPr lvl="1">
              <a:spcBef>
                <a:spcPts val="0"/>
              </a:spcBef>
              <a:spcAft>
                <a:spcPts val="600"/>
              </a:spcAft>
            </a:pPr>
            <a:r>
              <a:rPr lang="en-US" dirty="0"/>
              <a:t>Short-term assets are held for 1 year or less.</a:t>
            </a:r>
          </a:p>
          <a:p>
            <a:pPr marL="342900" indent="-342900">
              <a:spcBef>
                <a:spcPts val="0"/>
              </a:spcBef>
              <a:spcAft>
                <a:spcPts val="600"/>
              </a:spcAft>
              <a:buFont typeface="Arial" panose="020B0604020202020204" pitchFamily="34" charset="0"/>
              <a:buChar char="•"/>
            </a:pPr>
            <a:r>
              <a:rPr lang="en-US" dirty="0"/>
              <a:t>A capital asset sold before it is owned for the required holding period results in a short-term capital gain or loss.</a:t>
            </a:r>
          </a:p>
          <a:p>
            <a:pPr marL="342900" indent="-342900">
              <a:spcBef>
                <a:spcPts val="0"/>
              </a:spcBef>
              <a:spcAft>
                <a:spcPts val="600"/>
              </a:spcAft>
              <a:buFont typeface="Arial" panose="020B0604020202020204" pitchFamily="34" charset="0"/>
              <a:buChar char="•"/>
            </a:pPr>
            <a:r>
              <a:rPr lang="en-US" dirty="0"/>
              <a:t>Capital gains and losses receive special tax treatment.</a:t>
            </a:r>
          </a:p>
          <a:p>
            <a:pPr lvl="1">
              <a:spcBef>
                <a:spcPts val="0"/>
              </a:spcBef>
              <a:spcAft>
                <a:spcPts val="600"/>
              </a:spcAft>
            </a:pPr>
            <a:r>
              <a:rPr lang="en-US" dirty="0"/>
              <a:t>Tax treatment is based on length of time property has been owned.</a:t>
            </a:r>
          </a:p>
          <a:p>
            <a:pPr lvl="2">
              <a:spcBef>
                <a:spcPts val="0"/>
              </a:spcBef>
              <a:spcAft>
                <a:spcPts val="600"/>
              </a:spcAft>
            </a:pPr>
            <a:r>
              <a:rPr lang="en-US" dirty="0"/>
              <a:t>A net short-term capital gain is treated as ordinary income.</a:t>
            </a:r>
          </a:p>
        </p:txBody>
      </p:sp>
    </p:spTree>
    <p:extLst>
      <p:ext uri="{BB962C8B-B14F-4D97-AF65-F5344CB8AC3E}">
        <p14:creationId xmlns:p14="http://schemas.microsoft.com/office/powerpoint/2010/main" val="3607086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Calculation of Gain or Loss </a:t>
            </a:r>
            <a:br>
              <a:rPr lang="en-US" dirty="0"/>
            </a:br>
            <a:r>
              <a:rPr lang="en-US" sz="2000" dirty="0"/>
              <a:t>(1 of 8)</a:t>
            </a:r>
          </a:p>
        </p:txBody>
      </p:sp>
      <p:sp>
        <p:nvSpPr>
          <p:cNvPr id="5" name="Text Placeholder 4"/>
          <p:cNvSpPr>
            <a:spLocks noGrp="1"/>
          </p:cNvSpPr>
          <p:nvPr>
            <p:ph sz="half" idx="1"/>
          </p:nvPr>
        </p:nvSpPr>
        <p:spPr>
          <a:xfrm>
            <a:off x="838200" y="1825625"/>
            <a:ext cx="10880558" cy="1603375"/>
          </a:xfrm>
        </p:spPr>
        <p:txBody>
          <a:bodyPr/>
          <a:lstStyle/>
          <a:p>
            <a:pPr marL="342900" indent="-342900">
              <a:buFont typeface="Arial" panose="020B0604020202020204" pitchFamily="34" charset="0"/>
              <a:buChar char="•"/>
            </a:pPr>
            <a:r>
              <a:rPr lang="en-US" dirty="0"/>
              <a:t>Taxpayer’s gain or loss is calculated using the following formula:</a:t>
            </a:r>
          </a:p>
        </p:txBody>
      </p:sp>
      <p:graphicFrame>
        <p:nvGraphicFramePr>
          <p:cNvPr id="8" name="Content Placeholder 7" descr="The following equation is shown: Amount realized minus Adjusted basis equals Gain or loss realized.">
            <a:extLst>
              <a:ext uri="{FF2B5EF4-FFF2-40B4-BE49-F238E27FC236}">
                <a16:creationId xmlns:a16="http://schemas.microsoft.com/office/drawing/2014/main" id="{9C180C5F-BBAE-4DFB-A6D7-ACC0EE600998}"/>
              </a:ext>
            </a:extLst>
          </p:cNvPr>
          <p:cNvGraphicFramePr>
            <a:graphicFrameLocks noGrp="1" noChangeAspect="1"/>
          </p:cNvGraphicFramePr>
          <p:nvPr>
            <p:ph sz="half" idx="10"/>
          </p:nvPr>
        </p:nvGraphicFramePr>
        <p:xfrm>
          <a:off x="2357845" y="2695769"/>
          <a:ext cx="7472705" cy="348144"/>
        </p:xfrm>
        <a:graphic>
          <a:graphicData uri="http://schemas.openxmlformats.org/presentationml/2006/ole">
            <mc:AlternateContent xmlns:mc="http://schemas.openxmlformats.org/markup-compatibility/2006">
              <mc:Choice xmlns:v="urn:schemas-microsoft-com:vml" Requires="v">
                <p:oleObj spid="_x0000_s14345" name="Equation" r:id="rId3" imgW="7632360" imgH="355320" progId="Equation.DSMT4">
                  <p:embed/>
                </p:oleObj>
              </mc:Choice>
              <mc:Fallback>
                <p:oleObj name="Equation" r:id="rId3" imgW="7632360" imgH="355320" progId="Equation.DSMT4">
                  <p:embed/>
                  <p:pic>
                    <p:nvPicPr>
                      <p:cNvPr id="8" name="Content Placeholder 7" descr="The following equation is shown: Amount realized minus Adjusted basis equals Gain or loss realized.">
                        <a:extLst>
                          <a:ext uri="{FF2B5EF4-FFF2-40B4-BE49-F238E27FC236}">
                            <a16:creationId xmlns:a16="http://schemas.microsoft.com/office/drawing/2014/main" id="{9C180C5F-BBAE-4DFB-A6D7-ACC0EE600998}"/>
                          </a:ext>
                        </a:extLst>
                      </p:cNvPr>
                      <p:cNvPicPr/>
                      <p:nvPr/>
                    </p:nvPicPr>
                    <p:blipFill>
                      <a:blip r:embed="rId4"/>
                      <a:stretch>
                        <a:fillRect/>
                      </a:stretch>
                    </p:blipFill>
                    <p:spPr>
                      <a:xfrm>
                        <a:off x="2357845" y="2695769"/>
                        <a:ext cx="7472705" cy="348144"/>
                      </a:xfrm>
                      <a:prstGeom prst="rect">
                        <a:avLst/>
                      </a:prstGeom>
                    </p:spPr>
                  </p:pic>
                </p:oleObj>
              </mc:Fallback>
            </mc:AlternateContent>
          </a:graphicData>
        </a:graphic>
      </p:graphicFrame>
      <p:sp>
        <p:nvSpPr>
          <p:cNvPr id="2" name="Text Placeholder 1"/>
          <p:cNvSpPr>
            <a:spLocks noGrp="1"/>
          </p:cNvSpPr>
          <p:nvPr>
            <p:ph sz="half" idx="2"/>
          </p:nvPr>
        </p:nvSpPr>
        <p:spPr>
          <a:xfrm>
            <a:off x="834598" y="3305333"/>
            <a:ext cx="10880558" cy="1217447"/>
          </a:xfrm>
        </p:spPr>
        <p:txBody>
          <a:bodyPr/>
          <a:lstStyle/>
          <a:p>
            <a:pPr marL="0" indent="0">
              <a:buNone/>
            </a:pPr>
            <a:r>
              <a:rPr lang="en-US" b="1" dirty="0"/>
              <a:t>Sale or Exchange</a:t>
            </a:r>
          </a:p>
          <a:p>
            <a:pPr marL="342900" indent="-342900">
              <a:buFont typeface="Arial" panose="020B0604020202020204" pitchFamily="34" charset="0"/>
              <a:buChar char="•"/>
            </a:pPr>
            <a:r>
              <a:rPr lang="en-US" dirty="0"/>
              <a:t>The sale or exchange of an asset results in a capital gain or loss.</a:t>
            </a:r>
          </a:p>
          <a:p>
            <a:pPr lvl="1"/>
            <a:r>
              <a:rPr lang="en-US" dirty="0"/>
              <a:t>Although not defined in the tax law, a “sale” generally requires the receipt of money or the relief from debt in exchange for property, and an “exchange” is the transfer of ownership of one property for another property.</a:t>
            </a:r>
          </a:p>
        </p:txBody>
      </p:sp>
    </p:spTree>
    <p:extLst>
      <p:ext uri="{BB962C8B-B14F-4D97-AF65-F5344CB8AC3E}">
        <p14:creationId xmlns:p14="http://schemas.microsoft.com/office/powerpoint/2010/main" val="919865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Calculation of Gain or Loss </a:t>
            </a:r>
            <a:br>
              <a:rPr lang="en-US" dirty="0"/>
            </a:br>
            <a:r>
              <a:rPr lang="en-US" sz="2000" dirty="0"/>
              <a:t>(2 of 8)</a:t>
            </a:r>
            <a:endParaRPr lang="en-US" dirty="0"/>
          </a:p>
        </p:txBody>
      </p:sp>
      <p:sp>
        <p:nvSpPr>
          <p:cNvPr id="5" name="Text Placeholder 4"/>
          <p:cNvSpPr>
            <a:spLocks noGrp="1"/>
          </p:cNvSpPr>
          <p:nvPr>
            <p:ph sz="half" idx="1"/>
          </p:nvPr>
        </p:nvSpPr>
        <p:spPr>
          <a:xfrm>
            <a:off x="838200" y="1825625"/>
            <a:ext cx="10880558" cy="2442837"/>
          </a:xfrm>
        </p:spPr>
        <p:txBody>
          <a:bodyPr/>
          <a:lstStyle/>
          <a:p>
            <a:pPr marL="0" indent="0">
              <a:buNone/>
            </a:pPr>
            <a:r>
              <a:rPr lang="en-US" b="1" dirty="0"/>
              <a:t>Amount Realized</a:t>
            </a:r>
          </a:p>
          <a:p>
            <a:pPr marL="342900" indent="-342900">
              <a:spcBef>
                <a:spcPts val="0"/>
              </a:spcBef>
              <a:spcAft>
                <a:spcPts val="600"/>
              </a:spcAft>
              <a:buFont typeface="Arial" panose="020B0604020202020204" pitchFamily="34" charset="0"/>
              <a:buChar char="•"/>
            </a:pPr>
            <a:r>
              <a:rPr lang="en-US" dirty="0"/>
              <a:t>The amount realized from a sale or other disposition of property is equal to the sum of the money received, plus the fair market value of other property received, less the costs paid to transfer the property.</a:t>
            </a:r>
          </a:p>
          <a:p>
            <a:pPr marL="342900" indent="-342900">
              <a:buFont typeface="Arial" panose="020B0604020202020204" pitchFamily="34" charset="0"/>
              <a:buChar char="•"/>
            </a:pPr>
            <a:r>
              <a:rPr lang="en-US" dirty="0"/>
              <a:t>If the taxpayer is relieved of a liability, the amount of the liability is added to the amount realized.</a:t>
            </a:r>
          </a:p>
        </p:txBody>
      </p:sp>
    </p:spTree>
    <p:extLst>
      <p:ext uri="{BB962C8B-B14F-4D97-AF65-F5344CB8AC3E}">
        <p14:creationId xmlns:p14="http://schemas.microsoft.com/office/powerpoint/2010/main" val="311840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Calculation of Gain or Loss </a:t>
            </a:r>
            <a:br>
              <a:rPr lang="en-US" dirty="0"/>
            </a:br>
            <a:r>
              <a:rPr lang="en-US" sz="2000" dirty="0"/>
              <a:t>(3 of 8)</a:t>
            </a:r>
            <a:endParaRPr lang="en-US" dirty="0"/>
          </a:p>
        </p:txBody>
      </p:sp>
      <p:sp>
        <p:nvSpPr>
          <p:cNvPr id="5" name="Text Placeholder 4"/>
          <p:cNvSpPr>
            <a:spLocks noGrp="1"/>
          </p:cNvSpPr>
          <p:nvPr>
            <p:ph sz="half" idx="1"/>
          </p:nvPr>
        </p:nvSpPr>
        <p:spPr>
          <a:xfrm>
            <a:off x="838200" y="1825625"/>
            <a:ext cx="10880558" cy="917575"/>
          </a:xfrm>
        </p:spPr>
        <p:txBody>
          <a:bodyPr/>
          <a:lstStyle/>
          <a:p>
            <a:pPr marL="0" indent="0">
              <a:spcAft>
                <a:spcPts val="600"/>
              </a:spcAft>
              <a:buNone/>
            </a:pPr>
            <a:r>
              <a:rPr lang="en-US" b="1" dirty="0"/>
              <a:t>Adjusted Basis</a:t>
            </a:r>
          </a:p>
          <a:p>
            <a:pPr marL="342900" indent="-342900">
              <a:spcBef>
                <a:spcPts val="0"/>
              </a:spcBef>
              <a:spcAft>
                <a:spcPts val="600"/>
              </a:spcAft>
              <a:buFont typeface="Arial" panose="020B0604020202020204" pitchFamily="34" charset="0"/>
              <a:buChar char="•"/>
            </a:pPr>
            <a:r>
              <a:rPr lang="en-US" dirty="0"/>
              <a:t>The adjusted basis of property is computed using the following formula:</a:t>
            </a:r>
          </a:p>
        </p:txBody>
      </p:sp>
      <p:graphicFrame>
        <p:nvGraphicFramePr>
          <p:cNvPr id="8" name="Content Placeholder 7" descr="The following equation is shown: Adjusted basis equals Original basis plus Capital improvements minus Accumulated depreciation.">
            <a:extLst>
              <a:ext uri="{FF2B5EF4-FFF2-40B4-BE49-F238E27FC236}">
                <a16:creationId xmlns:a16="http://schemas.microsoft.com/office/drawing/2014/main" id="{148FCCC7-26AF-41FF-B1C1-ACDA098359BF}"/>
              </a:ext>
            </a:extLst>
          </p:cNvPr>
          <p:cNvGraphicFramePr>
            <a:graphicFrameLocks noGrp="1" noChangeAspect="1"/>
          </p:cNvGraphicFramePr>
          <p:nvPr>
            <p:ph sz="half" idx="10"/>
            <p:extLst>
              <p:ext uri="{D42A27DB-BD31-4B8C-83A1-F6EECF244321}">
                <p14:modId xmlns:p14="http://schemas.microsoft.com/office/powerpoint/2010/main" val="3301069231"/>
              </p:ext>
            </p:extLst>
          </p:nvPr>
        </p:nvGraphicFramePr>
        <p:xfrm>
          <a:off x="1159309" y="2923962"/>
          <a:ext cx="9873381" cy="324275"/>
        </p:xfrm>
        <a:graphic>
          <a:graphicData uri="http://schemas.openxmlformats.org/presentationml/2006/ole">
            <mc:AlternateContent xmlns:mc="http://schemas.openxmlformats.org/markup-compatibility/2006">
              <mc:Choice xmlns:v="urn:schemas-microsoft-com:vml" Requires="v">
                <p:oleObj spid="_x0000_s15369" name="Equation" r:id="rId3" imgW="8496000" imgH="279360" progId="Equation.DSMT4">
                  <p:embed/>
                </p:oleObj>
              </mc:Choice>
              <mc:Fallback>
                <p:oleObj name="Equation" r:id="rId3" imgW="8496000" imgH="279360" progId="Equation.DSMT4">
                  <p:embed/>
                  <p:pic>
                    <p:nvPicPr>
                      <p:cNvPr id="8" name="Content Placeholder 7" descr="The following equation is shown: Adjusted basis equals Original basis plus Capital improvements minus Accumulated depreciation.">
                        <a:extLst>
                          <a:ext uri="{FF2B5EF4-FFF2-40B4-BE49-F238E27FC236}">
                            <a16:creationId xmlns:a16="http://schemas.microsoft.com/office/drawing/2014/main" id="{148FCCC7-26AF-41FF-B1C1-ACDA098359BF}"/>
                          </a:ext>
                        </a:extLst>
                      </p:cNvPr>
                      <p:cNvPicPr/>
                      <p:nvPr/>
                    </p:nvPicPr>
                    <p:blipFill>
                      <a:blip r:embed="rId4"/>
                      <a:stretch>
                        <a:fillRect/>
                      </a:stretch>
                    </p:blipFill>
                    <p:spPr>
                      <a:xfrm>
                        <a:off x="1159309" y="2923962"/>
                        <a:ext cx="9873381" cy="324275"/>
                      </a:xfrm>
                      <a:prstGeom prst="rect">
                        <a:avLst/>
                      </a:prstGeom>
                    </p:spPr>
                  </p:pic>
                </p:oleObj>
              </mc:Fallback>
            </mc:AlternateContent>
          </a:graphicData>
        </a:graphic>
      </p:graphicFrame>
      <p:sp>
        <p:nvSpPr>
          <p:cNvPr id="2" name="Text Placeholder 1"/>
          <p:cNvSpPr>
            <a:spLocks noGrp="1"/>
          </p:cNvSpPr>
          <p:nvPr>
            <p:ph sz="half" idx="2"/>
          </p:nvPr>
        </p:nvSpPr>
        <p:spPr>
          <a:xfrm>
            <a:off x="838199" y="3429000"/>
            <a:ext cx="10087707" cy="1723130"/>
          </a:xfrm>
        </p:spPr>
        <p:txBody>
          <a:bodyPr/>
          <a:lstStyle/>
          <a:p>
            <a:pPr lvl="1">
              <a:spcBef>
                <a:spcPts val="0"/>
              </a:spcBef>
              <a:spcAft>
                <a:spcPts val="600"/>
              </a:spcAft>
            </a:pPr>
            <a:r>
              <a:rPr lang="en-US" dirty="0"/>
              <a:t>The original basis of property is usually its cost, plus any costs incidental to the purchase, including settlement fees and closing costs.</a:t>
            </a:r>
          </a:p>
          <a:p>
            <a:pPr lvl="1">
              <a:spcBef>
                <a:spcPts val="0"/>
              </a:spcBef>
            </a:pPr>
            <a:r>
              <a:rPr lang="en-US" dirty="0"/>
              <a:t>Capital improvements are expenditures that significantly result in an increase to the property’s value or lengthen its useful life.</a:t>
            </a:r>
          </a:p>
        </p:txBody>
      </p:sp>
    </p:spTree>
    <p:extLst>
      <p:ext uri="{BB962C8B-B14F-4D97-AF65-F5344CB8AC3E}">
        <p14:creationId xmlns:p14="http://schemas.microsoft.com/office/powerpoint/2010/main" val="18997413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PROJECT_OPEN" val="0"/>
  <p:tag name="ARTICULATE_SLIDE_COUNT" val="3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1">
      <a:dk1>
        <a:srgbClr val="011892"/>
      </a:dk1>
      <a:lt1>
        <a:srgbClr val="FFFFFF"/>
      </a:lt1>
      <a:dk2>
        <a:srgbClr val="006198"/>
      </a:dk2>
      <a:lt2>
        <a:srgbClr val="E7E6E6"/>
      </a:lt2>
      <a:accent1>
        <a:srgbClr val="0098D4"/>
      </a:accent1>
      <a:accent2>
        <a:srgbClr val="00B7E6"/>
      </a:accent2>
      <a:accent3>
        <a:srgbClr val="81CFEC"/>
      </a:accent3>
      <a:accent4>
        <a:srgbClr val="E8255F"/>
      </a:accent4>
      <a:accent5>
        <a:srgbClr val="FF6300"/>
      </a:accent5>
      <a:accent6>
        <a:srgbClr val="F5B600"/>
      </a:accent6>
      <a:hlink>
        <a:srgbClr val="00B7E6"/>
      </a:hlink>
      <a:folHlink>
        <a:srgbClr val="0098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effectLst/>
      </a:spPr>
      <a:bodyPr wrap="square" lIns="0" tIns="0" rIns="0" rtlCol="0" anchor="b">
        <a:spAutoFit/>
      </a:bodyPr>
      <a:lstStyle>
        <a:defPPr>
          <a:defRPr sz="2000" smtClean="0">
            <a:latin typeface="Open Sans" panose="020B0606030504020204" pitchFamily="34" charset="0"/>
            <a:ea typeface="Open Sans" panose="020B0606030504020204" pitchFamily="34" charset="0"/>
            <a:cs typeface="Open Sans" panose="020B0606030504020204" pitchFamily="34" charset="0"/>
          </a:defRPr>
        </a:defPPr>
      </a:lstStyle>
    </a:txDef>
  </a:objectDefaults>
  <a:extraClrSchemeLst/>
  <a:extLst>
    <a:ext uri="{05A4C25C-085E-4340-85A3-A5531E510DB2}">
      <thm15:themeFamily xmlns:thm15="http://schemas.microsoft.com/office/thememl/2012/main" name="Accessible_PPT_Cengage.potx" id="{8657E95E-D601-4622-93AD-E122BF442589}" vid="{BBF71559-ED4F-42B5-98FD-480A317797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48fa25a7-52b6-4e1f-81c8-80356bf0725f">
      <UserInfo>
        <DisplayName/>
        <AccountId xsi:nil="true"/>
        <AccountType/>
      </UserInfo>
    </SharedWithUsers>
    <Status xmlns="0f302c04-584d-4df5-8948-8b6dd1f3c1a5">1. In development</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89A9510EA35640BFF9AA65172B1243" ma:contentTypeVersion="10" ma:contentTypeDescription="Create a new document." ma:contentTypeScope="" ma:versionID="320cf9d96ba60ad326f31ca465b90014">
  <xsd:schema xmlns:xsd="http://www.w3.org/2001/XMLSchema" xmlns:xs="http://www.w3.org/2001/XMLSchema" xmlns:p="http://schemas.microsoft.com/office/2006/metadata/properties" xmlns:ns2="0f302c04-584d-4df5-8948-8b6dd1f3c1a5" xmlns:ns3="48fa25a7-52b6-4e1f-81c8-80356bf0725f" targetNamespace="http://schemas.microsoft.com/office/2006/metadata/properties" ma:root="true" ma:fieldsID="b2b56c629f8f824a699d99d0a50051e2" ns2:_="" ns3:_="">
    <xsd:import namespace="0f302c04-584d-4df5-8948-8b6dd1f3c1a5"/>
    <xsd:import namespace="48fa25a7-52b6-4e1f-81c8-80356bf0725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302c04-584d-4df5-8948-8b6dd1f3c1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Status" ma:index="15" nillable="true" ma:displayName="Status" ma:default="1. In development" ma:format="Dropdown" ma:internalName="Status">
      <xsd:simpleType>
        <xsd:restriction base="dms:Choice">
          <xsd:enumeration value="1. In development"/>
          <xsd:enumeration value="2. COH complete"/>
          <xsd:enumeration value="3. Under LCoE Review"/>
          <xsd:enumeration value="4. Ingested into Atlas"/>
        </xsd:restriction>
      </xsd:simpleType>
    </xsd:element>
  </xsd:schema>
  <xsd:schema xmlns:xsd="http://www.w3.org/2001/XMLSchema" xmlns:xs="http://www.w3.org/2001/XMLSchema" xmlns:dms="http://schemas.microsoft.com/office/2006/documentManagement/types" xmlns:pc="http://schemas.microsoft.com/office/infopath/2007/PartnerControls" targetNamespace="48fa25a7-52b6-4e1f-81c8-80356bf072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2.xml><?xml version="1.0" encoding="utf-8"?>
<ds:datastoreItem xmlns:ds="http://schemas.openxmlformats.org/officeDocument/2006/customXml" ds:itemID="{BA9BA192-EF86-48DF-982C-2C526A268392}">
  <ds:schemaRefs>
    <ds:schemaRef ds:uri="http://schemas.microsoft.com/office/2006/metadata/properties"/>
    <ds:schemaRef ds:uri="http://purl.org/dc/terms/"/>
    <ds:schemaRef ds:uri="0f302c04-584d-4df5-8948-8b6dd1f3c1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48fa25a7-52b6-4e1f-81c8-80356bf0725f"/>
    <ds:schemaRef ds:uri="http://www.w3.org/XML/1998/namespace"/>
    <ds:schemaRef ds:uri="http://purl.org/dc/dcmitype/"/>
  </ds:schemaRefs>
</ds:datastoreItem>
</file>

<file path=customXml/itemProps3.xml><?xml version="1.0" encoding="utf-8"?>
<ds:datastoreItem xmlns:ds="http://schemas.openxmlformats.org/officeDocument/2006/customXml" ds:itemID="{8AB42E48-3D74-44F1-A10B-A98675CDD1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302c04-584d-4df5-8948-8b6dd1f3c1a5"/>
    <ds:schemaRef ds:uri="48fa25a7-52b6-4e1f-81c8-80356bf072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641</TotalTime>
  <Words>5462</Words>
  <Application>Microsoft Office PowerPoint</Application>
  <PresentationFormat>Widescreen</PresentationFormat>
  <Paragraphs>394</Paragraphs>
  <Slides>55</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vt:lpstr>
      <vt:lpstr>Calibri</vt:lpstr>
      <vt:lpstr>Courier New</vt:lpstr>
      <vt:lpstr>Helvetica</vt:lpstr>
      <vt:lpstr>Open Sans</vt:lpstr>
      <vt:lpstr>Summer Font</vt:lpstr>
      <vt:lpstr>Wingdings</vt:lpstr>
      <vt:lpstr>Office Theme</vt:lpstr>
      <vt:lpstr>Equation</vt:lpstr>
      <vt:lpstr>Income Tax Fundamentals, 2022</vt:lpstr>
      <vt:lpstr>Learning Objectives (1 of 2)</vt:lpstr>
      <vt:lpstr>Learning Objectives (2 of 2)</vt:lpstr>
      <vt:lpstr>What Is a Capital Asset?</vt:lpstr>
      <vt:lpstr>Knowledge Check 1</vt:lpstr>
      <vt:lpstr>Holding Period</vt:lpstr>
      <vt:lpstr>Calculation of Gain or Loss  (1 of 8)</vt:lpstr>
      <vt:lpstr>Calculation of Gain or Loss  (2 of 8)</vt:lpstr>
      <vt:lpstr>Calculation of Gain or Loss  (3 of 8)</vt:lpstr>
      <vt:lpstr>Calculation of Gain or Loss  (4 of 8)</vt:lpstr>
      <vt:lpstr>Calculation of Gain or Loss  (5 of 8)</vt:lpstr>
      <vt:lpstr>Calculation of Gain or Loss  (6 of 8)</vt:lpstr>
      <vt:lpstr>Calculation of Gain or Loss  (7 of 8)</vt:lpstr>
      <vt:lpstr>Calculation of Gain or Loss  (8 of 8)</vt:lpstr>
      <vt:lpstr>Discussion 1</vt:lpstr>
      <vt:lpstr>Discussion 1: Debrief</vt:lpstr>
      <vt:lpstr>Net Capital Gains  (1 of 6)</vt:lpstr>
      <vt:lpstr>Net Capital Gains  (2 of 6)</vt:lpstr>
      <vt:lpstr>Net Capital Gains  (3 of 6)</vt:lpstr>
      <vt:lpstr>Net Capital Gains  (4 of 6)</vt:lpstr>
      <vt:lpstr>Net Capital Gains  (5 of 6)</vt:lpstr>
      <vt:lpstr>Net Capital Gains  (6 of 6)</vt:lpstr>
      <vt:lpstr>Net Capital Losses  (1 of 2)</vt:lpstr>
      <vt:lpstr>Net Capital Losses  (2 of 2)</vt:lpstr>
      <vt:lpstr>Poll 1</vt:lpstr>
      <vt:lpstr>Sale of a Personal Residence  (1 of 2)</vt:lpstr>
      <vt:lpstr>Sale of a Personal Residence  (2 of 2)</vt:lpstr>
      <vt:lpstr>Knowledge Check 2</vt:lpstr>
      <vt:lpstr>Rental Income and Expenses  (1 of 7)</vt:lpstr>
      <vt:lpstr>Rental Income and Expenses  (2 of 7)</vt:lpstr>
      <vt:lpstr>Rental Income and Expenses  (3 of 7)</vt:lpstr>
      <vt:lpstr>Rental Income and Expenses  (4 of 7)</vt:lpstr>
      <vt:lpstr>Rental Income and Expenses  (5 of 7)</vt:lpstr>
      <vt:lpstr>Rental Income and Expenses  (6 of 7)</vt:lpstr>
      <vt:lpstr>Rental Income and Expenses  (7 of 7)</vt:lpstr>
      <vt:lpstr>Discussion 2</vt:lpstr>
      <vt:lpstr>Discussion 2: Debrief</vt:lpstr>
      <vt:lpstr>Passive Loss Limitations  (1 of 6)</vt:lpstr>
      <vt:lpstr>Passive Loss Limitations  (2 of 6)</vt:lpstr>
      <vt:lpstr>Passive Loss Limitations  (3 of 6)</vt:lpstr>
      <vt:lpstr>Passive Loss Limitations  (4 of 6)</vt:lpstr>
      <vt:lpstr>Passive Loss Limitations  (5 of 6)</vt:lpstr>
      <vt:lpstr>Passive Loss Limitations  (6 of 6)</vt:lpstr>
      <vt:lpstr>Net Operating Losses  (1 of 3)</vt:lpstr>
      <vt:lpstr>Net Operating Losses  (2 of 3)</vt:lpstr>
      <vt:lpstr>Net Operating Losses  (3 of 3)</vt:lpstr>
      <vt:lpstr>Poll 2</vt:lpstr>
      <vt:lpstr>Qualified Business Income (Q B I) Deduction (1 of 5)</vt:lpstr>
      <vt:lpstr>Qualified Business Income (Q B I) Deduction (2 of 5)</vt:lpstr>
      <vt:lpstr>Qualified Business Income (Q B I) Deduction (3 of 5)</vt:lpstr>
      <vt:lpstr>Qualified Business Income (Q B I) Deduction (4 of 5)</vt:lpstr>
      <vt:lpstr>Qualified Business Income (Q B I) Deduction (5 of 5)</vt:lpstr>
      <vt:lpstr>Case Study </vt:lpstr>
      <vt:lpstr>Summary (1 of 2)</vt:lpstr>
      <vt:lpstr>Summary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Williams</dc:creator>
  <cp:lastModifiedBy>Julie Angel</cp:lastModifiedBy>
  <cp:revision>16</cp:revision>
  <cp:lastPrinted>2016-10-03T15:29:39Z</cp:lastPrinted>
  <dcterms:created xsi:type="dcterms:W3CDTF">2019-05-30T21:08:15Z</dcterms:created>
  <dcterms:modified xsi:type="dcterms:W3CDTF">2021-12-07T19:36:42Z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0x0101003689A9510EA35640BFF9AA65172B1243</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y fmtid="{D5CDD505-2E9C-101B-9397-08002B2CF9AE}" pid="14" name="FilterBy">
    <vt:lpwstr>Folder1</vt:lpwstr>
  </property>
</Properties>
</file>