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notesSlides/notesSlide8.xml" ContentType="application/vnd.openxmlformats-officedocument.presentationml.notesSlide+xml"/>
  <Override PartName="/ppt/tags/tag17.xml" ContentType="application/vnd.openxmlformats-officedocument.presentationml.tags+xml"/>
  <Override PartName="/ppt/notesSlides/notesSlide9.xml" ContentType="application/vnd.openxmlformats-officedocument.presentationml.notesSlide+xml"/>
  <Override PartName="/ppt/tags/tag18.xml" ContentType="application/vnd.openxmlformats-officedocument.presentationml.tags+xml"/>
  <Override PartName="/ppt/notesSlides/notesSlide10.xml" ContentType="application/vnd.openxmlformats-officedocument.presentationml.notesSlide+xml"/>
  <Override PartName="/ppt/tags/tag19.xml" ContentType="application/vnd.openxmlformats-officedocument.presentationml.tags+xml"/>
  <Override PartName="/ppt/notesSlides/notesSlide11.xml" ContentType="application/vnd.openxmlformats-officedocument.presentationml.notesSlide+xml"/>
  <Override PartName="/ppt/tags/tag20.xml" ContentType="application/vnd.openxmlformats-officedocument.presentationml.tags+xml"/>
  <Override PartName="/ppt/notesSlides/notesSlide12.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3" r:id="rId4"/>
  </p:sldMasterIdLst>
  <p:notesMasterIdLst>
    <p:notesMasterId r:id="rId89"/>
  </p:notesMasterIdLst>
  <p:handoutMasterIdLst>
    <p:handoutMasterId r:id="rId90"/>
  </p:handoutMasterIdLst>
  <p:sldIdLst>
    <p:sldId id="328" r:id="rId5"/>
    <p:sldId id="334" r:id="rId6"/>
    <p:sldId id="587" r:id="rId7"/>
    <p:sldId id="335" r:id="rId8"/>
    <p:sldId id="466" r:id="rId9"/>
    <p:sldId id="465" r:id="rId10"/>
    <p:sldId id="467" r:id="rId11"/>
    <p:sldId id="283" r:id="rId12"/>
    <p:sldId id="468" r:id="rId13"/>
    <p:sldId id="469" r:id="rId14"/>
    <p:sldId id="530" r:id="rId15"/>
    <p:sldId id="471" r:id="rId16"/>
    <p:sldId id="472" r:id="rId17"/>
    <p:sldId id="473" r:id="rId18"/>
    <p:sldId id="378" r:id="rId19"/>
    <p:sldId id="443" r:id="rId20"/>
    <p:sldId id="474" r:id="rId21"/>
    <p:sldId id="475" r:id="rId22"/>
    <p:sldId id="427" r:id="rId23"/>
    <p:sldId id="476" r:id="rId24"/>
    <p:sldId id="588" r:id="rId25"/>
    <p:sldId id="531" r:id="rId26"/>
    <p:sldId id="277" r:id="rId27"/>
    <p:sldId id="532" r:id="rId28"/>
    <p:sldId id="478" r:id="rId29"/>
    <p:sldId id="480" r:id="rId30"/>
    <p:sldId id="533" r:id="rId31"/>
    <p:sldId id="482" r:id="rId32"/>
    <p:sldId id="483" r:id="rId33"/>
    <p:sldId id="484" r:id="rId34"/>
    <p:sldId id="534" r:id="rId35"/>
    <p:sldId id="290" r:id="rId36"/>
    <p:sldId id="295" r:id="rId37"/>
    <p:sldId id="429" r:id="rId38"/>
    <p:sldId id="535" r:id="rId39"/>
    <p:sldId id="589" r:id="rId40"/>
    <p:sldId id="590" r:id="rId41"/>
    <p:sldId id="487" r:id="rId42"/>
    <p:sldId id="385" r:id="rId43"/>
    <p:sldId id="489" r:id="rId44"/>
    <p:sldId id="488" r:id="rId45"/>
    <p:sldId id="490" r:id="rId46"/>
    <p:sldId id="591" r:id="rId47"/>
    <p:sldId id="536" r:id="rId48"/>
    <p:sldId id="492" r:id="rId49"/>
    <p:sldId id="493" r:id="rId50"/>
    <p:sldId id="592" r:id="rId51"/>
    <p:sldId id="494" r:id="rId52"/>
    <p:sldId id="537" r:id="rId53"/>
    <p:sldId id="538" r:id="rId54"/>
    <p:sldId id="539" r:id="rId55"/>
    <p:sldId id="594" r:id="rId56"/>
    <p:sldId id="595" r:id="rId57"/>
    <p:sldId id="596" r:id="rId58"/>
    <p:sldId id="597" r:id="rId59"/>
    <p:sldId id="598" r:id="rId60"/>
    <p:sldId id="599" r:id="rId61"/>
    <p:sldId id="600" r:id="rId62"/>
    <p:sldId id="601" r:id="rId63"/>
    <p:sldId id="602" r:id="rId64"/>
    <p:sldId id="603" r:id="rId65"/>
    <p:sldId id="436" r:id="rId66"/>
    <p:sldId id="604" r:id="rId67"/>
    <p:sldId id="605" r:id="rId68"/>
    <p:sldId id="606" r:id="rId69"/>
    <p:sldId id="607" r:id="rId70"/>
    <p:sldId id="608" r:id="rId71"/>
    <p:sldId id="438" r:id="rId72"/>
    <p:sldId id="609" r:id="rId73"/>
    <p:sldId id="610" r:id="rId74"/>
    <p:sldId id="611" r:id="rId75"/>
    <p:sldId id="612" r:id="rId76"/>
    <p:sldId id="613" r:id="rId77"/>
    <p:sldId id="614" r:id="rId78"/>
    <p:sldId id="615" r:id="rId79"/>
    <p:sldId id="439" r:id="rId80"/>
    <p:sldId id="616" r:id="rId81"/>
    <p:sldId id="617" r:id="rId82"/>
    <p:sldId id="618" r:id="rId83"/>
    <p:sldId id="619" r:id="rId84"/>
    <p:sldId id="282" r:id="rId85"/>
    <p:sldId id="620" r:id="rId86"/>
    <p:sldId id="621" r:id="rId87"/>
    <p:sldId id="622" r:id="rId88"/>
  </p:sldIdLst>
  <p:sldSz cx="12192000" cy="6858000"/>
  <p:notesSz cx="6858000" cy="9144000"/>
  <p:custDataLst>
    <p:tags r:id="rId91"/>
  </p:custDataLst>
  <p:defaultTextStyle>
    <a:defPPr>
      <a:defRPr lang="en-US"/>
    </a:defPPr>
    <a:lvl1pPr algn="l" rtl="0" eaLnBrk="0" fontAlgn="base" hangingPunct="0">
      <a:spcBef>
        <a:spcPct val="0"/>
      </a:spcBef>
      <a:spcAft>
        <a:spcPct val="0"/>
      </a:spcAft>
      <a:defRPr kern="1200">
        <a:solidFill>
          <a:schemeClr val="tx1"/>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0F9C51E-71A7-76F7-79F4-338CB8BF1DE0}" name="Julie Angel" initials="JA" userId="fec48bcc1f869946"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riola, Courtney A" initials="TCA" lastIdx="1" clrIdx="0">
    <p:extLst>
      <p:ext uri="{19B8F6BF-5375-455C-9EA6-DF929625EA0E}">
        <p15:presenceInfo xmlns:p15="http://schemas.microsoft.com/office/powerpoint/2012/main" userId="S-1-5-21-4027829005-1107895287-290554039-156439" providerId="AD"/>
      </p:ext>
    </p:extLst>
  </p:cmAuthor>
  <p:cmAuthor id="2" name="N Williams" initials="NW" lastIdx="1" clrIdx="1">
    <p:extLst>
      <p:ext uri="{19B8F6BF-5375-455C-9EA6-DF929625EA0E}">
        <p15:presenceInfo xmlns:p15="http://schemas.microsoft.com/office/powerpoint/2012/main" userId="N Williams" providerId="None"/>
      </p:ext>
    </p:extLst>
  </p:cmAuthor>
  <p:cmAuthor id="3" name="CE" initials="CE" lastIdx="5" clrIdx="2">
    <p:extLst>
      <p:ext uri="{19B8F6BF-5375-455C-9EA6-DF929625EA0E}">
        <p15:presenceInfo xmlns:p15="http://schemas.microsoft.com/office/powerpoint/2012/main" userId="C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A78"/>
    <a:srgbClr val="006298"/>
    <a:srgbClr val="003865"/>
    <a:srgbClr val="000000"/>
    <a:srgbClr val="0098D4"/>
    <a:srgbClr val="F2F2F2"/>
    <a:srgbClr val="FF6300"/>
    <a:srgbClr val="E9255F"/>
    <a:srgbClr val="00B8E7"/>
    <a:srgbClr val="81D0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49" autoAdjust="0"/>
    <p:restoredTop sz="69202" autoAdjust="0"/>
  </p:normalViewPr>
  <p:slideViewPr>
    <p:cSldViewPr snapToGrid="0">
      <p:cViewPr varScale="1">
        <p:scale>
          <a:sx n="50" d="100"/>
          <a:sy n="50" d="100"/>
        </p:scale>
        <p:origin x="408" y="48"/>
      </p:cViewPr>
      <p:guideLst/>
    </p:cSldViewPr>
  </p:slideViewPr>
  <p:notesTextViewPr>
    <p:cViewPr>
      <p:scale>
        <a:sx n="1" d="1"/>
        <a:sy n="1" d="1"/>
      </p:scale>
      <p:origin x="0" y="0"/>
    </p:cViewPr>
  </p:notesTextViewPr>
  <p:notesViewPr>
    <p:cSldViewPr snapToGrid="0">
      <p:cViewPr>
        <p:scale>
          <a:sx n="1" d="2"/>
          <a:sy n="1" d="2"/>
        </p:scale>
        <p:origin x="1920" y="94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notesMaster" Target="notesMasters/notesMaster1.xml"/><Relationship Id="rId97" Type="http://schemas.microsoft.com/office/2018/10/relationships/authors" Target="author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handoutMaster" Target="handoutMasters/handoutMaster1.xml"/><Relationship Id="rId95"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tags" Target="tags/tag1.xml"/><Relationship Id="rId9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ags" Target="../tags/tag9.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6075504" y="8685213"/>
            <a:ext cx="646682" cy="458787"/>
          </a:xfrm>
          <a:prstGeom prst="rect">
            <a:avLst/>
          </a:prstGeom>
        </p:spPr>
        <p:txBody>
          <a:bodyPr vert="horz" lIns="91440" tIns="45720" rIns="91440" bIns="45720" rtlCol="0" anchor="b"/>
          <a:lstStyle>
            <a:lvl1pPr algn="r">
              <a:defRPr sz="1200"/>
            </a:lvl1pPr>
          </a:lstStyle>
          <a:p>
            <a:fld id="{6767803E-66EE-42CE-8DFB-98553954E472}" type="slidenum">
              <a:rPr lang="en-US" sz="1000" smtClean="0">
                <a:solidFill>
                  <a:schemeClr val="bg1">
                    <a:lumMod val="50000"/>
                  </a:schemeClr>
                </a:solidFill>
                <a:latin typeface="Arial" panose="020B0604020202020204" pitchFamily="34" charset="0"/>
                <a:cs typeface="Arial" panose="020B0604020202020204" pitchFamily="34" charset="0"/>
              </a:rPr>
              <a:t>‹#›</a:t>
            </a:fld>
            <a:endParaRPr lang="en-US" sz="1000" dirty="0">
              <a:solidFill>
                <a:schemeClr val="bg1">
                  <a:lumMod val="50000"/>
                </a:schemeClr>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455392BA-16D5-4BCB-8BB3-D7B53B67DB8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274311" y="155512"/>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D947FD3A-2300-48D5-81E3-9406328116EE}"/>
              </a:ext>
            </a:extLst>
          </p:cNvPr>
          <p:cNvSpPr txBox="1"/>
          <p:nvPr/>
        </p:nvSpPr>
        <p:spPr>
          <a:xfrm>
            <a:off x="135896" y="8922557"/>
            <a:ext cx="6262949" cy="200055"/>
          </a:xfrm>
          <a:prstGeom prst="rect">
            <a:avLst/>
          </a:prstGeom>
          <a:noFill/>
        </p:spPr>
        <p:txBody>
          <a:bodyPr wrap="square" rtlCol="0">
            <a:spAutoFit/>
          </a:bodyPr>
          <a:lstStyle/>
          <a:p>
            <a:pPr algn="ctr"/>
            <a:r>
              <a:rPr lang="en-US" sz="700" dirty="0">
                <a:solidFill>
                  <a:schemeClr val="bg1">
                    <a:lumMod val="50000"/>
                  </a:schemeClr>
                </a:solidFill>
                <a:latin typeface="Arial" panose="020B0604020202020204" pitchFamily="34" charset="0"/>
                <a:cs typeface="Arial" panose="020B0604020202020204" pitchFamily="34" charset="0"/>
              </a:rPr>
              <a:t>©2019</a:t>
            </a:r>
            <a:r>
              <a:rPr lang="en-US" sz="700" baseline="0" dirty="0">
                <a:solidFill>
                  <a:schemeClr val="bg1">
                    <a:lumMod val="50000"/>
                  </a:schemeClr>
                </a:solidFill>
                <a:latin typeface="Arial" panose="020B0604020202020204" pitchFamily="34" charset="0"/>
                <a:cs typeface="Arial" panose="020B0604020202020204" pitchFamily="34" charset="0"/>
              </a:rPr>
              <a:t> </a:t>
            </a:r>
            <a:r>
              <a:rPr lang="en-US" sz="700" dirty="0">
                <a:solidFill>
                  <a:schemeClr val="bg1">
                    <a:lumMod val="50000"/>
                  </a:schemeClr>
                </a:solidFill>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Tree>
    <p:custDataLst>
      <p:tags r:id="rId2"/>
    </p:custDataLst>
    <p:extLst>
      <p:ext uri="{BB962C8B-B14F-4D97-AF65-F5344CB8AC3E}">
        <p14:creationId xmlns:p14="http://schemas.microsoft.com/office/powerpoint/2010/main" val="21762102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85800" y="630237"/>
            <a:ext cx="3778647" cy="2125489"/>
          </a:xfrm>
          <a:prstGeom prst="rect">
            <a:avLst/>
          </a:prstGeom>
          <a:noFill/>
          <a:ln w="12700">
            <a:solidFill>
              <a:schemeClr val="bg1">
                <a:lumMod val="65000"/>
              </a:schemeClr>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2993721"/>
            <a:ext cx="5486400" cy="5520042"/>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Slide Number Placeholder 6"/>
          <p:cNvSpPr>
            <a:spLocks noGrp="1"/>
          </p:cNvSpPr>
          <p:nvPr>
            <p:ph type="sldNum" sz="quarter" idx="5"/>
          </p:nvPr>
        </p:nvSpPr>
        <p:spPr>
          <a:xfrm>
            <a:off x="6063017" y="8685213"/>
            <a:ext cx="684212" cy="458787"/>
          </a:xfrm>
          <a:prstGeom prst="rect">
            <a:avLst/>
          </a:prstGeom>
        </p:spPr>
        <p:txBody>
          <a:bodyPr vert="horz" lIns="91440" tIns="45720" rIns="91440" bIns="45720" rtlCol="0" anchor="b"/>
          <a:lstStyle>
            <a:lvl1pPr algn="r" eaLnBrk="1" fontAlgn="auto" hangingPunct="1">
              <a:spcBef>
                <a:spcPts val="0"/>
              </a:spcBef>
              <a:spcAft>
                <a:spcPts val="0"/>
              </a:spcAft>
              <a:defRPr sz="1000">
                <a:solidFill>
                  <a:schemeClr val="bg1">
                    <a:lumMod val="50000"/>
                  </a:schemeClr>
                </a:solidFill>
                <a:latin typeface="Arial" panose="020B0604020202020204" pitchFamily="34" charset="0"/>
                <a:cs typeface="Arial" panose="020B0604020202020204" pitchFamily="34" charset="0"/>
              </a:defRPr>
            </a:lvl1pPr>
          </a:lstStyle>
          <a:p>
            <a:pPr>
              <a:defRPr/>
            </a:pPr>
            <a:fld id="{91CAE60C-72A0-D14D-8733-C13212F694AD}" type="slidenum">
              <a:rPr lang="en-US" smtClean="0"/>
              <a:pPr>
                <a:defRPr/>
              </a:pPr>
              <a:t>‹#›</a:t>
            </a:fld>
            <a:endParaRPr lang="en-US" dirty="0"/>
          </a:p>
        </p:txBody>
      </p:sp>
      <p:pic>
        <p:nvPicPr>
          <p:cNvPr id="8" name="Picture 7">
            <a:extLst>
              <a:ext uri="{FF2B5EF4-FFF2-40B4-BE49-F238E27FC236}">
                <a16:creationId xmlns:a16="http://schemas.microsoft.com/office/drawing/2014/main" id="{A75DDB2F-32A5-4136-BC2E-0D7E0518B4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74311" y="155512"/>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037E5B37-4A58-4B32-B9B0-D824A69A3D97}"/>
              </a:ext>
            </a:extLst>
          </p:cNvPr>
          <p:cNvSpPr txBox="1"/>
          <p:nvPr/>
        </p:nvSpPr>
        <p:spPr>
          <a:xfrm>
            <a:off x="135896" y="8922557"/>
            <a:ext cx="6262949" cy="200055"/>
          </a:xfrm>
          <a:prstGeom prst="rect">
            <a:avLst/>
          </a:prstGeom>
          <a:noFill/>
        </p:spPr>
        <p:txBody>
          <a:bodyPr wrap="square" rtlCol="0">
            <a:spAutoFit/>
          </a:bodyPr>
          <a:lstStyle/>
          <a:p>
            <a:pPr algn="ctr"/>
            <a:r>
              <a:rPr lang="en-US" sz="700" dirty="0">
                <a:solidFill>
                  <a:schemeClr val="bg1">
                    <a:lumMod val="50000"/>
                  </a:schemeClr>
                </a:solidFill>
                <a:latin typeface="Arial" panose="020B0604020202020204" pitchFamily="34" charset="0"/>
                <a:cs typeface="Arial" panose="020B0604020202020204" pitchFamily="34" charset="0"/>
              </a:rPr>
              <a:t>©2019</a:t>
            </a:r>
            <a:r>
              <a:rPr lang="en-US" sz="700" baseline="0" dirty="0">
                <a:solidFill>
                  <a:schemeClr val="bg1">
                    <a:lumMod val="50000"/>
                  </a:schemeClr>
                </a:solidFill>
                <a:latin typeface="Arial" panose="020B0604020202020204" pitchFamily="34" charset="0"/>
                <a:cs typeface="Arial" panose="020B0604020202020204" pitchFamily="34" charset="0"/>
              </a:rPr>
              <a:t> </a:t>
            </a:r>
            <a:r>
              <a:rPr lang="en-US" sz="700" dirty="0">
                <a:solidFill>
                  <a:schemeClr val="bg1">
                    <a:lumMod val="50000"/>
                  </a:schemeClr>
                </a:solidFill>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225425" indent="-225425"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2pPr>
    <a:lvl3pPr marL="688975" indent="-225425"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1139825" indent="-225425" algn="l" rtl="0" eaLnBrk="0" fontAlgn="base" hangingPunct="0">
      <a:spcBef>
        <a:spcPct val="30000"/>
      </a:spcBef>
      <a:spcAft>
        <a:spcPct val="0"/>
      </a:spcAft>
      <a:buFont typeface="Wingdings" panose="05000000000000000000" pitchFamily="2" charset="2"/>
      <a:buChar char="§"/>
      <a:defRPr sz="1200" kern="1200">
        <a:solidFill>
          <a:schemeClr val="tx1"/>
        </a:solidFill>
        <a:latin typeface="Arial" panose="020B0604020202020204" pitchFamily="34" charset="0"/>
        <a:ea typeface="+mn-ea"/>
        <a:cs typeface="Arial" panose="020B0604020202020204" pitchFamily="34" charset="0"/>
      </a:defRPr>
    </a:lvl4pPr>
    <a:lvl5pPr marL="1603375" indent="-225425" algn="l" rtl="0" eaLnBrk="0" fontAlgn="base" hangingPunct="0">
      <a:spcBef>
        <a:spcPct val="30000"/>
      </a:spcBef>
      <a:spcAft>
        <a:spcPct val="0"/>
      </a:spcAft>
      <a:buFont typeface="Courier New" panose="02070309020205020404" pitchFamily="49" charset="0"/>
      <a:buChar char="o"/>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Add</a:t>
            </a:r>
            <a:r>
              <a:rPr lang="en-US" baseline="0" dirty="0"/>
              <a:t> slide notes here</a:t>
            </a:r>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a:t>
            </a:fld>
            <a:endParaRPr lang="en-US" dirty="0"/>
          </a:p>
        </p:txBody>
      </p:sp>
    </p:spTree>
    <p:extLst>
      <p:ext uri="{BB962C8B-B14F-4D97-AF65-F5344CB8AC3E}">
        <p14:creationId xmlns:p14="http://schemas.microsoft.com/office/powerpoint/2010/main" val="26462349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58</a:t>
            </a:fld>
            <a:endParaRPr lang="en-US" dirty="0"/>
          </a:p>
        </p:txBody>
      </p:sp>
    </p:spTree>
    <p:extLst>
      <p:ext uri="{BB962C8B-B14F-4D97-AF65-F5344CB8AC3E}">
        <p14:creationId xmlns:p14="http://schemas.microsoft.com/office/powerpoint/2010/main" val="48886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81</a:t>
            </a:fld>
            <a:endParaRPr lang="en-US" dirty="0"/>
          </a:p>
        </p:txBody>
      </p:sp>
    </p:spTree>
    <p:extLst>
      <p:ext uri="{BB962C8B-B14F-4D97-AF65-F5344CB8AC3E}">
        <p14:creationId xmlns:p14="http://schemas.microsoft.com/office/powerpoint/2010/main" val="1475810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82</a:t>
            </a:fld>
            <a:endParaRPr lang="en-US" dirty="0"/>
          </a:p>
        </p:txBody>
      </p:sp>
    </p:spTree>
    <p:extLst>
      <p:ext uri="{BB962C8B-B14F-4D97-AF65-F5344CB8AC3E}">
        <p14:creationId xmlns:p14="http://schemas.microsoft.com/office/powerpoint/2010/main" val="4186390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CAE60C-72A0-D14D-8733-C13212F694AD}" type="slidenum">
              <a:rPr lang="en-US" smtClean="0"/>
              <a:pPr>
                <a:defRPr/>
              </a:pPr>
              <a:t>84</a:t>
            </a:fld>
            <a:endParaRPr lang="en-US" dirty="0"/>
          </a:p>
        </p:txBody>
      </p:sp>
    </p:spTree>
    <p:extLst>
      <p:ext uri="{BB962C8B-B14F-4D97-AF65-F5344CB8AC3E}">
        <p14:creationId xmlns:p14="http://schemas.microsoft.com/office/powerpoint/2010/main" val="454944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There is no correct answer. If Gabriel needs the money this year to pay nonmedical expenses, it would not make sense to contribute to an HSA. But if he does not need it, he could reduce his AGI and his current-year taxes. Any amount he leaves in the HSA account will accumulate earnings tax free and carry forward to be available for payment of qualifying medical expenses in the future. And after he turns 65, he can withdraw it without penalty and use it for other expenses; he will just have to pay taxes on the amount. Therefore, this may be a good vehicle for him to save for the future.</a:t>
            </a:r>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8</a:t>
            </a:fld>
            <a:endParaRPr lang="en-US" dirty="0"/>
          </a:p>
        </p:txBody>
      </p:sp>
    </p:spTree>
    <p:extLst>
      <p:ext uri="{BB962C8B-B14F-4D97-AF65-F5344CB8AC3E}">
        <p14:creationId xmlns:p14="http://schemas.microsoft.com/office/powerpoint/2010/main" val="343976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91CAE60C-72A0-D14D-8733-C13212F694AD}" type="slidenum">
              <a:rPr lang="en-US" smtClean="0"/>
              <a:pPr>
                <a:defRPr/>
              </a:pPr>
              <a:t>16</a:t>
            </a:fld>
            <a:endParaRPr lang="en-US" dirty="0"/>
          </a:p>
        </p:txBody>
      </p:sp>
    </p:spTree>
    <p:extLst>
      <p:ext uri="{BB962C8B-B14F-4D97-AF65-F5344CB8AC3E}">
        <p14:creationId xmlns:p14="http://schemas.microsoft.com/office/powerpoint/2010/main" val="1407007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correct answers are a, c, and f. Annual contributions</a:t>
            </a:r>
            <a:r>
              <a:rPr lang="en-US" baseline="0" dirty="0"/>
              <a:t> are deductible, retirement distributions are taxable, and earnings are not taxable in the current year.</a:t>
            </a:r>
            <a:endParaRPr lang="en-US" dirty="0"/>
          </a:p>
        </p:txBody>
      </p:sp>
      <p:sp>
        <p:nvSpPr>
          <p:cNvPr id="4" name="Slide Number Placeholder 3"/>
          <p:cNvSpPr>
            <a:spLocks noGrp="1"/>
          </p:cNvSpPr>
          <p:nvPr>
            <p:ph type="sldNum" sz="quarter" idx="10"/>
          </p:nvPr>
        </p:nvSpPr>
        <p:spPr/>
        <p:txBody>
          <a:bodyPr/>
          <a:lstStyle/>
          <a:p>
            <a:pPr>
              <a:defRPr/>
            </a:pPr>
            <a:fld id="{91CAE60C-72A0-D14D-8733-C13212F694AD}" type="slidenum">
              <a:rPr lang="en-US" smtClean="0"/>
              <a:pPr>
                <a:defRPr/>
              </a:pPr>
              <a:t>23</a:t>
            </a:fld>
            <a:endParaRPr lang="en-US" dirty="0"/>
          </a:p>
        </p:txBody>
      </p:sp>
    </p:spTree>
    <p:extLst>
      <p:ext uri="{BB962C8B-B14F-4D97-AF65-F5344CB8AC3E}">
        <p14:creationId xmlns:p14="http://schemas.microsoft.com/office/powerpoint/2010/main" val="900430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32</a:t>
            </a:fld>
            <a:endParaRPr lang="en-US" dirty="0"/>
          </a:p>
        </p:txBody>
      </p:sp>
    </p:spTree>
    <p:extLst>
      <p:ext uri="{BB962C8B-B14F-4D97-AF65-F5344CB8AC3E}">
        <p14:creationId xmlns:p14="http://schemas.microsoft.com/office/powerpoint/2010/main" val="2644291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33</a:t>
            </a:fld>
            <a:endParaRPr lang="en-US" dirty="0"/>
          </a:p>
        </p:txBody>
      </p:sp>
    </p:spTree>
    <p:extLst>
      <p:ext uri="{BB962C8B-B14F-4D97-AF65-F5344CB8AC3E}">
        <p14:creationId xmlns:p14="http://schemas.microsoft.com/office/powerpoint/2010/main" val="1119791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This seems somewhat</a:t>
            </a:r>
            <a:r>
              <a:rPr lang="en-US" sz="1200" kern="1200" baseline="0" dirty="0">
                <a:solidFill>
                  <a:schemeClr val="tx1"/>
                </a:solidFill>
                <a:effectLst/>
                <a:latin typeface="Arial" panose="020B0604020202020204" pitchFamily="34" charset="0"/>
                <a:ea typeface="+mn-ea"/>
                <a:cs typeface="Arial" panose="020B0604020202020204" pitchFamily="34" charset="0"/>
              </a:rPr>
              <a:t> questionable. However, the argument could be made for signing the form, if the Hollands can document that some supplies were shared and may have been used by either one of them.</a:t>
            </a:r>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37</a:t>
            </a:fld>
            <a:endParaRPr lang="en-US" dirty="0"/>
          </a:p>
        </p:txBody>
      </p:sp>
    </p:spTree>
    <p:extLst>
      <p:ext uri="{BB962C8B-B14F-4D97-AF65-F5344CB8AC3E}">
        <p14:creationId xmlns:p14="http://schemas.microsoft.com/office/powerpoint/2010/main" val="1872934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correct answer is b. State and local income taxes are deductible.</a:t>
            </a:r>
          </a:p>
        </p:txBody>
      </p:sp>
      <p:sp>
        <p:nvSpPr>
          <p:cNvPr id="4" name="Slide Number Placeholder 3"/>
          <p:cNvSpPr>
            <a:spLocks noGrp="1"/>
          </p:cNvSpPr>
          <p:nvPr>
            <p:ph type="sldNum" sz="quarter" idx="10"/>
          </p:nvPr>
        </p:nvSpPr>
        <p:spPr/>
        <p:txBody>
          <a:bodyPr/>
          <a:lstStyle/>
          <a:p>
            <a:pPr>
              <a:defRPr/>
            </a:pPr>
            <a:fld id="{91CAE60C-72A0-D14D-8733-C13212F694AD}" type="slidenum">
              <a:rPr lang="en-US" smtClean="0"/>
              <a:pPr>
                <a:defRPr/>
              </a:pPr>
              <a:t>47</a:t>
            </a:fld>
            <a:endParaRPr lang="en-US" dirty="0"/>
          </a:p>
        </p:txBody>
      </p:sp>
    </p:spTree>
    <p:extLst>
      <p:ext uri="{BB962C8B-B14F-4D97-AF65-F5344CB8AC3E}">
        <p14:creationId xmlns:p14="http://schemas.microsoft.com/office/powerpoint/2010/main" val="3556530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57</a:t>
            </a:fld>
            <a:endParaRPr lang="en-US" dirty="0"/>
          </a:p>
        </p:txBody>
      </p:sp>
    </p:spTree>
    <p:extLst>
      <p:ext uri="{BB962C8B-B14F-4D97-AF65-F5344CB8AC3E}">
        <p14:creationId xmlns:p14="http://schemas.microsoft.com/office/powerpoint/2010/main" val="17143294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92" y="16"/>
            <a:ext cx="12191807" cy="6865874"/>
          </a:xfrm>
          <a:prstGeom prst="rect">
            <a:avLst/>
          </a:prstGeom>
        </p:spPr>
      </p:pic>
      <p:sp>
        <p:nvSpPr>
          <p:cNvPr id="2" name="Title 1"/>
          <p:cNvSpPr>
            <a:spLocks noGrp="1"/>
          </p:cNvSpPr>
          <p:nvPr>
            <p:ph type="title"/>
          </p:nvPr>
        </p:nvSpPr>
        <p:spPr>
          <a:xfrm>
            <a:off x="838200" y="2291187"/>
            <a:ext cx="10515600" cy="684026"/>
          </a:xfrm>
        </p:spPr>
        <p:txBody>
          <a:bodyPr/>
          <a:lstStyle>
            <a:lvl1pPr>
              <a:defRPr>
                <a:solidFill>
                  <a:schemeClr val="bg1"/>
                </a:solidFill>
              </a:defRPr>
            </a:lvl1pPr>
          </a:lstStyle>
          <a:p>
            <a:r>
              <a:rPr lang="en-US"/>
              <a:t>Click to edit Master title style</a:t>
            </a:r>
          </a:p>
        </p:txBody>
      </p:sp>
      <p:sp>
        <p:nvSpPr>
          <p:cNvPr id="3" name="Text Placeholder 2"/>
          <p:cNvSpPr>
            <a:spLocks noGrp="1"/>
          </p:cNvSpPr>
          <p:nvPr>
            <p:ph type="body" sz="quarter" idx="10" hasCustomPrompt="1"/>
          </p:nvPr>
        </p:nvSpPr>
        <p:spPr>
          <a:xfrm>
            <a:off x="4867275" y="3619985"/>
            <a:ext cx="2457450" cy="597477"/>
          </a:xfrm>
        </p:spPr>
        <p:txBody>
          <a:bodyPr>
            <a:normAutofit/>
          </a:bodyPr>
          <a:lstStyle>
            <a:lvl1pPr marL="0" indent="0" algn="ctr">
              <a:buNone/>
              <a:defRPr sz="2000" b="0" i="0">
                <a:solidFill>
                  <a:schemeClr val="bg1"/>
                </a:solidFill>
                <a:latin typeface="Arial" charset="0"/>
                <a:ea typeface="Arial" charset="0"/>
                <a:cs typeface="Arial" charset="0"/>
              </a:defRPr>
            </a:lvl1pPr>
          </a:lstStyle>
          <a:p>
            <a:pPr lvl="0"/>
            <a:r>
              <a:rPr lang="en-US"/>
              <a:t>Click to edit date</a:t>
            </a:r>
          </a:p>
        </p:txBody>
      </p:sp>
      <p:pic>
        <p:nvPicPr>
          <p:cNvPr id="9" name="Picture 7"/>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6611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7" hasCustomPrompt="1"/>
          </p:nvPr>
        </p:nvSpPr>
        <p:spPr>
          <a:xfrm>
            <a:off x="743576" y="1638300"/>
            <a:ext cx="10711543" cy="4394200"/>
          </a:xfrm>
        </p:spPr>
        <p:txBody>
          <a:bodyPr>
            <a:normAutofit/>
          </a:bodyPr>
          <a:lstStyle>
            <a:lvl1pPr marL="342900" indent="-342900">
              <a:buClr>
                <a:srgbClr val="004A78"/>
              </a:buClr>
              <a:buFont typeface="Arial" charset="0"/>
              <a:buChar char="•"/>
              <a:defRPr sz="2000">
                <a:solidFill>
                  <a:srgbClr val="000000"/>
                </a:solidFill>
              </a:defRPr>
            </a:lvl1pPr>
            <a:lvl2pPr marL="685800" marR="0" indent="-228600" algn="l" defTabSz="914400" rtl="0" eaLnBrk="1" fontAlgn="base" latinLnBrk="0" hangingPunct="1">
              <a:lnSpc>
                <a:spcPct val="90000"/>
              </a:lnSpc>
              <a:spcBef>
                <a:spcPts val="500"/>
              </a:spcBef>
              <a:spcAft>
                <a:spcPct val="0"/>
              </a:spcAft>
              <a:buClr>
                <a:srgbClr val="FF6300"/>
              </a:buClr>
              <a:buSzTx/>
              <a:buFont typeface="Arial" charset="0"/>
              <a:buChar char="•"/>
              <a:tabLst/>
              <a:defRPr sz="2000" baseline="0"/>
            </a:lvl2pPr>
            <a:lvl3pPr marL="1143000" indent="-228600">
              <a:buClr>
                <a:srgbClr val="000000"/>
              </a:buClr>
              <a:buFont typeface="Arial" charset="0"/>
              <a:buChar char="•"/>
              <a:defRPr sz="2000"/>
            </a:lvl3pPr>
            <a:lvl4pPr marL="1600200" indent="-228600">
              <a:buClr>
                <a:srgbClr val="000000"/>
              </a:buClr>
              <a:buSzPct val="50000"/>
              <a:buFont typeface="Calibri" charset="0"/>
              <a:buChar char="▶"/>
              <a:defRPr sz="2000"/>
            </a:lvl4pPr>
            <a:lvl5pPr marL="2057400" indent="-228600">
              <a:buClr>
                <a:srgbClr val="000000"/>
              </a:buClr>
              <a:buFont typeface="Helvetica" charset="0"/>
              <a:buChar char="⁃"/>
              <a:defRPr sz="2000"/>
            </a:lvl5pPr>
          </a:lstStyle>
          <a:p>
            <a:pPr lvl="0"/>
            <a:r>
              <a:rPr lang="en-US"/>
              <a:t>Click to add text here.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nullam</a:t>
            </a:r>
            <a:r>
              <a:rPr lang="en-US"/>
              <a:t> non.</a:t>
            </a:r>
          </a:p>
          <a:p>
            <a:pPr lvl="0"/>
            <a:r>
              <a:rPr lang="en-US" err="1"/>
              <a:t>Mauris</a:t>
            </a:r>
            <a:r>
              <a:rPr lang="en-US"/>
              <a:t> a </a:t>
            </a:r>
            <a:r>
              <a:rPr lang="en-US" err="1"/>
              <a:t>diam</a:t>
            </a:r>
            <a:r>
              <a:rPr lang="en-US"/>
              <a:t> </a:t>
            </a:r>
            <a:r>
              <a:rPr lang="en-US" err="1"/>
              <a:t>maecenas</a:t>
            </a:r>
            <a:r>
              <a:rPr lang="en-US"/>
              <a:t> </a:t>
            </a:r>
            <a:r>
              <a:rPr lang="en-US" err="1"/>
              <a:t>sed</a:t>
            </a:r>
            <a:r>
              <a:rPr lang="en-US"/>
              <a:t> </a:t>
            </a:r>
            <a:r>
              <a:rPr lang="en-US" err="1"/>
              <a:t>enim</a:t>
            </a:r>
            <a:r>
              <a:rPr lang="en-US"/>
              <a:t> </a:t>
            </a:r>
            <a:r>
              <a:rPr lang="en-US" err="1"/>
              <a:t>ut</a:t>
            </a:r>
            <a:r>
              <a:rPr lang="en-US"/>
              <a:t> </a:t>
            </a:r>
            <a:r>
              <a:rPr lang="en-US" err="1"/>
              <a:t>sem</a:t>
            </a:r>
            <a:r>
              <a:rPr lang="en-US"/>
              <a:t> </a:t>
            </a:r>
            <a:r>
              <a:rPr lang="en-US" err="1"/>
              <a:t>viverra</a:t>
            </a:r>
            <a:r>
              <a:rPr lang="en-US"/>
              <a:t>.</a:t>
            </a:r>
          </a:p>
          <a:p>
            <a:pPr lvl="0"/>
            <a:r>
              <a:rPr lang="en-US" err="1"/>
              <a:t>Sed</a:t>
            </a:r>
            <a:r>
              <a:rPr lang="en-US"/>
              <a:t> </a:t>
            </a:r>
            <a:r>
              <a:rPr lang="en-US" err="1"/>
              <a:t>ullamcorper</a:t>
            </a:r>
            <a:r>
              <a:rPr lang="en-US"/>
              <a:t> </a:t>
            </a:r>
            <a:r>
              <a:rPr lang="en-US" err="1"/>
              <a:t>morbi</a:t>
            </a:r>
            <a:r>
              <a:rPr lang="en-US"/>
              <a:t> </a:t>
            </a:r>
            <a:r>
              <a:rPr lang="en-US" err="1"/>
              <a:t>tincidunt</a:t>
            </a:r>
            <a:r>
              <a:rPr lang="en-US"/>
              <a:t> </a:t>
            </a:r>
            <a:r>
              <a:rPr lang="en-US" err="1"/>
              <a:t>ornare</a:t>
            </a:r>
            <a:r>
              <a:rPr lang="en-US"/>
              <a:t>. Sit </a:t>
            </a:r>
            <a:r>
              <a:rPr lang="en-US" err="1"/>
              <a:t>amet</a:t>
            </a:r>
            <a:r>
              <a:rPr lang="en-US"/>
              <a:t> </a:t>
            </a:r>
            <a:r>
              <a:rPr lang="en-US" err="1"/>
              <a:t>volutpat</a:t>
            </a:r>
            <a:r>
              <a:rPr lang="en-US"/>
              <a:t> </a:t>
            </a:r>
            <a:r>
              <a:rPr lang="en-US" err="1"/>
              <a:t>consequat</a:t>
            </a:r>
            <a:r>
              <a:rPr lang="en-US"/>
              <a:t> </a:t>
            </a:r>
            <a:r>
              <a:rPr lang="en-US" err="1"/>
              <a:t>mauris</a:t>
            </a:r>
            <a:r>
              <a:rPr lang="en-US"/>
              <a:t> </a:t>
            </a:r>
            <a:r>
              <a:rPr lang="en-US" err="1"/>
              <a:t>nunc</a:t>
            </a:r>
            <a:r>
              <a:rPr lang="en-US"/>
              <a:t> </a:t>
            </a:r>
            <a:r>
              <a:rPr lang="en-US" err="1"/>
              <a:t>congue</a:t>
            </a:r>
            <a:r>
              <a:rPr lang="en-US"/>
              <a:t> nisi. </a:t>
            </a:r>
            <a:r>
              <a:rPr lang="en-US" err="1"/>
              <a:t>Mauris</a:t>
            </a:r>
            <a:r>
              <a:rPr lang="en-US"/>
              <a:t> sit </a:t>
            </a:r>
            <a:r>
              <a:rPr lang="en-US" err="1"/>
              <a:t>amet</a:t>
            </a:r>
            <a:r>
              <a:rPr lang="en-US"/>
              <a:t> </a:t>
            </a:r>
            <a:r>
              <a:rPr lang="en-US" err="1"/>
              <a:t>massa</a:t>
            </a:r>
            <a:r>
              <a:rPr lang="en-US"/>
              <a:t> vitae.</a:t>
            </a:r>
          </a:p>
          <a:p>
            <a:pPr lvl="0"/>
            <a:r>
              <a:rPr lang="en-US" err="1"/>
              <a:t>Consectetur</a:t>
            </a:r>
            <a:r>
              <a:rPr lang="en-US"/>
              <a:t> libero id </a:t>
            </a:r>
            <a:r>
              <a:rPr lang="en-US" err="1"/>
              <a:t>faucibus</a:t>
            </a:r>
            <a:r>
              <a:rPr lang="en-US"/>
              <a:t> </a:t>
            </a:r>
            <a:r>
              <a:rPr lang="en-US" err="1"/>
              <a:t>nisl</a:t>
            </a:r>
            <a:r>
              <a:rPr lang="en-US"/>
              <a:t> </a:t>
            </a:r>
            <a:r>
              <a:rPr lang="en-US" err="1"/>
              <a:t>tincidunt</a:t>
            </a:r>
            <a:r>
              <a:rPr lang="en-US"/>
              <a:t> </a:t>
            </a:r>
            <a:r>
              <a:rPr lang="en-US" err="1"/>
              <a:t>eget</a:t>
            </a:r>
            <a:r>
              <a:rPr lang="en-US"/>
              <a:t>.</a:t>
            </a:r>
          </a:p>
          <a:p>
            <a:pPr lvl="0"/>
            <a:r>
              <a:rPr lang="en-US" err="1"/>
              <a:t>Nulla</a:t>
            </a:r>
            <a:r>
              <a:rPr lang="en-US"/>
              <a:t> </a:t>
            </a:r>
            <a:r>
              <a:rPr lang="en-US" err="1"/>
              <a:t>facilisi</a:t>
            </a:r>
            <a:r>
              <a:rPr lang="en-US"/>
              <a:t> </a:t>
            </a:r>
            <a:r>
              <a:rPr lang="en-US" err="1"/>
              <a:t>morbi</a:t>
            </a:r>
            <a:r>
              <a:rPr lang="en-US"/>
              <a:t> tempus </a:t>
            </a:r>
            <a:r>
              <a:rPr lang="en-US" err="1"/>
              <a:t>iaculis</a:t>
            </a:r>
            <a:r>
              <a:rPr lang="en-US"/>
              <a:t> </a:t>
            </a:r>
            <a:r>
              <a:rPr lang="en-US" err="1"/>
              <a:t>urna</a:t>
            </a:r>
            <a:r>
              <a:rPr lang="en-US"/>
              <a:t> id </a:t>
            </a:r>
            <a:r>
              <a:rPr lang="en-US" err="1"/>
              <a:t>volutpat</a:t>
            </a:r>
            <a:r>
              <a:rPr lang="en-US"/>
              <a:t> lacus. </a:t>
            </a:r>
            <a:r>
              <a:rPr lang="en-US" err="1"/>
              <a:t>Imperdiet</a:t>
            </a:r>
            <a:r>
              <a:rPr lang="en-US"/>
              <a:t> </a:t>
            </a:r>
            <a:r>
              <a:rPr lang="en-US" err="1"/>
              <a:t>nulla</a:t>
            </a:r>
            <a:r>
              <a:rPr lang="en-US"/>
              <a:t> </a:t>
            </a:r>
            <a:r>
              <a:rPr lang="en-US" err="1"/>
              <a:t>malesuada</a:t>
            </a:r>
            <a:r>
              <a:rPr lang="en-US"/>
              <a:t> </a:t>
            </a:r>
            <a:r>
              <a:rPr lang="en-US" err="1"/>
              <a:t>pellentesque</a:t>
            </a:r>
            <a:r>
              <a:rPr lang="en-US"/>
              <a:t> </a:t>
            </a:r>
            <a:r>
              <a:rPr lang="en-US" err="1"/>
              <a:t>elit</a:t>
            </a:r>
            <a:r>
              <a:rPr lang="en-US"/>
              <a:t> </a:t>
            </a:r>
            <a:r>
              <a:rPr lang="en-US" err="1"/>
              <a:t>eget</a:t>
            </a:r>
            <a:r>
              <a:rPr lang="en-US"/>
              <a:t> gravida cum </a:t>
            </a:r>
            <a:r>
              <a:rPr lang="en-US" err="1"/>
              <a:t>sociis</a:t>
            </a:r>
            <a:r>
              <a:rPr lang="en-US"/>
              <a:t>.</a:t>
            </a:r>
          </a:p>
          <a:p>
            <a:pPr lvl="0"/>
            <a:r>
              <a:rPr lang="en-US" err="1"/>
              <a:t>Sed</a:t>
            </a:r>
            <a:r>
              <a:rPr lang="en-US"/>
              <a:t> </a:t>
            </a:r>
            <a:r>
              <a:rPr lang="en-US" err="1"/>
              <a:t>velit</a:t>
            </a:r>
            <a:r>
              <a:rPr lang="en-US"/>
              <a:t> </a:t>
            </a:r>
            <a:r>
              <a:rPr lang="en-US" err="1"/>
              <a:t>dignissim</a:t>
            </a:r>
            <a:r>
              <a:rPr lang="en-US"/>
              <a:t> </a:t>
            </a:r>
            <a:r>
              <a:rPr lang="en-US" err="1"/>
              <a:t>sodales</a:t>
            </a:r>
            <a:r>
              <a:rPr lang="en-US"/>
              <a:t> </a:t>
            </a:r>
            <a:r>
              <a:rPr lang="en-US" err="1"/>
              <a:t>ut.</a:t>
            </a:r>
            <a:endParaRPr lang="en-US"/>
          </a:p>
        </p:txBody>
      </p:sp>
    </p:spTree>
    <p:extLst>
      <p:ext uri="{BB962C8B-B14F-4D97-AF65-F5344CB8AC3E}">
        <p14:creationId xmlns:p14="http://schemas.microsoft.com/office/powerpoint/2010/main" val="225593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umber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7" hasCustomPrompt="1"/>
          </p:nvPr>
        </p:nvSpPr>
        <p:spPr>
          <a:xfrm>
            <a:off x="743576" y="1638300"/>
            <a:ext cx="10711543" cy="4394200"/>
          </a:xfrm>
        </p:spPr>
        <p:txBody>
          <a:bodyPr>
            <a:normAutofit/>
          </a:bodyPr>
          <a:lstStyle>
            <a:lvl1pPr marL="457200" indent="-457200">
              <a:buClr>
                <a:srgbClr val="004A78"/>
              </a:buClr>
              <a:buFont typeface="+mj-lt"/>
              <a:buAutoNum type="arabicPeriod"/>
              <a:defRPr sz="2000">
                <a:solidFill>
                  <a:srgbClr val="000000"/>
                </a:solidFill>
              </a:defRPr>
            </a:lvl1pPr>
            <a:lvl2pPr marL="457200" marR="0" indent="0" algn="l" defTabSz="914400" rtl="0" eaLnBrk="1" fontAlgn="base" latinLnBrk="0" hangingPunct="1">
              <a:lnSpc>
                <a:spcPct val="90000"/>
              </a:lnSpc>
              <a:spcBef>
                <a:spcPts val="500"/>
              </a:spcBef>
              <a:spcAft>
                <a:spcPct val="0"/>
              </a:spcAft>
              <a:buClr>
                <a:srgbClr val="006298"/>
              </a:buClr>
              <a:buSzTx/>
              <a:buFont typeface="Arial" charset="0"/>
              <a:buNone/>
              <a:tabLst/>
              <a:defRPr sz="2000" baseline="0"/>
            </a:lvl2pPr>
            <a:lvl3pPr marL="1143000" indent="-228600">
              <a:buClr>
                <a:srgbClr val="000000"/>
              </a:buClr>
              <a:buFont typeface="Arial" charset="0"/>
              <a:buChar char="•"/>
              <a:defRPr sz="2000"/>
            </a:lvl3pPr>
            <a:lvl4pPr marL="1600200" indent="-228600">
              <a:buClr>
                <a:srgbClr val="000000"/>
              </a:buClr>
              <a:buSzPct val="50000"/>
              <a:buFont typeface="Calibri" charset="0"/>
              <a:buChar char="▶"/>
              <a:defRPr sz="2000"/>
            </a:lvl4pPr>
            <a:lvl5pPr marL="2057400" indent="-228600">
              <a:buClr>
                <a:srgbClr val="000000"/>
              </a:buClr>
              <a:buFont typeface="Helvetica" charset="0"/>
              <a:buChar char="⁃"/>
              <a:defRPr sz="2000"/>
            </a:lvl5pPr>
          </a:lstStyle>
          <a:p>
            <a:pPr lvl="0"/>
            <a:r>
              <a:rPr lang="en-US"/>
              <a:t>Click to add text here.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nullam</a:t>
            </a:r>
            <a:r>
              <a:rPr lang="en-US"/>
              <a:t> non.</a:t>
            </a:r>
          </a:p>
          <a:p>
            <a:pPr lvl="0"/>
            <a:r>
              <a:rPr lang="en-US" err="1"/>
              <a:t>Mauris</a:t>
            </a:r>
            <a:r>
              <a:rPr lang="en-US"/>
              <a:t> a </a:t>
            </a:r>
            <a:r>
              <a:rPr lang="en-US" err="1"/>
              <a:t>diam</a:t>
            </a:r>
            <a:r>
              <a:rPr lang="en-US"/>
              <a:t> </a:t>
            </a:r>
            <a:r>
              <a:rPr lang="en-US" err="1"/>
              <a:t>maecenas</a:t>
            </a:r>
            <a:r>
              <a:rPr lang="en-US"/>
              <a:t> </a:t>
            </a:r>
            <a:r>
              <a:rPr lang="en-US" err="1"/>
              <a:t>sed</a:t>
            </a:r>
            <a:r>
              <a:rPr lang="en-US"/>
              <a:t> </a:t>
            </a:r>
            <a:r>
              <a:rPr lang="en-US" err="1"/>
              <a:t>enim</a:t>
            </a:r>
            <a:r>
              <a:rPr lang="en-US"/>
              <a:t> </a:t>
            </a:r>
            <a:r>
              <a:rPr lang="en-US" err="1"/>
              <a:t>ut</a:t>
            </a:r>
            <a:r>
              <a:rPr lang="en-US"/>
              <a:t> </a:t>
            </a:r>
            <a:r>
              <a:rPr lang="en-US" err="1"/>
              <a:t>sem</a:t>
            </a:r>
            <a:r>
              <a:rPr lang="en-US"/>
              <a:t> </a:t>
            </a:r>
            <a:r>
              <a:rPr lang="en-US" err="1"/>
              <a:t>viverra</a:t>
            </a:r>
            <a:r>
              <a:rPr lang="en-US"/>
              <a:t>.</a:t>
            </a:r>
          </a:p>
          <a:p>
            <a:pPr lvl="0"/>
            <a:r>
              <a:rPr lang="en-US" err="1"/>
              <a:t>Sed</a:t>
            </a:r>
            <a:r>
              <a:rPr lang="en-US"/>
              <a:t> </a:t>
            </a:r>
            <a:r>
              <a:rPr lang="en-US" err="1"/>
              <a:t>ullamcorper</a:t>
            </a:r>
            <a:r>
              <a:rPr lang="en-US"/>
              <a:t> </a:t>
            </a:r>
            <a:r>
              <a:rPr lang="en-US" err="1"/>
              <a:t>morbi</a:t>
            </a:r>
            <a:r>
              <a:rPr lang="en-US"/>
              <a:t> </a:t>
            </a:r>
            <a:r>
              <a:rPr lang="en-US" err="1"/>
              <a:t>tincidunt</a:t>
            </a:r>
            <a:r>
              <a:rPr lang="en-US"/>
              <a:t> </a:t>
            </a:r>
            <a:r>
              <a:rPr lang="en-US" err="1"/>
              <a:t>ornare</a:t>
            </a:r>
            <a:r>
              <a:rPr lang="en-US"/>
              <a:t>. Sit </a:t>
            </a:r>
            <a:r>
              <a:rPr lang="en-US" err="1"/>
              <a:t>amet</a:t>
            </a:r>
            <a:r>
              <a:rPr lang="en-US"/>
              <a:t> </a:t>
            </a:r>
            <a:r>
              <a:rPr lang="en-US" err="1"/>
              <a:t>volutpat</a:t>
            </a:r>
            <a:r>
              <a:rPr lang="en-US"/>
              <a:t> </a:t>
            </a:r>
            <a:r>
              <a:rPr lang="en-US" err="1"/>
              <a:t>consequat</a:t>
            </a:r>
            <a:r>
              <a:rPr lang="en-US"/>
              <a:t> </a:t>
            </a:r>
            <a:r>
              <a:rPr lang="en-US" err="1"/>
              <a:t>mauris</a:t>
            </a:r>
            <a:r>
              <a:rPr lang="en-US"/>
              <a:t> </a:t>
            </a:r>
            <a:r>
              <a:rPr lang="en-US" err="1"/>
              <a:t>nunc</a:t>
            </a:r>
            <a:r>
              <a:rPr lang="en-US"/>
              <a:t> </a:t>
            </a:r>
            <a:r>
              <a:rPr lang="en-US" err="1"/>
              <a:t>congue</a:t>
            </a:r>
            <a:r>
              <a:rPr lang="en-US"/>
              <a:t> nisi. </a:t>
            </a:r>
            <a:r>
              <a:rPr lang="en-US" err="1"/>
              <a:t>Mauris</a:t>
            </a:r>
            <a:r>
              <a:rPr lang="en-US"/>
              <a:t> sit </a:t>
            </a:r>
            <a:r>
              <a:rPr lang="en-US" err="1"/>
              <a:t>amet</a:t>
            </a:r>
            <a:r>
              <a:rPr lang="en-US"/>
              <a:t> </a:t>
            </a:r>
            <a:r>
              <a:rPr lang="en-US" err="1"/>
              <a:t>massa</a:t>
            </a:r>
            <a:r>
              <a:rPr lang="en-US"/>
              <a:t> vitae.</a:t>
            </a:r>
          </a:p>
          <a:p>
            <a:pPr lvl="0"/>
            <a:r>
              <a:rPr lang="en-US" err="1"/>
              <a:t>Consectetur</a:t>
            </a:r>
            <a:r>
              <a:rPr lang="en-US"/>
              <a:t> libero id </a:t>
            </a:r>
            <a:r>
              <a:rPr lang="en-US" err="1"/>
              <a:t>faucibus</a:t>
            </a:r>
            <a:r>
              <a:rPr lang="en-US"/>
              <a:t> </a:t>
            </a:r>
            <a:r>
              <a:rPr lang="en-US" err="1"/>
              <a:t>nisl</a:t>
            </a:r>
            <a:r>
              <a:rPr lang="en-US"/>
              <a:t> </a:t>
            </a:r>
            <a:r>
              <a:rPr lang="en-US" err="1"/>
              <a:t>tincidunt</a:t>
            </a:r>
            <a:r>
              <a:rPr lang="en-US"/>
              <a:t> </a:t>
            </a:r>
            <a:r>
              <a:rPr lang="en-US" err="1"/>
              <a:t>eget</a:t>
            </a:r>
            <a:r>
              <a:rPr lang="en-US"/>
              <a:t>.</a:t>
            </a:r>
          </a:p>
          <a:p>
            <a:pPr lvl="0"/>
            <a:r>
              <a:rPr lang="en-US" err="1"/>
              <a:t>Nulla</a:t>
            </a:r>
            <a:r>
              <a:rPr lang="en-US"/>
              <a:t> </a:t>
            </a:r>
            <a:r>
              <a:rPr lang="en-US" err="1"/>
              <a:t>facilisi</a:t>
            </a:r>
            <a:r>
              <a:rPr lang="en-US"/>
              <a:t> </a:t>
            </a:r>
            <a:r>
              <a:rPr lang="en-US" err="1"/>
              <a:t>morbi</a:t>
            </a:r>
            <a:r>
              <a:rPr lang="en-US"/>
              <a:t> tempus </a:t>
            </a:r>
            <a:r>
              <a:rPr lang="en-US" err="1"/>
              <a:t>iaculis</a:t>
            </a:r>
            <a:r>
              <a:rPr lang="en-US"/>
              <a:t> </a:t>
            </a:r>
            <a:r>
              <a:rPr lang="en-US" err="1"/>
              <a:t>urna</a:t>
            </a:r>
            <a:r>
              <a:rPr lang="en-US"/>
              <a:t> id </a:t>
            </a:r>
            <a:r>
              <a:rPr lang="en-US" err="1"/>
              <a:t>volutpat</a:t>
            </a:r>
            <a:r>
              <a:rPr lang="en-US"/>
              <a:t> lacus. </a:t>
            </a:r>
            <a:r>
              <a:rPr lang="en-US" err="1"/>
              <a:t>Imperdiet</a:t>
            </a:r>
            <a:r>
              <a:rPr lang="en-US"/>
              <a:t> </a:t>
            </a:r>
            <a:r>
              <a:rPr lang="en-US" err="1"/>
              <a:t>nulla</a:t>
            </a:r>
            <a:r>
              <a:rPr lang="en-US"/>
              <a:t> </a:t>
            </a:r>
            <a:r>
              <a:rPr lang="en-US" err="1"/>
              <a:t>malesuada</a:t>
            </a:r>
            <a:r>
              <a:rPr lang="en-US"/>
              <a:t> </a:t>
            </a:r>
            <a:r>
              <a:rPr lang="en-US" err="1"/>
              <a:t>pellentesque</a:t>
            </a:r>
            <a:r>
              <a:rPr lang="en-US"/>
              <a:t> </a:t>
            </a:r>
            <a:r>
              <a:rPr lang="en-US" err="1"/>
              <a:t>elit</a:t>
            </a:r>
            <a:r>
              <a:rPr lang="en-US"/>
              <a:t> </a:t>
            </a:r>
            <a:r>
              <a:rPr lang="en-US" err="1"/>
              <a:t>eget</a:t>
            </a:r>
            <a:r>
              <a:rPr lang="en-US"/>
              <a:t> gravida cum </a:t>
            </a:r>
            <a:r>
              <a:rPr lang="en-US" err="1"/>
              <a:t>sociis</a:t>
            </a:r>
            <a:r>
              <a:rPr lang="en-US"/>
              <a:t>.</a:t>
            </a:r>
          </a:p>
          <a:p>
            <a:pPr lvl="0"/>
            <a:r>
              <a:rPr lang="en-US"/>
              <a:t>Sed </a:t>
            </a:r>
            <a:r>
              <a:rPr lang="en-US" err="1"/>
              <a:t>velit</a:t>
            </a:r>
            <a:r>
              <a:rPr lang="en-US"/>
              <a:t> </a:t>
            </a:r>
            <a:r>
              <a:rPr lang="en-US" err="1"/>
              <a:t>dignissim</a:t>
            </a:r>
            <a:r>
              <a:rPr lang="en-US"/>
              <a:t> </a:t>
            </a:r>
            <a:r>
              <a:rPr lang="en-US" err="1"/>
              <a:t>sodales</a:t>
            </a:r>
            <a:r>
              <a:rPr lang="en-US"/>
              <a:t> </a:t>
            </a:r>
            <a:r>
              <a:rPr lang="en-US" err="1"/>
              <a:t>ut.</a:t>
            </a:r>
            <a:endParaRPr lang="en-US"/>
          </a:p>
        </p:txBody>
      </p:sp>
    </p:spTree>
    <p:extLst>
      <p:ext uri="{BB962C8B-B14F-4D97-AF65-F5344CB8AC3E}">
        <p14:creationId xmlns:p14="http://schemas.microsoft.com/office/powerpoint/2010/main" val="3079161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7" hasCustomPrompt="1"/>
          </p:nvPr>
        </p:nvSpPr>
        <p:spPr>
          <a:xfrm>
            <a:off x="743576" y="1638300"/>
            <a:ext cx="10711543" cy="4394200"/>
          </a:xfrm>
        </p:spPr>
        <p:txBody>
          <a:bodyPr>
            <a:normAutofit/>
          </a:bodyPr>
          <a:lstStyle>
            <a:lvl1pPr marL="342900" indent="-342900">
              <a:buClr>
                <a:srgbClr val="004A78"/>
              </a:buClr>
              <a:buFont typeface="Arial" charset="0"/>
              <a:buChar char="•"/>
              <a:defRPr sz="2000">
                <a:solidFill>
                  <a:srgbClr val="004A78"/>
                </a:solidFill>
              </a:defRPr>
            </a:lvl1pPr>
            <a:lvl2pPr marL="685800" marR="0" indent="-228600" algn="l" defTabSz="914400" rtl="0" eaLnBrk="1" fontAlgn="base" latinLnBrk="0" hangingPunct="1">
              <a:lnSpc>
                <a:spcPct val="90000"/>
              </a:lnSpc>
              <a:spcBef>
                <a:spcPts val="500"/>
              </a:spcBef>
              <a:spcAft>
                <a:spcPct val="0"/>
              </a:spcAft>
              <a:buClr>
                <a:srgbClr val="006298"/>
              </a:buClr>
              <a:buSzTx/>
              <a:buFont typeface="Arial" charset="0"/>
              <a:buChar char="•"/>
              <a:tabLst/>
              <a:defRPr sz="2000" baseline="0"/>
            </a:lvl2pPr>
            <a:lvl3pPr marL="1143000" indent="-228600">
              <a:buClr>
                <a:srgbClr val="000000"/>
              </a:buClr>
              <a:buFont typeface="Arial" charset="0"/>
              <a:buChar char="•"/>
              <a:defRPr sz="2000"/>
            </a:lvl3pPr>
            <a:lvl4pPr marL="1600200" indent="-228600">
              <a:buClr>
                <a:srgbClr val="000000"/>
              </a:buClr>
              <a:buSzPct val="50000"/>
              <a:buFont typeface="Calibri" charset="0"/>
              <a:buChar char="▶"/>
              <a:defRPr sz="2000"/>
            </a:lvl4pPr>
            <a:lvl5pPr marL="2057400" indent="-228600">
              <a:buClr>
                <a:srgbClr val="000000"/>
              </a:buClr>
              <a:buFont typeface="Helvetica" charset="0"/>
              <a:buChar char="⁃"/>
              <a:defRPr sz="2000"/>
            </a:lvl5pPr>
          </a:lstStyle>
          <a:p>
            <a:pPr lvl="0"/>
            <a:r>
              <a:rPr lang="en-US"/>
              <a:t>First level</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04079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able Placeholder 4"/>
          <p:cNvSpPr>
            <a:spLocks noGrp="1"/>
          </p:cNvSpPr>
          <p:nvPr>
            <p:ph type="tbl" sz="quarter" idx="10"/>
          </p:nvPr>
        </p:nvSpPr>
        <p:spPr>
          <a:xfrm>
            <a:off x="1895522" y="2019868"/>
            <a:ext cx="8128000" cy="3380095"/>
          </a:xfrm>
        </p:spPr>
        <p:txBody>
          <a:bodyPr/>
          <a:lstStyle/>
          <a:p>
            <a:r>
              <a:rPr lang="en-US" dirty="0"/>
              <a:t>Click icon to add table</a:t>
            </a:r>
          </a:p>
        </p:txBody>
      </p:sp>
    </p:spTree>
    <p:extLst>
      <p:ext uri="{BB962C8B-B14F-4D97-AF65-F5344CB8AC3E}">
        <p14:creationId xmlns:p14="http://schemas.microsoft.com/office/powerpoint/2010/main" val="2347132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Main Titl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096000" y="3578888"/>
            <a:ext cx="5654722" cy="1655762"/>
          </a:xfrm>
          <a:solidFill>
            <a:schemeClr val="tx2"/>
          </a:solidFill>
        </p:spPr>
        <p:txBody>
          <a:bodyPr anchor="ctr"/>
          <a:lstStyle>
            <a:lvl1pPr marL="0" indent="0" algn="ctr">
              <a:lnSpc>
                <a:spcPct val="100000"/>
              </a:lnSpc>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a:t>
            </a:r>
          </a:p>
        </p:txBody>
      </p:sp>
      <p:sp>
        <p:nvSpPr>
          <p:cNvPr id="5" name="Content Placeholder 2">
            <a:extLst>
              <a:ext uri="{FF2B5EF4-FFF2-40B4-BE49-F238E27FC236}">
                <a16:creationId xmlns:a16="http://schemas.microsoft.com/office/drawing/2014/main" id="{9C6DFBD9-0F5A-487A-A4BC-A4BB6E259D0B}"/>
              </a:ext>
            </a:extLst>
          </p:cNvPr>
          <p:cNvSpPr>
            <a:spLocks noGrp="1"/>
          </p:cNvSpPr>
          <p:nvPr>
            <p:ph sz="half" idx="10" hasCustomPrompt="1"/>
          </p:nvPr>
        </p:nvSpPr>
        <p:spPr>
          <a:xfrm>
            <a:off x="476843" y="655093"/>
            <a:ext cx="5378047" cy="5568286"/>
          </a:xfrm>
        </p:spPr>
        <p:txBody>
          <a:bodyPr/>
          <a:lstStyle>
            <a:lvl1pPr marL="0" indent="0">
              <a:buNone/>
              <a:defRPr sz="2400"/>
            </a:lvl1pPr>
            <a:lvl2pPr>
              <a:defRPr sz="2400" b="0"/>
            </a:lvl2pPr>
            <a:lvl3pPr>
              <a:defRPr sz="2400" b="0"/>
            </a:lvl3pPr>
          </a:lstStyle>
          <a:p>
            <a:pPr lvl="0"/>
            <a:r>
              <a:rPr lang="en-US"/>
              <a:t>Insert textbook image here</a:t>
            </a:r>
          </a:p>
        </p:txBody>
      </p:sp>
      <p:sp>
        <p:nvSpPr>
          <p:cNvPr id="6" name="Rectangle 5">
            <a:extLst>
              <a:ext uri="{FF2B5EF4-FFF2-40B4-BE49-F238E27FC236}">
                <a16:creationId xmlns:a16="http://schemas.microsoft.com/office/drawing/2014/main" id="{4588AE3E-88D2-4C97-95D7-EF8DE60BFF5A}"/>
              </a:ext>
              <a:ext uri="{C183D7F6-B498-43B3-948B-1728B52AA6E4}">
                <adec:decorative xmlns:adec="http://schemas.microsoft.com/office/drawing/2017/decorative" val="1"/>
              </a:ext>
            </a:extLst>
          </p:cNvPr>
          <p:cNvSpPr/>
          <p:nvPr userDrawn="1"/>
        </p:nvSpPr>
        <p:spPr>
          <a:xfrm>
            <a:off x="0" y="3579177"/>
            <a:ext cx="6096000" cy="16557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1DCCA4C-1139-41AD-B2DF-27D39E0A6365}"/>
              </a:ext>
              <a:ext uri="{C183D7F6-B498-43B3-948B-1728B52AA6E4}">
                <adec:decorative xmlns:adec="http://schemas.microsoft.com/office/drawing/2017/decorative" val="1"/>
              </a:ext>
            </a:extLst>
          </p:cNvPr>
          <p:cNvSpPr/>
          <p:nvPr userDrawn="1"/>
        </p:nvSpPr>
        <p:spPr>
          <a:xfrm>
            <a:off x="11940541" y="2442136"/>
            <a:ext cx="256032" cy="1930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25FE04DE-A01B-4382-B918-0582DBBD5208}"/>
              </a:ext>
            </a:extLst>
          </p:cNvPr>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42279479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Learning Objectives">
    <p:spTree>
      <p:nvGrpSpPr>
        <p:cNvPr id="1" name=""/>
        <p:cNvGrpSpPr/>
        <p:nvPr/>
      </p:nvGrpSpPr>
      <p:grpSpPr>
        <a:xfrm>
          <a:off x="0" y="0"/>
          <a:ext cx="0" cy="0"/>
          <a:chOff x="0" y="0"/>
          <a:chExt cx="0" cy="0"/>
        </a:xfrm>
      </p:grpSpPr>
      <p:sp>
        <p:nvSpPr>
          <p:cNvPr id="8" name="Title Placeholder">
            <a:extLst>
              <a:ext uri="{FF2B5EF4-FFF2-40B4-BE49-F238E27FC236}">
                <a16:creationId xmlns:a16="http://schemas.microsoft.com/office/drawing/2014/main" id="{D469E211-00F4-4FD0-BC72-B3E95435FB68}"/>
              </a:ext>
            </a:extLst>
          </p:cNvPr>
          <p:cNvSpPr>
            <a:spLocks noGrp="1"/>
          </p:cNvSpPr>
          <p:nvPr>
            <p:ph type="title"/>
          </p:nvPr>
        </p:nvSpPr>
        <p:spPr>
          <a:xfrm>
            <a:off x="476843" y="473245"/>
            <a:ext cx="11241915" cy="1217447"/>
          </a:xfrm>
          <a:prstGeom prst="rect">
            <a:avLst/>
          </a:prstGeom>
        </p:spPr>
        <p:txBody>
          <a:bodyPr vert="horz" lIns="91440" tIns="45720" rIns="91440" bIns="45720" rtlCol="0" anchor="t">
            <a:noAutofit/>
          </a:bodyPr>
          <a:lstStyle/>
          <a:p>
            <a:r>
              <a:rPr lang="en-US"/>
              <a:t>Click to edit Master title style</a:t>
            </a:r>
          </a:p>
        </p:txBody>
      </p:sp>
      <p:sp>
        <p:nvSpPr>
          <p:cNvPr id="3" name="Content Placeholder"/>
          <p:cNvSpPr>
            <a:spLocks noGrp="1"/>
          </p:cNvSpPr>
          <p:nvPr>
            <p:ph idx="1" hasCustomPrompt="1"/>
          </p:nvPr>
        </p:nvSpPr>
        <p:spPr>
          <a:xfrm>
            <a:off x="476843" y="1825625"/>
            <a:ext cx="932474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a:t>First Level</a:t>
            </a:r>
          </a:p>
          <a:p>
            <a:pPr lvl="1"/>
            <a:r>
              <a:rPr lang="en-US"/>
              <a:t>Second level</a:t>
            </a:r>
          </a:p>
          <a:p>
            <a:pPr lvl="2"/>
            <a:r>
              <a:rPr lang="en-US"/>
              <a:t>Third level</a:t>
            </a:r>
          </a:p>
        </p:txBody>
      </p:sp>
      <p:pic>
        <p:nvPicPr>
          <p:cNvPr id="10" name="Decorative Graphic">
            <a:extLst>
              <a:ext uri="{FF2B5EF4-FFF2-40B4-BE49-F238E27FC236}">
                <a16:creationId xmlns:a16="http://schemas.microsoft.com/office/drawing/2014/main" id="{D9F3AE94-249A-4A1E-BCBD-6A9003E3ADBE}"/>
              </a:ext>
              <a:ext uri="{C183D7F6-B498-43B3-948B-1728B52AA6E4}">
                <adec:decorative xmlns:adec="http://schemas.microsoft.com/office/drawing/2017/decorative" val="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801583" y="4681709"/>
            <a:ext cx="2062163" cy="1682723"/>
          </a:xfrm>
          <a:prstGeom prst="rect">
            <a:avLst/>
          </a:prstGeom>
        </p:spPr>
      </p:pic>
    </p:spTree>
    <p:custDataLst>
      <p:tags r:id="rId1"/>
    </p:custDataLst>
    <p:extLst>
      <p:ext uri="{BB962C8B-B14F-4D97-AF65-F5344CB8AC3E}">
        <p14:creationId xmlns:p14="http://schemas.microsoft.com/office/powerpoint/2010/main" val="30415426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Content">
    <p:spTree>
      <p:nvGrpSpPr>
        <p:cNvPr id="1" name=""/>
        <p:cNvGrpSpPr/>
        <p:nvPr/>
      </p:nvGrpSpPr>
      <p:grpSpPr>
        <a:xfrm>
          <a:off x="0" y="0"/>
          <a:ext cx="0" cy="0"/>
          <a:chOff x="0" y="0"/>
          <a:chExt cx="0" cy="0"/>
        </a:xfrm>
      </p:grpSpPr>
      <p:sp>
        <p:nvSpPr>
          <p:cNvPr id="3" name="Content Placeholder"/>
          <p:cNvSpPr>
            <a:spLocks noGrp="1"/>
          </p:cNvSpPr>
          <p:nvPr>
            <p:ph idx="1" hasCustomPrompt="1"/>
          </p:nvPr>
        </p:nvSpPr>
        <p:spPr/>
        <p:txBody>
          <a:bodyPr/>
          <a:lstStyle>
            <a:lvl1pPr>
              <a:spcAft>
                <a:spcPts val="800"/>
              </a:spcAft>
              <a:defRPr sz="2400"/>
            </a:lvl1pPr>
            <a:lvl2pPr>
              <a:spcAft>
                <a:spcPts val="800"/>
              </a:spcAft>
              <a:defRPr sz="2400" b="0"/>
            </a:lvl2pPr>
            <a:lvl3pPr>
              <a:spcAft>
                <a:spcPts val="800"/>
              </a:spcAft>
              <a:defRPr sz="2400" b="0"/>
            </a:lvl3pPr>
          </a:lstStyle>
          <a:p>
            <a:pPr lvl="0"/>
            <a:r>
              <a:rPr lang="en-US"/>
              <a:t>First Level</a:t>
            </a:r>
          </a:p>
          <a:p>
            <a:pPr lvl="1"/>
            <a:r>
              <a:rPr lang="en-US"/>
              <a:t>Second level</a:t>
            </a:r>
          </a:p>
          <a:p>
            <a:pPr lvl="2"/>
            <a:r>
              <a:rPr lang="en-US"/>
              <a:t>Third level</a:t>
            </a:r>
          </a:p>
        </p:txBody>
      </p:sp>
      <p:sp>
        <p:nvSpPr>
          <p:cNvPr id="5" name="Title 4">
            <a:extLst>
              <a:ext uri="{FF2B5EF4-FFF2-40B4-BE49-F238E27FC236}">
                <a16:creationId xmlns:a16="http://schemas.microsoft.com/office/drawing/2014/main" id="{AD5AD460-C47E-41B3-9CB4-6736EB7DCDA8}"/>
              </a:ext>
            </a:extLst>
          </p:cNvPr>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31236993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a:t>Slide Title</a:t>
            </a:r>
          </a:p>
        </p:txBody>
      </p:sp>
      <p:sp>
        <p:nvSpPr>
          <p:cNvPr id="3" name="Content Placeholder Left"/>
          <p:cNvSpPr>
            <a:spLocks noGrp="1"/>
          </p:cNvSpPr>
          <p:nvPr>
            <p:ph sz="half" idx="1" hasCustomPrompt="1"/>
          </p:nvPr>
        </p:nvSpPr>
        <p:spPr>
          <a:xfrm>
            <a:off x="476843" y="1825625"/>
            <a:ext cx="5542957"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a:t>First Level</a:t>
            </a:r>
          </a:p>
          <a:p>
            <a:pPr lvl="1"/>
            <a:r>
              <a:rPr lang="en-US"/>
              <a:t>Second level</a:t>
            </a:r>
          </a:p>
          <a:p>
            <a:pPr lvl="2"/>
            <a:r>
              <a:rPr lang="en-US"/>
              <a:t>Third level</a:t>
            </a:r>
          </a:p>
        </p:txBody>
      </p:sp>
      <p:sp>
        <p:nvSpPr>
          <p:cNvPr id="4" name="Content Placeholder Right"/>
          <p:cNvSpPr>
            <a:spLocks noGrp="1"/>
          </p:cNvSpPr>
          <p:nvPr>
            <p:ph sz="half" idx="2" hasCustomPrompt="1"/>
          </p:nvPr>
        </p:nvSpPr>
        <p:spPr>
          <a:xfrm>
            <a:off x="6172200" y="1825625"/>
            <a:ext cx="5542956"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a:t>First Level</a:t>
            </a:r>
          </a:p>
          <a:p>
            <a:pPr lvl="1"/>
            <a:r>
              <a:rPr lang="en-US"/>
              <a:t>Second level</a:t>
            </a:r>
          </a:p>
          <a:p>
            <a:pPr lvl="2"/>
            <a:r>
              <a:rPr lang="en-US"/>
              <a:t>Third level</a:t>
            </a:r>
          </a:p>
        </p:txBody>
      </p:sp>
    </p:spTree>
    <p:custDataLst>
      <p:tags r:id="rId1"/>
    </p:custDataLst>
    <p:extLst>
      <p:ext uri="{BB962C8B-B14F-4D97-AF65-F5344CB8AC3E}">
        <p14:creationId xmlns:p14="http://schemas.microsoft.com/office/powerpoint/2010/main" val="20322050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a:t>Slide Title</a:t>
            </a:r>
          </a:p>
        </p:txBody>
      </p:sp>
      <p:sp>
        <p:nvSpPr>
          <p:cNvPr id="3" name="Content Placeholder Left"/>
          <p:cNvSpPr>
            <a:spLocks noGrp="1"/>
          </p:cNvSpPr>
          <p:nvPr>
            <p:ph sz="half" idx="1" hasCustomPrompt="1"/>
          </p:nvPr>
        </p:nvSpPr>
        <p:spPr>
          <a:xfrm>
            <a:off x="476844" y="1825625"/>
            <a:ext cx="334453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a:t>First Level</a:t>
            </a:r>
          </a:p>
          <a:p>
            <a:pPr lvl="1"/>
            <a:r>
              <a:rPr lang="en-US"/>
              <a:t>Second level</a:t>
            </a:r>
          </a:p>
          <a:p>
            <a:pPr lvl="2"/>
            <a:r>
              <a:rPr lang="en-US"/>
              <a:t>Third level</a:t>
            </a:r>
          </a:p>
        </p:txBody>
      </p:sp>
      <p:sp>
        <p:nvSpPr>
          <p:cNvPr id="5" name="Content Placeholder Middle">
            <a:extLst>
              <a:ext uri="{FF2B5EF4-FFF2-40B4-BE49-F238E27FC236}">
                <a16:creationId xmlns:a16="http://schemas.microsoft.com/office/drawing/2014/main" id="{1D13BCCE-AB68-426C-9401-BABA201385F3}"/>
              </a:ext>
            </a:extLst>
          </p:cNvPr>
          <p:cNvSpPr>
            <a:spLocks noGrp="1"/>
          </p:cNvSpPr>
          <p:nvPr>
            <p:ph sz="half" idx="10" hasCustomPrompt="1"/>
          </p:nvPr>
        </p:nvSpPr>
        <p:spPr>
          <a:xfrm>
            <a:off x="4423735" y="1829037"/>
            <a:ext cx="334453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a:t>First Level</a:t>
            </a:r>
          </a:p>
          <a:p>
            <a:pPr lvl="1"/>
            <a:r>
              <a:rPr lang="en-US"/>
              <a:t>Second level</a:t>
            </a:r>
          </a:p>
          <a:p>
            <a:pPr lvl="2"/>
            <a:r>
              <a:rPr lang="en-US"/>
              <a:t>Third level</a:t>
            </a:r>
          </a:p>
        </p:txBody>
      </p:sp>
      <p:sp>
        <p:nvSpPr>
          <p:cNvPr id="4" name="Content Placeholder Right"/>
          <p:cNvSpPr>
            <a:spLocks noGrp="1"/>
          </p:cNvSpPr>
          <p:nvPr>
            <p:ph sz="half" idx="2" hasCustomPrompt="1"/>
          </p:nvPr>
        </p:nvSpPr>
        <p:spPr>
          <a:xfrm>
            <a:off x="8370626" y="1825625"/>
            <a:ext cx="334453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a:t>First Level</a:t>
            </a:r>
          </a:p>
          <a:p>
            <a:pPr lvl="1"/>
            <a:r>
              <a:rPr lang="en-US"/>
              <a:t>Second level</a:t>
            </a:r>
          </a:p>
          <a:p>
            <a:pPr lvl="2"/>
            <a:r>
              <a:rPr lang="en-US"/>
              <a:t>Third level</a:t>
            </a:r>
          </a:p>
        </p:txBody>
      </p:sp>
    </p:spTree>
    <p:custDataLst>
      <p:tags r:id="rId1"/>
    </p:custDataLst>
    <p:extLst>
      <p:ext uri="{BB962C8B-B14F-4D97-AF65-F5344CB8AC3E}">
        <p14:creationId xmlns:p14="http://schemas.microsoft.com/office/powerpoint/2010/main" val="3864443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Multi Image/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1"/>
          <p:cNvSpPr>
            <a:spLocks noGrp="1"/>
          </p:cNvSpPr>
          <p:nvPr>
            <p:ph idx="1" hasCustomPrompt="1"/>
          </p:nvPr>
        </p:nvSpPr>
        <p:spPr>
          <a:xfrm>
            <a:off x="476844" y="1944375"/>
            <a:ext cx="2563240" cy="2024480"/>
          </a:xfrm>
        </p:spPr>
        <p:txBody>
          <a:bodyPr/>
          <a:lstStyle>
            <a:lvl1pPr marL="0" indent="0" algn="ctr">
              <a:buNone/>
              <a:defRPr/>
            </a:lvl1pPr>
          </a:lstStyle>
          <a:p>
            <a:pPr lvl="0"/>
            <a:r>
              <a:rPr lang="en-US" dirty="0"/>
              <a:t>Insert here 1</a:t>
            </a:r>
          </a:p>
        </p:txBody>
      </p:sp>
      <p:sp>
        <p:nvSpPr>
          <p:cNvPr id="15" name="Content Placeholder 2">
            <a:extLst>
              <a:ext uri="{FF2B5EF4-FFF2-40B4-BE49-F238E27FC236}">
                <a16:creationId xmlns:a16="http://schemas.microsoft.com/office/drawing/2014/main" id="{A951D41C-52EA-4F3C-BC8E-A9309F4EB627}"/>
              </a:ext>
            </a:extLst>
          </p:cNvPr>
          <p:cNvSpPr>
            <a:spLocks noGrp="1"/>
          </p:cNvSpPr>
          <p:nvPr>
            <p:ph idx="11" hasCustomPrompt="1"/>
          </p:nvPr>
        </p:nvSpPr>
        <p:spPr>
          <a:xfrm>
            <a:off x="3382488" y="1944375"/>
            <a:ext cx="2563240" cy="2024480"/>
          </a:xfrm>
        </p:spPr>
        <p:txBody>
          <a:bodyPr/>
          <a:lstStyle>
            <a:lvl1pPr marL="0" indent="0" algn="ctr">
              <a:buNone/>
              <a:defRPr/>
            </a:lvl1pPr>
          </a:lstStyle>
          <a:p>
            <a:pPr lvl="0"/>
            <a:r>
              <a:rPr lang="en-US" dirty="0"/>
              <a:t>Insert here 2</a:t>
            </a:r>
          </a:p>
        </p:txBody>
      </p:sp>
      <p:sp>
        <p:nvSpPr>
          <p:cNvPr id="17" name="Content Placeholder 3">
            <a:extLst>
              <a:ext uri="{FF2B5EF4-FFF2-40B4-BE49-F238E27FC236}">
                <a16:creationId xmlns:a16="http://schemas.microsoft.com/office/drawing/2014/main" id="{1CD2ACDE-E8DF-4B19-9DBB-017510EECF31}"/>
              </a:ext>
            </a:extLst>
          </p:cNvPr>
          <p:cNvSpPr>
            <a:spLocks noGrp="1"/>
          </p:cNvSpPr>
          <p:nvPr>
            <p:ph idx="13" hasCustomPrompt="1"/>
          </p:nvPr>
        </p:nvSpPr>
        <p:spPr>
          <a:xfrm>
            <a:off x="6281896" y="1953281"/>
            <a:ext cx="2563240" cy="2024480"/>
          </a:xfrm>
        </p:spPr>
        <p:txBody>
          <a:bodyPr/>
          <a:lstStyle>
            <a:lvl1pPr marL="0" indent="0" algn="ctr">
              <a:buNone/>
              <a:defRPr/>
            </a:lvl1pPr>
          </a:lstStyle>
          <a:p>
            <a:pPr lvl="0"/>
            <a:r>
              <a:rPr lang="en-US" dirty="0"/>
              <a:t>Insert here 3</a:t>
            </a:r>
          </a:p>
        </p:txBody>
      </p:sp>
      <p:sp>
        <p:nvSpPr>
          <p:cNvPr id="19" name="Content Placeholder 4">
            <a:extLst>
              <a:ext uri="{FF2B5EF4-FFF2-40B4-BE49-F238E27FC236}">
                <a16:creationId xmlns:a16="http://schemas.microsoft.com/office/drawing/2014/main" id="{F18F8C24-8F67-4A0C-8E2F-54E8026EAD00}"/>
              </a:ext>
            </a:extLst>
          </p:cNvPr>
          <p:cNvSpPr>
            <a:spLocks noGrp="1"/>
          </p:cNvSpPr>
          <p:nvPr>
            <p:ph idx="15" hasCustomPrompt="1"/>
          </p:nvPr>
        </p:nvSpPr>
        <p:spPr>
          <a:xfrm>
            <a:off x="9151916" y="1953281"/>
            <a:ext cx="2563240" cy="2024480"/>
          </a:xfrm>
        </p:spPr>
        <p:txBody>
          <a:bodyPr/>
          <a:lstStyle>
            <a:lvl1pPr marL="0" indent="0" algn="ctr">
              <a:buNone/>
              <a:defRPr/>
            </a:lvl1pPr>
          </a:lstStyle>
          <a:p>
            <a:pPr lvl="0"/>
            <a:r>
              <a:rPr lang="en-US" dirty="0"/>
              <a:t>Insert here 4</a:t>
            </a:r>
          </a:p>
        </p:txBody>
      </p:sp>
      <p:sp>
        <p:nvSpPr>
          <p:cNvPr id="9" name="Content Placeholder 5">
            <a:extLst>
              <a:ext uri="{FF2B5EF4-FFF2-40B4-BE49-F238E27FC236}">
                <a16:creationId xmlns:a16="http://schemas.microsoft.com/office/drawing/2014/main" id="{1950DDEC-E898-4F6D-A7F2-930A23B3C11F}"/>
              </a:ext>
            </a:extLst>
          </p:cNvPr>
          <p:cNvSpPr>
            <a:spLocks noGrp="1"/>
          </p:cNvSpPr>
          <p:nvPr>
            <p:ph idx="10" hasCustomPrompt="1"/>
          </p:nvPr>
        </p:nvSpPr>
        <p:spPr>
          <a:xfrm>
            <a:off x="476843" y="4128059"/>
            <a:ext cx="2563241" cy="2024480"/>
          </a:xfrm>
        </p:spPr>
        <p:txBody>
          <a:bodyPr/>
          <a:lstStyle>
            <a:lvl1pPr marL="0" indent="0" algn="ctr">
              <a:buNone/>
              <a:defRPr/>
            </a:lvl1pPr>
          </a:lstStyle>
          <a:p>
            <a:pPr lvl="0"/>
            <a:r>
              <a:rPr lang="en-US" dirty="0"/>
              <a:t>Insert here 5</a:t>
            </a:r>
          </a:p>
        </p:txBody>
      </p:sp>
      <p:sp>
        <p:nvSpPr>
          <p:cNvPr id="16" name="Content Placeholder 6">
            <a:extLst>
              <a:ext uri="{FF2B5EF4-FFF2-40B4-BE49-F238E27FC236}">
                <a16:creationId xmlns:a16="http://schemas.microsoft.com/office/drawing/2014/main" id="{B7548D5A-3DFF-4FF5-A587-74246B76C1A7}"/>
              </a:ext>
            </a:extLst>
          </p:cNvPr>
          <p:cNvSpPr>
            <a:spLocks noGrp="1"/>
          </p:cNvSpPr>
          <p:nvPr>
            <p:ph idx="12" hasCustomPrompt="1"/>
          </p:nvPr>
        </p:nvSpPr>
        <p:spPr>
          <a:xfrm>
            <a:off x="3382487" y="4128059"/>
            <a:ext cx="2563241" cy="2024480"/>
          </a:xfrm>
        </p:spPr>
        <p:txBody>
          <a:bodyPr/>
          <a:lstStyle>
            <a:lvl1pPr marL="0" indent="0" algn="ctr">
              <a:buNone/>
              <a:defRPr/>
            </a:lvl1pPr>
          </a:lstStyle>
          <a:p>
            <a:pPr lvl="0"/>
            <a:r>
              <a:rPr lang="en-US" dirty="0"/>
              <a:t>Insert here 6</a:t>
            </a:r>
          </a:p>
        </p:txBody>
      </p:sp>
      <p:sp>
        <p:nvSpPr>
          <p:cNvPr id="18" name="Content Placeholder 7">
            <a:extLst>
              <a:ext uri="{FF2B5EF4-FFF2-40B4-BE49-F238E27FC236}">
                <a16:creationId xmlns:a16="http://schemas.microsoft.com/office/drawing/2014/main" id="{A24E382A-7ED1-49CB-8053-85276CAEB9B2}"/>
              </a:ext>
            </a:extLst>
          </p:cNvPr>
          <p:cNvSpPr>
            <a:spLocks noGrp="1"/>
          </p:cNvSpPr>
          <p:nvPr>
            <p:ph idx="14" hasCustomPrompt="1"/>
          </p:nvPr>
        </p:nvSpPr>
        <p:spPr>
          <a:xfrm>
            <a:off x="6281895" y="4136965"/>
            <a:ext cx="2563241" cy="2024480"/>
          </a:xfrm>
        </p:spPr>
        <p:txBody>
          <a:bodyPr/>
          <a:lstStyle>
            <a:lvl1pPr marL="0" indent="0" algn="ctr">
              <a:buNone/>
              <a:defRPr/>
            </a:lvl1pPr>
          </a:lstStyle>
          <a:p>
            <a:pPr lvl="0"/>
            <a:r>
              <a:rPr lang="en-US" dirty="0"/>
              <a:t>Insert here 7</a:t>
            </a:r>
          </a:p>
        </p:txBody>
      </p:sp>
      <p:sp>
        <p:nvSpPr>
          <p:cNvPr id="20" name="Content Placeholder 8">
            <a:extLst>
              <a:ext uri="{FF2B5EF4-FFF2-40B4-BE49-F238E27FC236}">
                <a16:creationId xmlns:a16="http://schemas.microsoft.com/office/drawing/2014/main" id="{AC6187B3-59CD-4356-83E5-962B5ACC4AEB}"/>
              </a:ext>
            </a:extLst>
          </p:cNvPr>
          <p:cNvSpPr>
            <a:spLocks noGrp="1"/>
          </p:cNvSpPr>
          <p:nvPr>
            <p:ph idx="16" hasCustomPrompt="1"/>
          </p:nvPr>
        </p:nvSpPr>
        <p:spPr>
          <a:xfrm>
            <a:off x="9151915" y="4136965"/>
            <a:ext cx="2563241" cy="2024480"/>
          </a:xfrm>
        </p:spPr>
        <p:txBody>
          <a:bodyPr/>
          <a:lstStyle>
            <a:lvl1pPr marL="0" indent="0" algn="ctr">
              <a:buNone/>
              <a:defRPr/>
            </a:lvl1pPr>
          </a:lstStyle>
          <a:p>
            <a:pPr lvl="0"/>
            <a:r>
              <a:rPr lang="en-US" dirty="0"/>
              <a:t>Insert here 8</a:t>
            </a:r>
          </a:p>
        </p:txBody>
      </p:sp>
    </p:spTree>
    <p:custDataLst>
      <p:tags r:id="rId1"/>
    </p:custDataLst>
    <p:extLst>
      <p:ext uri="{BB962C8B-B14F-4D97-AF65-F5344CB8AC3E}">
        <p14:creationId xmlns:p14="http://schemas.microsoft.com/office/powerpoint/2010/main" val="3485870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Unit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92" y="16"/>
            <a:ext cx="12191807" cy="6865874"/>
          </a:xfrm>
          <a:prstGeom prst="rect">
            <a:avLst/>
          </a:prstGeom>
        </p:spPr>
      </p:pic>
      <p:sp>
        <p:nvSpPr>
          <p:cNvPr id="6" name="Text Placeholder 5"/>
          <p:cNvSpPr>
            <a:spLocks noGrp="1"/>
          </p:cNvSpPr>
          <p:nvPr>
            <p:ph type="body" sz="quarter" idx="11" hasCustomPrompt="1"/>
          </p:nvPr>
        </p:nvSpPr>
        <p:spPr>
          <a:xfrm>
            <a:off x="1274574" y="2193424"/>
            <a:ext cx="9642852" cy="618014"/>
          </a:xfrm>
        </p:spPr>
        <p:txBody>
          <a:bodyPr anchor="b">
            <a:noAutofit/>
          </a:bodyPr>
          <a:lstStyle>
            <a:lvl1pPr marL="0" indent="0" algn="ctr">
              <a:buNone/>
              <a:defRPr sz="5000" b="0" i="0">
                <a:solidFill>
                  <a:schemeClr val="bg1"/>
                </a:solidFill>
                <a:latin typeface="Arial" charset="0"/>
                <a:ea typeface="Arial" charset="0"/>
                <a:cs typeface="Arial" charset="0"/>
              </a:defRPr>
            </a:lvl1pPr>
            <a:lvl2pPr marL="457200" indent="0" algn="ctr">
              <a:buNone/>
              <a:defRPr>
                <a:latin typeface="Summer Font" charset="0"/>
                <a:ea typeface="Summer Font" charset="0"/>
                <a:cs typeface="Summer Font" charset="0"/>
              </a:defRPr>
            </a:lvl2pPr>
            <a:lvl3pPr marL="914400" indent="0" algn="ctr">
              <a:buNone/>
              <a:defRPr>
                <a:latin typeface="Summer Font" charset="0"/>
                <a:ea typeface="Summer Font" charset="0"/>
                <a:cs typeface="Summer Font" charset="0"/>
              </a:defRPr>
            </a:lvl3pPr>
            <a:lvl4pPr marL="1371600" indent="0" algn="ctr">
              <a:buNone/>
              <a:defRPr>
                <a:latin typeface="Summer Font" charset="0"/>
                <a:ea typeface="Summer Font" charset="0"/>
                <a:cs typeface="Summer Font" charset="0"/>
              </a:defRPr>
            </a:lvl4pPr>
          </a:lstStyle>
          <a:p>
            <a:pPr lvl="0"/>
            <a:r>
              <a:rPr lang="en-US"/>
              <a:t>Unit 1</a:t>
            </a:r>
          </a:p>
        </p:txBody>
      </p:sp>
      <p:sp>
        <p:nvSpPr>
          <p:cNvPr id="2" name="Title 1"/>
          <p:cNvSpPr>
            <a:spLocks noGrp="1"/>
          </p:cNvSpPr>
          <p:nvPr>
            <p:ph type="title"/>
          </p:nvPr>
        </p:nvSpPr>
        <p:spPr>
          <a:xfrm>
            <a:off x="838200" y="3096122"/>
            <a:ext cx="10515600" cy="672105"/>
          </a:xfrm>
        </p:spPr>
        <p:txBody>
          <a:bodyPr/>
          <a:lstStyle>
            <a:lvl1pPr>
              <a:defRPr>
                <a:solidFill>
                  <a:schemeClr val="bg1"/>
                </a:solidFill>
              </a:defRPr>
            </a:lvl1pPr>
          </a:lstStyle>
          <a:p>
            <a:r>
              <a:rPr lang="en-US"/>
              <a:t>Click to edit Master title style</a:t>
            </a:r>
          </a:p>
        </p:txBody>
      </p:sp>
      <p:pic>
        <p:nvPicPr>
          <p:cNvPr id="8" name="Picture 7"/>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a:extLst>
              <a:ext uri="{FF2B5EF4-FFF2-40B4-BE49-F238E27FC236}">
                <a16:creationId xmlns:a16="http://schemas.microsoft.com/office/drawing/2014/main" id="{4EB28E1F-9353-4F12-B9C3-388A9D630B0B}"/>
              </a:ext>
            </a:extLst>
          </p:cNvPr>
          <p:cNvSpPr>
            <a:spLocks noGrp="1"/>
          </p:cNvSpPr>
          <p:nvPr>
            <p:ph type="ftr" sz="quarter" idx="12"/>
          </p:nvPr>
        </p:nvSpPr>
        <p:spPr>
          <a:xfrm>
            <a:off x="3048000" y="6356350"/>
            <a:ext cx="8305800" cy="365125"/>
          </a:xfrm>
          <a:prstGeom prst="rect">
            <a:avLst/>
          </a:prstGeom>
        </p:spPr>
        <p:txBody>
          <a:bodyPr/>
          <a:lstStyle>
            <a:lvl1pPr>
              <a:defRPr>
                <a:solidFill>
                  <a:schemeClr val="bg1"/>
                </a:solidFill>
              </a:defRPr>
            </a:lvl1pPr>
          </a:lstStyle>
          <a:p>
            <a:r>
              <a:rPr lang="en-US" dirty="0">
                <a:latin typeface="Arial" panose="020B0604020202020204" pitchFamily="34" charset="0"/>
                <a:cs typeface="Arial" panose="020B0604020202020204" pitchFamily="34" charset="0"/>
              </a:rPr>
              <a:t>Whittenburg and Gill, Income Tax Fundamentals. © 2022 Cengage. All Rights Reserved. May not be scanned, copied or duplicated, or posted to a publicly accessible website, in whole or in part.</a:t>
            </a:r>
            <a:endParaRPr lang="en-US" dirty="0"/>
          </a:p>
        </p:txBody>
      </p:sp>
    </p:spTree>
    <p:extLst>
      <p:ext uri="{BB962C8B-B14F-4D97-AF65-F5344CB8AC3E}">
        <p14:creationId xmlns:p14="http://schemas.microsoft.com/office/powerpoint/2010/main" val="40663671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wo Imag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lvl1pPr>
            <a:lvl2pPr marL="457200" indent="0">
              <a:buNone/>
              <a:defRPr/>
            </a:lvl2pPr>
            <a:lvl3pPr marL="914400" indent="0">
              <a:buNone/>
              <a:defRPr/>
            </a:lvl3pPr>
          </a:lstStyle>
          <a:p>
            <a:pPr lvl="0"/>
            <a:r>
              <a:rPr lang="en-US" dirty="0"/>
              <a:t>Image 1</a:t>
            </a:r>
          </a:p>
        </p:txBody>
      </p:sp>
      <p:sp>
        <p:nvSpPr>
          <p:cNvPr id="9" name="Content Placeholder Top"/>
          <p:cNvSpPr>
            <a:spLocks noGrp="1"/>
          </p:cNvSpPr>
          <p:nvPr>
            <p:ph sz="half" idx="2" hasCustomPrompt="1"/>
          </p:nvPr>
        </p:nvSpPr>
        <p:spPr>
          <a:xfrm>
            <a:off x="3624200" y="1825625"/>
            <a:ext cx="8090957" cy="2045728"/>
          </a:xfrm>
        </p:spPr>
        <p:txBody>
          <a:bodyPr/>
          <a:lstStyle>
            <a:lvl1pPr>
              <a:spcAft>
                <a:spcPts val="800"/>
              </a:spcAft>
              <a:defRPr sz="2400" b="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lvl1pPr>
            <a:lvl2pPr marL="457200" indent="0">
              <a:buNone/>
              <a:defRPr/>
            </a:lvl2pPr>
            <a:lvl3pPr marL="914400" indent="0">
              <a:buNone/>
              <a:defRPr/>
            </a:lvl3pPr>
          </a:lstStyle>
          <a:p>
            <a:pPr lvl="0"/>
            <a:r>
              <a:rPr lang="en-US" dirty="0"/>
              <a:t>Image 2</a:t>
            </a:r>
          </a:p>
        </p:txBody>
      </p:sp>
      <p:sp>
        <p:nvSpPr>
          <p:cNvPr id="6" name="Content Placeholder Bottom">
            <a:extLst>
              <a:ext uri="{FF2B5EF4-FFF2-40B4-BE49-F238E27FC236}">
                <a16:creationId xmlns:a16="http://schemas.microsoft.com/office/drawing/2014/main" id="{4003AB72-C071-4875-8D31-00FB47092143}"/>
              </a:ext>
            </a:extLst>
          </p:cNvPr>
          <p:cNvSpPr>
            <a:spLocks noGrp="1"/>
          </p:cNvSpPr>
          <p:nvPr>
            <p:ph sz="half" idx="15" hasCustomPrompt="1"/>
          </p:nvPr>
        </p:nvSpPr>
        <p:spPr>
          <a:xfrm>
            <a:off x="3624199" y="4136860"/>
            <a:ext cx="8090957" cy="2045728"/>
          </a:xfrm>
        </p:spPr>
        <p:txBody>
          <a:bodyPr/>
          <a:lstStyle>
            <a:lvl1pPr>
              <a:spcAft>
                <a:spcPts val="800"/>
              </a:spcAft>
              <a:defRPr sz="2400" b="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1430747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92" y="16"/>
            <a:ext cx="12191807" cy="6865874"/>
          </a:xfrm>
          <a:prstGeom prst="rect">
            <a:avLst/>
          </a:prstGeom>
        </p:spPr>
      </p:pic>
      <p:sp>
        <p:nvSpPr>
          <p:cNvPr id="6" name="Text Placeholder 5"/>
          <p:cNvSpPr>
            <a:spLocks noGrp="1"/>
          </p:cNvSpPr>
          <p:nvPr>
            <p:ph type="body" sz="quarter" idx="11" hasCustomPrompt="1"/>
          </p:nvPr>
        </p:nvSpPr>
        <p:spPr>
          <a:xfrm>
            <a:off x="3996910" y="3112899"/>
            <a:ext cx="3297426" cy="618014"/>
          </a:xfrm>
        </p:spPr>
        <p:txBody>
          <a:bodyPr anchor="b">
            <a:noAutofit/>
          </a:bodyPr>
          <a:lstStyle>
            <a:lvl1pPr marL="0" indent="0" algn="l">
              <a:buNone/>
              <a:defRPr sz="3600" b="0" i="0">
                <a:solidFill>
                  <a:schemeClr val="bg1"/>
                </a:solidFill>
                <a:latin typeface="Arial" charset="0"/>
                <a:ea typeface="Arial" charset="0"/>
                <a:cs typeface="Arial" charset="0"/>
              </a:defRPr>
            </a:lvl1pPr>
            <a:lvl2pPr marL="457200" indent="0" algn="ctr">
              <a:buNone/>
              <a:defRPr>
                <a:latin typeface="Summer Font" charset="0"/>
                <a:ea typeface="Summer Font" charset="0"/>
                <a:cs typeface="Summer Font" charset="0"/>
              </a:defRPr>
            </a:lvl2pPr>
            <a:lvl3pPr marL="914400" indent="0" algn="ctr">
              <a:buNone/>
              <a:defRPr>
                <a:latin typeface="Summer Font" charset="0"/>
                <a:ea typeface="Summer Font" charset="0"/>
                <a:cs typeface="Summer Font" charset="0"/>
              </a:defRPr>
            </a:lvl3pPr>
            <a:lvl4pPr marL="1371600" indent="0" algn="ctr">
              <a:buNone/>
              <a:defRPr>
                <a:latin typeface="Summer Font" charset="0"/>
                <a:ea typeface="Summer Font" charset="0"/>
                <a:cs typeface="Summer Font" charset="0"/>
              </a:defRPr>
            </a:lvl4pPr>
          </a:lstStyle>
          <a:p>
            <a:pPr lvl="0"/>
            <a:r>
              <a:rPr lang="en-US"/>
              <a:t>Chapter 1</a:t>
            </a:r>
          </a:p>
        </p:txBody>
      </p:sp>
      <p:sp>
        <p:nvSpPr>
          <p:cNvPr id="5" name="Title 4"/>
          <p:cNvSpPr>
            <a:spLocks noGrp="1"/>
          </p:cNvSpPr>
          <p:nvPr>
            <p:ph type="title"/>
          </p:nvPr>
        </p:nvSpPr>
        <p:spPr>
          <a:xfrm>
            <a:off x="3996910" y="4035474"/>
            <a:ext cx="6402684" cy="672105"/>
          </a:xfrm>
        </p:spPr>
        <p:txBody>
          <a:bodyPr/>
          <a:lstStyle>
            <a:lvl1pPr algn="l">
              <a:defRPr>
                <a:solidFill>
                  <a:schemeClr val="bg1"/>
                </a:solidFill>
              </a:defRPr>
            </a:lvl1pPr>
          </a:lstStyle>
          <a:p>
            <a:r>
              <a:rPr lang="en-US"/>
              <a:t>Click to edit Master title style</a:t>
            </a:r>
          </a:p>
        </p:txBody>
      </p:sp>
      <p:sp>
        <p:nvSpPr>
          <p:cNvPr id="9" name="Picture Placeholder 8"/>
          <p:cNvSpPr>
            <a:spLocks noGrp="1"/>
          </p:cNvSpPr>
          <p:nvPr>
            <p:ph type="pic" sz="quarter" idx="12"/>
          </p:nvPr>
        </p:nvSpPr>
        <p:spPr>
          <a:xfrm>
            <a:off x="246063" y="314482"/>
            <a:ext cx="3343275" cy="4318000"/>
          </a:xfrm>
        </p:spPr>
        <p:txBody>
          <a:bodyPr/>
          <a:lstStyle/>
          <a:p>
            <a:r>
              <a:rPr lang="en-US" dirty="0"/>
              <a:t>Click icon to add picture</a:t>
            </a:r>
          </a:p>
        </p:txBody>
      </p:sp>
      <p:pic>
        <p:nvPicPr>
          <p:cNvPr id="8" name="Picture 7"/>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9602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5" hasCustomPrompt="1"/>
          </p:nvPr>
        </p:nvSpPr>
        <p:spPr>
          <a:xfrm>
            <a:off x="743576" y="1289684"/>
            <a:ext cx="10711543" cy="3732692"/>
          </a:xfrm>
        </p:spPr>
        <p:txBody>
          <a:bodyPr>
            <a:noAutofit/>
          </a:bodyPr>
          <a:lstStyle>
            <a:lvl1pPr marL="0" indent="0" algn="l">
              <a:buFont typeface="Arial" panose="020B0604020202020204" pitchFamily="34" charset="0"/>
              <a:buNone/>
              <a:defRPr sz="2400" b="0" i="0" baseline="0">
                <a:solidFill>
                  <a:srgbClr val="000000"/>
                </a:solidFill>
                <a:latin typeface="Arial" charset="0"/>
                <a:ea typeface="Arial" charset="0"/>
                <a:cs typeface="Arial" charset="0"/>
              </a:defRPr>
            </a:lvl1pPr>
            <a:lvl2pPr>
              <a:defRPr>
                <a:solidFill>
                  <a:srgbClr val="000000"/>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Click to add text here.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nullam</a:t>
            </a:r>
            <a:r>
              <a:rPr lang="en-US"/>
              <a:t> non. </a:t>
            </a:r>
            <a:r>
              <a:rPr lang="en-US" err="1"/>
              <a:t>Mauris</a:t>
            </a:r>
            <a:r>
              <a:rPr lang="en-US"/>
              <a:t> a </a:t>
            </a:r>
            <a:r>
              <a:rPr lang="en-US" err="1"/>
              <a:t>diam</a:t>
            </a:r>
            <a:r>
              <a:rPr lang="en-US"/>
              <a:t> </a:t>
            </a:r>
            <a:r>
              <a:rPr lang="en-US" err="1"/>
              <a:t>maecenas</a:t>
            </a:r>
            <a:r>
              <a:rPr lang="en-US"/>
              <a:t> </a:t>
            </a:r>
            <a:r>
              <a:rPr lang="en-US" err="1"/>
              <a:t>sed</a:t>
            </a:r>
            <a:r>
              <a:rPr lang="en-US"/>
              <a:t> </a:t>
            </a:r>
            <a:r>
              <a:rPr lang="en-US" err="1"/>
              <a:t>enim</a:t>
            </a:r>
            <a:r>
              <a:rPr lang="en-US"/>
              <a:t> </a:t>
            </a:r>
            <a:r>
              <a:rPr lang="en-US" err="1"/>
              <a:t>ut</a:t>
            </a:r>
            <a:r>
              <a:rPr lang="en-US"/>
              <a:t> </a:t>
            </a:r>
            <a:r>
              <a:rPr lang="en-US" err="1"/>
              <a:t>sem</a:t>
            </a:r>
            <a:r>
              <a:rPr lang="en-US"/>
              <a:t> </a:t>
            </a:r>
            <a:r>
              <a:rPr lang="en-US" err="1"/>
              <a:t>viverra</a:t>
            </a:r>
            <a:r>
              <a:rPr lang="en-US"/>
              <a:t>. </a:t>
            </a:r>
            <a:r>
              <a:rPr lang="en-US" err="1"/>
              <a:t>Sed</a:t>
            </a:r>
            <a:r>
              <a:rPr lang="en-US"/>
              <a:t> </a:t>
            </a:r>
            <a:r>
              <a:rPr lang="en-US" err="1"/>
              <a:t>ullamcorper</a:t>
            </a:r>
            <a:r>
              <a:rPr lang="en-US"/>
              <a:t> </a:t>
            </a:r>
            <a:r>
              <a:rPr lang="en-US" err="1"/>
              <a:t>morbi</a:t>
            </a:r>
            <a:r>
              <a:rPr lang="en-US"/>
              <a:t> </a:t>
            </a:r>
            <a:r>
              <a:rPr lang="en-US" err="1"/>
              <a:t>tincidunt</a:t>
            </a:r>
            <a:r>
              <a:rPr lang="en-US"/>
              <a:t> </a:t>
            </a:r>
            <a:r>
              <a:rPr lang="en-US" err="1"/>
              <a:t>ornare</a:t>
            </a:r>
            <a:r>
              <a:rPr lang="en-US"/>
              <a:t>. Sit </a:t>
            </a:r>
            <a:r>
              <a:rPr lang="en-US" err="1"/>
              <a:t>amet</a:t>
            </a:r>
            <a:r>
              <a:rPr lang="en-US"/>
              <a:t> </a:t>
            </a:r>
            <a:r>
              <a:rPr lang="en-US" err="1"/>
              <a:t>volutpat</a:t>
            </a:r>
            <a:r>
              <a:rPr lang="en-US"/>
              <a:t> </a:t>
            </a:r>
            <a:r>
              <a:rPr lang="en-US" err="1"/>
              <a:t>consequat</a:t>
            </a:r>
            <a:r>
              <a:rPr lang="en-US"/>
              <a:t> </a:t>
            </a:r>
            <a:r>
              <a:rPr lang="en-US" err="1"/>
              <a:t>mauris</a:t>
            </a:r>
            <a:r>
              <a:rPr lang="en-US"/>
              <a:t> </a:t>
            </a:r>
            <a:r>
              <a:rPr lang="en-US" err="1"/>
              <a:t>nunc</a:t>
            </a:r>
            <a:r>
              <a:rPr lang="en-US"/>
              <a:t> </a:t>
            </a:r>
            <a:r>
              <a:rPr lang="en-US" err="1"/>
              <a:t>congue</a:t>
            </a:r>
            <a:r>
              <a:rPr lang="en-US"/>
              <a:t> nisi. </a:t>
            </a:r>
            <a:r>
              <a:rPr lang="en-US" err="1"/>
              <a:t>Mauris</a:t>
            </a:r>
            <a:r>
              <a:rPr lang="en-US"/>
              <a:t> sit </a:t>
            </a:r>
            <a:r>
              <a:rPr lang="en-US" err="1"/>
              <a:t>amet</a:t>
            </a:r>
            <a:r>
              <a:rPr lang="en-US"/>
              <a:t> </a:t>
            </a:r>
            <a:r>
              <a:rPr lang="en-US" err="1"/>
              <a:t>massa</a:t>
            </a:r>
            <a:r>
              <a:rPr lang="en-US"/>
              <a:t> vitae. </a:t>
            </a:r>
            <a:r>
              <a:rPr lang="en-US" err="1"/>
              <a:t>Consectetur</a:t>
            </a:r>
            <a:r>
              <a:rPr lang="en-US"/>
              <a:t> libero id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a:t>
            </a:r>
            <a:r>
              <a:rPr lang="en-US"/>
              <a:t> </a:t>
            </a:r>
            <a:r>
              <a:rPr lang="en-US" err="1"/>
              <a:t>facilisi</a:t>
            </a:r>
            <a:r>
              <a:rPr lang="en-US"/>
              <a:t> </a:t>
            </a:r>
            <a:r>
              <a:rPr lang="en-US" err="1"/>
              <a:t>morbi</a:t>
            </a:r>
            <a:r>
              <a:rPr lang="en-US"/>
              <a:t> tempus </a:t>
            </a:r>
            <a:r>
              <a:rPr lang="en-US" err="1"/>
              <a:t>iaculis</a:t>
            </a:r>
            <a:r>
              <a:rPr lang="en-US"/>
              <a:t> </a:t>
            </a:r>
            <a:r>
              <a:rPr lang="en-US" err="1"/>
              <a:t>urna</a:t>
            </a:r>
            <a:r>
              <a:rPr lang="en-US"/>
              <a:t> id </a:t>
            </a:r>
            <a:r>
              <a:rPr lang="en-US" err="1"/>
              <a:t>volutpat</a:t>
            </a:r>
            <a:r>
              <a:rPr lang="en-US"/>
              <a:t> lacus. </a:t>
            </a:r>
            <a:r>
              <a:rPr lang="en-US" err="1"/>
              <a:t>Imperdiet</a:t>
            </a:r>
            <a:r>
              <a:rPr lang="en-US"/>
              <a:t> </a:t>
            </a:r>
            <a:r>
              <a:rPr lang="en-US" err="1"/>
              <a:t>nulla</a:t>
            </a:r>
            <a:r>
              <a:rPr lang="en-US"/>
              <a:t> </a:t>
            </a:r>
            <a:r>
              <a:rPr lang="en-US" err="1"/>
              <a:t>malesuada</a:t>
            </a:r>
            <a:r>
              <a:rPr lang="en-US"/>
              <a:t> </a:t>
            </a:r>
            <a:r>
              <a:rPr lang="en-US" err="1"/>
              <a:t>pellentesque</a:t>
            </a:r>
            <a:r>
              <a:rPr lang="en-US"/>
              <a:t> </a:t>
            </a:r>
            <a:r>
              <a:rPr lang="en-US" err="1"/>
              <a:t>elit</a:t>
            </a:r>
            <a:r>
              <a:rPr lang="en-US"/>
              <a:t> </a:t>
            </a:r>
            <a:r>
              <a:rPr lang="en-US" err="1"/>
              <a:t>eget</a:t>
            </a:r>
            <a:r>
              <a:rPr lang="en-US"/>
              <a:t> gravida cum </a:t>
            </a:r>
            <a:r>
              <a:rPr lang="en-US" err="1"/>
              <a:t>sociis</a:t>
            </a:r>
            <a:r>
              <a:rPr lang="en-US"/>
              <a:t>. Sed </a:t>
            </a:r>
            <a:r>
              <a:rPr lang="en-US" err="1"/>
              <a:t>velit</a:t>
            </a:r>
            <a:r>
              <a:rPr lang="en-US"/>
              <a:t> </a:t>
            </a:r>
            <a:r>
              <a:rPr lang="en-US" err="1"/>
              <a:t>dignissim</a:t>
            </a:r>
            <a:r>
              <a:rPr lang="en-US"/>
              <a:t> </a:t>
            </a:r>
            <a:r>
              <a:rPr lang="en-US" err="1"/>
              <a:t>sodales</a:t>
            </a:r>
            <a:r>
              <a:rPr lang="en-US"/>
              <a:t> </a:t>
            </a:r>
            <a:r>
              <a:rPr lang="en-US" err="1"/>
              <a:t>ut.</a:t>
            </a:r>
            <a:endParaRPr lang="en-US"/>
          </a:p>
        </p:txBody>
      </p:sp>
    </p:spTree>
    <p:extLst>
      <p:ext uri="{BB962C8B-B14F-4D97-AF65-F5344CB8AC3E}">
        <p14:creationId xmlns:p14="http://schemas.microsoft.com/office/powerpoint/2010/main" val="36520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Sections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5" hasCustomPrompt="1"/>
          </p:nvPr>
        </p:nvSpPr>
        <p:spPr>
          <a:xfrm>
            <a:off x="743574" y="1290690"/>
            <a:ext cx="10711543" cy="348047"/>
          </a:xfrm>
        </p:spPr>
        <p:txBody>
          <a:bodyPr>
            <a:noAutofit/>
          </a:bodyPr>
          <a:lstStyle>
            <a:lvl1pPr marL="0" indent="0" algn="l">
              <a:buNone/>
              <a:defRPr sz="2400" b="1" i="0" baseline="0">
                <a:solidFill>
                  <a:srgbClr val="006298"/>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Section Header</a:t>
            </a:r>
          </a:p>
        </p:txBody>
      </p:sp>
      <p:sp>
        <p:nvSpPr>
          <p:cNvPr id="11" name="Text Placeholder 5"/>
          <p:cNvSpPr>
            <a:spLocks noGrp="1"/>
          </p:cNvSpPr>
          <p:nvPr>
            <p:ph type="body" sz="quarter" idx="18" hasCustomPrompt="1"/>
          </p:nvPr>
        </p:nvSpPr>
        <p:spPr>
          <a:xfrm>
            <a:off x="740228" y="1737343"/>
            <a:ext cx="10711543" cy="1462674"/>
          </a:xfrm>
        </p:spPr>
        <p:txBody>
          <a:bodyPr>
            <a:noAutofit/>
          </a:bodyPr>
          <a:lstStyle>
            <a:lvl1pPr marL="342900" indent="-342900" algn="l">
              <a:buFont typeface="Arial" panose="020B0604020202020204" pitchFamily="34" charset="0"/>
              <a:buChar char="•"/>
              <a:defRPr sz="2400" b="0" i="0" baseline="0">
                <a:solidFill>
                  <a:srgbClr val="000000"/>
                </a:solidFill>
                <a:latin typeface="Arial" charset="0"/>
                <a:ea typeface="Arial" charset="0"/>
                <a:cs typeface="Arial" charset="0"/>
              </a:defRPr>
            </a:lvl1pPr>
            <a:lvl2pPr marL="457200" indent="0">
              <a:buClr>
                <a:srgbClr val="000000"/>
              </a:buClr>
              <a:buFont typeface="Arial" panose="020B0604020202020204" pitchFamily="34" charset="0"/>
              <a:buNone/>
              <a:defRPr>
                <a:solidFill>
                  <a:srgbClr val="000000"/>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Click to add text here.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nullam</a:t>
            </a:r>
            <a:r>
              <a:rPr lang="en-US"/>
              <a:t> non. </a:t>
            </a:r>
            <a:r>
              <a:rPr lang="en-US" err="1"/>
              <a:t>Mauris</a:t>
            </a:r>
            <a:r>
              <a:rPr lang="en-US"/>
              <a:t> a </a:t>
            </a:r>
            <a:r>
              <a:rPr lang="en-US" err="1"/>
              <a:t>diam</a:t>
            </a:r>
            <a:r>
              <a:rPr lang="en-US"/>
              <a:t> </a:t>
            </a:r>
            <a:r>
              <a:rPr lang="en-US" err="1"/>
              <a:t>maecenas</a:t>
            </a:r>
            <a:r>
              <a:rPr lang="en-US"/>
              <a:t> </a:t>
            </a:r>
            <a:r>
              <a:rPr lang="en-US" err="1"/>
              <a:t>sed</a:t>
            </a:r>
            <a:r>
              <a:rPr lang="en-US"/>
              <a:t> </a:t>
            </a:r>
            <a:r>
              <a:rPr lang="en-US" err="1"/>
              <a:t>enim</a:t>
            </a:r>
            <a:r>
              <a:rPr lang="en-US"/>
              <a:t> </a:t>
            </a:r>
            <a:r>
              <a:rPr lang="en-US" err="1"/>
              <a:t>ut</a:t>
            </a:r>
            <a:r>
              <a:rPr lang="en-US"/>
              <a:t> </a:t>
            </a:r>
            <a:r>
              <a:rPr lang="en-US" err="1"/>
              <a:t>sem</a:t>
            </a:r>
            <a:r>
              <a:rPr lang="en-US"/>
              <a:t> </a:t>
            </a:r>
            <a:r>
              <a:rPr lang="en-US" err="1"/>
              <a:t>viverra</a:t>
            </a:r>
            <a:r>
              <a:rPr lang="en-US"/>
              <a:t>. Sed </a:t>
            </a:r>
            <a:r>
              <a:rPr lang="en-US" err="1"/>
              <a:t>ullamcorper</a:t>
            </a:r>
            <a:r>
              <a:rPr lang="en-US"/>
              <a:t> </a:t>
            </a:r>
            <a:r>
              <a:rPr lang="en-US" err="1"/>
              <a:t>morbi</a:t>
            </a:r>
            <a:r>
              <a:rPr lang="en-US"/>
              <a:t> </a:t>
            </a:r>
            <a:r>
              <a:rPr lang="en-US" err="1"/>
              <a:t>tincidunt</a:t>
            </a:r>
            <a:r>
              <a:rPr lang="en-US"/>
              <a:t> </a:t>
            </a:r>
            <a:r>
              <a:rPr lang="en-US" err="1"/>
              <a:t>ornare</a:t>
            </a:r>
            <a:r>
              <a:rPr lang="en-US"/>
              <a:t>.</a:t>
            </a:r>
          </a:p>
        </p:txBody>
      </p:sp>
      <p:sp>
        <p:nvSpPr>
          <p:cNvPr id="9" name="Text Placeholder 5"/>
          <p:cNvSpPr>
            <a:spLocks noGrp="1"/>
          </p:cNvSpPr>
          <p:nvPr>
            <p:ph type="body" sz="quarter" idx="17" hasCustomPrompt="1"/>
          </p:nvPr>
        </p:nvSpPr>
        <p:spPr>
          <a:xfrm>
            <a:off x="743573" y="3389727"/>
            <a:ext cx="10711543" cy="348047"/>
          </a:xfrm>
        </p:spPr>
        <p:txBody>
          <a:bodyPr>
            <a:noAutofit/>
          </a:bodyPr>
          <a:lstStyle>
            <a:lvl1pPr marL="0" indent="0" algn="l">
              <a:buNone/>
              <a:defRPr sz="2400" b="1" i="0" baseline="0">
                <a:solidFill>
                  <a:srgbClr val="006298"/>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Section Header</a:t>
            </a:r>
          </a:p>
        </p:txBody>
      </p:sp>
      <p:sp>
        <p:nvSpPr>
          <p:cNvPr id="8" name="Text Placeholder 5"/>
          <p:cNvSpPr>
            <a:spLocks noGrp="1"/>
          </p:cNvSpPr>
          <p:nvPr>
            <p:ph type="body" sz="quarter" idx="16" hasCustomPrompt="1"/>
          </p:nvPr>
        </p:nvSpPr>
        <p:spPr>
          <a:xfrm>
            <a:off x="743572" y="3856204"/>
            <a:ext cx="10711543" cy="1462674"/>
          </a:xfrm>
        </p:spPr>
        <p:txBody>
          <a:bodyPr>
            <a:noAutofit/>
          </a:bodyPr>
          <a:lstStyle>
            <a:lvl1pPr marL="0" indent="0" algn="l">
              <a:buNone/>
              <a:defRPr sz="2400" b="0" i="0" baseline="0">
                <a:solidFill>
                  <a:srgbClr val="000000"/>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Click to add text here.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nullam</a:t>
            </a:r>
            <a:r>
              <a:rPr lang="en-US"/>
              <a:t> non. </a:t>
            </a:r>
            <a:r>
              <a:rPr lang="en-US" err="1"/>
              <a:t>Mauris</a:t>
            </a:r>
            <a:r>
              <a:rPr lang="en-US"/>
              <a:t> a </a:t>
            </a:r>
            <a:r>
              <a:rPr lang="en-US" err="1"/>
              <a:t>diam</a:t>
            </a:r>
            <a:r>
              <a:rPr lang="en-US"/>
              <a:t> </a:t>
            </a:r>
            <a:r>
              <a:rPr lang="en-US" err="1"/>
              <a:t>maecenas</a:t>
            </a:r>
            <a:r>
              <a:rPr lang="en-US"/>
              <a:t> </a:t>
            </a:r>
            <a:r>
              <a:rPr lang="en-US" err="1"/>
              <a:t>sed</a:t>
            </a:r>
            <a:r>
              <a:rPr lang="en-US"/>
              <a:t> </a:t>
            </a:r>
            <a:r>
              <a:rPr lang="en-US" err="1"/>
              <a:t>enim</a:t>
            </a:r>
            <a:r>
              <a:rPr lang="en-US"/>
              <a:t> </a:t>
            </a:r>
            <a:r>
              <a:rPr lang="en-US" err="1"/>
              <a:t>ut</a:t>
            </a:r>
            <a:r>
              <a:rPr lang="en-US"/>
              <a:t> </a:t>
            </a:r>
            <a:r>
              <a:rPr lang="en-US" err="1"/>
              <a:t>sem</a:t>
            </a:r>
            <a:r>
              <a:rPr lang="en-US"/>
              <a:t> </a:t>
            </a:r>
            <a:r>
              <a:rPr lang="en-US" err="1"/>
              <a:t>viverra</a:t>
            </a:r>
            <a:r>
              <a:rPr lang="en-US"/>
              <a:t>. </a:t>
            </a:r>
            <a:r>
              <a:rPr lang="en-US" err="1"/>
              <a:t>Sed</a:t>
            </a:r>
            <a:r>
              <a:rPr lang="en-US"/>
              <a:t> </a:t>
            </a:r>
            <a:r>
              <a:rPr lang="en-US" err="1"/>
              <a:t>ullamcorper</a:t>
            </a:r>
            <a:r>
              <a:rPr lang="en-US"/>
              <a:t> </a:t>
            </a:r>
            <a:r>
              <a:rPr lang="en-US" err="1"/>
              <a:t>morbi</a:t>
            </a:r>
            <a:r>
              <a:rPr lang="en-US"/>
              <a:t> </a:t>
            </a:r>
            <a:r>
              <a:rPr lang="en-US" err="1"/>
              <a:t>tincidunt</a:t>
            </a:r>
            <a:r>
              <a:rPr lang="en-US"/>
              <a:t> </a:t>
            </a:r>
            <a:r>
              <a:rPr lang="en-US" err="1"/>
              <a:t>ornare</a:t>
            </a:r>
            <a:r>
              <a:rPr lang="en-US"/>
              <a:t>.</a:t>
            </a:r>
          </a:p>
        </p:txBody>
      </p:sp>
    </p:spTree>
    <p:extLst>
      <p:ext uri="{BB962C8B-B14F-4D97-AF65-F5344CB8AC3E}">
        <p14:creationId xmlns:p14="http://schemas.microsoft.com/office/powerpoint/2010/main" val="1537642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Content Placeholder 2"/>
          <p:cNvSpPr>
            <a:spLocks noGrp="1"/>
          </p:cNvSpPr>
          <p:nvPr>
            <p:ph idx="1"/>
          </p:nvPr>
        </p:nvSpPr>
        <p:spPr>
          <a:xfrm>
            <a:off x="743576" y="1579015"/>
            <a:ext cx="5084468"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4" name="Text Placeholder 3"/>
          <p:cNvSpPr>
            <a:spLocks noGrp="1"/>
          </p:cNvSpPr>
          <p:nvPr>
            <p:ph type="body" sz="quarter" idx="15" hasCustomPrompt="1"/>
          </p:nvPr>
        </p:nvSpPr>
        <p:spPr>
          <a:xfrm>
            <a:off x="743576" y="2202774"/>
            <a:ext cx="5084468" cy="3953578"/>
          </a:xfrm>
        </p:spPr>
        <p:txBody>
          <a:bodyPr>
            <a:normAutofit/>
          </a:bodyPr>
          <a:lstStyle>
            <a:lvl1pPr marL="0" indent="0">
              <a:buClr>
                <a:srgbClr val="004A78"/>
              </a:buClr>
              <a:buFont typeface="Arial" charset="0"/>
              <a:buNone/>
              <a:defRPr sz="1800">
                <a:solidFill>
                  <a:srgbClr val="000000"/>
                </a:solidFill>
              </a:defRPr>
            </a:lvl1pPr>
            <a:lvl2pPr marL="457200" indent="0">
              <a:buClr>
                <a:srgbClr val="004A78"/>
              </a:buClr>
              <a:buFont typeface="Arial" charset="0"/>
              <a:buNone/>
              <a:defRPr sz="1800">
                <a:solidFill>
                  <a:srgbClr val="000000"/>
                </a:solidFill>
              </a:defRPr>
            </a:lvl2pPr>
            <a:lvl3pPr marL="1143000" indent="-228600">
              <a:buClr>
                <a:srgbClr val="004A78"/>
              </a:buClr>
              <a:buFont typeface="Arial" charset="0"/>
              <a:buChar char="•"/>
              <a:defRPr sz="1800">
                <a:solidFill>
                  <a:srgbClr val="000000"/>
                </a:solidFill>
              </a:defRPr>
            </a:lvl3pPr>
            <a:lvl4pPr marL="1600200" indent="-228600">
              <a:buClr>
                <a:srgbClr val="004A78"/>
              </a:buClr>
              <a:buFont typeface="Arial" charset="0"/>
              <a:buChar char="•"/>
              <a:defRPr sz="1800">
                <a:solidFill>
                  <a:srgbClr val="000000"/>
                </a:solidFill>
              </a:defRPr>
            </a:lvl4pPr>
            <a:lvl5pPr marL="2057400" indent="-228600">
              <a:buClr>
                <a:srgbClr val="004A78"/>
              </a:buClr>
              <a:buFont typeface="Arial" charset="0"/>
              <a:buChar char="•"/>
              <a:defRPr sz="1800">
                <a:solidFill>
                  <a:srgbClr val="000000"/>
                </a:solidFill>
              </a:defRPr>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Viverra</a:t>
            </a:r>
            <a:r>
              <a:rPr lang="en-US"/>
              <a:t> vitae </a:t>
            </a:r>
            <a:r>
              <a:rPr lang="en-US" err="1"/>
              <a:t>congue</a:t>
            </a:r>
            <a:r>
              <a:rPr lang="en-US"/>
              <a:t> </a:t>
            </a:r>
            <a:r>
              <a:rPr lang="en-US" err="1"/>
              <a:t>eu</a:t>
            </a:r>
            <a:r>
              <a:rPr lang="en-US"/>
              <a:t> </a:t>
            </a:r>
            <a:r>
              <a:rPr lang="en-US" err="1"/>
              <a:t>consequat</a:t>
            </a:r>
            <a:r>
              <a:rPr lang="en-US"/>
              <a:t> ac </a:t>
            </a:r>
            <a:r>
              <a:rPr lang="en-US" err="1"/>
              <a:t>felis</a:t>
            </a:r>
            <a:r>
              <a:rPr lang="en-US"/>
              <a:t> </a:t>
            </a:r>
            <a:r>
              <a:rPr lang="en-US" err="1"/>
              <a:t>donec</a:t>
            </a:r>
            <a:r>
              <a:rPr lang="en-US"/>
              <a:t> et. </a:t>
            </a:r>
            <a:r>
              <a:rPr lang="en-US" err="1"/>
              <a:t>Magnis</a:t>
            </a:r>
            <a:r>
              <a:rPr lang="en-US"/>
              <a:t> dis parturient </a:t>
            </a:r>
            <a:r>
              <a:rPr lang="en-US" err="1"/>
              <a:t>montes</a:t>
            </a:r>
            <a:r>
              <a:rPr lang="en-US"/>
              <a:t> </a:t>
            </a:r>
            <a:r>
              <a:rPr lang="en-US" err="1"/>
              <a:t>nascetur</a:t>
            </a:r>
            <a:r>
              <a:rPr lang="en-US"/>
              <a:t>. Massa </a:t>
            </a:r>
            <a:r>
              <a:rPr lang="en-US" err="1"/>
              <a:t>tempor</a:t>
            </a:r>
            <a:r>
              <a:rPr lang="en-US"/>
              <a:t> </a:t>
            </a:r>
            <a:r>
              <a:rPr lang="en-US" err="1"/>
              <a:t>nec</a:t>
            </a:r>
            <a:r>
              <a:rPr lang="en-US"/>
              <a:t> </a:t>
            </a:r>
            <a:r>
              <a:rPr lang="en-US" err="1"/>
              <a:t>feugiat</a:t>
            </a:r>
            <a:r>
              <a:rPr lang="en-US"/>
              <a:t> </a:t>
            </a:r>
            <a:r>
              <a:rPr lang="en-US" err="1"/>
              <a:t>nisl</a:t>
            </a:r>
            <a:r>
              <a:rPr lang="en-US"/>
              <a:t> </a:t>
            </a:r>
            <a:r>
              <a:rPr lang="en-US" err="1"/>
              <a:t>pretium</a:t>
            </a:r>
            <a:r>
              <a:rPr lang="en-US"/>
              <a:t> </a:t>
            </a:r>
            <a:r>
              <a:rPr lang="en-US" err="1"/>
              <a:t>fusce</a:t>
            </a:r>
            <a:r>
              <a:rPr lang="en-US"/>
              <a:t> id </a:t>
            </a:r>
            <a:r>
              <a:rPr lang="en-US" err="1"/>
              <a:t>velit</a:t>
            </a:r>
            <a:r>
              <a:rPr lang="en-US"/>
              <a:t>. </a:t>
            </a:r>
            <a:r>
              <a:rPr lang="en-US" err="1"/>
              <a:t>Amet</a:t>
            </a:r>
            <a:r>
              <a:rPr lang="en-US"/>
              <a:t> </a:t>
            </a:r>
            <a:r>
              <a:rPr lang="en-US" err="1"/>
              <a:t>est</a:t>
            </a:r>
            <a:r>
              <a:rPr lang="en-US"/>
              <a:t> </a:t>
            </a:r>
            <a:r>
              <a:rPr lang="en-US" err="1"/>
              <a:t>placerat</a:t>
            </a:r>
            <a:r>
              <a:rPr lang="en-US"/>
              <a:t> in </a:t>
            </a:r>
            <a:r>
              <a:rPr lang="en-US" err="1"/>
              <a:t>egestas</a:t>
            </a:r>
            <a:r>
              <a:rPr lang="en-US"/>
              <a:t> </a:t>
            </a:r>
            <a:r>
              <a:rPr lang="en-US" err="1"/>
              <a:t>erat</a:t>
            </a:r>
            <a:r>
              <a:rPr lang="en-US"/>
              <a:t> </a:t>
            </a:r>
            <a:r>
              <a:rPr lang="en-US" err="1"/>
              <a:t>imperdiet</a:t>
            </a:r>
            <a:r>
              <a:rPr lang="en-US"/>
              <a:t> </a:t>
            </a:r>
            <a:r>
              <a:rPr lang="en-US" err="1"/>
              <a:t>sed</a:t>
            </a:r>
            <a:r>
              <a:rPr lang="en-US"/>
              <a:t> </a:t>
            </a:r>
            <a:r>
              <a:rPr lang="en-US" err="1"/>
              <a:t>euismod</a:t>
            </a:r>
            <a:r>
              <a:rPr lang="en-US"/>
              <a:t>. In </a:t>
            </a:r>
            <a:r>
              <a:rPr lang="en-US" err="1"/>
              <a:t>egestas</a:t>
            </a:r>
            <a:r>
              <a:rPr lang="en-US"/>
              <a:t> </a:t>
            </a:r>
            <a:r>
              <a:rPr lang="en-US" err="1"/>
              <a:t>erat</a:t>
            </a:r>
            <a:r>
              <a:rPr lang="en-US"/>
              <a:t> </a:t>
            </a:r>
            <a:r>
              <a:rPr lang="en-US" err="1"/>
              <a:t>imperdiet</a:t>
            </a:r>
            <a:r>
              <a:rPr lang="en-US"/>
              <a:t> </a:t>
            </a:r>
            <a:r>
              <a:rPr lang="en-US" err="1"/>
              <a:t>sed</a:t>
            </a:r>
            <a:r>
              <a:rPr lang="en-US"/>
              <a:t> </a:t>
            </a:r>
            <a:r>
              <a:rPr lang="en-US" err="1"/>
              <a:t>euismod</a:t>
            </a:r>
            <a:r>
              <a:rPr lang="en-US"/>
              <a:t> nisi porta lorem. </a:t>
            </a:r>
            <a:r>
              <a:rPr lang="en-US" err="1"/>
              <a:t>Fermentum</a:t>
            </a:r>
            <a:r>
              <a:rPr lang="en-US"/>
              <a:t> et </a:t>
            </a:r>
            <a:r>
              <a:rPr lang="en-US" err="1"/>
              <a:t>sollicitudin</a:t>
            </a:r>
            <a:r>
              <a:rPr lang="en-US"/>
              <a:t> ac </a:t>
            </a:r>
            <a:r>
              <a:rPr lang="en-US" err="1"/>
              <a:t>orci</a:t>
            </a:r>
            <a:r>
              <a:rPr lang="en-US"/>
              <a:t> </a:t>
            </a:r>
            <a:r>
              <a:rPr lang="en-US" err="1"/>
              <a:t>phasellus</a:t>
            </a:r>
            <a:r>
              <a:rPr lang="en-US"/>
              <a:t> </a:t>
            </a:r>
            <a:r>
              <a:rPr lang="en-US" err="1"/>
              <a:t>egestas</a:t>
            </a:r>
            <a:r>
              <a:rPr lang="en-US"/>
              <a:t> </a:t>
            </a:r>
            <a:r>
              <a:rPr lang="en-US" err="1"/>
              <a:t>tellus</a:t>
            </a:r>
            <a:r>
              <a:rPr lang="en-US"/>
              <a:t> </a:t>
            </a:r>
            <a:r>
              <a:rPr lang="en-US" err="1"/>
              <a:t>rutrum</a:t>
            </a:r>
            <a:r>
              <a:rPr lang="en-US"/>
              <a:t> </a:t>
            </a:r>
            <a:r>
              <a:rPr lang="en-US" err="1"/>
              <a:t>tellus</a:t>
            </a:r>
            <a:r>
              <a:rPr lang="en-US"/>
              <a:t>. </a:t>
            </a:r>
            <a:r>
              <a:rPr lang="en-US" err="1"/>
              <a:t>Nec</a:t>
            </a:r>
            <a:r>
              <a:rPr lang="en-US"/>
              <a:t> dui </a:t>
            </a:r>
            <a:r>
              <a:rPr lang="en-US" err="1"/>
              <a:t>nunc</a:t>
            </a:r>
            <a:r>
              <a:rPr lang="en-US"/>
              <a:t> </a:t>
            </a:r>
            <a:r>
              <a:rPr lang="en-US" err="1"/>
              <a:t>mattis</a:t>
            </a:r>
            <a:r>
              <a:rPr lang="en-US"/>
              <a:t> </a:t>
            </a:r>
            <a:r>
              <a:rPr lang="en-US" err="1"/>
              <a:t>enim</a:t>
            </a:r>
            <a:r>
              <a:rPr lang="en-US"/>
              <a:t>. </a:t>
            </a:r>
            <a:r>
              <a:rPr lang="en-US" err="1"/>
              <a:t>Nisl</a:t>
            </a:r>
            <a:r>
              <a:rPr lang="en-US"/>
              <a:t> </a:t>
            </a:r>
            <a:r>
              <a:rPr lang="en-US" err="1"/>
              <a:t>condimentum</a:t>
            </a:r>
            <a:r>
              <a:rPr lang="en-US"/>
              <a:t> id </a:t>
            </a:r>
            <a:r>
              <a:rPr lang="en-US" err="1"/>
              <a:t>venenatis</a:t>
            </a:r>
            <a:r>
              <a:rPr lang="en-US"/>
              <a:t> a </a:t>
            </a:r>
            <a:r>
              <a:rPr lang="en-US" err="1"/>
              <a:t>condimentum</a:t>
            </a:r>
            <a:r>
              <a:rPr lang="en-US"/>
              <a:t>. Non </a:t>
            </a:r>
            <a:r>
              <a:rPr lang="en-US" err="1"/>
              <a:t>enim</a:t>
            </a:r>
            <a:r>
              <a:rPr lang="en-US"/>
              <a:t> </a:t>
            </a:r>
            <a:r>
              <a:rPr lang="en-US" err="1"/>
              <a:t>praesent</a:t>
            </a:r>
            <a:r>
              <a:rPr lang="en-US"/>
              <a:t> </a:t>
            </a:r>
            <a:r>
              <a:rPr lang="en-US" err="1"/>
              <a:t>elementum</a:t>
            </a:r>
            <a:r>
              <a:rPr lang="en-US"/>
              <a:t> </a:t>
            </a:r>
            <a:r>
              <a:rPr lang="en-US" err="1"/>
              <a:t>facilisis</a:t>
            </a:r>
            <a:r>
              <a:rPr lang="en-US"/>
              <a:t> </a:t>
            </a:r>
            <a:r>
              <a:rPr lang="en-US" err="1"/>
              <a:t>leo</a:t>
            </a:r>
            <a:r>
              <a:rPr lang="en-US"/>
              <a:t> vel </a:t>
            </a:r>
            <a:r>
              <a:rPr lang="en-US" err="1"/>
              <a:t>fringilla</a:t>
            </a:r>
            <a:r>
              <a:rPr lang="en-US"/>
              <a:t> </a:t>
            </a:r>
            <a:r>
              <a:rPr lang="en-US" err="1"/>
              <a:t>est</a:t>
            </a:r>
            <a:r>
              <a:rPr lang="en-US"/>
              <a:t> </a:t>
            </a:r>
            <a:r>
              <a:rPr lang="en-US" err="1"/>
              <a:t>ullamcorper</a:t>
            </a:r>
            <a:r>
              <a:rPr lang="en-US"/>
              <a:t>.</a:t>
            </a:r>
          </a:p>
        </p:txBody>
      </p:sp>
      <p:sp>
        <p:nvSpPr>
          <p:cNvPr id="12" name="Content Placeholder 2"/>
          <p:cNvSpPr>
            <a:spLocks noGrp="1"/>
          </p:cNvSpPr>
          <p:nvPr>
            <p:ph idx="20"/>
          </p:nvPr>
        </p:nvSpPr>
        <p:spPr>
          <a:xfrm>
            <a:off x="6370651" y="1579015"/>
            <a:ext cx="5084468"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14" name="Text Placeholder 3"/>
          <p:cNvSpPr>
            <a:spLocks noGrp="1"/>
          </p:cNvSpPr>
          <p:nvPr>
            <p:ph type="body" sz="quarter" idx="18" hasCustomPrompt="1"/>
          </p:nvPr>
        </p:nvSpPr>
        <p:spPr>
          <a:xfrm>
            <a:off x="6370651" y="2202774"/>
            <a:ext cx="5084468" cy="3953578"/>
          </a:xfrm>
        </p:spPr>
        <p:txBody>
          <a:bodyPr>
            <a:normAutofit/>
          </a:bodyPr>
          <a:lstStyle>
            <a:lvl1pPr>
              <a:buClr>
                <a:srgbClr val="004A78"/>
              </a:buClr>
              <a:defRPr sz="1800">
                <a:solidFill>
                  <a:srgbClr val="000000"/>
                </a:solidFill>
              </a:defRPr>
            </a:lvl1pPr>
            <a:lvl2pPr marL="685800" indent="-228600">
              <a:buClr>
                <a:srgbClr val="004A78"/>
              </a:buClr>
              <a:buFontTx/>
              <a:buChar char="‒"/>
              <a:defRPr sz="1800">
                <a:solidFill>
                  <a:srgbClr val="000000"/>
                </a:solidFill>
              </a:defRPr>
            </a:lvl2pPr>
            <a:lvl3pPr>
              <a:buClr>
                <a:srgbClr val="004A78"/>
              </a:buClr>
              <a:defRPr sz="1800">
                <a:solidFill>
                  <a:srgbClr val="000000"/>
                </a:solidFill>
              </a:defRPr>
            </a:lvl3pPr>
            <a:lvl4pPr>
              <a:buClr>
                <a:srgbClr val="004A78"/>
              </a:buClr>
              <a:defRPr sz="1800">
                <a:solidFill>
                  <a:srgbClr val="000000"/>
                </a:solidFill>
              </a:defRPr>
            </a:lvl4pPr>
            <a:lvl5pPr>
              <a:buClr>
                <a:srgbClr val="004A78"/>
              </a:buClr>
              <a:defRPr sz="1800">
                <a:solidFill>
                  <a:srgbClr val="000000"/>
                </a:solidFill>
              </a:defRPr>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p>
          <a:p>
            <a:pPr lvl="0"/>
            <a:r>
              <a:rPr lang="en-US" err="1"/>
              <a:t>Viverra</a:t>
            </a:r>
            <a:r>
              <a:rPr lang="en-US"/>
              <a:t> vitae </a:t>
            </a:r>
            <a:r>
              <a:rPr lang="en-US" err="1"/>
              <a:t>congue</a:t>
            </a:r>
            <a:r>
              <a:rPr lang="en-US"/>
              <a:t> </a:t>
            </a:r>
            <a:r>
              <a:rPr lang="en-US" err="1"/>
              <a:t>eu</a:t>
            </a:r>
            <a:r>
              <a:rPr lang="en-US"/>
              <a:t> </a:t>
            </a:r>
            <a:r>
              <a:rPr lang="en-US" err="1"/>
              <a:t>consequat</a:t>
            </a:r>
            <a:r>
              <a:rPr lang="en-US"/>
              <a:t> ac </a:t>
            </a:r>
            <a:r>
              <a:rPr lang="en-US" err="1"/>
              <a:t>felis</a:t>
            </a:r>
            <a:r>
              <a:rPr lang="en-US"/>
              <a:t> </a:t>
            </a:r>
            <a:r>
              <a:rPr lang="en-US" err="1"/>
              <a:t>donec</a:t>
            </a:r>
            <a:r>
              <a:rPr lang="en-US"/>
              <a:t> et. </a:t>
            </a:r>
            <a:r>
              <a:rPr lang="en-US" err="1"/>
              <a:t>Magnis</a:t>
            </a:r>
            <a:r>
              <a:rPr lang="en-US"/>
              <a:t> dis parturient </a:t>
            </a:r>
            <a:r>
              <a:rPr lang="en-US" err="1"/>
              <a:t>montes</a:t>
            </a:r>
            <a:r>
              <a:rPr lang="en-US"/>
              <a:t> </a:t>
            </a:r>
            <a:r>
              <a:rPr lang="en-US" err="1"/>
              <a:t>nascetur</a:t>
            </a:r>
            <a:r>
              <a:rPr lang="en-US"/>
              <a:t>. Massa </a:t>
            </a:r>
            <a:r>
              <a:rPr lang="en-US" err="1"/>
              <a:t>tempor</a:t>
            </a:r>
            <a:r>
              <a:rPr lang="en-US"/>
              <a:t> </a:t>
            </a:r>
            <a:r>
              <a:rPr lang="en-US" err="1"/>
              <a:t>nec</a:t>
            </a:r>
            <a:r>
              <a:rPr lang="en-US"/>
              <a:t> </a:t>
            </a:r>
            <a:r>
              <a:rPr lang="en-US" err="1"/>
              <a:t>feugiat</a:t>
            </a:r>
            <a:r>
              <a:rPr lang="en-US"/>
              <a:t> </a:t>
            </a:r>
            <a:r>
              <a:rPr lang="en-US" err="1"/>
              <a:t>nisl</a:t>
            </a:r>
            <a:r>
              <a:rPr lang="en-US"/>
              <a:t> </a:t>
            </a:r>
            <a:r>
              <a:rPr lang="en-US" err="1"/>
              <a:t>pretium</a:t>
            </a:r>
            <a:r>
              <a:rPr lang="en-US"/>
              <a:t> </a:t>
            </a:r>
            <a:r>
              <a:rPr lang="en-US" err="1"/>
              <a:t>fusce</a:t>
            </a:r>
            <a:r>
              <a:rPr lang="en-US"/>
              <a:t> id </a:t>
            </a:r>
            <a:r>
              <a:rPr lang="en-US" err="1"/>
              <a:t>velit</a:t>
            </a:r>
            <a:r>
              <a:rPr lang="en-US"/>
              <a:t>. </a:t>
            </a:r>
          </a:p>
          <a:p>
            <a:pPr lvl="0"/>
            <a:r>
              <a:rPr lang="en-US" err="1"/>
              <a:t>Amet</a:t>
            </a:r>
            <a:r>
              <a:rPr lang="en-US"/>
              <a:t> </a:t>
            </a:r>
            <a:r>
              <a:rPr lang="en-US" err="1"/>
              <a:t>est</a:t>
            </a:r>
            <a:r>
              <a:rPr lang="en-US"/>
              <a:t> </a:t>
            </a:r>
            <a:r>
              <a:rPr lang="en-US" err="1"/>
              <a:t>placerat</a:t>
            </a:r>
            <a:r>
              <a:rPr lang="en-US"/>
              <a:t> in </a:t>
            </a:r>
            <a:r>
              <a:rPr lang="en-US" err="1"/>
              <a:t>egestas</a:t>
            </a:r>
            <a:r>
              <a:rPr lang="en-US"/>
              <a:t> </a:t>
            </a:r>
            <a:r>
              <a:rPr lang="en-US" err="1"/>
              <a:t>erat</a:t>
            </a:r>
            <a:r>
              <a:rPr lang="en-US"/>
              <a:t> </a:t>
            </a:r>
            <a:r>
              <a:rPr lang="en-US" err="1"/>
              <a:t>imperdiet</a:t>
            </a:r>
            <a:r>
              <a:rPr lang="en-US"/>
              <a:t> </a:t>
            </a:r>
            <a:r>
              <a:rPr lang="en-US" err="1"/>
              <a:t>sed</a:t>
            </a:r>
            <a:r>
              <a:rPr lang="en-US"/>
              <a:t> </a:t>
            </a:r>
            <a:r>
              <a:rPr lang="en-US" err="1"/>
              <a:t>euismod</a:t>
            </a:r>
            <a:r>
              <a:rPr lang="en-US"/>
              <a:t>. In </a:t>
            </a:r>
            <a:r>
              <a:rPr lang="en-US" err="1"/>
              <a:t>egestas</a:t>
            </a:r>
            <a:r>
              <a:rPr lang="en-US"/>
              <a:t> </a:t>
            </a:r>
            <a:r>
              <a:rPr lang="en-US" err="1"/>
              <a:t>erat</a:t>
            </a:r>
            <a:r>
              <a:rPr lang="en-US"/>
              <a:t> </a:t>
            </a:r>
            <a:r>
              <a:rPr lang="en-US" err="1"/>
              <a:t>imperdiet</a:t>
            </a:r>
            <a:r>
              <a:rPr lang="en-US"/>
              <a:t> </a:t>
            </a:r>
            <a:r>
              <a:rPr lang="en-US" err="1"/>
              <a:t>sed</a:t>
            </a:r>
            <a:r>
              <a:rPr lang="en-US"/>
              <a:t> </a:t>
            </a:r>
            <a:r>
              <a:rPr lang="en-US" err="1"/>
              <a:t>euismod</a:t>
            </a:r>
            <a:r>
              <a:rPr lang="en-US"/>
              <a:t> nisi porta lorem. </a:t>
            </a:r>
            <a:r>
              <a:rPr lang="en-US" err="1"/>
              <a:t>Fermentum</a:t>
            </a:r>
            <a:r>
              <a:rPr lang="en-US"/>
              <a:t> et </a:t>
            </a:r>
            <a:r>
              <a:rPr lang="en-US" err="1"/>
              <a:t>sollicitudin</a:t>
            </a:r>
            <a:r>
              <a:rPr lang="en-US"/>
              <a:t> ac </a:t>
            </a:r>
            <a:r>
              <a:rPr lang="en-US" err="1"/>
              <a:t>orci</a:t>
            </a:r>
            <a:r>
              <a:rPr lang="en-US"/>
              <a:t> </a:t>
            </a:r>
            <a:r>
              <a:rPr lang="en-US" err="1"/>
              <a:t>phasellus</a:t>
            </a:r>
            <a:r>
              <a:rPr lang="en-US"/>
              <a:t> </a:t>
            </a:r>
            <a:r>
              <a:rPr lang="en-US" err="1"/>
              <a:t>egestas</a:t>
            </a:r>
            <a:r>
              <a:rPr lang="en-US"/>
              <a:t> </a:t>
            </a:r>
            <a:r>
              <a:rPr lang="en-US" err="1"/>
              <a:t>tellus</a:t>
            </a:r>
            <a:r>
              <a:rPr lang="en-US"/>
              <a:t> </a:t>
            </a:r>
            <a:r>
              <a:rPr lang="en-US" err="1"/>
              <a:t>rutrum</a:t>
            </a:r>
            <a:r>
              <a:rPr lang="en-US"/>
              <a:t> </a:t>
            </a:r>
            <a:r>
              <a:rPr lang="en-US" err="1"/>
              <a:t>tellus</a:t>
            </a:r>
            <a:r>
              <a:rPr lang="en-US"/>
              <a:t>. </a:t>
            </a:r>
            <a:r>
              <a:rPr lang="en-US" err="1"/>
              <a:t>Nec</a:t>
            </a:r>
            <a:r>
              <a:rPr lang="en-US"/>
              <a:t> dui </a:t>
            </a:r>
            <a:r>
              <a:rPr lang="en-US" err="1"/>
              <a:t>nunc</a:t>
            </a:r>
            <a:r>
              <a:rPr lang="en-US"/>
              <a:t> </a:t>
            </a:r>
            <a:r>
              <a:rPr lang="en-US" err="1"/>
              <a:t>mattis</a:t>
            </a:r>
            <a:r>
              <a:rPr lang="en-US"/>
              <a:t> </a:t>
            </a:r>
            <a:r>
              <a:rPr lang="en-US" err="1"/>
              <a:t>enim</a:t>
            </a:r>
            <a:r>
              <a:rPr lang="en-US"/>
              <a:t>. </a:t>
            </a:r>
            <a:r>
              <a:rPr lang="en-US" err="1"/>
              <a:t>Nisl</a:t>
            </a:r>
            <a:r>
              <a:rPr lang="en-US"/>
              <a:t> </a:t>
            </a:r>
            <a:r>
              <a:rPr lang="en-US" err="1"/>
              <a:t>condimentum</a:t>
            </a:r>
            <a:r>
              <a:rPr lang="en-US"/>
              <a:t> id </a:t>
            </a:r>
            <a:r>
              <a:rPr lang="en-US" err="1"/>
              <a:t>venenatis</a:t>
            </a:r>
            <a:r>
              <a:rPr lang="en-US"/>
              <a:t> a </a:t>
            </a:r>
            <a:r>
              <a:rPr lang="en-US" err="1"/>
              <a:t>condimentum</a:t>
            </a:r>
            <a:r>
              <a:rPr lang="en-US"/>
              <a:t>. Non </a:t>
            </a:r>
            <a:r>
              <a:rPr lang="en-US" err="1"/>
              <a:t>enim</a:t>
            </a:r>
            <a:r>
              <a:rPr lang="en-US"/>
              <a:t> </a:t>
            </a:r>
            <a:r>
              <a:rPr lang="en-US" err="1"/>
              <a:t>praesent</a:t>
            </a:r>
            <a:r>
              <a:rPr lang="en-US"/>
              <a:t> </a:t>
            </a:r>
            <a:r>
              <a:rPr lang="en-US" err="1"/>
              <a:t>elementum</a:t>
            </a:r>
            <a:r>
              <a:rPr lang="en-US"/>
              <a:t> </a:t>
            </a:r>
            <a:r>
              <a:rPr lang="en-US" err="1"/>
              <a:t>facilisis</a:t>
            </a:r>
            <a:r>
              <a:rPr lang="en-US"/>
              <a:t> </a:t>
            </a:r>
            <a:r>
              <a:rPr lang="en-US" err="1"/>
              <a:t>leo</a:t>
            </a:r>
            <a:r>
              <a:rPr lang="en-US"/>
              <a:t> </a:t>
            </a:r>
            <a:r>
              <a:rPr lang="en-US" err="1"/>
              <a:t>vel</a:t>
            </a:r>
            <a:r>
              <a:rPr lang="en-US"/>
              <a:t> </a:t>
            </a:r>
            <a:r>
              <a:rPr lang="en-US" err="1"/>
              <a:t>fringilla</a:t>
            </a:r>
            <a:r>
              <a:rPr lang="en-US"/>
              <a:t> </a:t>
            </a:r>
            <a:r>
              <a:rPr lang="en-US" err="1"/>
              <a:t>est</a:t>
            </a:r>
            <a:r>
              <a:rPr lang="en-US"/>
              <a:t> </a:t>
            </a:r>
            <a:r>
              <a:rPr lang="en-US" err="1"/>
              <a:t>ullamcorper</a:t>
            </a:r>
            <a:r>
              <a:rPr lang="en-US"/>
              <a:t>.</a:t>
            </a:r>
          </a:p>
        </p:txBody>
      </p:sp>
    </p:spTree>
    <p:extLst>
      <p:ext uri="{BB962C8B-B14F-4D97-AF65-F5344CB8AC3E}">
        <p14:creationId xmlns:p14="http://schemas.microsoft.com/office/powerpoint/2010/main" val="4216911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4" name="Content Placeholder 2"/>
          <p:cNvSpPr>
            <a:spLocks noGrp="1"/>
          </p:cNvSpPr>
          <p:nvPr>
            <p:ph idx="1"/>
          </p:nvPr>
        </p:nvSpPr>
        <p:spPr>
          <a:xfrm>
            <a:off x="743576" y="1579015"/>
            <a:ext cx="3300402"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4" name="Text Placeholder 3"/>
          <p:cNvSpPr>
            <a:spLocks noGrp="1"/>
          </p:cNvSpPr>
          <p:nvPr>
            <p:ph type="body" sz="quarter" idx="15" hasCustomPrompt="1"/>
          </p:nvPr>
        </p:nvSpPr>
        <p:spPr>
          <a:xfrm>
            <a:off x="743576" y="2202774"/>
            <a:ext cx="3300402" cy="3953578"/>
          </a:xfrm>
        </p:spPr>
        <p:txBody>
          <a:bodyPr>
            <a:normAutofit/>
          </a:bodyPr>
          <a:lstStyle>
            <a:lvl1pPr marL="0" indent="0">
              <a:buClr>
                <a:srgbClr val="004A78"/>
              </a:buClr>
              <a:buFont typeface="Arial" panose="020B0604020202020204" pitchFamily="34" charset="0"/>
              <a:buNone/>
              <a:defRPr sz="1800">
                <a:solidFill>
                  <a:srgbClr val="000000"/>
                </a:solidFill>
              </a:defRPr>
            </a:lvl1pPr>
            <a:lvl2pPr marL="685800" indent="-228600">
              <a:buFontTx/>
              <a:buChar char="‒"/>
              <a:defRPr sz="1800"/>
            </a:lvl2pPr>
            <a:lvl3pPr>
              <a:defRPr sz="1800"/>
            </a:lvl3pPr>
            <a:lvl4pPr>
              <a:defRPr sz="1800"/>
            </a:lvl4pPr>
            <a:lvl5pPr>
              <a:defRPr sz="18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Viverra</a:t>
            </a:r>
            <a:r>
              <a:rPr lang="en-US"/>
              <a:t> vitae </a:t>
            </a:r>
            <a:r>
              <a:rPr lang="en-US" err="1"/>
              <a:t>congue</a:t>
            </a:r>
            <a:r>
              <a:rPr lang="en-US"/>
              <a:t> </a:t>
            </a:r>
            <a:r>
              <a:rPr lang="en-US" err="1"/>
              <a:t>eu</a:t>
            </a:r>
            <a:r>
              <a:rPr lang="en-US"/>
              <a:t> </a:t>
            </a:r>
            <a:r>
              <a:rPr lang="en-US" err="1"/>
              <a:t>consequat</a:t>
            </a:r>
            <a:r>
              <a:rPr lang="en-US"/>
              <a:t> ac </a:t>
            </a:r>
            <a:r>
              <a:rPr lang="en-US" err="1"/>
              <a:t>felis</a:t>
            </a:r>
            <a:r>
              <a:rPr lang="en-US"/>
              <a:t> </a:t>
            </a:r>
            <a:r>
              <a:rPr lang="en-US" err="1"/>
              <a:t>donec</a:t>
            </a:r>
            <a:r>
              <a:rPr lang="en-US"/>
              <a:t> et. </a:t>
            </a:r>
            <a:r>
              <a:rPr lang="en-US" err="1"/>
              <a:t>Magnis</a:t>
            </a:r>
            <a:r>
              <a:rPr lang="en-US"/>
              <a:t> dis parturient </a:t>
            </a:r>
            <a:r>
              <a:rPr lang="en-US" err="1"/>
              <a:t>montes</a:t>
            </a:r>
            <a:r>
              <a:rPr lang="en-US"/>
              <a:t> </a:t>
            </a:r>
            <a:r>
              <a:rPr lang="en-US" err="1"/>
              <a:t>nascetur</a:t>
            </a:r>
            <a:r>
              <a:rPr lang="en-US"/>
              <a:t>.</a:t>
            </a:r>
          </a:p>
        </p:txBody>
      </p:sp>
      <p:sp>
        <p:nvSpPr>
          <p:cNvPr id="19" name="Content Placeholder 2"/>
          <p:cNvSpPr>
            <a:spLocks noGrp="1"/>
          </p:cNvSpPr>
          <p:nvPr>
            <p:ph idx="22"/>
          </p:nvPr>
        </p:nvSpPr>
        <p:spPr>
          <a:xfrm>
            <a:off x="4445799" y="1579015"/>
            <a:ext cx="3300402"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16" name="Text Placeholder 3"/>
          <p:cNvSpPr>
            <a:spLocks noGrp="1"/>
          </p:cNvSpPr>
          <p:nvPr>
            <p:ph type="body" sz="quarter" idx="18" hasCustomPrompt="1"/>
          </p:nvPr>
        </p:nvSpPr>
        <p:spPr>
          <a:xfrm>
            <a:off x="4445799" y="2202774"/>
            <a:ext cx="3300402" cy="3953578"/>
          </a:xfrm>
        </p:spPr>
        <p:txBody>
          <a:bodyPr>
            <a:normAutofit/>
          </a:bodyPr>
          <a:lstStyle>
            <a:lvl1pPr>
              <a:buClr>
                <a:srgbClr val="004A78"/>
              </a:buClr>
              <a:defRPr sz="1800">
                <a:solidFill>
                  <a:srgbClr val="000000"/>
                </a:solidFill>
              </a:defRPr>
            </a:lvl1pPr>
            <a:lvl2pPr marL="685800" indent="-228600">
              <a:buFontTx/>
              <a:buChar char="‒"/>
              <a:defRPr sz="1800"/>
            </a:lvl2pPr>
            <a:lvl3pPr>
              <a:defRPr sz="1800"/>
            </a:lvl3pPr>
            <a:lvl4pPr>
              <a:defRPr sz="1800"/>
            </a:lvl4pPr>
            <a:lvl5pPr>
              <a:defRPr sz="18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Viverra</a:t>
            </a:r>
            <a:r>
              <a:rPr lang="en-US"/>
              <a:t> vitae </a:t>
            </a:r>
            <a:r>
              <a:rPr lang="en-US" err="1"/>
              <a:t>congue</a:t>
            </a:r>
            <a:r>
              <a:rPr lang="en-US"/>
              <a:t> </a:t>
            </a:r>
            <a:r>
              <a:rPr lang="en-US" err="1"/>
              <a:t>eu</a:t>
            </a:r>
            <a:r>
              <a:rPr lang="en-US"/>
              <a:t> </a:t>
            </a:r>
            <a:r>
              <a:rPr lang="en-US" err="1"/>
              <a:t>consequat</a:t>
            </a:r>
            <a:r>
              <a:rPr lang="en-US"/>
              <a:t> ac </a:t>
            </a:r>
            <a:r>
              <a:rPr lang="en-US" err="1"/>
              <a:t>felis</a:t>
            </a:r>
            <a:r>
              <a:rPr lang="en-US"/>
              <a:t> </a:t>
            </a:r>
            <a:r>
              <a:rPr lang="en-US" err="1"/>
              <a:t>donec</a:t>
            </a:r>
            <a:r>
              <a:rPr lang="en-US"/>
              <a:t> et. </a:t>
            </a:r>
            <a:r>
              <a:rPr lang="en-US" err="1"/>
              <a:t>Magnis</a:t>
            </a:r>
            <a:r>
              <a:rPr lang="en-US"/>
              <a:t> dis parturient </a:t>
            </a:r>
            <a:r>
              <a:rPr lang="en-US" err="1"/>
              <a:t>montes</a:t>
            </a:r>
            <a:r>
              <a:rPr lang="en-US"/>
              <a:t> </a:t>
            </a:r>
            <a:r>
              <a:rPr lang="en-US" err="1"/>
              <a:t>nascetur</a:t>
            </a:r>
            <a:r>
              <a:rPr lang="en-US"/>
              <a:t>.</a:t>
            </a:r>
          </a:p>
        </p:txBody>
      </p:sp>
      <p:sp>
        <p:nvSpPr>
          <p:cNvPr id="23" name="Content Placeholder 2"/>
          <p:cNvSpPr>
            <a:spLocks noGrp="1"/>
          </p:cNvSpPr>
          <p:nvPr>
            <p:ph idx="23"/>
          </p:nvPr>
        </p:nvSpPr>
        <p:spPr>
          <a:xfrm>
            <a:off x="8145953" y="1579015"/>
            <a:ext cx="3300402"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20" name="Text Placeholder 3"/>
          <p:cNvSpPr>
            <a:spLocks noGrp="1"/>
          </p:cNvSpPr>
          <p:nvPr>
            <p:ph type="body" sz="quarter" idx="20" hasCustomPrompt="1"/>
          </p:nvPr>
        </p:nvSpPr>
        <p:spPr>
          <a:xfrm>
            <a:off x="8154717" y="2202774"/>
            <a:ext cx="3300402" cy="3953578"/>
          </a:xfrm>
        </p:spPr>
        <p:txBody>
          <a:bodyPr>
            <a:normAutofit/>
          </a:bodyPr>
          <a:lstStyle>
            <a:lvl1pPr>
              <a:buClr>
                <a:srgbClr val="004A78"/>
              </a:buClr>
              <a:defRPr sz="1800">
                <a:solidFill>
                  <a:srgbClr val="000000"/>
                </a:solidFill>
              </a:defRPr>
            </a:lvl1pPr>
            <a:lvl2pPr marL="685800" indent="-228600">
              <a:buFontTx/>
              <a:buChar char="‒"/>
              <a:defRPr sz="1800"/>
            </a:lvl2pPr>
            <a:lvl3pPr>
              <a:defRPr sz="1800"/>
            </a:lvl3pPr>
            <a:lvl4pPr>
              <a:defRPr sz="1800"/>
            </a:lvl4pPr>
            <a:lvl5pPr>
              <a:defRPr sz="18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Viverra</a:t>
            </a:r>
            <a:r>
              <a:rPr lang="en-US"/>
              <a:t> vitae </a:t>
            </a:r>
            <a:r>
              <a:rPr lang="en-US" err="1"/>
              <a:t>congue</a:t>
            </a:r>
            <a:r>
              <a:rPr lang="en-US"/>
              <a:t> </a:t>
            </a:r>
            <a:r>
              <a:rPr lang="en-US" err="1"/>
              <a:t>eu</a:t>
            </a:r>
            <a:r>
              <a:rPr lang="en-US"/>
              <a:t> </a:t>
            </a:r>
            <a:r>
              <a:rPr lang="en-US" err="1"/>
              <a:t>consequat</a:t>
            </a:r>
            <a:r>
              <a:rPr lang="en-US"/>
              <a:t> ac </a:t>
            </a:r>
            <a:r>
              <a:rPr lang="en-US" err="1"/>
              <a:t>felis</a:t>
            </a:r>
            <a:r>
              <a:rPr lang="en-US"/>
              <a:t> </a:t>
            </a:r>
            <a:r>
              <a:rPr lang="en-US" err="1"/>
              <a:t>donec</a:t>
            </a:r>
            <a:r>
              <a:rPr lang="en-US"/>
              <a:t> et. </a:t>
            </a:r>
            <a:r>
              <a:rPr lang="en-US" err="1"/>
              <a:t>Magnis</a:t>
            </a:r>
            <a:r>
              <a:rPr lang="en-US"/>
              <a:t> dis parturient </a:t>
            </a:r>
            <a:r>
              <a:rPr lang="en-US" err="1"/>
              <a:t>montes</a:t>
            </a:r>
            <a:r>
              <a:rPr lang="en-US"/>
              <a:t> </a:t>
            </a:r>
            <a:r>
              <a:rPr lang="en-US" err="1"/>
              <a:t>nascetur</a:t>
            </a:r>
            <a:r>
              <a:rPr lang="en-US"/>
              <a:t>.</a:t>
            </a:r>
          </a:p>
        </p:txBody>
      </p:sp>
    </p:spTree>
    <p:extLst>
      <p:ext uri="{BB962C8B-B14F-4D97-AF65-F5344CB8AC3E}">
        <p14:creationId xmlns:p14="http://schemas.microsoft.com/office/powerpoint/2010/main" val="4107380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with Caption">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6" name="Text Placeholder 1"/>
          <p:cNvSpPr>
            <a:spLocks noGrp="1"/>
          </p:cNvSpPr>
          <p:nvPr>
            <p:ph type="body" sz="quarter" idx="15" hasCustomPrompt="1"/>
          </p:nvPr>
        </p:nvSpPr>
        <p:spPr>
          <a:xfrm>
            <a:off x="743576" y="1289684"/>
            <a:ext cx="10711543" cy="2750053"/>
          </a:xfrm>
        </p:spPr>
        <p:txBody>
          <a:bodyPr>
            <a:noAutofit/>
          </a:bodyPr>
          <a:lstStyle>
            <a:lvl1pPr marL="0" indent="0" algn="l">
              <a:buFont typeface="Arial" panose="020B0604020202020204" pitchFamily="34" charset="0"/>
              <a:buNone/>
              <a:defRPr sz="2400" b="0" i="0" baseline="0">
                <a:solidFill>
                  <a:srgbClr val="000000"/>
                </a:solidFill>
                <a:latin typeface="Arial" charset="0"/>
                <a:ea typeface="Arial" charset="0"/>
                <a:cs typeface="Arial" charset="0"/>
              </a:defRPr>
            </a:lvl1pPr>
            <a:lvl2pPr marL="457200" indent="0">
              <a:buFont typeface="Arial" panose="020B0604020202020204" pitchFamily="34" charset="0"/>
              <a:buNone/>
              <a:defRPr>
                <a:solidFill>
                  <a:srgbClr val="000000"/>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Click to add text here.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a:t>
            </a:r>
            <a:r>
              <a:rPr lang="en-US" err="1"/>
              <a:t>dolore</a:t>
            </a:r>
            <a:r>
              <a:rPr lang="en-US"/>
              <a:t> magna </a:t>
            </a:r>
            <a:r>
              <a:rPr lang="en-US" err="1"/>
              <a:t>aliqua</a:t>
            </a:r>
            <a:r>
              <a:rPr lang="en-US"/>
              <a:t>.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nullam</a:t>
            </a:r>
            <a:r>
              <a:rPr lang="en-US"/>
              <a:t> non. </a:t>
            </a:r>
            <a:r>
              <a:rPr lang="en-US" err="1"/>
              <a:t>Mauris</a:t>
            </a:r>
            <a:r>
              <a:rPr lang="en-US"/>
              <a:t> a </a:t>
            </a:r>
            <a:r>
              <a:rPr lang="en-US" err="1"/>
              <a:t>diam</a:t>
            </a:r>
            <a:r>
              <a:rPr lang="en-US"/>
              <a:t> </a:t>
            </a:r>
            <a:r>
              <a:rPr lang="en-US" err="1"/>
              <a:t>maecenas</a:t>
            </a:r>
            <a:r>
              <a:rPr lang="en-US"/>
              <a:t> </a:t>
            </a:r>
            <a:r>
              <a:rPr lang="en-US" err="1"/>
              <a:t>sed</a:t>
            </a:r>
            <a:r>
              <a:rPr lang="en-US"/>
              <a:t> </a:t>
            </a:r>
            <a:r>
              <a:rPr lang="en-US" err="1"/>
              <a:t>enim</a:t>
            </a:r>
            <a:r>
              <a:rPr lang="en-US"/>
              <a:t> </a:t>
            </a:r>
            <a:r>
              <a:rPr lang="en-US" err="1"/>
              <a:t>ut</a:t>
            </a:r>
            <a:r>
              <a:rPr lang="en-US"/>
              <a:t> </a:t>
            </a:r>
            <a:r>
              <a:rPr lang="en-US" err="1"/>
              <a:t>sem</a:t>
            </a:r>
            <a:r>
              <a:rPr lang="en-US"/>
              <a:t> </a:t>
            </a:r>
            <a:r>
              <a:rPr lang="en-US" err="1"/>
              <a:t>viverra</a:t>
            </a:r>
            <a:r>
              <a:rPr lang="en-US"/>
              <a:t>. </a:t>
            </a:r>
            <a:r>
              <a:rPr lang="en-US" err="1"/>
              <a:t>Sed</a:t>
            </a:r>
            <a:r>
              <a:rPr lang="en-US"/>
              <a:t> </a:t>
            </a:r>
            <a:r>
              <a:rPr lang="en-US" err="1"/>
              <a:t>ullamcorper</a:t>
            </a:r>
            <a:r>
              <a:rPr lang="en-US"/>
              <a:t> </a:t>
            </a:r>
            <a:r>
              <a:rPr lang="en-US" err="1"/>
              <a:t>morbi</a:t>
            </a:r>
            <a:r>
              <a:rPr lang="en-US"/>
              <a:t> </a:t>
            </a:r>
            <a:r>
              <a:rPr lang="en-US" err="1"/>
              <a:t>tincidunt</a:t>
            </a:r>
            <a:r>
              <a:rPr lang="en-US"/>
              <a:t> </a:t>
            </a:r>
            <a:r>
              <a:rPr lang="en-US" err="1"/>
              <a:t>ornare</a:t>
            </a:r>
            <a:r>
              <a:rPr lang="en-US"/>
              <a:t>. Sit </a:t>
            </a:r>
            <a:r>
              <a:rPr lang="en-US" err="1"/>
              <a:t>amet</a:t>
            </a:r>
            <a:r>
              <a:rPr lang="en-US"/>
              <a:t> </a:t>
            </a:r>
            <a:r>
              <a:rPr lang="en-US" err="1"/>
              <a:t>volutpat</a:t>
            </a:r>
            <a:r>
              <a:rPr lang="en-US"/>
              <a:t> </a:t>
            </a:r>
            <a:r>
              <a:rPr lang="en-US" err="1"/>
              <a:t>consequat</a:t>
            </a:r>
            <a:r>
              <a:rPr lang="en-US"/>
              <a:t> </a:t>
            </a:r>
            <a:r>
              <a:rPr lang="en-US" err="1"/>
              <a:t>mauris</a:t>
            </a:r>
            <a:r>
              <a:rPr lang="en-US"/>
              <a:t> </a:t>
            </a:r>
            <a:r>
              <a:rPr lang="en-US" err="1"/>
              <a:t>nunc</a:t>
            </a:r>
            <a:r>
              <a:rPr lang="en-US"/>
              <a:t> </a:t>
            </a:r>
            <a:r>
              <a:rPr lang="en-US" err="1"/>
              <a:t>congue</a:t>
            </a:r>
            <a:r>
              <a:rPr lang="en-US"/>
              <a:t> nisi. </a:t>
            </a:r>
            <a:r>
              <a:rPr lang="en-US" err="1"/>
              <a:t>Mauris</a:t>
            </a:r>
            <a:r>
              <a:rPr lang="en-US"/>
              <a:t> sit </a:t>
            </a:r>
            <a:r>
              <a:rPr lang="en-US" err="1"/>
              <a:t>amet</a:t>
            </a:r>
            <a:r>
              <a:rPr lang="en-US"/>
              <a:t> </a:t>
            </a:r>
            <a:r>
              <a:rPr lang="en-US" err="1"/>
              <a:t>massa</a:t>
            </a:r>
            <a:r>
              <a:rPr lang="en-US"/>
              <a:t> vitae. </a:t>
            </a:r>
            <a:r>
              <a:rPr lang="en-US" err="1"/>
              <a:t>Consectetur</a:t>
            </a:r>
            <a:r>
              <a:rPr lang="en-US"/>
              <a:t> libero id </a:t>
            </a:r>
            <a:r>
              <a:rPr lang="en-US" err="1"/>
              <a:t>faucibus</a:t>
            </a:r>
            <a:r>
              <a:rPr lang="en-US"/>
              <a:t> </a:t>
            </a:r>
            <a:r>
              <a:rPr lang="en-US" err="1"/>
              <a:t>nisl</a:t>
            </a:r>
            <a:r>
              <a:rPr lang="en-US"/>
              <a:t> </a:t>
            </a:r>
            <a:r>
              <a:rPr lang="en-US" err="1"/>
              <a:t>tincidunt</a:t>
            </a:r>
            <a:r>
              <a:rPr lang="en-US"/>
              <a:t> </a:t>
            </a:r>
            <a:r>
              <a:rPr lang="en-US" err="1"/>
              <a:t>eget</a:t>
            </a:r>
            <a:r>
              <a:rPr lang="en-US"/>
              <a:t>. </a:t>
            </a:r>
            <a:r>
              <a:rPr lang="en-US" err="1"/>
              <a:t>Nulla</a:t>
            </a:r>
            <a:r>
              <a:rPr lang="en-US"/>
              <a:t> </a:t>
            </a:r>
            <a:r>
              <a:rPr lang="en-US" err="1"/>
              <a:t>facilisi</a:t>
            </a:r>
            <a:r>
              <a:rPr lang="en-US"/>
              <a:t> </a:t>
            </a:r>
            <a:r>
              <a:rPr lang="en-US" err="1"/>
              <a:t>morbi</a:t>
            </a:r>
            <a:r>
              <a:rPr lang="en-US"/>
              <a:t> tempus </a:t>
            </a:r>
            <a:r>
              <a:rPr lang="en-US" err="1"/>
              <a:t>iaculis</a:t>
            </a:r>
            <a:r>
              <a:rPr lang="en-US"/>
              <a:t> </a:t>
            </a:r>
            <a:r>
              <a:rPr lang="en-US" err="1"/>
              <a:t>urna</a:t>
            </a:r>
            <a:r>
              <a:rPr lang="en-US"/>
              <a:t> id </a:t>
            </a:r>
            <a:r>
              <a:rPr lang="en-US" err="1"/>
              <a:t>volutpat</a:t>
            </a:r>
            <a:r>
              <a:rPr lang="en-US"/>
              <a:t> lacus. </a:t>
            </a:r>
            <a:r>
              <a:rPr lang="en-US" err="1"/>
              <a:t>Imperdiet</a:t>
            </a:r>
            <a:r>
              <a:rPr lang="en-US"/>
              <a:t> </a:t>
            </a:r>
            <a:r>
              <a:rPr lang="en-US" err="1"/>
              <a:t>nulla</a:t>
            </a:r>
            <a:r>
              <a:rPr lang="en-US"/>
              <a:t> </a:t>
            </a:r>
            <a:r>
              <a:rPr lang="en-US" err="1"/>
              <a:t>malesuada</a:t>
            </a:r>
            <a:r>
              <a:rPr lang="en-US"/>
              <a:t> </a:t>
            </a:r>
            <a:r>
              <a:rPr lang="en-US" err="1"/>
              <a:t>pellentesque</a:t>
            </a:r>
            <a:r>
              <a:rPr lang="en-US"/>
              <a:t> </a:t>
            </a:r>
            <a:r>
              <a:rPr lang="en-US" err="1"/>
              <a:t>elit</a:t>
            </a:r>
            <a:r>
              <a:rPr lang="en-US"/>
              <a:t> </a:t>
            </a:r>
            <a:r>
              <a:rPr lang="en-US" err="1"/>
              <a:t>eget</a:t>
            </a:r>
            <a:r>
              <a:rPr lang="en-US"/>
              <a:t> gravida cum </a:t>
            </a:r>
            <a:r>
              <a:rPr lang="en-US" err="1"/>
              <a:t>sociis</a:t>
            </a:r>
            <a:r>
              <a:rPr lang="en-US"/>
              <a:t>. Sed </a:t>
            </a:r>
            <a:r>
              <a:rPr lang="en-US" err="1"/>
              <a:t>velit</a:t>
            </a:r>
            <a:r>
              <a:rPr lang="en-US"/>
              <a:t> </a:t>
            </a:r>
            <a:r>
              <a:rPr lang="en-US" err="1"/>
              <a:t>dignissim</a:t>
            </a:r>
            <a:r>
              <a:rPr lang="en-US"/>
              <a:t> </a:t>
            </a:r>
            <a:r>
              <a:rPr lang="en-US" err="1"/>
              <a:t>sodales</a:t>
            </a:r>
            <a:r>
              <a:rPr lang="en-US"/>
              <a:t> </a:t>
            </a:r>
            <a:r>
              <a:rPr lang="en-US" err="1"/>
              <a:t>ut.</a:t>
            </a:r>
            <a:endParaRPr lang="en-US"/>
          </a:p>
        </p:txBody>
      </p:sp>
      <p:sp>
        <p:nvSpPr>
          <p:cNvPr id="5" name="Text Placeholder 2"/>
          <p:cNvSpPr>
            <a:spLocks noGrp="1"/>
          </p:cNvSpPr>
          <p:nvPr>
            <p:ph type="body" sz="quarter" idx="16" hasCustomPrompt="1"/>
          </p:nvPr>
        </p:nvSpPr>
        <p:spPr>
          <a:xfrm>
            <a:off x="740228" y="4846655"/>
            <a:ext cx="10711543" cy="825500"/>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sz="1800">
                <a:solidFill>
                  <a:srgbClr val="006298"/>
                </a:solidFill>
                <a:latin typeface="Arial" panose="020B0604020202020204" pitchFamily="34" charset="0"/>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Click to add caption to accompany content. Lorem ipsum dolor sit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amet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consectetur</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adipiscing</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elit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sed</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do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eiusmod</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tempor</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incididunt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ut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labore</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et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dolore</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magna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aliqua</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Viverra</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vitae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congue</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eu</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consequat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ac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felis</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donec</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et.</a:t>
            </a:r>
          </a:p>
        </p:txBody>
      </p:sp>
    </p:spTree>
    <p:extLst>
      <p:ext uri="{BB962C8B-B14F-4D97-AF65-F5344CB8AC3E}">
        <p14:creationId xmlns:p14="http://schemas.microsoft.com/office/powerpoint/2010/main" val="3476259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and Caption">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6" name="Picture Placeholder 5"/>
          <p:cNvSpPr>
            <a:spLocks noGrp="1"/>
          </p:cNvSpPr>
          <p:nvPr>
            <p:ph type="pic" sz="quarter" idx="10"/>
          </p:nvPr>
        </p:nvSpPr>
        <p:spPr>
          <a:xfrm>
            <a:off x="733118" y="1619557"/>
            <a:ext cx="6477000" cy="4259263"/>
          </a:xfrm>
        </p:spPr>
        <p:txBody>
          <a:bodyPr/>
          <a:lstStyle/>
          <a:p>
            <a:r>
              <a:rPr lang="en-US" dirty="0"/>
              <a:t>Click icon to add picture</a:t>
            </a:r>
          </a:p>
        </p:txBody>
      </p:sp>
      <p:sp>
        <p:nvSpPr>
          <p:cNvPr id="10" name="Text Placeholder 9"/>
          <p:cNvSpPr>
            <a:spLocks noGrp="1"/>
          </p:cNvSpPr>
          <p:nvPr>
            <p:ph type="body" sz="quarter" idx="11" hasCustomPrompt="1"/>
          </p:nvPr>
        </p:nvSpPr>
        <p:spPr>
          <a:xfrm>
            <a:off x="7478972" y="4070657"/>
            <a:ext cx="3976406" cy="1808163"/>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sz="1800">
                <a:solidFill>
                  <a:srgbClr val="006298"/>
                </a:solidFill>
                <a:latin typeface="Arial" panose="020B0604020202020204" pitchFamily="34" charset="0"/>
                <a:cs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Click to add caption to accompany content. Lorem ipsum dolor sit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amet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consectetur</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adipiscing</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elit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sed</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do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eiusmod</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tempor</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incididunt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ut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labore</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et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dolore</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magna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aliqua</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Viverra</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vitae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congue</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eu</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consequat</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ac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felis</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a:t>
            </a:r>
            <a:r>
              <a:rPr kumimoji="0" lang="en-US" sz="1800" b="0" i="0" u="none" strike="noStrike" kern="1200" cap="none" spc="0" normalizeH="0" baseline="0" noProof="0" err="1">
                <a:ln>
                  <a:noFill/>
                </a:ln>
                <a:solidFill>
                  <a:srgbClr val="006298"/>
                </a:solidFill>
                <a:effectLst/>
                <a:uLnTx/>
                <a:uFillTx/>
                <a:latin typeface="Arial" charset="0"/>
                <a:ea typeface="Arial" charset="0"/>
                <a:cs typeface="Arial" charset="0"/>
              </a:rPr>
              <a:t>donec</a:t>
            </a:r>
            <a:r>
              <a:rPr kumimoji="0" lang="en-US" sz="1800" b="0" i="0" u="none" strike="noStrike" kern="1200" cap="none" spc="0" normalizeH="0" baseline="0" noProof="0">
                <a:ln>
                  <a:noFill/>
                </a:ln>
                <a:solidFill>
                  <a:srgbClr val="006298"/>
                </a:solidFill>
                <a:effectLst/>
                <a:uLnTx/>
                <a:uFillTx/>
                <a:latin typeface="Arial" charset="0"/>
                <a:ea typeface="Arial" charset="0"/>
                <a:cs typeface="Arial" charset="0"/>
              </a:rPr>
              <a:t> et.</a:t>
            </a:r>
          </a:p>
        </p:txBody>
      </p:sp>
    </p:spTree>
    <p:extLst>
      <p:ext uri="{BB962C8B-B14F-4D97-AF65-F5344CB8AC3E}">
        <p14:creationId xmlns:p14="http://schemas.microsoft.com/office/powerpoint/2010/main" val="38595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672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ltLang="en-US" dirty="0"/>
              <a:t>Click to edit Master text styles</a:t>
            </a:r>
          </a:p>
        </p:txBody>
      </p:sp>
      <p:pic>
        <p:nvPicPr>
          <p:cNvPr id="7" name="Picture 6"/>
          <p:cNvPicPr>
            <a:picLocks noChangeAspect="1"/>
          </p:cNvPicPr>
          <p:nvPr userDrawn="1"/>
        </p:nvPicPr>
        <p:blipFill>
          <a:blip r:embed="rId22" cstate="email">
            <a:extLst>
              <a:ext uri="{28A0092B-C50C-407E-A947-70E740481C1C}">
                <a14:useLocalDpi xmlns:a14="http://schemas.microsoft.com/office/drawing/2010/main"/>
              </a:ext>
            </a:extLst>
          </a:blip>
          <a:srcRect/>
          <a:stretch>
            <a:fillRect/>
          </a:stretch>
        </p:blipFill>
        <p:spPr bwMode="auto">
          <a:xfrm>
            <a:off x="476843" y="6356350"/>
            <a:ext cx="1579562"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pyright">
            <a:extLst>
              <a:ext uri="{FF2B5EF4-FFF2-40B4-BE49-F238E27FC236}">
                <a16:creationId xmlns:a16="http://schemas.microsoft.com/office/drawing/2014/main" id="{AD4F0601-B90A-4C7C-9C67-29F7754BEA2C}"/>
              </a:ext>
              <a:ext uri="{C183D7F6-B498-43B3-948B-1728B52AA6E4}">
                <adec:decorative xmlns:adec="http://schemas.microsoft.com/office/drawing/2017/decorative" val="1"/>
              </a:ext>
            </a:extLst>
          </p:cNvPr>
          <p:cNvSpPr txBox="1"/>
          <p:nvPr userDrawn="1"/>
        </p:nvSpPr>
        <p:spPr>
          <a:xfrm>
            <a:off x="2714625" y="6356350"/>
            <a:ext cx="8498732" cy="369332"/>
          </a:xfrm>
          <a:prstGeom prst="rect">
            <a:avLst/>
          </a:prstGeom>
          <a:noFill/>
        </p:spPr>
        <p:txBody>
          <a:bodyPr wrap="square" rtlCol="0">
            <a:spAutoFit/>
          </a:bodyPr>
          <a:lstStyle/>
          <a:p>
            <a:r>
              <a:rPr lang="en-US" sz="900" dirty="0">
                <a:solidFill>
                  <a:srgbClr val="004A78"/>
                </a:solidFill>
                <a:latin typeface="Arial" panose="020B0604020202020204" pitchFamily="34" charset="0"/>
                <a:cs typeface="Arial" panose="020B0604020202020204" pitchFamily="34" charset="0"/>
              </a:rPr>
              <a:t>Whittenburg and Gill, Income Tax Fundamentals. © 2022 Cengage. All Rights Reserved. May not be scanned, copied or duplicated, or posted to a publicly accessible website, in whole or in part.</a:t>
            </a:r>
            <a:endParaRPr lang="en-US" sz="900" dirty="0">
              <a:solidFill>
                <a:srgbClr val="004A78"/>
              </a:solidFill>
            </a:endParaRPr>
          </a:p>
        </p:txBody>
      </p:sp>
    </p:spTree>
    <p:extLst>
      <p:ext uri="{BB962C8B-B14F-4D97-AF65-F5344CB8AC3E}">
        <p14:creationId xmlns:p14="http://schemas.microsoft.com/office/powerpoint/2010/main" val="474394997"/>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 id="2147483877" r:id="rId14"/>
    <p:sldLayoutId id="2147483878" r:id="rId15"/>
    <p:sldLayoutId id="2147483879" r:id="rId16"/>
    <p:sldLayoutId id="2147483882" r:id="rId17"/>
    <p:sldLayoutId id="2147483886" r:id="rId18"/>
    <p:sldLayoutId id="2147483887" r:id="rId19"/>
    <p:sldLayoutId id="2147483888" r:id="rId20"/>
  </p:sldLayoutIdLst>
  <p:hf sldNum="0" hdr="0" ftr="0" dt="0"/>
  <p:txStyles>
    <p:titleStyle>
      <a:lvl1pPr algn="ctr" rtl="0" eaLnBrk="1" fontAlgn="base" hangingPunct="1">
        <a:lnSpc>
          <a:spcPct val="90000"/>
        </a:lnSpc>
        <a:spcBef>
          <a:spcPct val="0"/>
        </a:spcBef>
        <a:spcAft>
          <a:spcPct val="0"/>
        </a:spcAft>
        <a:defRPr sz="3400" b="1" i="0" kern="1200" baseline="0">
          <a:solidFill>
            <a:srgbClr val="004A78"/>
          </a:solidFill>
          <a:latin typeface="Arial" charset="0"/>
          <a:ea typeface="Arial" charset="0"/>
          <a:cs typeface="Arial" charset="0"/>
        </a:defRPr>
      </a:lvl1pPr>
      <a:lvl2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2pPr>
      <a:lvl3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3pPr>
      <a:lvl4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4pPr>
      <a:lvl5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5pPr>
      <a:lvl6pPr marL="4572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6pPr>
      <a:lvl7pPr marL="9144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7pPr>
      <a:lvl8pPr marL="13716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8pPr>
      <a:lvl9pPr marL="18288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9pPr>
    </p:titleStyle>
    <p:bodyStyle>
      <a:lvl1pPr marL="0" indent="0" algn="l" rtl="0" eaLnBrk="1" fontAlgn="base" hangingPunct="1">
        <a:lnSpc>
          <a:spcPct val="90000"/>
        </a:lnSpc>
        <a:spcBef>
          <a:spcPts val="1000"/>
        </a:spcBef>
        <a:spcAft>
          <a:spcPct val="0"/>
        </a:spcAft>
        <a:buFont typeface="Arial" charset="0"/>
        <a:buNone/>
        <a:defRPr sz="2800" kern="1200" baseline="0">
          <a:solidFill>
            <a:srgbClr val="000000"/>
          </a:solidFill>
          <a:latin typeface="Arial" charset="0"/>
          <a:ea typeface="Arial" charset="0"/>
          <a:cs typeface="Arial" charset="0"/>
        </a:defRPr>
      </a:lvl1pPr>
      <a:lvl2pPr marL="685800" indent="-228600" algn="l" rtl="0" eaLnBrk="1" fontAlgn="base" hangingPunct="1">
        <a:lnSpc>
          <a:spcPct val="90000"/>
        </a:lnSpc>
        <a:spcBef>
          <a:spcPts val="500"/>
        </a:spcBef>
        <a:spcAft>
          <a:spcPct val="0"/>
        </a:spcAft>
        <a:buFont typeface="Arial" charset="0"/>
        <a:buChar char="•"/>
        <a:defRPr sz="2400" kern="1200" baseline="0">
          <a:solidFill>
            <a:srgbClr val="004A78"/>
          </a:solidFill>
          <a:latin typeface="Arial" charset="0"/>
          <a:ea typeface="Arial" charset="0"/>
          <a:cs typeface="Arial" charset="0"/>
        </a:defRPr>
      </a:lvl2pPr>
      <a:lvl3pPr marL="1143000" indent="-228600" algn="l" rtl="0" eaLnBrk="1" fontAlgn="base" hangingPunct="1">
        <a:lnSpc>
          <a:spcPct val="90000"/>
        </a:lnSpc>
        <a:spcBef>
          <a:spcPts val="500"/>
        </a:spcBef>
        <a:spcAft>
          <a:spcPct val="0"/>
        </a:spcAft>
        <a:buFont typeface="Arial" charset="0"/>
        <a:buChar char="•"/>
        <a:defRPr sz="2000" kern="1200" baseline="0">
          <a:solidFill>
            <a:srgbClr val="004A78"/>
          </a:solidFill>
          <a:latin typeface="Arial" charset="0"/>
          <a:ea typeface="Arial" charset="0"/>
          <a:cs typeface="Arial" charset="0"/>
        </a:defRPr>
      </a:lvl3pPr>
      <a:lvl4pPr marL="1600200" indent="-228600" algn="l" rtl="0" eaLnBrk="1" fontAlgn="base" hangingPunct="1">
        <a:lnSpc>
          <a:spcPct val="90000"/>
        </a:lnSpc>
        <a:spcBef>
          <a:spcPts val="500"/>
        </a:spcBef>
        <a:spcAft>
          <a:spcPct val="0"/>
        </a:spcAft>
        <a:buFont typeface="Arial" charset="0"/>
        <a:buChar char="•"/>
        <a:defRPr kern="1200" baseline="0">
          <a:solidFill>
            <a:srgbClr val="004A78"/>
          </a:solidFill>
          <a:latin typeface="Arial" charset="0"/>
          <a:ea typeface="Arial" charset="0"/>
          <a:cs typeface="Arial" charset="0"/>
        </a:defRPr>
      </a:lvl4pPr>
      <a:lvl5pPr marL="2057400" indent="-228600" algn="l" rtl="0" eaLnBrk="1" fontAlgn="base" hangingPunct="1">
        <a:lnSpc>
          <a:spcPct val="90000"/>
        </a:lnSpc>
        <a:spcBef>
          <a:spcPts val="500"/>
        </a:spcBef>
        <a:spcAft>
          <a:spcPct val="0"/>
        </a:spcAft>
        <a:buFont typeface="Arial" charset="0"/>
        <a:buChar char="•"/>
        <a:defRPr kern="1200" baseline="0">
          <a:solidFill>
            <a:srgbClr val="004A78"/>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tags" Target="../tags/tag10.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10.wmf"/><Relationship Id="rId2" Type="http://schemas.openxmlformats.org/officeDocument/2006/relationships/slideLayout" Target="../slideLayouts/slideLayout19.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9.w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6.xml"/><Relationship Id="rId1" Type="http://schemas.openxmlformats.org/officeDocument/2006/relationships/tags" Target="../tags/tag12.xml"/><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6.xml"/><Relationship Id="rId1" Type="http://schemas.openxmlformats.org/officeDocument/2006/relationships/tags" Target="../tags/tag13.xml"/><Relationship Id="rId4" Type="http://schemas.openxmlformats.org/officeDocument/2006/relationships/image" Target="../media/image12.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6.xml"/><Relationship Id="rId1" Type="http://schemas.openxmlformats.org/officeDocument/2006/relationships/tags" Target="../tags/tag14.xml"/><Relationship Id="rId4" Type="http://schemas.openxmlformats.org/officeDocument/2006/relationships/image" Target="../media/image1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6.xml"/><Relationship Id="rId1" Type="http://schemas.openxmlformats.org/officeDocument/2006/relationships/tags" Target="../tags/tag15.xml"/><Relationship Id="rId4" Type="http://schemas.openxmlformats.org/officeDocument/2006/relationships/image" Target="../media/image8.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0.xml"/><Relationship Id="rId1" Type="http://schemas.openxmlformats.org/officeDocument/2006/relationships/vmlDrawing" Target="../drawings/vmlDrawing2.vml"/><Relationship Id="rId6" Type="http://schemas.openxmlformats.org/officeDocument/2006/relationships/image" Target="../media/image15.wmf"/><Relationship Id="rId5" Type="http://schemas.openxmlformats.org/officeDocument/2006/relationships/oleObject" Target="../embeddings/oleObject4.bin"/><Relationship Id="rId4" Type="http://schemas.openxmlformats.org/officeDocument/2006/relationships/image" Target="../media/image14.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6.xml"/><Relationship Id="rId1" Type="http://schemas.openxmlformats.org/officeDocument/2006/relationships/tags" Target="../tags/tag16.xml"/><Relationship Id="rId4" Type="http://schemas.openxmlformats.org/officeDocument/2006/relationships/image" Target="../media/image11.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7.xml"/><Relationship Id="rId1" Type="http://schemas.openxmlformats.org/officeDocument/2006/relationships/vmlDrawing" Target="../drawings/vmlDrawing3.vml"/><Relationship Id="rId4" Type="http://schemas.openxmlformats.org/officeDocument/2006/relationships/image" Target="../media/image16.w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7.xml"/><Relationship Id="rId1" Type="http://schemas.openxmlformats.org/officeDocument/2006/relationships/vmlDrawing" Target="../drawings/vmlDrawing4.vml"/><Relationship Id="rId4" Type="http://schemas.openxmlformats.org/officeDocument/2006/relationships/image" Target="../media/image17.w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6.xml"/><Relationship Id="rId1" Type="http://schemas.openxmlformats.org/officeDocument/2006/relationships/tags" Target="../tags/tag17.xml"/><Relationship Id="rId4" Type="http://schemas.openxmlformats.org/officeDocument/2006/relationships/image" Target="../media/image12.png"/></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6.xml"/><Relationship Id="rId1" Type="http://schemas.openxmlformats.org/officeDocument/2006/relationships/tags" Target="../tags/tag18.xml"/><Relationship Id="rId4" Type="http://schemas.openxmlformats.org/officeDocument/2006/relationships/image" Target="../media/image13.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8.xml"/><Relationship Id="rId1" Type="http://schemas.openxmlformats.org/officeDocument/2006/relationships/vmlDrawing" Target="../drawings/vmlDrawing5.vml"/><Relationship Id="rId4" Type="http://schemas.openxmlformats.org/officeDocument/2006/relationships/image" Target="../media/image18.wmf"/></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7.xml"/><Relationship Id="rId1" Type="http://schemas.openxmlformats.org/officeDocument/2006/relationships/vmlDrawing" Target="../drawings/vmlDrawing6.vml"/><Relationship Id="rId4" Type="http://schemas.openxmlformats.org/officeDocument/2006/relationships/image" Target="../media/image19.wmf"/></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7.xml"/><Relationship Id="rId1" Type="http://schemas.openxmlformats.org/officeDocument/2006/relationships/vmlDrawing" Target="../drawings/vmlDrawing7.vml"/><Relationship Id="rId4" Type="http://schemas.openxmlformats.org/officeDocument/2006/relationships/image" Target="../media/image20.wmf"/></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6.xml"/><Relationship Id="rId1" Type="http://schemas.openxmlformats.org/officeDocument/2006/relationships/tags" Target="../tags/tag11.xml"/><Relationship Id="rId4" Type="http://schemas.openxmlformats.org/officeDocument/2006/relationships/image" Target="../media/image8.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6.xml"/><Relationship Id="rId1" Type="http://schemas.openxmlformats.org/officeDocument/2006/relationships/tags" Target="../tags/tag19.xml"/><Relationship Id="rId4" Type="http://schemas.openxmlformats.org/officeDocument/2006/relationships/image" Target="../media/image21.png"/></Relationships>
</file>

<file path=ppt/slides/_rels/slide8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6.xml"/><Relationship Id="rId1" Type="http://schemas.openxmlformats.org/officeDocument/2006/relationships/tags" Target="../tags/tag20.xml"/><Relationship Id="rId4" Type="http://schemas.openxmlformats.org/officeDocument/2006/relationships/image" Target="../media/image21.png"/></Relationships>
</file>

<file path=ppt/slides/_rels/slide8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16.xml"/><Relationship Id="rId1" Type="http://schemas.openxmlformats.org/officeDocument/2006/relationships/tags" Target="../tags/tag21.xml"/></Relationships>
</file>

<file path=ppt/slides/_rels/slide8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6.xml"/><Relationship Id="rId1" Type="http://schemas.openxmlformats.org/officeDocument/2006/relationships/tags" Target="../tags/tag22.xml"/><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666AC4-5298-40B8-89B9-798F572C0746}"/>
              </a:ext>
            </a:extLst>
          </p:cNvPr>
          <p:cNvSpPr>
            <a:spLocks noGrp="1"/>
          </p:cNvSpPr>
          <p:nvPr>
            <p:ph type="ctrTitle"/>
          </p:nvPr>
        </p:nvSpPr>
        <p:spPr>
          <a:xfrm>
            <a:off x="6096000" y="1122363"/>
            <a:ext cx="5654722" cy="2387600"/>
          </a:xfrm>
        </p:spPr>
        <p:txBody>
          <a:bodyPr/>
          <a:lstStyle/>
          <a:p>
            <a:r>
              <a:rPr lang="en-US" dirty="0"/>
              <a:t>Income Tax Fundamentals,</a:t>
            </a:r>
            <a:br>
              <a:rPr lang="en-US" dirty="0"/>
            </a:br>
            <a:r>
              <a:rPr lang="en-US" dirty="0"/>
              <a:t>2022</a:t>
            </a:r>
          </a:p>
        </p:txBody>
      </p:sp>
      <p:sp>
        <p:nvSpPr>
          <p:cNvPr id="6" name="Subtitle 5">
            <a:extLst>
              <a:ext uri="{FF2B5EF4-FFF2-40B4-BE49-F238E27FC236}">
                <a16:creationId xmlns:a16="http://schemas.microsoft.com/office/drawing/2014/main" id="{58A9DF71-C318-45A7-A3DD-82B73B066F43}"/>
              </a:ext>
            </a:extLst>
          </p:cNvPr>
          <p:cNvSpPr>
            <a:spLocks noGrp="1"/>
          </p:cNvSpPr>
          <p:nvPr>
            <p:ph type="subTitle" idx="1"/>
          </p:nvPr>
        </p:nvSpPr>
        <p:spPr>
          <a:solidFill>
            <a:schemeClr val="accent3">
              <a:lumMod val="20000"/>
              <a:lumOff val="80000"/>
            </a:schemeClr>
          </a:solidFill>
        </p:spPr>
        <p:txBody>
          <a:bodyPr/>
          <a:lstStyle/>
          <a:p>
            <a:r>
              <a:rPr lang="en-US" b="1" dirty="0">
                <a:solidFill>
                  <a:schemeClr val="tx2"/>
                </a:solidFill>
              </a:rPr>
              <a:t>Chapter 5</a:t>
            </a:r>
            <a:r>
              <a:rPr lang="en-US" dirty="0">
                <a:solidFill>
                  <a:schemeClr val="tx2"/>
                </a:solidFill>
              </a:rPr>
              <a:t>: Deductions For and </a:t>
            </a:r>
            <a:br>
              <a:rPr lang="en-US" dirty="0">
                <a:solidFill>
                  <a:schemeClr val="tx2"/>
                </a:solidFill>
              </a:rPr>
            </a:br>
            <a:r>
              <a:rPr lang="en-US" dirty="0">
                <a:solidFill>
                  <a:schemeClr val="tx2"/>
                </a:solidFill>
              </a:rPr>
              <a:t>From AGI</a:t>
            </a:r>
          </a:p>
        </p:txBody>
      </p:sp>
      <p:pic>
        <p:nvPicPr>
          <p:cNvPr id="3" name="Content Placeholder 2">
            <a:extLst>
              <a:ext uri="{FF2B5EF4-FFF2-40B4-BE49-F238E27FC236}">
                <a16:creationId xmlns:a16="http://schemas.microsoft.com/office/drawing/2014/main" id="{7B82CFB2-69BD-4E59-A6B8-FDEA3D7C0143}"/>
              </a:ext>
              <a:ext uri="{C183D7F6-B498-43B3-948B-1728B52AA6E4}">
                <adec:decorative xmlns:adec="http://schemas.microsoft.com/office/drawing/2017/decorative" val="1"/>
              </a:ext>
            </a:extLst>
          </p:cNvPr>
          <p:cNvPicPr>
            <a:picLocks noGrp="1" noChangeAspect="1"/>
          </p:cNvPicPr>
          <p:nvPr>
            <p:ph sz="half" idx="10"/>
          </p:nvPr>
        </p:nvPicPr>
        <p:blipFill>
          <a:blip r:embed="rId4"/>
          <a:stretch>
            <a:fillRect/>
          </a:stretch>
        </p:blipFill>
        <p:spPr>
          <a:xfrm>
            <a:off x="1019102" y="655638"/>
            <a:ext cx="4292746" cy="5567362"/>
          </a:xfrm>
          <a:prstGeom prst="rect">
            <a:avLst/>
          </a:prstGeom>
        </p:spPr>
      </p:pic>
    </p:spTree>
    <p:custDataLst>
      <p:tags r:id="rId1"/>
    </p:custDataLst>
    <p:extLst>
      <p:ext uri="{BB962C8B-B14F-4D97-AF65-F5344CB8AC3E}">
        <p14:creationId xmlns:p14="http://schemas.microsoft.com/office/powerpoint/2010/main" val="3557541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Self-Employed Health Insurance Deduction </a:t>
            </a:r>
            <a:br>
              <a:rPr lang="en-US" dirty="0"/>
            </a:br>
            <a:r>
              <a:rPr lang="en-US" sz="2000" dirty="0"/>
              <a:t>(2 of 2)</a:t>
            </a:r>
            <a:endParaRPr lang="en-US" dirty="0"/>
          </a:p>
        </p:txBody>
      </p:sp>
      <p:sp>
        <p:nvSpPr>
          <p:cNvPr id="5" name="Text Placeholder 4"/>
          <p:cNvSpPr>
            <a:spLocks noGrp="1"/>
          </p:cNvSpPr>
          <p:nvPr>
            <p:ph idx="1"/>
          </p:nvPr>
        </p:nvSpPr>
        <p:spPr>
          <a:xfrm>
            <a:off x="838199" y="1825625"/>
            <a:ext cx="10722429" cy="4351338"/>
          </a:xfrm>
        </p:spPr>
        <p:txBody>
          <a:bodyPr/>
          <a:lstStyle/>
          <a:p>
            <a:pPr marL="342900" indent="-342900">
              <a:spcBef>
                <a:spcPts val="0"/>
              </a:spcBef>
              <a:spcAft>
                <a:spcPts val="600"/>
              </a:spcAft>
              <a:buFont typeface="Arial" panose="020B0604020202020204" pitchFamily="34" charset="0"/>
              <a:buChar char="•"/>
            </a:pPr>
            <a:r>
              <a:rPr lang="en-US" sz="2200" dirty="0"/>
              <a:t>The self-employed health insurance deduction is limited by the following special rules:</a:t>
            </a:r>
          </a:p>
          <a:p>
            <a:pPr lvl="1">
              <a:spcBef>
                <a:spcPts val="0"/>
              </a:spcBef>
              <a:spcAft>
                <a:spcPts val="600"/>
              </a:spcAft>
            </a:pPr>
            <a:r>
              <a:rPr lang="en-US" sz="2200" dirty="0"/>
              <a:t>The deduction is not allowed for any months in which the taxpayer is eligible to participate in an employer-sponsored health care plan.</a:t>
            </a:r>
          </a:p>
          <a:p>
            <a:pPr lvl="1">
              <a:spcBef>
                <a:spcPts val="0"/>
              </a:spcBef>
              <a:spcAft>
                <a:spcPts val="600"/>
              </a:spcAft>
            </a:pPr>
            <a:r>
              <a:rPr lang="en-US" sz="2200" dirty="0"/>
              <a:t>The deduction cannot exceed the taxpayer’s net self-employed earned income.</a:t>
            </a:r>
          </a:p>
          <a:p>
            <a:pPr lvl="1">
              <a:spcBef>
                <a:spcPts val="0"/>
              </a:spcBef>
              <a:spcAft>
                <a:spcPts val="600"/>
              </a:spcAft>
            </a:pPr>
            <a:r>
              <a:rPr lang="en-US" sz="2200" dirty="0"/>
              <a:t>There are individual limitations on the deduction for long-term care premiums.</a:t>
            </a:r>
          </a:p>
          <a:p>
            <a:pPr lvl="1">
              <a:spcBef>
                <a:spcPts val="0"/>
              </a:spcBef>
              <a:spcAft>
                <a:spcPts val="600"/>
              </a:spcAft>
            </a:pPr>
            <a:r>
              <a:rPr lang="en-US" sz="2200" dirty="0"/>
              <a:t>Taxpayers who report income on Schedule C are generally considered self-employed; however, taxpayers with income from certain partnerships, S corporations, limited liability companies (L L C s), and farm businesses may also be considered self-employed and eligible for the self-employed health deduction.</a:t>
            </a:r>
          </a:p>
          <a:p>
            <a:pPr lvl="1">
              <a:spcBef>
                <a:spcPts val="0"/>
              </a:spcBef>
              <a:spcAft>
                <a:spcPts val="600"/>
              </a:spcAft>
            </a:pPr>
            <a:r>
              <a:rPr lang="en-US" sz="2200" dirty="0"/>
              <a:t>Self-employed taxpayers who receive advance premium tax credits under the Affordable Care Act (A C A) may deduct only the portion paid out of pocket, not the portion covered by the premium tax credit.</a:t>
            </a:r>
          </a:p>
        </p:txBody>
      </p:sp>
    </p:spTree>
    <p:extLst>
      <p:ext uri="{BB962C8B-B14F-4D97-AF65-F5344CB8AC3E}">
        <p14:creationId xmlns:p14="http://schemas.microsoft.com/office/powerpoint/2010/main" val="1261526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Individual Retirement Accounts </a:t>
            </a:r>
            <a:br>
              <a:rPr lang="en-US" dirty="0"/>
            </a:br>
            <a:r>
              <a:rPr lang="en-US" sz="2000" dirty="0"/>
              <a:t>(1 of 12)</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Two principal types of I R A s in the United States:</a:t>
            </a:r>
          </a:p>
          <a:p>
            <a:pPr marL="914400" lvl="1" indent="-457200">
              <a:spcBef>
                <a:spcPts val="0"/>
              </a:spcBef>
              <a:spcAft>
                <a:spcPts val="600"/>
              </a:spcAft>
              <a:buFont typeface="+mj-lt"/>
              <a:buAutoNum type="arabicPeriod"/>
            </a:pPr>
            <a:r>
              <a:rPr lang="en-US" dirty="0"/>
              <a:t>Traditional I R A</a:t>
            </a:r>
          </a:p>
          <a:p>
            <a:pPr lvl="2">
              <a:spcBef>
                <a:spcPts val="0"/>
              </a:spcBef>
              <a:spcAft>
                <a:spcPts val="600"/>
              </a:spcAft>
            </a:pPr>
            <a:r>
              <a:rPr lang="en-US" dirty="0"/>
              <a:t>Annual contributions are deductible.</a:t>
            </a:r>
          </a:p>
          <a:p>
            <a:pPr lvl="2">
              <a:spcBef>
                <a:spcPts val="0"/>
              </a:spcBef>
              <a:spcAft>
                <a:spcPts val="600"/>
              </a:spcAft>
            </a:pPr>
            <a:r>
              <a:rPr lang="en-US" dirty="0"/>
              <a:t>Retirement distributions are taxable.</a:t>
            </a:r>
          </a:p>
          <a:p>
            <a:pPr lvl="2">
              <a:spcBef>
                <a:spcPts val="0"/>
              </a:spcBef>
              <a:spcAft>
                <a:spcPts val="600"/>
              </a:spcAft>
            </a:pPr>
            <a:r>
              <a:rPr lang="en-US" dirty="0"/>
              <a:t>Earnings are not taxable in the current year.</a:t>
            </a:r>
          </a:p>
          <a:p>
            <a:pPr marL="914400" lvl="1" indent="-457200">
              <a:spcBef>
                <a:spcPts val="1200"/>
              </a:spcBef>
              <a:spcAft>
                <a:spcPts val="600"/>
              </a:spcAft>
              <a:buFont typeface="+mj-lt"/>
              <a:buAutoNum type="arabicPeriod"/>
            </a:pPr>
            <a:r>
              <a:rPr lang="en-US" dirty="0"/>
              <a:t>Roth I R A</a:t>
            </a:r>
          </a:p>
          <a:p>
            <a:pPr lvl="2">
              <a:spcBef>
                <a:spcPts val="0"/>
              </a:spcBef>
              <a:spcAft>
                <a:spcPts val="600"/>
              </a:spcAft>
            </a:pPr>
            <a:r>
              <a:rPr lang="en-US" dirty="0"/>
              <a:t>Annual contributions are not deductible.</a:t>
            </a:r>
          </a:p>
          <a:p>
            <a:pPr lvl="2">
              <a:spcBef>
                <a:spcPts val="0"/>
              </a:spcBef>
              <a:spcAft>
                <a:spcPts val="600"/>
              </a:spcAft>
            </a:pPr>
            <a:r>
              <a:rPr lang="en-US" dirty="0"/>
              <a:t>Retirement distributions are nontaxable.</a:t>
            </a:r>
          </a:p>
          <a:p>
            <a:pPr lvl="2">
              <a:spcBef>
                <a:spcPts val="0"/>
              </a:spcBef>
              <a:spcAft>
                <a:spcPts val="600"/>
              </a:spcAft>
            </a:pPr>
            <a:r>
              <a:rPr lang="en-US" dirty="0"/>
              <a:t>Earnings are not taxable in the current year.</a:t>
            </a:r>
          </a:p>
        </p:txBody>
      </p:sp>
    </p:spTree>
    <p:extLst>
      <p:ext uri="{BB962C8B-B14F-4D97-AF65-F5344CB8AC3E}">
        <p14:creationId xmlns:p14="http://schemas.microsoft.com/office/powerpoint/2010/main" val="3403314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Individual Retirement Accounts </a:t>
            </a:r>
            <a:br>
              <a:rPr lang="en-US" dirty="0"/>
            </a:br>
            <a:r>
              <a:rPr lang="en-US" sz="2000" dirty="0"/>
              <a:t>(2 of 12)</a:t>
            </a:r>
            <a:endParaRPr lang="en-US" dirty="0"/>
          </a:p>
        </p:txBody>
      </p:sp>
      <p:sp>
        <p:nvSpPr>
          <p:cNvPr id="5" name="Text Placeholder 4"/>
          <p:cNvSpPr>
            <a:spLocks noGrp="1"/>
          </p:cNvSpPr>
          <p:nvPr>
            <p:ph idx="1"/>
          </p:nvPr>
        </p:nvSpPr>
        <p:spPr/>
        <p:txBody>
          <a:bodyPr/>
          <a:lstStyle/>
          <a:p>
            <a:pPr marL="0" indent="0">
              <a:buNone/>
            </a:pPr>
            <a:r>
              <a:rPr lang="en-US" b="1" dirty="0"/>
              <a:t>I R A Annual Contributions and Deductions</a:t>
            </a:r>
          </a:p>
          <a:p>
            <a:pPr marL="342900" indent="-342900">
              <a:buFont typeface="Arial" panose="020B0604020202020204" pitchFamily="34" charset="0"/>
              <a:buChar char="•"/>
            </a:pPr>
            <a:r>
              <a:rPr lang="en-US" dirty="0"/>
              <a:t>Roth or traditional I R A contribution is limited to either:</a:t>
            </a:r>
          </a:p>
          <a:p>
            <a:pPr marL="914400" lvl="1" indent="-457200">
              <a:buFont typeface="+mj-lt"/>
              <a:buAutoNum type="arabicPeriod"/>
            </a:pPr>
            <a:r>
              <a:rPr lang="en-US" dirty="0"/>
              <a:t>Lesser of 100% of taxpayer’s earned income, or </a:t>
            </a:r>
          </a:p>
          <a:p>
            <a:pPr marL="914400" lvl="1" indent="-457200">
              <a:buFont typeface="+mj-lt"/>
              <a:buAutoNum type="arabicPeriod"/>
            </a:pPr>
            <a:r>
              <a:rPr lang="en-US" dirty="0"/>
              <a:t>$6,000 ($12,000 if additional $6,000 is contributed to I R A of spouse that has no earned income)</a:t>
            </a:r>
          </a:p>
          <a:p>
            <a:pPr marL="342900" indent="-342900">
              <a:buFont typeface="Arial" panose="020B0604020202020204" pitchFamily="34" charset="0"/>
              <a:buChar char="•"/>
            </a:pPr>
            <a:r>
              <a:rPr lang="en-US" dirty="0"/>
              <a:t>Maximum contribution to spouse’s I R A: $6,000</a:t>
            </a:r>
          </a:p>
          <a:p>
            <a:pPr lvl="1"/>
            <a:r>
              <a:rPr lang="en-US" dirty="0"/>
              <a:t>In 2021, taxpayers and spouses age 50 and over can contribute an additional $1,000 annual “catch-up” contribution, increasing the maximum contribution to $7,000.</a:t>
            </a:r>
          </a:p>
        </p:txBody>
      </p:sp>
    </p:spTree>
    <p:extLst>
      <p:ext uri="{BB962C8B-B14F-4D97-AF65-F5344CB8AC3E}">
        <p14:creationId xmlns:p14="http://schemas.microsoft.com/office/powerpoint/2010/main" val="2789634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Individual Retirement Accounts </a:t>
            </a:r>
            <a:br>
              <a:rPr lang="en-US" dirty="0"/>
            </a:br>
            <a:r>
              <a:rPr lang="en-US" sz="2000" dirty="0"/>
              <a:t>(3 of 12)</a:t>
            </a:r>
            <a:endParaRPr lang="en-US" dirty="0"/>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Annual deduction maximums are reduced for traditional I R A s if taxpayer participates in another qualified retirement plan.</a:t>
            </a:r>
          </a:p>
          <a:p>
            <a:pPr marL="342900" indent="-342900">
              <a:buFont typeface="Arial" panose="020B0604020202020204" pitchFamily="34" charset="0"/>
              <a:buChar char="•"/>
            </a:pPr>
            <a:r>
              <a:rPr lang="en-US" dirty="0"/>
              <a:t>Annual contribution for Roth I R A s is reduced for all taxpayers over certain income levels but is not affected by a taxpayer’s participation in another qualified retirement plan.</a:t>
            </a:r>
          </a:p>
          <a:p>
            <a:pPr marL="342900" indent="-342900">
              <a:buFont typeface="Arial" panose="020B0604020202020204" pitchFamily="34" charset="0"/>
              <a:buChar char="•"/>
            </a:pPr>
            <a:r>
              <a:rPr lang="en-US" dirty="0"/>
              <a:t>In each case, maximum annual contribution is phased out proportionately between certain A G I ranges.</a:t>
            </a:r>
          </a:p>
        </p:txBody>
      </p:sp>
    </p:spTree>
    <p:extLst>
      <p:ext uri="{BB962C8B-B14F-4D97-AF65-F5344CB8AC3E}">
        <p14:creationId xmlns:p14="http://schemas.microsoft.com/office/powerpoint/2010/main" val="1993313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Individual Retirement Accounts </a:t>
            </a:r>
            <a:br>
              <a:rPr lang="en-US" dirty="0"/>
            </a:br>
            <a:r>
              <a:rPr lang="en-US" sz="2000" dirty="0"/>
              <a:t>(4 of 12)</a:t>
            </a:r>
            <a:endParaRPr lang="en-US" dirty="0"/>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If taxpayer contributes to both traditional and Roth I R A s, combined contributions cannot exceed $6,000 ($7,000 if age 50 or older).</a:t>
            </a:r>
          </a:p>
          <a:p>
            <a:pPr marL="342900" indent="-342900">
              <a:buFont typeface="Arial" panose="020B0604020202020204" pitchFamily="34" charset="0"/>
              <a:buChar char="•"/>
            </a:pPr>
            <a:r>
              <a:rPr lang="en-US" dirty="0"/>
              <a:t>Taxpayers with income over the phase-out ranges may contribute to nondeductible traditional I R A s.</a:t>
            </a:r>
          </a:p>
        </p:txBody>
      </p:sp>
    </p:spTree>
    <p:extLst>
      <p:ext uri="{BB962C8B-B14F-4D97-AF65-F5344CB8AC3E}">
        <p14:creationId xmlns:p14="http://schemas.microsoft.com/office/powerpoint/2010/main" val="1394869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Individual Retirement Accounts </a:t>
            </a:r>
            <a:br>
              <a:rPr lang="en-US" dirty="0"/>
            </a:br>
            <a:r>
              <a:rPr lang="en-US" sz="2000" dirty="0"/>
              <a:t>(5 of 12)</a:t>
            </a:r>
            <a:endParaRPr lang="en-US" dirty="0"/>
          </a:p>
        </p:txBody>
      </p:sp>
      <p:sp>
        <p:nvSpPr>
          <p:cNvPr id="5" name="Text Placeholder 4"/>
          <p:cNvSpPr>
            <a:spLocks noGrp="1"/>
          </p:cNvSpPr>
          <p:nvPr>
            <p:ph idx="1"/>
          </p:nvPr>
        </p:nvSpPr>
        <p:spPr>
          <a:xfrm>
            <a:off x="838200" y="1811770"/>
            <a:ext cx="10515600" cy="4351338"/>
          </a:xfrm>
        </p:spPr>
        <p:txBody>
          <a:bodyPr/>
          <a:lstStyle/>
          <a:p>
            <a:pPr marL="0" indent="0">
              <a:spcAft>
                <a:spcPts val="0"/>
              </a:spcAft>
              <a:buNone/>
            </a:pPr>
            <a:r>
              <a:rPr lang="en-US" b="1" dirty="0"/>
              <a:t>Roth I R A Contribution</a:t>
            </a:r>
          </a:p>
          <a:p>
            <a:pPr marL="342900" indent="-342900">
              <a:buFont typeface="Arial" panose="020B0604020202020204" pitchFamily="34" charset="0"/>
              <a:buChar char="•"/>
            </a:pPr>
            <a:r>
              <a:rPr lang="en-US" dirty="0"/>
              <a:t>EXAMPLE: Noah, age 42, is single and wants to contribute the maximum to his Roth I R A. His A G I is $127,000; thus, his contribution will be limited. Using the 2021 A G I Phase-Out Ranges for Roth I R A Contributions table, calculate how much Noah can contribute to his Roth I R A. What amount could he contribute if he was age 62?</a:t>
            </a:r>
          </a:p>
        </p:txBody>
      </p:sp>
    </p:spTree>
    <p:extLst>
      <p:ext uri="{BB962C8B-B14F-4D97-AF65-F5344CB8AC3E}">
        <p14:creationId xmlns:p14="http://schemas.microsoft.com/office/powerpoint/2010/main" val="4112135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51270"/>
            <a:ext cx="10515600" cy="672105"/>
          </a:xfrm>
        </p:spPr>
        <p:txBody>
          <a:bodyPr/>
          <a:lstStyle/>
          <a:p>
            <a:r>
              <a:rPr lang="en-US" dirty="0"/>
              <a:t>Individual Retirement Accounts </a:t>
            </a:r>
            <a:br>
              <a:rPr lang="en-US" dirty="0"/>
            </a:br>
            <a:r>
              <a:rPr lang="en-US" sz="2000" dirty="0"/>
              <a:t>(6 of 12)</a:t>
            </a:r>
            <a:endParaRPr lang="en-US" dirty="0"/>
          </a:p>
        </p:txBody>
      </p:sp>
      <p:sp>
        <p:nvSpPr>
          <p:cNvPr id="5" name="Text Placeholder 4"/>
          <p:cNvSpPr>
            <a:spLocks noGrp="1"/>
          </p:cNvSpPr>
          <p:nvPr>
            <p:ph idx="1"/>
          </p:nvPr>
        </p:nvSpPr>
        <p:spPr>
          <a:xfrm>
            <a:off x="838200" y="1802364"/>
            <a:ext cx="10671629" cy="2315541"/>
          </a:xfrm>
        </p:spPr>
        <p:txBody>
          <a:bodyPr/>
          <a:lstStyle/>
          <a:p>
            <a:pPr algn="l"/>
            <a:r>
              <a:rPr lang="en-US" sz="2400" b="1" dirty="0"/>
              <a:t>Roth I R A Contribution</a:t>
            </a:r>
          </a:p>
          <a:p>
            <a:pPr marL="342900" indent="-342900" algn="l">
              <a:buFont typeface="Arial" panose="020B0604020202020204" pitchFamily="34" charset="0"/>
              <a:buChar char="•"/>
            </a:pPr>
            <a:r>
              <a:rPr lang="en-US" sz="2200" dirty="0"/>
              <a:t>EXAMPLE: Noah, age 42, is single and wants to contribute the maximum to his Roth I R A. His A G I is $127,000; thus, his contribution will be limited. Using the 2021 A G I Phase-Out Ranges for Roth I R A Contributions table, calculate how much Noah can contribute to his Roth I R A. What amount could he contribute if he was age 62?</a:t>
            </a:r>
          </a:p>
          <a:p>
            <a:pPr marL="342900" indent="-342900" algn="l">
              <a:buFont typeface="Arial" panose="020B0604020202020204" pitchFamily="34" charset="0"/>
              <a:buChar char="•"/>
            </a:pPr>
            <a:r>
              <a:rPr lang="en-US" sz="2200" b="1" dirty="0"/>
              <a:t>Solution:</a:t>
            </a:r>
          </a:p>
        </p:txBody>
      </p:sp>
      <p:graphicFrame>
        <p:nvGraphicFramePr>
          <p:cNvPr id="23" name="Content Placeholder 22" descr="The following calculation is shown: The quotient of the difference between $140,000 minus $127,000 divided by $15,000 multiplied by $6,000 equals $5,200 allowed Roth I R A contribution.">
            <a:extLst>
              <a:ext uri="{FF2B5EF4-FFF2-40B4-BE49-F238E27FC236}">
                <a16:creationId xmlns:a16="http://schemas.microsoft.com/office/drawing/2014/main" id="{23DCB549-87AB-4A04-8AC4-CF844587B312}"/>
              </a:ext>
            </a:extLst>
          </p:cNvPr>
          <p:cNvGraphicFramePr>
            <a:graphicFrameLocks noGrp="1" noChangeAspect="1"/>
          </p:cNvGraphicFramePr>
          <p:nvPr>
            <p:ph idx="12"/>
            <p:extLst>
              <p:ext uri="{D42A27DB-BD31-4B8C-83A1-F6EECF244321}">
                <p14:modId xmlns:p14="http://schemas.microsoft.com/office/powerpoint/2010/main" val="1700890123"/>
              </p:ext>
            </p:extLst>
          </p:nvPr>
        </p:nvGraphicFramePr>
        <p:xfrm>
          <a:off x="2464974" y="4145962"/>
          <a:ext cx="8361363" cy="679806"/>
        </p:xfrm>
        <a:graphic>
          <a:graphicData uri="http://schemas.openxmlformats.org/presentationml/2006/ole">
            <mc:AlternateContent xmlns:mc="http://schemas.openxmlformats.org/markup-compatibility/2006">
              <mc:Choice xmlns:v="urn:schemas-microsoft-com:vml" Requires="v">
                <p:oleObj spid="_x0000_s22558" name="Equation" r:id="rId4" imgW="8115120" imgH="660240" progId="Equation.DSMT4">
                  <p:embed/>
                </p:oleObj>
              </mc:Choice>
              <mc:Fallback>
                <p:oleObj name="Equation" r:id="rId4" imgW="8115120" imgH="660240" progId="Equation.DSMT4">
                  <p:embed/>
                  <p:pic>
                    <p:nvPicPr>
                      <p:cNvPr id="23" name="Content Placeholder 22" descr="The following calculation is shown: The quotient of the difference between $139,000 minus $126,000 divided by $15,000 multiplied by $6,000 equals $5,200 allowed Roth I R A contribution.">
                        <a:extLst>
                          <a:ext uri="{FF2B5EF4-FFF2-40B4-BE49-F238E27FC236}">
                            <a16:creationId xmlns:a16="http://schemas.microsoft.com/office/drawing/2014/main" id="{23DCB549-87AB-4A04-8AC4-CF844587B312}"/>
                          </a:ext>
                        </a:extLst>
                      </p:cNvPr>
                      <p:cNvPicPr/>
                      <p:nvPr/>
                    </p:nvPicPr>
                    <p:blipFill>
                      <a:blip r:embed="rId5"/>
                      <a:stretch>
                        <a:fillRect/>
                      </a:stretch>
                    </p:blipFill>
                    <p:spPr>
                      <a:xfrm>
                        <a:off x="2464974" y="4145962"/>
                        <a:ext cx="8361363" cy="679806"/>
                      </a:xfrm>
                      <a:prstGeom prst="rect">
                        <a:avLst/>
                      </a:prstGeom>
                    </p:spPr>
                  </p:pic>
                </p:oleObj>
              </mc:Fallback>
            </mc:AlternateContent>
          </a:graphicData>
        </a:graphic>
      </p:graphicFrame>
      <p:sp>
        <p:nvSpPr>
          <p:cNvPr id="8" name="Text Placeholder 7"/>
          <p:cNvSpPr>
            <a:spLocks noGrp="1"/>
          </p:cNvSpPr>
          <p:nvPr>
            <p:ph idx="11"/>
          </p:nvPr>
        </p:nvSpPr>
        <p:spPr>
          <a:xfrm>
            <a:off x="838200" y="4912314"/>
            <a:ext cx="10880555" cy="657878"/>
          </a:xfrm>
        </p:spPr>
        <p:txBody>
          <a:bodyPr/>
          <a:lstStyle/>
          <a:p>
            <a:pPr marL="336550" algn="l"/>
            <a:r>
              <a:rPr lang="en-US" sz="2200" dirty="0"/>
              <a:t>If Noah was age 62:</a:t>
            </a:r>
          </a:p>
        </p:txBody>
      </p:sp>
      <p:graphicFrame>
        <p:nvGraphicFramePr>
          <p:cNvPr id="26" name="Content Placeholder 25" descr="The following calculation is shown: The quotient of the difference between $140,000 minus $127,000 divided by $15,000 multiplied by $7,000 equals $6,067 allowed Roth I R A contribution.">
            <a:extLst>
              <a:ext uri="{FF2B5EF4-FFF2-40B4-BE49-F238E27FC236}">
                <a16:creationId xmlns:a16="http://schemas.microsoft.com/office/drawing/2014/main" id="{529D8C15-8401-42AE-B3A8-97619F6D449A}"/>
              </a:ext>
            </a:extLst>
          </p:cNvPr>
          <p:cNvGraphicFramePr>
            <a:graphicFrameLocks noGrp="1" noChangeAspect="1"/>
          </p:cNvGraphicFramePr>
          <p:nvPr>
            <p:ph idx="16"/>
            <p:extLst>
              <p:ext uri="{D42A27DB-BD31-4B8C-83A1-F6EECF244321}">
                <p14:modId xmlns:p14="http://schemas.microsoft.com/office/powerpoint/2010/main" val="3165885262"/>
              </p:ext>
            </p:extLst>
          </p:nvPr>
        </p:nvGraphicFramePr>
        <p:xfrm>
          <a:off x="2465388" y="5570538"/>
          <a:ext cx="8342312" cy="679450"/>
        </p:xfrm>
        <a:graphic>
          <a:graphicData uri="http://schemas.openxmlformats.org/presentationml/2006/ole">
            <mc:AlternateContent xmlns:mc="http://schemas.openxmlformats.org/markup-compatibility/2006">
              <mc:Choice xmlns:v="urn:schemas-microsoft-com:vml" Requires="v">
                <p:oleObj spid="_x0000_s22559" name="Equation" r:id="rId6" imgW="8102520" imgH="660240" progId="Equation.DSMT4">
                  <p:embed/>
                </p:oleObj>
              </mc:Choice>
              <mc:Fallback>
                <p:oleObj name="Equation" r:id="rId6" imgW="8102520" imgH="660240" progId="Equation.DSMT4">
                  <p:embed/>
                  <p:pic>
                    <p:nvPicPr>
                      <p:cNvPr id="26" name="Content Placeholder 25" descr="The following calculation is shown: The quotient of the difference between $139,000 minus $126,000 divided by $15,000 multiplied by $7,000 equals $6,067 allowed Roth I R A contribution.">
                        <a:extLst>
                          <a:ext uri="{FF2B5EF4-FFF2-40B4-BE49-F238E27FC236}">
                            <a16:creationId xmlns:a16="http://schemas.microsoft.com/office/drawing/2014/main" id="{529D8C15-8401-42AE-B3A8-97619F6D449A}"/>
                          </a:ext>
                        </a:extLst>
                      </p:cNvPr>
                      <p:cNvPicPr/>
                      <p:nvPr/>
                    </p:nvPicPr>
                    <p:blipFill>
                      <a:blip r:embed="rId7"/>
                      <a:stretch>
                        <a:fillRect/>
                      </a:stretch>
                    </p:blipFill>
                    <p:spPr>
                      <a:xfrm>
                        <a:off x="2465388" y="5570538"/>
                        <a:ext cx="8342312" cy="679450"/>
                      </a:xfrm>
                      <a:prstGeom prst="rect">
                        <a:avLst/>
                      </a:prstGeom>
                    </p:spPr>
                  </p:pic>
                </p:oleObj>
              </mc:Fallback>
            </mc:AlternateContent>
          </a:graphicData>
        </a:graphic>
      </p:graphicFrame>
    </p:spTree>
    <p:extLst>
      <p:ext uri="{BB962C8B-B14F-4D97-AF65-F5344CB8AC3E}">
        <p14:creationId xmlns:p14="http://schemas.microsoft.com/office/powerpoint/2010/main" val="1057555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Individual Retirement Accounts </a:t>
            </a:r>
            <a:br>
              <a:rPr lang="en-US" dirty="0"/>
            </a:br>
            <a:r>
              <a:rPr lang="en-US" sz="2000" dirty="0"/>
              <a:t>(7 of 12)</a:t>
            </a:r>
            <a:endParaRPr lang="en-US" dirty="0"/>
          </a:p>
        </p:txBody>
      </p:sp>
      <p:sp>
        <p:nvSpPr>
          <p:cNvPr id="5" name="Text Placeholder 4"/>
          <p:cNvSpPr>
            <a:spLocks noGrp="1"/>
          </p:cNvSpPr>
          <p:nvPr>
            <p:ph idx="1"/>
          </p:nvPr>
        </p:nvSpPr>
        <p:spPr/>
        <p:txBody>
          <a:bodyPr/>
          <a:lstStyle/>
          <a:p>
            <a:pPr marL="0" indent="0">
              <a:buNone/>
            </a:pPr>
            <a:r>
              <a:rPr lang="en-US" b="1" dirty="0"/>
              <a:t>Traditional I R A Contribution</a:t>
            </a:r>
          </a:p>
          <a:p>
            <a:pPr marL="342900" indent="-342900">
              <a:buFont typeface="Arial" panose="020B0604020202020204" pitchFamily="34" charset="0"/>
              <a:buChar char="•"/>
            </a:pPr>
            <a:r>
              <a:rPr lang="en-US" dirty="0"/>
              <a:t>EXAMPLE: Liza and Mikal are married and are both 41 years old. They file their taxes jointly. Liza is covered by a 4 0 1 (k) plan at work and earns $96,000. Mikal is not covered by a plan at work and earns $30,000. Using the 2021 A G I Phase-Out Ranges for Deductible Traditional I R A Contributions table, how much can each of them contribute to a traditional </a:t>
            </a:r>
            <a:br>
              <a:rPr lang="en-US" dirty="0"/>
            </a:br>
            <a:r>
              <a:rPr lang="en-US" dirty="0"/>
              <a:t>I R A?</a:t>
            </a:r>
          </a:p>
        </p:txBody>
      </p:sp>
    </p:spTree>
    <p:extLst>
      <p:ext uri="{BB962C8B-B14F-4D97-AF65-F5344CB8AC3E}">
        <p14:creationId xmlns:p14="http://schemas.microsoft.com/office/powerpoint/2010/main" val="1644718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Individual Retirement Accounts </a:t>
            </a:r>
            <a:br>
              <a:rPr lang="en-US" dirty="0"/>
            </a:br>
            <a:r>
              <a:rPr lang="en-US" sz="2000" dirty="0"/>
              <a:t>(8 of 12)</a:t>
            </a:r>
            <a:endParaRPr lang="en-US" dirty="0"/>
          </a:p>
        </p:txBody>
      </p:sp>
      <p:sp>
        <p:nvSpPr>
          <p:cNvPr id="5" name="Text Placeholder 4"/>
          <p:cNvSpPr>
            <a:spLocks noGrp="1"/>
          </p:cNvSpPr>
          <p:nvPr>
            <p:ph idx="1"/>
          </p:nvPr>
        </p:nvSpPr>
        <p:spPr>
          <a:xfrm>
            <a:off x="838199" y="1825625"/>
            <a:ext cx="10902043" cy="4351338"/>
          </a:xfrm>
        </p:spPr>
        <p:txBody>
          <a:bodyPr/>
          <a:lstStyle/>
          <a:p>
            <a:pPr marL="0" indent="0">
              <a:buNone/>
            </a:pPr>
            <a:r>
              <a:rPr lang="en-US" b="1" dirty="0"/>
              <a:t>Traditional I R A Contribution</a:t>
            </a:r>
          </a:p>
          <a:p>
            <a:pPr marL="285750" indent="-285750">
              <a:buFont typeface="Arial" panose="020B0604020202020204" pitchFamily="34" charset="0"/>
              <a:buChar char="•"/>
            </a:pPr>
            <a:r>
              <a:rPr lang="en-US" sz="1800" dirty="0"/>
              <a:t>EXAMPLE: Liza and Mikal are married and are both 41 years old. They file their taxes jointly. Liza is covered by a 4 0 1 (k) plan at work and earns $96,000. Mikal is not covered by a plan at work and earns $30,000. Using the 2021 A G I Phase-Out Ranges for Deductible Traditional I R A Contributions table, how much can each of them contribute to a traditional I R A?</a:t>
            </a:r>
          </a:p>
          <a:p>
            <a:pPr marL="285750" indent="-285750">
              <a:buFont typeface="Arial" panose="020B0604020202020204" pitchFamily="34" charset="0"/>
              <a:buChar char="•"/>
            </a:pPr>
            <a:r>
              <a:rPr lang="en-US" sz="1800" b="1" dirty="0"/>
              <a:t>Solution: </a:t>
            </a:r>
            <a:r>
              <a:rPr lang="en-US" sz="1800" dirty="0"/>
              <a:t>When one spouse is an active participant in a retirement plan and the other is not, two separate income limitations apply. The active participant spouse may make a full deductible I R A contribution unless the $105,000–$125,000 phase-out range applies to the couple’s joint income. The spouse who is not an active participant may make a full deductible I R A contribution unless the higher $198,000–$208,000 phase-out range applies to the couple’s joint income.</a:t>
            </a:r>
          </a:p>
          <a:p>
            <a:pPr marL="293688"/>
            <a:r>
              <a:rPr lang="en-US" sz="1800" dirty="0"/>
              <a:t>Liza and Mikal’s joint income is $126,000. Since it exceeds the $105,000–$125,000 phase-out range, Liza cannot make a deductible contribution to a traditional I R A. However, since their joint income does not exceed the $198,000–$208,000 range, Mikal can make the full $6,000 traditional I R A contribution.</a:t>
            </a:r>
          </a:p>
          <a:p>
            <a:endParaRPr lang="en-US" dirty="0"/>
          </a:p>
        </p:txBody>
      </p:sp>
    </p:spTree>
    <p:extLst>
      <p:ext uri="{BB962C8B-B14F-4D97-AF65-F5344CB8AC3E}">
        <p14:creationId xmlns:p14="http://schemas.microsoft.com/office/powerpoint/2010/main" val="467470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Individual Retirement Accounts </a:t>
            </a:r>
            <a:br>
              <a:rPr lang="en-US" dirty="0"/>
            </a:br>
            <a:r>
              <a:rPr lang="en-US" sz="2000" dirty="0"/>
              <a:t>(9 of 12)</a:t>
            </a:r>
            <a:endParaRPr lang="en-US" dirty="0"/>
          </a:p>
        </p:txBody>
      </p:sp>
      <p:sp>
        <p:nvSpPr>
          <p:cNvPr id="5" name="Text Placeholder 4"/>
          <p:cNvSpPr>
            <a:spLocks noGrp="1"/>
          </p:cNvSpPr>
          <p:nvPr>
            <p:ph idx="1"/>
          </p:nvPr>
        </p:nvSpPr>
        <p:spPr/>
        <p:txBody>
          <a:bodyPr/>
          <a:lstStyle/>
          <a:p>
            <a:pPr marL="0" indent="0">
              <a:buNone/>
            </a:pPr>
            <a:r>
              <a:rPr lang="en-US" b="1" dirty="0"/>
              <a:t>Roth I R A Conversions</a:t>
            </a:r>
          </a:p>
          <a:p>
            <a:pPr marL="342900" indent="-342900">
              <a:spcBef>
                <a:spcPts val="0"/>
              </a:spcBef>
              <a:spcAft>
                <a:spcPts val="600"/>
              </a:spcAft>
              <a:buFont typeface="Arial" panose="020B0604020202020204" pitchFamily="34" charset="0"/>
              <a:buChar char="•"/>
            </a:pPr>
            <a:r>
              <a:rPr lang="en-US" dirty="0"/>
              <a:t>Taxpayers who may wish to convert traditional I R A s to Roth I R A s include those with:</a:t>
            </a:r>
          </a:p>
          <a:p>
            <a:pPr lvl="1">
              <a:spcBef>
                <a:spcPts val="0"/>
              </a:spcBef>
              <a:spcAft>
                <a:spcPts val="600"/>
              </a:spcAft>
            </a:pPr>
            <a:r>
              <a:rPr lang="en-US" sz="2200" dirty="0"/>
              <a:t>Many years to retirement </a:t>
            </a:r>
          </a:p>
          <a:p>
            <a:pPr lvl="1">
              <a:spcBef>
                <a:spcPts val="0"/>
              </a:spcBef>
              <a:spcAft>
                <a:spcPts val="600"/>
              </a:spcAft>
            </a:pPr>
            <a:r>
              <a:rPr lang="en-US" sz="2200" dirty="0"/>
              <a:t>A low current tax bracket</a:t>
            </a:r>
          </a:p>
          <a:p>
            <a:pPr lvl="1">
              <a:spcBef>
                <a:spcPts val="0"/>
              </a:spcBef>
              <a:spcAft>
                <a:spcPts val="600"/>
              </a:spcAft>
            </a:pPr>
            <a:r>
              <a:rPr lang="en-US" sz="2200" dirty="0"/>
              <a:t>A high expected tax bracket in retirement</a:t>
            </a:r>
          </a:p>
          <a:p>
            <a:pPr lvl="1">
              <a:spcBef>
                <a:spcPts val="0"/>
              </a:spcBef>
              <a:spcAft>
                <a:spcPts val="600"/>
              </a:spcAft>
            </a:pPr>
            <a:r>
              <a:rPr lang="en-US" sz="2200" dirty="0"/>
              <a:t>Negative taxable income</a:t>
            </a:r>
          </a:p>
          <a:p>
            <a:pPr marL="342900" indent="-342900">
              <a:spcBef>
                <a:spcPts val="0"/>
              </a:spcBef>
              <a:spcAft>
                <a:spcPts val="600"/>
              </a:spcAft>
              <a:buFont typeface="Arial" panose="020B0604020202020204" pitchFamily="34" charset="0"/>
              <a:buChar char="•"/>
            </a:pPr>
            <a:r>
              <a:rPr lang="en-US" dirty="0"/>
              <a:t>Income generated by the conversion is subject to current income tax.</a:t>
            </a:r>
          </a:p>
          <a:p>
            <a:pPr marL="342900" indent="-342900">
              <a:spcBef>
                <a:spcPts val="0"/>
              </a:spcBef>
              <a:spcAft>
                <a:spcPts val="600"/>
              </a:spcAft>
              <a:buFont typeface="Arial" panose="020B0604020202020204" pitchFamily="34" charset="0"/>
              <a:buChar char="•"/>
            </a:pPr>
            <a:r>
              <a:rPr lang="en-US" dirty="0"/>
              <a:t>There is no longer a rule that a taxpayer must have $100,000 or less in </a:t>
            </a:r>
            <a:br>
              <a:rPr lang="en-US" dirty="0"/>
            </a:br>
            <a:r>
              <a:rPr lang="en-US" dirty="0"/>
              <a:t>A G I to convert traditional I R A s to Roth I R A s.</a:t>
            </a:r>
          </a:p>
        </p:txBody>
      </p:sp>
    </p:spTree>
    <p:extLst>
      <p:ext uri="{BB962C8B-B14F-4D97-AF65-F5344CB8AC3E}">
        <p14:creationId xmlns:p14="http://schemas.microsoft.com/office/powerpoint/2010/main" val="2726339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br>
              <a:rPr lang="en-US" dirty="0"/>
            </a:br>
            <a:r>
              <a:rPr lang="en-US" sz="2000" dirty="0"/>
              <a:t>(1 of 2)</a:t>
            </a:r>
          </a:p>
        </p:txBody>
      </p:sp>
      <p:sp>
        <p:nvSpPr>
          <p:cNvPr id="3" name="Text Placeholder 2"/>
          <p:cNvSpPr>
            <a:spLocks noGrp="1"/>
          </p:cNvSpPr>
          <p:nvPr>
            <p:ph idx="1"/>
          </p:nvPr>
        </p:nvSpPr>
        <p:spPr>
          <a:xfrm>
            <a:off x="476842" y="1825625"/>
            <a:ext cx="9465443" cy="4351338"/>
          </a:xfrm>
        </p:spPr>
        <p:txBody>
          <a:bodyPr/>
          <a:lstStyle/>
          <a:p>
            <a:pPr marL="0" indent="0">
              <a:buNone/>
            </a:pPr>
            <a:r>
              <a:rPr lang="en-US" dirty="0"/>
              <a:t>By the end of this chapter, you should be able to:</a:t>
            </a:r>
          </a:p>
          <a:p>
            <a:pPr marL="457200" indent="-457200">
              <a:buFont typeface="+mj-lt"/>
              <a:buAutoNum type="arabicPeriod"/>
            </a:pPr>
            <a:r>
              <a:rPr lang="en-US" dirty="0"/>
              <a:t>Explain how Health Savings Accounts (H  S  A s) can be used for tax-advantaged medical care.</a:t>
            </a:r>
          </a:p>
          <a:p>
            <a:pPr marL="457200" indent="-457200">
              <a:buFont typeface="+mj-lt"/>
              <a:buAutoNum type="arabicPeriod"/>
            </a:pPr>
            <a:r>
              <a:rPr lang="en-US" dirty="0"/>
              <a:t>Describe the self-employed health insurance deduction.</a:t>
            </a:r>
          </a:p>
          <a:p>
            <a:pPr marL="457200" indent="-457200">
              <a:buFont typeface="+mj-lt"/>
              <a:buAutoNum type="arabicPeriod"/>
            </a:pPr>
            <a:r>
              <a:rPr lang="en-US" dirty="0"/>
              <a:t>Explain the treatment of Individual Retirement Accounts (I R A s), including Roth I R A s.</a:t>
            </a:r>
          </a:p>
          <a:p>
            <a:pPr marL="457200" indent="-457200">
              <a:buFont typeface="+mj-lt"/>
              <a:buAutoNum type="arabicPeriod"/>
            </a:pPr>
            <a:r>
              <a:rPr lang="en-US" dirty="0"/>
              <a:t>Explain the general contribution rules for small business and </a:t>
            </a:r>
            <a:br>
              <a:rPr lang="en-US" dirty="0"/>
            </a:br>
            <a:r>
              <a:rPr lang="en-US" dirty="0"/>
              <a:t>self-employed retirement plans.</a:t>
            </a:r>
          </a:p>
        </p:txBody>
      </p:sp>
    </p:spTree>
    <p:extLst>
      <p:ext uri="{BB962C8B-B14F-4D97-AF65-F5344CB8AC3E}">
        <p14:creationId xmlns:p14="http://schemas.microsoft.com/office/powerpoint/2010/main" val="4227417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Individual Retirement Accounts </a:t>
            </a:r>
            <a:br>
              <a:rPr lang="en-US" dirty="0"/>
            </a:br>
            <a:r>
              <a:rPr lang="en-US" sz="2000" dirty="0"/>
              <a:t>(10 of 12)</a:t>
            </a:r>
            <a:endParaRPr lang="en-US" dirty="0"/>
          </a:p>
        </p:txBody>
      </p:sp>
      <p:sp>
        <p:nvSpPr>
          <p:cNvPr id="5" name="Text Placeholder 4"/>
          <p:cNvSpPr>
            <a:spLocks noGrp="1"/>
          </p:cNvSpPr>
          <p:nvPr>
            <p:ph idx="1"/>
          </p:nvPr>
        </p:nvSpPr>
        <p:spPr/>
        <p:txBody>
          <a:bodyPr/>
          <a:lstStyle/>
          <a:p>
            <a:pPr marL="0" indent="0">
              <a:spcBef>
                <a:spcPts val="0"/>
              </a:spcBef>
              <a:spcAft>
                <a:spcPts val="300"/>
              </a:spcAft>
              <a:buNone/>
            </a:pPr>
            <a:r>
              <a:rPr lang="en-US" sz="2200" b="1" dirty="0"/>
              <a:t>Traditional I R A Distributions</a:t>
            </a:r>
          </a:p>
          <a:p>
            <a:pPr marL="285750" indent="-285750">
              <a:spcBef>
                <a:spcPts val="0"/>
              </a:spcBef>
              <a:spcAft>
                <a:spcPts val="300"/>
              </a:spcAft>
              <a:buFont typeface="Arial" panose="020B0604020202020204" pitchFamily="34" charset="0"/>
              <a:buChar char="•"/>
            </a:pPr>
            <a:r>
              <a:rPr lang="en-US" sz="1800" dirty="0"/>
              <a:t>Money taken from traditional I R A s is taxable as ordinary income and may be subject to 10% early withdrawal penalty if taken before age 59½.</a:t>
            </a:r>
          </a:p>
          <a:p>
            <a:pPr lvl="1">
              <a:spcBef>
                <a:spcPts val="0"/>
              </a:spcBef>
              <a:spcAft>
                <a:spcPts val="300"/>
              </a:spcAft>
            </a:pPr>
            <a:r>
              <a:rPr lang="en-US" sz="1800" dirty="0"/>
              <a:t>However, penalty-free withdrawals may be made by taxpayers under age 59½ who are:</a:t>
            </a:r>
          </a:p>
          <a:p>
            <a:pPr lvl="2">
              <a:spcBef>
                <a:spcPts val="0"/>
              </a:spcBef>
              <a:spcAft>
                <a:spcPts val="300"/>
              </a:spcAft>
            </a:pPr>
            <a:r>
              <a:rPr lang="en-US" sz="1800" dirty="0"/>
              <a:t>Disabled</a:t>
            </a:r>
          </a:p>
          <a:p>
            <a:pPr lvl="2">
              <a:spcBef>
                <a:spcPts val="0"/>
              </a:spcBef>
              <a:spcAft>
                <a:spcPts val="300"/>
              </a:spcAft>
            </a:pPr>
            <a:r>
              <a:rPr lang="en-US" sz="1800" dirty="0"/>
              <a:t>Using a special level payment option</a:t>
            </a:r>
          </a:p>
          <a:p>
            <a:pPr lvl="2">
              <a:spcBef>
                <a:spcPts val="0"/>
              </a:spcBef>
              <a:spcAft>
                <a:spcPts val="300"/>
              </a:spcAft>
            </a:pPr>
            <a:r>
              <a:rPr lang="en-US" sz="1800" dirty="0"/>
              <a:t>Using the withdrawals for unreimbursed medical expenses in excess of 7.5 percent of A G I</a:t>
            </a:r>
          </a:p>
          <a:p>
            <a:pPr lvl="2">
              <a:spcBef>
                <a:spcPts val="0"/>
              </a:spcBef>
              <a:spcAft>
                <a:spcPts val="300"/>
              </a:spcAft>
            </a:pPr>
            <a:r>
              <a:rPr lang="en-US" sz="1800" dirty="0"/>
              <a:t>Recipients of at least 12 weeks of unemployment compensation and paying medical insurance premiums for their dependents</a:t>
            </a:r>
          </a:p>
          <a:p>
            <a:pPr lvl="2">
              <a:spcBef>
                <a:spcPts val="0"/>
              </a:spcBef>
              <a:spcAft>
                <a:spcPts val="300"/>
              </a:spcAft>
            </a:pPr>
            <a:r>
              <a:rPr lang="en-US" sz="1800" dirty="0"/>
              <a:t>Paying higher education costs (tuition, fees, room and board, etc.)</a:t>
            </a:r>
          </a:p>
          <a:p>
            <a:pPr lvl="2">
              <a:spcBef>
                <a:spcPts val="0"/>
              </a:spcBef>
              <a:spcAft>
                <a:spcPts val="300"/>
              </a:spcAft>
            </a:pPr>
            <a:r>
              <a:rPr lang="en-US" sz="1800" dirty="0"/>
              <a:t>Purchasing a home for the first time (up to $10,000)</a:t>
            </a:r>
          </a:p>
          <a:p>
            <a:pPr lvl="2">
              <a:spcBef>
                <a:spcPts val="0"/>
              </a:spcBef>
              <a:spcAft>
                <a:spcPts val="300"/>
              </a:spcAft>
            </a:pPr>
            <a:r>
              <a:rPr lang="en-US" sz="1800" dirty="0"/>
              <a:t>Beneficiaries due to death of I R A owner</a:t>
            </a:r>
          </a:p>
          <a:p>
            <a:pPr lvl="2">
              <a:spcBef>
                <a:spcPts val="0"/>
              </a:spcBef>
              <a:spcAft>
                <a:spcPts val="300"/>
              </a:spcAft>
            </a:pPr>
            <a:r>
              <a:rPr lang="en-US" sz="1800" dirty="0"/>
              <a:t>Withdrawing funds due to an Internal Revenue Service (I R S) levy</a:t>
            </a:r>
          </a:p>
          <a:p>
            <a:pPr lvl="2">
              <a:spcBef>
                <a:spcPts val="0"/>
              </a:spcBef>
              <a:spcAft>
                <a:spcPts val="300"/>
              </a:spcAft>
            </a:pPr>
            <a:r>
              <a:rPr lang="en-US" sz="1800" dirty="0"/>
              <a:t>A qualified reservist</a:t>
            </a:r>
          </a:p>
        </p:txBody>
      </p:sp>
    </p:spTree>
    <p:extLst>
      <p:ext uri="{BB962C8B-B14F-4D97-AF65-F5344CB8AC3E}">
        <p14:creationId xmlns:p14="http://schemas.microsoft.com/office/powerpoint/2010/main" val="2564107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Individual Retirement Accounts </a:t>
            </a:r>
            <a:br>
              <a:rPr lang="en-US" dirty="0"/>
            </a:br>
            <a:r>
              <a:rPr lang="en-US" sz="2000" dirty="0"/>
              <a:t>(11 of 12)</a:t>
            </a:r>
            <a:endParaRPr lang="en-US" dirty="0"/>
          </a:p>
        </p:txBody>
      </p:sp>
      <p:sp>
        <p:nvSpPr>
          <p:cNvPr id="5" name="Text Placeholder 4"/>
          <p:cNvSpPr>
            <a:spLocks noGrp="1"/>
          </p:cNvSpPr>
          <p:nvPr>
            <p:ph idx="1"/>
          </p:nvPr>
        </p:nvSpPr>
        <p:spPr>
          <a:xfrm>
            <a:off x="838199" y="1825625"/>
            <a:ext cx="11081658" cy="4351338"/>
          </a:xfrm>
        </p:spPr>
        <p:txBody>
          <a:bodyPr/>
          <a:lstStyle/>
          <a:p>
            <a:pPr marL="342900" indent="-342900">
              <a:spcBef>
                <a:spcPts val="0"/>
              </a:spcBef>
              <a:spcAft>
                <a:spcPts val="600"/>
              </a:spcAft>
              <a:buFont typeface="Arial" panose="020B0604020202020204" pitchFamily="34" charset="0"/>
              <a:buChar char="•"/>
            </a:pPr>
            <a:r>
              <a:rPr lang="en-US" sz="2000" dirty="0"/>
              <a:t>The CARES Act extends the 10% penalty tax exemption to distributions of up to $100,000 made on or after March 27, 2020, and before December 31, 2020, to the following:</a:t>
            </a:r>
          </a:p>
          <a:p>
            <a:pPr lvl="1">
              <a:spcBef>
                <a:spcPts val="0"/>
              </a:spcBef>
              <a:spcAft>
                <a:spcPts val="600"/>
              </a:spcAft>
            </a:pPr>
            <a:r>
              <a:rPr lang="en-US" sz="2000" dirty="0"/>
              <a:t>A taxpayer (or spouse or dependent) diagnosed with COVID-19 (using a CDC-approved test) or to </a:t>
            </a:r>
          </a:p>
          <a:p>
            <a:pPr lvl="1">
              <a:spcBef>
                <a:spcPts val="0"/>
              </a:spcBef>
              <a:spcAft>
                <a:spcPts val="600"/>
              </a:spcAft>
            </a:pPr>
            <a:r>
              <a:rPr lang="en-US" sz="2000" dirty="0"/>
              <a:t>A taxpayer that experiences adverse financial consequences as a result of quarantine, business closure, layoff, or reduced hours due to the virus. </a:t>
            </a:r>
          </a:p>
          <a:p>
            <a:pPr marL="342900" indent="-342900">
              <a:spcBef>
                <a:spcPts val="0"/>
              </a:spcBef>
              <a:spcAft>
                <a:spcPts val="600"/>
              </a:spcAft>
              <a:buFont typeface="Arial" panose="020B0604020202020204" pitchFamily="34" charset="0"/>
              <a:buChar char="•"/>
            </a:pPr>
            <a:r>
              <a:rPr lang="en-US" sz="2000" dirty="0"/>
              <a:t>Two special rules apply: </a:t>
            </a:r>
          </a:p>
          <a:p>
            <a:pPr lvl="1">
              <a:spcBef>
                <a:spcPts val="0"/>
              </a:spcBef>
              <a:spcAft>
                <a:spcPts val="600"/>
              </a:spcAft>
            </a:pPr>
            <a:r>
              <a:rPr lang="en-US" sz="2000" dirty="0"/>
              <a:t>A taxpayer may include the income ratably over a three-year period starting in 2020. </a:t>
            </a:r>
          </a:p>
          <a:p>
            <a:pPr lvl="1">
              <a:spcBef>
                <a:spcPts val="0"/>
              </a:spcBef>
              <a:spcAft>
                <a:spcPts val="600"/>
              </a:spcAft>
            </a:pPr>
            <a:r>
              <a:rPr lang="en-US" sz="2000" dirty="0"/>
              <a:t>Amounts recontributed to the qualified retirement plan within three years can be treated as a rollover and thus the original distribution would not be subject to tax.</a:t>
            </a:r>
          </a:p>
          <a:p>
            <a:pPr marL="342900" indent="-342900">
              <a:spcBef>
                <a:spcPts val="0"/>
              </a:spcBef>
              <a:spcAft>
                <a:spcPts val="600"/>
              </a:spcAft>
              <a:buFont typeface="Arial" panose="020B0604020202020204" pitchFamily="34" charset="0"/>
              <a:buChar char="•"/>
            </a:pPr>
            <a:r>
              <a:rPr lang="en-US" sz="2000" dirty="0"/>
              <a:t>For taxpayers younger than 70½, R M Ds begin by April of the year after the taxpayer turns 72.</a:t>
            </a:r>
          </a:p>
        </p:txBody>
      </p:sp>
    </p:spTree>
    <p:extLst>
      <p:ext uri="{BB962C8B-B14F-4D97-AF65-F5344CB8AC3E}">
        <p14:creationId xmlns:p14="http://schemas.microsoft.com/office/powerpoint/2010/main" val="3731259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Individual Retirement Accounts </a:t>
            </a:r>
            <a:br>
              <a:rPr lang="en-US" dirty="0"/>
            </a:br>
            <a:r>
              <a:rPr lang="en-US" sz="2000" dirty="0"/>
              <a:t>(12 of 12)</a:t>
            </a:r>
            <a:endParaRPr lang="en-US" dirty="0"/>
          </a:p>
        </p:txBody>
      </p:sp>
      <p:sp>
        <p:nvSpPr>
          <p:cNvPr id="5" name="Text Placeholder 4"/>
          <p:cNvSpPr>
            <a:spLocks noGrp="1"/>
          </p:cNvSpPr>
          <p:nvPr>
            <p:ph idx="1"/>
          </p:nvPr>
        </p:nvSpPr>
        <p:spPr/>
        <p:txBody>
          <a:bodyPr/>
          <a:lstStyle/>
          <a:p>
            <a:pPr marL="0" indent="0">
              <a:buNone/>
            </a:pPr>
            <a:r>
              <a:rPr lang="en-US" b="1" dirty="0"/>
              <a:t>Roth I R A Distributions</a:t>
            </a:r>
          </a:p>
          <a:p>
            <a:pPr marL="342900" indent="-342900">
              <a:buFont typeface="Arial" panose="020B0604020202020204" pitchFamily="34" charset="0"/>
              <a:buChar char="•"/>
            </a:pPr>
            <a:r>
              <a:rPr lang="en-US" sz="2000" dirty="0"/>
              <a:t>Withdrawals are tax free as long as the Roth I R A was open for 5 years and any of the following requirements are met:</a:t>
            </a:r>
          </a:p>
          <a:p>
            <a:pPr lvl="1"/>
            <a:r>
              <a:rPr lang="en-US" sz="2000" dirty="0"/>
              <a:t>Distribution is made on or after date participant turns 59½.</a:t>
            </a:r>
          </a:p>
          <a:p>
            <a:pPr lvl="1"/>
            <a:r>
              <a:rPr lang="en-US" sz="2000" dirty="0"/>
              <a:t>Distribution is made to beneficiary on or after participant’s death.</a:t>
            </a:r>
          </a:p>
          <a:p>
            <a:pPr lvl="1"/>
            <a:r>
              <a:rPr lang="en-US" sz="2000" dirty="0"/>
              <a:t>Participant becomes disabled.</a:t>
            </a:r>
          </a:p>
          <a:p>
            <a:pPr lvl="1"/>
            <a:r>
              <a:rPr lang="en-US" sz="2000" dirty="0"/>
              <a:t>Distribution is used to pay for qualified first-time home-buyer’s expenses.</a:t>
            </a:r>
          </a:p>
          <a:p>
            <a:pPr marL="342900" indent="-342900">
              <a:buFont typeface="Arial" panose="020B0604020202020204" pitchFamily="34" charset="0"/>
              <a:buChar char="•"/>
            </a:pPr>
            <a:r>
              <a:rPr lang="en-US" sz="2000" dirty="0"/>
              <a:t>Distributions may be taxable if any of the requirements are not satisfied.</a:t>
            </a:r>
          </a:p>
          <a:p>
            <a:pPr lvl="1"/>
            <a:r>
              <a:rPr lang="en-US" sz="2000" dirty="0"/>
              <a:t>The part of the distributions that represents a return of capital is tax free, and the part that represents a payout of earnings is taxable.</a:t>
            </a:r>
          </a:p>
        </p:txBody>
      </p:sp>
    </p:spTree>
    <p:extLst>
      <p:ext uri="{BB962C8B-B14F-4D97-AF65-F5344CB8AC3E}">
        <p14:creationId xmlns:p14="http://schemas.microsoft.com/office/powerpoint/2010/main" val="3214799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8EF677-1DB0-47F4-9ABD-96AAFFC0904F}"/>
              </a:ext>
            </a:extLst>
          </p:cNvPr>
          <p:cNvSpPr>
            <a:spLocks noGrp="1"/>
          </p:cNvSpPr>
          <p:nvPr>
            <p:ph type="title"/>
          </p:nvPr>
        </p:nvSpPr>
        <p:spPr>
          <a:xfrm>
            <a:off x="838200" y="365125"/>
            <a:ext cx="10515600" cy="672105"/>
          </a:xfrm>
        </p:spPr>
        <p:txBody>
          <a:bodyPr/>
          <a:lstStyle/>
          <a:p>
            <a:r>
              <a:rPr lang="en-US" dirty="0"/>
              <a:t>Knowledge Check 1</a:t>
            </a:r>
          </a:p>
        </p:txBody>
      </p:sp>
      <p:sp>
        <p:nvSpPr>
          <p:cNvPr id="8" name="Content Placeholder 7">
            <a:extLst>
              <a:ext uri="{FF2B5EF4-FFF2-40B4-BE49-F238E27FC236}">
                <a16:creationId xmlns:a16="http://schemas.microsoft.com/office/drawing/2014/main" id="{2862BDD4-9045-4FE5-BF3D-3444BF40A20D}"/>
              </a:ext>
            </a:extLst>
          </p:cNvPr>
          <p:cNvSpPr>
            <a:spLocks noGrp="1"/>
          </p:cNvSpPr>
          <p:nvPr>
            <p:ph idx="1"/>
          </p:nvPr>
        </p:nvSpPr>
        <p:spPr/>
        <p:txBody>
          <a:bodyPr/>
          <a:lstStyle/>
          <a:p>
            <a:pPr marL="0" indent="0">
              <a:buNone/>
            </a:pPr>
            <a:r>
              <a:rPr lang="en-US" dirty="0"/>
              <a:t>Which of these are features of a traditional I R A?</a:t>
            </a:r>
          </a:p>
          <a:p>
            <a:pPr marL="457200" indent="-457200">
              <a:buNone/>
              <a:tabLst>
                <a:tab pos="457200" algn="l"/>
              </a:tabLst>
            </a:pPr>
            <a:r>
              <a:rPr lang="en-US" dirty="0"/>
              <a:t>a. 	Annual contributions are deductible.</a:t>
            </a:r>
          </a:p>
          <a:p>
            <a:pPr marL="457200" indent="-457200">
              <a:buNone/>
              <a:tabLst>
                <a:tab pos="457200" algn="l"/>
              </a:tabLst>
            </a:pPr>
            <a:r>
              <a:rPr lang="en-US" dirty="0"/>
              <a:t>b. 	Annual contributions are not deductible.</a:t>
            </a:r>
          </a:p>
          <a:p>
            <a:pPr marL="457200" indent="-457200">
              <a:buNone/>
              <a:tabLst>
                <a:tab pos="457200" algn="l"/>
              </a:tabLst>
            </a:pPr>
            <a:r>
              <a:rPr lang="en-US" dirty="0"/>
              <a:t>c. 	Retirement distributions are taxable.</a:t>
            </a:r>
          </a:p>
          <a:p>
            <a:pPr marL="457200" indent="-457200">
              <a:buNone/>
              <a:tabLst>
                <a:tab pos="457200" algn="l"/>
              </a:tabLst>
            </a:pPr>
            <a:r>
              <a:rPr lang="en-US" dirty="0"/>
              <a:t>d. 	Retirement distributions are nontaxable.</a:t>
            </a:r>
          </a:p>
          <a:p>
            <a:pPr marL="457200" indent="-457200">
              <a:buNone/>
              <a:tabLst>
                <a:tab pos="457200" algn="l"/>
              </a:tabLst>
            </a:pPr>
            <a:r>
              <a:rPr lang="en-US" dirty="0"/>
              <a:t>e. 	Earnings are taxable in the current year.</a:t>
            </a:r>
          </a:p>
          <a:p>
            <a:pPr marL="457200" indent="-457200">
              <a:buNone/>
              <a:tabLst>
                <a:tab pos="457200" algn="l"/>
              </a:tabLst>
            </a:pPr>
            <a:r>
              <a:rPr lang="en-US" dirty="0"/>
              <a:t>f. 	Earnings are not taxable in the current year.</a:t>
            </a:r>
          </a:p>
        </p:txBody>
      </p:sp>
      <p:pic>
        <p:nvPicPr>
          <p:cNvPr id="4" name="Content Placeholder 14">
            <a:extLst>
              <a:ext uri="{FF2B5EF4-FFF2-40B4-BE49-F238E27FC236}">
                <a16:creationId xmlns:a16="http://schemas.microsoft.com/office/drawing/2014/main" id="{767EB28F-54A4-EF49-862A-0712F0BBEB3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56901" y="4735842"/>
            <a:ext cx="1658256" cy="1648913"/>
          </a:xfrm>
          <a:prstGeom prst="rect">
            <a:avLst/>
          </a:prstGeom>
        </p:spPr>
      </p:pic>
    </p:spTree>
    <p:custDataLst>
      <p:tags r:id="rId1"/>
    </p:custDataLst>
    <p:extLst>
      <p:ext uri="{BB962C8B-B14F-4D97-AF65-F5344CB8AC3E}">
        <p14:creationId xmlns:p14="http://schemas.microsoft.com/office/powerpoint/2010/main" val="2525998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Small Business and Self-Employed Retirement Plans </a:t>
            </a:r>
            <a:r>
              <a:rPr lang="en-US" sz="2000" dirty="0"/>
              <a:t>(1 of 8)</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Tax law provides favorable tax treatment to contributions by or for employees, to qualified retirement plans.</a:t>
            </a:r>
          </a:p>
          <a:p>
            <a:pPr lvl="1"/>
            <a:r>
              <a:rPr lang="en-US" dirty="0"/>
              <a:t>Employers may claim a deduction in current year.</a:t>
            </a:r>
          </a:p>
          <a:p>
            <a:pPr lvl="1"/>
            <a:r>
              <a:rPr lang="en-US" dirty="0"/>
              <a:t>Employees do not include employer contributions in income until contributed amounts are distributed.</a:t>
            </a:r>
          </a:p>
          <a:p>
            <a:pPr lvl="1"/>
            <a:r>
              <a:rPr lang="en-US" dirty="0"/>
              <a:t>Tax on earnings on amounts contributed is deferred.</a:t>
            </a:r>
          </a:p>
        </p:txBody>
      </p:sp>
    </p:spTree>
    <p:extLst>
      <p:ext uri="{BB962C8B-B14F-4D97-AF65-F5344CB8AC3E}">
        <p14:creationId xmlns:p14="http://schemas.microsoft.com/office/powerpoint/2010/main" val="4209900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Small Business and Self-Employed Retirement Plans </a:t>
            </a:r>
            <a:r>
              <a:rPr lang="en-US" sz="2000" dirty="0"/>
              <a:t>(2 of 8)</a:t>
            </a:r>
            <a:endParaRPr lang="en-US" dirty="0"/>
          </a:p>
        </p:txBody>
      </p:sp>
      <p:sp>
        <p:nvSpPr>
          <p:cNvPr id="5" name="Text Placeholder 4"/>
          <p:cNvSpPr>
            <a:spLocks noGrp="1"/>
          </p:cNvSpPr>
          <p:nvPr>
            <p:ph idx="1"/>
          </p:nvPr>
        </p:nvSpPr>
        <p:spPr/>
        <p:txBody>
          <a:bodyPr/>
          <a:lstStyle/>
          <a:p>
            <a:pPr lvl="1">
              <a:spcBef>
                <a:spcPts val="0"/>
              </a:spcBef>
              <a:spcAft>
                <a:spcPts val="600"/>
              </a:spcAft>
            </a:pPr>
            <a:r>
              <a:rPr lang="en-US" sz="2200" dirty="0"/>
              <a:t>Most retirement plans have a number of requirements in order to be classified as “qualified”:</a:t>
            </a:r>
          </a:p>
          <a:p>
            <a:pPr marL="1371600" lvl="2" indent="-457200">
              <a:spcBef>
                <a:spcPts val="0"/>
              </a:spcBef>
              <a:spcAft>
                <a:spcPts val="600"/>
              </a:spcAft>
              <a:buSzPct val="100000"/>
              <a:buFont typeface="+mj-lt"/>
              <a:buAutoNum type="arabicPeriod"/>
            </a:pPr>
            <a:r>
              <a:rPr lang="en-US" sz="2000" dirty="0"/>
              <a:t>Most require the benefit to be extended to all employees.</a:t>
            </a:r>
          </a:p>
          <a:p>
            <a:pPr marL="1371600" lvl="2" indent="-457200">
              <a:spcBef>
                <a:spcPts val="0"/>
              </a:spcBef>
              <a:spcAft>
                <a:spcPts val="600"/>
              </a:spcAft>
              <a:buSzPct val="100000"/>
              <a:buFont typeface="+mj-lt"/>
              <a:buAutoNum type="arabicPeriod"/>
            </a:pPr>
            <a:r>
              <a:rPr lang="en-US" sz="2000" dirty="0"/>
              <a:t>Most require a separate account to hold retirement assets, typically handled by a bank or financial institution.</a:t>
            </a:r>
          </a:p>
          <a:p>
            <a:pPr marL="1371600" lvl="2" indent="-457200">
              <a:spcBef>
                <a:spcPts val="0"/>
              </a:spcBef>
              <a:spcAft>
                <a:spcPts val="600"/>
              </a:spcAft>
              <a:buSzPct val="100000"/>
              <a:buFont typeface="+mj-lt"/>
              <a:buAutoNum type="arabicPeriod"/>
            </a:pPr>
            <a:r>
              <a:rPr lang="en-US" sz="2000" dirty="0"/>
              <a:t>Most penalize or prohibit early withdrawals.</a:t>
            </a:r>
          </a:p>
          <a:p>
            <a:pPr marL="1371600" lvl="2" indent="-457200">
              <a:spcBef>
                <a:spcPts val="0"/>
              </a:spcBef>
              <a:spcAft>
                <a:spcPts val="600"/>
              </a:spcAft>
              <a:buSzPct val="100000"/>
              <a:buFont typeface="+mj-lt"/>
              <a:buAutoNum type="arabicPeriod"/>
            </a:pPr>
            <a:r>
              <a:rPr lang="en-US" sz="2000" dirty="0"/>
              <a:t>Some require immediate “vesting” of contributions (i.e., contributions are immediately set aside for employee and not returned to employer even if employee leaves).</a:t>
            </a:r>
          </a:p>
          <a:p>
            <a:pPr marL="0" indent="0">
              <a:spcAft>
                <a:spcPts val="0"/>
              </a:spcAft>
              <a:buNone/>
            </a:pPr>
            <a:r>
              <a:rPr lang="en-US" b="1" dirty="0"/>
              <a:t>Self-Employed and Small Business Retirement Plan Options</a:t>
            </a:r>
          </a:p>
          <a:p>
            <a:pPr marL="342900" indent="-342900">
              <a:spcBef>
                <a:spcPts val="600"/>
              </a:spcBef>
              <a:buFont typeface="Arial" panose="020B0604020202020204" pitchFamily="34" charset="0"/>
              <a:buChar char="•"/>
            </a:pPr>
            <a:r>
              <a:rPr lang="en-US" sz="2200" dirty="0"/>
              <a:t>Over time, tax law has created various retirement plans aimed at small business owners and self-employed sole proprietors.</a:t>
            </a:r>
          </a:p>
        </p:txBody>
      </p:sp>
    </p:spTree>
    <p:extLst>
      <p:ext uri="{BB962C8B-B14F-4D97-AF65-F5344CB8AC3E}">
        <p14:creationId xmlns:p14="http://schemas.microsoft.com/office/powerpoint/2010/main" val="1903012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Small Business and Self-Employed Retirement Plans </a:t>
            </a:r>
            <a:r>
              <a:rPr lang="en-US" sz="2000" dirty="0"/>
              <a:t>(3 of 8)</a:t>
            </a:r>
            <a:endParaRPr lang="en-US" dirty="0"/>
          </a:p>
        </p:txBody>
      </p:sp>
      <p:sp>
        <p:nvSpPr>
          <p:cNvPr id="5" name="Text Placeholder 4"/>
          <p:cNvSpPr>
            <a:spLocks noGrp="1"/>
          </p:cNvSpPr>
          <p:nvPr>
            <p:ph idx="1"/>
          </p:nvPr>
        </p:nvSpPr>
        <p:spPr/>
        <p:txBody>
          <a:bodyPr/>
          <a:lstStyle/>
          <a:p>
            <a:pPr marL="0" indent="0">
              <a:buNone/>
            </a:pPr>
            <a:r>
              <a:rPr lang="en-US" b="1" dirty="0"/>
              <a:t>I R A-Based Plans</a:t>
            </a:r>
          </a:p>
          <a:p>
            <a:pPr marL="342900" indent="-342900">
              <a:spcBef>
                <a:spcPts val="0"/>
              </a:spcBef>
              <a:spcAft>
                <a:spcPts val="600"/>
              </a:spcAft>
              <a:buFont typeface="Arial" panose="020B0604020202020204" pitchFamily="34" charset="0"/>
              <a:buChar char="•"/>
            </a:pPr>
            <a:r>
              <a:rPr lang="en-US" sz="2000" dirty="0"/>
              <a:t>Simplified Employee Pension (SEP) I R A</a:t>
            </a:r>
          </a:p>
          <a:p>
            <a:pPr lvl="1">
              <a:spcBef>
                <a:spcPts val="0"/>
              </a:spcBef>
              <a:spcAft>
                <a:spcPts val="600"/>
              </a:spcAft>
            </a:pPr>
            <a:r>
              <a:rPr lang="en-US" sz="2000" dirty="0"/>
              <a:t>Is available to any employer</a:t>
            </a:r>
          </a:p>
          <a:p>
            <a:pPr lvl="1">
              <a:spcBef>
                <a:spcPts val="0"/>
              </a:spcBef>
              <a:spcAft>
                <a:spcPts val="600"/>
              </a:spcAft>
            </a:pPr>
            <a:r>
              <a:rPr lang="en-US" sz="2000" dirty="0"/>
              <a:t>Contribution amounts can change from year to year.</a:t>
            </a:r>
          </a:p>
          <a:p>
            <a:pPr lvl="1">
              <a:spcBef>
                <a:spcPts val="0"/>
              </a:spcBef>
              <a:spcAft>
                <a:spcPts val="600"/>
              </a:spcAft>
            </a:pPr>
            <a:r>
              <a:rPr lang="en-US" sz="2000" dirty="0"/>
              <a:t>Participants must meet requirements for minimum age and years of service.</a:t>
            </a:r>
          </a:p>
          <a:p>
            <a:pPr lvl="1">
              <a:spcBef>
                <a:spcPts val="0"/>
              </a:spcBef>
              <a:spcAft>
                <a:spcPts val="600"/>
              </a:spcAft>
            </a:pPr>
            <a:r>
              <a:rPr lang="en-US" sz="2000" dirty="0"/>
              <a:t>Contributions and deductions are limited under different rules for employees versus self-employed business owners.</a:t>
            </a:r>
          </a:p>
          <a:p>
            <a:pPr lvl="2">
              <a:spcBef>
                <a:spcPts val="0"/>
              </a:spcBef>
              <a:spcAft>
                <a:spcPts val="600"/>
              </a:spcAft>
            </a:pPr>
            <a:r>
              <a:rPr lang="en-US" sz="2000" dirty="0"/>
              <a:t>Maximum contribution made for employee and related deduction cannot exceed the lesser of 25% of employee’s compensation or $58,000.</a:t>
            </a:r>
          </a:p>
          <a:p>
            <a:pPr lvl="2">
              <a:spcBef>
                <a:spcPts val="0"/>
              </a:spcBef>
              <a:spcAft>
                <a:spcPts val="600"/>
              </a:spcAft>
            </a:pPr>
            <a:r>
              <a:rPr lang="en-US" sz="2000" dirty="0"/>
              <a:t>Maximum contribution for self-employed business owner is same as for employees; however, the deduction limit considers net self-employment income after consideration of the deduction for contribution to the SEP.</a:t>
            </a:r>
          </a:p>
        </p:txBody>
      </p:sp>
    </p:spTree>
    <p:extLst>
      <p:ext uri="{BB962C8B-B14F-4D97-AF65-F5344CB8AC3E}">
        <p14:creationId xmlns:p14="http://schemas.microsoft.com/office/powerpoint/2010/main" val="299925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Small Business and Self-Employed Retirement Plans </a:t>
            </a:r>
            <a:r>
              <a:rPr lang="en-US" sz="2000" dirty="0"/>
              <a:t>(4 of 8)</a:t>
            </a:r>
            <a:endParaRPr lang="en-US" dirty="0"/>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Payroll Deduction I R A</a:t>
            </a:r>
          </a:p>
          <a:p>
            <a:pPr lvl="1"/>
            <a:r>
              <a:rPr lang="en-US" dirty="0"/>
              <a:t>Is probably easiest plan to offer</a:t>
            </a:r>
          </a:p>
          <a:p>
            <a:pPr lvl="1"/>
            <a:r>
              <a:rPr lang="en-US" dirty="0"/>
              <a:t>Contributions are withheld from employee’s pay and directed into a traditional I R A account.</a:t>
            </a:r>
          </a:p>
          <a:p>
            <a:pPr marL="342900" indent="-342900">
              <a:buFont typeface="Arial" panose="020B0604020202020204" pitchFamily="34" charset="0"/>
              <a:buChar char="•"/>
            </a:pPr>
            <a:r>
              <a:rPr lang="en-US" dirty="0"/>
              <a:t>SIMPLE I R A</a:t>
            </a:r>
          </a:p>
          <a:p>
            <a:pPr lvl="1"/>
            <a:r>
              <a:rPr lang="en-US" dirty="0"/>
              <a:t>Is available to employers with 100 or fewer employees (including a self-employed individual)</a:t>
            </a:r>
          </a:p>
          <a:p>
            <a:pPr lvl="1"/>
            <a:r>
              <a:rPr lang="en-US" dirty="0"/>
              <a:t>Both employer and employee are eligible to contribute an annual limit of $13,500 ($16,500 for taxpayers age 50 and older).</a:t>
            </a:r>
          </a:p>
        </p:txBody>
      </p:sp>
    </p:spTree>
    <p:extLst>
      <p:ext uri="{BB962C8B-B14F-4D97-AF65-F5344CB8AC3E}">
        <p14:creationId xmlns:p14="http://schemas.microsoft.com/office/powerpoint/2010/main" val="578093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Small Business and Self-Employed Retirement Plans </a:t>
            </a:r>
            <a:r>
              <a:rPr lang="en-US" sz="2000" dirty="0"/>
              <a:t>(5 of 8)</a:t>
            </a:r>
            <a:endParaRPr lang="en-US" dirty="0"/>
          </a:p>
        </p:txBody>
      </p:sp>
      <p:sp>
        <p:nvSpPr>
          <p:cNvPr id="5" name="Text Placeholder 4"/>
          <p:cNvSpPr>
            <a:spLocks noGrp="1"/>
          </p:cNvSpPr>
          <p:nvPr>
            <p:ph idx="1"/>
          </p:nvPr>
        </p:nvSpPr>
        <p:spPr/>
        <p:txBody>
          <a:bodyPr/>
          <a:lstStyle/>
          <a:p>
            <a:pPr marL="0" indent="0">
              <a:buNone/>
            </a:pPr>
            <a:r>
              <a:rPr lang="en-US" b="1" dirty="0"/>
              <a:t>4 0 1 (k)-Based Plans</a:t>
            </a:r>
          </a:p>
          <a:p>
            <a:pPr marL="342900" indent="-342900">
              <a:buFont typeface="Arial" panose="020B0604020202020204" pitchFamily="34" charset="0"/>
              <a:buChar char="•"/>
            </a:pPr>
            <a:r>
              <a:rPr lang="en-US" sz="2200" dirty="0"/>
              <a:t>Section 4 0 1 (k) plans permit employee to either:</a:t>
            </a:r>
          </a:p>
          <a:p>
            <a:pPr marL="914400" lvl="1" indent="-457200">
              <a:buFont typeface="+mj-lt"/>
              <a:buAutoNum type="arabicPeriod"/>
            </a:pPr>
            <a:r>
              <a:rPr lang="en-US" sz="2200" dirty="0"/>
              <a:t>Receive a direct payment of compensation in cash</a:t>
            </a:r>
          </a:p>
          <a:p>
            <a:pPr marL="914400" lvl="1" indent="-457200">
              <a:buFont typeface="+mj-lt"/>
              <a:buAutoNum type="arabicPeriod"/>
            </a:pPr>
            <a:r>
              <a:rPr lang="en-US" sz="2200" dirty="0"/>
              <a:t>Defer the amount through an employer contribution made on employee’s behalf to a profit-sharing or stock bonus plan</a:t>
            </a:r>
          </a:p>
          <a:p>
            <a:pPr marL="342900" indent="-342900">
              <a:buFont typeface="Arial" panose="020B0604020202020204" pitchFamily="34" charset="0"/>
              <a:buChar char="•"/>
            </a:pPr>
            <a:r>
              <a:rPr lang="en-US" sz="2200" dirty="0"/>
              <a:t>Such a plan may be structured as a salary reduction agreement.</a:t>
            </a:r>
          </a:p>
          <a:p>
            <a:pPr lvl="1"/>
            <a:r>
              <a:rPr lang="en-US" sz="2200" dirty="0"/>
              <a:t>Employee may be allowed to reduce his or her compensation or forgo an increase in compensation, with the amount contributed to a qualified retirement plan, thereby deferring tax on the compensation.</a:t>
            </a:r>
          </a:p>
        </p:txBody>
      </p:sp>
    </p:spTree>
    <p:extLst>
      <p:ext uri="{BB962C8B-B14F-4D97-AF65-F5344CB8AC3E}">
        <p14:creationId xmlns:p14="http://schemas.microsoft.com/office/powerpoint/2010/main" val="38801626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Small Business and Self-Employed Retirement Plans </a:t>
            </a:r>
            <a:r>
              <a:rPr lang="en-US" sz="2000" dirty="0"/>
              <a:t>(6 of 8)</a:t>
            </a:r>
            <a:endParaRPr lang="en-US" dirty="0"/>
          </a:p>
        </p:txBody>
      </p:sp>
      <p:sp>
        <p:nvSpPr>
          <p:cNvPr id="5" name="Text Placeholder 4"/>
          <p:cNvSpPr>
            <a:spLocks noGrp="1"/>
          </p:cNvSpPr>
          <p:nvPr>
            <p:ph idx="1"/>
          </p:nvPr>
        </p:nvSpPr>
        <p:spPr/>
        <p:txBody>
          <a:bodyPr/>
          <a:lstStyle/>
          <a:p>
            <a:pPr marL="342900" indent="-342900">
              <a:spcBef>
                <a:spcPts val="0"/>
              </a:spcBef>
              <a:spcAft>
                <a:spcPts val="600"/>
              </a:spcAft>
              <a:buFont typeface="Arial" panose="020B0604020202020204" pitchFamily="34" charset="0"/>
              <a:buChar char="•"/>
            </a:pPr>
            <a:r>
              <a:rPr lang="en-US" sz="2200" dirty="0"/>
              <a:t>Employees choose percentage of their pay to be withheld and contributed to plan.</a:t>
            </a:r>
          </a:p>
          <a:p>
            <a:pPr lvl="1">
              <a:spcBef>
                <a:spcPts val="0"/>
              </a:spcBef>
              <a:spcAft>
                <a:spcPts val="1200"/>
              </a:spcAft>
            </a:pPr>
            <a:r>
              <a:rPr lang="en-US" sz="2200" dirty="0"/>
              <a:t>Employers may match employee contributions up to a certain percentage in order to encourage participation.</a:t>
            </a:r>
          </a:p>
          <a:p>
            <a:pPr marL="342900" indent="-342900">
              <a:spcBef>
                <a:spcPts val="0"/>
              </a:spcBef>
              <a:spcAft>
                <a:spcPts val="600"/>
              </a:spcAft>
              <a:buFont typeface="Arial" panose="020B0604020202020204" pitchFamily="34" charset="0"/>
              <a:buChar char="•"/>
            </a:pPr>
            <a:r>
              <a:rPr lang="en-US" sz="2200" dirty="0"/>
              <a:t>In all 4 0 1 (k) plans, contributions are limited in two ways:</a:t>
            </a:r>
          </a:p>
          <a:p>
            <a:pPr marL="914400" lvl="1" indent="-457200">
              <a:spcBef>
                <a:spcPts val="0"/>
              </a:spcBef>
              <a:spcAft>
                <a:spcPts val="600"/>
              </a:spcAft>
              <a:buFont typeface="+mj-lt"/>
              <a:buAutoNum type="arabicPeriod"/>
            </a:pPr>
            <a:r>
              <a:rPr lang="en-US" sz="2200" dirty="0"/>
              <a:t>Annual contribution cannot exceed $19,500 ($26,000 for taxpayers age 50 or older).</a:t>
            </a:r>
          </a:p>
          <a:p>
            <a:pPr lvl="2">
              <a:spcBef>
                <a:spcPts val="0"/>
              </a:spcBef>
              <a:spcAft>
                <a:spcPts val="600"/>
              </a:spcAft>
            </a:pPr>
            <a:r>
              <a:rPr lang="en-US" sz="2200" dirty="0"/>
              <a:t>Is reduced dollar for dollar for amounts contributed to other salary reduction plans offered by employer</a:t>
            </a:r>
          </a:p>
          <a:p>
            <a:pPr marL="914400" lvl="1" indent="-457200">
              <a:spcBef>
                <a:spcPts val="0"/>
              </a:spcBef>
              <a:spcAft>
                <a:spcPts val="600"/>
              </a:spcAft>
              <a:buFont typeface="+mj-lt"/>
              <a:buAutoNum type="arabicPeriod"/>
            </a:pPr>
            <a:r>
              <a:rPr lang="en-US" sz="2200" dirty="0"/>
              <a:t>Contribution amounts are subject to limitations applicable to all qualified plans (25% of compensation subject to a limit of $58,000, plus catch-up contributions if over age 50).</a:t>
            </a:r>
          </a:p>
        </p:txBody>
      </p:sp>
    </p:spTree>
    <p:extLst>
      <p:ext uri="{BB962C8B-B14F-4D97-AF65-F5344CB8AC3E}">
        <p14:creationId xmlns:p14="http://schemas.microsoft.com/office/powerpoint/2010/main" val="1969844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 </a:t>
            </a:r>
            <a:br>
              <a:rPr lang="en-US" dirty="0"/>
            </a:br>
            <a:r>
              <a:rPr lang="en-US" sz="2000" dirty="0"/>
              <a:t>(2 of 2)</a:t>
            </a:r>
          </a:p>
        </p:txBody>
      </p:sp>
      <p:sp>
        <p:nvSpPr>
          <p:cNvPr id="3" name="Text Placeholder 2"/>
          <p:cNvSpPr>
            <a:spLocks noGrp="1"/>
          </p:cNvSpPr>
          <p:nvPr>
            <p:ph idx="1"/>
          </p:nvPr>
        </p:nvSpPr>
        <p:spPr/>
        <p:txBody>
          <a:bodyPr/>
          <a:lstStyle/>
          <a:p>
            <a:pPr marL="457200" indent="-457200">
              <a:buFont typeface="+mj-lt"/>
              <a:buAutoNum type="arabicPeriod" startAt="5"/>
            </a:pPr>
            <a:r>
              <a:rPr lang="en-US" dirty="0"/>
              <a:t>Describe other adjustments for adjusted gross income.</a:t>
            </a:r>
          </a:p>
          <a:p>
            <a:pPr marL="457200" indent="-457200">
              <a:buFont typeface="+mj-lt"/>
              <a:buAutoNum type="arabicPeriod" startAt="5"/>
            </a:pPr>
            <a:r>
              <a:rPr lang="en-US" dirty="0"/>
              <a:t>Calculate the itemized deductions for medical expenses.</a:t>
            </a:r>
          </a:p>
          <a:p>
            <a:pPr marL="457200" indent="-457200">
              <a:buFont typeface="+mj-lt"/>
              <a:buAutoNum type="arabicPeriod" startAt="5"/>
            </a:pPr>
            <a:r>
              <a:rPr lang="en-US" dirty="0"/>
              <a:t>Calculate the itemized deduction for taxes.</a:t>
            </a:r>
          </a:p>
          <a:p>
            <a:pPr marL="457200" indent="-457200">
              <a:buFont typeface="+mj-lt"/>
              <a:buAutoNum type="arabicPeriod" startAt="5"/>
            </a:pPr>
            <a:r>
              <a:rPr lang="en-US" dirty="0"/>
              <a:t>Apply the rules for an individual taxpayer’s interest deduction.</a:t>
            </a:r>
          </a:p>
          <a:p>
            <a:pPr marL="457200" indent="-457200">
              <a:buFont typeface="+mj-lt"/>
              <a:buAutoNum type="arabicPeriod" startAt="5"/>
            </a:pPr>
            <a:r>
              <a:rPr lang="en-US" dirty="0"/>
              <a:t>Determine the charitable contributions deduction.</a:t>
            </a:r>
          </a:p>
          <a:p>
            <a:pPr marL="457200" indent="-457200">
              <a:buFont typeface="+mj-lt"/>
              <a:buAutoNum type="arabicPeriod" startAt="5"/>
            </a:pPr>
            <a:r>
              <a:rPr lang="en-US" dirty="0"/>
              <a:t>Describe other itemized deductions.</a:t>
            </a:r>
          </a:p>
        </p:txBody>
      </p:sp>
    </p:spTree>
    <p:extLst>
      <p:ext uri="{BB962C8B-B14F-4D97-AF65-F5344CB8AC3E}">
        <p14:creationId xmlns:p14="http://schemas.microsoft.com/office/powerpoint/2010/main" val="13910753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Small Business and Self-Employed Retirement Plans </a:t>
            </a:r>
            <a:r>
              <a:rPr lang="en-US" sz="2000" dirty="0"/>
              <a:t>(7 of 8)</a:t>
            </a:r>
            <a:endParaRPr lang="en-US" dirty="0"/>
          </a:p>
        </p:txBody>
      </p:sp>
      <p:sp>
        <p:nvSpPr>
          <p:cNvPr id="5" name="Text Placeholder 4"/>
          <p:cNvSpPr>
            <a:spLocks noGrp="1"/>
          </p:cNvSpPr>
          <p:nvPr>
            <p:ph idx="1"/>
          </p:nvPr>
        </p:nvSpPr>
        <p:spPr/>
        <p:txBody>
          <a:bodyPr/>
          <a:lstStyle/>
          <a:p>
            <a:pPr marL="342900" indent="-342900">
              <a:spcBef>
                <a:spcPts val="0"/>
              </a:spcBef>
              <a:spcAft>
                <a:spcPts val="600"/>
              </a:spcAft>
              <a:buFont typeface="Arial" panose="020B0604020202020204" pitchFamily="34" charset="0"/>
              <a:buChar char="•"/>
            </a:pPr>
            <a:r>
              <a:rPr lang="en-US" sz="2200" dirty="0"/>
              <a:t>Self-employed 4 0 1 (k) or solo 4 0 1 (k) plans are designed for self-employed individuals with no employees.</a:t>
            </a:r>
          </a:p>
          <a:p>
            <a:pPr marL="342900" indent="-342900">
              <a:spcBef>
                <a:spcPts val="0"/>
              </a:spcBef>
              <a:spcAft>
                <a:spcPts val="600"/>
              </a:spcAft>
              <a:buFont typeface="Arial" panose="020B0604020202020204" pitchFamily="34" charset="0"/>
              <a:buChar char="•"/>
            </a:pPr>
            <a:r>
              <a:rPr lang="en-US" sz="2200" dirty="0"/>
              <a:t>Traditional 4 0 1 (k) plans can be used by any type of company but are more appropriate for businesses with at least 20 employees.</a:t>
            </a:r>
          </a:p>
          <a:p>
            <a:pPr marL="342900" indent="-342900">
              <a:spcBef>
                <a:spcPts val="0"/>
              </a:spcBef>
              <a:spcAft>
                <a:spcPts val="600"/>
              </a:spcAft>
              <a:buFont typeface="Arial" panose="020B0604020202020204" pitchFamily="34" charset="0"/>
              <a:buChar char="•"/>
            </a:pPr>
            <a:r>
              <a:rPr lang="en-US" sz="2200" dirty="0"/>
              <a:t>In addition to general qualification requirements for all qualified plans, </a:t>
            </a:r>
            <a:br>
              <a:rPr lang="en-US" sz="2200" dirty="0"/>
            </a:br>
            <a:r>
              <a:rPr lang="en-US" sz="2200" dirty="0"/>
              <a:t>Section 4 0 1 (k) plans must meet the following requirements:</a:t>
            </a:r>
          </a:p>
          <a:p>
            <a:pPr marL="914400" lvl="1" indent="-457200">
              <a:spcBef>
                <a:spcPts val="0"/>
              </a:spcBef>
              <a:spcAft>
                <a:spcPts val="300"/>
              </a:spcAft>
              <a:buFont typeface="+mj-lt"/>
              <a:buAutoNum type="arabicPeriod"/>
            </a:pPr>
            <a:r>
              <a:rPr lang="en-US" sz="2200" dirty="0"/>
              <a:t>Amount deferred must be 100% vested.</a:t>
            </a:r>
          </a:p>
          <a:p>
            <a:pPr marL="914400" lvl="1" indent="-457200">
              <a:spcBef>
                <a:spcPts val="0"/>
              </a:spcBef>
              <a:spcAft>
                <a:spcPts val="300"/>
              </a:spcAft>
              <a:buFont typeface="+mj-lt"/>
              <a:buAutoNum type="arabicPeriod"/>
            </a:pPr>
            <a:r>
              <a:rPr lang="en-US" sz="2200" dirty="0"/>
              <a:t>Amount deferred may be distributed only upon:</a:t>
            </a:r>
          </a:p>
          <a:p>
            <a:pPr lvl="2">
              <a:spcBef>
                <a:spcPts val="0"/>
              </a:spcBef>
              <a:spcAft>
                <a:spcPts val="300"/>
              </a:spcAft>
            </a:pPr>
            <a:r>
              <a:rPr lang="en-US" sz="2200" dirty="0"/>
              <a:t>Retirement or separation of service</a:t>
            </a:r>
          </a:p>
          <a:p>
            <a:pPr lvl="2">
              <a:spcBef>
                <a:spcPts val="0"/>
              </a:spcBef>
              <a:spcAft>
                <a:spcPts val="300"/>
              </a:spcAft>
            </a:pPr>
            <a:r>
              <a:rPr lang="en-US" sz="2200" dirty="0"/>
              <a:t>Death</a:t>
            </a:r>
          </a:p>
          <a:p>
            <a:pPr lvl="2">
              <a:spcBef>
                <a:spcPts val="0"/>
              </a:spcBef>
              <a:spcAft>
                <a:spcPts val="300"/>
              </a:spcAft>
            </a:pPr>
            <a:r>
              <a:rPr lang="en-US" sz="2200" dirty="0"/>
              <a:t>Disability</a:t>
            </a:r>
          </a:p>
          <a:p>
            <a:pPr lvl="2">
              <a:spcBef>
                <a:spcPts val="0"/>
              </a:spcBef>
              <a:spcAft>
                <a:spcPts val="300"/>
              </a:spcAft>
            </a:pPr>
            <a:r>
              <a:rPr lang="en-US" sz="2200" dirty="0"/>
              <a:t>Attainment of age 59½ </a:t>
            </a:r>
          </a:p>
          <a:p>
            <a:pPr lvl="2">
              <a:spcBef>
                <a:spcPts val="0"/>
              </a:spcBef>
              <a:spcAft>
                <a:spcPts val="300"/>
              </a:spcAft>
            </a:pPr>
            <a:r>
              <a:rPr lang="en-US" sz="2200" dirty="0"/>
              <a:t>Hardship</a:t>
            </a:r>
          </a:p>
        </p:txBody>
      </p:sp>
    </p:spTree>
    <p:extLst>
      <p:ext uri="{BB962C8B-B14F-4D97-AF65-F5344CB8AC3E}">
        <p14:creationId xmlns:p14="http://schemas.microsoft.com/office/powerpoint/2010/main" val="15356312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Small Business and Self-Employed Retirement Plans </a:t>
            </a:r>
            <a:r>
              <a:rPr lang="en-US" sz="2000" dirty="0"/>
              <a:t>(8 of 8)</a:t>
            </a:r>
            <a:endParaRPr lang="en-US" dirty="0"/>
          </a:p>
        </p:txBody>
      </p:sp>
      <p:sp>
        <p:nvSpPr>
          <p:cNvPr id="5" name="Text Placeholder 4"/>
          <p:cNvSpPr>
            <a:spLocks noGrp="1"/>
          </p:cNvSpPr>
          <p:nvPr>
            <p:ph idx="1"/>
          </p:nvPr>
        </p:nvSpPr>
        <p:spPr/>
        <p:txBody>
          <a:bodyPr/>
          <a:lstStyle/>
          <a:p>
            <a:pPr marL="342900" indent="-342900">
              <a:spcBef>
                <a:spcPts val="600"/>
              </a:spcBef>
              <a:spcAft>
                <a:spcPts val="600"/>
              </a:spcAft>
              <a:buFont typeface="Arial" panose="020B0604020202020204" pitchFamily="34" charset="0"/>
              <a:buChar char="•"/>
            </a:pPr>
            <a:r>
              <a:rPr lang="en-US" dirty="0"/>
              <a:t>Safe harbor 4 0 1 (k) plans are for small businesses with employees. They operate like other 4 0 1 (k) plans with one exception: They require immediate vesting for employer contributions.</a:t>
            </a:r>
          </a:p>
          <a:p>
            <a:pPr marL="342900" indent="-342900">
              <a:spcBef>
                <a:spcPts val="600"/>
              </a:spcBef>
              <a:spcAft>
                <a:spcPts val="600"/>
              </a:spcAft>
              <a:buFont typeface="Arial" panose="020B0604020202020204" pitchFamily="34" charset="0"/>
              <a:buChar char="•"/>
            </a:pPr>
            <a:r>
              <a:rPr lang="en-US" dirty="0"/>
              <a:t>Amounts set aside for Roth 4 0 1 (k) plans are the same as regular </a:t>
            </a:r>
            <a:br>
              <a:rPr lang="en-US" dirty="0"/>
            </a:br>
            <a:r>
              <a:rPr lang="en-US" dirty="0"/>
              <a:t>4 0 1 (k) plans, except the dollars paid in do not reduce employees’ </a:t>
            </a:r>
            <a:br>
              <a:rPr lang="en-US" dirty="0"/>
            </a:br>
            <a:r>
              <a:rPr lang="en-US" dirty="0"/>
              <a:t>taxable income.</a:t>
            </a:r>
          </a:p>
          <a:p>
            <a:pPr marL="342900" indent="-342900">
              <a:spcBef>
                <a:spcPts val="600"/>
              </a:spcBef>
              <a:spcAft>
                <a:spcPts val="600"/>
              </a:spcAft>
              <a:buFont typeface="Arial" panose="020B0604020202020204" pitchFamily="34" charset="0"/>
              <a:buChar char="•"/>
            </a:pPr>
            <a:r>
              <a:rPr lang="en-US" dirty="0"/>
              <a:t>Withdrawals, including earnings, are generally tax free for Roth 4 0 1 (k) plans.</a:t>
            </a:r>
          </a:p>
          <a:p>
            <a:pPr marL="342900" indent="-342900">
              <a:spcBef>
                <a:spcPts val="600"/>
              </a:spcBef>
              <a:spcAft>
                <a:spcPts val="600"/>
              </a:spcAft>
              <a:buFont typeface="Arial" panose="020B0604020202020204" pitchFamily="34" charset="0"/>
              <a:buChar char="•"/>
            </a:pPr>
            <a:r>
              <a:rPr lang="en-US" dirty="0"/>
              <a:t>Roth 4 0 1 (k) plans are popular for the following reasons:</a:t>
            </a:r>
          </a:p>
          <a:p>
            <a:pPr marL="914400" lvl="1" indent="-457200">
              <a:spcAft>
                <a:spcPts val="600"/>
              </a:spcAft>
              <a:buFont typeface="+mj-lt"/>
              <a:buAutoNum type="arabicPeriod"/>
            </a:pPr>
            <a:r>
              <a:rPr lang="en-US" dirty="0"/>
              <a:t>They allow significantly higher contributions than Roth I R A s.</a:t>
            </a:r>
          </a:p>
          <a:p>
            <a:pPr marL="914400" lvl="1" indent="-457200">
              <a:spcAft>
                <a:spcPts val="600"/>
              </a:spcAft>
              <a:buFont typeface="+mj-lt"/>
              <a:buAutoNum type="arabicPeriod"/>
            </a:pPr>
            <a:r>
              <a:rPr lang="en-US" dirty="0"/>
              <a:t>There is no A G I limitation.</a:t>
            </a:r>
          </a:p>
        </p:txBody>
      </p:sp>
    </p:spTree>
    <p:extLst>
      <p:ext uri="{BB962C8B-B14F-4D97-AF65-F5344CB8AC3E}">
        <p14:creationId xmlns:p14="http://schemas.microsoft.com/office/powerpoint/2010/main" val="41274682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a:xfrm>
            <a:off x="838200" y="365125"/>
            <a:ext cx="10515600" cy="672105"/>
          </a:xfrm>
        </p:spPr>
        <p:txBody>
          <a:bodyPr/>
          <a:lstStyle/>
          <a:p>
            <a:r>
              <a:rPr lang="en-US" dirty="0"/>
              <a:t>Discussion 1</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What is the difference between a Roth 4 0 1 (k) plan and the other types? What are the advantages of each?</a:t>
            </a:r>
          </a:p>
        </p:txBody>
      </p:sp>
      <p:pic>
        <p:nvPicPr>
          <p:cNvPr id="4" name="Content Placeholder 12">
            <a:extLst>
              <a:ext uri="{FF2B5EF4-FFF2-40B4-BE49-F238E27FC236}">
                <a16:creationId xmlns:a16="http://schemas.microsoft.com/office/drawing/2014/main" id="{36828F57-D4A8-124C-9C9D-5154225B36DF}"/>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9699212" y="5089125"/>
            <a:ext cx="2015945" cy="1295630"/>
          </a:xfrm>
          <a:prstGeom prst="rect">
            <a:avLst/>
          </a:prstGeom>
        </p:spPr>
      </p:pic>
    </p:spTree>
    <p:custDataLst>
      <p:tags r:id="rId1"/>
    </p:custDataLst>
    <p:extLst>
      <p:ext uri="{BB962C8B-B14F-4D97-AF65-F5344CB8AC3E}">
        <p14:creationId xmlns:p14="http://schemas.microsoft.com/office/powerpoint/2010/main" val="7443876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a:xfrm>
            <a:off x="838200" y="365125"/>
            <a:ext cx="10515600" cy="672105"/>
          </a:xfrm>
        </p:spPr>
        <p:txBody>
          <a:bodyPr/>
          <a:lstStyle/>
          <a:p>
            <a:r>
              <a:rPr lang="en-US" dirty="0"/>
              <a:t>Discussion 1: Debrief</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342900" indent="-342900">
              <a:buFont typeface="Arial" panose="020B0604020202020204" pitchFamily="34" charset="0"/>
              <a:buChar char="•"/>
            </a:pPr>
            <a:r>
              <a:rPr lang="en-US" dirty="0"/>
              <a:t>What is the difference between a Roth 4 0 1 (k) plan and the other types of </a:t>
            </a:r>
            <a:br>
              <a:rPr lang="en-US" dirty="0"/>
            </a:br>
            <a:r>
              <a:rPr lang="en-US" dirty="0"/>
              <a:t>4 0 1 (k) plans and Roth I R A s? What are the advantages of each?</a:t>
            </a:r>
          </a:p>
          <a:p>
            <a:pPr lvl="1"/>
            <a:r>
              <a:rPr lang="en-US" dirty="0"/>
              <a:t>A major difference is that contributions to Roth plans, both 4 0 1 (k)s and </a:t>
            </a:r>
            <a:br>
              <a:rPr lang="en-US" dirty="0"/>
            </a:br>
            <a:r>
              <a:rPr lang="en-US" dirty="0"/>
              <a:t>I R A s, are made with after-tax dollars. This means that they do not reduce the taxpayer’s taxable income, whereas traditional plans do.</a:t>
            </a:r>
          </a:p>
          <a:p>
            <a:pPr lvl="1"/>
            <a:r>
              <a:rPr lang="en-US" dirty="0"/>
              <a:t>Withdrawals, including earnings, are generally tax free for </a:t>
            </a:r>
            <a:br>
              <a:rPr lang="en-US" dirty="0"/>
            </a:br>
            <a:r>
              <a:rPr lang="en-US" dirty="0"/>
              <a:t>Roth 4 0 1 (k) plans, while withdrawals from traditional plans </a:t>
            </a:r>
            <a:br>
              <a:rPr lang="en-US" dirty="0"/>
            </a:br>
            <a:r>
              <a:rPr lang="en-US" dirty="0"/>
              <a:t>are taxable.</a:t>
            </a:r>
          </a:p>
          <a:p>
            <a:pPr lvl="1"/>
            <a:r>
              <a:rPr lang="en-US" dirty="0"/>
              <a:t>Roth 4 0 1 (k) plans allow higher contributions than Roth I R A s,</a:t>
            </a:r>
            <a:br>
              <a:rPr lang="en-US" dirty="0"/>
            </a:br>
            <a:r>
              <a:rPr lang="en-US" dirty="0"/>
              <a:t>and there is no A G I limitation.</a:t>
            </a:r>
          </a:p>
          <a:p>
            <a:pPr lvl="1"/>
            <a:endParaRPr lang="en-US" dirty="0"/>
          </a:p>
        </p:txBody>
      </p:sp>
      <p:pic>
        <p:nvPicPr>
          <p:cNvPr id="4" name="Content Placeholder 16">
            <a:extLst>
              <a:ext uri="{FF2B5EF4-FFF2-40B4-BE49-F238E27FC236}">
                <a16:creationId xmlns:a16="http://schemas.microsoft.com/office/drawing/2014/main" id="{E5DF8C8D-BD79-C84C-AD98-3B9948E8971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462177" y="4732595"/>
            <a:ext cx="1252980" cy="1652160"/>
          </a:xfrm>
          <a:prstGeom prst="rect">
            <a:avLst/>
          </a:prstGeom>
        </p:spPr>
      </p:pic>
    </p:spTree>
    <p:custDataLst>
      <p:tags r:id="rId1"/>
    </p:custDataLst>
    <p:extLst>
      <p:ext uri="{BB962C8B-B14F-4D97-AF65-F5344CB8AC3E}">
        <p14:creationId xmlns:p14="http://schemas.microsoft.com/office/powerpoint/2010/main" val="34244133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Other For A G I Deductions </a:t>
            </a:r>
            <a:br>
              <a:rPr lang="en-US" dirty="0"/>
            </a:br>
            <a:r>
              <a:rPr lang="en-US" sz="2000" dirty="0"/>
              <a:t>(1 of 3)</a:t>
            </a:r>
          </a:p>
        </p:txBody>
      </p:sp>
      <p:sp>
        <p:nvSpPr>
          <p:cNvPr id="5" name="Text Placeholder 4"/>
          <p:cNvSpPr>
            <a:spLocks noGrp="1"/>
          </p:cNvSpPr>
          <p:nvPr>
            <p:ph idx="1"/>
          </p:nvPr>
        </p:nvSpPr>
        <p:spPr/>
        <p:txBody>
          <a:bodyPr/>
          <a:lstStyle/>
          <a:p>
            <a:pPr marL="0" indent="0">
              <a:buNone/>
            </a:pPr>
            <a:r>
              <a:rPr lang="en-US" b="1" dirty="0"/>
              <a:t>Educator Expenses</a:t>
            </a:r>
          </a:p>
          <a:p>
            <a:pPr marL="342900" indent="-342900">
              <a:buFont typeface="Arial" panose="020B0604020202020204" pitchFamily="34" charset="0"/>
              <a:buChar char="•"/>
            </a:pPr>
            <a:r>
              <a:rPr lang="en-US" dirty="0"/>
              <a:t>Eligible educators may deduct up to $250 for unreimbursed cost of classroom materials (books, computer equipment, etc.) as a deduction in arriving at A G I.</a:t>
            </a:r>
          </a:p>
          <a:p>
            <a:pPr lvl="1"/>
            <a:r>
              <a:rPr lang="en-US" dirty="0"/>
              <a:t>An eligible educator is a kindergarten through grade 12 teacher, instructor, counselor, principal, or aide for at least 900 hours a school year in a school that provides elementary or secondary education.</a:t>
            </a:r>
          </a:p>
          <a:p>
            <a:pPr marL="342900" indent="-342900">
              <a:buFont typeface="Arial" panose="020B0604020202020204" pitchFamily="34" charset="0"/>
              <a:buChar char="•"/>
            </a:pPr>
            <a:r>
              <a:rPr lang="en-US" dirty="0"/>
              <a:t>If a married filing jointly couple are both eligible educators, total deduction is up to $500 (but not more than $250 per spouse).</a:t>
            </a:r>
          </a:p>
        </p:txBody>
      </p:sp>
    </p:spTree>
    <p:extLst>
      <p:ext uri="{BB962C8B-B14F-4D97-AF65-F5344CB8AC3E}">
        <p14:creationId xmlns:p14="http://schemas.microsoft.com/office/powerpoint/2010/main" val="21023710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Other For A G I Deductions </a:t>
            </a:r>
            <a:br>
              <a:rPr lang="en-US" dirty="0"/>
            </a:br>
            <a:r>
              <a:rPr lang="en-US" sz="2000" dirty="0"/>
              <a:t>(2 of 3)</a:t>
            </a:r>
            <a:endParaRPr lang="en-US" dirty="0"/>
          </a:p>
        </p:txBody>
      </p:sp>
      <p:sp>
        <p:nvSpPr>
          <p:cNvPr id="5" name="Text Placeholder 4"/>
          <p:cNvSpPr>
            <a:spLocks noGrp="1"/>
          </p:cNvSpPr>
          <p:nvPr>
            <p:ph idx="1"/>
          </p:nvPr>
        </p:nvSpPr>
        <p:spPr/>
        <p:txBody>
          <a:bodyPr/>
          <a:lstStyle/>
          <a:p>
            <a:pPr marL="0" indent="0">
              <a:buNone/>
            </a:pPr>
            <a:r>
              <a:rPr lang="en-US" b="1" dirty="0"/>
              <a:t>Unreimbursed Business Expenses for Performing Artists and Others</a:t>
            </a:r>
          </a:p>
          <a:p>
            <a:pPr marL="342900" indent="-342900">
              <a:buFont typeface="Arial" panose="020B0604020202020204" pitchFamily="34" charset="0"/>
              <a:buChar char="•"/>
            </a:pPr>
            <a:r>
              <a:rPr lang="en-US" dirty="0"/>
              <a:t>Three different types of taxpayers eligible for deducting unreimbursed business expenses as a for A G I deduction:</a:t>
            </a:r>
          </a:p>
          <a:p>
            <a:pPr marL="914400" lvl="1" indent="-457200">
              <a:buFont typeface="+mj-lt"/>
              <a:buAutoNum type="arabicPeriod"/>
            </a:pPr>
            <a:r>
              <a:rPr lang="en-US" dirty="0"/>
              <a:t>Performing artists who worked for at least two employers during the year, received at least $200 each for any two of these employers, had business expenses of more than 10% of gross income, and had A G I of $16,000 or less after deducting those expenses</a:t>
            </a:r>
          </a:p>
          <a:p>
            <a:pPr marL="914400" lvl="1" indent="-457200">
              <a:buFont typeface="+mj-lt"/>
              <a:buAutoNum type="arabicPeriod"/>
            </a:pPr>
            <a:r>
              <a:rPr lang="en-US" dirty="0"/>
              <a:t>National Guard or Reserve members who travel more than 100 miles away from home in connection with services in the reserves</a:t>
            </a:r>
          </a:p>
          <a:p>
            <a:pPr marL="914400" lvl="1" indent="-457200">
              <a:buFont typeface="+mj-lt"/>
              <a:buAutoNum type="arabicPeriod"/>
            </a:pPr>
            <a:r>
              <a:rPr lang="en-US" dirty="0"/>
              <a:t>State or local fee-based government officials</a:t>
            </a:r>
          </a:p>
        </p:txBody>
      </p:sp>
    </p:spTree>
    <p:extLst>
      <p:ext uri="{BB962C8B-B14F-4D97-AF65-F5344CB8AC3E}">
        <p14:creationId xmlns:p14="http://schemas.microsoft.com/office/powerpoint/2010/main" val="30742519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Other For A G I Deductions </a:t>
            </a:r>
            <a:r>
              <a:rPr lang="en-US" sz="2000" dirty="0"/>
              <a:t>(3 of 3)</a:t>
            </a:r>
            <a:endParaRPr lang="en-US" dirty="0"/>
          </a:p>
        </p:txBody>
      </p:sp>
      <p:sp>
        <p:nvSpPr>
          <p:cNvPr id="5" name="Text Placeholder 4"/>
          <p:cNvSpPr>
            <a:spLocks noGrp="1"/>
          </p:cNvSpPr>
          <p:nvPr>
            <p:ph idx="1"/>
          </p:nvPr>
        </p:nvSpPr>
        <p:spPr/>
        <p:txBody>
          <a:bodyPr/>
          <a:lstStyle/>
          <a:p>
            <a:pPr marL="0" indent="0">
              <a:buNone/>
            </a:pPr>
            <a:r>
              <a:rPr lang="en-US" b="1" dirty="0"/>
              <a:t>Moving Expenses</a:t>
            </a:r>
          </a:p>
          <a:p>
            <a:pPr marL="342900" indent="-342900">
              <a:buFont typeface="Arial" panose="020B0604020202020204" pitchFamily="34" charset="0"/>
              <a:buChar char="•"/>
            </a:pPr>
            <a:r>
              <a:rPr lang="en-US" dirty="0"/>
              <a:t>In 2018, the Tax Cut and Jobs Act (T C J A) suspended the ability for taxpayers to deduct job-related moving expenses (through 2025). </a:t>
            </a:r>
          </a:p>
          <a:p>
            <a:pPr lvl="1"/>
            <a:r>
              <a:rPr lang="en-US" dirty="0"/>
              <a:t>The only exception is for members of the Armed Forces pursuant to a military order and permanent change of station.</a:t>
            </a:r>
          </a:p>
        </p:txBody>
      </p:sp>
    </p:spTree>
    <p:extLst>
      <p:ext uri="{BB962C8B-B14F-4D97-AF65-F5344CB8AC3E}">
        <p14:creationId xmlns:p14="http://schemas.microsoft.com/office/powerpoint/2010/main" val="32007500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a:xfrm>
            <a:off x="838200" y="365125"/>
            <a:ext cx="10515600" cy="672105"/>
          </a:xfrm>
        </p:spPr>
        <p:txBody>
          <a:bodyPr/>
          <a:lstStyle/>
          <a:p>
            <a:r>
              <a:rPr lang="en-US" dirty="0"/>
              <a:t>Poll 2</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r>
              <a:rPr lang="en-US" dirty="0"/>
              <a:t>Greg and Iris Holland are a married couple who files jointly, and both are high school teachers. In 2021, Greg and Iris spent $270 and $120 on various school supplies, respectively. After reviewing their records, you explain to the Hollands that they are eligible for a $370 ($250 + $120) educator expense for A G I deduction. Since some of the supplies they purchased could easily be used by either one of them, they have reclassified some of their receipts so that Greg now spent $240 and Iris spent $150, and they want to claim a $390 educator expense for A G I deduction. As a paid preparer, would you sign their form?</a:t>
            </a:r>
          </a:p>
        </p:txBody>
      </p:sp>
      <p:pic>
        <p:nvPicPr>
          <p:cNvPr id="4" name="Content Placeholder 14">
            <a:extLst>
              <a:ext uri="{FF2B5EF4-FFF2-40B4-BE49-F238E27FC236}">
                <a16:creationId xmlns:a16="http://schemas.microsoft.com/office/drawing/2014/main" id="{6DD04D8D-27B8-984B-B6F0-0C18FB8C0784}"/>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73976" y="4732596"/>
            <a:ext cx="1641181" cy="1652159"/>
          </a:xfrm>
          <a:prstGeom prst="rect">
            <a:avLst/>
          </a:prstGeom>
        </p:spPr>
      </p:pic>
    </p:spTree>
    <p:custDataLst>
      <p:tags r:id="rId1"/>
    </p:custDataLst>
    <p:extLst>
      <p:ext uri="{BB962C8B-B14F-4D97-AF65-F5344CB8AC3E}">
        <p14:creationId xmlns:p14="http://schemas.microsoft.com/office/powerpoint/2010/main" val="36793551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Medical Expenses </a:t>
            </a:r>
            <a:br>
              <a:rPr lang="en-US" dirty="0"/>
            </a:br>
            <a:r>
              <a:rPr lang="en-US" sz="2000" dirty="0"/>
              <a:t>(1 of 6)</a:t>
            </a:r>
          </a:p>
        </p:txBody>
      </p:sp>
      <p:sp>
        <p:nvSpPr>
          <p:cNvPr id="5" name="Text Placeholder 4"/>
          <p:cNvSpPr>
            <a:spLocks noGrp="1"/>
          </p:cNvSpPr>
          <p:nvPr>
            <p:ph sz="half" idx="1"/>
          </p:nvPr>
        </p:nvSpPr>
        <p:spPr>
          <a:xfrm>
            <a:off x="476843" y="1825625"/>
            <a:ext cx="11241915" cy="4173393"/>
          </a:xfrm>
        </p:spPr>
        <p:txBody>
          <a:bodyPr/>
          <a:lstStyle/>
          <a:p>
            <a:pPr marL="342900" indent="-342900">
              <a:spcBef>
                <a:spcPts val="0"/>
              </a:spcBef>
              <a:spcAft>
                <a:spcPts val="600"/>
              </a:spcAft>
              <a:buFont typeface="Arial" panose="020B0604020202020204" pitchFamily="34" charset="0"/>
              <a:buChar char="•"/>
            </a:pPr>
            <a:r>
              <a:rPr lang="en-US" sz="2000" dirty="0"/>
              <a:t>Medical expenses are the first itemized deduction on Schedule A.</a:t>
            </a:r>
          </a:p>
          <a:p>
            <a:pPr marL="342900" indent="-342900">
              <a:spcBef>
                <a:spcPts val="0"/>
              </a:spcBef>
              <a:spcAft>
                <a:spcPts val="600"/>
              </a:spcAft>
              <a:buFont typeface="Arial" panose="020B0604020202020204" pitchFamily="34" charset="0"/>
              <a:buChar char="•"/>
            </a:pPr>
            <a:r>
              <a:rPr lang="en-US" sz="2000" dirty="0"/>
              <a:t>Taxpayers are allowed a deduction for medical expenses paid for themselves, spouse, and dependents.</a:t>
            </a:r>
          </a:p>
          <a:p>
            <a:pPr marL="342900" indent="-342900">
              <a:spcBef>
                <a:spcPts val="0"/>
              </a:spcBef>
              <a:spcAft>
                <a:spcPts val="600"/>
              </a:spcAft>
              <a:buFont typeface="Arial" panose="020B0604020202020204" pitchFamily="34" charset="0"/>
              <a:buChar char="•"/>
            </a:pPr>
            <a:r>
              <a:rPr lang="en-US" sz="2000" dirty="0"/>
              <a:t>Unreimbursed medical expenses can only be deducted to the extent that they exceed 7.5% of taxpayer’s A G I.</a:t>
            </a:r>
          </a:p>
          <a:p>
            <a:pPr marL="342900" indent="-342900">
              <a:spcBef>
                <a:spcPts val="0"/>
              </a:spcBef>
              <a:spcAft>
                <a:spcPts val="600"/>
              </a:spcAft>
              <a:buFont typeface="Arial" panose="020B0604020202020204" pitchFamily="34" charset="0"/>
              <a:buChar char="•"/>
            </a:pPr>
            <a:r>
              <a:rPr lang="en-US" sz="2000" dirty="0"/>
              <a:t>The formula for calculating the deduction for medical expenses is as follows:</a:t>
            </a:r>
          </a:p>
          <a:p>
            <a:pPr marL="1371600" indent="-457200" defTabSz="922338">
              <a:spcBef>
                <a:spcPts val="0"/>
              </a:spcBef>
              <a:spcAft>
                <a:spcPts val="0"/>
              </a:spcAft>
              <a:buNone/>
              <a:tabLst>
                <a:tab pos="7315200" algn="r"/>
              </a:tabLst>
            </a:pPr>
            <a:r>
              <a:rPr lang="en-US" sz="1800" dirty="0"/>
              <a:t>Prescription medicines and drugs, insulin, doctors, 	</a:t>
            </a:r>
          </a:p>
          <a:p>
            <a:pPr marL="1371600" indent="-457200" defTabSz="922338">
              <a:spcBef>
                <a:spcPts val="0"/>
              </a:spcBef>
              <a:spcAft>
                <a:spcPts val="0"/>
              </a:spcAft>
              <a:buNone/>
              <a:tabLst>
                <a:tab pos="7315200" algn="r"/>
              </a:tabLst>
            </a:pPr>
            <a:r>
              <a:rPr lang="en-US" sz="1800" dirty="0"/>
              <a:t>	dentists, hospitals, medical insurance premiums	 $ xxx</a:t>
            </a:r>
          </a:p>
          <a:p>
            <a:pPr marL="1371600" indent="-457200" defTabSz="922338">
              <a:spcBef>
                <a:spcPts val="0"/>
              </a:spcBef>
              <a:spcAft>
                <a:spcPts val="0"/>
              </a:spcAft>
              <a:buNone/>
              <a:tabLst>
                <a:tab pos="7315200" algn="r"/>
              </a:tabLst>
            </a:pPr>
            <a:r>
              <a:rPr lang="en-US" sz="1800" dirty="0"/>
              <a:t>Other medical and dental expenses, such as lodging, 	</a:t>
            </a:r>
          </a:p>
          <a:p>
            <a:pPr marL="1371600" indent="-457200" defTabSz="922338">
              <a:spcBef>
                <a:spcPts val="0"/>
              </a:spcBef>
              <a:spcAft>
                <a:spcPts val="0"/>
              </a:spcAft>
              <a:buNone/>
              <a:tabLst>
                <a:tab pos="7315200" algn="r"/>
              </a:tabLst>
            </a:pPr>
            <a:r>
              <a:rPr lang="fr-FR" sz="1800" dirty="0"/>
              <a:t>	transportation, </a:t>
            </a:r>
            <a:r>
              <a:rPr lang="en-US" sz="1800" dirty="0"/>
              <a:t>eyeglasses</a:t>
            </a:r>
            <a:r>
              <a:rPr lang="fr-FR" sz="1800" dirty="0"/>
              <a:t>, contact lenses, etc.	</a:t>
            </a:r>
            <a:r>
              <a:rPr lang="en-US" sz="1800" dirty="0"/>
              <a:t> xxx</a:t>
            </a:r>
            <a:endParaRPr lang="fr-FR" sz="1800" dirty="0"/>
          </a:p>
          <a:p>
            <a:pPr marL="1371600" indent="-457200" defTabSz="922338">
              <a:spcBef>
                <a:spcPts val="0"/>
              </a:spcBef>
              <a:spcAft>
                <a:spcPts val="0"/>
              </a:spcAft>
              <a:buNone/>
              <a:tabLst>
                <a:tab pos="7375525" algn="r"/>
              </a:tabLst>
            </a:pPr>
            <a:r>
              <a:rPr lang="en-US" sz="1800" dirty="0"/>
              <a:t>Less: insurance reimbursements 	 </a:t>
            </a:r>
            <a:r>
              <a:rPr lang="en-US" sz="1800" u="sng" dirty="0"/>
              <a:t> (xxx)</a:t>
            </a:r>
          </a:p>
          <a:p>
            <a:pPr marL="1371600" indent="-457200" defTabSz="922338">
              <a:spcBef>
                <a:spcPts val="0"/>
              </a:spcBef>
              <a:spcAft>
                <a:spcPts val="0"/>
              </a:spcAft>
              <a:buNone/>
              <a:tabLst>
                <a:tab pos="7315200" algn="r"/>
              </a:tabLst>
            </a:pPr>
            <a:r>
              <a:rPr lang="en-US" sz="1800" dirty="0"/>
              <a:t>	Subtotal 	xxx</a:t>
            </a:r>
          </a:p>
          <a:p>
            <a:pPr marL="1371600" indent="-457200" defTabSz="922338">
              <a:spcBef>
                <a:spcPts val="0"/>
              </a:spcBef>
              <a:spcAft>
                <a:spcPts val="0"/>
              </a:spcAft>
              <a:buNone/>
              <a:tabLst>
                <a:tab pos="7375525" algn="r"/>
              </a:tabLst>
            </a:pPr>
            <a:r>
              <a:rPr lang="en-US" sz="1800" dirty="0"/>
              <a:t>Less: 7.5% of adjusted gross income 	</a:t>
            </a:r>
            <a:r>
              <a:rPr lang="en-US" sz="1800" u="sng" dirty="0"/>
              <a:t> (xxx)</a:t>
            </a:r>
          </a:p>
          <a:p>
            <a:pPr marL="1371600" indent="-457200" defTabSz="922338">
              <a:spcBef>
                <a:spcPts val="0"/>
              </a:spcBef>
              <a:spcAft>
                <a:spcPts val="0"/>
              </a:spcAft>
              <a:buNone/>
              <a:tabLst>
                <a:tab pos="7315200" algn="r"/>
              </a:tabLst>
            </a:pPr>
            <a:r>
              <a:rPr lang="en-US" sz="1800" dirty="0"/>
              <a:t>Excess expenses qualifying for the medical deduction 	</a:t>
            </a:r>
            <a:r>
              <a:rPr lang="en-US" sz="1800" u="dbl" dirty="0"/>
              <a:t>$ xxx</a:t>
            </a:r>
          </a:p>
        </p:txBody>
      </p:sp>
    </p:spTree>
    <p:extLst>
      <p:ext uri="{BB962C8B-B14F-4D97-AF65-F5344CB8AC3E}">
        <p14:creationId xmlns:p14="http://schemas.microsoft.com/office/powerpoint/2010/main" val="35488060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Medical Expenses </a:t>
            </a:r>
            <a:br>
              <a:rPr lang="en-US" dirty="0"/>
            </a:br>
            <a:r>
              <a:rPr lang="en-US" sz="2000" dirty="0"/>
              <a:t>(2 of 6)</a:t>
            </a:r>
            <a:endParaRPr lang="en-US" dirty="0"/>
          </a:p>
        </p:txBody>
      </p:sp>
      <p:sp>
        <p:nvSpPr>
          <p:cNvPr id="5" name="Text Placeholder 4"/>
          <p:cNvSpPr>
            <a:spLocks noGrp="1"/>
          </p:cNvSpPr>
          <p:nvPr>
            <p:ph idx="1"/>
          </p:nvPr>
        </p:nvSpPr>
        <p:spPr/>
        <p:txBody>
          <a:bodyPr/>
          <a:lstStyle/>
          <a:p>
            <a:pPr marL="0" indent="0">
              <a:buNone/>
            </a:pPr>
            <a:r>
              <a:rPr lang="en-US" b="1" dirty="0"/>
              <a:t>What Qualifies as a Medical Expense?</a:t>
            </a:r>
          </a:p>
          <a:p>
            <a:pPr marL="342900" indent="-342900">
              <a:spcBef>
                <a:spcPts val="0"/>
              </a:spcBef>
              <a:spcAft>
                <a:spcPts val="600"/>
              </a:spcAft>
              <a:buFont typeface="Arial" panose="020B0604020202020204" pitchFamily="34" charset="0"/>
              <a:buChar char="•"/>
            </a:pPr>
            <a:r>
              <a:rPr lang="en-US" sz="2000" dirty="0"/>
              <a:t>Qualified medical expenses include:</a:t>
            </a:r>
          </a:p>
          <a:p>
            <a:pPr lvl="1">
              <a:spcBef>
                <a:spcPts val="0"/>
              </a:spcBef>
              <a:spcAft>
                <a:spcPts val="600"/>
              </a:spcAft>
            </a:pPr>
            <a:r>
              <a:rPr lang="en-US" sz="2000" dirty="0"/>
              <a:t>Prescription medicine and drugs and insulin</a:t>
            </a:r>
          </a:p>
          <a:p>
            <a:pPr lvl="1">
              <a:spcBef>
                <a:spcPts val="0"/>
              </a:spcBef>
              <a:spcAft>
                <a:spcPts val="600"/>
              </a:spcAft>
            </a:pPr>
            <a:r>
              <a:rPr lang="en-US" sz="2000" dirty="0"/>
              <a:t>Fees for doctors, dentists, nurses, and other medical professionals</a:t>
            </a:r>
          </a:p>
          <a:p>
            <a:pPr lvl="1">
              <a:spcBef>
                <a:spcPts val="0"/>
              </a:spcBef>
              <a:spcAft>
                <a:spcPts val="600"/>
              </a:spcAft>
            </a:pPr>
            <a:r>
              <a:rPr lang="en-US" sz="2000" dirty="0"/>
              <a:t>Hospital fees</a:t>
            </a:r>
          </a:p>
          <a:p>
            <a:pPr lvl="1">
              <a:spcBef>
                <a:spcPts val="0"/>
              </a:spcBef>
              <a:spcAft>
                <a:spcPts val="600"/>
              </a:spcAft>
            </a:pPr>
            <a:r>
              <a:rPr lang="en-US" sz="2000" dirty="0"/>
              <a:t>Hearing aids, dentures, prescription eyeglasses, and contact lenses</a:t>
            </a:r>
          </a:p>
          <a:p>
            <a:pPr lvl="1">
              <a:spcBef>
                <a:spcPts val="0"/>
              </a:spcBef>
              <a:spcAft>
                <a:spcPts val="600"/>
              </a:spcAft>
            </a:pPr>
            <a:r>
              <a:rPr lang="en-US" sz="2000" dirty="0"/>
              <a:t>Medical transportation</a:t>
            </a:r>
          </a:p>
          <a:p>
            <a:pPr lvl="2">
              <a:spcBef>
                <a:spcPts val="0"/>
              </a:spcBef>
              <a:spcAft>
                <a:spcPts val="600"/>
              </a:spcAft>
            </a:pPr>
            <a:r>
              <a:rPr lang="en-US" sz="2000" dirty="0"/>
              <a:t>Includes amounts paid for taxis, buses, airplanes, etc.</a:t>
            </a:r>
          </a:p>
          <a:p>
            <a:pPr lvl="2">
              <a:spcBef>
                <a:spcPts val="0"/>
              </a:spcBef>
              <a:spcAft>
                <a:spcPts val="600"/>
              </a:spcAft>
            </a:pPr>
            <a:r>
              <a:rPr lang="en-US" sz="2000" dirty="0"/>
              <a:t>Includes out-of-pocket expenses for gas if personal automobile is used</a:t>
            </a:r>
          </a:p>
          <a:p>
            <a:pPr lvl="2">
              <a:spcBef>
                <a:spcPts val="0"/>
              </a:spcBef>
              <a:spcAft>
                <a:spcPts val="600"/>
              </a:spcAft>
            </a:pPr>
            <a:r>
              <a:rPr lang="en-US" sz="2000" dirty="0"/>
              <a:t>Includes parking and toll fees</a:t>
            </a:r>
          </a:p>
          <a:p>
            <a:pPr lvl="2">
              <a:spcBef>
                <a:spcPts val="0"/>
              </a:spcBef>
              <a:spcAft>
                <a:spcPts val="600"/>
              </a:spcAft>
            </a:pPr>
            <a:r>
              <a:rPr lang="en-US" sz="2000" dirty="0"/>
              <a:t>Standard mileage rate: 16 cents per mile</a:t>
            </a:r>
          </a:p>
        </p:txBody>
      </p:sp>
    </p:spTree>
    <p:extLst>
      <p:ext uri="{BB962C8B-B14F-4D97-AF65-F5344CB8AC3E}">
        <p14:creationId xmlns:p14="http://schemas.microsoft.com/office/powerpoint/2010/main" val="1185474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Health Savings Accounts </a:t>
            </a:r>
            <a:br>
              <a:rPr lang="en-US" dirty="0"/>
            </a:br>
            <a:r>
              <a:rPr lang="en-US" sz="2000" dirty="0"/>
              <a:t>(1 of 4)</a:t>
            </a:r>
          </a:p>
        </p:txBody>
      </p:sp>
      <p:sp>
        <p:nvSpPr>
          <p:cNvPr id="5" name="Text Placeholder 4"/>
          <p:cNvSpPr>
            <a:spLocks noGrp="1"/>
          </p:cNvSpPr>
          <p:nvPr>
            <p:ph idx="1"/>
          </p:nvPr>
        </p:nvSpPr>
        <p:spPr/>
        <p:txBody>
          <a:bodyPr/>
          <a:lstStyle/>
          <a:p>
            <a:pPr>
              <a:spcBef>
                <a:spcPts val="0"/>
              </a:spcBef>
              <a:spcAft>
                <a:spcPts val="300"/>
              </a:spcAft>
            </a:pPr>
            <a:r>
              <a:rPr lang="en-US" sz="2000" dirty="0"/>
              <a:t>Four types of tax-favored medical spending plans available to taxpayers:</a:t>
            </a:r>
          </a:p>
          <a:p>
            <a:pPr marL="457200" lvl="1" indent="-457200">
              <a:spcBef>
                <a:spcPts val="0"/>
              </a:spcBef>
              <a:spcAft>
                <a:spcPts val="300"/>
              </a:spcAft>
              <a:buFont typeface="+mj-lt"/>
              <a:buAutoNum type="arabicPeriod"/>
            </a:pPr>
            <a:r>
              <a:rPr lang="en-US" sz="2000" dirty="0"/>
              <a:t>Health care flexible spending arrangements (F S A s)</a:t>
            </a:r>
          </a:p>
          <a:p>
            <a:pPr marL="692150" lvl="2">
              <a:spcBef>
                <a:spcPts val="0"/>
              </a:spcBef>
              <a:spcAft>
                <a:spcPts val="300"/>
              </a:spcAft>
            </a:pPr>
            <a:r>
              <a:rPr lang="en-US" sz="2000" dirty="0"/>
              <a:t>Employees set aside money to cover medical expenses.</a:t>
            </a:r>
          </a:p>
          <a:p>
            <a:pPr marL="457200" lvl="1" indent="-457200">
              <a:spcBef>
                <a:spcPts val="0"/>
              </a:spcBef>
              <a:spcAft>
                <a:spcPts val="300"/>
              </a:spcAft>
              <a:buFont typeface="+mj-lt"/>
              <a:buAutoNum type="arabicPeriod"/>
            </a:pPr>
            <a:r>
              <a:rPr lang="en-US" sz="2000" dirty="0"/>
              <a:t>Health Reimbursements Arrangements (H R A s)</a:t>
            </a:r>
          </a:p>
          <a:p>
            <a:pPr marL="692150" lvl="2">
              <a:spcBef>
                <a:spcPts val="0"/>
              </a:spcBef>
              <a:spcAft>
                <a:spcPts val="300"/>
              </a:spcAft>
            </a:pPr>
            <a:r>
              <a:rPr lang="en-US" sz="2000" dirty="0"/>
              <a:t>Employer funds an account that can be used by employees for medical expenses.</a:t>
            </a:r>
          </a:p>
          <a:p>
            <a:pPr marL="457200" lvl="1" indent="-457200">
              <a:spcBef>
                <a:spcPts val="0"/>
              </a:spcBef>
              <a:spcAft>
                <a:spcPts val="300"/>
              </a:spcAft>
              <a:buFont typeface="+mj-lt"/>
              <a:buAutoNum type="arabicPeriod"/>
            </a:pPr>
            <a:r>
              <a:rPr lang="en-US" sz="2000" dirty="0"/>
              <a:t>Medical Savings Accounts (M S A s)</a:t>
            </a:r>
          </a:p>
          <a:p>
            <a:pPr marL="692150" lvl="2">
              <a:spcBef>
                <a:spcPts val="0"/>
              </a:spcBef>
              <a:spcAft>
                <a:spcPts val="300"/>
              </a:spcAft>
            </a:pPr>
            <a:r>
              <a:rPr lang="en-US" sz="2000" dirty="0"/>
              <a:t>Permit deductions for amounts contributed to an account established for medical expenses</a:t>
            </a:r>
          </a:p>
          <a:p>
            <a:pPr marL="692150" lvl="2">
              <a:spcBef>
                <a:spcPts val="0"/>
              </a:spcBef>
              <a:spcAft>
                <a:spcPts val="300"/>
              </a:spcAft>
            </a:pPr>
            <a:r>
              <a:rPr lang="en-US" sz="2000" dirty="0"/>
              <a:t>For small business and self-employed individuals</a:t>
            </a:r>
          </a:p>
          <a:p>
            <a:pPr marL="692150" lvl="2">
              <a:spcBef>
                <a:spcPts val="0"/>
              </a:spcBef>
              <a:spcAft>
                <a:spcPts val="300"/>
              </a:spcAft>
            </a:pPr>
            <a:r>
              <a:rPr lang="en-US" sz="2000" dirty="0"/>
              <a:t>Effective January 1, 2008, no new M S A accounts may be established.</a:t>
            </a:r>
          </a:p>
          <a:p>
            <a:pPr marL="457200" lvl="1" indent="-457200">
              <a:spcBef>
                <a:spcPts val="0"/>
              </a:spcBef>
              <a:spcAft>
                <a:spcPts val="300"/>
              </a:spcAft>
              <a:buFont typeface="+mj-lt"/>
              <a:buAutoNum type="arabicPeriod"/>
            </a:pPr>
            <a:r>
              <a:rPr lang="en-US" sz="2000" dirty="0"/>
              <a:t>Health Savings Accounts (H S A s)</a:t>
            </a:r>
          </a:p>
          <a:p>
            <a:pPr marL="692150" lvl="2">
              <a:spcBef>
                <a:spcPts val="0"/>
              </a:spcBef>
              <a:spcAft>
                <a:spcPts val="300"/>
              </a:spcAft>
            </a:pPr>
            <a:r>
              <a:rPr lang="en-US" sz="2000" dirty="0"/>
              <a:t>A type of savings account established for paying unreimbursed medical expenses by taxpayers who carry qualifying high-deductible health insurance</a:t>
            </a:r>
          </a:p>
        </p:txBody>
      </p:sp>
    </p:spTree>
    <p:extLst>
      <p:ext uri="{BB962C8B-B14F-4D97-AF65-F5344CB8AC3E}">
        <p14:creationId xmlns:p14="http://schemas.microsoft.com/office/powerpoint/2010/main" val="36415688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Medical Expenses </a:t>
            </a:r>
            <a:br>
              <a:rPr lang="en-US" dirty="0"/>
            </a:br>
            <a:r>
              <a:rPr lang="en-US" sz="2000" dirty="0"/>
              <a:t>(3 of 6)</a:t>
            </a:r>
            <a:endParaRPr lang="en-US" dirty="0"/>
          </a:p>
        </p:txBody>
      </p:sp>
      <p:sp>
        <p:nvSpPr>
          <p:cNvPr id="5" name="Text Placeholder 4"/>
          <p:cNvSpPr>
            <a:spLocks noGrp="1"/>
          </p:cNvSpPr>
          <p:nvPr>
            <p:ph idx="1"/>
          </p:nvPr>
        </p:nvSpPr>
        <p:spPr/>
        <p:txBody>
          <a:bodyPr/>
          <a:lstStyle/>
          <a:p>
            <a:pPr lvl="1">
              <a:spcBef>
                <a:spcPts val="0"/>
              </a:spcBef>
              <a:spcAft>
                <a:spcPts val="300"/>
              </a:spcAft>
            </a:pPr>
            <a:r>
              <a:rPr lang="en-US" sz="2000" dirty="0"/>
              <a:t>Lodging</a:t>
            </a:r>
          </a:p>
          <a:p>
            <a:pPr lvl="2">
              <a:spcBef>
                <a:spcPts val="0"/>
              </a:spcBef>
              <a:spcAft>
                <a:spcPts val="300"/>
              </a:spcAft>
            </a:pPr>
            <a:r>
              <a:rPr lang="en-US" sz="2000" dirty="0"/>
              <a:t>Up to $50 per night per person</a:t>
            </a:r>
          </a:p>
          <a:p>
            <a:pPr lvl="1">
              <a:spcBef>
                <a:spcPts val="0"/>
              </a:spcBef>
              <a:spcAft>
                <a:spcPts val="300"/>
              </a:spcAft>
            </a:pPr>
            <a:r>
              <a:rPr lang="en-US" sz="2000" dirty="0"/>
              <a:t>Medical aids (e.g., crutches, wheelchairs, guide dogs)</a:t>
            </a:r>
          </a:p>
          <a:p>
            <a:pPr lvl="1">
              <a:spcBef>
                <a:spcPts val="0"/>
              </a:spcBef>
              <a:spcAft>
                <a:spcPts val="300"/>
              </a:spcAft>
            </a:pPr>
            <a:r>
              <a:rPr lang="en-US" sz="2000" dirty="0"/>
              <a:t>Birth control prescriptions</a:t>
            </a:r>
          </a:p>
          <a:p>
            <a:pPr lvl="1">
              <a:spcBef>
                <a:spcPts val="0"/>
              </a:spcBef>
              <a:spcAft>
                <a:spcPts val="300"/>
              </a:spcAft>
            </a:pPr>
            <a:r>
              <a:rPr lang="en-US" sz="2000" dirty="0"/>
              <a:t>Acupuncture</a:t>
            </a:r>
          </a:p>
          <a:p>
            <a:pPr lvl="1">
              <a:spcBef>
                <a:spcPts val="0"/>
              </a:spcBef>
              <a:spcAft>
                <a:spcPts val="300"/>
              </a:spcAft>
            </a:pPr>
            <a:r>
              <a:rPr lang="en-US" sz="2000" dirty="0"/>
              <a:t>Psychiatric care</a:t>
            </a:r>
          </a:p>
          <a:p>
            <a:pPr lvl="1">
              <a:spcBef>
                <a:spcPts val="0"/>
              </a:spcBef>
              <a:spcAft>
                <a:spcPts val="300"/>
              </a:spcAft>
            </a:pPr>
            <a:r>
              <a:rPr lang="en-US" sz="2000" dirty="0"/>
              <a:t>Medical insurance premiums </a:t>
            </a:r>
          </a:p>
          <a:p>
            <a:pPr lvl="2">
              <a:spcBef>
                <a:spcPts val="0"/>
              </a:spcBef>
              <a:spcAft>
                <a:spcPts val="300"/>
              </a:spcAft>
            </a:pPr>
            <a:r>
              <a:rPr lang="en-US" sz="2000" dirty="0"/>
              <a:t>Includes Medicare premiums </a:t>
            </a:r>
          </a:p>
          <a:p>
            <a:pPr lvl="2">
              <a:spcBef>
                <a:spcPts val="0"/>
              </a:spcBef>
              <a:spcAft>
                <a:spcPts val="300"/>
              </a:spcAft>
            </a:pPr>
            <a:r>
              <a:rPr lang="en-US" sz="2000" dirty="0"/>
              <a:t>Includes premiums paid for qualified long-term care insurance (up to specified limits that change yearly and are based on taxpayer’s age)</a:t>
            </a:r>
          </a:p>
          <a:p>
            <a:pPr lvl="1">
              <a:spcBef>
                <a:spcPts val="0"/>
              </a:spcBef>
              <a:spcAft>
                <a:spcPts val="300"/>
              </a:spcAft>
            </a:pPr>
            <a:r>
              <a:rPr lang="en-US" sz="2000" dirty="0"/>
              <a:t>Certain capital expenditures deemed medically necessary by a doctor (e.g., support railings, medically necessary swimming pools)</a:t>
            </a:r>
          </a:p>
          <a:p>
            <a:pPr lvl="1">
              <a:spcBef>
                <a:spcPts val="0"/>
              </a:spcBef>
              <a:spcAft>
                <a:spcPts val="300"/>
              </a:spcAft>
            </a:pPr>
            <a:r>
              <a:rPr lang="en-US" sz="2000" dirty="0"/>
              <a:t>Nursing home care for the chronically ill</a:t>
            </a:r>
          </a:p>
        </p:txBody>
      </p:sp>
    </p:spTree>
    <p:extLst>
      <p:ext uri="{BB962C8B-B14F-4D97-AF65-F5344CB8AC3E}">
        <p14:creationId xmlns:p14="http://schemas.microsoft.com/office/powerpoint/2010/main" val="7559019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Medical Expenses </a:t>
            </a:r>
            <a:br>
              <a:rPr lang="en-US" dirty="0"/>
            </a:br>
            <a:r>
              <a:rPr lang="en-US" sz="2000" dirty="0"/>
              <a:t>(4 of 6)</a:t>
            </a:r>
            <a:endParaRPr lang="en-US" dirty="0"/>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Certain medical expenses that are not deductible include:</a:t>
            </a:r>
          </a:p>
          <a:p>
            <a:pPr lvl="1"/>
            <a:r>
              <a:rPr lang="en-US" dirty="0"/>
              <a:t>Cost of travel for general improvement of health</a:t>
            </a:r>
          </a:p>
          <a:p>
            <a:pPr lvl="1"/>
            <a:r>
              <a:rPr lang="en-US" dirty="0"/>
              <a:t>Cost of weight-loss programs</a:t>
            </a:r>
          </a:p>
          <a:p>
            <a:pPr lvl="1"/>
            <a:r>
              <a:rPr lang="en-US" dirty="0"/>
              <a:t>Cost of marriage counseling</a:t>
            </a:r>
          </a:p>
          <a:p>
            <a:pPr lvl="1"/>
            <a:r>
              <a:rPr lang="en-US" dirty="0"/>
              <a:t>Cosmetic surgery (if unnecessary)</a:t>
            </a:r>
          </a:p>
          <a:p>
            <a:pPr lvl="1"/>
            <a:r>
              <a:rPr lang="en-US" dirty="0"/>
              <a:t>Nonprescription medicines</a:t>
            </a:r>
          </a:p>
          <a:p>
            <a:pPr lvl="1"/>
            <a:r>
              <a:rPr lang="en-US" dirty="0"/>
              <a:t>Drugs purchased illegally from abroad</a:t>
            </a:r>
          </a:p>
          <a:p>
            <a:pPr lvl="1"/>
            <a:r>
              <a:rPr lang="en-US" dirty="0"/>
              <a:t>Meal costs on trips for medical care</a:t>
            </a:r>
          </a:p>
        </p:txBody>
      </p:sp>
    </p:spTree>
    <p:extLst>
      <p:ext uri="{BB962C8B-B14F-4D97-AF65-F5344CB8AC3E}">
        <p14:creationId xmlns:p14="http://schemas.microsoft.com/office/powerpoint/2010/main" val="20606677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Medical Expenses </a:t>
            </a:r>
            <a:br>
              <a:rPr lang="en-US" dirty="0"/>
            </a:br>
            <a:r>
              <a:rPr lang="en-US" sz="2000" dirty="0"/>
              <a:t>(5 of 6)</a:t>
            </a:r>
            <a:endParaRPr lang="en-US" dirty="0"/>
          </a:p>
        </p:txBody>
      </p:sp>
      <p:sp>
        <p:nvSpPr>
          <p:cNvPr id="5" name="Text Placeholder 4"/>
          <p:cNvSpPr>
            <a:spLocks noGrp="1"/>
          </p:cNvSpPr>
          <p:nvPr>
            <p:ph sz="half" idx="1"/>
          </p:nvPr>
        </p:nvSpPr>
        <p:spPr>
          <a:xfrm>
            <a:off x="838200" y="1825625"/>
            <a:ext cx="10880558" cy="1723391"/>
          </a:xfrm>
        </p:spPr>
        <p:txBody>
          <a:bodyPr/>
          <a:lstStyle/>
          <a:p>
            <a:pPr marL="0" indent="0">
              <a:buNone/>
            </a:pPr>
            <a:r>
              <a:rPr lang="en-US" b="1" dirty="0"/>
              <a:t>Medical Expenses</a:t>
            </a:r>
          </a:p>
          <a:p>
            <a:pPr marL="342900" indent="-342900">
              <a:buFont typeface="Arial" panose="020B0604020202020204" pitchFamily="34" charset="0"/>
              <a:buChar char="•"/>
            </a:pPr>
            <a:r>
              <a:rPr lang="en-US" sz="2000" dirty="0"/>
              <a:t>EXAMPLE: During the year, Frieda and José paid the following medical expenses:</a:t>
            </a:r>
          </a:p>
        </p:txBody>
      </p:sp>
      <p:graphicFrame>
        <p:nvGraphicFramePr>
          <p:cNvPr id="6" name="Table Placeholder 5" title="Medical Expenses Data"/>
          <p:cNvGraphicFramePr>
            <a:graphicFrameLocks noGrp="1"/>
          </p:cNvGraphicFramePr>
          <p:nvPr>
            <p:ph sz="half" idx="2"/>
          </p:nvPr>
        </p:nvGraphicFramePr>
        <p:xfrm>
          <a:off x="3086100" y="3036651"/>
          <a:ext cx="6019799" cy="1483360"/>
        </p:xfrm>
        <a:graphic>
          <a:graphicData uri="http://schemas.openxmlformats.org/drawingml/2006/table">
            <a:tbl>
              <a:tblPr firstRow="1" bandRow="1">
                <a:tableStyleId>{5C22544A-7EE6-4342-B048-85BDC9FD1C3A}</a:tableStyleId>
              </a:tblPr>
              <a:tblGrid>
                <a:gridCol w="4015067">
                  <a:extLst>
                    <a:ext uri="{9D8B030D-6E8A-4147-A177-3AD203B41FA5}">
                      <a16:colId xmlns:a16="http://schemas.microsoft.com/office/drawing/2014/main" val="20000"/>
                    </a:ext>
                  </a:extLst>
                </a:gridCol>
                <a:gridCol w="2004732">
                  <a:extLst>
                    <a:ext uri="{9D8B030D-6E8A-4147-A177-3AD203B41FA5}">
                      <a16:colId xmlns:a16="http://schemas.microsoft.com/office/drawing/2014/main" val="20001"/>
                    </a:ext>
                  </a:extLst>
                </a:gridCol>
              </a:tblGrid>
              <a:tr h="370840">
                <a:tc>
                  <a:txBody>
                    <a:bodyPr/>
                    <a:lstStyle/>
                    <a:p>
                      <a:r>
                        <a:rPr lang="en-US" b="0" dirty="0">
                          <a:solidFill>
                            <a:schemeClr val="tx2"/>
                          </a:solidFill>
                          <a:latin typeface="Arial" panose="020B0604020202020204" pitchFamily="34" charset="0"/>
                          <a:cs typeface="Arial" panose="020B0604020202020204" pitchFamily="34" charset="0"/>
                        </a:rPr>
                        <a:t>Contact lenses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tabLst>
                          <a:tab pos="1263650" algn="r"/>
                        </a:tabLst>
                      </a:pPr>
                      <a:r>
                        <a:rPr lang="en-US" b="0" dirty="0">
                          <a:solidFill>
                            <a:schemeClr val="tx2"/>
                          </a:solidFill>
                          <a:latin typeface="Arial" panose="020B0604020202020204" pitchFamily="34" charset="0"/>
                          <a:cs typeface="Arial" panose="020B0604020202020204" pitchFamily="34" charset="0"/>
                        </a:rPr>
                        <a:t>	$   120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0" dirty="0">
                          <a:solidFill>
                            <a:schemeClr val="tx2"/>
                          </a:solidFill>
                          <a:latin typeface="Arial" panose="020B0604020202020204" pitchFamily="34" charset="0"/>
                          <a:cs typeface="Arial" panose="020B0604020202020204" pitchFamily="34" charset="0"/>
                        </a:rPr>
                        <a:t>Facelift</a:t>
                      </a:r>
                      <a:r>
                        <a:rPr lang="en-US" b="0" baseline="0" dirty="0">
                          <a:solidFill>
                            <a:schemeClr val="tx2"/>
                          </a:solidFill>
                          <a:latin typeface="Arial" panose="020B0604020202020204" pitchFamily="34" charset="0"/>
                          <a:cs typeface="Arial" panose="020B0604020202020204" pitchFamily="34" charset="0"/>
                        </a:rPr>
                        <a:t> for cosmetic purposes</a:t>
                      </a:r>
                      <a:endParaRPr lang="en-US" b="0" dirty="0">
                        <a:solidFill>
                          <a:schemeClr val="tx2"/>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tabLst>
                          <a:tab pos="1263650" algn="r"/>
                        </a:tabLst>
                      </a:pPr>
                      <a:r>
                        <a:rPr lang="en-US" b="0" dirty="0">
                          <a:solidFill>
                            <a:schemeClr val="tx2"/>
                          </a:solidFill>
                          <a:latin typeface="Arial" panose="020B0604020202020204" pitchFamily="34" charset="0"/>
                          <a:cs typeface="Arial" panose="020B0604020202020204" pitchFamily="34" charset="0"/>
                        </a:rPr>
                        <a:t>	2,900</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r>
                        <a:rPr lang="en-US" b="0" dirty="0">
                          <a:solidFill>
                            <a:schemeClr val="tx2"/>
                          </a:solidFill>
                          <a:latin typeface="Arial" panose="020B0604020202020204" pitchFamily="34" charset="0"/>
                          <a:cs typeface="Arial" panose="020B0604020202020204" pitchFamily="34" charset="0"/>
                        </a:rPr>
                        <a:t>Doctor bills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tabLst>
                          <a:tab pos="1263650" algn="r"/>
                        </a:tabLst>
                      </a:pPr>
                      <a:r>
                        <a:rPr lang="en-US" b="0" dirty="0">
                          <a:solidFill>
                            <a:schemeClr val="tx2"/>
                          </a:solidFill>
                          <a:latin typeface="Arial" panose="020B0604020202020204" pitchFamily="34" charset="0"/>
                          <a:cs typeface="Arial" panose="020B0604020202020204" pitchFamily="34" charset="0"/>
                        </a:rPr>
                        <a:t>	1,600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r>
                        <a:rPr lang="en-US" b="0" dirty="0">
                          <a:solidFill>
                            <a:schemeClr val="tx2"/>
                          </a:solidFill>
                          <a:latin typeface="Arial" panose="020B0604020202020204" pitchFamily="34" charset="0"/>
                          <a:cs typeface="Arial" panose="020B0604020202020204" pitchFamily="34" charset="0"/>
                        </a:rPr>
                        <a:t>Medical</a:t>
                      </a:r>
                      <a:r>
                        <a:rPr lang="en-US" b="0" baseline="0" dirty="0">
                          <a:solidFill>
                            <a:schemeClr val="tx2"/>
                          </a:solidFill>
                          <a:latin typeface="Arial" panose="020B0604020202020204" pitchFamily="34" charset="0"/>
                          <a:cs typeface="Arial" panose="020B0604020202020204" pitchFamily="34" charset="0"/>
                        </a:rPr>
                        <a:t> </a:t>
                      </a:r>
                      <a:r>
                        <a:rPr lang="en-US" b="0" dirty="0">
                          <a:solidFill>
                            <a:schemeClr val="tx2"/>
                          </a:solidFill>
                          <a:latin typeface="Arial" panose="020B0604020202020204" pitchFamily="34" charset="0"/>
                          <a:cs typeface="Arial" panose="020B0604020202020204" pitchFamily="34" charset="0"/>
                        </a:rPr>
                        <a:t>insurance premiums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tabLst>
                          <a:tab pos="1263650" algn="r"/>
                        </a:tabLst>
                      </a:pPr>
                      <a:r>
                        <a:rPr lang="en-US" b="0" dirty="0">
                          <a:solidFill>
                            <a:schemeClr val="tx2"/>
                          </a:solidFill>
                          <a:latin typeface="Arial" panose="020B0604020202020204" pitchFamily="34" charset="0"/>
                          <a:cs typeface="Arial" panose="020B0604020202020204" pitchFamily="34" charset="0"/>
                        </a:rPr>
                        <a:t>	4,800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4" name="Text Placeholder 3"/>
          <p:cNvSpPr>
            <a:spLocks noGrp="1"/>
          </p:cNvSpPr>
          <p:nvPr>
            <p:ph sz="half" idx="10"/>
          </p:nvPr>
        </p:nvSpPr>
        <p:spPr>
          <a:xfrm>
            <a:off x="838197" y="4861003"/>
            <a:ext cx="10880558" cy="789225"/>
          </a:xfrm>
        </p:spPr>
        <p:txBody>
          <a:bodyPr/>
          <a:lstStyle/>
          <a:p>
            <a:pPr marL="401638"/>
            <a:r>
              <a:rPr lang="en-US" sz="2000" dirty="0"/>
              <a:t>They also drove 260 miles to see a cardiologist in July in their personal automobile. Their insurance company reimbursed Frieda and José $1,000 during the year for the medical expenses. If their A G I is $31,200, calculate their medical expense deduction.</a:t>
            </a:r>
          </a:p>
        </p:txBody>
      </p:sp>
    </p:spTree>
    <p:extLst>
      <p:ext uri="{BB962C8B-B14F-4D97-AF65-F5344CB8AC3E}">
        <p14:creationId xmlns:p14="http://schemas.microsoft.com/office/powerpoint/2010/main" val="15644366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Medical Expenses </a:t>
            </a:r>
            <a:br>
              <a:rPr lang="en-US" dirty="0"/>
            </a:br>
            <a:r>
              <a:rPr lang="en-US" sz="2000" dirty="0"/>
              <a:t>(6 of 6)</a:t>
            </a:r>
            <a:endParaRPr lang="en-US" dirty="0"/>
          </a:p>
        </p:txBody>
      </p:sp>
      <p:sp>
        <p:nvSpPr>
          <p:cNvPr id="5" name="Text Placeholder 4"/>
          <p:cNvSpPr>
            <a:spLocks noGrp="1"/>
          </p:cNvSpPr>
          <p:nvPr>
            <p:ph sz="half" idx="2"/>
          </p:nvPr>
        </p:nvSpPr>
        <p:spPr>
          <a:xfrm>
            <a:off x="838200" y="1825625"/>
            <a:ext cx="10876958" cy="2045728"/>
          </a:xfrm>
        </p:spPr>
        <p:txBody>
          <a:bodyPr/>
          <a:lstStyle/>
          <a:p>
            <a:pPr marL="0" indent="0">
              <a:buNone/>
            </a:pPr>
            <a:r>
              <a:rPr lang="en-US" b="1" dirty="0"/>
              <a:t>Medical Expenses</a:t>
            </a:r>
          </a:p>
          <a:p>
            <a:r>
              <a:rPr lang="en-US" sz="2000" b="1" dirty="0"/>
              <a:t>Solution</a:t>
            </a:r>
          </a:p>
        </p:txBody>
      </p:sp>
      <p:graphicFrame>
        <p:nvGraphicFramePr>
          <p:cNvPr id="6" name="Table Placeholder 5"/>
          <p:cNvGraphicFramePr>
            <a:graphicFrameLocks noGrp="1"/>
          </p:cNvGraphicFramePr>
          <p:nvPr>
            <p:ph sz="half" idx="13"/>
            <p:extLst>
              <p:ext uri="{D42A27DB-BD31-4B8C-83A1-F6EECF244321}">
                <p14:modId xmlns:p14="http://schemas.microsoft.com/office/powerpoint/2010/main" val="2340500748"/>
              </p:ext>
            </p:extLst>
          </p:nvPr>
        </p:nvGraphicFramePr>
        <p:xfrm>
          <a:off x="2495549" y="2848489"/>
          <a:ext cx="8110007" cy="2654180"/>
        </p:xfrm>
        <a:graphic>
          <a:graphicData uri="http://schemas.openxmlformats.org/drawingml/2006/table">
            <a:tbl>
              <a:tblPr firstRow="1" bandRow="1">
                <a:tableStyleId>{5C22544A-7EE6-4342-B048-85BDC9FD1C3A}</a:tableStyleId>
              </a:tblPr>
              <a:tblGrid>
                <a:gridCol w="5451825">
                  <a:extLst>
                    <a:ext uri="{9D8B030D-6E8A-4147-A177-3AD203B41FA5}">
                      <a16:colId xmlns:a16="http://schemas.microsoft.com/office/drawing/2014/main" val="20000"/>
                    </a:ext>
                  </a:extLst>
                </a:gridCol>
                <a:gridCol w="2658182">
                  <a:extLst>
                    <a:ext uri="{9D8B030D-6E8A-4147-A177-3AD203B41FA5}">
                      <a16:colId xmlns:a16="http://schemas.microsoft.com/office/drawing/2014/main" val="20001"/>
                    </a:ext>
                  </a:extLst>
                </a:gridCol>
              </a:tblGrid>
              <a:tr h="302734">
                <a:tc>
                  <a:txBody>
                    <a:bodyPr/>
                    <a:lstStyle/>
                    <a:p>
                      <a:r>
                        <a:rPr lang="en-US" b="0" dirty="0">
                          <a:solidFill>
                            <a:schemeClr val="tx2"/>
                          </a:solidFill>
                          <a:latin typeface="Arial" panose="020B0604020202020204" pitchFamily="34" charset="0"/>
                          <a:cs typeface="Arial" panose="020B0604020202020204" pitchFamily="34" charset="0"/>
                        </a:rPr>
                        <a:t>Contact lenses</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tabLst>
                          <a:tab pos="1263650" algn="r"/>
                        </a:tabLst>
                      </a:pPr>
                      <a:r>
                        <a:rPr lang="en-US" b="0" dirty="0">
                          <a:solidFill>
                            <a:schemeClr val="tx2"/>
                          </a:solidFill>
                          <a:latin typeface="Arial" panose="020B0604020202020204" pitchFamily="34" charset="0"/>
                          <a:cs typeface="Arial" panose="020B0604020202020204" pitchFamily="34" charset="0"/>
                        </a:rPr>
                        <a:t>	$     120</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02734">
                <a:tc>
                  <a:txBody>
                    <a:bodyPr/>
                    <a:lstStyle/>
                    <a:p>
                      <a:r>
                        <a:rPr lang="en-US" b="0" dirty="0">
                          <a:solidFill>
                            <a:schemeClr val="tx2"/>
                          </a:solidFill>
                          <a:latin typeface="Arial" panose="020B0604020202020204" pitchFamily="34" charset="0"/>
                          <a:cs typeface="Arial" panose="020B0604020202020204" pitchFamily="34" charset="0"/>
                        </a:rPr>
                        <a:t>Doctor bills</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tabLst>
                          <a:tab pos="1263650" algn="r"/>
                        </a:tabLst>
                      </a:pPr>
                      <a:r>
                        <a:rPr lang="en-US" b="0" dirty="0">
                          <a:solidFill>
                            <a:schemeClr val="tx2"/>
                          </a:solidFill>
                          <a:latin typeface="Arial" panose="020B0604020202020204" pitchFamily="34" charset="0"/>
                          <a:cs typeface="Arial" panose="020B0604020202020204" pitchFamily="34" charset="0"/>
                        </a:rPr>
                        <a:t>	1,600</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07992">
                <a:tc>
                  <a:txBody>
                    <a:bodyPr/>
                    <a:lstStyle/>
                    <a:p>
                      <a:r>
                        <a:rPr lang="en-US" b="0" dirty="0">
                          <a:solidFill>
                            <a:schemeClr val="tx2"/>
                          </a:solidFill>
                          <a:latin typeface="Arial" panose="020B0604020202020204" pitchFamily="34" charset="0"/>
                          <a:cs typeface="Arial" panose="020B0604020202020204" pitchFamily="34" charset="0"/>
                        </a:rPr>
                        <a:t>Medical</a:t>
                      </a:r>
                      <a:r>
                        <a:rPr lang="en-US" b="0" baseline="0" dirty="0">
                          <a:solidFill>
                            <a:schemeClr val="tx2"/>
                          </a:solidFill>
                          <a:latin typeface="Arial" panose="020B0604020202020204" pitchFamily="34" charset="0"/>
                          <a:cs typeface="Arial" panose="020B0604020202020204" pitchFamily="34" charset="0"/>
                        </a:rPr>
                        <a:t> </a:t>
                      </a:r>
                      <a:r>
                        <a:rPr lang="en-US" b="0" dirty="0">
                          <a:solidFill>
                            <a:schemeClr val="tx2"/>
                          </a:solidFill>
                          <a:latin typeface="Arial" panose="020B0604020202020204" pitchFamily="34" charset="0"/>
                          <a:cs typeface="Arial" panose="020B0604020202020204" pitchFamily="34" charset="0"/>
                        </a:rPr>
                        <a:t>insurance premiums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tabLst>
                          <a:tab pos="1263650" algn="r"/>
                        </a:tabLst>
                      </a:pPr>
                      <a:r>
                        <a:rPr lang="en-US" b="0" dirty="0">
                          <a:solidFill>
                            <a:schemeClr val="tx2"/>
                          </a:solidFill>
                          <a:latin typeface="Arial" panose="020B0604020202020204" pitchFamily="34" charset="0"/>
                          <a:cs typeface="Arial" panose="020B0604020202020204" pitchFamily="34" charset="0"/>
                        </a:rPr>
                        <a:t>	4,800</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02734">
                <a:tc>
                  <a:txBody>
                    <a:bodyPr/>
                    <a:lstStyle/>
                    <a:p>
                      <a:r>
                        <a:rPr lang="en-US" b="0" dirty="0">
                          <a:solidFill>
                            <a:schemeClr val="tx2"/>
                          </a:solidFill>
                          <a:latin typeface="Arial" panose="020B0604020202020204" pitchFamily="34" charset="0"/>
                          <a:cs typeface="Arial" panose="020B0604020202020204" pitchFamily="34" charset="0"/>
                        </a:rPr>
                        <a:t>Transportation</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tabLst>
                          <a:tab pos="1263650" algn="dec"/>
                        </a:tabLst>
                      </a:pPr>
                      <a:r>
                        <a:rPr lang="en-US" b="0" dirty="0">
                          <a:solidFill>
                            <a:schemeClr val="tx2"/>
                          </a:solidFill>
                          <a:latin typeface="Arial" panose="020B0604020202020204" pitchFamily="34" charset="0"/>
                          <a:cs typeface="Arial" panose="020B0604020202020204" pitchFamily="34" charset="0"/>
                        </a:rPr>
                        <a:t>	42*</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02734">
                <a:tc>
                  <a:txBody>
                    <a:bodyPr/>
                    <a:lstStyle/>
                    <a:p>
                      <a:r>
                        <a:rPr lang="en-US" b="0" dirty="0">
                          <a:solidFill>
                            <a:schemeClr val="tx2"/>
                          </a:solidFill>
                          <a:latin typeface="Arial" panose="020B0604020202020204" pitchFamily="34" charset="0"/>
                          <a:cs typeface="Arial" panose="020B0604020202020204" pitchFamily="34" charset="0"/>
                        </a:rPr>
                        <a:t>Less: insurance reimbursements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tabLst>
                          <a:tab pos="1263650" algn="dec"/>
                        </a:tabLst>
                      </a:pPr>
                      <a:r>
                        <a:rPr lang="en-US" b="0" dirty="0">
                          <a:solidFill>
                            <a:schemeClr val="tx2"/>
                          </a:solidFill>
                          <a:latin typeface="Arial" panose="020B0604020202020204" pitchFamily="34" charset="0"/>
                          <a:cs typeface="Arial" panose="020B0604020202020204" pitchFamily="34" charset="0"/>
                        </a:rPr>
                        <a:t>	 </a:t>
                      </a:r>
                      <a:r>
                        <a:rPr lang="en-US" b="0" u="sng" dirty="0">
                          <a:solidFill>
                            <a:schemeClr val="tx2"/>
                          </a:solidFill>
                          <a:latin typeface="Arial" panose="020B0604020202020204" pitchFamily="34" charset="0"/>
                          <a:cs typeface="Arial" panose="020B0604020202020204" pitchFamily="34" charset="0"/>
                        </a:rPr>
                        <a:t>  (1,000)</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02734">
                <a:tc>
                  <a:txBody>
                    <a:bodyPr/>
                    <a:lstStyle/>
                    <a:p>
                      <a:pPr marL="228600" indent="0"/>
                      <a:r>
                        <a:rPr lang="en-US" b="0" dirty="0">
                          <a:solidFill>
                            <a:schemeClr val="tx2"/>
                          </a:solidFill>
                          <a:latin typeface="Arial" panose="020B0604020202020204" pitchFamily="34" charset="0"/>
                          <a:cs typeface="Arial" panose="020B0604020202020204" pitchFamily="34" charset="0"/>
                        </a:rPr>
                        <a:t>Subtotal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tabLst>
                          <a:tab pos="1263650" algn="r"/>
                        </a:tabLst>
                      </a:pPr>
                      <a:r>
                        <a:rPr lang="en-US" b="0" dirty="0">
                          <a:solidFill>
                            <a:schemeClr val="tx2"/>
                          </a:solidFill>
                          <a:latin typeface="Arial" panose="020B0604020202020204" pitchFamily="34" charset="0"/>
                          <a:cs typeface="Arial" panose="020B0604020202020204" pitchFamily="34" charset="0"/>
                        </a:rPr>
                        <a:t>	$ 5,562</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02734">
                <a:tc>
                  <a:txBody>
                    <a:bodyPr/>
                    <a:lstStyle/>
                    <a:p>
                      <a:r>
                        <a:rPr lang="en-US" b="0" dirty="0">
                          <a:solidFill>
                            <a:schemeClr val="tx2"/>
                          </a:solidFill>
                          <a:latin typeface="Arial" panose="020B0604020202020204" pitchFamily="34" charset="0"/>
                          <a:cs typeface="Arial" panose="020B0604020202020204" pitchFamily="34" charset="0"/>
                        </a:rPr>
                        <a:t>Less: 7.5 percent of A G I</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tabLst>
                          <a:tab pos="1263650" algn="dec"/>
                        </a:tabLst>
                      </a:pPr>
                      <a:r>
                        <a:rPr lang="en-US" b="0" dirty="0">
                          <a:solidFill>
                            <a:schemeClr val="tx2"/>
                          </a:solidFill>
                          <a:latin typeface="Arial" panose="020B0604020202020204" pitchFamily="34" charset="0"/>
                          <a:cs typeface="Arial" panose="020B0604020202020204" pitchFamily="34" charset="0"/>
                        </a:rPr>
                        <a:t>	</a:t>
                      </a:r>
                      <a:r>
                        <a:rPr lang="en-US" b="0" u="sng" dirty="0">
                          <a:solidFill>
                            <a:schemeClr val="tx2"/>
                          </a:solidFill>
                          <a:latin typeface="Arial" panose="020B0604020202020204" pitchFamily="34" charset="0"/>
                          <a:cs typeface="Arial" panose="020B0604020202020204" pitchFamily="34" charset="0"/>
                        </a:rPr>
                        <a:t>   2,340</a:t>
                      </a:r>
                      <a:r>
                        <a:rPr lang="en-US" b="0" dirty="0">
                          <a:solidFill>
                            <a:schemeClr val="tx2"/>
                          </a:solidFill>
                          <a:latin typeface="Arial" panose="020B0604020202020204" pitchFamily="34" charset="0"/>
                          <a:cs typeface="Arial" panose="020B0604020202020204" pitchFamily="34" charset="0"/>
                        </a:rPr>
                        <a: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529784">
                <a:tc>
                  <a:txBody>
                    <a:bodyPr/>
                    <a:lstStyle/>
                    <a:p>
                      <a:r>
                        <a:rPr lang="en-US" b="0" dirty="0">
                          <a:solidFill>
                            <a:schemeClr val="tx2"/>
                          </a:solidFill>
                          <a:latin typeface="Arial" panose="020B0604020202020204" pitchFamily="34" charset="0"/>
                          <a:cs typeface="Arial" panose="020B0604020202020204" pitchFamily="34" charset="0"/>
                        </a:rPr>
                        <a:t>Excess expenses qualifying for the medical deduction</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tabLst>
                          <a:tab pos="1263650" algn="r"/>
                        </a:tabLst>
                      </a:pPr>
                      <a:r>
                        <a:rPr lang="en-US" b="0" dirty="0">
                          <a:solidFill>
                            <a:schemeClr val="tx2"/>
                          </a:solidFill>
                          <a:latin typeface="Arial" panose="020B0604020202020204" pitchFamily="34" charset="0"/>
                          <a:cs typeface="Arial" panose="020B0604020202020204" pitchFamily="34" charset="0"/>
                        </a:rPr>
                        <a:t>	</a:t>
                      </a:r>
                      <a:r>
                        <a:rPr lang="en-US" b="0" u="dbl" baseline="0" dirty="0">
                          <a:solidFill>
                            <a:schemeClr val="tx2"/>
                          </a:solidFill>
                          <a:latin typeface="Arial" panose="020B0604020202020204" pitchFamily="34" charset="0"/>
                          <a:cs typeface="Arial" panose="020B0604020202020204" pitchFamily="34" charset="0"/>
                        </a:rPr>
                        <a:t>$ 3,222</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graphicFrame>
        <p:nvGraphicFramePr>
          <p:cNvPr id="16" name="Content Placeholder 15" descr="The following calculation is shown after one asterisk: 260 miles multiplied by 16 cents equals $41.6 (rounded up to $42).">
            <a:extLst>
              <a:ext uri="{FF2B5EF4-FFF2-40B4-BE49-F238E27FC236}">
                <a16:creationId xmlns:a16="http://schemas.microsoft.com/office/drawing/2014/main" id="{5E6BB0A6-AF9E-47EB-9E44-CFE9496C5653}"/>
              </a:ext>
            </a:extLst>
          </p:cNvPr>
          <p:cNvGraphicFramePr>
            <a:graphicFrameLocks noGrp="1" noChangeAspect="1"/>
          </p:cNvGraphicFramePr>
          <p:nvPr>
            <p:ph sz="half" idx="14"/>
            <p:extLst>
              <p:ext uri="{D42A27DB-BD31-4B8C-83A1-F6EECF244321}">
                <p14:modId xmlns:p14="http://schemas.microsoft.com/office/powerpoint/2010/main" val="66695410"/>
              </p:ext>
            </p:extLst>
          </p:nvPr>
        </p:nvGraphicFramePr>
        <p:xfrm>
          <a:off x="1404938" y="5607050"/>
          <a:ext cx="5141912" cy="298450"/>
        </p:xfrm>
        <a:graphic>
          <a:graphicData uri="http://schemas.openxmlformats.org/presentationml/2006/ole">
            <mc:AlternateContent xmlns:mc="http://schemas.openxmlformats.org/markup-compatibility/2006">
              <mc:Choice xmlns:v="urn:schemas-microsoft-com:vml" Requires="v">
                <p:oleObj spid="_x0000_s23584" name="Equation" r:id="rId3" imgW="4813200" imgH="279360" progId="Equation.DSMT4">
                  <p:embed/>
                </p:oleObj>
              </mc:Choice>
              <mc:Fallback>
                <p:oleObj name="Equation" r:id="rId3" imgW="4813200" imgH="279360" progId="Equation.DSMT4">
                  <p:embed/>
                  <p:pic>
                    <p:nvPicPr>
                      <p:cNvPr id="16" name="Content Placeholder 15" descr="The following calculation is shown after one asterisk: 260 miles multiplied by 17 cents equals $44.20 (rounded down to $44).">
                        <a:extLst>
                          <a:ext uri="{FF2B5EF4-FFF2-40B4-BE49-F238E27FC236}">
                            <a16:creationId xmlns:a16="http://schemas.microsoft.com/office/drawing/2014/main" id="{5E6BB0A6-AF9E-47EB-9E44-CFE9496C5653}"/>
                          </a:ext>
                        </a:extLst>
                      </p:cNvPr>
                      <p:cNvPicPr/>
                      <p:nvPr/>
                    </p:nvPicPr>
                    <p:blipFill>
                      <a:blip r:embed="rId4"/>
                      <a:stretch>
                        <a:fillRect/>
                      </a:stretch>
                    </p:blipFill>
                    <p:spPr>
                      <a:xfrm>
                        <a:off x="1404938" y="5607050"/>
                        <a:ext cx="5141912" cy="298450"/>
                      </a:xfrm>
                      <a:prstGeom prst="rect">
                        <a:avLst/>
                      </a:prstGeom>
                    </p:spPr>
                  </p:pic>
                </p:oleObj>
              </mc:Fallback>
            </mc:AlternateContent>
          </a:graphicData>
        </a:graphic>
      </p:graphicFrame>
      <p:graphicFrame>
        <p:nvGraphicFramePr>
          <p:cNvPr id="19" name="Content Placeholder 18" descr="The following calculation is shown after two asterisks: $31,200 multiplied by 0.075 equals $2,340.">
            <a:extLst>
              <a:ext uri="{FF2B5EF4-FFF2-40B4-BE49-F238E27FC236}">
                <a16:creationId xmlns:a16="http://schemas.microsoft.com/office/drawing/2014/main" id="{881A6F41-9A7F-4180-8A63-C3765AF3C5AB}"/>
              </a:ext>
            </a:extLst>
          </p:cNvPr>
          <p:cNvGraphicFramePr>
            <a:graphicFrameLocks noGrp="1" noChangeAspect="1"/>
          </p:cNvGraphicFramePr>
          <p:nvPr>
            <p:ph sz="half" idx="15"/>
            <p:extLst>
              <p:ext uri="{D42A27DB-BD31-4B8C-83A1-F6EECF244321}">
                <p14:modId xmlns:p14="http://schemas.microsoft.com/office/powerpoint/2010/main" val="945171043"/>
              </p:ext>
            </p:extLst>
          </p:nvPr>
        </p:nvGraphicFramePr>
        <p:xfrm>
          <a:off x="1243013" y="6013450"/>
          <a:ext cx="3151748" cy="298291"/>
        </p:xfrm>
        <a:graphic>
          <a:graphicData uri="http://schemas.openxmlformats.org/presentationml/2006/ole">
            <mc:AlternateContent xmlns:mc="http://schemas.openxmlformats.org/markup-compatibility/2006">
              <mc:Choice xmlns:v="urn:schemas-microsoft-com:vml" Requires="v">
                <p:oleObj spid="_x0000_s23585" name="Equation" r:id="rId5" imgW="2819160" imgH="266400" progId="Equation.DSMT4">
                  <p:embed/>
                </p:oleObj>
              </mc:Choice>
              <mc:Fallback>
                <p:oleObj name="Equation" r:id="rId5" imgW="2819160" imgH="266400" progId="Equation.DSMT4">
                  <p:embed/>
                  <p:pic>
                    <p:nvPicPr>
                      <p:cNvPr id="19" name="Content Placeholder 18" descr="The following calculation is shown after two asterisks: $31,200 multiplied by 0.075 equals $2,340.">
                        <a:extLst>
                          <a:ext uri="{FF2B5EF4-FFF2-40B4-BE49-F238E27FC236}">
                            <a16:creationId xmlns:a16="http://schemas.microsoft.com/office/drawing/2014/main" id="{881A6F41-9A7F-4180-8A63-C3765AF3C5AB}"/>
                          </a:ext>
                        </a:extLst>
                      </p:cNvPr>
                      <p:cNvPicPr/>
                      <p:nvPr/>
                    </p:nvPicPr>
                    <p:blipFill>
                      <a:blip r:embed="rId6"/>
                      <a:stretch>
                        <a:fillRect/>
                      </a:stretch>
                    </p:blipFill>
                    <p:spPr>
                      <a:xfrm>
                        <a:off x="1243013" y="6013450"/>
                        <a:ext cx="3151748" cy="298291"/>
                      </a:xfrm>
                      <a:prstGeom prst="rect">
                        <a:avLst/>
                      </a:prstGeom>
                    </p:spPr>
                  </p:pic>
                </p:oleObj>
              </mc:Fallback>
            </mc:AlternateContent>
          </a:graphicData>
        </a:graphic>
      </p:graphicFrame>
    </p:spTree>
    <p:extLst>
      <p:ext uri="{BB962C8B-B14F-4D97-AF65-F5344CB8AC3E}">
        <p14:creationId xmlns:p14="http://schemas.microsoft.com/office/powerpoint/2010/main" val="31536887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Taxes </a:t>
            </a:r>
            <a:br>
              <a:rPr lang="en-US" dirty="0"/>
            </a:br>
            <a:r>
              <a:rPr lang="en-US" sz="2000" dirty="0"/>
              <a:t>(1 of 10)</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sz="2000" dirty="0"/>
              <a:t>Taxes are generally deductible; fees are not deductible.</a:t>
            </a:r>
          </a:p>
          <a:p>
            <a:pPr lvl="1"/>
            <a:r>
              <a:rPr lang="en-US" sz="2000" dirty="0"/>
              <a:t>Taxes are imposed by a government to raise revenue for general public purposes.</a:t>
            </a:r>
          </a:p>
          <a:p>
            <a:pPr lvl="1"/>
            <a:r>
              <a:rPr lang="en-US" sz="2000" dirty="0"/>
              <a:t>Fees are charges with direct benefits to those paying the fees.</a:t>
            </a:r>
          </a:p>
          <a:p>
            <a:pPr marL="342900" indent="-342900">
              <a:buFont typeface="Arial" panose="020B0604020202020204" pitchFamily="34" charset="0"/>
              <a:buChar char="•"/>
            </a:pPr>
            <a:r>
              <a:rPr lang="en-US" sz="2000" dirty="0"/>
              <a:t>Examples of deductible taxes on Schedule A:</a:t>
            </a:r>
          </a:p>
          <a:p>
            <a:pPr lvl="1"/>
            <a:r>
              <a:rPr lang="en-US" sz="2000" dirty="0"/>
              <a:t>State, local, and foreign income taxes</a:t>
            </a:r>
          </a:p>
          <a:p>
            <a:pPr lvl="1"/>
            <a:r>
              <a:rPr lang="en-US" sz="2000" dirty="0"/>
              <a:t>Sales taxes (in lieu of state and local income taxes)</a:t>
            </a:r>
          </a:p>
          <a:p>
            <a:pPr lvl="1"/>
            <a:r>
              <a:rPr lang="en-US" sz="2000" dirty="0"/>
              <a:t>State, local, and foreign real property taxes</a:t>
            </a:r>
          </a:p>
          <a:p>
            <a:pPr lvl="1"/>
            <a:r>
              <a:rPr lang="en-US" sz="2000" dirty="0"/>
              <a:t>State, local and foreign personal property taxes</a:t>
            </a:r>
          </a:p>
          <a:p>
            <a:pPr lvl="2"/>
            <a:r>
              <a:rPr lang="en-US" sz="2000" dirty="0"/>
              <a:t>Foreign property taxes only deductible if incurred in carrying on a business or for production of income (e.g., rental activity)</a:t>
            </a:r>
          </a:p>
        </p:txBody>
      </p:sp>
    </p:spTree>
    <p:extLst>
      <p:ext uri="{BB962C8B-B14F-4D97-AF65-F5344CB8AC3E}">
        <p14:creationId xmlns:p14="http://schemas.microsoft.com/office/powerpoint/2010/main" val="20611521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Taxes </a:t>
            </a:r>
            <a:br>
              <a:rPr lang="en-US" dirty="0"/>
            </a:br>
            <a:r>
              <a:rPr lang="en-US" sz="2000" dirty="0"/>
              <a:t>(2 of 10)</a:t>
            </a:r>
          </a:p>
        </p:txBody>
      </p:sp>
      <p:sp>
        <p:nvSpPr>
          <p:cNvPr id="5" name="Text Placeholder 4"/>
          <p:cNvSpPr>
            <a:spLocks noGrp="1"/>
          </p:cNvSpPr>
          <p:nvPr>
            <p:ph idx="1"/>
          </p:nvPr>
        </p:nvSpPr>
        <p:spPr/>
        <p:txBody>
          <a:bodyPr/>
          <a:lstStyle/>
          <a:p>
            <a:pPr marL="342900" indent="-342900">
              <a:spcBef>
                <a:spcPts val="0"/>
              </a:spcBef>
              <a:spcAft>
                <a:spcPts val="600"/>
              </a:spcAft>
              <a:buFont typeface="Arial" panose="020B0604020202020204" pitchFamily="34" charset="0"/>
              <a:buChar char="•"/>
            </a:pPr>
            <a:r>
              <a:rPr lang="en-US" sz="2000" dirty="0"/>
              <a:t>Aggregate amount of deduction is $10,000 ($5,000 if married filing separately) for all of the following:</a:t>
            </a:r>
          </a:p>
          <a:p>
            <a:pPr lvl="1">
              <a:spcBef>
                <a:spcPts val="0"/>
              </a:spcBef>
              <a:spcAft>
                <a:spcPts val="600"/>
              </a:spcAft>
            </a:pPr>
            <a:r>
              <a:rPr lang="en-US" sz="2000" dirty="0"/>
              <a:t>State and local real property taxes</a:t>
            </a:r>
          </a:p>
          <a:p>
            <a:pPr lvl="1">
              <a:spcBef>
                <a:spcPts val="0"/>
              </a:spcBef>
              <a:spcAft>
                <a:spcPts val="600"/>
              </a:spcAft>
            </a:pPr>
            <a:r>
              <a:rPr lang="en-US" sz="2000" dirty="0"/>
              <a:t>State and local personal property taxes</a:t>
            </a:r>
          </a:p>
          <a:p>
            <a:pPr lvl="1">
              <a:spcBef>
                <a:spcPts val="0"/>
              </a:spcBef>
              <a:spcAft>
                <a:spcPts val="600"/>
              </a:spcAft>
            </a:pPr>
            <a:r>
              <a:rPr lang="en-US" sz="2000" dirty="0"/>
              <a:t>State, local, and foreign income taxes</a:t>
            </a:r>
          </a:p>
          <a:p>
            <a:pPr lvl="1">
              <a:spcBef>
                <a:spcPts val="0"/>
              </a:spcBef>
              <a:spcAft>
                <a:spcPts val="600"/>
              </a:spcAft>
            </a:pPr>
            <a:r>
              <a:rPr lang="en-US" sz="2000" dirty="0"/>
              <a:t>Sales taxes</a:t>
            </a:r>
          </a:p>
          <a:p>
            <a:pPr marL="342900" indent="-342900">
              <a:spcBef>
                <a:spcPts val="0"/>
              </a:spcBef>
              <a:spcAft>
                <a:spcPts val="600"/>
              </a:spcAft>
              <a:buFont typeface="Arial" panose="020B0604020202020204" pitchFamily="34" charset="0"/>
              <a:buChar char="•"/>
            </a:pPr>
            <a:r>
              <a:rPr lang="en-US" sz="2000" dirty="0"/>
              <a:t>If taxes are paid or accrued in carrying on a business or for production of income, the $10,000 aggregate limitation rule does not apply to any of the following:</a:t>
            </a:r>
          </a:p>
          <a:p>
            <a:pPr lvl="1">
              <a:spcBef>
                <a:spcPts val="0"/>
              </a:spcBef>
              <a:spcAft>
                <a:spcPts val="600"/>
              </a:spcAft>
            </a:pPr>
            <a:r>
              <a:rPr lang="en-US" sz="2000" dirty="0"/>
              <a:t>Foreign income taxes</a:t>
            </a:r>
          </a:p>
          <a:p>
            <a:pPr lvl="1">
              <a:spcBef>
                <a:spcPts val="0"/>
              </a:spcBef>
              <a:spcAft>
                <a:spcPts val="600"/>
              </a:spcAft>
            </a:pPr>
            <a:r>
              <a:rPr lang="en-US" sz="2000" dirty="0"/>
              <a:t>State, local, and foreign real property taxes</a:t>
            </a:r>
          </a:p>
          <a:p>
            <a:pPr lvl="1">
              <a:spcBef>
                <a:spcPts val="0"/>
              </a:spcBef>
              <a:spcAft>
                <a:spcPts val="600"/>
              </a:spcAft>
            </a:pPr>
            <a:r>
              <a:rPr lang="en-US" sz="2000" dirty="0"/>
              <a:t>State and local personal property taxes</a:t>
            </a:r>
          </a:p>
        </p:txBody>
      </p:sp>
    </p:spTree>
    <p:extLst>
      <p:ext uri="{BB962C8B-B14F-4D97-AF65-F5344CB8AC3E}">
        <p14:creationId xmlns:p14="http://schemas.microsoft.com/office/powerpoint/2010/main" val="40634164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Taxes </a:t>
            </a:r>
            <a:br>
              <a:rPr lang="en-US" dirty="0"/>
            </a:br>
            <a:r>
              <a:rPr lang="en-US" sz="2000" dirty="0"/>
              <a:t>(3 of 10)</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Examples of nondeductible taxes:</a:t>
            </a:r>
          </a:p>
          <a:p>
            <a:pPr lvl="1"/>
            <a:r>
              <a:rPr lang="en-US" dirty="0"/>
              <a:t>Federal income taxes</a:t>
            </a:r>
          </a:p>
          <a:p>
            <a:pPr lvl="1"/>
            <a:r>
              <a:rPr lang="en-US" dirty="0"/>
              <a:t>Employee portion of Social Security taxes</a:t>
            </a:r>
          </a:p>
          <a:p>
            <a:pPr lvl="1"/>
            <a:r>
              <a:rPr lang="en-US" dirty="0"/>
              <a:t>Estate, inheritance, and gift taxes</a:t>
            </a:r>
          </a:p>
          <a:p>
            <a:pPr lvl="1"/>
            <a:r>
              <a:rPr lang="en-US" dirty="0"/>
              <a:t>Excise taxes and gasoline taxes (except when business-related)</a:t>
            </a:r>
          </a:p>
          <a:p>
            <a:pPr lvl="1"/>
            <a:r>
              <a:rPr lang="en-US" dirty="0"/>
              <a:t>Foreign income taxes (if taxpayer elects a foreign tax credit)</a:t>
            </a:r>
          </a:p>
        </p:txBody>
      </p:sp>
    </p:spTree>
    <p:extLst>
      <p:ext uri="{BB962C8B-B14F-4D97-AF65-F5344CB8AC3E}">
        <p14:creationId xmlns:p14="http://schemas.microsoft.com/office/powerpoint/2010/main" val="20518288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8EF677-1DB0-47F4-9ABD-96AAFFC0904F}"/>
              </a:ext>
            </a:extLst>
          </p:cNvPr>
          <p:cNvSpPr>
            <a:spLocks noGrp="1"/>
          </p:cNvSpPr>
          <p:nvPr>
            <p:ph type="title"/>
          </p:nvPr>
        </p:nvSpPr>
        <p:spPr>
          <a:xfrm>
            <a:off x="838200" y="365125"/>
            <a:ext cx="10515600" cy="672105"/>
          </a:xfrm>
        </p:spPr>
        <p:txBody>
          <a:bodyPr/>
          <a:lstStyle/>
          <a:p>
            <a:r>
              <a:rPr lang="en-US" dirty="0"/>
              <a:t>Knowledge Check 2</a:t>
            </a:r>
          </a:p>
        </p:txBody>
      </p:sp>
      <p:sp>
        <p:nvSpPr>
          <p:cNvPr id="8" name="Content Placeholder 7">
            <a:extLst>
              <a:ext uri="{FF2B5EF4-FFF2-40B4-BE49-F238E27FC236}">
                <a16:creationId xmlns:a16="http://schemas.microsoft.com/office/drawing/2014/main" id="{2862BDD4-9045-4FE5-BF3D-3444BF40A20D}"/>
              </a:ext>
            </a:extLst>
          </p:cNvPr>
          <p:cNvSpPr>
            <a:spLocks noGrp="1"/>
          </p:cNvSpPr>
          <p:nvPr>
            <p:ph idx="1"/>
          </p:nvPr>
        </p:nvSpPr>
        <p:spPr/>
        <p:txBody>
          <a:bodyPr/>
          <a:lstStyle/>
          <a:p>
            <a:pPr marL="0" indent="0">
              <a:buNone/>
            </a:pPr>
            <a:r>
              <a:rPr lang="en-US" dirty="0"/>
              <a:t>Which of these is a deductible tax?</a:t>
            </a:r>
          </a:p>
          <a:p>
            <a:pPr marL="457200" indent="-457200">
              <a:buNone/>
              <a:tabLst>
                <a:tab pos="457200" algn="l"/>
              </a:tabLst>
            </a:pPr>
            <a:r>
              <a:rPr lang="en-US" dirty="0"/>
              <a:t>a. 	Federal income taxes</a:t>
            </a:r>
          </a:p>
          <a:p>
            <a:pPr marL="457200" indent="-457200">
              <a:buNone/>
              <a:tabLst>
                <a:tab pos="457200" algn="l"/>
              </a:tabLst>
            </a:pPr>
            <a:r>
              <a:rPr lang="en-US" dirty="0"/>
              <a:t>b. 	State and local income taxes</a:t>
            </a:r>
          </a:p>
          <a:p>
            <a:pPr marL="457200" indent="-457200">
              <a:buNone/>
              <a:tabLst>
                <a:tab pos="457200" algn="l"/>
              </a:tabLst>
            </a:pPr>
            <a:r>
              <a:rPr lang="en-US" dirty="0"/>
              <a:t>c. 	Estate, inheritance, and gift taxes</a:t>
            </a:r>
          </a:p>
          <a:p>
            <a:pPr marL="457200" indent="-457200">
              <a:buNone/>
              <a:tabLst>
                <a:tab pos="457200" algn="l"/>
              </a:tabLst>
            </a:pPr>
            <a:r>
              <a:rPr lang="en-US" dirty="0"/>
              <a:t>d. 	Employee portion of Social Security taxes</a:t>
            </a:r>
          </a:p>
        </p:txBody>
      </p:sp>
      <p:pic>
        <p:nvPicPr>
          <p:cNvPr id="4" name="Content Placeholder 14">
            <a:extLst>
              <a:ext uri="{FF2B5EF4-FFF2-40B4-BE49-F238E27FC236}">
                <a16:creationId xmlns:a16="http://schemas.microsoft.com/office/drawing/2014/main" id="{767EB28F-54A4-EF49-862A-0712F0BBEB3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56901" y="4735842"/>
            <a:ext cx="1658256" cy="1648913"/>
          </a:xfrm>
          <a:prstGeom prst="rect">
            <a:avLst/>
          </a:prstGeom>
        </p:spPr>
      </p:pic>
    </p:spTree>
    <p:custDataLst>
      <p:tags r:id="rId1"/>
    </p:custDataLst>
    <p:extLst>
      <p:ext uri="{BB962C8B-B14F-4D97-AF65-F5344CB8AC3E}">
        <p14:creationId xmlns:p14="http://schemas.microsoft.com/office/powerpoint/2010/main" val="32333437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Taxes </a:t>
            </a:r>
            <a:br>
              <a:rPr lang="en-US" dirty="0"/>
            </a:br>
            <a:r>
              <a:rPr lang="en-US" sz="2000" dirty="0"/>
              <a:t>(4 of 10)</a:t>
            </a:r>
          </a:p>
        </p:txBody>
      </p:sp>
      <p:sp>
        <p:nvSpPr>
          <p:cNvPr id="5" name="Text Placeholder 4"/>
          <p:cNvSpPr>
            <a:spLocks noGrp="1"/>
          </p:cNvSpPr>
          <p:nvPr>
            <p:ph idx="1"/>
          </p:nvPr>
        </p:nvSpPr>
        <p:spPr/>
        <p:txBody>
          <a:bodyPr/>
          <a:lstStyle/>
          <a:p>
            <a:pPr marL="0" indent="0">
              <a:buNone/>
            </a:pPr>
            <a:r>
              <a:rPr lang="en-US" b="1" dirty="0"/>
              <a:t>Income Taxes and Sales Taxes</a:t>
            </a:r>
          </a:p>
          <a:p>
            <a:pPr marL="285750" indent="-285750">
              <a:spcBef>
                <a:spcPts val="0"/>
              </a:spcBef>
              <a:spcAft>
                <a:spcPts val="600"/>
              </a:spcAft>
              <a:buFont typeface="Arial" panose="020B0604020202020204" pitchFamily="34" charset="0"/>
              <a:buChar char="•"/>
            </a:pPr>
            <a:r>
              <a:rPr lang="en-US" sz="1800" dirty="0"/>
              <a:t>Taxpayers may elect to deduct either of the following as itemized deductions:</a:t>
            </a:r>
          </a:p>
          <a:p>
            <a:pPr marL="914400" lvl="1" indent="-457200">
              <a:spcBef>
                <a:spcPts val="0"/>
              </a:spcBef>
              <a:spcAft>
                <a:spcPts val="600"/>
              </a:spcAft>
              <a:buFont typeface="+mj-lt"/>
              <a:buAutoNum type="arabicPeriod"/>
            </a:pPr>
            <a:r>
              <a:rPr lang="en-US" sz="1800" dirty="0"/>
              <a:t>State and local sales and use taxes </a:t>
            </a:r>
          </a:p>
          <a:p>
            <a:pPr marL="914400" lvl="1" indent="-457200">
              <a:spcBef>
                <a:spcPts val="0"/>
              </a:spcBef>
              <a:spcAft>
                <a:spcPts val="600"/>
              </a:spcAft>
              <a:buFont typeface="+mj-lt"/>
              <a:buAutoNum type="arabicPeriod"/>
            </a:pPr>
            <a:r>
              <a:rPr lang="en-US" sz="1800" dirty="0"/>
              <a:t>State and local income taxes</a:t>
            </a:r>
          </a:p>
          <a:p>
            <a:pPr marL="285750" indent="-285750">
              <a:spcBef>
                <a:spcPts val="0"/>
              </a:spcBef>
              <a:spcAft>
                <a:spcPts val="600"/>
              </a:spcAft>
              <a:buFont typeface="Arial" panose="020B0604020202020204" pitchFamily="34" charset="0"/>
              <a:buChar char="•"/>
            </a:pPr>
            <a:r>
              <a:rPr lang="en-US" sz="1800" dirty="0"/>
              <a:t>For taxpayers that deduct state and local income taxes paid during current year, deduction amount is total amount of state and local taxes withheld from pay plus any amounts actually paid during year, even if tax payments are from prior year.</a:t>
            </a:r>
          </a:p>
          <a:p>
            <a:pPr marL="285750" indent="-285750">
              <a:spcBef>
                <a:spcPts val="0"/>
              </a:spcBef>
              <a:spcAft>
                <a:spcPts val="600"/>
              </a:spcAft>
              <a:buFont typeface="Arial" panose="020B0604020202020204" pitchFamily="34" charset="0"/>
              <a:buChar char="•"/>
            </a:pPr>
            <a:r>
              <a:rPr lang="en-US" sz="1800" dirty="0"/>
              <a:t>If taxpayer receives refund of taxes deducted in prior year, refund must generally be included in gross income in year that the refund is received.</a:t>
            </a:r>
          </a:p>
          <a:p>
            <a:pPr marL="285750" indent="-285750">
              <a:spcBef>
                <a:spcPts val="0"/>
              </a:spcBef>
              <a:spcAft>
                <a:spcPts val="600"/>
              </a:spcAft>
              <a:buFont typeface="Arial" panose="020B0604020202020204" pitchFamily="34" charset="0"/>
              <a:buChar char="•"/>
            </a:pPr>
            <a:r>
              <a:rPr lang="en-US" sz="1800" dirty="0"/>
              <a:t>Taxes that do not provide any tax benefit in year paid are not required to be included in income in year received as refund.</a:t>
            </a:r>
          </a:p>
          <a:p>
            <a:pPr marL="285750" indent="-285750">
              <a:spcBef>
                <a:spcPts val="0"/>
              </a:spcBef>
              <a:spcAft>
                <a:spcPts val="600"/>
              </a:spcAft>
              <a:buFont typeface="Arial" panose="020B0604020202020204" pitchFamily="34" charset="0"/>
              <a:buChar char="•"/>
            </a:pPr>
            <a:r>
              <a:rPr lang="en-US" sz="1800" dirty="0"/>
              <a:t>To calculate deduction for sales taxes, taxpayers may use either:</a:t>
            </a:r>
          </a:p>
          <a:p>
            <a:pPr marL="914400" lvl="1" indent="-457200">
              <a:spcBef>
                <a:spcPts val="0"/>
              </a:spcBef>
              <a:spcAft>
                <a:spcPts val="600"/>
              </a:spcAft>
              <a:buFont typeface="+mj-lt"/>
              <a:buAutoNum type="arabicPeriod"/>
            </a:pPr>
            <a:r>
              <a:rPr lang="en-US" sz="1800" dirty="0"/>
              <a:t>Actual sales taxes paid </a:t>
            </a:r>
          </a:p>
          <a:p>
            <a:pPr marL="914400" lvl="1" indent="-457200">
              <a:spcBef>
                <a:spcPts val="0"/>
              </a:spcBef>
              <a:spcAft>
                <a:spcPts val="600"/>
              </a:spcAft>
              <a:buFont typeface="+mj-lt"/>
              <a:buAutoNum type="arabicPeriod"/>
            </a:pPr>
            <a:r>
              <a:rPr lang="en-US" sz="1800" dirty="0"/>
              <a:t>Estimated sales taxes from IRS table</a:t>
            </a:r>
          </a:p>
        </p:txBody>
      </p:sp>
    </p:spTree>
    <p:extLst>
      <p:ext uri="{BB962C8B-B14F-4D97-AF65-F5344CB8AC3E}">
        <p14:creationId xmlns:p14="http://schemas.microsoft.com/office/powerpoint/2010/main" val="7368252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Taxes </a:t>
            </a:r>
            <a:br>
              <a:rPr lang="en-US" dirty="0"/>
            </a:br>
            <a:r>
              <a:rPr lang="en-US" sz="2000" dirty="0"/>
              <a:t>(5 of 10)</a:t>
            </a:r>
          </a:p>
        </p:txBody>
      </p:sp>
      <p:sp>
        <p:nvSpPr>
          <p:cNvPr id="5" name="Text Placeholder 4"/>
          <p:cNvSpPr>
            <a:spLocks noGrp="1"/>
          </p:cNvSpPr>
          <p:nvPr>
            <p:ph idx="1"/>
          </p:nvPr>
        </p:nvSpPr>
        <p:spPr/>
        <p:txBody>
          <a:bodyPr/>
          <a:lstStyle/>
          <a:p>
            <a:pPr marL="0" indent="0">
              <a:buNone/>
            </a:pPr>
            <a:r>
              <a:rPr lang="en-US" b="1" dirty="0"/>
              <a:t>Income Tax Deduction</a:t>
            </a:r>
          </a:p>
          <a:p>
            <a:pPr marL="342900" indent="-342900">
              <a:spcBef>
                <a:spcPts val="0"/>
              </a:spcBef>
              <a:spcAft>
                <a:spcPts val="600"/>
              </a:spcAft>
              <a:buFont typeface="Arial" panose="020B0604020202020204" pitchFamily="34" charset="0"/>
              <a:buChar char="•"/>
            </a:pPr>
            <a:r>
              <a:rPr lang="en-US" sz="2200" dirty="0"/>
              <a:t>EXAMPLE: Cadence amends her 2018 state income tax return and must pay an additional $843 state income tax in 2021. Of the $843 she owes, $93 is for penalties and interest. Cadence has $660 of state income taxes withheld from her wages during 2021. During the year, she also paid quarterly estimated state income tax payments as follows:</a:t>
            </a:r>
          </a:p>
          <a:p>
            <a:pPr lvl="1">
              <a:spcBef>
                <a:spcPts val="0"/>
              </a:spcBef>
              <a:spcAft>
                <a:spcPts val="600"/>
              </a:spcAft>
            </a:pPr>
            <a:r>
              <a:rPr lang="en-US" sz="2200" dirty="0"/>
              <a:t>$200 each on April 15, June 15, and August 15 of the current year and January 15 of the next year</a:t>
            </a:r>
          </a:p>
          <a:p>
            <a:pPr lvl="1">
              <a:spcBef>
                <a:spcPts val="0"/>
              </a:spcBef>
              <a:spcAft>
                <a:spcPts val="600"/>
              </a:spcAft>
            </a:pPr>
            <a:r>
              <a:rPr lang="en-US" sz="2200" dirty="0"/>
              <a:t>$155 fourth-quarter estimate from the prior year on January 15 of the current year</a:t>
            </a:r>
          </a:p>
          <a:p>
            <a:pPr marL="342900">
              <a:spcBef>
                <a:spcPts val="0"/>
              </a:spcBef>
              <a:spcAft>
                <a:spcPts val="600"/>
              </a:spcAft>
            </a:pPr>
            <a:r>
              <a:rPr lang="en-US" sz="2200" dirty="0"/>
              <a:t>Based on this information, how much can Cadence take for taxes as an itemized deduction?</a:t>
            </a:r>
          </a:p>
        </p:txBody>
      </p:sp>
    </p:spTree>
    <p:extLst>
      <p:ext uri="{BB962C8B-B14F-4D97-AF65-F5344CB8AC3E}">
        <p14:creationId xmlns:p14="http://schemas.microsoft.com/office/powerpoint/2010/main" val="2480013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Health Savings Accounts </a:t>
            </a:r>
            <a:br>
              <a:rPr lang="en-US" dirty="0"/>
            </a:br>
            <a:r>
              <a:rPr lang="en-US" sz="2000" dirty="0"/>
              <a:t>(2 of 4)</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Contributions to H S A s:</a:t>
            </a:r>
          </a:p>
          <a:p>
            <a:pPr lvl="1"/>
            <a:r>
              <a:rPr lang="en-US" dirty="0"/>
              <a:t>Are deductions for adjusted gross income (A G I)</a:t>
            </a:r>
          </a:p>
          <a:p>
            <a:pPr lvl="1"/>
            <a:r>
              <a:rPr lang="en-US" dirty="0"/>
              <a:t>Are limited to certain dollar amounts depending on age and whether high-deductible insurance covers an individual or family</a:t>
            </a:r>
          </a:p>
          <a:p>
            <a:pPr marL="342900" indent="-342900">
              <a:buFont typeface="Arial" panose="020B0604020202020204" pitchFamily="34" charset="0"/>
              <a:buChar char="•"/>
            </a:pPr>
            <a:r>
              <a:rPr lang="en-US" dirty="0"/>
              <a:t>Earnings and unused contributions accumulated in an H S A are not taxed.</a:t>
            </a:r>
          </a:p>
          <a:p>
            <a:pPr marL="342900" indent="-342900">
              <a:buFont typeface="Arial" panose="020B0604020202020204" pitchFamily="34" charset="0"/>
              <a:buChar char="•"/>
            </a:pPr>
            <a:r>
              <a:rPr lang="en-US" dirty="0"/>
              <a:t>Distributions to cover medical expenses are not taxed or penalized.</a:t>
            </a:r>
          </a:p>
        </p:txBody>
      </p:sp>
    </p:spTree>
    <p:extLst>
      <p:ext uri="{BB962C8B-B14F-4D97-AF65-F5344CB8AC3E}">
        <p14:creationId xmlns:p14="http://schemas.microsoft.com/office/powerpoint/2010/main" val="20469707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Taxes </a:t>
            </a:r>
            <a:br>
              <a:rPr lang="en-US" dirty="0"/>
            </a:br>
            <a:r>
              <a:rPr lang="en-US" sz="2000" dirty="0"/>
              <a:t>(6 of 10)</a:t>
            </a:r>
          </a:p>
        </p:txBody>
      </p:sp>
      <p:sp>
        <p:nvSpPr>
          <p:cNvPr id="5" name="Text Placeholder 4"/>
          <p:cNvSpPr>
            <a:spLocks noGrp="1"/>
          </p:cNvSpPr>
          <p:nvPr>
            <p:ph sz="half" idx="1"/>
          </p:nvPr>
        </p:nvSpPr>
        <p:spPr>
          <a:xfrm>
            <a:off x="838200" y="1825625"/>
            <a:ext cx="10880558" cy="3635375"/>
          </a:xfrm>
        </p:spPr>
        <p:txBody>
          <a:bodyPr/>
          <a:lstStyle/>
          <a:p>
            <a:pPr marL="0" indent="0">
              <a:buNone/>
            </a:pPr>
            <a:r>
              <a:rPr lang="en-US" b="1" dirty="0"/>
              <a:t>Income Tax Deduction</a:t>
            </a:r>
          </a:p>
          <a:p>
            <a:pPr marL="342900" indent="-342900">
              <a:spcBef>
                <a:spcPts val="0"/>
              </a:spcBef>
              <a:spcAft>
                <a:spcPts val="600"/>
              </a:spcAft>
              <a:buFont typeface="Arial" panose="020B0604020202020204" pitchFamily="34" charset="0"/>
              <a:buChar char="•"/>
            </a:pPr>
            <a:r>
              <a:rPr lang="en-US" sz="2000" dirty="0"/>
              <a:t>EXAMPLE: Cadence amends her 2018 state income tax return and must pay an additional $843 state income tax in 2021. Of the $843 she owes, $93 is for penalties and interest. Cadence has $660 of state income taxes withheld from her wages during 2021. During the year, she also paid quarterly estimated state income tax payments as follows:</a:t>
            </a:r>
          </a:p>
          <a:p>
            <a:pPr lvl="1">
              <a:spcBef>
                <a:spcPts val="0"/>
              </a:spcBef>
              <a:spcAft>
                <a:spcPts val="600"/>
              </a:spcAft>
            </a:pPr>
            <a:r>
              <a:rPr lang="en-US" sz="2000" dirty="0"/>
              <a:t>$200 each on April 15, June 15, and August 15 of the current year and January 15 of the next year</a:t>
            </a:r>
          </a:p>
          <a:p>
            <a:pPr lvl="1">
              <a:spcBef>
                <a:spcPts val="0"/>
              </a:spcBef>
              <a:spcAft>
                <a:spcPts val="600"/>
              </a:spcAft>
            </a:pPr>
            <a:r>
              <a:rPr lang="en-US" sz="2000" dirty="0"/>
              <a:t>$155 fourth-quarter estimate from the prior year on January 15 of the current year</a:t>
            </a:r>
          </a:p>
          <a:p>
            <a:pPr marL="342900">
              <a:spcBef>
                <a:spcPts val="0"/>
              </a:spcBef>
              <a:spcAft>
                <a:spcPts val="600"/>
              </a:spcAft>
            </a:pPr>
            <a:r>
              <a:rPr lang="en-US" sz="2000" dirty="0"/>
              <a:t>Based on this information, how much can Cadence take for taxes as an itemized deduction?</a:t>
            </a:r>
          </a:p>
          <a:p>
            <a:pPr marL="342900" indent="-342900">
              <a:spcBef>
                <a:spcPts val="0"/>
              </a:spcBef>
              <a:spcAft>
                <a:spcPts val="600"/>
              </a:spcAft>
              <a:buFont typeface="Arial" panose="020B0604020202020204" pitchFamily="34" charset="0"/>
              <a:buChar char="•"/>
            </a:pPr>
            <a:r>
              <a:rPr lang="en-US" sz="2000" b="1" dirty="0"/>
              <a:t>Solution: </a:t>
            </a:r>
            <a:r>
              <a:rPr lang="en-US" sz="2000" dirty="0"/>
              <a:t>Cadence may deduct the actual amounts paid in 2021, limited to $10,000, on her Schedule A.</a:t>
            </a:r>
          </a:p>
        </p:txBody>
      </p:sp>
      <p:graphicFrame>
        <p:nvGraphicFramePr>
          <p:cNvPr id="10" name="Content Placeholder 9" descr="The following calculation is shown: $750 plus $660 plus $200 plus $200 plus $200 plus $155 equals $2,165 itemized deduction for state income taxes.">
            <a:extLst>
              <a:ext uri="{FF2B5EF4-FFF2-40B4-BE49-F238E27FC236}">
                <a16:creationId xmlns:a16="http://schemas.microsoft.com/office/drawing/2014/main" id="{0821D9F0-5C66-4A5B-BD0D-52BC9D511044}"/>
              </a:ext>
            </a:extLst>
          </p:cNvPr>
          <p:cNvGraphicFramePr>
            <a:graphicFrameLocks noGrp="1" noChangeAspect="1"/>
          </p:cNvGraphicFramePr>
          <p:nvPr>
            <p:ph sz="half" idx="2"/>
            <p:extLst>
              <p:ext uri="{D42A27DB-BD31-4B8C-83A1-F6EECF244321}">
                <p14:modId xmlns:p14="http://schemas.microsoft.com/office/powerpoint/2010/main" val="1395352021"/>
              </p:ext>
            </p:extLst>
          </p:nvPr>
        </p:nvGraphicFramePr>
        <p:xfrm>
          <a:off x="1532365" y="5586412"/>
          <a:ext cx="9127270" cy="258762"/>
        </p:xfrm>
        <a:graphic>
          <a:graphicData uri="http://schemas.openxmlformats.org/presentationml/2006/ole">
            <mc:AlternateContent xmlns:mc="http://schemas.openxmlformats.org/markup-compatibility/2006">
              <mc:Choice xmlns:v="urn:schemas-microsoft-com:vml" Requires="v">
                <p:oleObj spid="_x0000_s24592" name="Equation" r:id="rId3" imgW="9423360" imgH="266400" progId="Equation.DSMT4">
                  <p:embed/>
                </p:oleObj>
              </mc:Choice>
              <mc:Fallback>
                <p:oleObj name="Equation" r:id="rId3" imgW="9423360" imgH="266400" progId="Equation.DSMT4">
                  <p:embed/>
                  <p:pic>
                    <p:nvPicPr>
                      <p:cNvPr id="10" name="Content Placeholder 9" descr="The following calculation is shown: $750 plus $660 plus $200 plus $200 plus $200 plus $155 equals $2,165 itemized deduction for state income taxes.">
                        <a:extLst>
                          <a:ext uri="{FF2B5EF4-FFF2-40B4-BE49-F238E27FC236}">
                            <a16:creationId xmlns:a16="http://schemas.microsoft.com/office/drawing/2014/main" id="{0821D9F0-5C66-4A5B-BD0D-52BC9D511044}"/>
                          </a:ext>
                        </a:extLst>
                      </p:cNvPr>
                      <p:cNvPicPr/>
                      <p:nvPr/>
                    </p:nvPicPr>
                    <p:blipFill>
                      <a:blip r:embed="rId4"/>
                      <a:stretch>
                        <a:fillRect/>
                      </a:stretch>
                    </p:blipFill>
                    <p:spPr>
                      <a:xfrm>
                        <a:off x="1532365" y="5586412"/>
                        <a:ext cx="9127270" cy="258762"/>
                      </a:xfrm>
                      <a:prstGeom prst="rect">
                        <a:avLst/>
                      </a:prstGeom>
                    </p:spPr>
                  </p:pic>
                </p:oleObj>
              </mc:Fallback>
            </mc:AlternateContent>
          </a:graphicData>
        </a:graphic>
      </p:graphicFrame>
    </p:spTree>
    <p:extLst>
      <p:ext uri="{BB962C8B-B14F-4D97-AF65-F5344CB8AC3E}">
        <p14:creationId xmlns:p14="http://schemas.microsoft.com/office/powerpoint/2010/main" val="40863765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Taxes </a:t>
            </a:r>
            <a:br>
              <a:rPr lang="en-US" dirty="0"/>
            </a:br>
            <a:r>
              <a:rPr lang="en-US" sz="2000" dirty="0"/>
              <a:t>(7 of 10)</a:t>
            </a:r>
          </a:p>
        </p:txBody>
      </p:sp>
      <p:sp>
        <p:nvSpPr>
          <p:cNvPr id="5" name="Text Placeholder 4"/>
          <p:cNvSpPr>
            <a:spLocks noGrp="1"/>
          </p:cNvSpPr>
          <p:nvPr>
            <p:ph idx="1"/>
          </p:nvPr>
        </p:nvSpPr>
        <p:spPr/>
        <p:txBody>
          <a:bodyPr/>
          <a:lstStyle/>
          <a:p>
            <a:pPr marL="0" indent="0">
              <a:spcBef>
                <a:spcPts val="0"/>
              </a:spcBef>
              <a:spcAft>
                <a:spcPts val="600"/>
              </a:spcAft>
              <a:buNone/>
            </a:pPr>
            <a:r>
              <a:rPr lang="en-US" sz="2200" b="1" dirty="0"/>
              <a:t>Property Taxes</a:t>
            </a:r>
          </a:p>
          <a:p>
            <a:pPr marL="342900" indent="-342900">
              <a:spcBef>
                <a:spcPts val="0"/>
              </a:spcBef>
              <a:spcAft>
                <a:spcPts val="600"/>
              </a:spcAft>
              <a:buFont typeface="Arial" panose="020B0604020202020204" pitchFamily="34" charset="0"/>
              <a:buChar char="•"/>
            </a:pPr>
            <a:r>
              <a:rPr lang="en-US" sz="2200" dirty="0"/>
              <a:t>Taxes levied on state and local real property for general public welfare are deductible.</a:t>
            </a:r>
          </a:p>
          <a:p>
            <a:pPr marL="342900" indent="-342900">
              <a:spcBef>
                <a:spcPts val="0"/>
              </a:spcBef>
              <a:spcAft>
                <a:spcPts val="600"/>
              </a:spcAft>
              <a:buFont typeface="Arial" panose="020B0604020202020204" pitchFamily="34" charset="0"/>
              <a:buChar char="•"/>
            </a:pPr>
            <a:r>
              <a:rPr lang="en-US" sz="2200" dirty="0"/>
              <a:t>Nondeductible property taxes include:</a:t>
            </a:r>
          </a:p>
          <a:p>
            <a:pPr lvl="1">
              <a:spcBef>
                <a:spcPts val="0"/>
              </a:spcBef>
              <a:spcAft>
                <a:spcPts val="600"/>
              </a:spcAft>
            </a:pPr>
            <a:r>
              <a:rPr lang="en-US" sz="2200" dirty="0"/>
              <a:t>Special assessments charged to provide benefits to local property owners</a:t>
            </a:r>
          </a:p>
          <a:p>
            <a:pPr lvl="2">
              <a:spcBef>
                <a:spcPts val="0"/>
              </a:spcBef>
              <a:spcAft>
                <a:spcPts val="600"/>
              </a:spcAft>
            </a:pPr>
            <a:r>
              <a:rPr lang="en-US" sz="2200" dirty="0"/>
              <a:t>These amounts increase basis of taxpayer’s property.</a:t>
            </a:r>
          </a:p>
          <a:p>
            <a:pPr lvl="1">
              <a:spcBef>
                <a:spcPts val="0"/>
              </a:spcBef>
              <a:spcAft>
                <a:spcPts val="600"/>
              </a:spcAft>
            </a:pPr>
            <a:r>
              <a:rPr lang="en-US" sz="2200" dirty="0"/>
              <a:t>Service fees (e.g., garbage fees, homeowner association fees)</a:t>
            </a:r>
          </a:p>
          <a:p>
            <a:pPr marL="342900" indent="-342900">
              <a:spcBef>
                <a:spcPts val="0"/>
              </a:spcBef>
              <a:spcAft>
                <a:spcPts val="600"/>
              </a:spcAft>
              <a:buFont typeface="Arial" panose="020B0604020202020204" pitchFamily="34" charset="0"/>
              <a:buChar char="•"/>
            </a:pPr>
            <a:r>
              <a:rPr lang="en-US" sz="2200" dirty="0"/>
              <a:t>For real estate sold during year, buyer and seller must allocate taxes based on number of days property was held by each during year.</a:t>
            </a:r>
          </a:p>
          <a:p>
            <a:pPr lvl="1">
              <a:spcBef>
                <a:spcPts val="0"/>
              </a:spcBef>
              <a:spcAft>
                <a:spcPts val="600"/>
              </a:spcAft>
            </a:pPr>
            <a:r>
              <a:rPr lang="en-US" sz="2200" dirty="0"/>
              <a:t>Allocation is generally made by escrow company or closing agent.</a:t>
            </a:r>
          </a:p>
          <a:p>
            <a:pPr lvl="1">
              <a:spcBef>
                <a:spcPts val="0"/>
              </a:spcBef>
              <a:spcAft>
                <a:spcPts val="600"/>
              </a:spcAft>
            </a:pPr>
            <a:r>
              <a:rPr lang="en-US" sz="2200" dirty="0"/>
              <a:t>Allocation amounts are itemized on closing settlements for the sale.</a:t>
            </a:r>
          </a:p>
        </p:txBody>
      </p:sp>
    </p:spTree>
    <p:extLst>
      <p:ext uri="{BB962C8B-B14F-4D97-AF65-F5344CB8AC3E}">
        <p14:creationId xmlns:p14="http://schemas.microsoft.com/office/powerpoint/2010/main" val="5677304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Taxes </a:t>
            </a:r>
            <a:br>
              <a:rPr lang="en-US" dirty="0"/>
            </a:br>
            <a:r>
              <a:rPr lang="en-US" sz="2000" dirty="0"/>
              <a:t>(8 of 10)</a:t>
            </a:r>
          </a:p>
        </p:txBody>
      </p:sp>
      <p:sp>
        <p:nvSpPr>
          <p:cNvPr id="5" name="Text Placeholder 4"/>
          <p:cNvSpPr>
            <a:spLocks noGrp="1"/>
          </p:cNvSpPr>
          <p:nvPr>
            <p:ph idx="1"/>
          </p:nvPr>
        </p:nvSpPr>
        <p:spPr/>
        <p:txBody>
          <a:bodyPr/>
          <a:lstStyle/>
          <a:p>
            <a:pPr marL="0" indent="0">
              <a:buNone/>
            </a:pPr>
            <a:r>
              <a:rPr lang="en-US" b="1" dirty="0"/>
              <a:t>Personal Property Taxes</a:t>
            </a:r>
          </a:p>
          <a:p>
            <a:pPr marL="342900" indent="-342900">
              <a:buFont typeface="Arial" panose="020B0604020202020204" pitchFamily="34" charset="0"/>
              <a:buChar char="•"/>
            </a:pPr>
            <a:r>
              <a:rPr lang="en-US" dirty="0"/>
              <a:t>To be deductible, personal property taxes must be levied based on the property’s value.</a:t>
            </a:r>
          </a:p>
          <a:p>
            <a:pPr lvl="1"/>
            <a:r>
              <a:rPr lang="en-US" dirty="0"/>
              <a:t>Taxes of a fixed amount or those calculated on a basis other than value (such as weight) are not deductible.</a:t>
            </a:r>
          </a:p>
        </p:txBody>
      </p:sp>
    </p:spTree>
    <p:extLst>
      <p:ext uri="{BB962C8B-B14F-4D97-AF65-F5344CB8AC3E}">
        <p14:creationId xmlns:p14="http://schemas.microsoft.com/office/powerpoint/2010/main" val="15489451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Taxes </a:t>
            </a:r>
            <a:br>
              <a:rPr lang="en-US" dirty="0"/>
            </a:br>
            <a:r>
              <a:rPr lang="en-US" sz="2000" dirty="0"/>
              <a:t>(9 of 10)</a:t>
            </a:r>
          </a:p>
        </p:txBody>
      </p:sp>
      <p:sp>
        <p:nvSpPr>
          <p:cNvPr id="5" name="Text Placeholder 4"/>
          <p:cNvSpPr>
            <a:spLocks noGrp="1"/>
          </p:cNvSpPr>
          <p:nvPr>
            <p:ph idx="1"/>
          </p:nvPr>
        </p:nvSpPr>
        <p:spPr/>
        <p:txBody>
          <a:bodyPr/>
          <a:lstStyle/>
          <a:p>
            <a:pPr marL="0" indent="0">
              <a:buNone/>
            </a:pPr>
            <a:r>
              <a:rPr lang="en-US" b="1" dirty="0"/>
              <a:t>Comprehensive Tax Deduction</a:t>
            </a:r>
          </a:p>
          <a:p>
            <a:pPr marL="342900" indent="-342900">
              <a:spcBef>
                <a:spcPts val="0"/>
              </a:spcBef>
              <a:spcAft>
                <a:spcPts val="600"/>
              </a:spcAft>
              <a:buFont typeface="Arial" panose="020B0604020202020204" pitchFamily="34" charset="0"/>
              <a:buChar char="•"/>
            </a:pPr>
            <a:r>
              <a:rPr lang="en-US" sz="2200" dirty="0"/>
              <a:t>EXAMPLE: Selma </a:t>
            </a:r>
            <a:r>
              <a:rPr lang="en-US" sz="2200"/>
              <a:t>has an A </a:t>
            </a:r>
            <a:r>
              <a:rPr lang="en-US" sz="2200" dirty="0"/>
              <a:t>G I of $31,300 for 2021. She itemizes her deductions and, therefore, deducts the allowable amount of tax. Federal income taxes withheld for the year are $2,150, state income taxes withheld are $1,500, and Social Security taxes are $1,768. Selma paid property taxes on her house of $3,300 for the year, and paid garbage fees of $867. She paid an automobile registration fee of $210, of which $30 is based on the weight of the automobile and the balance on the value of the automobile. How much may Selma show as an itemized deduction for taxes in 2021?</a:t>
            </a:r>
          </a:p>
        </p:txBody>
      </p:sp>
    </p:spTree>
    <p:extLst>
      <p:ext uri="{BB962C8B-B14F-4D97-AF65-F5344CB8AC3E}">
        <p14:creationId xmlns:p14="http://schemas.microsoft.com/office/powerpoint/2010/main" val="6599368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Taxes </a:t>
            </a:r>
            <a:br>
              <a:rPr lang="en-US" dirty="0"/>
            </a:br>
            <a:r>
              <a:rPr lang="en-US" sz="2000" dirty="0"/>
              <a:t>(10 of 10)</a:t>
            </a:r>
          </a:p>
        </p:txBody>
      </p:sp>
      <p:sp>
        <p:nvSpPr>
          <p:cNvPr id="5" name="Text Placeholder 4"/>
          <p:cNvSpPr>
            <a:spLocks noGrp="1"/>
          </p:cNvSpPr>
          <p:nvPr>
            <p:ph sz="half" idx="1"/>
          </p:nvPr>
        </p:nvSpPr>
        <p:spPr>
          <a:xfrm>
            <a:off x="838200" y="1825625"/>
            <a:ext cx="10880558" cy="2886075"/>
          </a:xfrm>
        </p:spPr>
        <p:txBody>
          <a:bodyPr/>
          <a:lstStyle/>
          <a:p>
            <a:pPr marL="0" indent="0">
              <a:buNone/>
            </a:pPr>
            <a:r>
              <a:rPr lang="en-US" b="1" dirty="0"/>
              <a:t>Comprehensive Tax Deduction</a:t>
            </a:r>
          </a:p>
          <a:p>
            <a:pPr marL="342900" indent="-342900">
              <a:buFont typeface="Arial" panose="020B0604020202020204" pitchFamily="34" charset="0"/>
              <a:buChar char="•"/>
            </a:pPr>
            <a:r>
              <a:rPr lang="en-US" sz="2200" dirty="0"/>
              <a:t>EXAMPLE: Selma has A G I of $31,300 for 2021. She itemizes her deductions and, therefore, deducts the allowable amount of tax. Federal income taxes withheld for the year are $2,150, state income taxes withheld are $1,500, and Social Security taxes are $1,768. Selma paid property taxes on her house of $3,300 for the year, and paid garbage fees of $867. She paid an automobile registration fee of $210, of which $30 is based on the weight of the automobile and the balance on the value of the automobile. How much may Selma show as an itemized deduction for taxes in 2021?</a:t>
            </a:r>
          </a:p>
          <a:p>
            <a:pPr marL="342900" indent="-342900">
              <a:buFont typeface="Arial" panose="020B0604020202020204" pitchFamily="34" charset="0"/>
              <a:buChar char="•"/>
            </a:pPr>
            <a:r>
              <a:rPr lang="en-US" sz="2200" b="1" dirty="0"/>
              <a:t>Solution:</a:t>
            </a:r>
          </a:p>
        </p:txBody>
      </p:sp>
      <p:graphicFrame>
        <p:nvGraphicFramePr>
          <p:cNvPr id="10" name="Content Placeholder 9" descr="The following calculation is shown: $1,500 plus $3,300 plus $180 equals $4,980 itemized deduction for taxes.">
            <a:extLst>
              <a:ext uri="{FF2B5EF4-FFF2-40B4-BE49-F238E27FC236}">
                <a16:creationId xmlns:a16="http://schemas.microsoft.com/office/drawing/2014/main" id="{9BC3B4F1-5866-441D-BDD5-F4B0A7F60F4E}"/>
              </a:ext>
            </a:extLst>
          </p:cNvPr>
          <p:cNvGraphicFramePr>
            <a:graphicFrameLocks noGrp="1" noChangeAspect="1"/>
          </p:cNvGraphicFramePr>
          <p:nvPr>
            <p:ph sz="half" idx="2"/>
          </p:nvPr>
        </p:nvGraphicFramePr>
        <p:xfrm>
          <a:off x="1924758" y="5549730"/>
          <a:ext cx="8342483" cy="336854"/>
        </p:xfrm>
        <a:graphic>
          <a:graphicData uri="http://schemas.openxmlformats.org/presentationml/2006/ole">
            <mc:AlternateContent xmlns:mc="http://schemas.openxmlformats.org/markup-compatibility/2006">
              <mc:Choice xmlns:v="urn:schemas-microsoft-com:vml" Requires="v">
                <p:oleObj spid="_x0000_s25616" name="Equation" r:id="rId3" imgW="6933960" imgH="279360" progId="Equation.DSMT4">
                  <p:embed/>
                </p:oleObj>
              </mc:Choice>
              <mc:Fallback>
                <p:oleObj name="Equation" r:id="rId3" imgW="6933960" imgH="279360" progId="Equation.DSMT4">
                  <p:embed/>
                  <p:pic>
                    <p:nvPicPr>
                      <p:cNvPr id="10" name="Content Placeholder 9" descr="The following calculation is shown: $1,500 plus $3,300 plus $180 equals $4,980 itemized deduction for taxes.">
                        <a:extLst>
                          <a:ext uri="{FF2B5EF4-FFF2-40B4-BE49-F238E27FC236}">
                            <a16:creationId xmlns:a16="http://schemas.microsoft.com/office/drawing/2014/main" id="{9BC3B4F1-5866-441D-BDD5-F4B0A7F60F4E}"/>
                          </a:ext>
                        </a:extLst>
                      </p:cNvPr>
                      <p:cNvPicPr/>
                      <p:nvPr/>
                    </p:nvPicPr>
                    <p:blipFill>
                      <a:blip r:embed="rId4"/>
                      <a:stretch>
                        <a:fillRect/>
                      </a:stretch>
                    </p:blipFill>
                    <p:spPr>
                      <a:xfrm>
                        <a:off x="1924758" y="5549730"/>
                        <a:ext cx="8342483" cy="336854"/>
                      </a:xfrm>
                      <a:prstGeom prst="rect">
                        <a:avLst/>
                      </a:prstGeom>
                    </p:spPr>
                  </p:pic>
                </p:oleObj>
              </mc:Fallback>
            </mc:AlternateContent>
          </a:graphicData>
        </a:graphic>
      </p:graphicFrame>
    </p:spTree>
    <p:extLst>
      <p:ext uri="{BB962C8B-B14F-4D97-AF65-F5344CB8AC3E}">
        <p14:creationId xmlns:p14="http://schemas.microsoft.com/office/powerpoint/2010/main" val="256485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Interest </a:t>
            </a:r>
            <a:br>
              <a:rPr lang="en-US" dirty="0"/>
            </a:br>
            <a:r>
              <a:rPr lang="en-US" sz="2000" dirty="0"/>
              <a:t>(1 of 5)</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Interest is an amount paid for the use of borrowed funds.</a:t>
            </a:r>
          </a:p>
          <a:p>
            <a:pPr marL="342900" indent="-342900">
              <a:buFont typeface="Arial" panose="020B0604020202020204" pitchFamily="34" charset="0"/>
              <a:buChar char="•"/>
            </a:pPr>
            <a:r>
              <a:rPr lang="en-US" dirty="0"/>
              <a:t>Deductible personal interest includes:</a:t>
            </a:r>
          </a:p>
          <a:p>
            <a:pPr lvl="1"/>
            <a:r>
              <a:rPr lang="en-US" dirty="0"/>
              <a:t>Qualified residence interest (mortgage interest)</a:t>
            </a:r>
          </a:p>
          <a:p>
            <a:pPr lvl="1"/>
            <a:r>
              <a:rPr lang="en-US" dirty="0"/>
              <a:t>Mortgage interest prepayment penalties</a:t>
            </a:r>
          </a:p>
          <a:p>
            <a:pPr lvl="1"/>
            <a:r>
              <a:rPr lang="en-US" dirty="0"/>
              <a:t>Investment interest</a:t>
            </a:r>
          </a:p>
          <a:p>
            <a:pPr lvl="1"/>
            <a:r>
              <a:rPr lang="en-US" dirty="0"/>
              <a:t>Certain interest associated with passive activities</a:t>
            </a:r>
          </a:p>
          <a:p>
            <a:pPr marL="342900" indent="-342900">
              <a:buFont typeface="Arial" panose="020B0604020202020204" pitchFamily="34" charset="0"/>
              <a:buChar char="•"/>
            </a:pPr>
            <a:r>
              <a:rPr lang="en-US" dirty="0"/>
              <a:t>Consumer interest is not deductible and includes interest on any loan in which the proceeds are used for personal purposes.</a:t>
            </a:r>
          </a:p>
        </p:txBody>
      </p:sp>
    </p:spTree>
    <p:extLst>
      <p:ext uri="{BB962C8B-B14F-4D97-AF65-F5344CB8AC3E}">
        <p14:creationId xmlns:p14="http://schemas.microsoft.com/office/powerpoint/2010/main" val="29957797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Interest </a:t>
            </a:r>
            <a:br>
              <a:rPr lang="en-US" dirty="0"/>
            </a:br>
            <a:r>
              <a:rPr lang="en-US" sz="2000" dirty="0"/>
              <a:t>(2 of 5)</a:t>
            </a:r>
            <a:endParaRPr lang="en-US" dirty="0"/>
          </a:p>
        </p:txBody>
      </p:sp>
      <p:sp>
        <p:nvSpPr>
          <p:cNvPr id="5" name="Text Placeholder 4"/>
          <p:cNvSpPr>
            <a:spLocks noGrp="1"/>
          </p:cNvSpPr>
          <p:nvPr>
            <p:ph idx="1"/>
          </p:nvPr>
        </p:nvSpPr>
        <p:spPr/>
        <p:txBody>
          <a:bodyPr/>
          <a:lstStyle/>
          <a:p>
            <a:pPr marL="0" indent="0">
              <a:buNone/>
            </a:pPr>
            <a:r>
              <a:rPr lang="en-US" b="1" dirty="0"/>
              <a:t>Taxpayer’s Obligation</a:t>
            </a:r>
          </a:p>
          <a:p>
            <a:pPr marL="342900" indent="-342900">
              <a:buFont typeface="Arial" panose="020B0604020202020204" pitchFamily="34" charset="0"/>
              <a:buChar char="•"/>
            </a:pPr>
            <a:r>
              <a:rPr lang="en-US" sz="2200" dirty="0"/>
              <a:t>To deduct interest on debt, taxpayer must be legally liable for the debt.</a:t>
            </a:r>
          </a:p>
          <a:p>
            <a:pPr marL="0" indent="0">
              <a:buNone/>
            </a:pPr>
            <a:r>
              <a:rPr lang="en-US" b="1" dirty="0"/>
              <a:t>Prepaid Interest</a:t>
            </a:r>
          </a:p>
          <a:p>
            <a:pPr marL="342900" indent="-342900">
              <a:buFont typeface="Arial" panose="020B0604020202020204" pitchFamily="34" charset="0"/>
              <a:buChar char="•"/>
            </a:pPr>
            <a:r>
              <a:rPr lang="en-US" sz="2200" dirty="0"/>
              <a:t>Cash basis taxpayers are required to use accrual basis for deducting prepaid interest.</a:t>
            </a:r>
          </a:p>
          <a:p>
            <a:pPr marL="342900" indent="-342900">
              <a:buFont typeface="Arial" panose="020B0604020202020204" pitchFamily="34" charset="0"/>
              <a:buChar char="•"/>
            </a:pPr>
            <a:r>
              <a:rPr lang="en-US" sz="2200" dirty="0"/>
              <a:t>Prepaid interest must be capitalized.</a:t>
            </a:r>
          </a:p>
          <a:p>
            <a:pPr marL="342900" indent="-342900">
              <a:buFont typeface="Arial" panose="020B0604020202020204" pitchFamily="34" charset="0"/>
              <a:buChar char="•"/>
            </a:pPr>
            <a:r>
              <a:rPr lang="en-US" sz="2200" dirty="0"/>
              <a:t>Deduction must be spread over life of loan. </a:t>
            </a:r>
          </a:p>
          <a:p>
            <a:pPr lvl="1"/>
            <a:r>
              <a:rPr lang="en-US" sz="2200" dirty="0"/>
              <a:t>Exception: Points on a mortgage loan for purchasing or improving taxpayer’s principal residence may be deducted in year they are paid.</a:t>
            </a:r>
          </a:p>
        </p:txBody>
      </p:sp>
    </p:spTree>
    <p:extLst>
      <p:ext uri="{BB962C8B-B14F-4D97-AF65-F5344CB8AC3E}">
        <p14:creationId xmlns:p14="http://schemas.microsoft.com/office/powerpoint/2010/main" val="18665684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a:xfrm>
            <a:off x="838200" y="365125"/>
            <a:ext cx="10515600" cy="672105"/>
          </a:xfrm>
        </p:spPr>
        <p:txBody>
          <a:bodyPr/>
          <a:lstStyle/>
          <a:p>
            <a:r>
              <a:rPr lang="en-US" dirty="0"/>
              <a:t>Discussion 2</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Brandon makes a payment on his son’s home mortgage since his son is unable to make the current payment. Can either Brandon or his son deduct the interest? Why or why not?</a:t>
            </a:r>
          </a:p>
        </p:txBody>
      </p:sp>
      <p:pic>
        <p:nvPicPr>
          <p:cNvPr id="4" name="Content Placeholder 12">
            <a:extLst>
              <a:ext uri="{FF2B5EF4-FFF2-40B4-BE49-F238E27FC236}">
                <a16:creationId xmlns:a16="http://schemas.microsoft.com/office/drawing/2014/main" id="{36828F57-D4A8-124C-9C9D-5154225B36DF}"/>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9699212" y="5089125"/>
            <a:ext cx="2015945" cy="1295630"/>
          </a:xfrm>
          <a:prstGeom prst="rect">
            <a:avLst/>
          </a:prstGeom>
        </p:spPr>
      </p:pic>
    </p:spTree>
    <p:custDataLst>
      <p:tags r:id="rId1"/>
    </p:custDataLst>
    <p:extLst>
      <p:ext uri="{BB962C8B-B14F-4D97-AF65-F5344CB8AC3E}">
        <p14:creationId xmlns:p14="http://schemas.microsoft.com/office/powerpoint/2010/main" val="25559365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a:xfrm>
            <a:off x="838200" y="365125"/>
            <a:ext cx="10515600" cy="672105"/>
          </a:xfrm>
        </p:spPr>
        <p:txBody>
          <a:bodyPr/>
          <a:lstStyle/>
          <a:p>
            <a:r>
              <a:rPr lang="en-US" dirty="0"/>
              <a:t>Discussion 2: Debrief</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r>
              <a:rPr lang="en-US" dirty="0"/>
              <a:t>Brandon makes a payment on his son’s home mortgage since his son is unable to make the current payment. Can either Brandon or his son deduct the interest? Why or why not?</a:t>
            </a:r>
          </a:p>
          <a:p>
            <a:pPr marL="342900" lvl="1" indent="-342900"/>
            <a:r>
              <a:rPr lang="en-US" dirty="0"/>
              <a:t>Neither one of them can deduct the interest. </a:t>
            </a:r>
          </a:p>
          <a:p>
            <a:pPr marL="342900" lvl="1" indent="-342900"/>
            <a:r>
              <a:rPr lang="en-US" dirty="0"/>
              <a:t>The interest included in the mortgage payment is not deductible </a:t>
            </a:r>
            <a:br>
              <a:rPr lang="en-US" dirty="0"/>
            </a:br>
            <a:r>
              <a:rPr lang="en-US" dirty="0"/>
              <a:t>by Brandon since the mortgage is not his obligation. </a:t>
            </a:r>
          </a:p>
          <a:p>
            <a:pPr marL="342900" lvl="1" indent="-342900"/>
            <a:r>
              <a:rPr lang="en-US" dirty="0"/>
              <a:t>Brandon’s son cannot deduct the interest since he did not make the </a:t>
            </a:r>
            <a:br>
              <a:rPr lang="en-US" dirty="0"/>
            </a:br>
            <a:r>
              <a:rPr lang="en-US" dirty="0"/>
              <a:t>payment.</a:t>
            </a:r>
          </a:p>
          <a:p>
            <a:pPr lvl="1"/>
            <a:endParaRPr lang="en-US" dirty="0"/>
          </a:p>
          <a:p>
            <a:pPr lvl="1"/>
            <a:endParaRPr lang="en-US" dirty="0"/>
          </a:p>
        </p:txBody>
      </p:sp>
      <p:pic>
        <p:nvPicPr>
          <p:cNvPr id="4" name="Content Placeholder 16">
            <a:extLst>
              <a:ext uri="{FF2B5EF4-FFF2-40B4-BE49-F238E27FC236}">
                <a16:creationId xmlns:a16="http://schemas.microsoft.com/office/drawing/2014/main" id="{E5DF8C8D-BD79-C84C-AD98-3B9948E8971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462177" y="4732595"/>
            <a:ext cx="1252980" cy="1652160"/>
          </a:xfrm>
          <a:prstGeom prst="rect">
            <a:avLst/>
          </a:prstGeom>
        </p:spPr>
      </p:pic>
    </p:spTree>
    <p:custDataLst>
      <p:tags r:id="rId1"/>
    </p:custDataLst>
    <p:extLst>
      <p:ext uri="{BB962C8B-B14F-4D97-AF65-F5344CB8AC3E}">
        <p14:creationId xmlns:p14="http://schemas.microsoft.com/office/powerpoint/2010/main" val="41130552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Interest </a:t>
            </a:r>
            <a:br>
              <a:rPr lang="en-US" dirty="0"/>
            </a:br>
            <a:r>
              <a:rPr lang="en-US" sz="2000" dirty="0"/>
              <a:t>(3 of 5)</a:t>
            </a:r>
            <a:endParaRPr lang="en-US" dirty="0"/>
          </a:p>
        </p:txBody>
      </p:sp>
      <p:sp>
        <p:nvSpPr>
          <p:cNvPr id="5" name="Text Placeholder 4"/>
          <p:cNvSpPr>
            <a:spLocks noGrp="1"/>
          </p:cNvSpPr>
          <p:nvPr>
            <p:ph idx="1"/>
          </p:nvPr>
        </p:nvSpPr>
        <p:spPr/>
        <p:txBody>
          <a:bodyPr/>
          <a:lstStyle/>
          <a:p>
            <a:pPr marL="0" indent="0">
              <a:buNone/>
            </a:pPr>
            <a:r>
              <a:rPr lang="en-US" b="1" dirty="0"/>
              <a:t>Qualified Residence, Home Equity, and Consumer Interest</a:t>
            </a:r>
          </a:p>
          <a:p>
            <a:pPr marL="342900" indent="-342900">
              <a:buFont typeface="Arial" panose="020B0604020202020204" pitchFamily="34" charset="0"/>
              <a:buChar char="•"/>
            </a:pPr>
            <a:r>
              <a:rPr lang="en-US" sz="2000" dirty="0"/>
              <a:t>“Qualified residence interest” is interest paid on “qualified residence acquisition debt.”</a:t>
            </a:r>
          </a:p>
          <a:p>
            <a:pPr lvl="1"/>
            <a:r>
              <a:rPr lang="en-US" sz="2000" dirty="0"/>
              <a:t>“Qualified residence acquisition debt” is debt that results from acquiring, constructing, or substantially improving a taxpayer’s principal or second residence.</a:t>
            </a:r>
          </a:p>
          <a:p>
            <a:pPr marL="342900" indent="-342900">
              <a:buFont typeface="Arial" panose="020B0604020202020204" pitchFamily="34" charset="0"/>
              <a:buChar char="•"/>
            </a:pPr>
            <a:r>
              <a:rPr lang="en-US" sz="2000" dirty="0"/>
              <a:t>Interest deduction for qualified mortgage debt has been lowered from $1 million to $750,000 through 2025.</a:t>
            </a:r>
          </a:p>
          <a:p>
            <a:pPr lvl="1"/>
            <a:r>
              <a:rPr lang="en-US" sz="2000" dirty="0"/>
              <a:t>For qualified mortgage debt incurred on or before December 15, 2017, the $1 million ($500,000 for married filing separately) limit still applies.</a:t>
            </a:r>
          </a:p>
          <a:p>
            <a:pPr marL="342900" indent="-342900">
              <a:buFont typeface="Arial" panose="020B0604020202020204" pitchFamily="34" charset="0"/>
              <a:buChar char="•"/>
            </a:pPr>
            <a:r>
              <a:rPr lang="en-US" sz="2000" dirty="0"/>
              <a:t>Interest deduction up to $100,000 of home equity debt has been suspended through 2025 (unless home equity debt is qualified acquisition debt).</a:t>
            </a:r>
          </a:p>
        </p:txBody>
      </p:sp>
    </p:spTree>
    <p:extLst>
      <p:ext uri="{BB962C8B-B14F-4D97-AF65-F5344CB8AC3E}">
        <p14:creationId xmlns:p14="http://schemas.microsoft.com/office/powerpoint/2010/main" val="3384251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Health Savings Accounts </a:t>
            </a:r>
            <a:br>
              <a:rPr lang="en-US" dirty="0"/>
            </a:br>
            <a:r>
              <a:rPr lang="en-US" sz="2000" dirty="0"/>
              <a:t>(3 of 4)</a:t>
            </a:r>
            <a:endParaRPr lang="en-US" dirty="0"/>
          </a:p>
        </p:txBody>
      </p:sp>
      <p:sp>
        <p:nvSpPr>
          <p:cNvPr id="5" name="Text Placeholder 4"/>
          <p:cNvSpPr>
            <a:spLocks noGrp="1"/>
          </p:cNvSpPr>
          <p:nvPr>
            <p:ph sz="half" idx="1"/>
          </p:nvPr>
        </p:nvSpPr>
        <p:spPr>
          <a:xfrm>
            <a:off x="838200" y="1825625"/>
            <a:ext cx="10877548" cy="1374775"/>
          </a:xfrm>
        </p:spPr>
        <p:txBody>
          <a:bodyPr/>
          <a:lstStyle/>
          <a:p>
            <a:pPr marL="0" indent="0">
              <a:buNone/>
            </a:pPr>
            <a:r>
              <a:rPr lang="en-US" b="1" dirty="0"/>
              <a:t>Deductions for Contributions to H S A s</a:t>
            </a:r>
          </a:p>
          <a:p>
            <a:pPr marL="342900" indent="-342900">
              <a:buFont typeface="Arial" panose="020B0604020202020204" pitchFamily="34" charset="0"/>
              <a:buChar char="•"/>
            </a:pPr>
            <a:r>
              <a:rPr lang="en-US" dirty="0"/>
              <a:t>2021 contribution limits for H S A s are as follows:</a:t>
            </a:r>
          </a:p>
        </p:txBody>
      </p:sp>
      <p:graphicFrame>
        <p:nvGraphicFramePr>
          <p:cNvPr id="6" name="Table Placeholder 5" title="2019 Contribution Limits for HSAs"/>
          <p:cNvGraphicFramePr>
            <a:graphicFrameLocks noGrp="1"/>
          </p:cNvGraphicFramePr>
          <p:nvPr>
            <p:ph sz="half" idx="2"/>
            <p:extLst>
              <p:ext uri="{D42A27DB-BD31-4B8C-83A1-F6EECF244321}">
                <p14:modId xmlns:p14="http://schemas.microsoft.com/office/powerpoint/2010/main" val="3536890311"/>
              </p:ext>
            </p:extLst>
          </p:nvPr>
        </p:nvGraphicFramePr>
        <p:xfrm>
          <a:off x="800100" y="3109057"/>
          <a:ext cx="10915649" cy="2103120"/>
        </p:xfrm>
        <a:graphic>
          <a:graphicData uri="http://schemas.openxmlformats.org/drawingml/2006/table">
            <a:tbl>
              <a:tblPr firstRow="1" bandRow="1">
                <a:tableStyleId>{5C22544A-7EE6-4342-B048-85BDC9FD1C3A}</a:tableStyleId>
              </a:tblPr>
              <a:tblGrid>
                <a:gridCol w="5485546">
                  <a:extLst>
                    <a:ext uri="{9D8B030D-6E8A-4147-A177-3AD203B41FA5}">
                      <a16:colId xmlns:a16="http://schemas.microsoft.com/office/drawing/2014/main" val="20000"/>
                    </a:ext>
                  </a:extLst>
                </a:gridCol>
                <a:gridCol w="3156183">
                  <a:extLst>
                    <a:ext uri="{9D8B030D-6E8A-4147-A177-3AD203B41FA5}">
                      <a16:colId xmlns:a16="http://schemas.microsoft.com/office/drawing/2014/main" val="20001"/>
                    </a:ext>
                  </a:extLst>
                </a:gridCol>
                <a:gridCol w="2273920">
                  <a:extLst>
                    <a:ext uri="{9D8B030D-6E8A-4147-A177-3AD203B41FA5}">
                      <a16:colId xmlns:a16="http://schemas.microsoft.com/office/drawing/2014/main" val="20002"/>
                    </a:ext>
                  </a:extLst>
                </a:gridCol>
              </a:tblGrid>
              <a:tr h="212488">
                <a:tc>
                  <a:txBody>
                    <a:bodyPr/>
                    <a:lstStyle/>
                    <a:p>
                      <a:endParaRPr lang="en-US" dirty="0">
                        <a:solidFill>
                          <a:schemeClr val="tx2"/>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tabLst>
                          <a:tab pos="1263650" algn="ctr"/>
                        </a:tabLst>
                      </a:pPr>
                      <a:r>
                        <a:rPr lang="en-US" dirty="0">
                          <a:solidFill>
                            <a:schemeClr val="tx2"/>
                          </a:solidFill>
                          <a:latin typeface="Arial" panose="020B0604020202020204" pitchFamily="34" charset="0"/>
                          <a:cs typeface="Arial" panose="020B0604020202020204" pitchFamily="34" charset="0"/>
                        </a:rPr>
                        <a:t>	Family</a:t>
                      </a:r>
                    </a:p>
                  </a:txBody>
                  <a:tcPr>
                    <a:lnL w="12700" cmpd="sng">
                      <a:noFill/>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2"/>
                          </a:solidFill>
                          <a:latin typeface="Arial" panose="020B0604020202020204" pitchFamily="34" charset="0"/>
                          <a:cs typeface="Arial" panose="020B0604020202020204" pitchFamily="34" charset="0"/>
                        </a:rPr>
                        <a:t>Self-Only</a:t>
                      </a:r>
                    </a:p>
                  </a:txBody>
                  <a:tcPr>
                    <a:lnL w="12700" cmpd="sng">
                      <a:noFill/>
                    </a:lnL>
                    <a:lnR w="12700" cmpd="sng">
                      <a:noFill/>
                    </a:lnR>
                    <a:lnT w="12700" cmpd="sng">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2488">
                <a:tc>
                  <a:txBody>
                    <a:bodyPr/>
                    <a:lstStyle/>
                    <a:p>
                      <a:r>
                        <a:rPr lang="en-US" dirty="0">
                          <a:solidFill>
                            <a:schemeClr val="tx2"/>
                          </a:solidFill>
                          <a:latin typeface="Arial" panose="020B0604020202020204" pitchFamily="34" charset="0"/>
                          <a:cs typeface="Arial" panose="020B0604020202020204" pitchFamily="34" charset="0"/>
                        </a:rPr>
                        <a:t>Contribution limit</a:t>
                      </a:r>
                    </a:p>
                  </a:txBody>
                  <a:tcPr>
                    <a:lnL w="12700" cmpd="sng">
                      <a:noFill/>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tabLst>
                          <a:tab pos="1539875" algn="r"/>
                        </a:tabLst>
                      </a:pPr>
                      <a:r>
                        <a:rPr lang="en-US" dirty="0">
                          <a:solidFill>
                            <a:schemeClr val="tx2"/>
                          </a:solidFill>
                          <a:latin typeface="Arial" panose="020B0604020202020204" pitchFamily="34" charset="0"/>
                          <a:cs typeface="Arial" panose="020B0604020202020204" pitchFamily="34" charset="0"/>
                        </a:rPr>
                        <a:t>	$  7,200</a:t>
                      </a:r>
                    </a:p>
                  </a:txBody>
                  <a:tcPr>
                    <a:lnL w="12700" cmpd="sng">
                      <a:noFill/>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dirty="0">
                          <a:solidFill>
                            <a:schemeClr val="tx2"/>
                          </a:solidFill>
                          <a:latin typeface="Arial" panose="020B0604020202020204" pitchFamily="34" charset="0"/>
                          <a:cs typeface="Arial" panose="020B0604020202020204" pitchFamily="34" charset="0"/>
                        </a:rPr>
                        <a:t>$3,600</a:t>
                      </a:r>
                    </a:p>
                  </a:txBody>
                  <a:tcPr>
                    <a:lnL w="12700" cmpd="sng">
                      <a:noFill/>
                    </a:lnL>
                    <a:lnR w="12700" cmpd="sng">
                      <a:noFill/>
                    </a:lnR>
                    <a:lnT w="12700" cap="flat" cmpd="sng" algn="ctr">
                      <a:solidFill>
                        <a:srgbClr val="00000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99460">
                <a:tc>
                  <a:txBody>
                    <a:bodyPr/>
                    <a:lstStyle/>
                    <a:p>
                      <a:r>
                        <a:rPr lang="en-US" dirty="0">
                          <a:solidFill>
                            <a:schemeClr val="tx2"/>
                          </a:solidFill>
                          <a:latin typeface="Arial" panose="020B0604020202020204" pitchFamily="34" charset="0"/>
                          <a:cs typeface="Arial" panose="020B0604020202020204" pitchFamily="34" charset="0"/>
                        </a:rPr>
                        <a:t>Additional catch-up contribution for taxpayer age 55 or older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974725" indent="-974725">
                        <a:tabLst>
                          <a:tab pos="974725" algn="l"/>
                        </a:tabLst>
                      </a:pPr>
                      <a:r>
                        <a:rPr lang="en-US" dirty="0">
                          <a:solidFill>
                            <a:schemeClr val="tx2"/>
                          </a:solidFill>
                          <a:latin typeface="Arial" panose="020B0604020202020204" pitchFamily="34" charset="0"/>
                          <a:cs typeface="Arial" panose="020B0604020202020204" pitchFamily="34" charset="0"/>
                        </a:rPr>
                        <a:t>	1,000 per qualifying spouse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tabLst>
                          <a:tab pos="1371600" algn="r"/>
                        </a:tabLst>
                      </a:pPr>
                      <a:r>
                        <a:rPr lang="en-US" dirty="0">
                          <a:solidFill>
                            <a:schemeClr val="tx2"/>
                          </a:solidFill>
                          <a:latin typeface="Arial" panose="020B0604020202020204" pitchFamily="34" charset="0"/>
                          <a:cs typeface="Arial" panose="020B0604020202020204" pitchFamily="34" charset="0"/>
                        </a:rPr>
                        <a:t>	1,000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12488">
                <a:tc>
                  <a:txBody>
                    <a:bodyPr/>
                    <a:lstStyle/>
                    <a:p>
                      <a:r>
                        <a:rPr lang="en-US" dirty="0">
                          <a:solidFill>
                            <a:schemeClr val="tx2"/>
                          </a:solidFill>
                          <a:latin typeface="Arial" panose="020B0604020202020204" pitchFamily="34" charset="0"/>
                          <a:cs typeface="Arial" panose="020B0604020202020204" pitchFamily="34" charset="0"/>
                        </a:rPr>
                        <a:t>Maximum health insurance deductible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tabLst>
                          <a:tab pos="1539875" algn="r"/>
                        </a:tabLst>
                      </a:pPr>
                      <a:r>
                        <a:rPr lang="en-US" dirty="0">
                          <a:solidFill>
                            <a:schemeClr val="tx2"/>
                          </a:solidFill>
                          <a:latin typeface="Arial" panose="020B0604020202020204" pitchFamily="34" charset="0"/>
                          <a:cs typeface="Arial" panose="020B0604020202020204" pitchFamily="34" charset="0"/>
                        </a:rPr>
                        <a:t>	2,800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tabLst>
                          <a:tab pos="1371600" algn="r"/>
                        </a:tabLst>
                      </a:pPr>
                      <a:r>
                        <a:rPr lang="en-US" dirty="0">
                          <a:solidFill>
                            <a:schemeClr val="tx2"/>
                          </a:solidFill>
                          <a:latin typeface="Arial" panose="020B0604020202020204" pitchFamily="34" charset="0"/>
                          <a:cs typeface="Arial" panose="020B0604020202020204" pitchFamily="34" charset="0"/>
                        </a:rPr>
                        <a:t>	1,400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12488">
                <a:tc>
                  <a:txBody>
                    <a:bodyPr/>
                    <a:lstStyle/>
                    <a:p>
                      <a:r>
                        <a:rPr lang="en-US" dirty="0">
                          <a:solidFill>
                            <a:schemeClr val="tx2"/>
                          </a:solidFill>
                          <a:latin typeface="Arial" panose="020B0604020202020204" pitchFamily="34" charset="0"/>
                          <a:cs typeface="Arial" panose="020B0604020202020204" pitchFamily="34" charset="0"/>
                        </a:rPr>
                        <a:t>Maximum health insurance out-of-pocket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tabLst>
                          <a:tab pos="1539875" algn="r"/>
                        </a:tabLst>
                      </a:pPr>
                      <a:r>
                        <a:rPr lang="en-US" dirty="0">
                          <a:solidFill>
                            <a:schemeClr val="tx2"/>
                          </a:solidFill>
                          <a:latin typeface="Arial" panose="020B0604020202020204" pitchFamily="34" charset="0"/>
                          <a:cs typeface="Arial" panose="020B0604020202020204" pitchFamily="34" charset="0"/>
                        </a:rPr>
                        <a:t>	14,000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tabLst>
                          <a:tab pos="1371600" algn="r"/>
                        </a:tabLst>
                      </a:pPr>
                      <a:r>
                        <a:rPr lang="en-US" dirty="0">
                          <a:solidFill>
                            <a:schemeClr val="tx2"/>
                          </a:solidFill>
                          <a:latin typeface="Arial" panose="020B0604020202020204" pitchFamily="34" charset="0"/>
                          <a:cs typeface="Arial" panose="020B0604020202020204" pitchFamily="34" charset="0"/>
                        </a:rPr>
                        <a:t>	7,000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4" name="Text Placeholder 3"/>
          <p:cNvSpPr>
            <a:spLocks noGrp="1"/>
          </p:cNvSpPr>
          <p:nvPr>
            <p:ph sz="half" idx="10"/>
          </p:nvPr>
        </p:nvSpPr>
        <p:spPr>
          <a:xfrm>
            <a:off x="838200" y="5522503"/>
            <a:ext cx="10877548" cy="862252"/>
          </a:xfrm>
        </p:spPr>
        <p:txBody>
          <a:bodyPr/>
          <a:lstStyle/>
          <a:p>
            <a:pPr marL="342900" indent="-342900">
              <a:buFont typeface="Arial" panose="020B0604020202020204" pitchFamily="34" charset="0"/>
              <a:buChar char="•"/>
            </a:pPr>
            <a:r>
              <a:rPr lang="en-US" dirty="0"/>
              <a:t>H S A contributions must be made by April 15 of the year following the year for which the contribution is made.</a:t>
            </a:r>
          </a:p>
        </p:txBody>
      </p:sp>
    </p:spTree>
    <p:extLst>
      <p:ext uri="{BB962C8B-B14F-4D97-AF65-F5344CB8AC3E}">
        <p14:creationId xmlns:p14="http://schemas.microsoft.com/office/powerpoint/2010/main" val="12112160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Interest </a:t>
            </a:r>
            <a:br>
              <a:rPr lang="en-US" dirty="0"/>
            </a:br>
            <a:r>
              <a:rPr lang="en-US" sz="2000" dirty="0"/>
              <a:t>(4 of 5)</a:t>
            </a:r>
            <a:endParaRPr lang="en-US" dirty="0"/>
          </a:p>
        </p:txBody>
      </p:sp>
      <p:sp>
        <p:nvSpPr>
          <p:cNvPr id="5" name="Text Placeholder 4"/>
          <p:cNvSpPr>
            <a:spLocks noGrp="1"/>
          </p:cNvSpPr>
          <p:nvPr>
            <p:ph idx="1"/>
          </p:nvPr>
        </p:nvSpPr>
        <p:spPr/>
        <p:txBody>
          <a:bodyPr/>
          <a:lstStyle/>
          <a:p>
            <a:pPr marL="0" indent="0">
              <a:buNone/>
            </a:pPr>
            <a:r>
              <a:rPr lang="en-US" b="1" dirty="0"/>
              <a:t>Education Loan Interest</a:t>
            </a:r>
          </a:p>
          <a:p>
            <a:pPr marL="342900" indent="-342900">
              <a:buFont typeface="Arial" panose="020B0604020202020204" pitchFamily="34" charset="0"/>
              <a:buChar char="•"/>
            </a:pPr>
            <a:r>
              <a:rPr lang="en-US" dirty="0"/>
              <a:t>Taxpayers are allowed deduction for A G I (above the line) for certain interest paid on qualified education loans.</a:t>
            </a:r>
          </a:p>
          <a:p>
            <a:pPr lvl="1"/>
            <a:r>
              <a:rPr lang="en-US" dirty="0"/>
              <a:t>Deduction limit: $2,500</a:t>
            </a:r>
          </a:p>
          <a:p>
            <a:pPr lvl="1"/>
            <a:r>
              <a:rPr lang="en-US" dirty="0"/>
              <a:t>Is phased out for:</a:t>
            </a:r>
          </a:p>
          <a:p>
            <a:pPr lvl="2"/>
            <a:r>
              <a:rPr lang="en-US" dirty="0"/>
              <a:t>Single taxpayers with modified A G I of $70,000 to $85,000</a:t>
            </a:r>
          </a:p>
          <a:p>
            <a:pPr lvl="2"/>
            <a:r>
              <a:rPr lang="en-US" dirty="0"/>
              <a:t>Married taxpayers with modified A G I of $140,000 to $170,000</a:t>
            </a:r>
          </a:p>
        </p:txBody>
      </p:sp>
    </p:spTree>
    <p:extLst>
      <p:ext uri="{BB962C8B-B14F-4D97-AF65-F5344CB8AC3E}">
        <p14:creationId xmlns:p14="http://schemas.microsoft.com/office/powerpoint/2010/main" val="19688128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Interest </a:t>
            </a:r>
            <a:br>
              <a:rPr lang="en-US" dirty="0"/>
            </a:br>
            <a:r>
              <a:rPr lang="en-US" sz="2000" dirty="0"/>
              <a:t>(5 of 5)</a:t>
            </a:r>
            <a:endParaRPr lang="en-US" dirty="0"/>
          </a:p>
        </p:txBody>
      </p:sp>
      <p:sp>
        <p:nvSpPr>
          <p:cNvPr id="5" name="Text Placeholder 4"/>
          <p:cNvSpPr>
            <a:spLocks noGrp="1"/>
          </p:cNvSpPr>
          <p:nvPr>
            <p:ph sz="half" idx="1"/>
          </p:nvPr>
        </p:nvSpPr>
        <p:spPr>
          <a:xfrm>
            <a:off x="838200" y="1825625"/>
            <a:ext cx="10876956" cy="1287463"/>
          </a:xfrm>
        </p:spPr>
        <p:txBody>
          <a:bodyPr/>
          <a:lstStyle/>
          <a:p>
            <a:pPr marL="0" indent="0">
              <a:buNone/>
            </a:pPr>
            <a:r>
              <a:rPr lang="en-US" b="1" dirty="0"/>
              <a:t>Investment Interest</a:t>
            </a:r>
          </a:p>
          <a:p>
            <a:pPr marL="342900" indent="-342900">
              <a:buFont typeface="Arial" panose="020B0604020202020204" pitchFamily="34" charset="0"/>
              <a:buChar char="•"/>
            </a:pPr>
            <a:r>
              <a:rPr lang="en-US" sz="2200" dirty="0"/>
              <a:t>Investment interest deduction limited to taxpayer’s net investment income</a:t>
            </a:r>
          </a:p>
        </p:txBody>
      </p:sp>
      <p:graphicFrame>
        <p:nvGraphicFramePr>
          <p:cNvPr id="12" name="Content Placeholder 11" descr="The following formula is given: Net investment income equals Investment income, left parenthesis, dividends and interest, right parenthesis, minus Investment expenses.">
            <a:extLst>
              <a:ext uri="{FF2B5EF4-FFF2-40B4-BE49-F238E27FC236}">
                <a16:creationId xmlns:a16="http://schemas.microsoft.com/office/drawing/2014/main" id="{439E26E5-7644-4A45-8DDE-9852A934B03A}"/>
              </a:ext>
            </a:extLst>
          </p:cNvPr>
          <p:cNvGraphicFramePr>
            <a:graphicFrameLocks noGrp="1" noChangeAspect="1"/>
          </p:cNvGraphicFramePr>
          <p:nvPr>
            <p:ph sz="half" idx="10"/>
            <p:extLst>
              <p:ext uri="{D42A27DB-BD31-4B8C-83A1-F6EECF244321}">
                <p14:modId xmlns:p14="http://schemas.microsoft.com/office/powerpoint/2010/main" val="2791472606"/>
              </p:ext>
            </p:extLst>
          </p:nvPr>
        </p:nvGraphicFramePr>
        <p:xfrm>
          <a:off x="1234440" y="2981534"/>
          <a:ext cx="10217151" cy="298311"/>
        </p:xfrm>
        <a:graphic>
          <a:graphicData uri="http://schemas.openxmlformats.org/presentationml/2006/ole">
            <mc:AlternateContent xmlns:mc="http://schemas.openxmlformats.org/markup-compatibility/2006">
              <mc:Choice xmlns:v="urn:schemas-microsoft-com:vml" Requires="v">
                <p:oleObj spid="_x0000_s26639" name="Equation" r:id="rId3" imgW="10439280" imgH="304560" progId="Equation.DSMT4">
                  <p:embed/>
                </p:oleObj>
              </mc:Choice>
              <mc:Fallback>
                <p:oleObj name="Equation" r:id="rId3" imgW="10439280" imgH="304560" progId="Equation.DSMT4">
                  <p:embed/>
                  <p:pic>
                    <p:nvPicPr>
                      <p:cNvPr id="12" name="Content Placeholder 11" descr="The following formula is given: Net investment income equals Investment income, left parenthesis, dividends and interest, right parenthesis, minus Investment expenses.">
                        <a:extLst>
                          <a:ext uri="{FF2B5EF4-FFF2-40B4-BE49-F238E27FC236}">
                            <a16:creationId xmlns:a16="http://schemas.microsoft.com/office/drawing/2014/main" id="{439E26E5-7644-4A45-8DDE-9852A934B03A}"/>
                          </a:ext>
                        </a:extLst>
                      </p:cNvPr>
                      <p:cNvPicPr/>
                      <p:nvPr/>
                    </p:nvPicPr>
                    <p:blipFill>
                      <a:blip r:embed="rId4"/>
                      <a:stretch>
                        <a:fillRect/>
                      </a:stretch>
                    </p:blipFill>
                    <p:spPr>
                      <a:xfrm>
                        <a:off x="1234440" y="2981534"/>
                        <a:ext cx="10217151" cy="298311"/>
                      </a:xfrm>
                      <a:prstGeom prst="rect">
                        <a:avLst/>
                      </a:prstGeom>
                    </p:spPr>
                  </p:pic>
                </p:oleObj>
              </mc:Fallback>
            </mc:AlternateContent>
          </a:graphicData>
        </a:graphic>
      </p:graphicFrame>
      <p:sp>
        <p:nvSpPr>
          <p:cNvPr id="4" name="Text Placeholder 3"/>
          <p:cNvSpPr>
            <a:spLocks noGrp="1"/>
          </p:cNvSpPr>
          <p:nvPr>
            <p:ph sz="half" idx="2"/>
          </p:nvPr>
        </p:nvSpPr>
        <p:spPr>
          <a:xfrm>
            <a:off x="838200" y="3574029"/>
            <a:ext cx="10876956" cy="2432049"/>
          </a:xfrm>
        </p:spPr>
        <p:txBody>
          <a:bodyPr/>
          <a:lstStyle/>
          <a:p>
            <a:pPr marL="342900" indent="-342900">
              <a:buFont typeface="Arial" panose="020B0604020202020204" pitchFamily="34" charset="0"/>
              <a:buChar char="•"/>
            </a:pPr>
            <a:r>
              <a:rPr lang="en-US" sz="2200" dirty="0"/>
              <a:t>Dividends and capital gains may only be included as investment income if taxpayer calculates tax on them at ordinary income rates.</a:t>
            </a:r>
          </a:p>
          <a:p>
            <a:pPr marL="342900" indent="-342900">
              <a:buFont typeface="Arial" panose="020B0604020202020204" pitchFamily="34" charset="0"/>
              <a:buChar char="•"/>
            </a:pPr>
            <a:r>
              <a:rPr lang="en-US" sz="2200" dirty="0"/>
              <a:t>Any unused investment interest expense can be carried forward and deducted in future years, but only to extent that taxpayer’s net investment income exceeds investment interest expense for that year.</a:t>
            </a:r>
          </a:p>
          <a:p>
            <a:pPr marL="342900" indent="-342900">
              <a:buFont typeface="Arial" panose="020B0604020202020204" pitchFamily="34" charset="0"/>
              <a:buChar char="•"/>
            </a:pPr>
            <a:r>
              <a:rPr lang="en-US" sz="2200" dirty="0"/>
              <a:t>Investment income deduction is reported on Form 49 52.</a:t>
            </a:r>
          </a:p>
        </p:txBody>
      </p:sp>
    </p:spTree>
    <p:extLst>
      <p:ext uri="{BB962C8B-B14F-4D97-AF65-F5344CB8AC3E}">
        <p14:creationId xmlns:p14="http://schemas.microsoft.com/office/powerpoint/2010/main" val="39188104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Charitable Contributions </a:t>
            </a:r>
            <a:br>
              <a:rPr lang="en-US" dirty="0"/>
            </a:br>
            <a:r>
              <a:rPr lang="en-US" sz="2000" dirty="0"/>
              <a:t>(1 of 14)</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Charitable contributions are allowed as a deduction.</a:t>
            </a:r>
          </a:p>
          <a:p>
            <a:pPr lvl="1"/>
            <a:r>
              <a:rPr lang="en-US" dirty="0"/>
              <a:t>To be deductible, donation must be cash or property.</a:t>
            </a:r>
          </a:p>
          <a:p>
            <a:pPr lvl="2"/>
            <a:r>
              <a:rPr lang="en-US" dirty="0"/>
              <a:t>Value of free use of taxpayer’s property by the charitable organization is not deductible.</a:t>
            </a:r>
          </a:p>
          <a:p>
            <a:pPr marL="342900" indent="-342900">
              <a:buFont typeface="Arial" panose="020B0604020202020204" pitchFamily="34" charset="0"/>
              <a:buChar char="•"/>
            </a:pPr>
            <a:r>
              <a:rPr lang="en-US" dirty="0"/>
              <a:t>Out-of-pocket expenses related to qualified charitable activities are deductible.</a:t>
            </a:r>
          </a:p>
          <a:p>
            <a:pPr lvl="1"/>
            <a:r>
              <a:rPr lang="en-US" dirty="0"/>
              <a:t>Mileage deduction: 14 cents per mile</a:t>
            </a:r>
          </a:p>
        </p:txBody>
      </p:sp>
    </p:spTree>
    <p:extLst>
      <p:ext uri="{BB962C8B-B14F-4D97-AF65-F5344CB8AC3E}">
        <p14:creationId xmlns:p14="http://schemas.microsoft.com/office/powerpoint/2010/main" val="37421086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Charitable Contributions </a:t>
            </a:r>
            <a:br>
              <a:rPr lang="en-US" dirty="0"/>
            </a:br>
            <a:r>
              <a:rPr lang="en-US" sz="2000" dirty="0"/>
              <a:t>(2 of 14)</a:t>
            </a:r>
            <a:endParaRPr lang="en-US" dirty="0"/>
          </a:p>
        </p:txBody>
      </p:sp>
      <p:sp>
        <p:nvSpPr>
          <p:cNvPr id="5" name="Text Placeholder 4"/>
          <p:cNvSpPr>
            <a:spLocks noGrp="1"/>
          </p:cNvSpPr>
          <p:nvPr>
            <p:ph idx="1"/>
          </p:nvPr>
        </p:nvSpPr>
        <p:spPr/>
        <p:txBody>
          <a:bodyPr/>
          <a:lstStyle/>
          <a:p>
            <a:pPr marL="342900" indent="-342900">
              <a:spcBef>
                <a:spcPts val="0"/>
              </a:spcBef>
              <a:spcAft>
                <a:spcPts val="600"/>
              </a:spcAft>
              <a:buFont typeface="Arial" panose="020B0604020202020204" pitchFamily="34" charset="0"/>
              <a:buChar char="•"/>
            </a:pPr>
            <a:r>
              <a:rPr lang="en-US" sz="2200" dirty="0"/>
              <a:t>To be deductible, the donation must be made to a qualified recipient, such as:</a:t>
            </a:r>
          </a:p>
          <a:p>
            <a:pPr marL="914400" lvl="1" indent="-457200">
              <a:spcBef>
                <a:spcPts val="0"/>
              </a:spcBef>
              <a:spcAft>
                <a:spcPts val="600"/>
              </a:spcAft>
              <a:buFont typeface="+mj-lt"/>
              <a:buAutoNum type="arabicPeriod"/>
            </a:pPr>
            <a:r>
              <a:rPr lang="en-US" sz="2200" dirty="0"/>
              <a:t>The United States, a state, or political subdivision thereof (if the donation is made for exclusively public purposes)</a:t>
            </a:r>
          </a:p>
          <a:p>
            <a:pPr marL="914400" lvl="1" indent="-457200">
              <a:spcBef>
                <a:spcPts val="0"/>
              </a:spcBef>
              <a:spcAft>
                <a:spcPts val="600"/>
              </a:spcAft>
              <a:buFont typeface="+mj-lt"/>
              <a:buAutoNum type="arabicPeriod"/>
            </a:pPr>
            <a:r>
              <a:rPr lang="en-US" sz="2200" dirty="0"/>
              <a:t>Domestic organizations formed and operated exclusively for charitable, religious, educational, scientific, or literary purposes, or for prevention of cruelty to children or animals</a:t>
            </a:r>
          </a:p>
          <a:p>
            <a:pPr marL="914400" lvl="1" indent="-457200">
              <a:spcBef>
                <a:spcPts val="0"/>
              </a:spcBef>
              <a:spcAft>
                <a:spcPts val="600"/>
              </a:spcAft>
              <a:buFont typeface="+mj-lt"/>
              <a:buAutoNum type="arabicPeriod"/>
            </a:pPr>
            <a:r>
              <a:rPr lang="en-US" sz="2200" dirty="0"/>
              <a:t>Church, synagogue, or other religious organizations</a:t>
            </a:r>
          </a:p>
          <a:p>
            <a:pPr marL="914400" lvl="1" indent="-457200">
              <a:spcBef>
                <a:spcPts val="0"/>
              </a:spcBef>
              <a:spcAft>
                <a:spcPts val="600"/>
              </a:spcAft>
              <a:buFont typeface="+mj-lt"/>
              <a:buAutoNum type="arabicPeriod"/>
            </a:pPr>
            <a:r>
              <a:rPr lang="en-US" sz="2200" dirty="0"/>
              <a:t>War veterans’ organizations</a:t>
            </a:r>
          </a:p>
          <a:p>
            <a:pPr marL="914400" lvl="1" indent="-457200">
              <a:spcBef>
                <a:spcPts val="0"/>
              </a:spcBef>
              <a:spcAft>
                <a:spcPts val="600"/>
              </a:spcAft>
              <a:buFont typeface="+mj-lt"/>
              <a:buAutoNum type="arabicPeriod"/>
            </a:pPr>
            <a:r>
              <a:rPr lang="en-US" sz="2200" dirty="0"/>
              <a:t>Civil defense organizations</a:t>
            </a:r>
          </a:p>
          <a:p>
            <a:pPr marL="914400" lvl="1" indent="-457200">
              <a:spcBef>
                <a:spcPts val="0"/>
              </a:spcBef>
              <a:spcAft>
                <a:spcPts val="600"/>
              </a:spcAft>
              <a:buFont typeface="+mj-lt"/>
              <a:buAutoNum type="arabicPeriod"/>
            </a:pPr>
            <a:r>
              <a:rPr lang="en-US" sz="2200" dirty="0"/>
              <a:t>Fraternal societies operating under the lodge system (only if contribution is used for one or more of the charitable purposes listed in [2] above)</a:t>
            </a:r>
          </a:p>
          <a:p>
            <a:pPr marL="914400" lvl="1" indent="-457200">
              <a:spcBef>
                <a:spcPts val="0"/>
              </a:spcBef>
              <a:spcAft>
                <a:spcPts val="600"/>
              </a:spcAft>
              <a:buFont typeface="+mj-lt"/>
              <a:buAutoNum type="arabicPeriod"/>
            </a:pPr>
            <a:r>
              <a:rPr lang="en-US" sz="2200" dirty="0"/>
              <a:t>Certain nonprofit cemetery companies</a:t>
            </a:r>
          </a:p>
        </p:txBody>
      </p:sp>
    </p:spTree>
    <p:extLst>
      <p:ext uri="{BB962C8B-B14F-4D97-AF65-F5344CB8AC3E}">
        <p14:creationId xmlns:p14="http://schemas.microsoft.com/office/powerpoint/2010/main" val="18211467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Charitable Contributions </a:t>
            </a:r>
            <a:br>
              <a:rPr lang="en-US" dirty="0"/>
            </a:br>
            <a:r>
              <a:rPr lang="en-US" sz="2000" dirty="0"/>
              <a:t>(3 of 14)</a:t>
            </a:r>
            <a:endParaRPr lang="en-US" dirty="0"/>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The following contributions are not deductible:</a:t>
            </a:r>
          </a:p>
          <a:p>
            <a:pPr marL="914400" lvl="1" indent="-457200">
              <a:buFont typeface="+mj-lt"/>
              <a:buAutoNum type="arabicPeriod"/>
            </a:pPr>
            <a:r>
              <a:rPr lang="en-US" dirty="0"/>
              <a:t>Gifts to nonqualified recipients (e.g., needy individuals, labor unions, political parties)</a:t>
            </a:r>
          </a:p>
          <a:p>
            <a:pPr marL="914400" lvl="1" indent="-457200">
              <a:buFont typeface="+mj-lt"/>
              <a:buAutoNum type="arabicPeriod"/>
            </a:pPr>
            <a:r>
              <a:rPr lang="en-US" dirty="0"/>
              <a:t>Contributions of time, service, the use of property, or blood</a:t>
            </a:r>
          </a:p>
          <a:p>
            <a:pPr marL="914400" lvl="1" indent="-457200">
              <a:buFont typeface="+mj-lt"/>
              <a:buAutoNum type="arabicPeriod"/>
            </a:pPr>
            <a:r>
              <a:rPr lang="en-US" dirty="0"/>
              <a:t>Contributions where benefit is received from contribution (e.g., tuition at a parochial school)</a:t>
            </a:r>
          </a:p>
          <a:p>
            <a:pPr marL="914400" lvl="1" indent="-457200">
              <a:buFont typeface="+mj-lt"/>
              <a:buAutoNum type="arabicPeriod"/>
            </a:pPr>
            <a:r>
              <a:rPr lang="en-US" dirty="0"/>
              <a:t>Wagering losses (e.g., church bingo, raffle tickets)</a:t>
            </a:r>
          </a:p>
        </p:txBody>
      </p:sp>
    </p:spTree>
    <p:extLst>
      <p:ext uri="{BB962C8B-B14F-4D97-AF65-F5344CB8AC3E}">
        <p14:creationId xmlns:p14="http://schemas.microsoft.com/office/powerpoint/2010/main" val="14055862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Charitable Contributions </a:t>
            </a:r>
            <a:br>
              <a:rPr lang="en-US" dirty="0"/>
            </a:br>
            <a:r>
              <a:rPr lang="en-US" sz="2000" dirty="0"/>
              <a:t>(4 of 14)</a:t>
            </a:r>
            <a:endParaRPr lang="en-US" dirty="0"/>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sz="2000" dirty="0"/>
              <a:t>If taxpayer donates cash, deduction is equal to cash amount.</a:t>
            </a:r>
          </a:p>
          <a:p>
            <a:pPr marL="342900" indent="-342900">
              <a:buFont typeface="Arial" panose="020B0604020202020204" pitchFamily="34" charset="0"/>
              <a:buChar char="•"/>
            </a:pPr>
            <a:r>
              <a:rPr lang="en-US" sz="2000" dirty="0"/>
              <a:t>If taxpayer donates property, deduction is equal to fair market value of property at time of donation.</a:t>
            </a:r>
          </a:p>
          <a:p>
            <a:pPr lvl="1"/>
            <a:r>
              <a:rPr lang="en-US" sz="2000" dirty="0"/>
              <a:t>Exception: If donated property would have resulted in ordinary income or short-term capital gain, deduction is equal to property’s fair market value less amount of ordinary income or short-term capital gain that would have resulted if property had been sold.</a:t>
            </a:r>
          </a:p>
          <a:p>
            <a:pPr marL="342900" indent="-342900">
              <a:buFont typeface="Arial" panose="020B0604020202020204" pitchFamily="34" charset="0"/>
              <a:buChar char="•"/>
            </a:pPr>
            <a:r>
              <a:rPr lang="en-US" sz="2000" dirty="0"/>
              <a:t>If property sale would have produced a long-term capital gain, deduction is generally equal to fair market value of property at time of donation.</a:t>
            </a:r>
          </a:p>
          <a:p>
            <a:pPr lvl="1"/>
            <a:r>
              <a:rPr lang="en-US" sz="2000" dirty="0"/>
              <a:t>Exception: If donation is tangible personal property made to an organization that uses the property for a purpose unrelated to the organization’s primary purpose, deduction is equal to property’s fair market value less potential amount of long-term capital gain.</a:t>
            </a:r>
          </a:p>
        </p:txBody>
      </p:sp>
    </p:spTree>
    <p:extLst>
      <p:ext uri="{BB962C8B-B14F-4D97-AF65-F5344CB8AC3E}">
        <p14:creationId xmlns:p14="http://schemas.microsoft.com/office/powerpoint/2010/main" val="34076926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Charitable Contributions </a:t>
            </a:r>
            <a:br>
              <a:rPr lang="en-US" dirty="0"/>
            </a:br>
            <a:r>
              <a:rPr lang="en-US" sz="2000" dirty="0"/>
              <a:t>(5 of 14)</a:t>
            </a:r>
            <a:endParaRPr lang="en-US" dirty="0"/>
          </a:p>
        </p:txBody>
      </p:sp>
      <p:sp>
        <p:nvSpPr>
          <p:cNvPr id="5" name="Text Placeholder 4"/>
          <p:cNvSpPr>
            <a:spLocks noGrp="1"/>
          </p:cNvSpPr>
          <p:nvPr>
            <p:ph idx="1"/>
          </p:nvPr>
        </p:nvSpPr>
        <p:spPr/>
        <p:txBody>
          <a:bodyPr/>
          <a:lstStyle/>
          <a:p>
            <a:pPr marL="0" indent="0">
              <a:buNone/>
            </a:pPr>
            <a:r>
              <a:rPr lang="en-US" b="1" dirty="0"/>
              <a:t>Charitable Contribution</a:t>
            </a:r>
          </a:p>
          <a:p>
            <a:pPr marL="342900" indent="-342900">
              <a:spcBef>
                <a:spcPts val="0"/>
              </a:spcBef>
              <a:spcAft>
                <a:spcPts val="600"/>
              </a:spcAft>
              <a:buFont typeface="Arial" panose="020B0604020202020204" pitchFamily="34" charset="0"/>
              <a:buChar char="•"/>
            </a:pPr>
            <a:r>
              <a:rPr lang="en-US" sz="2000" dirty="0"/>
              <a:t>EXAMPLE: Bonnie donates an antique couch to a nonprofit that provides housing items to battered women. The couch cost $2,500 and is now worth $4,000. How much may Bonnie deduct for contributions? Would Bonnie’s deduction change if she had donated the couch to an environmental organization?</a:t>
            </a:r>
          </a:p>
        </p:txBody>
      </p:sp>
    </p:spTree>
    <p:extLst>
      <p:ext uri="{BB962C8B-B14F-4D97-AF65-F5344CB8AC3E}">
        <p14:creationId xmlns:p14="http://schemas.microsoft.com/office/powerpoint/2010/main" val="372322788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Charitable Contributions </a:t>
            </a:r>
            <a:br>
              <a:rPr lang="en-US" dirty="0"/>
            </a:br>
            <a:r>
              <a:rPr lang="en-US" sz="2000" dirty="0"/>
              <a:t>(6 of 14)</a:t>
            </a:r>
            <a:endParaRPr lang="en-US" dirty="0"/>
          </a:p>
        </p:txBody>
      </p:sp>
      <p:sp>
        <p:nvSpPr>
          <p:cNvPr id="5" name="Text Placeholder 4"/>
          <p:cNvSpPr>
            <a:spLocks noGrp="1"/>
          </p:cNvSpPr>
          <p:nvPr>
            <p:ph sz="half" idx="1"/>
          </p:nvPr>
        </p:nvSpPr>
        <p:spPr>
          <a:xfrm>
            <a:off x="838200" y="1825625"/>
            <a:ext cx="10880558" cy="2543175"/>
          </a:xfrm>
        </p:spPr>
        <p:txBody>
          <a:bodyPr/>
          <a:lstStyle/>
          <a:p>
            <a:pPr marL="0" indent="0">
              <a:buNone/>
            </a:pPr>
            <a:r>
              <a:rPr lang="en-US" b="1" dirty="0"/>
              <a:t>Charitable Contribution</a:t>
            </a:r>
          </a:p>
          <a:p>
            <a:pPr marL="342900" indent="-342900">
              <a:spcBef>
                <a:spcPts val="0"/>
              </a:spcBef>
              <a:spcAft>
                <a:spcPts val="600"/>
              </a:spcAft>
              <a:buFont typeface="Arial" panose="020B0604020202020204" pitchFamily="34" charset="0"/>
              <a:buChar char="•"/>
            </a:pPr>
            <a:r>
              <a:rPr lang="en-US" sz="2000" dirty="0"/>
              <a:t>EXAMPLE: Bonnie donates an antique couch to a nonprofit that provides housing items to battered women. The couch cost $2,500 and is now worth $4,000. How much may Bonnie deduct for contributions? Would Bonnie’s deduction change if she had donated the couch to an environmental organization?</a:t>
            </a:r>
          </a:p>
          <a:p>
            <a:pPr marL="342900" indent="-342900">
              <a:spcBef>
                <a:spcPts val="0"/>
              </a:spcBef>
              <a:spcAft>
                <a:spcPts val="600"/>
              </a:spcAft>
              <a:buFont typeface="Arial" panose="020B0604020202020204" pitchFamily="34" charset="0"/>
              <a:buChar char="•"/>
            </a:pPr>
            <a:r>
              <a:rPr lang="en-US" sz="2000" b="1" dirty="0"/>
              <a:t>Solution: </a:t>
            </a:r>
            <a:r>
              <a:rPr lang="en-US" sz="2000" dirty="0"/>
              <a:t>Since the couch is being put to a use related to the organization’s primary purpose, the deduction is equal to the fair market value of the couch ($4,000).</a:t>
            </a:r>
          </a:p>
          <a:p>
            <a:pPr marL="342900">
              <a:spcBef>
                <a:spcPts val="0"/>
              </a:spcBef>
              <a:spcAft>
                <a:spcPts val="600"/>
              </a:spcAft>
            </a:pPr>
            <a:r>
              <a:rPr lang="en-US" sz="2000" dirty="0"/>
              <a:t>If Bonnie donated the couch to an environmental organization, the purpose is unrelated; therefore, she must reduce her deduction by the amount of the long-term capital gain that would have resulted if the item had been sold.</a:t>
            </a:r>
          </a:p>
        </p:txBody>
      </p:sp>
      <p:graphicFrame>
        <p:nvGraphicFramePr>
          <p:cNvPr id="10" name="Content Placeholder 9" descr="The following calculation is shown: $4,000 minus $1,500 equals $2,500 deduction.">
            <a:extLst>
              <a:ext uri="{FF2B5EF4-FFF2-40B4-BE49-F238E27FC236}">
                <a16:creationId xmlns:a16="http://schemas.microsoft.com/office/drawing/2014/main" id="{E26D7FAD-5E28-4BB3-ACD0-B539A3DE8FF6}"/>
              </a:ext>
            </a:extLst>
          </p:cNvPr>
          <p:cNvGraphicFramePr>
            <a:graphicFrameLocks noGrp="1" noChangeAspect="1"/>
          </p:cNvGraphicFramePr>
          <p:nvPr>
            <p:ph sz="half" idx="2"/>
            <p:extLst>
              <p:ext uri="{D42A27DB-BD31-4B8C-83A1-F6EECF244321}">
                <p14:modId xmlns:p14="http://schemas.microsoft.com/office/powerpoint/2010/main" val="119528650"/>
              </p:ext>
            </p:extLst>
          </p:nvPr>
        </p:nvGraphicFramePr>
        <p:xfrm>
          <a:off x="4083050" y="5157195"/>
          <a:ext cx="4025900" cy="277812"/>
        </p:xfrm>
        <a:graphic>
          <a:graphicData uri="http://schemas.openxmlformats.org/presentationml/2006/ole">
            <mc:AlternateContent xmlns:mc="http://schemas.openxmlformats.org/markup-compatibility/2006">
              <mc:Choice xmlns:v="urn:schemas-microsoft-com:vml" Requires="v">
                <p:oleObj spid="_x0000_s27664" name="Equation" r:id="rId3" imgW="4038480" imgH="279360" progId="Equation.DSMT4">
                  <p:embed/>
                </p:oleObj>
              </mc:Choice>
              <mc:Fallback>
                <p:oleObj name="Equation" r:id="rId3" imgW="4038480" imgH="279360" progId="Equation.DSMT4">
                  <p:embed/>
                  <p:pic>
                    <p:nvPicPr>
                      <p:cNvPr id="10" name="Content Placeholder 9" descr="The following calculation is shown: $4,000 minus $1,500 equals $2,500 deduction.">
                        <a:extLst>
                          <a:ext uri="{FF2B5EF4-FFF2-40B4-BE49-F238E27FC236}">
                            <a16:creationId xmlns:a16="http://schemas.microsoft.com/office/drawing/2014/main" id="{E26D7FAD-5E28-4BB3-ACD0-B539A3DE8FF6}"/>
                          </a:ext>
                        </a:extLst>
                      </p:cNvPr>
                      <p:cNvPicPr/>
                      <p:nvPr/>
                    </p:nvPicPr>
                    <p:blipFill>
                      <a:blip r:embed="rId4"/>
                      <a:stretch>
                        <a:fillRect/>
                      </a:stretch>
                    </p:blipFill>
                    <p:spPr>
                      <a:xfrm>
                        <a:off x="4083050" y="5157195"/>
                        <a:ext cx="4025900" cy="277812"/>
                      </a:xfrm>
                      <a:prstGeom prst="rect">
                        <a:avLst/>
                      </a:prstGeom>
                    </p:spPr>
                  </p:pic>
                </p:oleObj>
              </mc:Fallback>
            </mc:AlternateContent>
          </a:graphicData>
        </a:graphic>
      </p:graphicFrame>
    </p:spTree>
    <p:extLst>
      <p:ext uri="{BB962C8B-B14F-4D97-AF65-F5344CB8AC3E}">
        <p14:creationId xmlns:p14="http://schemas.microsoft.com/office/powerpoint/2010/main" val="313921376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Charitable Contributions </a:t>
            </a:r>
            <a:br>
              <a:rPr lang="en-US" dirty="0"/>
            </a:br>
            <a:r>
              <a:rPr lang="en-US" sz="2000" dirty="0"/>
              <a:t>(7 of 14)</a:t>
            </a:r>
            <a:endParaRPr lang="en-US" dirty="0"/>
          </a:p>
        </p:txBody>
      </p:sp>
      <p:sp>
        <p:nvSpPr>
          <p:cNvPr id="5" name="Text Placeholder 4"/>
          <p:cNvSpPr>
            <a:spLocks noGrp="1"/>
          </p:cNvSpPr>
          <p:nvPr>
            <p:ph idx="1"/>
          </p:nvPr>
        </p:nvSpPr>
        <p:spPr/>
        <p:txBody>
          <a:bodyPr/>
          <a:lstStyle/>
          <a:p>
            <a:pPr marL="0" indent="0">
              <a:spcBef>
                <a:spcPts val="0"/>
              </a:spcBef>
              <a:spcAft>
                <a:spcPts val="600"/>
              </a:spcAft>
              <a:buNone/>
            </a:pPr>
            <a:r>
              <a:rPr lang="en-US" b="1" dirty="0"/>
              <a:t>Special 2021 Deduction for Charitable Contributions</a:t>
            </a:r>
          </a:p>
          <a:p>
            <a:pPr marL="342900" indent="-342900">
              <a:spcBef>
                <a:spcPts val="0"/>
              </a:spcBef>
              <a:spcAft>
                <a:spcPts val="600"/>
              </a:spcAft>
              <a:buFont typeface="Arial" panose="020B0604020202020204" pitchFamily="34" charset="0"/>
              <a:buChar char="•"/>
            </a:pPr>
            <a:r>
              <a:rPr lang="en-US" sz="2200" dirty="0"/>
              <a:t>This is a </a:t>
            </a:r>
            <a:r>
              <a:rPr lang="en-US" sz="2000" dirty="0"/>
              <a:t>temporary COVID-related provision.</a:t>
            </a:r>
          </a:p>
          <a:p>
            <a:pPr marL="342900" indent="-342900">
              <a:spcBef>
                <a:spcPts val="0"/>
              </a:spcBef>
              <a:spcAft>
                <a:spcPts val="600"/>
              </a:spcAft>
              <a:buFont typeface="Arial" panose="020B0604020202020204" pitchFamily="34" charset="0"/>
              <a:buChar char="•"/>
            </a:pPr>
            <a:r>
              <a:rPr lang="en-US" sz="2000" dirty="0"/>
              <a:t>For 2021 tax year, a deduction up to $300 ($600 if married filing jointly) (from A G I) for cash charitable contributions can be taken.</a:t>
            </a:r>
          </a:p>
          <a:p>
            <a:pPr lvl="1"/>
            <a:r>
              <a:rPr lang="en-US" sz="2000" dirty="0"/>
              <a:t>This deduction is not</a:t>
            </a:r>
            <a:r>
              <a:rPr lang="en-US" sz="2000" i="1" dirty="0"/>
              <a:t> </a:t>
            </a:r>
            <a:r>
              <a:rPr lang="en-US" sz="2000" dirty="0"/>
              <a:t>available if the taxpayer itemizes deductions. </a:t>
            </a:r>
          </a:p>
          <a:p>
            <a:pPr lvl="1"/>
            <a:r>
              <a:rPr lang="en-US" sz="2000" dirty="0"/>
              <a:t>The deduction is reported on Line 12b of the 2021 Form 10 40.</a:t>
            </a:r>
            <a:endParaRPr lang="en-US" sz="2200" dirty="0"/>
          </a:p>
        </p:txBody>
      </p:sp>
    </p:spTree>
    <p:extLst>
      <p:ext uri="{BB962C8B-B14F-4D97-AF65-F5344CB8AC3E}">
        <p14:creationId xmlns:p14="http://schemas.microsoft.com/office/powerpoint/2010/main" val="104454795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Charitable Contributions </a:t>
            </a:r>
            <a:br>
              <a:rPr lang="en-US" dirty="0"/>
            </a:br>
            <a:r>
              <a:rPr lang="en-US" sz="2000" dirty="0"/>
              <a:t>(8 of 14)</a:t>
            </a:r>
            <a:endParaRPr lang="en-US" dirty="0"/>
          </a:p>
        </p:txBody>
      </p:sp>
      <p:sp>
        <p:nvSpPr>
          <p:cNvPr id="5" name="Text Placeholder 4"/>
          <p:cNvSpPr>
            <a:spLocks noGrp="1"/>
          </p:cNvSpPr>
          <p:nvPr>
            <p:ph idx="1"/>
          </p:nvPr>
        </p:nvSpPr>
        <p:spPr/>
        <p:txBody>
          <a:bodyPr/>
          <a:lstStyle/>
          <a:p>
            <a:pPr marL="0" indent="0">
              <a:spcBef>
                <a:spcPts val="0"/>
              </a:spcBef>
              <a:spcAft>
                <a:spcPts val="600"/>
              </a:spcAft>
              <a:buNone/>
            </a:pPr>
            <a:r>
              <a:rPr lang="en-US" sz="2200" b="1" dirty="0"/>
              <a:t>Percentage Limitations</a:t>
            </a:r>
          </a:p>
          <a:p>
            <a:pPr marL="342900" indent="-342900">
              <a:spcBef>
                <a:spcPts val="0"/>
              </a:spcBef>
              <a:spcAft>
                <a:spcPts val="600"/>
              </a:spcAft>
              <a:buFont typeface="Arial" panose="020B0604020202020204" pitchFamily="34" charset="0"/>
              <a:buChar char="•"/>
            </a:pPr>
            <a:r>
              <a:rPr lang="en-US" sz="2200" dirty="0"/>
              <a:t>Generally, a deduction for charitable contributions is limited to 50% of the taxpayer’s A G I.</a:t>
            </a:r>
          </a:p>
          <a:p>
            <a:pPr lvl="1">
              <a:spcBef>
                <a:spcPts val="0"/>
              </a:spcBef>
              <a:spcAft>
                <a:spcPts val="600"/>
              </a:spcAft>
            </a:pPr>
            <a:r>
              <a:rPr lang="en-US" sz="2200" dirty="0"/>
              <a:t>This 50% limitation applies to donations to:</a:t>
            </a:r>
          </a:p>
          <a:p>
            <a:pPr lvl="2">
              <a:spcBef>
                <a:spcPts val="0"/>
              </a:spcBef>
              <a:spcAft>
                <a:spcPts val="600"/>
              </a:spcAft>
            </a:pPr>
            <a:r>
              <a:rPr lang="en-US" sz="2200" dirty="0"/>
              <a:t>All public charities</a:t>
            </a:r>
          </a:p>
          <a:p>
            <a:pPr lvl="2">
              <a:spcBef>
                <a:spcPts val="0"/>
              </a:spcBef>
              <a:spcAft>
                <a:spcPts val="600"/>
              </a:spcAft>
            </a:pPr>
            <a:r>
              <a:rPr lang="en-US" sz="2200" dirty="0"/>
              <a:t>All private operating foundations</a:t>
            </a:r>
          </a:p>
          <a:p>
            <a:pPr lvl="2">
              <a:spcBef>
                <a:spcPts val="0"/>
              </a:spcBef>
              <a:spcAft>
                <a:spcPts val="600"/>
              </a:spcAft>
            </a:pPr>
            <a:r>
              <a:rPr lang="en-US" sz="2200" dirty="0"/>
              <a:t>Private non-operating foundations if they distribute the contributions to public charities within a specified time period</a:t>
            </a:r>
          </a:p>
          <a:p>
            <a:pPr marL="342900" indent="-342900">
              <a:spcBef>
                <a:spcPts val="0"/>
              </a:spcBef>
              <a:spcAft>
                <a:spcPts val="600"/>
              </a:spcAft>
              <a:buFont typeface="Arial" panose="020B0604020202020204" pitchFamily="34" charset="0"/>
              <a:buChar char="•"/>
            </a:pPr>
            <a:r>
              <a:rPr lang="en-US" sz="2200" dirty="0"/>
              <a:t>In 2021, a temporary provision allows deduction of 100% of A G I for cash contributions to 50% organizations.</a:t>
            </a:r>
          </a:p>
          <a:p>
            <a:pPr lvl="1">
              <a:spcBef>
                <a:spcPts val="0"/>
              </a:spcBef>
              <a:spcAft>
                <a:spcPts val="600"/>
              </a:spcAft>
            </a:pPr>
            <a:r>
              <a:rPr lang="en-US" sz="2200" dirty="0"/>
              <a:t>Noncash contributions remain subject to the 50% limit, less any deductions subject to the 60% limit.</a:t>
            </a:r>
          </a:p>
        </p:txBody>
      </p:sp>
    </p:spTree>
    <p:extLst>
      <p:ext uri="{BB962C8B-B14F-4D97-AF65-F5344CB8AC3E}">
        <p14:creationId xmlns:p14="http://schemas.microsoft.com/office/powerpoint/2010/main" val="1388605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Health Savings Accounts </a:t>
            </a:r>
            <a:br>
              <a:rPr lang="en-US" dirty="0"/>
            </a:br>
            <a:r>
              <a:rPr lang="en-US" sz="2000" dirty="0"/>
              <a:t>(4 of 4)</a:t>
            </a:r>
          </a:p>
        </p:txBody>
      </p:sp>
      <p:sp>
        <p:nvSpPr>
          <p:cNvPr id="5" name="Text Placeholder 4"/>
          <p:cNvSpPr>
            <a:spLocks noGrp="1"/>
          </p:cNvSpPr>
          <p:nvPr>
            <p:ph idx="1"/>
          </p:nvPr>
        </p:nvSpPr>
        <p:spPr/>
        <p:txBody>
          <a:bodyPr/>
          <a:lstStyle/>
          <a:p>
            <a:pPr marL="0" indent="0">
              <a:buNone/>
            </a:pPr>
            <a:r>
              <a:rPr lang="en-US" b="1" dirty="0"/>
              <a:t>Distributions</a:t>
            </a:r>
          </a:p>
          <a:p>
            <a:pPr marL="342900" indent="-342900">
              <a:spcBef>
                <a:spcPts val="0"/>
              </a:spcBef>
              <a:spcAft>
                <a:spcPts val="600"/>
              </a:spcAft>
              <a:buFont typeface="Arial" panose="020B0604020202020204" pitchFamily="34" charset="0"/>
              <a:buChar char="•"/>
            </a:pPr>
            <a:r>
              <a:rPr lang="en-US" dirty="0"/>
              <a:t>Distributions from H S A s are tax free when used to pay for qualified medical expenses.</a:t>
            </a:r>
          </a:p>
          <a:p>
            <a:pPr marL="342900" indent="-342900">
              <a:spcBef>
                <a:spcPts val="0"/>
              </a:spcBef>
              <a:spcAft>
                <a:spcPts val="600"/>
              </a:spcAft>
              <a:buFont typeface="Arial" panose="020B0604020202020204" pitchFamily="34" charset="0"/>
              <a:buChar char="•"/>
            </a:pPr>
            <a:r>
              <a:rPr lang="en-US" dirty="0"/>
              <a:t>Distributions not used to pay for qualified medical expenses are subject to income tax and 20% penalty.</a:t>
            </a:r>
          </a:p>
          <a:p>
            <a:pPr lvl="1">
              <a:spcBef>
                <a:spcPts val="0"/>
              </a:spcBef>
              <a:spcAft>
                <a:spcPts val="600"/>
              </a:spcAft>
            </a:pPr>
            <a:r>
              <a:rPr lang="en-US" dirty="0"/>
              <a:t>However, once taxpayer is 65 years old, distributions taken for nonmedical expenses are subject to income tax, but not 20% penalty.</a:t>
            </a:r>
          </a:p>
          <a:p>
            <a:pPr marL="342900" indent="-342900">
              <a:spcBef>
                <a:spcPts val="0"/>
              </a:spcBef>
              <a:spcAft>
                <a:spcPts val="600"/>
              </a:spcAft>
              <a:buFont typeface="Arial" panose="020B0604020202020204" pitchFamily="34" charset="0"/>
              <a:buChar char="•"/>
            </a:pPr>
            <a:r>
              <a:rPr lang="en-US" dirty="0"/>
              <a:t>Distributions from H S A s are reported on Form 10 99-S A.</a:t>
            </a:r>
          </a:p>
          <a:p>
            <a:pPr marL="0" indent="0">
              <a:buNone/>
            </a:pPr>
            <a:r>
              <a:rPr lang="en-US" b="1" dirty="0"/>
              <a:t>Guidance</a:t>
            </a:r>
          </a:p>
          <a:p>
            <a:pPr marL="342900" indent="-342900">
              <a:spcBef>
                <a:spcPts val="0"/>
              </a:spcBef>
              <a:spcAft>
                <a:spcPts val="600"/>
              </a:spcAft>
              <a:buFont typeface="Arial" panose="020B0604020202020204" pitchFamily="34" charset="0"/>
              <a:buChar char="•"/>
            </a:pPr>
            <a:r>
              <a:rPr lang="en-US" dirty="0"/>
              <a:t>Publication 9 69 is a good source of information for H S A s.</a:t>
            </a:r>
          </a:p>
        </p:txBody>
      </p:sp>
    </p:spTree>
    <p:extLst>
      <p:ext uri="{BB962C8B-B14F-4D97-AF65-F5344CB8AC3E}">
        <p14:creationId xmlns:p14="http://schemas.microsoft.com/office/powerpoint/2010/main" val="1998973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Charitable Contributions </a:t>
            </a:r>
            <a:br>
              <a:rPr lang="en-US" dirty="0"/>
            </a:br>
            <a:r>
              <a:rPr lang="en-US" sz="2000" dirty="0"/>
              <a:t>(9 of 14)</a:t>
            </a:r>
            <a:endParaRPr lang="en-US" dirty="0"/>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Gifts to non-50% charitable organizations are limited to 30% of A G I.</a:t>
            </a:r>
          </a:p>
          <a:p>
            <a:pPr marL="342900" indent="-342900">
              <a:buFont typeface="Arial" panose="020B0604020202020204" pitchFamily="34" charset="0"/>
              <a:buChar char="•"/>
            </a:pPr>
            <a:r>
              <a:rPr lang="en-US" dirty="0"/>
              <a:t>For contributions of long-term capital gain property, the contribution limit is 30% if full fair market value of property is deducted and contribution is to a 50% organization.</a:t>
            </a:r>
          </a:p>
          <a:p>
            <a:pPr lvl="1"/>
            <a:r>
              <a:rPr lang="en-US" dirty="0"/>
              <a:t>Long-term capital gain property donated to other than a 50% organization is subject to 20% A G I limitation.</a:t>
            </a:r>
          </a:p>
          <a:p>
            <a:pPr marL="342900" indent="-342900">
              <a:buFont typeface="Arial" panose="020B0604020202020204" pitchFamily="34" charset="0"/>
              <a:buChar char="•"/>
            </a:pPr>
            <a:r>
              <a:rPr lang="en-US" dirty="0"/>
              <a:t>No charitable contribution deduction is allowed for payment to a college or university in exchange for the right to purchase tickets or seating at an athletic event.</a:t>
            </a:r>
          </a:p>
        </p:txBody>
      </p:sp>
    </p:spTree>
    <p:extLst>
      <p:ext uri="{BB962C8B-B14F-4D97-AF65-F5344CB8AC3E}">
        <p14:creationId xmlns:p14="http://schemas.microsoft.com/office/powerpoint/2010/main" val="33038939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Charitable Contributions </a:t>
            </a:r>
            <a:br>
              <a:rPr lang="en-US" dirty="0"/>
            </a:br>
            <a:r>
              <a:rPr lang="en-US" sz="2000" dirty="0"/>
              <a:t>(10 of 14)</a:t>
            </a:r>
            <a:endParaRPr lang="en-US" dirty="0"/>
          </a:p>
        </p:txBody>
      </p:sp>
      <p:sp>
        <p:nvSpPr>
          <p:cNvPr id="5" name="Text Placeholder 4"/>
          <p:cNvSpPr>
            <a:spLocks noGrp="1"/>
          </p:cNvSpPr>
          <p:nvPr>
            <p:ph idx="1"/>
          </p:nvPr>
        </p:nvSpPr>
        <p:spPr/>
        <p:txBody>
          <a:bodyPr/>
          <a:lstStyle/>
          <a:p>
            <a:pPr marL="0" indent="0">
              <a:buNone/>
            </a:pPr>
            <a:r>
              <a:rPr lang="en-US" b="1" dirty="0"/>
              <a:t>Substantiation Rules</a:t>
            </a:r>
          </a:p>
          <a:p>
            <a:pPr marL="342900" indent="-342900">
              <a:spcBef>
                <a:spcPts val="0"/>
              </a:spcBef>
              <a:spcAft>
                <a:spcPts val="600"/>
              </a:spcAft>
              <a:buFont typeface="Arial" panose="020B0604020202020204" pitchFamily="34" charset="0"/>
              <a:buChar char="•"/>
            </a:pPr>
            <a:r>
              <a:rPr lang="en-US" sz="2000" dirty="0"/>
              <a:t>No charitable deduction is allowed for contributions of $250 or more unless written substantiation from the recipient is provided.</a:t>
            </a:r>
          </a:p>
          <a:p>
            <a:pPr lvl="1">
              <a:spcBef>
                <a:spcPts val="0"/>
              </a:spcBef>
              <a:spcAft>
                <a:spcPts val="600"/>
              </a:spcAft>
            </a:pPr>
            <a:r>
              <a:rPr lang="en-US" sz="2000" dirty="0"/>
              <a:t>No particular form needed for written acknowledgment</a:t>
            </a:r>
          </a:p>
          <a:p>
            <a:pPr lvl="1">
              <a:spcBef>
                <a:spcPts val="0"/>
              </a:spcBef>
              <a:spcAft>
                <a:spcPts val="600"/>
              </a:spcAft>
            </a:pPr>
            <a:r>
              <a:rPr lang="en-US" sz="2000" dirty="0"/>
              <a:t>Acknowledgment must be obtained on or before date the tax return for the tax year of the contribution is filed.</a:t>
            </a:r>
          </a:p>
          <a:p>
            <a:pPr lvl="1">
              <a:spcBef>
                <a:spcPts val="0"/>
              </a:spcBef>
              <a:spcAft>
                <a:spcPts val="600"/>
              </a:spcAft>
            </a:pPr>
            <a:r>
              <a:rPr lang="en-US" sz="2000" dirty="0"/>
              <a:t>If charity knowingly provides a false written acknowledgment, it is subject to a penalty (generally $1,000).</a:t>
            </a:r>
          </a:p>
          <a:p>
            <a:pPr marL="342900" indent="-342900">
              <a:spcBef>
                <a:spcPts val="0"/>
              </a:spcBef>
              <a:spcAft>
                <a:spcPts val="600"/>
              </a:spcAft>
              <a:buFont typeface="Arial" panose="020B0604020202020204" pitchFamily="34" charset="0"/>
              <a:buChar char="•"/>
            </a:pPr>
            <a:r>
              <a:rPr lang="en-US" sz="2000" dirty="0"/>
              <a:t>Taxpayers donating cash less than $250 must keep a cancelled check or written communication from the charity.</a:t>
            </a:r>
          </a:p>
          <a:p>
            <a:pPr marL="342900" indent="-342900">
              <a:spcBef>
                <a:spcPts val="0"/>
              </a:spcBef>
              <a:spcAft>
                <a:spcPts val="600"/>
              </a:spcAft>
              <a:buFont typeface="Arial" panose="020B0604020202020204" pitchFamily="34" charset="0"/>
              <a:buChar char="•"/>
            </a:pPr>
            <a:r>
              <a:rPr lang="en-US" sz="2000" dirty="0"/>
              <a:t>Taxpayers who itemize deductions should use checks instead of cash for church and similar cash donations.</a:t>
            </a:r>
          </a:p>
        </p:txBody>
      </p:sp>
    </p:spTree>
    <p:extLst>
      <p:ext uri="{BB962C8B-B14F-4D97-AF65-F5344CB8AC3E}">
        <p14:creationId xmlns:p14="http://schemas.microsoft.com/office/powerpoint/2010/main" val="155862727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Charitable Contributions </a:t>
            </a:r>
            <a:br>
              <a:rPr lang="en-US" dirty="0"/>
            </a:br>
            <a:r>
              <a:rPr lang="en-US" sz="2000" dirty="0"/>
              <a:t>(11 of 14)</a:t>
            </a:r>
            <a:endParaRPr lang="en-US" dirty="0"/>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Gifts of clothing and household items (furnishings, electronics, appliances) must be in “good” condition or better to qualify for a deduction.</a:t>
            </a:r>
          </a:p>
          <a:p>
            <a:pPr marL="342900" indent="-342900">
              <a:buFont typeface="Arial" panose="020B0604020202020204" pitchFamily="34" charset="0"/>
              <a:buChar char="•"/>
            </a:pPr>
            <a:r>
              <a:rPr lang="en-US" dirty="0"/>
              <a:t>Deduction for a donated vehicle, boat, or plane is limited to the amount for which the charity sells the property.</a:t>
            </a:r>
          </a:p>
          <a:p>
            <a:pPr lvl="1"/>
            <a:r>
              <a:rPr lang="en-US" dirty="0"/>
              <a:t>Charity is required to provide resale information on Form 10 98-C and send to taxpayers, who must attach Form 10 98-C to their tax returns for deduction substantiation.</a:t>
            </a:r>
          </a:p>
          <a:p>
            <a:pPr lvl="1"/>
            <a:r>
              <a:rPr lang="en-US" dirty="0"/>
              <a:t>Taxpayer may claim the estimated value if charity uses the donated property rather than selling it or donating it to a needy individual.</a:t>
            </a:r>
          </a:p>
        </p:txBody>
      </p:sp>
    </p:spTree>
    <p:extLst>
      <p:ext uri="{BB962C8B-B14F-4D97-AF65-F5344CB8AC3E}">
        <p14:creationId xmlns:p14="http://schemas.microsoft.com/office/powerpoint/2010/main" val="285986752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Charitable Contributions </a:t>
            </a:r>
            <a:br>
              <a:rPr lang="en-US" dirty="0"/>
            </a:br>
            <a:r>
              <a:rPr lang="en-US" sz="2000" dirty="0"/>
              <a:t>(12 of 14)</a:t>
            </a:r>
            <a:endParaRPr lang="en-US" dirty="0"/>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For quid pro quo contributions (donations involving receipt of goods or services by the donee) of more than $75, charities must provide donors with written disclosures.</a:t>
            </a:r>
          </a:p>
          <a:p>
            <a:pPr lvl="1"/>
            <a:r>
              <a:rPr lang="en-US" dirty="0"/>
              <a:t>Disclosures must:</a:t>
            </a:r>
          </a:p>
          <a:p>
            <a:pPr lvl="2"/>
            <a:r>
              <a:rPr lang="en-US" dirty="0"/>
              <a:t>Provide donors with good-faith estimates of the value of the goods and services</a:t>
            </a:r>
          </a:p>
          <a:p>
            <a:pPr lvl="2"/>
            <a:r>
              <a:rPr lang="en-US" dirty="0"/>
              <a:t>Inform donors that only contribution amounts in excess of the value of the goods and services are deductible</a:t>
            </a:r>
          </a:p>
          <a:p>
            <a:pPr lvl="1"/>
            <a:r>
              <a:rPr lang="en-US" dirty="0"/>
              <a:t>A penalty of $10 per contribution per event, capped at $5,000, may be imposed on charities that fail to make required disclosures.</a:t>
            </a:r>
          </a:p>
        </p:txBody>
      </p:sp>
    </p:spTree>
    <p:extLst>
      <p:ext uri="{BB962C8B-B14F-4D97-AF65-F5344CB8AC3E}">
        <p14:creationId xmlns:p14="http://schemas.microsoft.com/office/powerpoint/2010/main" val="11588186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Charitable Contributions </a:t>
            </a:r>
            <a:br>
              <a:rPr lang="en-US" dirty="0"/>
            </a:br>
            <a:r>
              <a:rPr lang="en-US" sz="2000" dirty="0"/>
              <a:t>(13 of 14)</a:t>
            </a:r>
            <a:endParaRPr lang="en-US" dirty="0"/>
          </a:p>
        </p:txBody>
      </p:sp>
      <p:sp>
        <p:nvSpPr>
          <p:cNvPr id="5" name="Text Placeholder 4"/>
          <p:cNvSpPr>
            <a:spLocks noGrp="1"/>
          </p:cNvSpPr>
          <p:nvPr>
            <p:ph idx="1"/>
          </p:nvPr>
        </p:nvSpPr>
        <p:spPr/>
        <p:txBody>
          <a:bodyPr/>
          <a:lstStyle/>
          <a:p>
            <a:pPr marL="0" indent="0">
              <a:buNone/>
            </a:pPr>
            <a:r>
              <a:rPr lang="en-US" b="1" dirty="0"/>
              <a:t>Charitable Contribution</a:t>
            </a:r>
          </a:p>
          <a:p>
            <a:pPr marL="342900" indent="-342900">
              <a:spcBef>
                <a:spcPts val="0"/>
              </a:spcBef>
              <a:spcAft>
                <a:spcPts val="600"/>
              </a:spcAft>
              <a:buFont typeface="Arial" panose="020B0604020202020204" pitchFamily="34" charset="0"/>
              <a:buChar char="•"/>
            </a:pPr>
            <a:r>
              <a:rPr lang="en-US" sz="2000" dirty="0"/>
              <a:t>EXAMPLE: During the current year, Clem donates $1,260 to his synagogue’s youth group, allows the youth group to use his lake cabin (valued at $500), drives 1,000 miles on behalf of the Y W C A, and donates a vehicle (valued at $950) to the Battered Women’s Shelter. The shelter sells the automobile for $750 and issues a Form 10 98-C to Clem. What is Clem’s charitable contribution deduction if his A G I is $33,200?</a:t>
            </a:r>
          </a:p>
        </p:txBody>
      </p:sp>
    </p:spTree>
    <p:extLst>
      <p:ext uri="{BB962C8B-B14F-4D97-AF65-F5344CB8AC3E}">
        <p14:creationId xmlns:p14="http://schemas.microsoft.com/office/powerpoint/2010/main" val="278043152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Charitable Contributions </a:t>
            </a:r>
            <a:br>
              <a:rPr lang="en-US" dirty="0"/>
            </a:br>
            <a:r>
              <a:rPr lang="en-US" sz="2000" dirty="0"/>
              <a:t>(14 of 14)</a:t>
            </a:r>
            <a:endParaRPr lang="en-US" dirty="0"/>
          </a:p>
        </p:txBody>
      </p:sp>
      <p:sp>
        <p:nvSpPr>
          <p:cNvPr id="5" name="Text Placeholder 4"/>
          <p:cNvSpPr>
            <a:spLocks noGrp="1"/>
          </p:cNvSpPr>
          <p:nvPr>
            <p:ph sz="half" idx="1"/>
          </p:nvPr>
        </p:nvSpPr>
        <p:spPr>
          <a:xfrm>
            <a:off x="838200" y="1825625"/>
            <a:ext cx="10880558" cy="3813175"/>
          </a:xfrm>
        </p:spPr>
        <p:txBody>
          <a:bodyPr/>
          <a:lstStyle/>
          <a:p>
            <a:pPr marL="0" indent="0">
              <a:buNone/>
            </a:pPr>
            <a:r>
              <a:rPr lang="en-US" b="1" dirty="0"/>
              <a:t>Charitable Contribution</a:t>
            </a:r>
          </a:p>
          <a:p>
            <a:pPr marL="342900" indent="-342900">
              <a:spcBef>
                <a:spcPts val="0"/>
              </a:spcBef>
              <a:spcAft>
                <a:spcPts val="600"/>
              </a:spcAft>
              <a:buFont typeface="Arial" panose="020B0604020202020204" pitchFamily="34" charset="0"/>
              <a:buChar char="•"/>
            </a:pPr>
            <a:r>
              <a:rPr lang="en-US" sz="2000" dirty="0"/>
              <a:t>EXAMPLE: During the current year, Clem donates $1,260 to his synagogue’s youth group, allows the youth group to use his lake cabin (valued at $500), drives 1,000 miles on behalf of the Y W C A, and donates a vehicle (valued at $950) to the Battered Women’s Shelter. The shelter sells the automobile for $750 and issues a Form 10 98-C to Clem. What is Clem’s charitable contribution deduction if his A G I is $33,200?</a:t>
            </a:r>
          </a:p>
          <a:p>
            <a:pPr marL="342900" indent="-342900">
              <a:buFont typeface="Arial" panose="020B0604020202020204" pitchFamily="34" charset="0"/>
              <a:buChar char="•"/>
            </a:pPr>
            <a:r>
              <a:rPr lang="en-US" sz="2000" b="1" dirty="0"/>
              <a:t>Solution</a:t>
            </a:r>
          </a:p>
        </p:txBody>
      </p:sp>
      <p:graphicFrame>
        <p:nvGraphicFramePr>
          <p:cNvPr id="10" name="Content Placeholder 9" descr="The following calculation is shown: $1,260 plus the product of 1,000 miles multiplied by 14 cents plus $750 equals $2,150 deduction.">
            <a:extLst>
              <a:ext uri="{FF2B5EF4-FFF2-40B4-BE49-F238E27FC236}">
                <a16:creationId xmlns:a16="http://schemas.microsoft.com/office/drawing/2014/main" id="{DB0747C5-F216-4686-8F96-5429B65516A8}"/>
              </a:ext>
            </a:extLst>
          </p:cNvPr>
          <p:cNvGraphicFramePr>
            <a:graphicFrameLocks noGrp="1" noChangeAspect="1"/>
          </p:cNvGraphicFramePr>
          <p:nvPr>
            <p:ph sz="half" idx="2"/>
            <p:extLst>
              <p:ext uri="{D42A27DB-BD31-4B8C-83A1-F6EECF244321}">
                <p14:modId xmlns:p14="http://schemas.microsoft.com/office/powerpoint/2010/main" val="3232026928"/>
              </p:ext>
            </p:extLst>
          </p:nvPr>
        </p:nvGraphicFramePr>
        <p:xfrm>
          <a:off x="2835275" y="4401497"/>
          <a:ext cx="6521450" cy="306277"/>
        </p:xfrm>
        <a:graphic>
          <a:graphicData uri="http://schemas.openxmlformats.org/presentationml/2006/ole">
            <mc:AlternateContent xmlns:mc="http://schemas.openxmlformats.org/markup-compatibility/2006">
              <mc:Choice xmlns:v="urn:schemas-microsoft-com:vml" Requires="v">
                <p:oleObj spid="_x0000_s28687" name="Equation" r:id="rId3" imgW="6489360" imgH="304560" progId="Equation.DSMT4">
                  <p:embed/>
                </p:oleObj>
              </mc:Choice>
              <mc:Fallback>
                <p:oleObj name="Equation" r:id="rId3" imgW="6489360" imgH="304560" progId="Equation.DSMT4">
                  <p:embed/>
                  <p:pic>
                    <p:nvPicPr>
                      <p:cNvPr id="10" name="Content Placeholder 9" descr="The following calculation is shown: $1,260 plus the product of 1,000 miles multiplied by 14 cents plus $750 equals $2,150 deduction.">
                        <a:extLst>
                          <a:ext uri="{FF2B5EF4-FFF2-40B4-BE49-F238E27FC236}">
                            <a16:creationId xmlns:a16="http://schemas.microsoft.com/office/drawing/2014/main" id="{DB0747C5-F216-4686-8F96-5429B65516A8}"/>
                          </a:ext>
                        </a:extLst>
                      </p:cNvPr>
                      <p:cNvPicPr/>
                      <p:nvPr/>
                    </p:nvPicPr>
                    <p:blipFill>
                      <a:blip r:embed="rId4"/>
                      <a:stretch>
                        <a:fillRect/>
                      </a:stretch>
                    </p:blipFill>
                    <p:spPr>
                      <a:xfrm>
                        <a:off x="2835275" y="4401497"/>
                        <a:ext cx="6521450" cy="306277"/>
                      </a:xfrm>
                      <a:prstGeom prst="rect">
                        <a:avLst/>
                      </a:prstGeom>
                    </p:spPr>
                  </p:pic>
                </p:oleObj>
              </mc:Fallback>
            </mc:AlternateContent>
          </a:graphicData>
        </a:graphic>
      </p:graphicFrame>
    </p:spTree>
    <p:extLst>
      <p:ext uri="{BB962C8B-B14F-4D97-AF65-F5344CB8AC3E}">
        <p14:creationId xmlns:p14="http://schemas.microsoft.com/office/powerpoint/2010/main" val="36419493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Other Itemized Deductions </a:t>
            </a:r>
            <a:br>
              <a:rPr lang="en-US" dirty="0"/>
            </a:br>
            <a:r>
              <a:rPr lang="en-US" sz="2000" dirty="0"/>
              <a:t>(1 of 5)</a:t>
            </a:r>
          </a:p>
        </p:txBody>
      </p:sp>
      <p:sp>
        <p:nvSpPr>
          <p:cNvPr id="5" name="Text Placeholder 4"/>
          <p:cNvSpPr>
            <a:spLocks noGrp="1"/>
          </p:cNvSpPr>
          <p:nvPr>
            <p:ph idx="1"/>
          </p:nvPr>
        </p:nvSpPr>
        <p:spPr/>
        <p:txBody>
          <a:bodyPr/>
          <a:lstStyle/>
          <a:p>
            <a:pPr marL="0" indent="0">
              <a:spcBef>
                <a:spcPts val="0"/>
              </a:spcBef>
              <a:spcAft>
                <a:spcPts val="600"/>
              </a:spcAft>
              <a:buNone/>
            </a:pPr>
            <a:r>
              <a:rPr lang="en-US" b="1" dirty="0"/>
              <a:t>Casualty and Theft Losses</a:t>
            </a:r>
          </a:p>
          <a:p>
            <a:pPr marL="342900" indent="-342900">
              <a:spcBef>
                <a:spcPts val="0"/>
              </a:spcBef>
              <a:spcAft>
                <a:spcPts val="600"/>
              </a:spcAft>
              <a:buFont typeface="Arial" panose="020B0604020202020204" pitchFamily="34" charset="0"/>
              <a:buChar char="•"/>
            </a:pPr>
            <a:r>
              <a:rPr lang="en-US" sz="2000" dirty="0"/>
              <a:t>Deductions are allowed for casualty and theft losses.</a:t>
            </a:r>
          </a:p>
          <a:p>
            <a:pPr lvl="1">
              <a:spcBef>
                <a:spcPts val="0"/>
              </a:spcBef>
              <a:spcAft>
                <a:spcPts val="600"/>
              </a:spcAft>
            </a:pPr>
            <a:r>
              <a:rPr lang="en-US" sz="2000" dirty="0"/>
              <a:t>Deductions may be either:</a:t>
            </a:r>
          </a:p>
          <a:p>
            <a:pPr lvl="2">
              <a:spcBef>
                <a:spcPts val="0"/>
              </a:spcBef>
              <a:spcAft>
                <a:spcPts val="600"/>
              </a:spcAft>
            </a:pPr>
            <a:r>
              <a:rPr lang="en-US" sz="2000" dirty="0"/>
              <a:t>Itemized deductions</a:t>
            </a:r>
          </a:p>
          <a:p>
            <a:pPr lvl="2">
              <a:spcBef>
                <a:spcPts val="0"/>
              </a:spcBef>
              <a:spcAft>
                <a:spcPts val="600"/>
              </a:spcAft>
            </a:pPr>
            <a:r>
              <a:rPr lang="en-US" sz="2000" dirty="0"/>
              <a:t>Deductions for A G I (if business-related)</a:t>
            </a:r>
          </a:p>
          <a:p>
            <a:pPr marL="342900" indent="-342900">
              <a:spcBef>
                <a:spcPts val="0"/>
              </a:spcBef>
              <a:spcAft>
                <a:spcPts val="600"/>
              </a:spcAft>
              <a:buFont typeface="Arial" panose="020B0604020202020204" pitchFamily="34" charset="0"/>
              <a:buChar char="•"/>
            </a:pPr>
            <a:r>
              <a:rPr lang="en-US" sz="2000" dirty="0"/>
              <a:t>A casualty is a complete or partial destruction of property resulting from an identifiable event of a sudden, unexpected, or unusual nature.</a:t>
            </a:r>
          </a:p>
          <a:p>
            <a:pPr lvl="1">
              <a:spcBef>
                <a:spcPts val="0"/>
              </a:spcBef>
              <a:spcAft>
                <a:spcPts val="600"/>
              </a:spcAft>
            </a:pPr>
            <a:r>
              <a:rPr lang="en-US" sz="2000" dirty="0"/>
              <a:t>Examples: Property damage from storms, floods, fires, and vandalism</a:t>
            </a:r>
          </a:p>
          <a:p>
            <a:pPr marL="342900" indent="-342900">
              <a:spcBef>
                <a:spcPts val="0"/>
              </a:spcBef>
              <a:spcAft>
                <a:spcPts val="600"/>
              </a:spcAft>
              <a:buFont typeface="Arial" panose="020B0604020202020204" pitchFamily="34" charset="0"/>
              <a:buChar char="•"/>
            </a:pPr>
            <a:r>
              <a:rPr lang="en-US" sz="2000" dirty="0"/>
              <a:t>Theft losses are deductible if taxpayer can prove theft occurred.</a:t>
            </a:r>
          </a:p>
          <a:p>
            <a:pPr marL="342900" indent="-342900">
              <a:spcBef>
                <a:spcPts val="0"/>
              </a:spcBef>
              <a:spcAft>
                <a:spcPts val="600"/>
              </a:spcAft>
              <a:buFont typeface="Arial" panose="020B0604020202020204" pitchFamily="34" charset="0"/>
              <a:buChar char="•"/>
            </a:pPr>
            <a:r>
              <a:rPr lang="en-US" sz="2000" dirty="0"/>
              <a:t>Casualty losses are deductible in year of occurrence (except for federally declared disaster area losses); theft losses are deductible in year theft is discovered.</a:t>
            </a:r>
          </a:p>
        </p:txBody>
      </p:sp>
    </p:spTree>
    <p:extLst>
      <p:ext uri="{BB962C8B-B14F-4D97-AF65-F5344CB8AC3E}">
        <p14:creationId xmlns:p14="http://schemas.microsoft.com/office/powerpoint/2010/main" val="136859995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Other Itemized Deductions </a:t>
            </a:r>
            <a:br>
              <a:rPr lang="en-US" dirty="0"/>
            </a:br>
            <a:r>
              <a:rPr lang="en-US" sz="2000" dirty="0"/>
              <a:t>(2 of 5)</a:t>
            </a:r>
            <a:endParaRPr lang="en-US" dirty="0"/>
          </a:p>
        </p:txBody>
      </p:sp>
      <p:sp>
        <p:nvSpPr>
          <p:cNvPr id="5" name="Text Placeholder 4"/>
          <p:cNvSpPr>
            <a:spLocks noGrp="1"/>
          </p:cNvSpPr>
          <p:nvPr>
            <p:ph idx="1"/>
          </p:nvPr>
        </p:nvSpPr>
        <p:spPr/>
        <p:txBody>
          <a:bodyPr/>
          <a:lstStyle/>
          <a:p>
            <a:pPr marL="0" indent="0">
              <a:buNone/>
            </a:pPr>
            <a:r>
              <a:rPr lang="en-US" b="1" dirty="0"/>
              <a:t>Measuring the Loss</a:t>
            </a:r>
          </a:p>
          <a:p>
            <a:pPr marL="342900" indent="-342900">
              <a:buFont typeface="Arial" panose="020B0604020202020204" pitchFamily="34" charset="0"/>
              <a:buChar char="•"/>
            </a:pPr>
            <a:r>
              <a:rPr lang="en-US" sz="2200" dirty="0"/>
              <a:t>The amount of the casualty or theft loss is measured by one of the following two rules:</a:t>
            </a:r>
          </a:p>
          <a:p>
            <a:pPr marL="914400" lvl="1" indent="-457200">
              <a:buFont typeface="+mj-lt"/>
              <a:buAutoNum type="arabicPeriod"/>
            </a:pPr>
            <a:r>
              <a:rPr lang="en-US" sz="2200" dirty="0"/>
              <a:t>Rule A—The deduction is based on the decrease in fair market value of the property, not to exceed the adjusted basis of the property.</a:t>
            </a:r>
          </a:p>
          <a:p>
            <a:pPr lvl="2"/>
            <a:r>
              <a:rPr lang="en-US" sz="2200" dirty="0"/>
              <a:t>Applies to:</a:t>
            </a:r>
          </a:p>
          <a:p>
            <a:pPr lvl="3"/>
            <a:r>
              <a:rPr lang="en-US" sz="2200" b="0" dirty="0"/>
              <a:t>Partial destruction of business or investment property </a:t>
            </a:r>
          </a:p>
          <a:p>
            <a:pPr lvl="3">
              <a:spcAft>
                <a:spcPts val="1200"/>
              </a:spcAft>
            </a:pPr>
            <a:r>
              <a:rPr lang="en-US" sz="2200" b="0" dirty="0"/>
              <a:t>Partial or complete destruction of personal property</a:t>
            </a:r>
          </a:p>
          <a:p>
            <a:pPr marL="914400" lvl="1" indent="-457200">
              <a:buFont typeface="+mj-lt"/>
              <a:buAutoNum type="arabicPeriod"/>
            </a:pPr>
            <a:r>
              <a:rPr lang="en-US" sz="2200" dirty="0"/>
              <a:t>Rule B—The deduction is based on the adjusted basis of the property.</a:t>
            </a:r>
          </a:p>
          <a:p>
            <a:pPr lvl="2"/>
            <a:r>
              <a:rPr lang="en-US" sz="2200" dirty="0"/>
              <a:t>Applies to complete destruction of business and investment property</a:t>
            </a:r>
          </a:p>
        </p:txBody>
      </p:sp>
    </p:spTree>
    <p:extLst>
      <p:ext uri="{BB962C8B-B14F-4D97-AF65-F5344CB8AC3E}">
        <p14:creationId xmlns:p14="http://schemas.microsoft.com/office/powerpoint/2010/main" val="41973595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Other Itemized Deductions </a:t>
            </a:r>
            <a:br>
              <a:rPr lang="en-US" dirty="0"/>
            </a:br>
            <a:r>
              <a:rPr lang="en-US" sz="2000" dirty="0"/>
              <a:t>(3 of 5)</a:t>
            </a:r>
            <a:endParaRPr lang="en-US" dirty="0"/>
          </a:p>
        </p:txBody>
      </p:sp>
      <p:sp>
        <p:nvSpPr>
          <p:cNvPr id="5" name="Text Placeholder 4"/>
          <p:cNvSpPr>
            <a:spLocks noGrp="1"/>
          </p:cNvSpPr>
          <p:nvPr>
            <p:ph idx="1"/>
          </p:nvPr>
        </p:nvSpPr>
        <p:spPr/>
        <p:txBody>
          <a:bodyPr/>
          <a:lstStyle/>
          <a:p>
            <a:pPr marL="0" indent="0">
              <a:buNone/>
            </a:pPr>
            <a:r>
              <a:rPr lang="en-US" b="1" dirty="0"/>
              <a:t>Deduction Limitations</a:t>
            </a:r>
          </a:p>
          <a:p>
            <a:pPr marL="342900" indent="-342900">
              <a:buFont typeface="Arial" panose="020B0604020202020204" pitchFamily="34" charset="0"/>
              <a:buChar char="•"/>
            </a:pPr>
            <a:r>
              <a:rPr lang="en-US" dirty="0"/>
              <a:t>The T C J A suspended the allowable loss for personal casualty losses except when the loss is attributable to a federally declared disaster.</a:t>
            </a:r>
          </a:p>
          <a:p>
            <a:pPr lvl="1"/>
            <a:r>
              <a:rPr lang="en-US" dirty="0"/>
              <a:t>Such losses are subject to a $100 floor per casualty and must exceed</a:t>
            </a:r>
            <a:br>
              <a:rPr lang="en-US" dirty="0"/>
            </a:br>
            <a:r>
              <a:rPr lang="en-US" dirty="0"/>
              <a:t>10% of A G I to be deducted.</a:t>
            </a:r>
          </a:p>
        </p:txBody>
      </p:sp>
    </p:spTree>
    <p:extLst>
      <p:ext uri="{BB962C8B-B14F-4D97-AF65-F5344CB8AC3E}">
        <p14:creationId xmlns:p14="http://schemas.microsoft.com/office/powerpoint/2010/main" val="34017400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Other Itemized Deductions </a:t>
            </a:r>
            <a:br>
              <a:rPr lang="en-US" dirty="0"/>
            </a:br>
            <a:r>
              <a:rPr lang="en-US" sz="2000" dirty="0"/>
              <a:t>(4 of 5)</a:t>
            </a:r>
            <a:endParaRPr lang="en-US" dirty="0"/>
          </a:p>
        </p:txBody>
      </p:sp>
      <p:sp>
        <p:nvSpPr>
          <p:cNvPr id="5" name="Text Placeholder 4"/>
          <p:cNvSpPr>
            <a:spLocks noGrp="1"/>
          </p:cNvSpPr>
          <p:nvPr>
            <p:ph idx="1"/>
          </p:nvPr>
        </p:nvSpPr>
        <p:spPr/>
        <p:txBody>
          <a:bodyPr/>
          <a:lstStyle/>
          <a:p>
            <a:pPr marL="0" indent="0">
              <a:buNone/>
            </a:pPr>
            <a:r>
              <a:rPr lang="en-US" b="1" dirty="0"/>
              <a:t>Miscellaneous Expenses</a:t>
            </a:r>
          </a:p>
          <a:p>
            <a:pPr marL="342900" indent="-342900">
              <a:spcBef>
                <a:spcPts val="0"/>
              </a:spcBef>
              <a:spcAft>
                <a:spcPts val="600"/>
              </a:spcAft>
              <a:buFont typeface="Arial" panose="020B0604020202020204" pitchFamily="34" charset="0"/>
              <a:buChar char="•"/>
            </a:pPr>
            <a:r>
              <a:rPr lang="en-US" sz="2000" dirty="0"/>
              <a:t>Two types of miscellaneous itemized deductions:</a:t>
            </a:r>
          </a:p>
          <a:p>
            <a:pPr marL="914400" lvl="1" indent="-457200">
              <a:spcBef>
                <a:spcPts val="0"/>
              </a:spcBef>
              <a:spcAft>
                <a:spcPts val="600"/>
              </a:spcAft>
              <a:buFont typeface="+mj-lt"/>
              <a:buAutoNum type="arabicPeriod"/>
            </a:pPr>
            <a:r>
              <a:rPr lang="en-US" sz="2000" dirty="0"/>
              <a:t>Those subject to the 2% of A G I floor</a:t>
            </a:r>
          </a:p>
          <a:p>
            <a:pPr marL="914400" lvl="1" indent="-457200">
              <a:spcBef>
                <a:spcPts val="0"/>
              </a:spcBef>
              <a:spcAft>
                <a:spcPts val="600"/>
              </a:spcAft>
              <a:buFont typeface="+mj-lt"/>
              <a:buAutoNum type="arabicPeriod"/>
            </a:pPr>
            <a:r>
              <a:rPr lang="en-US" sz="2000" dirty="0"/>
              <a:t>Those not subject to the 2% of A G I floor</a:t>
            </a:r>
          </a:p>
          <a:p>
            <a:pPr marL="342900" indent="-342900">
              <a:spcBef>
                <a:spcPts val="0"/>
              </a:spcBef>
              <a:spcAft>
                <a:spcPts val="600"/>
              </a:spcAft>
              <a:buFont typeface="Arial" panose="020B0604020202020204" pitchFamily="34" charset="0"/>
              <a:buChar char="•"/>
            </a:pPr>
            <a:r>
              <a:rPr lang="en-US" sz="2000" dirty="0"/>
              <a:t>The most common deductions subject to the 2% of A G I rule are:</a:t>
            </a:r>
          </a:p>
          <a:p>
            <a:pPr marL="914400" lvl="1" indent="-457200">
              <a:spcBef>
                <a:spcPts val="0"/>
              </a:spcBef>
              <a:spcAft>
                <a:spcPts val="600"/>
              </a:spcAft>
              <a:buFont typeface="+mj-lt"/>
              <a:buAutoNum type="arabicPeriod"/>
            </a:pPr>
            <a:r>
              <a:rPr lang="en-US" sz="2000" dirty="0"/>
              <a:t>Unreimbursed employee business expenses and employee expenses reimbursed under a non-accountable plan</a:t>
            </a:r>
          </a:p>
          <a:p>
            <a:pPr marL="914400" lvl="1" indent="-457200">
              <a:spcBef>
                <a:spcPts val="0"/>
              </a:spcBef>
              <a:spcAft>
                <a:spcPts val="600"/>
              </a:spcAft>
              <a:buFont typeface="+mj-lt"/>
              <a:buAutoNum type="arabicPeriod"/>
            </a:pPr>
            <a:r>
              <a:rPr lang="en-US" sz="2000" dirty="0"/>
              <a:t>Investment expenses</a:t>
            </a:r>
          </a:p>
          <a:p>
            <a:pPr marL="914400" lvl="1" indent="-457200">
              <a:spcBef>
                <a:spcPts val="0"/>
              </a:spcBef>
              <a:spcAft>
                <a:spcPts val="600"/>
              </a:spcAft>
              <a:buFont typeface="+mj-lt"/>
              <a:buAutoNum type="arabicPeriod"/>
            </a:pPr>
            <a:r>
              <a:rPr lang="en-US" sz="2000" dirty="0"/>
              <a:t>Other miscellaneous expenses including the all-important tax preparation fees</a:t>
            </a:r>
          </a:p>
          <a:p>
            <a:pPr marL="342900" indent="-342900">
              <a:spcBef>
                <a:spcPts val="0"/>
              </a:spcBef>
              <a:spcAft>
                <a:spcPts val="600"/>
              </a:spcAft>
              <a:buFont typeface="Arial" panose="020B0604020202020204" pitchFamily="34" charset="0"/>
              <a:buChar char="•"/>
            </a:pPr>
            <a:r>
              <a:rPr lang="en-US" sz="2000" dirty="0"/>
              <a:t>The T C J A suspended the deduction of all miscellaneous itemized deductions subject to the 2% of A G I rule.</a:t>
            </a:r>
          </a:p>
          <a:p>
            <a:pPr lvl="1">
              <a:spcBef>
                <a:spcPts val="0"/>
              </a:spcBef>
              <a:spcAft>
                <a:spcPts val="600"/>
              </a:spcAft>
            </a:pPr>
            <a:r>
              <a:rPr lang="en-US" sz="2000" dirty="0"/>
              <a:t>Miscellaneous itemized deductions not subject to the 2% floor were not affected.</a:t>
            </a:r>
          </a:p>
        </p:txBody>
      </p:sp>
    </p:spTree>
    <p:extLst>
      <p:ext uri="{BB962C8B-B14F-4D97-AF65-F5344CB8AC3E}">
        <p14:creationId xmlns:p14="http://schemas.microsoft.com/office/powerpoint/2010/main" val="1595472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a:xfrm>
            <a:off x="838200" y="365125"/>
            <a:ext cx="10515600" cy="672105"/>
          </a:xfrm>
        </p:spPr>
        <p:txBody>
          <a:bodyPr/>
          <a:lstStyle/>
          <a:p>
            <a:r>
              <a:rPr lang="en-US" dirty="0"/>
              <a:t>Poll 1</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Gabriel is 35 years old and carries self-only coverage in a qualifying high-deductible health insurance plan during 2021. Gabriel may contribute up to $3,600 to his H S A and deduct this amount for A G I. Gabriel may use some or all of the contributions to pay medical expenses he has incurred. However, Gabriel considers himself pretty healthy and does not engage in any typically high-risk activities. Should Gabriel contribute to an H S A? </a:t>
            </a:r>
          </a:p>
        </p:txBody>
      </p:sp>
      <p:pic>
        <p:nvPicPr>
          <p:cNvPr id="4" name="Content Placeholder 14">
            <a:extLst>
              <a:ext uri="{FF2B5EF4-FFF2-40B4-BE49-F238E27FC236}">
                <a16:creationId xmlns:a16="http://schemas.microsoft.com/office/drawing/2014/main" id="{6DD04D8D-27B8-984B-B6F0-0C18FB8C0784}"/>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73976" y="4732596"/>
            <a:ext cx="1641181" cy="1652159"/>
          </a:xfrm>
          <a:prstGeom prst="rect">
            <a:avLst/>
          </a:prstGeom>
        </p:spPr>
      </p:pic>
    </p:spTree>
    <p:custDataLst>
      <p:tags r:id="rId1"/>
    </p:custDataLst>
    <p:extLst>
      <p:ext uri="{BB962C8B-B14F-4D97-AF65-F5344CB8AC3E}">
        <p14:creationId xmlns:p14="http://schemas.microsoft.com/office/powerpoint/2010/main" val="170150898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Other Itemized Deductions </a:t>
            </a:r>
            <a:br>
              <a:rPr lang="en-US" dirty="0"/>
            </a:br>
            <a:r>
              <a:rPr lang="en-US" sz="2000" dirty="0"/>
              <a:t>(5 of 5)</a:t>
            </a:r>
            <a:endParaRPr lang="en-US" dirty="0"/>
          </a:p>
        </p:txBody>
      </p:sp>
      <p:sp>
        <p:nvSpPr>
          <p:cNvPr id="5" name="Text Placeholder 4"/>
          <p:cNvSpPr>
            <a:spLocks noGrp="1"/>
          </p:cNvSpPr>
          <p:nvPr>
            <p:ph idx="1"/>
          </p:nvPr>
        </p:nvSpPr>
        <p:spPr/>
        <p:txBody>
          <a:bodyPr/>
          <a:lstStyle/>
          <a:p>
            <a:pPr marL="0" indent="0">
              <a:buNone/>
            </a:pPr>
            <a:r>
              <a:rPr lang="en-US" sz="2000" b="1" dirty="0"/>
              <a:t>Phase-out of Itemized Deductions</a:t>
            </a:r>
          </a:p>
          <a:p>
            <a:pPr marL="342900" indent="-342900">
              <a:buFont typeface="Arial" panose="020B0604020202020204" pitchFamily="34" charset="0"/>
              <a:buChar char="•"/>
            </a:pPr>
            <a:r>
              <a:rPr lang="en-US" sz="2000" dirty="0"/>
              <a:t>Prior to 2018, certain high-income taxpayers were subject to limits on the amount of itemized deductions.</a:t>
            </a:r>
          </a:p>
          <a:p>
            <a:pPr lvl="1"/>
            <a:r>
              <a:rPr lang="en-US" sz="2000" dirty="0"/>
              <a:t>Certain A G I limits for different filing status triggered a reduction in itemized deductions by the lesser of either:</a:t>
            </a:r>
          </a:p>
          <a:p>
            <a:pPr lvl="2"/>
            <a:r>
              <a:rPr lang="en-US" sz="2000" dirty="0"/>
              <a:t>3% of the excess of the taxpayer’s A G I over the threshold amount, or</a:t>
            </a:r>
          </a:p>
          <a:p>
            <a:pPr lvl="2"/>
            <a:r>
              <a:rPr lang="en-US" sz="2000" dirty="0"/>
              <a:t>80% of itemized deductions (excluding deductions for medical expenses, investment interest expense, casualty and theft losses, and gambling losses to the extent of gambling income)</a:t>
            </a:r>
          </a:p>
          <a:p>
            <a:pPr marL="342900" indent="-342900">
              <a:buFont typeface="Arial" panose="020B0604020202020204" pitchFamily="34" charset="0"/>
              <a:buChar char="•"/>
            </a:pPr>
            <a:r>
              <a:rPr lang="en-US" sz="2000" dirty="0"/>
              <a:t>The T C J A suspended the phase-out.</a:t>
            </a:r>
          </a:p>
        </p:txBody>
      </p:sp>
    </p:spTree>
    <p:extLst>
      <p:ext uri="{BB962C8B-B14F-4D97-AF65-F5344CB8AC3E}">
        <p14:creationId xmlns:p14="http://schemas.microsoft.com/office/powerpoint/2010/main" val="217825688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a:xfrm>
            <a:off x="838200" y="365125"/>
            <a:ext cx="10515600" cy="672105"/>
          </a:xfrm>
        </p:spPr>
        <p:txBody>
          <a:bodyPr/>
          <a:lstStyle/>
          <a:p>
            <a:r>
              <a:rPr lang="en-US" dirty="0"/>
              <a:t>Case Study 1 </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342900" indent="-342900">
              <a:buFont typeface="Arial" panose="020B0604020202020204" pitchFamily="34" charset="0"/>
              <a:buChar char="•"/>
            </a:pPr>
            <a:r>
              <a:rPr lang="en-US" sz="2000" dirty="0"/>
              <a:t>While preparing Massie Miller’s 2021 Schedule A, you review the following list of possible charitable deductions provided by Massie:</a:t>
            </a:r>
          </a:p>
          <a:p>
            <a:pPr marL="465138" indent="0">
              <a:spcBef>
                <a:spcPts val="600"/>
              </a:spcBef>
              <a:spcAft>
                <a:spcPts val="0"/>
              </a:spcAft>
              <a:buNone/>
              <a:tabLst>
                <a:tab pos="9144000" algn="r"/>
              </a:tabLst>
            </a:pPr>
            <a:r>
              <a:rPr lang="en-US" sz="2000" dirty="0"/>
              <a:t>Cash contribution to a family whose house burned down 	$1,000</a:t>
            </a:r>
          </a:p>
          <a:p>
            <a:pPr marL="465138" indent="0">
              <a:spcBef>
                <a:spcPts val="600"/>
              </a:spcBef>
              <a:spcAft>
                <a:spcPts val="0"/>
              </a:spcAft>
              <a:buNone/>
              <a:tabLst>
                <a:tab pos="9144000" algn="r"/>
              </a:tabLst>
            </a:pPr>
            <a:r>
              <a:rPr lang="en-US" sz="2000" dirty="0"/>
              <a:t>Time while working as a volunteer at Food Bank</a:t>
            </a:r>
            <a:br>
              <a:rPr lang="en-US" sz="2000" dirty="0"/>
            </a:br>
            <a:r>
              <a:rPr lang="en-US" sz="2000" dirty="0"/>
              <a:t>(5 hours @ $50/hour) 	250</a:t>
            </a:r>
          </a:p>
          <a:p>
            <a:pPr marL="465138" indent="0">
              <a:spcBef>
                <a:spcPts val="600"/>
              </a:spcBef>
              <a:spcAft>
                <a:spcPts val="0"/>
              </a:spcAft>
              <a:buNone/>
              <a:tabLst>
                <a:tab pos="9144000" algn="r"/>
              </a:tabLst>
            </a:pPr>
            <a:r>
              <a:rPr lang="en-US" sz="2000" dirty="0"/>
              <a:t>Cash contribution to United Methodist Church (receipt provided) 	800</a:t>
            </a:r>
          </a:p>
          <a:p>
            <a:pPr marL="465138" indent="0">
              <a:spcBef>
                <a:spcPts val="600"/>
              </a:spcBef>
              <a:spcAft>
                <a:spcPts val="0"/>
              </a:spcAft>
              <a:buNone/>
              <a:tabLst>
                <a:tab pos="9144000" algn="r"/>
              </a:tabLst>
            </a:pPr>
            <a:r>
              <a:rPr lang="en-US" sz="2000" dirty="0"/>
              <a:t>Cash contribution to Salvation Army </a:t>
            </a:r>
            <a:r>
              <a:rPr lang="en-US" sz="2000" i="1" dirty="0"/>
              <a:t>(note from Massie: “I can’t </a:t>
            </a:r>
            <a:br>
              <a:rPr lang="en-US" sz="2000" i="1" dirty="0"/>
            </a:br>
            <a:r>
              <a:rPr lang="en-US" sz="2000" i="1" dirty="0"/>
              <a:t>remember exactly the amount that I gave and I can’t find the </a:t>
            </a:r>
            <a:br>
              <a:rPr lang="en-US" sz="2000" i="1" dirty="0"/>
            </a:br>
            <a:r>
              <a:rPr lang="en-US" sz="2000" i="1" dirty="0"/>
              <a:t>receipt. I think it was around $500.”) 	</a:t>
            </a:r>
            <a:r>
              <a:rPr lang="en-US" sz="2000" u="sng" dirty="0"/>
              <a:t>500</a:t>
            </a:r>
          </a:p>
          <a:p>
            <a:pPr marL="465138" indent="0">
              <a:spcBef>
                <a:spcPts val="600"/>
              </a:spcBef>
              <a:spcAft>
                <a:spcPts val="0"/>
              </a:spcAft>
              <a:buNone/>
              <a:tabLst>
                <a:tab pos="914400" algn="l"/>
                <a:tab pos="9144000" algn="r"/>
              </a:tabLst>
            </a:pPr>
            <a:r>
              <a:rPr lang="en-US" sz="2000" dirty="0"/>
              <a:t>	Total 	</a:t>
            </a:r>
            <a:r>
              <a:rPr lang="en-US" sz="2000" u="dbl" dirty="0"/>
              <a:t>$2,550</a:t>
            </a:r>
          </a:p>
          <a:p>
            <a:pPr marL="342900" indent="-342900">
              <a:buFont typeface="Arial" panose="020B0604020202020204" pitchFamily="34" charset="0"/>
              <a:buChar char="•"/>
            </a:pPr>
            <a:r>
              <a:rPr lang="en-US" sz="2000" dirty="0"/>
              <a:t>What would you say to Massie regarding her listed deductions? How much </a:t>
            </a:r>
            <a:br>
              <a:rPr lang="en-US" sz="2000" dirty="0"/>
            </a:br>
            <a:r>
              <a:rPr lang="en-US" sz="2000" dirty="0"/>
              <a:t>of the deduction is allowed for charitable contributions?</a:t>
            </a:r>
          </a:p>
        </p:txBody>
      </p:sp>
      <p:pic>
        <p:nvPicPr>
          <p:cNvPr id="4" name="Content Placeholder 14">
            <a:extLst>
              <a:ext uri="{FF2B5EF4-FFF2-40B4-BE49-F238E27FC236}">
                <a16:creationId xmlns:a16="http://schemas.microsoft.com/office/drawing/2014/main" id="{A66BF4AE-CF66-E64C-8D23-B402B82C6D09}"/>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56901" y="4732596"/>
            <a:ext cx="1658256" cy="1652159"/>
          </a:xfrm>
          <a:prstGeom prst="rect">
            <a:avLst/>
          </a:prstGeom>
        </p:spPr>
      </p:pic>
    </p:spTree>
    <p:custDataLst>
      <p:tags r:id="rId1"/>
    </p:custDataLst>
    <p:extLst>
      <p:ext uri="{BB962C8B-B14F-4D97-AF65-F5344CB8AC3E}">
        <p14:creationId xmlns:p14="http://schemas.microsoft.com/office/powerpoint/2010/main" val="341361291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a:xfrm>
            <a:off x="838200" y="365125"/>
            <a:ext cx="10515600" cy="672105"/>
          </a:xfrm>
        </p:spPr>
        <p:txBody>
          <a:bodyPr/>
          <a:lstStyle/>
          <a:p>
            <a:r>
              <a:rPr lang="en-US" dirty="0"/>
              <a:t>Case Study 2 </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285750" indent="-285750">
              <a:buFont typeface="Arial" panose="020B0604020202020204" pitchFamily="34" charset="0"/>
              <a:buChar char="•"/>
            </a:pPr>
            <a:r>
              <a:rPr lang="en-US" sz="1800" dirty="0"/>
              <a:t>In 2021, Adam and Cathlene Alexander hosted an exchange student, Axel Muller, for 9 months. Axel was part of International Student Exchange Programs (a qualified organization). Axel attended tenth grade at the local school. Adam and Cathlene did not claim Axel as a dependent but paid the following items for Axel’s well-being:</a:t>
            </a:r>
          </a:p>
          <a:p>
            <a:pPr marL="465138" indent="0">
              <a:spcBef>
                <a:spcPts val="600"/>
              </a:spcBef>
              <a:spcAft>
                <a:spcPts val="0"/>
              </a:spcAft>
              <a:buNone/>
              <a:tabLst>
                <a:tab pos="914400" algn="l"/>
                <a:tab pos="5486400" algn="r"/>
              </a:tabLst>
            </a:pPr>
            <a:r>
              <a:rPr lang="en-US" sz="1800" dirty="0"/>
              <a:t>Food and clothing 	$1,500</a:t>
            </a:r>
          </a:p>
          <a:p>
            <a:pPr marL="465138" indent="0">
              <a:spcBef>
                <a:spcPts val="600"/>
              </a:spcBef>
              <a:spcAft>
                <a:spcPts val="0"/>
              </a:spcAft>
              <a:buNone/>
              <a:tabLst>
                <a:tab pos="914400" algn="l"/>
                <a:tab pos="5486400" algn="r"/>
              </a:tabLst>
            </a:pPr>
            <a:r>
              <a:rPr lang="en-US" sz="1800" dirty="0"/>
              <a:t>Medical care 	200</a:t>
            </a:r>
          </a:p>
          <a:p>
            <a:pPr marL="465138" indent="0">
              <a:spcBef>
                <a:spcPts val="600"/>
              </a:spcBef>
              <a:spcAft>
                <a:spcPts val="0"/>
              </a:spcAft>
              <a:buNone/>
              <a:tabLst>
                <a:tab pos="914400" algn="l"/>
                <a:tab pos="5486400" algn="r"/>
              </a:tabLst>
            </a:pPr>
            <a:r>
              <a:rPr lang="en-US" sz="1800" dirty="0"/>
              <a:t>Fair market value of lodging 	2,700</a:t>
            </a:r>
          </a:p>
          <a:p>
            <a:pPr marL="465138" indent="0">
              <a:spcBef>
                <a:spcPts val="600"/>
              </a:spcBef>
              <a:spcAft>
                <a:spcPts val="0"/>
              </a:spcAft>
              <a:buNone/>
              <a:tabLst>
                <a:tab pos="914400" algn="l"/>
                <a:tab pos="5486400" algn="r"/>
              </a:tabLst>
            </a:pPr>
            <a:r>
              <a:rPr lang="en-US" sz="1800" dirty="0"/>
              <a:t>Entertainment 	</a:t>
            </a:r>
            <a:r>
              <a:rPr lang="en-US" sz="1800" u="sng" dirty="0"/>
              <a:t>100</a:t>
            </a:r>
          </a:p>
          <a:p>
            <a:pPr marL="465138" indent="0">
              <a:spcBef>
                <a:spcPts val="600"/>
              </a:spcBef>
              <a:spcAft>
                <a:spcPts val="0"/>
              </a:spcAft>
              <a:buNone/>
              <a:tabLst>
                <a:tab pos="914400" algn="l"/>
                <a:tab pos="5486400" algn="r"/>
              </a:tabLst>
            </a:pPr>
            <a:r>
              <a:rPr lang="en-US" sz="1800" dirty="0"/>
              <a:t>Total 	</a:t>
            </a:r>
            <a:r>
              <a:rPr lang="en-US" sz="1800" u="dbl" dirty="0"/>
              <a:t>$4,500</a:t>
            </a:r>
          </a:p>
          <a:p>
            <a:pPr marL="285750" indent="-285750">
              <a:buFont typeface="Arial" panose="020B0604020202020204" pitchFamily="34" charset="0"/>
              <a:buChar char="•"/>
            </a:pPr>
            <a:r>
              <a:rPr lang="en-US" sz="1800" dirty="0"/>
              <a:t>Adam and Cathlene have asked for your help in determining if any of the $4,500 can </a:t>
            </a:r>
            <a:br>
              <a:rPr lang="en-US" sz="1800" dirty="0"/>
            </a:br>
            <a:r>
              <a:rPr lang="en-US" sz="1800" dirty="0"/>
              <a:t>be deducted as a charitable contribution.</a:t>
            </a:r>
          </a:p>
          <a:p>
            <a:pPr marL="285750" indent="-285750">
              <a:buFont typeface="Arial" panose="020B0604020202020204" pitchFamily="34" charset="0"/>
              <a:buChar char="•"/>
            </a:pPr>
            <a:r>
              <a:rPr lang="en-US" sz="1800" dirty="0"/>
              <a:t>Go to the IRS website and locate Publication 526. Write a letter to Adam and Cathlene </a:t>
            </a:r>
            <a:br>
              <a:rPr lang="en-US" sz="1800" dirty="0"/>
            </a:br>
            <a:r>
              <a:rPr lang="en-US" sz="1800" dirty="0"/>
              <a:t>answering their question. If they can claim a deduction, be sure to include in your letter </a:t>
            </a:r>
            <a:br>
              <a:rPr lang="en-US" sz="1800" dirty="0"/>
            </a:br>
            <a:r>
              <a:rPr lang="en-US" sz="1800" dirty="0"/>
              <a:t>the amount that can be deducted and any substantiation requirements.</a:t>
            </a:r>
          </a:p>
        </p:txBody>
      </p:sp>
      <p:pic>
        <p:nvPicPr>
          <p:cNvPr id="4" name="Content Placeholder 14">
            <a:extLst>
              <a:ext uri="{FF2B5EF4-FFF2-40B4-BE49-F238E27FC236}">
                <a16:creationId xmlns:a16="http://schemas.microsoft.com/office/drawing/2014/main" id="{A66BF4AE-CF66-E64C-8D23-B402B82C6D09}"/>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56901" y="4732596"/>
            <a:ext cx="1658256" cy="1652159"/>
          </a:xfrm>
          <a:prstGeom prst="rect">
            <a:avLst/>
          </a:prstGeom>
        </p:spPr>
      </p:pic>
    </p:spTree>
    <p:custDataLst>
      <p:tags r:id="rId1"/>
    </p:custDataLst>
    <p:extLst>
      <p:ext uri="{BB962C8B-B14F-4D97-AF65-F5344CB8AC3E}">
        <p14:creationId xmlns:p14="http://schemas.microsoft.com/office/powerpoint/2010/main" val="129947655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30D3-9EBC-4FB6-B508-306FA93C2E4F}"/>
              </a:ext>
            </a:extLst>
          </p:cNvPr>
          <p:cNvSpPr>
            <a:spLocks noGrp="1"/>
          </p:cNvSpPr>
          <p:nvPr>
            <p:ph type="title"/>
          </p:nvPr>
        </p:nvSpPr>
        <p:spPr>
          <a:xfrm>
            <a:off x="838200" y="365125"/>
            <a:ext cx="10515600" cy="672105"/>
          </a:xfrm>
        </p:spPr>
        <p:txBody>
          <a:bodyPr/>
          <a:lstStyle/>
          <a:p>
            <a:r>
              <a:rPr lang="en-US" dirty="0"/>
              <a:t>Summary</a:t>
            </a:r>
            <a:br>
              <a:rPr lang="en-US" dirty="0"/>
            </a:br>
            <a:r>
              <a:rPr lang="en-US" sz="2000" dirty="0"/>
              <a:t>(1 of 2)</a:t>
            </a:r>
          </a:p>
        </p:txBody>
      </p:sp>
      <p:sp>
        <p:nvSpPr>
          <p:cNvPr id="3" name="Content Placeholder 2">
            <a:extLst>
              <a:ext uri="{FF2B5EF4-FFF2-40B4-BE49-F238E27FC236}">
                <a16:creationId xmlns:a16="http://schemas.microsoft.com/office/drawing/2014/main" id="{036D4A9A-B027-496B-856F-9DEACFA7D4AD}"/>
              </a:ext>
            </a:extLst>
          </p:cNvPr>
          <p:cNvSpPr>
            <a:spLocks noGrp="1"/>
          </p:cNvSpPr>
          <p:nvPr>
            <p:ph idx="1"/>
          </p:nvPr>
        </p:nvSpPr>
        <p:spPr>
          <a:xfrm>
            <a:off x="476843" y="1825625"/>
            <a:ext cx="9900871" cy="4351338"/>
          </a:xfrm>
        </p:spPr>
        <p:txBody>
          <a:bodyPr/>
          <a:lstStyle/>
          <a:p>
            <a:pPr marL="0" indent="0">
              <a:buNone/>
            </a:pPr>
            <a:r>
              <a:rPr lang="en-US" dirty="0"/>
              <a:t>Now that the lesson has ended, you should have learned how to:</a:t>
            </a:r>
          </a:p>
          <a:p>
            <a:pPr marL="457200" indent="-457200">
              <a:buFont typeface="+mj-lt"/>
              <a:buAutoNum type="arabicPeriod"/>
            </a:pPr>
            <a:r>
              <a:rPr lang="en-US" dirty="0"/>
              <a:t>Explain how Health Savings Accounts (H  S  A s) can be used for tax-advantaged medical care.</a:t>
            </a:r>
          </a:p>
          <a:p>
            <a:pPr marL="457200" indent="-457200">
              <a:buFont typeface="+mj-lt"/>
              <a:buAutoNum type="arabicPeriod"/>
            </a:pPr>
            <a:r>
              <a:rPr lang="en-US" dirty="0"/>
              <a:t>Describe the self-employed health insurance deduction.</a:t>
            </a:r>
          </a:p>
          <a:p>
            <a:pPr marL="457200" indent="-457200">
              <a:buFont typeface="+mj-lt"/>
              <a:buAutoNum type="arabicPeriod"/>
            </a:pPr>
            <a:r>
              <a:rPr lang="en-US" dirty="0"/>
              <a:t>Explain the treatment of Individual Retirement Accounts (I R A s), including Roth I R A s.</a:t>
            </a:r>
          </a:p>
          <a:p>
            <a:pPr marL="457200" indent="-457200">
              <a:buFont typeface="+mj-lt"/>
              <a:buAutoNum type="arabicPeriod"/>
            </a:pPr>
            <a:r>
              <a:rPr lang="en-US" dirty="0"/>
              <a:t>Explain the general contribution rules for small business and </a:t>
            </a:r>
            <a:br>
              <a:rPr lang="en-US" dirty="0"/>
            </a:br>
            <a:r>
              <a:rPr lang="en-US" dirty="0"/>
              <a:t>self-employed retirement plans.</a:t>
            </a:r>
          </a:p>
        </p:txBody>
      </p:sp>
      <p:pic>
        <p:nvPicPr>
          <p:cNvPr id="4" name="Content Placeholder 14">
            <a:extLst>
              <a:ext uri="{FF2B5EF4-FFF2-40B4-BE49-F238E27FC236}">
                <a16:creationId xmlns:a16="http://schemas.microsoft.com/office/drawing/2014/main" id="{282D3309-6524-4B47-BD36-35F65CB8508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167335" y="4962011"/>
            <a:ext cx="1547822" cy="1422744"/>
          </a:xfrm>
          <a:prstGeom prst="rect">
            <a:avLst/>
          </a:prstGeom>
        </p:spPr>
      </p:pic>
    </p:spTree>
    <p:custDataLst>
      <p:tags r:id="rId1"/>
    </p:custDataLst>
    <p:extLst>
      <p:ext uri="{BB962C8B-B14F-4D97-AF65-F5344CB8AC3E}">
        <p14:creationId xmlns:p14="http://schemas.microsoft.com/office/powerpoint/2010/main" val="404755254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30D3-9EBC-4FB6-B508-306FA93C2E4F}"/>
              </a:ext>
            </a:extLst>
          </p:cNvPr>
          <p:cNvSpPr>
            <a:spLocks noGrp="1"/>
          </p:cNvSpPr>
          <p:nvPr>
            <p:ph type="title"/>
          </p:nvPr>
        </p:nvSpPr>
        <p:spPr>
          <a:xfrm>
            <a:off x="838200" y="365125"/>
            <a:ext cx="10515600" cy="672105"/>
          </a:xfrm>
        </p:spPr>
        <p:txBody>
          <a:bodyPr/>
          <a:lstStyle/>
          <a:p>
            <a:r>
              <a:rPr lang="en-US" dirty="0"/>
              <a:t>Summary</a:t>
            </a:r>
            <a:br>
              <a:rPr lang="en-US" dirty="0"/>
            </a:br>
            <a:r>
              <a:rPr lang="en-US" sz="2000" dirty="0"/>
              <a:t>(2 of 2)</a:t>
            </a:r>
          </a:p>
        </p:txBody>
      </p:sp>
      <p:sp>
        <p:nvSpPr>
          <p:cNvPr id="3" name="Content Placeholder 2">
            <a:extLst>
              <a:ext uri="{FF2B5EF4-FFF2-40B4-BE49-F238E27FC236}">
                <a16:creationId xmlns:a16="http://schemas.microsoft.com/office/drawing/2014/main" id="{036D4A9A-B027-496B-856F-9DEACFA7D4AD}"/>
              </a:ext>
            </a:extLst>
          </p:cNvPr>
          <p:cNvSpPr>
            <a:spLocks noGrp="1"/>
          </p:cNvSpPr>
          <p:nvPr>
            <p:ph idx="1"/>
          </p:nvPr>
        </p:nvSpPr>
        <p:spPr/>
        <p:txBody>
          <a:bodyPr/>
          <a:lstStyle/>
          <a:p>
            <a:pPr marL="457200" indent="-457200">
              <a:buFont typeface="+mj-lt"/>
              <a:buAutoNum type="arabicPeriod" startAt="5"/>
            </a:pPr>
            <a:r>
              <a:rPr lang="en-US" dirty="0"/>
              <a:t>Describe other adjustments for adjusted gross income.</a:t>
            </a:r>
          </a:p>
          <a:p>
            <a:pPr marL="457200" indent="-457200">
              <a:buFont typeface="+mj-lt"/>
              <a:buAutoNum type="arabicPeriod" startAt="5"/>
            </a:pPr>
            <a:r>
              <a:rPr lang="en-US" dirty="0"/>
              <a:t>Calculate the itemized deductions for medical expenses.</a:t>
            </a:r>
          </a:p>
          <a:p>
            <a:pPr marL="457200" indent="-457200">
              <a:buFont typeface="+mj-lt"/>
              <a:buAutoNum type="arabicPeriod" startAt="5"/>
            </a:pPr>
            <a:r>
              <a:rPr lang="en-US" dirty="0"/>
              <a:t>Calculate the itemized deduction for taxes.</a:t>
            </a:r>
          </a:p>
          <a:p>
            <a:pPr marL="457200" indent="-457200">
              <a:buFont typeface="+mj-lt"/>
              <a:buAutoNum type="arabicPeriod" startAt="5"/>
            </a:pPr>
            <a:r>
              <a:rPr lang="en-US" dirty="0"/>
              <a:t>Apply the rules for an individual taxpayer’s interest deduction.</a:t>
            </a:r>
          </a:p>
          <a:p>
            <a:pPr marL="457200" indent="-457200">
              <a:buFont typeface="+mj-lt"/>
              <a:buAutoNum type="arabicPeriod" startAt="5"/>
            </a:pPr>
            <a:r>
              <a:rPr lang="en-US" dirty="0"/>
              <a:t>Determine the charitable contributions deduction.</a:t>
            </a:r>
          </a:p>
          <a:p>
            <a:pPr marL="457200" indent="-457200">
              <a:buFont typeface="+mj-lt"/>
              <a:buAutoNum type="arabicPeriod" startAt="5"/>
            </a:pPr>
            <a:r>
              <a:rPr lang="en-US" dirty="0"/>
              <a:t>Describe other itemized deductions.</a:t>
            </a:r>
          </a:p>
        </p:txBody>
      </p:sp>
      <p:pic>
        <p:nvPicPr>
          <p:cNvPr id="4" name="Content Placeholder 14">
            <a:extLst>
              <a:ext uri="{FF2B5EF4-FFF2-40B4-BE49-F238E27FC236}">
                <a16:creationId xmlns:a16="http://schemas.microsoft.com/office/drawing/2014/main" id="{282D3309-6524-4B47-BD36-35F65CB85082}"/>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167335" y="4962011"/>
            <a:ext cx="1547822" cy="1422744"/>
          </a:xfrm>
          <a:prstGeom prst="rect">
            <a:avLst/>
          </a:prstGeom>
        </p:spPr>
      </p:pic>
    </p:spTree>
    <p:custDataLst>
      <p:tags r:id="rId1"/>
    </p:custDataLst>
    <p:extLst>
      <p:ext uri="{BB962C8B-B14F-4D97-AF65-F5344CB8AC3E}">
        <p14:creationId xmlns:p14="http://schemas.microsoft.com/office/powerpoint/2010/main" val="1725972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672105"/>
          </a:xfrm>
        </p:spPr>
        <p:txBody>
          <a:bodyPr/>
          <a:lstStyle/>
          <a:p>
            <a:r>
              <a:rPr lang="en-US" dirty="0"/>
              <a:t>Self-Employed Health Insurance Deduction </a:t>
            </a:r>
            <a:br>
              <a:rPr lang="en-US" dirty="0"/>
            </a:br>
            <a:r>
              <a:rPr lang="en-US" sz="2000" dirty="0"/>
              <a:t>(1 of 2)</a:t>
            </a:r>
          </a:p>
        </p:txBody>
      </p:sp>
      <p:sp>
        <p:nvSpPr>
          <p:cNvPr id="5" name="Text Placeholder 4"/>
          <p:cNvSpPr>
            <a:spLocks noGrp="1"/>
          </p:cNvSpPr>
          <p:nvPr>
            <p:ph idx="1"/>
          </p:nvPr>
        </p:nvSpPr>
        <p:spPr/>
        <p:txBody>
          <a:bodyPr/>
          <a:lstStyle/>
          <a:p>
            <a:pPr marL="342900" indent="-342900">
              <a:buFont typeface="Arial" panose="020B0604020202020204" pitchFamily="34" charset="0"/>
              <a:buChar char="•"/>
            </a:pPr>
            <a:r>
              <a:rPr lang="en-US" dirty="0"/>
              <a:t>Deductible insurance includes the following:</a:t>
            </a:r>
          </a:p>
          <a:p>
            <a:pPr lvl="1"/>
            <a:r>
              <a:rPr lang="en-US" dirty="0"/>
              <a:t>Medical and dental insurance paid to cover self-employed taxpayer, his or her spouse, and dependents</a:t>
            </a:r>
          </a:p>
          <a:p>
            <a:pPr lvl="1"/>
            <a:r>
              <a:rPr lang="en-US" dirty="0"/>
              <a:t>Medical and dental insurance paid for children under the age of 27 who are not dependents</a:t>
            </a:r>
          </a:p>
          <a:p>
            <a:pPr lvl="1"/>
            <a:r>
              <a:rPr lang="en-US" dirty="0"/>
              <a:t>Medicare premiums</a:t>
            </a:r>
          </a:p>
          <a:p>
            <a:pPr lvl="1"/>
            <a:r>
              <a:rPr lang="en-US" dirty="0"/>
              <a:t>Long-term care insurance paid for taxpayer and his or her family (within certain dollar limitations)</a:t>
            </a:r>
          </a:p>
        </p:txBody>
      </p:sp>
    </p:spTree>
    <p:extLst>
      <p:ext uri="{BB962C8B-B14F-4D97-AF65-F5344CB8AC3E}">
        <p14:creationId xmlns:p14="http://schemas.microsoft.com/office/powerpoint/2010/main" val="27847675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FULL TEXT TEMPLATE MASTER" val="7pb33sBP"/>
  <p:tag name="ARTICULATE_DESIGN_ID_FULL TEXT TEMPLATE MASTER (CONT.)" val="V3Eg5WUK"/>
  <p:tag name="ARTICULATE_DESIGN_ID_OPTIMIZED TEMPLATE MASTER" val="rzwWCka7"/>
  <p:tag name="ARTICULATE_DESIGN_ID_OPTIMIZED TEMPLATE MASTER (CONT.)" val="klKJ3eZ5"/>
  <p:tag name="ARTICULATE_PROJECT_OPEN" val="0"/>
  <p:tag name="ARTICULATE_SLIDE_COUNT" val="35"/>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1">
      <a:dk1>
        <a:srgbClr val="011892"/>
      </a:dk1>
      <a:lt1>
        <a:srgbClr val="FFFFFF"/>
      </a:lt1>
      <a:dk2>
        <a:srgbClr val="006198"/>
      </a:dk2>
      <a:lt2>
        <a:srgbClr val="E7E6E6"/>
      </a:lt2>
      <a:accent1>
        <a:srgbClr val="0098D4"/>
      </a:accent1>
      <a:accent2>
        <a:srgbClr val="00B7E6"/>
      </a:accent2>
      <a:accent3>
        <a:srgbClr val="81CFEC"/>
      </a:accent3>
      <a:accent4>
        <a:srgbClr val="E8255F"/>
      </a:accent4>
      <a:accent5>
        <a:srgbClr val="FF6300"/>
      </a:accent5>
      <a:accent6>
        <a:srgbClr val="F5B600"/>
      </a:accent6>
      <a:hlink>
        <a:srgbClr val="00B7E6"/>
      </a:hlink>
      <a:folHlink>
        <a:srgbClr val="0098D4"/>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effectLst/>
      </a:spPr>
      <a:bodyPr wrap="square" lIns="0" tIns="0" rIns="0" rtlCol="0" anchor="b">
        <a:spAutoFit/>
      </a:bodyPr>
      <a:lstStyle>
        <a:defPPr>
          <a:defRPr sz="2000" smtClean="0">
            <a:latin typeface="Open Sans" panose="020B0606030504020204" pitchFamily="34" charset="0"/>
            <a:ea typeface="Open Sans" panose="020B0606030504020204" pitchFamily="34" charset="0"/>
            <a:cs typeface="Open Sans" panose="020B0606030504020204" pitchFamily="34" charset="0"/>
          </a:defRPr>
        </a:defPPr>
      </a:lstStyle>
    </a:txDef>
  </a:objectDefaults>
  <a:extraClrSchemeLst/>
  <a:extLst>
    <a:ext uri="{05A4C25C-085E-4340-85A3-A5531E510DB2}">
      <thm15:themeFamily xmlns:thm15="http://schemas.microsoft.com/office/thememl/2012/main" name="Accessible_PPT_Cengage.potx" id="{8657E95E-D601-4622-93AD-E122BF442589}" vid="{BBF71559-ED4F-42B5-98FD-480A317797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48fa25a7-52b6-4e1f-81c8-80356bf0725f">
      <UserInfo>
        <DisplayName/>
        <AccountId xsi:nil="true"/>
        <AccountType/>
      </UserInfo>
    </SharedWithUsers>
    <Status xmlns="0f302c04-584d-4df5-8948-8b6dd1f3c1a5">1. In development</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689A9510EA35640BFF9AA65172B1243" ma:contentTypeVersion="10" ma:contentTypeDescription="Create a new document." ma:contentTypeScope="" ma:versionID="320cf9d96ba60ad326f31ca465b90014">
  <xsd:schema xmlns:xsd="http://www.w3.org/2001/XMLSchema" xmlns:xs="http://www.w3.org/2001/XMLSchema" xmlns:p="http://schemas.microsoft.com/office/2006/metadata/properties" xmlns:ns2="0f302c04-584d-4df5-8948-8b6dd1f3c1a5" xmlns:ns3="48fa25a7-52b6-4e1f-81c8-80356bf0725f" targetNamespace="http://schemas.microsoft.com/office/2006/metadata/properties" ma:root="true" ma:fieldsID="b2b56c629f8f824a699d99d0a50051e2" ns2:_="" ns3:_="">
    <xsd:import namespace="0f302c04-584d-4df5-8948-8b6dd1f3c1a5"/>
    <xsd:import namespace="48fa25a7-52b6-4e1f-81c8-80356bf0725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KeyPoints" minOccurs="0"/>
                <xsd:element ref="ns2:MediaServiceKeyPoints"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302c04-584d-4df5-8948-8b6dd1f3c1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Status" ma:index="15" nillable="true" ma:displayName="Status" ma:default="1. In development" ma:format="Dropdown" ma:internalName="Status">
      <xsd:simpleType>
        <xsd:restriction base="dms:Choice">
          <xsd:enumeration value="1. In development"/>
          <xsd:enumeration value="2. COH complete"/>
          <xsd:enumeration value="3. Under LCoE Review"/>
          <xsd:enumeration value="4. Ingested into Atlas"/>
        </xsd:restriction>
      </xsd:simpleType>
    </xsd:element>
  </xsd:schema>
  <xsd:schema xmlns:xsd="http://www.w3.org/2001/XMLSchema" xmlns:xs="http://www.w3.org/2001/XMLSchema" xmlns:dms="http://schemas.microsoft.com/office/2006/documentManagement/types" xmlns:pc="http://schemas.microsoft.com/office/infopath/2007/PartnerControls" targetNamespace="48fa25a7-52b6-4e1f-81c8-80356bf072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2CFAA7-E308-4DCB-89CD-C84C20E90241}">
  <ds:schemaRefs>
    <ds:schemaRef ds:uri="http://schemas.microsoft.com/sharepoint/v3/contenttype/forms"/>
  </ds:schemaRefs>
</ds:datastoreItem>
</file>

<file path=customXml/itemProps2.xml><?xml version="1.0" encoding="utf-8"?>
<ds:datastoreItem xmlns:ds="http://schemas.openxmlformats.org/officeDocument/2006/customXml" ds:itemID="{BA9BA192-EF86-48DF-982C-2C526A268392}">
  <ds:schemaRefs>
    <ds:schemaRef ds:uri="http://purl.org/dc/terms/"/>
    <ds:schemaRef ds:uri="0f302c04-584d-4df5-8948-8b6dd1f3c1a5"/>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48fa25a7-52b6-4e1f-81c8-80356bf0725f"/>
    <ds:schemaRef ds:uri="http://www.w3.org/XML/1998/namespace"/>
    <ds:schemaRef ds:uri="http://purl.org/dc/dcmitype/"/>
  </ds:schemaRefs>
</ds:datastoreItem>
</file>

<file path=customXml/itemProps3.xml><?xml version="1.0" encoding="utf-8"?>
<ds:datastoreItem xmlns:ds="http://schemas.openxmlformats.org/officeDocument/2006/customXml" ds:itemID="{8AB42E48-3D74-44F1-A10B-A98675CDD1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302c04-584d-4df5-8948-8b6dd1f3c1a5"/>
    <ds:schemaRef ds:uri="48fa25a7-52b6-4e1f-81c8-80356bf072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580</TotalTime>
  <Words>8618</Words>
  <Application>Microsoft Office PowerPoint</Application>
  <PresentationFormat>Widescreen</PresentationFormat>
  <Paragraphs>614</Paragraphs>
  <Slides>84</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84</vt:i4>
      </vt:variant>
    </vt:vector>
  </HeadingPairs>
  <TitlesOfParts>
    <vt:vector size="94" baseType="lpstr">
      <vt:lpstr>Arial</vt:lpstr>
      <vt:lpstr>Calibri</vt:lpstr>
      <vt:lpstr>Courier New</vt:lpstr>
      <vt:lpstr>Helvetica</vt:lpstr>
      <vt:lpstr>Open Sans</vt:lpstr>
      <vt:lpstr>Summer Font</vt:lpstr>
      <vt:lpstr>Wingdings</vt:lpstr>
      <vt:lpstr>Office Theme</vt:lpstr>
      <vt:lpstr>MathType 7.0 Equation</vt:lpstr>
      <vt:lpstr>Equation</vt:lpstr>
      <vt:lpstr>Income Tax Fundamentals, 2022</vt:lpstr>
      <vt:lpstr>Learning Objectives (1 of 2)</vt:lpstr>
      <vt:lpstr>Learning Objectives  (2 of 2)</vt:lpstr>
      <vt:lpstr>Health Savings Accounts  (1 of 4)</vt:lpstr>
      <vt:lpstr>Health Savings Accounts  (2 of 4)</vt:lpstr>
      <vt:lpstr>Health Savings Accounts  (3 of 4)</vt:lpstr>
      <vt:lpstr>Health Savings Accounts  (4 of 4)</vt:lpstr>
      <vt:lpstr>Poll 1</vt:lpstr>
      <vt:lpstr>Self-Employed Health Insurance Deduction  (1 of 2)</vt:lpstr>
      <vt:lpstr>Self-Employed Health Insurance Deduction  (2 of 2)</vt:lpstr>
      <vt:lpstr>Individual Retirement Accounts  (1 of 12)</vt:lpstr>
      <vt:lpstr>Individual Retirement Accounts  (2 of 12)</vt:lpstr>
      <vt:lpstr>Individual Retirement Accounts  (3 of 12)</vt:lpstr>
      <vt:lpstr>Individual Retirement Accounts  (4 of 12)</vt:lpstr>
      <vt:lpstr>Individual Retirement Accounts  (5 of 12)</vt:lpstr>
      <vt:lpstr>Individual Retirement Accounts  (6 of 12)</vt:lpstr>
      <vt:lpstr>Individual Retirement Accounts  (7 of 12)</vt:lpstr>
      <vt:lpstr>Individual Retirement Accounts  (8 of 12)</vt:lpstr>
      <vt:lpstr>Individual Retirement Accounts  (9 of 12)</vt:lpstr>
      <vt:lpstr>Individual Retirement Accounts  (10 of 12)</vt:lpstr>
      <vt:lpstr>Individual Retirement Accounts  (11 of 12)</vt:lpstr>
      <vt:lpstr>Individual Retirement Accounts  (12 of 12)</vt:lpstr>
      <vt:lpstr>Knowledge Check 1</vt:lpstr>
      <vt:lpstr>Small Business and Self-Employed Retirement Plans (1 of 8)</vt:lpstr>
      <vt:lpstr>Small Business and Self-Employed Retirement Plans (2 of 8)</vt:lpstr>
      <vt:lpstr>Small Business and Self-Employed Retirement Plans (3 of 8)</vt:lpstr>
      <vt:lpstr>Small Business and Self-Employed Retirement Plans (4 of 8)</vt:lpstr>
      <vt:lpstr>Small Business and Self-Employed Retirement Plans (5 of 8)</vt:lpstr>
      <vt:lpstr>Small Business and Self-Employed Retirement Plans (6 of 8)</vt:lpstr>
      <vt:lpstr>Small Business and Self-Employed Retirement Plans (7 of 8)</vt:lpstr>
      <vt:lpstr>Small Business and Self-Employed Retirement Plans (8 of 8)</vt:lpstr>
      <vt:lpstr>Discussion 1</vt:lpstr>
      <vt:lpstr>Discussion 1: Debrief</vt:lpstr>
      <vt:lpstr>Other For A G I Deductions  (1 of 3)</vt:lpstr>
      <vt:lpstr>Other For A G I Deductions  (2 of 3)</vt:lpstr>
      <vt:lpstr>Other For A G I Deductions (3 of 3)</vt:lpstr>
      <vt:lpstr>Poll 2</vt:lpstr>
      <vt:lpstr>Medical Expenses  (1 of 6)</vt:lpstr>
      <vt:lpstr>Medical Expenses  (2 of 6)</vt:lpstr>
      <vt:lpstr>Medical Expenses  (3 of 6)</vt:lpstr>
      <vt:lpstr>Medical Expenses  (4 of 6)</vt:lpstr>
      <vt:lpstr>Medical Expenses  (5 of 6)</vt:lpstr>
      <vt:lpstr>Medical Expenses  (6 of 6)</vt:lpstr>
      <vt:lpstr>Taxes  (1 of 10)</vt:lpstr>
      <vt:lpstr>Taxes  (2 of 10)</vt:lpstr>
      <vt:lpstr>Taxes  (3 of 10)</vt:lpstr>
      <vt:lpstr>Knowledge Check 2</vt:lpstr>
      <vt:lpstr>Taxes  (4 of 10)</vt:lpstr>
      <vt:lpstr>Taxes  (5 of 10)</vt:lpstr>
      <vt:lpstr>Taxes  (6 of 10)</vt:lpstr>
      <vt:lpstr>Taxes  (7 of 10)</vt:lpstr>
      <vt:lpstr>Taxes  (8 of 10)</vt:lpstr>
      <vt:lpstr>Taxes  (9 of 10)</vt:lpstr>
      <vt:lpstr>Taxes  (10 of 10)</vt:lpstr>
      <vt:lpstr>Interest  (1 of 5)</vt:lpstr>
      <vt:lpstr>Interest  (2 of 5)</vt:lpstr>
      <vt:lpstr>Discussion 2</vt:lpstr>
      <vt:lpstr>Discussion 2: Debrief</vt:lpstr>
      <vt:lpstr>Interest  (3 of 5)</vt:lpstr>
      <vt:lpstr>Interest  (4 of 5)</vt:lpstr>
      <vt:lpstr>Interest  (5 of 5)</vt:lpstr>
      <vt:lpstr>Charitable Contributions  (1 of 14)</vt:lpstr>
      <vt:lpstr>Charitable Contributions  (2 of 14)</vt:lpstr>
      <vt:lpstr>Charitable Contributions  (3 of 14)</vt:lpstr>
      <vt:lpstr>Charitable Contributions  (4 of 14)</vt:lpstr>
      <vt:lpstr>Charitable Contributions  (5 of 14)</vt:lpstr>
      <vt:lpstr>Charitable Contributions  (6 of 14)</vt:lpstr>
      <vt:lpstr>Charitable Contributions  (7 of 14)</vt:lpstr>
      <vt:lpstr>Charitable Contributions  (8 of 14)</vt:lpstr>
      <vt:lpstr>Charitable Contributions  (9 of 14)</vt:lpstr>
      <vt:lpstr>Charitable Contributions  (10 of 14)</vt:lpstr>
      <vt:lpstr>Charitable Contributions  (11 of 14)</vt:lpstr>
      <vt:lpstr>Charitable Contributions  (12 of 14)</vt:lpstr>
      <vt:lpstr>Charitable Contributions  (13 of 14)</vt:lpstr>
      <vt:lpstr>Charitable Contributions  (14 of 14)</vt:lpstr>
      <vt:lpstr>Other Itemized Deductions  (1 of 5)</vt:lpstr>
      <vt:lpstr>Other Itemized Deductions  (2 of 5)</vt:lpstr>
      <vt:lpstr>Other Itemized Deductions  (3 of 5)</vt:lpstr>
      <vt:lpstr>Other Itemized Deductions  (4 of 5)</vt:lpstr>
      <vt:lpstr>Other Itemized Deductions  (5 of 5)</vt:lpstr>
      <vt:lpstr>Case Study 1 </vt:lpstr>
      <vt:lpstr>Case Study 2 </vt:lpstr>
      <vt:lpstr>Summary (1 of 2)</vt:lpstr>
      <vt:lpstr>Summary (2 of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 Williams</dc:creator>
  <cp:lastModifiedBy>Julie Angel</cp:lastModifiedBy>
  <cp:revision>26</cp:revision>
  <cp:lastPrinted>2016-10-03T15:29:39Z</cp:lastPrinted>
  <dcterms:created xsi:type="dcterms:W3CDTF">2019-05-30T21:08:15Z</dcterms:created>
  <dcterms:modified xsi:type="dcterms:W3CDTF">2021-12-08T01:34:42Z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0x0101003689A9510EA35640BFF9AA65172B1243</vt:lpwstr>
  </property>
  <property fmtid="{D5CDD505-2E9C-101B-9397-08002B2CF9AE}" pid="3" name="Order">
    <vt:r8>112600</vt:r8>
  </property>
  <property fmtid="{D5CDD505-2E9C-101B-9397-08002B2CF9AE}" pid="4" name="Category">
    <vt:lpwstr>Accessibility</vt:lpwstr>
  </property>
  <property fmtid="{D5CDD505-2E9C-101B-9397-08002B2CF9AE}" pid="5" name="xd_Signature">
    <vt:bool>false</vt:bool>
  </property>
  <property fmtid="{D5CDD505-2E9C-101B-9397-08002B2CF9AE}" pid="6" name="xd_ProgID">
    <vt:lpwstr/>
  </property>
  <property fmtid="{D5CDD505-2E9C-101B-9397-08002B2CF9AE}" pid="7" name="Document Type">
    <vt:lpwstr>Template</vt:lpwstr>
  </property>
  <property fmtid="{D5CDD505-2E9C-101B-9397-08002B2CF9AE}" pid="8" name="Audience">
    <vt:lpwstr>Content Developer</vt:lpwstr>
  </property>
  <property fmtid="{D5CDD505-2E9C-101B-9397-08002B2CF9AE}" pid="9" name="Department">
    <vt:lpwstr>GPM Training</vt:lpwstr>
  </property>
  <property fmtid="{D5CDD505-2E9C-101B-9397-08002B2CF9AE}" pid="10" name="ComplianceAssetId">
    <vt:lpwstr/>
  </property>
  <property fmtid="{D5CDD505-2E9C-101B-9397-08002B2CF9AE}" pid="11" name="TemplateUrl">
    <vt:lpwstr/>
  </property>
  <property fmtid="{D5CDD505-2E9C-101B-9397-08002B2CF9AE}" pid="12" name="ArticulateGUID">
    <vt:lpwstr>DA3FD099-5DDC-49B7-BC70-6C2871AE2813</vt:lpwstr>
  </property>
  <property fmtid="{D5CDD505-2E9C-101B-9397-08002B2CF9AE}" pid="13" name="ArticulatePath">
    <vt:lpwstr>Presentation3</vt:lpwstr>
  </property>
  <property fmtid="{D5CDD505-2E9C-101B-9397-08002B2CF9AE}" pid="14" name="FilterBy">
    <vt:lpwstr>Folder1</vt:lpwstr>
  </property>
</Properties>
</file>