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64" r:id="rId6"/>
    <p:sldId id="266" r:id="rId7"/>
    <p:sldId id="270" r:id="rId8"/>
    <p:sldId id="265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5" r:id="rId18"/>
    <p:sldId id="280" r:id="rId19"/>
    <p:sldId id="296" r:id="rId20"/>
    <p:sldId id="283" r:id="rId21"/>
    <p:sldId id="282" r:id="rId22"/>
    <p:sldId id="285" r:id="rId23"/>
    <p:sldId id="286" r:id="rId24"/>
    <p:sldId id="287" r:id="rId25"/>
    <p:sldId id="289" r:id="rId26"/>
    <p:sldId id="290" r:id="rId27"/>
    <p:sldId id="288" r:id="rId28"/>
    <p:sldId id="292" r:id="rId29"/>
    <p:sldId id="297" r:id="rId30"/>
    <p:sldId id="298" r:id="rId31"/>
    <p:sldId id="269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  <p:cmAuthor id="2" name="Frye, Darrell" initials="F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8"/>
    <a:srgbClr val="006298"/>
    <a:srgbClr val="000000"/>
    <a:srgbClr val="FF6300"/>
    <a:srgbClr val="E9255F"/>
    <a:srgbClr val="0098D4"/>
    <a:srgbClr val="00B8E7"/>
    <a:srgbClr val="81D0ED"/>
    <a:srgbClr val="F6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6476" autoAdjust="0"/>
  </p:normalViewPr>
  <p:slideViewPr>
    <p:cSldViewPr snapToGrid="0" snapToObjects="1">
      <p:cViewPr>
        <p:scale>
          <a:sx n="52" d="100"/>
          <a:sy n="52" d="100"/>
        </p:scale>
        <p:origin x="-528" y="-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Bieg/Toland, Payroll Accounting 2019, 29th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Bieg/Toland, Payroll Accounting 2019, 29</a:t>
            </a:r>
            <a:r>
              <a:rPr lang="en-US" baseline="30000" dirty="0"/>
              <a:t>th</a:t>
            </a:r>
            <a:r>
              <a:rPr lang="en-US" dirty="0"/>
              <a:t> Edition. © 2019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18" r:id="rId5"/>
    <p:sldLayoutId id="2147483715" r:id="rId6"/>
    <p:sldLayoutId id="2147483716" r:id="rId7"/>
    <p:sldLayoutId id="2147483719" r:id="rId8"/>
    <p:sldLayoutId id="2147483720" r:id="rId9"/>
    <p:sldLayoutId id="2147483723" r:id="rId10"/>
    <p:sldLayoutId id="2147483724" r:id="rId11"/>
    <p:sldLayoutId id="2147483713" r:id="rId12"/>
    <p:sldLayoutId id="2147483717" r:id="rId13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Accounting 2019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Bernard J. Bieg and Judith A. Toland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Bieg/Toland, Payroll Accounting 2019, 29</a:t>
            </a:r>
            <a:r>
              <a:rPr lang="en-US" baseline="30000" dirty="0"/>
              <a:t>th</a:t>
            </a:r>
            <a:r>
              <a:rPr lang="en-US" dirty="0"/>
              <a:t>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Tipped Employees (1 of 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“Tipped employee” regularly averages &gt; $30/month in tips </a:t>
            </a:r>
          </a:p>
          <a:p>
            <a:r>
              <a:rPr lang="en-US" dirty="0"/>
              <a:t>Minimum tipped wage is $2.13/hour; therefore, tip credit that employer may take = $5.12/hour </a:t>
            </a:r>
          </a:p>
          <a:p>
            <a:pPr lvl="1"/>
            <a:r>
              <a:rPr lang="en-US" dirty="0"/>
              <a:t>May be calculated differently based upon state law</a:t>
            </a:r>
          </a:p>
          <a:p>
            <a:pPr lvl="1"/>
            <a:r>
              <a:rPr lang="en-US" dirty="0"/>
              <a:t>Employee must make $7.25/hour when combining tips/wages ($7.25 x 40 = $290 minimum weekly gross)	</a:t>
            </a:r>
          </a:p>
          <a:p>
            <a:pPr lvl="1"/>
            <a:r>
              <a:rPr lang="en-US" dirty="0"/>
              <a:t>Tip credit remains the same ($5.12/hour) for OT pay calculation purposes (see example below)</a:t>
            </a:r>
          </a:p>
          <a:p>
            <a:r>
              <a:rPr lang="en-US" dirty="0"/>
              <a:t>Facts: Raquel works 47 hours at Christchurch Bar as a tipped employee. She averages $750 tips/week.  If her employer takes the maximum tip credit ($5.12/hour), Raquel’s gross pay will be calculated as:</a:t>
            </a:r>
          </a:p>
          <a:p>
            <a:pPr marL="0" indent="0" algn="ctr">
              <a:buNone/>
            </a:pPr>
            <a:r>
              <a:rPr lang="en-US" dirty="0"/>
              <a:t>(40 hours x $2.13) + (7 hours x ($10.88 - $5.12)) = $125.52</a:t>
            </a:r>
          </a:p>
          <a:p>
            <a:pPr marL="0" indent="0">
              <a:buNone/>
            </a:pPr>
            <a:r>
              <a:rPr lang="en-US" dirty="0"/>
              <a:t>Note: $7.25 minimum wage x 1.5 = $10.88 OT minimum wage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79186"/>
            <a:ext cx="10515600" cy="672105"/>
          </a:xfrm>
        </p:spPr>
        <p:txBody>
          <a:bodyPr/>
          <a:lstStyle/>
          <a:p>
            <a:r>
              <a:rPr lang="en-US" dirty="0"/>
              <a:t>Tipped Employees (2 of 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of tips received for 40-hour workweek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Reported tips = $43</a:t>
            </a:r>
          </a:p>
          <a:p>
            <a:pPr lvl="1"/>
            <a:r>
              <a:rPr lang="en-US" dirty="0"/>
              <a:t>Is $85.20 (40 x $2.13 minimum tipped wage) + $43 &gt; $290?</a:t>
            </a:r>
          </a:p>
          <a:p>
            <a:pPr lvl="1"/>
            <a:r>
              <a:rPr lang="en-US" dirty="0"/>
              <a:t>No - so employer must pay additional wages of $290 - $43 = $247 	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Reported tips = $1,189  </a:t>
            </a:r>
          </a:p>
          <a:p>
            <a:pPr lvl="1"/>
            <a:r>
              <a:rPr lang="en-US" dirty="0"/>
              <a:t>Is $85.20 + $1,189 &gt; $290?</a:t>
            </a:r>
          </a:p>
          <a:p>
            <a:pPr lvl="1"/>
            <a:r>
              <a:rPr lang="en-US" dirty="0"/>
              <a:t>Yes – so employer pays $85.20 wages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Notes: (a) states’ tip credit percentages may differ from federal law, (b) if employees must share tips with dishwashers, etc., then credit is lost</a:t>
            </a:r>
          </a:p>
        </p:txBody>
      </p:sp>
    </p:spTree>
    <p:extLst>
      <p:ext uri="{BB962C8B-B14F-4D97-AF65-F5344CB8AC3E}">
        <p14:creationId xmlns:p14="http://schemas.microsoft.com/office/powerpoint/2010/main" val="142667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Tipped Employees (3 of 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Service charges (like bottle service or room service) cannot count toward tip credit.  These are considered wages subject to withholding.</a:t>
            </a:r>
          </a:p>
          <a:p>
            <a:r>
              <a:rPr lang="en-US" dirty="0"/>
              <a:t>If 75% or more of employees agree, the employer and the IRS can determine a tip rate for various occupations.</a:t>
            </a:r>
          </a:p>
          <a:p>
            <a:pPr lvl="1"/>
            <a:r>
              <a:rPr lang="en-US" dirty="0"/>
              <a:t>Then employees are required to report tips at/over the predetermined rate.</a:t>
            </a:r>
          </a:p>
        </p:txBody>
      </p:sp>
    </p:spTree>
    <p:extLst>
      <p:ext uri="{BB962C8B-B14F-4D97-AF65-F5344CB8AC3E}">
        <p14:creationId xmlns:p14="http://schemas.microsoft.com/office/powerpoint/2010/main" val="387685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375"/>
          </a:xfrm>
        </p:spPr>
        <p:txBody>
          <a:bodyPr/>
          <a:lstStyle/>
          <a:p>
            <a:r>
              <a:rPr lang="en-US" dirty="0"/>
              <a:t>Overtime Provisions &amp; Exceptions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43576" y="1195754"/>
            <a:ext cx="10711543" cy="48367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Workweek established by corporate policy </a:t>
            </a:r>
          </a:p>
          <a:p>
            <a:pPr lvl="1"/>
            <a:r>
              <a:rPr lang="en-US" dirty="0"/>
              <a:t>Must be seven consecutive 24-hour periods</a:t>
            </a:r>
          </a:p>
          <a:p>
            <a:pPr lvl="1"/>
            <a:r>
              <a:rPr lang="en-US" dirty="0"/>
              <a:t>For example 12:01 a.m. Saturday - 11:59 p.m. Friday</a:t>
            </a:r>
          </a:p>
          <a:p>
            <a:r>
              <a:rPr lang="en-US" dirty="0"/>
              <a:t>Some states require daily overtime (OT) over 8 hours (if state plan is more generous than FLSA, state law is followed)</a:t>
            </a:r>
          </a:p>
          <a:p>
            <a:r>
              <a:rPr lang="en-US" dirty="0"/>
              <a:t>FLSA sets OT pay at 1.5 times regular pay</a:t>
            </a:r>
          </a:p>
          <a:p>
            <a:r>
              <a:rPr lang="en-US" dirty="0"/>
              <a:t>If hourly-rate employee works in pay periods of two weeks or longer, employer can elect to give employee 1.5 hours off for each OT hour</a:t>
            </a:r>
          </a:p>
          <a:p>
            <a:pPr lvl="1"/>
            <a:r>
              <a:rPr lang="en-US" dirty="0"/>
              <a:t>But it must be in same pay period</a:t>
            </a:r>
          </a:p>
          <a:p>
            <a:r>
              <a:rPr lang="en-US" dirty="0"/>
              <a:t>Employer can require employees to work overtime</a:t>
            </a:r>
          </a:p>
          <a:p>
            <a:pPr lvl="1"/>
            <a:r>
              <a:rPr lang="en-US" dirty="0"/>
              <a:t>If they refuse, can be terminated</a:t>
            </a:r>
          </a:p>
          <a:p>
            <a:r>
              <a:rPr lang="en-US" dirty="0"/>
              <a:t>Exceptions to the above are as follows</a:t>
            </a:r>
          </a:p>
          <a:p>
            <a:pPr lvl="1"/>
            <a:r>
              <a:rPr lang="en-US" dirty="0"/>
              <a:t>Hospital employee, overtime for 80+ hours in 14 days or over 8 hours in a day (whichever is greatest)</a:t>
            </a:r>
          </a:p>
          <a:p>
            <a:pPr lvl="1"/>
            <a:r>
              <a:rPr lang="en-US" dirty="0"/>
              <a:t>Retail or service industry employees earning commission (special rules)</a:t>
            </a:r>
          </a:p>
          <a:p>
            <a:pPr lvl="1"/>
            <a:r>
              <a:rPr lang="en-US" dirty="0"/>
              <a:t>Employee receiving remedial education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954"/>
          </a:xfrm>
        </p:spPr>
        <p:txBody>
          <a:bodyPr/>
          <a:lstStyle/>
          <a:p>
            <a:r>
              <a:rPr lang="en-US" dirty="0"/>
              <a:t>Compensatory Time Off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 specific situations, employers may grant employees compensatory time (called ‘comp time’) off in lieu of overtime</a:t>
            </a:r>
          </a:p>
          <a:p>
            <a:pPr lvl="1"/>
            <a:r>
              <a:rPr lang="en-US" dirty="0"/>
              <a:t>A state or its political subdivisions and interstate governmental agencies may grant comp time</a:t>
            </a:r>
          </a:p>
          <a:p>
            <a:pPr lvl="1"/>
            <a:r>
              <a:rPr lang="en-US" dirty="0"/>
              <a:t>Employee in public safety or emergency response can accumulate 320 hours x 1.5 = 480 hours comp time </a:t>
            </a:r>
          </a:p>
          <a:p>
            <a:pPr lvl="1"/>
            <a:r>
              <a:rPr lang="en-US" dirty="0"/>
              <a:t>Employee whose work doesn’t include activities from exception in bullet above can accumulate 160 hours x 1.5 = 240 hours comp time instead of OT</a:t>
            </a:r>
          </a:p>
          <a:p>
            <a:r>
              <a:rPr lang="en-US" dirty="0"/>
              <a:t>FLSA provides for payment of cash for unused comp time when employee leaves organization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9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672105"/>
          </a:xfrm>
        </p:spPr>
        <p:txBody>
          <a:bodyPr/>
          <a:lstStyle/>
          <a:p>
            <a:r>
              <a:rPr lang="en-US" dirty="0"/>
              <a:t>Exempt vs. Nonexempt Employees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“Exempt” means exempt from some, or all, of FLSA provisions</a:t>
            </a:r>
          </a:p>
          <a:p>
            <a:pPr lvl="1"/>
            <a:r>
              <a:rPr lang="en-US" dirty="0"/>
              <a:t>White-collar workers as outlined in Figure 2.2 on page 2-11 are exempt</a:t>
            </a:r>
          </a:p>
          <a:p>
            <a:pPr lvl="1"/>
            <a:r>
              <a:rPr lang="en-US" dirty="0"/>
              <a:t>Must be paid at least $455/week and paid on salary</a:t>
            </a:r>
          </a:p>
          <a:p>
            <a:pPr lvl="1"/>
            <a:r>
              <a:rPr lang="en-US" dirty="0"/>
              <a:t>Executives, administrators, professionals</a:t>
            </a:r>
          </a:p>
          <a:p>
            <a:pPr lvl="1"/>
            <a:r>
              <a:rPr lang="en-US" dirty="0"/>
              <a:t>Business owners, highly compensated employees</a:t>
            </a:r>
          </a:p>
          <a:p>
            <a:pPr lvl="1"/>
            <a:r>
              <a:rPr lang="en-US" dirty="0"/>
              <a:t>Computer professionals, creative professionals, outside salespeople</a:t>
            </a:r>
          </a:p>
          <a:p>
            <a:r>
              <a:rPr lang="en-US" dirty="0"/>
              <a:t>A proportionate share of exempt employee’s salary for time actually worked only allowed on employee’s first/last week</a:t>
            </a:r>
          </a:p>
          <a:p>
            <a:r>
              <a:rPr lang="en-US" dirty="0"/>
              <a:t>Blue collar workers (manual workers) are always entitled to overtime pay </a:t>
            </a:r>
          </a:p>
          <a:p>
            <a:r>
              <a:rPr lang="en-US" dirty="0"/>
              <a:t>This includes police officers, EMTs, firefighters, paramedics and LPNs</a:t>
            </a:r>
          </a:p>
          <a:p>
            <a:pPr marL="0" indent="0">
              <a:buNone/>
            </a:pPr>
            <a:r>
              <a:rPr lang="en-US" dirty="0"/>
              <a:t>Note: Putting someone on salary doesn’t mean he/she is exempt!!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5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2.2 Indications of Exempt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43576" y="1289538"/>
            <a:ext cx="5084468" cy="48879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Executive</a:t>
            </a:r>
          </a:p>
          <a:p>
            <a:pPr lvl="1"/>
            <a:r>
              <a:rPr lang="en-US" dirty="0"/>
              <a:t>Primary duty – managing</a:t>
            </a:r>
          </a:p>
          <a:p>
            <a:pPr lvl="1"/>
            <a:r>
              <a:rPr lang="en-US" dirty="0"/>
              <a:t>Supervises two or more employees</a:t>
            </a:r>
          </a:p>
          <a:p>
            <a:pPr lvl="1"/>
            <a:r>
              <a:rPr lang="en-US" dirty="0"/>
              <a:t>Authority to hire, fire, promote</a:t>
            </a:r>
          </a:p>
          <a:p>
            <a:r>
              <a:rPr lang="en-US" dirty="0"/>
              <a:t>Administrative</a:t>
            </a:r>
          </a:p>
          <a:p>
            <a:pPr lvl="1"/>
            <a:r>
              <a:rPr lang="en-US" dirty="0"/>
              <a:t>Primary duty-performs office work</a:t>
            </a:r>
          </a:p>
          <a:p>
            <a:pPr lvl="1"/>
            <a:r>
              <a:rPr lang="en-US" dirty="0"/>
              <a:t>Regularly uses discretion and independent judgment </a:t>
            </a:r>
          </a:p>
          <a:p>
            <a:r>
              <a:rPr lang="en-US" dirty="0"/>
              <a:t>Professional</a:t>
            </a:r>
          </a:p>
          <a:p>
            <a:pPr lvl="1"/>
            <a:r>
              <a:rPr lang="en-US" dirty="0"/>
              <a:t>Work requires advanced knowledge (science or learning)</a:t>
            </a:r>
          </a:p>
          <a:p>
            <a:pPr lvl="1"/>
            <a:r>
              <a:rPr lang="en-US" dirty="0"/>
              <a:t>Knowledge acquired by prolonged course of instruction</a:t>
            </a:r>
          </a:p>
          <a:p>
            <a:r>
              <a:rPr lang="en-US" dirty="0"/>
              <a:t>Business Owner</a:t>
            </a:r>
          </a:p>
          <a:p>
            <a:pPr lvl="1"/>
            <a:r>
              <a:rPr lang="en-US" dirty="0"/>
              <a:t>Owns at least 20 percent of equity</a:t>
            </a:r>
          </a:p>
          <a:p>
            <a:pPr lvl="1"/>
            <a:r>
              <a:rPr lang="en-US" dirty="0"/>
              <a:t>Actively manages business operation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370651" y="1289538"/>
            <a:ext cx="5084468" cy="486681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Compensated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Earns $100,000 or more (A change to $134,000 that was enacted in 2017 has been held up in court challenges.)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Performs nonmanual work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Regularly performs one of the exempt duties of an executive, professional, or administrative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 Professionals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Salary of at least $455/week (This was to be changed to $913) or $27.63/hour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Duties consist of system analysis techniques, design of computer systems or programs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exempt duties of an executive, professional,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Creative Professional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invention, imagination, originality, or talent in an artistic or a creative endeavor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Outside Salespeople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Primary duty—makes sales or obtains orders for services or use of facilities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Regularly away from the employer’s place of business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No salary test</a:t>
            </a:r>
          </a:p>
        </p:txBody>
      </p:sp>
    </p:spTree>
    <p:extLst>
      <p:ext uri="{BB962C8B-B14F-4D97-AF65-F5344CB8AC3E}">
        <p14:creationId xmlns:p14="http://schemas.microsoft.com/office/powerpoint/2010/main" val="377648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4639"/>
          </a:xfrm>
        </p:spPr>
        <p:txBody>
          <a:bodyPr/>
          <a:lstStyle/>
          <a:p>
            <a:r>
              <a:rPr lang="en-US" dirty="0"/>
              <a:t>Equal Pay Act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Amended FLSA</a:t>
            </a:r>
          </a:p>
          <a:p>
            <a:r>
              <a:rPr lang="en-US" dirty="0"/>
              <a:t>Prohibits discrimination by paying wages to employees of one sex at a lower rate than those of opposite sex</a:t>
            </a:r>
          </a:p>
          <a:p>
            <a:r>
              <a:rPr lang="en-US" dirty="0"/>
              <a:t>If unlawful pay differential exists, employer must raise the lower rate to equal the higher rate</a:t>
            </a:r>
          </a:p>
        </p:txBody>
      </p:sp>
    </p:spTree>
    <p:extLst>
      <p:ext uri="{BB962C8B-B14F-4D97-AF65-F5344CB8AC3E}">
        <p14:creationId xmlns:p14="http://schemas.microsoft.com/office/powerpoint/2010/main" val="251775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Labor Restrictions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Nonfarm occupations</a:t>
            </a:r>
          </a:p>
          <a:p>
            <a:pPr lvl="1"/>
            <a:r>
              <a:rPr lang="en-US" dirty="0"/>
              <a:t>Employees age 16 and 17 may work unlimited number of hours each week in nonhazardous jobs	</a:t>
            </a:r>
          </a:p>
          <a:p>
            <a:pPr lvl="1"/>
            <a:r>
              <a:rPr lang="en-US" dirty="0"/>
              <a:t>14- and 15-year </a:t>
            </a:r>
            <a:r>
              <a:rPr lang="en-US" dirty="0" err="1"/>
              <a:t>olds</a:t>
            </a:r>
            <a:r>
              <a:rPr lang="en-US" dirty="0"/>
              <a:t> are limited to employment in retail and food/gas service with very specific conditions as to hours/employment conditions</a:t>
            </a:r>
          </a:p>
          <a:p>
            <a:r>
              <a:rPr lang="en-US" dirty="0"/>
              <a:t>Agricultural occupations</a:t>
            </a:r>
          </a:p>
          <a:p>
            <a:pPr lvl="1"/>
            <a:r>
              <a:rPr lang="en-US" dirty="0"/>
              <a:t>Under age 12 employment is generally prohibited </a:t>
            </a:r>
          </a:p>
          <a:p>
            <a:pPr lvl="1"/>
            <a:r>
              <a:rPr lang="en-US" dirty="0"/>
              <a:t>Kids age 10 and 11 may work as hand harvest laborers outside school hours only between 6/1 - 10/15</a:t>
            </a:r>
          </a:p>
          <a:p>
            <a:pPr lvl="1"/>
            <a:r>
              <a:rPr lang="en-US" dirty="0"/>
              <a:t>Subject to many strict limitations</a:t>
            </a:r>
          </a:p>
          <a:p>
            <a:pPr lvl="1"/>
            <a:r>
              <a:rPr lang="en-US" dirty="0"/>
              <a:t>Employer needs to have certificate of age on file </a:t>
            </a:r>
          </a:p>
          <a:p>
            <a:pPr lvl="1"/>
            <a:r>
              <a:rPr lang="en-US" dirty="0"/>
              <a:t>Violations of child-labor provisions can result in serious fines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Theft &amp; Penalties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Employees have recourse through states when their employer does not pay them according to the law or misclassifies them</a:t>
            </a:r>
          </a:p>
          <a:p>
            <a:pPr lvl="1"/>
            <a:r>
              <a:rPr lang="en-US" dirty="0"/>
              <a:t>Have two years to sue for pay mistakes and three years to sue for willful mistakes</a:t>
            </a:r>
          </a:p>
          <a:p>
            <a:r>
              <a:rPr lang="en-US" dirty="0"/>
              <a:t>US government may bring civil/criminal suits against employers who violate FLSA</a:t>
            </a:r>
          </a:p>
          <a:p>
            <a:r>
              <a:rPr lang="en-US" dirty="0"/>
              <a:t>Penalties can result from</a:t>
            </a:r>
          </a:p>
          <a:p>
            <a:pPr lvl="1"/>
            <a:r>
              <a:rPr lang="en-US" dirty="0"/>
              <a:t>Misclassifying workers, willfully violating wage/hour provisions or providing false data</a:t>
            </a:r>
          </a:p>
          <a:p>
            <a:pPr lvl="1"/>
            <a:r>
              <a:rPr lang="en-US" dirty="0"/>
              <a:t>Repeated violations and child-labor provision violations</a:t>
            </a:r>
          </a:p>
        </p:txBody>
      </p:sp>
    </p:spTree>
    <p:extLst>
      <p:ext uri="{BB962C8B-B14F-4D97-AF65-F5344CB8AC3E}">
        <p14:creationId xmlns:p14="http://schemas.microsoft.com/office/powerpoint/2010/main" val="110554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1230490"/>
          </a:xfrm>
        </p:spPr>
        <p:txBody>
          <a:bodyPr/>
          <a:lstStyle/>
          <a:p>
            <a:r>
              <a:rPr lang="en-US" dirty="0"/>
              <a:t>COMPUTING WAGES &amp; SALARIES</a:t>
            </a:r>
          </a:p>
        </p:txBody>
      </p:sp>
      <p:pic>
        <p:nvPicPr>
          <p:cNvPr id="3" name="Picture Placeholder 2" descr="This is an image of the cover of the Payroll Accounting 2019 by Bieg and Toland.">
            <a:extLst>
              <a:ext uri="{FF2B5EF4-FFF2-40B4-BE49-F238E27FC236}">
                <a16:creationId xmlns:a16="http://schemas.microsoft.com/office/drawing/2014/main" xmlns="" id="{59E38FBE-3109-4F89-9E03-077BF9118C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62" r="462"/>
          <a:stretch>
            <a:fillRect/>
          </a:stretch>
        </p:blipFill>
        <p:spPr/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Bieg/Toland, Payroll Accounting 2019, 29</a:t>
            </a:r>
            <a:r>
              <a:rPr lang="en-US" baseline="30000" dirty="0"/>
              <a:t>th</a:t>
            </a:r>
            <a:r>
              <a:rPr lang="en-US" dirty="0"/>
              <a:t> Edition. © 2019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0705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FLSA Does Not Cover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Employers are not required to</a:t>
            </a:r>
          </a:p>
          <a:p>
            <a:pPr lvl="1"/>
            <a:r>
              <a:rPr lang="en-US" dirty="0"/>
              <a:t>Pay extra for weekend/holiday work</a:t>
            </a:r>
          </a:p>
          <a:p>
            <a:pPr lvl="1"/>
            <a:r>
              <a:rPr lang="en-US" dirty="0"/>
              <a:t>Pay for holidays, vacation or severance</a:t>
            </a:r>
          </a:p>
          <a:p>
            <a:pPr lvl="1"/>
            <a:r>
              <a:rPr lang="en-US" dirty="0"/>
              <a:t>Limit number of hours of work for persons 16 years of age or over </a:t>
            </a:r>
          </a:p>
          <a:p>
            <a:pPr lvl="1"/>
            <a:r>
              <a:rPr lang="en-US" dirty="0"/>
              <a:t>Give holidays off</a:t>
            </a:r>
          </a:p>
          <a:p>
            <a:pPr lvl="1"/>
            <a:r>
              <a:rPr lang="en-US" dirty="0"/>
              <a:t>Grant vacation time</a:t>
            </a:r>
          </a:p>
          <a:p>
            <a:pPr lvl="1"/>
            <a:r>
              <a:rPr lang="en-US" dirty="0"/>
              <a:t>Grant sick leave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4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Determining Employee’s Work Time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43576" y="1037230"/>
            <a:ext cx="10711543" cy="4995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Principal activities require exertion, and are required by the employer and for the employer’s benefit, and include</a:t>
            </a:r>
          </a:p>
          <a:p>
            <a:pPr lvl="1"/>
            <a:r>
              <a:rPr lang="en-US" dirty="0"/>
              <a:t>Prep at work station is principal activity and in some situations changing in/out of protective gear may be part of workday</a:t>
            </a:r>
          </a:p>
          <a:p>
            <a:pPr lvl="1"/>
            <a:r>
              <a:rPr lang="en-US" dirty="0"/>
              <a:t>Travel (when part of principal workday) is compensable</a:t>
            </a:r>
          </a:p>
          <a:p>
            <a:pPr lvl="1"/>
            <a:r>
              <a:rPr lang="en-US" dirty="0"/>
              <a:t>Idle time and wait time (waiting to provide employer’s service)</a:t>
            </a:r>
          </a:p>
          <a:p>
            <a:r>
              <a:rPr lang="en-US" dirty="0"/>
              <a:t>Rest periods 20 minutes or less are principal activities (can’t make employee “check out”) </a:t>
            </a:r>
          </a:p>
          <a:p>
            <a:r>
              <a:rPr lang="en-US" dirty="0"/>
              <a:t>Meal periods are not compensable time unless employee must perform some tasks while eating – generally 30 minutes or longer</a:t>
            </a:r>
          </a:p>
          <a:p>
            <a:r>
              <a:rPr lang="en-US" dirty="0"/>
              <a:t>Work at home is principal activity for nonexempt employees, even if not told to take work home</a:t>
            </a:r>
          </a:p>
          <a:p>
            <a:pPr lvl="1"/>
            <a:r>
              <a:rPr lang="en-US" dirty="0"/>
              <a:t>ER should have clear statement n policy manual on e-mail work outside of ‘clocked in hours’ for hourly staff </a:t>
            </a:r>
          </a:p>
          <a:p>
            <a:r>
              <a:rPr lang="en-US" dirty="0"/>
              <a:t>Sleep time is principal activity if required to be on duty &lt; 24 hours</a:t>
            </a:r>
          </a:p>
          <a:p>
            <a:r>
              <a:rPr lang="en-US" dirty="0"/>
              <a:t>Training sessions (with certain caveats)</a:t>
            </a:r>
          </a:p>
          <a:p>
            <a:r>
              <a:rPr lang="en-US" dirty="0"/>
              <a:t>Waiting for doctor’s appointment on site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6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Noncompensable Activities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and postliminary activities</a:t>
            </a:r>
          </a:p>
          <a:p>
            <a:pPr lvl="1"/>
            <a:r>
              <a:rPr lang="en-US" dirty="0"/>
              <a:t>Portal-to-Portal Act defines these activities</a:t>
            </a:r>
          </a:p>
          <a:p>
            <a:pPr lvl="1"/>
            <a:r>
              <a:rPr lang="en-US" dirty="0"/>
              <a:t>Need not be counted unless customary or contractual</a:t>
            </a:r>
          </a:p>
          <a:p>
            <a:pPr lvl="1"/>
            <a:r>
              <a:rPr lang="en-US" dirty="0"/>
              <a:t>For example checking in/out of plant</a:t>
            </a:r>
          </a:p>
          <a:p>
            <a:r>
              <a:rPr lang="en-US" dirty="0"/>
              <a:t>Absences due to illness</a:t>
            </a:r>
          </a:p>
          <a:p>
            <a:r>
              <a:rPr lang="en-US" dirty="0"/>
              <a:t>Tardiness may result in “docked” time, based upon system in place</a:t>
            </a:r>
          </a:p>
          <a:p>
            <a:r>
              <a:rPr lang="en-US" dirty="0"/>
              <a:t>Must be paid for fractional parts of an hour – different courts issued diverse rulings on smallest increments of 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22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Records Used for Timekeeping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FLSA requires certain time and pay records be kept</a:t>
            </a:r>
          </a:p>
          <a:p>
            <a:pPr lvl="1"/>
            <a:r>
              <a:rPr lang="en-US" dirty="0"/>
              <a:t>Time sheets indicate arrival/departure time of employee</a:t>
            </a:r>
          </a:p>
          <a:p>
            <a:pPr lvl="1"/>
            <a:r>
              <a:rPr lang="en-US" dirty="0"/>
              <a:t>Computerized time/attendance recording systems</a:t>
            </a:r>
          </a:p>
          <a:p>
            <a:pPr lvl="2"/>
            <a:r>
              <a:rPr lang="en-US" dirty="0"/>
              <a:t>Card-generated systems use computerized time cards</a:t>
            </a:r>
          </a:p>
          <a:p>
            <a:pPr lvl="1"/>
            <a:r>
              <a:rPr lang="en-US" dirty="0"/>
              <a:t>Badge systems employ badges in conjunction with electronic time clocks</a:t>
            </a:r>
          </a:p>
          <a:p>
            <a:pPr lvl="1"/>
            <a:r>
              <a:rPr lang="en-US" dirty="0"/>
              <a:t>Cardless and badgeless systems require that an employee use their PIN number to process timekeeping</a:t>
            </a:r>
          </a:p>
          <a:p>
            <a:pPr lvl="1"/>
            <a:r>
              <a:rPr lang="en-US" dirty="0"/>
              <a:t>PC-based system allows employee to clock in via computer</a:t>
            </a:r>
          </a:p>
          <a:p>
            <a:r>
              <a:rPr lang="en-US" dirty="0"/>
              <a:t>Next generation technology evolving due to more employees working outside of traditional office</a:t>
            </a:r>
          </a:p>
          <a:p>
            <a:pPr lvl="1"/>
            <a:r>
              <a:rPr lang="en-US" dirty="0"/>
              <a:t>includes touch-screen kiosks, web-based, biometrics and IVR (interactive voice response)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2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Wages/Salaries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Most common pay periods are as follows</a:t>
            </a:r>
          </a:p>
          <a:p>
            <a:pPr lvl="1"/>
            <a:r>
              <a:rPr lang="en-US" dirty="0"/>
              <a:t>Biweekly (26) - 80 hours each pay period</a:t>
            </a:r>
          </a:p>
          <a:p>
            <a:pPr lvl="1"/>
            <a:r>
              <a:rPr lang="en-US" dirty="0"/>
              <a:t>Semi-monthly (24) - different hours each pay period</a:t>
            </a:r>
          </a:p>
          <a:p>
            <a:pPr lvl="1"/>
            <a:r>
              <a:rPr lang="en-US" dirty="0"/>
              <a:t>Monthly (12)- different hours each pay period</a:t>
            </a:r>
          </a:p>
          <a:p>
            <a:pPr lvl="1"/>
            <a:r>
              <a:rPr lang="en-US" dirty="0"/>
              <a:t>Weekly (52) - 40 hours each pay period</a:t>
            </a:r>
          </a:p>
          <a:p>
            <a:r>
              <a:rPr lang="en-US" dirty="0"/>
              <a:t>Employer may have different pay periods for different groups within same company!</a:t>
            </a:r>
          </a:p>
        </p:txBody>
      </p:sp>
    </p:spTree>
    <p:extLst>
      <p:ext uri="{BB962C8B-B14F-4D97-AF65-F5344CB8AC3E}">
        <p14:creationId xmlns:p14="http://schemas.microsoft.com/office/powerpoint/2010/main" val="97540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Overtime Pay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two methods</a:t>
            </a:r>
          </a:p>
          <a:p>
            <a:r>
              <a:rPr lang="en-US" dirty="0"/>
              <a:t>Most common method</a:t>
            </a:r>
          </a:p>
          <a:p>
            <a:pPr lvl="1"/>
            <a:r>
              <a:rPr lang="en-US" dirty="0"/>
              <a:t>Calculate gross pay (40 hours x employee’s regular rate)</a:t>
            </a:r>
          </a:p>
          <a:p>
            <a:pPr lvl="1"/>
            <a:r>
              <a:rPr lang="en-US" dirty="0"/>
              <a:t>OT rate then calculated and multiply by hours in excess of 40</a:t>
            </a:r>
          </a:p>
          <a:p>
            <a:pPr lvl="2"/>
            <a:r>
              <a:rPr lang="en-US" dirty="0"/>
              <a:t>(1.5 x employee’s regular rate) = OT rate</a:t>
            </a:r>
          </a:p>
          <a:p>
            <a:pPr lvl="2"/>
            <a:r>
              <a:rPr lang="en-US" dirty="0"/>
              <a:t>OT rate x hours &gt; 40 hours = OT pay</a:t>
            </a:r>
          </a:p>
          <a:p>
            <a:r>
              <a:rPr lang="en-US" dirty="0"/>
              <a:t>Other method</a:t>
            </a:r>
          </a:p>
          <a:p>
            <a:pPr lvl="1"/>
            <a:r>
              <a:rPr lang="en-US" dirty="0"/>
              <a:t>Calculate gross pay (all hours worked x employee’s regular rate)</a:t>
            </a:r>
          </a:p>
          <a:p>
            <a:pPr lvl="1"/>
            <a:r>
              <a:rPr lang="en-US" dirty="0"/>
              <a:t>Then calculate an overtime premium (hours in excess of 40 x overtime premium rate)</a:t>
            </a:r>
          </a:p>
          <a:p>
            <a:pPr lvl="2"/>
            <a:r>
              <a:rPr lang="en-US" dirty="0"/>
              <a:t>* Hourly rate x ½ = overtime premium rate</a:t>
            </a:r>
          </a:p>
          <a:p>
            <a:pPr marL="0" indent="0">
              <a:buNone/>
            </a:pPr>
            <a:r>
              <a:rPr lang="en-US" dirty="0"/>
              <a:t>These methods result in same total gross pay!</a:t>
            </a:r>
          </a:p>
        </p:txBody>
      </p:sp>
    </p:spTree>
    <p:extLst>
      <p:ext uri="{BB962C8B-B14F-4D97-AF65-F5344CB8AC3E}">
        <p14:creationId xmlns:p14="http://schemas.microsoft.com/office/powerpoint/2010/main" val="249975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994752"/>
          </a:xfrm>
        </p:spPr>
        <p:txBody>
          <a:bodyPr/>
          <a:lstStyle/>
          <a:p>
            <a:r>
              <a:rPr lang="en-US" dirty="0"/>
              <a:t>Calculating Overtime–</a:t>
            </a:r>
            <a:br>
              <a:rPr lang="en-US" dirty="0"/>
            </a:br>
            <a:r>
              <a:rPr lang="en-US" dirty="0"/>
              <a:t>Different Rates for Different Jobs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Employer may calculate overtime in one of three ways:</a:t>
            </a:r>
          </a:p>
          <a:p>
            <a:pPr lvl="1"/>
            <a:r>
              <a:rPr lang="en-US" dirty="0"/>
              <a:t>Pay overtime at higher rate</a:t>
            </a:r>
          </a:p>
          <a:p>
            <a:pPr lvl="1"/>
            <a:r>
              <a:rPr lang="en-US" dirty="0"/>
              <a:t>Calculate total earnings for all jobs, divide by total hours and apply overtime premium based on that weighted average</a:t>
            </a:r>
          </a:p>
          <a:p>
            <a:pPr lvl="1"/>
            <a:r>
              <a:rPr lang="en-US" dirty="0"/>
              <a:t>Use overtime rate for job performed after 40th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1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994752"/>
          </a:xfrm>
        </p:spPr>
        <p:txBody>
          <a:bodyPr/>
          <a:lstStyle/>
          <a:p>
            <a:r>
              <a:rPr lang="en-US" dirty="0"/>
              <a:t>Example–</a:t>
            </a:r>
            <a:br>
              <a:rPr lang="en-US" dirty="0"/>
            </a:br>
            <a:r>
              <a:rPr lang="en-US" dirty="0"/>
              <a:t>Calculating Gross Pay at Two Different Pay Rates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 Oshiko worked for Tinto Inc. in two capacities.  Job “A” paid $14.50/hour (he worked 37 hours at this) and Job “B” paid $11.00/hour (6 hours).  3 hours overtime.</a:t>
            </a:r>
          </a:p>
          <a:p>
            <a:r>
              <a:rPr lang="en-US" dirty="0"/>
              <a:t>Method (1)</a:t>
            </a:r>
          </a:p>
          <a:p>
            <a:pPr lvl="1"/>
            <a:r>
              <a:rPr lang="en-US" dirty="0"/>
              <a:t>Regular pay ($14.50 x 37 hrs.) + ($11.00 x 6 hrs.) = $602.50</a:t>
            </a:r>
          </a:p>
          <a:p>
            <a:pPr lvl="1"/>
            <a:r>
              <a:rPr lang="en-US" dirty="0"/>
              <a:t>OT premium on higher rate ($14.50 x .5) x 3 hours = $21.75</a:t>
            </a:r>
          </a:p>
          <a:p>
            <a:pPr lvl="2"/>
            <a:r>
              <a:rPr lang="en-US" dirty="0"/>
              <a:t>Total pay = $602.50 + $21.75 = $624.25</a:t>
            </a:r>
          </a:p>
          <a:p>
            <a:r>
              <a:rPr lang="en-US" dirty="0"/>
              <a:t>Method (2)</a:t>
            </a:r>
          </a:p>
          <a:p>
            <a:pPr lvl="1"/>
            <a:r>
              <a:rPr lang="en-US" dirty="0"/>
              <a:t>Start with same regular pay ($602.50) divided by total hours:</a:t>
            </a:r>
          </a:p>
          <a:p>
            <a:pPr lvl="1"/>
            <a:r>
              <a:rPr lang="en-US" dirty="0"/>
              <a:t>$602.50/43 hours = $14.01 regular rate and OT premium = $14.01 x .5 = $7.01.  $602.50 + ($7.01 x 3) = $623.53</a:t>
            </a:r>
          </a:p>
          <a:p>
            <a:r>
              <a:rPr lang="en-US" dirty="0"/>
              <a:t>Method (3)</a:t>
            </a:r>
          </a:p>
          <a:p>
            <a:pPr lvl="1"/>
            <a:r>
              <a:rPr lang="en-US" dirty="0"/>
              <a:t>Start with same regular pay ($602.50) and add OT premium at Job B rate.</a:t>
            </a:r>
          </a:p>
          <a:p>
            <a:pPr lvl="1"/>
            <a:r>
              <a:rPr lang="en-US" dirty="0"/>
              <a:t>($602.50 + ($11.00 x .5 x 3 hours)) = $619.00</a:t>
            </a:r>
          </a:p>
        </p:txBody>
      </p:sp>
    </p:spTree>
    <p:extLst>
      <p:ext uri="{BB962C8B-B14F-4D97-AF65-F5344CB8AC3E}">
        <p14:creationId xmlns:p14="http://schemas.microsoft.com/office/powerpoint/2010/main" val="393357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537"/>
          </a:xfrm>
        </p:spPr>
        <p:txBody>
          <a:bodyPr/>
          <a:lstStyle/>
          <a:p>
            <a:r>
              <a:rPr lang="en-US" dirty="0"/>
              <a:t>Steps: Converting Period Wage Rates to Hourly Rates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Annualize salary</a:t>
            </a:r>
          </a:p>
          <a:p>
            <a:r>
              <a:rPr lang="en-US" dirty="0"/>
              <a:t>Calculate regular weekly gross</a:t>
            </a:r>
          </a:p>
          <a:p>
            <a:r>
              <a:rPr lang="en-US" dirty="0"/>
              <a:t>Calculate hourly pay</a:t>
            </a:r>
          </a:p>
          <a:p>
            <a:r>
              <a:rPr lang="en-US" dirty="0"/>
              <a:t>Calculate overtime (OT) rate </a:t>
            </a:r>
          </a:p>
          <a:p>
            <a:pPr marL="0" indent="0">
              <a:buNone/>
            </a:pPr>
            <a:r>
              <a:rPr lang="en-US" dirty="0"/>
              <a:t>	(1.5 x hourly rate)</a:t>
            </a:r>
          </a:p>
          <a:p>
            <a:r>
              <a:rPr lang="en-US" dirty="0"/>
              <a:t>Add OT pay to regular gross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994752"/>
          </a:xfrm>
        </p:spPr>
        <p:txBody>
          <a:bodyPr/>
          <a:lstStyle/>
          <a:p>
            <a:r>
              <a:rPr lang="en-US" dirty="0"/>
              <a:t>Example #1 </a:t>
            </a:r>
            <a:br>
              <a:rPr lang="en-US" dirty="0"/>
            </a:br>
            <a:r>
              <a:rPr lang="en-US" dirty="0"/>
              <a:t>Calculating Gross Paycheck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Salary quoted to </a:t>
            </a:r>
            <a:r>
              <a:rPr lang="en-US" dirty="0" err="1"/>
              <a:t>Faron</a:t>
            </a:r>
            <a:r>
              <a:rPr lang="en-US" dirty="0"/>
              <a:t>, a nonexempt employee, is $1,500/month.  He’s paid weekly and has 43 hours in one pay period. Calculate his gross pay.</a:t>
            </a:r>
          </a:p>
          <a:p>
            <a:r>
              <a:rPr lang="en-US" dirty="0"/>
              <a:t>$1,500 x 12 = $18,000 annual</a:t>
            </a:r>
          </a:p>
          <a:p>
            <a:r>
              <a:rPr lang="en-US" dirty="0"/>
              <a:t>$18,000/52 = $346.15 weekly gross	</a:t>
            </a:r>
          </a:p>
          <a:p>
            <a:r>
              <a:rPr lang="en-US" dirty="0"/>
              <a:t>$346.15/40 = $8.65 regular rate</a:t>
            </a:r>
          </a:p>
          <a:p>
            <a:r>
              <a:rPr lang="en-US" dirty="0"/>
              <a:t>$8.65 x 1.5 = $12.98 OT rate</a:t>
            </a:r>
          </a:p>
          <a:p>
            <a:r>
              <a:rPr lang="en-US" dirty="0"/>
              <a:t>$346.15 + ($12.98 x 3) = $385.09 gross </a:t>
            </a:r>
          </a:p>
        </p:txBody>
      </p:sp>
    </p:spTree>
    <p:extLst>
      <p:ext uri="{BB962C8B-B14F-4D97-AF65-F5344CB8AC3E}">
        <p14:creationId xmlns:p14="http://schemas.microsoft.com/office/powerpoint/2010/main" val="66331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Explain the major provisions of the Fair Labor Standards Act.</a:t>
            </a:r>
          </a:p>
          <a:p>
            <a:r>
              <a:rPr lang="en-US" dirty="0"/>
              <a:t>Define hours worked.</a:t>
            </a:r>
          </a:p>
          <a:p>
            <a:r>
              <a:rPr lang="en-US" dirty="0"/>
              <a:t>Describe the main types of records used to collect payroll data.</a:t>
            </a:r>
          </a:p>
          <a:p>
            <a:r>
              <a:rPr lang="en-US" dirty="0"/>
              <a:t>Calculate regular and overtime pay.</a:t>
            </a:r>
          </a:p>
          <a:p>
            <a:r>
              <a:rPr lang="en-US" dirty="0"/>
              <a:t>Identify distinctive compensation plans.</a:t>
            </a:r>
          </a:p>
        </p:txBody>
      </p:sp>
    </p:spTree>
    <p:extLst>
      <p:ext uri="{BB962C8B-B14F-4D97-AF65-F5344CB8AC3E}">
        <p14:creationId xmlns:p14="http://schemas.microsoft.com/office/powerpoint/2010/main" val="1090659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994752"/>
          </a:xfrm>
        </p:spPr>
        <p:txBody>
          <a:bodyPr/>
          <a:lstStyle/>
          <a:p>
            <a:r>
              <a:rPr lang="en-US" dirty="0"/>
              <a:t>Example #2</a:t>
            </a:r>
            <a:br>
              <a:rPr lang="en-US" dirty="0"/>
            </a:br>
            <a:r>
              <a:rPr lang="en-US" dirty="0"/>
              <a:t>Calculating Gross Paycheck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 Salary quoted to Eve, a nonexempt employee, is $2,000/month.  She’s paid semimonthly and worked 4 hours of OT in one pay period.</a:t>
            </a:r>
          </a:p>
          <a:p>
            <a:r>
              <a:rPr lang="en-US" dirty="0"/>
              <a:t>$2,000 x 12 = $24,000 annual</a:t>
            </a:r>
          </a:p>
          <a:p>
            <a:r>
              <a:rPr lang="en-US" dirty="0"/>
              <a:t>$24,000/24 = $1,000 semimonthly gross</a:t>
            </a:r>
          </a:p>
          <a:p>
            <a:r>
              <a:rPr lang="en-US" dirty="0"/>
              <a:t>$24,000/52 = $461.54 weekly rate</a:t>
            </a:r>
          </a:p>
          <a:p>
            <a:r>
              <a:rPr lang="en-US" dirty="0"/>
              <a:t>$461.54/40 = $11.54 regular hourly rate</a:t>
            </a:r>
          </a:p>
          <a:p>
            <a:r>
              <a:rPr lang="en-US" dirty="0"/>
              <a:t>$11.54 x 1.5 = $17.31 OT rate</a:t>
            </a:r>
          </a:p>
          <a:p>
            <a:r>
              <a:rPr lang="en-US" dirty="0"/>
              <a:t>$1,000 + ($17.31 x 4) = $1,069.24 gross </a:t>
            </a:r>
          </a:p>
        </p:txBody>
      </p:sp>
    </p:spTree>
    <p:extLst>
      <p:ext uri="{BB962C8B-B14F-4D97-AF65-F5344CB8AC3E}">
        <p14:creationId xmlns:p14="http://schemas.microsoft.com/office/powerpoint/2010/main" val="384066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994752"/>
          </a:xfrm>
        </p:spPr>
        <p:txBody>
          <a:bodyPr/>
          <a:lstStyle/>
          <a:p>
            <a:r>
              <a:rPr lang="en-US" dirty="0"/>
              <a:t>Example #3</a:t>
            </a:r>
            <a:br>
              <a:rPr lang="en-US" dirty="0"/>
            </a:br>
            <a:r>
              <a:rPr lang="en-US" dirty="0"/>
              <a:t>Calculating Gross Paycheck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Salary quoted Xi, a nonexempt employee, is $2,200/month.  She’s paid biweekly and worked 11.5 hours OT in one pay period.</a:t>
            </a:r>
          </a:p>
          <a:p>
            <a:r>
              <a:rPr lang="en-US" dirty="0"/>
              <a:t>$2,200 x 12 = $26,400 annual</a:t>
            </a:r>
          </a:p>
          <a:p>
            <a:r>
              <a:rPr lang="en-US" dirty="0"/>
              <a:t>$26,400/26 = $1,015.38 each biweekly pay period</a:t>
            </a:r>
          </a:p>
          <a:p>
            <a:r>
              <a:rPr lang="en-US" dirty="0"/>
              <a:t>$26,400/52 = $507.69 weekly rate</a:t>
            </a:r>
          </a:p>
          <a:p>
            <a:r>
              <a:rPr lang="en-US" dirty="0"/>
              <a:t>$507.69/40 = $12.69 regular hourly rate</a:t>
            </a:r>
          </a:p>
          <a:p>
            <a:r>
              <a:rPr lang="en-US" dirty="0"/>
              <a:t>$12.69 x 1.5 = $19.04 OT rate</a:t>
            </a:r>
          </a:p>
          <a:p>
            <a:r>
              <a:rPr lang="en-US" dirty="0"/>
              <a:t>$1,015.38 + ($19.04 x 11.5) = $1,234.34 gross </a:t>
            </a:r>
          </a:p>
        </p:txBody>
      </p:sp>
    </p:spTree>
    <p:extLst>
      <p:ext uri="{BB962C8B-B14F-4D97-AF65-F5344CB8AC3E}">
        <p14:creationId xmlns:p14="http://schemas.microsoft.com/office/powerpoint/2010/main" val="2722819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5" y="365125"/>
            <a:ext cx="10711543" cy="994752"/>
          </a:xfrm>
        </p:spPr>
        <p:txBody>
          <a:bodyPr/>
          <a:lstStyle/>
          <a:p>
            <a:r>
              <a:rPr lang="en-US" dirty="0"/>
              <a:t>Salaried Nonexempt Employees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 Salary quoted to Felicia, a nonexempt employee, is $1,600/month for 35 hour work week - paid semimonthly.  OT is calculated as regular hourly pay between 35-40 hours/week; 1.5 after 40 hours.  Of 16 hours of OT in one pay period, 6 hours are over 40 hours weekly.</a:t>
            </a:r>
          </a:p>
          <a:p>
            <a:r>
              <a:rPr lang="en-US" dirty="0"/>
              <a:t>$1,600 x 12 = $19,200 annual gross</a:t>
            </a:r>
          </a:p>
          <a:p>
            <a:r>
              <a:rPr lang="en-US" dirty="0"/>
              <a:t>$19,200/24 = $800 semimonthly gross</a:t>
            </a:r>
          </a:p>
          <a:p>
            <a:r>
              <a:rPr lang="en-US" dirty="0"/>
              <a:t>$19,200/52 = $369.23 weekly rate</a:t>
            </a:r>
          </a:p>
          <a:p>
            <a:r>
              <a:rPr lang="en-US" dirty="0"/>
              <a:t>$369.23/35 = $10.55 regular rate</a:t>
            </a:r>
          </a:p>
          <a:p>
            <a:r>
              <a:rPr lang="en-US" dirty="0"/>
              <a:t>$10.55 x 1.5 = $15.83 OT rate</a:t>
            </a:r>
          </a:p>
          <a:p>
            <a:r>
              <a:rPr lang="en-US" dirty="0"/>
              <a:t>$800 + ($10.55 x 10) + ($15.83 x 6) = $1,000.48 gross</a:t>
            </a:r>
          </a:p>
        </p:txBody>
      </p:sp>
    </p:spTree>
    <p:extLst>
      <p:ext uri="{BB962C8B-B14F-4D97-AF65-F5344CB8AC3E}">
        <p14:creationId xmlns:p14="http://schemas.microsoft.com/office/powerpoint/2010/main" val="4270159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Salaried Nonexempt Employees - Fluctuating Workweek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 and employer may forge an agreement that a fluctuating schedule on a fixed salary is acceptable</a:t>
            </a:r>
          </a:p>
          <a:p>
            <a:pPr lvl="1"/>
            <a:r>
              <a:rPr lang="en-US" dirty="0"/>
              <a:t>Overtime is calculated by dividing normal salary by total hours worked</a:t>
            </a:r>
          </a:p>
          <a:p>
            <a:pPr lvl="1"/>
            <a:r>
              <a:rPr lang="en-US" dirty="0"/>
              <a:t>Then an extra 0.5 overtime premium is paid for all hours worked over 40</a:t>
            </a:r>
          </a:p>
          <a:p>
            <a:pPr marL="0" indent="0" algn="ctr">
              <a:buNone/>
            </a:pPr>
            <a:r>
              <a:rPr lang="en-US" dirty="0"/>
              <a:t>or </a:t>
            </a:r>
          </a:p>
          <a:p>
            <a:r>
              <a:rPr lang="en-US" dirty="0"/>
              <a:t>Can divide fixed salary by 40 hours – gives different pay rate each week</a:t>
            </a:r>
          </a:p>
          <a:p>
            <a:r>
              <a:rPr lang="en-US" dirty="0"/>
              <a:t>Then an extra 0.5 overtime premium is paid for all hours worked over 40</a:t>
            </a:r>
          </a:p>
          <a:p>
            <a:r>
              <a:rPr lang="en-US" dirty="0"/>
              <a:t>Alternative – BELO Plan</a:t>
            </a:r>
          </a:p>
          <a:p>
            <a:pPr lvl="1"/>
            <a:r>
              <a:rPr lang="en-US" dirty="0"/>
              <a:t>Appropriate for very irregular work schedule</a:t>
            </a:r>
          </a:p>
          <a:p>
            <a:pPr lvl="1"/>
            <a:r>
              <a:rPr lang="en-US" dirty="0"/>
              <a:t>Deductions cannot be made for non-disciplinary absences</a:t>
            </a:r>
          </a:p>
          <a:p>
            <a:pPr lvl="1"/>
            <a:r>
              <a:rPr lang="en-US" dirty="0"/>
              <a:t>Guaranteed compensation cannot be for more than 60 hours</a:t>
            </a:r>
          </a:p>
          <a:p>
            <a:pPr lvl="1"/>
            <a:r>
              <a:rPr lang="en-US" dirty="0"/>
              <a:t>Calculate salary as wage rate multiplied by maximum number of hours and then add 50% for overtime</a:t>
            </a:r>
          </a:p>
          <a:p>
            <a:pPr lvl="1"/>
            <a:r>
              <a:rPr lang="en-US" dirty="0"/>
              <a:t>Agreement must exist between employee and employer</a:t>
            </a:r>
          </a:p>
        </p:txBody>
      </p:sp>
    </p:spTree>
    <p:extLst>
      <p:ext uri="{BB962C8B-B14F-4D97-AF65-F5344CB8AC3E}">
        <p14:creationId xmlns:p14="http://schemas.microsoft.com/office/powerpoint/2010/main" val="12423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Piece Rate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piece-rate system is used for workers that are paid according to their output</a:t>
            </a:r>
          </a:p>
          <a:p>
            <a:r>
              <a:rPr lang="en-US" dirty="0"/>
              <a:t>FLSA requires piecework earners to get paid for nonproductive time</a:t>
            </a:r>
          </a:p>
          <a:p>
            <a:r>
              <a:rPr lang="en-US" dirty="0"/>
              <a:t>Must equal minimum wage with OT calculated one of two ways</a:t>
            </a:r>
          </a:p>
          <a:p>
            <a:r>
              <a:rPr lang="en-US" dirty="0"/>
              <a:t>Method A</a:t>
            </a:r>
          </a:p>
          <a:p>
            <a:pPr lvl="1"/>
            <a:r>
              <a:rPr lang="en-US" dirty="0"/>
              <a:t>Units produced x unit piece rate = regular earnings</a:t>
            </a:r>
          </a:p>
          <a:p>
            <a:pPr lvl="1"/>
            <a:r>
              <a:rPr lang="en-US" dirty="0"/>
              <a:t>Regular earnings/total hours = hourly rate </a:t>
            </a:r>
          </a:p>
          <a:p>
            <a:pPr lvl="1"/>
            <a:r>
              <a:rPr lang="en-US" dirty="0"/>
              <a:t>Hourly rate x 1/2 = OT premium</a:t>
            </a:r>
          </a:p>
          <a:p>
            <a:pPr lvl="1"/>
            <a:r>
              <a:rPr lang="en-US" dirty="0"/>
              <a:t>Regular earnings + (OT premium x OT hours) = gross pay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r>
              <a:rPr lang="en-US" dirty="0"/>
              <a:t>Method B</a:t>
            </a:r>
          </a:p>
          <a:p>
            <a:pPr lvl="1"/>
            <a:r>
              <a:rPr lang="en-US" dirty="0"/>
              <a:t>(Units produced in 40 hours x piece rate) + [(Units produced in OT) x (1.5 x piece rate)]</a:t>
            </a:r>
          </a:p>
          <a:p>
            <a:pPr marL="0" indent="0">
              <a:buNone/>
            </a:pPr>
            <a:r>
              <a:rPr lang="en-US" dirty="0"/>
              <a:t>Note:  two methods don’t give same results!!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6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Example #1 Calculating Piece Rate Gross Pay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4,812 units inspected in a 47.25 hour week (600 of those units produced in extra hours).  Mustafa is paid $.12 per unit. Calculate gross pay using both piece rate methods.</a:t>
            </a:r>
          </a:p>
          <a:p>
            <a:r>
              <a:rPr lang="en-US" dirty="0"/>
              <a:t>Method A</a:t>
            </a:r>
          </a:p>
          <a:p>
            <a:pPr lvl="1"/>
            <a:r>
              <a:rPr lang="en-US" dirty="0"/>
              <a:t>4,812 x .12 = $577.44 regular piece rate earnings</a:t>
            </a:r>
          </a:p>
          <a:p>
            <a:pPr lvl="1"/>
            <a:r>
              <a:rPr lang="en-US" dirty="0"/>
              <a:t>577.44/47.25 hours = $12.22 hourly rate</a:t>
            </a:r>
          </a:p>
          <a:p>
            <a:pPr lvl="1"/>
            <a:r>
              <a:rPr lang="en-US" dirty="0"/>
              <a:t>$12.22 x .5 = $6.11 OT premium </a:t>
            </a:r>
          </a:p>
          <a:p>
            <a:pPr lvl="1"/>
            <a:r>
              <a:rPr lang="en-US" dirty="0"/>
              <a:t>$577.44 + ($6.11 x 7.25 hrs.) = $621.74</a:t>
            </a:r>
          </a:p>
          <a:p>
            <a:r>
              <a:rPr lang="en-US" dirty="0"/>
              <a:t>Method B</a:t>
            </a:r>
          </a:p>
          <a:p>
            <a:pPr lvl="1"/>
            <a:r>
              <a:rPr lang="en-US" dirty="0"/>
              <a:t>(4,212 x .12) + [600 x (.12)(1.5)] = $613.44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84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Example #2 Calculating Piece Rate Gross Pay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Facts: Roisin is paid to inspect shellfish and is paid $.08/case.   Roisin inspected 6,897 cases in 43.5 hours; she inspected 423 cases in overtime.  Calculate gross pay using both methods.</a:t>
            </a:r>
          </a:p>
          <a:p>
            <a:r>
              <a:rPr lang="en-US" dirty="0"/>
              <a:t>Method A</a:t>
            </a:r>
          </a:p>
          <a:p>
            <a:pPr lvl="1"/>
            <a:r>
              <a:rPr lang="en-US" dirty="0"/>
              <a:t>(6,897 units x .08) = $551.76 regular piece rate earnings</a:t>
            </a:r>
          </a:p>
          <a:p>
            <a:pPr lvl="1"/>
            <a:r>
              <a:rPr lang="en-US" dirty="0"/>
              <a:t>$551.76/43.5 hours = $12.68 hourly rate</a:t>
            </a:r>
          </a:p>
          <a:p>
            <a:pPr lvl="1"/>
            <a:r>
              <a:rPr lang="en-US" dirty="0"/>
              <a:t>$12.68 x .5 = $6.34 OT premium</a:t>
            </a:r>
          </a:p>
          <a:p>
            <a:pPr lvl="1"/>
            <a:r>
              <a:rPr lang="en-US" dirty="0"/>
              <a:t>$551.76 + ($6.34 x 3.5 hours) = $573.95</a:t>
            </a:r>
          </a:p>
          <a:p>
            <a:r>
              <a:rPr lang="en-US" dirty="0"/>
              <a:t>Method B</a:t>
            </a:r>
          </a:p>
          <a:p>
            <a:pPr lvl="1"/>
            <a:r>
              <a:rPr lang="en-US" dirty="0"/>
              <a:t>(6,474 x .08) + [423 x (.08)(1.5)] = $568.68</a:t>
            </a:r>
          </a:p>
        </p:txBody>
      </p:sp>
    </p:spTree>
    <p:extLst>
      <p:ext uri="{BB962C8B-B14F-4D97-AF65-F5344CB8AC3E}">
        <p14:creationId xmlns:p14="http://schemas.microsoft.com/office/powerpoint/2010/main" val="1341954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Special Incentive Plans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incentive plans are modifications of piece-rate plans </a:t>
            </a:r>
          </a:p>
          <a:p>
            <a:pPr lvl="1"/>
            <a:r>
              <a:rPr lang="en-US" dirty="0"/>
              <a:t>Used to entice workers to produce more </a:t>
            </a:r>
          </a:p>
          <a:p>
            <a:r>
              <a:rPr lang="en-US" dirty="0"/>
              <a:t>Computation of payroll is based on differing rates for differing quantities of production</a:t>
            </a:r>
          </a:p>
          <a:p>
            <a:pPr lvl="1"/>
            <a:r>
              <a:rPr lang="en-US" dirty="0"/>
              <a:t>Usually more complex than under time-rate or piece-rate systems</a:t>
            </a:r>
          </a:p>
          <a:p>
            <a:r>
              <a:rPr lang="en-US" dirty="0"/>
              <a:t>Example of incentive plan</a:t>
            </a:r>
          </a:p>
          <a:p>
            <a:pPr lvl="1"/>
            <a:r>
              <a:rPr lang="en-US" dirty="0"/>
              <a:t>$0.18/unit for units inspected up to 2,000 units/week</a:t>
            </a:r>
          </a:p>
          <a:p>
            <a:pPr lvl="1"/>
            <a:r>
              <a:rPr lang="en-US" dirty="0"/>
              <a:t>$0.24/unit for units inspected between 2,001-3,500 units/week</a:t>
            </a:r>
          </a:p>
          <a:p>
            <a:pPr lvl="1"/>
            <a:r>
              <a:rPr lang="en-US" dirty="0"/>
              <a:t>$0.36/unit for units inspected over 3,500 units/week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83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Commissions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 is a stated percentage of revenue paid for each transaction</a:t>
            </a:r>
          </a:p>
          <a:p>
            <a:r>
              <a:rPr lang="en-US" dirty="0"/>
              <a:t>Numerous ways to apply commission</a:t>
            </a:r>
          </a:p>
          <a:p>
            <a:pPr lvl="1"/>
            <a:r>
              <a:rPr lang="en-US" dirty="0"/>
              <a:t>With base salary or stand alone</a:t>
            </a:r>
          </a:p>
          <a:p>
            <a:pPr lvl="1"/>
            <a:r>
              <a:rPr lang="en-US" dirty="0"/>
              <a:t>Compliant with FLSA as long as minimum wage provisions are met</a:t>
            </a:r>
          </a:p>
          <a:p>
            <a:pPr lvl="2"/>
            <a:r>
              <a:rPr lang="en-US" dirty="0"/>
              <a:t>Exceptions are outside salespeople who are exempt from FLSA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Facts:  Sam sold $40,000 of product.  His quota is $31,500.  He gets 2% in excess of quota and his annual base salary is $30,000.  He gets paid biweekly; calculate his total gross pay.</a:t>
            </a:r>
          </a:p>
          <a:p>
            <a:pPr lvl="2"/>
            <a:r>
              <a:rPr lang="en-US" dirty="0"/>
              <a:t>$30,000/26 = $1,153.85 base earnings</a:t>
            </a:r>
          </a:p>
          <a:p>
            <a:pPr lvl="2"/>
            <a:r>
              <a:rPr lang="en-US" dirty="0"/>
              <a:t>($40,000 - $31,500) x .02 = $170 commission</a:t>
            </a:r>
          </a:p>
          <a:p>
            <a:pPr lvl="2"/>
            <a:r>
              <a:rPr lang="en-US" dirty="0"/>
              <a:t>$1,153.85 + $170.00 = $1,323.85 gross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90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Nondiscretionary Bonuses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Bonuses that are part of employees’ wage rates must be included for period covered by bonus </a:t>
            </a:r>
          </a:p>
          <a:p>
            <a:pPr lvl="1"/>
            <a:r>
              <a:rPr lang="en-US" dirty="0"/>
              <a:t>Those known in advance or set up as incentives must be added to wages for week </a:t>
            </a:r>
          </a:p>
          <a:p>
            <a:pPr lvl="1"/>
            <a:r>
              <a:rPr lang="en-US" dirty="0"/>
              <a:t>Then divided by total hours worked to get regular pay</a:t>
            </a:r>
          </a:p>
          <a:p>
            <a:pPr lvl="1"/>
            <a:r>
              <a:rPr lang="en-US" dirty="0"/>
              <a:t>OT calculated based upon this rate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FACTS: Jamil earns $13.50/hour and also earned a safety performance bonus of $85.00.  He worked 44 hours this week. His gross pay would be:</a:t>
            </a:r>
          </a:p>
          <a:p>
            <a:pPr lvl="2"/>
            <a:r>
              <a:rPr lang="en-US" dirty="0"/>
              <a:t>$13.50 x 44 hours = $594.00 + $85.00 = $679.00</a:t>
            </a:r>
          </a:p>
          <a:p>
            <a:pPr lvl="2"/>
            <a:r>
              <a:rPr lang="en-US" dirty="0"/>
              <a:t>$679.00/44 hours = $15.43 regular rate</a:t>
            </a:r>
          </a:p>
          <a:p>
            <a:pPr lvl="2"/>
            <a:r>
              <a:rPr lang="en-US" dirty="0"/>
              <a:t>$15.43 x .5 = $7.72 OT rate x 4 hours = $30.88</a:t>
            </a:r>
          </a:p>
          <a:p>
            <a:pPr lvl="2"/>
            <a:r>
              <a:rPr lang="en-US" dirty="0"/>
              <a:t>$679.00 + $30.88 = $709.88 total gross pay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6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Labor Standards Act (FLSA)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two bases of coverage under FLSA</a:t>
            </a:r>
          </a:p>
          <a:p>
            <a:r>
              <a:rPr lang="en-US" dirty="0"/>
              <a:t>Enterprise coverage includes all employees if	</a:t>
            </a:r>
          </a:p>
          <a:p>
            <a:pPr lvl="1"/>
            <a:r>
              <a:rPr lang="en-US" dirty="0"/>
              <a:t>Two or more are working in interstate commerce and</a:t>
            </a:r>
          </a:p>
          <a:p>
            <a:pPr lvl="1"/>
            <a:r>
              <a:rPr lang="en-US" dirty="0"/>
              <a:t>Business has $500,000+ annual gross sales or produce goods for interstate commerce</a:t>
            </a:r>
          </a:p>
          <a:p>
            <a:r>
              <a:rPr lang="en-US" dirty="0"/>
              <a:t>Also, many nonprofits (schools, etc.) regardless of annual sales volume are covered</a:t>
            </a:r>
          </a:p>
          <a:p>
            <a:r>
              <a:rPr lang="en-US" dirty="0"/>
              <a:t>Individual employee coverage</a:t>
            </a:r>
          </a:p>
          <a:p>
            <a:pPr lvl="1"/>
            <a:r>
              <a:rPr lang="en-US" dirty="0"/>
              <a:t>Employee whose company may not meet enterprise coverage, but in fringe occupation</a:t>
            </a:r>
          </a:p>
          <a:p>
            <a:pPr lvl="2"/>
            <a:r>
              <a:rPr lang="en-US" dirty="0"/>
              <a:t>For example: drive for fleet that transports goods interstate, with annual revenues equal to $225,000</a:t>
            </a:r>
          </a:p>
          <a:p>
            <a:r>
              <a:rPr lang="en-US" dirty="0"/>
              <a:t>Federal Wage &amp; Hour Law provides for both these types of coverage</a:t>
            </a:r>
          </a:p>
          <a:p>
            <a:pPr marL="0" indent="0">
              <a:buNone/>
            </a:pPr>
            <a:r>
              <a:rPr lang="en-US" dirty="0"/>
              <a:t>Note:  Many family businesses are exempt! </a:t>
            </a:r>
          </a:p>
        </p:txBody>
      </p:sp>
    </p:spTree>
    <p:extLst>
      <p:ext uri="{BB962C8B-B14F-4D97-AF65-F5344CB8AC3E}">
        <p14:creationId xmlns:p14="http://schemas.microsoft.com/office/powerpoint/2010/main" val="2414143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577" y="365125"/>
            <a:ext cx="10711542" cy="994752"/>
          </a:xfrm>
        </p:spPr>
        <p:txBody>
          <a:bodyPr/>
          <a:lstStyle/>
          <a:p>
            <a:r>
              <a:rPr lang="en-US" dirty="0"/>
              <a:t>Profit-Sharing Plans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Profit-sharing plans are ones in which an employee shares in corporate profits – receives his/her share in the form of</a:t>
            </a:r>
          </a:p>
          <a:p>
            <a:pPr lvl="1"/>
            <a:r>
              <a:rPr lang="en-US" dirty="0"/>
              <a:t>Cash payment</a:t>
            </a:r>
          </a:p>
          <a:p>
            <a:pPr lvl="1"/>
            <a:r>
              <a:rPr lang="en-US" dirty="0"/>
              <a:t>Profits paid into retirement or savings account</a:t>
            </a:r>
          </a:p>
          <a:p>
            <a:pPr lvl="1"/>
            <a:r>
              <a:rPr lang="en-US" dirty="0"/>
              <a:t>Profits distributed as stock</a:t>
            </a:r>
          </a:p>
          <a:p>
            <a:r>
              <a:rPr lang="en-US" dirty="0"/>
              <a:t>These payments must meet standards established by Department of Labor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7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(EE) &amp; Employer (ER) Defined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An employer is an individual who “acts directly/indirectly in the interest of an employer” in relation to an employee</a:t>
            </a:r>
          </a:p>
          <a:p>
            <a:pPr lvl="1"/>
            <a:r>
              <a:rPr lang="en-US" dirty="0"/>
              <a:t>Courts broadly interpret</a:t>
            </a:r>
          </a:p>
          <a:p>
            <a:r>
              <a:rPr lang="en-US" dirty="0"/>
              <a:t>An individual is an employee if he/she performs services in a covered employment</a:t>
            </a:r>
          </a:p>
          <a:p>
            <a:pPr lvl="1"/>
            <a:r>
              <a:rPr lang="en-US" dirty="0"/>
              <a:t>Common-law relationship</a:t>
            </a:r>
          </a:p>
          <a:p>
            <a:pPr lvl="1"/>
            <a:r>
              <a:rPr lang="en-US" dirty="0"/>
              <a:t>IRS test based on behavioral control, financial control or relationship between EE and ER</a:t>
            </a:r>
          </a:p>
          <a:p>
            <a:r>
              <a:rPr lang="en-US" dirty="0"/>
              <a:t>Specific rules apply to employees of corporations, domestic employees, interns, partners in partnerships and statutory employees</a:t>
            </a:r>
          </a:p>
          <a:p>
            <a:r>
              <a:rPr lang="en-US" dirty="0"/>
              <a:t>Statutory nonemployees – direct sellers and licensed real estate agents – are considered self-employed</a:t>
            </a:r>
          </a:p>
          <a:p>
            <a:pPr lvl="1"/>
            <a:r>
              <a:rPr lang="en-US" dirty="0"/>
              <a:t>Not treated as employees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8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FLSA &amp; Domestics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Domestic help includes nannies, gardeners, chauffeurs, etc. </a:t>
            </a:r>
          </a:p>
          <a:p>
            <a:r>
              <a:rPr lang="en-US" dirty="0"/>
              <a:t>These employees must earn minimum wage and overtime if they</a:t>
            </a:r>
          </a:p>
          <a:p>
            <a:pPr lvl="1"/>
            <a:r>
              <a:rPr lang="en-US" dirty="0"/>
              <a:t>Work 8 hours/week or more or</a:t>
            </a:r>
          </a:p>
          <a:p>
            <a:pPr lvl="1"/>
            <a:r>
              <a:rPr lang="en-US" dirty="0"/>
              <a:t>Earn at least $2,100 in a calendar year</a:t>
            </a:r>
          </a:p>
          <a:p>
            <a:r>
              <a:rPr lang="en-US" dirty="0"/>
              <a:t>Live-in domestics need not be paid overtime</a:t>
            </a:r>
          </a:p>
          <a:p>
            <a:r>
              <a:rPr lang="en-US" dirty="0"/>
              <a:t>Direct care workers (in care assistance to elderly/disabled/etc.) subject to minimum wage and OT rules if employed by third-party employer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Minimum Wage?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Includes all rates of pay including</a:t>
            </a:r>
          </a:p>
          <a:p>
            <a:pPr lvl="1"/>
            <a:r>
              <a:rPr lang="en-US" dirty="0"/>
              <a:t>Commissions</a:t>
            </a:r>
          </a:p>
          <a:p>
            <a:pPr lvl="1"/>
            <a:r>
              <a:rPr lang="en-US" dirty="0"/>
              <a:t>Nondiscretionary bonuses and severance pay</a:t>
            </a:r>
          </a:p>
          <a:p>
            <a:pPr lvl="1"/>
            <a:r>
              <a:rPr lang="en-US" dirty="0"/>
              <a:t>On-call or differential pay</a:t>
            </a:r>
          </a:p>
          <a:p>
            <a:pPr lvl="1"/>
            <a:r>
              <a:rPr lang="en-US" dirty="0"/>
              <a:t>Reasonable cost of housing, meals and transportation to work (if for employee’s benefit and he/she voluntarily accepts it)</a:t>
            </a:r>
          </a:p>
          <a:p>
            <a:r>
              <a:rPr lang="en-US" dirty="0"/>
              <a:t>Discretionary bonus (one which is not agreed upon or promised before hand) is not included in an employee’s regular rate of pay</a:t>
            </a:r>
          </a:p>
          <a:p>
            <a:r>
              <a:rPr lang="en-US" dirty="0"/>
              <a:t>Other types of compensation not included in regular rate of pay include</a:t>
            </a:r>
          </a:p>
          <a:p>
            <a:pPr lvl="1"/>
            <a:r>
              <a:rPr lang="en-US" dirty="0"/>
              <a:t>Gifts made as a reward for service</a:t>
            </a:r>
          </a:p>
          <a:p>
            <a:pPr lvl="1"/>
            <a:r>
              <a:rPr lang="en-US" dirty="0"/>
              <a:t>Payments for a bona fide profit-sharing plan</a:t>
            </a:r>
          </a:p>
          <a:p>
            <a:pPr lvl="1"/>
            <a:r>
              <a:rPr lang="en-US" dirty="0"/>
              <a:t>Vacation, holiday, sick day or jury duty pay</a:t>
            </a:r>
          </a:p>
          <a:p>
            <a:pPr lvl="1"/>
            <a:r>
              <a:rPr lang="en-US" dirty="0"/>
              <a:t>Vehicle, tool or uniform allowances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9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More Than or Less Than Minimum Wage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Current minimum wage is $7.25/hour – established with Fair Minimum Wage Act of 2007 </a:t>
            </a:r>
          </a:p>
          <a:p>
            <a:pPr lvl="1"/>
            <a:r>
              <a:rPr lang="en-US" sz="1800" dirty="0"/>
              <a:t>Certain exceptions to minimum wage</a:t>
            </a:r>
          </a:p>
          <a:p>
            <a:pPr lvl="2"/>
            <a:r>
              <a:rPr lang="en-US" sz="1800" dirty="0"/>
              <a:t>Training wage $4.25/hour for first consecutive 90 days of employment if &lt;20 years old </a:t>
            </a:r>
          </a:p>
          <a:p>
            <a:pPr lvl="2"/>
            <a:r>
              <a:rPr lang="en-US" sz="1800" dirty="0"/>
              <a:t>Institutes of higher education, retail or service establishments and farms may pay full-time students 85% of minimum wage </a:t>
            </a:r>
          </a:p>
          <a:p>
            <a:pPr lvl="2"/>
            <a:r>
              <a:rPr lang="en-US" sz="1800" dirty="0"/>
              <a:t>Complete list found on pages 2-4 and 2-5</a:t>
            </a:r>
          </a:p>
          <a:p>
            <a:pPr lvl="1"/>
            <a:r>
              <a:rPr lang="en-US" sz="1800" dirty="0"/>
              <a:t>Situations where wages higher than federal minimum must be paid include</a:t>
            </a:r>
          </a:p>
          <a:p>
            <a:pPr lvl="2"/>
            <a:r>
              <a:rPr lang="en-US" sz="1800" dirty="0"/>
              <a:t>States with higher minimum wage </a:t>
            </a:r>
          </a:p>
          <a:p>
            <a:pPr lvl="2"/>
            <a:r>
              <a:rPr lang="en-US" sz="1800" dirty="0"/>
              <a:t>Employees of federal contractors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759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Wage vs. “Living Wage”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100" dirty="0"/>
              <a:t>“Living wage” refers to local ordinances that vary between cities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Law that attempts to keep low-wage workers’ wages on track with cost of living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100+ cities have local laws requiring employers that do business with the government to pay a calculated living wage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Some states now include private industry</a:t>
            </a:r>
          </a:p>
          <a:p>
            <a:pPr>
              <a:lnSpc>
                <a:spcPct val="120000"/>
              </a:lnSpc>
            </a:pPr>
            <a:endParaRPr lang="en-US" sz="2100" dirty="0"/>
          </a:p>
          <a:p>
            <a:pPr>
              <a:lnSpc>
                <a:spcPct val="120000"/>
              </a:lnSpc>
            </a:pPr>
            <a:endParaRPr lang="en-US" sz="2100" dirty="0"/>
          </a:p>
          <a:p>
            <a:pPr>
              <a:lnSpc>
                <a:spcPct val="12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6626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ngage_Accessible_PPT_Template_FINAL.POTX" id="{146466F1-E6CB-45FF-8D63-17C2C100CCDA}" vid="{37F7B658-8B47-4D3D-8E2E-33857591AB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105CED8A-AF0E-4AD8-9238-2F7FF36232F4">Content Developer</Audience>
    <Department xmlns="105CED8A-AF0E-4AD8-9238-2F7FF36232F4">GPM Training</Department>
    <Category xmlns="105ced8a-af0e-4ad8-9238-2f7ff36232f4">Accessibility</Category>
    <Document_x0020_Type xmlns="105CED8A-AF0E-4AD8-9238-2F7FF36232F4">Template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2E4C7BBAF8442AC48CBC7D09A7580" ma:contentTypeVersion="22" ma:contentTypeDescription="Create a new document." ma:contentTypeScope="" ma:versionID="eeca2c9470d15452f23e025664c92696">
  <xsd:schema xmlns:xsd="http://www.w3.org/2001/XMLSchema" xmlns:xs="http://www.w3.org/2001/XMLSchema" xmlns:p="http://schemas.microsoft.com/office/2006/metadata/properties" xmlns:ns2="105CED8A-AF0E-4AD8-9238-2F7FF36232F4" xmlns:ns3="105ced8a-af0e-4ad8-9238-2f7ff36232f4" xmlns:ns4="d5280b9f-0d25-4ffb-96bc-3c5ae659ff52" targetNamespace="http://schemas.microsoft.com/office/2006/metadata/properties" ma:root="true" ma:fieldsID="bf2be7170006aa9e8b1ef03ea7452762" ns2:_="" ns3:_="" ns4:_="">
    <xsd:import namespace="105CED8A-AF0E-4AD8-9238-2F7FF36232F4"/>
    <xsd:import namespace="105ced8a-af0e-4ad8-9238-2f7ff36232f4"/>
    <xsd:import namespace="d5280b9f-0d25-4ffb-96bc-3c5ae659ff5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partment" minOccurs="0"/>
                <xsd:element ref="ns2:Audience" minOccurs="0"/>
                <xsd:element ref="ns3:Category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Process Document" ma:format="Dropdown" ma:internalName="Document_x0020_Type" ma:readOnly="false">
      <xsd:simpleType>
        <xsd:union memberTypes="dms:Text">
          <xsd:simpleType>
            <xsd:restriction base="dms:Choice">
              <xsd:enumeration value="Process Document"/>
              <xsd:enumeration value="Job Aid"/>
              <xsd:enumeration value="1-pager"/>
              <xsd:enumeration value="Quick Start Guide"/>
              <xsd:enumeration value="Training PPTs"/>
              <xsd:enumeration value="Training video"/>
              <xsd:enumeration value="Workflow"/>
              <xsd:enumeration value="Example"/>
              <xsd:enumeration value="Miscellaneous"/>
              <xsd:enumeration value="Template"/>
              <xsd:enumeration value="Authoring Guidelines"/>
              <xsd:enumeration value="Image"/>
              <xsd:enumeration value="Archive only"/>
            </xsd:restriction>
          </xsd:simpleType>
        </xsd:union>
      </xsd:simpleType>
    </xsd:element>
    <xsd:element name="Department" ma:index="3" nillable="true" ma:displayName="Owner" ma:default="GPM Training" ma:format="Dropdown" ma:internalName="Department" ma:readOnly="false">
      <xsd:simpleType>
        <xsd:restriction base="dms:Choice">
          <xsd:enumeration value="GPM Training"/>
          <xsd:enumeration value="GPM Operations"/>
          <xsd:enumeration value="CTQA"/>
          <xsd:enumeration value="Content Digitization"/>
          <xsd:enumeration value="Legal"/>
          <xsd:enumeration value="UX"/>
          <xsd:enumeration value="Global Production"/>
          <xsd:enumeration value="Other"/>
        </xsd:restriction>
      </xsd:simpleType>
    </xsd:element>
    <xsd:element name="Audience" ma:index="4" nillable="true" ma:displayName="Audience" ma:default="Content Developer" ma:format="Dropdown" ma:internalName="Audience" ma:readOnly="false">
      <xsd:simpleType>
        <xsd:restriction base="dms:Choice">
          <xsd:enumeration value="Internal"/>
          <xsd:enumeration value="Product Management"/>
          <xsd:enumeration value="Content Developer"/>
          <xsd:enumeration value="Product Manager"/>
          <xsd:enumeration value="Product Assistant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Category" ma:index="5" nillable="true" ma:displayName="Category" ma:internalName="Category" ma:readOnly="fals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80b9f-0d25-4ffb-96bc-3c5ae659ff52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9BA192-EF86-48DF-982C-2C526A26839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105ced8a-af0e-4ad8-9238-2f7ff36232f4"/>
    <ds:schemaRef ds:uri="http://schemas.microsoft.com/office/infopath/2007/PartnerControls"/>
    <ds:schemaRef ds:uri="d5280b9f-0d25-4ffb-96bc-3c5ae659ff52"/>
    <ds:schemaRef ds:uri="http://schemas.openxmlformats.org/package/2006/metadata/core-properties"/>
    <ds:schemaRef ds:uri="105CED8A-AF0E-4AD8-9238-2F7FF36232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267DBD-43FE-4A53-9169-32D4D652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CED8A-AF0E-4AD8-9238-2F7FF36232F4"/>
    <ds:schemaRef ds:uri="105ced8a-af0e-4ad8-9238-2f7ff36232f4"/>
    <ds:schemaRef ds:uri="d5280b9f-0d25-4ffb-96bc-3c5ae659f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Cengage_Accessible_PPT_Template_FINAL</Template>
  <TotalTime>401</TotalTime>
  <Words>3395</Words>
  <Application>Microsoft Office PowerPoint</Application>
  <PresentationFormat>Custom</PresentationFormat>
  <Paragraphs>370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Payroll Accounting 2019</vt:lpstr>
      <vt:lpstr>COMPUTING WAGES &amp; SALARIES</vt:lpstr>
      <vt:lpstr>Learning Objectives</vt:lpstr>
      <vt:lpstr>Fair Labor Standards Act (FLSA)</vt:lpstr>
      <vt:lpstr>Employee (EE) &amp; Employer (ER) Defined</vt:lpstr>
      <vt:lpstr>FLSA &amp; Domestics</vt:lpstr>
      <vt:lpstr>What is Minimum Wage?</vt:lpstr>
      <vt:lpstr>Paying More Than or Less Than Minimum Wage</vt:lpstr>
      <vt:lpstr>Minimum Wage vs. “Living Wage”</vt:lpstr>
      <vt:lpstr>Tipped Employees (1 of 3)</vt:lpstr>
      <vt:lpstr>Tipped Employees (2 of 3)</vt:lpstr>
      <vt:lpstr>Tipped Employees (3 of 3)</vt:lpstr>
      <vt:lpstr>Overtime Provisions &amp; Exceptions</vt:lpstr>
      <vt:lpstr>Compensatory Time Off</vt:lpstr>
      <vt:lpstr>Exempt vs. Nonexempt Employees</vt:lpstr>
      <vt:lpstr>Figure 2.2 Indications of Exempt Status</vt:lpstr>
      <vt:lpstr>Equal Pay Act</vt:lpstr>
      <vt:lpstr>Child Labor Restrictions</vt:lpstr>
      <vt:lpstr>Wage Theft &amp; Penalties</vt:lpstr>
      <vt:lpstr>What the FLSA Does Not Cover</vt:lpstr>
      <vt:lpstr>Determining Employee’s Work Time</vt:lpstr>
      <vt:lpstr>Noncompensable Activities</vt:lpstr>
      <vt:lpstr>Records Used for Timekeeping</vt:lpstr>
      <vt:lpstr>Computing Wages/Salaries</vt:lpstr>
      <vt:lpstr>Calculating Overtime Pay</vt:lpstr>
      <vt:lpstr>Calculating Overtime– Different Rates for Different Jobs</vt:lpstr>
      <vt:lpstr>Example– Calculating Gross Pay at Two Different Pay Rates</vt:lpstr>
      <vt:lpstr>Steps: Converting Period Wage Rates to Hourly Rates</vt:lpstr>
      <vt:lpstr>Example #1  Calculating Gross Paycheck</vt:lpstr>
      <vt:lpstr>Example #2 Calculating Gross Paycheck</vt:lpstr>
      <vt:lpstr>Example #3 Calculating Gross Paycheck</vt:lpstr>
      <vt:lpstr>Salaried Nonexempt Employees</vt:lpstr>
      <vt:lpstr>Salaried Nonexempt Employees - Fluctuating Workweek</vt:lpstr>
      <vt:lpstr>Piece Rate</vt:lpstr>
      <vt:lpstr>Example #1 Calculating Piece Rate Gross Pay</vt:lpstr>
      <vt:lpstr>Example #2 Calculating Piece Rate Gross Pay</vt:lpstr>
      <vt:lpstr>Special Incentive Plans</vt:lpstr>
      <vt:lpstr>Commissions</vt:lpstr>
      <vt:lpstr>Nondiscretionary Bonuses</vt:lpstr>
      <vt:lpstr>Profit-Sharing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Accounting 2019</dc:title>
  <dc:creator>Frye, Darrell</dc:creator>
  <cp:lastModifiedBy>Lori</cp:lastModifiedBy>
  <cp:revision>22</cp:revision>
  <cp:lastPrinted>2016-10-03T15:29:39Z</cp:lastPrinted>
  <dcterms:created xsi:type="dcterms:W3CDTF">2018-10-16T22:01:36Z</dcterms:created>
  <dcterms:modified xsi:type="dcterms:W3CDTF">2019-08-14T04:21:42Z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0x0101003532E4C7BBAF8442AC48CBC7D09A7580</vt:lpwstr>
  </property>
</Properties>
</file>