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264" r:id="rId6"/>
    <p:sldId id="266" r:id="rId7"/>
    <p:sldId id="270" r:id="rId8"/>
    <p:sldId id="272" r:id="rId9"/>
    <p:sldId id="265" r:id="rId10"/>
    <p:sldId id="271" r:id="rId11"/>
    <p:sldId id="273" r:id="rId12"/>
    <p:sldId id="274" r:id="rId13"/>
    <p:sldId id="275" r:id="rId14"/>
    <p:sldId id="276" r:id="rId15"/>
    <p:sldId id="277" r:id="rId16"/>
    <p:sldId id="278" r:id="rId17"/>
    <p:sldId id="279" r:id="rId18"/>
    <p:sldId id="280" r:id="rId19"/>
    <p:sldId id="281" r:id="rId20"/>
    <p:sldId id="283" r:id="rId21"/>
    <p:sldId id="259" r:id="rId22"/>
    <p:sldId id="282" r:id="rId23"/>
    <p:sldId id="285" r:id="rId24"/>
    <p:sldId id="286" r:id="rId25"/>
    <p:sldId id="287" r:id="rId26"/>
    <p:sldId id="289" r:id="rId27"/>
    <p:sldId id="290" r:id="rId28"/>
    <p:sldId id="288" r:id="rId29"/>
    <p:sldId id="293" r:id="rId30"/>
    <p:sldId id="294" r:id="rId31"/>
    <p:sldId id="292"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6298"/>
    <a:srgbClr val="000000"/>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86429"/>
  </p:normalViewPr>
  <p:slideViewPr>
    <p:cSldViewPr snapToGrid="0" snapToObjects="1">
      <p:cViewPr>
        <p:scale>
          <a:sx n="60" d="100"/>
          <a:sy n="60" d="100"/>
        </p:scale>
        <p:origin x="-236" y="-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8/14/2019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8/14/2019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Bieg/Toland, Payroll Accounting 2019, 29th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Bieg/Toland, Payroll Accounting 2019, 29</a:t>
            </a:r>
            <a:r>
              <a:rPr lang="en-US" baseline="30000" dirty="0"/>
              <a:t>th</a:t>
            </a:r>
            <a:r>
              <a:rPr lang="en-US" dirty="0"/>
              <a:t> Edition. © 2019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www.eeoc.gov/"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Payroll Accounting 2019</a:t>
            </a:r>
          </a:p>
        </p:txBody>
      </p:sp>
      <p:sp>
        <p:nvSpPr>
          <p:cNvPr id="8" name="Text Placeholder 7"/>
          <p:cNvSpPr>
            <a:spLocks noGrp="1"/>
          </p:cNvSpPr>
          <p:nvPr>
            <p:ph type="body" sz="quarter" idx="10"/>
          </p:nvPr>
        </p:nvSpPr>
        <p:spPr/>
        <p:txBody>
          <a:bodyPr/>
          <a:lstStyle/>
          <a:p>
            <a:r>
              <a:rPr lang="en-US" dirty="0"/>
              <a:t>Bernard J. Bieg and Judith A. Toland</a:t>
            </a:r>
          </a:p>
        </p:txBody>
      </p:sp>
      <p:sp>
        <p:nvSpPr>
          <p:cNvPr id="5" name="Footer Placeholder 4"/>
          <p:cNvSpPr>
            <a:spLocks noGrp="1"/>
          </p:cNvSpPr>
          <p:nvPr>
            <p:ph type="ftr" sz="quarter" idx="3"/>
          </p:nvPr>
        </p:nvSpPr>
        <p:spPr/>
        <p:txBody>
          <a:bodyPr/>
          <a:lstStyle/>
          <a:p>
            <a:r>
              <a:rPr lang="en-US" dirty="0"/>
              <a:t>Bieg/Toland, Payroll Accounting 2019, 29</a:t>
            </a:r>
            <a:r>
              <a:rPr lang="en-US" baseline="30000" dirty="0"/>
              <a:t>th</a:t>
            </a:r>
            <a:r>
              <a:rPr lang="en-US" dirty="0"/>
              <a:t>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Unemployment Tax Acts</a:t>
            </a:r>
          </a:p>
        </p:txBody>
      </p:sp>
      <p:sp>
        <p:nvSpPr>
          <p:cNvPr id="2" name="Text Placeholder 1"/>
          <p:cNvSpPr>
            <a:spLocks noGrp="1"/>
          </p:cNvSpPr>
          <p:nvPr>
            <p:ph type="body" sz="quarter" idx="17"/>
          </p:nvPr>
        </p:nvSpPr>
        <p:spPr/>
        <p:txBody>
          <a:bodyPr/>
          <a:lstStyle/>
          <a:p>
            <a:pPr>
              <a:lnSpc>
                <a:spcPct val="120000"/>
              </a:lnSpc>
            </a:pPr>
            <a:r>
              <a:rPr lang="en-US" dirty="0"/>
              <a:t>FUTA (Federal Unemployment Tax Act) </a:t>
            </a:r>
          </a:p>
          <a:p>
            <a:pPr lvl="1">
              <a:lnSpc>
                <a:spcPct val="120000"/>
              </a:lnSpc>
            </a:pPr>
            <a:r>
              <a:rPr lang="en-US" dirty="0"/>
              <a:t>Employer tax</a:t>
            </a:r>
          </a:p>
          <a:p>
            <a:pPr lvl="1">
              <a:lnSpc>
                <a:spcPct val="120000"/>
              </a:lnSpc>
            </a:pPr>
            <a:r>
              <a:rPr lang="en-US" dirty="0"/>
              <a:t>Taxes used to pay state and federal administrative expenses, </a:t>
            </a:r>
            <a:r>
              <a:rPr lang="en-US" i="1" dirty="0"/>
              <a:t>not</a:t>
            </a:r>
            <a:r>
              <a:rPr lang="en-US" dirty="0"/>
              <a:t> used to pay unemployment benefits </a:t>
            </a:r>
          </a:p>
          <a:p>
            <a:pPr>
              <a:lnSpc>
                <a:spcPct val="120000"/>
              </a:lnSpc>
            </a:pPr>
            <a:r>
              <a:rPr lang="en-US" dirty="0"/>
              <a:t>SUTA (State Unemployment Tax Act)</a:t>
            </a:r>
          </a:p>
          <a:p>
            <a:pPr lvl="1">
              <a:lnSpc>
                <a:spcPct val="120000"/>
              </a:lnSpc>
            </a:pPr>
            <a:r>
              <a:rPr lang="en-US" dirty="0"/>
              <a:t>Mandatory unemployment insurance – each state is different </a:t>
            </a:r>
          </a:p>
          <a:p>
            <a:pPr lvl="1">
              <a:lnSpc>
                <a:spcPct val="120000"/>
              </a:lnSpc>
            </a:pPr>
            <a:r>
              <a:rPr lang="en-US" dirty="0"/>
              <a:t>Social Security Act outlines standards that each state’s unemployment compensation law must follow</a:t>
            </a:r>
          </a:p>
          <a:p>
            <a:pPr lvl="1">
              <a:lnSpc>
                <a:spcPct val="120000"/>
              </a:lnSpc>
            </a:pPr>
            <a:r>
              <a:rPr lang="en-US" dirty="0"/>
              <a:t>Used to pay unemployment benefits</a:t>
            </a:r>
          </a:p>
          <a:p>
            <a:pPr marL="114300" indent="0">
              <a:lnSpc>
                <a:spcPct val="120000"/>
              </a:lnSpc>
              <a:buNone/>
            </a:pPr>
            <a:r>
              <a:rPr lang="en-US" sz="2100" dirty="0"/>
              <a:t>Covered in greater detail in Chapter 5</a:t>
            </a:r>
          </a:p>
        </p:txBody>
      </p:sp>
    </p:spTree>
    <p:extLst>
      <p:ext uri="{BB962C8B-B14F-4D97-AF65-F5344CB8AC3E}">
        <p14:creationId xmlns:p14="http://schemas.microsoft.com/office/powerpoint/2010/main" val="246626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Fair Employment Laws</a:t>
            </a:r>
          </a:p>
        </p:txBody>
      </p:sp>
      <p:sp>
        <p:nvSpPr>
          <p:cNvPr id="2" name="Text Placeholder 1"/>
          <p:cNvSpPr>
            <a:spLocks noGrp="1"/>
          </p:cNvSpPr>
          <p:nvPr>
            <p:ph type="body" sz="quarter" idx="17"/>
          </p:nvPr>
        </p:nvSpPr>
        <p:spPr/>
        <p:txBody>
          <a:bodyPr/>
          <a:lstStyle/>
          <a:p>
            <a:r>
              <a:rPr lang="en-US" dirty="0"/>
              <a:t>Title VII of the Civil Rights Act of 1964</a:t>
            </a:r>
          </a:p>
          <a:p>
            <a:pPr lvl="1"/>
            <a:r>
              <a:rPr lang="en-US" dirty="0"/>
              <a:t>EEO (Equal Employment Opportunity)</a:t>
            </a:r>
          </a:p>
          <a:p>
            <a:pPr lvl="1"/>
            <a:r>
              <a:rPr lang="en-US" dirty="0"/>
              <a:t>Prohibits discrimination in hiring, firing, promoting or compensating based on color, race, religion, national origin or gender</a:t>
            </a:r>
          </a:p>
          <a:p>
            <a:pPr lvl="1"/>
            <a:r>
              <a:rPr lang="en-US" dirty="0"/>
              <a:t>Unions may not exclude/segregate members on above bases</a:t>
            </a:r>
          </a:p>
          <a:p>
            <a:pPr lvl="1"/>
            <a:r>
              <a:rPr lang="en-US" dirty="0"/>
              <a:t>Sexual harassment is also prohibited</a:t>
            </a:r>
          </a:p>
          <a:p>
            <a:r>
              <a:rPr lang="en-US" dirty="0"/>
              <a:t>EEO applies to all employers who engage in an industry “affecting commerce” and employ 15 or more workers in each of 20 or more weeks</a:t>
            </a:r>
          </a:p>
          <a:p>
            <a:r>
              <a:rPr lang="en-US" dirty="0"/>
              <a:t>Civil Rights Act of 1991 – compensatory and punitive damages in cases where discrimination is intentional</a:t>
            </a:r>
          </a:p>
          <a:p>
            <a:pPr marL="0" indent="0">
              <a:buNone/>
            </a:pPr>
            <a:r>
              <a:rPr lang="en-US" dirty="0"/>
              <a:t>See </a:t>
            </a:r>
            <a:r>
              <a:rPr lang="en-US" dirty="0">
                <a:hlinkClick r:id="rId2"/>
              </a:rPr>
              <a:t>U.S. Equal Employment Opportunity Commission</a:t>
            </a:r>
            <a:r>
              <a:rPr lang="en-US" dirty="0"/>
              <a:t> for more information</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53901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79186"/>
            <a:ext cx="10515600" cy="672105"/>
          </a:xfrm>
        </p:spPr>
        <p:txBody>
          <a:bodyPr/>
          <a:lstStyle/>
          <a:p>
            <a:r>
              <a:rPr lang="en-US" dirty="0"/>
              <a:t>Age Discrimination in Employment Act (ADEA)</a:t>
            </a:r>
          </a:p>
        </p:txBody>
      </p:sp>
      <p:sp>
        <p:nvSpPr>
          <p:cNvPr id="2" name="Text Placeholder 1"/>
          <p:cNvSpPr>
            <a:spLocks noGrp="1"/>
          </p:cNvSpPr>
          <p:nvPr>
            <p:ph type="body" sz="quarter" idx="17"/>
          </p:nvPr>
        </p:nvSpPr>
        <p:spPr/>
        <p:txBody>
          <a:bodyPr/>
          <a:lstStyle/>
          <a:p>
            <a:r>
              <a:rPr lang="en-US" dirty="0"/>
              <a:t>Age Discrimination in Employment Act of 1967 states employers cannot use age to discriminate in hiring, firing or promoting </a:t>
            </a:r>
          </a:p>
          <a:p>
            <a:pPr lvl="1"/>
            <a:r>
              <a:rPr lang="en-US" dirty="0"/>
              <a:t>Applies to employers engaged in interstate commerce with 20 or more employees</a:t>
            </a:r>
          </a:p>
          <a:p>
            <a:pPr lvl="1"/>
            <a:r>
              <a:rPr lang="en-US" dirty="0"/>
              <a:t>Provides protection to workers over 40 years old, with a few key exceptions</a:t>
            </a:r>
          </a:p>
          <a:p>
            <a:r>
              <a:rPr lang="en-US" dirty="0"/>
              <a:t>Places onus on employer to keep accurate personnel and payroll records</a:t>
            </a:r>
          </a:p>
          <a:p>
            <a:endParaRPr lang="en-US" dirty="0"/>
          </a:p>
        </p:txBody>
      </p:sp>
    </p:spTree>
    <p:extLst>
      <p:ext uri="{BB962C8B-B14F-4D97-AF65-F5344CB8AC3E}">
        <p14:creationId xmlns:p14="http://schemas.microsoft.com/office/powerpoint/2010/main" val="142667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Americans with Disabilities Act (ADA)</a:t>
            </a:r>
          </a:p>
        </p:txBody>
      </p:sp>
      <p:sp>
        <p:nvSpPr>
          <p:cNvPr id="2" name="Text Placeholder 1"/>
          <p:cNvSpPr>
            <a:spLocks noGrp="1"/>
          </p:cNvSpPr>
          <p:nvPr>
            <p:ph type="body" sz="quarter" idx="17"/>
          </p:nvPr>
        </p:nvSpPr>
        <p:spPr/>
        <p:txBody>
          <a:bodyPr/>
          <a:lstStyle/>
          <a:p>
            <a:r>
              <a:rPr lang="en-US" dirty="0"/>
              <a:t>Prevents employers with 15 or more employees from discriminating against qualified (defined as person that can perform essential functions of the job with or without reasonable accommodation) persons based upon disability</a:t>
            </a:r>
          </a:p>
          <a:p>
            <a:r>
              <a:rPr lang="en-US" dirty="0"/>
              <a:t>“Reasonable accommodation” must be provided - this is a very vague term and subject to court interpretation</a:t>
            </a:r>
          </a:p>
          <a:p>
            <a:endParaRPr lang="en-US" dirty="0"/>
          </a:p>
          <a:p>
            <a:endParaRPr lang="en-US" dirty="0"/>
          </a:p>
        </p:txBody>
      </p:sp>
    </p:spTree>
    <p:extLst>
      <p:ext uri="{BB962C8B-B14F-4D97-AF65-F5344CB8AC3E}">
        <p14:creationId xmlns:p14="http://schemas.microsoft.com/office/powerpoint/2010/main" val="387685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79954"/>
          </a:xfrm>
        </p:spPr>
        <p:txBody>
          <a:bodyPr/>
          <a:lstStyle/>
          <a:p>
            <a:r>
              <a:rPr lang="en-US" dirty="0"/>
              <a:t>Federal Personal Responsibility &amp; Work Opportunity Reconciliation Act of 1996</a:t>
            </a:r>
          </a:p>
        </p:txBody>
      </p:sp>
      <p:sp>
        <p:nvSpPr>
          <p:cNvPr id="2" name="Text Placeholder 1"/>
          <p:cNvSpPr>
            <a:spLocks noGrp="1"/>
          </p:cNvSpPr>
          <p:nvPr>
            <p:ph type="body" sz="quarter" idx="17"/>
          </p:nvPr>
        </p:nvSpPr>
        <p:spPr/>
        <p:txBody>
          <a:bodyPr/>
          <a:lstStyle/>
          <a:p>
            <a:r>
              <a:rPr lang="en-US" dirty="0"/>
              <a:t>Requires employers to report information on all new hires within 20 days to state agency</a:t>
            </a:r>
          </a:p>
          <a:p>
            <a:pPr lvl="1"/>
            <a:r>
              <a:rPr lang="en-US" dirty="0"/>
              <a:t>Includes name, address and social security number (submitting copy of  W-4 suffices in many states)</a:t>
            </a:r>
          </a:p>
          <a:p>
            <a:pPr lvl="1"/>
            <a:r>
              <a:rPr lang="en-US" dirty="0"/>
              <a:t>Records are coordinated through federal Office of Child Support Enforcement (OCSE)</a:t>
            </a:r>
          </a:p>
          <a:p>
            <a:pPr lvl="1"/>
            <a:r>
              <a:rPr lang="en-US" dirty="0"/>
              <a:t>Fines up to $25/hire levied for failure to report </a:t>
            </a:r>
          </a:p>
          <a:p>
            <a:pPr lvl="1"/>
            <a:r>
              <a:rPr lang="en-US" dirty="0"/>
              <a:t>A few states now require same from independent contractors</a:t>
            </a:r>
          </a:p>
          <a:p>
            <a:r>
              <a:rPr lang="en-US" dirty="0"/>
              <a:t>Used to help enforce child support obligations</a:t>
            </a:r>
          </a:p>
        </p:txBody>
      </p:sp>
    </p:spTree>
    <p:extLst>
      <p:ext uri="{BB962C8B-B14F-4D97-AF65-F5344CB8AC3E}">
        <p14:creationId xmlns:p14="http://schemas.microsoft.com/office/powerpoint/2010/main" val="303565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3575" y="365125"/>
            <a:ext cx="10711543" cy="672105"/>
          </a:xfrm>
        </p:spPr>
        <p:txBody>
          <a:bodyPr/>
          <a:lstStyle/>
          <a:p>
            <a:r>
              <a:rPr lang="en-US" dirty="0"/>
              <a:t>Immigration Reform and Control Act of 1986 (IRCA)</a:t>
            </a:r>
          </a:p>
        </p:txBody>
      </p:sp>
      <p:sp>
        <p:nvSpPr>
          <p:cNvPr id="2" name="Text Placeholder 1"/>
          <p:cNvSpPr>
            <a:spLocks noGrp="1"/>
          </p:cNvSpPr>
          <p:nvPr>
            <p:ph type="body" sz="quarter" idx="17"/>
          </p:nvPr>
        </p:nvSpPr>
        <p:spPr/>
        <p:txBody>
          <a:bodyPr/>
          <a:lstStyle/>
          <a:p>
            <a:r>
              <a:rPr lang="en-US" dirty="0"/>
              <a:t>Law that bars hiring and retaining aliens unauthorized to work in U.S.</a:t>
            </a:r>
          </a:p>
          <a:p>
            <a:r>
              <a:rPr lang="en-US" dirty="0"/>
              <a:t>Accomplished by employee completing Form I-9 (Employment Eligibility Verification) within 3 business days of employment</a:t>
            </a:r>
          </a:p>
          <a:p>
            <a:pPr lvl="1"/>
            <a:r>
              <a:rPr lang="en-US" dirty="0"/>
              <a:t>Section 1 should be signed no later than first day of employment</a:t>
            </a:r>
          </a:p>
          <a:p>
            <a:pPr lvl="1"/>
            <a:r>
              <a:rPr lang="en-US" dirty="0"/>
              <a:t>Can photocopy I-9 documents; however, if do so should apply to all new employees</a:t>
            </a:r>
          </a:p>
          <a:p>
            <a:r>
              <a:rPr lang="en-US" dirty="0"/>
              <a:t>U.S. Citizenship &amp; Immigration Services may audit and levy civil penalties for recordkeeping violations</a:t>
            </a:r>
          </a:p>
          <a:p>
            <a:r>
              <a:rPr lang="en-US" dirty="0"/>
              <a:t>E-Verify is a government-run system that allows employers to check employment eligibility of new hires by cross matching I-9 information with the Social Security Administration and Department of Homeland Security</a:t>
            </a:r>
          </a:p>
          <a:p>
            <a:pPr lvl="1"/>
            <a:r>
              <a:rPr lang="en-US" dirty="0"/>
              <a:t>Voluntary program, although federal contracts contain E-Verify clause and 20 states require for some or all employees</a:t>
            </a:r>
          </a:p>
        </p:txBody>
      </p:sp>
    </p:spTree>
    <p:extLst>
      <p:ext uri="{BB962C8B-B14F-4D97-AF65-F5344CB8AC3E}">
        <p14:creationId xmlns:p14="http://schemas.microsoft.com/office/powerpoint/2010/main" val="158225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Family Medical Leave Act (FMLA) of 1993</a:t>
            </a:r>
          </a:p>
        </p:txBody>
      </p:sp>
      <p:sp>
        <p:nvSpPr>
          <p:cNvPr id="2" name="Text Placeholder 1"/>
          <p:cNvSpPr>
            <a:spLocks noGrp="1"/>
          </p:cNvSpPr>
          <p:nvPr>
            <p:ph type="body" sz="quarter" idx="17"/>
          </p:nvPr>
        </p:nvSpPr>
        <p:spPr/>
        <p:txBody>
          <a:bodyPr/>
          <a:lstStyle/>
          <a:p>
            <a:r>
              <a:rPr lang="en-US" dirty="0"/>
              <a:t>Covers companies with 50 or more employees within 75 mile radius </a:t>
            </a:r>
          </a:p>
          <a:p>
            <a:r>
              <a:rPr lang="en-US" dirty="0"/>
              <a:t>Employee guaranteed 12 weeks unpaid leave for birth, adoption, critical care for child, spouse or parent</a:t>
            </a:r>
          </a:p>
          <a:p>
            <a:pPr lvl="1"/>
            <a:r>
              <a:rPr lang="en-US" dirty="0"/>
              <a:t>Leave may be used all at once or at separate times – within 12 months of qualifying event</a:t>
            </a:r>
          </a:p>
          <a:p>
            <a:pPr lvl="1"/>
            <a:r>
              <a:rPr lang="en-US" dirty="0"/>
              <a:t>Employer must continue health-care coverage and guarantee right to return to same job or comparable position</a:t>
            </a:r>
          </a:p>
          <a:p>
            <a:r>
              <a:rPr lang="en-US" dirty="0"/>
              <a:t>Federal tax credits now available for employers that provide paid family/medical leave to their employees (up to 12 weeks) </a:t>
            </a:r>
          </a:p>
          <a:p>
            <a:r>
              <a:rPr lang="en-US" dirty="0"/>
              <a:t>FMLA expanded to include up to 12 weeks when family member is on active duty or up to 26 weeks for line of duty injury/illness</a:t>
            </a:r>
          </a:p>
          <a:p>
            <a:r>
              <a:rPr lang="en-US" dirty="0"/>
              <a:t>Employers can exempt employees in specific situations</a:t>
            </a:r>
          </a:p>
          <a:p>
            <a:r>
              <a:rPr lang="en-US" dirty="0"/>
              <a:t>Some states have paid family leave plans</a:t>
            </a:r>
          </a:p>
        </p:txBody>
      </p:sp>
    </p:spTree>
    <p:extLst>
      <p:ext uri="{BB962C8B-B14F-4D97-AF65-F5344CB8AC3E}">
        <p14:creationId xmlns:p14="http://schemas.microsoft.com/office/powerpoint/2010/main" val="155144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14639"/>
          </a:xfrm>
        </p:spPr>
        <p:txBody>
          <a:bodyPr/>
          <a:lstStyle/>
          <a:p>
            <a:r>
              <a:rPr lang="en-US" dirty="0"/>
              <a:t>Uniformed Services Employment &amp; Reemployment Rights Act of 1994</a:t>
            </a:r>
          </a:p>
        </p:txBody>
      </p:sp>
      <p:sp>
        <p:nvSpPr>
          <p:cNvPr id="2" name="Text Placeholder 1"/>
          <p:cNvSpPr>
            <a:spLocks noGrp="1"/>
          </p:cNvSpPr>
          <p:nvPr>
            <p:ph type="body" sz="quarter" idx="17"/>
          </p:nvPr>
        </p:nvSpPr>
        <p:spPr/>
        <p:txBody>
          <a:bodyPr/>
          <a:lstStyle/>
          <a:p>
            <a:r>
              <a:rPr lang="en-US" dirty="0"/>
              <a:t>Military personnel given right to take leaves of absences from civilian jobs </a:t>
            </a:r>
          </a:p>
          <a:p>
            <a:pPr lvl="1"/>
            <a:r>
              <a:rPr lang="en-US" dirty="0"/>
              <a:t>Right to return to prior jobs with seniority intact – must be granted within 2 weeks of the job request</a:t>
            </a:r>
          </a:p>
          <a:p>
            <a:pPr lvl="1"/>
            <a:r>
              <a:rPr lang="en-US" dirty="0"/>
              <a:t>Health benefits must be started without a waiting period</a:t>
            </a:r>
          </a:p>
          <a:p>
            <a:pPr lvl="1"/>
            <a:r>
              <a:rPr lang="en-US" dirty="0"/>
              <a:t>Doesn’t apply if dishonorably discharged</a:t>
            </a:r>
          </a:p>
        </p:txBody>
      </p:sp>
    </p:spTree>
    <p:extLst>
      <p:ext uri="{BB962C8B-B14F-4D97-AF65-F5344CB8AC3E}">
        <p14:creationId xmlns:p14="http://schemas.microsoft.com/office/powerpoint/2010/main" val="251775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Employee Retirement Income Security Act (ERISA)of 1974</a:t>
            </a:r>
          </a:p>
        </p:txBody>
      </p:sp>
      <p:sp>
        <p:nvSpPr>
          <p:cNvPr id="3" name="Text Placeholder 2"/>
          <p:cNvSpPr>
            <a:spLocks noGrp="1"/>
          </p:cNvSpPr>
          <p:nvPr>
            <p:ph type="body" sz="quarter" idx="15"/>
          </p:nvPr>
        </p:nvSpPr>
        <p:spPr>
          <a:xfrm>
            <a:off x="838200" y="1452211"/>
            <a:ext cx="10515600" cy="3953578"/>
          </a:xfrm>
        </p:spPr>
        <p:txBody>
          <a:bodyPr/>
          <a:lstStyle/>
          <a:p>
            <a:r>
              <a:rPr lang="en-US" dirty="0"/>
              <a:t>Legislation that safeguards pension funds and ensures workers covered by private pension plans receive benefits in accordance with their credited years of service</a:t>
            </a:r>
          </a:p>
          <a:p>
            <a:pPr lvl="1"/>
            <a:r>
              <a:rPr lang="en-US" dirty="0"/>
              <a:t>Trustees must monitor pension plans</a:t>
            </a:r>
          </a:p>
          <a:p>
            <a:pPr lvl="1"/>
            <a:r>
              <a:rPr lang="en-US" dirty="0"/>
              <a:t>Vested 100% in 3 or 6 years (graduated)</a:t>
            </a:r>
          </a:p>
          <a:p>
            <a:pPr lvl="2"/>
            <a:r>
              <a:rPr lang="en-US" dirty="0"/>
              <a:t>See sample in table</a:t>
            </a:r>
          </a:p>
          <a:p>
            <a:r>
              <a:rPr lang="en-US" dirty="0"/>
              <a:t>Stringent recordkeeping required</a:t>
            </a:r>
          </a:p>
          <a:p>
            <a:r>
              <a:rPr lang="en-US" dirty="0"/>
              <a:t>Employee is eligible after reaching age 21 or completing one year of service, whichever is later</a:t>
            </a:r>
          </a:p>
          <a:p>
            <a:r>
              <a:rPr lang="en-US" dirty="0"/>
              <a:t>Employer must file Form 5500 annually</a:t>
            </a:r>
          </a:p>
          <a:p>
            <a:r>
              <a:rPr lang="en-US" dirty="0"/>
              <a:t>Provides for Pension Benefit Guaranty Corporation </a:t>
            </a:r>
          </a:p>
          <a:p>
            <a:pPr lvl="1"/>
            <a:r>
              <a:rPr lang="en-US" dirty="0"/>
              <a:t>A federal agency which guarantees benefits to employee if plan can’t pay benefits</a:t>
            </a:r>
          </a:p>
        </p:txBody>
      </p:sp>
      <p:graphicFrame>
        <p:nvGraphicFramePr>
          <p:cNvPr id="8" name="Content Placeholder 7">
            <a:extLst>
              <a:ext uri="{FF2B5EF4-FFF2-40B4-BE49-F238E27FC236}">
                <a16:creationId xmlns:a16="http://schemas.microsoft.com/office/drawing/2014/main" xmlns="" id="{6E6564FF-2B02-4311-BE60-AEB8D3CF028A}"/>
              </a:ext>
            </a:extLst>
          </p:cNvPr>
          <p:cNvGraphicFramePr>
            <a:graphicFrameLocks noGrp="1"/>
          </p:cNvGraphicFramePr>
          <p:nvPr>
            <p:ph idx="20"/>
            <p:extLst>
              <p:ext uri="{D42A27DB-BD31-4B8C-83A1-F6EECF244321}">
                <p14:modId xmlns:p14="http://schemas.microsoft.com/office/powerpoint/2010/main" val="4217195114"/>
              </p:ext>
            </p:extLst>
          </p:nvPr>
        </p:nvGraphicFramePr>
        <p:xfrm>
          <a:off x="6269038" y="4745302"/>
          <a:ext cx="5084762" cy="1483360"/>
        </p:xfrm>
        <a:graphic>
          <a:graphicData uri="http://schemas.openxmlformats.org/drawingml/2006/table">
            <a:tbl>
              <a:tblPr firstRow="1" bandRow="1">
                <a:tableStyleId>{5C22544A-7EE6-4342-B048-85BDC9FD1C3A}</a:tableStyleId>
              </a:tblPr>
              <a:tblGrid>
                <a:gridCol w="2542381">
                  <a:extLst>
                    <a:ext uri="{9D8B030D-6E8A-4147-A177-3AD203B41FA5}">
                      <a16:colId xmlns:a16="http://schemas.microsoft.com/office/drawing/2014/main" xmlns="" val="849206233"/>
                    </a:ext>
                  </a:extLst>
                </a:gridCol>
                <a:gridCol w="2542381">
                  <a:extLst>
                    <a:ext uri="{9D8B030D-6E8A-4147-A177-3AD203B41FA5}">
                      <a16:colId xmlns:a16="http://schemas.microsoft.com/office/drawing/2014/main" xmlns="" val="1698772175"/>
                    </a:ext>
                  </a:extLst>
                </a:gridCol>
              </a:tblGrid>
              <a:tr h="370840">
                <a:tc>
                  <a:txBody>
                    <a:bodyPr/>
                    <a:lstStyle/>
                    <a:p>
                      <a:r>
                        <a:rPr lang="en-US" dirty="0"/>
                        <a:t>Years of Service</a:t>
                      </a:r>
                    </a:p>
                  </a:txBody>
                  <a:tcPr/>
                </a:tc>
                <a:tc>
                  <a:txBody>
                    <a:bodyPr/>
                    <a:lstStyle/>
                    <a:p>
                      <a:r>
                        <a:rPr lang="en-US" dirty="0"/>
                        <a:t>% Vested in Plan</a:t>
                      </a:r>
                    </a:p>
                  </a:txBody>
                  <a:tcPr/>
                </a:tc>
                <a:extLst>
                  <a:ext uri="{0D108BD9-81ED-4DB2-BD59-A6C34878D82A}">
                    <a16:rowId xmlns:a16="http://schemas.microsoft.com/office/drawing/2014/main" xmlns="" val="4282876961"/>
                  </a:ext>
                </a:extLst>
              </a:tr>
              <a:tr h="370840">
                <a:tc>
                  <a:txBody>
                    <a:bodyPr/>
                    <a:lstStyle/>
                    <a:p>
                      <a:r>
                        <a:rPr lang="en-US" dirty="0"/>
                        <a:t>2</a:t>
                      </a:r>
                    </a:p>
                  </a:txBody>
                  <a:tcPr/>
                </a:tc>
                <a:tc>
                  <a:txBody>
                    <a:bodyPr/>
                    <a:lstStyle/>
                    <a:p>
                      <a:r>
                        <a:rPr lang="en-US" dirty="0"/>
                        <a:t>20%</a:t>
                      </a:r>
                    </a:p>
                  </a:txBody>
                  <a:tcPr/>
                </a:tc>
                <a:extLst>
                  <a:ext uri="{0D108BD9-81ED-4DB2-BD59-A6C34878D82A}">
                    <a16:rowId xmlns:a16="http://schemas.microsoft.com/office/drawing/2014/main" xmlns="" val="4057305524"/>
                  </a:ext>
                </a:extLst>
              </a:tr>
              <a:tr h="370840">
                <a:tc>
                  <a:txBody>
                    <a:bodyPr/>
                    <a:lstStyle/>
                    <a:p>
                      <a:r>
                        <a:rPr lang="en-US" dirty="0"/>
                        <a:t>3</a:t>
                      </a:r>
                    </a:p>
                  </a:txBody>
                  <a:tcPr/>
                </a:tc>
                <a:tc>
                  <a:txBody>
                    <a:bodyPr/>
                    <a:lstStyle/>
                    <a:p>
                      <a:r>
                        <a:rPr lang="en-US" dirty="0"/>
                        <a:t>40%</a:t>
                      </a:r>
                    </a:p>
                  </a:txBody>
                  <a:tcPr/>
                </a:tc>
                <a:extLst>
                  <a:ext uri="{0D108BD9-81ED-4DB2-BD59-A6C34878D82A}">
                    <a16:rowId xmlns:a16="http://schemas.microsoft.com/office/drawing/2014/main" xmlns="" val="952921101"/>
                  </a:ext>
                </a:extLst>
              </a:tr>
              <a:tr h="370840">
                <a:tc>
                  <a:txBody>
                    <a:bodyPr/>
                    <a:lstStyle/>
                    <a:p>
                      <a:r>
                        <a:rPr lang="en-US" dirty="0"/>
                        <a:t>4</a:t>
                      </a:r>
                    </a:p>
                  </a:txBody>
                  <a:tcPr/>
                </a:tc>
                <a:tc>
                  <a:txBody>
                    <a:bodyPr/>
                    <a:lstStyle/>
                    <a:p>
                      <a:r>
                        <a:rPr lang="en-US" dirty="0"/>
                        <a:t>60% </a:t>
                      </a:r>
                      <a:r>
                        <a:rPr lang="en-US" dirty="0" err="1"/>
                        <a:t>etc</a:t>
                      </a:r>
                      <a:endParaRPr lang="en-US" dirty="0"/>
                    </a:p>
                  </a:txBody>
                  <a:tcPr/>
                </a:tc>
                <a:extLst>
                  <a:ext uri="{0D108BD9-81ED-4DB2-BD59-A6C34878D82A}">
                    <a16:rowId xmlns:a16="http://schemas.microsoft.com/office/drawing/2014/main" xmlns="" val="767811602"/>
                  </a:ext>
                </a:extLst>
              </a:tr>
            </a:tbl>
          </a:graphicData>
        </a:graphic>
      </p:graphicFrame>
    </p:spTree>
    <p:extLst>
      <p:ext uri="{BB962C8B-B14F-4D97-AF65-F5344CB8AC3E}">
        <p14:creationId xmlns:p14="http://schemas.microsoft.com/office/powerpoint/2010/main" val="324769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Affordable Care Act (ACA) of 2010</a:t>
            </a:r>
          </a:p>
        </p:txBody>
      </p:sp>
      <p:sp>
        <p:nvSpPr>
          <p:cNvPr id="2" name="Text Placeholder 1"/>
          <p:cNvSpPr>
            <a:spLocks noGrp="1"/>
          </p:cNvSpPr>
          <p:nvPr>
            <p:ph type="body" sz="quarter" idx="17"/>
          </p:nvPr>
        </p:nvSpPr>
        <p:spPr/>
        <p:txBody>
          <a:bodyPr/>
          <a:lstStyle/>
          <a:p>
            <a:r>
              <a:rPr lang="en-US" dirty="0"/>
              <a:t>ACA consists of two pieces of legislations (Note: In 2017 legislation requiring coverage for individuals and dependents was repealed.  As we go to press, the ACA faces an uncertain future.)</a:t>
            </a:r>
          </a:p>
          <a:p>
            <a:pPr lvl="1"/>
            <a:r>
              <a:rPr lang="en-US" dirty="0"/>
              <a:t>Health Care and Education Reconciliation Act (HCERA)</a:t>
            </a:r>
          </a:p>
          <a:p>
            <a:pPr lvl="1"/>
            <a:r>
              <a:rPr lang="en-US" dirty="0"/>
              <a:t>Patient Protection &amp; Affordable Care Act </a:t>
            </a:r>
          </a:p>
          <a:p>
            <a:pPr lvl="2"/>
            <a:r>
              <a:rPr lang="en-US" dirty="0"/>
              <a:t>Designed to expand health care coverage while increasing benefits and lowering costs</a:t>
            </a:r>
          </a:p>
          <a:p>
            <a:pPr lvl="2"/>
            <a:r>
              <a:rPr lang="en-US" dirty="0"/>
              <a:t>State-based health insurance exchanges established for those who don’t have employer-provided coverage or are ineligible for Medicaid</a:t>
            </a:r>
          </a:p>
          <a:p>
            <a:r>
              <a:rPr lang="en-US" dirty="0"/>
              <a:t>Applicable large employers (ALEs) with 50+ full-time employees are required to report (on 1095-C) to both employee and IRS</a:t>
            </a:r>
          </a:p>
          <a:p>
            <a:r>
              <a:rPr lang="en-US" dirty="0"/>
              <a:t>Small employers (less than 50 employees) can purchase affordable insurance through Small Business Health Options Program and may also receive a tax credit (if pay at least 50% of cost for premiums for single)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724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
        <p:nvSpPr>
          <p:cNvPr id="5" name="Title 4"/>
          <p:cNvSpPr>
            <a:spLocks noGrp="1"/>
          </p:cNvSpPr>
          <p:nvPr>
            <p:ph type="title"/>
          </p:nvPr>
        </p:nvSpPr>
        <p:spPr>
          <a:xfrm>
            <a:off x="3996910" y="4035474"/>
            <a:ext cx="6402684" cy="1230490"/>
          </a:xfrm>
        </p:spPr>
        <p:txBody>
          <a:bodyPr/>
          <a:lstStyle/>
          <a:p>
            <a:r>
              <a:rPr lang="en-US" dirty="0"/>
              <a:t>THE NEED FOR PAYROLL &amp; PERSONNEL RECORDS</a:t>
            </a:r>
          </a:p>
        </p:txBody>
      </p:sp>
      <p:pic>
        <p:nvPicPr>
          <p:cNvPr id="3" name="Picture Placeholder 2" descr="This is an image of the cover of the Payroll Accounting 2019 by Bieg and Toland.">
            <a:extLst>
              <a:ext uri="{FF2B5EF4-FFF2-40B4-BE49-F238E27FC236}">
                <a16:creationId xmlns:a16="http://schemas.microsoft.com/office/drawing/2014/main" xmlns="" id="{59E38FBE-3109-4F89-9E03-077BF9118C2B}"/>
              </a:ext>
            </a:extLst>
          </p:cNvPr>
          <p:cNvPicPr>
            <a:picLocks noGrp="1" noChangeAspect="1"/>
          </p:cNvPicPr>
          <p:nvPr>
            <p:ph type="pic" sz="quarter" idx="12"/>
          </p:nvPr>
        </p:nvPicPr>
        <p:blipFill>
          <a:blip r:embed="rId2"/>
          <a:srcRect l="462" r="462"/>
          <a:stretch>
            <a:fillRect/>
          </a:stretch>
        </p:blipFill>
        <p:spPr/>
      </p:pic>
      <p:sp>
        <p:nvSpPr>
          <p:cNvPr id="8" name="Footer Placeholder 7"/>
          <p:cNvSpPr>
            <a:spLocks noGrp="1"/>
          </p:cNvSpPr>
          <p:nvPr>
            <p:ph type="ftr" sz="quarter" idx="3"/>
          </p:nvPr>
        </p:nvSpPr>
        <p:spPr/>
        <p:txBody>
          <a:bodyPr/>
          <a:lstStyle/>
          <a:p>
            <a:r>
              <a:rPr lang="en-US" dirty="0"/>
              <a:t>Bieg/Toland, Payroll Accounting 2019, 29</a:t>
            </a:r>
            <a:r>
              <a:rPr lang="en-US" baseline="30000" dirty="0"/>
              <a:t>th</a:t>
            </a:r>
            <a:r>
              <a:rPr lang="en-US" dirty="0"/>
              <a:t>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State Laws</a:t>
            </a:r>
          </a:p>
        </p:txBody>
      </p:sp>
      <p:sp>
        <p:nvSpPr>
          <p:cNvPr id="2" name="Text Placeholder 1"/>
          <p:cNvSpPr>
            <a:spLocks noGrp="1"/>
          </p:cNvSpPr>
          <p:nvPr>
            <p:ph type="body" sz="quarter" idx="17"/>
          </p:nvPr>
        </p:nvSpPr>
        <p:spPr/>
        <p:txBody>
          <a:bodyPr/>
          <a:lstStyle/>
          <a:p>
            <a:r>
              <a:rPr lang="en-US" dirty="0"/>
              <a:t>Workers’ Compensation Laws</a:t>
            </a:r>
          </a:p>
          <a:p>
            <a:pPr lvl="1"/>
            <a:r>
              <a:rPr lang="en-US" dirty="0"/>
              <a:t>Most states require employers to pay employees’ premiums </a:t>
            </a:r>
          </a:p>
          <a:p>
            <a:pPr lvl="2"/>
            <a:r>
              <a:rPr lang="en-US" dirty="0"/>
              <a:t>Can self insure if state approved</a:t>
            </a:r>
          </a:p>
          <a:p>
            <a:pPr lvl="2"/>
            <a:r>
              <a:rPr lang="en-US" dirty="0"/>
              <a:t>Different premiums based upon job class</a:t>
            </a:r>
          </a:p>
          <a:p>
            <a:r>
              <a:rPr lang="en-US" dirty="0"/>
              <a:t>State Disability Benefit Laws</a:t>
            </a:r>
          </a:p>
          <a:p>
            <a:pPr lvl="1"/>
            <a:r>
              <a:rPr lang="en-US" dirty="0"/>
              <a:t>Five states plus Puerto Rico have established laws requiring employers to provide disability benefits</a:t>
            </a:r>
          </a:p>
          <a:p>
            <a:pPr lvl="1"/>
            <a:r>
              <a:rPr lang="en-US" dirty="0"/>
              <a:t>This applies even if the disability, illness or disease did not arise due to employment</a:t>
            </a:r>
          </a:p>
        </p:txBody>
      </p:sp>
    </p:spTree>
    <p:extLst>
      <p:ext uri="{BB962C8B-B14F-4D97-AF65-F5344CB8AC3E}">
        <p14:creationId xmlns:p14="http://schemas.microsoft.com/office/powerpoint/2010/main" val="1105540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Human Resource &amp; Payroll Accounting Systems</a:t>
            </a:r>
          </a:p>
        </p:txBody>
      </p:sp>
      <p:sp>
        <p:nvSpPr>
          <p:cNvPr id="2" name="Text Placeholder 1"/>
          <p:cNvSpPr>
            <a:spLocks noGrp="1"/>
          </p:cNvSpPr>
          <p:nvPr>
            <p:ph type="body" sz="quarter" idx="17"/>
          </p:nvPr>
        </p:nvSpPr>
        <p:spPr/>
        <p:txBody>
          <a:bodyPr/>
          <a:lstStyle/>
          <a:p>
            <a:r>
              <a:rPr lang="en-US" dirty="0"/>
              <a:t>Critical that a business keep human resources and payroll records that meet federal and state requirements</a:t>
            </a:r>
          </a:p>
          <a:p>
            <a:r>
              <a:rPr lang="en-US" dirty="0"/>
              <a:t>The Payroll Department performs accounting functions and can be under direct control of chief financial officer, although trend is to place it under direction of Human Resources Department</a:t>
            </a:r>
          </a:p>
          <a:p>
            <a:endParaRPr lang="en-US" dirty="0"/>
          </a:p>
        </p:txBody>
      </p:sp>
    </p:spTree>
    <p:extLst>
      <p:ext uri="{BB962C8B-B14F-4D97-AF65-F5344CB8AC3E}">
        <p14:creationId xmlns:p14="http://schemas.microsoft.com/office/powerpoint/2010/main" val="271184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Human Resources System (1 of 3)</a:t>
            </a:r>
            <a:endParaRPr lang="en-US" dirty="0"/>
          </a:p>
        </p:txBody>
      </p:sp>
      <p:sp>
        <p:nvSpPr>
          <p:cNvPr id="2" name="Text Placeholder 1"/>
          <p:cNvSpPr>
            <a:spLocks noGrp="1"/>
          </p:cNvSpPr>
          <p:nvPr>
            <p:ph type="body" sz="quarter" idx="17"/>
          </p:nvPr>
        </p:nvSpPr>
        <p:spPr/>
        <p:txBody>
          <a:bodyPr/>
          <a:lstStyle/>
          <a:p>
            <a:r>
              <a:rPr lang="en-US" dirty="0"/>
              <a:t>In many mid- and large-sized companies, the Human Resources (HR) system sets procedures for recruiting, selecting, orienting, training and terminating personnel</a:t>
            </a:r>
          </a:p>
          <a:p>
            <a:r>
              <a:rPr lang="en-US" dirty="0"/>
              <a:t>FLSA requires stringent personnel recordkeeping – embodied in the HR System</a:t>
            </a:r>
          </a:p>
          <a:p>
            <a:pPr lvl="1"/>
            <a:r>
              <a:rPr lang="en-US" dirty="0"/>
              <a:t>Job descriptions must be clear and accurate</a:t>
            </a:r>
          </a:p>
          <a:p>
            <a:pPr lvl="1"/>
            <a:r>
              <a:rPr lang="en-US" dirty="0"/>
              <a:t>Requisition for Personnel notifies HR of need for new employee(s)</a:t>
            </a:r>
          </a:p>
          <a:p>
            <a:pPr lvl="1"/>
            <a:r>
              <a:rPr lang="en-US" dirty="0"/>
              <a:t>Application for Employment (similar to Figure 1.5, on pp 1-17 and 1-18) should be completed by person seeking employment</a:t>
            </a:r>
          </a:p>
          <a:p>
            <a:r>
              <a:rPr lang="en-US" dirty="0"/>
              <a:t>Pre-hire inquires can include questions on gender, national origin, criminal background, etc. only if there is a bona fide occupational reason</a:t>
            </a:r>
          </a:p>
          <a:p>
            <a:r>
              <a:rPr lang="en-US" dirty="0"/>
              <a:t>Background checks must be in compliance with Fair Credit Reporting Act</a:t>
            </a:r>
          </a:p>
          <a:p>
            <a:r>
              <a:rPr lang="en-US" dirty="0"/>
              <a:t>Aptitude/psychological testing only lawful if related to job performance </a:t>
            </a:r>
          </a:p>
          <a:p>
            <a:r>
              <a:rPr lang="en-US" dirty="0"/>
              <a:t>Employers should consult state law regarding drug testing</a:t>
            </a:r>
          </a:p>
        </p:txBody>
      </p:sp>
    </p:spTree>
    <p:extLst>
      <p:ext uri="{BB962C8B-B14F-4D97-AF65-F5344CB8AC3E}">
        <p14:creationId xmlns:p14="http://schemas.microsoft.com/office/powerpoint/2010/main" val="1421969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Human Resources System (2 of 3)</a:t>
            </a:r>
            <a:endParaRPr lang="en-US" dirty="0"/>
          </a:p>
        </p:txBody>
      </p:sp>
      <p:sp>
        <p:nvSpPr>
          <p:cNvPr id="2" name="Text Placeholder 1"/>
          <p:cNvSpPr>
            <a:spLocks noGrp="1"/>
          </p:cNvSpPr>
          <p:nvPr>
            <p:ph type="body" sz="quarter" idx="17"/>
          </p:nvPr>
        </p:nvSpPr>
        <p:spPr/>
        <p:txBody>
          <a:bodyPr>
            <a:normAutofit fontScale="92500" lnSpcReduction="10000"/>
          </a:bodyPr>
          <a:lstStyle/>
          <a:p>
            <a:r>
              <a:rPr lang="en-US" dirty="0"/>
              <a:t>Safeguards to prevent lawsuits include:</a:t>
            </a:r>
          </a:p>
          <a:p>
            <a:pPr lvl="1"/>
            <a:r>
              <a:rPr lang="en-US" dirty="0"/>
              <a:t>Accepting applications only online</a:t>
            </a:r>
          </a:p>
          <a:p>
            <a:pPr lvl="1"/>
            <a:r>
              <a:rPr lang="en-US" dirty="0"/>
              <a:t>Have person not involved in interviews review applications</a:t>
            </a:r>
          </a:p>
          <a:p>
            <a:pPr lvl="1"/>
            <a:r>
              <a:rPr lang="en-US" dirty="0"/>
              <a:t>Use applicant screening software</a:t>
            </a:r>
          </a:p>
          <a:p>
            <a:r>
              <a:rPr lang="en-US" dirty="0"/>
              <a:t>Some states now require a formal job offer to be extended before probing salary/benefits history of applicants (in an effort to ensure pay equality)</a:t>
            </a:r>
          </a:p>
          <a:p>
            <a:r>
              <a:rPr lang="en-US" dirty="0"/>
              <a:t>Applications must be kept for one year</a:t>
            </a:r>
          </a:p>
          <a:p>
            <a:r>
              <a:rPr lang="en-US" dirty="0"/>
              <a:t>Reference Inquiry conducted before employment</a:t>
            </a:r>
          </a:p>
          <a:p>
            <a:pPr lvl="1"/>
            <a:r>
              <a:rPr lang="en-US" dirty="0"/>
              <a:t>Due to amount of litigation in this area, respondents should only verify facts and not offer subjective information</a:t>
            </a:r>
          </a:p>
          <a:p>
            <a:pPr lvl="1"/>
            <a:r>
              <a:rPr lang="en-US" dirty="0"/>
              <a:t>Really diminishes credibility of reference inquiries</a:t>
            </a:r>
          </a:p>
          <a:p>
            <a:pPr lvl="2"/>
            <a:r>
              <a:rPr lang="en-US" dirty="0"/>
              <a:t>Prospective employer may require applicant to sign Employment Reference Release</a:t>
            </a:r>
          </a:p>
          <a:p>
            <a:pPr lvl="2"/>
            <a:r>
              <a:rPr lang="en-US" dirty="0"/>
              <a:t>Some states have passed laws providing protection from liability to employers who want to provide references</a:t>
            </a:r>
          </a:p>
          <a:p>
            <a:endParaRPr lang="en-US" dirty="0"/>
          </a:p>
        </p:txBody>
      </p:sp>
    </p:spTree>
    <p:extLst>
      <p:ext uri="{BB962C8B-B14F-4D97-AF65-F5344CB8AC3E}">
        <p14:creationId xmlns:p14="http://schemas.microsoft.com/office/powerpoint/2010/main" val="163072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Human Resources System (3 of 3)</a:t>
            </a:r>
            <a:endParaRPr lang="en-US" dirty="0"/>
          </a:p>
        </p:txBody>
      </p:sp>
      <p:sp>
        <p:nvSpPr>
          <p:cNvPr id="2" name="Text Placeholder 1"/>
          <p:cNvSpPr>
            <a:spLocks noGrp="1"/>
          </p:cNvSpPr>
          <p:nvPr>
            <p:ph type="body" sz="quarter" idx="17"/>
          </p:nvPr>
        </p:nvSpPr>
        <p:spPr/>
        <p:txBody>
          <a:bodyPr>
            <a:normAutofit/>
          </a:bodyPr>
          <a:lstStyle/>
          <a:p>
            <a:r>
              <a:rPr lang="en-US" dirty="0"/>
              <a:t>Hiring Notice alerts payroll department to new employee</a:t>
            </a:r>
          </a:p>
          <a:p>
            <a:r>
              <a:rPr lang="en-US" dirty="0"/>
              <a:t>Employee History Record contains performance evaluations, compensation adjustments, disciplinary issues, performance appraisals, etc.   </a:t>
            </a:r>
          </a:p>
          <a:p>
            <a:pPr lvl="1"/>
            <a:r>
              <a:rPr lang="en-US" dirty="0"/>
              <a:t>Employee must have access to his/her HR file</a:t>
            </a:r>
          </a:p>
          <a:p>
            <a:r>
              <a:rPr lang="en-US" dirty="0"/>
              <a:t>Termination of employee may be ‘at-will’ or ‘for good cause only’ depending on situation</a:t>
            </a:r>
          </a:p>
          <a:p>
            <a:r>
              <a:rPr lang="en-US" dirty="0"/>
              <a:t>Various other forms also exist to document internal transaction</a:t>
            </a:r>
          </a:p>
        </p:txBody>
      </p:sp>
    </p:spTree>
    <p:extLst>
      <p:ext uri="{BB962C8B-B14F-4D97-AF65-F5344CB8AC3E}">
        <p14:creationId xmlns:p14="http://schemas.microsoft.com/office/powerpoint/2010/main" val="506825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Payroll Accounting System – Part 1</a:t>
            </a:r>
          </a:p>
        </p:txBody>
      </p:sp>
      <p:sp>
        <p:nvSpPr>
          <p:cNvPr id="2" name="Text Placeholder 1"/>
          <p:cNvSpPr>
            <a:spLocks noGrp="1"/>
          </p:cNvSpPr>
          <p:nvPr>
            <p:ph type="body" sz="quarter" idx="17"/>
          </p:nvPr>
        </p:nvSpPr>
        <p:spPr/>
        <p:txBody>
          <a:bodyPr/>
          <a:lstStyle/>
          <a:p>
            <a:r>
              <a:rPr lang="en-US" dirty="0"/>
              <a:t>This system encompasses procedures and methods related to disbursement of pay to employees </a:t>
            </a:r>
          </a:p>
          <a:p>
            <a:pPr lvl="1"/>
            <a:r>
              <a:rPr lang="en-US" dirty="0"/>
              <a:t>Two basic records are inherent in this system (see following two slides)</a:t>
            </a:r>
          </a:p>
          <a:p>
            <a:endParaRPr lang="en-US" dirty="0"/>
          </a:p>
          <a:p>
            <a:endParaRPr lang="en-US" dirty="0"/>
          </a:p>
        </p:txBody>
      </p:sp>
    </p:spTree>
    <p:extLst>
      <p:ext uri="{BB962C8B-B14F-4D97-AF65-F5344CB8AC3E}">
        <p14:creationId xmlns:p14="http://schemas.microsoft.com/office/powerpoint/2010/main" val="975401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Payroll Register</a:t>
            </a:r>
          </a:p>
        </p:txBody>
      </p:sp>
      <p:sp>
        <p:nvSpPr>
          <p:cNvPr id="6" name="Text Placeholder 5"/>
          <p:cNvSpPr>
            <a:spLocks noGrp="1"/>
          </p:cNvSpPr>
          <p:nvPr>
            <p:ph type="body" sz="quarter" idx="11"/>
          </p:nvPr>
        </p:nvSpPr>
        <p:spPr>
          <a:xfrm>
            <a:off x="631825" y="1010401"/>
            <a:ext cx="7557839" cy="868642"/>
          </a:xfrm>
        </p:spPr>
        <p:txBody>
          <a:bodyPr/>
          <a:lstStyle/>
          <a:p>
            <a:pPr marL="285750" indent="-285750">
              <a:buFont typeface="Arial" panose="020B0604020202020204" pitchFamily="34" charset="0"/>
              <a:buChar char="•"/>
            </a:pPr>
            <a:r>
              <a:rPr lang="en-US" dirty="0"/>
              <a:t>Compiles data per payroll period</a:t>
            </a:r>
          </a:p>
          <a:p>
            <a:pPr marL="285750" indent="-285750">
              <a:buFont typeface="Arial" panose="020B0604020202020204" pitchFamily="34" charset="0"/>
              <a:buChar char="•"/>
            </a:pPr>
            <a:r>
              <a:rPr lang="en-US" dirty="0"/>
              <a:t>Occurs after hours recorded </a:t>
            </a:r>
          </a:p>
          <a:p>
            <a:pPr marL="285750" indent="-285750">
              <a:buFont typeface="Arial" panose="020B0604020202020204" pitchFamily="34" charset="0"/>
              <a:buChar char="•"/>
            </a:pPr>
            <a:r>
              <a:rPr lang="en-US" dirty="0"/>
              <a:t>Used to compute gross pay, deductions and net pay</a:t>
            </a:r>
          </a:p>
          <a:p>
            <a:endParaRPr lang="en-US" dirty="0"/>
          </a:p>
        </p:txBody>
      </p:sp>
      <p:pic>
        <p:nvPicPr>
          <p:cNvPr id="10" name="Picture Placeholder 9" descr="A register titled Payroll Register shows the details of payroll for five employees for week ending January 19. Below the heading is the following text: For Week Ending: January 19 20--. A table gives the details of payroll. The columns are listed as follows: Column 1: No.; Column 2: Name; Column 3: Total Hours Worked; Column 4: Regular Earnings: Hrs.  Rate  Amount; Column 5: Overtime Earnings: Hrs.  Rate  Amount; Column 6 : Total Earnings; Column 7: Deductions: OASDI Tax  HI Tax  Fed. Income Tax  State Income Tax; Column 8: Net Paid: Check No.  Amount. Column 1 lists the entries 1 to 5; Column 2 lists the names of the employees and the rest of the columns their respective details; they are as follows: Springs  Carl A.  40  40  10.75  430.00  blank  blank  blank  430  26.66  6.24  38.00  15.00  504  344.10; Wiegand  Sue T.  42  40  10.50  420.00  2  15.75  31.50  451.50  27.99  6.55  6.00  13.00  505  397.96; O’Neill John B.  38  38  11.10  421.80  blank  blank  blank  421.80  26.15  6.12  10.00  13.00  506  366.53; Bass  Marie S.  44  40  10.80  432.00  4  16.20  64.80  496.80  30.80  7.20  59.00  20.00  507  379.80; Crowson  Cheryl  40  40  S  990.38  blank  blank  blank  990.38  61.40  14.36  136.00  46.00  508  732.62. The entry skips to No. 47 and lists the Totals as follows: blank  blank  blank  9 895.75  blank  blank  917.20  10 812.95  670.40  156.79  2 008.00  542.00  blank  7 435.76.&#10;">
            <a:extLst>
              <a:ext uri="{FF2B5EF4-FFF2-40B4-BE49-F238E27FC236}">
                <a16:creationId xmlns:a16="http://schemas.microsoft.com/office/drawing/2014/main" xmlns="" id="{5564C57F-0C69-47E6-B9E0-169ACB43FE87}"/>
              </a:ext>
            </a:extLst>
          </p:cNvPr>
          <p:cNvPicPr>
            <a:picLocks noGrp="1" noChangeAspect="1"/>
          </p:cNvPicPr>
          <p:nvPr>
            <p:ph type="pic" sz="quarter" idx="10"/>
          </p:nvPr>
        </p:nvPicPr>
        <p:blipFill>
          <a:blip r:embed="rId2"/>
          <a:srcRect t="46" b="46"/>
          <a:stretch>
            <a:fillRect/>
          </a:stretch>
        </p:blipFill>
        <p:spPr>
          <a:xfrm>
            <a:off x="1881188" y="2062163"/>
            <a:ext cx="8429625" cy="3786187"/>
          </a:xfrm>
        </p:spPr>
      </p:pic>
    </p:spTree>
    <p:extLst>
      <p:ext uri="{BB962C8B-B14F-4D97-AF65-F5344CB8AC3E}">
        <p14:creationId xmlns:p14="http://schemas.microsoft.com/office/powerpoint/2010/main" val="3657981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Employee’s Earnings Record</a:t>
            </a:r>
          </a:p>
        </p:txBody>
      </p:sp>
      <p:sp>
        <p:nvSpPr>
          <p:cNvPr id="6" name="Text Placeholder 5"/>
          <p:cNvSpPr>
            <a:spLocks noGrp="1"/>
          </p:cNvSpPr>
          <p:nvPr>
            <p:ph type="body" sz="quarter" idx="11"/>
          </p:nvPr>
        </p:nvSpPr>
        <p:spPr>
          <a:xfrm>
            <a:off x="733425" y="1037230"/>
            <a:ext cx="9284781" cy="952344"/>
          </a:xfrm>
        </p:spPr>
        <p:txBody>
          <a:bodyPr/>
          <a:lstStyle/>
          <a:p>
            <a:pPr marL="285750" indent="-285750">
              <a:buFont typeface="Arial" panose="020B0604020202020204" pitchFamily="34" charset="0"/>
              <a:buChar char="•"/>
            </a:pPr>
            <a:r>
              <a:rPr lang="en-US" dirty="0"/>
              <a:t>It is updated after completion of payroll register</a:t>
            </a:r>
          </a:p>
          <a:p>
            <a:pPr marL="285750" indent="-285750">
              <a:buFont typeface="Arial" panose="020B0604020202020204" pitchFamily="34" charset="0"/>
              <a:buChar char="•"/>
            </a:pPr>
            <a:r>
              <a:rPr lang="en-US" dirty="0"/>
              <a:t>Outlines earnings per period, as well as cumulative earnings for each employee</a:t>
            </a:r>
          </a:p>
          <a:p>
            <a:pPr marL="285750" indent="-285750">
              <a:buFont typeface="Arial" panose="020B0604020202020204" pitchFamily="34" charset="0"/>
              <a:buChar char="•"/>
            </a:pPr>
            <a:r>
              <a:rPr lang="en-US" dirty="0"/>
              <a:t>Used to compile data for a multitude of reports</a:t>
            </a:r>
          </a:p>
        </p:txBody>
      </p:sp>
      <p:pic>
        <p:nvPicPr>
          <p:cNvPr id="8" name="Picture Placeholder 7" descr="A record entry titled Employee’s Earnings Record shows the earning record of Crowson  Cheryl for three weeks. A table providing the detailed information shows the following columns: Column 1: Week; Column 2: Week Ending; Column 3: Total Hours Worked; Column 4: Regular Earnings: Hrs.  Rate  Amount  Column 5: Overtime Earnings: Hrs.  Rate  Amount; Column 6: Total Earnings; Column 7: Deductions: OASDI Tax  HI Tax  Fed. Income Tax  State Income Tax; Column 8: Net Paid: Check No.  Amount; Column 9: Cumulative Earnings. The details for three weeks for the employee is as follows: 1: 1/5  40  40  S  990.38  blank  blank  blank  990.38  61.40  14.36  136.00  46.00  419  732.62  990.38; 2: 1/12  42  40  S  990.38  2  37.14  74.28  1 064.66  66.01  15.44  154.00  53.00  463  776.21  2  055.04; 3: 1/19  40  40  S  990.38  blank  blank  blank  990.38  61.40  14.36  136.00  46.00  508  732.62  3 045.42. A row below gives the details of the employee as follows: Sex: F (Checked)  M; Department: Accounting; Occupation: Accounting Analyst (A); State Employed: West Virginia; S.S No.: 000-00-6357; Name-Last First Middle: Crowson  Cheryl; No.W/Hallow.: 1; Marital Status: S.&#10;">
            <a:extLst>
              <a:ext uri="{FF2B5EF4-FFF2-40B4-BE49-F238E27FC236}">
                <a16:creationId xmlns:a16="http://schemas.microsoft.com/office/drawing/2014/main" xmlns="" id="{2614660A-6B93-40AC-B328-90D3D8C91B3F}"/>
              </a:ext>
            </a:extLst>
          </p:cNvPr>
          <p:cNvPicPr>
            <a:picLocks noGrp="1" noChangeAspect="1"/>
          </p:cNvPicPr>
          <p:nvPr>
            <p:ph type="pic" sz="quarter" idx="10"/>
          </p:nvPr>
        </p:nvPicPr>
        <p:blipFill>
          <a:blip r:embed="rId2"/>
          <a:srcRect l="34" r="34"/>
          <a:stretch>
            <a:fillRect/>
          </a:stretch>
        </p:blipFill>
        <p:spPr>
          <a:xfrm>
            <a:off x="1393571" y="2158265"/>
            <a:ext cx="7964488" cy="3502025"/>
          </a:xfrm>
        </p:spPr>
      </p:pic>
    </p:spTree>
    <p:extLst>
      <p:ext uri="{BB962C8B-B14F-4D97-AF65-F5344CB8AC3E}">
        <p14:creationId xmlns:p14="http://schemas.microsoft.com/office/powerpoint/2010/main" val="2261679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Payroll Accounting System – Part 2</a:t>
            </a:r>
          </a:p>
        </p:txBody>
      </p:sp>
      <p:sp>
        <p:nvSpPr>
          <p:cNvPr id="2" name="Text Placeholder 1"/>
          <p:cNvSpPr>
            <a:spLocks noGrp="1"/>
          </p:cNvSpPr>
          <p:nvPr>
            <p:ph type="body" sz="quarter" idx="17"/>
          </p:nvPr>
        </p:nvSpPr>
        <p:spPr/>
        <p:txBody>
          <a:bodyPr/>
          <a:lstStyle/>
          <a:p>
            <a:r>
              <a:rPr lang="en-US" dirty="0"/>
              <a:t>Outsourcing Payroll</a:t>
            </a:r>
          </a:p>
          <a:p>
            <a:pPr lvl="1"/>
            <a:r>
              <a:rPr lang="en-US" dirty="0"/>
              <a:t>Many small- to mid-sized businesses hire a payroll company to do their processing</a:t>
            </a:r>
          </a:p>
          <a:p>
            <a:pPr lvl="1"/>
            <a:r>
              <a:rPr lang="en-US" dirty="0"/>
              <a:t>This is an independent company responsible for compliance</a:t>
            </a:r>
          </a:p>
          <a:p>
            <a:pPr lvl="1"/>
            <a:r>
              <a:rPr lang="en-US" dirty="0"/>
              <a:t>Reduce risk of unpaid payroll taxes by</a:t>
            </a:r>
          </a:p>
          <a:p>
            <a:pPr lvl="2"/>
            <a:r>
              <a:rPr lang="en-US" dirty="0"/>
              <a:t>Hiring only bonded providers</a:t>
            </a:r>
          </a:p>
          <a:p>
            <a:pPr lvl="2"/>
            <a:r>
              <a:rPr lang="en-US" dirty="0"/>
              <a:t>Disallowing provider the ability to sign tax returns</a:t>
            </a:r>
          </a:p>
          <a:p>
            <a:pPr lvl="2"/>
            <a:r>
              <a:rPr lang="en-US" dirty="0"/>
              <a:t>Disallowing tax correspondence to be sent to provider</a:t>
            </a:r>
          </a:p>
          <a:p>
            <a:pPr lvl="2"/>
            <a:r>
              <a:rPr lang="en-US" dirty="0"/>
              <a:t>Requesting regular IRS transcripts of company accounts</a:t>
            </a:r>
          </a:p>
          <a:p>
            <a:endParaRPr lang="en-US" dirty="0"/>
          </a:p>
          <a:p>
            <a:endParaRPr lang="en-US" dirty="0"/>
          </a:p>
          <a:p>
            <a:endParaRPr lang="en-US" dirty="0"/>
          </a:p>
        </p:txBody>
      </p:sp>
    </p:spTree>
    <p:extLst>
      <p:ext uri="{BB962C8B-B14F-4D97-AF65-F5344CB8AC3E}">
        <p14:creationId xmlns:p14="http://schemas.microsoft.com/office/powerpoint/2010/main" val="249975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2" name="Text Placeholder 1"/>
          <p:cNvSpPr>
            <a:spLocks noGrp="1"/>
          </p:cNvSpPr>
          <p:nvPr>
            <p:ph type="body" sz="quarter" idx="17"/>
          </p:nvPr>
        </p:nvSpPr>
        <p:spPr/>
        <p:txBody>
          <a:bodyPr/>
          <a:lstStyle/>
          <a:p>
            <a:r>
              <a:rPr lang="en-US" dirty="0"/>
              <a:t>Identify various laws that affect employers in their payroll operations.</a:t>
            </a:r>
          </a:p>
          <a:p>
            <a:r>
              <a:rPr lang="en-US" dirty="0"/>
              <a:t>Examine the recordkeeping requirements of these laws.</a:t>
            </a:r>
          </a:p>
          <a:p>
            <a:r>
              <a:rPr lang="en-US" dirty="0"/>
              <a:t>Describe employment procedures generally followed in a Human Resources Department.</a:t>
            </a:r>
          </a:p>
          <a:p>
            <a:r>
              <a:rPr lang="en-US" dirty="0"/>
              <a:t>Recognize the various personnel records used by businesses and outline the type of information shown on each form.</a:t>
            </a:r>
          </a:p>
          <a:p>
            <a:r>
              <a:rPr lang="en-US" dirty="0"/>
              <a:t>Identify the payroll register and the employee’s earnings record.</a:t>
            </a:r>
          </a:p>
        </p:txBody>
      </p:sp>
    </p:spTree>
    <p:extLst>
      <p:ext uri="{BB962C8B-B14F-4D97-AF65-F5344CB8AC3E}">
        <p14:creationId xmlns:p14="http://schemas.microsoft.com/office/powerpoint/2010/main" val="109065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Payroll Profession</a:t>
            </a:r>
          </a:p>
        </p:txBody>
      </p:sp>
      <p:sp>
        <p:nvSpPr>
          <p:cNvPr id="2" name="Text Placeholder 1"/>
          <p:cNvSpPr>
            <a:spLocks noGrp="1"/>
          </p:cNvSpPr>
          <p:nvPr>
            <p:ph type="body" sz="quarter" idx="17"/>
          </p:nvPr>
        </p:nvSpPr>
        <p:spPr/>
        <p:txBody>
          <a:bodyPr/>
          <a:lstStyle/>
          <a:p>
            <a:r>
              <a:rPr lang="en-US" dirty="0"/>
              <a:t>Payroll professionals are required to comply with numerous regulations that requires advanced knowledge</a:t>
            </a:r>
          </a:p>
          <a:p>
            <a:r>
              <a:rPr lang="en-US" dirty="0"/>
              <a:t>Positions within payroll profession range from payroll clerk to senior payroll manager</a:t>
            </a:r>
          </a:p>
          <a:p>
            <a:pPr lvl="1"/>
            <a:r>
              <a:rPr lang="en-US" dirty="0"/>
              <a:t>Payroll managers’ salaries (per 2018 Robert Half Associates survey) range from $71,000 - $124,350</a:t>
            </a:r>
          </a:p>
          <a:p>
            <a:pPr lvl="1"/>
            <a:r>
              <a:rPr lang="en-US" dirty="0"/>
              <a:t>Membership in American Payroll Association (APA) helps in keeping current</a:t>
            </a:r>
          </a:p>
          <a:p>
            <a:pPr lvl="1"/>
            <a:r>
              <a:rPr lang="en-US" dirty="0"/>
              <a:t>“Code of Ethics” sets direction for profession (Figure 1.1)</a:t>
            </a:r>
          </a:p>
        </p:txBody>
      </p:sp>
    </p:spTree>
    <p:extLst>
      <p:ext uri="{BB962C8B-B14F-4D97-AF65-F5344CB8AC3E}">
        <p14:creationId xmlns:p14="http://schemas.microsoft.com/office/powerpoint/2010/main" val="241414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Figure 1.1 APA Code of Ethics</a:t>
            </a:r>
            <a:endParaRPr lang="en-US" dirty="0"/>
          </a:p>
        </p:txBody>
      </p:sp>
      <p:sp>
        <p:nvSpPr>
          <p:cNvPr id="2" name="Text Placeholder 1"/>
          <p:cNvSpPr>
            <a:spLocks noGrp="1"/>
          </p:cNvSpPr>
          <p:nvPr>
            <p:ph type="body" sz="quarter" idx="17"/>
          </p:nvPr>
        </p:nvSpPr>
        <p:spPr/>
        <p:txBody>
          <a:bodyPr>
            <a:normAutofit lnSpcReduction="10000"/>
          </a:bodyPr>
          <a:lstStyle/>
          <a:p>
            <a:r>
              <a:rPr lang="en-US" dirty="0"/>
              <a:t>To be mindful of the personal aspect of the payroll relationship between employer and employee, and to ensure that harmony is maintained through constant concern for the Payroll Professional’s fellow employees.</a:t>
            </a:r>
          </a:p>
          <a:p>
            <a:r>
              <a:rPr lang="en-US" dirty="0"/>
              <a:t>To strive for perfect compliance, accuracy, and timeliness of all payroll activities.</a:t>
            </a:r>
          </a:p>
          <a:p>
            <a:r>
              <a:rPr lang="en-US" dirty="0"/>
              <a:t>To keep abreast of the state of the payroll art with regard to developments in payroll technologies.</a:t>
            </a:r>
          </a:p>
          <a:p>
            <a:r>
              <a:rPr lang="en-US" dirty="0"/>
              <a:t>To be current with legislative developments and actions on the part of regulatory bodies, insofar as they affect payroll.</a:t>
            </a:r>
          </a:p>
          <a:p>
            <a:r>
              <a:rPr lang="en-US" dirty="0"/>
              <a:t>To maintain the absolute confidentiality of the payroll within the procedures of the employer.</a:t>
            </a:r>
          </a:p>
          <a:p>
            <a:r>
              <a:rPr lang="en-US" dirty="0"/>
              <a:t>To refrain from using Association activities for one’s personal self-interest or financial gain.</a:t>
            </a:r>
          </a:p>
          <a:p>
            <a:r>
              <a:rPr lang="en-US" dirty="0"/>
              <a:t>To take as one’s commitment the enhancement of one’s professional abilities through the resources of the American Payroll Association.</a:t>
            </a:r>
          </a:p>
          <a:p>
            <a:r>
              <a:rPr lang="en-US" dirty="0"/>
              <a:t>To support one’s fellow Payroll Professionals, both within and outside one’s organization.</a:t>
            </a:r>
          </a:p>
        </p:txBody>
      </p:sp>
    </p:spTree>
    <p:extLst>
      <p:ext uri="{BB962C8B-B14F-4D97-AF65-F5344CB8AC3E}">
        <p14:creationId xmlns:p14="http://schemas.microsoft.com/office/powerpoint/2010/main" val="165012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Many Laws Affect Payroll</a:t>
            </a:r>
          </a:p>
        </p:txBody>
      </p:sp>
      <p:sp>
        <p:nvSpPr>
          <p:cNvPr id="2" name="Text Placeholder 1"/>
          <p:cNvSpPr>
            <a:spLocks noGrp="1"/>
          </p:cNvSpPr>
          <p:nvPr>
            <p:ph type="body" sz="quarter" idx="17"/>
          </p:nvPr>
        </p:nvSpPr>
        <p:spPr/>
        <p:txBody>
          <a:bodyPr/>
          <a:lstStyle/>
          <a:p>
            <a:r>
              <a:rPr lang="en-US" dirty="0"/>
              <a:t>Fair Labor Standards Act (FLSA) </a:t>
            </a:r>
          </a:p>
          <a:p>
            <a:r>
              <a:rPr lang="en-US" dirty="0"/>
              <a:t>Federal Insurance Contribution Act (FICA)</a:t>
            </a:r>
          </a:p>
          <a:p>
            <a:r>
              <a:rPr lang="en-US" dirty="0"/>
              <a:t>Income tax withholding laws</a:t>
            </a:r>
          </a:p>
          <a:p>
            <a:pPr lvl="1"/>
            <a:r>
              <a:rPr lang="en-US" dirty="0"/>
              <a:t>Federal, state and local</a:t>
            </a:r>
          </a:p>
          <a:p>
            <a:r>
              <a:rPr lang="en-US" dirty="0"/>
              <a:t>Unemployment tax acts</a:t>
            </a:r>
          </a:p>
          <a:p>
            <a:r>
              <a:rPr lang="en-US" dirty="0"/>
              <a:t>Fair employment laws</a:t>
            </a:r>
          </a:p>
          <a:p>
            <a:r>
              <a:rPr lang="en-US" dirty="0"/>
              <a:t>Other federal laws</a:t>
            </a:r>
          </a:p>
          <a:p>
            <a:r>
              <a:rPr lang="en-US" dirty="0"/>
              <a:t>State minimum wage and maximum hour laws and other state specific laws</a:t>
            </a:r>
          </a:p>
        </p:txBody>
      </p:sp>
    </p:spTree>
    <p:extLst>
      <p:ext uri="{BB962C8B-B14F-4D97-AF65-F5344CB8AC3E}">
        <p14:creationId xmlns:p14="http://schemas.microsoft.com/office/powerpoint/2010/main" val="299158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Fair Labor Standards Act (FLSA)</a:t>
            </a:r>
          </a:p>
        </p:txBody>
      </p:sp>
      <p:sp>
        <p:nvSpPr>
          <p:cNvPr id="2" name="Text Placeholder 1"/>
          <p:cNvSpPr>
            <a:spLocks noGrp="1"/>
          </p:cNvSpPr>
          <p:nvPr>
            <p:ph type="body" sz="quarter" idx="17"/>
          </p:nvPr>
        </p:nvSpPr>
        <p:spPr/>
        <p:txBody>
          <a:bodyPr/>
          <a:lstStyle/>
          <a:p>
            <a:r>
              <a:rPr lang="en-US" dirty="0"/>
              <a:t>Federal Wage &amp; Hour Law of 1938</a:t>
            </a:r>
          </a:p>
          <a:p>
            <a:r>
              <a:rPr lang="en-US" dirty="0"/>
              <a:t>Minimum wage is $7.25/hour</a:t>
            </a:r>
          </a:p>
          <a:p>
            <a:r>
              <a:rPr lang="en-US" dirty="0"/>
              <a:t>Equal pay for equal work provisions </a:t>
            </a:r>
          </a:p>
          <a:p>
            <a:r>
              <a:rPr lang="en-US" dirty="0"/>
              <a:t>Sets law for companies involved</a:t>
            </a:r>
          </a:p>
          <a:p>
            <a:pPr lvl="1"/>
            <a:r>
              <a:rPr lang="en-US" dirty="0"/>
              <a:t>In interstate commerce or</a:t>
            </a:r>
          </a:p>
          <a:p>
            <a:pPr lvl="1"/>
            <a:r>
              <a:rPr lang="en-US" dirty="0"/>
              <a:t>In production of goods/services for interstate commerce</a:t>
            </a:r>
          </a:p>
          <a:p>
            <a:r>
              <a:rPr lang="en-US" dirty="0"/>
              <a:t>Requires payroll records be maintained</a:t>
            </a:r>
          </a:p>
          <a:p>
            <a:pPr marL="0" indent="0">
              <a:buNone/>
            </a:pPr>
            <a:r>
              <a:rPr lang="en-US" dirty="0"/>
              <a:t>Covered in greater detail in Chapter 2</a:t>
            </a:r>
          </a:p>
          <a:p>
            <a:endParaRPr lang="en-US" dirty="0"/>
          </a:p>
          <a:p>
            <a:endParaRPr lang="en-US" dirty="0"/>
          </a:p>
        </p:txBody>
      </p:sp>
    </p:spTree>
    <p:extLst>
      <p:ext uri="{BB962C8B-B14F-4D97-AF65-F5344CB8AC3E}">
        <p14:creationId xmlns:p14="http://schemas.microsoft.com/office/powerpoint/2010/main" val="387043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Federal Insurance Contributions Act (FICA)</a:t>
            </a:r>
          </a:p>
        </p:txBody>
      </p:sp>
      <p:sp>
        <p:nvSpPr>
          <p:cNvPr id="2" name="Text Placeholder 1"/>
          <p:cNvSpPr>
            <a:spLocks noGrp="1"/>
          </p:cNvSpPr>
          <p:nvPr>
            <p:ph type="body" sz="quarter" idx="17"/>
          </p:nvPr>
        </p:nvSpPr>
        <p:spPr/>
        <p:txBody>
          <a:bodyPr/>
          <a:lstStyle/>
          <a:p>
            <a:r>
              <a:rPr lang="en-US" dirty="0"/>
              <a:t>Comprised of two taxes </a:t>
            </a:r>
          </a:p>
          <a:p>
            <a:r>
              <a:rPr lang="en-US" dirty="0"/>
              <a:t>Both taxes paid by employer and employee</a:t>
            </a:r>
          </a:p>
          <a:p>
            <a:pPr lvl="1"/>
            <a:r>
              <a:rPr lang="en-US" dirty="0"/>
              <a:t>OASDI (Old Age &amp; Survivors’  Trust Fund &amp; Federal Disability Insurance Trust Fund)</a:t>
            </a:r>
          </a:p>
          <a:p>
            <a:pPr lvl="1"/>
            <a:r>
              <a:rPr lang="en-US" dirty="0"/>
              <a:t>HI (Health Insurance Plan - Medicare)</a:t>
            </a:r>
          </a:p>
          <a:p>
            <a:r>
              <a:rPr lang="en-US" dirty="0"/>
              <a:t>Imposes tax on net earnings of self-employed individuals </a:t>
            </a:r>
          </a:p>
          <a:p>
            <a:pPr marL="0" indent="0">
              <a:buNone/>
            </a:pPr>
            <a:r>
              <a:rPr lang="en-US" dirty="0"/>
              <a:t>Covered in greater detail in Chapter 3</a:t>
            </a:r>
          </a:p>
        </p:txBody>
      </p:sp>
    </p:spTree>
    <p:extLst>
      <p:ext uri="{BB962C8B-B14F-4D97-AF65-F5344CB8AC3E}">
        <p14:creationId xmlns:p14="http://schemas.microsoft.com/office/powerpoint/2010/main" val="246969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Income Tax Withholding Laws</a:t>
            </a:r>
          </a:p>
        </p:txBody>
      </p:sp>
      <p:sp>
        <p:nvSpPr>
          <p:cNvPr id="2" name="Text Placeholder 1"/>
          <p:cNvSpPr>
            <a:spLocks noGrp="1"/>
          </p:cNvSpPr>
          <p:nvPr>
            <p:ph type="body" sz="quarter" idx="17"/>
          </p:nvPr>
        </p:nvSpPr>
        <p:spPr/>
        <p:txBody>
          <a:bodyPr/>
          <a:lstStyle/>
          <a:p>
            <a:r>
              <a:rPr lang="en-US" dirty="0"/>
              <a:t>Federal income tax </a:t>
            </a:r>
          </a:p>
          <a:p>
            <a:pPr lvl="1"/>
            <a:r>
              <a:rPr lang="en-US" dirty="0"/>
              <a:t>Levied on earnings of employees</a:t>
            </a:r>
          </a:p>
          <a:p>
            <a:pPr lvl="1"/>
            <a:r>
              <a:rPr lang="en-US" dirty="0"/>
              <a:t>Income tax is withheld from paychecks</a:t>
            </a:r>
          </a:p>
          <a:p>
            <a:r>
              <a:rPr lang="en-US" dirty="0"/>
              <a:t>State and local income tax</a:t>
            </a:r>
          </a:p>
          <a:p>
            <a:pPr lvl="1"/>
            <a:r>
              <a:rPr lang="en-US" dirty="0"/>
              <a:t>Income tax is withheld from paychecks</a:t>
            </a:r>
          </a:p>
          <a:p>
            <a:pPr lvl="1"/>
            <a:r>
              <a:rPr lang="en-US" dirty="0"/>
              <a:t>Different in each state</a:t>
            </a:r>
          </a:p>
          <a:p>
            <a:pPr lvl="1"/>
            <a:r>
              <a:rPr lang="en-US" dirty="0"/>
              <a:t>Not all states have state income tax</a:t>
            </a:r>
          </a:p>
          <a:p>
            <a:pPr marL="0" indent="0">
              <a:buNone/>
            </a:pPr>
            <a:r>
              <a:rPr lang="en-US" sz="1800" dirty="0"/>
              <a:t>Covered in greater detail in Chapter 4</a:t>
            </a:r>
          </a:p>
        </p:txBody>
      </p:sp>
    </p:spTree>
    <p:extLst>
      <p:ext uri="{BB962C8B-B14F-4D97-AF65-F5344CB8AC3E}">
        <p14:creationId xmlns:p14="http://schemas.microsoft.com/office/powerpoint/2010/main" val="2907590174"/>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xmlns=""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purl.org/dc/terms/"/>
    <ds:schemaRef ds:uri="http://purl.org/dc/dcmitype/"/>
    <ds:schemaRef ds:uri="http://www.w3.org/XML/1998/namespace"/>
    <ds:schemaRef ds:uri="http://schemas.microsoft.com/office/2006/metadata/properties"/>
    <ds:schemaRef ds:uri="105ced8a-af0e-4ad8-9238-2f7ff36232f4"/>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d5280b9f-0d25-4ffb-96bc-3c5ae659ff52"/>
    <ds:schemaRef ds:uri="105CED8A-AF0E-4AD8-9238-2F7FF36232F4"/>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56</TotalTime>
  <Words>2143</Words>
  <Application>Microsoft Office PowerPoint</Application>
  <PresentationFormat>Custom</PresentationFormat>
  <Paragraphs>206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Payroll Accounting 2019</vt:lpstr>
      <vt:lpstr>THE NEED FOR PAYROLL &amp; PERSONNEL RECORDS</vt:lpstr>
      <vt:lpstr>Learning Objectives</vt:lpstr>
      <vt:lpstr>Payroll Profession</vt:lpstr>
      <vt:lpstr>Figure 1.1 APA Code of Ethics</vt:lpstr>
      <vt:lpstr>Many Laws Affect Payroll</vt:lpstr>
      <vt:lpstr>Fair Labor Standards Act (FLSA)</vt:lpstr>
      <vt:lpstr>Federal Insurance Contributions Act (FICA)</vt:lpstr>
      <vt:lpstr>Income Tax Withholding Laws</vt:lpstr>
      <vt:lpstr>Unemployment Tax Acts</vt:lpstr>
      <vt:lpstr>Fair Employment Laws</vt:lpstr>
      <vt:lpstr>Age Discrimination in Employment Act (ADEA)</vt:lpstr>
      <vt:lpstr>Americans with Disabilities Act (ADA)</vt:lpstr>
      <vt:lpstr>Federal Personal Responsibility &amp; Work Opportunity Reconciliation Act of 1996</vt:lpstr>
      <vt:lpstr>Immigration Reform and Control Act of 1986 (IRCA)</vt:lpstr>
      <vt:lpstr>Family Medical Leave Act (FMLA) of 1993</vt:lpstr>
      <vt:lpstr>Uniformed Services Employment &amp; Reemployment Rights Act of 1994</vt:lpstr>
      <vt:lpstr>Employee Retirement Income Security Act (ERISA)of 1974</vt:lpstr>
      <vt:lpstr>Affordable Care Act (ACA) of 2010</vt:lpstr>
      <vt:lpstr>State Laws</vt:lpstr>
      <vt:lpstr>Human Resource &amp; Payroll Accounting Systems</vt:lpstr>
      <vt:lpstr>Human Resources System (1 of 3)</vt:lpstr>
      <vt:lpstr>Human Resources System (2 of 3)</vt:lpstr>
      <vt:lpstr>Human Resources System (3 of 3)</vt:lpstr>
      <vt:lpstr>Payroll Accounting System – Part 1</vt:lpstr>
      <vt:lpstr>Payroll Register</vt:lpstr>
      <vt:lpstr>Employee’s Earnings Record</vt:lpstr>
      <vt:lpstr>Payroll Accounting System – Part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Accounting 2019</dc:title>
  <dc:creator>Frye, Darrell</dc:creator>
  <cp:lastModifiedBy>Lori</cp:lastModifiedBy>
  <cp:revision>11</cp:revision>
  <cp:lastPrinted>2016-10-03T15:29:39Z</cp:lastPrinted>
  <dcterms:created xsi:type="dcterms:W3CDTF">2018-10-16T22:01:36Z</dcterms:created>
  <dcterms:modified xsi:type="dcterms:W3CDTF">2019-08-14T04:20:59Z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