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6" r:id="rId5"/>
    <p:sldId id="264" r:id="rId6"/>
    <p:sldId id="266" r:id="rId7"/>
    <p:sldId id="270" r:id="rId8"/>
    <p:sldId id="295" r:id="rId9"/>
    <p:sldId id="265" r:id="rId10"/>
    <p:sldId id="271" r:id="rId11"/>
    <p:sldId id="273" r:id="rId12"/>
    <p:sldId id="274" r:id="rId13"/>
    <p:sldId id="296" r:id="rId14"/>
    <p:sldId id="275" r:id="rId15"/>
    <p:sldId id="276" r:id="rId16"/>
    <p:sldId id="277" r:id="rId17"/>
    <p:sldId id="297" r:id="rId18"/>
    <p:sldId id="278" r:id="rId19"/>
    <p:sldId id="279" r:id="rId20"/>
    <p:sldId id="298" r:id="rId21"/>
    <p:sldId id="280" r:id="rId22"/>
    <p:sldId id="281" r:id="rId23"/>
    <p:sldId id="283" r:id="rId24"/>
    <p:sldId id="282" r:id="rId25"/>
    <p:sldId id="285" r:id="rId26"/>
    <p:sldId id="293" r:id="rId27"/>
    <p:sldId id="307" r:id="rId28"/>
    <p:sldId id="299" r:id="rId29"/>
    <p:sldId id="286" r:id="rId30"/>
    <p:sldId id="306" r:id="rId31"/>
    <p:sldId id="301" r:id="rId32"/>
    <p:sldId id="303" r:id="rId33"/>
    <p:sldId id="302" r:id="rId34"/>
    <p:sldId id="304" r:id="rId35"/>
    <p:sldId id="305" r:id="rId36"/>
    <p:sldId id="287" r:id="rId37"/>
    <p:sldId id="289"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Frye, Darrell" initials="FD" lastIdx="1" clrIdx="1">
    <p:extLst>
      <p:ext uri="{19B8F6BF-5375-455C-9EA6-DF929625EA0E}">
        <p15:presenceInfo xmlns:p15="http://schemas.microsoft.com/office/powerpoint/2012/main" userId="S-1-5-21-4027829005-1107895287-290554039-1352" providerId="AD"/>
      </p:ext>
    </p:extLst>
  </p:cmAuthor>
  <p:cmAuthor id="3" name="ansrsource" initials="ansr" lastIdx="16" clrIdx="2">
    <p:extLst>
      <p:ext uri="{19B8F6BF-5375-455C-9EA6-DF929625EA0E}">
        <p15:presenceInfo xmlns:p15="http://schemas.microsoft.com/office/powerpoint/2012/main" userId="ansrsource" providerId="None"/>
      </p:ext>
    </p:extLst>
  </p:cmAuthor>
  <p:cmAuthor id="4" name="Bernie Hill" initials="BH" lastIdx="3" clrIdx="3">
    <p:extLst>
      <p:ext uri="{19B8F6BF-5375-455C-9EA6-DF929625EA0E}">
        <p15:presenceInfo xmlns:p15="http://schemas.microsoft.com/office/powerpoint/2012/main" userId="Bernie H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6298"/>
    <a:srgbClr val="000000"/>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6456" autoAdjust="0"/>
  </p:normalViewPr>
  <p:slideViewPr>
    <p:cSldViewPr snapToGrid="0" snapToObjects="1">
      <p:cViewPr varScale="1">
        <p:scale>
          <a:sx n="67" d="100"/>
          <a:sy n="67" d="100"/>
        </p:scale>
        <p:origin x="87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10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12/16/2020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2020, 30th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err="1"/>
              <a:t>Bieg</a:t>
            </a:r>
            <a:r>
              <a:rPr lang="en-US" dirty="0"/>
              <a:t>/Toland, Payroll Accounting 2020, 30</a:t>
            </a:r>
            <a:r>
              <a:rPr lang="en-US" baseline="30000" dirty="0"/>
              <a:t>th</a:t>
            </a:r>
            <a:r>
              <a:rPr lang="en-US" dirty="0"/>
              <a:t> Edition. © 2020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www.ssa.gov/employer/ssnv.htm"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www.irs.gov/forms-pubs/"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www.eftps.gov/"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www.socialsecurity.gov/employer"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a:t>Bieg/Toland, Payroll Accounting 2020, 30th Edition. © 2020 Cengage. All Rights Reserved. May not be scanned, copied or duplicated, or posted to a publicly accessible website, in whole or in part.</a:t>
            </a:r>
          </a:p>
        </p:txBody>
      </p:sp>
      <p:sp>
        <p:nvSpPr>
          <p:cNvPr id="8" name="Text Placeholder 7"/>
          <p:cNvSpPr>
            <a:spLocks noGrp="1"/>
          </p:cNvSpPr>
          <p:nvPr>
            <p:ph type="body" sz="quarter" idx="10"/>
          </p:nvPr>
        </p:nvSpPr>
        <p:spPr/>
        <p:txBody>
          <a:bodyPr/>
          <a:lstStyle/>
          <a:p>
            <a:r>
              <a:rPr lang="en-US" dirty="0"/>
              <a:t>Bernard J. Bieg and Judith A. Toland</a:t>
            </a:r>
          </a:p>
        </p:txBody>
      </p:sp>
      <p:sp>
        <p:nvSpPr>
          <p:cNvPr id="7" name="Title 6"/>
          <p:cNvSpPr>
            <a:spLocks noGrp="1"/>
          </p:cNvSpPr>
          <p:nvPr>
            <p:ph type="title"/>
          </p:nvPr>
        </p:nvSpPr>
        <p:spPr/>
        <p:txBody>
          <a:bodyPr/>
          <a:lstStyle/>
          <a:p>
            <a:r>
              <a:rPr lang="en-US" dirty="0"/>
              <a:t>Payroll Accounting 2020</a:t>
            </a:r>
          </a:p>
        </p:txBody>
      </p:sp>
    </p:spTree>
    <p:extLst>
      <p:ext uri="{BB962C8B-B14F-4D97-AF65-F5344CB8AC3E}">
        <p14:creationId xmlns:p14="http://schemas.microsoft.com/office/powerpoint/2010/main" val="19470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Tips greater than $20 or more in a calendar month</a:t>
            </a:r>
          </a:p>
          <a:p>
            <a:pPr lvl="1"/>
            <a:r>
              <a:rPr lang="en-US" dirty="0"/>
              <a:t>Employees can report tips to employer using Form 4070    or</a:t>
            </a:r>
          </a:p>
          <a:p>
            <a:pPr lvl="1"/>
            <a:r>
              <a:rPr lang="en-US" dirty="0"/>
              <a:t>Attributed Tip Income Program (ATIP) – a formula based on employer’s credit card sales</a:t>
            </a:r>
          </a:p>
          <a:p>
            <a:pPr lvl="1"/>
            <a:r>
              <a:rPr lang="en-US" dirty="0"/>
              <a:t>Employer calculates FICA on tips and withholds from regular paycheck on these reported tips</a:t>
            </a:r>
          </a:p>
          <a:p>
            <a:pPr lvl="2"/>
            <a:r>
              <a:rPr lang="en-US" dirty="0"/>
              <a:t>Must withhold on first paycheck after tips are reported; employer pays FICA on reported tips</a:t>
            </a:r>
          </a:p>
        </p:txBody>
      </p:sp>
      <p:sp>
        <p:nvSpPr>
          <p:cNvPr id="4" name="Title 3"/>
          <p:cNvSpPr>
            <a:spLocks noGrp="1"/>
          </p:cNvSpPr>
          <p:nvPr>
            <p:ph type="title"/>
          </p:nvPr>
        </p:nvSpPr>
        <p:spPr/>
        <p:txBody>
          <a:bodyPr/>
          <a:lstStyle/>
          <a:p>
            <a:r>
              <a:rPr lang="en-US" dirty="0"/>
              <a:t>What are Taxable Wages? (2 of 2)</a:t>
            </a:r>
          </a:p>
        </p:txBody>
      </p:sp>
    </p:spTree>
    <p:extLst>
      <p:ext uri="{BB962C8B-B14F-4D97-AF65-F5344CB8AC3E}">
        <p14:creationId xmlns:p14="http://schemas.microsoft.com/office/powerpoint/2010/main" val="172386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fontScale="92500" lnSpcReduction="10000"/>
          </a:bodyPr>
          <a:lstStyle/>
          <a:p>
            <a:pPr>
              <a:lnSpc>
                <a:spcPct val="120000"/>
              </a:lnSpc>
            </a:pPr>
            <a:r>
              <a:rPr lang="en-US" dirty="0"/>
              <a:t>Meals/lodging for employer’s convenience</a:t>
            </a:r>
          </a:p>
          <a:p>
            <a:pPr>
              <a:lnSpc>
                <a:spcPct val="120000"/>
              </a:lnSpc>
            </a:pPr>
            <a:r>
              <a:rPr lang="en-US" dirty="0"/>
              <a:t>Sick pay </a:t>
            </a:r>
          </a:p>
          <a:p>
            <a:pPr lvl="1">
              <a:lnSpc>
                <a:spcPct val="120000"/>
              </a:lnSpc>
            </a:pPr>
            <a:r>
              <a:rPr lang="en-US" dirty="0"/>
              <a:t>Only after 6 consecutive months off (personal injury) </a:t>
            </a:r>
          </a:p>
          <a:p>
            <a:pPr lvl="1">
              <a:lnSpc>
                <a:spcPct val="120000"/>
              </a:lnSpc>
            </a:pPr>
            <a:r>
              <a:rPr lang="en-US" dirty="0"/>
              <a:t>FICA defines sick pay as ‘any payment made to individuals due to personal injury or sickness that does not constitute wages.’</a:t>
            </a:r>
          </a:p>
          <a:p>
            <a:pPr>
              <a:lnSpc>
                <a:spcPct val="120000"/>
              </a:lnSpc>
            </a:pPr>
            <a:r>
              <a:rPr lang="en-US" dirty="0"/>
              <a:t>Pay for difference between employees’ salary and military pay for soldiers/reservists activated for more than 30 days</a:t>
            </a:r>
          </a:p>
          <a:p>
            <a:pPr>
              <a:lnSpc>
                <a:spcPct val="120000"/>
              </a:lnSpc>
            </a:pPr>
            <a:r>
              <a:rPr lang="en-US" dirty="0"/>
              <a:t>Employer contribution to retirement plan</a:t>
            </a:r>
          </a:p>
          <a:p>
            <a:pPr>
              <a:lnSpc>
                <a:spcPct val="120000"/>
              </a:lnSpc>
            </a:pPr>
            <a:r>
              <a:rPr lang="en-US" dirty="0"/>
              <a:t>Employer-provided nondiscriminatory education assistance</a:t>
            </a:r>
          </a:p>
          <a:p>
            <a:pPr lvl="1">
              <a:lnSpc>
                <a:spcPct val="120000"/>
              </a:lnSpc>
            </a:pPr>
            <a:r>
              <a:rPr lang="en-US" dirty="0"/>
              <a:t>Job-related educational expenses not subject to FICA</a:t>
            </a:r>
          </a:p>
          <a:p>
            <a:pPr lvl="1">
              <a:lnSpc>
                <a:spcPct val="120000"/>
              </a:lnSpc>
            </a:pPr>
            <a:r>
              <a:rPr lang="en-US" dirty="0"/>
              <a:t>Payments for non-job-related expenses up to $5,250 </a:t>
            </a:r>
          </a:p>
          <a:p>
            <a:pPr>
              <a:lnSpc>
                <a:spcPct val="120000"/>
              </a:lnSpc>
            </a:pPr>
            <a:endParaRPr lang="en-US" dirty="0"/>
          </a:p>
          <a:p>
            <a:pPr>
              <a:lnSpc>
                <a:spcPct val="120000"/>
              </a:lnSpc>
            </a:pPr>
            <a:endParaRPr lang="en-US" dirty="0"/>
          </a:p>
          <a:p>
            <a:pPr>
              <a:lnSpc>
                <a:spcPct val="120000"/>
              </a:lnSpc>
            </a:pPr>
            <a:endParaRPr lang="en-US" dirty="0"/>
          </a:p>
        </p:txBody>
      </p:sp>
      <p:sp>
        <p:nvSpPr>
          <p:cNvPr id="4" name="Title 3"/>
          <p:cNvSpPr>
            <a:spLocks noGrp="1"/>
          </p:cNvSpPr>
          <p:nvPr>
            <p:ph type="title"/>
          </p:nvPr>
        </p:nvSpPr>
        <p:spPr/>
        <p:txBody>
          <a:bodyPr/>
          <a:lstStyle/>
          <a:p>
            <a:r>
              <a:rPr lang="en-US" dirty="0"/>
              <a:t>Specifically Exempt Wages</a:t>
            </a:r>
          </a:p>
        </p:txBody>
      </p:sp>
    </p:spTree>
    <p:extLst>
      <p:ext uri="{BB962C8B-B14F-4D97-AF65-F5344CB8AC3E}">
        <p14:creationId xmlns:p14="http://schemas.microsoft.com/office/powerpoint/2010/main" val="246626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266092"/>
            <a:ext cx="10711543" cy="4766408"/>
          </a:xfrm>
        </p:spPr>
        <p:txBody>
          <a:bodyPr>
            <a:normAutofit/>
          </a:bodyPr>
          <a:lstStyle/>
          <a:p>
            <a:pPr marL="0" indent="0">
              <a:buNone/>
            </a:pPr>
            <a:r>
              <a:rPr lang="en-US" dirty="0"/>
              <a:t>For 2020 OASDI estimated taxable wage base see “As We Go To Press”</a:t>
            </a:r>
          </a:p>
          <a:p>
            <a:r>
              <a:rPr lang="en-US" dirty="0"/>
              <a:t>OASDI for 2019</a:t>
            </a:r>
          </a:p>
          <a:p>
            <a:pPr lvl="1"/>
            <a:r>
              <a:rPr lang="en-US" dirty="0"/>
              <a:t>Tax rate is 6.2%</a:t>
            </a:r>
          </a:p>
          <a:p>
            <a:pPr lvl="1"/>
            <a:r>
              <a:rPr lang="en-US" dirty="0"/>
              <a:t>Wage base is $132,900</a:t>
            </a:r>
          </a:p>
          <a:p>
            <a:pPr lvl="1"/>
            <a:r>
              <a:rPr lang="en-US" dirty="0"/>
              <a:t>Maximum tax is $8,239.80</a:t>
            </a:r>
          </a:p>
          <a:p>
            <a:r>
              <a:rPr lang="en-US" dirty="0"/>
              <a:t>HI</a:t>
            </a:r>
          </a:p>
          <a:p>
            <a:pPr lvl="1"/>
            <a:r>
              <a:rPr lang="en-US" dirty="0"/>
              <a:t>Tax rate is 1.45%</a:t>
            </a:r>
          </a:p>
          <a:p>
            <a:pPr lvl="1"/>
            <a:r>
              <a:rPr lang="en-US" dirty="0"/>
              <a:t>No wage base/maximum tax </a:t>
            </a:r>
          </a:p>
          <a:p>
            <a:pPr lvl="1"/>
            <a:r>
              <a:rPr lang="en-US" dirty="0"/>
              <a:t>Additional 0.9% Medicare tax on wages in excess of $200,000 (employer does not “match”)  </a:t>
            </a:r>
          </a:p>
          <a:p>
            <a:pPr lvl="2"/>
            <a:r>
              <a:rPr lang="en-US" dirty="0"/>
              <a:t>Although may be rescinded (see “As We Go To Press”)</a:t>
            </a:r>
          </a:p>
          <a:p>
            <a:r>
              <a:rPr lang="en-US" dirty="0"/>
              <a:t>Interesting note:  In 1950 there were 16 workers paying into Social Security for every one person collecting benefits.  By 2042, that ratio is projected to be 2 to 1.</a:t>
            </a:r>
          </a:p>
          <a:p>
            <a:endParaRPr lang="en-US" dirty="0"/>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FICA Taxable Wage Base</a:t>
            </a:r>
          </a:p>
        </p:txBody>
      </p:sp>
    </p:spTree>
    <p:extLst>
      <p:ext uri="{BB962C8B-B14F-4D97-AF65-F5344CB8AC3E}">
        <p14:creationId xmlns:p14="http://schemas.microsoft.com/office/powerpoint/2010/main" val="353901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fontScale="92500" lnSpcReduction="10000"/>
          </a:bodyPr>
          <a:lstStyle/>
          <a:p>
            <a:pPr marL="0" indent="0">
              <a:buNone/>
            </a:pPr>
            <a:r>
              <a:rPr lang="en-US" dirty="0"/>
              <a:t>Facts: Tamara earns $141,800/year and is paid semimonthly on the15th and 30th; determine FICA for December 15 payroll</a:t>
            </a:r>
          </a:p>
          <a:p>
            <a:r>
              <a:rPr lang="en-US" dirty="0"/>
              <a:t>First find prior payroll year-to-date gross $141,800/24 =$ 5,910.00 semimonthly pay    </a:t>
            </a:r>
          </a:p>
          <a:p>
            <a:r>
              <a:rPr lang="en-US" dirty="0"/>
              <a:t>Hint:  how many payrolls were run before the 12/15 payroll? Multiply that by the gross per payroll:</a:t>
            </a:r>
          </a:p>
          <a:p>
            <a:pPr lvl="1"/>
            <a:r>
              <a:rPr lang="en-US" dirty="0"/>
              <a:t>$5,910.00 x 22 payrolls (before today)= $130,020.00</a:t>
            </a:r>
          </a:p>
          <a:p>
            <a:r>
              <a:rPr lang="en-US" dirty="0"/>
              <a:t>How much will be taxed for OASDI? </a:t>
            </a:r>
          </a:p>
          <a:p>
            <a:pPr lvl="1"/>
            <a:r>
              <a:rPr lang="en-US" dirty="0">
                <a:solidFill>
                  <a:schemeClr val="tx2"/>
                </a:solidFill>
              </a:rPr>
              <a:t>$132,900.00 – $130,020.00 = $2,880.00</a:t>
            </a:r>
          </a:p>
          <a:p>
            <a:pPr lvl="1"/>
            <a:r>
              <a:rPr lang="en-US" dirty="0">
                <a:solidFill>
                  <a:schemeClr val="tx2"/>
                </a:solidFill>
              </a:rPr>
              <a:t>Tamara’s OASDI tax is $2,880 x 6.2% = $178.56</a:t>
            </a:r>
          </a:p>
          <a:p>
            <a:pPr lvl="1"/>
            <a:r>
              <a:rPr lang="en-US" dirty="0">
                <a:solidFill>
                  <a:schemeClr val="tx2"/>
                </a:solidFill>
              </a:rPr>
              <a:t>Employer’s OASDI tax is $2,880 x 6.2% = $178.56</a:t>
            </a:r>
          </a:p>
          <a:p>
            <a:pPr lvl="1"/>
            <a:r>
              <a:rPr lang="en-US" dirty="0"/>
              <a:t>Both Tamara’s and the employer’s HI tax is $5,910.00 x 1.45% = $ 85.70</a:t>
            </a:r>
          </a:p>
          <a:p>
            <a:r>
              <a:rPr lang="en-US" dirty="0"/>
              <a:t>How much is total FICA?</a:t>
            </a:r>
          </a:p>
          <a:p>
            <a:pPr lvl="1"/>
            <a:r>
              <a:rPr lang="en-US" dirty="0"/>
              <a:t>Total FICA for Tamara is </a:t>
            </a:r>
            <a:r>
              <a:rPr lang="en-US" dirty="0">
                <a:solidFill>
                  <a:schemeClr val="tx2"/>
                </a:solidFill>
              </a:rPr>
              <a:t>$178.56 + $85.70 = $264.26</a:t>
            </a:r>
          </a:p>
          <a:p>
            <a:pPr lvl="1"/>
            <a:r>
              <a:rPr lang="en-US" dirty="0">
                <a:solidFill>
                  <a:schemeClr val="tx2"/>
                </a:solidFill>
              </a:rPr>
              <a:t>Total FICA for employer is $178.56 + $85.70 = $264.26</a:t>
            </a:r>
          </a:p>
          <a:p>
            <a:endParaRPr lang="en-US" dirty="0"/>
          </a:p>
          <a:p>
            <a:endParaRPr lang="en-US" dirty="0"/>
          </a:p>
        </p:txBody>
      </p:sp>
      <p:sp>
        <p:nvSpPr>
          <p:cNvPr id="4" name="Title 3"/>
          <p:cNvSpPr>
            <a:spLocks noGrp="1"/>
          </p:cNvSpPr>
          <p:nvPr>
            <p:ph type="title"/>
          </p:nvPr>
        </p:nvSpPr>
        <p:spPr>
          <a:xfrm>
            <a:off x="838200" y="379186"/>
            <a:ext cx="10515600" cy="672105"/>
          </a:xfrm>
        </p:spPr>
        <p:txBody>
          <a:bodyPr/>
          <a:lstStyle/>
          <a:p>
            <a:r>
              <a:rPr lang="en-US" dirty="0"/>
              <a:t>Calculating FICA - Example 1</a:t>
            </a:r>
          </a:p>
        </p:txBody>
      </p:sp>
    </p:spTree>
    <p:extLst>
      <p:ext uri="{BB962C8B-B14F-4D97-AF65-F5344CB8AC3E}">
        <p14:creationId xmlns:p14="http://schemas.microsoft.com/office/powerpoint/2010/main" val="142667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336431"/>
            <a:ext cx="10711543" cy="4696069"/>
          </a:xfrm>
        </p:spPr>
        <p:txBody>
          <a:bodyPr>
            <a:normAutofit fontScale="92500" lnSpcReduction="10000"/>
          </a:bodyPr>
          <a:lstStyle/>
          <a:p>
            <a:pPr marL="0" indent="0">
              <a:buNone/>
            </a:pPr>
            <a:r>
              <a:rPr lang="en-US" dirty="0"/>
              <a:t>Facts: </a:t>
            </a:r>
            <a:r>
              <a:rPr lang="en-US" dirty="0" err="1"/>
              <a:t>Sambit</a:t>
            </a:r>
            <a:r>
              <a:rPr lang="en-US" dirty="0"/>
              <a:t> earns $225,000/year and is paid monthly: determine FICA for November 30 payroll.</a:t>
            </a:r>
          </a:p>
          <a:p>
            <a:r>
              <a:rPr lang="en-US" dirty="0"/>
              <a:t>First find prior payroll year-to-date gross $225,000/12 = $18,750 monthly pay</a:t>
            </a:r>
          </a:p>
          <a:p>
            <a:r>
              <a:rPr lang="en-US" dirty="0"/>
              <a:t>Hint: how many payrolls were run before the 11/30 payroll? Multiply that by the gross pay per payroll.</a:t>
            </a:r>
          </a:p>
          <a:p>
            <a:pPr lvl="1"/>
            <a:r>
              <a:rPr lang="en-US" dirty="0"/>
              <a:t>$18,750 x 10 (before today) = $187,500 </a:t>
            </a:r>
          </a:p>
          <a:p>
            <a:r>
              <a:rPr lang="en-US" dirty="0"/>
              <a:t>How much will be taxed for OASDI?</a:t>
            </a:r>
          </a:p>
          <a:p>
            <a:pPr lvl="1"/>
            <a:r>
              <a:rPr lang="en-US" dirty="0"/>
              <a:t>$132,900 - $187,500 = $0 taxable wages, Employee and Employer OASDI = $0</a:t>
            </a:r>
          </a:p>
          <a:p>
            <a:r>
              <a:rPr lang="en-US" dirty="0"/>
              <a:t>How much will be taxed for HI?</a:t>
            </a:r>
          </a:p>
          <a:p>
            <a:pPr lvl="1"/>
            <a:r>
              <a:rPr lang="en-US" dirty="0" err="1"/>
              <a:t>Sambit’s</a:t>
            </a:r>
            <a:r>
              <a:rPr lang="en-US" dirty="0"/>
              <a:t> HI tax will be $328.13</a:t>
            </a:r>
          </a:p>
          <a:p>
            <a:pPr lvl="1"/>
            <a:r>
              <a:rPr lang="en-US" dirty="0"/>
              <a:t>$18,750 x 1.45% =  $271.88</a:t>
            </a:r>
          </a:p>
          <a:p>
            <a:pPr lvl="1"/>
            <a:r>
              <a:rPr lang="en-US" dirty="0"/>
              <a:t>Plus 0.9% additional HI for wages &gt; $200,000</a:t>
            </a:r>
          </a:p>
          <a:p>
            <a:pPr lvl="1"/>
            <a:r>
              <a:rPr lang="en-US" dirty="0"/>
              <a:t>[$206,250 (prior wages + this month’s pay) - $200,000] x 0.9% additional HI = $56.25</a:t>
            </a:r>
          </a:p>
          <a:p>
            <a:r>
              <a:rPr lang="en-US" dirty="0"/>
              <a:t>Employer’s HI will be $271.88 </a:t>
            </a:r>
          </a:p>
          <a:p>
            <a:pPr lvl="1"/>
            <a:r>
              <a:rPr lang="en-US" dirty="0"/>
              <a:t>Employer does not “match” 0.9%</a:t>
            </a:r>
          </a:p>
        </p:txBody>
      </p:sp>
      <p:sp>
        <p:nvSpPr>
          <p:cNvPr id="4" name="Title 3"/>
          <p:cNvSpPr>
            <a:spLocks noGrp="1"/>
          </p:cNvSpPr>
          <p:nvPr>
            <p:ph type="title"/>
          </p:nvPr>
        </p:nvSpPr>
        <p:spPr>
          <a:xfrm>
            <a:off x="838200" y="379186"/>
            <a:ext cx="10515600" cy="672105"/>
          </a:xfrm>
        </p:spPr>
        <p:txBody>
          <a:bodyPr/>
          <a:lstStyle/>
          <a:p>
            <a:r>
              <a:rPr lang="en-US" dirty="0"/>
              <a:t>Calculating FICA - Example 2</a:t>
            </a:r>
          </a:p>
        </p:txBody>
      </p:sp>
    </p:spTree>
    <p:extLst>
      <p:ext uri="{BB962C8B-B14F-4D97-AF65-F5344CB8AC3E}">
        <p14:creationId xmlns:p14="http://schemas.microsoft.com/office/powerpoint/2010/main" val="71422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The self-employed tax is paid if net earnings exceed $400</a:t>
            </a:r>
          </a:p>
          <a:p>
            <a:pPr lvl="1"/>
            <a:r>
              <a:rPr lang="en-US" dirty="0"/>
              <a:t>Net Earnings = Net income + distributive share of partnership income</a:t>
            </a:r>
          </a:p>
          <a:p>
            <a:r>
              <a:rPr lang="en-US" dirty="0"/>
              <a:t>If own more than one business - offset losses and income and calculate self-employed tax based on combined net income</a:t>
            </a:r>
          </a:p>
          <a:p>
            <a:r>
              <a:rPr lang="en-US" dirty="0"/>
              <a:t>SECA tax = 15.3% (12.4% OASDI + 2.9% HI) </a:t>
            </a:r>
          </a:p>
          <a:p>
            <a:pPr lvl="1"/>
            <a:r>
              <a:rPr lang="en-US" dirty="0"/>
              <a:t>Plus 0.9% additional HI if self-employment (SE) income or SE alone exceeds $200,000</a:t>
            </a:r>
          </a:p>
          <a:p>
            <a:r>
              <a:rPr lang="en-US" dirty="0"/>
              <a:t>Can have W-2 and self employment income</a:t>
            </a:r>
          </a:p>
          <a:p>
            <a:pPr lvl="1"/>
            <a:r>
              <a:rPr lang="en-US" dirty="0"/>
              <a:t>Count both towards calculating cap of $132,900 for OASDI</a:t>
            </a:r>
          </a:p>
          <a:p>
            <a:r>
              <a:rPr lang="en-US" dirty="0"/>
              <a:t>Report on Schedule C (Form 1040) “Profit or Loss from Business”</a:t>
            </a:r>
          </a:p>
          <a:p>
            <a:r>
              <a:rPr lang="en-US" dirty="0"/>
              <a:t>Also file Schedule SE (Form 1040) “Self-Employment Tax”</a:t>
            </a:r>
          </a:p>
          <a:p>
            <a:pPr lvl="1"/>
            <a:r>
              <a:rPr lang="en-US" dirty="0"/>
              <a:t>Must include SECA taxes in quarterly estimated payments</a:t>
            </a:r>
          </a:p>
        </p:txBody>
      </p:sp>
      <p:sp>
        <p:nvSpPr>
          <p:cNvPr id="4" name="Title 3"/>
          <p:cNvSpPr>
            <a:spLocks noGrp="1"/>
          </p:cNvSpPr>
          <p:nvPr>
            <p:ph type="title"/>
          </p:nvPr>
        </p:nvSpPr>
        <p:spPr/>
        <p:txBody>
          <a:bodyPr/>
          <a:lstStyle/>
          <a:p>
            <a:r>
              <a:rPr lang="en-US" dirty="0"/>
              <a:t>SECA and Independent Contractors</a:t>
            </a:r>
          </a:p>
        </p:txBody>
      </p:sp>
    </p:spTree>
    <p:extLst>
      <p:ext uri="{BB962C8B-B14F-4D97-AF65-F5344CB8AC3E}">
        <p14:creationId xmlns:p14="http://schemas.microsoft.com/office/powerpoint/2010/main" val="38768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r>
              <a:rPr lang="en-US" dirty="0"/>
              <a:t>Facts:  Celia’s W-2 = $138,768 and her self-employment income = $14,500; how much is her FICA on $14,500? </a:t>
            </a:r>
          </a:p>
          <a:p>
            <a:r>
              <a:rPr lang="en-US" dirty="0"/>
              <a:t>No OASDI is due because Celia capped on W-2</a:t>
            </a:r>
          </a:p>
          <a:p>
            <a:r>
              <a:rPr lang="en-US" dirty="0"/>
              <a:t>HI = $14,500 x 2.9% =  $420.50</a:t>
            </a:r>
          </a:p>
          <a:p>
            <a:r>
              <a:rPr lang="en-US" dirty="0"/>
              <a:t>Total FICA is therefore = $420.50</a:t>
            </a:r>
          </a:p>
        </p:txBody>
      </p:sp>
      <p:sp>
        <p:nvSpPr>
          <p:cNvPr id="4" name="Title 3"/>
          <p:cNvSpPr>
            <a:spLocks noGrp="1"/>
          </p:cNvSpPr>
          <p:nvPr>
            <p:ph type="title"/>
          </p:nvPr>
        </p:nvSpPr>
        <p:spPr>
          <a:xfrm>
            <a:off x="838200" y="365125"/>
            <a:ext cx="10515600" cy="1079954"/>
          </a:xfrm>
        </p:spPr>
        <p:txBody>
          <a:bodyPr/>
          <a:lstStyle/>
          <a:p>
            <a:r>
              <a:rPr lang="en-US" dirty="0"/>
              <a:t>Calculating FICA with W-2 and </a:t>
            </a:r>
            <a:br>
              <a:rPr lang="en-US" dirty="0"/>
            </a:br>
            <a:r>
              <a:rPr lang="en-US" dirty="0"/>
              <a:t>Self-Employed Earnings - Example 1</a:t>
            </a:r>
          </a:p>
        </p:txBody>
      </p:sp>
    </p:spTree>
    <p:extLst>
      <p:ext uri="{BB962C8B-B14F-4D97-AF65-F5344CB8AC3E}">
        <p14:creationId xmlns:p14="http://schemas.microsoft.com/office/powerpoint/2010/main" val="303565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r>
              <a:rPr lang="en-US" dirty="0"/>
              <a:t>Facts: </a:t>
            </a:r>
            <a:r>
              <a:rPr lang="en-US" dirty="0" err="1"/>
              <a:t>Preben’s</a:t>
            </a:r>
            <a:r>
              <a:rPr lang="en-US" dirty="0"/>
              <a:t> W-2 = $68,250 and his self-employment income = $94,500; how much is his FICA on $94,500? </a:t>
            </a:r>
          </a:p>
          <a:p>
            <a:r>
              <a:rPr lang="en-US" dirty="0"/>
              <a:t>OASDI is due on the amount between his W-2 wages and the taxable wage base</a:t>
            </a:r>
          </a:p>
          <a:p>
            <a:pPr lvl="1"/>
            <a:r>
              <a:rPr lang="en-US" dirty="0"/>
              <a:t>$132,900.00 – $68,250.00 = $64,650.00 </a:t>
            </a:r>
          </a:p>
          <a:p>
            <a:pPr lvl="1"/>
            <a:r>
              <a:rPr lang="en-US" dirty="0"/>
              <a:t>$64,650 x 12.4% = $8,016.60 OASDI</a:t>
            </a:r>
          </a:p>
          <a:p>
            <a:pPr lvl="2"/>
            <a:r>
              <a:rPr lang="en-US" dirty="0" err="1"/>
              <a:t>Preben</a:t>
            </a:r>
            <a:r>
              <a:rPr lang="en-US" dirty="0"/>
              <a:t> pays both employee’s and employer’s share</a:t>
            </a:r>
          </a:p>
          <a:p>
            <a:pPr lvl="1"/>
            <a:r>
              <a:rPr lang="en-US" dirty="0"/>
              <a:t>HI = $94,500 x 2.9% =  $2,740.50  HI</a:t>
            </a:r>
          </a:p>
          <a:p>
            <a:r>
              <a:rPr lang="en-US" dirty="0"/>
              <a:t>Total FICA is therefore = $10,757.10</a:t>
            </a:r>
          </a:p>
          <a:p>
            <a:pPr marL="0" indent="0">
              <a:buNone/>
            </a:pPr>
            <a:r>
              <a:rPr lang="en-US" dirty="0"/>
              <a:t>	</a:t>
            </a:r>
          </a:p>
        </p:txBody>
      </p:sp>
      <p:sp>
        <p:nvSpPr>
          <p:cNvPr id="4" name="Title 3"/>
          <p:cNvSpPr>
            <a:spLocks noGrp="1"/>
          </p:cNvSpPr>
          <p:nvPr>
            <p:ph type="title"/>
          </p:nvPr>
        </p:nvSpPr>
        <p:spPr>
          <a:xfrm>
            <a:off x="838200" y="365125"/>
            <a:ext cx="10515600" cy="1079954"/>
          </a:xfrm>
        </p:spPr>
        <p:txBody>
          <a:bodyPr/>
          <a:lstStyle/>
          <a:p>
            <a:r>
              <a:rPr lang="en-US" dirty="0"/>
              <a:t>Calculating FICA with W-2 and </a:t>
            </a:r>
            <a:br>
              <a:rPr lang="en-US" dirty="0"/>
            </a:br>
            <a:r>
              <a:rPr lang="en-US" dirty="0"/>
              <a:t>Self-Employed Earnings - Example 2</a:t>
            </a:r>
          </a:p>
        </p:txBody>
      </p:sp>
    </p:spTree>
    <p:extLst>
      <p:ext uri="{BB962C8B-B14F-4D97-AF65-F5344CB8AC3E}">
        <p14:creationId xmlns:p14="http://schemas.microsoft.com/office/powerpoint/2010/main" val="33766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File SS-4 with IRS to get Employer Identification Number (EIN)</a:t>
            </a:r>
          </a:p>
          <a:p>
            <a:pPr lvl="1"/>
            <a:r>
              <a:rPr lang="en-US" dirty="0"/>
              <a:t>EIN used on all returns, forms and correspondence with IRS</a:t>
            </a:r>
          </a:p>
          <a:p>
            <a:r>
              <a:rPr lang="en-US" dirty="0"/>
              <a:t>File SS-5 (Application for a Social Security Card) to receive a social security number</a:t>
            </a:r>
          </a:p>
          <a:p>
            <a:r>
              <a:rPr lang="en-US" dirty="0"/>
              <a:t>Employers can verify up to 10 names/SSNs per screen or upload files of up to 250,000 names/SSNs with verification results the next day</a:t>
            </a:r>
          </a:p>
          <a:p>
            <a:pPr marL="0" indent="0">
              <a:buNone/>
            </a:pPr>
            <a:r>
              <a:rPr lang="en-US" dirty="0">
                <a:hlinkClick r:id="rId2"/>
              </a:rPr>
              <a:t>The Social Security Number Verification Service</a:t>
            </a:r>
            <a:r>
              <a:rPr lang="en-US" dirty="0"/>
              <a:t> </a:t>
            </a:r>
          </a:p>
          <a:p>
            <a:endParaRPr lang="en-US" dirty="0"/>
          </a:p>
        </p:txBody>
      </p:sp>
      <p:sp>
        <p:nvSpPr>
          <p:cNvPr id="4" name="Title 3"/>
          <p:cNvSpPr>
            <a:spLocks noGrp="1"/>
          </p:cNvSpPr>
          <p:nvPr>
            <p:ph type="title"/>
          </p:nvPr>
        </p:nvSpPr>
        <p:spPr>
          <a:xfrm>
            <a:off x="743575" y="365125"/>
            <a:ext cx="10711543" cy="672105"/>
          </a:xfrm>
        </p:spPr>
        <p:txBody>
          <a:bodyPr/>
          <a:lstStyle/>
          <a:p>
            <a:r>
              <a:rPr lang="en-US" dirty="0"/>
              <a:t>SS-4 and SS-5</a:t>
            </a:r>
          </a:p>
        </p:txBody>
      </p:sp>
    </p:spTree>
    <p:extLst>
      <p:ext uri="{BB962C8B-B14F-4D97-AF65-F5344CB8AC3E}">
        <p14:creationId xmlns:p14="http://schemas.microsoft.com/office/powerpoint/2010/main" val="158225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File Form 941, Employer’s Quarterly Federal Tax Return</a:t>
            </a:r>
          </a:p>
          <a:p>
            <a:pPr lvl="1"/>
            <a:r>
              <a:rPr lang="en-US" dirty="0"/>
              <a:t>Download at the </a:t>
            </a:r>
            <a:r>
              <a:rPr lang="en-US" dirty="0">
                <a:hlinkClick r:id="rId2"/>
              </a:rPr>
              <a:t>IRS Forms, Instructions &amp; Publications</a:t>
            </a:r>
            <a:r>
              <a:rPr lang="en-US" dirty="0"/>
              <a:t> page</a:t>
            </a:r>
          </a:p>
          <a:p>
            <a:pPr lvl="1"/>
            <a:r>
              <a:rPr lang="en-US" dirty="0"/>
              <a:t>Due on last day of month following close of quarter</a:t>
            </a:r>
          </a:p>
          <a:p>
            <a:pPr lvl="2"/>
            <a:r>
              <a:rPr lang="en-US" dirty="0"/>
              <a:t>January 31, April 30, July 31, October 31</a:t>
            </a:r>
          </a:p>
          <a:p>
            <a:pPr lvl="2"/>
            <a:r>
              <a:rPr lang="en-US" dirty="0"/>
              <a:t>If that falls on weekend or legal holiday, file next business day</a:t>
            </a:r>
          </a:p>
        </p:txBody>
      </p:sp>
      <p:sp>
        <p:nvSpPr>
          <p:cNvPr id="4" name="Title 3"/>
          <p:cNvSpPr>
            <a:spLocks noGrp="1"/>
          </p:cNvSpPr>
          <p:nvPr>
            <p:ph type="title"/>
          </p:nvPr>
        </p:nvSpPr>
        <p:spPr/>
        <p:txBody>
          <a:bodyPr/>
          <a:lstStyle/>
          <a:p>
            <a:r>
              <a:rPr lang="en-US" dirty="0"/>
              <a:t>Returns Required for Social Security Purposes</a:t>
            </a:r>
          </a:p>
        </p:txBody>
      </p:sp>
    </p:spTree>
    <p:extLst>
      <p:ext uri="{BB962C8B-B14F-4D97-AF65-F5344CB8AC3E}">
        <p14:creationId xmlns:p14="http://schemas.microsoft.com/office/powerpoint/2010/main" val="155144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p:txBody>
          <a:bodyPr/>
          <a:lstStyle/>
          <a:p>
            <a:r>
              <a:rPr lang="en-US" dirty="0"/>
              <a:t>Bieg/Toland, Payroll Accounting 2020, 30th Edition. © 2020 Cengage. All Rights Reserved. May not be scanned, copied or duplicated, or posted to a publicly accessible website, in whole or in part.</a:t>
            </a:r>
          </a:p>
        </p:txBody>
      </p:sp>
      <p:sp>
        <p:nvSpPr>
          <p:cNvPr id="5" name="Title 4"/>
          <p:cNvSpPr>
            <a:spLocks noGrp="1"/>
          </p:cNvSpPr>
          <p:nvPr>
            <p:ph type="title"/>
          </p:nvPr>
        </p:nvSpPr>
        <p:spPr>
          <a:xfrm>
            <a:off x="3996910" y="4035474"/>
            <a:ext cx="6402684" cy="1230490"/>
          </a:xfrm>
        </p:spPr>
        <p:txBody>
          <a:bodyPr/>
          <a:lstStyle/>
          <a:p>
            <a:r>
              <a:rPr lang="en-US" dirty="0"/>
              <a:t>THE NEED FOR PAYROLL &amp; PERSONNEL RECORDS</a:t>
            </a:r>
          </a:p>
        </p:txBody>
      </p:sp>
      <p:sp>
        <p:nvSpPr>
          <p:cNvPr id="6" name="Text Placeholder 5"/>
          <p:cNvSpPr>
            <a:spLocks noGrp="1"/>
          </p:cNvSpPr>
          <p:nvPr>
            <p:ph type="body" sz="quarter" idx="11"/>
          </p:nvPr>
        </p:nvSpPr>
        <p:spPr/>
        <p:txBody>
          <a:bodyPr/>
          <a:lstStyle/>
          <a:p>
            <a:r>
              <a:rPr lang="en-US" dirty="0"/>
              <a:t>Chapter 3</a:t>
            </a:r>
          </a:p>
        </p:txBody>
      </p:sp>
      <p:pic>
        <p:nvPicPr>
          <p:cNvPr id="3" name="Picture Placeholder 2" descr="This is an image of the cover of the Payroll Accounting 2020 by Bieg and Toland.">
            <a:extLst>
              <a:ext uri="{FF2B5EF4-FFF2-40B4-BE49-F238E27FC236}">
                <a16:creationId xmlns:a16="http://schemas.microsoft.com/office/drawing/2014/main" id="{59E38FBE-3109-4F89-9E03-077BF9118C2B}"/>
              </a:ext>
            </a:extLst>
          </p:cNvPr>
          <p:cNvPicPr>
            <a:picLocks noGrp="1" noChangeAspect="1"/>
          </p:cNvPicPr>
          <p:nvPr>
            <p:ph type="pic" sz="quarter" idx="12"/>
          </p:nvPr>
        </p:nvPicPr>
        <p:blipFill>
          <a:blip r:embed="rId2"/>
          <a:srcRect/>
          <a:stretch/>
        </p:blipFill>
        <p:spPr>
          <a:xfrm>
            <a:off x="246063" y="354688"/>
            <a:ext cx="3343275" cy="4237587"/>
          </a:xfrm>
        </p:spPr>
      </p:pic>
    </p:spTree>
    <p:extLst>
      <p:ext uri="{BB962C8B-B14F-4D97-AF65-F5344CB8AC3E}">
        <p14:creationId xmlns:p14="http://schemas.microsoft.com/office/powerpoint/2010/main" val="160705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Employers who owe $2,500 or less per year may file Form 944 </a:t>
            </a:r>
          </a:p>
          <a:p>
            <a:r>
              <a:rPr lang="en-US" dirty="0"/>
              <a:t>Form 945, Annual Return of Withheld Federal Income Tax, should be filed for nonpayroll items (pensions, IRAs, etc.)</a:t>
            </a:r>
          </a:p>
          <a:p>
            <a:r>
              <a:rPr lang="en-US" dirty="0"/>
              <a:t>See Figure 3.6 on page 3-17 for complete list</a:t>
            </a:r>
          </a:p>
        </p:txBody>
      </p:sp>
      <p:sp>
        <p:nvSpPr>
          <p:cNvPr id="4" name="Title 3"/>
          <p:cNvSpPr>
            <a:spLocks noGrp="1"/>
          </p:cNvSpPr>
          <p:nvPr>
            <p:ph type="title"/>
          </p:nvPr>
        </p:nvSpPr>
        <p:spPr>
          <a:xfrm>
            <a:off x="838200" y="365125"/>
            <a:ext cx="10515600" cy="1014639"/>
          </a:xfrm>
        </p:spPr>
        <p:txBody>
          <a:bodyPr/>
          <a:lstStyle/>
          <a:p>
            <a:r>
              <a:rPr lang="en-US" dirty="0"/>
              <a:t>Major Forms for Preparing FICA Tax Returns/Deposits</a:t>
            </a:r>
          </a:p>
        </p:txBody>
      </p:sp>
    </p:spTree>
    <p:extLst>
      <p:ext uri="{BB962C8B-B14F-4D97-AF65-F5344CB8AC3E}">
        <p14:creationId xmlns:p14="http://schemas.microsoft.com/office/powerpoint/2010/main" val="251775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FICA &amp; FIT always deposited together</a:t>
            </a:r>
          </a:p>
          <a:p>
            <a:r>
              <a:rPr lang="en-US" dirty="0"/>
              <a:t>Each November, IRS notifies employer whether they will be a monthly or semiweekly depositor for next calendar year (“lookback period”)</a:t>
            </a:r>
          </a:p>
          <a:p>
            <a:pPr lvl="1"/>
            <a:r>
              <a:rPr lang="en-US" dirty="0"/>
              <a:t>Monthly - pay FICA and FIT by 15th of following month</a:t>
            </a:r>
          </a:p>
          <a:p>
            <a:pPr lvl="1"/>
            <a:r>
              <a:rPr lang="en-US" dirty="0"/>
              <a:t>Semiweekly – if payday is Wed., Thur., or Fri., then due following Wed. and if payday is Sat., Sun., Mon., or Tue., then due following Fri.</a:t>
            </a:r>
          </a:p>
          <a:p>
            <a:r>
              <a:rPr lang="en-US" dirty="0"/>
              <a:t>However, one-day rule states that if $100,000 or more of federal payroll tax liability is due,  taxpayer has until close of next banking day</a:t>
            </a:r>
          </a:p>
          <a:p>
            <a:r>
              <a:rPr lang="en-US" dirty="0"/>
              <a:t>No deposit is required if accumulated employment taxes is less than $2,500 for whole quarter</a:t>
            </a:r>
          </a:p>
          <a:p>
            <a:r>
              <a:rPr lang="en-US" dirty="0"/>
              <a:t>New employers are monthly depositors unless $100,000+ of liability triggers one-day rule and converts them to semiweekly</a:t>
            </a:r>
          </a:p>
          <a:p>
            <a:r>
              <a:rPr lang="en-US" dirty="0"/>
              <a:t>Different requirements for agricultural and household employees</a:t>
            </a:r>
          </a:p>
        </p:txBody>
      </p:sp>
      <p:sp>
        <p:nvSpPr>
          <p:cNvPr id="4" name="Title 3"/>
          <p:cNvSpPr>
            <a:spLocks noGrp="1"/>
          </p:cNvSpPr>
          <p:nvPr>
            <p:ph type="title"/>
          </p:nvPr>
        </p:nvSpPr>
        <p:spPr/>
        <p:txBody>
          <a:bodyPr/>
          <a:lstStyle/>
          <a:p>
            <a:r>
              <a:rPr lang="en-US" dirty="0"/>
              <a:t>Depositing FIT &amp; FICA</a:t>
            </a:r>
          </a:p>
        </p:txBody>
      </p:sp>
    </p:spTree>
    <p:extLst>
      <p:ext uri="{BB962C8B-B14F-4D97-AF65-F5344CB8AC3E}">
        <p14:creationId xmlns:p14="http://schemas.microsoft.com/office/powerpoint/2010/main" val="32724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The original paper-based system has been replaced by an electronic depositing system</a:t>
            </a:r>
          </a:p>
          <a:p>
            <a:r>
              <a:rPr lang="en-US" dirty="0"/>
              <a:t>Most employers are now on EFTPS (Electronic Federal Tax Payment System)</a:t>
            </a:r>
          </a:p>
          <a:p>
            <a:pPr lvl="1"/>
            <a:r>
              <a:rPr lang="en-US" dirty="0"/>
              <a:t>Only exception is for businesses owing $2,500 or less in quarterly tax liabilities</a:t>
            </a:r>
          </a:p>
          <a:p>
            <a:pPr lvl="1"/>
            <a:r>
              <a:rPr lang="en-US" dirty="0"/>
              <a:t>Enroll in EFTPS by completing Form 9779, EFTPS Business Enrollment Form</a:t>
            </a:r>
          </a:p>
          <a:p>
            <a:r>
              <a:rPr lang="en-US" dirty="0"/>
              <a:t>Employers who want to use online option must enroll at </a:t>
            </a:r>
            <a:r>
              <a:rPr lang="en-US" dirty="0">
                <a:hlinkClick r:id="rId2"/>
              </a:rPr>
              <a:t>EFTPS Online</a:t>
            </a:r>
            <a:r>
              <a:rPr lang="en-US" dirty="0"/>
              <a:t> </a:t>
            </a:r>
          </a:p>
          <a:p>
            <a:r>
              <a:rPr lang="en-US" dirty="0"/>
              <a:t>Two electronic methods of deposit:</a:t>
            </a:r>
          </a:p>
          <a:p>
            <a:pPr lvl="1"/>
            <a:r>
              <a:rPr lang="en-US" dirty="0"/>
              <a:t>EFTPS (direct) – withdraw funds from employer’s bank account and route to Treasury’s account</a:t>
            </a:r>
          </a:p>
          <a:p>
            <a:pPr lvl="1"/>
            <a:r>
              <a:rPr lang="en-US" dirty="0"/>
              <a:t>EFTPS (through financial institution) – employer instructs bank to send payment directly to Treasury’s account at Federal Reserve Bank</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How to Deposit FIT and FICA Electronically</a:t>
            </a:r>
          </a:p>
        </p:txBody>
      </p:sp>
    </p:spTree>
    <p:extLst>
      <p:ext uri="{BB962C8B-B14F-4D97-AF65-F5344CB8AC3E}">
        <p14:creationId xmlns:p14="http://schemas.microsoft.com/office/powerpoint/2010/main" val="110554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Form 941. The upper part of the two-page form contains the following information: Form 941 for 20 blank: (Rev. January 2019); Employer’s QUARTERLY Federal Tax Return; Department of the Treasury — Internal Revenue Service; O M B No. 1545-0029. A box contains text with spaces to fill in information. These include: Employer identification number (E I N): 00-0007779; Name (not your trade name): John Granatelli; Trade name (if any): Granatelli Motors; Address: Number: 3709 Fifth  Street  Suite or room number  City: Chicago  State: I L  ZIP code: 60605  Foreign country name  Foreign province/county  and Foreign postal code. On the right is a box with the following information: Report for this Quarter of 20--(check one). Options with checkboxes are shown and they are: 1: January, February, March, box is checked. 2: April, May, June; 3: July, August, September; 4: October, November, December. Go to www.irs.gov/form941 for instructions and the latest information. Below both boxes is: Read the  separate instructions before you complete Form 941. Type or print within the boxes. Below this section  the form is divided into five parts. Each part contains information and either blank spaces to be filled or boxes to be checked. These include: Part 1. Answer these questions for this quarter. 1 Number of employees who received wages  tips  or other compensation for the pay period including: March 12 (Quarter 1)  June 12 (Quarter 2)  September 12 (Quarter 3)  or December 12 (Quarter 4): 26. 2 Wages  tips  and other compensation: 74895.92. 3 Federal income tax withheld from wages  tips  and other compensation: 12372.13. 4 If no wages  tips  and other compensation are subject to social security or Medicare tax: an empty box with text  Check and go to line 6. 5a Taxable social security wages: 74895.92 multiplied by 0.124 = 9287.09. 5b Taxable social security tips: blank box multiplied by 0.124 = blank box. 5c Taxable Medicare wages and tips: 74895.92 multiplied by 0.029 = 2171.98. 5d Taxable wages and tips subject to Additional Medicare Tax withholding: blank box multiplied by 0.009 = blank box. 5e Add Column 2 from lines 5a  5b  5c  and 5d: 11459.07. 5f Section 3121(q) Notice and Demand—Tax due on unreported tips (see instructions): blank box. 6 Total taxes before adjustments. Add lines 3  5e  and 5f: 23831.20.">
            <a:extLst>
              <a:ext uri="{FF2B5EF4-FFF2-40B4-BE49-F238E27FC236}">
                <a16:creationId xmlns:a16="http://schemas.microsoft.com/office/drawing/2014/main" id="{0B410C6F-27E4-4378-B434-40D8FB9AA71F}"/>
              </a:ext>
            </a:extLst>
          </p:cNvPr>
          <p:cNvPicPr>
            <a:picLocks noGrp="1" noChangeAspect="1"/>
          </p:cNvPicPr>
          <p:nvPr>
            <p:ph type="pic" sz="quarter" idx="10"/>
          </p:nvPr>
        </p:nvPicPr>
        <p:blipFill>
          <a:blip r:embed="rId2"/>
          <a:srcRect/>
          <a:stretch/>
        </p:blipFill>
        <p:spPr>
          <a:xfrm>
            <a:off x="3321421" y="1126682"/>
            <a:ext cx="5549157" cy="4914328"/>
          </a:xfrm>
        </p:spPr>
      </p:pic>
      <p:sp>
        <p:nvSpPr>
          <p:cNvPr id="7" name="Title 6"/>
          <p:cNvSpPr>
            <a:spLocks noGrp="1"/>
          </p:cNvSpPr>
          <p:nvPr>
            <p:ph type="title"/>
          </p:nvPr>
        </p:nvSpPr>
        <p:spPr/>
        <p:txBody>
          <a:bodyPr/>
          <a:lstStyle/>
          <a:p>
            <a:r>
              <a:rPr lang="en-US" dirty="0"/>
              <a:t>Preparing Form 941 (1 of 10)</a:t>
            </a:r>
          </a:p>
        </p:txBody>
      </p:sp>
    </p:spTree>
    <p:extLst>
      <p:ext uri="{BB962C8B-B14F-4D97-AF65-F5344CB8AC3E}">
        <p14:creationId xmlns:p14="http://schemas.microsoft.com/office/powerpoint/2010/main" val="365798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7 Current quarter’s adjustment for fractions of cents: negative 0.15. 8 Current quarter’s adjustment for sick pay: blank box. 9 Current quarter’s adjustments for tips and group-term life insurance: blank box. 10 Total taxes after adjustments. Combine lines 6 through 9: 23831.05. 11 Qualified small business payroll tax credit for increasing research activities. Attach Form 8974: blank box. 12 Total taxes after adjustments and credits. Subtract line 11 from line 10: 23831.05. 13 Total deposits for this quarter  including overpayment applied from a prior quarter and overpayments applied from Form 941-X  941-X (PR)  944-X  or 944-X (SP) filed in the current quarter, 23831.05. 14 Balance due. If line 12 is more than line 13  enter the difference and see instructions: blank box. 15 Overpayment. If line 13 is more than line 12  enter the difference: blank box. Check one: Apply to next return. Send a refund. The last line of form’s first page reads: You MUST complete both pages of Form 941 and SIGN it. For Privacy Act and Paperwork Reduction Act Notice, see the back of the Payment Voucher. Cat. No. 17001 Z Form 941 (Rev. 1-2019) Next arrow pointing to right.">
            <a:extLst>
              <a:ext uri="{FF2B5EF4-FFF2-40B4-BE49-F238E27FC236}">
                <a16:creationId xmlns:a16="http://schemas.microsoft.com/office/drawing/2014/main" id="{86B5091D-A36C-4EBC-B2AA-453B107F5838}"/>
              </a:ext>
            </a:extLst>
          </p:cNvPr>
          <p:cNvPicPr>
            <a:picLocks noGrp="1" noChangeAspect="1"/>
          </p:cNvPicPr>
          <p:nvPr>
            <p:ph type="pic" sz="quarter" idx="10"/>
          </p:nvPr>
        </p:nvPicPr>
        <p:blipFill>
          <a:blip r:embed="rId2"/>
          <a:srcRect/>
          <a:stretch/>
        </p:blipFill>
        <p:spPr>
          <a:xfrm>
            <a:off x="1034115" y="1092596"/>
            <a:ext cx="10123770" cy="4732991"/>
          </a:xfrm>
        </p:spPr>
      </p:pic>
      <p:sp>
        <p:nvSpPr>
          <p:cNvPr id="7" name="Title 6"/>
          <p:cNvSpPr>
            <a:spLocks noGrp="1"/>
          </p:cNvSpPr>
          <p:nvPr>
            <p:ph type="title"/>
          </p:nvPr>
        </p:nvSpPr>
        <p:spPr/>
        <p:txBody>
          <a:bodyPr/>
          <a:lstStyle/>
          <a:p>
            <a:r>
              <a:rPr lang="en-US" dirty="0"/>
              <a:t>Preparing Form 941 (2 of 10)</a:t>
            </a:r>
          </a:p>
        </p:txBody>
      </p:sp>
    </p:spTree>
    <p:extLst>
      <p:ext uri="{BB962C8B-B14F-4D97-AF65-F5344CB8AC3E}">
        <p14:creationId xmlns:p14="http://schemas.microsoft.com/office/powerpoint/2010/main" val="105452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Page 2 of Form 941. At the top of form is the following information: Name (not your trade name) and below: John Granatelli; Employer identification number (E I N) and below: 00-0007779. Continues with part 2: Part 2: Tell us about your deposit schedule and tax liability for this quarter. If you are unsure about whether you are a monthly schedule depositor or a semiweekly schedule depositor  see section 11 of Pub. 15. 16 Check one: First checkbox: Line 12 on this return is less than 2 500 dollars  or line 12 on the return for the prior quarter was less than 2 500 dollars and you didn’t incur a 100 000 dollars next-day deposit obligation during the current quarter. If line 12 for the prior quarter was less than 2 500 dollars but line 12 on this return is 100 000 dollars  or more  you must provide a record of your federal tax liability. If you are a monthly schedule depositor  complete the deposit schedule below; if you are a semiweekly schedule depositor  attach Schedule B (Form 941). Go to Part 3. Second checkbox: You were a monthly schedule depositor for the entire quarter. Enter your tax liability for each month and total liability for the quarter  then go to Part 3. Tax liability: Month 1 blank; Month 2 blank; Month 3 blank. Total liability for quarter blank; Total must equal line 12. Third checkbox: You were a semiweekly schedule depositor for any part of this quarter. Complete Schedule B (Form 941)  Report of Tax Liability for Semiweekly Schedule Depositors  and attach it to Form 941. Box checked. Part 3: Tell us about your business. If a question does NOT apply to your business  leave it blank. 17 If your business has closed or you stopped paying wages: Check here blank; and enter the final date you paid wages blank. 18 If you are a seasonal employer and you don’t have to file a return for every quarter of the year: Check here blank. Part 4: May we speak with your third-party designee? Do you want to allow an employee  a paid tax preparer  or another person to discuss this return with the I R S? See the instructions for details. Yes blank; Designee’s name and phone number blank. Select a 5-digit Personal Identification Number (P I N) to use when talking to the I R S blank. Part 5: Sign here. You MUST complete both pages of Form 941 and SIGN it. Under penalties of perjury  I declare that I have examined this return  including accompanying schedules and statements  and to the best of my knowledge and belief  it is true  correct  and complete. Declaration of preparer (other than taxpayer) is based on all information of which preparer has any knowledge. Sign your name here: John Granatelli in bold; Print your name here John Granatelli; Print your title here Owner; Date 04/30/blank; Best daytime phone 773-555-2119. Below part 5 is the following information: Each entry contains information and either blank spaces to be filled or boxes to be checked. These include: Paid Preparer Use Only; Check if you are self-employed blank; Preparer’s name blank; P T I N blank; Preparer’s signature blank; Date blank; Firm’s name (or yours if self-employed) blank; E I N blank; Address blank; City blank; State blank; ZIP code blank; Phone blank; At the bottom reads: Page 2; Form 941 (Rev. 1-2019).">
            <a:extLst>
              <a:ext uri="{FF2B5EF4-FFF2-40B4-BE49-F238E27FC236}">
                <a16:creationId xmlns:a16="http://schemas.microsoft.com/office/drawing/2014/main" id="{7E7684D8-5695-4D0C-B615-4CEB4BF9E8E1}"/>
              </a:ext>
            </a:extLst>
          </p:cNvPr>
          <p:cNvPicPr>
            <a:picLocks noGrp="1" noChangeAspect="1"/>
          </p:cNvPicPr>
          <p:nvPr>
            <p:ph type="pic" sz="quarter" idx="10"/>
          </p:nvPr>
        </p:nvPicPr>
        <p:blipFill>
          <a:blip r:embed="rId2"/>
          <a:srcRect/>
          <a:stretch/>
        </p:blipFill>
        <p:spPr>
          <a:xfrm>
            <a:off x="4268451" y="878911"/>
            <a:ext cx="3655096" cy="5100177"/>
          </a:xfrm>
        </p:spPr>
      </p:pic>
      <p:sp>
        <p:nvSpPr>
          <p:cNvPr id="7" name="Title 6"/>
          <p:cNvSpPr>
            <a:spLocks noGrp="1"/>
          </p:cNvSpPr>
          <p:nvPr>
            <p:ph type="title"/>
          </p:nvPr>
        </p:nvSpPr>
        <p:spPr/>
        <p:txBody>
          <a:bodyPr/>
          <a:lstStyle/>
          <a:p>
            <a:r>
              <a:rPr lang="en-US" dirty="0"/>
              <a:t>Preparing Form 941 (3 of 10)</a:t>
            </a:r>
          </a:p>
        </p:txBody>
      </p:sp>
    </p:spTree>
    <p:extLst>
      <p:ext uri="{BB962C8B-B14F-4D97-AF65-F5344CB8AC3E}">
        <p14:creationId xmlns:p14="http://schemas.microsoft.com/office/powerpoint/2010/main" val="154188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Part 1</a:t>
            </a:r>
          </a:p>
          <a:p>
            <a:pPr lvl="1"/>
            <a:r>
              <a:rPr lang="en-US" dirty="0"/>
              <a:t>Most of the entries required on this part are self-explanatory. Other sources of information are shown in Figure 3.9 on page 3-25 </a:t>
            </a:r>
            <a:r>
              <a:rPr lang="en-US" dirty="0">
                <a:solidFill>
                  <a:srgbClr val="FF0000"/>
                </a:solidFill>
              </a:rPr>
              <a:t>and slides Preparing Form 941 (7 through 10 of 10)</a:t>
            </a:r>
            <a:r>
              <a:rPr lang="en-US" dirty="0"/>
              <a:t>. The tax adjustments and credits relate to:</a:t>
            </a:r>
          </a:p>
          <a:p>
            <a:pPr lvl="2"/>
            <a:r>
              <a:rPr lang="en-US" dirty="0"/>
              <a:t>5f. Employer’s share of FICA taxes on tips reported on Form 4137, Social Security and Medicare Tax on Unreported Tip Income</a:t>
            </a:r>
          </a:p>
          <a:p>
            <a:pPr lvl="2"/>
            <a:r>
              <a:rPr lang="en-US" dirty="0"/>
              <a:t>7. Fractions of cents—employees’ share (one-half) of amounts on lines 5(a)–5(d) may differ slightly from amounts actually withheld (due to rounding)</a:t>
            </a:r>
          </a:p>
          <a:p>
            <a:pPr lvl="2"/>
            <a:r>
              <a:rPr lang="en-US" dirty="0"/>
              <a:t>8. Sick pay—adjustment for employees’ share of FICA taxes that were withheld by third-party sick pay payer</a:t>
            </a:r>
          </a:p>
          <a:p>
            <a:pPr lvl="2"/>
            <a:r>
              <a:rPr lang="en-US" dirty="0"/>
              <a:t>9. Tips and group-term life insurance—uncollected FICA taxes on tips and group-term life insurance premiums</a:t>
            </a:r>
          </a:p>
          <a:p>
            <a:pPr lvl="2"/>
            <a:r>
              <a:rPr lang="en-US" dirty="0"/>
              <a:t>11. Qualified small business payroll tax credit for increasing research activities</a:t>
            </a:r>
          </a:p>
        </p:txBody>
      </p:sp>
      <p:sp>
        <p:nvSpPr>
          <p:cNvPr id="4" name="Title 3"/>
          <p:cNvSpPr>
            <a:spLocks noGrp="1"/>
          </p:cNvSpPr>
          <p:nvPr>
            <p:ph type="title"/>
          </p:nvPr>
        </p:nvSpPr>
        <p:spPr/>
        <p:txBody>
          <a:bodyPr/>
          <a:lstStyle/>
          <a:p>
            <a:r>
              <a:rPr lang="en-US" dirty="0"/>
              <a:t>Preparing Form 941 (4 of 10)</a:t>
            </a:r>
          </a:p>
        </p:txBody>
      </p:sp>
    </p:spTree>
    <p:extLst>
      <p:ext uri="{BB962C8B-B14F-4D97-AF65-F5344CB8AC3E}">
        <p14:creationId xmlns:p14="http://schemas.microsoft.com/office/powerpoint/2010/main" val="271184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1037230"/>
            <a:ext cx="10711543" cy="4995270"/>
          </a:xfrm>
        </p:spPr>
        <p:txBody>
          <a:bodyPr>
            <a:normAutofit/>
          </a:bodyPr>
          <a:lstStyle/>
          <a:p>
            <a:r>
              <a:rPr lang="en-US" dirty="0"/>
              <a:t>Part 2</a:t>
            </a:r>
          </a:p>
          <a:p>
            <a:pPr lvl="1"/>
            <a:r>
              <a:rPr lang="en-US" dirty="0"/>
              <a:t>16. Check the appropriate box. If the monthly schedule applies, enter a summary of your tax liability by month.</a:t>
            </a:r>
          </a:p>
          <a:p>
            <a:pPr lvl="1"/>
            <a:r>
              <a:rPr lang="en-US" dirty="0"/>
              <a:t>In addition, semiweekly and next-day depositors must complete Schedule B of Form 941, Report of Tax Liability for Semiweekly Schedule Depositors, instead of Form 941, line 16 (if the tax liability for the quarter was $2,500 or more). The employer’s tax liability is listed by each payday (see Figure 3.10 on page 3-26).</a:t>
            </a:r>
          </a:p>
          <a:p>
            <a:r>
              <a:rPr lang="en-US" dirty="0"/>
              <a:t>Part 3</a:t>
            </a:r>
          </a:p>
          <a:p>
            <a:pPr lvl="1"/>
            <a:r>
              <a:rPr lang="en-US" dirty="0"/>
              <a:t>17. and 18. Complete if either situation applies.</a:t>
            </a:r>
          </a:p>
          <a:p>
            <a:r>
              <a:rPr lang="en-US" dirty="0"/>
              <a:t>Part 4</a:t>
            </a:r>
          </a:p>
          <a:p>
            <a:pPr lvl="1"/>
            <a:r>
              <a:rPr lang="en-US" dirty="0"/>
              <a:t>Complete if the employer wants to allow an employee, a paid tax preparer, or another person to discuss Form 941 with the IRS.</a:t>
            </a:r>
          </a:p>
          <a:p>
            <a:pPr marL="0" indent="0">
              <a:buNone/>
            </a:pPr>
            <a:endParaRPr lang="en-US" dirty="0"/>
          </a:p>
        </p:txBody>
      </p:sp>
      <p:sp>
        <p:nvSpPr>
          <p:cNvPr id="4" name="Title 3"/>
          <p:cNvSpPr>
            <a:spLocks noGrp="1"/>
          </p:cNvSpPr>
          <p:nvPr>
            <p:ph type="title"/>
          </p:nvPr>
        </p:nvSpPr>
        <p:spPr/>
        <p:txBody>
          <a:bodyPr/>
          <a:lstStyle/>
          <a:p>
            <a:r>
              <a:rPr lang="en-US" dirty="0"/>
              <a:t>Preparing Form 941 (5 of 10)</a:t>
            </a:r>
          </a:p>
        </p:txBody>
      </p:sp>
    </p:spTree>
    <p:extLst>
      <p:ext uri="{BB962C8B-B14F-4D97-AF65-F5344CB8AC3E}">
        <p14:creationId xmlns:p14="http://schemas.microsoft.com/office/powerpoint/2010/main" val="1720200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3576" y="866775"/>
            <a:ext cx="10711543" cy="5165725"/>
          </a:xfrm>
        </p:spPr>
        <p:txBody>
          <a:bodyPr>
            <a:normAutofit/>
          </a:bodyPr>
          <a:lstStyle/>
          <a:p>
            <a:r>
              <a:rPr lang="en-US" dirty="0"/>
              <a:t>Part 5</a:t>
            </a:r>
          </a:p>
          <a:p>
            <a:pPr lvl="1"/>
            <a:r>
              <a:rPr lang="en-US" dirty="0"/>
              <a:t>The form must be signed by the employer or other person who is required to withhold and pay the tax. If the employer is:</a:t>
            </a:r>
          </a:p>
          <a:p>
            <a:pPr lvl="2"/>
            <a:r>
              <a:rPr lang="en-US" dirty="0"/>
              <a:t>1. An individual, the return should be signed by that person.</a:t>
            </a:r>
          </a:p>
          <a:p>
            <a:pPr lvl="2"/>
            <a:r>
              <a:rPr lang="en-US" dirty="0"/>
              <a:t>2. A corporation, the return should be signed by its president, vice president, or other principal officer authorized to sign the return. Corporate officers or duly authorized agents may use facsimile signatures under certain conditions.</a:t>
            </a:r>
          </a:p>
          <a:p>
            <a:pPr lvl="2"/>
            <a:r>
              <a:rPr lang="en-US" dirty="0"/>
              <a:t>3. A partnership or other unincorporated organization, a responsible and duly authorized partner or officer having knowledge of the firm’s affairs should sign the return.</a:t>
            </a:r>
          </a:p>
          <a:p>
            <a:pPr lvl="2"/>
            <a:r>
              <a:rPr lang="en-US" dirty="0"/>
              <a:t>4. A trust or estate, the return should be signed by the fiduciary of the trust or estate.</a:t>
            </a:r>
          </a:p>
          <a:p>
            <a:pPr lvl="2"/>
            <a:r>
              <a:rPr lang="en-US" dirty="0"/>
              <a:t>5. A political body, such as a state or territory, the return should be signed by the officer or employee having control of the wage payments or officer properly designated for that purpose.</a:t>
            </a:r>
          </a:p>
          <a:p>
            <a:pPr lvl="2"/>
            <a:r>
              <a:rPr lang="en-US" dirty="0"/>
              <a:t>6. An agent, who pays the wages for the employer, may be authorized by the employer to sign the appropriate tax returns.</a:t>
            </a:r>
          </a:p>
        </p:txBody>
      </p:sp>
      <p:sp>
        <p:nvSpPr>
          <p:cNvPr id="4" name="Title 3"/>
          <p:cNvSpPr>
            <a:spLocks noGrp="1"/>
          </p:cNvSpPr>
          <p:nvPr>
            <p:ph type="title"/>
          </p:nvPr>
        </p:nvSpPr>
        <p:spPr/>
        <p:txBody>
          <a:bodyPr/>
          <a:lstStyle/>
          <a:p>
            <a:r>
              <a:rPr lang="en-US" dirty="0"/>
              <a:t>Preparing Form 941 (6 of 10)</a:t>
            </a:r>
          </a:p>
        </p:txBody>
      </p:sp>
    </p:spTree>
    <p:extLst>
      <p:ext uri="{BB962C8B-B14F-4D97-AF65-F5344CB8AC3E}">
        <p14:creationId xmlns:p14="http://schemas.microsoft.com/office/powerpoint/2010/main" val="126955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a:extLst>
              <a:ext uri="{FF2B5EF4-FFF2-40B4-BE49-F238E27FC236}">
                <a16:creationId xmlns:a16="http://schemas.microsoft.com/office/drawing/2014/main" id="{3E147C4C-4804-4464-913D-810A441CA51F}"/>
              </a:ext>
            </a:extLst>
          </p:cNvPr>
          <p:cNvGraphicFramePr>
            <a:graphicFrameLocks noGrp="1"/>
          </p:cNvGraphicFramePr>
          <p:nvPr>
            <p:ph type="tbl" sz="quarter" idx="10"/>
            <p:extLst>
              <p:ext uri="{D42A27DB-BD31-4B8C-83A1-F6EECF244321}">
                <p14:modId xmlns:p14="http://schemas.microsoft.com/office/powerpoint/2010/main" val="2146219847"/>
              </p:ext>
            </p:extLst>
          </p:nvPr>
        </p:nvGraphicFramePr>
        <p:xfrm>
          <a:off x="838198" y="1037230"/>
          <a:ext cx="10515600" cy="5140960"/>
        </p:xfrm>
        <a:graphic>
          <a:graphicData uri="http://schemas.openxmlformats.org/drawingml/2006/table">
            <a:tbl>
              <a:tblPr firstRow="1" bandRow="1">
                <a:tableStyleId>{5C22544A-7EE6-4342-B048-85BDC9FD1C3A}</a:tableStyleId>
              </a:tblPr>
              <a:tblGrid>
                <a:gridCol w="1456940">
                  <a:extLst>
                    <a:ext uri="{9D8B030D-6E8A-4147-A177-3AD203B41FA5}">
                      <a16:colId xmlns:a16="http://schemas.microsoft.com/office/drawing/2014/main" val="3404343485"/>
                    </a:ext>
                  </a:extLst>
                </a:gridCol>
                <a:gridCol w="9058660">
                  <a:extLst>
                    <a:ext uri="{9D8B030D-6E8A-4147-A177-3AD203B41FA5}">
                      <a16:colId xmlns:a16="http://schemas.microsoft.com/office/drawing/2014/main" val="2865251437"/>
                    </a:ext>
                  </a:extLst>
                </a:gridCol>
              </a:tblGrid>
              <a:tr h="370840">
                <a:tc>
                  <a:txBody>
                    <a:bodyPr/>
                    <a:lstStyle/>
                    <a:p>
                      <a:r>
                        <a:rPr lang="en-US" dirty="0"/>
                        <a:t>Line Number</a:t>
                      </a:r>
                    </a:p>
                  </a:txBody>
                  <a:tcPr/>
                </a:tc>
                <a:tc>
                  <a:txBody>
                    <a:bodyPr/>
                    <a:lstStyle/>
                    <a:p>
                      <a:r>
                        <a:rPr lang="en-US" dirty="0"/>
                        <a:t>Source of Information</a:t>
                      </a:r>
                    </a:p>
                  </a:txBody>
                  <a:tcPr/>
                </a:tc>
                <a:extLst>
                  <a:ext uri="{0D108BD9-81ED-4DB2-BD59-A6C34878D82A}">
                    <a16:rowId xmlns:a16="http://schemas.microsoft.com/office/drawing/2014/main" val="3286133270"/>
                  </a:ext>
                </a:extLst>
              </a:tr>
              <a:tr h="370840">
                <a:tc>
                  <a:txBody>
                    <a:bodyPr/>
                    <a:lstStyle/>
                    <a:p>
                      <a:r>
                        <a:rPr lang="en-US" dirty="0"/>
                        <a:t>1</a:t>
                      </a:r>
                    </a:p>
                  </a:txBody>
                  <a:tcPr/>
                </a:tc>
                <a:tc>
                  <a:txBody>
                    <a:bodyPr/>
                    <a:lstStyle/>
                    <a:p>
                      <a:r>
                        <a:rPr lang="en-US" dirty="0"/>
                        <a:t>Payroll register</a:t>
                      </a:r>
                    </a:p>
                  </a:txBody>
                  <a:tcPr/>
                </a:tc>
                <a:extLst>
                  <a:ext uri="{0D108BD9-81ED-4DB2-BD59-A6C34878D82A}">
                    <a16:rowId xmlns:a16="http://schemas.microsoft.com/office/drawing/2014/main" val="83830496"/>
                  </a:ext>
                </a:extLst>
              </a:tr>
              <a:tr h="370840">
                <a:tc>
                  <a:txBody>
                    <a:bodyPr/>
                    <a:lstStyle/>
                    <a:p>
                      <a:r>
                        <a:rPr lang="en-US" dirty="0"/>
                        <a:t>2</a:t>
                      </a:r>
                    </a:p>
                  </a:txBody>
                  <a:tcPr/>
                </a:tc>
                <a:tc>
                  <a:txBody>
                    <a:bodyPr/>
                    <a:lstStyle/>
                    <a:p>
                      <a:r>
                        <a:rPr lang="en-US" dirty="0"/>
                        <a:t>General ledger accounts for wages and salaries; Forms 4070, or employees’ written statements reporting cash tips.</a:t>
                      </a:r>
                    </a:p>
                  </a:txBody>
                  <a:tcPr/>
                </a:tc>
                <a:extLst>
                  <a:ext uri="{0D108BD9-81ED-4DB2-BD59-A6C34878D82A}">
                    <a16:rowId xmlns:a16="http://schemas.microsoft.com/office/drawing/2014/main" val="808922595"/>
                  </a:ext>
                </a:extLst>
              </a:tr>
              <a:tr h="370840">
                <a:tc>
                  <a:txBody>
                    <a:bodyPr/>
                    <a:lstStyle/>
                    <a:p>
                      <a:r>
                        <a:rPr lang="en-US" dirty="0"/>
                        <a:t>3</a:t>
                      </a:r>
                    </a:p>
                  </a:txBody>
                  <a:tcPr/>
                </a:tc>
                <a:tc>
                  <a:txBody>
                    <a:bodyPr/>
                    <a:lstStyle/>
                    <a:p>
                      <a:r>
                        <a:rPr lang="en-US" dirty="0"/>
                        <a:t>General ledger accounts</a:t>
                      </a:r>
                    </a:p>
                  </a:txBody>
                  <a:tcPr/>
                </a:tc>
                <a:extLst>
                  <a:ext uri="{0D108BD9-81ED-4DB2-BD59-A6C34878D82A}">
                    <a16:rowId xmlns:a16="http://schemas.microsoft.com/office/drawing/2014/main" val="3114662513"/>
                  </a:ext>
                </a:extLst>
              </a:tr>
              <a:tr h="370840">
                <a:tc>
                  <a:txBody>
                    <a:bodyPr/>
                    <a:lstStyle/>
                    <a:p>
                      <a:r>
                        <a:rPr lang="en-US" dirty="0"/>
                        <a:t>4</a:t>
                      </a:r>
                    </a:p>
                  </a:txBody>
                  <a:tcPr/>
                </a:tc>
                <a:tc>
                  <a:txBody>
                    <a:bodyPr/>
                    <a:lstStyle/>
                    <a:p>
                      <a:r>
                        <a:rPr lang="en-US" dirty="0"/>
                        <a:t>General ledger balances</a:t>
                      </a:r>
                    </a:p>
                  </a:txBody>
                  <a:tcPr/>
                </a:tc>
                <a:extLst>
                  <a:ext uri="{0D108BD9-81ED-4DB2-BD59-A6C34878D82A}">
                    <a16:rowId xmlns:a16="http://schemas.microsoft.com/office/drawing/2014/main" val="761929044"/>
                  </a:ext>
                </a:extLst>
              </a:tr>
              <a:tr h="370840">
                <a:tc>
                  <a:txBody>
                    <a:bodyPr/>
                    <a:lstStyle/>
                    <a:p>
                      <a:r>
                        <a:rPr lang="en-US" dirty="0"/>
                        <a:t>5a</a:t>
                      </a:r>
                    </a:p>
                  </a:txBody>
                  <a:tcPr/>
                </a:tc>
                <a:tc>
                  <a:txBody>
                    <a:bodyPr/>
                    <a:lstStyle/>
                    <a:p>
                      <a:r>
                        <a:rPr lang="en-US" dirty="0"/>
                        <a:t>Payroll register; include any social security taxes (OASDI) paid for employees, sick pay, and taxable fringe benefits subject to OASDI. Do not include any tips. Do not report any employees’ wages that exceed $132,900, the taxable wage base for 2019.</a:t>
                      </a:r>
                    </a:p>
                  </a:txBody>
                  <a:tcPr/>
                </a:tc>
                <a:extLst>
                  <a:ext uri="{0D108BD9-81ED-4DB2-BD59-A6C34878D82A}">
                    <a16:rowId xmlns:a16="http://schemas.microsoft.com/office/drawing/2014/main" val="4292452981"/>
                  </a:ext>
                </a:extLst>
              </a:tr>
              <a:tr h="370840">
                <a:tc>
                  <a:txBody>
                    <a:bodyPr/>
                    <a:lstStyle/>
                    <a:p>
                      <a:r>
                        <a:rPr lang="en-US" dirty="0"/>
                        <a:t>5b</a:t>
                      </a:r>
                    </a:p>
                  </a:txBody>
                  <a:tcPr/>
                </a:tc>
                <a:tc>
                  <a:txBody>
                    <a:bodyPr/>
                    <a:lstStyle/>
                    <a:p>
                      <a:r>
                        <a:rPr lang="en-US" dirty="0"/>
                        <a:t>Forms 4070, or employees’ written statements to report cash tips. Enter all tips reported until tips and wages for each employee reach $132,900. Report this information even if you are unable to withhold the employee OASDI tax. Do not include allocated tips, which should be reported on Form 8027.</a:t>
                      </a:r>
                    </a:p>
                  </a:txBody>
                  <a:tcPr/>
                </a:tc>
                <a:extLst>
                  <a:ext uri="{0D108BD9-81ED-4DB2-BD59-A6C34878D82A}">
                    <a16:rowId xmlns:a16="http://schemas.microsoft.com/office/drawing/2014/main" val="3245295664"/>
                  </a:ext>
                </a:extLst>
              </a:tr>
              <a:tr h="370840">
                <a:tc>
                  <a:txBody>
                    <a:bodyPr/>
                    <a:lstStyle/>
                    <a:p>
                      <a:r>
                        <a:rPr lang="en-US" dirty="0"/>
                        <a:t>5c</a:t>
                      </a:r>
                    </a:p>
                  </a:txBody>
                  <a:tcPr/>
                </a:tc>
                <a:tc>
                  <a:txBody>
                    <a:bodyPr/>
                    <a:lstStyle/>
                    <a:p>
                      <a:r>
                        <a:rPr lang="en-US" dirty="0"/>
                        <a:t>Payroll register; Forms 4070, or employees’ written statements to report cash tips. Report amounts paid to certain federal, state, and local government employees who are subject only to the HI portion of the FICA tax.</a:t>
                      </a:r>
                    </a:p>
                  </a:txBody>
                  <a:tcPr/>
                </a:tc>
                <a:extLst>
                  <a:ext uri="{0D108BD9-81ED-4DB2-BD59-A6C34878D82A}">
                    <a16:rowId xmlns:a16="http://schemas.microsoft.com/office/drawing/2014/main" val="1481263824"/>
                  </a:ext>
                </a:extLst>
              </a:tr>
            </a:tbl>
          </a:graphicData>
        </a:graphic>
      </p:graphicFrame>
      <p:sp>
        <p:nvSpPr>
          <p:cNvPr id="8" name="Title 7"/>
          <p:cNvSpPr>
            <a:spLocks noGrp="1"/>
          </p:cNvSpPr>
          <p:nvPr>
            <p:ph type="title"/>
          </p:nvPr>
        </p:nvSpPr>
        <p:spPr/>
        <p:txBody>
          <a:bodyPr/>
          <a:lstStyle/>
          <a:p>
            <a:r>
              <a:rPr lang="en-US" dirty="0"/>
              <a:t>Preparing Form 941 (7 of 10)</a:t>
            </a:r>
          </a:p>
        </p:txBody>
      </p:sp>
    </p:spTree>
    <p:extLst>
      <p:ext uri="{BB962C8B-B14F-4D97-AF65-F5344CB8AC3E}">
        <p14:creationId xmlns:p14="http://schemas.microsoft.com/office/powerpoint/2010/main" val="406998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Identify, for social security purposes, those persons covered under the law and those services that make up employment.</a:t>
            </a:r>
          </a:p>
          <a:p>
            <a:r>
              <a:rPr lang="en-US" dirty="0"/>
              <a:t>Identify the types of compensation that are defined as wages.</a:t>
            </a:r>
          </a:p>
          <a:p>
            <a:r>
              <a:rPr lang="en-US" dirty="0"/>
              <a:t>Apply the current tax rates and wage base for FICA and SECA purposes.</a:t>
            </a:r>
          </a:p>
          <a:p>
            <a:r>
              <a:rPr lang="en-US" dirty="0"/>
              <a:t>Describe the different requirements and procedures for depositing FICA taxes and income taxes withheld from employees’ wages.</a:t>
            </a:r>
          </a:p>
          <a:p>
            <a:r>
              <a:rPr lang="en-US" dirty="0"/>
              <a:t>Complete Form 941, Employer’s Quarterly Federal Tax Return.</a:t>
            </a:r>
          </a:p>
        </p:txBody>
      </p:sp>
      <p:sp>
        <p:nvSpPr>
          <p:cNvPr id="4" name="Title 3"/>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109065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a:extLst>
              <a:ext uri="{FF2B5EF4-FFF2-40B4-BE49-F238E27FC236}">
                <a16:creationId xmlns:a16="http://schemas.microsoft.com/office/drawing/2014/main" id="{3E147C4C-4804-4464-913D-810A441CA51F}"/>
              </a:ext>
            </a:extLst>
          </p:cNvPr>
          <p:cNvGraphicFramePr>
            <a:graphicFrameLocks noGrp="1"/>
          </p:cNvGraphicFramePr>
          <p:nvPr>
            <p:ph type="tbl" sz="quarter" idx="10"/>
            <p:extLst>
              <p:ext uri="{D42A27DB-BD31-4B8C-83A1-F6EECF244321}">
                <p14:modId xmlns:p14="http://schemas.microsoft.com/office/powerpoint/2010/main" val="4082600911"/>
              </p:ext>
            </p:extLst>
          </p:nvPr>
        </p:nvGraphicFramePr>
        <p:xfrm>
          <a:off x="838198" y="1037230"/>
          <a:ext cx="10515600" cy="4038600"/>
        </p:xfrm>
        <a:graphic>
          <a:graphicData uri="http://schemas.openxmlformats.org/drawingml/2006/table">
            <a:tbl>
              <a:tblPr firstRow="1" bandRow="1">
                <a:tableStyleId>{5C22544A-7EE6-4342-B048-85BDC9FD1C3A}</a:tableStyleId>
              </a:tblPr>
              <a:tblGrid>
                <a:gridCol w="1456940">
                  <a:extLst>
                    <a:ext uri="{9D8B030D-6E8A-4147-A177-3AD203B41FA5}">
                      <a16:colId xmlns:a16="http://schemas.microsoft.com/office/drawing/2014/main" val="3404343485"/>
                    </a:ext>
                  </a:extLst>
                </a:gridCol>
                <a:gridCol w="9058660">
                  <a:extLst>
                    <a:ext uri="{9D8B030D-6E8A-4147-A177-3AD203B41FA5}">
                      <a16:colId xmlns:a16="http://schemas.microsoft.com/office/drawing/2014/main" val="2865251437"/>
                    </a:ext>
                  </a:extLst>
                </a:gridCol>
              </a:tblGrid>
              <a:tr h="370840">
                <a:tc>
                  <a:txBody>
                    <a:bodyPr/>
                    <a:lstStyle/>
                    <a:p>
                      <a:r>
                        <a:rPr lang="en-US" dirty="0"/>
                        <a:t>Line Number</a:t>
                      </a:r>
                    </a:p>
                  </a:txBody>
                  <a:tcPr/>
                </a:tc>
                <a:tc>
                  <a:txBody>
                    <a:bodyPr/>
                    <a:lstStyle/>
                    <a:p>
                      <a:r>
                        <a:rPr lang="en-US" dirty="0"/>
                        <a:t>Source of Information</a:t>
                      </a:r>
                    </a:p>
                  </a:txBody>
                  <a:tcPr/>
                </a:tc>
                <a:extLst>
                  <a:ext uri="{0D108BD9-81ED-4DB2-BD59-A6C34878D82A}">
                    <a16:rowId xmlns:a16="http://schemas.microsoft.com/office/drawing/2014/main" val="3286133270"/>
                  </a:ext>
                </a:extLst>
              </a:tr>
              <a:tr h="370840">
                <a:tc>
                  <a:txBody>
                    <a:bodyPr/>
                    <a:lstStyle/>
                    <a:p>
                      <a:r>
                        <a:rPr lang="en-US" dirty="0"/>
                        <a:t>5d</a:t>
                      </a:r>
                    </a:p>
                  </a:txBody>
                  <a:tcPr/>
                </a:tc>
                <a:tc>
                  <a:txBody>
                    <a:bodyPr/>
                    <a:lstStyle/>
                    <a:p>
                      <a:r>
                        <a:rPr lang="en-US" dirty="0"/>
                        <a:t>Payroll register; enter all wages, tips, sick pay, and taxable fringe benefits that are subject to additional Medicare tax withholding. You are required to begin withholding additional Medicare tax in the pay period in which you pay wages in excess of $200,000 to an employee and continue to withhold it each pay period until the end of the calendar year. Additional Medicare tax is only imposed on the employee. There is no employer share of additional Medicare tax. All wages that are subject to Medicare tax are subject to additional Medicare tax withholding if paid in excess of the $200,000 withholding threshold.</a:t>
                      </a:r>
                    </a:p>
                  </a:txBody>
                  <a:tcPr/>
                </a:tc>
                <a:extLst>
                  <a:ext uri="{0D108BD9-81ED-4DB2-BD59-A6C34878D82A}">
                    <a16:rowId xmlns:a16="http://schemas.microsoft.com/office/drawing/2014/main" val="556120580"/>
                  </a:ext>
                </a:extLst>
              </a:tr>
              <a:tr h="370840">
                <a:tc>
                  <a:txBody>
                    <a:bodyPr/>
                    <a:lstStyle/>
                    <a:p>
                      <a:r>
                        <a:rPr lang="en-US" dirty="0"/>
                        <a:t>5e</a:t>
                      </a:r>
                    </a:p>
                  </a:txBody>
                  <a:tcPr/>
                </a:tc>
                <a:tc>
                  <a:txBody>
                    <a:bodyPr/>
                    <a:lstStyle/>
                    <a:p>
                      <a:r>
                        <a:rPr lang="en-US" sz="1800" b="0" i="0" u="none" strike="noStrike" kern="1200" baseline="0" dirty="0">
                          <a:solidFill>
                            <a:schemeClr val="dk1"/>
                          </a:solidFill>
                          <a:latin typeface="+mn-lt"/>
                          <a:ea typeface="+mn-ea"/>
                          <a:cs typeface="+mn-cs"/>
                        </a:rPr>
                        <a:t>Add lines 5a, 5b, 5c, and 5d.</a:t>
                      </a:r>
                      <a:endParaRPr lang="en-US" dirty="0"/>
                    </a:p>
                  </a:txBody>
                  <a:tcPr/>
                </a:tc>
                <a:extLst>
                  <a:ext uri="{0D108BD9-81ED-4DB2-BD59-A6C34878D82A}">
                    <a16:rowId xmlns:a16="http://schemas.microsoft.com/office/drawing/2014/main" val="1269059879"/>
                  </a:ext>
                </a:extLst>
              </a:tr>
              <a:tr h="370840">
                <a:tc>
                  <a:txBody>
                    <a:bodyPr/>
                    <a:lstStyle/>
                    <a:p>
                      <a:r>
                        <a:rPr lang="en-US" dirty="0"/>
                        <a:t>5f</a:t>
                      </a:r>
                    </a:p>
                  </a:txBody>
                  <a:tcPr/>
                </a:tc>
                <a:tc>
                  <a:txBody>
                    <a:bodyPr/>
                    <a:lstStyle/>
                    <a:p>
                      <a:r>
                        <a:rPr lang="en-US" sz="1800" b="0" i="0" u="none" strike="noStrike" kern="1200" baseline="0" dirty="0">
                          <a:solidFill>
                            <a:schemeClr val="dk1"/>
                          </a:solidFill>
                          <a:latin typeface="+mn-lt"/>
                          <a:ea typeface="+mn-ea"/>
                          <a:cs typeface="+mn-cs"/>
                        </a:rPr>
                        <a:t>Enter the tax due from Notice and Demand on line 5f. The IRS issues a Notice and Demand to advise an employer of the amount of tips received by employees who failed to report or underreported tips to the employer.</a:t>
                      </a:r>
                      <a:endParaRPr lang="en-US" dirty="0"/>
                    </a:p>
                  </a:txBody>
                  <a:tcPr/>
                </a:tc>
                <a:extLst>
                  <a:ext uri="{0D108BD9-81ED-4DB2-BD59-A6C34878D82A}">
                    <a16:rowId xmlns:a16="http://schemas.microsoft.com/office/drawing/2014/main" val="710239095"/>
                  </a:ext>
                </a:extLst>
              </a:tr>
              <a:tr h="370840">
                <a:tc>
                  <a:txBody>
                    <a:bodyPr/>
                    <a:lstStyle/>
                    <a:p>
                      <a:r>
                        <a:rPr lang="en-US" dirty="0"/>
                        <a:t>6</a:t>
                      </a:r>
                    </a:p>
                  </a:txBody>
                  <a:tcPr/>
                </a:tc>
                <a:tc>
                  <a:txBody>
                    <a:bodyPr/>
                    <a:lstStyle/>
                    <a:p>
                      <a:r>
                        <a:rPr lang="en-US" sz="1800" b="0" i="0" u="none" strike="noStrike" kern="1200" baseline="0" dirty="0">
                          <a:solidFill>
                            <a:schemeClr val="dk1"/>
                          </a:solidFill>
                          <a:latin typeface="+mn-lt"/>
                          <a:ea typeface="+mn-ea"/>
                          <a:cs typeface="+mn-cs"/>
                        </a:rPr>
                        <a:t>Add lines 3, 5e, and 5f.</a:t>
                      </a:r>
                      <a:endParaRPr lang="en-US" dirty="0"/>
                    </a:p>
                  </a:txBody>
                  <a:tcPr/>
                </a:tc>
                <a:extLst>
                  <a:ext uri="{0D108BD9-81ED-4DB2-BD59-A6C34878D82A}">
                    <a16:rowId xmlns:a16="http://schemas.microsoft.com/office/drawing/2014/main" val="3584329923"/>
                  </a:ext>
                </a:extLst>
              </a:tr>
            </a:tbl>
          </a:graphicData>
        </a:graphic>
      </p:graphicFrame>
      <p:sp>
        <p:nvSpPr>
          <p:cNvPr id="8" name="Title 7"/>
          <p:cNvSpPr>
            <a:spLocks noGrp="1"/>
          </p:cNvSpPr>
          <p:nvPr>
            <p:ph type="title"/>
          </p:nvPr>
        </p:nvSpPr>
        <p:spPr/>
        <p:txBody>
          <a:bodyPr/>
          <a:lstStyle/>
          <a:p>
            <a:r>
              <a:rPr lang="en-US" dirty="0"/>
              <a:t>Preparing Form 941 (8 of 10)</a:t>
            </a:r>
          </a:p>
        </p:txBody>
      </p:sp>
    </p:spTree>
    <p:extLst>
      <p:ext uri="{BB962C8B-B14F-4D97-AF65-F5344CB8AC3E}">
        <p14:creationId xmlns:p14="http://schemas.microsoft.com/office/powerpoint/2010/main" val="959941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a:extLst>
              <a:ext uri="{FF2B5EF4-FFF2-40B4-BE49-F238E27FC236}">
                <a16:creationId xmlns:a16="http://schemas.microsoft.com/office/drawing/2014/main" id="{3E147C4C-4804-4464-913D-810A441CA51F}"/>
              </a:ext>
            </a:extLst>
          </p:cNvPr>
          <p:cNvGraphicFramePr>
            <a:graphicFrameLocks noGrp="1"/>
          </p:cNvGraphicFramePr>
          <p:nvPr>
            <p:ph type="tbl" sz="quarter" idx="10"/>
            <p:extLst>
              <p:ext uri="{D42A27DB-BD31-4B8C-83A1-F6EECF244321}">
                <p14:modId xmlns:p14="http://schemas.microsoft.com/office/powerpoint/2010/main" val="1826621084"/>
              </p:ext>
            </p:extLst>
          </p:nvPr>
        </p:nvGraphicFramePr>
        <p:xfrm>
          <a:off x="838198" y="1037230"/>
          <a:ext cx="10515600" cy="4770120"/>
        </p:xfrm>
        <a:graphic>
          <a:graphicData uri="http://schemas.openxmlformats.org/drawingml/2006/table">
            <a:tbl>
              <a:tblPr firstRow="1" bandRow="1">
                <a:tableStyleId>{5C22544A-7EE6-4342-B048-85BDC9FD1C3A}</a:tableStyleId>
              </a:tblPr>
              <a:tblGrid>
                <a:gridCol w="1456940">
                  <a:extLst>
                    <a:ext uri="{9D8B030D-6E8A-4147-A177-3AD203B41FA5}">
                      <a16:colId xmlns:a16="http://schemas.microsoft.com/office/drawing/2014/main" val="3404343485"/>
                    </a:ext>
                  </a:extLst>
                </a:gridCol>
                <a:gridCol w="9058660">
                  <a:extLst>
                    <a:ext uri="{9D8B030D-6E8A-4147-A177-3AD203B41FA5}">
                      <a16:colId xmlns:a16="http://schemas.microsoft.com/office/drawing/2014/main" val="2865251437"/>
                    </a:ext>
                  </a:extLst>
                </a:gridCol>
              </a:tblGrid>
              <a:tr h="370840">
                <a:tc>
                  <a:txBody>
                    <a:bodyPr/>
                    <a:lstStyle/>
                    <a:p>
                      <a:r>
                        <a:rPr lang="en-US" dirty="0"/>
                        <a:t>Line Number</a:t>
                      </a:r>
                    </a:p>
                  </a:txBody>
                  <a:tcPr/>
                </a:tc>
                <a:tc>
                  <a:txBody>
                    <a:bodyPr/>
                    <a:lstStyle/>
                    <a:p>
                      <a:r>
                        <a:rPr lang="en-US" dirty="0"/>
                        <a:t>Source of Information</a:t>
                      </a:r>
                    </a:p>
                  </a:txBody>
                  <a:tcPr/>
                </a:tc>
                <a:extLst>
                  <a:ext uri="{0D108BD9-81ED-4DB2-BD59-A6C34878D82A}">
                    <a16:rowId xmlns:a16="http://schemas.microsoft.com/office/drawing/2014/main" val="3286133270"/>
                  </a:ext>
                </a:extLst>
              </a:tr>
              <a:tr h="370840">
                <a:tc>
                  <a:txBody>
                    <a:bodyPr/>
                    <a:lstStyle/>
                    <a:p>
                      <a:r>
                        <a:rPr lang="en-US" dirty="0"/>
                        <a:t>7</a:t>
                      </a:r>
                    </a:p>
                  </a:txBody>
                  <a:tcPr/>
                </a:tc>
                <a:tc>
                  <a:txBody>
                    <a:bodyPr/>
                    <a:lstStyle/>
                    <a:p>
                      <a:r>
                        <a:rPr lang="en-US" sz="1800" b="0" i="0" u="none" strike="noStrike" kern="1200" baseline="0" dirty="0">
                          <a:solidFill>
                            <a:schemeClr val="dk1"/>
                          </a:solidFill>
                          <a:latin typeface="+mn-lt"/>
                          <a:ea typeface="+mn-ea"/>
                          <a:cs typeface="+mn-cs"/>
                        </a:rPr>
                        <a:t>To adjust for fractions of cents: If there is a difference between the total tax on line 6 and the total deducted from your employees’ wages or tips plus the employer’s tax on those wages or tips (general ledger accounts) because of fractions of cents added or dropped in collecting the tax, report the difference. Enter this difference in the space for “Fractions of Cents.” If a negative number is to be used, use a minus sign —.</a:t>
                      </a:r>
                      <a:endParaRPr lang="en-US" dirty="0"/>
                    </a:p>
                  </a:txBody>
                  <a:tcPr/>
                </a:tc>
                <a:extLst>
                  <a:ext uri="{0D108BD9-81ED-4DB2-BD59-A6C34878D82A}">
                    <a16:rowId xmlns:a16="http://schemas.microsoft.com/office/drawing/2014/main" val="736627216"/>
                  </a:ext>
                </a:extLst>
              </a:tr>
              <a:tr h="370840">
                <a:tc>
                  <a:txBody>
                    <a:bodyPr/>
                    <a:lstStyle/>
                    <a:p>
                      <a:r>
                        <a:rPr lang="en-US" dirty="0"/>
                        <a:t>8</a:t>
                      </a:r>
                    </a:p>
                  </a:txBody>
                  <a:tcPr/>
                </a:tc>
                <a:tc>
                  <a:txBody>
                    <a:bodyPr/>
                    <a:lstStyle/>
                    <a:p>
                      <a:r>
                        <a:rPr lang="en-US" sz="1800" b="0" i="0" u="none" strike="noStrike" kern="1200" baseline="0" dirty="0">
                          <a:solidFill>
                            <a:schemeClr val="dk1"/>
                          </a:solidFill>
                          <a:latin typeface="+mn-lt"/>
                          <a:ea typeface="+mn-ea"/>
                          <a:cs typeface="+mn-cs"/>
                        </a:rPr>
                        <a:t>To adjust for the tax on third-party sick pay: Deduct the social security tax on third-party sick pay for which you are not responsible. Enter the amount of the adjustment in the space for “Sick Pay.”</a:t>
                      </a:r>
                      <a:endParaRPr lang="en-US" dirty="0"/>
                    </a:p>
                  </a:txBody>
                  <a:tcPr/>
                </a:tc>
                <a:extLst>
                  <a:ext uri="{0D108BD9-81ED-4DB2-BD59-A6C34878D82A}">
                    <a16:rowId xmlns:a16="http://schemas.microsoft.com/office/drawing/2014/main" val="129757215"/>
                  </a:ext>
                </a:extLst>
              </a:tr>
              <a:tr h="370840">
                <a:tc>
                  <a:txBody>
                    <a:bodyPr/>
                    <a:lstStyle/>
                    <a:p>
                      <a:r>
                        <a:rPr lang="en-US" dirty="0"/>
                        <a:t>9</a:t>
                      </a:r>
                    </a:p>
                  </a:txBody>
                  <a:tcPr/>
                </a:tc>
                <a:tc>
                  <a:txBody>
                    <a:bodyPr/>
                    <a:lstStyle/>
                    <a:p>
                      <a:r>
                        <a:rPr lang="en-US" sz="1800" b="0" i="0" u="none" strike="noStrike" kern="1200" baseline="0" dirty="0">
                          <a:solidFill>
                            <a:schemeClr val="dk1"/>
                          </a:solidFill>
                          <a:latin typeface="+mn-lt"/>
                          <a:ea typeface="+mn-ea"/>
                          <a:cs typeface="+mn-cs"/>
                        </a:rPr>
                        <a:t>To adjust for the tax on tips and group-term life insurance: Include the total uncollected employee social security tax for lines 5b and 5d.</a:t>
                      </a:r>
                      <a:endParaRPr lang="en-US" dirty="0"/>
                    </a:p>
                  </a:txBody>
                  <a:tcPr/>
                </a:tc>
                <a:extLst>
                  <a:ext uri="{0D108BD9-81ED-4DB2-BD59-A6C34878D82A}">
                    <a16:rowId xmlns:a16="http://schemas.microsoft.com/office/drawing/2014/main" val="3925509779"/>
                  </a:ext>
                </a:extLst>
              </a:tr>
              <a:tr h="370840">
                <a:tc>
                  <a:txBody>
                    <a:bodyPr/>
                    <a:lstStyle/>
                    <a:p>
                      <a:r>
                        <a:rPr lang="en-US" dirty="0"/>
                        <a:t>10</a:t>
                      </a:r>
                    </a:p>
                  </a:txBody>
                  <a:tcPr/>
                </a:tc>
                <a:tc>
                  <a:txBody>
                    <a:bodyPr/>
                    <a:lstStyle/>
                    <a:p>
                      <a:r>
                        <a:rPr lang="en-US" sz="1800" b="0" i="0" u="none" strike="noStrike" kern="1200" baseline="0" dirty="0">
                          <a:solidFill>
                            <a:schemeClr val="dk1"/>
                          </a:solidFill>
                          <a:latin typeface="+mn-lt"/>
                          <a:ea typeface="+mn-ea"/>
                          <a:cs typeface="+mn-cs"/>
                        </a:rPr>
                        <a:t>Total of lines 6 through 9.</a:t>
                      </a:r>
                      <a:endParaRPr lang="en-US" dirty="0"/>
                    </a:p>
                  </a:txBody>
                  <a:tcPr/>
                </a:tc>
                <a:extLst>
                  <a:ext uri="{0D108BD9-81ED-4DB2-BD59-A6C34878D82A}">
                    <a16:rowId xmlns:a16="http://schemas.microsoft.com/office/drawing/2014/main" val="2880884030"/>
                  </a:ext>
                </a:extLst>
              </a:tr>
              <a:tr h="370840">
                <a:tc>
                  <a:txBody>
                    <a:bodyPr/>
                    <a:lstStyle/>
                    <a:p>
                      <a:r>
                        <a:rPr lang="en-US" dirty="0"/>
                        <a:t>11</a:t>
                      </a:r>
                    </a:p>
                  </a:txBody>
                  <a:tcPr/>
                </a:tc>
                <a:tc>
                  <a:txBody>
                    <a:bodyPr/>
                    <a:lstStyle/>
                    <a:p>
                      <a:r>
                        <a:rPr lang="en-US" sz="1800" b="0" i="0" u="none" strike="noStrike" kern="1200" baseline="0" dirty="0">
                          <a:solidFill>
                            <a:schemeClr val="dk1"/>
                          </a:solidFill>
                          <a:latin typeface="+mn-lt"/>
                          <a:ea typeface="+mn-ea"/>
                          <a:cs typeface="+mn-cs"/>
                        </a:rPr>
                        <a:t>Enter qualified small business payroll tax credit for increasing research activities. Attach Form 8974.</a:t>
                      </a:r>
                      <a:endParaRPr lang="en-US" dirty="0"/>
                    </a:p>
                  </a:txBody>
                  <a:tcPr/>
                </a:tc>
                <a:extLst>
                  <a:ext uri="{0D108BD9-81ED-4DB2-BD59-A6C34878D82A}">
                    <a16:rowId xmlns:a16="http://schemas.microsoft.com/office/drawing/2014/main" val="2455100611"/>
                  </a:ext>
                </a:extLst>
              </a:tr>
              <a:tr h="370840">
                <a:tc>
                  <a:txBody>
                    <a:bodyPr/>
                    <a:lstStyle/>
                    <a:p>
                      <a:r>
                        <a:rPr lang="en-US" dirty="0"/>
                        <a:t>12</a:t>
                      </a:r>
                    </a:p>
                  </a:txBody>
                  <a:tcPr/>
                </a:tc>
                <a:tc>
                  <a:txBody>
                    <a:bodyPr/>
                    <a:lstStyle/>
                    <a:p>
                      <a:r>
                        <a:rPr lang="en-US" sz="1800" b="0" i="0" u="none" strike="noStrike" kern="1200" baseline="0" dirty="0">
                          <a:solidFill>
                            <a:schemeClr val="dk1"/>
                          </a:solidFill>
                          <a:latin typeface="+mn-lt"/>
                          <a:ea typeface="+mn-ea"/>
                          <a:cs typeface="+mn-cs"/>
                        </a:rPr>
                        <a:t>Subtract line 11 from line 10.</a:t>
                      </a:r>
                      <a:endParaRPr lang="en-US" dirty="0"/>
                    </a:p>
                  </a:txBody>
                  <a:tcPr/>
                </a:tc>
                <a:extLst>
                  <a:ext uri="{0D108BD9-81ED-4DB2-BD59-A6C34878D82A}">
                    <a16:rowId xmlns:a16="http://schemas.microsoft.com/office/drawing/2014/main" val="793127481"/>
                  </a:ext>
                </a:extLst>
              </a:tr>
            </a:tbl>
          </a:graphicData>
        </a:graphic>
      </p:graphicFrame>
      <p:sp>
        <p:nvSpPr>
          <p:cNvPr id="8" name="Title 7"/>
          <p:cNvSpPr>
            <a:spLocks noGrp="1"/>
          </p:cNvSpPr>
          <p:nvPr>
            <p:ph type="title"/>
          </p:nvPr>
        </p:nvSpPr>
        <p:spPr/>
        <p:txBody>
          <a:bodyPr/>
          <a:lstStyle/>
          <a:p>
            <a:r>
              <a:rPr lang="en-US" dirty="0"/>
              <a:t>Preparing Form 941 (9 of 10)</a:t>
            </a:r>
          </a:p>
        </p:txBody>
      </p:sp>
    </p:spTree>
    <p:extLst>
      <p:ext uri="{BB962C8B-B14F-4D97-AF65-F5344CB8AC3E}">
        <p14:creationId xmlns:p14="http://schemas.microsoft.com/office/powerpoint/2010/main" val="2628493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a:extLst>
              <a:ext uri="{FF2B5EF4-FFF2-40B4-BE49-F238E27FC236}">
                <a16:creationId xmlns:a16="http://schemas.microsoft.com/office/drawing/2014/main" id="{3E147C4C-4804-4464-913D-810A441CA51F}"/>
              </a:ext>
            </a:extLst>
          </p:cNvPr>
          <p:cNvGraphicFramePr>
            <a:graphicFrameLocks noGrp="1"/>
          </p:cNvGraphicFramePr>
          <p:nvPr>
            <p:ph type="tbl" sz="quarter" idx="10"/>
            <p:extLst>
              <p:ext uri="{D42A27DB-BD31-4B8C-83A1-F6EECF244321}">
                <p14:modId xmlns:p14="http://schemas.microsoft.com/office/powerpoint/2010/main" val="2625388864"/>
              </p:ext>
            </p:extLst>
          </p:nvPr>
        </p:nvGraphicFramePr>
        <p:xfrm>
          <a:off x="838198" y="1037230"/>
          <a:ext cx="10515600" cy="2021840"/>
        </p:xfrm>
        <a:graphic>
          <a:graphicData uri="http://schemas.openxmlformats.org/drawingml/2006/table">
            <a:tbl>
              <a:tblPr firstRow="1" bandRow="1">
                <a:tableStyleId>{5C22544A-7EE6-4342-B048-85BDC9FD1C3A}</a:tableStyleId>
              </a:tblPr>
              <a:tblGrid>
                <a:gridCol w="1456940">
                  <a:extLst>
                    <a:ext uri="{9D8B030D-6E8A-4147-A177-3AD203B41FA5}">
                      <a16:colId xmlns:a16="http://schemas.microsoft.com/office/drawing/2014/main" val="3404343485"/>
                    </a:ext>
                  </a:extLst>
                </a:gridCol>
                <a:gridCol w="9058660">
                  <a:extLst>
                    <a:ext uri="{9D8B030D-6E8A-4147-A177-3AD203B41FA5}">
                      <a16:colId xmlns:a16="http://schemas.microsoft.com/office/drawing/2014/main" val="2865251437"/>
                    </a:ext>
                  </a:extLst>
                </a:gridCol>
              </a:tblGrid>
              <a:tr h="370840">
                <a:tc>
                  <a:txBody>
                    <a:bodyPr/>
                    <a:lstStyle/>
                    <a:p>
                      <a:r>
                        <a:rPr lang="en-US" dirty="0"/>
                        <a:t>Line Number</a:t>
                      </a:r>
                    </a:p>
                  </a:txBody>
                  <a:tcPr/>
                </a:tc>
                <a:tc>
                  <a:txBody>
                    <a:bodyPr/>
                    <a:lstStyle/>
                    <a:p>
                      <a:r>
                        <a:rPr lang="en-US" dirty="0"/>
                        <a:t>Source of Information</a:t>
                      </a:r>
                    </a:p>
                  </a:txBody>
                  <a:tcPr/>
                </a:tc>
                <a:extLst>
                  <a:ext uri="{0D108BD9-81ED-4DB2-BD59-A6C34878D82A}">
                    <a16:rowId xmlns:a16="http://schemas.microsoft.com/office/drawing/2014/main" val="3286133270"/>
                  </a:ext>
                </a:extLst>
              </a:tr>
              <a:tr h="370840">
                <a:tc>
                  <a:txBody>
                    <a:bodyPr/>
                    <a:lstStyle/>
                    <a:p>
                      <a:r>
                        <a:rPr lang="en-US" dirty="0"/>
                        <a:t>13</a:t>
                      </a:r>
                    </a:p>
                  </a:txBody>
                  <a:tcPr/>
                </a:tc>
                <a:tc>
                  <a:txBody>
                    <a:bodyPr/>
                    <a:lstStyle/>
                    <a:p>
                      <a:r>
                        <a:rPr lang="en-US" sz="1800" b="0" i="0" u="none" strike="noStrike" kern="1200" baseline="0" dirty="0">
                          <a:solidFill>
                            <a:schemeClr val="dk1"/>
                          </a:solidFill>
                          <a:latin typeface="+mn-lt"/>
                          <a:ea typeface="+mn-ea"/>
                          <a:cs typeface="+mn-cs"/>
                        </a:rPr>
                        <a:t>General ledger accounts, previous Form 941; record the total deposits for the quarter, including any overpayment applied from previous quarter.</a:t>
                      </a:r>
                      <a:endParaRPr lang="en-US" dirty="0"/>
                    </a:p>
                  </a:txBody>
                  <a:tcPr/>
                </a:tc>
                <a:extLst>
                  <a:ext uri="{0D108BD9-81ED-4DB2-BD59-A6C34878D82A}">
                    <a16:rowId xmlns:a16="http://schemas.microsoft.com/office/drawing/2014/main" val="4176521715"/>
                  </a:ext>
                </a:extLst>
              </a:tr>
              <a:tr h="370840">
                <a:tc>
                  <a:txBody>
                    <a:bodyPr/>
                    <a:lstStyle/>
                    <a:p>
                      <a:r>
                        <a:rPr lang="en-US" dirty="0"/>
                        <a:t>14</a:t>
                      </a:r>
                    </a:p>
                  </a:txBody>
                  <a:tcPr/>
                </a:tc>
                <a:tc>
                  <a:txBody>
                    <a:bodyPr/>
                    <a:lstStyle/>
                    <a:p>
                      <a:r>
                        <a:rPr lang="en-US" sz="1800" b="0" i="0" u="none" strike="noStrike" kern="1200" baseline="0" dirty="0">
                          <a:solidFill>
                            <a:schemeClr val="dk1"/>
                          </a:solidFill>
                          <a:latin typeface="+mn-lt"/>
                          <a:ea typeface="+mn-ea"/>
                          <a:cs typeface="+mn-cs"/>
                        </a:rPr>
                        <a:t>Compute balance due by subtracting line 13 from line 12. Pay the balance due IRS.</a:t>
                      </a:r>
                      <a:endParaRPr lang="en-US" dirty="0"/>
                    </a:p>
                  </a:txBody>
                  <a:tcPr/>
                </a:tc>
                <a:extLst>
                  <a:ext uri="{0D108BD9-81ED-4DB2-BD59-A6C34878D82A}">
                    <a16:rowId xmlns:a16="http://schemas.microsoft.com/office/drawing/2014/main" val="2488020912"/>
                  </a:ext>
                </a:extLst>
              </a:tr>
              <a:tr h="370840">
                <a:tc>
                  <a:txBody>
                    <a:bodyPr/>
                    <a:lstStyle/>
                    <a:p>
                      <a:r>
                        <a:rPr lang="en-US" dirty="0"/>
                        <a:t>15</a:t>
                      </a:r>
                    </a:p>
                  </a:txBody>
                  <a:tcPr/>
                </a:tc>
                <a:tc>
                  <a:txBody>
                    <a:bodyPr/>
                    <a:lstStyle/>
                    <a:p>
                      <a:r>
                        <a:rPr lang="en-US" sz="1800" b="0" i="0" u="none" strike="noStrike" kern="1200" baseline="0" dirty="0">
                          <a:solidFill>
                            <a:schemeClr val="dk1"/>
                          </a:solidFill>
                          <a:latin typeface="+mn-lt"/>
                          <a:ea typeface="+mn-ea"/>
                          <a:cs typeface="+mn-cs"/>
                        </a:rPr>
                        <a:t>Compute overpayment by subtracting line 13 from line 12 and indicate if amount is to be applied to the next return or refunded.</a:t>
                      </a:r>
                      <a:endParaRPr lang="en-US" dirty="0"/>
                    </a:p>
                  </a:txBody>
                  <a:tcPr/>
                </a:tc>
                <a:extLst>
                  <a:ext uri="{0D108BD9-81ED-4DB2-BD59-A6C34878D82A}">
                    <a16:rowId xmlns:a16="http://schemas.microsoft.com/office/drawing/2014/main" val="3792661884"/>
                  </a:ext>
                </a:extLst>
              </a:tr>
            </a:tbl>
          </a:graphicData>
        </a:graphic>
      </p:graphicFrame>
      <p:sp>
        <p:nvSpPr>
          <p:cNvPr id="8" name="Title 7"/>
          <p:cNvSpPr>
            <a:spLocks noGrp="1"/>
          </p:cNvSpPr>
          <p:nvPr>
            <p:ph type="title"/>
          </p:nvPr>
        </p:nvSpPr>
        <p:spPr/>
        <p:txBody>
          <a:bodyPr/>
          <a:lstStyle/>
          <a:p>
            <a:r>
              <a:rPr lang="en-US" dirty="0"/>
              <a:t>Preparing Form 941 (10 of 10)</a:t>
            </a:r>
          </a:p>
        </p:txBody>
      </p:sp>
    </p:spTree>
    <p:extLst>
      <p:ext uri="{BB962C8B-B14F-4D97-AF65-F5344CB8AC3E}">
        <p14:creationId xmlns:p14="http://schemas.microsoft.com/office/powerpoint/2010/main" val="354529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Make deposit with Form 941 if taxes for quarter are less than $2,500</a:t>
            </a:r>
          </a:p>
          <a:p>
            <a:pPr lvl="1"/>
            <a:r>
              <a:rPr lang="en-US" dirty="0"/>
              <a:t>Use 941-V when making payment or can pay by credit card</a:t>
            </a:r>
          </a:p>
          <a:p>
            <a:r>
              <a:rPr lang="en-US" dirty="0"/>
              <a:t>Electronic filing options available for employers who meet requirements</a:t>
            </a:r>
          </a:p>
          <a:p>
            <a:pPr lvl="1"/>
            <a:r>
              <a:rPr lang="en-US" dirty="0"/>
              <a:t>Complete an e-file application; then electronically submit 941 or </a:t>
            </a:r>
          </a:p>
          <a:p>
            <a:pPr lvl="1"/>
            <a:r>
              <a:rPr lang="en-US" dirty="0"/>
              <a:t>Apply for a PIN on IRS website and file electronically through third-party transmitter or</a:t>
            </a:r>
          </a:p>
          <a:p>
            <a:pPr lvl="1"/>
            <a:r>
              <a:rPr lang="en-US" dirty="0"/>
              <a:t>Can use reporting agent (file clients’ Forms 941 electronically)</a:t>
            </a:r>
          </a:p>
          <a:p>
            <a:r>
              <a:rPr lang="en-US" dirty="0"/>
              <a:t>Can correct errors on previously filed Form 941s by filing Form 941-X</a:t>
            </a:r>
          </a:p>
        </p:txBody>
      </p:sp>
      <p:sp>
        <p:nvSpPr>
          <p:cNvPr id="4" name="Title 3"/>
          <p:cNvSpPr>
            <a:spLocks noGrp="1"/>
          </p:cNvSpPr>
          <p:nvPr>
            <p:ph type="title"/>
          </p:nvPr>
        </p:nvSpPr>
        <p:spPr/>
        <p:txBody>
          <a:bodyPr/>
          <a:lstStyle/>
          <a:p>
            <a:r>
              <a:rPr lang="en-US" sz="3600" dirty="0"/>
              <a:t>How to Report and Reconcile FIT/FICA</a:t>
            </a:r>
            <a:endParaRPr lang="en-US" dirty="0"/>
          </a:p>
        </p:txBody>
      </p:sp>
    </p:spTree>
    <p:extLst>
      <p:ext uri="{BB962C8B-B14F-4D97-AF65-F5344CB8AC3E}">
        <p14:creationId xmlns:p14="http://schemas.microsoft.com/office/powerpoint/2010/main" val="1421969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AU" dirty="0"/>
              <a:t>Failure-to-comply penalties will be added to tax and interest charges; negligence can also result in fines/imprisonment</a:t>
            </a:r>
          </a:p>
          <a:p>
            <a:pPr lvl="1"/>
            <a:r>
              <a:rPr lang="en-AU" dirty="0"/>
              <a:t>Interest rate is set quarterly, based on short-term Treasury bill rate</a:t>
            </a:r>
          </a:p>
          <a:p>
            <a:r>
              <a:rPr lang="en-AU" dirty="0"/>
              <a:t>Penalties imposed for:</a:t>
            </a:r>
          </a:p>
          <a:p>
            <a:pPr lvl="1"/>
            <a:r>
              <a:rPr lang="en-AU" dirty="0"/>
              <a:t>Not filing employment tax returns on time</a:t>
            </a:r>
          </a:p>
          <a:p>
            <a:pPr lvl="1"/>
            <a:r>
              <a:rPr lang="en-AU" dirty="0"/>
              <a:t>Not paying full taxes when due</a:t>
            </a:r>
          </a:p>
          <a:p>
            <a:pPr lvl="1"/>
            <a:r>
              <a:rPr lang="en-AU" dirty="0"/>
              <a:t>Not making timely deposits</a:t>
            </a:r>
          </a:p>
          <a:p>
            <a:pPr lvl="1"/>
            <a:r>
              <a:rPr lang="en-AU" dirty="0"/>
              <a:t>Not furnishing payee statements to employees/contractors on timely basis</a:t>
            </a:r>
          </a:p>
          <a:p>
            <a:pPr lvl="1"/>
            <a:r>
              <a:rPr lang="en-AU" dirty="0"/>
              <a:t>Not filing information returns with IRS on time</a:t>
            </a:r>
          </a:p>
          <a:p>
            <a:pPr lvl="1"/>
            <a:r>
              <a:rPr lang="en-AU" dirty="0"/>
              <a:t>Not supplying </a:t>
            </a:r>
            <a:r>
              <a:rPr lang="en-US" dirty="0"/>
              <a:t>identification numbers</a:t>
            </a:r>
            <a:endParaRPr lang="en-AU" dirty="0"/>
          </a:p>
          <a:p>
            <a:endParaRPr lang="en-AU" dirty="0"/>
          </a:p>
        </p:txBody>
      </p:sp>
      <p:sp>
        <p:nvSpPr>
          <p:cNvPr id="4" name="Title 3"/>
          <p:cNvSpPr>
            <a:spLocks noGrp="1"/>
          </p:cNvSpPr>
          <p:nvPr>
            <p:ph type="title"/>
          </p:nvPr>
        </p:nvSpPr>
        <p:spPr/>
        <p:txBody>
          <a:bodyPr/>
          <a:lstStyle/>
          <a:p>
            <a:r>
              <a:rPr lang="en-US" sz="3600" dirty="0"/>
              <a:t>Types of Penalties</a:t>
            </a:r>
            <a:endParaRPr lang="en-US" dirty="0"/>
          </a:p>
        </p:txBody>
      </p:sp>
    </p:spTree>
    <p:extLst>
      <p:ext uri="{BB962C8B-B14F-4D97-AF65-F5344CB8AC3E}">
        <p14:creationId xmlns:p14="http://schemas.microsoft.com/office/powerpoint/2010/main" val="163072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FICA (1935) </a:t>
            </a:r>
          </a:p>
          <a:p>
            <a:pPr lvl="1"/>
            <a:r>
              <a:rPr lang="en-US" dirty="0"/>
              <a:t>Federal Insurance Contributions Act</a:t>
            </a:r>
          </a:p>
          <a:p>
            <a:pPr lvl="1"/>
            <a:r>
              <a:rPr lang="en-US" dirty="0"/>
              <a:t>Taxes paid both by employees and employers</a:t>
            </a:r>
          </a:p>
          <a:p>
            <a:pPr lvl="1"/>
            <a:r>
              <a:rPr lang="en-US" dirty="0"/>
              <a:t>6.2% employer OASDI    plus    1.45% HI </a:t>
            </a:r>
          </a:p>
          <a:p>
            <a:pPr lvl="1"/>
            <a:r>
              <a:rPr lang="en-US" dirty="0"/>
              <a:t>6.2% employee OASDI    plus    1.45% HI</a:t>
            </a:r>
          </a:p>
          <a:p>
            <a:pPr lvl="2"/>
            <a:r>
              <a:rPr lang="en-US" dirty="0"/>
              <a:t>Additional Medicare tax of 0.9% applies if wages exceed $200,000 (employer does not “match”) ~ current administration may rescind this (see “As We Go To Press”)</a:t>
            </a:r>
          </a:p>
          <a:p>
            <a:r>
              <a:rPr lang="en-US" dirty="0"/>
              <a:t>SECA (1951) </a:t>
            </a:r>
          </a:p>
          <a:p>
            <a:pPr lvl="1"/>
            <a:r>
              <a:rPr lang="en-US" dirty="0"/>
              <a:t>Self-Employment Contributions Act</a:t>
            </a:r>
          </a:p>
          <a:p>
            <a:pPr lvl="1"/>
            <a:r>
              <a:rPr lang="en-US" dirty="0"/>
              <a:t>Tax upon net earnings of self-employed</a:t>
            </a:r>
          </a:p>
          <a:p>
            <a:pPr lvl="1"/>
            <a:r>
              <a:rPr lang="en-US" dirty="0"/>
              <a:t>(6.2% + 6.2%) = 12.4% OASDI plus (1.45% + 1.45%) = 2.9% HI*</a:t>
            </a:r>
          </a:p>
          <a:p>
            <a:pPr lvl="2"/>
            <a:r>
              <a:rPr lang="en-US" dirty="0"/>
              <a:t>*Employee HI - Additional Medicare tax of 0.9% on earned income in excess of $200,000</a:t>
            </a:r>
          </a:p>
          <a:p>
            <a:endParaRPr lang="en-US" dirty="0"/>
          </a:p>
        </p:txBody>
      </p:sp>
      <p:sp>
        <p:nvSpPr>
          <p:cNvPr id="4" name="Title 3"/>
          <p:cNvSpPr>
            <a:spLocks noGrp="1"/>
          </p:cNvSpPr>
          <p:nvPr>
            <p:ph type="title"/>
          </p:nvPr>
        </p:nvSpPr>
        <p:spPr>
          <a:xfrm>
            <a:off x="838200" y="365125"/>
            <a:ext cx="10515600" cy="672105"/>
          </a:xfrm>
        </p:spPr>
        <p:txBody>
          <a:bodyPr/>
          <a:lstStyle/>
          <a:p>
            <a:r>
              <a:rPr lang="en-US" dirty="0"/>
              <a:t>Coverage under FICA (1 of 2)</a:t>
            </a:r>
          </a:p>
        </p:txBody>
      </p:sp>
    </p:spTree>
    <p:extLst>
      <p:ext uri="{BB962C8B-B14F-4D97-AF65-F5344CB8AC3E}">
        <p14:creationId xmlns:p14="http://schemas.microsoft.com/office/powerpoint/2010/main" val="24141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3 issues</a:t>
            </a:r>
          </a:p>
          <a:p>
            <a:pPr lvl="1"/>
            <a:r>
              <a:rPr lang="en-US" dirty="0"/>
              <a:t>Are you an employee or an independent contractor?</a:t>
            </a:r>
          </a:p>
          <a:p>
            <a:pPr lvl="1"/>
            <a:r>
              <a:rPr lang="en-US" dirty="0"/>
              <a:t>Is service rendered considered employment?</a:t>
            </a:r>
          </a:p>
          <a:p>
            <a:pPr lvl="1"/>
            <a:r>
              <a:rPr lang="en-US" dirty="0"/>
              <a:t>Is compensation considered taxable wages?</a:t>
            </a:r>
          </a:p>
          <a:p>
            <a:pPr marL="0" indent="0">
              <a:buNone/>
            </a:pPr>
            <a:r>
              <a:rPr lang="en-US" dirty="0"/>
              <a:t>Visit </a:t>
            </a:r>
            <a:r>
              <a:rPr lang="en-US" dirty="0">
                <a:hlinkClick r:id="rId2"/>
              </a:rPr>
              <a:t>Social Security Administration's Employer W-2 Filing Instructions &amp; Information</a:t>
            </a:r>
            <a:r>
              <a:rPr lang="en-US" dirty="0"/>
              <a:t> page</a:t>
            </a:r>
          </a:p>
          <a:p>
            <a:pPr marL="0" indent="0">
              <a:buNone/>
            </a:pPr>
            <a:endParaRPr lang="en-US" dirty="0"/>
          </a:p>
          <a:p>
            <a:endParaRPr lang="en-US" dirty="0"/>
          </a:p>
        </p:txBody>
      </p:sp>
      <p:sp>
        <p:nvSpPr>
          <p:cNvPr id="4" name="Title 3"/>
          <p:cNvSpPr>
            <a:spLocks noGrp="1"/>
          </p:cNvSpPr>
          <p:nvPr>
            <p:ph type="title"/>
          </p:nvPr>
        </p:nvSpPr>
        <p:spPr>
          <a:xfrm>
            <a:off x="838200" y="365125"/>
            <a:ext cx="10515600" cy="672105"/>
          </a:xfrm>
        </p:spPr>
        <p:txBody>
          <a:bodyPr/>
          <a:lstStyle/>
          <a:p>
            <a:r>
              <a:rPr lang="en-US" dirty="0"/>
              <a:t>Coverage under FICA (2 of 2)</a:t>
            </a:r>
          </a:p>
        </p:txBody>
      </p:sp>
    </p:spTree>
    <p:extLst>
      <p:ext uri="{BB962C8B-B14F-4D97-AF65-F5344CB8AC3E}">
        <p14:creationId xmlns:p14="http://schemas.microsoft.com/office/powerpoint/2010/main" val="252247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Every person is an employer if  “person employs one or more individuals for performance of services in U.S.”</a:t>
            </a:r>
          </a:p>
          <a:p>
            <a:pPr lvl="1"/>
            <a:r>
              <a:rPr lang="en-US" dirty="0"/>
              <a:t>“Person includes an individual, a trust or estate, a partnership or a corporation”</a:t>
            </a:r>
          </a:p>
          <a:p>
            <a:pPr lvl="1"/>
            <a:r>
              <a:rPr lang="en-US" dirty="0"/>
              <a:t>“Employment applies to any service performed by employees for their employers, regardless of the citizenship or residence of either.”</a:t>
            </a:r>
          </a:p>
          <a:p>
            <a:r>
              <a:rPr lang="en-US" dirty="0"/>
              <a:t>Certain occupations specifically covered by FICA</a:t>
            </a:r>
          </a:p>
          <a:p>
            <a:pPr lvl="1"/>
            <a:r>
              <a:rPr lang="en-US" dirty="0"/>
              <a:t>Full-time life insurance salespersons</a:t>
            </a:r>
          </a:p>
          <a:p>
            <a:pPr lvl="1"/>
            <a:r>
              <a:rPr lang="en-US" dirty="0"/>
              <a:t>Agent- and commission-drivers of food/beverages or dry cleaning</a:t>
            </a:r>
          </a:p>
          <a:p>
            <a:pPr lvl="1"/>
            <a:r>
              <a:rPr lang="en-US" dirty="0"/>
              <a:t>Full-time traveling salespersons</a:t>
            </a:r>
          </a:p>
          <a:p>
            <a:pPr lvl="1"/>
            <a:r>
              <a:rPr lang="en-US" dirty="0"/>
              <a:t>Individual working at home on products that employer supplies and are returned to furnished specifications</a:t>
            </a:r>
          </a:p>
          <a:p>
            <a:endParaRPr lang="en-US" dirty="0"/>
          </a:p>
        </p:txBody>
      </p:sp>
      <p:sp>
        <p:nvSpPr>
          <p:cNvPr id="4" name="Title 3"/>
          <p:cNvSpPr>
            <a:spLocks noGrp="1"/>
          </p:cNvSpPr>
          <p:nvPr>
            <p:ph type="title"/>
          </p:nvPr>
        </p:nvSpPr>
        <p:spPr>
          <a:xfrm>
            <a:off x="743575" y="365125"/>
            <a:ext cx="10885717" cy="672105"/>
          </a:xfrm>
        </p:spPr>
        <p:txBody>
          <a:bodyPr>
            <a:normAutofit fontScale="90000"/>
          </a:bodyPr>
          <a:lstStyle/>
          <a:p>
            <a:r>
              <a:rPr lang="en-US" sz="3600" dirty="0"/>
              <a:t>Independent Contractor (SECA) vs. Employee (FICA)</a:t>
            </a:r>
            <a:endParaRPr lang="en-US" dirty="0"/>
          </a:p>
        </p:txBody>
      </p:sp>
    </p:spTree>
    <p:extLst>
      <p:ext uri="{BB962C8B-B14F-4D97-AF65-F5344CB8AC3E}">
        <p14:creationId xmlns:p14="http://schemas.microsoft.com/office/powerpoint/2010/main" val="299158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Government employees - certain exemptions from OASDI/HI depending upon date of hire</a:t>
            </a:r>
          </a:p>
          <a:p>
            <a:r>
              <a:rPr lang="en-US" dirty="0"/>
              <a:t>Inpatriates - may be exempt from FICA (over 20 countries)</a:t>
            </a:r>
          </a:p>
          <a:p>
            <a:r>
              <a:rPr lang="en-US" dirty="0"/>
              <a:t>Expatriates - subject to foreign social security taxes</a:t>
            </a:r>
          </a:p>
          <a:p>
            <a:r>
              <a:rPr lang="en-US" dirty="0"/>
              <a:t>Family employees - in certain situations, children under the age of 18 may be exempt from FICA</a:t>
            </a:r>
          </a:p>
          <a:p>
            <a:r>
              <a:rPr lang="en-US" dirty="0"/>
              <a:t>Household employees</a:t>
            </a:r>
          </a:p>
          <a:p>
            <a:pPr lvl="1"/>
            <a:r>
              <a:rPr lang="en-US" dirty="0"/>
              <a:t>If they make cash wages of $2,100 or more per year </a:t>
            </a:r>
          </a:p>
          <a:p>
            <a:pPr lvl="1"/>
            <a:r>
              <a:rPr lang="en-US" dirty="0"/>
              <a:t>Must pay if domestic employee, like a nanny or cook, is under your control </a:t>
            </a:r>
          </a:p>
          <a:p>
            <a:r>
              <a:rPr lang="en-US" dirty="0"/>
              <a:t>Additional exemptions -  inmates, medical interns, student nurses and workers serving temporarily in case of emergency</a:t>
            </a:r>
          </a:p>
          <a:p>
            <a:endParaRPr lang="en-US" dirty="0"/>
          </a:p>
          <a:p>
            <a:endParaRPr lang="en-US" dirty="0"/>
          </a:p>
        </p:txBody>
      </p:sp>
      <p:sp>
        <p:nvSpPr>
          <p:cNvPr id="4" name="Title 3"/>
          <p:cNvSpPr>
            <a:spLocks noGrp="1"/>
          </p:cNvSpPr>
          <p:nvPr>
            <p:ph type="title"/>
          </p:nvPr>
        </p:nvSpPr>
        <p:spPr/>
        <p:txBody>
          <a:bodyPr/>
          <a:lstStyle/>
          <a:p>
            <a:r>
              <a:rPr lang="en-US" dirty="0"/>
              <a:t>More Specific Situations</a:t>
            </a:r>
          </a:p>
        </p:txBody>
      </p:sp>
    </p:spTree>
    <p:extLst>
      <p:ext uri="{BB962C8B-B14F-4D97-AF65-F5344CB8AC3E}">
        <p14:creationId xmlns:p14="http://schemas.microsoft.com/office/powerpoint/2010/main" val="387043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Persons may be classified as independent contractors if they conduct an independent trade or business</a:t>
            </a:r>
          </a:p>
          <a:p>
            <a:pPr lvl="1"/>
            <a:r>
              <a:rPr lang="en-US" dirty="0"/>
              <a:t>See Figure 3.2 on page 3-5 for characteristics of independent contractors</a:t>
            </a:r>
          </a:p>
          <a:p>
            <a:r>
              <a:rPr lang="en-US" dirty="0"/>
              <a:t>Hiring agent does not pay/withhold FICA on worker classified as independent contractor</a:t>
            </a:r>
          </a:p>
          <a:p>
            <a:r>
              <a:rPr lang="en-US" dirty="0"/>
              <a:t>Independent contractor liable for his/her own social security taxes on net earnings</a:t>
            </a:r>
          </a:p>
          <a:p>
            <a:r>
              <a:rPr lang="en-US" dirty="0"/>
              <a:t>If employer misclassifies employees, there is a penalty </a:t>
            </a:r>
          </a:p>
          <a:p>
            <a:pPr lvl="1"/>
            <a:r>
              <a:rPr lang="en-US" dirty="0"/>
              <a:t>Generally equal to employer’s share of FICA taxes plus income/FICA taxes that were not withheld from employees’ earnings</a:t>
            </a:r>
          </a:p>
          <a:p>
            <a:pPr lvl="1"/>
            <a:r>
              <a:rPr lang="en-US" dirty="0"/>
              <a:t>However, if employee reported earnings on Form1040 (federal income tax return), penalty is voided</a:t>
            </a:r>
          </a:p>
          <a:p>
            <a:pPr lvl="1"/>
            <a:r>
              <a:rPr lang="en-US" dirty="0"/>
              <a:t>Penalty may be reduced if employer filed a Form1099-MISC (covered in Chapter 4)</a:t>
            </a:r>
          </a:p>
        </p:txBody>
      </p:sp>
      <p:sp>
        <p:nvSpPr>
          <p:cNvPr id="4" name="Title 3"/>
          <p:cNvSpPr>
            <a:spLocks noGrp="1"/>
          </p:cNvSpPr>
          <p:nvPr>
            <p:ph type="title"/>
          </p:nvPr>
        </p:nvSpPr>
        <p:spPr/>
        <p:txBody>
          <a:bodyPr/>
          <a:lstStyle/>
          <a:p>
            <a:r>
              <a:rPr lang="en-US" dirty="0"/>
              <a:t>Independent Contractor</a:t>
            </a:r>
          </a:p>
        </p:txBody>
      </p:sp>
    </p:spTree>
    <p:extLst>
      <p:ext uri="{BB962C8B-B14F-4D97-AF65-F5344CB8AC3E}">
        <p14:creationId xmlns:p14="http://schemas.microsoft.com/office/powerpoint/2010/main" val="246969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r>
              <a:rPr lang="en-US" dirty="0"/>
              <a:t>Cash</a:t>
            </a:r>
          </a:p>
          <a:p>
            <a:pPr lvl="1"/>
            <a:r>
              <a:rPr lang="en-US" dirty="0"/>
              <a:t>Wages and salaries</a:t>
            </a:r>
          </a:p>
          <a:p>
            <a:pPr lvl="1"/>
            <a:r>
              <a:rPr lang="en-US" dirty="0"/>
              <a:t>Bonuses and commissions</a:t>
            </a:r>
          </a:p>
          <a:p>
            <a:pPr lvl="1"/>
            <a:r>
              <a:rPr lang="en-US" dirty="0"/>
              <a:t>Cash value of meals/lodging provided (but only if for employee’s convenience)</a:t>
            </a:r>
          </a:p>
          <a:p>
            <a:r>
              <a:rPr lang="en-US" dirty="0"/>
              <a:t>Fair market value of noncash compensation, examples include:</a:t>
            </a:r>
          </a:p>
          <a:p>
            <a:pPr lvl="1"/>
            <a:r>
              <a:rPr lang="en-US" dirty="0"/>
              <a:t>Gifts (over certain amounts)</a:t>
            </a:r>
          </a:p>
          <a:p>
            <a:pPr lvl="1"/>
            <a:r>
              <a:rPr lang="en-US" dirty="0"/>
              <a:t>Stock payments</a:t>
            </a:r>
          </a:p>
          <a:p>
            <a:pPr lvl="1"/>
            <a:r>
              <a:rPr lang="en-US" dirty="0"/>
              <a:t>Fringe benefits (i.e., personal use of corporate car or flights on employer-owned plane)</a:t>
            </a:r>
          </a:p>
          <a:p>
            <a:pPr lvl="1"/>
            <a:r>
              <a:rPr lang="en-US" dirty="0"/>
              <a:t>Bonuses</a:t>
            </a:r>
          </a:p>
          <a:p>
            <a:pPr lvl="1"/>
            <a:r>
              <a:rPr lang="en-US" dirty="0"/>
              <a:t>Premiums on group term life insurance &gt; $50,000</a:t>
            </a:r>
          </a:p>
          <a:p>
            <a:pPr lvl="1"/>
            <a:r>
              <a:rPr lang="en-US" dirty="0"/>
              <a:t>Vacation pay</a:t>
            </a:r>
          </a:p>
          <a:p>
            <a:r>
              <a:rPr lang="en-US" dirty="0"/>
              <a:t>Other types of taxable wages found in Figure 3.3 on page 3-6</a:t>
            </a:r>
          </a:p>
          <a:p>
            <a:endParaRPr lang="en-US" dirty="0"/>
          </a:p>
          <a:p>
            <a:endParaRPr lang="en-US" dirty="0"/>
          </a:p>
        </p:txBody>
      </p:sp>
      <p:sp>
        <p:nvSpPr>
          <p:cNvPr id="4" name="Title 3"/>
          <p:cNvSpPr>
            <a:spLocks noGrp="1"/>
          </p:cNvSpPr>
          <p:nvPr>
            <p:ph type="title"/>
          </p:nvPr>
        </p:nvSpPr>
        <p:spPr/>
        <p:txBody>
          <a:bodyPr/>
          <a:lstStyle/>
          <a:p>
            <a:r>
              <a:rPr lang="en-US" dirty="0"/>
              <a:t>What are Taxable Wages? (1 of 2)</a:t>
            </a:r>
          </a:p>
        </p:txBody>
      </p:sp>
    </p:spTree>
    <p:extLst>
      <p:ext uri="{BB962C8B-B14F-4D97-AF65-F5344CB8AC3E}">
        <p14:creationId xmlns:p14="http://schemas.microsoft.com/office/powerpoint/2010/main" val="290759017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02adca9326cb4427adfc9078bd1f32e8">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7e038f7b3f237bde883e5f7581d798a7"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29DCF752-0D72-4C13-98AA-65AE88DCE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BA9BA192-EF86-48DF-982C-2C526A26839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5b47f0fb-e24d-44b9-89a4-ff46b5ce035f"/>
    <ds:schemaRef ds:uri="http://schemas.microsoft.com/office/infopath/2007/PartnerControls"/>
    <ds:schemaRef ds:uri="http://purl.org/dc/elements/1.1/"/>
    <ds:schemaRef ds:uri="dbac95d4-689a-4a2b-9845-ea50641fb2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6079</TotalTime>
  <Words>3411</Words>
  <Application>Microsoft Office PowerPoint</Application>
  <PresentationFormat>Widescreen</PresentationFormat>
  <Paragraphs>286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vt:lpstr>
      <vt:lpstr>Calibri</vt:lpstr>
      <vt:lpstr>Helvetica</vt:lpstr>
      <vt:lpstr>LucidaGrande</vt:lpstr>
      <vt:lpstr>Open Sans</vt:lpstr>
      <vt:lpstr>Summer Font</vt:lpstr>
      <vt:lpstr>Office Theme</vt:lpstr>
      <vt:lpstr>Payroll Accounting 2020</vt:lpstr>
      <vt:lpstr>THE NEED FOR PAYROLL &amp; PERSONNEL RECORDS</vt:lpstr>
      <vt:lpstr>Learning Objectives</vt:lpstr>
      <vt:lpstr>Coverage under FICA (1 of 2)</vt:lpstr>
      <vt:lpstr>Coverage under FICA (2 of 2)</vt:lpstr>
      <vt:lpstr>Independent Contractor (SECA) vs. Employee (FICA)</vt:lpstr>
      <vt:lpstr>More Specific Situations</vt:lpstr>
      <vt:lpstr>Independent Contractor</vt:lpstr>
      <vt:lpstr>What are Taxable Wages? (1 of 2)</vt:lpstr>
      <vt:lpstr>What are Taxable Wages? (2 of 2)</vt:lpstr>
      <vt:lpstr>Specifically Exempt Wages</vt:lpstr>
      <vt:lpstr>FICA Taxable Wage Base</vt:lpstr>
      <vt:lpstr>Calculating FICA - Example 1</vt:lpstr>
      <vt:lpstr>Calculating FICA - Example 2</vt:lpstr>
      <vt:lpstr>SECA and Independent Contractors</vt:lpstr>
      <vt:lpstr>Calculating FICA with W-2 and  Self-Employed Earnings - Example 1</vt:lpstr>
      <vt:lpstr>Calculating FICA with W-2 and  Self-Employed Earnings - Example 2</vt:lpstr>
      <vt:lpstr>SS-4 and SS-5</vt:lpstr>
      <vt:lpstr>Returns Required for Social Security Purposes</vt:lpstr>
      <vt:lpstr>Major Forms for Preparing FICA Tax Returns/Deposits</vt:lpstr>
      <vt:lpstr>Depositing FIT &amp; FICA</vt:lpstr>
      <vt:lpstr>How to Deposit FIT and FICA Electronically</vt:lpstr>
      <vt:lpstr>Preparing Form 941 (1 of 10)</vt:lpstr>
      <vt:lpstr>Preparing Form 941 (2 of 10)</vt:lpstr>
      <vt:lpstr>Preparing Form 941 (3 of 10)</vt:lpstr>
      <vt:lpstr>Preparing Form 941 (4 of 10)</vt:lpstr>
      <vt:lpstr>Preparing Form 941 (5 of 10)</vt:lpstr>
      <vt:lpstr>Preparing Form 941 (6 of 10)</vt:lpstr>
      <vt:lpstr>Preparing Form 941 (7 of 10)</vt:lpstr>
      <vt:lpstr>Preparing Form 941 (8 of 10)</vt:lpstr>
      <vt:lpstr>Preparing Form 941 (9 of 10)</vt:lpstr>
      <vt:lpstr>Preparing Form 941 (10 of 10)</vt:lpstr>
      <vt:lpstr>How to Report and Reconcile FIT/FICA</vt:lpstr>
      <vt:lpstr>Types of Penalties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Accounting 2019</dc:title>
  <dc:creator>Frye, Darrell</dc:creator>
  <cp:lastModifiedBy>Lori Sweat</cp:lastModifiedBy>
  <cp:revision>100</cp:revision>
  <cp:lastPrinted>2016-10-03T15:29:39Z</cp:lastPrinted>
  <dcterms:created xsi:type="dcterms:W3CDTF">2018-10-16T22:01:36Z</dcterms:created>
  <dcterms:modified xsi:type="dcterms:W3CDTF">2020-12-16T13:46:42Z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