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9"/>
  </p:notesMasterIdLst>
  <p:handoutMasterIdLst>
    <p:handoutMasterId r:id="rId50"/>
  </p:handoutMasterIdLst>
  <p:sldIdLst>
    <p:sldId id="256" r:id="rId5"/>
    <p:sldId id="326" r:id="rId6"/>
    <p:sldId id="266" r:id="rId7"/>
    <p:sldId id="316" r:id="rId8"/>
    <p:sldId id="265" r:id="rId9"/>
    <p:sldId id="295" r:id="rId10"/>
    <p:sldId id="271" r:id="rId11"/>
    <p:sldId id="273" r:id="rId12"/>
    <p:sldId id="274" r:id="rId13"/>
    <p:sldId id="275" r:id="rId14"/>
    <p:sldId id="276" r:id="rId15"/>
    <p:sldId id="296" r:id="rId16"/>
    <p:sldId id="297" r:id="rId17"/>
    <p:sldId id="298" r:id="rId18"/>
    <p:sldId id="299" r:id="rId19"/>
    <p:sldId id="277" r:id="rId20"/>
    <p:sldId id="278" r:id="rId21"/>
    <p:sldId id="279" r:id="rId22"/>
    <p:sldId id="280" r:id="rId23"/>
    <p:sldId id="281" r:id="rId24"/>
    <p:sldId id="324" r:id="rId25"/>
    <p:sldId id="301" r:id="rId26"/>
    <p:sldId id="325" r:id="rId27"/>
    <p:sldId id="283" r:id="rId28"/>
    <p:sldId id="282" r:id="rId29"/>
    <p:sldId id="285" r:id="rId30"/>
    <p:sldId id="286" r:id="rId31"/>
    <p:sldId id="287" r:id="rId32"/>
    <p:sldId id="289" r:id="rId33"/>
    <p:sldId id="290" r:id="rId34"/>
    <p:sldId id="288" r:id="rId35"/>
    <p:sldId id="292" r:id="rId36"/>
    <p:sldId id="303" r:id="rId37"/>
    <p:sldId id="304" r:id="rId38"/>
    <p:sldId id="320" r:id="rId39"/>
    <p:sldId id="318" r:id="rId40"/>
    <p:sldId id="307" r:id="rId41"/>
    <p:sldId id="314" r:id="rId42"/>
    <p:sldId id="309" r:id="rId43"/>
    <p:sldId id="315" r:id="rId44"/>
    <p:sldId id="308" r:id="rId45"/>
    <p:sldId id="310" r:id="rId46"/>
    <p:sldId id="321" r:id="rId47"/>
    <p:sldId id="313" r:id="rId4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ext uri="{19B8F6BF-5375-455C-9EA6-DF929625EA0E}">
        <p15:presenceInfo xmlns:p15="http://schemas.microsoft.com/office/powerpoint/2012/main" userId="S-1-5-21-4027829005-1107895287-290554039-156439" providerId="AD"/>
      </p:ext>
    </p:extLst>
  </p:cmAuthor>
  <p:cmAuthor id="2" name="ansrsource" initials="ansrsourc" lastIdx="71" clrIdx="1">
    <p:extLst>
      <p:ext uri="{19B8F6BF-5375-455C-9EA6-DF929625EA0E}">
        <p15:presenceInfo xmlns:p15="http://schemas.microsoft.com/office/powerpoint/2012/main" userId="ansrsourc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7569"/>
    <a:srgbClr val="004A78"/>
    <a:srgbClr val="006298"/>
    <a:srgbClr val="000000"/>
    <a:srgbClr val="FF6300"/>
    <a:srgbClr val="E9255F"/>
    <a:srgbClr val="0098D4"/>
    <a:srgbClr val="00B8E7"/>
    <a:srgbClr val="81D0ED"/>
    <a:srgbClr val="F6B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7" autoAdjust="0"/>
    <p:restoredTop sz="90909" autoAdjust="0"/>
  </p:normalViewPr>
  <p:slideViewPr>
    <p:cSldViewPr snapToGrid="0" snapToObjects="1">
      <p:cViewPr varScale="1">
        <p:scale>
          <a:sx n="70" d="100"/>
          <a:sy n="70" d="100"/>
        </p:scale>
        <p:origin x="972"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12/16/2020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dirty="0"/>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12/16/2020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AE60C-72A0-D14D-8733-C13212F694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8167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a:t>
            </a:fld>
            <a:endParaRPr lang="en-US" dirty="0"/>
          </a:p>
        </p:txBody>
      </p:sp>
    </p:spTree>
    <p:extLst>
      <p:ext uri="{BB962C8B-B14F-4D97-AF65-F5344CB8AC3E}">
        <p14:creationId xmlns:p14="http://schemas.microsoft.com/office/powerpoint/2010/main" val="2232261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9</a:t>
            </a:fld>
            <a:endParaRPr lang="en-US" dirty="0"/>
          </a:p>
        </p:txBody>
      </p:sp>
    </p:spTree>
    <p:extLst>
      <p:ext uri="{BB962C8B-B14F-4D97-AF65-F5344CB8AC3E}">
        <p14:creationId xmlns:p14="http://schemas.microsoft.com/office/powerpoint/2010/main" val="52670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18</a:t>
            </a:fld>
            <a:endParaRPr lang="en-US" dirty="0"/>
          </a:p>
        </p:txBody>
      </p:sp>
    </p:spTree>
    <p:extLst>
      <p:ext uri="{BB962C8B-B14F-4D97-AF65-F5344CB8AC3E}">
        <p14:creationId xmlns:p14="http://schemas.microsoft.com/office/powerpoint/2010/main" val="3357540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19</a:t>
            </a:fld>
            <a:endParaRPr lang="en-US" dirty="0"/>
          </a:p>
        </p:txBody>
      </p:sp>
    </p:spTree>
    <p:extLst>
      <p:ext uri="{BB962C8B-B14F-4D97-AF65-F5344CB8AC3E}">
        <p14:creationId xmlns:p14="http://schemas.microsoft.com/office/powerpoint/2010/main" val="2304558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20</a:t>
            </a:fld>
            <a:endParaRPr lang="en-US" dirty="0"/>
          </a:p>
        </p:txBody>
      </p:sp>
    </p:spTree>
    <p:extLst>
      <p:ext uri="{BB962C8B-B14F-4D97-AF65-F5344CB8AC3E}">
        <p14:creationId xmlns:p14="http://schemas.microsoft.com/office/powerpoint/2010/main" val="3403749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23</a:t>
            </a:fld>
            <a:endParaRPr lang="en-US" dirty="0"/>
          </a:p>
        </p:txBody>
      </p:sp>
    </p:spTree>
    <p:extLst>
      <p:ext uri="{BB962C8B-B14F-4D97-AF65-F5344CB8AC3E}">
        <p14:creationId xmlns:p14="http://schemas.microsoft.com/office/powerpoint/2010/main" val="2483647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25</a:t>
            </a:fld>
            <a:endParaRPr lang="en-US" dirty="0"/>
          </a:p>
        </p:txBody>
      </p:sp>
    </p:spTree>
    <p:extLst>
      <p:ext uri="{BB962C8B-B14F-4D97-AF65-F5344CB8AC3E}">
        <p14:creationId xmlns:p14="http://schemas.microsoft.com/office/powerpoint/2010/main" val="2547959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28</a:t>
            </a:fld>
            <a:endParaRPr lang="en-US" dirty="0"/>
          </a:p>
        </p:txBody>
      </p:sp>
    </p:spTree>
    <p:extLst>
      <p:ext uri="{BB962C8B-B14F-4D97-AF65-F5344CB8AC3E}">
        <p14:creationId xmlns:p14="http://schemas.microsoft.com/office/powerpoint/2010/main" val="42487251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title"/>
          </p:nvPr>
        </p:nvSpPr>
        <p:spPr>
          <a:xfrm>
            <a:off x="838200" y="2291187"/>
            <a:ext cx="10515600" cy="684026"/>
          </a:xfrm>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sz="quarter" idx="10" hasCustomPrompt="1"/>
          </p:nvPr>
        </p:nvSpPr>
        <p:spPr>
          <a:xfrm>
            <a:off x="4867275" y="3619985"/>
            <a:ext cx="2457450" cy="597477"/>
          </a:xfrm>
        </p:spPr>
        <p:txBody>
          <a:bodyPr>
            <a:normAutofit/>
          </a:bodyPr>
          <a:lstStyle>
            <a:lvl1pPr marL="0" indent="0" algn="ctr">
              <a:buNone/>
              <a:defRPr sz="2000" b="0" i="0">
                <a:solidFill>
                  <a:schemeClr val="bg1"/>
                </a:solidFill>
                <a:latin typeface="Arial" charset="0"/>
                <a:ea typeface="Arial" charset="0"/>
                <a:cs typeface="Arial" charset="0"/>
              </a:defRPr>
            </a:lvl1pPr>
          </a:lstStyle>
          <a:p>
            <a:pPr lvl="0"/>
            <a:r>
              <a:rPr lang="en-US" dirty="0"/>
              <a:t>Click to edit date</a:t>
            </a:r>
          </a:p>
        </p:txBody>
      </p: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Bieg/Toland, Payroll Accounting 2020, 30th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3265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Bieg/Toland, Payroll Accounting 2020, 30th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05811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buClr>
                <a:srgbClr val="004A78"/>
              </a:buClr>
              <a:buFont typeface="+mj-lt"/>
              <a:buAutoNum type="arabicPeriod"/>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Bieg/Toland, Payroll Accounting 2020, 30th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34264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Bieg/Toland, Payroll Accounting 2020, 30th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15173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0"/>
          </p:nvPr>
        </p:nvSpPr>
        <p:spPr>
          <a:xfrm>
            <a:off x="1895522" y="2019868"/>
            <a:ext cx="8128000" cy="3380095"/>
          </a:xfrm>
        </p:spPr>
        <p:txBody>
          <a:bodyPr/>
          <a:lstStyle/>
          <a:p>
            <a:r>
              <a:rPr lang="en-US" dirty="0"/>
              <a:t>Click icon to add table</a:t>
            </a:r>
          </a:p>
        </p:txBody>
      </p:sp>
      <p:sp>
        <p:nvSpPr>
          <p:cNvPr id="6"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Bieg/Toland, Payroll Accounting 2020, 30th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6403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2193424"/>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3096122"/>
            <a:ext cx="10515600" cy="672105"/>
          </a:xfrm>
        </p:spPr>
        <p:txBody>
          <a:bodyPr/>
          <a:lstStyle>
            <a:lvl1pPr>
              <a:defRPr>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Bieg/Toland, Payroll Accounting 2020, 30th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3817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3996910" y="3112899"/>
            <a:ext cx="3297426" cy="618014"/>
          </a:xfrm>
        </p:spPr>
        <p:txBody>
          <a:bodyPr anchor="b">
            <a:noAutofit/>
          </a:bodyPr>
          <a:lstStyle>
            <a:lvl1pPr marL="0" indent="0" algn="l">
              <a:buNone/>
              <a:defRPr sz="36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Chapter 1</a:t>
            </a:r>
          </a:p>
        </p:txBody>
      </p:sp>
      <p:sp>
        <p:nvSpPr>
          <p:cNvPr id="5" name="Title 4"/>
          <p:cNvSpPr>
            <a:spLocks noGrp="1"/>
          </p:cNvSpPr>
          <p:nvPr>
            <p:ph type="title"/>
          </p:nvPr>
        </p:nvSpPr>
        <p:spPr>
          <a:xfrm>
            <a:off x="3996910" y="4035474"/>
            <a:ext cx="6402684" cy="672105"/>
          </a:xfrm>
        </p:spPr>
        <p:txBody>
          <a:bodyPr/>
          <a:lstStyle>
            <a:lvl1pPr algn="l">
              <a:defRPr>
                <a:solidFill>
                  <a:schemeClr val="bg1"/>
                </a:solidFill>
              </a:defRPr>
            </a:lvl1pPr>
          </a:lstStyle>
          <a:p>
            <a:r>
              <a:rPr lang="en-US"/>
              <a:t>Click to edit Master title style</a:t>
            </a:r>
            <a:endParaRPr lang="en-US" dirty="0"/>
          </a:p>
        </p:txBody>
      </p:sp>
      <p:sp>
        <p:nvSpPr>
          <p:cNvPr id="9" name="Picture Placeholder 8"/>
          <p:cNvSpPr>
            <a:spLocks noGrp="1"/>
          </p:cNvSpPr>
          <p:nvPr>
            <p:ph type="pic" sz="quarter" idx="12"/>
          </p:nvPr>
        </p:nvSpPr>
        <p:spPr>
          <a:xfrm>
            <a:off x="246063" y="314482"/>
            <a:ext cx="3343275" cy="4318000"/>
          </a:xfrm>
        </p:spPr>
        <p:txBody>
          <a:bodyPr/>
          <a:lstStyle/>
          <a:p>
            <a:r>
              <a:rPr lang="en-US" dirty="0"/>
              <a:t>Click icon to add picture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Bieg/Toland, Payroll Accounting 2020, 30th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61778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743576" y="1289684"/>
            <a:ext cx="10711543" cy="3732692"/>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Bieg/Toland, Payroll Accounting 2020, 30th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035067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3572" y="1737343"/>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2"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Bieg/Toland, Payroll Accounting 2020, 30th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9366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Content Placeholder 2"/>
          <p:cNvSpPr>
            <a:spLocks noGrp="1"/>
          </p:cNvSpPr>
          <p:nvPr>
            <p:ph idx="1"/>
          </p:nvPr>
        </p:nvSpPr>
        <p:spPr>
          <a:xfrm>
            <a:off x="743576"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5084468" cy="3953578"/>
          </a:xfrm>
        </p:spPr>
        <p:txBody>
          <a:bodyPr>
            <a:normAutofit/>
          </a:bodyPr>
          <a:lstStyle>
            <a:lvl1pPr marL="228600" indent="-228600">
              <a:buClr>
                <a:srgbClr val="004A78"/>
              </a:buClr>
              <a:buFont typeface="Arial" charset="0"/>
              <a:buChar char="•"/>
              <a:defRPr sz="1800">
                <a:solidFill>
                  <a:srgbClr val="000000"/>
                </a:solidFill>
              </a:defRPr>
            </a:lvl1pPr>
            <a:lvl2pPr marL="685800" indent="-228600">
              <a:buClr>
                <a:srgbClr val="004A78"/>
              </a:buClr>
              <a:buFont typeface="Arial" charset="0"/>
              <a:buChar char="•"/>
              <a:defRPr sz="1800">
                <a:solidFill>
                  <a:srgbClr val="000000"/>
                </a:solidFill>
              </a:defRPr>
            </a:lvl2pPr>
            <a:lvl3pPr marL="1143000" indent="-228600">
              <a:buClr>
                <a:srgbClr val="004A78"/>
              </a:buClr>
              <a:buFont typeface="Arial" charset="0"/>
              <a:buChar char="•"/>
              <a:defRPr sz="1800">
                <a:solidFill>
                  <a:srgbClr val="000000"/>
                </a:solidFill>
              </a:defRPr>
            </a:lvl3pPr>
            <a:lvl4pPr marL="1600200" indent="-228600">
              <a:buClr>
                <a:srgbClr val="004A78"/>
              </a:buClr>
              <a:buFont typeface="Arial" charset="0"/>
              <a:buChar char="•"/>
              <a:defRPr sz="1800">
                <a:solidFill>
                  <a:srgbClr val="000000"/>
                </a:solidFill>
              </a:defRPr>
            </a:lvl4pPr>
            <a:lvl5pPr marL="2057400" indent="-228600">
              <a:buClr>
                <a:srgbClr val="004A78"/>
              </a:buClr>
              <a:buFont typeface="Arial" charset="0"/>
              <a:buChar cha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12" name="Content Placeholder 2"/>
          <p:cNvSpPr>
            <a:spLocks noGrp="1"/>
          </p:cNvSpPr>
          <p:nvPr>
            <p:ph idx="20"/>
          </p:nvPr>
        </p:nvSpPr>
        <p:spPr>
          <a:xfrm>
            <a:off x="6370651"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4" name="Text Placeholder 3"/>
          <p:cNvSpPr>
            <a:spLocks noGrp="1"/>
          </p:cNvSpPr>
          <p:nvPr>
            <p:ph type="body" sz="quarter" idx="18" hasCustomPrompt="1"/>
          </p:nvPr>
        </p:nvSpPr>
        <p:spPr>
          <a:xfrm>
            <a:off x="6370651" y="2202774"/>
            <a:ext cx="5084468" cy="3953578"/>
          </a:xfrm>
        </p:spPr>
        <p:txBody>
          <a:bodyPr>
            <a:normAutofit/>
          </a:bodyPr>
          <a:lstStyle>
            <a:lvl1pPr>
              <a:buClr>
                <a:srgbClr val="004A78"/>
              </a:buClr>
              <a:defRPr sz="1800">
                <a:solidFill>
                  <a:srgbClr val="000000"/>
                </a:solidFill>
              </a:defRPr>
            </a:lvl1pPr>
            <a:lvl2pPr marL="685800" indent="-228600">
              <a:buClr>
                <a:srgbClr val="004A78"/>
              </a:buClr>
              <a:buFontTx/>
              <a:buChar char="‒"/>
              <a:defRPr sz="1800">
                <a:solidFill>
                  <a:srgbClr val="000000"/>
                </a:solidFill>
              </a:defRPr>
            </a:lvl2pPr>
            <a:lvl3pPr>
              <a:buClr>
                <a:srgbClr val="004A78"/>
              </a:buClr>
              <a:defRPr sz="1800">
                <a:solidFill>
                  <a:srgbClr val="000000"/>
                </a:solidFill>
              </a:defRPr>
            </a:lvl3pPr>
            <a:lvl4pPr>
              <a:buClr>
                <a:srgbClr val="004A78"/>
              </a:buClr>
              <a:defRPr sz="1800">
                <a:solidFill>
                  <a:srgbClr val="000000"/>
                </a:solidFill>
              </a:defRPr>
            </a:lvl4pPr>
            <a:lvl5pPr>
              <a:buClr>
                <a:srgbClr val="004A78"/>
              </a:buCl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a:p>
            <a:pPr lvl="0"/>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p>
          <a:p>
            <a:pPr lvl="0"/>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Bieg/Toland, Payroll Accounting 2020, 30th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59007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743576"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9" name="Content Placeholder 2"/>
          <p:cNvSpPr>
            <a:spLocks noGrp="1"/>
          </p:cNvSpPr>
          <p:nvPr>
            <p:ph idx="22"/>
          </p:nvPr>
        </p:nvSpPr>
        <p:spPr>
          <a:xfrm>
            <a:off x="4445799"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6" name="Text Placeholder 3"/>
          <p:cNvSpPr>
            <a:spLocks noGrp="1"/>
          </p:cNvSpPr>
          <p:nvPr>
            <p:ph type="body" sz="quarter" idx="18" hasCustomPrompt="1"/>
          </p:nvPr>
        </p:nvSpPr>
        <p:spPr>
          <a:xfrm>
            <a:off x="4445799"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23" name="Content Placeholder 2"/>
          <p:cNvSpPr>
            <a:spLocks noGrp="1"/>
          </p:cNvSpPr>
          <p:nvPr>
            <p:ph idx="23"/>
          </p:nvPr>
        </p:nvSpPr>
        <p:spPr>
          <a:xfrm>
            <a:off x="8145953"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20" name="Text Placeholder 3"/>
          <p:cNvSpPr>
            <a:spLocks noGrp="1"/>
          </p:cNvSpPr>
          <p:nvPr>
            <p:ph type="body" sz="quarter" idx="20" hasCustomPrompt="1"/>
          </p:nvPr>
        </p:nvSpPr>
        <p:spPr>
          <a:xfrm>
            <a:off x="8154717"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0"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Bieg/Toland, Payroll Accounting 2020, 30th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377184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Text Placeholder 1"/>
          <p:cNvSpPr>
            <a:spLocks noGrp="1"/>
          </p:cNvSpPr>
          <p:nvPr>
            <p:ph type="body" sz="quarter" idx="15" hasCustomPrompt="1"/>
          </p:nvPr>
        </p:nvSpPr>
        <p:spPr>
          <a:xfrm>
            <a:off x="743576" y="1289684"/>
            <a:ext cx="10711543" cy="2750053"/>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Text Placeholder 2"/>
          <p:cNvSpPr>
            <a:spLocks noGrp="1"/>
          </p:cNvSpPr>
          <p:nvPr>
            <p:ph type="body" sz="quarter" idx="16" hasCustomPrompt="1"/>
          </p:nvPr>
        </p:nvSpPr>
        <p:spPr>
          <a:xfrm>
            <a:off x="740228" y="4846655"/>
            <a:ext cx="10711543" cy="8255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Bieg/Toland, Payroll Accounting 2020, 30th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474805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733118" y="1619557"/>
            <a:ext cx="6477000" cy="4259263"/>
          </a:xfrm>
        </p:spPr>
        <p:txBody>
          <a:bodyPr/>
          <a:lstStyle/>
          <a:p>
            <a:r>
              <a:rPr lang="en-US" dirty="0"/>
              <a:t>Click icon to add picture</a:t>
            </a:r>
          </a:p>
        </p:txBody>
      </p:sp>
      <p:sp>
        <p:nvSpPr>
          <p:cNvPr id="10" name="Text Placeholder 9"/>
          <p:cNvSpPr>
            <a:spLocks noGrp="1"/>
          </p:cNvSpPr>
          <p:nvPr>
            <p:ph type="body" sz="quarter" idx="11" hasCustomPrompt="1"/>
          </p:nvPr>
        </p:nvSpPr>
        <p:spPr>
          <a:xfrm>
            <a:off x="7478972" y="4070657"/>
            <a:ext cx="3976406" cy="180816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Bieg/Toland, Payroll Accounting 2020, 30th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119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6298"/>
                </a:solidFill>
                <a:latin typeface="arial" charset="0"/>
              </a:defRPr>
            </a:lvl1pPr>
          </a:lstStyle>
          <a:p>
            <a:r>
              <a:rPr lang="en-US" dirty="0"/>
              <a:t>Bieg/Toland, Payroll Accounting 2020, 30th Edition. © 2020 Cengage.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12" r:id="rId1"/>
    <p:sldLayoutId id="2147483721" r:id="rId2"/>
    <p:sldLayoutId id="2147483722" r:id="rId3"/>
    <p:sldLayoutId id="2147483714" r:id="rId4"/>
    <p:sldLayoutId id="2147483718" r:id="rId5"/>
    <p:sldLayoutId id="2147483715" r:id="rId6"/>
    <p:sldLayoutId id="2147483716" r:id="rId7"/>
    <p:sldLayoutId id="2147483719" r:id="rId8"/>
    <p:sldLayoutId id="2147483720" r:id="rId9"/>
    <p:sldLayoutId id="2147483723" r:id="rId10"/>
    <p:sldLayoutId id="2147483724" r:id="rId11"/>
    <p:sldLayoutId id="2147483713" r:id="rId12"/>
    <p:sldLayoutId id="2147483717" r:id="rId13"/>
  </p:sldLayoutIdLst>
  <p:hf sldNum="0" hdr="0" dt="0"/>
  <p:txStyles>
    <p:titleStyle>
      <a:lvl1pPr algn="ctr"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p:txBody>
          <a:bodyPr/>
          <a:lstStyle/>
          <a:p>
            <a:r>
              <a:rPr lang="en-US" dirty="0"/>
              <a:t>Bieg/Toland, Payroll Accounting 2020, 30th Edition. © 2020 Cengage. All Rights Reserved. May not be scanned, copied or duplicated, or posted to a publicly accessible website, in whole or in part.</a:t>
            </a:r>
          </a:p>
        </p:txBody>
      </p:sp>
      <p:sp>
        <p:nvSpPr>
          <p:cNvPr id="8" name="Text Placeholder 7"/>
          <p:cNvSpPr>
            <a:spLocks noGrp="1"/>
          </p:cNvSpPr>
          <p:nvPr>
            <p:ph type="body" sz="quarter" idx="10"/>
          </p:nvPr>
        </p:nvSpPr>
        <p:spPr/>
        <p:txBody>
          <a:bodyPr/>
          <a:lstStyle/>
          <a:p>
            <a:r>
              <a:rPr lang="en-US" dirty="0"/>
              <a:t>Bernard J. Bieg and Judith A. Toland</a:t>
            </a:r>
          </a:p>
        </p:txBody>
      </p:sp>
      <p:sp>
        <p:nvSpPr>
          <p:cNvPr id="7" name="Title 6"/>
          <p:cNvSpPr>
            <a:spLocks noGrp="1"/>
          </p:cNvSpPr>
          <p:nvPr>
            <p:ph type="title"/>
          </p:nvPr>
        </p:nvSpPr>
        <p:spPr/>
        <p:txBody>
          <a:bodyPr/>
          <a:lstStyle/>
          <a:p>
            <a:r>
              <a:rPr lang="en-US" dirty="0"/>
              <a:t>Payroll Accounting 2020</a:t>
            </a:r>
          </a:p>
        </p:txBody>
      </p:sp>
    </p:spTree>
    <p:extLst>
      <p:ext uri="{BB962C8B-B14F-4D97-AF65-F5344CB8AC3E}">
        <p14:creationId xmlns:p14="http://schemas.microsoft.com/office/powerpoint/2010/main" val="1947061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pPr>
              <a:lnSpc>
                <a:spcPct val="120000"/>
              </a:lnSpc>
            </a:pPr>
            <a:r>
              <a:rPr lang="en-US" dirty="0"/>
              <a:t>Reimbursement of travel expense to an employee, paid under an “accountable plan,” are not subject to FIT withholding</a:t>
            </a:r>
          </a:p>
          <a:p>
            <a:pPr lvl="1">
              <a:lnSpc>
                <a:spcPct val="120000"/>
              </a:lnSpc>
            </a:pPr>
            <a:r>
              <a:rPr lang="en-US" dirty="0"/>
              <a:t>An accountable plan is an approved plan that must meet three IRS-sanctioned rules</a:t>
            </a:r>
          </a:p>
          <a:p>
            <a:pPr marL="342900" lvl="1" indent="-342900">
              <a:lnSpc>
                <a:spcPct val="120000"/>
              </a:lnSpc>
              <a:spcBef>
                <a:spcPts val="1000"/>
              </a:spcBef>
              <a:buClr>
                <a:srgbClr val="004A78"/>
              </a:buClr>
            </a:pPr>
            <a:r>
              <a:rPr lang="en-US" dirty="0">
                <a:solidFill>
                  <a:srgbClr val="000000"/>
                </a:solidFill>
              </a:rPr>
              <a:t>If there is no plan in place, travel reimbursements are made under a nonaccountable plan and considered wages</a:t>
            </a:r>
          </a:p>
          <a:p>
            <a:pPr lvl="1">
              <a:lnSpc>
                <a:spcPct val="120000"/>
              </a:lnSpc>
            </a:pPr>
            <a:r>
              <a:rPr lang="en-US" dirty="0"/>
              <a:t>Therefore employer must withhold FIT</a:t>
            </a:r>
          </a:p>
        </p:txBody>
      </p:sp>
      <p:sp>
        <p:nvSpPr>
          <p:cNvPr id="4" name="Title 3"/>
          <p:cNvSpPr>
            <a:spLocks noGrp="1"/>
          </p:cNvSpPr>
          <p:nvPr>
            <p:ph type="title"/>
          </p:nvPr>
        </p:nvSpPr>
        <p:spPr/>
        <p:txBody>
          <a:bodyPr/>
          <a:lstStyle/>
          <a:p>
            <a:r>
              <a:rPr lang="en-US" dirty="0"/>
              <a:t>Traveling Expenses</a:t>
            </a:r>
          </a:p>
        </p:txBody>
      </p:sp>
    </p:spTree>
    <p:extLst>
      <p:ext uri="{BB962C8B-B14F-4D97-AF65-F5344CB8AC3E}">
        <p14:creationId xmlns:p14="http://schemas.microsoft.com/office/powerpoint/2010/main" val="2466262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US" dirty="0"/>
              <a:t>Law excludes certain payments such as</a:t>
            </a:r>
          </a:p>
          <a:p>
            <a:pPr lvl="1"/>
            <a:r>
              <a:rPr lang="en-US" dirty="0"/>
              <a:t>Payment received by church ministers for their services</a:t>
            </a:r>
          </a:p>
          <a:p>
            <a:pPr lvl="1"/>
            <a:r>
              <a:rPr lang="en-US" dirty="0"/>
              <a:t>Advances for travel and other business expenses</a:t>
            </a:r>
          </a:p>
          <a:p>
            <a:pPr lvl="1"/>
            <a:r>
              <a:rPr lang="en-US" dirty="0"/>
              <a:t>Educational assistance if it maintains/improves job status</a:t>
            </a:r>
          </a:p>
          <a:p>
            <a:pPr lvl="2"/>
            <a:r>
              <a:rPr lang="en-US" dirty="0"/>
              <a:t>$5,250 per year of employer provided assistance for undergraduate and graduate is tax-free (also applies to down-sized employees)</a:t>
            </a:r>
          </a:p>
          <a:p>
            <a:pPr lvl="1"/>
            <a:r>
              <a:rPr lang="en-US" dirty="0"/>
              <a:t>Moving expense reimbursements for active military</a:t>
            </a:r>
          </a:p>
          <a:p>
            <a:pPr lvl="1"/>
            <a:r>
              <a:rPr lang="en-US" dirty="0"/>
              <a:t>Transportation in a commuter highway vehicle/transit pass up to $265/month</a:t>
            </a:r>
          </a:p>
          <a:p>
            <a:pPr lvl="2"/>
            <a:r>
              <a:rPr lang="en-US" dirty="0"/>
              <a:t>See Figure 4.2 on the next slides for comprehensive list of exempt payments</a:t>
            </a:r>
          </a:p>
          <a:p>
            <a:pPr marL="0" indent="0">
              <a:buNone/>
            </a:pPr>
            <a:endParaRPr lang="en-US" dirty="0"/>
          </a:p>
        </p:txBody>
      </p:sp>
      <p:sp>
        <p:nvSpPr>
          <p:cNvPr id="4" name="Title 3"/>
          <p:cNvSpPr>
            <a:spLocks noGrp="1"/>
          </p:cNvSpPr>
          <p:nvPr>
            <p:ph type="title"/>
          </p:nvPr>
        </p:nvSpPr>
        <p:spPr/>
        <p:txBody>
          <a:bodyPr/>
          <a:lstStyle/>
          <a:p>
            <a:r>
              <a:rPr lang="en-US" dirty="0"/>
              <a:t>Payments Exempt from Withholding</a:t>
            </a:r>
          </a:p>
        </p:txBody>
      </p:sp>
    </p:spTree>
    <p:extLst>
      <p:ext uri="{BB962C8B-B14F-4D97-AF65-F5344CB8AC3E}">
        <p14:creationId xmlns:p14="http://schemas.microsoft.com/office/powerpoint/2010/main" val="3539017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BFD556C-82E8-4AA4-854B-C88B36832F19}"/>
              </a:ext>
            </a:extLst>
          </p:cNvPr>
          <p:cNvGraphicFramePr>
            <a:graphicFrameLocks noGrp="1"/>
          </p:cNvGraphicFramePr>
          <p:nvPr>
            <p:ph type="tbl" sz="quarter" idx="10"/>
            <p:extLst>
              <p:ext uri="{D42A27DB-BD31-4B8C-83A1-F6EECF244321}">
                <p14:modId xmlns:p14="http://schemas.microsoft.com/office/powerpoint/2010/main" val="3543749009"/>
              </p:ext>
            </p:extLst>
          </p:nvPr>
        </p:nvGraphicFramePr>
        <p:xfrm>
          <a:off x="838200" y="1037230"/>
          <a:ext cx="10515600" cy="4910415"/>
        </p:xfrm>
        <a:graphic>
          <a:graphicData uri="http://schemas.openxmlformats.org/drawingml/2006/table">
            <a:tbl>
              <a:tblPr firstRow="1" bandRow="1">
                <a:tableStyleId>{5C22544A-7EE6-4342-B048-85BDC9FD1C3A}</a:tableStyleId>
              </a:tblPr>
              <a:tblGrid>
                <a:gridCol w="3086153">
                  <a:extLst>
                    <a:ext uri="{9D8B030D-6E8A-4147-A177-3AD203B41FA5}">
                      <a16:colId xmlns:a16="http://schemas.microsoft.com/office/drawing/2014/main" val="3191557025"/>
                    </a:ext>
                  </a:extLst>
                </a:gridCol>
                <a:gridCol w="7429447">
                  <a:extLst>
                    <a:ext uri="{9D8B030D-6E8A-4147-A177-3AD203B41FA5}">
                      <a16:colId xmlns:a16="http://schemas.microsoft.com/office/drawing/2014/main" val="3415888699"/>
                    </a:ext>
                  </a:extLst>
                </a:gridCol>
              </a:tblGrid>
              <a:tr h="417605">
                <a:tc>
                  <a:txBody>
                    <a:bodyPr/>
                    <a:lstStyle/>
                    <a:p>
                      <a:r>
                        <a:rPr lang="en-US" sz="1800" b="1" i="0" u="none" strike="noStrike" kern="1200" baseline="0" dirty="0">
                          <a:solidFill>
                            <a:schemeClr val="lt1"/>
                          </a:solidFill>
                          <a:latin typeface="+mn-lt"/>
                          <a:ea typeface="+mn-ea"/>
                          <a:cs typeface="+mn-cs"/>
                        </a:rPr>
                        <a:t>Type of Payment or Individual</a:t>
                      </a:r>
                      <a:endParaRPr lang="en-US" dirty="0"/>
                    </a:p>
                  </a:txBody>
                  <a:tcPr/>
                </a:tc>
                <a:tc>
                  <a:txBody>
                    <a:bodyPr/>
                    <a:lstStyle/>
                    <a:p>
                      <a:r>
                        <a:rPr lang="en-US" sz="1800" b="1" i="0" u="none" strike="noStrike" kern="1200" baseline="0" dirty="0">
                          <a:solidFill>
                            <a:schemeClr val="lt1"/>
                          </a:solidFill>
                          <a:latin typeface="+mn-lt"/>
                          <a:ea typeface="+mn-ea"/>
                          <a:cs typeface="+mn-cs"/>
                        </a:rPr>
                        <a:t>Conditions</a:t>
                      </a:r>
                      <a:endParaRPr lang="en-US" dirty="0"/>
                    </a:p>
                  </a:txBody>
                  <a:tcPr/>
                </a:tc>
                <a:extLst>
                  <a:ext uri="{0D108BD9-81ED-4DB2-BD59-A6C34878D82A}">
                    <a16:rowId xmlns:a16="http://schemas.microsoft.com/office/drawing/2014/main" val="2602364543"/>
                  </a:ext>
                </a:extLst>
              </a:tr>
              <a:tr h="417605">
                <a:tc>
                  <a:txBody>
                    <a:bodyPr/>
                    <a:lstStyle/>
                    <a:p>
                      <a:r>
                        <a:rPr lang="en-US" dirty="0"/>
                        <a:t>Advances</a:t>
                      </a:r>
                    </a:p>
                  </a:txBody>
                  <a:tcPr/>
                </a:tc>
                <a:tc>
                  <a:txBody>
                    <a:bodyPr/>
                    <a:lstStyle/>
                    <a:p>
                      <a:r>
                        <a:rPr lang="en-US" dirty="0"/>
                        <a:t>For travel and other business expenses reasonably expected to be incurred.</a:t>
                      </a:r>
                    </a:p>
                  </a:txBody>
                  <a:tcPr/>
                </a:tc>
                <a:extLst>
                  <a:ext uri="{0D108BD9-81ED-4DB2-BD59-A6C34878D82A}">
                    <a16:rowId xmlns:a16="http://schemas.microsoft.com/office/drawing/2014/main" val="2432392898"/>
                  </a:ext>
                </a:extLst>
              </a:tr>
              <a:tr h="417605">
                <a:tc>
                  <a:txBody>
                    <a:bodyPr/>
                    <a:lstStyle/>
                    <a:p>
                      <a:r>
                        <a:rPr lang="en-US" dirty="0"/>
                        <a:t>Accident and Health Insurance Payments</a:t>
                      </a:r>
                    </a:p>
                  </a:txBody>
                  <a:tcPr/>
                </a:tc>
                <a:tc>
                  <a:txBody>
                    <a:bodyPr/>
                    <a:lstStyle/>
                    <a:p>
                      <a:r>
                        <a:rPr lang="en-US" dirty="0"/>
                        <a:t>Exempt except 2% shareholder-employees of S corporations.</a:t>
                      </a:r>
                    </a:p>
                  </a:txBody>
                  <a:tcPr/>
                </a:tc>
                <a:extLst>
                  <a:ext uri="{0D108BD9-81ED-4DB2-BD59-A6C34878D82A}">
                    <a16:rowId xmlns:a16="http://schemas.microsoft.com/office/drawing/2014/main" val="2163241320"/>
                  </a:ext>
                </a:extLst>
              </a:tr>
              <a:tr h="417605">
                <a:tc>
                  <a:txBody>
                    <a:bodyPr/>
                    <a:lstStyle/>
                    <a:p>
                      <a:r>
                        <a:rPr lang="en-US" dirty="0"/>
                        <a:t>Deceased Person’s Wages</a:t>
                      </a:r>
                    </a:p>
                  </a:txBody>
                  <a:tcPr/>
                </a:tc>
                <a:tc>
                  <a:txBody>
                    <a:bodyPr/>
                    <a:lstStyle/>
                    <a:p>
                      <a:r>
                        <a:rPr lang="en-US" dirty="0"/>
                        <a:t>Paid to the person’s beneficiary or estate.</a:t>
                      </a:r>
                    </a:p>
                  </a:txBody>
                  <a:tcPr/>
                </a:tc>
                <a:extLst>
                  <a:ext uri="{0D108BD9-81ED-4DB2-BD59-A6C34878D82A}">
                    <a16:rowId xmlns:a16="http://schemas.microsoft.com/office/drawing/2014/main" val="3246099670"/>
                  </a:ext>
                </a:extLst>
              </a:tr>
              <a:tr h="417605">
                <a:tc>
                  <a:txBody>
                    <a:bodyPr/>
                    <a:lstStyle/>
                    <a:p>
                      <a:r>
                        <a:rPr lang="en-US" dirty="0"/>
                        <a:t>Dependent Care Assistance</a:t>
                      </a:r>
                    </a:p>
                  </a:txBody>
                  <a:tcPr/>
                </a:tc>
                <a:tc>
                  <a:txBody>
                    <a:bodyPr/>
                    <a:lstStyle/>
                    <a:p>
                      <a:r>
                        <a:rPr lang="en-US" dirty="0"/>
                        <a:t>To the extent it is reasonable to believe the amounts will be excludable from gross income. Up to $5,000 can be excluded from an employee’s gross income without being subject to social security, Medicare, or income tax withholding.</a:t>
                      </a:r>
                    </a:p>
                  </a:txBody>
                  <a:tcPr/>
                </a:tc>
                <a:extLst>
                  <a:ext uri="{0D108BD9-81ED-4DB2-BD59-A6C34878D82A}">
                    <a16:rowId xmlns:a16="http://schemas.microsoft.com/office/drawing/2014/main" val="4218839962"/>
                  </a:ext>
                </a:extLst>
              </a:tr>
              <a:tr h="417605">
                <a:tc>
                  <a:txBody>
                    <a:bodyPr/>
                    <a:lstStyle/>
                    <a:p>
                      <a:r>
                        <a:rPr lang="en-US" dirty="0"/>
                        <a:t>Domestic Service</a:t>
                      </a:r>
                    </a:p>
                  </a:txBody>
                  <a:tcPr/>
                </a:tc>
                <a:tc>
                  <a:txBody>
                    <a:bodyPr/>
                    <a:lstStyle/>
                    <a:p>
                      <a:r>
                        <a:rPr lang="en-US" dirty="0"/>
                        <a:t>Private home, local college club, or local chapter of college fraternity or sorority.</a:t>
                      </a:r>
                    </a:p>
                  </a:txBody>
                  <a:tcPr/>
                </a:tc>
                <a:extLst>
                  <a:ext uri="{0D108BD9-81ED-4DB2-BD59-A6C34878D82A}">
                    <a16:rowId xmlns:a16="http://schemas.microsoft.com/office/drawing/2014/main" val="1196393773"/>
                  </a:ext>
                </a:extLst>
              </a:tr>
              <a:tr h="417605">
                <a:tc>
                  <a:txBody>
                    <a:bodyPr/>
                    <a:lstStyle/>
                    <a:p>
                      <a:r>
                        <a:rPr lang="en-US" dirty="0"/>
                        <a:t>Educational Assistance</a:t>
                      </a:r>
                    </a:p>
                  </a:txBody>
                  <a:tcPr/>
                </a:tc>
                <a:tc>
                  <a:txBody>
                    <a:bodyPr/>
                    <a:lstStyle/>
                    <a:p>
                      <a:r>
                        <a:rPr lang="en-US" dirty="0"/>
                        <a:t>If education maintains or improves employee’s skills required by the job. For the non–job-related educational assistance, up to $5,250 per year of employer-provided assistance for undergraduate and graduate education is tax-free. Also applies to “downsized” employees and can be used after voluntary or involuntary termination.</a:t>
                      </a:r>
                    </a:p>
                  </a:txBody>
                  <a:tcPr/>
                </a:tc>
                <a:extLst>
                  <a:ext uri="{0D108BD9-81ED-4DB2-BD59-A6C34878D82A}">
                    <a16:rowId xmlns:a16="http://schemas.microsoft.com/office/drawing/2014/main" val="2023273421"/>
                  </a:ext>
                </a:extLst>
              </a:tr>
            </a:tbl>
          </a:graphicData>
        </a:graphic>
      </p:graphicFrame>
      <p:sp>
        <p:nvSpPr>
          <p:cNvPr id="8" name="Title 7"/>
          <p:cNvSpPr>
            <a:spLocks noGrp="1"/>
          </p:cNvSpPr>
          <p:nvPr>
            <p:ph type="title"/>
          </p:nvPr>
        </p:nvSpPr>
        <p:spPr/>
        <p:txBody>
          <a:bodyPr/>
          <a:lstStyle/>
          <a:p>
            <a:r>
              <a:rPr lang="en-US" dirty="0"/>
              <a:t>Figure 4.2 Exempt Payments (1 of 4)</a:t>
            </a:r>
          </a:p>
        </p:txBody>
      </p:sp>
    </p:spTree>
    <p:extLst>
      <p:ext uri="{BB962C8B-B14F-4D97-AF65-F5344CB8AC3E}">
        <p14:creationId xmlns:p14="http://schemas.microsoft.com/office/powerpoint/2010/main" val="3217591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BFD556C-82E8-4AA4-854B-C88B36832F19}"/>
              </a:ext>
            </a:extLst>
          </p:cNvPr>
          <p:cNvGraphicFramePr>
            <a:graphicFrameLocks noGrp="1"/>
          </p:cNvGraphicFramePr>
          <p:nvPr>
            <p:ph type="tbl" sz="quarter" idx="10"/>
            <p:extLst>
              <p:ext uri="{D42A27DB-BD31-4B8C-83A1-F6EECF244321}">
                <p14:modId xmlns:p14="http://schemas.microsoft.com/office/powerpoint/2010/main" val="3343786166"/>
              </p:ext>
            </p:extLst>
          </p:nvPr>
        </p:nvGraphicFramePr>
        <p:xfrm>
          <a:off x="838200" y="1037230"/>
          <a:ext cx="10515600" cy="4309930"/>
        </p:xfrm>
        <a:graphic>
          <a:graphicData uri="http://schemas.openxmlformats.org/drawingml/2006/table">
            <a:tbl>
              <a:tblPr firstRow="1" bandRow="1">
                <a:tableStyleId>{5C22544A-7EE6-4342-B048-85BDC9FD1C3A}</a:tableStyleId>
              </a:tblPr>
              <a:tblGrid>
                <a:gridCol w="3086153">
                  <a:extLst>
                    <a:ext uri="{9D8B030D-6E8A-4147-A177-3AD203B41FA5}">
                      <a16:colId xmlns:a16="http://schemas.microsoft.com/office/drawing/2014/main" val="3191557025"/>
                    </a:ext>
                  </a:extLst>
                </a:gridCol>
                <a:gridCol w="7429447">
                  <a:extLst>
                    <a:ext uri="{9D8B030D-6E8A-4147-A177-3AD203B41FA5}">
                      <a16:colId xmlns:a16="http://schemas.microsoft.com/office/drawing/2014/main" val="3415888699"/>
                    </a:ext>
                  </a:extLst>
                </a:gridCol>
              </a:tblGrid>
              <a:tr h="417605">
                <a:tc>
                  <a:txBody>
                    <a:bodyPr/>
                    <a:lstStyle/>
                    <a:p>
                      <a:r>
                        <a:rPr lang="en-US" sz="1800" b="1" i="0" u="none" strike="noStrike" kern="1200" baseline="0" dirty="0">
                          <a:solidFill>
                            <a:schemeClr val="lt1"/>
                          </a:solidFill>
                          <a:latin typeface="+mn-lt"/>
                          <a:ea typeface="+mn-ea"/>
                          <a:cs typeface="+mn-cs"/>
                        </a:rPr>
                        <a:t>Type of Payment or Individual</a:t>
                      </a:r>
                      <a:endParaRPr lang="en-US" dirty="0"/>
                    </a:p>
                  </a:txBody>
                  <a:tcPr/>
                </a:tc>
                <a:tc>
                  <a:txBody>
                    <a:bodyPr/>
                    <a:lstStyle/>
                    <a:p>
                      <a:r>
                        <a:rPr lang="en-US" sz="1800" b="1" i="0" u="none" strike="noStrike" kern="1200" baseline="0" dirty="0">
                          <a:solidFill>
                            <a:schemeClr val="lt1"/>
                          </a:solidFill>
                          <a:latin typeface="+mn-lt"/>
                          <a:ea typeface="+mn-ea"/>
                          <a:cs typeface="+mn-cs"/>
                        </a:rPr>
                        <a:t>Conditions</a:t>
                      </a:r>
                      <a:endParaRPr lang="en-US" dirty="0"/>
                    </a:p>
                  </a:txBody>
                  <a:tcPr/>
                </a:tc>
                <a:extLst>
                  <a:ext uri="{0D108BD9-81ED-4DB2-BD59-A6C34878D82A}">
                    <a16:rowId xmlns:a16="http://schemas.microsoft.com/office/drawing/2014/main" val="2602364543"/>
                  </a:ext>
                </a:extLst>
              </a:tr>
              <a:tr h="417605">
                <a:tc>
                  <a:txBody>
                    <a:bodyPr/>
                    <a:lstStyle/>
                    <a:p>
                      <a:r>
                        <a:rPr lang="en-US" dirty="0"/>
                        <a:t>Employee Business Expense Reimbursements</a:t>
                      </a:r>
                    </a:p>
                  </a:txBody>
                  <a:tcPr/>
                </a:tc>
                <a:tc>
                  <a:txBody>
                    <a:bodyPr/>
                    <a:lstStyle/>
                    <a:p>
                      <a:r>
                        <a:rPr lang="en-US" dirty="0"/>
                        <a:t>Accountable plans for amounts not exceeding specified government rates for mileage, lodging, meals, and incidental expenses.</a:t>
                      </a:r>
                    </a:p>
                  </a:txBody>
                  <a:tcPr/>
                </a:tc>
                <a:extLst>
                  <a:ext uri="{0D108BD9-81ED-4DB2-BD59-A6C34878D82A}">
                    <a16:rowId xmlns:a16="http://schemas.microsoft.com/office/drawing/2014/main" val="1943301413"/>
                  </a:ext>
                </a:extLst>
              </a:tr>
              <a:tr h="417605">
                <a:tc>
                  <a:txBody>
                    <a:bodyPr/>
                    <a:lstStyle/>
                    <a:p>
                      <a:r>
                        <a:rPr lang="en-US" dirty="0"/>
                        <a:t>Employee-Safety and Length-of-Service Awards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merchandise costs $400 or less. Rises to $1,600 for a written nondiscriminatory plan.</a:t>
                      </a:r>
                    </a:p>
                  </a:txBody>
                  <a:tcPr/>
                </a:tc>
                <a:extLst>
                  <a:ext uri="{0D108BD9-81ED-4DB2-BD59-A6C34878D82A}">
                    <a16:rowId xmlns:a16="http://schemas.microsoft.com/office/drawing/2014/main" val="2858560459"/>
                  </a:ext>
                </a:extLst>
              </a:tr>
              <a:tr h="417605">
                <a:tc>
                  <a:txBody>
                    <a:bodyPr/>
                    <a:lstStyle/>
                    <a:p>
                      <a:r>
                        <a:rPr lang="en-US" dirty="0"/>
                        <a:t>Employer-Provided Parking</a:t>
                      </a:r>
                    </a:p>
                  </a:txBody>
                  <a:tcPr/>
                </a:tc>
                <a:tc>
                  <a:txBody>
                    <a:bodyPr/>
                    <a:lstStyle/>
                    <a:p>
                      <a:r>
                        <a:rPr lang="en-US" dirty="0"/>
                        <a:t>Up to $265 per month.</a:t>
                      </a:r>
                    </a:p>
                  </a:txBody>
                  <a:tcPr/>
                </a:tc>
                <a:extLst>
                  <a:ext uri="{0D108BD9-81ED-4DB2-BD59-A6C34878D82A}">
                    <a16:rowId xmlns:a16="http://schemas.microsoft.com/office/drawing/2014/main" val="645061700"/>
                  </a:ext>
                </a:extLst>
              </a:tr>
              <a:tr h="417605">
                <a:tc>
                  <a:txBody>
                    <a:bodyPr/>
                    <a:lstStyle/>
                    <a:p>
                      <a:r>
                        <a:rPr lang="en-US" dirty="0"/>
                        <a:t>Foreign Service by U.S. Citizens</a:t>
                      </a:r>
                    </a:p>
                  </a:txBody>
                  <a:tcPr/>
                </a:tc>
                <a:tc>
                  <a:txBody>
                    <a:bodyPr/>
                    <a:lstStyle/>
                    <a:p>
                      <a:r>
                        <a:rPr lang="en-US" dirty="0"/>
                        <a:t>As employees for affiliates of American employers if entitled to exclusion under section 911 or required by law of foreign country to withhold income tax on such payment.</a:t>
                      </a:r>
                    </a:p>
                  </a:txBody>
                  <a:tcPr/>
                </a:tc>
                <a:extLst>
                  <a:ext uri="{0D108BD9-81ED-4DB2-BD59-A6C34878D82A}">
                    <a16:rowId xmlns:a16="http://schemas.microsoft.com/office/drawing/2014/main" val="885171850"/>
                  </a:ext>
                </a:extLst>
              </a:tr>
              <a:tr h="417605">
                <a:tc>
                  <a:txBody>
                    <a:bodyPr/>
                    <a:lstStyle/>
                    <a:p>
                      <a:r>
                        <a:rPr lang="en-US" dirty="0"/>
                        <a:t>Group-Term Life Insurance Costs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employer’s cost of group-term life insurance less than $50,000.</a:t>
                      </a:r>
                    </a:p>
                  </a:txBody>
                  <a:tcPr/>
                </a:tc>
                <a:extLst>
                  <a:ext uri="{0D108BD9-81ED-4DB2-BD59-A6C34878D82A}">
                    <a16:rowId xmlns:a16="http://schemas.microsoft.com/office/drawing/2014/main" val="3483527154"/>
                  </a:ext>
                </a:extLst>
              </a:tr>
              <a:tr h="417605">
                <a:tc>
                  <a:txBody>
                    <a:bodyPr/>
                    <a:lstStyle/>
                    <a:p>
                      <a:r>
                        <a:rPr lang="en-US" dirty="0"/>
                        <a:t>Health Reimbursement Arrangements (HRA)</a:t>
                      </a:r>
                    </a:p>
                  </a:txBody>
                  <a:tcPr/>
                </a:tc>
                <a:tc>
                  <a:txBody>
                    <a:bodyPr/>
                    <a:lstStyle/>
                    <a:p>
                      <a:r>
                        <a:rPr lang="en-US" dirty="0"/>
                        <a:t>As long as no person has the right to receive cash or any other taxable or nontaxable benefit other than medical care reimbursement.</a:t>
                      </a:r>
                    </a:p>
                  </a:txBody>
                  <a:tcPr/>
                </a:tc>
                <a:extLst>
                  <a:ext uri="{0D108BD9-81ED-4DB2-BD59-A6C34878D82A}">
                    <a16:rowId xmlns:a16="http://schemas.microsoft.com/office/drawing/2014/main" val="479552708"/>
                  </a:ext>
                </a:extLst>
              </a:tr>
            </a:tbl>
          </a:graphicData>
        </a:graphic>
      </p:graphicFrame>
      <p:sp>
        <p:nvSpPr>
          <p:cNvPr id="8" name="Title 7"/>
          <p:cNvSpPr>
            <a:spLocks noGrp="1"/>
          </p:cNvSpPr>
          <p:nvPr>
            <p:ph type="title"/>
          </p:nvPr>
        </p:nvSpPr>
        <p:spPr/>
        <p:txBody>
          <a:bodyPr/>
          <a:lstStyle/>
          <a:p>
            <a:r>
              <a:rPr lang="en-US" dirty="0"/>
              <a:t>Figure 4.2 Exempt Payments (2 of 4)</a:t>
            </a:r>
          </a:p>
        </p:txBody>
      </p:sp>
    </p:spTree>
    <p:extLst>
      <p:ext uri="{BB962C8B-B14F-4D97-AF65-F5344CB8AC3E}">
        <p14:creationId xmlns:p14="http://schemas.microsoft.com/office/powerpoint/2010/main" val="1851483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BFD556C-82E8-4AA4-854B-C88B36832F19}"/>
              </a:ext>
            </a:extLst>
          </p:cNvPr>
          <p:cNvGraphicFramePr>
            <a:graphicFrameLocks noGrp="1"/>
          </p:cNvGraphicFramePr>
          <p:nvPr>
            <p:ph type="tbl" sz="quarter" idx="10"/>
            <p:extLst>
              <p:ext uri="{D42A27DB-BD31-4B8C-83A1-F6EECF244321}">
                <p14:modId xmlns:p14="http://schemas.microsoft.com/office/powerpoint/2010/main" val="2533733623"/>
              </p:ext>
            </p:extLst>
          </p:nvPr>
        </p:nvGraphicFramePr>
        <p:xfrm>
          <a:off x="838200" y="1037230"/>
          <a:ext cx="10515600" cy="3944170"/>
        </p:xfrm>
        <a:graphic>
          <a:graphicData uri="http://schemas.openxmlformats.org/drawingml/2006/table">
            <a:tbl>
              <a:tblPr firstRow="1" bandRow="1">
                <a:tableStyleId>{5C22544A-7EE6-4342-B048-85BDC9FD1C3A}</a:tableStyleId>
              </a:tblPr>
              <a:tblGrid>
                <a:gridCol w="3086153">
                  <a:extLst>
                    <a:ext uri="{9D8B030D-6E8A-4147-A177-3AD203B41FA5}">
                      <a16:colId xmlns:a16="http://schemas.microsoft.com/office/drawing/2014/main" val="3191557025"/>
                    </a:ext>
                  </a:extLst>
                </a:gridCol>
                <a:gridCol w="7429447">
                  <a:extLst>
                    <a:ext uri="{9D8B030D-6E8A-4147-A177-3AD203B41FA5}">
                      <a16:colId xmlns:a16="http://schemas.microsoft.com/office/drawing/2014/main" val="3415888699"/>
                    </a:ext>
                  </a:extLst>
                </a:gridCol>
              </a:tblGrid>
              <a:tr h="417605">
                <a:tc>
                  <a:txBody>
                    <a:bodyPr/>
                    <a:lstStyle/>
                    <a:p>
                      <a:r>
                        <a:rPr lang="en-US" sz="1800" b="1" i="0" u="none" strike="noStrike" kern="1200" baseline="0" dirty="0">
                          <a:solidFill>
                            <a:schemeClr val="lt1"/>
                          </a:solidFill>
                          <a:latin typeface="+mn-lt"/>
                          <a:ea typeface="+mn-ea"/>
                          <a:cs typeface="+mn-cs"/>
                        </a:rPr>
                        <a:t>Type of Payment or Individual</a:t>
                      </a:r>
                      <a:endParaRPr lang="en-US" dirty="0"/>
                    </a:p>
                  </a:txBody>
                  <a:tcPr/>
                </a:tc>
                <a:tc>
                  <a:txBody>
                    <a:bodyPr/>
                    <a:lstStyle/>
                    <a:p>
                      <a:r>
                        <a:rPr lang="en-US" sz="1800" b="1" i="0" u="none" strike="noStrike" kern="1200" baseline="0" dirty="0">
                          <a:solidFill>
                            <a:schemeClr val="lt1"/>
                          </a:solidFill>
                          <a:latin typeface="+mn-lt"/>
                          <a:ea typeface="+mn-ea"/>
                          <a:cs typeface="+mn-cs"/>
                        </a:rPr>
                        <a:t>Conditions</a:t>
                      </a:r>
                      <a:endParaRPr lang="en-US" dirty="0"/>
                    </a:p>
                  </a:txBody>
                  <a:tcPr/>
                </a:tc>
                <a:extLst>
                  <a:ext uri="{0D108BD9-81ED-4DB2-BD59-A6C34878D82A}">
                    <a16:rowId xmlns:a16="http://schemas.microsoft.com/office/drawing/2014/main" val="2602364543"/>
                  </a:ext>
                </a:extLst>
              </a:tr>
              <a:tr h="417605">
                <a:tc>
                  <a:txBody>
                    <a:bodyPr/>
                    <a:lstStyle/>
                    <a:p>
                      <a:r>
                        <a:rPr lang="en-US" dirty="0"/>
                        <a:t>Individuals Under 18</a:t>
                      </a:r>
                    </a:p>
                  </a:txBody>
                  <a:tcPr/>
                </a:tc>
                <a:tc>
                  <a:txBody>
                    <a:bodyPr/>
                    <a:lstStyle/>
                    <a:p>
                      <a:r>
                        <a:rPr lang="en-US" dirty="0"/>
                        <a:t>For delivery or distribution of newspapers, shopping news, and vendors of newspapers and magazines where payment is the difference between the purchase and sales price.</a:t>
                      </a:r>
                    </a:p>
                  </a:txBody>
                  <a:tcPr/>
                </a:tc>
                <a:extLst>
                  <a:ext uri="{0D108BD9-81ED-4DB2-BD59-A6C34878D82A}">
                    <a16:rowId xmlns:a16="http://schemas.microsoft.com/office/drawing/2014/main" val="722229165"/>
                  </a:ext>
                </a:extLst>
              </a:tr>
              <a:tr h="417605">
                <a:tc>
                  <a:txBody>
                    <a:bodyPr/>
                    <a:lstStyle/>
                    <a:p>
                      <a:r>
                        <a:rPr lang="en-US" dirty="0"/>
                        <a:t>Long-Term Care Insurance Premiums</a:t>
                      </a:r>
                    </a:p>
                  </a:txBody>
                  <a:tcPr/>
                </a:tc>
                <a:tc>
                  <a:txBody>
                    <a:bodyPr/>
                    <a:lstStyle/>
                    <a:p>
                      <a:r>
                        <a:rPr lang="en-US" dirty="0"/>
                        <a:t>Employer-paid premiums for long-term care insurance up to a limit. For example, for an employee age 40 or under, the first $420 of premiums are nontaxable.</a:t>
                      </a:r>
                    </a:p>
                  </a:txBody>
                  <a:tcPr/>
                </a:tc>
                <a:extLst>
                  <a:ext uri="{0D108BD9-81ED-4DB2-BD59-A6C34878D82A}">
                    <a16:rowId xmlns:a16="http://schemas.microsoft.com/office/drawing/2014/main" val="2446073090"/>
                  </a:ext>
                </a:extLst>
              </a:tr>
              <a:tr h="417605">
                <a:tc>
                  <a:txBody>
                    <a:bodyPr/>
                    <a:lstStyle/>
                    <a:p>
                      <a:r>
                        <a:rPr lang="en-US" dirty="0"/>
                        <a:t>Ministers of Churches, Members of Religious Orders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Performing services for the order agency of the supervising church or associated institution.</a:t>
                      </a:r>
                    </a:p>
                  </a:txBody>
                  <a:tcPr/>
                </a:tc>
                <a:extLst>
                  <a:ext uri="{0D108BD9-81ED-4DB2-BD59-A6C34878D82A}">
                    <a16:rowId xmlns:a16="http://schemas.microsoft.com/office/drawing/2014/main" val="980229055"/>
                  </a:ext>
                </a:extLst>
              </a:tr>
              <a:tr h="417605">
                <a:tc>
                  <a:txBody>
                    <a:bodyPr/>
                    <a:lstStyle/>
                    <a:p>
                      <a:r>
                        <a:rPr lang="en-US" dirty="0"/>
                        <a:t>Moving Expense Reimbursements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longer exempt, except for active military.</a:t>
                      </a:r>
                    </a:p>
                  </a:txBody>
                  <a:tcPr/>
                </a:tc>
                <a:extLst>
                  <a:ext uri="{0D108BD9-81ED-4DB2-BD59-A6C34878D82A}">
                    <a16:rowId xmlns:a16="http://schemas.microsoft.com/office/drawing/2014/main" val="885352260"/>
                  </a:ext>
                </a:extLst>
              </a:tr>
              <a:tr h="417605">
                <a:tc>
                  <a:txBody>
                    <a:bodyPr/>
                    <a:lstStyle/>
                    <a:p>
                      <a:r>
                        <a:rPr lang="en-US" dirty="0"/>
                        <a:t>Public Officials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fees only, not salaries.</a:t>
                      </a:r>
                    </a:p>
                  </a:txBody>
                  <a:tcPr/>
                </a:tc>
                <a:extLst>
                  <a:ext uri="{0D108BD9-81ED-4DB2-BD59-A6C34878D82A}">
                    <a16:rowId xmlns:a16="http://schemas.microsoft.com/office/drawing/2014/main" val="1220337792"/>
                  </a:ext>
                </a:extLst>
              </a:tr>
            </a:tbl>
          </a:graphicData>
        </a:graphic>
      </p:graphicFrame>
      <p:sp>
        <p:nvSpPr>
          <p:cNvPr id="8" name="Title 7"/>
          <p:cNvSpPr>
            <a:spLocks noGrp="1"/>
          </p:cNvSpPr>
          <p:nvPr>
            <p:ph type="title"/>
          </p:nvPr>
        </p:nvSpPr>
        <p:spPr/>
        <p:txBody>
          <a:bodyPr/>
          <a:lstStyle/>
          <a:p>
            <a:r>
              <a:rPr lang="en-US" dirty="0"/>
              <a:t>Figure 4.2 Exempt Payments (3 of 4)</a:t>
            </a:r>
          </a:p>
        </p:txBody>
      </p:sp>
    </p:spTree>
    <p:extLst>
      <p:ext uri="{BB962C8B-B14F-4D97-AF65-F5344CB8AC3E}">
        <p14:creationId xmlns:p14="http://schemas.microsoft.com/office/powerpoint/2010/main" val="1794553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BFD556C-82E8-4AA4-854B-C88B36832F19}"/>
              </a:ext>
            </a:extLst>
          </p:cNvPr>
          <p:cNvGraphicFramePr>
            <a:graphicFrameLocks noGrp="1"/>
          </p:cNvGraphicFramePr>
          <p:nvPr>
            <p:ph type="tbl" sz="quarter" idx="10"/>
            <p:extLst>
              <p:ext uri="{D42A27DB-BD31-4B8C-83A1-F6EECF244321}">
                <p14:modId xmlns:p14="http://schemas.microsoft.com/office/powerpoint/2010/main" val="3376471364"/>
              </p:ext>
            </p:extLst>
          </p:nvPr>
        </p:nvGraphicFramePr>
        <p:xfrm>
          <a:off x="838200" y="1037230"/>
          <a:ext cx="10515600" cy="3761290"/>
        </p:xfrm>
        <a:graphic>
          <a:graphicData uri="http://schemas.openxmlformats.org/drawingml/2006/table">
            <a:tbl>
              <a:tblPr firstRow="1" bandRow="1">
                <a:tableStyleId>{5C22544A-7EE6-4342-B048-85BDC9FD1C3A}</a:tableStyleId>
              </a:tblPr>
              <a:tblGrid>
                <a:gridCol w="3086153">
                  <a:extLst>
                    <a:ext uri="{9D8B030D-6E8A-4147-A177-3AD203B41FA5}">
                      <a16:colId xmlns:a16="http://schemas.microsoft.com/office/drawing/2014/main" val="3191557025"/>
                    </a:ext>
                  </a:extLst>
                </a:gridCol>
                <a:gridCol w="7429447">
                  <a:extLst>
                    <a:ext uri="{9D8B030D-6E8A-4147-A177-3AD203B41FA5}">
                      <a16:colId xmlns:a16="http://schemas.microsoft.com/office/drawing/2014/main" val="3415888699"/>
                    </a:ext>
                  </a:extLst>
                </a:gridCol>
              </a:tblGrid>
              <a:tr h="417605">
                <a:tc>
                  <a:txBody>
                    <a:bodyPr/>
                    <a:lstStyle/>
                    <a:p>
                      <a:r>
                        <a:rPr lang="en-US" sz="1800" b="1" i="0" u="none" strike="noStrike" kern="1200" baseline="0" dirty="0">
                          <a:solidFill>
                            <a:schemeClr val="lt1"/>
                          </a:solidFill>
                          <a:latin typeface="+mn-lt"/>
                          <a:ea typeface="+mn-ea"/>
                          <a:cs typeface="+mn-cs"/>
                        </a:rPr>
                        <a:t>Type of Payment or Individual</a:t>
                      </a:r>
                      <a:endParaRPr lang="en-US" dirty="0"/>
                    </a:p>
                  </a:txBody>
                  <a:tcPr/>
                </a:tc>
                <a:tc>
                  <a:txBody>
                    <a:bodyPr/>
                    <a:lstStyle/>
                    <a:p>
                      <a:r>
                        <a:rPr lang="en-US" sz="1800" b="1" i="0" u="none" strike="noStrike" kern="1200" baseline="0" dirty="0">
                          <a:solidFill>
                            <a:schemeClr val="lt1"/>
                          </a:solidFill>
                          <a:latin typeface="+mn-lt"/>
                          <a:ea typeface="+mn-ea"/>
                          <a:cs typeface="+mn-cs"/>
                        </a:rPr>
                        <a:t>Conditions</a:t>
                      </a:r>
                      <a:endParaRPr lang="en-US" dirty="0"/>
                    </a:p>
                  </a:txBody>
                  <a:tcPr/>
                </a:tc>
                <a:extLst>
                  <a:ext uri="{0D108BD9-81ED-4DB2-BD59-A6C34878D82A}">
                    <a16:rowId xmlns:a16="http://schemas.microsoft.com/office/drawing/2014/main" val="2602364543"/>
                  </a:ext>
                </a:extLst>
              </a:tr>
              <a:tr h="417605">
                <a:tc>
                  <a:txBody>
                    <a:bodyPr/>
                    <a:lstStyle/>
                    <a:p>
                      <a:r>
                        <a:rPr lang="en-US" dirty="0"/>
                        <a:t>Retirement and Pension Plans</a:t>
                      </a:r>
                    </a:p>
                  </a:txBody>
                  <a:tcPr/>
                </a:tc>
                <a:tc>
                  <a:txBody>
                    <a:bodyPr/>
                    <a:lstStyle/>
                    <a:p>
                      <a:pPr marL="285750" indent="-285750">
                        <a:buFont typeface="Arial" panose="020B0604020202020204" pitchFamily="34" charset="0"/>
                        <a:buChar char="•"/>
                      </a:pPr>
                      <a:r>
                        <a:rPr lang="en-US" dirty="0"/>
                        <a:t>Employer contributions to a qualified plan.</a:t>
                      </a:r>
                    </a:p>
                    <a:p>
                      <a:pPr marL="285750" indent="-285750">
                        <a:buFont typeface="Arial" panose="020B0604020202020204" pitchFamily="34" charset="0"/>
                        <a:buChar char="•"/>
                      </a:pPr>
                      <a:r>
                        <a:rPr lang="en-US" dirty="0"/>
                        <a:t>Employer contributions to IRA accounts under an SEP [see section 402(g) for salary reduction limitation].</a:t>
                      </a:r>
                    </a:p>
                    <a:p>
                      <a:pPr marL="285750" indent="-285750">
                        <a:buFont typeface="Arial" panose="020B0604020202020204" pitchFamily="34" charset="0"/>
                        <a:buChar char="•"/>
                      </a:pPr>
                      <a:r>
                        <a:rPr lang="en-US" dirty="0"/>
                        <a:t>Employer contributions to section 403(b) annuity contract [see section 402(g) for limitation].</a:t>
                      </a:r>
                    </a:p>
                    <a:p>
                      <a:pPr marL="285750" indent="-285750">
                        <a:buFont typeface="Arial" panose="020B0604020202020204" pitchFamily="34" charset="0"/>
                        <a:buChar char="•"/>
                      </a:pPr>
                      <a:r>
                        <a:rPr lang="en-US" dirty="0"/>
                        <a:t>Elective contributions and deferrals to plans containing a qualified cash or deferred compensation arrangement, such as 401(k).</a:t>
                      </a:r>
                    </a:p>
                  </a:txBody>
                  <a:tcPr/>
                </a:tc>
                <a:extLst>
                  <a:ext uri="{0D108BD9-81ED-4DB2-BD59-A6C34878D82A}">
                    <a16:rowId xmlns:a16="http://schemas.microsoft.com/office/drawing/2014/main" val="3081856280"/>
                  </a:ext>
                </a:extLst>
              </a:tr>
              <a:tr h="417605">
                <a:tc>
                  <a:txBody>
                    <a:bodyPr/>
                    <a:lstStyle/>
                    <a:p>
                      <a:r>
                        <a:rPr lang="en-US" dirty="0"/>
                        <a:t>Sickness or Injury Payments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Payments made under workers’ compensation law or contract of insurance.</a:t>
                      </a:r>
                    </a:p>
                  </a:txBody>
                  <a:tcPr/>
                </a:tc>
                <a:extLst>
                  <a:ext uri="{0D108BD9-81ED-4DB2-BD59-A6C34878D82A}">
                    <a16:rowId xmlns:a16="http://schemas.microsoft.com/office/drawing/2014/main" val="3874103035"/>
                  </a:ext>
                </a:extLst>
              </a:tr>
              <a:tr h="417605">
                <a:tc>
                  <a:txBody>
                    <a:bodyPr/>
                    <a:lstStyle/>
                    <a:p>
                      <a:r>
                        <a:rPr lang="en-US" dirty="0"/>
                        <a:t>Transportation in a Commuter Highway Vehicle and Transit Pass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 to $265 per month.</a:t>
                      </a:r>
                    </a:p>
                  </a:txBody>
                  <a:tcPr/>
                </a:tc>
                <a:extLst>
                  <a:ext uri="{0D108BD9-81ED-4DB2-BD59-A6C34878D82A}">
                    <a16:rowId xmlns:a16="http://schemas.microsoft.com/office/drawing/2014/main" val="364307983"/>
                  </a:ext>
                </a:extLst>
              </a:tr>
            </a:tbl>
          </a:graphicData>
        </a:graphic>
      </p:graphicFrame>
      <p:sp>
        <p:nvSpPr>
          <p:cNvPr id="8" name="Title 7"/>
          <p:cNvSpPr>
            <a:spLocks noGrp="1"/>
          </p:cNvSpPr>
          <p:nvPr>
            <p:ph type="title"/>
          </p:nvPr>
        </p:nvSpPr>
        <p:spPr/>
        <p:txBody>
          <a:bodyPr/>
          <a:lstStyle/>
          <a:p>
            <a:r>
              <a:rPr lang="en-US" dirty="0"/>
              <a:t>Figure 4.2 Exempt Payments (4 of 4)</a:t>
            </a:r>
          </a:p>
        </p:txBody>
      </p:sp>
    </p:spTree>
    <p:extLst>
      <p:ext uri="{BB962C8B-B14F-4D97-AF65-F5344CB8AC3E}">
        <p14:creationId xmlns:p14="http://schemas.microsoft.com/office/powerpoint/2010/main" val="3132810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743576" y="1051291"/>
            <a:ext cx="10711543" cy="4981209"/>
          </a:xfrm>
        </p:spPr>
        <p:txBody>
          <a:bodyPr>
            <a:normAutofit/>
          </a:bodyPr>
          <a:lstStyle/>
          <a:p>
            <a:r>
              <a:rPr lang="en-US" dirty="0"/>
              <a:t>Contribution to cafeteria plans</a:t>
            </a:r>
          </a:p>
          <a:p>
            <a:pPr lvl="1"/>
            <a:r>
              <a:rPr lang="en-US" dirty="0"/>
              <a:t>Employee can choose between cash (pay) or qualified (nontaxable) benefits (for list of potential benefits see next slide)</a:t>
            </a:r>
          </a:p>
          <a:p>
            <a:r>
              <a:rPr lang="en-US" dirty="0"/>
              <a:t>Contribution to Flexible-Spending Accounts</a:t>
            </a:r>
          </a:p>
          <a:p>
            <a:pPr lvl="1"/>
            <a:r>
              <a:rPr lang="en-US" dirty="0"/>
              <a:t>In 2019, employee can put up to $2,700 pretax dollars per year into a trust account for out of pocket health care costs</a:t>
            </a:r>
          </a:p>
          <a:p>
            <a:pPr lvl="1"/>
            <a:r>
              <a:rPr lang="en-US" dirty="0"/>
              <a:t>These dollars do not have FIT or FICA withheld</a:t>
            </a:r>
          </a:p>
          <a:p>
            <a:pPr lvl="1"/>
            <a:r>
              <a:rPr lang="en-US" dirty="0"/>
              <a:t>They are forfeited by participants if not used</a:t>
            </a:r>
          </a:p>
          <a:p>
            <a:r>
              <a:rPr lang="en-US" dirty="0"/>
              <a:t>Health Savings Accounts (HSA)</a:t>
            </a:r>
          </a:p>
          <a:p>
            <a:pPr lvl="1"/>
            <a:r>
              <a:rPr lang="en-US" dirty="0"/>
              <a:t>If employee has high-deductible health insurance (for 2020 – $1,400 for self-only coverage and $2,800 for family coverage), can contribute annually to an HSA to meet out-of-pocket medical bills</a:t>
            </a:r>
          </a:p>
          <a:p>
            <a:r>
              <a:rPr lang="en-US" dirty="0"/>
              <a:t>Archer Medical Savings Accounts </a:t>
            </a:r>
          </a:p>
          <a:p>
            <a:pPr lvl="1"/>
            <a:r>
              <a:rPr lang="en-US" dirty="0"/>
              <a:t>For employees of small business that have high-deductible insurance plans</a:t>
            </a:r>
          </a:p>
          <a:p>
            <a:endParaRPr lang="en-US" dirty="0"/>
          </a:p>
        </p:txBody>
      </p:sp>
      <p:sp>
        <p:nvSpPr>
          <p:cNvPr id="4" name="Title 3"/>
          <p:cNvSpPr>
            <a:spLocks noGrp="1"/>
          </p:cNvSpPr>
          <p:nvPr>
            <p:ph type="title"/>
          </p:nvPr>
        </p:nvSpPr>
        <p:spPr>
          <a:xfrm>
            <a:off x="838200" y="379186"/>
            <a:ext cx="10515600" cy="672105"/>
          </a:xfrm>
        </p:spPr>
        <p:txBody>
          <a:bodyPr/>
          <a:lstStyle/>
          <a:p>
            <a:r>
              <a:rPr lang="en-US" dirty="0"/>
              <a:t>Pretax Salary Reductions are Exempt from FIT</a:t>
            </a:r>
          </a:p>
        </p:txBody>
      </p:sp>
    </p:spTree>
    <p:extLst>
      <p:ext uri="{BB962C8B-B14F-4D97-AF65-F5344CB8AC3E}">
        <p14:creationId xmlns:p14="http://schemas.microsoft.com/office/powerpoint/2010/main" val="1426670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743576" y="1037230"/>
            <a:ext cx="10711543" cy="4995270"/>
          </a:xfrm>
        </p:spPr>
        <p:txBody>
          <a:bodyPr>
            <a:normAutofit/>
          </a:bodyPr>
          <a:lstStyle/>
          <a:p>
            <a:r>
              <a:rPr lang="en-US" dirty="0"/>
              <a:t>The following benefits may be included in the plan:</a:t>
            </a:r>
          </a:p>
          <a:p>
            <a:pPr lvl="1"/>
            <a:r>
              <a:rPr lang="en-US" dirty="0"/>
              <a:t>Accident and health insurance</a:t>
            </a:r>
          </a:p>
          <a:p>
            <a:pPr lvl="1"/>
            <a:r>
              <a:rPr lang="en-US" dirty="0"/>
              <a:t>Self-insured medical reimbursement plan</a:t>
            </a:r>
          </a:p>
          <a:p>
            <a:pPr lvl="1"/>
            <a:r>
              <a:rPr lang="en-US" dirty="0"/>
              <a:t>Group-term life insurance (first $50,000 of coverage)</a:t>
            </a:r>
          </a:p>
          <a:p>
            <a:pPr lvl="1"/>
            <a:r>
              <a:rPr lang="en-US" dirty="0"/>
              <a:t>Dependent care assistance (first $5,000)</a:t>
            </a:r>
          </a:p>
          <a:p>
            <a:pPr lvl="1"/>
            <a:r>
              <a:rPr lang="en-US" dirty="0"/>
              <a:t>Health savings accounts</a:t>
            </a:r>
          </a:p>
          <a:p>
            <a:r>
              <a:rPr lang="en-US" dirty="0"/>
              <a:t>These benefits cannot be included in a cafeteria plan:</a:t>
            </a:r>
          </a:p>
          <a:p>
            <a:pPr lvl="1"/>
            <a:r>
              <a:rPr lang="en-US" dirty="0"/>
              <a:t>Transportation fringe benefits</a:t>
            </a:r>
          </a:p>
          <a:p>
            <a:pPr lvl="1"/>
            <a:r>
              <a:rPr lang="en-US" dirty="0"/>
              <a:t>Educational assistance</a:t>
            </a:r>
          </a:p>
          <a:p>
            <a:pPr lvl="1"/>
            <a:r>
              <a:rPr lang="en-US" dirty="0"/>
              <a:t>Scholarships and fellowship grants</a:t>
            </a:r>
          </a:p>
          <a:p>
            <a:pPr lvl="1"/>
            <a:r>
              <a:rPr lang="en-US" dirty="0"/>
              <a:t>Meals and lodging for the convenience of employer</a:t>
            </a:r>
          </a:p>
          <a:p>
            <a:pPr lvl="1"/>
            <a:r>
              <a:rPr lang="en-US" dirty="0"/>
              <a:t>Dependent group-term life insurance</a:t>
            </a:r>
          </a:p>
          <a:p>
            <a:pPr lvl="1"/>
            <a:r>
              <a:rPr lang="en-US" dirty="0"/>
              <a:t>Deferred compensation except for 401(k) contributions</a:t>
            </a:r>
          </a:p>
        </p:txBody>
      </p:sp>
      <p:sp>
        <p:nvSpPr>
          <p:cNvPr id="4" name="Title 3"/>
          <p:cNvSpPr>
            <a:spLocks noGrp="1"/>
          </p:cNvSpPr>
          <p:nvPr>
            <p:ph type="title"/>
          </p:nvPr>
        </p:nvSpPr>
        <p:spPr/>
        <p:txBody>
          <a:bodyPr/>
          <a:lstStyle/>
          <a:p>
            <a:r>
              <a:rPr lang="en-US" dirty="0"/>
              <a:t>Cafeteria Plans</a:t>
            </a:r>
          </a:p>
        </p:txBody>
      </p:sp>
    </p:spTree>
    <p:extLst>
      <p:ext uri="{BB962C8B-B14F-4D97-AF65-F5344CB8AC3E}">
        <p14:creationId xmlns:p14="http://schemas.microsoft.com/office/powerpoint/2010/main" val="3876859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743576" y="1445079"/>
            <a:ext cx="10711543" cy="4587421"/>
          </a:xfrm>
        </p:spPr>
        <p:txBody>
          <a:bodyPr>
            <a:normAutofit/>
          </a:bodyPr>
          <a:lstStyle/>
          <a:p>
            <a:r>
              <a:rPr lang="en-US" dirty="0"/>
              <a:t>Contributions to tax-deferred retirement accounts are monies set aside from current paychecks that will be paid out to employee upon retirement (and at that point subject to FIT).</a:t>
            </a:r>
          </a:p>
          <a:p>
            <a:pPr lvl="1"/>
            <a:r>
              <a:rPr lang="en-US" dirty="0"/>
              <a:t>Types of retirement plans - contributions are made from pretax</a:t>
            </a:r>
          </a:p>
          <a:p>
            <a:pPr lvl="2"/>
            <a:r>
              <a:rPr lang="en-US" dirty="0"/>
              <a:t>401(k), Sec. 403(b), Sec. 457(b) or SIMPLE plans</a:t>
            </a:r>
          </a:p>
          <a:p>
            <a:pPr lvl="3"/>
            <a:r>
              <a:rPr lang="en-US" dirty="0"/>
              <a:t>However, employer must still withhold and match FICA</a:t>
            </a:r>
          </a:p>
          <a:p>
            <a:r>
              <a:rPr lang="en-US" dirty="0"/>
              <a:t>Individual Retirement Accounts (IRA)</a:t>
            </a:r>
          </a:p>
          <a:p>
            <a:pPr lvl="1"/>
            <a:r>
              <a:rPr lang="en-US" dirty="0"/>
              <a:t>In 2019, depending upon certain conditions, an employee can contribute lesser of $6,000 or 100% of pretax income to a retirement account, subject to phaseouts</a:t>
            </a:r>
          </a:p>
          <a:p>
            <a:pPr lvl="2"/>
            <a:r>
              <a:rPr lang="en-US" dirty="0"/>
              <a:t>Different limits if self or spouse are active participants in qualified retirement plan at work</a:t>
            </a:r>
          </a:p>
          <a:p>
            <a:pPr lvl="2"/>
            <a:r>
              <a:rPr lang="en-US" dirty="0"/>
              <a:t>Additional “make up amounts” allowed to be contributed if age 50 or older (see page 4-9 for 2019 annual contribution amounts)</a:t>
            </a:r>
          </a:p>
          <a:p>
            <a:pPr lvl="1"/>
            <a:r>
              <a:rPr lang="en-US" dirty="0"/>
              <a:t>Roth IRAs are used for nondeductible contributions</a:t>
            </a:r>
          </a:p>
        </p:txBody>
      </p:sp>
      <p:sp>
        <p:nvSpPr>
          <p:cNvPr id="4" name="Title 3"/>
          <p:cNvSpPr>
            <a:spLocks noGrp="1"/>
          </p:cNvSpPr>
          <p:nvPr>
            <p:ph type="title"/>
          </p:nvPr>
        </p:nvSpPr>
        <p:spPr>
          <a:xfrm>
            <a:off x="838200" y="365125"/>
            <a:ext cx="10515600" cy="1079954"/>
          </a:xfrm>
        </p:spPr>
        <p:txBody>
          <a:bodyPr/>
          <a:lstStyle/>
          <a:p>
            <a:r>
              <a:rPr lang="en-US" dirty="0"/>
              <a:t>Tax-Deferred Retirement Contributions Exempt from FIT</a:t>
            </a:r>
          </a:p>
        </p:txBody>
      </p:sp>
    </p:spTree>
    <p:extLst>
      <p:ext uri="{BB962C8B-B14F-4D97-AF65-F5344CB8AC3E}">
        <p14:creationId xmlns:p14="http://schemas.microsoft.com/office/powerpoint/2010/main" val="3035659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743576" y="1037230"/>
            <a:ext cx="10711543" cy="4995270"/>
          </a:xfrm>
        </p:spPr>
        <p:txBody>
          <a:bodyPr>
            <a:normAutofit/>
          </a:bodyPr>
          <a:lstStyle/>
          <a:p>
            <a:r>
              <a:rPr lang="en-US" dirty="0"/>
              <a:t>Best for employee if FIT withholding = tax liability (the goal is no refund and no tax due)</a:t>
            </a:r>
          </a:p>
          <a:p>
            <a:pPr lvl="1"/>
            <a:r>
              <a:rPr lang="en-US" dirty="0"/>
              <a:t>Employee completes W-4 </a:t>
            </a:r>
          </a:p>
          <a:p>
            <a:pPr lvl="2"/>
            <a:r>
              <a:rPr lang="en-US" dirty="0"/>
              <a:t>See W-4 (Employee’s Withholding Allowance Certificate) in Figure 4.4 (see next few slides)</a:t>
            </a:r>
          </a:p>
          <a:p>
            <a:pPr lvl="2"/>
            <a:r>
              <a:rPr lang="en-US" dirty="0"/>
              <a:t>See www.irs.gov/W4 for updates to Form W-4</a:t>
            </a:r>
          </a:p>
          <a:p>
            <a:pPr lvl="2"/>
            <a:r>
              <a:rPr lang="en-US" dirty="0"/>
              <a:t>The W-4 identifies number of withholding allowances an employee can take:</a:t>
            </a:r>
          </a:p>
          <a:p>
            <a:pPr lvl="3"/>
            <a:r>
              <a:rPr lang="en-US" dirty="0"/>
              <a:t>One allowance for self and each qualified dependent (if not claimed by other person with certain stipulations – see slide 29) </a:t>
            </a:r>
          </a:p>
          <a:p>
            <a:pPr lvl="3"/>
            <a:r>
              <a:rPr lang="en-US" dirty="0"/>
              <a:t>One allowance for each dependent (other than a spouse)</a:t>
            </a:r>
          </a:p>
          <a:p>
            <a:pPr lvl="3"/>
            <a:r>
              <a:rPr lang="en-US" dirty="0"/>
              <a:t>Special withholding allowances</a:t>
            </a:r>
          </a:p>
          <a:p>
            <a:r>
              <a:rPr lang="en-US" dirty="0"/>
              <a:t>All these allowances are calculated on worksheet on back of W-4 and include items such as itemized deductions, other compensation, tax credits, etc. </a:t>
            </a:r>
          </a:p>
          <a:p>
            <a:r>
              <a:rPr lang="en-US" dirty="0"/>
              <a:t>Employer must retain W-4 as long as it’s in effect, and for four years thereafter</a:t>
            </a:r>
          </a:p>
          <a:p>
            <a:endParaRPr lang="en-US" dirty="0"/>
          </a:p>
          <a:p>
            <a:endParaRPr lang="en-US" dirty="0"/>
          </a:p>
          <a:p>
            <a:endParaRPr lang="en-US" dirty="0"/>
          </a:p>
          <a:p>
            <a:endParaRPr lang="en-US" dirty="0"/>
          </a:p>
          <a:p>
            <a:endParaRPr lang="en-US" dirty="0"/>
          </a:p>
        </p:txBody>
      </p:sp>
      <p:sp>
        <p:nvSpPr>
          <p:cNvPr id="4" name="Title 3"/>
          <p:cNvSpPr>
            <a:spLocks noGrp="1"/>
          </p:cNvSpPr>
          <p:nvPr>
            <p:ph type="title"/>
          </p:nvPr>
        </p:nvSpPr>
        <p:spPr>
          <a:xfrm>
            <a:off x="743575" y="365125"/>
            <a:ext cx="10711543" cy="672105"/>
          </a:xfrm>
        </p:spPr>
        <p:txBody>
          <a:bodyPr/>
          <a:lstStyle/>
          <a:p>
            <a:r>
              <a:rPr lang="en-US" dirty="0"/>
              <a:t>Withhold Allowances</a:t>
            </a:r>
          </a:p>
        </p:txBody>
      </p:sp>
    </p:spTree>
    <p:extLst>
      <p:ext uri="{BB962C8B-B14F-4D97-AF65-F5344CB8AC3E}">
        <p14:creationId xmlns:p14="http://schemas.microsoft.com/office/powerpoint/2010/main" val="1582253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charset="0"/>
                <a:ea typeface="+mn-ea"/>
                <a:cs typeface="+mn-cs"/>
              </a:rPr>
              <a:t>Bieg/Toland, Payroll Accounting 2020, 30th Edition. © 2020 Cengage. All Rights Reserved. May not be scanned, copied or duplicated, or posted to a publicly accessible website, in whole or in part.</a:t>
            </a:r>
          </a:p>
        </p:txBody>
      </p:sp>
      <p:sp>
        <p:nvSpPr>
          <p:cNvPr id="5" name="Title 4"/>
          <p:cNvSpPr>
            <a:spLocks noGrp="1"/>
          </p:cNvSpPr>
          <p:nvPr>
            <p:ph type="title"/>
          </p:nvPr>
        </p:nvSpPr>
        <p:spPr>
          <a:xfrm>
            <a:off x="3996910" y="4035474"/>
            <a:ext cx="6402684" cy="1230490"/>
          </a:xfrm>
        </p:spPr>
        <p:txBody>
          <a:bodyPr/>
          <a:lstStyle/>
          <a:p>
            <a:r>
              <a:rPr lang="en-US" dirty="0"/>
              <a:t>Income Tax Withholding</a:t>
            </a:r>
          </a:p>
        </p:txBody>
      </p:sp>
      <p:sp>
        <p:nvSpPr>
          <p:cNvPr id="6" name="Text Placeholder 5"/>
          <p:cNvSpPr>
            <a:spLocks noGrp="1"/>
          </p:cNvSpPr>
          <p:nvPr>
            <p:ph type="body" sz="quarter" idx="11"/>
          </p:nvPr>
        </p:nvSpPr>
        <p:spPr/>
        <p:txBody>
          <a:bodyPr/>
          <a:lstStyle/>
          <a:p>
            <a:r>
              <a:rPr lang="en-US" dirty="0"/>
              <a:t>Chapter 4</a:t>
            </a:r>
          </a:p>
        </p:txBody>
      </p:sp>
      <p:pic>
        <p:nvPicPr>
          <p:cNvPr id="7" name="Picture Placeholder 5" descr="This is an image of the cover of the Payroll Accounting 2020 by Bieg and Toland.">
            <a:extLst>
              <a:ext uri="{FF2B5EF4-FFF2-40B4-BE49-F238E27FC236}">
                <a16:creationId xmlns:a16="http://schemas.microsoft.com/office/drawing/2014/main" id="{3C70F62E-675D-4A8E-B364-68C995B2CBBE}"/>
              </a:ext>
            </a:extLst>
          </p:cNvPr>
          <p:cNvPicPr>
            <a:picLocks noGrp="1" noChangeAspect="1"/>
          </p:cNvPicPr>
          <p:nvPr>
            <p:ph type="pic" sz="quarter" idx="12"/>
          </p:nvPr>
        </p:nvPicPr>
        <p:blipFill>
          <a:blip r:embed="rId3"/>
          <a:srcRect l="786" r="786"/>
          <a:stretch>
            <a:fillRect/>
          </a:stretch>
        </p:blipFill>
        <p:spPr>
          <a:prstGeom prst="rect">
            <a:avLst/>
          </a:prstGeom>
        </p:spPr>
      </p:pic>
    </p:spTree>
    <p:extLst>
      <p:ext uri="{BB962C8B-B14F-4D97-AF65-F5344CB8AC3E}">
        <p14:creationId xmlns:p14="http://schemas.microsoft.com/office/powerpoint/2010/main" val="2518049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US" dirty="0"/>
              <a:t>Choose “Single” or “Married” or “Married, but withhold at higher Single rate” box </a:t>
            </a:r>
          </a:p>
          <a:p>
            <a:pPr lvl="1"/>
            <a:r>
              <a:rPr lang="en-US" dirty="0"/>
              <a:t>Q: Why would an EE choose the last option listed above? (line 3 of Form W-4)</a:t>
            </a:r>
          </a:p>
          <a:p>
            <a:pPr lvl="1"/>
            <a:r>
              <a:rPr lang="en-US" dirty="0"/>
              <a:t>A: Two wage-earner married couple or a married employee with more than one employer may elect to have her/his federal withholding computed at the single rate to increase the amount of income tax withheld. </a:t>
            </a:r>
          </a:p>
          <a:p>
            <a:pPr lvl="2"/>
            <a:r>
              <a:rPr lang="en-US" dirty="0"/>
              <a:t>Note: IRS doesn’t pay interest on over-withheld taxes. If using as a means to save, it is better to calculate the difference between married or married but withhold at higher single rate, and invest it yourself.</a:t>
            </a:r>
          </a:p>
        </p:txBody>
      </p:sp>
      <p:sp>
        <p:nvSpPr>
          <p:cNvPr id="4" name="Title 3"/>
          <p:cNvSpPr>
            <a:spLocks noGrp="1"/>
          </p:cNvSpPr>
          <p:nvPr>
            <p:ph type="title"/>
          </p:nvPr>
        </p:nvSpPr>
        <p:spPr/>
        <p:txBody>
          <a:bodyPr/>
          <a:lstStyle/>
          <a:p>
            <a:r>
              <a:rPr lang="en-US" dirty="0"/>
              <a:t>Completing Form W-4 (1 of 4)</a:t>
            </a:r>
          </a:p>
        </p:txBody>
      </p:sp>
    </p:spTree>
    <p:extLst>
      <p:ext uri="{BB962C8B-B14F-4D97-AF65-F5344CB8AC3E}">
        <p14:creationId xmlns:p14="http://schemas.microsoft.com/office/powerpoint/2010/main" val="1551441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Form W-4, Employee’s Withholding Allowance Certificate. At the top of the form is: Separate here and give Form W-4 to your employer. Keep the worksheet(s) for your records blank space. Underneath are three boxes with the following information: Left box: Form W-4 (given in bold); Department of the Treasury; Internal Revenue Service. Center box: Employee’s Withholding Allowance Certificate; whether you are entitled to claim a certain number of allowances or exemption from withholding is subject to review by the I R S. Your employer may be required to send a copy of this form to the I R S. Right box: O M B No. 1545-0074; 20 blank. Below are a number of different size boxes with the following information: Box 1. Your first name and middle initial: Harry M.; Last name: Weir; Home address (number and street or rural route): 421 Eastmont; City or town, state, and ZIP code: Richland, W A 99352. Box 2. Your social security number; 000-00-6921. Box 3. Single; Married; Married but withhold at higher Single rate. These choices have a square on their left. The Single box is checked. Note. If married  but legally separated  or spouse is a nonresident alien  check the “Single” box. Box 4. If your last name differs from that shown on your social security card, check here. You must call 800-772-1213 for a replacement card (given in bold). A blank square is shown on the right. Items five, six, and seven appear in the same box with individual boxes for each item on the right. 5. Total number of allowances you are claiming (from the applicable worksheet on the following pages); the number 4 in the box. 6. Additional amount if any you want withheld from each paycheck; Zero dollars appears in the box. 7. I claim exemption from withholding for 2019 and I certify that I meet both (given in bold) of the following conditions for exemption. The following bulleted points are: Last year I had a right to a refund of all (given in bold) federal income tax withheld because I had no (given in bold) tax liability and this year I expect a refund of all federal income tax withheld because I expect to have no (given in bold) tax liability. If you meet both conditions write “Exempt” here. Box is blank. Below is an unnumbered box containing the following information: Under penalties of perjury  I declare that I have examined this certificate and  to the best of my knowledge and belief  it is true  correct  and complete. Employee’s signature (given in bold)  (This form is not valid unless you sign it.): Harry M. Weir; Date: January 1, 20 blank. Box 8. Employer’s name and address (Employer: Complete boxes 8 and 10 only if sending to the I R S.) Box 9. First date of employment: blank. Box 10. Employer identification number (E I N): blank. Below these boxes are the words: For Privacy Act and Paperwork Reduction Act Notice, see page 4. Cat. No. 10220 Q; Form: W-4 (given in bold) (2019).">
            <a:extLst>
              <a:ext uri="{FF2B5EF4-FFF2-40B4-BE49-F238E27FC236}">
                <a16:creationId xmlns:a16="http://schemas.microsoft.com/office/drawing/2014/main" id="{EE81D4C5-8BB8-491E-B927-BA1656B16CA9}"/>
              </a:ext>
            </a:extLst>
          </p:cNvPr>
          <p:cNvPicPr>
            <a:picLocks noGrp="1" noChangeAspect="1"/>
          </p:cNvPicPr>
          <p:nvPr>
            <p:ph type="pic" sz="quarter" idx="10"/>
          </p:nvPr>
        </p:nvPicPr>
        <p:blipFill>
          <a:blip r:embed="rId2"/>
          <a:srcRect t="82" b="82"/>
          <a:stretch>
            <a:fillRect/>
          </a:stretch>
        </p:blipFill>
        <p:spPr>
          <a:xfrm>
            <a:off x="2159361" y="1037231"/>
            <a:ext cx="8034918" cy="4726756"/>
          </a:xfrm>
          <a:prstGeom prst="rect">
            <a:avLst/>
          </a:prstGeom>
        </p:spPr>
      </p:pic>
      <p:sp>
        <p:nvSpPr>
          <p:cNvPr id="5" name="Title 4">
            <a:extLst>
              <a:ext uri="{FF2B5EF4-FFF2-40B4-BE49-F238E27FC236}">
                <a16:creationId xmlns:a16="http://schemas.microsoft.com/office/drawing/2014/main" id="{5C24FA20-747A-4487-9FF1-40830F7B9F53}"/>
              </a:ext>
            </a:extLst>
          </p:cNvPr>
          <p:cNvSpPr>
            <a:spLocks noGrp="1"/>
          </p:cNvSpPr>
          <p:nvPr>
            <p:ph type="title"/>
          </p:nvPr>
        </p:nvSpPr>
        <p:spPr/>
        <p:txBody>
          <a:bodyPr/>
          <a:lstStyle/>
          <a:p>
            <a:r>
              <a:rPr lang="en-US" dirty="0"/>
              <a:t>Completing Form W-4 (2 of 4)</a:t>
            </a:r>
            <a:endParaRPr lang="en-GB" dirty="0"/>
          </a:p>
        </p:txBody>
      </p:sp>
    </p:spTree>
    <p:extLst>
      <p:ext uri="{BB962C8B-B14F-4D97-AF65-F5344CB8AC3E}">
        <p14:creationId xmlns:p14="http://schemas.microsoft.com/office/powerpoint/2010/main" val="878805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US" dirty="0"/>
              <a:t>Exempt status </a:t>
            </a:r>
          </a:p>
          <a:p>
            <a:pPr lvl="1"/>
            <a:r>
              <a:rPr lang="en-US" dirty="0"/>
              <a:t>Can claim if taxpayer had no income tax liability last year and none expected this year (line 7 of Form W-4)</a:t>
            </a:r>
          </a:p>
          <a:p>
            <a:pPr lvl="1"/>
            <a:r>
              <a:rPr lang="en-US" dirty="0"/>
              <a:t>Exemption is valid for one year</a:t>
            </a:r>
          </a:p>
          <a:p>
            <a:r>
              <a:rPr lang="en-US" dirty="0"/>
              <a:t>Person can’t claim exempt if:</a:t>
            </a:r>
          </a:p>
          <a:p>
            <a:pPr lvl="1"/>
            <a:r>
              <a:rPr lang="en-US" dirty="0"/>
              <a:t>Dependent on someone else’s tax return and </a:t>
            </a:r>
          </a:p>
          <a:p>
            <a:pPr lvl="2"/>
            <a:r>
              <a:rPr lang="en-US" dirty="0"/>
              <a:t>Income exceeds $1,100 (including more than $350 unearned income)</a:t>
            </a:r>
          </a:p>
          <a:p>
            <a:pPr marL="914400" lvl="2" indent="0">
              <a:buNone/>
            </a:pPr>
            <a:r>
              <a:rPr lang="en-US" dirty="0"/>
              <a:t>                                          OR</a:t>
            </a:r>
          </a:p>
          <a:p>
            <a:pPr lvl="2"/>
            <a:r>
              <a:rPr lang="en-US" dirty="0"/>
              <a:t>Unearned income &lt; $350, but total income &gt; $12,200</a:t>
            </a:r>
          </a:p>
          <a:p>
            <a:r>
              <a:rPr lang="en-US" dirty="0"/>
              <a:t>Some individuals are automatically exempt </a:t>
            </a:r>
          </a:p>
          <a:p>
            <a:pPr marL="0" indent="0">
              <a:buNone/>
            </a:pPr>
            <a:r>
              <a:rPr lang="en-US" dirty="0"/>
              <a:t>	Note: Never advise employee as to how many allowances to claim</a:t>
            </a:r>
          </a:p>
          <a:p>
            <a:endParaRPr lang="en-US" dirty="0"/>
          </a:p>
          <a:p>
            <a:endParaRPr lang="en-US" dirty="0"/>
          </a:p>
        </p:txBody>
      </p:sp>
      <p:sp>
        <p:nvSpPr>
          <p:cNvPr id="4" name="Title 3"/>
          <p:cNvSpPr>
            <a:spLocks noGrp="1"/>
          </p:cNvSpPr>
          <p:nvPr>
            <p:ph type="title"/>
          </p:nvPr>
        </p:nvSpPr>
        <p:spPr/>
        <p:txBody>
          <a:bodyPr/>
          <a:lstStyle/>
          <a:p>
            <a:r>
              <a:rPr lang="en-US" dirty="0"/>
              <a:t>Completing Form W-4 (3 of 4)</a:t>
            </a:r>
          </a:p>
        </p:txBody>
      </p:sp>
    </p:spTree>
    <p:extLst>
      <p:ext uri="{BB962C8B-B14F-4D97-AF65-F5344CB8AC3E}">
        <p14:creationId xmlns:p14="http://schemas.microsoft.com/office/powerpoint/2010/main" val="1992478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Placeholder 32" descr="A Form W-4, Employee’s Withholding Allowance Certificate. At the top of the form is: Separate here and give Form W-4 to your employer. Keep the worksheet(s) for your records blank space. Underneath are three boxes with the following information: Left box: Form W-4 (given in bold); Department of the Treasury; Internal Revenue Service. Center box: Employee’s Withholding Allowance Certificate; whether you are entitled to claim a certain number of allowances or exemption from withholding is subject to review by the I R S. Your employer may be required to send a copy of this form to the I R S. Right box: O M B No. 1545-0074; 20 blank. Below are a number of different size boxes with the following information: Box 1. Your first name and middle initial: Harry M.; Last name: Weir; Home address (number and street or rural route): 421 Eastmont; City or town, state, and ZIP code: Richland, WA 99352. Box 2. Your social security number; 000-00-6921. Box 3. Single; Married; Married but withhold at higher Single rate. These choices have a square on their left. The Single box is checked. Note. If married  but legally separated  or spouse is a nonresident alien  check the “Single” box. Box 4. If your last name differs from that shown on your social security card, check here. You must call 800-772-1213 for a replacement card (given in bold). A blank square is shown on the right. Items five, six, and seven appear in the same box with individual boxes for each item on the right. 5. Total number of allowances you are claiming (from the applicable worksheet on the following pages); the number 4 in the box. 6. Additional amount if any you want withheld from each paycheck; Zero dollars appears in the box. 7. I claim exemption from withholding for 2019 and I certify that I meet both (given in bold) of the following conditions for exemption. The following bulleted points are: Last year I had a right to a refund of all (given in bold) federal income tax withheld because I had no (given in bold) tax liability and this year I expect a refund of all federal income tax withheld because I expect to have no (given in bold) tax liability. If you meet both conditions write “Exempt” here. Box is blank. Below is an unnumbered box containing the following information: Under penalties of perjury  I declare that I have examined this certificate and  to the best of my knowledge and belief  it is true  correct  and complete. Employee’s signature (given in bold)  (This form is not valid unless you sign it.): Harry M. Weir; Date: January 1, 20 blank. Box 8. Employer’s name and address (Employer: Complete boxes 8 and 10 only if sending to the I R S.) Box 9. First date of employment: blank. Box 10. Employer identification number (E I N): blank. Below these boxes are the words: For Privacy Act and Paperwork Reduction Act Notice, see page 4. Cat. No. 10220 Q; Form: W-4 (given in bold) (2019).">
            <a:extLst>
              <a:ext uri="{FF2B5EF4-FFF2-40B4-BE49-F238E27FC236}">
                <a16:creationId xmlns:a16="http://schemas.microsoft.com/office/drawing/2014/main" id="{7A929D60-0253-4F3C-B278-9A1BEFF953EC}"/>
              </a:ext>
            </a:extLst>
          </p:cNvPr>
          <p:cNvPicPr>
            <a:picLocks noGrp="1" noChangeAspect="1"/>
          </p:cNvPicPr>
          <p:nvPr>
            <p:ph type="pic" sz="quarter" idx="10"/>
          </p:nvPr>
        </p:nvPicPr>
        <p:blipFill rotWithShape="1">
          <a:blip r:embed="rId3"/>
          <a:srcRect t="-11" r="501" b="-1873"/>
          <a:stretch/>
        </p:blipFill>
        <p:spPr>
          <a:xfrm>
            <a:off x="1992086" y="1003974"/>
            <a:ext cx="8219898" cy="4841655"/>
          </a:xfrm>
          <a:prstGeom prst="rect">
            <a:avLst/>
          </a:prstGeom>
        </p:spPr>
      </p:pic>
      <p:sp>
        <p:nvSpPr>
          <p:cNvPr id="5" name="Title 4">
            <a:extLst>
              <a:ext uri="{FF2B5EF4-FFF2-40B4-BE49-F238E27FC236}">
                <a16:creationId xmlns:a16="http://schemas.microsoft.com/office/drawing/2014/main" id="{5C24FA20-747A-4487-9FF1-40830F7B9F53}"/>
              </a:ext>
            </a:extLst>
          </p:cNvPr>
          <p:cNvSpPr>
            <a:spLocks noGrp="1"/>
          </p:cNvSpPr>
          <p:nvPr>
            <p:ph type="title"/>
          </p:nvPr>
        </p:nvSpPr>
        <p:spPr/>
        <p:txBody>
          <a:bodyPr/>
          <a:lstStyle/>
          <a:p>
            <a:r>
              <a:rPr lang="en-US" dirty="0"/>
              <a:t>Completing Form W-4 (4 of 4) [Line 7]</a:t>
            </a:r>
            <a:endParaRPr lang="en-GB" dirty="0"/>
          </a:p>
        </p:txBody>
      </p:sp>
    </p:spTree>
    <p:extLst>
      <p:ext uri="{BB962C8B-B14F-4D97-AF65-F5344CB8AC3E}">
        <p14:creationId xmlns:p14="http://schemas.microsoft.com/office/powerpoint/2010/main" val="3219532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743576" y="1379764"/>
            <a:ext cx="10711543" cy="4652736"/>
          </a:xfrm>
        </p:spPr>
        <p:txBody>
          <a:bodyPr>
            <a:normAutofit fontScale="92500" lnSpcReduction="20000"/>
          </a:bodyPr>
          <a:lstStyle/>
          <a:p>
            <a:r>
              <a:rPr lang="en-US" dirty="0"/>
              <a:t>If employee doesn’t provide a completed W-4, employer must withhold as if the employee is single and has zero allowances (highest rate)</a:t>
            </a:r>
          </a:p>
          <a:p>
            <a:r>
              <a:rPr lang="en-US" dirty="0"/>
              <a:t>Employee can change W-4 </a:t>
            </a:r>
          </a:p>
          <a:p>
            <a:pPr lvl="1"/>
            <a:r>
              <a:rPr lang="en-US" dirty="0"/>
              <a:t>When employer receives amended W-4, has 30 days to replace the form</a:t>
            </a:r>
          </a:p>
          <a:p>
            <a:pPr lvl="1"/>
            <a:r>
              <a:rPr lang="en-US" dirty="0"/>
              <a:t>Employee must change within 10 days for decrease in number of allowances</a:t>
            </a:r>
          </a:p>
          <a:p>
            <a:pPr lvl="1"/>
            <a:r>
              <a:rPr lang="en-US" dirty="0"/>
              <a:t>If there’s an increase in number of allowances, can change or leave in effect</a:t>
            </a:r>
          </a:p>
          <a:p>
            <a:r>
              <a:rPr lang="en-US" dirty="0"/>
              <a:t>Additional/voluntary withholding agreements</a:t>
            </a:r>
          </a:p>
          <a:p>
            <a:pPr lvl="1"/>
            <a:r>
              <a:rPr lang="en-US" dirty="0"/>
              <a:t>Create additional FIT withholding by either reducing number of allowances or request specific additional amount be withheld on line 6 of W-4</a:t>
            </a:r>
          </a:p>
          <a:p>
            <a:r>
              <a:rPr lang="en-US" dirty="0"/>
              <a:t>Employer can establish electronic W-4 system, but must provide paper option if employee requests</a:t>
            </a:r>
          </a:p>
          <a:p>
            <a:r>
              <a:rPr lang="en-US" dirty="0"/>
              <a:t>Unauthorized changes/additions invalidate W-4</a:t>
            </a:r>
          </a:p>
          <a:p>
            <a:r>
              <a:rPr lang="en-US" dirty="0"/>
              <a:t>Employers should submit W-4s to IRS only when requested</a:t>
            </a:r>
          </a:p>
          <a:p>
            <a:r>
              <a:rPr lang="en-US" dirty="0"/>
              <a:t>Penalties imposed for willfully and falsely filing Form W-4s</a:t>
            </a:r>
          </a:p>
          <a:p>
            <a:pPr lvl="1"/>
            <a:r>
              <a:rPr lang="en-US" dirty="0"/>
              <a:t>In addition to any other penalty, subject to fines of up to $1,000 or imprisonment for up to one year or both</a:t>
            </a:r>
          </a:p>
          <a:p>
            <a:pPr lvl="1"/>
            <a:r>
              <a:rPr lang="en-US" dirty="0"/>
              <a:t>Employees subject to $500 civil penalty for claiming excess deductions</a:t>
            </a:r>
          </a:p>
          <a:p>
            <a:endParaRPr lang="en-US" dirty="0"/>
          </a:p>
          <a:p>
            <a:endParaRPr lang="en-US" dirty="0"/>
          </a:p>
          <a:p>
            <a:endParaRPr lang="en-US" dirty="0"/>
          </a:p>
        </p:txBody>
      </p:sp>
      <p:sp>
        <p:nvSpPr>
          <p:cNvPr id="4" name="Title 3"/>
          <p:cNvSpPr>
            <a:spLocks noGrp="1"/>
          </p:cNvSpPr>
          <p:nvPr>
            <p:ph type="title"/>
          </p:nvPr>
        </p:nvSpPr>
        <p:spPr>
          <a:xfrm>
            <a:off x="838200" y="365125"/>
            <a:ext cx="10515600" cy="1014639"/>
          </a:xfrm>
        </p:spPr>
        <p:txBody>
          <a:bodyPr/>
          <a:lstStyle/>
          <a:p>
            <a:r>
              <a:rPr lang="en-US" dirty="0"/>
              <a:t>Other Situations on W-4</a:t>
            </a:r>
          </a:p>
        </p:txBody>
      </p:sp>
    </p:spTree>
    <p:extLst>
      <p:ext uri="{BB962C8B-B14F-4D97-AF65-F5344CB8AC3E}">
        <p14:creationId xmlns:p14="http://schemas.microsoft.com/office/powerpoint/2010/main" val="2517752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US" dirty="0"/>
              <a:t>Pensions in excess of $24,396 per year (W-4P) </a:t>
            </a:r>
          </a:p>
          <a:p>
            <a:pPr lvl="1"/>
            <a:r>
              <a:rPr lang="en-US" dirty="0"/>
              <a:t>Withhold as if the recipient is married and claiming 3 allowances, unless the employee chooses to have no withholdings or a different amount to be withholded.</a:t>
            </a:r>
          </a:p>
          <a:p>
            <a:r>
              <a:rPr lang="en-US" dirty="0"/>
              <a:t>Payment of sick pay by third party (W-4S)</a:t>
            </a:r>
          </a:p>
          <a:p>
            <a:r>
              <a:rPr lang="en-US" dirty="0"/>
              <a:t>Government payments, such as social security benefits (W-4V) </a:t>
            </a:r>
          </a:p>
          <a:p>
            <a:pPr lvl="1"/>
            <a:r>
              <a:rPr lang="en-US" dirty="0"/>
              <a:t>This request is voluntary</a:t>
            </a:r>
          </a:p>
        </p:txBody>
      </p:sp>
      <p:sp>
        <p:nvSpPr>
          <p:cNvPr id="4" name="Title 3"/>
          <p:cNvSpPr>
            <a:spLocks noGrp="1"/>
          </p:cNvSpPr>
          <p:nvPr>
            <p:ph type="title"/>
          </p:nvPr>
        </p:nvSpPr>
        <p:spPr/>
        <p:txBody>
          <a:bodyPr/>
          <a:lstStyle/>
          <a:p>
            <a:r>
              <a:rPr lang="en-US" dirty="0"/>
              <a:t>FIT Withholding on Other Income Sources</a:t>
            </a:r>
          </a:p>
        </p:txBody>
      </p:sp>
    </p:spTree>
    <p:extLst>
      <p:ext uri="{BB962C8B-B14F-4D97-AF65-F5344CB8AC3E}">
        <p14:creationId xmlns:p14="http://schemas.microsoft.com/office/powerpoint/2010/main" val="327247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US" dirty="0"/>
              <a:t>Wage-bracket method (easiest) or</a:t>
            </a:r>
          </a:p>
          <a:p>
            <a:r>
              <a:rPr lang="en-US" dirty="0"/>
              <a:t>Percentage method</a:t>
            </a:r>
          </a:p>
          <a:p>
            <a:pPr lvl="1"/>
            <a:r>
              <a:rPr lang="en-US" dirty="0"/>
              <a:t>Applicable to highly compensated individual </a:t>
            </a:r>
          </a:p>
          <a:p>
            <a:r>
              <a:rPr lang="en-US" dirty="0"/>
              <a:t>There are other methods, rarely used, for withholding</a:t>
            </a:r>
          </a:p>
          <a:p>
            <a:r>
              <a:rPr lang="en-US" dirty="0"/>
              <a:t>All these methods require data related to</a:t>
            </a:r>
          </a:p>
          <a:p>
            <a:pPr lvl="1"/>
            <a:r>
              <a:rPr lang="en-US" dirty="0"/>
              <a:t>Single/married, how often paid, gross pay and number of allowances</a:t>
            </a:r>
          </a:p>
        </p:txBody>
      </p:sp>
      <p:sp>
        <p:nvSpPr>
          <p:cNvPr id="4" name="Title 3"/>
          <p:cNvSpPr>
            <a:spLocks noGrp="1"/>
          </p:cNvSpPr>
          <p:nvPr>
            <p:ph type="title"/>
          </p:nvPr>
        </p:nvSpPr>
        <p:spPr/>
        <p:txBody>
          <a:bodyPr/>
          <a:lstStyle/>
          <a:p>
            <a:r>
              <a:rPr lang="en-US" dirty="0"/>
              <a:t>Employer Calculation of FIT Withholding</a:t>
            </a:r>
          </a:p>
        </p:txBody>
      </p:sp>
    </p:spTree>
    <p:extLst>
      <p:ext uri="{BB962C8B-B14F-4D97-AF65-F5344CB8AC3E}">
        <p14:creationId xmlns:p14="http://schemas.microsoft.com/office/powerpoint/2010/main" val="1105540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US" dirty="0"/>
              <a:t>FACTS: Noni’s annual salary is $40,144 – she is paid biweekly and her W-4 shows “Married with 4 allowances.” What is her FIT withholding?</a:t>
            </a:r>
          </a:p>
          <a:p>
            <a:pPr lvl="1"/>
            <a:r>
              <a:rPr lang="en-US" dirty="0"/>
              <a:t>Biweekly gross $40,144/26 = $1,544.00</a:t>
            </a:r>
          </a:p>
          <a:p>
            <a:pPr lvl="1"/>
            <a:r>
              <a:rPr lang="en-US" dirty="0"/>
              <a:t>Can use wage bracket tables to look up married, biweekly and 4 allowances</a:t>
            </a:r>
          </a:p>
          <a:p>
            <a:pPr lvl="1"/>
            <a:r>
              <a:rPr lang="en-US" dirty="0"/>
              <a:t>FIT withholding = $45</a:t>
            </a:r>
          </a:p>
        </p:txBody>
      </p:sp>
      <p:sp>
        <p:nvSpPr>
          <p:cNvPr id="4" name="Title 3"/>
          <p:cNvSpPr>
            <a:spLocks noGrp="1"/>
          </p:cNvSpPr>
          <p:nvPr>
            <p:ph type="title"/>
          </p:nvPr>
        </p:nvSpPr>
        <p:spPr/>
        <p:txBody>
          <a:bodyPr/>
          <a:lstStyle/>
          <a:p>
            <a:r>
              <a:rPr lang="en-US" dirty="0"/>
              <a:t>Example #1 Calculating FIT Withholding </a:t>
            </a:r>
          </a:p>
        </p:txBody>
      </p:sp>
    </p:spTree>
    <p:extLst>
      <p:ext uri="{BB962C8B-B14F-4D97-AF65-F5344CB8AC3E}">
        <p14:creationId xmlns:p14="http://schemas.microsoft.com/office/powerpoint/2010/main" val="2711843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US" dirty="0"/>
              <a:t>FACTS: John earns an annual salary of $84,400 and is paid biweekly. His W-4 shows “Married with 2 allowances.” What is his FIT withholding?</a:t>
            </a:r>
          </a:p>
          <a:p>
            <a:pPr lvl="1"/>
            <a:r>
              <a:rPr lang="en-US" dirty="0"/>
              <a:t>Biweekly gross is $84,400/26 = $3,246.15</a:t>
            </a:r>
          </a:p>
          <a:p>
            <a:pPr lvl="1"/>
            <a:r>
              <a:rPr lang="en-US" dirty="0"/>
              <a:t>Must use percentage method; steps are as follows:</a:t>
            </a:r>
          </a:p>
          <a:p>
            <a:pPr lvl="1"/>
            <a:r>
              <a:rPr lang="en-US" dirty="0"/>
              <a:t>Subtract allowance amount [From Table of Allowances on page T-2 ($161.50 * 2 = $323.00)] from gross</a:t>
            </a:r>
          </a:p>
          <a:p>
            <a:pPr lvl="2"/>
            <a:r>
              <a:rPr lang="en-US" dirty="0"/>
              <a:t> $3,246.15 – $323.00 = $2,923.15</a:t>
            </a:r>
          </a:p>
          <a:p>
            <a:pPr lvl="1"/>
            <a:r>
              <a:rPr lang="en-US" dirty="0"/>
              <a:t>FIT equals $74.60 + (.12)($2,923.15 – 1,200.00) = $281.38</a:t>
            </a:r>
          </a:p>
          <a:p>
            <a:pPr lvl="1"/>
            <a:endParaRPr lang="en-US" dirty="0"/>
          </a:p>
        </p:txBody>
      </p:sp>
      <p:sp>
        <p:nvSpPr>
          <p:cNvPr id="4" name="Title 3"/>
          <p:cNvSpPr>
            <a:spLocks noGrp="1"/>
          </p:cNvSpPr>
          <p:nvPr>
            <p:ph type="title"/>
          </p:nvPr>
        </p:nvSpPr>
        <p:spPr/>
        <p:txBody>
          <a:bodyPr/>
          <a:lstStyle/>
          <a:p>
            <a:r>
              <a:rPr lang="en-US" dirty="0"/>
              <a:t>Example #2 Calculating FIT Withholding </a:t>
            </a:r>
          </a:p>
        </p:txBody>
      </p:sp>
    </p:spTree>
    <p:extLst>
      <p:ext uri="{BB962C8B-B14F-4D97-AF65-F5344CB8AC3E}">
        <p14:creationId xmlns:p14="http://schemas.microsoft.com/office/powerpoint/2010/main" val="1421969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normAutofit/>
          </a:bodyPr>
          <a:lstStyle/>
          <a:p>
            <a:r>
              <a:rPr lang="en-US" dirty="0"/>
              <a:t>FACTS: Maggie earns an annual salary of $336,000 and is paid monthly. Her W-4 shows “Married with 2 allowances .” What is FIT withholding?</a:t>
            </a:r>
          </a:p>
          <a:p>
            <a:pPr lvl="1"/>
            <a:r>
              <a:rPr lang="en-US" dirty="0"/>
              <a:t>Monthly gross is $336,000/12 = $28,000.00</a:t>
            </a:r>
          </a:p>
          <a:p>
            <a:pPr lvl="1"/>
            <a:r>
              <a:rPr lang="en-US" dirty="0"/>
              <a:t>Must use percentage method, steps are as follows: Subtract allowance amount (monthly allowance for 2) from gross</a:t>
            </a:r>
          </a:p>
          <a:p>
            <a:pPr lvl="2"/>
            <a:r>
              <a:rPr lang="en-US" dirty="0"/>
              <a:t>$28,000.00 – (2 x $350.00) = $27,300.00</a:t>
            </a:r>
          </a:p>
          <a:p>
            <a:pPr lvl="1"/>
            <a:r>
              <a:rPr lang="en-US" dirty="0"/>
              <a:t>FIT equals $2,397.14 + (.24)($27,300.00 – $15,017.00) = $5,345.06</a:t>
            </a:r>
          </a:p>
          <a:p>
            <a:endParaRPr lang="en-US" dirty="0"/>
          </a:p>
        </p:txBody>
      </p:sp>
      <p:sp>
        <p:nvSpPr>
          <p:cNvPr id="4" name="Title 3"/>
          <p:cNvSpPr>
            <a:spLocks noGrp="1"/>
          </p:cNvSpPr>
          <p:nvPr>
            <p:ph type="title"/>
          </p:nvPr>
        </p:nvSpPr>
        <p:spPr/>
        <p:txBody>
          <a:bodyPr/>
          <a:lstStyle/>
          <a:p>
            <a:r>
              <a:rPr lang="en-US" dirty="0"/>
              <a:t>Example #3 Calculating FIT Withholding </a:t>
            </a:r>
          </a:p>
        </p:txBody>
      </p:sp>
    </p:spTree>
    <p:extLst>
      <p:ext uri="{BB962C8B-B14F-4D97-AF65-F5344CB8AC3E}">
        <p14:creationId xmlns:p14="http://schemas.microsoft.com/office/powerpoint/2010/main" val="1630722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US" dirty="0"/>
              <a:t>Explain coverage under the Federal Income Tax (FIT) Withholding Law by determining: (a) the employer-employee relationship, (b) the kinds of payments defined as wages, and (c) the kinds of pretax salary reductions.</a:t>
            </a:r>
          </a:p>
          <a:p>
            <a:r>
              <a:rPr lang="en-US" dirty="0"/>
              <a:t>Explain: (a) the types of withholding allowances that may be claimed by employees for income tax withholding and (b) the purpose and use of Form W-4.</a:t>
            </a:r>
          </a:p>
          <a:p>
            <a:r>
              <a:rPr lang="en-US" dirty="0"/>
              <a:t>Compute the amount of federal income tax to be withheld using: (a) the percentage method; (b) the wage-bracket method; (c) alternative methods such as quarterly averaging, annualizing of wages, and part-year employment; and (d) withholding of federal income taxes on supplementary wage payments. </a:t>
            </a:r>
          </a:p>
          <a:p>
            <a:r>
              <a:rPr lang="en-US" dirty="0"/>
              <a:t>Explain: (a) Form W-2, (b) the completion of Form 941, Employer’s Quarterly Federal Tax Return, (c) major types of information returns, and (d) the impact of state and local income taxes on the payroll accounting process.</a:t>
            </a:r>
          </a:p>
          <a:p>
            <a:endParaRPr lang="en-US" dirty="0"/>
          </a:p>
          <a:p>
            <a:endParaRPr lang="en-US" dirty="0"/>
          </a:p>
        </p:txBody>
      </p:sp>
      <p:sp>
        <p:nvSpPr>
          <p:cNvPr id="4" name="Title 3"/>
          <p:cNvSpPr>
            <a:spLocks noGrp="1"/>
          </p:cNvSpPr>
          <p:nvPr>
            <p:ph type="title"/>
          </p:nvPr>
        </p:nvSpPr>
        <p:spPr/>
        <p:txBody>
          <a:bodyPr/>
          <a:lstStyle/>
          <a:p>
            <a:r>
              <a:rPr lang="en-US" dirty="0"/>
              <a:t>Learning Objectives</a:t>
            </a:r>
          </a:p>
        </p:txBody>
      </p:sp>
    </p:spTree>
    <p:extLst>
      <p:ext uri="{BB962C8B-B14F-4D97-AF65-F5344CB8AC3E}">
        <p14:creationId xmlns:p14="http://schemas.microsoft.com/office/powerpoint/2010/main" val="1090659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normAutofit/>
          </a:bodyPr>
          <a:lstStyle/>
          <a:p>
            <a:r>
              <a:rPr lang="en-US" dirty="0"/>
              <a:t>FACTS: Belinda earns a monthly salary of $3,000 and is paid biweekly. Her W-4 says “Single with 2 allowances.” What is her FIT withholding?</a:t>
            </a:r>
          </a:p>
          <a:p>
            <a:pPr lvl="1"/>
            <a:r>
              <a:rPr lang="en-US" dirty="0"/>
              <a:t>Annualize salary $3,000 x 12 = $36,000</a:t>
            </a:r>
          </a:p>
          <a:p>
            <a:pPr lvl="1"/>
            <a:r>
              <a:rPr lang="en-US" dirty="0"/>
              <a:t>Biweekly gross $36,000/26 = $1,384.62</a:t>
            </a:r>
          </a:p>
          <a:p>
            <a:pPr lvl="1"/>
            <a:r>
              <a:rPr lang="en-US" dirty="0"/>
              <a:t>Can use wage bracket tables to look up single, biweekly and 2 allowances</a:t>
            </a:r>
          </a:p>
          <a:p>
            <a:pPr lvl="1"/>
            <a:r>
              <a:rPr lang="en-US" dirty="0"/>
              <a:t>FIT withholding = $102</a:t>
            </a:r>
          </a:p>
          <a:p>
            <a:endParaRPr lang="en-US" dirty="0"/>
          </a:p>
        </p:txBody>
      </p:sp>
      <p:sp>
        <p:nvSpPr>
          <p:cNvPr id="4" name="Title 3"/>
          <p:cNvSpPr>
            <a:spLocks noGrp="1"/>
          </p:cNvSpPr>
          <p:nvPr>
            <p:ph type="title"/>
          </p:nvPr>
        </p:nvSpPr>
        <p:spPr/>
        <p:txBody>
          <a:bodyPr/>
          <a:lstStyle/>
          <a:p>
            <a:r>
              <a:rPr lang="en-US" dirty="0"/>
              <a:t>Example #4 Calculating FIT Withholding </a:t>
            </a:r>
          </a:p>
        </p:txBody>
      </p:sp>
    </p:spTree>
    <p:extLst>
      <p:ext uri="{BB962C8B-B14F-4D97-AF65-F5344CB8AC3E}">
        <p14:creationId xmlns:p14="http://schemas.microsoft.com/office/powerpoint/2010/main" val="506825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US" dirty="0"/>
              <a:t>FACTS: Ferhart’s annual salary is $485,000 – he is paid semimonthly. His W-4 says “Married with 4 allowances.” What is his FIT withholding?</a:t>
            </a:r>
          </a:p>
          <a:p>
            <a:pPr lvl="1"/>
            <a:r>
              <a:rPr lang="en-US" dirty="0"/>
              <a:t>Semimonthly gross is $485,000/24 = $20,208.33</a:t>
            </a:r>
          </a:p>
          <a:p>
            <a:pPr lvl="1"/>
            <a:r>
              <a:rPr lang="en-US" dirty="0"/>
              <a:t>Must use percentage method, steps are as follows:</a:t>
            </a:r>
          </a:p>
          <a:p>
            <a:pPr lvl="2"/>
            <a:r>
              <a:rPr lang="en-US" dirty="0"/>
              <a:t>Subtract allowance amounts (semimonthly allowance for 4) from gross</a:t>
            </a:r>
          </a:p>
          <a:p>
            <a:pPr lvl="3"/>
            <a:r>
              <a:rPr lang="en-US" dirty="0"/>
              <a:t>$20,208.33 – (4 x $175.00) = $19,508.33</a:t>
            </a:r>
          </a:p>
          <a:p>
            <a:pPr lvl="2"/>
            <a:r>
              <a:rPr lang="en-US" dirty="0"/>
              <a:t>FIT equals $3,885.74 + (.35)($19,508.33 – $17,500.00) = $4,588.66</a:t>
            </a:r>
          </a:p>
        </p:txBody>
      </p:sp>
      <p:sp>
        <p:nvSpPr>
          <p:cNvPr id="4" name="Title 3"/>
          <p:cNvSpPr>
            <a:spLocks noGrp="1"/>
          </p:cNvSpPr>
          <p:nvPr>
            <p:ph type="title"/>
          </p:nvPr>
        </p:nvSpPr>
        <p:spPr/>
        <p:txBody>
          <a:bodyPr/>
          <a:lstStyle/>
          <a:p>
            <a:r>
              <a:rPr lang="en-US" dirty="0"/>
              <a:t>Example #5 Calculating FIT Withholding </a:t>
            </a:r>
          </a:p>
        </p:txBody>
      </p:sp>
    </p:spTree>
    <p:extLst>
      <p:ext uri="{BB962C8B-B14F-4D97-AF65-F5344CB8AC3E}">
        <p14:creationId xmlns:p14="http://schemas.microsoft.com/office/powerpoint/2010/main" val="975401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normAutofit lnSpcReduction="10000"/>
          </a:bodyPr>
          <a:lstStyle/>
          <a:p>
            <a:r>
              <a:rPr lang="en-US" dirty="0"/>
              <a:t>Vacation pay (treated differently than other supplemental wages)</a:t>
            </a:r>
          </a:p>
          <a:p>
            <a:pPr lvl="1"/>
            <a:r>
              <a:rPr lang="en-US" dirty="0"/>
              <a:t>Withhold as though it were regular payroll </a:t>
            </a:r>
          </a:p>
          <a:p>
            <a:pPr lvl="1"/>
            <a:r>
              <a:rPr lang="en-US" dirty="0"/>
              <a:t>If vacation pay is in lieu of taking vacation time, treat as regular supplemental wage payment and calculate tax on total as single payment</a:t>
            </a:r>
          </a:p>
          <a:p>
            <a:r>
              <a:rPr lang="en-US" dirty="0"/>
              <a:t>Supplemental wages paid with regular wages</a:t>
            </a:r>
          </a:p>
          <a:p>
            <a:pPr lvl="1"/>
            <a:r>
              <a:rPr lang="en-US" dirty="0"/>
              <a:t>Each type of wage not indicated specifically by employer </a:t>
            </a:r>
          </a:p>
          <a:p>
            <a:pPr lvl="2"/>
            <a:r>
              <a:rPr lang="en-US" dirty="0"/>
              <a:t>Withholding by employer as it were a single regular payment for payroll period</a:t>
            </a:r>
          </a:p>
          <a:p>
            <a:pPr lvl="1"/>
            <a:r>
              <a:rPr lang="en-US" dirty="0"/>
              <a:t>Each type of wage is indicated specifically by employer </a:t>
            </a:r>
          </a:p>
          <a:p>
            <a:pPr lvl="2"/>
            <a:r>
              <a:rPr lang="en-US" dirty="0"/>
              <a:t>Use flat rates (see below) for supplemental wages and regular withholding rate for regular earnings</a:t>
            </a:r>
          </a:p>
          <a:p>
            <a:pPr lvl="3"/>
            <a:r>
              <a:rPr lang="en-US" dirty="0"/>
              <a:t>22% flat supplemental withholding </a:t>
            </a:r>
          </a:p>
          <a:p>
            <a:pPr lvl="3"/>
            <a:r>
              <a:rPr lang="en-US" dirty="0"/>
              <a:t>37% for amounts in excess of $1,000,000</a:t>
            </a:r>
          </a:p>
          <a:p>
            <a:r>
              <a:rPr lang="en-US" dirty="0"/>
              <a:t>If amount of supplemental wages is paid separately from regular wages, Method A or Method B can be used (p. 4-21)</a:t>
            </a:r>
          </a:p>
          <a:p>
            <a:endParaRPr lang="en-US" dirty="0"/>
          </a:p>
          <a:p>
            <a:endParaRPr lang="en-US" dirty="0"/>
          </a:p>
          <a:p>
            <a:endParaRPr lang="en-US" dirty="0"/>
          </a:p>
        </p:txBody>
      </p:sp>
      <p:sp>
        <p:nvSpPr>
          <p:cNvPr id="4" name="Title 3"/>
          <p:cNvSpPr>
            <a:spLocks noGrp="1"/>
          </p:cNvSpPr>
          <p:nvPr>
            <p:ph type="title"/>
          </p:nvPr>
        </p:nvSpPr>
        <p:spPr/>
        <p:txBody>
          <a:bodyPr/>
          <a:lstStyle/>
          <a:p>
            <a:r>
              <a:rPr lang="en-US" dirty="0"/>
              <a:t>Supplemental Wages Withholding</a:t>
            </a:r>
          </a:p>
        </p:txBody>
      </p:sp>
    </p:spTree>
    <p:extLst>
      <p:ext uri="{BB962C8B-B14F-4D97-AF65-F5344CB8AC3E}">
        <p14:creationId xmlns:p14="http://schemas.microsoft.com/office/powerpoint/2010/main" val="2499750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normAutofit/>
          </a:bodyPr>
          <a:lstStyle/>
          <a:p>
            <a:r>
              <a:rPr lang="en-US" dirty="0"/>
              <a:t>If want to give an employee the intended amount of supplemental check, must “gross up” the supplemental amount</a:t>
            </a:r>
          </a:p>
          <a:p>
            <a:r>
              <a:rPr lang="en-US" dirty="0"/>
              <a:t>For example, an employer wants Dov, an employee, to receive a $700 net bonus check</a:t>
            </a:r>
          </a:p>
          <a:p>
            <a:r>
              <a:rPr lang="en-US" dirty="0"/>
              <a:t>To do: Must divide desired net check by (1.00 – Applicable tax rates)</a:t>
            </a:r>
          </a:p>
          <a:p>
            <a:pPr lvl="1"/>
            <a:r>
              <a:rPr lang="en-US" dirty="0"/>
              <a:t>Supplemental W/H rate		 =  0.22</a:t>
            </a:r>
          </a:p>
          <a:p>
            <a:pPr lvl="1"/>
            <a:r>
              <a:rPr lang="en-US" dirty="0"/>
              <a:t>OASDI tax rate     		  	 =  0.062</a:t>
            </a:r>
          </a:p>
          <a:p>
            <a:pPr lvl="1"/>
            <a:r>
              <a:rPr lang="en-US" dirty="0"/>
              <a:t>HI tax rate	 		 =  0.0145</a:t>
            </a:r>
          </a:p>
          <a:p>
            <a:pPr lvl="1"/>
            <a:r>
              <a:rPr lang="en-US" dirty="0"/>
              <a:t>$700/[1.00 – (0.22 + 0.062 + 0.0145)] =  $995.02 grossed up bonus </a:t>
            </a:r>
          </a:p>
          <a:p>
            <a:pPr lvl="1"/>
            <a:r>
              <a:rPr lang="en-US" dirty="0"/>
              <a:t>Then subtract taxes to get $700 desired net bonus</a:t>
            </a:r>
          </a:p>
          <a:p>
            <a:pPr marL="0" indent="0">
              <a:buNone/>
            </a:pPr>
            <a:r>
              <a:rPr lang="en-US" dirty="0"/>
              <a:t>Note: In many states there is a required withholding rate for state income tax</a:t>
            </a:r>
          </a:p>
          <a:p>
            <a:endParaRPr lang="en-US" dirty="0"/>
          </a:p>
          <a:p>
            <a:endParaRPr lang="en-US" dirty="0"/>
          </a:p>
        </p:txBody>
      </p:sp>
      <p:sp>
        <p:nvSpPr>
          <p:cNvPr id="4" name="Title 3"/>
          <p:cNvSpPr>
            <a:spLocks noGrp="1"/>
          </p:cNvSpPr>
          <p:nvPr>
            <p:ph type="title"/>
          </p:nvPr>
        </p:nvSpPr>
        <p:spPr/>
        <p:txBody>
          <a:bodyPr/>
          <a:lstStyle/>
          <a:p>
            <a:r>
              <a:rPr lang="en-US" dirty="0"/>
              <a:t>Gross-Up Supplemental Wages</a:t>
            </a:r>
          </a:p>
        </p:txBody>
      </p:sp>
    </p:spTree>
    <p:extLst>
      <p:ext uri="{BB962C8B-B14F-4D97-AF65-F5344CB8AC3E}">
        <p14:creationId xmlns:p14="http://schemas.microsoft.com/office/powerpoint/2010/main" val="11771033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normAutofit/>
          </a:bodyPr>
          <a:lstStyle/>
          <a:p>
            <a:r>
              <a:rPr lang="en-US" dirty="0"/>
              <a:t>Employers required to furnish Form W-2 to employees and send copies to federal and state/local governments</a:t>
            </a:r>
          </a:p>
          <a:p>
            <a:pPr lvl="1"/>
            <a:r>
              <a:rPr lang="en-US" dirty="0"/>
              <a:t>Reports wages paid and amount of tax withheld</a:t>
            </a:r>
          </a:p>
          <a:p>
            <a:pPr lvl="1"/>
            <a:r>
              <a:rPr lang="en-US" dirty="0"/>
              <a:t>Form W-2 is illustrated on the next slide (Figure 4.8)</a:t>
            </a:r>
          </a:p>
          <a:p>
            <a:pPr lvl="1"/>
            <a:r>
              <a:rPr lang="en-US" dirty="0"/>
              <a:t>Send hard copy to employee on or before 1/31 or can post on secure web site so employee can access individual W-2</a:t>
            </a:r>
          </a:p>
          <a:p>
            <a:pPr lvl="1"/>
            <a:r>
              <a:rPr lang="en-US" dirty="0"/>
              <a:t>If issuing 250+ W-2s, must file electronically, using Form 4419</a:t>
            </a:r>
          </a:p>
          <a:p>
            <a:r>
              <a:rPr lang="en-US" dirty="0"/>
              <a:t>Instructions for completing Form W-2 are found in Figure 4.9 (pages 4-24 and 4-25).</a:t>
            </a:r>
          </a:p>
          <a:p>
            <a:r>
              <a:rPr lang="en-US" dirty="0"/>
              <a:t>Various penalties for filing incorrect or late W-2s are discussed on page 4-26</a:t>
            </a:r>
          </a:p>
          <a:p>
            <a:r>
              <a:rPr lang="en-US" dirty="0"/>
              <a:t>When the W-2s are completed, a W-3 is prepared</a:t>
            </a:r>
          </a:p>
          <a:p>
            <a:pPr lvl="1"/>
            <a:r>
              <a:rPr lang="en-US" dirty="0"/>
              <a:t>This is transmittal form; the total of employer’s Forms 941 must tie to W-3</a:t>
            </a:r>
          </a:p>
          <a:p>
            <a:r>
              <a:rPr lang="en-US" dirty="0"/>
              <a:t>File W-2c and W-3c if correcting errors in previously filed W-2 and W-3, respectively</a:t>
            </a:r>
          </a:p>
          <a:p>
            <a:endParaRPr lang="en-US" dirty="0"/>
          </a:p>
          <a:p>
            <a:endParaRPr lang="en-US" dirty="0"/>
          </a:p>
        </p:txBody>
      </p:sp>
      <p:sp>
        <p:nvSpPr>
          <p:cNvPr id="4" name="Title 3"/>
          <p:cNvSpPr>
            <a:spLocks noGrp="1"/>
          </p:cNvSpPr>
          <p:nvPr>
            <p:ph type="title"/>
          </p:nvPr>
        </p:nvSpPr>
        <p:spPr/>
        <p:txBody>
          <a:bodyPr/>
          <a:lstStyle/>
          <a:p>
            <a:r>
              <a:rPr lang="en-US" dirty="0"/>
              <a:t>Wage and Tax Statement (Form W-2) (1 of 2)</a:t>
            </a:r>
          </a:p>
        </p:txBody>
      </p:sp>
    </p:spTree>
    <p:extLst>
      <p:ext uri="{BB962C8B-B14F-4D97-AF65-F5344CB8AC3E}">
        <p14:creationId xmlns:p14="http://schemas.microsoft.com/office/powerpoint/2010/main" val="2324205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Form W-2 shows Wage and Tax Statement. The form consists of a series of boxes; some blank, some lettered, and some numbered boxes. The information on the form is as follows: Top line: 22222; Void: a blank square to the right; a. Employee’s social security number (highlighted): 000-00-7478; For Official Use Only O M B No., 1545-0008. b. Employer identification number (E I N); 00-0007221. c. Employer’s name, address, and ZIP code; Keevey Motors, 600 Third Avenue, Philadelphia, P A, 19103-5600. d. Control number: blank. e. Employee’s first name and initial; Richard M.; Last name: Cabor; Suff. f. Employee’s address and ZIP code; 483 Monroe Street, Philadelphia, P A 19119-4821. 1. Wages tips, other compensation: 29360.18. 2. Federal income tax withheld: 4610.00. 3. Social security wages: 29360.18. 4. Social security tax withheld: 1820.33. 5. Medicare wages and tips: 29360.18. 6. Medicare tax withheld: 425.72. 7. Social security tips: blank. 8. Allocated tips: blank. 9. Blank box. 10. Dependent care benefits: blank. 11. Nonqualified plans: blank. 12a. See instructions for box 12; C: 78.00. The boxes 12b, 12c, and 12d are blank. 13. These three titles sit above a square. Statutory employee; Retirement plan box is checked; Third-party sick pay. 14. Other; B C/B S Premium w/h 296.00.; P A, S U I, 17.62. 15. State: P A; Employer’s state I D number: 00-0-0013; 16. State wages, tips, etc.; 29282.18. 17. State income tax: 898.96. 18. Local wages, tips  etc.: 29282.18. 19. Local Income Tax: 1136.41. Locality name: Phila. At the bottom of the box is the following information: Form W-2 Wage and Tax Statement 20 blank; Copy A For Social Security Administration (given in bold) hyphen Send this entire page with Form W-3 to the Social Security Administration; photocopies are not acceptable. Department of the Treasury—Internal Revenue Service; For Privacy Act and Paperwork Reduction Act Notice, see the separate instructions. Cat. No. 10134 D. The last line of the form reads: Do Not Cut, Fold, or Staple Forms on This Page.">
            <a:extLst>
              <a:ext uri="{FF2B5EF4-FFF2-40B4-BE49-F238E27FC236}">
                <a16:creationId xmlns:a16="http://schemas.microsoft.com/office/drawing/2014/main" id="{02A98E29-3273-4317-855D-46765308B9C3}"/>
              </a:ext>
            </a:extLst>
          </p:cNvPr>
          <p:cNvPicPr>
            <a:picLocks noGrp="1"/>
          </p:cNvPicPr>
          <p:nvPr>
            <p:ph type="pic" sz="quarter" idx="10"/>
          </p:nvPr>
        </p:nvPicPr>
        <p:blipFill>
          <a:blip r:embed="rId2"/>
          <a:srcRect l="631" r="631"/>
          <a:stretch>
            <a:fillRect/>
          </a:stretch>
        </p:blipFill>
        <p:spPr>
          <a:xfrm>
            <a:off x="2182368" y="933392"/>
            <a:ext cx="7827264" cy="5047488"/>
          </a:xfrm>
          <a:prstGeom prst="rect">
            <a:avLst/>
          </a:prstGeom>
        </p:spPr>
      </p:pic>
      <p:sp>
        <p:nvSpPr>
          <p:cNvPr id="7" name="Title 6"/>
          <p:cNvSpPr>
            <a:spLocks noGrp="1"/>
          </p:cNvSpPr>
          <p:nvPr>
            <p:ph type="title"/>
          </p:nvPr>
        </p:nvSpPr>
        <p:spPr/>
        <p:txBody>
          <a:bodyPr/>
          <a:lstStyle/>
          <a:p>
            <a:r>
              <a:rPr lang="en-US" dirty="0"/>
              <a:t>Wage and Tax Statement (Form W-2) (2 of 2)</a:t>
            </a:r>
          </a:p>
        </p:txBody>
      </p:sp>
    </p:spTree>
    <p:extLst>
      <p:ext uri="{BB962C8B-B14F-4D97-AF65-F5344CB8AC3E}">
        <p14:creationId xmlns:p14="http://schemas.microsoft.com/office/powerpoint/2010/main" val="34261275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normAutofit/>
          </a:bodyPr>
          <a:lstStyle/>
          <a:p>
            <a:r>
              <a:rPr lang="en-US" dirty="0"/>
              <a:t>Employers must file returns that report amount of quarterly wages and amount of taxes withheld (see the data from Figure 4.12 on following slides) </a:t>
            </a:r>
          </a:p>
          <a:p>
            <a:r>
              <a:rPr lang="en-US" dirty="0"/>
              <a:t>Employers must file information returns to report compensation paid to non employees (see the data from Figure 4.13 on following slides) to report tax liability for non-payroll items such as</a:t>
            </a:r>
          </a:p>
          <a:p>
            <a:pPr lvl="1"/>
            <a:r>
              <a:rPr lang="en-US" dirty="0"/>
              <a:t>Backup withholding</a:t>
            </a:r>
          </a:p>
          <a:p>
            <a:pPr lvl="2"/>
            <a:r>
              <a:rPr lang="en-US" dirty="0"/>
              <a:t>Occurs when individual receives interest, dividends and certain other payments and fails to provide correct taxpayer identification number</a:t>
            </a:r>
          </a:p>
          <a:p>
            <a:pPr lvl="1"/>
            <a:r>
              <a:rPr lang="en-US" dirty="0"/>
              <a:t>Withholding on gambling winnings, pensions, and annuities</a:t>
            </a:r>
          </a:p>
        </p:txBody>
      </p:sp>
      <p:sp>
        <p:nvSpPr>
          <p:cNvPr id="4" name="Title 3"/>
          <p:cNvSpPr>
            <a:spLocks noGrp="1"/>
          </p:cNvSpPr>
          <p:nvPr>
            <p:ph type="title"/>
          </p:nvPr>
        </p:nvSpPr>
        <p:spPr/>
        <p:txBody>
          <a:bodyPr/>
          <a:lstStyle/>
          <a:p>
            <a:r>
              <a:rPr lang="en-US" dirty="0"/>
              <a:t>Returns – Quarterly &amp; Informational</a:t>
            </a:r>
          </a:p>
        </p:txBody>
      </p:sp>
    </p:spTree>
    <p:extLst>
      <p:ext uri="{BB962C8B-B14F-4D97-AF65-F5344CB8AC3E}">
        <p14:creationId xmlns:p14="http://schemas.microsoft.com/office/powerpoint/2010/main" val="19645228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743576" y="1524000"/>
            <a:ext cx="10711543" cy="4508500"/>
          </a:xfrm>
        </p:spPr>
        <p:txBody>
          <a:bodyPr>
            <a:normAutofit/>
          </a:bodyPr>
          <a:lstStyle/>
          <a:p>
            <a:r>
              <a:rPr lang="en-US" dirty="0"/>
              <a:t>Form 941, Employer’s Quarterly Federal Tax Return</a:t>
            </a:r>
          </a:p>
          <a:p>
            <a:pPr lvl="1"/>
            <a:r>
              <a:rPr lang="en-US" dirty="0"/>
              <a:t>For reporting federal income taxes withheld during the calendar quarter and the employer and employee portions of the FICA taxes. Form 941 is illustrated in Chapter 3.</a:t>
            </a:r>
          </a:p>
          <a:p>
            <a:r>
              <a:rPr lang="en-US" dirty="0"/>
              <a:t>Form 943, Employer’s Annual Tax Return for Agricultural Employees</a:t>
            </a:r>
          </a:p>
          <a:p>
            <a:pPr lvl="1"/>
            <a:r>
              <a:rPr lang="en-US" dirty="0"/>
              <a:t>For reporting the withholding of federal income taxes and FICA taxes on wages paid to agricultural workers. Form 943 is used for agricultural employees even though the employer may employ nonagricultural workers.</a:t>
            </a:r>
          </a:p>
        </p:txBody>
      </p:sp>
      <p:sp>
        <p:nvSpPr>
          <p:cNvPr id="4" name="Title 3"/>
          <p:cNvSpPr>
            <a:spLocks noGrp="1"/>
          </p:cNvSpPr>
          <p:nvPr>
            <p:ph type="title"/>
          </p:nvPr>
        </p:nvSpPr>
        <p:spPr/>
        <p:txBody>
          <a:bodyPr/>
          <a:lstStyle/>
          <a:p>
            <a:r>
              <a:rPr lang="en-US" dirty="0"/>
              <a:t>Figure 4.12 Major Returns Filed by</a:t>
            </a:r>
            <a:br>
              <a:rPr lang="en-US" dirty="0"/>
            </a:br>
            <a:r>
              <a:rPr lang="en-US" dirty="0"/>
              <a:t>Employers (1 of 2)</a:t>
            </a:r>
          </a:p>
        </p:txBody>
      </p:sp>
    </p:spTree>
    <p:extLst>
      <p:ext uri="{BB962C8B-B14F-4D97-AF65-F5344CB8AC3E}">
        <p14:creationId xmlns:p14="http://schemas.microsoft.com/office/powerpoint/2010/main" val="37512629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743576" y="1476374"/>
            <a:ext cx="10711543" cy="4556125"/>
          </a:xfrm>
        </p:spPr>
        <p:txBody>
          <a:bodyPr>
            <a:normAutofit/>
          </a:bodyPr>
          <a:lstStyle/>
          <a:p>
            <a:r>
              <a:rPr lang="en-US" dirty="0"/>
              <a:t>Form 944, Employer’s Annual Federal Tax Return </a:t>
            </a:r>
          </a:p>
          <a:p>
            <a:pPr lvl="1"/>
            <a:r>
              <a:rPr lang="en-US" dirty="0"/>
              <a:t>Replaces Form 941 for employers who owe $2,500 or less in employment taxes for the year.</a:t>
            </a:r>
          </a:p>
          <a:p>
            <a:r>
              <a:rPr lang="en-US" dirty="0"/>
              <a:t>Form 945, Annual Return of Withheld Federal Income Tax</a:t>
            </a:r>
          </a:p>
          <a:p>
            <a:pPr lvl="1"/>
            <a:r>
              <a:rPr lang="en-US" dirty="0"/>
              <a:t>Used to report tax liability for nonpayroll items such as backup withholding and withholding on gambling winnings, pensions, and annuities, and deposits made for the year. Backup withholding occurs when an individual receives taxable interest, dividends, and certain other payments and fails to furnish the payer with the correct taxpayer identification numbers. Payers are then required to withhold 24% of those payments. Backup withholding does not apply to wages, pensions, annuities, or IRAs.</a:t>
            </a:r>
          </a:p>
        </p:txBody>
      </p:sp>
      <p:sp>
        <p:nvSpPr>
          <p:cNvPr id="4" name="Title 3"/>
          <p:cNvSpPr>
            <a:spLocks noGrp="1"/>
          </p:cNvSpPr>
          <p:nvPr>
            <p:ph type="title"/>
          </p:nvPr>
        </p:nvSpPr>
        <p:spPr/>
        <p:txBody>
          <a:bodyPr/>
          <a:lstStyle/>
          <a:p>
            <a:r>
              <a:rPr lang="en-US" dirty="0"/>
              <a:t>Figure 4.12 Major Returns Filed by</a:t>
            </a:r>
            <a:br>
              <a:rPr lang="en-US" dirty="0"/>
            </a:br>
            <a:r>
              <a:rPr lang="en-US" dirty="0"/>
              <a:t>Employers (2 of 2)</a:t>
            </a:r>
          </a:p>
        </p:txBody>
      </p:sp>
    </p:spTree>
    <p:extLst>
      <p:ext uri="{BB962C8B-B14F-4D97-AF65-F5344CB8AC3E}">
        <p14:creationId xmlns:p14="http://schemas.microsoft.com/office/powerpoint/2010/main" val="1978458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743576" y="1037230"/>
            <a:ext cx="10711543" cy="4995270"/>
          </a:xfrm>
        </p:spPr>
        <p:txBody>
          <a:bodyPr>
            <a:normAutofit/>
          </a:bodyPr>
          <a:lstStyle/>
          <a:p>
            <a:r>
              <a:rPr lang="en-US" dirty="0"/>
              <a:t>Form 1099-DIV, Dividends and Distributions </a:t>
            </a:r>
          </a:p>
          <a:p>
            <a:pPr lvl="1"/>
            <a:r>
              <a:rPr lang="en-US" dirty="0"/>
              <a:t>For reporting dividends totaling $10 or more to any person; foreign tax withheld and paid on dividends and other distributions on stock for a person; distributions made by corporations and regulated investment companies (including money market funds) as part of liquidation.</a:t>
            </a:r>
          </a:p>
          <a:p>
            <a:r>
              <a:rPr lang="en-US" dirty="0"/>
              <a:t>Form 1099-G, Certain Government Payments</a:t>
            </a:r>
          </a:p>
          <a:p>
            <a:pPr lvl="1"/>
            <a:r>
              <a:rPr lang="en-US" dirty="0"/>
              <a:t>For reporting unemployment compensation payments, state and local income tax refunds of $10 or more, taxable grants, income tax refunds, and agricultural subsidy payments.</a:t>
            </a:r>
          </a:p>
          <a:p>
            <a:r>
              <a:rPr lang="en-US" dirty="0"/>
              <a:t>Form 1099-INT, Interest Income</a:t>
            </a:r>
          </a:p>
          <a:p>
            <a:pPr lvl="1"/>
            <a:r>
              <a:rPr lang="en-US" dirty="0"/>
              <a:t>For reporting payments of (a) interest of $10 or more paid or credited on earnings from savings and loans, credit unions, bank deposits, corporate bonds, etc.; (b) interest of $600 or more from other sources; (c) forfeited interest due on premature withdrawals of time deposits; (d) foreign tax eligible for the recipient’s foreign tax credit withheld and paid on interest; (e) payments of any interest on bearer certificates of deposit.</a:t>
            </a:r>
          </a:p>
        </p:txBody>
      </p:sp>
      <p:sp>
        <p:nvSpPr>
          <p:cNvPr id="4" name="Title 3"/>
          <p:cNvSpPr>
            <a:spLocks noGrp="1"/>
          </p:cNvSpPr>
          <p:nvPr>
            <p:ph type="title"/>
          </p:nvPr>
        </p:nvSpPr>
        <p:spPr/>
        <p:txBody>
          <a:bodyPr/>
          <a:lstStyle/>
          <a:p>
            <a:r>
              <a:rPr lang="en-US" dirty="0"/>
              <a:t>Figure 4.13 Major Information Returns (1 of 3)</a:t>
            </a:r>
          </a:p>
        </p:txBody>
      </p:sp>
    </p:spTree>
    <p:extLst>
      <p:ext uri="{BB962C8B-B14F-4D97-AF65-F5344CB8AC3E}">
        <p14:creationId xmlns:p14="http://schemas.microsoft.com/office/powerpoint/2010/main" val="1836440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normAutofit lnSpcReduction="10000"/>
          </a:bodyPr>
          <a:lstStyle/>
          <a:p>
            <a:r>
              <a:rPr lang="en-US" dirty="0"/>
              <a:t>Employee-employer relationship must exist for FIT withholding laws to apply</a:t>
            </a:r>
          </a:p>
          <a:p>
            <a:pPr lvl="1"/>
            <a:r>
              <a:rPr lang="en-US" dirty="0"/>
              <a:t>See Chapter 3 for guidance on determining status</a:t>
            </a:r>
          </a:p>
          <a:p>
            <a:r>
              <a:rPr lang="en-US" dirty="0"/>
              <a:t>Statutory nonemployees have no federal taxes withheld</a:t>
            </a:r>
          </a:p>
          <a:p>
            <a:pPr lvl="1"/>
            <a:r>
              <a:rPr lang="en-US" dirty="0"/>
              <a:t>Direct sellers and qualified real estate agents</a:t>
            </a:r>
          </a:p>
          <a:p>
            <a:r>
              <a:rPr lang="en-US" dirty="0"/>
              <a:t>Taxable wages for FIT withholding purposes – gross amount of following items are taxable</a:t>
            </a:r>
          </a:p>
          <a:p>
            <a:pPr lvl="1"/>
            <a:r>
              <a:rPr lang="en-US" dirty="0"/>
              <a:t>Wages and Salaries</a:t>
            </a:r>
          </a:p>
          <a:p>
            <a:pPr lvl="1"/>
            <a:r>
              <a:rPr lang="en-US" dirty="0"/>
              <a:t>Vacation allowances</a:t>
            </a:r>
          </a:p>
          <a:p>
            <a:pPr lvl="1"/>
            <a:r>
              <a:rPr lang="en-US" dirty="0"/>
              <a:t>Supplemental payments</a:t>
            </a:r>
          </a:p>
          <a:p>
            <a:pPr lvl="1"/>
            <a:r>
              <a:rPr lang="en-US" dirty="0"/>
              <a:t>Bonuses and Commissions</a:t>
            </a:r>
          </a:p>
          <a:p>
            <a:pPr lvl="1"/>
            <a:r>
              <a:rPr lang="en-US" dirty="0"/>
              <a:t>Tips</a:t>
            </a:r>
          </a:p>
          <a:p>
            <a:pPr lvl="1"/>
            <a:r>
              <a:rPr lang="en-US" dirty="0"/>
              <a:t>Cash awards</a:t>
            </a:r>
          </a:p>
          <a:p>
            <a:pPr lvl="1"/>
            <a:r>
              <a:rPr lang="en-US" dirty="0"/>
              <a:t>Taxable fringe benefits (discussed in greater detail on slides 7-8)</a:t>
            </a:r>
          </a:p>
          <a:p>
            <a:pPr lvl="1"/>
            <a:r>
              <a:rPr lang="en-US" dirty="0"/>
              <a:t>See Figure 4.1 on next two slides for special types of taxable payments subject to federal income tax withholding</a:t>
            </a:r>
          </a:p>
          <a:p>
            <a:endParaRPr lang="en-US" dirty="0"/>
          </a:p>
        </p:txBody>
      </p:sp>
      <p:sp>
        <p:nvSpPr>
          <p:cNvPr id="4" name="Title 3"/>
          <p:cNvSpPr>
            <a:spLocks noGrp="1"/>
          </p:cNvSpPr>
          <p:nvPr>
            <p:ph type="title"/>
          </p:nvPr>
        </p:nvSpPr>
        <p:spPr>
          <a:xfrm>
            <a:off x="838200" y="365125"/>
            <a:ext cx="10515600" cy="672105"/>
          </a:xfrm>
        </p:spPr>
        <p:txBody>
          <a:bodyPr/>
          <a:lstStyle/>
          <a:p>
            <a:r>
              <a:rPr lang="en-US" dirty="0"/>
              <a:t>Coverage Under FIT Withholding Laws</a:t>
            </a:r>
          </a:p>
        </p:txBody>
      </p:sp>
    </p:spTree>
    <p:extLst>
      <p:ext uri="{BB962C8B-B14F-4D97-AF65-F5344CB8AC3E}">
        <p14:creationId xmlns:p14="http://schemas.microsoft.com/office/powerpoint/2010/main" val="33418775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743576" y="1037230"/>
            <a:ext cx="10711543" cy="4995270"/>
          </a:xfrm>
        </p:spPr>
        <p:txBody>
          <a:bodyPr>
            <a:normAutofit/>
          </a:bodyPr>
          <a:lstStyle/>
          <a:p>
            <a:r>
              <a:rPr lang="en-US" dirty="0"/>
              <a:t>Form 1099-MISC, Miscellaneous Income (See Figure 4.13)</a:t>
            </a:r>
          </a:p>
          <a:p>
            <a:pPr lvl="1"/>
            <a:r>
              <a:rPr lang="en-US" dirty="0"/>
              <a:t>For reporting miscellaneous income, such as rents, royalties, commissions, fees, prizes, and awards of at least $600 paid to nonemployees, and any backup withholding. Gross royalty payments of $10 or more must also be reported on this form. Life insurance companies may use either 1099-MISC or Form W-2 to report payments to full-time life insurance sales agents.</a:t>
            </a:r>
          </a:p>
          <a:p>
            <a:r>
              <a:rPr lang="en-US" dirty="0"/>
              <a:t>Form 1099-PATR, Taxable Distributions Received from Cooperatives</a:t>
            </a:r>
          </a:p>
          <a:p>
            <a:pPr lvl="1"/>
            <a:r>
              <a:rPr lang="en-US" dirty="0"/>
              <a:t>For cooperatives to report patronage dividends paid and other distributions made that total $10 or more during the year.</a:t>
            </a:r>
          </a:p>
          <a:p>
            <a:r>
              <a:rPr lang="en-US" dirty="0"/>
              <a:t>Form 1099-R, Distributions from Pensions, Annuities, Retirement or Profit-Sharing Plans, IRAs, Insurance Contracts, etc.</a:t>
            </a:r>
          </a:p>
          <a:p>
            <a:pPr lvl="1"/>
            <a:r>
              <a:rPr lang="en-US" dirty="0"/>
              <a:t>For reporting all distributions that total $10 or more from pensions, annuities, profit-sharing and retirement plans, and individual retirement arrangements made by employees’ trusts or funds; federal, state, or local government retirement system; life insurance companies.</a:t>
            </a:r>
          </a:p>
        </p:txBody>
      </p:sp>
      <p:sp>
        <p:nvSpPr>
          <p:cNvPr id="4" name="Title 3"/>
          <p:cNvSpPr>
            <a:spLocks noGrp="1"/>
          </p:cNvSpPr>
          <p:nvPr>
            <p:ph type="title"/>
          </p:nvPr>
        </p:nvSpPr>
        <p:spPr/>
        <p:txBody>
          <a:bodyPr/>
          <a:lstStyle/>
          <a:p>
            <a:r>
              <a:rPr lang="en-US" dirty="0"/>
              <a:t>Figure 4.13 Major Information Returns (2 of 3)</a:t>
            </a:r>
          </a:p>
        </p:txBody>
      </p:sp>
    </p:spTree>
    <p:extLst>
      <p:ext uri="{BB962C8B-B14F-4D97-AF65-F5344CB8AC3E}">
        <p14:creationId xmlns:p14="http://schemas.microsoft.com/office/powerpoint/2010/main" val="33748209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743576" y="1037230"/>
            <a:ext cx="10711543" cy="4995270"/>
          </a:xfrm>
        </p:spPr>
        <p:txBody>
          <a:bodyPr>
            <a:normAutofit/>
          </a:bodyPr>
          <a:lstStyle/>
          <a:p>
            <a:r>
              <a:rPr lang="en-US" dirty="0"/>
              <a:t>Form 5498, IRA Contribution Information</a:t>
            </a:r>
          </a:p>
          <a:p>
            <a:pPr lvl="1"/>
            <a:r>
              <a:rPr lang="en-US" dirty="0"/>
              <a:t>For reporting contributions received from each person to an IRA or simplified employee pension plan (SEP) and qualified deductible voluntary employee contributions to a plan maintained by the employer.</a:t>
            </a:r>
          </a:p>
          <a:p>
            <a:r>
              <a:rPr lang="en-US" dirty="0"/>
              <a:t>Form 8027, Employer’s Annual Information Return of Tip Income and Allocated Tips</a:t>
            </a:r>
          </a:p>
          <a:p>
            <a:pPr lvl="1"/>
            <a:r>
              <a:rPr lang="en-US" dirty="0"/>
              <a:t>For large food or beverage establishments to report to the IRS the receipts from food and beverage operations and tips reported by employees.</a:t>
            </a:r>
          </a:p>
        </p:txBody>
      </p:sp>
      <p:sp>
        <p:nvSpPr>
          <p:cNvPr id="4" name="Title 3"/>
          <p:cNvSpPr>
            <a:spLocks noGrp="1"/>
          </p:cNvSpPr>
          <p:nvPr>
            <p:ph type="title"/>
          </p:nvPr>
        </p:nvSpPr>
        <p:spPr/>
        <p:txBody>
          <a:bodyPr/>
          <a:lstStyle/>
          <a:p>
            <a:r>
              <a:rPr lang="en-US" dirty="0"/>
              <a:t>Figure 4.13 Major Information Returns (3 of 3)</a:t>
            </a:r>
          </a:p>
        </p:txBody>
      </p:sp>
    </p:spTree>
    <p:extLst>
      <p:ext uri="{BB962C8B-B14F-4D97-AF65-F5344CB8AC3E}">
        <p14:creationId xmlns:p14="http://schemas.microsoft.com/office/powerpoint/2010/main" val="8633142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743576" y="1037230"/>
            <a:ext cx="10711543" cy="4995270"/>
          </a:xfrm>
        </p:spPr>
        <p:txBody>
          <a:bodyPr>
            <a:normAutofit/>
          </a:bodyPr>
          <a:lstStyle/>
          <a:p>
            <a:r>
              <a:rPr lang="en-US" dirty="0"/>
              <a:t>Form 1099-MISC with 1096 as transmittal - See Figure 4.14 on next slide</a:t>
            </a:r>
          </a:p>
          <a:p>
            <a:pPr lvl="1"/>
            <a:r>
              <a:rPr lang="en-US" dirty="0"/>
              <a:t>Must issue to independent contractor (IC) if paying contractor at least $600 and the contractor isn’t incorporated</a:t>
            </a:r>
          </a:p>
          <a:p>
            <a:pPr lvl="1"/>
            <a:r>
              <a:rPr lang="en-US" dirty="0"/>
              <a:t>IC must submit taxpayer identification number (TIN) on W-9 to hiring agent</a:t>
            </a:r>
          </a:p>
          <a:p>
            <a:pPr lvl="2"/>
            <a:r>
              <a:rPr lang="en-US" dirty="0"/>
              <a:t>If this is not done, then hiring agent must withhold federal income tax = 24% of payments made</a:t>
            </a:r>
          </a:p>
          <a:p>
            <a:pPr lvl="2"/>
            <a:r>
              <a:rPr lang="en-US" dirty="0"/>
              <a:t>Nonpayroll items (like withholding on military pay, pensions, IRAs, etc. ) reported on Form 945 </a:t>
            </a:r>
          </a:p>
        </p:txBody>
      </p:sp>
      <p:sp>
        <p:nvSpPr>
          <p:cNvPr id="4" name="Title 3"/>
          <p:cNvSpPr>
            <a:spLocks noGrp="1"/>
          </p:cNvSpPr>
          <p:nvPr>
            <p:ph type="title"/>
          </p:nvPr>
        </p:nvSpPr>
        <p:spPr/>
        <p:txBody>
          <a:bodyPr/>
          <a:lstStyle/>
          <a:p>
            <a:r>
              <a:rPr lang="en-US" dirty="0"/>
              <a:t>Form 1099-MISC</a:t>
            </a:r>
          </a:p>
        </p:txBody>
      </p:sp>
    </p:spTree>
    <p:extLst>
      <p:ext uri="{BB962C8B-B14F-4D97-AF65-F5344CB8AC3E}">
        <p14:creationId xmlns:p14="http://schemas.microsoft.com/office/powerpoint/2010/main" val="2054252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Form 1099-M I S C shows Miscellaneous Income. The following information appears at the top of the form: 9595; Void: a square to the left; Corrected: a square to the left. The form consists of a series of boxes; some blank, some lettered, and some numbered boxes. The information on the form is as follows: O M B No. 1545-0115; 20 blank; Form 1099-M I S C. Miscellaneous Income; Copy A, For Internal Revenue Service Center; File with Form 1096. For Privacy Act and Paperwork Reduction Act Notice, see the 20 blank General Instructions for Certain Information Returns. PAYER’S name, street address, city or town, state or province,  country, ZIP or foreign postal code and telephone no. Worldwide Publishing Co.; 40 Fifth Avenue; New York, N Y, 10011-4000; (212) 555-2000. PAYER’S T I N: 00-0003736. RECIPIENT’S T I N: 000-00-4821. RECIPIENT’S name: Laurie T. Musberger. Street address (including apt. no.) 1043 Maple Drive. City or town, state or province, country and ZIP or foreign postal code. Chicago, I L 60615-3443. Account number (see instructions); F A T C A filing requirement square below; 2nd T I N not, square shown below. The right side shows the following information: 1. Rents: dollars. 2. Royalties: 34 970.65 dollars. 3. Other Income: dollars. 4. Federal income tax withheld. 5. Fishing boat proceeds: dollars. 6. Medical and health care payments: dollars. 7. Nonemployee compensation: dollars. 8. Substitute payments in lieu of dividends or interest. 9. Payer made direct sales of 5 000 dollars or more of consumer products to a buyer (recipient) for resale; a square shown on the right. 10. Crop insurance proceeds. 11. Blank. 12. Blank. 13. Excess golden parachute payments: dollars. 14. Gross proceeds paid to an attorney: dollars. 15a. Section 409 A deferrals. Box 15b. Section 409 A Income: dollars. 16. State tax withheld with two value of entry in dollars. 17. State/Payer’s state no. 00-03378. 18. State income with two entries in dollars. At the bottom of the form is the following information: Form: 1099-M I S C (given in bold); Cat. No. 14425 J; www.irs.gov/form1099misc; Department of the Treasury − Internal Revenue Service; Do Not Cut or Separate Forms on This Page — Do Not Cut or Separate Forms on This Page.">
            <a:extLst>
              <a:ext uri="{FF2B5EF4-FFF2-40B4-BE49-F238E27FC236}">
                <a16:creationId xmlns:a16="http://schemas.microsoft.com/office/drawing/2014/main" id="{CA5029D1-FF0F-4377-BDEF-97B716347E32}"/>
              </a:ext>
            </a:extLst>
          </p:cNvPr>
          <p:cNvPicPr>
            <a:picLocks noGrp="1"/>
          </p:cNvPicPr>
          <p:nvPr>
            <p:ph type="pic" sz="quarter" idx="10"/>
          </p:nvPr>
        </p:nvPicPr>
        <p:blipFill rotWithShape="1">
          <a:blip r:embed="rId2"/>
          <a:srcRect r="-2493" b="1059"/>
          <a:stretch/>
        </p:blipFill>
        <p:spPr>
          <a:xfrm>
            <a:off x="2182368" y="882481"/>
            <a:ext cx="7827264" cy="5251031"/>
          </a:xfrm>
          <a:prstGeom prst="rect">
            <a:avLst/>
          </a:prstGeom>
        </p:spPr>
      </p:pic>
      <p:sp>
        <p:nvSpPr>
          <p:cNvPr id="7" name="Title 6"/>
          <p:cNvSpPr>
            <a:spLocks noGrp="1"/>
          </p:cNvSpPr>
          <p:nvPr>
            <p:ph type="title"/>
          </p:nvPr>
        </p:nvSpPr>
        <p:spPr/>
        <p:txBody>
          <a:bodyPr/>
          <a:lstStyle/>
          <a:p>
            <a:r>
              <a:rPr lang="en-US" dirty="0"/>
              <a:t>Figure 4.14 Form 1099-MISC</a:t>
            </a:r>
          </a:p>
        </p:txBody>
      </p:sp>
    </p:spTree>
    <p:extLst>
      <p:ext uri="{BB962C8B-B14F-4D97-AF65-F5344CB8AC3E}">
        <p14:creationId xmlns:p14="http://schemas.microsoft.com/office/powerpoint/2010/main" val="13772830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743576" y="1037230"/>
            <a:ext cx="10711543" cy="4995270"/>
          </a:xfrm>
        </p:spPr>
        <p:txBody>
          <a:bodyPr>
            <a:normAutofit/>
          </a:bodyPr>
          <a:lstStyle/>
          <a:p>
            <a:r>
              <a:rPr lang="en-US" dirty="0"/>
              <a:t>Three different methods of withholding SIT – full taxation, leftover taxation and reciprocity</a:t>
            </a:r>
          </a:p>
          <a:p>
            <a:pPr lvl="1"/>
            <a:r>
              <a:rPr lang="en-US" dirty="0"/>
              <a:t>Most states require employers to withhold tax from both nonresidents and residents, unless a reciprocal agreement is in place</a:t>
            </a:r>
          </a:p>
          <a:p>
            <a:r>
              <a:rPr lang="en-US" dirty="0"/>
              <a:t>In states with state income tax (SIT), and localities with local income tax, generally the payroll department is required to: </a:t>
            </a:r>
          </a:p>
          <a:p>
            <a:pPr lvl="1"/>
            <a:r>
              <a:rPr lang="en-US" dirty="0"/>
              <a:t>File periodic withholding returns to report wages and withholding</a:t>
            </a:r>
          </a:p>
          <a:p>
            <a:pPr lvl="1"/>
            <a:r>
              <a:rPr lang="en-US" dirty="0"/>
              <a:t>Prepare reconciliation returns to compare deposits to withholdings</a:t>
            </a:r>
          </a:p>
          <a:p>
            <a:pPr lvl="1"/>
            <a:r>
              <a:rPr lang="en-US" dirty="0"/>
              <a:t>Send annual statements to employees to report annual wages paid and applicable taxes withheld</a:t>
            </a:r>
          </a:p>
          <a:p>
            <a:pPr lvl="1"/>
            <a:r>
              <a:rPr lang="en-US" dirty="0"/>
              <a:t>Issue information returns to report payments to individuals not subject to withholding</a:t>
            </a:r>
          </a:p>
          <a:p>
            <a:endParaRPr lang="en-US" dirty="0"/>
          </a:p>
        </p:txBody>
      </p:sp>
      <p:sp>
        <p:nvSpPr>
          <p:cNvPr id="4" name="Title 3"/>
          <p:cNvSpPr>
            <a:spLocks noGrp="1"/>
          </p:cNvSpPr>
          <p:nvPr>
            <p:ph type="title"/>
          </p:nvPr>
        </p:nvSpPr>
        <p:spPr/>
        <p:txBody>
          <a:bodyPr/>
          <a:lstStyle/>
          <a:p>
            <a:r>
              <a:rPr lang="en-US" dirty="0"/>
              <a:t>Withholding State &amp; Local Income Taxes</a:t>
            </a:r>
          </a:p>
        </p:txBody>
      </p:sp>
    </p:spTree>
    <p:extLst>
      <p:ext uri="{BB962C8B-B14F-4D97-AF65-F5344CB8AC3E}">
        <p14:creationId xmlns:p14="http://schemas.microsoft.com/office/powerpoint/2010/main" val="1576623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normAutofit lnSpcReduction="10000"/>
          </a:bodyPr>
          <a:lstStyle/>
          <a:p>
            <a:r>
              <a:rPr lang="en-US" dirty="0"/>
              <a:t>Disabled Worker’s Wages – Withhold for wages paid after the year in which the worker became entitled to disability insurance under the Social Security Act.</a:t>
            </a:r>
          </a:p>
          <a:p>
            <a:r>
              <a:rPr lang="en-US" dirty="0"/>
              <a:t>Drawing Account Advances – Advance payments to salespersons against their commissions or unearned salaries for which they are to perform services, but for which they are not legally obligated to repay.</a:t>
            </a:r>
          </a:p>
          <a:p>
            <a:r>
              <a:rPr lang="en-US" dirty="0"/>
              <a:t>Gift Certificates (cards) – Considered cash equivalent, and therefore taxable.</a:t>
            </a:r>
          </a:p>
          <a:p>
            <a:r>
              <a:rPr lang="en-US" dirty="0"/>
              <a:t>Meals and Lodging – Unless furnished for the employer’s convenience and on the employer’s premises, as a condition of employment. Cash allowances for meals and lodging are taxable. If more than half of the meals provided to employees on the employer’s premises are for the convenience of the employer, then these meals are treated as for the employer’s convenience.</a:t>
            </a:r>
          </a:p>
          <a:p>
            <a:r>
              <a:rPr lang="en-US" dirty="0"/>
              <a:t>Moving Expenses – Nonqualified reimbursed and employer-paid expenses are subject to withholding. Nonqualified expenses include cost of sale of old residence, purchase of new residence, house hunting, temporary living expenses, and meals. See Figure 4.2 (slides 12-15) for exempt reimbursements to members of U.S. Armed Forces.</a:t>
            </a:r>
          </a:p>
        </p:txBody>
      </p:sp>
      <p:sp>
        <p:nvSpPr>
          <p:cNvPr id="4" name="Title 3"/>
          <p:cNvSpPr>
            <a:spLocks noGrp="1"/>
          </p:cNvSpPr>
          <p:nvPr>
            <p:ph type="title"/>
          </p:nvPr>
        </p:nvSpPr>
        <p:spPr/>
        <p:txBody>
          <a:bodyPr/>
          <a:lstStyle/>
          <a:p>
            <a:r>
              <a:rPr lang="en-US" dirty="0"/>
              <a:t>Figure 4.1 Taxable Payments to Employees (1 of 2)</a:t>
            </a:r>
          </a:p>
        </p:txBody>
      </p:sp>
    </p:spTree>
    <p:extLst>
      <p:ext uri="{BB962C8B-B14F-4D97-AF65-F5344CB8AC3E}">
        <p14:creationId xmlns:p14="http://schemas.microsoft.com/office/powerpoint/2010/main" val="2991582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normAutofit/>
          </a:bodyPr>
          <a:lstStyle/>
          <a:p>
            <a:r>
              <a:rPr lang="en-US" dirty="0"/>
              <a:t>Partially Exempt Employment – If the employee spends half or more time in a pay period performing services subject to employment taxes, all pay in that pay period is taxable.</a:t>
            </a:r>
          </a:p>
          <a:p>
            <a:r>
              <a:rPr lang="en-US" dirty="0"/>
              <a:t>Payments to Nonresident Aliens – Subject to withholding (unless excepted by regulations).</a:t>
            </a:r>
          </a:p>
          <a:p>
            <a:r>
              <a:rPr lang="en-US" dirty="0"/>
              <a:t>Scholarship – Cash or reduced tuition is taxable if paid for teaching, research, or other services as a condition of receiving the scholarship.</a:t>
            </a:r>
          </a:p>
          <a:p>
            <a:r>
              <a:rPr lang="en-US" dirty="0"/>
              <a:t>Sick Pay – Subject to withholding whether paid by the employer or third party (to the extent of the employer’s contribution into the plan).</a:t>
            </a:r>
          </a:p>
          <a:p>
            <a:r>
              <a:rPr lang="en-US" dirty="0"/>
              <a:t>Supplemental Unemployment Compensation – To the extent it is includible in an employee’s gross income. It does not include separation due to disciplinary problems or age.</a:t>
            </a:r>
          </a:p>
          <a:p>
            <a:r>
              <a:rPr lang="en-US" dirty="0"/>
              <a:t>Travel and Business Expenses (nonaccountable plans) – If (1) the employee is not required to or does not substantiate expenses with receipts or (2) the employee receives travel advances and does not or is not required to return any unused amount of the advance.</a:t>
            </a:r>
          </a:p>
        </p:txBody>
      </p:sp>
      <p:sp>
        <p:nvSpPr>
          <p:cNvPr id="4" name="Title 3"/>
          <p:cNvSpPr>
            <a:spLocks noGrp="1"/>
          </p:cNvSpPr>
          <p:nvPr>
            <p:ph type="title"/>
          </p:nvPr>
        </p:nvSpPr>
        <p:spPr/>
        <p:txBody>
          <a:bodyPr/>
          <a:lstStyle/>
          <a:p>
            <a:r>
              <a:rPr lang="en-US" dirty="0"/>
              <a:t>Figure 4.1 Taxable Payments to Employees (2 of 2)</a:t>
            </a:r>
          </a:p>
        </p:txBody>
      </p:sp>
    </p:spTree>
    <p:extLst>
      <p:ext uri="{BB962C8B-B14F-4D97-AF65-F5344CB8AC3E}">
        <p14:creationId xmlns:p14="http://schemas.microsoft.com/office/powerpoint/2010/main" val="1808122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743576" y="1253067"/>
            <a:ext cx="10711543" cy="4779433"/>
          </a:xfrm>
        </p:spPr>
        <p:txBody>
          <a:bodyPr>
            <a:normAutofit/>
          </a:bodyPr>
          <a:lstStyle/>
          <a:p>
            <a:r>
              <a:rPr lang="en-US" dirty="0"/>
              <a:t>Subject to income tax withholding unless specifically excluded</a:t>
            </a:r>
          </a:p>
          <a:p>
            <a:pPr lvl="1"/>
            <a:r>
              <a:rPr lang="en-US" dirty="0"/>
              <a:t>Equals fair market value of benefits minus payment by employer</a:t>
            </a:r>
          </a:p>
          <a:p>
            <a:pPr lvl="1"/>
            <a:r>
              <a:rPr lang="en-US" dirty="0"/>
              <a:t>Examples of noncash fringe include</a:t>
            </a:r>
          </a:p>
          <a:p>
            <a:pPr lvl="1"/>
            <a:r>
              <a:rPr lang="en-US" dirty="0"/>
              <a:t>Tickets to athletic events</a:t>
            </a:r>
          </a:p>
          <a:p>
            <a:pPr lvl="1"/>
            <a:r>
              <a:rPr lang="en-US" dirty="0"/>
              <a:t>Athletic club membership </a:t>
            </a:r>
          </a:p>
          <a:p>
            <a:pPr lvl="1"/>
            <a:r>
              <a:rPr lang="en-US" dirty="0"/>
              <a:t>Personal use of corporate car </a:t>
            </a:r>
          </a:p>
          <a:p>
            <a:pPr lvl="1"/>
            <a:r>
              <a:rPr lang="en-US" dirty="0"/>
              <a:t>Frequent flier miles</a:t>
            </a:r>
          </a:p>
          <a:p>
            <a:pPr lvl="1"/>
            <a:r>
              <a:rPr lang="en-US" dirty="0"/>
              <a:t>Vacations</a:t>
            </a:r>
          </a:p>
          <a:p>
            <a:r>
              <a:rPr lang="en-US" dirty="0"/>
              <a:t>Specifically excluded fringe benefits include</a:t>
            </a:r>
          </a:p>
          <a:p>
            <a:pPr lvl="1"/>
            <a:r>
              <a:rPr lang="en-US" dirty="0"/>
              <a:t>Qualified employee discounts</a:t>
            </a:r>
          </a:p>
          <a:p>
            <a:pPr lvl="1"/>
            <a:r>
              <a:rPr lang="en-US" dirty="0"/>
              <a:t>Use of on-premises athletic facilities</a:t>
            </a:r>
          </a:p>
          <a:p>
            <a:pPr lvl="1"/>
            <a:r>
              <a:rPr lang="en-US" dirty="0"/>
              <a:t>Reduced tuition, meals &amp; lodging for employer benefit</a:t>
            </a:r>
          </a:p>
          <a:p>
            <a:pPr lvl="1"/>
            <a:r>
              <a:rPr lang="en-US" dirty="0"/>
              <a:t>De minimis fringe benefits (like personal use of corporate cell phone)</a:t>
            </a:r>
          </a:p>
          <a:p>
            <a:pPr lvl="1"/>
            <a:r>
              <a:rPr lang="en-US" dirty="0"/>
              <a:t>Complete list on page 4-4 or consult Publication 15 (Circular E), Employer’s Tax Guide</a:t>
            </a:r>
          </a:p>
          <a:p>
            <a:endParaRPr lang="en-US" dirty="0"/>
          </a:p>
          <a:p>
            <a:endParaRPr lang="en-US" dirty="0"/>
          </a:p>
          <a:p>
            <a:endParaRPr lang="en-US" dirty="0"/>
          </a:p>
        </p:txBody>
      </p:sp>
      <p:sp>
        <p:nvSpPr>
          <p:cNvPr id="4" name="Title 3"/>
          <p:cNvSpPr>
            <a:spLocks noGrp="1"/>
          </p:cNvSpPr>
          <p:nvPr>
            <p:ph type="title"/>
          </p:nvPr>
        </p:nvSpPr>
        <p:spPr/>
        <p:txBody>
          <a:bodyPr/>
          <a:lstStyle/>
          <a:p>
            <a:r>
              <a:rPr lang="en-US" dirty="0"/>
              <a:t>Fringe Benefits (1 of 2)</a:t>
            </a:r>
          </a:p>
        </p:txBody>
      </p:sp>
    </p:spTree>
    <p:extLst>
      <p:ext uri="{BB962C8B-B14F-4D97-AF65-F5344CB8AC3E}">
        <p14:creationId xmlns:p14="http://schemas.microsoft.com/office/powerpoint/2010/main" val="3870439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US" dirty="0"/>
              <a:t>How to withhold FIT on fringe benefits</a:t>
            </a:r>
          </a:p>
          <a:p>
            <a:pPr lvl="1"/>
            <a:r>
              <a:rPr lang="en-US" dirty="0"/>
              <a:t>Value fringe benefits and withhold tax at supplemental wage rate (flat 22%)    </a:t>
            </a:r>
          </a:p>
          <a:p>
            <a:pPr marL="457200" lvl="1" indent="0">
              <a:buNone/>
            </a:pPr>
            <a:r>
              <a:rPr lang="en-US" dirty="0"/>
              <a:t>                   OR</a:t>
            </a:r>
          </a:p>
          <a:p>
            <a:pPr lvl="1"/>
            <a:r>
              <a:rPr lang="en-US" dirty="0"/>
              <a:t>Value fringe benefits and add to regular wages - treat as one paycheck and withhold on total </a:t>
            </a:r>
          </a:p>
          <a:p>
            <a:r>
              <a:rPr lang="en-US" dirty="0"/>
              <a:t>Flexible reporting of fringe benefits – option of treating benefits as being paid on one or more dates in the same calendar year</a:t>
            </a:r>
          </a:p>
          <a:p>
            <a:pPr lvl="1"/>
            <a:r>
              <a:rPr lang="en-US" dirty="0"/>
              <a:t>Example - Can add entire $2,000 value of country club membership or add $500 to 4 paychecks – then calculate withholding accordingly</a:t>
            </a:r>
          </a:p>
          <a:p>
            <a:pPr marL="0" indent="0">
              <a:buNone/>
            </a:pPr>
            <a:endParaRPr lang="en-US" dirty="0"/>
          </a:p>
        </p:txBody>
      </p:sp>
      <p:sp>
        <p:nvSpPr>
          <p:cNvPr id="4" name="Title 3"/>
          <p:cNvSpPr>
            <a:spLocks noGrp="1"/>
          </p:cNvSpPr>
          <p:nvPr>
            <p:ph type="title"/>
          </p:nvPr>
        </p:nvSpPr>
        <p:spPr/>
        <p:txBody>
          <a:bodyPr/>
          <a:lstStyle/>
          <a:p>
            <a:r>
              <a:rPr lang="en-US" dirty="0"/>
              <a:t>Fringe Benefits (2 of 2)</a:t>
            </a:r>
          </a:p>
        </p:txBody>
      </p:sp>
    </p:spTree>
    <p:extLst>
      <p:ext uri="{BB962C8B-B14F-4D97-AF65-F5344CB8AC3E}">
        <p14:creationId xmlns:p14="http://schemas.microsoft.com/office/powerpoint/2010/main" val="2469697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normAutofit/>
          </a:bodyPr>
          <a:lstStyle/>
          <a:p>
            <a:r>
              <a:rPr lang="en-US" dirty="0"/>
              <a:t>Employee must report cash tips to employer by 10th of the month following the month of receipt (if more than $20 in a month)</a:t>
            </a:r>
          </a:p>
          <a:p>
            <a:r>
              <a:rPr lang="en-US" dirty="0"/>
              <a:t>Employer collects income tax and social security taxes on these “reported tips”</a:t>
            </a:r>
          </a:p>
          <a:p>
            <a:r>
              <a:rPr lang="en-US" dirty="0"/>
              <a:t>In food/beverage establishments with more than 10 employees, employer must allocate tips </a:t>
            </a:r>
          </a:p>
          <a:p>
            <a:pPr lvl="1"/>
            <a:r>
              <a:rPr lang="en-US" dirty="0"/>
              <a:t>If total tips reported by employees are less than 8% of that establishment’s gross receipts</a:t>
            </a:r>
          </a:p>
          <a:p>
            <a:pPr lvl="1"/>
            <a:r>
              <a:rPr lang="en-US" dirty="0"/>
              <a:t>Allocated tips = Reported tips minus 8% of gross receipts</a:t>
            </a:r>
          </a:p>
          <a:p>
            <a:pPr lvl="3"/>
            <a:r>
              <a:rPr lang="en-US" dirty="0"/>
              <a:t>Gross receipts should exclude carryout sales and those that already have 10%+ service charge added</a:t>
            </a:r>
          </a:p>
          <a:p>
            <a:r>
              <a:rPr lang="en-US" dirty="0"/>
              <a:t>Employer is not required to withhold taxes on allocated tips - only reported tips</a:t>
            </a:r>
          </a:p>
          <a:p>
            <a:r>
              <a:rPr lang="en-US" dirty="0"/>
              <a:t>Tip allocation can be done using one of three methods – hours worked, gross receipts, good faith agreement</a:t>
            </a:r>
          </a:p>
        </p:txBody>
      </p:sp>
      <p:sp>
        <p:nvSpPr>
          <p:cNvPr id="4" name="Title 3"/>
          <p:cNvSpPr>
            <a:spLocks noGrp="1"/>
          </p:cNvSpPr>
          <p:nvPr>
            <p:ph type="title"/>
          </p:nvPr>
        </p:nvSpPr>
        <p:spPr/>
        <p:txBody>
          <a:bodyPr/>
          <a:lstStyle/>
          <a:p>
            <a:r>
              <a:rPr lang="en-US" dirty="0"/>
              <a:t>FIT Withholding on Tips</a:t>
            </a:r>
          </a:p>
        </p:txBody>
      </p:sp>
    </p:spTree>
    <p:extLst>
      <p:ext uri="{BB962C8B-B14F-4D97-AF65-F5344CB8AC3E}">
        <p14:creationId xmlns:p14="http://schemas.microsoft.com/office/powerpoint/2010/main" val="2907590174"/>
      </p:ext>
    </p:extLst>
  </p:cSld>
  <p:clrMapOvr>
    <a:masterClrMapping/>
  </p:clrMapOvr>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Cengage_Accessible_PPT_Template_FINAL.POTX" id="{146466F1-E6CB-45FF-8D63-17C2C100CCDA}" vid="{37F7B658-8B47-4D3D-8E2E-33857591AB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CBD9E0DAEFC3E40A59C31973342194A" ma:contentTypeVersion="" ma:contentTypeDescription="Create a new document." ma:contentTypeScope="" ma:versionID="02adca9326cb4427adfc9078bd1f32e8">
  <xsd:schema xmlns:xsd="http://www.w3.org/2001/XMLSchema" xmlns:xs="http://www.w3.org/2001/XMLSchema" xmlns:p="http://schemas.microsoft.com/office/2006/metadata/properties" xmlns:ns2="5b47f0fb-e24d-44b9-89a4-ff46b5ce035f" xmlns:ns3="dbac95d4-689a-4a2b-9845-ea50641fb23b" targetNamespace="http://schemas.microsoft.com/office/2006/metadata/properties" ma:root="true" ma:fieldsID="7e038f7b3f237bde883e5f7581d798a7" ns2:_="" ns3:_="">
    <xsd:import namespace="5b47f0fb-e24d-44b9-89a4-ff46b5ce035f"/>
    <xsd:import namespace="dbac95d4-689a-4a2b-9845-ea50641fb23b"/>
    <xsd:element name="properties">
      <xsd:complexType>
        <xsd:sequence>
          <xsd:element name="documentManagement">
            <xsd:complexType>
              <xsd:all>
                <xsd:element ref="ns2:SharedWithUsers" minOccurs="0"/>
                <xsd:element ref="ns2:SharedWithDetails" minOccurs="0"/>
                <xsd:element ref="ns3:Team_x0020_Members" minOccurs="0"/>
                <xsd:element ref="ns3:test1"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47f0fb-e24d-44b9-89a4-ff46b5ce035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LastSharedByTime" ma:index="13"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bac95d4-689a-4a2b-9845-ea50641fb23b" elementFormDefault="qualified">
    <xsd:import namespace="http://schemas.microsoft.com/office/2006/documentManagement/types"/>
    <xsd:import namespace="http://schemas.microsoft.com/office/infopath/2007/PartnerControls"/>
    <xsd:element name="Team_x0020_Members" ma:index="10" nillable="true" ma:displayName="Team Members" ma:SearchPeopleOnly="false" ma:SharePointGroup="0" ma:internalName="Team_x0020_Members">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est1" ma:index="11" nillable="true" ma:displayName="test1" ma:internalName="test1">
      <xsd:simpleType>
        <xsd:restriction base="dms:Note">
          <xsd:maxLength value="255"/>
        </xsd:restriction>
      </xsd:simpleType>
    </xsd:element>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est1 xmlns="dbac95d4-689a-4a2b-9845-ea50641fb23b" xsi:nil="true"/>
    <Team_x0020_Members xmlns="dbac95d4-689a-4a2b-9845-ea50641fb23b">
      <UserInfo>
        <DisplayName/>
        <AccountId xsi:nil="true"/>
        <AccountType/>
      </UserInfo>
    </Team_x0020_Members>
  </documentManagement>
</p:properties>
</file>

<file path=customXml/itemProps1.xml><?xml version="1.0" encoding="utf-8"?>
<ds:datastoreItem xmlns:ds="http://schemas.openxmlformats.org/officeDocument/2006/customXml" ds:itemID="{E32CFAA7-E308-4DCB-89CD-C84C20E90241}">
  <ds:schemaRefs>
    <ds:schemaRef ds:uri="http://schemas.microsoft.com/sharepoint/v3/contenttype/forms"/>
  </ds:schemaRefs>
</ds:datastoreItem>
</file>

<file path=customXml/itemProps2.xml><?xml version="1.0" encoding="utf-8"?>
<ds:datastoreItem xmlns:ds="http://schemas.openxmlformats.org/officeDocument/2006/customXml" ds:itemID="{CB0659D6-B7A1-4B83-84BA-B5DDA2C055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47f0fb-e24d-44b9-89a4-ff46b5ce035f"/>
    <ds:schemaRef ds:uri="dbac95d4-689a-4a2b-9845-ea50641fb2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9BA192-EF86-48DF-982C-2C526A268392}">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5b47f0fb-e24d-44b9-89a4-ff46b5ce035f"/>
    <ds:schemaRef ds:uri="http://schemas.microsoft.com/office/infopath/2007/PartnerControls"/>
    <ds:schemaRef ds:uri="http://purl.org/dc/elements/1.1/"/>
    <ds:schemaRef ds:uri="dbac95d4-689a-4a2b-9845-ea50641fb23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5738</TotalTime>
  <Words>4549</Words>
  <Application>Microsoft Office PowerPoint</Application>
  <PresentationFormat>Widescreen</PresentationFormat>
  <Paragraphs>359</Paragraphs>
  <Slides>44</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arial</vt:lpstr>
      <vt:lpstr>Calibri</vt:lpstr>
      <vt:lpstr>Helvetica</vt:lpstr>
      <vt:lpstr>LucidaGrande</vt:lpstr>
      <vt:lpstr>Open Sans</vt:lpstr>
      <vt:lpstr>Summer Font</vt:lpstr>
      <vt:lpstr>Office Theme</vt:lpstr>
      <vt:lpstr>Payroll Accounting 2020</vt:lpstr>
      <vt:lpstr>Income Tax Withholding</vt:lpstr>
      <vt:lpstr>Learning Objectives</vt:lpstr>
      <vt:lpstr>Coverage Under FIT Withholding Laws</vt:lpstr>
      <vt:lpstr>Figure 4.1 Taxable Payments to Employees (1 of 2)</vt:lpstr>
      <vt:lpstr>Figure 4.1 Taxable Payments to Employees (2 of 2)</vt:lpstr>
      <vt:lpstr>Fringe Benefits (1 of 2)</vt:lpstr>
      <vt:lpstr>Fringe Benefits (2 of 2)</vt:lpstr>
      <vt:lpstr>FIT Withholding on Tips</vt:lpstr>
      <vt:lpstr>Traveling Expenses</vt:lpstr>
      <vt:lpstr>Payments Exempt from Withholding</vt:lpstr>
      <vt:lpstr>Figure 4.2 Exempt Payments (1 of 4)</vt:lpstr>
      <vt:lpstr>Figure 4.2 Exempt Payments (2 of 4)</vt:lpstr>
      <vt:lpstr>Figure 4.2 Exempt Payments (3 of 4)</vt:lpstr>
      <vt:lpstr>Figure 4.2 Exempt Payments (4 of 4)</vt:lpstr>
      <vt:lpstr>Pretax Salary Reductions are Exempt from FIT</vt:lpstr>
      <vt:lpstr>Cafeteria Plans</vt:lpstr>
      <vt:lpstr>Tax-Deferred Retirement Contributions Exempt from FIT</vt:lpstr>
      <vt:lpstr>Withhold Allowances</vt:lpstr>
      <vt:lpstr>Completing Form W-4 (1 of 4)</vt:lpstr>
      <vt:lpstr>Completing Form W-4 (2 of 4)</vt:lpstr>
      <vt:lpstr>Completing Form W-4 (3 of 4)</vt:lpstr>
      <vt:lpstr>Completing Form W-4 (4 of 4) [Line 7]</vt:lpstr>
      <vt:lpstr>Other Situations on W-4</vt:lpstr>
      <vt:lpstr>FIT Withholding on Other Income Sources</vt:lpstr>
      <vt:lpstr>Employer Calculation of FIT Withholding</vt:lpstr>
      <vt:lpstr>Example #1 Calculating FIT Withholding </vt:lpstr>
      <vt:lpstr>Example #2 Calculating FIT Withholding </vt:lpstr>
      <vt:lpstr>Example #3 Calculating FIT Withholding </vt:lpstr>
      <vt:lpstr>Example #4 Calculating FIT Withholding </vt:lpstr>
      <vt:lpstr>Example #5 Calculating FIT Withholding </vt:lpstr>
      <vt:lpstr>Supplemental Wages Withholding</vt:lpstr>
      <vt:lpstr>Gross-Up Supplemental Wages</vt:lpstr>
      <vt:lpstr>Wage and Tax Statement (Form W-2) (1 of 2)</vt:lpstr>
      <vt:lpstr>Wage and Tax Statement (Form W-2) (2 of 2)</vt:lpstr>
      <vt:lpstr>Returns – Quarterly &amp; Informational</vt:lpstr>
      <vt:lpstr>Figure 4.12 Major Returns Filed by Employers (1 of 2)</vt:lpstr>
      <vt:lpstr>Figure 4.12 Major Returns Filed by Employers (2 of 2)</vt:lpstr>
      <vt:lpstr>Figure 4.13 Major Information Returns (1 of 3)</vt:lpstr>
      <vt:lpstr>Figure 4.13 Major Information Returns (2 of 3)</vt:lpstr>
      <vt:lpstr>Figure 4.13 Major Information Returns (3 of 3)</vt:lpstr>
      <vt:lpstr>Form 1099-MISC</vt:lpstr>
      <vt:lpstr>Figure 4.14 Form 1099-MISC</vt:lpstr>
      <vt:lpstr>Withholding State &amp; Local Income Taxes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Payroll Accounting 2019</dc:title>
  <dc:creator>Frye, Darrell</dc:creator>
  <cp:lastModifiedBy>Lori Sweat</cp:lastModifiedBy>
  <cp:revision>307</cp:revision>
  <cp:lastPrinted>2016-10-03T15:29:39Z</cp:lastPrinted>
  <dcterms:created xsi:type="dcterms:W3CDTF">2018-10-16T22:01:36Z</dcterms:created>
  <dcterms:modified xsi:type="dcterms:W3CDTF">2020-12-16T13:46:58Z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0x010100DCBD9E0DAEFC3E40A59C31973342194A</vt:lpwstr>
  </property>
</Properties>
</file>