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325" r:id="rId6"/>
    <p:sldId id="266" r:id="rId7"/>
    <p:sldId id="270" r:id="rId8"/>
    <p:sldId id="297" r:id="rId9"/>
    <p:sldId id="265" r:id="rId10"/>
    <p:sldId id="271" r:id="rId11"/>
    <p:sldId id="273" r:id="rId12"/>
    <p:sldId id="299" r:id="rId13"/>
    <p:sldId id="274" r:id="rId14"/>
    <p:sldId id="301" r:id="rId15"/>
    <p:sldId id="300" r:id="rId16"/>
    <p:sldId id="302" r:id="rId17"/>
    <p:sldId id="275" r:id="rId18"/>
    <p:sldId id="276" r:id="rId19"/>
    <p:sldId id="277" r:id="rId20"/>
    <p:sldId id="278" r:id="rId21"/>
    <p:sldId id="295" r:id="rId22"/>
    <p:sldId id="279" r:id="rId23"/>
    <p:sldId id="280" r:id="rId24"/>
    <p:sldId id="259" r:id="rId25"/>
    <p:sldId id="296" r:id="rId26"/>
    <p:sldId id="283" r:id="rId27"/>
    <p:sldId id="282" r:id="rId28"/>
    <p:sldId id="285" r:id="rId29"/>
    <p:sldId id="286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ola, Courtney A" initials="TCA" lastIdx="1" clrIdx="0">
    <p:extLst>
      <p:ext uri="{19B8F6BF-5375-455C-9EA6-DF929625EA0E}">
        <p15:presenceInfo xmlns:p15="http://schemas.microsoft.com/office/powerpoint/2012/main" userId="S-1-5-21-4027829005-1107895287-290554039-156439" providerId="AD"/>
      </p:ext>
    </p:extLst>
  </p:cmAuthor>
  <p:cmAuthor id="2" name="ansrsource" initials="ansr" lastIdx="13" clrIdx="1">
    <p:extLst>
      <p:ext uri="{19B8F6BF-5375-455C-9EA6-DF929625EA0E}">
        <p15:presenceInfo xmlns:p15="http://schemas.microsoft.com/office/powerpoint/2012/main" userId="ansrsou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78"/>
    <a:srgbClr val="006298"/>
    <a:srgbClr val="000000"/>
    <a:srgbClr val="FF6300"/>
    <a:srgbClr val="E9255F"/>
    <a:srgbClr val="0098D4"/>
    <a:srgbClr val="00B8E7"/>
    <a:srgbClr val="81D0ED"/>
    <a:srgbClr val="F6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86456" autoAdjust="0"/>
  </p:normalViewPr>
  <p:slideViewPr>
    <p:cSldViewPr snapToGrid="0" snapToObjects="1">
      <p:cViewPr varScale="1">
        <p:scale>
          <a:sx n="77" d="100"/>
          <a:sy n="77" d="100"/>
        </p:scale>
        <p:origin x="80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0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AA413-85C6-40F2-B867-268CAAA7E377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7803E-66EE-42CE-8DFB-98553954E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10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680D68-05FF-7942-990A-B21BB8E6CE33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CAE60C-72A0-D14D-8733-C13212F69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CAE60C-72A0-D14D-8733-C13212F69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16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1187"/>
            <a:ext cx="10515600" cy="684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867275" y="3619985"/>
            <a:ext cx="2457450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3890" y="6356350"/>
            <a:ext cx="8801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Bieg/Toland,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43576" y="1638300"/>
            <a:ext cx="10711543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43576" y="1638300"/>
            <a:ext cx="10711543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43576" y="1638300"/>
            <a:ext cx="10711543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895522" y="2019868"/>
            <a:ext cx="8128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6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274574" y="2193424"/>
            <a:ext cx="9642852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6122"/>
            <a:ext cx="10515600" cy="6721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3890" y="6356350"/>
            <a:ext cx="8801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Bieg/Toland,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83817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996910" y="3112899"/>
            <a:ext cx="3297426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96910" y="4035474"/>
            <a:ext cx="6402684" cy="67210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46063" y="314482"/>
            <a:ext cx="3343275" cy="431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3890" y="6356350"/>
            <a:ext cx="8801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/>
              <a:t>Bieg/Toland,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61778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576" y="1289684"/>
            <a:ext cx="10711543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574" y="1290690"/>
            <a:ext cx="10711543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743572" y="1737343"/>
            <a:ext cx="10711543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743573" y="3389727"/>
            <a:ext cx="10711543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43572" y="3856204"/>
            <a:ext cx="10711543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12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87936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43576" y="1579015"/>
            <a:ext cx="5084468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43576" y="2202774"/>
            <a:ext cx="5084468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6370651" y="1579015"/>
            <a:ext cx="5084468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70651" y="2202774"/>
            <a:ext cx="5084468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8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43576" y="1579015"/>
            <a:ext cx="3300402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43576" y="2202774"/>
            <a:ext cx="33004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4445799" y="1579015"/>
            <a:ext cx="3300402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445799" y="2202774"/>
            <a:ext cx="33004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8145953" y="1579015"/>
            <a:ext cx="3300402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154717" y="2202774"/>
            <a:ext cx="33004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0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743576" y="1289684"/>
            <a:ext cx="10711543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40228" y="4846655"/>
            <a:ext cx="10711543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8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47480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33118" y="1619557"/>
            <a:ext cx="6477000" cy="42592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478972" y="4070657"/>
            <a:ext cx="3976406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8" name="Footer"/>
          <p:cNvSpPr txBox="1"/>
          <p:nvPr userDrawn="1"/>
        </p:nvSpPr>
        <p:spPr>
          <a:xfrm>
            <a:off x="3007866" y="6323299"/>
            <a:ext cx="8956009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/Toland, Payroll Accounting 2020, 30th Edition. © 2020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8711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3" y="6356350"/>
            <a:ext cx="15795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268" y="6356350"/>
            <a:ext cx="8801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Bieg/Toland, Payroll Accounting 2019, 29</a:t>
            </a:r>
            <a:r>
              <a:rPr lang="en-US" baseline="30000" dirty="0"/>
              <a:t>th</a:t>
            </a:r>
            <a:r>
              <a:rPr lang="en-US" dirty="0"/>
              <a:t> Edition. © 2019 Cengage. All Rights Reserved. May not be scanned, copied or duplicated, or posted to a publicly accessible website, in whole or in part.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1" r:id="rId2"/>
    <p:sldLayoutId id="2147483722" r:id="rId3"/>
    <p:sldLayoutId id="2147483714" r:id="rId4"/>
    <p:sldLayoutId id="2147483718" r:id="rId5"/>
    <p:sldLayoutId id="2147483715" r:id="rId6"/>
    <p:sldLayoutId id="2147483716" r:id="rId7"/>
    <p:sldLayoutId id="2147483719" r:id="rId8"/>
    <p:sldLayoutId id="2147483720" r:id="rId9"/>
    <p:sldLayoutId id="2147483723" r:id="rId10"/>
    <p:sldLayoutId id="2147483724" r:id="rId11"/>
    <p:sldLayoutId id="2147483713" r:id="rId12"/>
    <p:sldLayoutId id="2147483717" r:id="rId13"/>
  </p:sldLayoutIdLst>
  <p:hf sldNum="0"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Bieg/Toland, Payroll Accounting 2020, 30th Edition. © 2020 Cengage. All Rights Reserved. May not be scanned, copied or duplicated, or posted to a publicly accessible website, in whole or in part.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Bernard J. Bieg and Judith A. Toland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Accounting 2020</a:t>
            </a:r>
          </a:p>
        </p:txBody>
      </p:sp>
    </p:spTree>
    <p:extLst>
      <p:ext uri="{BB962C8B-B14F-4D97-AF65-F5344CB8AC3E}">
        <p14:creationId xmlns:p14="http://schemas.microsoft.com/office/powerpoint/2010/main" val="194706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/>
          </a:bodyPr>
          <a:lstStyle/>
          <a:p>
            <a:r>
              <a:rPr lang="en-US" dirty="0"/>
              <a:t>Employees encouraged to invest a certain amount of their wages in these bonds</a:t>
            </a:r>
          </a:p>
          <a:p>
            <a:pPr marL="342900" lvl="1" indent="-342900">
              <a:spcBef>
                <a:spcPts val="1000"/>
              </a:spcBef>
              <a:buClr>
                <a:srgbClr val="004A78"/>
              </a:buClr>
            </a:pPr>
            <a:r>
              <a:rPr lang="en-US" dirty="0">
                <a:solidFill>
                  <a:srgbClr val="000000"/>
                </a:solidFill>
              </a:rPr>
              <a:t>Employees complete savings authorization forms and indicate the amount to be withheld for such purchases</a:t>
            </a:r>
          </a:p>
          <a:p>
            <a:r>
              <a:rPr lang="en-US" dirty="0"/>
              <a:t>Amount withheld sent to employer’s Treasury Direct accounts set up by employees</a:t>
            </a:r>
          </a:p>
          <a:p>
            <a:r>
              <a:rPr lang="en-US" dirty="0"/>
              <a:t>Employees decide the value and type of bonds to be purchased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 of Government Savings Bonds</a:t>
            </a:r>
          </a:p>
        </p:txBody>
      </p:sp>
    </p:spTree>
    <p:extLst>
      <p:ext uri="{BB962C8B-B14F-4D97-AF65-F5344CB8AC3E}">
        <p14:creationId xmlns:p14="http://schemas.microsoft.com/office/powerpoint/2010/main" val="290759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/>
          </a:bodyPr>
          <a:lstStyle/>
          <a:p>
            <a:r>
              <a:rPr lang="en-US" dirty="0"/>
              <a:t>Employees who are members of unions, pay dues, assessments, and initiation fees to the union through deductions from wages</a:t>
            </a:r>
          </a:p>
          <a:p>
            <a:r>
              <a:rPr lang="en-US" dirty="0"/>
              <a:t>Withholding amount are credited to a liability account such as Union Dues Payable</a:t>
            </a:r>
          </a:p>
          <a:p>
            <a:r>
              <a:rPr lang="en-US" dirty="0"/>
              <a:t>Recorded by debiting liability account and crediting cash account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Dues</a:t>
            </a:r>
          </a:p>
        </p:txBody>
      </p:sp>
    </p:spTree>
    <p:extLst>
      <p:ext uri="{BB962C8B-B14F-4D97-AF65-F5344CB8AC3E}">
        <p14:creationId xmlns:p14="http://schemas.microsoft.com/office/powerpoint/2010/main" val="364400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/>
          </a:bodyPr>
          <a:lstStyle/>
          <a:p>
            <a:r>
              <a:rPr lang="en-US" dirty="0"/>
              <a:t>A creditor can, through the courts, seek repayment of his/her money by garnishment</a:t>
            </a:r>
          </a:p>
          <a:p>
            <a:r>
              <a:rPr lang="en-US" dirty="0"/>
              <a:t>Employer is required to comply with garnishment order</a:t>
            </a:r>
          </a:p>
          <a:p>
            <a:pPr lvl="1"/>
            <a:r>
              <a:rPr lang="en-US" dirty="0"/>
              <a:t>Employer must withhold funds from employee’s paycheck and submit it to appropriate authorities</a:t>
            </a:r>
          </a:p>
          <a:p>
            <a:pPr lvl="1"/>
            <a:r>
              <a:rPr lang="en-US" dirty="0"/>
              <a:t>Ignoring a garnishment order means the employee’s debt becomes employer’s debt by default judgment</a:t>
            </a:r>
          </a:p>
          <a:p>
            <a:r>
              <a:rPr lang="en-US" dirty="0"/>
              <a:t>Priority withholding orders applies to these wage attachments</a:t>
            </a:r>
          </a:p>
          <a:p>
            <a:pPr lvl="1"/>
            <a:r>
              <a:rPr lang="en-US" dirty="0"/>
              <a:t>(1) bankruptcy, (Chapter 13 bankruptcy orders have highest priority over all other claims) </a:t>
            </a:r>
          </a:p>
          <a:p>
            <a:pPr lvl="1"/>
            <a:r>
              <a:rPr lang="en-US" dirty="0"/>
              <a:t>(2) federal tax levy/child support – whichever is delivered first, and</a:t>
            </a:r>
          </a:p>
          <a:p>
            <a:pPr lvl="1"/>
            <a:r>
              <a:rPr lang="en-US" dirty="0"/>
              <a:t>(3) creditor, student loan, or federal administrative wage garnishments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Garnishments of Wages (1 of 2)</a:t>
            </a:r>
          </a:p>
        </p:txBody>
      </p:sp>
    </p:spTree>
    <p:extLst>
      <p:ext uri="{BB962C8B-B14F-4D97-AF65-F5344CB8AC3E}">
        <p14:creationId xmlns:p14="http://schemas.microsoft.com/office/powerpoint/2010/main" val="330205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/>
          </a:bodyPr>
          <a:lstStyle/>
          <a:p>
            <a:r>
              <a:rPr lang="en-US" dirty="0"/>
              <a:t>Consumer Credit Protection Act (CCPA) limits the amount of wages subject to garnishments</a:t>
            </a:r>
          </a:p>
          <a:p>
            <a:pPr lvl="1"/>
            <a:r>
              <a:rPr lang="en-US" dirty="0"/>
              <a:t>Percentage of wages subject to garnishment are dependent upon type of garnishment (i.e. – student loan vs. child support, for example)</a:t>
            </a:r>
          </a:p>
          <a:p>
            <a:r>
              <a:rPr lang="en-US" dirty="0"/>
              <a:t>Maximum amount of disposable earnings that can be garnished for debt repayment is the lesser of:</a:t>
            </a:r>
          </a:p>
          <a:p>
            <a:pPr lvl="1"/>
            <a:r>
              <a:rPr lang="en-US" dirty="0"/>
              <a:t>25% of disposable earnings for the week or</a:t>
            </a:r>
          </a:p>
          <a:p>
            <a:pPr lvl="1"/>
            <a:r>
              <a:rPr lang="en-US" dirty="0"/>
              <a:t>Amount by which disposable earnings for the week exceeds 30 times federal minimum wage rate</a:t>
            </a:r>
          </a:p>
          <a:p>
            <a:r>
              <a:rPr lang="en-US" dirty="0"/>
              <a:t>Social Security Administration can garnish, without court order, delinquent overpayments owed by former beneficiaries of Social Security program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Garnishments of Wages (2 of 2)</a:t>
            </a:r>
          </a:p>
        </p:txBody>
      </p:sp>
    </p:spTree>
    <p:extLst>
      <p:ext uri="{BB962C8B-B14F-4D97-AF65-F5344CB8AC3E}">
        <p14:creationId xmlns:p14="http://schemas.microsoft.com/office/powerpoint/2010/main" val="103950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Family Support Act requires immediate withholding for child support payments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Employer can withhold a state mandated fee for administrative costs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states, except South Carolina, use electronic income withholding order portal</a:t>
            </a:r>
          </a:p>
          <a:p>
            <a:pPr>
              <a:lnSpc>
                <a:spcPct val="120000"/>
              </a:lnSpc>
            </a:pPr>
            <a:r>
              <a:rPr lang="en-US" dirty="0"/>
              <a:t>Takes precedence over most voluntary and involuntary deductions</a:t>
            </a:r>
          </a:p>
          <a:p>
            <a:pPr>
              <a:lnSpc>
                <a:spcPct val="120000"/>
              </a:lnSpc>
            </a:pPr>
            <a:r>
              <a:rPr lang="en-US" dirty="0"/>
              <a:t>Maximum amount that can be withheld from a person’s weekly disposable earnings varies between 50%-65% of disposable income depending on other obligations and number of weeks that the employee is in arrears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Support</a:t>
            </a:r>
          </a:p>
        </p:txBody>
      </p:sp>
    </p:spTree>
    <p:extLst>
      <p:ext uri="{BB962C8B-B14F-4D97-AF65-F5344CB8AC3E}">
        <p14:creationId xmlns:p14="http://schemas.microsoft.com/office/powerpoint/2010/main" val="246626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Takes second priority after wages withheld for child support garnishment that was received prior to tax levy</a:t>
            </a:r>
          </a:p>
          <a:p>
            <a:pPr lvl="1"/>
            <a:r>
              <a:rPr lang="en-US" dirty="0"/>
              <a:t>The IRS uses Form 668-W—Notice of Levy on Wages, Salary &amp; Other Income to notify employer of a tax levy</a:t>
            </a:r>
          </a:p>
          <a:p>
            <a:pPr lvl="1"/>
            <a:r>
              <a:rPr lang="en-US" dirty="0"/>
              <a:t>Copies of the form forwarded to employee to complete statement of filing status and exemptions</a:t>
            </a:r>
          </a:p>
          <a:p>
            <a:pPr lvl="1"/>
            <a:r>
              <a:rPr lang="en-US" dirty="0"/>
              <a:t>Tax levy takes effect within three days from the receipt of the tax levy notice with the first wage payment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Tax Levy</a:t>
            </a:r>
          </a:p>
        </p:txBody>
      </p:sp>
    </p:spTree>
    <p:extLst>
      <p:ext uri="{BB962C8B-B14F-4D97-AF65-F5344CB8AC3E}">
        <p14:creationId xmlns:p14="http://schemas.microsoft.com/office/powerpoint/2010/main" val="3539017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Some plans are financed solely by employers, and some require employee contributions</a:t>
            </a:r>
          </a:p>
          <a:p>
            <a:pPr lvl="1"/>
            <a:r>
              <a:rPr lang="en-US" dirty="0"/>
              <a:t>Pension plans that involve employee contributions result in liability for the employer; these are recorded in payroll entry</a:t>
            </a:r>
          </a:p>
          <a:p>
            <a:r>
              <a:rPr lang="en-US" dirty="0"/>
              <a:t>Pension Protection Act of 2006 gives company ability to enroll employees in company’s plan and deduct contributions from pay</a:t>
            </a:r>
          </a:p>
          <a:p>
            <a:r>
              <a:rPr lang="en-US" dirty="0"/>
              <a:t>Employers can also set up Individual Retirement Accounts (IRAs) for employees through a payroll deduction plan</a:t>
            </a:r>
          </a:p>
          <a:p>
            <a:pPr lvl="1"/>
            <a:r>
              <a:rPr lang="en-US" dirty="0"/>
              <a:t>Deductions recorded as liabilities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79186"/>
            <a:ext cx="10515600" cy="672105"/>
          </a:xfrm>
        </p:spPr>
        <p:txBody>
          <a:bodyPr/>
          <a:lstStyle/>
          <a:p>
            <a:r>
              <a:rPr lang="en-US" dirty="0"/>
              <a:t>Pension &amp; Retirement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426670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Cash</a:t>
            </a:r>
          </a:p>
          <a:p>
            <a:r>
              <a:rPr lang="en-US" dirty="0"/>
              <a:t>Check</a:t>
            </a:r>
          </a:p>
          <a:p>
            <a:pPr lvl="1"/>
            <a:r>
              <a:rPr lang="en-US" dirty="0"/>
              <a:t>Sometimes separate payroll account maintained to make bank reconciliation process easier</a:t>
            </a:r>
          </a:p>
          <a:p>
            <a:r>
              <a:rPr lang="en-US" dirty="0"/>
              <a:t>Electronic payment methods</a:t>
            </a:r>
          </a:p>
          <a:p>
            <a:pPr lvl="1"/>
            <a:r>
              <a:rPr lang="en-US" dirty="0"/>
              <a:t>EFTS (electronic funds transfer system)</a:t>
            </a:r>
          </a:p>
          <a:p>
            <a:pPr lvl="2"/>
            <a:r>
              <a:rPr lang="en-US" dirty="0"/>
              <a:t>Electronic records created showing bank, account number, and net pay for each employee</a:t>
            </a:r>
          </a:p>
          <a:p>
            <a:pPr lvl="2"/>
            <a:r>
              <a:rPr lang="en-US" dirty="0"/>
              <a:t>Some states have prohibited employers from requiring employees to receive pay through EFTS</a:t>
            </a:r>
          </a:p>
          <a:p>
            <a:r>
              <a:rPr lang="en-US" dirty="0"/>
              <a:t>Pay cards allow employer to deposit payroll into prepaid card</a:t>
            </a:r>
          </a:p>
          <a:p>
            <a:pPr lvl="1"/>
            <a:r>
              <a:rPr lang="en-US" dirty="0"/>
              <a:t>Card utilized like debit or credit card</a:t>
            </a:r>
          </a:p>
          <a:p>
            <a:pPr lvl="1"/>
            <a:r>
              <a:rPr lang="en-US" dirty="0"/>
              <a:t>Used by employees who do not have accounts, the “unbanked employees”</a:t>
            </a:r>
          </a:p>
          <a:p>
            <a:pPr lvl="1"/>
            <a:r>
              <a:rPr lang="en-US" dirty="0"/>
              <a:t>More economical for employer than paper checks</a:t>
            </a:r>
          </a:p>
          <a:p>
            <a:pPr lvl="1"/>
            <a:r>
              <a:rPr lang="en-US" dirty="0"/>
              <a:t>Consumer Finance Protection Bureau (CFPB) cautions employers to offer at least one other option in addition to prepaid card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Paying Wages &amp; Salaries (1 of 2)</a:t>
            </a:r>
          </a:p>
        </p:txBody>
      </p:sp>
    </p:spTree>
    <p:extLst>
      <p:ext uri="{BB962C8B-B14F-4D97-AF65-F5344CB8AC3E}">
        <p14:creationId xmlns:p14="http://schemas.microsoft.com/office/powerpoint/2010/main" val="3876859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/>
          </a:bodyPr>
          <a:lstStyle/>
          <a:p>
            <a:r>
              <a:rPr lang="en-US" dirty="0"/>
              <a:t>Electronic paystubs alleviate need for paper paystubs</a:t>
            </a:r>
          </a:p>
          <a:p>
            <a:pPr lvl="1"/>
            <a:r>
              <a:rPr lang="en-US" dirty="0"/>
              <a:t>Can be available through secured Web site, kiosk, or interactive voice response system</a:t>
            </a:r>
          </a:p>
          <a:p>
            <a:r>
              <a:rPr lang="en-US" dirty="0"/>
              <a:t>Final pay</a:t>
            </a:r>
          </a:p>
          <a:p>
            <a:pPr lvl="1"/>
            <a:r>
              <a:rPr lang="en-US" dirty="0"/>
              <a:t>Most states set time limit between termination and final wage pay out (depends upon whether worker left voluntarily or was terminated)</a:t>
            </a:r>
          </a:p>
          <a:p>
            <a:pPr lvl="1"/>
            <a:r>
              <a:rPr lang="en-US" dirty="0"/>
              <a:t>California and Michigan require immediate payment if employee is fired</a:t>
            </a:r>
          </a:p>
          <a:p>
            <a:pPr lvl="1"/>
            <a:r>
              <a:rPr lang="en-US" dirty="0"/>
              <a:t>Federal law doesn’t require payment to workers for their stored-up vacation time, several states have such laws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Paying Wages &amp; Salaries (2 of 2)</a:t>
            </a:r>
          </a:p>
        </p:txBody>
      </p:sp>
    </p:spTree>
    <p:extLst>
      <p:ext uri="{BB962C8B-B14F-4D97-AF65-F5344CB8AC3E}">
        <p14:creationId xmlns:p14="http://schemas.microsoft.com/office/powerpoint/2010/main" val="4290226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When an employee whose employment has terminated or who terminates employment does not claim his/her final wage payment then employer must follow protocol for abandoned property</a:t>
            </a:r>
          </a:p>
          <a:p>
            <a:pPr lvl="1"/>
            <a:r>
              <a:rPr lang="en-US" dirty="0"/>
              <a:t>The unclaimed property is subject to state laws of escheat</a:t>
            </a:r>
          </a:p>
          <a:p>
            <a:pPr lvl="1"/>
            <a:r>
              <a:rPr lang="en-US" dirty="0"/>
              <a:t>Exercise due diligence and send certified letter to employee’s last known address</a:t>
            </a:r>
          </a:p>
          <a:p>
            <a:pPr lvl="1"/>
            <a:r>
              <a:rPr lang="en-US" dirty="0"/>
              <a:t>Most states require that within one year the money be surrendered to the state</a:t>
            </a:r>
            <a:endParaRPr lang="en-US" dirty="0">
              <a:highlight>
                <a:srgbClr val="00FFFF"/>
              </a:highlight>
            </a:endParaRPr>
          </a:p>
          <a:p>
            <a:pPr lvl="1"/>
            <a:r>
              <a:rPr lang="en-US" dirty="0"/>
              <a:t>The state holds the funds until the employee or heirs claim the funds</a:t>
            </a:r>
          </a:p>
          <a:p>
            <a:pPr lvl="1"/>
            <a:r>
              <a:rPr lang="en-US" dirty="0"/>
              <a:t>If audit of a firm’s compliance program finds it inadequate, it results in interest, penalties, criminal prosecution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9954"/>
          </a:xfrm>
        </p:spPr>
        <p:txBody>
          <a:bodyPr/>
          <a:lstStyle/>
          <a:p>
            <a:r>
              <a:rPr lang="en-US" dirty="0"/>
              <a:t>Unclaimed Wages</a:t>
            </a:r>
          </a:p>
        </p:txBody>
      </p:sp>
    </p:spTree>
    <p:extLst>
      <p:ext uri="{BB962C8B-B14F-4D97-AF65-F5344CB8AC3E}">
        <p14:creationId xmlns:p14="http://schemas.microsoft.com/office/powerpoint/2010/main" val="303565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Bieg/Toland, Payroll Accounting 2020, 30th Edition. © 2020 Cengage. All Rights Reserved. May not be scanned, copied or duplicated, or posted to a publicly accessible website, in whole or in part.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96910" y="4035474"/>
            <a:ext cx="6402684" cy="1230490"/>
          </a:xfrm>
        </p:spPr>
        <p:txBody>
          <a:bodyPr/>
          <a:lstStyle/>
          <a:p>
            <a:r>
              <a:rPr lang="en-US" dirty="0"/>
              <a:t>ANALYZING &amp; JOURNALIZING</a:t>
            </a:r>
            <a:br>
              <a:rPr lang="en-US" dirty="0"/>
            </a:br>
            <a:r>
              <a:rPr lang="en-US" dirty="0"/>
              <a:t>PAYROLL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  <p:pic>
        <p:nvPicPr>
          <p:cNvPr id="7" name="Picture Placeholder 5" descr="This is an image of the cover of the Payroll Accounting 2020 by Bieg and Toland.">
            <a:extLst>
              <a:ext uri="{FF2B5EF4-FFF2-40B4-BE49-F238E27FC236}">
                <a16:creationId xmlns:a16="http://schemas.microsoft.com/office/drawing/2014/main" id="{3C70F62E-675D-4A8E-B364-68C995B2CBB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786" r="78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49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Journal Entry #1 - To record wage expense of employer and the liabilities for FICA taxes and FIT withheld</a:t>
            </a:r>
          </a:p>
          <a:p>
            <a:r>
              <a:rPr lang="en-US" dirty="0"/>
              <a:t>Journal Entry #2 - Record employer’s payroll tax expense</a:t>
            </a:r>
          </a:p>
          <a:p>
            <a:pPr marL="342900" lvl="1" indent="-342900">
              <a:spcBef>
                <a:spcPts val="1000"/>
              </a:spcBef>
              <a:buClr>
                <a:srgbClr val="004A78"/>
              </a:buClr>
            </a:pPr>
            <a:r>
              <a:rPr lang="en-US" dirty="0">
                <a:solidFill>
                  <a:srgbClr val="000000"/>
                </a:solidFill>
              </a:rPr>
              <a:t>These two journal entries are always the same in format </a:t>
            </a:r>
          </a:p>
          <a:p>
            <a:pPr marL="342900" lvl="1" indent="-342900">
              <a:spcBef>
                <a:spcPts val="1000"/>
              </a:spcBef>
              <a:buClr>
                <a:srgbClr val="004A78"/>
              </a:buClr>
            </a:pPr>
            <a:r>
              <a:rPr lang="en-US" dirty="0">
                <a:solidFill>
                  <a:srgbClr val="000000"/>
                </a:solidFill>
              </a:rPr>
              <a:t>Employers must record both journal entries every time they issue any paycheck (for example, even if cutting a check for one day’s wages)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3575" y="365125"/>
            <a:ext cx="10711543" cy="672105"/>
          </a:xfrm>
        </p:spPr>
        <p:txBody>
          <a:bodyPr/>
          <a:lstStyle/>
          <a:p>
            <a:r>
              <a:rPr lang="en-US" dirty="0"/>
              <a:t>Entries to Record Wages and Payroll Taxes</a:t>
            </a:r>
          </a:p>
        </p:txBody>
      </p:sp>
    </p:spTree>
    <p:extLst>
      <p:ext uri="{BB962C8B-B14F-4D97-AF65-F5344CB8AC3E}">
        <p14:creationId xmlns:p14="http://schemas.microsoft.com/office/powerpoint/2010/main" val="1582253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38201" y="2828108"/>
            <a:ext cx="8983133" cy="3200159"/>
          </a:xfrm>
        </p:spPr>
        <p:txBody>
          <a:bodyPr>
            <a:normAutofit/>
          </a:bodyPr>
          <a:lstStyle/>
          <a:p>
            <a:r>
              <a:rPr lang="en-US" dirty="0"/>
              <a:t>Debit Wage Expense for gross payroll</a:t>
            </a:r>
          </a:p>
          <a:p>
            <a:r>
              <a:rPr lang="en-US" dirty="0"/>
              <a:t>Credit each withholding account - they are all liabilities</a:t>
            </a:r>
          </a:p>
          <a:p>
            <a:r>
              <a:rPr lang="en-US" dirty="0"/>
              <a:t>Credit cash (or Salaries Payable or Accrued Salaries Payable) for net payroll</a:t>
            </a:r>
          </a:p>
          <a:p>
            <a:pPr marL="457200" lvl="1" indent="0">
              <a:buNone/>
            </a:pPr>
            <a:r>
              <a:rPr lang="en-US" dirty="0"/>
              <a:t>Wage Expense				1,845.00</a:t>
            </a:r>
          </a:p>
          <a:p>
            <a:pPr marL="914400" lvl="2" indent="0">
              <a:buNone/>
            </a:pPr>
            <a:r>
              <a:rPr lang="en-US" dirty="0"/>
              <a:t>FICA Taxes Payable—OASDI			   114.39</a:t>
            </a:r>
          </a:p>
          <a:p>
            <a:pPr marL="914400" lvl="2" indent="0">
              <a:buNone/>
            </a:pPr>
            <a:r>
              <a:rPr lang="en-US" dirty="0"/>
              <a:t>FICA Taxes Payable—HI				     26.75</a:t>
            </a:r>
          </a:p>
          <a:p>
            <a:pPr marL="914400" lvl="2" indent="0">
              <a:buNone/>
            </a:pPr>
            <a:r>
              <a:rPr lang="en-US" dirty="0"/>
              <a:t>Employees FIT Payable				   170.00</a:t>
            </a:r>
          </a:p>
          <a:p>
            <a:pPr marL="914400" lvl="2" indent="0">
              <a:buNone/>
            </a:pPr>
            <a:r>
              <a:rPr lang="en-US" dirty="0"/>
              <a:t>SIT Payable				    	     50.00</a:t>
            </a:r>
          </a:p>
          <a:p>
            <a:pPr marL="914400" lvl="2" indent="0">
              <a:buNone/>
            </a:pPr>
            <a:r>
              <a:rPr lang="en-US" dirty="0"/>
              <a:t>Group Insurance Payments W/H			   191.00</a:t>
            </a:r>
          </a:p>
          <a:p>
            <a:pPr marL="914400" lvl="2" indent="0">
              <a:buNone/>
            </a:pPr>
            <a:r>
              <a:rPr lang="en-US" dirty="0"/>
              <a:t>Cash						1,292.86</a:t>
            </a:r>
          </a:p>
          <a:p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E6564FF-2B02-4311-BE60-AEB8D3CF028A}"/>
              </a:ext>
            </a:extLst>
          </p:cNvPr>
          <p:cNvGraphicFramePr>
            <a:graphicFrameLocks noGrp="1"/>
          </p:cNvGraphicFramePr>
          <p:nvPr>
            <p:ph idx="20"/>
            <p:extLst>
              <p:ext uri="{D42A27DB-BD31-4B8C-83A1-F6EECF244321}">
                <p14:modId xmlns:p14="http://schemas.microsoft.com/office/powerpoint/2010/main" val="398603073"/>
              </p:ext>
            </p:extLst>
          </p:nvPr>
        </p:nvGraphicFramePr>
        <p:xfrm>
          <a:off x="838201" y="1083974"/>
          <a:ext cx="87686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666">
                  <a:extLst>
                    <a:ext uri="{9D8B030D-6E8A-4147-A177-3AD203B41FA5}">
                      <a16:colId xmlns:a16="http://schemas.microsoft.com/office/drawing/2014/main" val="2490136086"/>
                    </a:ext>
                  </a:extLst>
                </a:gridCol>
                <a:gridCol w="1230489">
                  <a:extLst>
                    <a:ext uri="{9D8B030D-6E8A-4147-A177-3AD203B41FA5}">
                      <a16:colId xmlns:a16="http://schemas.microsoft.com/office/drawing/2014/main" val="3668687574"/>
                    </a:ext>
                  </a:extLst>
                </a:gridCol>
                <a:gridCol w="948266">
                  <a:extLst>
                    <a:ext uri="{9D8B030D-6E8A-4147-A177-3AD203B41FA5}">
                      <a16:colId xmlns:a16="http://schemas.microsoft.com/office/drawing/2014/main" val="3870622869"/>
                    </a:ext>
                  </a:extLst>
                </a:gridCol>
                <a:gridCol w="1061156">
                  <a:extLst>
                    <a:ext uri="{9D8B030D-6E8A-4147-A177-3AD203B41FA5}">
                      <a16:colId xmlns:a16="http://schemas.microsoft.com/office/drawing/2014/main" val="2527566899"/>
                    </a:ext>
                  </a:extLst>
                </a:gridCol>
                <a:gridCol w="1004711">
                  <a:extLst>
                    <a:ext uri="{9D8B030D-6E8A-4147-A177-3AD203B41FA5}">
                      <a16:colId xmlns:a16="http://schemas.microsoft.com/office/drawing/2014/main" val="1410595885"/>
                    </a:ext>
                  </a:extLst>
                </a:gridCol>
                <a:gridCol w="925689">
                  <a:extLst>
                    <a:ext uri="{9D8B030D-6E8A-4147-A177-3AD203B41FA5}">
                      <a16:colId xmlns:a16="http://schemas.microsoft.com/office/drawing/2014/main" val="2411477155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849206233"/>
                    </a:ext>
                  </a:extLst>
                </a:gridCol>
                <a:gridCol w="1185332">
                  <a:extLst>
                    <a:ext uri="{9D8B030D-6E8A-4147-A177-3AD203B41FA5}">
                      <a16:colId xmlns:a16="http://schemas.microsoft.com/office/drawing/2014/main" val="1698772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OASDI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876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$702.50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05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$52.39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$590.36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2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$1,845.00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$114.39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$26.75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$170.00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$191.00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$1,292.86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811602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Entry #1</a:t>
            </a:r>
          </a:p>
        </p:txBody>
      </p:sp>
    </p:spTree>
    <p:extLst>
      <p:ext uri="{BB962C8B-B14F-4D97-AF65-F5344CB8AC3E}">
        <p14:creationId xmlns:p14="http://schemas.microsoft.com/office/powerpoint/2010/main" val="3247691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53321" y="3355758"/>
            <a:ext cx="8983133" cy="2875709"/>
          </a:xfrm>
        </p:spPr>
        <p:txBody>
          <a:bodyPr>
            <a:normAutofit/>
          </a:bodyPr>
          <a:lstStyle/>
          <a:p>
            <a:r>
              <a:rPr lang="en-US" dirty="0"/>
              <a:t>Debit Payroll Tax Expense for the total of all payroll taxes that employer pays</a:t>
            </a:r>
          </a:p>
          <a:p>
            <a:pPr lvl="1">
              <a:buClr>
                <a:srgbClr val="FF6300"/>
              </a:buClr>
            </a:pPr>
            <a:r>
              <a:rPr lang="en-US" dirty="0"/>
              <a:t>Note: The general ledger will denote which employer taxes are due and may include OASDI, HI, FUTA and SUTA</a:t>
            </a:r>
          </a:p>
          <a:p>
            <a:r>
              <a:rPr lang="en-US" dirty="0"/>
              <a:t>Credit each account - they are all liabilities</a:t>
            </a:r>
          </a:p>
          <a:p>
            <a:pPr marL="457200" lvl="1" indent="0">
              <a:lnSpc>
                <a:spcPts val="2100"/>
              </a:lnSpc>
              <a:buNone/>
              <a:defRPr/>
            </a:pPr>
            <a:r>
              <a:rPr lang="en-US" sz="1600" dirty="0"/>
              <a:t>Payroll Taxes 			190.89</a:t>
            </a:r>
          </a:p>
          <a:p>
            <a:pPr marL="914400" lvl="2" indent="0">
              <a:lnSpc>
                <a:spcPts val="2100"/>
              </a:lnSpc>
              <a:buNone/>
              <a:defRPr/>
            </a:pPr>
            <a:r>
              <a:rPr lang="en-US" sz="1600" dirty="0"/>
              <a:t>FUTA Taxes Payable			    3.69</a:t>
            </a:r>
          </a:p>
          <a:p>
            <a:pPr marL="914400" lvl="2" indent="0">
              <a:lnSpc>
                <a:spcPts val="2100"/>
              </a:lnSpc>
              <a:buNone/>
              <a:defRPr/>
            </a:pPr>
            <a:r>
              <a:rPr lang="en-US" sz="1600" dirty="0"/>
              <a:t>SUTA Taxes Payable			  46.06</a:t>
            </a:r>
          </a:p>
          <a:p>
            <a:pPr marL="914400" lvl="2" indent="0">
              <a:lnSpc>
                <a:spcPts val="2100"/>
              </a:lnSpc>
              <a:buNone/>
              <a:defRPr/>
            </a:pPr>
            <a:r>
              <a:rPr lang="en-US" sz="1600" dirty="0"/>
              <a:t>FICA Taxes Payable—OASDI		                114.39</a:t>
            </a:r>
          </a:p>
          <a:p>
            <a:pPr marL="914400" lvl="2" indent="0">
              <a:lnSpc>
                <a:spcPts val="2100"/>
              </a:lnSpc>
              <a:buNone/>
              <a:defRPr/>
            </a:pPr>
            <a:r>
              <a:rPr lang="en-US" sz="1600" dirty="0"/>
              <a:t>FICA Taxes Payable—HI			  26.75</a:t>
            </a:r>
          </a:p>
          <a:p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E6564FF-2B02-4311-BE60-AEB8D3CF028A}"/>
              </a:ext>
            </a:extLst>
          </p:cNvPr>
          <p:cNvGraphicFramePr>
            <a:graphicFrameLocks noGrp="1"/>
          </p:cNvGraphicFramePr>
          <p:nvPr>
            <p:ph idx="20"/>
            <p:extLst>
              <p:ext uri="{D42A27DB-BD31-4B8C-83A1-F6EECF244321}">
                <p14:modId xmlns:p14="http://schemas.microsoft.com/office/powerpoint/2010/main" val="52427184"/>
              </p:ext>
            </p:extLst>
          </p:nvPr>
        </p:nvGraphicFramePr>
        <p:xfrm>
          <a:off x="815623" y="1083974"/>
          <a:ext cx="90133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366868757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870622869"/>
                    </a:ext>
                  </a:extLst>
                </a:gridCol>
                <a:gridCol w="1417963">
                  <a:extLst>
                    <a:ext uri="{9D8B030D-6E8A-4147-A177-3AD203B41FA5}">
                      <a16:colId xmlns:a16="http://schemas.microsoft.com/office/drawing/2014/main" val="2527566899"/>
                    </a:ext>
                  </a:extLst>
                </a:gridCol>
                <a:gridCol w="1586495">
                  <a:extLst>
                    <a:ext uri="{9D8B030D-6E8A-4147-A177-3AD203B41FA5}">
                      <a16:colId xmlns:a16="http://schemas.microsoft.com/office/drawing/2014/main" val="141059588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1147715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849206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FUTA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SUTA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OASDI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 Wages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876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05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$845.00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2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$1,845.00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$1,645.00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$1,845.00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$1,845.00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811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$46.06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$114.39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$26.75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96152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/>
          <a:lstStyle/>
          <a:p>
            <a:r>
              <a:rPr lang="en-US" dirty="0"/>
              <a:t>Journal Entry #2</a:t>
            </a:r>
          </a:p>
        </p:txBody>
      </p:sp>
    </p:spTree>
    <p:extLst>
      <p:ext uri="{BB962C8B-B14F-4D97-AF65-F5344CB8AC3E}">
        <p14:creationId xmlns:p14="http://schemas.microsoft.com/office/powerpoint/2010/main" val="3025258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See T-accounts on pages 6-20 – 6-21 to follow the posting of the journal entries to the general ledger accounts, from the general journal</a:t>
            </a:r>
          </a:p>
          <a:p>
            <a:r>
              <a:rPr lang="en-US" dirty="0"/>
              <a:t>Look in general ledger for amounts due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4639"/>
          </a:xfrm>
        </p:spPr>
        <p:txBody>
          <a:bodyPr/>
          <a:lstStyle/>
          <a:p>
            <a:r>
              <a:rPr lang="en-US" dirty="0"/>
              <a:t>Posting to Ledger Accounts</a:t>
            </a:r>
          </a:p>
        </p:txBody>
      </p:sp>
    </p:spTree>
    <p:extLst>
      <p:ext uri="{BB962C8B-B14F-4D97-AF65-F5344CB8AC3E}">
        <p14:creationId xmlns:p14="http://schemas.microsoft.com/office/powerpoint/2010/main" val="2517752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Expense for the employer, who is required to purchase insurance to protect employees against work related injuries/disabilities </a:t>
            </a:r>
          </a:p>
          <a:p>
            <a:pPr lvl="1"/>
            <a:r>
              <a:rPr lang="en-US" dirty="0"/>
              <a:t>Laws differ by state</a:t>
            </a:r>
          </a:p>
          <a:p>
            <a:pPr lvl="1"/>
            <a:r>
              <a:rPr lang="en-US" dirty="0"/>
              <a:t>Premiums often calculated based on employment classification – stated in terms of $100 of weekly wages paid to employees</a:t>
            </a:r>
          </a:p>
          <a:p>
            <a:pPr lvl="1"/>
            <a:r>
              <a:rPr lang="en-US" dirty="0"/>
              <a:t>Amount of premium debited to Workers’ Compensation Insurance Expense</a:t>
            </a:r>
          </a:p>
          <a:p>
            <a:pPr lvl="1"/>
            <a:r>
              <a:rPr lang="en-US" dirty="0"/>
              <a:t>Employers estimate and pay premiums in advance</a:t>
            </a:r>
          </a:p>
          <a:p>
            <a:pPr lvl="1"/>
            <a:r>
              <a:rPr lang="en-US" dirty="0"/>
              <a:t>At year-end, all payrolls are audited </a:t>
            </a:r>
          </a:p>
          <a:p>
            <a:pPr lvl="2"/>
            <a:r>
              <a:rPr lang="en-US" dirty="0"/>
              <a:t>Employer pays additional premium or receives credit for an overpayment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Workers’ Compensation Insurance Expense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7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/>
          </a:bodyPr>
          <a:lstStyle/>
          <a:p>
            <a:r>
              <a:rPr lang="en-US" dirty="0"/>
              <a:t>From example on slides #21-22 </a:t>
            </a:r>
          </a:p>
          <a:p>
            <a:r>
              <a:rPr lang="en-US" dirty="0"/>
              <a:t>Deposit Form 941 taxes</a:t>
            </a:r>
          </a:p>
          <a:p>
            <a:pPr marL="457200" lvl="1" indent="0">
              <a:lnSpc>
                <a:spcPts val="2100"/>
              </a:lnSpc>
              <a:buNone/>
              <a:defRPr/>
            </a:pPr>
            <a:r>
              <a:rPr lang="en-US" sz="1800" dirty="0"/>
              <a:t>FICA Taxes Payable – OASDI 		228.78</a:t>
            </a:r>
          </a:p>
          <a:p>
            <a:pPr marL="457200" lvl="1" indent="0">
              <a:lnSpc>
                <a:spcPts val="2100"/>
              </a:lnSpc>
              <a:buNone/>
              <a:defRPr/>
            </a:pPr>
            <a:r>
              <a:rPr lang="en-US" sz="1800" dirty="0"/>
              <a:t>FICA Taxes Payable – HI 		  53.50</a:t>
            </a:r>
          </a:p>
          <a:p>
            <a:pPr marL="457200" lvl="1" indent="0">
              <a:lnSpc>
                <a:spcPts val="2100"/>
              </a:lnSpc>
              <a:buNone/>
              <a:defRPr/>
            </a:pPr>
            <a:r>
              <a:rPr lang="en-US" sz="1800" dirty="0"/>
              <a:t>Employee FIT Payable 		170.00</a:t>
            </a:r>
          </a:p>
          <a:p>
            <a:pPr marL="914400" lvl="2" indent="0">
              <a:lnSpc>
                <a:spcPts val="2100"/>
              </a:lnSpc>
              <a:buNone/>
              <a:defRPr/>
            </a:pPr>
            <a:r>
              <a:rPr lang="en-US" sz="1800" dirty="0"/>
              <a:t>Cash			    		452.28</a:t>
            </a:r>
          </a:p>
          <a:p>
            <a:pPr lvl="1"/>
            <a:r>
              <a:rPr lang="en-US" dirty="0"/>
              <a:t>Don’t forget to include OASDI and HI for employee and employer’s shares</a:t>
            </a:r>
          </a:p>
          <a:p>
            <a:r>
              <a:rPr lang="en-US" dirty="0"/>
              <a:t>Deposit SIT	</a:t>
            </a:r>
          </a:p>
          <a:p>
            <a:pPr marL="457200" lvl="1" indent="0">
              <a:lnSpc>
                <a:spcPts val="2100"/>
              </a:lnSpc>
              <a:buNone/>
              <a:defRPr/>
            </a:pPr>
            <a:r>
              <a:rPr lang="en-US" sz="1800" dirty="0"/>
              <a:t>SIT Payable			50.00</a:t>
            </a:r>
          </a:p>
          <a:p>
            <a:pPr marL="914400" lvl="2" indent="0">
              <a:lnSpc>
                <a:spcPts val="2100"/>
              </a:lnSpc>
              <a:buNone/>
              <a:defRPr/>
            </a:pPr>
            <a:r>
              <a:rPr lang="en-US" sz="1800" dirty="0"/>
              <a:t>Cash			    		50.00</a:t>
            </a:r>
          </a:p>
          <a:p>
            <a:r>
              <a:rPr lang="en-US" dirty="0"/>
              <a:t>Deposit SUTA</a:t>
            </a:r>
          </a:p>
          <a:p>
            <a:pPr marL="457200" lvl="1" indent="0">
              <a:lnSpc>
                <a:spcPts val="2100"/>
              </a:lnSpc>
              <a:buNone/>
              <a:defRPr/>
            </a:pPr>
            <a:r>
              <a:rPr lang="en-US" sz="1800" dirty="0"/>
              <a:t>SUTA Taxes Payable		46.06</a:t>
            </a:r>
          </a:p>
          <a:p>
            <a:pPr marL="914400" lvl="2" indent="0">
              <a:lnSpc>
                <a:spcPts val="2100"/>
              </a:lnSpc>
              <a:buNone/>
              <a:defRPr/>
            </a:pPr>
            <a:r>
              <a:rPr lang="en-US" sz="1800" dirty="0"/>
              <a:t>Cash			    		46.06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Deposit of Payroll Taxes</a:t>
            </a:r>
          </a:p>
        </p:txBody>
      </p:sp>
    </p:spTree>
    <p:extLst>
      <p:ext uri="{BB962C8B-B14F-4D97-AF65-F5344CB8AC3E}">
        <p14:creationId xmlns:p14="http://schemas.microsoft.com/office/powerpoint/2010/main" val="1105540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End-of-Period adjusting entries are necessary when the fiscal (accounting) period does not agree with end of payroll period</a:t>
            </a:r>
          </a:p>
          <a:p>
            <a:r>
              <a:rPr lang="en-US" dirty="0"/>
              <a:t>Adjusting entry for wages earned in one period but paid in another</a:t>
            </a:r>
          </a:p>
          <a:p>
            <a:pPr lvl="1"/>
            <a:r>
              <a:rPr lang="en-US" dirty="0"/>
              <a:t>Example: Earned $2,400 at the end of December paid in the following January (calendar year-end)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dirty="0">
                <a:solidFill>
                  <a:srgbClr val="004A78"/>
                </a:solidFill>
              </a:rPr>
              <a:t>Wage Expense			2,400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4A78"/>
                </a:solidFill>
              </a:rPr>
              <a:t>		Wages Payable			2,400</a:t>
            </a:r>
          </a:p>
          <a:p>
            <a:pPr lvl="1"/>
            <a:r>
              <a:rPr lang="en-US" dirty="0"/>
              <a:t>Note: Since not an actual payment, no withholding taxes necessary</a:t>
            </a:r>
          </a:p>
          <a:p>
            <a:r>
              <a:rPr lang="en-US" dirty="0"/>
              <a:t>Adjusting entry for vacation earned but to be taken in the future</a:t>
            </a:r>
          </a:p>
          <a:p>
            <a:pPr lvl="1"/>
            <a:r>
              <a:rPr lang="en-US" dirty="0"/>
              <a:t>Example: Earned $1,000 in vacation pay - to be taken in subsequent year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dirty="0">
                <a:solidFill>
                  <a:srgbClr val="004A78"/>
                </a:solidFill>
              </a:rPr>
              <a:t>Vacation Benefits Expense	1,000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4A78"/>
                </a:solidFill>
              </a:rPr>
              <a:t>		Vacation Benefits Payable	1,000</a:t>
            </a:r>
          </a:p>
          <a:p>
            <a:r>
              <a:rPr lang="en-US" dirty="0"/>
              <a:t>Note: Postretirement Benefits such as health care and pensions also require adjusting entries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End-of-Period Adjustments</a:t>
            </a:r>
          </a:p>
        </p:txBody>
      </p:sp>
    </p:spTree>
    <p:extLst>
      <p:ext uri="{BB962C8B-B14F-4D97-AF65-F5344CB8AC3E}">
        <p14:creationId xmlns:p14="http://schemas.microsoft.com/office/powerpoint/2010/main" val="271184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Record payrolls in payroll registers and post to employees’ earnings records.</a:t>
            </a:r>
          </a:p>
          <a:p>
            <a:r>
              <a:rPr lang="en-US" dirty="0"/>
              <a:t>Identify the various deductions—both voluntary and involuntary (taxes and garnishments) —that are taken out of employees’ gross pay.</a:t>
            </a:r>
          </a:p>
          <a:p>
            <a:r>
              <a:rPr lang="en-US" dirty="0"/>
              <a:t>Journalize the entries to record the payroll and payroll taxes.</a:t>
            </a:r>
          </a:p>
          <a:p>
            <a:r>
              <a:rPr lang="en-US" dirty="0"/>
              <a:t>Post to the various general ledger accounts that are used to accumulate information from the payroll entries.</a:t>
            </a:r>
          </a:p>
          <a:p>
            <a:r>
              <a:rPr lang="en-US" dirty="0"/>
              <a:t>Explain the recording of the payroll tax deposits.</a:t>
            </a:r>
          </a:p>
          <a:p>
            <a:r>
              <a:rPr lang="en-US" dirty="0"/>
              <a:t>Explain the need for end-of-period adjustments.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09065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/>
              <a:t>Payroll requires entering data (in order) in the following places</a:t>
            </a:r>
          </a:p>
          <a:p>
            <a:pPr lvl="1"/>
            <a:r>
              <a:rPr lang="en-US" dirty="0"/>
              <a:t>Payroll Register</a:t>
            </a:r>
          </a:p>
          <a:p>
            <a:pPr lvl="1"/>
            <a:r>
              <a:rPr lang="en-US" dirty="0"/>
              <a:t>Employees’ Earnings Records</a:t>
            </a:r>
          </a:p>
          <a:p>
            <a:pPr lvl="1"/>
            <a:r>
              <a:rPr lang="en-US" dirty="0"/>
              <a:t>General Journal</a:t>
            </a:r>
          </a:p>
          <a:p>
            <a:pPr lvl="2"/>
            <a:r>
              <a:rPr lang="en-US" dirty="0"/>
              <a:t>Journalize gross payroll and withholdings</a:t>
            </a:r>
          </a:p>
          <a:p>
            <a:pPr lvl="2"/>
            <a:r>
              <a:rPr lang="en-US" dirty="0"/>
              <a:t>Journalize payroll taxes and workers’ compensation insurance expense</a:t>
            </a:r>
          </a:p>
          <a:p>
            <a:pPr lvl="2"/>
            <a:r>
              <a:rPr lang="en-US" dirty="0"/>
              <a:t>Journalize deposit and payment of payroll taxes</a:t>
            </a:r>
          </a:p>
          <a:p>
            <a:pPr lvl="2"/>
            <a:r>
              <a:rPr lang="en-US" dirty="0"/>
              <a:t>Journalize end-of-period adjustments</a:t>
            </a:r>
          </a:p>
          <a:p>
            <a:pPr lvl="1"/>
            <a:r>
              <a:rPr lang="en-US" dirty="0"/>
              <a:t>Post to General Ledger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for Payroll Transactions</a:t>
            </a:r>
          </a:p>
        </p:txBody>
      </p:sp>
    </p:spTree>
    <p:extLst>
      <p:ext uri="{BB962C8B-B14F-4D97-AF65-F5344CB8AC3E}">
        <p14:creationId xmlns:p14="http://schemas.microsoft.com/office/powerpoint/2010/main" val="241414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Employees are listed in rows and following information recorded for each of them</a:t>
            </a:r>
          </a:p>
          <a:p>
            <a:pPr lvl="1"/>
            <a:r>
              <a:rPr lang="en-US" dirty="0"/>
              <a:t>Time record, regular earnings, overtime earnings, and total earnings</a:t>
            </a:r>
          </a:p>
          <a:p>
            <a:pPr lvl="1"/>
            <a:r>
              <a:rPr lang="en-US" dirty="0"/>
              <a:t>Taxes withheld and other deductions</a:t>
            </a:r>
          </a:p>
          <a:p>
            <a:pPr lvl="1"/>
            <a:r>
              <a:rPr lang="en-US" dirty="0"/>
              <a:t>Net paid and taxable earnings</a:t>
            </a:r>
          </a:p>
          <a:p>
            <a:pPr lvl="1"/>
            <a:r>
              <a:rPr lang="en-US" dirty="0"/>
              <a:t>See items 1-12 on pages 6-1 – 6-2</a:t>
            </a:r>
          </a:p>
          <a:p>
            <a:r>
              <a:rPr lang="en-US" dirty="0"/>
              <a:t>When completed, should “foot” or prove payroll register by ensuring that columns and rows all total to bottom right hand number	</a:t>
            </a:r>
          </a:p>
          <a:p>
            <a:pPr lvl="1"/>
            <a:r>
              <a:rPr lang="en-US" dirty="0"/>
              <a:t>Alternatively, can do a manual ‘proof’ such as shown on page 6-3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Register</a:t>
            </a:r>
          </a:p>
        </p:txBody>
      </p:sp>
    </p:spTree>
    <p:extLst>
      <p:ext uri="{BB962C8B-B14F-4D97-AF65-F5344CB8AC3E}">
        <p14:creationId xmlns:p14="http://schemas.microsoft.com/office/powerpoint/2010/main" val="350045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Supplementary record prepared for each employee</a:t>
            </a:r>
          </a:p>
          <a:p>
            <a:r>
              <a:rPr lang="en-US" dirty="0"/>
              <a:t>Provides information that is used to</a:t>
            </a:r>
          </a:p>
          <a:p>
            <a:pPr lvl="1"/>
            <a:r>
              <a:rPr lang="en-US" dirty="0"/>
              <a:t>Prepare the payroll register</a:t>
            </a:r>
          </a:p>
          <a:p>
            <a:pPr lvl="1"/>
            <a:r>
              <a:rPr lang="en-US" dirty="0"/>
              <a:t>Prepare reports required by state unemployment compensation or disability laws</a:t>
            </a:r>
          </a:p>
          <a:p>
            <a:pPr lvl="1"/>
            <a:r>
              <a:rPr lang="en-US" dirty="0"/>
              <a:t>Determine when the accumulated wages of an employee reach the cutoff level for FUTA, SUTA, and OASDI taxes</a:t>
            </a:r>
          </a:p>
          <a:p>
            <a:pPr lvl="1"/>
            <a:r>
              <a:rPr lang="en-US" dirty="0"/>
              <a:t>Prepare payroll analyses – for governmental agencies and internal management reports </a:t>
            </a:r>
          </a:p>
          <a:p>
            <a:pPr lvl="1"/>
            <a:r>
              <a:rPr lang="en-US" dirty="0"/>
              <a:t>Settle employee grievances</a:t>
            </a:r>
          </a:p>
          <a:p>
            <a:pPr lvl="1"/>
            <a:r>
              <a:rPr lang="en-US" dirty="0"/>
              <a:t>Provides details to issue W-2s</a:t>
            </a:r>
          </a:p>
          <a:p>
            <a:pPr lvl="1"/>
            <a:r>
              <a:rPr lang="en-US" dirty="0"/>
              <a:t>With payroll software, above functions occur instantaneously, often times directly from time-keeping system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Employees’ Earnings Record</a:t>
            </a:r>
          </a:p>
        </p:txBody>
      </p:sp>
    </p:spTree>
    <p:extLst>
      <p:ext uri="{BB962C8B-B14F-4D97-AF65-F5344CB8AC3E}">
        <p14:creationId xmlns:p14="http://schemas.microsoft.com/office/powerpoint/2010/main" val="299158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43576" y="1037230"/>
            <a:ext cx="10711543" cy="4995270"/>
          </a:xfrm>
        </p:spPr>
        <p:txBody>
          <a:bodyPr>
            <a:normAutofit/>
          </a:bodyPr>
          <a:lstStyle/>
          <a:p>
            <a:r>
              <a:rPr lang="en-US" dirty="0"/>
              <a:t>Following information recorded in employer’s accounting system</a:t>
            </a:r>
          </a:p>
          <a:p>
            <a:pPr lvl="1"/>
            <a:r>
              <a:rPr lang="en-US" dirty="0"/>
              <a:t>Total gross payroll is debit portion of payroll entry</a:t>
            </a:r>
          </a:p>
          <a:p>
            <a:pPr lvl="2"/>
            <a:r>
              <a:rPr lang="en-US" dirty="0"/>
              <a:t>The account has title such as Wages Expense or Salaries Expense</a:t>
            </a:r>
          </a:p>
          <a:p>
            <a:pPr lvl="2"/>
            <a:r>
              <a:rPr lang="en-US" dirty="0"/>
              <a:t>If multiple departments, account titles will include department name </a:t>
            </a:r>
          </a:p>
          <a:p>
            <a:pPr lvl="3"/>
            <a:r>
              <a:rPr lang="en-US" dirty="0"/>
              <a:t>For example “Wage Expense – Research” or “Wage Expense – Technology”</a:t>
            </a:r>
          </a:p>
          <a:p>
            <a:pPr lvl="1"/>
            <a:r>
              <a:rPr lang="en-US" dirty="0"/>
              <a:t>Each major withholding tax is credited to a liability</a:t>
            </a:r>
          </a:p>
          <a:p>
            <a:pPr lvl="1"/>
            <a:r>
              <a:rPr lang="en-US" dirty="0"/>
              <a:t>All other payroll deductions are liabilities as well (and are lumped together under “Other Deductions” and credited)</a:t>
            </a:r>
          </a:p>
          <a:p>
            <a:pPr lvl="1"/>
            <a:r>
              <a:rPr lang="en-US" dirty="0"/>
              <a:t>Some purposes of other deductions</a:t>
            </a:r>
          </a:p>
          <a:p>
            <a:pPr lvl="2"/>
            <a:r>
              <a:rPr lang="en-US" dirty="0"/>
              <a:t>Group insurance premiums</a:t>
            </a:r>
          </a:p>
          <a:p>
            <a:pPr lvl="2"/>
            <a:r>
              <a:rPr lang="en-US" dirty="0"/>
              <a:t>Health insurance premiums or health savings account deductions</a:t>
            </a:r>
          </a:p>
          <a:p>
            <a:pPr lvl="2"/>
            <a:r>
              <a:rPr lang="en-US" dirty="0"/>
              <a:t>Purchase of government savings bonds</a:t>
            </a:r>
          </a:p>
          <a:p>
            <a:pPr lvl="2"/>
            <a:r>
              <a:rPr lang="en-US" dirty="0"/>
              <a:t>Union dues</a:t>
            </a:r>
          </a:p>
          <a:p>
            <a:pPr lvl="2"/>
            <a:r>
              <a:rPr lang="en-US" dirty="0"/>
              <a:t>Garnishments of wages</a:t>
            </a:r>
          </a:p>
          <a:p>
            <a:pPr lvl="2"/>
            <a:r>
              <a:rPr lang="en-US" dirty="0"/>
              <a:t>Pension and retirement contributions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Gross Payroll &amp; Withholdings</a:t>
            </a:r>
          </a:p>
        </p:txBody>
      </p:sp>
    </p:spTree>
    <p:extLst>
      <p:ext uri="{BB962C8B-B14F-4D97-AF65-F5344CB8AC3E}">
        <p14:creationId xmlns:p14="http://schemas.microsoft.com/office/powerpoint/2010/main" val="387043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Permits employees to obtain life insurance at a much lower rate than if purchased by employee as an individual</a:t>
            </a:r>
          </a:p>
          <a:p>
            <a:r>
              <a:rPr lang="en-US" dirty="0"/>
              <a:t>Under some group insurance plans, employer and employee share the cost of the insurance premium</a:t>
            </a:r>
          </a:p>
          <a:p>
            <a:r>
              <a:rPr lang="en-US" dirty="0"/>
              <a:t>Total amount withheld is credited to a liability account with the title Group Insurance Premiums Collected or Group Insurance Payments Withheld</a:t>
            </a:r>
          </a:p>
          <a:p>
            <a:pPr lvl="1"/>
            <a:r>
              <a:rPr lang="en-US" dirty="0"/>
              <a:t>Liability account debited when the premiums are paid to insurance company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Insurance</a:t>
            </a:r>
          </a:p>
        </p:txBody>
      </p:sp>
    </p:spTree>
    <p:extLst>
      <p:ext uri="{BB962C8B-B14F-4D97-AF65-F5344CB8AC3E}">
        <p14:creationId xmlns:p14="http://schemas.microsoft.com/office/powerpoint/2010/main" val="246969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Companies develop their own health insurance plans for employees</a:t>
            </a:r>
          </a:p>
          <a:p>
            <a:pPr marL="457200" lvl="1" indent="0">
              <a:buNone/>
            </a:pPr>
            <a:r>
              <a:rPr lang="en-US" dirty="0"/>
              <a:t>	OR</a:t>
            </a:r>
          </a:p>
          <a:p>
            <a:pPr marL="342900" lvl="1" indent="-342900">
              <a:spcBef>
                <a:spcPts val="1000"/>
              </a:spcBef>
              <a:buClr>
                <a:srgbClr val="004A78"/>
              </a:buClr>
            </a:pPr>
            <a:r>
              <a:rPr lang="en-US" dirty="0">
                <a:solidFill>
                  <a:srgbClr val="000000"/>
                </a:solidFill>
              </a:rPr>
              <a:t>Are members of private insurance groups that provides coverage for member’s employees</a:t>
            </a:r>
          </a:p>
          <a:p>
            <a:r>
              <a:rPr lang="en-US" dirty="0"/>
              <a:t>Amounts withheld from employee’s wages for health insurance are credited to a liability account such as Health Insurance Premiums Collected</a:t>
            </a:r>
          </a:p>
          <a:p>
            <a:pPr lvl="1"/>
            <a:r>
              <a:rPr lang="en-US" dirty="0"/>
              <a:t>If withholdings made for a qualified benefit under an IRS approved cafeteria plan, premiums are not included in taxable income</a:t>
            </a:r>
          </a:p>
          <a:p>
            <a:r>
              <a:rPr lang="en-US" dirty="0"/>
              <a:t>Employers portion of premium is often paid in advance and debited to Prepaid Health Insurance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</a:t>
            </a:r>
          </a:p>
        </p:txBody>
      </p:sp>
    </p:spTree>
    <p:extLst>
      <p:ext uri="{BB962C8B-B14F-4D97-AF65-F5344CB8AC3E}">
        <p14:creationId xmlns:p14="http://schemas.microsoft.com/office/powerpoint/2010/main" val="174368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engage_Accessible_PPT_Template_FINAL.POTX" id="{146466F1-E6CB-45FF-8D63-17C2C100CCDA}" vid="{37F7B658-8B47-4D3D-8E2E-33857591AB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1 xmlns="dbac95d4-689a-4a2b-9845-ea50641fb23b" xsi:nil="true"/>
    <Team_x0020_Members xmlns="dbac95d4-689a-4a2b-9845-ea50641fb23b">
      <UserInfo>
        <DisplayName/>
        <AccountId xsi:nil="true"/>
        <AccountType/>
      </UserInfo>
    </Team_x0020_Memb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BD9E0DAEFC3E40A59C31973342194A" ma:contentTypeVersion="" ma:contentTypeDescription="Create a new document." ma:contentTypeScope="" ma:versionID="02adca9326cb4427adfc9078bd1f32e8">
  <xsd:schema xmlns:xsd="http://www.w3.org/2001/XMLSchema" xmlns:xs="http://www.w3.org/2001/XMLSchema" xmlns:p="http://schemas.microsoft.com/office/2006/metadata/properties" xmlns:ns2="5b47f0fb-e24d-44b9-89a4-ff46b5ce035f" xmlns:ns3="dbac95d4-689a-4a2b-9845-ea50641fb23b" targetNamespace="http://schemas.microsoft.com/office/2006/metadata/properties" ma:root="true" ma:fieldsID="7e038f7b3f237bde883e5f7581d798a7" ns2:_="" ns3:_="">
    <xsd:import namespace="5b47f0fb-e24d-44b9-89a4-ff46b5ce035f"/>
    <xsd:import namespace="dbac95d4-689a-4a2b-9845-ea50641fb2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Team_x0020_Members" minOccurs="0"/>
                <xsd:element ref="ns3:test1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7f0fb-e24d-44b9-89a4-ff46b5ce035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c95d4-689a-4a2b-9845-ea50641fb23b" elementFormDefault="qualified">
    <xsd:import namespace="http://schemas.microsoft.com/office/2006/documentManagement/types"/>
    <xsd:import namespace="http://schemas.microsoft.com/office/infopath/2007/PartnerControls"/>
    <xsd:element name="Team_x0020_Members" ma:index="10" nillable="true" ma:displayName="Team Members" ma:SearchPeopleOnly="false" ma:SharePointGroup="0" ma:internalName="Team_x0020_Member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st1" ma:index="11" nillable="true" ma:displayName="test1" ma:internalName="test1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9BA192-EF86-48DF-982C-2C526A26839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b47f0fb-e24d-44b9-89a4-ff46b5ce035f"/>
    <ds:schemaRef ds:uri="http://schemas.microsoft.com/office/infopath/2007/PartnerControls"/>
    <ds:schemaRef ds:uri="http://purl.org/dc/elements/1.1/"/>
    <ds:schemaRef ds:uri="http://schemas.microsoft.com/office/2006/metadata/properties"/>
    <ds:schemaRef ds:uri="dbac95d4-689a-4a2b-9845-ea50641fb23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49ED9E-E323-42EC-83E7-C6FD10342F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7f0fb-e24d-44b9-89a4-ff46b5ce035f"/>
    <ds:schemaRef ds:uri="dbac95d4-689a-4a2b-9845-ea50641fb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2CFAA7-E308-4DCB-89CD-C84C20E902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1893</Words>
  <Application>Microsoft Office PowerPoint</Application>
  <PresentationFormat>Widescreen</PresentationFormat>
  <Paragraphs>262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</vt:lpstr>
      <vt:lpstr>Calibri</vt:lpstr>
      <vt:lpstr>Helvetica</vt:lpstr>
      <vt:lpstr>LucidaGrande</vt:lpstr>
      <vt:lpstr>Open Sans</vt:lpstr>
      <vt:lpstr>Summer Font</vt:lpstr>
      <vt:lpstr>Office Theme</vt:lpstr>
      <vt:lpstr>Payroll Accounting 2020</vt:lpstr>
      <vt:lpstr>ANALYZING &amp; JOURNALIZING PAYROLL</vt:lpstr>
      <vt:lpstr>Learning Objectives</vt:lpstr>
      <vt:lpstr>Accounting for Payroll Transactions</vt:lpstr>
      <vt:lpstr>Payroll Register</vt:lpstr>
      <vt:lpstr>Employees’ Earnings Record</vt:lpstr>
      <vt:lpstr>Recording Gross Payroll &amp; Withholdings</vt:lpstr>
      <vt:lpstr>Group Insurance</vt:lpstr>
      <vt:lpstr>Health Insurance</vt:lpstr>
      <vt:lpstr>Purchase of Government Savings Bonds</vt:lpstr>
      <vt:lpstr>Union Dues</vt:lpstr>
      <vt:lpstr>Garnishments of Wages (1 of 2)</vt:lpstr>
      <vt:lpstr>Garnishments of Wages (2 of 2)</vt:lpstr>
      <vt:lpstr>Child Support</vt:lpstr>
      <vt:lpstr>Federal Tax Levy</vt:lpstr>
      <vt:lpstr>Pension &amp; Retirement Contributions</vt:lpstr>
      <vt:lpstr>Methods of Paying Wages &amp; Salaries (1 of 2)</vt:lpstr>
      <vt:lpstr>Methods of Paying Wages &amp; Salaries (2 of 2)</vt:lpstr>
      <vt:lpstr>Unclaimed Wages</vt:lpstr>
      <vt:lpstr>Entries to Record Wages and Payroll Taxes</vt:lpstr>
      <vt:lpstr>Journal Entry #1</vt:lpstr>
      <vt:lpstr>Journal Entry #2</vt:lpstr>
      <vt:lpstr>Posting to Ledger Accounts</vt:lpstr>
      <vt:lpstr>Workers’ Compensation Insurance Expense </vt:lpstr>
      <vt:lpstr>Recording Deposit of Payroll Taxes</vt:lpstr>
      <vt:lpstr>End-of-Period Adjustments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Payroll Accounting 2019</dc:title>
  <dc:creator>Frye, Darrell</dc:creator>
  <cp:lastModifiedBy>Lori Sweat</cp:lastModifiedBy>
  <cp:revision>119</cp:revision>
  <cp:lastPrinted>2016-10-03T15:29:39Z</cp:lastPrinted>
  <dcterms:created xsi:type="dcterms:W3CDTF">2018-10-16T22:01:36Z</dcterms:created>
  <dcterms:modified xsi:type="dcterms:W3CDTF">2020-12-16T13:47:38Z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0x010100DCBD9E0DAEFC3E40A59C31973342194A</vt:lpwstr>
  </property>
</Properties>
</file>