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handoutMasterIdLst>
    <p:handoutMasterId r:id="rId46"/>
  </p:handoutMasterIdLst>
  <p:sldIdLst>
    <p:sldId id="295" r:id="rId5"/>
    <p:sldId id="307" r:id="rId6"/>
    <p:sldId id="266" r:id="rId7"/>
    <p:sldId id="270" r:id="rId8"/>
    <p:sldId id="272" r:id="rId9"/>
    <p:sldId id="265" r:id="rId10"/>
    <p:sldId id="271" r:id="rId11"/>
    <p:sldId id="273" r:id="rId12"/>
    <p:sldId id="274" r:id="rId13"/>
    <p:sldId id="275" r:id="rId14"/>
    <p:sldId id="296" r:id="rId15"/>
    <p:sldId id="297" r:id="rId16"/>
    <p:sldId id="276" r:id="rId17"/>
    <p:sldId id="277" r:id="rId18"/>
    <p:sldId id="278" r:id="rId19"/>
    <p:sldId id="279" r:id="rId20"/>
    <p:sldId id="280" r:id="rId21"/>
    <p:sldId id="281" r:id="rId22"/>
    <p:sldId id="259" r:id="rId23"/>
    <p:sldId id="282" r:id="rId24"/>
    <p:sldId id="285" r:id="rId25"/>
    <p:sldId id="286" r:id="rId26"/>
    <p:sldId id="298" r:id="rId27"/>
    <p:sldId id="299" r:id="rId28"/>
    <p:sldId id="287" r:id="rId29"/>
    <p:sldId id="301" r:id="rId30"/>
    <p:sldId id="302" r:id="rId31"/>
    <p:sldId id="300" r:id="rId32"/>
    <p:sldId id="289" r:id="rId33"/>
    <p:sldId id="290" r:id="rId34"/>
    <p:sldId id="312" r:id="rId35"/>
    <p:sldId id="313" r:id="rId36"/>
    <p:sldId id="288" r:id="rId37"/>
    <p:sldId id="293" r:id="rId38"/>
    <p:sldId id="310" r:id="rId39"/>
    <p:sldId id="292" r:id="rId40"/>
    <p:sldId id="305" r:id="rId41"/>
    <p:sldId id="306" r:id="rId42"/>
    <p:sldId id="311" r:id="rId43"/>
    <p:sldId id="309" r:id="rId4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avaneeta Harish" initials="NH" lastIdx="2" clrIdx="6">
    <p:extLst>
      <p:ext uri="{19B8F6BF-5375-455C-9EA6-DF929625EA0E}">
        <p15:presenceInfo xmlns:p15="http://schemas.microsoft.com/office/powerpoint/2012/main" userId="Navaneeta Harish" providerId="None"/>
      </p:ext>
    </p:extLst>
  </p:cmAuthor>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8" name="Bernie Hill" initials="BH [2]" lastIdx="4" clrIdx="7">
    <p:extLst>
      <p:ext uri="{19B8F6BF-5375-455C-9EA6-DF929625EA0E}">
        <p15:presenceInfo xmlns:p15="http://schemas.microsoft.com/office/powerpoint/2012/main" userId="fad672007c334516" providerId="Windows Live"/>
      </p:ext>
    </p:extLst>
  </p:cmAuthor>
  <p:cmAuthor id="2" name="ansrsource" initials="ansr" lastIdx="113" clrIdx="1">
    <p:extLst>
      <p:ext uri="{19B8F6BF-5375-455C-9EA6-DF929625EA0E}">
        <p15:presenceInfo xmlns:p15="http://schemas.microsoft.com/office/powerpoint/2012/main" userId="ansrsource" providerId="None"/>
      </p:ext>
    </p:extLst>
  </p:cmAuthor>
  <p:cmAuthor id="3" name="ansr" initials="SB" lastIdx="3" clrIdx="2">
    <p:extLst>
      <p:ext uri="{19B8F6BF-5375-455C-9EA6-DF929625EA0E}">
        <p15:presenceInfo xmlns:p15="http://schemas.microsoft.com/office/powerpoint/2012/main" userId="ansr" providerId="None"/>
      </p:ext>
    </p:extLst>
  </p:cmAuthor>
  <p:cmAuthor id="4" name="Bernie Hill" initials="BH" lastIdx="2" clrIdx="3">
    <p:extLst>
      <p:ext uri="{19B8F6BF-5375-455C-9EA6-DF929625EA0E}">
        <p15:presenceInfo xmlns:p15="http://schemas.microsoft.com/office/powerpoint/2012/main" userId="Bernie Hill" providerId="None"/>
      </p:ext>
    </p:extLst>
  </p:cmAuthor>
  <p:cmAuthor id="5" name="ansrsource 2" initials="ansr 2" lastIdx="32" clrIdx="4">
    <p:extLst>
      <p:ext uri="{19B8F6BF-5375-455C-9EA6-DF929625EA0E}">
        <p15:presenceInfo xmlns:p15="http://schemas.microsoft.com/office/powerpoint/2012/main" userId="ansrsource 2" providerId="None"/>
      </p:ext>
    </p:extLst>
  </p:cmAuthor>
  <p:cmAuthor id="6" name="Moore, Aiyana J" initials="MAJ" lastIdx="15" clrIdx="5">
    <p:extLst>
      <p:ext uri="{19B8F6BF-5375-455C-9EA6-DF929625EA0E}">
        <p15:presenceInfo xmlns:p15="http://schemas.microsoft.com/office/powerpoint/2012/main" userId="S::aiyana.moore@cengage.com::83416b8a-c7a0-477e-ab25-5385bb8ee0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78"/>
    <a:srgbClr val="000000"/>
    <a:srgbClr val="006298"/>
    <a:srgbClr val="FF6300"/>
    <a:srgbClr val="E9255F"/>
    <a:srgbClr val="0098D4"/>
    <a:srgbClr val="00B8E7"/>
    <a:srgbClr val="81D0ED"/>
    <a:srgbClr val="F6B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167" autoAdjust="0"/>
  </p:normalViewPr>
  <p:slideViewPr>
    <p:cSldViewPr snapToGrid="0" snapToObjects="1">
      <p:cViewPr varScale="1">
        <p:scale>
          <a:sx n="61" d="100"/>
          <a:sy n="61" d="100"/>
        </p:scale>
        <p:origin x="630"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10/14/2021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10/14/2021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2946292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32</a:t>
            </a:fld>
            <a:endParaRPr lang="en-US" dirty="0"/>
          </a:p>
        </p:txBody>
      </p:sp>
    </p:spTree>
    <p:extLst>
      <p:ext uri="{BB962C8B-B14F-4D97-AF65-F5344CB8AC3E}">
        <p14:creationId xmlns:p14="http://schemas.microsoft.com/office/powerpoint/2010/main" val="2265731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34</a:t>
            </a:fld>
            <a:endParaRPr lang="en-US" dirty="0"/>
          </a:p>
        </p:txBody>
      </p:sp>
    </p:spTree>
    <p:extLst>
      <p:ext uri="{BB962C8B-B14F-4D97-AF65-F5344CB8AC3E}">
        <p14:creationId xmlns:p14="http://schemas.microsoft.com/office/powerpoint/2010/main" val="693369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Instructions:</a:t>
            </a:r>
          </a:p>
          <a:p>
            <a:pPr marL="171450" indent="-171450">
              <a:buFont typeface="Arial" panose="020B0604020202020204" pitchFamily="34" charset="0"/>
              <a:buChar char="•"/>
            </a:pPr>
            <a:r>
              <a:rPr lang="en-US" dirty="0"/>
              <a:t>Gather into small groups of three to five.</a:t>
            </a:r>
          </a:p>
          <a:p>
            <a:pPr marL="171450" indent="-171450">
              <a:buFont typeface="Arial" panose="020B0604020202020204" pitchFamily="34" charset="0"/>
              <a:buChar char="•"/>
            </a:pPr>
            <a:r>
              <a:rPr lang="en-US" dirty="0"/>
              <a:t>Read through the slide information.</a:t>
            </a:r>
          </a:p>
          <a:p>
            <a:pPr marL="171450" indent="-171450">
              <a:buFont typeface="Arial" panose="020B0604020202020204" pitchFamily="34" charset="0"/>
              <a:buChar char="•"/>
            </a:pPr>
            <a:r>
              <a:rPr lang="en-US" dirty="0"/>
              <a:t>Collectively decide on your small group’s answer to the questions.</a:t>
            </a:r>
          </a:p>
          <a:p>
            <a:pPr marL="171450" indent="-171450">
              <a:buFont typeface="Arial" panose="020B0604020202020204" pitchFamily="34" charset="0"/>
              <a:buChar char="•"/>
            </a:pPr>
            <a:r>
              <a:rPr lang="en-US" dirty="0"/>
              <a:t>Share your findings with the larger group.</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37</a:t>
            </a:fld>
            <a:endParaRPr lang="en-US" dirty="0"/>
          </a:p>
        </p:txBody>
      </p:sp>
    </p:spTree>
    <p:extLst>
      <p:ext uri="{BB962C8B-B14F-4D97-AF65-F5344CB8AC3E}">
        <p14:creationId xmlns:p14="http://schemas.microsoft.com/office/powerpoint/2010/main" val="274641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latin typeface="Segoe UI" panose="020B0502040204020203" pitchFamily="34" charset="0"/>
              </a:rPr>
              <a:t>Conduct a debriefing session with the class.</a:t>
            </a:r>
            <a:endParaRPr lang="en-US"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38</a:t>
            </a:fld>
            <a:endParaRPr lang="en-US" dirty="0"/>
          </a:p>
        </p:txBody>
      </p:sp>
    </p:spTree>
    <p:extLst>
      <p:ext uri="{BB962C8B-B14F-4D97-AF65-F5344CB8AC3E}">
        <p14:creationId xmlns:p14="http://schemas.microsoft.com/office/powerpoint/2010/main" val="203480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39</a:t>
            </a:fld>
            <a:endParaRPr lang="en-US" dirty="0"/>
          </a:p>
        </p:txBody>
      </p:sp>
    </p:spTree>
    <p:extLst>
      <p:ext uri="{BB962C8B-B14F-4D97-AF65-F5344CB8AC3E}">
        <p14:creationId xmlns:p14="http://schemas.microsoft.com/office/powerpoint/2010/main" val="2091766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40</a:t>
            </a:fld>
            <a:endParaRPr lang="en-US" dirty="0"/>
          </a:p>
        </p:txBody>
      </p:sp>
    </p:spTree>
    <p:extLst>
      <p:ext uri="{BB962C8B-B14F-4D97-AF65-F5344CB8AC3E}">
        <p14:creationId xmlns:p14="http://schemas.microsoft.com/office/powerpoint/2010/main" val="269696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Calibri"/>
              </a:rPr>
              <a:t>Task: This is an introductory exercise at the beginning of the chapter. </a:t>
            </a:r>
          </a:p>
          <a:p>
            <a:r>
              <a:rPr lang="en-US" dirty="0">
                <a:latin typeface="+mn-lt"/>
                <a:cs typeface="Calibri"/>
              </a:rPr>
              <a:t>Objectives: To provide an informal way for participants to learn about each other and begin working together. This exercise also gives students practice in speaking in front of a group.</a:t>
            </a:r>
            <a:r>
              <a:rPr lang="en-US" baseline="0" dirty="0">
                <a:latin typeface="+mn-lt"/>
                <a:cs typeface="Calibri"/>
              </a:rPr>
              <a:t> It also helps students to brainstorm ideas about tax withholding.</a:t>
            </a:r>
            <a:endParaRPr lang="en-US" dirty="0">
              <a:latin typeface="+mn-lt"/>
              <a:cs typeface="Calibri"/>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mn-lt"/>
                <a:cs typeface="Calibri"/>
              </a:rPr>
              <a:t>Instructions: Break the class into groups. </a:t>
            </a:r>
            <a:r>
              <a:rPr lang="en-US" dirty="0">
                <a:latin typeface="Arial"/>
                <a:cs typeface="Arial"/>
              </a:rPr>
              <a:t>Each group will have four students.</a:t>
            </a:r>
            <a:endParaRPr lang="en-US" dirty="0">
              <a:latin typeface="+mn-lt"/>
              <a:cs typeface="Calibri"/>
            </a:endParaRPr>
          </a:p>
          <a:p>
            <a:r>
              <a:rPr lang="en-US" dirty="0">
                <a:latin typeface="+mn-lt"/>
                <a:cs typeface="Calibri"/>
              </a:rPr>
              <a:t>Average Time: 30 min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mn-lt"/>
                <a:cs typeface="Calibri"/>
              </a:rPr>
              <a:t>Note: To adapt this activity for an online learning environment, conduct the interviews using a web conferencing tool (e.g., Zoom or Microsoft Teams). When you break the class into pairs, send the pairs into breakout rooms for 10 minutes to interview each other. When the class comes back together, give each pair 2–4 minutes to introduce each other to the rest of the class. </a:t>
            </a:r>
          </a:p>
          <a:p>
            <a:endParaRPr lang="en-US" dirty="0">
              <a:latin typeface="+mn-lt"/>
              <a:cs typeface="Calibri"/>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523592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Present slide information with possible answers and have students select an answer.</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11</a:t>
            </a:fld>
            <a:endParaRPr lang="en-US" dirty="0"/>
          </a:p>
        </p:txBody>
      </p:sp>
    </p:spTree>
    <p:extLst>
      <p:ext uri="{BB962C8B-B14F-4D97-AF65-F5344CB8AC3E}">
        <p14:creationId xmlns:p14="http://schemas.microsoft.com/office/powerpoint/2010/main" val="2330462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12</a:t>
            </a:fld>
            <a:endParaRPr lang="en-US" dirty="0"/>
          </a:p>
        </p:txBody>
      </p:sp>
    </p:spTree>
    <p:extLst>
      <p:ext uri="{BB962C8B-B14F-4D97-AF65-F5344CB8AC3E}">
        <p14:creationId xmlns:p14="http://schemas.microsoft.com/office/powerpoint/2010/main" val="1822832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Instructions:</a:t>
            </a:r>
          </a:p>
          <a:p>
            <a:pPr marL="171450" indent="-171450">
              <a:buFont typeface="Arial" panose="020B0604020202020204" pitchFamily="34" charset="0"/>
              <a:buChar char="•"/>
            </a:pPr>
            <a:r>
              <a:rPr lang="en-US" dirty="0"/>
              <a:t>Gather into small groups of three to five.</a:t>
            </a:r>
          </a:p>
          <a:p>
            <a:pPr marL="171450" indent="-171450">
              <a:buFont typeface="Arial" panose="020B0604020202020204" pitchFamily="34" charset="0"/>
              <a:buChar char="•"/>
            </a:pPr>
            <a:r>
              <a:rPr lang="en-US" dirty="0"/>
              <a:t>Read through the slide information.</a:t>
            </a:r>
          </a:p>
          <a:p>
            <a:pPr marL="171450" indent="-171450">
              <a:buFont typeface="Arial" panose="020B0604020202020204" pitchFamily="34" charset="0"/>
              <a:buChar char="•"/>
            </a:pPr>
            <a:r>
              <a:rPr lang="en-US" dirty="0"/>
              <a:t>Collectively decide on your small group’s answer to the questions.</a:t>
            </a:r>
          </a:p>
          <a:p>
            <a:pPr marL="171450" indent="-171450">
              <a:buFont typeface="Arial" panose="020B0604020202020204" pitchFamily="34" charset="0"/>
              <a:buChar char="•"/>
            </a:pPr>
            <a:r>
              <a:rPr lang="en-US" dirty="0"/>
              <a:t>Share your findings with the larger group.</a:t>
            </a:r>
          </a:p>
          <a:p>
            <a:endParaRPr lang="en-US"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23</a:t>
            </a:fld>
            <a:endParaRPr lang="en-US" dirty="0"/>
          </a:p>
        </p:txBody>
      </p:sp>
    </p:spTree>
    <p:extLst>
      <p:ext uri="{BB962C8B-B14F-4D97-AF65-F5344CB8AC3E}">
        <p14:creationId xmlns:p14="http://schemas.microsoft.com/office/powerpoint/2010/main" val="2153488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Conduct a debriefing session with the class.</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24</a:t>
            </a:fld>
            <a:endParaRPr lang="en-US" dirty="0"/>
          </a:p>
        </p:txBody>
      </p:sp>
    </p:spTree>
    <p:extLst>
      <p:ext uri="{BB962C8B-B14F-4D97-AF65-F5344CB8AC3E}">
        <p14:creationId xmlns:p14="http://schemas.microsoft.com/office/powerpoint/2010/main" val="1730871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Instructions:</a:t>
            </a:r>
          </a:p>
          <a:p>
            <a:pPr marL="171450" indent="-171450">
              <a:buFont typeface="Arial" panose="020B0604020202020204" pitchFamily="34" charset="0"/>
              <a:buChar char="•"/>
            </a:pPr>
            <a:r>
              <a:rPr lang="en-US" dirty="0"/>
              <a:t>Gather into small groups of three to five.</a:t>
            </a:r>
          </a:p>
          <a:p>
            <a:pPr marL="171450" indent="-171450">
              <a:buFont typeface="Arial" panose="020B0604020202020204" pitchFamily="34" charset="0"/>
              <a:buChar char="•"/>
            </a:pPr>
            <a:r>
              <a:rPr lang="en-US" dirty="0"/>
              <a:t>Read through the slide information.</a:t>
            </a:r>
          </a:p>
          <a:p>
            <a:pPr marL="171450" indent="-171450">
              <a:buFont typeface="Arial" panose="020B0604020202020204" pitchFamily="34" charset="0"/>
              <a:buChar char="•"/>
            </a:pPr>
            <a:r>
              <a:rPr lang="en-US" dirty="0"/>
              <a:t>Collectively decide on your small group’s answer to the questions.</a:t>
            </a:r>
          </a:p>
          <a:p>
            <a:pPr marL="171450" indent="-171450">
              <a:buFont typeface="Arial" panose="020B0604020202020204" pitchFamily="34" charset="0"/>
              <a:buChar char="•"/>
            </a:pPr>
            <a:r>
              <a:rPr lang="en-US" dirty="0"/>
              <a:t>Share your findings with the larger group.</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26</a:t>
            </a:fld>
            <a:endParaRPr lang="en-US" dirty="0"/>
          </a:p>
        </p:txBody>
      </p:sp>
    </p:spTree>
    <p:extLst>
      <p:ext uri="{BB962C8B-B14F-4D97-AF65-F5344CB8AC3E}">
        <p14:creationId xmlns:p14="http://schemas.microsoft.com/office/powerpoint/2010/main" val="1617152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latin typeface="Segoe UI" panose="020B0502040204020203" pitchFamily="34" charset="0"/>
              </a:rPr>
              <a:t>Conduct a debriefing session with the class.</a:t>
            </a:r>
            <a:endParaRPr lang="en-US"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27</a:t>
            </a:fld>
            <a:endParaRPr lang="en-US" dirty="0"/>
          </a:p>
        </p:txBody>
      </p:sp>
    </p:spTree>
    <p:extLst>
      <p:ext uri="{BB962C8B-B14F-4D97-AF65-F5344CB8AC3E}">
        <p14:creationId xmlns:p14="http://schemas.microsoft.com/office/powerpoint/2010/main" val="31241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Present slide information with possible answers and have students select an answer.</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31</a:t>
            </a:fld>
            <a:endParaRPr lang="en-US" dirty="0"/>
          </a:p>
        </p:txBody>
      </p:sp>
    </p:spTree>
    <p:extLst>
      <p:ext uri="{BB962C8B-B14F-4D97-AF65-F5344CB8AC3E}">
        <p14:creationId xmlns:p14="http://schemas.microsoft.com/office/powerpoint/2010/main" val="36368161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kumimoji="0" lang="en-US" sz="1400" b="0" i="0" u="none" strike="noStrike" kern="1200" cap="none" spc="0" normalizeH="0" baseline="0" noProof="0" dirty="0">
                <a:ln>
                  <a:noFill/>
                </a:ln>
                <a:solidFill>
                  <a:srgbClr val="FFFFFF"/>
                </a:solidFill>
                <a:effectLst/>
                <a:uLnTx/>
                <a:uFillTx/>
                <a:latin typeface="arial" charset="0"/>
                <a:ea typeface="+mn-ea"/>
                <a:cs typeface="+mn-cs"/>
              </a:rPr>
              <a:t>Bieg/Toland, Payroll Accounting 2021, 31st Edition</a:t>
            </a:r>
            <a:r>
              <a:rPr lang="en-US" dirty="0"/>
              <a:t>.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2021, 31st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0581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2021, 31st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2021, 31st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15173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able Placeholder 4">
            <a:extLst>
              <a:ext uri="{FF2B5EF4-FFF2-40B4-BE49-F238E27FC236}">
                <a16:creationId xmlns:a16="http://schemas.microsoft.com/office/drawing/2014/main" id="{8F9BC539-4466-42F9-AA79-9FF994C11E6C}"/>
              </a:ext>
            </a:extLst>
          </p:cNvPr>
          <p:cNvSpPr>
            <a:spLocks noGrp="1"/>
          </p:cNvSpPr>
          <p:nvPr>
            <p:ph type="tbl" sz="quarter" idx="10"/>
          </p:nvPr>
        </p:nvSpPr>
        <p:spPr>
          <a:xfrm>
            <a:off x="3835875" y="2468103"/>
            <a:ext cx="8128000" cy="3380095"/>
          </a:xfrm>
        </p:spPr>
        <p:txBody>
          <a:bodyPr/>
          <a:lstStyle/>
          <a:p>
            <a:r>
              <a:rPr lang="en-US" dirty="0"/>
              <a:t>Click icon to add table</a:t>
            </a:r>
          </a:p>
        </p:txBody>
      </p:sp>
      <p:sp>
        <p:nvSpPr>
          <p:cNvPr id="7" name="Text Placeholder 11">
            <a:extLst>
              <a:ext uri="{FF2B5EF4-FFF2-40B4-BE49-F238E27FC236}">
                <a16:creationId xmlns:a16="http://schemas.microsoft.com/office/drawing/2014/main" id="{479E44A5-F490-4EDB-AA63-D4F46CECAD82}"/>
              </a:ext>
            </a:extLst>
          </p:cNvPr>
          <p:cNvSpPr>
            <a:spLocks noGrp="1"/>
          </p:cNvSpPr>
          <p:nvPr>
            <p:ph type="body" sz="quarter" idx="18" hasCustomPrompt="1"/>
          </p:nvPr>
        </p:nvSpPr>
        <p:spPr>
          <a:xfrm>
            <a:off x="895976" y="3153335"/>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2021, 31st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80482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dirty="0"/>
              <a:t>Click icon to add table</a:t>
            </a:r>
          </a:p>
        </p:txBody>
      </p:sp>
      <p:sp>
        <p:nvSpPr>
          <p:cNvPr id="7"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2021, 31st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64034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97845-C972-4C31-83F5-5FD6865EB3C0}"/>
              </a:ext>
            </a:extLst>
          </p:cNvPr>
          <p:cNvSpPr>
            <a:spLocks noGrp="1"/>
          </p:cNvSpPr>
          <p:nvPr>
            <p:ph type="title"/>
          </p:nvPr>
        </p:nvSpPr>
        <p:spPr/>
        <p:txBody>
          <a:bodyPr/>
          <a:lstStyle/>
          <a:p>
            <a:r>
              <a:rPr lang="en-US"/>
              <a:t>Click to edit Master title style</a:t>
            </a:r>
            <a:endParaRPr lang="en-GB"/>
          </a:p>
        </p:txBody>
      </p:sp>
      <p:sp>
        <p:nvSpPr>
          <p:cNvPr id="4"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2021, 31st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60593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kumimoji="0" lang="en-US" sz="1400" b="0" i="0" u="none" strike="noStrike" kern="1200" cap="none" spc="0" normalizeH="0" baseline="0" noProof="0" dirty="0">
                <a:ln>
                  <a:noFill/>
                </a:ln>
                <a:solidFill>
                  <a:srgbClr val="FFFFFF"/>
                </a:solidFill>
                <a:effectLst/>
                <a:uLnTx/>
                <a:uFillTx/>
                <a:latin typeface="arial" charset="0"/>
                <a:ea typeface="+mn-ea"/>
                <a:cs typeface="+mn-cs"/>
              </a:rPr>
              <a:t>Bieg/Toland, Payroll Accounting 2021, 31st Edition</a:t>
            </a:r>
            <a:r>
              <a:rPr lang="en-US" dirty="0"/>
              <a:t>.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a:t>Click to edit Master title style</a:t>
            </a:r>
            <a:endParaRPr lang="en-US" dirty="0"/>
          </a:p>
        </p:txBody>
      </p:sp>
      <p:sp>
        <p:nvSpPr>
          <p:cNvPr id="9" name="Picture Placeholder 8"/>
          <p:cNvSpPr>
            <a:spLocks noGrp="1"/>
          </p:cNvSpPr>
          <p:nvPr>
            <p:ph type="pic" sz="quarter" idx="12"/>
          </p:nvPr>
        </p:nvSpPr>
        <p:spPr>
          <a:xfrm>
            <a:off x="246063" y="314482"/>
            <a:ext cx="3343275" cy="4318000"/>
          </a:xfrm>
        </p:spPr>
        <p:txBody>
          <a:bodyPr/>
          <a:lstStyle/>
          <a:p>
            <a:r>
              <a:rPr lang="en-US" dirty="0"/>
              <a:t>Click icon to add picture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kumimoji="0" lang="en-US" sz="1400" b="0" i="0" u="none" strike="noStrike" kern="1200" cap="none" spc="0" normalizeH="0" baseline="0" noProof="0" dirty="0">
                <a:ln>
                  <a:noFill/>
                </a:ln>
                <a:solidFill>
                  <a:srgbClr val="FFFFFF"/>
                </a:solidFill>
                <a:effectLst/>
                <a:uLnTx/>
                <a:uFillTx/>
                <a:latin typeface="arial" charset="0"/>
                <a:ea typeface="+mn-ea"/>
                <a:cs typeface="+mn-cs"/>
              </a:rPr>
              <a:t>Bieg/Toland, Payroll Accounting 2021, 31st Edition</a:t>
            </a:r>
            <a:r>
              <a:rPr lang="en-US" dirty="0"/>
              <a:t>.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7"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2021, 31st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2021, 31st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9"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2021, 31st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5900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1"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2021, 31st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718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7"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2021, 31st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480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7"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2021, 31st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11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Bieg/Toland, Payroll Accounting 2020, 30</a:t>
            </a:r>
            <a:r>
              <a:rPr lang="en-US" baseline="30000" dirty="0"/>
              <a:t>th</a:t>
            </a:r>
            <a:r>
              <a:rPr lang="en-US" dirty="0"/>
              <a:t> Edition. © 2020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18" r:id="rId5"/>
    <p:sldLayoutId id="2147483715" r:id="rId6"/>
    <p:sldLayoutId id="2147483716" r:id="rId7"/>
    <p:sldLayoutId id="2147483719" r:id="rId8"/>
    <p:sldLayoutId id="2147483720" r:id="rId9"/>
    <p:sldLayoutId id="2147483723" r:id="rId10"/>
    <p:sldLayoutId id="2147483724" r:id="rId11"/>
    <p:sldLayoutId id="2147483713" r:id="rId12"/>
    <p:sldLayoutId id="2147483725" r:id="rId13"/>
    <p:sldLayoutId id="2147483717" r:id="rId14"/>
    <p:sldLayoutId id="2147483726" r:id="rId15"/>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hyperlink" Target="https://www.eeoc.gov/" TargetMode="Externa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ECFBA0-BBAF-488C-8EEC-CABC6C436B1B}"/>
              </a:ext>
            </a:extLst>
          </p:cNvPr>
          <p:cNvSpPr>
            <a:spLocks noGrp="1"/>
          </p:cNvSpPr>
          <p:nvPr>
            <p:ph type="title"/>
          </p:nvPr>
        </p:nvSpPr>
        <p:spPr>
          <a:xfrm>
            <a:off x="3816541" y="2597897"/>
            <a:ext cx="6402684" cy="1004612"/>
          </a:xfrm>
        </p:spPr>
        <p:txBody>
          <a:bodyPr/>
          <a:lstStyle/>
          <a:p>
            <a:pPr algn="ctr"/>
            <a:r>
              <a:rPr lang="en-US" sz="3600" b="0" dirty="0"/>
              <a:t>Payroll Accounting,</a:t>
            </a:r>
            <a:br>
              <a:rPr lang="en-US" sz="3600" b="0" dirty="0"/>
            </a:br>
            <a:r>
              <a:rPr lang="en-US" sz="3600" b="0" dirty="0" err="1"/>
              <a:t>31e</a:t>
            </a:r>
            <a:endParaRPr lang="en-US" sz="3600" b="0" dirty="0"/>
          </a:p>
        </p:txBody>
      </p:sp>
      <p:pic>
        <p:nvPicPr>
          <p:cNvPr id="10" name="Picture Placeholder 9" descr="This is an image of the cover of the Payroll Accounting 2021 by Bieg and Toland.">
            <a:extLst>
              <a:ext uri="{FF2B5EF4-FFF2-40B4-BE49-F238E27FC236}">
                <a16:creationId xmlns:a16="http://schemas.microsoft.com/office/drawing/2014/main" id="{7F78B8B0-8E12-4749-AADA-49AD4F6FB1BE}"/>
              </a:ext>
              <a:ext uri="{C183D7F6-B498-43B3-948B-1728B52AA6E4}">
                <adec:decorative xmlns="" xmlns:adec="http://schemas.microsoft.com/office/drawing/2017/decorative" val="1"/>
              </a:ext>
            </a:extLst>
          </p:cNvPr>
          <p:cNvPicPr>
            <a:picLocks noGrp="1" noChangeAspect="1"/>
          </p:cNvPicPr>
          <p:nvPr>
            <p:ph type="pic" sz="quarter" idx="12"/>
          </p:nvPr>
        </p:nvPicPr>
        <p:blipFill>
          <a:blip r:embed="rId3"/>
          <a:srcRect l="3214" r="3214"/>
          <a:stretch>
            <a:fillRect/>
          </a:stretch>
        </p:blipFill>
        <p:spPr/>
      </p:pic>
      <p:sp>
        <p:nvSpPr>
          <p:cNvPr id="2" name="Text Placeholder 1">
            <a:extLst>
              <a:ext uri="{FF2B5EF4-FFF2-40B4-BE49-F238E27FC236}">
                <a16:creationId xmlns:a16="http://schemas.microsoft.com/office/drawing/2014/main" id="{FBA04DE1-7E03-43BC-A522-DC731ED46BA4}"/>
              </a:ext>
            </a:extLst>
          </p:cNvPr>
          <p:cNvSpPr>
            <a:spLocks noGrp="1"/>
          </p:cNvSpPr>
          <p:nvPr>
            <p:ph type="body" sz="quarter" idx="11"/>
          </p:nvPr>
        </p:nvSpPr>
        <p:spPr>
          <a:xfrm>
            <a:off x="3647811" y="3914574"/>
            <a:ext cx="7068327" cy="1095843"/>
          </a:xfrm>
        </p:spPr>
        <p:txBody>
          <a:bodyPr/>
          <a:lstStyle/>
          <a:p>
            <a:pPr algn="ctr"/>
            <a:r>
              <a:rPr lang="en-US" sz="3400" b="1" dirty="0"/>
              <a:t>Chapter 1: </a:t>
            </a:r>
            <a:r>
              <a:rPr lang="en-US" sz="3400" b="1" u="sng" dirty="0"/>
              <a:t>The Need for </a:t>
            </a:r>
          </a:p>
          <a:p>
            <a:pPr algn="ctr"/>
            <a:r>
              <a:rPr lang="en-US" sz="3400" b="1" u="sng" dirty="0"/>
              <a:t>Payroll and Personnel Records</a:t>
            </a:r>
            <a:endParaRPr lang="en-GB" sz="3400" b="1" dirty="0"/>
          </a:p>
        </p:txBody>
      </p:sp>
      <p:sp>
        <p:nvSpPr>
          <p:cNvPr id="5" name="Footer Placeholder 4">
            <a:extLst>
              <a:ext uri="{FF2B5EF4-FFF2-40B4-BE49-F238E27FC236}">
                <a16:creationId xmlns:a16="http://schemas.microsoft.com/office/drawing/2014/main" id="{54307CA1-D399-41E1-B9DA-2F0AE5CC3414}"/>
              </a:ext>
            </a:extLst>
          </p:cNvPr>
          <p:cNvSpPr>
            <a:spLocks noGrp="1"/>
          </p:cNvSpPr>
          <p:nvPr>
            <p:ph type="ftr" sz="quarter" idx="3"/>
          </p:nvPr>
        </p:nvSpPr>
        <p:spPr/>
        <p:txBody>
          <a:bodyPr/>
          <a:lstStyle/>
          <a:p>
            <a:r>
              <a:rPr kumimoji="0" lang="en-US" sz="1400" b="0" i="0" u="none" strike="noStrike" kern="1200" cap="none" spc="0" normalizeH="0" baseline="0" noProof="0" dirty="0">
                <a:ln>
                  <a:noFill/>
                </a:ln>
                <a:solidFill>
                  <a:srgbClr val="FFFFFF"/>
                </a:solidFill>
                <a:effectLst/>
                <a:uLnTx/>
                <a:uFillTx/>
                <a:latin typeface="arial" charset="0"/>
                <a:ea typeface="+mn-ea"/>
                <a:cs typeface="+mn-cs"/>
              </a:rPr>
              <a:t>Bieg/Toland, Payroll Accounting 2021, 31st Edition</a:t>
            </a:r>
            <a:r>
              <a:rPr lang="en-US" dirty="0"/>
              <a:t>.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819761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Unemployment Tax Acts</a:t>
            </a:r>
          </a:p>
        </p:txBody>
      </p:sp>
      <p:sp>
        <p:nvSpPr>
          <p:cNvPr id="2" name="Text Placeholder 1"/>
          <p:cNvSpPr>
            <a:spLocks noGrp="1"/>
          </p:cNvSpPr>
          <p:nvPr>
            <p:ph type="body" sz="quarter" idx="17"/>
          </p:nvPr>
        </p:nvSpPr>
        <p:spPr/>
        <p:txBody>
          <a:bodyPr/>
          <a:lstStyle/>
          <a:p>
            <a:pPr>
              <a:lnSpc>
                <a:spcPct val="120000"/>
              </a:lnSpc>
            </a:pPr>
            <a:r>
              <a:rPr lang="en-US" dirty="0"/>
              <a:t>FUTA (Federal Unemployment Tax Act) </a:t>
            </a:r>
          </a:p>
          <a:p>
            <a:pPr lvl="1">
              <a:lnSpc>
                <a:spcPct val="120000"/>
              </a:lnSpc>
            </a:pPr>
            <a:r>
              <a:rPr lang="en-US" dirty="0"/>
              <a:t>Employer tax</a:t>
            </a:r>
          </a:p>
          <a:p>
            <a:pPr lvl="1">
              <a:lnSpc>
                <a:spcPct val="120000"/>
              </a:lnSpc>
            </a:pPr>
            <a:r>
              <a:rPr lang="en-US" dirty="0"/>
              <a:t>Taxes used to pay state and federal administrative expenses, </a:t>
            </a:r>
            <a:r>
              <a:rPr lang="en-US" i="1" dirty="0"/>
              <a:t>not</a:t>
            </a:r>
            <a:r>
              <a:rPr lang="en-US" dirty="0"/>
              <a:t> used to pay unemployment benefits </a:t>
            </a:r>
          </a:p>
          <a:p>
            <a:pPr>
              <a:lnSpc>
                <a:spcPct val="120000"/>
              </a:lnSpc>
            </a:pPr>
            <a:r>
              <a:rPr lang="en-US" dirty="0"/>
              <a:t>SUTA (State Unemployment Tax Act)</a:t>
            </a:r>
          </a:p>
          <a:p>
            <a:pPr lvl="1">
              <a:lnSpc>
                <a:spcPct val="120000"/>
              </a:lnSpc>
            </a:pPr>
            <a:r>
              <a:rPr lang="en-US" dirty="0"/>
              <a:t>Mandatory unemployment insurance – for each state it is different </a:t>
            </a:r>
          </a:p>
          <a:p>
            <a:pPr lvl="1">
              <a:lnSpc>
                <a:spcPct val="120000"/>
              </a:lnSpc>
            </a:pPr>
            <a:r>
              <a:rPr lang="en-US" dirty="0"/>
              <a:t>Social Security Act outlines standards that each state’s unemployment compensation law must follow</a:t>
            </a:r>
          </a:p>
          <a:p>
            <a:pPr lvl="1">
              <a:lnSpc>
                <a:spcPct val="120000"/>
              </a:lnSpc>
            </a:pPr>
            <a:r>
              <a:rPr lang="en-US" dirty="0"/>
              <a:t>Used to pay unemployment benefits</a:t>
            </a:r>
          </a:p>
          <a:p>
            <a:pPr marL="114300" indent="0">
              <a:lnSpc>
                <a:spcPct val="120000"/>
              </a:lnSpc>
              <a:buNone/>
            </a:pPr>
            <a:r>
              <a:rPr lang="en-US" sz="2100" dirty="0"/>
              <a:t>Covered in greater </a:t>
            </a:r>
            <a:r>
              <a:rPr lang="en-US" dirty="0"/>
              <a:t>detail</a:t>
            </a:r>
            <a:r>
              <a:rPr lang="en-US" sz="2100" dirty="0"/>
              <a:t> in Chapter 5</a:t>
            </a:r>
          </a:p>
        </p:txBody>
      </p:sp>
    </p:spTree>
    <p:extLst>
      <p:ext uri="{BB962C8B-B14F-4D97-AF65-F5344CB8AC3E}">
        <p14:creationId xmlns:p14="http://schemas.microsoft.com/office/powerpoint/2010/main" val="2466262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Activity 1</a:t>
            </a:r>
          </a:p>
        </p:txBody>
      </p:sp>
      <p:sp>
        <p:nvSpPr>
          <p:cNvPr id="3" name="Text Placeholder 2"/>
          <p:cNvSpPr>
            <a:spLocks noGrp="1"/>
          </p:cNvSpPr>
          <p:nvPr>
            <p:ph type="body" sz="quarter" idx="17"/>
          </p:nvPr>
        </p:nvSpPr>
        <p:spPr/>
        <p:txBody>
          <a:bodyPr/>
          <a:lstStyle/>
          <a:p>
            <a:pPr marL="0" indent="0">
              <a:buNone/>
            </a:pPr>
            <a:r>
              <a:rPr lang="en-US" dirty="0"/>
              <a:t>According to the Fair Labor Standards Act (FLSA), what is the minimum wage rate per hour?</a:t>
            </a:r>
          </a:p>
          <a:p>
            <a:pPr marL="0" indent="0">
              <a:buNone/>
            </a:pPr>
            <a:endParaRPr lang="en-US" dirty="0"/>
          </a:p>
          <a:p>
            <a:pPr marL="457200" indent="-457200">
              <a:buFont typeface="+mj-lt"/>
              <a:buAutoNum type="alphaLcPeriod"/>
            </a:pPr>
            <a:r>
              <a:rPr lang="en-US" dirty="0"/>
              <a:t>$6.75</a:t>
            </a:r>
          </a:p>
          <a:p>
            <a:pPr marL="457200" indent="-457200">
              <a:buFont typeface="+mj-lt"/>
              <a:buAutoNum type="alphaLcPeriod"/>
            </a:pPr>
            <a:r>
              <a:rPr lang="en-US" dirty="0"/>
              <a:t>$7.25</a:t>
            </a:r>
          </a:p>
          <a:p>
            <a:pPr marL="457200" indent="-457200">
              <a:buFont typeface="+mj-lt"/>
              <a:buAutoNum type="alphaLcPeriod"/>
            </a:pPr>
            <a:r>
              <a:rPr lang="en-US" dirty="0"/>
              <a:t>$8.00</a:t>
            </a:r>
          </a:p>
          <a:p>
            <a:pPr marL="457200" indent="-457200">
              <a:buFont typeface="+mj-lt"/>
              <a:buAutoNum type="alphaLcPeriod"/>
            </a:pPr>
            <a:r>
              <a:rPr lang="en-US" dirty="0"/>
              <a:t>$8.25</a:t>
            </a:r>
          </a:p>
          <a:p>
            <a:pPr marL="0" indent="0">
              <a:buNone/>
            </a:pPr>
            <a:endParaRPr lang="en-US" dirty="0"/>
          </a:p>
        </p:txBody>
      </p:sp>
    </p:spTree>
    <p:extLst>
      <p:ext uri="{BB962C8B-B14F-4D97-AF65-F5344CB8AC3E}">
        <p14:creationId xmlns:p14="http://schemas.microsoft.com/office/powerpoint/2010/main" val="2836240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Activity 1: Answer </a:t>
            </a:r>
          </a:p>
        </p:txBody>
      </p:sp>
      <p:sp>
        <p:nvSpPr>
          <p:cNvPr id="3" name="Text Placeholder 2"/>
          <p:cNvSpPr>
            <a:spLocks noGrp="1"/>
          </p:cNvSpPr>
          <p:nvPr>
            <p:ph type="body" sz="quarter" idx="17"/>
          </p:nvPr>
        </p:nvSpPr>
        <p:spPr>
          <a:xfrm>
            <a:off x="724526" y="1638300"/>
            <a:ext cx="10711543" cy="4394200"/>
          </a:xfrm>
        </p:spPr>
        <p:txBody>
          <a:bodyPr/>
          <a:lstStyle/>
          <a:p>
            <a:pPr marL="0" indent="0">
              <a:buNone/>
            </a:pPr>
            <a:r>
              <a:rPr lang="en-US" dirty="0"/>
              <a:t>According to the Fair Labor Standards Act (FLSA), what is the minimum wage rate per hour?</a:t>
            </a:r>
          </a:p>
          <a:p>
            <a:pPr marL="0" indent="0">
              <a:buNone/>
            </a:pPr>
            <a:endParaRPr lang="en-US" dirty="0"/>
          </a:p>
          <a:p>
            <a:pPr marL="0" indent="0">
              <a:buNone/>
            </a:pPr>
            <a:r>
              <a:rPr lang="en-US" b="1" dirty="0"/>
              <a:t>Answer: b. $7.25</a:t>
            </a:r>
            <a:endParaRPr lang="en-US" dirty="0"/>
          </a:p>
          <a:p>
            <a:pPr marL="0" indent="0">
              <a:buNone/>
            </a:pPr>
            <a:r>
              <a:rPr lang="en-US" b="1" dirty="0"/>
              <a:t>According to the Fair Labor Standards Act (FLSA), referred to as the Federal Wage and Hour Law, the minimum wage is $7.25 per hour.</a:t>
            </a:r>
          </a:p>
          <a:p>
            <a:pPr marL="0" indent="0">
              <a:buNone/>
            </a:pPr>
            <a:r>
              <a:rPr lang="en-US" b="1" dirty="0"/>
              <a:t>The act also deals with overtime pay requirements, equal pay for equal work, employment of child labor, public service contracts, and wage garnishment.</a:t>
            </a:r>
          </a:p>
        </p:txBody>
      </p:sp>
    </p:spTree>
    <p:extLst>
      <p:ext uri="{BB962C8B-B14F-4D97-AF65-F5344CB8AC3E}">
        <p14:creationId xmlns:p14="http://schemas.microsoft.com/office/powerpoint/2010/main" val="626690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Fair Employment Laws</a:t>
            </a:r>
          </a:p>
        </p:txBody>
      </p:sp>
      <p:sp>
        <p:nvSpPr>
          <p:cNvPr id="2" name="Text Placeholder 1"/>
          <p:cNvSpPr>
            <a:spLocks noGrp="1"/>
          </p:cNvSpPr>
          <p:nvPr>
            <p:ph type="body" sz="quarter" idx="17"/>
          </p:nvPr>
        </p:nvSpPr>
        <p:spPr/>
        <p:txBody>
          <a:bodyPr/>
          <a:lstStyle/>
          <a:p>
            <a:r>
              <a:rPr lang="en-US" dirty="0"/>
              <a:t>Title VII of the Civil Rights Act of 1964, entitled EEO (Equal Employment Opportunity)</a:t>
            </a:r>
          </a:p>
          <a:p>
            <a:pPr lvl="1"/>
            <a:r>
              <a:rPr lang="en-US" dirty="0"/>
              <a:t>Prohibits discrimination in hiring, firing, promoting or compensating based on color, race, religion, national origin or gender</a:t>
            </a:r>
          </a:p>
          <a:p>
            <a:pPr lvl="2"/>
            <a:r>
              <a:rPr lang="en-US" dirty="0"/>
              <a:t>Unions may not exclude/segregate members on above bases</a:t>
            </a:r>
          </a:p>
          <a:p>
            <a:pPr lvl="1"/>
            <a:r>
              <a:rPr lang="en-US" dirty="0"/>
              <a:t>Sexual harassment is also prohibited</a:t>
            </a:r>
          </a:p>
          <a:p>
            <a:pPr lvl="1"/>
            <a:r>
              <a:rPr lang="en-US" dirty="0"/>
              <a:t>Applies to all employers who engage in an industry “affecting commerce” and employ 15 or more workers in each of 20 or more weeks in the current or preceding calendar year</a:t>
            </a:r>
          </a:p>
          <a:p>
            <a:r>
              <a:rPr lang="en-US" dirty="0"/>
              <a:t>Civil Rights Act of 1991 – compensatory and punitive damages in cases where discrimination is intentional</a:t>
            </a:r>
          </a:p>
          <a:p>
            <a:pPr marL="0" indent="0">
              <a:buNone/>
            </a:pPr>
            <a:r>
              <a:rPr lang="en-US" dirty="0"/>
              <a:t>See </a:t>
            </a:r>
            <a:r>
              <a:rPr lang="en-US" dirty="0">
                <a:hlinkClick r:id="rId2"/>
              </a:rPr>
              <a:t>U.S. Equal Employment Opportunity Commission </a:t>
            </a:r>
            <a:r>
              <a:rPr lang="en-US" dirty="0"/>
              <a:t>for more information</a:t>
            </a:r>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3539017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79186"/>
            <a:ext cx="10515600" cy="672105"/>
          </a:xfrm>
        </p:spPr>
        <p:txBody>
          <a:bodyPr/>
          <a:lstStyle/>
          <a:p>
            <a:r>
              <a:rPr lang="en-US" dirty="0"/>
              <a:t>Age Discrimination in Employment Act (ADEA)</a:t>
            </a:r>
          </a:p>
        </p:txBody>
      </p:sp>
      <p:sp>
        <p:nvSpPr>
          <p:cNvPr id="2" name="Text Placeholder 1"/>
          <p:cNvSpPr>
            <a:spLocks noGrp="1"/>
          </p:cNvSpPr>
          <p:nvPr>
            <p:ph type="body" sz="quarter" idx="17"/>
          </p:nvPr>
        </p:nvSpPr>
        <p:spPr/>
        <p:txBody>
          <a:bodyPr/>
          <a:lstStyle/>
          <a:p>
            <a:r>
              <a:rPr lang="en-US" dirty="0"/>
              <a:t>Age Discrimination in Employment Act of 1967 states that employers, employment agencies, and labor unions cannot use age to discriminate in hiring, firing or promoting </a:t>
            </a:r>
          </a:p>
          <a:p>
            <a:pPr marL="342900" lvl="1" indent="-342900">
              <a:spcBef>
                <a:spcPts val="1000"/>
              </a:spcBef>
              <a:buClr>
                <a:srgbClr val="004A78"/>
              </a:buClr>
            </a:pPr>
            <a:r>
              <a:rPr lang="en-US" dirty="0">
                <a:solidFill>
                  <a:srgbClr val="000000"/>
                </a:solidFill>
              </a:rPr>
              <a:t>Applies to employers engaged in interstate commerce with 20 or more workers</a:t>
            </a:r>
          </a:p>
          <a:p>
            <a:pPr marL="342900" lvl="1" indent="-342900">
              <a:spcBef>
                <a:spcPts val="1000"/>
              </a:spcBef>
              <a:buClr>
                <a:srgbClr val="004A78"/>
              </a:buClr>
            </a:pPr>
            <a:r>
              <a:rPr lang="en-US" dirty="0">
                <a:solidFill>
                  <a:srgbClr val="000000"/>
                </a:solidFill>
              </a:rPr>
              <a:t>Provides protection to workers over 40 years old, with a few key exceptions</a:t>
            </a:r>
          </a:p>
          <a:p>
            <a:pPr lvl="1"/>
            <a:r>
              <a:rPr lang="en-US" dirty="0"/>
              <a:t>Exception is executives 65 </a:t>
            </a:r>
            <a:r>
              <a:rPr lang="en-US" dirty="0" smtClean="0"/>
              <a:t>years or older who have </a:t>
            </a:r>
            <a:r>
              <a:rPr lang="en-US" dirty="0"/>
              <a:t>held high policy making positions during two-year period prior to retirement </a:t>
            </a:r>
            <a:r>
              <a:rPr lang="en-US" dirty="0" smtClean="0"/>
              <a:t>and </a:t>
            </a:r>
            <a:r>
              <a:rPr lang="en-US" dirty="0"/>
              <a:t>are entitled to an annual retirement benefit of at least $44,000</a:t>
            </a:r>
          </a:p>
          <a:p>
            <a:pPr lvl="2"/>
            <a:r>
              <a:rPr lang="en-US" dirty="0"/>
              <a:t>Such employees can be forcibly retired.</a:t>
            </a:r>
          </a:p>
          <a:p>
            <a:r>
              <a:rPr lang="en-US" dirty="0"/>
              <a:t>Places onus on employer to keep accurate personnel and payroll records</a:t>
            </a:r>
          </a:p>
          <a:p>
            <a:endParaRPr lang="en-US" dirty="0"/>
          </a:p>
        </p:txBody>
      </p:sp>
    </p:spTree>
    <p:extLst>
      <p:ext uri="{BB962C8B-B14F-4D97-AF65-F5344CB8AC3E}">
        <p14:creationId xmlns:p14="http://schemas.microsoft.com/office/powerpoint/2010/main" val="1426670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Americans with Disabilities Act (ADA)</a:t>
            </a:r>
          </a:p>
        </p:txBody>
      </p:sp>
      <p:sp>
        <p:nvSpPr>
          <p:cNvPr id="2" name="Text Placeholder 1"/>
          <p:cNvSpPr>
            <a:spLocks noGrp="1"/>
          </p:cNvSpPr>
          <p:nvPr>
            <p:ph type="body" sz="quarter" idx="17"/>
          </p:nvPr>
        </p:nvSpPr>
        <p:spPr/>
        <p:txBody>
          <a:bodyPr/>
          <a:lstStyle/>
          <a:p>
            <a:r>
              <a:rPr lang="en-US" dirty="0"/>
              <a:t>ADA of 1990 prohibits employers with 15 or more employees, employment agencies, labor organization, or joint labor management committees from discriminating against qualified (defined as persons who can perform essential functions of the job with or without reasonable accommodation) persons based upon disability</a:t>
            </a:r>
          </a:p>
          <a:p>
            <a:r>
              <a:rPr lang="en-US" dirty="0"/>
              <a:t>The </a:t>
            </a:r>
            <a:r>
              <a:rPr lang="en-US" dirty="0" smtClean="0"/>
              <a:t>prohibition of disability-based discrimination applies to job application procedure, hiring, advancement, termination, compensation, job training, and other conditions of employment</a:t>
            </a:r>
          </a:p>
          <a:p>
            <a:r>
              <a:rPr lang="en-US" dirty="0"/>
              <a:t>Reasonable accommodations, such as wheelchair-accessible restrooms and ramps for qualified disabled job applicants and workers, must be provided</a:t>
            </a:r>
          </a:p>
          <a:p>
            <a:endParaRPr lang="en-US" dirty="0"/>
          </a:p>
          <a:p>
            <a:endParaRPr lang="en-US" dirty="0"/>
          </a:p>
        </p:txBody>
      </p:sp>
    </p:spTree>
    <p:extLst>
      <p:ext uri="{BB962C8B-B14F-4D97-AF65-F5344CB8AC3E}">
        <p14:creationId xmlns:p14="http://schemas.microsoft.com/office/powerpoint/2010/main" val="3876859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079954"/>
          </a:xfrm>
        </p:spPr>
        <p:txBody>
          <a:bodyPr/>
          <a:lstStyle/>
          <a:p>
            <a:r>
              <a:rPr lang="en-US" dirty="0"/>
              <a:t>Federal Personal Responsibility &amp; Work Opportunity Reconciliation Act of 1996</a:t>
            </a:r>
          </a:p>
        </p:txBody>
      </p:sp>
      <p:sp>
        <p:nvSpPr>
          <p:cNvPr id="2" name="Text Placeholder 1"/>
          <p:cNvSpPr>
            <a:spLocks noGrp="1"/>
          </p:cNvSpPr>
          <p:nvPr>
            <p:ph type="body" sz="quarter" idx="17"/>
          </p:nvPr>
        </p:nvSpPr>
        <p:spPr/>
        <p:txBody>
          <a:bodyPr/>
          <a:lstStyle/>
          <a:p>
            <a:r>
              <a:rPr lang="en-US" dirty="0"/>
              <a:t>Requires employers to report information on all new hires within 20 days of hire to state agency</a:t>
            </a:r>
          </a:p>
          <a:p>
            <a:pPr lvl="1"/>
            <a:r>
              <a:rPr lang="en-US" dirty="0"/>
              <a:t>Includes name, address and social security number (submitting copy of  W-4 suffices in many states)</a:t>
            </a:r>
          </a:p>
          <a:p>
            <a:pPr lvl="1"/>
            <a:r>
              <a:rPr lang="en-US" dirty="0"/>
              <a:t>Records are coordinated through federal Office of Child Support Enforcement (OCSE)</a:t>
            </a:r>
          </a:p>
          <a:p>
            <a:pPr lvl="1"/>
            <a:r>
              <a:rPr lang="en-US" dirty="0"/>
              <a:t>Fines up to $25/new hire levied for failure to report </a:t>
            </a:r>
          </a:p>
          <a:p>
            <a:pPr lvl="1"/>
            <a:r>
              <a:rPr lang="en-US" dirty="0"/>
              <a:t>A few states now require same information for independent contractors</a:t>
            </a:r>
          </a:p>
          <a:p>
            <a:r>
              <a:rPr lang="en-US" dirty="0"/>
              <a:t>Used to help enforce child support obligations</a:t>
            </a:r>
          </a:p>
        </p:txBody>
      </p:sp>
    </p:spTree>
    <p:extLst>
      <p:ext uri="{BB962C8B-B14F-4D97-AF65-F5344CB8AC3E}">
        <p14:creationId xmlns:p14="http://schemas.microsoft.com/office/powerpoint/2010/main" val="3035659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3575" y="365125"/>
            <a:ext cx="10711543" cy="672105"/>
          </a:xfrm>
        </p:spPr>
        <p:txBody>
          <a:bodyPr/>
          <a:lstStyle/>
          <a:p>
            <a:r>
              <a:rPr lang="en-US" dirty="0"/>
              <a:t>Immigration Reform and Control Act of 1986 (IRCA)</a:t>
            </a:r>
          </a:p>
        </p:txBody>
      </p:sp>
      <p:sp>
        <p:nvSpPr>
          <p:cNvPr id="2" name="Text Placeholder 1"/>
          <p:cNvSpPr>
            <a:spLocks noGrp="1"/>
          </p:cNvSpPr>
          <p:nvPr>
            <p:ph type="body" sz="quarter" idx="17"/>
          </p:nvPr>
        </p:nvSpPr>
        <p:spPr/>
        <p:txBody>
          <a:bodyPr>
            <a:normAutofit lnSpcReduction="10000"/>
          </a:bodyPr>
          <a:lstStyle/>
          <a:p>
            <a:r>
              <a:rPr lang="en-US" dirty="0"/>
              <a:t>Law that bars hiring and retaining aliens unauthorized to work in U.S.</a:t>
            </a:r>
          </a:p>
          <a:p>
            <a:r>
              <a:rPr lang="en-US" dirty="0"/>
              <a:t>Employees have to complete Form I-9 (Employment Eligibility Verification)</a:t>
            </a:r>
          </a:p>
          <a:p>
            <a:pPr lvl="1"/>
            <a:r>
              <a:rPr lang="en-US" dirty="0"/>
              <a:t>Employers can photocopy I-9 documents; however, if done, photocopying should apply to all new employees</a:t>
            </a:r>
          </a:p>
          <a:p>
            <a:pPr lvl="1"/>
            <a:r>
              <a:rPr lang="en-US" dirty="0"/>
              <a:t>Section 1 of the form should be signed by the employee no later than first day of employment</a:t>
            </a:r>
          </a:p>
          <a:p>
            <a:pPr lvl="1"/>
            <a:r>
              <a:rPr lang="en-US" dirty="0"/>
              <a:t>Section 2 must be signed by the employer within three business days of the employee’s first day of employment.</a:t>
            </a:r>
          </a:p>
          <a:p>
            <a:r>
              <a:rPr lang="en-US" dirty="0"/>
              <a:t>U.S. Citizenship &amp; Immigration Services may audit and levy civil penalties for recordkeeping violations</a:t>
            </a:r>
          </a:p>
          <a:p>
            <a:r>
              <a:rPr lang="en-US" dirty="0"/>
              <a:t>E-Verify is a government-run system that allows employers to check employment eligibility of new hires by cross matching Form I-9 information with the Social Security Administration and Department of Homeland Security</a:t>
            </a:r>
          </a:p>
          <a:p>
            <a:pPr lvl="1"/>
            <a:r>
              <a:rPr lang="en-US" dirty="0"/>
              <a:t>Voluntary program, although federal contracts contain E-Verify clause and 20 states require for some or all employees</a:t>
            </a:r>
          </a:p>
        </p:txBody>
      </p:sp>
    </p:spTree>
    <p:extLst>
      <p:ext uri="{BB962C8B-B14F-4D97-AF65-F5344CB8AC3E}">
        <p14:creationId xmlns:p14="http://schemas.microsoft.com/office/powerpoint/2010/main" val="1582253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Family and Medical Leave Act (FMLA) of 1993</a:t>
            </a:r>
          </a:p>
        </p:txBody>
      </p:sp>
      <p:sp>
        <p:nvSpPr>
          <p:cNvPr id="2" name="Text Placeholder 1"/>
          <p:cNvSpPr>
            <a:spLocks noGrp="1"/>
          </p:cNvSpPr>
          <p:nvPr>
            <p:ph type="body" sz="quarter" idx="17"/>
          </p:nvPr>
        </p:nvSpPr>
        <p:spPr/>
        <p:txBody>
          <a:bodyPr>
            <a:normAutofit lnSpcReduction="10000"/>
          </a:bodyPr>
          <a:lstStyle/>
          <a:p>
            <a:r>
              <a:rPr lang="en-US" dirty="0"/>
              <a:t>Covers employers with 50 or more employees within 75-mile radius for at least 20 weeks in the current or preceding calendar year</a:t>
            </a:r>
          </a:p>
          <a:p>
            <a:r>
              <a:rPr lang="en-US" dirty="0"/>
              <a:t>Employee guaranteed 12 weeks unpaid leave for birth, adoption, critical care for child, spouse or parent</a:t>
            </a:r>
          </a:p>
          <a:p>
            <a:pPr lvl="1"/>
            <a:r>
              <a:rPr lang="en-US" dirty="0"/>
              <a:t>Leave may be used all at once or at separate times – within 12 months of qualifying event</a:t>
            </a:r>
          </a:p>
          <a:p>
            <a:pPr lvl="1"/>
            <a:r>
              <a:rPr lang="en-US" dirty="0"/>
              <a:t>Employer must continue health-care coverage and guarantee right to return to same job or comparable position</a:t>
            </a:r>
          </a:p>
          <a:p>
            <a:r>
              <a:rPr lang="en-US" dirty="0"/>
              <a:t>Federal tax credits now available for employers that provide paid family/medical leave to their employees (up to 12 weeks) </a:t>
            </a:r>
          </a:p>
          <a:p>
            <a:r>
              <a:rPr lang="en-US" dirty="0"/>
              <a:t>FMLA expanded to include up to 12 weeks when family member is on active duty or up to 26 weeks for line of duty injury/illness</a:t>
            </a:r>
          </a:p>
          <a:p>
            <a:r>
              <a:rPr lang="en-US" dirty="0"/>
              <a:t>Employers can exempt employees in specific situations</a:t>
            </a:r>
          </a:p>
          <a:p>
            <a:r>
              <a:rPr lang="en-US" dirty="0"/>
              <a:t>Some states have paid family leave plans</a:t>
            </a:r>
          </a:p>
        </p:txBody>
      </p:sp>
    </p:spTree>
    <p:extLst>
      <p:ext uri="{BB962C8B-B14F-4D97-AF65-F5344CB8AC3E}">
        <p14:creationId xmlns:p14="http://schemas.microsoft.com/office/powerpoint/2010/main" val="1551441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Employee Retirement Income Security Act (ERISA)of 1974</a:t>
            </a:r>
          </a:p>
        </p:txBody>
      </p:sp>
      <p:sp>
        <p:nvSpPr>
          <p:cNvPr id="3" name="Text Placeholder 2"/>
          <p:cNvSpPr>
            <a:spLocks noGrp="1"/>
          </p:cNvSpPr>
          <p:nvPr>
            <p:ph type="body" sz="quarter" idx="15"/>
          </p:nvPr>
        </p:nvSpPr>
        <p:spPr>
          <a:xfrm>
            <a:off x="838200" y="1452211"/>
            <a:ext cx="10515600" cy="3953578"/>
          </a:xfrm>
        </p:spPr>
        <p:txBody>
          <a:bodyPr/>
          <a:lstStyle/>
          <a:p>
            <a:pPr marL="342900" lvl="0" indent="-342900"/>
            <a:r>
              <a:rPr lang="en-US" sz="1700" dirty="0"/>
              <a:t>Legislation that safeguards pension funds and ensures workers covered by private pension plans receive benefits in accordance with their credited years of service</a:t>
            </a:r>
          </a:p>
          <a:p>
            <a:pPr lvl="1">
              <a:buClr>
                <a:srgbClr val="FF6300"/>
              </a:buClr>
            </a:pPr>
            <a:r>
              <a:rPr lang="en-US" sz="1700" dirty="0">
                <a:solidFill>
                  <a:srgbClr val="004A78"/>
                </a:solidFill>
              </a:rPr>
              <a:t>Trustees must monitor pension plans</a:t>
            </a:r>
          </a:p>
          <a:p>
            <a:pPr lvl="1">
              <a:buClr>
                <a:srgbClr val="FF6300"/>
              </a:buClr>
            </a:pPr>
            <a:r>
              <a:rPr lang="en-US" sz="1700" dirty="0">
                <a:solidFill>
                  <a:srgbClr val="004A78"/>
                </a:solidFill>
              </a:rPr>
              <a:t>Vested 100% in 3 or 6 years (graduated) </a:t>
            </a:r>
          </a:p>
          <a:p>
            <a:pPr lvl="2">
              <a:buClr>
                <a:srgbClr val="FF6300"/>
              </a:buClr>
            </a:pPr>
            <a:r>
              <a:rPr lang="en-US" sz="1700" dirty="0">
                <a:solidFill>
                  <a:srgbClr val="004A78"/>
                </a:solidFill>
              </a:rPr>
              <a:t>See sample in table</a:t>
            </a:r>
          </a:p>
          <a:p>
            <a:pPr marL="342900" lvl="0" indent="-342900"/>
            <a:r>
              <a:rPr lang="en-US" sz="1700" dirty="0"/>
              <a:t>Stringent recordkeeping required</a:t>
            </a:r>
          </a:p>
          <a:p>
            <a:pPr marL="342900" lvl="0" indent="-342900"/>
            <a:r>
              <a:rPr lang="en-US" sz="1700" dirty="0"/>
              <a:t>Employee is eligible after reaching age 21 or completing one year of service, whichever is later</a:t>
            </a:r>
          </a:p>
          <a:p>
            <a:pPr marL="342900" lvl="0" indent="-342900"/>
            <a:r>
              <a:rPr lang="en-US" sz="1700" dirty="0"/>
              <a:t>Employer must file Form 5500 annually</a:t>
            </a:r>
          </a:p>
          <a:p>
            <a:pPr marL="342900" lvl="0" indent="-342900"/>
            <a:r>
              <a:rPr lang="en-US" sz="1700" dirty="0"/>
              <a:t>Provides for Pension Benefit Guaranty Corporation </a:t>
            </a:r>
          </a:p>
          <a:p>
            <a:pPr lvl="1">
              <a:buClr>
                <a:srgbClr val="FF6300"/>
              </a:buClr>
            </a:pPr>
            <a:r>
              <a:rPr lang="en-US" sz="1700" dirty="0">
                <a:solidFill>
                  <a:srgbClr val="004A78"/>
                </a:solidFill>
              </a:rPr>
              <a:t>A federal agency which guarantees benefits to employee if plan can’t pay benefits</a:t>
            </a:r>
          </a:p>
          <a:p>
            <a:pPr lvl="1">
              <a:buClr>
                <a:srgbClr val="FF6300"/>
              </a:buClr>
            </a:pPr>
            <a:endParaRPr lang="en-US" sz="1700" dirty="0">
              <a:solidFill>
                <a:srgbClr val="004A78"/>
              </a:solidFill>
            </a:endParaRPr>
          </a:p>
          <a:p>
            <a:pPr algn="ctr"/>
            <a:endParaRPr lang="en-US" dirty="0"/>
          </a:p>
        </p:txBody>
      </p:sp>
      <p:graphicFrame>
        <p:nvGraphicFramePr>
          <p:cNvPr id="8" name="Content Placeholder 7" descr="This is a two column table showing years of service and % vested in retirement plan." title="ERISA">
            <a:extLst>
              <a:ext uri="{FF2B5EF4-FFF2-40B4-BE49-F238E27FC236}">
                <a16:creationId xmlns:a16="http://schemas.microsoft.com/office/drawing/2014/main" id="{6E6564FF-2B02-4311-BE60-AEB8D3CF028A}"/>
              </a:ext>
            </a:extLst>
          </p:cNvPr>
          <p:cNvGraphicFramePr>
            <a:graphicFrameLocks noGrp="1"/>
          </p:cNvGraphicFramePr>
          <p:nvPr>
            <p:ph idx="20"/>
            <p:extLst>
              <p:ext uri="{D42A27DB-BD31-4B8C-83A1-F6EECF244321}">
                <p14:modId xmlns:p14="http://schemas.microsoft.com/office/powerpoint/2010/main" val="1436336701"/>
              </p:ext>
            </p:extLst>
          </p:nvPr>
        </p:nvGraphicFramePr>
        <p:xfrm>
          <a:off x="3401852" y="4664109"/>
          <a:ext cx="5084762" cy="1483360"/>
        </p:xfrm>
        <a:graphic>
          <a:graphicData uri="http://schemas.openxmlformats.org/drawingml/2006/table">
            <a:tbl>
              <a:tblPr firstRow="1" bandRow="1">
                <a:tableStyleId>{5C22544A-7EE6-4342-B048-85BDC9FD1C3A}</a:tableStyleId>
              </a:tblPr>
              <a:tblGrid>
                <a:gridCol w="2542381">
                  <a:extLst>
                    <a:ext uri="{9D8B030D-6E8A-4147-A177-3AD203B41FA5}">
                      <a16:colId xmlns:a16="http://schemas.microsoft.com/office/drawing/2014/main" val="849206233"/>
                    </a:ext>
                  </a:extLst>
                </a:gridCol>
                <a:gridCol w="2542381">
                  <a:extLst>
                    <a:ext uri="{9D8B030D-6E8A-4147-A177-3AD203B41FA5}">
                      <a16:colId xmlns:a16="http://schemas.microsoft.com/office/drawing/2014/main" val="1698772175"/>
                    </a:ext>
                  </a:extLst>
                </a:gridCol>
              </a:tblGrid>
              <a:tr h="370840">
                <a:tc>
                  <a:txBody>
                    <a:bodyPr/>
                    <a:lstStyle/>
                    <a:p>
                      <a:r>
                        <a:rPr lang="en-US" dirty="0"/>
                        <a:t>Years of Service</a:t>
                      </a:r>
                    </a:p>
                  </a:txBody>
                  <a:tcPr/>
                </a:tc>
                <a:tc>
                  <a:txBody>
                    <a:bodyPr/>
                    <a:lstStyle/>
                    <a:p>
                      <a:r>
                        <a:rPr lang="en-US" dirty="0"/>
                        <a:t>% Vested in Plan</a:t>
                      </a:r>
                    </a:p>
                  </a:txBody>
                  <a:tcPr/>
                </a:tc>
                <a:extLst>
                  <a:ext uri="{0D108BD9-81ED-4DB2-BD59-A6C34878D82A}">
                    <a16:rowId xmlns:a16="http://schemas.microsoft.com/office/drawing/2014/main" val="4282876961"/>
                  </a:ext>
                </a:extLst>
              </a:tr>
              <a:tr h="370840">
                <a:tc>
                  <a:txBody>
                    <a:bodyPr/>
                    <a:lstStyle/>
                    <a:p>
                      <a:r>
                        <a:rPr lang="en-US" dirty="0"/>
                        <a:t>2</a:t>
                      </a:r>
                    </a:p>
                  </a:txBody>
                  <a:tcPr/>
                </a:tc>
                <a:tc>
                  <a:txBody>
                    <a:bodyPr/>
                    <a:lstStyle/>
                    <a:p>
                      <a:r>
                        <a:rPr lang="en-US" dirty="0"/>
                        <a:t>20%</a:t>
                      </a:r>
                    </a:p>
                  </a:txBody>
                  <a:tcPr/>
                </a:tc>
                <a:extLst>
                  <a:ext uri="{0D108BD9-81ED-4DB2-BD59-A6C34878D82A}">
                    <a16:rowId xmlns:a16="http://schemas.microsoft.com/office/drawing/2014/main" val="4057305524"/>
                  </a:ext>
                </a:extLst>
              </a:tr>
              <a:tr h="370840">
                <a:tc>
                  <a:txBody>
                    <a:bodyPr/>
                    <a:lstStyle/>
                    <a:p>
                      <a:r>
                        <a:rPr lang="en-US" dirty="0"/>
                        <a:t>3</a:t>
                      </a:r>
                    </a:p>
                  </a:txBody>
                  <a:tcPr/>
                </a:tc>
                <a:tc>
                  <a:txBody>
                    <a:bodyPr/>
                    <a:lstStyle/>
                    <a:p>
                      <a:r>
                        <a:rPr lang="en-US" dirty="0"/>
                        <a:t>40%</a:t>
                      </a:r>
                    </a:p>
                  </a:txBody>
                  <a:tcPr/>
                </a:tc>
                <a:extLst>
                  <a:ext uri="{0D108BD9-81ED-4DB2-BD59-A6C34878D82A}">
                    <a16:rowId xmlns:a16="http://schemas.microsoft.com/office/drawing/2014/main" val="952921101"/>
                  </a:ext>
                </a:extLst>
              </a:tr>
              <a:tr h="370840">
                <a:tc>
                  <a:txBody>
                    <a:bodyPr/>
                    <a:lstStyle/>
                    <a:p>
                      <a:r>
                        <a:rPr lang="en-US" dirty="0"/>
                        <a:t>4</a:t>
                      </a:r>
                    </a:p>
                  </a:txBody>
                  <a:tcPr/>
                </a:tc>
                <a:tc>
                  <a:txBody>
                    <a:bodyPr/>
                    <a:lstStyle/>
                    <a:p>
                      <a:r>
                        <a:rPr lang="en-US" dirty="0"/>
                        <a:t>60% etc.</a:t>
                      </a:r>
                    </a:p>
                  </a:txBody>
                  <a:tcPr/>
                </a:tc>
                <a:extLst>
                  <a:ext uri="{0D108BD9-81ED-4DB2-BD59-A6C34878D82A}">
                    <a16:rowId xmlns:a16="http://schemas.microsoft.com/office/drawing/2014/main" val="767811602"/>
                  </a:ext>
                </a:extLst>
              </a:tr>
            </a:tbl>
          </a:graphicData>
        </a:graphic>
      </p:graphicFrame>
    </p:spTree>
    <p:extLst>
      <p:ext uri="{BB962C8B-B14F-4D97-AF65-F5344CB8AC3E}">
        <p14:creationId xmlns:p14="http://schemas.microsoft.com/office/powerpoint/2010/main" val="3247691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rial"/>
                <a:cs typeface="Arial"/>
              </a:rPr>
              <a:t>Icebreaker</a:t>
            </a:r>
            <a:endParaRPr lang="en-US" dirty="0"/>
          </a:p>
        </p:txBody>
      </p:sp>
      <p:sp>
        <p:nvSpPr>
          <p:cNvPr id="2" name="Text Placeholder 1"/>
          <p:cNvSpPr>
            <a:spLocks noGrp="1"/>
          </p:cNvSpPr>
          <p:nvPr>
            <p:ph type="body" sz="quarter" idx="15"/>
          </p:nvPr>
        </p:nvSpPr>
        <p:spPr/>
        <p:txBody>
          <a:bodyPr/>
          <a:lstStyle/>
          <a:p>
            <a:pPr marL="457200" indent="-457200">
              <a:buAutoNum type="arabicPeriod"/>
            </a:pPr>
            <a:r>
              <a:rPr lang="en-US" sz="2000" dirty="0">
                <a:latin typeface="Arial"/>
                <a:cs typeface="Arial"/>
              </a:rPr>
              <a:t>The class will be broken up into groups</a:t>
            </a:r>
          </a:p>
          <a:p>
            <a:pPr marL="457200" indent="-457200">
              <a:buAutoNum type="arabicPeriod"/>
            </a:pPr>
            <a:r>
              <a:rPr lang="en-US" sz="2000" dirty="0">
                <a:latin typeface="Arial"/>
                <a:cs typeface="Arial"/>
              </a:rPr>
              <a:t>Each group will have four students</a:t>
            </a:r>
            <a:endParaRPr lang="en-US" sz="2000" dirty="0"/>
          </a:p>
          <a:p>
            <a:pPr marL="457200" indent="-457200">
              <a:buAutoNum type="arabicPeriod"/>
            </a:pPr>
            <a:r>
              <a:rPr lang="en-US" sz="2000" dirty="0">
                <a:latin typeface="Arial"/>
                <a:cs typeface="Arial"/>
              </a:rPr>
              <a:t>Each group will present their idea on payroll professionals and need for maintaining the payroll records</a:t>
            </a:r>
            <a:endParaRPr lang="en-US" sz="2000" dirty="0"/>
          </a:p>
        </p:txBody>
      </p:sp>
    </p:spTree>
    <p:extLst>
      <p:ext uri="{BB962C8B-B14F-4D97-AF65-F5344CB8AC3E}">
        <p14:creationId xmlns:p14="http://schemas.microsoft.com/office/powerpoint/2010/main" val="3067787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Affordable Care Act (ACA) of 2010</a:t>
            </a:r>
          </a:p>
        </p:txBody>
      </p:sp>
      <p:sp>
        <p:nvSpPr>
          <p:cNvPr id="2" name="Text Placeholder 1"/>
          <p:cNvSpPr>
            <a:spLocks noGrp="1"/>
          </p:cNvSpPr>
          <p:nvPr>
            <p:ph type="body" sz="quarter" idx="17"/>
          </p:nvPr>
        </p:nvSpPr>
        <p:spPr/>
        <p:txBody>
          <a:bodyPr>
            <a:normAutofit/>
          </a:bodyPr>
          <a:lstStyle/>
          <a:p>
            <a:r>
              <a:rPr lang="en-US" dirty="0"/>
              <a:t>ACA consists of two pieces of legislations (Note: In 2017 legislation requiring coverage for individuals and dependents was repealed.  As we go to press, the ACA faces an uncertain future.) </a:t>
            </a:r>
          </a:p>
          <a:p>
            <a:pPr lvl="1"/>
            <a:r>
              <a:rPr lang="en-US" dirty="0"/>
              <a:t>Health Care and Education Reconciliation Act (HCERA)</a:t>
            </a:r>
          </a:p>
          <a:p>
            <a:pPr lvl="1"/>
            <a:r>
              <a:rPr lang="en-US" dirty="0"/>
              <a:t>Patient Protection &amp; Affordable Care Act </a:t>
            </a:r>
          </a:p>
          <a:p>
            <a:r>
              <a:rPr lang="en-US" dirty="0"/>
              <a:t>Designed to expand health insurance coverage while increasing benefits and lowering costs</a:t>
            </a:r>
          </a:p>
          <a:p>
            <a:r>
              <a:rPr lang="en-US" dirty="0"/>
              <a:t>State-based health insurance exchanges established for those who don’t have employer-provided coverage or are ineligible for public programs like Medicaid</a:t>
            </a:r>
          </a:p>
          <a:p>
            <a:r>
              <a:rPr lang="en-US" dirty="0"/>
              <a:t>Applicable large employers (ALEs) with 50+ full-time employees are required to report (on Form 1095-C) to both full-time employee and IRS</a:t>
            </a:r>
          </a:p>
          <a:p>
            <a:r>
              <a:rPr lang="en-US" dirty="0"/>
              <a:t>Small employers (less than 50 employees) can purchase affordable insurance through Small Business Health Options Program and may also receive a tax credit (if pay at least 50% of cost for premiums for single coverage)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7247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Other State Laws</a:t>
            </a:r>
          </a:p>
        </p:txBody>
      </p:sp>
      <p:sp>
        <p:nvSpPr>
          <p:cNvPr id="2" name="Text Placeholder 1"/>
          <p:cNvSpPr>
            <a:spLocks noGrp="1"/>
          </p:cNvSpPr>
          <p:nvPr>
            <p:ph type="body" sz="quarter" idx="17"/>
          </p:nvPr>
        </p:nvSpPr>
        <p:spPr/>
        <p:txBody>
          <a:bodyPr/>
          <a:lstStyle/>
          <a:p>
            <a:r>
              <a:rPr lang="en-US" dirty="0"/>
              <a:t>Workers’ Compensation Laws</a:t>
            </a:r>
          </a:p>
          <a:p>
            <a:pPr lvl="1"/>
            <a:r>
              <a:rPr lang="en-US" dirty="0"/>
              <a:t>The Law protects employees and their dependents against losses due to work-related injury, illness, or </a:t>
            </a:r>
            <a:r>
              <a:rPr lang="en-US" dirty="0" smtClean="0"/>
              <a:t>death</a:t>
            </a:r>
            <a:endParaRPr lang="en-US" dirty="0"/>
          </a:p>
          <a:p>
            <a:pPr lvl="1"/>
            <a:r>
              <a:rPr lang="en-US" dirty="0"/>
              <a:t>Most states require employers to pay employees’ premiums </a:t>
            </a:r>
          </a:p>
          <a:p>
            <a:pPr lvl="2"/>
            <a:r>
              <a:rPr lang="en-US" dirty="0"/>
              <a:t>Can self insure if state approved </a:t>
            </a:r>
          </a:p>
          <a:p>
            <a:pPr lvl="3"/>
            <a:r>
              <a:rPr lang="en-US" dirty="0"/>
              <a:t>The company bears all risk itself</a:t>
            </a:r>
          </a:p>
          <a:p>
            <a:pPr lvl="2"/>
            <a:r>
              <a:rPr lang="en-US" dirty="0"/>
              <a:t>Different premiums based upon job class</a:t>
            </a:r>
          </a:p>
          <a:p>
            <a:r>
              <a:rPr lang="en-US" dirty="0"/>
              <a:t>State Disability Benefit Laws</a:t>
            </a:r>
          </a:p>
          <a:p>
            <a:pPr lvl="1"/>
            <a:r>
              <a:rPr lang="en-US" dirty="0"/>
              <a:t>Five states plus Puerto Rico have established laws requiring employers to provide disability benefits</a:t>
            </a:r>
          </a:p>
          <a:p>
            <a:pPr lvl="1"/>
            <a:r>
              <a:rPr lang="en-US" dirty="0"/>
              <a:t>This applies even if the disability, illness or disease did not arise due to employment</a:t>
            </a:r>
          </a:p>
        </p:txBody>
      </p:sp>
    </p:spTree>
    <p:extLst>
      <p:ext uri="{BB962C8B-B14F-4D97-AF65-F5344CB8AC3E}">
        <p14:creationId xmlns:p14="http://schemas.microsoft.com/office/powerpoint/2010/main" val="1105540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Human Resource &amp; Payroll Accounting Systems</a:t>
            </a:r>
          </a:p>
        </p:txBody>
      </p:sp>
      <p:sp>
        <p:nvSpPr>
          <p:cNvPr id="2" name="Text Placeholder 1"/>
          <p:cNvSpPr>
            <a:spLocks noGrp="1"/>
          </p:cNvSpPr>
          <p:nvPr>
            <p:ph type="body" sz="quarter" idx="17"/>
          </p:nvPr>
        </p:nvSpPr>
        <p:spPr/>
        <p:txBody>
          <a:bodyPr/>
          <a:lstStyle/>
          <a:p>
            <a:r>
              <a:rPr lang="en-US" dirty="0"/>
              <a:t>Critical that a business keeps human resources and payroll records that meet federal and state law requirements</a:t>
            </a:r>
          </a:p>
          <a:p>
            <a:r>
              <a:rPr lang="en-US" dirty="0"/>
              <a:t>The Payroll Department performs accounting functions and can be under direct control of chief financial officer, although trend is to place it under direction of Human Resources Department</a:t>
            </a:r>
          </a:p>
          <a:p>
            <a:endParaRPr lang="en-US" dirty="0"/>
          </a:p>
        </p:txBody>
      </p:sp>
    </p:spTree>
    <p:extLst>
      <p:ext uri="{BB962C8B-B14F-4D97-AF65-F5344CB8AC3E}">
        <p14:creationId xmlns:p14="http://schemas.microsoft.com/office/powerpoint/2010/main" val="2711843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Activity 1</a:t>
            </a:r>
          </a:p>
        </p:txBody>
      </p:sp>
      <p:sp>
        <p:nvSpPr>
          <p:cNvPr id="3" name="Text Placeholder 2"/>
          <p:cNvSpPr>
            <a:spLocks noGrp="1"/>
          </p:cNvSpPr>
          <p:nvPr>
            <p:ph type="body" sz="quarter" idx="17"/>
          </p:nvPr>
        </p:nvSpPr>
        <p:spPr/>
        <p:txBody>
          <a:bodyPr>
            <a:normAutofit/>
          </a:bodyPr>
          <a:lstStyle/>
          <a:p>
            <a:pPr marL="0" indent="0">
              <a:buNone/>
            </a:pPr>
            <a:r>
              <a:rPr lang="en-US" sz="1800" dirty="0"/>
              <a:t>Cascade International, a chemical manufacturing company, has recently started its business in San Francisco. The company has plans of expanding its business to other cities in California. As per the company’s business plan, it will be recruiting 50 employees in the current quarter. The payroll clerk of the company has advised that all the employees joining the company should complete Form I-9 before accepting the job offer. You are a payroll manager at Cascade International and the company’s executives are seeking your advice on the procedure involved in the filing of Form I-9. </a:t>
            </a:r>
          </a:p>
          <a:p>
            <a:pPr marL="0" indent="0">
              <a:buNone/>
            </a:pPr>
            <a:endParaRPr lang="en-US" sz="1800" dirty="0"/>
          </a:p>
          <a:p>
            <a:pPr marL="0" indent="0">
              <a:buNone/>
            </a:pPr>
            <a:r>
              <a:rPr lang="en-US" sz="1800" dirty="0"/>
              <a:t>Discuss if the payroll clerk’s advice is valid and discuss in detail the procedure involved in completing Form I-9.</a:t>
            </a:r>
          </a:p>
        </p:txBody>
      </p:sp>
    </p:spTree>
    <p:extLst>
      <p:ext uri="{BB962C8B-B14F-4D97-AF65-F5344CB8AC3E}">
        <p14:creationId xmlns:p14="http://schemas.microsoft.com/office/powerpoint/2010/main" val="2088054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Activity Debrief 1</a:t>
            </a:r>
          </a:p>
        </p:txBody>
      </p:sp>
      <p:sp>
        <p:nvSpPr>
          <p:cNvPr id="3" name="Text Placeholder 2"/>
          <p:cNvSpPr>
            <a:spLocks noGrp="1"/>
          </p:cNvSpPr>
          <p:nvPr>
            <p:ph type="body" sz="quarter" idx="17"/>
          </p:nvPr>
        </p:nvSpPr>
        <p:spPr/>
        <p:txBody>
          <a:bodyPr>
            <a:normAutofit fontScale="92500" lnSpcReduction="20000"/>
          </a:bodyPr>
          <a:lstStyle/>
          <a:p>
            <a:pPr marL="0" indent="0">
              <a:buNone/>
            </a:pPr>
            <a:r>
              <a:rPr lang="en-US" dirty="0"/>
              <a:t>Discuss if the payroll clerk’s advice is valid and discuss in detail the procedure involved in completing Form I-9.</a:t>
            </a:r>
            <a:endParaRPr lang="en-US" b="1" dirty="0"/>
          </a:p>
          <a:p>
            <a:pPr marL="0" indent="0">
              <a:buNone/>
            </a:pPr>
            <a:r>
              <a:rPr lang="en-US" b="1" dirty="0"/>
              <a:t>Answer:</a:t>
            </a:r>
          </a:p>
          <a:p>
            <a:pPr marL="0" indent="0">
              <a:buNone/>
            </a:pPr>
            <a:r>
              <a:rPr lang="en-US" b="1" dirty="0"/>
              <a:t>The Immigration Reform and Control Act of 1986 (IRCA) bars employers from hiring and retaining persons unauthorized to work in the United States</a:t>
            </a:r>
          </a:p>
          <a:p>
            <a:pPr marL="0" indent="0">
              <a:buNone/>
            </a:pPr>
            <a:r>
              <a:rPr lang="en-US" b="1" dirty="0"/>
              <a:t>It requires all employers to verify employment eligibility for all individuals by examining the employee’s verification documents and having the employee complete Form I-9, Employment Eligibility Verification</a:t>
            </a:r>
          </a:p>
          <a:p>
            <a:pPr marL="0" indent="0">
              <a:buNone/>
            </a:pPr>
            <a:r>
              <a:rPr lang="en-US" b="1" dirty="0"/>
              <a:t>The employer cannot ask an applicant about his or her immigration status before a conditional job offer</a:t>
            </a:r>
          </a:p>
          <a:p>
            <a:pPr marL="0" indent="0">
              <a:buNone/>
            </a:pPr>
            <a:r>
              <a:rPr lang="en-US" b="1" dirty="0"/>
              <a:t>Section 1 of the form must be signed by the employee no later than the first day of employment, but not before accepting a job offer</a:t>
            </a:r>
          </a:p>
          <a:p>
            <a:pPr marL="0" indent="0">
              <a:buNone/>
            </a:pPr>
            <a:r>
              <a:rPr lang="en-US" b="1" dirty="0"/>
              <a:t>Section 2 must be signed by the employer or authorized representative within three business days of the employee’s first day of employment</a:t>
            </a:r>
          </a:p>
          <a:p>
            <a:pPr marL="0" indent="0">
              <a:buNone/>
            </a:pPr>
            <a:r>
              <a:rPr lang="en-US" b="1" dirty="0"/>
              <a:t>The process of collecting, filing, and retaining I-9 forms and supporting documentation should be a centralized function so that inconsistencies are eliminated</a:t>
            </a:r>
          </a:p>
        </p:txBody>
      </p:sp>
    </p:spTree>
    <p:extLst>
      <p:ext uri="{BB962C8B-B14F-4D97-AF65-F5344CB8AC3E}">
        <p14:creationId xmlns:p14="http://schemas.microsoft.com/office/powerpoint/2010/main" val="3663227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Human Resources System</a:t>
            </a:r>
            <a:endParaRPr lang="en-US" dirty="0"/>
          </a:p>
        </p:txBody>
      </p:sp>
      <p:sp>
        <p:nvSpPr>
          <p:cNvPr id="2" name="Text Placeholder 1"/>
          <p:cNvSpPr>
            <a:spLocks noGrp="1"/>
          </p:cNvSpPr>
          <p:nvPr>
            <p:ph type="body" sz="quarter" idx="17"/>
          </p:nvPr>
        </p:nvSpPr>
        <p:spPr/>
        <p:txBody>
          <a:bodyPr/>
          <a:lstStyle/>
          <a:p>
            <a:r>
              <a:rPr lang="en-US" dirty="0"/>
              <a:t>In many mid- and large-sized companies, the human resources (HR) system sets procedures for recruiting, selecting, orienting, training, and terminating personnel</a:t>
            </a:r>
          </a:p>
          <a:p>
            <a:r>
              <a:rPr lang="en-US" dirty="0"/>
              <a:t>Before the Payroll Department can pay newly hired employees, the Human Resources Department must process those employees (</a:t>
            </a:r>
            <a:r>
              <a:rPr lang="fr-FR" dirty="0"/>
              <a:t>Figure 1.4, on page 1-16, charts </a:t>
            </a:r>
            <a:r>
              <a:rPr lang="en-US" dirty="0"/>
              <a:t>the procedure that the Human Resources Department follows in this hiring process)</a:t>
            </a:r>
          </a:p>
          <a:p>
            <a:r>
              <a:rPr lang="en-US" dirty="0"/>
              <a:t>Job descriptions must be accurate and must have been prepared before the job was advertised or the interviewing began</a:t>
            </a:r>
          </a:p>
          <a:p>
            <a:r>
              <a:rPr lang="en-US" dirty="0"/>
              <a:t>Requisition for personnel form notifies the Human Resources Department of the need for additional or replacement employees</a:t>
            </a:r>
          </a:p>
          <a:p>
            <a:pPr lvl="1"/>
            <a:r>
              <a:rPr lang="en-US" dirty="0"/>
              <a:t>The process can also be completed electronically, through the use of a company’s e-mail system</a:t>
            </a:r>
          </a:p>
        </p:txBody>
      </p:sp>
    </p:spTree>
    <p:extLst>
      <p:ext uri="{BB962C8B-B14F-4D97-AF65-F5344CB8AC3E}">
        <p14:creationId xmlns:p14="http://schemas.microsoft.com/office/powerpoint/2010/main" val="1421969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Activity 2</a:t>
            </a:r>
          </a:p>
        </p:txBody>
      </p:sp>
      <p:sp>
        <p:nvSpPr>
          <p:cNvPr id="3" name="Text Placeholder 2"/>
          <p:cNvSpPr>
            <a:spLocks noGrp="1"/>
          </p:cNvSpPr>
          <p:nvPr>
            <p:ph type="body" sz="quarter" idx="17"/>
          </p:nvPr>
        </p:nvSpPr>
        <p:spPr/>
        <p:txBody>
          <a:bodyPr/>
          <a:lstStyle/>
          <a:p>
            <a:pPr marL="0" indent="0">
              <a:buNone/>
            </a:pPr>
            <a:r>
              <a:rPr lang="en-US" dirty="0"/>
              <a:t>Your friend owns a startup and he is of the opinion that the Payroll Department can handle all the steps involved in the hiring of employees and there is no need for a separate Human Resources Department. </a:t>
            </a:r>
          </a:p>
          <a:p>
            <a:pPr marL="0" indent="0">
              <a:buNone/>
            </a:pPr>
            <a:r>
              <a:rPr lang="en-US" dirty="0"/>
              <a:t>Explain to your friend the need for a separate Human Resource Department. Discuss the role that the Human Resources Department plays in the hiring process.</a:t>
            </a:r>
          </a:p>
        </p:txBody>
      </p:sp>
    </p:spTree>
    <p:extLst>
      <p:ext uri="{BB962C8B-B14F-4D97-AF65-F5344CB8AC3E}">
        <p14:creationId xmlns:p14="http://schemas.microsoft.com/office/powerpoint/2010/main" val="1791346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Activity Debrief 2</a:t>
            </a:r>
          </a:p>
        </p:txBody>
      </p:sp>
      <p:sp>
        <p:nvSpPr>
          <p:cNvPr id="3" name="Text Placeholder 2"/>
          <p:cNvSpPr>
            <a:spLocks noGrp="1"/>
          </p:cNvSpPr>
          <p:nvPr>
            <p:ph type="body" sz="quarter" idx="17"/>
          </p:nvPr>
        </p:nvSpPr>
        <p:spPr/>
        <p:txBody>
          <a:bodyPr>
            <a:normAutofit fontScale="92500" lnSpcReduction="20000"/>
          </a:bodyPr>
          <a:lstStyle/>
          <a:p>
            <a:pPr marL="0" indent="0">
              <a:buNone/>
            </a:pPr>
            <a:r>
              <a:rPr lang="en-US" dirty="0"/>
              <a:t>Explain to your friend the need for a separate Human Resource Department. Discuss the role that the Human Resources Department plays in the hiring process.</a:t>
            </a:r>
            <a:endParaRPr lang="en-US" b="1" dirty="0"/>
          </a:p>
          <a:p>
            <a:pPr marL="0" indent="0">
              <a:buNone/>
            </a:pPr>
            <a:r>
              <a:rPr lang="en-US" b="1" dirty="0"/>
              <a:t>Answer:</a:t>
            </a:r>
          </a:p>
          <a:p>
            <a:pPr marL="0" indent="0">
              <a:buNone/>
            </a:pPr>
            <a:r>
              <a:rPr lang="en-US" b="1" dirty="0"/>
              <a:t>The human resources system embodies all the procedures and methods related to recruiting, selecting, orienting, training, and terminating personnel</a:t>
            </a:r>
          </a:p>
          <a:p>
            <a:pPr marL="0" indent="0">
              <a:buNone/>
            </a:pPr>
            <a:r>
              <a:rPr lang="en-US" b="1" dirty="0"/>
              <a:t>Before the Payroll Department can pay newly hired employees, the Human Resources Department must process those employees</a:t>
            </a:r>
          </a:p>
          <a:p>
            <a:r>
              <a:rPr lang="en-US" b="1" dirty="0"/>
              <a:t>Receive request for new employee</a:t>
            </a:r>
          </a:p>
          <a:p>
            <a:r>
              <a:rPr lang="en-US" b="1" dirty="0"/>
              <a:t>Examine applications</a:t>
            </a:r>
          </a:p>
          <a:p>
            <a:r>
              <a:rPr lang="en-US" b="1" dirty="0"/>
              <a:t>Interview applicants</a:t>
            </a:r>
          </a:p>
          <a:p>
            <a:r>
              <a:rPr lang="en-US" b="1" dirty="0"/>
              <a:t>Administer tests</a:t>
            </a:r>
          </a:p>
          <a:p>
            <a:r>
              <a:rPr lang="en-US" b="1" dirty="0"/>
              <a:t>Check references</a:t>
            </a:r>
          </a:p>
          <a:p>
            <a:r>
              <a:rPr lang="en-US" b="1" dirty="0"/>
              <a:t>Select and notify successful applicant</a:t>
            </a:r>
          </a:p>
          <a:p>
            <a:r>
              <a:rPr lang="en-US" b="1" dirty="0"/>
              <a:t>Send information to Payroll Department and prepare personnel file</a:t>
            </a:r>
          </a:p>
        </p:txBody>
      </p:sp>
    </p:spTree>
    <p:extLst>
      <p:ext uri="{BB962C8B-B14F-4D97-AF65-F5344CB8AC3E}">
        <p14:creationId xmlns:p14="http://schemas.microsoft.com/office/powerpoint/2010/main" val="1107324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Application for Employment </a:t>
            </a:r>
            <a:r>
              <a:rPr lang="en-US" sz="3200" dirty="0"/>
              <a:t>(</a:t>
            </a:r>
            <a:r>
              <a:rPr lang="en-US" sz="3600" dirty="0"/>
              <a:t>1 of 3</a:t>
            </a:r>
            <a:r>
              <a:rPr lang="en-US" sz="3200" dirty="0"/>
              <a:t>)</a:t>
            </a:r>
            <a:endParaRPr lang="en-US" dirty="0"/>
          </a:p>
        </p:txBody>
      </p:sp>
      <p:sp>
        <p:nvSpPr>
          <p:cNvPr id="2" name="Text Placeholder 1"/>
          <p:cNvSpPr>
            <a:spLocks noGrp="1"/>
          </p:cNvSpPr>
          <p:nvPr>
            <p:ph type="body" sz="quarter" idx="17"/>
          </p:nvPr>
        </p:nvSpPr>
        <p:spPr/>
        <p:txBody>
          <a:bodyPr/>
          <a:lstStyle/>
          <a:p>
            <a:r>
              <a:rPr lang="en-US" dirty="0"/>
              <a:t>Application for Employment (similar to Figure 1.5, on pages 1-18 and 1-19) should be completed by person seeking employment</a:t>
            </a:r>
          </a:p>
          <a:p>
            <a:r>
              <a:rPr lang="en-US" dirty="0"/>
              <a:t>Pre-hire inquiries can include questions on gender, national origin, criminal background, etc. only if there is a bona fide occupational reason</a:t>
            </a:r>
          </a:p>
          <a:p>
            <a:r>
              <a:rPr lang="en-US" dirty="0"/>
              <a:t>Background checks must be in compliance with Fair Credit Reporting Act</a:t>
            </a:r>
          </a:p>
          <a:p>
            <a:r>
              <a:rPr lang="en-US" dirty="0"/>
              <a:t>Aptitude/psychological testing only lawful if related to job performance </a:t>
            </a:r>
          </a:p>
          <a:p>
            <a:r>
              <a:rPr lang="en-US" dirty="0"/>
              <a:t>Employers should consult state law regarding drug testing</a:t>
            </a:r>
          </a:p>
        </p:txBody>
      </p:sp>
    </p:spTree>
    <p:extLst>
      <p:ext uri="{BB962C8B-B14F-4D97-AF65-F5344CB8AC3E}">
        <p14:creationId xmlns:p14="http://schemas.microsoft.com/office/powerpoint/2010/main" val="863790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Application for Employment (2 of 3)</a:t>
            </a:r>
            <a:endParaRPr lang="en-US" dirty="0"/>
          </a:p>
        </p:txBody>
      </p:sp>
      <p:sp>
        <p:nvSpPr>
          <p:cNvPr id="2" name="Text Placeholder 1"/>
          <p:cNvSpPr>
            <a:spLocks noGrp="1"/>
          </p:cNvSpPr>
          <p:nvPr>
            <p:ph type="body" sz="quarter" idx="17"/>
          </p:nvPr>
        </p:nvSpPr>
        <p:spPr/>
        <p:txBody>
          <a:bodyPr>
            <a:normAutofit fontScale="92500" lnSpcReduction="10000"/>
          </a:bodyPr>
          <a:lstStyle/>
          <a:p>
            <a:r>
              <a:rPr lang="en-US" dirty="0"/>
              <a:t>Safeguards to prevent lawsuits include:</a:t>
            </a:r>
          </a:p>
          <a:p>
            <a:pPr lvl="1"/>
            <a:r>
              <a:rPr lang="en-US" dirty="0"/>
              <a:t>Accepting applications only online</a:t>
            </a:r>
          </a:p>
          <a:p>
            <a:pPr lvl="1"/>
            <a:r>
              <a:rPr lang="en-US" dirty="0"/>
              <a:t>Have person not involved in interviews process review applications</a:t>
            </a:r>
          </a:p>
          <a:p>
            <a:pPr lvl="1"/>
            <a:r>
              <a:rPr lang="en-US" dirty="0"/>
              <a:t>Use applicant screening software</a:t>
            </a:r>
          </a:p>
          <a:p>
            <a:r>
              <a:rPr lang="en-US" dirty="0"/>
              <a:t>Some states now require a formal job offer to be extended before probing salary/benefits histories of applicants (in an effort to ensure pay equality)</a:t>
            </a:r>
          </a:p>
          <a:p>
            <a:r>
              <a:rPr lang="en-US" dirty="0"/>
              <a:t>Applications must be kept for one year</a:t>
            </a:r>
          </a:p>
          <a:p>
            <a:r>
              <a:rPr lang="en-US" dirty="0"/>
              <a:t>Reference inquiry conducted before employment</a:t>
            </a:r>
          </a:p>
          <a:p>
            <a:pPr lvl="1"/>
            <a:r>
              <a:rPr lang="en-US" dirty="0"/>
              <a:t>Due to amount of litigation in this area, respondents should only verify facts and not offer subjective information</a:t>
            </a:r>
          </a:p>
          <a:p>
            <a:pPr lvl="1"/>
            <a:r>
              <a:rPr lang="en-US" dirty="0"/>
              <a:t>Diminishes credibility of reference inquiries</a:t>
            </a:r>
          </a:p>
          <a:p>
            <a:pPr lvl="2"/>
            <a:r>
              <a:rPr lang="en-US" dirty="0"/>
              <a:t>Prospective employer may require applicant to sign Employment Reference Release</a:t>
            </a:r>
          </a:p>
          <a:p>
            <a:pPr lvl="2"/>
            <a:r>
              <a:rPr lang="en-US" dirty="0"/>
              <a:t>Some states have passed laws providing protection from liability to employers who want to provide references</a:t>
            </a:r>
          </a:p>
          <a:p>
            <a:endParaRPr lang="en-US" dirty="0"/>
          </a:p>
        </p:txBody>
      </p:sp>
    </p:spTree>
    <p:extLst>
      <p:ext uri="{BB962C8B-B14F-4D97-AF65-F5344CB8AC3E}">
        <p14:creationId xmlns:p14="http://schemas.microsoft.com/office/powerpoint/2010/main" val="1630722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Chapter Objectives</a:t>
            </a:r>
          </a:p>
        </p:txBody>
      </p:sp>
      <p:sp>
        <p:nvSpPr>
          <p:cNvPr id="2" name="Text Placeholder 1"/>
          <p:cNvSpPr>
            <a:spLocks noGrp="1"/>
          </p:cNvSpPr>
          <p:nvPr>
            <p:ph type="body" sz="quarter" idx="17"/>
          </p:nvPr>
        </p:nvSpPr>
        <p:spPr/>
        <p:txBody>
          <a:bodyPr/>
          <a:lstStyle/>
          <a:p>
            <a:pPr marL="0" indent="0">
              <a:buNone/>
            </a:pPr>
            <a:r>
              <a:rPr lang="en-US" dirty="0">
                <a:latin typeface="Arial"/>
                <a:cs typeface="Arial"/>
              </a:rPr>
              <a:t>By the end of this chapter, you should be able to: </a:t>
            </a:r>
          </a:p>
          <a:p>
            <a:pPr marL="0" indent="0">
              <a:buNone/>
            </a:pPr>
            <a:endParaRPr lang="en-US" dirty="0"/>
          </a:p>
          <a:p>
            <a:pPr marL="0" indent="0">
              <a:lnSpc>
                <a:spcPct val="100000"/>
              </a:lnSpc>
              <a:spcBef>
                <a:spcPts val="0"/>
              </a:spcBef>
              <a:buNone/>
            </a:pPr>
            <a:r>
              <a:rPr lang="en-US" dirty="0">
                <a:latin typeface="Arial"/>
                <a:cs typeface="Arial"/>
              </a:rPr>
              <a:t>01.01 Identify the various laws that affect employers in their payroll operations.</a:t>
            </a:r>
          </a:p>
          <a:p>
            <a:pPr marL="0" indent="0">
              <a:lnSpc>
                <a:spcPct val="100000"/>
              </a:lnSpc>
              <a:spcBef>
                <a:spcPts val="0"/>
              </a:spcBef>
              <a:buNone/>
            </a:pPr>
            <a:endParaRPr lang="en-US" dirty="0">
              <a:latin typeface="Arial"/>
              <a:cs typeface="Arial"/>
            </a:endParaRPr>
          </a:p>
          <a:p>
            <a:pPr marL="0" indent="0">
              <a:lnSpc>
                <a:spcPct val="100000"/>
              </a:lnSpc>
              <a:spcBef>
                <a:spcPts val="0"/>
              </a:spcBef>
              <a:buNone/>
            </a:pPr>
            <a:r>
              <a:rPr lang="en-US" dirty="0">
                <a:latin typeface="Arial"/>
                <a:cs typeface="Arial"/>
              </a:rPr>
              <a:t>01.02 Examine the recordkeeping requirements of these laws.</a:t>
            </a:r>
          </a:p>
          <a:p>
            <a:pPr marL="0" indent="0">
              <a:lnSpc>
                <a:spcPct val="100000"/>
              </a:lnSpc>
              <a:spcBef>
                <a:spcPts val="0"/>
              </a:spcBef>
              <a:buNone/>
            </a:pPr>
            <a:endParaRPr lang="en-US" dirty="0">
              <a:latin typeface="Arial"/>
              <a:cs typeface="Arial"/>
            </a:endParaRPr>
          </a:p>
          <a:p>
            <a:pPr marL="0" indent="0">
              <a:lnSpc>
                <a:spcPct val="100000"/>
              </a:lnSpc>
              <a:spcBef>
                <a:spcPts val="0"/>
              </a:spcBef>
              <a:buNone/>
            </a:pPr>
            <a:r>
              <a:rPr lang="en-US" dirty="0">
                <a:latin typeface="Arial"/>
                <a:cs typeface="Arial"/>
              </a:rPr>
              <a:t>01.03 Describe the employment procedures generally followed in a Human Resources Department.</a:t>
            </a:r>
          </a:p>
          <a:p>
            <a:pPr marL="0" indent="0">
              <a:lnSpc>
                <a:spcPct val="100000"/>
              </a:lnSpc>
              <a:spcBef>
                <a:spcPts val="0"/>
              </a:spcBef>
              <a:buNone/>
            </a:pPr>
            <a:endParaRPr lang="en-US" dirty="0">
              <a:latin typeface="Arial"/>
              <a:cs typeface="Arial"/>
            </a:endParaRPr>
          </a:p>
          <a:p>
            <a:pPr marL="0" indent="0">
              <a:lnSpc>
                <a:spcPct val="100000"/>
              </a:lnSpc>
              <a:spcBef>
                <a:spcPts val="0"/>
              </a:spcBef>
              <a:buNone/>
            </a:pPr>
            <a:r>
              <a:rPr lang="en-US" dirty="0">
                <a:latin typeface="Arial"/>
                <a:cs typeface="Arial"/>
              </a:rPr>
              <a:t>01.04 Identify the various personnel records used by businesses and the type of information shown on each form.</a:t>
            </a:r>
          </a:p>
          <a:p>
            <a:pPr marL="0" indent="0">
              <a:lnSpc>
                <a:spcPct val="100000"/>
              </a:lnSpc>
              <a:spcBef>
                <a:spcPts val="0"/>
              </a:spcBef>
              <a:buNone/>
            </a:pPr>
            <a:endParaRPr lang="en-US" dirty="0">
              <a:latin typeface="Arial"/>
              <a:cs typeface="Arial"/>
            </a:endParaRPr>
          </a:p>
          <a:p>
            <a:pPr marL="0" indent="0">
              <a:lnSpc>
                <a:spcPct val="100000"/>
              </a:lnSpc>
              <a:spcBef>
                <a:spcPts val="0"/>
              </a:spcBef>
              <a:buNone/>
            </a:pPr>
            <a:r>
              <a:rPr lang="en-US" dirty="0">
                <a:latin typeface="Arial"/>
                <a:cs typeface="Arial"/>
              </a:rPr>
              <a:t>01.05 Identify the payroll register and the employee’s earnings record.</a:t>
            </a:r>
          </a:p>
        </p:txBody>
      </p:sp>
    </p:spTree>
    <p:extLst>
      <p:ext uri="{BB962C8B-B14F-4D97-AF65-F5344CB8AC3E}">
        <p14:creationId xmlns:p14="http://schemas.microsoft.com/office/powerpoint/2010/main" val="1090659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Application for Employment (3 of 3)</a:t>
            </a:r>
            <a:endParaRPr lang="en-US" dirty="0"/>
          </a:p>
        </p:txBody>
      </p:sp>
      <p:sp>
        <p:nvSpPr>
          <p:cNvPr id="2" name="Text Placeholder 1"/>
          <p:cNvSpPr>
            <a:spLocks noGrp="1"/>
          </p:cNvSpPr>
          <p:nvPr>
            <p:ph type="body" sz="quarter" idx="17"/>
          </p:nvPr>
        </p:nvSpPr>
        <p:spPr/>
        <p:txBody>
          <a:bodyPr>
            <a:normAutofit/>
          </a:bodyPr>
          <a:lstStyle/>
          <a:p>
            <a:r>
              <a:rPr lang="en-US" dirty="0"/>
              <a:t>Hiring notice alerts payroll department to add new employee</a:t>
            </a:r>
          </a:p>
          <a:p>
            <a:r>
              <a:rPr lang="en-US" dirty="0"/>
              <a:t>Employee history record contains performance evaluations, compensation adjustments, disciplinary issues, performance appraisals, etc.   </a:t>
            </a:r>
          </a:p>
          <a:p>
            <a:pPr lvl="1"/>
            <a:r>
              <a:rPr lang="en-US" dirty="0"/>
              <a:t>Employee must have access to his/her HR file</a:t>
            </a:r>
          </a:p>
          <a:p>
            <a:r>
              <a:rPr lang="en-US" dirty="0"/>
              <a:t>Termination of employee may be ‘at-will’ or ‘for good cause only’ depending on situation</a:t>
            </a:r>
          </a:p>
          <a:p>
            <a:r>
              <a:rPr lang="en-US" dirty="0"/>
              <a:t>Change in payroll rate form notifies the proper department of a change in the employee’s rate of remuneration</a:t>
            </a:r>
          </a:p>
          <a:p>
            <a:r>
              <a:rPr lang="en-US" dirty="0"/>
              <a:t>Various other forms also exist to document internal transaction</a:t>
            </a:r>
          </a:p>
        </p:txBody>
      </p:sp>
    </p:spTree>
    <p:extLst>
      <p:ext uri="{BB962C8B-B14F-4D97-AF65-F5344CB8AC3E}">
        <p14:creationId xmlns:p14="http://schemas.microsoft.com/office/powerpoint/2010/main" val="506825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Activity 2</a:t>
            </a:r>
          </a:p>
        </p:txBody>
      </p:sp>
      <p:sp>
        <p:nvSpPr>
          <p:cNvPr id="3" name="Text Placeholder 2"/>
          <p:cNvSpPr>
            <a:spLocks noGrp="1"/>
          </p:cNvSpPr>
          <p:nvPr>
            <p:ph type="body" sz="quarter" idx="17"/>
          </p:nvPr>
        </p:nvSpPr>
        <p:spPr/>
        <p:txBody>
          <a:bodyPr/>
          <a:lstStyle/>
          <a:p>
            <a:pPr marL="0" indent="0">
              <a:buNone/>
            </a:pPr>
            <a:r>
              <a:rPr lang="en-US" dirty="0"/>
              <a:t>Every business, regardless of size, should have an application form to be filled out by a person seeking employment. Which of the following steps is legal in the process of collecting information on employment application forms?</a:t>
            </a:r>
          </a:p>
          <a:p>
            <a:pPr marL="0" indent="0">
              <a:buNone/>
            </a:pPr>
            <a:endParaRPr lang="en-US" dirty="0"/>
          </a:p>
          <a:p>
            <a:pPr marL="457200" indent="-457200">
              <a:buFont typeface="+mj-lt"/>
              <a:buAutoNum type="alphaLcPeriod"/>
            </a:pPr>
            <a:r>
              <a:rPr lang="en-US" dirty="0"/>
              <a:t>Lie detector tests should be conducted to verify the criminal background of the applicant.</a:t>
            </a:r>
          </a:p>
          <a:p>
            <a:pPr marL="457200" indent="-457200">
              <a:buFont typeface="+mj-lt"/>
              <a:buAutoNum type="alphaLcPeriod"/>
            </a:pPr>
            <a:r>
              <a:rPr lang="en-US" dirty="0"/>
              <a:t>Give the applicant a notice and a copy of the investigative consumer report within two days of making an adverse employment decision.</a:t>
            </a:r>
          </a:p>
          <a:p>
            <a:pPr marL="457200" indent="-457200">
              <a:buFont typeface="+mj-lt"/>
              <a:buAutoNum type="alphaLcPeriod"/>
            </a:pPr>
            <a:r>
              <a:rPr lang="en-US" dirty="0"/>
              <a:t>Notify the applicant in writing that the information obtained will be used in the employment decision.</a:t>
            </a:r>
          </a:p>
          <a:p>
            <a:pPr marL="457200" indent="-457200">
              <a:buFont typeface="+mj-lt"/>
              <a:buAutoNum type="alphaLcPeriod"/>
            </a:pPr>
            <a:r>
              <a:rPr lang="en-US" dirty="0"/>
              <a:t>Persons involved in the reviewing of application forms should be involved in the interview process as well.</a:t>
            </a:r>
          </a:p>
          <a:p>
            <a:pPr marL="457200" indent="-457200">
              <a:buFont typeface="+mj-lt"/>
              <a:buAutoNum type="alphaLcPeriod"/>
            </a:pPr>
            <a:endParaRPr lang="en-US" dirty="0"/>
          </a:p>
        </p:txBody>
      </p:sp>
    </p:spTree>
    <p:extLst>
      <p:ext uri="{BB962C8B-B14F-4D97-AF65-F5344CB8AC3E}">
        <p14:creationId xmlns:p14="http://schemas.microsoft.com/office/powerpoint/2010/main" val="3192987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Activity 2: Answer </a:t>
            </a:r>
          </a:p>
        </p:txBody>
      </p:sp>
      <p:sp>
        <p:nvSpPr>
          <p:cNvPr id="3" name="Text Placeholder 2"/>
          <p:cNvSpPr>
            <a:spLocks noGrp="1"/>
          </p:cNvSpPr>
          <p:nvPr>
            <p:ph type="body" sz="quarter" idx="17"/>
          </p:nvPr>
        </p:nvSpPr>
        <p:spPr>
          <a:xfrm>
            <a:off x="724526" y="1638300"/>
            <a:ext cx="10711543" cy="4394200"/>
          </a:xfrm>
        </p:spPr>
        <p:txBody>
          <a:bodyPr/>
          <a:lstStyle/>
          <a:p>
            <a:pPr marL="0" indent="0">
              <a:buNone/>
            </a:pPr>
            <a:r>
              <a:rPr lang="en-US" dirty="0"/>
              <a:t>Every business, regardless of size, should have an application form to be filled out by a person seeking employment. Which of the following steps is legal in the process of collecting information on employment application forms?</a:t>
            </a:r>
          </a:p>
          <a:p>
            <a:pPr marL="0" indent="0">
              <a:buNone/>
            </a:pPr>
            <a:endParaRPr lang="en-US" dirty="0"/>
          </a:p>
          <a:p>
            <a:pPr marL="0" indent="0">
              <a:buNone/>
            </a:pPr>
            <a:r>
              <a:rPr lang="en-US" b="1" dirty="0"/>
              <a:t>Answer: c. Notify the applicant in writing that the information obtained will be used in the employment decision.</a:t>
            </a:r>
          </a:p>
          <a:p>
            <a:pPr marL="0" indent="0">
              <a:buNone/>
            </a:pPr>
            <a:r>
              <a:rPr lang="en-US" b="1" dirty="0"/>
              <a:t>Lie detector tests are strictly illegal.</a:t>
            </a:r>
          </a:p>
          <a:p>
            <a:pPr marL="0" indent="0">
              <a:buNone/>
            </a:pPr>
            <a:r>
              <a:rPr lang="en-US" b="1" dirty="0"/>
              <a:t>The EEOC has stated that criminal background checks can only be used if there is a solid business reason for them. Asking for arrest records is illegal.</a:t>
            </a:r>
          </a:p>
          <a:p>
            <a:pPr marL="0" indent="0">
              <a:buNone/>
            </a:pPr>
            <a:r>
              <a:rPr lang="en-US" b="1" dirty="0"/>
              <a:t>Give the applicant a notice and a copy of the report at least five days before making an adverse employment decision.</a:t>
            </a:r>
          </a:p>
          <a:p>
            <a:pPr marL="0" indent="0">
              <a:buNone/>
            </a:pPr>
            <a:r>
              <a:rPr lang="en-US" b="1" dirty="0"/>
              <a:t>Some of the safeguards to prevent lawsuits would be to have someone not involved in the interview process review applications.</a:t>
            </a:r>
          </a:p>
        </p:txBody>
      </p:sp>
    </p:spTree>
    <p:extLst>
      <p:ext uri="{BB962C8B-B14F-4D97-AF65-F5344CB8AC3E}">
        <p14:creationId xmlns:p14="http://schemas.microsoft.com/office/powerpoint/2010/main" val="2502727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Payroll Accounting System (1 of 2)</a:t>
            </a:r>
          </a:p>
        </p:txBody>
      </p:sp>
      <p:sp>
        <p:nvSpPr>
          <p:cNvPr id="2" name="Text Placeholder 1"/>
          <p:cNvSpPr>
            <a:spLocks noGrp="1"/>
          </p:cNvSpPr>
          <p:nvPr>
            <p:ph type="body" sz="quarter" idx="17"/>
          </p:nvPr>
        </p:nvSpPr>
        <p:spPr/>
        <p:txBody>
          <a:bodyPr/>
          <a:lstStyle/>
          <a:p>
            <a:r>
              <a:rPr lang="en-US" dirty="0"/>
              <a:t>This system encompasses procedures and methods related to disbursement of pay to employees </a:t>
            </a:r>
          </a:p>
          <a:p>
            <a:pPr lvl="1"/>
            <a:r>
              <a:rPr lang="en-US" dirty="0"/>
              <a:t>Two basic records are inherent in this system (see following two slides)</a:t>
            </a:r>
          </a:p>
          <a:p>
            <a:endParaRPr lang="en-US" dirty="0"/>
          </a:p>
          <a:p>
            <a:endParaRPr lang="en-US" dirty="0"/>
          </a:p>
        </p:txBody>
      </p:sp>
    </p:spTree>
    <p:extLst>
      <p:ext uri="{BB962C8B-B14F-4D97-AF65-F5344CB8AC3E}">
        <p14:creationId xmlns:p14="http://schemas.microsoft.com/office/powerpoint/2010/main" val="975401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Payroll Register</a:t>
            </a:r>
          </a:p>
        </p:txBody>
      </p:sp>
      <p:sp>
        <p:nvSpPr>
          <p:cNvPr id="6" name="Text Placeholder 5"/>
          <p:cNvSpPr>
            <a:spLocks noGrp="1"/>
          </p:cNvSpPr>
          <p:nvPr>
            <p:ph type="body" sz="quarter" idx="11"/>
          </p:nvPr>
        </p:nvSpPr>
        <p:spPr>
          <a:xfrm>
            <a:off x="631825" y="1010401"/>
            <a:ext cx="10018246" cy="1051762"/>
          </a:xfrm>
        </p:spPr>
        <p:txBody>
          <a:bodyPr/>
          <a:lstStyle/>
          <a:p>
            <a:pPr marL="285750" indent="-285750">
              <a:buFont typeface="Arial" panose="020B0604020202020204" pitchFamily="34" charset="0"/>
              <a:buChar char="•"/>
            </a:pPr>
            <a:r>
              <a:rPr lang="en-US" dirty="0"/>
              <a:t>Compiles data per payroll period</a:t>
            </a:r>
          </a:p>
          <a:p>
            <a:pPr marL="285750" indent="-285750">
              <a:buFont typeface="Arial" panose="020B0604020202020204" pitchFamily="34" charset="0"/>
              <a:buChar char="•"/>
            </a:pPr>
            <a:r>
              <a:rPr lang="en-US" dirty="0"/>
              <a:t>It provides information for recording payroll entries and for preparing reports required by other federal, state, and local laws.</a:t>
            </a:r>
          </a:p>
          <a:p>
            <a:pPr marL="285750" indent="-285750">
              <a:buFont typeface="Arial" panose="020B0604020202020204" pitchFamily="34" charset="0"/>
              <a:buChar char="•"/>
            </a:pPr>
            <a:r>
              <a:rPr lang="en-US" dirty="0"/>
              <a:t>Used to compute gross pay, deductions and net pay</a:t>
            </a:r>
          </a:p>
          <a:p>
            <a:endParaRPr lang="en-US" dirty="0"/>
          </a:p>
        </p:txBody>
      </p:sp>
      <p:pic>
        <p:nvPicPr>
          <p:cNvPr id="10" name="Picture Placeholder 9" descr="A form titled Payroll Register. The title, Payroll Register is center aligned. Below the title is the following field: For Week Ending: January 19 20--. Immediately below the For Week Ending field is a table with 8 columns and the column headers are Number; Name; Total Hours Worked; Regular Earnings: Hours, Rate, Amount; Overtime Earnings: Hours, Rate, Amount; Total Earnings; Deductions: O A S D I Tax, H I Tax, Federal Income Tax, State Income Tax; Net Paid: Check Number, Amount. The row-wise data in the table are as follows:  Row 1: Number, 1, 403; Name, Springs Carl A.; Total Hours Worked, 40; Regular Earnings: Hours, 40, Rate, 10.75, Amount, 430.00; Overtime Earnings: Hours, no data, Rate, no data, Amount, no data; Total Earnings, 430.00; Deductions: O A S D I Tax, 26.66, H I Tax, 6.24, Federal Income Tax, 39.00, State Income Tax, 15.00; Net Paid: Check Number, 504, Amount, 362.10. Row 2: Number, 2,409; Name, Wiegand Sue T.; Total Hours Worked, 42; Regular Earnings: Hours, 40, Rate, 10.50, Amount, 420.00; Overtime Earnings: Hours, 2, Rate, 15.75, Amount, 31.50; Total Earnings, 451.50; Deductions: O A S D I Tax, 27.99, H I Tax, 6.55, Federal Income Tax, 0.00, State Income Tax, 13.00; Net Paid: Check Number, 505, Amount, 403.96. Row 3: Number, 3, 412; Name, O’Neill John B.; Total Hours Worked, 38; Regular Earnings: Hours, 38, Rate, 11.10, Amount, 421.80; Overtime Earnings: Hours, no data, Rate, no data, Amount, no data; Total Earnings, 421.80; Deductions: O A S D I Tax, 26.15, H I Tax, 6.12, Federal Income Tax, 0.00, State Income Tax, 13.00; Net Paid: Check Number, 506, Amount, 376.53. Row 4: Number, 4, 413; Name, Bass Marie S.; Total Hours Worked, 44; Regular Earnings: Hours, 40, Rate, 10.80, Amount, 432.00; Overtime Earnings: Hours, 4, Rate, 16.20, Amount, 64.80; Total Earnings, 496.80; Deductions: O A S D I Tax, 30.80, H I Tax, 7.20, Federal Income Tax, 27.00, State Income Tax, 20.00; Net Paid: Check Number, 507, Amount, 411.80. Row 5: Number, 5, 418; Name, Crowson Cheryl; Total Hours Worked, 40; Regular Earnings: Hours, 40, Rate, S, Amount, 990.38; Overtime Earnings: Hours, no data, Rate, no data, Amount, no data; Total Earnings, 990.38; Deductions: O A S D I Tax, 61.40, H I Tax, 14.36, Federal Income Tax, 87.00, State Income Tax, 46.00; Net Paid: Check Number, 508, Amount, 781.62. The entry skips to No. 47 and lists the Totals as follows: Row 47:  Number, 47, no data; Name, totals; Total Hours Worked, no data; Regular Earnings: Hours, no data, Rate, no data, Amount, 9,895.75; Hours, no data, Rate, no data, Amount, 917.20; Total Earnings, 10,812.95; Deductions: O A S D I Tax, 670.40, H I Tax, 156.79, Federal Income Tax, 2,008.00, State Income Tax, 542.00; Net Paid: Check Number, no data, Amount, 7,435.76.">
            <a:extLst>
              <a:ext uri="{FF2B5EF4-FFF2-40B4-BE49-F238E27FC236}">
                <a16:creationId xmlns:a16="http://schemas.microsoft.com/office/drawing/2014/main" id="{DBED863E-863B-41AE-8AF3-B13A31BC25F1}"/>
              </a:ext>
            </a:extLst>
          </p:cNvPr>
          <p:cNvPicPr>
            <a:picLocks noGrp="1" noChangeAspect="1"/>
          </p:cNvPicPr>
          <p:nvPr>
            <p:ph type="pic" sz="quarter" idx="10"/>
          </p:nvPr>
        </p:nvPicPr>
        <p:blipFill rotWithShape="1">
          <a:blip r:embed="rId3"/>
          <a:srcRect l="1882" r="244"/>
          <a:stretch/>
        </p:blipFill>
        <p:spPr>
          <a:xfrm>
            <a:off x="1775831" y="2312705"/>
            <a:ext cx="8490283" cy="3758179"/>
          </a:xfrm>
        </p:spPr>
      </p:pic>
    </p:spTree>
    <p:extLst>
      <p:ext uri="{BB962C8B-B14F-4D97-AF65-F5344CB8AC3E}">
        <p14:creationId xmlns:p14="http://schemas.microsoft.com/office/powerpoint/2010/main" val="3657981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Employee’s Earnings Record</a:t>
            </a:r>
          </a:p>
        </p:txBody>
      </p:sp>
      <p:sp>
        <p:nvSpPr>
          <p:cNvPr id="6" name="Text Placeholder 5"/>
          <p:cNvSpPr>
            <a:spLocks noGrp="1"/>
          </p:cNvSpPr>
          <p:nvPr>
            <p:ph type="body" sz="quarter" idx="11"/>
          </p:nvPr>
        </p:nvSpPr>
        <p:spPr>
          <a:xfrm>
            <a:off x="733425" y="1037230"/>
            <a:ext cx="9284781" cy="952344"/>
          </a:xfrm>
        </p:spPr>
        <p:txBody>
          <a:bodyPr/>
          <a:lstStyle/>
          <a:p>
            <a:pPr marL="285750" indent="-285750">
              <a:buFont typeface="Arial" panose="020B0604020202020204" pitchFamily="34" charset="0"/>
              <a:buChar char="•"/>
            </a:pPr>
            <a:r>
              <a:rPr lang="en-US" dirty="0"/>
              <a:t>Updated after completion of payroll register</a:t>
            </a:r>
          </a:p>
          <a:p>
            <a:pPr marL="285750" indent="-285750">
              <a:buFont typeface="Arial" panose="020B0604020202020204" pitchFamily="34" charset="0"/>
              <a:buChar char="•"/>
            </a:pPr>
            <a:r>
              <a:rPr lang="en-US" dirty="0"/>
              <a:t>Outlines earnings per period, as well as cumulative earnings for each employee</a:t>
            </a:r>
          </a:p>
          <a:p>
            <a:pPr marL="285750" indent="-285750">
              <a:buFont typeface="Arial" panose="020B0604020202020204" pitchFamily="34" charset="0"/>
              <a:buChar char="•"/>
            </a:pPr>
            <a:r>
              <a:rPr lang="en-US" dirty="0"/>
              <a:t>Used to compile data for a multitude of reports</a:t>
            </a:r>
          </a:p>
        </p:txBody>
      </p:sp>
      <p:pic>
        <p:nvPicPr>
          <p:cNvPr id="5" name="Picture Placeholder 4" descr="Employee’s Earnings Record &#10;&#10;A form titled Employee’s Earnings Record shows two tables. The first table has 9 columns and the column headers are Week; Week Ending; Total Hours Worked; Regular Earnings: Hours, Rate, Amount; Overtime Earnings: Hours, Rate, Amount; Total Earnings; Deductions: O A S D I Tax, H I Tax, Federal Income Tax, State Income Tax; Net Paid: Check Number, Amount; Cumulative Earnings. The row-wise data in the table are as follows: Row 1: Week, 1; Week Ending, 1/5; Total Hours Worked, 40; Regular Earnings: Hours, 40, Rate, S, Amount, 990.38; Overtime Earnings: Hours, no data, Rate, no data, Amount, no data; Total Earnings, 990.38; Deductions: O A S D I Tax, 61.40, H I Tax, 14.36, Federal Income Tax, 87.00, State Income Tax, 46.00; Net Paid: Check Number, 419, Amount, 781.62; Cumulative Earnings, 990.38. Row 2: Week, 2; Week Ending, 1/12; Total Hours Worked, 42; Regular Earnings: Hours, 40, Rate, S, Amount, 990.38; Overtime Earnings: Hours, 2, Rate, 37.14, Amount, 74.28; Total Earnings, 1,064.66; Deductions: O A S D I Tax, 66.01, H I Tax, 15.44, Federal Income Tax, 101.00, State Income Tax, 53.00; Net Paid: Check Number, 463, Amount, 829.21; Cumulative Earnings, 2,055.04. Row 3: Week, 3; Week Ending, 1/19; Total Hours Worked, 40; Regular Earnings: Hours, 40, Rate, S, Amount, 990.38; Overtime Earnings: Hours, no data, Rate, no data, Amount, no data; Total Earnings, 990.38; Deductions: O A S D I Tax, 61.40, H I Tax, 14.36, Federal Income Tax, 87.00, State Income Tax, 46.00; Net Paid: Check Number, 508, Amount, 781.62; Cumulative Earnings, 3,045.42. The second table has 7 columns and the column headers are Sex, Department, Occupation, State Employed, S. S. No., Name-Last First Middle, No.W/HaI low. The data in the table is as follows: Sex: F (Checked) M; Department: Accounting; Occupation: Accounting Analyst (A); State Employed: West Virginia; S.S Number: 000-00-6357; Name-Last First Middle: Crowson Cheryl; No. W/H aIlow: N/A; Marital Status: S."/>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80" t="426" r="2285" b="1204"/>
          <a:stretch/>
        </p:blipFill>
        <p:spPr>
          <a:xfrm>
            <a:off x="1587891" y="2160854"/>
            <a:ext cx="8819425" cy="3703917"/>
          </a:xfrm>
        </p:spPr>
      </p:pic>
    </p:spTree>
    <p:extLst>
      <p:ext uri="{BB962C8B-B14F-4D97-AF65-F5344CB8AC3E}">
        <p14:creationId xmlns:p14="http://schemas.microsoft.com/office/powerpoint/2010/main" val="3215625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Payroll Accounting System (2 of 2)</a:t>
            </a:r>
            <a:endParaRPr lang="en-US" dirty="0">
              <a:highlight>
                <a:srgbClr val="FFFF00"/>
              </a:highlight>
            </a:endParaRPr>
          </a:p>
        </p:txBody>
      </p:sp>
      <p:sp>
        <p:nvSpPr>
          <p:cNvPr id="2" name="Text Placeholder 1"/>
          <p:cNvSpPr>
            <a:spLocks noGrp="1"/>
          </p:cNvSpPr>
          <p:nvPr>
            <p:ph type="body" sz="quarter" idx="17"/>
          </p:nvPr>
        </p:nvSpPr>
        <p:spPr/>
        <p:txBody>
          <a:bodyPr/>
          <a:lstStyle/>
          <a:p>
            <a:r>
              <a:rPr lang="en-US" dirty="0"/>
              <a:t>Outsourcing Payroll</a:t>
            </a:r>
          </a:p>
          <a:p>
            <a:pPr lvl="1"/>
            <a:r>
              <a:rPr lang="en-US" dirty="0"/>
              <a:t>Many small- to mid-sized businesses hire a payroll company to do their processing</a:t>
            </a:r>
          </a:p>
          <a:p>
            <a:pPr lvl="2"/>
            <a:r>
              <a:rPr lang="en-US" dirty="0"/>
              <a:t>This is an independent company responsible for compliance</a:t>
            </a:r>
          </a:p>
          <a:p>
            <a:pPr lvl="1"/>
            <a:r>
              <a:rPr lang="en-US" dirty="0"/>
              <a:t>Reduces risk of unpaid payroll taxes by</a:t>
            </a:r>
          </a:p>
          <a:p>
            <a:pPr lvl="2"/>
            <a:r>
              <a:rPr lang="en-US" dirty="0"/>
              <a:t>Hiring only bonded providers</a:t>
            </a:r>
          </a:p>
          <a:p>
            <a:pPr lvl="2"/>
            <a:r>
              <a:rPr lang="en-US" dirty="0"/>
              <a:t>Disallowing provider the ability to sign tax returns</a:t>
            </a:r>
          </a:p>
          <a:p>
            <a:pPr lvl="2"/>
            <a:r>
              <a:rPr lang="en-US" dirty="0"/>
              <a:t>Disallowing tax correspondence to be sent to provider</a:t>
            </a:r>
          </a:p>
          <a:p>
            <a:pPr lvl="2"/>
            <a:r>
              <a:rPr lang="en-US" dirty="0"/>
              <a:t>Requesting regular IRS transcripts of company accounts</a:t>
            </a:r>
          </a:p>
          <a:p>
            <a:endParaRPr lang="en-US" dirty="0"/>
          </a:p>
          <a:p>
            <a:endParaRPr lang="en-US" dirty="0"/>
          </a:p>
          <a:p>
            <a:endParaRPr lang="en-US" dirty="0"/>
          </a:p>
        </p:txBody>
      </p:sp>
    </p:spTree>
    <p:extLst>
      <p:ext uri="{BB962C8B-B14F-4D97-AF65-F5344CB8AC3E}">
        <p14:creationId xmlns:p14="http://schemas.microsoft.com/office/powerpoint/2010/main" val="2499750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Activity 3</a:t>
            </a:r>
          </a:p>
        </p:txBody>
      </p:sp>
      <p:sp>
        <p:nvSpPr>
          <p:cNvPr id="3" name="Text Placeholder 2"/>
          <p:cNvSpPr>
            <a:spLocks noGrp="1"/>
          </p:cNvSpPr>
          <p:nvPr>
            <p:ph type="body" sz="quarter" idx="17"/>
          </p:nvPr>
        </p:nvSpPr>
        <p:spPr/>
        <p:txBody>
          <a:bodyPr/>
          <a:lstStyle/>
          <a:p>
            <a:pPr marL="0" indent="0">
              <a:buNone/>
            </a:pPr>
            <a:r>
              <a:rPr lang="en-US" dirty="0"/>
              <a:t>Your friend, an executive at a small-sized company, is planning to outsource the payroll operations of her company. However, she is skeptical about the quality and cost involved in the outsourcing of the payroll services. You work at an outsourcing company, and she is seeking your advice on her plan before making any decision on payroll outsourcing. Explain to your friend the process and benefits of outsourcing the payroll operations.</a:t>
            </a:r>
          </a:p>
        </p:txBody>
      </p:sp>
    </p:spTree>
    <p:extLst>
      <p:ext uri="{BB962C8B-B14F-4D97-AF65-F5344CB8AC3E}">
        <p14:creationId xmlns:p14="http://schemas.microsoft.com/office/powerpoint/2010/main" val="2933100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Activity Debrief 3</a:t>
            </a:r>
          </a:p>
        </p:txBody>
      </p:sp>
      <p:sp>
        <p:nvSpPr>
          <p:cNvPr id="3" name="Text Placeholder 2"/>
          <p:cNvSpPr>
            <a:spLocks noGrp="1"/>
          </p:cNvSpPr>
          <p:nvPr>
            <p:ph type="body" sz="quarter" idx="17"/>
          </p:nvPr>
        </p:nvSpPr>
        <p:spPr/>
        <p:txBody>
          <a:bodyPr>
            <a:normAutofit fontScale="92500" lnSpcReduction="20000"/>
          </a:bodyPr>
          <a:lstStyle/>
          <a:p>
            <a:pPr marL="0" indent="0">
              <a:buNone/>
            </a:pPr>
            <a:r>
              <a:rPr lang="en-US" dirty="0"/>
              <a:t>Explain to your friend the process and benefits of outsourcing the payroll operations.</a:t>
            </a:r>
            <a:endParaRPr lang="en-US" b="1" dirty="0"/>
          </a:p>
          <a:p>
            <a:pPr marL="0" indent="0">
              <a:buNone/>
            </a:pPr>
            <a:r>
              <a:rPr lang="en-US" b="1" dirty="0"/>
              <a:t>Answer:</a:t>
            </a:r>
          </a:p>
          <a:p>
            <a:pPr marL="0" indent="0">
              <a:buNone/>
            </a:pPr>
            <a:r>
              <a:rPr lang="en-US" b="1" dirty="0"/>
              <a:t>Processing payroll by using an outside payroll company is more cost effective than doing the processing in-house.</a:t>
            </a:r>
          </a:p>
          <a:p>
            <a:pPr marL="0" indent="0">
              <a:buNone/>
            </a:pPr>
            <a:r>
              <a:rPr lang="en-US" b="1" dirty="0"/>
              <a:t>Other benefits realized from outsourcing is increased quality, improved efficiency, and a quicker release time, all of which enable the company to concentrate on its other operations.</a:t>
            </a:r>
          </a:p>
          <a:p>
            <a:pPr marL="0" indent="0">
              <a:buNone/>
            </a:pPr>
            <a:r>
              <a:rPr lang="en-US" b="1" dirty="0"/>
              <a:t>The payroll operations at the company’s site need to deal only with the entry of new employee information and number of hours worked by each employee. This information is sent to the payroll processing company electronically. The input is then processed by the outside firm. Once the processing is completed, the output package is returned to the company.</a:t>
            </a:r>
          </a:p>
          <a:p>
            <a:pPr marL="0" indent="0">
              <a:buNone/>
            </a:pPr>
            <a:r>
              <a:rPr lang="en-US" b="1" dirty="0"/>
              <a:t>These third-party payroll arrangements can range from just the cutting of paychecks and filing of tax returns to handling all aspects of employment from the hiring through the firing process.</a:t>
            </a:r>
          </a:p>
          <a:p>
            <a:pPr marL="0" indent="0">
              <a:buNone/>
            </a:pPr>
            <a:r>
              <a:rPr lang="en-US" b="1" dirty="0"/>
              <a:t>The payroll operations can be customized to meet the needs of each individual business at a cost that many businesses find affordable.</a:t>
            </a:r>
          </a:p>
        </p:txBody>
      </p:sp>
    </p:spTree>
    <p:extLst>
      <p:ext uri="{BB962C8B-B14F-4D97-AF65-F5344CB8AC3E}">
        <p14:creationId xmlns:p14="http://schemas.microsoft.com/office/powerpoint/2010/main" val="3558494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Self-Assessment</a:t>
            </a:r>
          </a:p>
        </p:txBody>
      </p:sp>
      <p:sp>
        <p:nvSpPr>
          <p:cNvPr id="2" name="Text Placeholder 1"/>
          <p:cNvSpPr>
            <a:spLocks noGrp="1"/>
          </p:cNvSpPr>
          <p:nvPr>
            <p:ph type="body" sz="quarter" idx="15"/>
          </p:nvPr>
        </p:nvSpPr>
        <p:spPr/>
        <p:txBody>
          <a:bodyPr/>
          <a:lstStyle/>
          <a:p>
            <a:r>
              <a:rPr lang="en-US" sz="2000" dirty="0"/>
              <a:t>What is the relationship between the Human Resources Department and the Payroll Department? How are the roles and responsibilities of the two departments different?</a:t>
            </a:r>
          </a:p>
          <a:p>
            <a:endParaRPr lang="en-US" sz="2000" dirty="0"/>
          </a:p>
          <a:p>
            <a:r>
              <a:rPr lang="en-US" sz="2000" dirty="0"/>
              <a:t>What are the federal laws affecting the need for payroll and personnel records? What are the major provisions of these laws?</a:t>
            </a:r>
          </a:p>
          <a:p>
            <a:endParaRPr lang="en-US" sz="2000" dirty="0"/>
          </a:p>
          <a:p>
            <a:r>
              <a:rPr lang="en-US" sz="2000" dirty="0"/>
              <a:t>What are the steps involved in a payroll accounting system?</a:t>
            </a:r>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4232806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Payroll Profession</a:t>
            </a:r>
          </a:p>
        </p:txBody>
      </p:sp>
      <p:sp>
        <p:nvSpPr>
          <p:cNvPr id="2" name="Text Placeholder 1"/>
          <p:cNvSpPr>
            <a:spLocks noGrp="1"/>
          </p:cNvSpPr>
          <p:nvPr>
            <p:ph type="body" sz="quarter" idx="17"/>
          </p:nvPr>
        </p:nvSpPr>
        <p:spPr/>
        <p:txBody>
          <a:bodyPr/>
          <a:lstStyle/>
          <a:p>
            <a:r>
              <a:rPr lang="en-US" dirty="0"/>
              <a:t>Payroll professionals are required to comply with numerous regulations that requires advanced knowledge</a:t>
            </a:r>
          </a:p>
          <a:p>
            <a:r>
              <a:rPr lang="en-US" dirty="0"/>
              <a:t>Positions within payroll profession range from payroll clerk to senior payroll manager</a:t>
            </a:r>
          </a:p>
          <a:p>
            <a:pPr lvl="1"/>
            <a:r>
              <a:rPr lang="en-US" dirty="0"/>
              <a:t>Payroll managers’ salaries (per 2020 Robert Half Associates survey) range from $61,000 </a:t>
            </a:r>
            <a:r>
              <a:rPr lang="en-GB" dirty="0"/>
              <a:t>– </a:t>
            </a:r>
            <a:r>
              <a:rPr lang="en-US" dirty="0"/>
              <a:t>$130,000</a:t>
            </a:r>
          </a:p>
          <a:p>
            <a:pPr lvl="1"/>
            <a:r>
              <a:rPr lang="en-US" dirty="0"/>
              <a:t>Membership in American Payroll Association (APA) helps in keeping the professionals updated with the current changes</a:t>
            </a:r>
          </a:p>
          <a:p>
            <a:pPr lvl="1"/>
            <a:r>
              <a:rPr lang="en-US" dirty="0"/>
              <a:t>“Code of Ethics” sets direction for profession (Figure 1.1)</a:t>
            </a:r>
          </a:p>
        </p:txBody>
      </p:sp>
    </p:spTree>
    <p:extLst>
      <p:ext uri="{BB962C8B-B14F-4D97-AF65-F5344CB8AC3E}">
        <p14:creationId xmlns:p14="http://schemas.microsoft.com/office/powerpoint/2010/main" val="2414143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Summary</a:t>
            </a:r>
          </a:p>
        </p:txBody>
      </p:sp>
      <p:sp>
        <p:nvSpPr>
          <p:cNvPr id="2" name="Text Placeholder 1"/>
          <p:cNvSpPr>
            <a:spLocks noGrp="1"/>
          </p:cNvSpPr>
          <p:nvPr>
            <p:ph type="body" sz="quarter" idx="15"/>
          </p:nvPr>
        </p:nvSpPr>
        <p:spPr/>
        <p:txBody>
          <a:bodyPr/>
          <a:lstStyle/>
          <a:p>
            <a:pPr>
              <a:lnSpc>
                <a:spcPct val="100000"/>
              </a:lnSpc>
              <a:spcBef>
                <a:spcPts val="1800"/>
              </a:spcBef>
            </a:pPr>
            <a:r>
              <a:rPr lang="en-US" sz="2000" dirty="0"/>
              <a:t>Now that the lesson has ended, you should have learned how to:</a:t>
            </a:r>
          </a:p>
          <a:p>
            <a:pPr marL="342900" indent="-342900">
              <a:buFont typeface="Arial" panose="020B0604020202020204" pitchFamily="34" charset="0"/>
              <a:buChar char="•"/>
            </a:pPr>
            <a:r>
              <a:rPr lang="en-US" sz="2000" dirty="0"/>
              <a:t>Identify the various laws that affect employers in their payroll operations.</a:t>
            </a:r>
          </a:p>
          <a:p>
            <a:pPr marL="342900" indent="-342900">
              <a:buFont typeface="Arial" panose="020B0604020202020204" pitchFamily="34" charset="0"/>
              <a:buChar char="•"/>
            </a:pPr>
            <a:r>
              <a:rPr lang="en-US" sz="2000" dirty="0"/>
              <a:t>Examine the recordkeeping requirements of these laws.</a:t>
            </a:r>
          </a:p>
          <a:p>
            <a:pPr marL="342900" indent="-342900">
              <a:buFont typeface="Arial" panose="020B0604020202020204" pitchFamily="34" charset="0"/>
              <a:buChar char="•"/>
            </a:pPr>
            <a:r>
              <a:rPr lang="en-US" sz="2000" dirty="0"/>
              <a:t>Describe the employment procedures generally followed in a Human Resources Department.</a:t>
            </a:r>
          </a:p>
          <a:p>
            <a:pPr marL="342900" indent="-342900">
              <a:buFont typeface="Arial" panose="020B0604020202020204" pitchFamily="34" charset="0"/>
              <a:buChar char="•"/>
            </a:pPr>
            <a:r>
              <a:rPr lang="en-US" sz="2000" dirty="0"/>
              <a:t>Identify the various personnel records used by businesses and the type of information shown on each form.</a:t>
            </a:r>
          </a:p>
          <a:p>
            <a:pPr marL="342900" indent="-342900">
              <a:buFont typeface="Arial" panose="020B0604020202020204" pitchFamily="34" charset="0"/>
              <a:buChar char="•"/>
            </a:pPr>
            <a:r>
              <a:rPr lang="en-US" sz="2000" dirty="0"/>
              <a:t>Identify the payroll register and the employee’s earnings record.</a:t>
            </a:r>
          </a:p>
          <a:p>
            <a:endParaRPr lang="en-US" sz="2000" dirty="0"/>
          </a:p>
        </p:txBody>
      </p:sp>
    </p:spTree>
    <p:extLst>
      <p:ext uri="{BB962C8B-B14F-4D97-AF65-F5344CB8AC3E}">
        <p14:creationId xmlns:p14="http://schemas.microsoft.com/office/powerpoint/2010/main" val="1821147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Figure 1.1 APA Code of Ethics</a:t>
            </a:r>
            <a:endParaRPr lang="en-US" dirty="0"/>
          </a:p>
        </p:txBody>
      </p:sp>
      <p:sp>
        <p:nvSpPr>
          <p:cNvPr id="2" name="Text Placeholder 1"/>
          <p:cNvSpPr>
            <a:spLocks noGrp="1"/>
          </p:cNvSpPr>
          <p:nvPr>
            <p:ph type="body" sz="quarter" idx="17"/>
          </p:nvPr>
        </p:nvSpPr>
        <p:spPr/>
        <p:txBody>
          <a:bodyPr>
            <a:normAutofit lnSpcReduction="10000"/>
          </a:bodyPr>
          <a:lstStyle/>
          <a:p>
            <a:r>
              <a:rPr lang="en-US" dirty="0"/>
              <a:t>To be mindful of the personal aspect of the payroll relationship between employer and employee, and to ensure that harmony is maintained through constant concern for the Payroll Professional’s fellow employees</a:t>
            </a:r>
          </a:p>
          <a:p>
            <a:r>
              <a:rPr lang="en-US" dirty="0"/>
              <a:t>To strive for perfect compliance, accuracy, and timeliness of all payroll activities</a:t>
            </a:r>
          </a:p>
          <a:p>
            <a:r>
              <a:rPr lang="en-US" dirty="0"/>
              <a:t>To keep abreast of the state of the payroll art with regard to developments in payroll technologies</a:t>
            </a:r>
          </a:p>
          <a:p>
            <a:r>
              <a:rPr lang="en-US" dirty="0"/>
              <a:t>To be current with legislative developments and actions on the part of regulatory bodies, insofar as they affect payroll</a:t>
            </a:r>
          </a:p>
          <a:p>
            <a:r>
              <a:rPr lang="en-US" dirty="0"/>
              <a:t>To maintain the absolute confidentiality of the payroll within the procedures of the employer</a:t>
            </a:r>
          </a:p>
          <a:p>
            <a:r>
              <a:rPr lang="en-US" dirty="0"/>
              <a:t>To refrain from using Association activities for one’s personal self-interest or financial gain</a:t>
            </a:r>
          </a:p>
          <a:p>
            <a:r>
              <a:rPr lang="en-US" dirty="0"/>
              <a:t>To take as one’s commitment the enhancement of one’s professional abilities through the resources of the American Payroll Association</a:t>
            </a:r>
          </a:p>
          <a:p>
            <a:r>
              <a:rPr lang="en-US" dirty="0"/>
              <a:t>To support one’s fellow Payroll Professionals, both within and outside one’s organization</a:t>
            </a:r>
          </a:p>
        </p:txBody>
      </p:sp>
    </p:spTree>
    <p:extLst>
      <p:ext uri="{BB962C8B-B14F-4D97-AF65-F5344CB8AC3E}">
        <p14:creationId xmlns:p14="http://schemas.microsoft.com/office/powerpoint/2010/main" val="1650121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Many Laws Affect Payroll</a:t>
            </a:r>
          </a:p>
        </p:txBody>
      </p:sp>
      <p:sp>
        <p:nvSpPr>
          <p:cNvPr id="2" name="Text Placeholder 1"/>
          <p:cNvSpPr>
            <a:spLocks noGrp="1"/>
          </p:cNvSpPr>
          <p:nvPr>
            <p:ph type="body" sz="quarter" idx="17"/>
          </p:nvPr>
        </p:nvSpPr>
        <p:spPr/>
        <p:txBody>
          <a:bodyPr>
            <a:normAutofit/>
          </a:bodyPr>
          <a:lstStyle/>
          <a:p>
            <a:r>
              <a:rPr lang="en-US" dirty="0"/>
              <a:t>Fair Labor Standards Act (FLSA) </a:t>
            </a:r>
          </a:p>
          <a:p>
            <a:pPr lvl="1"/>
            <a:r>
              <a:rPr lang="en-US" dirty="0"/>
              <a:t>States’ Minimum Wage and Maximum Hour Laws</a:t>
            </a:r>
          </a:p>
          <a:p>
            <a:r>
              <a:rPr lang="en-US" dirty="0"/>
              <a:t>Federal Insurance Contributions Act (FICA)</a:t>
            </a:r>
          </a:p>
          <a:p>
            <a:r>
              <a:rPr lang="en-US" dirty="0"/>
              <a:t>Income tax Withholding Laws</a:t>
            </a:r>
          </a:p>
          <a:p>
            <a:pPr lvl="1"/>
            <a:r>
              <a:rPr lang="en-US" dirty="0"/>
              <a:t>Federal, State and Local</a:t>
            </a:r>
          </a:p>
          <a:p>
            <a:r>
              <a:rPr lang="en-US" dirty="0"/>
              <a:t>Unemployment Tax Acts</a:t>
            </a:r>
          </a:p>
          <a:p>
            <a:r>
              <a:rPr lang="en-US" dirty="0"/>
              <a:t>Fair Employment Laws</a:t>
            </a:r>
          </a:p>
          <a:p>
            <a:pPr lvl="1"/>
            <a:r>
              <a:rPr lang="en-US" dirty="0"/>
              <a:t>Civil Rights Act of 1964</a:t>
            </a:r>
          </a:p>
          <a:p>
            <a:pPr lvl="1"/>
            <a:r>
              <a:rPr lang="en-US" dirty="0"/>
              <a:t>Age Discrimination in Employment Act</a:t>
            </a:r>
          </a:p>
          <a:p>
            <a:pPr lvl="1"/>
            <a:r>
              <a:rPr lang="en-US" dirty="0"/>
              <a:t>Americans with Disabilities Act</a:t>
            </a:r>
          </a:p>
          <a:p>
            <a:r>
              <a:rPr lang="en-US" dirty="0"/>
              <a:t>Other Federal Laws</a:t>
            </a:r>
          </a:p>
          <a:p>
            <a:r>
              <a:rPr lang="en-US" dirty="0"/>
              <a:t>Other State Laws</a:t>
            </a:r>
          </a:p>
        </p:txBody>
      </p:sp>
    </p:spTree>
    <p:extLst>
      <p:ext uri="{BB962C8B-B14F-4D97-AF65-F5344CB8AC3E}">
        <p14:creationId xmlns:p14="http://schemas.microsoft.com/office/powerpoint/2010/main" val="2991582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Fair Labor Standards Act (FLSA)</a:t>
            </a:r>
          </a:p>
        </p:txBody>
      </p:sp>
      <p:sp>
        <p:nvSpPr>
          <p:cNvPr id="2" name="Text Placeholder 1"/>
          <p:cNvSpPr>
            <a:spLocks noGrp="1"/>
          </p:cNvSpPr>
          <p:nvPr>
            <p:ph type="body" sz="quarter" idx="17"/>
          </p:nvPr>
        </p:nvSpPr>
        <p:spPr/>
        <p:txBody>
          <a:bodyPr/>
          <a:lstStyle/>
          <a:p>
            <a:r>
              <a:rPr lang="en-US" dirty="0"/>
              <a:t>Federal Wage &amp; Hour Law of 1938</a:t>
            </a:r>
          </a:p>
          <a:p>
            <a:r>
              <a:rPr lang="en-US" dirty="0"/>
              <a:t>Minimum wage is $7.25/hour</a:t>
            </a:r>
          </a:p>
          <a:p>
            <a:r>
              <a:rPr lang="en-US" dirty="0"/>
              <a:t>Equal pay for equal work provisions </a:t>
            </a:r>
          </a:p>
          <a:p>
            <a:r>
              <a:rPr lang="en-US" dirty="0"/>
              <a:t>Sets law for employers involved</a:t>
            </a:r>
          </a:p>
          <a:p>
            <a:pPr lvl="1"/>
            <a:r>
              <a:rPr lang="en-US" dirty="0"/>
              <a:t>In interstate commerce or</a:t>
            </a:r>
          </a:p>
          <a:p>
            <a:pPr lvl="1"/>
            <a:r>
              <a:rPr lang="en-US" dirty="0"/>
              <a:t>In production of goods/services for interstate commerce</a:t>
            </a:r>
          </a:p>
          <a:p>
            <a:r>
              <a:rPr lang="en-US" dirty="0"/>
              <a:t>Requires payroll records be maintained</a:t>
            </a:r>
          </a:p>
          <a:p>
            <a:pPr marL="0" indent="0">
              <a:buNone/>
            </a:pPr>
            <a:r>
              <a:rPr lang="en-US" dirty="0"/>
              <a:t>Covered in greater detail in Chapter 2</a:t>
            </a:r>
          </a:p>
        </p:txBody>
      </p:sp>
    </p:spTree>
    <p:extLst>
      <p:ext uri="{BB962C8B-B14F-4D97-AF65-F5344CB8AC3E}">
        <p14:creationId xmlns:p14="http://schemas.microsoft.com/office/powerpoint/2010/main" val="3870439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Federal Insurance Contributions Act (FICA)</a:t>
            </a:r>
          </a:p>
        </p:txBody>
      </p:sp>
      <p:sp>
        <p:nvSpPr>
          <p:cNvPr id="2" name="Text Placeholder 1"/>
          <p:cNvSpPr>
            <a:spLocks noGrp="1"/>
          </p:cNvSpPr>
          <p:nvPr>
            <p:ph type="body" sz="quarter" idx="17"/>
          </p:nvPr>
        </p:nvSpPr>
        <p:spPr/>
        <p:txBody>
          <a:bodyPr/>
          <a:lstStyle/>
          <a:p>
            <a:r>
              <a:rPr lang="en-US" dirty="0"/>
              <a:t>Comprised of two taxes </a:t>
            </a:r>
          </a:p>
          <a:p>
            <a:pPr lvl="1"/>
            <a:r>
              <a:rPr lang="en-US" dirty="0"/>
              <a:t>OASDI (Old Age &amp; Survivors’  Trust Fund &amp; the Federal Disability Insurance Trust Fund)</a:t>
            </a:r>
          </a:p>
          <a:p>
            <a:pPr lvl="1"/>
            <a:r>
              <a:rPr lang="en-US" dirty="0"/>
              <a:t>HI (Health Insurance Plan - Medicare)</a:t>
            </a:r>
          </a:p>
          <a:p>
            <a:r>
              <a:rPr lang="en-US" dirty="0"/>
              <a:t>Both taxes paid by employer and employee</a:t>
            </a:r>
          </a:p>
          <a:p>
            <a:r>
              <a:rPr lang="en-US" dirty="0"/>
              <a:t>Imposes tax on net earnings of the self-employed individuals </a:t>
            </a:r>
          </a:p>
          <a:p>
            <a:pPr marL="0" indent="0">
              <a:buNone/>
            </a:pPr>
            <a:r>
              <a:rPr lang="en-US" dirty="0"/>
              <a:t>Covered in greater detail in Chapter 3</a:t>
            </a:r>
          </a:p>
        </p:txBody>
      </p:sp>
    </p:spTree>
    <p:extLst>
      <p:ext uri="{BB962C8B-B14F-4D97-AF65-F5344CB8AC3E}">
        <p14:creationId xmlns:p14="http://schemas.microsoft.com/office/powerpoint/2010/main" val="2469697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Income Tax Withholding Laws</a:t>
            </a:r>
          </a:p>
        </p:txBody>
      </p:sp>
      <p:sp>
        <p:nvSpPr>
          <p:cNvPr id="2" name="Text Placeholder 1"/>
          <p:cNvSpPr>
            <a:spLocks noGrp="1"/>
          </p:cNvSpPr>
          <p:nvPr>
            <p:ph type="body" sz="quarter" idx="17"/>
          </p:nvPr>
        </p:nvSpPr>
        <p:spPr/>
        <p:txBody>
          <a:bodyPr/>
          <a:lstStyle/>
          <a:p>
            <a:r>
              <a:rPr lang="en-US" dirty="0"/>
              <a:t>Federal income tax </a:t>
            </a:r>
          </a:p>
          <a:p>
            <a:pPr lvl="1"/>
            <a:r>
              <a:rPr lang="en-US" dirty="0"/>
              <a:t>Levied on earnings of employees</a:t>
            </a:r>
          </a:p>
          <a:p>
            <a:pPr lvl="1"/>
            <a:r>
              <a:rPr lang="en-US" dirty="0"/>
              <a:t>Is withheld from paychecks</a:t>
            </a:r>
          </a:p>
          <a:p>
            <a:pPr lvl="1"/>
            <a:r>
              <a:rPr lang="en-US" dirty="0"/>
              <a:t>Percentage formula or Wage bracket chart used to withhold tax</a:t>
            </a:r>
          </a:p>
          <a:p>
            <a:r>
              <a:rPr lang="en-US" dirty="0"/>
              <a:t>State and local income tax</a:t>
            </a:r>
          </a:p>
          <a:p>
            <a:pPr lvl="1"/>
            <a:r>
              <a:rPr lang="en-US" dirty="0"/>
              <a:t>Is withheld from paychecks</a:t>
            </a:r>
          </a:p>
          <a:p>
            <a:pPr lvl="1"/>
            <a:r>
              <a:rPr lang="en-US" dirty="0"/>
              <a:t>Different in each state</a:t>
            </a:r>
          </a:p>
          <a:p>
            <a:pPr lvl="1"/>
            <a:r>
              <a:rPr lang="en-US" dirty="0"/>
              <a:t>Not all states have state income tax</a:t>
            </a:r>
          </a:p>
          <a:p>
            <a:pPr marL="0" indent="0">
              <a:buNone/>
            </a:pPr>
            <a:r>
              <a:rPr lang="en-US" dirty="0"/>
              <a:t>Covered in greater detail in Chapter 4</a:t>
            </a:r>
          </a:p>
        </p:txBody>
      </p:sp>
    </p:spTree>
    <p:extLst>
      <p:ext uri="{BB962C8B-B14F-4D97-AF65-F5344CB8AC3E}">
        <p14:creationId xmlns:p14="http://schemas.microsoft.com/office/powerpoint/2010/main" val="2907590174"/>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Cengage_Accessible_PPT_Template_FINAL.POTX" id="{146466F1-E6CB-45FF-8D63-17C2C100CCDA}" vid="{37F7B658-8B47-4D3D-8E2E-33857591AB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C56E93CCF5E349ABB197824E12C70E" ma:contentTypeVersion="" ma:contentTypeDescription="Create a new document." ma:contentTypeScope="" ma:versionID="59135b2576b314085f93c1d7edb4b328">
  <xsd:schema xmlns:xsd="http://www.w3.org/2001/XMLSchema" xmlns:xs="http://www.w3.org/2001/XMLSchema" xmlns:p="http://schemas.microsoft.com/office/2006/metadata/properties" xmlns:ns2="25be6f04-d184-4a5a-ba6e-3624d71d6c8b" xmlns:ns3="85cd1bd9-f432-4f8c-8c64-f52b77cc24c4" targetNamespace="http://schemas.microsoft.com/office/2006/metadata/properties" ma:root="true" ma:fieldsID="06049053984a1e263bc3d5de1360c387" ns2:_="" ns3:_="">
    <xsd:import namespace="25be6f04-d184-4a5a-ba6e-3624d71d6c8b"/>
    <xsd:import namespace="85cd1bd9-f432-4f8c-8c64-f52b77cc24c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be6f04-d184-4a5a-ba6e-3624d71d6c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cd1bd9-f432-4f8c-8c64-f52b77cc24c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A8BA6F-086F-4A0C-B61F-79E1544812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be6f04-d184-4a5a-ba6e-3624d71d6c8b"/>
    <ds:schemaRef ds:uri="85cd1bd9-f432-4f8c-8c64-f52b77cc24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9BA192-EF86-48DF-982C-2C526A268392}">
  <ds:schemaRefs>
    <ds:schemaRef ds:uri="http://schemas.microsoft.com/office/infopath/2007/PartnerControls"/>
    <ds:schemaRef ds:uri="http://purl.org/dc/elements/1.1/"/>
    <ds:schemaRef ds:uri="http://schemas.microsoft.com/office/2006/metadata/properties"/>
    <ds:schemaRef ds:uri="85cd1bd9-f432-4f8c-8c64-f52b77cc24c4"/>
    <ds:schemaRef ds:uri="http://schemas.microsoft.com/office/2006/documentManagement/types"/>
    <ds:schemaRef ds:uri="http://schemas.openxmlformats.org/package/2006/metadata/core-properties"/>
    <ds:schemaRef ds:uri="http://purl.org/dc/dcmitype/"/>
    <ds:schemaRef ds:uri="25be6f04-d184-4a5a-ba6e-3624d71d6c8b"/>
    <ds:schemaRef ds:uri="http://www.w3.org/XML/1998/namespace"/>
    <ds:schemaRef ds:uri="http://purl.org/dc/terms/"/>
  </ds:schemaRefs>
</ds:datastoreItem>
</file>

<file path=customXml/itemProps3.xml><?xml version="1.0" encoding="utf-8"?>
<ds:datastoreItem xmlns:ds="http://schemas.openxmlformats.org/officeDocument/2006/customXml" ds:itemID="{E32CFAA7-E308-4DCB-89CD-C84C20E90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Cengage_Accessible_PPT_Template_FINAL</Template>
  <TotalTime>7452</TotalTime>
  <Words>3962</Words>
  <Application>Microsoft Office PowerPoint</Application>
  <PresentationFormat>Widescreen</PresentationFormat>
  <Paragraphs>344</Paragraphs>
  <Slides>40</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Arial</vt:lpstr>
      <vt:lpstr>Calibri</vt:lpstr>
      <vt:lpstr>Helvetica</vt:lpstr>
      <vt:lpstr>LucidaGrande</vt:lpstr>
      <vt:lpstr>Open Sans</vt:lpstr>
      <vt:lpstr>Segoe UI</vt:lpstr>
      <vt:lpstr>Summer Font</vt:lpstr>
      <vt:lpstr>Office Theme</vt:lpstr>
      <vt:lpstr>Payroll Accounting, 31e</vt:lpstr>
      <vt:lpstr>Icebreaker</vt:lpstr>
      <vt:lpstr>Chapter Objectives</vt:lpstr>
      <vt:lpstr>The Payroll Profession</vt:lpstr>
      <vt:lpstr>Figure 1.1 APA Code of Ethics</vt:lpstr>
      <vt:lpstr>Many Laws Affect Payroll</vt:lpstr>
      <vt:lpstr>Fair Labor Standards Act (FLSA)</vt:lpstr>
      <vt:lpstr>Federal Insurance Contributions Act (FICA)</vt:lpstr>
      <vt:lpstr>Income Tax Withholding Laws</vt:lpstr>
      <vt:lpstr>Unemployment Tax Acts</vt:lpstr>
      <vt:lpstr>Knowledge Check Activity 1</vt:lpstr>
      <vt:lpstr>Knowledge Check Activity 1: Answer </vt:lpstr>
      <vt:lpstr>Fair Employment Laws</vt:lpstr>
      <vt:lpstr>Age Discrimination in Employment Act (ADEA)</vt:lpstr>
      <vt:lpstr>Americans with Disabilities Act (ADA)</vt:lpstr>
      <vt:lpstr>Federal Personal Responsibility &amp; Work Opportunity Reconciliation Act of 1996</vt:lpstr>
      <vt:lpstr>Immigration Reform and Control Act of 1986 (IRCA)</vt:lpstr>
      <vt:lpstr>Family and Medical Leave Act (FMLA) of 1993</vt:lpstr>
      <vt:lpstr>Employee Retirement Income Security Act (ERISA)of 1974</vt:lpstr>
      <vt:lpstr>Affordable Care Act (ACA) of 2010</vt:lpstr>
      <vt:lpstr>Other State Laws</vt:lpstr>
      <vt:lpstr>Human Resource &amp; Payroll Accounting Systems</vt:lpstr>
      <vt:lpstr>Discussion Activity 1</vt:lpstr>
      <vt:lpstr>Discussion Activity Debrief 1</vt:lpstr>
      <vt:lpstr>Human Resources System</vt:lpstr>
      <vt:lpstr>Discussion Activity 2</vt:lpstr>
      <vt:lpstr>Discussion Activity Debrief 2</vt:lpstr>
      <vt:lpstr>Application for Employment (1 of 3)</vt:lpstr>
      <vt:lpstr>Application for Employment (2 of 3)</vt:lpstr>
      <vt:lpstr>Application for Employment (3 of 3)</vt:lpstr>
      <vt:lpstr>Knowledge Check Activity 2</vt:lpstr>
      <vt:lpstr>Knowledge Check Activity 2: Answer </vt:lpstr>
      <vt:lpstr>Payroll Accounting System (1 of 2)</vt:lpstr>
      <vt:lpstr>Payroll Register</vt:lpstr>
      <vt:lpstr>Employee’s Earnings Record</vt:lpstr>
      <vt:lpstr>Payroll Accounting System (2 of 2)</vt:lpstr>
      <vt:lpstr>Discussion Activity 3</vt:lpstr>
      <vt:lpstr>Discussion Activity Debrief 3</vt:lpstr>
      <vt:lpstr>Self-Assessment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Payroll Accounting 2019</dc:title>
  <dc:creator>Frye, Darrell</dc:creator>
  <cp:lastModifiedBy>Lori Sweat</cp:lastModifiedBy>
  <cp:revision>321</cp:revision>
  <cp:lastPrinted>2016-10-03T15:29:39Z</cp:lastPrinted>
  <dcterms:created xsi:type="dcterms:W3CDTF">2018-10-16T22:01:36Z</dcterms:created>
  <dcterms:modified xsi:type="dcterms:W3CDTF">2021-10-14T15:03:03Z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0x010100D5C56E93CCF5E349ABB197824E12C70E</vt:lpwstr>
  </property>
</Properties>
</file>