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 id="2147483676" r:id="rId2"/>
    <p:sldMasterId id="2147483689" r:id="rId3"/>
  </p:sldMasterIdLst>
  <p:notesMasterIdLst>
    <p:notesMasterId r:id="rId36"/>
  </p:notesMasterIdLst>
  <p:sldIdLst>
    <p:sldId id="293" r:id="rId4"/>
    <p:sldId id="280" r:id="rId5"/>
    <p:sldId id="257" r:id="rId6"/>
    <p:sldId id="273" r:id="rId7"/>
    <p:sldId id="274" r:id="rId8"/>
    <p:sldId id="284" r:id="rId9"/>
    <p:sldId id="285" r:id="rId10"/>
    <p:sldId id="286" r:id="rId11"/>
    <p:sldId id="287" r:id="rId12"/>
    <p:sldId id="258" r:id="rId13"/>
    <p:sldId id="275" r:id="rId14"/>
    <p:sldId id="276" r:id="rId15"/>
    <p:sldId id="288" r:id="rId16"/>
    <p:sldId id="259" r:id="rId17"/>
    <p:sldId id="261" r:id="rId18"/>
    <p:sldId id="289" r:id="rId19"/>
    <p:sldId id="262" r:id="rId20"/>
    <p:sldId id="263" r:id="rId21"/>
    <p:sldId id="264" r:id="rId22"/>
    <p:sldId id="265" r:id="rId23"/>
    <p:sldId id="266" r:id="rId24"/>
    <p:sldId id="291" r:id="rId25"/>
    <p:sldId id="292" r:id="rId26"/>
    <p:sldId id="267" r:id="rId27"/>
    <p:sldId id="294" r:id="rId28"/>
    <p:sldId id="268" r:id="rId29"/>
    <p:sldId id="269" r:id="rId30"/>
    <p:sldId id="277" r:id="rId31"/>
    <p:sldId id="278" r:id="rId32"/>
    <p:sldId id="272" r:id="rId33"/>
    <p:sldId id="282" r:id="rId34"/>
    <p:sldId id="283" r:id="rId35"/>
  </p:sldIdLst>
  <p:sldSz cx="9144000" cy="6858000" type="screen4x3"/>
  <p:notesSz cx="6858000" cy="9144000"/>
  <p:embeddedFontLst>
    <p:embeddedFont>
      <p:font typeface="Gill Sans MT" panose="020B0502020104020203"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ＭＳ Ｐゴシック" panose="020B0600070205080204" pitchFamily="34" charset="-128"/>
      <p:regular r:id="rId45"/>
    </p:embeddedFont>
  </p:embeddedFont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L. Snyder" initials="CLS" lastIdx="3" clrIdx="0"/>
  <p:cmAuthor id="1" name="Judith Wilkinson" initials="JW" lastIdx="0" clrIdx="1"/>
  <p:cmAuthor id="2" name="Beth LoGiudice" initials="BL" lastIdx="4" clrIdx="2">
    <p:extLst/>
  </p:cmAuthor>
  <p:cmAuthor id="3" name="Dawna Martich" initials="DM" lastIdx="1" clrIdx="3">
    <p:extLst/>
  </p:cmAuthor>
  <p:cmAuthor id="4" name="Dave Bailey" initials="DB" lastIdx="2" clrIdx="4"/>
  <p:cmAuthor id="5" name="Cindy Breuninger" initials="CB"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72256" autoAdjust="0"/>
  </p:normalViewPr>
  <p:slideViewPr>
    <p:cSldViewPr>
      <p:cViewPr varScale="1">
        <p:scale>
          <a:sx n="63" d="100"/>
          <a:sy n="63" d="100"/>
        </p:scale>
        <p:origin x="1235"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p:scale>
          <a:sx n="150" d="100"/>
          <a:sy n="150" d="100"/>
        </p:scale>
        <p:origin x="-9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838D4-A645-4BF6-8218-DAA47FE7FF1A}" type="datetimeFigureOut">
              <a:rPr lang="en-US" smtClean="0"/>
              <a:pPr/>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EE910-4599-4029-85D6-41D08AE96C27}" type="slidenum">
              <a:rPr lang="en-US" smtClean="0"/>
              <a:pPr/>
              <a:t>‹#›</a:t>
            </a:fld>
            <a:endParaRPr lang="en-US"/>
          </a:p>
        </p:txBody>
      </p:sp>
    </p:spTree>
    <p:extLst>
      <p:ext uri="{BB962C8B-B14F-4D97-AF65-F5344CB8AC3E}">
        <p14:creationId xmlns:p14="http://schemas.microsoft.com/office/powerpoint/2010/main" val="396641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2</a:t>
            </a:fld>
            <a:endParaRPr lang="en-US"/>
          </a:p>
        </p:txBody>
      </p:sp>
    </p:spTree>
    <p:extLst>
      <p:ext uri="{BB962C8B-B14F-4D97-AF65-F5344CB8AC3E}">
        <p14:creationId xmlns:p14="http://schemas.microsoft.com/office/powerpoint/2010/main" val="359000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A. The</a:t>
            </a:r>
            <a:r>
              <a:rPr lang="en-US" baseline="0" dirty="0"/>
              <a:t> key point in the slide is that critical thinkers are not afraid to question things.</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12</a:t>
            </a:fld>
            <a:endParaRPr lang="en-US"/>
          </a:p>
        </p:txBody>
      </p:sp>
    </p:spTree>
    <p:extLst>
      <p:ext uri="{BB962C8B-B14F-4D97-AF65-F5344CB8AC3E}">
        <p14:creationId xmlns:p14="http://schemas.microsoft.com/office/powerpoint/2010/main" val="116582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critical-thinking model used throughout this book provides one way of making sense of critical thinking. This model organizes critical thinking into five major categories. This model is not meant to be all inclusive. Use it as a guide when faced with clinical decisions or unfamiliar situations. It should help you to achieve good outcomes for your patients. </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13</a:t>
            </a:fld>
            <a:endParaRPr lang="en-US"/>
          </a:p>
        </p:txBody>
      </p:sp>
    </p:spTree>
    <p:extLst>
      <p:ext uri="{BB962C8B-B14F-4D97-AF65-F5344CB8AC3E}">
        <p14:creationId xmlns:p14="http://schemas.microsoft.com/office/powerpoint/2010/main" val="3772012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Theoretical knowledge: </a:t>
            </a:r>
            <a:r>
              <a:rPr lang="en-US" sz="1200" b="0"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onsists of information, facts, principles, and evidence-based theories in nursing and related disciplines (e.g., physiology and psychology). It includes research findings and rationally constructed explanations of phenomena. “This is the type of knowledge you will use to describe your patients, understand their health status, rationalize which</a:t>
            </a:r>
            <a:r>
              <a:rPr lang="en-US" sz="1200" kern="1200" baseline="0" dirty="0">
                <a:solidFill>
                  <a:schemeClr val="tx1"/>
                </a:solidFill>
                <a:effectLst/>
                <a:latin typeface="+mn-lt"/>
                <a:ea typeface="+mn-ea"/>
                <a:cs typeface="+mn-cs"/>
              </a:rPr>
              <a:t> interventions you choose, and it allows you to predict patient responses to interventions and treatments.”</a:t>
            </a:r>
          </a:p>
          <a:p>
            <a:r>
              <a:rPr lang="en-US" sz="1200" b="1" kern="1200" dirty="0">
                <a:solidFill>
                  <a:schemeClr val="tx1"/>
                </a:solidFill>
                <a:effectLst/>
                <a:latin typeface="+mn-lt"/>
                <a:ea typeface="+mn-ea"/>
                <a:cs typeface="+mn-cs"/>
              </a:rPr>
              <a:t>Practical knowledge: </a:t>
            </a:r>
            <a:r>
              <a:rPr lang="en-US" sz="1200" b="0" kern="1200" dirty="0">
                <a:solidFill>
                  <a:schemeClr val="tx1"/>
                </a:solidFill>
                <a:effectLst/>
                <a:latin typeface="+mn-lt"/>
                <a:ea typeface="+mn-ea"/>
                <a:cs typeface="+mn-cs"/>
              </a:rPr>
              <a:t>Kn</a:t>
            </a:r>
            <a:r>
              <a:rPr lang="en-US" sz="1200" kern="1200" dirty="0">
                <a:solidFill>
                  <a:schemeClr val="tx1"/>
                </a:solidFill>
                <a:effectLst/>
                <a:latin typeface="+mn-lt"/>
                <a:ea typeface="+mn-ea"/>
                <a:cs typeface="+mn-cs"/>
              </a:rPr>
              <a:t>owing what to do and how to do it. Consists of processes (e.g., the decision process and the nursing process) and procedures (e.g., how to give an injection) and is an aspect of nursing expertise.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Self-knowledge: </a:t>
            </a:r>
            <a:r>
              <a:rPr lang="en-US" sz="1200" kern="1200" dirty="0">
                <a:solidFill>
                  <a:schemeClr val="tx1"/>
                </a:solidFill>
                <a:effectLst/>
                <a:latin typeface="+mn-lt"/>
                <a:ea typeface="+mn-ea"/>
                <a:cs typeface="+mn-cs"/>
              </a:rPr>
              <a:t>To think critically, you must be aware of your beliefs, values, and cultural and religious biases. You can gain self-knowledge by developing personal awareness, by reflecting (asking yourself), “Why did I do that?” or “How did I come to think that?”</a:t>
            </a:r>
          </a:p>
          <a:p>
            <a:r>
              <a:rPr lang="en-US" sz="1200" b="1" kern="1200" dirty="0">
                <a:solidFill>
                  <a:schemeClr val="tx1"/>
                </a:solidFill>
                <a:effectLst/>
                <a:latin typeface="+mn-lt"/>
                <a:ea typeface="+mn-ea"/>
                <a:cs typeface="+mn-cs"/>
              </a:rPr>
              <a:t>Ethical knowledge: </a:t>
            </a:r>
            <a:r>
              <a:rPr lang="en-US" sz="1200" kern="1200" dirty="0">
                <a:solidFill>
                  <a:schemeClr val="tx1"/>
                </a:solidFill>
                <a:effectLst/>
                <a:latin typeface="+mn-lt"/>
                <a:ea typeface="+mn-ea"/>
                <a:cs typeface="+mn-cs"/>
              </a:rPr>
              <a:t>Ethical knowledge consists of information about moral principles and processes for making moral decisions. Ethical knowledge helps you to fulfill your ethical obligations to patients and colleagues.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14</a:t>
            </a:fld>
            <a:endParaRPr lang="en-US"/>
          </a:p>
        </p:txBody>
      </p:sp>
    </p:spTree>
    <p:extLst>
      <p:ext uri="{BB962C8B-B14F-4D97-AF65-F5344CB8AC3E}">
        <p14:creationId xmlns:p14="http://schemas.microsoft.com/office/powerpoint/2010/main" val="60638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nursing process, like nursing itself, involves both thinking and doing. Nurses must have good psychomotor and interpersonal skills, and they must use a sound knowledge base and good judgment to use the nursing process effectively.</a:t>
            </a:r>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15</a:t>
            </a:fld>
            <a:endParaRPr lang="en-US"/>
          </a:p>
        </p:txBody>
      </p:sp>
    </p:spTree>
    <p:extLst>
      <p:ext uri="{BB962C8B-B14F-4D97-AF65-F5344CB8AC3E}">
        <p14:creationId xmlns:p14="http://schemas.microsoft.com/office/powerpoint/2010/main" val="421313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Characteristics of the nursing process are </a:t>
            </a:r>
            <a:r>
              <a:rPr lang="en-US" sz="1200" kern="1200" baseline="0" dirty="0">
                <a:solidFill>
                  <a:schemeClr val="tx1"/>
                </a:solidFill>
                <a:effectLst/>
                <a:latin typeface="+mn-lt"/>
                <a:ea typeface="+mn-ea"/>
                <a:cs typeface="+mn-cs"/>
              </a:rPr>
              <a:t>listed on this slide.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16</a:t>
            </a:fld>
            <a:endParaRPr lang="en-US"/>
          </a:p>
        </p:txBody>
      </p:sp>
    </p:spTree>
    <p:extLst>
      <p:ext uri="{BB962C8B-B14F-4D97-AF65-F5344CB8AC3E}">
        <p14:creationId xmlns:p14="http://schemas.microsoft.com/office/powerpoint/2010/main" val="15537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on this slide identifies</a:t>
            </a:r>
            <a:r>
              <a:rPr lang="en-US" baseline="0" dirty="0"/>
              <a:t> the phases of the nursing process.</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17</a:t>
            </a:fld>
            <a:endParaRPr lang="en-US"/>
          </a:p>
        </p:txBody>
      </p:sp>
    </p:spTree>
    <p:extLst>
      <p:ext uri="{BB962C8B-B14F-4D97-AF65-F5344CB8AC3E}">
        <p14:creationId xmlns:p14="http://schemas.microsoft.com/office/powerpoint/2010/main" val="34662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Assessment: </a:t>
            </a:r>
            <a:r>
              <a:rPr lang="en-US" sz="1200" b="0"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our purpose is to gather data that you will use to draw conclusions about the client’s health status.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Diagnosis:</a:t>
            </a:r>
            <a:r>
              <a:rPr lang="en-US" sz="1200" kern="1200" dirty="0">
                <a:solidFill>
                  <a:schemeClr val="tx1"/>
                </a:solidFill>
                <a:effectLst/>
                <a:latin typeface="+mn-lt"/>
                <a:ea typeface="+mn-ea"/>
                <a:cs typeface="+mn-cs"/>
              </a:rPr>
              <a:t> You will identify the client’s health needs (usually stated in the form of a problem) based on careful review of your assessment data. You need to analyze all your data, synthesize and cluster information, and hypothesize about your client’s health status. </a:t>
            </a:r>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18</a:t>
            </a:fld>
            <a:endParaRPr lang="en-US"/>
          </a:p>
        </p:txBody>
      </p:sp>
    </p:spTree>
    <p:extLst>
      <p:ext uri="{BB962C8B-B14F-4D97-AF65-F5344CB8AC3E}">
        <p14:creationId xmlns:p14="http://schemas.microsoft.com/office/powerpoint/2010/main" val="326910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Planning outcomes: </a:t>
            </a:r>
            <a:r>
              <a:rPr lang="en-US" sz="1200" b="0" kern="1200" dirty="0">
                <a:solidFill>
                  <a:schemeClr val="tx1"/>
                </a:solidFill>
                <a:effectLst/>
                <a:latin typeface="+mn-lt"/>
                <a:ea typeface="+mn-ea"/>
                <a:cs typeface="+mn-cs"/>
              </a:rPr>
              <a:t>Making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decisions about goals for your care; that is, the client outcomes you want to achieve through your nursing activities. These outcomes will drive your choice of interventions.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Planning interventions: </a:t>
            </a:r>
            <a:r>
              <a:rPr lang="en-US" sz="1200" b="0" kern="1200" dirty="0">
                <a:solidFill>
                  <a:schemeClr val="tx1"/>
                </a:solidFill>
                <a:effectLst/>
                <a:latin typeface="+mn-lt"/>
                <a:ea typeface="+mn-ea"/>
                <a:cs typeface="+mn-cs"/>
              </a:rPr>
              <a:t>Developing a list of possible interventions based on your nursing knowledge and then choosing those most likely to help the client achieve the stated goals. The best interventions are</a:t>
            </a:r>
            <a:r>
              <a:rPr lang="en-US" sz="1200" b="0" kern="1200" baseline="0" dirty="0">
                <a:solidFill>
                  <a:schemeClr val="tx1"/>
                </a:solidFill>
                <a:effectLst/>
                <a:latin typeface="+mn-lt"/>
                <a:ea typeface="+mn-ea"/>
                <a:cs typeface="+mn-cs"/>
              </a:rPr>
              <a:t> evidence based; that is, they are supported by sound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19</a:t>
            </a:fld>
            <a:endParaRPr lang="en-US"/>
          </a:p>
        </p:txBody>
      </p:sp>
    </p:spTree>
    <p:extLst>
      <p:ext uri="{BB962C8B-B14F-4D97-AF65-F5344CB8AC3E}">
        <p14:creationId xmlns:p14="http://schemas.microsoft.com/office/powerpoint/2010/main" val="189558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Implementation: </a:t>
            </a:r>
            <a:r>
              <a:rPr lang="en-US" sz="1200" b="0" kern="1200" baseline="0" dirty="0">
                <a:solidFill>
                  <a:schemeClr val="tx1"/>
                </a:solidFill>
                <a:effectLst/>
                <a:latin typeface="+mn-lt"/>
                <a:ea typeface="+mn-ea"/>
                <a:cs typeface="+mn-cs"/>
              </a:rPr>
              <a:t>You carry out the actions that you previously planned, and you document your actions and the client’s responses to them.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Evaluation: </a:t>
            </a:r>
            <a:r>
              <a:rPr lang="en-US" sz="1200" b="0" kern="1200" baseline="0" dirty="0">
                <a:solidFill>
                  <a:schemeClr val="tx1"/>
                </a:solidFill>
                <a:effectLst/>
                <a:latin typeface="+mn-lt"/>
                <a:ea typeface="+mn-ea"/>
                <a:cs typeface="+mn-cs"/>
              </a:rPr>
              <a:t>You determine whether the desired outcomes have been achieved and assess whether your actions have successfully treated or prevented the client’s health problems. This phase also includes modification of the care plan based on what has been achieved and what yet needs to be achieved.</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20</a:t>
            </a:fld>
            <a:endParaRPr lang="en-US"/>
          </a:p>
        </p:txBody>
      </p:sp>
    </p:spTree>
    <p:extLst>
      <p:ext uri="{BB962C8B-B14F-4D97-AF65-F5344CB8AC3E}">
        <p14:creationId xmlns:p14="http://schemas.microsoft.com/office/powerpoint/2010/main" val="54806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relationship between</a:t>
            </a:r>
            <a:r>
              <a:rPr lang="en-US" baseline="0" dirty="0"/>
              <a:t> the nursing process and critical thinking.</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21</a:t>
            </a:fld>
            <a:endParaRPr lang="en-US"/>
          </a:p>
        </p:txBody>
      </p:sp>
    </p:spTree>
    <p:extLst>
      <p:ext uri="{BB962C8B-B14F-4D97-AF65-F5344CB8AC3E}">
        <p14:creationId xmlns:p14="http://schemas.microsoft.com/office/powerpoint/2010/main" val="73527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important aspect of critical thinking is the process of </a:t>
            </a:r>
            <a:r>
              <a:rPr lang="en-US" sz="1200" b="0" kern="1200" dirty="0">
                <a:solidFill>
                  <a:schemeClr val="tx1"/>
                </a:solidFill>
                <a:effectLst/>
                <a:latin typeface="+mn-lt"/>
                <a:ea typeface="+mn-ea"/>
                <a:cs typeface="+mn-cs"/>
              </a:rPr>
              <a:t>identifying and checking your assumptions—and this is also an important part of the research process.</a:t>
            </a:r>
          </a:p>
          <a:p>
            <a:r>
              <a:rPr lang="en-US" sz="1200" b="0" kern="1200" dirty="0">
                <a:solidFill>
                  <a:schemeClr val="tx1"/>
                </a:solidFill>
                <a:effectLst/>
                <a:latin typeface="+mn-lt"/>
                <a:ea typeface="+mn-ea"/>
                <a:cs typeface="+mn-cs"/>
              </a:rPr>
              <a:t>Critical thinkers are flexible, nonjudgmental, inquisitive, honest, and interested in seeking the truth. They possess intellectual skills that allow them to use their curiosity to their advantage, and they have critical attitudes that motivate them to use those skills responsibly.</a:t>
            </a:r>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3</a:t>
            </a:fld>
            <a:endParaRPr lang="en-US"/>
          </a:p>
        </p:txBody>
      </p:sp>
    </p:spTree>
    <p:extLst>
      <p:ext uri="{BB962C8B-B14F-4D97-AF65-F5344CB8AC3E}">
        <p14:creationId xmlns:p14="http://schemas.microsoft.com/office/powerpoint/2010/main" val="3498616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Caring involves personal concern for people, events, projects, and things. It allows you to connect with others and to give help as well as receive it. One aspect of self-knowledge is to be aware of what and whom you care about. Knowing what the patient cares about reveals what is stressful for the patient, because only things that matter can create stress. Caring also enables the nurse to notice which interventions are effective.</a:t>
            </a:r>
          </a:p>
        </p:txBody>
      </p:sp>
      <p:sp>
        <p:nvSpPr>
          <p:cNvPr id="4" name="Slide Number Placeholder 3"/>
          <p:cNvSpPr>
            <a:spLocks noGrp="1"/>
          </p:cNvSpPr>
          <p:nvPr>
            <p:ph type="sldNum" sz="quarter" idx="10"/>
          </p:nvPr>
        </p:nvSpPr>
        <p:spPr/>
        <p:txBody>
          <a:bodyPr/>
          <a:lstStyle/>
          <a:p>
            <a:fld id="{A3DEE910-4599-4029-85D6-41D08AE96C27}" type="slidenum">
              <a:rPr lang="en-US" smtClean="0"/>
              <a:pPr/>
              <a:t>22</a:t>
            </a:fld>
            <a:endParaRPr lang="en-US"/>
          </a:p>
        </p:txBody>
      </p:sp>
    </p:spTree>
    <p:extLst>
      <p:ext uri="{BB962C8B-B14F-4D97-AF65-F5344CB8AC3E}">
        <p14:creationId xmlns:p14="http://schemas.microsoft.com/office/powerpoint/2010/main" val="69746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components</a:t>
            </a:r>
            <a:r>
              <a:rPr lang="en-US" baseline="0" dirty="0"/>
              <a:t> of caring are listed on this slide. </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23</a:t>
            </a:fld>
            <a:endParaRPr lang="en-US"/>
          </a:p>
        </p:txBody>
      </p:sp>
    </p:spTree>
    <p:extLst>
      <p:ext uri="{BB962C8B-B14F-4D97-AF65-F5344CB8AC3E}">
        <p14:creationId xmlns:p14="http://schemas.microsoft.com/office/powerpoint/2010/main" val="129620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Nurses use critical </a:t>
            </a:r>
            <a:r>
              <a:rPr lang="en-US" sz="1200" b="1" i="1" kern="1200" dirty="0">
                <a:solidFill>
                  <a:schemeClr val="tx1"/>
                </a:solidFill>
                <a:effectLst/>
                <a:latin typeface="+mn-lt"/>
                <a:ea typeface="+mn-ea"/>
                <a:cs typeface="+mn-cs"/>
              </a:rPr>
              <a:t>thinking</a:t>
            </a:r>
            <a:r>
              <a:rPr lang="en-US" sz="1200" kern="1200" dirty="0">
                <a:solidFill>
                  <a:schemeClr val="tx1"/>
                </a:solidFill>
                <a:effectLst/>
                <a:latin typeface="+mn-lt"/>
                <a:ea typeface="+mn-ea"/>
                <a:cs typeface="+mn-cs"/>
              </a:rPr>
              <a:t> in all steps of the nursing process. They also apply critical thinking to the four kinds of nursing knowledge and what they are </a:t>
            </a:r>
            <a:r>
              <a:rPr lang="en-US" sz="1200" b="1" i="1" kern="1200" dirty="0">
                <a:solidFill>
                  <a:schemeClr val="tx1"/>
                </a:solidFill>
                <a:effectLst/>
                <a:latin typeface="+mn-lt"/>
                <a:ea typeface="+mn-ea"/>
                <a:cs typeface="+mn-cs"/>
              </a:rPr>
              <a:t>doing</a:t>
            </a:r>
            <a:r>
              <a:rPr lang="en-US" sz="1200" kern="1200" dirty="0">
                <a:solidFill>
                  <a:schemeClr val="tx1"/>
                </a:solidFill>
                <a:effectLst/>
                <a:latin typeface="+mn-lt"/>
                <a:ea typeface="+mn-ea"/>
                <a:cs typeface="+mn-cs"/>
              </a:rPr>
              <a:t> for the patient. </a:t>
            </a:r>
            <a:r>
              <a:rPr lang="en-US" sz="1200" b="1" i="1" kern="1200" dirty="0">
                <a:solidFill>
                  <a:schemeClr val="tx1"/>
                </a:solidFill>
                <a:effectLst/>
                <a:latin typeface="+mn-lt"/>
                <a:ea typeface="+mn-ea"/>
                <a:cs typeface="+mn-cs"/>
              </a:rPr>
              <a:t>Caring</a:t>
            </a:r>
            <a:r>
              <a:rPr lang="en-US" sz="1200" kern="1200" dirty="0">
                <a:solidFill>
                  <a:schemeClr val="tx1"/>
                </a:solidFill>
                <a:effectLst/>
                <a:latin typeface="+mn-lt"/>
                <a:ea typeface="+mn-ea"/>
                <a:cs typeface="+mn-cs"/>
              </a:rPr>
              <a:t> motivates and facilitates the thinking and doing. The goal of all this is to have a positive effect on a patient’s health outcomes.</a:t>
            </a:r>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24</a:t>
            </a:fld>
            <a:endParaRPr lang="en-US"/>
          </a:p>
        </p:txBody>
      </p:sp>
    </p:spTree>
    <p:extLst>
      <p:ext uri="{BB962C8B-B14F-4D97-AF65-F5344CB8AC3E}">
        <p14:creationId xmlns:p14="http://schemas.microsoft.com/office/powerpoint/2010/main" val="3630490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Table 2-3.</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Critical thinking: </a:t>
            </a:r>
            <a:r>
              <a:rPr lang="en-US" b="0" dirty="0"/>
              <a:t>E</a:t>
            </a:r>
            <a:r>
              <a:rPr lang="en-US" dirty="0"/>
              <a:t>nables you to fully use your knowledge and skills.</a:t>
            </a:r>
          </a:p>
          <a:p>
            <a:r>
              <a:rPr lang="en-US" b="1" dirty="0"/>
              <a:t>Theoretical knowledge: </a:t>
            </a:r>
            <a:r>
              <a:rPr lang="en-US" b="0" dirty="0"/>
              <a:t>P</a:t>
            </a:r>
            <a:r>
              <a:rPr lang="en-US" dirty="0"/>
              <a:t>rinciples, facts, theories, what you have to think with.</a:t>
            </a:r>
          </a:p>
          <a:p>
            <a:r>
              <a:rPr lang="en-US" b="1" dirty="0"/>
              <a:t>Practical knowledge: </a:t>
            </a:r>
            <a:r>
              <a:rPr lang="en-US" b="0" dirty="0"/>
              <a:t>Sk</a:t>
            </a:r>
            <a:r>
              <a:rPr lang="en-US" dirty="0"/>
              <a:t>ills, procedures, and processes (including</a:t>
            </a:r>
            <a:r>
              <a:rPr lang="en-US" baseline="0" dirty="0"/>
              <a:t> the nursing process).</a:t>
            </a:r>
          </a:p>
          <a:p>
            <a:r>
              <a:rPr lang="en-US" b="1" baseline="0" dirty="0"/>
              <a:t>Nursing process: </a:t>
            </a:r>
            <a:r>
              <a:rPr lang="en-US" b="0" baseline="0" dirty="0"/>
              <a:t>A</a:t>
            </a:r>
            <a:r>
              <a:rPr lang="en-US" baseline="0" dirty="0"/>
              <a:t>ssessment and evaluation: everything you know about the patient, including context. Planning and implementation: what you do for the patient.</a:t>
            </a:r>
          </a:p>
        </p:txBody>
      </p:sp>
      <p:sp>
        <p:nvSpPr>
          <p:cNvPr id="4" name="Slide Number Placeholder 3"/>
          <p:cNvSpPr>
            <a:spLocks noGrp="1"/>
          </p:cNvSpPr>
          <p:nvPr>
            <p:ph type="sldNum" sz="quarter" idx="10"/>
          </p:nvPr>
        </p:nvSpPr>
        <p:spPr/>
        <p:txBody>
          <a:bodyPr/>
          <a:lstStyle/>
          <a:p>
            <a:fld id="{A3DEE910-4599-4029-85D6-41D08AE96C27}" type="slidenum">
              <a:rPr lang="en-US" smtClean="0"/>
              <a:pPr/>
              <a:t>26</a:t>
            </a:fld>
            <a:endParaRPr lang="en-US"/>
          </a:p>
        </p:txBody>
      </p:sp>
    </p:spTree>
    <p:extLst>
      <p:ext uri="{BB962C8B-B14F-4D97-AF65-F5344CB8AC3E}">
        <p14:creationId xmlns:p14="http://schemas.microsoft.com/office/powerpoint/2010/main" val="279484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Self-knowledge: </a:t>
            </a:r>
            <a:r>
              <a:rPr lang="en-US" b="0" dirty="0"/>
              <a:t>A</a:t>
            </a:r>
            <a:r>
              <a:rPr lang="en-US" dirty="0"/>
              <a:t>wareness of your values, beliefs, and biases.</a:t>
            </a:r>
          </a:p>
          <a:p>
            <a:r>
              <a:rPr lang="en-US" b="1" dirty="0"/>
              <a:t>Ethical knowledge: </a:t>
            </a:r>
            <a:r>
              <a:rPr lang="en-US" b="0" dirty="0"/>
              <a:t>U</a:t>
            </a:r>
            <a:r>
              <a:rPr lang="en-US" dirty="0"/>
              <a:t>nderstanding your obligations; sense of right and wrong.</a:t>
            </a:r>
          </a:p>
          <a:p>
            <a:r>
              <a:rPr lang="en-US" b="1" dirty="0"/>
              <a:t>Patient data: </a:t>
            </a:r>
            <a:r>
              <a:rPr lang="en-US" b="0" dirty="0"/>
              <a:t>P</a:t>
            </a:r>
            <a:r>
              <a:rPr lang="en-US" dirty="0"/>
              <a:t>hysical,</a:t>
            </a:r>
            <a:r>
              <a:rPr lang="en-US" baseline="0" dirty="0"/>
              <a:t> psychosocial, spiritual.</a:t>
            </a:r>
          </a:p>
          <a:p>
            <a:r>
              <a:rPr lang="en-US" b="1" baseline="0" dirty="0"/>
              <a:t>Patient preferences/context: </a:t>
            </a:r>
            <a:r>
              <a:rPr lang="en-US" b="0" baseline="0" dirty="0"/>
              <a:t>Context for care, environment, relationships, culture, resources, supports.</a:t>
            </a:r>
            <a:endParaRPr lang="en-US" b="1"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27</a:t>
            </a:fld>
            <a:endParaRPr lang="en-US"/>
          </a:p>
        </p:txBody>
      </p:sp>
    </p:spTree>
    <p:extLst>
      <p:ext uri="{BB962C8B-B14F-4D97-AF65-F5344CB8AC3E}">
        <p14:creationId xmlns:p14="http://schemas.microsoft.com/office/powerpoint/2010/main" val="928772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&lt;&lt; Instruct students to select the most appropriate answer to this question by using their clickers. &gt;&gt;</a:t>
            </a:r>
          </a:p>
        </p:txBody>
      </p:sp>
      <p:sp>
        <p:nvSpPr>
          <p:cNvPr id="4" name="Slide Number Placeholder 3"/>
          <p:cNvSpPr>
            <a:spLocks noGrp="1"/>
          </p:cNvSpPr>
          <p:nvPr>
            <p:ph type="sldNum" sz="quarter" idx="10"/>
          </p:nvPr>
        </p:nvSpPr>
        <p:spPr/>
        <p:txBody>
          <a:bodyPr/>
          <a:lstStyle/>
          <a:p>
            <a:fld id="{A3DEE910-4599-4029-85D6-41D08AE96C27}" type="slidenum">
              <a:rPr lang="en-US" smtClean="0"/>
              <a:pPr/>
              <a:t>28</a:t>
            </a:fld>
            <a:endParaRPr lang="en-US"/>
          </a:p>
        </p:txBody>
      </p:sp>
    </p:spTree>
    <p:extLst>
      <p:ext uri="{BB962C8B-B14F-4D97-AF65-F5344CB8AC3E}">
        <p14:creationId xmlns:p14="http://schemas.microsoft.com/office/powerpoint/2010/main" val="479985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A.</a:t>
            </a:r>
          </a:p>
        </p:txBody>
      </p:sp>
      <p:sp>
        <p:nvSpPr>
          <p:cNvPr id="4" name="Slide Number Placeholder 3"/>
          <p:cNvSpPr>
            <a:spLocks noGrp="1"/>
          </p:cNvSpPr>
          <p:nvPr>
            <p:ph type="sldNum" sz="quarter" idx="10"/>
          </p:nvPr>
        </p:nvSpPr>
        <p:spPr/>
        <p:txBody>
          <a:bodyPr/>
          <a:lstStyle/>
          <a:p>
            <a:fld id="{A3DEE910-4599-4029-85D6-41D08AE96C27}" type="slidenum">
              <a:rPr lang="en-US" smtClean="0"/>
              <a:pPr/>
              <a:t>29</a:t>
            </a:fld>
            <a:endParaRPr lang="en-US"/>
          </a:p>
        </p:txBody>
      </p:sp>
    </p:spTree>
    <p:extLst>
      <p:ext uri="{BB962C8B-B14F-4D97-AF65-F5344CB8AC3E}">
        <p14:creationId xmlns:p14="http://schemas.microsoft.com/office/powerpoint/2010/main" val="485216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
            </a:r>
            <a:r>
              <a:rPr lang="en-US" baseline="0" dirty="0"/>
              <a:t> the personal experiences that you have had that have fostered your desire to be a nurse. Also consider the people in your life who are nurses and identify how they have influenced your decision to become a nurse.</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30</a:t>
            </a:fld>
            <a:endParaRPr lang="en-US"/>
          </a:p>
        </p:txBody>
      </p:sp>
    </p:spTree>
    <p:extLst>
      <p:ext uri="{BB962C8B-B14F-4D97-AF65-F5344CB8AC3E}">
        <p14:creationId xmlns:p14="http://schemas.microsoft.com/office/powerpoint/2010/main" val="2575614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909" baseline="0" dirty="0"/>
              <a:t>&lt;&lt;Instructor: Ideally this is a discussion question, but you could use it as a writing exercise. It will take more time for a student to do this alone than in a group situation. Some answers you may hear from the group include the following.&gt;&gt;</a:t>
            </a:r>
          </a:p>
          <a:p>
            <a:endParaRPr lang="en-US" sz="2909" baseline="0" dirty="0"/>
          </a:p>
          <a:p>
            <a:r>
              <a:rPr lang="en-US" sz="2909" baseline="0" dirty="0"/>
              <a:t>Critical thinking helps the nurse to assess cultural beliefs and adapt care so that it is culturally sensitive. This demonstrates caring and holistic care.</a:t>
            </a:r>
          </a:p>
          <a:p>
            <a:endParaRPr lang="en-US" sz="2909" baseline="0" dirty="0"/>
          </a:p>
          <a:p>
            <a:r>
              <a:rPr lang="en-US" sz="2909" baseline="0" dirty="0"/>
              <a:t>A caring nurse is active in preventing and relieving pain. The ability to apply knowledge of pain causes and pain interventions as well as to assess pain levels allows the nurse to be effective in providing pain relief measures. Applying theoretical knowledge to a specific patient situation is a critical-thinking skill.</a:t>
            </a:r>
          </a:p>
          <a:p>
            <a:endParaRPr lang="en-US" sz="4800" baseline="0" dirty="0"/>
          </a:p>
          <a:p>
            <a:endParaRPr lang="en-US" sz="4800" baseline="0" dirty="0"/>
          </a:p>
          <a:p>
            <a:endParaRPr lang="en-US" sz="4800" baseline="0" dirty="0"/>
          </a:p>
          <a:p>
            <a:endParaRPr lang="en-US" sz="4800" baseline="0"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31</a:t>
            </a:fld>
            <a:endParaRPr lang="en-US"/>
          </a:p>
        </p:txBody>
      </p:sp>
    </p:spTree>
    <p:extLst>
      <p:ext uri="{BB962C8B-B14F-4D97-AF65-F5344CB8AC3E}">
        <p14:creationId xmlns:p14="http://schemas.microsoft.com/office/powerpoint/2010/main" val="1610188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373563" cy="3279775"/>
          </a:xfrm>
        </p:spPr>
      </p:sp>
      <p:sp>
        <p:nvSpPr>
          <p:cNvPr id="3" name="Notes Placeholder 2"/>
          <p:cNvSpPr>
            <a:spLocks noGrp="1"/>
          </p:cNvSpPr>
          <p:nvPr>
            <p:ph type="body" idx="1"/>
          </p:nvPr>
        </p:nvSpPr>
        <p:spPr>
          <a:xfrm>
            <a:off x="685800" y="3965972"/>
            <a:ext cx="5486400" cy="4114800"/>
          </a:xfrm>
        </p:spPr>
        <p:txBody>
          <a:bodyPr>
            <a:normAutofit/>
          </a:bodyPr>
          <a:lstStyle/>
          <a:p>
            <a:r>
              <a:rPr lang="en-US" dirty="0"/>
              <a:t>&lt;&lt;Ask the students to explain which skill</a:t>
            </a:r>
            <a:r>
              <a:rPr lang="en-US" baseline="0" dirty="0"/>
              <a:t> category would be the most important to them. All categories are important; however, the student is asked to choose. &gt;&gt;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32</a:t>
            </a:fld>
            <a:endParaRPr lang="en-US"/>
          </a:p>
        </p:txBody>
      </p:sp>
      <p:sp>
        <p:nvSpPr>
          <p:cNvPr id="6" name="TextBox 5"/>
          <p:cNvSpPr txBox="1"/>
          <p:nvPr/>
        </p:nvSpPr>
        <p:spPr>
          <a:xfrm>
            <a:off x="482600" y="4095750"/>
            <a:ext cx="6065838" cy="5909308"/>
          </a:xfrm>
          <a:prstGeom prst="rect">
            <a:avLst/>
          </a:prstGeom>
          <a:noFill/>
        </p:spPr>
        <p:txBody>
          <a:bodyPr wrap="square" rtlCol="0">
            <a:spAutoFit/>
          </a:bodyPr>
          <a:lstStyle/>
          <a:p>
            <a:r>
              <a:rPr lang="en-US" sz="1400" dirty="0"/>
              <a:t>&lt;INSTRUCTOR:  Read or say in your words the following to students:&gt;&gt;</a:t>
            </a:r>
          </a:p>
          <a:p>
            <a:endParaRPr lang="en-US" sz="1400" dirty="0"/>
          </a:p>
          <a:p>
            <a:r>
              <a:rPr lang="en-US" sz="1400" dirty="0"/>
              <a:t>“Most of us are more talented on one area than another. Not every nurse is equally competent in thinking, skills, and caring.  Suppose you are a patient, and you can choose a nurse who is expert in only one of those competencies, but not quite average in the other two. </a:t>
            </a:r>
          </a:p>
          <a:p>
            <a:endParaRPr lang="en-US" sz="1400" dirty="0"/>
          </a:p>
          <a:p>
            <a:r>
              <a:rPr lang="en-US" sz="1400" dirty="0"/>
              <a:t>Would you choose a nurse who is expert thinking – that is who has a good fund of theoretical knowledge, and is a good critical-thinker and problem-solver? Or one who is expert in performing procedures? Or one who is the most emotionally supportive and caring person on the staff?”</a:t>
            </a:r>
          </a:p>
          <a:p>
            <a:endParaRPr lang="en-US" sz="1400" dirty="0"/>
          </a:p>
          <a:p>
            <a:r>
              <a:rPr lang="en-US" sz="1400" dirty="0"/>
              <a:t>&lt;&lt;&lt;&lt;INSTRUCTOR: Socratic Questions: After a student responds (and do make them choose </a:t>
            </a:r>
            <a:r>
              <a:rPr lang="en-US" sz="1400" u="sng" dirty="0"/>
              <a:t>one</a:t>
            </a:r>
            <a:r>
              <a:rPr lang="en-US" sz="1400" dirty="0"/>
              <a:t> nurse; it’s forced choice), ask questions such as the following. The student’s answer may elicit questions or responses from other students. Use whatever other of the following you choose.&gt;&gt;&gt;</a:t>
            </a:r>
          </a:p>
          <a:p>
            <a:endParaRPr lang="en-US" sz="1400" dirty="0"/>
          </a:p>
          <a:p>
            <a:r>
              <a:rPr lang="en-US" sz="1400" dirty="0"/>
              <a:t>Could you explain your reason for choosing that nurse?</a:t>
            </a:r>
          </a:p>
          <a:p>
            <a:r>
              <a:rPr lang="en-US" sz="1400" dirty="0"/>
              <a:t>By what reasoning did you come to that conclusion?</a:t>
            </a:r>
          </a:p>
          <a:p>
            <a:r>
              <a:rPr lang="en-US" sz="1400" dirty="0"/>
              <a:t>What might the nurses deficits in the other 2 skills &lt;name them&gt; mean for you?</a:t>
            </a:r>
          </a:p>
          <a:p>
            <a:r>
              <a:rPr lang="en-US" sz="1400" dirty="0"/>
              <a:t>Would anyone else choose differently for their nurse? What causes you to think this is a better choice?</a:t>
            </a:r>
          </a:p>
          <a:p>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199080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&lt;&lt; Instruct students to select the most appropriate answer to this question by using their clickers. &gt;&gt;</a:t>
            </a:r>
          </a:p>
        </p:txBody>
      </p:sp>
      <p:sp>
        <p:nvSpPr>
          <p:cNvPr id="4" name="Slide Number Placeholder 3"/>
          <p:cNvSpPr>
            <a:spLocks noGrp="1"/>
          </p:cNvSpPr>
          <p:nvPr>
            <p:ph type="sldNum" sz="quarter" idx="10"/>
          </p:nvPr>
        </p:nvSpPr>
        <p:spPr/>
        <p:txBody>
          <a:bodyPr/>
          <a:lstStyle/>
          <a:p>
            <a:fld id="{A3DEE910-4599-4029-85D6-41D08AE96C27}" type="slidenum">
              <a:rPr lang="en-US" smtClean="0"/>
              <a:pPr/>
              <a:t>4</a:t>
            </a:fld>
            <a:endParaRPr lang="en-US"/>
          </a:p>
        </p:txBody>
      </p:sp>
    </p:spTree>
    <p:extLst>
      <p:ext uri="{BB962C8B-B14F-4D97-AF65-F5344CB8AC3E}">
        <p14:creationId xmlns:p14="http://schemas.microsoft.com/office/powerpoint/2010/main" val="203555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C. The key words in the stem are</a:t>
            </a:r>
            <a:r>
              <a:rPr lang="en-US" baseline="0" dirty="0"/>
              <a:t> </a:t>
            </a:r>
            <a:r>
              <a:rPr lang="en-US" i="1" baseline="0" dirty="0"/>
              <a:t>purposeful</a:t>
            </a:r>
            <a:r>
              <a:rPr lang="en-US" baseline="0" dirty="0"/>
              <a:t> and </a:t>
            </a:r>
            <a:r>
              <a:rPr lang="en-US" i="1" baseline="0" dirty="0"/>
              <a:t>deliberate</a:t>
            </a:r>
            <a:r>
              <a:rPr lang="en-US" baseline="0" dirty="0"/>
              <a:t>. Critical thinking is not used exclusively to defend one’s beliefs, and it should enable a person to see that there may be more than one correct answer.</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5</a:t>
            </a:fld>
            <a:endParaRPr lang="en-US"/>
          </a:p>
        </p:txBody>
      </p:sp>
    </p:spTree>
    <p:extLst>
      <p:ext uri="{BB962C8B-B14F-4D97-AF65-F5344CB8AC3E}">
        <p14:creationId xmlns:p14="http://schemas.microsoft.com/office/powerpoint/2010/main" val="27134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Skills</a:t>
            </a:r>
            <a:r>
              <a:rPr lang="en-US" sz="1200" kern="1200" dirty="0">
                <a:solidFill>
                  <a:schemeClr val="tx1"/>
                </a:solidFill>
                <a:effectLst/>
                <a:latin typeface="+mn-lt"/>
                <a:ea typeface="+mn-ea"/>
                <a:cs typeface="+mn-cs"/>
              </a:rPr>
              <a:t> in critical thinking refer to the cognitive (intellectual) processes used in complex thinking operations such as problem-solving and decision making. </a:t>
            </a:r>
          </a:p>
          <a:p>
            <a:r>
              <a:rPr lang="en-US" sz="1200" kern="1200" dirty="0">
                <a:solidFill>
                  <a:schemeClr val="tx1"/>
                </a:solidFill>
                <a:effectLst/>
                <a:latin typeface="+mn-lt"/>
                <a:ea typeface="+mn-ea"/>
                <a:cs typeface="+mn-cs"/>
              </a:rPr>
              <a:t>When planning nursing care, nurses </a:t>
            </a:r>
            <a:r>
              <a:rPr lang="en-US" sz="1200" i="1" kern="1200" dirty="0">
                <a:solidFill>
                  <a:schemeClr val="tx1"/>
                </a:solidFill>
                <a:effectLst/>
                <a:latin typeface="+mn-lt"/>
                <a:ea typeface="+mn-ea"/>
                <a:cs typeface="+mn-cs"/>
              </a:rPr>
              <a:t>gather information about the client</a:t>
            </a:r>
            <a:r>
              <a:rPr lang="en-US" sz="1200" kern="1200" dirty="0">
                <a:solidFill>
                  <a:schemeClr val="tx1"/>
                </a:solidFill>
                <a:effectLst/>
                <a:latin typeface="+mn-lt"/>
                <a:ea typeface="+mn-ea"/>
                <a:cs typeface="+mn-cs"/>
              </a:rPr>
              <a:t> and then </a:t>
            </a:r>
            <a:r>
              <a:rPr lang="en-US" sz="1200" b="0" kern="1200" dirty="0">
                <a:solidFill>
                  <a:schemeClr val="tx1"/>
                </a:solidFill>
                <a:effectLst/>
                <a:latin typeface="+mn-lt"/>
                <a:ea typeface="+mn-ea"/>
                <a:cs typeface="+mn-cs"/>
              </a:rPr>
              <a:t>draw tentative conclusions about the meaning of the information </a:t>
            </a:r>
            <a:r>
              <a:rPr lang="en-US" sz="1200" kern="1200" dirty="0">
                <a:solidFill>
                  <a:schemeClr val="tx1"/>
                </a:solidFill>
                <a:effectLst/>
                <a:latin typeface="+mn-lt"/>
                <a:ea typeface="+mn-ea"/>
                <a:cs typeface="+mn-cs"/>
              </a:rPr>
              <a:t>to identify the client’s problems. Then they </a:t>
            </a:r>
            <a:r>
              <a:rPr lang="en-US" sz="1200" i="1" kern="1200" dirty="0">
                <a:solidFill>
                  <a:schemeClr val="tx1"/>
                </a:solidFill>
                <a:effectLst/>
                <a:latin typeface="+mn-lt"/>
                <a:ea typeface="+mn-ea"/>
                <a:cs typeface="+mn-cs"/>
              </a:rPr>
              <a:t>think</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several different actions they might </a:t>
            </a:r>
            <a:r>
              <a:rPr lang="en-US" sz="1200" b="0" i="1" kern="1200" dirty="0">
                <a:solidFill>
                  <a:schemeClr val="tx1"/>
                </a:solidFill>
                <a:effectLst/>
                <a:latin typeface="+mn-lt"/>
                <a:ea typeface="+mn-ea"/>
                <a:cs typeface="+mn-cs"/>
              </a:rPr>
              <a:t>take</a:t>
            </a:r>
            <a:r>
              <a:rPr lang="en-US" sz="1200" b="1" kern="1200" dirty="0">
                <a:solidFill>
                  <a:schemeClr val="tx1"/>
                </a:solidFill>
                <a:effectLst/>
                <a:latin typeface="+mn-lt"/>
                <a:ea typeface="+mn-ea"/>
                <a:cs typeface="+mn-cs"/>
              </a:rPr>
              <a:t> to help solve or relieve the problem.</a:t>
            </a:r>
          </a:p>
          <a:p>
            <a:r>
              <a:rPr lang="en-US" sz="1200" kern="1200" dirty="0">
                <a:solidFill>
                  <a:schemeClr val="tx1"/>
                </a:solidFill>
                <a:effectLst/>
                <a:latin typeface="+mn-lt"/>
                <a:ea typeface="+mn-ea"/>
                <a:cs typeface="+mn-cs"/>
              </a:rPr>
              <a:t>If problem-solving is hyphenated, why wouldn’t decision making be as well? Now, am I using critical thinking?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a:t>
            </a:r>
            <a:r>
              <a:rPr lang="en-US" sz="1200" kern="1200" baseline="0" dirty="0">
                <a:solidFill>
                  <a:schemeClr val="tx1"/>
                </a:solidFill>
                <a:effectLst/>
                <a:latin typeface="+mn-lt"/>
                <a:ea typeface="+mn-ea"/>
                <a:cs typeface="+mn-cs"/>
              </a:rPr>
              <a:t> of critical thinking skills are identified on this and the next slide.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3DEE910-4599-4029-85D6-41D08AE96C27}" type="slidenum">
              <a:rPr lang="en-US" smtClean="0"/>
              <a:pPr/>
              <a:t>6</a:t>
            </a:fld>
            <a:endParaRPr lang="en-US"/>
          </a:p>
        </p:txBody>
      </p:sp>
    </p:spTree>
    <p:extLst>
      <p:ext uri="{BB962C8B-B14F-4D97-AF65-F5344CB8AC3E}">
        <p14:creationId xmlns:p14="http://schemas.microsoft.com/office/powerpoint/2010/main" val="418733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Attitudes</a:t>
            </a:r>
            <a:r>
              <a:rPr lang="en-US" sz="1200" kern="1200" dirty="0">
                <a:solidFill>
                  <a:schemeClr val="tx1"/>
                </a:solidFill>
                <a:effectLst/>
                <a:latin typeface="+mn-lt"/>
                <a:ea typeface="+mn-ea"/>
                <a:cs typeface="+mn-cs"/>
              </a:rPr>
              <a:t> are not the same as intellectual skills. They are more like feelings and states of mind. Your attitudes and character determine whether you will use your thinking skills fairly and with an open mind. Without a critical attitude, people tend to use thinking skills to justify narrow-mindedness and prejudice and to benefit themselves rather than others. </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8</a:t>
            </a:fld>
            <a:endParaRPr lang="en-US"/>
          </a:p>
        </p:txBody>
      </p:sp>
    </p:spTree>
    <p:extLst>
      <p:ext uri="{BB962C8B-B14F-4D97-AF65-F5344CB8AC3E}">
        <p14:creationId xmlns:p14="http://schemas.microsoft.com/office/powerpoint/2010/main" val="316630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Complex thinking (reasoning) processes </a:t>
            </a:r>
            <a:r>
              <a:rPr lang="en-US" sz="1200" b="0" i="0" u="none" strike="noStrike" kern="1200" baseline="0" dirty="0">
                <a:solidFill>
                  <a:schemeClr val="tx1"/>
                </a:solidFill>
                <a:latin typeface="+mn-lt"/>
                <a:ea typeface="+mn-ea"/>
                <a:cs typeface="+mn-cs"/>
              </a:rPr>
              <a:t>use a combination of critical-thinking skills and attitudes. This is a list of the processes most commonly used in nursing. </a:t>
            </a:r>
            <a:endParaRPr lang="en-US"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9</a:t>
            </a:fld>
            <a:endParaRPr lang="en-US"/>
          </a:p>
        </p:txBody>
      </p:sp>
    </p:spTree>
    <p:extLst>
      <p:ext uri="{BB962C8B-B14F-4D97-AF65-F5344CB8AC3E}">
        <p14:creationId xmlns:p14="http://schemas.microsoft.com/office/powerpoint/2010/main" val="65355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Holistic care recognizes that each client is unique in terms of type of illness, culture, and age. </a:t>
            </a:r>
            <a:r>
              <a:rPr lang="en-US" sz="1200" kern="1200" dirty="0">
                <a:solidFill>
                  <a:schemeClr val="tx1"/>
                </a:solidFill>
                <a:effectLst/>
                <a:latin typeface="+mn-lt"/>
                <a:ea typeface="+mn-ea"/>
                <a:cs typeface="+mn-cs"/>
              </a:rPr>
              <a:t>Critical thinking enables the nurse to assess the client’s and family’s cultural beliefs and adapt care so that it is culturally sensitive and responsive to their needs.</a:t>
            </a:r>
            <a:endParaRPr lang="en-US" dirty="0"/>
          </a:p>
          <a:p>
            <a:r>
              <a:rPr lang="en-US" i="1" dirty="0"/>
              <a:t>Nursing is an applied discipline. </a:t>
            </a:r>
            <a:r>
              <a:rPr lang="en-US" i="0" dirty="0"/>
              <a:t>N</a:t>
            </a:r>
            <a:r>
              <a:rPr lang="en-US" dirty="0"/>
              <a:t>urses</a:t>
            </a:r>
            <a:r>
              <a:rPr lang="en-US" baseline="0" dirty="0"/>
              <a:t> must </a:t>
            </a:r>
            <a:r>
              <a:rPr lang="en-US" b="1" baseline="0" dirty="0"/>
              <a:t>apply their knowledge,</a:t>
            </a:r>
            <a:r>
              <a:rPr lang="en-US" baseline="0" dirty="0"/>
              <a:t> not just memorize and regurgitate facts.</a:t>
            </a:r>
          </a:p>
          <a:p>
            <a:r>
              <a:rPr lang="en-US" sz="1200" i="1" kern="1200" dirty="0">
                <a:solidFill>
                  <a:schemeClr val="tx1"/>
                </a:solidFill>
                <a:effectLst/>
                <a:latin typeface="+mn-lt"/>
                <a:ea typeface="+mn-ea"/>
                <a:cs typeface="+mn-cs"/>
              </a:rPr>
              <a:t>Nursing uses knowledge from other fields.</a:t>
            </a:r>
            <a:r>
              <a:rPr lang="en-US" sz="1200" kern="1200" dirty="0">
                <a:solidFill>
                  <a:schemeClr val="tx1"/>
                </a:solidFill>
                <a:effectLst/>
                <a:latin typeface="+mn-lt"/>
                <a:ea typeface="+mn-ea"/>
                <a:cs typeface="+mn-cs"/>
              </a:rPr>
              <a:t> Nurses use information from </a:t>
            </a:r>
            <a:r>
              <a:rPr lang="en-US" sz="1200" b="1" kern="1200" dirty="0">
                <a:solidFill>
                  <a:schemeClr val="tx1"/>
                </a:solidFill>
                <a:effectLst/>
                <a:latin typeface="+mn-lt"/>
                <a:ea typeface="+mn-ea"/>
                <a:cs typeface="+mn-cs"/>
              </a:rPr>
              <a:t>chemistry, physiology, psychology, social sciences,</a:t>
            </a:r>
            <a:r>
              <a:rPr lang="en-US" sz="1200" kern="1200" dirty="0">
                <a:solidFill>
                  <a:schemeClr val="tx1"/>
                </a:solidFill>
                <a:effectLst/>
                <a:latin typeface="+mn-lt"/>
                <a:ea typeface="+mn-ea"/>
                <a:cs typeface="+mn-cs"/>
              </a:rPr>
              <a:t> and other disciplines to identify and plan interventions for patient problems.</a:t>
            </a:r>
          </a:p>
          <a:p>
            <a:r>
              <a:rPr lang="en-US" sz="1200" i="1" kern="1200" dirty="0">
                <a:solidFill>
                  <a:schemeClr val="tx1"/>
                </a:solidFill>
                <a:effectLst/>
                <a:latin typeface="+mn-lt"/>
                <a:ea typeface="+mn-ea"/>
                <a:cs typeface="+mn-cs"/>
              </a:rPr>
              <a:t>Nursing is fast paced. </a:t>
            </a:r>
            <a:r>
              <a:rPr lang="en-US" sz="1200" i="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patient’s condition may change hour to hour or even minute to minute; </a:t>
            </a:r>
            <a:r>
              <a:rPr lang="en-US" sz="1200" b="1" kern="1200" baseline="0" dirty="0">
                <a:solidFill>
                  <a:schemeClr val="tx1"/>
                </a:solidFill>
                <a:effectLst/>
                <a:latin typeface="+mn-lt"/>
                <a:ea typeface="+mn-ea"/>
                <a:cs typeface="+mn-cs"/>
              </a:rPr>
              <a:t>thus, nurses need critical thinking in order to respond appropriately under stress.</a:t>
            </a:r>
          </a:p>
          <a:p>
            <a:endParaRPr lang="en-US" sz="1200" b="1" kern="1200" baseline="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3DEE910-4599-4029-85D6-41D08AE96C27}" type="slidenum">
              <a:rPr lang="en-US" smtClean="0"/>
              <a:pPr/>
              <a:t>10</a:t>
            </a:fld>
            <a:endParaRPr lang="en-US"/>
          </a:p>
        </p:txBody>
      </p:sp>
    </p:spTree>
    <p:extLst>
      <p:ext uri="{BB962C8B-B14F-4D97-AF65-F5344CB8AC3E}">
        <p14:creationId xmlns:p14="http://schemas.microsoft.com/office/powerpoint/2010/main" val="363370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&lt;&lt; Instruct students to select the most appropriate answer to this question by using their clickers. &gt;&gt;</a:t>
            </a:r>
          </a:p>
        </p:txBody>
      </p:sp>
      <p:sp>
        <p:nvSpPr>
          <p:cNvPr id="4" name="Slide Number Placeholder 3"/>
          <p:cNvSpPr>
            <a:spLocks noGrp="1"/>
          </p:cNvSpPr>
          <p:nvPr>
            <p:ph type="sldNum" sz="quarter" idx="10"/>
          </p:nvPr>
        </p:nvSpPr>
        <p:spPr/>
        <p:txBody>
          <a:bodyPr/>
          <a:lstStyle/>
          <a:p>
            <a:fld id="{A3DEE910-4599-4029-85D6-41D08AE96C27}" type="slidenum">
              <a:rPr lang="en-US" smtClean="0"/>
              <a:pPr/>
              <a:t>11</a:t>
            </a:fld>
            <a:endParaRPr lang="en-US"/>
          </a:p>
        </p:txBody>
      </p:sp>
    </p:spTree>
    <p:extLst>
      <p:ext uri="{BB962C8B-B14F-4D97-AF65-F5344CB8AC3E}">
        <p14:creationId xmlns:p14="http://schemas.microsoft.com/office/powerpoint/2010/main" val="23072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0488" y="90488"/>
            <a:ext cx="4516437" cy="396875"/>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2000">
                <a:solidFill>
                  <a:srgbClr val="FFFFFF"/>
                </a:solidFill>
                <a:latin typeface="Arial" charset="0"/>
              </a:rPr>
              <a:t>F. A. Davis’s Fundamentals of Nursing</a:t>
            </a:r>
          </a:p>
        </p:txBody>
      </p:sp>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82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676400"/>
            <a:ext cx="6096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7" name="Picture 3" descr="P:\PROJECTS\Wilkinson 3e\applications files\Pictures\WilkinsonLR.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11" b="15501"/>
          <a:stretch/>
        </p:blipFill>
        <p:spPr bwMode="auto">
          <a:xfrm>
            <a:off x="0" y="-5303"/>
            <a:ext cx="9144000" cy="685673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pic>
        <p:nvPicPr>
          <p:cNvPr id="10" name="Picture 4" descr="C:\Users\c1b\AppData\Local\Microsoft\Windows\Temporary Internet Files\Content.Outlook\TICU35JK\978_0_8036_4077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15000"/>
                    </a14:imgEffect>
                  </a14:imgLayer>
                </a14:imgProps>
              </a:ext>
              <a:ext uri="{28A0092B-C50C-407E-A947-70E740481C1C}">
                <a14:useLocalDpi xmlns:a14="http://schemas.microsoft.com/office/drawing/2010/main" val="0"/>
              </a:ext>
            </a:extLst>
          </a:blip>
          <a:srcRect t="33693" b="64570"/>
          <a:stretch/>
        </p:blipFill>
        <p:spPr bwMode="auto">
          <a:xfrm>
            <a:off x="1188720" y="-30822"/>
            <a:ext cx="6766560" cy="6888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19672" y="-33568"/>
            <a:ext cx="5904656" cy="688500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88720" y="389852"/>
            <a:ext cx="6766560" cy="111569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r>
              <a:rPr lang="en-US" sz="2500" b="0" dirty="0">
                <a:solidFill>
                  <a:schemeClr val="tx1">
                    <a:lumMod val="75000"/>
                    <a:lumOff val="25000"/>
                  </a:schemeClr>
                </a:solidFill>
                <a:latin typeface="Gill Sans MT" panose="020B0502020104020203" pitchFamily="34" charset="0"/>
              </a:rPr>
              <a:t>JUDITH M. WILKINSON   LESLIE S. TREAS</a:t>
            </a:r>
          </a:p>
          <a:p>
            <a:pPr algn="ctr"/>
            <a:r>
              <a:rPr lang="en-US" sz="2000" dirty="0">
                <a:solidFill>
                  <a:schemeClr val="tx1">
                    <a:lumMod val="75000"/>
                    <a:lumOff val="25000"/>
                  </a:schemeClr>
                </a:solidFill>
                <a:latin typeface="Gill Sans MT" panose="020B0502020104020203" pitchFamily="34" charset="0"/>
              </a:rPr>
              <a:t>KAREN BARNETT   MABLE H. SMITH</a:t>
            </a:r>
          </a:p>
          <a:p>
            <a:endParaRPr lang="en-US" sz="1050" dirty="0">
              <a:solidFill>
                <a:schemeClr val="tx1">
                  <a:lumMod val="65000"/>
                  <a:lumOff val="35000"/>
                </a:schemeClr>
              </a:solidFill>
            </a:endParaRPr>
          </a:p>
        </p:txBody>
      </p:sp>
      <p:sp>
        <p:nvSpPr>
          <p:cNvPr id="11" name="TextBox 10"/>
          <p:cNvSpPr txBox="1"/>
          <p:nvPr/>
        </p:nvSpPr>
        <p:spPr>
          <a:xfrm>
            <a:off x="1799692" y="1790712"/>
            <a:ext cx="5544616" cy="1680460"/>
          </a:xfrm>
          <a:prstGeom prst="rect">
            <a:avLst/>
          </a:prstGeom>
          <a:noFill/>
        </p:spPr>
        <p:txBody>
          <a:bodyPr wrap="square" rtlCol="0">
            <a:spAutoFit/>
          </a:bodyPr>
          <a:lstStyle/>
          <a:p>
            <a:pPr algn="ctr">
              <a:lnSpc>
                <a:spcPct val="80000"/>
              </a:lnSpc>
            </a:pPr>
            <a:r>
              <a:rPr lang="en-US" sz="4100" dirty="0">
                <a:solidFill>
                  <a:schemeClr val="bg1"/>
                </a:solidFill>
                <a:effectLst>
                  <a:outerShdw blurRad="38100" dist="38100" dir="2700000" algn="tl">
                    <a:srgbClr val="000000">
                      <a:alpha val="43137"/>
                    </a:srgbClr>
                  </a:outerShdw>
                </a:effectLst>
                <a:latin typeface="Gill Sans MT" panose="020B0502020104020203" pitchFamily="34" charset="0"/>
              </a:rPr>
              <a:t>FUNDAMENTALS OF</a:t>
            </a:r>
            <a:br>
              <a:rPr lang="en-US" sz="40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8800" dirty="0">
                <a:solidFill>
                  <a:schemeClr val="bg1"/>
                </a:solidFill>
                <a:effectLst>
                  <a:outerShdw blurRad="38100" dist="38100" dir="2700000" algn="tl">
                    <a:srgbClr val="000000">
                      <a:alpha val="43137"/>
                    </a:srgbClr>
                  </a:outerShdw>
                </a:effectLst>
                <a:latin typeface="Gill Sans MT" panose="020B0502020104020203" pitchFamily="34" charset="0"/>
              </a:rPr>
              <a:t>NURSING</a:t>
            </a:r>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dirty="0"/>
              <a:t>Click to edit Master title style</a:t>
            </a:r>
          </a:p>
        </p:txBody>
      </p:sp>
      <p:grpSp>
        <p:nvGrpSpPr>
          <p:cNvPr id="3" name="Group 2"/>
          <p:cNvGrpSpPr/>
          <p:nvPr/>
        </p:nvGrpSpPr>
        <p:grpSpPr>
          <a:xfrm>
            <a:off x="3152168" y="6513801"/>
            <a:ext cx="2868518" cy="299575"/>
            <a:chOff x="2668440" y="6356581"/>
            <a:chExt cx="2868518" cy="299575"/>
          </a:xfrm>
        </p:grpSpPr>
        <p:sp>
          <p:nvSpPr>
            <p:cNvPr id="12" name="Rectangle 2"/>
            <p:cNvSpPr>
              <a:spLocks noChangeArrowheads="1"/>
            </p:cNvSpPr>
            <p:nvPr userDrawn="1"/>
          </p:nvSpPr>
          <p:spPr bwMode="auto">
            <a:xfrm>
              <a:off x="3516853" y="642292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85000"/>
                      <a:lumOff val="15000"/>
                    </a:schemeClr>
                  </a:solidFill>
                </a:rPr>
                <a:t>Copyright ©  2015  F.A. Davis Company</a:t>
              </a:r>
            </a:p>
          </p:txBody>
        </p:sp>
        <p:pic>
          <p:nvPicPr>
            <p:cNvPr id="13" name="Picture 2" descr="D:\VSS\FAD05\Export\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68440" y="6356581"/>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414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5425" indent="-225425">
              <a:spcBef>
                <a:spcPts val="0"/>
              </a:spcBef>
              <a:spcAft>
                <a:spcPts val="600"/>
              </a:spcAft>
              <a:buClr>
                <a:srgbClr val="559DD5"/>
              </a:buClr>
              <a:buFont typeface="Arial" panose="020B0604020202020204" pitchFamily="34" charset="0"/>
              <a:buChar char="•"/>
              <a:defRPr/>
            </a:lvl1pPr>
            <a:lvl2pPr>
              <a:spcBef>
                <a:spcPts val="0"/>
              </a:spcBef>
              <a:spcAft>
                <a:spcPts val="800"/>
              </a:spcAft>
              <a:buClr>
                <a:srgbClr val="C4BF00"/>
              </a:buClr>
              <a:defRPr/>
            </a:lvl2pPr>
            <a:lvl3pPr>
              <a:spcBef>
                <a:spcPts val="0"/>
              </a:spcBef>
              <a:spcAft>
                <a:spcPts val="800"/>
              </a:spcAft>
              <a:defRPr/>
            </a:lvl3pPr>
            <a:lvl4pPr>
              <a:spcBef>
                <a:spcPts val="0"/>
              </a:spcBef>
              <a:spcAft>
                <a:spcPts val="800"/>
              </a:spcAft>
              <a:defRPr/>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778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67544" y="191683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249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511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2524521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41137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246505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1842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26330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1963328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08334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4" name="Rectangle 13"/>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0" name="Picture 13"/>
          <p:cNvPicPr>
            <a:picLocks noChangeAspect="1"/>
          </p:cNvPicPr>
          <p:nvPr/>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p:nvPr>
        </p:nvSpPr>
        <p:spPr>
          <a:xfrm>
            <a:off x="2689302" y="228600"/>
            <a:ext cx="3733800" cy="4267200"/>
          </a:xfrm>
        </p:spPr>
        <p:txBody>
          <a:bodyPr rtlCol="0">
            <a:normAutofit/>
          </a:bodyPr>
          <a:lstStyle/>
          <a:p>
            <a:pPr lvl="0"/>
            <a:r>
              <a:rPr lang="en-US" noProof="0"/>
              <a:t>Click icon to add picture</a:t>
            </a:r>
            <a:endParaRPr lang="en-US" noProof="0" dirty="0"/>
          </a:p>
        </p:txBody>
      </p:sp>
      <p:pic>
        <p:nvPicPr>
          <p:cNvPr id="15" name="Picture 14"/>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2877341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hapter and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6" name="Rectangle 15"/>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8" name="Picture 13"/>
          <p:cNvPicPr>
            <a:picLocks noChangeAspect="1"/>
          </p:cNvPicPr>
          <p:nvPr/>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 name="Straight Connector 19"/>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3518247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71610"/>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252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ad-in Head,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Edit Master text styles</a:t>
            </a:r>
          </a:p>
        </p:txBody>
      </p:sp>
    </p:spTree>
    <p:extLst>
      <p:ext uri="{BB962C8B-B14F-4D97-AF65-F5344CB8AC3E}">
        <p14:creationId xmlns:p14="http://schemas.microsoft.com/office/powerpoint/2010/main" val="2897893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9200" y="1319135"/>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36199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Bulleted Lists with Heads">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4953000" y="1981200"/>
            <a:ext cx="4038600" cy="39624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a:defRPr sz="1800"/>
            </a:lvl4pPr>
            <a:lvl5pPr>
              <a:defRPr sz="1800"/>
            </a:lvl5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2"/>
          </p:nvPr>
        </p:nvSpPr>
        <p:spPr>
          <a:xfrm>
            <a:off x="762000" y="1971906"/>
            <a:ext cx="4038600" cy="40386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marL="1600200" indent="117475">
              <a:defRPr sz="1800"/>
            </a:lvl4pPr>
            <a:lvl5pPr>
              <a:defRPr sz="18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762000" y="1315845"/>
            <a:ext cx="4040188"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949825" y="1315845"/>
            <a:ext cx="4041775"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53820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ulleted List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319135"/>
            <a:ext cx="3733800" cy="4526280"/>
          </a:xfrm>
        </p:spPr>
        <p:txBody>
          <a:bodyPr rtlCol="0">
            <a:normAutofit/>
          </a:bodyPr>
          <a:lstStyle/>
          <a:p>
            <a:pPr lvl="0"/>
            <a:r>
              <a:rPr lang="en-US" noProof="0"/>
              <a:t>Click icon to add picture</a:t>
            </a:r>
            <a:endParaRPr lang="en-US" noProof="0" dirty="0"/>
          </a:p>
        </p:txBody>
      </p:sp>
      <p:sp>
        <p:nvSpPr>
          <p:cNvPr id="5" name="Footer Placeholder 4"/>
          <p:cNvSpPr>
            <a:spLocks noGrp="1"/>
          </p:cNvSpPr>
          <p:nvPr>
            <p:ph type="ftr" sz="quarter" idx="13"/>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29824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Picture Placeholder 6"/>
          <p:cNvSpPr>
            <a:spLocks noGrp="1"/>
          </p:cNvSpPr>
          <p:nvPr>
            <p:ph type="pic" sz="quarter" idx="13"/>
          </p:nvPr>
        </p:nvSpPr>
        <p:spPr>
          <a:xfrm>
            <a:off x="762000" y="1326995"/>
            <a:ext cx="7620000" cy="4605453"/>
          </a:xfrm>
        </p:spPr>
        <p:txBody>
          <a:bodyPr rtlCol="0">
            <a:normAutofit/>
          </a:bodyPr>
          <a:lstStyle/>
          <a:p>
            <a:pPr lvl="0"/>
            <a:r>
              <a:rPr lang="en-US" noProof="0"/>
              <a:t>Click icon to add picture</a:t>
            </a:r>
            <a:endParaRPr lang="en-US" noProof="0" dirty="0"/>
          </a:p>
        </p:txBody>
      </p:sp>
      <p:sp>
        <p:nvSpPr>
          <p:cNvPr id="4" name="Footer Placeholder 3"/>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5"/>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D80CB8-1E98-48C8-9A34-3C51AFCF4C21}" type="slidenum">
              <a:rPr lang="en-US" altLang="en-US"/>
              <a:pPr/>
              <a:t>‹#›</a:t>
            </a:fld>
            <a:endParaRPr lang="en-US" altLang="en-US"/>
          </a:p>
        </p:txBody>
      </p:sp>
    </p:spTree>
    <p:extLst>
      <p:ext uri="{BB962C8B-B14F-4D97-AF65-F5344CB8AC3E}">
        <p14:creationId xmlns:p14="http://schemas.microsoft.com/office/powerpoint/2010/main" val="1354464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Footer Placeholder 3"/>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6"/>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33CB923-EBA5-4057-B84A-59701834B0BD}" type="slidenum">
              <a:rPr lang="en-US" altLang="en-US"/>
              <a:pPr/>
              <a:t>‹#›</a:t>
            </a:fld>
            <a:endParaRPr lang="en-US" altLang="en-US"/>
          </a:p>
        </p:txBody>
      </p:sp>
    </p:spTree>
    <p:extLst>
      <p:ext uri="{BB962C8B-B14F-4D97-AF65-F5344CB8AC3E}">
        <p14:creationId xmlns:p14="http://schemas.microsoft.com/office/powerpoint/2010/main" val="4131419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b="1"/>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4018099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nswer">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860425" indent="-514350">
              <a:buFont typeface="+mj-lt"/>
              <a:buAutoNum type="alphaUcPeriod"/>
              <a:defRPr sz="3200" b="1"/>
            </a:lvl1pPr>
          </a:lstStyle>
          <a:p>
            <a:pPr lvl="0"/>
            <a:r>
              <a:rPr lang="en-US"/>
              <a:t>Edit Master text styles</a:t>
            </a:r>
          </a:p>
        </p:txBody>
      </p:sp>
    </p:spTree>
    <p:extLst>
      <p:ext uri="{BB962C8B-B14F-4D97-AF65-F5344CB8AC3E}">
        <p14:creationId xmlns:p14="http://schemas.microsoft.com/office/powerpoint/2010/main" val="772618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621855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Tree>
    <p:extLst>
      <p:ext uri="{BB962C8B-B14F-4D97-AF65-F5344CB8AC3E}">
        <p14:creationId xmlns:p14="http://schemas.microsoft.com/office/powerpoint/2010/main" val="2886071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409709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microsoft.com/office/2007/relationships/hdphoto" Target="../media/hdphoto2.wdp"/><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676400"/>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2686050"/>
            <a:ext cx="83312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845" name="Text Box 5"/>
          <p:cNvSpPr txBox="1">
            <a:spLocks noChangeArrowheads="1"/>
          </p:cNvSpPr>
          <p:nvPr/>
        </p:nvSpPr>
        <p:spPr bwMode="auto">
          <a:xfrm>
            <a:off x="90488" y="90488"/>
            <a:ext cx="5857875" cy="4000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2000" dirty="0">
                <a:solidFill>
                  <a:srgbClr val="FFFFFF"/>
                </a:solidFill>
                <a:latin typeface="Arial" charset="0"/>
              </a:rPr>
              <a:t>F. A. Davis’s Fundamentals of Nursing, </a:t>
            </a:r>
            <a:r>
              <a:rPr lang="en-US" sz="1400" dirty="0">
                <a:solidFill>
                  <a:srgbClr val="FFFFFF"/>
                </a:solidFill>
                <a:latin typeface="Arial" charset="0"/>
              </a:rPr>
              <a:t>Second Edition</a:t>
            </a:r>
            <a:endParaRPr lang="en-US" sz="2000" dirty="0">
              <a:solidFill>
                <a:srgbClr val="FFFFFF"/>
              </a:solidFill>
              <a:latin typeface="Arial" charset="0"/>
            </a:endParaRPr>
          </a:p>
        </p:txBody>
      </p:sp>
      <p:sp>
        <p:nvSpPr>
          <p:cNvPr id="7" name="TextBox 6"/>
          <p:cNvSpPr txBox="1"/>
          <p:nvPr/>
        </p:nvSpPr>
        <p:spPr>
          <a:xfrm>
            <a:off x="3124200" y="6553200"/>
            <a:ext cx="2743200" cy="261938"/>
          </a:xfrm>
          <a:prstGeom prst="rect">
            <a:avLst/>
          </a:prstGeom>
          <a:noFill/>
        </p:spPr>
        <p:txBody>
          <a:bodyPr>
            <a:spAutoFit/>
          </a:bodyPr>
          <a:lstStyle/>
          <a:p>
            <a:pPr>
              <a:defRPr/>
            </a:pPr>
            <a:r>
              <a:rPr lang="en-US" sz="1100" dirty="0">
                <a:solidFill>
                  <a:srgbClr val="F8F8F8"/>
                </a:solidFill>
                <a:latin typeface="Arial" pitchFamily="34" charset="0"/>
              </a:rPr>
              <a:t>Copyright ©  2011. F.A. Davis Company</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l" rtl="0" eaLnBrk="1" fontAlgn="base" hangingPunct="1">
        <a:spcBef>
          <a:spcPct val="0"/>
        </a:spcBef>
        <a:spcAft>
          <a:spcPct val="0"/>
        </a:spcAft>
        <a:defRPr kumimoji="1" sz="3600" b="1">
          <a:solidFill>
            <a:srgbClr val="524874"/>
          </a:solidFill>
          <a:latin typeface="+mj-lt"/>
          <a:ea typeface="+mj-ea"/>
          <a:cs typeface="+mj-cs"/>
        </a:defRPr>
      </a:lvl1pPr>
      <a:lvl2pPr algn="l" rtl="0" eaLnBrk="1" fontAlgn="base" hangingPunct="1">
        <a:spcBef>
          <a:spcPct val="0"/>
        </a:spcBef>
        <a:spcAft>
          <a:spcPct val="0"/>
        </a:spcAft>
        <a:defRPr kumimoji="1" sz="3600" b="1">
          <a:solidFill>
            <a:srgbClr val="524874"/>
          </a:solidFill>
          <a:latin typeface="Arial" charset="0"/>
        </a:defRPr>
      </a:lvl2pPr>
      <a:lvl3pPr algn="l" rtl="0" eaLnBrk="1" fontAlgn="base" hangingPunct="1">
        <a:spcBef>
          <a:spcPct val="0"/>
        </a:spcBef>
        <a:spcAft>
          <a:spcPct val="0"/>
        </a:spcAft>
        <a:defRPr kumimoji="1" sz="3600" b="1">
          <a:solidFill>
            <a:srgbClr val="524874"/>
          </a:solidFill>
          <a:latin typeface="Arial" charset="0"/>
        </a:defRPr>
      </a:lvl3pPr>
      <a:lvl4pPr algn="l" rtl="0" eaLnBrk="1" fontAlgn="base" hangingPunct="1">
        <a:spcBef>
          <a:spcPct val="0"/>
        </a:spcBef>
        <a:spcAft>
          <a:spcPct val="0"/>
        </a:spcAft>
        <a:defRPr kumimoji="1" sz="3600" b="1">
          <a:solidFill>
            <a:srgbClr val="524874"/>
          </a:solidFill>
          <a:latin typeface="Arial" charset="0"/>
        </a:defRPr>
      </a:lvl4pPr>
      <a:lvl5pPr algn="l" rtl="0" eaLnBrk="1" fontAlgn="base" hangingPunct="1">
        <a:spcBef>
          <a:spcPct val="0"/>
        </a:spcBef>
        <a:spcAft>
          <a:spcPct val="0"/>
        </a:spcAft>
        <a:defRPr kumimoji="1" sz="3600" b="1">
          <a:solidFill>
            <a:srgbClr val="524874"/>
          </a:solidFill>
          <a:latin typeface="Arial" charset="0"/>
        </a:defRPr>
      </a:lvl5pPr>
      <a:lvl6pPr marL="457200" algn="l" rtl="0" eaLnBrk="1" fontAlgn="base" hangingPunct="1">
        <a:spcBef>
          <a:spcPct val="0"/>
        </a:spcBef>
        <a:spcAft>
          <a:spcPct val="0"/>
        </a:spcAft>
        <a:defRPr kumimoji="1" sz="3600" b="1">
          <a:solidFill>
            <a:srgbClr val="660066"/>
          </a:solidFill>
          <a:latin typeface="Arial" charset="0"/>
        </a:defRPr>
      </a:lvl6pPr>
      <a:lvl7pPr marL="914400" algn="l" rtl="0" eaLnBrk="1" fontAlgn="base" hangingPunct="1">
        <a:spcBef>
          <a:spcPct val="0"/>
        </a:spcBef>
        <a:spcAft>
          <a:spcPct val="0"/>
        </a:spcAft>
        <a:defRPr kumimoji="1" sz="3600" b="1">
          <a:solidFill>
            <a:srgbClr val="660066"/>
          </a:solidFill>
          <a:latin typeface="Arial" charset="0"/>
        </a:defRPr>
      </a:lvl7pPr>
      <a:lvl8pPr marL="1371600" algn="l" rtl="0" eaLnBrk="1" fontAlgn="base" hangingPunct="1">
        <a:spcBef>
          <a:spcPct val="0"/>
        </a:spcBef>
        <a:spcAft>
          <a:spcPct val="0"/>
        </a:spcAft>
        <a:defRPr kumimoji="1" sz="3600" b="1">
          <a:solidFill>
            <a:srgbClr val="660066"/>
          </a:solidFill>
          <a:latin typeface="Arial" charset="0"/>
        </a:defRPr>
      </a:lvl8pPr>
      <a:lvl9pPr marL="1828800" algn="l" rtl="0" eaLnBrk="1" fontAlgn="base" hangingPunct="1">
        <a:spcBef>
          <a:spcPct val="0"/>
        </a:spcBef>
        <a:spcAft>
          <a:spcPct val="0"/>
        </a:spcAft>
        <a:defRPr kumimoji="1" sz="3600" b="1">
          <a:solidFill>
            <a:srgbClr val="660066"/>
          </a:solidFill>
          <a:latin typeface="Arial" charset="0"/>
        </a:defRPr>
      </a:lvl9pPr>
    </p:titleStyle>
    <p:bodyStyle>
      <a:lvl1pPr marL="342900" indent="-342900" algn="l" rtl="0" eaLnBrk="1" fontAlgn="base" hangingPunct="1">
        <a:spcBef>
          <a:spcPct val="20000"/>
        </a:spcBef>
        <a:spcAft>
          <a:spcPct val="0"/>
        </a:spcAft>
        <a:buClr>
          <a:srgbClr val="FDB627"/>
        </a:buClr>
        <a:buFont typeface="Wingdings" pitchFamily="28" charset="2"/>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DB627"/>
        </a:buClr>
        <a:buFont typeface="Wingdings" pitchFamily="28" charset="2"/>
        <a:buChar char="§"/>
        <a:defRPr kumimoji="1" sz="2600">
          <a:solidFill>
            <a:schemeClr val="tx1"/>
          </a:solidFill>
          <a:latin typeface="+mn-lt"/>
        </a:defRPr>
      </a:lvl2pPr>
      <a:lvl3pPr marL="1143000" indent="-228600" algn="l" rtl="0" eaLnBrk="1" fontAlgn="base" hangingPunct="1">
        <a:spcBef>
          <a:spcPct val="20000"/>
        </a:spcBef>
        <a:spcAft>
          <a:spcPct val="0"/>
        </a:spcAft>
        <a:buClr>
          <a:srgbClr val="FDB627"/>
        </a:buClr>
        <a:buFont typeface="Wingdings" pitchFamily="28" charset="2"/>
        <a:buChar char="§"/>
        <a:defRPr kumimoji="1" sz="2400">
          <a:solidFill>
            <a:schemeClr val="tx1"/>
          </a:solidFill>
          <a:latin typeface="+mn-lt"/>
        </a:defRPr>
      </a:lvl3pPr>
      <a:lvl4pPr marL="1598613" indent="-228600" algn="l" rtl="0" eaLnBrk="1" fontAlgn="base" hangingPunct="1">
        <a:spcBef>
          <a:spcPct val="20000"/>
        </a:spcBef>
        <a:spcAft>
          <a:spcPct val="0"/>
        </a:spcAft>
        <a:buClr>
          <a:srgbClr val="FDB627"/>
        </a:buClr>
        <a:buFont typeface="Wingdings" pitchFamily="28" charset="2"/>
        <a:buChar char="§"/>
        <a:defRPr kumimoji="1" sz="2000">
          <a:solidFill>
            <a:schemeClr val="tx1"/>
          </a:solidFill>
          <a:latin typeface="+mn-lt"/>
        </a:defRPr>
      </a:lvl4pPr>
      <a:lvl5pPr marL="2057400" indent="-228600" algn="l" rtl="0" eaLnBrk="1" fontAlgn="base" hangingPunct="1">
        <a:spcBef>
          <a:spcPct val="20000"/>
        </a:spcBef>
        <a:spcAft>
          <a:spcPct val="0"/>
        </a:spcAft>
        <a:buClr>
          <a:srgbClr val="FDB627"/>
        </a:buClr>
        <a:buFont typeface="Wingdings" pitchFamily="28"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3568"/>
            <a:ext cx="9144000" cy="153911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23528"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323528" y="260646"/>
            <a:ext cx="8496944" cy="109728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endParaRPr lang="en-US" sz="1050" dirty="0">
              <a:solidFill>
                <a:schemeClr val="tx1">
                  <a:lumMod val="65000"/>
                  <a:lumOff val="35000"/>
                </a:schemeClr>
              </a:solidFill>
            </a:endParaRPr>
          </a:p>
        </p:txBody>
      </p:sp>
      <p:sp>
        <p:nvSpPr>
          <p:cNvPr id="2" name="Title Placeholder 1"/>
          <p:cNvSpPr>
            <a:spLocks noGrp="1"/>
          </p:cNvSpPr>
          <p:nvPr>
            <p:ph type="title"/>
          </p:nvPr>
        </p:nvSpPr>
        <p:spPr>
          <a:xfrm>
            <a:off x="323528" y="53748"/>
            <a:ext cx="8496944" cy="1452324"/>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13" name="Group 12"/>
          <p:cNvGrpSpPr/>
          <p:nvPr/>
        </p:nvGrpSpPr>
        <p:grpSpPr>
          <a:xfrm>
            <a:off x="3137741" y="6569625"/>
            <a:ext cx="2868518" cy="299575"/>
            <a:chOff x="251520" y="6569625"/>
            <a:chExt cx="2868518" cy="299575"/>
          </a:xfrm>
        </p:grpSpPr>
        <p:sp>
          <p:nvSpPr>
            <p:cNvPr id="11" name="Rectangle 2"/>
            <p:cNvSpPr>
              <a:spLocks noChangeArrowheads="1"/>
            </p:cNvSpPr>
            <p:nvPr userDrawn="1"/>
          </p:nvSpPr>
          <p:spPr bwMode="auto">
            <a:xfrm>
              <a:off x="1099933" y="661978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50000"/>
                      <a:lumOff val="50000"/>
                    </a:schemeClr>
                  </a:solidFill>
                </a:rPr>
                <a:t>Copyright ©  2015  F.A. Davis Company</a:t>
              </a:r>
            </a:p>
          </p:txBody>
        </p:sp>
        <p:pic>
          <p:nvPicPr>
            <p:cNvPr id="12" name="Picture 2" descr="D:\VSS\FAD05\Export\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1520" y="6569625"/>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96884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spcBef>
          <a:spcPct val="0"/>
        </a:spcBef>
        <a:buNone/>
        <a:defRPr sz="3600" kern="1200">
          <a:solidFill>
            <a:schemeClr val="tx1">
              <a:lumMod val="75000"/>
              <a:lumOff val="25000"/>
            </a:schemeClr>
          </a:solidFill>
          <a:latin typeface="Gill Sans MT" panose="020B0502020104020203" pitchFamily="34" charset="0"/>
          <a:ea typeface="+mj-ea"/>
          <a:cs typeface="+mj-cs"/>
        </a:defRPr>
      </a:lvl1pPr>
    </p:titleStyle>
    <p:bodyStyle>
      <a:lvl1pPr marL="225425" indent="-225425" algn="l" defTabSz="914400" rtl="0" eaLnBrk="1" latinLnBrk="0" hangingPunct="1">
        <a:spcBef>
          <a:spcPts val="0"/>
        </a:spcBef>
        <a:spcAft>
          <a:spcPts val="600"/>
        </a:spcAft>
        <a:buClr>
          <a:srgbClr val="559DD5"/>
        </a:buClr>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ts val="0"/>
        </a:spcBef>
        <a:spcAft>
          <a:spcPts val="800"/>
        </a:spcAft>
        <a:buClr>
          <a:srgbClr val="C4BF00"/>
        </a:buClr>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ts val="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2" name="Picture 13"/>
          <p:cNvPicPr>
            <a:picLocks noChangeAspect="1"/>
          </p:cNvPicPr>
          <p:nvPr/>
        </p:nvPicPr>
        <p:blipFill>
          <a:blip r:embed="rId16" cstate="print">
            <a:clrChange>
              <a:clrFrom>
                <a:srgbClr val="FFFFFE"/>
              </a:clrFrom>
              <a:clrTo>
                <a:srgbClr val="FFFFFE">
                  <a:alpha val="0"/>
                </a:srgbClr>
              </a:clrTo>
            </a:clrChange>
            <a:extLst>
              <a:ext uri="{BEBA8EAE-BF5A-486C-A8C5-ECC9F3942E4B}">
                <a14:imgProps xmlns:a14="http://schemas.microsoft.com/office/drawing/2010/main">
                  <a14:imgLayer r:embed="rId1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18" cstate="print"/>
          <a:stretch>
            <a:fillRect/>
          </a:stretch>
        </p:blipFill>
        <p:spPr>
          <a:xfrm>
            <a:off x="-22578" y="6460606"/>
            <a:ext cx="9235440" cy="18288"/>
          </a:xfrm>
          <a:prstGeom prst="rect">
            <a:avLst/>
          </a:prstGeom>
        </p:spPr>
      </p:pic>
      <p:sp>
        <p:nvSpPr>
          <p:cNvPr id="1026" name="Title Placeholder 1"/>
          <p:cNvSpPr>
            <a:spLocks noGrp="1"/>
          </p:cNvSpPr>
          <p:nvPr>
            <p:ph type="title"/>
          </p:nvPr>
        </p:nvSpPr>
        <p:spPr bwMode="auto">
          <a:xfrm>
            <a:off x="762000" y="276225"/>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18" cstate="print"/>
          <a:stretch>
            <a:fillRect/>
          </a:stretch>
        </p:blipFill>
        <p:spPr>
          <a:xfrm>
            <a:off x="-22578" y="6393192"/>
            <a:ext cx="9235440" cy="18288"/>
          </a:xfrm>
          <a:prstGeom prst="rect">
            <a:avLst/>
          </a:prstGeom>
        </p:spPr>
      </p:pic>
      <p:sp>
        <p:nvSpPr>
          <p:cNvPr id="9" name="Rectangle 8"/>
          <p:cNvSpPr/>
          <p:nvPr/>
        </p:nvSpPr>
        <p:spPr>
          <a:xfrm>
            <a:off x="-22578" y="6406287"/>
            <a:ext cx="9235440" cy="54864"/>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2041718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 t="-331" r="260" b="444"/>
          <a:stretch/>
        </p:blipFill>
        <p:spPr>
          <a:xfrm>
            <a:off x="2689302" y="-1"/>
            <a:ext cx="3560354" cy="4653137"/>
          </a:xfrm>
        </p:spPr>
      </p:pic>
    </p:spTree>
    <p:extLst>
      <p:ext uri="{BB962C8B-B14F-4D97-AF65-F5344CB8AC3E}">
        <p14:creationId xmlns:p14="http://schemas.microsoft.com/office/powerpoint/2010/main" val="106373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756356" y="285460"/>
            <a:ext cx="8387644" cy="563231"/>
          </a:xfrm>
        </p:spPr>
        <p:txBody>
          <a:bodyPr/>
          <a:lstStyle/>
          <a:p>
            <a:r>
              <a:rPr lang="en-US" sz="3400" dirty="0"/>
              <a:t>Why Is Critical Thinking Important for Nurses?</a:t>
            </a:r>
          </a:p>
        </p:txBody>
      </p:sp>
      <p:sp>
        <p:nvSpPr>
          <p:cNvPr id="17410" name="Rectangle 3"/>
          <p:cNvSpPr>
            <a:spLocks noGrp="1" noChangeArrowheads="1"/>
          </p:cNvSpPr>
          <p:nvPr>
            <p:ph idx="1"/>
          </p:nvPr>
        </p:nvSpPr>
        <p:spPr/>
        <p:txBody>
          <a:bodyPr>
            <a:noAutofit/>
          </a:bodyPr>
          <a:lstStyle/>
          <a:p>
            <a:r>
              <a:rPr lang="en-US" sz="2800" dirty="0"/>
              <a:t>Nurses are faced with complex situations.</a:t>
            </a:r>
          </a:p>
          <a:p>
            <a:r>
              <a:rPr lang="en-US" sz="2800" dirty="0"/>
              <a:t>Each client is unique.</a:t>
            </a:r>
          </a:p>
          <a:p>
            <a:r>
              <a:rPr lang="en-US" sz="2800" dirty="0"/>
              <a:t>Nurses apply knowledge to provide holistic care.</a:t>
            </a:r>
          </a:p>
          <a:p>
            <a:r>
              <a:rPr lang="en-US" sz="2800" dirty="0"/>
              <a:t>Nursing is an applied discipline.</a:t>
            </a:r>
          </a:p>
          <a:p>
            <a:r>
              <a:rPr lang="en-US" sz="2800" dirty="0"/>
              <a:t>Nursing uses knowledge from other fields.</a:t>
            </a:r>
          </a:p>
          <a:p>
            <a:r>
              <a:rPr lang="en-US" sz="2800" dirty="0"/>
              <a:t>Nursing is fast paced.</a:t>
            </a:r>
          </a:p>
          <a:p>
            <a:r>
              <a:rPr lang="en-US" sz="2800" dirty="0"/>
              <a:t>The scientific basis for patient care                     changes constantly.</a:t>
            </a:r>
          </a:p>
          <a:p>
            <a:r>
              <a:rPr lang="en-US" sz="2800" dirty="0"/>
              <a:t>Critical thinking is linked to evidence-                 based practice.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18433" name="Content Placeholder 2"/>
          <p:cNvSpPr>
            <a:spLocks noGrp="1"/>
          </p:cNvSpPr>
          <p:nvPr>
            <p:ph idx="1"/>
          </p:nvPr>
        </p:nvSpPr>
        <p:spPr/>
        <p:txBody>
          <a:bodyPr>
            <a:normAutofit/>
          </a:bodyPr>
          <a:lstStyle/>
          <a:p>
            <a:pPr marL="285750" indent="0">
              <a:buFont typeface="Wingdings" pitchFamily="2" charset="2"/>
              <a:buNone/>
            </a:pPr>
            <a:r>
              <a:rPr lang="en-US" sz="2800" dirty="0"/>
              <a:t>A nurse who is newly employed at a hospital questions a standard of patient care that does not seem to follow evidence-based practice. Which critical thinking attitude is the nurse demonstrating? </a:t>
            </a:r>
          </a:p>
          <a:p>
            <a:pPr marL="285750" indent="0">
              <a:buFont typeface="Wingdings" pitchFamily="2" charset="2"/>
              <a:buNone/>
            </a:pPr>
            <a:endParaRPr lang="en-US" sz="2400" dirty="0"/>
          </a:p>
          <a:p>
            <a:pPr marL="742950" indent="-457200">
              <a:buFont typeface="+mj-lt"/>
              <a:buAutoNum type="alphaUcPeriod"/>
            </a:pPr>
            <a:r>
              <a:rPr lang="en-US" sz="2800" dirty="0"/>
              <a:t>Independent thinking</a:t>
            </a:r>
          </a:p>
          <a:p>
            <a:pPr marL="742950" indent="-457200">
              <a:buFont typeface="+mj-lt"/>
              <a:buAutoNum type="alphaUcPeriod"/>
            </a:pPr>
            <a:r>
              <a:rPr lang="en-US" sz="2800" dirty="0"/>
              <a:t>Intellectual humility</a:t>
            </a:r>
          </a:p>
          <a:p>
            <a:pPr marL="742950" indent="-457200">
              <a:buFont typeface="+mj-lt"/>
              <a:buAutoNum type="alphaUcPeriod"/>
            </a:pPr>
            <a:r>
              <a:rPr lang="en-US" sz="2800" dirty="0"/>
              <a:t>Intellectual courage</a:t>
            </a:r>
          </a:p>
          <a:p>
            <a:pPr marL="742950" indent="-457200">
              <a:buFont typeface="+mj-lt"/>
              <a:buAutoNum type="alphaUcPeriod"/>
            </a:pPr>
            <a:r>
              <a:rPr lang="en-US" sz="2800" dirty="0"/>
              <a:t>Fair-mindedness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A</a:t>
            </a:r>
          </a:p>
        </p:txBody>
      </p:sp>
      <p:sp>
        <p:nvSpPr>
          <p:cNvPr id="19457" name="Content Placeholder 2"/>
          <p:cNvSpPr>
            <a:spLocks noGrp="1"/>
          </p:cNvSpPr>
          <p:nvPr>
            <p:ph idx="1"/>
          </p:nvPr>
        </p:nvSpPr>
        <p:spPr/>
        <p:txBody>
          <a:bodyPr/>
          <a:lstStyle/>
          <a:p>
            <a:pPr marL="285750" indent="0">
              <a:buFont typeface="Wingdings" pitchFamily="2" charset="2"/>
              <a:buNone/>
            </a:pPr>
            <a:r>
              <a:rPr lang="en-US" dirty="0"/>
              <a:t>Critical thinkers are not afraid to question things. They do not proceed with a questionable action simply because “that’s the way it’s always been done.”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Critical-Thinking Model</a:t>
            </a:r>
          </a:p>
        </p:txBody>
      </p:sp>
      <p:sp>
        <p:nvSpPr>
          <p:cNvPr id="20482" name="Rectangle 3"/>
          <p:cNvSpPr>
            <a:spLocks noGrp="1" noChangeArrowheads="1"/>
          </p:cNvSpPr>
          <p:nvPr>
            <p:ph idx="1"/>
          </p:nvPr>
        </p:nvSpPr>
        <p:spPr/>
        <p:txBody>
          <a:bodyPr/>
          <a:lstStyle/>
          <a:p>
            <a:r>
              <a:rPr lang="en-US" dirty="0"/>
              <a:t>Five step/category process</a:t>
            </a:r>
          </a:p>
          <a:p>
            <a:pPr lvl="1"/>
            <a:r>
              <a:rPr lang="en-US" dirty="0"/>
              <a:t>Contextual awareness</a:t>
            </a:r>
          </a:p>
          <a:p>
            <a:pPr lvl="1"/>
            <a:r>
              <a:rPr lang="en-US" dirty="0"/>
              <a:t>Inquiry</a:t>
            </a:r>
          </a:p>
          <a:p>
            <a:pPr lvl="1"/>
            <a:r>
              <a:rPr lang="en-US" dirty="0"/>
              <a:t>Considering alternatives</a:t>
            </a:r>
          </a:p>
          <a:p>
            <a:pPr lvl="1"/>
            <a:r>
              <a:rPr lang="en-US" dirty="0"/>
              <a:t>Analyzing assumptions</a:t>
            </a:r>
          </a:p>
          <a:p>
            <a:pPr lvl="1"/>
            <a:r>
              <a:rPr lang="en-US" dirty="0"/>
              <a:t>Reflecting skeptically and deciding what to do</a:t>
            </a:r>
          </a:p>
        </p:txBody>
      </p:sp>
    </p:spTree>
    <p:extLst>
      <p:ext uri="{BB962C8B-B14F-4D97-AF65-F5344CB8AC3E}">
        <p14:creationId xmlns:p14="http://schemas.microsoft.com/office/powerpoint/2010/main" val="113284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Different Kinds of Nursing Knowledge</a:t>
            </a:r>
          </a:p>
        </p:txBody>
      </p:sp>
      <p:sp>
        <p:nvSpPr>
          <p:cNvPr id="20482" name="Rectangle 3"/>
          <p:cNvSpPr>
            <a:spLocks noGrp="1" noChangeArrowheads="1"/>
          </p:cNvSpPr>
          <p:nvPr>
            <p:ph idx="1"/>
          </p:nvPr>
        </p:nvSpPr>
        <p:spPr/>
        <p:txBody>
          <a:bodyPr/>
          <a:lstStyle/>
          <a:p>
            <a:r>
              <a:rPr lang="en-US" dirty="0"/>
              <a:t>Theoretical</a:t>
            </a:r>
          </a:p>
          <a:p>
            <a:r>
              <a:rPr lang="en-US" dirty="0"/>
              <a:t>Practical</a:t>
            </a:r>
          </a:p>
          <a:p>
            <a:r>
              <a:rPr lang="en-US" dirty="0"/>
              <a:t>Self</a:t>
            </a:r>
          </a:p>
          <a:p>
            <a:r>
              <a:rPr lang="en-US" dirty="0"/>
              <a:t>Ethical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What Is the Nursing Process?</a:t>
            </a:r>
          </a:p>
        </p:txBody>
      </p:sp>
      <p:sp>
        <p:nvSpPr>
          <p:cNvPr id="22530" name="Rectangle 3"/>
          <p:cNvSpPr>
            <a:spLocks noGrp="1" noChangeArrowheads="1"/>
          </p:cNvSpPr>
          <p:nvPr>
            <p:ph idx="1"/>
          </p:nvPr>
        </p:nvSpPr>
        <p:spPr/>
        <p:txBody>
          <a:bodyPr/>
          <a:lstStyle/>
          <a:p>
            <a:r>
              <a:rPr lang="en-US" dirty="0"/>
              <a:t>Definition</a:t>
            </a:r>
          </a:p>
          <a:p>
            <a:pPr lvl="1"/>
            <a:r>
              <a:rPr lang="en-US" dirty="0"/>
              <a:t>A systematic problem-solving process that guides all nursing actions</a:t>
            </a:r>
          </a:p>
          <a:p>
            <a:r>
              <a:rPr lang="en-US" dirty="0"/>
              <a:t>Purpose</a:t>
            </a:r>
          </a:p>
          <a:p>
            <a:pPr lvl="1"/>
            <a:r>
              <a:rPr lang="en-US" dirty="0"/>
              <a:t>To help the nurse provide goal-directed,</a:t>
            </a:r>
            <a:br>
              <a:rPr lang="en-US" dirty="0"/>
            </a:br>
            <a:r>
              <a:rPr lang="en-US" dirty="0"/>
              <a:t>client-centered care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Characteristics of the Nursing Process</a:t>
            </a:r>
          </a:p>
        </p:txBody>
      </p:sp>
      <p:sp>
        <p:nvSpPr>
          <p:cNvPr id="22530" name="Rectangle 3"/>
          <p:cNvSpPr>
            <a:spLocks noGrp="1" noChangeArrowheads="1"/>
          </p:cNvSpPr>
          <p:nvPr>
            <p:ph idx="1"/>
          </p:nvPr>
        </p:nvSpPr>
        <p:spPr/>
        <p:txBody>
          <a:bodyPr>
            <a:normAutofit/>
          </a:bodyPr>
          <a:lstStyle/>
          <a:p>
            <a:r>
              <a:rPr lang="en-US" dirty="0"/>
              <a:t>Useful in many settings</a:t>
            </a:r>
          </a:p>
          <a:p>
            <a:r>
              <a:rPr lang="en-US" dirty="0"/>
              <a:t>Goal directed and client centered</a:t>
            </a:r>
          </a:p>
          <a:p>
            <a:r>
              <a:rPr lang="en-US" dirty="0"/>
              <a:t>Involves both thinking and doing</a:t>
            </a:r>
          </a:p>
          <a:p>
            <a:r>
              <a:rPr lang="en-US" dirty="0"/>
              <a:t>Not linear but rather a cyclical process</a:t>
            </a:r>
          </a:p>
          <a:p>
            <a:r>
              <a:rPr lang="en-US" dirty="0"/>
              <a:t>Steps may be concurrent</a:t>
            </a:r>
            <a:endParaRPr lang="en-US" sz="2600" dirty="0"/>
          </a:p>
        </p:txBody>
      </p:sp>
    </p:spTree>
    <p:extLst>
      <p:ext uri="{BB962C8B-B14F-4D97-AF65-F5344CB8AC3E}">
        <p14:creationId xmlns:p14="http://schemas.microsoft.com/office/powerpoint/2010/main" val="77550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noAutofit/>
          </a:bodyPr>
          <a:lstStyle/>
          <a:p>
            <a:r>
              <a:rPr lang="en-US" sz="3400" dirty="0"/>
              <a:t>What Are the Phases of the Nursing Process?</a:t>
            </a:r>
          </a:p>
        </p:txBody>
      </p:sp>
      <p:sp>
        <p:nvSpPr>
          <p:cNvPr id="23555" name="TextBox 4"/>
          <p:cNvSpPr txBox="1">
            <a:spLocks noChangeArrowheads="1"/>
          </p:cNvSpPr>
          <p:nvPr/>
        </p:nvSpPr>
        <p:spPr bwMode="auto">
          <a:xfrm>
            <a:off x="2195736" y="2276872"/>
            <a:ext cx="4032448" cy="461665"/>
          </a:xfrm>
          <a:prstGeom prst="rect">
            <a:avLst/>
          </a:prstGeom>
          <a:noFill/>
          <a:ln w="9525">
            <a:noFill/>
            <a:miter lim="800000"/>
            <a:headEnd/>
            <a:tailEnd/>
          </a:ln>
        </p:spPr>
        <p:txBody>
          <a:bodyPr wrap="square">
            <a:spAutoFit/>
          </a:bodyPr>
          <a:lstStyle/>
          <a:p>
            <a:pPr algn="ctr"/>
            <a:r>
              <a:rPr lang="en-US" dirty="0">
                <a:solidFill>
                  <a:srgbClr val="FF0000"/>
                </a:solidFill>
              </a:rPr>
              <a:t>&lt;Insert Fig. 2-2&gt;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27384"/>
            <a:ext cx="8235244" cy="1089529"/>
          </a:xfrm>
        </p:spPr>
        <p:txBody>
          <a:bodyPr/>
          <a:lstStyle/>
          <a:p>
            <a:r>
              <a:rPr lang="en-US" dirty="0"/>
              <a:t>What Are the Phases of the Nursing Process? (cont’d)</a:t>
            </a:r>
          </a:p>
        </p:txBody>
      </p:sp>
      <p:sp>
        <p:nvSpPr>
          <p:cNvPr id="24577" name="Rectangle 3"/>
          <p:cNvSpPr>
            <a:spLocks noGrp="1" noChangeArrowheads="1"/>
          </p:cNvSpPr>
          <p:nvPr>
            <p:ph idx="1"/>
          </p:nvPr>
        </p:nvSpPr>
        <p:spPr/>
        <p:txBody>
          <a:bodyPr/>
          <a:lstStyle/>
          <a:p>
            <a:r>
              <a:rPr lang="en-US" dirty="0"/>
              <a:t>Assessment</a:t>
            </a:r>
          </a:p>
          <a:p>
            <a:pPr lvl="1"/>
            <a:r>
              <a:rPr lang="en-US" dirty="0"/>
              <a:t>First phase: Gather data.</a:t>
            </a:r>
            <a:endParaRPr lang="en-US" sz="2600" dirty="0"/>
          </a:p>
          <a:p>
            <a:r>
              <a:rPr lang="en-US" dirty="0"/>
              <a:t>Diagnosis</a:t>
            </a:r>
          </a:p>
          <a:p>
            <a:pPr lvl="1"/>
            <a:r>
              <a:rPr lang="en-US" dirty="0"/>
              <a:t>Second phase: Identify client’s health needs.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27384"/>
            <a:ext cx="8235244" cy="1089529"/>
          </a:xfrm>
        </p:spPr>
        <p:txBody>
          <a:bodyPr/>
          <a:lstStyle/>
          <a:p>
            <a:r>
              <a:rPr lang="en-US" dirty="0"/>
              <a:t>What Are the Phases of the Nursing Process? (cont’d)</a:t>
            </a:r>
          </a:p>
        </p:txBody>
      </p:sp>
      <p:sp>
        <p:nvSpPr>
          <p:cNvPr id="25601" name="Rectangle 3"/>
          <p:cNvSpPr>
            <a:spLocks noGrp="1" noChangeArrowheads="1"/>
          </p:cNvSpPr>
          <p:nvPr>
            <p:ph idx="1"/>
          </p:nvPr>
        </p:nvSpPr>
        <p:spPr/>
        <p:txBody>
          <a:bodyPr/>
          <a:lstStyle/>
          <a:p>
            <a:pPr>
              <a:lnSpc>
                <a:spcPct val="90000"/>
              </a:lnSpc>
            </a:pPr>
            <a:r>
              <a:rPr lang="en-US" dirty="0"/>
              <a:t>Planning outcomes</a:t>
            </a:r>
          </a:p>
          <a:p>
            <a:pPr lvl="1">
              <a:lnSpc>
                <a:spcPct val="90000"/>
              </a:lnSpc>
            </a:pPr>
            <a:r>
              <a:rPr lang="en-US" dirty="0"/>
              <a:t>Decide goals you want to achieve with your </a:t>
            </a:r>
            <a:br>
              <a:rPr lang="en-US" dirty="0"/>
            </a:br>
            <a:r>
              <a:rPr lang="en-US" dirty="0"/>
              <a:t>nursing activities.</a:t>
            </a:r>
            <a:endParaRPr lang="en-US" sz="2600" dirty="0"/>
          </a:p>
          <a:p>
            <a:pPr>
              <a:lnSpc>
                <a:spcPct val="90000"/>
              </a:lnSpc>
            </a:pPr>
            <a:r>
              <a:rPr lang="en-US" dirty="0"/>
              <a:t>Planning interventions</a:t>
            </a:r>
          </a:p>
          <a:p>
            <a:pPr lvl="1">
              <a:lnSpc>
                <a:spcPct val="90000"/>
              </a:lnSpc>
            </a:pPr>
            <a:r>
              <a:rPr lang="en-US" dirty="0"/>
              <a:t>Choose interventions to help the client achieve </a:t>
            </a:r>
            <a:br>
              <a:rPr lang="en-US" dirty="0"/>
            </a:br>
            <a:r>
              <a:rPr lang="en-US" dirty="0"/>
              <a:t>stated goals.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173"/>
            <a:ext cx="7772400" cy="2308324"/>
          </a:xfrm>
        </p:spPr>
        <p:txBody>
          <a:bodyPr/>
          <a:lstStyle/>
          <a:p>
            <a:br>
              <a:rPr lang="en-US" dirty="0"/>
            </a:br>
            <a:r>
              <a:rPr lang="en-US" dirty="0"/>
              <a:t>Critical Thinking &amp;                            the Nursing Process</a:t>
            </a:r>
            <a:br>
              <a:rPr lang="en-US" dirty="0"/>
            </a:br>
            <a:endParaRPr lang="en-US" dirty="0"/>
          </a:p>
        </p:txBody>
      </p:sp>
      <p:sp>
        <p:nvSpPr>
          <p:cNvPr id="13313" name="Rectangle 3"/>
          <p:cNvSpPr>
            <a:spLocks noGrp="1" noChangeArrowheads="1"/>
          </p:cNvSpPr>
          <p:nvPr>
            <p:ph type="body" sz="quarter" idx="13"/>
          </p:nvPr>
        </p:nvSpPr>
        <p:spPr/>
        <p:txBody>
          <a:bodyPr/>
          <a:lstStyle/>
          <a:p>
            <a:br>
              <a:rPr lang="en-US" dirty="0"/>
            </a:br>
            <a:r>
              <a:rPr lang="en-US" dirty="0"/>
              <a:t>Chapter 2</a:t>
            </a:r>
          </a:p>
          <a:p>
            <a:pPr>
              <a:buFont typeface="Wingdings" pitchFamily="2" charset="2"/>
              <a:buNone/>
            </a:pPr>
            <a:endParaRPr lang="en-US" sz="3600" b="1" u="sng" dirty="0">
              <a:solidFill>
                <a:srgbClr val="6600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384"/>
            <a:ext cx="8235244" cy="1089529"/>
          </a:xfrm>
        </p:spPr>
        <p:txBody>
          <a:bodyPr/>
          <a:lstStyle/>
          <a:p>
            <a:r>
              <a:rPr lang="en-US" dirty="0"/>
              <a:t>What Are the Phases of the Nursing Process? (cont’d)</a:t>
            </a:r>
          </a:p>
        </p:txBody>
      </p:sp>
      <p:sp>
        <p:nvSpPr>
          <p:cNvPr id="26625" name="Rectangle 3"/>
          <p:cNvSpPr>
            <a:spLocks noGrp="1" noChangeArrowheads="1"/>
          </p:cNvSpPr>
          <p:nvPr>
            <p:ph idx="1"/>
          </p:nvPr>
        </p:nvSpPr>
        <p:spPr/>
        <p:txBody>
          <a:bodyPr/>
          <a:lstStyle/>
          <a:p>
            <a:pPr>
              <a:lnSpc>
                <a:spcPct val="90000"/>
              </a:lnSpc>
            </a:pPr>
            <a:r>
              <a:rPr lang="en-US" dirty="0"/>
              <a:t>Implementation</a:t>
            </a:r>
          </a:p>
          <a:p>
            <a:pPr lvl="1">
              <a:lnSpc>
                <a:spcPct val="90000"/>
              </a:lnSpc>
            </a:pPr>
            <a:r>
              <a:rPr lang="en-US" dirty="0"/>
              <a:t>Action phase when you carry out or delegate actions you previously planned.</a:t>
            </a:r>
          </a:p>
          <a:p>
            <a:pPr>
              <a:lnSpc>
                <a:spcPct val="90000"/>
              </a:lnSpc>
            </a:pPr>
            <a:r>
              <a:rPr lang="en-US" dirty="0"/>
              <a:t>Evaluation</a:t>
            </a:r>
          </a:p>
          <a:p>
            <a:pPr lvl="1">
              <a:lnSpc>
                <a:spcPct val="90000"/>
              </a:lnSpc>
            </a:pPr>
            <a:r>
              <a:rPr lang="en-US" dirty="0"/>
              <a:t>Final phase: Judge whether your actions have successfully treated or prevented the client’s health problems.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67544" y="44624"/>
            <a:ext cx="8153400" cy="914400"/>
          </a:xfrm>
        </p:spPr>
        <p:txBody>
          <a:bodyPr>
            <a:noAutofit/>
          </a:bodyPr>
          <a:lstStyle/>
          <a:p>
            <a:r>
              <a:rPr lang="en-US" dirty="0"/>
              <a:t>How Is the Nursing Process Related to            Critical Thinking?</a:t>
            </a:r>
          </a:p>
        </p:txBody>
      </p:sp>
      <p:sp>
        <p:nvSpPr>
          <p:cNvPr id="27650" name="Rectangle 3"/>
          <p:cNvSpPr>
            <a:spLocks noGrp="1" noChangeArrowheads="1"/>
          </p:cNvSpPr>
          <p:nvPr>
            <p:ph idx="1"/>
          </p:nvPr>
        </p:nvSpPr>
        <p:spPr>
          <a:xfrm>
            <a:off x="4716016" y="1352916"/>
            <a:ext cx="4038600" cy="4956403"/>
          </a:xfrm>
        </p:spPr>
        <p:txBody>
          <a:bodyPr>
            <a:normAutofit fontScale="62500" lnSpcReduction="20000"/>
          </a:bodyPr>
          <a:lstStyle/>
          <a:p>
            <a:r>
              <a:rPr lang="en-US" sz="3800" dirty="0"/>
              <a:t>Critical thinking and nursing process are interrelated but                not identical.</a:t>
            </a:r>
          </a:p>
          <a:p>
            <a:r>
              <a:rPr lang="en-US" sz="3800" dirty="0"/>
              <a:t>Nursing decisions that require critical thinking may not be related to the nursing process.</a:t>
            </a:r>
          </a:p>
          <a:p>
            <a:r>
              <a:rPr lang="en-US" sz="3800" dirty="0"/>
              <a:t>Some nursing activities do not require reflective critical thinking, although they must be                  done skillfully. </a:t>
            </a:r>
          </a:p>
          <a:p>
            <a:r>
              <a:rPr lang="en-US" sz="3800" dirty="0"/>
              <a:t>Nursing process is a problem-solving process.</a:t>
            </a:r>
          </a:p>
          <a:p>
            <a:endParaRPr lang="en-US" dirty="0"/>
          </a:p>
          <a:p>
            <a:endParaRPr lang="en-US" dirty="0"/>
          </a:p>
        </p:txBody>
      </p:sp>
      <p:sp>
        <p:nvSpPr>
          <p:cNvPr id="27651" name="TextBox 4"/>
          <p:cNvSpPr txBox="1">
            <a:spLocks noChangeArrowheads="1"/>
          </p:cNvSpPr>
          <p:nvPr/>
        </p:nvSpPr>
        <p:spPr bwMode="auto">
          <a:xfrm>
            <a:off x="685800" y="3200400"/>
            <a:ext cx="2286000" cy="830997"/>
          </a:xfrm>
          <a:prstGeom prst="rect">
            <a:avLst/>
          </a:prstGeom>
          <a:noFill/>
          <a:ln w="9525">
            <a:noFill/>
            <a:miter lim="800000"/>
            <a:headEnd/>
            <a:tailEnd/>
          </a:ln>
        </p:spPr>
        <p:txBody>
          <a:bodyPr>
            <a:spAutoFit/>
          </a:bodyPr>
          <a:lstStyle/>
          <a:p>
            <a:r>
              <a:rPr lang="en-US" dirty="0">
                <a:solidFill>
                  <a:srgbClr val="FF0000"/>
                </a:solidFill>
              </a:rPr>
              <a:t>&lt;Insert Fig. 2-1&gt;</a:t>
            </a:r>
          </a:p>
          <a:p>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Caring? </a:t>
            </a:r>
          </a:p>
        </p:txBody>
      </p:sp>
      <p:sp>
        <p:nvSpPr>
          <p:cNvPr id="3" name="Content Placeholder 2"/>
          <p:cNvSpPr>
            <a:spLocks noGrp="1"/>
          </p:cNvSpPr>
          <p:nvPr>
            <p:ph idx="1"/>
          </p:nvPr>
        </p:nvSpPr>
        <p:spPr/>
        <p:txBody>
          <a:bodyPr>
            <a:normAutofit/>
          </a:bodyPr>
          <a:lstStyle/>
          <a:p>
            <a:r>
              <a:rPr lang="en-US" dirty="0"/>
              <a:t>Caring is always specific and relational for each nurse–person encounter.</a:t>
            </a:r>
          </a:p>
          <a:p>
            <a:r>
              <a:rPr lang="en-US" dirty="0"/>
              <a:t>Caring is not an abstraction.</a:t>
            </a:r>
          </a:p>
          <a:p>
            <a:r>
              <a:rPr lang="en-US" dirty="0"/>
              <a:t>Caring involves thinking and acting in ways that preserve human dignity and humanity.</a:t>
            </a:r>
          </a:p>
        </p:txBody>
      </p:sp>
    </p:spTree>
    <p:extLst>
      <p:ext uri="{BB962C8B-B14F-4D97-AF65-F5344CB8AC3E}">
        <p14:creationId xmlns:p14="http://schemas.microsoft.com/office/powerpoint/2010/main" val="55931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Caring</a:t>
            </a:r>
          </a:p>
        </p:txBody>
      </p:sp>
      <p:sp>
        <p:nvSpPr>
          <p:cNvPr id="3" name="Content Placeholder 2"/>
          <p:cNvSpPr>
            <a:spLocks noGrp="1"/>
          </p:cNvSpPr>
          <p:nvPr>
            <p:ph idx="1"/>
          </p:nvPr>
        </p:nvSpPr>
        <p:spPr/>
        <p:txBody>
          <a:bodyPr/>
          <a:lstStyle/>
          <a:p>
            <a:r>
              <a:rPr lang="en-US" dirty="0"/>
              <a:t>Knowing</a:t>
            </a:r>
          </a:p>
          <a:p>
            <a:r>
              <a:rPr lang="en-US" dirty="0"/>
              <a:t>Being with</a:t>
            </a:r>
          </a:p>
          <a:p>
            <a:r>
              <a:rPr lang="en-US" dirty="0"/>
              <a:t>Doing for</a:t>
            </a:r>
          </a:p>
          <a:p>
            <a:r>
              <a:rPr lang="en-US" dirty="0"/>
              <a:t>Enabling</a:t>
            </a:r>
          </a:p>
          <a:p>
            <a:r>
              <a:rPr lang="en-US" dirty="0"/>
              <a:t>Maintaining belief</a:t>
            </a:r>
          </a:p>
        </p:txBody>
      </p:sp>
    </p:spTree>
    <p:extLst>
      <p:ext uri="{BB962C8B-B14F-4D97-AF65-F5344CB8AC3E}">
        <p14:creationId xmlns:p14="http://schemas.microsoft.com/office/powerpoint/2010/main" val="1585385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t>What Is Full-Spectrum Nursing?</a:t>
            </a:r>
          </a:p>
        </p:txBody>
      </p:sp>
      <p:sp>
        <p:nvSpPr>
          <p:cNvPr id="28674" name="Rectangle 3"/>
          <p:cNvSpPr>
            <a:spLocks noGrp="1" noChangeArrowheads="1"/>
          </p:cNvSpPr>
          <p:nvPr>
            <p:ph idx="1"/>
          </p:nvPr>
        </p:nvSpPr>
        <p:spPr/>
        <p:txBody>
          <a:bodyPr>
            <a:normAutofit/>
          </a:bodyPr>
          <a:lstStyle/>
          <a:p>
            <a:pPr>
              <a:lnSpc>
                <a:spcPct val="90000"/>
              </a:lnSpc>
            </a:pPr>
            <a:r>
              <a:rPr lang="en-US" dirty="0"/>
              <a:t>Definition</a:t>
            </a:r>
          </a:p>
          <a:p>
            <a:pPr lvl="1">
              <a:lnSpc>
                <a:spcPct val="90000"/>
              </a:lnSpc>
            </a:pPr>
            <a:r>
              <a:rPr lang="en-US" dirty="0"/>
              <a:t>A unique blend of thinking, doing, and caring for </a:t>
            </a:r>
            <a:br>
              <a:rPr lang="en-US" dirty="0"/>
            </a:br>
            <a:r>
              <a:rPr lang="en-US" dirty="0"/>
              <a:t>the purpose of affecting good outcomes from a </a:t>
            </a:r>
            <a:br>
              <a:rPr lang="en-US" dirty="0"/>
            </a:br>
            <a:r>
              <a:rPr lang="en-US" dirty="0"/>
              <a:t>patient situation</a:t>
            </a:r>
          </a:p>
          <a:p>
            <a:pPr>
              <a:lnSpc>
                <a:spcPct val="90000"/>
              </a:lnSpc>
            </a:pPr>
            <a:r>
              <a:rPr lang="en-US" dirty="0"/>
              <a:t>What are the model concepts?</a:t>
            </a:r>
          </a:p>
          <a:p>
            <a:pPr lvl="1">
              <a:lnSpc>
                <a:spcPct val="90000"/>
              </a:lnSpc>
              <a:buFontTx/>
              <a:buChar char="•"/>
            </a:pPr>
            <a:r>
              <a:rPr lang="en-US" dirty="0">
                <a:ea typeface="ＭＳ Ｐゴシック"/>
              </a:rPr>
              <a:t>Thinking	</a:t>
            </a:r>
          </a:p>
          <a:p>
            <a:pPr lvl="1">
              <a:lnSpc>
                <a:spcPct val="90000"/>
              </a:lnSpc>
              <a:buFontTx/>
              <a:buChar char="•"/>
            </a:pPr>
            <a:r>
              <a:rPr lang="en-US" dirty="0">
                <a:ea typeface="ＭＳ Ｐゴシック"/>
              </a:rPr>
              <a:t>Doing</a:t>
            </a:r>
          </a:p>
          <a:p>
            <a:pPr lvl="1">
              <a:lnSpc>
                <a:spcPct val="90000"/>
              </a:lnSpc>
              <a:buFontTx/>
              <a:buChar char="•"/>
            </a:pPr>
            <a:r>
              <a:rPr lang="en-US" dirty="0">
                <a:ea typeface="ＭＳ Ｐゴシック"/>
              </a:rPr>
              <a:t>Caring</a:t>
            </a:r>
          </a:p>
          <a:p>
            <a:pPr lvl="1">
              <a:lnSpc>
                <a:spcPct val="90000"/>
              </a:lnSpc>
              <a:buFontTx/>
              <a:buChar char="•"/>
            </a:pPr>
            <a:r>
              <a:rPr lang="en-US" dirty="0">
                <a:ea typeface="ＭＳ Ｐゴシック"/>
              </a:rPr>
              <a:t>Patient situation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Full-Spectrum Nursing Model</a:t>
            </a:r>
          </a:p>
        </p:txBody>
      </p:sp>
      <p:sp>
        <p:nvSpPr>
          <p:cNvPr id="4" name="TextBox 4"/>
          <p:cNvSpPr txBox="1">
            <a:spLocks noGrp="1" noChangeArrowheads="1"/>
          </p:cNvSpPr>
          <p:nvPr>
            <p:ph idx="1"/>
          </p:nvPr>
        </p:nvSpPr>
        <p:spPr bwMode="auto">
          <a:xfrm>
            <a:off x="457200" y="1295400"/>
            <a:ext cx="8229600" cy="584775"/>
          </a:xfrm>
          <a:prstGeom prst="rect">
            <a:avLst/>
          </a:prstGeom>
          <a:noFill/>
          <a:ln w="9525">
            <a:noFill/>
            <a:miter lim="800000"/>
            <a:headEnd/>
            <a:tailEnd/>
          </a:ln>
        </p:spPr>
        <p:txBody>
          <a:bodyPr>
            <a:spAutoFit/>
          </a:bodyPr>
          <a:lstStyle/>
          <a:p>
            <a:pPr marL="346075" indent="0" algn="ctr">
              <a:buNone/>
            </a:pPr>
            <a:r>
              <a:rPr lang="en-US" dirty="0">
                <a:solidFill>
                  <a:srgbClr val="FF0000"/>
                </a:solidFill>
              </a:rPr>
              <a:t>&lt;Insert Fig. 2-3&gt;</a:t>
            </a:r>
            <a:endParaRPr lang="en-US" dirty="0"/>
          </a:p>
        </p:txBody>
      </p:sp>
    </p:spTree>
    <p:extLst>
      <p:ext uri="{BB962C8B-B14F-4D97-AF65-F5344CB8AC3E}">
        <p14:creationId xmlns:p14="http://schemas.microsoft.com/office/powerpoint/2010/main" val="163449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How Does the Model Work?</a:t>
            </a:r>
          </a:p>
        </p:txBody>
      </p:sp>
      <p:sp>
        <p:nvSpPr>
          <p:cNvPr id="29698" name="Rectangle 3"/>
          <p:cNvSpPr>
            <a:spLocks noGrp="1" noChangeArrowheads="1"/>
          </p:cNvSpPr>
          <p:nvPr>
            <p:ph sz="half" idx="1"/>
          </p:nvPr>
        </p:nvSpPr>
        <p:spPr/>
        <p:txBody>
          <a:bodyPr/>
          <a:lstStyle/>
          <a:p>
            <a:r>
              <a:rPr lang="en-US" sz="3200" dirty="0"/>
              <a:t>Thinking</a:t>
            </a:r>
            <a:endParaRPr lang="en-US" sz="3200" u="sng" dirty="0"/>
          </a:p>
          <a:p>
            <a:pPr lvl="1">
              <a:buFontTx/>
              <a:buChar char="•"/>
            </a:pPr>
            <a:r>
              <a:rPr lang="en-US" sz="2800" dirty="0">
                <a:ea typeface="ＭＳ Ｐゴシック"/>
              </a:rPr>
              <a:t>Critical thinking</a:t>
            </a:r>
          </a:p>
          <a:p>
            <a:pPr lvl="1">
              <a:buFontTx/>
              <a:buChar char="•"/>
            </a:pPr>
            <a:r>
              <a:rPr lang="en-US" sz="2800" dirty="0">
                <a:ea typeface="ＭＳ Ｐゴシック"/>
              </a:rPr>
              <a:t>Theoretical knowledge</a:t>
            </a:r>
          </a:p>
          <a:p>
            <a:pPr lvl="1">
              <a:buFontTx/>
              <a:buNone/>
            </a:pPr>
            <a:endParaRPr lang="en-US" sz="2600" dirty="0">
              <a:ea typeface="ＭＳ Ｐゴシック"/>
            </a:endParaRPr>
          </a:p>
          <a:p>
            <a:pPr>
              <a:buFont typeface="Wingdings" pitchFamily="2" charset="2"/>
              <a:buNone/>
            </a:pPr>
            <a:endParaRPr lang="en-US" sz="2600" dirty="0"/>
          </a:p>
        </p:txBody>
      </p:sp>
      <p:sp>
        <p:nvSpPr>
          <p:cNvPr id="29699" name="Rectangle 4"/>
          <p:cNvSpPr>
            <a:spLocks noGrp="1" noChangeArrowheads="1"/>
          </p:cNvSpPr>
          <p:nvPr>
            <p:ph sz="half" idx="2"/>
          </p:nvPr>
        </p:nvSpPr>
        <p:spPr/>
        <p:txBody>
          <a:bodyPr/>
          <a:lstStyle/>
          <a:p>
            <a:r>
              <a:rPr lang="en-US" sz="3200" dirty="0"/>
              <a:t>Doing</a:t>
            </a:r>
            <a:endParaRPr lang="en-US" sz="3200" u="sng" dirty="0"/>
          </a:p>
          <a:p>
            <a:pPr lvl="1">
              <a:buFontTx/>
              <a:buChar char="•"/>
            </a:pPr>
            <a:r>
              <a:rPr lang="en-US" sz="2800" dirty="0">
                <a:ea typeface="ＭＳ Ｐゴシック"/>
              </a:rPr>
              <a:t>Practical knowledge</a:t>
            </a:r>
          </a:p>
          <a:p>
            <a:pPr lvl="1">
              <a:buFontTx/>
              <a:buChar char="•"/>
            </a:pPr>
            <a:r>
              <a:rPr lang="en-US" sz="2800" dirty="0">
                <a:ea typeface="ＭＳ Ｐゴシック"/>
              </a:rPr>
              <a:t>Nursing process</a:t>
            </a:r>
          </a:p>
          <a:p>
            <a:pPr lvl="1">
              <a:buFontTx/>
              <a:buNone/>
            </a:pPr>
            <a:endParaRPr lang="en-US" sz="2600" dirty="0">
              <a:ea typeface="ＭＳ Ｐゴシック"/>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How Does the Model Work? (cont’d)</a:t>
            </a:r>
          </a:p>
        </p:txBody>
      </p:sp>
      <p:sp>
        <p:nvSpPr>
          <p:cNvPr id="30722" name="Rectangle 3"/>
          <p:cNvSpPr>
            <a:spLocks noGrp="1" noChangeArrowheads="1"/>
          </p:cNvSpPr>
          <p:nvPr>
            <p:ph sz="half" idx="1"/>
          </p:nvPr>
        </p:nvSpPr>
        <p:spPr/>
        <p:txBody>
          <a:bodyPr/>
          <a:lstStyle/>
          <a:p>
            <a:r>
              <a:rPr lang="en-US" sz="3200" dirty="0"/>
              <a:t>Caring</a:t>
            </a:r>
            <a:endParaRPr lang="en-US" sz="3200" u="sng" dirty="0"/>
          </a:p>
          <a:p>
            <a:pPr lvl="1">
              <a:buFontTx/>
              <a:buChar char="•"/>
            </a:pPr>
            <a:r>
              <a:rPr lang="en-US" sz="2800" dirty="0">
                <a:ea typeface="ＭＳ Ｐゴシック"/>
              </a:rPr>
              <a:t>Self-knowledge</a:t>
            </a:r>
          </a:p>
          <a:p>
            <a:pPr lvl="1">
              <a:buFontTx/>
              <a:buChar char="•"/>
            </a:pPr>
            <a:r>
              <a:rPr lang="en-US" sz="2800" dirty="0">
                <a:ea typeface="ＭＳ Ｐゴシック"/>
              </a:rPr>
              <a:t>Ethical knowledge</a:t>
            </a:r>
          </a:p>
          <a:p>
            <a:pPr lvl="1">
              <a:buFontTx/>
              <a:buNone/>
            </a:pPr>
            <a:endParaRPr lang="en-US" dirty="0">
              <a:ea typeface="ＭＳ Ｐゴシック"/>
            </a:endParaRPr>
          </a:p>
          <a:p>
            <a:pPr>
              <a:buFont typeface="Wingdings" pitchFamily="2" charset="2"/>
              <a:buNone/>
            </a:pPr>
            <a:endParaRPr lang="en-US" sz="2400" dirty="0"/>
          </a:p>
        </p:txBody>
      </p:sp>
      <p:sp>
        <p:nvSpPr>
          <p:cNvPr id="30723" name="Rectangle 4"/>
          <p:cNvSpPr>
            <a:spLocks noGrp="1" noChangeArrowheads="1"/>
          </p:cNvSpPr>
          <p:nvPr>
            <p:ph sz="half" idx="2"/>
          </p:nvPr>
        </p:nvSpPr>
        <p:spPr/>
        <p:txBody>
          <a:bodyPr/>
          <a:lstStyle/>
          <a:p>
            <a:r>
              <a:rPr lang="en-US" sz="3200" dirty="0"/>
              <a:t>Patient situation</a:t>
            </a:r>
            <a:endParaRPr lang="en-US" sz="3200" u="sng" dirty="0"/>
          </a:p>
          <a:p>
            <a:pPr lvl="1">
              <a:buFontTx/>
              <a:buChar char="•"/>
            </a:pPr>
            <a:r>
              <a:rPr lang="en-US" sz="2800" dirty="0">
                <a:ea typeface="ＭＳ Ｐゴシック"/>
              </a:rPr>
              <a:t>Patient data</a:t>
            </a:r>
          </a:p>
          <a:p>
            <a:pPr lvl="1">
              <a:buFontTx/>
              <a:buChar char="•"/>
            </a:pPr>
            <a:r>
              <a:rPr lang="en-US" sz="2800" dirty="0">
                <a:ea typeface="ＭＳ Ｐゴシック"/>
              </a:rPr>
              <a:t>Patient preferences</a:t>
            </a:r>
          </a:p>
          <a:p>
            <a:pPr lvl="1">
              <a:buFontTx/>
              <a:buChar char="•"/>
            </a:pPr>
            <a:r>
              <a:rPr lang="en-US" sz="2800" dirty="0">
                <a:ea typeface="ＭＳ Ｐゴシック"/>
              </a:rPr>
              <a:t>Context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31745" name="Content Placeholder 5"/>
          <p:cNvSpPr>
            <a:spLocks noGrp="1"/>
          </p:cNvSpPr>
          <p:nvPr>
            <p:ph idx="1"/>
          </p:nvPr>
        </p:nvSpPr>
        <p:spPr/>
        <p:txBody>
          <a:bodyPr>
            <a:normAutofit/>
          </a:bodyPr>
          <a:lstStyle/>
          <a:p>
            <a:pPr marL="285750" indent="0">
              <a:buFont typeface="Wingdings" pitchFamily="2" charset="2"/>
              <a:buNone/>
            </a:pPr>
            <a:r>
              <a:rPr lang="en-US" dirty="0"/>
              <a:t>College courses, such as microbiology and human growth and development, present content that is considered part of theoretical nursing knowledge.</a:t>
            </a:r>
          </a:p>
          <a:p>
            <a:pPr marL="285750" indent="0">
              <a:buFont typeface="Wingdings" pitchFamily="2" charset="2"/>
              <a:buNone/>
            </a:pPr>
            <a:endParaRPr lang="en-US" dirty="0"/>
          </a:p>
          <a:p>
            <a:pPr marL="800100" indent="-514350">
              <a:buFont typeface="+mj-lt"/>
              <a:buAutoNum type="alphaUcPeriod"/>
            </a:pPr>
            <a:r>
              <a:rPr lang="en-US" dirty="0"/>
              <a:t>True</a:t>
            </a:r>
          </a:p>
          <a:p>
            <a:pPr marL="800100" indent="-514350">
              <a:buFont typeface="+mj-lt"/>
              <a:buAutoNum type="alphaUcPeriod"/>
            </a:pPr>
            <a:r>
              <a:rPr lang="en-US" dirty="0"/>
              <a:t>False</a:t>
            </a:r>
            <a:endParaRPr lang="en-US" dirty="0">
              <a:ea typeface="ＭＳ Ｐゴシック"/>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A</a:t>
            </a:r>
          </a:p>
        </p:txBody>
      </p:sp>
      <p:sp>
        <p:nvSpPr>
          <p:cNvPr id="32769" name="Content Placeholder 2"/>
          <p:cNvSpPr>
            <a:spLocks noGrp="1"/>
          </p:cNvSpPr>
          <p:nvPr>
            <p:ph idx="1"/>
          </p:nvPr>
        </p:nvSpPr>
        <p:spPr/>
        <p:txBody>
          <a:bodyPr/>
          <a:lstStyle/>
          <a:p>
            <a:pPr marL="285750" indent="0">
              <a:buFont typeface="Wingdings" pitchFamily="2" charset="2"/>
              <a:buNone/>
            </a:pPr>
            <a:r>
              <a:rPr lang="en-US" dirty="0"/>
              <a:t>Knowledge gained in these courses helps the nurse develop a more holistic and complete plan of patient care.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What Is Critical Thinking?</a:t>
            </a:r>
          </a:p>
        </p:txBody>
      </p:sp>
      <p:sp>
        <p:nvSpPr>
          <p:cNvPr id="14338" name="Rectangle 3"/>
          <p:cNvSpPr>
            <a:spLocks noGrp="1" noChangeArrowheads="1"/>
          </p:cNvSpPr>
          <p:nvPr>
            <p:ph idx="1"/>
          </p:nvPr>
        </p:nvSpPr>
        <p:spPr/>
        <p:txBody>
          <a:bodyPr/>
          <a:lstStyle/>
          <a:p>
            <a:r>
              <a:rPr lang="en-US" dirty="0"/>
              <a:t>A combination of</a:t>
            </a:r>
          </a:p>
          <a:p>
            <a:pPr lvl="1"/>
            <a:r>
              <a:rPr lang="en-US" dirty="0"/>
              <a:t>Reasoned thinking</a:t>
            </a:r>
          </a:p>
          <a:p>
            <a:pPr lvl="1"/>
            <a:r>
              <a:rPr lang="en-US" dirty="0"/>
              <a:t>Openness to alternatives</a:t>
            </a:r>
          </a:p>
          <a:p>
            <a:pPr lvl="1"/>
            <a:r>
              <a:rPr lang="en-US" dirty="0"/>
              <a:t>Ability to reflect</a:t>
            </a:r>
          </a:p>
          <a:p>
            <a:pPr lvl="1"/>
            <a:r>
              <a:rPr lang="en-US" dirty="0"/>
              <a:t>A desire to seek truth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Critical Thinking  </a:t>
            </a:r>
          </a:p>
        </p:txBody>
      </p:sp>
      <p:sp>
        <p:nvSpPr>
          <p:cNvPr id="4" name="Content Placeholder 3"/>
          <p:cNvSpPr>
            <a:spLocks noGrp="1"/>
          </p:cNvSpPr>
          <p:nvPr>
            <p:ph idx="1"/>
          </p:nvPr>
        </p:nvSpPr>
        <p:spPr/>
        <p:txBody>
          <a:bodyPr/>
          <a:lstStyle/>
          <a:p>
            <a:pPr marL="285750" indent="0">
              <a:buNone/>
            </a:pPr>
            <a:r>
              <a:rPr lang="en-US" dirty="0"/>
              <a:t>It is a pleasant Saturday afternoon</a:t>
            </a:r>
            <a:r>
              <a:rPr lang="en-US" dirty="0">
                <a:latin typeface="Times New Roman" pitchFamily="18" charset="0"/>
              </a:rPr>
              <a:t> </a:t>
            </a:r>
            <a:r>
              <a:rPr lang="en-US" dirty="0"/>
              <a:t>and you are meeting with an old friend whom you have not seen in 2 years. She says,</a:t>
            </a:r>
            <a:r>
              <a:rPr lang="en-US" dirty="0">
                <a:latin typeface="Times New Roman" pitchFamily="18" charset="0"/>
              </a:rPr>
              <a:t> </a:t>
            </a:r>
            <a:r>
              <a:rPr lang="en-US" dirty="0"/>
              <a:t>“</a:t>
            </a:r>
            <a:r>
              <a:rPr lang="en-US" dirty="0">
                <a:ea typeface="ヒラギノ角ゴ Pro W3"/>
                <a:cs typeface="ヒラギノ角ゴ Pro W3"/>
              </a:rPr>
              <a:t>I</a:t>
            </a:r>
            <a:r>
              <a:rPr lang="en-US" dirty="0"/>
              <a:t> hear you’ve decided to be a nurse. What made you choose that?” How would you reply to her question?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Effective Care: Thinking, Doing, Caring</a:t>
            </a:r>
          </a:p>
        </p:txBody>
      </p:sp>
      <p:sp>
        <p:nvSpPr>
          <p:cNvPr id="3" name="Content Placeholder 2"/>
          <p:cNvSpPr>
            <a:spLocks noGrp="1"/>
          </p:cNvSpPr>
          <p:nvPr>
            <p:ph idx="1"/>
          </p:nvPr>
        </p:nvSpPr>
        <p:spPr/>
        <p:txBody>
          <a:bodyPr/>
          <a:lstStyle/>
          <a:p>
            <a:pPr marL="342900" indent="3175">
              <a:buNone/>
            </a:pPr>
            <a:r>
              <a:rPr lang="en-US" dirty="0"/>
              <a:t>The term “critical thinking” seems to suggest that good thinking is an intellectual activity rather than involving feeling and emotion.  How do you think a nurse can use critical thinking to practice in a caring manner?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Socratic Reasoning</a:t>
            </a:r>
          </a:p>
        </p:txBody>
      </p:sp>
      <p:sp>
        <p:nvSpPr>
          <p:cNvPr id="3" name="Content Placeholder 2"/>
          <p:cNvSpPr>
            <a:spLocks noGrp="1"/>
          </p:cNvSpPr>
          <p:nvPr>
            <p:ph idx="1"/>
          </p:nvPr>
        </p:nvSpPr>
        <p:spPr/>
        <p:txBody>
          <a:bodyPr/>
          <a:lstStyle/>
          <a:p>
            <a:pPr marL="342900" indent="3175">
              <a:buNone/>
            </a:pPr>
            <a:r>
              <a:rPr lang="en-US" dirty="0"/>
              <a:t>As a patient, which safe, effective care competence would you choose for your nurse to have </a:t>
            </a:r>
            <a:r>
              <a:rPr lang="en-US" u="sng" dirty="0"/>
              <a:t>if</a:t>
            </a:r>
            <a:r>
              <a:rPr lang="en-US" dirty="0"/>
              <a:t> the nurse could be expert in only one of the skills?</a:t>
            </a:r>
          </a:p>
          <a:p>
            <a:pPr lvl="1" indent="-292100">
              <a:buClr>
                <a:schemeClr val="tx2"/>
              </a:buClr>
              <a:buFont typeface="Wingdings" pitchFamily="2" charset="2"/>
              <a:buChar char="§"/>
            </a:pPr>
            <a:r>
              <a:rPr lang="en-US" b="1" dirty="0"/>
              <a:t>Thinking </a:t>
            </a:r>
            <a:r>
              <a:rPr lang="en-US" dirty="0"/>
              <a:t>(knowledge, problem-solving)</a:t>
            </a:r>
          </a:p>
          <a:p>
            <a:pPr lvl="1" indent="-292100">
              <a:buClr>
                <a:schemeClr val="tx2"/>
              </a:buClr>
              <a:buFont typeface="Wingdings" pitchFamily="2" charset="2"/>
              <a:buChar char="§"/>
            </a:pPr>
            <a:r>
              <a:rPr lang="en-US" b="1" dirty="0"/>
              <a:t>Doing </a:t>
            </a:r>
            <a:r>
              <a:rPr lang="en-US" dirty="0"/>
              <a:t>(skills)</a:t>
            </a:r>
          </a:p>
          <a:p>
            <a:pPr lvl="1" indent="-292100">
              <a:buClr>
                <a:schemeClr val="tx2"/>
              </a:buClr>
              <a:buFont typeface="Wingdings" pitchFamily="2" charset="2"/>
              <a:buChar char="§"/>
            </a:pPr>
            <a:r>
              <a:rPr lang="en-US" b="1" dirty="0"/>
              <a:t>Caring </a:t>
            </a:r>
            <a:r>
              <a:rPr lang="en-US" dirty="0"/>
              <a:t>(self-knowledge, ethical knowledge,  affective and interpersonal skills)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15361" name="Content Placeholder 2"/>
          <p:cNvSpPr>
            <a:spLocks noGrp="1"/>
          </p:cNvSpPr>
          <p:nvPr>
            <p:ph idx="1"/>
          </p:nvPr>
        </p:nvSpPr>
        <p:spPr/>
        <p:txBody>
          <a:bodyPr>
            <a:normAutofit lnSpcReduction="10000"/>
          </a:bodyPr>
          <a:lstStyle/>
          <a:p>
            <a:pPr marL="688975" indent="-403225">
              <a:buFont typeface="Wingdings" pitchFamily="2" charset="2"/>
              <a:buNone/>
            </a:pPr>
            <a:r>
              <a:rPr lang="en-US" sz="2800" dirty="0"/>
              <a:t>The most correct definition of critical thinking is</a:t>
            </a:r>
          </a:p>
          <a:p>
            <a:pPr marL="688975" indent="-403225">
              <a:buFont typeface="Wingdings" pitchFamily="2" charset="2"/>
              <a:buNone/>
            </a:pPr>
            <a:endParaRPr lang="en-US" sz="2800" dirty="0"/>
          </a:p>
          <a:p>
            <a:pPr marL="688975" indent="-403225">
              <a:buFont typeface="+mj-lt"/>
              <a:buAutoNum type="alphaUcPeriod"/>
            </a:pPr>
            <a:r>
              <a:rPr lang="en-US" sz="2800" dirty="0"/>
              <a:t>A problem-solving process that enables one to show others they are wrong</a:t>
            </a:r>
          </a:p>
          <a:p>
            <a:pPr marL="688975" indent="-403225">
              <a:buFont typeface="+mj-lt"/>
              <a:buAutoNum type="alphaUcPeriod"/>
            </a:pPr>
            <a:r>
              <a:rPr lang="en-US" sz="2800" dirty="0"/>
              <a:t>An examination of one’s own beliefs in order to defend them intelligently</a:t>
            </a:r>
          </a:p>
          <a:p>
            <a:pPr marL="688975" indent="-403225">
              <a:buFont typeface="+mj-lt"/>
              <a:buAutoNum type="alphaUcPeriod"/>
            </a:pPr>
            <a:r>
              <a:rPr lang="en-US" sz="2800" dirty="0"/>
              <a:t>Purposeful, analytical thinking that results in a </a:t>
            </a:r>
            <a:br>
              <a:rPr lang="en-US" sz="2800" dirty="0"/>
            </a:br>
            <a:r>
              <a:rPr lang="en-US" sz="2800" dirty="0"/>
              <a:t>reasoned decision</a:t>
            </a:r>
          </a:p>
          <a:p>
            <a:pPr marL="688975" indent="-403225">
              <a:buFont typeface="+mj-lt"/>
              <a:buAutoNum type="alphaUcPeriod"/>
            </a:pPr>
            <a:r>
              <a:rPr lang="en-US" sz="2800" dirty="0"/>
              <a:t>Rational thinking that results in obtaining the one </a:t>
            </a:r>
            <a:br>
              <a:rPr lang="en-US" sz="2800" dirty="0"/>
            </a:br>
            <a:r>
              <a:rPr lang="en-US" sz="2800" dirty="0"/>
              <a:t>correct answer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C</a:t>
            </a:r>
            <a:endParaRPr lang="en-US" sz="2400" dirty="0"/>
          </a:p>
        </p:txBody>
      </p:sp>
      <p:sp>
        <p:nvSpPr>
          <p:cNvPr id="16385" name="Content Placeholder 2"/>
          <p:cNvSpPr>
            <a:spLocks noGrp="1"/>
          </p:cNvSpPr>
          <p:nvPr>
            <p:ph idx="1"/>
          </p:nvPr>
        </p:nvSpPr>
        <p:spPr/>
        <p:txBody>
          <a:bodyPr>
            <a:normAutofit/>
          </a:bodyPr>
          <a:lstStyle/>
          <a:p>
            <a:pPr marL="285750" indent="0">
              <a:buFont typeface="Wingdings" pitchFamily="2" charset="2"/>
              <a:buNone/>
            </a:pPr>
            <a:r>
              <a:rPr lang="en-US" dirty="0"/>
              <a:t>Most definitions of critical thinking include the concept of it being purposeful and deliberate. It is more than just problem-solving and is not used exclusively to defend one’s beliefs. Critical thinking enables a person to see that there may be more than one correct answer.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Critical-Thinking Skills? </a:t>
            </a:r>
          </a:p>
        </p:txBody>
      </p:sp>
      <p:sp>
        <p:nvSpPr>
          <p:cNvPr id="3" name="Content Placeholder 2"/>
          <p:cNvSpPr>
            <a:spLocks noGrp="1"/>
          </p:cNvSpPr>
          <p:nvPr>
            <p:ph idx="1"/>
          </p:nvPr>
        </p:nvSpPr>
        <p:spPr/>
        <p:txBody>
          <a:bodyPr>
            <a:normAutofit/>
          </a:bodyPr>
          <a:lstStyle/>
          <a:p>
            <a:pPr lvl="0"/>
            <a:r>
              <a:rPr lang="en-US" sz="2800" dirty="0"/>
              <a:t>Objectively gathering information on a problem        or issue</a:t>
            </a:r>
          </a:p>
          <a:p>
            <a:pPr lvl="0"/>
            <a:r>
              <a:rPr lang="en-US" sz="2800" dirty="0"/>
              <a:t>Recognizing the need for more information</a:t>
            </a:r>
          </a:p>
          <a:p>
            <a:pPr lvl="0"/>
            <a:r>
              <a:rPr lang="en-US" sz="2800" dirty="0"/>
              <a:t>Evaluating the credibility and usefulness of sources of information</a:t>
            </a:r>
          </a:p>
          <a:p>
            <a:pPr lvl="0"/>
            <a:r>
              <a:rPr lang="en-US" sz="2800" dirty="0"/>
              <a:t>Recognizing gaps in one’s own knowledge</a:t>
            </a:r>
          </a:p>
          <a:p>
            <a:pPr lvl="0"/>
            <a:r>
              <a:rPr lang="en-US" sz="2800" dirty="0"/>
              <a:t>Listening carefully; reading thoughtfully</a:t>
            </a:r>
          </a:p>
          <a:p>
            <a:pPr lvl="0"/>
            <a:r>
              <a:rPr lang="en-US" sz="2800" dirty="0"/>
              <a:t>Separating relevant from irrelevant data and important from unimportant data</a:t>
            </a:r>
          </a:p>
        </p:txBody>
      </p:sp>
    </p:spTree>
    <p:extLst>
      <p:ext uri="{BB962C8B-B14F-4D97-AF65-F5344CB8AC3E}">
        <p14:creationId xmlns:p14="http://schemas.microsoft.com/office/powerpoint/2010/main" val="174071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Critical-Thinking Skills? (cont’d)</a:t>
            </a:r>
            <a:endParaRPr lang="en-US" sz="2000" dirty="0"/>
          </a:p>
        </p:txBody>
      </p:sp>
      <p:sp>
        <p:nvSpPr>
          <p:cNvPr id="3" name="Content Placeholder 2"/>
          <p:cNvSpPr>
            <a:spLocks noGrp="1"/>
          </p:cNvSpPr>
          <p:nvPr>
            <p:ph idx="1"/>
          </p:nvPr>
        </p:nvSpPr>
        <p:spPr/>
        <p:txBody>
          <a:bodyPr>
            <a:noAutofit/>
          </a:bodyPr>
          <a:lstStyle/>
          <a:p>
            <a:pPr lvl="0"/>
            <a:r>
              <a:rPr lang="en-US" sz="2400" dirty="0"/>
              <a:t>Organizing or grouping information in meaningful ways</a:t>
            </a:r>
          </a:p>
          <a:p>
            <a:pPr lvl="0"/>
            <a:r>
              <a:rPr lang="en-US" sz="2400" dirty="0"/>
              <a:t>Making inferences (tentative conclusions) about the meaning of the information</a:t>
            </a:r>
          </a:p>
          <a:p>
            <a:pPr lvl="0"/>
            <a:r>
              <a:rPr lang="en-US" sz="2400" dirty="0"/>
              <a:t>Visualizing potential solutions to a problem</a:t>
            </a:r>
          </a:p>
          <a:p>
            <a:pPr lvl="0"/>
            <a:r>
              <a:rPr lang="en-US" sz="2400" dirty="0"/>
              <a:t>Exploring the advantages, disadvantages, and consequences of each potential action</a:t>
            </a:r>
          </a:p>
          <a:p>
            <a:pPr lvl="0"/>
            <a:r>
              <a:rPr lang="en-US" sz="2400" dirty="0"/>
              <a:t>Evaluating the credibility and usefulness of sources                 of information</a:t>
            </a:r>
          </a:p>
          <a:p>
            <a:pPr lvl="0"/>
            <a:r>
              <a:rPr lang="en-US" sz="2400" dirty="0"/>
              <a:t>Recognizing differences and similarities among things            or situations </a:t>
            </a:r>
          </a:p>
          <a:p>
            <a:pPr lvl="0"/>
            <a:r>
              <a:rPr lang="en-US" sz="2400" dirty="0"/>
              <a:t>Prioritizing or ranking data as needed</a:t>
            </a:r>
          </a:p>
        </p:txBody>
      </p:sp>
    </p:spTree>
    <p:extLst>
      <p:ext uri="{BB962C8B-B14F-4D97-AF65-F5344CB8AC3E}">
        <p14:creationId xmlns:p14="http://schemas.microsoft.com/office/powerpoint/2010/main" val="66581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Critical-Thinking Attitudes?</a:t>
            </a:r>
          </a:p>
        </p:txBody>
      </p:sp>
      <p:sp>
        <p:nvSpPr>
          <p:cNvPr id="3" name="Content Placeholder 2"/>
          <p:cNvSpPr>
            <a:spLocks noGrp="1"/>
          </p:cNvSpPr>
          <p:nvPr>
            <p:ph idx="1"/>
          </p:nvPr>
        </p:nvSpPr>
        <p:spPr/>
        <p:txBody>
          <a:bodyPr>
            <a:normAutofit/>
          </a:bodyPr>
          <a:lstStyle/>
          <a:p>
            <a:pPr lvl="0"/>
            <a:r>
              <a:rPr lang="en-US" sz="2800" dirty="0"/>
              <a:t>Independent thinking </a:t>
            </a:r>
          </a:p>
          <a:p>
            <a:pPr lvl="0"/>
            <a:r>
              <a:rPr lang="en-US" sz="2800" dirty="0"/>
              <a:t>Intellectual curiosity</a:t>
            </a:r>
          </a:p>
          <a:p>
            <a:pPr lvl="0"/>
            <a:r>
              <a:rPr lang="en-US" sz="2800" dirty="0"/>
              <a:t>Intellectual humility</a:t>
            </a:r>
          </a:p>
          <a:p>
            <a:pPr lvl="0"/>
            <a:r>
              <a:rPr lang="en-US" sz="2800" dirty="0"/>
              <a:t>Intellectual empathy</a:t>
            </a:r>
          </a:p>
          <a:p>
            <a:pPr lvl="0"/>
            <a:r>
              <a:rPr lang="en-US" sz="2800" dirty="0"/>
              <a:t>Intellectual courage</a:t>
            </a:r>
          </a:p>
          <a:p>
            <a:pPr lvl="0"/>
            <a:r>
              <a:rPr lang="en-US" sz="2800" dirty="0"/>
              <a:t>Intellectual perseverance</a:t>
            </a:r>
          </a:p>
          <a:p>
            <a:pPr lvl="0"/>
            <a:r>
              <a:rPr lang="en-US" sz="2800" dirty="0"/>
              <a:t>Fair-mindedness</a:t>
            </a:r>
          </a:p>
        </p:txBody>
      </p:sp>
    </p:spTree>
    <p:extLst>
      <p:ext uri="{BB962C8B-B14F-4D97-AF65-F5344CB8AC3E}">
        <p14:creationId xmlns:p14="http://schemas.microsoft.com/office/powerpoint/2010/main" val="192983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Complex Thinking Processes?</a:t>
            </a:r>
          </a:p>
        </p:txBody>
      </p:sp>
      <p:sp>
        <p:nvSpPr>
          <p:cNvPr id="3" name="Content Placeholder 2"/>
          <p:cNvSpPr>
            <a:spLocks noGrp="1"/>
          </p:cNvSpPr>
          <p:nvPr>
            <p:ph idx="1"/>
          </p:nvPr>
        </p:nvSpPr>
        <p:spPr/>
        <p:txBody>
          <a:bodyPr>
            <a:normAutofit/>
          </a:bodyPr>
          <a:lstStyle/>
          <a:p>
            <a:pPr lvl="0"/>
            <a:r>
              <a:rPr lang="en-US" dirty="0"/>
              <a:t>Use a combination of critical-thinking skills and attitudes</a:t>
            </a:r>
          </a:p>
          <a:p>
            <a:pPr lvl="1"/>
            <a:r>
              <a:rPr lang="en-US" dirty="0"/>
              <a:t>Problem-solving</a:t>
            </a:r>
          </a:p>
          <a:p>
            <a:pPr lvl="1"/>
            <a:r>
              <a:rPr lang="en-US" dirty="0"/>
              <a:t>Decision making</a:t>
            </a:r>
          </a:p>
          <a:p>
            <a:pPr lvl="1"/>
            <a:r>
              <a:rPr lang="en-US" dirty="0"/>
              <a:t>Clinical reasoning</a:t>
            </a:r>
          </a:p>
        </p:txBody>
      </p:sp>
    </p:spTree>
    <p:extLst>
      <p:ext uri="{BB962C8B-B14F-4D97-AF65-F5344CB8AC3E}">
        <p14:creationId xmlns:p14="http://schemas.microsoft.com/office/powerpoint/2010/main" val="3148752193"/>
      </p:ext>
    </p:extLst>
  </p:cSld>
  <p:clrMapOvr>
    <a:masterClrMapping/>
  </p:clrMapOvr>
</p:sld>
</file>

<file path=ppt/theme/theme1.xml><?xml version="1.0" encoding="utf-8"?>
<a:theme xmlns:a="http://schemas.openxmlformats.org/drawingml/2006/main" name="Wilkinson2e">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2">
      <a:dk1>
        <a:sysClr val="windowText" lastClr="000000"/>
      </a:dk1>
      <a:lt1>
        <a:sysClr val="window" lastClr="FFFFFF"/>
      </a:lt1>
      <a:dk2>
        <a:srgbClr val="1F497D"/>
      </a:dk2>
      <a:lt2>
        <a:srgbClr val="EEECE1"/>
      </a:lt2>
      <a:accent1>
        <a:srgbClr val="005A9E"/>
      </a:accent1>
      <a:accent2>
        <a:srgbClr val="009999"/>
      </a:accent2>
      <a:accent3>
        <a:srgbClr val="00B0F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D Nursing PowerPoint templat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D Nursing PowerPoint template.pptx [Read-Only]" id="{A2008DEE-BCBD-4BC4-A7A0-5EB7ECB55310}" vid="{FFB93C2D-E936-4942-A955-A0C88B48EE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Wilkinson2e</Template>
  <TotalTime>8229</TotalTime>
  <Words>2787</Words>
  <Application>Microsoft Office PowerPoint</Application>
  <PresentationFormat>On-screen Show (4:3)</PresentationFormat>
  <Paragraphs>262</Paragraphs>
  <Slides>32</Slides>
  <Notes>29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Wingdings</vt:lpstr>
      <vt:lpstr>Gill Sans MT</vt:lpstr>
      <vt:lpstr>ヒラギノ角ゴ Pro W3</vt:lpstr>
      <vt:lpstr>Arial</vt:lpstr>
      <vt:lpstr>Calibri</vt:lpstr>
      <vt:lpstr>Times New Roman</vt:lpstr>
      <vt:lpstr>ＭＳ Ｐゴシック</vt:lpstr>
      <vt:lpstr>Wilkinson2e</vt:lpstr>
      <vt:lpstr>Custom Design</vt:lpstr>
      <vt:lpstr>FAD Nursing PowerPoint template</vt:lpstr>
      <vt:lpstr>PowerPoint Presentation</vt:lpstr>
      <vt:lpstr> Critical Thinking &amp;                            the Nursing Process </vt:lpstr>
      <vt:lpstr>What Is Critical Thinking?</vt:lpstr>
      <vt:lpstr>ClickerCheck</vt:lpstr>
      <vt:lpstr>Correct Answer: C</vt:lpstr>
      <vt:lpstr>What Are Critical-Thinking Skills? </vt:lpstr>
      <vt:lpstr>What Are Critical-Thinking Skills? (cont’d)</vt:lpstr>
      <vt:lpstr>What Are Critical-Thinking Attitudes?</vt:lpstr>
      <vt:lpstr>What Are Complex Thinking Processes?</vt:lpstr>
      <vt:lpstr>Why Is Critical Thinking Important for Nurses?</vt:lpstr>
      <vt:lpstr>ClickerCheck</vt:lpstr>
      <vt:lpstr>Correct Answer: A</vt:lpstr>
      <vt:lpstr>Critical-Thinking Model</vt:lpstr>
      <vt:lpstr>Different Kinds of Nursing Knowledge</vt:lpstr>
      <vt:lpstr>What Is the Nursing Process?</vt:lpstr>
      <vt:lpstr>Characteristics of the Nursing Process</vt:lpstr>
      <vt:lpstr>What Are the Phases of the Nursing Process?</vt:lpstr>
      <vt:lpstr>What Are the Phases of the Nursing Process? (cont’d)</vt:lpstr>
      <vt:lpstr>What Are the Phases of the Nursing Process? (cont’d)</vt:lpstr>
      <vt:lpstr>What Are the Phases of the Nursing Process? (cont’d)</vt:lpstr>
      <vt:lpstr>How Is the Nursing Process Related to            Critical Thinking?</vt:lpstr>
      <vt:lpstr>What Is Caring? </vt:lpstr>
      <vt:lpstr>Components of Caring</vt:lpstr>
      <vt:lpstr>What Is Full-Spectrum Nursing?</vt:lpstr>
      <vt:lpstr>Full-Spectrum Nursing Model</vt:lpstr>
      <vt:lpstr>How Does the Model Work?</vt:lpstr>
      <vt:lpstr>How Does the Model Work? (cont’d)</vt:lpstr>
      <vt:lpstr>ClickerCheck</vt:lpstr>
      <vt:lpstr>Correct Answer: A</vt:lpstr>
      <vt:lpstr>Critical Thinking  </vt:lpstr>
      <vt:lpstr>Safe, Effective Care: Thinking, Doing, Caring</vt:lpstr>
      <vt:lpstr>Socratic Reasoning</vt:lpstr>
    </vt:vector>
  </TitlesOfParts>
  <Company>Bronstein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  And The  Nursing Process</dc:title>
  <dc:creator>Main User</dc:creator>
  <cp:lastModifiedBy>Jacki Albertini</cp:lastModifiedBy>
  <cp:revision>147</cp:revision>
  <dcterms:created xsi:type="dcterms:W3CDTF">2015-09-02T23:31:37Z</dcterms:created>
  <dcterms:modified xsi:type="dcterms:W3CDTF">2017-11-06T18:21:05Z</dcterms:modified>
</cp:coreProperties>
</file>