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5" r:id="rId1"/>
    <p:sldMasterId id="2147483874" r:id="rId2"/>
    <p:sldMasterId id="2147483889" r:id="rId3"/>
  </p:sldMasterIdLst>
  <p:notesMasterIdLst>
    <p:notesMasterId r:id="rId38"/>
  </p:notesMasterIdLst>
  <p:sldIdLst>
    <p:sldId id="299" r:id="rId4"/>
    <p:sldId id="300" r:id="rId5"/>
    <p:sldId id="296" r:id="rId6"/>
    <p:sldId id="280" r:id="rId7"/>
    <p:sldId id="261" r:id="rId8"/>
    <p:sldId id="262" r:id="rId9"/>
    <p:sldId id="263" r:id="rId10"/>
    <p:sldId id="284" r:id="rId11"/>
    <p:sldId id="285" r:id="rId12"/>
    <p:sldId id="281" r:id="rId13"/>
    <p:sldId id="264" r:id="rId14"/>
    <p:sldId id="265" r:id="rId15"/>
    <p:sldId id="266" r:id="rId16"/>
    <p:sldId id="286" r:id="rId17"/>
    <p:sldId id="287" r:id="rId18"/>
    <p:sldId id="267" r:id="rId19"/>
    <p:sldId id="268" r:id="rId20"/>
    <p:sldId id="295" r:id="rId21"/>
    <p:sldId id="297" r:id="rId22"/>
    <p:sldId id="269" r:id="rId23"/>
    <p:sldId id="270" r:id="rId24"/>
    <p:sldId id="271" r:id="rId25"/>
    <p:sldId id="272" r:id="rId26"/>
    <p:sldId id="293" r:id="rId27"/>
    <p:sldId id="288" r:id="rId28"/>
    <p:sldId id="289" r:id="rId29"/>
    <p:sldId id="273" r:id="rId30"/>
    <p:sldId id="276" r:id="rId31"/>
    <p:sldId id="277" r:id="rId32"/>
    <p:sldId id="282" r:id="rId33"/>
    <p:sldId id="278" r:id="rId34"/>
    <p:sldId id="279" r:id="rId35"/>
    <p:sldId id="298" r:id="rId36"/>
    <p:sldId id="283" r:id="rId37"/>
  </p:sldIdLst>
  <p:sldSz cx="9144000" cy="6858000" type="screen4x3"/>
  <p:notesSz cx="6858000" cy="9144000"/>
  <p:embeddedFontLst>
    <p:embeddedFont>
      <p:font typeface="Gill Sans MT" panose="020B0502020104020203" pitchFamily="3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ＭＳ Ｐゴシック" panose="020B0600070205080204" pitchFamily="34" charset="-128"/>
      <p:regular r:id="rId47"/>
    </p:embeddedFont>
  </p:embeddedFontLst>
  <p:defaultTextStyle>
    <a:defPPr>
      <a:defRPr lang="en-US"/>
    </a:defPPr>
    <a:lvl1pPr algn="l" rtl="0" fontAlgn="base">
      <a:spcBef>
        <a:spcPct val="0"/>
      </a:spcBef>
      <a:spcAft>
        <a:spcPct val="0"/>
      </a:spcAft>
      <a:defRPr kumimoji="1"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kumimoji="1"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kumimoji="1"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kumimoji="1"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kumimoji="1"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umimoji="1"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umimoji="1"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umimoji="1"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umimoji="1"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slie Treas" initials="" lastIdx="8" clrIdx="0"/>
  <p:cmAuthor id="7" name="Beth LoGiudice" initials="BL" lastIdx="5" clrIdx="7">
    <p:extLst/>
  </p:cmAuthor>
  <p:cmAuthor id="1" name="Judith Wilkinson" initials="JW" lastIdx="0" clrIdx="1"/>
  <p:cmAuthor id="8" name="Dawna Martich" initials="DM" lastIdx="2" clrIdx="8">
    <p:extLst/>
  </p:cmAuthor>
  <p:cmAuthor id="2" name="Christina L. Snyder" initials="CLS" lastIdx="3" clrIdx="2"/>
  <p:cmAuthor id="3" name="Judith" initials="MOU" lastIdx="1" clrIdx="3">
    <p:extLst/>
  </p:cmAuthor>
  <p:cmAuthor id="4" name="Judith" initials="MOU [2]" lastIdx="1" clrIdx="4">
    <p:extLst/>
  </p:cmAuthor>
  <p:cmAuthor id="5" name="Judith" initials="MOU [3]" lastIdx="1" clrIdx="5">
    <p:extLst/>
  </p:cmAuthor>
  <p:cmAuthor id="6" name="Judith" initials="MOU [4]" lastIdx="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B1CBFF"/>
    <a:srgbClr val="A50021"/>
    <a:srgbClr val="660066"/>
    <a:srgbClr val="EBA5B6"/>
    <a:srgbClr val="000000"/>
    <a:srgbClr val="FFCCFF"/>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73964" autoAdjust="0"/>
  </p:normalViewPr>
  <p:slideViewPr>
    <p:cSldViewPr>
      <p:cViewPr varScale="1">
        <p:scale>
          <a:sx n="65" d="100"/>
          <a:sy n="65" d="100"/>
        </p:scale>
        <p:origin x="1131" y="27"/>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195" d="100"/>
          <a:sy n="195" d="100"/>
        </p:scale>
        <p:origin x="-18" y="15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2.fntdata"/><Relationship Id="rId45" Type="http://schemas.openxmlformats.org/officeDocument/2006/relationships/font" Target="fonts/font7.fntdata"/><Relationship Id="rId53"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5.fntdata"/><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7090"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atin typeface="Arial" charset="0"/>
                <a:ea typeface="+mn-ea"/>
                <a:cs typeface="+mn-cs"/>
              </a:defRPr>
            </a:lvl1pPr>
          </a:lstStyle>
          <a:p>
            <a:pPr>
              <a:defRPr/>
            </a:pPr>
            <a:endParaRPr lang="en-US"/>
          </a:p>
        </p:txBody>
      </p:sp>
      <p:sp>
        <p:nvSpPr>
          <p:cNvPr id="217091" name="Rectangle 1027"/>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atin typeface="Arial" charset="0"/>
                <a:ea typeface="+mn-ea"/>
                <a:cs typeface="+mn-cs"/>
              </a:defRPr>
            </a:lvl1pPr>
          </a:lstStyle>
          <a:p>
            <a:pPr>
              <a:defRPr/>
            </a:pPr>
            <a:endParaRPr lang="en-US"/>
          </a:p>
        </p:txBody>
      </p:sp>
      <p:sp>
        <p:nvSpPr>
          <p:cNvPr id="13316"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7093" name="Rectangle 1029"/>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7094" name="Rectangle 1030"/>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atin typeface="Arial" charset="0"/>
                <a:ea typeface="+mn-ea"/>
                <a:cs typeface="+mn-cs"/>
              </a:defRPr>
            </a:lvl1pPr>
          </a:lstStyle>
          <a:p>
            <a:pPr>
              <a:defRPr/>
            </a:pPr>
            <a:endParaRPr lang="en-US"/>
          </a:p>
        </p:txBody>
      </p:sp>
      <p:sp>
        <p:nvSpPr>
          <p:cNvPr id="217095" name="Rectangle 1031"/>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Arial" charset="0"/>
              </a:defRPr>
            </a:lvl1pPr>
          </a:lstStyle>
          <a:p>
            <a:fld id="{A6EE0702-C554-9D4A-8986-E44ED830008B}" type="slidenum">
              <a:rPr lang="en-US"/>
              <a:pPr/>
              <a:t>‹#›</a:t>
            </a:fld>
            <a:endParaRPr lang="en-US"/>
          </a:p>
        </p:txBody>
      </p:sp>
    </p:spTree>
    <p:extLst>
      <p:ext uri="{BB962C8B-B14F-4D97-AF65-F5344CB8AC3E}">
        <p14:creationId xmlns:p14="http://schemas.microsoft.com/office/powerpoint/2010/main" val="28646362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b="1" dirty="0"/>
              <a:t>  The Framingham studies </a:t>
            </a:r>
            <a:r>
              <a:rPr lang="en-US" dirty="0"/>
              <a:t>are a longitudinal, multidisciplinary research project consisting of several studies carried out over 50 years (from 1948 to 1998) to identify the health and healthcare practices of one community: Framingham, Massachusetts. The results of the various Framingham studies have influenced healthcare practices for diabetes mellitus, breast cancer, heart disease, osteoarthritis in older adults, and other disease entities.</a:t>
            </a:r>
            <a:endParaRPr lang="en-US" b="1" dirty="0"/>
          </a:p>
          <a:p>
            <a:pPr>
              <a:buFont typeface="Arial" pitchFamily="34" charset="0"/>
              <a:buChar char="•"/>
            </a:pPr>
            <a:r>
              <a:rPr lang="en-US" b="1" dirty="0"/>
              <a:t>  Watson’s Science of Human Caring</a:t>
            </a:r>
            <a:r>
              <a:rPr lang="en-US" dirty="0"/>
              <a:t> is a nursing theory developed by Dr. Jean Watson. This theory describes what caring means from a nursing perspective. It may not seem that nurses need to be taught how to care, but Dr. Watson and other nursing theorists found that they did. Before the so-called caring theorists, nurses were more mechanistic in the work they did. A mechanistic nurse has a list of things to do, completes the list, and does nothing more. The “something more” often consists of caring behaviors, such as singing to a frightened child or taking the time to teach a new mother for the second time how to bathe her baby. This is not to say that nurses didn’t care about their patients before Watson. The point is that a theory can change the focus of nursing.</a:t>
            </a:r>
          </a:p>
          <a:p>
            <a:pPr>
              <a:buFont typeface="Arial" pitchFamily="34" charset="0"/>
              <a:buChar char="•"/>
            </a:pPr>
            <a:r>
              <a:rPr lang="en-US" b="1" dirty="0"/>
              <a:t>  Dr.</a:t>
            </a:r>
            <a:r>
              <a:rPr lang="en-US" b="1" baseline="0" dirty="0"/>
              <a:t> Patricia </a:t>
            </a:r>
            <a:r>
              <a:rPr lang="en-US" b="1" dirty="0"/>
              <a:t>Benner, in her book,</a:t>
            </a:r>
            <a:r>
              <a:rPr lang="en-US" b="1" baseline="0" dirty="0"/>
              <a:t> </a:t>
            </a:r>
            <a:r>
              <a:rPr lang="en-US" b="1" i="1" dirty="0"/>
              <a:t>Novice to Expert</a:t>
            </a:r>
            <a:r>
              <a:rPr lang="en-US" b="1" i="0" dirty="0"/>
              <a:t>,</a:t>
            </a:r>
            <a:r>
              <a:rPr lang="en-US" b="1" i="0" baseline="0" dirty="0"/>
              <a:t> </a:t>
            </a:r>
            <a:r>
              <a:rPr lang="en-US" dirty="0"/>
              <a:t>proposed a theory that describes the progression of a beginning nurse to increasing levels of expertise. Benner’s theory provides the information necessary to understand how you learn and perform your nursing responsibilities. </a:t>
            </a:r>
          </a:p>
        </p:txBody>
      </p:sp>
      <p:sp>
        <p:nvSpPr>
          <p:cNvPr id="4" name="Slide Number Placeholder 3"/>
          <p:cNvSpPr>
            <a:spLocks noGrp="1"/>
          </p:cNvSpPr>
          <p:nvPr>
            <p:ph type="sldNum" sz="quarter" idx="10"/>
          </p:nvPr>
        </p:nvSpPr>
        <p:spPr/>
        <p:txBody>
          <a:bodyPr/>
          <a:lstStyle/>
          <a:p>
            <a:fld id="{A6EE0702-C554-9D4A-8986-E44ED830008B}" type="slidenum">
              <a:rPr lang="en-US" smtClean="0"/>
              <a:pPr/>
              <a:t>3</a:t>
            </a:fld>
            <a:endParaRPr lang="en-US"/>
          </a:p>
        </p:txBody>
      </p:sp>
    </p:spTree>
    <p:extLst>
      <p:ext uri="{BB962C8B-B14F-4D97-AF65-F5344CB8AC3E}">
        <p14:creationId xmlns:p14="http://schemas.microsoft.com/office/powerpoint/2010/main" val="3681973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800600"/>
          </a:xfrm>
        </p:spPr>
        <p:txBody>
          <a:bodyPr/>
          <a:lstStyle/>
          <a:p>
            <a:r>
              <a:rPr lang="en-US" dirty="0"/>
              <a:t>&lt;&lt;</a:t>
            </a:r>
            <a:r>
              <a:rPr lang="en-US" b="1" dirty="0"/>
              <a:t>Instructor: </a:t>
            </a:r>
            <a:r>
              <a:rPr lang="en-US" dirty="0"/>
              <a:t>Review each bulleted item while referring to the following notes.&gt;&gt;</a:t>
            </a:r>
          </a:p>
          <a:p>
            <a:pPr marL="171450" indent="-171450">
              <a:buFont typeface="Arial" pitchFamily="34" charset="0"/>
              <a:buChar char="•"/>
            </a:pPr>
            <a:r>
              <a:rPr lang="en-US" b="1" dirty="0"/>
              <a:t>Nursing theories </a:t>
            </a:r>
            <a:r>
              <a:rPr lang="en-US" dirty="0"/>
              <a:t>try to describe, explain, and predict human behavior. </a:t>
            </a:r>
            <a:r>
              <a:rPr lang="en-US" b="0" dirty="0"/>
              <a:t>The theory you use influences what you look for, what you notice, what you perceive as a problem, what outcomes you hope to achieve, and what interventions you will choose.</a:t>
            </a:r>
          </a:p>
          <a:p>
            <a:pPr marL="171450" indent="-171450">
              <a:buFont typeface="Arial" pitchFamily="34" charset="0"/>
              <a:buChar char="•"/>
            </a:pPr>
            <a:r>
              <a:rPr lang="en-US" b="1" dirty="0"/>
              <a:t>Practice:</a:t>
            </a:r>
            <a:r>
              <a:rPr lang="en-US" dirty="0"/>
              <a:t> </a:t>
            </a:r>
            <a:r>
              <a:rPr lang="en-US" b="1" dirty="0"/>
              <a:t>Clinical practice theories</a:t>
            </a:r>
            <a:r>
              <a:rPr lang="en-US" dirty="0"/>
              <a:t> specifically guide what you do each day. They are limited in scope; that is, they do not attempt to explain all of nursing. A theory on human interaction directs nurse–client communication; another theory provides a guide for teaching people how to be self-reliant. </a:t>
            </a:r>
          </a:p>
          <a:p>
            <a:pPr marL="171450" indent="-171450">
              <a:buFont typeface="Arial" pitchFamily="34" charset="0"/>
              <a:buChar char="•"/>
            </a:pPr>
            <a:r>
              <a:rPr lang="en-US" b="1" dirty="0"/>
              <a:t>Education:</a:t>
            </a:r>
            <a:r>
              <a:rPr lang="en-US" dirty="0"/>
              <a:t> Some schools of nursing use theories to guide curriculum planning, programs, and projects. These are frequently grand theories, such as Watson’s Theory of Caring or Rogers’ Science of Unitary Human Beings. A </a:t>
            </a:r>
            <a:r>
              <a:rPr lang="en-US" b="1" dirty="0"/>
              <a:t>grand theory</a:t>
            </a:r>
            <a:r>
              <a:rPr lang="en-US" dirty="0"/>
              <a:t> covers broad areas of concern within a discipline. A grand theory is usually abstract and does not outline specific nursing interventions. Instead, it tends to deal with the relationships among nurse, person, health, and environment.</a:t>
            </a:r>
          </a:p>
          <a:p>
            <a:pPr marL="171450" indent="-171450">
              <a:buFont typeface="Arial" pitchFamily="34" charset="0"/>
              <a:buChar char="•"/>
            </a:pPr>
            <a:r>
              <a:rPr lang="en-US" b="1" dirty="0"/>
              <a:t>Research:</a:t>
            </a:r>
            <a:r>
              <a:rPr lang="en-US" dirty="0"/>
              <a:t> Theories help generate new knowledge by suggesting questions for researchers to study. Researchers also use theories and models as a framework for structuring a study. Theories provide a systematic way to define the questions for study, identify the variables to measure, and interpret the findings.</a:t>
            </a:r>
          </a:p>
        </p:txBody>
      </p:sp>
      <p:sp>
        <p:nvSpPr>
          <p:cNvPr id="4" name="Slide Number Placeholder 3"/>
          <p:cNvSpPr>
            <a:spLocks noGrp="1"/>
          </p:cNvSpPr>
          <p:nvPr>
            <p:ph type="sldNum" sz="quarter" idx="10"/>
          </p:nvPr>
        </p:nvSpPr>
        <p:spPr/>
        <p:txBody>
          <a:bodyPr/>
          <a:lstStyle/>
          <a:p>
            <a:fld id="{A6EE0702-C554-9D4A-8986-E44ED830008B}" type="slidenum">
              <a:rPr lang="en-US" smtClean="0"/>
              <a:pPr/>
              <a:t>12</a:t>
            </a:fld>
            <a:endParaRPr lang="en-US"/>
          </a:p>
        </p:txBody>
      </p:sp>
    </p:spTree>
    <p:extLst>
      <p:ext uri="{BB962C8B-B14F-4D97-AF65-F5344CB8AC3E}">
        <p14:creationId xmlns:p14="http://schemas.microsoft.com/office/powerpoint/2010/main" val="3728478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4413" y="228600"/>
            <a:ext cx="3000375" cy="2251075"/>
          </a:xfrm>
        </p:spPr>
      </p:sp>
      <p:sp>
        <p:nvSpPr>
          <p:cNvPr id="3" name="Notes Placeholder 2"/>
          <p:cNvSpPr>
            <a:spLocks noGrp="1"/>
          </p:cNvSpPr>
          <p:nvPr>
            <p:ph type="body" idx="1"/>
          </p:nvPr>
        </p:nvSpPr>
        <p:spPr>
          <a:xfrm>
            <a:off x="685800" y="2667000"/>
            <a:ext cx="5486400" cy="6477000"/>
          </a:xfrm>
        </p:spPr>
        <p:txBody>
          <a:bodyPr/>
          <a:lstStyle/>
          <a:p>
            <a:r>
              <a:rPr lang="en-US" dirty="0"/>
              <a:t>&lt;&lt;</a:t>
            </a:r>
            <a:r>
              <a:rPr lang="en-US" b="1" dirty="0"/>
              <a:t>Instructor:</a:t>
            </a:r>
            <a:r>
              <a:rPr lang="en-US" dirty="0"/>
              <a:t> Review each bulleted item while referring to the following notes.&gt;&gt;</a:t>
            </a:r>
          </a:p>
          <a:p>
            <a:pPr marL="171450" indent="-171450">
              <a:buFont typeface="Arial" pitchFamily="34" charset="0"/>
              <a:buChar char="•"/>
            </a:pPr>
            <a:r>
              <a:rPr lang="en-US" b="1" dirty="0"/>
              <a:t>Florence Nightingale </a:t>
            </a:r>
            <a:r>
              <a:rPr lang="en-US" b="0" dirty="0"/>
              <a:t>u</a:t>
            </a:r>
            <a:r>
              <a:rPr lang="en-US" dirty="0"/>
              <a:t>sed her research to develop her theory that a clean environment would improve the health of patients. Because of her theory and research, Nightingale dramatically reduced the death rate of the soldiers and changed the way the entire British Army hospital system was managed (</a:t>
            </a:r>
            <a:r>
              <a:rPr lang="en-US" dirty="0" err="1"/>
              <a:t>Dossey</a:t>
            </a:r>
            <a:r>
              <a:rPr lang="en-US" dirty="0"/>
              <a:t>, 1999). </a:t>
            </a:r>
          </a:p>
          <a:p>
            <a:pPr marL="171450" indent="-171450">
              <a:buFont typeface="Arial" pitchFamily="34" charset="0"/>
              <a:buChar char="•"/>
            </a:pPr>
            <a:r>
              <a:rPr lang="en-US" b="1" dirty="0"/>
              <a:t>Virginia Henderson: </a:t>
            </a:r>
            <a:r>
              <a:rPr lang="en-US" dirty="0"/>
              <a:t>Her “idea” was that </a:t>
            </a:r>
            <a:r>
              <a:rPr lang="en-US" i="1" dirty="0"/>
              <a:t>nurses deserve to know what it means to be a nurse. </a:t>
            </a:r>
            <a:r>
              <a:rPr lang="en-US" dirty="0"/>
              <a:t>She identified 14 basic needs that are addressed by nursing care. Henderson’s (1966, p. 3) definition of nursing states: “The </a:t>
            </a:r>
            <a:r>
              <a:rPr lang="en-US" dirty="0">
                <a:solidFill>
                  <a:srgbClr val="FF0000"/>
                </a:solidFill>
              </a:rPr>
              <a:t>ultimate</a:t>
            </a:r>
            <a:r>
              <a:rPr lang="en-US" dirty="0"/>
              <a:t> function of the nurse is to assist the individual, sick or well, in the performance of those activities contributing to health or its recovery (or to a peaceful death) that he would perform unaided if he had the necessary strength, will or knowledge</a:t>
            </a:r>
            <a:r>
              <a:rPr lang="en-US"/>
              <a:t>.”  </a:t>
            </a:r>
          </a:p>
          <a:p>
            <a:pPr marL="171450" indent="-171450">
              <a:buFont typeface="Arial" pitchFamily="34" charset="0"/>
              <a:buChar char="•"/>
            </a:pPr>
            <a:r>
              <a:rPr lang="en-US" b="1"/>
              <a:t>Hildegard </a:t>
            </a:r>
            <a:r>
              <a:rPr lang="en-US" b="1" dirty="0" err="1"/>
              <a:t>Peplau</a:t>
            </a:r>
            <a:r>
              <a:rPr lang="en-US" b="1" dirty="0"/>
              <a:t>:</a:t>
            </a:r>
            <a:r>
              <a:rPr lang="en-US" dirty="0"/>
              <a:t> Her “idea” was that </a:t>
            </a:r>
            <a:r>
              <a:rPr lang="en-US" i="1" dirty="0"/>
              <a:t>health could be improved for psychiatric patients if there were a more effective way to communicate with them. </a:t>
            </a:r>
            <a:r>
              <a:rPr lang="en-US" dirty="0" err="1"/>
              <a:t>Peplau’s</a:t>
            </a:r>
            <a:r>
              <a:rPr lang="en-US" dirty="0"/>
              <a:t> research showed that developing a relationship with psychiatric patients does make their treatment more effective. She developed the theory of interpersonal relations, which focuses on the relationship a nurse has with the patient. </a:t>
            </a:r>
          </a:p>
          <a:p>
            <a:pPr marL="171450" indent="-171450">
              <a:buFont typeface="Arial" pitchFamily="34" charset="0"/>
              <a:buChar char="•"/>
            </a:pPr>
            <a:r>
              <a:rPr lang="en-US" b="1" dirty="0"/>
              <a:t>Patricia Benner: </a:t>
            </a:r>
            <a:r>
              <a:rPr lang="en-US" i="1" dirty="0"/>
              <a:t>Caring</a:t>
            </a:r>
            <a:r>
              <a:rPr lang="en-US" dirty="0"/>
              <a:t> is the central concept in Benner and </a:t>
            </a:r>
            <a:r>
              <a:rPr lang="en-US" dirty="0" err="1"/>
              <a:t>Wrubel’s</a:t>
            </a:r>
            <a:r>
              <a:rPr lang="en-US" dirty="0"/>
              <a:t> </a:t>
            </a:r>
            <a:r>
              <a:rPr lang="en-US" i="1" dirty="0"/>
              <a:t>Primacy of Caring Model.</a:t>
            </a:r>
            <a:r>
              <a:rPr lang="en-US" dirty="0"/>
              <a:t> This theory stresses that each person is unique, so that caring is always specific and relational for each nurse–person encounter. Benner also developed the novice to expert; she identified five stages of knowledge development and acquisition of nursing skills. </a:t>
            </a:r>
          </a:p>
          <a:p>
            <a:pPr marL="171450" indent="-171450">
              <a:buFont typeface="Arial" pitchFamily="34" charset="0"/>
              <a:buChar char="•"/>
            </a:pPr>
            <a:r>
              <a:rPr lang="en-US" b="1" dirty="0"/>
              <a:t>Madeleine Leininger: </a:t>
            </a:r>
            <a:r>
              <a:rPr lang="en-US" b="0" dirty="0"/>
              <a:t>Her</a:t>
            </a:r>
            <a:r>
              <a:rPr lang="en-US" b="0" baseline="0" dirty="0"/>
              <a:t> </a:t>
            </a:r>
            <a:r>
              <a:rPr lang="en-US" dirty="0"/>
              <a:t>theory focuses on caring as </a:t>
            </a:r>
            <a:r>
              <a:rPr lang="en-US" b="0" dirty="0"/>
              <a:t>cultural competence </a:t>
            </a:r>
            <a:r>
              <a:rPr lang="en-US" dirty="0"/>
              <a:t>(using knowledge of cultures and of nursing to provide culturally congruent and responsible care). Her “idea” came from working with children from diverse cultures who were under her care in a psychiatric hospital.</a:t>
            </a:r>
          </a:p>
          <a:p>
            <a:pPr marL="171450" indent="-171450">
              <a:buFont typeface="Arial" pitchFamily="34" charset="0"/>
              <a:buChar char="•"/>
            </a:pPr>
            <a:r>
              <a:rPr lang="en-US" b="1" dirty="0"/>
              <a:t>Jean Watson </a:t>
            </a:r>
            <a:r>
              <a:rPr lang="en-US" b="0" dirty="0"/>
              <a:t>d</a:t>
            </a:r>
            <a:r>
              <a:rPr lang="en-US" dirty="0"/>
              <a:t>eveloped a nursing theory called the </a:t>
            </a:r>
            <a:r>
              <a:rPr lang="en-US" b="0" dirty="0"/>
              <a:t>Science of Human Caring </a:t>
            </a:r>
            <a:r>
              <a:rPr lang="en-US" dirty="0"/>
              <a:t>(Watson, 1988). This theory describes what </a:t>
            </a:r>
            <a:r>
              <a:rPr lang="en-US" i="1" dirty="0"/>
              <a:t>caring </a:t>
            </a:r>
            <a:r>
              <a:rPr lang="en-US" dirty="0"/>
              <a:t>means from a nursing perspective.</a:t>
            </a:r>
            <a:endParaRPr lang="en-US" b="1" dirty="0"/>
          </a:p>
        </p:txBody>
      </p:sp>
      <p:sp>
        <p:nvSpPr>
          <p:cNvPr id="4" name="Slide Number Placeholder 3"/>
          <p:cNvSpPr>
            <a:spLocks noGrp="1"/>
          </p:cNvSpPr>
          <p:nvPr>
            <p:ph type="sldNum" sz="quarter" idx="10"/>
          </p:nvPr>
        </p:nvSpPr>
        <p:spPr/>
        <p:txBody>
          <a:bodyPr/>
          <a:lstStyle/>
          <a:p>
            <a:fld id="{A6EE0702-C554-9D4A-8986-E44ED830008B}" type="slidenum">
              <a:rPr lang="en-US" smtClean="0"/>
              <a:pPr/>
              <a:t>13</a:t>
            </a:fld>
            <a:endParaRPr lang="en-US" dirty="0"/>
          </a:p>
        </p:txBody>
      </p:sp>
    </p:spTree>
    <p:extLst>
      <p:ext uri="{BB962C8B-B14F-4D97-AF65-F5344CB8AC3E}">
        <p14:creationId xmlns:p14="http://schemas.microsoft.com/office/powerpoint/2010/main" val="4266153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&lt;&lt;Instruct students to select the most appropriate answer to the question using their clickers.&gt;&gt;</a:t>
            </a:r>
          </a:p>
          <a:p>
            <a:endParaRPr lang="en-US" dirty="0"/>
          </a:p>
        </p:txBody>
      </p:sp>
      <p:sp>
        <p:nvSpPr>
          <p:cNvPr id="4" name="Slide Number Placeholder 3"/>
          <p:cNvSpPr>
            <a:spLocks noGrp="1"/>
          </p:cNvSpPr>
          <p:nvPr>
            <p:ph type="sldNum" sz="quarter" idx="10"/>
          </p:nvPr>
        </p:nvSpPr>
        <p:spPr/>
        <p:txBody>
          <a:bodyPr/>
          <a:lstStyle/>
          <a:p>
            <a:fld id="{A6EE0702-C554-9D4A-8986-E44ED830008B}" type="slidenum">
              <a:rPr lang="en-US" smtClean="0"/>
              <a:pPr/>
              <a:t>14</a:t>
            </a:fld>
            <a:endParaRPr lang="en-US"/>
          </a:p>
        </p:txBody>
      </p:sp>
    </p:spTree>
    <p:extLst>
      <p:ext uri="{BB962C8B-B14F-4D97-AF65-F5344CB8AC3E}">
        <p14:creationId xmlns:p14="http://schemas.microsoft.com/office/powerpoint/2010/main" val="590515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 answer is D.</a:t>
            </a:r>
          </a:p>
        </p:txBody>
      </p:sp>
      <p:sp>
        <p:nvSpPr>
          <p:cNvPr id="4" name="Slide Number Placeholder 3"/>
          <p:cNvSpPr>
            <a:spLocks noGrp="1"/>
          </p:cNvSpPr>
          <p:nvPr>
            <p:ph type="sldNum" sz="quarter" idx="10"/>
          </p:nvPr>
        </p:nvSpPr>
        <p:spPr/>
        <p:txBody>
          <a:bodyPr/>
          <a:lstStyle/>
          <a:p>
            <a:fld id="{A6EE0702-C554-9D4A-8986-E44ED830008B}" type="slidenum">
              <a:rPr lang="en-US" smtClean="0"/>
              <a:pPr/>
              <a:t>15</a:t>
            </a:fld>
            <a:endParaRPr lang="en-US"/>
          </a:p>
        </p:txBody>
      </p:sp>
    </p:spTree>
    <p:extLst>
      <p:ext uri="{BB962C8B-B14F-4D97-AF65-F5344CB8AC3E}">
        <p14:creationId xmlns:p14="http://schemas.microsoft.com/office/powerpoint/2010/main" val="525670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685800"/>
            <a:ext cx="3860800" cy="2895600"/>
          </a:xfrm>
        </p:spPr>
      </p:sp>
      <p:sp>
        <p:nvSpPr>
          <p:cNvPr id="3" name="Notes Placeholder 2"/>
          <p:cNvSpPr>
            <a:spLocks noGrp="1"/>
          </p:cNvSpPr>
          <p:nvPr>
            <p:ph type="body" idx="1"/>
          </p:nvPr>
        </p:nvSpPr>
        <p:spPr>
          <a:xfrm>
            <a:off x="685800" y="3733800"/>
            <a:ext cx="5486400" cy="4724400"/>
          </a:xfrm>
        </p:spPr>
        <p:txBody>
          <a:bodyPr/>
          <a:lstStyle/>
          <a:p>
            <a:r>
              <a:rPr lang="en-US" dirty="0"/>
              <a:t>&lt;&lt;</a:t>
            </a:r>
            <a:r>
              <a:rPr lang="en-US" b="1" dirty="0"/>
              <a:t>Instructor: </a:t>
            </a:r>
            <a:r>
              <a:rPr lang="en-US" dirty="0"/>
              <a:t>Review each bulleted item while referring to the following notes.&gt;&gt;</a:t>
            </a:r>
          </a:p>
          <a:p>
            <a:pPr marL="171450" indent="-171450">
              <a:buFont typeface="Arial" pitchFamily="34" charset="0"/>
              <a:buChar char="•"/>
            </a:pPr>
            <a:r>
              <a:rPr lang="en-US" b="1" dirty="0"/>
              <a:t>Maslow’s Hierarchy of Basic Human Needs: </a:t>
            </a:r>
            <a:r>
              <a:rPr lang="en-US" dirty="0"/>
              <a:t>This theory identifies eight different levels of needs and identifies that lower-level needs must be met to some degree before the higher-level needs can be achieved.</a:t>
            </a:r>
          </a:p>
          <a:p>
            <a:pPr marL="171450" indent="-171450">
              <a:buFont typeface="Arial" pitchFamily="34" charset="0"/>
              <a:buChar char="•"/>
            </a:pPr>
            <a:r>
              <a:rPr lang="en-US" b="1" dirty="0"/>
              <a:t>Validation theory: </a:t>
            </a:r>
            <a:r>
              <a:rPr lang="en-US" b="0" dirty="0"/>
              <a:t>A</a:t>
            </a:r>
            <a:r>
              <a:rPr lang="en-US" dirty="0"/>
              <a:t>rises from social work and provides for a way to communicate with older people with dementia. The theory asks the caregiver to </a:t>
            </a:r>
            <a:r>
              <a:rPr lang="en-US" i="1" dirty="0"/>
              <a:t>go where the demented person is in his or her own mind</a:t>
            </a:r>
            <a:r>
              <a:rPr lang="en-US" dirty="0"/>
              <a:t>. </a:t>
            </a:r>
          </a:p>
          <a:p>
            <a:pPr marL="171450" indent="-171450">
              <a:buFont typeface="Arial" pitchFamily="34" charset="0"/>
              <a:buChar char="•"/>
            </a:pPr>
            <a:r>
              <a:rPr lang="en-US" b="1" dirty="0"/>
              <a:t>Stress and adaptation theory: </a:t>
            </a:r>
            <a:r>
              <a:rPr lang="en-US" dirty="0"/>
              <a:t>Hans </a:t>
            </a:r>
            <a:r>
              <a:rPr lang="en-US" dirty="0" err="1"/>
              <a:t>Selye</a:t>
            </a:r>
            <a:r>
              <a:rPr lang="en-US" dirty="0"/>
              <a:t> (1993) developed the stress and adaptation theory. His theory states that a certain amount of stress is good for people; it keeps them motivated and alert. However, too much stress, called </a:t>
            </a:r>
            <a:r>
              <a:rPr lang="en-US" i="1" dirty="0"/>
              <a:t>distress, </a:t>
            </a:r>
            <a:r>
              <a:rPr lang="en-US" dirty="0"/>
              <a:t>results in physiological symptoms and eventual illness. </a:t>
            </a:r>
          </a:p>
          <a:p>
            <a:pPr marL="171450" indent="-171450">
              <a:buFont typeface="Arial" pitchFamily="34" charset="0"/>
              <a:buChar char="•"/>
            </a:pPr>
            <a:r>
              <a:rPr lang="en-US" b="1" dirty="0"/>
              <a:t>Developmental theories</a:t>
            </a:r>
            <a:r>
              <a:rPr lang="en-US" dirty="0"/>
              <a:t> look at stages that individuals, groups, families, and communities progress through over time. These theories are useful in nursing practice because they identify norms and expectations at various stages of development and help you identify activities and interventions that are appropriate for your client.</a:t>
            </a:r>
          </a:p>
          <a:p>
            <a:pPr marL="171450" indent="-171450">
              <a:buFont typeface="Arial" pitchFamily="34" charset="0"/>
              <a:buChar char="•"/>
            </a:pPr>
            <a:r>
              <a:rPr lang="en-US" b="1" dirty="0"/>
              <a:t>Systems theory: </a:t>
            </a:r>
            <a:r>
              <a:rPr lang="en-US" dirty="0"/>
              <a:t>One of the premises of systems theory is that all complex phenomena, regardless of their type, have some principles, laws, and organization in common. A </a:t>
            </a:r>
            <a:r>
              <a:rPr lang="en-US" b="0" dirty="0"/>
              <a:t>system is made up of separate components (or subsystems) </a:t>
            </a:r>
            <a:r>
              <a:rPr lang="en-US" dirty="0"/>
              <a:t>that constantly interact with each other and with other systems. </a:t>
            </a:r>
            <a:endParaRPr lang="en-US" b="1" dirty="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6EE0702-C554-9D4A-8986-E44ED830008B}" type="slidenum">
              <a:rPr lang="en-US" smtClean="0"/>
              <a:pPr/>
              <a:t>16</a:t>
            </a:fld>
            <a:endParaRPr lang="en-US"/>
          </a:p>
        </p:txBody>
      </p:sp>
    </p:spTree>
    <p:extLst>
      <p:ext uri="{BB962C8B-B14F-4D97-AF65-F5344CB8AC3E}">
        <p14:creationId xmlns:p14="http://schemas.microsoft.com/office/powerpoint/2010/main" val="1470377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 </a:t>
            </a:r>
            <a:r>
              <a:rPr lang="en-US" b="1" dirty="0"/>
              <a:t>Instructor: </a:t>
            </a:r>
            <a:r>
              <a:rPr lang="en-US" dirty="0"/>
              <a:t>Review each bulleted point while referring to the following notes.&gt;&gt;</a:t>
            </a:r>
          </a:p>
          <a:p>
            <a:pPr marL="0" indent="0">
              <a:buFont typeface="Arial" pitchFamily="34" charset="0"/>
              <a:buNone/>
            </a:pPr>
            <a:r>
              <a:rPr lang="en-US" dirty="0"/>
              <a:t>The purpose of nursing research is to develop knowledge about issues that are important in nursing.</a:t>
            </a:r>
          </a:p>
        </p:txBody>
      </p:sp>
      <p:sp>
        <p:nvSpPr>
          <p:cNvPr id="4" name="Slide Number Placeholder 3"/>
          <p:cNvSpPr>
            <a:spLocks noGrp="1"/>
          </p:cNvSpPr>
          <p:nvPr>
            <p:ph type="sldNum" sz="quarter" idx="10"/>
          </p:nvPr>
        </p:nvSpPr>
        <p:spPr/>
        <p:txBody>
          <a:bodyPr/>
          <a:lstStyle/>
          <a:p>
            <a:fld id="{A6EE0702-C554-9D4A-8986-E44ED830008B}" type="slidenum">
              <a:rPr lang="en-US" smtClean="0"/>
              <a:pPr/>
              <a:t>17</a:t>
            </a:fld>
            <a:endParaRPr lang="en-US"/>
          </a:p>
        </p:txBody>
      </p:sp>
    </p:spTree>
    <p:extLst>
      <p:ext uri="{BB962C8B-B14F-4D97-AF65-F5344CB8AC3E}">
        <p14:creationId xmlns:p14="http://schemas.microsoft.com/office/powerpoint/2010/main" val="3141000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 </a:t>
            </a:r>
            <a:r>
              <a:rPr lang="en-US" b="1" dirty="0"/>
              <a:t>Instructor: </a:t>
            </a:r>
            <a:r>
              <a:rPr lang="en-US" dirty="0"/>
              <a:t>Lead discussion about the various reasons why nurses</a:t>
            </a:r>
            <a:r>
              <a:rPr lang="en-US" baseline="0" dirty="0"/>
              <a:t> must base nursing care on evidence-based practice (EBP) rather than implementing interventions just because “We have always done it this way” or “That’s the easiest way to do the procedure.”&gt;&gt; </a:t>
            </a:r>
            <a:endParaRPr lang="en-US" dirty="0"/>
          </a:p>
          <a:p>
            <a:pPr marL="171450" indent="-171450">
              <a:buFont typeface="Arial" panose="020B0604020202020204" pitchFamily="34" charset="0"/>
              <a:buChar char="•"/>
            </a:pPr>
            <a:r>
              <a:rPr lang="en-US" dirty="0"/>
              <a:t>Verify clinical</a:t>
            </a:r>
            <a:r>
              <a:rPr lang="en-US" baseline="0" dirty="0"/>
              <a:t> practice decisions and interventions.</a:t>
            </a:r>
          </a:p>
          <a:p>
            <a:pPr marL="171450" indent="-171450">
              <a:buFont typeface="Arial" panose="020B0604020202020204" pitchFamily="34" charset="0"/>
              <a:buChar char="•"/>
            </a:pPr>
            <a:r>
              <a:rPr lang="en-US" baseline="0" dirty="0"/>
              <a:t>Improve clinical care practices, interventions, and patient outcomes.</a:t>
            </a:r>
          </a:p>
          <a:p>
            <a:pPr marL="171450" indent="-171450">
              <a:buFont typeface="Arial" panose="020B0604020202020204" pitchFamily="34" charset="0"/>
              <a:buChar char="•"/>
            </a:pPr>
            <a:r>
              <a:rPr lang="en-US" baseline="0" dirty="0"/>
              <a:t>Dispel myths in clinical practice.</a:t>
            </a:r>
          </a:p>
          <a:p>
            <a:pPr marL="171450" indent="-171450">
              <a:buFont typeface="Arial" panose="020B0604020202020204" pitchFamily="34" charset="0"/>
              <a:buChar char="•"/>
            </a:pPr>
            <a:r>
              <a:rPr lang="en-US" baseline="0" dirty="0"/>
              <a:t>Avoid errors and unintended consequences and complications. </a:t>
            </a:r>
          </a:p>
          <a:p>
            <a:pPr marL="171450" indent="-171450">
              <a:buFont typeface="Arial" panose="020B0604020202020204" pitchFamily="34" charset="0"/>
              <a:buChar char="•"/>
            </a:pPr>
            <a:r>
              <a:rPr lang="en-US" baseline="0" dirty="0"/>
              <a:t>Evidence-based practice contributes to the science of nursing.</a:t>
            </a:r>
          </a:p>
          <a:p>
            <a:pPr marL="171450" indent="-171450">
              <a:buFont typeface="Arial" panose="020B0604020202020204" pitchFamily="34" charset="0"/>
              <a:buChar char="•"/>
            </a:pPr>
            <a:r>
              <a:rPr lang="en-US" baseline="0" dirty="0"/>
              <a:t>Leads to repeatability of intended patient outcomes.</a:t>
            </a:r>
          </a:p>
          <a:p>
            <a:pPr marL="171450" indent="-171450">
              <a:buFont typeface="Arial" panose="020B0604020202020204" pitchFamily="34" charset="0"/>
              <a:buChar char="•"/>
            </a:pPr>
            <a:r>
              <a:rPr lang="en-US" baseline="0" dirty="0"/>
              <a:t>Standardize effective care.</a:t>
            </a:r>
          </a:p>
          <a:p>
            <a:endParaRPr lang="en-US" baseline="0" dirty="0"/>
          </a:p>
        </p:txBody>
      </p:sp>
      <p:sp>
        <p:nvSpPr>
          <p:cNvPr id="4" name="Slide Number Placeholder 3"/>
          <p:cNvSpPr>
            <a:spLocks noGrp="1"/>
          </p:cNvSpPr>
          <p:nvPr>
            <p:ph type="sldNum" sz="quarter" idx="10"/>
          </p:nvPr>
        </p:nvSpPr>
        <p:spPr/>
        <p:txBody>
          <a:bodyPr/>
          <a:lstStyle/>
          <a:p>
            <a:fld id="{A6EE0702-C554-9D4A-8986-E44ED830008B}" type="slidenum">
              <a:rPr lang="en-US" smtClean="0"/>
              <a:pPr/>
              <a:t>18</a:t>
            </a:fld>
            <a:endParaRPr lang="en-US"/>
          </a:p>
        </p:txBody>
      </p:sp>
    </p:spTree>
    <p:extLst>
      <p:ext uri="{BB962C8B-B14F-4D97-AF65-F5344CB8AC3E}">
        <p14:creationId xmlns:p14="http://schemas.microsoft.com/office/powerpoint/2010/main" val="2901584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reason for learning about research is that the ability to read and use nursing research enhances your ability to give quality patient care. A practical reason is that educational and practice standards require that you acquire a degree of research competence. Like theory, research affects you every day you are a nurse. Full-spectrum nurses participate in research by doing the following:</a:t>
            </a:r>
          </a:p>
          <a:p>
            <a:pPr marL="171450" indent="-171450">
              <a:buFont typeface="Arial" panose="020B0604020202020204" pitchFamily="34" charset="0"/>
              <a:buChar char="•"/>
            </a:pPr>
            <a:r>
              <a:rPr lang="en-US" dirty="0"/>
              <a:t>Identifying ideas that should be examined through the research process.</a:t>
            </a:r>
          </a:p>
          <a:p>
            <a:pPr marL="171450" indent="-171450">
              <a:buFont typeface="Arial" panose="020B0604020202020204" pitchFamily="34" charset="0"/>
              <a:buChar char="•"/>
            </a:pPr>
            <a:r>
              <a:rPr lang="en-US" dirty="0"/>
              <a:t>Assisting in, designing, and/or performing research.</a:t>
            </a:r>
          </a:p>
          <a:p>
            <a:pPr marL="171450" indent="-171450">
              <a:buFont typeface="Arial" panose="020B0604020202020204" pitchFamily="34" charset="0"/>
              <a:buChar char="•"/>
            </a:pPr>
            <a:r>
              <a:rPr lang="en-US" dirty="0"/>
              <a:t>Using research as a basis for their practice.</a:t>
            </a:r>
          </a:p>
          <a:p>
            <a:r>
              <a:rPr lang="en-US" b="1" dirty="0"/>
              <a:t>ANA standards: </a:t>
            </a:r>
            <a:r>
              <a:rPr lang="en-US" dirty="0"/>
              <a:t>The position of the ANA is that all nurses share a commitment to the advancement and ethical conduct of nursing science.</a:t>
            </a:r>
          </a:p>
          <a:p>
            <a:r>
              <a:rPr lang="en-US" b="1" dirty="0"/>
              <a:t>QSEN:</a:t>
            </a:r>
            <a:r>
              <a:rPr lang="en-US" dirty="0"/>
              <a:t> Recall that the QSEN project has identified quality and safety competencies for nurses. One important competency is evidence-based practice: the ability to “integrate the best available current evidence with clinical expertise and patient/family preferences and values for delivery of optimal healthcare.”</a:t>
            </a:r>
          </a:p>
          <a:p>
            <a:r>
              <a:rPr lang="en-US" b="1" dirty="0"/>
              <a:t>IOM: </a:t>
            </a:r>
            <a:r>
              <a:rPr lang="en-US" dirty="0"/>
              <a:t>The IOM core competencies for health providers are the basis for the safe, effective nursing care (SENC) competencies used in this text.</a:t>
            </a:r>
          </a:p>
        </p:txBody>
      </p:sp>
      <p:sp>
        <p:nvSpPr>
          <p:cNvPr id="4" name="Slide Number Placeholder 3"/>
          <p:cNvSpPr>
            <a:spLocks noGrp="1"/>
          </p:cNvSpPr>
          <p:nvPr>
            <p:ph type="sldNum" sz="quarter" idx="10"/>
          </p:nvPr>
        </p:nvSpPr>
        <p:spPr/>
        <p:txBody>
          <a:bodyPr/>
          <a:lstStyle/>
          <a:p>
            <a:fld id="{A6EE0702-C554-9D4A-8986-E44ED830008B}" type="slidenum">
              <a:rPr lang="en-US" smtClean="0"/>
              <a:pPr/>
              <a:t>19</a:t>
            </a:fld>
            <a:endParaRPr lang="en-US"/>
          </a:p>
        </p:txBody>
      </p:sp>
    </p:spTree>
    <p:extLst>
      <p:ext uri="{BB962C8B-B14F-4D97-AF65-F5344CB8AC3E}">
        <p14:creationId xmlns:p14="http://schemas.microsoft.com/office/powerpoint/2010/main" val="2022595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9400" y="685800"/>
            <a:ext cx="3759200" cy="2819400"/>
          </a:xfrm>
        </p:spPr>
      </p:sp>
      <p:sp>
        <p:nvSpPr>
          <p:cNvPr id="3" name="Notes Placeholder 2"/>
          <p:cNvSpPr>
            <a:spLocks noGrp="1"/>
          </p:cNvSpPr>
          <p:nvPr>
            <p:ph type="body" idx="1"/>
          </p:nvPr>
        </p:nvSpPr>
        <p:spPr>
          <a:xfrm>
            <a:off x="685800" y="3581400"/>
            <a:ext cx="5486400" cy="5105400"/>
          </a:xfrm>
        </p:spPr>
        <p:txBody>
          <a:bodyPr/>
          <a:lstStyle/>
          <a:p>
            <a:pPr marL="171450" indent="-171450">
              <a:buFont typeface="Wingdings" pitchFamily="2" charset="2"/>
              <a:buNone/>
            </a:pPr>
            <a:r>
              <a:rPr lang="en-US" dirty="0"/>
              <a:t>&lt;&lt; </a:t>
            </a:r>
            <a:r>
              <a:rPr lang="en-US" b="1" dirty="0"/>
              <a:t>Instructor: </a:t>
            </a:r>
            <a:r>
              <a:rPr lang="en-US" dirty="0"/>
              <a:t>Review each bulleted item while referring to the following notes.&gt;&gt;</a:t>
            </a:r>
          </a:p>
          <a:p>
            <a:pPr marL="171450" indent="-171450">
              <a:buFont typeface="Arial" pitchFamily="34" charset="0"/>
              <a:buChar char="•"/>
            </a:pPr>
            <a:r>
              <a:rPr lang="en-US" b="1" dirty="0"/>
              <a:t>Associate degree and diploma in nursing: </a:t>
            </a:r>
            <a:r>
              <a:rPr lang="en-US" dirty="0"/>
              <a:t>At this educational level, there are four research roles you can fulfill. You can 1) be aware of the importance of research to evidence-based practice, 2) help identify problem areas in nursing, 3) help collect data with a more experienced nurse researcher, and 4) use evidence-based practice in planning nursing interventions.</a:t>
            </a:r>
          </a:p>
          <a:p>
            <a:pPr marL="171450" indent="-171450">
              <a:buFont typeface="Arial" pitchFamily="34" charset="0"/>
              <a:buChar char="•"/>
            </a:pPr>
            <a:r>
              <a:rPr lang="en-US" b="1" dirty="0"/>
              <a:t>Baccalaureate degree in nursing:</a:t>
            </a:r>
            <a:r>
              <a:rPr lang="en-US" dirty="0"/>
              <a:t> If you are a baccalaureate-prepared nurse, you should be able to 1) critique research for application to clinical practice, 2) identify nursing research problems and help implement research studies, and 3) apply research findings to establish sound, evidence-based clinical practice.</a:t>
            </a:r>
          </a:p>
          <a:p>
            <a:pPr marL="171450" indent="-171450">
              <a:buFont typeface="Arial" pitchFamily="34" charset="0"/>
              <a:buChar char="•"/>
            </a:pPr>
            <a:r>
              <a:rPr lang="en-US" b="1" dirty="0"/>
              <a:t>Master’s degree in nursing: </a:t>
            </a:r>
            <a:r>
              <a:rPr lang="en-US" dirty="0"/>
              <a:t>Nurses with graduate degrees should be able to 1) analyze problems so that appropriately designed research can be used to solve the problem; 2) through clinical expertise, apply evidence-based practice to nursing care situations; 3) provide support to ongoing research projects; and 4) conduct research for the purpose of assuring quality nursing care.</a:t>
            </a:r>
          </a:p>
          <a:p>
            <a:pPr marL="171450" indent="-171450">
              <a:buFont typeface="Arial" pitchFamily="34" charset="0"/>
              <a:buChar char="•"/>
            </a:pPr>
            <a:r>
              <a:rPr lang="en-US" b="1" dirty="0"/>
              <a:t>Doctoral degree in nursing or related field: </a:t>
            </a:r>
            <a:r>
              <a:rPr lang="en-US" dirty="0" err="1"/>
              <a:t>Doctorally</a:t>
            </a:r>
            <a:r>
              <a:rPr lang="en-US" dirty="0"/>
              <a:t> prepared nurses are specifically educated to be nurse researchers. They are qualified to 1) conduct nursing research, 2) serve as leaders in applying research results to the clinical arena, and 3) develop ways to monitor the quality of nursing care being administered by nurses (adapted from ANA, 1981). In addition, they should disseminate their research findings via publications and conferences.</a:t>
            </a:r>
          </a:p>
        </p:txBody>
      </p:sp>
      <p:sp>
        <p:nvSpPr>
          <p:cNvPr id="4" name="Slide Number Placeholder 3"/>
          <p:cNvSpPr>
            <a:spLocks noGrp="1"/>
          </p:cNvSpPr>
          <p:nvPr>
            <p:ph type="sldNum" sz="quarter" idx="10"/>
          </p:nvPr>
        </p:nvSpPr>
        <p:spPr/>
        <p:txBody>
          <a:bodyPr/>
          <a:lstStyle/>
          <a:p>
            <a:fld id="{A6EE0702-C554-9D4A-8986-E44ED830008B}" type="slidenum">
              <a:rPr lang="en-US" smtClean="0"/>
              <a:pPr/>
              <a:t>20</a:t>
            </a:fld>
            <a:endParaRPr lang="en-US"/>
          </a:p>
        </p:txBody>
      </p:sp>
    </p:spTree>
    <p:extLst>
      <p:ext uri="{BB962C8B-B14F-4D97-AF65-F5344CB8AC3E}">
        <p14:creationId xmlns:p14="http://schemas.microsoft.com/office/powerpoint/2010/main" val="2228651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 </a:t>
            </a:r>
            <a:r>
              <a:rPr lang="en-US" b="1" dirty="0"/>
              <a:t>Instructor:</a:t>
            </a:r>
            <a:r>
              <a:rPr lang="en-US" dirty="0"/>
              <a:t> Review each bulleted item while referring to the following notes.&gt;&gt;</a:t>
            </a:r>
          </a:p>
          <a:p>
            <a:pPr marL="171450" indent="-171450">
              <a:buFont typeface="Arial" pitchFamily="34" charset="0"/>
              <a:buChar char="•"/>
            </a:pPr>
            <a:r>
              <a:rPr lang="en-US" b="1" dirty="0"/>
              <a:t>Trial and error plus common sense: </a:t>
            </a:r>
            <a:r>
              <a:rPr lang="en-US" dirty="0"/>
              <a:t>Try what makes sense to do, and if that does not work try something else. If you find something that works partially, then use it.</a:t>
            </a:r>
          </a:p>
          <a:p>
            <a:pPr marL="171450" indent="-171450">
              <a:buFont typeface="Arial" pitchFamily="34" charset="0"/>
              <a:buChar char="•"/>
            </a:pPr>
            <a:r>
              <a:rPr lang="en-US" b="1" dirty="0"/>
              <a:t>Authority and tradition:</a:t>
            </a:r>
            <a:r>
              <a:rPr lang="en-US" dirty="0"/>
              <a:t> This means to rely on an expert or to do “what has always been done.” </a:t>
            </a:r>
          </a:p>
          <a:p>
            <a:pPr marL="171450" indent="-171450">
              <a:buFont typeface="Arial" pitchFamily="34" charset="0"/>
              <a:buChar char="•"/>
            </a:pPr>
            <a:r>
              <a:rPr lang="en-US" b="1" dirty="0"/>
              <a:t>Intuition and inspiration: </a:t>
            </a:r>
            <a:r>
              <a:rPr lang="en-US" dirty="0"/>
              <a:t>Intuition is a “feeling” about something—an inner sense. </a:t>
            </a:r>
          </a:p>
          <a:p>
            <a:pPr marL="171450" indent="-171450">
              <a:buFont typeface="Arial" pitchFamily="34" charset="0"/>
              <a:buChar char="•"/>
            </a:pPr>
            <a:r>
              <a:rPr lang="en-US" b="1" dirty="0"/>
              <a:t>Logical reasoning: </a:t>
            </a:r>
            <a:r>
              <a:rPr lang="en-US" dirty="0"/>
              <a:t>Using your knowledge and the facts available, you form conclusions.</a:t>
            </a:r>
          </a:p>
        </p:txBody>
      </p:sp>
      <p:sp>
        <p:nvSpPr>
          <p:cNvPr id="4" name="Slide Number Placeholder 3"/>
          <p:cNvSpPr>
            <a:spLocks noGrp="1"/>
          </p:cNvSpPr>
          <p:nvPr>
            <p:ph type="sldNum" sz="quarter" idx="10"/>
          </p:nvPr>
        </p:nvSpPr>
        <p:spPr/>
        <p:txBody>
          <a:bodyPr/>
          <a:lstStyle/>
          <a:p>
            <a:fld id="{A6EE0702-C554-9D4A-8986-E44ED830008B}" type="slidenum">
              <a:rPr lang="en-US" smtClean="0"/>
              <a:pPr/>
              <a:t>21</a:t>
            </a:fld>
            <a:endParaRPr lang="en-US"/>
          </a:p>
        </p:txBody>
      </p:sp>
    </p:spTree>
    <p:extLst>
      <p:ext uri="{BB962C8B-B14F-4D97-AF65-F5344CB8AC3E}">
        <p14:creationId xmlns:p14="http://schemas.microsoft.com/office/powerpoint/2010/main" val="1350110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t>
            </a:r>
            <a:r>
              <a:rPr lang="en-US" b="1" dirty="0"/>
              <a:t>&lt;Instructor: </a:t>
            </a:r>
            <a:r>
              <a:rPr lang="en-US" dirty="0"/>
              <a:t>Review each bulleted item while referring to the following notes.&gt;&gt;</a:t>
            </a:r>
          </a:p>
          <a:p>
            <a:r>
              <a:rPr lang="en-US" dirty="0"/>
              <a:t>A theory answers the following questions: </a:t>
            </a:r>
            <a:r>
              <a:rPr lang="en-US" i="0" dirty="0"/>
              <a:t>What is this? How does it work? </a:t>
            </a:r>
            <a:r>
              <a:rPr lang="en-US" dirty="0"/>
              <a:t>Although a theory is based on observations of facts, the theory itself is </a:t>
            </a:r>
            <a:r>
              <a:rPr lang="en-US" i="1" dirty="0"/>
              <a:t>not</a:t>
            </a:r>
            <a:r>
              <a:rPr lang="en-US" dirty="0"/>
              <a:t> a fact. A theory is merely a way of viewing phenomena (reality); it defines and illustrates concepts and explains how they are related or linked. Theories can be, and are, changed.</a:t>
            </a:r>
          </a:p>
        </p:txBody>
      </p:sp>
      <p:sp>
        <p:nvSpPr>
          <p:cNvPr id="4" name="Slide Number Placeholder 3"/>
          <p:cNvSpPr>
            <a:spLocks noGrp="1"/>
          </p:cNvSpPr>
          <p:nvPr>
            <p:ph type="sldNum" sz="quarter" idx="10"/>
          </p:nvPr>
        </p:nvSpPr>
        <p:spPr/>
        <p:txBody>
          <a:bodyPr/>
          <a:lstStyle/>
          <a:p>
            <a:fld id="{A6EE0702-C554-9D4A-8986-E44ED830008B}" type="slidenum">
              <a:rPr lang="en-US" smtClean="0"/>
              <a:pPr/>
              <a:t>4</a:t>
            </a:fld>
            <a:endParaRPr lang="en-US"/>
          </a:p>
        </p:txBody>
      </p:sp>
    </p:spTree>
    <p:extLst>
      <p:ext uri="{BB962C8B-B14F-4D97-AF65-F5344CB8AC3E}">
        <p14:creationId xmlns:p14="http://schemas.microsoft.com/office/powerpoint/2010/main" val="955470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 </a:t>
            </a:r>
            <a:r>
              <a:rPr lang="en-US" b="1" dirty="0"/>
              <a:t>Instructor</a:t>
            </a:r>
            <a:r>
              <a:rPr lang="en-US" dirty="0"/>
              <a:t>: Review each bulleted item while referring to the following notes.&gt;&gt;</a:t>
            </a:r>
          </a:p>
          <a:p>
            <a:r>
              <a:rPr lang="en-US" b="1" dirty="0"/>
              <a:t>Scientific inquiry</a:t>
            </a:r>
            <a:r>
              <a:rPr lang="en-US" dirty="0"/>
              <a:t> is the process in which the researcher, through use of the senses, systematically collects observable, verifiable data to describe, explain, or predict events. The goals of scientific inquiry are to find solutions to problems and to develop explanations of the world (theories). </a:t>
            </a:r>
            <a:endParaRPr lang="en-US" b="1" dirty="0"/>
          </a:p>
        </p:txBody>
      </p:sp>
      <p:sp>
        <p:nvSpPr>
          <p:cNvPr id="4" name="Slide Number Placeholder 3"/>
          <p:cNvSpPr>
            <a:spLocks noGrp="1"/>
          </p:cNvSpPr>
          <p:nvPr>
            <p:ph type="sldNum" sz="quarter" idx="10"/>
          </p:nvPr>
        </p:nvSpPr>
        <p:spPr/>
        <p:txBody>
          <a:bodyPr/>
          <a:lstStyle/>
          <a:p>
            <a:fld id="{A6EE0702-C554-9D4A-8986-E44ED830008B}" type="slidenum">
              <a:rPr lang="en-US" smtClean="0"/>
              <a:pPr/>
              <a:t>22</a:t>
            </a:fld>
            <a:endParaRPr lang="en-US"/>
          </a:p>
        </p:txBody>
      </p:sp>
    </p:spTree>
    <p:extLst>
      <p:ext uri="{BB962C8B-B14F-4D97-AF65-F5344CB8AC3E}">
        <p14:creationId xmlns:p14="http://schemas.microsoft.com/office/powerpoint/2010/main" val="3577011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 </a:t>
            </a:r>
            <a:r>
              <a:rPr lang="en-US" b="1" dirty="0"/>
              <a:t>Instructor:</a:t>
            </a:r>
            <a:r>
              <a:rPr lang="en-US" dirty="0"/>
              <a:t> Review each bulleted item while referring to the following notes.&gt;&gt;</a:t>
            </a:r>
          </a:p>
          <a:p>
            <a:pPr marL="171450" indent="-171450">
              <a:buFont typeface="Arial" pitchFamily="34" charset="0"/>
              <a:buChar char="•"/>
            </a:pPr>
            <a:r>
              <a:rPr lang="en-US" b="1" dirty="0"/>
              <a:t>Quantitative research: </a:t>
            </a:r>
            <a:r>
              <a:rPr lang="en-US" dirty="0"/>
              <a:t>The main purpose of this research is to gather data from enough </a:t>
            </a:r>
            <a:r>
              <a:rPr lang="en-US" b="0" dirty="0"/>
              <a:t>subjects (people being studied) to be able to generalize the results to a similar population. Generalizing results means that you think, “What I found to be so for this group of people will probably be the same for all people who are similar” (e.g., “My findings for </a:t>
            </a:r>
            <a:r>
              <a:rPr lang="en-US" b="0" i="1" dirty="0"/>
              <a:t>this</a:t>
            </a:r>
            <a:r>
              <a:rPr lang="en-US" b="0" dirty="0"/>
              <a:t> group of women </a:t>
            </a:r>
            <a:r>
              <a:rPr lang="en-US" dirty="0"/>
              <a:t>over age 40 in the United States will probably be useful for </a:t>
            </a:r>
            <a:r>
              <a:rPr lang="en-US" i="1" dirty="0"/>
              <a:t>all</a:t>
            </a:r>
            <a:r>
              <a:rPr lang="en-US" dirty="0"/>
              <a:t> women over age 40 in the United States”). In quantitative research, researchers carefully control data collection and are careful to maintain the objectivity of the process. Quantitative data are reported as numbers. </a:t>
            </a:r>
          </a:p>
          <a:p>
            <a:pPr marL="171450" indent="-171450">
              <a:buFont typeface="Arial" pitchFamily="34" charset="0"/>
              <a:buChar char="•"/>
            </a:pPr>
            <a:r>
              <a:rPr lang="en-US" b="1" dirty="0"/>
              <a:t>Qualitative research: </a:t>
            </a:r>
            <a:r>
              <a:rPr lang="en-US" b="0" dirty="0"/>
              <a:t>This</a:t>
            </a:r>
            <a:r>
              <a:rPr lang="en-US" b="0" baseline="0" dirty="0"/>
              <a:t> type of research </a:t>
            </a:r>
            <a:r>
              <a:rPr lang="en-US" dirty="0"/>
              <a:t>focuses on the lived experience of people. The purpose is not to generalize the data but to share the experience of the person or persons in the study. There is no need for large numbers. A case study of one person can examine the lived experience, for example, of a 19-year-old single mother of triplets or a middle-aged woman with HIV. Qualitative research uses words, quotations from persons interviewed, observations, and other nonnumeric sources of data. </a:t>
            </a:r>
            <a:endParaRPr lang="en-US" b="1" dirty="0"/>
          </a:p>
        </p:txBody>
      </p:sp>
      <p:sp>
        <p:nvSpPr>
          <p:cNvPr id="4" name="Slide Number Placeholder 3"/>
          <p:cNvSpPr>
            <a:spLocks noGrp="1"/>
          </p:cNvSpPr>
          <p:nvPr>
            <p:ph type="sldNum" sz="quarter" idx="10"/>
          </p:nvPr>
        </p:nvSpPr>
        <p:spPr/>
        <p:txBody>
          <a:bodyPr/>
          <a:lstStyle/>
          <a:p>
            <a:fld id="{A6EE0702-C554-9D4A-8986-E44ED830008B}" type="slidenum">
              <a:rPr lang="en-US" smtClean="0"/>
              <a:pPr/>
              <a:t>23</a:t>
            </a:fld>
            <a:endParaRPr lang="en-US"/>
          </a:p>
        </p:txBody>
      </p:sp>
    </p:spTree>
    <p:extLst>
      <p:ext uri="{BB962C8B-B14F-4D97-AF65-F5344CB8AC3E}">
        <p14:creationId xmlns:p14="http://schemas.microsoft.com/office/powerpoint/2010/main" val="1774409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a:t>
            </a:r>
            <a:r>
              <a:rPr lang="en-US" b="1" dirty="0"/>
              <a:t>Instructor: </a:t>
            </a:r>
            <a:r>
              <a:rPr lang="en-US" dirty="0"/>
              <a:t>Present this scenario to students, then ask some of</a:t>
            </a:r>
            <a:r>
              <a:rPr lang="en-US" baseline="0" dirty="0"/>
              <a:t> the following questions and follow each up with discussion solicited from other students. </a:t>
            </a:r>
            <a:r>
              <a:rPr lang="en-US" dirty="0"/>
              <a:t>Some example questions might include:&gt;&gt;</a:t>
            </a:r>
          </a:p>
          <a:p>
            <a:pPr marL="171450" indent="-171450">
              <a:buFont typeface="Arial" panose="020B0604020202020204" pitchFamily="34" charset="0"/>
              <a:buChar char="•"/>
            </a:pPr>
            <a:r>
              <a:rPr lang="en-US" dirty="0"/>
              <a:t>What might you imply about the need for the study?</a:t>
            </a:r>
          </a:p>
          <a:p>
            <a:pPr marL="171450" indent="-171450">
              <a:buFont typeface="Arial" panose="020B0604020202020204" pitchFamily="34" charset="0"/>
              <a:buChar char="•"/>
            </a:pPr>
            <a:r>
              <a:rPr lang="en-US" dirty="0"/>
              <a:t>How does the taping method in your study affect catheter duration? Where did you get your information?</a:t>
            </a:r>
          </a:p>
          <a:p>
            <a:pPr marL="171450" indent="-171450">
              <a:buFont typeface="Arial" panose="020B0604020202020204" pitchFamily="34" charset="0"/>
              <a:buChar char="•"/>
            </a:pPr>
            <a:r>
              <a:rPr lang="en-US" dirty="0"/>
              <a:t>What generalizations can you make based on your study findings?</a:t>
            </a:r>
          </a:p>
          <a:p>
            <a:pPr marL="171450" indent="-171450">
              <a:buFont typeface="Arial" panose="020B0604020202020204" pitchFamily="34" charset="0"/>
              <a:buChar char="•"/>
            </a:pPr>
            <a:r>
              <a:rPr lang="en-US" dirty="0"/>
              <a:t>What are the consequences of IV lines that remain patent for longer duration?</a:t>
            </a:r>
          </a:p>
          <a:p>
            <a:pPr marL="171450" indent="-171450">
              <a:buFont typeface="Arial" panose="020B0604020202020204" pitchFamily="34" charset="0"/>
              <a:buChar char="•"/>
            </a:pPr>
            <a:r>
              <a:rPr lang="en-US" dirty="0"/>
              <a:t>How do taping methods differ among nurses caring for sick newborns? How could you find this information?</a:t>
            </a:r>
          </a:p>
          <a:p>
            <a:endParaRPr lang="en-US" dirty="0"/>
          </a:p>
        </p:txBody>
      </p:sp>
      <p:sp>
        <p:nvSpPr>
          <p:cNvPr id="4" name="Slide Number Placeholder 3"/>
          <p:cNvSpPr>
            <a:spLocks noGrp="1"/>
          </p:cNvSpPr>
          <p:nvPr>
            <p:ph type="sldNum" sz="quarter" idx="10"/>
          </p:nvPr>
        </p:nvSpPr>
        <p:spPr/>
        <p:txBody>
          <a:bodyPr/>
          <a:lstStyle/>
          <a:p>
            <a:fld id="{A6EE0702-C554-9D4A-8986-E44ED830008B}" type="slidenum">
              <a:rPr lang="en-US" smtClean="0"/>
              <a:pPr/>
              <a:t>24</a:t>
            </a:fld>
            <a:endParaRPr lang="en-US"/>
          </a:p>
        </p:txBody>
      </p:sp>
    </p:spTree>
    <p:extLst>
      <p:ext uri="{BB962C8B-B14F-4D97-AF65-F5344CB8AC3E}">
        <p14:creationId xmlns:p14="http://schemas.microsoft.com/office/powerpoint/2010/main" val="1875374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&lt;&lt;Instruct students to select the most appropriate answer to the question using their clickers.&gt;&gt;</a:t>
            </a:r>
          </a:p>
        </p:txBody>
      </p:sp>
      <p:sp>
        <p:nvSpPr>
          <p:cNvPr id="4" name="Slide Number Placeholder 3"/>
          <p:cNvSpPr>
            <a:spLocks noGrp="1"/>
          </p:cNvSpPr>
          <p:nvPr>
            <p:ph type="sldNum" sz="quarter" idx="10"/>
          </p:nvPr>
        </p:nvSpPr>
        <p:spPr/>
        <p:txBody>
          <a:bodyPr/>
          <a:lstStyle/>
          <a:p>
            <a:fld id="{A6EE0702-C554-9D4A-8986-E44ED830008B}" type="slidenum">
              <a:rPr lang="en-US" smtClean="0"/>
              <a:pPr/>
              <a:t>25</a:t>
            </a:fld>
            <a:endParaRPr lang="en-US"/>
          </a:p>
        </p:txBody>
      </p:sp>
    </p:spTree>
    <p:extLst>
      <p:ext uri="{BB962C8B-B14F-4D97-AF65-F5344CB8AC3E}">
        <p14:creationId xmlns:p14="http://schemas.microsoft.com/office/powerpoint/2010/main" val="2603079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 answer is B.</a:t>
            </a:r>
          </a:p>
        </p:txBody>
      </p:sp>
      <p:sp>
        <p:nvSpPr>
          <p:cNvPr id="4" name="Slide Number Placeholder 3"/>
          <p:cNvSpPr>
            <a:spLocks noGrp="1"/>
          </p:cNvSpPr>
          <p:nvPr>
            <p:ph type="sldNum" sz="quarter" idx="10"/>
          </p:nvPr>
        </p:nvSpPr>
        <p:spPr/>
        <p:txBody>
          <a:bodyPr/>
          <a:lstStyle/>
          <a:p>
            <a:fld id="{A6EE0702-C554-9D4A-8986-E44ED830008B}" type="slidenum">
              <a:rPr lang="en-US" smtClean="0"/>
              <a:pPr/>
              <a:t>26</a:t>
            </a:fld>
            <a:endParaRPr lang="en-US"/>
          </a:p>
        </p:txBody>
      </p:sp>
    </p:spTree>
    <p:extLst>
      <p:ext uri="{BB962C8B-B14F-4D97-AF65-F5344CB8AC3E}">
        <p14:creationId xmlns:p14="http://schemas.microsoft.com/office/powerpoint/2010/main" val="248201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a:t>
            </a:r>
            <a:r>
              <a:rPr lang="en-US" b="1" dirty="0"/>
              <a:t>Instructor: </a:t>
            </a:r>
            <a:r>
              <a:rPr lang="en-US" dirty="0"/>
              <a:t>Refer to each bulleted item after giving the following introduction.&gt;&gt;</a:t>
            </a:r>
          </a:p>
          <a:p>
            <a:r>
              <a:rPr lang="en-US" dirty="0"/>
              <a:t>At the novice level, you will be using but not performing research. But in order to evaluate the research you read, you should have a general idea of the steps for conducting valid, reliable research. The research process is a problem-solving process, similar to but not the same as the nursing process. Different study designs require different steps, and you will find some variation in how different authors present the research process steps. However, in general, the steps include the five phases on this slide (Fain, 2009).</a:t>
            </a:r>
          </a:p>
        </p:txBody>
      </p:sp>
      <p:sp>
        <p:nvSpPr>
          <p:cNvPr id="4" name="Slide Number Placeholder 3"/>
          <p:cNvSpPr>
            <a:spLocks noGrp="1"/>
          </p:cNvSpPr>
          <p:nvPr>
            <p:ph type="sldNum" sz="quarter" idx="10"/>
          </p:nvPr>
        </p:nvSpPr>
        <p:spPr/>
        <p:txBody>
          <a:bodyPr/>
          <a:lstStyle/>
          <a:p>
            <a:fld id="{A6EE0702-C554-9D4A-8986-E44ED830008B}" type="slidenum">
              <a:rPr lang="en-US" smtClean="0"/>
              <a:pPr/>
              <a:t>27</a:t>
            </a:fld>
            <a:endParaRPr lang="en-US"/>
          </a:p>
        </p:txBody>
      </p:sp>
    </p:spTree>
    <p:extLst>
      <p:ext uri="{BB962C8B-B14F-4D97-AF65-F5344CB8AC3E}">
        <p14:creationId xmlns:p14="http://schemas.microsoft.com/office/powerpoint/2010/main" val="2806462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4800" y="381000"/>
            <a:ext cx="3860800" cy="2895600"/>
          </a:xfrm>
        </p:spPr>
      </p:sp>
      <p:sp>
        <p:nvSpPr>
          <p:cNvPr id="3" name="Notes Placeholder 2"/>
          <p:cNvSpPr>
            <a:spLocks noGrp="1"/>
          </p:cNvSpPr>
          <p:nvPr>
            <p:ph type="body" idx="1"/>
          </p:nvPr>
        </p:nvSpPr>
        <p:spPr>
          <a:xfrm>
            <a:off x="685800" y="3429000"/>
            <a:ext cx="5486400" cy="5638800"/>
          </a:xfrm>
        </p:spPr>
        <p:txBody>
          <a:bodyPr/>
          <a:lstStyle/>
          <a:p>
            <a:r>
              <a:rPr lang="en-US" dirty="0"/>
              <a:t>&lt;&lt;</a:t>
            </a:r>
            <a:r>
              <a:rPr lang="en-US" b="1" dirty="0"/>
              <a:t>Instructor:</a:t>
            </a:r>
            <a:r>
              <a:rPr lang="en-US" dirty="0"/>
              <a:t> Review each bulleted item while referring to the following notes.&gt;&gt;</a:t>
            </a:r>
          </a:p>
          <a:p>
            <a:r>
              <a:rPr lang="en-US" b="1" dirty="0"/>
              <a:t>Informed consent</a:t>
            </a:r>
          </a:p>
          <a:p>
            <a:pPr marL="171450" lvl="0" indent="-171450">
              <a:buFont typeface="Arial" pitchFamily="34" charset="0"/>
              <a:buChar char="•"/>
            </a:pPr>
            <a:r>
              <a:rPr lang="en-US" b="1" dirty="0"/>
              <a:t>Right to not be harmed: </a:t>
            </a:r>
            <a:r>
              <a:rPr lang="en-US" dirty="0"/>
              <a:t>The information given to the participant outlines the safety protocols of the study. If at any time preliminary data indicate potential harm to the participant, the study must be stopped immediately.</a:t>
            </a:r>
          </a:p>
          <a:p>
            <a:pPr marL="171450" lvl="0" indent="-171450">
              <a:buFont typeface="Arial" pitchFamily="34" charset="0"/>
              <a:buChar char="•"/>
            </a:pPr>
            <a:r>
              <a:rPr lang="en-US" b="1" dirty="0"/>
              <a:t>Right to full disclosure: </a:t>
            </a:r>
            <a:r>
              <a:rPr lang="en-US" dirty="0"/>
              <a:t>Participants have a right to answers to such questions as: What is the purpose of this research? What risks are there? Are there any benefits? Will I be paid? What happens if I get sick or feel worse? Whom do I contact with questions and concerns?</a:t>
            </a:r>
          </a:p>
          <a:p>
            <a:pPr marL="171450" indent="-171450">
              <a:buFont typeface="Arial" pitchFamily="34" charset="0"/>
              <a:buChar char="•"/>
            </a:pPr>
            <a:r>
              <a:rPr lang="en-US" b="1" dirty="0"/>
              <a:t>Right to self-determination: </a:t>
            </a:r>
            <a:r>
              <a:rPr lang="en-US" dirty="0"/>
              <a:t>This refers to the right to say no. At any time in a study, the participant has the right to stop participating, for any reason. As the nurse, you are responsible to support a participant during the process of withdrawing from a study. Do not allow anyone to coerce the participant into remaining in the study.</a:t>
            </a:r>
          </a:p>
          <a:p>
            <a:pPr marL="171450" indent="-171450">
              <a:buFont typeface="Arial" pitchFamily="34" charset="0"/>
              <a:buChar char="•"/>
            </a:pPr>
            <a:r>
              <a:rPr lang="en-US" b="1" dirty="0"/>
              <a:t>Rights to privacy and confidentiality</a:t>
            </a:r>
            <a:r>
              <a:rPr lang="en-US" dirty="0"/>
              <a:t>: All research participants have the right to have their identity protected. Generally, they are given a code number rather than being identified by name. Once the study is completed and the data are analyzed, the researcher is responsible for protecting the raw data (such as questionnaires and taped interviews).</a:t>
            </a:r>
          </a:p>
          <a:p>
            <a:r>
              <a:rPr lang="en-US" b="1" dirty="0"/>
              <a:t>Institutional review boards (IRBs): </a:t>
            </a:r>
            <a:r>
              <a:rPr lang="en-US" dirty="0"/>
              <a:t>Every hospital, university, and other healthcare facility where federal funds are involved has an IRB. It consists of healthcare professionals and people from the community who are willing to review and critique research proposals. The two main responsibilities of the IRB are to 1) protect the research participants from harm and 2) ensure that the research is of value.</a:t>
            </a:r>
          </a:p>
        </p:txBody>
      </p:sp>
      <p:sp>
        <p:nvSpPr>
          <p:cNvPr id="4" name="Slide Number Placeholder 3"/>
          <p:cNvSpPr>
            <a:spLocks noGrp="1"/>
          </p:cNvSpPr>
          <p:nvPr>
            <p:ph type="sldNum" sz="quarter" idx="10"/>
          </p:nvPr>
        </p:nvSpPr>
        <p:spPr/>
        <p:txBody>
          <a:bodyPr/>
          <a:lstStyle/>
          <a:p>
            <a:fld id="{A6EE0702-C554-9D4A-8986-E44ED830008B}" type="slidenum">
              <a:rPr lang="en-US" smtClean="0"/>
              <a:pPr/>
              <a:t>28</a:t>
            </a:fld>
            <a:endParaRPr lang="en-US"/>
          </a:p>
        </p:txBody>
      </p:sp>
    </p:spTree>
    <p:extLst>
      <p:ext uri="{BB962C8B-B14F-4D97-AF65-F5344CB8AC3E}">
        <p14:creationId xmlns:p14="http://schemas.microsoft.com/office/powerpoint/2010/main" val="1283024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95800"/>
          </a:xfrm>
        </p:spPr>
        <p:txBody>
          <a:bodyPr/>
          <a:lstStyle/>
          <a:p>
            <a:r>
              <a:rPr lang="en-US" dirty="0"/>
              <a:t>&lt;&lt;</a:t>
            </a:r>
            <a:r>
              <a:rPr lang="en-US" b="1" dirty="0"/>
              <a:t>Instructor: </a:t>
            </a:r>
            <a:r>
              <a:rPr lang="en-US" dirty="0"/>
              <a:t>Review each bulleted item while referring to the following notes.&gt;&gt;</a:t>
            </a:r>
          </a:p>
          <a:p>
            <a:pPr marL="171450" indent="-171450">
              <a:buFont typeface="Arial" pitchFamily="34" charset="0"/>
              <a:buChar char="•"/>
            </a:pPr>
            <a:r>
              <a:rPr lang="en-US" b="1" dirty="0"/>
              <a:t>Experience: </a:t>
            </a:r>
            <a:r>
              <a:rPr lang="en-US" dirty="0"/>
              <a:t>If you are curious about why things are done and about what might happen if changes were made, you will find plenty of problems; for example, problems with staffing, equipment, nursing interventions, or coordination among health professionals.</a:t>
            </a:r>
          </a:p>
          <a:p>
            <a:pPr marL="171450" indent="-171450">
              <a:buFont typeface="Arial" pitchFamily="34" charset="0"/>
              <a:buChar char="•"/>
            </a:pPr>
            <a:r>
              <a:rPr lang="en-US" b="1" dirty="0"/>
              <a:t>Social issues</a:t>
            </a:r>
            <a:r>
              <a:rPr lang="en-US" dirty="0"/>
              <a:t>: You may be concerned about broader social issues that affect or require nursing care, such as issues of gender equity, sexual harassment, and domestic violence. You may be concerned about patients who do not have access to healthcare or about the health problems of a particular group or subculture.</a:t>
            </a:r>
          </a:p>
          <a:p>
            <a:pPr marL="171450" indent="-171450">
              <a:buFont typeface="Arial" pitchFamily="34" charset="0"/>
              <a:buChar char="•"/>
            </a:pPr>
            <a:r>
              <a:rPr lang="en-US" b="1" dirty="0"/>
              <a:t>Theories:</a:t>
            </a:r>
            <a:r>
              <a:rPr lang="en-US" dirty="0"/>
              <a:t> Recall that theories must be tested in order to be useful in nursing practice. You might want to suggest research to test a theory in which you are interested. If the theory is accurate, what behaviors would you expect to find, or what evidence would you need to support the theory?</a:t>
            </a:r>
          </a:p>
          <a:p>
            <a:pPr marL="171450" indent="-171450">
              <a:buFont typeface="Arial" pitchFamily="34" charset="0"/>
              <a:buChar char="•"/>
            </a:pPr>
            <a:r>
              <a:rPr lang="en-US" b="1" dirty="0"/>
              <a:t>Ideas from others: </a:t>
            </a:r>
            <a:r>
              <a:rPr lang="en-US" dirty="0"/>
              <a:t>Your instructor may suggest a topic to research, or perhaps you might brainstorm with nurses or other students. Agencies and organizations that fund research often ask for proposals on certain topics (e.g., the ANA and the National Institute of Nursing Research).</a:t>
            </a:r>
          </a:p>
          <a:p>
            <a:pPr marL="171450" indent="-171450">
              <a:buFont typeface="Arial" pitchFamily="34" charset="0"/>
              <a:buChar char="•"/>
            </a:pPr>
            <a:r>
              <a:rPr lang="en-US" b="1" dirty="0"/>
              <a:t>Nursing literature: </a:t>
            </a:r>
            <a:r>
              <a:rPr lang="en-US" dirty="0"/>
              <a:t>Read widely in your field of interest. You may identify clinical problems by reading articles and research reports in nursing journals.</a:t>
            </a:r>
          </a:p>
        </p:txBody>
      </p:sp>
      <p:sp>
        <p:nvSpPr>
          <p:cNvPr id="4" name="Slide Number Placeholder 3"/>
          <p:cNvSpPr>
            <a:spLocks noGrp="1"/>
          </p:cNvSpPr>
          <p:nvPr>
            <p:ph type="sldNum" sz="quarter" idx="10"/>
          </p:nvPr>
        </p:nvSpPr>
        <p:spPr/>
        <p:txBody>
          <a:bodyPr/>
          <a:lstStyle/>
          <a:p>
            <a:fld id="{A6EE0702-C554-9D4A-8986-E44ED830008B}" type="slidenum">
              <a:rPr lang="en-US" smtClean="0"/>
              <a:pPr/>
              <a:t>29</a:t>
            </a:fld>
            <a:endParaRPr lang="en-US"/>
          </a:p>
        </p:txBody>
      </p:sp>
    </p:spTree>
    <p:extLst>
      <p:ext uri="{BB962C8B-B14F-4D97-AF65-F5344CB8AC3E}">
        <p14:creationId xmlns:p14="http://schemas.microsoft.com/office/powerpoint/2010/main" val="2772880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a:t>
            </a:r>
            <a:r>
              <a:rPr lang="en-US" b="1" dirty="0"/>
              <a:t>Instructor: </a:t>
            </a:r>
            <a:r>
              <a:rPr lang="en-US" dirty="0"/>
              <a:t>Review this acronym with the students.&gt;&gt;</a:t>
            </a:r>
          </a:p>
          <a:p>
            <a:r>
              <a:rPr lang="en-US" dirty="0"/>
              <a:t>The acronym stands for </a:t>
            </a:r>
            <a:r>
              <a:rPr lang="en-US" b="1" i="0" dirty="0"/>
              <a:t>P</a:t>
            </a:r>
            <a:r>
              <a:rPr lang="en-US" i="0" dirty="0"/>
              <a:t>atient or population, </a:t>
            </a:r>
            <a:r>
              <a:rPr lang="en-US" b="1" i="0" dirty="0"/>
              <a:t>I</a:t>
            </a:r>
            <a:r>
              <a:rPr lang="en-US" i="0" dirty="0"/>
              <a:t>ntervention, </a:t>
            </a:r>
            <a:r>
              <a:rPr lang="en-US" b="1" i="0" dirty="0"/>
              <a:t>C</a:t>
            </a:r>
            <a:r>
              <a:rPr lang="en-US" i="0" dirty="0"/>
              <a:t>omparison intervention, and </a:t>
            </a:r>
            <a:r>
              <a:rPr lang="en-US" b="1" i="0" dirty="0"/>
              <a:t>O</a:t>
            </a:r>
            <a:r>
              <a:rPr lang="en-US" i="0" dirty="0"/>
              <a:t>utcome. </a:t>
            </a:r>
            <a:r>
              <a:rPr lang="en-US" dirty="0"/>
              <a:t>You may not always need a comparison intervention (C). </a:t>
            </a:r>
          </a:p>
          <a:p>
            <a:endParaRPr lang="en-US" dirty="0"/>
          </a:p>
        </p:txBody>
      </p:sp>
      <p:sp>
        <p:nvSpPr>
          <p:cNvPr id="4" name="Slide Number Placeholder 3"/>
          <p:cNvSpPr>
            <a:spLocks noGrp="1"/>
          </p:cNvSpPr>
          <p:nvPr>
            <p:ph type="sldNum" sz="quarter" idx="10"/>
          </p:nvPr>
        </p:nvSpPr>
        <p:spPr/>
        <p:txBody>
          <a:bodyPr/>
          <a:lstStyle/>
          <a:p>
            <a:fld id="{A6EE0702-C554-9D4A-8986-E44ED830008B}" type="slidenum">
              <a:rPr lang="en-US" smtClean="0"/>
              <a:pPr/>
              <a:t>30</a:t>
            </a:fld>
            <a:endParaRPr lang="en-US"/>
          </a:p>
        </p:txBody>
      </p:sp>
    </p:spTree>
    <p:extLst>
      <p:ext uri="{BB962C8B-B14F-4D97-AF65-F5344CB8AC3E}">
        <p14:creationId xmlns:p14="http://schemas.microsoft.com/office/powerpoint/2010/main" val="2535788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a:t>
            </a:r>
            <a:r>
              <a:rPr lang="en-US" b="1" dirty="0"/>
              <a:t>Instructor: </a:t>
            </a:r>
            <a:r>
              <a:rPr lang="en-US" dirty="0"/>
              <a:t>Review each bulleted item while referring to the following notes.&gt;&gt;</a:t>
            </a:r>
          </a:p>
          <a:p>
            <a:pPr lvl="0"/>
            <a:r>
              <a:rPr lang="en-US" b="1" i="0" dirty="0"/>
              <a:t>What is the book, journal, or article about as a whole?</a:t>
            </a:r>
            <a:r>
              <a:rPr lang="en-US" i="0" dirty="0"/>
              <a:t> That is, what is the theme of the article, and how is it developed?</a:t>
            </a:r>
          </a:p>
          <a:p>
            <a:pPr lvl="0"/>
            <a:r>
              <a:rPr lang="en-US" b="1" i="0" dirty="0"/>
              <a:t>What is being said in detail, and how?</a:t>
            </a:r>
            <a:r>
              <a:rPr lang="en-US" i="0" dirty="0"/>
              <a:t> </a:t>
            </a:r>
            <a:r>
              <a:rPr lang="en-US" dirty="0"/>
              <a:t>What are the author’s main ideas, claims, and arguments? In a research article, you will find this mainly in the abstract and the conclusions.</a:t>
            </a:r>
          </a:p>
          <a:p>
            <a:pPr lvl="0"/>
            <a:r>
              <a:rPr lang="en-US" b="1" i="0" dirty="0"/>
              <a:t>Is the book, journal, or article “true” in whole or part?</a:t>
            </a:r>
            <a:r>
              <a:rPr lang="en-US" i="0" dirty="0"/>
              <a:t> You must decide this for yourself. The strategies in “How Do I Appraise the Research I Read” may help you to determine the truth of a research report.</a:t>
            </a:r>
          </a:p>
          <a:p>
            <a:r>
              <a:rPr lang="en-US" b="1" i="0" dirty="0"/>
              <a:t>What of it?</a:t>
            </a:r>
            <a:r>
              <a:rPr lang="en-US" i="0" dirty="0"/>
              <a:t> Is it of any </a:t>
            </a:r>
            <a:r>
              <a:rPr lang="en-US" dirty="0"/>
              <a:t>significance? Is there any way to use the information to improve patient care, education, or other areas of nursing?</a:t>
            </a:r>
          </a:p>
        </p:txBody>
      </p:sp>
      <p:sp>
        <p:nvSpPr>
          <p:cNvPr id="4" name="Slide Number Placeholder 3"/>
          <p:cNvSpPr>
            <a:spLocks noGrp="1"/>
          </p:cNvSpPr>
          <p:nvPr>
            <p:ph type="sldNum" sz="quarter" idx="10"/>
          </p:nvPr>
        </p:nvSpPr>
        <p:spPr/>
        <p:txBody>
          <a:bodyPr/>
          <a:lstStyle/>
          <a:p>
            <a:fld id="{A6EE0702-C554-9D4A-8986-E44ED830008B}" type="slidenum">
              <a:rPr lang="en-US" smtClean="0"/>
              <a:pPr/>
              <a:t>31</a:t>
            </a:fld>
            <a:endParaRPr lang="en-US"/>
          </a:p>
        </p:txBody>
      </p:sp>
    </p:spTree>
    <p:extLst>
      <p:ext uri="{BB962C8B-B14F-4D97-AF65-F5344CB8AC3E}">
        <p14:creationId xmlns:p14="http://schemas.microsoft.com/office/powerpoint/2010/main" val="3297053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152400"/>
            <a:ext cx="4572000" cy="3429000"/>
          </a:xfrm>
        </p:spPr>
      </p:sp>
      <p:sp>
        <p:nvSpPr>
          <p:cNvPr id="3" name="Notes Placeholder 2"/>
          <p:cNvSpPr>
            <a:spLocks noGrp="1"/>
          </p:cNvSpPr>
          <p:nvPr>
            <p:ph type="body" idx="1"/>
          </p:nvPr>
        </p:nvSpPr>
        <p:spPr>
          <a:xfrm>
            <a:off x="685800" y="3657600"/>
            <a:ext cx="5486400" cy="4800600"/>
          </a:xfrm>
        </p:spPr>
        <p:txBody>
          <a:bodyPr/>
          <a:lstStyle/>
          <a:p>
            <a:r>
              <a:rPr lang="en-US" dirty="0"/>
              <a:t>&lt;&lt;</a:t>
            </a:r>
            <a:r>
              <a:rPr lang="en-US" b="1" dirty="0"/>
              <a:t>Instructor: </a:t>
            </a:r>
            <a:r>
              <a:rPr lang="en-US" dirty="0"/>
              <a:t>Review each bulleted item while referring to the following notes.&gt;&gt;</a:t>
            </a:r>
          </a:p>
          <a:p>
            <a:pPr marL="171450" indent="-171450">
              <a:buFont typeface="Arial" pitchFamily="34" charset="0"/>
              <a:buChar char="•"/>
            </a:pPr>
            <a:r>
              <a:rPr lang="en-US" b="1" dirty="0"/>
              <a:t>Assumptions</a:t>
            </a:r>
            <a:r>
              <a:rPr lang="en-US" dirty="0"/>
              <a:t> are ideas that we take for granted. In a theory, they are the ideas that the theorist or researcher presumes, or takes for granted, to be true and does not intend to test with research. They are statements about concepts or relationships between concepts. </a:t>
            </a:r>
          </a:p>
          <a:p>
            <a:pPr marL="171450" indent="-171450">
              <a:buFont typeface="Arial" pitchFamily="34" charset="0"/>
              <a:buChar char="•"/>
            </a:pPr>
            <a:r>
              <a:rPr lang="en-US" b="1" dirty="0"/>
              <a:t>Phenomena </a:t>
            </a:r>
            <a:r>
              <a:rPr lang="en-US" dirty="0"/>
              <a:t>are the subject matter of a discipline (when used in this sense, they are often called </a:t>
            </a:r>
            <a:r>
              <a:rPr lang="en-US" i="1" dirty="0"/>
              <a:t>phenomena of concern).</a:t>
            </a:r>
            <a:r>
              <a:rPr lang="en-US" dirty="0"/>
              <a:t> Think of phenomena as marking the boundaries (domain) of a discipline—making one discipline unique from another. </a:t>
            </a:r>
          </a:p>
          <a:p>
            <a:pPr marL="171450" indent="-171450">
              <a:buFont typeface="Arial" pitchFamily="34" charset="0"/>
              <a:buChar char="•"/>
            </a:pPr>
            <a:r>
              <a:rPr lang="en-US" b="1" dirty="0"/>
              <a:t>Concepts: </a:t>
            </a:r>
            <a:r>
              <a:rPr lang="en-US" dirty="0"/>
              <a:t>A concept is a mental image of a phenomenon.</a:t>
            </a:r>
            <a:r>
              <a:rPr lang="en-US" baseline="0" dirty="0"/>
              <a:t> </a:t>
            </a:r>
            <a:r>
              <a:rPr lang="en-US" dirty="0"/>
              <a:t>It is formed by generalizing an abstract idea from your experiences and observations of events, objects, and properties, and it exists as a symbol (e.g., a word or picture) in your mind. </a:t>
            </a:r>
          </a:p>
          <a:p>
            <a:pPr marL="171450" indent="-171450">
              <a:buFont typeface="Arial" pitchFamily="34" charset="0"/>
              <a:buChar char="•"/>
            </a:pPr>
            <a:r>
              <a:rPr lang="en-US" b="1" dirty="0"/>
              <a:t>Definitions: </a:t>
            </a:r>
            <a:r>
              <a:rPr lang="en-US" dirty="0"/>
              <a:t>A definition is a statement of the meaning of a term or concept that sets forth the concept’s characteristics or indicators; that is, the things that allow you to identify the concept. A definition may be general or specific. A </a:t>
            </a:r>
            <a:r>
              <a:rPr lang="en-US" i="1" dirty="0"/>
              <a:t>theoretical definition</a:t>
            </a:r>
            <a:r>
              <a:rPr lang="en-US" dirty="0"/>
              <a:t> refers to the conceptual meaning of a term, whereas an </a:t>
            </a:r>
            <a:r>
              <a:rPr lang="en-US" i="1" dirty="0"/>
              <a:t>operational definition</a:t>
            </a:r>
            <a:r>
              <a:rPr lang="en-US" dirty="0"/>
              <a:t> specifies how you would observe or measure the concept (e.g., when doing research). </a:t>
            </a:r>
          </a:p>
          <a:p>
            <a:pPr marL="171450" indent="-171450">
              <a:buFont typeface="Arial" pitchFamily="34" charset="0"/>
              <a:buChar char="•"/>
            </a:pPr>
            <a:r>
              <a:rPr lang="en-US" b="1" dirty="0"/>
              <a:t>Statements/propositions</a:t>
            </a:r>
            <a:r>
              <a:rPr lang="en-US" b="0" baseline="0" dirty="0"/>
              <a:t> </a:t>
            </a:r>
            <a:r>
              <a:rPr lang="en-US" dirty="0"/>
              <a:t>systematically describe the linkages and interactions among the concepts of a theory. The statements, taken as a whole, make up the theory. </a:t>
            </a:r>
            <a:endParaRPr lang="en-US" b="1" dirty="0"/>
          </a:p>
          <a:p>
            <a:endParaRPr lang="en-US" dirty="0"/>
          </a:p>
        </p:txBody>
      </p:sp>
      <p:sp>
        <p:nvSpPr>
          <p:cNvPr id="4" name="Slide Number Placeholder 3"/>
          <p:cNvSpPr>
            <a:spLocks noGrp="1"/>
          </p:cNvSpPr>
          <p:nvPr>
            <p:ph type="sldNum" sz="quarter" idx="10"/>
          </p:nvPr>
        </p:nvSpPr>
        <p:spPr/>
        <p:txBody>
          <a:bodyPr/>
          <a:lstStyle/>
          <a:p>
            <a:fld id="{A6EE0702-C554-9D4A-8986-E44ED830008B}" type="slidenum">
              <a:rPr lang="en-US" smtClean="0"/>
              <a:pPr/>
              <a:t>5</a:t>
            </a:fld>
            <a:endParaRPr lang="en-US"/>
          </a:p>
        </p:txBody>
      </p:sp>
    </p:spTree>
    <p:extLst>
      <p:ext uri="{BB962C8B-B14F-4D97-AF65-F5344CB8AC3E}">
        <p14:creationId xmlns:p14="http://schemas.microsoft.com/office/powerpoint/2010/main" val="3036040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a:t>
            </a:r>
            <a:r>
              <a:rPr lang="en-US" b="1" dirty="0"/>
              <a:t>Instructor: </a:t>
            </a:r>
            <a:r>
              <a:rPr lang="en-US" dirty="0"/>
              <a:t>Emphasize this point with the students.&gt;&gt;</a:t>
            </a:r>
          </a:p>
          <a:p>
            <a:r>
              <a:rPr lang="en-US" dirty="0"/>
              <a:t>True evidence-based practice requires that after discovering and critiquing the best available evidence, nursing expertise must be applied to see how the recommended interventions fit into the practice setting and whether they are compatible with patient preferences. Research is more than just an exercise that nurses engage in to earn master’s and doctoral degrees. The ultimate reason for conducting research is to establish an evidence-based practice or to gain greater understanding of a phenomenon. This means that nurses in practice have a responsibility for finding and using the credible, scientific research that others do. You must have reasons for what you do. Research can provide those reasons.</a:t>
            </a:r>
          </a:p>
        </p:txBody>
      </p:sp>
      <p:sp>
        <p:nvSpPr>
          <p:cNvPr id="4" name="Slide Number Placeholder 3"/>
          <p:cNvSpPr>
            <a:spLocks noGrp="1"/>
          </p:cNvSpPr>
          <p:nvPr>
            <p:ph type="sldNum" sz="quarter" idx="10"/>
          </p:nvPr>
        </p:nvSpPr>
        <p:spPr/>
        <p:txBody>
          <a:bodyPr/>
          <a:lstStyle/>
          <a:p>
            <a:fld id="{A6EE0702-C554-9D4A-8986-E44ED830008B}" type="slidenum">
              <a:rPr lang="en-US" smtClean="0"/>
              <a:pPr/>
              <a:t>32</a:t>
            </a:fld>
            <a:endParaRPr lang="en-US"/>
          </a:p>
        </p:txBody>
      </p:sp>
    </p:spTree>
    <p:extLst>
      <p:ext uri="{BB962C8B-B14F-4D97-AF65-F5344CB8AC3E}">
        <p14:creationId xmlns:p14="http://schemas.microsoft.com/office/powerpoint/2010/main" val="1235472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reasons nurses do not use research as the basis for their practice include:</a:t>
            </a:r>
          </a:p>
          <a:p>
            <a:r>
              <a:rPr lang="en-US" dirty="0"/>
              <a:t>1. Lack of knowledge of nursing research</a:t>
            </a:r>
          </a:p>
          <a:p>
            <a:r>
              <a:rPr lang="en-US" dirty="0"/>
              <a:t>2. Negative attitudes toward research</a:t>
            </a:r>
          </a:p>
          <a:p>
            <a:r>
              <a:rPr lang="en-US" dirty="0"/>
              <a:t>3. Inadequate forums for disseminating research</a:t>
            </a:r>
          </a:p>
          <a:p>
            <a:r>
              <a:rPr lang="en-US" dirty="0"/>
              <a:t>4. Lack of support from the employing institution</a:t>
            </a:r>
          </a:p>
          <a:p>
            <a:r>
              <a:rPr lang="en-US" dirty="0"/>
              <a:t>5. Study findings that are not ready for the clinical environment</a:t>
            </a:r>
          </a:p>
        </p:txBody>
      </p:sp>
      <p:sp>
        <p:nvSpPr>
          <p:cNvPr id="4" name="Slide Number Placeholder 3"/>
          <p:cNvSpPr>
            <a:spLocks noGrp="1"/>
          </p:cNvSpPr>
          <p:nvPr>
            <p:ph type="sldNum" sz="quarter" idx="10"/>
          </p:nvPr>
        </p:nvSpPr>
        <p:spPr/>
        <p:txBody>
          <a:bodyPr/>
          <a:lstStyle/>
          <a:p>
            <a:fld id="{A6EE0702-C554-9D4A-8986-E44ED830008B}" type="slidenum">
              <a:rPr lang="en-US" smtClean="0"/>
              <a:pPr/>
              <a:t>33</a:t>
            </a:fld>
            <a:endParaRPr lang="en-US"/>
          </a:p>
        </p:txBody>
      </p:sp>
    </p:spTree>
    <p:extLst>
      <p:ext uri="{BB962C8B-B14F-4D97-AF65-F5344CB8AC3E}">
        <p14:creationId xmlns:p14="http://schemas.microsoft.com/office/powerpoint/2010/main" val="11057697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a:t>
            </a:r>
            <a:r>
              <a:rPr lang="en-US" b="1" dirty="0"/>
              <a:t>Instructor:</a:t>
            </a:r>
            <a:r>
              <a:rPr lang="en-US" dirty="0"/>
              <a:t> Facilitate discussion of these clinical experiences as the students present.&gt;&gt;</a:t>
            </a:r>
          </a:p>
        </p:txBody>
      </p:sp>
      <p:sp>
        <p:nvSpPr>
          <p:cNvPr id="4" name="Slide Number Placeholder 3"/>
          <p:cNvSpPr>
            <a:spLocks noGrp="1"/>
          </p:cNvSpPr>
          <p:nvPr>
            <p:ph type="sldNum" sz="quarter" idx="10"/>
          </p:nvPr>
        </p:nvSpPr>
        <p:spPr/>
        <p:txBody>
          <a:bodyPr/>
          <a:lstStyle/>
          <a:p>
            <a:fld id="{A6EE0702-C554-9D4A-8986-E44ED830008B}" type="slidenum">
              <a:rPr lang="en-US" smtClean="0"/>
              <a:pPr/>
              <a:t>34</a:t>
            </a:fld>
            <a:endParaRPr lang="en-US"/>
          </a:p>
        </p:txBody>
      </p:sp>
    </p:spTree>
    <p:extLst>
      <p:ext uri="{BB962C8B-B14F-4D97-AF65-F5344CB8AC3E}">
        <p14:creationId xmlns:p14="http://schemas.microsoft.com/office/powerpoint/2010/main" val="144609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a:t>
            </a:r>
            <a:r>
              <a:rPr lang="en-US" b="1" dirty="0"/>
              <a:t>Instructor: </a:t>
            </a:r>
            <a:r>
              <a:rPr lang="en-US" dirty="0"/>
              <a:t>Review each bulleted point while referring to the following notes.&gt;&gt;</a:t>
            </a:r>
          </a:p>
          <a:p>
            <a:pPr marL="171450" indent="-171450">
              <a:buFont typeface="Arial" pitchFamily="34" charset="0"/>
              <a:buChar char="•"/>
            </a:pPr>
            <a:r>
              <a:rPr lang="en-US" b="1" dirty="0"/>
              <a:t>Paradigm:</a:t>
            </a:r>
            <a:r>
              <a:rPr lang="en-US" dirty="0"/>
              <a:t> A way of thinking that is shared by a community of scholars who are studying and working on the same phenomena. </a:t>
            </a:r>
          </a:p>
          <a:p>
            <a:pPr marL="171450" indent="-171450">
              <a:buFont typeface="Arial" pitchFamily="34" charset="0"/>
              <a:buChar char="•"/>
            </a:pPr>
            <a:r>
              <a:rPr lang="en-US" b="1" dirty="0"/>
              <a:t>Conceptual framework:</a:t>
            </a:r>
            <a:r>
              <a:rPr lang="en-US" dirty="0"/>
              <a:t> A set of concepts that are related to form a whole or pattern. Frameworks (and models) tend to be broader and more philosophical than theories. </a:t>
            </a:r>
          </a:p>
          <a:p>
            <a:pPr marL="171450" indent="-171450">
              <a:buFont typeface="Arial" pitchFamily="34" charset="0"/>
              <a:buChar char="•"/>
            </a:pPr>
            <a:r>
              <a:rPr lang="en-US" b="1" dirty="0"/>
              <a:t>Model:</a:t>
            </a:r>
            <a:r>
              <a:rPr lang="en-US" dirty="0"/>
              <a:t> A symbolic representation of a framework or concepts—a diagram, graph, picture, drawing, or physical model. A </a:t>
            </a:r>
            <a:r>
              <a:rPr lang="en-US" b="1" dirty="0"/>
              <a:t>conceptual model</a:t>
            </a:r>
            <a:r>
              <a:rPr lang="en-US" dirty="0"/>
              <a:t> (sometimes referred to as a </a:t>
            </a:r>
            <a:r>
              <a:rPr lang="en-US" i="1" dirty="0"/>
              <a:t>conceptual framework)</a:t>
            </a:r>
            <a:r>
              <a:rPr lang="en-US" dirty="0"/>
              <a:t> is a model that is expressed in language—the symbols are words. </a:t>
            </a:r>
          </a:p>
        </p:txBody>
      </p:sp>
      <p:sp>
        <p:nvSpPr>
          <p:cNvPr id="4" name="Slide Number Placeholder 3"/>
          <p:cNvSpPr>
            <a:spLocks noGrp="1"/>
          </p:cNvSpPr>
          <p:nvPr>
            <p:ph type="sldNum" sz="quarter" idx="10"/>
          </p:nvPr>
        </p:nvSpPr>
        <p:spPr/>
        <p:txBody>
          <a:bodyPr/>
          <a:lstStyle/>
          <a:p>
            <a:fld id="{A6EE0702-C554-9D4A-8986-E44ED830008B}" type="slidenum">
              <a:rPr lang="en-US" smtClean="0"/>
              <a:pPr/>
              <a:t>6</a:t>
            </a:fld>
            <a:endParaRPr lang="en-US"/>
          </a:p>
        </p:txBody>
      </p:sp>
    </p:spTree>
    <p:extLst>
      <p:ext uri="{BB962C8B-B14F-4D97-AF65-F5344CB8AC3E}">
        <p14:creationId xmlns:p14="http://schemas.microsoft.com/office/powerpoint/2010/main" val="751551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a:t>
            </a:r>
            <a:r>
              <a:rPr lang="en-US" b="1" dirty="0"/>
              <a:t>Instructor:</a:t>
            </a:r>
            <a:r>
              <a:rPr lang="en-US" dirty="0"/>
              <a:t> Review each bulleted item while referring to the following notes.&gt;&gt;</a:t>
            </a:r>
          </a:p>
          <a:p>
            <a:pPr marL="171450" indent="-171450">
              <a:buFont typeface="Arial" pitchFamily="34" charset="0"/>
              <a:buChar char="•"/>
            </a:pPr>
            <a:r>
              <a:rPr lang="en-US" b="1" dirty="0"/>
              <a:t>Logical reasoning: </a:t>
            </a:r>
            <a:r>
              <a:rPr lang="en-US" dirty="0"/>
              <a:t>The purpose is to develop an argument or statement based on evidence that will result in a logical conclusion.</a:t>
            </a:r>
          </a:p>
          <a:p>
            <a:pPr marL="628650" lvl="1" indent="-171450">
              <a:buFont typeface="Wingdings" pitchFamily="2" charset="2"/>
              <a:buChar char="Ø"/>
            </a:pPr>
            <a:r>
              <a:rPr lang="en-US" b="1" dirty="0"/>
              <a:t>Inductive reasoning: </a:t>
            </a:r>
            <a:r>
              <a:rPr lang="en-US" dirty="0"/>
              <a:t>You gathered separate pieces of information, recognized a pattern, and formed a generalization. Remember induction by thinking: “IN-duction: I have specific data ‘out there,’ and I bring it ‘IN’ to make the generalization.” </a:t>
            </a:r>
          </a:p>
          <a:p>
            <a:pPr marL="628650" lvl="1" indent="-171450">
              <a:buFont typeface="Wingdings" pitchFamily="2" charset="2"/>
              <a:buChar char="Ø"/>
            </a:pPr>
            <a:r>
              <a:rPr lang="en-US" b="1" dirty="0"/>
              <a:t>Deductive reasoning: </a:t>
            </a:r>
            <a:r>
              <a:rPr lang="en-US" dirty="0"/>
              <a:t>Deduction starts with a </a:t>
            </a:r>
            <a:r>
              <a:rPr lang="en-US" i="1" dirty="0"/>
              <a:t>general premise</a:t>
            </a:r>
            <a:r>
              <a:rPr lang="en-US" dirty="0"/>
              <a:t> and moves to a </a:t>
            </a:r>
            <a:r>
              <a:rPr lang="en-US" i="1" dirty="0"/>
              <a:t>specific deduction</a:t>
            </a:r>
            <a:r>
              <a:rPr lang="en-US" dirty="0"/>
              <a:t>.</a:t>
            </a:r>
          </a:p>
          <a:p>
            <a:pPr marL="171450" indent="-171450">
              <a:buFont typeface="Arial" pitchFamily="34" charset="0"/>
              <a:buChar char="•"/>
            </a:pPr>
            <a:r>
              <a:rPr lang="en-US" dirty="0"/>
              <a:t>Inductions and deductions are not “facts” or “truth,” but rather they point you in the direction to go in seeking truth (reality). They also allow you to make connections between ideas when you are developing a theory. The more information you have to support your conclusions, the more confident you can be that they are correct.</a:t>
            </a:r>
          </a:p>
        </p:txBody>
      </p:sp>
      <p:sp>
        <p:nvSpPr>
          <p:cNvPr id="4" name="Slide Number Placeholder 3"/>
          <p:cNvSpPr>
            <a:spLocks noGrp="1"/>
          </p:cNvSpPr>
          <p:nvPr>
            <p:ph type="sldNum" sz="quarter" idx="10"/>
          </p:nvPr>
        </p:nvSpPr>
        <p:spPr/>
        <p:txBody>
          <a:bodyPr/>
          <a:lstStyle/>
          <a:p>
            <a:fld id="{A6EE0702-C554-9D4A-8986-E44ED830008B}" type="slidenum">
              <a:rPr lang="en-US" smtClean="0"/>
              <a:pPr/>
              <a:t>7</a:t>
            </a:fld>
            <a:endParaRPr lang="en-US"/>
          </a:p>
        </p:txBody>
      </p:sp>
    </p:spTree>
    <p:extLst>
      <p:ext uri="{BB962C8B-B14F-4D97-AF65-F5344CB8AC3E}">
        <p14:creationId xmlns:p14="http://schemas.microsoft.com/office/powerpoint/2010/main" val="973027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&lt;&lt;Instruct students to select the most appropriate answer to the question using their clickers.&gt;&gt;</a:t>
            </a:r>
          </a:p>
        </p:txBody>
      </p:sp>
      <p:sp>
        <p:nvSpPr>
          <p:cNvPr id="4" name="Slide Number Placeholder 3"/>
          <p:cNvSpPr>
            <a:spLocks noGrp="1"/>
          </p:cNvSpPr>
          <p:nvPr>
            <p:ph type="sldNum" sz="quarter" idx="10"/>
          </p:nvPr>
        </p:nvSpPr>
        <p:spPr/>
        <p:txBody>
          <a:bodyPr/>
          <a:lstStyle/>
          <a:p>
            <a:fld id="{A6EE0702-C554-9D4A-8986-E44ED830008B}" type="slidenum">
              <a:rPr lang="en-US" smtClean="0"/>
              <a:pPr/>
              <a:t>8</a:t>
            </a:fld>
            <a:endParaRPr lang="en-US"/>
          </a:p>
        </p:txBody>
      </p:sp>
    </p:spTree>
    <p:extLst>
      <p:ext uri="{BB962C8B-B14F-4D97-AF65-F5344CB8AC3E}">
        <p14:creationId xmlns:p14="http://schemas.microsoft.com/office/powerpoint/2010/main" val="700488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 answer is B.</a:t>
            </a:r>
          </a:p>
        </p:txBody>
      </p:sp>
      <p:sp>
        <p:nvSpPr>
          <p:cNvPr id="4" name="Slide Number Placeholder 3"/>
          <p:cNvSpPr>
            <a:spLocks noGrp="1"/>
          </p:cNvSpPr>
          <p:nvPr>
            <p:ph type="sldNum" sz="quarter" idx="10"/>
          </p:nvPr>
        </p:nvSpPr>
        <p:spPr/>
        <p:txBody>
          <a:bodyPr/>
          <a:lstStyle/>
          <a:p>
            <a:fld id="{A6EE0702-C554-9D4A-8986-E44ED830008B}" type="slidenum">
              <a:rPr lang="en-US" smtClean="0"/>
              <a:pPr/>
              <a:t>9</a:t>
            </a:fld>
            <a:endParaRPr lang="en-US"/>
          </a:p>
        </p:txBody>
      </p:sp>
    </p:spTree>
    <p:extLst>
      <p:ext uri="{BB962C8B-B14F-4D97-AF65-F5344CB8AC3E}">
        <p14:creationId xmlns:p14="http://schemas.microsoft.com/office/powerpoint/2010/main" val="1004492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 </a:t>
            </a:r>
            <a:r>
              <a:rPr lang="en-US" b="1" dirty="0"/>
              <a:t>Instructor: </a:t>
            </a:r>
            <a:r>
              <a:rPr lang="en-US" dirty="0"/>
              <a:t>This slide shows the comparison of inductive and deductive reasoning. Theorists and nurses in practice use both types of reasoning.&gt;&gt;</a:t>
            </a:r>
          </a:p>
        </p:txBody>
      </p:sp>
      <p:sp>
        <p:nvSpPr>
          <p:cNvPr id="4" name="Slide Number Placeholder 3"/>
          <p:cNvSpPr>
            <a:spLocks noGrp="1"/>
          </p:cNvSpPr>
          <p:nvPr>
            <p:ph type="sldNum" sz="quarter" idx="10"/>
          </p:nvPr>
        </p:nvSpPr>
        <p:spPr/>
        <p:txBody>
          <a:bodyPr/>
          <a:lstStyle/>
          <a:p>
            <a:fld id="{A6EE0702-C554-9D4A-8986-E44ED830008B}" type="slidenum">
              <a:rPr lang="en-US" smtClean="0"/>
              <a:pPr/>
              <a:t>10</a:t>
            </a:fld>
            <a:endParaRPr lang="en-US"/>
          </a:p>
        </p:txBody>
      </p:sp>
    </p:spTree>
    <p:extLst>
      <p:ext uri="{BB962C8B-B14F-4D97-AF65-F5344CB8AC3E}">
        <p14:creationId xmlns:p14="http://schemas.microsoft.com/office/powerpoint/2010/main" val="2483870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 </a:t>
            </a:r>
            <a:r>
              <a:rPr lang="en-US" b="1" dirty="0"/>
              <a:t>Instructor: </a:t>
            </a:r>
            <a:r>
              <a:rPr lang="en-US" dirty="0"/>
              <a:t>Review each bulleted item while referring to the following notes.&gt;&gt;</a:t>
            </a:r>
          </a:p>
          <a:p>
            <a:pPr marL="171450" lvl="0" indent="-171450">
              <a:buFont typeface="Arial" pitchFamily="34" charset="0"/>
              <a:buChar char="•"/>
            </a:pPr>
            <a:r>
              <a:rPr lang="en-US" b="1" dirty="0"/>
              <a:t>Person:</a:t>
            </a:r>
            <a:r>
              <a:rPr lang="en-US" dirty="0"/>
              <a:t> Who was the </a:t>
            </a:r>
            <a:r>
              <a:rPr lang="en-US" i="1" dirty="0"/>
              <a:t>person(s)</a:t>
            </a:r>
            <a:r>
              <a:rPr lang="en-US" dirty="0"/>
              <a:t> involved? (</a:t>
            </a:r>
            <a:r>
              <a:rPr lang="en-US" i="1" dirty="0"/>
              <a:t>Person</a:t>
            </a:r>
            <a:r>
              <a:rPr lang="en-US" dirty="0"/>
              <a:t> refers to the patient or resident or the family and support persons.)</a:t>
            </a:r>
          </a:p>
          <a:p>
            <a:pPr marL="171450" lvl="0" indent="-171450">
              <a:buFont typeface="Arial" pitchFamily="34" charset="0"/>
              <a:buChar char="•"/>
            </a:pPr>
            <a:r>
              <a:rPr lang="en-US" b="1" dirty="0"/>
              <a:t>Environment: </a:t>
            </a:r>
            <a:r>
              <a:rPr lang="en-US" dirty="0"/>
              <a:t>What was the </a:t>
            </a:r>
            <a:r>
              <a:rPr lang="en-US" i="1" dirty="0"/>
              <a:t>environment?</a:t>
            </a:r>
            <a:r>
              <a:rPr lang="en-US" dirty="0"/>
              <a:t> A community center? A bathing room in a nursing home? The person’s bedside in a hospital?</a:t>
            </a:r>
          </a:p>
          <a:p>
            <a:pPr marL="171450" lvl="0" indent="-171450">
              <a:buFont typeface="Arial" pitchFamily="34" charset="0"/>
              <a:buChar char="•"/>
            </a:pPr>
            <a:r>
              <a:rPr lang="en-US" b="1" dirty="0"/>
              <a:t>Health: </a:t>
            </a:r>
            <a:r>
              <a:rPr lang="en-US" dirty="0"/>
              <a:t>What was the </a:t>
            </a:r>
            <a:r>
              <a:rPr lang="en-US" i="1" dirty="0"/>
              <a:t>health</a:t>
            </a:r>
            <a:r>
              <a:rPr lang="en-US" dirty="0"/>
              <a:t> condition of the person? For example, was the person seeking information for self-care? Critical? In pain? Ready for discharge?</a:t>
            </a:r>
          </a:p>
          <a:p>
            <a:pPr marL="171450" lvl="0" indent="-171450">
              <a:buFont typeface="Arial" pitchFamily="34" charset="0"/>
              <a:buChar char="•"/>
            </a:pPr>
            <a:r>
              <a:rPr lang="en-US" b="1" dirty="0"/>
              <a:t>Nursing: </a:t>
            </a:r>
            <a:r>
              <a:rPr lang="en-US" dirty="0"/>
              <a:t>How was </a:t>
            </a:r>
            <a:r>
              <a:rPr lang="en-US" i="1" dirty="0"/>
              <a:t>nursing</a:t>
            </a:r>
            <a:r>
              <a:rPr lang="en-US" dirty="0"/>
              <a:t> involved? For example, was the nurse compassionate? Angry? Efficient? A novice or an expert?</a:t>
            </a:r>
          </a:p>
          <a:p>
            <a:pPr marL="171450" indent="-171450">
              <a:buFont typeface="Arial" pitchFamily="34" charset="0"/>
              <a:buChar char="•"/>
            </a:pPr>
            <a:endParaRPr lang="en-US" b="1" dirty="0"/>
          </a:p>
        </p:txBody>
      </p:sp>
      <p:sp>
        <p:nvSpPr>
          <p:cNvPr id="4" name="Slide Number Placeholder 3"/>
          <p:cNvSpPr>
            <a:spLocks noGrp="1"/>
          </p:cNvSpPr>
          <p:nvPr>
            <p:ph type="sldNum" sz="quarter" idx="10"/>
          </p:nvPr>
        </p:nvSpPr>
        <p:spPr/>
        <p:txBody>
          <a:bodyPr/>
          <a:lstStyle/>
          <a:p>
            <a:fld id="{A6EE0702-C554-9D4A-8986-E44ED830008B}" type="slidenum">
              <a:rPr lang="en-US" smtClean="0"/>
              <a:pPr/>
              <a:t>11</a:t>
            </a:fld>
            <a:endParaRPr lang="en-US"/>
          </a:p>
        </p:txBody>
      </p:sp>
    </p:spTree>
    <p:extLst>
      <p:ext uri="{BB962C8B-B14F-4D97-AF65-F5344CB8AC3E}">
        <p14:creationId xmlns:p14="http://schemas.microsoft.com/office/powerpoint/2010/main" val="1405104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Master" Target="../slideMasters/slideMaster2.xml"/><Relationship Id="rId5" Type="http://schemas.openxmlformats.org/officeDocument/2006/relationships/image" Target="../media/image2.png"/><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90488" y="90488"/>
            <a:ext cx="4516437" cy="396875"/>
          </a:xfrm>
          <a:prstGeom prst="rect">
            <a:avLst/>
          </a:prstGeom>
          <a:noFill/>
          <a:ln w="9525">
            <a:noFill/>
            <a:miter lim="800000"/>
            <a:headEnd/>
            <a:tailEnd/>
          </a:ln>
          <a:effectLst>
            <a:outerShdw blurRad="63500" dist="17961" dir="2700000" algn="ctr" rotWithShape="0">
              <a:schemeClr val="tx1">
                <a:alpha val="74998"/>
              </a:schemeClr>
            </a:outerShdw>
          </a:effectLst>
        </p:spPr>
        <p:txBody>
          <a:bodyPr wrap="none">
            <a:spAutoFit/>
          </a:bodyPr>
          <a:lstStyle/>
          <a:p>
            <a:pPr>
              <a:defRPr/>
            </a:pPr>
            <a:r>
              <a:rPr lang="en-US" sz="2000">
                <a:solidFill>
                  <a:srgbClr val="FFFFFF"/>
                </a:solidFill>
                <a:latin typeface="Arial" charset="0"/>
                <a:ea typeface="+mn-ea"/>
                <a:cs typeface="+mn-cs"/>
              </a:rPr>
              <a:t>F. A. Davis’s Fundamentals of Nursing</a:t>
            </a:r>
          </a:p>
        </p:txBody>
      </p:sp>
      <p:sp>
        <p:nvSpPr>
          <p:cNvPr id="192514" name="Rectangle 2"/>
          <p:cNvSpPr>
            <a:spLocks noGrp="1" noChangeArrowheads="1"/>
          </p:cNvSpPr>
          <p:nvPr>
            <p:ph type="ctrTitle"/>
          </p:nvPr>
        </p:nvSpPr>
        <p:spPr>
          <a:xfrm>
            <a:off x="685800" y="2130425"/>
            <a:ext cx="7772400" cy="1371600"/>
          </a:xfrm>
        </p:spPr>
        <p:txBody>
          <a:bodyPr anchor="ctr"/>
          <a:lstStyle>
            <a:lvl1pPr algn="ctr">
              <a:defRPr/>
            </a:lvl1pPr>
          </a:lstStyle>
          <a:p>
            <a:r>
              <a:rPr lang="en-US"/>
              <a:t>Click to edit Master title style</a:t>
            </a:r>
          </a:p>
        </p:txBody>
      </p:sp>
      <p:sp>
        <p:nvSpPr>
          <p:cNvPr id="192515" name="Rectangle 3"/>
          <p:cNvSpPr>
            <a:spLocks noGrp="1" noChangeArrowheads="1"/>
          </p:cNvSpPr>
          <p:nvPr>
            <p:ph type="subTitle" idx="1"/>
          </p:nvPr>
        </p:nvSpPr>
        <p:spPr>
          <a:xfrm>
            <a:off x="1371600" y="3886200"/>
            <a:ext cx="6400800" cy="914400"/>
          </a:xfrm>
        </p:spPr>
        <p:txBody>
          <a:bodyPr anchor="ct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60707288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585451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76400"/>
            <a:ext cx="2082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676400"/>
            <a:ext cx="6096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874388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027" name="Picture 3" descr="P:\PROJECTS\Wilkinson 3e\applications files\Pictures\WilkinsonLR.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011" b="15501"/>
          <a:stretch/>
        </p:blipFill>
        <p:spPr bwMode="auto">
          <a:xfrm>
            <a:off x="0" y="-5303"/>
            <a:ext cx="9144000" cy="685673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pic>
        <p:nvPicPr>
          <p:cNvPr id="10" name="Picture 4" descr="C:\Users\c1b\AppData\Local\Microsoft\Windows\Temporary Internet Files\Content.Outlook\TICU35JK\978_0_8036_4077 (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15000"/>
                    </a14:imgEffect>
                  </a14:imgLayer>
                </a14:imgProps>
              </a:ext>
              <a:ext uri="{28A0092B-C50C-407E-A947-70E740481C1C}">
                <a14:useLocalDpi xmlns:a14="http://schemas.microsoft.com/office/drawing/2010/main" val="0"/>
              </a:ext>
            </a:extLst>
          </a:blip>
          <a:srcRect t="33693" b="64570"/>
          <a:stretch/>
        </p:blipFill>
        <p:spPr bwMode="auto">
          <a:xfrm>
            <a:off x="1188720" y="-30822"/>
            <a:ext cx="6766560" cy="688882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19672" y="-33568"/>
            <a:ext cx="5904656" cy="6885000"/>
          </a:xfrm>
          <a:prstGeom prst="rect">
            <a:avLst/>
          </a:prstGeom>
          <a:solidFill>
            <a:srgbClr val="559DD5">
              <a:alpha val="7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88720" y="389852"/>
            <a:ext cx="6766560" cy="1115690"/>
          </a:xfrm>
          <a:prstGeom prst="rect">
            <a:avLst/>
          </a:prstGeom>
          <a:solidFill>
            <a:srgbClr val="C4BF00">
              <a:alpha val="50000"/>
            </a:srgbClr>
          </a:solidFill>
        </p:spPr>
        <p:txBody>
          <a:bodyPr wrap="square" rtlCol="0">
            <a:spAutoFit/>
          </a:bodyPr>
          <a:lstStyle/>
          <a:p>
            <a:pPr algn="ctr">
              <a:spcBef>
                <a:spcPts val="1200"/>
              </a:spcBef>
            </a:pPr>
            <a:endParaRPr lang="en-US" sz="1000" dirty="0">
              <a:latin typeface="Gill Sans MT" panose="020B0502020104020203" pitchFamily="34" charset="0"/>
            </a:endParaRPr>
          </a:p>
          <a:p>
            <a:pPr algn="ctr">
              <a:spcBef>
                <a:spcPts val="0"/>
              </a:spcBef>
            </a:pPr>
            <a:r>
              <a:rPr lang="en-US" sz="2600" b="0" dirty="0">
                <a:solidFill>
                  <a:schemeClr val="tx1">
                    <a:lumMod val="75000"/>
                    <a:lumOff val="25000"/>
                  </a:schemeClr>
                </a:solidFill>
                <a:latin typeface="Gill Sans MT" panose="020B0502020104020203" pitchFamily="34" charset="0"/>
              </a:rPr>
              <a:t> </a:t>
            </a:r>
            <a:r>
              <a:rPr lang="en-US" sz="2500" b="0" dirty="0">
                <a:solidFill>
                  <a:schemeClr val="tx1">
                    <a:lumMod val="75000"/>
                    <a:lumOff val="25000"/>
                  </a:schemeClr>
                </a:solidFill>
                <a:latin typeface="Gill Sans MT" panose="020B0502020104020203" pitchFamily="34" charset="0"/>
              </a:rPr>
              <a:t>JUDITH M. WILKINSON   LESLIE S. TREAS</a:t>
            </a:r>
          </a:p>
          <a:p>
            <a:pPr algn="ctr"/>
            <a:r>
              <a:rPr lang="en-US" sz="2000" dirty="0">
                <a:solidFill>
                  <a:schemeClr val="tx1">
                    <a:lumMod val="75000"/>
                    <a:lumOff val="25000"/>
                  </a:schemeClr>
                </a:solidFill>
                <a:latin typeface="Gill Sans MT" panose="020B0502020104020203" pitchFamily="34" charset="0"/>
              </a:rPr>
              <a:t>KAREN BARNETT   MABLE H. SMITH</a:t>
            </a:r>
          </a:p>
          <a:p>
            <a:endParaRPr lang="en-US" sz="1050" dirty="0">
              <a:solidFill>
                <a:schemeClr val="tx1">
                  <a:lumMod val="65000"/>
                  <a:lumOff val="35000"/>
                </a:schemeClr>
              </a:solidFill>
            </a:endParaRPr>
          </a:p>
        </p:txBody>
      </p:sp>
      <p:sp>
        <p:nvSpPr>
          <p:cNvPr id="11" name="TextBox 10"/>
          <p:cNvSpPr txBox="1"/>
          <p:nvPr/>
        </p:nvSpPr>
        <p:spPr>
          <a:xfrm>
            <a:off x="1799692" y="1790712"/>
            <a:ext cx="5544616" cy="1680460"/>
          </a:xfrm>
          <a:prstGeom prst="rect">
            <a:avLst/>
          </a:prstGeom>
          <a:noFill/>
        </p:spPr>
        <p:txBody>
          <a:bodyPr wrap="square" rtlCol="0">
            <a:spAutoFit/>
          </a:bodyPr>
          <a:lstStyle/>
          <a:p>
            <a:pPr algn="ctr">
              <a:lnSpc>
                <a:spcPct val="80000"/>
              </a:lnSpc>
            </a:pPr>
            <a:r>
              <a:rPr lang="en-US" sz="4100" dirty="0">
                <a:solidFill>
                  <a:schemeClr val="bg1"/>
                </a:solidFill>
                <a:effectLst>
                  <a:outerShdw blurRad="38100" dist="38100" dir="2700000" algn="tl">
                    <a:srgbClr val="000000">
                      <a:alpha val="43137"/>
                    </a:srgbClr>
                  </a:outerShdw>
                </a:effectLst>
                <a:latin typeface="Gill Sans MT" panose="020B0502020104020203" pitchFamily="34" charset="0"/>
              </a:rPr>
              <a:t>FUNDAMENTALS OF</a:t>
            </a:r>
            <a:br>
              <a:rPr lang="en-US" sz="4000" dirty="0">
                <a:solidFill>
                  <a:schemeClr val="bg1"/>
                </a:solidFill>
                <a:effectLst>
                  <a:outerShdw blurRad="38100" dist="38100" dir="2700000" algn="tl">
                    <a:srgbClr val="000000">
                      <a:alpha val="43137"/>
                    </a:srgbClr>
                  </a:outerShdw>
                </a:effectLst>
                <a:latin typeface="Gill Sans MT" panose="020B0502020104020203" pitchFamily="34" charset="0"/>
              </a:rPr>
            </a:br>
            <a:r>
              <a:rPr lang="en-US" sz="8800" dirty="0">
                <a:solidFill>
                  <a:schemeClr val="bg1"/>
                </a:solidFill>
                <a:effectLst>
                  <a:outerShdw blurRad="38100" dist="38100" dir="2700000" algn="tl">
                    <a:srgbClr val="000000">
                      <a:alpha val="43137"/>
                    </a:srgbClr>
                  </a:outerShdw>
                </a:effectLst>
                <a:latin typeface="Gill Sans MT" panose="020B0502020104020203" pitchFamily="34" charset="0"/>
              </a:rPr>
              <a:t>NURSING</a:t>
            </a:r>
          </a:p>
        </p:txBody>
      </p:sp>
      <p:sp>
        <p:nvSpPr>
          <p:cNvPr id="2" name="Title 1"/>
          <p:cNvSpPr>
            <a:spLocks noGrp="1"/>
          </p:cNvSpPr>
          <p:nvPr>
            <p:ph type="ctrTitle"/>
          </p:nvPr>
        </p:nvSpPr>
        <p:spPr>
          <a:xfrm>
            <a:off x="1799692" y="4263231"/>
            <a:ext cx="5544616" cy="1470025"/>
          </a:xfrm>
        </p:spPr>
        <p:txBody>
          <a:bodyPr>
            <a:normAutofit/>
          </a:bodyPr>
          <a:lstStyle>
            <a:lvl1pPr algn="ctr">
              <a:defRPr sz="2800" b="1">
                <a:solidFill>
                  <a:srgbClr val="CCCC00"/>
                </a:solidFill>
                <a:effectLst>
                  <a:outerShdw blurRad="38100" dist="38100" dir="2700000" algn="tl">
                    <a:srgbClr val="000000">
                      <a:alpha val="43137"/>
                    </a:srgbClr>
                  </a:outerShdw>
                </a:effectLst>
              </a:defRPr>
            </a:lvl1pPr>
          </a:lstStyle>
          <a:p>
            <a:r>
              <a:rPr lang="en-US"/>
              <a:t>Click to edit Master title style</a:t>
            </a:r>
            <a:endParaRPr lang="en-US" dirty="0"/>
          </a:p>
        </p:txBody>
      </p:sp>
      <p:grpSp>
        <p:nvGrpSpPr>
          <p:cNvPr id="3" name="Group 2"/>
          <p:cNvGrpSpPr/>
          <p:nvPr/>
        </p:nvGrpSpPr>
        <p:grpSpPr>
          <a:xfrm>
            <a:off x="3152168" y="6513801"/>
            <a:ext cx="2868518" cy="299575"/>
            <a:chOff x="2668440" y="6356581"/>
            <a:chExt cx="2868518" cy="299575"/>
          </a:xfrm>
        </p:grpSpPr>
        <p:sp>
          <p:nvSpPr>
            <p:cNvPr id="12" name="Rectangle 2"/>
            <p:cNvSpPr>
              <a:spLocks noChangeArrowheads="1"/>
            </p:cNvSpPr>
            <p:nvPr userDrawn="1"/>
          </p:nvSpPr>
          <p:spPr bwMode="auto">
            <a:xfrm>
              <a:off x="3516853" y="6422922"/>
              <a:ext cx="20201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charset="0"/>
                </a:defRPr>
              </a:lvl1pPr>
              <a:lvl2pPr marL="742950" indent="-285750" eaLnBrk="0" hangingPunct="0">
                <a:defRPr kumimoji="1" sz="2800">
                  <a:solidFill>
                    <a:schemeClr val="tx1"/>
                  </a:solidFill>
                  <a:latin typeface="Arial" charset="0"/>
                </a:defRPr>
              </a:lvl2pPr>
              <a:lvl3pPr marL="1143000" indent="-228600" eaLnBrk="0" hangingPunct="0">
                <a:defRPr kumimoji="1" sz="2800">
                  <a:solidFill>
                    <a:schemeClr val="tx1"/>
                  </a:solidFill>
                  <a:latin typeface="Arial" charset="0"/>
                </a:defRPr>
              </a:lvl3pPr>
              <a:lvl4pPr marL="1600200" indent="-228600" eaLnBrk="0" hangingPunct="0">
                <a:defRPr kumimoji="1" sz="2800">
                  <a:solidFill>
                    <a:schemeClr val="tx1"/>
                  </a:solidFill>
                  <a:latin typeface="Arial" charset="0"/>
                </a:defRPr>
              </a:lvl4pPr>
              <a:lvl5pPr marL="2057400" indent="-228600" eaLnBrk="0" hangingPunct="0">
                <a:defRPr kumimoji="1" sz="2800">
                  <a:solidFill>
                    <a:schemeClr val="tx1"/>
                  </a:solidFill>
                  <a:latin typeface="Arial" charset="0"/>
                </a:defRPr>
              </a:lvl5pPr>
              <a:lvl6pPr marL="2514600" indent="-228600" algn="ctr" eaLnBrk="0" fontAlgn="base" hangingPunct="0">
                <a:spcBef>
                  <a:spcPct val="0"/>
                </a:spcBef>
                <a:spcAft>
                  <a:spcPct val="0"/>
                </a:spcAft>
                <a:defRPr kumimoji="1" sz="2800">
                  <a:solidFill>
                    <a:schemeClr val="tx1"/>
                  </a:solidFill>
                  <a:latin typeface="Arial" charset="0"/>
                </a:defRPr>
              </a:lvl6pPr>
              <a:lvl7pPr marL="2971800" indent="-228600" algn="ctr" eaLnBrk="0" fontAlgn="base" hangingPunct="0">
                <a:spcBef>
                  <a:spcPct val="0"/>
                </a:spcBef>
                <a:spcAft>
                  <a:spcPct val="0"/>
                </a:spcAft>
                <a:defRPr kumimoji="1" sz="2800">
                  <a:solidFill>
                    <a:schemeClr val="tx1"/>
                  </a:solidFill>
                  <a:latin typeface="Arial" charset="0"/>
                </a:defRPr>
              </a:lvl7pPr>
              <a:lvl8pPr marL="3429000" indent="-228600" algn="ctr" eaLnBrk="0" fontAlgn="base" hangingPunct="0">
                <a:spcBef>
                  <a:spcPct val="0"/>
                </a:spcBef>
                <a:spcAft>
                  <a:spcPct val="0"/>
                </a:spcAft>
                <a:defRPr kumimoji="1" sz="2800">
                  <a:solidFill>
                    <a:schemeClr val="tx1"/>
                  </a:solidFill>
                  <a:latin typeface="Arial" charset="0"/>
                </a:defRPr>
              </a:lvl8pPr>
              <a:lvl9pPr marL="3886200" indent="-228600" algn="ctr" eaLnBrk="0" fontAlgn="base" hangingPunct="0">
                <a:spcBef>
                  <a:spcPct val="0"/>
                </a:spcBef>
                <a:spcAft>
                  <a:spcPct val="0"/>
                </a:spcAft>
                <a:defRPr kumimoji="1" sz="2800">
                  <a:solidFill>
                    <a:schemeClr val="tx1"/>
                  </a:solidFill>
                  <a:latin typeface="Arial" charset="0"/>
                </a:defRPr>
              </a:lvl9pPr>
            </a:lstStyle>
            <a:p>
              <a:pPr>
                <a:defRPr/>
              </a:pPr>
              <a:r>
                <a:rPr lang="en-US" altLang="en-US" sz="800" dirty="0">
                  <a:solidFill>
                    <a:schemeClr val="tx1">
                      <a:lumMod val="85000"/>
                      <a:lumOff val="15000"/>
                    </a:schemeClr>
                  </a:solidFill>
                </a:rPr>
                <a:t>Copyright ©  2015  F.A. Davis Company</a:t>
              </a:r>
            </a:p>
          </p:txBody>
        </p:sp>
        <p:pic>
          <p:nvPicPr>
            <p:cNvPr id="13" name="Picture 2" descr="D:\VSS\FAD05\Export\Logo.png"/>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2668440" y="6356581"/>
              <a:ext cx="822960" cy="29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54143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lvl1pPr marL="225425" indent="-225425">
              <a:spcBef>
                <a:spcPts val="0"/>
              </a:spcBef>
              <a:spcAft>
                <a:spcPts val="600"/>
              </a:spcAft>
              <a:buClr>
                <a:srgbClr val="559DD5"/>
              </a:buClr>
              <a:buFont typeface="Arial" panose="020B0604020202020204" pitchFamily="34" charset="0"/>
              <a:buChar char="•"/>
              <a:defRPr/>
            </a:lvl1pPr>
            <a:lvl2pPr>
              <a:spcBef>
                <a:spcPts val="0"/>
              </a:spcBef>
              <a:spcAft>
                <a:spcPts val="800"/>
              </a:spcAft>
              <a:buClr>
                <a:srgbClr val="C4BF00"/>
              </a:buClr>
              <a:defRPr/>
            </a:lvl2pPr>
            <a:lvl3pPr>
              <a:spcBef>
                <a:spcPts val="0"/>
              </a:spcBef>
              <a:spcAft>
                <a:spcPts val="800"/>
              </a:spcAft>
              <a:defRPr/>
            </a:lvl3pPr>
            <a:lvl4pPr>
              <a:spcBef>
                <a:spcPts val="0"/>
              </a:spcBef>
              <a:spcAft>
                <a:spcPts val="800"/>
              </a:spcAft>
              <a:defRPr/>
            </a:lvl4pPr>
            <a:lvl5pPr>
              <a:spcBef>
                <a:spcPts val="0"/>
              </a:spcBef>
              <a:spcAft>
                <a:spcPts val="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7785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42496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9511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2524521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3411373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3246505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41842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675992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4263300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1963328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3083346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192514" name="Rectangle 2"/>
          <p:cNvSpPr>
            <a:spLocks noGrp="1" noChangeArrowheads="1"/>
          </p:cNvSpPr>
          <p:nvPr>
            <p:ph type="ctrTitle"/>
          </p:nvPr>
        </p:nvSpPr>
        <p:spPr>
          <a:xfrm>
            <a:off x="685800" y="2130425"/>
            <a:ext cx="7772400" cy="1371600"/>
          </a:xfrm>
        </p:spPr>
        <p:txBody>
          <a:bodyPr anchor="ctr"/>
          <a:lstStyle>
            <a:lvl1pPr algn="ctr">
              <a:defRPr/>
            </a:lvl1pPr>
          </a:lstStyle>
          <a:p>
            <a:r>
              <a:rPr lang="en-US"/>
              <a:t>Click to edit Master title style</a:t>
            </a:r>
          </a:p>
        </p:txBody>
      </p:sp>
      <p:sp>
        <p:nvSpPr>
          <p:cNvPr id="192515" name="Rectangle 3"/>
          <p:cNvSpPr>
            <a:spLocks noGrp="1" noChangeArrowheads="1"/>
          </p:cNvSpPr>
          <p:nvPr>
            <p:ph type="subTitle" idx="1"/>
          </p:nvPr>
        </p:nvSpPr>
        <p:spPr>
          <a:xfrm>
            <a:off x="1371600" y="3886200"/>
            <a:ext cx="6400800" cy="914400"/>
          </a:xfrm>
        </p:spPr>
        <p:txBody>
          <a:bodyPr anchor="ct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60707288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14" name="Rectangle 13"/>
          <p:cNvSpPr/>
          <p:nvPr/>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txBox="1">
            <a:spLocks/>
          </p:cNvSpPr>
          <p:nvPr/>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©2018 F.A. Davis Company</a:t>
            </a:r>
          </a:p>
        </p:txBody>
      </p:sp>
      <p:pic>
        <p:nvPicPr>
          <p:cNvPr id="10" name="Picture 13"/>
          <p:cNvPicPr>
            <a:picLocks noChangeAspect="1"/>
          </p:cNvPicPr>
          <p:nvPr/>
        </p:nvPicPr>
        <p:blipFill>
          <a:blip r:embed="rId2" cstate="email">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3867" y="4728898"/>
            <a:ext cx="923544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33867" y="4728898"/>
            <a:ext cx="923544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sp>
        <p:nvSpPr>
          <p:cNvPr id="12" name="Picture Placeholder 11"/>
          <p:cNvSpPr>
            <a:spLocks noGrp="1"/>
          </p:cNvSpPr>
          <p:nvPr>
            <p:ph type="pic" sz="quarter" idx="13"/>
          </p:nvPr>
        </p:nvSpPr>
        <p:spPr>
          <a:xfrm>
            <a:off x="2689302" y="228600"/>
            <a:ext cx="3733800" cy="4267200"/>
          </a:xfrm>
        </p:spPr>
        <p:txBody>
          <a:bodyPr rtlCol="0">
            <a:normAutofit/>
          </a:bodyPr>
          <a:lstStyle/>
          <a:p>
            <a:pPr lvl="0"/>
            <a:r>
              <a:rPr lang="en-US" noProof="0"/>
              <a:t>Click icon to add picture</a:t>
            </a:r>
            <a:endParaRPr lang="en-US" noProof="0" dirty="0"/>
          </a:p>
        </p:txBody>
      </p:sp>
      <p:pic>
        <p:nvPicPr>
          <p:cNvPr id="15" name="Picture 14"/>
          <p:cNvPicPr>
            <a:picLocks noChangeAspect="1"/>
          </p:cNvPicPr>
          <p:nvPr/>
        </p:nvPicPr>
        <p:blipFill>
          <a:blip r:embed="rId4" cstate="print"/>
          <a:stretch>
            <a:fillRect/>
          </a:stretch>
        </p:blipFill>
        <p:spPr>
          <a:xfrm>
            <a:off x="-33867" y="6427876"/>
            <a:ext cx="9235440" cy="49124"/>
          </a:xfrm>
          <a:prstGeom prst="rect">
            <a:avLst/>
          </a:prstGeom>
        </p:spPr>
      </p:pic>
    </p:spTree>
    <p:extLst>
      <p:ext uri="{BB962C8B-B14F-4D97-AF65-F5344CB8AC3E}">
        <p14:creationId xmlns:p14="http://schemas.microsoft.com/office/powerpoint/2010/main" val="4134846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hapter and Titl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31169"/>
            <a:ext cx="7772400" cy="646331"/>
          </a:xfrm>
        </p:spPr>
        <p:txBody>
          <a:bodyPr/>
          <a:lstStyle>
            <a:lvl1pPr marL="0" algn="ctr" defTabSz="914400" rtl="0" eaLnBrk="1" latinLnBrk="0" hangingPunct="1">
              <a:defRPr lang="en-US" sz="4000" kern="1200" dirty="0">
                <a:solidFill>
                  <a:srgbClr val="737373"/>
                </a:solidFill>
                <a:latin typeface="+mn-lt"/>
                <a:ea typeface="+mn-ea"/>
                <a:cs typeface="+mn-cs"/>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1790700" y="1828800"/>
            <a:ext cx="5562600" cy="457200"/>
          </a:xfrm>
        </p:spPr>
        <p:txBody>
          <a:bodyPr anchor="ctr">
            <a:noAutofit/>
          </a:bodyPr>
          <a:lstStyle>
            <a:lvl1pPr marL="0" indent="0" algn="ctr">
              <a:buFontTx/>
              <a:buNone/>
              <a:defRPr sz="3200"/>
            </a:lvl1pPr>
            <a:lvl2pPr marL="623887" indent="0">
              <a:buFontTx/>
              <a:buNone/>
              <a:defRPr/>
            </a:lvl2pPr>
            <a:lvl3pPr marL="969962" indent="0">
              <a:buFontTx/>
              <a:buNone/>
              <a:defRPr/>
            </a:lvl3pPr>
            <a:lvl4pPr marL="1371600" indent="0">
              <a:buFontTx/>
              <a:buNone/>
              <a:defRPr/>
            </a:lvl4pPr>
            <a:lvl5pPr marL="1828800" indent="0">
              <a:buFontTx/>
              <a:buNone/>
              <a:defRPr/>
            </a:lvl5pPr>
          </a:lstStyle>
          <a:p>
            <a:pPr lvl="0"/>
            <a:r>
              <a:rPr lang="en-US"/>
              <a:t>Edit Master text styles</a:t>
            </a:r>
          </a:p>
        </p:txBody>
      </p:sp>
      <p:sp>
        <p:nvSpPr>
          <p:cNvPr id="16" name="Rectangle 15"/>
          <p:cNvSpPr/>
          <p:nvPr/>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©2018 F.A. Davis Company</a:t>
            </a:r>
          </a:p>
        </p:txBody>
      </p:sp>
      <p:pic>
        <p:nvPicPr>
          <p:cNvPr id="18" name="Picture 13"/>
          <p:cNvPicPr>
            <a:picLocks noChangeAspect="1"/>
          </p:cNvPicPr>
          <p:nvPr/>
        </p:nvPicPr>
        <p:blipFill>
          <a:blip r:embed="rId2" cstate="email">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33867" y="4728898"/>
            <a:ext cx="923544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0" name="Straight Connector 19"/>
          <p:cNvCxnSpPr/>
          <p:nvPr/>
        </p:nvCxnSpPr>
        <p:spPr>
          <a:xfrm>
            <a:off x="-33867" y="4728898"/>
            <a:ext cx="923544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4" cstate="print"/>
          <a:stretch>
            <a:fillRect/>
          </a:stretch>
        </p:blipFill>
        <p:spPr>
          <a:xfrm>
            <a:off x="-33867" y="6427876"/>
            <a:ext cx="9235440" cy="49124"/>
          </a:xfrm>
          <a:prstGeom prst="rect">
            <a:avLst/>
          </a:prstGeom>
        </p:spPr>
      </p:pic>
    </p:spTree>
    <p:extLst>
      <p:ext uri="{BB962C8B-B14F-4D97-AF65-F5344CB8AC3E}">
        <p14:creationId xmlns:p14="http://schemas.microsoft.com/office/powerpoint/2010/main" val="3915247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71610"/>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9734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Lead-in Head,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62000" y="276034"/>
            <a:ext cx="8229600" cy="590931"/>
          </a:xfrm>
          <a:noFill/>
        </p:spPr>
        <p:txBody>
          <a:bodyPr rtlCol="0"/>
          <a:lstStyle>
            <a:lvl1pPr algn="l">
              <a:defRPr lang="en-US" sz="3600">
                <a:solidFill>
                  <a:srgbClr val="D99C21"/>
                </a:solidFill>
                <a:latin typeface="+mn-lt"/>
                <a:ea typeface="+mn-ea"/>
                <a:cs typeface="+mn-cs"/>
              </a:defRPr>
            </a:lvl1pPr>
          </a:lstStyle>
          <a:p>
            <a:pPr lvl="0"/>
            <a:r>
              <a:rPr lang="en-US"/>
              <a:t>Click to edit Master title style</a:t>
            </a:r>
            <a:endParaRPr lang="en-US" dirty="0"/>
          </a:p>
        </p:txBody>
      </p:sp>
      <p:sp>
        <p:nvSpPr>
          <p:cNvPr id="3" name="Content Placeholder 2"/>
          <p:cNvSpPr>
            <a:spLocks noGrp="1"/>
          </p:cNvSpPr>
          <p:nvPr>
            <p:ph idx="1"/>
          </p:nvPr>
        </p:nvSpPr>
        <p:spPr>
          <a:xfrm>
            <a:off x="457200" y="17414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Edit Master text styles</a:t>
            </a:r>
          </a:p>
        </p:txBody>
      </p:sp>
    </p:spTree>
    <p:extLst>
      <p:ext uri="{BB962C8B-B14F-4D97-AF65-F5344CB8AC3E}">
        <p14:creationId xmlns:p14="http://schemas.microsoft.com/office/powerpoint/2010/main" val="25256181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Bulleted Li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762000" y="1319135"/>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5029200" y="1319135"/>
            <a:ext cx="4038600" cy="4525963"/>
          </a:xfrm>
        </p:spPr>
        <p:txBody>
          <a:bodyPr>
            <a:normAutofit/>
          </a:bodyPr>
          <a:lstStyle>
            <a:lvl1pPr marL="282575" indent="-282575">
              <a:defRPr lang="en-US" sz="2800" kern="2000" dirty="0" smtClean="0">
                <a:solidFill>
                  <a:schemeClr val="tx1">
                    <a:lumMod val="75000"/>
                  </a:schemeClr>
                </a:solidFill>
                <a:latin typeface="+mn-lt"/>
                <a:ea typeface="+mn-ea"/>
                <a:cs typeface="+mn-cs"/>
              </a:defRPr>
            </a:lvl1pPr>
            <a:lvl2pPr marL="511175" indent="-220663">
              <a:defRPr lang="en-US" sz="2400" kern="1200" dirty="0" smtClean="0">
                <a:solidFill>
                  <a:schemeClr val="tx1">
                    <a:lumMod val="75000"/>
                  </a:schemeClr>
                </a:solidFill>
                <a:latin typeface="+mn-lt"/>
                <a:ea typeface="+mn-ea"/>
                <a:cs typeface="+mn-cs"/>
              </a:defRPr>
            </a:lvl2pPr>
            <a:lvl3pPr marL="804863" indent="-293688">
              <a:defRPr lang="en-US" sz="2000" kern="1200" baseline="0" dirty="0" smtClean="0">
                <a:solidFill>
                  <a:schemeClr val="tx1">
                    <a:lumMod val="75000"/>
                  </a:schemeClr>
                </a:solidFill>
                <a:latin typeface="+mn-lt"/>
                <a:ea typeface="+mn-ea"/>
                <a:cs typeface="+mn-cs"/>
              </a:defRPr>
            </a:lvl3pPr>
            <a:lvl4pPr marL="1089025" indent="-285750">
              <a:buFont typeface="Wingdings" panose="05000000000000000000" pitchFamily="2" charset="2"/>
              <a:buChar char="§"/>
              <a:defRPr lang="en-US" sz="1800" kern="1200" dirty="0" smtClean="0">
                <a:solidFill>
                  <a:schemeClr val="tx1">
                    <a:lumMod val="75000"/>
                  </a:schemeClr>
                </a:solidFill>
                <a:latin typeface="+mn-lt"/>
                <a:ea typeface="+mn-ea"/>
                <a:cs typeface="+mn-cs"/>
              </a:defRPr>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111582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Bulleted Lists with Heads">
    <p:spTree>
      <p:nvGrpSpPr>
        <p:cNvPr id="1" name=""/>
        <p:cNvGrpSpPr/>
        <p:nvPr/>
      </p:nvGrpSpPr>
      <p:grpSpPr>
        <a:xfrm>
          <a:off x="0" y="0"/>
          <a:ext cx="0" cy="0"/>
          <a:chOff x="0" y="0"/>
          <a:chExt cx="0" cy="0"/>
        </a:xfrm>
      </p:grpSpPr>
      <p:sp>
        <p:nvSpPr>
          <p:cNvPr id="16" name="Text Placeholder 15"/>
          <p:cNvSpPr>
            <a:spLocks noGrp="1"/>
          </p:cNvSpPr>
          <p:nvPr>
            <p:ph type="body" sz="quarter" idx="14"/>
          </p:nvPr>
        </p:nvSpPr>
        <p:spPr>
          <a:xfrm>
            <a:off x="4953000" y="1981200"/>
            <a:ext cx="4038600" cy="3962400"/>
          </a:xfrm>
        </p:spPr>
        <p:txBody>
          <a:bodyPr>
            <a:normAutofit/>
          </a:bodyPr>
          <a:lstStyle>
            <a:lvl1pPr marL="234950" indent="-234950">
              <a:defRPr sz="2800">
                <a:solidFill>
                  <a:schemeClr val="tx1">
                    <a:lumMod val="75000"/>
                  </a:schemeClr>
                </a:solidFill>
              </a:defRPr>
            </a:lvl1pPr>
            <a:lvl2pPr marL="457200" indent="-222250">
              <a:defRPr sz="2400">
                <a:solidFill>
                  <a:schemeClr val="tx1">
                    <a:lumMod val="75000"/>
                  </a:schemeClr>
                </a:solidFill>
              </a:defRPr>
            </a:lvl2pPr>
            <a:lvl3pPr marL="692150" indent="-234950">
              <a:defRPr sz="2000">
                <a:solidFill>
                  <a:schemeClr val="tx1">
                    <a:lumMod val="75000"/>
                  </a:schemeClr>
                </a:solidFill>
              </a:defRPr>
            </a:lvl3pPr>
            <a:lvl4pPr>
              <a:defRPr sz="1800"/>
            </a:lvl4pPr>
            <a:lvl5pPr>
              <a:defRPr sz="1800"/>
            </a:lvl5pPr>
          </a:lstStyle>
          <a:p>
            <a:pPr lvl="0"/>
            <a:r>
              <a:rPr lang="en-US"/>
              <a:t>Edit Master text styles</a:t>
            </a:r>
          </a:p>
          <a:p>
            <a:pPr lvl="1"/>
            <a:r>
              <a:rPr lang="en-US"/>
              <a:t>Second level</a:t>
            </a:r>
          </a:p>
          <a:p>
            <a:pPr lvl="2"/>
            <a:r>
              <a:rPr lang="en-US"/>
              <a:t>Third level</a:t>
            </a:r>
          </a:p>
        </p:txBody>
      </p:sp>
      <p:sp>
        <p:nvSpPr>
          <p:cNvPr id="12" name="Text Placeholder 11"/>
          <p:cNvSpPr>
            <a:spLocks noGrp="1"/>
          </p:cNvSpPr>
          <p:nvPr>
            <p:ph type="body" sz="quarter" idx="12"/>
          </p:nvPr>
        </p:nvSpPr>
        <p:spPr>
          <a:xfrm>
            <a:off x="762000" y="1971906"/>
            <a:ext cx="4038600" cy="4038600"/>
          </a:xfrm>
        </p:spPr>
        <p:txBody>
          <a:bodyPr>
            <a:normAutofit/>
          </a:bodyPr>
          <a:lstStyle>
            <a:lvl1pPr marL="234950" indent="-234950">
              <a:defRPr sz="2800">
                <a:solidFill>
                  <a:schemeClr val="tx1">
                    <a:lumMod val="75000"/>
                  </a:schemeClr>
                </a:solidFill>
              </a:defRPr>
            </a:lvl1pPr>
            <a:lvl2pPr marL="457200" indent="-222250">
              <a:defRPr sz="2400">
                <a:solidFill>
                  <a:schemeClr val="tx1">
                    <a:lumMod val="75000"/>
                  </a:schemeClr>
                </a:solidFill>
              </a:defRPr>
            </a:lvl2pPr>
            <a:lvl3pPr marL="692150" indent="-234950">
              <a:defRPr sz="2000">
                <a:solidFill>
                  <a:schemeClr val="tx1">
                    <a:lumMod val="75000"/>
                  </a:schemeClr>
                </a:solidFill>
              </a:defRPr>
            </a:lvl3pPr>
            <a:lvl4pPr marL="1600200" indent="117475">
              <a:defRPr sz="1800"/>
            </a:lvl4pPr>
            <a:lvl5pPr>
              <a:defRPr sz="1800"/>
            </a:lvl5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762000" y="1315845"/>
            <a:ext cx="4040188" cy="639762"/>
          </a:xfrm>
        </p:spPr>
        <p:txBody>
          <a:bodyPr anchor="ct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4949825" y="1315845"/>
            <a:ext cx="4041775" cy="639762"/>
          </a:xfrm>
        </p:spPr>
        <p:txBody>
          <a:bodyPr anchor="ct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Footer Placeholder 4"/>
          <p:cNvSpPr>
            <a:spLocks noGrp="1"/>
          </p:cNvSpPr>
          <p:nvPr>
            <p:ph type="ftr" sz="quarter" idx="15"/>
          </p:nvPr>
        </p:nvSpPr>
        <p:spPr>
          <a:xfrm>
            <a:off x="3124200" y="6356350"/>
            <a:ext cx="2895600"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082835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2217550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ulleted List and 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762000" y="1319135"/>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2"/>
          </p:nvPr>
        </p:nvSpPr>
        <p:spPr>
          <a:xfrm>
            <a:off x="4953000" y="1319135"/>
            <a:ext cx="3733800" cy="4526280"/>
          </a:xfrm>
        </p:spPr>
        <p:txBody>
          <a:bodyPr rtlCol="0">
            <a:normAutofit/>
          </a:bodyPr>
          <a:lstStyle/>
          <a:p>
            <a:pPr lvl="0"/>
            <a:r>
              <a:rPr lang="en-US" noProof="0"/>
              <a:t>Click icon to add picture</a:t>
            </a:r>
            <a:endParaRPr lang="en-US" noProof="0" dirty="0"/>
          </a:p>
        </p:txBody>
      </p:sp>
      <p:sp>
        <p:nvSpPr>
          <p:cNvPr id="5" name="Footer Placeholder 4"/>
          <p:cNvSpPr>
            <a:spLocks noGrp="1"/>
          </p:cNvSpPr>
          <p:nvPr>
            <p:ph type="ftr" sz="quarter" idx="13"/>
          </p:nvPr>
        </p:nvSpPr>
        <p:spPr>
          <a:xfrm>
            <a:off x="3124200" y="6356350"/>
            <a:ext cx="2895600"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22459015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7" name="Picture Placeholder 6"/>
          <p:cNvSpPr>
            <a:spLocks noGrp="1"/>
          </p:cNvSpPr>
          <p:nvPr>
            <p:ph type="pic" sz="quarter" idx="13"/>
          </p:nvPr>
        </p:nvSpPr>
        <p:spPr>
          <a:xfrm>
            <a:off x="762000" y="1326995"/>
            <a:ext cx="7620000" cy="4605453"/>
          </a:xfrm>
        </p:spPr>
        <p:txBody>
          <a:bodyPr rtlCol="0">
            <a:normAutofit/>
          </a:bodyPr>
          <a:lstStyle/>
          <a:p>
            <a:pPr lvl="0"/>
            <a:r>
              <a:rPr lang="en-US" noProof="0"/>
              <a:t>Click icon to add picture</a:t>
            </a:r>
            <a:endParaRPr lang="en-US" noProof="0" dirty="0"/>
          </a:p>
        </p:txBody>
      </p:sp>
      <p:sp>
        <p:nvSpPr>
          <p:cNvPr id="4" name="Footer Placeholder 3"/>
          <p:cNvSpPr>
            <a:spLocks noGrp="1"/>
          </p:cNvSpPr>
          <p:nvPr>
            <p:ph type="ftr" sz="quarter" idx="14"/>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5"/>
          </p:nvPr>
        </p:nvSpPr>
        <p:spPr>
          <a:xfrm>
            <a:off x="6172200" y="6481763"/>
            <a:ext cx="27432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CD80CB8-1E98-48C8-9A34-3C51AFCF4C21}" type="slidenum">
              <a:rPr lang="en-US" altLang="en-US"/>
              <a:pPr/>
              <a:t>‹#›</a:t>
            </a:fld>
            <a:endParaRPr lang="en-US" altLang="en-US"/>
          </a:p>
        </p:txBody>
      </p:sp>
    </p:spTree>
    <p:extLst>
      <p:ext uri="{BB962C8B-B14F-4D97-AF65-F5344CB8AC3E}">
        <p14:creationId xmlns:p14="http://schemas.microsoft.com/office/powerpoint/2010/main" val="2475591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4"/>
          </p:nvPr>
        </p:nvSpPr>
        <p:spPr>
          <a:xfrm>
            <a:off x="762000" y="1338147"/>
            <a:ext cx="7620000" cy="4572000"/>
          </a:xfrm>
        </p:spPr>
        <p:txBody>
          <a:bodyPr rtlCol="0">
            <a:normAutofit/>
          </a:bodyPr>
          <a:lstStyle/>
          <a:p>
            <a:pPr lvl="0"/>
            <a:r>
              <a:rPr lang="en-US" noProof="0"/>
              <a:t>Click icon to add table</a:t>
            </a:r>
            <a:endParaRPr lang="en-US" noProof="0"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Footer Placeholder 3"/>
          <p:cNvSpPr>
            <a:spLocks noGrp="1"/>
          </p:cNvSpPr>
          <p:nvPr>
            <p:ph type="ftr" sz="quarter" idx="15"/>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6"/>
          </p:nvPr>
        </p:nvSpPr>
        <p:spPr>
          <a:xfrm>
            <a:off x="6172200" y="6481763"/>
            <a:ext cx="27432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33CB923-EBA5-4057-B84A-59701834B0BD}" type="slidenum">
              <a:rPr lang="en-US" altLang="en-US"/>
              <a:pPr/>
              <a:t>‹#›</a:t>
            </a:fld>
            <a:endParaRPr lang="en-US" altLang="en-US"/>
          </a:p>
        </p:txBody>
      </p:sp>
    </p:spTree>
    <p:extLst>
      <p:ext uri="{BB962C8B-B14F-4D97-AF65-F5344CB8AC3E}">
        <p14:creationId xmlns:p14="http://schemas.microsoft.com/office/powerpoint/2010/main" val="14029398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es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3751"/>
            <a:ext cx="8229600" cy="4068763"/>
          </a:xfrm>
        </p:spPr>
        <p:txBody>
          <a:bodyPr/>
          <a:lstStyle>
            <a:lvl1pPr marL="860425" indent="-514350">
              <a:buFont typeface="+mj-lt"/>
              <a:buAutoNum type="alphaUcPeriod"/>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Edit Master text styles</a:t>
            </a:r>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b="1"/>
            </a:lvl1pPr>
          </a:lstStyle>
          <a:p>
            <a:pPr lvl="0"/>
            <a:r>
              <a:rPr lang="en-US"/>
              <a:t>Edit Master text styles</a:t>
            </a:r>
          </a:p>
        </p:txBody>
      </p:sp>
      <p:sp>
        <p:nvSpPr>
          <p:cNvPr id="5" name="Title 4"/>
          <p:cNvSpPr>
            <a:spLocks noGrp="1"/>
          </p:cNvSpPr>
          <p:nvPr>
            <p:ph type="title"/>
          </p:nvPr>
        </p:nvSpPr>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18693467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nswer">
    <p:spTree>
      <p:nvGrpSpPr>
        <p:cNvPr id="1" name=""/>
        <p:cNvGrpSpPr/>
        <p:nvPr/>
      </p:nvGrpSpPr>
      <p:grpSpPr>
        <a:xfrm>
          <a:off x="0" y="0"/>
          <a:ext cx="0" cy="0"/>
          <a:chOff x="0" y="0"/>
          <a:chExt cx="0" cy="0"/>
        </a:xfrm>
      </p:grpSpPr>
      <p:sp>
        <p:nvSpPr>
          <p:cNvPr id="2" name="Title 1"/>
          <p:cNvSpPr>
            <a:spLocks noGrp="1"/>
          </p:cNvSpPr>
          <p:nvPr>
            <p:ph type="title"/>
          </p:nvPr>
        </p:nvSpPr>
        <p:spPr>
          <a:xfrm>
            <a:off x="762000" y="276034"/>
            <a:ext cx="8229600" cy="590931"/>
          </a:xfrm>
          <a:noFill/>
        </p:spPr>
        <p:txBody>
          <a:bodyPr rtlCol="0"/>
          <a:lstStyle>
            <a:lvl1pPr algn="l">
              <a:defRPr lang="en-US" sz="3600">
                <a:solidFill>
                  <a:srgbClr val="D99C21"/>
                </a:solidFill>
                <a:latin typeface="+mn-lt"/>
                <a:ea typeface="+mn-ea"/>
                <a:cs typeface="+mn-cs"/>
              </a:defRPr>
            </a:lvl1pPr>
          </a:lstStyle>
          <a:p>
            <a:pPr lvl="0"/>
            <a:r>
              <a:rPr lang="en-US"/>
              <a:t>Click to edit Master title style</a:t>
            </a:r>
            <a:endParaRPr lang="en-US" dirty="0"/>
          </a:p>
        </p:txBody>
      </p:sp>
      <p:sp>
        <p:nvSpPr>
          <p:cNvPr id="3" name="Content Placeholder 2"/>
          <p:cNvSpPr>
            <a:spLocks noGrp="1"/>
          </p:cNvSpPr>
          <p:nvPr>
            <p:ph idx="1"/>
          </p:nvPr>
        </p:nvSpPr>
        <p:spPr>
          <a:xfrm>
            <a:off x="457200" y="1763751"/>
            <a:ext cx="8229600" cy="4068763"/>
          </a:xfrm>
        </p:spPr>
        <p:txBody>
          <a:bodyPr/>
          <a:lstStyle>
            <a:lvl1pPr marL="346075" indent="0">
              <a:buFontTx/>
              <a:buNone/>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Edit Master text styles</a:t>
            </a:r>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860425" indent="-514350">
              <a:buFont typeface="+mj-lt"/>
              <a:buAutoNum type="alphaUcPeriod"/>
              <a:defRPr sz="3200" b="1"/>
            </a:lvl1pPr>
          </a:lstStyle>
          <a:p>
            <a:pPr lvl="0"/>
            <a:r>
              <a:rPr lang="en-US"/>
              <a:t>Edit Master text styles</a:t>
            </a:r>
          </a:p>
        </p:txBody>
      </p:sp>
    </p:spTree>
    <p:extLst>
      <p:ext uri="{BB962C8B-B14F-4D97-AF65-F5344CB8AC3E}">
        <p14:creationId xmlns:p14="http://schemas.microsoft.com/office/powerpoint/2010/main" val="17301107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lickerChec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3751"/>
            <a:ext cx="8229600" cy="4068763"/>
          </a:xfrm>
        </p:spPr>
        <p:txBody>
          <a:bodyPr/>
          <a:lstStyle>
            <a:lvl1pPr marL="860425" indent="-514350">
              <a:buFont typeface="+mj-lt"/>
              <a:buAutoNum type="alphaUcPeriod"/>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Edit Master text styles</a:t>
            </a:r>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FontTx/>
              <a:buNone/>
              <a:defRPr sz="3200" b="0"/>
            </a:lvl1pPr>
          </a:lstStyle>
          <a:p>
            <a:pPr lvl="0"/>
            <a:r>
              <a:rPr lang="en-US"/>
              <a:t>Edit Master text styles</a:t>
            </a:r>
          </a:p>
        </p:txBody>
      </p:sp>
      <p:sp>
        <p:nvSpPr>
          <p:cNvPr id="5" name="Title 4"/>
          <p:cNvSpPr>
            <a:spLocks noGrp="1"/>
          </p:cNvSpPr>
          <p:nvPr>
            <p:ph type="title"/>
          </p:nvPr>
        </p:nvSpPr>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497918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ClickerChec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3751"/>
            <a:ext cx="8229600" cy="4068763"/>
          </a:xfrm>
        </p:spPr>
        <p:txBody>
          <a:bodyPr/>
          <a:lstStyle>
            <a:lvl1pPr marL="346075" indent="0">
              <a:buFontTx/>
              <a:buNone/>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Edit Master text styles</a:t>
            </a:r>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FontTx/>
              <a:buNone/>
              <a:defRPr sz="3200" b="0"/>
            </a:lvl1pPr>
          </a:lstStyle>
          <a:p>
            <a:pPr lvl="0"/>
            <a:r>
              <a:rPr lang="en-US"/>
              <a:t>Edit Master text styles</a:t>
            </a:r>
          </a:p>
        </p:txBody>
      </p:sp>
    </p:spTree>
    <p:extLst>
      <p:ext uri="{BB962C8B-B14F-4D97-AF65-F5344CB8AC3E}">
        <p14:creationId xmlns:p14="http://schemas.microsoft.com/office/powerpoint/2010/main" val="384153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2686050"/>
            <a:ext cx="4089400" cy="3562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2800" y="2686050"/>
            <a:ext cx="4089400" cy="3562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17946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97106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706751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80414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4632540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2481452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6.png"/><Relationship Id="rId2" Type="http://schemas.openxmlformats.org/officeDocument/2006/relationships/slideLayout" Target="../slideLayouts/slideLayout25.xml"/><Relationship Id="rId16" Type="http://schemas.microsoft.com/office/2007/relationships/hdphoto" Target="../media/hdphoto2.wdp"/><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5.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676400"/>
            <a:ext cx="8153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81000" y="2686050"/>
            <a:ext cx="83312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Text Box 5"/>
          <p:cNvSpPr txBox="1">
            <a:spLocks noChangeArrowheads="1"/>
          </p:cNvSpPr>
          <p:nvPr/>
        </p:nvSpPr>
        <p:spPr bwMode="auto">
          <a:xfrm>
            <a:off x="90488" y="90488"/>
            <a:ext cx="5857875" cy="400050"/>
          </a:xfrm>
          <a:prstGeom prst="rect">
            <a:avLst/>
          </a:prstGeom>
          <a:noFill/>
          <a:ln w="9525">
            <a:noFill/>
            <a:miter lim="800000"/>
            <a:headEnd/>
            <a:tailEnd/>
          </a:ln>
          <a:effectLst>
            <a:outerShdw blurRad="63500" dist="17961" dir="2700000" algn="ctr" rotWithShape="0">
              <a:schemeClr val="tx1">
                <a:alpha val="74998"/>
              </a:schemeClr>
            </a:outerShdw>
          </a:effectLst>
        </p:spPr>
        <p:txBody>
          <a:bodyPr wrap="non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37931725" indent="-37474525" eaLnBrk="0" hangingPunct="0">
              <a:defRPr kumimoji="1" sz="2400">
                <a:solidFill>
                  <a:schemeClr val="tx1"/>
                </a:solidFill>
                <a:latin typeface="Times New Roman" charset="0"/>
                <a:ea typeface="ＭＳ Ｐゴシック" charset="0"/>
              </a:defRPr>
            </a:lvl2pPr>
            <a:lvl3pPr eaLnBrk="0" hangingPunct="0">
              <a:defRPr kumimoji="1" sz="2400">
                <a:solidFill>
                  <a:schemeClr val="tx1"/>
                </a:solidFill>
                <a:latin typeface="Times New Roman" charset="0"/>
                <a:ea typeface="ＭＳ Ｐゴシック" charset="0"/>
              </a:defRPr>
            </a:lvl3pPr>
            <a:lvl4pPr eaLnBrk="0" hangingPunct="0">
              <a:defRPr kumimoji="1" sz="2400">
                <a:solidFill>
                  <a:schemeClr val="tx1"/>
                </a:solidFill>
                <a:latin typeface="Times New Roman" charset="0"/>
                <a:ea typeface="ＭＳ Ｐゴシック" charset="0"/>
              </a:defRPr>
            </a:lvl4pPr>
            <a:lvl5pPr eaLnBrk="0" hangingPunct="0">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r>
              <a:rPr lang="en-US" sz="2000">
                <a:solidFill>
                  <a:srgbClr val="FFFFFF"/>
                </a:solidFill>
                <a:latin typeface="Arial" charset="0"/>
              </a:rPr>
              <a:t>F. A. Davis</a:t>
            </a:r>
            <a:r>
              <a:rPr lang="ja-JP" altLang="en-US" sz="2000">
                <a:solidFill>
                  <a:srgbClr val="FFFFFF"/>
                </a:solidFill>
                <a:latin typeface="Arial" charset="0"/>
              </a:rPr>
              <a:t>’</a:t>
            </a:r>
            <a:r>
              <a:rPr lang="en-US" sz="2000">
                <a:solidFill>
                  <a:srgbClr val="FFFFFF"/>
                </a:solidFill>
                <a:latin typeface="Arial" charset="0"/>
              </a:rPr>
              <a:t>s Fundamentals of Nursing, </a:t>
            </a:r>
            <a:r>
              <a:rPr lang="en-US" sz="1400">
                <a:solidFill>
                  <a:srgbClr val="FFFFFF"/>
                </a:solidFill>
                <a:latin typeface="Arial" charset="0"/>
              </a:rPr>
              <a:t>Second Edition</a:t>
            </a:r>
            <a:endParaRPr lang="en-US" sz="2000">
              <a:solidFill>
                <a:srgbClr val="FFFFFF"/>
              </a:solidFill>
              <a:latin typeface="Arial" charset="0"/>
            </a:endParaRPr>
          </a:p>
        </p:txBody>
      </p:sp>
      <p:sp>
        <p:nvSpPr>
          <p:cNvPr id="1029" name="TextBox 6"/>
          <p:cNvSpPr txBox="1">
            <a:spLocks noChangeArrowheads="1"/>
          </p:cNvSpPr>
          <p:nvPr/>
        </p:nvSpPr>
        <p:spPr bwMode="auto">
          <a:xfrm>
            <a:off x="3124200" y="6553200"/>
            <a:ext cx="2743200" cy="261938"/>
          </a:xfrm>
          <a:prstGeom prst="rect">
            <a:avLst/>
          </a:prstGeom>
          <a:noFill/>
          <a:ln w="9525">
            <a:noFill/>
            <a:miter lim="800000"/>
            <a:headEnd/>
            <a:tailEnd/>
          </a:ln>
        </p:spPr>
        <p:txBody>
          <a:bodyPr>
            <a:spAutoFit/>
          </a:bodyPr>
          <a:lstStyle/>
          <a:p>
            <a:pPr>
              <a:defRPr/>
            </a:pPr>
            <a:r>
              <a:rPr lang="en-US" sz="1100">
                <a:solidFill>
                  <a:srgbClr val="F8F8F8"/>
                </a:solidFill>
                <a:latin typeface="Arial" charset="0"/>
                <a:ea typeface="+mn-ea"/>
                <a:cs typeface="+mn-cs"/>
              </a:rPr>
              <a:t>Copyright ©  2011. F.A. Davis Company</a:t>
            </a:r>
          </a:p>
        </p:txBody>
      </p:sp>
    </p:spTree>
  </p:cSld>
  <p:clrMap bg1="lt1" tx1="dk1" bg2="lt2" tx2="dk2" accent1="accent1" accent2="accent2" accent3="accent3" accent4="accent4" accent5="accent5" accent6="accent6" hlink="hlink" folHlink="folHlink"/>
  <p:sldLayoutIdLst>
    <p:sldLayoutId id="2147483872"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p:txStyles>
    <p:titleStyle>
      <a:lvl1pPr algn="l" rtl="0" eaLnBrk="0" fontAlgn="base" hangingPunct="0">
        <a:spcBef>
          <a:spcPct val="0"/>
        </a:spcBef>
        <a:spcAft>
          <a:spcPct val="0"/>
        </a:spcAft>
        <a:defRPr kumimoji="1" sz="3600" b="1">
          <a:solidFill>
            <a:srgbClr val="524874"/>
          </a:solidFill>
          <a:latin typeface="+mj-lt"/>
          <a:ea typeface="ＭＳ Ｐゴシック" charset="-128"/>
          <a:cs typeface="ＭＳ Ｐゴシック" charset="-128"/>
        </a:defRPr>
      </a:lvl1pPr>
      <a:lvl2pPr algn="l" rtl="0" eaLnBrk="0" fontAlgn="base" hangingPunct="0">
        <a:spcBef>
          <a:spcPct val="0"/>
        </a:spcBef>
        <a:spcAft>
          <a:spcPct val="0"/>
        </a:spcAft>
        <a:defRPr kumimoji="1" sz="3600" b="1">
          <a:solidFill>
            <a:srgbClr val="524874"/>
          </a:solidFill>
          <a:latin typeface="Arial" charset="0"/>
          <a:ea typeface="ＭＳ Ｐゴシック" charset="-128"/>
          <a:cs typeface="ＭＳ Ｐゴシック" charset="-128"/>
        </a:defRPr>
      </a:lvl2pPr>
      <a:lvl3pPr algn="l" rtl="0" eaLnBrk="0" fontAlgn="base" hangingPunct="0">
        <a:spcBef>
          <a:spcPct val="0"/>
        </a:spcBef>
        <a:spcAft>
          <a:spcPct val="0"/>
        </a:spcAft>
        <a:defRPr kumimoji="1" sz="3600" b="1">
          <a:solidFill>
            <a:srgbClr val="524874"/>
          </a:solidFill>
          <a:latin typeface="Arial" charset="0"/>
          <a:ea typeface="ＭＳ Ｐゴシック" charset="-128"/>
          <a:cs typeface="ＭＳ Ｐゴシック" charset="-128"/>
        </a:defRPr>
      </a:lvl3pPr>
      <a:lvl4pPr algn="l" rtl="0" eaLnBrk="0" fontAlgn="base" hangingPunct="0">
        <a:spcBef>
          <a:spcPct val="0"/>
        </a:spcBef>
        <a:spcAft>
          <a:spcPct val="0"/>
        </a:spcAft>
        <a:defRPr kumimoji="1" sz="3600" b="1">
          <a:solidFill>
            <a:srgbClr val="524874"/>
          </a:solidFill>
          <a:latin typeface="Arial" charset="0"/>
          <a:ea typeface="ＭＳ Ｐゴシック" charset="-128"/>
          <a:cs typeface="ＭＳ Ｐゴシック" charset="-128"/>
        </a:defRPr>
      </a:lvl4pPr>
      <a:lvl5pPr algn="l" rtl="0" eaLnBrk="0" fontAlgn="base" hangingPunct="0">
        <a:spcBef>
          <a:spcPct val="0"/>
        </a:spcBef>
        <a:spcAft>
          <a:spcPct val="0"/>
        </a:spcAft>
        <a:defRPr kumimoji="1" sz="3600" b="1">
          <a:solidFill>
            <a:srgbClr val="524874"/>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kumimoji="1" sz="3600" b="1">
          <a:solidFill>
            <a:srgbClr val="660066"/>
          </a:solidFill>
          <a:latin typeface="Arial" charset="0"/>
        </a:defRPr>
      </a:lvl6pPr>
      <a:lvl7pPr marL="914400" algn="l" rtl="0" eaLnBrk="1" fontAlgn="base" hangingPunct="1">
        <a:spcBef>
          <a:spcPct val="0"/>
        </a:spcBef>
        <a:spcAft>
          <a:spcPct val="0"/>
        </a:spcAft>
        <a:defRPr kumimoji="1" sz="3600" b="1">
          <a:solidFill>
            <a:srgbClr val="660066"/>
          </a:solidFill>
          <a:latin typeface="Arial" charset="0"/>
        </a:defRPr>
      </a:lvl7pPr>
      <a:lvl8pPr marL="1371600" algn="l" rtl="0" eaLnBrk="1" fontAlgn="base" hangingPunct="1">
        <a:spcBef>
          <a:spcPct val="0"/>
        </a:spcBef>
        <a:spcAft>
          <a:spcPct val="0"/>
        </a:spcAft>
        <a:defRPr kumimoji="1" sz="3600" b="1">
          <a:solidFill>
            <a:srgbClr val="660066"/>
          </a:solidFill>
          <a:latin typeface="Arial" charset="0"/>
        </a:defRPr>
      </a:lvl8pPr>
      <a:lvl9pPr marL="1828800" algn="l" rtl="0" eaLnBrk="1" fontAlgn="base" hangingPunct="1">
        <a:spcBef>
          <a:spcPct val="0"/>
        </a:spcBef>
        <a:spcAft>
          <a:spcPct val="0"/>
        </a:spcAft>
        <a:defRPr kumimoji="1" sz="3600" b="1">
          <a:solidFill>
            <a:srgbClr val="660066"/>
          </a:solidFill>
          <a:latin typeface="Arial" charset="0"/>
        </a:defRPr>
      </a:lvl9pPr>
    </p:titleStyle>
    <p:bodyStyle>
      <a:lvl1pPr marL="342900" indent="-342900" algn="l" rtl="0" eaLnBrk="0" fontAlgn="base" hangingPunct="0">
        <a:spcBef>
          <a:spcPct val="20000"/>
        </a:spcBef>
        <a:spcAft>
          <a:spcPct val="0"/>
        </a:spcAft>
        <a:buClr>
          <a:srgbClr val="FDB627"/>
        </a:buClr>
        <a:buFont typeface="Wingdings" charset="0"/>
        <a:buChar char="§"/>
        <a:defRPr kumimoji="1"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DB627"/>
        </a:buClr>
        <a:buFont typeface="Wingdings" charset="0"/>
        <a:buChar char="§"/>
        <a:defRPr kumimoji="1" sz="26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FDB627"/>
        </a:buClr>
        <a:buFont typeface="Wingdings" charset="0"/>
        <a:buChar char="§"/>
        <a:defRPr kumimoji="1" sz="2400">
          <a:solidFill>
            <a:schemeClr val="tx1"/>
          </a:solidFill>
          <a:latin typeface="+mn-lt"/>
          <a:ea typeface="ＭＳ Ｐゴシック" charset="-128"/>
        </a:defRPr>
      </a:lvl3pPr>
      <a:lvl4pPr marL="1598613" indent="-228600" algn="l" rtl="0" eaLnBrk="0" fontAlgn="base" hangingPunct="0">
        <a:spcBef>
          <a:spcPct val="20000"/>
        </a:spcBef>
        <a:spcAft>
          <a:spcPct val="0"/>
        </a:spcAft>
        <a:buClr>
          <a:srgbClr val="FDB627"/>
        </a:buClr>
        <a:buFont typeface="Wingdings" charset="0"/>
        <a:buChar char="§"/>
        <a:defRPr kumimoji="1"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FDB627"/>
        </a:buClr>
        <a:buFont typeface="Wingdings" charset="0"/>
        <a:buChar char="§"/>
        <a:defRPr kumimoji="1" sz="2000">
          <a:solidFill>
            <a:schemeClr val="tx1"/>
          </a:solidFill>
          <a:latin typeface="+mn-lt"/>
          <a:ea typeface="ＭＳ Ｐゴシック" charset="-128"/>
        </a:defRPr>
      </a:lvl5pPr>
      <a:lvl6pPr marL="2514600" indent="-228600" algn="l" rtl="0" eaLnBrk="1" fontAlgn="base" hangingPunct="1">
        <a:spcBef>
          <a:spcPct val="20000"/>
        </a:spcBef>
        <a:spcAft>
          <a:spcPct val="0"/>
        </a:spcAft>
        <a:buClr>
          <a:schemeClr val="accent1"/>
        </a:buClr>
        <a:buFont typeface="Wingdings" pitchFamily="2" charset="2"/>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3568"/>
            <a:ext cx="9144000" cy="1539110"/>
          </a:xfrm>
          <a:prstGeom prst="rect">
            <a:avLst/>
          </a:prstGeom>
          <a:solidFill>
            <a:srgbClr val="559DD5">
              <a:alpha val="7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23528"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p:nvSpPr>
        <p:spPr>
          <a:xfrm>
            <a:off x="323528" y="260646"/>
            <a:ext cx="8496944" cy="1097280"/>
          </a:xfrm>
          <a:prstGeom prst="rect">
            <a:avLst/>
          </a:prstGeom>
          <a:solidFill>
            <a:srgbClr val="C4BF00">
              <a:alpha val="50000"/>
            </a:srgbClr>
          </a:solidFill>
        </p:spPr>
        <p:txBody>
          <a:bodyPr wrap="square" rtlCol="0">
            <a:spAutoFit/>
          </a:bodyPr>
          <a:lstStyle/>
          <a:p>
            <a:pPr algn="ctr">
              <a:spcBef>
                <a:spcPts val="1200"/>
              </a:spcBef>
            </a:pPr>
            <a:endParaRPr lang="en-US" sz="1000" dirty="0">
              <a:latin typeface="Gill Sans MT" panose="020B0502020104020203" pitchFamily="34" charset="0"/>
            </a:endParaRPr>
          </a:p>
          <a:p>
            <a:pPr algn="ctr">
              <a:spcBef>
                <a:spcPts val="0"/>
              </a:spcBef>
            </a:pPr>
            <a:r>
              <a:rPr lang="en-US" sz="2600" b="0" dirty="0">
                <a:solidFill>
                  <a:schemeClr val="tx1">
                    <a:lumMod val="75000"/>
                    <a:lumOff val="25000"/>
                  </a:schemeClr>
                </a:solidFill>
                <a:latin typeface="Gill Sans MT" panose="020B0502020104020203" pitchFamily="34" charset="0"/>
              </a:rPr>
              <a:t> </a:t>
            </a:r>
            <a:endParaRPr lang="en-US" sz="1050" dirty="0">
              <a:solidFill>
                <a:schemeClr val="tx1">
                  <a:lumMod val="65000"/>
                  <a:lumOff val="35000"/>
                </a:schemeClr>
              </a:solidFill>
            </a:endParaRPr>
          </a:p>
        </p:txBody>
      </p:sp>
      <p:sp>
        <p:nvSpPr>
          <p:cNvPr id="2" name="Title Placeholder 1"/>
          <p:cNvSpPr>
            <a:spLocks noGrp="1"/>
          </p:cNvSpPr>
          <p:nvPr>
            <p:ph type="title"/>
          </p:nvPr>
        </p:nvSpPr>
        <p:spPr>
          <a:xfrm>
            <a:off x="323528" y="53748"/>
            <a:ext cx="8496944" cy="1452324"/>
          </a:xfrm>
          <a:prstGeom prst="rect">
            <a:avLst/>
          </a:prstGeom>
        </p:spPr>
        <p:txBody>
          <a:bodyPr vert="horz" lIns="91440" tIns="45720" rIns="91440" bIns="45720" rtlCol="0" anchor="ctr">
            <a:normAutofit/>
          </a:bodyPr>
          <a:lstStyle/>
          <a:p>
            <a:r>
              <a:rPr lang="en-US"/>
              <a:t>Click to edit Master title style</a:t>
            </a:r>
            <a:endParaRPr lang="en-US" dirty="0"/>
          </a:p>
        </p:txBody>
      </p:sp>
      <p:grpSp>
        <p:nvGrpSpPr>
          <p:cNvPr id="13" name="Group 12"/>
          <p:cNvGrpSpPr/>
          <p:nvPr/>
        </p:nvGrpSpPr>
        <p:grpSpPr>
          <a:xfrm>
            <a:off x="3137741" y="6569625"/>
            <a:ext cx="2868518" cy="299575"/>
            <a:chOff x="251520" y="6569625"/>
            <a:chExt cx="2868518" cy="299575"/>
          </a:xfrm>
        </p:grpSpPr>
        <p:sp>
          <p:nvSpPr>
            <p:cNvPr id="11" name="Rectangle 2"/>
            <p:cNvSpPr>
              <a:spLocks noChangeArrowheads="1"/>
            </p:cNvSpPr>
            <p:nvPr userDrawn="1"/>
          </p:nvSpPr>
          <p:spPr bwMode="auto">
            <a:xfrm>
              <a:off x="1099933" y="6619782"/>
              <a:ext cx="20201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charset="0"/>
                </a:defRPr>
              </a:lvl1pPr>
              <a:lvl2pPr marL="742950" indent="-285750" eaLnBrk="0" hangingPunct="0">
                <a:defRPr kumimoji="1" sz="2800">
                  <a:solidFill>
                    <a:schemeClr val="tx1"/>
                  </a:solidFill>
                  <a:latin typeface="Arial" charset="0"/>
                </a:defRPr>
              </a:lvl2pPr>
              <a:lvl3pPr marL="1143000" indent="-228600" eaLnBrk="0" hangingPunct="0">
                <a:defRPr kumimoji="1" sz="2800">
                  <a:solidFill>
                    <a:schemeClr val="tx1"/>
                  </a:solidFill>
                  <a:latin typeface="Arial" charset="0"/>
                </a:defRPr>
              </a:lvl3pPr>
              <a:lvl4pPr marL="1600200" indent="-228600" eaLnBrk="0" hangingPunct="0">
                <a:defRPr kumimoji="1" sz="2800">
                  <a:solidFill>
                    <a:schemeClr val="tx1"/>
                  </a:solidFill>
                  <a:latin typeface="Arial" charset="0"/>
                </a:defRPr>
              </a:lvl4pPr>
              <a:lvl5pPr marL="2057400" indent="-228600" eaLnBrk="0" hangingPunct="0">
                <a:defRPr kumimoji="1" sz="2800">
                  <a:solidFill>
                    <a:schemeClr val="tx1"/>
                  </a:solidFill>
                  <a:latin typeface="Arial" charset="0"/>
                </a:defRPr>
              </a:lvl5pPr>
              <a:lvl6pPr marL="2514600" indent="-228600" algn="ctr" eaLnBrk="0" fontAlgn="base" hangingPunct="0">
                <a:spcBef>
                  <a:spcPct val="0"/>
                </a:spcBef>
                <a:spcAft>
                  <a:spcPct val="0"/>
                </a:spcAft>
                <a:defRPr kumimoji="1" sz="2800">
                  <a:solidFill>
                    <a:schemeClr val="tx1"/>
                  </a:solidFill>
                  <a:latin typeface="Arial" charset="0"/>
                </a:defRPr>
              </a:lvl6pPr>
              <a:lvl7pPr marL="2971800" indent="-228600" algn="ctr" eaLnBrk="0" fontAlgn="base" hangingPunct="0">
                <a:spcBef>
                  <a:spcPct val="0"/>
                </a:spcBef>
                <a:spcAft>
                  <a:spcPct val="0"/>
                </a:spcAft>
                <a:defRPr kumimoji="1" sz="2800">
                  <a:solidFill>
                    <a:schemeClr val="tx1"/>
                  </a:solidFill>
                  <a:latin typeface="Arial" charset="0"/>
                </a:defRPr>
              </a:lvl7pPr>
              <a:lvl8pPr marL="3429000" indent="-228600" algn="ctr" eaLnBrk="0" fontAlgn="base" hangingPunct="0">
                <a:spcBef>
                  <a:spcPct val="0"/>
                </a:spcBef>
                <a:spcAft>
                  <a:spcPct val="0"/>
                </a:spcAft>
                <a:defRPr kumimoji="1" sz="2800">
                  <a:solidFill>
                    <a:schemeClr val="tx1"/>
                  </a:solidFill>
                  <a:latin typeface="Arial" charset="0"/>
                </a:defRPr>
              </a:lvl8pPr>
              <a:lvl9pPr marL="3886200" indent="-228600" algn="ctr" eaLnBrk="0" fontAlgn="base" hangingPunct="0">
                <a:spcBef>
                  <a:spcPct val="0"/>
                </a:spcBef>
                <a:spcAft>
                  <a:spcPct val="0"/>
                </a:spcAft>
                <a:defRPr kumimoji="1" sz="2800">
                  <a:solidFill>
                    <a:schemeClr val="tx1"/>
                  </a:solidFill>
                  <a:latin typeface="Arial" charset="0"/>
                </a:defRPr>
              </a:lvl9pPr>
            </a:lstStyle>
            <a:p>
              <a:pPr>
                <a:defRPr/>
              </a:pPr>
              <a:r>
                <a:rPr lang="en-US" altLang="en-US" sz="800" dirty="0">
                  <a:solidFill>
                    <a:schemeClr val="tx1">
                      <a:lumMod val="50000"/>
                      <a:lumOff val="50000"/>
                    </a:schemeClr>
                  </a:solidFill>
                </a:rPr>
                <a:t>Copyright ©  2015  F.A. Davis Company</a:t>
              </a:r>
            </a:p>
          </p:txBody>
        </p:sp>
        <p:pic>
          <p:nvPicPr>
            <p:cNvPr id="12" name="Picture 2" descr="D:\VSS\FAD05\Export\Logo.png"/>
            <p:cNvPicPr>
              <a:picLocks noChangeAspect="1" noChangeArrowheads="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251520" y="6569625"/>
              <a:ext cx="822960" cy="29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89688479"/>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7" r:id="rId12"/>
  </p:sldLayoutIdLst>
  <p:txStyles>
    <p:titleStyle>
      <a:lvl1pPr algn="l" defTabSz="914400" rtl="0" eaLnBrk="1" latinLnBrk="0" hangingPunct="1">
        <a:spcBef>
          <a:spcPct val="0"/>
        </a:spcBef>
        <a:buNone/>
        <a:defRPr sz="3600" kern="1200">
          <a:solidFill>
            <a:schemeClr val="tx1">
              <a:lumMod val="75000"/>
              <a:lumOff val="25000"/>
            </a:schemeClr>
          </a:solidFill>
          <a:latin typeface="Gill Sans MT" panose="020B0502020104020203" pitchFamily="34" charset="0"/>
          <a:ea typeface="+mj-ea"/>
          <a:cs typeface="+mj-cs"/>
        </a:defRPr>
      </a:lvl1pPr>
    </p:titleStyle>
    <p:bodyStyle>
      <a:lvl1pPr marL="225425" indent="-225425" algn="l" defTabSz="914400" rtl="0" eaLnBrk="1" latinLnBrk="0" hangingPunct="1">
        <a:spcBef>
          <a:spcPts val="0"/>
        </a:spcBef>
        <a:spcAft>
          <a:spcPts val="600"/>
        </a:spcAft>
        <a:buClr>
          <a:srgbClr val="559DD5"/>
        </a:buClr>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742950" indent="-285750" algn="l" defTabSz="914400" rtl="0" eaLnBrk="1" latinLnBrk="0" hangingPunct="1">
        <a:spcBef>
          <a:spcPts val="0"/>
        </a:spcBef>
        <a:spcAft>
          <a:spcPts val="800"/>
        </a:spcAft>
        <a:buClr>
          <a:srgbClr val="C4BF00"/>
        </a:buClr>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spcBef>
          <a:spcPts val="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p:cNvSpPr txBox="1">
            <a:spLocks/>
          </p:cNvSpPr>
          <p:nvPr/>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©2018 F.A. Davis Company</a:t>
            </a:r>
          </a:p>
        </p:txBody>
      </p:sp>
      <p:pic>
        <p:nvPicPr>
          <p:cNvPr id="12" name="Picture 13"/>
          <p:cNvPicPr>
            <a:picLocks noChangeAspect="1"/>
          </p:cNvPicPr>
          <p:nvPr/>
        </p:nvPicPr>
        <p:blipFill>
          <a:blip r:embed="rId15" cstate="email">
            <a:clrChange>
              <a:clrFrom>
                <a:srgbClr val="FFFFFE"/>
              </a:clrFrom>
              <a:clrTo>
                <a:srgbClr val="FFFFFE">
                  <a:alpha val="0"/>
                </a:srgbClr>
              </a:clrTo>
            </a:clrChange>
            <a:extLst>
              <a:ext uri="{BEBA8EAE-BF5A-486C-A8C5-ECC9F3942E4B}">
                <a14:imgProps xmlns:a14="http://schemas.microsoft.com/office/drawing/2010/main">
                  <a14:imgLayer r:embed="rId16">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referRelativeResize="0">
            <a:picLocks/>
          </p:cNvPicPr>
          <p:nvPr/>
        </p:nvPicPr>
        <p:blipFill>
          <a:blip r:embed="rId17" cstate="print"/>
          <a:stretch>
            <a:fillRect/>
          </a:stretch>
        </p:blipFill>
        <p:spPr>
          <a:xfrm>
            <a:off x="-22578" y="6460606"/>
            <a:ext cx="9235440" cy="18288"/>
          </a:xfrm>
          <a:prstGeom prst="rect">
            <a:avLst/>
          </a:prstGeom>
        </p:spPr>
      </p:pic>
      <p:sp>
        <p:nvSpPr>
          <p:cNvPr id="1026" name="Title Placeholder 1"/>
          <p:cNvSpPr>
            <a:spLocks noGrp="1"/>
          </p:cNvSpPr>
          <p:nvPr>
            <p:ph type="title"/>
          </p:nvPr>
        </p:nvSpPr>
        <p:spPr bwMode="auto">
          <a:xfrm>
            <a:off x="762000" y="276225"/>
            <a:ext cx="8229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endParaRPr lang="en-US" altLang="en-US" dirty="0"/>
          </a:p>
          <a:p>
            <a:pPr lvl="2"/>
            <a:endParaRPr lang="en-US" altLang="en-US" dirty="0"/>
          </a:p>
        </p:txBody>
      </p:sp>
      <p:cxnSp>
        <p:nvCxnSpPr>
          <p:cNvPr id="7" name="Straight Connector 6"/>
          <p:cNvCxnSpPr/>
          <p:nvPr/>
        </p:nvCxnSpPr>
        <p:spPr>
          <a:xfrm>
            <a:off x="0" y="990600"/>
            <a:ext cx="9144000" cy="0"/>
          </a:xfrm>
          <a:prstGeom prst="line">
            <a:avLst/>
          </a:prstGeom>
          <a:ln w="12700">
            <a:solidFill>
              <a:srgbClr val="D99C21"/>
            </a:solidFill>
          </a:ln>
        </p:spPr>
        <p:style>
          <a:lnRef idx="1">
            <a:schemeClr val="accent1"/>
          </a:lnRef>
          <a:fillRef idx="0">
            <a:schemeClr val="accent1"/>
          </a:fillRef>
          <a:effectRef idx="0">
            <a:schemeClr val="accent1"/>
          </a:effectRef>
          <a:fontRef idx="minor">
            <a:schemeClr val="tx1"/>
          </a:fontRef>
        </p:style>
      </p:cxnSp>
      <p:pic>
        <p:nvPicPr>
          <p:cNvPr id="14" name="Picture 13"/>
          <p:cNvPicPr preferRelativeResize="0">
            <a:picLocks/>
          </p:cNvPicPr>
          <p:nvPr/>
        </p:nvPicPr>
        <p:blipFill>
          <a:blip r:embed="rId17" cstate="print"/>
          <a:stretch>
            <a:fillRect/>
          </a:stretch>
        </p:blipFill>
        <p:spPr>
          <a:xfrm>
            <a:off x="-22578" y="6393192"/>
            <a:ext cx="9235440" cy="18288"/>
          </a:xfrm>
          <a:prstGeom prst="rect">
            <a:avLst/>
          </a:prstGeom>
        </p:spPr>
      </p:pic>
      <p:sp>
        <p:nvSpPr>
          <p:cNvPr id="9" name="Rectangle 8"/>
          <p:cNvSpPr/>
          <p:nvPr/>
        </p:nvSpPr>
        <p:spPr>
          <a:xfrm>
            <a:off x="-22578" y="6406287"/>
            <a:ext cx="9235440" cy="54864"/>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1717199289"/>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Lst>
  <p:txStyles>
    <p:titleStyle>
      <a:lvl1pPr algn="l" rtl="0" eaLnBrk="1" fontAlgn="base" hangingPunct="1">
        <a:lnSpc>
          <a:spcPct val="90000"/>
        </a:lnSpc>
        <a:spcBef>
          <a:spcPct val="0"/>
        </a:spcBef>
        <a:spcAft>
          <a:spcPct val="0"/>
        </a:spcAft>
        <a:defRPr lang="en-US" sz="3600" kern="120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p:titleStyle>
    <p:bodyStyle>
      <a:lvl1pPr marL="623888" indent="-277813" algn="l" rtl="0" eaLnBrk="1" fontAlgn="base" hangingPunct="1">
        <a:spcBef>
          <a:spcPct val="20000"/>
        </a:spcBef>
        <a:spcAft>
          <a:spcPct val="0"/>
        </a:spcAft>
        <a:buClr>
          <a:srgbClr val="28805C"/>
        </a:buClr>
        <a:buFont typeface="Wingdings" panose="05000000000000000000" pitchFamily="2" charset="2"/>
        <a:buChar char="§"/>
        <a:defRPr lang="en-US" sz="3200" kern="2000" dirty="0">
          <a:solidFill>
            <a:schemeClr val="tx1">
              <a:lumMod val="75000"/>
            </a:schemeClr>
          </a:solidFill>
          <a:latin typeface="+mn-lt"/>
          <a:ea typeface="+mn-ea"/>
          <a:cs typeface="+mn-cs"/>
        </a:defRPr>
      </a:lvl1pPr>
      <a:lvl2pPr marL="914400" indent="-290513" algn="l" rtl="0" eaLnBrk="1" fontAlgn="base" hangingPunct="1">
        <a:spcBef>
          <a:spcPct val="20000"/>
        </a:spcBef>
        <a:spcAft>
          <a:spcPct val="0"/>
        </a:spcAft>
        <a:buClr>
          <a:srgbClr val="D99C21"/>
        </a:buClr>
        <a:buFont typeface="Arial" panose="020B0604020202020204" pitchFamily="34" charset="0"/>
        <a:buChar char="•"/>
        <a:defRPr lang="en-US" sz="2800" kern="1200" dirty="0">
          <a:solidFill>
            <a:schemeClr val="tx1">
              <a:lumMod val="75000"/>
            </a:schemeClr>
          </a:solidFill>
          <a:latin typeface="+mn-lt"/>
          <a:ea typeface="+mn-ea"/>
          <a:cs typeface="+mn-cs"/>
        </a:defRPr>
      </a:lvl2pPr>
      <a:lvl3pPr marL="1260475" indent="-290513" algn="l" rtl="0" eaLnBrk="1" fontAlgn="base" hangingPunct="1">
        <a:spcBef>
          <a:spcPct val="20000"/>
        </a:spcBef>
        <a:spcAft>
          <a:spcPct val="0"/>
        </a:spcAft>
        <a:buClr>
          <a:srgbClr val="737373"/>
        </a:buClr>
        <a:buFont typeface="Calibri" panose="020F0502020204030204" pitchFamily="34" charset="0"/>
        <a:buChar char="‒"/>
        <a:tabLst>
          <a:tab pos="858838" algn="l"/>
        </a:tabLst>
        <a:defRPr sz="2800" kern="1200">
          <a:solidFill>
            <a:schemeClr val="tx1">
              <a:lumMod val="75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1"/>
          <p:cNvPicPr>
            <a:picLocks noChangeAspect="1"/>
          </p:cNvPicPr>
          <p:nvPr/>
        </p:nvPicPr>
        <p:blipFill>
          <a:blip r:embed="rId2" cstate="email">
            <a:extLst>
              <a:ext uri="{28A0092B-C50C-407E-A947-70E740481C1C}">
                <a14:useLocalDpi xmlns:a14="http://schemas.microsoft.com/office/drawing/2010/main" val="0"/>
              </a:ext>
            </a:extLst>
          </a:blip>
          <a:srcRect l="2" t="-331" r="259" b="444"/>
          <a:stretch>
            <a:fillRect/>
          </a:stretch>
        </p:blipFill>
        <p:spPr bwMode="auto">
          <a:xfrm>
            <a:off x="2895600" y="0"/>
            <a:ext cx="3560763"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674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026"/>
          <p:cNvSpPr>
            <a:spLocks noGrp="1" noChangeArrowheads="1"/>
          </p:cNvSpPr>
          <p:nvPr>
            <p:ph type="title"/>
          </p:nvPr>
        </p:nvSpPr>
        <p:spPr/>
        <p:txBody>
          <a:bodyPr/>
          <a:lstStyle/>
          <a:p>
            <a:pPr eaLnBrk="1" hangingPunct="1"/>
            <a:r>
              <a:rPr lang="en-US" dirty="0">
                <a:latin typeface="+mj-lt"/>
                <a:ea typeface="ＭＳ Ｐゴシック" charset="0"/>
                <a:cs typeface="ＭＳ Ｐゴシック" charset="0"/>
              </a:rPr>
              <a:t>Logical Reasoning</a:t>
            </a:r>
          </a:p>
        </p:txBody>
      </p:sp>
      <p:pic>
        <p:nvPicPr>
          <p:cNvPr id="1026" name="Picture 2" descr="C:\Users\Vrushali\Desktop\Vrush Offce\Treas PPTs\Images\5942_C_F08_0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371600"/>
            <a:ext cx="8686800" cy="441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dirty="0"/>
              <a:t>Essential Concepts of a Nursing Theory</a:t>
            </a:r>
          </a:p>
        </p:txBody>
      </p:sp>
      <p:sp>
        <p:nvSpPr>
          <p:cNvPr id="23556" name="Rectangle 3"/>
          <p:cNvSpPr>
            <a:spLocks noGrp="1" noChangeArrowheads="1"/>
          </p:cNvSpPr>
          <p:nvPr>
            <p:ph idx="1"/>
          </p:nvPr>
        </p:nvSpPr>
        <p:spPr/>
        <p:txBody>
          <a:bodyPr/>
          <a:lstStyle/>
          <a:p>
            <a:r>
              <a:rPr lang="en-US" dirty="0"/>
              <a:t>Person</a:t>
            </a:r>
          </a:p>
          <a:p>
            <a:r>
              <a:rPr lang="en-US" dirty="0"/>
              <a:t>Environment</a:t>
            </a:r>
          </a:p>
          <a:p>
            <a:r>
              <a:rPr lang="en-US" dirty="0"/>
              <a:t>Health</a:t>
            </a:r>
          </a:p>
          <a:p>
            <a:r>
              <a:rPr lang="en-US" dirty="0"/>
              <a:t>Nursing</a:t>
            </a:r>
          </a:p>
        </p:txBody>
      </p:sp>
      <p:pic>
        <p:nvPicPr>
          <p:cNvPr id="2050" name="Picture 2" descr="C:\Users\Vrushali\Desktop\Vrush Offce\Treas PPTs\Images\5942_C_F08_0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1143000"/>
            <a:ext cx="3581303" cy="50094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a:latin typeface="+mj-lt"/>
                <a:ea typeface="ＭＳ Ｐゴシック" charset="0"/>
                <a:cs typeface="ＭＳ Ｐゴシック" charset="0"/>
              </a:rPr>
              <a:t>Nursing Theories</a:t>
            </a:r>
          </a:p>
        </p:txBody>
      </p:sp>
      <p:sp>
        <p:nvSpPr>
          <p:cNvPr id="24579" name="Rectangle 3"/>
          <p:cNvSpPr>
            <a:spLocks noGrp="1" noChangeArrowheads="1"/>
          </p:cNvSpPr>
          <p:nvPr>
            <p:ph idx="1"/>
          </p:nvPr>
        </p:nvSpPr>
        <p:spPr/>
        <p:txBody>
          <a:bodyPr/>
          <a:lstStyle/>
          <a:p>
            <a:pPr eaLnBrk="1" hangingPunct="1"/>
            <a:r>
              <a:rPr lang="en-US" dirty="0">
                <a:ea typeface="ＭＳ Ｐゴシック" charset="0"/>
                <a:cs typeface="ＭＳ Ｐゴシック" charset="0"/>
              </a:rPr>
              <a:t>Describe, explain, and predict                 human behavior</a:t>
            </a:r>
          </a:p>
          <a:p>
            <a:pPr eaLnBrk="1" hangingPunct="1"/>
            <a:r>
              <a:rPr lang="en-US" dirty="0">
                <a:ea typeface="ＭＳ Ｐゴシック" charset="0"/>
                <a:cs typeface="ＭＳ Ｐゴシック" charset="0"/>
              </a:rPr>
              <a:t>Used in practice, education, and research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dirty="0">
                <a:latin typeface="+mj-lt"/>
                <a:ea typeface="ＭＳ Ｐゴシック" charset="0"/>
                <a:cs typeface="ＭＳ Ｐゴシック" charset="0"/>
              </a:rPr>
              <a:t>Important Nurse Theorists</a:t>
            </a:r>
          </a:p>
        </p:txBody>
      </p:sp>
      <p:sp>
        <p:nvSpPr>
          <p:cNvPr id="25604" name="Rectangle 3"/>
          <p:cNvSpPr>
            <a:spLocks noGrp="1" noChangeArrowheads="1"/>
          </p:cNvSpPr>
          <p:nvPr>
            <p:ph idx="1"/>
          </p:nvPr>
        </p:nvSpPr>
        <p:spPr/>
        <p:txBody>
          <a:bodyPr/>
          <a:lstStyle/>
          <a:p>
            <a:pPr eaLnBrk="1" hangingPunct="1">
              <a:spcBef>
                <a:spcPct val="0"/>
              </a:spcBef>
            </a:pPr>
            <a:r>
              <a:rPr kumimoji="0" lang="en-US" dirty="0">
                <a:ea typeface="ＭＳ Ｐゴシック" charset="0"/>
                <a:cs typeface="ＭＳ Ｐゴシック" charset="0"/>
              </a:rPr>
              <a:t>Florence Nightingale</a:t>
            </a:r>
          </a:p>
          <a:p>
            <a:pPr eaLnBrk="1" hangingPunct="1">
              <a:spcBef>
                <a:spcPct val="0"/>
              </a:spcBef>
            </a:pPr>
            <a:r>
              <a:rPr kumimoji="0" lang="en-US" dirty="0">
                <a:ea typeface="ＭＳ Ｐゴシック" charset="0"/>
                <a:cs typeface="ＭＳ Ｐゴシック" charset="0"/>
              </a:rPr>
              <a:t>Virginia Henderson</a:t>
            </a:r>
          </a:p>
          <a:p>
            <a:pPr eaLnBrk="1" hangingPunct="1">
              <a:spcBef>
                <a:spcPct val="0"/>
              </a:spcBef>
            </a:pPr>
            <a:r>
              <a:rPr kumimoji="0" lang="en-US" dirty="0">
                <a:ea typeface="ＭＳ Ｐゴシック" charset="0"/>
                <a:cs typeface="ＭＳ Ｐゴシック" charset="0"/>
              </a:rPr>
              <a:t>Hildegard </a:t>
            </a:r>
            <a:r>
              <a:rPr kumimoji="0" lang="en-US" dirty="0" err="1">
                <a:ea typeface="ＭＳ Ｐゴシック" charset="0"/>
                <a:cs typeface="ＭＳ Ｐゴシック" charset="0"/>
              </a:rPr>
              <a:t>Peplau</a:t>
            </a:r>
            <a:endParaRPr kumimoji="0" lang="en-US" dirty="0">
              <a:ea typeface="ＭＳ Ｐゴシック" charset="0"/>
              <a:cs typeface="ＭＳ Ｐゴシック" charset="0"/>
            </a:endParaRPr>
          </a:p>
          <a:p>
            <a:pPr eaLnBrk="1" hangingPunct="1">
              <a:spcBef>
                <a:spcPct val="0"/>
              </a:spcBef>
            </a:pPr>
            <a:r>
              <a:rPr kumimoji="0" lang="en-US" dirty="0">
                <a:ea typeface="ＭＳ Ｐゴシック" charset="0"/>
                <a:cs typeface="ＭＳ Ｐゴシック" charset="0"/>
              </a:rPr>
              <a:t>Patricia Benner</a:t>
            </a:r>
          </a:p>
          <a:p>
            <a:pPr eaLnBrk="1" hangingPunct="1">
              <a:spcBef>
                <a:spcPct val="0"/>
              </a:spcBef>
            </a:pPr>
            <a:r>
              <a:rPr kumimoji="0" lang="en-US" dirty="0">
                <a:ea typeface="ＭＳ Ｐゴシック" charset="0"/>
                <a:cs typeface="ＭＳ Ｐゴシック" charset="0"/>
              </a:rPr>
              <a:t>Madeleine </a:t>
            </a:r>
            <a:r>
              <a:rPr kumimoji="0" lang="en-US" dirty="0" err="1">
                <a:ea typeface="ＭＳ Ｐゴシック" charset="0"/>
                <a:cs typeface="ＭＳ Ｐゴシック" charset="0"/>
              </a:rPr>
              <a:t>Leininger</a:t>
            </a:r>
            <a:endParaRPr kumimoji="0" lang="en-US" dirty="0">
              <a:ea typeface="ＭＳ Ｐゴシック" charset="0"/>
              <a:cs typeface="ＭＳ Ｐゴシック" charset="0"/>
            </a:endParaRPr>
          </a:p>
          <a:p>
            <a:pPr eaLnBrk="1" hangingPunct="1">
              <a:spcBef>
                <a:spcPct val="0"/>
              </a:spcBef>
            </a:pPr>
            <a:r>
              <a:rPr kumimoji="0" lang="en-US" dirty="0">
                <a:ea typeface="ＭＳ Ｐゴシック" charset="0"/>
                <a:cs typeface="ＭＳ Ｐゴシック" charset="0"/>
              </a:rPr>
              <a:t>Jean Watson</a:t>
            </a:r>
          </a:p>
          <a:p>
            <a:pPr eaLnBrk="1" hangingPunct="1">
              <a:buFont typeface="Wingdings" charset="0"/>
              <a:buNone/>
            </a:pPr>
            <a:endParaRPr lang="en-US" dirty="0">
              <a:solidFill>
                <a:srgbClr val="580819"/>
              </a:solidFill>
              <a:ea typeface="ＭＳ Ｐゴシック" charset="0"/>
              <a:cs typeface="ＭＳ Ｐゴシック"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ClickerCheck</a:t>
            </a:r>
            <a:endParaRPr lang="en-US" dirty="0"/>
          </a:p>
        </p:txBody>
      </p:sp>
      <p:sp>
        <p:nvSpPr>
          <p:cNvPr id="26626" name="Content Placeholder 5"/>
          <p:cNvSpPr>
            <a:spLocks noGrp="1"/>
          </p:cNvSpPr>
          <p:nvPr>
            <p:ph idx="1"/>
          </p:nvPr>
        </p:nvSpPr>
        <p:spPr>
          <a:xfrm>
            <a:off x="457200" y="1295400"/>
            <a:ext cx="8229600" cy="4800600"/>
          </a:xfrm>
        </p:spPr>
        <p:txBody>
          <a:bodyPr>
            <a:normAutofit fontScale="62500" lnSpcReduction="20000"/>
          </a:bodyPr>
          <a:lstStyle/>
          <a:p>
            <a:pPr marL="287338" indent="-3175" eaLnBrk="1" hangingPunct="1">
              <a:buFont typeface="Wingdings" charset="0"/>
              <a:buNone/>
            </a:pPr>
            <a:r>
              <a:rPr lang="en-US" sz="5100" dirty="0">
                <a:ea typeface="ＭＳ Ｐゴシック" charset="0"/>
                <a:cs typeface="ＭＳ Ｐゴシック" charset="0"/>
              </a:rPr>
              <a:t>The nurse incorporates Hispanic beliefs </a:t>
            </a:r>
            <a:r>
              <a:rPr lang="en-US" sz="5100">
                <a:ea typeface="ＭＳ Ｐゴシック" charset="0"/>
                <a:cs typeface="ＭＳ Ｐゴシック" charset="0"/>
              </a:rPr>
              <a:t>about </a:t>
            </a:r>
            <a:r>
              <a:rPr lang="en-US" altLang="ja-JP" sz="5100">
                <a:ea typeface="ＭＳ Ｐゴシック" charset="0"/>
                <a:cs typeface="ＭＳ Ｐゴシック" charset="0"/>
              </a:rPr>
              <a:t>“</a:t>
            </a:r>
            <a:r>
              <a:rPr lang="en-US" sz="5100">
                <a:ea typeface="ＭＳ Ｐゴシック" charset="0"/>
                <a:cs typeface="ＭＳ Ｐゴシック" charset="0"/>
              </a:rPr>
              <a:t>hot </a:t>
            </a:r>
            <a:r>
              <a:rPr lang="en-US" sz="5100" dirty="0">
                <a:ea typeface="ＭＳ Ｐゴシック" charset="0"/>
                <a:cs typeface="ＭＳ Ｐゴシック" charset="0"/>
              </a:rPr>
              <a:t>and cold</a:t>
            </a:r>
            <a:r>
              <a:rPr lang="en-US" altLang="ja-JP" sz="5100" dirty="0">
                <a:ea typeface="ＭＳ Ｐゴシック" charset="0"/>
                <a:cs typeface="ＭＳ Ｐゴシック" charset="0"/>
              </a:rPr>
              <a:t>”</a:t>
            </a:r>
            <a:r>
              <a:rPr lang="en-US" sz="5100" dirty="0">
                <a:ea typeface="ＭＳ Ｐゴシック" charset="0"/>
                <a:cs typeface="ＭＳ Ｐゴシック" charset="0"/>
              </a:rPr>
              <a:t> into her plan of care for her client. On which theorist is the nurse                basing care? </a:t>
            </a:r>
          </a:p>
          <a:p>
            <a:pPr marL="514350" indent="-230188" eaLnBrk="1" hangingPunct="1">
              <a:buFont typeface="Wingdings" charset="0"/>
              <a:buNone/>
            </a:pPr>
            <a:endParaRPr lang="en-US" sz="5100" dirty="0">
              <a:ea typeface="ＭＳ Ｐゴシック" charset="0"/>
              <a:cs typeface="ＭＳ Ｐゴシック" charset="0"/>
            </a:endParaRPr>
          </a:p>
          <a:p>
            <a:pPr marL="690563" indent="-344488" eaLnBrk="1" hangingPunct="1">
              <a:buFont typeface="+mj-lt"/>
              <a:buAutoNum type="alphaUcPeriod"/>
            </a:pPr>
            <a:r>
              <a:rPr lang="en-US" sz="5100" dirty="0">
                <a:ea typeface="ＭＳ Ｐゴシック" charset="0"/>
                <a:cs typeface="ＭＳ Ｐゴシック" charset="0"/>
              </a:rPr>
              <a:t> Florence Nightingale</a:t>
            </a:r>
          </a:p>
          <a:p>
            <a:pPr marL="690563" indent="-344488" eaLnBrk="1" hangingPunct="1">
              <a:buFont typeface="+mj-lt"/>
              <a:buAutoNum type="alphaUcPeriod"/>
            </a:pPr>
            <a:r>
              <a:rPr lang="en-US" sz="5100" dirty="0">
                <a:ea typeface="ＭＳ Ｐゴシック" charset="0"/>
                <a:cs typeface="ＭＳ Ｐゴシック" charset="0"/>
              </a:rPr>
              <a:t> Patricia Benner</a:t>
            </a:r>
          </a:p>
          <a:p>
            <a:pPr marL="690563" indent="-344488" eaLnBrk="1" hangingPunct="1">
              <a:buFont typeface="+mj-lt"/>
              <a:buAutoNum type="alphaUcPeriod"/>
            </a:pPr>
            <a:r>
              <a:rPr lang="en-US" sz="5100" dirty="0">
                <a:ea typeface="ＭＳ Ｐゴシック" charset="0"/>
                <a:cs typeface="ＭＳ Ｐゴシック" charset="0"/>
              </a:rPr>
              <a:t> Jean Watson</a:t>
            </a:r>
          </a:p>
          <a:p>
            <a:pPr marL="690563" indent="-344488" eaLnBrk="1" hangingPunct="1">
              <a:buFont typeface="+mj-lt"/>
              <a:buAutoNum type="alphaUcPeriod"/>
            </a:pPr>
            <a:r>
              <a:rPr lang="en-US" sz="5100" dirty="0">
                <a:ea typeface="ＭＳ Ｐゴシック" charset="0"/>
                <a:cs typeface="ＭＳ Ｐゴシック" charset="0"/>
              </a:rPr>
              <a:t> Madeleine Leininger</a:t>
            </a:r>
          </a:p>
          <a:p>
            <a:pPr eaLnBrk="1" hangingPunct="1">
              <a:buFont typeface="Wingdings" charset="0"/>
              <a:buNone/>
            </a:pPr>
            <a:endParaRPr lang="en-US" dirty="0">
              <a:latin typeface="Gill Sans MT"/>
              <a:ea typeface="ＭＳ Ｐゴシック" charset="0"/>
              <a:cs typeface="ＭＳ Ｐゴシック" charset="0"/>
            </a:endParaRPr>
          </a:p>
          <a:p>
            <a:pPr eaLnBrk="1" hangingPunct="1">
              <a:buFont typeface="Wingdings" charset="0"/>
              <a:buNone/>
            </a:pPr>
            <a:r>
              <a:rPr lang="en-US" dirty="0">
                <a:latin typeface="Gill Sans MT"/>
                <a:ea typeface="ＭＳ Ｐゴシック" charset="0"/>
                <a:cs typeface="ＭＳ Ｐゴシック" charset="0"/>
              </a:rPr>
              <a:t>	</a:t>
            </a:r>
          </a:p>
          <a:p>
            <a:pPr eaLnBrk="1" hangingPunct="1">
              <a:buFont typeface="Wingdings" charset="0"/>
              <a:buNone/>
            </a:pPr>
            <a:endParaRPr lang="en-US" dirty="0">
              <a:latin typeface="Gill Sans MT"/>
              <a:ea typeface="ＭＳ Ｐゴシック" charset="0"/>
              <a:cs typeface="ＭＳ Ｐゴシック" charset="0"/>
            </a:endParaRPr>
          </a:p>
          <a:p>
            <a:pPr eaLnBrk="1" hangingPunct="1">
              <a:buFont typeface="Wingdings" charset="0"/>
              <a:buNone/>
            </a:pPr>
            <a:endParaRPr lang="en-US" dirty="0">
              <a:latin typeface="Gill Sans MT"/>
              <a:ea typeface="ＭＳ Ｐゴシック" charset="0"/>
              <a:cs typeface="ＭＳ Ｐゴシック"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 Answer: D</a:t>
            </a:r>
          </a:p>
        </p:txBody>
      </p:sp>
      <p:sp>
        <p:nvSpPr>
          <p:cNvPr id="27650" name="Content Placeholder 2"/>
          <p:cNvSpPr>
            <a:spLocks noGrp="1"/>
          </p:cNvSpPr>
          <p:nvPr>
            <p:ph idx="1"/>
          </p:nvPr>
        </p:nvSpPr>
        <p:spPr/>
        <p:txBody>
          <a:bodyPr/>
          <a:lstStyle/>
          <a:p>
            <a:pPr marL="284163" indent="0" eaLnBrk="1" hangingPunct="1">
              <a:buFont typeface="Wingdings" charset="0"/>
              <a:buNone/>
            </a:pPr>
            <a:r>
              <a:rPr lang="en-US" dirty="0">
                <a:ea typeface="ＭＳ Ｐゴシック" charset="0"/>
                <a:cs typeface="ＭＳ Ｐゴシック" charset="0"/>
              </a:rPr>
              <a:t>Madeleine </a:t>
            </a:r>
            <a:r>
              <a:rPr lang="en-US" dirty="0" err="1">
                <a:ea typeface="ＭＳ Ｐゴシック" charset="0"/>
                <a:cs typeface="ＭＳ Ｐゴシック" charset="0"/>
              </a:rPr>
              <a:t>Leininger’s</a:t>
            </a:r>
            <a:r>
              <a:rPr lang="en-US" dirty="0">
                <a:ea typeface="ＭＳ Ｐゴシック" charset="0"/>
                <a:cs typeface="ＭＳ Ｐゴシック" charset="0"/>
              </a:rPr>
              <a:t> work focused on transcultural nursing and developing              cultural competence.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a:latin typeface="+mj-lt"/>
                <a:ea typeface="ＭＳ Ｐゴシック" charset="0"/>
                <a:cs typeface="ＭＳ Ｐゴシック" charset="0"/>
              </a:rPr>
              <a:t>Theories From Other Disciplines</a:t>
            </a:r>
          </a:p>
        </p:txBody>
      </p:sp>
      <p:sp>
        <p:nvSpPr>
          <p:cNvPr id="28675" name="Rectangle 3"/>
          <p:cNvSpPr>
            <a:spLocks noGrp="1" noChangeArrowheads="1"/>
          </p:cNvSpPr>
          <p:nvPr>
            <p:ph idx="1"/>
          </p:nvPr>
        </p:nvSpPr>
        <p:spPr/>
        <p:txBody>
          <a:bodyPr/>
          <a:lstStyle/>
          <a:p>
            <a:pPr eaLnBrk="1" hangingPunct="1"/>
            <a:r>
              <a:rPr lang="en-US" dirty="0">
                <a:ea typeface="ＭＳ Ｐゴシック" charset="0"/>
                <a:cs typeface="ＭＳ Ｐゴシック" charset="0"/>
              </a:rPr>
              <a:t>Maslow’s Hierarchy of Basic Human Needs</a:t>
            </a:r>
          </a:p>
          <a:p>
            <a:pPr eaLnBrk="1" hangingPunct="1"/>
            <a:r>
              <a:rPr lang="en-US" dirty="0">
                <a:ea typeface="ＭＳ Ｐゴシック" charset="0"/>
                <a:cs typeface="ＭＳ Ｐゴシック" charset="0"/>
              </a:rPr>
              <a:t>Validation theory</a:t>
            </a:r>
          </a:p>
          <a:p>
            <a:pPr eaLnBrk="1" hangingPunct="1"/>
            <a:r>
              <a:rPr lang="en-US" dirty="0">
                <a:ea typeface="ＭＳ Ｐゴシック" charset="0"/>
                <a:cs typeface="ＭＳ Ｐゴシック" charset="0"/>
              </a:rPr>
              <a:t>Stress and adaptation theory</a:t>
            </a:r>
          </a:p>
          <a:p>
            <a:pPr eaLnBrk="1" hangingPunct="1"/>
            <a:r>
              <a:rPr lang="en-US" dirty="0">
                <a:ea typeface="ＭＳ Ｐゴシック" charset="0"/>
                <a:cs typeface="ＭＳ Ｐゴシック" charset="0"/>
              </a:rPr>
              <a:t>Developmental theories</a:t>
            </a:r>
          </a:p>
          <a:p>
            <a:pPr eaLnBrk="1" hangingPunct="1"/>
            <a:r>
              <a:rPr lang="en-US" dirty="0">
                <a:ea typeface="ＭＳ Ｐゴシック" charset="0"/>
                <a:cs typeface="ＭＳ Ｐゴシック" charset="0"/>
              </a:rPr>
              <a:t>Systems theory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a:latin typeface="+mj-lt"/>
                <a:ea typeface="ＭＳ Ｐゴシック" charset="0"/>
                <a:cs typeface="ＭＳ Ｐゴシック" charset="0"/>
              </a:rPr>
              <a:t>Nursing Research</a:t>
            </a:r>
          </a:p>
        </p:txBody>
      </p:sp>
      <p:sp>
        <p:nvSpPr>
          <p:cNvPr id="29699" name="Rectangle 3"/>
          <p:cNvSpPr>
            <a:spLocks noGrp="1" noChangeArrowheads="1"/>
          </p:cNvSpPr>
          <p:nvPr>
            <p:ph idx="1"/>
          </p:nvPr>
        </p:nvSpPr>
        <p:spPr/>
        <p:txBody>
          <a:bodyPr/>
          <a:lstStyle/>
          <a:p>
            <a:pPr eaLnBrk="1" hangingPunct="1"/>
            <a:r>
              <a:rPr lang="en-US" dirty="0">
                <a:ea typeface="ＭＳ Ｐゴシック" charset="0"/>
                <a:cs typeface="ＭＳ Ｐゴシック" charset="0"/>
              </a:rPr>
              <a:t>A systematic, objective process of analyzing phenomena of importance in nursing</a:t>
            </a:r>
          </a:p>
          <a:p>
            <a:pPr eaLnBrk="1" hangingPunct="1"/>
            <a:r>
              <a:rPr lang="en-US" dirty="0">
                <a:ea typeface="ＭＳ Ｐゴシック" charset="0"/>
                <a:cs typeface="ＭＳ Ｐゴシック" charset="0"/>
              </a:rPr>
              <a:t>Encompasses all clinical practice arenas, nursing education, and                                 nursing administration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Effective Nursing Care</a:t>
            </a:r>
          </a:p>
        </p:txBody>
      </p:sp>
      <p:sp>
        <p:nvSpPr>
          <p:cNvPr id="3" name="Content Placeholder 2"/>
          <p:cNvSpPr>
            <a:spLocks noGrp="1"/>
          </p:cNvSpPr>
          <p:nvPr>
            <p:ph idx="1"/>
          </p:nvPr>
        </p:nvSpPr>
        <p:spPr/>
        <p:txBody>
          <a:bodyPr/>
          <a:lstStyle/>
          <a:p>
            <a:pPr marL="346075" indent="0">
              <a:buNone/>
            </a:pPr>
            <a:r>
              <a:rPr lang="en-US" dirty="0"/>
              <a:t>Why is it vital for nurses to base nursing care on sound, scientific evidence rather than strictly anecdotal or historical practice?</a:t>
            </a:r>
          </a:p>
        </p:txBody>
      </p:sp>
    </p:spTree>
    <p:extLst>
      <p:ext uri="{BB962C8B-B14F-4D97-AF65-F5344CB8AC3E}">
        <p14:creationId xmlns:p14="http://schemas.microsoft.com/office/powerpoint/2010/main" val="2648128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About Research</a:t>
            </a:r>
          </a:p>
        </p:txBody>
      </p:sp>
      <p:sp>
        <p:nvSpPr>
          <p:cNvPr id="3" name="Content Placeholder 2"/>
          <p:cNvSpPr>
            <a:spLocks noGrp="1"/>
          </p:cNvSpPr>
          <p:nvPr>
            <p:ph idx="1"/>
          </p:nvPr>
        </p:nvSpPr>
        <p:spPr/>
        <p:txBody>
          <a:bodyPr/>
          <a:lstStyle/>
          <a:p>
            <a:r>
              <a:rPr lang="en-US" dirty="0"/>
              <a:t>Enhances quality patient care</a:t>
            </a:r>
          </a:p>
          <a:p>
            <a:r>
              <a:rPr lang="en-US" dirty="0"/>
              <a:t>Expectation of</a:t>
            </a:r>
          </a:p>
          <a:p>
            <a:pPr lvl="1"/>
            <a:r>
              <a:rPr lang="en-US" dirty="0"/>
              <a:t>American Nurses Association (ANA) standards</a:t>
            </a:r>
          </a:p>
          <a:p>
            <a:pPr lvl="1"/>
            <a:r>
              <a:rPr lang="en-US" dirty="0"/>
              <a:t>Quality and Safety Education for Nurses (QSEN)</a:t>
            </a:r>
          </a:p>
          <a:p>
            <a:pPr lvl="1"/>
            <a:r>
              <a:rPr lang="en-US" dirty="0"/>
              <a:t>Institute of Medicine (IOM)</a:t>
            </a:r>
          </a:p>
          <a:p>
            <a:endParaRPr lang="en-US" dirty="0"/>
          </a:p>
        </p:txBody>
      </p:sp>
    </p:spTree>
    <p:extLst>
      <p:ext uri="{BB962C8B-B14F-4D97-AF65-F5344CB8AC3E}">
        <p14:creationId xmlns:p14="http://schemas.microsoft.com/office/powerpoint/2010/main" val="2550972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554170"/>
            <a:ext cx="7772400" cy="1200329"/>
          </a:xfrm>
        </p:spPr>
        <p:txBody>
          <a:bodyPr/>
          <a:lstStyle/>
          <a:p>
            <a:r>
              <a:rPr lang="en-US" dirty="0"/>
              <a:t>Theory, Research, &amp;                  Evidence-Based Practice </a:t>
            </a:r>
          </a:p>
        </p:txBody>
      </p:sp>
      <p:sp>
        <p:nvSpPr>
          <p:cNvPr id="5" name="Text Placeholder 4"/>
          <p:cNvSpPr>
            <a:spLocks noGrp="1"/>
          </p:cNvSpPr>
          <p:nvPr>
            <p:ph type="body" sz="quarter" idx="13"/>
          </p:nvPr>
        </p:nvSpPr>
        <p:spPr/>
        <p:txBody>
          <a:bodyPr/>
          <a:lstStyle/>
          <a:p>
            <a:r>
              <a:rPr lang="en-US" dirty="0"/>
              <a:t>Chapter 8</a:t>
            </a:r>
          </a:p>
        </p:txBody>
      </p:sp>
    </p:spTree>
    <p:extLst>
      <p:ext uri="{BB962C8B-B14F-4D97-AF65-F5344CB8AC3E}">
        <p14:creationId xmlns:p14="http://schemas.microsoft.com/office/powerpoint/2010/main" val="2579242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56356" y="299310"/>
            <a:ext cx="8235244" cy="535531"/>
          </a:xfrm>
        </p:spPr>
        <p:txBody>
          <a:bodyPr/>
          <a:lstStyle/>
          <a:p>
            <a:pPr eaLnBrk="1" hangingPunct="1"/>
            <a:r>
              <a:rPr lang="en-US" sz="3200" dirty="0">
                <a:latin typeface="+mj-lt"/>
                <a:ea typeface="ＭＳ Ｐゴシック" charset="0"/>
                <a:cs typeface="ＭＳ Ｐゴシック" charset="0"/>
              </a:rPr>
              <a:t>Educational Preparation for Nursing Research</a:t>
            </a:r>
          </a:p>
        </p:txBody>
      </p:sp>
      <p:sp>
        <p:nvSpPr>
          <p:cNvPr id="30723" name="Rectangle 3"/>
          <p:cNvSpPr>
            <a:spLocks noGrp="1" noChangeArrowheads="1"/>
          </p:cNvSpPr>
          <p:nvPr>
            <p:ph idx="1"/>
          </p:nvPr>
        </p:nvSpPr>
        <p:spPr/>
        <p:txBody>
          <a:bodyPr/>
          <a:lstStyle/>
          <a:p>
            <a:pPr eaLnBrk="1" hangingPunct="1"/>
            <a:r>
              <a:rPr lang="en-US" dirty="0">
                <a:ea typeface="ＭＳ Ｐゴシック" charset="0"/>
                <a:cs typeface="ＭＳ Ｐゴシック" charset="0"/>
              </a:rPr>
              <a:t>Associate degree and diploma in nursing</a:t>
            </a:r>
          </a:p>
          <a:p>
            <a:pPr eaLnBrk="1" hangingPunct="1"/>
            <a:r>
              <a:rPr lang="en-US" dirty="0">
                <a:ea typeface="ＭＳ Ｐゴシック" charset="0"/>
                <a:cs typeface="ＭＳ Ｐゴシック" charset="0"/>
              </a:rPr>
              <a:t>Baccalaureate degree in nursing</a:t>
            </a:r>
          </a:p>
          <a:p>
            <a:pPr eaLnBrk="1" hangingPunct="1"/>
            <a:r>
              <a:rPr lang="en-US" dirty="0">
                <a:ea typeface="ＭＳ Ｐゴシック" charset="0"/>
                <a:cs typeface="ＭＳ Ｐゴシック" charset="0"/>
              </a:rPr>
              <a:t>Master’s degree in nursing</a:t>
            </a:r>
          </a:p>
          <a:p>
            <a:pPr eaLnBrk="1" hangingPunct="1"/>
            <a:r>
              <a:rPr lang="en-US" dirty="0">
                <a:ea typeface="ＭＳ Ｐゴシック" charset="0"/>
                <a:cs typeface="ＭＳ Ｐゴシック" charset="0"/>
              </a:rPr>
              <a:t>Doctoral degree in nursing or related field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a:latin typeface="+mj-lt"/>
                <a:ea typeface="ＭＳ Ｐゴシック" charset="0"/>
                <a:cs typeface="ＭＳ Ｐゴシック" charset="0"/>
              </a:rPr>
              <a:t>Ways to Gain Nursing Knowledge</a:t>
            </a:r>
          </a:p>
        </p:txBody>
      </p:sp>
      <p:sp>
        <p:nvSpPr>
          <p:cNvPr id="31747" name="Rectangle 3"/>
          <p:cNvSpPr>
            <a:spLocks noGrp="1" noChangeArrowheads="1"/>
          </p:cNvSpPr>
          <p:nvPr>
            <p:ph idx="1"/>
          </p:nvPr>
        </p:nvSpPr>
        <p:spPr/>
        <p:txBody>
          <a:bodyPr/>
          <a:lstStyle/>
          <a:p>
            <a:pPr eaLnBrk="1" hangingPunct="1"/>
            <a:r>
              <a:rPr lang="en-US" dirty="0">
                <a:ea typeface="ＭＳ Ｐゴシック" charset="0"/>
                <a:cs typeface="ＭＳ Ｐゴシック" charset="0"/>
              </a:rPr>
              <a:t>Trial and error plus common sense</a:t>
            </a:r>
          </a:p>
          <a:p>
            <a:pPr eaLnBrk="1" hangingPunct="1"/>
            <a:r>
              <a:rPr lang="en-US" dirty="0">
                <a:ea typeface="ＭＳ Ｐゴシック" charset="0"/>
                <a:cs typeface="ＭＳ Ｐゴシック" charset="0"/>
              </a:rPr>
              <a:t>Authority and tradition</a:t>
            </a:r>
          </a:p>
          <a:p>
            <a:pPr eaLnBrk="1" hangingPunct="1"/>
            <a:r>
              <a:rPr lang="en-US" dirty="0">
                <a:ea typeface="ＭＳ Ｐゴシック" charset="0"/>
                <a:cs typeface="ＭＳ Ｐゴシック" charset="0"/>
              </a:rPr>
              <a:t>Intuition and inspiration</a:t>
            </a:r>
          </a:p>
          <a:p>
            <a:pPr eaLnBrk="1" hangingPunct="1"/>
            <a:r>
              <a:rPr lang="en-US" dirty="0">
                <a:ea typeface="ＭＳ Ｐゴシック" charset="0"/>
                <a:cs typeface="ＭＳ Ｐゴシック" charset="0"/>
              </a:rPr>
              <a:t>Logical reasoning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a:latin typeface="+mj-lt"/>
                <a:ea typeface="ＭＳ Ｐゴシック" charset="0"/>
                <a:cs typeface="ＭＳ Ｐゴシック" charset="0"/>
              </a:rPr>
              <a:t>What Is Scientific Method?</a:t>
            </a:r>
          </a:p>
        </p:txBody>
      </p:sp>
      <p:sp>
        <p:nvSpPr>
          <p:cNvPr id="32771" name="Rectangle 3"/>
          <p:cNvSpPr>
            <a:spLocks noGrp="1" noChangeArrowheads="1"/>
          </p:cNvSpPr>
          <p:nvPr>
            <p:ph idx="1"/>
          </p:nvPr>
        </p:nvSpPr>
        <p:spPr/>
        <p:txBody>
          <a:bodyPr/>
          <a:lstStyle/>
          <a:p>
            <a:pPr eaLnBrk="1" hangingPunct="1"/>
            <a:r>
              <a:rPr lang="en-US" dirty="0">
                <a:ea typeface="ＭＳ Ｐゴシック" charset="0"/>
                <a:cs typeface="ＭＳ Ｐゴシック" charset="0"/>
              </a:rPr>
              <a:t>A process</a:t>
            </a:r>
          </a:p>
          <a:p>
            <a:pPr eaLnBrk="1" hangingPunct="1"/>
            <a:r>
              <a:rPr lang="en-US" dirty="0">
                <a:ea typeface="ＭＳ Ｐゴシック" charset="0"/>
                <a:cs typeface="ＭＳ Ｐゴシック" charset="0"/>
              </a:rPr>
              <a:t>The researcher uses senses.</a:t>
            </a:r>
          </a:p>
          <a:p>
            <a:pPr eaLnBrk="1" hangingPunct="1"/>
            <a:r>
              <a:rPr lang="en-US" dirty="0">
                <a:ea typeface="ＭＳ Ｐゴシック" charset="0"/>
                <a:cs typeface="ＭＳ Ｐゴシック" charset="0"/>
              </a:rPr>
              <a:t>Systematic data collection</a:t>
            </a:r>
          </a:p>
          <a:p>
            <a:pPr eaLnBrk="1" hangingPunct="1"/>
            <a:r>
              <a:rPr lang="en-US" dirty="0">
                <a:ea typeface="ＭＳ Ｐゴシック" charset="0"/>
                <a:cs typeface="ＭＳ Ｐゴシック" charset="0"/>
              </a:rPr>
              <a:t>Data are observable, verifiable.</a:t>
            </a:r>
          </a:p>
          <a:p>
            <a:pPr eaLnBrk="1" hangingPunct="1"/>
            <a:r>
              <a:rPr lang="en-US" dirty="0">
                <a:ea typeface="ＭＳ Ｐゴシック" charset="0"/>
                <a:cs typeface="ＭＳ Ｐゴシック" charset="0"/>
              </a:rPr>
              <a:t>Purpose: To describe, explain, or           predict events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a:latin typeface="+mj-lt"/>
                <a:ea typeface="ＭＳ Ｐゴシック" charset="0"/>
                <a:cs typeface="ＭＳ Ｐゴシック" charset="0"/>
              </a:rPr>
              <a:t>Scientific Method Research Design</a:t>
            </a:r>
          </a:p>
        </p:txBody>
      </p:sp>
      <p:sp>
        <p:nvSpPr>
          <p:cNvPr id="33795" name="Rectangle 3"/>
          <p:cNvSpPr>
            <a:spLocks noGrp="1" noChangeArrowheads="1"/>
          </p:cNvSpPr>
          <p:nvPr>
            <p:ph idx="1"/>
          </p:nvPr>
        </p:nvSpPr>
        <p:spPr/>
        <p:txBody>
          <a:bodyPr/>
          <a:lstStyle/>
          <a:p>
            <a:pPr eaLnBrk="1" hangingPunct="1"/>
            <a:r>
              <a:rPr lang="en-US" dirty="0">
                <a:ea typeface="ＭＳ Ｐゴシック" charset="0"/>
                <a:cs typeface="ＭＳ Ｐゴシック" charset="0"/>
              </a:rPr>
              <a:t>Quantitative research: Generalized                    to populations</a:t>
            </a:r>
            <a:endParaRPr lang="en-US" sz="800" dirty="0">
              <a:ea typeface="ＭＳ Ｐゴシック" charset="0"/>
              <a:cs typeface="ＭＳ Ｐゴシック" charset="0"/>
            </a:endParaRPr>
          </a:p>
          <a:p>
            <a:pPr eaLnBrk="1" hangingPunct="1"/>
            <a:r>
              <a:rPr lang="en-US" dirty="0">
                <a:ea typeface="ＭＳ Ｐゴシック" charset="0"/>
                <a:cs typeface="ＭＳ Ｐゴシック" charset="0"/>
              </a:rPr>
              <a:t>Qualitative research: Focuses on lived experiences of people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Socratic Reasoning</a:t>
            </a:r>
          </a:p>
        </p:txBody>
      </p:sp>
      <p:sp>
        <p:nvSpPr>
          <p:cNvPr id="3" name="Content Placeholder 2"/>
          <p:cNvSpPr>
            <a:spLocks noGrp="1"/>
          </p:cNvSpPr>
          <p:nvPr>
            <p:ph idx="1"/>
          </p:nvPr>
        </p:nvSpPr>
        <p:spPr/>
        <p:txBody>
          <a:bodyPr>
            <a:normAutofit/>
          </a:bodyPr>
          <a:lstStyle/>
          <a:p>
            <a:pPr marL="344488" indent="1588">
              <a:buNone/>
            </a:pPr>
            <a:r>
              <a:rPr lang="en-US" dirty="0"/>
              <a:t>The nurse wants to know which best taping method is most secure in prolonging peripheral IVs in newborns. She plans and implements a quantitative study measuring longevity of the patent IV in hours. What questions might she ask when planning her study design?</a:t>
            </a:r>
          </a:p>
        </p:txBody>
      </p:sp>
    </p:spTree>
    <p:extLst>
      <p:ext uri="{BB962C8B-B14F-4D97-AF65-F5344CB8AC3E}">
        <p14:creationId xmlns:p14="http://schemas.microsoft.com/office/powerpoint/2010/main" val="2986365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ClickerCheck</a:t>
            </a:r>
            <a:endParaRPr lang="en-US" dirty="0"/>
          </a:p>
        </p:txBody>
      </p:sp>
      <p:sp>
        <p:nvSpPr>
          <p:cNvPr id="34818" name="Content Placeholder 2"/>
          <p:cNvSpPr>
            <a:spLocks noGrp="1"/>
          </p:cNvSpPr>
          <p:nvPr>
            <p:ph idx="1"/>
          </p:nvPr>
        </p:nvSpPr>
        <p:spPr/>
        <p:txBody>
          <a:bodyPr>
            <a:normAutofit/>
          </a:bodyPr>
          <a:lstStyle/>
          <a:p>
            <a:pPr marL="284163" indent="0" eaLnBrk="1" hangingPunct="1">
              <a:buFont typeface="Wingdings" charset="0"/>
              <a:buNone/>
            </a:pPr>
            <a:r>
              <a:rPr lang="en-US" dirty="0">
                <a:ea typeface="ＭＳ Ｐゴシック" charset="0"/>
                <a:cs typeface="ＭＳ Ｐゴシック" charset="0"/>
              </a:rPr>
              <a:t>A nurse researcher who intends to interview clients about the factors that influence their compliance with insulin therapy and summarize the data as themes is doing quantitative research.</a:t>
            </a:r>
          </a:p>
          <a:p>
            <a:pPr marL="514350" indent="-230188" eaLnBrk="1" hangingPunct="1">
              <a:buFont typeface="Wingdings" charset="0"/>
              <a:buNone/>
            </a:pPr>
            <a:endParaRPr lang="en-US" dirty="0">
              <a:ea typeface="ＭＳ Ｐゴシック" charset="0"/>
              <a:cs typeface="ＭＳ Ｐゴシック" charset="0"/>
            </a:endParaRPr>
          </a:p>
          <a:p>
            <a:pPr marL="798512" indent="-514350" eaLnBrk="1" hangingPunct="1">
              <a:buFont typeface="+mj-lt"/>
              <a:buAutoNum type="alphaUcPeriod"/>
            </a:pPr>
            <a:r>
              <a:rPr lang="en-US" dirty="0">
                <a:ea typeface="ＭＳ Ｐゴシック" charset="0"/>
                <a:cs typeface="ＭＳ Ｐゴシック" charset="0"/>
              </a:rPr>
              <a:t>True</a:t>
            </a:r>
          </a:p>
          <a:p>
            <a:pPr marL="798512" indent="-514350" eaLnBrk="1" hangingPunct="1">
              <a:buFont typeface="+mj-lt"/>
              <a:buAutoNum type="alphaUcPeriod"/>
            </a:pPr>
            <a:r>
              <a:rPr lang="en-US" dirty="0">
                <a:ea typeface="ＭＳ Ｐゴシック" charset="0"/>
                <a:cs typeface="ＭＳ Ｐゴシック" charset="0"/>
              </a:rPr>
              <a:t>False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 Answer: B</a:t>
            </a:r>
          </a:p>
        </p:txBody>
      </p:sp>
      <p:sp>
        <p:nvSpPr>
          <p:cNvPr id="35842" name="Content Placeholder 2"/>
          <p:cNvSpPr>
            <a:spLocks noGrp="1"/>
          </p:cNvSpPr>
          <p:nvPr>
            <p:ph idx="1"/>
          </p:nvPr>
        </p:nvSpPr>
        <p:spPr/>
        <p:txBody>
          <a:bodyPr/>
          <a:lstStyle/>
          <a:p>
            <a:pPr marL="284163" indent="0" eaLnBrk="1" hangingPunct="1">
              <a:buFont typeface="Wingdings" charset="0"/>
              <a:buNone/>
            </a:pPr>
            <a:r>
              <a:rPr lang="en-US" dirty="0">
                <a:ea typeface="ＭＳ Ｐゴシック" charset="0"/>
                <a:cs typeface="ＭＳ Ｐゴシック" charset="0"/>
              </a:rPr>
              <a:t>The data in this study would come from the experiences of clients living with diabetes as they relate that information to the                    nurse researcher.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a:latin typeface="+mj-lt"/>
                <a:ea typeface="ＭＳ Ｐゴシック" charset="0"/>
                <a:cs typeface="ＭＳ Ｐゴシック" charset="0"/>
              </a:rPr>
              <a:t>Steps of the Research Process</a:t>
            </a:r>
          </a:p>
        </p:txBody>
      </p:sp>
      <p:sp>
        <p:nvSpPr>
          <p:cNvPr id="36867" name="Rectangle 3"/>
          <p:cNvSpPr>
            <a:spLocks noGrp="1" noChangeArrowheads="1"/>
          </p:cNvSpPr>
          <p:nvPr>
            <p:ph idx="1"/>
          </p:nvPr>
        </p:nvSpPr>
        <p:spPr/>
        <p:txBody>
          <a:bodyPr/>
          <a:lstStyle/>
          <a:p>
            <a:pPr eaLnBrk="1" hangingPunct="1"/>
            <a:r>
              <a:rPr lang="en-US" dirty="0">
                <a:ea typeface="ＭＳ Ｐゴシック" charset="0"/>
                <a:cs typeface="ＭＳ Ｐゴシック" charset="0"/>
              </a:rPr>
              <a:t>Select and define the problem you wish         to study.</a:t>
            </a:r>
          </a:p>
          <a:p>
            <a:pPr eaLnBrk="1" hangingPunct="1"/>
            <a:r>
              <a:rPr lang="en-US" dirty="0">
                <a:ea typeface="ＭＳ Ｐゴシック" charset="0"/>
                <a:cs typeface="ＭＳ Ｐゴシック" charset="0"/>
              </a:rPr>
              <a:t>Select a research design.</a:t>
            </a:r>
          </a:p>
          <a:p>
            <a:pPr eaLnBrk="1" hangingPunct="1"/>
            <a:r>
              <a:rPr lang="en-US" dirty="0">
                <a:ea typeface="ＭＳ Ｐゴシック" charset="0"/>
                <a:cs typeface="ＭＳ Ｐゴシック" charset="0"/>
              </a:rPr>
              <a:t>Collect data.</a:t>
            </a:r>
          </a:p>
          <a:p>
            <a:pPr eaLnBrk="1" hangingPunct="1"/>
            <a:r>
              <a:rPr lang="en-US" dirty="0">
                <a:ea typeface="ＭＳ Ｐゴシック" charset="0"/>
                <a:cs typeface="ＭＳ Ｐゴシック" charset="0"/>
              </a:rPr>
              <a:t>Analyze data.</a:t>
            </a:r>
          </a:p>
          <a:p>
            <a:pPr eaLnBrk="1" hangingPunct="1"/>
            <a:r>
              <a:rPr lang="en-US" dirty="0">
                <a:ea typeface="ＭＳ Ｐゴシック" charset="0"/>
                <a:cs typeface="ＭＳ Ｐゴシック" charset="0"/>
              </a:rPr>
              <a:t>Use the research findings.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a:latin typeface="+mj-lt"/>
                <a:ea typeface="ＭＳ Ｐゴシック" charset="0"/>
                <a:cs typeface="ＭＳ Ｐゴシック" charset="0"/>
              </a:rPr>
              <a:t>Rights of Research Participants</a:t>
            </a:r>
          </a:p>
        </p:txBody>
      </p:sp>
      <p:sp>
        <p:nvSpPr>
          <p:cNvPr id="40963" name="Rectangle 3"/>
          <p:cNvSpPr>
            <a:spLocks noGrp="1" noChangeArrowheads="1"/>
          </p:cNvSpPr>
          <p:nvPr>
            <p:ph idx="1"/>
          </p:nvPr>
        </p:nvSpPr>
        <p:spPr/>
        <p:txBody>
          <a:bodyPr/>
          <a:lstStyle/>
          <a:p>
            <a:pPr eaLnBrk="1" hangingPunct="1"/>
            <a:r>
              <a:rPr lang="en-US" dirty="0">
                <a:ea typeface="ＭＳ Ｐゴシック" charset="0"/>
                <a:cs typeface="ＭＳ Ｐゴシック" charset="0"/>
              </a:rPr>
              <a:t>Informed consent</a:t>
            </a:r>
          </a:p>
          <a:p>
            <a:pPr lvl="1" eaLnBrk="1" hangingPunct="1">
              <a:buFontTx/>
              <a:buChar char="•"/>
            </a:pPr>
            <a:r>
              <a:rPr lang="en-US" dirty="0">
                <a:ea typeface="ＭＳ Ｐゴシック" charset="0"/>
              </a:rPr>
              <a:t>Right to not be harmed</a:t>
            </a:r>
          </a:p>
          <a:p>
            <a:pPr lvl="1" eaLnBrk="1" hangingPunct="1">
              <a:buFontTx/>
              <a:buChar char="•"/>
            </a:pPr>
            <a:r>
              <a:rPr lang="en-US" dirty="0">
                <a:ea typeface="ＭＳ Ｐゴシック" charset="0"/>
              </a:rPr>
              <a:t>Right to full disclosure</a:t>
            </a:r>
          </a:p>
          <a:p>
            <a:pPr lvl="1" eaLnBrk="1" hangingPunct="1">
              <a:buFontTx/>
              <a:buChar char="•"/>
            </a:pPr>
            <a:r>
              <a:rPr lang="en-US" dirty="0">
                <a:ea typeface="ＭＳ Ｐゴシック" charset="0"/>
              </a:rPr>
              <a:t>Right to self-determination</a:t>
            </a:r>
          </a:p>
          <a:p>
            <a:pPr lvl="1" eaLnBrk="1" hangingPunct="1">
              <a:buFontTx/>
              <a:buChar char="•"/>
            </a:pPr>
            <a:r>
              <a:rPr lang="en-US" dirty="0">
                <a:ea typeface="ＭＳ Ｐゴシック" charset="0"/>
              </a:rPr>
              <a:t>Rights to privacy and confidentiality</a:t>
            </a:r>
            <a:endParaRPr lang="en-US" sz="800" dirty="0">
              <a:ea typeface="ＭＳ Ｐゴシック" charset="0"/>
            </a:endParaRPr>
          </a:p>
          <a:p>
            <a:pPr eaLnBrk="1" hangingPunct="1"/>
            <a:r>
              <a:rPr lang="en-US" dirty="0">
                <a:ea typeface="ＭＳ Ｐゴシック" charset="0"/>
                <a:cs typeface="ＭＳ Ｐゴシック" charset="0"/>
              </a:rPr>
              <a:t>Institutional review boards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a:latin typeface="+mj-lt"/>
                <a:ea typeface="ＭＳ Ｐゴシック" charset="0"/>
                <a:cs typeface="ＭＳ Ｐゴシック" charset="0"/>
              </a:rPr>
              <a:t>Identifying Clinical Nursing Problems</a:t>
            </a:r>
          </a:p>
        </p:txBody>
      </p:sp>
      <p:sp>
        <p:nvSpPr>
          <p:cNvPr id="41987" name="Rectangle 3"/>
          <p:cNvSpPr>
            <a:spLocks noGrp="1" noChangeArrowheads="1"/>
          </p:cNvSpPr>
          <p:nvPr>
            <p:ph idx="1"/>
          </p:nvPr>
        </p:nvSpPr>
        <p:spPr/>
        <p:txBody>
          <a:bodyPr/>
          <a:lstStyle/>
          <a:p>
            <a:pPr eaLnBrk="1" hangingPunct="1"/>
            <a:r>
              <a:rPr lang="en-US" dirty="0">
                <a:ea typeface="ＭＳ Ｐゴシック" charset="0"/>
                <a:cs typeface="ＭＳ Ｐゴシック" charset="0"/>
              </a:rPr>
              <a:t>Experience</a:t>
            </a:r>
          </a:p>
          <a:p>
            <a:pPr eaLnBrk="1" hangingPunct="1"/>
            <a:r>
              <a:rPr lang="en-US" dirty="0">
                <a:ea typeface="ＭＳ Ｐゴシック" charset="0"/>
                <a:cs typeface="ＭＳ Ｐゴシック" charset="0"/>
              </a:rPr>
              <a:t>Social issues</a:t>
            </a:r>
          </a:p>
          <a:p>
            <a:pPr eaLnBrk="1" hangingPunct="1"/>
            <a:r>
              <a:rPr lang="en-US" dirty="0">
                <a:ea typeface="ＭＳ Ｐゴシック" charset="0"/>
                <a:cs typeface="ＭＳ Ｐゴシック" charset="0"/>
              </a:rPr>
              <a:t>Theories</a:t>
            </a:r>
          </a:p>
          <a:p>
            <a:pPr eaLnBrk="1" hangingPunct="1"/>
            <a:r>
              <a:rPr lang="en-US" dirty="0">
                <a:ea typeface="ＭＳ Ｐゴシック" charset="0"/>
                <a:cs typeface="ＭＳ Ｐゴシック" charset="0"/>
              </a:rPr>
              <a:t>Ideas from others</a:t>
            </a:r>
          </a:p>
          <a:p>
            <a:pPr eaLnBrk="1" hangingPunct="1"/>
            <a:r>
              <a:rPr lang="en-US" dirty="0">
                <a:ea typeface="ＭＳ Ｐゴシック" charset="0"/>
                <a:cs typeface="ＭＳ Ｐゴシック" charset="0"/>
              </a:rPr>
              <a:t>Nursing literature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Importance of Nursing Theory and Research</a:t>
            </a:r>
          </a:p>
        </p:txBody>
      </p:sp>
      <p:sp>
        <p:nvSpPr>
          <p:cNvPr id="3" name="Content Placeholder 2"/>
          <p:cNvSpPr>
            <a:spLocks noGrp="1"/>
          </p:cNvSpPr>
          <p:nvPr>
            <p:ph idx="1"/>
          </p:nvPr>
        </p:nvSpPr>
        <p:spPr/>
        <p:txBody>
          <a:bodyPr/>
          <a:lstStyle/>
          <a:p>
            <a:r>
              <a:rPr lang="en-US" dirty="0"/>
              <a:t>Framingham studies</a:t>
            </a:r>
          </a:p>
          <a:p>
            <a:r>
              <a:rPr lang="en-US" dirty="0"/>
              <a:t>Watson’s Science of Human Caring</a:t>
            </a:r>
          </a:p>
          <a:p>
            <a:r>
              <a:rPr lang="en-US" dirty="0"/>
              <a:t>Benner’s </a:t>
            </a:r>
            <a:r>
              <a:rPr lang="en-US" i="1" dirty="0"/>
              <a:t>Novice to Expert</a:t>
            </a:r>
          </a:p>
          <a:p>
            <a:endParaRPr lang="en-US" i="1" dirty="0"/>
          </a:p>
          <a:p>
            <a:endParaRPr lang="en-US" dirty="0"/>
          </a:p>
        </p:txBody>
      </p:sp>
    </p:spTree>
    <p:extLst>
      <p:ext uri="{BB962C8B-B14F-4D97-AF65-F5344CB8AC3E}">
        <p14:creationId xmlns:p14="http://schemas.microsoft.com/office/powerpoint/2010/main" val="662854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l" eaLnBrk="1" hangingPunct="1"/>
            <a:r>
              <a:rPr lang="en-US" dirty="0">
                <a:latin typeface="+mj-lt"/>
                <a:ea typeface="ＭＳ Ｐゴシック" charset="0"/>
                <a:cs typeface="ＭＳ Ｐゴシック" charset="0"/>
              </a:rPr>
              <a:t>PICO Questions</a:t>
            </a:r>
          </a:p>
        </p:txBody>
      </p:sp>
      <p:sp>
        <p:nvSpPr>
          <p:cNvPr id="43011" name="Rectangle 3"/>
          <p:cNvSpPr>
            <a:spLocks noGrp="1" noChangeArrowheads="1"/>
          </p:cNvSpPr>
          <p:nvPr>
            <p:ph idx="1"/>
          </p:nvPr>
        </p:nvSpPr>
        <p:spPr/>
        <p:txBody>
          <a:bodyPr>
            <a:normAutofit/>
          </a:bodyPr>
          <a:lstStyle/>
          <a:p>
            <a:pPr algn="l" eaLnBrk="1" hangingPunct="1">
              <a:buFont typeface="Wingdings" charset="0"/>
              <a:buNone/>
            </a:pPr>
            <a:r>
              <a:rPr lang="en-US" dirty="0">
                <a:ea typeface="ＭＳ Ｐゴシック" charset="0"/>
                <a:cs typeface="ＭＳ Ｐゴシック" charset="0"/>
              </a:rPr>
              <a:t>P: Patient/population</a:t>
            </a:r>
          </a:p>
          <a:p>
            <a:pPr algn="l" eaLnBrk="1" hangingPunct="1">
              <a:buFont typeface="Wingdings" charset="0"/>
              <a:buNone/>
            </a:pPr>
            <a:r>
              <a:rPr lang="en-US" dirty="0">
                <a:ea typeface="ＭＳ Ｐゴシック" charset="0"/>
                <a:cs typeface="ＭＳ Ｐゴシック" charset="0"/>
              </a:rPr>
              <a:t>I:</a:t>
            </a:r>
            <a:r>
              <a:rPr lang="en-US" dirty="0">
                <a:ea typeface="ＭＳ Ｐゴシック" charset="0"/>
                <a:cs typeface="Arial" charset="0"/>
              </a:rPr>
              <a:t> </a:t>
            </a:r>
            <a:r>
              <a:rPr lang="en-US" dirty="0">
                <a:ea typeface="ＭＳ Ｐゴシック" charset="0"/>
                <a:cs typeface="ＭＳ Ｐゴシック" charset="0"/>
              </a:rPr>
              <a:t>Intervention</a:t>
            </a:r>
          </a:p>
          <a:p>
            <a:pPr algn="l" eaLnBrk="1" hangingPunct="1">
              <a:buFont typeface="Wingdings" charset="0"/>
              <a:buNone/>
            </a:pPr>
            <a:r>
              <a:rPr lang="en-US" dirty="0">
                <a:ea typeface="ＭＳ Ｐゴシック" charset="0"/>
                <a:cs typeface="ＭＳ Ｐゴシック" charset="0"/>
              </a:rPr>
              <a:t>C:</a:t>
            </a:r>
            <a:r>
              <a:rPr lang="en-US" dirty="0">
                <a:ea typeface="ＭＳ Ｐゴシック" charset="0"/>
                <a:cs typeface="Arial" charset="0"/>
              </a:rPr>
              <a:t> </a:t>
            </a:r>
            <a:r>
              <a:rPr lang="en-US" dirty="0">
                <a:ea typeface="ＭＳ Ｐゴシック" charset="0"/>
                <a:cs typeface="ＭＳ Ｐゴシック" charset="0"/>
              </a:rPr>
              <a:t>Comparison intervention</a:t>
            </a:r>
          </a:p>
          <a:p>
            <a:pPr algn="l" eaLnBrk="1" hangingPunct="1">
              <a:buFont typeface="Wingdings" charset="0"/>
              <a:buNone/>
            </a:pPr>
            <a:r>
              <a:rPr lang="en-US" dirty="0">
                <a:ea typeface="ＭＳ Ｐゴシック" charset="0"/>
                <a:cs typeface="ＭＳ Ｐゴシック" charset="0"/>
              </a:rPr>
              <a:t>O:</a:t>
            </a:r>
            <a:r>
              <a:rPr lang="en-US" dirty="0">
                <a:ea typeface="ＭＳ Ｐゴシック" charset="0"/>
                <a:cs typeface="Arial" charset="0"/>
              </a:rPr>
              <a:t> </a:t>
            </a:r>
            <a:r>
              <a:rPr lang="en-US" dirty="0">
                <a:ea typeface="ＭＳ Ｐゴシック" charset="0"/>
                <a:cs typeface="ＭＳ Ｐゴシック" charset="0"/>
              </a:rPr>
              <a:t>Outcome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dirty="0">
                <a:latin typeface="+mj-lt"/>
                <a:ea typeface="ＭＳ Ｐゴシック" charset="0"/>
                <a:cs typeface="ＭＳ Ｐゴシック" charset="0"/>
              </a:rPr>
              <a:t>Analyzing Research</a:t>
            </a:r>
          </a:p>
        </p:txBody>
      </p:sp>
      <p:sp>
        <p:nvSpPr>
          <p:cNvPr id="44035" name="Rectangle 3"/>
          <p:cNvSpPr>
            <a:spLocks noGrp="1" noChangeArrowheads="1"/>
          </p:cNvSpPr>
          <p:nvPr>
            <p:ph idx="1"/>
          </p:nvPr>
        </p:nvSpPr>
        <p:spPr/>
        <p:txBody>
          <a:bodyPr/>
          <a:lstStyle/>
          <a:p>
            <a:pPr eaLnBrk="1" hangingPunct="1"/>
            <a:r>
              <a:rPr lang="en-US" dirty="0">
                <a:ea typeface="ＭＳ Ｐゴシック" charset="0"/>
                <a:cs typeface="ＭＳ Ｐゴシック" charset="0"/>
              </a:rPr>
              <a:t>What is the book, journal, or article about </a:t>
            </a:r>
            <a:br>
              <a:rPr lang="en-US" dirty="0">
                <a:ea typeface="ＭＳ Ｐゴシック" charset="0"/>
                <a:cs typeface="ＭＳ Ｐゴシック" charset="0"/>
              </a:rPr>
            </a:br>
            <a:r>
              <a:rPr lang="en-US" dirty="0">
                <a:ea typeface="ＭＳ Ｐゴシック" charset="0"/>
                <a:cs typeface="ＭＳ Ｐゴシック" charset="0"/>
              </a:rPr>
              <a:t>as a whole?</a:t>
            </a:r>
          </a:p>
          <a:p>
            <a:pPr eaLnBrk="1" hangingPunct="1"/>
            <a:r>
              <a:rPr lang="en-US" dirty="0">
                <a:ea typeface="ＭＳ Ｐゴシック" charset="0"/>
                <a:cs typeface="ＭＳ Ｐゴシック" charset="0"/>
              </a:rPr>
              <a:t>What is being said in detail, and how?</a:t>
            </a:r>
          </a:p>
          <a:p>
            <a:pPr eaLnBrk="1" hangingPunct="1"/>
            <a:r>
              <a:rPr lang="en-US" dirty="0">
                <a:ea typeface="ＭＳ Ｐゴシック" charset="0"/>
                <a:cs typeface="ＭＳ Ｐゴシック" charset="0"/>
              </a:rPr>
              <a:t>Is the book, journal, or article </a:t>
            </a:r>
            <a:r>
              <a:rPr lang="ja-JP" altLang="en-US" dirty="0">
                <a:ea typeface="ＭＳ Ｐゴシック" charset="0"/>
                <a:cs typeface="ＭＳ Ｐゴシック" charset="0"/>
              </a:rPr>
              <a:t>“</a:t>
            </a:r>
            <a:r>
              <a:rPr lang="en-US" dirty="0">
                <a:ea typeface="ＭＳ Ｐゴシック" charset="0"/>
                <a:cs typeface="ＭＳ Ｐゴシック" charset="0"/>
              </a:rPr>
              <a:t>true</a:t>
            </a:r>
            <a:r>
              <a:rPr lang="ja-JP" altLang="en-US" dirty="0">
                <a:ea typeface="ＭＳ Ｐゴシック" charset="0"/>
                <a:cs typeface="ＭＳ Ｐゴシック" charset="0"/>
              </a:rPr>
              <a:t>”</a:t>
            </a:r>
            <a:r>
              <a:rPr lang="en-US" dirty="0">
                <a:ea typeface="ＭＳ Ｐゴシック" charset="0"/>
                <a:cs typeface="ＭＳ Ｐゴシック" charset="0"/>
              </a:rPr>
              <a:t> in whole or part?</a:t>
            </a:r>
          </a:p>
          <a:p>
            <a:pPr eaLnBrk="1" hangingPunct="1"/>
            <a:r>
              <a:rPr lang="en-US" dirty="0">
                <a:ea typeface="ＭＳ Ｐゴシック" charset="0"/>
                <a:cs typeface="ＭＳ Ｐゴシック" charset="0"/>
              </a:rPr>
              <a:t>What of it?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a:latin typeface="+mj-lt"/>
                <a:ea typeface="ＭＳ Ｐゴシック" charset="0"/>
                <a:cs typeface="ＭＳ Ｐゴシック" charset="0"/>
              </a:rPr>
              <a:t>Research Utilization</a:t>
            </a:r>
          </a:p>
        </p:txBody>
      </p:sp>
      <p:sp>
        <p:nvSpPr>
          <p:cNvPr id="45059" name="Rectangle 3"/>
          <p:cNvSpPr>
            <a:spLocks noGrp="1" noChangeArrowheads="1"/>
          </p:cNvSpPr>
          <p:nvPr>
            <p:ph idx="1"/>
          </p:nvPr>
        </p:nvSpPr>
        <p:spPr/>
        <p:txBody>
          <a:bodyPr/>
          <a:lstStyle/>
          <a:p>
            <a:pPr marL="284163" indent="0" eaLnBrk="1" hangingPunct="1">
              <a:buFont typeface="Wingdings" charset="0"/>
              <a:buNone/>
            </a:pPr>
            <a:r>
              <a:rPr lang="en-US" dirty="0">
                <a:ea typeface="ＭＳ Ｐゴシック" charset="0"/>
                <a:cs typeface="ＭＳ Ｐゴシック" charset="0"/>
              </a:rPr>
              <a:t>The reason for conducting research is to establish evidence-based practice.</a:t>
            </a:r>
          </a:p>
          <a:p>
            <a:pPr marL="0" indent="0" eaLnBrk="1" hangingPunct="1">
              <a:buFont typeface="Wingdings" charset="0"/>
              <a:buNone/>
            </a:pPr>
            <a:endParaRPr lang="en-US" dirty="0">
              <a:latin typeface="Gill Sans MT"/>
              <a:ea typeface="ＭＳ Ｐゴシック" charset="0"/>
              <a:cs typeface="ＭＳ Ｐゴシック"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Using Research</a:t>
            </a:r>
          </a:p>
        </p:txBody>
      </p:sp>
      <p:sp>
        <p:nvSpPr>
          <p:cNvPr id="3" name="Content Placeholder 2"/>
          <p:cNvSpPr>
            <a:spLocks noGrp="1"/>
          </p:cNvSpPr>
          <p:nvPr>
            <p:ph idx="1"/>
          </p:nvPr>
        </p:nvSpPr>
        <p:spPr/>
        <p:txBody>
          <a:bodyPr>
            <a:normAutofit/>
          </a:bodyPr>
          <a:lstStyle/>
          <a:p>
            <a:r>
              <a:rPr lang="en-US" dirty="0"/>
              <a:t>Lack of knowledge of nursing research</a:t>
            </a:r>
          </a:p>
          <a:p>
            <a:r>
              <a:rPr lang="en-US" dirty="0"/>
              <a:t>Negative attitudes toward research</a:t>
            </a:r>
          </a:p>
          <a:p>
            <a:r>
              <a:rPr lang="en-US" dirty="0"/>
              <a:t>Inadequate forums for                       disseminating research</a:t>
            </a:r>
          </a:p>
          <a:p>
            <a:r>
              <a:rPr lang="en-US" dirty="0"/>
              <a:t>Lack of support from the                           employing institution</a:t>
            </a:r>
          </a:p>
          <a:p>
            <a:r>
              <a:rPr lang="en-US" dirty="0"/>
              <a:t>Study findings that are not ready for the clinical environment</a:t>
            </a:r>
          </a:p>
        </p:txBody>
      </p:sp>
    </p:spTree>
    <p:extLst>
      <p:ext uri="{BB962C8B-B14F-4D97-AF65-F5344CB8AC3E}">
        <p14:creationId xmlns:p14="http://schemas.microsoft.com/office/powerpoint/2010/main" val="1353194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Like a Nurse</a:t>
            </a:r>
          </a:p>
        </p:txBody>
      </p:sp>
      <p:sp>
        <p:nvSpPr>
          <p:cNvPr id="46083" name="Rectangle 3"/>
          <p:cNvSpPr>
            <a:spLocks noGrp="1" noChangeArrowheads="1"/>
          </p:cNvSpPr>
          <p:nvPr>
            <p:ph idx="1"/>
          </p:nvPr>
        </p:nvSpPr>
        <p:spPr/>
        <p:txBody>
          <a:bodyPr>
            <a:noAutofit/>
          </a:bodyPr>
          <a:lstStyle/>
          <a:p>
            <a:pPr marL="284163" indent="0" algn="l">
              <a:buNone/>
            </a:pPr>
            <a:r>
              <a:rPr lang="en-US" sz="2800" dirty="0">
                <a:ea typeface="ＭＳ Ｐゴシック" charset="0"/>
                <a:cs typeface="ＭＳ Ｐゴシック" charset="0"/>
              </a:rPr>
              <a:t>Think of an experience you have had in clinical. Perhaps it was taking vital signs or bathing a confused patient. Describe how each of the four components of a nursing theory occurred in your clinical situation. Share your thinking with the class.</a:t>
            </a:r>
          </a:p>
          <a:p>
            <a:pPr marL="0" indent="0" algn="l">
              <a:buNone/>
            </a:pPr>
            <a:endParaRPr lang="en-US" sz="2800" dirty="0">
              <a:ea typeface="ＭＳ Ｐゴシック" charset="0"/>
              <a:cs typeface="ＭＳ Ｐゴシック" charset="0"/>
            </a:endParaRPr>
          </a:p>
          <a:p>
            <a:pPr algn="l"/>
            <a:r>
              <a:rPr lang="en-US" sz="2800" dirty="0">
                <a:ea typeface="ＭＳ Ｐゴシック" charset="0"/>
                <a:cs typeface="ＭＳ Ｐゴシック" charset="0"/>
              </a:rPr>
              <a:t>Who were the </a:t>
            </a:r>
            <a:r>
              <a:rPr lang="en-US" sz="2800" i="1" dirty="0">
                <a:ea typeface="ＭＳ Ｐゴシック" charset="0"/>
                <a:cs typeface="ＭＳ Ｐゴシック" charset="0"/>
              </a:rPr>
              <a:t>persons</a:t>
            </a:r>
            <a:r>
              <a:rPr lang="en-US" sz="2800" dirty="0">
                <a:ea typeface="ＭＳ Ｐゴシック" charset="0"/>
                <a:cs typeface="ＭＳ Ｐゴシック" charset="0"/>
              </a:rPr>
              <a:t> involved?</a:t>
            </a:r>
            <a:endParaRPr lang="en-US" sz="2800" b="1" dirty="0">
              <a:ea typeface="ＭＳ Ｐゴシック" charset="0"/>
              <a:cs typeface="ＭＳ Ｐゴシック" charset="0"/>
            </a:endParaRPr>
          </a:p>
          <a:p>
            <a:pPr algn="l" eaLnBrk="1" hangingPunct="1"/>
            <a:r>
              <a:rPr lang="en-US" sz="2800" dirty="0">
                <a:ea typeface="ＭＳ Ｐゴシック" charset="0"/>
                <a:cs typeface="ＭＳ Ｐゴシック" charset="0"/>
              </a:rPr>
              <a:t>What was the </a:t>
            </a:r>
            <a:r>
              <a:rPr lang="en-US" sz="2800" i="1" dirty="0">
                <a:ea typeface="ＭＳ Ｐゴシック" charset="0"/>
                <a:cs typeface="ＭＳ Ｐゴシック" charset="0"/>
              </a:rPr>
              <a:t>environment?</a:t>
            </a:r>
            <a:endParaRPr lang="en-US" sz="2800" b="1" dirty="0">
              <a:ea typeface="ＭＳ Ｐゴシック" charset="0"/>
              <a:cs typeface="ＭＳ Ｐゴシック" charset="0"/>
            </a:endParaRPr>
          </a:p>
          <a:p>
            <a:pPr algn="l" eaLnBrk="1" hangingPunct="1"/>
            <a:r>
              <a:rPr lang="en-US" sz="2800" dirty="0">
                <a:ea typeface="ＭＳ Ｐゴシック" charset="0"/>
                <a:cs typeface="ＭＳ Ｐゴシック" charset="0"/>
              </a:rPr>
              <a:t>What was the </a:t>
            </a:r>
            <a:r>
              <a:rPr lang="en-US" sz="2800" i="1" dirty="0">
                <a:ea typeface="ＭＳ Ｐゴシック" charset="0"/>
                <a:cs typeface="ＭＳ Ｐゴシック" charset="0"/>
              </a:rPr>
              <a:t>health</a:t>
            </a:r>
            <a:r>
              <a:rPr lang="en-US" sz="2800" dirty="0">
                <a:ea typeface="ＭＳ Ｐゴシック" charset="0"/>
                <a:cs typeface="ＭＳ Ｐゴシック" charset="0"/>
              </a:rPr>
              <a:t> condition of the person?</a:t>
            </a:r>
            <a:endParaRPr lang="en-US" sz="2800" b="1" dirty="0">
              <a:ea typeface="ＭＳ Ｐゴシック" charset="0"/>
              <a:cs typeface="ＭＳ Ｐゴシック" charset="0"/>
            </a:endParaRPr>
          </a:p>
          <a:p>
            <a:pPr algn="l" eaLnBrk="1" hangingPunct="1"/>
            <a:r>
              <a:rPr lang="en-US" sz="2800" dirty="0">
                <a:ea typeface="ＭＳ Ｐゴシック" charset="0"/>
                <a:cs typeface="ＭＳ Ｐゴシック" charset="0"/>
              </a:rPr>
              <a:t>How was </a:t>
            </a:r>
            <a:r>
              <a:rPr lang="en-US" sz="2800" i="1" dirty="0">
                <a:ea typeface="ＭＳ Ｐゴシック" charset="0"/>
                <a:cs typeface="ＭＳ Ｐゴシック" charset="0"/>
              </a:rPr>
              <a:t>nursing</a:t>
            </a:r>
            <a:r>
              <a:rPr lang="en-US" sz="2800" dirty="0">
                <a:ea typeface="ＭＳ Ｐゴシック" charset="0"/>
                <a:cs typeface="ＭＳ Ｐゴシック" charset="0"/>
              </a:rPr>
              <a:t> involved?</a:t>
            </a:r>
            <a:endParaRPr lang="en-US" sz="2800" b="1" dirty="0">
              <a:ea typeface="ＭＳ Ｐゴシック" charset="0"/>
              <a:cs typeface="ＭＳ Ｐゴシック"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pPr eaLnBrk="1" hangingPunct="1"/>
            <a:r>
              <a:rPr lang="en-US" dirty="0">
                <a:latin typeface="+mj-lt"/>
                <a:ea typeface="ＭＳ Ｐゴシック" charset="0"/>
                <a:cs typeface="ＭＳ Ｐゴシック" charset="0"/>
              </a:rPr>
              <a:t>Nursing Theory</a:t>
            </a:r>
          </a:p>
        </p:txBody>
      </p:sp>
      <p:sp>
        <p:nvSpPr>
          <p:cNvPr id="16387" name="Rectangle 1027"/>
          <p:cNvSpPr>
            <a:spLocks noGrp="1" noChangeArrowheads="1"/>
          </p:cNvSpPr>
          <p:nvPr>
            <p:ph idx="1"/>
          </p:nvPr>
        </p:nvSpPr>
        <p:spPr>
          <a:xfrm>
            <a:off x="457200" y="1295400"/>
            <a:ext cx="8458200" cy="4525963"/>
          </a:xfrm>
        </p:spPr>
        <p:txBody>
          <a:bodyPr/>
          <a:lstStyle/>
          <a:p>
            <a:pPr marL="620713" indent="-334963" eaLnBrk="1" hangingPunct="1"/>
            <a:r>
              <a:rPr lang="en-US" dirty="0">
                <a:ea typeface="ＭＳ Ｐゴシック" charset="0"/>
                <a:cs typeface="ＭＳ Ｐゴシック" charset="0"/>
              </a:rPr>
              <a:t>An organized set of related ideas and </a:t>
            </a:r>
            <a:br>
              <a:rPr lang="en-US" dirty="0">
                <a:ea typeface="ＭＳ Ｐゴシック" charset="0"/>
                <a:cs typeface="ＭＳ Ｐゴシック" charset="0"/>
              </a:rPr>
            </a:br>
            <a:r>
              <a:rPr lang="en-US" dirty="0">
                <a:ea typeface="ＭＳ Ｐゴシック" charset="0"/>
                <a:cs typeface="ＭＳ Ｐゴシック" charset="0"/>
              </a:rPr>
              <a:t>concepts that</a:t>
            </a:r>
          </a:p>
          <a:p>
            <a:pPr marL="620713" lvl="1" indent="-49213"/>
            <a:r>
              <a:rPr lang="en-US" dirty="0">
                <a:ea typeface="ＭＳ Ｐゴシック" charset="0"/>
              </a:rPr>
              <a:t>  Assist us in finding meaning in our experiences.</a:t>
            </a:r>
          </a:p>
          <a:p>
            <a:pPr marL="620713" lvl="1" indent="-49213"/>
            <a:r>
              <a:rPr lang="en-US" dirty="0">
                <a:ea typeface="ＭＳ Ｐゴシック" charset="0"/>
              </a:rPr>
              <a:t>  Organize our thinking around an idea.</a:t>
            </a:r>
          </a:p>
          <a:p>
            <a:pPr marL="857250" lvl="1" indent="-285750"/>
            <a:r>
              <a:rPr lang="en-US" dirty="0">
                <a:ea typeface="ＭＳ Ｐゴシック" charset="0"/>
              </a:rPr>
              <a:t>Develop new ideas and insights into the work                we do.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latin typeface="+mj-lt"/>
                <a:ea typeface="ＭＳ Ｐゴシック" charset="0"/>
                <a:cs typeface="ＭＳ Ｐゴシック" charset="0"/>
              </a:rPr>
              <a:t>Components of a Theory</a:t>
            </a:r>
          </a:p>
        </p:txBody>
      </p:sp>
      <p:sp>
        <p:nvSpPr>
          <p:cNvPr id="17411" name="Rectangle 3"/>
          <p:cNvSpPr>
            <a:spLocks noGrp="1" noChangeArrowheads="1"/>
          </p:cNvSpPr>
          <p:nvPr>
            <p:ph idx="1"/>
          </p:nvPr>
        </p:nvSpPr>
        <p:spPr/>
        <p:txBody>
          <a:bodyPr/>
          <a:lstStyle/>
          <a:p>
            <a:pPr eaLnBrk="1" hangingPunct="1">
              <a:spcBef>
                <a:spcPct val="0"/>
              </a:spcBef>
            </a:pPr>
            <a:r>
              <a:rPr kumimoji="0" lang="en-US" dirty="0">
                <a:ea typeface="ＭＳ Ｐゴシック" charset="0"/>
                <a:cs typeface="ＭＳ Ｐゴシック" charset="0"/>
              </a:rPr>
              <a:t>Assumptions</a:t>
            </a:r>
          </a:p>
          <a:p>
            <a:pPr eaLnBrk="1" hangingPunct="1">
              <a:spcBef>
                <a:spcPct val="0"/>
              </a:spcBef>
            </a:pPr>
            <a:r>
              <a:rPr kumimoji="0" lang="en-US" dirty="0">
                <a:ea typeface="ＭＳ Ｐゴシック" charset="0"/>
                <a:cs typeface="ＭＳ Ｐゴシック" charset="0"/>
              </a:rPr>
              <a:t>Phenomena</a:t>
            </a:r>
            <a:endParaRPr kumimoji="0" lang="en-US" sz="800" dirty="0">
              <a:ea typeface="ＭＳ Ｐゴシック" charset="0"/>
              <a:cs typeface="ＭＳ Ｐゴシック" charset="0"/>
            </a:endParaRPr>
          </a:p>
          <a:p>
            <a:pPr eaLnBrk="1" hangingPunct="1">
              <a:spcBef>
                <a:spcPct val="0"/>
              </a:spcBef>
            </a:pPr>
            <a:r>
              <a:rPr kumimoji="0" lang="en-US" dirty="0">
                <a:ea typeface="ＭＳ Ｐゴシック" charset="0"/>
                <a:cs typeface="ＭＳ Ｐゴシック" charset="0"/>
              </a:rPr>
              <a:t>Concepts</a:t>
            </a:r>
            <a:endParaRPr kumimoji="0" lang="en-US" sz="800" dirty="0">
              <a:ea typeface="ＭＳ Ｐゴシック" charset="0"/>
              <a:cs typeface="ＭＳ Ｐゴシック" charset="0"/>
            </a:endParaRPr>
          </a:p>
          <a:p>
            <a:pPr eaLnBrk="1" hangingPunct="1">
              <a:spcBef>
                <a:spcPct val="0"/>
              </a:spcBef>
            </a:pPr>
            <a:r>
              <a:rPr kumimoji="0" lang="en-US" dirty="0">
                <a:ea typeface="ＭＳ Ｐゴシック" charset="0"/>
                <a:cs typeface="ＭＳ Ｐゴシック" charset="0"/>
              </a:rPr>
              <a:t>Definitions</a:t>
            </a:r>
            <a:endParaRPr kumimoji="0" lang="en-US" sz="800" dirty="0">
              <a:ea typeface="ＭＳ Ｐゴシック" charset="0"/>
              <a:cs typeface="ＭＳ Ｐゴシック" charset="0"/>
            </a:endParaRPr>
          </a:p>
          <a:p>
            <a:pPr eaLnBrk="1" hangingPunct="1">
              <a:spcBef>
                <a:spcPct val="0"/>
              </a:spcBef>
            </a:pPr>
            <a:r>
              <a:rPr kumimoji="0" lang="en-US" dirty="0">
                <a:ea typeface="ＭＳ Ｐゴシック" charset="0"/>
                <a:cs typeface="ＭＳ Ｐゴシック" charset="0"/>
              </a:rPr>
              <a:t>Statements/propositions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kumimoji="0" lang="en-US" dirty="0">
                <a:latin typeface="+mj-lt"/>
                <a:ea typeface="ＭＳ Ｐゴシック" charset="0"/>
                <a:cs typeface="ＭＳ Ｐゴシック" charset="0"/>
              </a:rPr>
              <a:t>Theory, Framework, Model, or Paradigm?</a:t>
            </a:r>
            <a:endParaRPr kumimoji="0" lang="en-US" sz="4000" dirty="0">
              <a:latin typeface="+mj-lt"/>
              <a:ea typeface="ＭＳ Ｐゴシック" charset="0"/>
              <a:cs typeface="ＭＳ Ｐゴシック" charset="0"/>
            </a:endParaRPr>
          </a:p>
        </p:txBody>
      </p:sp>
      <p:sp>
        <p:nvSpPr>
          <p:cNvPr id="18435" name="Rectangle 3"/>
          <p:cNvSpPr>
            <a:spLocks noGrp="1" noChangeArrowheads="1"/>
          </p:cNvSpPr>
          <p:nvPr>
            <p:ph idx="1"/>
          </p:nvPr>
        </p:nvSpPr>
        <p:spPr/>
        <p:txBody>
          <a:bodyPr/>
          <a:lstStyle/>
          <a:p>
            <a:pPr eaLnBrk="1" hangingPunct="1">
              <a:spcBef>
                <a:spcPct val="0"/>
              </a:spcBef>
            </a:pPr>
            <a:r>
              <a:rPr kumimoji="0" lang="en-US" dirty="0">
                <a:ea typeface="ＭＳ Ｐゴシック" charset="0"/>
                <a:cs typeface="ＭＳ Ｐゴシック" charset="0"/>
              </a:rPr>
              <a:t>Paradigm: Worldview or ideology</a:t>
            </a:r>
          </a:p>
          <a:p>
            <a:pPr eaLnBrk="1" hangingPunct="1">
              <a:spcBef>
                <a:spcPct val="0"/>
              </a:spcBef>
              <a:buFont typeface="Wingdings" charset="0"/>
              <a:buNone/>
            </a:pPr>
            <a:endParaRPr kumimoji="0" lang="en-US" sz="800" dirty="0">
              <a:ea typeface="ＭＳ Ｐゴシック" charset="0"/>
              <a:cs typeface="ＭＳ Ｐゴシック" charset="0"/>
            </a:endParaRPr>
          </a:p>
          <a:p>
            <a:pPr eaLnBrk="1" hangingPunct="1">
              <a:spcBef>
                <a:spcPct val="0"/>
              </a:spcBef>
            </a:pPr>
            <a:r>
              <a:rPr kumimoji="0" lang="en-US" dirty="0">
                <a:ea typeface="ＭＳ Ｐゴシック" charset="0"/>
                <a:cs typeface="ＭＳ Ｐゴシック" charset="0"/>
              </a:rPr>
              <a:t>Conceptual framework: A set of concepts related to form a whole</a:t>
            </a:r>
          </a:p>
          <a:p>
            <a:pPr eaLnBrk="1" hangingPunct="1">
              <a:spcBef>
                <a:spcPct val="0"/>
              </a:spcBef>
              <a:buFont typeface="Wingdings" charset="0"/>
              <a:buNone/>
            </a:pPr>
            <a:endParaRPr kumimoji="0" lang="en-US" sz="800" dirty="0">
              <a:ea typeface="ＭＳ Ｐゴシック" charset="0"/>
              <a:cs typeface="ＭＳ Ｐゴシック" charset="0"/>
            </a:endParaRPr>
          </a:p>
          <a:p>
            <a:pPr eaLnBrk="1" hangingPunct="1">
              <a:spcBef>
                <a:spcPct val="0"/>
              </a:spcBef>
            </a:pPr>
            <a:r>
              <a:rPr kumimoji="0" lang="en-US" dirty="0">
                <a:ea typeface="ＭＳ Ｐゴシック" charset="0"/>
                <a:cs typeface="ＭＳ Ｐゴシック" charset="0"/>
              </a:rPr>
              <a:t>Model: A symbolic representation of a framework or concepts</a:t>
            </a:r>
          </a:p>
          <a:p>
            <a:pPr eaLnBrk="1" hangingPunct="1">
              <a:buFont typeface="Wingdings" charset="0"/>
              <a:buNone/>
            </a:pPr>
            <a:endParaRPr lang="en-US" dirty="0">
              <a:ea typeface="ＭＳ Ｐゴシック" charset="0"/>
              <a:cs typeface="ＭＳ Ｐゴシック"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latin typeface="+mj-lt"/>
                <a:ea typeface="ＭＳ Ｐゴシック" charset="0"/>
                <a:cs typeface="ＭＳ Ｐゴシック" charset="0"/>
              </a:rPr>
              <a:t>How Are Theories Developed?</a:t>
            </a:r>
          </a:p>
        </p:txBody>
      </p:sp>
      <p:sp>
        <p:nvSpPr>
          <p:cNvPr id="19459" name="Rectangle 3"/>
          <p:cNvSpPr>
            <a:spLocks noGrp="1" noChangeArrowheads="1"/>
          </p:cNvSpPr>
          <p:nvPr>
            <p:ph idx="1"/>
          </p:nvPr>
        </p:nvSpPr>
        <p:spPr/>
        <p:txBody>
          <a:bodyPr/>
          <a:lstStyle/>
          <a:p>
            <a:pPr eaLnBrk="1" hangingPunct="1"/>
            <a:r>
              <a:rPr lang="en-US" dirty="0">
                <a:ea typeface="ＭＳ Ｐゴシック" charset="0"/>
                <a:cs typeface="ＭＳ Ｐゴシック" charset="0"/>
              </a:rPr>
              <a:t>A nurse has an idea to explore                 through research.</a:t>
            </a:r>
          </a:p>
          <a:p>
            <a:pPr eaLnBrk="1" hangingPunct="1"/>
            <a:r>
              <a:rPr lang="en-US" dirty="0">
                <a:ea typeface="ＭＳ Ｐゴシック" charset="0"/>
                <a:cs typeface="ＭＳ Ｐゴシック" charset="0"/>
              </a:rPr>
              <a:t>Logical reasoning</a:t>
            </a:r>
          </a:p>
          <a:p>
            <a:pPr lvl="1"/>
            <a:r>
              <a:rPr lang="en-US" dirty="0">
                <a:ea typeface="ＭＳ Ｐゴシック" charset="0"/>
              </a:rPr>
              <a:t>Inductive reasoning</a:t>
            </a:r>
          </a:p>
          <a:p>
            <a:pPr lvl="1"/>
            <a:r>
              <a:rPr lang="en-US" dirty="0">
                <a:ea typeface="ＭＳ Ｐゴシック" charset="0"/>
              </a:rPr>
              <a:t>Deductive reasoning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ClickerCheck</a:t>
            </a:r>
            <a:endParaRPr lang="en-US" dirty="0"/>
          </a:p>
        </p:txBody>
      </p:sp>
      <p:sp>
        <p:nvSpPr>
          <p:cNvPr id="20482" name="Content Placeholder 2"/>
          <p:cNvSpPr>
            <a:spLocks noGrp="1"/>
          </p:cNvSpPr>
          <p:nvPr>
            <p:ph idx="1"/>
          </p:nvPr>
        </p:nvSpPr>
        <p:spPr/>
        <p:txBody>
          <a:bodyPr>
            <a:normAutofit/>
          </a:bodyPr>
          <a:lstStyle/>
          <a:p>
            <a:pPr marL="293688" indent="50800" eaLnBrk="1" hangingPunct="1">
              <a:buFont typeface="Wingdings" charset="0"/>
              <a:buNone/>
            </a:pPr>
            <a:r>
              <a:rPr lang="en-US" sz="2800" dirty="0">
                <a:ea typeface="ＭＳ Ｐゴシック" charset="0"/>
                <a:cs typeface="ＭＳ Ｐゴシック" charset="0"/>
              </a:rPr>
              <a:t>A patient has pitting pedal edema, crackles, and an elevated blood pressure. The nurse concludes that the patient has fluid volume excess. Which type of reasoning did the nurse use? </a:t>
            </a:r>
          </a:p>
          <a:p>
            <a:pPr marL="514350" indent="-169863" eaLnBrk="1" hangingPunct="1">
              <a:buFont typeface="Wingdings" charset="0"/>
              <a:buNone/>
            </a:pPr>
            <a:endParaRPr lang="en-US" sz="2800" dirty="0">
              <a:ea typeface="ＭＳ Ｐゴシック" charset="0"/>
              <a:cs typeface="ＭＳ Ｐゴシック" charset="0"/>
            </a:endParaRPr>
          </a:p>
          <a:p>
            <a:pPr marL="514350" indent="-169863" eaLnBrk="1" hangingPunct="1">
              <a:buFont typeface="+mj-lt"/>
              <a:buAutoNum type="alphaUcPeriod"/>
            </a:pPr>
            <a:r>
              <a:rPr lang="en-US" sz="2800" dirty="0">
                <a:ea typeface="ＭＳ Ｐゴシック" charset="0"/>
                <a:cs typeface="ＭＳ Ｐゴシック" charset="0"/>
              </a:rPr>
              <a:t> Theoretical</a:t>
            </a:r>
          </a:p>
          <a:p>
            <a:pPr marL="514350" indent="-169863" eaLnBrk="1" hangingPunct="1">
              <a:buFont typeface="+mj-lt"/>
              <a:buAutoNum type="alphaUcPeriod"/>
            </a:pPr>
            <a:r>
              <a:rPr lang="en-US" sz="2800" dirty="0">
                <a:ea typeface="ＭＳ Ｐゴシック" charset="0"/>
                <a:cs typeface="ＭＳ Ｐゴシック" charset="0"/>
              </a:rPr>
              <a:t> Inductive</a:t>
            </a:r>
          </a:p>
          <a:p>
            <a:pPr marL="514350" indent="-169863" eaLnBrk="1" hangingPunct="1">
              <a:buFont typeface="+mj-lt"/>
              <a:buAutoNum type="alphaUcPeriod"/>
            </a:pPr>
            <a:r>
              <a:rPr lang="en-US" sz="2800" dirty="0">
                <a:ea typeface="ＭＳ Ｐゴシック" charset="0"/>
                <a:cs typeface="ＭＳ Ｐゴシック" charset="0"/>
              </a:rPr>
              <a:t> Deductive</a:t>
            </a:r>
          </a:p>
          <a:p>
            <a:pPr marL="514350" indent="-169863" eaLnBrk="1" hangingPunct="1">
              <a:buFont typeface="+mj-lt"/>
              <a:buAutoNum type="alphaUcPeriod"/>
            </a:pPr>
            <a:r>
              <a:rPr lang="en-US" sz="2800" dirty="0">
                <a:ea typeface="ＭＳ Ｐゴシック" charset="0"/>
                <a:cs typeface="ＭＳ Ｐゴシック" charset="0"/>
              </a:rPr>
              <a:t> Conceptual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 Answer: B</a:t>
            </a:r>
          </a:p>
        </p:txBody>
      </p:sp>
      <p:sp>
        <p:nvSpPr>
          <p:cNvPr id="21506" name="Content Placeholder 2"/>
          <p:cNvSpPr>
            <a:spLocks noGrp="1"/>
          </p:cNvSpPr>
          <p:nvPr>
            <p:ph idx="1"/>
          </p:nvPr>
        </p:nvSpPr>
        <p:spPr/>
        <p:txBody>
          <a:bodyPr/>
          <a:lstStyle/>
          <a:p>
            <a:pPr marL="293688" indent="0" eaLnBrk="1" hangingPunct="1">
              <a:buFont typeface="Wingdings" charset="0"/>
              <a:buNone/>
            </a:pPr>
            <a:r>
              <a:rPr lang="en-US" dirty="0">
                <a:ea typeface="ＭＳ Ｐゴシック" charset="0"/>
                <a:cs typeface="ＭＳ Ｐゴシック" charset="0"/>
              </a:rPr>
              <a:t>Inductive reasoning involves drawing a general conclusion from a pattern found in individual pieces of information.</a:t>
            </a:r>
          </a:p>
        </p:txBody>
      </p:sp>
    </p:spTree>
  </p:cSld>
  <p:clrMapOvr>
    <a:masterClrMapping/>
  </p:clrMapOvr>
</p:sld>
</file>

<file path=ppt/theme/theme1.xml><?xml version="1.0" encoding="utf-8"?>
<a:theme xmlns:a="http://schemas.openxmlformats.org/drawingml/2006/main" name="Wilkinson2e">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2">
      <a:dk1>
        <a:sysClr val="windowText" lastClr="000000"/>
      </a:dk1>
      <a:lt1>
        <a:sysClr val="window" lastClr="FFFFFF"/>
      </a:lt1>
      <a:dk2>
        <a:srgbClr val="1F497D"/>
      </a:dk2>
      <a:lt2>
        <a:srgbClr val="EEECE1"/>
      </a:lt2>
      <a:accent1>
        <a:srgbClr val="005A9E"/>
      </a:accent1>
      <a:accent2>
        <a:srgbClr val="009999"/>
      </a:accent2>
      <a:accent3>
        <a:srgbClr val="00B0F0"/>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AD Nursing PowerPoint template">
  <a:themeElements>
    <a:clrScheme name="FAD Nursing">
      <a:dk1>
        <a:srgbClr val="737373"/>
      </a:dk1>
      <a:lt1>
        <a:sysClr val="window" lastClr="FFFFFF"/>
      </a:lt1>
      <a:dk2>
        <a:srgbClr val="28805C"/>
      </a:dk2>
      <a:lt2>
        <a:srgbClr val="FFFFFF"/>
      </a:lt2>
      <a:accent1>
        <a:srgbClr val="28805C"/>
      </a:accent1>
      <a:accent2>
        <a:srgbClr val="737373"/>
      </a:accent2>
      <a:accent3>
        <a:srgbClr val="D99C21"/>
      </a:accent3>
      <a:accent4>
        <a:srgbClr val="C00000"/>
      </a:accent4>
      <a:accent5>
        <a:srgbClr val="BFBFBF"/>
      </a:accent5>
      <a:accent6>
        <a:srgbClr val="C2EC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AD Nursing PowerPoint template.pptx [Read-Only]" id="{A2008DEE-BCBD-4BC4-A7A0-5EB7ECB55310}" vid="{FFB93C2D-E936-4942-A955-A0C88B48EE5B}"/>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Wilkinson2e</Template>
  <TotalTime>11045</TotalTime>
  <Words>5034</Words>
  <Application>Microsoft Office PowerPoint</Application>
  <PresentationFormat>On-screen Show (4:3)</PresentationFormat>
  <Paragraphs>304</Paragraphs>
  <Slides>34</Slides>
  <Notes>32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34</vt:i4>
      </vt:variant>
    </vt:vector>
  </HeadingPairs>
  <TitlesOfParts>
    <vt:vector size="43" baseType="lpstr">
      <vt:lpstr>Wingdings</vt:lpstr>
      <vt:lpstr>Gill Sans MT</vt:lpstr>
      <vt:lpstr>Arial</vt:lpstr>
      <vt:lpstr>Calibri</vt:lpstr>
      <vt:lpstr>Times New Roman</vt:lpstr>
      <vt:lpstr>ＭＳ Ｐゴシック</vt:lpstr>
      <vt:lpstr>Wilkinson2e</vt:lpstr>
      <vt:lpstr>Custom Design</vt:lpstr>
      <vt:lpstr>FAD Nursing PowerPoint template</vt:lpstr>
      <vt:lpstr>PowerPoint Presentation</vt:lpstr>
      <vt:lpstr>Theory, Research, &amp;                  Evidence-Based Practice </vt:lpstr>
      <vt:lpstr>Importance of Nursing Theory and Research</vt:lpstr>
      <vt:lpstr>Nursing Theory</vt:lpstr>
      <vt:lpstr>Components of a Theory</vt:lpstr>
      <vt:lpstr>Theory, Framework, Model, or Paradigm?</vt:lpstr>
      <vt:lpstr>How Are Theories Developed?</vt:lpstr>
      <vt:lpstr>ClickerCheck</vt:lpstr>
      <vt:lpstr>Correct Answer: B</vt:lpstr>
      <vt:lpstr>Logical Reasoning</vt:lpstr>
      <vt:lpstr>Essential Concepts of a Nursing Theory</vt:lpstr>
      <vt:lpstr>Nursing Theories</vt:lpstr>
      <vt:lpstr>Important Nurse Theorists</vt:lpstr>
      <vt:lpstr>ClickerCheck</vt:lpstr>
      <vt:lpstr>Correct Answer: D</vt:lpstr>
      <vt:lpstr>Theories From Other Disciplines</vt:lpstr>
      <vt:lpstr>Nursing Research</vt:lpstr>
      <vt:lpstr>Safe, Effective Nursing Care</vt:lpstr>
      <vt:lpstr>Learning About Research</vt:lpstr>
      <vt:lpstr>Educational Preparation for Nursing Research</vt:lpstr>
      <vt:lpstr>Ways to Gain Nursing Knowledge</vt:lpstr>
      <vt:lpstr>What Is Scientific Method?</vt:lpstr>
      <vt:lpstr>Scientific Method Research Design</vt:lpstr>
      <vt:lpstr>Socratic Reasoning</vt:lpstr>
      <vt:lpstr>ClickerCheck</vt:lpstr>
      <vt:lpstr>Correct Answer: B</vt:lpstr>
      <vt:lpstr>Steps of the Research Process</vt:lpstr>
      <vt:lpstr>Rights of Research Participants</vt:lpstr>
      <vt:lpstr>Identifying Clinical Nursing Problems</vt:lpstr>
      <vt:lpstr>PICO Questions</vt:lpstr>
      <vt:lpstr>Analyzing Research</vt:lpstr>
      <vt:lpstr>Research Utilization</vt:lpstr>
      <vt:lpstr>Barriers to Using Research</vt:lpstr>
      <vt:lpstr>Think Like a Nurse</vt:lpstr>
    </vt:vector>
  </TitlesOfParts>
  <Company>Bronstein &amp;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Nursing Theory</dc:title>
  <dc:creator>Main User</dc:creator>
  <cp:lastModifiedBy>Jacki Albertini</cp:lastModifiedBy>
  <cp:revision>153</cp:revision>
  <cp:lastPrinted>2009-04-22T19:24:48Z</cp:lastPrinted>
  <dcterms:created xsi:type="dcterms:W3CDTF">2015-09-03T00:17:38Z</dcterms:created>
  <dcterms:modified xsi:type="dcterms:W3CDTF">2017-11-06T17:56:52Z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